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308" r:id="rId3"/>
    <p:sldId id="292" r:id="rId4"/>
    <p:sldId id="317" r:id="rId5"/>
    <p:sldId id="280" r:id="rId6"/>
    <p:sldId id="281" r:id="rId7"/>
    <p:sldId id="282" r:id="rId8"/>
    <p:sldId id="284" r:id="rId9"/>
    <p:sldId id="283" r:id="rId10"/>
    <p:sldId id="259" r:id="rId11"/>
    <p:sldId id="319" r:id="rId12"/>
    <p:sldId id="318" r:id="rId13"/>
    <p:sldId id="316" r:id="rId1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notesMaster" Target="notesMasters/notesMaster1.xml"/>
  <Relationship Id="rId16" Type="http://schemas.openxmlformats.org/officeDocument/2006/relationships/handoutMaster" Target="handoutMasters/handoutMaster1.xml"/>
  <Relationship Id="rId17" Type="http://schemas.openxmlformats.org/officeDocument/2006/relationships/presProps" Target="presProps.xml"/>
  <Relationship Id="rId18" Type="http://schemas.openxmlformats.org/officeDocument/2006/relationships/viewProps" Target="viewProps.xml"/>
  <Relationship Id="rId19" Type="http://schemas.openxmlformats.org/officeDocument/2006/relationships/theme" Target="theme/theme1.xml"/>
  <Relationship Id="rId2" Type="http://schemas.openxmlformats.org/officeDocument/2006/relationships/slide" Target="slides/slide1.xml"/>
  <Relationship Id="rId20"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264FF8-3869-4AD5-A524-75A5B729173A}" type="doc">
      <dgm:prSet loTypeId="urn:microsoft.com/office/officeart/2005/8/layout/cycle4" loCatId="relationship" qsTypeId="urn:microsoft.com/office/officeart/2005/8/quickstyle/simple1" qsCatId="simple" csTypeId="urn:microsoft.com/office/officeart/2005/8/colors/colorful1" csCatId="colorful" phldr="1"/>
      <dgm:spPr/>
      <dgm:t>
        <a:bodyPr/>
        <a:lstStyle/>
        <a:p>
          <a:endParaRPr lang="en-US"/>
        </a:p>
      </dgm:t>
    </dgm:pt>
    <dgm:pt modelId="{7AEA263D-02E0-4FC9-9C21-79BF3AEF5904}">
      <dgm:prSet phldrT="[Text]"/>
      <dgm:spPr/>
      <dgm:t>
        <a:bodyPr/>
        <a:lstStyle/>
        <a:p>
          <a:r>
            <a:rPr lang="en-US" dirty="0" smtClean="0"/>
            <a:t>New Job Seeker Services Flow</a:t>
          </a:r>
          <a:endParaRPr lang="en-US" dirty="0"/>
        </a:p>
      </dgm:t>
    </dgm:pt>
    <dgm:pt modelId="{E71F1296-E5D6-4209-8356-8E2F99F684E7}" type="parTrans" cxnId="{81951FE2-5196-4D4A-9BDB-2A8C9824DCF3}">
      <dgm:prSet/>
      <dgm:spPr/>
      <dgm:t>
        <a:bodyPr/>
        <a:lstStyle/>
        <a:p>
          <a:endParaRPr lang="en-US"/>
        </a:p>
      </dgm:t>
    </dgm:pt>
    <dgm:pt modelId="{B4909CA8-C585-4A91-B81C-76737772FBA5}" type="sibTrans" cxnId="{81951FE2-5196-4D4A-9BDB-2A8C9824DCF3}">
      <dgm:prSet/>
      <dgm:spPr/>
      <dgm:t>
        <a:bodyPr/>
        <a:lstStyle/>
        <a:p>
          <a:endParaRPr lang="en-US"/>
        </a:p>
      </dgm:t>
    </dgm:pt>
    <dgm:pt modelId="{7835E58C-C81A-447D-9430-DF75D460665E}">
      <dgm:prSet phldrT="[Text]"/>
      <dgm:spPr/>
      <dgm:t>
        <a:bodyPr/>
        <a:lstStyle/>
        <a:p>
          <a:r>
            <a:rPr lang="en-US" dirty="0" smtClean="0"/>
            <a:t>Job Seeker Online Services Portal</a:t>
          </a:r>
          <a:endParaRPr lang="en-US" dirty="0"/>
        </a:p>
      </dgm:t>
    </dgm:pt>
    <dgm:pt modelId="{FA995AB2-89EB-442E-85B0-E97E76A553E1}" type="parTrans" cxnId="{B3B9D966-BD49-489C-BB75-02D0DF75F160}">
      <dgm:prSet/>
      <dgm:spPr/>
      <dgm:t>
        <a:bodyPr/>
        <a:lstStyle/>
        <a:p>
          <a:endParaRPr lang="en-US"/>
        </a:p>
      </dgm:t>
    </dgm:pt>
    <dgm:pt modelId="{8D41FFB6-3234-4F60-8382-324985FF3F72}" type="sibTrans" cxnId="{B3B9D966-BD49-489C-BB75-02D0DF75F160}">
      <dgm:prSet/>
      <dgm:spPr/>
      <dgm:t>
        <a:bodyPr/>
        <a:lstStyle/>
        <a:p>
          <a:endParaRPr lang="en-US"/>
        </a:p>
      </dgm:t>
    </dgm:pt>
    <dgm:pt modelId="{F2BBEE11-4837-4C44-8372-8974C72000E0}">
      <dgm:prSet phldrT="[Text]"/>
      <dgm:spPr/>
      <dgm:t>
        <a:bodyPr/>
        <a:lstStyle/>
        <a:p>
          <a:r>
            <a:rPr lang="en-US" dirty="0" smtClean="0"/>
            <a:t>Staff Training</a:t>
          </a:r>
          <a:endParaRPr lang="en-US" dirty="0"/>
        </a:p>
      </dgm:t>
    </dgm:pt>
    <dgm:pt modelId="{9DAA1D42-BAC1-459C-9740-9CBF4740334C}" type="parTrans" cxnId="{20062F80-E4AB-4434-849D-BBA539016C8C}">
      <dgm:prSet/>
      <dgm:spPr/>
      <dgm:t>
        <a:bodyPr/>
        <a:lstStyle/>
        <a:p>
          <a:endParaRPr lang="en-US"/>
        </a:p>
      </dgm:t>
    </dgm:pt>
    <dgm:pt modelId="{5E0F9BB2-F1C7-471E-A8BB-51DBB20FEAF1}" type="sibTrans" cxnId="{20062F80-E4AB-4434-849D-BBA539016C8C}">
      <dgm:prSet/>
      <dgm:spPr/>
      <dgm:t>
        <a:bodyPr/>
        <a:lstStyle/>
        <a:p>
          <a:endParaRPr lang="en-US"/>
        </a:p>
      </dgm:t>
    </dgm:pt>
    <dgm:pt modelId="{C2F42A8E-3550-4934-B9DE-3D74783CA264}">
      <dgm:prSet phldrT="[Text]"/>
      <dgm:spPr/>
      <dgm:t>
        <a:bodyPr/>
        <a:lstStyle/>
        <a:p>
          <a:r>
            <a:rPr lang="en-US" dirty="0" smtClean="0"/>
            <a:t>Staff Structure</a:t>
          </a:r>
          <a:endParaRPr lang="en-US" dirty="0"/>
        </a:p>
      </dgm:t>
    </dgm:pt>
    <dgm:pt modelId="{A4EE38ED-F11B-4062-BDFE-83AA7C3CCB2C}" type="parTrans" cxnId="{EB5ADDC2-B6A1-4833-BB46-E49B7F23F48A}">
      <dgm:prSet/>
      <dgm:spPr/>
      <dgm:t>
        <a:bodyPr/>
        <a:lstStyle/>
        <a:p>
          <a:endParaRPr lang="en-US"/>
        </a:p>
      </dgm:t>
    </dgm:pt>
    <dgm:pt modelId="{15174AEF-83F3-4F0D-A26F-43D4D7A5B232}" type="sibTrans" cxnId="{EB5ADDC2-B6A1-4833-BB46-E49B7F23F48A}">
      <dgm:prSet/>
      <dgm:spPr/>
      <dgm:t>
        <a:bodyPr/>
        <a:lstStyle/>
        <a:p>
          <a:endParaRPr lang="en-US"/>
        </a:p>
      </dgm:t>
    </dgm:pt>
    <dgm:pt modelId="{1DE39C5F-6CE3-47F3-BE16-9DD28D877E62}">
      <dgm:prSet phldrT="[Text]"/>
      <dgm:spPr/>
      <dgm:t>
        <a:bodyPr/>
        <a:lstStyle/>
        <a:p>
          <a:r>
            <a:rPr lang="en-US" dirty="0" smtClean="0"/>
            <a:t>What Services offered to whom &amp; When</a:t>
          </a:r>
          <a:endParaRPr lang="en-US" dirty="0"/>
        </a:p>
      </dgm:t>
    </dgm:pt>
    <dgm:pt modelId="{99727853-51DB-4F16-B7D4-90E464087ECA}" type="parTrans" cxnId="{90048430-E558-44E5-A491-2C9CCD3FD522}">
      <dgm:prSet/>
      <dgm:spPr/>
      <dgm:t>
        <a:bodyPr/>
        <a:lstStyle/>
        <a:p>
          <a:endParaRPr lang="en-US"/>
        </a:p>
      </dgm:t>
    </dgm:pt>
    <dgm:pt modelId="{E75F25F4-FF77-484B-8EF7-AAC21CB4085D}" type="sibTrans" cxnId="{90048430-E558-44E5-A491-2C9CCD3FD522}">
      <dgm:prSet/>
      <dgm:spPr/>
      <dgm:t>
        <a:bodyPr/>
        <a:lstStyle/>
        <a:p>
          <a:endParaRPr lang="en-US"/>
        </a:p>
      </dgm:t>
    </dgm:pt>
    <dgm:pt modelId="{F7291938-4259-4F2A-8B10-AFEF96C8A195}">
      <dgm:prSet phldrT="[Text]"/>
      <dgm:spPr/>
      <dgm:t>
        <a:bodyPr/>
        <a:lstStyle/>
        <a:p>
          <a:r>
            <a:rPr lang="en-US" dirty="0" smtClean="0"/>
            <a:t>Member tools for job search, planning, and readiness </a:t>
          </a:r>
          <a:endParaRPr lang="en-US" dirty="0"/>
        </a:p>
      </dgm:t>
    </dgm:pt>
    <dgm:pt modelId="{5444B1E7-ED62-4E88-8C4B-360D89701414}" type="parTrans" cxnId="{58B509AE-4C2D-4A86-AF6A-B9EE402F3149}">
      <dgm:prSet/>
      <dgm:spPr/>
      <dgm:t>
        <a:bodyPr/>
        <a:lstStyle/>
        <a:p>
          <a:endParaRPr lang="en-US"/>
        </a:p>
      </dgm:t>
    </dgm:pt>
    <dgm:pt modelId="{8BE7865A-B455-4D8F-A8B3-F68B471BF01F}" type="sibTrans" cxnId="{58B509AE-4C2D-4A86-AF6A-B9EE402F3149}">
      <dgm:prSet/>
      <dgm:spPr/>
      <dgm:t>
        <a:bodyPr/>
        <a:lstStyle/>
        <a:p>
          <a:endParaRPr lang="en-US"/>
        </a:p>
      </dgm:t>
    </dgm:pt>
    <dgm:pt modelId="{F4EEA6A3-85D4-41DF-8E5F-F49D6DE3AE33}">
      <dgm:prSet phldrT="[Text]"/>
      <dgm:spPr/>
      <dgm:t>
        <a:bodyPr/>
        <a:lstStyle/>
        <a:p>
          <a:r>
            <a:rPr lang="en-US" dirty="0" smtClean="0"/>
            <a:t>How many staff assigned for each function &amp; how are they organized</a:t>
          </a:r>
          <a:endParaRPr lang="en-US" dirty="0"/>
        </a:p>
      </dgm:t>
    </dgm:pt>
    <dgm:pt modelId="{5B264C78-66EC-4799-A3E5-C63558F19C65}" type="parTrans" cxnId="{CBD63597-543A-4897-B1A7-FC6E78B9F9A2}">
      <dgm:prSet/>
      <dgm:spPr/>
      <dgm:t>
        <a:bodyPr/>
        <a:lstStyle/>
        <a:p>
          <a:endParaRPr lang="en-US"/>
        </a:p>
      </dgm:t>
    </dgm:pt>
    <dgm:pt modelId="{A51406A9-BFF5-4D0D-846F-7602A85A81DE}" type="sibTrans" cxnId="{CBD63597-543A-4897-B1A7-FC6E78B9F9A2}">
      <dgm:prSet/>
      <dgm:spPr/>
      <dgm:t>
        <a:bodyPr/>
        <a:lstStyle/>
        <a:p>
          <a:endParaRPr lang="en-US"/>
        </a:p>
      </dgm:t>
    </dgm:pt>
    <dgm:pt modelId="{B5BD4CC4-2902-4BC9-B67C-5701EE2F9470}">
      <dgm:prSet phldrT="[Text]"/>
      <dgm:spPr/>
      <dgm:t>
        <a:bodyPr/>
        <a:lstStyle/>
        <a:p>
          <a:r>
            <a:rPr lang="en-US" dirty="0" smtClean="0"/>
            <a:t>Training for all staff on redesign, portal, and teamwork; training for  business staff</a:t>
          </a:r>
          <a:endParaRPr lang="en-US" dirty="0"/>
        </a:p>
      </dgm:t>
    </dgm:pt>
    <dgm:pt modelId="{F2CABA90-954D-438D-9264-175267272747}" type="parTrans" cxnId="{0D1D83EB-27CC-4C37-9C47-3E40A038F3F4}">
      <dgm:prSet/>
      <dgm:spPr/>
      <dgm:t>
        <a:bodyPr/>
        <a:lstStyle/>
        <a:p>
          <a:endParaRPr lang="en-US"/>
        </a:p>
      </dgm:t>
    </dgm:pt>
    <dgm:pt modelId="{D40FEB94-9C4E-4DCA-9F79-03D5EB1817D5}" type="sibTrans" cxnId="{0D1D83EB-27CC-4C37-9C47-3E40A038F3F4}">
      <dgm:prSet/>
      <dgm:spPr/>
      <dgm:t>
        <a:bodyPr/>
        <a:lstStyle/>
        <a:p>
          <a:endParaRPr lang="en-US"/>
        </a:p>
      </dgm:t>
    </dgm:pt>
    <dgm:pt modelId="{D0002EAD-1785-4F1E-BFCD-4BCC555A3BE1}" type="pres">
      <dgm:prSet presAssocID="{BC264FF8-3869-4AD5-A524-75A5B729173A}" presName="cycleMatrixDiagram" presStyleCnt="0">
        <dgm:presLayoutVars>
          <dgm:chMax val="1"/>
          <dgm:dir/>
          <dgm:animLvl val="lvl"/>
          <dgm:resizeHandles val="exact"/>
        </dgm:presLayoutVars>
      </dgm:prSet>
      <dgm:spPr/>
      <dgm:t>
        <a:bodyPr/>
        <a:lstStyle/>
        <a:p>
          <a:endParaRPr lang="en-US"/>
        </a:p>
      </dgm:t>
    </dgm:pt>
    <dgm:pt modelId="{429ADD98-B784-4E3E-84C4-383CADD6B2A2}" type="pres">
      <dgm:prSet presAssocID="{BC264FF8-3869-4AD5-A524-75A5B729173A}" presName="children" presStyleCnt="0"/>
      <dgm:spPr/>
    </dgm:pt>
    <dgm:pt modelId="{7E0DEC79-92A9-49AB-BB29-947B97F8A9AC}" type="pres">
      <dgm:prSet presAssocID="{BC264FF8-3869-4AD5-A524-75A5B729173A}" presName="child1group" presStyleCnt="0"/>
      <dgm:spPr/>
    </dgm:pt>
    <dgm:pt modelId="{DB35D608-049A-4905-97BB-D82630C2E1F0}" type="pres">
      <dgm:prSet presAssocID="{BC264FF8-3869-4AD5-A524-75A5B729173A}" presName="child1" presStyleLbl="bgAcc1" presStyleIdx="0" presStyleCnt="4"/>
      <dgm:spPr/>
      <dgm:t>
        <a:bodyPr/>
        <a:lstStyle/>
        <a:p>
          <a:endParaRPr lang="en-US"/>
        </a:p>
      </dgm:t>
    </dgm:pt>
    <dgm:pt modelId="{B9C60DBA-1E3E-4AEC-BCD7-44EEB630FC47}" type="pres">
      <dgm:prSet presAssocID="{BC264FF8-3869-4AD5-A524-75A5B729173A}" presName="child1Text" presStyleLbl="bgAcc1" presStyleIdx="0" presStyleCnt="4">
        <dgm:presLayoutVars>
          <dgm:bulletEnabled val="1"/>
        </dgm:presLayoutVars>
      </dgm:prSet>
      <dgm:spPr/>
      <dgm:t>
        <a:bodyPr/>
        <a:lstStyle/>
        <a:p>
          <a:endParaRPr lang="en-US"/>
        </a:p>
      </dgm:t>
    </dgm:pt>
    <dgm:pt modelId="{B403D177-5AD3-4919-92E7-63F7573AA3D6}" type="pres">
      <dgm:prSet presAssocID="{BC264FF8-3869-4AD5-A524-75A5B729173A}" presName="child2group" presStyleCnt="0"/>
      <dgm:spPr/>
    </dgm:pt>
    <dgm:pt modelId="{E15D9DF0-4A77-4EE8-A0EA-ED6E3E960B9D}" type="pres">
      <dgm:prSet presAssocID="{BC264FF8-3869-4AD5-A524-75A5B729173A}" presName="child2" presStyleLbl="bgAcc1" presStyleIdx="1" presStyleCnt="4"/>
      <dgm:spPr/>
      <dgm:t>
        <a:bodyPr/>
        <a:lstStyle/>
        <a:p>
          <a:endParaRPr lang="en-US"/>
        </a:p>
      </dgm:t>
    </dgm:pt>
    <dgm:pt modelId="{663BAC73-C440-4749-83E5-F0038CE1D53A}" type="pres">
      <dgm:prSet presAssocID="{BC264FF8-3869-4AD5-A524-75A5B729173A}" presName="child2Text" presStyleLbl="bgAcc1" presStyleIdx="1" presStyleCnt="4">
        <dgm:presLayoutVars>
          <dgm:bulletEnabled val="1"/>
        </dgm:presLayoutVars>
      </dgm:prSet>
      <dgm:spPr/>
      <dgm:t>
        <a:bodyPr/>
        <a:lstStyle/>
        <a:p>
          <a:endParaRPr lang="en-US"/>
        </a:p>
      </dgm:t>
    </dgm:pt>
    <dgm:pt modelId="{133D9C11-BA82-4C74-9076-C7C5E5B80728}" type="pres">
      <dgm:prSet presAssocID="{BC264FF8-3869-4AD5-A524-75A5B729173A}" presName="child3group" presStyleCnt="0"/>
      <dgm:spPr/>
    </dgm:pt>
    <dgm:pt modelId="{9E7C069C-7088-448C-BEDD-D9A65E955596}" type="pres">
      <dgm:prSet presAssocID="{BC264FF8-3869-4AD5-A524-75A5B729173A}" presName="child3" presStyleLbl="bgAcc1" presStyleIdx="2" presStyleCnt="4"/>
      <dgm:spPr/>
      <dgm:t>
        <a:bodyPr/>
        <a:lstStyle/>
        <a:p>
          <a:endParaRPr lang="en-US"/>
        </a:p>
      </dgm:t>
    </dgm:pt>
    <dgm:pt modelId="{AA5F831D-66CB-446D-96C9-7D9C668B9DB5}" type="pres">
      <dgm:prSet presAssocID="{BC264FF8-3869-4AD5-A524-75A5B729173A}" presName="child3Text" presStyleLbl="bgAcc1" presStyleIdx="2" presStyleCnt="4">
        <dgm:presLayoutVars>
          <dgm:bulletEnabled val="1"/>
        </dgm:presLayoutVars>
      </dgm:prSet>
      <dgm:spPr/>
      <dgm:t>
        <a:bodyPr/>
        <a:lstStyle/>
        <a:p>
          <a:endParaRPr lang="en-US"/>
        </a:p>
      </dgm:t>
    </dgm:pt>
    <dgm:pt modelId="{164152C8-14EE-4829-86AC-8C63F039AD98}" type="pres">
      <dgm:prSet presAssocID="{BC264FF8-3869-4AD5-A524-75A5B729173A}" presName="child4group" presStyleCnt="0"/>
      <dgm:spPr/>
    </dgm:pt>
    <dgm:pt modelId="{A12E5B00-0A78-4EFD-80AF-299D0ECD7506}" type="pres">
      <dgm:prSet presAssocID="{BC264FF8-3869-4AD5-A524-75A5B729173A}" presName="child4" presStyleLbl="bgAcc1" presStyleIdx="3" presStyleCnt="4"/>
      <dgm:spPr/>
      <dgm:t>
        <a:bodyPr/>
        <a:lstStyle/>
        <a:p>
          <a:endParaRPr lang="en-US"/>
        </a:p>
      </dgm:t>
    </dgm:pt>
    <dgm:pt modelId="{FEB4C17F-EDB1-42D0-B90E-1CFBED714460}" type="pres">
      <dgm:prSet presAssocID="{BC264FF8-3869-4AD5-A524-75A5B729173A}" presName="child4Text" presStyleLbl="bgAcc1" presStyleIdx="3" presStyleCnt="4">
        <dgm:presLayoutVars>
          <dgm:bulletEnabled val="1"/>
        </dgm:presLayoutVars>
      </dgm:prSet>
      <dgm:spPr/>
      <dgm:t>
        <a:bodyPr/>
        <a:lstStyle/>
        <a:p>
          <a:endParaRPr lang="en-US"/>
        </a:p>
      </dgm:t>
    </dgm:pt>
    <dgm:pt modelId="{531E650A-EB25-46C5-BA7B-C35DC6D9AD38}" type="pres">
      <dgm:prSet presAssocID="{BC264FF8-3869-4AD5-A524-75A5B729173A}" presName="childPlaceholder" presStyleCnt="0"/>
      <dgm:spPr/>
    </dgm:pt>
    <dgm:pt modelId="{F6510BD1-C84A-4BBA-86F8-E1C656BF116E}" type="pres">
      <dgm:prSet presAssocID="{BC264FF8-3869-4AD5-A524-75A5B729173A}" presName="circle" presStyleCnt="0"/>
      <dgm:spPr/>
    </dgm:pt>
    <dgm:pt modelId="{DD7B3116-0C24-48F4-8784-A0CF16B7489B}" type="pres">
      <dgm:prSet presAssocID="{BC264FF8-3869-4AD5-A524-75A5B729173A}" presName="quadrant1" presStyleLbl="node1" presStyleIdx="0" presStyleCnt="4">
        <dgm:presLayoutVars>
          <dgm:chMax val="1"/>
          <dgm:bulletEnabled val="1"/>
        </dgm:presLayoutVars>
      </dgm:prSet>
      <dgm:spPr/>
      <dgm:t>
        <a:bodyPr/>
        <a:lstStyle/>
        <a:p>
          <a:endParaRPr lang="en-US"/>
        </a:p>
      </dgm:t>
    </dgm:pt>
    <dgm:pt modelId="{7904F04A-9BF0-4FE7-9F31-FA627CF6CC0F}" type="pres">
      <dgm:prSet presAssocID="{BC264FF8-3869-4AD5-A524-75A5B729173A}" presName="quadrant2" presStyleLbl="node1" presStyleIdx="1" presStyleCnt="4">
        <dgm:presLayoutVars>
          <dgm:chMax val="1"/>
          <dgm:bulletEnabled val="1"/>
        </dgm:presLayoutVars>
      </dgm:prSet>
      <dgm:spPr/>
      <dgm:t>
        <a:bodyPr/>
        <a:lstStyle/>
        <a:p>
          <a:endParaRPr lang="en-US"/>
        </a:p>
      </dgm:t>
    </dgm:pt>
    <dgm:pt modelId="{FFD42474-55BD-4FC6-82AF-7D908144451F}" type="pres">
      <dgm:prSet presAssocID="{BC264FF8-3869-4AD5-A524-75A5B729173A}" presName="quadrant3" presStyleLbl="node1" presStyleIdx="2" presStyleCnt="4">
        <dgm:presLayoutVars>
          <dgm:chMax val="1"/>
          <dgm:bulletEnabled val="1"/>
        </dgm:presLayoutVars>
      </dgm:prSet>
      <dgm:spPr/>
      <dgm:t>
        <a:bodyPr/>
        <a:lstStyle/>
        <a:p>
          <a:endParaRPr lang="en-US"/>
        </a:p>
      </dgm:t>
    </dgm:pt>
    <dgm:pt modelId="{94991252-BD70-4F6B-826A-1F0E4846983D}" type="pres">
      <dgm:prSet presAssocID="{BC264FF8-3869-4AD5-A524-75A5B729173A}" presName="quadrant4" presStyleLbl="node1" presStyleIdx="3" presStyleCnt="4">
        <dgm:presLayoutVars>
          <dgm:chMax val="1"/>
          <dgm:bulletEnabled val="1"/>
        </dgm:presLayoutVars>
      </dgm:prSet>
      <dgm:spPr/>
      <dgm:t>
        <a:bodyPr/>
        <a:lstStyle/>
        <a:p>
          <a:endParaRPr lang="en-US"/>
        </a:p>
      </dgm:t>
    </dgm:pt>
    <dgm:pt modelId="{10AB4E53-A1F4-4131-A305-AB7B9756FF9F}" type="pres">
      <dgm:prSet presAssocID="{BC264FF8-3869-4AD5-A524-75A5B729173A}" presName="quadrantPlaceholder" presStyleCnt="0"/>
      <dgm:spPr/>
    </dgm:pt>
    <dgm:pt modelId="{BFBD71A0-DCA3-4E2B-AD89-1917C83F67E8}" type="pres">
      <dgm:prSet presAssocID="{BC264FF8-3869-4AD5-A524-75A5B729173A}" presName="center1" presStyleLbl="fgShp" presStyleIdx="0" presStyleCnt="2" custFlipVert="1" custScaleX="100669" custScaleY="30769" custLinFactX="140970" custLinFactY="300000" custLinFactNeighborX="200000" custLinFactNeighborY="307692"/>
      <dgm:spPr/>
    </dgm:pt>
    <dgm:pt modelId="{D7280AA0-3EB4-4EFA-AA6E-12E07746BE7C}" type="pres">
      <dgm:prSet presAssocID="{BC264FF8-3869-4AD5-A524-75A5B729173A}" presName="center2" presStyleLbl="fgShp" presStyleIdx="1" presStyleCnt="2" custFlipVert="1" custScaleY="15385" custLinFactX="10201" custLinFactY="200000" custLinFactNeighborX="100000" custLinFactNeighborY="300000"/>
      <dgm:spPr/>
    </dgm:pt>
  </dgm:ptLst>
  <dgm:cxnLst>
    <dgm:cxn modelId="{A7522F30-AC5F-4008-9019-812DDBDC46B0}" type="presOf" srcId="{F7291938-4259-4F2A-8B10-AFEF96C8A195}" destId="{E15D9DF0-4A77-4EE8-A0EA-ED6E3E960B9D}" srcOrd="0" destOrd="0" presId="urn:microsoft.com/office/officeart/2005/8/layout/cycle4"/>
    <dgm:cxn modelId="{CBD63597-543A-4897-B1A7-FC6E78B9F9A2}" srcId="{C2F42A8E-3550-4934-B9DE-3D74783CA264}" destId="{F4EEA6A3-85D4-41DF-8E5F-F49D6DE3AE33}" srcOrd="0" destOrd="0" parTransId="{5B264C78-66EC-4799-A3E5-C63558F19C65}" sibTransId="{A51406A9-BFF5-4D0D-846F-7602A85A81DE}"/>
    <dgm:cxn modelId="{54F9E8F9-89ED-487F-8FF1-5F1A2FCA6BCE}" type="presOf" srcId="{B5BD4CC4-2902-4BC9-B67C-5701EE2F9470}" destId="{AA5F831D-66CB-446D-96C9-7D9C668B9DB5}" srcOrd="1" destOrd="0" presId="urn:microsoft.com/office/officeart/2005/8/layout/cycle4"/>
    <dgm:cxn modelId="{154D8AE3-F3A2-4506-9A7C-924B27EA595F}" type="presOf" srcId="{F4EEA6A3-85D4-41DF-8E5F-F49D6DE3AE33}" destId="{A12E5B00-0A78-4EFD-80AF-299D0ECD7506}" srcOrd="0" destOrd="0" presId="urn:microsoft.com/office/officeart/2005/8/layout/cycle4"/>
    <dgm:cxn modelId="{EB5ADDC2-B6A1-4833-BB46-E49B7F23F48A}" srcId="{BC264FF8-3869-4AD5-A524-75A5B729173A}" destId="{C2F42A8E-3550-4934-B9DE-3D74783CA264}" srcOrd="3" destOrd="0" parTransId="{A4EE38ED-F11B-4062-BDFE-83AA7C3CCB2C}" sibTransId="{15174AEF-83F3-4F0D-A26F-43D4D7A5B232}"/>
    <dgm:cxn modelId="{D30788F0-332D-4D99-AB6D-517DA7935A48}" type="presOf" srcId="{B5BD4CC4-2902-4BC9-B67C-5701EE2F9470}" destId="{9E7C069C-7088-448C-BEDD-D9A65E955596}" srcOrd="0" destOrd="0" presId="urn:microsoft.com/office/officeart/2005/8/layout/cycle4"/>
    <dgm:cxn modelId="{90048430-E558-44E5-A491-2C9CCD3FD522}" srcId="{7AEA263D-02E0-4FC9-9C21-79BF3AEF5904}" destId="{1DE39C5F-6CE3-47F3-BE16-9DD28D877E62}" srcOrd="0" destOrd="0" parTransId="{99727853-51DB-4F16-B7D4-90E464087ECA}" sibTransId="{E75F25F4-FF77-484B-8EF7-AAC21CB4085D}"/>
    <dgm:cxn modelId="{58B509AE-4C2D-4A86-AF6A-B9EE402F3149}" srcId="{7835E58C-C81A-447D-9430-DF75D460665E}" destId="{F7291938-4259-4F2A-8B10-AFEF96C8A195}" srcOrd="0" destOrd="0" parTransId="{5444B1E7-ED62-4E88-8C4B-360D89701414}" sibTransId="{8BE7865A-B455-4D8F-A8B3-F68B471BF01F}"/>
    <dgm:cxn modelId="{0D1D83EB-27CC-4C37-9C47-3E40A038F3F4}" srcId="{F2BBEE11-4837-4C44-8372-8974C72000E0}" destId="{B5BD4CC4-2902-4BC9-B67C-5701EE2F9470}" srcOrd="0" destOrd="0" parTransId="{F2CABA90-954D-438D-9264-175267272747}" sibTransId="{D40FEB94-9C4E-4DCA-9F79-03D5EB1817D5}"/>
    <dgm:cxn modelId="{DD205BFC-604B-479A-98A3-07AE68CD750D}" type="presOf" srcId="{1DE39C5F-6CE3-47F3-BE16-9DD28D877E62}" destId="{B9C60DBA-1E3E-4AEC-BCD7-44EEB630FC47}" srcOrd="1" destOrd="0" presId="urn:microsoft.com/office/officeart/2005/8/layout/cycle4"/>
    <dgm:cxn modelId="{FB0343C9-2BA9-4F50-9D50-AD99A556968C}" type="presOf" srcId="{7AEA263D-02E0-4FC9-9C21-79BF3AEF5904}" destId="{DD7B3116-0C24-48F4-8784-A0CF16B7489B}" srcOrd="0" destOrd="0" presId="urn:microsoft.com/office/officeart/2005/8/layout/cycle4"/>
    <dgm:cxn modelId="{81951FE2-5196-4D4A-9BDB-2A8C9824DCF3}" srcId="{BC264FF8-3869-4AD5-A524-75A5B729173A}" destId="{7AEA263D-02E0-4FC9-9C21-79BF3AEF5904}" srcOrd="0" destOrd="0" parTransId="{E71F1296-E5D6-4209-8356-8E2F99F684E7}" sibTransId="{B4909CA8-C585-4A91-B81C-76737772FBA5}"/>
    <dgm:cxn modelId="{20062F80-E4AB-4434-849D-BBA539016C8C}" srcId="{BC264FF8-3869-4AD5-A524-75A5B729173A}" destId="{F2BBEE11-4837-4C44-8372-8974C72000E0}" srcOrd="2" destOrd="0" parTransId="{9DAA1D42-BAC1-459C-9740-9CBF4740334C}" sibTransId="{5E0F9BB2-F1C7-471E-A8BB-51DBB20FEAF1}"/>
    <dgm:cxn modelId="{0A256E5D-E882-42EC-BE23-CFEED91E7651}" type="presOf" srcId="{F4EEA6A3-85D4-41DF-8E5F-F49D6DE3AE33}" destId="{FEB4C17F-EDB1-42D0-B90E-1CFBED714460}" srcOrd="1" destOrd="0" presId="urn:microsoft.com/office/officeart/2005/8/layout/cycle4"/>
    <dgm:cxn modelId="{60750DF6-C222-46B8-8E96-DD5263444214}" type="presOf" srcId="{7835E58C-C81A-447D-9430-DF75D460665E}" destId="{7904F04A-9BF0-4FE7-9F31-FA627CF6CC0F}" srcOrd="0" destOrd="0" presId="urn:microsoft.com/office/officeart/2005/8/layout/cycle4"/>
    <dgm:cxn modelId="{BB0E91B9-1560-44A1-8F5A-AAB8A3342B06}" type="presOf" srcId="{1DE39C5F-6CE3-47F3-BE16-9DD28D877E62}" destId="{DB35D608-049A-4905-97BB-D82630C2E1F0}" srcOrd="0" destOrd="0" presId="urn:microsoft.com/office/officeart/2005/8/layout/cycle4"/>
    <dgm:cxn modelId="{426F0934-8512-4CE7-9C29-8F9AB5E2553F}" type="presOf" srcId="{C2F42A8E-3550-4934-B9DE-3D74783CA264}" destId="{94991252-BD70-4F6B-826A-1F0E4846983D}" srcOrd="0" destOrd="0" presId="urn:microsoft.com/office/officeart/2005/8/layout/cycle4"/>
    <dgm:cxn modelId="{7F87B4EE-449D-4273-8895-6F6EB5114D0C}" type="presOf" srcId="{F7291938-4259-4F2A-8B10-AFEF96C8A195}" destId="{663BAC73-C440-4749-83E5-F0038CE1D53A}" srcOrd="1" destOrd="0" presId="urn:microsoft.com/office/officeart/2005/8/layout/cycle4"/>
    <dgm:cxn modelId="{F26F3ECF-4E67-4ED8-9DEA-E3CC370A43F3}" type="presOf" srcId="{BC264FF8-3869-4AD5-A524-75A5B729173A}" destId="{D0002EAD-1785-4F1E-BFCD-4BCC555A3BE1}" srcOrd="0" destOrd="0" presId="urn:microsoft.com/office/officeart/2005/8/layout/cycle4"/>
    <dgm:cxn modelId="{CE7F1D30-3B6A-49D8-8F7B-026893BCCC65}" type="presOf" srcId="{F2BBEE11-4837-4C44-8372-8974C72000E0}" destId="{FFD42474-55BD-4FC6-82AF-7D908144451F}" srcOrd="0" destOrd="0" presId="urn:microsoft.com/office/officeart/2005/8/layout/cycle4"/>
    <dgm:cxn modelId="{B3B9D966-BD49-489C-BB75-02D0DF75F160}" srcId="{BC264FF8-3869-4AD5-A524-75A5B729173A}" destId="{7835E58C-C81A-447D-9430-DF75D460665E}" srcOrd="1" destOrd="0" parTransId="{FA995AB2-89EB-442E-85B0-E97E76A553E1}" sibTransId="{8D41FFB6-3234-4F60-8382-324985FF3F72}"/>
    <dgm:cxn modelId="{0B837A88-FA1E-4F47-9760-A0B5BF0389F4}" type="presParOf" srcId="{D0002EAD-1785-4F1E-BFCD-4BCC555A3BE1}" destId="{429ADD98-B784-4E3E-84C4-383CADD6B2A2}" srcOrd="0" destOrd="0" presId="urn:microsoft.com/office/officeart/2005/8/layout/cycle4"/>
    <dgm:cxn modelId="{A8AF51C3-4558-4EC9-ABF9-74140DB43FFF}" type="presParOf" srcId="{429ADD98-B784-4E3E-84C4-383CADD6B2A2}" destId="{7E0DEC79-92A9-49AB-BB29-947B97F8A9AC}" srcOrd="0" destOrd="0" presId="urn:microsoft.com/office/officeart/2005/8/layout/cycle4"/>
    <dgm:cxn modelId="{70C6DC17-9BEE-4EC9-A3EB-5E2AC2E65D03}" type="presParOf" srcId="{7E0DEC79-92A9-49AB-BB29-947B97F8A9AC}" destId="{DB35D608-049A-4905-97BB-D82630C2E1F0}" srcOrd="0" destOrd="0" presId="urn:microsoft.com/office/officeart/2005/8/layout/cycle4"/>
    <dgm:cxn modelId="{2EC0BC33-0D7B-44A8-AF93-7457303E35D1}" type="presParOf" srcId="{7E0DEC79-92A9-49AB-BB29-947B97F8A9AC}" destId="{B9C60DBA-1E3E-4AEC-BCD7-44EEB630FC47}" srcOrd="1" destOrd="0" presId="urn:microsoft.com/office/officeart/2005/8/layout/cycle4"/>
    <dgm:cxn modelId="{8649B80B-D588-4ECE-947C-ACAEBE8B29BE}" type="presParOf" srcId="{429ADD98-B784-4E3E-84C4-383CADD6B2A2}" destId="{B403D177-5AD3-4919-92E7-63F7573AA3D6}" srcOrd="1" destOrd="0" presId="urn:microsoft.com/office/officeart/2005/8/layout/cycle4"/>
    <dgm:cxn modelId="{0FD31463-D4B8-415E-B699-1D3B50BBD3BB}" type="presParOf" srcId="{B403D177-5AD3-4919-92E7-63F7573AA3D6}" destId="{E15D9DF0-4A77-4EE8-A0EA-ED6E3E960B9D}" srcOrd="0" destOrd="0" presId="urn:microsoft.com/office/officeart/2005/8/layout/cycle4"/>
    <dgm:cxn modelId="{07778785-0A0F-4112-B2FC-EB981AE842BB}" type="presParOf" srcId="{B403D177-5AD3-4919-92E7-63F7573AA3D6}" destId="{663BAC73-C440-4749-83E5-F0038CE1D53A}" srcOrd="1" destOrd="0" presId="urn:microsoft.com/office/officeart/2005/8/layout/cycle4"/>
    <dgm:cxn modelId="{04ACBEB7-8CBD-47F2-9C9B-8603C88FEAEB}" type="presParOf" srcId="{429ADD98-B784-4E3E-84C4-383CADD6B2A2}" destId="{133D9C11-BA82-4C74-9076-C7C5E5B80728}" srcOrd="2" destOrd="0" presId="urn:microsoft.com/office/officeart/2005/8/layout/cycle4"/>
    <dgm:cxn modelId="{CCE0CA0C-9EC1-4852-93BD-498E9BC18D3D}" type="presParOf" srcId="{133D9C11-BA82-4C74-9076-C7C5E5B80728}" destId="{9E7C069C-7088-448C-BEDD-D9A65E955596}" srcOrd="0" destOrd="0" presId="urn:microsoft.com/office/officeart/2005/8/layout/cycle4"/>
    <dgm:cxn modelId="{3E9138BF-147D-4CD4-8EE2-A60B3A066364}" type="presParOf" srcId="{133D9C11-BA82-4C74-9076-C7C5E5B80728}" destId="{AA5F831D-66CB-446D-96C9-7D9C668B9DB5}" srcOrd="1" destOrd="0" presId="urn:microsoft.com/office/officeart/2005/8/layout/cycle4"/>
    <dgm:cxn modelId="{DAECFFA3-66D1-4B84-A53F-CFF7B12EB229}" type="presParOf" srcId="{429ADD98-B784-4E3E-84C4-383CADD6B2A2}" destId="{164152C8-14EE-4829-86AC-8C63F039AD98}" srcOrd="3" destOrd="0" presId="urn:microsoft.com/office/officeart/2005/8/layout/cycle4"/>
    <dgm:cxn modelId="{F32CB532-A9F6-48B1-BFE7-57A929C534A6}" type="presParOf" srcId="{164152C8-14EE-4829-86AC-8C63F039AD98}" destId="{A12E5B00-0A78-4EFD-80AF-299D0ECD7506}" srcOrd="0" destOrd="0" presId="urn:microsoft.com/office/officeart/2005/8/layout/cycle4"/>
    <dgm:cxn modelId="{655EEBCD-7D50-4127-88B5-EB34AD0028A9}" type="presParOf" srcId="{164152C8-14EE-4829-86AC-8C63F039AD98}" destId="{FEB4C17F-EDB1-42D0-B90E-1CFBED714460}" srcOrd="1" destOrd="0" presId="urn:microsoft.com/office/officeart/2005/8/layout/cycle4"/>
    <dgm:cxn modelId="{A44AB7F9-83B2-4C70-8DE5-620C5CEB1769}" type="presParOf" srcId="{429ADD98-B784-4E3E-84C4-383CADD6B2A2}" destId="{531E650A-EB25-46C5-BA7B-C35DC6D9AD38}" srcOrd="4" destOrd="0" presId="urn:microsoft.com/office/officeart/2005/8/layout/cycle4"/>
    <dgm:cxn modelId="{F0A10433-A17E-4886-9B59-B48B85B4E6FC}" type="presParOf" srcId="{D0002EAD-1785-4F1E-BFCD-4BCC555A3BE1}" destId="{F6510BD1-C84A-4BBA-86F8-E1C656BF116E}" srcOrd="1" destOrd="0" presId="urn:microsoft.com/office/officeart/2005/8/layout/cycle4"/>
    <dgm:cxn modelId="{6EB17B46-52F9-4A21-97DD-F567F8F2D4E1}" type="presParOf" srcId="{F6510BD1-C84A-4BBA-86F8-E1C656BF116E}" destId="{DD7B3116-0C24-48F4-8784-A0CF16B7489B}" srcOrd="0" destOrd="0" presId="urn:microsoft.com/office/officeart/2005/8/layout/cycle4"/>
    <dgm:cxn modelId="{0B25904A-A111-4D3C-9463-9AC19721FCBE}" type="presParOf" srcId="{F6510BD1-C84A-4BBA-86F8-E1C656BF116E}" destId="{7904F04A-9BF0-4FE7-9F31-FA627CF6CC0F}" srcOrd="1" destOrd="0" presId="urn:microsoft.com/office/officeart/2005/8/layout/cycle4"/>
    <dgm:cxn modelId="{00DB3404-78F1-48E6-854F-31A8E4B58654}" type="presParOf" srcId="{F6510BD1-C84A-4BBA-86F8-E1C656BF116E}" destId="{FFD42474-55BD-4FC6-82AF-7D908144451F}" srcOrd="2" destOrd="0" presId="urn:microsoft.com/office/officeart/2005/8/layout/cycle4"/>
    <dgm:cxn modelId="{ACEA62FE-8BCF-46CB-A60A-39BCC2D1E871}" type="presParOf" srcId="{F6510BD1-C84A-4BBA-86F8-E1C656BF116E}" destId="{94991252-BD70-4F6B-826A-1F0E4846983D}" srcOrd="3" destOrd="0" presId="urn:microsoft.com/office/officeart/2005/8/layout/cycle4"/>
    <dgm:cxn modelId="{0A13E0C8-F13A-4E6C-A100-1C8A98E51FF8}" type="presParOf" srcId="{F6510BD1-C84A-4BBA-86F8-E1C656BF116E}" destId="{10AB4E53-A1F4-4131-A305-AB7B9756FF9F}" srcOrd="4" destOrd="0" presId="urn:microsoft.com/office/officeart/2005/8/layout/cycle4"/>
    <dgm:cxn modelId="{56FB3443-BDBA-4826-AB57-0272585EBB76}" type="presParOf" srcId="{D0002EAD-1785-4F1E-BFCD-4BCC555A3BE1}" destId="{BFBD71A0-DCA3-4E2B-AD89-1917C83F67E8}" srcOrd="2" destOrd="0" presId="urn:microsoft.com/office/officeart/2005/8/layout/cycle4"/>
    <dgm:cxn modelId="{F4632B10-6AAB-4058-A8F7-E82B7F3E995C}" type="presParOf" srcId="{D0002EAD-1785-4F1E-BFCD-4BCC555A3BE1}" destId="{D7280AA0-3EB4-4EFA-AA6E-12E07746BE7C}"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C069C-7088-448C-BEDD-D9A65E955596}">
      <dsp:nvSpPr>
        <dsp:cNvPr id="0" name=""/>
        <dsp:cNvSpPr/>
      </dsp:nvSpPr>
      <dsp:spPr>
        <a:xfrm>
          <a:off x="4145280" y="345440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Training for all staff on redesign, portal, and teamwork; training for  business staff</a:t>
          </a:r>
          <a:endParaRPr lang="en-US" sz="1400" kern="1200" dirty="0"/>
        </a:p>
      </dsp:txBody>
      <dsp:txXfrm>
        <a:off x="4933844" y="3896509"/>
        <a:ext cx="1685246" cy="1147782"/>
      </dsp:txXfrm>
    </dsp:sp>
    <dsp:sp modelId="{A12E5B00-0A78-4EFD-80AF-299D0ECD7506}">
      <dsp:nvSpPr>
        <dsp:cNvPr id="0" name=""/>
        <dsp:cNvSpPr/>
      </dsp:nvSpPr>
      <dsp:spPr>
        <a:xfrm>
          <a:off x="50800" y="345440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How many staff assigned for each function &amp; how are they organized</a:t>
          </a:r>
          <a:endParaRPr lang="en-US" sz="1400" kern="1200" dirty="0"/>
        </a:p>
      </dsp:txBody>
      <dsp:txXfrm>
        <a:off x="86509" y="3896509"/>
        <a:ext cx="1685246" cy="1147782"/>
      </dsp:txXfrm>
    </dsp:sp>
    <dsp:sp modelId="{E15D9DF0-4A77-4EE8-A0EA-ED6E3E960B9D}">
      <dsp:nvSpPr>
        <dsp:cNvPr id="0" name=""/>
        <dsp:cNvSpPr/>
      </dsp:nvSpPr>
      <dsp:spPr>
        <a:xfrm>
          <a:off x="4145280" y="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Member tools for job search, planning, and readiness </a:t>
          </a:r>
          <a:endParaRPr lang="en-US" sz="1400" kern="1200" dirty="0"/>
        </a:p>
      </dsp:txBody>
      <dsp:txXfrm>
        <a:off x="4933844" y="35709"/>
        <a:ext cx="1685246" cy="1147782"/>
      </dsp:txXfrm>
    </dsp:sp>
    <dsp:sp modelId="{DB35D608-049A-4905-97BB-D82630C2E1F0}">
      <dsp:nvSpPr>
        <dsp:cNvPr id="0" name=""/>
        <dsp:cNvSpPr/>
      </dsp:nvSpPr>
      <dsp:spPr>
        <a:xfrm>
          <a:off x="50800" y="0"/>
          <a:ext cx="2509520" cy="162560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What Services offered to whom &amp; When</a:t>
          </a:r>
          <a:endParaRPr lang="en-US" sz="1400" kern="1200" dirty="0"/>
        </a:p>
      </dsp:txBody>
      <dsp:txXfrm>
        <a:off x="86509" y="35709"/>
        <a:ext cx="1685246" cy="1147782"/>
      </dsp:txXfrm>
    </dsp:sp>
    <dsp:sp modelId="{DD7B3116-0C24-48F4-8784-A0CF16B7489B}">
      <dsp:nvSpPr>
        <dsp:cNvPr id="0" name=""/>
        <dsp:cNvSpPr/>
      </dsp:nvSpPr>
      <dsp:spPr>
        <a:xfrm>
          <a:off x="1102360" y="289559"/>
          <a:ext cx="2199640" cy="2199640"/>
        </a:xfrm>
        <a:prstGeom prst="pieWedg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New Job Seeker Services Flow</a:t>
          </a:r>
          <a:endParaRPr lang="en-US" sz="2200" kern="1200" dirty="0"/>
        </a:p>
      </dsp:txBody>
      <dsp:txXfrm>
        <a:off x="1746620" y="933819"/>
        <a:ext cx="1555380" cy="1555380"/>
      </dsp:txXfrm>
    </dsp:sp>
    <dsp:sp modelId="{7904F04A-9BF0-4FE7-9F31-FA627CF6CC0F}">
      <dsp:nvSpPr>
        <dsp:cNvPr id="0" name=""/>
        <dsp:cNvSpPr/>
      </dsp:nvSpPr>
      <dsp:spPr>
        <a:xfrm rot="5400000">
          <a:off x="3403600" y="289559"/>
          <a:ext cx="2199640" cy="2199640"/>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Job Seeker Online Services Portal</a:t>
          </a:r>
          <a:endParaRPr lang="en-US" sz="2200" kern="1200" dirty="0"/>
        </a:p>
      </dsp:txBody>
      <dsp:txXfrm rot="-5400000">
        <a:off x="3403600" y="933819"/>
        <a:ext cx="1555380" cy="1555380"/>
      </dsp:txXfrm>
    </dsp:sp>
    <dsp:sp modelId="{FFD42474-55BD-4FC6-82AF-7D908144451F}">
      <dsp:nvSpPr>
        <dsp:cNvPr id="0" name=""/>
        <dsp:cNvSpPr/>
      </dsp:nvSpPr>
      <dsp:spPr>
        <a:xfrm rot="10800000">
          <a:off x="3403600" y="2590800"/>
          <a:ext cx="2199640" cy="2199640"/>
        </a:xfrm>
        <a:prstGeom prst="pieWedg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Staff Training</a:t>
          </a:r>
          <a:endParaRPr lang="en-US" sz="2200" kern="1200" dirty="0"/>
        </a:p>
      </dsp:txBody>
      <dsp:txXfrm rot="10800000">
        <a:off x="3403600" y="2590800"/>
        <a:ext cx="1555380" cy="1555380"/>
      </dsp:txXfrm>
    </dsp:sp>
    <dsp:sp modelId="{94991252-BD70-4F6B-826A-1F0E4846983D}">
      <dsp:nvSpPr>
        <dsp:cNvPr id="0" name=""/>
        <dsp:cNvSpPr/>
      </dsp:nvSpPr>
      <dsp:spPr>
        <a:xfrm rot="16200000">
          <a:off x="1102360" y="2590800"/>
          <a:ext cx="2199640" cy="2199640"/>
        </a:xfrm>
        <a:prstGeom prst="pieWedg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Staff Structure</a:t>
          </a:r>
          <a:endParaRPr lang="en-US" sz="2200" kern="1200" dirty="0"/>
        </a:p>
      </dsp:txBody>
      <dsp:txXfrm rot="5400000">
        <a:off x="1746620" y="2590800"/>
        <a:ext cx="1555380" cy="1555380"/>
      </dsp:txXfrm>
    </dsp:sp>
    <dsp:sp modelId="{BFBD71A0-DCA3-4E2B-AD89-1917C83F67E8}">
      <dsp:nvSpPr>
        <dsp:cNvPr id="0" name=""/>
        <dsp:cNvSpPr/>
      </dsp:nvSpPr>
      <dsp:spPr>
        <a:xfrm flipV="1">
          <a:off x="5560060" y="4978400"/>
          <a:ext cx="764540" cy="203198"/>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280AA0-3EB4-4EFA-AA6E-12E07746BE7C}">
      <dsp:nvSpPr>
        <dsp:cNvPr id="0" name=""/>
        <dsp:cNvSpPr/>
      </dsp:nvSpPr>
      <dsp:spPr>
        <a:xfrm rot="10800000" flipV="1">
          <a:off x="3810002" y="5029198"/>
          <a:ext cx="759460" cy="101602"/>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B90A280-3FBA-4CC3-85AB-38E4696BF8E3}" type="datetimeFigureOut">
              <a:rPr lang="en-US" smtClean="0"/>
              <a:t>12/5/2016</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C7F917E-8D19-4F9C-9B94-EDAE7249B4E4}" type="slidenum">
              <a:rPr lang="en-US" smtClean="0"/>
              <a:t>‹#›</a:t>
            </a:fld>
            <a:endParaRPr lang="en-US"/>
          </a:p>
        </p:txBody>
      </p:sp>
    </p:spTree>
    <p:extLst>
      <p:ext uri="{BB962C8B-B14F-4D97-AF65-F5344CB8AC3E}">
        <p14:creationId xmlns:p14="http://schemas.microsoft.com/office/powerpoint/2010/main" val="2833279106"/>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CD57F70-B50B-4A2F-B293-69F91F3DD1B5}" type="datetimeFigureOut">
              <a:rPr lang="en-US" smtClean="0"/>
              <a:t>12/5/2016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7ECCD5F-F835-4247-B4D9-6FE71CF9692D}" type="slidenum">
              <a:rPr lang="en-US" smtClean="0"/>
              <a:t>‹#›</a:t>
            </a:fld>
            <a:endParaRPr lang="en-US"/>
          </a:p>
        </p:txBody>
      </p:sp>
    </p:spTree>
    <p:extLst>
      <p:ext uri="{BB962C8B-B14F-4D97-AF65-F5344CB8AC3E}">
        <p14:creationId xmlns:p14="http://schemas.microsoft.com/office/powerpoint/2010/main" val="412118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GREET</a:t>
            </a:r>
            <a:r>
              <a:rPr lang="en-US" dirty="0" smtClean="0"/>
              <a:t> participants</a:t>
            </a:r>
          </a:p>
          <a:p>
            <a:endParaRPr lang="en-US" dirty="0" smtClean="0"/>
          </a:p>
          <a:p>
            <a:r>
              <a:rPr lang="en-US" b="1" baseline="0" dirty="0" smtClean="0"/>
              <a:t>INTRODUCE</a:t>
            </a:r>
            <a:r>
              <a:rPr lang="en-US" baseline="0" dirty="0" smtClean="0"/>
              <a:t> presenters – Deb, Jenn, Kathy</a:t>
            </a:r>
          </a:p>
          <a:p>
            <a:endParaRPr lang="en-US" b="1" baseline="0" dirty="0" smtClean="0"/>
          </a:p>
          <a:p>
            <a:r>
              <a:rPr lang="en-US" b="1" baseline="0" dirty="0" smtClean="0"/>
              <a:t>STATE</a:t>
            </a:r>
            <a:r>
              <a:rPr lang="en-US" baseline="0" dirty="0" smtClean="0"/>
              <a:t>: We are going to approach this by taking the overall WFC Redesign Services Model and breaking it down step by step in order to cover all aspects of it as far as it relates to the interaction between our customers and ourselves within our various roles</a:t>
            </a:r>
          </a:p>
          <a:p>
            <a:endParaRPr lang="en-US" baseline="0" dirty="0" smtClean="0"/>
          </a:p>
          <a:p>
            <a:r>
              <a:rPr lang="en-US" b="1" baseline="0" dirty="0" smtClean="0"/>
              <a:t>TRANSITION</a:t>
            </a:r>
            <a:r>
              <a:rPr lang="en-US" baseline="0" dirty="0" smtClean="0"/>
              <a:t>:  First we’ll start with the Job Seeker Services Pathway, which is shown in the blue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8218ECA-7DBE-49B8-AB53-C9F5D9A4A9FC}" type="slidenum">
              <a:rPr lang="en-US" smtClean="0"/>
              <a:t>10</a:t>
            </a:fld>
            <a:endParaRPr lang="en-US"/>
          </a:p>
        </p:txBody>
      </p:sp>
    </p:spTree>
    <p:extLst>
      <p:ext uri="{BB962C8B-B14F-4D97-AF65-F5344CB8AC3E}">
        <p14:creationId xmlns:p14="http://schemas.microsoft.com/office/powerpoint/2010/main" val="1189395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BDDF0C-DB69-4924-8F32-044BB7D28B5A}" type="slidenum">
              <a:rPr lang="en-US" smtClean="0"/>
              <a:pPr>
                <a:defRPr/>
              </a:pPr>
              <a:t>12</a:t>
            </a:fld>
            <a:endParaRPr lang="en-US"/>
          </a:p>
        </p:txBody>
      </p:sp>
    </p:spTree>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96028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257151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165237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7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0391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5C315-6CC2-4993-9FBE-BC50D536E553}"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07221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5C315-6CC2-4993-9FBE-BC50D536E55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93610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5C315-6CC2-4993-9FBE-BC50D536E553}"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602709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5C315-6CC2-4993-9FBE-BC50D536E553}"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123389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5C315-6CC2-4993-9FBE-BC50D536E553}"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208596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55470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5C315-6CC2-4993-9FBE-BC50D536E553}"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95A0B4-42D5-4C79-9D05-582B6A86864A}" type="slidenum">
              <a:rPr lang="en-US" smtClean="0"/>
              <a:t>‹#›</a:t>
            </a:fld>
            <a:endParaRPr lang="en-US"/>
          </a:p>
        </p:txBody>
      </p:sp>
    </p:spTree>
    <p:extLst>
      <p:ext uri="{BB962C8B-B14F-4D97-AF65-F5344CB8AC3E}">
        <p14:creationId xmlns:p14="http://schemas.microsoft.com/office/powerpoint/2010/main" val="3925035717"/>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5C315-6CC2-4993-9FBE-BC50D536E553}" type="datetimeFigureOut">
              <a:rPr lang="en-US" smtClean="0"/>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95A0B4-42D5-4C79-9D05-582B6A86864A}" type="slidenum">
              <a:rPr lang="en-US" smtClean="0"/>
              <a:t>‹#›</a:t>
            </a:fld>
            <a:endParaRPr lang="en-US"/>
          </a:p>
        </p:txBody>
      </p:sp>
    </p:spTree>
    <p:extLst>
      <p:ext uri="{BB962C8B-B14F-4D97-AF65-F5344CB8AC3E}">
        <p14:creationId xmlns:p14="http://schemas.microsoft.com/office/powerpoint/2010/main" val="3508716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2.png"/>
  <Relationship Id="rId4" Type="http://schemas.openxmlformats.org/officeDocument/2006/relationships/image" Target="../media/image13.png"/>
  <Relationship Id="rId5" Type="http://schemas.openxmlformats.org/officeDocument/2006/relationships/image" Target="../media/image14.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5.jpeg"/>
  <Relationship Id="rId3" Type="http://schemas.openxmlformats.org/officeDocument/2006/relationships/image" Target="../media/image16.jpe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12.xml"/>
  <Relationship Id="rId10" Type="http://schemas.openxmlformats.org/officeDocument/2006/relationships/image" Target="../media/image24.png"/>
  <Relationship Id="rId11" Type="http://schemas.openxmlformats.org/officeDocument/2006/relationships/image" Target="../media/image25.png"/>
  <Relationship Id="rId12" Type="http://schemas.openxmlformats.org/officeDocument/2006/relationships/image" Target="../media/image26.png"/>
  <Relationship Id="rId13" Type="http://schemas.openxmlformats.org/officeDocument/2006/relationships/image" Target="../media/image27.jpeg"/>
  <Relationship Id="rId14" Type="http://schemas.openxmlformats.org/officeDocument/2006/relationships/image" Target="../media/image28.png"/>
  <Relationship Id="rId15" Type="http://schemas.openxmlformats.org/officeDocument/2006/relationships/image" Target="../media/image29.png"/>
  <Relationship Id="rId16" Type="http://schemas.openxmlformats.org/officeDocument/2006/relationships/image" Target="../media/image30.png"/>
  <Relationship Id="rId17" Type="http://schemas.openxmlformats.org/officeDocument/2006/relationships/image" Target="../media/image31.png"/>
  <Relationship Id="rId18" Type="http://schemas.openxmlformats.org/officeDocument/2006/relationships/image" Target="../media/image32.png"/>
  <Relationship Id="rId19" Type="http://schemas.openxmlformats.org/officeDocument/2006/relationships/image" Target="../media/image33.gif"/>
  <Relationship Id="rId2" Type="http://schemas.openxmlformats.org/officeDocument/2006/relationships/notesSlide" Target="../notesSlides/notesSlide2.xml"/>
  <Relationship Id="rId20" Type="http://schemas.openxmlformats.org/officeDocument/2006/relationships/image" Target="../media/image34.png"/>
  <Relationship Id="rId21" Type="http://schemas.openxmlformats.org/officeDocument/2006/relationships/image" Target="../media/image35.jpeg"/>
  <Relationship Id="rId3" Type="http://schemas.openxmlformats.org/officeDocument/2006/relationships/image" Target="../media/image17.jpe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 Id="rId7" Type="http://schemas.openxmlformats.org/officeDocument/2006/relationships/image" Target="../media/image21.png"/>
  <Relationship Id="rId8" Type="http://schemas.openxmlformats.org/officeDocument/2006/relationships/image" Target="../media/image22.png"/>
  <Relationship Id="rId9" Type="http://schemas.openxmlformats.org/officeDocument/2006/relationships/image" Target="../media/image23.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7.png"/>
  <Relationship Id="rId4" Type="http://schemas.openxmlformats.org/officeDocument/2006/relationships/image" Target="../media/image3.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image" Target="../media/image8.png"/>
  <Relationship Id="rId3" Type="http://schemas.microsoft.com/office/2007/relationships/hdphoto" Target="../media/hdphoto1.wdp"/>
</Relationships>

</file>

<file path=ppt/slides/_rels/slide5.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hyperlink" TargetMode="External" Target="https://www.youtube.com/watch?v=bh1eULtwfVQ"/>
  <Relationship Id="rId3" Type="http://schemas.openxmlformats.org/officeDocument/2006/relationships/image" Target="../media/image9.jpe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10.jpeg"/>
</Relationships>

</file>

<file path=ppt/slides/_rels/slide8.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diagramData" Target="../diagrams/data1.xml"/>
  <Relationship Id="rId3" Type="http://schemas.openxmlformats.org/officeDocument/2006/relationships/diagramLayout" Target="../diagrams/layout1.xml"/>
  <Relationship Id="rId4" Type="http://schemas.openxmlformats.org/officeDocument/2006/relationships/diagramQuickStyle" Target="../diagrams/quickStyle1.xml"/>
  <Relationship Id="rId5" Type="http://schemas.openxmlformats.org/officeDocument/2006/relationships/diagramColors" Target="../diagrams/colors1.xml"/>
  <Relationship Id="rId6" Type="http://schemas.microsoft.com/office/2007/relationships/diagramDrawing" Target="../diagrams/drawing1.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normAutofit fontScale="90000"/>
          </a:bodyPr>
          <a:lstStyle/>
          <a:p>
            <a:r>
              <a:rPr lang="en-US" dirty="0"/>
              <a:t>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Career Center Redesign:</a:t>
            </a:r>
            <a:br>
              <a:rPr lang="en-US" dirty="0" smtClean="0"/>
            </a:br>
            <a:r>
              <a:rPr lang="en-US" sz="4000" i="1" dirty="0" smtClean="0"/>
              <a:t>Creating an integrated, demand-driven system</a:t>
            </a:r>
            <a:r>
              <a:rPr lang="en-US" dirty="0" smtClean="0"/>
              <a:t/>
            </a:r>
            <a:br>
              <a:rPr lang="en-US" dirty="0" smtClean="0"/>
            </a:br>
            <a:r>
              <a:rPr lang="en-US" dirty="0"/>
              <a:t/>
            </a:r>
            <a:br>
              <a:rPr lang="en-US" dirty="0"/>
            </a:br>
            <a:r>
              <a:rPr lang="en-US" i="1" dirty="0"/>
              <a:t> </a:t>
            </a:r>
            <a:r>
              <a:rPr lang="en-US" dirty="0"/>
              <a:t/>
            </a:r>
            <a:br>
              <a:rPr lang="en-US" dirty="0"/>
            </a:br>
            <a:r>
              <a:rPr lang="en-US" i="1" dirty="0"/>
              <a:t> </a:t>
            </a:r>
            <a:r>
              <a:rPr lang="en-US" dirty="0"/>
              <a:t/>
            </a:r>
            <a:br>
              <a:rPr lang="en-US" dirty="0"/>
            </a:br>
            <a:r>
              <a:rPr lang="en-US" i="1" dirty="0"/>
              <a:t> </a:t>
            </a:r>
            <a:r>
              <a:rPr lang="en-US" sz="3100" i="1" dirty="0"/>
              <a:t> Massachusetts WIOA Partner Convening </a:t>
            </a:r>
            <a:br>
              <a:rPr lang="en-US" sz="3100" i="1" dirty="0"/>
            </a:br>
            <a:r>
              <a:rPr lang="en-US" sz="3100" i="1" dirty="0"/>
              <a:t> Dec. 6, 2016</a:t>
            </a:r>
            <a:r>
              <a:rPr lang="en-US" dirty="0"/>
              <a:t/>
            </a:r>
            <a:br>
              <a:rPr lang="en-US" dirty="0"/>
            </a:br>
            <a:r>
              <a:rPr lang="en-US" dirty="0"/>
              <a:t> </a:t>
            </a:r>
            <a:br>
              <a:rPr lang="en-US" dirty="0"/>
            </a:br>
            <a:r>
              <a:rPr lang="en-US" dirty="0"/>
              <a:t/>
            </a:r>
            <a:br>
              <a:rPr 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83925"/>
            <a:ext cx="2834532" cy="194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31" y="3114732"/>
            <a:ext cx="2663825"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3799" y="4559330"/>
            <a:ext cx="2477425" cy="2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1224" y="6019800"/>
            <a:ext cx="1412825" cy="545593"/>
          </a:xfrm>
          <a:prstGeom prst="rect">
            <a:avLst/>
          </a:prstGeom>
        </p:spPr>
      </p:pic>
    </p:spTree>
    <p:extLst>
      <p:ext uri="{BB962C8B-B14F-4D97-AF65-F5344CB8AC3E}">
        <p14:creationId xmlns:p14="http://schemas.microsoft.com/office/powerpoint/2010/main" val="2757544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 y="457199"/>
            <a:ext cx="8991600" cy="658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381000"/>
            <a:ext cx="9144000" cy="1470025"/>
          </a:xfrm>
        </p:spPr>
        <p:txBody>
          <a:bodyPr>
            <a:noAutofit/>
          </a:bodyPr>
          <a:lstStyle/>
          <a:p>
            <a:r>
              <a:rPr lang="en-US" sz="4000" b="1" dirty="0" smtClean="0">
                <a:latin typeface="Aharoni" panose="02010803020104030203" pitchFamily="2" charset="-79"/>
                <a:cs typeface="Aharoni" panose="02010803020104030203" pitchFamily="2" charset="-79"/>
              </a:rPr>
              <a:t>Customer Flow</a:t>
            </a:r>
            <a:endParaRPr lang="en-US" sz="40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815" y="5941700"/>
            <a:ext cx="891883" cy="67417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6200" y="5722855"/>
            <a:ext cx="1230630" cy="893024"/>
          </a:xfrm>
          <a:prstGeom prst="rect">
            <a:avLst/>
          </a:prstGeom>
        </p:spPr>
      </p:pic>
    </p:spTree>
    <p:extLst>
      <p:ext uri="{BB962C8B-B14F-4D97-AF65-F5344CB8AC3E}">
        <p14:creationId xmlns:p14="http://schemas.microsoft.com/office/powerpoint/2010/main" val="908963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Change</a:t>
            </a:r>
            <a:endParaRPr lang="en-US" dirty="0"/>
          </a:p>
        </p:txBody>
      </p:sp>
      <p:pic>
        <p:nvPicPr>
          <p:cNvPr id="2053" name="Picture 5" descr="C:\Users\turgeonj\AppData\Local\Microsoft\Windows\Temporary Internet Files\Content.IE5\HLPZQYNJ\HSST_General_Transf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8330" y="5410200"/>
            <a:ext cx="1639321" cy="12294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524000"/>
            <a:ext cx="8229600" cy="4525963"/>
          </a:xfrm>
        </p:spPr>
        <p:txBody>
          <a:bodyPr>
            <a:normAutofit lnSpcReduction="10000"/>
          </a:bodyPr>
          <a:lstStyle/>
          <a:p>
            <a:r>
              <a:rPr lang="en-US" dirty="0" smtClean="0"/>
              <a:t>Inclusive decision making has limits</a:t>
            </a:r>
          </a:p>
          <a:p>
            <a:endParaRPr lang="en-US" sz="1000" dirty="0" smtClean="0"/>
          </a:p>
          <a:p>
            <a:r>
              <a:rPr lang="en-US" dirty="0" smtClean="0"/>
              <a:t>Past success can be a barrier</a:t>
            </a:r>
          </a:p>
          <a:p>
            <a:pPr marL="0" indent="0">
              <a:buNone/>
            </a:pPr>
            <a:endParaRPr lang="en-US" sz="1000" dirty="0" smtClean="0"/>
          </a:p>
          <a:p>
            <a:r>
              <a:rPr lang="en-US" dirty="0" smtClean="0"/>
              <a:t>Cultural shifts are important – and difficult</a:t>
            </a:r>
          </a:p>
          <a:p>
            <a:pPr lvl="1"/>
            <a:r>
              <a:rPr lang="en-US" dirty="0" smtClean="0"/>
              <a:t>Integrated program service delivery flow</a:t>
            </a:r>
          </a:p>
          <a:p>
            <a:pPr lvl="1"/>
            <a:r>
              <a:rPr lang="en-US" dirty="0" smtClean="0"/>
              <a:t>BSR’s: Transactional v. BizWorks </a:t>
            </a:r>
            <a:r>
              <a:rPr lang="en-US" dirty="0" err="1" smtClean="0"/>
              <a:t>consultanting</a:t>
            </a:r>
            <a:endParaRPr lang="en-US" dirty="0" smtClean="0"/>
          </a:p>
          <a:p>
            <a:pPr lvl="1"/>
            <a:r>
              <a:rPr lang="en-US" dirty="0" smtClean="0"/>
              <a:t>Customer-centered approach for businesses    (</a:t>
            </a:r>
            <a:r>
              <a:rPr lang="en-US" i="1" dirty="0" smtClean="0"/>
              <a:t>BET - understanding who it is that you serve</a:t>
            </a:r>
            <a:r>
              <a:rPr lang="en-US" dirty="0" smtClean="0"/>
              <a:t>)</a:t>
            </a:r>
          </a:p>
          <a:p>
            <a:pPr lvl="1"/>
            <a:r>
              <a:rPr lang="en-US" dirty="0" smtClean="0"/>
              <a:t>Embracing (and actually using) new technology</a:t>
            </a:r>
          </a:p>
          <a:p>
            <a:pPr lvl="1"/>
            <a:endParaRPr lang="en-US" dirty="0"/>
          </a:p>
        </p:txBody>
      </p:sp>
      <p:pic>
        <p:nvPicPr>
          <p:cNvPr id="1026" name="Picture 2" descr="http://www.booksforyou.co.in/BookImage/2991_whomovedchees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9002">
            <a:off x="7259133" y="766137"/>
            <a:ext cx="1102369" cy="1724025"/>
          </a:xfrm>
          <a:prstGeom prst="rect">
            <a:avLst/>
          </a:prstGeom>
          <a:solidFill>
            <a:srgbClr val="FFFFFF">
              <a:shade val="85000"/>
            </a:srgbClr>
          </a:solidFill>
          <a:ln w="190500" cap="rnd">
            <a:solidFill>
              <a:srgbClr val="FFFFFF"/>
            </a:solidFill>
          </a:ln>
          <a:effectLst>
            <a:outerShdw blurRad="36195" dist="241300" dir="10800000" sx="105000" sy="105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71775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32128"/>
            <a:ext cx="7086600" cy="5601533"/>
          </a:xfrm>
          <a:prstGeom prst="rect">
            <a:avLst/>
          </a:prstGeom>
          <a:noFill/>
        </p:spPr>
        <p:txBody>
          <a:bodyPr wrap="square" rtlCol="0">
            <a:spAutoFit/>
          </a:bodyPr>
          <a:lstStyle/>
          <a:p>
            <a:r>
              <a:rPr lang="en-US" sz="4400" dirty="0" smtClean="0"/>
              <a:t>Central MA WIOA Partners planning</a:t>
            </a:r>
          </a:p>
          <a:p>
            <a:endParaRPr lang="en-US" dirty="0"/>
          </a:p>
          <a:p>
            <a:endParaRPr lang="en-US" dirty="0" smtClean="0"/>
          </a:p>
          <a:p>
            <a:endParaRPr lang="en-US" dirty="0"/>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June 29, 2016</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78" y="4197037"/>
            <a:ext cx="1436143" cy="98602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952" y="3064723"/>
            <a:ext cx="1394004" cy="8134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2815" y="3949365"/>
            <a:ext cx="2000278" cy="140370"/>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1917846"/>
            <a:ext cx="1289102" cy="933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18668" y="2006990"/>
            <a:ext cx="1781175" cy="754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17" y="5445391"/>
            <a:ext cx="1517685" cy="737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0453" y="5514667"/>
            <a:ext cx="2937093" cy="598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One Stop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5492307"/>
            <a:ext cx="1921165" cy="6433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9721" y="3014231"/>
            <a:ext cx="1108859" cy="1099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descr="C:\Users\turgeonj\AppData\Local\Microsoft\Windows\Temporary Internet Files\Content.IE5\0Q203N24\120px-Umbrella[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4974041">
            <a:off x="5727883" y="703243"/>
            <a:ext cx="3267268" cy="31855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ascentria care worcester m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37832" y="2006990"/>
            <a:ext cx="1314655" cy="108917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1653" y="3281185"/>
            <a:ext cx="2355394" cy="68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3093" y="4102867"/>
            <a:ext cx="1124851" cy="122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75906" y="3943661"/>
            <a:ext cx="3566026" cy="7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37546" y="4714405"/>
            <a:ext cx="3668925" cy="40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0401" y="4410718"/>
            <a:ext cx="1566706" cy="812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descr="http://portal.techhigh.us/PublishingImages/WPS-logo_K.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3800" y="5264904"/>
            <a:ext cx="1098132" cy="10981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wikimedia.org/wikipedia/commons/thumb/e/e6/US-JobCorps-Logo.svg/528px-US-JobCorps-Logo.sv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40441" y="1087546"/>
            <a:ext cx="759402" cy="8629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ccatv.com/blogs/staff/wp-content/uploads/2012/03/wcac-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435518" y="1016027"/>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14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86000"/>
            <a:ext cx="5029200" cy="707886"/>
          </a:xfrm>
          <a:prstGeom prst="rect">
            <a:avLst/>
          </a:prstGeom>
          <a:noFill/>
        </p:spPr>
        <p:txBody>
          <a:bodyPr wrap="square" rtlCol="0">
            <a:spAutoFit/>
          </a:bodyPr>
          <a:lstStyle/>
          <a:p>
            <a:pPr algn="ctr"/>
            <a:r>
              <a:rPr lang="en-US" sz="4000" dirty="0" smtClean="0"/>
              <a:t>Thank You!</a:t>
            </a:r>
            <a:endParaRPr lang="en-US" sz="4000" dirty="0"/>
          </a:p>
        </p:txBody>
      </p:sp>
    </p:spTree>
    <p:extLst>
      <p:ext uri="{BB962C8B-B14F-4D97-AF65-F5344CB8AC3E}">
        <p14:creationId xmlns:p14="http://schemas.microsoft.com/office/powerpoint/2010/main" val="634442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MA Workforce Area</a:t>
            </a:r>
            <a:endParaRPr lang="en-US" dirty="0"/>
          </a:p>
        </p:txBody>
      </p:sp>
      <p:pic>
        <p:nvPicPr>
          <p:cNvPr id="1433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7" t="-735" r="207" b="37600"/>
          <a:stretch/>
        </p:blipFill>
        <p:spPr bwMode="auto">
          <a:xfrm>
            <a:off x="0" y="1447800"/>
            <a:ext cx="899436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895600" y="2514600"/>
            <a:ext cx="2362200" cy="19812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7-Point Star 2"/>
          <p:cNvSpPr/>
          <p:nvPr/>
        </p:nvSpPr>
        <p:spPr>
          <a:xfrm>
            <a:off x="4027715" y="3124199"/>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4572000" y="3516086"/>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033159" y="3712029"/>
            <a:ext cx="272142" cy="28303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243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229600" cy="4525963"/>
          </a:xfrm>
        </p:spPr>
        <p:txBody>
          <a:bodyPr>
            <a:normAutofit/>
          </a:bodyPr>
          <a:lstStyle/>
          <a:p>
            <a:pPr marL="0" indent="0" algn="ctr">
              <a:buNone/>
            </a:pPr>
            <a:r>
              <a:rPr lang="en-US" sz="4800" b="1" dirty="0" smtClean="0"/>
              <a:t>Career Center Redesign</a:t>
            </a:r>
            <a:endParaRPr lang="en-US" sz="4800" b="1" dirty="0"/>
          </a:p>
        </p:txBody>
      </p:sp>
      <p:pic>
        <p:nvPicPr>
          <p:cNvPr id="9220" name="Picture 4" descr="C:\Users\turgeonj\AppData\Local\Microsoft\Windows\Temporary Internet Files\Content.IE5\I41XSBXR\lgi01a2013091908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368826"/>
            <a:ext cx="4599709" cy="395287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018" y="3829878"/>
            <a:ext cx="2286000" cy="133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1305" y="5240029"/>
            <a:ext cx="2477425" cy="230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753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49" y="60298"/>
            <a:ext cx="8229600" cy="1143000"/>
          </a:xfrm>
        </p:spPr>
        <p:txBody>
          <a:bodyPr/>
          <a:lstStyle/>
          <a:p>
            <a:r>
              <a:rPr lang="en-US" dirty="0" smtClean="0"/>
              <a:t>Why the Change?</a:t>
            </a:r>
            <a:endParaRPr lang="en-US" dirty="0"/>
          </a:p>
        </p:txBody>
      </p:sp>
      <p:sp>
        <p:nvSpPr>
          <p:cNvPr id="4" name="Rectangle 3"/>
          <p:cNvSpPr/>
          <p:nvPr/>
        </p:nvSpPr>
        <p:spPr>
          <a:xfrm>
            <a:off x="990600" y="1066800"/>
            <a:ext cx="6726958" cy="2031325"/>
          </a:xfrm>
          <a:prstGeom prst="rect">
            <a:avLst/>
          </a:prstGeom>
        </p:spPr>
        <p:txBody>
          <a:bodyPr wrap="square">
            <a:spAutoFit/>
          </a:bodyPr>
          <a:lstStyle/>
          <a:p>
            <a:r>
              <a:rPr lang="en-US" b="1" dirty="0"/>
              <a:t>"The most successful business is the one that holds onto the old just as long as it is good, and grabs the new just as soon as it is better."</a:t>
            </a:r>
            <a:endParaRPr lang="en-US" dirty="0"/>
          </a:p>
          <a:p>
            <a:pPr algn="r"/>
            <a:r>
              <a:rPr lang="en-US" b="1" dirty="0"/>
              <a:t>— Robert P. </a:t>
            </a:r>
            <a:r>
              <a:rPr lang="en-US" b="1" dirty="0" err="1"/>
              <a:t>Vanderpoel</a:t>
            </a:r>
            <a:endParaRPr lang="en-US" dirty="0"/>
          </a:p>
          <a:p>
            <a:endParaRPr lang="en-US" b="1" dirty="0" smtClean="0"/>
          </a:p>
          <a:p>
            <a:r>
              <a:rPr lang="en-US" b="1" dirty="0" smtClean="0"/>
              <a:t>"</a:t>
            </a:r>
            <a:r>
              <a:rPr lang="en-US" b="1" dirty="0"/>
              <a:t>The greatest danger in times of turbulence is not the turbulence; it is to act with yesterday’s logic."</a:t>
            </a:r>
            <a:endParaRPr lang="en-US" dirty="0"/>
          </a:p>
          <a:p>
            <a:pPr algn="r"/>
            <a:r>
              <a:rPr lang="en-US" b="1" dirty="0"/>
              <a:t>— Peter Drucker</a:t>
            </a:r>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GlowDiffused/>
                    </a14:imgEffect>
                    <a14:imgEffect>
                      <a14:sharpenSoften amount="-17000"/>
                    </a14:imgEffect>
                  </a14:imgLayer>
                </a14:imgProps>
              </a:ext>
              <a:ext uri="{28A0092B-C50C-407E-A947-70E740481C1C}">
                <a14:useLocalDpi xmlns:a14="http://schemas.microsoft.com/office/drawing/2010/main" val="0"/>
              </a:ext>
            </a:extLst>
          </a:blip>
          <a:srcRect/>
          <a:stretch>
            <a:fillRect/>
          </a:stretch>
        </p:blipFill>
        <p:spPr bwMode="auto">
          <a:xfrm>
            <a:off x="10886" y="2819400"/>
            <a:ext cx="9144000" cy="388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350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of Action</a:t>
            </a:r>
            <a:endParaRPr lang="en-US" dirty="0"/>
          </a:p>
        </p:txBody>
      </p:sp>
      <p:sp>
        <p:nvSpPr>
          <p:cNvPr id="3" name="Rectangle 2"/>
          <p:cNvSpPr/>
          <p:nvPr/>
        </p:nvSpPr>
        <p:spPr>
          <a:xfrm>
            <a:off x="1828800" y="4191000"/>
            <a:ext cx="5715000" cy="369332"/>
          </a:xfrm>
          <a:prstGeom prst="rect">
            <a:avLst/>
          </a:prstGeom>
        </p:spPr>
        <p:txBody>
          <a:bodyPr wrap="square">
            <a:spAutoFit/>
          </a:bodyPr>
          <a:lstStyle/>
          <a:p>
            <a:r>
              <a:rPr lang="en-US" u="sng" dirty="0">
                <a:hlinkClick r:id="rId2"/>
              </a:rPr>
              <a:t>https://www.youtube.com/watch?v=bh1eULtwfVQ</a:t>
            </a:r>
            <a:r>
              <a:rPr lang="en-US" dirty="0"/>
              <a:t> </a:t>
            </a:r>
          </a:p>
        </p:txBody>
      </p:sp>
      <p:sp>
        <p:nvSpPr>
          <p:cNvPr id="4" name="TextBox 3"/>
          <p:cNvSpPr txBox="1"/>
          <p:nvPr/>
        </p:nvSpPr>
        <p:spPr>
          <a:xfrm>
            <a:off x="685800" y="1828800"/>
            <a:ext cx="7696200" cy="2308324"/>
          </a:xfrm>
          <a:prstGeom prst="rect">
            <a:avLst/>
          </a:prstGeom>
          <a:noFill/>
        </p:spPr>
        <p:txBody>
          <a:bodyPr wrap="square" rtlCol="0">
            <a:spAutoFit/>
          </a:bodyPr>
          <a:lstStyle/>
          <a:p>
            <a:pPr algn="ctr"/>
            <a:r>
              <a:rPr lang="en-US" sz="2400" i="1" dirty="0"/>
              <a:t>With greater emphasis upon serving employers, we will open greater direct access to employment opportunities for our job seeking customers, ultimately, providing both customer groups with greater value. Achieving this greater value will in turn help drive greater demand and support for our services.</a:t>
            </a:r>
            <a:endParaRPr lang="en-US" sz="2400" dirty="0"/>
          </a:p>
        </p:txBody>
      </p:sp>
      <p:pic>
        <p:nvPicPr>
          <p:cNvPr id="12" name="Picture 2" descr="C:\Users\turgeonj\AppData\Local\Microsoft\Windows\Temporary Internet Files\Content.IE5\3PBOO5OE\20131218_innovationsqu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8" y="4648200"/>
            <a:ext cx="2084024" cy="208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02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Goals for the redesigned Career </a:t>
            </a:r>
            <a:r>
              <a:rPr lang="en-US" b="1" dirty="0" smtClean="0"/>
              <a:t>Center</a:t>
            </a:r>
            <a:endParaRPr lang="en-US" dirty="0"/>
          </a:p>
        </p:txBody>
      </p:sp>
      <p:sp>
        <p:nvSpPr>
          <p:cNvPr id="3" name="Content Placeholder 2"/>
          <p:cNvSpPr>
            <a:spLocks noGrp="1"/>
          </p:cNvSpPr>
          <p:nvPr>
            <p:ph idx="1"/>
          </p:nvPr>
        </p:nvSpPr>
        <p:spPr>
          <a:xfrm>
            <a:off x="457200" y="1600200"/>
            <a:ext cx="8229600" cy="4953000"/>
          </a:xfrm>
        </p:spPr>
        <p:txBody>
          <a:bodyPr>
            <a:normAutofit fontScale="70000" lnSpcReduction="20000"/>
          </a:bodyPr>
          <a:lstStyle/>
          <a:p>
            <a:r>
              <a:rPr lang="en-US" sz="3700" dirty="0" smtClean="0"/>
              <a:t>An </a:t>
            </a:r>
            <a:r>
              <a:rPr lang="en-US" sz="3700" dirty="0"/>
              <a:t>increase in the number and depth of employer </a:t>
            </a:r>
            <a:r>
              <a:rPr lang="en-US" sz="3700" dirty="0" smtClean="0"/>
              <a:t>relationships:</a:t>
            </a:r>
          </a:p>
          <a:p>
            <a:pPr lvl="1"/>
            <a:r>
              <a:rPr lang="en-US" sz="3300" dirty="0" smtClean="0"/>
              <a:t>increased </a:t>
            </a:r>
            <a:r>
              <a:rPr lang="en-US" sz="3300" dirty="0"/>
              <a:t>placement opportunities for </a:t>
            </a:r>
            <a:r>
              <a:rPr lang="en-US" sz="3300" dirty="0" smtClean="0"/>
              <a:t>WCCC referred candidates</a:t>
            </a:r>
          </a:p>
          <a:p>
            <a:pPr lvl="1"/>
            <a:r>
              <a:rPr lang="en-US" sz="3300" dirty="0" smtClean="0"/>
              <a:t>increased </a:t>
            </a:r>
            <a:r>
              <a:rPr lang="en-US" sz="3300" dirty="0"/>
              <a:t>usage of employer resources such as HITG, WTFP, and </a:t>
            </a:r>
            <a:r>
              <a:rPr lang="en-US" sz="3300" dirty="0" smtClean="0"/>
              <a:t>Apprenticeship.</a:t>
            </a:r>
          </a:p>
          <a:p>
            <a:r>
              <a:rPr lang="en-US" sz="3700" dirty="0" smtClean="0"/>
              <a:t>Job </a:t>
            </a:r>
            <a:r>
              <a:rPr lang="en-US" sz="3700" dirty="0"/>
              <a:t>Seekers moving through assessment, career action planning, and remediation of career readiness, technical, and academic skills – and then into employment </a:t>
            </a:r>
            <a:endParaRPr lang="en-US" sz="3700" dirty="0" smtClean="0"/>
          </a:p>
          <a:p>
            <a:r>
              <a:rPr lang="en-US" sz="3700" dirty="0" smtClean="0"/>
              <a:t>Alignment </a:t>
            </a:r>
            <a:r>
              <a:rPr lang="en-US" sz="3700" dirty="0"/>
              <a:t>of the ACT/Career Ready 101 system with </a:t>
            </a:r>
            <a:r>
              <a:rPr lang="en-US" sz="3700" dirty="0" smtClean="0"/>
              <a:t>job openings and job seeker assessments</a:t>
            </a:r>
            <a:endParaRPr lang="en-US" sz="3700" dirty="0"/>
          </a:p>
          <a:p>
            <a:r>
              <a:rPr lang="en-US" sz="3700" dirty="0" smtClean="0"/>
              <a:t>Development </a:t>
            </a:r>
            <a:r>
              <a:rPr lang="en-US" sz="3700" dirty="0"/>
              <a:t>of </a:t>
            </a:r>
            <a:r>
              <a:rPr lang="en-US" sz="3700" dirty="0" smtClean="0"/>
              <a:t>new trainings </a:t>
            </a:r>
            <a:r>
              <a:rPr lang="en-US" sz="3700" dirty="0"/>
              <a:t>offered </a:t>
            </a:r>
            <a:r>
              <a:rPr lang="en-US" sz="3700" dirty="0" smtClean="0"/>
              <a:t>to address the skill gaps identified through the new demand-facing model.</a:t>
            </a:r>
            <a:endParaRPr lang="en-US" sz="3700" dirty="0"/>
          </a:p>
          <a:p>
            <a:pPr marL="0" indent="0">
              <a:buNone/>
            </a:pPr>
            <a:endParaRPr lang="en-US" dirty="0"/>
          </a:p>
          <a:p>
            <a:endParaRPr lang="en-US" dirty="0"/>
          </a:p>
        </p:txBody>
      </p:sp>
    </p:spTree>
    <p:extLst>
      <p:ext uri="{BB962C8B-B14F-4D97-AF65-F5344CB8AC3E}">
        <p14:creationId xmlns:p14="http://schemas.microsoft.com/office/powerpoint/2010/main" val="7861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 Center </a:t>
            </a:r>
            <a:r>
              <a:rPr lang="en-US" dirty="0" smtClean="0"/>
              <a:t>Redesign</a:t>
            </a:r>
            <a:endParaRPr lang="en-US" dirty="0"/>
          </a:p>
        </p:txBody>
      </p:sp>
      <p:pic>
        <p:nvPicPr>
          <p:cNvPr id="4098" name="Picture 2" descr="C:\Users\turgeonj\AppData\Local\Microsoft\Windows\Temporary Internet Files\Content.IE5\7E9MIL36\clip-artSucce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029200"/>
            <a:ext cx="1506374" cy="15684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8229600" cy="4800600"/>
          </a:xfrm>
        </p:spPr>
        <p:txBody>
          <a:bodyPr>
            <a:normAutofit/>
          </a:bodyPr>
          <a:lstStyle/>
          <a:p>
            <a:pPr marL="0" indent="0">
              <a:buNone/>
            </a:pPr>
            <a:r>
              <a:rPr lang="en-US" dirty="0" smtClean="0"/>
              <a:t>Background:</a:t>
            </a:r>
          </a:p>
          <a:p>
            <a:pPr lvl="1"/>
            <a:r>
              <a:rPr lang="en-US" dirty="0" smtClean="0"/>
              <a:t>Redesign concepts began approx. 2 ½ years ago</a:t>
            </a:r>
          </a:p>
          <a:p>
            <a:pPr lvl="1"/>
            <a:r>
              <a:rPr lang="en-US" dirty="0" smtClean="0"/>
              <a:t>Initial steps, included:</a:t>
            </a:r>
          </a:p>
          <a:p>
            <a:pPr lvl="2"/>
            <a:r>
              <a:rPr lang="en-US" dirty="0" smtClean="0"/>
              <a:t>Development of joint WCCC /CMWIB Redesign Planning Team &amp; Working Groups</a:t>
            </a:r>
          </a:p>
          <a:p>
            <a:pPr lvl="2"/>
            <a:r>
              <a:rPr lang="en-US" dirty="0" smtClean="0"/>
              <a:t>Research on best practices (thank you Don Gillis</a:t>
            </a:r>
            <a:r>
              <a:rPr lang="en-US" dirty="0"/>
              <a:t>, David </a:t>
            </a:r>
            <a:r>
              <a:rPr lang="en-US" dirty="0" err="1"/>
              <a:t>Megenhardt</a:t>
            </a:r>
            <a:r>
              <a:rPr lang="en-US" dirty="0" smtClean="0"/>
              <a:t>, Sylvia Beville, Ellie Rose, Mary Sarris, Mark Whitmore, Dave Gadaire, Maddrey Goode, Jim Oliveira, Tim Sappington, and others!)</a:t>
            </a:r>
          </a:p>
          <a:p>
            <a:pPr lvl="2"/>
            <a:r>
              <a:rPr lang="en-US" dirty="0" smtClean="0"/>
              <a:t>Redesign grant funding sought &amp; received</a:t>
            </a:r>
          </a:p>
        </p:txBody>
      </p:sp>
    </p:spTree>
    <p:extLst>
      <p:ext uri="{BB962C8B-B14F-4D97-AF65-F5344CB8AC3E}">
        <p14:creationId xmlns:p14="http://schemas.microsoft.com/office/powerpoint/2010/main" val="3131276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08569623"/>
              </p:ext>
            </p:extLst>
          </p:nvPr>
        </p:nvGraphicFramePr>
        <p:xfrm>
          <a:off x="1143000" y="1371600"/>
          <a:ext cx="67056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609600" y="304800"/>
            <a:ext cx="7772400" cy="769441"/>
          </a:xfrm>
          <a:prstGeom prst="rect">
            <a:avLst/>
          </a:prstGeom>
          <a:noFill/>
        </p:spPr>
        <p:txBody>
          <a:bodyPr wrap="square" rtlCol="0">
            <a:spAutoFit/>
          </a:bodyPr>
          <a:lstStyle/>
          <a:p>
            <a:r>
              <a:rPr lang="en-US" sz="4400" dirty="0" smtClean="0"/>
              <a:t>Redesign Team Working Groups:</a:t>
            </a:r>
            <a:endParaRPr lang="en-US" sz="4400" dirty="0"/>
          </a:p>
        </p:txBody>
      </p:sp>
    </p:spTree>
    <p:extLst>
      <p:ext uri="{BB962C8B-B14F-4D97-AF65-F5344CB8AC3E}">
        <p14:creationId xmlns:p14="http://schemas.microsoft.com/office/powerpoint/2010/main" val="1115934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turgeonj\AppData\Local\Microsoft\Windows\Temporary Internet Files\Content.IE5\VRHCB7KF\calendar_clip_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59834">
            <a:off x="4842171" y="77475"/>
            <a:ext cx="1475533" cy="17131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8086" y="380999"/>
            <a:ext cx="7924800" cy="830997"/>
          </a:xfrm>
          <a:prstGeom prst="rect">
            <a:avLst/>
          </a:prstGeom>
          <a:noFill/>
        </p:spPr>
        <p:txBody>
          <a:bodyPr wrap="square" rtlCol="0">
            <a:spAutoFit/>
          </a:bodyPr>
          <a:lstStyle/>
          <a:p>
            <a:r>
              <a:rPr lang="en-US" sz="4800" dirty="0" smtClean="0"/>
              <a:t>Project Timeline</a:t>
            </a:r>
            <a:endParaRPr lang="en-US" sz="4800" dirty="0"/>
          </a:p>
        </p:txBody>
      </p:sp>
      <p:sp>
        <p:nvSpPr>
          <p:cNvPr id="3" name="Rectangle 2"/>
          <p:cNvSpPr/>
          <p:nvPr/>
        </p:nvSpPr>
        <p:spPr>
          <a:xfrm>
            <a:off x="119743" y="1752600"/>
            <a:ext cx="8621486" cy="4893647"/>
          </a:xfrm>
          <a:prstGeom prst="rect">
            <a:avLst/>
          </a:prstGeom>
        </p:spPr>
        <p:txBody>
          <a:bodyPr wrap="square">
            <a:spAutoFit/>
          </a:bodyPr>
          <a:lstStyle/>
          <a:p>
            <a:pPr marL="914400" lvl="1" indent="-457200">
              <a:buClr>
                <a:srgbClr val="00B050"/>
              </a:buClr>
              <a:buSzPct val="150000"/>
              <a:buFont typeface="Wingdings" panose="05000000000000000000" pitchFamily="2" charset="2"/>
              <a:buChar char="ü"/>
            </a:pPr>
            <a:r>
              <a:rPr lang="en-US" sz="2400" dirty="0" smtClean="0"/>
              <a:t>Establish Joint Taskforce &amp; Project Consultant Contracts;  </a:t>
            </a:r>
            <a:r>
              <a:rPr lang="en-US" sz="2400" i="1" dirty="0" smtClean="0">
                <a:solidFill>
                  <a:srgbClr val="FF0000"/>
                </a:solidFill>
              </a:rPr>
              <a:t>Fall, 2015</a:t>
            </a:r>
          </a:p>
          <a:p>
            <a:pPr marL="914400" lvl="1" indent="-457200">
              <a:buClr>
                <a:srgbClr val="00B050"/>
              </a:buClr>
              <a:buSzPct val="150000"/>
              <a:buFont typeface="Wingdings" panose="05000000000000000000" pitchFamily="2" charset="2"/>
              <a:buChar char="ü"/>
            </a:pPr>
            <a:r>
              <a:rPr lang="en-US" sz="2400" i="1" dirty="0" smtClean="0"/>
              <a:t>Gather stakeholder feedback; </a:t>
            </a:r>
            <a:r>
              <a:rPr lang="en-US" sz="2400" i="1" dirty="0" smtClean="0">
                <a:solidFill>
                  <a:srgbClr val="FF0000"/>
                </a:solidFill>
              </a:rPr>
              <a:t>Spring, 2016</a:t>
            </a:r>
          </a:p>
          <a:p>
            <a:pPr marL="1371600" lvl="2" indent="-457200">
              <a:buClr>
                <a:srgbClr val="00B050"/>
              </a:buClr>
              <a:buSzPct val="150000"/>
              <a:buFont typeface="Wingdings" panose="05000000000000000000" pitchFamily="2" charset="2"/>
              <a:buChar char="ü"/>
            </a:pPr>
            <a:r>
              <a:rPr lang="en-US" sz="2400" i="1" dirty="0"/>
              <a:t>Employer &amp;  Job Seeker Discussions</a:t>
            </a:r>
          </a:p>
          <a:p>
            <a:pPr marL="1371600" lvl="2" indent="-457200">
              <a:buClr>
                <a:srgbClr val="00B050"/>
              </a:buClr>
              <a:buSzPct val="150000"/>
              <a:buFont typeface="Wingdings" panose="05000000000000000000" pitchFamily="2" charset="2"/>
              <a:buChar char="ü"/>
            </a:pPr>
            <a:r>
              <a:rPr lang="en-US" sz="2400" i="1" dirty="0" smtClean="0"/>
              <a:t>Staff discussions &amp; kick-off event</a:t>
            </a:r>
          </a:p>
          <a:p>
            <a:pPr marL="914400" lvl="1" indent="-457200">
              <a:buClr>
                <a:srgbClr val="00B050"/>
              </a:buClr>
              <a:buSzPct val="150000"/>
              <a:buFont typeface="Wingdings" panose="05000000000000000000" pitchFamily="2" charset="2"/>
              <a:buChar char="ü"/>
            </a:pPr>
            <a:r>
              <a:rPr lang="en-US" sz="2400" dirty="0" smtClean="0"/>
              <a:t>Develop Redesigned Customer Flow, Staff Structure, Performance Metrics, Online Portal, and Staff Training Plan; </a:t>
            </a:r>
            <a:r>
              <a:rPr lang="en-US" sz="2400" i="1" dirty="0" smtClean="0">
                <a:solidFill>
                  <a:srgbClr val="FF0000"/>
                </a:solidFill>
              </a:rPr>
              <a:t>July 1, 2016</a:t>
            </a:r>
          </a:p>
          <a:p>
            <a:pPr marL="914400" lvl="1" indent="-457200">
              <a:buClr>
                <a:srgbClr val="00B050"/>
              </a:buClr>
              <a:buFont typeface="Wingdings" panose="05000000000000000000" pitchFamily="2" charset="2"/>
              <a:buChar char="ü"/>
            </a:pPr>
            <a:r>
              <a:rPr lang="en-US" sz="2400" dirty="0" smtClean="0"/>
              <a:t>Staff Training; </a:t>
            </a:r>
            <a:r>
              <a:rPr lang="en-US" sz="2400" i="1" dirty="0" smtClean="0">
                <a:solidFill>
                  <a:srgbClr val="FF0000"/>
                </a:solidFill>
              </a:rPr>
              <a:t>Sept.1, 2016</a:t>
            </a:r>
          </a:p>
          <a:p>
            <a:pPr marL="914400" lvl="1" indent="-457200">
              <a:buFont typeface="Arial" panose="020B0604020202020204" pitchFamily="34" charset="0"/>
              <a:buChar char="•"/>
            </a:pPr>
            <a:r>
              <a:rPr lang="en-US" sz="2400" dirty="0" smtClean="0"/>
              <a:t>Launch New Customer Flow, Staff Structure &amp; Performance,  Online Portal; </a:t>
            </a:r>
            <a:r>
              <a:rPr lang="en-US" sz="2400" i="1" dirty="0" smtClean="0">
                <a:solidFill>
                  <a:srgbClr val="FF0000"/>
                </a:solidFill>
              </a:rPr>
              <a:t>Oct. </a:t>
            </a:r>
            <a:r>
              <a:rPr lang="en-US" sz="2400" i="1" smtClean="0">
                <a:solidFill>
                  <a:srgbClr val="FF0000"/>
                </a:solidFill>
              </a:rPr>
              <a:t>15, </a:t>
            </a:r>
            <a:r>
              <a:rPr lang="en-US" sz="2400" i="1" dirty="0" smtClean="0">
                <a:solidFill>
                  <a:srgbClr val="FF0000"/>
                </a:solidFill>
              </a:rPr>
              <a:t>2016</a:t>
            </a:r>
          </a:p>
          <a:p>
            <a:pPr marL="914400" lvl="1" indent="-457200">
              <a:buFont typeface="Arial" panose="020B0604020202020204" pitchFamily="34" charset="0"/>
              <a:buChar char="•"/>
            </a:pPr>
            <a:r>
              <a:rPr lang="en-US" sz="2400" dirty="0"/>
              <a:t>Program Monitoring &amp; Adjustment; </a:t>
            </a:r>
            <a:r>
              <a:rPr lang="en-US" sz="2400" i="1" dirty="0">
                <a:solidFill>
                  <a:srgbClr val="FF0000"/>
                </a:solidFill>
              </a:rPr>
              <a:t>Ongoing </a:t>
            </a:r>
            <a:r>
              <a:rPr lang="en-US" sz="2400" i="1" dirty="0" smtClean="0">
                <a:solidFill>
                  <a:srgbClr val="FF0000"/>
                </a:solidFill>
              </a:rPr>
              <a:t>Thereafter</a:t>
            </a:r>
            <a:endParaRPr lang="en-US" sz="2400" dirty="0" smtClean="0"/>
          </a:p>
          <a:p>
            <a:pPr marL="914400" lvl="1" indent="-457200">
              <a:buFont typeface="Arial" panose="020B0604020202020204" pitchFamily="34" charset="0"/>
              <a:buChar char="•"/>
            </a:pPr>
            <a:r>
              <a:rPr lang="en-US" sz="2400" dirty="0" smtClean="0"/>
              <a:t>WIOA Partner Integration; </a:t>
            </a:r>
            <a:r>
              <a:rPr lang="en-US" sz="2400" dirty="0" smtClean="0">
                <a:solidFill>
                  <a:srgbClr val="FF0000"/>
                </a:solidFill>
              </a:rPr>
              <a:t>July 1, 2017</a:t>
            </a:r>
          </a:p>
        </p:txBody>
      </p:sp>
    </p:spTree>
    <p:extLst>
      <p:ext uri="{BB962C8B-B14F-4D97-AF65-F5344CB8AC3E}">
        <p14:creationId xmlns:p14="http://schemas.microsoft.com/office/powerpoint/2010/main" val="4115087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1216</TotalTime>
  <Words>603</Words>
  <Application>Microsoft Office PowerPoint</Application>
  <PresentationFormat>On-screen Show (4:3)</PresentationFormat>
  <Paragraphs>82</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Career Center Redesign: Creating an integrated, demand-driven system        Massachusetts WIOA Partner Convening   Dec. 6, 2016    </vt:lpstr>
      <vt:lpstr>Central MA Workforce Area</vt:lpstr>
      <vt:lpstr>PowerPoint Presentation</vt:lpstr>
      <vt:lpstr>Why the Change?</vt:lpstr>
      <vt:lpstr>Theory of Action</vt:lpstr>
      <vt:lpstr>Goals for the redesigned Career Center</vt:lpstr>
      <vt:lpstr>Career Center Redesign</vt:lpstr>
      <vt:lpstr>PowerPoint Presentation</vt:lpstr>
      <vt:lpstr>PowerPoint Presentation</vt:lpstr>
      <vt:lpstr>Customer Flow</vt:lpstr>
      <vt:lpstr>Addressing Change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2016-09-07T15:28:57Z</dcterms:created>
  <dc:creator>Turgeon, Jeffrey</dc:creator>
  <lastModifiedBy>Stadhard, Sacha (EOL)</lastModifiedBy>
  <lastPrinted>2016-09-08T15:03:52Z</lastPrinted>
  <dcterms:modified xsi:type="dcterms:W3CDTF">2016-12-05T23:06:33Z</dcterms:modified>
  <revision>53</revision>
  <dc:title>US DOL WIOA Implementation Assessment Visit       Central MA Workforce Investment Area  Sept. 9,2016</dc:title>
</coreProperties>
</file>