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0" r:id="rId4"/>
    <p:sldId id="265" r:id="rId5"/>
    <p:sldId id="266" r:id="rId6"/>
    <p:sldId id="267" r:id="rId7"/>
    <p:sldId id="270" r:id="rId8"/>
    <p:sldId id="268" r:id="rId9"/>
    <p:sldId id="272" r:id="rId10"/>
    <p:sldId id="269" r:id="rId11"/>
    <p:sldId id="278" r:id="rId12"/>
    <p:sldId id="277" r:id="rId13"/>
    <p:sldId id="275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437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1DB9C-889A-4CA7-99EB-03F28516C66B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86E28-20F0-4C48-838E-13E5A1D3B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83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5124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smtClean="0">
              <a:latin typeface="Times" panose="02020603050405020304" pitchFamily="18" charset="0"/>
            </a:endParaRP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5B6B6F-680D-449F-8770-62D50E89264E}" type="slidenum">
              <a:rPr lang="en-US" altLang="en-US" sz="1200" smtClean="0">
                <a:latin typeface="Times" panose="02020603050405020304" pitchFamily="18" charset="0"/>
              </a:rPr>
              <a:pPr/>
              <a:t>1</a:t>
            </a:fld>
            <a:endParaRPr lang="en-US" altLang="en-US" sz="12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847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B68D459-7AAD-41F8-9634-74C46D1889A6}" type="slidenum">
              <a:rPr lang="en-US" altLang="en-US" sz="1200" smtClean="0">
                <a:latin typeface="Times" panose="02020603050405020304" pitchFamily="18" charset="0"/>
              </a:rPr>
              <a:pPr/>
              <a:t>10</a:t>
            </a:fld>
            <a:endParaRPr lang="en-US" altLang="en-US" sz="1200" smtClean="0">
              <a:latin typeface="Times" panose="02020603050405020304" pitchFamily="18" charset="0"/>
            </a:endParaRPr>
          </a:p>
        </p:txBody>
      </p:sp>
      <p:sp>
        <p:nvSpPr>
          <p:cNvPr id="31749" name="Footer Placeholder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700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smtClean="0">
              <a:latin typeface="Times" panose="02020603050405020304" pitchFamily="18" charset="0"/>
            </a:endParaRPr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7EE252-42FE-4E8B-86FE-DC698E4EB0AE}" type="slidenum">
              <a:rPr lang="en-US" altLang="en-US" sz="1200" smtClean="0">
                <a:latin typeface="Times" panose="02020603050405020304" pitchFamily="18" charset="0"/>
              </a:rPr>
              <a:pPr/>
              <a:t>13</a:t>
            </a:fld>
            <a:endParaRPr lang="en-US" altLang="en-US" sz="12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105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6084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smtClean="0">
              <a:latin typeface="Times" panose="02020603050405020304" pitchFamily="18" charset="0"/>
            </a:endParaRPr>
          </a:p>
        </p:txBody>
      </p:sp>
      <p:sp>
        <p:nvSpPr>
          <p:cNvPr id="4608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F870BD8-DB25-448B-B283-6FE79414D524}" type="slidenum">
              <a:rPr lang="en-US" altLang="en-US" sz="1200" smtClean="0">
                <a:latin typeface="Times" panose="02020603050405020304" pitchFamily="18" charset="0"/>
              </a:rPr>
              <a:pPr/>
              <a:t>14</a:t>
            </a:fld>
            <a:endParaRPr lang="en-US" altLang="en-US" sz="12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513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smtClean="0">
              <a:latin typeface="Times" panose="02020603050405020304" pitchFamily="18" charset="0"/>
            </a:endParaRP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01596D-36D3-4FC1-BDD1-70B2A52143B1}" type="slidenum">
              <a:rPr lang="en-US" altLang="en-US" sz="1200" smtClean="0">
                <a:latin typeface="Times" panose="02020603050405020304" pitchFamily="18" charset="0"/>
              </a:rPr>
              <a:pPr/>
              <a:t>2</a:t>
            </a:fld>
            <a:endParaRPr lang="en-US" altLang="en-US" sz="12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24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smtClean="0">
              <a:latin typeface="Times" panose="02020603050405020304" pitchFamily="18" charset="0"/>
            </a:endParaRP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52A884-C303-42D0-AC7A-796FACA3E5CC}" type="slidenum">
              <a:rPr lang="en-US" altLang="en-US" sz="1200" smtClean="0">
                <a:latin typeface="Times" panose="02020603050405020304" pitchFamily="18" charset="0"/>
              </a:rPr>
              <a:pPr/>
              <a:t>3</a:t>
            </a:fld>
            <a:endParaRPr lang="en-US" altLang="en-US" sz="12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742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smtClean="0">
              <a:latin typeface="Times" panose="02020603050405020304" pitchFamily="18" charset="0"/>
            </a:endParaRPr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6F4FA6-9108-462F-B898-8CE74F14C0EC}" type="slidenum">
              <a:rPr lang="en-US" altLang="en-US" sz="1200" smtClean="0">
                <a:latin typeface="Times" panose="02020603050405020304" pitchFamily="18" charset="0"/>
              </a:rPr>
              <a:pPr/>
              <a:t>4</a:t>
            </a:fld>
            <a:endParaRPr lang="en-US" altLang="en-US" sz="12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623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This is going to be a big change for </a:t>
            </a:r>
            <a:r>
              <a:rPr lang="en-US" altLang="en-US" dirty="0" err="1" smtClean="0"/>
              <a:t>subrecipients</a:t>
            </a:r>
            <a:r>
              <a:rPr lang="en-US" altLang="en-US" dirty="0" smtClean="0"/>
              <a:t> as they didn't previously have all the options that Recipients did for the use of funds; purchasing equipment (such as scanner, laptops) to assist in the Delivery Model project development is a big question that has been asked- thus far HQ supports it. </a:t>
            </a:r>
            <a:r>
              <a:rPr lang="en-US" altLang="en-US" dirty="0" err="1" smtClean="0"/>
              <a:t>Subrecipients</a:t>
            </a:r>
            <a:r>
              <a:rPr lang="en-US" altLang="en-US" dirty="0" smtClean="0"/>
              <a:t> would just need to be cautious on cost (see PAAPG Equipment Purchases &amp; Reasonableness Job Aid) and theoretically the use- shouldn't need 5 laptops if only 1 staff working PA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B8D6737-A3C1-4309-95E0-3760EBE2B0A0}" type="slidenum">
              <a:rPr lang="en-US" altLang="en-US" sz="1200" smtClean="0">
                <a:latin typeface="Times" panose="02020603050405020304" pitchFamily="18" charset="0"/>
              </a:rPr>
              <a:pPr/>
              <a:t>5</a:t>
            </a:fld>
            <a:endParaRPr lang="en-US" altLang="en-US" sz="1200" smtClean="0">
              <a:latin typeface="Times" panose="02020603050405020304" pitchFamily="18" charset="0"/>
            </a:endParaRPr>
          </a:p>
        </p:txBody>
      </p:sp>
      <p:sp>
        <p:nvSpPr>
          <p:cNvPr id="25605" name="Footer Placeholder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14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smtClean="0">
              <a:latin typeface="Times" panose="02020603050405020304" pitchFamily="18" charset="0"/>
            </a:endParaRPr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4789ED-D285-4AD8-9A50-74BC06DEBCC8}" type="slidenum">
              <a:rPr lang="en-US" altLang="en-US" sz="1200" smtClean="0">
                <a:latin typeface="Times" panose="02020603050405020304" pitchFamily="18" charset="0"/>
              </a:rPr>
              <a:pPr/>
              <a:t>6</a:t>
            </a:fld>
            <a:endParaRPr lang="en-US" altLang="en-US" sz="12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286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An important note for Subrecipents, they no longer need to track/separate costs by Project (the way they did under traditional DAC) however they do still need many of those same details- who, how, when, what was done/worked for the development/management of Projects </a:t>
            </a:r>
          </a:p>
          <a:p>
            <a:endParaRPr lang="en-US" altLang="en-US" smtClean="0"/>
          </a:p>
        </p:txBody>
      </p:sp>
      <p:sp>
        <p:nvSpPr>
          <p:cNvPr id="3379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smtClean="0">
              <a:latin typeface="Times" panose="02020603050405020304" pitchFamily="18" charset="0"/>
            </a:endParaRPr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4423BF-C261-4D1B-8EFE-65224D089DA6}" type="slidenum">
              <a:rPr lang="en-US" altLang="en-US" sz="1200" smtClean="0">
                <a:latin typeface="Times" panose="02020603050405020304" pitchFamily="18" charset="0"/>
              </a:rPr>
              <a:pPr/>
              <a:t>7</a:t>
            </a:fld>
            <a:endParaRPr lang="en-US" altLang="en-US" sz="12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650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smtClean="0">
              <a:latin typeface="Times" panose="02020603050405020304" pitchFamily="18" charset="0"/>
            </a:endParaRPr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4B2D9D7-89CD-4CB3-9013-6B030BEC8801}" type="slidenum">
              <a:rPr lang="en-US" altLang="en-US" sz="1200" smtClean="0">
                <a:latin typeface="Times" panose="02020603050405020304" pitchFamily="18" charset="0"/>
              </a:rPr>
              <a:pPr/>
              <a:t>8</a:t>
            </a:fld>
            <a:endParaRPr lang="en-US" altLang="en-US" sz="12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76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smtClean="0">
              <a:latin typeface="Times" panose="02020603050405020304" pitchFamily="18" charset="0"/>
            </a:endParaRPr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8AC320-DBCB-4E34-AB76-0E26E66AFD7B}" type="slidenum">
              <a:rPr lang="en-US" altLang="en-US" sz="1200" smtClean="0">
                <a:latin typeface="Times" panose="02020603050405020304" pitchFamily="18" charset="0"/>
              </a:rPr>
              <a:pPr/>
              <a:t>9</a:t>
            </a:fld>
            <a:endParaRPr lang="en-US" altLang="en-US" sz="12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350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A13E-7FCB-4F63-BB7A-E75F4E7FE4A9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967AE-8A7A-4A99-B1D3-E7443537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9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A13E-7FCB-4F63-BB7A-E75F4E7FE4A9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967AE-8A7A-4A99-B1D3-E7443537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93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A13E-7FCB-4F63-BB7A-E75F4E7FE4A9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967AE-8A7A-4A99-B1D3-E7443537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26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A13E-7FCB-4F63-BB7A-E75F4E7FE4A9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967AE-8A7A-4A99-B1D3-E7443537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02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A13E-7FCB-4F63-BB7A-E75F4E7FE4A9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967AE-8A7A-4A99-B1D3-E7443537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5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A13E-7FCB-4F63-BB7A-E75F4E7FE4A9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967AE-8A7A-4A99-B1D3-E7443537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13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A13E-7FCB-4F63-BB7A-E75F4E7FE4A9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967AE-8A7A-4A99-B1D3-E7443537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8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A13E-7FCB-4F63-BB7A-E75F4E7FE4A9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967AE-8A7A-4A99-B1D3-E7443537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43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A13E-7FCB-4F63-BB7A-E75F4E7FE4A9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967AE-8A7A-4A99-B1D3-E7443537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8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A13E-7FCB-4F63-BB7A-E75F4E7FE4A9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967AE-8A7A-4A99-B1D3-E7443537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0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A13E-7FCB-4F63-BB7A-E75F4E7FE4A9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967AE-8A7A-4A99-B1D3-E7443537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77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8A13E-7FCB-4F63-BB7A-E75F4E7FE4A9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967AE-8A7A-4A99-B1D3-E7443537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5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ma.gov/disaster-recovery-reform-act-2018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ema.gov/media-library-data/1539879525279-d00ae1c43f9765c5a4b415e1a31202c5/PA_Reasonable_Cost_Evaluation_Job_Aid_508_FINAL_10-16-2018.pdf" TargetMode="External"/><Relationship Id="rId5" Type="http://schemas.openxmlformats.org/officeDocument/2006/relationships/hyperlink" Target="https://www.fema.gov/media-library-data/1542302514280-24931ac70e361feb2dc802a2e0363b1e/PA_Management_Costs_Interim_Policy_508_FINAL_11-15-2018.pdf" TargetMode="External"/><Relationship Id="rId4" Type="http://schemas.openxmlformats.org/officeDocument/2006/relationships/hyperlink" Target="https://www.fema.gov/media-library-data/1519395888776-af5f95a1a9237302af7e3fd5b0d07d71/StaffordAct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847850" y="184151"/>
            <a:ext cx="8820150" cy="701675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altLang="en-US" dirty="0" smtClean="0"/>
              <a:t>Disaster Recovery Reform Act of  2018 (DRRA)</a:t>
            </a:r>
            <a:endParaRPr lang="en-US" altLang="en-US" sz="2000" dirty="0"/>
          </a:p>
        </p:txBody>
      </p:sp>
      <p:sp>
        <p:nvSpPr>
          <p:cNvPr id="409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028825" y="1955927"/>
            <a:ext cx="8458200" cy="67310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altLang="en-US" sz="2500" dirty="0"/>
              <a:t>Public Assistance Management </a:t>
            </a:r>
            <a:r>
              <a:rPr lang="en-US" altLang="en-US" sz="2500" dirty="0" smtClean="0"/>
              <a:t>Cost Funding</a:t>
            </a: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4749355"/>
            <a:ext cx="1866900" cy="18764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55836" y="6099048"/>
            <a:ext cx="262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MEMA Disaster Recovery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398" y="2924997"/>
            <a:ext cx="7153054" cy="182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8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339F252-2159-409D-AEDA-47AC3AF7DF25}" type="slidenum">
              <a:rPr lang="en-US" altLang="en-US" sz="1100">
                <a:solidFill>
                  <a:srgbClr val="FFFFFF"/>
                </a:solidFill>
              </a:rPr>
              <a:pPr/>
              <a:t>10</a:t>
            </a:fld>
            <a:endParaRPr lang="en-US" altLang="en-US" sz="1100">
              <a:solidFill>
                <a:srgbClr val="FFFFFF"/>
              </a:solidFill>
            </a:endParaRPr>
          </a:p>
        </p:txBody>
      </p:sp>
      <p:sp>
        <p:nvSpPr>
          <p:cNvPr id="30723" name="Text Box 8"/>
          <p:cNvSpPr txBox="1">
            <a:spLocks noChangeArrowheads="1"/>
          </p:cNvSpPr>
          <p:nvPr/>
        </p:nvSpPr>
        <p:spPr bwMode="auto">
          <a:xfrm>
            <a:off x="1071372" y="340360"/>
            <a:ext cx="1014831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 smtClean="0">
                <a:latin typeface="Times New Roman" panose="02020603050405020304" pitchFamily="18" charset="0"/>
              </a:rPr>
              <a:t>Deadlines for Management Cost Submission</a:t>
            </a:r>
            <a:endParaRPr lang="en-US" altLang="en-US" sz="4200" dirty="0">
              <a:latin typeface="Times New Roman" panose="02020603050405020304" pitchFamily="18" charset="0"/>
            </a:endParaRPr>
          </a:p>
        </p:txBody>
      </p:sp>
      <p:sp>
        <p:nvSpPr>
          <p:cNvPr id="16388" name="Rectangle 10">
            <a:extLst>
              <a:ext uri="{FF2B5EF4-FFF2-40B4-BE49-F238E27FC236}">
                <a16:creationId xmlns:a16="http://schemas.microsoft.com/office/drawing/2014/main" xmlns="" id="{C2528A4B-0A53-4189-99F3-0E6286001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5" y="1217613"/>
            <a:ext cx="813593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3038" indent="-1730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indent="-223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09638" indent="-2222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58888" indent="-23177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2222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22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22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22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22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60000"/>
              </a:spcBef>
              <a:buClr>
                <a:srgbClr val="B0B1B3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200" dirty="0"/>
              <a:t>The </a:t>
            </a:r>
            <a:r>
              <a:rPr lang="en-US" altLang="en-US" sz="2200" dirty="0" err="1" smtClean="0"/>
              <a:t>Subrecipient</a:t>
            </a:r>
            <a:r>
              <a:rPr lang="en-US" altLang="en-US" sz="2200" dirty="0" smtClean="0"/>
              <a:t> </a:t>
            </a:r>
            <a:r>
              <a:rPr lang="en-US" altLang="en-US" sz="2200" dirty="0"/>
              <a:t>may claim management </a:t>
            </a:r>
            <a:r>
              <a:rPr lang="en-US" altLang="en-US" sz="2200" dirty="0" smtClean="0"/>
              <a:t>costs </a:t>
            </a:r>
            <a:r>
              <a:rPr lang="en-US" altLang="en-US" sz="2200" dirty="0"/>
              <a:t>incurred up </a:t>
            </a:r>
            <a:r>
              <a:rPr lang="en-US" altLang="en-US" sz="2200" dirty="0" smtClean="0"/>
              <a:t>to </a:t>
            </a:r>
            <a:r>
              <a:rPr lang="en-US" altLang="en-US" sz="2200" dirty="0"/>
              <a:t>whichever </a:t>
            </a:r>
            <a:r>
              <a:rPr lang="en-US" altLang="en-US" sz="2200" dirty="0" smtClean="0"/>
              <a:t>of </a:t>
            </a:r>
            <a:r>
              <a:rPr lang="en-US" altLang="en-US" sz="2200" dirty="0"/>
              <a:t>the following occurs first:</a:t>
            </a:r>
          </a:p>
          <a:p>
            <a:pPr lvl="1">
              <a:spcBef>
                <a:spcPct val="60000"/>
              </a:spcBef>
              <a:buClr>
                <a:srgbClr val="B0B1B3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200" dirty="0"/>
              <a:t>180 days after work is completed on the last non-management cost PA </a:t>
            </a:r>
            <a:r>
              <a:rPr lang="en-US" altLang="en-US" sz="2200" dirty="0" smtClean="0"/>
              <a:t>project (Cat A-G) </a:t>
            </a:r>
            <a:r>
              <a:rPr lang="en-US" altLang="en-US" sz="2200" dirty="0"/>
              <a:t>for </a:t>
            </a:r>
            <a:r>
              <a:rPr lang="en-US" altLang="en-US" sz="2200" dirty="0" smtClean="0"/>
              <a:t>the </a:t>
            </a:r>
            <a:r>
              <a:rPr lang="en-US" altLang="en-US" sz="2200" dirty="0"/>
              <a:t>declaration; or</a:t>
            </a:r>
          </a:p>
          <a:p>
            <a:pPr lvl="1">
              <a:spcBef>
                <a:spcPct val="60000"/>
              </a:spcBef>
              <a:buClr>
                <a:srgbClr val="B0B1B3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200" dirty="0"/>
              <a:t>180 days after the  latest performance period of non-management cost PA project for the </a:t>
            </a:r>
            <a:r>
              <a:rPr lang="en-US" altLang="en-US" sz="2200" dirty="0" smtClean="0"/>
              <a:t>declaration</a:t>
            </a:r>
            <a:r>
              <a:rPr lang="en-US" altLang="en-US" sz="2200" dirty="0"/>
              <a:t>; or</a:t>
            </a:r>
          </a:p>
          <a:p>
            <a:pPr lvl="1">
              <a:spcBef>
                <a:spcPct val="60000"/>
              </a:spcBef>
              <a:buClr>
                <a:srgbClr val="B0B1B3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200" dirty="0"/>
              <a:t>2 years from the date of  an Emergency Declaration; or</a:t>
            </a:r>
          </a:p>
          <a:p>
            <a:pPr lvl="1">
              <a:spcBef>
                <a:spcPct val="60000"/>
              </a:spcBef>
              <a:buClr>
                <a:srgbClr val="B0B1B3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200" dirty="0"/>
              <a:t>8 years  from the date of the Major Disaster Declaration.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44619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067725"/>
              </p:ext>
            </p:extLst>
          </p:nvPr>
        </p:nvGraphicFramePr>
        <p:xfrm>
          <a:off x="1929384" y="1350602"/>
          <a:ext cx="8128000" cy="458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 Direct Administrative Costs (DAC) Policy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Management Cost Policy (DRRA)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Administrative</a:t>
                      </a:r>
                      <a:r>
                        <a:rPr lang="en-US" baseline="0" dirty="0" smtClean="0"/>
                        <a:t> Costs reimbursed at 75%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Administrative</a:t>
                      </a:r>
                      <a:r>
                        <a:rPr lang="en-US" baseline="0" dirty="0" smtClean="0"/>
                        <a:t> Costs reimbursed at 100%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Only direct admin.</a:t>
                      </a:r>
                      <a:r>
                        <a:rPr lang="en-US" baseline="0" dirty="0" smtClean="0"/>
                        <a:t> costs eligible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Direct AND</a:t>
                      </a:r>
                      <a:r>
                        <a:rPr lang="en-US" baseline="0" dirty="0" smtClean="0"/>
                        <a:t> indirect admin. costs eligible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Must track admin.</a:t>
                      </a:r>
                      <a:r>
                        <a:rPr lang="en-US" baseline="0" dirty="0" smtClean="0"/>
                        <a:t> costs per project, per disaster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Track admin. costs per disaster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Reimbursed based on actual or estimated costs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Reimbursed</a:t>
                      </a:r>
                      <a:r>
                        <a:rPr lang="en-US" baseline="0" dirty="0" smtClean="0"/>
                        <a:t> based on actual costs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limit $$ of admin. costs claimed (costs must be reasonable)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Request up to 5% of total project costs towards management costs (costs must be reasonable)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29384" y="192024"/>
            <a:ext cx="9070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Differences between Administrative Cost Policies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8442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6272" y="0"/>
            <a:ext cx="7187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Management Cost Workbook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095744" y="2841633"/>
            <a:ext cx="4745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MEMA has developed a Management Cost workbook to help </a:t>
            </a:r>
            <a:r>
              <a:rPr lang="en-US" dirty="0" err="1" smtClean="0"/>
              <a:t>subrecipients</a:t>
            </a:r>
            <a:r>
              <a:rPr lang="en-US" dirty="0" smtClean="0"/>
              <a:t> track their management costs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Complete 1 workbook per disaster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Tracks management costs over multiple </a:t>
            </a:r>
            <a:r>
              <a:rPr lang="en-US" dirty="0" smtClean="0"/>
              <a:t>requests (if </a:t>
            </a:r>
            <a:r>
              <a:rPr lang="en-US" dirty="0" smtClean="0"/>
              <a:t>necessary)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57" y="1268534"/>
            <a:ext cx="6945587" cy="508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456702-98F8-4BB9-9F66-02CB9F999032}" type="slidenum">
              <a:rPr lang="en-US" altLang="en-US" sz="1100">
                <a:solidFill>
                  <a:srgbClr val="FFFFFF"/>
                </a:solidFill>
              </a:rPr>
              <a:pPr/>
              <a:t>13</a:t>
            </a:fld>
            <a:endParaRPr lang="en-US" altLang="en-US" sz="1100">
              <a:solidFill>
                <a:srgbClr val="FFFFFF"/>
              </a:solidFill>
            </a:endParaRPr>
          </a:p>
        </p:txBody>
      </p:sp>
      <p:sp>
        <p:nvSpPr>
          <p:cNvPr id="43011" name="Text Box 8"/>
          <p:cNvSpPr txBox="1">
            <a:spLocks noChangeArrowheads="1"/>
          </p:cNvSpPr>
          <p:nvPr/>
        </p:nvSpPr>
        <p:spPr bwMode="auto">
          <a:xfrm>
            <a:off x="1866900" y="203200"/>
            <a:ext cx="71628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>
                <a:latin typeface="Times New Roman" panose="02020603050405020304" pitchFamily="18" charset="0"/>
              </a:rPr>
              <a:t>Resources</a:t>
            </a:r>
          </a:p>
        </p:txBody>
      </p:sp>
      <p:sp>
        <p:nvSpPr>
          <p:cNvPr id="43012" name="Rectangle 10"/>
          <p:cNvSpPr>
            <a:spLocks noChangeArrowheads="1"/>
          </p:cNvSpPr>
          <p:nvPr/>
        </p:nvSpPr>
        <p:spPr bwMode="auto">
          <a:xfrm>
            <a:off x="2022475" y="1143000"/>
            <a:ext cx="813593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3038" indent="-1730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indent="-223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09638" indent="-2222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58888" indent="-23177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2222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22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22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22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22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60000"/>
              </a:spcBef>
              <a:buClr>
                <a:srgbClr val="B0B1B3"/>
              </a:buClr>
              <a:buFont typeface="Wingdings" panose="05000000000000000000" pitchFamily="2" charset="2"/>
              <a:buChar char="§"/>
            </a:pPr>
            <a:r>
              <a:rPr lang="en-US" altLang="en-US" sz="2200">
                <a:solidFill>
                  <a:srgbClr val="B0B1B3"/>
                </a:solidFill>
                <a:hlinkClick r:id="rId3"/>
              </a:rPr>
              <a:t>https://www.fema.gov/disaster-recovery-reform-act-2018</a:t>
            </a:r>
            <a:endParaRPr lang="en-US" altLang="en-US" sz="2200">
              <a:solidFill>
                <a:srgbClr val="B0B1B3"/>
              </a:solidFill>
            </a:endParaRPr>
          </a:p>
          <a:p>
            <a:pPr>
              <a:spcBef>
                <a:spcPct val="60000"/>
              </a:spcBef>
              <a:buClr>
                <a:srgbClr val="B0B1B3"/>
              </a:buClr>
              <a:buFont typeface="Wingdings" panose="05000000000000000000" pitchFamily="2" charset="2"/>
              <a:buChar char="§"/>
            </a:pPr>
            <a:r>
              <a:rPr lang="en-US" altLang="en-US" sz="2200">
                <a:solidFill>
                  <a:srgbClr val="B0B1B3"/>
                </a:solidFill>
              </a:rPr>
              <a:t>Robert T. Stafford Disaster Relief and Emergency Assistance Act </a:t>
            </a:r>
            <a:r>
              <a:rPr lang="en-US" altLang="en-US" sz="2200">
                <a:solidFill>
                  <a:srgbClr val="B0B1B3"/>
                </a:solidFill>
                <a:hlinkClick r:id="rId4"/>
              </a:rPr>
              <a:t>https://www.fema.gov/media-library-data/1519395888776-af5f95a1a9237302af7e3fd5b0d07d71/StaffordAct.pdf</a:t>
            </a:r>
            <a:r>
              <a:rPr lang="en-US" altLang="en-US" sz="2200">
                <a:solidFill>
                  <a:srgbClr val="B0B1B3"/>
                </a:solidFill>
              </a:rPr>
              <a:t> </a:t>
            </a:r>
          </a:p>
          <a:p>
            <a:pPr>
              <a:spcBef>
                <a:spcPct val="60000"/>
              </a:spcBef>
              <a:buClr>
                <a:srgbClr val="B0B1B3"/>
              </a:buClr>
              <a:buFont typeface="Wingdings" panose="05000000000000000000" pitchFamily="2" charset="2"/>
              <a:buChar char="§"/>
            </a:pPr>
            <a:r>
              <a:rPr lang="en-US" altLang="en-US" sz="2200">
                <a:solidFill>
                  <a:srgbClr val="B0B1B3"/>
                </a:solidFill>
              </a:rPr>
              <a:t>Public  Assistance Management Cost </a:t>
            </a:r>
            <a:r>
              <a:rPr lang="en-US" altLang="en-US" sz="2200">
                <a:solidFill>
                  <a:srgbClr val="B0B1B3"/>
                </a:solidFill>
                <a:hlinkClick r:id="rId5"/>
              </a:rPr>
              <a:t>https://www.fema.gov/media-library-data/1542302514280-24931ac70e361feb2dc802a2e0363b1e/PA_Management_Costs_Interim_Policy_508_FINAL_11-15-2018.pdf</a:t>
            </a:r>
            <a:r>
              <a:rPr lang="en-US" altLang="en-US" sz="2200">
                <a:solidFill>
                  <a:srgbClr val="B0B1B3"/>
                </a:solidFill>
              </a:rPr>
              <a:t> </a:t>
            </a:r>
          </a:p>
          <a:p>
            <a:pPr>
              <a:spcBef>
                <a:spcPct val="60000"/>
              </a:spcBef>
              <a:buClr>
                <a:srgbClr val="B0B1B3"/>
              </a:buClr>
              <a:buFont typeface="Wingdings" panose="05000000000000000000" pitchFamily="2" charset="2"/>
              <a:buChar char="§"/>
            </a:pPr>
            <a:r>
              <a:rPr lang="en-US" altLang="en-US" sz="2000">
                <a:solidFill>
                  <a:srgbClr val="B0B1B3"/>
                </a:solidFill>
              </a:rPr>
              <a:t>Public  Assistance Reasonable  Cost Evaluations  </a:t>
            </a:r>
            <a:r>
              <a:rPr lang="en-US" altLang="en-US" sz="2000">
                <a:solidFill>
                  <a:srgbClr val="B0B1B3"/>
                </a:solidFill>
                <a:hlinkClick r:id="rId6"/>
              </a:rPr>
              <a:t>https://www.fema.gov/media-library-data/1539879525279-d00ae1c43f9765c5a4b415e1a31202c5/PA_Reasonable_Cost_Evaluation_Job_Aid_508_FINAL_10-16-2018.pdf</a:t>
            </a:r>
            <a:r>
              <a:rPr lang="en-US" altLang="en-US" sz="2000">
                <a:solidFill>
                  <a:srgbClr val="B0B1B3"/>
                </a:solidFill>
              </a:rPr>
              <a:t>  </a:t>
            </a:r>
          </a:p>
          <a:p>
            <a:pPr>
              <a:spcBef>
                <a:spcPct val="60000"/>
              </a:spcBef>
              <a:buClr>
                <a:srgbClr val="B0B1B3"/>
              </a:buClr>
              <a:buFont typeface="Wingdings" panose="05000000000000000000" pitchFamily="2" charset="2"/>
              <a:buChar char="§"/>
            </a:pPr>
            <a:endParaRPr lang="en-US" altLang="en-US" sz="2000">
              <a:solidFill>
                <a:srgbClr val="B0B1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0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00E499-0EDF-4335-AAD0-46A995BD5EE4}" type="slidenum">
              <a:rPr lang="en-US" altLang="en-US" sz="1100">
                <a:solidFill>
                  <a:srgbClr val="FFFFFF"/>
                </a:solidFill>
              </a:rPr>
              <a:pPr/>
              <a:t>14</a:t>
            </a:fld>
            <a:endParaRPr lang="en-US" altLang="en-US" sz="1100">
              <a:solidFill>
                <a:srgbClr val="FFFFFF"/>
              </a:solidFill>
            </a:endParaRPr>
          </a:p>
        </p:txBody>
      </p:sp>
      <p:sp>
        <p:nvSpPr>
          <p:cNvPr id="45059" name="Text Box 8"/>
          <p:cNvSpPr txBox="1">
            <a:spLocks noChangeArrowheads="1"/>
          </p:cNvSpPr>
          <p:nvPr/>
        </p:nvSpPr>
        <p:spPr bwMode="auto">
          <a:xfrm>
            <a:off x="1866900" y="203200"/>
            <a:ext cx="71628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200"/>
              <a:t>Questions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440" y="1304544"/>
            <a:ext cx="441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4749355"/>
            <a:ext cx="18669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5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136904-627D-49DC-AB6D-8808977C5C04}" type="slidenum">
              <a:rPr lang="en-US" altLang="en-US" sz="1100">
                <a:solidFill>
                  <a:srgbClr val="FFFFFF"/>
                </a:solidFill>
              </a:rPr>
              <a:pPr/>
              <a:t>2</a:t>
            </a:fld>
            <a:endParaRPr lang="en-US" altLang="en-US" sz="1100">
              <a:solidFill>
                <a:srgbClr val="FFFFFF"/>
              </a:solidFill>
            </a:endParaRP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2378964" y="-34004"/>
            <a:ext cx="71628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 smtClean="0">
                <a:latin typeface="Times New Roman" panose="02020603050405020304" pitchFamily="18" charset="0"/>
              </a:rPr>
              <a:t>Disaster Recovery Reform Act</a:t>
            </a:r>
            <a:endParaRPr lang="en-US" altLang="en-US" sz="4200" dirty="0">
              <a:latin typeface="Times New Roman" panose="02020603050405020304" pitchFamily="18" charset="0"/>
            </a:endParaRPr>
          </a:p>
        </p:txBody>
      </p:sp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381319" y="1364806"/>
            <a:ext cx="81375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3038" indent="-1730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indent="-223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09638" indent="-2222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58888" indent="-23177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2222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22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22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22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22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60000"/>
              </a:spcBef>
              <a:buClr>
                <a:srgbClr val="B0B1B3"/>
              </a:buClr>
              <a:buFont typeface="Wingdings" panose="05000000000000000000" pitchFamily="2" charset="2"/>
              <a:buChar char="§"/>
            </a:pPr>
            <a:r>
              <a:rPr lang="en-US" altLang="en-US" sz="2200" dirty="0"/>
              <a:t>The DRRA (Disaster Recovery Reform Act) amends the definition of management cost under Section 324 of the Robert T.  Stafford Act to include: “any indirect cost, any direct administrative cost, and any other administrative  expense associated with a specific project under a major disaster, emergency, or disaster preparedness or mitigation activation or measure.”</a:t>
            </a:r>
          </a:p>
          <a:p>
            <a:pPr>
              <a:spcBef>
                <a:spcPct val="60000"/>
              </a:spcBef>
              <a:buClr>
                <a:srgbClr val="B0B1B3"/>
              </a:buClr>
              <a:buFont typeface="Wingdings" panose="05000000000000000000" pitchFamily="2" charset="2"/>
              <a:buChar char="§"/>
            </a:pPr>
            <a:r>
              <a:rPr lang="en-US" altLang="en-US" sz="2200" dirty="0"/>
              <a:t>For incidents declared on or after October 5, 2018, management cost will be processed only under the DRRA  authorities.</a:t>
            </a:r>
          </a:p>
          <a:p>
            <a:pPr>
              <a:spcBef>
                <a:spcPct val="60000"/>
              </a:spcBef>
              <a:buClr>
                <a:srgbClr val="B0B1B3"/>
              </a:buClr>
              <a:buFont typeface="Wingdings" panose="05000000000000000000" pitchFamily="2" charset="2"/>
              <a:buChar char="§"/>
            </a:pPr>
            <a:r>
              <a:rPr lang="en-US" altLang="en-US" sz="2200" dirty="0" smtClean="0"/>
              <a:t>Retroactively to </a:t>
            </a:r>
            <a:r>
              <a:rPr lang="en-US" altLang="en-US" sz="2200" dirty="0"/>
              <a:t>all FEMA emergency and </a:t>
            </a:r>
            <a:r>
              <a:rPr lang="en-US" altLang="en-US" sz="2200" dirty="0" smtClean="0"/>
              <a:t>major declarations </a:t>
            </a:r>
            <a:r>
              <a:rPr lang="en-US" altLang="en-US" sz="2200" dirty="0"/>
              <a:t>on or after August 1, 2017 </a:t>
            </a:r>
            <a:r>
              <a:rPr lang="en-US" altLang="en-US" sz="2200" dirty="0" smtClean="0"/>
              <a:t>(includes 4372 and 4379)</a:t>
            </a:r>
            <a:endParaRPr lang="en-US" altLang="en-US" sz="2200" dirty="0"/>
          </a:p>
          <a:p>
            <a:pPr>
              <a:spcBef>
                <a:spcPct val="60000"/>
              </a:spcBef>
              <a:buClr>
                <a:srgbClr val="B0B1B3"/>
              </a:buClr>
              <a:buFont typeface="Wingdings" panose="05000000000000000000" pitchFamily="2" charset="2"/>
              <a:buChar char="§"/>
            </a:pPr>
            <a:endParaRPr lang="en-US" altLang="en-US" sz="2000" dirty="0">
              <a:solidFill>
                <a:srgbClr val="B0B1B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889" y="697834"/>
            <a:ext cx="3499702" cy="452339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711417"/>
              </p:ext>
            </p:extLst>
          </p:nvPr>
        </p:nvGraphicFramePr>
        <p:xfrm>
          <a:off x="9790540" y="5436997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Acrobat Document" showAsIcon="1" r:id="rId5" imgW="914400" imgH="792360" progId="AcroExch.Document.7">
                  <p:embed/>
                </p:oleObj>
              </mc:Choice>
              <mc:Fallback>
                <p:oleObj name="Acrobat Document" showAsIcon="1" r:id="rId5" imgW="914400" imgH="79236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90540" y="5436997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183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456547-D02E-43DC-9AFD-5A6C5A785C1A}" type="slidenum">
              <a:rPr lang="en-US" altLang="en-US" sz="1100">
                <a:solidFill>
                  <a:srgbClr val="FFFFFF"/>
                </a:solidFill>
              </a:rPr>
              <a:pPr/>
              <a:t>3</a:t>
            </a:fld>
            <a:endParaRPr lang="en-US" altLang="en-US" sz="1100">
              <a:solidFill>
                <a:srgbClr val="FFFFFF"/>
              </a:solidFill>
            </a:endParaRPr>
          </a:p>
        </p:txBody>
      </p:sp>
      <p:sp>
        <p:nvSpPr>
          <p:cNvPr id="12291" name="Text Box 8"/>
          <p:cNvSpPr txBox="1">
            <a:spLocks noChangeArrowheads="1"/>
          </p:cNvSpPr>
          <p:nvPr/>
        </p:nvSpPr>
        <p:spPr bwMode="auto">
          <a:xfrm>
            <a:off x="1866900" y="151955"/>
            <a:ext cx="872185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>
                <a:latin typeface="Times New Roman" panose="02020603050405020304" pitchFamily="18" charset="0"/>
              </a:rPr>
              <a:t>Public </a:t>
            </a:r>
            <a:r>
              <a:rPr lang="en-US" altLang="en-US" sz="4200" dirty="0" smtClean="0">
                <a:latin typeface="Times New Roman" panose="02020603050405020304" pitchFamily="18" charset="0"/>
              </a:rPr>
              <a:t>Assistance Management Costs</a:t>
            </a:r>
            <a:br>
              <a:rPr lang="en-US" altLang="en-US" sz="4200" dirty="0" smtClean="0">
                <a:latin typeface="Times New Roman" panose="02020603050405020304" pitchFamily="18" charset="0"/>
              </a:rPr>
            </a:br>
            <a:r>
              <a:rPr lang="en-US" altLang="en-US" sz="4200" dirty="0" smtClean="0">
                <a:latin typeface="Times New Roman" panose="02020603050405020304" pitchFamily="18" charset="0"/>
              </a:rPr>
              <a:t>			Under DRRA</a:t>
            </a:r>
            <a:endParaRPr lang="en-US" altLang="en-US" sz="4200" dirty="0"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66900" y="1596326"/>
            <a:ext cx="8135938" cy="442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60000"/>
              </a:spcBef>
              <a:buClr>
                <a:srgbClr val="B0B1B3"/>
              </a:buClr>
              <a:buFont typeface="Wingdings" panose="05000000000000000000" pitchFamily="2" charset="2"/>
              <a:buChar char="§"/>
            </a:pPr>
            <a:r>
              <a:rPr lang="en-US" altLang="en-US" sz="2200" dirty="0" smtClean="0"/>
              <a:t>Management costs </a:t>
            </a:r>
            <a:r>
              <a:rPr lang="en-US" altLang="en-US" sz="2200" dirty="0"/>
              <a:t>will be obligated </a:t>
            </a:r>
            <a:r>
              <a:rPr lang="en-US" altLang="en-US" sz="2200" dirty="0" smtClean="0"/>
              <a:t>via one </a:t>
            </a:r>
            <a:r>
              <a:rPr lang="en-US" altLang="en-US" sz="2200" dirty="0"/>
              <a:t>Category Z </a:t>
            </a:r>
            <a:r>
              <a:rPr lang="en-US" altLang="en-US" sz="2200" dirty="0" smtClean="0"/>
              <a:t>project (per disaster) </a:t>
            </a:r>
            <a:r>
              <a:rPr lang="en-US" altLang="en-US" sz="2200" dirty="0"/>
              <a:t>and funded at </a:t>
            </a:r>
            <a:r>
              <a:rPr lang="en-US" altLang="en-US" sz="2200" b="1" u="sng" dirty="0"/>
              <a:t>100% Federal share</a:t>
            </a:r>
            <a:r>
              <a:rPr lang="en-US" altLang="en-US" sz="2200" dirty="0"/>
              <a:t>. This includes management costs for all projects (small projects, large projects, and any projects  completed under Stafford Act Section 428, Public Assistance Program Alternative Procedures</a:t>
            </a:r>
            <a:r>
              <a:rPr lang="en-US" altLang="en-US" sz="2200" dirty="0" smtClean="0"/>
              <a:t>).</a:t>
            </a:r>
          </a:p>
          <a:p>
            <a:pPr>
              <a:spcBef>
                <a:spcPct val="60000"/>
              </a:spcBef>
              <a:buClr>
                <a:srgbClr val="B0B1B3"/>
              </a:buClr>
              <a:buFont typeface="Wingdings" panose="05000000000000000000" pitchFamily="2" charset="2"/>
              <a:buChar char="§"/>
            </a:pPr>
            <a:r>
              <a:rPr lang="en-US" altLang="en-US" sz="2200" dirty="0" smtClean="0"/>
              <a:t>Management costs are based on </a:t>
            </a:r>
            <a:r>
              <a:rPr lang="en-US" altLang="en-US" sz="2200" b="1" u="sng" dirty="0" smtClean="0"/>
              <a:t>actual costs incurred</a:t>
            </a:r>
            <a:r>
              <a:rPr lang="en-US" altLang="en-US" sz="2200" dirty="0" smtClean="0"/>
              <a:t>. </a:t>
            </a:r>
          </a:p>
          <a:p>
            <a:pPr lvl="1">
              <a:spcBef>
                <a:spcPct val="60000"/>
              </a:spcBef>
              <a:buClr>
                <a:srgbClr val="B0B1B3"/>
              </a:buClr>
              <a:buFont typeface="Wingdings" panose="05000000000000000000" pitchFamily="2" charset="2"/>
              <a:buChar char="§"/>
            </a:pPr>
            <a:r>
              <a:rPr lang="en-US" altLang="en-US" sz="2200" dirty="0" err="1" smtClean="0"/>
              <a:t>Subrecipients</a:t>
            </a:r>
            <a:r>
              <a:rPr lang="en-US" altLang="en-US" sz="2200" dirty="0" smtClean="0"/>
              <a:t> may request up to </a:t>
            </a:r>
            <a:r>
              <a:rPr lang="en-US" altLang="en-US" sz="2200" dirty="0"/>
              <a:t>5% </a:t>
            </a:r>
            <a:r>
              <a:rPr lang="en-US" altLang="en-US" sz="2200" dirty="0" smtClean="0"/>
              <a:t>of </a:t>
            </a:r>
            <a:r>
              <a:rPr lang="en-US" altLang="en-US" sz="2200" dirty="0"/>
              <a:t>the total </a:t>
            </a:r>
            <a:r>
              <a:rPr lang="en-US" altLang="en-US" sz="2200" dirty="0" smtClean="0"/>
              <a:t>of all obligated projects (per disaster)</a:t>
            </a:r>
            <a:endParaRPr lang="en-US" alt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60000"/>
              </a:spcBef>
              <a:buClr>
                <a:srgbClr val="B0B1B3"/>
              </a:buClr>
              <a:buFont typeface="Wingdings" panose="05000000000000000000" pitchFamily="2" charset="2"/>
              <a:buChar char="§"/>
            </a:pPr>
            <a:r>
              <a:rPr lang="en-US" alt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Total Award Amount</a:t>
            </a: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 Sum of actual eligible PA project costs, including  the  non—Federal share, after insurance and any other reductions.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58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2AB092-6DBA-4E2A-96F8-22CD8FEB3C2D}" type="slidenum">
              <a:rPr lang="en-US" altLang="en-US" sz="1100">
                <a:solidFill>
                  <a:srgbClr val="FFFFFF"/>
                </a:solidFill>
              </a:rPr>
              <a:pPr/>
              <a:t>4</a:t>
            </a:fld>
            <a:endParaRPr lang="en-US" altLang="en-US" sz="1100">
              <a:solidFill>
                <a:srgbClr val="FFFFFF"/>
              </a:solidFill>
            </a:endParaRPr>
          </a:p>
        </p:txBody>
      </p:sp>
      <p:sp>
        <p:nvSpPr>
          <p:cNvPr id="22531" name="Text Box 8"/>
          <p:cNvSpPr txBox="1">
            <a:spLocks noChangeArrowheads="1"/>
          </p:cNvSpPr>
          <p:nvPr/>
        </p:nvSpPr>
        <p:spPr bwMode="auto">
          <a:xfrm>
            <a:off x="1591945" y="120904"/>
            <a:ext cx="891387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200" dirty="0">
                <a:latin typeface="Times New Roman" panose="02020603050405020304" pitchFamily="18" charset="0"/>
              </a:rPr>
              <a:t>Public Assistance Management Costs</a:t>
            </a:r>
          </a:p>
        </p:txBody>
      </p:sp>
      <p:sp>
        <p:nvSpPr>
          <p:cNvPr id="22532" name="Rectangle 10"/>
          <p:cNvSpPr>
            <a:spLocks noChangeArrowheads="1"/>
          </p:cNvSpPr>
          <p:nvPr/>
        </p:nvSpPr>
        <p:spPr bwMode="auto">
          <a:xfrm>
            <a:off x="1980914" y="1491933"/>
            <a:ext cx="813593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3038" indent="-1730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indent="-223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09638" indent="-2222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58888" indent="-23177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2222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22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22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22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22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60000"/>
              </a:spcBef>
              <a:buClr>
                <a:srgbClr val="B0B1B3"/>
              </a:buClr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Once FEMA obligates all of </a:t>
            </a:r>
            <a:r>
              <a:rPr lang="en-US" altLang="en-US" sz="2000" dirty="0"/>
              <a:t>a </a:t>
            </a:r>
            <a:r>
              <a:rPr lang="en-US" altLang="en-US" sz="2000" dirty="0" err="1" smtClean="0"/>
              <a:t>Subrecipient’s</a:t>
            </a:r>
            <a:r>
              <a:rPr lang="en-US" altLang="en-US" sz="2000" dirty="0" smtClean="0"/>
              <a:t> Category </a:t>
            </a:r>
            <a:r>
              <a:rPr lang="en-US" altLang="en-US" sz="2000" dirty="0"/>
              <a:t>A-G projects, FEMA may provide a Category </a:t>
            </a:r>
            <a:r>
              <a:rPr lang="en-US" altLang="en-US" sz="2000" dirty="0" smtClean="0"/>
              <a:t>Z project </a:t>
            </a:r>
            <a:r>
              <a:rPr lang="en-US" altLang="en-US" sz="2000" dirty="0"/>
              <a:t>obligation for </a:t>
            </a:r>
            <a:r>
              <a:rPr lang="en-US" altLang="en-US" sz="2000" dirty="0" smtClean="0"/>
              <a:t>up to 5</a:t>
            </a:r>
            <a:r>
              <a:rPr lang="en-US" altLang="en-US" sz="2000" dirty="0"/>
              <a:t>% of </a:t>
            </a:r>
            <a:r>
              <a:rPr lang="en-US" altLang="en-US" sz="2000" dirty="0" smtClean="0"/>
              <a:t>the sum total of all amounts </a:t>
            </a:r>
            <a:r>
              <a:rPr lang="en-US" altLang="en-US" sz="2000" dirty="0"/>
              <a:t>obligated. </a:t>
            </a:r>
            <a:endParaRPr lang="en-US" altLang="en-US" sz="2000" dirty="0" smtClean="0"/>
          </a:p>
          <a:p>
            <a:pPr>
              <a:spcBef>
                <a:spcPct val="60000"/>
              </a:spcBef>
              <a:buClr>
                <a:srgbClr val="B0B1B3"/>
              </a:buClr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FEMA </a:t>
            </a:r>
            <a:r>
              <a:rPr lang="en-US" altLang="en-US" sz="2000" dirty="0"/>
              <a:t>may process additional versions to the Category Z </a:t>
            </a:r>
            <a:r>
              <a:rPr lang="en-US" altLang="en-US" sz="2000" dirty="0" smtClean="0"/>
              <a:t>project for 5</a:t>
            </a:r>
            <a:r>
              <a:rPr lang="en-US" altLang="en-US" sz="2000" dirty="0"/>
              <a:t>% of that </a:t>
            </a:r>
            <a:r>
              <a:rPr lang="en-US" altLang="en-US" sz="2000" dirty="0" err="1"/>
              <a:t>Subrecipient’s</a:t>
            </a:r>
            <a:r>
              <a:rPr lang="en-US" altLang="en-US" sz="2000" dirty="0"/>
              <a:t> total project </a:t>
            </a:r>
            <a:r>
              <a:rPr lang="en-US" altLang="en-US" sz="2000" dirty="0" smtClean="0"/>
              <a:t>obligations as project costs change, </a:t>
            </a:r>
            <a:r>
              <a:rPr lang="en-US" altLang="en-US" sz="2000" dirty="0"/>
              <a:t>on a quarterly basis as needed.</a:t>
            </a:r>
          </a:p>
          <a:p>
            <a:pPr>
              <a:spcBef>
                <a:spcPct val="60000"/>
              </a:spcBef>
              <a:buClr>
                <a:srgbClr val="B0B1B3"/>
              </a:buClr>
              <a:buFont typeface="Wingdings" panose="05000000000000000000" pitchFamily="2" charset="2"/>
              <a:buChar char="§"/>
            </a:pPr>
            <a:r>
              <a:rPr lang="en-US" altLang="en-US" sz="2000" dirty="0"/>
              <a:t>After FEMA has received and processed all of a </a:t>
            </a:r>
            <a:r>
              <a:rPr lang="en-US" altLang="en-US" sz="2000" dirty="0" err="1"/>
              <a:t>Subrecipient’s</a:t>
            </a:r>
            <a:r>
              <a:rPr lang="en-US" altLang="en-US" sz="2000" dirty="0"/>
              <a:t> final actual cost project claims on large projects, and upon receipt of the </a:t>
            </a:r>
            <a:r>
              <a:rPr lang="en-US" altLang="en-US" sz="2000" dirty="0" err="1"/>
              <a:t>Subrecipient’s</a:t>
            </a:r>
            <a:r>
              <a:rPr lang="en-US" altLang="en-US" sz="2000" dirty="0"/>
              <a:t> final actual management cost claim, FEMA will process the final Category Z obligation or </a:t>
            </a:r>
            <a:r>
              <a:rPr lang="en-US" altLang="en-US" sz="2000" dirty="0" err="1"/>
              <a:t>deobligation</a:t>
            </a:r>
            <a:r>
              <a:rPr lang="en-US" altLang="en-US" sz="2000" dirty="0"/>
              <a:t> based on actual reasonable costs up to the maximum 5%.</a:t>
            </a:r>
          </a:p>
        </p:txBody>
      </p:sp>
    </p:spTree>
    <p:extLst>
      <p:ext uri="{BB962C8B-B14F-4D97-AF65-F5344CB8AC3E}">
        <p14:creationId xmlns:p14="http://schemas.microsoft.com/office/powerpoint/2010/main" val="224624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01BDE9-5CE7-4D68-AABF-9BECEB5D1785}" type="slidenum">
              <a:rPr lang="en-US" altLang="en-US" sz="1100">
                <a:solidFill>
                  <a:srgbClr val="FFFFFF"/>
                </a:solidFill>
              </a:rPr>
              <a:pPr/>
              <a:t>5</a:t>
            </a:fld>
            <a:endParaRPr lang="en-US" altLang="en-US" sz="1100">
              <a:solidFill>
                <a:srgbClr val="FFFFFF"/>
              </a:solidFill>
            </a:endParaRPr>
          </a:p>
        </p:txBody>
      </p:sp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1866900" y="203200"/>
            <a:ext cx="1001115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 smtClean="0">
                <a:latin typeface="Times New Roman" panose="02020603050405020304" pitchFamily="18" charset="0"/>
              </a:rPr>
              <a:t>Eligible Use </a:t>
            </a:r>
            <a:r>
              <a:rPr lang="en-US" altLang="en-US" sz="4200" dirty="0">
                <a:latin typeface="Times New Roman" panose="02020603050405020304" pitchFamily="18" charset="0"/>
              </a:rPr>
              <a:t>of </a:t>
            </a:r>
            <a:r>
              <a:rPr lang="en-US" altLang="en-US" sz="4200" dirty="0" smtClean="0">
                <a:latin typeface="Times New Roman" panose="02020603050405020304" pitchFamily="18" charset="0"/>
              </a:rPr>
              <a:t>Funds </a:t>
            </a:r>
            <a:r>
              <a:rPr lang="en-US" altLang="en-US" dirty="0" smtClean="0">
                <a:latin typeface="Times New Roman" panose="02020603050405020304" pitchFamily="18" charset="0"/>
              </a:rPr>
              <a:t>(subject to review)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24580" name="Rectangle 10"/>
          <p:cNvSpPr>
            <a:spLocks noChangeArrowheads="1"/>
          </p:cNvSpPr>
          <p:nvPr/>
        </p:nvSpPr>
        <p:spPr bwMode="auto">
          <a:xfrm>
            <a:off x="1901825" y="990600"/>
            <a:ext cx="88011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3038" indent="-1730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indent="-223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09638" indent="-2222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58888" indent="-23177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2222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22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22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22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22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60000"/>
              </a:spcBef>
              <a:buClr>
                <a:srgbClr val="B0B1B3"/>
              </a:buClr>
              <a:buFont typeface="Wingdings" panose="05000000000000000000" pitchFamily="2" charset="2"/>
              <a:buChar char="§"/>
            </a:pPr>
            <a:r>
              <a:rPr lang="en-US" altLang="en-US" sz="2200" dirty="0" smtClean="0"/>
              <a:t>Activities </a:t>
            </a:r>
            <a:r>
              <a:rPr lang="en-US" altLang="en-US" sz="2200" dirty="0"/>
              <a:t>eligible as management costs include those related to developing eligible PA projects and receiving reimbursement.  These activities may included, but not limited to:</a:t>
            </a:r>
          </a:p>
          <a:p>
            <a:pPr lvl="1">
              <a:buClr>
                <a:srgbClr val="B0B1B3"/>
              </a:buClr>
              <a:buFont typeface="Wingdings" panose="05000000000000000000" pitchFamily="2" charset="2"/>
              <a:buChar char="§"/>
            </a:pPr>
            <a:r>
              <a:rPr lang="en-US" altLang="en-US" sz="2200" dirty="0"/>
              <a:t>PDAs (Preliminary Damage </a:t>
            </a:r>
            <a:r>
              <a:rPr lang="en-US" altLang="en-US" sz="2200" dirty="0" smtClean="0"/>
              <a:t>Assessments)</a:t>
            </a:r>
            <a:endParaRPr lang="en-US" altLang="en-US" sz="2200" dirty="0"/>
          </a:p>
          <a:p>
            <a:pPr lvl="1">
              <a:buClr>
                <a:srgbClr val="B0B1B3"/>
              </a:buClr>
              <a:buFont typeface="Wingdings" panose="05000000000000000000" pitchFamily="2" charset="2"/>
              <a:buChar char="§"/>
            </a:pPr>
            <a:r>
              <a:rPr lang="en-US" altLang="en-US" sz="2200" dirty="0"/>
              <a:t>Meetings </a:t>
            </a:r>
            <a:r>
              <a:rPr lang="en-US" altLang="en-US" sz="2200" dirty="0" smtClean="0"/>
              <a:t>regarding the </a:t>
            </a:r>
            <a:r>
              <a:rPr lang="en-US" altLang="en-US" sz="2200" dirty="0"/>
              <a:t>PA Program or overall PA damage claim</a:t>
            </a:r>
          </a:p>
          <a:p>
            <a:pPr lvl="1">
              <a:buClr>
                <a:srgbClr val="B0B1B3"/>
              </a:buClr>
              <a:buFont typeface="Wingdings" panose="05000000000000000000" pitchFamily="2" charset="2"/>
              <a:buChar char="§"/>
            </a:pPr>
            <a:r>
              <a:rPr lang="en-US" altLang="en-US" sz="2200" dirty="0"/>
              <a:t>Organizing PA damage sites into logical groups</a:t>
            </a:r>
          </a:p>
          <a:p>
            <a:pPr lvl="1">
              <a:buClr>
                <a:srgbClr val="B0B1B3"/>
              </a:buClr>
              <a:buFont typeface="Wingdings" panose="05000000000000000000" pitchFamily="2" charset="2"/>
              <a:buChar char="§"/>
            </a:pPr>
            <a:r>
              <a:rPr lang="en-US" altLang="en-US" sz="2200" dirty="0"/>
              <a:t>Preparing correspondences	</a:t>
            </a:r>
          </a:p>
          <a:p>
            <a:pPr lvl="1">
              <a:buClr>
                <a:srgbClr val="B0B1B3"/>
              </a:buClr>
              <a:buFont typeface="Wingdings" panose="05000000000000000000" pitchFamily="2" charset="2"/>
              <a:buChar char="§"/>
            </a:pPr>
            <a:r>
              <a:rPr lang="en-US" altLang="en-US" sz="2200" dirty="0"/>
              <a:t>Site inspections			</a:t>
            </a:r>
            <a:endParaRPr lang="en-US" altLang="en-US" sz="2200" dirty="0" smtClean="0"/>
          </a:p>
          <a:p>
            <a:pPr lvl="1">
              <a:buClr>
                <a:srgbClr val="B0B1B3"/>
              </a:buClr>
              <a:buFont typeface="Wingdings" panose="05000000000000000000" pitchFamily="2" charset="2"/>
              <a:buChar char="§"/>
            </a:pPr>
            <a:r>
              <a:rPr lang="en-US" altLang="en-US" sz="2200" dirty="0" smtClean="0"/>
              <a:t>Travel </a:t>
            </a:r>
            <a:r>
              <a:rPr lang="en-US" altLang="en-US" sz="2200" dirty="0"/>
              <a:t>expenses</a:t>
            </a:r>
          </a:p>
          <a:p>
            <a:pPr lvl="1">
              <a:buClr>
                <a:srgbClr val="B0B1B3"/>
              </a:buClr>
              <a:buFont typeface="Wingdings" panose="05000000000000000000" pitchFamily="2" charset="2"/>
              <a:buChar char="§"/>
            </a:pPr>
            <a:r>
              <a:rPr lang="en-US" altLang="en-US" sz="2200" dirty="0"/>
              <a:t>Developing </a:t>
            </a:r>
            <a:r>
              <a:rPr lang="en-US" altLang="en-US" sz="2200" dirty="0" smtClean="0"/>
              <a:t>detailed </a:t>
            </a:r>
            <a:r>
              <a:rPr lang="en-US" altLang="en-US" sz="2200" dirty="0"/>
              <a:t>site-specific damage description</a:t>
            </a:r>
          </a:p>
          <a:p>
            <a:pPr lvl="1">
              <a:buClr>
                <a:srgbClr val="B0B1B3"/>
              </a:buClr>
              <a:buFont typeface="Wingdings" panose="05000000000000000000" pitchFamily="2" charset="2"/>
              <a:buChar char="§"/>
            </a:pPr>
            <a:r>
              <a:rPr lang="en-US" altLang="en-US" sz="2200" dirty="0"/>
              <a:t>Evaluating Section 406 hazard mitigation measures</a:t>
            </a:r>
          </a:p>
          <a:p>
            <a:pPr lvl="1">
              <a:buClr>
                <a:srgbClr val="B0B1B3"/>
              </a:buClr>
              <a:buFont typeface="Wingdings" panose="05000000000000000000" pitchFamily="2" charset="2"/>
              <a:buChar char="§"/>
            </a:pPr>
            <a:r>
              <a:rPr lang="en-US" altLang="en-US" sz="2200" dirty="0"/>
              <a:t>Preparing small and large projects</a:t>
            </a:r>
          </a:p>
          <a:p>
            <a:pPr lvl="1">
              <a:buClr>
                <a:srgbClr val="B0B1B3"/>
              </a:buClr>
              <a:buFont typeface="Wingdings" panose="05000000000000000000" pitchFamily="2" charset="2"/>
              <a:buChar char="§"/>
            </a:pPr>
            <a:r>
              <a:rPr lang="en-US" altLang="en-US" sz="2200" dirty="0"/>
              <a:t>Reviewing </a:t>
            </a:r>
            <a:r>
              <a:rPr lang="en-US" altLang="en-US" sz="2200" dirty="0" smtClean="0"/>
              <a:t>Projects</a:t>
            </a:r>
            <a:r>
              <a:rPr lang="en-US" altLang="en-US" sz="2200" dirty="0"/>
              <a:t>			</a:t>
            </a:r>
          </a:p>
          <a:p>
            <a:pPr lvl="1">
              <a:buClr>
                <a:srgbClr val="B0B1B3"/>
              </a:buClr>
              <a:buFont typeface="Wingdings" panose="05000000000000000000" pitchFamily="2" charset="2"/>
              <a:buChar char="§"/>
            </a:pPr>
            <a:r>
              <a:rPr lang="en-US" altLang="en-US" sz="2200" dirty="0" smtClean="0"/>
              <a:t>Training</a:t>
            </a:r>
            <a:endParaRPr lang="en-US" altLang="en-US" sz="2200" dirty="0"/>
          </a:p>
          <a:p>
            <a:pPr lvl="1">
              <a:buClr>
                <a:srgbClr val="B0B1B3"/>
              </a:buClr>
              <a:buFont typeface="Wingdings" panose="05000000000000000000" pitchFamily="2" charset="2"/>
              <a:buChar char="§"/>
            </a:pPr>
            <a:r>
              <a:rPr lang="en-US" altLang="en-US" sz="2200" dirty="0"/>
              <a:t>Collecting, copying, filing, or  submitting documents for a claim</a:t>
            </a:r>
          </a:p>
          <a:p>
            <a:pPr lvl="1">
              <a:buClr>
                <a:srgbClr val="B0B1B3"/>
              </a:buClr>
              <a:buFont typeface="Wingdings" panose="05000000000000000000" pitchFamily="2" charset="2"/>
              <a:buChar char="§"/>
            </a:pPr>
            <a:r>
              <a:rPr lang="en-US" altLang="en-US" sz="2200" dirty="0"/>
              <a:t>Requesting disbursement of PA </a:t>
            </a:r>
            <a:r>
              <a:rPr lang="en-US" altLang="en-US" sz="2200" dirty="0" smtClean="0"/>
              <a:t>funds</a:t>
            </a:r>
          </a:p>
          <a:p>
            <a:pPr lvl="1">
              <a:buClr>
                <a:srgbClr val="B0B1B3"/>
              </a:buClr>
              <a:buFont typeface="Wingdings" panose="05000000000000000000" pitchFamily="2" charset="2"/>
              <a:buChar char="§"/>
            </a:pPr>
            <a:r>
              <a:rPr lang="en-US" altLang="en-US" sz="2200" dirty="0" smtClean="0"/>
              <a:t>Reasonable supplies and equipment purchases</a:t>
            </a:r>
          </a:p>
          <a:p>
            <a:pPr lvl="1">
              <a:buClr>
                <a:srgbClr val="B0B1B3"/>
              </a:buClr>
              <a:buFont typeface="Wingdings" panose="05000000000000000000" pitchFamily="2" charset="2"/>
              <a:buChar char="§"/>
            </a:pP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09167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AEC2E9-B5ED-49E8-A135-F879EB5D3897}" type="slidenum">
              <a:rPr lang="en-US" altLang="en-US" sz="1100">
                <a:solidFill>
                  <a:srgbClr val="FFFFFF"/>
                </a:solidFill>
              </a:rPr>
              <a:pPr/>
              <a:t>6</a:t>
            </a:fld>
            <a:endParaRPr lang="en-US" altLang="en-US" sz="1100">
              <a:solidFill>
                <a:srgbClr val="FFFFFF"/>
              </a:solidFill>
            </a:endParaRPr>
          </a:p>
        </p:txBody>
      </p:sp>
      <p:sp>
        <p:nvSpPr>
          <p:cNvPr id="26627" name="Text Box 8"/>
          <p:cNvSpPr txBox="1">
            <a:spLocks noChangeArrowheads="1"/>
          </p:cNvSpPr>
          <p:nvPr/>
        </p:nvSpPr>
        <p:spPr bwMode="auto">
          <a:xfrm>
            <a:off x="2489994" y="194056"/>
            <a:ext cx="71628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200" dirty="0" smtClean="0">
                <a:latin typeface="Times New Roman" panose="02020603050405020304" pitchFamily="18" charset="0"/>
              </a:rPr>
              <a:t>Ineligible Use of Funds</a:t>
            </a:r>
            <a:endParaRPr lang="en-US" altLang="en-US" sz="4200" dirty="0">
              <a:latin typeface="Times New Roman" panose="02020603050405020304" pitchFamily="18" charset="0"/>
            </a:endParaRPr>
          </a:p>
        </p:txBody>
      </p:sp>
      <p:sp>
        <p:nvSpPr>
          <p:cNvPr id="26628" name="Rectangle 10"/>
          <p:cNvSpPr>
            <a:spLocks noChangeArrowheads="1"/>
          </p:cNvSpPr>
          <p:nvPr/>
        </p:nvSpPr>
        <p:spPr bwMode="auto">
          <a:xfrm>
            <a:off x="2162518" y="1073849"/>
            <a:ext cx="8135938" cy="155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3038" indent="-1730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indent="-223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09638" indent="-2222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58888" indent="-23177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2222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22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22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22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22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60000"/>
              </a:spcBef>
              <a:buClr>
                <a:srgbClr val="B0B1B3"/>
              </a:buClr>
              <a:buFont typeface="Wingdings" panose="05000000000000000000" pitchFamily="2" charset="2"/>
              <a:buChar char="§"/>
            </a:pPr>
            <a:r>
              <a:rPr lang="en-US" altLang="en-US" sz="2200" dirty="0"/>
              <a:t>Activities related to </a:t>
            </a:r>
            <a:r>
              <a:rPr lang="en-US" altLang="en-US" sz="2200" dirty="0" smtClean="0"/>
              <a:t>ineligible </a:t>
            </a:r>
            <a:r>
              <a:rPr lang="en-US" altLang="en-US" sz="2200" dirty="0"/>
              <a:t>projects are not eligible to be claimed under the management cost </a:t>
            </a:r>
            <a:r>
              <a:rPr lang="en-US" altLang="en-US" sz="2200" dirty="0" smtClean="0"/>
              <a:t>contribution</a:t>
            </a:r>
            <a:r>
              <a:rPr lang="en-US" altLang="en-US" sz="2200" dirty="0"/>
              <a:t>.</a:t>
            </a:r>
          </a:p>
          <a:p>
            <a:pPr>
              <a:spcBef>
                <a:spcPct val="60000"/>
              </a:spcBef>
              <a:buClr>
                <a:srgbClr val="B0B1B3"/>
              </a:buClr>
              <a:buFont typeface="Wingdings" panose="05000000000000000000" pitchFamily="2" charset="2"/>
              <a:buChar char="§"/>
            </a:pPr>
            <a:r>
              <a:rPr lang="en-US" altLang="en-US" sz="2200" dirty="0"/>
              <a:t>Excess management cost </a:t>
            </a:r>
            <a:r>
              <a:rPr lang="en-US" altLang="en-US" sz="2200" dirty="0" smtClean="0"/>
              <a:t>funding </a:t>
            </a:r>
            <a:r>
              <a:rPr lang="en-US" altLang="en-US" sz="2200" dirty="0"/>
              <a:t>may not be retained</a:t>
            </a:r>
            <a:r>
              <a:rPr lang="en-US" altLang="en-US" sz="2200" dirty="0" smtClean="0"/>
              <a:t>.</a:t>
            </a:r>
          </a:p>
          <a:p>
            <a:pPr>
              <a:spcBef>
                <a:spcPct val="60000"/>
              </a:spcBef>
              <a:buClr>
                <a:srgbClr val="B0B1B3"/>
              </a:buClr>
              <a:buFont typeface="Wingdings" panose="05000000000000000000" pitchFamily="2" charset="2"/>
              <a:buChar char="§"/>
            </a:pPr>
            <a:r>
              <a:rPr lang="en-US" altLang="en-US" sz="2200" dirty="0" smtClean="0"/>
              <a:t>Unreasonable management costs may be deemed ineligible.</a:t>
            </a:r>
            <a:endParaRPr lang="en-US" alt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133" y="3137344"/>
            <a:ext cx="2740521" cy="340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3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8A6803C-0D1B-4CEA-8BA3-E8975D86A3EB}" type="slidenum">
              <a:rPr lang="en-US" altLang="en-US" sz="1100">
                <a:solidFill>
                  <a:srgbClr val="FFFFFF"/>
                </a:solidFill>
              </a:rPr>
              <a:pPr/>
              <a:t>7</a:t>
            </a:fld>
            <a:endParaRPr lang="en-US" altLang="en-US" sz="1100">
              <a:solidFill>
                <a:srgbClr val="FFFFFF"/>
              </a:solidFill>
            </a:endParaRPr>
          </a:p>
        </p:txBody>
      </p:sp>
      <p:sp>
        <p:nvSpPr>
          <p:cNvPr id="32771" name="Text Box 8"/>
          <p:cNvSpPr txBox="1">
            <a:spLocks noChangeArrowheads="1"/>
          </p:cNvSpPr>
          <p:nvPr/>
        </p:nvSpPr>
        <p:spPr bwMode="auto">
          <a:xfrm>
            <a:off x="576072" y="232887"/>
            <a:ext cx="1088364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 smtClean="0">
                <a:latin typeface="Times New Roman" panose="02020603050405020304" pitchFamily="18" charset="0"/>
              </a:rPr>
              <a:t>Management Cost Reimbursement Requirements</a:t>
            </a:r>
          </a:p>
        </p:txBody>
      </p:sp>
      <p:sp>
        <p:nvSpPr>
          <p:cNvPr id="18436" name="Content Placeholder 5">
            <a:extLst>
              <a:ext uri="{FF2B5EF4-FFF2-40B4-BE49-F238E27FC236}">
                <a16:creationId xmlns:a16="http://schemas.microsoft.com/office/drawing/2014/main" xmlns="" id="{897C6AC6-B680-486F-8D24-B6E7069C5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136" y="1892299"/>
            <a:ext cx="8458200" cy="464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50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09638" indent="-2222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58888" indent="-23177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2222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22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22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22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22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B0B1B3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200" dirty="0" smtClean="0">
                <a:solidFill>
                  <a:schemeClr val="tx1">
                    <a:lumMod val="65000"/>
                  </a:schemeClr>
                </a:solidFill>
              </a:rPr>
              <a:t>Explanation of each specific task</a:t>
            </a:r>
            <a:endParaRPr lang="en-US" altLang="en-US" sz="2200" dirty="0">
              <a:solidFill>
                <a:schemeClr val="tx1">
                  <a:lumMod val="6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B0B1B3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200" dirty="0">
                <a:solidFill>
                  <a:schemeClr val="tx1">
                    <a:lumMod val="65000"/>
                  </a:schemeClr>
                </a:solidFill>
              </a:rPr>
              <a:t>Number of </a:t>
            </a:r>
            <a:r>
              <a:rPr lang="en-US" altLang="en-US" sz="2200" dirty="0" smtClean="0">
                <a:solidFill>
                  <a:schemeClr val="tx1">
                    <a:lumMod val="65000"/>
                  </a:schemeClr>
                </a:solidFill>
              </a:rPr>
              <a:t>hours spent on task(s)</a:t>
            </a:r>
            <a:endParaRPr lang="en-US" altLang="en-US" sz="2200" dirty="0">
              <a:solidFill>
                <a:schemeClr val="tx1">
                  <a:lumMod val="6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B0B1B3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200" dirty="0" smtClean="0">
                <a:solidFill>
                  <a:schemeClr val="tx1">
                    <a:lumMod val="65000"/>
                  </a:schemeClr>
                </a:solidFill>
              </a:rPr>
              <a:t>Hourly Rate of individual performing task</a:t>
            </a:r>
            <a:endParaRPr lang="en-US" altLang="en-US" sz="2200" dirty="0">
              <a:solidFill>
                <a:schemeClr val="tx1">
                  <a:lumMod val="6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B0B1B3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200" dirty="0">
                <a:solidFill>
                  <a:schemeClr val="tx1">
                    <a:lumMod val="65000"/>
                  </a:schemeClr>
                </a:solidFill>
              </a:rPr>
              <a:t>Title or Position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B0B1B3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200" dirty="0">
                <a:solidFill>
                  <a:schemeClr val="tx1">
                    <a:lumMod val="65000"/>
                  </a:schemeClr>
                </a:solidFill>
              </a:rPr>
              <a:t>Specific activities which required Materials, Equipment, or Space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B0B1B3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200" dirty="0">
                <a:solidFill>
                  <a:schemeClr val="tx1">
                    <a:lumMod val="65000"/>
                  </a:schemeClr>
                </a:solidFill>
              </a:rPr>
              <a:t>Number and purpose of meetings/site inspections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B0B1B3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200" dirty="0">
                <a:solidFill>
                  <a:schemeClr val="tx1">
                    <a:lumMod val="65000"/>
                  </a:schemeClr>
                </a:solidFill>
              </a:rPr>
              <a:t>Purpose for travel, and travel policy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B0B1B3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200" dirty="0">
                <a:solidFill>
                  <a:schemeClr val="tx1">
                    <a:lumMod val="65000"/>
                  </a:schemeClr>
                </a:solidFill>
              </a:rPr>
              <a:t>Location, course offered for training costs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B0B1B3"/>
              </a:buClr>
              <a:buFont typeface="Wingdings" panose="05000000000000000000" pitchFamily="2" charset="2"/>
              <a:buChar char="§"/>
              <a:defRPr/>
            </a:pPr>
            <a:endParaRPr lang="en-US" altLang="en-US" sz="2800" dirty="0">
              <a:solidFill>
                <a:srgbClr val="EFF7FF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B0B1B3"/>
              </a:buClr>
              <a:defRPr/>
            </a:pPr>
            <a:endParaRPr lang="en-US" altLang="en-US" sz="2600" dirty="0">
              <a:solidFill>
                <a:srgbClr val="EFF7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70101" y="1170198"/>
            <a:ext cx="5193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Must Clearly Document: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805" y="1252728"/>
            <a:ext cx="4833420" cy="231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66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03D853-7E19-42A0-A01B-1FD45B6927DD}" type="slidenum">
              <a:rPr lang="en-US" altLang="en-US" sz="1100">
                <a:solidFill>
                  <a:srgbClr val="FFFFFF"/>
                </a:solidFill>
              </a:rPr>
              <a:pPr/>
              <a:t>8</a:t>
            </a:fld>
            <a:endParaRPr lang="en-US" altLang="en-US" sz="1100">
              <a:solidFill>
                <a:srgbClr val="FFFFFF"/>
              </a:solidFill>
            </a:endParaRPr>
          </a:p>
        </p:txBody>
      </p:sp>
      <p:sp>
        <p:nvSpPr>
          <p:cNvPr id="28675" name="Text Box 8"/>
          <p:cNvSpPr txBox="1">
            <a:spLocks noChangeArrowheads="1"/>
          </p:cNvSpPr>
          <p:nvPr/>
        </p:nvSpPr>
        <p:spPr bwMode="auto">
          <a:xfrm>
            <a:off x="1866900" y="203200"/>
            <a:ext cx="925220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 smtClean="0">
                <a:latin typeface="Times New Roman" panose="02020603050405020304" pitchFamily="18" charset="0"/>
              </a:rPr>
              <a:t>Required Backup Documentation</a:t>
            </a:r>
            <a:endParaRPr lang="en-US" altLang="en-US" sz="4200" dirty="0">
              <a:latin typeface="Times New Roman" panose="02020603050405020304" pitchFamily="18" charset="0"/>
            </a:endParaRPr>
          </a:p>
        </p:txBody>
      </p:sp>
      <p:sp>
        <p:nvSpPr>
          <p:cNvPr id="17412" name="Rectangle 10">
            <a:extLst>
              <a:ext uri="{FF2B5EF4-FFF2-40B4-BE49-F238E27FC236}">
                <a16:creationId xmlns:a16="http://schemas.microsoft.com/office/drawing/2014/main" xmlns="" id="{976CC6E4-694B-45F9-9E5B-CE3241D33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664" y="935038"/>
            <a:ext cx="813593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3038" indent="-1730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indent="-223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09638" indent="-2222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58888" indent="-23177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2222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22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22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22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22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60000"/>
              </a:spcBef>
              <a:buClr>
                <a:srgbClr val="B0B1B3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200" dirty="0"/>
              <a:t>Actual cost documentation must include information necessary to demonstrate  eligibility of cost and activates claimed as management cost, including but  not limited to </a:t>
            </a:r>
          </a:p>
          <a:p>
            <a:pPr lvl="1">
              <a:buClr>
                <a:srgbClr val="B0B1B3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200" dirty="0" smtClean="0"/>
              <a:t>Timesheets/timecards</a:t>
            </a:r>
          </a:p>
          <a:p>
            <a:pPr lvl="1">
              <a:buClr>
                <a:srgbClr val="B0B1B3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200" dirty="0"/>
              <a:t>P</a:t>
            </a:r>
            <a:r>
              <a:rPr lang="en-US" altLang="en-US" sz="2200" dirty="0" smtClean="0"/>
              <a:t>ayroll </a:t>
            </a:r>
            <a:r>
              <a:rPr lang="en-US" altLang="en-US" sz="2200" dirty="0"/>
              <a:t>data  </a:t>
            </a:r>
          </a:p>
          <a:p>
            <a:pPr lvl="1">
              <a:buClr>
                <a:srgbClr val="B0B1B3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200" dirty="0"/>
              <a:t>P</a:t>
            </a:r>
            <a:r>
              <a:rPr lang="en-US" altLang="en-US" sz="2200" dirty="0" smtClean="0"/>
              <a:t>rocurement </a:t>
            </a:r>
            <a:r>
              <a:rPr lang="en-US" altLang="en-US" sz="2200" dirty="0"/>
              <a:t>procedures   </a:t>
            </a:r>
          </a:p>
          <a:p>
            <a:pPr lvl="1">
              <a:buClr>
                <a:srgbClr val="B0B1B3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200" dirty="0"/>
              <a:t>Contracts</a:t>
            </a:r>
          </a:p>
          <a:p>
            <a:pPr lvl="1">
              <a:buClr>
                <a:srgbClr val="B0B1B3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200" dirty="0" smtClean="0"/>
              <a:t>Invoices</a:t>
            </a:r>
          </a:p>
          <a:p>
            <a:pPr lvl="1">
              <a:buClr>
                <a:srgbClr val="B0B1B3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200" dirty="0" smtClean="0"/>
              <a:t>Equipment costs (may use FEMA cost codes)</a:t>
            </a:r>
            <a:endParaRPr lang="en-US" altLang="en-US" sz="2200" dirty="0"/>
          </a:p>
          <a:p>
            <a:pPr lvl="1">
              <a:buClr>
                <a:srgbClr val="B0B1B3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200" dirty="0" smtClean="0"/>
              <a:t>Information </a:t>
            </a:r>
            <a:r>
              <a:rPr lang="en-US" altLang="en-US" sz="2200" dirty="0"/>
              <a:t>to demonstrate </a:t>
            </a:r>
            <a:r>
              <a:rPr lang="en-US" altLang="en-US" sz="2200" dirty="0" smtClean="0"/>
              <a:t>that costs </a:t>
            </a:r>
            <a:r>
              <a:rPr lang="en-US" altLang="en-US" sz="2200" dirty="0"/>
              <a:t>are reasonable, as described in FEMA’s Public Assistance Reasonable Cost Evaluation Job Aid.</a:t>
            </a:r>
          </a:p>
          <a:p>
            <a:pPr>
              <a:buClr>
                <a:srgbClr val="B0B1B3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200" dirty="0"/>
              <a:t>FEMA makes the final decision regarding all eligibility determinations under the PA Program including whether </a:t>
            </a:r>
            <a:r>
              <a:rPr lang="en-US" altLang="en-US" sz="2200" dirty="0" smtClean="0"/>
              <a:t>costs </a:t>
            </a:r>
            <a:r>
              <a:rPr lang="en-US" altLang="en-US" sz="2200" dirty="0"/>
              <a:t>are reasonable.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146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7919406-6C70-46F0-8695-BF97AA4297A4}" type="slidenum">
              <a:rPr lang="en-US" altLang="en-US" sz="1100">
                <a:solidFill>
                  <a:srgbClr val="FFFFFF"/>
                </a:solidFill>
              </a:rPr>
              <a:pPr/>
              <a:t>9</a:t>
            </a:fld>
            <a:endParaRPr lang="en-US" altLang="en-US" sz="1100">
              <a:solidFill>
                <a:srgbClr val="FFFFFF"/>
              </a:solidFill>
            </a:endParaRPr>
          </a:p>
        </p:txBody>
      </p:sp>
      <p:sp>
        <p:nvSpPr>
          <p:cNvPr id="36867" name="Text Box 8"/>
          <p:cNvSpPr txBox="1">
            <a:spLocks noChangeArrowheads="1"/>
          </p:cNvSpPr>
          <p:nvPr/>
        </p:nvSpPr>
        <p:spPr bwMode="auto">
          <a:xfrm>
            <a:off x="138684" y="119771"/>
            <a:ext cx="71628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>
                <a:latin typeface="Times New Roman" panose="02020603050405020304" pitchFamily="18" charset="0"/>
              </a:rPr>
              <a:t>Documentation</a:t>
            </a:r>
          </a:p>
        </p:txBody>
      </p:sp>
      <p:pic>
        <p:nvPicPr>
          <p:cNvPr id="3686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872" y="209066"/>
            <a:ext cx="5211572" cy="6512409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B8A39F6-F796-451F-8EFE-822EF4B40F13}"/>
              </a:ext>
            </a:extLst>
          </p:cNvPr>
          <p:cNvSpPr txBox="1"/>
          <p:nvPr/>
        </p:nvSpPr>
        <p:spPr>
          <a:xfrm>
            <a:off x="3800856" y="2978007"/>
            <a:ext cx="17861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Table 10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PAPPG</a:t>
            </a:r>
            <a:br>
              <a:rPr lang="en-US" dirty="0" smtClean="0">
                <a:solidFill>
                  <a:schemeClr val="tx1">
                    <a:lumMod val="6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Page 150</a:t>
            </a:r>
            <a:endParaRPr lang="en-US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30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1012</Words>
  <Application>Microsoft Office PowerPoint</Application>
  <PresentationFormat>Widescreen</PresentationFormat>
  <Paragraphs>112</Paragraphs>
  <Slides>14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Times</vt:lpstr>
      <vt:lpstr>Times New Roman</vt:lpstr>
      <vt:lpstr>Wingdings</vt:lpstr>
      <vt:lpstr>Office Theme</vt:lpstr>
      <vt:lpstr>Acrobat Document</vt:lpstr>
      <vt:lpstr>Disaster Recovery Reform Act of  2018 (DRRA)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Disaster Recovery Reform Act of  2018 (DRRA)</dc:title>
  <dc:creator>Poliferno, Andrew (CDA)</dc:creator>
  <cp:lastModifiedBy>Poliferno, Andrew (CDA)</cp:lastModifiedBy>
  <cp:revision>35</cp:revision>
  <dcterms:created xsi:type="dcterms:W3CDTF">2019-01-22T13:24:46Z</dcterms:created>
  <dcterms:modified xsi:type="dcterms:W3CDTF">2019-01-24T17:01:33Z</dcterms:modified>
</cp:coreProperties>
</file>