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9"/>
  </p:notesMasterIdLst>
  <p:handoutMasterIdLst>
    <p:handoutMasterId r:id="rId10"/>
  </p:handoutMasterIdLst>
  <p:sldIdLst>
    <p:sldId id="257" r:id="rId2"/>
    <p:sldId id="359" r:id="rId3"/>
    <p:sldId id="360" r:id="rId4"/>
    <p:sldId id="363" r:id="rId5"/>
    <p:sldId id="364" r:id="rId6"/>
    <p:sldId id="365" r:id="rId7"/>
    <p:sldId id="361"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0028CC5-B866-46AA-BDF8-41003B397B53}">
          <p14:sldIdLst>
            <p14:sldId id="257"/>
            <p14:sldId id="359"/>
            <p14:sldId id="360"/>
            <p14:sldId id="363"/>
            <p14:sldId id="364"/>
            <p14:sldId id="365"/>
          </p14:sldIdLst>
        </p14:section>
        <p14:section name="Appendix" id="{124E4B54-AE4C-46D2-850B-7B4483E3C4A0}">
          <p14:sldIdLst>
            <p14:sldId id="36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A1B48E-965F-42BA-9AA3-97AEE003D6C6}" v="5" dt="2022-10-20T17:05:55.7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4897" autoAdjust="0"/>
    <p:restoredTop sz="94660"/>
  </p:normalViewPr>
  <p:slideViewPr>
    <p:cSldViewPr>
      <p:cViewPr varScale="1">
        <p:scale>
          <a:sx n="54" d="100"/>
          <a:sy n="54" d="100"/>
        </p:scale>
        <p:origin x="64" y="32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10/20/2022</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10/20/2022</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609600" y="6356351"/>
            <a:ext cx="28448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8737600" y="6356351"/>
            <a:ext cx="28448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982133" y="109538"/>
            <a:ext cx="7552267"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ags" Target="../tags/tag2.xml"/><Relationship Id="rId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6"/>
          <a:srcRect l="23065"/>
          <a:stretch>
            <a:fillRect/>
          </a:stretch>
        </p:blipFill>
        <p:spPr bwMode="auto">
          <a:xfrm>
            <a:off x="0" y="1"/>
            <a:ext cx="12200467"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982133" y="109538"/>
            <a:ext cx="7552267"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711200" y="1219200"/>
            <a:ext cx="108712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23283" y="6856413"/>
            <a:ext cx="12215284"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7">
            <a:clrChange>
              <a:clrFrom>
                <a:srgbClr val="003264"/>
              </a:clrFrom>
              <a:clrTo>
                <a:srgbClr val="003264">
                  <a:alpha val="0"/>
                </a:srgbClr>
              </a:clrTo>
            </a:clrChange>
          </a:blip>
          <a:srcRect/>
          <a:stretch>
            <a:fillRect/>
          </a:stretch>
        </p:blipFill>
        <p:spPr bwMode="auto">
          <a:xfrm>
            <a:off x="33867" y="157164"/>
            <a:ext cx="1016000" cy="731837"/>
          </a:xfrm>
          <a:prstGeom prst="rect">
            <a:avLst/>
          </a:prstGeom>
          <a:noFill/>
          <a:ln w="9525">
            <a:noFill/>
            <a:miter lim="800000"/>
            <a:headEnd/>
            <a:tailEnd/>
          </a:ln>
        </p:spPr>
      </p:pic>
      <p:sp>
        <p:nvSpPr>
          <p:cNvPr id="3198985" name="Text Box 9"/>
          <p:cNvSpPr txBox="1">
            <a:spLocks noChangeArrowheads="1"/>
          </p:cNvSpPr>
          <p:nvPr/>
        </p:nvSpPr>
        <p:spPr bwMode="auto">
          <a:xfrm>
            <a:off x="5384800" y="6445251"/>
            <a:ext cx="14224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4"/>
            </p:custDataLst>
          </p:nvPr>
        </p:nvSpPr>
        <p:spPr bwMode="gray">
          <a:xfrm>
            <a:off x="1115484" y="1420814"/>
            <a:ext cx="9313333"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5"/>
            </p:custDataLst>
          </p:nvPr>
        </p:nvSpPr>
        <p:spPr bwMode="gray">
          <a:xfrm>
            <a:off x="1115485" y="6251159"/>
            <a:ext cx="7418916" cy="338554"/>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malegislature.gov/Laws/GeneralLaws/PartI/TitleII/Chapter6/Section21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152400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2057400" y="876300"/>
            <a:ext cx="6477000" cy="1485900"/>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3000" b="1" dirty="0">
                <a:solidFill>
                  <a:srgbClr val="FFFFFF"/>
                </a:solidFill>
                <a:latin typeface="Calibri" pitchFamily="34" charset="0"/>
              </a:rPr>
              <a:t>Community Behavioral Health</a:t>
            </a:r>
            <a:br>
              <a:rPr lang="en-US" sz="3000" b="1" dirty="0">
                <a:solidFill>
                  <a:srgbClr val="FFFFFF"/>
                </a:solidFill>
                <a:latin typeface="Calibri" pitchFamily="34" charset="0"/>
              </a:rPr>
            </a:br>
            <a:r>
              <a:rPr lang="en-US" sz="3000" b="1" dirty="0">
                <a:solidFill>
                  <a:srgbClr val="FFFFFF"/>
                </a:solidFill>
                <a:latin typeface="Calibri" pitchFamily="34" charset="0"/>
              </a:rPr>
              <a:t>Promotion and Prevention Commission</a:t>
            </a:r>
          </a:p>
        </p:txBody>
      </p:sp>
      <p:pic>
        <p:nvPicPr>
          <p:cNvPr id="31747" name="Picture 4"/>
          <p:cNvPicPr>
            <a:picLocks noChangeAspect="1" noChangeArrowheads="1"/>
          </p:cNvPicPr>
          <p:nvPr/>
        </p:nvPicPr>
        <p:blipFill>
          <a:blip r:embed="rId3"/>
          <a:srcRect/>
          <a:stretch>
            <a:fillRect/>
          </a:stretch>
        </p:blipFill>
        <p:spPr bwMode="auto">
          <a:xfrm>
            <a:off x="8647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6045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a:noFill/>
              <a:latin typeface="Arial" pitchFamily="34" charset="0"/>
            </a:endParaRPr>
          </a:p>
        </p:txBody>
      </p:sp>
      <p:sp>
        <p:nvSpPr>
          <p:cNvPr id="10" name="TextBox 9"/>
          <p:cNvSpPr txBox="1"/>
          <p:nvPr/>
        </p:nvSpPr>
        <p:spPr>
          <a:xfrm>
            <a:off x="1676400" y="3535501"/>
            <a:ext cx="8737600" cy="3046988"/>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Kate Ginnis, </a:t>
            </a:r>
            <a:r>
              <a:rPr lang="en-US" sz="2400" b="1" dirty="0" err="1">
                <a:solidFill>
                  <a:srgbClr val="003366"/>
                </a:solidFill>
                <a:latin typeface="Calibri" pitchFamily="34" charset="0"/>
              </a:rPr>
              <a:t>MSW</a:t>
            </a:r>
            <a:r>
              <a:rPr lang="en-US" sz="2400" b="1" dirty="0">
                <a:solidFill>
                  <a:srgbClr val="003366"/>
                </a:solidFill>
                <a:latin typeface="Calibri" pitchFamily="34" charset="0"/>
              </a:rPr>
              <a:t>, MPH, MS</a:t>
            </a:r>
          </a:p>
          <a:p>
            <a:pPr algn="ctr" fontAlgn="base">
              <a:spcBef>
                <a:spcPct val="0"/>
              </a:spcBef>
              <a:spcAft>
                <a:spcPct val="0"/>
              </a:spcAft>
              <a:defRPr/>
            </a:pPr>
            <a:r>
              <a:rPr lang="en-US" sz="2400" b="1" dirty="0">
                <a:solidFill>
                  <a:srgbClr val="003366"/>
                </a:solidFill>
                <a:latin typeface="Calibri" pitchFamily="34" charset="0"/>
              </a:rPr>
              <a:t>Senior Director of Parent, Child, and Family Policy and Programs</a:t>
            </a:r>
          </a:p>
          <a:p>
            <a:pPr algn="ctr" fontAlgn="base">
              <a:spcBef>
                <a:spcPct val="0"/>
              </a:spcBef>
              <a:spcAft>
                <a:spcPct val="0"/>
              </a:spcAft>
              <a:defRPr/>
            </a:pPr>
            <a:r>
              <a:rPr lang="en-US" sz="2400" b="1" dirty="0">
                <a:solidFill>
                  <a:srgbClr val="003366"/>
                </a:solidFill>
                <a:latin typeface="Calibri" pitchFamily="34" charset="0"/>
              </a:rPr>
              <a:t>MassHealth</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October 20, 2022</a:t>
            </a:r>
          </a:p>
          <a:p>
            <a:pPr algn="ctr" fontAlgn="base">
              <a:spcBef>
                <a:spcPct val="0"/>
              </a:spcBef>
              <a:spcAft>
                <a:spcPct val="0"/>
              </a:spcAft>
              <a:defRPr/>
            </a:pPr>
            <a:r>
              <a:rPr lang="en-US" sz="2400" b="1" dirty="0">
                <a:solidFill>
                  <a:srgbClr val="003366"/>
                </a:solidFill>
                <a:latin typeface="Calibri" pitchFamily="34" charset="0"/>
              </a:rPr>
              <a:t>3:00-4:30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7800" y="1813173"/>
            <a:ext cx="8382000" cy="3231654"/>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Approval of Meeting Minutes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Overview and Discussion of Statutory Changes within Chapter 177 of the Acts of 2022</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Commission Recommendations</a:t>
            </a:r>
          </a:p>
          <a:p>
            <a:pPr marL="457200" indent="-457200">
              <a:buFont typeface="+mj-lt"/>
              <a:buAutoNum type="arabicPeriod"/>
            </a:pPr>
            <a:endParaRPr lang="en-US" sz="2400" b="1" dirty="0">
              <a:solidFill>
                <a:schemeClr val="dk1"/>
              </a:solidFill>
              <a:latin typeface="Calibri" panose="020F0502020204030204" pitchFamily="34" charset="0"/>
            </a:endParaRPr>
          </a:p>
        </p:txBody>
      </p:sp>
      <p:sp>
        <p:nvSpPr>
          <p:cNvPr id="5" name="Title 2"/>
          <p:cNvSpPr>
            <a:spLocks noGrp="1"/>
          </p:cNvSpPr>
          <p:nvPr>
            <p:ph type="title"/>
          </p:nvPr>
        </p:nvSpPr>
        <p:spPr>
          <a:xfrm>
            <a:off x="1219200" y="21771"/>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E91C0-8E3A-AE03-6E9C-6C90B6CD3E8B}"/>
              </a:ext>
            </a:extLst>
          </p:cNvPr>
          <p:cNvSpPr>
            <a:spLocks noGrp="1"/>
          </p:cNvSpPr>
          <p:nvPr>
            <p:ph type="title"/>
          </p:nvPr>
        </p:nvSpPr>
        <p:spPr/>
        <p:txBody>
          <a:bodyPr/>
          <a:lstStyle/>
          <a:p>
            <a:r>
              <a:rPr lang="en-US" dirty="0"/>
              <a:t>Chapter 177, Section 1 </a:t>
            </a:r>
          </a:p>
        </p:txBody>
      </p:sp>
      <p:sp>
        <p:nvSpPr>
          <p:cNvPr id="4" name="TextBox 3">
            <a:extLst>
              <a:ext uri="{FF2B5EF4-FFF2-40B4-BE49-F238E27FC236}">
                <a16:creationId xmlns:a16="http://schemas.microsoft.com/office/drawing/2014/main" id="{9FFDFDDE-6EBC-C261-3808-1D180AC3BF8E}"/>
              </a:ext>
            </a:extLst>
          </p:cNvPr>
          <p:cNvSpPr txBox="1"/>
          <p:nvPr/>
        </p:nvSpPr>
        <p:spPr>
          <a:xfrm>
            <a:off x="533401" y="1447800"/>
            <a:ext cx="10668000" cy="646331"/>
          </a:xfrm>
          <a:prstGeom prst="rect">
            <a:avLst/>
          </a:prstGeom>
          <a:noFill/>
          <a:ln>
            <a:solidFill>
              <a:schemeClr val="tx1"/>
            </a:solidFill>
          </a:ln>
        </p:spPr>
        <p:txBody>
          <a:bodyPr wrap="square">
            <a:spAutoFit/>
          </a:bodyPr>
          <a:lstStyle/>
          <a:p>
            <a:pPr indent="365760"/>
            <a:r>
              <a:rPr lang="en-US" dirty="0">
                <a:solidFill>
                  <a:srgbClr val="333333"/>
                </a:solidFill>
                <a:latin typeface="+mj-lt"/>
              </a:rPr>
              <a:t>SECTION 1.  Subsection (d) of section 219 of chapter 6 of the General Laws, as appearing in the 2020 Official Edition, is hereby amended by striking out clauses (5) and (6)</a:t>
            </a:r>
          </a:p>
        </p:txBody>
      </p:sp>
      <p:sp>
        <p:nvSpPr>
          <p:cNvPr id="5" name="TextBox 4">
            <a:extLst>
              <a:ext uri="{FF2B5EF4-FFF2-40B4-BE49-F238E27FC236}">
                <a16:creationId xmlns:a16="http://schemas.microsoft.com/office/drawing/2014/main" id="{C5551986-718D-9A3A-A13F-59B0DD3B2563}"/>
              </a:ext>
            </a:extLst>
          </p:cNvPr>
          <p:cNvSpPr txBox="1"/>
          <p:nvPr/>
        </p:nvSpPr>
        <p:spPr>
          <a:xfrm>
            <a:off x="533400" y="3008710"/>
            <a:ext cx="10668000" cy="2031325"/>
          </a:xfrm>
          <a:prstGeom prst="rect">
            <a:avLst/>
          </a:prstGeom>
          <a:noFill/>
        </p:spPr>
        <p:txBody>
          <a:bodyPr wrap="square" rtlCol="0">
            <a:spAutoFit/>
          </a:bodyPr>
          <a:lstStyle/>
          <a:p>
            <a:pPr algn="l"/>
            <a:r>
              <a:rPr lang="en-US" i="1" dirty="0">
                <a:solidFill>
                  <a:schemeClr val="accent2">
                    <a:lumMod val="60000"/>
                    <a:lumOff val="40000"/>
                  </a:schemeClr>
                </a:solidFill>
                <a:latin typeface="+mj-lt"/>
              </a:rPr>
              <a:t>(5) hold public hearings and meetings to accept comment from the general public and to seek advice from experts, including, but not limited to, those in the fields of neuroscience, public health, behavioral health, education and prevention science; and</a:t>
            </a:r>
          </a:p>
          <a:p>
            <a:pPr algn="l"/>
            <a:endParaRPr lang="en-US" i="1" dirty="0">
              <a:solidFill>
                <a:schemeClr val="accent2">
                  <a:lumMod val="60000"/>
                  <a:lumOff val="40000"/>
                </a:schemeClr>
              </a:solidFill>
              <a:latin typeface="+mj-lt"/>
            </a:endParaRPr>
          </a:p>
          <a:p>
            <a:pPr algn="l"/>
            <a:r>
              <a:rPr lang="en-US" i="1" dirty="0">
                <a:solidFill>
                  <a:schemeClr val="accent2">
                    <a:lumMod val="60000"/>
                    <a:lumOff val="40000"/>
                  </a:schemeClr>
                </a:solidFill>
                <a:latin typeface="+mj-lt"/>
              </a:rPr>
              <a:t>(6) submit an annual report to the legislature as provided in subsection (e) on the state of preventing substance use disorder and promoting behavioral health in the commonwealth.</a:t>
            </a:r>
          </a:p>
          <a:p>
            <a:endParaRPr lang="en-US" dirty="0"/>
          </a:p>
        </p:txBody>
      </p:sp>
    </p:spTree>
    <p:extLst>
      <p:ext uri="{BB962C8B-B14F-4D97-AF65-F5344CB8AC3E}">
        <p14:creationId xmlns:p14="http://schemas.microsoft.com/office/powerpoint/2010/main" val="376088342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E91C0-8E3A-AE03-6E9C-6C90B6CD3E8B}"/>
              </a:ext>
            </a:extLst>
          </p:cNvPr>
          <p:cNvSpPr>
            <a:spLocks noGrp="1"/>
          </p:cNvSpPr>
          <p:nvPr>
            <p:ph type="title"/>
          </p:nvPr>
        </p:nvSpPr>
        <p:spPr/>
        <p:txBody>
          <a:bodyPr/>
          <a:lstStyle/>
          <a:p>
            <a:r>
              <a:rPr lang="en-US" dirty="0"/>
              <a:t>Chapter 177, Section 1 (1/3)</a:t>
            </a:r>
          </a:p>
        </p:txBody>
      </p:sp>
      <p:sp>
        <p:nvSpPr>
          <p:cNvPr id="4" name="TextBox 3">
            <a:extLst>
              <a:ext uri="{FF2B5EF4-FFF2-40B4-BE49-F238E27FC236}">
                <a16:creationId xmlns:a16="http://schemas.microsoft.com/office/drawing/2014/main" id="{9FFDFDDE-6EBC-C261-3808-1D180AC3BF8E}"/>
              </a:ext>
            </a:extLst>
          </p:cNvPr>
          <p:cNvSpPr txBox="1"/>
          <p:nvPr/>
        </p:nvSpPr>
        <p:spPr>
          <a:xfrm>
            <a:off x="762001" y="1447800"/>
            <a:ext cx="10744200" cy="369332"/>
          </a:xfrm>
          <a:prstGeom prst="rect">
            <a:avLst/>
          </a:prstGeom>
          <a:noFill/>
          <a:ln>
            <a:solidFill>
              <a:schemeClr val="tx1"/>
            </a:solidFill>
          </a:ln>
        </p:spPr>
        <p:txBody>
          <a:bodyPr wrap="square">
            <a:spAutoFit/>
          </a:bodyPr>
          <a:lstStyle/>
          <a:p>
            <a:pPr indent="365760"/>
            <a:r>
              <a:rPr lang="en-US" dirty="0">
                <a:solidFill>
                  <a:srgbClr val="333333"/>
                </a:solidFill>
                <a:latin typeface="+mj-lt"/>
              </a:rPr>
              <a:t>… and inserting in place thereof the following 8 clauses</a:t>
            </a:r>
            <a:r>
              <a:rPr lang="en-US" dirty="0">
                <a:solidFill>
                  <a:srgbClr val="333333"/>
                </a:solidFill>
                <a:latin typeface="Raleway" pitchFamily="2" charset="0"/>
              </a:rPr>
              <a:t>:</a:t>
            </a:r>
            <a:endParaRPr lang="en-US" dirty="0">
              <a:solidFill>
                <a:srgbClr val="333333"/>
              </a:solidFill>
              <a:latin typeface="+mj-lt"/>
            </a:endParaRPr>
          </a:p>
        </p:txBody>
      </p:sp>
      <p:sp>
        <p:nvSpPr>
          <p:cNvPr id="5" name="TextBox 4">
            <a:extLst>
              <a:ext uri="{FF2B5EF4-FFF2-40B4-BE49-F238E27FC236}">
                <a16:creationId xmlns:a16="http://schemas.microsoft.com/office/drawing/2014/main" id="{C5551986-718D-9A3A-A13F-59B0DD3B2563}"/>
              </a:ext>
            </a:extLst>
          </p:cNvPr>
          <p:cNvSpPr txBox="1"/>
          <p:nvPr/>
        </p:nvSpPr>
        <p:spPr>
          <a:xfrm>
            <a:off x="762000" y="2133601"/>
            <a:ext cx="10744200" cy="3693319"/>
          </a:xfrm>
          <a:prstGeom prst="rect">
            <a:avLst/>
          </a:prstGeom>
          <a:noFill/>
        </p:spPr>
        <p:txBody>
          <a:bodyPr wrap="square" rtlCol="0">
            <a:spAutoFit/>
          </a:bodyPr>
          <a:lstStyle/>
          <a:p>
            <a:pPr indent="365760" algn="just"/>
            <a:r>
              <a:rPr lang="en-US" dirty="0">
                <a:solidFill>
                  <a:srgbClr val="333333"/>
                </a:solidFill>
                <a:latin typeface="+mj-lt"/>
              </a:rPr>
              <a:t>(5)  facilitate the development of interagency initiatives that: (i) are informed by the science of promotion and prevention; (ii) advance health equity and trauma-responsive care; and (iii) address the social determinants of health;</a:t>
            </a:r>
          </a:p>
          <a:p>
            <a:pPr indent="365760" algn="just"/>
            <a:endParaRPr lang="en-US" dirty="0">
              <a:solidFill>
                <a:srgbClr val="333333"/>
              </a:solidFill>
              <a:latin typeface="+mj-lt"/>
            </a:endParaRPr>
          </a:p>
          <a:p>
            <a:pPr indent="365760" algn="just"/>
            <a:r>
              <a:rPr lang="en-US" dirty="0">
                <a:solidFill>
                  <a:srgbClr val="333333"/>
                </a:solidFill>
                <a:latin typeface="+mj-lt"/>
              </a:rPr>
              <a:t>(6)  develop and implement a comprehensive plan to strengthen community and state-level promotion programming and infrastructure through training, technical assistance, resource development and dissemination and other initiatives;</a:t>
            </a:r>
          </a:p>
          <a:p>
            <a:pPr indent="365760" algn="just"/>
            <a:endParaRPr lang="en-US" dirty="0">
              <a:solidFill>
                <a:srgbClr val="333333"/>
              </a:solidFill>
              <a:latin typeface="+mj-lt"/>
            </a:endParaRPr>
          </a:p>
          <a:p>
            <a:pPr indent="365760" algn="just"/>
            <a:r>
              <a:rPr lang="en-US" dirty="0">
                <a:solidFill>
                  <a:srgbClr val="333333"/>
                </a:solidFill>
                <a:latin typeface="+mj-lt"/>
              </a:rPr>
              <a:t>(7)  advance the identification and dissemination of evidence-based practices designed to further promote behavioral health and the provision of supportive behavioral health services and programming to address substance use conditions and to prevent violence through trauma-responsive intervention and rehabilitation;</a:t>
            </a:r>
          </a:p>
          <a:p>
            <a:endParaRPr lang="en-US" dirty="0">
              <a:latin typeface="+mj-lt"/>
            </a:endParaRPr>
          </a:p>
        </p:txBody>
      </p:sp>
    </p:spTree>
    <p:extLst>
      <p:ext uri="{BB962C8B-B14F-4D97-AF65-F5344CB8AC3E}">
        <p14:creationId xmlns:p14="http://schemas.microsoft.com/office/powerpoint/2010/main" val="137587116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E91C0-8E3A-AE03-6E9C-6C90B6CD3E8B}"/>
              </a:ext>
            </a:extLst>
          </p:cNvPr>
          <p:cNvSpPr>
            <a:spLocks noGrp="1"/>
          </p:cNvSpPr>
          <p:nvPr>
            <p:ph type="title"/>
          </p:nvPr>
        </p:nvSpPr>
        <p:spPr/>
        <p:txBody>
          <a:bodyPr/>
          <a:lstStyle/>
          <a:p>
            <a:r>
              <a:rPr lang="en-US" dirty="0"/>
              <a:t>Chapter 177, Section 1 (2/3)</a:t>
            </a:r>
          </a:p>
        </p:txBody>
      </p:sp>
      <p:sp>
        <p:nvSpPr>
          <p:cNvPr id="4" name="TextBox 3">
            <a:extLst>
              <a:ext uri="{FF2B5EF4-FFF2-40B4-BE49-F238E27FC236}">
                <a16:creationId xmlns:a16="http://schemas.microsoft.com/office/drawing/2014/main" id="{9FFDFDDE-6EBC-C261-3808-1D180AC3BF8E}"/>
              </a:ext>
            </a:extLst>
          </p:cNvPr>
          <p:cNvSpPr txBox="1"/>
          <p:nvPr/>
        </p:nvSpPr>
        <p:spPr>
          <a:xfrm>
            <a:off x="685801" y="1447800"/>
            <a:ext cx="10896600" cy="369332"/>
          </a:xfrm>
          <a:prstGeom prst="rect">
            <a:avLst/>
          </a:prstGeom>
          <a:noFill/>
          <a:ln>
            <a:solidFill>
              <a:schemeClr val="tx1"/>
            </a:solidFill>
          </a:ln>
        </p:spPr>
        <p:txBody>
          <a:bodyPr wrap="square">
            <a:spAutoFit/>
          </a:bodyPr>
          <a:lstStyle/>
          <a:p>
            <a:pPr indent="365760"/>
            <a:r>
              <a:rPr lang="en-US" dirty="0">
                <a:solidFill>
                  <a:srgbClr val="333333"/>
                </a:solidFill>
                <a:latin typeface="+mj-lt"/>
              </a:rPr>
              <a:t>… and inserting in place thereof the following 8 clauses</a:t>
            </a:r>
            <a:r>
              <a:rPr lang="en-US" dirty="0">
                <a:solidFill>
                  <a:srgbClr val="333333"/>
                </a:solidFill>
                <a:latin typeface="Raleway" pitchFamily="2" charset="0"/>
              </a:rPr>
              <a:t>:</a:t>
            </a:r>
            <a:endParaRPr lang="en-US" dirty="0">
              <a:solidFill>
                <a:srgbClr val="333333"/>
              </a:solidFill>
              <a:latin typeface="+mj-lt"/>
            </a:endParaRPr>
          </a:p>
        </p:txBody>
      </p:sp>
      <p:sp>
        <p:nvSpPr>
          <p:cNvPr id="5" name="TextBox 4">
            <a:extLst>
              <a:ext uri="{FF2B5EF4-FFF2-40B4-BE49-F238E27FC236}">
                <a16:creationId xmlns:a16="http://schemas.microsoft.com/office/drawing/2014/main" id="{C5551986-718D-9A3A-A13F-59B0DD3B2563}"/>
              </a:ext>
            </a:extLst>
          </p:cNvPr>
          <p:cNvSpPr txBox="1"/>
          <p:nvPr/>
        </p:nvSpPr>
        <p:spPr>
          <a:xfrm>
            <a:off x="685800" y="2133601"/>
            <a:ext cx="10896600" cy="2862322"/>
          </a:xfrm>
          <a:prstGeom prst="rect">
            <a:avLst/>
          </a:prstGeom>
          <a:noFill/>
        </p:spPr>
        <p:txBody>
          <a:bodyPr wrap="square" rtlCol="0">
            <a:spAutoFit/>
          </a:bodyPr>
          <a:lstStyle/>
          <a:p>
            <a:pPr indent="365760" algn="just"/>
            <a:r>
              <a:rPr lang="en-US" dirty="0">
                <a:solidFill>
                  <a:srgbClr val="333333"/>
                </a:solidFill>
                <a:latin typeface="+mj-lt"/>
              </a:rPr>
              <a:t>(8)  collect and analyze data measuring population-based indicators of behavioral health from existing data sources, track changes over time and make programming and policy recommendations to address the needs of populations at greatest risk;</a:t>
            </a:r>
          </a:p>
          <a:p>
            <a:pPr indent="365760" algn="just"/>
            <a:endParaRPr lang="en-US" dirty="0">
              <a:solidFill>
                <a:srgbClr val="333333"/>
              </a:solidFill>
              <a:latin typeface="+mj-lt"/>
            </a:endParaRPr>
          </a:p>
          <a:p>
            <a:pPr indent="365760" algn="just"/>
            <a:r>
              <a:rPr lang="en-US" dirty="0">
                <a:solidFill>
                  <a:srgbClr val="333333"/>
                </a:solidFill>
                <a:latin typeface="+mj-lt"/>
              </a:rPr>
              <a:t>(9)  coordinate behavioral health promotion and wellness programs, campaigns and initiatives;</a:t>
            </a:r>
          </a:p>
          <a:p>
            <a:pPr indent="365760" algn="just"/>
            <a:endParaRPr lang="en-US" dirty="0">
              <a:solidFill>
                <a:srgbClr val="333333"/>
              </a:solidFill>
              <a:latin typeface="+mj-lt"/>
            </a:endParaRPr>
          </a:p>
          <a:p>
            <a:pPr algn="just"/>
            <a:r>
              <a:rPr lang="en-US" dirty="0">
                <a:solidFill>
                  <a:srgbClr val="333333"/>
                </a:solidFill>
                <a:latin typeface="+mj-lt"/>
              </a:rPr>
              <a:t>    (10)  hold public hearings and meetings to accept comment from the public and to seek advice from experts, including, but not limited to, those in the fields of neuroscience, public health, behavioral health, education and prevention science;</a:t>
            </a:r>
          </a:p>
          <a:p>
            <a:endParaRPr lang="en-US" dirty="0">
              <a:latin typeface="+mj-lt"/>
            </a:endParaRPr>
          </a:p>
        </p:txBody>
      </p:sp>
    </p:spTree>
    <p:extLst>
      <p:ext uri="{BB962C8B-B14F-4D97-AF65-F5344CB8AC3E}">
        <p14:creationId xmlns:p14="http://schemas.microsoft.com/office/powerpoint/2010/main" val="344278557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E91C0-8E3A-AE03-6E9C-6C90B6CD3E8B}"/>
              </a:ext>
            </a:extLst>
          </p:cNvPr>
          <p:cNvSpPr>
            <a:spLocks noGrp="1"/>
          </p:cNvSpPr>
          <p:nvPr>
            <p:ph type="title"/>
          </p:nvPr>
        </p:nvSpPr>
        <p:spPr/>
        <p:txBody>
          <a:bodyPr/>
          <a:lstStyle/>
          <a:p>
            <a:r>
              <a:rPr lang="en-US" dirty="0"/>
              <a:t>Chapter 177, Section 1 (3/3)</a:t>
            </a:r>
          </a:p>
        </p:txBody>
      </p:sp>
      <p:sp>
        <p:nvSpPr>
          <p:cNvPr id="4" name="TextBox 3">
            <a:extLst>
              <a:ext uri="{FF2B5EF4-FFF2-40B4-BE49-F238E27FC236}">
                <a16:creationId xmlns:a16="http://schemas.microsoft.com/office/drawing/2014/main" id="{9FFDFDDE-6EBC-C261-3808-1D180AC3BF8E}"/>
              </a:ext>
            </a:extLst>
          </p:cNvPr>
          <p:cNvSpPr txBox="1"/>
          <p:nvPr/>
        </p:nvSpPr>
        <p:spPr>
          <a:xfrm>
            <a:off x="838201" y="1447800"/>
            <a:ext cx="10515600" cy="369332"/>
          </a:xfrm>
          <a:prstGeom prst="rect">
            <a:avLst/>
          </a:prstGeom>
          <a:noFill/>
          <a:ln>
            <a:solidFill>
              <a:schemeClr val="tx1"/>
            </a:solidFill>
          </a:ln>
        </p:spPr>
        <p:txBody>
          <a:bodyPr wrap="square">
            <a:spAutoFit/>
          </a:bodyPr>
          <a:lstStyle/>
          <a:p>
            <a:pPr indent="365760"/>
            <a:r>
              <a:rPr lang="en-US" dirty="0">
                <a:solidFill>
                  <a:srgbClr val="333333"/>
                </a:solidFill>
                <a:latin typeface="+mj-lt"/>
              </a:rPr>
              <a:t>… and inserting in place thereof the following 8 clauses</a:t>
            </a:r>
            <a:r>
              <a:rPr lang="en-US" dirty="0">
                <a:solidFill>
                  <a:srgbClr val="333333"/>
                </a:solidFill>
                <a:latin typeface="Raleway" pitchFamily="2" charset="0"/>
              </a:rPr>
              <a:t>:</a:t>
            </a:r>
            <a:endParaRPr lang="en-US" dirty="0">
              <a:solidFill>
                <a:srgbClr val="333333"/>
              </a:solidFill>
              <a:latin typeface="+mj-lt"/>
            </a:endParaRPr>
          </a:p>
        </p:txBody>
      </p:sp>
      <p:sp>
        <p:nvSpPr>
          <p:cNvPr id="5" name="TextBox 4">
            <a:extLst>
              <a:ext uri="{FF2B5EF4-FFF2-40B4-BE49-F238E27FC236}">
                <a16:creationId xmlns:a16="http://schemas.microsoft.com/office/drawing/2014/main" id="{C5551986-718D-9A3A-A13F-59B0DD3B2563}"/>
              </a:ext>
            </a:extLst>
          </p:cNvPr>
          <p:cNvSpPr txBox="1"/>
          <p:nvPr/>
        </p:nvSpPr>
        <p:spPr>
          <a:xfrm>
            <a:off x="838200" y="2133600"/>
            <a:ext cx="10515600" cy="1477328"/>
          </a:xfrm>
          <a:prstGeom prst="rect">
            <a:avLst/>
          </a:prstGeom>
          <a:noFill/>
        </p:spPr>
        <p:txBody>
          <a:bodyPr wrap="square" rtlCol="0">
            <a:spAutoFit/>
          </a:bodyPr>
          <a:lstStyle/>
          <a:p>
            <a:pPr algn="just"/>
            <a:r>
              <a:rPr lang="en-US" dirty="0">
                <a:solidFill>
                  <a:srgbClr val="333333"/>
                </a:solidFill>
                <a:latin typeface="+mj-lt"/>
              </a:rPr>
              <a:t>        (11)  serve as an advisory board to the office of behavioral health promotion established in section 16DD of chapter 6A; and</a:t>
            </a:r>
          </a:p>
          <a:p>
            <a:pPr algn="just"/>
            <a:endParaRPr lang="en-US" dirty="0">
              <a:solidFill>
                <a:srgbClr val="333333"/>
              </a:solidFill>
              <a:latin typeface="+mj-lt"/>
            </a:endParaRPr>
          </a:p>
          <a:p>
            <a:pPr algn="just"/>
            <a:r>
              <a:rPr lang="en-US">
                <a:solidFill>
                  <a:srgbClr val="333333"/>
                </a:solidFill>
                <a:latin typeface="+mj-lt"/>
              </a:rPr>
              <a:t>        (</a:t>
            </a:r>
            <a:r>
              <a:rPr lang="en-US" dirty="0">
                <a:solidFill>
                  <a:srgbClr val="333333"/>
                </a:solidFill>
                <a:latin typeface="+mj-lt"/>
              </a:rPr>
              <a:t>12)  submit an annual report to the legislature as provided in subsection (e) on the state of preventing substance use and promoting behavioral health in the Commonwealth.  </a:t>
            </a:r>
          </a:p>
        </p:txBody>
      </p:sp>
      <p:sp>
        <p:nvSpPr>
          <p:cNvPr id="3" name="TextBox 2">
            <a:extLst>
              <a:ext uri="{FF2B5EF4-FFF2-40B4-BE49-F238E27FC236}">
                <a16:creationId xmlns:a16="http://schemas.microsoft.com/office/drawing/2014/main" id="{828C6201-EA46-B309-FFCC-8C3C3265D100}"/>
              </a:ext>
            </a:extLst>
          </p:cNvPr>
          <p:cNvSpPr txBox="1"/>
          <p:nvPr/>
        </p:nvSpPr>
        <p:spPr>
          <a:xfrm>
            <a:off x="873523" y="4114800"/>
            <a:ext cx="10515600" cy="2031325"/>
          </a:xfrm>
          <a:prstGeom prst="rect">
            <a:avLst/>
          </a:prstGeom>
          <a:noFill/>
        </p:spPr>
        <p:txBody>
          <a:bodyPr wrap="square" rtlCol="0">
            <a:spAutoFit/>
          </a:bodyPr>
          <a:lstStyle/>
          <a:p>
            <a:r>
              <a:rPr lang="en-US" dirty="0">
                <a:solidFill>
                  <a:srgbClr val="333333"/>
                </a:solidFill>
                <a:latin typeface="+mj-lt"/>
              </a:rPr>
              <a:t>Section 16DD:</a:t>
            </a:r>
          </a:p>
          <a:p>
            <a:endParaRPr lang="en-US" dirty="0">
              <a:solidFill>
                <a:srgbClr val="333333"/>
              </a:solidFill>
              <a:latin typeface="+mj-lt"/>
            </a:endParaRPr>
          </a:p>
          <a:p>
            <a:r>
              <a:rPr lang="en-US" i="1" dirty="0">
                <a:solidFill>
                  <a:srgbClr val="333333"/>
                </a:solidFill>
                <a:latin typeface="+mj-lt"/>
              </a:rPr>
              <a:t>There shall be an office of behavioral health promotion within the executive office of health and human services. The office shall be under the supervision and control of a director of behavioral health promotion who shall be appointed by and shall report to the secretary. The commission on community behavioral health promotion established in section 219 of chapter 6 shall serve as an advisory board to the office.</a:t>
            </a:r>
            <a:endParaRPr lang="en-US" i="1" dirty="0">
              <a:latin typeface="+mj-lt"/>
            </a:endParaRPr>
          </a:p>
        </p:txBody>
      </p:sp>
    </p:spTree>
    <p:extLst>
      <p:ext uri="{BB962C8B-B14F-4D97-AF65-F5344CB8AC3E}">
        <p14:creationId xmlns:p14="http://schemas.microsoft.com/office/powerpoint/2010/main" val="382391136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49786D-A9AB-6BF9-C044-6601B59AEC9D}"/>
              </a:ext>
            </a:extLst>
          </p:cNvPr>
          <p:cNvSpPr>
            <a:spLocks noGrp="1"/>
          </p:cNvSpPr>
          <p:nvPr>
            <p:ph type="sldNum" sz="quarter" idx="12"/>
          </p:nvPr>
        </p:nvSpPr>
        <p:spPr>
          <a:xfrm>
            <a:off x="8001000" y="10176272"/>
            <a:ext cx="2133600" cy="365125"/>
          </a:xfrm>
        </p:spPr>
        <p:txBody>
          <a:bodyPr/>
          <a:lstStyle/>
          <a:p>
            <a:pPr fontAlgn="base">
              <a:spcAft>
                <a:spcPct val="0"/>
              </a:spcAft>
              <a:defRPr/>
            </a:pPr>
            <a:fld id="{AEDD70FA-59E1-4157-923E-C4A67B08AD84}" type="slidenum">
              <a:rPr lang="en-US" smtClean="0"/>
              <a:pPr fontAlgn="base">
                <a:spcAft>
                  <a:spcPct val="0"/>
                </a:spcAft>
                <a:defRPr/>
              </a:pPr>
              <a:t>7</a:t>
            </a:fld>
            <a:endParaRPr lang="en-US" dirty="0"/>
          </a:p>
        </p:txBody>
      </p:sp>
      <p:sp>
        <p:nvSpPr>
          <p:cNvPr id="3" name="Title 2">
            <a:extLst>
              <a:ext uri="{FF2B5EF4-FFF2-40B4-BE49-F238E27FC236}">
                <a16:creationId xmlns:a16="http://schemas.microsoft.com/office/drawing/2014/main" id="{D494F6C5-DBCD-FBE2-B61B-6CA4F42F5541}"/>
              </a:ext>
            </a:extLst>
          </p:cNvPr>
          <p:cNvSpPr>
            <a:spLocks noGrp="1"/>
          </p:cNvSpPr>
          <p:nvPr>
            <p:ph type="title"/>
          </p:nvPr>
        </p:nvSpPr>
        <p:spPr>
          <a:xfrm>
            <a:off x="1295400" y="152400"/>
            <a:ext cx="6654800" cy="762000"/>
          </a:xfrm>
        </p:spPr>
        <p:txBody>
          <a:bodyPr/>
          <a:lstStyle/>
          <a:p>
            <a:r>
              <a:rPr lang="en-US" dirty="0"/>
              <a:t>Appendix: Current enabling statute</a:t>
            </a:r>
          </a:p>
        </p:txBody>
      </p:sp>
      <p:sp>
        <p:nvSpPr>
          <p:cNvPr id="7" name="TextBox 6">
            <a:extLst>
              <a:ext uri="{FF2B5EF4-FFF2-40B4-BE49-F238E27FC236}">
                <a16:creationId xmlns:a16="http://schemas.microsoft.com/office/drawing/2014/main" id="{66CF9A4A-0317-4AF6-28B0-188566A858AE}"/>
              </a:ext>
            </a:extLst>
          </p:cNvPr>
          <p:cNvSpPr txBox="1"/>
          <p:nvPr/>
        </p:nvSpPr>
        <p:spPr>
          <a:xfrm>
            <a:off x="609600" y="1143000"/>
            <a:ext cx="10744200" cy="5262979"/>
          </a:xfrm>
          <a:prstGeom prst="rect">
            <a:avLst/>
          </a:prstGeom>
          <a:noFill/>
        </p:spPr>
        <p:txBody>
          <a:bodyPr wrap="square">
            <a:spAutoFit/>
          </a:bodyPr>
          <a:lstStyle/>
          <a:p>
            <a:r>
              <a:rPr lang="en-US" sz="1400" dirty="0">
                <a:solidFill>
                  <a:schemeClr val="accent2">
                    <a:lumMod val="50000"/>
                  </a:schemeClr>
                </a:solidFill>
                <a:hlinkClick r:id="rId2">
                  <a:extLst>
                    <a:ext uri="{A12FA001-AC4F-418D-AE19-62706E023703}">
                      <ahyp:hlinkClr xmlns:ahyp="http://schemas.microsoft.com/office/drawing/2018/hyperlinkcolor" val="tx"/>
                    </a:ext>
                  </a:extLst>
                </a:hlinkClick>
              </a:rPr>
              <a:t>Chapter 6, Section 219</a:t>
            </a:r>
            <a:r>
              <a:rPr lang="en-US" sz="1400" dirty="0">
                <a:solidFill>
                  <a:schemeClr val="accent2">
                    <a:lumMod val="50000"/>
                  </a:schemeClr>
                </a:solidFill>
              </a:rPr>
              <a:t>. </a:t>
            </a:r>
          </a:p>
          <a:p>
            <a:r>
              <a:rPr lang="en-US" sz="1400" dirty="0"/>
              <a:t>(a) There shall be a commission on community behavioral health promotion and prevention located within, but not subject to the control of, the executive office of health and human services. The commission shall work to promote positive mental, emotional and behavioral health and early intervention for persons with a mental illness, and to prevent substance use disorders among residents of the commonwealth. . . .</a:t>
            </a:r>
          </a:p>
          <a:p>
            <a:r>
              <a:rPr lang="en-US" sz="1400" dirty="0"/>
              <a:t>(d) The commission shall:</a:t>
            </a:r>
          </a:p>
          <a:p>
            <a:endParaRPr lang="en-US" sz="1400" dirty="0"/>
          </a:p>
          <a:p>
            <a:r>
              <a:rPr lang="en-US" sz="1400" dirty="0"/>
              <a:t>(1) promote an understanding of: (i) the science of prevention; (ii) population health; (iii) risk and protective factors; (iv) social determinants of health; (v) evidence-based programming and policymaking; (vi) health equity; and (vii) trauma-informed care; provided that the commission may use, as a guide for its work, the recommendations of the report of the special commission on behavioral health promotion and upstream prevention established pursuant to section 193 of chapter 133 of the acts of 2016;</a:t>
            </a:r>
          </a:p>
          <a:p>
            <a:endParaRPr lang="en-US" sz="1400" dirty="0"/>
          </a:p>
          <a:p>
            <a:r>
              <a:rPr lang="en-US" sz="1400" dirty="0"/>
              <a:t>(2) consult with the secretary of health and human services on grants from the community behavioral health promotion and prevention trust fund established in section 35EEE of chapter 10;</a:t>
            </a:r>
          </a:p>
          <a:p>
            <a:endParaRPr lang="en-US" sz="1400" dirty="0"/>
          </a:p>
          <a:p>
            <a:r>
              <a:rPr lang="en-US" sz="1400" dirty="0"/>
              <a:t>(3) collaborate, as appropriate, with other active state commissions, including but not limited to the safe and supportive schools commission, the Ellen Story commission on postpartum depression and the commission on autism;</a:t>
            </a:r>
          </a:p>
          <a:p>
            <a:endParaRPr lang="en-US" sz="1400" dirty="0"/>
          </a:p>
          <a:p>
            <a:r>
              <a:rPr lang="en-US" sz="1400" dirty="0"/>
              <a:t>(4) make recommendations to the legislature that: (i) promote behavioral health and prevention issues at the universal, selective and indicated levels; (ii) strengthen community or state-level promotion and prevention systems; advance the identification, selection and funding of evidence-based programs, practices or systems designed to promote behavioral health and early intervention for persons with a mental illness and to prevent substance use disorders; and (iv) reduce healthcare and other public costs through evidence-based promotion and prevention; provided that the commission may use state and local prevalence and cost data to ensure commission recommendations are data-informed and address risks at the universal, selective and indicated levels of prevention;</a:t>
            </a:r>
          </a:p>
        </p:txBody>
      </p:sp>
    </p:spTree>
    <p:extLst>
      <p:ext uri="{BB962C8B-B14F-4D97-AF65-F5344CB8AC3E}">
        <p14:creationId xmlns:p14="http://schemas.microsoft.com/office/powerpoint/2010/main" val="32732038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5373</TotalTime>
  <Words>985</Words>
  <Application>Microsoft Office PowerPoint</Application>
  <PresentationFormat>Widescreen</PresentationFormat>
  <Paragraphs>58</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1_Blue Presentation Template - MA HHS - small logos</vt:lpstr>
      <vt:lpstr>PowerPoint Presentation</vt:lpstr>
      <vt:lpstr>Agenda</vt:lpstr>
      <vt:lpstr>Chapter 177, Section 1 </vt:lpstr>
      <vt:lpstr>Chapter 177, Section 1 (1/3)</vt:lpstr>
      <vt:lpstr>Chapter 177, Section 1 (2/3)</vt:lpstr>
      <vt:lpstr>Chapter 177, Section 1 (3/3)</vt:lpstr>
      <vt:lpstr>Appendix: Current enabling statute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Ginnis, Katherine (EHS)</cp:lastModifiedBy>
  <cp:revision>605</cp:revision>
  <cp:lastPrinted>2019-11-13T19:25:56Z</cp:lastPrinted>
  <dcterms:created xsi:type="dcterms:W3CDTF">2014-04-27T20:43:35Z</dcterms:created>
  <dcterms:modified xsi:type="dcterms:W3CDTF">2022-10-20T18:23:19Z</dcterms:modified>
</cp:coreProperties>
</file>