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7" r:id="rId2"/>
    <p:sldId id="359" r:id="rId3"/>
    <p:sldId id="384" r:id="rId4"/>
    <p:sldId id="386" r:id="rId5"/>
    <p:sldId id="385" r:id="rId6"/>
    <p:sldId id="387" r:id="rId7"/>
    <p:sldId id="383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4897" autoAdjust="0"/>
    <p:restoredTop sz="94660"/>
  </p:normalViewPr>
  <p:slideViewPr>
    <p:cSldViewPr>
      <p:cViewPr varScale="1">
        <p:scale>
          <a:sx n="94" d="100"/>
          <a:sy n="94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C91CD-EC66-4A18-8356-1EE436EAD520}" type="datetimeFigureOut">
              <a:rPr lang="en-US" smtClean="0"/>
              <a:pPr/>
              <a:t>11/13/2019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DB8D75-8256-4DE6-960E-3CB80FF15074}" type="datetimeFigureOut">
              <a:rPr lang="en-US" smtClean="0"/>
              <a:pPr/>
              <a:t>11/13/2019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102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ags" Target="../tags/tag2.xml"/><Relationship Id="rId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6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3"/>
            <a:r>
              <a:rPr lang="en-US" altLang="en-US" dirty="0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0444F9EB-82AC-45E2-9B5F-E8C53921C51C}" type="slidenum">
              <a:rPr lang="en-US" sz="1000" smtClean="0">
                <a:solidFill>
                  <a:srgbClr val="000000"/>
                </a:solidFill>
              </a:r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</p:sldLayoutIdLst>
  <p:transition/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Courier New" panose="02070309020205020404" pitchFamily="49" charset="0"/>
        <a:buChar char="o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533400" y="876300"/>
            <a:ext cx="64770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000" b="1" dirty="0" smtClean="0">
                <a:solidFill>
                  <a:srgbClr val="FFFFFF"/>
                </a:solidFill>
                <a:latin typeface="Calibri" pitchFamily="34" charset="0"/>
              </a:rPr>
              <a:t>Community Behavioral Health</a:t>
            </a:r>
            <a:br>
              <a:rPr lang="en-US" sz="3000" b="1" dirty="0" smtClean="0">
                <a:solidFill>
                  <a:srgbClr val="FFFFFF"/>
                </a:solidFill>
                <a:latin typeface="Calibri" pitchFamily="34" charset="0"/>
              </a:rPr>
            </a:br>
            <a:r>
              <a:rPr lang="en-US" sz="3000" b="1" dirty="0" smtClean="0">
                <a:solidFill>
                  <a:srgbClr val="FFFFFF"/>
                </a:solidFill>
                <a:latin typeface="Calibri" pitchFamily="34" charset="0"/>
              </a:rPr>
              <a:t>Promotion </a:t>
            </a:r>
            <a:r>
              <a:rPr lang="en-US" sz="3000" b="1" dirty="0">
                <a:solidFill>
                  <a:srgbClr val="FFFFFF"/>
                </a:solidFill>
                <a:latin typeface="Calibri" pitchFamily="34" charset="0"/>
              </a:rPr>
              <a:t>and </a:t>
            </a:r>
            <a:r>
              <a:rPr lang="en-US" sz="3000" b="1" dirty="0" smtClean="0">
                <a:solidFill>
                  <a:srgbClr val="FFFFFF"/>
                </a:solidFill>
                <a:latin typeface="Calibri" pitchFamily="34" charset="0"/>
              </a:rPr>
              <a:t>Prevention Commission</a:t>
            </a:r>
            <a:endParaRPr lang="en-US" sz="3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3112" y="819150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4521200" y="6477000"/>
            <a:ext cx="127000" cy="228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noFill/>
              <a:effectLst/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3535501"/>
            <a:ext cx="8737600" cy="317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Joan Mikula</a:t>
            </a:r>
            <a:endParaRPr lang="en-US" sz="2400" b="1" dirty="0">
              <a:solidFill>
                <a:srgbClr val="003366"/>
              </a:solidFill>
              <a:latin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Commissioner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Department of Mental Health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i="1" dirty="0" smtClean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November 13</a:t>
            </a: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, 2019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3:00-5:00 pm</a:t>
            </a:r>
            <a:endParaRPr lang="en-US" sz="240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 smtClean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One Ashburton Place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21st floor, CR 1 &amp; 2</a:t>
            </a:r>
            <a:endParaRPr lang="en-US" sz="2400" b="1" dirty="0">
              <a:solidFill>
                <a:srgbClr val="003366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4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95400"/>
            <a:ext cx="8077200" cy="433965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Welcome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Approval of Minutes from Previous Meeting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Presentation </a:t>
            </a: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on School Mental Health Resources and Trainings (MHANYS</a:t>
            </a: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Commission </a:t>
            </a: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Funding for the Current Fiscal Year: Opportunities and </a:t>
            </a: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Challenges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Discussion </a:t>
            </a: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of Commission Priorities and Structured Process for Generating and Reviewing </a:t>
            </a: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Ideas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Wrap-up </a:t>
            </a: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and Timeline </a:t>
            </a: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Review</a:t>
            </a:r>
            <a:endParaRPr lang="en-US" sz="2400" b="1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 smtClean="0">
                <a:latin typeface="Calibri" panose="020F0502020204030204" pitchFamily="34" charset="0"/>
              </a:rPr>
              <a:t>Agenda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200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2023408"/>
            <a:ext cx="8077200" cy="193899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US" sz="2400" b="1" dirty="0" smtClean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John Richter</a:t>
            </a:r>
          </a:p>
          <a:p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Director </a:t>
            </a: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of Public </a:t>
            </a: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Policy</a:t>
            </a:r>
          </a:p>
          <a:p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Mental </a:t>
            </a: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Health Association in New York </a:t>
            </a: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State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 smtClean="0">
                <a:latin typeface="Calibri" panose="020F0502020204030204" pitchFamily="34" charset="0"/>
              </a:rPr>
              <a:t>School </a:t>
            </a:r>
            <a:r>
              <a:rPr lang="en-US" dirty="0">
                <a:latin typeface="Calibri" panose="020F0502020204030204" pitchFamily="34" charset="0"/>
              </a:rPr>
              <a:t>Mental Health Resources and Trainings (MHANYS)</a:t>
            </a:r>
          </a:p>
        </p:txBody>
      </p:sp>
    </p:spTree>
    <p:extLst>
      <p:ext uri="{BB962C8B-B14F-4D97-AF65-F5344CB8AC3E}">
        <p14:creationId xmlns:p14="http://schemas.microsoft.com/office/powerpoint/2010/main" val="28669621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 smtClean="0">
                <a:latin typeface="Calibri" panose="020F0502020204030204" pitchFamily="34" charset="0"/>
              </a:rPr>
              <a:t>Key Principles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1343561"/>
            <a:ext cx="8077200" cy="524759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000" dirty="0" smtClean="0">
                <a:latin typeface="Calibri"/>
                <a:ea typeface="Calibri"/>
                <a:cs typeface="Calibri"/>
              </a:rPr>
              <a:t>INVESTMENT </a:t>
            </a:r>
            <a:r>
              <a:rPr lang="en-US" sz="2000" dirty="0">
                <a:latin typeface="Calibri"/>
                <a:ea typeface="Calibri"/>
                <a:cs typeface="Calibri"/>
              </a:rPr>
              <a:t>is UPSTREAM – beginning before issues appear</a:t>
            </a:r>
            <a:endParaRPr lang="en-US" sz="2000" dirty="0">
              <a:latin typeface="Cambria"/>
              <a:ea typeface="Cambria"/>
              <a:cs typeface="Cambria"/>
            </a:endParaRPr>
          </a:p>
          <a:p>
            <a:pPr>
              <a:spcAft>
                <a:spcPts val="1800"/>
              </a:spcAft>
            </a:pPr>
            <a:r>
              <a:rPr lang="en-US" sz="2000" dirty="0">
                <a:latin typeface="Calibri"/>
                <a:ea typeface="Calibri"/>
                <a:cs typeface="Calibri"/>
              </a:rPr>
              <a:t>AN INTEGRATED BEHAVIORAL HEALTH APPROACH - instead of </a:t>
            </a:r>
            <a:r>
              <a:rPr lang="en-US" sz="2000" dirty="0" smtClean="0">
                <a:latin typeface="Calibri"/>
                <a:ea typeface="Calibri"/>
                <a:cs typeface="Calibri"/>
              </a:rPr>
              <a:t>silo-</a:t>
            </a:r>
            <a:r>
              <a:rPr lang="en-US" sz="2000" dirty="0" err="1" smtClean="0">
                <a:latin typeface="Calibri"/>
                <a:ea typeface="Calibri"/>
                <a:cs typeface="Calibri"/>
              </a:rPr>
              <a:t>ing</a:t>
            </a:r>
            <a:r>
              <a:rPr lang="en-US" sz="2000" dirty="0" smtClean="0">
                <a:latin typeface="Calibri"/>
                <a:ea typeface="Calibri"/>
                <a:cs typeface="Calibri"/>
              </a:rPr>
              <a:t> </a:t>
            </a:r>
            <a:r>
              <a:rPr lang="en-US" sz="2000" dirty="0">
                <a:latin typeface="Calibri"/>
                <a:ea typeface="Calibri"/>
                <a:cs typeface="Calibri"/>
              </a:rPr>
              <a:t>behavioral health issues</a:t>
            </a:r>
            <a:endParaRPr lang="en-US" sz="2000" dirty="0">
              <a:latin typeface="Cambria"/>
              <a:ea typeface="Cambria"/>
              <a:cs typeface="Cambria"/>
            </a:endParaRPr>
          </a:p>
          <a:p>
            <a:pPr>
              <a:spcAft>
                <a:spcPts val="1800"/>
              </a:spcAft>
            </a:pPr>
            <a:r>
              <a:rPr lang="en-US" sz="2000" dirty="0">
                <a:latin typeface="Calibri"/>
                <a:ea typeface="Calibri"/>
                <a:cs typeface="Calibri"/>
              </a:rPr>
              <a:t>THE SCIENCE OF PREVENTION is apparent - to ensure limited dollars help the people they are intended to serve</a:t>
            </a:r>
            <a:endParaRPr lang="en-US" sz="2000" dirty="0">
              <a:latin typeface="Cambria"/>
              <a:ea typeface="Cambria"/>
              <a:cs typeface="Cambria"/>
            </a:endParaRPr>
          </a:p>
          <a:p>
            <a:pPr>
              <a:spcAft>
                <a:spcPts val="1800"/>
              </a:spcAft>
            </a:pPr>
            <a:r>
              <a:rPr lang="en-US" sz="2000" dirty="0">
                <a:latin typeface="Calibri"/>
                <a:ea typeface="Calibri"/>
                <a:cs typeface="Calibri"/>
              </a:rPr>
              <a:t>INVESTMENT is ACROSS THE CONTINUUM OF CARE: PROMOTION -&gt; PREVENTION-&gt; TREATMENT -&gt; RECOVERY – rather than siphon dollars from treatment and recovery</a:t>
            </a:r>
            <a:endParaRPr lang="en-US" sz="2000" dirty="0">
              <a:latin typeface="Cambria"/>
              <a:ea typeface="Cambria"/>
              <a:cs typeface="Cambria"/>
            </a:endParaRPr>
          </a:p>
          <a:p>
            <a:pPr>
              <a:spcAft>
                <a:spcPts val="1800"/>
              </a:spcAft>
            </a:pPr>
            <a:r>
              <a:rPr lang="en-US" sz="2000" dirty="0">
                <a:latin typeface="Calibri"/>
                <a:ea typeface="Calibri"/>
                <a:cs typeface="Calibri"/>
              </a:rPr>
              <a:t>ADDS, ENHANCES or BUILDS INFRASTRUCTURE FOR LOCAL PREVENTION AND PROMOTION – seeing evidence-based community coalitions as key</a:t>
            </a:r>
            <a:endParaRPr lang="en-US" sz="2000" dirty="0">
              <a:latin typeface="Cambria"/>
              <a:ea typeface="Cambria"/>
              <a:cs typeface="Cambria"/>
            </a:endParaRPr>
          </a:p>
          <a:p>
            <a:pPr>
              <a:spcAft>
                <a:spcPts val="1800"/>
              </a:spcAft>
            </a:pPr>
            <a:r>
              <a:rPr lang="en-US" sz="2000" dirty="0">
                <a:latin typeface="Calibri"/>
                <a:ea typeface="Calibri"/>
                <a:cs typeface="Calibri"/>
              </a:rPr>
              <a:t>PARTNERS with  INTERDISCIPLINARY PUBLIC AND PRIVATE STAKEHOLDERS IN PREVENTION AND PROMOTION – to reduce silos and foster interdisciplinary partnerships at both the local and state </a:t>
            </a:r>
            <a:r>
              <a:rPr lang="en-US" sz="2000" dirty="0" smtClean="0">
                <a:latin typeface="Calibri"/>
                <a:ea typeface="Calibri"/>
                <a:cs typeface="Calibri"/>
              </a:rPr>
              <a:t>level</a:t>
            </a:r>
            <a:endParaRPr lang="en-US" sz="2000" dirty="0">
              <a:effectLst/>
              <a:latin typeface="Cambria"/>
              <a:ea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6502810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 smtClean="0">
                <a:latin typeface="Calibri" panose="020F0502020204030204" pitchFamily="34" charset="0"/>
              </a:rPr>
              <a:t>Rubric</a:t>
            </a:r>
            <a:endParaRPr lang="en-US" dirty="0">
              <a:latin typeface="Calibri" panose="020F050202020403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477355"/>
              </p:ext>
            </p:extLst>
          </p:nvPr>
        </p:nvGraphicFramePr>
        <p:xfrm>
          <a:off x="609600" y="3175000"/>
          <a:ext cx="8077200" cy="2692400"/>
        </p:xfrm>
        <a:graphic>
          <a:graphicData uri="http://schemas.openxmlformats.org/drawingml/2006/table">
            <a:tbl>
              <a:tblPr/>
              <a:tblGrid>
                <a:gridCol w="1251906"/>
                <a:gridCol w="1251906"/>
                <a:gridCol w="1251906"/>
                <a:gridCol w="1504693"/>
                <a:gridCol w="1336170"/>
                <a:gridCol w="1480619"/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  </a:t>
                      </a:r>
                      <a:endParaRPr lang="en-US" sz="1400" dirty="0" smtClean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 smtClean="0">
                        <a:effectLst/>
                        <a:latin typeface="Calibri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Ideas </a:t>
                      </a: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for Investments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Focuses on upstream prevention (before issues appear)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Applies prevention science and ensures limited dollars match the identified purpose    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Incorporates the continuum of care, from Promotion, Prevention, Integration of Behavioral Health, Treatment, Recovery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Enhances or builds local prevention infrastructure and capacity 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Partners with public/private and interdisciplinary stakeholders</a:t>
                      </a:r>
                      <a:endParaRPr lang="en-US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2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09600" y="1343561"/>
            <a:ext cx="8077200" cy="132343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000" u="sng" dirty="0" smtClean="0">
                <a:latin typeface="Calibri" panose="020F0502020204030204" pitchFamily="34" charset="0"/>
              </a:rPr>
              <a:t>Scale</a:t>
            </a:r>
            <a:r>
              <a:rPr lang="en-US" sz="2000" u="sng" dirty="0">
                <a:latin typeface="Calibri" panose="020F0502020204030204" pitchFamily="34" charset="0"/>
              </a:rPr>
              <a:t>: </a:t>
            </a:r>
            <a:endParaRPr lang="en-US" sz="2000" b="1" u="sng" dirty="0">
              <a:latin typeface="Calibri" panose="020F0502020204030204" pitchFamily="34" charset="0"/>
            </a:endParaRPr>
          </a:p>
          <a:p>
            <a:r>
              <a:rPr lang="en-US" sz="2000" dirty="0" smtClean="0">
                <a:latin typeface="Calibri" panose="020F0502020204030204" pitchFamily="34" charset="0"/>
              </a:rPr>
              <a:t>1 = </a:t>
            </a:r>
            <a:r>
              <a:rPr lang="en-US" sz="2000" dirty="0">
                <a:latin typeface="Calibri" panose="020F0502020204030204" pitchFamily="34" charset="0"/>
              </a:rPr>
              <a:t>There is </a:t>
            </a:r>
            <a:r>
              <a:rPr lang="en-US" sz="2000" u="sng" dirty="0">
                <a:latin typeface="Calibri" panose="020F0502020204030204" pitchFamily="34" charset="0"/>
              </a:rPr>
              <a:t>unclear</a:t>
            </a:r>
            <a:r>
              <a:rPr lang="en-US" sz="2000" dirty="0">
                <a:latin typeface="Calibri" panose="020F0502020204030204" pitchFamily="34" charset="0"/>
              </a:rPr>
              <a:t> evidence for meeting this criteria</a:t>
            </a:r>
          </a:p>
          <a:p>
            <a:r>
              <a:rPr lang="en-US" sz="2000" dirty="0" smtClean="0">
                <a:latin typeface="Calibri" panose="020F0502020204030204" pitchFamily="34" charset="0"/>
              </a:rPr>
              <a:t>2 = </a:t>
            </a:r>
            <a:r>
              <a:rPr lang="en-US" sz="2000" dirty="0">
                <a:latin typeface="Calibri" panose="020F0502020204030204" pitchFamily="34" charset="0"/>
              </a:rPr>
              <a:t>There is </a:t>
            </a:r>
            <a:r>
              <a:rPr lang="en-US" sz="2000" u="sng" dirty="0">
                <a:latin typeface="Calibri" panose="020F0502020204030204" pitchFamily="34" charset="0"/>
              </a:rPr>
              <a:t>partial</a:t>
            </a:r>
            <a:r>
              <a:rPr lang="en-US" sz="2000" dirty="0">
                <a:latin typeface="Calibri" panose="020F0502020204030204" pitchFamily="34" charset="0"/>
              </a:rPr>
              <a:t> evidence for meeting this criteria</a:t>
            </a:r>
          </a:p>
          <a:p>
            <a:r>
              <a:rPr lang="en-US" sz="2000" dirty="0" smtClean="0">
                <a:latin typeface="Calibri" panose="020F0502020204030204" pitchFamily="34" charset="0"/>
              </a:rPr>
              <a:t>3 = </a:t>
            </a:r>
            <a:r>
              <a:rPr lang="en-US" sz="2000" dirty="0">
                <a:latin typeface="Calibri" panose="020F0502020204030204" pitchFamily="34" charset="0"/>
              </a:rPr>
              <a:t>There is </a:t>
            </a:r>
            <a:r>
              <a:rPr lang="en-US" sz="2000" u="sng" dirty="0">
                <a:latin typeface="Calibri" panose="020F0502020204030204" pitchFamily="34" charset="0"/>
              </a:rPr>
              <a:t>clear</a:t>
            </a:r>
            <a:r>
              <a:rPr lang="en-US" sz="2000" dirty="0">
                <a:latin typeface="Calibri" panose="020F0502020204030204" pitchFamily="34" charset="0"/>
              </a:rPr>
              <a:t> evidence for meeting this criteria</a:t>
            </a:r>
          </a:p>
        </p:txBody>
      </p:sp>
    </p:spTree>
    <p:extLst>
      <p:ext uri="{BB962C8B-B14F-4D97-AF65-F5344CB8AC3E}">
        <p14:creationId xmlns:p14="http://schemas.microsoft.com/office/powerpoint/2010/main" val="38773180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867400" cy="762000"/>
          </a:xfrm>
        </p:spPr>
        <p:txBody>
          <a:bodyPr anchor="ctr"/>
          <a:lstStyle/>
          <a:p>
            <a:r>
              <a:rPr lang="en-US" dirty="0" smtClean="0">
                <a:latin typeface="Calibri" panose="020F0502020204030204" pitchFamily="34" charset="0"/>
              </a:rPr>
              <a:t>Core </a:t>
            </a:r>
            <a:r>
              <a:rPr lang="en-US" dirty="0">
                <a:latin typeface="Calibri" panose="020F0502020204030204" pitchFamily="34" charset="0"/>
              </a:rPr>
              <a:t>Concepts of </a:t>
            </a:r>
            <a:r>
              <a:rPr lang="en-US" dirty="0" smtClean="0">
                <a:latin typeface="Calibri" panose="020F0502020204030204" pitchFamily="34" charset="0"/>
              </a:rPr>
              <a:t>Promotion/Prevention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1343561"/>
            <a:ext cx="8077200" cy="369909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2200" dirty="0" smtClean="0">
                <a:latin typeface="Calibri"/>
                <a:ea typeface="Calibri"/>
                <a:cs typeface="Times New Roman"/>
              </a:rPr>
              <a:t>Promotion and prevention framework requires a paradigm shift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2200" dirty="0" smtClean="0">
                <a:latin typeface="Calibri"/>
                <a:ea typeface="Calibri"/>
                <a:cs typeface="Times New Roman"/>
              </a:rPr>
              <a:t>Mental </a:t>
            </a:r>
            <a:r>
              <a:rPr lang="en-US" sz="2200" dirty="0">
                <a:latin typeface="Calibri"/>
                <a:ea typeface="Calibri"/>
                <a:cs typeface="Times New Roman"/>
              </a:rPr>
              <a:t>health and physical health are inseparable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2200" dirty="0">
                <a:latin typeface="Calibri"/>
                <a:ea typeface="Calibri"/>
                <a:cs typeface="Times New Roman"/>
              </a:rPr>
              <a:t>Successful promote/prevention is inherently interdisciplinary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2200" dirty="0">
                <a:latin typeface="Calibri"/>
                <a:ea typeface="Calibri"/>
                <a:cs typeface="Times New Roman"/>
              </a:rPr>
              <a:t>Mental, emotional, and behavioral health disorders are developmental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2200" dirty="0">
                <a:latin typeface="Calibri"/>
                <a:ea typeface="Calibri"/>
                <a:cs typeface="Times New Roman"/>
              </a:rPr>
              <a:t>Coordinated community level systems are needed to support promotion and prevention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2200" dirty="0">
                <a:latin typeface="Calibri"/>
                <a:ea typeface="Calibri"/>
                <a:cs typeface="Times New Roman"/>
              </a:rPr>
              <a:t>Developmental perspective is key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/>
              <a:buChar char=""/>
            </a:pPr>
            <a:r>
              <a:rPr lang="en-US" sz="2200" dirty="0">
                <a:latin typeface="Calibri"/>
                <a:ea typeface="Calibri"/>
                <a:cs typeface="Times New Roman"/>
              </a:rPr>
              <a:t>Adaption for different cultures and large-scale dissemination is essential from the beginning of any promote/prevent effort.</a:t>
            </a:r>
            <a:endParaRPr lang="en-US" sz="2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786671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 smtClean="0">
                <a:latin typeface="Calibri" panose="020F0502020204030204" pitchFamily="34" charset="0"/>
              </a:rPr>
              <a:t>Timeline</a:t>
            </a:r>
            <a:endParaRPr lang="en-US" dirty="0">
              <a:latin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752793"/>
              </p:ext>
            </p:extLst>
          </p:nvPr>
        </p:nvGraphicFramePr>
        <p:xfrm>
          <a:off x="609600" y="1524000"/>
          <a:ext cx="8001000" cy="256032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8001000"/>
              </a:tblGrid>
              <a:tr h="64008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Key Dates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January 13, 2020 from 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February 24, 2020 from 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March 1st – Submission of Annual Report to the Legislature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91062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4457</TotalTime>
  <Words>390</Words>
  <Application>Microsoft Office PowerPoint</Application>
  <PresentationFormat>On-screen Show (4:3)</PresentationFormat>
  <Paragraphs>85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1_Blue Presentation Template - MA HHS - small logos</vt:lpstr>
      <vt:lpstr>PowerPoint Presentation</vt:lpstr>
      <vt:lpstr>Agenda</vt:lpstr>
      <vt:lpstr>School Mental Health Resources and Trainings (MHANYS)</vt:lpstr>
      <vt:lpstr>Key Principles</vt:lpstr>
      <vt:lpstr>Rubric</vt:lpstr>
      <vt:lpstr>Core Concepts of Promotion/Prevention</vt:lpstr>
      <vt:lpstr>Timeline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Gabriel.R.Cohen@MassMail.State.MA.US</dc:creator>
  <cp:lastModifiedBy>Gabriel Cohen</cp:lastModifiedBy>
  <cp:revision>526</cp:revision>
  <cp:lastPrinted>2019-11-13T19:25:56Z</cp:lastPrinted>
  <dcterms:created xsi:type="dcterms:W3CDTF">2014-04-27T20:43:35Z</dcterms:created>
  <dcterms:modified xsi:type="dcterms:W3CDTF">2019-11-13T19:30:12Z</dcterms:modified>
</cp:coreProperties>
</file>