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ags/tag1.xml" ContentType="application/vnd.openxmlformats-officedocument.presentationml.tags+xml"/>
  <Override PartName="/ppt/tags/tag2.xml" ContentType="application/vnd.openxmlformats-officedocument.presentationml.tags+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1"/>
  </p:sldMasterIdLst>
  <p:notesMasterIdLst>
    <p:notesMasterId r:id="rId12"/>
  </p:notesMasterIdLst>
  <p:handoutMasterIdLst>
    <p:handoutMasterId r:id="rId13"/>
  </p:handoutMasterIdLst>
  <p:sldIdLst>
    <p:sldId id="257" r:id="rId2"/>
    <p:sldId id="359" r:id="rId3"/>
    <p:sldId id="686" r:id="rId4"/>
    <p:sldId id="688" r:id="rId5"/>
    <p:sldId id="687" r:id="rId6"/>
    <p:sldId id="689" r:id="rId7"/>
    <p:sldId id="696" r:id="rId8"/>
    <p:sldId id="698" r:id="rId9"/>
    <p:sldId id="699" r:id="rId10"/>
    <p:sldId id="386" r:id="rId11"/>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Fine, Mark (ANF)" initials="FM" lastIdx="8" clrIdx="0"/>
  <p:cmAuthor id="1" name="Sanchez, Natalie (ANF)" initials="SN(" lastIdx="0" clrIdx="1"/>
  <p:cmAuthor id="2" name="O'Malley, Helen (ANF)" initials="OH" lastIdx="1" clrIdx="2"/>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33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10A1B5D5-9B99-4C35-A422-299274C87663}" styleName="Medium Style 1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0660B408-B3CF-4A94-85FC-2B1E0A45F4A2}" styleName="Dark Style 2 - Accent 1/Accent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 styleId="{2A488322-F2BA-4B5B-9748-0D474271808F}" styleName="Medium Style 3 - Accent 6">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6"/>
          </a:solidFill>
        </a:fill>
      </a:tcStyle>
    </a:lastCol>
    <a:firstCol>
      <a:tcTxStyle b="on">
        <a:fontRef idx="minor">
          <a:scrgbClr r="0" g="0" b="0"/>
        </a:fontRef>
        <a:schemeClr val="lt1"/>
      </a:tcTxStyle>
      <a:tcStyle>
        <a:tcBdr/>
        <a:fill>
          <a:solidFill>
            <a:schemeClr val="accent6"/>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1787" autoAdjust="0"/>
    <p:restoredTop sz="94660"/>
  </p:normalViewPr>
  <p:slideViewPr>
    <p:cSldViewPr>
      <p:cViewPr varScale="1">
        <p:scale>
          <a:sx n="63" d="100"/>
          <a:sy n="63" d="100"/>
        </p:scale>
        <p:origin x="1072" y="64"/>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handoutMaster" Target="handoutMasters/handout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commentAuthors" Target="commentAuthor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513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970338" y="0"/>
            <a:ext cx="3038475" cy="465138"/>
          </a:xfrm>
          <a:prstGeom prst="rect">
            <a:avLst/>
          </a:prstGeom>
        </p:spPr>
        <p:txBody>
          <a:bodyPr vert="horz" lIns="91440" tIns="45720" rIns="91440" bIns="45720" rtlCol="0"/>
          <a:lstStyle>
            <a:lvl1pPr algn="r">
              <a:defRPr sz="1200"/>
            </a:lvl1pPr>
          </a:lstStyle>
          <a:p>
            <a:fld id="{67FC91CD-EC66-4A18-8356-1EE436EAD520}" type="datetimeFigureOut">
              <a:rPr lang="en-US" smtClean="0"/>
              <a:pPr/>
              <a:t>11/17/2023</a:t>
            </a:fld>
            <a:endParaRPr lang="en-US" dirty="0"/>
          </a:p>
        </p:txBody>
      </p:sp>
      <p:sp>
        <p:nvSpPr>
          <p:cNvPr id="4" name="Footer Placeholder 3"/>
          <p:cNvSpPr>
            <a:spLocks noGrp="1"/>
          </p:cNvSpPr>
          <p:nvPr>
            <p:ph type="ftr" sz="quarter" idx="2"/>
          </p:nvPr>
        </p:nvSpPr>
        <p:spPr>
          <a:xfrm>
            <a:off x="0" y="8829675"/>
            <a:ext cx="3038475" cy="465138"/>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70338" y="8829675"/>
            <a:ext cx="3038475" cy="465138"/>
          </a:xfrm>
          <a:prstGeom prst="rect">
            <a:avLst/>
          </a:prstGeom>
        </p:spPr>
        <p:txBody>
          <a:bodyPr vert="horz" lIns="91440" tIns="45720" rIns="91440" bIns="45720" rtlCol="0" anchor="b"/>
          <a:lstStyle>
            <a:lvl1pPr algn="r">
              <a:defRPr sz="1200"/>
            </a:lvl1pPr>
          </a:lstStyle>
          <a:p>
            <a:fld id="{0067DF2E-02ED-4A4C-8E06-6129E718A6A6}" type="slidenum">
              <a:rPr lang="en-US" smtClean="0"/>
              <a:pPr/>
              <a:t>‹#›</a:t>
            </a:fld>
            <a:endParaRPr lang="en-US" dirty="0"/>
          </a:p>
        </p:txBody>
      </p:sp>
    </p:spTree>
    <p:extLst>
      <p:ext uri="{BB962C8B-B14F-4D97-AF65-F5344CB8AC3E}">
        <p14:creationId xmlns:p14="http://schemas.microsoft.com/office/powerpoint/2010/main" val="3333363925"/>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EBDB8D75-8256-4DE6-960E-3CB80FF15074}" type="datetimeFigureOut">
              <a:rPr lang="en-US" smtClean="0"/>
              <a:pPr/>
              <a:t>11/17/2023</a:t>
            </a:fld>
            <a:endParaRPr lang="en-US" dirty="0"/>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dirty="0"/>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9B3A0E2F-76B9-417E-B0DC-AF868851F63D}" type="slidenum">
              <a:rPr lang="en-US" smtClean="0"/>
              <a:pPr/>
              <a:t>‹#›</a:t>
            </a:fld>
            <a:endParaRPr lang="en-US" dirty="0"/>
          </a:p>
        </p:txBody>
      </p:sp>
    </p:spTree>
    <p:extLst>
      <p:ext uri="{BB962C8B-B14F-4D97-AF65-F5344CB8AC3E}">
        <p14:creationId xmlns:p14="http://schemas.microsoft.com/office/powerpoint/2010/main" val="2814790622"/>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Slide Image Placeholder 1"/>
          <p:cNvSpPr>
            <a:spLocks noGrp="1" noRot="1" noChangeAspect="1" noTextEdit="1"/>
          </p:cNvSpPr>
          <p:nvPr>
            <p:ph type="sldImg"/>
          </p:nvPr>
        </p:nvSpPr>
        <p:spPr bwMode="auto">
          <a:noFill/>
          <a:ln>
            <a:solidFill>
              <a:srgbClr val="000000"/>
            </a:solidFill>
            <a:miter lim="800000"/>
            <a:headEnd/>
            <a:tailEnd/>
          </a:ln>
        </p:spPr>
      </p:sp>
      <p:sp>
        <p:nvSpPr>
          <p:cNvPr id="32770"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a:p>
        </p:txBody>
      </p:sp>
      <p:sp>
        <p:nvSpPr>
          <p:cNvPr id="39940"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a:defRPr/>
            </a:pPr>
            <a:fld id="{384A392C-5817-4A90-AD3D-FFFF30B52D05}" type="slidenum">
              <a:rPr lang="en-US">
                <a:solidFill>
                  <a:srgbClr val="FFFFFF"/>
                </a:solidFill>
              </a:rPr>
              <a:pPr>
                <a:defRPr/>
              </a:pPr>
              <a:t>1</a:t>
            </a:fld>
            <a:endParaRPr lang="en-US" dirty="0">
              <a:solidFill>
                <a:srgbClr val="FFFFFF"/>
              </a:solidFill>
            </a:endParaRPr>
          </a:p>
        </p:txBody>
      </p:sp>
    </p:spTree>
    <p:extLst>
      <p:ext uri="{BB962C8B-B14F-4D97-AF65-F5344CB8AC3E}">
        <p14:creationId xmlns:p14="http://schemas.microsoft.com/office/powerpoint/2010/main" val="49837365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5" name="Slide Number Placeholder 4"/>
          <p:cNvSpPr>
            <a:spLocks noGrp="1"/>
          </p:cNvSpPr>
          <p:nvPr>
            <p:ph type="sldNum" sz="quarter" idx="11"/>
          </p:nvPr>
        </p:nvSpPr>
        <p:spPr/>
        <p:txBody>
          <a:bodyPr/>
          <a:lstStyle/>
          <a:p>
            <a:fld id="{9B3A0E2F-76B9-417E-B0DC-AF868851F63D}" type="slidenum">
              <a:rPr lang="en-US" smtClean="0"/>
              <a:pPr/>
              <a:t>2</a:t>
            </a:fld>
            <a:endParaRPr lang="en-US" dirty="0"/>
          </a:p>
        </p:txBody>
      </p:sp>
    </p:spTree>
    <p:extLst>
      <p:ext uri="{BB962C8B-B14F-4D97-AF65-F5344CB8AC3E}">
        <p14:creationId xmlns:p14="http://schemas.microsoft.com/office/powerpoint/2010/main" val="23554222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5" name="Slide Number Placeholder 4"/>
          <p:cNvSpPr>
            <a:spLocks noGrp="1"/>
          </p:cNvSpPr>
          <p:nvPr>
            <p:ph type="sldNum" sz="quarter" idx="11"/>
          </p:nvPr>
        </p:nvSpPr>
        <p:spPr/>
        <p:txBody>
          <a:bodyPr/>
          <a:lstStyle/>
          <a:p>
            <a:fld id="{9B3A0E2F-76B9-417E-B0DC-AF868851F63D}" type="slidenum">
              <a:rPr lang="en-US" smtClean="0"/>
              <a:pPr/>
              <a:t>10</a:t>
            </a:fld>
            <a:endParaRPr lang="en-US" dirty="0"/>
          </a:p>
        </p:txBody>
      </p:sp>
    </p:spTree>
    <p:extLst>
      <p:ext uri="{BB962C8B-B14F-4D97-AF65-F5344CB8AC3E}">
        <p14:creationId xmlns:p14="http://schemas.microsoft.com/office/powerpoint/2010/main" val="423510227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chor="b"/>
          <a:lstStyle>
            <a:lvl1pPr>
              <a:defRPr sz="2400">
                <a:latin typeface="+mj-lt"/>
                <a:cs typeface="Book Antiqua" pitchFamily="18" charset="0"/>
              </a:defRPr>
            </a:lvl1pPr>
          </a:lstStyle>
          <a:p>
            <a:r>
              <a:rPr lang="en-US" dirty="0"/>
              <a:t>Click to edit Master title style</a:t>
            </a:r>
          </a:p>
        </p:txBody>
      </p:sp>
    </p:spTree>
    <p:extLst>
      <p:ext uri="{BB962C8B-B14F-4D97-AF65-F5344CB8AC3E}">
        <p14:creationId xmlns:p14="http://schemas.microsoft.com/office/powerpoint/2010/main" val="1223803224"/>
      </p:ext>
    </p:extLst>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userDrawn="1">
  <p:cSld name="4_Title Slide">
    <p:spTree>
      <p:nvGrpSpPr>
        <p:cNvPr id="1" name=""/>
        <p:cNvGrpSpPr/>
        <p:nvPr/>
      </p:nvGrpSpPr>
      <p:grpSpPr>
        <a:xfrm>
          <a:off x="0" y="0"/>
          <a:ext cx="0" cy="0"/>
          <a:chOff x="0" y="0"/>
          <a:chExt cx="0" cy="0"/>
        </a:xfrm>
      </p:grpSpPr>
      <p:sp>
        <p:nvSpPr>
          <p:cNvPr id="2" name="Date Placeholder 3"/>
          <p:cNvSpPr>
            <a:spLocks noGrp="1"/>
          </p:cNvSpPr>
          <p:nvPr>
            <p:ph type="dt" sz="half" idx="10"/>
          </p:nvPr>
        </p:nvSpPr>
        <p:spPr>
          <a:xfrm>
            <a:off x="457200" y="6356350"/>
            <a:ext cx="2133600" cy="365125"/>
          </a:xfrm>
          <a:prstGeom prst="rect">
            <a:avLst/>
          </a:prstGeom>
        </p:spPr>
        <p:txBody>
          <a:bodyPr/>
          <a:lstStyle>
            <a:lvl1pPr algn="ctr" eaLnBrk="0" hangingPunct="0">
              <a:spcBef>
                <a:spcPct val="50000"/>
              </a:spcBef>
              <a:defRPr sz="1200" b="1">
                <a:solidFill>
                  <a:srgbClr val="FFFFFF"/>
                </a:solidFill>
                <a:latin typeface="+mn-lt"/>
              </a:defRPr>
            </a:lvl1pPr>
          </a:lstStyle>
          <a:p>
            <a:pPr fontAlgn="base">
              <a:spcAft>
                <a:spcPct val="0"/>
              </a:spcAft>
              <a:defRPr/>
            </a:pPr>
            <a:endParaRPr lang="en-US" dirty="0"/>
          </a:p>
        </p:txBody>
      </p:sp>
      <p:sp>
        <p:nvSpPr>
          <p:cNvPr id="4" name="Slide Number Placeholder 5"/>
          <p:cNvSpPr>
            <a:spLocks noGrp="1"/>
          </p:cNvSpPr>
          <p:nvPr>
            <p:ph type="sldNum" sz="quarter" idx="12"/>
          </p:nvPr>
        </p:nvSpPr>
        <p:spPr>
          <a:xfrm>
            <a:off x="6553200" y="6356350"/>
            <a:ext cx="2133600" cy="365125"/>
          </a:xfrm>
          <a:prstGeom prst="rect">
            <a:avLst/>
          </a:prstGeom>
        </p:spPr>
        <p:txBody>
          <a:bodyPr/>
          <a:lstStyle>
            <a:lvl1pPr algn="ctr" eaLnBrk="0" hangingPunct="0">
              <a:spcBef>
                <a:spcPct val="50000"/>
              </a:spcBef>
              <a:defRPr sz="1200" b="1">
                <a:solidFill>
                  <a:srgbClr val="FFFFFF"/>
                </a:solidFill>
                <a:latin typeface="+mn-lt"/>
              </a:defRPr>
            </a:lvl1pPr>
          </a:lstStyle>
          <a:p>
            <a:pPr fontAlgn="base">
              <a:spcAft>
                <a:spcPct val="0"/>
              </a:spcAft>
              <a:defRPr/>
            </a:pPr>
            <a:fld id="{AEDD70FA-59E1-4157-923E-C4A67B08AD84}" type="slidenum">
              <a:rPr lang="en-US"/>
              <a:pPr fontAlgn="base">
                <a:spcAft>
                  <a:spcPct val="0"/>
                </a:spcAft>
                <a:defRPr/>
              </a:pPr>
              <a:t>‹#›</a:t>
            </a:fld>
            <a:endParaRPr lang="en-US" dirty="0"/>
          </a:p>
        </p:txBody>
      </p:sp>
      <p:sp>
        <p:nvSpPr>
          <p:cNvPr id="5" name="Title 1"/>
          <p:cNvSpPr>
            <a:spLocks noGrp="1"/>
          </p:cNvSpPr>
          <p:nvPr>
            <p:ph type="title"/>
          </p:nvPr>
        </p:nvSpPr>
        <p:spPr>
          <a:xfrm>
            <a:off x="736600" y="109538"/>
            <a:ext cx="5664200" cy="762000"/>
          </a:xfrm>
        </p:spPr>
        <p:txBody>
          <a:bodyPr anchor="b"/>
          <a:lstStyle>
            <a:lvl1pPr>
              <a:defRPr sz="2400">
                <a:latin typeface="+mj-lt"/>
                <a:cs typeface="Book Antiqua" pitchFamily="18" charset="0"/>
              </a:defRPr>
            </a:lvl1pPr>
          </a:lstStyle>
          <a:p>
            <a:r>
              <a:rPr lang="en-US" dirty="0"/>
              <a:t>Click to edit Master title style</a:t>
            </a:r>
          </a:p>
        </p:txBody>
      </p:sp>
    </p:spTree>
    <p:extLst>
      <p:ext uri="{BB962C8B-B14F-4D97-AF65-F5344CB8AC3E}">
        <p14:creationId xmlns:p14="http://schemas.microsoft.com/office/powerpoint/2010/main" val="33781087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851770" y="109538"/>
            <a:ext cx="5549030" cy="762000"/>
          </a:xfrm>
        </p:spPr>
        <p:txBody>
          <a:bodyPr anchor="ctr"/>
          <a:lstStyle/>
          <a:p>
            <a:r>
              <a:rPr lang="en-US" dirty="0"/>
              <a:t>Click to edit Master title style</a:t>
            </a:r>
          </a:p>
        </p:txBody>
      </p:sp>
      <p:sp>
        <p:nvSpPr>
          <p:cNvPr id="3" name="Content Placeholder 2"/>
          <p:cNvSpPr>
            <a:spLocks noGrp="1"/>
          </p:cNvSpPr>
          <p:nvPr>
            <p:ph sz="half" idx="1"/>
          </p:nvPr>
        </p:nvSpPr>
        <p:spPr>
          <a:xfrm>
            <a:off x="533400" y="1219200"/>
            <a:ext cx="4000500" cy="5181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686300" y="1219200"/>
            <a:ext cx="4000500" cy="5181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273252489"/>
      </p:ext>
    </p:extLst>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image" Target="../media/image1.jpe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ags" Target="../tags/tag2.xml"/><Relationship Id="rId5" Type="http://schemas.openxmlformats.org/officeDocument/2006/relationships/tags" Target="../tags/tag1.xml"/><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bwMode="gray">
      <p:bgPr>
        <a:solidFill>
          <a:schemeClr val="bg1"/>
        </a:solidFill>
        <a:effectLst/>
      </p:bgPr>
    </p:bg>
    <p:spTree>
      <p:nvGrpSpPr>
        <p:cNvPr id="1" name=""/>
        <p:cNvGrpSpPr/>
        <p:nvPr/>
      </p:nvGrpSpPr>
      <p:grpSpPr>
        <a:xfrm>
          <a:off x="0" y="0"/>
          <a:ext cx="0" cy="0"/>
          <a:chOff x="0" y="0"/>
          <a:chExt cx="0" cy="0"/>
        </a:xfrm>
      </p:grpSpPr>
      <p:pic>
        <p:nvPicPr>
          <p:cNvPr id="1026" name="Picture 2" descr="top blue"/>
          <p:cNvPicPr>
            <a:picLocks noChangeAspect="1" noChangeArrowheads="1"/>
          </p:cNvPicPr>
          <p:nvPr/>
        </p:nvPicPr>
        <p:blipFill>
          <a:blip r:embed="rId7"/>
          <a:srcRect l="23065"/>
          <a:stretch>
            <a:fillRect/>
          </a:stretch>
        </p:blipFill>
        <p:spPr bwMode="auto">
          <a:xfrm>
            <a:off x="0" y="0"/>
            <a:ext cx="9150350" cy="930275"/>
          </a:xfrm>
          <a:prstGeom prst="rect">
            <a:avLst/>
          </a:prstGeom>
          <a:noFill/>
          <a:ln w="9525">
            <a:noFill/>
            <a:miter lim="800000"/>
            <a:headEnd/>
            <a:tailEnd/>
          </a:ln>
        </p:spPr>
      </p:pic>
      <p:sp>
        <p:nvSpPr>
          <p:cNvPr id="1027" name="Rectangle 3"/>
          <p:cNvSpPr>
            <a:spLocks noGrp="1" noChangeArrowheads="1"/>
          </p:cNvSpPr>
          <p:nvPr>
            <p:ph type="title"/>
          </p:nvPr>
        </p:nvSpPr>
        <p:spPr bwMode="white">
          <a:xfrm>
            <a:off x="736600" y="109538"/>
            <a:ext cx="5664200" cy="762000"/>
          </a:xfrm>
          <a:prstGeom prst="rect">
            <a:avLst/>
          </a:prstGeom>
          <a:noFill/>
          <a:ln w="9525" algn="ctr">
            <a:noFill/>
            <a:miter lim="800000"/>
            <a:headEnd/>
            <a:tailEnd/>
          </a:ln>
        </p:spPr>
        <p:txBody>
          <a:bodyPr vert="horz" wrap="square" lIns="91440" tIns="45720" rIns="91440" bIns="45720" numCol="1" anchor="b" anchorCtr="0" compatLnSpc="1">
            <a:prstTxWarp prst="textNoShape">
              <a:avLst/>
            </a:prstTxWarp>
          </a:bodyPr>
          <a:lstStyle/>
          <a:p>
            <a:pPr lvl="0"/>
            <a:r>
              <a:rPr lang="en-US" dirty="0"/>
              <a:t>Click to edit Master title style</a:t>
            </a:r>
          </a:p>
        </p:txBody>
      </p:sp>
      <p:sp>
        <p:nvSpPr>
          <p:cNvPr id="1028" name="Rectangle 4"/>
          <p:cNvSpPr>
            <a:spLocks noGrp="1" noChangeArrowheads="1"/>
          </p:cNvSpPr>
          <p:nvPr>
            <p:ph type="body" idx="1"/>
          </p:nvPr>
        </p:nvSpPr>
        <p:spPr bwMode="auto">
          <a:xfrm>
            <a:off x="533400" y="1219200"/>
            <a:ext cx="8153400" cy="5181600"/>
          </a:xfrm>
          <a:prstGeom prst="rect">
            <a:avLst/>
          </a:prstGeom>
          <a:noFill/>
          <a:ln w="9525">
            <a:noFill/>
            <a:miter lim="800000"/>
            <a:headEnd/>
            <a:tailEnd/>
          </a:ln>
        </p:spPr>
        <p:txBody>
          <a:bodyPr vert="horz" wrap="square" lIns="45720" tIns="46038" rIns="45720" bIns="46038" numCol="1" anchor="t" anchorCtr="0" compatLnSpc="1">
            <a:prstTxWarp prst="textNoShape">
              <a:avLst/>
            </a:prstTxWarp>
          </a:bodyPr>
          <a:lstStyle/>
          <a:p>
            <a:pPr lvl="0"/>
            <a:r>
              <a:rPr lang="en-US" altLang="en-US" dirty="0"/>
              <a:t>Click to edit Master text styles</a:t>
            </a:r>
          </a:p>
          <a:p>
            <a:pPr lvl="1"/>
            <a:r>
              <a:rPr lang="en-US" altLang="en-US" dirty="0"/>
              <a:t>Second level</a:t>
            </a:r>
          </a:p>
          <a:p>
            <a:pPr lvl="3"/>
            <a:r>
              <a:rPr lang="en-US" altLang="en-US" dirty="0"/>
              <a:t>Third level</a:t>
            </a:r>
          </a:p>
        </p:txBody>
      </p:sp>
      <p:sp>
        <p:nvSpPr>
          <p:cNvPr id="3198981" name="Line 5"/>
          <p:cNvSpPr>
            <a:spLocks noChangeShapeType="1"/>
          </p:cNvSpPr>
          <p:nvPr/>
        </p:nvSpPr>
        <p:spPr bwMode="auto">
          <a:xfrm>
            <a:off x="-17463" y="6856413"/>
            <a:ext cx="9161463" cy="0"/>
          </a:xfrm>
          <a:prstGeom prst="line">
            <a:avLst/>
          </a:prstGeom>
          <a:noFill/>
          <a:ln w="9525">
            <a:solidFill>
              <a:schemeClr val="bg2"/>
            </a:solidFill>
            <a:round/>
            <a:headEnd/>
            <a:tailEnd/>
          </a:ln>
          <a:effectLst/>
        </p:spPr>
        <p:txBody>
          <a:bodyPr lIns="45720" rIns="45720" anchor="ctr"/>
          <a:lstStyle/>
          <a:p>
            <a:pPr algn="ctr" eaLnBrk="0" fontAlgn="base" hangingPunct="0">
              <a:spcBef>
                <a:spcPct val="0"/>
              </a:spcBef>
              <a:spcAft>
                <a:spcPct val="0"/>
              </a:spcAft>
              <a:defRPr/>
            </a:pPr>
            <a:endParaRPr lang="en-US" sz="1600" dirty="0">
              <a:solidFill>
                <a:srgbClr val="000000"/>
              </a:solidFill>
            </a:endParaRPr>
          </a:p>
        </p:txBody>
      </p:sp>
      <p:pic>
        <p:nvPicPr>
          <p:cNvPr id="1030" name="Picture 6" descr="best ver2b seal"/>
          <p:cNvPicPr>
            <a:picLocks noChangeAspect="1" noChangeArrowheads="1"/>
          </p:cNvPicPr>
          <p:nvPr/>
        </p:nvPicPr>
        <p:blipFill>
          <a:blip r:embed="rId8">
            <a:clrChange>
              <a:clrFrom>
                <a:srgbClr val="003264"/>
              </a:clrFrom>
              <a:clrTo>
                <a:srgbClr val="003264">
                  <a:alpha val="0"/>
                </a:srgbClr>
              </a:clrTo>
            </a:clrChange>
          </a:blip>
          <a:srcRect/>
          <a:stretch>
            <a:fillRect/>
          </a:stretch>
        </p:blipFill>
        <p:spPr bwMode="auto">
          <a:xfrm>
            <a:off x="25400" y="157163"/>
            <a:ext cx="762000" cy="731837"/>
          </a:xfrm>
          <a:prstGeom prst="rect">
            <a:avLst/>
          </a:prstGeom>
          <a:noFill/>
          <a:ln w="9525">
            <a:noFill/>
            <a:miter lim="800000"/>
            <a:headEnd/>
            <a:tailEnd/>
          </a:ln>
        </p:spPr>
      </p:pic>
      <p:sp>
        <p:nvSpPr>
          <p:cNvPr id="3198985" name="Text Box 9"/>
          <p:cNvSpPr txBox="1">
            <a:spLocks noChangeArrowheads="1"/>
          </p:cNvSpPr>
          <p:nvPr/>
        </p:nvSpPr>
        <p:spPr bwMode="auto">
          <a:xfrm>
            <a:off x="4038600" y="6445250"/>
            <a:ext cx="1066800" cy="244475"/>
          </a:xfrm>
          <a:prstGeom prst="rect">
            <a:avLst/>
          </a:prstGeom>
          <a:noFill/>
          <a:ln w="9525">
            <a:noFill/>
            <a:miter lim="800000"/>
            <a:headEnd/>
            <a:tailEnd/>
          </a:ln>
          <a:effectLst/>
        </p:spPr>
        <p:txBody>
          <a:bodyPr lIns="45720" rIns="45720">
            <a:spAutoFit/>
          </a:bodyPr>
          <a:lstStyle/>
          <a:p>
            <a:pPr algn="ctr" eaLnBrk="0" fontAlgn="base" hangingPunct="0">
              <a:spcBef>
                <a:spcPct val="50000"/>
              </a:spcBef>
              <a:spcAft>
                <a:spcPct val="0"/>
              </a:spcAft>
              <a:defRPr/>
            </a:pPr>
            <a:fld id="{0444F9EB-82AC-45E2-9B5F-E8C53921C51C}" type="slidenum">
              <a:rPr lang="en-US" sz="1000" smtClean="0">
                <a:solidFill>
                  <a:srgbClr val="000000"/>
                </a:solidFill>
              </a:rPr>
              <a:t>‹#›</a:t>
            </a:fld>
            <a:endParaRPr lang="en-US" sz="1000" dirty="0">
              <a:solidFill>
                <a:srgbClr val="000000"/>
              </a:solidFill>
            </a:endParaRPr>
          </a:p>
        </p:txBody>
      </p:sp>
      <p:sp>
        <p:nvSpPr>
          <p:cNvPr id="3198987" name="AcnSubjectTitle_ID_3198987" hidden="1"/>
          <p:cNvSpPr txBox="1">
            <a:spLocks noChangeArrowheads="1"/>
          </p:cNvSpPr>
          <p:nvPr>
            <p:custDataLst>
              <p:tags r:id="rId5"/>
            </p:custDataLst>
          </p:nvPr>
        </p:nvSpPr>
        <p:spPr bwMode="gray">
          <a:xfrm>
            <a:off x="836613" y="1420813"/>
            <a:ext cx="6985000" cy="244475"/>
          </a:xfrm>
          <a:prstGeom prst="rect">
            <a:avLst/>
          </a:prstGeom>
          <a:noFill/>
          <a:ln w="9525" algn="ctr">
            <a:noFill/>
            <a:miter lim="800000"/>
            <a:headEnd/>
            <a:tailEnd/>
          </a:ln>
          <a:effectLst/>
        </p:spPr>
        <p:txBody>
          <a:bodyPr lIns="0" tIns="0" rIns="0" bIns="0">
            <a:spAutoFit/>
          </a:bodyPr>
          <a:lstStyle/>
          <a:p>
            <a:pPr fontAlgn="base">
              <a:spcBef>
                <a:spcPct val="0"/>
              </a:spcBef>
              <a:spcAft>
                <a:spcPct val="0"/>
              </a:spcAft>
              <a:buClr>
                <a:srgbClr val="000000"/>
              </a:buClr>
              <a:defRPr/>
            </a:pPr>
            <a:r>
              <a:rPr lang="en-US" sz="1600" b="1" dirty="0">
                <a:solidFill>
                  <a:srgbClr val="000000"/>
                </a:solidFill>
              </a:rPr>
              <a:t>Subject Title</a:t>
            </a:r>
          </a:p>
        </p:txBody>
      </p:sp>
      <p:sp>
        <p:nvSpPr>
          <p:cNvPr id="3198988" name="AcnFootnote_ID_3198988" hidden="1"/>
          <p:cNvSpPr txBox="1">
            <a:spLocks noChangeArrowheads="1"/>
          </p:cNvSpPr>
          <p:nvPr>
            <p:custDataLst>
              <p:tags r:id="rId6"/>
            </p:custDataLst>
          </p:nvPr>
        </p:nvSpPr>
        <p:spPr bwMode="gray">
          <a:xfrm>
            <a:off x="836613" y="6254750"/>
            <a:ext cx="5564187" cy="334963"/>
          </a:xfrm>
          <a:prstGeom prst="rect">
            <a:avLst/>
          </a:prstGeom>
          <a:noFill/>
          <a:ln w="9525" algn="ctr">
            <a:noFill/>
            <a:miter lim="800000"/>
            <a:headEnd/>
            <a:tailEnd/>
          </a:ln>
          <a:effectLst/>
        </p:spPr>
        <p:txBody>
          <a:bodyPr lIns="0" tIns="0" rIns="0" bIns="0" anchor="b">
            <a:spAutoFit/>
          </a:bodyPr>
          <a:lstStyle/>
          <a:p>
            <a:pPr marL="538163" indent="-538163" fontAlgn="base">
              <a:spcBef>
                <a:spcPct val="0"/>
              </a:spcBef>
              <a:spcAft>
                <a:spcPct val="0"/>
              </a:spcAft>
              <a:buClr>
                <a:srgbClr val="000000"/>
              </a:buClr>
              <a:defRPr/>
            </a:pPr>
            <a:r>
              <a:rPr lang="en-US" sz="1000" dirty="0">
                <a:solidFill>
                  <a:srgbClr val="000000"/>
                </a:solidFill>
              </a:rPr>
              <a:t>*	Footnote</a:t>
            </a:r>
          </a:p>
          <a:p>
            <a:pPr marL="538163" indent="-538163" fontAlgn="base">
              <a:spcBef>
                <a:spcPct val="20000"/>
              </a:spcBef>
              <a:spcAft>
                <a:spcPct val="0"/>
              </a:spcAft>
              <a:buClr>
                <a:srgbClr val="000000"/>
              </a:buClr>
              <a:defRPr/>
            </a:pPr>
            <a:r>
              <a:rPr lang="en-US" sz="1000" dirty="0">
                <a:solidFill>
                  <a:srgbClr val="000000"/>
                </a:solidFill>
              </a:rPr>
              <a:t>Source:	Source</a:t>
            </a:r>
          </a:p>
        </p:txBody>
      </p:sp>
    </p:spTree>
    <p:extLst>
      <p:ext uri="{BB962C8B-B14F-4D97-AF65-F5344CB8AC3E}">
        <p14:creationId xmlns:p14="http://schemas.microsoft.com/office/powerpoint/2010/main" val="1838582338"/>
      </p:ext>
    </p:extLst>
  </p:cSld>
  <p:clrMap bg1="lt1" tx1="dk1" bg2="lt2" tx2="dk2" accent1="accent1" accent2="accent2" accent3="accent3" accent4="accent4" accent5="accent5" accent6="accent6" hlink="hlink" folHlink="folHlink"/>
  <p:sldLayoutIdLst>
    <p:sldLayoutId id="2147483661" r:id="rId1"/>
    <p:sldLayoutId id="2147483665" r:id="rId2"/>
    <p:sldLayoutId id="2147483666" r:id="rId3"/>
  </p:sldLayoutIdLst>
  <p:transition/>
  <p:hf hdr="0" ftr="0" dt="0"/>
  <p:txStyles>
    <p:titleStyle>
      <a:lvl1pPr algn="l" rtl="0" eaLnBrk="0" fontAlgn="base" hangingPunct="0">
        <a:spcBef>
          <a:spcPct val="20000"/>
        </a:spcBef>
        <a:spcAft>
          <a:spcPct val="0"/>
        </a:spcAft>
        <a:tabLst>
          <a:tab pos="915988" algn="l"/>
        </a:tabLst>
        <a:defRPr sz="2400" b="1">
          <a:solidFill>
            <a:srgbClr val="FFC000"/>
          </a:solidFill>
          <a:latin typeface="+mj-lt"/>
          <a:ea typeface="+mj-ea"/>
          <a:cs typeface="+mj-cs"/>
        </a:defRPr>
      </a:lvl1pPr>
      <a:lvl2pPr algn="l" rtl="0" eaLnBrk="0" fontAlgn="base" hangingPunct="0">
        <a:spcBef>
          <a:spcPct val="20000"/>
        </a:spcBef>
        <a:spcAft>
          <a:spcPct val="0"/>
        </a:spcAft>
        <a:tabLst>
          <a:tab pos="915988" algn="l"/>
        </a:tabLst>
        <a:defRPr sz="2400" b="1">
          <a:solidFill>
            <a:srgbClr val="FFC000"/>
          </a:solidFill>
          <a:latin typeface="Arial" pitchFamily="34" charset="0"/>
        </a:defRPr>
      </a:lvl2pPr>
      <a:lvl3pPr algn="l" rtl="0" eaLnBrk="0" fontAlgn="base" hangingPunct="0">
        <a:spcBef>
          <a:spcPct val="20000"/>
        </a:spcBef>
        <a:spcAft>
          <a:spcPct val="0"/>
        </a:spcAft>
        <a:tabLst>
          <a:tab pos="915988" algn="l"/>
        </a:tabLst>
        <a:defRPr sz="2400" b="1">
          <a:solidFill>
            <a:srgbClr val="FFC000"/>
          </a:solidFill>
          <a:latin typeface="Arial" pitchFamily="34" charset="0"/>
        </a:defRPr>
      </a:lvl3pPr>
      <a:lvl4pPr algn="l" rtl="0" eaLnBrk="0" fontAlgn="base" hangingPunct="0">
        <a:spcBef>
          <a:spcPct val="20000"/>
        </a:spcBef>
        <a:spcAft>
          <a:spcPct val="0"/>
        </a:spcAft>
        <a:tabLst>
          <a:tab pos="915988" algn="l"/>
        </a:tabLst>
        <a:defRPr sz="2400" b="1">
          <a:solidFill>
            <a:srgbClr val="FFC000"/>
          </a:solidFill>
          <a:latin typeface="Arial" pitchFamily="34" charset="0"/>
        </a:defRPr>
      </a:lvl4pPr>
      <a:lvl5pPr algn="l" rtl="0" eaLnBrk="0" fontAlgn="base" hangingPunct="0">
        <a:spcBef>
          <a:spcPct val="20000"/>
        </a:spcBef>
        <a:spcAft>
          <a:spcPct val="0"/>
        </a:spcAft>
        <a:tabLst>
          <a:tab pos="915988" algn="l"/>
        </a:tabLst>
        <a:defRPr sz="2400" b="1">
          <a:solidFill>
            <a:srgbClr val="FFC000"/>
          </a:solidFill>
          <a:latin typeface="Arial" pitchFamily="34" charset="0"/>
        </a:defRPr>
      </a:lvl5pPr>
      <a:lvl6pPr marL="457200" algn="l" rtl="0" eaLnBrk="0" fontAlgn="base" hangingPunct="0">
        <a:spcBef>
          <a:spcPct val="20000"/>
        </a:spcBef>
        <a:spcAft>
          <a:spcPct val="0"/>
        </a:spcAft>
        <a:tabLst>
          <a:tab pos="915988" algn="l"/>
        </a:tabLst>
        <a:defRPr sz="2400" b="1">
          <a:solidFill>
            <a:schemeClr val="accent1"/>
          </a:solidFill>
          <a:latin typeface="Arial" pitchFamily="34" charset="0"/>
        </a:defRPr>
      </a:lvl6pPr>
      <a:lvl7pPr marL="914400" algn="l" rtl="0" eaLnBrk="0" fontAlgn="base" hangingPunct="0">
        <a:spcBef>
          <a:spcPct val="20000"/>
        </a:spcBef>
        <a:spcAft>
          <a:spcPct val="0"/>
        </a:spcAft>
        <a:tabLst>
          <a:tab pos="915988" algn="l"/>
        </a:tabLst>
        <a:defRPr sz="2400" b="1">
          <a:solidFill>
            <a:schemeClr val="accent1"/>
          </a:solidFill>
          <a:latin typeface="Arial" pitchFamily="34" charset="0"/>
        </a:defRPr>
      </a:lvl7pPr>
      <a:lvl8pPr marL="1371600" algn="l" rtl="0" eaLnBrk="0" fontAlgn="base" hangingPunct="0">
        <a:spcBef>
          <a:spcPct val="20000"/>
        </a:spcBef>
        <a:spcAft>
          <a:spcPct val="0"/>
        </a:spcAft>
        <a:tabLst>
          <a:tab pos="915988" algn="l"/>
        </a:tabLst>
        <a:defRPr sz="2400" b="1">
          <a:solidFill>
            <a:schemeClr val="accent1"/>
          </a:solidFill>
          <a:latin typeface="Arial" pitchFamily="34" charset="0"/>
        </a:defRPr>
      </a:lvl8pPr>
      <a:lvl9pPr marL="1828800" algn="l" rtl="0" eaLnBrk="0" fontAlgn="base" hangingPunct="0">
        <a:spcBef>
          <a:spcPct val="20000"/>
        </a:spcBef>
        <a:spcAft>
          <a:spcPct val="0"/>
        </a:spcAft>
        <a:tabLst>
          <a:tab pos="915988" algn="l"/>
        </a:tabLst>
        <a:defRPr sz="2400" b="1">
          <a:solidFill>
            <a:schemeClr val="accent1"/>
          </a:solidFill>
          <a:latin typeface="Arial" pitchFamily="34" charset="0"/>
        </a:defRPr>
      </a:lvl9pPr>
    </p:titleStyle>
    <p:bodyStyle>
      <a:lvl1pPr marL="381000" indent="-381000" algn="l" rtl="0" eaLnBrk="0" fontAlgn="base" hangingPunct="0">
        <a:spcBef>
          <a:spcPct val="0"/>
        </a:spcBef>
        <a:spcAft>
          <a:spcPts val="1200"/>
        </a:spcAft>
        <a:buClr>
          <a:srgbClr val="FFC000"/>
        </a:buClr>
        <a:buSzPct val="115000"/>
        <a:buFont typeface="Arial" panose="020B0604020202020204" pitchFamily="34" charset="0"/>
        <a:buChar char="•"/>
        <a:defRPr b="1">
          <a:solidFill>
            <a:srgbClr val="003366"/>
          </a:solidFill>
          <a:latin typeface="Calibri" pitchFamily="34" charset="0"/>
          <a:ea typeface="Calibri" pitchFamily="34" charset="0"/>
          <a:cs typeface="Calibri" pitchFamily="34" charset="0"/>
        </a:defRPr>
      </a:lvl1pPr>
      <a:lvl2pPr marL="568325" indent="-222250" algn="l" rtl="0" eaLnBrk="0" fontAlgn="base" hangingPunct="0">
        <a:spcBef>
          <a:spcPct val="0"/>
        </a:spcBef>
        <a:spcAft>
          <a:spcPts val="1200"/>
        </a:spcAft>
        <a:buClr>
          <a:srgbClr val="FFC000"/>
        </a:buClr>
        <a:buSzPct val="80000"/>
        <a:buFont typeface="Courier New" panose="02070309020205020404" pitchFamily="49" charset="0"/>
        <a:buChar char="o"/>
        <a:defRPr b="1">
          <a:solidFill>
            <a:srgbClr val="003366"/>
          </a:solidFill>
          <a:latin typeface="Calibri" pitchFamily="34" charset="0"/>
          <a:ea typeface="Calibri" pitchFamily="34" charset="0"/>
          <a:cs typeface="Calibri" pitchFamily="34" charset="0"/>
        </a:defRPr>
      </a:lvl2pPr>
      <a:lvl3pPr marL="739775" indent="-342900" algn="l" rtl="0" eaLnBrk="0" fontAlgn="base" hangingPunct="0">
        <a:lnSpc>
          <a:spcPct val="90000"/>
        </a:lnSpc>
        <a:spcBef>
          <a:spcPct val="25000"/>
        </a:spcBef>
        <a:spcAft>
          <a:spcPct val="0"/>
        </a:spcAft>
        <a:buClr>
          <a:schemeClr val="tx1"/>
        </a:buClr>
        <a:buAutoNum type="alphaUcPeriod"/>
        <a:defRPr>
          <a:solidFill>
            <a:schemeClr val="tx1"/>
          </a:solidFill>
          <a:latin typeface="+mn-lt"/>
          <a:ea typeface="Calibri" pitchFamily="34" charset="0"/>
          <a:cs typeface="Calibri" pitchFamily="34" charset="0"/>
        </a:defRPr>
      </a:lvl3pPr>
      <a:lvl4pPr marL="914400" indent="-346075" algn="l" rtl="0" eaLnBrk="0" fontAlgn="base" hangingPunct="0">
        <a:spcBef>
          <a:spcPct val="0"/>
        </a:spcBef>
        <a:spcAft>
          <a:spcPts val="1200"/>
        </a:spcAft>
        <a:buClr>
          <a:srgbClr val="FFC000"/>
        </a:buClr>
        <a:buFont typeface="Arial" panose="020B0604020202020204" pitchFamily="34" charset="0"/>
        <a:buChar char="•"/>
        <a:defRPr b="1">
          <a:solidFill>
            <a:srgbClr val="003366"/>
          </a:solidFill>
          <a:latin typeface="Calibri" pitchFamily="34" charset="0"/>
          <a:ea typeface="Calibri" pitchFamily="34" charset="0"/>
          <a:cs typeface="Calibri" pitchFamily="34" charset="0"/>
        </a:defRPr>
      </a:lvl4pPr>
      <a:lvl5pPr marL="1333500" indent="-304800" algn="l" rtl="0" eaLnBrk="0" fontAlgn="base" hangingPunct="0">
        <a:spcBef>
          <a:spcPct val="0"/>
        </a:spcBef>
        <a:spcAft>
          <a:spcPts val="1200"/>
        </a:spcAft>
        <a:buClr>
          <a:schemeClr val="tx1"/>
        </a:buClr>
        <a:buChar char="–"/>
        <a:defRPr sz="1600" b="1">
          <a:solidFill>
            <a:srgbClr val="003366"/>
          </a:solidFill>
          <a:latin typeface="Calibri" pitchFamily="34" charset="0"/>
          <a:ea typeface="Calibri" pitchFamily="34" charset="0"/>
          <a:cs typeface="Calibri" pitchFamily="34" charset="0"/>
        </a:defRPr>
      </a:lvl5pPr>
      <a:lvl6pPr marL="1790700" indent="-304800" algn="l" rtl="0" fontAlgn="base">
        <a:lnSpc>
          <a:spcPct val="90000"/>
        </a:lnSpc>
        <a:spcBef>
          <a:spcPct val="25000"/>
        </a:spcBef>
        <a:spcAft>
          <a:spcPct val="0"/>
        </a:spcAft>
        <a:buClr>
          <a:schemeClr val="tx1"/>
        </a:buClr>
        <a:buChar char="–"/>
        <a:defRPr sz="1600">
          <a:solidFill>
            <a:schemeClr val="tx1"/>
          </a:solidFill>
          <a:latin typeface="+mn-lt"/>
        </a:defRPr>
      </a:lvl6pPr>
      <a:lvl7pPr marL="2247900" indent="-304800" algn="l" rtl="0" fontAlgn="base">
        <a:lnSpc>
          <a:spcPct val="90000"/>
        </a:lnSpc>
        <a:spcBef>
          <a:spcPct val="25000"/>
        </a:spcBef>
        <a:spcAft>
          <a:spcPct val="0"/>
        </a:spcAft>
        <a:buClr>
          <a:schemeClr val="tx1"/>
        </a:buClr>
        <a:buChar char="–"/>
        <a:defRPr sz="1600">
          <a:solidFill>
            <a:schemeClr val="tx1"/>
          </a:solidFill>
          <a:latin typeface="+mn-lt"/>
        </a:defRPr>
      </a:lvl7pPr>
      <a:lvl8pPr marL="2705100" indent="-304800" algn="l" rtl="0" fontAlgn="base">
        <a:lnSpc>
          <a:spcPct val="90000"/>
        </a:lnSpc>
        <a:spcBef>
          <a:spcPct val="25000"/>
        </a:spcBef>
        <a:spcAft>
          <a:spcPct val="0"/>
        </a:spcAft>
        <a:buClr>
          <a:schemeClr val="tx1"/>
        </a:buClr>
        <a:buChar char="–"/>
        <a:defRPr sz="1600">
          <a:solidFill>
            <a:schemeClr val="tx1"/>
          </a:solidFill>
          <a:latin typeface="+mn-lt"/>
        </a:defRPr>
      </a:lvl8pPr>
      <a:lvl9pPr marL="3162300" indent="-304800" algn="l" rtl="0" fontAlgn="base">
        <a:lnSpc>
          <a:spcPct val="90000"/>
        </a:lnSpc>
        <a:spcBef>
          <a:spcPct val="25000"/>
        </a:spcBef>
        <a:spcAft>
          <a:spcPct val="0"/>
        </a:spcAft>
        <a:buClr>
          <a:schemeClr val="tx1"/>
        </a:buClr>
        <a:buChar char="–"/>
        <a:defRPr sz="16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hyperlink" Target="mailto:openmeeting@mass.gov" TargetMode="Externa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3" Type="http://schemas.openxmlformats.org/officeDocument/2006/relationships/hyperlink" Target="https://www.mass.gov/orgs/state-ethics-commission" TargetMode="External"/><Relationship Id="rId2" Type="http://schemas.openxmlformats.org/officeDocument/2006/relationships/hyperlink" Target="https://www.mass.gov/how-to/complete-the-conflict-of-interest-law-education-requirements" TargetMode="Externa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hyperlink" Target="https://www.mass.gov/orgs/community-behavioral-health-promotion-and-prevention-commission" TargetMode="Externa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hyperlink" Target="https://massanf.taleo.net/careersection/ex/jobdetail.ftl?job=23000C6Y" TargetMode="Externa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Rectangle 2"/>
          <p:cNvSpPr>
            <a:spLocks noChangeArrowheads="1"/>
          </p:cNvSpPr>
          <p:nvPr/>
        </p:nvSpPr>
        <p:spPr bwMode="auto">
          <a:xfrm>
            <a:off x="0" y="0"/>
            <a:ext cx="9144000" cy="3352800"/>
          </a:xfrm>
          <a:prstGeom prst="rect">
            <a:avLst/>
          </a:prstGeom>
          <a:solidFill>
            <a:srgbClr val="003366"/>
          </a:solidFill>
          <a:ln w="9525">
            <a:solidFill>
              <a:srgbClr val="000000"/>
            </a:solidFill>
            <a:miter lim="800000"/>
            <a:headEnd/>
            <a:tailEnd/>
          </a:ln>
        </p:spPr>
        <p:txBody>
          <a:bodyPr/>
          <a:lstStyle/>
          <a:p>
            <a:pPr algn="ctr" eaLnBrk="0" fontAlgn="base" hangingPunct="0">
              <a:spcBef>
                <a:spcPct val="50000"/>
              </a:spcBef>
              <a:spcAft>
                <a:spcPct val="0"/>
              </a:spcAft>
            </a:pPr>
            <a:endParaRPr lang="en-US" sz="1200" b="1" dirty="0">
              <a:solidFill>
                <a:srgbClr val="FFFFFF"/>
              </a:solidFill>
            </a:endParaRPr>
          </a:p>
        </p:txBody>
      </p:sp>
      <p:sp>
        <p:nvSpPr>
          <p:cNvPr id="31746" name="Rectangle 3"/>
          <p:cNvSpPr>
            <a:spLocks noChangeArrowheads="1"/>
          </p:cNvSpPr>
          <p:nvPr/>
        </p:nvSpPr>
        <p:spPr bwMode="white">
          <a:xfrm>
            <a:off x="533400" y="876300"/>
            <a:ext cx="6477000" cy="1485900"/>
          </a:xfrm>
          <a:prstGeom prst="rect">
            <a:avLst/>
          </a:prstGeom>
          <a:noFill/>
          <a:ln w="9525">
            <a:noFill/>
            <a:miter lim="800000"/>
            <a:headEnd/>
            <a:tailEnd/>
          </a:ln>
        </p:spPr>
        <p:txBody>
          <a:bodyPr lIns="64008" tIns="32004" rIns="64008" bIns="32004" anchor="ctr"/>
          <a:lstStyle/>
          <a:p>
            <a:pPr fontAlgn="base">
              <a:spcBef>
                <a:spcPct val="0"/>
              </a:spcBef>
              <a:spcAft>
                <a:spcPts val="1000"/>
              </a:spcAft>
            </a:pPr>
            <a:r>
              <a:rPr lang="en-US" sz="3000" b="1" dirty="0">
                <a:solidFill>
                  <a:srgbClr val="FFFFFF"/>
                </a:solidFill>
                <a:latin typeface="Calibri" pitchFamily="34" charset="0"/>
              </a:rPr>
              <a:t>Community Behavioral Health</a:t>
            </a:r>
            <a:br>
              <a:rPr lang="en-US" sz="3000" b="1" dirty="0">
                <a:solidFill>
                  <a:srgbClr val="FFFFFF"/>
                </a:solidFill>
                <a:latin typeface="Calibri" pitchFamily="34" charset="0"/>
              </a:rPr>
            </a:br>
            <a:r>
              <a:rPr lang="en-US" sz="3000" b="1" dirty="0">
                <a:solidFill>
                  <a:srgbClr val="FFFFFF"/>
                </a:solidFill>
                <a:latin typeface="Calibri" pitchFamily="34" charset="0"/>
              </a:rPr>
              <a:t>Promotion and Prevention Commission</a:t>
            </a:r>
          </a:p>
        </p:txBody>
      </p:sp>
      <p:pic>
        <p:nvPicPr>
          <p:cNvPr id="31747" name="Picture 4"/>
          <p:cNvPicPr>
            <a:picLocks noChangeAspect="1" noChangeArrowheads="1"/>
          </p:cNvPicPr>
          <p:nvPr/>
        </p:nvPicPr>
        <p:blipFill>
          <a:blip r:embed="rId3"/>
          <a:srcRect/>
          <a:stretch>
            <a:fillRect/>
          </a:stretch>
        </p:blipFill>
        <p:spPr bwMode="auto">
          <a:xfrm>
            <a:off x="7123112" y="819150"/>
            <a:ext cx="1487488" cy="1543050"/>
          </a:xfrm>
          <a:prstGeom prst="rect">
            <a:avLst/>
          </a:prstGeom>
          <a:noFill/>
          <a:ln w="9525">
            <a:noFill/>
            <a:miter lim="800000"/>
            <a:headEnd/>
            <a:tailEnd/>
          </a:ln>
        </p:spPr>
      </p:pic>
      <p:sp>
        <p:nvSpPr>
          <p:cNvPr id="4" name="Slide Number Placeholder 3"/>
          <p:cNvSpPr>
            <a:spLocks noGrp="1"/>
          </p:cNvSpPr>
          <p:nvPr>
            <p:ph type="sldNum" sz="quarter" idx="12"/>
          </p:nvPr>
        </p:nvSpPr>
        <p:spPr/>
        <p:txBody>
          <a:bodyPr/>
          <a:lstStyle/>
          <a:p>
            <a:pPr fontAlgn="base">
              <a:spcAft>
                <a:spcPct val="0"/>
              </a:spcAft>
              <a:defRPr/>
            </a:pPr>
            <a:fld id="{AEDD70FA-59E1-4157-923E-C4A67B08AD84}" type="slidenum">
              <a:rPr lang="en-US" smtClean="0"/>
              <a:pPr fontAlgn="base">
                <a:spcAft>
                  <a:spcPct val="0"/>
                </a:spcAft>
                <a:defRPr/>
              </a:pPr>
              <a:t>1</a:t>
            </a:fld>
            <a:endParaRPr lang="en-US" dirty="0"/>
          </a:p>
        </p:txBody>
      </p:sp>
      <p:sp>
        <p:nvSpPr>
          <p:cNvPr id="5" name="Rectangle 4"/>
          <p:cNvSpPr/>
          <p:nvPr/>
        </p:nvSpPr>
        <p:spPr bwMode="auto">
          <a:xfrm>
            <a:off x="4521200" y="6477000"/>
            <a:ext cx="127000" cy="228600"/>
          </a:xfrm>
          <a:prstGeom prst="rect">
            <a:avLst/>
          </a:prstGeom>
          <a:solidFill>
            <a:schemeClr val="bg1"/>
          </a:solidFill>
          <a:ln w="9525" cap="flat" cmpd="sng" algn="ctr">
            <a:solidFill>
              <a:schemeClr val="bg1"/>
            </a:solidFill>
            <a:prstDash val="solid"/>
            <a:round/>
            <a:headEnd type="none" w="med" len="med"/>
            <a:tailEnd type="none" w="med" len="med"/>
          </a:ln>
          <a:effectLst/>
        </p:spPr>
        <p:txBody>
          <a:bodyPr vert="horz" wrap="square" lIns="45720" tIns="45720" rIns="4572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600" b="0" i="0" u="none" strike="noStrike" cap="none" normalizeH="0" baseline="0">
              <a:noFill/>
              <a:effectLst/>
              <a:latin typeface="Arial" pitchFamily="34" charset="0"/>
            </a:endParaRPr>
          </a:p>
        </p:txBody>
      </p:sp>
      <p:sp>
        <p:nvSpPr>
          <p:cNvPr id="10" name="TextBox 9"/>
          <p:cNvSpPr txBox="1"/>
          <p:nvPr/>
        </p:nvSpPr>
        <p:spPr>
          <a:xfrm>
            <a:off x="152400" y="3535501"/>
            <a:ext cx="8737600" cy="3046988"/>
          </a:xfrm>
          <a:prstGeom prst="rect">
            <a:avLst/>
          </a:prstGeom>
          <a:noFill/>
        </p:spPr>
        <p:txBody>
          <a:bodyPr>
            <a:spAutoFit/>
          </a:bodyPr>
          <a:lstStyle/>
          <a:p>
            <a:pPr algn="ctr" fontAlgn="base">
              <a:spcBef>
                <a:spcPct val="0"/>
              </a:spcBef>
              <a:spcAft>
                <a:spcPct val="0"/>
              </a:spcAft>
              <a:defRPr/>
            </a:pPr>
            <a:endParaRPr lang="en-US" sz="1600" b="1" i="1" dirty="0">
              <a:solidFill>
                <a:schemeClr val="bg2">
                  <a:lumMod val="50000"/>
                </a:schemeClr>
              </a:solidFill>
              <a:latin typeface="Calibri" panose="020F0502020204030204" pitchFamily="34" charset="0"/>
            </a:endParaRPr>
          </a:p>
          <a:p>
            <a:pPr algn="ctr" fontAlgn="base">
              <a:spcBef>
                <a:spcPct val="0"/>
              </a:spcBef>
              <a:spcAft>
                <a:spcPct val="0"/>
              </a:spcAft>
              <a:defRPr/>
            </a:pPr>
            <a:r>
              <a:rPr lang="en-US" sz="2400" b="1" dirty="0">
                <a:solidFill>
                  <a:srgbClr val="003366"/>
                </a:solidFill>
                <a:latin typeface="Calibri" pitchFamily="34" charset="0"/>
              </a:rPr>
              <a:t>Kiame Mahaniah, MD, MBA</a:t>
            </a:r>
          </a:p>
          <a:p>
            <a:pPr algn="ctr" fontAlgn="base">
              <a:spcBef>
                <a:spcPct val="0"/>
              </a:spcBef>
              <a:spcAft>
                <a:spcPct val="0"/>
              </a:spcAft>
              <a:defRPr/>
            </a:pPr>
            <a:r>
              <a:rPr lang="en-US" sz="2400" b="1" dirty="0">
                <a:solidFill>
                  <a:srgbClr val="003366"/>
                </a:solidFill>
                <a:latin typeface="Calibri" pitchFamily="34" charset="0"/>
              </a:rPr>
              <a:t>Undersecretary for Health</a:t>
            </a:r>
          </a:p>
          <a:p>
            <a:pPr algn="ctr" fontAlgn="base">
              <a:spcBef>
                <a:spcPct val="0"/>
              </a:spcBef>
              <a:spcAft>
                <a:spcPct val="0"/>
              </a:spcAft>
              <a:defRPr/>
            </a:pPr>
            <a:r>
              <a:rPr lang="en-US" sz="2400" b="1" dirty="0">
                <a:solidFill>
                  <a:srgbClr val="003366"/>
                </a:solidFill>
                <a:latin typeface="Calibri" pitchFamily="34" charset="0"/>
              </a:rPr>
              <a:t>Executive Office Of Health and Human Services</a:t>
            </a:r>
          </a:p>
          <a:p>
            <a:pPr algn="ctr" fontAlgn="base">
              <a:spcBef>
                <a:spcPct val="0"/>
              </a:spcBef>
              <a:spcAft>
                <a:spcPct val="0"/>
              </a:spcAft>
              <a:defRPr/>
            </a:pPr>
            <a:endParaRPr lang="en-US" sz="1600" b="1" dirty="0">
              <a:solidFill>
                <a:srgbClr val="003366"/>
              </a:solidFill>
              <a:latin typeface="Calibri" pitchFamily="34" charset="0"/>
            </a:endParaRPr>
          </a:p>
          <a:p>
            <a:pPr algn="ctr" fontAlgn="base">
              <a:spcBef>
                <a:spcPct val="0"/>
              </a:spcBef>
              <a:spcAft>
                <a:spcPct val="0"/>
              </a:spcAft>
              <a:defRPr/>
            </a:pPr>
            <a:r>
              <a:rPr lang="en-US" sz="2400" b="1" dirty="0">
                <a:solidFill>
                  <a:srgbClr val="003366"/>
                </a:solidFill>
                <a:latin typeface="Calibri" pitchFamily="34" charset="0"/>
              </a:rPr>
              <a:t>November 16, 2023</a:t>
            </a:r>
          </a:p>
          <a:p>
            <a:pPr algn="ctr" fontAlgn="base">
              <a:spcBef>
                <a:spcPct val="0"/>
              </a:spcBef>
              <a:spcAft>
                <a:spcPct val="0"/>
              </a:spcAft>
              <a:defRPr/>
            </a:pPr>
            <a:r>
              <a:rPr lang="en-US" sz="2400" b="1" dirty="0">
                <a:solidFill>
                  <a:srgbClr val="003366"/>
                </a:solidFill>
                <a:latin typeface="Calibri" pitchFamily="34" charset="0"/>
              </a:rPr>
              <a:t>3:00-4:30 pm</a:t>
            </a:r>
          </a:p>
          <a:p>
            <a:pPr algn="ctr" fontAlgn="base">
              <a:spcBef>
                <a:spcPct val="0"/>
              </a:spcBef>
              <a:spcAft>
                <a:spcPct val="0"/>
              </a:spcAft>
              <a:defRPr/>
            </a:pPr>
            <a:endParaRPr lang="en-US" sz="1600" b="1" dirty="0">
              <a:solidFill>
                <a:srgbClr val="003366"/>
              </a:solidFill>
              <a:latin typeface="Calibri" pitchFamily="34" charset="0"/>
            </a:endParaRPr>
          </a:p>
          <a:p>
            <a:pPr algn="ctr" fontAlgn="base">
              <a:spcBef>
                <a:spcPct val="0"/>
              </a:spcBef>
              <a:spcAft>
                <a:spcPct val="0"/>
              </a:spcAft>
              <a:defRPr/>
            </a:pPr>
            <a:r>
              <a:rPr lang="en-US" sz="2400" b="1" dirty="0">
                <a:solidFill>
                  <a:srgbClr val="003366"/>
                </a:solidFill>
                <a:latin typeface="Calibri" pitchFamily="34" charset="0"/>
              </a:rPr>
              <a:t>Virtual / Zoom</a:t>
            </a:r>
          </a:p>
        </p:txBody>
      </p:sp>
    </p:spTree>
    <p:extLst>
      <p:ext uri="{BB962C8B-B14F-4D97-AF65-F5344CB8AC3E}">
        <p14:creationId xmlns:p14="http://schemas.microsoft.com/office/powerpoint/2010/main" val="19694368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838200" y="109538"/>
            <a:ext cx="5029200" cy="762000"/>
          </a:xfrm>
        </p:spPr>
        <p:txBody>
          <a:bodyPr anchor="ctr"/>
          <a:lstStyle/>
          <a:p>
            <a:r>
              <a:rPr lang="en-US" dirty="0">
                <a:latin typeface="Calibri" panose="020F0502020204030204" pitchFamily="34" charset="0"/>
              </a:rPr>
              <a:t>Upcoming Meetings and Next Steps</a:t>
            </a:r>
          </a:p>
        </p:txBody>
      </p:sp>
      <p:graphicFrame>
        <p:nvGraphicFramePr>
          <p:cNvPr id="5" name="Table 4"/>
          <p:cNvGraphicFramePr>
            <a:graphicFrameLocks noGrp="1"/>
          </p:cNvGraphicFramePr>
          <p:nvPr>
            <p:extLst>
              <p:ext uri="{D42A27DB-BD31-4B8C-83A1-F6EECF244321}">
                <p14:modId xmlns:p14="http://schemas.microsoft.com/office/powerpoint/2010/main" val="214247435"/>
              </p:ext>
            </p:extLst>
          </p:nvPr>
        </p:nvGraphicFramePr>
        <p:xfrm>
          <a:off x="533400" y="1295400"/>
          <a:ext cx="8197425" cy="4023360"/>
        </p:xfrm>
        <a:graphic>
          <a:graphicData uri="http://schemas.openxmlformats.org/drawingml/2006/table">
            <a:tbl>
              <a:tblPr firstRow="1" bandRow="1">
                <a:tableStyleId>{2A488322-F2BA-4B5B-9748-0D474271808F}</a:tableStyleId>
              </a:tblPr>
              <a:tblGrid>
                <a:gridCol w="2362200">
                  <a:extLst>
                    <a:ext uri="{9D8B030D-6E8A-4147-A177-3AD203B41FA5}">
                      <a16:colId xmlns:a16="http://schemas.microsoft.com/office/drawing/2014/main" val="20000"/>
                    </a:ext>
                  </a:extLst>
                </a:gridCol>
                <a:gridCol w="2819400">
                  <a:extLst>
                    <a:ext uri="{9D8B030D-6E8A-4147-A177-3AD203B41FA5}">
                      <a16:colId xmlns:a16="http://schemas.microsoft.com/office/drawing/2014/main" val="330616325"/>
                    </a:ext>
                  </a:extLst>
                </a:gridCol>
                <a:gridCol w="3015825">
                  <a:extLst>
                    <a:ext uri="{9D8B030D-6E8A-4147-A177-3AD203B41FA5}">
                      <a16:colId xmlns:a16="http://schemas.microsoft.com/office/drawing/2014/main" val="20002"/>
                    </a:ext>
                  </a:extLst>
                </a:gridCol>
              </a:tblGrid>
              <a:tr h="502920">
                <a:tc>
                  <a:txBody>
                    <a:bodyPr/>
                    <a:lstStyle/>
                    <a:p>
                      <a:pPr marL="112713" indent="0"/>
                      <a:r>
                        <a:rPr lang="en-US" sz="2000" dirty="0">
                          <a:latin typeface="Calibri" panose="020F0502020204030204" pitchFamily="34" charset="0"/>
                          <a:cs typeface="Calibri" panose="020F0502020204030204" pitchFamily="34" charset="0"/>
                        </a:rPr>
                        <a:t>Date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3366"/>
                    </a:solidFill>
                  </a:tcPr>
                </a:tc>
                <a:tc>
                  <a:txBody>
                    <a:bodyPr/>
                    <a:lstStyle/>
                    <a:p>
                      <a:pPr marL="112713" indent="0" algn="ctr"/>
                      <a:r>
                        <a:rPr lang="en-US" sz="2000" dirty="0">
                          <a:latin typeface="Calibri" panose="020F0502020204030204" pitchFamily="34" charset="0"/>
                          <a:cs typeface="Calibri" panose="020F0502020204030204" pitchFamily="34" charset="0"/>
                        </a:rPr>
                        <a:t>Time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3366"/>
                    </a:solidFill>
                  </a:tcPr>
                </a:tc>
                <a:tc>
                  <a:txBody>
                    <a:bodyPr/>
                    <a:lstStyle/>
                    <a:p>
                      <a:pPr algn="ctr"/>
                      <a:r>
                        <a:rPr lang="en-US" sz="2000" dirty="0">
                          <a:latin typeface="Calibri" panose="020F0502020204030204" pitchFamily="34" charset="0"/>
                          <a:cs typeface="Calibri" panose="020F0502020204030204" pitchFamily="34" charset="0"/>
                        </a:rPr>
                        <a:t>Location</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3366"/>
                    </a:solidFill>
                  </a:tcPr>
                </a:tc>
                <a:extLst>
                  <a:ext uri="{0D108BD9-81ED-4DB2-BD59-A6C34878D82A}">
                    <a16:rowId xmlns:a16="http://schemas.microsoft.com/office/drawing/2014/main" val="10000"/>
                  </a:ext>
                </a:extLst>
              </a:tr>
              <a:tr h="502920">
                <a:tc>
                  <a:txBody>
                    <a:bodyPr/>
                    <a:lstStyle/>
                    <a:p>
                      <a:pPr marL="112713" indent="0"/>
                      <a:r>
                        <a:rPr lang="en-US" sz="2000" i="1" dirty="0">
                          <a:latin typeface="Calibri" panose="020F0502020204030204" pitchFamily="34" charset="0"/>
                          <a:cs typeface="Calibri" panose="020F0502020204030204" pitchFamily="34" charset="0"/>
                        </a:rPr>
                        <a:t>February 2024</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marL="112713" indent="0" algn="ctr"/>
                      <a:r>
                        <a:rPr lang="en-US" sz="2000" i="1" dirty="0">
                          <a:latin typeface="Calibri" panose="020F0502020204030204" pitchFamily="34" charset="0"/>
                          <a:cs typeface="Calibri" panose="020F0502020204030204" pitchFamily="34" charset="0"/>
                        </a:rPr>
                        <a:t>TBD</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ctr"/>
                      <a:r>
                        <a:rPr lang="en-US" sz="2000" dirty="0">
                          <a:latin typeface="Calibri" panose="020F0502020204030204" pitchFamily="34" charset="0"/>
                          <a:cs typeface="Calibri" panose="020F0502020204030204" pitchFamily="34" charset="0"/>
                        </a:rPr>
                        <a:t>Virtual / Zoom</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extLst>
                  <a:ext uri="{0D108BD9-81ED-4DB2-BD59-A6C34878D82A}">
                    <a16:rowId xmlns:a16="http://schemas.microsoft.com/office/drawing/2014/main" val="2088666029"/>
                  </a:ext>
                </a:extLst>
              </a:tr>
              <a:tr h="502920">
                <a:tc gridSpan="3">
                  <a:txBody>
                    <a:bodyPr/>
                    <a:lstStyle/>
                    <a:p>
                      <a:pPr marL="119063" marR="0" lvl="0" indent="0"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srgbClr val="000000"/>
                          </a:solidFill>
                          <a:effectLst/>
                          <a:uLnTx/>
                          <a:uFillTx/>
                          <a:latin typeface="Calibri" panose="020F0502020204030204" pitchFamily="34" charset="0"/>
                          <a:ea typeface="+mn-ea"/>
                          <a:cs typeface="Calibri" panose="020F0502020204030204" pitchFamily="34" charset="0"/>
                        </a:rPr>
                        <a:t>March 1, 2024 – </a:t>
                      </a:r>
                      <a:r>
                        <a:rPr kumimoji="0" lang="en-US" sz="2000" b="0" i="1" u="none" strike="noStrike" kern="1200" cap="none" spc="0" normalizeH="0" baseline="0" noProof="0" dirty="0">
                          <a:ln>
                            <a:noFill/>
                          </a:ln>
                          <a:solidFill>
                            <a:srgbClr val="000000"/>
                          </a:solidFill>
                          <a:effectLst/>
                          <a:uLnTx/>
                          <a:uFillTx/>
                          <a:latin typeface="Calibri" panose="020F0502020204030204" pitchFamily="34" charset="0"/>
                          <a:ea typeface="+mn-ea"/>
                          <a:cs typeface="Calibri" panose="020F0502020204030204" pitchFamily="34" charset="0"/>
                        </a:rPr>
                        <a:t>Submission of Annual Report to the Legislature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n-US"/>
                    </a:p>
                  </a:txBody>
                  <a:tcPr/>
                </a:tc>
                <a:tc hMerge="1">
                  <a:txBody>
                    <a:bodyPr/>
                    <a:lstStyle/>
                    <a:p>
                      <a:pPr algn="ctr"/>
                      <a:endParaRPr lang="en-US" sz="2200" dirty="0">
                        <a:latin typeface="Calibri" panose="020F0502020204030204" pitchFamily="34" charset="0"/>
                        <a:cs typeface="Calibri" panose="020F050202020403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263378087"/>
                  </a:ext>
                </a:extLst>
              </a:tr>
              <a:tr h="502920">
                <a:tc>
                  <a:txBody>
                    <a:bodyPr/>
                    <a:lstStyle/>
                    <a:p>
                      <a:pPr marL="119063" marR="0" lvl="0" indent="0" algn="l" defTabSz="914400" rtl="0" eaLnBrk="1" fontAlgn="auto" latinLnBrk="0" hangingPunct="1">
                        <a:lnSpc>
                          <a:spcPct val="100000"/>
                        </a:lnSpc>
                        <a:spcBef>
                          <a:spcPts val="0"/>
                        </a:spcBef>
                        <a:spcAft>
                          <a:spcPts val="0"/>
                        </a:spcAft>
                        <a:buClrTx/>
                        <a:buSzTx/>
                        <a:buFontTx/>
                        <a:buNone/>
                        <a:tabLst/>
                        <a:defRPr/>
                      </a:pPr>
                      <a:r>
                        <a:rPr kumimoji="0" lang="en-US" sz="2000" b="0" i="1" u="none" strike="noStrike" kern="1200" cap="none" spc="0" normalizeH="0" baseline="0" noProof="0" dirty="0">
                          <a:ln>
                            <a:noFill/>
                          </a:ln>
                          <a:solidFill>
                            <a:srgbClr val="000000"/>
                          </a:solidFill>
                          <a:effectLst/>
                          <a:uLnTx/>
                          <a:uFillTx/>
                          <a:latin typeface="Calibri" panose="020F0502020204030204" pitchFamily="34" charset="0"/>
                          <a:ea typeface="+mn-ea"/>
                          <a:cs typeface="Calibri" panose="020F0502020204030204" pitchFamily="34" charset="0"/>
                        </a:rPr>
                        <a:t>May 2024</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112713" indent="0" algn="ctr"/>
                      <a:r>
                        <a:rPr lang="en-US" sz="2000" i="1" dirty="0">
                          <a:latin typeface="Calibri" panose="020F0502020204030204" pitchFamily="34" charset="0"/>
                          <a:cs typeface="Calibri" panose="020F0502020204030204" pitchFamily="34" charset="0"/>
                        </a:rPr>
                        <a:t>TBD</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2000" dirty="0">
                          <a:latin typeface="Calibri" panose="020F0502020204030204" pitchFamily="34" charset="0"/>
                          <a:cs typeface="Calibri" panose="020F0502020204030204" pitchFamily="34" charset="0"/>
                        </a:rPr>
                        <a:t>Virtual / Zoom</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054479805"/>
                  </a:ext>
                </a:extLst>
              </a:tr>
              <a:tr h="502920">
                <a:tc>
                  <a:txBody>
                    <a:bodyPr/>
                    <a:lstStyle/>
                    <a:p>
                      <a:pPr marL="119063" marR="0" lvl="0" indent="0" algn="l" defTabSz="914400" rtl="0" eaLnBrk="1" fontAlgn="auto" latinLnBrk="0" hangingPunct="1">
                        <a:lnSpc>
                          <a:spcPct val="100000"/>
                        </a:lnSpc>
                        <a:spcBef>
                          <a:spcPts val="0"/>
                        </a:spcBef>
                        <a:spcAft>
                          <a:spcPts val="0"/>
                        </a:spcAft>
                        <a:buClrTx/>
                        <a:buSzTx/>
                        <a:buFontTx/>
                        <a:buNone/>
                        <a:tabLst/>
                        <a:defRPr/>
                      </a:pPr>
                      <a:r>
                        <a:rPr kumimoji="0" lang="en-US" sz="2000" b="0" i="1" u="none" strike="noStrike" kern="1200" cap="none" spc="0" normalizeH="0" baseline="0" noProof="0" dirty="0">
                          <a:ln>
                            <a:noFill/>
                          </a:ln>
                          <a:solidFill>
                            <a:srgbClr val="000000"/>
                          </a:solidFill>
                          <a:effectLst/>
                          <a:uLnTx/>
                          <a:uFillTx/>
                          <a:latin typeface="Calibri" panose="020F0502020204030204" pitchFamily="34" charset="0"/>
                          <a:ea typeface="+mn-ea"/>
                          <a:cs typeface="Calibri" panose="020F0502020204030204" pitchFamily="34" charset="0"/>
                        </a:rPr>
                        <a:t>August 2024</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112713" indent="0" algn="ctr"/>
                      <a:r>
                        <a:rPr lang="en-US" sz="2000" i="1" dirty="0">
                          <a:latin typeface="Calibri" panose="020F0502020204030204" pitchFamily="34" charset="0"/>
                          <a:cs typeface="Calibri" panose="020F0502020204030204" pitchFamily="34" charset="0"/>
                        </a:rPr>
                        <a:t>TBD</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2000" dirty="0">
                          <a:latin typeface="Calibri" panose="020F0502020204030204" pitchFamily="34" charset="0"/>
                          <a:cs typeface="Calibri" panose="020F0502020204030204" pitchFamily="34" charset="0"/>
                        </a:rPr>
                        <a:t>Virtual / Zoom</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66201610"/>
                  </a:ext>
                </a:extLst>
              </a:tr>
              <a:tr h="502920">
                <a:tc>
                  <a:txBody>
                    <a:bodyPr/>
                    <a:lstStyle/>
                    <a:p>
                      <a:pPr marL="119063" marR="0" lvl="0" indent="0" algn="l" defTabSz="914400" rtl="0" eaLnBrk="1" fontAlgn="auto" latinLnBrk="0" hangingPunct="1">
                        <a:lnSpc>
                          <a:spcPct val="100000"/>
                        </a:lnSpc>
                        <a:spcBef>
                          <a:spcPts val="0"/>
                        </a:spcBef>
                        <a:spcAft>
                          <a:spcPts val="0"/>
                        </a:spcAft>
                        <a:buClrTx/>
                        <a:buSzTx/>
                        <a:buFontTx/>
                        <a:buNone/>
                        <a:tabLst/>
                        <a:defRPr/>
                      </a:pPr>
                      <a:r>
                        <a:rPr kumimoji="0" lang="en-US" sz="2000" b="0" i="1" u="none" strike="noStrike" kern="1200" cap="none" spc="0" normalizeH="0" baseline="0" noProof="0" dirty="0">
                          <a:ln>
                            <a:noFill/>
                          </a:ln>
                          <a:solidFill>
                            <a:srgbClr val="000000"/>
                          </a:solidFill>
                          <a:effectLst/>
                          <a:uLnTx/>
                          <a:uFillTx/>
                          <a:latin typeface="Calibri" panose="020F0502020204030204" pitchFamily="34" charset="0"/>
                          <a:ea typeface="+mn-ea"/>
                          <a:cs typeface="Calibri" panose="020F0502020204030204" pitchFamily="34" charset="0"/>
                        </a:rPr>
                        <a:t>November 2024</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112713" indent="0" algn="ctr"/>
                      <a:r>
                        <a:rPr lang="en-US" sz="2000" i="1" dirty="0">
                          <a:latin typeface="Calibri" panose="020F0502020204030204" pitchFamily="34" charset="0"/>
                          <a:cs typeface="Calibri" panose="020F0502020204030204" pitchFamily="34" charset="0"/>
                        </a:rPr>
                        <a:t>TBD</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2000" dirty="0">
                          <a:latin typeface="Calibri" panose="020F0502020204030204" pitchFamily="34" charset="0"/>
                          <a:cs typeface="Calibri" panose="020F0502020204030204" pitchFamily="34" charset="0"/>
                        </a:rPr>
                        <a:t>Virtual / Zoom</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751001264"/>
                  </a:ext>
                </a:extLst>
              </a:tr>
              <a:tr h="502920">
                <a:tc>
                  <a:txBody>
                    <a:bodyPr/>
                    <a:lstStyle/>
                    <a:p>
                      <a:pPr marL="119063" marR="0" lvl="0" indent="0" algn="l" defTabSz="914400" rtl="0" eaLnBrk="1" fontAlgn="auto" latinLnBrk="0" hangingPunct="1">
                        <a:lnSpc>
                          <a:spcPct val="100000"/>
                        </a:lnSpc>
                        <a:spcBef>
                          <a:spcPts val="0"/>
                        </a:spcBef>
                        <a:spcAft>
                          <a:spcPts val="0"/>
                        </a:spcAft>
                        <a:buClrTx/>
                        <a:buSzTx/>
                        <a:buFontTx/>
                        <a:buNone/>
                        <a:tabLst/>
                        <a:defRPr/>
                      </a:pPr>
                      <a:r>
                        <a:rPr kumimoji="0" lang="en-US" sz="2000" b="0" i="1" u="none" strike="noStrike" kern="1200" cap="none" spc="0" normalizeH="0" baseline="0" noProof="0" dirty="0">
                          <a:ln>
                            <a:noFill/>
                          </a:ln>
                          <a:solidFill>
                            <a:srgbClr val="000000"/>
                          </a:solidFill>
                          <a:effectLst/>
                          <a:uLnTx/>
                          <a:uFillTx/>
                          <a:latin typeface="Calibri" panose="020F0502020204030204" pitchFamily="34" charset="0"/>
                          <a:ea typeface="+mn-ea"/>
                          <a:cs typeface="Calibri" panose="020F0502020204030204" pitchFamily="34" charset="0"/>
                        </a:rPr>
                        <a:t>February 2025</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112713" indent="0" algn="ctr"/>
                      <a:r>
                        <a:rPr lang="en-US" sz="2000" i="1" dirty="0">
                          <a:latin typeface="Calibri" panose="020F0502020204030204" pitchFamily="34" charset="0"/>
                          <a:cs typeface="Calibri" panose="020F0502020204030204" pitchFamily="34" charset="0"/>
                        </a:rPr>
                        <a:t>TBD</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2000" dirty="0">
                          <a:solidFill>
                            <a:schemeClr val="tx1"/>
                          </a:solidFill>
                          <a:latin typeface="Calibri" panose="020F0502020204030204" pitchFamily="34" charset="0"/>
                          <a:cs typeface="Calibri" panose="020F0502020204030204" pitchFamily="34" charset="0"/>
                        </a:rPr>
                        <a:t>Virtual / Zoom</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633484529"/>
                  </a:ext>
                </a:extLst>
              </a:tr>
              <a:tr h="502920">
                <a:tc gridSpan="3">
                  <a:txBody>
                    <a:bodyPr/>
                    <a:lstStyle/>
                    <a:p>
                      <a:pPr marL="119063" marR="0" lvl="0" indent="0"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schemeClr val="tx1"/>
                          </a:solidFill>
                          <a:effectLst/>
                          <a:uLnTx/>
                          <a:uFillTx/>
                          <a:latin typeface="Calibri" panose="020F0502020204030204" pitchFamily="34" charset="0"/>
                          <a:ea typeface="+mn-ea"/>
                          <a:cs typeface="Calibri" panose="020F0502020204030204" pitchFamily="34" charset="0"/>
                        </a:rPr>
                        <a:t>March 1, 2025 – </a:t>
                      </a:r>
                      <a:r>
                        <a:rPr kumimoji="0" lang="en-US" sz="2000" b="0" i="1" u="none" strike="noStrike" kern="1200" cap="none" spc="0" normalizeH="0" baseline="0" noProof="0" dirty="0">
                          <a:ln>
                            <a:noFill/>
                          </a:ln>
                          <a:solidFill>
                            <a:schemeClr val="tx1"/>
                          </a:solidFill>
                          <a:effectLst/>
                          <a:uLnTx/>
                          <a:uFillTx/>
                          <a:latin typeface="Calibri" panose="020F0502020204030204" pitchFamily="34" charset="0"/>
                          <a:ea typeface="+mn-ea"/>
                          <a:cs typeface="Calibri" panose="020F0502020204030204" pitchFamily="34" charset="0"/>
                        </a:rPr>
                        <a:t>Submission of Annual Report to the Legislature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marL="119063"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1" u="none" strike="noStrike" kern="1200" cap="none" spc="0" normalizeH="0" baseline="0" noProof="0" dirty="0">
                        <a:ln>
                          <a:noFill/>
                        </a:ln>
                        <a:solidFill>
                          <a:srgbClr val="000000"/>
                        </a:solidFill>
                        <a:effectLst/>
                        <a:uLnTx/>
                        <a:uFillTx/>
                        <a:latin typeface="Calibri" panose="020F0502020204030204" pitchFamily="34" charset="0"/>
                        <a:ea typeface="+mn-ea"/>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n-US"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156006532"/>
                  </a:ext>
                </a:extLst>
              </a:tr>
            </a:tbl>
          </a:graphicData>
        </a:graphic>
      </p:graphicFrame>
    </p:spTree>
    <p:extLst>
      <p:ext uri="{BB962C8B-B14F-4D97-AF65-F5344CB8AC3E}">
        <p14:creationId xmlns:p14="http://schemas.microsoft.com/office/powerpoint/2010/main" val="3423545020"/>
      </p:ext>
    </p:extLst>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81000" y="1372612"/>
            <a:ext cx="8382000" cy="2805063"/>
          </a:xfrm>
          <a:prstGeom prst="rect">
            <a:avLst/>
          </a:prstGeom>
        </p:spPr>
        <p:txBody>
          <a:bodyPr wrap="square" rtlCol="0">
            <a:spAutoFit/>
          </a:bodyPr>
          <a:lstStyle/>
          <a:p>
            <a:pPr marL="457200" indent="-457200">
              <a:lnSpc>
                <a:spcPct val="150000"/>
              </a:lnSpc>
              <a:buFont typeface="+mj-lt"/>
              <a:buAutoNum type="arabicPeriod"/>
            </a:pPr>
            <a:r>
              <a:rPr lang="en-US" sz="2400" b="1" dirty="0">
                <a:solidFill>
                  <a:schemeClr val="dk1"/>
                </a:solidFill>
                <a:latin typeface="Calibri" panose="020F0502020204030204" pitchFamily="34" charset="0"/>
              </a:rPr>
              <a:t>Welcome and Oath of Office</a:t>
            </a:r>
          </a:p>
          <a:p>
            <a:pPr marL="457200" indent="-457200">
              <a:lnSpc>
                <a:spcPct val="150000"/>
              </a:lnSpc>
              <a:buFont typeface="+mj-lt"/>
              <a:buAutoNum type="arabicPeriod"/>
            </a:pPr>
            <a:r>
              <a:rPr lang="en-US" sz="2400" b="1" dirty="0">
                <a:solidFill>
                  <a:schemeClr val="dk1"/>
                </a:solidFill>
                <a:latin typeface="Calibri" panose="020F0502020204030204" pitchFamily="34" charset="0"/>
              </a:rPr>
              <a:t>Open Meeting Law and Conflict of Interest Refresher</a:t>
            </a:r>
          </a:p>
          <a:p>
            <a:pPr marL="457200" indent="-457200">
              <a:lnSpc>
                <a:spcPct val="150000"/>
              </a:lnSpc>
              <a:buFont typeface="+mj-lt"/>
              <a:buAutoNum type="arabicPeriod"/>
            </a:pPr>
            <a:r>
              <a:rPr lang="en-US" sz="2400" b="1" dirty="0">
                <a:solidFill>
                  <a:schemeClr val="dk1"/>
                </a:solidFill>
                <a:latin typeface="Calibri" panose="020F0502020204030204" pitchFamily="34" charset="0"/>
              </a:rPr>
              <a:t>Annual Report and Trust Fund Updates</a:t>
            </a:r>
          </a:p>
          <a:p>
            <a:pPr marL="457200" indent="-457200">
              <a:lnSpc>
                <a:spcPct val="150000"/>
              </a:lnSpc>
              <a:buFont typeface="+mj-lt"/>
              <a:buAutoNum type="arabicPeriod"/>
            </a:pPr>
            <a:r>
              <a:rPr lang="en-US" sz="2400" b="1" dirty="0">
                <a:solidFill>
                  <a:schemeClr val="dk1"/>
                </a:solidFill>
                <a:latin typeface="Calibri" panose="020F0502020204030204" pitchFamily="34" charset="0"/>
              </a:rPr>
              <a:t>Statutory Changes within Chapter 177 of the Acts of 2022</a:t>
            </a:r>
          </a:p>
          <a:p>
            <a:pPr marL="457200" indent="-457200">
              <a:lnSpc>
                <a:spcPct val="150000"/>
              </a:lnSpc>
              <a:buFont typeface="+mj-lt"/>
              <a:buAutoNum type="arabicPeriod"/>
            </a:pPr>
            <a:r>
              <a:rPr lang="en-US" sz="2400" b="1" dirty="0">
                <a:solidFill>
                  <a:schemeClr val="dk1"/>
                </a:solidFill>
                <a:latin typeface="Calibri" panose="020F0502020204030204" pitchFamily="34" charset="0"/>
              </a:rPr>
              <a:t>Upcoming Meetings and Next Steps</a:t>
            </a:r>
          </a:p>
        </p:txBody>
      </p:sp>
      <p:sp>
        <p:nvSpPr>
          <p:cNvPr id="5" name="Title 2"/>
          <p:cNvSpPr>
            <a:spLocks noGrp="1"/>
          </p:cNvSpPr>
          <p:nvPr>
            <p:ph type="title"/>
          </p:nvPr>
        </p:nvSpPr>
        <p:spPr>
          <a:xfrm>
            <a:off x="838200" y="109538"/>
            <a:ext cx="5029200" cy="762000"/>
          </a:xfrm>
        </p:spPr>
        <p:txBody>
          <a:bodyPr anchor="ctr"/>
          <a:lstStyle/>
          <a:p>
            <a:r>
              <a:rPr lang="en-US" dirty="0">
                <a:latin typeface="Calibri" panose="020F0502020204030204" pitchFamily="34" charset="0"/>
              </a:rPr>
              <a:t>Agenda</a:t>
            </a:r>
          </a:p>
        </p:txBody>
      </p:sp>
    </p:spTree>
    <p:extLst>
      <p:ext uri="{BB962C8B-B14F-4D97-AF65-F5344CB8AC3E}">
        <p14:creationId xmlns:p14="http://schemas.microsoft.com/office/powerpoint/2010/main" val="752200065"/>
      </p:ext>
    </p:extLst>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AF837C-A565-4B60-8FED-BBBC7DCDA6D5}"/>
              </a:ext>
            </a:extLst>
          </p:cNvPr>
          <p:cNvSpPr>
            <a:spLocks noGrp="1"/>
          </p:cNvSpPr>
          <p:nvPr>
            <p:ph type="title"/>
          </p:nvPr>
        </p:nvSpPr>
        <p:spPr/>
        <p:txBody>
          <a:bodyPr/>
          <a:lstStyle/>
          <a:p>
            <a:r>
              <a:rPr lang="en-US" dirty="0">
                <a:latin typeface="Calibri" panose="020F0502020204030204" pitchFamily="34" charset="0"/>
                <a:cs typeface="Calibri" panose="020F0502020204030204" pitchFamily="34" charset="0"/>
              </a:rPr>
              <a:t>Oath of Office</a:t>
            </a:r>
          </a:p>
        </p:txBody>
      </p:sp>
      <p:sp>
        <p:nvSpPr>
          <p:cNvPr id="5" name="TextBox 4">
            <a:extLst>
              <a:ext uri="{FF2B5EF4-FFF2-40B4-BE49-F238E27FC236}">
                <a16:creationId xmlns:a16="http://schemas.microsoft.com/office/drawing/2014/main" id="{790DA48B-4F6D-417F-AB4C-71DEE4E1ECA9}"/>
              </a:ext>
            </a:extLst>
          </p:cNvPr>
          <p:cNvSpPr txBox="1"/>
          <p:nvPr/>
        </p:nvSpPr>
        <p:spPr>
          <a:xfrm>
            <a:off x="533400" y="1143000"/>
            <a:ext cx="7835030" cy="4355038"/>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1000"/>
              </a:spcAft>
              <a:buClrTx/>
              <a:buSzTx/>
              <a:buFontTx/>
              <a:buNone/>
              <a:tabLst/>
              <a:defRPr/>
            </a:pPr>
            <a:r>
              <a:rPr kumimoji="0" lang="en-US" sz="1800" b="1" i="0" u="sng" strike="noStrike" kern="1200" cap="none" spc="0" normalizeH="0" baseline="0" noProof="0" dirty="0">
                <a:ln>
                  <a:noFill/>
                </a:ln>
                <a:solidFill>
                  <a:srgbClr val="000000"/>
                </a:solidFill>
                <a:effectLst/>
                <a:uLnTx/>
                <a:uFillTx/>
                <a:latin typeface="Calibri" panose="020F0502020204030204" pitchFamily="34" charset="0"/>
                <a:ea typeface="+mn-ea"/>
                <a:cs typeface="+mn-cs"/>
              </a:rPr>
              <a:t>Oath of Office</a:t>
            </a:r>
            <a:endParaRPr lang="en-US" b="1" u="sng" dirty="0">
              <a:solidFill>
                <a:srgbClr val="000000"/>
              </a:solidFill>
              <a:latin typeface="Calibri" panose="020F0502020204030204" pitchFamily="34" charset="0"/>
            </a:endParaRPr>
          </a:p>
          <a:p>
            <a:pPr marL="0" marR="0" lvl="0" indent="0" algn="l" defTabSz="914400" rtl="0" eaLnBrk="1" fontAlgn="auto" latinLnBrk="0" hangingPunct="1">
              <a:lnSpc>
                <a:spcPct val="100000"/>
              </a:lnSpc>
              <a:spcBef>
                <a:spcPts val="0"/>
              </a:spcBef>
              <a:spcAft>
                <a:spcPts val="1000"/>
              </a:spcAft>
              <a:buClrTx/>
              <a:buSzTx/>
              <a:buFontTx/>
              <a:buNone/>
              <a:tabLst/>
              <a:defRPr/>
            </a:pPr>
            <a:endParaRPr lang="en-US" dirty="0">
              <a:solidFill>
                <a:srgbClr val="000000"/>
              </a:solidFill>
              <a:latin typeface="Calibri" panose="020F0502020204030204" pitchFamily="34" charset="0"/>
            </a:endParaRPr>
          </a:p>
          <a:p>
            <a:pPr marL="0" marR="0" lvl="0" indent="0" algn="l" defTabSz="914400" rtl="0" eaLnBrk="1" fontAlgn="auto" latinLnBrk="0" hangingPunct="1">
              <a:lnSpc>
                <a:spcPct val="100000"/>
              </a:lnSpc>
              <a:spcBef>
                <a:spcPts val="0"/>
              </a:spcBef>
              <a:spcAft>
                <a:spcPts val="1000"/>
              </a:spcAft>
              <a:buClrTx/>
              <a:buSzTx/>
              <a:buFontTx/>
              <a:buNone/>
              <a:tabLst/>
              <a:defRPr/>
            </a:pPr>
            <a:r>
              <a:rPr lang="en-US" dirty="0">
                <a:solidFill>
                  <a:srgbClr val="000000"/>
                </a:solidFill>
                <a:latin typeface="Calibri" panose="020F0502020204030204" pitchFamily="34" charset="0"/>
              </a:rPr>
              <a:t>I, </a:t>
            </a:r>
            <a:r>
              <a:rPr lang="en-US" i="1" dirty="0">
                <a:solidFill>
                  <a:srgbClr val="000000"/>
                </a:solidFill>
                <a:latin typeface="Calibri" panose="020F0502020204030204" pitchFamily="34" charset="0"/>
              </a:rPr>
              <a:t>(STATE YOUR NAME)</a:t>
            </a:r>
            <a:r>
              <a:rPr lang="en-US" dirty="0">
                <a:solidFill>
                  <a:srgbClr val="000000"/>
                </a:solidFill>
                <a:latin typeface="Calibri" panose="020F0502020204030204" pitchFamily="34" charset="0"/>
              </a:rPr>
              <a:t>, do solemnly swear that I will bear true faith and allegiance to the Commonwealth of Massachusetts, and will support the Constitution thereof – So help me God.</a:t>
            </a:r>
          </a:p>
          <a:p>
            <a:pPr marR="0" lvl="0" algn="l" defTabSz="914400" rtl="0" eaLnBrk="1" fontAlgn="auto" latinLnBrk="0" hangingPunct="1">
              <a:lnSpc>
                <a:spcPct val="100000"/>
              </a:lnSpc>
              <a:spcBef>
                <a:spcPts val="0"/>
              </a:spcBef>
              <a:spcAft>
                <a:spcPts val="0"/>
              </a:spcAft>
              <a:buClrTx/>
              <a:buSzTx/>
              <a:tabLst/>
              <a:defRPr/>
            </a:pPr>
            <a:r>
              <a:rPr lang="en-US" dirty="0">
                <a:solidFill>
                  <a:srgbClr val="000000"/>
                </a:solidFill>
                <a:latin typeface="Calibri" panose="020F0502020204030204" pitchFamily="34" charset="0"/>
              </a:rPr>
              <a:t>I, </a:t>
            </a:r>
            <a:r>
              <a:rPr lang="en-US" i="1" dirty="0">
                <a:solidFill>
                  <a:srgbClr val="000000"/>
                </a:solidFill>
                <a:latin typeface="Calibri" panose="020F0502020204030204" pitchFamily="34" charset="0"/>
              </a:rPr>
              <a:t>(STATE YOUR NAME)</a:t>
            </a:r>
            <a:r>
              <a:rPr lang="en-US" dirty="0">
                <a:solidFill>
                  <a:srgbClr val="000000"/>
                </a:solidFill>
                <a:latin typeface="Calibri" panose="020F0502020204030204" pitchFamily="34" charset="0"/>
              </a:rPr>
              <a:t>, do solemnly swear and affirm that I will faithfully and impartially discharge and perform all the duties incumbent on me as a member of the Community Behavioral Health Promotion and Prevention Commission, according to the best of my abilities and understanding, agreeably, to the rules and regulations of the Constitution, and the laws of this Commonwealth – So help me God.</a:t>
            </a:r>
          </a:p>
          <a:p>
            <a:pPr marR="0" lvl="0" algn="l" defTabSz="914400" rtl="0" eaLnBrk="1" fontAlgn="auto" latinLnBrk="0" hangingPunct="1">
              <a:lnSpc>
                <a:spcPct val="100000"/>
              </a:lnSpc>
              <a:spcBef>
                <a:spcPts val="0"/>
              </a:spcBef>
              <a:spcAft>
                <a:spcPts val="0"/>
              </a:spcAft>
              <a:buClrTx/>
              <a:buSzTx/>
              <a:tabLst/>
              <a:defRPr/>
            </a:pPr>
            <a:endParaRPr lang="en-US" dirty="0">
              <a:solidFill>
                <a:srgbClr val="000000"/>
              </a:solidFill>
              <a:latin typeface="Calibri" panose="020F0502020204030204" pitchFamily="34" charset="0"/>
            </a:endParaRPr>
          </a:p>
          <a:p>
            <a:pPr marR="0" lvl="0" algn="l" defTabSz="914400" rtl="0" eaLnBrk="1" fontAlgn="auto" latinLnBrk="0" hangingPunct="1">
              <a:lnSpc>
                <a:spcPct val="100000"/>
              </a:lnSpc>
              <a:spcBef>
                <a:spcPts val="0"/>
              </a:spcBef>
              <a:spcAft>
                <a:spcPts val="0"/>
              </a:spcAft>
              <a:buClrTx/>
              <a:buSzTx/>
              <a:tabLst/>
              <a:defRPr/>
            </a:pPr>
            <a:r>
              <a:rPr lang="en-US" dirty="0">
                <a:solidFill>
                  <a:srgbClr val="000000"/>
                </a:solidFill>
                <a:latin typeface="Calibri" panose="020F0502020204030204" pitchFamily="34" charset="0"/>
              </a:rPr>
              <a:t>I, (STATE YOUR NAME), do solemnly swear that I will support the Constitution of the United States.</a:t>
            </a:r>
          </a:p>
        </p:txBody>
      </p:sp>
    </p:spTree>
    <p:extLst>
      <p:ext uri="{BB962C8B-B14F-4D97-AF65-F5344CB8AC3E}">
        <p14:creationId xmlns:p14="http://schemas.microsoft.com/office/powerpoint/2010/main" val="2487753614"/>
      </p:ext>
    </p:extLst>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AF837C-A565-4B60-8FED-BBBC7DCDA6D5}"/>
              </a:ext>
            </a:extLst>
          </p:cNvPr>
          <p:cNvSpPr>
            <a:spLocks noGrp="1"/>
          </p:cNvSpPr>
          <p:nvPr>
            <p:ph type="title"/>
          </p:nvPr>
        </p:nvSpPr>
        <p:spPr/>
        <p:txBody>
          <a:bodyPr/>
          <a:lstStyle/>
          <a:p>
            <a:r>
              <a:rPr lang="en-US" dirty="0">
                <a:latin typeface="Calibri" panose="020F0502020204030204" pitchFamily="34" charset="0"/>
                <a:cs typeface="Calibri" panose="020F0502020204030204" pitchFamily="34" charset="0"/>
              </a:rPr>
              <a:t>Open Meeting Law and Conflict of Interest Refresher</a:t>
            </a:r>
          </a:p>
        </p:txBody>
      </p:sp>
      <p:sp>
        <p:nvSpPr>
          <p:cNvPr id="5" name="TextBox 4">
            <a:extLst>
              <a:ext uri="{FF2B5EF4-FFF2-40B4-BE49-F238E27FC236}">
                <a16:creationId xmlns:a16="http://schemas.microsoft.com/office/drawing/2014/main" id="{790DA48B-4F6D-417F-AB4C-71DEE4E1ECA9}"/>
              </a:ext>
            </a:extLst>
          </p:cNvPr>
          <p:cNvSpPr txBox="1"/>
          <p:nvPr/>
        </p:nvSpPr>
        <p:spPr>
          <a:xfrm>
            <a:off x="533400" y="1143000"/>
            <a:ext cx="7835030" cy="5268109"/>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1000"/>
              </a:spcAft>
              <a:buClrTx/>
              <a:buSzTx/>
              <a:buFontTx/>
              <a:buNone/>
              <a:tabLst/>
              <a:defRPr/>
            </a:pPr>
            <a:r>
              <a:rPr kumimoji="0" lang="en-US" sz="1800" b="1" i="0" u="sng" strike="noStrike" kern="1200" cap="none" spc="0" normalizeH="0" baseline="0" noProof="0" dirty="0">
                <a:ln>
                  <a:noFill/>
                </a:ln>
                <a:solidFill>
                  <a:srgbClr val="000000"/>
                </a:solidFill>
                <a:effectLst/>
                <a:uLnTx/>
                <a:uFillTx/>
                <a:latin typeface="Calibri" panose="020F0502020204030204" pitchFamily="34" charset="0"/>
                <a:ea typeface="+mn-ea"/>
                <a:cs typeface="+mn-cs"/>
              </a:rPr>
              <a:t>Open Meeting Law</a:t>
            </a: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8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The Commission’s meetings are subject to the Open Meeting Law (OML) and must be held in public with notice of the meeting, including the agenda, provided to the public at least 48 hours in advance.</a:t>
            </a: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US" sz="10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endParaRP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8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In </a:t>
            </a:r>
            <a:r>
              <a:rPr lang="en-US" b="0" i="0" dirty="0">
                <a:solidFill>
                  <a:srgbClr val="141414"/>
                </a:solidFill>
                <a:effectLst/>
                <a:latin typeface="Noto Sans VF"/>
              </a:rPr>
              <a:t>March 2023, Governor Healey signed into law a supplemental budget bill which, among other things, further extended temporary provisions pertaining to the OML to March 31, 2025. These provisions </a:t>
            </a:r>
            <a:r>
              <a:rPr kumimoji="0" lang="en-US" sz="18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permit us to conduct our meetings remotely.</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endParaRP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8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The vast majority of the OML remains unchanged, ie, outside of a public meeting, members are limited in their communications (in person or via email) amongst a quorum (simple majority) of members regarding topics before this Commission.</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endParaRP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8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For any questions about the OML, feel free to reach out to Commission staff or contact the Attorney General's Division of Open Government directly at</a:t>
            </a:r>
            <a:br>
              <a:rPr kumimoji="0" lang="en-US" sz="18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br>
            <a:r>
              <a:rPr kumimoji="0" lang="en-US" sz="18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(617) 963-2540 or </a:t>
            </a:r>
            <a:r>
              <a:rPr kumimoji="0" lang="en-US" sz="1800" b="0" i="0" u="none" strike="noStrike" kern="1200" cap="none" spc="0" normalizeH="0" baseline="0" noProof="0" dirty="0">
                <a:ln>
                  <a:noFill/>
                </a:ln>
                <a:solidFill>
                  <a:srgbClr val="0070C0"/>
                </a:solidFill>
                <a:effectLst/>
                <a:uLnTx/>
                <a:uFillTx/>
                <a:latin typeface="Calibri" panose="020F0502020204030204" pitchFamily="34" charset="0"/>
                <a:ea typeface="+mn-ea"/>
                <a:cs typeface="+mn-cs"/>
                <a:hlinkClick r:id="rId2">
                  <a:extLst>
                    <a:ext uri="{A12FA001-AC4F-418D-AE19-62706E023703}">
                      <ahyp:hlinkClr xmlns:ahyp="http://schemas.microsoft.com/office/drawing/2018/hyperlinkcolor" val="tx"/>
                    </a:ext>
                  </a:extLst>
                </a:hlinkClick>
              </a:rPr>
              <a:t>openmeeting@mass.gov</a:t>
            </a:r>
            <a:r>
              <a:rPr kumimoji="0" lang="en-US" sz="1800" b="0" i="0" u="none" strike="noStrike" kern="1200" cap="none" spc="0" normalizeH="0" baseline="0" noProof="0" dirty="0">
                <a:ln>
                  <a:noFill/>
                </a:ln>
                <a:solidFill>
                  <a:srgbClr val="0070C0"/>
                </a:solidFill>
                <a:effectLst/>
                <a:uLnTx/>
                <a:uFillTx/>
                <a:latin typeface="Calibri" panose="020F0502020204030204" pitchFamily="34" charset="0"/>
                <a:ea typeface="+mn-ea"/>
                <a:cs typeface="+mn-cs"/>
              </a:rPr>
              <a:t> </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endParaRP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8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Additional information can be found at: </a:t>
            </a:r>
            <a:r>
              <a:rPr kumimoji="0" lang="en-US" sz="1800" b="0" i="0" u="sng" strike="noStrike" kern="1200" cap="none" spc="0" normalizeH="0" baseline="0" noProof="0" dirty="0">
                <a:ln>
                  <a:noFill/>
                </a:ln>
                <a:solidFill>
                  <a:srgbClr val="0070C0"/>
                </a:solidFill>
                <a:effectLst/>
                <a:uLnTx/>
                <a:uFillTx/>
                <a:latin typeface="Calibri" panose="020F0502020204030204" pitchFamily="34" charset="0"/>
                <a:ea typeface="+mn-ea"/>
                <a:cs typeface="+mn-cs"/>
              </a:rPr>
              <a:t>www.mass.gov/the-open-meeting-law</a:t>
            </a:r>
          </a:p>
        </p:txBody>
      </p:sp>
    </p:spTree>
    <p:extLst>
      <p:ext uri="{BB962C8B-B14F-4D97-AF65-F5344CB8AC3E}">
        <p14:creationId xmlns:p14="http://schemas.microsoft.com/office/powerpoint/2010/main" val="1563390134"/>
      </p:ext>
    </p:extLst>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AF837C-A565-4B60-8FED-BBBC7DCDA6D5}"/>
              </a:ext>
            </a:extLst>
          </p:cNvPr>
          <p:cNvSpPr>
            <a:spLocks noGrp="1"/>
          </p:cNvSpPr>
          <p:nvPr>
            <p:ph type="title"/>
          </p:nvPr>
        </p:nvSpPr>
        <p:spPr/>
        <p:txBody>
          <a:bodyPr/>
          <a:lstStyle/>
          <a:p>
            <a:r>
              <a:rPr lang="en-US" dirty="0">
                <a:latin typeface="Calibri" panose="020F0502020204030204" pitchFamily="34" charset="0"/>
                <a:cs typeface="Calibri" panose="020F0502020204030204" pitchFamily="34" charset="0"/>
              </a:rPr>
              <a:t>Open Meeting Law and Conflict of Interest Refresher (cont.)</a:t>
            </a:r>
          </a:p>
        </p:txBody>
      </p:sp>
      <p:sp>
        <p:nvSpPr>
          <p:cNvPr id="5" name="TextBox 4">
            <a:extLst>
              <a:ext uri="{FF2B5EF4-FFF2-40B4-BE49-F238E27FC236}">
                <a16:creationId xmlns:a16="http://schemas.microsoft.com/office/drawing/2014/main" id="{790DA48B-4F6D-417F-AB4C-71DEE4E1ECA9}"/>
              </a:ext>
            </a:extLst>
          </p:cNvPr>
          <p:cNvSpPr txBox="1"/>
          <p:nvPr/>
        </p:nvSpPr>
        <p:spPr>
          <a:xfrm>
            <a:off x="533400" y="1143000"/>
            <a:ext cx="7835030" cy="5591274"/>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1000"/>
              </a:spcAft>
              <a:buClrTx/>
              <a:buSzTx/>
              <a:buFontTx/>
              <a:buNone/>
              <a:tabLst/>
              <a:defRPr/>
            </a:pPr>
            <a:r>
              <a:rPr kumimoji="0" lang="en-US" sz="1800" b="1" i="0" u="sng" strike="noStrike" kern="1200" cap="none" spc="0" normalizeH="0" baseline="0" noProof="0" dirty="0">
                <a:ln>
                  <a:noFill/>
                </a:ln>
                <a:solidFill>
                  <a:srgbClr val="000000"/>
                </a:solidFill>
                <a:effectLst/>
                <a:uLnTx/>
                <a:uFillTx/>
                <a:latin typeface="Calibri" panose="020F0502020204030204" pitchFamily="34" charset="0"/>
                <a:ea typeface="+mn-ea"/>
                <a:cs typeface="+mn-cs"/>
              </a:rPr>
              <a:t>Conflict of Interest</a:t>
            </a:r>
          </a:p>
          <a:p>
            <a:pPr marL="342900" marR="0" lvl="0" indent="-342900" algn="l" defTabSz="914400" rtl="0" eaLnBrk="1" fontAlgn="auto" latinLnBrk="0" hangingPunct="1">
              <a:lnSpc>
                <a:spcPct val="100000"/>
              </a:lnSpc>
              <a:spcBef>
                <a:spcPts val="0"/>
              </a:spcBef>
              <a:spcAft>
                <a:spcPts val="600"/>
              </a:spcAft>
              <a:buClrTx/>
              <a:buSzTx/>
              <a:buFont typeface="Arial" panose="020B0604020202020204" pitchFamily="34" charset="0"/>
              <a:buChar char="•"/>
              <a:tabLst/>
              <a:defRPr/>
            </a:pPr>
            <a:r>
              <a:rPr kumimoji="0" lang="en-US" sz="18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By the very nature of their service on the Commission, members are considered “special state employees” and are subject to the State’s Conflict of Interest Law.</a:t>
            </a:r>
          </a:p>
          <a:p>
            <a:pPr marL="342900" marR="0" lvl="0" indent="-342900" algn="l" defTabSz="914400" rtl="0" eaLnBrk="1" fontAlgn="auto" latinLnBrk="0" hangingPunct="1">
              <a:lnSpc>
                <a:spcPct val="100000"/>
              </a:lnSpc>
              <a:spcBef>
                <a:spcPts val="0"/>
              </a:spcBef>
              <a:spcAft>
                <a:spcPts val="600"/>
              </a:spcAft>
              <a:buClrTx/>
              <a:buSzTx/>
              <a:buFont typeface="Arial" panose="020B0604020202020204" pitchFamily="34" charset="0"/>
              <a:buChar char="•"/>
              <a:tabLst/>
              <a:defRPr/>
            </a:pPr>
            <a:r>
              <a:rPr kumimoji="0" lang="en-US" sz="18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In addition to familiarizing themselves with the details of the Conflict of Interest Law, members are required to undertake a </a:t>
            </a:r>
            <a:r>
              <a:rPr kumimoji="0" lang="en-US" sz="1800" b="0" i="0" u="none" strike="noStrike" kern="1200" cap="none" spc="0" normalizeH="0" baseline="0" noProof="0" dirty="0">
                <a:ln>
                  <a:noFill/>
                </a:ln>
                <a:solidFill>
                  <a:srgbClr val="00359E"/>
                </a:solidFill>
                <a:effectLst/>
                <a:uLnTx/>
                <a:uFillTx/>
                <a:latin typeface="Calibri" panose="020F0502020204030204" pitchFamily="34" charset="0"/>
                <a:ea typeface="+mn-ea"/>
                <a:cs typeface="+mn-cs"/>
                <a:hlinkClick r:id="rId2">
                  <a:extLst>
                    <a:ext uri="{A12FA001-AC4F-418D-AE19-62706E023703}">
                      <ahyp:hlinkClr xmlns:ahyp="http://schemas.microsoft.com/office/drawing/2018/hyperlinkcolor" val="tx"/>
                    </a:ext>
                  </a:extLst>
                </a:hlinkClick>
              </a:rPr>
              <a:t>required online Conflict of Interest training</a:t>
            </a:r>
            <a:r>
              <a:rPr kumimoji="0" lang="en-US" sz="18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 upon their appointment to the Commission and every other year thereafter. All certification forms should be sent directly to Commission staff to maintain in our records.</a:t>
            </a:r>
          </a:p>
          <a:p>
            <a:pPr marL="342900" marR="0" lvl="0" indent="-342900" algn="l" defTabSz="914400" rtl="0" eaLnBrk="1" fontAlgn="auto" latinLnBrk="0" hangingPunct="1">
              <a:lnSpc>
                <a:spcPct val="100000"/>
              </a:lnSpc>
              <a:spcBef>
                <a:spcPts val="0"/>
              </a:spcBef>
              <a:spcAft>
                <a:spcPts val="600"/>
              </a:spcAft>
              <a:buClrTx/>
              <a:buSzTx/>
              <a:buFont typeface="Arial" panose="020B0604020202020204" pitchFamily="34" charset="0"/>
              <a:buChar char="•"/>
              <a:tabLst/>
              <a:defRPr/>
            </a:pPr>
            <a:r>
              <a:rPr kumimoji="0" lang="en-US" sz="18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Commission members should view the State Ethics Commission as a resource and are encouraged to contact the State Ethics Commission with any questions or concerns related to potential conflicts of interest and any required disclosures.</a:t>
            </a:r>
          </a:p>
          <a:p>
            <a:pPr marL="342900" marR="0" lvl="0" indent="-342900" algn="l" defTabSz="914400" rtl="0" eaLnBrk="1" fontAlgn="auto" latinLnBrk="0" hangingPunct="1">
              <a:lnSpc>
                <a:spcPct val="100000"/>
              </a:lnSpc>
              <a:spcBef>
                <a:spcPts val="0"/>
              </a:spcBef>
              <a:spcAft>
                <a:spcPts val="600"/>
              </a:spcAft>
              <a:buClrTx/>
              <a:buSzTx/>
              <a:buFont typeface="Arial" panose="020B0604020202020204" pitchFamily="34" charset="0"/>
              <a:buChar char="•"/>
              <a:tabLst/>
              <a:defRPr/>
            </a:pPr>
            <a:r>
              <a:rPr kumimoji="0" lang="en-US" sz="18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The State Ethics Commission can be contacted at (617) 371-9500</a:t>
            </a:r>
          </a:p>
          <a:p>
            <a:pPr marL="342900" marR="0" lvl="0" indent="-342900" algn="l" defTabSz="914400" rtl="0" eaLnBrk="1" fontAlgn="auto" latinLnBrk="0" hangingPunct="1">
              <a:lnSpc>
                <a:spcPct val="100000"/>
              </a:lnSpc>
              <a:spcBef>
                <a:spcPts val="0"/>
              </a:spcBef>
              <a:spcAft>
                <a:spcPts val="600"/>
              </a:spcAft>
              <a:buClrTx/>
              <a:buSzTx/>
              <a:buFont typeface="Arial" panose="020B0604020202020204" pitchFamily="34" charset="0"/>
              <a:buChar char="•"/>
              <a:tabLst/>
              <a:defRPr/>
            </a:pPr>
            <a:r>
              <a:rPr kumimoji="0" lang="en-US" sz="18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Requests for advice can also be submitted through the State Ethics Commission’s website: </a:t>
            </a:r>
            <a:r>
              <a:rPr kumimoji="0" lang="en-US" sz="1800" b="0" i="0" u="none" strike="noStrike" kern="1200" cap="none" spc="0" normalizeH="0" baseline="0" noProof="0" dirty="0">
                <a:ln>
                  <a:noFill/>
                </a:ln>
                <a:solidFill>
                  <a:srgbClr val="00359E"/>
                </a:solidFill>
                <a:effectLst/>
                <a:uLnTx/>
                <a:uFillTx/>
                <a:latin typeface="Calibri" panose="020F0502020204030204" pitchFamily="34" charset="0"/>
                <a:ea typeface="+mn-ea"/>
                <a:cs typeface="+mn-cs"/>
                <a:hlinkClick r:id="rId3">
                  <a:extLst>
                    <a:ext uri="{A12FA001-AC4F-418D-AE19-62706E023703}">
                      <ahyp:hlinkClr xmlns:ahyp="http://schemas.microsoft.com/office/drawing/2018/hyperlinkcolor" val="tx"/>
                    </a:ext>
                  </a:extLst>
                </a:hlinkClick>
              </a:rPr>
              <a:t>www.mass.gov/orgs/state-ethics-commission</a:t>
            </a:r>
            <a:endParaRPr kumimoji="0" lang="en-US" sz="1800" b="0" i="0" u="none" strike="noStrike" kern="1200" cap="none" spc="0" normalizeH="0" baseline="0" noProof="0" dirty="0">
              <a:ln>
                <a:noFill/>
              </a:ln>
              <a:solidFill>
                <a:srgbClr val="00359E"/>
              </a:solidFill>
              <a:effectLst/>
              <a:uLnTx/>
              <a:uFillTx/>
              <a:latin typeface="Calibri" panose="020F0502020204030204" pitchFamily="34" charset="0"/>
              <a:ea typeface="+mn-ea"/>
              <a:cs typeface="+mn-cs"/>
            </a:endParaRPr>
          </a:p>
          <a:p>
            <a:pPr marL="342900" marR="0" lvl="0" indent="-342900" algn="l" defTabSz="914400" rtl="0" eaLnBrk="1" fontAlgn="auto" latinLnBrk="0" hangingPunct="1">
              <a:lnSpc>
                <a:spcPct val="100000"/>
              </a:lnSpc>
              <a:spcBef>
                <a:spcPts val="0"/>
              </a:spcBef>
              <a:spcAft>
                <a:spcPts val="600"/>
              </a:spcAft>
              <a:buClrTx/>
              <a:buSzTx/>
              <a:buFont typeface="Arial" panose="020B0604020202020204" pitchFamily="34" charset="0"/>
              <a:buChar char="•"/>
              <a:tabLst/>
              <a:defRPr/>
            </a:pPr>
            <a:r>
              <a:rPr kumimoji="0" lang="en-US" sz="18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Advice is confidential and cannot be provided for past conduct or for matters pertaining to a third party.</a:t>
            </a:r>
          </a:p>
        </p:txBody>
      </p:sp>
    </p:spTree>
    <p:extLst>
      <p:ext uri="{BB962C8B-B14F-4D97-AF65-F5344CB8AC3E}">
        <p14:creationId xmlns:p14="http://schemas.microsoft.com/office/powerpoint/2010/main" val="2245701695"/>
      </p:ext>
    </p:extLst>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AF837C-A565-4B60-8FED-BBBC7DCDA6D5}"/>
              </a:ext>
            </a:extLst>
          </p:cNvPr>
          <p:cNvSpPr>
            <a:spLocks noGrp="1"/>
          </p:cNvSpPr>
          <p:nvPr>
            <p:ph type="title"/>
          </p:nvPr>
        </p:nvSpPr>
        <p:spPr/>
        <p:txBody>
          <a:bodyPr/>
          <a:lstStyle/>
          <a:p>
            <a:r>
              <a:rPr lang="en-US" dirty="0">
                <a:latin typeface="Calibri" panose="020F0502020204030204" pitchFamily="34" charset="0"/>
                <a:cs typeface="Calibri" panose="020F0502020204030204" pitchFamily="34" charset="0"/>
              </a:rPr>
              <a:t>Annual Report and Trust Fund Updates</a:t>
            </a:r>
          </a:p>
        </p:txBody>
      </p:sp>
      <p:sp>
        <p:nvSpPr>
          <p:cNvPr id="5" name="TextBox 4">
            <a:extLst>
              <a:ext uri="{FF2B5EF4-FFF2-40B4-BE49-F238E27FC236}">
                <a16:creationId xmlns:a16="http://schemas.microsoft.com/office/drawing/2014/main" id="{790DA48B-4F6D-417F-AB4C-71DEE4E1ECA9}"/>
              </a:ext>
            </a:extLst>
          </p:cNvPr>
          <p:cNvSpPr txBox="1"/>
          <p:nvPr/>
        </p:nvSpPr>
        <p:spPr>
          <a:xfrm>
            <a:off x="533400" y="1371600"/>
            <a:ext cx="8077200" cy="2744341"/>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1000"/>
              </a:spcAft>
              <a:buClrTx/>
              <a:buSzTx/>
              <a:buFontTx/>
              <a:buNone/>
              <a:tabLst/>
              <a:defRPr/>
            </a:pPr>
            <a:r>
              <a:rPr lang="en-US" b="1" u="sng" dirty="0">
                <a:solidFill>
                  <a:srgbClr val="000000"/>
                </a:solidFill>
                <a:latin typeface="Calibri" panose="020F0502020204030204" pitchFamily="34" charset="0"/>
              </a:rPr>
              <a:t>Annual Report</a:t>
            </a:r>
            <a:endParaRPr kumimoji="0" lang="en-US" sz="1800" b="1" i="0" u="sng" strike="noStrike" kern="1200" cap="none" spc="0" normalizeH="0" baseline="0" noProof="0" dirty="0">
              <a:ln>
                <a:noFill/>
              </a:ln>
              <a:solidFill>
                <a:srgbClr val="000000"/>
              </a:solidFill>
              <a:effectLst/>
              <a:uLnTx/>
              <a:uFillTx/>
              <a:latin typeface="Calibri" panose="020F0502020204030204" pitchFamily="34" charset="0"/>
              <a:ea typeface="+mn-ea"/>
              <a:cs typeface="+mn-cs"/>
            </a:endParaRPr>
          </a:p>
          <a:p>
            <a:pPr marL="346075" indent="-346075">
              <a:spcAft>
                <a:spcPts val="1200"/>
              </a:spcAft>
              <a:buFont typeface="Arial" panose="020B0604020202020204" pitchFamily="34" charset="0"/>
              <a:buChar char="•"/>
            </a:pPr>
            <a:r>
              <a:rPr lang="en-US" dirty="0">
                <a:latin typeface="Calibri" panose="020F0502020204030204" pitchFamily="34" charset="0"/>
                <a:cs typeface="Calibri" panose="020F0502020204030204" pitchFamily="34" charset="0"/>
              </a:rPr>
              <a:t>The Commission’s annual report for 2022 was submitted to the Legislature in October.</a:t>
            </a:r>
          </a:p>
          <a:p>
            <a:pPr marL="346075" indent="-346075">
              <a:spcAft>
                <a:spcPts val="1200"/>
              </a:spcAft>
              <a:buFont typeface="Arial" panose="020B0604020202020204" pitchFamily="34" charset="0"/>
              <a:buChar char="•"/>
            </a:pPr>
            <a:r>
              <a:rPr lang="en-US" dirty="0">
                <a:latin typeface="Calibri" panose="020F0502020204030204" pitchFamily="34" charset="0"/>
                <a:cs typeface="Calibri" panose="020F0502020204030204" pitchFamily="34" charset="0"/>
              </a:rPr>
              <a:t>Similar to the Commission’s prior reports, the report was structured as a letter from the Commission’s Chair, summarizing the group’s activities from the prior year (March 1, 2022 to March 1, 2023).</a:t>
            </a:r>
          </a:p>
          <a:p>
            <a:pPr marL="346075" indent="-346075">
              <a:spcAft>
                <a:spcPts val="1200"/>
              </a:spcAft>
              <a:buFont typeface="Arial" panose="020B0604020202020204" pitchFamily="34" charset="0"/>
              <a:buChar char="•"/>
            </a:pPr>
            <a:r>
              <a:rPr lang="en-US" dirty="0">
                <a:latin typeface="Calibri" panose="020F0502020204030204" pitchFamily="34" charset="0"/>
                <a:cs typeface="Calibri" panose="020F0502020204030204" pitchFamily="34" charset="0"/>
              </a:rPr>
              <a:t>Copies of the report along with the Commission’s meeting materials are available on the</a:t>
            </a:r>
            <a:r>
              <a:rPr lang="en-US" dirty="0">
                <a:effectLst/>
                <a:latin typeface="Calibri" panose="020F0502020204030204" pitchFamily="34" charset="0"/>
                <a:ea typeface="Calibri" panose="020F0502020204030204" pitchFamily="34" charset="0"/>
                <a:cs typeface="Calibri" panose="020F0502020204030204" pitchFamily="34" charset="0"/>
              </a:rPr>
              <a:t> </a:t>
            </a:r>
            <a:r>
              <a:rPr lang="en-US" dirty="0">
                <a:solidFill>
                  <a:srgbClr val="0070C0"/>
                </a:solidFill>
                <a:latin typeface="Calibri" panose="020F0502020204030204" pitchFamily="34" charset="0"/>
                <a:cs typeface="Calibri" panose="020F0502020204030204" pitchFamily="34" charset="0"/>
                <a:hlinkClick r:id="rId2">
                  <a:extLst>
                    <a:ext uri="{A12FA001-AC4F-418D-AE19-62706E023703}">
                      <ahyp:hlinkClr xmlns:ahyp="http://schemas.microsoft.com/office/drawing/2018/hyperlinkcolor" val="tx"/>
                    </a:ext>
                  </a:extLst>
                </a:hlinkClick>
              </a:rPr>
              <a:t>Commission’s Mass.gov webpage</a:t>
            </a:r>
            <a:r>
              <a:rPr lang="en-US" dirty="0">
                <a:latin typeface="Calibri" panose="020F0502020204030204" pitchFamily="34" charset="0"/>
                <a:cs typeface="Calibri" panose="020F0502020204030204" pitchFamily="34" charset="0"/>
              </a:rPr>
              <a:t>.</a:t>
            </a:r>
          </a:p>
        </p:txBody>
      </p:sp>
    </p:spTree>
    <p:extLst>
      <p:ext uri="{BB962C8B-B14F-4D97-AF65-F5344CB8AC3E}">
        <p14:creationId xmlns:p14="http://schemas.microsoft.com/office/powerpoint/2010/main" val="3678147787"/>
      </p:ext>
    </p:extLst>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AF837C-A565-4B60-8FED-BBBC7DCDA6D5}"/>
              </a:ext>
            </a:extLst>
          </p:cNvPr>
          <p:cNvSpPr>
            <a:spLocks noGrp="1"/>
          </p:cNvSpPr>
          <p:nvPr>
            <p:ph type="title"/>
          </p:nvPr>
        </p:nvSpPr>
        <p:spPr/>
        <p:txBody>
          <a:bodyPr/>
          <a:lstStyle/>
          <a:p>
            <a:r>
              <a:rPr lang="en-US" dirty="0">
                <a:latin typeface="Calibri" panose="020F0502020204030204" pitchFamily="34" charset="0"/>
                <a:cs typeface="Calibri" panose="020F0502020204030204" pitchFamily="34" charset="0"/>
              </a:rPr>
              <a:t>Annual Report and Trust Fund Updates</a:t>
            </a:r>
          </a:p>
        </p:txBody>
      </p:sp>
      <p:sp>
        <p:nvSpPr>
          <p:cNvPr id="5" name="TextBox 4">
            <a:extLst>
              <a:ext uri="{FF2B5EF4-FFF2-40B4-BE49-F238E27FC236}">
                <a16:creationId xmlns:a16="http://schemas.microsoft.com/office/drawing/2014/main" id="{790DA48B-4F6D-417F-AB4C-71DEE4E1ECA9}"/>
              </a:ext>
            </a:extLst>
          </p:cNvPr>
          <p:cNvSpPr txBox="1"/>
          <p:nvPr/>
        </p:nvSpPr>
        <p:spPr>
          <a:xfrm>
            <a:off x="533400" y="1371600"/>
            <a:ext cx="8077200" cy="3175228"/>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1000"/>
              </a:spcAft>
              <a:buClrTx/>
              <a:buSzTx/>
              <a:buFontTx/>
              <a:buNone/>
              <a:tabLst/>
              <a:defRPr/>
            </a:pPr>
            <a:r>
              <a:rPr lang="en-US" b="1" u="sng" dirty="0">
                <a:solidFill>
                  <a:srgbClr val="000000"/>
                </a:solidFill>
                <a:latin typeface="Calibri" panose="020F0502020204030204" pitchFamily="34" charset="0"/>
              </a:rPr>
              <a:t>Trust Fund</a:t>
            </a:r>
            <a:endParaRPr kumimoji="0" lang="en-US" sz="1800" b="1" i="0" u="sng" strike="noStrike" kern="1200" cap="none" spc="0" normalizeH="0" baseline="0" noProof="0" dirty="0">
              <a:ln>
                <a:noFill/>
              </a:ln>
              <a:solidFill>
                <a:srgbClr val="000000"/>
              </a:solidFill>
              <a:effectLst/>
              <a:uLnTx/>
              <a:uFillTx/>
              <a:latin typeface="Calibri" panose="020F0502020204030204" pitchFamily="34" charset="0"/>
              <a:ea typeface="+mn-ea"/>
              <a:cs typeface="+mn-cs"/>
            </a:endParaRPr>
          </a:p>
          <a:p>
            <a:pPr marL="346075" indent="-346075">
              <a:spcAft>
                <a:spcPts val="1200"/>
              </a:spcAft>
              <a:buFont typeface="Arial" panose="020B0604020202020204" pitchFamily="34" charset="0"/>
              <a:buChar char="•"/>
            </a:pPr>
            <a:r>
              <a:rPr lang="en-US" dirty="0">
                <a:latin typeface="Calibri" panose="020F0502020204030204" pitchFamily="34" charset="0"/>
                <a:cs typeface="Calibri" panose="020F0502020204030204" pitchFamily="34" charset="0"/>
              </a:rPr>
              <a:t>The Community Behavioral Health Promotion and Prevention Trust Fund has been growing steadily with the infusion of revenue from the State’s vaping tax.</a:t>
            </a:r>
          </a:p>
          <a:p>
            <a:pPr marL="346075" indent="-346075">
              <a:spcAft>
                <a:spcPts val="1200"/>
              </a:spcAft>
              <a:buFont typeface="Arial" panose="020B0604020202020204" pitchFamily="34" charset="0"/>
              <a:buChar char="•"/>
            </a:pPr>
            <a:r>
              <a:rPr lang="en-US" dirty="0">
                <a:latin typeface="Calibri" panose="020F0502020204030204" pitchFamily="34" charset="0"/>
                <a:cs typeface="Calibri" panose="020F0502020204030204" pitchFamily="34" charset="0"/>
              </a:rPr>
              <a:t>To date, the Trust Fund has approx. $14M, which the EOHHS Secretary may use to:</a:t>
            </a:r>
          </a:p>
          <a:p>
            <a:pPr marL="742950" lvl="1" indent="-285750">
              <a:spcAft>
                <a:spcPts val="1200"/>
              </a:spcAft>
              <a:buFont typeface="Courier New" panose="02070309020205020404" pitchFamily="49" charset="0"/>
              <a:buChar char="o"/>
            </a:pPr>
            <a:r>
              <a:rPr lang="en-US" dirty="0">
                <a:latin typeface="Calibri" panose="020F0502020204030204" pitchFamily="34" charset="0"/>
                <a:cs typeface="Calibri" panose="020F0502020204030204" pitchFamily="34" charset="0"/>
              </a:rPr>
              <a:t>Support critical public health needs affecting children and young adults</a:t>
            </a:r>
          </a:p>
          <a:p>
            <a:pPr marL="742950" lvl="1" indent="-285750">
              <a:spcAft>
                <a:spcPts val="1200"/>
              </a:spcAft>
              <a:buFont typeface="Courier New" panose="02070309020205020404" pitchFamily="49" charset="0"/>
              <a:buChar char="o"/>
            </a:pPr>
            <a:r>
              <a:rPr lang="en-US" dirty="0">
                <a:latin typeface="Calibri" panose="020F0502020204030204" pitchFamily="34" charset="0"/>
                <a:cs typeface="Calibri" panose="020F0502020204030204" pitchFamily="34" charset="0"/>
              </a:rPr>
              <a:t>For grants to community organizations to establish or support evidence-based and evidence-informed programs for children and young adults, in consultation with the Commission</a:t>
            </a:r>
          </a:p>
        </p:txBody>
      </p:sp>
    </p:spTree>
    <p:extLst>
      <p:ext uri="{BB962C8B-B14F-4D97-AF65-F5344CB8AC3E}">
        <p14:creationId xmlns:p14="http://schemas.microsoft.com/office/powerpoint/2010/main" val="1180712056"/>
      </p:ext>
    </p:extLst>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AF837C-A565-4B60-8FED-BBBC7DCDA6D5}"/>
              </a:ext>
            </a:extLst>
          </p:cNvPr>
          <p:cNvSpPr>
            <a:spLocks noGrp="1"/>
          </p:cNvSpPr>
          <p:nvPr>
            <p:ph type="title"/>
          </p:nvPr>
        </p:nvSpPr>
        <p:spPr/>
        <p:txBody>
          <a:bodyPr/>
          <a:lstStyle/>
          <a:p>
            <a:r>
              <a:rPr lang="en-US" dirty="0">
                <a:latin typeface="Calibri" panose="020F0502020204030204" pitchFamily="34" charset="0"/>
                <a:cs typeface="Calibri" panose="020F0502020204030204" pitchFamily="34" charset="0"/>
              </a:rPr>
              <a:t>Statutory Changes within Chapter 177 of the Acts of 2022</a:t>
            </a:r>
          </a:p>
        </p:txBody>
      </p:sp>
      <p:sp>
        <p:nvSpPr>
          <p:cNvPr id="5" name="TextBox 4">
            <a:extLst>
              <a:ext uri="{FF2B5EF4-FFF2-40B4-BE49-F238E27FC236}">
                <a16:creationId xmlns:a16="http://schemas.microsoft.com/office/drawing/2014/main" id="{790DA48B-4F6D-417F-AB4C-71DEE4E1ECA9}"/>
              </a:ext>
            </a:extLst>
          </p:cNvPr>
          <p:cNvSpPr txBox="1"/>
          <p:nvPr/>
        </p:nvSpPr>
        <p:spPr>
          <a:xfrm>
            <a:off x="533400" y="1371600"/>
            <a:ext cx="8077200" cy="2867452"/>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1000"/>
              </a:spcAft>
              <a:buClrTx/>
              <a:buSzTx/>
              <a:buFontTx/>
              <a:buNone/>
              <a:tabLst/>
              <a:defRPr/>
            </a:pPr>
            <a:r>
              <a:rPr lang="en-US" b="1" u="sng" dirty="0">
                <a:solidFill>
                  <a:srgbClr val="000000"/>
                </a:solidFill>
                <a:latin typeface="Calibri" panose="020F0502020204030204" pitchFamily="34" charset="0"/>
              </a:rPr>
              <a:t>Chapter 177 of the Acts of 2022</a:t>
            </a:r>
          </a:p>
          <a:p>
            <a:pPr marL="346075" indent="-346075">
              <a:spcAft>
                <a:spcPts val="1200"/>
              </a:spcAft>
              <a:buFont typeface="Arial" panose="020B0604020202020204" pitchFamily="34" charset="0"/>
              <a:buChar char="•"/>
            </a:pPr>
            <a:r>
              <a:rPr lang="en-US" dirty="0">
                <a:latin typeface="Calibri" panose="020F0502020204030204" pitchFamily="34" charset="0"/>
                <a:cs typeface="Calibri" panose="020F0502020204030204" pitchFamily="34" charset="0"/>
              </a:rPr>
              <a:t>The Commission’s charge was revised with the enactment of Chapter 177 of the Acts of 2022</a:t>
            </a:r>
          </a:p>
          <a:p>
            <a:pPr marL="346075" indent="-346075">
              <a:spcAft>
                <a:spcPts val="1200"/>
              </a:spcAft>
              <a:buFont typeface="Arial" panose="020B0604020202020204" pitchFamily="34" charset="0"/>
              <a:buChar char="•"/>
            </a:pPr>
            <a:r>
              <a:rPr lang="en-US" sz="1800" dirty="0">
                <a:effectLst/>
                <a:latin typeface="Calibri" panose="020F0502020204030204" pitchFamily="34" charset="0"/>
                <a:ea typeface="Calibri" panose="020F0502020204030204" pitchFamily="34" charset="0"/>
                <a:cs typeface="Calibri" panose="020F0502020204030204" pitchFamily="34" charset="0"/>
              </a:rPr>
              <a:t>While the focus </a:t>
            </a:r>
            <a:r>
              <a:rPr lang="en-US" dirty="0">
                <a:latin typeface="Calibri" panose="020F0502020204030204" pitchFamily="34" charset="0"/>
                <a:ea typeface="Calibri" panose="020F0502020204030204" pitchFamily="34" charset="0"/>
                <a:cs typeface="Calibri" panose="020F0502020204030204" pitchFamily="34" charset="0"/>
              </a:rPr>
              <a:t>of t</a:t>
            </a:r>
            <a:r>
              <a:rPr lang="en-US" sz="1800" dirty="0">
                <a:effectLst/>
                <a:latin typeface="Calibri" panose="020F0502020204030204" pitchFamily="34" charset="0"/>
                <a:ea typeface="Calibri" panose="020F0502020204030204" pitchFamily="34" charset="0"/>
                <a:cs typeface="Calibri" panose="020F0502020204030204" pitchFamily="34" charset="0"/>
              </a:rPr>
              <a:t>he Commission remains unchanged – t</a:t>
            </a:r>
            <a:r>
              <a:rPr lang="en-US" dirty="0">
                <a:latin typeface="Calibri" panose="020F0502020204030204" pitchFamily="34" charset="0"/>
                <a:ea typeface="Calibri" panose="020F0502020204030204" pitchFamily="34" charset="0"/>
                <a:cs typeface="Calibri" panose="020F0502020204030204" pitchFamily="34" charset="0"/>
              </a:rPr>
              <a:t>o promote positive mental, emotional and behavioral health and early intervention for persons with a mental illness, and to prevent substance use disorders among residents of the Commonwealth – t</a:t>
            </a:r>
            <a:r>
              <a:rPr lang="en-US" sz="1800" dirty="0">
                <a:effectLst/>
                <a:latin typeface="Calibri" panose="020F0502020204030204" pitchFamily="34" charset="0"/>
                <a:ea typeface="Calibri" panose="020F0502020204030204" pitchFamily="34" charset="0"/>
                <a:cs typeface="Calibri" panose="020F0502020204030204" pitchFamily="34" charset="0"/>
              </a:rPr>
              <a:t>he </a:t>
            </a:r>
            <a:r>
              <a:rPr lang="en-US" sz="1800" dirty="0">
                <a:effectLst/>
                <a:latin typeface="Calibri" panose="020F0502020204030204" pitchFamily="34" charset="0"/>
                <a:ea typeface="Calibri" panose="020F0502020204030204" pitchFamily="34" charset="0"/>
              </a:rPr>
              <a:t>scope of the Commission was expanded to include a broad range of new responsibilities, most notably to serve in an advisory function to the Office of Behavioral Health Promotion (OBHP)</a:t>
            </a:r>
          </a:p>
        </p:txBody>
      </p:sp>
    </p:spTree>
    <p:extLst>
      <p:ext uri="{BB962C8B-B14F-4D97-AF65-F5344CB8AC3E}">
        <p14:creationId xmlns:p14="http://schemas.microsoft.com/office/powerpoint/2010/main" val="2058683294"/>
      </p:ext>
    </p:extLst>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AF837C-A565-4B60-8FED-BBBC7DCDA6D5}"/>
              </a:ext>
            </a:extLst>
          </p:cNvPr>
          <p:cNvSpPr>
            <a:spLocks noGrp="1"/>
          </p:cNvSpPr>
          <p:nvPr>
            <p:ph type="title"/>
          </p:nvPr>
        </p:nvSpPr>
        <p:spPr/>
        <p:txBody>
          <a:bodyPr/>
          <a:lstStyle/>
          <a:p>
            <a:r>
              <a:rPr lang="en-US" dirty="0">
                <a:latin typeface="Calibri" panose="020F0502020204030204" pitchFamily="34" charset="0"/>
                <a:cs typeface="Calibri" panose="020F0502020204030204" pitchFamily="34" charset="0"/>
              </a:rPr>
              <a:t>Statutory Changes within Chapter 177 of the Acts of 2022 (cont.)</a:t>
            </a:r>
          </a:p>
        </p:txBody>
      </p:sp>
      <p:sp>
        <p:nvSpPr>
          <p:cNvPr id="5" name="TextBox 4">
            <a:extLst>
              <a:ext uri="{FF2B5EF4-FFF2-40B4-BE49-F238E27FC236}">
                <a16:creationId xmlns:a16="http://schemas.microsoft.com/office/drawing/2014/main" id="{790DA48B-4F6D-417F-AB4C-71DEE4E1ECA9}"/>
              </a:ext>
            </a:extLst>
          </p:cNvPr>
          <p:cNvSpPr txBox="1"/>
          <p:nvPr/>
        </p:nvSpPr>
        <p:spPr>
          <a:xfrm>
            <a:off x="533400" y="1371600"/>
            <a:ext cx="8077200" cy="3883114"/>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1000"/>
              </a:spcAft>
              <a:buClrTx/>
              <a:buSzTx/>
              <a:buFontTx/>
              <a:buNone/>
              <a:tabLst/>
              <a:defRPr/>
            </a:pPr>
            <a:r>
              <a:rPr lang="en-US" b="1" u="sng" dirty="0">
                <a:solidFill>
                  <a:srgbClr val="000000"/>
                </a:solidFill>
                <a:latin typeface="Calibri" panose="020F0502020204030204" pitchFamily="34" charset="0"/>
              </a:rPr>
              <a:t>Office of Behavioral Health Promotion</a:t>
            </a:r>
          </a:p>
          <a:p>
            <a:pPr marL="346075" indent="-346075">
              <a:spcAft>
                <a:spcPts val="1200"/>
              </a:spcAft>
              <a:buFont typeface="Arial" panose="020B0604020202020204" pitchFamily="34" charset="0"/>
              <a:buChar char="•"/>
            </a:pPr>
            <a:r>
              <a:rPr lang="en-US" sz="1800" dirty="0">
                <a:effectLst/>
                <a:latin typeface="Calibri" panose="020F0502020204030204" pitchFamily="34" charset="0"/>
                <a:ea typeface="Calibri" panose="020F0502020204030204" pitchFamily="34" charset="0"/>
              </a:rPr>
              <a:t>In addition to </a:t>
            </a:r>
            <a:r>
              <a:rPr lang="en-US" dirty="0">
                <a:latin typeface="Calibri" panose="020F0502020204030204" pitchFamily="34" charset="0"/>
                <a:ea typeface="Calibri" panose="020F0502020204030204" pitchFamily="34" charset="0"/>
              </a:rPr>
              <a:t>revising the Commission’s charge, the legislation </a:t>
            </a:r>
            <a:r>
              <a:rPr lang="en-US" sz="1800" dirty="0">
                <a:effectLst/>
                <a:latin typeface="Calibri" panose="020F0502020204030204" pitchFamily="34" charset="0"/>
                <a:ea typeface="Calibri" panose="020F0502020204030204" pitchFamily="34" charset="0"/>
              </a:rPr>
              <a:t>established the Office of Behavioral Health Promotion (OBHP).</a:t>
            </a:r>
          </a:p>
          <a:p>
            <a:pPr marL="346075" indent="-346075">
              <a:spcAft>
                <a:spcPts val="1200"/>
              </a:spcAft>
              <a:buFont typeface="Arial" panose="020B0604020202020204" pitchFamily="34" charset="0"/>
              <a:buChar char="•"/>
            </a:pPr>
            <a:r>
              <a:rPr lang="en-US" sz="1800" dirty="0">
                <a:effectLst/>
                <a:latin typeface="Calibri" panose="020F0502020204030204" pitchFamily="34" charset="0"/>
                <a:ea typeface="Calibri" panose="020F0502020204030204" pitchFamily="34" charset="0"/>
              </a:rPr>
              <a:t>EOHHS is in the process of standing up the OBHP and hiring its Director, which is currently being advertised on MassCareers:</a:t>
            </a:r>
          </a:p>
          <a:p>
            <a:pPr marL="339725">
              <a:spcAft>
                <a:spcPts val="1200"/>
              </a:spcAft>
            </a:pPr>
            <a:r>
              <a:rPr lang="en-US" sz="1800" dirty="0">
                <a:solidFill>
                  <a:srgbClr val="0070C0"/>
                </a:solidFill>
                <a:effectLst/>
                <a:latin typeface="Calibri" panose="020F0502020204030204" pitchFamily="34" charset="0"/>
                <a:ea typeface="Calibri" panose="020F0502020204030204" pitchFamily="34" charset="0"/>
                <a:hlinkClick r:id="rId2">
                  <a:extLst>
                    <a:ext uri="{A12FA001-AC4F-418D-AE19-62706E023703}">
                      <ahyp:hlinkClr xmlns:ahyp="http://schemas.microsoft.com/office/drawing/2018/hyperlinkcolor" val="tx"/>
                    </a:ext>
                  </a:extLst>
                </a:hlinkClick>
              </a:rPr>
              <a:t>https://massanf.taleo.net/careersection/ex/jobdetail.ftl?job=23000C6Y</a:t>
            </a:r>
            <a:r>
              <a:rPr lang="en-US" sz="1800" dirty="0">
                <a:effectLst/>
                <a:latin typeface="Calibri" panose="020F0502020204030204" pitchFamily="34" charset="0"/>
                <a:ea typeface="Calibri" panose="020F0502020204030204" pitchFamily="34" charset="0"/>
              </a:rPr>
              <a:t> </a:t>
            </a:r>
          </a:p>
          <a:p>
            <a:pPr marL="346075" indent="-346075">
              <a:spcAft>
                <a:spcPts val="1200"/>
              </a:spcAft>
              <a:buFont typeface="Arial" panose="020B0604020202020204" pitchFamily="34" charset="0"/>
              <a:buChar char="•"/>
            </a:pPr>
            <a:r>
              <a:rPr lang="en-US" dirty="0">
                <a:latin typeface="Calibri" panose="020F0502020204030204" pitchFamily="34" charset="0"/>
                <a:ea typeface="Calibri" panose="020F0502020204030204" pitchFamily="34" charset="0"/>
              </a:rPr>
              <a:t>Given the position’s focus, the OBHP has been structured under DMH, which will work hand in hand with the Director.</a:t>
            </a:r>
          </a:p>
          <a:p>
            <a:pPr marL="346075" indent="-346075">
              <a:spcAft>
                <a:spcPts val="1200"/>
              </a:spcAft>
              <a:buFont typeface="Arial" panose="020B0604020202020204" pitchFamily="34" charset="0"/>
              <a:buChar char="•"/>
            </a:pPr>
            <a:r>
              <a:rPr lang="en-US" dirty="0">
                <a:latin typeface="Calibri" panose="020F0502020204030204" pitchFamily="34" charset="0"/>
                <a:ea typeface="Calibri" panose="020F0502020204030204" pitchFamily="34" charset="0"/>
              </a:rPr>
              <a:t>The listing will remain open through November and may be extended or reposted if a suitable pool of qualified candidates has not been identified after the initial 30-day period concludes.</a:t>
            </a:r>
          </a:p>
        </p:txBody>
      </p:sp>
    </p:spTree>
    <p:extLst>
      <p:ext uri="{BB962C8B-B14F-4D97-AF65-F5344CB8AC3E}">
        <p14:creationId xmlns:p14="http://schemas.microsoft.com/office/powerpoint/2010/main" val="158085999"/>
      </p:ext>
    </p:extLst>
  </p:cSld>
  <p:clrMapOvr>
    <a:masterClrMapping/>
  </p:clrMapOvr>
  <p:transition/>
</p:sld>
</file>

<file path=ppt/tags/tag1.xml><?xml version="1.0" encoding="utf-8"?>
<p:tagLst xmlns:a="http://schemas.openxmlformats.org/drawingml/2006/main" xmlns:r="http://schemas.openxmlformats.org/officeDocument/2006/relationships" xmlns:p="http://schemas.openxmlformats.org/presentationml/2006/main">
  <p:tag name="STYLE" val="AcnSubjectTitle"/>
  <p:tag name="DATE" val="8/4/2008 11:33:24 AM"/>
</p:tagLst>
</file>

<file path=ppt/tags/tag2.xml><?xml version="1.0" encoding="utf-8"?>
<p:tagLst xmlns:a="http://schemas.openxmlformats.org/drawingml/2006/main" xmlns:r="http://schemas.openxmlformats.org/officeDocument/2006/relationships" xmlns:p="http://schemas.openxmlformats.org/presentationml/2006/main">
  <p:tag name="STYLE" val="AcnFootnote"/>
  <p:tag name="DATE" val="8/4/2008 11:33:25 AM"/>
</p:tagLst>
</file>

<file path=ppt/theme/theme1.xml><?xml version="1.0" encoding="utf-8"?>
<a:theme xmlns:a="http://schemas.openxmlformats.org/drawingml/2006/main" name="1_Blue Presentation Template - MA HHS - small logos">
  <a:themeElements>
    <a:clrScheme name="">
      <a:dk1>
        <a:srgbClr val="000000"/>
      </a:dk1>
      <a:lt1>
        <a:srgbClr val="FFFFFF"/>
      </a:lt1>
      <a:dk2>
        <a:srgbClr val="003366"/>
      </a:dk2>
      <a:lt2>
        <a:srgbClr val="B4B4B4"/>
      </a:lt2>
      <a:accent1>
        <a:srgbClr val="FFFFCC"/>
      </a:accent1>
      <a:accent2>
        <a:srgbClr val="003399"/>
      </a:accent2>
      <a:accent3>
        <a:srgbClr val="FFFFFF"/>
      </a:accent3>
      <a:accent4>
        <a:srgbClr val="000000"/>
      </a:accent4>
      <a:accent5>
        <a:srgbClr val="FFFFE2"/>
      </a:accent5>
      <a:accent6>
        <a:srgbClr val="002D8A"/>
      </a:accent6>
      <a:hlink>
        <a:srgbClr val="CCCCFF"/>
      </a:hlink>
      <a:folHlink>
        <a:srgbClr val="FFFFFF"/>
      </a:folHlink>
    </a:clrScheme>
    <a:fontScheme name="1_Blue Presentation Template - MA HHS - small logos">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accent2"/>
          </a:solidFill>
          <a:prstDash val="solid"/>
          <a:round/>
          <a:headEnd type="none" w="med" len="med"/>
          <a:tailEnd type="none" w="med" len="med"/>
        </a:ln>
        <a:effectLst/>
      </a:spPr>
      <a:bodyPr vert="horz" wrap="square" lIns="45720" tIns="45720" rIns="45720" bIns="45720" numCol="1" anchor="ctr"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1600" b="0" i="0" u="none" strike="noStrike" cap="none" normalizeH="0" baseline="0" smtClean="0">
            <a:ln>
              <a:noFill/>
            </a:ln>
            <a:solidFill>
              <a:schemeClr val="tx1"/>
            </a:solidFill>
            <a:effectLst/>
            <a:latin typeface="Arial"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accent2"/>
          </a:solidFill>
          <a:prstDash val="solid"/>
          <a:round/>
          <a:headEnd type="none" w="med" len="med"/>
          <a:tailEnd type="none" w="med" len="med"/>
        </a:ln>
        <a:effectLst/>
      </a:spPr>
      <a:bodyPr vert="horz" wrap="square" lIns="45720" tIns="45720" rIns="45720" bIns="45720" numCol="1" anchor="ctr"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1600" b="0" i="0" u="none" strike="noStrike" cap="none" normalizeH="0" baseline="0" smtClean="0">
            <a:ln>
              <a:noFill/>
            </a:ln>
            <a:solidFill>
              <a:schemeClr val="tx1"/>
            </a:solidFill>
            <a:effectLst/>
            <a:latin typeface="Arial" pitchFamily="34" charset="0"/>
          </a:defRPr>
        </a:defPPr>
      </a:lstStyle>
    </a:lnDef>
  </a:objectDefaults>
  <a:extraClrSchemeLst>
    <a:extraClrScheme>
      <a:clrScheme name="1_Blue Presentation Template - MA HHS - small logos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1_Blue Presentation Template - MA HHS - small logos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1_Blue Presentation Template - MA HHS - small logos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1_Blue Presentation Template - MA HHS - small logos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1_Blue Presentation Template - MA HHS - small logos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1_Blue Presentation Template - MA HHS - small logos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1_Blue Presentation Template - MA HHS - small logos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21394</TotalTime>
  <Words>1056</Words>
  <Application>Microsoft Office PowerPoint</Application>
  <PresentationFormat>On-screen Show (4:3)</PresentationFormat>
  <Paragraphs>89</Paragraphs>
  <Slides>10</Slides>
  <Notes>3</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10</vt:i4>
      </vt:variant>
    </vt:vector>
  </HeadingPairs>
  <TitlesOfParts>
    <vt:vector size="15" baseType="lpstr">
      <vt:lpstr>Arial</vt:lpstr>
      <vt:lpstr>Calibri</vt:lpstr>
      <vt:lpstr>Courier New</vt:lpstr>
      <vt:lpstr>Noto Sans VF</vt:lpstr>
      <vt:lpstr>1_Blue Presentation Template - MA HHS - small logos</vt:lpstr>
      <vt:lpstr>PowerPoint Presentation</vt:lpstr>
      <vt:lpstr>Agenda</vt:lpstr>
      <vt:lpstr>Oath of Office</vt:lpstr>
      <vt:lpstr>Open Meeting Law and Conflict of Interest Refresher</vt:lpstr>
      <vt:lpstr>Open Meeting Law and Conflict of Interest Refresher (cont.)</vt:lpstr>
      <vt:lpstr>Annual Report and Trust Fund Updates</vt:lpstr>
      <vt:lpstr>Annual Report and Trust Fund Updates</vt:lpstr>
      <vt:lpstr>Statutory Changes within Chapter 177 of the Acts of 2022</vt:lpstr>
      <vt:lpstr>Statutory Changes within Chapter 177 of the Acts of 2022 (cont.)</vt:lpstr>
      <vt:lpstr>Upcoming Meetings and Next Steps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Gabriel.R.Cohen@MassMail.State.MA.US</dc:creator>
  <cp:lastModifiedBy>Cohen, Gabriel R. (EHS)</cp:lastModifiedBy>
  <cp:revision>645</cp:revision>
  <cp:lastPrinted>2019-11-13T19:25:56Z</cp:lastPrinted>
  <dcterms:created xsi:type="dcterms:W3CDTF">2014-04-27T20:43:35Z</dcterms:created>
  <dcterms:modified xsi:type="dcterms:W3CDTF">2023-11-17T16:46:45Z</dcterms:modified>
</cp:coreProperties>
</file>