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359" r:id="rId3"/>
    <p:sldId id="388" r:id="rId4"/>
    <p:sldId id="387" r:id="rId5"/>
    <p:sldId id="38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 varScale="1">
        <p:scale>
          <a:sx n="94" d="100"/>
          <a:sy n="9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3"/>
            <a:r>
              <a:rPr lang="en-US" altLang="en-US" dirty="0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Promotion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and </a:t>
            </a: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Prevention Commission</a:t>
            </a:r>
            <a:endParaRPr lang="en-US" sz="3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Joan Mikula</a:t>
            </a:r>
            <a:endParaRPr lang="en-US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Commissioner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Department of Mental 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January 13, 2020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21st floor, CR 1 &amp; 2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077200" cy="21236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Approval of Minutes from Previous Meetings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Continued Discussion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of Commission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Priorities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Scheduling </a:t>
            </a:r>
            <a:r>
              <a:rPr lang="en-US" sz="2400" b="1" smtClean="0">
                <a:solidFill>
                  <a:schemeClr val="dk1"/>
                </a:solidFill>
                <a:latin typeface="Calibri" panose="020F0502020204030204" pitchFamily="34" charset="0"/>
              </a:rPr>
              <a:t>2020 Meetings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Agenda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Rubric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92819"/>
              </p:ext>
            </p:extLst>
          </p:nvPr>
        </p:nvGraphicFramePr>
        <p:xfrm>
          <a:off x="609600" y="3175000"/>
          <a:ext cx="8077200" cy="2692400"/>
        </p:xfrm>
        <a:graphic>
          <a:graphicData uri="http://schemas.openxmlformats.org/drawingml/2006/table">
            <a:tbl>
              <a:tblPr/>
              <a:tblGrid>
                <a:gridCol w="1251906"/>
                <a:gridCol w="1251906"/>
                <a:gridCol w="1251906"/>
                <a:gridCol w="1504693"/>
                <a:gridCol w="1336170"/>
                <a:gridCol w="148061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 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Ideas 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for Investments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Focuses on upstream prevention (before issues appear)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Applies prevention science and ensures limited dollars match the identified purpose    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Incorporates the continuum of care, from Promotion, Prevention, Integration of Behavioral Health, Treatment, Recovery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Enhances or builds local prevention infrastructure and capacity 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Partners with public/private and interdisciplinary stakeholders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343561"/>
            <a:ext cx="8077200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Calibri" panose="020F0502020204030204" pitchFamily="34" charset="0"/>
              </a:rPr>
              <a:t>Scale</a:t>
            </a:r>
            <a:r>
              <a:rPr lang="en-US" sz="2000" u="sng" dirty="0">
                <a:latin typeface="Calibri" panose="020F0502020204030204" pitchFamily="34" charset="0"/>
              </a:rPr>
              <a:t>: </a:t>
            </a:r>
            <a:endParaRPr lang="en-US" sz="2000" b="1" u="sng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1 = </a:t>
            </a:r>
            <a:r>
              <a:rPr lang="en-US" sz="2000" dirty="0">
                <a:latin typeface="Calibri" panose="020F0502020204030204" pitchFamily="34" charset="0"/>
              </a:rPr>
              <a:t>There is </a:t>
            </a:r>
            <a:r>
              <a:rPr lang="en-US" sz="2000" u="sng" dirty="0">
                <a:latin typeface="Calibri" panose="020F0502020204030204" pitchFamily="34" charset="0"/>
              </a:rPr>
              <a:t>unclear</a:t>
            </a:r>
            <a:r>
              <a:rPr lang="en-US" sz="2000" dirty="0">
                <a:latin typeface="Calibri" panose="020F0502020204030204" pitchFamily="34" charset="0"/>
              </a:rPr>
              <a:t> evidence for meeting this criteria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2 = </a:t>
            </a:r>
            <a:r>
              <a:rPr lang="en-US" sz="2000" dirty="0">
                <a:latin typeface="Calibri" panose="020F0502020204030204" pitchFamily="34" charset="0"/>
              </a:rPr>
              <a:t>There is </a:t>
            </a:r>
            <a:r>
              <a:rPr lang="en-US" sz="2000" u="sng" dirty="0">
                <a:latin typeface="Calibri" panose="020F0502020204030204" pitchFamily="34" charset="0"/>
              </a:rPr>
              <a:t>partial</a:t>
            </a:r>
            <a:r>
              <a:rPr lang="en-US" sz="2000" dirty="0">
                <a:latin typeface="Calibri" panose="020F0502020204030204" pitchFamily="34" charset="0"/>
              </a:rPr>
              <a:t> evidence for meeting this criteria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3 = </a:t>
            </a:r>
            <a:r>
              <a:rPr lang="en-US" sz="2000" dirty="0">
                <a:latin typeface="Calibri" panose="020F0502020204030204" pitchFamily="34" charset="0"/>
              </a:rPr>
              <a:t>There is </a:t>
            </a:r>
            <a:r>
              <a:rPr lang="en-US" sz="2000" u="sng" dirty="0">
                <a:latin typeface="Calibri" panose="020F0502020204030204" pitchFamily="34" charset="0"/>
              </a:rPr>
              <a:t>clear</a:t>
            </a:r>
            <a:r>
              <a:rPr lang="en-US" sz="2000" dirty="0">
                <a:latin typeface="Calibri" panose="020F0502020204030204" pitchFamily="34" charset="0"/>
              </a:rPr>
              <a:t> evidence for meeting this criteria</a:t>
            </a:r>
          </a:p>
        </p:txBody>
      </p:sp>
    </p:spTree>
    <p:extLst>
      <p:ext uri="{BB962C8B-B14F-4D97-AF65-F5344CB8AC3E}">
        <p14:creationId xmlns:p14="http://schemas.microsoft.com/office/powerpoint/2010/main" val="18287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8674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Core </a:t>
            </a:r>
            <a:r>
              <a:rPr lang="en-US" dirty="0">
                <a:latin typeface="Calibri" panose="020F0502020204030204" pitchFamily="34" charset="0"/>
              </a:rPr>
              <a:t>Concepts of </a:t>
            </a:r>
            <a:r>
              <a:rPr lang="en-US" dirty="0" smtClean="0">
                <a:latin typeface="Calibri" panose="020F0502020204030204" pitchFamily="34" charset="0"/>
              </a:rPr>
              <a:t>Promotion/Prevention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43561"/>
            <a:ext cx="8077200" cy="36990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 smtClean="0">
                <a:latin typeface="Calibri"/>
                <a:ea typeface="Calibri"/>
                <a:cs typeface="Times New Roman"/>
              </a:rPr>
              <a:t>Promotion and prevention framework requires a paradigm shift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 smtClean="0">
                <a:latin typeface="Calibri"/>
                <a:ea typeface="Calibri"/>
                <a:cs typeface="Times New Roman"/>
              </a:rPr>
              <a:t>Mental </a:t>
            </a:r>
            <a:r>
              <a:rPr lang="en-US" sz="2200" dirty="0">
                <a:latin typeface="Calibri"/>
                <a:ea typeface="Calibri"/>
                <a:cs typeface="Times New Roman"/>
              </a:rPr>
              <a:t>health and physical health are inseparable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Successful promote/prevention is inherently interdisciplinary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Mental, emotional, and behavioral health disorders are developmental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Coordinated community level systems are needed to support promotion and prevention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Developmental perspective is key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Adaption for different cultures and large-scale dissemination is essential from the beginning of any promote/prevent effort.</a:t>
            </a:r>
            <a:endParaRPr lang="en-US" sz="2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8667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Timeline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13726"/>
              </p:ext>
            </p:extLst>
          </p:nvPr>
        </p:nvGraphicFramePr>
        <p:xfrm>
          <a:off x="609600" y="1524000"/>
          <a:ext cx="8001000" cy="2560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001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Key Dates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February 24, 2020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1st – 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2020 Meetings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222</Words>
  <Application>Microsoft Office PowerPoint</Application>
  <PresentationFormat>On-screen Show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1_Blue Presentation Template - MA HHS - small logos</vt:lpstr>
      <vt:lpstr>PowerPoint Presentation</vt:lpstr>
      <vt:lpstr>Agenda</vt:lpstr>
      <vt:lpstr>Rubric</vt:lpstr>
      <vt:lpstr>Core Concepts of Promotion/Prevention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Gabriel Cohen</cp:lastModifiedBy>
  <cp:revision>531</cp:revision>
  <cp:lastPrinted>2019-11-13T19:25:56Z</cp:lastPrinted>
  <dcterms:created xsi:type="dcterms:W3CDTF">2014-04-27T20:43:35Z</dcterms:created>
  <dcterms:modified xsi:type="dcterms:W3CDTF">2020-01-14T15:44:26Z</dcterms:modified>
</cp:coreProperties>
</file>