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7" r:id="rId2"/>
    <p:sldId id="359" r:id="rId3"/>
    <p:sldId id="388" r:id="rId4"/>
    <p:sldId id="387" r:id="rId5"/>
    <p:sldId id="383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4897" autoAdjust="0"/>
    <p:restoredTop sz="94660"/>
  </p:normalViewPr>
  <p:slideViewPr>
    <p:cSldViewPr>
      <p:cViewPr varScale="1">
        <p:scale>
          <a:sx n="94" d="100"/>
          <a:sy n="94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C91CD-EC66-4A18-8356-1EE436EAD520}" type="datetimeFigureOut">
              <a:rPr lang="en-US" smtClean="0"/>
              <a:pPr/>
              <a:t>1/14/2020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DB8D75-8256-4DE6-960E-3CB80FF15074}" type="datetimeFigureOut">
              <a:rPr lang="en-US" smtClean="0"/>
              <a:pPr/>
              <a:t>1/14/2020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02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6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3"/>
            <a:r>
              <a:rPr lang="en-US" altLang="en-US" dirty="0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0444F9EB-82AC-45E2-9B5F-E8C53921C51C}" type="slidenum">
              <a:rPr lang="en-US" sz="1000" smtClean="0">
                <a:solidFill>
                  <a:srgbClr val="000000"/>
                </a:solidFill>
              </a:r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</p:sldLayoutIdLst>
  <p:transition/>
  <p:hf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Courier New" panose="02070309020205020404" pitchFamily="49" charset="0"/>
        <a:buChar char="o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533400" y="876300"/>
            <a:ext cx="64770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en-US" sz="3000" b="1" dirty="0" smtClean="0">
                <a:solidFill>
                  <a:srgbClr val="FFFFFF"/>
                </a:solidFill>
                <a:latin typeface="Calibri" pitchFamily="34" charset="0"/>
              </a:rPr>
              <a:t>Community Behavioral Health</a:t>
            </a:r>
            <a:br>
              <a:rPr lang="en-US" sz="3000" b="1" dirty="0" smtClean="0">
                <a:solidFill>
                  <a:srgbClr val="FFFFFF"/>
                </a:solidFill>
                <a:latin typeface="Calibri" pitchFamily="34" charset="0"/>
              </a:rPr>
            </a:br>
            <a:r>
              <a:rPr lang="en-US" sz="3000" b="1" dirty="0" smtClean="0">
                <a:solidFill>
                  <a:srgbClr val="FFFFFF"/>
                </a:solidFill>
                <a:latin typeface="Calibri" pitchFamily="34" charset="0"/>
              </a:rPr>
              <a:t>Promotion </a:t>
            </a:r>
            <a:r>
              <a:rPr lang="en-US" sz="3000" b="1" dirty="0">
                <a:solidFill>
                  <a:srgbClr val="FFFFFF"/>
                </a:solidFill>
                <a:latin typeface="Calibri" pitchFamily="34" charset="0"/>
              </a:rPr>
              <a:t>and </a:t>
            </a:r>
            <a:r>
              <a:rPr lang="en-US" sz="3000" b="1" dirty="0" smtClean="0">
                <a:solidFill>
                  <a:srgbClr val="FFFFFF"/>
                </a:solidFill>
                <a:latin typeface="Calibri" pitchFamily="34" charset="0"/>
              </a:rPr>
              <a:t>Prevention Commission</a:t>
            </a:r>
            <a:endParaRPr lang="en-US" sz="30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23112" y="81915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 smtClean="0"/>
              <a:pPr fontAlgn="base">
                <a:spcAft>
                  <a:spcPct val="0"/>
                </a:spcAft>
                <a:defRPr/>
              </a:pPr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521200" y="6477000"/>
            <a:ext cx="1270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noFill/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535501"/>
            <a:ext cx="8737600" cy="31700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Joan Mikula</a:t>
            </a:r>
            <a:endParaRPr lang="en-US" sz="2400" b="1" dirty="0">
              <a:solidFill>
                <a:srgbClr val="003366"/>
              </a:solidFill>
              <a:latin typeface="Calibri" panose="020F050202020403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Commissioner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Department of Mental Health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i="1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January 13, 2020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3:00-5:00 pm</a:t>
            </a:r>
            <a:endParaRPr lang="en-US" sz="24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 smtClean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One Ashburton Place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21st floor, CR 1 &amp; 2</a:t>
            </a:r>
            <a:endParaRPr lang="en-US" sz="2400" b="1" dirty="0">
              <a:solidFill>
                <a:srgbClr val="003366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8077200" cy="212365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Welcome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Approval of Minutes from Previous Meetings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Continued Discussion </a:t>
            </a: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of Commission </a:t>
            </a: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Priorities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Scheduling </a:t>
            </a:r>
            <a:r>
              <a:rPr lang="en-US" sz="2400" b="1" smtClean="0">
                <a:solidFill>
                  <a:schemeClr val="dk1"/>
                </a:solidFill>
                <a:latin typeface="Calibri" panose="020F0502020204030204" pitchFamily="34" charset="0"/>
              </a:rPr>
              <a:t>2020 Meetings</a:t>
            </a: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Agenda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Rubric</a:t>
            </a:r>
            <a:endParaRPr lang="en-US" dirty="0">
              <a:latin typeface="Calibri" panose="020F05020202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492819"/>
              </p:ext>
            </p:extLst>
          </p:nvPr>
        </p:nvGraphicFramePr>
        <p:xfrm>
          <a:off x="609600" y="3175000"/>
          <a:ext cx="8077200" cy="2692400"/>
        </p:xfrm>
        <a:graphic>
          <a:graphicData uri="http://schemas.openxmlformats.org/drawingml/2006/table">
            <a:tbl>
              <a:tblPr/>
              <a:tblGrid>
                <a:gridCol w="1251906"/>
                <a:gridCol w="1251906"/>
                <a:gridCol w="1251906"/>
                <a:gridCol w="1504693"/>
                <a:gridCol w="1336170"/>
                <a:gridCol w="1480619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  </a:t>
                      </a:r>
                      <a:endParaRPr lang="en-US" sz="1400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  <a:latin typeface="Calibri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Ideas </a:t>
                      </a: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for Investments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Focuses on upstream prevention (before issues appear)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Applies prevention science and ensures limited dollars match the identified purpose    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Incorporates the continuum of care, from Promotion, Prevention, Integration of Behavioral Health, Treatment, Recovery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Enhances or builds local prevention infrastructure and capacity 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Partners with public/private and interdisciplinary stakeholders</a:t>
                      </a:r>
                      <a:endParaRPr lang="en-US" sz="14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1343561"/>
            <a:ext cx="8077200" cy="132343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latin typeface="Calibri" panose="020F0502020204030204" pitchFamily="34" charset="0"/>
              </a:rPr>
              <a:t>Scale</a:t>
            </a:r>
            <a:r>
              <a:rPr lang="en-US" sz="2000" u="sng" dirty="0">
                <a:latin typeface="Calibri" panose="020F0502020204030204" pitchFamily="34" charset="0"/>
              </a:rPr>
              <a:t>: </a:t>
            </a:r>
            <a:endParaRPr lang="en-US" sz="2000" b="1" u="sng" dirty="0">
              <a:latin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</a:rPr>
              <a:t>1 = </a:t>
            </a:r>
            <a:r>
              <a:rPr lang="en-US" sz="2000" dirty="0">
                <a:latin typeface="Calibri" panose="020F0502020204030204" pitchFamily="34" charset="0"/>
              </a:rPr>
              <a:t>There is </a:t>
            </a:r>
            <a:r>
              <a:rPr lang="en-US" sz="2000" u="sng" dirty="0">
                <a:latin typeface="Calibri" panose="020F0502020204030204" pitchFamily="34" charset="0"/>
              </a:rPr>
              <a:t>unclear</a:t>
            </a:r>
            <a:r>
              <a:rPr lang="en-US" sz="2000" dirty="0">
                <a:latin typeface="Calibri" panose="020F0502020204030204" pitchFamily="34" charset="0"/>
              </a:rPr>
              <a:t> evidence for meeting this criteria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2 = </a:t>
            </a:r>
            <a:r>
              <a:rPr lang="en-US" sz="2000" dirty="0">
                <a:latin typeface="Calibri" panose="020F0502020204030204" pitchFamily="34" charset="0"/>
              </a:rPr>
              <a:t>There is </a:t>
            </a:r>
            <a:r>
              <a:rPr lang="en-US" sz="2000" u="sng" dirty="0">
                <a:latin typeface="Calibri" panose="020F0502020204030204" pitchFamily="34" charset="0"/>
              </a:rPr>
              <a:t>partial</a:t>
            </a:r>
            <a:r>
              <a:rPr lang="en-US" sz="2000" dirty="0">
                <a:latin typeface="Calibri" panose="020F0502020204030204" pitchFamily="34" charset="0"/>
              </a:rPr>
              <a:t> evidence for meeting this criteria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3 = </a:t>
            </a:r>
            <a:r>
              <a:rPr lang="en-US" sz="2000" dirty="0">
                <a:latin typeface="Calibri" panose="020F0502020204030204" pitchFamily="34" charset="0"/>
              </a:rPr>
              <a:t>There is </a:t>
            </a:r>
            <a:r>
              <a:rPr lang="en-US" sz="2000" u="sng" dirty="0">
                <a:latin typeface="Calibri" panose="020F0502020204030204" pitchFamily="34" charset="0"/>
              </a:rPr>
              <a:t>clear</a:t>
            </a:r>
            <a:r>
              <a:rPr lang="en-US" sz="2000" dirty="0">
                <a:latin typeface="Calibri" panose="020F0502020204030204" pitchFamily="34" charset="0"/>
              </a:rPr>
              <a:t> evidence for meeting this criteria</a:t>
            </a:r>
          </a:p>
        </p:txBody>
      </p:sp>
    </p:spTree>
    <p:extLst>
      <p:ext uri="{BB962C8B-B14F-4D97-AF65-F5344CB8AC3E}">
        <p14:creationId xmlns:p14="http://schemas.microsoft.com/office/powerpoint/2010/main" val="182875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8674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Core </a:t>
            </a:r>
            <a:r>
              <a:rPr lang="en-US" dirty="0">
                <a:latin typeface="Calibri" panose="020F0502020204030204" pitchFamily="34" charset="0"/>
              </a:rPr>
              <a:t>Concepts of </a:t>
            </a:r>
            <a:r>
              <a:rPr lang="en-US" dirty="0" smtClean="0">
                <a:latin typeface="Calibri" panose="020F0502020204030204" pitchFamily="34" charset="0"/>
              </a:rPr>
              <a:t>Promotion/Prevention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1343561"/>
            <a:ext cx="8077200" cy="369909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200" dirty="0" smtClean="0">
                <a:latin typeface="Calibri"/>
                <a:ea typeface="Calibri"/>
                <a:cs typeface="Times New Roman"/>
              </a:rPr>
              <a:t>Promotion and prevention framework requires a paradigm shift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200" dirty="0" smtClean="0">
                <a:latin typeface="Calibri"/>
                <a:ea typeface="Calibri"/>
                <a:cs typeface="Times New Roman"/>
              </a:rPr>
              <a:t>Mental </a:t>
            </a:r>
            <a:r>
              <a:rPr lang="en-US" sz="2200" dirty="0">
                <a:latin typeface="Calibri"/>
                <a:ea typeface="Calibri"/>
                <a:cs typeface="Times New Roman"/>
              </a:rPr>
              <a:t>health and physical health are inseparable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200" dirty="0">
                <a:latin typeface="Calibri"/>
                <a:ea typeface="Calibri"/>
                <a:cs typeface="Times New Roman"/>
              </a:rPr>
              <a:t>Successful promote/prevention is inherently interdisciplinary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200" dirty="0">
                <a:latin typeface="Calibri"/>
                <a:ea typeface="Calibri"/>
                <a:cs typeface="Times New Roman"/>
              </a:rPr>
              <a:t>Mental, emotional, and behavioral health disorders are developmental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200" dirty="0">
                <a:latin typeface="Calibri"/>
                <a:ea typeface="Calibri"/>
                <a:cs typeface="Times New Roman"/>
              </a:rPr>
              <a:t>Coordinated community level systems are needed to support promotion and prevention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200" dirty="0">
                <a:latin typeface="Calibri"/>
                <a:ea typeface="Calibri"/>
                <a:cs typeface="Times New Roman"/>
              </a:rPr>
              <a:t>Developmental perspective is key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/>
              <a:buChar char=""/>
            </a:pPr>
            <a:r>
              <a:rPr lang="en-US" sz="2200" dirty="0">
                <a:latin typeface="Calibri"/>
                <a:ea typeface="Calibri"/>
                <a:cs typeface="Times New Roman"/>
              </a:rPr>
              <a:t>Adaption for different cultures and large-scale dissemination is essential from the beginning of any promote/prevent effort.</a:t>
            </a:r>
            <a:endParaRPr lang="en-US" sz="2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786671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Timeline</a:t>
            </a:r>
            <a:endParaRPr lang="en-US" dirty="0">
              <a:latin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613726"/>
              </p:ext>
            </p:extLst>
          </p:nvPr>
        </p:nvGraphicFramePr>
        <p:xfrm>
          <a:off x="609600" y="1524000"/>
          <a:ext cx="8001000" cy="25603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8001000"/>
              </a:tblGrid>
              <a:tr h="64008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Key Dates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February 24, 2020 from 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March 1st – Submission of Annual Report to the Legislature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2020 Meetings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1062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4463</TotalTime>
  <Words>222</Words>
  <Application>Microsoft Office PowerPoint</Application>
  <PresentationFormat>On-screen Show (4:3)</PresentationFormat>
  <Paragraphs>66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1_Blue Presentation Template - MA HHS - small logos</vt:lpstr>
      <vt:lpstr>PowerPoint Presentation</vt:lpstr>
      <vt:lpstr>Agenda</vt:lpstr>
      <vt:lpstr>Rubric</vt:lpstr>
      <vt:lpstr>Core Concepts of Promotion/Prevention</vt:lpstr>
      <vt:lpstr>Timeline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Gabriel.R.Cohen@MassMail.State.MA.US</dc:creator>
  <cp:lastModifiedBy>Gabriel Cohen</cp:lastModifiedBy>
  <cp:revision>531</cp:revision>
  <cp:lastPrinted>2019-11-13T19:25:56Z</cp:lastPrinted>
  <dcterms:created xsi:type="dcterms:W3CDTF">2014-04-27T20:43:35Z</dcterms:created>
  <dcterms:modified xsi:type="dcterms:W3CDTF">2020-01-14T15:44:26Z</dcterms:modified>
</cp:coreProperties>
</file>