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9"/>
  </p:notesMasterIdLst>
  <p:handoutMasterIdLst>
    <p:handoutMasterId r:id="rId10"/>
  </p:handoutMasterIdLst>
  <p:sldIdLst>
    <p:sldId id="257" r:id="rId2"/>
    <p:sldId id="359" r:id="rId3"/>
    <p:sldId id="697" r:id="rId4"/>
    <p:sldId id="698" r:id="rId5"/>
    <p:sldId id="699" r:id="rId6"/>
    <p:sldId id="700" r:id="rId7"/>
    <p:sldId id="386" r:id="rId8"/>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787" autoAdjust="0"/>
    <p:restoredTop sz="94660"/>
  </p:normalViewPr>
  <p:slideViewPr>
    <p:cSldViewPr>
      <p:cViewPr varScale="1">
        <p:scale>
          <a:sx n="63" d="100"/>
          <a:sy n="63" d="100"/>
        </p:scale>
        <p:origin x="1072" y="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027" y="0"/>
            <a:ext cx="2972421" cy="465138"/>
          </a:xfrm>
          <a:prstGeom prst="rect">
            <a:avLst/>
          </a:prstGeom>
        </p:spPr>
        <p:txBody>
          <a:bodyPr vert="horz" lIns="91440" tIns="45720" rIns="91440" bIns="45720" rtlCol="0"/>
          <a:lstStyle>
            <a:lvl1pPr algn="r">
              <a:defRPr sz="1200"/>
            </a:lvl1pPr>
          </a:lstStyle>
          <a:p>
            <a:fld id="{67FC91CD-EC66-4A18-8356-1EE436EAD520}" type="datetimeFigureOut">
              <a:rPr lang="en-US" smtClean="0"/>
              <a:pPr/>
              <a:t>2/7/2024</a:t>
            </a:fld>
            <a:endParaRPr lang="en-US" dirty="0"/>
          </a:p>
        </p:txBody>
      </p:sp>
      <p:sp>
        <p:nvSpPr>
          <p:cNvPr id="4" name="Footer Placeholder 3"/>
          <p:cNvSpPr>
            <a:spLocks noGrp="1"/>
          </p:cNvSpPr>
          <p:nvPr>
            <p:ph type="ftr" sz="quarter" idx="2"/>
          </p:nvPr>
        </p:nvSpPr>
        <p:spPr>
          <a:xfrm>
            <a:off x="1" y="8829675"/>
            <a:ext cx="2972421"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027" y="8829675"/>
            <a:ext cx="2972421"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3177" tIns="46589" rIns="93177" bIns="46589" rtlCol="0"/>
          <a:lstStyle>
            <a:lvl1pPr algn="r">
              <a:defRPr sz="1200"/>
            </a:lvl1pPr>
          </a:lstStyle>
          <a:p>
            <a:fld id="{EBDB8D75-8256-4DE6-960E-3CB80FF15074}" type="datetimeFigureOut">
              <a:rPr lang="en-US" smtClean="0"/>
              <a:pPr/>
              <a:t>2/7/2024</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7</a:t>
            </a:fld>
            <a:endParaRPr lang="en-US" dirty="0"/>
          </a:p>
        </p:txBody>
      </p:sp>
    </p:spTree>
    <p:extLst>
      <p:ext uri="{BB962C8B-B14F-4D97-AF65-F5344CB8AC3E}">
        <p14:creationId xmlns:p14="http://schemas.microsoft.com/office/powerpoint/2010/main" val="4235102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7325248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www.mass.gov/info-details/statute"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533400" y="876300"/>
            <a:ext cx="6477000" cy="1485900"/>
          </a:xfrm>
          <a:prstGeom prst="rect">
            <a:avLst/>
          </a:prstGeom>
          <a:noFill/>
          <a:ln w="9525">
            <a:noFill/>
            <a:miter lim="800000"/>
            <a:headEnd/>
            <a:tailEnd/>
          </a:ln>
        </p:spPr>
        <p:txBody>
          <a:bodyPr lIns="64008" tIns="32004" rIns="64008" bIns="32004" anchor="ctr"/>
          <a:lstStyle/>
          <a:p>
            <a:pPr fontAlgn="base">
              <a:spcBef>
                <a:spcPct val="0"/>
              </a:spcBef>
              <a:spcAft>
                <a:spcPts val="1000"/>
              </a:spcAft>
            </a:pPr>
            <a:r>
              <a:rPr lang="en-US" sz="3000" b="1" dirty="0">
                <a:solidFill>
                  <a:srgbClr val="FFFFFF"/>
                </a:solidFill>
                <a:latin typeface="Calibri" pitchFamily="34" charset="0"/>
              </a:rPr>
              <a:t>Community Behavioral Health</a:t>
            </a:r>
            <a:br>
              <a:rPr lang="en-US" sz="3000" b="1" dirty="0">
                <a:solidFill>
                  <a:srgbClr val="FFFFFF"/>
                </a:solidFill>
                <a:latin typeface="Calibri" pitchFamily="34" charset="0"/>
              </a:rPr>
            </a:br>
            <a:r>
              <a:rPr lang="en-US" sz="3000" b="1" dirty="0">
                <a:solidFill>
                  <a:srgbClr val="FFFFFF"/>
                </a:solidFill>
                <a:latin typeface="Calibri" pitchFamily="34" charset="0"/>
              </a:rPr>
              <a:t>Promotion and Prevention Commission</a:t>
            </a:r>
          </a:p>
        </p:txBody>
      </p:sp>
      <p:pic>
        <p:nvPicPr>
          <p:cNvPr id="31747" name="Picture 4"/>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35501"/>
            <a:ext cx="8737600" cy="3046988"/>
          </a:xfrm>
          <a:prstGeom prst="rect">
            <a:avLst/>
          </a:prstGeom>
          <a:noFill/>
        </p:spPr>
        <p:txBody>
          <a:bodyPr>
            <a:spAutoFit/>
          </a:bodyPr>
          <a:lstStyle/>
          <a:p>
            <a:pPr algn="ctr" fontAlgn="base">
              <a:spcBef>
                <a:spcPct val="0"/>
              </a:spcBef>
              <a:spcAft>
                <a:spcPct val="0"/>
              </a:spcAft>
              <a:defRPr/>
            </a:pPr>
            <a:endParaRPr lang="en-US" sz="1600" b="1" i="1" dirty="0">
              <a:solidFill>
                <a:schemeClr val="bg2">
                  <a:lumMod val="50000"/>
                </a:schemeClr>
              </a:solidFill>
              <a:latin typeface="Calibri" panose="020F0502020204030204" pitchFamily="34" charset="0"/>
            </a:endParaRPr>
          </a:p>
          <a:p>
            <a:pPr algn="ctr" fontAlgn="base">
              <a:spcBef>
                <a:spcPct val="0"/>
              </a:spcBef>
              <a:spcAft>
                <a:spcPct val="0"/>
              </a:spcAft>
              <a:defRPr/>
            </a:pPr>
            <a:r>
              <a:rPr lang="en-US" sz="2400" b="1" dirty="0">
                <a:solidFill>
                  <a:srgbClr val="003366"/>
                </a:solidFill>
                <a:latin typeface="Calibri" pitchFamily="34" charset="0"/>
              </a:rPr>
              <a:t>Kiame Mahaniah, MD, MBA</a:t>
            </a:r>
          </a:p>
          <a:p>
            <a:pPr algn="ctr" fontAlgn="base">
              <a:spcBef>
                <a:spcPct val="0"/>
              </a:spcBef>
              <a:spcAft>
                <a:spcPct val="0"/>
              </a:spcAft>
              <a:defRPr/>
            </a:pPr>
            <a:r>
              <a:rPr lang="en-US" sz="2400" b="1" dirty="0">
                <a:solidFill>
                  <a:srgbClr val="003366"/>
                </a:solidFill>
                <a:latin typeface="Calibri" pitchFamily="34" charset="0"/>
              </a:rPr>
              <a:t>Undersecretary for Health</a:t>
            </a:r>
          </a:p>
          <a:p>
            <a:pPr algn="ctr" fontAlgn="base">
              <a:spcBef>
                <a:spcPct val="0"/>
              </a:spcBef>
              <a:spcAft>
                <a:spcPct val="0"/>
              </a:spcAft>
              <a:defRPr/>
            </a:pPr>
            <a:r>
              <a:rPr lang="en-US" sz="2400" b="1" dirty="0">
                <a:solidFill>
                  <a:srgbClr val="003366"/>
                </a:solidFill>
                <a:latin typeface="Calibri" pitchFamily="34" charset="0"/>
              </a:rPr>
              <a:t>Executive Office of Health and Human Services</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February 8, 2024</a:t>
            </a:r>
          </a:p>
          <a:p>
            <a:pPr algn="ctr" fontAlgn="base">
              <a:spcBef>
                <a:spcPct val="0"/>
              </a:spcBef>
              <a:spcAft>
                <a:spcPct val="0"/>
              </a:spcAft>
              <a:defRPr/>
            </a:pPr>
            <a:r>
              <a:rPr lang="en-US" sz="2400" b="1" dirty="0">
                <a:solidFill>
                  <a:srgbClr val="003366"/>
                </a:solidFill>
                <a:latin typeface="Calibri" pitchFamily="34" charset="0"/>
              </a:rPr>
              <a:t>3:00-4:30 pm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Virtual / Zoom</a:t>
            </a:r>
          </a:p>
        </p:txBody>
      </p:sp>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3913059"/>
          </a:xfrm>
          <a:prstGeom prst="rect">
            <a:avLst/>
          </a:prstGeom>
        </p:spPr>
        <p:txBody>
          <a:bodyPr wrap="square" rtlCol="0">
            <a:spAutoFit/>
          </a:bodyPr>
          <a:lstStyle/>
          <a:p>
            <a:pPr marL="457200" indent="-457200">
              <a:lnSpc>
                <a:spcPct val="150000"/>
              </a:lnSpc>
              <a:buFont typeface="+mj-lt"/>
              <a:buAutoNum type="arabicPeriod"/>
            </a:pPr>
            <a:r>
              <a:rPr lang="en-US" sz="2400" b="1" dirty="0">
                <a:solidFill>
                  <a:schemeClr val="dk1"/>
                </a:solidFill>
                <a:latin typeface="Calibri" panose="020F0502020204030204" pitchFamily="34" charset="0"/>
              </a:rPr>
              <a:t>Welcome and Introductions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Approval of 11/16/2023 Meeting Minutes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Draft Annual Report</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Trust Fund &amp; Planned Expenditures</a:t>
            </a:r>
            <a:endParaRPr lang="en-US" sz="2400" b="1" i="1" dirty="0">
              <a:solidFill>
                <a:srgbClr val="FF0000"/>
              </a:solidFill>
              <a:latin typeface="Calibri" panose="020F0502020204030204" pitchFamily="34" charset="0"/>
            </a:endParaRPr>
          </a:p>
          <a:p>
            <a:pPr marL="457200" indent="-457200">
              <a:lnSpc>
                <a:spcPct val="150000"/>
              </a:lnSpc>
              <a:buFont typeface="+mj-lt"/>
              <a:buAutoNum type="arabicPeriod"/>
            </a:pPr>
            <a:r>
              <a:rPr lang="en-US" sz="2400" b="1" dirty="0">
                <a:solidFill>
                  <a:schemeClr val="dk1"/>
                </a:solidFill>
                <a:latin typeface="Calibri" panose="020F0502020204030204" pitchFamily="34" charset="0"/>
              </a:rPr>
              <a:t>Update on OBHP Hiring</a:t>
            </a:r>
            <a:endParaRPr lang="en-US" sz="2400" b="1" i="1" dirty="0">
              <a:solidFill>
                <a:srgbClr val="FF0000"/>
              </a:solidFill>
              <a:latin typeface="Calibri" panose="020F0502020204030204" pitchFamily="34" charset="0"/>
            </a:endParaRPr>
          </a:p>
          <a:p>
            <a:pPr marL="457200" indent="-457200">
              <a:lnSpc>
                <a:spcPct val="150000"/>
              </a:lnSpc>
              <a:buFont typeface="+mj-lt"/>
              <a:buAutoNum type="arabicPeriod"/>
            </a:pPr>
            <a:r>
              <a:rPr lang="en-US" sz="2400" b="1" dirty="0">
                <a:solidFill>
                  <a:schemeClr val="dk1"/>
                </a:solidFill>
                <a:latin typeface="Calibri" panose="020F0502020204030204" pitchFamily="34" charset="0"/>
              </a:rPr>
              <a:t>Review of Workgroup Proposals</a:t>
            </a:r>
            <a:endParaRPr lang="en-US" sz="2400" b="1" i="1" dirty="0">
              <a:solidFill>
                <a:srgbClr val="FF0000"/>
              </a:solidFill>
              <a:latin typeface="Calibri" panose="020F0502020204030204" pitchFamily="34" charset="0"/>
            </a:endParaRPr>
          </a:p>
          <a:p>
            <a:pPr marL="457200" indent="-457200">
              <a:lnSpc>
                <a:spcPct val="150000"/>
              </a:lnSpc>
              <a:buFont typeface="+mj-lt"/>
              <a:buAutoNum type="arabicPeriod"/>
            </a:pPr>
            <a:r>
              <a:rPr lang="en-US" sz="2400" b="1" dirty="0">
                <a:solidFill>
                  <a:schemeClr val="dk1"/>
                </a:solidFill>
                <a:latin typeface="Calibri" panose="020F0502020204030204" pitchFamily="34" charset="0"/>
              </a:rPr>
              <a:t>Upcoming Meetings and Next Steps</a:t>
            </a: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Draft Annual Report</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371600"/>
            <a:ext cx="7772400" cy="302134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lang="en-US" b="1" u="sng" dirty="0">
                <a:solidFill>
                  <a:srgbClr val="000000"/>
                </a:solidFill>
                <a:latin typeface="Calibri" panose="020F0502020204030204" pitchFamily="34" charset="0"/>
              </a:rPr>
              <a:t>Annual Report</a:t>
            </a:r>
            <a:endParaRPr kumimoji="0" lang="en-US" sz="1800" b="1" i="0" u="sng"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346075" indent="-346075">
              <a:spcAft>
                <a:spcPts val="1200"/>
              </a:spcAft>
              <a:buFont typeface="Arial" panose="020B0604020202020204" pitchFamily="34" charset="0"/>
              <a:buChar char="•"/>
            </a:pPr>
            <a:r>
              <a:rPr lang="en-US" dirty="0">
                <a:latin typeface="Calibri" panose="020F0502020204030204" pitchFamily="34" charset="0"/>
                <a:cs typeface="Calibri" panose="020F0502020204030204" pitchFamily="34" charset="0"/>
              </a:rPr>
              <a:t>The </a:t>
            </a:r>
            <a:r>
              <a:rPr lang="en-US" dirty="0">
                <a:solidFill>
                  <a:srgbClr val="0070C0"/>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statute</a:t>
            </a:r>
            <a:r>
              <a:rPr lang="en-US" dirty="0">
                <a:latin typeface="Calibri" panose="020F0502020204030204" pitchFamily="34" charset="0"/>
                <a:cs typeface="Calibri" panose="020F0502020204030204" pitchFamily="34" charset="0"/>
              </a:rPr>
              <a:t> requires the Commission to submit a report no later than March 1 each year summarizing its activities from the prior year and any recommendations to the Secretary.</a:t>
            </a:r>
          </a:p>
          <a:p>
            <a:pPr marL="346075" indent="-346075">
              <a:spcAft>
                <a:spcPts val="1200"/>
              </a:spcAft>
              <a:buFont typeface="Arial" panose="020B0604020202020204" pitchFamily="34" charset="0"/>
              <a:buChar char="•"/>
            </a:pPr>
            <a:r>
              <a:rPr lang="en-US" dirty="0">
                <a:latin typeface="Calibri" panose="020F0502020204030204" pitchFamily="34" charset="0"/>
                <a:cs typeface="Calibri" panose="020F0502020204030204" pitchFamily="34" charset="0"/>
              </a:rPr>
              <a:t>A draft of the Commission’s annual report was shared with members prior to the meeting.</a:t>
            </a:r>
          </a:p>
          <a:p>
            <a:pPr marL="346075" indent="-346075">
              <a:spcAft>
                <a:spcPts val="1200"/>
              </a:spcAft>
              <a:buFont typeface="Arial" panose="020B0604020202020204" pitchFamily="34" charset="0"/>
              <a:buChar char="•"/>
            </a:pPr>
            <a:r>
              <a:rPr lang="en-US" dirty="0">
                <a:latin typeface="Calibri" panose="020F0502020204030204" pitchFamily="34" charset="0"/>
                <a:cs typeface="Calibri" panose="020F0502020204030204" pitchFamily="34" charset="0"/>
              </a:rPr>
              <a:t>Similar to the Commission’s prior reports, the report was structured as a letter from the Commission’s Chair, summarizing the group’s activities from the prior year (March 1, 2023 to March 1, 2024).</a:t>
            </a:r>
          </a:p>
        </p:txBody>
      </p:sp>
    </p:spTree>
    <p:extLst>
      <p:ext uri="{BB962C8B-B14F-4D97-AF65-F5344CB8AC3E}">
        <p14:creationId xmlns:p14="http://schemas.microsoft.com/office/powerpoint/2010/main" val="100964344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Trust Fund &amp; Planned Expenditures</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371600"/>
            <a:ext cx="8077200" cy="219034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lang="en-US" b="1" u="sng" dirty="0">
                <a:solidFill>
                  <a:srgbClr val="000000"/>
                </a:solidFill>
                <a:latin typeface="Calibri" panose="020F0502020204030204" pitchFamily="34" charset="0"/>
              </a:rPr>
              <a:t>Trust Fund</a:t>
            </a:r>
            <a:endParaRPr kumimoji="0" lang="en-US" sz="1800" b="1" i="0" u="sng"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285750" indent="-285750">
              <a:spcAft>
                <a:spcPts val="1200"/>
              </a:spcAft>
              <a:buFont typeface="Arial" panose="020B0604020202020204" pitchFamily="34" charset="0"/>
              <a:buChar char="•"/>
            </a:pPr>
            <a:r>
              <a:rPr lang="en-US" dirty="0">
                <a:latin typeface="Calibri" panose="020F0502020204030204" pitchFamily="34" charset="0"/>
                <a:cs typeface="Calibri" panose="020F0502020204030204" pitchFamily="34" charset="0"/>
              </a:rPr>
              <a:t>To date, the Community Behavioral Health Promotion and Prevention Trust Fund has approx. $16.5M.</a:t>
            </a:r>
          </a:p>
          <a:p>
            <a:pPr marL="285750" indent="-285750">
              <a:spcAft>
                <a:spcPts val="1200"/>
              </a:spcAft>
              <a:buFont typeface="Arial" panose="020B0604020202020204" pitchFamily="34" charset="0"/>
              <a:buChar char="•"/>
            </a:pPr>
            <a:r>
              <a:rPr lang="en-US" dirty="0">
                <a:latin typeface="Calibri" panose="020F0502020204030204" pitchFamily="34" charset="0"/>
                <a:cs typeface="Calibri" panose="020F0502020204030204" pitchFamily="34" charset="0"/>
              </a:rPr>
              <a:t>EOHHS estimates the Trust Fund can expect an infusion of $4M annually for the foreseeable future.</a:t>
            </a:r>
          </a:p>
          <a:p>
            <a:pPr marL="346075" indent="-346075">
              <a:spcAft>
                <a:spcPts val="1200"/>
              </a:spcAft>
              <a:buFont typeface="Arial" panose="020B0604020202020204" pitchFamily="34" charset="0"/>
              <a:buChar char="•"/>
            </a:pPr>
            <a:endParaRPr lang="en-US" b="1" u="sng" dirty="0">
              <a:latin typeface="Calibri" panose="020F0502020204030204" pitchFamily="34" charset="0"/>
              <a:cs typeface="Calibri" panose="020F0502020204030204" pitchFamily="34" charset="0"/>
            </a:endParaRPr>
          </a:p>
        </p:txBody>
      </p:sp>
      <p:graphicFrame>
        <p:nvGraphicFramePr>
          <p:cNvPr id="6" name="Table 5">
            <a:extLst>
              <a:ext uri="{FF2B5EF4-FFF2-40B4-BE49-F238E27FC236}">
                <a16:creationId xmlns:a16="http://schemas.microsoft.com/office/drawing/2014/main" id="{EEE132AB-4D13-3C16-59E2-F41D1239AA89}"/>
              </a:ext>
            </a:extLst>
          </p:cNvPr>
          <p:cNvGraphicFramePr>
            <a:graphicFrameLocks noGrp="1"/>
          </p:cNvGraphicFramePr>
          <p:nvPr>
            <p:extLst>
              <p:ext uri="{D42A27DB-BD31-4B8C-83A1-F6EECF244321}">
                <p14:modId xmlns:p14="http://schemas.microsoft.com/office/powerpoint/2010/main" val="3931059880"/>
              </p:ext>
            </p:extLst>
          </p:nvPr>
        </p:nvGraphicFramePr>
        <p:xfrm>
          <a:off x="5638800" y="3429000"/>
          <a:ext cx="2743200" cy="2225040"/>
        </p:xfrm>
        <a:graphic>
          <a:graphicData uri="http://schemas.openxmlformats.org/drawingml/2006/table">
            <a:tbl>
              <a:tblPr firstRow="1" bandRow="1">
                <a:tableStyleId>{21E4AEA4-8DFA-4A89-87EB-49C32662AFE0}</a:tableStyleId>
              </a:tblPr>
              <a:tblGrid>
                <a:gridCol w="1219200">
                  <a:extLst>
                    <a:ext uri="{9D8B030D-6E8A-4147-A177-3AD203B41FA5}">
                      <a16:colId xmlns:a16="http://schemas.microsoft.com/office/drawing/2014/main" val="1609972193"/>
                    </a:ext>
                  </a:extLst>
                </a:gridCol>
                <a:gridCol w="1524000">
                  <a:extLst>
                    <a:ext uri="{9D8B030D-6E8A-4147-A177-3AD203B41FA5}">
                      <a16:colId xmlns:a16="http://schemas.microsoft.com/office/drawing/2014/main" val="1097391014"/>
                    </a:ext>
                  </a:extLst>
                </a:gridCol>
              </a:tblGrid>
              <a:tr h="370840">
                <a:tc>
                  <a:txBody>
                    <a:bodyPr/>
                    <a:lstStyle/>
                    <a:p>
                      <a:r>
                        <a:rPr lang="en-US" sz="1600" dirty="0">
                          <a:latin typeface="Calibri" panose="020F0502020204030204" pitchFamily="34" charset="0"/>
                          <a:cs typeface="Calibri" panose="020F0502020204030204" pitchFamily="34" charset="0"/>
                        </a:rPr>
                        <a:t>Fiscal Year</a:t>
                      </a:r>
                    </a:p>
                  </a:txBody>
                  <a:tcPr/>
                </a:tc>
                <a:tc>
                  <a:txBody>
                    <a:bodyPr/>
                    <a:lstStyle/>
                    <a:p>
                      <a:r>
                        <a:rPr lang="en-US" sz="1600" dirty="0">
                          <a:latin typeface="Calibri" panose="020F0502020204030204" pitchFamily="34" charset="0"/>
                          <a:cs typeface="Calibri" panose="020F0502020204030204" pitchFamily="34" charset="0"/>
                        </a:rPr>
                        <a:t>Ending Balance</a:t>
                      </a:r>
                    </a:p>
                  </a:txBody>
                  <a:tcPr/>
                </a:tc>
                <a:extLst>
                  <a:ext uri="{0D108BD9-81ED-4DB2-BD59-A6C34878D82A}">
                    <a16:rowId xmlns:a16="http://schemas.microsoft.com/office/drawing/2014/main" val="3502473889"/>
                  </a:ext>
                </a:extLst>
              </a:tr>
              <a:tr h="370840">
                <a:tc>
                  <a:txBody>
                    <a:bodyPr/>
                    <a:lstStyle/>
                    <a:p>
                      <a:r>
                        <a:rPr lang="en-US" sz="1600" dirty="0">
                          <a:latin typeface="Calibri" panose="020F0502020204030204" pitchFamily="34" charset="0"/>
                          <a:cs typeface="Calibri" panose="020F0502020204030204" pitchFamily="34" charset="0"/>
                        </a:rPr>
                        <a:t>FY20</a:t>
                      </a:r>
                    </a:p>
                  </a:txBody>
                  <a:tcPr/>
                </a:tc>
                <a:tc>
                  <a:txBody>
                    <a:bodyPr/>
                    <a:lstStyle/>
                    <a:p>
                      <a:r>
                        <a:rPr lang="es-ES" sz="1600" dirty="0">
                          <a:latin typeface="Calibri" panose="020F0502020204030204" pitchFamily="34" charset="0"/>
                          <a:cs typeface="Calibri" panose="020F0502020204030204" pitchFamily="34" charset="0"/>
                        </a:rPr>
                        <a:t>$ 200,000</a:t>
                      </a:r>
                    </a:p>
                  </a:txBody>
                  <a:tcPr/>
                </a:tc>
                <a:extLst>
                  <a:ext uri="{0D108BD9-81ED-4DB2-BD59-A6C34878D82A}">
                    <a16:rowId xmlns:a16="http://schemas.microsoft.com/office/drawing/2014/main" val="1549038473"/>
                  </a:ext>
                </a:extLst>
              </a:tr>
              <a:tr h="370840">
                <a:tc>
                  <a:txBody>
                    <a:bodyPr/>
                    <a:lstStyle/>
                    <a:p>
                      <a:r>
                        <a:rPr lang="en-US" sz="1600" dirty="0">
                          <a:latin typeface="Calibri" panose="020F0502020204030204" pitchFamily="34" charset="0"/>
                          <a:cs typeface="Calibri" panose="020F0502020204030204" pitchFamily="34" charset="0"/>
                        </a:rPr>
                        <a:t>FY21</a:t>
                      </a:r>
                    </a:p>
                  </a:txBody>
                  <a:tcPr/>
                </a:tc>
                <a:tc>
                  <a:txBody>
                    <a:bodyPr/>
                    <a:lstStyle/>
                    <a:p>
                      <a:r>
                        <a:rPr lang="es-ES" sz="1600" dirty="0">
                          <a:latin typeface="Calibri" panose="020F0502020204030204" pitchFamily="34" charset="0"/>
                          <a:cs typeface="Calibri" panose="020F0502020204030204" pitchFamily="34" charset="0"/>
                        </a:rPr>
                        <a:t>$ 4,391,252</a:t>
                      </a:r>
                    </a:p>
                  </a:txBody>
                  <a:tcPr/>
                </a:tc>
                <a:extLst>
                  <a:ext uri="{0D108BD9-81ED-4DB2-BD59-A6C34878D82A}">
                    <a16:rowId xmlns:a16="http://schemas.microsoft.com/office/drawing/2014/main" val="2946944661"/>
                  </a:ext>
                </a:extLst>
              </a:tr>
              <a:tr h="370840">
                <a:tc>
                  <a:txBody>
                    <a:bodyPr/>
                    <a:lstStyle/>
                    <a:p>
                      <a:r>
                        <a:rPr lang="en-US" sz="1600" dirty="0">
                          <a:latin typeface="Calibri" panose="020F0502020204030204" pitchFamily="34" charset="0"/>
                          <a:cs typeface="Calibri" panose="020F0502020204030204" pitchFamily="34" charset="0"/>
                        </a:rPr>
                        <a:t>FY22</a:t>
                      </a:r>
                    </a:p>
                  </a:txBody>
                  <a:tcPr/>
                </a:tc>
                <a:tc>
                  <a:txBody>
                    <a:bodyPr/>
                    <a:lstStyle/>
                    <a:p>
                      <a:r>
                        <a:rPr lang="es-ES" sz="1600" dirty="0">
                          <a:latin typeface="Calibri" panose="020F0502020204030204" pitchFamily="34" charset="0"/>
                          <a:cs typeface="Calibri" panose="020F0502020204030204" pitchFamily="34" charset="0"/>
                        </a:rPr>
                        <a:t>$ 9,489,101</a:t>
                      </a:r>
                    </a:p>
                  </a:txBody>
                  <a:tcPr/>
                </a:tc>
                <a:extLst>
                  <a:ext uri="{0D108BD9-81ED-4DB2-BD59-A6C34878D82A}">
                    <a16:rowId xmlns:a16="http://schemas.microsoft.com/office/drawing/2014/main" val="723453396"/>
                  </a:ext>
                </a:extLst>
              </a:tr>
              <a:tr h="370840">
                <a:tc>
                  <a:txBody>
                    <a:bodyPr/>
                    <a:lstStyle/>
                    <a:p>
                      <a:r>
                        <a:rPr lang="en-US" sz="1600" dirty="0">
                          <a:latin typeface="Calibri" panose="020F0502020204030204" pitchFamily="34" charset="0"/>
                          <a:cs typeface="Calibri" panose="020F0502020204030204" pitchFamily="34" charset="0"/>
                        </a:rPr>
                        <a:t>FY23</a:t>
                      </a:r>
                    </a:p>
                  </a:txBody>
                  <a:tcPr/>
                </a:tc>
                <a:tc>
                  <a:txBody>
                    <a:bodyPr/>
                    <a:lstStyle/>
                    <a:p>
                      <a:r>
                        <a:rPr lang="es-ES" sz="1600" dirty="0">
                          <a:latin typeface="Calibri" panose="020F0502020204030204" pitchFamily="34" charset="0"/>
                          <a:cs typeface="Calibri" panose="020F0502020204030204" pitchFamily="34" charset="0"/>
                        </a:rPr>
                        <a:t>$ 13,850,308</a:t>
                      </a:r>
                    </a:p>
                  </a:txBody>
                  <a:tcPr/>
                </a:tc>
                <a:extLst>
                  <a:ext uri="{0D108BD9-81ED-4DB2-BD59-A6C34878D82A}">
                    <a16:rowId xmlns:a16="http://schemas.microsoft.com/office/drawing/2014/main" val="440936037"/>
                  </a:ext>
                </a:extLst>
              </a:tr>
              <a:tr h="370840">
                <a:tc>
                  <a:txBody>
                    <a:bodyPr/>
                    <a:lstStyle/>
                    <a:p>
                      <a:r>
                        <a:rPr lang="en-US" sz="1600" dirty="0">
                          <a:latin typeface="Calibri" panose="020F0502020204030204" pitchFamily="34" charset="0"/>
                          <a:cs typeface="Calibri" panose="020F0502020204030204" pitchFamily="34" charset="0"/>
                        </a:rPr>
                        <a:t>Current</a:t>
                      </a:r>
                    </a:p>
                  </a:txBody>
                  <a:tcPr/>
                </a:tc>
                <a:tc>
                  <a:txBody>
                    <a:bodyPr/>
                    <a:lstStyle/>
                    <a:p>
                      <a:r>
                        <a:rPr lang="es-ES" sz="1600" dirty="0">
                          <a:latin typeface="Calibri" panose="020F0502020204030204" pitchFamily="34" charset="0"/>
                          <a:cs typeface="Calibri" panose="020F0502020204030204" pitchFamily="34" charset="0"/>
                        </a:rPr>
                        <a:t>$ 16,496,345</a:t>
                      </a:r>
                      <a:endParaRPr lang="en-US" sz="16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70720664"/>
                  </a:ext>
                </a:extLst>
              </a:tr>
            </a:tbl>
          </a:graphicData>
        </a:graphic>
      </p:graphicFrame>
      <p:sp>
        <p:nvSpPr>
          <p:cNvPr id="9" name="TextBox 8">
            <a:extLst>
              <a:ext uri="{FF2B5EF4-FFF2-40B4-BE49-F238E27FC236}">
                <a16:creationId xmlns:a16="http://schemas.microsoft.com/office/drawing/2014/main" id="{2FE0083C-EC0E-DE68-698C-E08C7AB25560}"/>
              </a:ext>
            </a:extLst>
          </p:cNvPr>
          <p:cNvSpPr txBox="1"/>
          <p:nvPr/>
        </p:nvSpPr>
        <p:spPr>
          <a:xfrm>
            <a:off x="533400" y="3505200"/>
            <a:ext cx="4572000" cy="175945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lang="en-US" b="1" u="sng" dirty="0">
                <a:solidFill>
                  <a:srgbClr val="000000"/>
                </a:solidFill>
                <a:latin typeface="Calibri" panose="020F0502020204030204" pitchFamily="34" charset="0"/>
              </a:rPr>
              <a:t>Planned Expenditures for FY24-25</a:t>
            </a:r>
            <a:endParaRPr kumimoji="0" lang="en-US" sz="1800" b="1" i="0" u="sng"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285750" indent="-285750">
              <a:spcAft>
                <a:spcPts val="1200"/>
              </a:spcAft>
              <a:buFont typeface="Arial" panose="020B0604020202020204" pitchFamily="34" charset="0"/>
              <a:buChar char="•"/>
            </a:pPr>
            <a:r>
              <a:rPr lang="en-US" u="sng" dirty="0">
                <a:latin typeface="Calibri" panose="020F0502020204030204" pitchFamily="34" charset="0"/>
                <a:cs typeface="Calibri" panose="020F0502020204030204" pitchFamily="34" charset="0"/>
              </a:rPr>
              <a:t>OBHP:</a:t>
            </a:r>
            <a:r>
              <a:rPr lang="en-US" dirty="0">
                <a:latin typeface="Calibri" panose="020F0502020204030204" pitchFamily="34" charset="0"/>
                <a:cs typeface="Calibri" panose="020F0502020204030204" pitchFamily="34" charset="0"/>
              </a:rPr>
              <a:t> Salaries for Assistant Commissioner and any program/support staff</a:t>
            </a:r>
          </a:p>
          <a:p>
            <a:pPr marL="285750" indent="-285750">
              <a:spcAft>
                <a:spcPts val="1200"/>
              </a:spcAft>
              <a:buFont typeface="Arial" panose="020B0604020202020204" pitchFamily="34" charset="0"/>
              <a:buChar char="•"/>
            </a:pPr>
            <a:r>
              <a:rPr lang="en-US" u="sng" dirty="0">
                <a:latin typeface="Calibri" panose="020F0502020204030204" pitchFamily="34" charset="0"/>
                <a:cs typeface="Calibri" panose="020F0502020204030204" pitchFamily="34" charset="0"/>
              </a:rPr>
              <a:t>IRTs:</a:t>
            </a:r>
            <a:r>
              <a:rPr lang="en-US" dirty="0">
                <a:latin typeface="Calibri" panose="020F0502020204030204" pitchFamily="34" charset="0"/>
                <a:cs typeface="Calibri" panose="020F0502020204030204" pitchFamily="34" charset="0"/>
              </a:rPr>
              <a:t> Salaries for 2-3 full-time staff to coordinate the work of the IRTs</a:t>
            </a:r>
          </a:p>
        </p:txBody>
      </p:sp>
    </p:spTree>
    <p:extLst>
      <p:ext uri="{BB962C8B-B14F-4D97-AF65-F5344CB8AC3E}">
        <p14:creationId xmlns:p14="http://schemas.microsoft.com/office/powerpoint/2010/main" val="268597863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Review of Workgroup Proposals</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371600"/>
            <a:ext cx="7772400" cy="527323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lang="en-US" b="1" u="sng" dirty="0">
                <a:solidFill>
                  <a:srgbClr val="000000"/>
                </a:solidFill>
                <a:latin typeface="Calibri" panose="020F0502020204030204" pitchFamily="34" charset="0"/>
              </a:rPr>
              <a:t>Workgroup Proposals</a:t>
            </a:r>
          </a:p>
          <a:p>
            <a:pPr marL="285750" marR="0" lvl="0" indent="-285750" algn="l" defTabSz="914400" rtl="0" eaLnBrk="1" fontAlgn="auto" latinLnBrk="0" hangingPunct="1">
              <a:lnSpc>
                <a:spcPct val="100000"/>
              </a:lnSpc>
              <a:spcBef>
                <a:spcPts val="0"/>
              </a:spcBef>
              <a:spcAft>
                <a:spcPts val="1000"/>
              </a:spcAft>
              <a:buClrTx/>
              <a:buSzTx/>
              <a:buFont typeface="Arial" panose="020B0604020202020204" pitchFamily="34" charset="0"/>
              <a:buChar char="•"/>
              <a:tabLst/>
              <a:defRPr/>
            </a:pPr>
            <a:r>
              <a:rPr lang="en-US" dirty="0">
                <a:solidFill>
                  <a:srgbClr val="000000"/>
                </a:solidFill>
                <a:latin typeface="Calibri" panose="020F0502020204030204" pitchFamily="34" charset="0"/>
              </a:rPr>
              <a:t>In 2020, members of the Commission elected to form workgroups to develop proposals focused on a variety of topics (listed below).</a:t>
            </a:r>
          </a:p>
          <a:p>
            <a:pPr marR="0" lvl="0" algn="l" defTabSz="914400" rtl="0" eaLnBrk="1" fontAlgn="auto" latinLnBrk="0" hangingPunct="1">
              <a:lnSpc>
                <a:spcPct val="100000"/>
              </a:lnSpc>
              <a:spcBef>
                <a:spcPts val="0"/>
              </a:spcBef>
              <a:spcAft>
                <a:spcPts val="1000"/>
              </a:spcAft>
              <a:buClrTx/>
              <a:buSzTx/>
              <a:tabLst/>
              <a:defRPr/>
            </a:pPr>
            <a:endParaRPr lang="en-US" b="1" dirty="0">
              <a:solidFill>
                <a:srgbClr val="000000"/>
              </a:solidFill>
              <a:latin typeface="Calibri" panose="020F0502020204030204" pitchFamily="34" charset="0"/>
            </a:endParaRPr>
          </a:p>
          <a:p>
            <a:pPr marL="342900" marR="0" lvl="0" indent="-342900" algn="l" defTabSz="914400" rtl="0" eaLnBrk="1" fontAlgn="auto" latinLnBrk="0" hangingPunct="1">
              <a:lnSpc>
                <a:spcPct val="100000"/>
              </a:lnSpc>
              <a:spcBef>
                <a:spcPts val="0"/>
              </a:spcBef>
              <a:spcAft>
                <a:spcPts val="1000"/>
              </a:spcAft>
              <a:buClrTx/>
              <a:buSzTx/>
              <a:buFont typeface="+mj-lt"/>
              <a:buAutoNum type="arabicPeriod"/>
              <a:tabLst/>
              <a:defRPr/>
            </a:pPr>
            <a:r>
              <a:rPr lang="en-US" b="1" u="sng" dirty="0">
                <a:solidFill>
                  <a:srgbClr val="000000"/>
                </a:solidFill>
                <a:latin typeface="Calibri" panose="020F0502020204030204" pitchFamily="34" charset="0"/>
              </a:rPr>
              <a:t>Support existing community coalitions and promoting cross-sector prevention work</a:t>
            </a:r>
          </a:p>
          <a:p>
            <a:pPr marL="742950" lvl="1" indent="-285750">
              <a:spcAft>
                <a:spcPts val="1000"/>
              </a:spcAft>
              <a:buFont typeface="Arial" panose="020B0604020202020204" pitchFamily="34" charset="0"/>
              <a:buChar char="•"/>
              <a:defRPr/>
            </a:pPr>
            <a:r>
              <a:rPr lang="en-US" u="sng" dirty="0">
                <a:solidFill>
                  <a:srgbClr val="000000"/>
                </a:solidFill>
                <a:latin typeface="Calibri" panose="020F0502020204030204" pitchFamily="34" charset="0"/>
              </a:rPr>
              <a:t>Focus:</a:t>
            </a:r>
            <a:r>
              <a:rPr lang="en-US" dirty="0">
                <a:solidFill>
                  <a:srgbClr val="000000"/>
                </a:solidFill>
                <a:latin typeface="Calibri" panose="020F0502020204030204" pitchFamily="34" charset="0"/>
              </a:rPr>
              <a:t> formation of social emotional learning and mental health technical assistance resources to support the work of community coalitions and upstream prevention.</a:t>
            </a:r>
          </a:p>
          <a:p>
            <a:pPr marL="742950" lvl="1" indent="-285750">
              <a:spcAft>
                <a:spcPts val="1000"/>
              </a:spcAft>
              <a:buFont typeface="Arial" panose="020B0604020202020204" pitchFamily="34" charset="0"/>
              <a:buChar char="•"/>
              <a:defRPr/>
            </a:pPr>
            <a:r>
              <a:rPr lang="en-US" u="sng" dirty="0">
                <a:solidFill>
                  <a:srgbClr val="000000"/>
                </a:solidFill>
                <a:latin typeface="Calibri" panose="020F0502020204030204" pitchFamily="34" charset="0"/>
              </a:rPr>
              <a:t>Members:</a:t>
            </a:r>
            <a:r>
              <a:rPr lang="en-US" dirty="0">
                <a:solidFill>
                  <a:srgbClr val="000000"/>
                </a:solidFill>
                <a:latin typeface="Calibri" panose="020F0502020204030204" pitchFamily="34" charset="0"/>
              </a:rPr>
              <a:t> Lissette Blondet, Kirsten Doherty, Carlene Pavlos, Lindsey Tucker, Jim Vetter</a:t>
            </a:r>
          </a:p>
          <a:p>
            <a:pPr marL="0" marR="0" lvl="0" indent="0" algn="l" defTabSz="914400" rtl="0" eaLnBrk="1" fontAlgn="auto" latinLnBrk="0" hangingPunct="1">
              <a:lnSpc>
                <a:spcPct val="100000"/>
              </a:lnSpc>
              <a:spcBef>
                <a:spcPts val="0"/>
              </a:spcBef>
              <a:spcAft>
                <a:spcPts val="1000"/>
              </a:spcAft>
              <a:buClrTx/>
              <a:buSzTx/>
              <a:buFontTx/>
              <a:buNone/>
              <a:tabLst/>
              <a:defRPr/>
            </a:pPr>
            <a:endParaRPr lang="en-US" b="1" dirty="0">
              <a:solidFill>
                <a:srgbClr val="000000"/>
              </a:solidFill>
              <a:latin typeface="Calibri" panose="020F0502020204030204" pitchFamily="34" charset="0"/>
            </a:endParaRPr>
          </a:p>
          <a:p>
            <a:pPr marL="342900" marR="0" lvl="0" indent="-342900" algn="l" defTabSz="914400" rtl="0" eaLnBrk="1" fontAlgn="auto" latinLnBrk="0" hangingPunct="1">
              <a:lnSpc>
                <a:spcPct val="100000"/>
              </a:lnSpc>
              <a:spcBef>
                <a:spcPts val="0"/>
              </a:spcBef>
              <a:spcAft>
                <a:spcPts val="1000"/>
              </a:spcAft>
              <a:buClrTx/>
              <a:buSzTx/>
              <a:buFont typeface="+mj-lt"/>
              <a:buAutoNum type="arabicPeriod" startAt="2"/>
              <a:tabLst/>
              <a:defRPr/>
            </a:pPr>
            <a:r>
              <a:rPr lang="en-US" b="1" u="sng" dirty="0">
                <a:solidFill>
                  <a:srgbClr val="000000"/>
                </a:solidFill>
                <a:latin typeface="Calibri" panose="020F0502020204030204" pitchFamily="34" charset="0"/>
              </a:rPr>
              <a:t>Build resilience in populations with co-occurring substance use disorder, mental health needs, and history of trauma</a:t>
            </a:r>
          </a:p>
          <a:p>
            <a:pPr marL="742950" lvl="1" indent="-285750">
              <a:spcAft>
                <a:spcPts val="1000"/>
              </a:spcAft>
              <a:buFont typeface="Arial" panose="020B0604020202020204" pitchFamily="34" charset="0"/>
              <a:buChar char="•"/>
              <a:defRPr/>
            </a:pPr>
            <a:r>
              <a:rPr lang="en-US" u="sng" dirty="0">
                <a:solidFill>
                  <a:srgbClr val="000000"/>
                </a:solidFill>
                <a:latin typeface="Calibri" panose="020F0502020204030204" pitchFamily="34" charset="0"/>
              </a:rPr>
              <a:t>Member:</a:t>
            </a:r>
            <a:r>
              <a:rPr lang="en-US" dirty="0">
                <a:solidFill>
                  <a:srgbClr val="000000"/>
                </a:solidFill>
                <a:latin typeface="Calibri" panose="020F0502020204030204" pitchFamily="34" charset="0"/>
              </a:rPr>
              <a:t> George Beilin</a:t>
            </a:r>
          </a:p>
        </p:txBody>
      </p:sp>
    </p:spTree>
    <p:extLst>
      <p:ext uri="{BB962C8B-B14F-4D97-AF65-F5344CB8AC3E}">
        <p14:creationId xmlns:p14="http://schemas.microsoft.com/office/powerpoint/2010/main" val="23910831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Review of Workgroup Proposals (cont.)</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371600"/>
            <a:ext cx="8077200" cy="4739759"/>
          </a:xfrm>
          <a:prstGeom prst="rect">
            <a:avLst/>
          </a:prstGeom>
          <a:noFill/>
        </p:spPr>
        <p:txBody>
          <a:bodyPr wrap="square">
            <a:spAutoFit/>
          </a:bodyPr>
          <a:lstStyle/>
          <a:p>
            <a:pPr marL="342900" marR="0" lvl="0" indent="-342900" algn="l" defTabSz="914400" rtl="0" eaLnBrk="1" fontAlgn="auto" latinLnBrk="0" hangingPunct="1">
              <a:lnSpc>
                <a:spcPct val="100000"/>
              </a:lnSpc>
              <a:spcBef>
                <a:spcPts val="0"/>
              </a:spcBef>
              <a:spcAft>
                <a:spcPts val="1000"/>
              </a:spcAft>
              <a:buClrTx/>
              <a:buSzTx/>
              <a:buFont typeface="+mj-lt"/>
              <a:buAutoNum type="arabicPeriod" startAt="3"/>
              <a:tabLst/>
              <a:defRPr/>
            </a:pPr>
            <a:r>
              <a:rPr lang="en-US" b="1" u="sng" dirty="0">
                <a:solidFill>
                  <a:srgbClr val="000000"/>
                </a:solidFill>
                <a:latin typeface="Calibri" panose="020F0502020204030204" pitchFamily="34" charset="0"/>
              </a:rPr>
              <a:t>Integrated medical and behavioral health focusing on young children and families, addressing both generational and family stress</a:t>
            </a:r>
          </a:p>
          <a:p>
            <a:pPr marL="742950" lvl="1" indent="-285750">
              <a:spcAft>
                <a:spcPts val="1000"/>
              </a:spcAft>
              <a:buFont typeface="Arial" panose="020B0604020202020204" pitchFamily="34" charset="0"/>
              <a:buChar char="•"/>
              <a:defRPr/>
            </a:pPr>
            <a:r>
              <a:rPr lang="en-US" u="sng" dirty="0">
                <a:solidFill>
                  <a:srgbClr val="000000"/>
                </a:solidFill>
                <a:latin typeface="Calibri" panose="020F0502020204030204" pitchFamily="34" charset="0"/>
              </a:rPr>
              <a:t>Focus:</a:t>
            </a:r>
            <a:r>
              <a:rPr lang="en-US" dirty="0">
                <a:solidFill>
                  <a:srgbClr val="000000"/>
                </a:solidFill>
                <a:latin typeface="Calibri" panose="020F0502020204030204" pitchFamily="34" charset="0"/>
              </a:rPr>
              <a:t> creating a center for integrated pediatric practice transformation, with the goal of providing pediatric practices with resources, tools, training, and consultation, similar in scope to Team Up, Launch My Child, and Children’s Hospital </a:t>
            </a:r>
            <a:r>
              <a:rPr lang="en-US" dirty="0" err="1">
                <a:solidFill>
                  <a:srgbClr val="000000"/>
                </a:solidFill>
                <a:latin typeface="Calibri" panose="020F0502020204030204" pitchFamily="34" charset="0"/>
              </a:rPr>
              <a:t>PPOC</a:t>
            </a:r>
            <a:r>
              <a:rPr lang="en-US" dirty="0">
                <a:solidFill>
                  <a:srgbClr val="000000"/>
                </a:solidFill>
                <a:latin typeface="Calibri" panose="020F0502020204030204" pitchFamily="34" charset="0"/>
              </a:rPr>
              <a:t> collaborative.</a:t>
            </a:r>
          </a:p>
          <a:p>
            <a:pPr marL="742950" lvl="1" indent="-285750">
              <a:spcAft>
                <a:spcPts val="1000"/>
              </a:spcAft>
              <a:buFont typeface="Arial" panose="020B0604020202020204" pitchFamily="34" charset="0"/>
              <a:buChar char="•"/>
              <a:defRPr/>
            </a:pPr>
            <a:r>
              <a:rPr lang="en-US" u="sng" dirty="0">
                <a:solidFill>
                  <a:srgbClr val="000000"/>
                </a:solidFill>
                <a:latin typeface="Calibri" panose="020F0502020204030204" pitchFamily="34" charset="0"/>
              </a:rPr>
              <a:t>Members:</a:t>
            </a:r>
            <a:r>
              <a:rPr lang="en-US" dirty="0">
                <a:solidFill>
                  <a:srgbClr val="000000"/>
                </a:solidFill>
                <a:latin typeface="Calibri" panose="020F0502020204030204" pitchFamily="34" charset="0"/>
              </a:rPr>
              <a:t> Yaminette Diaz-Linhart, Danna Mauch, Mary McGeown</a:t>
            </a:r>
          </a:p>
          <a:p>
            <a:pPr marL="285750" marR="0" lvl="0" indent="-285750" algn="l" defTabSz="914400" rtl="0" eaLnBrk="1" fontAlgn="auto" latinLnBrk="0" hangingPunct="1">
              <a:lnSpc>
                <a:spcPct val="100000"/>
              </a:lnSpc>
              <a:spcBef>
                <a:spcPts val="0"/>
              </a:spcBef>
              <a:spcAft>
                <a:spcPts val="1000"/>
              </a:spcAft>
              <a:buClrTx/>
              <a:buSzTx/>
              <a:buFont typeface="Arial" panose="020B0604020202020204" pitchFamily="34" charset="0"/>
              <a:buChar char="•"/>
              <a:tabLst/>
              <a:defRPr/>
            </a:pPr>
            <a:endParaRPr lang="en-US" b="1" u="sng" dirty="0">
              <a:solidFill>
                <a:srgbClr val="000000"/>
              </a:solidFill>
              <a:latin typeface="Calibri" panose="020F0502020204030204" pitchFamily="34" charset="0"/>
            </a:endParaRPr>
          </a:p>
          <a:p>
            <a:pPr marL="342900" marR="0" lvl="0" indent="-342900" algn="l" defTabSz="914400" rtl="0" eaLnBrk="1" fontAlgn="auto" latinLnBrk="0" hangingPunct="1">
              <a:lnSpc>
                <a:spcPct val="100000"/>
              </a:lnSpc>
              <a:spcBef>
                <a:spcPts val="0"/>
              </a:spcBef>
              <a:spcAft>
                <a:spcPts val="1000"/>
              </a:spcAft>
              <a:buClrTx/>
              <a:buSzTx/>
              <a:buFont typeface="+mj-lt"/>
              <a:buAutoNum type="arabicPeriod" startAt="4"/>
              <a:tabLst/>
              <a:defRPr/>
            </a:pPr>
            <a:r>
              <a:rPr lang="en-US" b="1" u="sng" dirty="0">
                <a:solidFill>
                  <a:srgbClr val="000000"/>
                </a:solidFill>
                <a:latin typeface="Calibri" panose="020F0502020204030204" pitchFamily="34" charset="0"/>
              </a:rPr>
              <a:t>Promoting social emotional competency in schools</a:t>
            </a:r>
          </a:p>
          <a:p>
            <a:pPr marL="742950" lvl="1" indent="-285750">
              <a:spcAft>
                <a:spcPts val="1000"/>
              </a:spcAft>
              <a:buFont typeface="Arial" panose="020B0604020202020204" pitchFamily="34" charset="0"/>
              <a:buChar char="•"/>
              <a:defRPr/>
            </a:pPr>
            <a:r>
              <a:rPr lang="en-US" u="sng" dirty="0">
                <a:solidFill>
                  <a:srgbClr val="000000"/>
                </a:solidFill>
                <a:latin typeface="Calibri" panose="020F0502020204030204" pitchFamily="34" charset="0"/>
              </a:rPr>
              <a:t>Focus:</a:t>
            </a:r>
            <a:r>
              <a:rPr lang="en-US" dirty="0">
                <a:solidFill>
                  <a:srgbClr val="000000"/>
                </a:solidFill>
                <a:latin typeface="Calibri" panose="020F0502020204030204" pitchFamily="34" charset="0"/>
              </a:rPr>
              <a:t> promotion of social emotional competency among adults within agencies and schools. Work would include the provision of trainings and resources that would be part of existing integrated resource centers and initiatives, such Network of Care.</a:t>
            </a:r>
          </a:p>
          <a:p>
            <a:pPr marL="742950" lvl="1" indent="-285750">
              <a:spcAft>
                <a:spcPts val="1000"/>
              </a:spcAft>
              <a:buFont typeface="Arial" panose="020B0604020202020204" pitchFamily="34" charset="0"/>
              <a:buChar char="•"/>
              <a:defRPr/>
            </a:pPr>
            <a:r>
              <a:rPr lang="en-US" u="sng" dirty="0">
                <a:solidFill>
                  <a:srgbClr val="000000"/>
                </a:solidFill>
                <a:latin typeface="Calibri" panose="020F0502020204030204" pitchFamily="34" charset="0"/>
              </a:rPr>
              <a:t>Members:</a:t>
            </a:r>
            <a:r>
              <a:rPr lang="en-US" dirty="0">
                <a:solidFill>
                  <a:srgbClr val="000000"/>
                </a:solidFill>
                <a:latin typeface="Calibri" panose="020F0502020204030204" pitchFamily="34" charset="0"/>
              </a:rPr>
              <a:t> Margaret Hannah, Jessica LaRochelle, Jim Vetter</a:t>
            </a:r>
          </a:p>
        </p:txBody>
      </p:sp>
    </p:spTree>
    <p:extLst>
      <p:ext uri="{BB962C8B-B14F-4D97-AF65-F5344CB8AC3E}">
        <p14:creationId xmlns:p14="http://schemas.microsoft.com/office/powerpoint/2010/main" val="394428840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Upcoming Meetings and Next Steps</a:t>
            </a:r>
          </a:p>
        </p:txBody>
      </p:sp>
      <p:graphicFrame>
        <p:nvGraphicFramePr>
          <p:cNvPr id="5" name="Table 4"/>
          <p:cNvGraphicFramePr>
            <a:graphicFrameLocks noGrp="1"/>
          </p:cNvGraphicFramePr>
          <p:nvPr>
            <p:extLst>
              <p:ext uri="{D42A27DB-BD31-4B8C-83A1-F6EECF244321}">
                <p14:modId xmlns:p14="http://schemas.microsoft.com/office/powerpoint/2010/main" val="1769348498"/>
              </p:ext>
            </p:extLst>
          </p:nvPr>
        </p:nvGraphicFramePr>
        <p:xfrm>
          <a:off x="533400" y="1295400"/>
          <a:ext cx="8197425" cy="5029200"/>
        </p:xfrm>
        <a:graphic>
          <a:graphicData uri="http://schemas.openxmlformats.org/drawingml/2006/table">
            <a:tbl>
              <a:tblPr firstRow="1" bandRow="1">
                <a:tableStyleId>{2A488322-F2BA-4B5B-9748-0D474271808F}</a:tableStyleId>
              </a:tblPr>
              <a:tblGrid>
                <a:gridCol w="2362200">
                  <a:extLst>
                    <a:ext uri="{9D8B030D-6E8A-4147-A177-3AD203B41FA5}">
                      <a16:colId xmlns:a16="http://schemas.microsoft.com/office/drawing/2014/main" val="20000"/>
                    </a:ext>
                  </a:extLst>
                </a:gridCol>
                <a:gridCol w="2819400">
                  <a:extLst>
                    <a:ext uri="{9D8B030D-6E8A-4147-A177-3AD203B41FA5}">
                      <a16:colId xmlns:a16="http://schemas.microsoft.com/office/drawing/2014/main" val="330616325"/>
                    </a:ext>
                  </a:extLst>
                </a:gridCol>
                <a:gridCol w="3015825">
                  <a:extLst>
                    <a:ext uri="{9D8B030D-6E8A-4147-A177-3AD203B41FA5}">
                      <a16:colId xmlns:a16="http://schemas.microsoft.com/office/drawing/2014/main" val="20002"/>
                    </a:ext>
                  </a:extLst>
                </a:gridCol>
              </a:tblGrid>
              <a:tr h="502920">
                <a:tc>
                  <a:txBody>
                    <a:bodyPr/>
                    <a:lstStyle/>
                    <a:p>
                      <a:pPr marL="112713" indent="0"/>
                      <a:r>
                        <a:rPr lang="en-US" sz="2000" i="0" dirty="0">
                          <a:latin typeface="Calibri" panose="020F0502020204030204" pitchFamily="34" charset="0"/>
                          <a:cs typeface="Calibri" panose="020F0502020204030204" pitchFamily="34" charset="0"/>
                        </a:rPr>
                        <a:t>Date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marL="112713" indent="0" algn="ctr"/>
                      <a:r>
                        <a:rPr lang="en-US" sz="2000" i="0" dirty="0">
                          <a:latin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000" dirty="0">
                          <a:latin typeface="Calibri" panose="020F0502020204030204" pitchFamily="34" charset="0"/>
                          <a:cs typeface="Calibri" panose="020F0502020204030204" pitchFamily="34" charset="0"/>
                        </a:rPr>
                        <a:t>Location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502920">
                <a:tc>
                  <a:txBody>
                    <a:bodyPr/>
                    <a:lstStyle/>
                    <a:p>
                      <a:pPr marL="112713" indent="0"/>
                      <a:r>
                        <a:rPr lang="en-US" sz="2000" i="0" dirty="0">
                          <a:latin typeface="Calibri" panose="020F0502020204030204" pitchFamily="34" charset="0"/>
                          <a:cs typeface="Calibri" panose="020F0502020204030204" pitchFamily="34" charset="0"/>
                        </a:rPr>
                        <a:t>February 8,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12713" indent="0" algn="ctr"/>
                      <a:r>
                        <a:rPr lang="en-US" sz="2000" i="0" dirty="0">
                          <a:latin typeface="Calibri" panose="020F0502020204030204" pitchFamily="34" charset="0"/>
                          <a:cs typeface="Calibri" panose="020F0502020204030204" pitchFamily="34" charset="0"/>
                        </a:rPr>
                        <a:t>3:00 – 4:30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2000" dirty="0">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088666029"/>
                  </a:ext>
                </a:extLst>
              </a:tr>
              <a:tr h="50292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March 1, 2024 – </a:t>
                      </a:r>
                      <a:r>
                        <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Submission of Annual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63378087"/>
                  </a:ext>
                </a:extLst>
              </a:tr>
              <a:tr h="50292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April 4,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3:00 – 4:30 pm</a:t>
                      </a:r>
                      <a:endPar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4479805"/>
                  </a:ext>
                </a:extLst>
              </a:tr>
              <a:tr h="50292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June 6,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3:00 – 4:30 pm</a:t>
                      </a:r>
                      <a:endPar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6201610"/>
                  </a:ext>
                </a:extLst>
              </a:tr>
              <a:tr h="50292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August 1,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3:00 – 4:30 pm</a:t>
                      </a:r>
                      <a:endPar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51001264"/>
                  </a:ext>
                </a:extLst>
              </a:tr>
              <a:tr h="50292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October 3,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3:00 – 4:30 pm</a:t>
                      </a:r>
                      <a:endPar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7178127"/>
                  </a:ext>
                </a:extLst>
              </a:tr>
              <a:tr h="50292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December 12,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3:00 – 4:30 pm</a:t>
                      </a:r>
                      <a:endPar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67588210"/>
                  </a:ext>
                </a:extLst>
              </a:tr>
              <a:tr h="50292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February 6, 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3:00 – 4:30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chemeClr val="tx1"/>
                          </a:solidFill>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33484529"/>
                  </a:ext>
                </a:extLst>
              </a:tr>
              <a:tr h="50292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chemeClr val="tx1"/>
                          </a:solidFill>
                          <a:effectLst/>
                          <a:uLnTx/>
                          <a:uFillTx/>
                          <a:latin typeface="Calibri" panose="020F0502020204030204" pitchFamily="34" charset="0"/>
                          <a:ea typeface="+mn-ea"/>
                          <a:cs typeface="Calibri" panose="020F0502020204030204" pitchFamily="34" charset="0"/>
                        </a:rPr>
                        <a:t>February </a:t>
                      </a:r>
                      <a:r>
                        <a:rPr kumimoji="0" lang="en-US" sz="20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28, 2025 – </a:t>
                      </a:r>
                      <a:r>
                        <a:rPr kumimoji="0" lang="en-US" sz="2000" b="0" i="1"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Submission of Annual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56006532"/>
                  </a:ext>
                </a:extLst>
              </a:tr>
            </a:tbl>
          </a:graphicData>
        </a:graphic>
      </p:graphicFrame>
    </p:spTree>
    <p:extLst>
      <p:ext uri="{BB962C8B-B14F-4D97-AF65-F5344CB8AC3E}">
        <p14:creationId xmlns:p14="http://schemas.microsoft.com/office/powerpoint/2010/main" val="342354502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21853</TotalTime>
  <Words>594</Words>
  <Application>Microsoft Office PowerPoint</Application>
  <PresentationFormat>On-screen Show (4:3)</PresentationFormat>
  <Paragraphs>91</Paragraphs>
  <Slides>7</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Courier New</vt:lpstr>
      <vt:lpstr>1_Blue Presentation Template - MA HHS - small logos</vt:lpstr>
      <vt:lpstr>PowerPoint Presentation</vt:lpstr>
      <vt:lpstr>Agenda</vt:lpstr>
      <vt:lpstr>Draft Annual Report</vt:lpstr>
      <vt:lpstr>Trust Fund &amp; Planned Expenditures</vt:lpstr>
      <vt:lpstr>Review of Workgroup Proposals</vt:lpstr>
      <vt:lpstr>Review of Workgroup Proposals (cont.)</vt:lpstr>
      <vt:lpstr>Upcoming Meetings and 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658</cp:revision>
  <cp:lastPrinted>2024-01-17T18:33:51Z</cp:lastPrinted>
  <dcterms:created xsi:type="dcterms:W3CDTF">2014-04-27T20:43:35Z</dcterms:created>
  <dcterms:modified xsi:type="dcterms:W3CDTF">2024-02-07T14:59:15Z</dcterms:modified>
</cp:coreProperties>
</file>