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8"/>
  </p:notesMasterIdLst>
  <p:handoutMasterIdLst>
    <p:handoutMasterId r:id="rId9"/>
  </p:handoutMasterIdLst>
  <p:sldIdLst>
    <p:sldId id="257" r:id="rId2"/>
    <p:sldId id="359" r:id="rId3"/>
    <p:sldId id="669" r:id="rId4"/>
    <p:sldId id="686" r:id="rId5"/>
    <p:sldId id="687" r:id="rId6"/>
    <p:sldId id="386" r:id="rId7"/>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787" autoAdjust="0"/>
    <p:restoredTop sz="94660"/>
  </p:normalViewPr>
  <p:slideViewPr>
    <p:cSldViewPr>
      <p:cViewPr varScale="1">
        <p:scale>
          <a:sx n="86" d="100"/>
          <a:sy n="86" d="100"/>
        </p:scale>
        <p:origin x="1152"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2/10/2022</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2/10/2022</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6</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lists/community-behavioral-health-promotion-and-prevention-commission-meeting-material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mailto:openmeeting@state.ma.us" TargetMode="External"/><Relationship Id="rId2" Type="http://schemas.openxmlformats.org/officeDocument/2006/relationships/hyperlink" Target="https://www.mass.gov/service-details/updated-guidance-on-holding-meetings-pursuant-to-the-act-extending-certain-covid-19-measures"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mass.gov/orgs/state-ethics-commission" TargetMode="External"/><Relationship Id="rId2" Type="http://schemas.openxmlformats.org/officeDocument/2006/relationships/hyperlink" Target="http://www.stateprog.eth.state.ma.us/"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533400" y="876300"/>
            <a:ext cx="64770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Community Behavioral Health</a:t>
            </a:r>
            <a:br>
              <a:rPr lang="en-US" sz="3000" b="1" dirty="0">
                <a:solidFill>
                  <a:srgbClr val="FFFFFF"/>
                </a:solidFill>
                <a:latin typeface="Calibri" pitchFamily="34" charset="0"/>
              </a:rPr>
            </a:br>
            <a:r>
              <a:rPr lang="en-US" sz="3000" b="1" dirty="0">
                <a:solidFill>
                  <a:srgbClr val="FFFFFF"/>
                </a:solidFill>
                <a:latin typeface="Calibri" pitchFamily="34" charset="0"/>
              </a:rPr>
              <a:t>Promotion and Prevention Commission</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bg2">
                  <a:lumMod val="50000"/>
                </a:schemeClr>
              </a:solidFill>
              <a:latin typeface="Calibri" panose="020F0502020204030204" pitchFamily="34" charset="0"/>
            </a:endParaRPr>
          </a:p>
          <a:p>
            <a:pPr algn="ctr" fontAlgn="base">
              <a:spcBef>
                <a:spcPct val="0"/>
              </a:spcBef>
              <a:spcAft>
                <a:spcPct val="0"/>
              </a:spcAft>
              <a:defRPr/>
            </a:pPr>
            <a:r>
              <a:rPr lang="en-US" sz="2400" b="1" dirty="0">
                <a:solidFill>
                  <a:srgbClr val="003366"/>
                </a:solidFill>
                <a:latin typeface="Calibri" pitchFamily="34" charset="0"/>
              </a:rPr>
              <a:t>Kate Ginnis, </a:t>
            </a:r>
            <a:r>
              <a:rPr lang="en-US" sz="2400" b="1" dirty="0" err="1">
                <a:solidFill>
                  <a:srgbClr val="003366"/>
                </a:solidFill>
                <a:latin typeface="Calibri" pitchFamily="34" charset="0"/>
              </a:rPr>
              <a:t>MSW</a:t>
            </a:r>
            <a:r>
              <a:rPr lang="en-US" sz="2400" b="1" dirty="0">
                <a:solidFill>
                  <a:srgbClr val="003366"/>
                </a:solidFill>
                <a:latin typeface="Calibri" pitchFamily="34" charset="0"/>
              </a:rPr>
              <a:t>, MPH, MS</a:t>
            </a:r>
          </a:p>
          <a:p>
            <a:pPr algn="ctr" fontAlgn="base">
              <a:spcBef>
                <a:spcPct val="0"/>
              </a:spcBef>
              <a:spcAft>
                <a:spcPct val="0"/>
              </a:spcAft>
              <a:defRPr/>
            </a:pPr>
            <a:r>
              <a:rPr lang="en-US" sz="2400" b="1" dirty="0">
                <a:solidFill>
                  <a:srgbClr val="003366"/>
                </a:solidFill>
                <a:latin typeface="Calibri" pitchFamily="34" charset="0"/>
              </a:rPr>
              <a:t>Senior Director of Child, Youth, and Family Policy and Programs</a:t>
            </a:r>
          </a:p>
          <a:p>
            <a:pPr algn="ctr" fontAlgn="base">
              <a:spcBef>
                <a:spcPct val="0"/>
              </a:spcBef>
              <a:spcAft>
                <a:spcPct val="0"/>
              </a:spcAft>
              <a:defRPr/>
            </a:pPr>
            <a:r>
              <a:rPr lang="en-US" sz="2400" b="1" dirty="0">
                <a:solidFill>
                  <a:srgbClr val="003366"/>
                </a:solidFill>
                <a:latin typeface="Calibri" pitchFamily="34" charset="0"/>
              </a:rPr>
              <a:t>MassHealth</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February 10, 2022</a:t>
            </a:r>
          </a:p>
          <a:p>
            <a:pPr algn="ctr" fontAlgn="base">
              <a:spcBef>
                <a:spcPct val="0"/>
              </a:spcBef>
              <a:spcAft>
                <a:spcPct val="0"/>
              </a:spcAft>
              <a:defRPr/>
            </a:pPr>
            <a:r>
              <a:rPr lang="en-US" sz="2400" b="1" dirty="0">
                <a:solidFill>
                  <a:srgbClr val="003366"/>
                </a:solidFill>
                <a:latin typeface="Calibri" pitchFamily="34" charset="0"/>
              </a:rPr>
              <a:t>3:00-4:30 pm</a:t>
            </a:r>
          </a:p>
          <a:p>
            <a:pPr algn="ctr" fontAlgn="base">
              <a:spcBef>
                <a:spcPct val="0"/>
              </a:spcBef>
              <a:spcAft>
                <a:spcPct val="0"/>
              </a:spcAft>
              <a:defRPr/>
            </a:pPr>
            <a:endParaRPr lang="en-US" sz="1600" b="1" dirty="0">
              <a:solidFill>
                <a:srgbClr val="003366"/>
              </a:solidFill>
              <a:latin typeface="Calibri" pitchFamily="34" charset="0"/>
            </a:endParaRPr>
          </a:p>
          <a:p>
            <a:pPr algn="ctr" fontAlgn="base">
              <a:spcBef>
                <a:spcPct val="0"/>
              </a:spcBef>
              <a:spcAft>
                <a:spcPct val="0"/>
              </a:spcAft>
              <a:defRPr/>
            </a:pPr>
            <a:r>
              <a:rPr lang="en-US" sz="2400" b="1" dirty="0">
                <a:solidFill>
                  <a:srgbClr val="003366"/>
                </a:solidFill>
                <a:latin typeface="Calibri" pitchFamily="34" charset="0"/>
              </a:rPr>
              <a:t>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3359061"/>
          </a:xfrm>
          <a:prstGeom prst="rect">
            <a:avLst/>
          </a:prstGeom>
        </p:spPr>
        <p:txBody>
          <a:bodyPr wrap="square" rtlCol="0">
            <a:spAutoFit/>
          </a:bodyPr>
          <a:lstStyle/>
          <a:p>
            <a:pPr marL="457200" indent="-457200">
              <a:lnSpc>
                <a:spcPct val="150000"/>
              </a:lnSpc>
              <a:buFont typeface="+mj-lt"/>
              <a:buAutoNum type="arabicPeriod"/>
            </a:pPr>
            <a:r>
              <a:rPr lang="en-US" sz="2400" b="1" dirty="0">
                <a:solidFill>
                  <a:schemeClr val="dk1"/>
                </a:solidFill>
                <a:latin typeface="Calibri" panose="020F0502020204030204" pitchFamily="34" charset="0"/>
              </a:rPr>
              <a:t>Welcome</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Approval of 12/9 Meeting Minutes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DESE School-based Promotion and Prevention Initiatives</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Review of Draft 2021 Annual Report</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Open Meeting Law and Conflict of Interest Refresher</a:t>
            </a:r>
          </a:p>
          <a:p>
            <a:pPr marL="457200" indent="-457200">
              <a:lnSpc>
                <a:spcPct val="150000"/>
              </a:lnSpc>
              <a:buFont typeface="+mj-lt"/>
              <a:buAutoNum type="arabicPeriod"/>
            </a:pPr>
            <a:r>
              <a:rPr lang="en-US" sz="2400" b="1" dirty="0">
                <a:solidFill>
                  <a:schemeClr val="dk1"/>
                </a:solidFill>
                <a:latin typeface="Calibri" panose="020F0502020204030204" pitchFamily="34" charset="0"/>
              </a:rPr>
              <a:t>Upcoming Meetings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Review of Draft 2021 Annual Report</a:t>
            </a:r>
          </a:p>
        </p:txBody>
      </p:sp>
      <p:sp>
        <p:nvSpPr>
          <p:cNvPr id="5" name="TextBox 4">
            <a:extLst>
              <a:ext uri="{FF2B5EF4-FFF2-40B4-BE49-F238E27FC236}">
                <a16:creationId xmlns:a16="http://schemas.microsoft.com/office/drawing/2014/main" id="{790DA48B-4F6D-417F-AB4C-71DEE4E1ECA9}"/>
              </a:ext>
            </a:extLst>
          </p:cNvPr>
          <p:cNvSpPr txBox="1"/>
          <p:nvPr/>
        </p:nvSpPr>
        <p:spPr>
          <a:xfrm>
            <a:off x="623170" y="1543883"/>
            <a:ext cx="7835030" cy="2646878"/>
          </a:xfrm>
          <a:prstGeom prst="rect">
            <a:avLst/>
          </a:prstGeom>
          <a:noFill/>
        </p:spPr>
        <p:txBody>
          <a:bodyPr wrap="square">
            <a:spAutoFit/>
          </a:bodyPr>
          <a:lstStyle/>
          <a:p>
            <a:pPr>
              <a:spcAft>
                <a:spcPts val="1200"/>
              </a:spcAft>
            </a:pPr>
            <a:r>
              <a:rPr lang="en-US" b="1" u="sng" dirty="0">
                <a:solidFill>
                  <a:schemeClr val="dk1"/>
                </a:solidFill>
                <a:latin typeface="Calibri" panose="020F0502020204030204" pitchFamily="34" charset="0"/>
              </a:rPr>
              <a:t>Overview</a:t>
            </a:r>
          </a:p>
          <a:p>
            <a:pPr marL="342900" indent="-342900">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Report will be submitted to the Legislature on March 1, 2022</a:t>
            </a:r>
          </a:p>
          <a:p>
            <a:pPr marL="342900" indent="-342900">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Similar to the Commission’s 2020 report, structured as a letter from the Commission Chair, summarizing the group’s activities to date</a:t>
            </a:r>
          </a:p>
          <a:p>
            <a:pPr marL="342900" indent="-342900">
              <a:spcAft>
                <a:spcPts val="1200"/>
              </a:spcAft>
              <a:buFont typeface="Arial" panose="020B0604020202020204" pitchFamily="34" charset="0"/>
              <a:buChar char="•"/>
            </a:pPr>
            <a:r>
              <a:rPr lang="en-US" dirty="0">
                <a:latin typeface="Calibri" panose="020F0502020204030204" pitchFamily="34" charset="0"/>
                <a:cs typeface="Calibri" panose="020F0502020204030204" pitchFamily="34" charset="0"/>
              </a:rPr>
              <a:t>Final version will be posted to the </a:t>
            </a:r>
            <a:r>
              <a:rPr lang="en-US" u="sng" dirty="0">
                <a:solidFill>
                  <a:schemeClr val="accent6">
                    <a:lumMod val="75000"/>
                  </a:schemeClr>
                </a:solidFill>
                <a:effectLst/>
                <a:latin typeface="Calibri" panose="020F0502020204030204" pitchFamily="34" charset="0"/>
                <a:ea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Meeting Materials</a:t>
            </a:r>
            <a:r>
              <a:rPr lang="en-US" dirty="0">
                <a:effectLst/>
                <a:latin typeface="Calibri" panose="020F0502020204030204" pitchFamily="34" charset="0"/>
                <a:ea typeface="Calibri" panose="020F0502020204030204" pitchFamily="34" charset="0"/>
                <a:cs typeface="Calibri" panose="020F0502020204030204" pitchFamily="34" charset="0"/>
              </a:rPr>
              <a:t> page on the </a:t>
            </a:r>
            <a:r>
              <a:rPr lang="en-US" dirty="0">
                <a:latin typeface="Calibri" panose="020F0502020204030204" pitchFamily="34" charset="0"/>
                <a:cs typeface="Calibri" panose="020F0502020204030204" pitchFamily="34" charset="0"/>
              </a:rPr>
              <a:t>Commission’s Mass.gov webpage</a:t>
            </a:r>
          </a:p>
          <a:p>
            <a:pPr marL="342900" indent="-342900">
              <a:buFont typeface="Arial" panose="020B0604020202020204" pitchFamily="34" charset="0"/>
              <a:buChar char="•"/>
            </a:pPr>
            <a:endParaRPr lang="en-US" sz="1800" u="sng" dirty="0">
              <a:solidFill>
                <a:srgbClr val="003366"/>
              </a:solidFill>
              <a:latin typeface="Calibri" panose="020F0502020204030204" pitchFamily="34" charset="0"/>
            </a:endParaRPr>
          </a:p>
        </p:txBody>
      </p:sp>
    </p:spTree>
    <p:extLst>
      <p:ext uri="{BB962C8B-B14F-4D97-AF65-F5344CB8AC3E}">
        <p14:creationId xmlns:p14="http://schemas.microsoft.com/office/powerpoint/2010/main" val="308553548"/>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Refresher</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51193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Open Meeting Law</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The Commission’s meetings are subject to the Open Meeting Law (OML) and must be held in public with notice of the meeting, including the agenda, provided to the public at least 48 hours in advance.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We are currently operating under an extension of the emergency act signed by Governor Baker that extended certain COVID-19 measures adopted during the State of Emergency until April 1, 2022. This emergency act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2">
                  <a:extLst>
                    <a:ext uri="{A12FA001-AC4F-418D-AE19-62706E023703}">
                      <ahyp:hlinkClr xmlns:ahyp="http://schemas.microsoft.com/office/drawing/2018/hyperlinkcolor" val="tx"/>
                    </a:ext>
                  </a:extLst>
                </a:hlinkClick>
              </a:rPr>
              <a:t>suspended certain provisions of the OML</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and permits us to conduct our meetings remotely.</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Under the OML, members cannot communicate with a quorum (simple majority) of the members regarding topics before this Commission (in person or via email) outside of a public meeting.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For any questions about the OML, feel free to reach out to Commission staff or contact the Attorney General's Division of Open Government directly at</a:t>
            </a:r>
            <a:b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b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(617) 963-2540 or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3">
                  <a:extLst>
                    <a:ext uri="{A12FA001-AC4F-418D-AE19-62706E023703}">
                      <ahyp:hlinkClr xmlns:ahyp="http://schemas.microsoft.com/office/drawing/2018/hyperlinkcolor" val="tx"/>
                    </a:ext>
                  </a:extLst>
                </a:hlinkClick>
              </a:rPr>
              <a:t>openmeeting@state.ma.us</a:t>
            </a:r>
            <a:endPar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Additional information can be found at: </a:t>
            </a:r>
            <a:r>
              <a:rPr kumimoji="0" lang="en-US" sz="1800" b="0" i="0" u="sng" strike="noStrike" kern="1200" cap="none" spc="0" normalizeH="0" baseline="0" noProof="0" dirty="0">
                <a:ln>
                  <a:noFill/>
                </a:ln>
                <a:solidFill>
                  <a:srgbClr val="003366"/>
                </a:solidFill>
                <a:effectLst/>
                <a:uLnTx/>
                <a:uFillTx/>
                <a:latin typeface="Calibri" panose="020F0502020204030204" pitchFamily="34" charset="0"/>
                <a:ea typeface="+mn-ea"/>
                <a:cs typeface="+mn-cs"/>
              </a:rPr>
              <a:t>www.mass.gov/the-open-meeting-law</a:t>
            </a:r>
          </a:p>
        </p:txBody>
      </p:sp>
    </p:spTree>
    <p:extLst>
      <p:ext uri="{BB962C8B-B14F-4D97-AF65-F5344CB8AC3E}">
        <p14:creationId xmlns:p14="http://schemas.microsoft.com/office/powerpoint/2010/main" val="248775361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Refresher</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559127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r>
              <a:rPr kumimoji="0" lang="en-US" sz="1800" b="1" i="0" u="sng" strike="noStrike" kern="1200" cap="none" spc="0" normalizeH="0" baseline="0" noProof="0" dirty="0">
                <a:ln>
                  <a:noFill/>
                </a:ln>
                <a:solidFill>
                  <a:srgbClr val="000000"/>
                </a:solidFill>
                <a:effectLst/>
                <a:uLnTx/>
                <a:uFillTx/>
                <a:latin typeface="Calibri" panose="020F0502020204030204" pitchFamily="34" charset="0"/>
                <a:ea typeface="+mn-ea"/>
                <a:cs typeface="+mn-cs"/>
              </a:rPr>
              <a:t>Conflict of Interest</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By the very nature of their service on the Commission, members are considered special state employees and are subject to the State’s Conflict of Interest Law.</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In addition to familiarizing themselves with the details of the Conflict of Interest Law, members are required to undertake a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2">
                  <a:extLst>
                    <a:ext uri="{A12FA001-AC4F-418D-AE19-62706E023703}">
                      <ahyp:hlinkClr xmlns:ahyp="http://schemas.microsoft.com/office/drawing/2018/hyperlinkcolor" val="tx"/>
                    </a:ext>
                  </a:extLst>
                </a:hlinkClick>
              </a:rPr>
              <a:t>required online Conflict of Interest training</a:t>
            </a: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 upon joining the Commission and every other year thereafter. All certification forms should be sent directly to Commission staff to maintain in our records.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Commission members should view the State Ethics Commission as a resource and are encouraged to contact the State Ethics Commission with any questions or concerns related to potential conflicts of interest and any required disclosures.</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The State Ethics Commission can be contacted at (617) 371-9500</a:t>
            </a: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Requests for advice can also be submitted through the State Ethics Commission’s website: </a:t>
            </a:r>
            <a:r>
              <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hlinkClick r:id="rId3">
                  <a:extLst>
                    <a:ext uri="{A12FA001-AC4F-418D-AE19-62706E023703}">
                      <ahyp:hlinkClr xmlns:ahyp="http://schemas.microsoft.com/office/drawing/2018/hyperlinkcolor" val="tx"/>
                    </a:ext>
                  </a:extLst>
                </a:hlinkClick>
              </a:rPr>
              <a:t>www.mass.gov/orgs/state-ethics-commission</a:t>
            </a:r>
            <a:endParaRPr kumimoji="0" lang="en-US" sz="1800" b="0" i="0" u="none" strike="noStrike" kern="1200" cap="none" spc="0" normalizeH="0" baseline="0" noProof="0" dirty="0">
              <a:ln>
                <a:noFill/>
              </a:ln>
              <a:solidFill>
                <a:srgbClr val="00359E"/>
              </a:solidFill>
              <a:effectLst/>
              <a:uLnTx/>
              <a:uFillTx/>
              <a:latin typeface="Calibri" panose="020F0502020204030204" pitchFamily="34" charset="0"/>
              <a:ea typeface="+mn-ea"/>
              <a:cs typeface="+mn-cs"/>
            </a:endParaRPr>
          </a:p>
          <a:p>
            <a:pPr marL="342900" marR="0" lvl="0" indent="-3429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Advice is confidential and cannot be provided for past conduct or for matters pertaining to a third party.</a:t>
            </a:r>
          </a:p>
        </p:txBody>
      </p:sp>
    </p:spTree>
    <p:extLst>
      <p:ext uri="{BB962C8B-B14F-4D97-AF65-F5344CB8AC3E}">
        <p14:creationId xmlns:p14="http://schemas.microsoft.com/office/powerpoint/2010/main" val="224570169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a:t>
            </a:r>
          </a:p>
        </p:txBody>
      </p:sp>
      <p:graphicFrame>
        <p:nvGraphicFramePr>
          <p:cNvPr id="5" name="Table 4"/>
          <p:cNvGraphicFramePr>
            <a:graphicFrameLocks noGrp="1"/>
          </p:cNvGraphicFramePr>
          <p:nvPr>
            <p:extLst>
              <p:ext uri="{D42A27DB-BD31-4B8C-83A1-F6EECF244321}">
                <p14:modId xmlns:p14="http://schemas.microsoft.com/office/powerpoint/2010/main" val="2395008907"/>
              </p:ext>
            </p:extLst>
          </p:nvPr>
        </p:nvGraphicFramePr>
        <p:xfrm>
          <a:off x="533400" y="1295400"/>
          <a:ext cx="8117840" cy="4089400"/>
        </p:xfrm>
        <a:graphic>
          <a:graphicData uri="http://schemas.openxmlformats.org/drawingml/2006/table">
            <a:tbl>
              <a:tblPr firstRow="1" bandRow="1">
                <a:tableStyleId>{2A488322-F2BA-4B5B-9748-0D474271808F}</a:tableStyleId>
              </a:tblPr>
              <a:tblGrid>
                <a:gridCol w="2743200">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2555240">
                  <a:extLst>
                    <a:ext uri="{9D8B030D-6E8A-4147-A177-3AD203B41FA5}">
                      <a16:colId xmlns:a16="http://schemas.microsoft.com/office/drawing/2014/main" val="20002"/>
                    </a:ext>
                  </a:extLst>
                </a:gridCol>
              </a:tblGrid>
              <a:tr h="584200">
                <a:tc>
                  <a:txBody>
                    <a:bodyPr/>
                    <a:lstStyle/>
                    <a:p>
                      <a:pPr marL="112713" indent="0"/>
                      <a:r>
                        <a:rPr lang="en-US" sz="22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22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March 1, 2022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85586537"/>
                  </a:ext>
                </a:extLst>
              </a:tr>
              <a:tr h="584200">
                <a:tc>
                  <a:txBody>
                    <a:bodyPr/>
                    <a:lstStyle/>
                    <a:p>
                      <a:pPr marL="112713" indent="0"/>
                      <a:r>
                        <a:rPr lang="en-US" sz="2200" i="1" dirty="0">
                          <a:latin typeface="Calibri" panose="020F0502020204030204" pitchFamily="34" charset="0"/>
                          <a:cs typeface="Calibri" panose="020F0502020204030204" pitchFamily="34" charset="0"/>
                        </a:rPr>
                        <a:t>June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228194965"/>
                  </a:ext>
                </a:extLst>
              </a:tr>
              <a:tr h="584200">
                <a:tc>
                  <a:txBody>
                    <a:bodyPr/>
                    <a:lstStyle/>
                    <a:p>
                      <a:pPr marL="112713" indent="0"/>
                      <a:r>
                        <a:rPr lang="en-US" sz="2200" i="1" dirty="0">
                          <a:latin typeface="Calibri" panose="020F0502020204030204" pitchFamily="34" charset="0"/>
                          <a:cs typeface="Calibri" panose="020F0502020204030204" pitchFamily="34" charset="0"/>
                        </a:rPr>
                        <a:t>September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3838426"/>
                  </a:ext>
                </a:extLst>
              </a:tr>
              <a:tr h="584200">
                <a:tc>
                  <a:txBody>
                    <a:bodyPr/>
                    <a:lstStyle/>
                    <a:p>
                      <a:pPr marL="112713" indent="0"/>
                      <a:r>
                        <a:rPr lang="en-US" sz="2200" i="1" dirty="0">
                          <a:latin typeface="Calibri" panose="020F0502020204030204" pitchFamily="34" charset="0"/>
                          <a:cs typeface="Calibri" panose="020F0502020204030204" pitchFamily="34" charset="0"/>
                        </a:rPr>
                        <a:t>December 2022</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088666029"/>
                  </a:ext>
                </a:extLst>
              </a:tr>
              <a:tr h="584200">
                <a:tc>
                  <a:txBody>
                    <a:bodyPr/>
                    <a:lstStyle/>
                    <a:p>
                      <a:pPr marL="112713" indent="0"/>
                      <a:r>
                        <a:rPr lang="en-US" sz="2200" i="1" dirty="0">
                          <a:latin typeface="Calibri" panose="020F0502020204030204" pitchFamily="34" charset="0"/>
                          <a:cs typeface="Calibri" panose="020F0502020204030204" pitchFamily="34" charset="0"/>
                        </a:rPr>
                        <a:t>February 2023</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94705880"/>
                  </a:ext>
                </a:extLst>
              </a:tr>
              <a:tr h="584200">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March 1, 2023 – </a:t>
                      </a:r>
                      <a:r>
                        <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Submission of Annual Report to the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a:endParaRPr lang="en-US" sz="2200" dirty="0">
                        <a:latin typeface="Calibri" panose="020F0502020204030204" pitchFamily="34" charset="0"/>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3378087"/>
                  </a:ext>
                </a:extLst>
              </a:tr>
            </a:tbl>
          </a:graphicData>
        </a:graphic>
      </p:graphicFrame>
      <p:sp>
        <p:nvSpPr>
          <p:cNvPr id="2" name="TextBox 1">
            <a:extLst>
              <a:ext uri="{FF2B5EF4-FFF2-40B4-BE49-F238E27FC236}">
                <a16:creationId xmlns:a16="http://schemas.microsoft.com/office/drawing/2014/main" id="{A14D7C40-9E75-4CD2-9373-5136496C2625}"/>
              </a:ext>
            </a:extLst>
          </p:cNvPr>
          <p:cNvSpPr txBox="1"/>
          <p:nvPr/>
        </p:nvSpPr>
        <p:spPr>
          <a:xfrm>
            <a:off x="825191" y="5638800"/>
            <a:ext cx="7556810" cy="646331"/>
          </a:xfrm>
          <a:prstGeom prst="rect">
            <a:avLst/>
          </a:prstGeom>
          <a:noFill/>
        </p:spPr>
        <p:txBody>
          <a:bodyPr wrap="square" rtlCol="0">
            <a:spAutoFit/>
          </a:bodyPr>
          <a:lstStyle/>
          <a:p>
            <a:r>
              <a:rPr lang="en-US" b="1" i="1" dirty="0">
                <a:latin typeface="Calibri" panose="020F0502020204030204" pitchFamily="34" charset="0"/>
                <a:cs typeface="Calibri" panose="020F0502020204030204" pitchFamily="34" charset="0"/>
              </a:rPr>
              <a:t>What are members’ thoughts on the meeting cadence for this Commission going forward? Quarterly?</a:t>
            </a:r>
          </a:p>
        </p:txBody>
      </p:sp>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5200</TotalTime>
  <Words>552</Words>
  <Application>Microsoft Office PowerPoint</Application>
  <PresentationFormat>On-screen Show (4:3)</PresentationFormat>
  <Paragraphs>56</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Courier New</vt:lpstr>
      <vt:lpstr>1_Blue Presentation Template - MA HHS - small logos</vt:lpstr>
      <vt:lpstr>PowerPoint Presentation</vt:lpstr>
      <vt:lpstr>Agenda</vt:lpstr>
      <vt:lpstr>Review of Draft 2021 Annual Report</vt:lpstr>
      <vt:lpstr>Open Meeting Law and Conflict of Interest Refresher</vt:lpstr>
      <vt:lpstr>Open Meeting Law and Conflict of Interest Refresher</vt:lpstr>
      <vt:lpstr>Upcoming Meetings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613</cp:revision>
  <cp:lastPrinted>2019-11-13T19:25:56Z</cp:lastPrinted>
  <dcterms:created xsi:type="dcterms:W3CDTF">2014-04-27T20:43:35Z</dcterms:created>
  <dcterms:modified xsi:type="dcterms:W3CDTF">2022-02-10T21:43:02Z</dcterms:modified>
</cp:coreProperties>
</file>