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5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6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74" r:id="rId3"/>
    <p:sldMasterId id="2147483682" r:id="rId4"/>
    <p:sldMasterId id="2147483690" r:id="rId5"/>
    <p:sldMasterId id="2147483698" r:id="rId6"/>
  </p:sldMasterIdLst>
  <p:notesMasterIdLst>
    <p:notesMasterId r:id="rId15"/>
  </p:notesMasterIdLst>
  <p:handoutMasterIdLst>
    <p:handoutMasterId r:id="rId16"/>
  </p:handoutMasterIdLst>
  <p:sldIdLst>
    <p:sldId id="257" r:id="rId7"/>
    <p:sldId id="359" r:id="rId8"/>
    <p:sldId id="384" r:id="rId9"/>
    <p:sldId id="385" r:id="rId10"/>
    <p:sldId id="386" r:id="rId11"/>
    <p:sldId id="387" r:id="rId12"/>
    <p:sldId id="388" r:id="rId13"/>
    <p:sldId id="38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ne, Mark (ANF)" initials="FM" lastIdx="8" clrIdx="0"/>
  <p:cmAuthor id="1" name="Sanchez, Natalie (ANF)" initials="SN(" lastIdx="0" clrIdx="1"/>
  <p:cmAuthor id="2" name="O'Malley, Helen (ANF)" initials="OH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897" autoAdjust="0"/>
    <p:restoredTop sz="94660"/>
  </p:normalViewPr>
  <p:slideViewPr>
    <p:cSldViewPr>
      <p:cViewPr varScale="1">
        <p:scale>
          <a:sx n="94" d="100"/>
          <a:sy n="94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C91CD-EC66-4A18-8356-1EE436EAD520}" type="datetimeFigureOut">
              <a:rPr lang="en-US" smtClean="0"/>
              <a:pPr/>
              <a:t>3/5/2019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7DF2E-02ED-4A4C-8E06-6129E718A6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63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DB8D75-8256-4DE6-960E-3CB80FF15074}" type="datetimeFigureOut">
              <a:rPr lang="en-US" smtClean="0"/>
              <a:pPr/>
              <a:t>3/5/2019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3A0E2F-76B9-417E-B0DC-AF868851F6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90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84A392C-5817-4A90-AD3D-FFFF30B52D05}" type="slidenum">
              <a:rPr lang="en-US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373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102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2400">
                <a:latin typeface="Book Antiqua" pitchFamily="18" charset="0"/>
                <a:cs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844566"/>
            <a:ext cx="8077200" cy="4556234"/>
          </a:xfrm>
          <a:ln w="6350" cmpd="sng"/>
        </p:spPr>
        <p:txBody>
          <a:bodyPr/>
          <a:lstStyle>
            <a:lvl1pPr>
              <a:buClrTx/>
              <a:buSzPct val="100000"/>
              <a:defRPr sz="2000">
                <a:solidFill>
                  <a:schemeClr val="tx1"/>
                </a:solidFill>
                <a:latin typeface="Book Antiqua" pitchFamily="18" charset="0"/>
              </a:defRPr>
            </a:lvl1pPr>
            <a:lvl2pPr>
              <a:buClrTx/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Book Antiqua" pitchFamily="18" charset="0"/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2380322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530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3047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EFDF094-A201-43A5-B2A7-39F9C3BC1458}" type="datetime1">
              <a:rPr lang="en-US" smtClean="0"/>
              <a:t>3/5/2019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575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33486300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09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6051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2540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9724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73537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DB91D2F7-DA6A-4842-9FAB-A8188B7AE815}" type="datetime1">
              <a:rPr lang="en-US" smtClean="0"/>
              <a:t>3/5/2019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14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5811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8253778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2563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0514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32510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4639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589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3E8912BE-F1F1-4589-8959-44C80AF72F75}" type="datetime1">
              <a:rPr lang="en-US" smtClean="0"/>
              <a:t>3/5/2019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110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13361432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98809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9375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846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3129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87287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62686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37BF84DE-153A-4CF5-9F36-845C80ABDF29}" type="datetime1">
              <a:rPr lang="en-US" smtClean="0"/>
              <a:t>3/5/2019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0997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39635825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57353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57602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12820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36744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68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70112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E0AE2F3A-3979-40D3-9136-390865EFC9C6}" type="datetime1">
              <a:rPr lang="en-US" smtClean="0"/>
              <a:t>3/5/2019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7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C6F64435-7CC7-47C8-9B00-BB27B7D672EE}" type="datetime1">
              <a:rPr lang="en-US" smtClean="0"/>
              <a:t>3/5/2019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EDD70FA-59E1-4157-923E-C4A67B08AD84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10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9988632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271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7838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9258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0.xml"/><Relationship Id="rId10" Type="http://schemas.openxmlformats.org/officeDocument/2006/relationships/tags" Target="../tags/tag4.xml"/><Relationship Id="rId4" Type="http://schemas.openxmlformats.org/officeDocument/2006/relationships/slideLayout" Target="../slideLayouts/slideLayout9.xml"/><Relationship Id="rId9" Type="http://schemas.openxmlformats.org/officeDocument/2006/relationships/tags" Target="../tags/tag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7.xml"/><Relationship Id="rId10" Type="http://schemas.openxmlformats.org/officeDocument/2006/relationships/tags" Target="../tags/tag6.xml"/><Relationship Id="rId4" Type="http://schemas.openxmlformats.org/officeDocument/2006/relationships/slideLayout" Target="../slideLayouts/slideLayout16.xml"/><Relationship Id="rId9" Type="http://schemas.openxmlformats.org/officeDocument/2006/relationships/tags" Target="../tags/tag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24.xml"/><Relationship Id="rId10" Type="http://schemas.openxmlformats.org/officeDocument/2006/relationships/tags" Target="../tags/tag8.xml"/><Relationship Id="rId4" Type="http://schemas.openxmlformats.org/officeDocument/2006/relationships/slideLayout" Target="../slideLayouts/slideLayout23.xml"/><Relationship Id="rId9" Type="http://schemas.openxmlformats.org/officeDocument/2006/relationships/tags" Target="../tags/tag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1.xml"/><Relationship Id="rId10" Type="http://schemas.openxmlformats.org/officeDocument/2006/relationships/tags" Target="../tags/tag10.xml"/><Relationship Id="rId4" Type="http://schemas.openxmlformats.org/officeDocument/2006/relationships/slideLayout" Target="../slideLayouts/slideLayout30.xml"/><Relationship Id="rId9" Type="http://schemas.openxmlformats.org/officeDocument/2006/relationships/tags" Target="../tags/tag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8.xml"/><Relationship Id="rId10" Type="http://schemas.openxmlformats.org/officeDocument/2006/relationships/tags" Target="../tags/tag12.xml"/><Relationship Id="rId4" Type="http://schemas.openxmlformats.org/officeDocument/2006/relationships/slideLayout" Target="../slideLayouts/slideLayout37.xml"/><Relationship Id="rId9" Type="http://schemas.openxmlformats.org/officeDocument/2006/relationships/tags" Target="../tags/tag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p blue"/>
          <p:cNvPicPr>
            <a:picLocks noChangeAspect="1" noChangeArrowheads="1"/>
          </p:cNvPicPr>
          <p:nvPr/>
        </p:nvPicPr>
        <p:blipFill>
          <a:blip r:embed="rId9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030" name="Picture 6" descr="best ver2b seal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5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74C11B1E-D27A-4545-9113-CFB59631C2EA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</p:spTree>
    <p:extLst>
      <p:ext uri="{BB962C8B-B14F-4D97-AF65-F5344CB8AC3E}">
        <p14:creationId xmlns:p14="http://schemas.microsoft.com/office/powerpoint/2010/main" val="183858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hf sldNum="0" hdr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66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</p:sldLayoutIdLst>
  <p:transition/>
  <p:hf sldNum="0" hdr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62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</p:sldLayoutIdLst>
  <p:transition/>
  <p:hf sldNum="0" hdr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11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</p:sldLayoutIdLst>
  <p:transition/>
  <p:hf sldNum="0" hdr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29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ransition/>
  <p:hf sldNum="0" hdr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44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</p:sldLayoutIdLst>
  <p:transition/>
  <p:hf sldNum="0" hdr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0" y="0"/>
            <a:ext cx="9144000" cy="3352800"/>
          </a:xfrm>
          <a:prstGeom prst="rect">
            <a:avLst/>
          </a:pr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white">
          <a:xfrm>
            <a:off x="152400" y="838200"/>
            <a:ext cx="66294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008" tIns="32004" rIns="64008" bIns="32004" anchor="ctr"/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dirty="0" smtClean="0">
                <a:solidFill>
                  <a:srgbClr val="FFFFFF"/>
                </a:solidFill>
                <a:latin typeface="Calibri" pitchFamily="34" charset="0"/>
              </a:rPr>
              <a:t>Community Behavioral Health</a:t>
            </a:r>
            <a:br>
              <a:rPr lang="en-US" sz="2800" b="1" dirty="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en-US" sz="2800" b="1" dirty="0" smtClean="0">
                <a:solidFill>
                  <a:srgbClr val="FFFFFF"/>
                </a:solidFill>
                <a:latin typeface="Calibri" pitchFamily="34" charset="0"/>
              </a:rPr>
              <a:t>Promotion </a:t>
            </a:r>
            <a:r>
              <a:rPr lang="en-US" sz="2800" b="1" dirty="0">
                <a:solidFill>
                  <a:srgbClr val="FFFFFF"/>
                </a:solidFill>
                <a:latin typeface="Calibri" pitchFamily="34" charset="0"/>
              </a:rPr>
              <a:t>and </a:t>
            </a:r>
            <a:r>
              <a:rPr lang="en-US" sz="2800" b="1" dirty="0" smtClean="0">
                <a:solidFill>
                  <a:srgbClr val="FFFFFF"/>
                </a:solidFill>
                <a:latin typeface="Calibri" pitchFamily="34" charset="0"/>
              </a:rPr>
              <a:t>Prevention Commission</a:t>
            </a:r>
            <a:endParaRPr lang="en-US" sz="28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762000"/>
            <a:ext cx="1487488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22250" y="3896534"/>
            <a:ext cx="8737600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Executive </a:t>
            </a:r>
            <a:r>
              <a:rPr lang="en-US" sz="2400" b="1" dirty="0">
                <a:solidFill>
                  <a:srgbClr val="003366"/>
                </a:solidFill>
                <a:latin typeface="Calibri" panose="020F0502020204030204" pitchFamily="34" charset="0"/>
              </a:rPr>
              <a:t>Office of Health &amp; Human Services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Marylou Sudders, Secretary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i="1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itchFamily="34" charset="0"/>
              </a:rPr>
              <a:t>February 25, 2019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itchFamily="34" charset="0"/>
              </a:rPr>
              <a:t>3:00-5:00 pm</a:t>
            </a:r>
            <a:endParaRPr lang="en-US" sz="2400" b="1" dirty="0">
              <a:solidFill>
                <a:srgbClr val="003366"/>
              </a:solidFill>
              <a:latin typeface="Calibri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 smtClean="0">
              <a:solidFill>
                <a:srgbClr val="003366"/>
              </a:solidFill>
              <a:latin typeface="Calibri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itchFamily="34" charset="0"/>
              </a:rPr>
              <a:t>One Ashburton Place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itchFamily="34" charset="0"/>
              </a:rPr>
              <a:t>21st floor, CR 1 &amp; 2</a:t>
            </a:r>
            <a:endParaRPr lang="en-US" sz="24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406900" y="6471593"/>
            <a:ext cx="368300" cy="2308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8286FE22-48C2-4EAB-BE75-86036FB7C256}" type="datetime1">
              <a:rPr lang="en-US" smtClean="0"/>
              <a:t>3/5/2019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4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95400"/>
            <a:ext cx="8077200" cy="286232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Welcome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Review Updated Schedule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Review Recommendations from Behavioral Health Promotion and Upstream Prevention Final Report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Timeline</a:t>
            </a:r>
            <a:endParaRPr lang="en-US" sz="2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200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19200"/>
            <a:ext cx="8077200" cy="563231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Calibri" panose="020F0502020204030204" pitchFamily="34" charset="0"/>
              </a:rPr>
              <a:t>Behavioral Health Promotion and Upstream Prevention Commission’s Summary</a:t>
            </a:r>
            <a:br>
              <a:rPr lang="en-US" b="1" u="sng" dirty="0" smtClean="0">
                <a:latin typeface="Calibri" panose="020F0502020204030204" pitchFamily="34" charset="0"/>
              </a:rPr>
            </a:br>
            <a:r>
              <a:rPr lang="en-US" b="1" u="sng" dirty="0" smtClean="0">
                <a:latin typeface="Calibri" panose="020F0502020204030204" pitchFamily="34" charset="0"/>
              </a:rPr>
              <a:t>of </a:t>
            </a:r>
            <a:r>
              <a:rPr lang="en-US" b="1" u="sng" dirty="0">
                <a:latin typeface="Calibri" panose="020F0502020204030204" pitchFamily="34" charset="0"/>
              </a:rPr>
              <a:t>Recommendations</a:t>
            </a:r>
            <a:endParaRPr lang="en-US" sz="1600" u="sng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pPr lvl="0"/>
            <a:r>
              <a:rPr lang="en-US" b="1" dirty="0" smtClean="0">
                <a:latin typeface="Calibri" panose="020F0502020204030204" pitchFamily="34" charset="0"/>
              </a:rPr>
              <a:t>1.  Infuse Prevention, Promotion, and Results First Science into State Government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Employ </a:t>
            </a:r>
            <a:r>
              <a:rPr lang="en-US" dirty="0">
                <a:latin typeface="Calibri" panose="020F0502020204030204" pitchFamily="34" charset="0"/>
              </a:rPr>
              <a:t>data driven decision-making in the Legislature and State </a:t>
            </a:r>
            <a:r>
              <a:rPr lang="en-US" dirty="0" smtClean="0">
                <a:latin typeface="Calibri" panose="020F0502020204030204" pitchFamily="34" charset="0"/>
              </a:rPr>
              <a:t>Agencies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Establish </a:t>
            </a:r>
            <a:r>
              <a:rPr lang="en-US" dirty="0">
                <a:latin typeface="Calibri" panose="020F0502020204030204" pitchFamily="34" charset="0"/>
              </a:rPr>
              <a:t>a permanent Promote Prevent </a:t>
            </a:r>
            <a:r>
              <a:rPr lang="en-US" dirty="0" smtClean="0">
                <a:latin typeface="Calibri" panose="020F0502020204030204" pitchFamily="34" charset="0"/>
              </a:rPr>
              <a:t>Commission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Adopt </a:t>
            </a:r>
            <a:r>
              <a:rPr lang="en-US" dirty="0">
                <a:latin typeface="Calibri" panose="020F0502020204030204" pitchFamily="34" charset="0"/>
              </a:rPr>
              <a:t>standardized concepts for evidence-based decision making </a:t>
            </a:r>
          </a:p>
          <a:p>
            <a:r>
              <a:rPr lang="en-US" dirty="0">
                <a:latin typeface="Calibri" panose="020F0502020204030204" pitchFamily="34" charset="0"/>
              </a:rPr>
              <a:t> </a:t>
            </a:r>
          </a:p>
          <a:p>
            <a:pPr lvl="0"/>
            <a:r>
              <a:rPr lang="en-US" b="1" dirty="0" smtClean="0">
                <a:latin typeface="Calibri" panose="020F0502020204030204" pitchFamily="34" charset="0"/>
              </a:rPr>
              <a:t>2.  Innovate to Fund Promotion and Prevention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Establish </a:t>
            </a:r>
            <a:r>
              <a:rPr lang="en-US" dirty="0">
                <a:latin typeface="Calibri" panose="020F0502020204030204" pitchFamily="34" charset="0"/>
              </a:rPr>
              <a:t>public-private partnerships at the state and </a:t>
            </a:r>
            <a:r>
              <a:rPr lang="en-US" dirty="0" smtClean="0">
                <a:latin typeface="Calibri" panose="020F0502020204030204" pitchFamily="34" charset="0"/>
              </a:rPr>
              <a:t>local-level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Direct </a:t>
            </a:r>
            <a:r>
              <a:rPr lang="en-US" dirty="0">
                <a:latin typeface="Calibri" panose="020F0502020204030204" pitchFamily="34" charset="0"/>
              </a:rPr>
              <a:t>revenues from the sale of cannabis to fund community-based </a:t>
            </a:r>
            <a:r>
              <a:rPr lang="en-US" dirty="0" smtClean="0">
                <a:latin typeface="Calibri" panose="020F0502020204030204" pitchFamily="34" charset="0"/>
              </a:rPr>
              <a:t>prevention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Establish </a:t>
            </a:r>
            <a:r>
              <a:rPr lang="en-US" dirty="0">
                <a:latin typeface="Calibri" panose="020F0502020204030204" pitchFamily="34" charset="0"/>
              </a:rPr>
              <a:t>a Behavioral Health Promotion, Prevention, and Early Intervention Trust Fund (</a:t>
            </a:r>
            <a:r>
              <a:rPr lang="en-US" dirty="0" err="1">
                <a:latin typeface="Calibri" panose="020F0502020204030204" pitchFamily="34" charset="0"/>
              </a:rPr>
              <a:t>BeHaPPE</a:t>
            </a:r>
            <a:r>
              <a:rPr lang="en-US" dirty="0">
                <a:latin typeface="Calibri" panose="020F0502020204030204" pitchFamily="34" charset="0"/>
              </a:rPr>
              <a:t> Trust </a:t>
            </a:r>
            <a:r>
              <a:rPr lang="en-US" dirty="0" smtClean="0">
                <a:latin typeface="Calibri" panose="020F0502020204030204" pitchFamily="34" charset="0"/>
              </a:rPr>
              <a:t>Fund)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Assess </a:t>
            </a:r>
            <a:r>
              <a:rPr lang="en-US" dirty="0">
                <a:latin typeface="Calibri" panose="020F0502020204030204" pitchFamily="34" charset="0"/>
              </a:rPr>
              <a:t>opiate manufactures and wholesalers to fund prevention and promotion </a:t>
            </a:r>
          </a:p>
          <a:p>
            <a:r>
              <a:rPr lang="en-US" dirty="0">
                <a:latin typeface="Calibri" panose="020F0502020204030204" pitchFamily="34" charset="0"/>
              </a:rPr>
              <a:t> </a:t>
            </a:r>
          </a:p>
          <a:p>
            <a:pPr lvl="0"/>
            <a:r>
              <a:rPr lang="en-US" b="1" dirty="0" smtClean="0">
                <a:latin typeface="Calibri" panose="020F0502020204030204" pitchFamily="34" charset="0"/>
              </a:rPr>
              <a:t>3.  Building Prevention Infrastructure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Strengthen </a:t>
            </a:r>
            <a:r>
              <a:rPr lang="en-US" dirty="0">
                <a:latin typeface="Calibri" panose="020F0502020204030204" pitchFamily="34" charset="0"/>
              </a:rPr>
              <a:t>and invest in community-level </a:t>
            </a:r>
            <a:r>
              <a:rPr lang="en-US" dirty="0" smtClean="0">
                <a:latin typeface="Calibri" panose="020F0502020204030204" pitchFamily="34" charset="0"/>
              </a:rPr>
              <a:t>coalitions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Fund </a:t>
            </a:r>
            <a:r>
              <a:rPr lang="en-US" dirty="0">
                <a:latin typeface="Calibri" panose="020F0502020204030204" pitchFamily="34" charset="0"/>
              </a:rPr>
              <a:t>technical assistance for community prevention </a:t>
            </a:r>
            <a:r>
              <a:rPr lang="en-US" dirty="0" smtClean="0">
                <a:latin typeface="Calibri" panose="020F0502020204030204" pitchFamily="34" charset="0"/>
              </a:rPr>
              <a:t>leaders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Support </a:t>
            </a:r>
            <a:r>
              <a:rPr lang="en-US" dirty="0">
                <a:latin typeface="Calibri" panose="020F0502020204030204" pitchFamily="34" charset="0"/>
              </a:rPr>
              <a:t>local youth </a:t>
            </a:r>
            <a:r>
              <a:rPr lang="en-US" dirty="0" smtClean="0">
                <a:latin typeface="Calibri" panose="020F0502020204030204" pitchFamily="34" charset="0"/>
              </a:rPr>
              <a:t>commissions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Advance </a:t>
            </a:r>
            <a:r>
              <a:rPr lang="en-US" dirty="0">
                <a:latin typeface="Calibri" panose="020F0502020204030204" pitchFamily="34" charset="0"/>
              </a:rPr>
              <a:t>and encourage data collection on local behavioral health </a:t>
            </a:r>
            <a:r>
              <a:rPr lang="en-US" dirty="0" smtClean="0">
                <a:latin typeface="Calibri" panose="020F0502020204030204" pitchFamily="34" charset="0"/>
              </a:rPr>
              <a:t>issues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292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19200"/>
            <a:ext cx="8077200" cy="424731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latin typeface="Calibri" panose="020F0502020204030204" pitchFamily="34" charset="0"/>
              </a:rPr>
              <a:t>4.  Investing in What Works: Evidence-based Prevention and Promotion Programming and Systems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Invest </a:t>
            </a:r>
            <a:r>
              <a:rPr lang="en-US" dirty="0">
                <a:latin typeface="Calibri" panose="020F0502020204030204" pitchFamily="34" charset="0"/>
              </a:rPr>
              <a:t>in evidence-based programming, promote family economic stability, and reauthorize the Prevention and Wellness Trust Fund </a:t>
            </a:r>
          </a:p>
          <a:p>
            <a:r>
              <a:rPr lang="en-US" dirty="0">
                <a:latin typeface="Calibri" panose="020F0502020204030204" pitchFamily="34" charset="0"/>
              </a:rPr>
              <a:t> </a:t>
            </a:r>
          </a:p>
          <a:p>
            <a:pPr lvl="0"/>
            <a:r>
              <a:rPr lang="en-US" b="1" dirty="0" smtClean="0">
                <a:latin typeface="Calibri" panose="020F0502020204030204" pitchFamily="34" charset="0"/>
              </a:rPr>
              <a:t>5.  Prevention Workforce: Supporting Caregivers and Integrating Behavioral Health </a:t>
            </a:r>
            <a:endParaRPr lang="en-US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Advance </a:t>
            </a:r>
            <a:r>
              <a:rPr lang="en-US" dirty="0">
                <a:latin typeface="Calibri" panose="020F0502020204030204" pitchFamily="34" charset="0"/>
              </a:rPr>
              <a:t>behavioral health promotion and prevention education and support for law enforcement, healthcare staff, caregivers, and </a:t>
            </a:r>
            <a:r>
              <a:rPr lang="en-US" dirty="0" smtClean="0">
                <a:latin typeface="Calibri" panose="020F0502020204030204" pitchFamily="34" charset="0"/>
              </a:rPr>
              <a:t>educators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Expand </a:t>
            </a:r>
            <a:r>
              <a:rPr lang="en-US" dirty="0">
                <a:latin typeface="Calibri" panose="020F0502020204030204" pitchFamily="34" charset="0"/>
              </a:rPr>
              <a:t>access to early intervention behavioral health services </a:t>
            </a:r>
          </a:p>
          <a:p>
            <a:r>
              <a:rPr lang="en-US" dirty="0">
                <a:latin typeface="Calibri" panose="020F0502020204030204" pitchFamily="34" charset="0"/>
              </a:rPr>
              <a:t> </a:t>
            </a:r>
          </a:p>
          <a:p>
            <a:pPr lvl="0"/>
            <a:r>
              <a:rPr lang="en-US" b="1" dirty="0" smtClean="0">
                <a:latin typeface="Calibri" panose="020F0502020204030204" pitchFamily="34" charset="0"/>
              </a:rPr>
              <a:t>6.  Promoting Behavioral Health in Schools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Advance </a:t>
            </a:r>
            <a:r>
              <a:rPr lang="en-US" dirty="0">
                <a:latin typeface="Calibri" panose="020F0502020204030204" pitchFamily="34" charset="0"/>
              </a:rPr>
              <a:t>social-emotional learning for new educators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Incorporate </a:t>
            </a:r>
            <a:r>
              <a:rPr lang="en-US" dirty="0">
                <a:latin typeface="Calibri" panose="020F0502020204030204" pitchFamily="34" charset="0"/>
              </a:rPr>
              <a:t>mental health promotion education into school health </a:t>
            </a:r>
            <a:r>
              <a:rPr lang="en-US" dirty="0" smtClean="0">
                <a:latin typeface="Calibri" panose="020F0502020204030204" pitchFamily="34" charset="0"/>
              </a:rPr>
              <a:t>curriculums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Protect </a:t>
            </a:r>
            <a:r>
              <a:rPr lang="en-US" dirty="0">
                <a:latin typeface="Calibri" panose="020F0502020204030204" pitchFamily="34" charset="0"/>
              </a:rPr>
              <a:t>elementary students’ access to opportunities for recess and free-play </a:t>
            </a:r>
          </a:p>
          <a:p>
            <a:r>
              <a:rPr lang="en-US" dirty="0"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396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Recommendations</a:t>
            </a:r>
            <a:endParaRPr lang="en-US" dirty="0"/>
          </a:p>
        </p:txBody>
      </p:sp>
      <p:pic>
        <p:nvPicPr>
          <p:cNvPr id="4" name="Picture 3" descr="graphic one v1.em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88" t="7566" r="11631" b="15320"/>
          <a:stretch/>
        </p:blipFill>
        <p:spPr>
          <a:xfrm>
            <a:off x="838200" y="1295400"/>
            <a:ext cx="7397847" cy="4126162"/>
          </a:xfrm>
          <a:prstGeom prst="rect">
            <a:avLst/>
          </a:prstGeom>
        </p:spPr>
      </p:pic>
      <p:sp>
        <p:nvSpPr>
          <p:cNvPr id="5" name="Shape 106"/>
          <p:cNvSpPr txBox="1"/>
          <p:nvPr/>
        </p:nvSpPr>
        <p:spPr>
          <a:xfrm>
            <a:off x="3276600" y="5726362"/>
            <a:ext cx="5364569" cy="756353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pPr>
              <a:lnSpc>
                <a:spcPct val="115000"/>
              </a:lnSpc>
              <a:buClr>
                <a:srgbClr val="000000"/>
              </a:buClr>
              <a:buSzPct val="110000"/>
            </a:pPr>
            <a:r>
              <a:rPr lang="en" sz="1000" b="1" dirty="0"/>
              <a:t>Source: </a:t>
            </a:r>
            <a:r>
              <a:rPr lang="en-US" sz="1000" dirty="0"/>
              <a:t>Adapted from: Institute of Medicine. (1994). </a:t>
            </a:r>
            <a:r>
              <a:rPr lang="en-US" sz="1000" i="1" dirty="0"/>
              <a:t>Reducing risks for mental disorders: Frontiers for preventive intervention research. </a:t>
            </a:r>
            <a:r>
              <a:rPr lang="en-US" sz="1000" dirty="0"/>
              <a:t>Washington, DC: National Academy Press.</a:t>
            </a:r>
            <a:endParaRPr lang="en" sz="1000" dirty="0"/>
          </a:p>
        </p:txBody>
      </p:sp>
    </p:spTree>
    <p:extLst>
      <p:ext uri="{BB962C8B-B14F-4D97-AF65-F5344CB8AC3E}">
        <p14:creationId xmlns:p14="http://schemas.microsoft.com/office/powerpoint/2010/main" val="3640957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Recommendations</a:t>
            </a:r>
            <a:endParaRPr lang="en-US" dirty="0"/>
          </a:p>
        </p:txBody>
      </p:sp>
      <p:sp>
        <p:nvSpPr>
          <p:cNvPr id="5" name="Shape 106"/>
          <p:cNvSpPr txBox="1"/>
          <p:nvPr/>
        </p:nvSpPr>
        <p:spPr>
          <a:xfrm>
            <a:off x="3276600" y="5726362"/>
            <a:ext cx="5364569" cy="756353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pPr>
              <a:lnSpc>
                <a:spcPct val="115000"/>
              </a:lnSpc>
              <a:buClr>
                <a:srgbClr val="000000"/>
              </a:buClr>
              <a:buSzPct val="110000"/>
            </a:pPr>
            <a:r>
              <a:rPr lang="en" sz="1000" b="1" dirty="0"/>
              <a:t>Source: </a:t>
            </a:r>
            <a:r>
              <a:rPr lang="en-US" sz="1000" dirty="0"/>
              <a:t>Adapted from: Institute of Medicine. (1994). </a:t>
            </a:r>
            <a:r>
              <a:rPr lang="en-US" sz="1000" i="1" dirty="0"/>
              <a:t>Reducing risks for mental disorders: Frontiers for preventive intervention research. </a:t>
            </a:r>
            <a:r>
              <a:rPr lang="en-US" sz="1000" dirty="0"/>
              <a:t>Washington, DC: National Academy Press.</a:t>
            </a:r>
            <a:endParaRPr lang="en" sz="10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838200" y="1219200"/>
            <a:ext cx="7543800" cy="4114800"/>
            <a:chOff x="890367" y="166805"/>
            <a:chExt cx="10241280" cy="5712092"/>
          </a:xfrm>
        </p:grpSpPr>
        <p:grpSp>
          <p:nvGrpSpPr>
            <p:cNvPr id="24" name="Group 23"/>
            <p:cNvGrpSpPr/>
            <p:nvPr/>
          </p:nvGrpSpPr>
          <p:grpSpPr>
            <a:xfrm>
              <a:off x="890367" y="166805"/>
              <a:ext cx="10241280" cy="5712092"/>
              <a:chOff x="890367" y="166805"/>
              <a:chExt cx="10241280" cy="5712092"/>
            </a:xfrm>
          </p:grpSpPr>
          <p:pic>
            <p:nvPicPr>
              <p:cNvPr id="27" name="Picture 26" descr="graphic one v1.emf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788" t="7566" r="49651" b="15320"/>
              <a:stretch/>
            </p:blipFill>
            <p:spPr>
              <a:xfrm>
                <a:off x="890367" y="166805"/>
                <a:ext cx="5222334" cy="5712092"/>
              </a:xfrm>
              <a:prstGeom prst="rect">
                <a:avLst/>
              </a:prstGeom>
            </p:spPr>
          </p:pic>
          <p:pic>
            <p:nvPicPr>
              <p:cNvPr id="28" name="Picture 27" descr="graphic one v1.emf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788" t="76506" r="11631" b="15321"/>
              <a:stretch/>
            </p:blipFill>
            <p:spPr>
              <a:xfrm>
                <a:off x="890367" y="5273457"/>
                <a:ext cx="10241280" cy="605439"/>
              </a:xfrm>
              <a:prstGeom prst="rect">
                <a:avLst/>
              </a:prstGeom>
            </p:spPr>
          </p:pic>
        </p:grpSp>
        <p:sp>
          <p:nvSpPr>
            <p:cNvPr id="25" name="Right Arrow 24"/>
            <p:cNvSpPr/>
            <p:nvPr/>
          </p:nvSpPr>
          <p:spPr>
            <a:xfrm rot="10800000">
              <a:off x="6399496" y="1225334"/>
              <a:ext cx="3268557" cy="3439976"/>
            </a:xfrm>
            <a:prstGeom prst="right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060148" y="2387544"/>
              <a:ext cx="2607906" cy="12387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Commission is focused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16961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Recommendations</a:t>
            </a:r>
            <a:endParaRPr lang="en-US" dirty="0"/>
          </a:p>
        </p:txBody>
      </p:sp>
      <p:sp>
        <p:nvSpPr>
          <p:cNvPr id="5" name="Shape 106"/>
          <p:cNvSpPr txBox="1"/>
          <p:nvPr/>
        </p:nvSpPr>
        <p:spPr>
          <a:xfrm>
            <a:off x="3276600" y="5726362"/>
            <a:ext cx="5364569" cy="756353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pPr>
              <a:lnSpc>
                <a:spcPct val="115000"/>
              </a:lnSpc>
              <a:buClr>
                <a:srgbClr val="000000"/>
              </a:buClr>
              <a:buSzPct val="110000"/>
            </a:pPr>
            <a:r>
              <a:rPr lang="en" sz="1000" b="1" dirty="0"/>
              <a:t>Source: </a:t>
            </a:r>
            <a:r>
              <a:rPr lang="en-US" sz="1000" dirty="0"/>
              <a:t>Adapted from: Institute of Medicine. (1994). </a:t>
            </a:r>
            <a:r>
              <a:rPr lang="en-US" sz="1000" i="1" dirty="0"/>
              <a:t>Reducing risks for mental disorders: Frontiers for preventive intervention research. </a:t>
            </a:r>
            <a:r>
              <a:rPr lang="en-US" sz="1000" dirty="0"/>
              <a:t>Washington, DC: National Academy Press.</a:t>
            </a:r>
            <a:endParaRPr lang="en" sz="1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1" r="29718" b="18271"/>
          <a:stretch/>
        </p:blipFill>
        <p:spPr>
          <a:xfrm>
            <a:off x="152400" y="1295400"/>
            <a:ext cx="6387077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052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848604"/>
              </p:ext>
            </p:extLst>
          </p:nvPr>
        </p:nvGraphicFramePr>
        <p:xfrm>
          <a:off x="609600" y="1524000"/>
          <a:ext cx="8001000" cy="44805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8001000"/>
              </a:tblGrid>
              <a:tr h="64008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Key Dates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March 1st – Submission of letter to the Legislature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April 8 from 3:00-5:00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June 24 from 3:00-5:00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September 23 from 3:00-5:00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January 13, 2020 from 3:00-5:00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February 24, 2020 from 3:00-5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106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heme/theme1.xml><?xml version="1.0" encoding="utf-8"?>
<a:theme xmlns:a="http://schemas.openxmlformats.org/drawingml/2006/main" name="1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ue Presentation Template - MA HHS - small logos">
  <a:themeElements>
    <a:clrScheme name="1_Blue Presentation Template - MA HHS - small logo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4348</TotalTime>
  <Words>191</Words>
  <Application>Microsoft Office PowerPoint</Application>
  <PresentationFormat>On-screen Show (4:3)</PresentationFormat>
  <Paragraphs>70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1_Blue Presentation Template - MA HHS - small logos</vt:lpstr>
      <vt:lpstr>2_Blue Presentation Template - MA HHS - small logos</vt:lpstr>
      <vt:lpstr>3_Blue Presentation Template - MA HHS - small logos</vt:lpstr>
      <vt:lpstr>4_Blue Presentation Template - MA HHS - small logos</vt:lpstr>
      <vt:lpstr>5_Blue Presentation Template - MA HHS - small logos</vt:lpstr>
      <vt:lpstr>6_Blue Presentation Template - MA HHS - small logos</vt:lpstr>
      <vt:lpstr>PowerPoint Presentation</vt:lpstr>
      <vt:lpstr>Agenda</vt:lpstr>
      <vt:lpstr>Summary of Recommendations</vt:lpstr>
      <vt:lpstr>Summary of Recommendations</vt:lpstr>
      <vt:lpstr>Summary of Recommendations</vt:lpstr>
      <vt:lpstr>Summary of Recommendations</vt:lpstr>
      <vt:lpstr>Summary of Recommendations</vt:lpstr>
      <vt:lpstr>Timeline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Gabriel.R.Cohen@MassMail.State.MA.US</dc:creator>
  <cp:lastModifiedBy>Gabriel Cohen</cp:lastModifiedBy>
  <cp:revision>484</cp:revision>
  <cp:lastPrinted>2019-02-25T17:58:01Z</cp:lastPrinted>
  <dcterms:created xsi:type="dcterms:W3CDTF">2014-04-27T20:43:35Z</dcterms:created>
  <dcterms:modified xsi:type="dcterms:W3CDTF">2019-03-05T22:30:25Z</dcterms:modified>
</cp:coreProperties>
</file>