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</p:sldMasterIdLst>
  <p:notesMasterIdLst>
    <p:notesMasterId r:id="rId15"/>
  </p:notesMasterIdLst>
  <p:handoutMasterIdLst>
    <p:handoutMasterId r:id="rId16"/>
  </p:handoutMasterIdLst>
  <p:sldIdLst>
    <p:sldId id="257" r:id="rId7"/>
    <p:sldId id="359" r:id="rId8"/>
    <p:sldId id="384" r:id="rId9"/>
    <p:sldId id="385" r:id="rId10"/>
    <p:sldId id="386" r:id="rId11"/>
    <p:sldId id="387" r:id="rId12"/>
    <p:sldId id="388" r:id="rId13"/>
    <p:sldId id="383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97" autoAdjust="0"/>
    <p:restoredTop sz="94660"/>
  </p:normalViewPr>
  <p:slideViewPr>
    <p:cSldViewPr>
      <p:cViewPr varScale="1">
        <p:scale>
          <a:sx n="94" d="100"/>
          <a:sy n="94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EFDF094-A201-43A5-B2A7-39F9C3BC1458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DB91D2F7-DA6A-4842-9FAB-A8188B7AE815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3E8912BE-F1F1-4589-8959-44C80AF72F75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37BF84DE-153A-4CF5-9F36-845C80ABDF29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E0AE2F3A-3979-40D3-9136-390865EFC9C6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C6F64435-7CC7-47C8-9B00-BB27B7D672EE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9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4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3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1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0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8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9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52400" y="838200"/>
            <a:ext cx="66294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</a:rPr>
              <a:t>Community Behavioral Health</a:t>
            </a:r>
            <a:br>
              <a:rPr lang="en-US" sz="2800" b="1" dirty="0" smtClean="0">
                <a:solidFill>
                  <a:srgbClr val="FFFFFF"/>
                </a:solidFill>
                <a:latin typeface="Calibri" pitchFamily="34" charset="0"/>
              </a:rPr>
            </a:b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</a:rPr>
              <a:t>Promotion 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</a:rPr>
              <a:t>and </a:t>
            </a: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</a:rPr>
              <a:t>Prevention Commission</a:t>
            </a:r>
            <a:endParaRPr lang="en-US" sz="28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76200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2250" y="3896534"/>
            <a:ext cx="8737600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Executive </a:t>
            </a:r>
            <a:r>
              <a:rPr lang="en-US" sz="2400" b="1" dirty="0">
                <a:solidFill>
                  <a:srgbClr val="003366"/>
                </a:solidFill>
                <a:latin typeface="Calibri" panose="020F0502020204030204" pitchFamily="34" charset="0"/>
              </a:rPr>
              <a:t>Office of Health &amp; Human Services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Marylou Sudders, Secretary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February 25, 2019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3:00-5:00 pm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One Ashburton Place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21st floor, CR 1 &amp; 2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406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8286FE22-48C2-4EAB-BE75-86036FB7C256}" type="datetime1">
              <a:rPr lang="en-US" smtClean="0"/>
              <a:t>3/5/2019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077200" cy="286232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Review Updated Schedule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Review Recommendations from Behavioral Health Promotion and Upstream Prevention Final Report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Timeline</a:t>
            </a: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077200" cy="563231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alibri" panose="020F0502020204030204" pitchFamily="34" charset="0"/>
              </a:rPr>
              <a:t>Behavioral Health Promotion and Upstream Prevention Commission’s Summary</a:t>
            </a:r>
            <a:br>
              <a:rPr lang="en-US" b="1" u="sng" dirty="0" smtClean="0">
                <a:latin typeface="Calibri" panose="020F0502020204030204" pitchFamily="34" charset="0"/>
              </a:rPr>
            </a:br>
            <a:r>
              <a:rPr lang="en-US" b="1" u="sng" dirty="0" smtClean="0">
                <a:latin typeface="Calibri" panose="020F0502020204030204" pitchFamily="34" charset="0"/>
              </a:rPr>
              <a:t>of </a:t>
            </a:r>
            <a:r>
              <a:rPr lang="en-US" b="1" u="sng" dirty="0">
                <a:latin typeface="Calibri" panose="020F0502020204030204" pitchFamily="34" charset="0"/>
              </a:rPr>
              <a:t>Recommendations</a:t>
            </a:r>
            <a:endParaRPr lang="en-US" sz="1600" u="sng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pPr lvl="0"/>
            <a:r>
              <a:rPr lang="en-US" b="1" dirty="0" smtClean="0">
                <a:latin typeface="Calibri" panose="020F0502020204030204" pitchFamily="34" charset="0"/>
              </a:rPr>
              <a:t>1.  Infuse Prevention, Promotion, and Results First Science into State Government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Employ </a:t>
            </a:r>
            <a:r>
              <a:rPr lang="en-US" dirty="0">
                <a:latin typeface="Calibri" panose="020F0502020204030204" pitchFamily="34" charset="0"/>
              </a:rPr>
              <a:t>data driven decision-making in the Legislature and State </a:t>
            </a:r>
            <a:r>
              <a:rPr lang="en-US" dirty="0" smtClean="0">
                <a:latin typeface="Calibri" panose="020F0502020204030204" pitchFamily="34" charset="0"/>
              </a:rPr>
              <a:t>Agencies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Establish </a:t>
            </a:r>
            <a:r>
              <a:rPr lang="en-US" dirty="0">
                <a:latin typeface="Calibri" panose="020F0502020204030204" pitchFamily="34" charset="0"/>
              </a:rPr>
              <a:t>a permanent Promote Prevent </a:t>
            </a:r>
            <a:r>
              <a:rPr lang="en-US" dirty="0" smtClean="0">
                <a:latin typeface="Calibri" panose="020F0502020204030204" pitchFamily="34" charset="0"/>
              </a:rPr>
              <a:t>Commission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Adopt </a:t>
            </a:r>
            <a:r>
              <a:rPr lang="en-US" dirty="0">
                <a:latin typeface="Calibri" panose="020F0502020204030204" pitchFamily="34" charset="0"/>
              </a:rPr>
              <a:t>standardized concepts for evidence-based decision making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lvl="0"/>
            <a:r>
              <a:rPr lang="en-US" b="1" dirty="0" smtClean="0">
                <a:latin typeface="Calibri" panose="020F0502020204030204" pitchFamily="34" charset="0"/>
              </a:rPr>
              <a:t>2.  Innovate to Fund Promotion and Prevention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Establish </a:t>
            </a:r>
            <a:r>
              <a:rPr lang="en-US" dirty="0">
                <a:latin typeface="Calibri" panose="020F0502020204030204" pitchFamily="34" charset="0"/>
              </a:rPr>
              <a:t>public-private partnerships at the state and </a:t>
            </a:r>
            <a:r>
              <a:rPr lang="en-US" dirty="0" smtClean="0">
                <a:latin typeface="Calibri" panose="020F0502020204030204" pitchFamily="34" charset="0"/>
              </a:rPr>
              <a:t>local-level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Direct </a:t>
            </a:r>
            <a:r>
              <a:rPr lang="en-US" dirty="0">
                <a:latin typeface="Calibri" panose="020F0502020204030204" pitchFamily="34" charset="0"/>
              </a:rPr>
              <a:t>revenues from the sale of cannabis to fund community-based </a:t>
            </a:r>
            <a:r>
              <a:rPr lang="en-US" dirty="0" smtClean="0">
                <a:latin typeface="Calibri" panose="020F0502020204030204" pitchFamily="34" charset="0"/>
              </a:rPr>
              <a:t>prevention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Establish </a:t>
            </a:r>
            <a:r>
              <a:rPr lang="en-US" dirty="0">
                <a:latin typeface="Calibri" panose="020F0502020204030204" pitchFamily="34" charset="0"/>
              </a:rPr>
              <a:t>a Behavioral Health Promotion, Prevention, and Early Intervention Trust Fund (</a:t>
            </a:r>
            <a:r>
              <a:rPr lang="en-US" dirty="0" err="1">
                <a:latin typeface="Calibri" panose="020F0502020204030204" pitchFamily="34" charset="0"/>
              </a:rPr>
              <a:t>BeHaPPE</a:t>
            </a:r>
            <a:r>
              <a:rPr lang="en-US" dirty="0">
                <a:latin typeface="Calibri" panose="020F0502020204030204" pitchFamily="34" charset="0"/>
              </a:rPr>
              <a:t> Trust </a:t>
            </a:r>
            <a:r>
              <a:rPr lang="en-US" dirty="0" smtClean="0">
                <a:latin typeface="Calibri" panose="020F0502020204030204" pitchFamily="34" charset="0"/>
              </a:rPr>
              <a:t>Fund)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Assess </a:t>
            </a:r>
            <a:r>
              <a:rPr lang="en-US" dirty="0">
                <a:latin typeface="Calibri" panose="020F0502020204030204" pitchFamily="34" charset="0"/>
              </a:rPr>
              <a:t>opiate manufactures and wholesalers to fund prevention and promotion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lvl="0"/>
            <a:r>
              <a:rPr lang="en-US" b="1" dirty="0" smtClean="0">
                <a:latin typeface="Calibri" panose="020F0502020204030204" pitchFamily="34" charset="0"/>
              </a:rPr>
              <a:t>3.  Building Prevention Infrastructure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Strengthen </a:t>
            </a:r>
            <a:r>
              <a:rPr lang="en-US" dirty="0">
                <a:latin typeface="Calibri" panose="020F0502020204030204" pitchFamily="34" charset="0"/>
              </a:rPr>
              <a:t>and invest in community-level </a:t>
            </a:r>
            <a:r>
              <a:rPr lang="en-US" dirty="0" smtClean="0">
                <a:latin typeface="Calibri" panose="020F0502020204030204" pitchFamily="34" charset="0"/>
              </a:rPr>
              <a:t>coalitions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Fund </a:t>
            </a:r>
            <a:r>
              <a:rPr lang="en-US" dirty="0">
                <a:latin typeface="Calibri" panose="020F0502020204030204" pitchFamily="34" charset="0"/>
              </a:rPr>
              <a:t>technical assistance for community prevention </a:t>
            </a:r>
            <a:r>
              <a:rPr lang="en-US" dirty="0" smtClean="0">
                <a:latin typeface="Calibri" panose="020F0502020204030204" pitchFamily="34" charset="0"/>
              </a:rPr>
              <a:t>leaders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Support </a:t>
            </a:r>
            <a:r>
              <a:rPr lang="en-US" dirty="0">
                <a:latin typeface="Calibri" panose="020F0502020204030204" pitchFamily="34" charset="0"/>
              </a:rPr>
              <a:t>local youth </a:t>
            </a:r>
            <a:r>
              <a:rPr lang="en-US" dirty="0" smtClean="0">
                <a:latin typeface="Calibri" panose="020F0502020204030204" pitchFamily="34" charset="0"/>
              </a:rPr>
              <a:t>commissions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Advance </a:t>
            </a:r>
            <a:r>
              <a:rPr lang="en-US" dirty="0">
                <a:latin typeface="Calibri" panose="020F0502020204030204" pitchFamily="34" charset="0"/>
              </a:rPr>
              <a:t>and encourage data collection on local behavioral health </a:t>
            </a:r>
            <a:r>
              <a:rPr lang="en-US" dirty="0" smtClean="0">
                <a:latin typeface="Calibri" panose="020F0502020204030204" pitchFamily="34" charset="0"/>
              </a:rPr>
              <a:t>issues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Recommendations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2921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077200" cy="424731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latin typeface="Calibri" panose="020F0502020204030204" pitchFamily="34" charset="0"/>
              </a:rPr>
              <a:t>4.  Investing in What Works: Evidence-based Prevention and Promotion Programming and Systems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Invest </a:t>
            </a:r>
            <a:r>
              <a:rPr lang="en-US" dirty="0">
                <a:latin typeface="Calibri" panose="020F0502020204030204" pitchFamily="34" charset="0"/>
              </a:rPr>
              <a:t>in evidence-based programming, promote family economic stability, and reauthorize the Prevention and Wellness Trust Fund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lvl="0"/>
            <a:r>
              <a:rPr lang="en-US" b="1" dirty="0" smtClean="0">
                <a:latin typeface="Calibri" panose="020F0502020204030204" pitchFamily="34" charset="0"/>
              </a:rPr>
              <a:t>5.  Prevention Workforce: Supporting Caregivers and Integrating Behavioral Health </a:t>
            </a:r>
            <a:endParaRPr lang="en-US" dirty="0" smtClean="0">
              <a:latin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Advance </a:t>
            </a:r>
            <a:r>
              <a:rPr lang="en-US" dirty="0">
                <a:latin typeface="Calibri" panose="020F0502020204030204" pitchFamily="34" charset="0"/>
              </a:rPr>
              <a:t>behavioral health promotion and prevention education and support for law enforcement, healthcare staff, caregivers, and </a:t>
            </a:r>
            <a:r>
              <a:rPr lang="en-US" dirty="0" smtClean="0">
                <a:latin typeface="Calibri" panose="020F0502020204030204" pitchFamily="34" charset="0"/>
              </a:rPr>
              <a:t>educators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Expand </a:t>
            </a:r>
            <a:r>
              <a:rPr lang="en-US" dirty="0">
                <a:latin typeface="Calibri" panose="020F0502020204030204" pitchFamily="34" charset="0"/>
              </a:rPr>
              <a:t>access to early intervention behavioral health services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lvl="0"/>
            <a:r>
              <a:rPr lang="en-US" b="1" dirty="0" smtClean="0">
                <a:latin typeface="Calibri" panose="020F0502020204030204" pitchFamily="34" charset="0"/>
              </a:rPr>
              <a:t>6.  Promoting Behavioral Health in Schools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Advance </a:t>
            </a:r>
            <a:r>
              <a:rPr lang="en-US" dirty="0">
                <a:latin typeface="Calibri" panose="020F0502020204030204" pitchFamily="34" charset="0"/>
              </a:rPr>
              <a:t>social-emotional learning for new educators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Incorporate </a:t>
            </a:r>
            <a:r>
              <a:rPr lang="en-US" dirty="0">
                <a:latin typeface="Calibri" panose="020F0502020204030204" pitchFamily="34" charset="0"/>
              </a:rPr>
              <a:t>mental health promotion education into school health </a:t>
            </a:r>
            <a:r>
              <a:rPr lang="en-US" dirty="0" smtClean="0">
                <a:latin typeface="Calibri" panose="020F0502020204030204" pitchFamily="34" charset="0"/>
              </a:rPr>
              <a:t>curriculums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Protect </a:t>
            </a:r>
            <a:r>
              <a:rPr lang="en-US" dirty="0">
                <a:latin typeface="Calibri" panose="020F0502020204030204" pitchFamily="34" charset="0"/>
              </a:rPr>
              <a:t>elementary students’ access to opportunities for recess and free-play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Recommendations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965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Recommendations</a:t>
            </a:r>
            <a:endParaRPr lang="en-US" dirty="0"/>
          </a:p>
        </p:txBody>
      </p:sp>
      <p:pic>
        <p:nvPicPr>
          <p:cNvPr id="4" name="Picture 3" descr="graphic one v1.em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8" t="7566" r="11631" b="15320"/>
          <a:stretch/>
        </p:blipFill>
        <p:spPr>
          <a:xfrm>
            <a:off x="838200" y="1295400"/>
            <a:ext cx="7397847" cy="4126162"/>
          </a:xfrm>
          <a:prstGeom prst="rect">
            <a:avLst/>
          </a:prstGeom>
        </p:spPr>
      </p:pic>
      <p:sp>
        <p:nvSpPr>
          <p:cNvPr id="5" name="Shape 106"/>
          <p:cNvSpPr txBox="1"/>
          <p:nvPr/>
        </p:nvSpPr>
        <p:spPr>
          <a:xfrm>
            <a:off x="3276600" y="5726362"/>
            <a:ext cx="5364569" cy="756353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110000"/>
            </a:pPr>
            <a:r>
              <a:rPr lang="en" sz="1000" b="1" dirty="0"/>
              <a:t>Source: </a:t>
            </a:r>
            <a:r>
              <a:rPr lang="en-US" sz="1000" dirty="0"/>
              <a:t>Adapted from: Institute of Medicine. (1994). </a:t>
            </a:r>
            <a:r>
              <a:rPr lang="en-US" sz="1000" i="1" dirty="0"/>
              <a:t>Reducing risks for mental disorders: Frontiers for preventive intervention research. </a:t>
            </a:r>
            <a:r>
              <a:rPr lang="en-US" sz="1000" dirty="0"/>
              <a:t>Washington, DC: National Academy Press.</a:t>
            </a:r>
            <a:endParaRPr lang="en" sz="1000" dirty="0"/>
          </a:p>
        </p:txBody>
      </p:sp>
    </p:spTree>
    <p:extLst>
      <p:ext uri="{BB962C8B-B14F-4D97-AF65-F5344CB8AC3E}">
        <p14:creationId xmlns:p14="http://schemas.microsoft.com/office/powerpoint/2010/main" val="3640957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Recommendations</a:t>
            </a:r>
            <a:endParaRPr lang="en-US" dirty="0"/>
          </a:p>
        </p:txBody>
      </p:sp>
      <p:sp>
        <p:nvSpPr>
          <p:cNvPr id="5" name="Shape 106"/>
          <p:cNvSpPr txBox="1"/>
          <p:nvPr/>
        </p:nvSpPr>
        <p:spPr>
          <a:xfrm>
            <a:off x="3276600" y="5726362"/>
            <a:ext cx="5364569" cy="756353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110000"/>
            </a:pPr>
            <a:r>
              <a:rPr lang="en" sz="1000" b="1" dirty="0"/>
              <a:t>Source: </a:t>
            </a:r>
            <a:r>
              <a:rPr lang="en-US" sz="1000" dirty="0"/>
              <a:t>Adapted from: Institute of Medicine. (1994). </a:t>
            </a:r>
            <a:r>
              <a:rPr lang="en-US" sz="1000" i="1" dirty="0"/>
              <a:t>Reducing risks for mental disorders: Frontiers for preventive intervention research. </a:t>
            </a:r>
            <a:r>
              <a:rPr lang="en-US" sz="1000" dirty="0"/>
              <a:t>Washington, DC: National Academy Press.</a:t>
            </a:r>
            <a:endParaRPr lang="en" sz="10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838200" y="1219200"/>
            <a:ext cx="7543800" cy="4114800"/>
            <a:chOff x="890367" y="166805"/>
            <a:chExt cx="10241280" cy="5712092"/>
          </a:xfrm>
        </p:grpSpPr>
        <p:grpSp>
          <p:nvGrpSpPr>
            <p:cNvPr id="24" name="Group 23"/>
            <p:cNvGrpSpPr/>
            <p:nvPr/>
          </p:nvGrpSpPr>
          <p:grpSpPr>
            <a:xfrm>
              <a:off x="890367" y="166805"/>
              <a:ext cx="10241280" cy="5712092"/>
              <a:chOff x="890367" y="166805"/>
              <a:chExt cx="10241280" cy="5712092"/>
            </a:xfrm>
          </p:grpSpPr>
          <p:pic>
            <p:nvPicPr>
              <p:cNvPr id="27" name="Picture 26" descr="graphic one v1.em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88" t="7566" r="49651" b="15320"/>
              <a:stretch/>
            </p:blipFill>
            <p:spPr>
              <a:xfrm>
                <a:off x="890367" y="166805"/>
                <a:ext cx="5222334" cy="5712092"/>
              </a:xfrm>
              <a:prstGeom prst="rect">
                <a:avLst/>
              </a:prstGeom>
            </p:spPr>
          </p:pic>
          <p:pic>
            <p:nvPicPr>
              <p:cNvPr id="28" name="Picture 27" descr="graphic one v1.em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88" t="76506" r="11631" b="15321"/>
              <a:stretch/>
            </p:blipFill>
            <p:spPr>
              <a:xfrm>
                <a:off x="890367" y="5273457"/>
                <a:ext cx="10241280" cy="605439"/>
              </a:xfrm>
              <a:prstGeom prst="rect">
                <a:avLst/>
              </a:prstGeom>
            </p:spPr>
          </p:pic>
        </p:grpSp>
        <p:sp>
          <p:nvSpPr>
            <p:cNvPr id="25" name="Right Arrow 24"/>
            <p:cNvSpPr/>
            <p:nvPr/>
          </p:nvSpPr>
          <p:spPr>
            <a:xfrm rot="10800000">
              <a:off x="6399496" y="1225334"/>
              <a:ext cx="3268557" cy="3439976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060148" y="2387544"/>
              <a:ext cx="2607906" cy="1238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b="1" dirty="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rPr>
                <a:t>Commission is focused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696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Recommendations</a:t>
            </a:r>
            <a:endParaRPr lang="en-US" dirty="0"/>
          </a:p>
        </p:txBody>
      </p:sp>
      <p:sp>
        <p:nvSpPr>
          <p:cNvPr id="5" name="Shape 106"/>
          <p:cNvSpPr txBox="1"/>
          <p:nvPr/>
        </p:nvSpPr>
        <p:spPr>
          <a:xfrm>
            <a:off x="3276600" y="5726362"/>
            <a:ext cx="5364569" cy="756353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110000"/>
            </a:pPr>
            <a:r>
              <a:rPr lang="en" sz="1000" b="1" dirty="0"/>
              <a:t>Source: </a:t>
            </a:r>
            <a:r>
              <a:rPr lang="en-US" sz="1000" dirty="0"/>
              <a:t>Adapted from: Institute of Medicine. (1994). </a:t>
            </a:r>
            <a:r>
              <a:rPr lang="en-US" sz="1000" i="1" dirty="0"/>
              <a:t>Reducing risks for mental disorders: Frontiers for preventive intervention research. </a:t>
            </a:r>
            <a:r>
              <a:rPr lang="en-US" sz="1000" dirty="0"/>
              <a:t>Washington, DC: National Academy Press.</a:t>
            </a:r>
            <a:endParaRPr lang="en" sz="1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1" r="29718" b="18271"/>
          <a:stretch/>
        </p:blipFill>
        <p:spPr>
          <a:xfrm>
            <a:off x="152400" y="1295400"/>
            <a:ext cx="6387077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52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848604"/>
              </p:ext>
            </p:extLst>
          </p:nvPr>
        </p:nvGraphicFramePr>
        <p:xfrm>
          <a:off x="609600" y="1524000"/>
          <a:ext cx="8001000" cy="448056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001000"/>
              </a:tblGrid>
              <a:tr h="6400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Key Dates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1st – Submission of letter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April 8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June 24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September 23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January 13, 2020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February 24, 2020 from 3:00-5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106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1_Blue Presentation Template - MA HHS - small log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4348</TotalTime>
  <Words>191</Words>
  <Application>Microsoft Office PowerPoint</Application>
  <PresentationFormat>On-screen Show (4:3)</PresentationFormat>
  <Paragraphs>70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PowerPoint Presentation</vt:lpstr>
      <vt:lpstr>Agenda</vt:lpstr>
      <vt:lpstr>Summary of Recommendations</vt:lpstr>
      <vt:lpstr>Summary of Recommendations</vt:lpstr>
      <vt:lpstr>Summary of Recommendations</vt:lpstr>
      <vt:lpstr>Summary of Recommendations</vt:lpstr>
      <vt:lpstr>Summary of Recommendations</vt:lpstr>
      <vt:lpstr>Timeline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Gabriel Cohen</cp:lastModifiedBy>
  <cp:revision>484</cp:revision>
  <cp:lastPrinted>2019-02-25T17:58:01Z</cp:lastPrinted>
  <dcterms:created xsi:type="dcterms:W3CDTF">2014-04-27T20:43:35Z</dcterms:created>
  <dcterms:modified xsi:type="dcterms:W3CDTF">2019-03-05T22:30:25Z</dcterms:modified>
</cp:coreProperties>
</file>