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1"/>
  </p:notesMasterIdLst>
  <p:handoutMasterIdLst>
    <p:handoutMasterId r:id="rId12"/>
  </p:handoutMasterIdLst>
  <p:sldIdLst>
    <p:sldId id="257" r:id="rId2"/>
    <p:sldId id="359" r:id="rId3"/>
    <p:sldId id="405" r:id="rId4"/>
    <p:sldId id="406" r:id="rId5"/>
    <p:sldId id="407" r:id="rId6"/>
    <p:sldId id="373" r:id="rId7"/>
    <p:sldId id="404" r:id="rId8"/>
    <p:sldId id="377" r:id="rId9"/>
    <p:sldId id="386"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4897" autoAdjust="0"/>
    <p:restoredTop sz="94660"/>
  </p:normalViewPr>
  <p:slideViewPr>
    <p:cSldViewPr>
      <p:cViewPr varScale="1">
        <p:scale>
          <a:sx n="63" d="100"/>
          <a:sy n="63" d="100"/>
        </p:scale>
        <p:origin x="608"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6/10/2021</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6/10/2021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1448615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4</a:t>
            </a:fld>
            <a:endParaRPr lang="en-US" dirty="0"/>
          </a:p>
        </p:txBody>
      </p:sp>
    </p:spTree>
    <p:extLst>
      <p:ext uri="{BB962C8B-B14F-4D97-AF65-F5344CB8AC3E}">
        <p14:creationId xmlns:p14="http://schemas.microsoft.com/office/powerpoint/2010/main" val="2421978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5</a:t>
            </a:fld>
            <a:endParaRPr lang="en-US" dirty="0"/>
          </a:p>
        </p:txBody>
      </p:sp>
    </p:spTree>
    <p:extLst>
      <p:ext uri="{BB962C8B-B14F-4D97-AF65-F5344CB8AC3E}">
        <p14:creationId xmlns:p14="http://schemas.microsoft.com/office/powerpoint/2010/main" val="1510811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6</a:t>
            </a:fld>
            <a:endParaRPr lang="en-US" dirty="0"/>
          </a:p>
        </p:txBody>
      </p:sp>
    </p:spTree>
    <p:extLst>
      <p:ext uri="{BB962C8B-B14F-4D97-AF65-F5344CB8AC3E}">
        <p14:creationId xmlns:p14="http://schemas.microsoft.com/office/powerpoint/2010/main" val="184392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7</a:t>
            </a:fld>
            <a:endParaRPr lang="en-US" dirty="0"/>
          </a:p>
        </p:txBody>
      </p:sp>
    </p:spTree>
    <p:extLst>
      <p:ext uri="{BB962C8B-B14F-4D97-AF65-F5344CB8AC3E}">
        <p14:creationId xmlns:p14="http://schemas.microsoft.com/office/powerpoint/2010/main" val="3447238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8</a:t>
            </a:fld>
            <a:endParaRPr lang="en-US" dirty="0"/>
          </a:p>
        </p:txBody>
      </p:sp>
    </p:spTree>
    <p:extLst>
      <p:ext uri="{BB962C8B-B14F-4D97-AF65-F5344CB8AC3E}">
        <p14:creationId xmlns:p14="http://schemas.microsoft.com/office/powerpoint/2010/main" val="12484470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9</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mass.gov/lists/community-behavioral-health-promotion-and-prevention-commission-meeting-materials"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fontAlgn="base">
              <a:spcBef>
                <a:spcPct val="0"/>
              </a:spcBef>
              <a:spcAft>
                <a:spcPts val="1000"/>
              </a:spcAft>
            </a:pPr>
            <a:r>
              <a:rPr lang="en-US" sz="3000" b="1" dirty="0">
                <a:solidFill>
                  <a:srgbClr val="FFFFFF"/>
                </a:solidFill>
                <a:latin typeface="Calibri" pitchFamily="34" charset="0"/>
              </a:rPr>
              <a:t>Community Behavioral Health</a:t>
            </a:r>
            <a:br>
              <a:rPr lang="en-US" sz="3000" b="1" dirty="0">
                <a:solidFill>
                  <a:srgbClr val="FFFFFF"/>
                </a:solidFill>
                <a:latin typeface="Calibri" pitchFamily="34" charset="0"/>
              </a:rPr>
            </a:br>
            <a:r>
              <a:rPr lang="en-US" sz="3000" b="1" dirty="0">
                <a:solidFill>
                  <a:srgbClr val="FFFFFF"/>
                </a:solidFill>
                <a:latin typeface="Calibri" pitchFamily="34" charset="0"/>
              </a:rPr>
              <a:t>Promotion and Prevention Commission</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3046988"/>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Kate Ginnis, </a:t>
            </a:r>
            <a:r>
              <a:rPr lang="en-US" sz="2400" b="1" dirty="0" err="1">
                <a:solidFill>
                  <a:srgbClr val="003366"/>
                </a:solidFill>
                <a:latin typeface="Calibri" pitchFamily="34" charset="0"/>
              </a:rPr>
              <a:t>MSW</a:t>
            </a:r>
            <a:r>
              <a:rPr lang="en-US" sz="2400" b="1" dirty="0">
                <a:solidFill>
                  <a:srgbClr val="003366"/>
                </a:solidFill>
                <a:latin typeface="Calibri" pitchFamily="34" charset="0"/>
              </a:rPr>
              <a:t>, MPH, MS</a:t>
            </a:r>
          </a:p>
          <a:p>
            <a:pPr algn="ctr" fontAlgn="base">
              <a:spcBef>
                <a:spcPct val="0"/>
              </a:spcBef>
              <a:spcAft>
                <a:spcPct val="0"/>
              </a:spcAft>
              <a:defRPr/>
            </a:pPr>
            <a:r>
              <a:rPr lang="en-US" sz="2400" b="1" dirty="0">
                <a:solidFill>
                  <a:srgbClr val="003366"/>
                </a:solidFill>
                <a:latin typeface="Calibri" pitchFamily="34" charset="0"/>
              </a:rPr>
              <a:t>Senior Director of Child, Youth, and Family Policy and Programs</a:t>
            </a:r>
          </a:p>
          <a:p>
            <a:pPr algn="ctr" fontAlgn="base">
              <a:spcBef>
                <a:spcPct val="0"/>
              </a:spcBef>
              <a:spcAft>
                <a:spcPct val="0"/>
              </a:spcAft>
              <a:defRPr/>
            </a:pPr>
            <a:r>
              <a:rPr lang="en-US" sz="2400" b="1" dirty="0">
                <a:solidFill>
                  <a:srgbClr val="003366"/>
                </a:solidFill>
                <a:latin typeface="Calibri" pitchFamily="34" charset="0"/>
              </a:rPr>
              <a:t>MassHealth</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April 8, 2021</a:t>
            </a:r>
          </a:p>
          <a:p>
            <a:pPr algn="ctr" fontAlgn="base">
              <a:spcBef>
                <a:spcPct val="0"/>
              </a:spcBef>
              <a:spcAft>
                <a:spcPct val="0"/>
              </a:spcAft>
              <a:defRPr/>
            </a:pPr>
            <a:r>
              <a:rPr lang="en-US" sz="2400" b="1" dirty="0">
                <a:solidFill>
                  <a:srgbClr val="003366"/>
                </a:solidFill>
                <a:latin typeface="Calibri" pitchFamily="34" charset="0"/>
              </a:rPr>
              <a:t>3:00-5:00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WebEx</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2677656"/>
          </a:xfrm>
          <a:prstGeom prst="rect">
            <a:avLst/>
          </a:prstGeom>
        </p:spPr>
        <p:txBody>
          <a:bodyPr wrap="square" rtlCol="0">
            <a:spAutoFit/>
          </a:bodyPr>
          <a:lstStyle/>
          <a:p>
            <a:pPr marL="457200" indent="-457200">
              <a:buFont typeface="+mj-lt"/>
              <a:buAutoNum type="arabicPeriod"/>
            </a:pPr>
            <a:r>
              <a:rPr lang="en-US" sz="2400" b="1" dirty="0">
                <a:solidFill>
                  <a:schemeClr val="dk1"/>
                </a:solidFill>
                <a:latin typeface="Calibri" panose="020F0502020204030204" pitchFamily="34" charset="0"/>
              </a:rPr>
              <a:t>Welcome and Introductions</a:t>
            </a:r>
          </a:p>
          <a:p>
            <a:pPr marL="457200" indent="-457200">
              <a:buFont typeface="+mj-lt"/>
              <a:buAutoNum type="arabicPeriod"/>
            </a:pPr>
            <a:endParaRPr lang="en-US" sz="12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Approval of 12/17 Meeting Minutes</a:t>
            </a:r>
          </a:p>
          <a:p>
            <a:pPr marL="457200" indent="-457200">
              <a:buFont typeface="+mj-lt"/>
              <a:buAutoNum type="arabicPeriod"/>
            </a:pPr>
            <a:endParaRPr lang="en-US" sz="12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Review of 2020 Annual Report</a:t>
            </a:r>
          </a:p>
          <a:p>
            <a:pPr marL="457200" indent="-457200">
              <a:buFont typeface="+mj-lt"/>
              <a:buAutoNum type="arabicPeriod"/>
            </a:pPr>
            <a:endParaRPr lang="en-US" sz="12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Discussion of Subcommittee Draft Recommendations</a:t>
            </a:r>
          </a:p>
          <a:p>
            <a:pPr marL="457200" indent="-457200">
              <a:buFont typeface="+mj-lt"/>
              <a:buAutoNum type="arabicPeriod"/>
            </a:pPr>
            <a:endParaRPr lang="en-US" sz="12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Review of Commission Priorities and Next Steps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2154436"/>
          </a:xfrm>
          <a:prstGeom prst="rect">
            <a:avLst/>
          </a:prstGeom>
        </p:spPr>
        <p:txBody>
          <a:bodyPr wrap="square" rtlCol="0">
            <a:spAutoFit/>
          </a:bodyPr>
          <a:lstStyle/>
          <a:p>
            <a:r>
              <a:rPr lang="en-US" sz="2400" b="1" u="sng" dirty="0">
                <a:solidFill>
                  <a:schemeClr val="dk1"/>
                </a:solidFill>
                <a:latin typeface="Calibri" panose="020F0502020204030204" pitchFamily="34" charset="0"/>
              </a:rPr>
              <a:t>Overview</a:t>
            </a:r>
          </a:p>
          <a:p>
            <a:pPr marL="342900" indent="-342900">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Submitted March 15, 2021</a:t>
            </a:r>
          </a:p>
          <a:p>
            <a:pPr marL="342900" indent="-342900">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Similar to the Commission’s 2019 report, structured as a letter from the Commission Chair, summarizing the group’s activities to date</a:t>
            </a:r>
          </a:p>
          <a:p>
            <a:pPr marL="342900" indent="-342900">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Final version posted to the </a:t>
            </a:r>
            <a:r>
              <a:rPr lang="en-US" sz="2000" u="sng"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Meeting Materials</a:t>
            </a:r>
            <a:r>
              <a:rPr lang="en-US" sz="2000" dirty="0">
                <a:effectLst/>
                <a:latin typeface="Calibri" panose="020F0502020204030204" pitchFamily="34" charset="0"/>
                <a:ea typeface="Calibri" panose="020F0502020204030204" pitchFamily="34" charset="0"/>
                <a:cs typeface="Calibri" panose="020F0502020204030204" pitchFamily="34" charset="0"/>
              </a:rPr>
              <a:t> page on the </a:t>
            </a:r>
            <a:r>
              <a:rPr lang="en-US" sz="2000" dirty="0">
                <a:latin typeface="Calibri" panose="020F0502020204030204" pitchFamily="34" charset="0"/>
                <a:cs typeface="Calibri" panose="020F0502020204030204" pitchFamily="34" charset="0"/>
              </a:rPr>
              <a:t>Commission’s Mass.gov webpage</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Review of 2020 Annual Report</a:t>
            </a:r>
          </a:p>
        </p:txBody>
      </p:sp>
    </p:spTree>
    <p:extLst>
      <p:ext uri="{BB962C8B-B14F-4D97-AF65-F5344CB8AC3E}">
        <p14:creationId xmlns:p14="http://schemas.microsoft.com/office/powerpoint/2010/main" val="262671652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143000"/>
            <a:ext cx="8382000" cy="5591274"/>
          </a:xfrm>
          <a:prstGeom prst="rect">
            <a:avLst/>
          </a:prstGeom>
        </p:spPr>
        <p:txBody>
          <a:bodyPr wrap="square" rtlCol="0">
            <a:spAutoFit/>
          </a:bodyPr>
          <a:lstStyle/>
          <a:p>
            <a:pPr marL="0" marR="0">
              <a:spcBef>
                <a:spcPts val="0"/>
              </a:spcBef>
              <a:spcAft>
                <a:spcPts val="1010"/>
              </a:spcAft>
            </a:pPr>
            <a:r>
              <a:rPr lang="en-US" sz="1800" kern="1200" dirty="0">
                <a:effectLst/>
                <a:latin typeface="Calibri" panose="020F0502020204030204" pitchFamily="34" charset="0"/>
                <a:ea typeface="Times New Roman" panose="02020603050405020304" pitchFamily="18" charset="0"/>
                <a:cs typeface="Times New Roman" panose="02020603050405020304" pitchFamily="18" charset="0"/>
              </a:rPr>
              <a:t>The Subcommittee noted that priority access to these interventions should be granted to those communities which have been disproportionately impacted by the pandemic and disadvantaged – both historically and currently – by system</a:t>
            </a:r>
            <a:r>
              <a:rPr lang="en-US" sz="1800" kern="120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ic</a:t>
            </a:r>
            <a:r>
              <a:rPr lang="en-US" sz="1800" kern="1200" dirty="0">
                <a:effectLst/>
                <a:latin typeface="Calibri" panose="020F0502020204030204" pitchFamily="34" charset="0"/>
                <a:ea typeface="Times New Roman" panose="02020603050405020304" pitchFamily="18" charset="0"/>
                <a:cs typeface="Times New Roman" panose="02020603050405020304" pitchFamily="18" charset="0"/>
              </a:rPr>
              <a:t> inequity and racism.</a:t>
            </a:r>
            <a:endParaRPr lang="en-US" sz="1800" dirty="0">
              <a:effectLst/>
              <a:latin typeface="Times New Roman" panose="02020603050405020304" pitchFamily="18" charset="0"/>
              <a:ea typeface="Times New Roman" panose="02020603050405020304" pitchFamily="18" charset="0"/>
            </a:endParaRPr>
          </a:p>
          <a:p>
            <a:pPr marL="342900" marR="0" indent="-342900">
              <a:spcBef>
                <a:spcPts val="0"/>
              </a:spcBef>
              <a:spcAft>
                <a:spcPts val="1000"/>
              </a:spcAft>
              <a:buFont typeface="+mj-lt"/>
              <a:buAutoNum type="arabicPeriod"/>
            </a:pPr>
            <a:r>
              <a:rPr lang="en-US" kern="1200" dirty="0">
                <a:latin typeface="Calibri" panose="020F0502020204030204" pitchFamily="34" charset="0"/>
                <a:ea typeface="Times New Roman" panose="02020603050405020304" pitchFamily="18" charset="0"/>
                <a:cs typeface="Times New Roman" panose="02020603050405020304" pitchFamily="18" charset="0"/>
              </a:rPr>
              <a:t>D</a:t>
            </a:r>
            <a:r>
              <a:rPr lang="en-US" sz="1800" kern="1200" dirty="0">
                <a:effectLst/>
                <a:latin typeface="Calibri" panose="020F0502020204030204" pitchFamily="34" charset="0"/>
                <a:ea typeface="Times New Roman" panose="02020603050405020304" pitchFamily="18" charset="0"/>
                <a:cs typeface="Times New Roman" panose="02020603050405020304" pitchFamily="18" charset="0"/>
              </a:rPr>
              <a:t>esignate or hire staff to be added to Commonwealth’s Pandemic Command Center to coordinate the State’s COVID-19 Public Mental Health Response, including working with a broad coalition of stakeholders and communicating to acknowledge mental health impacts of the pandemic, address targeted resources for relief, and support recovery</a:t>
            </a:r>
            <a:endParaRPr lang="en-US" dirty="0">
              <a:latin typeface="Calibri" panose="020F0502020204030204" pitchFamily="34" charset="0"/>
              <a:ea typeface="Times New Roman" panose="02020603050405020304" pitchFamily="18" charset="0"/>
              <a:cs typeface="Calibri" panose="020F0502020204030204" pitchFamily="34" charset="0"/>
            </a:endParaRPr>
          </a:p>
          <a:p>
            <a:pPr marL="342900" marR="0" indent="-342900">
              <a:spcBef>
                <a:spcPts val="0"/>
              </a:spcBef>
              <a:spcAft>
                <a:spcPts val="1000"/>
              </a:spcAft>
              <a:buFont typeface="+mj-lt"/>
              <a:buAutoNum type="arabicPeriod"/>
            </a:pPr>
            <a:r>
              <a:rPr lang="en-US" sz="1800" kern="1200" dirty="0">
                <a:effectLst/>
                <a:latin typeface="Calibri" panose="020F0502020204030204" pitchFamily="34" charset="0"/>
                <a:ea typeface="Times New Roman" panose="02020603050405020304" pitchFamily="18" charset="0"/>
                <a:cs typeface="Times New Roman" panose="02020603050405020304" pitchFamily="18" charset="0"/>
              </a:rPr>
              <a:t>Develop and implement a public health campaign to educate Massachusetts residents about the mental health impact of the pandemic and how to support mental health and well-being for themselves and others, including materials targeted to youth and young adults</a:t>
            </a:r>
            <a:endParaRPr lang="en-US" dirty="0">
              <a:latin typeface="Calibri" panose="020F0502020204030204" pitchFamily="34" charset="0"/>
              <a:ea typeface="Times New Roman" panose="02020603050405020304" pitchFamily="18" charset="0"/>
              <a:cs typeface="Calibri" panose="020F0502020204030204" pitchFamily="34" charset="0"/>
            </a:endParaRPr>
          </a:p>
          <a:p>
            <a:pPr marL="342900" marR="0" indent="-342900">
              <a:spcBef>
                <a:spcPts val="0"/>
              </a:spcBef>
              <a:spcAft>
                <a:spcPts val="1000"/>
              </a:spcAft>
              <a:buFont typeface="+mj-lt"/>
              <a:buAutoNum type="arabicPeriod"/>
            </a:pPr>
            <a:r>
              <a:rPr lang="en-US" sz="1800" kern="1200" dirty="0">
                <a:effectLst/>
                <a:latin typeface="Calibri" panose="020F0502020204030204" pitchFamily="34" charset="0"/>
                <a:ea typeface="Times New Roman" panose="02020603050405020304" pitchFamily="18" charset="0"/>
                <a:cs typeface="Times New Roman" panose="02020603050405020304" pitchFamily="18" charset="0"/>
              </a:rPr>
              <a:t>Equip adults who work with children and youth with skills to support their well-being:</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800100" lvl="1" indent="-342900">
              <a:buFont typeface="Symbol" panose="05050102010706020507" pitchFamily="18" charset="2"/>
              <a:buChar char=""/>
            </a:pPr>
            <a:r>
              <a:rPr lang="en-US" kern="1200" dirty="0" err="1">
                <a:effectLst/>
                <a:latin typeface="Calibri" panose="020F0502020204030204" pitchFamily="34" charset="0"/>
                <a:ea typeface="Times New Roman" panose="02020603050405020304" pitchFamily="18" charset="0"/>
                <a:cs typeface="Times New Roman" panose="02020603050405020304" pitchFamily="18" charset="0"/>
              </a:rPr>
              <a:t>MassSupport</a:t>
            </a:r>
            <a:r>
              <a:rPr lang="en-US" kern="1200" dirty="0">
                <a:effectLst/>
                <a:latin typeface="Calibri" panose="020F0502020204030204" pitchFamily="34" charset="0"/>
                <a:ea typeface="Times New Roman" panose="02020603050405020304" pitchFamily="18" charset="0"/>
                <a:cs typeface="Times New Roman" panose="02020603050405020304" pitchFamily="18" charset="0"/>
              </a:rPr>
              <a:t> consultations for teachers, child-care workers, etc.</a:t>
            </a:r>
            <a:endParaRPr lang="en-US" dirty="0">
              <a:effectLst/>
              <a:latin typeface="Times New Roman" panose="02020603050405020304" pitchFamily="18" charset="0"/>
              <a:ea typeface="Times New Roman" panose="02020603050405020304" pitchFamily="18" charset="0"/>
            </a:endParaRPr>
          </a:p>
          <a:p>
            <a:pPr marL="800100" lvl="1" indent="-342900">
              <a:buFont typeface="Symbol" panose="05050102010706020507" pitchFamily="18" charset="2"/>
              <a:buChar char=""/>
            </a:pPr>
            <a:r>
              <a:rPr lang="en-US" kern="1200" dirty="0">
                <a:effectLst/>
                <a:latin typeface="Calibri" panose="020F0502020204030204" pitchFamily="34" charset="0"/>
                <a:ea typeface="Times New Roman" panose="02020603050405020304" pitchFamily="18" charset="0"/>
                <a:cs typeface="Times New Roman" panose="02020603050405020304" pitchFamily="18" charset="0"/>
              </a:rPr>
              <a:t>Free online trainings in Mental Health First Aid for Youth</a:t>
            </a:r>
          </a:p>
          <a:p>
            <a:pPr marL="800100" lvl="1" indent="-342900">
              <a:buFont typeface="Symbol" panose="05050102010706020507" pitchFamily="18" charset="2"/>
              <a:buChar char=""/>
            </a:pPr>
            <a:r>
              <a:rPr lang="en-US" sz="1800" kern="1200" dirty="0">
                <a:effectLst/>
                <a:latin typeface="Calibri" panose="020F0502020204030204" pitchFamily="34" charset="0"/>
                <a:ea typeface="Times New Roman" panose="02020603050405020304" pitchFamily="18" charset="0"/>
                <a:cs typeface="Times New Roman" panose="02020603050405020304" pitchFamily="18" charset="0"/>
              </a:rPr>
              <a:t>Mental Health Education efforts through public awareness, training, and technical assistance</a:t>
            </a:r>
            <a:endParaRPr lang="en-US" sz="1800" dirty="0">
              <a:effectLst/>
              <a:latin typeface="Times New Roman" panose="02020603050405020304" pitchFamily="18" charset="0"/>
              <a:ea typeface="Times New Roman" panose="02020603050405020304" pitchFamily="18" charset="0"/>
            </a:endParaRP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COVID-19 Subcommittee Draft Recommendations</a:t>
            </a:r>
          </a:p>
        </p:txBody>
      </p:sp>
    </p:spTree>
    <p:extLst>
      <p:ext uri="{BB962C8B-B14F-4D97-AF65-F5344CB8AC3E}">
        <p14:creationId xmlns:p14="http://schemas.microsoft.com/office/powerpoint/2010/main" val="213968569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69158"/>
            <a:ext cx="8382000" cy="5736442"/>
          </a:xfrm>
          <a:prstGeom prst="rect">
            <a:avLst/>
          </a:prstGeom>
        </p:spPr>
        <p:txBody>
          <a:bodyPr wrap="square" rtlCol="0">
            <a:spAutoFit/>
          </a:bodyPr>
          <a:lstStyle/>
          <a:p>
            <a:pPr marL="342900" marR="0" indent="-342900">
              <a:spcBef>
                <a:spcPts val="0"/>
              </a:spcBef>
              <a:spcAft>
                <a:spcPts val="1000"/>
              </a:spcAft>
              <a:buFont typeface="+mj-lt"/>
              <a:buAutoNum type="arabicPeriod" startAt="4"/>
            </a:pPr>
            <a:r>
              <a:rPr lang="en-US" sz="1800" kern="1200" dirty="0">
                <a:effectLst/>
                <a:latin typeface="Calibri" panose="020F0502020204030204" pitchFamily="34" charset="0"/>
                <a:ea typeface="Times New Roman" panose="02020603050405020304" pitchFamily="18" charset="0"/>
                <a:cs typeface="Times New Roman" panose="02020603050405020304" pitchFamily="18" charset="0"/>
              </a:rPr>
              <a:t>Support adults who work with children and youth: telephonic support, online groups and in-person group consultations by </a:t>
            </a:r>
            <a:r>
              <a:rPr lang="en-US" sz="1800" kern="1200" dirty="0" err="1">
                <a:effectLst/>
                <a:latin typeface="Calibri" panose="020F0502020204030204" pitchFamily="34" charset="0"/>
                <a:ea typeface="Times New Roman" panose="02020603050405020304" pitchFamily="18" charset="0"/>
                <a:cs typeface="Times New Roman" panose="02020603050405020304" pitchFamily="18" charset="0"/>
              </a:rPr>
              <a:t>MassSupport</a:t>
            </a:r>
            <a:endParaRPr lang="en-US" sz="1800" kern="12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indent="-342900">
              <a:spcBef>
                <a:spcPts val="0"/>
              </a:spcBef>
              <a:spcAft>
                <a:spcPts val="1000"/>
              </a:spcAft>
              <a:buFont typeface="+mj-lt"/>
              <a:buAutoNum type="arabicPeriod" startAt="4"/>
            </a:pPr>
            <a:r>
              <a:rPr lang="en-US" sz="1800" kern="1200" dirty="0">
                <a:effectLst/>
                <a:latin typeface="Calibri" panose="020F0502020204030204" pitchFamily="34" charset="0"/>
                <a:ea typeface="Times New Roman" panose="02020603050405020304" pitchFamily="18" charset="0"/>
                <a:cs typeface="Times New Roman" panose="02020603050405020304" pitchFamily="18" charset="0"/>
              </a:rPr>
              <a:t>Helping schools access mental health services for students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800100" lvl="1" indent="-342900">
              <a:buFont typeface="Symbol" panose="05050102010706020507" pitchFamily="18" charset="2"/>
              <a:buChar char=""/>
            </a:pPr>
            <a:r>
              <a:rPr lang="en-US" kern="1200" dirty="0">
                <a:effectLst/>
                <a:latin typeface="Calibri" panose="020F0502020204030204" pitchFamily="34" charset="0"/>
                <a:ea typeface="Times New Roman" panose="02020603050405020304" pitchFamily="18" charset="0"/>
                <a:cs typeface="Times New Roman" panose="02020603050405020304" pitchFamily="18" charset="0"/>
              </a:rPr>
              <a:t>Explore expanding Project Interface to cities hardest hit by COVID</a:t>
            </a:r>
            <a:endParaRPr lang="en-US" dirty="0">
              <a:effectLst/>
              <a:latin typeface="Times New Roman" panose="02020603050405020304" pitchFamily="18" charset="0"/>
              <a:ea typeface="Times New Roman" panose="02020603050405020304" pitchFamily="18" charset="0"/>
            </a:endParaRPr>
          </a:p>
          <a:p>
            <a:pPr marL="800100" lvl="1" indent="-342900">
              <a:buFont typeface="Symbol" panose="05050102010706020507" pitchFamily="18" charset="2"/>
              <a:buChar char=""/>
            </a:pPr>
            <a:r>
              <a:rPr lang="en-US" kern="1200" dirty="0">
                <a:effectLst/>
                <a:latin typeface="Calibri" panose="020F0502020204030204" pitchFamily="34" charset="0"/>
                <a:ea typeface="Times New Roman" panose="02020603050405020304" pitchFamily="18" charset="0"/>
                <a:cs typeface="Times New Roman" panose="02020603050405020304" pitchFamily="18" charset="0"/>
              </a:rPr>
              <a:t>State agencies facilitate communication between community-based mental health providers and schools</a:t>
            </a:r>
            <a:endParaRPr lang="en-US" dirty="0">
              <a:effectLst/>
              <a:latin typeface="Times New Roman" panose="02020603050405020304" pitchFamily="18" charset="0"/>
              <a:ea typeface="Times New Roman" panose="02020603050405020304" pitchFamily="18" charset="0"/>
            </a:endParaRPr>
          </a:p>
          <a:p>
            <a:pPr marL="45720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342900" marR="0" lvl="0" indent="-342900">
              <a:spcBef>
                <a:spcPts val="0"/>
              </a:spcBef>
              <a:spcAft>
                <a:spcPts val="0"/>
              </a:spcAft>
              <a:buFont typeface="+mj-lt"/>
              <a:buAutoNum type="arabicPeriod" startAt="6"/>
              <a:tabLst>
                <a:tab pos="457200" algn="l"/>
              </a:tabLst>
            </a:pPr>
            <a:r>
              <a:rPr lang="en-US" sz="1800" kern="1200" dirty="0">
                <a:effectLst/>
                <a:latin typeface="Calibri" panose="020F0502020204030204" pitchFamily="34" charset="0"/>
                <a:ea typeface="Times New Roman" panose="02020603050405020304" pitchFamily="18" charset="0"/>
                <a:cs typeface="Times New Roman" panose="02020603050405020304" pitchFamily="18" charset="0"/>
              </a:rPr>
              <a:t>Support for Parents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800100" lvl="1" indent="-342900">
              <a:buFont typeface="Symbol" panose="05050102010706020507" pitchFamily="18" charset="2"/>
              <a:buChar char=""/>
            </a:pPr>
            <a:r>
              <a:rPr lang="en-US" kern="1200" dirty="0">
                <a:effectLst/>
                <a:latin typeface="Calibri" panose="020F0502020204030204" pitchFamily="34" charset="0"/>
                <a:ea typeface="Times New Roman" panose="02020603050405020304" pitchFamily="18" charset="0"/>
                <a:cs typeface="Times New Roman" panose="02020603050405020304" pitchFamily="18" charset="0"/>
              </a:rPr>
              <a:t>Widely promote HandHoldMA.org</a:t>
            </a:r>
            <a:endParaRPr lang="en-US" dirty="0">
              <a:effectLst/>
              <a:latin typeface="Times New Roman" panose="02020603050405020304" pitchFamily="18" charset="0"/>
              <a:ea typeface="Times New Roman" panose="02020603050405020304" pitchFamily="18" charset="0"/>
            </a:endParaRPr>
          </a:p>
          <a:p>
            <a:pPr marL="800100" lvl="1" indent="-342900">
              <a:buFont typeface="Symbol" panose="05050102010706020507" pitchFamily="18" charset="2"/>
              <a:buChar char=""/>
            </a:pPr>
            <a:r>
              <a:rPr lang="en-US" kern="1200" dirty="0">
                <a:effectLst/>
                <a:latin typeface="Calibri" panose="020F0502020204030204" pitchFamily="34" charset="0"/>
                <a:ea typeface="Times New Roman" panose="02020603050405020304" pitchFamily="18" charset="0"/>
                <a:cs typeface="Times New Roman" panose="02020603050405020304" pitchFamily="18" charset="0"/>
              </a:rPr>
              <a:t>Create and publicize parent support groups</a:t>
            </a:r>
            <a:endParaRPr lang="en-US" dirty="0">
              <a:effectLst/>
              <a:latin typeface="Times New Roman" panose="02020603050405020304" pitchFamily="18" charset="0"/>
              <a:ea typeface="Times New Roman" panose="02020603050405020304" pitchFamily="18" charset="0"/>
            </a:endParaRPr>
          </a:p>
          <a:p>
            <a:pPr marL="800100" lvl="1" indent="-342900">
              <a:buFont typeface="Symbol" panose="05050102010706020507" pitchFamily="18" charset="2"/>
              <a:buChar char=""/>
            </a:pPr>
            <a:r>
              <a:rPr lang="en-US" kern="1200" dirty="0">
                <a:effectLst/>
                <a:latin typeface="Calibri" panose="020F0502020204030204" pitchFamily="34" charset="0"/>
                <a:ea typeface="Times New Roman" panose="02020603050405020304" pitchFamily="18" charset="0"/>
                <a:cs typeface="Times New Roman" panose="02020603050405020304" pitchFamily="18" charset="0"/>
              </a:rPr>
              <a:t>Widely publicize sources of support for basic needs, including Family Support Centers</a:t>
            </a:r>
            <a:endParaRPr lang="en-US" dirty="0">
              <a:effectLst/>
              <a:latin typeface="Times New Roman" panose="02020603050405020304" pitchFamily="18" charset="0"/>
              <a:ea typeface="Times New Roman" panose="02020603050405020304" pitchFamily="18" charset="0"/>
            </a:endParaRPr>
          </a:p>
          <a:p>
            <a:pPr marL="800100" lvl="1" indent="-342900">
              <a:buFont typeface="Symbol" panose="05050102010706020507" pitchFamily="18" charset="2"/>
              <a:buChar char=""/>
            </a:pPr>
            <a:r>
              <a:rPr lang="en-US" kern="1200" dirty="0">
                <a:effectLst/>
                <a:latin typeface="Calibri" panose="020F0502020204030204" pitchFamily="34" charset="0"/>
                <a:ea typeface="Times New Roman" panose="02020603050405020304" pitchFamily="18" charset="0"/>
                <a:cs typeface="Times New Roman" panose="02020603050405020304" pitchFamily="18" charset="0"/>
              </a:rPr>
              <a:t>Offer free online MH First Aid for Youth trainings for parents</a:t>
            </a:r>
            <a:endParaRPr lang="en-US" dirty="0">
              <a:effectLst/>
              <a:latin typeface="Times New Roman" panose="02020603050405020304" pitchFamily="18" charset="0"/>
              <a:ea typeface="Times New Roman" panose="02020603050405020304" pitchFamily="18" charset="0"/>
            </a:endParaRPr>
          </a:p>
          <a:p>
            <a:pPr marL="800100" lvl="1" indent="-342900">
              <a:buFont typeface="Symbol" panose="05050102010706020507" pitchFamily="18" charset="2"/>
              <a:buChar char=""/>
            </a:pPr>
            <a:r>
              <a:rPr lang="en-US" kern="1200" dirty="0">
                <a:effectLst/>
                <a:latin typeface="Calibri" panose="020F0502020204030204" pitchFamily="34" charset="0"/>
                <a:ea typeface="Times New Roman" panose="02020603050405020304" pitchFamily="18" charset="0"/>
                <a:cs typeface="Times New Roman" panose="02020603050405020304" pitchFamily="18" charset="0"/>
              </a:rPr>
              <a:t>Fund Family Partners and Community Health Workers to reach out to parents of children not attending online or in-person school in communities hardest hit by COVID</a:t>
            </a:r>
          </a:p>
          <a:p>
            <a:pPr marL="800100" lvl="1" indent="-342900">
              <a:buFont typeface="Symbol" panose="05050102010706020507" pitchFamily="18" charset="2"/>
              <a:buChar char=""/>
            </a:pPr>
            <a:r>
              <a:rPr lang="en-US" sz="1800" kern="1200" dirty="0">
                <a:effectLst/>
                <a:latin typeface="Calibri" panose="020F0502020204030204" pitchFamily="34" charset="0"/>
                <a:ea typeface="Times New Roman" panose="02020603050405020304" pitchFamily="18" charset="0"/>
                <a:cs typeface="Times New Roman" panose="02020603050405020304" pitchFamily="18" charset="0"/>
              </a:rPr>
              <a:t>Reach out and engage parents as users of Network of Care Massachusetts and its targeted resources for child and family behavioral health and related social services, and its library of health literacy and well being support materials</a:t>
            </a:r>
            <a:endParaRPr lang="en-US" sz="1800" dirty="0">
              <a:effectLst/>
              <a:latin typeface="Times New Roman" panose="02020603050405020304" pitchFamily="18" charset="0"/>
              <a:ea typeface="Times New Roman" panose="02020603050405020304" pitchFamily="18" charset="0"/>
            </a:endParaRP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COVID-19 Subcommittee Draft Recommendations (cont.)</a:t>
            </a:r>
          </a:p>
        </p:txBody>
      </p:sp>
    </p:spTree>
    <p:extLst>
      <p:ext uri="{BB962C8B-B14F-4D97-AF65-F5344CB8AC3E}">
        <p14:creationId xmlns:p14="http://schemas.microsoft.com/office/powerpoint/2010/main" val="126158875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37595"/>
            <a:ext cx="8610600" cy="5078313"/>
          </a:xfrm>
          <a:prstGeom prst="rect">
            <a:avLst/>
          </a:prstGeom>
        </p:spPr>
        <p:txBody>
          <a:bodyPr wrap="square" rtlCol="0">
            <a:spAutoFit/>
          </a:bodyPr>
          <a:lstStyle/>
          <a:p>
            <a:r>
              <a:rPr lang="en-US" sz="1200" b="1" dirty="0">
                <a:latin typeface="Calibri" panose="020F0502020204030204" pitchFamily="34" charset="0"/>
              </a:rPr>
              <a:t>Legal Authority: </a:t>
            </a:r>
            <a:r>
              <a:rPr lang="en-US" sz="1200" i="1" dirty="0">
                <a:latin typeface="Calibri" panose="020F0502020204030204" pitchFamily="34" charset="0"/>
              </a:rPr>
              <a:t>Chapter 208 Section 1 of the Acts of 2018</a:t>
            </a:r>
            <a:endParaRPr lang="en-US" sz="1200" dirty="0">
              <a:latin typeface="Calibri" panose="020F0502020204030204" pitchFamily="34" charset="0"/>
            </a:endParaRPr>
          </a:p>
          <a:p>
            <a:r>
              <a:rPr lang="en-US" sz="1200" b="1" dirty="0">
                <a:latin typeface="Calibri" panose="020F0502020204030204" pitchFamily="34" charset="0"/>
              </a:rPr>
              <a:t>Purpose:</a:t>
            </a:r>
            <a:r>
              <a:rPr lang="en-US" sz="1200" dirty="0">
                <a:latin typeface="Calibri" panose="020F0502020204030204" pitchFamily="34" charset="0"/>
              </a:rPr>
              <a:t> Promote positive mental, emotional and behavioral health and early intervention for persons with a mental illness, and to prevent substance use disorders among residents of the Commonwealth</a:t>
            </a:r>
          </a:p>
          <a:p>
            <a:pPr lvl="0"/>
            <a:r>
              <a:rPr lang="en-US" sz="1200" b="1" dirty="0">
                <a:latin typeface="Calibri" panose="020F0502020204030204" pitchFamily="34" charset="0"/>
              </a:rPr>
              <a:t>The Commission shall:</a:t>
            </a:r>
          </a:p>
          <a:p>
            <a:pPr marL="457200" lvl="0" indent="-228600">
              <a:buFont typeface="+mj-lt"/>
              <a:buAutoNum type="arabicPeriod"/>
            </a:pPr>
            <a:r>
              <a:rPr lang="en-US" sz="1200" dirty="0">
                <a:latin typeface="Calibri" panose="020F0502020204030204" pitchFamily="34" charset="0"/>
              </a:rPr>
              <a:t>Promote an understanding of: the science of prevention; population health; risk and protective factors; social determinants of health; evidence-based programming and policymaking; health equity; and trauma-informed care; provided that the commission may use, as a guide for its work, the recommendations of the report of the special commission on behavioral health promotion and upstream prevention established pursuant to section 193 of chapter 133 of the acts of 2016;</a:t>
            </a:r>
          </a:p>
          <a:p>
            <a:pPr marL="457200" lvl="0" indent="-228600">
              <a:buFont typeface="+mj-lt"/>
              <a:buAutoNum type="arabicPeriod"/>
            </a:pPr>
            <a:r>
              <a:rPr lang="en-US" sz="1200" dirty="0">
                <a:latin typeface="Calibri" panose="020F0502020204030204" pitchFamily="34" charset="0"/>
              </a:rPr>
              <a:t>Consult with the secretary of health and human services on grants from the community behavioral health promotion and prevention trust fund established in section </a:t>
            </a:r>
            <a:r>
              <a:rPr lang="en-US" sz="1200" dirty="0" err="1">
                <a:latin typeface="Calibri" panose="020F0502020204030204" pitchFamily="34" charset="0"/>
              </a:rPr>
              <a:t>35EEE</a:t>
            </a:r>
            <a:r>
              <a:rPr lang="en-US" sz="1200" dirty="0">
                <a:latin typeface="Calibri" panose="020F0502020204030204" pitchFamily="34" charset="0"/>
              </a:rPr>
              <a:t> of chapter 10;</a:t>
            </a:r>
          </a:p>
          <a:p>
            <a:pPr marL="457200" lvl="0" indent="-228600">
              <a:buFont typeface="+mj-lt"/>
              <a:buAutoNum type="arabicPeriod"/>
            </a:pPr>
            <a:r>
              <a:rPr lang="en-US" sz="1200" dirty="0">
                <a:latin typeface="Calibri" panose="020F0502020204030204" pitchFamily="34" charset="0"/>
              </a:rPr>
              <a:t>Collaborate, as appropriate, with other active state commissions, including but not limited to the safe and supportive schools commission, the Ellen Story commission on postpartum depression and the commission on autism;</a:t>
            </a:r>
          </a:p>
          <a:p>
            <a:pPr marL="457200" lvl="0" indent="-228600">
              <a:buFont typeface="+mj-lt"/>
              <a:buAutoNum type="arabicPeriod"/>
            </a:pPr>
            <a:r>
              <a:rPr lang="en-US" sz="1200" dirty="0">
                <a:latin typeface="Calibri" panose="020F0502020204030204" pitchFamily="34" charset="0"/>
              </a:rPr>
              <a:t>Make recommendations to the legislature that: promote behavioral health and prevention issues at the universal, selective and indicated levels; strengthen community or state-level promotion and prevention systems; advance the identification, selection and funding of evidence-based programs, practices or systems designed to promote behavioral health and early intervention for persons with a mental illness and to prevent substance use disorders; and reduce healthcare and other public costs through evidence-based promotion and prevention; provided that the commission may use state and local prevalence and cost data to ensure commission recommendations are data-informed and address risks at the universal, selective and indicated levels of prevention;</a:t>
            </a:r>
          </a:p>
          <a:p>
            <a:pPr marL="457200" lvl="0" indent="-228600">
              <a:buFont typeface="+mj-lt"/>
              <a:buAutoNum type="arabicPeriod"/>
            </a:pPr>
            <a:r>
              <a:rPr lang="en-US" sz="1200" dirty="0">
                <a:latin typeface="Calibri" panose="020F0502020204030204" pitchFamily="34" charset="0"/>
              </a:rPr>
              <a:t>Hold public hearings and meetings to accept comment from the general public and to seek advice from experts, including, but not limited to, those in the fields of neuroscience, public health, behavioral health, education and prevention science; and</a:t>
            </a:r>
          </a:p>
          <a:p>
            <a:pPr marL="457200" lvl="0" indent="-228600">
              <a:buFont typeface="+mj-lt"/>
              <a:buAutoNum type="arabicPeriod"/>
            </a:pPr>
            <a:r>
              <a:rPr lang="en-US" sz="1200" dirty="0">
                <a:latin typeface="Calibri" panose="020F0502020204030204" pitchFamily="34" charset="0"/>
              </a:rPr>
              <a:t>Submit an annual report to the legislature on the state of preventing substance use disorder and promoting behavioral health in the commonwealth.</a:t>
            </a:r>
          </a:p>
          <a:p>
            <a:pPr marL="457200" lvl="0" indent="-228600"/>
            <a:endParaRPr lang="en-US" sz="1200" dirty="0">
              <a:latin typeface="Calibri" panose="020F0502020204030204" pitchFamily="34" charset="0"/>
            </a:endParaRPr>
          </a:p>
          <a:p>
            <a:pPr lvl="0"/>
            <a:r>
              <a:rPr lang="en-US" sz="1200" dirty="0">
                <a:latin typeface="Calibri" panose="020F0502020204030204" pitchFamily="34" charset="0"/>
              </a:rPr>
              <a:t>Annually, not later than March 1, the commission shall file a report with the joint committee on health care financing and the joint committee on mental health, substance use and recovery on its activities and any recommendations. The commission shall monitor the implementation of its recommendations and update recommendations to reflect current science and evidence-based practices.</a:t>
            </a:r>
          </a:p>
        </p:txBody>
      </p:sp>
      <p:sp>
        <p:nvSpPr>
          <p:cNvPr id="3" name="Title 2"/>
          <p:cNvSpPr>
            <a:spLocks noGrp="1"/>
          </p:cNvSpPr>
          <p:nvPr>
            <p:ph type="title"/>
          </p:nvPr>
        </p:nvSpPr>
        <p:spPr/>
        <p:txBody>
          <a:bodyPr/>
          <a:lstStyle/>
          <a:p>
            <a:r>
              <a:rPr lang="en-US" dirty="0"/>
              <a:t>Commission’s Charge</a:t>
            </a:r>
          </a:p>
        </p:txBody>
      </p:sp>
    </p:spTree>
    <p:extLst>
      <p:ext uri="{BB962C8B-B14F-4D97-AF65-F5344CB8AC3E}">
        <p14:creationId xmlns:p14="http://schemas.microsoft.com/office/powerpoint/2010/main" val="134375174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371600"/>
            <a:ext cx="8077200" cy="4401205"/>
          </a:xfrm>
          <a:prstGeom prst="rect">
            <a:avLst/>
          </a:prstGeom>
        </p:spPr>
        <p:txBody>
          <a:bodyPr wrap="square" rtlCol="0">
            <a:spAutoFit/>
          </a:bodyPr>
          <a:lstStyle/>
          <a:p>
            <a:pPr marL="0" lvl="1"/>
            <a:r>
              <a:rPr lang="en-US" sz="2000" b="1" u="sng" dirty="0">
                <a:solidFill>
                  <a:schemeClr val="dk1"/>
                </a:solidFill>
                <a:latin typeface="Calibri" panose="020F0502020204030204" pitchFamily="34" charset="0"/>
              </a:rPr>
              <a:t>In brief, the Commission shall:</a:t>
            </a:r>
          </a:p>
          <a:p>
            <a:pPr marL="0" lvl="1"/>
            <a:endParaRPr lang="en-US" sz="1200" b="1" u="sng" dirty="0">
              <a:solidFill>
                <a:schemeClr val="dk1"/>
              </a:solidFill>
              <a:latin typeface="Calibri" panose="020F0502020204030204" pitchFamily="34" charset="0"/>
            </a:endParaRPr>
          </a:p>
          <a:p>
            <a:pPr lvl="1" indent="-457200">
              <a:buFont typeface="+mj-lt"/>
              <a:buAutoNum type="arabicPeriod"/>
            </a:pPr>
            <a:r>
              <a:rPr lang="en-US" sz="2000" b="1" dirty="0">
                <a:solidFill>
                  <a:schemeClr val="dk1"/>
                </a:solidFill>
                <a:latin typeface="Calibri" panose="020F0502020204030204" pitchFamily="34" charset="0"/>
              </a:rPr>
              <a:t>Promote an understanding of</a:t>
            </a:r>
            <a:r>
              <a:rPr lang="en-US" sz="2000" dirty="0">
                <a:solidFill>
                  <a:schemeClr val="dk1"/>
                </a:solidFill>
                <a:latin typeface="Calibri" panose="020F0502020204030204" pitchFamily="34" charset="0"/>
              </a:rPr>
              <a:t>: the science of prevention; population health; risk and protective factors; social determinants of health; evidence-based programming and policymaking; health equity; and trauma-informed care;</a:t>
            </a:r>
          </a:p>
          <a:p>
            <a:pPr lvl="1" indent="-457200">
              <a:buFont typeface="+mj-lt"/>
              <a:buAutoNum type="arabicPeriod"/>
            </a:pPr>
            <a:r>
              <a:rPr lang="en-US" sz="2000" b="1" dirty="0">
                <a:solidFill>
                  <a:schemeClr val="dk1"/>
                </a:solidFill>
                <a:latin typeface="Calibri" panose="020F0502020204030204" pitchFamily="34" charset="0"/>
              </a:rPr>
              <a:t>Consult with the Secretary of Health and Human Services on grants</a:t>
            </a:r>
            <a:r>
              <a:rPr lang="en-US" sz="2000" dirty="0">
                <a:solidFill>
                  <a:schemeClr val="dk1"/>
                </a:solidFill>
                <a:latin typeface="Calibri" panose="020F0502020204030204" pitchFamily="34" charset="0"/>
              </a:rPr>
              <a:t> from the community behavioral health promotion and prevention</a:t>
            </a:r>
            <a:br>
              <a:rPr lang="en-US" sz="2000" dirty="0">
                <a:solidFill>
                  <a:schemeClr val="dk1"/>
                </a:solidFill>
                <a:latin typeface="Calibri" panose="020F0502020204030204" pitchFamily="34" charset="0"/>
              </a:rPr>
            </a:br>
            <a:r>
              <a:rPr lang="en-US" sz="2000" dirty="0">
                <a:solidFill>
                  <a:schemeClr val="dk1"/>
                </a:solidFill>
                <a:latin typeface="Calibri" panose="020F0502020204030204" pitchFamily="34" charset="0"/>
              </a:rPr>
              <a:t>trust fund;</a:t>
            </a:r>
          </a:p>
          <a:p>
            <a:pPr lvl="1" indent="-457200">
              <a:buFont typeface="+mj-lt"/>
              <a:buAutoNum type="arabicPeriod"/>
            </a:pPr>
            <a:r>
              <a:rPr lang="en-US" sz="2000" b="1" dirty="0">
                <a:solidFill>
                  <a:schemeClr val="dk1"/>
                </a:solidFill>
                <a:latin typeface="Calibri" panose="020F0502020204030204" pitchFamily="34" charset="0"/>
              </a:rPr>
              <a:t>Collaborate with other active state commissions</a:t>
            </a:r>
            <a:r>
              <a:rPr lang="en-US" sz="2000" dirty="0">
                <a:solidFill>
                  <a:schemeClr val="dk1"/>
                </a:solidFill>
                <a:latin typeface="Calibri" panose="020F0502020204030204" pitchFamily="34" charset="0"/>
              </a:rPr>
              <a:t>, including but not limited to the safe and supportive schools commission, the Ellen Story Commission on Postpartum Depression and the Commission on Autism;</a:t>
            </a:r>
          </a:p>
          <a:p>
            <a:pPr lvl="1" indent="-457200">
              <a:buFont typeface="+mj-lt"/>
              <a:buAutoNum type="arabicPeriod"/>
            </a:pPr>
            <a:r>
              <a:rPr lang="en-US" sz="2000" b="1" dirty="0">
                <a:solidFill>
                  <a:schemeClr val="dk1"/>
                </a:solidFill>
                <a:latin typeface="Calibri" panose="020F0502020204030204" pitchFamily="34" charset="0"/>
              </a:rPr>
              <a:t>Make recommendations to the legislature</a:t>
            </a:r>
            <a:r>
              <a:rPr lang="en-US" sz="2000" dirty="0">
                <a:solidFill>
                  <a:schemeClr val="dk1"/>
                </a:solidFill>
                <a:latin typeface="Calibri" panose="020F0502020204030204" pitchFamily="34" charset="0"/>
              </a:rPr>
              <a:t> that promote behavioral health and prevention issues;</a:t>
            </a:r>
          </a:p>
        </p:txBody>
      </p:sp>
      <p:sp>
        <p:nvSpPr>
          <p:cNvPr id="3" name="Title 2"/>
          <p:cNvSpPr>
            <a:spLocks noGrp="1"/>
          </p:cNvSpPr>
          <p:nvPr>
            <p:ph type="title"/>
          </p:nvPr>
        </p:nvSpPr>
        <p:spPr/>
        <p:txBody>
          <a:bodyPr/>
          <a:lstStyle/>
          <a:p>
            <a:r>
              <a:rPr lang="en-US" dirty="0"/>
              <a:t>Commission’s Charge (cont’d) </a:t>
            </a:r>
          </a:p>
        </p:txBody>
      </p:sp>
    </p:spTree>
    <p:extLst>
      <p:ext uri="{BB962C8B-B14F-4D97-AF65-F5344CB8AC3E}">
        <p14:creationId xmlns:p14="http://schemas.microsoft.com/office/powerpoint/2010/main" val="63612210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371600"/>
            <a:ext cx="7848600" cy="2862322"/>
          </a:xfrm>
          <a:prstGeom prst="rect">
            <a:avLst/>
          </a:prstGeom>
        </p:spPr>
        <p:txBody>
          <a:bodyPr wrap="square" rtlCol="0">
            <a:spAutoFit/>
          </a:bodyPr>
          <a:lstStyle/>
          <a:p>
            <a:pPr lvl="1" indent="-457200">
              <a:buFont typeface="+mj-lt"/>
              <a:buAutoNum type="arabicPeriod" startAt="5"/>
            </a:pPr>
            <a:r>
              <a:rPr lang="en-US" sz="2000" b="1" dirty="0">
                <a:solidFill>
                  <a:schemeClr val="dk1"/>
                </a:solidFill>
                <a:latin typeface="Calibri" panose="020F0502020204030204" pitchFamily="34" charset="0"/>
              </a:rPr>
              <a:t>Hold public hearings and meetings</a:t>
            </a:r>
            <a:r>
              <a:rPr lang="en-US" sz="2000" dirty="0">
                <a:solidFill>
                  <a:schemeClr val="dk1"/>
                </a:solidFill>
                <a:latin typeface="Calibri" panose="020F0502020204030204" pitchFamily="34" charset="0"/>
              </a:rPr>
              <a:t> to accept comment from the general public and to seek advice from experts; and</a:t>
            </a:r>
          </a:p>
          <a:p>
            <a:pPr lvl="1" indent="-457200">
              <a:buFont typeface="+mj-lt"/>
              <a:buAutoNum type="arabicPeriod" startAt="5"/>
            </a:pPr>
            <a:r>
              <a:rPr lang="en-US" sz="2000" b="1" dirty="0">
                <a:solidFill>
                  <a:schemeClr val="dk1"/>
                </a:solidFill>
                <a:latin typeface="Calibri" panose="020F0502020204030204" pitchFamily="34" charset="0"/>
              </a:rPr>
              <a:t>Submit an annual report to the legislature</a:t>
            </a:r>
            <a:r>
              <a:rPr lang="en-US" sz="2000" dirty="0">
                <a:solidFill>
                  <a:schemeClr val="dk1"/>
                </a:solidFill>
                <a:latin typeface="Calibri" panose="020F0502020204030204" pitchFamily="34" charset="0"/>
              </a:rPr>
              <a:t> on the state of preventing substance use disorder and promoting behavioral health in the Commonwealth.</a:t>
            </a:r>
          </a:p>
          <a:p>
            <a:pPr lvl="1" indent="-457200">
              <a:buFont typeface="+mj-lt"/>
              <a:buAutoNum type="arabicPeriod" startAt="5"/>
            </a:pPr>
            <a:endParaRPr lang="en-US" sz="2000" dirty="0">
              <a:solidFill>
                <a:schemeClr val="dk1"/>
              </a:solidFill>
              <a:latin typeface="Calibri" panose="020F0502020204030204" pitchFamily="34" charset="0"/>
            </a:endParaRPr>
          </a:p>
          <a:p>
            <a:pPr marL="0" lvl="1"/>
            <a:r>
              <a:rPr lang="en-US" sz="2000" dirty="0">
                <a:solidFill>
                  <a:schemeClr val="dk1"/>
                </a:solidFill>
                <a:latin typeface="Calibri" panose="020F0502020204030204" pitchFamily="34" charset="0"/>
              </a:rPr>
              <a:t>The Commission’s annual report is due to the legislature on </a:t>
            </a:r>
            <a:r>
              <a:rPr lang="en-US" sz="2000" b="1" dirty="0">
                <a:solidFill>
                  <a:schemeClr val="dk1"/>
                </a:solidFill>
                <a:latin typeface="Calibri" panose="020F0502020204030204" pitchFamily="34" charset="0"/>
              </a:rPr>
              <a:t>March 1st </a:t>
            </a:r>
            <a:r>
              <a:rPr lang="en-US" sz="2000" dirty="0">
                <a:solidFill>
                  <a:schemeClr val="dk1"/>
                </a:solidFill>
                <a:latin typeface="Calibri" panose="020F0502020204030204" pitchFamily="34" charset="0"/>
              </a:rPr>
              <a:t>each year and will provide an overview of</a:t>
            </a:r>
            <a:r>
              <a:rPr lang="en-US" sz="2000" dirty="0">
                <a:latin typeface="Calibri" panose="020F0502020204030204" pitchFamily="34" charset="0"/>
              </a:rPr>
              <a:t> its activities and any recommendations for the legislature.</a:t>
            </a:r>
          </a:p>
        </p:txBody>
      </p:sp>
      <p:sp>
        <p:nvSpPr>
          <p:cNvPr id="3" name="Title 2"/>
          <p:cNvSpPr>
            <a:spLocks noGrp="1"/>
          </p:cNvSpPr>
          <p:nvPr>
            <p:ph type="title"/>
          </p:nvPr>
        </p:nvSpPr>
        <p:spPr/>
        <p:txBody>
          <a:bodyPr/>
          <a:lstStyle/>
          <a:p>
            <a:r>
              <a:rPr lang="en-US" dirty="0"/>
              <a:t>Commission’s Charge (cont’d)</a:t>
            </a:r>
          </a:p>
        </p:txBody>
      </p:sp>
    </p:spTree>
    <p:extLst>
      <p:ext uri="{BB962C8B-B14F-4D97-AF65-F5344CB8AC3E}">
        <p14:creationId xmlns:p14="http://schemas.microsoft.com/office/powerpoint/2010/main" val="134411428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Confirmed 2021 Meeting Schedule</a:t>
            </a:r>
          </a:p>
        </p:txBody>
      </p:sp>
      <p:graphicFrame>
        <p:nvGraphicFramePr>
          <p:cNvPr id="5" name="Table 4"/>
          <p:cNvGraphicFramePr>
            <a:graphicFrameLocks noGrp="1"/>
          </p:cNvGraphicFramePr>
          <p:nvPr>
            <p:extLst>
              <p:ext uri="{D42A27DB-BD31-4B8C-83A1-F6EECF244321}">
                <p14:modId xmlns:p14="http://schemas.microsoft.com/office/powerpoint/2010/main" val="1075789460"/>
              </p:ext>
            </p:extLst>
          </p:nvPr>
        </p:nvGraphicFramePr>
        <p:xfrm>
          <a:off x="533400" y="1219200"/>
          <a:ext cx="8117840" cy="4089400"/>
        </p:xfrm>
        <a:graphic>
          <a:graphicData uri="http://schemas.openxmlformats.org/drawingml/2006/table">
            <a:tbl>
              <a:tblPr firstRow="1" bandRow="1">
                <a:tableStyleId>{2A488322-F2BA-4B5B-9748-0D474271808F}</a:tableStyleId>
              </a:tblPr>
              <a:tblGrid>
                <a:gridCol w="2743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a:txBody>
                    <a:bodyPr/>
                    <a:lstStyle/>
                    <a:p>
                      <a:pPr marL="112713" indent="0"/>
                      <a:r>
                        <a:rPr lang="en-US" sz="22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June 10, 2021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dirty="0">
                          <a:solidFill>
                            <a:schemeClr val="dk1"/>
                          </a:solidFill>
                          <a:latin typeface="Calibri" panose="020F0502020204030204" pitchFamily="34" charset="0"/>
                        </a:rPr>
                        <a:t>3:00-5:00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WebEx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August 12, 2021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dirty="0">
                          <a:solidFill>
                            <a:schemeClr val="dk1"/>
                          </a:solidFill>
                          <a:latin typeface="Calibri" panose="020F0502020204030204" pitchFamily="34" charset="0"/>
                        </a:rPr>
                        <a:t>3:00-5:00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WebEx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October 14, 2021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dirty="0">
                          <a:solidFill>
                            <a:schemeClr val="dk1"/>
                          </a:solidFill>
                          <a:latin typeface="Calibri" panose="020F0502020204030204" pitchFamily="34" charset="0"/>
                        </a:rPr>
                        <a:t>3:00-5:00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WebEx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December 9, 2021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dirty="0">
                          <a:solidFill>
                            <a:schemeClr val="dk1"/>
                          </a:solidFill>
                          <a:latin typeface="Calibri" panose="020F0502020204030204" pitchFamily="34" charset="0"/>
                        </a:rPr>
                        <a:t>3:00-5:00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WebEx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February 10,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dirty="0">
                          <a:solidFill>
                            <a:schemeClr val="dk1"/>
                          </a:solidFill>
                          <a:latin typeface="Calibri" panose="020F0502020204030204" pitchFamily="34" charset="0"/>
                        </a:rPr>
                        <a:t>3:00-5:00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WebEx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March 1, 2022 – </a:t>
                      </a:r>
                      <a:r>
                        <a:rPr lang="en-US" sz="2000" i="1" dirty="0">
                          <a:solidFill>
                            <a:schemeClr val="tx1"/>
                          </a:solidFill>
                          <a:latin typeface="Calibri" panose="020F0502020204030204" pitchFamily="34" charset="0"/>
                        </a:rPr>
                        <a:t>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endParaRPr lang="en-US" sz="2000" dirty="0">
                        <a:solidFill>
                          <a:schemeClr val="dk1"/>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2000" b="0" i="1" dirty="0">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31461379"/>
                  </a:ext>
                </a:extLst>
              </a:tr>
            </a:tbl>
          </a:graphicData>
        </a:graphic>
      </p:graphicFrame>
    </p:spTree>
    <p:extLst>
      <p:ext uri="{BB962C8B-B14F-4D97-AF65-F5344CB8AC3E}">
        <p14:creationId xmlns:p14="http://schemas.microsoft.com/office/powerpoint/2010/main" val="34235450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5040</TotalTime>
  <Words>1138</Words>
  <Application>Microsoft Office PowerPoint</Application>
  <PresentationFormat>On-screen Show (4:3)</PresentationFormat>
  <Paragraphs>100</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Courier New</vt:lpstr>
      <vt:lpstr>Symbol</vt:lpstr>
      <vt:lpstr>Times New Roman</vt:lpstr>
      <vt:lpstr>1_Blue Presentation Template - MA HHS - small logos</vt:lpstr>
      <vt:lpstr>PowerPoint Presentation</vt:lpstr>
      <vt:lpstr>Agenda</vt:lpstr>
      <vt:lpstr>Review of 2020 Annual Report</vt:lpstr>
      <vt:lpstr>COVID-19 Subcommittee Draft Recommendations</vt:lpstr>
      <vt:lpstr>COVID-19 Subcommittee Draft Recommendations (cont.)</vt:lpstr>
      <vt:lpstr>Commission’s Charge</vt:lpstr>
      <vt:lpstr>Commission’s Charge (cont’d) </vt:lpstr>
      <vt:lpstr>Commission’s Charge (cont’d)</vt:lpstr>
      <vt:lpstr>Confirmed 2021 Meeting Schedule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587</cp:revision>
  <cp:lastPrinted>2019-11-13T19:25:56Z</cp:lastPrinted>
  <dcterms:created xsi:type="dcterms:W3CDTF">2014-04-27T20:43:35Z</dcterms:created>
  <dcterms:modified xsi:type="dcterms:W3CDTF">2021-06-10T05:02:57Z</dcterms:modified>
</cp:coreProperties>
</file>