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7"/>
  </p:notesMasterIdLst>
  <p:handoutMasterIdLst>
    <p:handoutMasterId r:id="rId8"/>
  </p:handoutMasterIdLst>
  <p:sldIdLst>
    <p:sldId id="257" r:id="rId2"/>
    <p:sldId id="359" r:id="rId3"/>
    <p:sldId id="699" r:id="rId4"/>
    <p:sldId id="701" r:id="rId5"/>
    <p:sldId id="386" r:id="rId6"/>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787" autoAdjust="0"/>
    <p:restoredTop sz="94660"/>
  </p:normalViewPr>
  <p:slideViewPr>
    <p:cSldViewPr>
      <p:cViewPr varScale="1">
        <p:scale>
          <a:sx n="63" d="100"/>
          <a:sy n="63" d="100"/>
        </p:scale>
        <p:origin x="1072" y="6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421"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027" y="0"/>
            <a:ext cx="2972421" cy="465138"/>
          </a:xfrm>
          <a:prstGeom prst="rect">
            <a:avLst/>
          </a:prstGeom>
        </p:spPr>
        <p:txBody>
          <a:bodyPr vert="horz" lIns="91440" tIns="45720" rIns="91440" bIns="45720" rtlCol="0"/>
          <a:lstStyle>
            <a:lvl1pPr algn="r">
              <a:defRPr sz="1200"/>
            </a:lvl1pPr>
          </a:lstStyle>
          <a:p>
            <a:fld id="{67FC91CD-EC66-4A18-8356-1EE436EAD520}" type="datetimeFigureOut">
              <a:rPr lang="en-US" smtClean="0"/>
              <a:pPr/>
              <a:t>5/1/2024</a:t>
            </a:fld>
            <a:endParaRPr lang="en-US" dirty="0"/>
          </a:p>
        </p:txBody>
      </p:sp>
      <p:sp>
        <p:nvSpPr>
          <p:cNvPr id="4" name="Footer Placeholder 3"/>
          <p:cNvSpPr>
            <a:spLocks noGrp="1"/>
          </p:cNvSpPr>
          <p:nvPr>
            <p:ph type="ftr" sz="quarter" idx="2"/>
          </p:nvPr>
        </p:nvSpPr>
        <p:spPr>
          <a:xfrm>
            <a:off x="1" y="8829675"/>
            <a:ext cx="2972421"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027" y="8829675"/>
            <a:ext cx="2972421" cy="465138"/>
          </a:xfrm>
          <a:prstGeom prst="rect">
            <a:avLst/>
          </a:prstGeom>
        </p:spPr>
        <p:txBody>
          <a:bodyPr vert="horz" lIns="91440" tIns="45720" rIns="91440" bIns="45720"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3177" tIns="46589" rIns="93177" bIns="46589" rtlCol="0"/>
          <a:lstStyle>
            <a:lvl1pPr algn="r">
              <a:defRPr sz="1200"/>
            </a:lvl1pPr>
          </a:lstStyle>
          <a:p>
            <a:fld id="{EBDB8D75-8256-4DE6-960E-3CB80FF15074}" type="datetimeFigureOut">
              <a:rPr lang="en-US" smtClean="0"/>
              <a:pPr/>
              <a:t>5/1/2024</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3177" tIns="46589" rIns="93177" bIns="46589"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5</a:t>
            </a:fld>
            <a:endParaRPr lang="en-US" dirty="0"/>
          </a:p>
        </p:txBody>
      </p:sp>
    </p:spTree>
    <p:extLst>
      <p:ext uri="{BB962C8B-B14F-4D97-AF65-F5344CB8AC3E}">
        <p14:creationId xmlns:p14="http://schemas.microsoft.com/office/powerpoint/2010/main" val="4235102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
        <p:nvSpPr>
          <p:cNvPr id="5" name="Title 1"/>
          <p:cNvSpPr>
            <a:spLocks noGrp="1"/>
          </p:cNvSpPr>
          <p:nvPr>
            <p:ph type="title"/>
          </p:nvPr>
        </p:nvSpPr>
        <p:spPr>
          <a:xfrm>
            <a:off x="736600" y="109538"/>
            <a:ext cx="5664200" cy="762000"/>
          </a:xfrm>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337810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7325248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7"/>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3"/>
            <a:r>
              <a:rPr lang="en-US" altLang="en-US" dirty="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8">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dirty="0">
              <a:solidFill>
                <a:srgbClr val="000000"/>
              </a:solidFill>
            </a:endParaRPr>
          </a:p>
        </p:txBody>
      </p:sp>
      <p:sp>
        <p:nvSpPr>
          <p:cNvPr id="3198987" name="AcnSubjectTitle_ID_3198987" hidden="1"/>
          <p:cNvSpPr txBox="1">
            <a:spLocks noChangeArrowheads="1"/>
          </p:cNvSpPr>
          <p:nvPr>
            <p:custDataLst>
              <p:tags r:id="rId5"/>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6"/>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66" r:id="rId3"/>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533400" y="876300"/>
            <a:ext cx="6477000" cy="1485900"/>
          </a:xfrm>
          <a:prstGeom prst="rect">
            <a:avLst/>
          </a:prstGeom>
          <a:noFill/>
          <a:ln w="9525">
            <a:noFill/>
            <a:miter lim="800000"/>
            <a:headEnd/>
            <a:tailEnd/>
          </a:ln>
        </p:spPr>
        <p:txBody>
          <a:bodyPr lIns="64008" tIns="32004" rIns="64008" bIns="32004" anchor="ctr"/>
          <a:lstStyle/>
          <a:p>
            <a:pPr fontAlgn="base">
              <a:spcBef>
                <a:spcPct val="0"/>
              </a:spcBef>
              <a:spcAft>
                <a:spcPts val="1000"/>
              </a:spcAft>
            </a:pPr>
            <a:r>
              <a:rPr lang="en-US" sz="3000" b="1" dirty="0">
                <a:solidFill>
                  <a:srgbClr val="FFFFFF"/>
                </a:solidFill>
                <a:latin typeface="Calibri" pitchFamily="34" charset="0"/>
              </a:rPr>
              <a:t>Community Behavioral Health</a:t>
            </a:r>
            <a:br>
              <a:rPr lang="en-US" sz="3000" b="1" dirty="0">
                <a:solidFill>
                  <a:srgbClr val="FFFFFF"/>
                </a:solidFill>
                <a:latin typeface="Calibri" pitchFamily="34" charset="0"/>
              </a:rPr>
            </a:br>
            <a:r>
              <a:rPr lang="en-US" sz="3000" b="1" dirty="0">
                <a:solidFill>
                  <a:srgbClr val="FFFFFF"/>
                </a:solidFill>
                <a:latin typeface="Calibri" pitchFamily="34" charset="0"/>
              </a:rPr>
              <a:t>Promotion and Prevention Commission</a:t>
            </a:r>
          </a:p>
        </p:txBody>
      </p:sp>
      <p:pic>
        <p:nvPicPr>
          <p:cNvPr id="31747" name="Picture 4"/>
          <p:cNvPicPr>
            <a:picLocks noChangeAspect="1" noChangeArrowheads="1"/>
          </p:cNvPicPr>
          <p:nvPr/>
        </p:nvPicPr>
        <p:blipFill>
          <a:blip r:embed="rId3"/>
          <a:srcRect/>
          <a:stretch>
            <a:fillRect/>
          </a:stretch>
        </p:blipFill>
        <p:spPr bwMode="auto">
          <a:xfrm>
            <a:off x="7123112" y="819150"/>
            <a:ext cx="1487488" cy="154305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
        <p:nvSpPr>
          <p:cNvPr id="5" name="Rectangle 4"/>
          <p:cNvSpPr/>
          <p:nvPr/>
        </p:nvSpPr>
        <p:spPr bwMode="auto">
          <a:xfrm>
            <a:off x="4521200" y="6477000"/>
            <a:ext cx="127000" cy="2286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noFill/>
              <a:effectLst/>
              <a:latin typeface="Arial" pitchFamily="34" charset="0"/>
            </a:endParaRPr>
          </a:p>
        </p:txBody>
      </p:sp>
      <p:sp>
        <p:nvSpPr>
          <p:cNvPr id="10" name="TextBox 9"/>
          <p:cNvSpPr txBox="1"/>
          <p:nvPr/>
        </p:nvSpPr>
        <p:spPr>
          <a:xfrm>
            <a:off x="152400" y="3535501"/>
            <a:ext cx="8737600" cy="3046988"/>
          </a:xfrm>
          <a:prstGeom prst="rect">
            <a:avLst/>
          </a:prstGeom>
          <a:noFill/>
        </p:spPr>
        <p:txBody>
          <a:bodyPr>
            <a:spAutoFit/>
          </a:bodyPr>
          <a:lstStyle/>
          <a:p>
            <a:pPr algn="ctr" fontAlgn="base">
              <a:spcBef>
                <a:spcPct val="0"/>
              </a:spcBef>
              <a:spcAft>
                <a:spcPct val="0"/>
              </a:spcAft>
              <a:defRPr/>
            </a:pPr>
            <a:endParaRPr lang="en-US" sz="1600" b="1" i="1" dirty="0">
              <a:solidFill>
                <a:schemeClr val="bg2">
                  <a:lumMod val="50000"/>
                </a:schemeClr>
              </a:solidFill>
              <a:latin typeface="Calibri" panose="020F0502020204030204" pitchFamily="34" charset="0"/>
            </a:endParaRPr>
          </a:p>
          <a:p>
            <a:pPr algn="ctr" fontAlgn="base">
              <a:spcBef>
                <a:spcPct val="0"/>
              </a:spcBef>
              <a:spcAft>
                <a:spcPct val="0"/>
              </a:spcAft>
              <a:defRPr/>
            </a:pPr>
            <a:r>
              <a:rPr lang="en-US" sz="2400" b="1" dirty="0">
                <a:solidFill>
                  <a:srgbClr val="003366"/>
                </a:solidFill>
                <a:latin typeface="Calibri" pitchFamily="34" charset="0"/>
              </a:rPr>
              <a:t>Kiame Mahaniah, MD, MBA</a:t>
            </a:r>
          </a:p>
          <a:p>
            <a:pPr algn="ctr" fontAlgn="base">
              <a:spcBef>
                <a:spcPct val="0"/>
              </a:spcBef>
              <a:spcAft>
                <a:spcPct val="0"/>
              </a:spcAft>
              <a:defRPr/>
            </a:pPr>
            <a:r>
              <a:rPr lang="en-US" sz="2400" b="1" dirty="0">
                <a:solidFill>
                  <a:srgbClr val="003366"/>
                </a:solidFill>
                <a:latin typeface="Calibri" pitchFamily="34" charset="0"/>
              </a:rPr>
              <a:t>Undersecretary for Health</a:t>
            </a:r>
          </a:p>
          <a:p>
            <a:pPr algn="ctr" fontAlgn="base">
              <a:spcBef>
                <a:spcPct val="0"/>
              </a:spcBef>
              <a:spcAft>
                <a:spcPct val="0"/>
              </a:spcAft>
              <a:defRPr/>
            </a:pPr>
            <a:r>
              <a:rPr lang="en-US" sz="2400" b="1" dirty="0">
                <a:solidFill>
                  <a:srgbClr val="003366"/>
                </a:solidFill>
                <a:latin typeface="Calibri" pitchFamily="34" charset="0"/>
              </a:rPr>
              <a:t>Executive Office of Health and Human Services</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May 1, 2024</a:t>
            </a:r>
          </a:p>
          <a:p>
            <a:pPr algn="ctr" fontAlgn="base">
              <a:spcBef>
                <a:spcPct val="0"/>
              </a:spcBef>
              <a:spcAft>
                <a:spcPct val="0"/>
              </a:spcAft>
              <a:defRPr/>
            </a:pPr>
            <a:r>
              <a:rPr lang="en-US" sz="2400" b="1" dirty="0">
                <a:solidFill>
                  <a:srgbClr val="003366"/>
                </a:solidFill>
                <a:latin typeface="Calibri" pitchFamily="34" charset="0"/>
              </a:rPr>
              <a:t>10:00-11:30 am</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Virtual / Zoom</a:t>
            </a:r>
          </a:p>
        </p:txBody>
      </p:sp>
    </p:spTree>
    <p:extLst>
      <p:ext uri="{BB962C8B-B14F-4D97-AF65-F5344CB8AC3E}">
        <p14:creationId xmlns:p14="http://schemas.microsoft.com/office/powerpoint/2010/main" val="196943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372612"/>
            <a:ext cx="8382000" cy="3913059"/>
          </a:xfrm>
          <a:prstGeom prst="rect">
            <a:avLst/>
          </a:prstGeom>
        </p:spPr>
        <p:txBody>
          <a:bodyPr wrap="square" rtlCol="0">
            <a:spAutoFit/>
          </a:bodyPr>
          <a:lstStyle/>
          <a:p>
            <a:pPr marL="457200" indent="-457200">
              <a:lnSpc>
                <a:spcPct val="150000"/>
              </a:lnSpc>
              <a:buFont typeface="+mj-lt"/>
              <a:buAutoNum type="arabicPeriod"/>
            </a:pPr>
            <a:r>
              <a:rPr lang="en-US" sz="2400" b="1" dirty="0">
                <a:solidFill>
                  <a:schemeClr val="dk1"/>
                </a:solidFill>
                <a:latin typeface="Calibri" panose="020F0502020204030204" pitchFamily="34" charset="0"/>
              </a:rPr>
              <a:t>Welcome and Introductions</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Approval of 2/8/2024 Meeting Minutes</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Update on Office of Behavioral Health Promotion Hiring</a:t>
            </a:r>
            <a:endParaRPr lang="en-US" sz="2400" b="1" i="1" dirty="0">
              <a:solidFill>
                <a:srgbClr val="FF0000"/>
              </a:solidFill>
              <a:latin typeface="Calibri" panose="020F0502020204030204" pitchFamily="34" charset="0"/>
            </a:endParaRPr>
          </a:p>
          <a:p>
            <a:pPr marL="457200" indent="-457200">
              <a:lnSpc>
                <a:spcPct val="150000"/>
              </a:lnSpc>
              <a:buFont typeface="+mj-lt"/>
              <a:buAutoNum type="arabicPeriod"/>
            </a:pPr>
            <a:r>
              <a:rPr lang="en-US" sz="2400" b="1" dirty="0">
                <a:solidFill>
                  <a:schemeClr val="dk1"/>
                </a:solidFill>
                <a:latin typeface="Calibri" panose="020F0502020204030204" pitchFamily="34" charset="0"/>
              </a:rPr>
              <a:t>Promotion, Prevention, and Continuum of Behavioral Healthcare</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Priority-setting and Workplanning</a:t>
            </a:r>
            <a:endParaRPr lang="en-US" sz="2400" b="1" i="1" dirty="0">
              <a:solidFill>
                <a:srgbClr val="FF0000"/>
              </a:solidFill>
              <a:latin typeface="Calibri" panose="020F0502020204030204" pitchFamily="34" charset="0"/>
            </a:endParaRPr>
          </a:p>
          <a:p>
            <a:pPr marL="457200" indent="-457200">
              <a:lnSpc>
                <a:spcPct val="150000"/>
              </a:lnSpc>
              <a:buFont typeface="+mj-lt"/>
              <a:buAutoNum type="arabicPeriod"/>
            </a:pPr>
            <a:r>
              <a:rPr lang="en-US" sz="2400" b="1" dirty="0">
                <a:solidFill>
                  <a:schemeClr val="dk1"/>
                </a:solidFill>
                <a:latin typeface="Calibri" panose="020F0502020204030204" pitchFamily="34" charset="0"/>
              </a:rPr>
              <a:t>Upcoming Meetings and Next Steps</a:t>
            </a:r>
          </a:p>
        </p:txBody>
      </p:sp>
      <p:sp>
        <p:nvSpPr>
          <p:cNvPr id="5"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Agenda</a:t>
            </a:r>
          </a:p>
        </p:txBody>
      </p:sp>
    </p:spTree>
    <p:extLst>
      <p:ext uri="{BB962C8B-B14F-4D97-AF65-F5344CB8AC3E}">
        <p14:creationId xmlns:p14="http://schemas.microsoft.com/office/powerpoint/2010/main" val="75220006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Promotion, Prevention, and Continuum of Behavioral Healthcare</a:t>
            </a:r>
          </a:p>
        </p:txBody>
      </p:sp>
      <p:sp>
        <p:nvSpPr>
          <p:cNvPr id="5" name="TextBox 4">
            <a:extLst>
              <a:ext uri="{FF2B5EF4-FFF2-40B4-BE49-F238E27FC236}">
                <a16:creationId xmlns:a16="http://schemas.microsoft.com/office/drawing/2014/main" id="{790DA48B-4F6D-417F-AB4C-71DEE4E1ECA9}"/>
              </a:ext>
            </a:extLst>
          </p:cNvPr>
          <p:cNvSpPr txBox="1"/>
          <p:nvPr/>
        </p:nvSpPr>
        <p:spPr>
          <a:xfrm>
            <a:off x="990600" y="1981200"/>
            <a:ext cx="7315200" cy="132856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1000"/>
              </a:spcAft>
              <a:buClrTx/>
              <a:buSzTx/>
              <a:buFontTx/>
              <a:buNone/>
              <a:tabLst/>
              <a:defRPr/>
            </a:pPr>
            <a:r>
              <a:rPr lang="en-US" sz="2400" b="1" u="sng" dirty="0">
                <a:solidFill>
                  <a:srgbClr val="000000"/>
                </a:solidFill>
                <a:latin typeface="Calibri" panose="020F0502020204030204" pitchFamily="34" charset="0"/>
                <a:cs typeface="Calibri" panose="020F0502020204030204" pitchFamily="34" charset="0"/>
              </a:rPr>
              <a:t>Nadja N. Lopez, PhD</a:t>
            </a:r>
          </a:p>
          <a:p>
            <a:pPr marL="0" marR="0" lvl="0" indent="0" algn="l" defTabSz="914400" rtl="0" eaLnBrk="1" fontAlgn="auto" latinLnBrk="0" hangingPunct="1">
              <a:lnSpc>
                <a:spcPct val="100000"/>
              </a:lnSpc>
              <a:spcBef>
                <a:spcPts val="0"/>
              </a:spcBef>
              <a:spcAft>
                <a:spcPts val="1000"/>
              </a:spcAft>
              <a:buClrTx/>
              <a:buSzTx/>
              <a:buFontTx/>
              <a:buNone/>
              <a:tabLst/>
              <a:defRPr/>
            </a:pPr>
            <a:r>
              <a:rPr lang="en-US" sz="2400" dirty="0">
                <a:effectLst/>
                <a:latin typeface="Calibri" panose="020F0502020204030204" pitchFamily="34" charset="0"/>
                <a:ea typeface="Calibri" panose="020F0502020204030204" pitchFamily="34" charset="0"/>
                <a:cs typeface="Calibri" panose="020F0502020204030204" pitchFamily="34" charset="0"/>
              </a:rPr>
              <a:t>Executive Director, William James College Center for Behavioral Health, Equity, and Leadership in Schools</a:t>
            </a:r>
            <a:endParaRPr lang="en-US" sz="2400" b="1" u="sng" dirty="0">
              <a:solidFill>
                <a:srgbClr val="0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910831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Priority-setting and Workplanning</a:t>
            </a:r>
          </a:p>
        </p:txBody>
      </p:sp>
      <p:sp>
        <p:nvSpPr>
          <p:cNvPr id="5" name="TextBox 4">
            <a:extLst>
              <a:ext uri="{FF2B5EF4-FFF2-40B4-BE49-F238E27FC236}">
                <a16:creationId xmlns:a16="http://schemas.microsoft.com/office/drawing/2014/main" id="{790DA48B-4F6D-417F-AB4C-71DEE4E1ECA9}"/>
              </a:ext>
            </a:extLst>
          </p:cNvPr>
          <p:cNvSpPr txBox="1"/>
          <p:nvPr/>
        </p:nvSpPr>
        <p:spPr>
          <a:xfrm>
            <a:off x="533400" y="1066800"/>
            <a:ext cx="8153400" cy="543995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1000"/>
              </a:spcAft>
              <a:buClrTx/>
              <a:buSzTx/>
              <a:buFontTx/>
              <a:buNone/>
              <a:tabLst/>
              <a:defRPr/>
            </a:pPr>
            <a:r>
              <a:rPr lang="en-US" sz="1750" b="1" u="sng" dirty="0">
                <a:solidFill>
                  <a:srgbClr val="000000"/>
                </a:solidFill>
                <a:latin typeface="Calibri" panose="020F0502020204030204" pitchFamily="34" charset="0"/>
              </a:rPr>
              <a:t>Workgroup Proposals</a:t>
            </a:r>
          </a:p>
          <a:p>
            <a:pPr marL="342900" marR="0" lvl="0" indent="-342900" algn="l" defTabSz="914400" rtl="0" eaLnBrk="1" fontAlgn="auto" latinLnBrk="0" hangingPunct="1">
              <a:lnSpc>
                <a:spcPct val="100000"/>
              </a:lnSpc>
              <a:spcBef>
                <a:spcPts val="0"/>
              </a:spcBef>
              <a:spcAft>
                <a:spcPts val="1000"/>
              </a:spcAft>
              <a:buClrTx/>
              <a:buSzTx/>
              <a:buFont typeface="+mj-lt"/>
              <a:buAutoNum type="arabicPeriod"/>
              <a:tabLst/>
              <a:defRPr/>
            </a:pPr>
            <a:r>
              <a:rPr lang="en-US" sz="1750" b="1" dirty="0">
                <a:solidFill>
                  <a:srgbClr val="000000"/>
                </a:solidFill>
                <a:latin typeface="Calibri" panose="020F0502020204030204" pitchFamily="34" charset="0"/>
              </a:rPr>
              <a:t>Support existing community coalitions and promoting cross-sector prevention work</a:t>
            </a:r>
          </a:p>
          <a:p>
            <a:pPr marL="742950" lvl="1" indent="-285750">
              <a:spcAft>
                <a:spcPts val="1000"/>
              </a:spcAft>
              <a:buFont typeface="Arial" panose="020B0604020202020204" pitchFamily="34" charset="0"/>
              <a:buChar char="•"/>
              <a:defRPr/>
            </a:pPr>
            <a:r>
              <a:rPr lang="en-US" sz="1750" u="sng" dirty="0">
                <a:solidFill>
                  <a:srgbClr val="000000"/>
                </a:solidFill>
                <a:latin typeface="Calibri" panose="020F0502020204030204" pitchFamily="34" charset="0"/>
              </a:rPr>
              <a:t>Focus:</a:t>
            </a:r>
            <a:r>
              <a:rPr lang="en-US" sz="1750" dirty="0">
                <a:solidFill>
                  <a:srgbClr val="000000"/>
                </a:solidFill>
                <a:latin typeface="Calibri" panose="020F0502020204030204" pitchFamily="34" charset="0"/>
              </a:rPr>
              <a:t> formation of social emotional learning and mental health technical assistance resources to support the work of community coalitions and upstream prevention.</a:t>
            </a:r>
          </a:p>
          <a:p>
            <a:pPr marL="342900" marR="0" lvl="0" indent="-342900" algn="l" defTabSz="914400" rtl="0" eaLnBrk="1" fontAlgn="auto" latinLnBrk="0" hangingPunct="1">
              <a:lnSpc>
                <a:spcPct val="100000"/>
              </a:lnSpc>
              <a:spcBef>
                <a:spcPts val="0"/>
              </a:spcBef>
              <a:spcAft>
                <a:spcPts val="1000"/>
              </a:spcAft>
              <a:buClrTx/>
              <a:buSzTx/>
              <a:buFont typeface="+mj-lt"/>
              <a:buAutoNum type="arabicPeriod"/>
              <a:tabLst/>
              <a:defRPr/>
            </a:pPr>
            <a:r>
              <a:rPr lang="en-US" sz="1750" b="1" dirty="0">
                <a:solidFill>
                  <a:srgbClr val="000000"/>
                </a:solidFill>
                <a:latin typeface="Calibri" panose="020F0502020204030204" pitchFamily="34" charset="0"/>
              </a:rPr>
              <a:t>Integrated medical and behavioral health focusing on young children and families, addressing both generational and family stress</a:t>
            </a:r>
          </a:p>
          <a:p>
            <a:pPr marL="742950" lvl="1" indent="-285750">
              <a:spcAft>
                <a:spcPts val="1000"/>
              </a:spcAft>
              <a:buFont typeface="Arial" panose="020B0604020202020204" pitchFamily="34" charset="0"/>
              <a:buChar char="•"/>
              <a:defRPr/>
            </a:pPr>
            <a:r>
              <a:rPr lang="en-US" sz="1750" u="sng" dirty="0">
                <a:solidFill>
                  <a:srgbClr val="000000"/>
                </a:solidFill>
                <a:latin typeface="Calibri" panose="020F0502020204030204" pitchFamily="34" charset="0"/>
              </a:rPr>
              <a:t>Focus:</a:t>
            </a:r>
            <a:r>
              <a:rPr lang="en-US" sz="1750" dirty="0">
                <a:solidFill>
                  <a:srgbClr val="000000"/>
                </a:solidFill>
                <a:latin typeface="Calibri" panose="020F0502020204030204" pitchFamily="34" charset="0"/>
              </a:rPr>
              <a:t> creating a center for integrated pediatric practice transformation, with the goal of providing pediatric practices with resources, tools, training, and consultation, similar in scope to Team Up, Launch My Child, and Children’s Hospital </a:t>
            </a:r>
            <a:r>
              <a:rPr lang="en-US" sz="1750" dirty="0" err="1">
                <a:solidFill>
                  <a:srgbClr val="000000"/>
                </a:solidFill>
                <a:latin typeface="Calibri" panose="020F0502020204030204" pitchFamily="34" charset="0"/>
              </a:rPr>
              <a:t>PPOC</a:t>
            </a:r>
            <a:r>
              <a:rPr lang="en-US" sz="1750" dirty="0">
                <a:solidFill>
                  <a:srgbClr val="000000"/>
                </a:solidFill>
                <a:latin typeface="Calibri" panose="020F0502020204030204" pitchFamily="34" charset="0"/>
              </a:rPr>
              <a:t> collaborative.</a:t>
            </a:r>
          </a:p>
          <a:p>
            <a:pPr marL="342900" marR="0" lvl="0" indent="-342900" algn="l" defTabSz="914400" rtl="0" eaLnBrk="1" fontAlgn="auto" latinLnBrk="0" hangingPunct="1">
              <a:lnSpc>
                <a:spcPct val="100000"/>
              </a:lnSpc>
              <a:spcBef>
                <a:spcPts val="0"/>
              </a:spcBef>
              <a:spcAft>
                <a:spcPts val="1000"/>
              </a:spcAft>
              <a:buClrTx/>
              <a:buSzTx/>
              <a:buFont typeface="+mj-lt"/>
              <a:buAutoNum type="arabicPeriod"/>
              <a:tabLst/>
              <a:defRPr/>
            </a:pPr>
            <a:r>
              <a:rPr lang="en-US" sz="1750" b="1" dirty="0">
                <a:solidFill>
                  <a:srgbClr val="000000"/>
                </a:solidFill>
                <a:latin typeface="Calibri" panose="020F0502020204030204" pitchFamily="34" charset="0"/>
              </a:rPr>
              <a:t>Promoting social emotional competency in schools</a:t>
            </a:r>
          </a:p>
          <a:p>
            <a:pPr marL="742950" lvl="1" indent="-285750">
              <a:spcAft>
                <a:spcPts val="1000"/>
              </a:spcAft>
              <a:buFont typeface="Arial" panose="020B0604020202020204" pitchFamily="34" charset="0"/>
              <a:buChar char="•"/>
              <a:defRPr/>
            </a:pPr>
            <a:r>
              <a:rPr lang="en-US" sz="1750" u="sng" dirty="0">
                <a:solidFill>
                  <a:srgbClr val="000000"/>
                </a:solidFill>
                <a:latin typeface="Calibri" panose="020F0502020204030204" pitchFamily="34" charset="0"/>
              </a:rPr>
              <a:t>Focus:</a:t>
            </a:r>
            <a:r>
              <a:rPr lang="en-US" sz="1750" dirty="0">
                <a:solidFill>
                  <a:srgbClr val="000000"/>
                </a:solidFill>
                <a:latin typeface="Calibri" panose="020F0502020204030204" pitchFamily="34" charset="0"/>
              </a:rPr>
              <a:t> promotion of social emotional competency among adults within agencies and schools. Work would include the provision of trainings and resources that would be part of existing integrated resource centers and initiatives, such Network of Care.</a:t>
            </a:r>
          </a:p>
        </p:txBody>
      </p:sp>
    </p:spTree>
    <p:extLst>
      <p:ext uri="{BB962C8B-B14F-4D97-AF65-F5344CB8AC3E}">
        <p14:creationId xmlns:p14="http://schemas.microsoft.com/office/powerpoint/2010/main" val="272592679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Upcoming Meetings and Next Steps</a:t>
            </a:r>
          </a:p>
        </p:txBody>
      </p:sp>
      <p:graphicFrame>
        <p:nvGraphicFramePr>
          <p:cNvPr id="5" name="Table 4"/>
          <p:cNvGraphicFramePr>
            <a:graphicFrameLocks noGrp="1"/>
          </p:cNvGraphicFramePr>
          <p:nvPr>
            <p:extLst>
              <p:ext uri="{D42A27DB-BD31-4B8C-83A1-F6EECF244321}">
                <p14:modId xmlns:p14="http://schemas.microsoft.com/office/powerpoint/2010/main" val="2134236793"/>
              </p:ext>
            </p:extLst>
          </p:nvPr>
        </p:nvGraphicFramePr>
        <p:xfrm>
          <a:off x="533400" y="1295400"/>
          <a:ext cx="8197425" cy="3520440"/>
        </p:xfrm>
        <a:graphic>
          <a:graphicData uri="http://schemas.openxmlformats.org/drawingml/2006/table">
            <a:tbl>
              <a:tblPr firstRow="1" bandRow="1">
                <a:tableStyleId>{2A488322-F2BA-4B5B-9748-0D474271808F}</a:tableStyleId>
              </a:tblPr>
              <a:tblGrid>
                <a:gridCol w="2362200">
                  <a:extLst>
                    <a:ext uri="{9D8B030D-6E8A-4147-A177-3AD203B41FA5}">
                      <a16:colId xmlns:a16="http://schemas.microsoft.com/office/drawing/2014/main" val="20000"/>
                    </a:ext>
                  </a:extLst>
                </a:gridCol>
                <a:gridCol w="2819400">
                  <a:extLst>
                    <a:ext uri="{9D8B030D-6E8A-4147-A177-3AD203B41FA5}">
                      <a16:colId xmlns:a16="http://schemas.microsoft.com/office/drawing/2014/main" val="330616325"/>
                    </a:ext>
                  </a:extLst>
                </a:gridCol>
                <a:gridCol w="3015825">
                  <a:extLst>
                    <a:ext uri="{9D8B030D-6E8A-4147-A177-3AD203B41FA5}">
                      <a16:colId xmlns:a16="http://schemas.microsoft.com/office/drawing/2014/main" val="20002"/>
                    </a:ext>
                  </a:extLst>
                </a:gridCol>
              </a:tblGrid>
              <a:tr h="502920">
                <a:tc>
                  <a:txBody>
                    <a:bodyPr/>
                    <a:lstStyle/>
                    <a:p>
                      <a:pPr marL="112713" indent="0"/>
                      <a:r>
                        <a:rPr lang="en-US" sz="2000" i="0" dirty="0">
                          <a:latin typeface="Calibri" panose="020F0502020204030204" pitchFamily="34" charset="0"/>
                          <a:cs typeface="Calibri" panose="020F0502020204030204" pitchFamily="34" charset="0"/>
                        </a:rPr>
                        <a:t>Date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marL="112713" indent="0" algn="ctr"/>
                      <a:r>
                        <a:rPr lang="en-US" sz="2000" i="0" dirty="0">
                          <a:latin typeface="Calibri" panose="020F0502020204030204" pitchFamily="34" charset="0"/>
                          <a:cs typeface="Calibri" panose="020F0502020204030204" pitchFamily="34" charset="0"/>
                        </a:rPr>
                        <a:t>Time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000" dirty="0">
                          <a:latin typeface="Calibri" panose="020F0502020204030204" pitchFamily="34" charset="0"/>
                          <a:cs typeface="Calibri" panose="020F0502020204030204" pitchFamily="34" charset="0"/>
                        </a:rPr>
                        <a:t>Location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extLst>
                  <a:ext uri="{0D108BD9-81ED-4DB2-BD59-A6C34878D82A}">
                    <a16:rowId xmlns:a16="http://schemas.microsoft.com/office/drawing/2014/main" val="10000"/>
                  </a:ext>
                </a:extLst>
              </a:tr>
              <a:tr h="502920">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June 6, 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3:00 – 4:30 pm</a:t>
                      </a:r>
                      <a:endPar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6201610"/>
                  </a:ext>
                </a:extLst>
              </a:tr>
              <a:tr h="502920">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August 1, 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3:00 – 4:30 pm</a:t>
                      </a:r>
                      <a:endPar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51001264"/>
                  </a:ext>
                </a:extLst>
              </a:tr>
              <a:tr h="502920">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October 3, 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3:00 – 4:30 pm</a:t>
                      </a:r>
                      <a:endPar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57178127"/>
                  </a:ext>
                </a:extLst>
              </a:tr>
              <a:tr h="502920">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December 12, 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3:00 – 4:30 pm</a:t>
                      </a:r>
                      <a:endPar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67588210"/>
                  </a:ext>
                </a:extLst>
              </a:tr>
              <a:tr h="502920">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February 6, 2025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3:00 – 4:30 pm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chemeClr val="tx1"/>
                          </a:solidFill>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33484529"/>
                  </a:ext>
                </a:extLst>
              </a:tr>
              <a:tr h="502920">
                <a:tc gridSpan="3">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February 28, 2025 – </a:t>
                      </a:r>
                      <a:r>
                        <a:rPr kumimoji="0" lang="en-US" sz="2000" b="0" i="1"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Submission of Annual Report to the Legislature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56006532"/>
                  </a:ext>
                </a:extLst>
              </a:tr>
            </a:tbl>
          </a:graphicData>
        </a:graphic>
      </p:graphicFrame>
    </p:spTree>
    <p:extLst>
      <p:ext uri="{BB962C8B-B14F-4D97-AF65-F5344CB8AC3E}">
        <p14:creationId xmlns:p14="http://schemas.microsoft.com/office/powerpoint/2010/main" val="342354502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23644</TotalTime>
  <Words>325</Words>
  <Application>Microsoft Office PowerPoint</Application>
  <PresentationFormat>On-screen Show (4:3)</PresentationFormat>
  <Paragraphs>52</Paragraphs>
  <Slides>5</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Courier New</vt:lpstr>
      <vt:lpstr>1_Blue Presentation Template - MA HHS - small logos</vt:lpstr>
      <vt:lpstr>PowerPoint Presentation</vt:lpstr>
      <vt:lpstr>Agenda</vt:lpstr>
      <vt:lpstr>Promotion, Prevention, and Continuum of Behavioral Healthcare</vt:lpstr>
      <vt:lpstr>Priority-setting and Workplanning</vt:lpstr>
      <vt:lpstr>Upcoming Meetings and 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Cohen, Gabriel R. (EHS)</cp:lastModifiedBy>
  <cp:revision>668</cp:revision>
  <cp:lastPrinted>2024-01-17T18:33:51Z</cp:lastPrinted>
  <dcterms:created xsi:type="dcterms:W3CDTF">2014-04-27T20:43:35Z</dcterms:created>
  <dcterms:modified xsi:type="dcterms:W3CDTF">2024-05-01T15:12:37Z</dcterms:modified>
</cp:coreProperties>
</file>