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7" r:id="rId2"/>
    <p:sldId id="359" r:id="rId3"/>
    <p:sldId id="384" r:id="rId4"/>
    <p:sldId id="387" r:id="rId5"/>
    <p:sldId id="388" r:id="rId6"/>
    <p:sldId id="386" r:id="rId7"/>
    <p:sldId id="389" r:id="rId8"/>
    <p:sldId id="38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ne, Mark (ANF)" initials="FM" lastIdx="8" clrIdx="0"/>
  <p:cmAuthor id="1" name="Sanchez, Natalie (ANF)" initials="SN(" lastIdx="0" clrIdx="1"/>
  <p:cmAuthor id="2" name="O'Malley, Helen (ANF)" initials="OH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4897" autoAdjust="0"/>
    <p:restoredTop sz="94660"/>
  </p:normalViewPr>
  <p:slideViewPr>
    <p:cSldViewPr>
      <p:cViewPr varScale="1">
        <p:scale>
          <a:sx n="110" d="100"/>
          <a:sy n="110" d="100"/>
        </p:scale>
        <p:origin x="11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C91CD-EC66-4A18-8356-1EE436EAD520}" type="datetimeFigureOut">
              <a:rPr lang="en-US" smtClean="0"/>
              <a:pPr/>
              <a:t>6/10/2021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7DF2E-02ED-4A4C-8E06-6129E718A6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63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DB8D75-8256-4DE6-960E-3CB80FF15074}" type="datetimeFigureOut">
              <a:rPr lang="en-US" smtClean="0"/>
              <a:pPr/>
              <a:t>6/10/2021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3A0E2F-76B9-417E-B0DC-AF868851F6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90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84A392C-5817-4A90-AD3D-FFFF30B52D05}" type="slidenum">
              <a:rPr lang="en-US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373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102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3A0E2F-76B9-417E-B0DC-AF868851F63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2400">
                <a:latin typeface="+mj-lt"/>
                <a:cs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238032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 eaLnBrk="0" hangingPunct="0">
              <a:spcBef>
                <a:spcPct val="50000"/>
              </a:spcBef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EDD70FA-59E1-4157-923E-C4A67B08AD84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36600" y="109538"/>
            <a:ext cx="5664200" cy="762000"/>
          </a:xfrm>
        </p:spPr>
        <p:txBody>
          <a:bodyPr anchor="b"/>
          <a:lstStyle>
            <a:lvl1pPr>
              <a:defRPr sz="2400">
                <a:latin typeface="+mj-lt"/>
                <a:cs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7810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533400" y="1939158"/>
            <a:ext cx="8077200" cy="4461641"/>
          </a:xfrm>
        </p:spPr>
        <p:txBody>
          <a:bodyPr/>
          <a:lstStyle>
            <a:lvl1pPr>
              <a:buClrTx/>
              <a:defRPr sz="2400">
                <a:solidFill>
                  <a:schemeClr val="tx1"/>
                </a:solidFill>
              </a:defRPr>
            </a:lvl1pPr>
            <a:lvl2pPr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3339483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ags" Target="../tags/tag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 blue"/>
          <p:cNvPicPr>
            <a:picLocks noChangeAspect="1" noChangeArrowheads="1"/>
          </p:cNvPicPr>
          <p:nvPr/>
        </p:nvPicPr>
        <p:blipFill>
          <a:blip r:embed="rId7"/>
          <a:srcRect l="23065"/>
          <a:stretch>
            <a:fillRect/>
          </a:stretch>
        </p:blipFill>
        <p:spPr bwMode="auto">
          <a:xfrm>
            <a:off x="0" y="0"/>
            <a:ext cx="91503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white">
          <a:xfrm>
            <a:off x="736600" y="109538"/>
            <a:ext cx="56642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6038" rIns="45720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3"/>
            <a:r>
              <a:rPr lang="en-US" altLang="en-US" dirty="0"/>
              <a:t>Third level</a:t>
            </a:r>
          </a:p>
        </p:txBody>
      </p:sp>
      <p:sp>
        <p:nvSpPr>
          <p:cNvPr id="3198981" name="Line 5"/>
          <p:cNvSpPr>
            <a:spLocks noChangeShapeType="1"/>
          </p:cNvSpPr>
          <p:nvPr/>
        </p:nvSpPr>
        <p:spPr bwMode="auto">
          <a:xfrm>
            <a:off x="-17463" y="6856413"/>
            <a:ext cx="91614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45720" rIns="4572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030" name="Picture 6" descr="best ver2b seal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00" y="157163"/>
            <a:ext cx="762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98985" name="Text Box 9"/>
          <p:cNvSpPr txBox="1">
            <a:spLocks noChangeArrowheads="1"/>
          </p:cNvSpPr>
          <p:nvPr/>
        </p:nvSpPr>
        <p:spPr bwMode="auto">
          <a:xfrm>
            <a:off x="4038600" y="644525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0444F9EB-82AC-45E2-9B5F-E8C53921C51C}" type="slidenum">
              <a:rPr lang="en-US" sz="1000" smtClean="0">
                <a:solidFill>
                  <a:srgbClr val="000000"/>
                </a:solidFill>
              </a:r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3198987" name="AcnSubjectTitle_ID_3198987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836613" y="1420813"/>
            <a:ext cx="69850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600" b="1" dirty="0">
                <a:solidFill>
                  <a:srgbClr val="000000"/>
                </a:solidFill>
              </a:rPr>
              <a:t>Subject Title</a:t>
            </a:r>
          </a:p>
        </p:txBody>
      </p:sp>
      <p:sp>
        <p:nvSpPr>
          <p:cNvPr id="3198988" name="AcnFootnote_ID_3198988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836613" y="6254750"/>
            <a:ext cx="5564187" cy="334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538163" indent="-5381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*	Footnote</a:t>
            </a:r>
          </a:p>
          <a:p>
            <a:pPr marL="538163" indent="-538163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/>
            </a:pPr>
            <a:r>
              <a:rPr lang="en-US" sz="1000" dirty="0">
                <a:solidFill>
                  <a:srgbClr val="000000"/>
                </a:solidFill>
              </a:rPr>
              <a:t>Source:	Source</a:t>
            </a:r>
          </a:p>
        </p:txBody>
      </p:sp>
    </p:spTree>
    <p:extLst>
      <p:ext uri="{BB962C8B-B14F-4D97-AF65-F5344CB8AC3E}">
        <p14:creationId xmlns:p14="http://schemas.microsoft.com/office/powerpoint/2010/main" val="183858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6" r:id="rId3"/>
  </p:sldLayoutIdLst>
  <p:transition/>
  <p:hf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rgbClr val="FFC000"/>
          </a:solidFill>
          <a:latin typeface="Arial" pitchFamily="34" charset="0"/>
        </a:defRPr>
      </a:lvl5pPr>
      <a:lvl6pPr marL="4572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eaLnBrk="0" fontAlgn="base" hangingPunct="0">
        <a:spcBef>
          <a:spcPct val="20000"/>
        </a:spcBef>
        <a:spcAft>
          <a:spcPct val="0"/>
        </a:spcAft>
        <a:tabLst>
          <a:tab pos="915988" algn="l"/>
        </a:tabLs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381000" indent="-38100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115000"/>
        <a:buFont typeface="Arial" panose="020B0604020202020204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568325" indent="-222250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SzPct val="80000"/>
        <a:buFont typeface="Courier New" panose="02070309020205020404" pitchFamily="49" charset="0"/>
        <a:buChar char="o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739775" indent="-3429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AutoNum type="alphaUcPeriod"/>
        <a:defRPr>
          <a:solidFill>
            <a:schemeClr val="tx1"/>
          </a:solidFill>
          <a:latin typeface="+mn-lt"/>
          <a:ea typeface="Calibri" pitchFamily="34" charset="0"/>
          <a:cs typeface="Calibri" pitchFamily="34" charset="0"/>
        </a:defRPr>
      </a:lvl3pPr>
      <a:lvl4pPr marL="914400" indent="-346075" algn="l" rtl="0" eaLnBrk="0" fontAlgn="base" hangingPunct="0">
        <a:spcBef>
          <a:spcPct val="0"/>
        </a:spcBef>
        <a:spcAft>
          <a:spcPts val="1200"/>
        </a:spcAft>
        <a:buClr>
          <a:srgbClr val="FFC000"/>
        </a:buClr>
        <a:buFont typeface="Arial" panose="020B0604020202020204" pitchFamily="34" charset="0"/>
        <a:buChar char="•"/>
        <a:defRPr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333500" indent="-304800" algn="l" rtl="0" eaLnBrk="0" fontAlgn="base" hangingPunct="0">
        <a:spcBef>
          <a:spcPct val="0"/>
        </a:spcBef>
        <a:spcAft>
          <a:spcPts val="1200"/>
        </a:spcAft>
        <a:buClr>
          <a:schemeClr val="tx1"/>
        </a:buClr>
        <a:buChar char="–"/>
        <a:defRPr sz="1600" b="1">
          <a:solidFill>
            <a:srgbClr val="0033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17907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2479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27051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162300" indent="-304800" algn="l" rtl="0" fontAlgn="base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ChangeArrowheads="1"/>
          </p:cNvSpPr>
          <p:nvPr/>
        </p:nvSpPr>
        <p:spPr bwMode="auto">
          <a:xfrm>
            <a:off x="0" y="0"/>
            <a:ext cx="9144000" cy="3352800"/>
          </a:xfrm>
          <a:prstGeom prst="rect">
            <a:avLst/>
          </a:prstGeom>
          <a:solidFill>
            <a:srgbClr val="0033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200" b="1" dirty="0">
              <a:solidFill>
                <a:srgbClr val="FFFFFF"/>
              </a:solidFill>
            </a:endParaRP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white">
          <a:xfrm>
            <a:off x="533400" y="876300"/>
            <a:ext cx="6477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008" tIns="32004" rIns="64008" bIns="32004" anchor="ctr"/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sz="3000" b="1" dirty="0">
                <a:solidFill>
                  <a:srgbClr val="FFFFFF"/>
                </a:solidFill>
                <a:latin typeface="Calibri" pitchFamily="34" charset="0"/>
              </a:rPr>
              <a:t>Community Behavioral Health</a:t>
            </a:r>
            <a:br>
              <a:rPr lang="en-US" sz="3000" b="1" dirty="0">
                <a:solidFill>
                  <a:srgbClr val="FFFFFF"/>
                </a:solidFill>
                <a:latin typeface="Calibri" pitchFamily="34" charset="0"/>
              </a:rPr>
            </a:br>
            <a:r>
              <a:rPr lang="en-US" sz="3000" b="1" dirty="0">
                <a:solidFill>
                  <a:srgbClr val="FFFFFF"/>
                </a:solidFill>
                <a:latin typeface="Calibri" pitchFamily="34" charset="0"/>
              </a:rPr>
              <a:t>Promotion and Prevention Commission</a:t>
            </a:r>
          </a:p>
        </p:txBody>
      </p:sp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3112" y="819150"/>
            <a:ext cx="1487488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AEDD70FA-59E1-4157-923E-C4A67B08AD84}" type="slidenum">
              <a:rPr lang="en-US" smtClean="0"/>
              <a:pPr fontAlgn="base"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521200" y="6477000"/>
            <a:ext cx="1270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noFill/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3535501"/>
            <a:ext cx="8737600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i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Kate Ginnis, </a:t>
            </a:r>
            <a:r>
              <a:rPr lang="en-US" sz="2400" b="1" dirty="0" err="1">
                <a:solidFill>
                  <a:srgbClr val="003366"/>
                </a:solidFill>
                <a:latin typeface="Calibri" pitchFamily="34" charset="0"/>
              </a:rPr>
              <a:t>MSW</a:t>
            </a: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, MPH, MS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Senior Director of Child, Youth, and Family Policy and Programs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MassHealth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srgbClr val="003366"/>
              </a:solidFill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June 10, 2021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3:00-5:00 pm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srgbClr val="003366"/>
              </a:solidFill>
              <a:latin typeface="Calibri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3366"/>
                </a:solidFill>
                <a:latin typeface="Calibri" pitchFamily="34" charset="0"/>
              </a:rPr>
              <a:t>WebEx</a:t>
            </a:r>
          </a:p>
        </p:txBody>
      </p:sp>
    </p:spTree>
    <p:extLst>
      <p:ext uri="{BB962C8B-B14F-4D97-AF65-F5344CB8AC3E}">
        <p14:creationId xmlns:p14="http://schemas.microsoft.com/office/powerpoint/2010/main" val="196943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372612"/>
            <a:ext cx="8382000" cy="249299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Welcome and Introductions</a:t>
            </a:r>
          </a:p>
          <a:p>
            <a:pPr marL="457200" indent="-457200">
              <a:buFont typeface="+mj-lt"/>
              <a:buAutoNum type="arabicPeriod"/>
            </a:pP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Approval of 4/8 Meeting Minutes</a:t>
            </a:r>
          </a:p>
          <a:p>
            <a:pPr marL="457200" indent="-457200">
              <a:buFont typeface="+mj-lt"/>
              <a:buAutoNum type="arabicPeriod"/>
            </a:pP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Agency Updates</a:t>
            </a:r>
          </a:p>
          <a:p>
            <a:pPr marL="457200" indent="-457200">
              <a:buFont typeface="+mj-lt"/>
              <a:buAutoNum type="arabicPeriod"/>
            </a:pP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dk1"/>
                </a:solidFill>
                <a:latin typeface="Calibri" panose="020F0502020204030204" pitchFamily="34" charset="0"/>
              </a:rPr>
              <a:t>Commission Priorities and Next Steps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838200" y="109538"/>
            <a:ext cx="5029200" cy="762000"/>
          </a:xfrm>
        </p:spPr>
        <p:txBody>
          <a:bodyPr anchor="ctr"/>
          <a:lstStyle/>
          <a:p>
            <a:r>
              <a:rPr lang="en-US" dirty="0">
                <a:latin typeface="Calibri" panose="020F0502020204030204" pitchFamily="3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75220006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19200"/>
            <a:ext cx="8077200" cy="424731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b="1" u="sng" dirty="0">
                <a:latin typeface="Calibri" panose="020F0502020204030204" pitchFamily="34" charset="0"/>
              </a:rPr>
              <a:t>Summary of Behavioral Health Promotion and Upstream Prevention Commission’s Recommendations</a:t>
            </a:r>
            <a:endParaRPr lang="en-US" sz="1600" u="sng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pPr marL="342900" lvl="0" indent="-342900">
              <a:buAutoNum type="arabicPeriod"/>
            </a:pPr>
            <a:r>
              <a:rPr lang="en-US" b="1" dirty="0">
                <a:latin typeface="Calibri" panose="020F0502020204030204" pitchFamily="34" charset="0"/>
              </a:rPr>
              <a:t>Infuse Prevention, Promotion, and Results First Science into State Government</a:t>
            </a:r>
          </a:p>
          <a:p>
            <a:pPr marL="342900" lvl="0" indent="-342900">
              <a:buAutoNum type="arabicPeriod"/>
            </a:pPr>
            <a:endParaRPr lang="en-US" b="1" dirty="0">
              <a:latin typeface="Calibri" panose="020F0502020204030204" pitchFamily="34" charset="0"/>
            </a:endParaRPr>
          </a:p>
          <a:p>
            <a:pPr marL="342900" lvl="0" indent="-342900">
              <a:buAutoNum type="arabicPeriod"/>
            </a:pPr>
            <a:r>
              <a:rPr lang="en-US" b="1" dirty="0">
                <a:latin typeface="Calibri" panose="020F0502020204030204" pitchFamily="34" charset="0"/>
              </a:rPr>
              <a:t>Innovate to Fund Promotion and Prevention</a:t>
            </a:r>
          </a:p>
          <a:p>
            <a:pPr marL="342900" lvl="0" indent="-342900">
              <a:buAutoNum type="arabicPeriod"/>
            </a:pPr>
            <a:endParaRPr lang="en-US" b="1" dirty="0">
              <a:latin typeface="Calibri" panose="020F0502020204030204" pitchFamily="34" charset="0"/>
            </a:endParaRPr>
          </a:p>
          <a:p>
            <a:pPr marL="342900" lvl="0" indent="-342900">
              <a:buAutoNum type="arabicPeriod"/>
            </a:pPr>
            <a:r>
              <a:rPr lang="en-US" b="1" dirty="0">
                <a:latin typeface="Calibri" panose="020F0502020204030204" pitchFamily="34" charset="0"/>
              </a:rPr>
              <a:t>Building Prevention Infrastructure</a:t>
            </a:r>
          </a:p>
          <a:p>
            <a:pPr marL="342900" lvl="0" indent="-342900">
              <a:buAutoNum type="arabicPeriod"/>
            </a:pPr>
            <a:endParaRPr lang="en-US" b="1" dirty="0">
              <a:latin typeface="Calibri" panose="020F0502020204030204" pitchFamily="34" charset="0"/>
            </a:endParaRPr>
          </a:p>
          <a:p>
            <a:pPr marL="342900" lvl="0" indent="-342900">
              <a:buAutoNum type="arabicPeriod"/>
            </a:pPr>
            <a:r>
              <a:rPr lang="en-US" b="1" dirty="0">
                <a:latin typeface="Calibri" panose="020F0502020204030204" pitchFamily="34" charset="0"/>
              </a:rPr>
              <a:t>Investing in What Works: Evidence-based Prevention and Promotion Programming and Systems</a:t>
            </a:r>
          </a:p>
          <a:p>
            <a:pPr marL="342900" lvl="0" indent="-342900">
              <a:buAutoNum type="arabicPeriod"/>
            </a:pPr>
            <a:endParaRPr lang="en-US" b="1" dirty="0">
              <a:latin typeface="Calibri" panose="020F0502020204030204" pitchFamily="34" charset="0"/>
            </a:endParaRPr>
          </a:p>
          <a:p>
            <a:pPr marL="342900" lvl="0" indent="-342900">
              <a:buAutoNum type="arabicPeriod"/>
            </a:pPr>
            <a:r>
              <a:rPr lang="en-US" b="1" dirty="0">
                <a:latin typeface="Calibri" panose="020F0502020204030204" pitchFamily="34" charset="0"/>
              </a:rPr>
              <a:t>Prevention Workforce: Supporting Caregivers and Integrating Behavioral Health</a:t>
            </a:r>
          </a:p>
          <a:p>
            <a:pPr marL="342900" lvl="0" indent="-342900">
              <a:buAutoNum type="arabicPeriod"/>
            </a:pPr>
            <a:endParaRPr lang="en-US" b="1" dirty="0">
              <a:latin typeface="Calibri" panose="020F0502020204030204" pitchFamily="34" charset="0"/>
            </a:endParaRPr>
          </a:p>
          <a:p>
            <a:pPr marL="342900" lvl="0" indent="-342900">
              <a:buAutoNum type="arabicPeriod"/>
            </a:pPr>
            <a:r>
              <a:rPr lang="en-US" b="1" dirty="0">
                <a:latin typeface="Calibri" panose="020F0502020204030204" pitchFamily="34" charset="0"/>
              </a:rPr>
              <a:t>Promoting Behavioral Health in Schools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Summary of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353529213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Summary of Recommendations</a:t>
            </a:r>
          </a:p>
        </p:txBody>
      </p:sp>
      <p:pic>
        <p:nvPicPr>
          <p:cNvPr id="4" name="Picture 3" descr="graphic one v1.em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88" t="7566" r="11631" b="15320"/>
          <a:stretch/>
        </p:blipFill>
        <p:spPr>
          <a:xfrm>
            <a:off x="838200" y="1295400"/>
            <a:ext cx="7397847" cy="4126162"/>
          </a:xfrm>
          <a:prstGeom prst="rect">
            <a:avLst/>
          </a:prstGeom>
        </p:spPr>
      </p:pic>
      <p:sp>
        <p:nvSpPr>
          <p:cNvPr id="5" name="Shape 106"/>
          <p:cNvSpPr txBox="1"/>
          <p:nvPr/>
        </p:nvSpPr>
        <p:spPr>
          <a:xfrm>
            <a:off x="3276600" y="5726362"/>
            <a:ext cx="5364569" cy="756353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pPr>
              <a:lnSpc>
                <a:spcPct val="115000"/>
              </a:lnSpc>
              <a:buClr>
                <a:srgbClr val="000000"/>
              </a:buClr>
              <a:buSzPct val="110000"/>
            </a:pPr>
            <a:r>
              <a:rPr lang="en" sz="1000" b="1" dirty="0"/>
              <a:t>Source: </a:t>
            </a:r>
            <a:r>
              <a:rPr lang="en-US" sz="1000" dirty="0"/>
              <a:t>Adapted from: Institute of Medicine. (1994). </a:t>
            </a:r>
            <a:r>
              <a:rPr lang="en-US" sz="1000" i="1" dirty="0"/>
              <a:t>Reducing risks for mental disorders: Frontiers for preventive intervention research. </a:t>
            </a:r>
            <a:r>
              <a:rPr lang="en-US" sz="1000" dirty="0"/>
              <a:t>Washington, DC: National Academy Press.</a:t>
            </a:r>
            <a:endParaRPr lang="en" sz="1000" dirty="0"/>
          </a:p>
        </p:txBody>
      </p:sp>
    </p:spTree>
    <p:extLst>
      <p:ext uri="{BB962C8B-B14F-4D97-AF65-F5344CB8AC3E}">
        <p14:creationId xmlns:p14="http://schemas.microsoft.com/office/powerpoint/2010/main" val="364095795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Summary of Recommendations</a:t>
            </a:r>
          </a:p>
        </p:txBody>
      </p:sp>
      <p:sp>
        <p:nvSpPr>
          <p:cNvPr id="5" name="Shape 106"/>
          <p:cNvSpPr txBox="1"/>
          <p:nvPr/>
        </p:nvSpPr>
        <p:spPr>
          <a:xfrm>
            <a:off x="3276600" y="5726362"/>
            <a:ext cx="5364569" cy="756353"/>
          </a:xfrm>
          <a:prstGeom prst="rect">
            <a:avLst/>
          </a:prstGeom>
          <a:noFill/>
          <a:ln>
            <a:noFill/>
          </a:ln>
        </p:spPr>
        <p:txBody>
          <a:bodyPr lIns="121900" tIns="121900" rIns="121900" bIns="121900" anchor="t" anchorCtr="0">
            <a:noAutofit/>
          </a:bodyPr>
          <a:lstStyle/>
          <a:p>
            <a:pPr>
              <a:lnSpc>
                <a:spcPct val="115000"/>
              </a:lnSpc>
              <a:buClr>
                <a:srgbClr val="000000"/>
              </a:buClr>
              <a:buSzPct val="110000"/>
            </a:pPr>
            <a:r>
              <a:rPr lang="en" sz="1000" b="1" dirty="0"/>
              <a:t>Source: </a:t>
            </a:r>
            <a:r>
              <a:rPr lang="en-US" sz="1000" dirty="0"/>
              <a:t>Adapted from: Institute of Medicine. (1994). </a:t>
            </a:r>
            <a:r>
              <a:rPr lang="en-US" sz="1000" i="1" dirty="0"/>
              <a:t>Reducing risks for mental disorders: Frontiers for preventive intervention research. </a:t>
            </a:r>
            <a:r>
              <a:rPr lang="en-US" sz="1000" dirty="0"/>
              <a:t>Washington, DC: National Academy Press.</a:t>
            </a:r>
            <a:endParaRPr lang="en" sz="10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838200" y="1219200"/>
            <a:ext cx="7543800" cy="4114800"/>
            <a:chOff x="890367" y="166805"/>
            <a:chExt cx="10241280" cy="5712092"/>
          </a:xfrm>
        </p:grpSpPr>
        <p:grpSp>
          <p:nvGrpSpPr>
            <p:cNvPr id="24" name="Group 23"/>
            <p:cNvGrpSpPr/>
            <p:nvPr/>
          </p:nvGrpSpPr>
          <p:grpSpPr>
            <a:xfrm>
              <a:off x="890367" y="166805"/>
              <a:ext cx="10241280" cy="5712092"/>
              <a:chOff x="890367" y="166805"/>
              <a:chExt cx="10241280" cy="5712092"/>
            </a:xfrm>
          </p:grpSpPr>
          <p:pic>
            <p:nvPicPr>
              <p:cNvPr id="27" name="Picture 26" descr="graphic one v1.emf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788" t="7566" r="49651" b="15320"/>
              <a:stretch/>
            </p:blipFill>
            <p:spPr>
              <a:xfrm>
                <a:off x="890367" y="166805"/>
                <a:ext cx="5222334" cy="5712092"/>
              </a:xfrm>
              <a:prstGeom prst="rect">
                <a:avLst/>
              </a:prstGeom>
            </p:spPr>
          </p:pic>
          <p:pic>
            <p:nvPicPr>
              <p:cNvPr id="28" name="Picture 27" descr="graphic one v1.emf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788" t="76506" r="11631" b="15321"/>
              <a:stretch/>
            </p:blipFill>
            <p:spPr>
              <a:xfrm>
                <a:off x="890367" y="5273457"/>
                <a:ext cx="10241280" cy="605439"/>
              </a:xfrm>
              <a:prstGeom prst="rect">
                <a:avLst/>
              </a:prstGeom>
            </p:spPr>
          </p:pic>
        </p:grpSp>
        <p:sp>
          <p:nvSpPr>
            <p:cNvPr id="25" name="Right Arrow 24"/>
            <p:cNvSpPr/>
            <p:nvPr/>
          </p:nvSpPr>
          <p:spPr>
            <a:xfrm rot="10800000">
              <a:off x="6399496" y="1225334"/>
              <a:ext cx="3268557" cy="3439976"/>
            </a:xfrm>
            <a:prstGeom prst="rightArrow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060148" y="2387544"/>
              <a:ext cx="2607906" cy="12387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Commission is focused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169611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09538"/>
            <a:ext cx="5029200" cy="762000"/>
          </a:xfrm>
        </p:spPr>
        <p:txBody>
          <a:bodyPr anchor="ctr"/>
          <a:lstStyle/>
          <a:p>
            <a:r>
              <a:rPr lang="en-US" dirty="0">
                <a:latin typeface="Calibri" panose="020F0502020204030204" pitchFamily="34" charset="0"/>
              </a:rPr>
              <a:t>Confirmed 2021 Meeting Schedule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330085"/>
              </p:ext>
            </p:extLst>
          </p:nvPr>
        </p:nvGraphicFramePr>
        <p:xfrm>
          <a:off x="533400" y="1219200"/>
          <a:ext cx="8117840" cy="35052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5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112713" indent="0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1190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August 12,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587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3:00-5:00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1190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October 14,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587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3:00-5:00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1190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December 9,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587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3:00-5:00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1190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February 10,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587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</a:rPr>
                        <a:t>3:00-5:00 pm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1" dirty="0"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4200">
                <a:tc gridSpan="3">
                  <a:txBody>
                    <a:bodyPr/>
                    <a:lstStyle/>
                    <a:p>
                      <a:pPr marL="1190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March 1, 2022 – </a:t>
                      </a:r>
                      <a:r>
                        <a:rPr lang="en-US" sz="2000" i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Submission of Annual Report to the Legislature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587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dk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i="1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31461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54502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19200"/>
            <a:ext cx="8305800" cy="563231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b="1" u="sng" dirty="0">
                <a:latin typeface="Calibri" panose="020F0502020204030204" pitchFamily="34" charset="0"/>
              </a:rPr>
              <a:t>Expanded Summary of Behavioral Health Promotion and Upstream Prevention Commission’s Recommendations</a:t>
            </a:r>
            <a:endParaRPr lang="en-US" sz="1600" u="sng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</a:rPr>
              <a:t>Infuse Prevention, Promotion, and Results First Science into State Government</a:t>
            </a:r>
          </a:p>
          <a:p>
            <a:pPr marL="630238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Employ data driven decision-making in the Legislature and State Agencies</a:t>
            </a:r>
          </a:p>
          <a:p>
            <a:pPr marL="630238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Establish a permanent Promote Prevent Commission</a:t>
            </a:r>
          </a:p>
          <a:p>
            <a:pPr marL="630238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Adopt standardized concepts for evidence-based decision making 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 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</a:rPr>
              <a:t>Innovate to Fund Promotion and Prevention</a:t>
            </a:r>
          </a:p>
          <a:p>
            <a:pPr marL="630238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Establish public-private partnerships at the state and local-level</a:t>
            </a:r>
          </a:p>
          <a:p>
            <a:pPr marL="630238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Direct revenues from the sale of cannabis to fund community-based prevention</a:t>
            </a:r>
          </a:p>
          <a:p>
            <a:pPr marL="630238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Establish a Behavioral Health Promotion, Prevention, and Early Intervention Trust Fund (</a:t>
            </a:r>
            <a:r>
              <a:rPr lang="en-US" dirty="0" err="1">
                <a:latin typeface="Calibri" panose="020F0502020204030204" pitchFamily="34" charset="0"/>
              </a:rPr>
              <a:t>BeHaPPE</a:t>
            </a:r>
            <a:r>
              <a:rPr lang="en-US" dirty="0">
                <a:latin typeface="Calibri" panose="020F0502020204030204" pitchFamily="34" charset="0"/>
              </a:rPr>
              <a:t> Trust Fund)</a:t>
            </a:r>
          </a:p>
          <a:p>
            <a:pPr marL="630238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Assess opiate manufactures and wholesalers to fund prevention and promotion </a:t>
            </a:r>
          </a:p>
          <a:p>
            <a:r>
              <a:rPr lang="en-US" dirty="0">
                <a:latin typeface="Calibri" panose="020F0502020204030204" pitchFamily="34" charset="0"/>
              </a:rPr>
              <a:t> </a:t>
            </a:r>
          </a:p>
          <a:p>
            <a:pPr marL="342900" lvl="0" indent="-342900">
              <a:buFont typeface="+mj-lt"/>
              <a:buAutoNum type="arabicPeriod" startAt="3"/>
            </a:pPr>
            <a:r>
              <a:rPr lang="en-US" b="1" dirty="0">
                <a:latin typeface="Calibri" panose="020F0502020204030204" pitchFamily="34" charset="0"/>
              </a:rPr>
              <a:t>Building Prevention Infrastructure</a:t>
            </a:r>
          </a:p>
          <a:p>
            <a:pPr marL="630238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Strengthen and invest in community-level coalitions</a:t>
            </a:r>
          </a:p>
          <a:p>
            <a:pPr marL="630238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Fund technical assistance for community prevention leaders</a:t>
            </a:r>
          </a:p>
          <a:p>
            <a:pPr marL="630238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Support local youth commissions</a:t>
            </a:r>
          </a:p>
          <a:p>
            <a:pPr marL="630238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Advance and encourage data collection on local behavioral health issues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Promote-Prevent Commission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82479023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19200"/>
            <a:ext cx="8077200" cy="424731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 startAt="4"/>
            </a:pPr>
            <a:r>
              <a:rPr lang="en-US" b="1" dirty="0">
                <a:latin typeface="Calibri" panose="020F0502020204030204" pitchFamily="34" charset="0"/>
              </a:rPr>
              <a:t>Investing in What Works: Evidence-based Prevention and Promotion Programming and Systems</a:t>
            </a:r>
          </a:p>
          <a:p>
            <a:pPr marL="630238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Invest in evidence-based programming, promote family economic stability, and reauthorize the Prevention and Wellness Trust Fund </a:t>
            </a:r>
          </a:p>
          <a:p>
            <a:r>
              <a:rPr lang="en-US" dirty="0">
                <a:latin typeface="Calibri" panose="020F0502020204030204" pitchFamily="34" charset="0"/>
              </a:rPr>
              <a:t> </a:t>
            </a:r>
          </a:p>
          <a:p>
            <a:pPr marL="342900" lvl="0" indent="-342900">
              <a:buFont typeface="+mj-lt"/>
              <a:buAutoNum type="arabicPeriod" startAt="5"/>
            </a:pPr>
            <a:r>
              <a:rPr lang="en-US" b="1" dirty="0">
                <a:latin typeface="Calibri" panose="020F0502020204030204" pitchFamily="34" charset="0"/>
              </a:rPr>
              <a:t>Prevention Workforce: Supporting Caregivers and Integrating Behavioral Health </a:t>
            </a:r>
            <a:endParaRPr lang="en-US" dirty="0">
              <a:latin typeface="Calibri" panose="020F0502020204030204" pitchFamily="34" charset="0"/>
            </a:endParaRPr>
          </a:p>
          <a:p>
            <a:pPr marL="630238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Advance behavioral health promotion and prevention education and support for law enforcement, healthcare staff, caregivers, and educators</a:t>
            </a:r>
          </a:p>
          <a:p>
            <a:pPr marL="630238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Expand access to early intervention behavioral health services </a:t>
            </a:r>
          </a:p>
          <a:p>
            <a:r>
              <a:rPr lang="en-US" dirty="0">
                <a:latin typeface="Calibri" panose="020F0502020204030204" pitchFamily="34" charset="0"/>
              </a:rPr>
              <a:t> </a:t>
            </a:r>
          </a:p>
          <a:p>
            <a:pPr marL="342900" lvl="0" indent="-342900">
              <a:buFont typeface="+mj-lt"/>
              <a:buAutoNum type="arabicPeriod" startAt="6"/>
            </a:pPr>
            <a:r>
              <a:rPr lang="en-US" b="1" dirty="0">
                <a:latin typeface="Calibri" panose="020F0502020204030204" pitchFamily="34" charset="0"/>
              </a:rPr>
              <a:t>Promoting Behavioral Health in Schools</a:t>
            </a:r>
            <a:r>
              <a:rPr lang="en-US" dirty="0">
                <a:latin typeface="Calibri" panose="020F0502020204030204" pitchFamily="34" charset="0"/>
              </a:rPr>
              <a:t> </a:t>
            </a:r>
          </a:p>
          <a:p>
            <a:pPr marL="630238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Advance social-emotional learning for new educators </a:t>
            </a:r>
          </a:p>
          <a:p>
            <a:pPr marL="630238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Incorporate mental health promotion education into school health curriculums</a:t>
            </a:r>
          </a:p>
          <a:p>
            <a:pPr marL="630238" lvl="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Protect elementary students’ access to opportunities for recess and free-play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Promote-Prevent Commission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50339657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8/4/2008 11:33:24 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8/4/2008 11:33:25 AM"/>
</p:tagLst>
</file>

<file path=ppt/theme/theme1.xml><?xml version="1.0" encoding="utf-8"?>
<a:theme xmlns:a="http://schemas.openxmlformats.org/drawingml/2006/main" name="1_Blue Presentation Template - MA HHS - small logos">
  <a:themeElements>
    <a:clrScheme name="">
      <a:dk1>
        <a:srgbClr val="000000"/>
      </a:dk1>
      <a:lt1>
        <a:srgbClr val="FFFFFF"/>
      </a:lt1>
      <a:dk2>
        <a:srgbClr val="003366"/>
      </a:dk2>
      <a:lt2>
        <a:srgbClr val="B4B4B4"/>
      </a:lt2>
      <a:accent1>
        <a:srgbClr val="FFFFCC"/>
      </a:accent1>
      <a:accent2>
        <a:srgbClr val="003399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2D8A"/>
      </a:accent6>
      <a:hlink>
        <a:srgbClr val="CCCCFF"/>
      </a:hlink>
      <a:folHlink>
        <a:srgbClr val="FFFFFF"/>
      </a:folHlink>
    </a:clrScheme>
    <a:fontScheme name="1_Blue Presentation Template - MA HHS - small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lue Presentation Template - MA HHS - small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ue Presentation Template - MA HHS - small log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resentation Template - MA HHS - small log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5155</TotalTime>
  <Words>483</Words>
  <Application>Microsoft Office PowerPoint</Application>
  <PresentationFormat>On-screen Show (4:3)</PresentationFormat>
  <Paragraphs>94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Courier New</vt:lpstr>
      <vt:lpstr>1_Blue Presentation Template - MA HHS - small logos</vt:lpstr>
      <vt:lpstr>PowerPoint Presentation</vt:lpstr>
      <vt:lpstr>Agenda</vt:lpstr>
      <vt:lpstr>Summary of Recommendations</vt:lpstr>
      <vt:lpstr>Summary of Recommendations</vt:lpstr>
      <vt:lpstr>Summary of Recommendations</vt:lpstr>
      <vt:lpstr>Confirmed 2021 Meeting Schedule</vt:lpstr>
      <vt:lpstr>Appendix: Promote-Prevent Commission Recommendations</vt:lpstr>
      <vt:lpstr>Appendix: Promote-Prevent Commission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Gabriel.R.Cohen@MassMail.State.MA.US</dc:creator>
  <cp:lastModifiedBy>Cohen, Gabriel R. (EHS)</cp:lastModifiedBy>
  <cp:revision>597</cp:revision>
  <cp:lastPrinted>2019-11-13T19:25:56Z</cp:lastPrinted>
  <dcterms:created xsi:type="dcterms:W3CDTF">2014-04-27T20:43:35Z</dcterms:created>
  <dcterms:modified xsi:type="dcterms:W3CDTF">2021-06-10T18:55:27Z</dcterms:modified>
</cp:coreProperties>
</file>