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7" r:id="rId2"/>
    <p:sldId id="359" r:id="rId3"/>
    <p:sldId id="384" r:id="rId4"/>
    <p:sldId id="387" r:id="rId5"/>
    <p:sldId id="388" r:id="rId6"/>
    <p:sldId id="386" r:id="rId7"/>
    <p:sldId id="389" r:id="rId8"/>
    <p:sldId id="385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ine, Mark (ANF)" initials="FM" lastIdx="8" clrIdx="0"/>
  <p:cmAuthor id="1" name="Sanchez, Natalie (ANF)" initials="SN(" lastIdx="0" clrIdx="1"/>
  <p:cmAuthor id="2" name="O'Malley, Helen (ANF)" initials="OH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14897" autoAdjust="0"/>
    <p:restoredTop sz="94660"/>
  </p:normalViewPr>
  <p:slideViewPr>
    <p:cSldViewPr>
      <p:cViewPr varScale="1">
        <p:scale>
          <a:sx n="110" d="100"/>
          <a:sy n="110" d="100"/>
        </p:scale>
        <p:origin x="116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FC91CD-EC66-4A18-8356-1EE436EAD520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7DF2E-02ED-4A4C-8E06-6129E718A6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3639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BDB8D75-8256-4DE6-960E-3CB80FF15074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B3A0E2F-76B9-417E-B0DC-AF868851F63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7906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384A392C-5817-4A90-AD3D-FFFF30B52D05}" type="slidenum">
              <a:rPr lang="en-US">
                <a:solidFill>
                  <a:srgbClr val="FFFFFF"/>
                </a:solidFill>
              </a:rPr>
              <a:pPr>
                <a:defRPr/>
              </a:pPr>
              <a:t>1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373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422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422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422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422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1022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422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42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2400">
                <a:latin typeface="+mj-lt"/>
                <a:cs typeface="Book Antiqua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2380322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AEDD70FA-59E1-4157-923E-C4A67B08AD84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 anchor="b"/>
          <a:lstStyle>
            <a:lvl1pPr>
              <a:defRPr sz="2400">
                <a:latin typeface="+mj-lt"/>
                <a:cs typeface="Book Antiqua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78108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939158"/>
            <a:ext cx="80772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63339483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ags" Target="../tags/tag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op blue"/>
          <p:cNvPicPr>
            <a:picLocks noChangeAspect="1" noChangeArrowheads="1"/>
          </p:cNvPicPr>
          <p:nvPr/>
        </p:nvPicPr>
        <p:blipFill>
          <a:blip r:embed="rId7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3"/>
            <a:r>
              <a:rPr lang="en-US" altLang="en-US" dirty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1030" name="Picture 6" descr="best ver2b seal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5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0444F9EB-82AC-45E2-9B5F-E8C53921C51C}" type="slidenum">
              <a:rPr lang="en-US" sz="1000" smtClean="0">
                <a:solidFill>
                  <a:srgbClr val="000000"/>
                </a:solidFill>
              </a:r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</p:spTree>
    <p:extLst>
      <p:ext uri="{BB962C8B-B14F-4D97-AF65-F5344CB8AC3E}">
        <p14:creationId xmlns:p14="http://schemas.microsoft.com/office/powerpoint/2010/main" val="183858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5" r:id="rId2"/>
    <p:sldLayoutId id="2147483666" r:id="rId3"/>
  </p:sldLayoutIdLst>
  <p:transition/>
  <p:hf hdr="0" ft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Arial" panose="020B0604020202020204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Courier New" panose="02070309020205020404" pitchFamily="49" charset="0"/>
        <a:buChar char="o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Arial" panose="020B0604020202020204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ChangeArrowheads="1"/>
          </p:cNvSpPr>
          <p:nvPr/>
        </p:nvSpPr>
        <p:spPr bwMode="auto">
          <a:xfrm>
            <a:off x="0" y="0"/>
            <a:ext cx="9144000" cy="3352800"/>
          </a:xfrm>
          <a:prstGeom prst="rect">
            <a:avLst/>
          </a:prstGeom>
          <a:solidFill>
            <a:srgbClr val="0033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200" b="1" dirty="0">
              <a:solidFill>
                <a:srgbClr val="FFFFFF"/>
              </a:solidFill>
            </a:endParaRPr>
          </a:p>
        </p:txBody>
      </p:sp>
      <p:sp>
        <p:nvSpPr>
          <p:cNvPr id="31746" name="Rectangle 3"/>
          <p:cNvSpPr>
            <a:spLocks noChangeArrowheads="1"/>
          </p:cNvSpPr>
          <p:nvPr/>
        </p:nvSpPr>
        <p:spPr bwMode="white">
          <a:xfrm>
            <a:off x="533400" y="876300"/>
            <a:ext cx="64770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008" tIns="32004" rIns="64008" bIns="32004" anchor="ctr"/>
          <a:lstStyle/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</a:rPr>
              <a:t>Community Behavioral Health</a:t>
            </a:r>
            <a:br>
              <a:rPr lang="en-US" sz="3000" b="1" dirty="0">
                <a:solidFill>
                  <a:srgbClr val="FFFFFF"/>
                </a:solidFill>
                <a:latin typeface="Calibri" pitchFamily="34" charset="0"/>
              </a:rPr>
            </a:br>
            <a:r>
              <a:rPr lang="en-US" sz="3000" b="1" dirty="0">
                <a:solidFill>
                  <a:srgbClr val="FFFFFF"/>
                </a:solidFill>
                <a:latin typeface="Calibri" pitchFamily="34" charset="0"/>
              </a:rPr>
              <a:t>Promotion and Prevention Commission</a:t>
            </a:r>
          </a:p>
        </p:txBody>
      </p:sp>
      <p:pic>
        <p:nvPicPr>
          <p:cNvPr id="31747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23112" y="819150"/>
            <a:ext cx="1487488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fld id="{AEDD70FA-59E1-4157-923E-C4A67B08AD84}" type="slidenum">
              <a:rPr lang="en-US" smtClean="0"/>
              <a:pPr fontAlgn="base">
                <a:spcAft>
                  <a:spcPct val="0"/>
                </a:spcAft>
                <a:defRPr/>
              </a:pPr>
              <a:t>1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4521200" y="6477000"/>
            <a:ext cx="127000" cy="2286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noFill/>
              <a:effectLst/>
              <a:latin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" y="3535501"/>
            <a:ext cx="8737600" cy="30469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b="1" i="1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3366"/>
                </a:solidFill>
                <a:latin typeface="Calibri" pitchFamily="34" charset="0"/>
              </a:rPr>
              <a:t>Kate Ginnis, </a:t>
            </a:r>
            <a:r>
              <a:rPr lang="en-US" sz="2400" b="1" dirty="0" err="1">
                <a:solidFill>
                  <a:srgbClr val="003366"/>
                </a:solidFill>
                <a:latin typeface="Calibri" pitchFamily="34" charset="0"/>
              </a:rPr>
              <a:t>MSW</a:t>
            </a:r>
            <a:r>
              <a:rPr lang="en-US" sz="2400" b="1" dirty="0">
                <a:solidFill>
                  <a:srgbClr val="003366"/>
                </a:solidFill>
                <a:latin typeface="Calibri" pitchFamily="34" charset="0"/>
              </a:rPr>
              <a:t>, MPH, MS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3366"/>
                </a:solidFill>
                <a:latin typeface="Calibri" pitchFamily="34" charset="0"/>
              </a:rPr>
              <a:t>Senior Director of Child, Youth, and Family Policy and Programs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3366"/>
                </a:solidFill>
                <a:latin typeface="Calibri" pitchFamily="34" charset="0"/>
              </a:rPr>
              <a:t>MassHealth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b="1" dirty="0">
              <a:solidFill>
                <a:srgbClr val="003366"/>
              </a:solidFill>
              <a:latin typeface="Calibri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3366"/>
                </a:solidFill>
                <a:latin typeface="Calibri" pitchFamily="34" charset="0"/>
              </a:rPr>
              <a:t>June 10, 2021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3366"/>
                </a:solidFill>
                <a:latin typeface="Calibri" pitchFamily="34" charset="0"/>
              </a:rPr>
              <a:t>3:00-5:00 pm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b="1" dirty="0">
              <a:solidFill>
                <a:srgbClr val="003366"/>
              </a:solidFill>
              <a:latin typeface="Calibri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3366"/>
                </a:solidFill>
                <a:latin typeface="Calibri" pitchFamily="34" charset="0"/>
              </a:rPr>
              <a:t>WebEx</a:t>
            </a:r>
          </a:p>
        </p:txBody>
      </p:sp>
    </p:spTree>
    <p:extLst>
      <p:ext uri="{BB962C8B-B14F-4D97-AF65-F5344CB8AC3E}">
        <p14:creationId xmlns:p14="http://schemas.microsoft.com/office/powerpoint/2010/main" val="196943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372612"/>
            <a:ext cx="8382000" cy="249299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</a:rPr>
              <a:t>Welcome and Introductions</a:t>
            </a:r>
          </a:p>
          <a:p>
            <a:pPr marL="457200" indent="-457200">
              <a:buFont typeface="+mj-lt"/>
              <a:buAutoNum type="arabicPeriod"/>
            </a:pPr>
            <a:endParaRPr lang="en-US" sz="1200" b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</a:rPr>
              <a:t>Approval of 4/8 Meeting Minutes</a:t>
            </a:r>
          </a:p>
          <a:p>
            <a:pPr marL="457200" indent="-457200">
              <a:buFont typeface="+mj-lt"/>
              <a:buAutoNum type="arabicPeriod"/>
            </a:pPr>
            <a:endParaRPr lang="en-US" sz="1200" b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</a:rPr>
              <a:t>Agency Updates</a:t>
            </a:r>
          </a:p>
          <a:p>
            <a:pPr marL="457200" indent="-457200">
              <a:buFont typeface="+mj-lt"/>
              <a:buAutoNum type="arabicPeriod"/>
            </a:pPr>
            <a:endParaRPr lang="en-US" sz="1200" b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</a:rPr>
              <a:t>Commission Priorities and Next Steps</a:t>
            </a:r>
          </a:p>
          <a:p>
            <a:pPr marL="457200" indent="-457200">
              <a:buFont typeface="+mj-lt"/>
              <a:buAutoNum type="arabicPeriod"/>
            </a:pPr>
            <a:endParaRPr lang="en-US" sz="2400" b="1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838200" y="109538"/>
            <a:ext cx="5029200" cy="762000"/>
          </a:xfrm>
        </p:spPr>
        <p:txBody>
          <a:bodyPr anchor="ctr"/>
          <a:lstStyle/>
          <a:p>
            <a:r>
              <a:rPr lang="en-US" dirty="0">
                <a:latin typeface="Calibri" panose="020F0502020204030204" pitchFamily="34" charset="0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75220006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219200"/>
            <a:ext cx="8077200" cy="4247317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US" b="1" u="sng" dirty="0">
                <a:latin typeface="Calibri" panose="020F0502020204030204" pitchFamily="34" charset="0"/>
              </a:rPr>
              <a:t>Summary of Behavioral Health Promotion and Upstream Prevention Commission’s Recommendations</a:t>
            </a:r>
            <a:endParaRPr lang="en-US" sz="1600" u="sng" dirty="0">
              <a:latin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</a:endParaRPr>
          </a:p>
          <a:p>
            <a:pPr marL="342900" lvl="0" indent="-342900">
              <a:buAutoNum type="arabicPeriod"/>
            </a:pPr>
            <a:r>
              <a:rPr lang="en-US" b="1" dirty="0">
                <a:latin typeface="Calibri" panose="020F0502020204030204" pitchFamily="34" charset="0"/>
              </a:rPr>
              <a:t>Infuse Prevention, Promotion, and Results First Science into State Government</a:t>
            </a:r>
          </a:p>
          <a:p>
            <a:pPr marL="342900" lvl="0" indent="-342900">
              <a:buAutoNum type="arabicPeriod"/>
            </a:pPr>
            <a:endParaRPr lang="en-US" b="1" dirty="0">
              <a:latin typeface="Calibri" panose="020F0502020204030204" pitchFamily="34" charset="0"/>
            </a:endParaRPr>
          </a:p>
          <a:p>
            <a:pPr marL="342900" lvl="0" indent="-342900">
              <a:buAutoNum type="arabicPeriod"/>
            </a:pPr>
            <a:r>
              <a:rPr lang="en-US" b="1" dirty="0">
                <a:latin typeface="Calibri" panose="020F0502020204030204" pitchFamily="34" charset="0"/>
              </a:rPr>
              <a:t>Innovate to Fund Promotion and Prevention</a:t>
            </a:r>
          </a:p>
          <a:p>
            <a:pPr marL="342900" lvl="0" indent="-342900">
              <a:buAutoNum type="arabicPeriod"/>
            </a:pPr>
            <a:endParaRPr lang="en-US" b="1" dirty="0">
              <a:latin typeface="Calibri" panose="020F0502020204030204" pitchFamily="34" charset="0"/>
            </a:endParaRPr>
          </a:p>
          <a:p>
            <a:pPr marL="342900" lvl="0" indent="-342900">
              <a:buAutoNum type="arabicPeriod"/>
            </a:pPr>
            <a:r>
              <a:rPr lang="en-US" b="1" dirty="0">
                <a:latin typeface="Calibri" panose="020F0502020204030204" pitchFamily="34" charset="0"/>
              </a:rPr>
              <a:t>Building Prevention Infrastructure</a:t>
            </a:r>
          </a:p>
          <a:p>
            <a:pPr marL="342900" lvl="0" indent="-342900">
              <a:buAutoNum type="arabicPeriod"/>
            </a:pPr>
            <a:endParaRPr lang="en-US" b="1" dirty="0">
              <a:latin typeface="Calibri" panose="020F0502020204030204" pitchFamily="34" charset="0"/>
            </a:endParaRPr>
          </a:p>
          <a:p>
            <a:pPr marL="342900" lvl="0" indent="-342900">
              <a:buAutoNum type="arabicPeriod"/>
            </a:pPr>
            <a:r>
              <a:rPr lang="en-US" b="1" dirty="0">
                <a:latin typeface="Calibri" panose="020F0502020204030204" pitchFamily="34" charset="0"/>
              </a:rPr>
              <a:t>Investing in What Works: Evidence-based Prevention and Promotion Programming and Systems</a:t>
            </a:r>
          </a:p>
          <a:p>
            <a:pPr marL="342900" lvl="0" indent="-342900">
              <a:buAutoNum type="arabicPeriod"/>
            </a:pPr>
            <a:endParaRPr lang="en-US" b="1" dirty="0">
              <a:latin typeface="Calibri" panose="020F0502020204030204" pitchFamily="34" charset="0"/>
            </a:endParaRPr>
          </a:p>
          <a:p>
            <a:pPr marL="342900" lvl="0" indent="-342900">
              <a:buAutoNum type="arabicPeriod"/>
            </a:pPr>
            <a:r>
              <a:rPr lang="en-US" b="1" dirty="0">
                <a:latin typeface="Calibri" panose="020F0502020204030204" pitchFamily="34" charset="0"/>
              </a:rPr>
              <a:t>Prevention Workforce: Supporting Caregivers and Integrating Behavioral Health</a:t>
            </a:r>
          </a:p>
          <a:p>
            <a:pPr marL="342900" lvl="0" indent="-342900">
              <a:buAutoNum type="arabicPeriod"/>
            </a:pPr>
            <a:endParaRPr lang="en-US" b="1" dirty="0">
              <a:latin typeface="Calibri" panose="020F0502020204030204" pitchFamily="34" charset="0"/>
            </a:endParaRPr>
          </a:p>
          <a:p>
            <a:pPr marL="342900" lvl="0" indent="-342900">
              <a:buAutoNum type="arabicPeriod"/>
            </a:pPr>
            <a:r>
              <a:rPr lang="en-US" b="1" dirty="0">
                <a:latin typeface="Calibri" panose="020F0502020204030204" pitchFamily="34" charset="0"/>
              </a:rPr>
              <a:t>Promoting Behavioral Health in Schools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/>
              <a:t>Summary of 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3535292132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/>
              <a:t>Summary of Recommendations</a:t>
            </a:r>
          </a:p>
        </p:txBody>
      </p:sp>
      <p:pic>
        <p:nvPicPr>
          <p:cNvPr id="4" name="Picture 3" descr="graphic one v1.emf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88" t="7566" r="11631" b="15320"/>
          <a:stretch/>
        </p:blipFill>
        <p:spPr>
          <a:xfrm>
            <a:off x="838200" y="1295400"/>
            <a:ext cx="7397847" cy="4126162"/>
          </a:xfrm>
          <a:prstGeom prst="rect">
            <a:avLst/>
          </a:prstGeom>
        </p:spPr>
      </p:pic>
      <p:sp>
        <p:nvSpPr>
          <p:cNvPr id="5" name="Shape 106"/>
          <p:cNvSpPr txBox="1"/>
          <p:nvPr/>
        </p:nvSpPr>
        <p:spPr>
          <a:xfrm>
            <a:off x="3276600" y="5726362"/>
            <a:ext cx="5364569" cy="756353"/>
          </a:xfrm>
          <a:prstGeom prst="rect">
            <a:avLst/>
          </a:prstGeom>
          <a:noFill/>
          <a:ln>
            <a:noFill/>
          </a:ln>
        </p:spPr>
        <p:txBody>
          <a:bodyPr lIns="121900" tIns="121900" rIns="121900" bIns="121900" anchor="t" anchorCtr="0">
            <a:noAutofit/>
          </a:bodyPr>
          <a:lstStyle/>
          <a:p>
            <a:pPr>
              <a:lnSpc>
                <a:spcPct val="115000"/>
              </a:lnSpc>
              <a:buClr>
                <a:srgbClr val="000000"/>
              </a:buClr>
              <a:buSzPct val="110000"/>
            </a:pPr>
            <a:r>
              <a:rPr lang="en" sz="1000" b="1" dirty="0"/>
              <a:t>Source: </a:t>
            </a:r>
            <a:r>
              <a:rPr lang="en-US" sz="1000" dirty="0"/>
              <a:t>Adapted from: Institute of Medicine. (1994). </a:t>
            </a:r>
            <a:r>
              <a:rPr lang="en-US" sz="1000" i="1" dirty="0"/>
              <a:t>Reducing risks for mental disorders: Frontiers for preventive intervention research. </a:t>
            </a:r>
            <a:r>
              <a:rPr lang="en-US" sz="1000" dirty="0"/>
              <a:t>Washington, DC: National Academy Press.</a:t>
            </a:r>
            <a:endParaRPr lang="en" sz="1000" dirty="0"/>
          </a:p>
        </p:txBody>
      </p:sp>
    </p:spTree>
    <p:extLst>
      <p:ext uri="{BB962C8B-B14F-4D97-AF65-F5344CB8AC3E}">
        <p14:creationId xmlns:p14="http://schemas.microsoft.com/office/powerpoint/2010/main" val="3640957952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/>
              <a:t>Summary of Recommendations</a:t>
            </a:r>
          </a:p>
        </p:txBody>
      </p:sp>
      <p:sp>
        <p:nvSpPr>
          <p:cNvPr id="5" name="Shape 106"/>
          <p:cNvSpPr txBox="1"/>
          <p:nvPr/>
        </p:nvSpPr>
        <p:spPr>
          <a:xfrm>
            <a:off x="3276600" y="5726362"/>
            <a:ext cx="5364569" cy="756353"/>
          </a:xfrm>
          <a:prstGeom prst="rect">
            <a:avLst/>
          </a:prstGeom>
          <a:noFill/>
          <a:ln>
            <a:noFill/>
          </a:ln>
        </p:spPr>
        <p:txBody>
          <a:bodyPr lIns="121900" tIns="121900" rIns="121900" bIns="121900" anchor="t" anchorCtr="0">
            <a:noAutofit/>
          </a:bodyPr>
          <a:lstStyle/>
          <a:p>
            <a:pPr>
              <a:lnSpc>
                <a:spcPct val="115000"/>
              </a:lnSpc>
              <a:buClr>
                <a:srgbClr val="000000"/>
              </a:buClr>
              <a:buSzPct val="110000"/>
            </a:pPr>
            <a:r>
              <a:rPr lang="en" sz="1000" b="1" dirty="0"/>
              <a:t>Source: </a:t>
            </a:r>
            <a:r>
              <a:rPr lang="en-US" sz="1000" dirty="0"/>
              <a:t>Adapted from: Institute of Medicine. (1994). </a:t>
            </a:r>
            <a:r>
              <a:rPr lang="en-US" sz="1000" i="1" dirty="0"/>
              <a:t>Reducing risks for mental disorders: Frontiers for preventive intervention research. </a:t>
            </a:r>
            <a:r>
              <a:rPr lang="en-US" sz="1000" dirty="0"/>
              <a:t>Washington, DC: National Academy Press.</a:t>
            </a:r>
            <a:endParaRPr lang="en" sz="1000" dirty="0"/>
          </a:p>
        </p:txBody>
      </p:sp>
      <p:grpSp>
        <p:nvGrpSpPr>
          <p:cNvPr id="23" name="Group 22"/>
          <p:cNvGrpSpPr/>
          <p:nvPr/>
        </p:nvGrpSpPr>
        <p:grpSpPr>
          <a:xfrm>
            <a:off x="838200" y="1219200"/>
            <a:ext cx="7543800" cy="4114800"/>
            <a:chOff x="890367" y="166805"/>
            <a:chExt cx="10241280" cy="5712092"/>
          </a:xfrm>
        </p:grpSpPr>
        <p:grpSp>
          <p:nvGrpSpPr>
            <p:cNvPr id="24" name="Group 23"/>
            <p:cNvGrpSpPr/>
            <p:nvPr/>
          </p:nvGrpSpPr>
          <p:grpSpPr>
            <a:xfrm>
              <a:off x="890367" y="166805"/>
              <a:ext cx="10241280" cy="5712092"/>
              <a:chOff x="890367" y="166805"/>
              <a:chExt cx="10241280" cy="5712092"/>
            </a:xfrm>
          </p:grpSpPr>
          <p:pic>
            <p:nvPicPr>
              <p:cNvPr id="27" name="Picture 26" descr="graphic one v1.emf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0788" t="7566" r="49651" b="15320"/>
              <a:stretch/>
            </p:blipFill>
            <p:spPr>
              <a:xfrm>
                <a:off x="890367" y="166805"/>
                <a:ext cx="5222334" cy="5712092"/>
              </a:xfrm>
              <a:prstGeom prst="rect">
                <a:avLst/>
              </a:prstGeom>
            </p:spPr>
          </p:pic>
          <p:pic>
            <p:nvPicPr>
              <p:cNvPr id="28" name="Picture 27" descr="graphic one v1.emf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0788" t="76506" r="11631" b="15321"/>
              <a:stretch/>
            </p:blipFill>
            <p:spPr>
              <a:xfrm>
                <a:off x="890367" y="5273457"/>
                <a:ext cx="10241280" cy="605439"/>
              </a:xfrm>
              <a:prstGeom prst="rect">
                <a:avLst/>
              </a:prstGeom>
            </p:spPr>
          </p:pic>
        </p:grpSp>
        <p:sp>
          <p:nvSpPr>
            <p:cNvPr id="25" name="Right Arrow 24"/>
            <p:cNvSpPr/>
            <p:nvPr/>
          </p:nvSpPr>
          <p:spPr>
            <a:xfrm rot="10800000">
              <a:off x="6399496" y="1225334"/>
              <a:ext cx="3268557" cy="3439976"/>
            </a:xfrm>
            <a:prstGeom prst="rightArrow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060148" y="2387544"/>
              <a:ext cx="2607906" cy="12387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Commission is focused here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41696115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109538"/>
            <a:ext cx="5029200" cy="762000"/>
          </a:xfrm>
        </p:spPr>
        <p:txBody>
          <a:bodyPr anchor="ctr"/>
          <a:lstStyle/>
          <a:p>
            <a:r>
              <a:rPr lang="en-US" dirty="0">
                <a:latin typeface="Calibri" panose="020F0502020204030204" pitchFamily="34" charset="0"/>
              </a:rPr>
              <a:t>Confirmed 2021 Meeting Schedule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4330085"/>
              </p:ext>
            </p:extLst>
          </p:nvPr>
        </p:nvGraphicFramePr>
        <p:xfrm>
          <a:off x="533400" y="1219200"/>
          <a:ext cx="8117840" cy="350520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552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4200">
                <a:tc>
                  <a:txBody>
                    <a:bodyPr/>
                    <a:lstStyle/>
                    <a:p>
                      <a:pPr marL="112713" indent="0"/>
                      <a:r>
                        <a:rPr lang="en-US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Location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119063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August 12, 2021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58738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3:00-5:00 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dirty="0">
                          <a:latin typeface="Calibri" panose="020F0502020204030204" pitchFamily="34" charset="0"/>
                        </a:rPr>
                        <a:t>TBD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119063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October 14, 2021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58738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3:00-5:00 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dirty="0">
                          <a:latin typeface="Calibri" panose="020F0502020204030204" pitchFamily="34" charset="0"/>
                        </a:rPr>
                        <a:t>TBD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119063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December 9, 2021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58738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3:00-5:00 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dirty="0">
                          <a:latin typeface="Calibri" panose="020F0502020204030204" pitchFamily="34" charset="0"/>
                        </a:rPr>
                        <a:t>TBD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119063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February 10, 2022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58738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3:00-5:00 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dirty="0">
                          <a:latin typeface="Calibri" panose="020F0502020204030204" pitchFamily="34" charset="0"/>
                        </a:rPr>
                        <a:t>TBD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84200">
                <a:tc gridSpan="3">
                  <a:txBody>
                    <a:bodyPr/>
                    <a:lstStyle/>
                    <a:p>
                      <a:pPr marL="11906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March 1, 2022 – </a:t>
                      </a:r>
                      <a:r>
                        <a:rPr lang="en-US" sz="2000" i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Submission of Annual Report to the Legislature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indent="58738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solidFill>
                          <a:schemeClr val="dk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b="0" i="1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31461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3545020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219200"/>
            <a:ext cx="8305800" cy="5632311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US" b="1" u="sng" dirty="0">
                <a:latin typeface="Calibri" panose="020F0502020204030204" pitchFamily="34" charset="0"/>
              </a:rPr>
              <a:t>Expanded Summary of Behavioral Health Promotion and Upstream Prevention Commission’s Recommendations</a:t>
            </a:r>
            <a:endParaRPr lang="en-US" sz="1600" u="sng" dirty="0">
              <a:latin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b="1" dirty="0">
                <a:latin typeface="Calibri" panose="020F0502020204030204" pitchFamily="34" charset="0"/>
              </a:rPr>
              <a:t>Infuse Prevention, Promotion, and Results First Science into State Government</a:t>
            </a:r>
          </a:p>
          <a:p>
            <a:pPr marL="630238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Employ data driven decision-making in the Legislature and State Agencies</a:t>
            </a:r>
          </a:p>
          <a:p>
            <a:pPr marL="630238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Establish a permanent Promote Prevent Commission</a:t>
            </a:r>
          </a:p>
          <a:p>
            <a:pPr marL="630238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Adopt standardized concepts for evidence-based decision making </a:t>
            </a:r>
          </a:p>
          <a:p>
            <a:pPr lvl="1"/>
            <a:r>
              <a:rPr lang="en-US" dirty="0">
                <a:latin typeface="Calibri" panose="020F0502020204030204" pitchFamily="34" charset="0"/>
              </a:rPr>
              <a:t> 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b="1" dirty="0">
                <a:latin typeface="Calibri" panose="020F0502020204030204" pitchFamily="34" charset="0"/>
              </a:rPr>
              <a:t>Innovate to Fund Promotion and Prevention</a:t>
            </a:r>
          </a:p>
          <a:p>
            <a:pPr marL="630238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Establish public-private partnerships at the state and local-level</a:t>
            </a:r>
          </a:p>
          <a:p>
            <a:pPr marL="630238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Direct revenues from the sale of cannabis to fund community-based prevention</a:t>
            </a:r>
          </a:p>
          <a:p>
            <a:pPr marL="630238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Establish a Behavioral Health Promotion, Prevention, and Early Intervention Trust Fund (</a:t>
            </a:r>
            <a:r>
              <a:rPr lang="en-US" dirty="0" err="1">
                <a:latin typeface="Calibri" panose="020F0502020204030204" pitchFamily="34" charset="0"/>
              </a:rPr>
              <a:t>BeHaPPE</a:t>
            </a:r>
            <a:r>
              <a:rPr lang="en-US" dirty="0">
                <a:latin typeface="Calibri" panose="020F0502020204030204" pitchFamily="34" charset="0"/>
              </a:rPr>
              <a:t> Trust Fund)</a:t>
            </a:r>
          </a:p>
          <a:p>
            <a:pPr marL="630238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Assess opiate manufactures and wholesalers to fund prevention and promotion </a:t>
            </a:r>
          </a:p>
          <a:p>
            <a:r>
              <a:rPr lang="en-US" dirty="0">
                <a:latin typeface="Calibri" panose="020F0502020204030204" pitchFamily="34" charset="0"/>
              </a:rPr>
              <a:t> </a:t>
            </a:r>
          </a:p>
          <a:p>
            <a:pPr marL="342900" lvl="0" indent="-342900">
              <a:buFont typeface="+mj-lt"/>
              <a:buAutoNum type="arabicPeriod" startAt="3"/>
            </a:pPr>
            <a:r>
              <a:rPr lang="en-US" b="1" dirty="0">
                <a:latin typeface="Calibri" panose="020F0502020204030204" pitchFamily="34" charset="0"/>
              </a:rPr>
              <a:t>Building Prevention Infrastructure</a:t>
            </a:r>
          </a:p>
          <a:p>
            <a:pPr marL="630238" lvl="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Strengthen and invest in community-level coalitions</a:t>
            </a:r>
          </a:p>
          <a:p>
            <a:pPr marL="630238" lvl="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Fund technical assistance for community prevention leaders</a:t>
            </a:r>
          </a:p>
          <a:p>
            <a:pPr marL="630238" lvl="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Support local youth commissions</a:t>
            </a:r>
          </a:p>
          <a:p>
            <a:pPr marL="630238" lvl="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Advance and encourage data collection on local behavioral health issues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Appendix: Promote-Prevent Commission 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2824790231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219200"/>
            <a:ext cx="8077200" cy="4247317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 startAt="4"/>
            </a:pPr>
            <a:r>
              <a:rPr lang="en-US" b="1" dirty="0">
                <a:latin typeface="Calibri" panose="020F0502020204030204" pitchFamily="34" charset="0"/>
              </a:rPr>
              <a:t>Investing in What Works: Evidence-based Prevention and Promotion Programming and Systems</a:t>
            </a:r>
          </a:p>
          <a:p>
            <a:pPr marL="630238" lvl="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Invest in evidence-based programming, promote family economic stability, and reauthorize the Prevention and Wellness Trust Fund </a:t>
            </a:r>
          </a:p>
          <a:p>
            <a:r>
              <a:rPr lang="en-US" dirty="0">
                <a:latin typeface="Calibri" panose="020F0502020204030204" pitchFamily="34" charset="0"/>
              </a:rPr>
              <a:t> </a:t>
            </a:r>
          </a:p>
          <a:p>
            <a:pPr marL="342900" lvl="0" indent="-342900">
              <a:buFont typeface="+mj-lt"/>
              <a:buAutoNum type="arabicPeriod" startAt="5"/>
            </a:pPr>
            <a:r>
              <a:rPr lang="en-US" b="1" dirty="0">
                <a:latin typeface="Calibri" panose="020F0502020204030204" pitchFamily="34" charset="0"/>
              </a:rPr>
              <a:t>Prevention Workforce: Supporting Caregivers and Integrating Behavioral Health </a:t>
            </a:r>
            <a:endParaRPr lang="en-US" dirty="0">
              <a:latin typeface="Calibri" panose="020F0502020204030204" pitchFamily="34" charset="0"/>
            </a:endParaRPr>
          </a:p>
          <a:p>
            <a:pPr marL="630238" lvl="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Advance behavioral health promotion and prevention education and support for law enforcement, healthcare staff, caregivers, and educators</a:t>
            </a:r>
          </a:p>
          <a:p>
            <a:pPr marL="630238" lvl="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Expand access to early intervention behavioral health services </a:t>
            </a:r>
          </a:p>
          <a:p>
            <a:r>
              <a:rPr lang="en-US" dirty="0">
                <a:latin typeface="Calibri" panose="020F0502020204030204" pitchFamily="34" charset="0"/>
              </a:rPr>
              <a:t> </a:t>
            </a:r>
          </a:p>
          <a:p>
            <a:pPr marL="342900" lvl="0" indent="-342900">
              <a:buFont typeface="+mj-lt"/>
              <a:buAutoNum type="arabicPeriod" startAt="6"/>
            </a:pPr>
            <a:r>
              <a:rPr lang="en-US" b="1" dirty="0">
                <a:latin typeface="Calibri" panose="020F0502020204030204" pitchFamily="34" charset="0"/>
              </a:rPr>
              <a:t>Promoting Behavioral Health in Schools</a:t>
            </a:r>
            <a:r>
              <a:rPr lang="en-US" dirty="0">
                <a:latin typeface="Calibri" panose="020F0502020204030204" pitchFamily="34" charset="0"/>
              </a:rPr>
              <a:t> </a:t>
            </a:r>
          </a:p>
          <a:p>
            <a:pPr marL="630238" lvl="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Advance social-emotional learning for new educators </a:t>
            </a:r>
          </a:p>
          <a:p>
            <a:pPr marL="630238" lvl="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Incorporate mental health promotion education into school health curriculums</a:t>
            </a:r>
          </a:p>
          <a:p>
            <a:pPr marL="630238" lvl="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Protect elementary students’ access to opportunities for recess and free-play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Appendix: Promote-Prevent Commission 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503396575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heme/theme1.xml><?xml version="1.0" encoding="utf-8"?>
<a:theme xmlns:a="http://schemas.openxmlformats.org/drawingml/2006/main" name="1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5155</TotalTime>
  <Words>483</Words>
  <Application>Microsoft Office PowerPoint</Application>
  <PresentationFormat>On-screen Show (4:3)</PresentationFormat>
  <Paragraphs>94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Courier New</vt:lpstr>
      <vt:lpstr>1_Blue Presentation Template - MA HHS - small logos</vt:lpstr>
      <vt:lpstr>PowerPoint Presentation</vt:lpstr>
      <vt:lpstr>Agenda</vt:lpstr>
      <vt:lpstr>Summary of Recommendations</vt:lpstr>
      <vt:lpstr>Summary of Recommendations</vt:lpstr>
      <vt:lpstr>Summary of Recommendations</vt:lpstr>
      <vt:lpstr>Confirmed 2021 Meeting Schedule</vt:lpstr>
      <vt:lpstr>Appendix: Promote-Prevent Commission Recommendations</vt:lpstr>
      <vt:lpstr>Appendix: Promote-Prevent Commission Recommendations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Gabriel.R.Cohen@MassMail.State.MA.US</dc:creator>
  <cp:lastModifiedBy>Cohen, Gabriel R. (EHS)</cp:lastModifiedBy>
  <cp:revision>597</cp:revision>
  <cp:lastPrinted>2019-11-13T19:25:56Z</cp:lastPrinted>
  <dcterms:created xsi:type="dcterms:W3CDTF">2014-04-27T20:43:35Z</dcterms:created>
  <dcterms:modified xsi:type="dcterms:W3CDTF">2021-06-10T18:55:27Z</dcterms:modified>
</cp:coreProperties>
</file>