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7" r:id="rId2"/>
    <p:sldId id="359" r:id="rId3"/>
    <p:sldId id="384" r:id="rId4"/>
    <p:sldId id="387" r:id="rId5"/>
    <p:sldId id="388" r:id="rId6"/>
    <p:sldId id="386" r:id="rId7"/>
    <p:sldId id="389" r:id="rId8"/>
    <p:sldId id="385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897" autoAdjust="0"/>
    <p:restoredTop sz="94660"/>
  </p:normalViewPr>
  <p:slideViewPr>
    <p:cSldViewPr>
      <p:cViewPr varScale="1">
        <p:scale>
          <a:sx n="110" d="100"/>
          <a:sy n="110" d="100"/>
        </p:scale>
        <p:origin x="11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6/10/2021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6/10/2021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3339483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7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3"/>
            <a:r>
              <a:rPr lang="en-US" altLang="en-US" dirty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6" r:id="rId3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533400" y="876300"/>
            <a:ext cx="6477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Community Behavioral Health</a:t>
            </a:r>
            <a:br>
              <a:rPr lang="en-US" sz="3000" b="1" dirty="0">
                <a:solidFill>
                  <a:srgbClr val="FFFFFF"/>
                </a:solidFill>
                <a:latin typeface="Calibri" pitchFamily="34" charset="0"/>
              </a:rPr>
            </a:b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Promotion and Prevention Commission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3112" y="81915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521200" y="6477000"/>
            <a:ext cx="127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noFill/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3535501"/>
            <a:ext cx="87376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Kate Ginnis, </a:t>
            </a:r>
            <a:r>
              <a:rPr lang="en-US" sz="2400" b="1" dirty="0" err="1">
                <a:solidFill>
                  <a:srgbClr val="003366"/>
                </a:solidFill>
                <a:latin typeface="Calibri" pitchFamily="34" charset="0"/>
              </a:rPr>
              <a:t>MSW</a:t>
            </a: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, MPH, MS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Senior Director of Child, Youth, and Family Policy and Programs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MassHealth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June 10, 2021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3:00-5:00 pm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WebEx</a:t>
            </a: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2612"/>
            <a:ext cx="8382000" cy="24929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Welcome and Introductions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Approval of 4/8 Meeting Minutes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Agency Updates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Commission Priorities and Next Steps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077200" cy="424731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b="1" u="sng" dirty="0">
                <a:latin typeface="Calibri" panose="020F0502020204030204" pitchFamily="34" charset="0"/>
              </a:rPr>
              <a:t>Summary of Behavioral Health Promotion and Upstream Prevention Commission’s Recommendations</a:t>
            </a:r>
            <a:endParaRPr lang="en-US" sz="1600" u="sng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  <a:p>
            <a:pPr marL="342900" lvl="0" indent="-342900"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Infuse Prevention, Promotion, and Results First Science into State Government</a:t>
            </a:r>
          </a:p>
          <a:p>
            <a:pPr marL="342900" lvl="0" indent="-342900">
              <a:buAutoNum type="arabicPeriod"/>
            </a:pPr>
            <a:endParaRPr lang="en-US" b="1" dirty="0">
              <a:latin typeface="Calibri" panose="020F0502020204030204" pitchFamily="34" charset="0"/>
            </a:endParaRPr>
          </a:p>
          <a:p>
            <a:pPr marL="342900" lvl="0" indent="-342900"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Innovate to Fund Promotion and Prevention</a:t>
            </a:r>
          </a:p>
          <a:p>
            <a:pPr marL="342900" lvl="0" indent="-342900">
              <a:buAutoNum type="arabicPeriod"/>
            </a:pPr>
            <a:endParaRPr lang="en-US" b="1" dirty="0">
              <a:latin typeface="Calibri" panose="020F0502020204030204" pitchFamily="34" charset="0"/>
            </a:endParaRPr>
          </a:p>
          <a:p>
            <a:pPr marL="342900" lvl="0" indent="-342900"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Building Prevention Infrastructure</a:t>
            </a:r>
          </a:p>
          <a:p>
            <a:pPr marL="342900" lvl="0" indent="-342900">
              <a:buAutoNum type="arabicPeriod"/>
            </a:pPr>
            <a:endParaRPr lang="en-US" b="1" dirty="0">
              <a:latin typeface="Calibri" panose="020F0502020204030204" pitchFamily="34" charset="0"/>
            </a:endParaRPr>
          </a:p>
          <a:p>
            <a:pPr marL="342900" lvl="0" indent="-342900"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Investing in What Works: Evidence-based Prevention and Promotion Programming and Systems</a:t>
            </a:r>
          </a:p>
          <a:p>
            <a:pPr marL="342900" lvl="0" indent="-342900">
              <a:buAutoNum type="arabicPeriod"/>
            </a:pPr>
            <a:endParaRPr lang="en-US" b="1" dirty="0">
              <a:latin typeface="Calibri" panose="020F0502020204030204" pitchFamily="34" charset="0"/>
            </a:endParaRPr>
          </a:p>
          <a:p>
            <a:pPr marL="342900" lvl="0" indent="-342900"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Prevention Workforce: Supporting Caregivers and Integrating Behavioral Health</a:t>
            </a:r>
          </a:p>
          <a:p>
            <a:pPr marL="342900" lvl="0" indent="-342900">
              <a:buAutoNum type="arabicPeriod"/>
            </a:pPr>
            <a:endParaRPr lang="en-US" b="1" dirty="0">
              <a:latin typeface="Calibri" panose="020F0502020204030204" pitchFamily="34" charset="0"/>
            </a:endParaRPr>
          </a:p>
          <a:p>
            <a:pPr marL="342900" lvl="0" indent="-342900"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Promoting Behavioral Health in Schools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Summary of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53529213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Summary of Recommendations</a:t>
            </a:r>
          </a:p>
        </p:txBody>
      </p:sp>
      <p:pic>
        <p:nvPicPr>
          <p:cNvPr id="4" name="Picture 3" descr="graphic one v1.em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8" t="7566" r="11631" b="15320"/>
          <a:stretch/>
        </p:blipFill>
        <p:spPr>
          <a:xfrm>
            <a:off x="838200" y="1295400"/>
            <a:ext cx="7397847" cy="4126162"/>
          </a:xfrm>
          <a:prstGeom prst="rect">
            <a:avLst/>
          </a:prstGeom>
        </p:spPr>
      </p:pic>
      <p:sp>
        <p:nvSpPr>
          <p:cNvPr id="5" name="Shape 106"/>
          <p:cNvSpPr txBox="1"/>
          <p:nvPr/>
        </p:nvSpPr>
        <p:spPr>
          <a:xfrm>
            <a:off x="3276600" y="5726362"/>
            <a:ext cx="5364569" cy="756353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ct val="110000"/>
            </a:pPr>
            <a:r>
              <a:rPr lang="en" sz="1000" b="1" dirty="0"/>
              <a:t>Source: </a:t>
            </a:r>
            <a:r>
              <a:rPr lang="en-US" sz="1000" dirty="0"/>
              <a:t>Adapted from: Institute of Medicine. (1994). </a:t>
            </a:r>
            <a:r>
              <a:rPr lang="en-US" sz="1000" i="1" dirty="0"/>
              <a:t>Reducing risks for mental disorders: Frontiers for preventive intervention research. </a:t>
            </a:r>
            <a:r>
              <a:rPr lang="en-US" sz="1000" dirty="0"/>
              <a:t>Washington, DC: National Academy Press.</a:t>
            </a:r>
            <a:endParaRPr lang="en" sz="1000" dirty="0"/>
          </a:p>
        </p:txBody>
      </p:sp>
    </p:spTree>
    <p:extLst>
      <p:ext uri="{BB962C8B-B14F-4D97-AF65-F5344CB8AC3E}">
        <p14:creationId xmlns:p14="http://schemas.microsoft.com/office/powerpoint/2010/main" val="364095795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Summary of Recommendations</a:t>
            </a:r>
          </a:p>
        </p:txBody>
      </p:sp>
      <p:sp>
        <p:nvSpPr>
          <p:cNvPr id="5" name="Shape 106"/>
          <p:cNvSpPr txBox="1"/>
          <p:nvPr/>
        </p:nvSpPr>
        <p:spPr>
          <a:xfrm>
            <a:off x="3276600" y="5726362"/>
            <a:ext cx="5364569" cy="756353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  <a:buSzPct val="110000"/>
            </a:pPr>
            <a:r>
              <a:rPr lang="en" sz="1000" b="1" dirty="0"/>
              <a:t>Source: </a:t>
            </a:r>
            <a:r>
              <a:rPr lang="en-US" sz="1000" dirty="0"/>
              <a:t>Adapted from: Institute of Medicine. (1994). </a:t>
            </a:r>
            <a:r>
              <a:rPr lang="en-US" sz="1000" i="1" dirty="0"/>
              <a:t>Reducing risks for mental disorders: Frontiers for preventive intervention research. </a:t>
            </a:r>
            <a:r>
              <a:rPr lang="en-US" sz="1000" dirty="0"/>
              <a:t>Washington, DC: National Academy Press.</a:t>
            </a:r>
            <a:endParaRPr lang="en" sz="10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838200" y="1219200"/>
            <a:ext cx="7543800" cy="4114800"/>
            <a:chOff x="890367" y="166805"/>
            <a:chExt cx="10241280" cy="5712092"/>
          </a:xfrm>
        </p:grpSpPr>
        <p:grpSp>
          <p:nvGrpSpPr>
            <p:cNvPr id="24" name="Group 23"/>
            <p:cNvGrpSpPr/>
            <p:nvPr/>
          </p:nvGrpSpPr>
          <p:grpSpPr>
            <a:xfrm>
              <a:off x="890367" y="166805"/>
              <a:ext cx="10241280" cy="5712092"/>
              <a:chOff x="890367" y="166805"/>
              <a:chExt cx="10241280" cy="5712092"/>
            </a:xfrm>
          </p:grpSpPr>
          <p:pic>
            <p:nvPicPr>
              <p:cNvPr id="27" name="Picture 26" descr="graphic one v1.emf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788" t="7566" r="49651" b="15320"/>
              <a:stretch/>
            </p:blipFill>
            <p:spPr>
              <a:xfrm>
                <a:off x="890367" y="166805"/>
                <a:ext cx="5222334" cy="5712092"/>
              </a:xfrm>
              <a:prstGeom prst="rect">
                <a:avLst/>
              </a:prstGeom>
            </p:spPr>
          </p:pic>
          <p:pic>
            <p:nvPicPr>
              <p:cNvPr id="28" name="Picture 27" descr="graphic one v1.emf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788" t="76506" r="11631" b="15321"/>
              <a:stretch/>
            </p:blipFill>
            <p:spPr>
              <a:xfrm>
                <a:off x="890367" y="5273457"/>
                <a:ext cx="10241280" cy="605439"/>
              </a:xfrm>
              <a:prstGeom prst="rect">
                <a:avLst/>
              </a:prstGeom>
            </p:spPr>
          </p:pic>
        </p:grpSp>
        <p:sp>
          <p:nvSpPr>
            <p:cNvPr id="25" name="Right Arrow 24"/>
            <p:cNvSpPr/>
            <p:nvPr/>
          </p:nvSpPr>
          <p:spPr>
            <a:xfrm rot="10800000">
              <a:off x="6399496" y="1225334"/>
              <a:ext cx="3268557" cy="3439976"/>
            </a:xfrm>
            <a:prstGeom prst="rightArrow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060148" y="2387544"/>
              <a:ext cx="2607906" cy="1238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b="1" dirty="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rPr>
                <a:t>Commission is focused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169611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Confirmed 2021 Meeting Schedule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330085"/>
              </p:ext>
            </p:extLst>
          </p:nvPr>
        </p:nvGraphicFramePr>
        <p:xfrm>
          <a:off x="533400" y="1219200"/>
          <a:ext cx="8117840" cy="35052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5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112713" indent="0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August 12,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October 14,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December 9,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February 10, 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4200">
                <a:tc gridSpan="3"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March 1, 2022 –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dk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0" i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1461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54502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305800" cy="563231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b="1" u="sng" dirty="0">
                <a:latin typeface="Calibri" panose="020F0502020204030204" pitchFamily="34" charset="0"/>
              </a:rPr>
              <a:t>Expanded Summary of Behavioral Health Promotion and Upstream Prevention Commission’s Recommendations</a:t>
            </a:r>
            <a:endParaRPr lang="en-US" sz="1600" u="sng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Infuse Prevention, Promotion, and Results First Science into State Government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Employ data driven decision-making in the Legislature and State Agencies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Establish a permanent Promote Prevent Commission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Adopt standardized concepts for evidence-based decision making 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Innovate to Fund Promotion and Prevention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Establish public-private partnerships at the state and local-level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Direct revenues from the sale of cannabis to fund community-based prevention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Establish a Behavioral Health Promotion, Prevention, and Early Intervention Trust Fund (</a:t>
            </a:r>
            <a:r>
              <a:rPr lang="en-US" dirty="0" err="1">
                <a:latin typeface="Calibri" panose="020F0502020204030204" pitchFamily="34" charset="0"/>
              </a:rPr>
              <a:t>BeHaPPE</a:t>
            </a:r>
            <a:r>
              <a:rPr lang="en-US" dirty="0">
                <a:latin typeface="Calibri" panose="020F0502020204030204" pitchFamily="34" charset="0"/>
              </a:rPr>
              <a:t> Trust Fund)</a:t>
            </a:r>
          </a:p>
          <a:p>
            <a:pPr marL="630238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Assess opiate manufactures and wholesalers to fund prevention and promotion </a:t>
            </a:r>
          </a:p>
          <a:p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marL="342900" lvl="0" indent="-342900">
              <a:buFont typeface="+mj-lt"/>
              <a:buAutoNum type="arabicPeriod" startAt="3"/>
            </a:pPr>
            <a:r>
              <a:rPr lang="en-US" b="1" dirty="0">
                <a:latin typeface="Calibri" panose="020F0502020204030204" pitchFamily="34" charset="0"/>
              </a:rPr>
              <a:t>Building Prevention Infrastructure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Strengthen and invest in community-level coalitions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Fund technical assistance for community prevention leaders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Support local youth commissions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Advance and encourage data collection on local behavioral health issues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Appendix: Promote-Prevent Commission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82479023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077200" cy="424731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4"/>
            </a:pPr>
            <a:r>
              <a:rPr lang="en-US" b="1" dirty="0">
                <a:latin typeface="Calibri" panose="020F0502020204030204" pitchFamily="34" charset="0"/>
              </a:rPr>
              <a:t>Investing in What Works: Evidence-based Prevention and Promotion Programming and Systems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Invest in evidence-based programming, promote family economic stability, and reauthorize the Prevention and Wellness Trust Fund </a:t>
            </a:r>
          </a:p>
          <a:p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marL="342900" lvl="0" indent="-342900">
              <a:buFont typeface="+mj-lt"/>
              <a:buAutoNum type="arabicPeriod" startAt="5"/>
            </a:pPr>
            <a:r>
              <a:rPr lang="en-US" b="1" dirty="0">
                <a:latin typeface="Calibri" panose="020F0502020204030204" pitchFamily="34" charset="0"/>
              </a:rPr>
              <a:t>Prevention Workforce: Supporting Caregivers and Integrating Behavioral Health </a:t>
            </a:r>
            <a:endParaRPr lang="en-US" dirty="0">
              <a:latin typeface="Calibri" panose="020F0502020204030204" pitchFamily="34" charset="0"/>
            </a:endParaRP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Advance behavioral health promotion and prevention education and support for law enforcement, healthcare staff, caregivers, and educators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Expand access to early intervention behavioral health services </a:t>
            </a:r>
          </a:p>
          <a:p>
            <a:r>
              <a:rPr lang="en-US" dirty="0">
                <a:latin typeface="Calibri" panose="020F0502020204030204" pitchFamily="34" charset="0"/>
              </a:rPr>
              <a:t> </a:t>
            </a:r>
          </a:p>
          <a:p>
            <a:pPr marL="342900" lvl="0" indent="-342900">
              <a:buFont typeface="+mj-lt"/>
              <a:buAutoNum type="arabicPeriod" startAt="6"/>
            </a:pPr>
            <a:r>
              <a:rPr lang="en-US" b="1" dirty="0">
                <a:latin typeface="Calibri" panose="020F0502020204030204" pitchFamily="34" charset="0"/>
              </a:rPr>
              <a:t>Promoting Behavioral Health in Schools</a:t>
            </a:r>
            <a:r>
              <a:rPr lang="en-US" dirty="0">
                <a:latin typeface="Calibri" panose="020F0502020204030204" pitchFamily="34" charset="0"/>
              </a:rPr>
              <a:t> 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Advance social-emotional learning for new educators 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Incorporate mental health promotion education into school health curriculums</a:t>
            </a:r>
          </a:p>
          <a:p>
            <a:pPr marL="630238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Protect elementary students’ access to opportunities for recess and free-play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Appendix: Promote-Prevent Commission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50339657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5155</TotalTime>
  <Words>483</Words>
  <Application>Microsoft Office PowerPoint</Application>
  <PresentationFormat>On-screen Show (4:3)</PresentationFormat>
  <Paragraphs>94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Courier New</vt:lpstr>
      <vt:lpstr>1_Blue Presentation Template - MA HHS - small logos</vt:lpstr>
      <vt:lpstr>PowerPoint Presentation</vt:lpstr>
      <vt:lpstr>Agenda</vt:lpstr>
      <vt:lpstr>Summary of Recommendations</vt:lpstr>
      <vt:lpstr>Summary of Recommendations</vt:lpstr>
      <vt:lpstr>Summary of Recommendations</vt:lpstr>
      <vt:lpstr>Confirmed 2021 Meeting Schedule</vt:lpstr>
      <vt:lpstr>Appendix: Promote-Prevent Commission Recommendations</vt:lpstr>
      <vt:lpstr>Appendix: Promote-Prevent Commission 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Cohen, Gabriel R. (EHS)</cp:lastModifiedBy>
  <cp:revision>597</cp:revision>
  <cp:lastPrinted>2019-11-13T19:25:56Z</cp:lastPrinted>
  <dcterms:created xsi:type="dcterms:W3CDTF">2014-04-27T20:43:35Z</dcterms:created>
  <dcterms:modified xsi:type="dcterms:W3CDTF">2021-06-10T18:55:27Z</dcterms:modified>
</cp:coreProperties>
</file>