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4"/>
  </p:sldMasterIdLst>
  <p:notesMasterIdLst>
    <p:notesMasterId r:id="rId17"/>
  </p:notesMasterIdLst>
  <p:handoutMasterIdLst>
    <p:handoutMasterId r:id="rId18"/>
  </p:handoutMasterIdLst>
  <p:sldIdLst>
    <p:sldId id="256" r:id="rId5"/>
    <p:sldId id="257" r:id="rId6"/>
    <p:sldId id="258" r:id="rId7"/>
    <p:sldId id="259" r:id="rId8"/>
    <p:sldId id="270" r:id="rId9"/>
    <p:sldId id="265" r:id="rId10"/>
    <p:sldId id="271" r:id="rId11"/>
    <p:sldId id="261" r:id="rId12"/>
    <p:sldId id="263" r:id="rId13"/>
    <p:sldId id="260" r:id="rId14"/>
    <p:sldId id="267" r:id="rId15"/>
    <p:sldId id="269" r:id="rId16"/>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p:cViewPr>
        <p:scale>
          <a:sx n="87" d="100"/>
          <a:sy n="87" d="100"/>
        </p:scale>
        <p:origin x="-1243"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67" d="100"/>
          <a:sy n="167" d="100"/>
        </p:scale>
        <p:origin x="-754" y="51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88BD9-B54B-486E-A254-14789085827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40A1807-5A8A-44CB-9449-4BFF8D7D086A}">
      <dgm:prSet/>
      <dgm:spPr/>
      <dgm:t>
        <a:bodyPr/>
        <a:lstStyle/>
        <a:p>
          <a:r>
            <a:rPr lang="en-US" dirty="0"/>
            <a:t>In the United States, according to a CDC survey of a representative sample of adults over 18 conducted June 24-30, 2020, 40.9% of respondents reported at least one adverse mental or behavioral health condition.  This was two to four times the prevalence of specific conditions cited in a similar survey conducted a year earlier.</a:t>
          </a:r>
        </a:p>
      </dgm:t>
    </dgm:pt>
    <dgm:pt modelId="{5FC14CE6-7E56-4FB2-844F-0EAF85D725DA}" type="parTrans" cxnId="{B28C1493-DC87-4388-B574-7EBCA958CC1F}">
      <dgm:prSet/>
      <dgm:spPr/>
      <dgm:t>
        <a:bodyPr/>
        <a:lstStyle/>
        <a:p>
          <a:endParaRPr lang="en-US"/>
        </a:p>
      </dgm:t>
    </dgm:pt>
    <dgm:pt modelId="{4FB658D2-8936-476F-9C57-F5B1E04B590C}" type="sibTrans" cxnId="{B28C1493-DC87-4388-B574-7EBCA958CC1F}">
      <dgm:prSet/>
      <dgm:spPr/>
      <dgm:t>
        <a:bodyPr/>
        <a:lstStyle/>
        <a:p>
          <a:endParaRPr lang="en-US"/>
        </a:p>
      </dgm:t>
    </dgm:pt>
    <dgm:pt modelId="{EDE70641-C139-4A8A-A1D6-2E1AB2F31900}">
      <dgm:prSet/>
      <dgm:spPr>
        <a:solidFill>
          <a:schemeClr val="accent6">
            <a:lumMod val="60000"/>
            <a:lumOff val="40000"/>
          </a:schemeClr>
        </a:solidFill>
      </dgm:spPr>
      <dgm:t>
        <a:bodyPr/>
        <a:lstStyle/>
        <a:p>
          <a:r>
            <a:rPr lang="en-US">
              <a:solidFill>
                <a:schemeClr val="tx1"/>
              </a:solidFill>
            </a:rPr>
            <a:t>Also from the CDC, data on mental health-related emergency department visits for children and youth under the age of 18 during the pandemic have increased substantially  compared to data from 2019: 24% for children ages 5-11 and 31% for youth aged 12-17.</a:t>
          </a:r>
        </a:p>
      </dgm:t>
    </dgm:pt>
    <dgm:pt modelId="{A0B49559-C692-44DE-B1A3-980A0F99251A}" type="parTrans" cxnId="{6B6F350E-437C-4CFF-BFEC-F13900D3EC70}">
      <dgm:prSet/>
      <dgm:spPr/>
      <dgm:t>
        <a:bodyPr/>
        <a:lstStyle/>
        <a:p>
          <a:endParaRPr lang="en-US"/>
        </a:p>
      </dgm:t>
    </dgm:pt>
    <dgm:pt modelId="{DA4C77FD-A5A5-4B29-870C-FD84C5169A84}" type="sibTrans" cxnId="{6B6F350E-437C-4CFF-BFEC-F13900D3EC70}">
      <dgm:prSet/>
      <dgm:spPr/>
      <dgm:t>
        <a:bodyPr/>
        <a:lstStyle/>
        <a:p>
          <a:endParaRPr lang="en-US"/>
        </a:p>
      </dgm:t>
    </dgm:pt>
    <dgm:pt modelId="{352713C0-2D70-46E8-BA33-AC3637AEF920}" type="pres">
      <dgm:prSet presAssocID="{9DF88BD9-B54B-486E-A254-147890858270}" presName="diagram" presStyleCnt="0">
        <dgm:presLayoutVars>
          <dgm:dir/>
          <dgm:resizeHandles val="exact"/>
        </dgm:presLayoutVars>
      </dgm:prSet>
      <dgm:spPr/>
      <dgm:t>
        <a:bodyPr/>
        <a:lstStyle/>
        <a:p>
          <a:endParaRPr lang="en-US"/>
        </a:p>
      </dgm:t>
    </dgm:pt>
    <dgm:pt modelId="{D794E13E-3A0B-4C6B-9881-251EC23E6233}" type="pres">
      <dgm:prSet presAssocID="{F40A1807-5A8A-44CB-9449-4BFF8D7D086A}" presName="node" presStyleLbl="node1" presStyleIdx="0" presStyleCnt="2" custScaleY="134335">
        <dgm:presLayoutVars>
          <dgm:bulletEnabled val="1"/>
        </dgm:presLayoutVars>
      </dgm:prSet>
      <dgm:spPr/>
      <dgm:t>
        <a:bodyPr/>
        <a:lstStyle/>
        <a:p>
          <a:endParaRPr lang="en-US"/>
        </a:p>
      </dgm:t>
    </dgm:pt>
    <dgm:pt modelId="{7FC76C50-952D-4CE4-B755-EFE5F825D887}" type="pres">
      <dgm:prSet presAssocID="{4FB658D2-8936-476F-9C57-F5B1E04B590C}" presName="sibTrans" presStyleCnt="0"/>
      <dgm:spPr/>
    </dgm:pt>
    <dgm:pt modelId="{8724A860-EC6B-4087-88CD-115287C11873}" type="pres">
      <dgm:prSet presAssocID="{EDE70641-C139-4A8A-A1D6-2E1AB2F31900}" presName="node" presStyleLbl="node1" presStyleIdx="1" presStyleCnt="2" custScaleY="134335">
        <dgm:presLayoutVars>
          <dgm:bulletEnabled val="1"/>
        </dgm:presLayoutVars>
      </dgm:prSet>
      <dgm:spPr/>
      <dgm:t>
        <a:bodyPr/>
        <a:lstStyle/>
        <a:p>
          <a:endParaRPr lang="en-US"/>
        </a:p>
      </dgm:t>
    </dgm:pt>
  </dgm:ptLst>
  <dgm:cxnLst>
    <dgm:cxn modelId="{55B875E3-DDD6-4470-B5C9-021D9B45076F}" type="presOf" srcId="{EDE70641-C139-4A8A-A1D6-2E1AB2F31900}" destId="{8724A860-EC6B-4087-88CD-115287C11873}" srcOrd="0" destOrd="0" presId="urn:microsoft.com/office/officeart/2005/8/layout/default"/>
    <dgm:cxn modelId="{6B6F350E-437C-4CFF-BFEC-F13900D3EC70}" srcId="{9DF88BD9-B54B-486E-A254-147890858270}" destId="{EDE70641-C139-4A8A-A1D6-2E1AB2F31900}" srcOrd="1" destOrd="0" parTransId="{A0B49559-C692-44DE-B1A3-980A0F99251A}" sibTransId="{DA4C77FD-A5A5-4B29-870C-FD84C5169A84}"/>
    <dgm:cxn modelId="{377827E8-F5B8-4EB5-B1AB-37F49705CEAD}" type="presOf" srcId="{F40A1807-5A8A-44CB-9449-4BFF8D7D086A}" destId="{D794E13E-3A0B-4C6B-9881-251EC23E6233}" srcOrd="0" destOrd="0" presId="urn:microsoft.com/office/officeart/2005/8/layout/default"/>
    <dgm:cxn modelId="{E0DAC66C-B900-4E24-97E7-79BC8AD9B1A9}" type="presOf" srcId="{9DF88BD9-B54B-486E-A254-147890858270}" destId="{352713C0-2D70-46E8-BA33-AC3637AEF920}" srcOrd="0" destOrd="0" presId="urn:microsoft.com/office/officeart/2005/8/layout/default"/>
    <dgm:cxn modelId="{B28C1493-DC87-4388-B574-7EBCA958CC1F}" srcId="{9DF88BD9-B54B-486E-A254-147890858270}" destId="{F40A1807-5A8A-44CB-9449-4BFF8D7D086A}" srcOrd="0" destOrd="0" parTransId="{5FC14CE6-7E56-4FB2-844F-0EAF85D725DA}" sibTransId="{4FB658D2-8936-476F-9C57-F5B1E04B590C}"/>
    <dgm:cxn modelId="{A6219AAE-3E86-4297-8976-597031D7ED57}" type="presParOf" srcId="{352713C0-2D70-46E8-BA33-AC3637AEF920}" destId="{D794E13E-3A0B-4C6B-9881-251EC23E6233}" srcOrd="0" destOrd="0" presId="urn:microsoft.com/office/officeart/2005/8/layout/default"/>
    <dgm:cxn modelId="{FEB2E47B-D2DB-4344-B2CB-8D15C9F4C777}" type="presParOf" srcId="{352713C0-2D70-46E8-BA33-AC3637AEF920}" destId="{7FC76C50-952D-4CE4-B755-EFE5F825D887}" srcOrd="1" destOrd="0" presId="urn:microsoft.com/office/officeart/2005/8/layout/default"/>
    <dgm:cxn modelId="{C33797C6-8A8E-4845-9A98-21DCE352C48A}" type="presParOf" srcId="{352713C0-2D70-46E8-BA33-AC3637AEF920}" destId="{8724A860-EC6B-4087-88CD-115287C1187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34BC73-C0DB-47D5-B381-948659F614C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50266DF-1AA6-4D18-90CC-FB25E28204B8}">
      <dgm:prSet custT="1"/>
      <dgm:spPr/>
      <dgm:t>
        <a:bodyPr/>
        <a:lstStyle/>
        <a:p>
          <a:r>
            <a:rPr lang="en-US" sz="1600" dirty="0"/>
            <a:t>Public education about the mental health impact of the pandemic and how to support mental health and well-being for people of all ages</a:t>
          </a:r>
        </a:p>
      </dgm:t>
    </dgm:pt>
    <dgm:pt modelId="{452A8FBE-60BF-45D1-93C5-16A3B1C63735}" type="parTrans" cxnId="{47C8BEB0-015F-41F8-B190-924D0EF1433B}">
      <dgm:prSet/>
      <dgm:spPr/>
      <dgm:t>
        <a:bodyPr/>
        <a:lstStyle/>
        <a:p>
          <a:endParaRPr lang="en-US" sz="2000"/>
        </a:p>
      </dgm:t>
    </dgm:pt>
    <dgm:pt modelId="{426EE61D-C6E4-4535-A7CB-4140C71C275B}" type="sibTrans" cxnId="{47C8BEB0-015F-41F8-B190-924D0EF1433B}">
      <dgm:prSet/>
      <dgm:spPr/>
      <dgm:t>
        <a:bodyPr/>
        <a:lstStyle/>
        <a:p>
          <a:endParaRPr lang="en-US" sz="2000"/>
        </a:p>
      </dgm:t>
    </dgm:pt>
    <dgm:pt modelId="{6EEE4A05-0F35-4B62-BBC3-FD4BE61F8C87}">
      <dgm:prSet custT="1"/>
      <dgm:spPr/>
      <dgm:t>
        <a:bodyPr/>
        <a:lstStyle/>
        <a:p>
          <a:r>
            <a:rPr lang="en-US" sz="1600" dirty="0"/>
            <a:t>Equip caring adults in regular contact with children with the skills to support their mental health and well-being</a:t>
          </a:r>
        </a:p>
      </dgm:t>
    </dgm:pt>
    <dgm:pt modelId="{BDA83219-C50F-4B50-A07C-871A76D29866}" type="parTrans" cxnId="{2DB1870E-B959-4C12-933F-03FBDB31B93B}">
      <dgm:prSet/>
      <dgm:spPr/>
      <dgm:t>
        <a:bodyPr/>
        <a:lstStyle/>
        <a:p>
          <a:endParaRPr lang="en-US" sz="2000"/>
        </a:p>
      </dgm:t>
    </dgm:pt>
    <dgm:pt modelId="{17BA181B-35AB-43FE-A0E7-0E5002E18876}" type="sibTrans" cxnId="{2DB1870E-B959-4C12-933F-03FBDB31B93B}">
      <dgm:prSet/>
      <dgm:spPr/>
      <dgm:t>
        <a:bodyPr/>
        <a:lstStyle/>
        <a:p>
          <a:endParaRPr lang="en-US" sz="2000"/>
        </a:p>
      </dgm:t>
    </dgm:pt>
    <dgm:pt modelId="{E95D718A-48ED-49DB-A2BD-CC5943A80834}">
      <dgm:prSet custT="1"/>
      <dgm:spPr/>
      <dgm:t>
        <a:bodyPr/>
        <a:lstStyle/>
        <a:p>
          <a:r>
            <a:rPr lang="en-US" sz="1600" dirty="0"/>
            <a:t>Help schools access mental health services and supports for students and staff</a:t>
          </a:r>
        </a:p>
      </dgm:t>
    </dgm:pt>
    <dgm:pt modelId="{7237014F-D2EF-4AEA-9565-28A464D58B06}" type="parTrans" cxnId="{230C62C2-6D4E-4D05-A4BF-582497402301}">
      <dgm:prSet/>
      <dgm:spPr/>
      <dgm:t>
        <a:bodyPr/>
        <a:lstStyle/>
        <a:p>
          <a:endParaRPr lang="en-US" sz="2000"/>
        </a:p>
      </dgm:t>
    </dgm:pt>
    <dgm:pt modelId="{3451A886-BEFB-4885-83F1-B0C05AE72DBD}" type="sibTrans" cxnId="{230C62C2-6D4E-4D05-A4BF-582497402301}">
      <dgm:prSet/>
      <dgm:spPr/>
      <dgm:t>
        <a:bodyPr/>
        <a:lstStyle/>
        <a:p>
          <a:endParaRPr lang="en-US" sz="2000"/>
        </a:p>
      </dgm:t>
    </dgm:pt>
    <dgm:pt modelId="{A1C477DE-0477-4BE4-81CD-D06229202F0E}">
      <dgm:prSet custT="1"/>
      <dgm:spPr/>
      <dgm:t>
        <a:bodyPr/>
        <a:lstStyle/>
        <a:p>
          <a:r>
            <a:rPr lang="en-US" sz="1600"/>
            <a:t>Parents need information, access to peer support and help with basic needs</a:t>
          </a:r>
        </a:p>
      </dgm:t>
    </dgm:pt>
    <dgm:pt modelId="{C382EFEA-C464-4EA2-A70C-B46FA7079943}" type="parTrans" cxnId="{B84BB639-1B18-4327-8E7C-C0507F19F07F}">
      <dgm:prSet/>
      <dgm:spPr/>
      <dgm:t>
        <a:bodyPr/>
        <a:lstStyle/>
        <a:p>
          <a:endParaRPr lang="en-US" sz="2000"/>
        </a:p>
      </dgm:t>
    </dgm:pt>
    <dgm:pt modelId="{02D52850-C38F-4B3D-9D40-742DE25D4894}" type="sibTrans" cxnId="{B84BB639-1B18-4327-8E7C-C0507F19F07F}">
      <dgm:prSet/>
      <dgm:spPr/>
      <dgm:t>
        <a:bodyPr/>
        <a:lstStyle/>
        <a:p>
          <a:endParaRPr lang="en-US" sz="2000"/>
        </a:p>
      </dgm:t>
    </dgm:pt>
    <dgm:pt modelId="{E99D5EA9-DCEB-4365-A6A1-1ABE905F70EE}" type="pres">
      <dgm:prSet presAssocID="{9334BC73-C0DB-47D5-B381-948659F614C7}" presName="Name0" presStyleCnt="0">
        <dgm:presLayoutVars>
          <dgm:chMax val="7"/>
          <dgm:chPref val="7"/>
          <dgm:dir/>
        </dgm:presLayoutVars>
      </dgm:prSet>
      <dgm:spPr/>
      <dgm:t>
        <a:bodyPr/>
        <a:lstStyle/>
        <a:p>
          <a:endParaRPr lang="en-US"/>
        </a:p>
      </dgm:t>
    </dgm:pt>
    <dgm:pt modelId="{1C8DA1EA-E3D6-4C7F-A386-B513B9F75AF3}" type="pres">
      <dgm:prSet presAssocID="{9334BC73-C0DB-47D5-B381-948659F614C7}" presName="Name1" presStyleCnt="0"/>
      <dgm:spPr/>
    </dgm:pt>
    <dgm:pt modelId="{4BE563F3-8FCF-448C-85A7-6F19196A51E6}" type="pres">
      <dgm:prSet presAssocID="{9334BC73-C0DB-47D5-B381-948659F614C7}" presName="cycle" presStyleCnt="0"/>
      <dgm:spPr/>
    </dgm:pt>
    <dgm:pt modelId="{C0D6BD32-F677-4457-8B76-285ED69CD938}" type="pres">
      <dgm:prSet presAssocID="{9334BC73-C0DB-47D5-B381-948659F614C7}" presName="srcNode" presStyleLbl="node1" presStyleIdx="0" presStyleCnt="4"/>
      <dgm:spPr/>
    </dgm:pt>
    <dgm:pt modelId="{F0D7284F-08CB-4EC1-8F8E-CB8A11729EF4}" type="pres">
      <dgm:prSet presAssocID="{9334BC73-C0DB-47D5-B381-948659F614C7}" presName="conn" presStyleLbl="parChTrans1D2" presStyleIdx="0" presStyleCnt="1"/>
      <dgm:spPr/>
      <dgm:t>
        <a:bodyPr/>
        <a:lstStyle/>
        <a:p>
          <a:endParaRPr lang="en-US"/>
        </a:p>
      </dgm:t>
    </dgm:pt>
    <dgm:pt modelId="{E7DF61B7-3511-452C-A43A-A3592E733E04}" type="pres">
      <dgm:prSet presAssocID="{9334BC73-C0DB-47D5-B381-948659F614C7}" presName="extraNode" presStyleLbl="node1" presStyleIdx="0" presStyleCnt="4"/>
      <dgm:spPr/>
    </dgm:pt>
    <dgm:pt modelId="{84C8FD28-9873-45D3-B05F-E4B1A40754ED}" type="pres">
      <dgm:prSet presAssocID="{9334BC73-C0DB-47D5-B381-948659F614C7}" presName="dstNode" presStyleLbl="node1" presStyleIdx="0" presStyleCnt="4"/>
      <dgm:spPr/>
    </dgm:pt>
    <dgm:pt modelId="{D4FE3526-7317-4601-9D97-11B48D5F4119}" type="pres">
      <dgm:prSet presAssocID="{250266DF-1AA6-4D18-90CC-FB25E28204B8}" presName="text_1" presStyleLbl="node1" presStyleIdx="0" presStyleCnt="4">
        <dgm:presLayoutVars>
          <dgm:bulletEnabled val="1"/>
        </dgm:presLayoutVars>
      </dgm:prSet>
      <dgm:spPr/>
      <dgm:t>
        <a:bodyPr/>
        <a:lstStyle/>
        <a:p>
          <a:endParaRPr lang="en-US"/>
        </a:p>
      </dgm:t>
    </dgm:pt>
    <dgm:pt modelId="{3744ADA6-781D-45A4-8331-DAEDD41900DB}" type="pres">
      <dgm:prSet presAssocID="{250266DF-1AA6-4D18-90CC-FB25E28204B8}" presName="accent_1" presStyleCnt="0"/>
      <dgm:spPr/>
    </dgm:pt>
    <dgm:pt modelId="{C79A3FA1-D1F2-41CA-9C88-65E349F90B6E}" type="pres">
      <dgm:prSet presAssocID="{250266DF-1AA6-4D18-90CC-FB25E28204B8}" presName="accentRepeatNode" presStyleLbl="solidFgAcc1" presStyleIdx="0" presStyleCnt="4"/>
      <dgm:spPr/>
    </dgm:pt>
    <dgm:pt modelId="{BEAE1CAC-EBC8-45A7-8476-C949B8385AA4}" type="pres">
      <dgm:prSet presAssocID="{6EEE4A05-0F35-4B62-BBC3-FD4BE61F8C87}" presName="text_2" presStyleLbl="node1" presStyleIdx="1" presStyleCnt="4">
        <dgm:presLayoutVars>
          <dgm:bulletEnabled val="1"/>
        </dgm:presLayoutVars>
      </dgm:prSet>
      <dgm:spPr/>
      <dgm:t>
        <a:bodyPr/>
        <a:lstStyle/>
        <a:p>
          <a:endParaRPr lang="en-US"/>
        </a:p>
      </dgm:t>
    </dgm:pt>
    <dgm:pt modelId="{90BFEE68-F168-4BB7-838A-331A143BFE9C}" type="pres">
      <dgm:prSet presAssocID="{6EEE4A05-0F35-4B62-BBC3-FD4BE61F8C87}" presName="accent_2" presStyleCnt="0"/>
      <dgm:spPr/>
    </dgm:pt>
    <dgm:pt modelId="{792CC86C-3CCE-42A9-8173-7B6F7A899B2F}" type="pres">
      <dgm:prSet presAssocID="{6EEE4A05-0F35-4B62-BBC3-FD4BE61F8C87}" presName="accentRepeatNode" presStyleLbl="solidFgAcc1" presStyleIdx="1" presStyleCnt="4"/>
      <dgm:spPr/>
    </dgm:pt>
    <dgm:pt modelId="{D9A1E2B7-4985-4B3B-80DE-A71363BEC4DB}" type="pres">
      <dgm:prSet presAssocID="{E95D718A-48ED-49DB-A2BD-CC5943A80834}" presName="text_3" presStyleLbl="node1" presStyleIdx="2" presStyleCnt="4">
        <dgm:presLayoutVars>
          <dgm:bulletEnabled val="1"/>
        </dgm:presLayoutVars>
      </dgm:prSet>
      <dgm:spPr/>
      <dgm:t>
        <a:bodyPr/>
        <a:lstStyle/>
        <a:p>
          <a:endParaRPr lang="en-US"/>
        </a:p>
      </dgm:t>
    </dgm:pt>
    <dgm:pt modelId="{EFDB3CA9-3B2C-470C-A992-2C411474FF30}" type="pres">
      <dgm:prSet presAssocID="{E95D718A-48ED-49DB-A2BD-CC5943A80834}" presName="accent_3" presStyleCnt="0"/>
      <dgm:spPr/>
    </dgm:pt>
    <dgm:pt modelId="{B0362FEB-22A7-455A-9456-E0BE0EE5D03B}" type="pres">
      <dgm:prSet presAssocID="{E95D718A-48ED-49DB-A2BD-CC5943A80834}" presName="accentRepeatNode" presStyleLbl="solidFgAcc1" presStyleIdx="2" presStyleCnt="4"/>
      <dgm:spPr/>
    </dgm:pt>
    <dgm:pt modelId="{0BFF996C-4A0F-4DB0-971D-702335B02DAA}" type="pres">
      <dgm:prSet presAssocID="{A1C477DE-0477-4BE4-81CD-D06229202F0E}" presName="text_4" presStyleLbl="node1" presStyleIdx="3" presStyleCnt="4">
        <dgm:presLayoutVars>
          <dgm:bulletEnabled val="1"/>
        </dgm:presLayoutVars>
      </dgm:prSet>
      <dgm:spPr/>
      <dgm:t>
        <a:bodyPr/>
        <a:lstStyle/>
        <a:p>
          <a:endParaRPr lang="en-US"/>
        </a:p>
      </dgm:t>
    </dgm:pt>
    <dgm:pt modelId="{3A84DCAB-953F-4F6B-B7FA-4DCB62999CA0}" type="pres">
      <dgm:prSet presAssocID="{A1C477DE-0477-4BE4-81CD-D06229202F0E}" presName="accent_4" presStyleCnt="0"/>
      <dgm:spPr/>
    </dgm:pt>
    <dgm:pt modelId="{2FEED196-BE32-4A87-A2B8-0A2D16A4CCF9}" type="pres">
      <dgm:prSet presAssocID="{A1C477DE-0477-4BE4-81CD-D06229202F0E}" presName="accentRepeatNode" presStyleLbl="solidFgAcc1" presStyleIdx="3" presStyleCnt="4"/>
      <dgm:spPr/>
    </dgm:pt>
  </dgm:ptLst>
  <dgm:cxnLst>
    <dgm:cxn modelId="{8BA63759-AEE7-4D7C-93F2-D4F2E73EB6A1}" type="presOf" srcId="{9334BC73-C0DB-47D5-B381-948659F614C7}" destId="{E99D5EA9-DCEB-4365-A6A1-1ABE905F70EE}" srcOrd="0" destOrd="0" presId="urn:microsoft.com/office/officeart/2008/layout/VerticalCurvedList"/>
    <dgm:cxn modelId="{2DB1870E-B959-4C12-933F-03FBDB31B93B}" srcId="{9334BC73-C0DB-47D5-B381-948659F614C7}" destId="{6EEE4A05-0F35-4B62-BBC3-FD4BE61F8C87}" srcOrd="1" destOrd="0" parTransId="{BDA83219-C50F-4B50-A07C-871A76D29866}" sibTransId="{17BA181B-35AB-43FE-A0E7-0E5002E18876}"/>
    <dgm:cxn modelId="{25F98207-DE40-4696-92F7-D3AFAB6B741D}" type="presOf" srcId="{E95D718A-48ED-49DB-A2BD-CC5943A80834}" destId="{D9A1E2B7-4985-4B3B-80DE-A71363BEC4DB}" srcOrd="0" destOrd="0" presId="urn:microsoft.com/office/officeart/2008/layout/VerticalCurvedList"/>
    <dgm:cxn modelId="{77D0C43D-6AC0-4477-A2A0-3B50FA7F5850}" type="presOf" srcId="{426EE61D-C6E4-4535-A7CB-4140C71C275B}" destId="{F0D7284F-08CB-4EC1-8F8E-CB8A11729EF4}" srcOrd="0" destOrd="0" presId="urn:microsoft.com/office/officeart/2008/layout/VerticalCurvedList"/>
    <dgm:cxn modelId="{230C62C2-6D4E-4D05-A4BF-582497402301}" srcId="{9334BC73-C0DB-47D5-B381-948659F614C7}" destId="{E95D718A-48ED-49DB-A2BD-CC5943A80834}" srcOrd="2" destOrd="0" parTransId="{7237014F-D2EF-4AEA-9565-28A464D58B06}" sibTransId="{3451A886-BEFB-4885-83F1-B0C05AE72DBD}"/>
    <dgm:cxn modelId="{B84BB639-1B18-4327-8E7C-C0507F19F07F}" srcId="{9334BC73-C0DB-47D5-B381-948659F614C7}" destId="{A1C477DE-0477-4BE4-81CD-D06229202F0E}" srcOrd="3" destOrd="0" parTransId="{C382EFEA-C464-4EA2-A70C-B46FA7079943}" sibTransId="{02D52850-C38F-4B3D-9D40-742DE25D4894}"/>
    <dgm:cxn modelId="{47C8BEB0-015F-41F8-B190-924D0EF1433B}" srcId="{9334BC73-C0DB-47D5-B381-948659F614C7}" destId="{250266DF-1AA6-4D18-90CC-FB25E28204B8}" srcOrd="0" destOrd="0" parTransId="{452A8FBE-60BF-45D1-93C5-16A3B1C63735}" sibTransId="{426EE61D-C6E4-4535-A7CB-4140C71C275B}"/>
    <dgm:cxn modelId="{8A0E38CF-F26D-4CD1-9FBE-5F9C19C6D9CC}" type="presOf" srcId="{6EEE4A05-0F35-4B62-BBC3-FD4BE61F8C87}" destId="{BEAE1CAC-EBC8-45A7-8476-C949B8385AA4}" srcOrd="0" destOrd="0" presId="urn:microsoft.com/office/officeart/2008/layout/VerticalCurvedList"/>
    <dgm:cxn modelId="{CD67B3CD-3463-4A3B-9976-6211B70E888D}" type="presOf" srcId="{250266DF-1AA6-4D18-90CC-FB25E28204B8}" destId="{D4FE3526-7317-4601-9D97-11B48D5F4119}" srcOrd="0" destOrd="0" presId="urn:microsoft.com/office/officeart/2008/layout/VerticalCurvedList"/>
    <dgm:cxn modelId="{574DAB51-D456-4A82-9D94-DB8886CA1D82}" type="presOf" srcId="{A1C477DE-0477-4BE4-81CD-D06229202F0E}" destId="{0BFF996C-4A0F-4DB0-971D-702335B02DAA}" srcOrd="0" destOrd="0" presId="urn:microsoft.com/office/officeart/2008/layout/VerticalCurvedList"/>
    <dgm:cxn modelId="{9132C756-67EC-49A1-8E42-F93081C3ED1C}" type="presParOf" srcId="{E99D5EA9-DCEB-4365-A6A1-1ABE905F70EE}" destId="{1C8DA1EA-E3D6-4C7F-A386-B513B9F75AF3}" srcOrd="0" destOrd="0" presId="urn:microsoft.com/office/officeart/2008/layout/VerticalCurvedList"/>
    <dgm:cxn modelId="{6194BB29-8343-44D4-9C5E-A95FD420C1D4}" type="presParOf" srcId="{1C8DA1EA-E3D6-4C7F-A386-B513B9F75AF3}" destId="{4BE563F3-8FCF-448C-85A7-6F19196A51E6}" srcOrd="0" destOrd="0" presId="urn:microsoft.com/office/officeart/2008/layout/VerticalCurvedList"/>
    <dgm:cxn modelId="{9F468AB8-AB48-4BDC-AED3-18C406233AC5}" type="presParOf" srcId="{4BE563F3-8FCF-448C-85A7-6F19196A51E6}" destId="{C0D6BD32-F677-4457-8B76-285ED69CD938}" srcOrd="0" destOrd="0" presId="urn:microsoft.com/office/officeart/2008/layout/VerticalCurvedList"/>
    <dgm:cxn modelId="{E39A2B92-B78D-4661-9D3B-202D7672DD29}" type="presParOf" srcId="{4BE563F3-8FCF-448C-85A7-6F19196A51E6}" destId="{F0D7284F-08CB-4EC1-8F8E-CB8A11729EF4}" srcOrd="1" destOrd="0" presId="urn:microsoft.com/office/officeart/2008/layout/VerticalCurvedList"/>
    <dgm:cxn modelId="{A10CD050-ACC7-4001-94AD-41FE826EEDB7}" type="presParOf" srcId="{4BE563F3-8FCF-448C-85A7-6F19196A51E6}" destId="{E7DF61B7-3511-452C-A43A-A3592E733E04}" srcOrd="2" destOrd="0" presId="urn:microsoft.com/office/officeart/2008/layout/VerticalCurvedList"/>
    <dgm:cxn modelId="{B0485F5E-C2EC-4F1A-9D19-331298043F9A}" type="presParOf" srcId="{4BE563F3-8FCF-448C-85A7-6F19196A51E6}" destId="{84C8FD28-9873-45D3-B05F-E4B1A40754ED}" srcOrd="3" destOrd="0" presId="urn:microsoft.com/office/officeart/2008/layout/VerticalCurvedList"/>
    <dgm:cxn modelId="{AD443992-F5EF-45A9-9BFC-CFB95B16B779}" type="presParOf" srcId="{1C8DA1EA-E3D6-4C7F-A386-B513B9F75AF3}" destId="{D4FE3526-7317-4601-9D97-11B48D5F4119}" srcOrd="1" destOrd="0" presId="urn:microsoft.com/office/officeart/2008/layout/VerticalCurvedList"/>
    <dgm:cxn modelId="{675220DE-FC2F-4F96-A0EB-1D6C50299783}" type="presParOf" srcId="{1C8DA1EA-E3D6-4C7F-A386-B513B9F75AF3}" destId="{3744ADA6-781D-45A4-8331-DAEDD41900DB}" srcOrd="2" destOrd="0" presId="urn:microsoft.com/office/officeart/2008/layout/VerticalCurvedList"/>
    <dgm:cxn modelId="{A42FD14B-FD34-4050-BE53-EE373CD491DE}" type="presParOf" srcId="{3744ADA6-781D-45A4-8331-DAEDD41900DB}" destId="{C79A3FA1-D1F2-41CA-9C88-65E349F90B6E}" srcOrd="0" destOrd="0" presId="urn:microsoft.com/office/officeart/2008/layout/VerticalCurvedList"/>
    <dgm:cxn modelId="{0ACDDE40-04F6-4D92-99CF-6B2ED04E1F4D}" type="presParOf" srcId="{1C8DA1EA-E3D6-4C7F-A386-B513B9F75AF3}" destId="{BEAE1CAC-EBC8-45A7-8476-C949B8385AA4}" srcOrd="3" destOrd="0" presId="urn:microsoft.com/office/officeart/2008/layout/VerticalCurvedList"/>
    <dgm:cxn modelId="{E90F8D02-D747-4BB5-A83E-7AB88C8326A5}" type="presParOf" srcId="{1C8DA1EA-E3D6-4C7F-A386-B513B9F75AF3}" destId="{90BFEE68-F168-4BB7-838A-331A143BFE9C}" srcOrd="4" destOrd="0" presId="urn:microsoft.com/office/officeart/2008/layout/VerticalCurvedList"/>
    <dgm:cxn modelId="{BA01DF3A-9767-4CF1-B91A-8D2BFB9621F4}" type="presParOf" srcId="{90BFEE68-F168-4BB7-838A-331A143BFE9C}" destId="{792CC86C-3CCE-42A9-8173-7B6F7A899B2F}" srcOrd="0" destOrd="0" presId="urn:microsoft.com/office/officeart/2008/layout/VerticalCurvedList"/>
    <dgm:cxn modelId="{3E83A484-FC87-46C0-A3B2-B86CFCD1C5FD}" type="presParOf" srcId="{1C8DA1EA-E3D6-4C7F-A386-B513B9F75AF3}" destId="{D9A1E2B7-4985-4B3B-80DE-A71363BEC4DB}" srcOrd="5" destOrd="0" presId="urn:microsoft.com/office/officeart/2008/layout/VerticalCurvedList"/>
    <dgm:cxn modelId="{668BF895-926D-4AF9-A41C-840BBC690D82}" type="presParOf" srcId="{1C8DA1EA-E3D6-4C7F-A386-B513B9F75AF3}" destId="{EFDB3CA9-3B2C-470C-A992-2C411474FF30}" srcOrd="6" destOrd="0" presId="urn:microsoft.com/office/officeart/2008/layout/VerticalCurvedList"/>
    <dgm:cxn modelId="{B41EE93D-A5FA-440B-80A4-1F6A38E8FE67}" type="presParOf" srcId="{EFDB3CA9-3B2C-470C-A992-2C411474FF30}" destId="{B0362FEB-22A7-455A-9456-E0BE0EE5D03B}" srcOrd="0" destOrd="0" presId="urn:microsoft.com/office/officeart/2008/layout/VerticalCurvedList"/>
    <dgm:cxn modelId="{7FB2039B-2177-48BF-9149-B3ADD0A8C32B}" type="presParOf" srcId="{1C8DA1EA-E3D6-4C7F-A386-B513B9F75AF3}" destId="{0BFF996C-4A0F-4DB0-971D-702335B02DAA}" srcOrd="7" destOrd="0" presId="urn:microsoft.com/office/officeart/2008/layout/VerticalCurvedList"/>
    <dgm:cxn modelId="{A635C383-FE0B-45E6-8012-14F99127B4C5}" type="presParOf" srcId="{1C8DA1EA-E3D6-4C7F-A386-B513B9F75AF3}" destId="{3A84DCAB-953F-4F6B-B7FA-4DCB62999CA0}" srcOrd="8" destOrd="0" presId="urn:microsoft.com/office/officeart/2008/layout/VerticalCurvedList"/>
    <dgm:cxn modelId="{F7DF8027-5267-4A0D-A898-21A01114778A}" type="presParOf" srcId="{3A84DCAB-953F-4F6B-B7FA-4DCB62999CA0}" destId="{2FEED196-BE32-4A87-A2B8-0A2D16A4CCF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4E13E-3A0B-4C6B-9881-251EC23E6233}">
      <dsp:nvSpPr>
        <dsp:cNvPr id="0" name=""/>
        <dsp:cNvSpPr/>
      </dsp:nvSpPr>
      <dsp:spPr>
        <a:xfrm>
          <a:off x="959" y="502921"/>
          <a:ext cx="3743771" cy="3017517"/>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In the United States, according to a CDC survey of a representative sample of adults over 18 conducted June 24-30, 2020, 40.9% of respondents reported at least one adverse mental or behavioral health condition.  This was two to four times the prevalence of specific conditions cited in a similar survey conducted a year earlier.</a:t>
          </a:r>
        </a:p>
      </dsp:txBody>
      <dsp:txXfrm>
        <a:off x="959" y="502921"/>
        <a:ext cx="3743771" cy="3017517"/>
      </dsp:txXfrm>
    </dsp:sp>
    <dsp:sp modelId="{8724A860-EC6B-4087-88CD-115287C11873}">
      <dsp:nvSpPr>
        <dsp:cNvPr id="0" name=""/>
        <dsp:cNvSpPr/>
      </dsp:nvSpPr>
      <dsp:spPr>
        <a:xfrm>
          <a:off x="4119109" y="502921"/>
          <a:ext cx="3743771" cy="3017517"/>
        </a:xfrm>
        <a:prstGeom prst="rect">
          <a:avLst/>
        </a:prstGeom>
        <a:solidFill>
          <a:schemeClr val="accent6">
            <a:lumMod val="60000"/>
            <a:lumOff val="4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a:solidFill>
                <a:schemeClr val="tx1"/>
              </a:solidFill>
            </a:rPr>
            <a:t>Also from the CDC, data on mental health-related emergency department visits for children and youth under the age of 18 during the pandemic have increased substantially  compared to data from 2019: 24% for children ages 5-11 and 31% for youth aged 12-17.</a:t>
          </a:r>
        </a:p>
      </dsp:txBody>
      <dsp:txXfrm>
        <a:off x="4119109" y="502921"/>
        <a:ext cx="3743771" cy="3017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7284F-08CB-4EC1-8F8E-CB8A11729EF4}">
      <dsp:nvSpPr>
        <dsp:cNvPr id="0" name=""/>
        <dsp:cNvSpPr/>
      </dsp:nvSpPr>
      <dsp:spPr>
        <a:xfrm>
          <a:off x="-3720727" y="-571596"/>
          <a:ext cx="4435032" cy="4435032"/>
        </a:xfrm>
        <a:prstGeom prst="blockArc">
          <a:avLst>
            <a:gd name="adj1" fmla="val 18900000"/>
            <a:gd name="adj2" fmla="val 2700000"/>
            <a:gd name="adj3" fmla="val 487"/>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FE3526-7317-4601-9D97-11B48D5F4119}">
      <dsp:nvSpPr>
        <dsp:cNvPr id="0" name=""/>
        <dsp:cNvSpPr/>
      </dsp:nvSpPr>
      <dsp:spPr>
        <a:xfrm>
          <a:off x="374414" y="253076"/>
          <a:ext cx="7522635" cy="5064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968" tIns="40640" rIns="40640" bIns="40640" numCol="1" spcCol="1270" anchor="ctr" anchorCtr="0">
          <a:noAutofit/>
        </a:bodyPr>
        <a:lstStyle/>
        <a:p>
          <a:pPr lvl="0" algn="l" defTabSz="711200">
            <a:lnSpc>
              <a:spcPct val="90000"/>
            </a:lnSpc>
            <a:spcBef>
              <a:spcPct val="0"/>
            </a:spcBef>
            <a:spcAft>
              <a:spcPct val="35000"/>
            </a:spcAft>
          </a:pPr>
          <a:r>
            <a:rPr lang="en-US" sz="1600" kern="1200" dirty="0"/>
            <a:t>Public education about the mental health impact of the pandemic and how to support mental health and well-being for people of all ages</a:t>
          </a:r>
        </a:p>
      </dsp:txBody>
      <dsp:txXfrm>
        <a:off x="374414" y="253076"/>
        <a:ext cx="7522635" cy="506416"/>
      </dsp:txXfrm>
    </dsp:sp>
    <dsp:sp modelId="{C79A3FA1-D1F2-41CA-9C88-65E349F90B6E}">
      <dsp:nvSpPr>
        <dsp:cNvPr id="0" name=""/>
        <dsp:cNvSpPr/>
      </dsp:nvSpPr>
      <dsp:spPr>
        <a:xfrm>
          <a:off x="57903" y="189774"/>
          <a:ext cx="633020" cy="63302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AE1CAC-EBC8-45A7-8476-C949B8385AA4}">
      <dsp:nvSpPr>
        <dsp:cNvPr id="0" name=""/>
        <dsp:cNvSpPr/>
      </dsp:nvSpPr>
      <dsp:spPr>
        <a:xfrm>
          <a:off x="664754" y="1012833"/>
          <a:ext cx="7232295" cy="5064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968" tIns="40640" rIns="40640" bIns="40640" numCol="1" spcCol="1270" anchor="ctr" anchorCtr="0">
          <a:noAutofit/>
        </a:bodyPr>
        <a:lstStyle/>
        <a:p>
          <a:pPr lvl="0" algn="l" defTabSz="711200">
            <a:lnSpc>
              <a:spcPct val="90000"/>
            </a:lnSpc>
            <a:spcBef>
              <a:spcPct val="0"/>
            </a:spcBef>
            <a:spcAft>
              <a:spcPct val="35000"/>
            </a:spcAft>
          </a:pPr>
          <a:r>
            <a:rPr lang="en-US" sz="1600" kern="1200" dirty="0"/>
            <a:t>Equip caring adults in regular contact with children with the skills to support their mental health and well-being</a:t>
          </a:r>
        </a:p>
      </dsp:txBody>
      <dsp:txXfrm>
        <a:off x="664754" y="1012833"/>
        <a:ext cx="7232295" cy="506416"/>
      </dsp:txXfrm>
    </dsp:sp>
    <dsp:sp modelId="{792CC86C-3CCE-42A9-8173-7B6F7A899B2F}">
      <dsp:nvSpPr>
        <dsp:cNvPr id="0" name=""/>
        <dsp:cNvSpPr/>
      </dsp:nvSpPr>
      <dsp:spPr>
        <a:xfrm>
          <a:off x="348244" y="949531"/>
          <a:ext cx="633020" cy="63302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A1E2B7-4985-4B3B-80DE-A71363BEC4DB}">
      <dsp:nvSpPr>
        <dsp:cNvPr id="0" name=""/>
        <dsp:cNvSpPr/>
      </dsp:nvSpPr>
      <dsp:spPr>
        <a:xfrm>
          <a:off x="664754" y="1772590"/>
          <a:ext cx="7232295" cy="5064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968" tIns="40640" rIns="40640" bIns="40640" numCol="1" spcCol="1270" anchor="ctr" anchorCtr="0">
          <a:noAutofit/>
        </a:bodyPr>
        <a:lstStyle/>
        <a:p>
          <a:pPr lvl="0" algn="l" defTabSz="711200">
            <a:lnSpc>
              <a:spcPct val="90000"/>
            </a:lnSpc>
            <a:spcBef>
              <a:spcPct val="0"/>
            </a:spcBef>
            <a:spcAft>
              <a:spcPct val="35000"/>
            </a:spcAft>
          </a:pPr>
          <a:r>
            <a:rPr lang="en-US" sz="1600" kern="1200" dirty="0"/>
            <a:t>Help schools access mental health services and supports for students and staff</a:t>
          </a:r>
        </a:p>
      </dsp:txBody>
      <dsp:txXfrm>
        <a:off x="664754" y="1772590"/>
        <a:ext cx="7232295" cy="506416"/>
      </dsp:txXfrm>
    </dsp:sp>
    <dsp:sp modelId="{B0362FEB-22A7-455A-9456-E0BE0EE5D03B}">
      <dsp:nvSpPr>
        <dsp:cNvPr id="0" name=""/>
        <dsp:cNvSpPr/>
      </dsp:nvSpPr>
      <dsp:spPr>
        <a:xfrm>
          <a:off x="348244" y="1709287"/>
          <a:ext cx="633020" cy="63302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F996C-4A0F-4DB0-971D-702335B02DAA}">
      <dsp:nvSpPr>
        <dsp:cNvPr id="0" name=""/>
        <dsp:cNvSpPr/>
      </dsp:nvSpPr>
      <dsp:spPr>
        <a:xfrm>
          <a:off x="374414" y="2532346"/>
          <a:ext cx="7522635" cy="5064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968" tIns="40640" rIns="40640" bIns="40640" numCol="1" spcCol="1270" anchor="ctr" anchorCtr="0">
          <a:noAutofit/>
        </a:bodyPr>
        <a:lstStyle/>
        <a:p>
          <a:pPr lvl="0" algn="l" defTabSz="711200">
            <a:lnSpc>
              <a:spcPct val="90000"/>
            </a:lnSpc>
            <a:spcBef>
              <a:spcPct val="0"/>
            </a:spcBef>
            <a:spcAft>
              <a:spcPct val="35000"/>
            </a:spcAft>
          </a:pPr>
          <a:r>
            <a:rPr lang="en-US" sz="1600" kern="1200"/>
            <a:t>Parents need information, access to peer support and help with basic needs</a:t>
          </a:r>
        </a:p>
      </dsp:txBody>
      <dsp:txXfrm>
        <a:off x="374414" y="2532346"/>
        <a:ext cx="7522635" cy="506416"/>
      </dsp:txXfrm>
    </dsp:sp>
    <dsp:sp modelId="{2FEED196-BE32-4A87-A2B8-0A2D16A4CCF9}">
      <dsp:nvSpPr>
        <dsp:cNvPr id="0" name=""/>
        <dsp:cNvSpPr/>
      </dsp:nvSpPr>
      <dsp:spPr>
        <a:xfrm>
          <a:off x="57903" y="2469044"/>
          <a:ext cx="633020" cy="63302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7E8562C2-A096-42DD-BACB-9ACBBDF8048F}"/>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FEDADE91-C3C8-41F5-960F-000A62B099F5}"/>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40B8A069-B09F-4794-81F4-98FF5F9CFA09}" type="datetimeFigureOut">
              <a:rPr lang="en-US" smtClean="0"/>
              <a:t>12/17/2020</a:t>
            </a:fld>
            <a:endParaRPr lang="en-US"/>
          </a:p>
        </p:txBody>
      </p:sp>
      <p:sp>
        <p:nvSpPr>
          <p:cNvPr id="4" name="Footer Placeholder 3">
            <a:extLst>
              <a:ext uri="{FF2B5EF4-FFF2-40B4-BE49-F238E27FC236}">
                <a16:creationId xmlns="" xmlns:a16="http://schemas.microsoft.com/office/drawing/2014/main" id="{A193BDFF-38F4-4981-8C90-28D970EB983F}"/>
              </a:ext>
            </a:extLst>
          </p:cNvPr>
          <p:cNvSpPr>
            <a:spLocks noGrp="1"/>
          </p:cNvSpPr>
          <p:nvPr>
            <p:ph type="ftr" sz="quarter" idx="2"/>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32CDB8F-C492-4E09-9B2D-D1E5506670F0}"/>
              </a:ext>
            </a:extLst>
          </p:cNvPr>
          <p:cNvSpPr>
            <a:spLocks noGrp="1"/>
          </p:cNvSpPr>
          <p:nvPr>
            <p:ph type="sldNum" sz="quarter" idx="3"/>
          </p:nvPr>
        </p:nvSpPr>
        <p:spPr>
          <a:xfrm>
            <a:off x="4008438" y="8893175"/>
            <a:ext cx="3067050" cy="469900"/>
          </a:xfrm>
          <a:prstGeom prst="rect">
            <a:avLst/>
          </a:prstGeom>
        </p:spPr>
        <p:txBody>
          <a:bodyPr vert="horz" lIns="91440" tIns="45720" rIns="91440" bIns="45720" rtlCol="0" anchor="b"/>
          <a:lstStyle>
            <a:lvl1pPr algn="r">
              <a:defRPr sz="1200"/>
            </a:lvl1pPr>
          </a:lstStyle>
          <a:p>
            <a:fld id="{49232E4F-3352-4418-BF6E-B3401DE3F10B}" type="slidenum">
              <a:rPr lang="en-US" smtClean="0"/>
              <a:t>‹#›</a:t>
            </a:fld>
            <a:endParaRPr lang="en-US"/>
          </a:p>
        </p:txBody>
      </p:sp>
    </p:spTree>
    <p:extLst>
      <p:ext uri="{BB962C8B-B14F-4D97-AF65-F5344CB8AC3E}">
        <p14:creationId xmlns:p14="http://schemas.microsoft.com/office/powerpoint/2010/main" val="1720115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400350E9-FB0C-413D-B2B3-7206DBFF5A5B}" type="datetimeFigureOut">
              <a:rPr lang="en-US" smtClean="0"/>
              <a:t>12/17/2020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86E4141D-9BF2-4B1B-BE50-F21E95889B0C}" type="slidenum">
              <a:rPr lang="en-US" smtClean="0"/>
              <a:t>‹#›</a:t>
            </a:fld>
            <a:endParaRPr lang="en-US"/>
          </a:p>
        </p:txBody>
      </p:sp>
    </p:spTree>
    <p:extLst>
      <p:ext uri="{BB962C8B-B14F-4D97-AF65-F5344CB8AC3E}">
        <p14:creationId xmlns:p14="http://schemas.microsoft.com/office/powerpoint/2010/main" val="778547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141D-9BF2-4B1B-BE50-F21E95889B0C}" type="slidenum">
              <a:rPr lang="en-US" smtClean="0"/>
              <a:t>1</a:t>
            </a:fld>
            <a:endParaRPr lang="en-US"/>
          </a:p>
        </p:txBody>
      </p:sp>
    </p:spTree>
    <p:extLst>
      <p:ext uri="{BB962C8B-B14F-4D97-AF65-F5344CB8AC3E}">
        <p14:creationId xmlns:p14="http://schemas.microsoft.com/office/powerpoint/2010/main" val="282142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Campaign</a:t>
            </a:r>
          </a:p>
          <a:p>
            <a:r>
              <a:rPr lang="en-US"/>
              <a:t>NASW webinar for BIPOC</a:t>
            </a:r>
            <a:endParaRPr lang="en-US" dirty="0"/>
          </a:p>
        </p:txBody>
      </p:sp>
      <p:sp>
        <p:nvSpPr>
          <p:cNvPr id="4" name="Slide Number Placeholder 3"/>
          <p:cNvSpPr>
            <a:spLocks noGrp="1"/>
          </p:cNvSpPr>
          <p:nvPr>
            <p:ph type="sldNum" sz="quarter" idx="5"/>
          </p:nvPr>
        </p:nvSpPr>
        <p:spPr/>
        <p:txBody>
          <a:bodyPr/>
          <a:lstStyle/>
          <a:p>
            <a:fld id="{86E4141D-9BF2-4B1B-BE50-F21E95889B0C}" type="slidenum">
              <a:rPr lang="en-US" smtClean="0"/>
              <a:t>10</a:t>
            </a:fld>
            <a:endParaRPr lang="en-US"/>
          </a:p>
        </p:txBody>
      </p:sp>
    </p:spTree>
    <p:extLst>
      <p:ext uri="{BB962C8B-B14F-4D97-AF65-F5344CB8AC3E}">
        <p14:creationId xmlns:p14="http://schemas.microsoft.com/office/powerpoint/2010/main" val="47598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141D-9BF2-4B1B-BE50-F21E95889B0C}" type="slidenum">
              <a:rPr lang="en-US" smtClean="0"/>
              <a:t>11</a:t>
            </a:fld>
            <a:endParaRPr lang="en-US"/>
          </a:p>
        </p:txBody>
      </p:sp>
    </p:spTree>
    <p:extLst>
      <p:ext uri="{BB962C8B-B14F-4D97-AF65-F5344CB8AC3E}">
        <p14:creationId xmlns:p14="http://schemas.microsoft.com/office/powerpoint/2010/main" val="1374107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141D-9BF2-4B1B-BE50-F21E95889B0C}" type="slidenum">
              <a:rPr lang="en-US" smtClean="0"/>
              <a:t>12</a:t>
            </a:fld>
            <a:endParaRPr lang="en-US"/>
          </a:p>
        </p:txBody>
      </p:sp>
    </p:spTree>
    <p:extLst>
      <p:ext uri="{BB962C8B-B14F-4D97-AF65-F5344CB8AC3E}">
        <p14:creationId xmlns:p14="http://schemas.microsoft.com/office/powerpoint/2010/main" val="1016328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141D-9BF2-4B1B-BE50-F21E95889B0C}" type="slidenum">
              <a:rPr lang="en-US" smtClean="0"/>
              <a:t>2</a:t>
            </a:fld>
            <a:endParaRPr lang="en-US"/>
          </a:p>
        </p:txBody>
      </p:sp>
    </p:spTree>
    <p:extLst>
      <p:ext uri="{BB962C8B-B14F-4D97-AF65-F5344CB8AC3E}">
        <p14:creationId xmlns:p14="http://schemas.microsoft.com/office/powerpoint/2010/main" val="100245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these things…above yet…</a:t>
            </a:r>
          </a:p>
          <a:p>
            <a:r>
              <a:rPr lang="en-US" dirty="0"/>
              <a:t>The impacts of all of these stressors has disproportionally impacted communities of color and low resource communities, with higher rates of disease, mortality, job loss, housing and food insecurity and disrupted education and health care</a:t>
            </a:r>
          </a:p>
        </p:txBody>
      </p:sp>
      <p:sp>
        <p:nvSpPr>
          <p:cNvPr id="4" name="Slide Number Placeholder 3"/>
          <p:cNvSpPr>
            <a:spLocks noGrp="1"/>
          </p:cNvSpPr>
          <p:nvPr>
            <p:ph type="sldNum" sz="quarter" idx="5"/>
          </p:nvPr>
        </p:nvSpPr>
        <p:spPr/>
        <p:txBody>
          <a:bodyPr/>
          <a:lstStyle/>
          <a:p>
            <a:fld id="{86E4141D-9BF2-4B1B-BE50-F21E95889B0C}" type="slidenum">
              <a:rPr lang="en-US" smtClean="0"/>
              <a:t>3</a:t>
            </a:fld>
            <a:endParaRPr lang="en-US"/>
          </a:p>
        </p:txBody>
      </p:sp>
    </p:spTree>
    <p:extLst>
      <p:ext uri="{BB962C8B-B14F-4D97-AF65-F5344CB8AC3E}">
        <p14:creationId xmlns:p14="http://schemas.microsoft.com/office/powerpoint/2010/main" val="133137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that in mind we have looked closely at what exists and recommend we put efforts toward building and sustaining those</a:t>
            </a:r>
          </a:p>
        </p:txBody>
      </p:sp>
      <p:sp>
        <p:nvSpPr>
          <p:cNvPr id="4" name="Slide Number Placeholder 3"/>
          <p:cNvSpPr>
            <a:spLocks noGrp="1"/>
          </p:cNvSpPr>
          <p:nvPr>
            <p:ph type="sldNum" sz="quarter" idx="5"/>
          </p:nvPr>
        </p:nvSpPr>
        <p:spPr/>
        <p:txBody>
          <a:bodyPr/>
          <a:lstStyle/>
          <a:p>
            <a:fld id="{86E4141D-9BF2-4B1B-BE50-F21E95889B0C}" type="slidenum">
              <a:rPr lang="en-US" smtClean="0"/>
              <a:t>4</a:t>
            </a:fld>
            <a:endParaRPr lang="en-US"/>
          </a:p>
        </p:txBody>
      </p:sp>
    </p:spTree>
    <p:extLst>
      <p:ext uri="{BB962C8B-B14F-4D97-AF65-F5344CB8AC3E}">
        <p14:creationId xmlns:p14="http://schemas.microsoft.com/office/powerpoint/2010/main" val="1763193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From the Massachusetts Childhood Trauma Task Force’s June report  “Protecting our Children’s Well-Being During COIVD-19”:  Key will be to hold these efforts in place past the recovery period of the pandemic as quick fix is not going to </a:t>
            </a:r>
            <a:r>
              <a:rPr lang="en-US" sz="1200" dirty="0" err="1"/>
              <a:t>happen..and</a:t>
            </a:r>
            <a:r>
              <a:rPr lang="en-US" sz="1200" dirty="0"/>
              <a:t> these efforts need support and funding to grow and change with what we will face as we enter recovery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BEGIN WITH GETTTING WORD OUT ABOUT THESE EFFORTS</a:t>
            </a:r>
          </a:p>
        </p:txBody>
      </p:sp>
      <p:sp>
        <p:nvSpPr>
          <p:cNvPr id="4" name="Slide Number Placeholder 3"/>
          <p:cNvSpPr>
            <a:spLocks noGrp="1"/>
          </p:cNvSpPr>
          <p:nvPr>
            <p:ph type="sldNum" sz="quarter" idx="5"/>
          </p:nvPr>
        </p:nvSpPr>
        <p:spPr/>
        <p:txBody>
          <a:bodyPr/>
          <a:lstStyle/>
          <a:p>
            <a:fld id="{86E4141D-9BF2-4B1B-BE50-F21E95889B0C}" type="slidenum">
              <a:rPr lang="en-US" smtClean="0"/>
              <a:t>5</a:t>
            </a:fld>
            <a:endParaRPr lang="en-US"/>
          </a:p>
        </p:txBody>
      </p:sp>
    </p:spTree>
    <p:extLst>
      <p:ext uri="{BB962C8B-B14F-4D97-AF65-F5344CB8AC3E}">
        <p14:creationId xmlns:p14="http://schemas.microsoft.com/office/powerpoint/2010/main" val="3025108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141D-9BF2-4B1B-BE50-F21E95889B0C}" type="slidenum">
              <a:rPr lang="en-US" smtClean="0"/>
              <a:t>6</a:t>
            </a:fld>
            <a:endParaRPr lang="en-US"/>
          </a:p>
        </p:txBody>
      </p:sp>
    </p:spTree>
    <p:extLst>
      <p:ext uri="{BB962C8B-B14F-4D97-AF65-F5344CB8AC3E}">
        <p14:creationId xmlns:p14="http://schemas.microsoft.com/office/powerpoint/2010/main" val="243558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E4141D-9BF2-4B1B-BE50-F21E95889B0C}" type="slidenum">
              <a:rPr lang="en-US" smtClean="0"/>
              <a:t>7</a:t>
            </a:fld>
            <a:endParaRPr lang="en-US"/>
          </a:p>
        </p:txBody>
      </p:sp>
    </p:spTree>
    <p:extLst>
      <p:ext uri="{BB962C8B-B14F-4D97-AF65-F5344CB8AC3E}">
        <p14:creationId xmlns:p14="http://schemas.microsoft.com/office/powerpoint/2010/main" val="223177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E4141D-9BF2-4B1B-BE50-F21E95889B0C}" type="slidenum">
              <a:rPr lang="en-US" smtClean="0"/>
              <a:t>8</a:t>
            </a:fld>
            <a:endParaRPr lang="en-US"/>
          </a:p>
        </p:txBody>
      </p:sp>
    </p:spTree>
    <p:extLst>
      <p:ext uri="{BB962C8B-B14F-4D97-AF65-F5344CB8AC3E}">
        <p14:creationId xmlns:p14="http://schemas.microsoft.com/office/powerpoint/2010/main" val="3691698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E4141D-9BF2-4B1B-BE50-F21E95889B0C}" type="slidenum">
              <a:rPr lang="en-US" smtClean="0"/>
              <a:t>9</a:t>
            </a:fld>
            <a:endParaRPr lang="en-US"/>
          </a:p>
        </p:txBody>
      </p:sp>
    </p:spTree>
    <p:extLst>
      <p:ext uri="{BB962C8B-B14F-4D97-AF65-F5344CB8AC3E}">
        <p14:creationId xmlns:p14="http://schemas.microsoft.com/office/powerpoint/2010/main" val="4222580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lnSpc>
                <a:spcPct val="100000"/>
              </a:lnSpc>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sz="1000"/>
            </a:lvl1pPr>
          </a:lstStyle>
          <a:p>
            <a:fld id="{2F4E37BB-DCAA-461B-AFC9-21BA2775A1B7}" type="datetime1">
              <a:rPr lang="en-US" smtClean="0"/>
              <a:pPr/>
              <a:t>12/17/2020</a:t>
            </a:fld>
            <a:endParaRPr lang="en-US"/>
          </a:p>
        </p:txBody>
      </p:sp>
      <p:sp>
        <p:nvSpPr>
          <p:cNvPr id="5" name="Footer Placeholder 4"/>
          <p:cNvSpPr>
            <a:spLocks noGrp="1"/>
          </p:cNvSpPr>
          <p:nvPr>
            <p:ph type="ftr" sz="quarter" idx="11"/>
          </p:nvPr>
        </p:nvSpPr>
        <p:spPr/>
        <p:txBody>
          <a:bodyPr/>
          <a:lstStyle>
            <a:lvl1pPr>
              <a:defRPr sz="1000"/>
            </a:lvl1pPr>
          </a:lstStyle>
          <a:p>
            <a:r>
              <a:rPr lang="en-US"/>
              <a:t>Subcomittee Recommendations December 17, 2020</a:t>
            </a:r>
          </a:p>
        </p:txBody>
      </p:sp>
      <p:sp>
        <p:nvSpPr>
          <p:cNvPr id="6" name="Slide Number Placeholder 5"/>
          <p:cNvSpPr>
            <a:spLocks noGrp="1"/>
          </p:cNvSpPr>
          <p:nvPr>
            <p:ph type="sldNum" sz="quarter" idx="12"/>
          </p:nvPr>
        </p:nvSpPr>
        <p:spPr/>
        <p:txBody>
          <a:bodyPr/>
          <a:lstStyle>
            <a:lvl1pPr>
              <a:defRPr sz="1100"/>
            </a:lvl1pPr>
          </a:lstStyle>
          <a:p>
            <a:fld id="{656D164E-2C1C-43CE-80ED-8CBA841A5BB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49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72F00-B35C-4315-A424-1C1912A528EE}" type="datetime1">
              <a:rPr lang="en-US" smtClean="0"/>
              <a:t>12/17/2020</a:t>
            </a:fld>
            <a:endParaRPr lang="en-US"/>
          </a:p>
        </p:txBody>
      </p:sp>
      <p:sp>
        <p:nvSpPr>
          <p:cNvPr id="5" name="Footer Placeholder 4"/>
          <p:cNvSpPr>
            <a:spLocks noGrp="1"/>
          </p:cNvSpPr>
          <p:nvPr>
            <p:ph type="ftr" sz="quarter" idx="11"/>
          </p:nvPr>
        </p:nvSpPr>
        <p:spPr/>
        <p:txBody>
          <a:bodyPr/>
          <a:lstStyle/>
          <a:p>
            <a:r>
              <a:rPr lang="en-US"/>
              <a:t>Subcomittee Recommendations December 17, 2020</a:t>
            </a:r>
          </a:p>
        </p:txBody>
      </p:sp>
      <p:sp>
        <p:nvSpPr>
          <p:cNvPr id="6" name="Slide Number Placeholder 5"/>
          <p:cNvSpPr>
            <a:spLocks noGrp="1"/>
          </p:cNvSpPr>
          <p:nvPr>
            <p:ph type="sldNum" sz="quarter" idx="12"/>
          </p:nvPr>
        </p:nvSpPr>
        <p:spPr/>
        <p:txBody>
          <a:bodyPr/>
          <a:lstStyle/>
          <a:p>
            <a:fld id="{656D164E-2C1C-43CE-80ED-8CBA841A5BB9}" type="slidenum">
              <a:rPr lang="en-US" smtClean="0"/>
              <a:t>‹#›</a:t>
            </a:fld>
            <a:endParaRPr lang="en-US"/>
          </a:p>
        </p:txBody>
      </p:sp>
    </p:spTree>
    <p:extLst>
      <p:ext uri="{BB962C8B-B14F-4D97-AF65-F5344CB8AC3E}">
        <p14:creationId xmlns:p14="http://schemas.microsoft.com/office/powerpoint/2010/main" val="185211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CF0532-047F-491C-A115-145A521602B2}" type="datetime1">
              <a:rPr lang="en-US" smtClean="0"/>
              <a:t>12/17/2020</a:t>
            </a:fld>
            <a:endParaRPr lang="en-US"/>
          </a:p>
        </p:txBody>
      </p:sp>
      <p:sp>
        <p:nvSpPr>
          <p:cNvPr id="5" name="Footer Placeholder 4"/>
          <p:cNvSpPr>
            <a:spLocks noGrp="1"/>
          </p:cNvSpPr>
          <p:nvPr>
            <p:ph type="ftr" sz="quarter" idx="11"/>
          </p:nvPr>
        </p:nvSpPr>
        <p:spPr/>
        <p:txBody>
          <a:bodyPr/>
          <a:lstStyle/>
          <a:p>
            <a:r>
              <a:rPr lang="en-US"/>
              <a:t>Subcomittee Recommendations December 17, 2020</a:t>
            </a:r>
          </a:p>
        </p:txBody>
      </p:sp>
      <p:sp>
        <p:nvSpPr>
          <p:cNvPr id="6" name="Slide Number Placeholder 5"/>
          <p:cNvSpPr>
            <a:spLocks noGrp="1"/>
          </p:cNvSpPr>
          <p:nvPr>
            <p:ph type="sldNum" sz="quarter" idx="12"/>
          </p:nvPr>
        </p:nvSpPr>
        <p:spPr/>
        <p:txBody>
          <a:bodyPr/>
          <a:lstStyle/>
          <a:p>
            <a:fld id="{656D164E-2C1C-43CE-80ED-8CBA841A5BB9}" type="slidenum">
              <a:rPr lang="en-US" smtClean="0"/>
              <a:t>‹#›</a:t>
            </a:fld>
            <a:endParaRPr lang="en-US"/>
          </a:p>
        </p:txBody>
      </p:sp>
    </p:spTree>
    <p:extLst>
      <p:ext uri="{BB962C8B-B14F-4D97-AF65-F5344CB8AC3E}">
        <p14:creationId xmlns:p14="http://schemas.microsoft.com/office/powerpoint/2010/main" val="59149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86384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822959" y="1845734"/>
            <a:ext cx="7863841" cy="4023360"/>
          </a:xfrm>
        </p:spPr>
        <p:txBody>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1467A5-3B4A-4FC4-93CF-0889777A9838}" type="datetime1">
              <a:rPr lang="en-US" smtClean="0"/>
              <a:t>12/17/2020</a:t>
            </a:fld>
            <a:endParaRPr lang="en-US"/>
          </a:p>
        </p:txBody>
      </p:sp>
      <p:sp>
        <p:nvSpPr>
          <p:cNvPr id="5" name="Footer Placeholder 4"/>
          <p:cNvSpPr>
            <a:spLocks noGrp="1"/>
          </p:cNvSpPr>
          <p:nvPr>
            <p:ph type="ftr" sz="quarter" idx="11"/>
          </p:nvPr>
        </p:nvSpPr>
        <p:spPr/>
        <p:txBody>
          <a:bodyPr/>
          <a:lstStyle/>
          <a:p>
            <a:r>
              <a:rPr lang="en-US"/>
              <a:t>Subcomittee Recommendations December 17, 2020</a:t>
            </a:r>
          </a:p>
        </p:txBody>
      </p:sp>
      <p:sp>
        <p:nvSpPr>
          <p:cNvPr id="6" name="Slide Number Placeholder 5"/>
          <p:cNvSpPr>
            <a:spLocks noGrp="1"/>
          </p:cNvSpPr>
          <p:nvPr>
            <p:ph type="sldNum" sz="quarter" idx="12"/>
          </p:nvPr>
        </p:nvSpPr>
        <p:spPr/>
        <p:txBody>
          <a:bodyPr/>
          <a:lstStyle/>
          <a:p>
            <a:fld id="{656D164E-2C1C-43CE-80ED-8CBA841A5BB9}" type="slidenum">
              <a:rPr lang="en-US" smtClean="0"/>
              <a:t>‹#›</a:t>
            </a:fld>
            <a:endParaRPr lang="en-US"/>
          </a:p>
        </p:txBody>
      </p:sp>
    </p:spTree>
    <p:extLst>
      <p:ext uri="{BB962C8B-B14F-4D97-AF65-F5344CB8AC3E}">
        <p14:creationId xmlns:p14="http://schemas.microsoft.com/office/powerpoint/2010/main" val="207043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1309F548-58EF-4A6A-9FA3-825BED5CE18B}"/>
              </a:ext>
            </a:extLst>
          </p:cNvPr>
          <p:cNvSpPr/>
          <p:nvPr userDrawn="1"/>
        </p:nvSpPr>
        <p:spPr>
          <a:xfrm>
            <a:off x="0" y="6400800"/>
            <a:ext cx="9144001"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 xmlns:a16="http://schemas.microsoft.com/office/drawing/2014/main" id="{9B8D62BD-1CA7-441C-8AFE-70F2E1DA4688}"/>
              </a:ext>
            </a:extLst>
          </p:cNvPr>
          <p:cNvSpPr/>
          <p:nvPr userDrawn="1"/>
        </p:nvSpPr>
        <p:spPr>
          <a:xfrm>
            <a:off x="0" y="6334315"/>
            <a:ext cx="9144001" cy="65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30F30D-C872-4790-BD31-DFFFE2B944B7}" type="datetime1">
              <a:rPr lang="en-US" smtClean="0"/>
              <a:t>12/17/2020</a:t>
            </a:fld>
            <a:endParaRPr lang="en-US"/>
          </a:p>
        </p:txBody>
      </p:sp>
      <p:sp>
        <p:nvSpPr>
          <p:cNvPr id="5" name="Footer Placeholder 4"/>
          <p:cNvSpPr>
            <a:spLocks noGrp="1"/>
          </p:cNvSpPr>
          <p:nvPr>
            <p:ph type="ftr" sz="quarter" idx="11"/>
          </p:nvPr>
        </p:nvSpPr>
        <p:spPr/>
        <p:txBody>
          <a:bodyPr/>
          <a:lstStyle/>
          <a:p>
            <a:r>
              <a:rPr lang="en-US"/>
              <a:t>Subcomittee Recommendations December 17, 2020</a:t>
            </a:r>
          </a:p>
        </p:txBody>
      </p:sp>
      <p:sp>
        <p:nvSpPr>
          <p:cNvPr id="6" name="Slide Number Placeholder 5"/>
          <p:cNvSpPr>
            <a:spLocks noGrp="1"/>
          </p:cNvSpPr>
          <p:nvPr>
            <p:ph type="sldNum" sz="quarter" idx="12"/>
          </p:nvPr>
        </p:nvSpPr>
        <p:spPr/>
        <p:txBody>
          <a:bodyPr/>
          <a:lstStyle/>
          <a:p>
            <a:fld id="{656D164E-2C1C-43CE-80ED-8CBA841A5BB9}"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730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E6D67-3F14-41B9-ACD4-DF57955400E2}" type="datetime1">
              <a:rPr lang="en-US" smtClean="0"/>
              <a:t>12/17/2020</a:t>
            </a:fld>
            <a:endParaRPr lang="en-US"/>
          </a:p>
        </p:txBody>
      </p:sp>
      <p:sp>
        <p:nvSpPr>
          <p:cNvPr id="6" name="Footer Placeholder 5"/>
          <p:cNvSpPr>
            <a:spLocks noGrp="1"/>
          </p:cNvSpPr>
          <p:nvPr>
            <p:ph type="ftr" sz="quarter" idx="11"/>
          </p:nvPr>
        </p:nvSpPr>
        <p:spPr/>
        <p:txBody>
          <a:bodyPr/>
          <a:lstStyle/>
          <a:p>
            <a:r>
              <a:rPr lang="en-US"/>
              <a:t>Subcomittee Recommendations December 17, 2020</a:t>
            </a:r>
          </a:p>
        </p:txBody>
      </p:sp>
      <p:sp>
        <p:nvSpPr>
          <p:cNvPr id="7" name="Slide Number Placeholder 6"/>
          <p:cNvSpPr>
            <a:spLocks noGrp="1"/>
          </p:cNvSpPr>
          <p:nvPr>
            <p:ph type="sldNum" sz="quarter" idx="12"/>
          </p:nvPr>
        </p:nvSpPr>
        <p:spPr/>
        <p:txBody>
          <a:bodyPr/>
          <a:lstStyle/>
          <a:p>
            <a:fld id="{656D164E-2C1C-43CE-80ED-8CBA841A5BB9}" type="slidenum">
              <a:rPr lang="en-US" smtClean="0"/>
              <a:t>‹#›</a:t>
            </a:fld>
            <a:endParaRPr lang="en-US"/>
          </a:p>
        </p:txBody>
      </p:sp>
    </p:spTree>
    <p:extLst>
      <p:ext uri="{BB962C8B-B14F-4D97-AF65-F5344CB8AC3E}">
        <p14:creationId xmlns:p14="http://schemas.microsoft.com/office/powerpoint/2010/main" val="32202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B06561-A777-4637-8758-9F63352779D1}" type="datetime1">
              <a:rPr lang="en-US" smtClean="0"/>
              <a:t>12/17/2020</a:t>
            </a:fld>
            <a:endParaRPr lang="en-US"/>
          </a:p>
        </p:txBody>
      </p:sp>
      <p:sp>
        <p:nvSpPr>
          <p:cNvPr id="8" name="Footer Placeholder 7"/>
          <p:cNvSpPr>
            <a:spLocks noGrp="1"/>
          </p:cNvSpPr>
          <p:nvPr>
            <p:ph type="ftr" sz="quarter" idx="11"/>
          </p:nvPr>
        </p:nvSpPr>
        <p:spPr/>
        <p:txBody>
          <a:bodyPr/>
          <a:lstStyle/>
          <a:p>
            <a:r>
              <a:rPr lang="en-US"/>
              <a:t>Subcomittee Recommendations December 17, 2020</a:t>
            </a:r>
          </a:p>
        </p:txBody>
      </p:sp>
      <p:sp>
        <p:nvSpPr>
          <p:cNvPr id="9" name="Slide Number Placeholder 8"/>
          <p:cNvSpPr>
            <a:spLocks noGrp="1"/>
          </p:cNvSpPr>
          <p:nvPr>
            <p:ph type="sldNum" sz="quarter" idx="12"/>
          </p:nvPr>
        </p:nvSpPr>
        <p:spPr/>
        <p:txBody>
          <a:bodyPr/>
          <a:lstStyle/>
          <a:p>
            <a:fld id="{656D164E-2C1C-43CE-80ED-8CBA841A5BB9}" type="slidenum">
              <a:rPr lang="en-US" smtClean="0"/>
              <a:t>‹#›</a:t>
            </a:fld>
            <a:endParaRPr lang="en-US"/>
          </a:p>
        </p:txBody>
      </p:sp>
    </p:spTree>
    <p:extLst>
      <p:ext uri="{BB962C8B-B14F-4D97-AF65-F5344CB8AC3E}">
        <p14:creationId xmlns:p14="http://schemas.microsoft.com/office/powerpoint/2010/main" val="478116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CEDFAF-87C4-4CB9-9CEE-6D21D56CBBCE}" type="datetime1">
              <a:rPr lang="en-US" smtClean="0"/>
              <a:t>12/17/2020</a:t>
            </a:fld>
            <a:endParaRPr lang="en-US"/>
          </a:p>
        </p:txBody>
      </p:sp>
      <p:sp>
        <p:nvSpPr>
          <p:cNvPr id="4" name="Footer Placeholder 3"/>
          <p:cNvSpPr>
            <a:spLocks noGrp="1"/>
          </p:cNvSpPr>
          <p:nvPr>
            <p:ph type="ftr" sz="quarter" idx="11"/>
          </p:nvPr>
        </p:nvSpPr>
        <p:spPr/>
        <p:txBody>
          <a:bodyPr/>
          <a:lstStyle/>
          <a:p>
            <a:r>
              <a:rPr lang="en-US"/>
              <a:t>Subcomittee Recommendations December 17, 2020</a:t>
            </a:r>
          </a:p>
        </p:txBody>
      </p:sp>
      <p:sp>
        <p:nvSpPr>
          <p:cNvPr id="5" name="Slide Number Placeholder 4"/>
          <p:cNvSpPr>
            <a:spLocks noGrp="1"/>
          </p:cNvSpPr>
          <p:nvPr>
            <p:ph type="sldNum" sz="quarter" idx="12"/>
          </p:nvPr>
        </p:nvSpPr>
        <p:spPr/>
        <p:txBody>
          <a:bodyPr/>
          <a:lstStyle/>
          <a:p>
            <a:fld id="{656D164E-2C1C-43CE-80ED-8CBA841A5BB9}" type="slidenum">
              <a:rPr lang="en-US" smtClean="0"/>
              <a:t>‹#›</a:t>
            </a:fld>
            <a:endParaRPr lang="en-US"/>
          </a:p>
        </p:txBody>
      </p:sp>
    </p:spTree>
    <p:extLst>
      <p:ext uri="{BB962C8B-B14F-4D97-AF65-F5344CB8AC3E}">
        <p14:creationId xmlns:p14="http://schemas.microsoft.com/office/powerpoint/2010/main" val="192418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BEE9215-017D-48ED-B345-F5DA3AD48307}"/>
              </a:ext>
            </a:extLst>
          </p:cNvPr>
          <p:cNvSpPr/>
          <p:nvPr userDrawn="1"/>
        </p:nvSpPr>
        <p:spPr>
          <a:xfrm>
            <a:off x="0" y="6400800"/>
            <a:ext cx="9144001"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 xmlns:a16="http://schemas.microsoft.com/office/drawing/2014/main" id="{BF4C1E1D-9F5E-4EBA-8CF4-993EB960CA23}"/>
              </a:ext>
            </a:extLst>
          </p:cNvPr>
          <p:cNvSpPr/>
          <p:nvPr userDrawn="1"/>
        </p:nvSpPr>
        <p:spPr>
          <a:xfrm>
            <a:off x="0" y="6334315"/>
            <a:ext cx="9144001" cy="65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BCA208-EE0C-40CB-A74B-039628AF75EB}" type="datetime1">
              <a:rPr lang="en-US" smtClean="0"/>
              <a:t>12/17/2020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Subcomittee Recommendations December 17, 2020</a:t>
            </a:r>
          </a:p>
        </p:txBody>
      </p:sp>
      <p:sp>
        <p:nvSpPr>
          <p:cNvPr id="9" name="Slide Number Placeholder 8"/>
          <p:cNvSpPr>
            <a:spLocks noGrp="1"/>
          </p:cNvSpPr>
          <p:nvPr>
            <p:ph type="sldNum" sz="quarter" idx="12"/>
          </p:nvPr>
        </p:nvSpPr>
        <p:spPr/>
        <p:txBody>
          <a:bodyPr/>
          <a:lstStyle/>
          <a:p>
            <a:fld id="{656D164E-2C1C-43CE-80ED-8CBA841A5BB9}" type="slidenum">
              <a:rPr lang="en-US" smtClean="0"/>
              <a:t>‹#›</a:t>
            </a:fld>
            <a:endParaRPr lang="en-US"/>
          </a:p>
        </p:txBody>
      </p:sp>
    </p:spTree>
    <p:extLst>
      <p:ext uri="{BB962C8B-B14F-4D97-AF65-F5344CB8AC3E}">
        <p14:creationId xmlns:p14="http://schemas.microsoft.com/office/powerpoint/2010/main" val="391350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3B2F372-FD6C-4ADC-8786-C575C2B6699E}" type="datetime1">
              <a:rPr lang="en-US" smtClean="0"/>
              <a:t>12/17/2020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Subcomittee Recommendations December 17, 2020</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6D164E-2C1C-43CE-80ED-8CBA841A5BB9}" type="slidenum">
              <a:rPr lang="en-US" smtClean="0"/>
              <a:t>‹#›</a:t>
            </a:fld>
            <a:endParaRPr lang="en-US"/>
          </a:p>
        </p:txBody>
      </p:sp>
    </p:spTree>
    <p:extLst>
      <p:ext uri="{BB962C8B-B14F-4D97-AF65-F5344CB8AC3E}">
        <p14:creationId xmlns:p14="http://schemas.microsoft.com/office/powerpoint/2010/main" val="281436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B14446-C24D-4DB6-BE3F-97804E09D8AD}" type="datetime1">
              <a:rPr lang="en-US" smtClean="0"/>
              <a:t>12/17/2020</a:t>
            </a:fld>
            <a:endParaRPr lang="en-US"/>
          </a:p>
        </p:txBody>
      </p:sp>
      <p:sp>
        <p:nvSpPr>
          <p:cNvPr id="6" name="Footer Placeholder 5"/>
          <p:cNvSpPr>
            <a:spLocks noGrp="1"/>
          </p:cNvSpPr>
          <p:nvPr>
            <p:ph type="ftr" sz="quarter" idx="11"/>
          </p:nvPr>
        </p:nvSpPr>
        <p:spPr/>
        <p:txBody>
          <a:bodyPr/>
          <a:lstStyle/>
          <a:p>
            <a:r>
              <a:rPr lang="en-US"/>
              <a:t>Subcomittee Recommendations December 17, 2020</a:t>
            </a:r>
            <a:endParaRPr lang="en-US" dirty="0"/>
          </a:p>
        </p:txBody>
      </p:sp>
      <p:sp>
        <p:nvSpPr>
          <p:cNvPr id="7" name="Slide Number Placeholder 6"/>
          <p:cNvSpPr>
            <a:spLocks noGrp="1"/>
          </p:cNvSpPr>
          <p:nvPr>
            <p:ph type="sldNum" sz="quarter" idx="12"/>
          </p:nvPr>
        </p:nvSpPr>
        <p:spPr/>
        <p:txBody>
          <a:bodyPr/>
          <a:lstStyle/>
          <a:p>
            <a:fld id="{656D164E-2C1C-43CE-80ED-8CBA841A5BB9}" type="slidenum">
              <a:rPr lang="en-US" smtClean="0"/>
              <a:t>‹#›</a:t>
            </a:fld>
            <a:endParaRPr lang="en-US"/>
          </a:p>
        </p:txBody>
      </p:sp>
    </p:spTree>
    <p:extLst>
      <p:ext uri="{BB962C8B-B14F-4D97-AF65-F5344CB8AC3E}">
        <p14:creationId xmlns:p14="http://schemas.microsoft.com/office/powerpoint/2010/main" val="225321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86384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86384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54A2BD9-4A78-4B43-898C-AC6F0031F920}" type="datetime1">
              <a:rPr lang="en-US" smtClean="0"/>
              <a:t>12/17/2020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Subcomittee Recommendations December 17, 2020</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56D164E-2C1C-43CE-80ED-8CBA841A5BB9}"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733321"/>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6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6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6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6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6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jbcc.harvard.edu/news/impact-covid-19-pandemic-children-youth-and-families-spotlight-policy-brie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a:t>Community Behavioral Health Promotion and Prevention Commission</a:t>
            </a:r>
          </a:p>
        </p:txBody>
      </p:sp>
      <p:sp>
        <p:nvSpPr>
          <p:cNvPr id="3" name="Subtitle 2"/>
          <p:cNvSpPr>
            <a:spLocks noGrp="1"/>
          </p:cNvSpPr>
          <p:nvPr>
            <p:ph type="subTitle" idx="1"/>
          </p:nvPr>
        </p:nvSpPr>
        <p:spPr/>
        <p:txBody>
          <a:bodyPr>
            <a:normAutofit fontScale="70000" lnSpcReduction="20000"/>
          </a:bodyPr>
          <a:lstStyle/>
          <a:p>
            <a:r>
              <a:rPr lang="en-US" dirty="0"/>
              <a:t>Proposal for promotion and prevention-related recommendations to address the impact of the pandemic on the behavioral health of children and families, with a focus on the disproportionate impact of COVID on communities of color and low-resource communities.</a:t>
            </a:r>
          </a:p>
        </p:txBody>
      </p:sp>
      <p:sp>
        <p:nvSpPr>
          <p:cNvPr id="8" name="Slide Number Placeholder 7">
            <a:extLst>
              <a:ext uri="{FF2B5EF4-FFF2-40B4-BE49-F238E27FC236}">
                <a16:creationId xmlns="" xmlns:a16="http://schemas.microsoft.com/office/drawing/2014/main" id="{63EF989E-AA63-4348-AB08-78FB2E6F43BA}"/>
              </a:ext>
            </a:extLst>
          </p:cNvPr>
          <p:cNvSpPr>
            <a:spLocks noGrp="1"/>
          </p:cNvSpPr>
          <p:nvPr>
            <p:ph type="sldNum" sz="quarter" idx="12"/>
          </p:nvPr>
        </p:nvSpPr>
        <p:spPr/>
        <p:txBody>
          <a:bodyPr/>
          <a:lstStyle/>
          <a:p>
            <a:fld id="{656D164E-2C1C-43CE-80ED-8CBA841A5BB9}" type="slidenum">
              <a:rPr lang="en-US" smtClean="0"/>
              <a:t>1</a:t>
            </a:fld>
            <a:endParaRPr lang="en-US"/>
          </a:p>
        </p:txBody>
      </p:sp>
      <p:sp>
        <p:nvSpPr>
          <p:cNvPr id="9" name="Footer Placeholder 8">
            <a:extLst>
              <a:ext uri="{FF2B5EF4-FFF2-40B4-BE49-F238E27FC236}">
                <a16:creationId xmlns="" xmlns:a16="http://schemas.microsoft.com/office/drawing/2014/main" id="{5B5C6607-4F0F-4FC9-BB37-31C386DA0378}"/>
              </a:ext>
            </a:extLst>
          </p:cNvPr>
          <p:cNvSpPr>
            <a:spLocks noGrp="1"/>
          </p:cNvSpPr>
          <p:nvPr>
            <p:ph type="ftr" sz="quarter" idx="11"/>
          </p:nvPr>
        </p:nvSpPr>
        <p:spPr/>
        <p:txBody>
          <a:bodyPr/>
          <a:lstStyle/>
          <a:p>
            <a:r>
              <a:rPr lang="en-US"/>
              <a:t>Subcomittee Recommendations December 17, 2020</a:t>
            </a:r>
          </a:p>
        </p:txBody>
      </p:sp>
    </p:spTree>
    <p:extLst>
      <p:ext uri="{BB962C8B-B14F-4D97-AF65-F5344CB8AC3E}">
        <p14:creationId xmlns:p14="http://schemas.microsoft.com/office/powerpoint/2010/main" val="339758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Subcommittee Recommendations for Action: Themes</a:t>
            </a:r>
          </a:p>
        </p:txBody>
      </p:sp>
      <p:graphicFrame>
        <p:nvGraphicFramePr>
          <p:cNvPr id="10" name="Content Placeholder 9">
            <a:extLst>
              <a:ext uri="{FF2B5EF4-FFF2-40B4-BE49-F238E27FC236}">
                <a16:creationId xmlns="" xmlns:a16="http://schemas.microsoft.com/office/drawing/2014/main" id="{3A32F8D7-E030-4036-8D95-6E067770444E}"/>
              </a:ext>
            </a:extLst>
          </p:cNvPr>
          <p:cNvGraphicFramePr>
            <a:graphicFrameLocks noGrp="1"/>
          </p:cNvGraphicFramePr>
          <p:nvPr>
            <p:ph idx="1"/>
            <p:extLst>
              <p:ext uri="{D42A27DB-BD31-4B8C-83A1-F6EECF244321}">
                <p14:modId xmlns:p14="http://schemas.microsoft.com/office/powerpoint/2010/main" val="3572593479"/>
              </p:ext>
            </p:extLst>
          </p:nvPr>
        </p:nvGraphicFramePr>
        <p:xfrm>
          <a:off x="822959" y="1828800"/>
          <a:ext cx="7940041" cy="329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 xmlns:a16="http://schemas.microsoft.com/office/drawing/2014/main" id="{8B48CEDE-E15C-4884-B180-9EA5224A257E}"/>
              </a:ext>
            </a:extLst>
          </p:cNvPr>
          <p:cNvSpPr>
            <a:spLocks noGrp="1"/>
          </p:cNvSpPr>
          <p:nvPr>
            <p:ph type="ftr" sz="quarter" idx="11"/>
          </p:nvPr>
        </p:nvSpPr>
        <p:spPr/>
        <p:txBody>
          <a:bodyPr/>
          <a:lstStyle/>
          <a:p>
            <a:r>
              <a:rPr lang="en-US"/>
              <a:t>Subcomittee Recommendations December 17, 2020</a:t>
            </a:r>
          </a:p>
        </p:txBody>
      </p:sp>
      <p:sp>
        <p:nvSpPr>
          <p:cNvPr id="4" name="Slide Number Placeholder 3">
            <a:extLst>
              <a:ext uri="{FF2B5EF4-FFF2-40B4-BE49-F238E27FC236}">
                <a16:creationId xmlns="" xmlns:a16="http://schemas.microsoft.com/office/drawing/2014/main" id="{B49D3959-AF83-4C15-8B18-98AB8299EE72}"/>
              </a:ext>
            </a:extLst>
          </p:cNvPr>
          <p:cNvSpPr>
            <a:spLocks noGrp="1"/>
          </p:cNvSpPr>
          <p:nvPr>
            <p:ph type="sldNum" sz="quarter" idx="12"/>
          </p:nvPr>
        </p:nvSpPr>
        <p:spPr/>
        <p:txBody>
          <a:bodyPr/>
          <a:lstStyle/>
          <a:p>
            <a:fld id="{656D164E-2C1C-43CE-80ED-8CBA841A5BB9}" type="slidenum">
              <a:rPr lang="en-US" smtClean="0"/>
              <a:pPr/>
              <a:t>10</a:t>
            </a:fld>
            <a:endParaRPr lang="en-US"/>
          </a:p>
        </p:txBody>
      </p:sp>
      <p:grpSp>
        <p:nvGrpSpPr>
          <p:cNvPr id="11" name="Group 10">
            <a:extLst>
              <a:ext uri="{FF2B5EF4-FFF2-40B4-BE49-F238E27FC236}">
                <a16:creationId xmlns="" xmlns:a16="http://schemas.microsoft.com/office/drawing/2014/main" id="{4F760246-A235-4011-B9D2-775C510DA29D}"/>
              </a:ext>
            </a:extLst>
          </p:cNvPr>
          <p:cNvGrpSpPr/>
          <p:nvPr/>
        </p:nvGrpSpPr>
        <p:grpSpPr>
          <a:xfrm>
            <a:off x="381000" y="5120640"/>
            <a:ext cx="8534400" cy="842186"/>
            <a:chOff x="212025" y="3590836"/>
            <a:chExt cx="7667212" cy="552626"/>
          </a:xfrm>
          <a:noFill/>
        </p:grpSpPr>
        <p:sp>
          <p:nvSpPr>
            <p:cNvPr id="12" name="Rectangle 11">
              <a:extLst>
                <a:ext uri="{FF2B5EF4-FFF2-40B4-BE49-F238E27FC236}">
                  <a16:creationId xmlns="" xmlns:a16="http://schemas.microsoft.com/office/drawing/2014/main" id="{2D08E289-6F4D-4BF1-BF9B-26B3DD33074C}"/>
                </a:ext>
              </a:extLst>
            </p:cNvPr>
            <p:cNvSpPr/>
            <p:nvPr/>
          </p:nvSpPr>
          <p:spPr>
            <a:xfrm>
              <a:off x="417397" y="3590836"/>
              <a:ext cx="7461840" cy="552626"/>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 xmlns:a16="http://schemas.microsoft.com/office/drawing/2014/main" id="{082946D8-2DF7-430E-B316-6A665D61CEA5}"/>
                </a:ext>
              </a:extLst>
            </p:cNvPr>
            <p:cNvSpPr txBox="1"/>
            <p:nvPr/>
          </p:nvSpPr>
          <p:spPr>
            <a:xfrm>
              <a:off x="212025" y="3590836"/>
              <a:ext cx="7530298" cy="5526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38648" tIns="40640" rIns="40640" bIns="40640" numCol="1" spcCol="1270" anchor="ctr" anchorCtr="0">
              <a:noAutofit/>
            </a:bodyPr>
            <a:lstStyle/>
            <a:p>
              <a:pPr marL="0" lvl="0" indent="0" algn="ctr" defTabSz="711200">
                <a:lnSpc>
                  <a:spcPct val="90000"/>
                </a:lnSpc>
                <a:spcBef>
                  <a:spcPct val="0"/>
                </a:spcBef>
                <a:spcAft>
                  <a:spcPct val="35000"/>
                </a:spcAft>
                <a:buNone/>
              </a:pPr>
              <a:r>
                <a:rPr lang="en-US" sz="2400" kern="1200" dirty="0">
                  <a:solidFill>
                    <a:schemeClr val="tx1"/>
                  </a:solidFill>
                </a:rPr>
                <a:t>Communities hardest hit by the pandemic should receive priority access to these interventions</a:t>
              </a:r>
            </a:p>
          </p:txBody>
        </p:sp>
      </p:grpSp>
    </p:spTree>
    <p:extLst>
      <p:ext uri="{BB962C8B-B14F-4D97-AF65-F5344CB8AC3E}">
        <p14:creationId xmlns:p14="http://schemas.microsoft.com/office/powerpoint/2010/main" val="4123226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a:t>
            </a:r>
            <a:endParaRPr lang="en-US" dirty="0"/>
          </a:p>
        </p:txBody>
      </p:sp>
      <p:sp>
        <p:nvSpPr>
          <p:cNvPr id="3" name="Content Placeholder 2"/>
          <p:cNvSpPr>
            <a:spLocks noGrp="1"/>
          </p:cNvSpPr>
          <p:nvPr>
            <p:ph idx="1"/>
          </p:nvPr>
        </p:nvSpPr>
        <p:spPr/>
        <p:txBody>
          <a:bodyPr>
            <a:noAutofit/>
          </a:bodyPr>
          <a:lstStyle/>
          <a:p>
            <a:pPr marL="344488" indent="-344488">
              <a:buFont typeface="+mj-lt"/>
              <a:buAutoNum type="arabicPeriod"/>
            </a:pPr>
            <a:r>
              <a:rPr lang="en-US" sz="1800" dirty="0"/>
              <a:t>Designate or hire staff to be added to Commonwealth’s Pandemic Command Center to coordinate the State’s COVID-19 Public Mental Health Response, including working with a broad coalition of stakeholders</a:t>
            </a:r>
          </a:p>
          <a:p>
            <a:pPr marL="344488" indent="-344488">
              <a:buFont typeface="+mj-lt"/>
              <a:buAutoNum type="arabicPeriod"/>
            </a:pPr>
            <a:r>
              <a:rPr lang="en-US" sz="1800" dirty="0"/>
              <a:t>Develop and implement a public health campaign to educate Massachusetts residents about the mental health impact of the pandemic and how to support mental health and well-being for themselves and others, including materials targeted to youth and young adults.</a:t>
            </a:r>
          </a:p>
          <a:p>
            <a:pPr marL="344488" indent="-344488">
              <a:buFont typeface="+mj-lt"/>
              <a:buAutoNum type="arabicPeriod" startAt="3"/>
            </a:pPr>
            <a:r>
              <a:rPr lang="en-US" sz="1800" i="1" dirty="0"/>
              <a:t>Equip</a:t>
            </a:r>
            <a:r>
              <a:rPr lang="en-US" sz="1800" dirty="0"/>
              <a:t> adults who work with children and youth with skills to support their well-being:</a:t>
            </a:r>
          </a:p>
          <a:p>
            <a:pPr marL="747713" lvl="4" indent="-200025"/>
            <a:r>
              <a:rPr lang="en-US" sz="1800" dirty="0" err="1"/>
              <a:t>MassSupport</a:t>
            </a:r>
            <a:r>
              <a:rPr lang="en-US" sz="1800" dirty="0"/>
              <a:t> consultations for teachers, child-care workers, etc.</a:t>
            </a:r>
          </a:p>
          <a:p>
            <a:pPr marL="747713" lvl="4" indent="-200025"/>
            <a:r>
              <a:rPr lang="en-US" sz="1800" dirty="0"/>
              <a:t>Free online trainings in Mental Health First Aid for Youth</a:t>
            </a:r>
          </a:p>
          <a:p>
            <a:pPr marL="344488" indent="-344488">
              <a:buFont typeface="+mj-lt"/>
              <a:buAutoNum type="arabicPeriod" startAt="3"/>
            </a:pPr>
            <a:r>
              <a:rPr lang="en-US" sz="1800" i="1" dirty="0"/>
              <a:t>Support</a:t>
            </a:r>
            <a:r>
              <a:rPr lang="en-US" sz="1800" dirty="0"/>
              <a:t> adults who work with children and youth:  telephonic support, online groups and in-person group consultations by </a:t>
            </a:r>
            <a:r>
              <a:rPr lang="en-US" sz="1800" dirty="0" err="1"/>
              <a:t>MassSupport</a:t>
            </a:r>
            <a:endParaRPr lang="en-US" sz="1800" dirty="0"/>
          </a:p>
          <a:p>
            <a:pPr marL="457200" indent="-457200">
              <a:buFont typeface="+mj-lt"/>
              <a:buAutoNum type="arabicPeriod"/>
            </a:pPr>
            <a:endParaRPr lang="en-US" sz="1800" dirty="0"/>
          </a:p>
        </p:txBody>
      </p:sp>
      <p:sp>
        <p:nvSpPr>
          <p:cNvPr id="5" name="Footer Placeholder 4">
            <a:extLst>
              <a:ext uri="{FF2B5EF4-FFF2-40B4-BE49-F238E27FC236}">
                <a16:creationId xmlns="" xmlns:a16="http://schemas.microsoft.com/office/drawing/2014/main" id="{5CB04E63-BDD2-4AAE-8E43-D26CE931F467}"/>
              </a:ext>
            </a:extLst>
          </p:cNvPr>
          <p:cNvSpPr>
            <a:spLocks noGrp="1"/>
          </p:cNvSpPr>
          <p:nvPr>
            <p:ph type="ftr" sz="quarter" idx="11"/>
          </p:nvPr>
        </p:nvSpPr>
        <p:spPr/>
        <p:txBody>
          <a:bodyPr/>
          <a:lstStyle/>
          <a:p>
            <a:r>
              <a:rPr lang="en-US"/>
              <a:t>Subcomittee Recommendations December 17, 2020</a:t>
            </a:r>
          </a:p>
        </p:txBody>
      </p:sp>
      <p:sp>
        <p:nvSpPr>
          <p:cNvPr id="4" name="Slide Number Placeholder 3">
            <a:extLst>
              <a:ext uri="{FF2B5EF4-FFF2-40B4-BE49-F238E27FC236}">
                <a16:creationId xmlns="" xmlns:a16="http://schemas.microsoft.com/office/drawing/2014/main" id="{313D5255-8CE1-4409-964F-34A5B0E30D2B}"/>
              </a:ext>
            </a:extLst>
          </p:cNvPr>
          <p:cNvSpPr>
            <a:spLocks noGrp="1"/>
          </p:cNvSpPr>
          <p:nvPr>
            <p:ph type="sldNum" sz="quarter" idx="12"/>
          </p:nvPr>
        </p:nvSpPr>
        <p:spPr/>
        <p:txBody>
          <a:bodyPr/>
          <a:lstStyle/>
          <a:p>
            <a:fld id="{656D164E-2C1C-43CE-80ED-8CBA841A5BB9}" type="slidenum">
              <a:rPr lang="en-US" smtClean="0"/>
              <a:pPr/>
              <a:t>11</a:t>
            </a:fld>
            <a:endParaRPr lang="en-US"/>
          </a:p>
        </p:txBody>
      </p:sp>
    </p:spTree>
    <p:extLst>
      <p:ext uri="{BB962C8B-B14F-4D97-AF65-F5344CB8AC3E}">
        <p14:creationId xmlns:p14="http://schemas.microsoft.com/office/powerpoint/2010/main" val="16977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cont.:</a:t>
            </a:r>
            <a:endParaRPr lang="en-US" dirty="0"/>
          </a:p>
        </p:txBody>
      </p:sp>
      <p:sp>
        <p:nvSpPr>
          <p:cNvPr id="3" name="Content Placeholder 2"/>
          <p:cNvSpPr>
            <a:spLocks noGrp="1"/>
          </p:cNvSpPr>
          <p:nvPr>
            <p:ph idx="1"/>
          </p:nvPr>
        </p:nvSpPr>
        <p:spPr/>
        <p:txBody>
          <a:bodyPr>
            <a:normAutofit lnSpcReduction="10000"/>
          </a:bodyPr>
          <a:lstStyle/>
          <a:p>
            <a:pPr marL="285750" indent="-285750">
              <a:buFont typeface="+mj-lt"/>
              <a:buAutoNum type="arabicPeriod" startAt="5"/>
            </a:pPr>
            <a:r>
              <a:rPr lang="en-US" dirty="0"/>
              <a:t>Helping schools access mental health services for students</a:t>
            </a:r>
          </a:p>
          <a:p>
            <a:pPr marL="796925" lvl="1" indent="-168275"/>
            <a:r>
              <a:rPr lang="en-US" dirty="0" smtClean="0"/>
              <a:t>Explore expanding Project Interface to cities </a:t>
            </a:r>
            <a:r>
              <a:rPr lang="en-US" dirty="0"/>
              <a:t>hardest hit by COVID</a:t>
            </a:r>
          </a:p>
          <a:p>
            <a:pPr marL="796925" lvl="1" indent="-168275"/>
            <a:r>
              <a:rPr lang="en-US" dirty="0"/>
              <a:t>State agencies facilitate communication between community-based mental health providers and schools</a:t>
            </a:r>
          </a:p>
          <a:p>
            <a:pPr marL="285750" indent="-285750">
              <a:buFont typeface="+mj-lt"/>
              <a:buAutoNum type="arabicPeriod" startAt="5"/>
            </a:pPr>
            <a:r>
              <a:rPr lang="en-US" dirty="0"/>
              <a:t>Support for Parents</a:t>
            </a:r>
          </a:p>
          <a:p>
            <a:pPr marL="796925" lvl="1" indent="-168275"/>
            <a:r>
              <a:rPr lang="en-US" dirty="0"/>
              <a:t>Widely promote HandHoldMA.org</a:t>
            </a:r>
          </a:p>
          <a:p>
            <a:pPr marL="796925" lvl="1" indent="-168275"/>
            <a:r>
              <a:rPr lang="en-US" dirty="0"/>
              <a:t>Create and publicize parent support groups</a:t>
            </a:r>
          </a:p>
          <a:p>
            <a:pPr marL="796925" lvl="1" indent="-168275"/>
            <a:r>
              <a:rPr lang="en-US" dirty="0"/>
              <a:t>Widely publicize sources of support for basic needs, including Family Support Centers</a:t>
            </a:r>
          </a:p>
          <a:p>
            <a:pPr marL="796925" lvl="1" indent="-168275"/>
            <a:r>
              <a:rPr lang="en-US" dirty="0"/>
              <a:t>Offer free online MH First Aid for Youth trainings for parents</a:t>
            </a:r>
          </a:p>
          <a:p>
            <a:pPr marL="796925" lvl="1" indent="-168275"/>
            <a:r>
              <a:rPr lang="en-US" dirty="0"/>
              <a:t>Fund Family Partners and Community Health Workers to reach out to parents of children not attending online or in-person school in communities hardest hit by COVID</a:t>
            </a:r>
          </a:p>
        </p:txBody>
      </p:sp>
      <p:sp>
        <p:nvSpPr>
          <p:cNvPr id="5" name="Footer Placeholder 4">
            <a:extLst>
              <a:ext uri="{FF2B5EF4-FFF2-40B4-BE49-F238E27FC236}">
                <a16:creationId xmlns="" xmlns:a16="http://schemas.microsoft.com/office/drawing/2014/main" id="{5E04BF23-85E7-401A-B6EC-068B0D9798EF}"/>
              </a:ext>
            </a:extLst>
          </p:cNvPr>
          <p:cNvSpPr>
            <a:spLocks noGrp="1"/>
          </p:cNvSpPr>
          <p:nvPr>
            <p:ph type="ftr" sz="quarter" idx="11"/>
          </p:nvPr>
        </p:nvSpPr>
        <p:spPr/>
        <p:txBody>
          <a:bodyPr/>
          <a:lstStyle/>
          <a:p>
            <a:r>
              <a:rPr lang="en-US"/>
              <a:t>Subcomittee Recommendations December 17, 2020</a:t>
            </a:r>
          </a:p>
        </p:txBody>
      </p:sp>
      <p:sp>
        <p:nvSpPr>
          <p:cNvPr id="4" name="Slide Number Placeholder 3">
            <a:extLst>
              <a:ext uri="{FF2B5EF4-FFF2-40B4-BE49-F238E27FC236}">
                <a16:creationId xmlns="" xmlns:a16="http://schemas.microsoft.com/office/drawing/2014/main" id="{566D2925-610B-4926-89AE-99FBF6B3C1FD}"/>
              </a:ext>
            </a:extLst>
          </p:cNvPr>
          <p:cNvSpPr>
            <a:spLocks noGrp="1"/>
          </p:cNvSpPr>
          <p:nvPr>
            <p:ph type="sldNum" sz="quarter" idx="12"/>
          </p:nvPr>
        </p:nvSpPr>
        <p:spPr/>
        <p:txBody>
          <a:bodyPr/>
          <a:lstStyle/>
          <a:p>
            <a:fld id="{656D164E-2C1C-43CE-80ED-8CBA841A5BB9}" type="slidenum">
              <a:rPr lang="en-US" smtClean="0"/>
              <a:pPr/>
              <a:t>12</a:t>
            </a:fld>
            <a:endParaRPr lang="en-US"/>
          </a:p>
        </p:txBody>
      </p:sp>
    </p:spTree>
    <p:extLst>
      <p:ext uri="{BB962C8B-B14F-4D97-AF65-F5344CB8AC3E}">
        <p14:creationId xmlns:p14="http://schemas.microsoft.com/office/powerpoint/2010/main" val="169543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6F2A40-D220-4372-A21B-402AD6BDB019}"/>
              </a:ext>
            </a:extLst>
          </p:cNvPr>
          <p:cNvSpPr>
            <a:spLocks noGrp="1"/>
          </p:cNvSpPr>
          <p:nvPr>
            <p:ph type="title"/>
          </p:nvPr>
        </p:nvSpPr>
        <p:spPr/>
        <p:txBody>
          <a:bodyPr>
            <a:noAutofit/>
          </a:bodyPr>
          <a:lstStyle/>
          <a:p>
            <a:r>
              <a:rPr lang="en-US" sz="3600" dirty="0"/>
              <a:t>Pandemic conditions and quarantines are having an impact on the behavioral health of people all over the world.</a:t>
            </a:r>
          </a:p>
        </p:txBody>
      </p:sp>
      <p:graphicFrame>
        <p:nvGraphicFramePr>
          <p:cNvPr id="9" name="Content Placeholder 8">
            <a:extLst>
              <a:ext uri="{FF2B5EF4-FFF2-40B4-BE49-F238E27FC236}">
                <a16:creationId xmlns="" xmlns:a16="http://schemas.microsoft.com/office/drawing/2014/main" id="{7805BCF4-A14C-4CB2-82C0-3D3B4341AF86}"/>
              </a:ext>
            </a:extLst>
          </p:cNvPr>
          <p:cNvGraphicFramePr>
            <a:graphicFrameLocks noGrp="1"/>
          </p:cNvGraphicFramePr>
          <p:nvPr>
            <p:ph idx="1"/>
            <p:extLst>
              <p:ext uri="{D42A27DB-BD31-4B8C-83A1-F6EECF244321}">
                <p14:modId xmlns:p14="http://schemas.microsoft.com/office/powerpoint/2010/main" val="2743751344"/>
              </p:ext>
            </p:extLst>
          </p:nvPr>
        </p:nvGraphicFramePr>
        <p:xfrm>
          <a:off x="822959" y="1845734"/>
          <a:ext cx="7863841"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 xmlns:a16="http://schemas.microsoft.com/office/drawing/2014/main" id="{17806EB6-1568-4CE1-A527-9AD2017696F0}"/>
              </a:ext>
            </a:extLst>
          </p:cNvPr>
          <p:cNvSpPr>
            <a:spLocks noGrp="1"/>
          </p:cNvSpPr>
          <p:nvPr>
            <p:ph type="sldNum" sz="quarter" idx="12"/>
          </p:nvPr>
        </p:nvSpPr>
        <p:spPr/>
        <p:txBody>
          <a:bodyPr/>
          <a:lstStyle/>
          <a:p>
            <a:fld id="{656D164E-2C1C-43CE-80ED-8CBA841A5BB9}" type="slidenum">
              <a:rPr lang="en-US" smtClean="0"/>
              <a:t>2</a:t>
            </a:fld>
            <a:endParaRPr lang="en-US"/>
          </a:p>
        </p:txBody>
      </p:sp>
      <p:sp>
        <p:nvSpPr>
          <p:cNvPr id="8" name="Footer Placeholder 7">
            <a:extLst>
              <a:ext uri="{FF2B5EF4-FFF2-40B4-BE49-F238E27FC236}">
                <a16:creationId xmlns="" xmlns:a16="http://schemas.microsoft.com/office/drawing/2014/main" id="{385DA52B-A3A0-4D1A-B33E-79CDBE6787EF}"/>
              </a:ext>
            </a:extLst>
          </p:cNvPr>
          <p:cNvSpPr>
            <a:spLocks noGrp="1"/>
          </p:cNvSpPr>
          <p:nvPr>
            <p:ph type="ftr" sz="quarter" idx="11"/>
          </p:nvPr>
        </p:nvSpPr>
        <p:spPr/>
        <p:txBody>
          <a:bodyPr/>
          <a:lstStyle/>
          <a:p>
            <a:r>
              <a:rPr lang="en-US"/>
              <a:t>Subcomittee Recommendations December 17, 2020</a:t>
            </a:r>
          </a:p>
        </p:txBody>
      </p:sp>
    </p:spTree>
    <p:extLst>
      <p:ext uri="{BB962C8B-B14F-4D97-AF65-F5344CB8AC3E}">
        <p14:creationId xmlns:p14="http://schemas.microsoft.com/office/powerpoint/2010/main" val="26741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7162800" cy="646331"/>
          </a:xfrm>
          <a:prstGeom prst="rect">
            <a:avLst/>
          </a:prstGeom>
          <a:noFill/>
        </p:spPr>
        <p:txBody>
          <a:bodyPr wrap="square" rtlCol="0">
            <a:spAutoFit/>
          </a:bodyPr>
          <a:lstStyle/>
          <a:p>
            <a:endParaRPr lang="en-US" dirty="0"/>
          </a:p>
          <a:p>
            <a:endParaRPr lang="en-US" dirty="0"/>
          </a:p>
        </p:txBody>
      </p:sp>
      <p:sp>
        <p:nvSpPr>
          <p:cNvPr id="3" name="Title 2"/>
          <p:cNvSpPr>
            <a:spLocks noGrp="1"/>
          </p:cNvSpPr>
          <p:nvPr>
            <p:ph type="title"/>
          </p:nvPr>
        </p:nvSpPr>
        <p:spPr/>
        <p:txBody>
          <a:bodyPr/>
          <a:lstStyle/>
          <a:p>
            <a:r>
              <a:rPr lang="en-US"/>
              <a:t>The events of 2020 include many stressors and challenges:</a:t>
            </a:r>
            <a:endParaRPr lang="en-US" dirty="0"/>
          </a:p>
        </p:txBody>
      </p:sp>
      <p:sp>
        <p:nvSpPr>
          <p:cNvPr id="7" name="Content Placeholder 6">
            <a:extLst>
              <a:ext uri="{FF2B5EF4-FFF2-40B4-BE49-F238E27FC236}">
                <a16:creationId xmlns="" xmlns:a16="http://schemas.microsoft.com/office/drawing/2014/main" id="{82410FCA-0F34-484C-9AA7-8EE69FE7510C}"/>
              </a:ext>
            </a:extLst>
          </p:cNvPr>
          <p:cNvSpPr>
            <a:spLocks noGrp="1"/>
          </p:cNvSpPr>
          <p:nvPr>
            <p:ph idx="1"/>
          </p:nvPr>
        </p:nvSpPr>
        <p:spPr/>
        <p:txBody>
          <a:bodyPr>
            <a:normAutofit lnSpcReduction="10000"/>
          </a:bodyPr>
          <a:lstStyle/>
          <a:p>
            <a:pPr lvl="1"/>
            <a:r>
              <a:rPr lang="en-US" dirty="0"/>
              <a:t>Presence of a novel, life-threatening pathogen</a:t>
            </a:r>
          </a:p>
          <a:p>
            <a:pPr lvl="1"/>
            <a:r>
              <a:rPr lang="en-US" dirty="0"/>
              <a:t>Illness and loss of loved ones</a:t>
            </a:r>
          </a:p>
          <a:p>
            <a:pPr lvl="1"/>
            <a:r>
              <a:rPr lang="en-US" dirty="0"/>
              <a:t>Quarantine, which has been shown to produce post-traumatic stress disorder in children (Jiao et al., 2020)</a:t>
            </a:r>
          </a:p>
          <a:p>
            <a:pPr lvl="1"/>
            <a:r>
              <a:rPr lang="en-US" dirty="0"/>
              <a:t>Social isolation which may impact the mental health of youth up to nine years later (Loades, et al., 2020)</a:t>
            </a:r>
          </a:p>
          <a:p>
            <a:pPr lvl="1"/>
            <a:r>
              <a:rPr lang="en-US" dirty="0"/>
              <a:t>Disruption to education and access to health care, including mental health care</a:t>
            </a:r>
          </a:p>
          <a:p>
            <a:pPr lvl="1"/>
            <a:r>
              <a:rPr lang="en-US" dirty="0"/>
              <a:t>Structural racism, violence against Black people in encounters with police, threats of violence against Asian people related to blaming China for the pandemic </a:t>
            </a:r>
          </a:p>
          <a:p>
            <a:pPr lvl="1"/>
            <a:r>
              <a:rPr lang="en-US" dirty="0"/>
              <a:t>Housing and food insecurity</a:t>
            </a:r>
          </a:p>
          <a:p>
            <a:pPr lvl="1"/>
            <a:r>
              <a:rPr lang="en-US" dirty="0"/>
              <a:t>Increased risk of child abuse and domestic violence</a:t>
            </a:r>
          </a:p>
          <a:p>
            <a:pPr lvl="1"/>
            <a:r>
              <a:rPr lang="en-US" dirty="0"/>
              <a:t>Exposure to unhealthy coping behaviors</a:t>
            </a:r>
          </a:p>
          <a:p>
            <a:pPr lvl="1"/>
            <a:endParaRPr lang="en-US" dirty="0"/>
          </a:p>
          <a:p>
            <a:endParaRPr lang="en-US" dirty="0"/>
          </a:p>
          <a:p>
            <a:endParaRPr lang="en-US" dirty="0"/>
          </a:p>
        </p:txBody>
      </p:sp>
      <p:sp>
        <p:nvSpPr>
          <p:cNvPr id="8" name="Rectangle 7">
            <a:extLst>
              <a:ext uri="{FF2B5EF4-FFF2-40B4-BE49-F238E27FC236}">
                <a16:creationId xmlns="" xmlns:a16="http://schemas.microsoft.com/office/drawing/2014/main" id="{0C41C865-913B-4760-811D-C7AF3A21D9A9}"/>
              </a:ext>
            </a:extLst>
          </p:cNvPr>
          <p:cNvSpPr/>
          <p:nvPr/>
        </p:nvSpPr>
        <p:spPr>
          <a:xfrm>
            <a:off x="845082" y="5869094"/>
            <a:ext cx="7696200" cy="461665"/>
          </a:xfrm>
          <a:prstGeom prst="rect">
            <a:avLst/>
          </a:prstGeom>
        </p:spPr>
        <p:txBody>
          <a:bodyPr wrap="square">
            <a:spAutoFit/>
          </a:bodyPr>
          <a:lstStyle/>
          <a:p>
            <a:r>
              <a:rPr lang="en-US" sz="1200" dirty="0"/>
              <a:t>(Cites from the Judge Baker Children’s Center’s brief “Impact of the COVID-19 Pandemic on Children, Youth and Families” </a:t>
            </a:r>
            <a:r>
              <a:rPr lang="en-US" sz="1200" dirty="0">
                <a:hlinkClick r:id="rId3"/>
              </a:rPr>
              <a:t>https://jbcc.harvard.edu/news/impact-covid-19-pandemic-children-youth-and-families-spotlight-policy-brief</a:t>
            </a:r>
            <a:r>
              <a:rPr lang="en-US" sz="1200" dirty="0"/>
              <a:t>)</a:t>
            </a:r>
          </a:p>
        </p:txBody>
      </p:sp>
      <p:sp>
        <p:nvSpPr>
          <p:cNvPr id="17" name="Slide Number Placeholder 16">
            <a:extLst>
              <a:ext uri="{FF2B5EF4-FFF2-40B4-BE49-F238E27FC236}">
                <a16:creationId xmlns="" xmlns:a16="http://schemas.microsoft.com/office/drawing/2014/main" id="{4BD947A2-176A-4E0E-AFCA-E10678AA5FFA}"/>
              </a:ext>
            </a:extLst>
          </p:cNvPr>
          <p:cNvSpPr>
            <a:spLocks noGrp="1"/>
          </p:cNvSpPr>
          <p:nvPr>
            <p:ph type="sldNum" sz="quarter" idx="12"/>
          </p:nvPr>
        </p:nvSpPr>
        <p:spPr/>
        <p:txBody>
          <a:bodyPr/>
          <a:lstStyle/>
          <a:p>
            <a:fld id="{656D164E-2C1C-43CE-80ED-8CBA841A5BB9}" type="slidenum">
              <a:rPr lang="en-US" smtClean="0"/>
              <a:t>3</a:t>
            </a:fld>
            <a:endParaRPr lang="en-US"/>
          </a:p>
        </p:txBody>
      </p:sp>
      <p:sp>
        <p:nvSpPr>
          <p:cNvPr id="18" name="Footer Placeholder 17">
            <a:extLst>
              <a:ext uri="{FF2B5EF4-FFF2-40B4-BE49-F238E27FC236}">
                <a16:creationId xmlns="" xmlns:a16="http://schemas.microsoft.com/office/drawing/2014/main" id="{93535739-F599-4651-8362-C4A69AF718B8}"/>
              </a:ext>
            </a:extLst>
          </p:cNvPr>
          <p:cNvSpPr>
            <a:spLocks noGrp="1"/>
          </p:cNvSpPr>
          <p:nvPr>
            <p:ph type="ftr" sz="quarter" idx="11"/>
          </p:nvPr>
        </p:nvSpPr>
        <p:spPr/>
        <p:txBody>
          <a:bodyPr/>
          <a:lstStyle/>
          <a:p>
            <a:r>
              <a:rPr lang="en-US"/>
              <a:t>Subcomittee Recommendations December 17, 2020</a:t>
            </a:r>
          </a:p>
        </p:txBody>
      </p:sp>
    </p:spTree>
    <p:extLst>
      <p:ext uri="{BB962C8B-B14F-4D97-AF65-F5344CB8AC3E}">
        <p14:creationId xmlns:p14="http://schemas.microsoft.com/office/powerpoint/2010/main" val="413226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help?</a:t>
            </a:r>
          </a:p>
        </p:txBody>
      </p:sp>
      <p:sp>
        <p:nvSpPr>
          <p:cNvPr id="3" name="Content Placeholder 2"/>
          <p:cNvSpPr>
            <a:spLocks noGrp="1"/>
          </p:cNvSpPr>
          <p:nvPr>
            <p:ph idx="1"/>
          </p:nvPr>
        </p:nvSpPr>
        <p:spPr/>
        <p:txBody>
          <a:bodyPr>
            <a:normAutofit/>
          </a:bodyPr>
          <a:lstStyle/>
          <a:p>
            <a:r>
              <a:rPr lang="en-US" dirty="0"/>
              <a:t>From the Massachusetts Childhood Trauma Task Force’s June report  “Protecting our Children’s Well-Being During </a:t>
            </a:r>
            <a:r>
              <a:rPr lang="en-US" dirty="0" smtClean="0"/>
              <a:t>COVID-19</a:t>
            </a:r>
            <a:r>
              <a:rPr lang="en-US" dirty="0"/>
              <a:t>”:  </a:t>
            </a:r>
          </a:p>
          <a:p>
            <a:endParaRPr lang="en-US" dirty="0"/>
          </a:p>
          <a:p>
            <a:pPr lvl="1"/>
            <a:r>
              <a:rPr lang="en-US" dirty="0"/>
              <a:t>Finding #5: Technology-Based Resources Hold the Potential to Overcome Many (But Not All) Barriers to Mental Health Services – If Allocated Equitably</a:t>
            </a:r>
          </a:p>
          <a:p>
            <a:pPr lvl="1"/>
            <a:endParaRPr lang="en-US" dirty="0"/>
          </a:p>
          <a:p>
            <a:pPr lvl="1"/>
            <a:r>
              <a:rPr lang="en-US" dirty="0"/>
              <a:t>Finding #6: Caring Adults in Regular Contact with Children are Key to Recovery</a:t>
            </a:r>
          </a:p>
          <a:p>
            <a:pPr marL="201168" lvl="1" indent="0">
              <a:buNone/>
            </a:pPr>
            <a:endParaRPr lang="en-US" dirty="0"/>
          </a:p>
          <a:p>
            <a:endParaRPr lang="en-US" dirty="0"/>
          </a:p>
        </p:txBody>
      </p:sp>
      <p:sp>
        <p:nvSpPr>
          <p:cNvPr id="6" name="Slide Number Placeholder 5">
            <a:extLst>
              <a:ext uri="{FF2B5EF4-FFF2-40B4-BE49-F238E27FC236}">
                <a16:creationId xmlns="" xmlns:a16="http://schemas.microsoft.com/office/drawing/2014/main" id="{72C285D6-8641-438B-B460-25EAB20C3712}"/>
              </a:ext>
            </a:extLst>
          </p:cNvPr>
          <p:cNvSpPr>
            <a:spLocks noGrp="1"/>
          </p:cNvSpPr>
          <p:nvPr>
            <p:ph type="sldNum" sz="quarter" idx="12"/>
          </p:nvPr>
        </p:nvSpPr>
        <p:spPr/>
        <p:txBody>
          <a:bodyPr/>
          <a:lstStyle/>
          <a:p>
            <a:fld id="{656D164E-2C1C-43CE-80ED-8CBA841A5BB9}" type="slidenum">
              <a:rPr lang="en-US" smtClean="0"/>
              <a:t>4</a:t>
            </a:fld>
            <a:endParaRPr lang="en-US"/>
          </a:p>
        </p:txBody>
      </p:sp>
      <p:sp>
        <p:nvSpPr>
          <p:cNvPr id="7" name="Footer Placeholder 6">
            <a:extLst>
              <a:ext uri="{FF2B5EF4-FFF2-40B4-BE49-F238E27FC236}">
                <a16:creationId xmlns="" xmlns:a16="http://schemas.microsoft.com/office/drawing/2014/main" id="{B045230A-6190-42AF-9A49-010EE48DD29B}"/>
              </a:ext>
            </a:extLst>
          </p:cNvPr>
          <p:cNvSpPr>
            <a:spLocks noGrp="1"/>
          </p:cNvSpPr>
          <p:nvPr>
            <p:ph type="ftr" sz="quarter" idx="11"/>
          </p:nvPr>
        </p:nvSpPr>
        <p:spPr/>
        <p:txBody>
          <a:bodyPr/>
          <a:lstStyle/>
          <a:p>
            <a:r>
              <a:rPr lang="en-US"/>
              <a:t>Subcomittee Recommendations December 17, 2020</a:t>
            </a:r>
          </a:p>
        </p:txBody>
      </p:sp>
    </p:spTree>
    <p:extLst>
      <p:ext uri="{BB962C8B-B14F-4D97-AF65-F5344CB8AC3E}">
        <p14:creationId xmlns:p14="http://schemas.microsoft.com/office/powerpoint/2010/main" val="288523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71CB7D-968F-4CEC-8630-B37DEA2D48EB}"/>
              </a:ext>
            </a:extLst>
          </p:cNvPr>
          <p:cNvSpPr>
            <a:spLocks noGrp="1"/>
          </p:cNvSpPr>
          <p:nvPr>
            <p:ph type="title"/>
          </p:nvPr>
        </p:nvSpPr>
        <p:spPr/>
        <p:txBody>
          <a:bodyPr/>
          <a:lstStyle/>
          <a:p>
            <a:r>
              <a:rPr lang="en-US" dirty="0"/>
              <a:t>Building on what exists:</a:t>
            </a:r>
          </a:p>
        </p:txBody>
      </p:sp>
      <p:sp>
        <p:nvSpPr>
          <p:cNvPr id="3" name="Content Placeholder 2">
            <a:extLst>
              <a:ext uri="{FF2B5EF4-FFF2-40B4-BE49-F238E27FC236}">
                <a16:creationId xmlns="" xmlns:a16="http://schemas.microsoft.com/office/drawing/2014/main" id="{2B0FF365-52B6-45FB-A2C5-B238E3CE2FAE}"/>
              </a:ext>
            </a:extLst>
          </p:cNvPr>
          <p:cNvSpPr>
            <a:spLocks noGrp="1"/>
          </p:cNvSpPr>
          <p:nvPr>
            <p:ph idx="1"/>
          </p:nvPr>
        </p:nvSpPr>
        <p:spPr/>
        <p:txBody>
          <a:bodyPr>
            <a:normAutofit lnSpcReduction="10000"/>
          </a:bodyPr>
          <a:lstStyle/>
          <a:p>
            <a:r>
              <a:rPr lang="en-US" i="1" dirty="0"/>
              <a:t>There Are Many Existing Initiatives and Intervention Models Focused on Childhood Trauma and Mental Health Upon Which We Can Build</a:t>
            </a:r>
          </a:p>
          <a:p>
            <a:endParaRPr lang="en-US" i="1" dirty="0"/>
          </a:p>
          <a:p>
            <a:r>
              <a:rPr lang="en-US" dirty="0"/>
              <a:t>HandholdMA.org</a:t>
            </a:r>
          </a:p>
          <a:p>
            <a:r>
              <a:rPr lang="en-US" dirty="0"/>
              <a:t>Massachusetts COVID 19 Trauma Response</a:t>
            </a:r>
          </a:p>
          <a:p>
            <a:r>
              <a:rPr lang="en-US" dirty="0"/>
              <a:t>LINK-KID</a:t>
            </a:r>
          </a:p>
          <a:p>
            <a:r>
              <a:rPr lang="en-US" dirty="0"/>
              <a:t>Family Resource </a:t>
            </a:r>
            <a:r>
              <a:rPr lang="en-US" dirty="0" smtClean="0"/>
              <a:t>Centers</a:t>
            </a:r>
          </a:p>
          <a:p>
            <a:r>
              <a:rPr lang="en-US" dirty="0" smtClean="0"/>
              <a:t>DPH Suicide Prevention Task Force</a:t>
            </a:r>
            <a:endParaRPr lang="en-US" dirty="0"/>
          </a:p>
          <a:p>
            <a:r>
              <a:rPr lang="en-US" dirty="0"/>
              <a:t>Substance Use Helpline</a:t>
            </a:r>
          </a:p>
          <a:p>
            <a:r>
              <a:rPr lang="en-US" dirty="0"/>
              <a:t>Network of Care</a:t>
            </a:r>
          </a:p>
          <a:p>
            <a:r>
              <a:rPr lang="en-US" dirty="0"/>
              <a:t>Referral Sources</a:t>
            </a:r>
          </a:p>
          <a:p>
            <a:endParaRPr lang="en-US" dirty="0"/>
          </a:p>
          <a:p>
            <a:endParaRPr lang="en-US" dirty="0"/>
          </a:p>
          <a:p>
            <a:endParaRPr lang="en-US" dirty="0"/>
          </a:p>
          <a:p>
            <a:endParaRPr lang="en-US" dirty="0"/>
          </a:p>
        </p:txBody>
      </p:sp>
      <p:sp>
        <p:nvSpPr>
          <p:cNvPr id="4" name="Footer Placeholder 3">
            <a:extLst>
              <a:ext uri="{FF2B5EF4-FFF2-40B4-BE49-F238E27FC236}">
                <a16:creationId xmlns="" xmlns:a16="http://schemas.microsoft.com/office/drawing/2014/main" id="{9315BE0E-D041-48C5-A30C-0A56F6FF866F}"/>
              </a:ext>
            </a:extLst>
          </p:cNvPr>
          <p:cNvSpPr>
            <a:spLocks noGrp="1"/>
          </p:cNvSpPr>
          <p:nvPr>
            <p:ph type="ftr" sz="quarter" idx="11"/>
          </p:nvPr>
        </p:nvSpPr>
        <p:spPr/>
        <p:txBody>
          <a:bodyPr/>
          <a:lstStyle/>
          <a:p>
            <a:r>
              <a:rPr lang="en-US"/>
              <a:t>Subcomittee Recommendations December 17, 2020</a:t>
            </a:r>
          </a:p>
        </p:txBody>
      </p:sp>
      <p:sp>
        <p:nvSpPr>
          <p:cNvPr id="5" name="Slide Number Placeholder 4">
            <a:extLst>
              <a:ext uri="{FF2B5EF4-FFF2-40B4-BE49-F238E27FC236}">
                <a16:creationId xmlns="" xmlns:a16="http://schemas.microsoft.com/office/drawing/2014/main" id="{B3629304-DAC4-444E-B108-2A1E819F0830}"/>
              </a:ext>
            </a:extLst>
          </p:cNvPr>
          <p:cNvSpPr>
            <a:spLocks noGrp="1"/>
          </p:cNvSpPr>
          <p:nvPr>
            <p:ph type="sldNum" sz="quarter" idx="12"/>
          </p:nvPr>
        </p:nvSpPr>
        <p:spPr/>
        <p:txBody>
          <a:bodyPr/>
          <a:lstStyle/>
          <a:p>
            <a:fld id="{656D164E-2C1C-43CE-80ED-8CBA841A5BB9}" type="slidenum">
              <a:rPr lang="en-US" smtClean="0"/>
              <a:t>5</a:t>
            </a:fld>
            <a:endParaRPr lang="en-US"/>
          </a:p>
        </p:txBody>
      </p:sp>
    </p:spTree>
    <p:extLst>
      <p:ext uri="{BB962C8B-B14F-4D97-AF65-F5344CB8AC3E}">
        <p14:creationId xmlns:p14="http://schemas.microsoft.com/office/powerpoint/2010/main" val="16774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67575" y="4343400"/>
            <a:ext cx="1600200" cy="1569660"/>
          </a:xfrm>
          <a:prstGeom prst="rect">
            <a:avLst/>
          </a:prstGeom>
          <a:noFill/>
        </p:spPr>
        <p:txBody>
          <a:bodyPr wrap="square" rtlCol="0">
            <a:spAutoFit/>
          </a:bodyPr>
          <a:lstStyle/>
          <a:p>
            <a:r>
              <a:rPr lang="en-US" sz="1600" dirty="0"/>
              <a:t>Produced by the Office of the Child Advocate, Department of Mental Health and EOHHS</a:t>
            </a:r>
          </a:p>
        </p:txBody>
      </p:sp>
      <p:sp>
        <p:nvSpPr>
          <p:cNvPr id="5" name="Footer Placeholder 4">
            <a:extLst>
              <a:ext uri="{FF2B5EF4-FFF2-40B4-BE49-F238E27FC236}">
                <a16:creationId xmlns="" xmlns:a16="http://schemas.microsoft.com/office/drawing/2014/main" id="{0497B620-1168-48D5-A0E0-2A949A97C2F3}"/>
              </a:ext>
            </a:extLst>
          </p:cNvPr>
          <p:cNvSpPr>
            <a:spLocks noGrp="1"/>
          </p:cNvSpPr>
          <p:nvPr>
            <p:ph type="ftr" sz="quarter" idx="11"/>
          </p:nvPr>
        </p:nvSpPr>
        <p:spPr/>
        <p:txBody>
          <a:bodyPr/>
          <a:lstStyle/>
          <a:p>
            <a:r>
              <a:rPr lang="en-US"/>
              <a:t>Subcomittee Recommendations December 17, 2020</a:t>
            </a:r>
          </a:p>
        </p:txBody>
      </p:sp>
      <p:sp>
        <p:nvSpPr>
          <p:cNvPr id="4" name="Slide Number Placeholder 3">
            <a:extLst>
              <a:ext uri="{FF2B5EF4-FFF2-40B4-BE49-F238E27FC236}">
                <a16:creationId xmlns="" xmlns:a16="http://schemas.microsoft.com/office/drawing/2014/main" id="{ABEB6576-3B14-43A1-90DA-D8E513B50133}"/>
              </a:ext>
            </a:extLst>
          </p:cNvPr>
          <p:cNvSpPr>
            <a:spLocks noGrp="1"/>
          </p:cNvSpPr>
          <p:nvPr>
            <p:ph type="sldNum" sz="quarter" idx="12"/>
          </p:nvPr>
        </p:nvSpPr>
        <p:spPr/>
        <p:txBody>
          <a:bodyPr/>
          <a:lstStyle/>
          <a:p>
            <a:fld id="{656D164E-2C1C-43CE-80ED-8CBA841A5BB9}" type="slidenum">
              <a:rPr lang="en-US" smtClean="0"/>
              <a:pPr/>
              <a:t>6</a:t>
            </a:fld>
            <a:endParaRPr lang="en-US"/>
          </a:p>
        </p:txBody>
      </p:sp>
      <p:sp>
        <p:nvSpPr>
          <p:cNvPr id="15" name="Title 14">
            <a:extLst>
              <a:ext uri="{FF2B5EF4-FFF2-40B4-BE49-F238E27FC236}">
                <a16:creationId xmlns="" xmlns:a16="http://schemas.microsoft.com/office/drawing/2014/main" id="{C34D6E42-79B7-443E-9451-4C9A54F32556}"/>
              </a:ext>
            </a:extLst>
          </p:cNvPr>
          <p:cNvSpPr>
            <a:spLocks noGrp="1"/>
          </p:cNvSpPr>
          <p:nvPr>
            <p:ph type="title" idx="4294967295"/>
          </p:nvPr>
        </p:nvSpPr>
        <p:spPr>
          <a:xfrm>
            <a:off x="1279525" y="287338"/>
            <a:ext cx="7864475" cy="657225"/>
          </a:xfrm>
        </p:spPr>
        <p:txBody>
          <a:bodyPr>
            <a:normAutofit fontScale="90000"/>
          </a:bodyPr>
          <a:lstStyle/>
          <a:p>
            <a:r>
              <a:rPr lang="en-US" dirty="0"/>
              <a:t>HandholdMA.org</a:t>
            </a:r>
          </a:p>
        </p:txBody>
      </p:sp>
      <p:pic>
        <p:nvPicPr>
          <p:cNvPr id="14" name="Picture 13">
            <a:extLst>
              <a:ext uri="{FF2B5EF4-FFF2-40B4-BE49-F238E27FC236}">
                <a16:creationId xmlns="" xmlns:a16="http://schemas.microsoft.com/office/drawing/2014/main" id="{B1BCE152-1994-48B1-AD5B-DC0DAC03F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44563"/>
            <a:ext cx="6129944" cy="508513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00252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DAF0663-AAFB-4819-94AF-9D73BA541A9C}"/>
              </a:ext>
            </a:extLst>
          </p:cNvPr>
          <p:cNvSpPr>
            <a:spLocks noGrp="1"/>
          </p:cNvSpPr>
          <p:nvPr>
            <p:ph type="sldNum" sz="quarter" idx="12"/>
          </p:nvPr>
        </p:nvSpPr>
        <p:spPr/>
        <p:txBody>
          <a:bodyPr/>
          <a:lstStyle/>
          <a:p>
            <a:fld id="{656D164E-2C1C-43CE-80ED-8CBA841A5BB9}" type="slidenum">
              <a:rPr lang="en-US" smtClean="0"/>
              <a:t>7</a:t>
            </a:fld>
            <a:endParaRPr lang="en-US"/>
          </a:p>
        </p:txBody>
      </p:sp>
      <p:sp>
        <p:nvSpPr>
          <p:cNvPr id="3" name="Footer Placeholder 2">
            <a:extLst>
              <a:ext uri="{FF2B5EF4-FFF2-40B4-BE49-F238E27FC236}">
                <a16:creationId xmlns="" xmlns:a16="http://schemas.microsoft.com/office/drawing/2014/main" id="{16982FDA-706D-4371-BDA4-C19515C7C976}"/>
              </a:ext>
            </a:extLst>
          </p:cNvPr>
          <p:cNvSpPr>
            <a:spLocks noGrp="1"/>
          </p:cNvSpPr>
          <p:nvPr>
            <p:ph type="ftr" sz="quarter" idx="11"/>
          </p:nvPr>
        </p:nvSpPr>
        <p:spPr/>
        <p:txBody>
          <a:bodyPr/>
          <a:lstStyle/>
          <a:p>
            <a:r>
              <a:rPr lang="en-US"/>
              <a:t>Subcomittee Recommendations December 17, 2020</a:t>
            </a:r>
          </a:p>
        </p:txBody>
      </p:sp>
      <p:pic>
        <p:nvPicPr>
          <p:cNvPr id="6148"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b="53686"/>
          <a:stretch/>
        </p:blipFill>
        <p:spPr bwMode="auto">
          <a:xfrm>
            <a:off x="152400" y="685800"/>
            <a:ext cx="5878297" cy="464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image001">
            <a:extLst>
              <a:ext uri="{FF2B5EF4-FFF2-40B4-BE49-F238E27FC236}">
                <a16:creationId xmlns="" xmlns:a16="http://schemas.microsoft.com/office/drawing/2014/main" id="{1BF8F596-9F38-422C-8603-9D788C8104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66" t="46459" r="6853"/>
          <a:stretch/>
        </p:blipFill>
        <p:spPr bwMode="auto">
          <a:xfrm>
            <a:off x="4367981" y="1524001"/>
            <a:ext cx="4648200" cy="472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4">
            <a:extLst>
              <a:ext uri="{FF2B5EF4-FFF2-40B4-BE49-F238E27FC236}">
                <a16:creationId xmlns="" xmlns:a16="http://schemas.microsoft.com/office/drawing/2014/main" id="{CA846914-07D4-4531-A0D7-6183F0CCC8F7}"/>
              </a:ext>
            </a:extLst>
          </p:cNvPr>
          <p:cNvSpPr txBox="1">
            <a:spLocks/>
          </p:cNvSpPr>
          <p:nvPr/>
        </p:nvSpPr>
        <p:spPr>
          <a:xfrm>
            <a:off x="517849" y="119063"/>
            <a:ext cx="7864475" cy="65722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HandholdMA.org</a:t>
            </a:r>
            <a:endParaRPr lang="en-US" dirty="0"/>
          </a:p>
        </p:txBody>
      </p:sp>
    </p:spTree>
    <p:extLst>
      <p:ext uri="{BB962C8B-B14F-4D97-AF65-F5344CB8AC3E}">
        <p14:creationId xmlns:p14="http://schemas.microsoft.com/office/powerpoint/2010/main" val="127207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676400" y="976879"/>
            <a:ext cx="5940593" cy="4451867"/>
          </a:xfrm>
        </p:spPr>
      </p:pic>
      <p:sp>
        <p:nvSpPr>
          <p:cNvPr id="5" name="Slide Number Placeholder 4">
            <a:extLst>
              <a:ext uri="{FF2B5EF4-FFF2-40B4-BE49-F238E27FC236}">
                <a16:creationId xmlns="" xmlns:a16="http://schemas.microsoft.com/office/drawing/2014/main" id="{74723317-C533-48C9-8ACD-2053CAE2F66B}"/>
              </a:ext>
            </a:extLst>
          </p:cNvPr>
          <p:cNvSpPr>
            <a:spLocks noGrp="1"/>
          </p:cNvSpPr>
          <p:nvPr>
            <p:ph type="sldNum" sz="quarter" idx="12"/>
          </p:nvPr>
        </p:nvSpPr>
        <p:spPr/>
        <p:txBody>
          <a:bodyPr/>
          <a:lstStyle/>
          <a:p>
            <a:fld id="{656D164E-2C1C-43CE-80ED-8CBA841A5BB9}" type="slidenum">
              <a:rPr lang="en-US" smtClean="0"/>
              <a:t>8</a:t>
            </a:fld>
            <a:endParaRPr lang="en-US"/>
          </a:p>
        </p:txBody>
      </p:sp>
      <p:sp>
        <p:nvSpPr>
          <p:cNvPr id="6" name="Footer Placeholder 5">
            <a:extLst>
              <a:ext uri="{FF2B5EF4-FFF2-40B4-BE49-F238E27FC236}">
                <a16:creationId xmlns="" xmlns:a16="http://schemas.microsoft.com/office/drawing/2014/main" id="{B9C49113-06C9-48E3-BB2F-3DA040F8F1CE}"/>
              </a:ext>
            </a:extLst>
          </p:cNvPr>
          <p:cNvSpPr>
            <a:spLocks noGrp="1"/>
          </p:cNvSpPr>
          <p:nvPr>
            <p:ph type="ftr" sz="quarter" idx="11"/>
          </p:nvPr>
        </p:nvSpPr>
        <p:spPr/>
        <p:txBody>
          <a:bodyPr/>
          <a:lstStyle/>
          <a:p>
            <a:r>
              <a:rPr lang="en-US"/>
              <a:t>Subcomittee Recommendations December 17, 2020</a:t>
            </a:r>
          </a:p>
        </p:txBody>
      </p:sp>
      <p:sp>
        <p:nvSpPr>
          <p:cNvPr id="3" name="TextBox 2"/>
          <p:cNvSpPr txBox="1"/>
          <p:nvPr/>
        </p:nvSpPr>
        <p:spPr>
          <a:xfrm>
            <a:off x="1295400" y="4230469"/>
            <a:ext cx="2057400" cy="584775"/>
          </a:xfrm>
          <a:prstGeom prst="rect">
            <a:avLst/>
          </a:prstGeom>
          <a:noFill/>
          <a:ln w="12700">
            <a:solidFill>
              <a:schemeClr val="tx1"/>
            </a:solidFill>
          </a:ln>
        </p:spPr>
        <p:txBody>
          <a:bodyPr wrap="square" rtlCol="0">
            <a:spAutoFit/>
          </a:bodyPr>
          <a:lstStyle/>
          <a:p>
            <a:r>
              <a:rPr lang="en-US" sz="1600" dirty="0" smtClean="0"/>
              <a:t>Statewide number:</a:t>
            </a:r>
          </a:p>
          <a:p>
            <a:r>
              <a:rPr lang="en-US" sz="1600" dirty="0" smtClean="0"/>
              <a:t>888-215-4920</a:t>
            </a:r>
            <a:endParaRPr lang="en-US" sz="1600" dirty="0"/>
          </a:p>
        </p:txBody>
      </p:sp>
      <p:sp>
        <p:nvSpPr>
          <p:cNvPr id="7" name="TextBox 6"/>
          <p:cNvSpPr txBox="1"/>
          <p:nvPr/>
        </p:nvSpPr>
        <p:spPr>
          <a:xfrm>
            <a:off x="6019800" y="4230469"/>
            <a:ext cx="2743200" cy="584775"/>
          </a:xfrm>
          <a:prstGeom prst="rect">
            <a:avLst/>
          </a:prstGeom>
          <a:noFill/>
          <a:ln w="12700">
            <a:solidFill>
              <a:schemeClr val="tx1"/>
            </a:solidFill>
          </a:ln>
        </p:spPr>
        <p:txBody>
          <a:bodyPr wrap="square" rtlCol="0">
            <a:spAutoFit/>
          </a:bodyPr>
          <a:lstStyle/>
          <a:p>
            <a:r>
              <a:rPr lang="en-US" sz="1600" dirty="0" smtClean="0"/>
              <a:t>Email: MassSupport@riversidecc.org</a:t>
            </a:r>
            <a:endParaRPr lang="en-US" sz="1600" dirty="0"/>
          </a:p>
        </p:txBody>
      </p:sp>
    </p:spTree>
    <p:extLst>
      <p:ext uri="{BB962C8B-B14F-4D97-AF65-F5344CB8AC3E}">
        <p14:creationId xmlns:p14="http://schemas.microsoft.com/office/powerpoint/2010/main" val="272081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04800"/>
            <a:ext cx="7861300" cy="587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a:extLst>
              <a:ext uri="{FF2B5EF4-FFF2-40B4-BE49-F238E27FC236}">
                <a16:creationId xmlns="" xmlns:a16="http://schemas.microsoft.com/office/drawing/2014/main" id="{BF2B41C2-0F05-4028-8964-91DE5BDF9C0E}"/>
              </a:ext>
            </a:extLst>
          </p:cNvPr>
          <p:cNvSpPr>
            <a:spLocks noGrp="1"/>
          </p:cNvSpPr>
          <p:nvPr>
            <p:ph type="ftr" sz="quarter" idx="11"/>
          </p:nvPr>
        </p:nvSpPr>
        <p:spPr/>
        <p:txBody>
          <a:bodyPr/>
          <a:lstStyle/>
          <a:p>
            <a:r>
              <a:rPr lang="en-US"/>
              <a:t>Subcomittee Recommendations December 17, 2020</a:t>
            </a:r>
          </a:p>
        </p:txBody>
      </p:sp>
      <p:sp>
        <p:nvSpPr>
          <p:cNvPr id="2" name="Slide Number Placeholder 1">
            <a:extLst>
              <a:ext uri="{FF2B5EF4-FFF2-40B4-BE49-F238E27FC236}">
                <a16:creationId xmlns="" xmlns:a16="http://schemas.microsoft.com/office/drawing/2014/main" id="{6764C0F4-539A-498D-876E-4F54F4794832}"/>
              </a:ext>
            </a:extLst>
          </p:cNvPr>
          <p:cNvSpPr>
            <a:spLocks noGrp="1"/>
          </p:cNvSpPr>
          <p:nvPr>
            <p:ph type="sldNum" sz="quarter" idx="12"/>
          </p:nvPr>
        </p:nvSpPr>
        <p:spPr/>
        <p:txBody>
          <a:bodyPr/>
          <a:lstStyle/>
          <a:p>
            <a:fld id="{656D164E-2C1C-43CE-80ED-8CBA841A5BB9}" type="slidenum">
              <a:rPr lang="en-US" smtClean="0"/>
              <a:pPr/>
              <a:t>9</a:t>
            </a:fld>
            <a:endParaRPr lang="en-US"/>
          </a:p>
        </p:txBody>
      </p:sp>
    </p:spTree>
    <p:extLst>
      <p:ext uri="{BB962C8B-B14F-4D97-AF65-F5344CB8AC3E}">
        <p14:creationId xmlns:p14="http://schemas.microsoft.com/office/powerpoint/2010/main" val="3956191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633FA47C99884483E0EA3173585A70" ma:contentTypeVersion="15" ma:contentTypeDescription="Create a new document." ma:contentTypeScope="" ma:versionID="67285aed0cac6595b1fc51519cfa7633">
  <xsd:schema xmlns:xsd="http://www.w3.org/2001/XMLSchema" xmlns:xs="http://www.w3.org/2001/XMLSchema" xmlns:p="http://schemas.microsoft.com/office/2006/metadata/properties" xmlns:ns1="http://schemas.microsoft.com/sharepoint/v3" xmlns:ns3="d621855e-9aad-4a5c-b74d-b5f64d81603c" xmlns:ns4="7fde1cc9-11c9-4bb5-af1a-0262fe931d55" targetNamespace="http://schemas.microsoft.com/office/2006/metadata/properties" ma:root="true" ma:fieldsID="2dcafd2f67f3f8df3097be777d0139b1" ns1:_="" ns3:_="" ns4:_="">
    <xsd:import namespace="http://schemas.microsoft.com/sharepoint/v3"/>
    <xsd:import namespace="d621855e-9aad-4a5c-b74d-b5f64d81603c"/>
    <xsd:import namespace="7fde1cc9-11c9-4bb5-af1a-0262fe931d55"/>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description="" ma:hidden="true" ma:internalName="_ip_UnifiedCompliancePolicyProperties">
      <xsd:simpleType>
        <xsd:restriction base="dms:Note"/>
      </xsd:simpleType>
    </xsd:element>
    <xsd:element name="_ip_UnifiedCompliancePolicyUIAction" ma:index="1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21855e-9aad-4a5c-b74d-b5f64d81603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de1cc9-11c9-4bb5-af1a-0262fe931d5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2935E85-F338-49D3-AA65-68D5B226D0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21855e-9aad-4a5c-b74d-b5f64d81603c"/>
    <ds:schemaRef ds:uri="7fde1cc9-11c9-4bb5-af1a-0262fe931d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52E56A-F7D4-4901-A29A-BB91FA26FDE6}">
  <ds:schemaRefs>
    <ds:schemaRef ds:uri="http://schemas.microsoft.com/sharepoint/v3/contenttype/forms"/>
  </ds:schemaRefs>
</ds:datastoreItem>
</file>

<file path=customXml/itemProps3.xml><?xml version="1.0" encoding="utf-8"?>
<ds:datastoreItem xmlns:ds="http://schemas.openxmlformats.org/officeDocument/2006/customXml" ds:itemID="{DB8E7654-FB16-491C-A408-93F77F2BD037}">
  <ds:schemaRefs>
    <ds:schemaRef ds:uri="http://www.w3.org/XML/1998/namespace"/>
    <ds:schemaRef ds:uri="http://schemas.microsoft.com/sharepoint/v3"/>
    <ds:schemaRef ds:uri="http://schemas.microsoft.com/office/infopath/2007/PartnerControls"/>
    <ds:schemaRef ds:uri="http://purl.org/dc/terms/"/>
    <ds:schemaRef ds:uri="http://purl.org/dc/elements/1.1/"/>
    <ds:schemaRef ds:uri="7fde1cc9-11c9-4bb5-af1a-0262fe931d55"/>
    <ds:schemaRef ds:uri="d621855e-9aad-4a5c-b74d-b5f64d81603c"/>
    <ds:schemaRef ds:uri="http://schemas.openxmlformats.org/package/2006/metadata/core-properties"/>
    <ds:schemaRef ds:uri="http://schemas.microsoft.com/office/2006/metadata/propertie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761</TotalTime>
  <Words>1000</Words>
  <Application>Microsoft Office PowerPoint</Application>
  <PresentationFormat>On-screen Show (4:3)</PresentationFormat>
  <Paragraphs>108</Paragraphs>
  <Slides>12</Slides>
  <Notes>12</Notes>
  <HiddenSlides>1</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Retrospect</vt:lpstr>
      <vt:lpstr>Community Behavioral Health Promotion and Prevention Commission</vt:lpstr>
      <vt:lpstr>Pandemic conditions and quarantines are having an impact on the behavioral health of people all over the world.</vt:lpstr>
      <vt:lpstr>The events of 2020 include many stressors and challenges:</vt:lpstr>
      <vt:lpstr>What can help?</vt:lpstr>
      <vt:lpstr>Building on what exists:</vt:lpstr>
      <vt:lpstr>HandholdMA.org</vt:lpstr>
      <vt:lpstr>PowerPoint Presentation</vt:lpstr>
      <vt:lpstr>PowerPoint Presentation</vt:lpstr>
      <vt:lpstr>PowerPoint Presentation</vt:lpstr>
      <vt:lpstr>Subcommittee Recommendations for Action: Themes</vt:lpstr>
      <vt:lpstr>Recommendations:</vt:lpstr>
      <vt:lpstr>Recommendations, cont.:</vt:lpstr>
    </vt:vector>
  </TitlesOfParts>
  <Company>EOHHS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Behavioral Health Promotion and Prevention Commission</dc:title>
  <dc:creator>EOHHS</dc:creator>
  <cp:lastModifiedBy>EOHHS</cp:lastModifiedBy>
  <cp:revision>38</cp:revision>
  <cp:lastPrinted>2020-12-16T22:57:35Z</cp:lastPrinted>
  <dcterms:created xsi:type="dcterms:W3CDTF">2020-12-16T13:01:10Z</dcterms:created>
  <dcterms:modified xsi:type="dcterms:W3CDTF">2020-12-17T18:16:46Z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0x01010051633FA47C99884483E0EA3173585A70</vt:lpwstr>
  </property>
</Properties>
</file>