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1"/>
  </p:sldMasterIdLst>
  <p:notesMasterIdLst>
    <p:notesMasterId r:id="rId15"/>
  </p:notesMasterIdLst>
  <p:handoutMasterIdLst>
    <p:handoutMasterId r:id="rId16"/>
  </p:handoutMasterIdLst>
  <p:sldIdLst>
    <p:sldId id="436" r:id="rId2"/>
    <p:sldId id="437" r:id="rId3"/>
    <p:sldId id="458" r:id="rId4"/>
    <p:sldId id="469" r:id="rId5"/>
    <p:sldId id="470" r:id="rId6"/>
    <p:sldId id="472" r:id="rId7"/>
    <p:sldId id="463" r:id="rId8"/>
    <p:sldId id="475" r:id="rId9"/>
    <p:sldId id="477" r:id="rId10"/>
    <p:sldId id="466" r:id="rId11"/>
    <p:sldId id="479" r:id="rId12"/>
    <p:sldId id="473" r:id="rId13"/>
    <p:sldId id="478" r:id="rId14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54759E"/>
    <a:srgbClr val="6E8DB2"/>
    <a:srgbClr val="8AC4FF"/>
    <a:srgbClr val="BBDFFF"/>
    <a:srgbClr val="C3E2FF"/>
    <a:srgbClr val="FF99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235" autoAdjust="0"/>
    <p:restoredTop sz="93961" autoAdjust="0"/>
  </p:normalViewPr>
  <p:slideViewPr>
    <p:cSldViewPr snapToGrid="0">
      <p:cViewPr varScale="1">
        <p:scale>
          <a:sx n="90" d="100"/>
          <a:sy n="90" d="100"/>
        </p:scale>
        <p:origin x="1096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49" d="100"/>
          <a:sy n="49" d="100"/>
        </p:scale>
        <p:origin x="-1914" y="-10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5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0" tIns="45820" rIns="91640" bIns="45820" numCol="1" anchor="t" anchorCtr="0" compatLnSpc="1">
            <a:prstTxWarp prst="textNoShape">
              <a:avLst/>
            </a:prstTxWarp>
          </a:bodyPr>
          <a:lstStyle>
            <a:lvl1pPr defTabSz="915988">
              <a:spcBef>
                <a:spcPct val="0"/>
              </a:spcBef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6888" cy="465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0" tIns="45820" rIns="91640" bIns="45820" numCol="1" anchor="t" anchorCtr="0" compatLnSpc="1">
            <a:prstTxWarp prst="textNoShape">
              <a:avLst/>
            </a:prstTxWarp>
          </a:bodyPr>
          <a:lstStyle>
            <a:lvl1pPr algn="r" defTabSz="915988">
              <a:spcBef>
                <a:spcPct val="0"/>
              </a:spcBef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180"/>
            <a:ext cx="3036888" cy="465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0" tIns="45820" rIns="91640" bIns="45820" numCol="1" anchor="b" anchorCtr="0" compatLnSpc="1">
            <a:prstTxWarp prst="textNoShape">
              <a:avLst/>
            </a:prstTxWarp>
          </a:bodyPr>
          <a:lstStyle>
            <a:lvl1pPr defTabSz="915988">
              <a:spcBef>
                <a:spcPct val="0"/>
              </a:spcBef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29180"/>
            <a:ext cx="3036888" cy="465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0" tIns="45820" rIns="91640" bIns="45820" numCol="1" anchor="b" anchorCtr="0" compatLnSpc="1">
            <a:prstTxWarp prst="textNoShape">
              <a:avLst/>
            </a:prstTxWarp>
          </a:bodyPr>
          <a:lstStyle>
            <a:lvl1pPr algn="r" defTabSz="915988">
              <a:spcBef>
                <a:spcPct val="0"/>
              </a:spcBef>
              <a:defRPr sz="1200" b="0">
                <a:cs typeface="+mn-cs"/>
              </a:defRPr>
            </a:lvl1pPr>
          </a:lstStyle>
          <a:p>
            <a:pPr>
              <a:defRPr/>
            </a:pPr>
            <a:fld id="{C0A0AD01-4FBE-4EAF-A2A7-E71A85EE0E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462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5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2" tIns="46576" rIns="93152" bIns="46576" numCol="1" anchor="t" anchorCtr="0" compatLnSpc="1">
            <a:prstTxWarp prst="textNoShape">
              <a:avLst/>
            </a:prstTxWarp>
          </a:bodyPr>
          <a:lstStyle>
            <a:lvl1pPr defTabSz="931863">
              <a:spcBef>
                <a:spcPct val="0"/>
              </a:spcBef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6888" cy="465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2" tIns="46576" rIns="93152" bIns="46576" numCol="1" anchor="t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191"/>
            <a:ext cx="5607050" cy="4182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2" tIns="46576" rIns="93152" bIns="4657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180"/>
            <a:ext cx="3036888" cy="465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2" tIns="46576" rIns="93152" bIns="46576" numCol="1" anchor="b" anchorCtr="0" compatLnSpc="1">
            <a:prstTxWarp prst="textNoShape">
              <a:avLst/>
            </a:prstTxWarp>
          </a:bodyPr>
          <a:lstStyle>
            <a:lvl1pPr defTabSz="931863">
              <a:spcBef>
                <a:spcPct val="0"/>
              </a:spcBef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29180"/>
            <a:ext cx="3036888" cy="465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2" tIns="46576" rIns="93152" bIns="46576" numCol="1" anchor="b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defRPr sz="1200" b="0">
                <a:cs typeface="+mn-cs"/>
              </a:defRPr>
            </a:lvl1pPr>
          </a:lstStyle>
          <a:p>
            <a:pPr>
              <a:defRPr/>
            </a:pPr>
            <a:fld id="{FC40C652-4344-4BF0-B2D6-05C320ECF0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712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gi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The Commonwealth of Massachusetts state sea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9425" y="1125538"/>
            <a:ext cx="1479550" cy="141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Line 10"/>
          <p:cNvSpPr>
            <a:spLocks noChangeShapeType="1"/>
          </p:cNvSpPr>
          <p:nvPr/>
        </p:nvSpPr>
        <p:spPr bwMode="auto">
          <a:xfrm>
            <a:off x="2065338" y="1165225"/>
            <a:ext cx="14287" cy="4557713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  <a:extLst/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6" name="Line 11"/>
          <p:cNvSpPr>
            <a:spLocks noChangeShapeType="1"/>
          </p:cNvSpPr>
          <p:nvPr/>
        </p:nvSpPr>
        <p:spPr bwMode="auto">
          <a:xfrm>
            <a:off x="2443163" y="3752850"/>
            <a:ext cx="5722937" cy="0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  <a:extLst/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10547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2352675" y="1143000"/>
            <a:ext cx="6105525" cy="2457450"/>
          </a:xfrm>
        </p:spPr>
        <p:txBody>
          <a:bodyPr anchor="t"/>
          <a:lstStyle>
            <a:lvl1pPr>
              <a:spcAft>
                <a:spcPct val="25000"/>
              </a:spcAft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FC5BF77-A12D-4A4E-81A1-2E51B85A9F4E}" type="datetime1">
              <a:rPr lang="en-US"/>
              <a:pPr>
                <a:defRPr/>
              </a:pPr>
              <a:t>2/26/20</a:t>
            </a:fld>
            <a:endParaRPr lang="en-US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800" b="0">
                <a:latin typeface="Verdana" pitchFamily="9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6D085D-A9F1-4868-B5F8-23B3C88ECF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1" name="Picture 10" descr="EEC.gif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814889" y="5590718"/>
            <a:ext cx="2857500" cy="638175"/>
          </a:xfrm>
          <a:prstGeom prst="rect">
            <a:avLst/>
          </a:prstGeom>
        </p:spPr>
      </p:pic>
      <p:sp>
        <p:nvSpPr>
          <p:cNvPr id="13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2449513" y="3927475"/>
            <a:ext cx="5716587" cy="446088"/>
          </a:xfrm>
        </p:spPr>
        <p:txBody>
          <a:bodyPr/>
          <a:lstStyle>
            <a:lvl1pPr>
              <a:buNone/>
              <a:defRPr sz="180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 dirty="0" smtClean="0"/>
              <a:t>[Cover Slide Text]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E5007-E2A8-4F28-B02C-D9B4778A4FBC}" type="datetime1">
              <a:rPr lang="en-US"/>
              <a:pPr>
                <a:defRPr/>
              </a:pPr>
              <a:t>2/26/20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E8001B-4A50-453B-B357-D338BCF54D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4175" y="47625"/>
            <a:ext cx="2105025" cy="6078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4338" y="47625"/>
            <a:ext cx="6167437" cy="6078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4D285B-DACB-42BB-B653-47C1841396BB}" type="datetime1">
              <a:rPr lang="en-US"/>
              <a:pPr>
                <a:defRPr/>
              </a:pPr>
              <a:t>2/26/20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C940A9-B102-4401-A51E-99B08281D2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38" y="47625"/>
            <a:ext cx="7734300" cy="12017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1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874A1A-8E78-422A-B8B2-80C17E336868}" type="datetime1">
              <a:rPr lang="en-US"/>
              <a:pPr>
                <a:defRPr/>
              </a:pPr>
              <a:t>2/26/20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947839-9A1B-4AE2-A730-CDFB28550E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38" y="47625"/>
            <a:ext cx="7734300" cy="12017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7C6CFE-4E4B-440B-BF1B-C97C32263C65}" type="datetime1">
              <a:rPr lang="en-US"/>
              <a:pPr>
                <a:defRPr/>
              </a:pPr>
              <a:t>2/26/20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256153-7E97-4A73-A199-10036E3EA9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06A53-99B1-4A5A-AAED-521BB5A1F7AE}" type="datetime1">
              <a:rPr lang="en-US"/>
              <a:pPr>
                <a:defRPr/>
              </a:pPr>
              <a:t>2/26/20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41BF2A-6D13-4D22-85B7-693EDEFE15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38" y="152400"/>
            <a:ext cx="7734300" cy="8016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24400" y="1600200"/>
            <a:ext cx="411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24400" y="3938588"/>
            <a:ext cx="411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35B36A-9BCD-40BE-9DCA-02D555224E8C}" type="datetime1">
              <a:rPr lang="en-US"/>
              <a:pPr>
                <a:defRPr/>
              </a:pPr>
              <a:t>2/26/20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2BF940-2A7D-475F-AF5E-4A25A2E6EB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9942"/>
            <a:ext cx="8382000" cy="45259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6CC710-1491-4E4E-9152-D3737FD39707}" type="datetime1">
              <a:rPr lang="en-US"/>
              <a:pPr>
                <a:defRPr/>
              </a:pPr>
              <a:t>2/26/20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C657DF-FE95-454F-AB66-42CBA9BDA6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44500" y="277813"/>
            <a:ext cx="7132638" cy="469900"/>
          </a:xfrm>
        </p:spPr>
        <p:txBody>
          <a:bodyPr/>
          <a:lstStyle>
            <a:lvl1pPr>
              <a:buNone/>
              <a:defRPr sz="1800"/>
            </a:lvl1pPr>
          </a:lstStyle>
          <a:p>
            <a:pPr lvl="0"/>
            <a:r>
              <a:rPr lang="en-US" dirty="0" smtClean="0"/>
              <a:t>Slide Title</a:t>
            </a:r>
          </a:p>
          <a:p>
            <a:pPr lvl="0"/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4A21A5-9DCB-4E47-A5D6-C59403ACF65D}" type="datetime1">
              <a:rPr lang="en-US"/>
              <a:pPr>
                <a:defRPr/>
              </a:pPr>
              <a:t>2/26/20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CF46B9-8171-45E1-A369-0EA009B04A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E76B26-D525-4B3A-AD1F-0F749DCB5CEA}" type="datetime1">
              <a:rPr lang="en-US"/>
              <a:pPr>
                <a:defRPr/>
              </a:pPr>
              <a:t>2/26/20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571D79-3FCF-470B-A39E-9BBB02B9F0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0CAF8B-6BB1-4D78-91A4-9088E87EBD16}" type="datetime1">
              <a:rPr lang="en-US"/>
              <a:pPr>
                <a:defRPr/>
              </a:pPr>
              <a:t>2/26/20</a:t>
            </a:fld>
            <a:endParaRPr lang="en-US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0959ED-9753-44BA-B55A-7B20CE5036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56232C-64F3-4BC7-A9F4-9AD666360C45}" type="datetime1">
              <a:rPr lang="en-US"/>
              <a:pPr>
                <a:defRPr/>
              </a:pPr>
              <a:t>2/26/20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52CFE-2BB0-48A7-9F53-4B9D51B44A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414338" y="152400"/>
            <a:ext cx="7584674" cy="722243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[Slide Title]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D26A74-AA3F-4EF0-A4AF-04DB0CC29C2B}" type="datetime1">
              <a:rPr lang="en-US"/>
              <a:pPr>
                <a:defRPr/>
              </a:pPr>
              <a:t>2/26/20</a:t>
            </a:fld>
            <a:endParaRPr lang="en-US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AB79F6-C316-4021-B029-814B015AF6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AD3D5E-105C-4907-9B60-C6F5CE58284D}" type="datetime1">
              <a:rPr lang="en-US"/>
              <a:pPr>
                <a:defRPr/>
              </a:pPr>
              <a:t>2/26/20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25644-1B45-4695-9AFB-0497CF045A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0D742-E7EE-41B8-9B65-6DB397F6AFB3}" type="datetime1">
              <a:rPr lang="en-US"/>
              <a:pPr>
                <a:defRPr/>
              </a:pPr>
              <a:t>2/26/20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7A53D9-FB86-4668-B944-96648E8AE6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7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414338" y="152400"/>
            <a:ext cx="7734300" cy="801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0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382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578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94475"/>
            <a:ext cx="1933575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800" b="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0E272F6-1708-4844-BC38-1E403A83FDAA}" type="datetime1">
              <a:rPr lang="en-US"/>
              <a:pPr>
                <a:defRPr/>
              </a:pPr>
              <a:t>2/26/20</a:t>
            </a:fld>
            <a:endParaRPr lang="en-US"/>
          </a:p>
        </p:txBody>
      </p:sp>
      <p:sp>
        <p:nvSpPr>
          <p:cNvPr id="7579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10425" y="6594475"/>
            <a:ext cx="1933575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800" b="0">
                <a:latin typeface="+mn-lt"/>
                <a:cs typeface="+mn-cs"/>
              </a:defRPr>
            </a:lvl1pPr>
          </a:lstStyle>
          <a:p>
            <a:pPr>
              <a:defRPr/>
            </a:pPr>
            <a:fld id="{CF0C1523-E9F1-42F5-83FF-A196C03FCA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Line 32"/>
          <p:cNvSpPr>
            <a:spLocks noChangeShapeType="1"/>
          </p:cNvSpPr>
          <p:nvPr/>
        </p:nvSpPr>
        <p:spPr bwMode="auto">
          <a:xfrm>
            <a:off x="444500" y="919163"/>
            <a:ext cx="8415338" cy="1587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  <a:extLst/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en-US"/>
          </a:p>
        </p:txBody>
      </p:sp>
      <p:pic>
        <p:nvPicPr>
          <p:cNvPr id="8" name="Picture 7" descr="EEC-Happle2.gif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8181890" y="182878"/>
            <a:ext cx="659958" cy="65585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9pPr>
    </p:titleStyle>
    <p:bodyStyle>
      <a:lvl1pPr marL="228600" indent="-228600" algn="l" rtl="0" eaLnBrk="1" fontAlgn="base" hangingPunct="1">
        <a:spcBef>
          <a:spcPct val="100000"/>
        </a:spcBef>
        <a:spcAft>
          <a:spcPct val="0"/>
        </a:spcAft>
        <a:buClr>
          <a:srgbClr val="0033CC"/>
        </a:buClr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576263" indent="-233363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Font typeface="Arial" charset="0"/>
        <a:buChar char="–"/>
        <a:defRPr sz="2000">
          <a:solidFill>
            <a:schemeClr val="tx1"/>
          </a:solidFill>
          <a:latin typeface="+mn-lt"/>
          <a:cs typeface="+mn-cs"/>
        </a:defRPr>
      </a:lvl2pPr>
      <a:lvl3pPr marL="9144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•"/>
        <a:defRPr sz="2000">
          <a:solidFill>
            <a:schemeClr val="tx1"/>
          </a:solidFill>
          <a:latin typeface="+mn-lt"/>
          <a:cs typeface="+mn-cs"/>
        </a:defRPr>
      </a:lvl3pPr>
      <a:lvl4pPr marL="1262063" indent="-233363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16002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0574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5146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29718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4290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Relationship Id="rId3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2352675" y="2073350"/>
            <a:ext cx="6105525" cy="152710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sz="1800" b="0" i="1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1400" b="0" dirty="0" smtClean="0"/>
              <a:t>CCFA: Paid Family Medical Leave (December 2019 release)</a:t>
            </a:r>
          </a:p>
        </p:txBody>
      </p:sp>
      <p:sp>
        <p:nvSpPr>
          <p:cNvPr id="5" name="Text Placeholder 3"/>
          <p:cNvSpPr txBox="1">
            <a:spLocks/>
          </p:cNvSpPr>
          <p:nvPr/>
        </p:nvSpPr>
        <p:spPr bwMode="auto">
          <a:xfrm>
            <a:off x="2547143" y="5122862"/>
            <a:ext cx="5716587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spcBef>
                <a:spcPct val="100000"/>
              </a:spcBef>
              <a:spcAft>
                <a:spcPct val="0"/>
              </a:spcAft>
              <a:buClr>
                <a:srgbClr val="0033CC"/>
              </a:buClr>
              <a:buNone/>
              <a:defRPr sz="1800" b="1">
                <a:solidFill>
                  <a:srgbClr val="000099"/>
                </a:solidFill>
                <a:latin typeface="+mn-lt"/>
                <a:ea typeface="+mn-ea"/>
                <a:cs typeface="+mn-cs"/>
              </a:defRPr>
            </a:lvl1pPr>
            <a:lvl2pPr marL="576263" indent="-2333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2pPr>
            <a:lvl3pPr marL="9144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•"/>
              <a:defRPr sz="2000">
                <a:solidFill>
                  <a:schemeClr val="tx1"/>
                </a:solidFill>
                <a:latin typeface="+mn-lt"/>
                <a:cs typeface="+mn-cs"/>
              </a:defRPr>
            </a:lvl3pPr>
            <a:lvl4pPr marL="1262063" indent="-2333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16002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0574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5146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29718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4290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algn="r"/>
            <a:r>
              <a:rPr lang="en-US" sz="1200" b="0" kern="0" smtClean="0"/>
              <a:t>January </a:t>
            </a:r>
            <a:r>
              <a:rPr lang="en-US" sz="1200" b="0" kern="0" dirty="0" smtClean="0"/>
              <a:t>2020</a:t>
            </a:r>
            <a:endParaRPr lang="en-US" sz="1200" b="0" kern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44500" y="971551"/>
            <a:ext cx="8115300" cy="2886074"/>
          </a:xfrm>
        </p:spPr>
        <p:txBody>
          <a:bodyPr/>
          <a:lstStyle/>
          <a:p>
            <a:r>
              <a:rPr lang="en-US" sz="1400" dirty="0" smtClean="0"/>
              <a:t>The Batching Sheet has been updated to include show all PFML ledgers.</a:t>
            </a:r>
          </a:p>
          <a:p>
            <a:r>
              <a:rPr lang="en-US" sz="1400" dirty="0" smtClean="0"/>
              <a:t>Below is a breakdown of what each column represents:</a:t>
            </a:r>
          </a:p>
          <a:p>
            <a:pPr lvl="1"/>
            <a:r>
              <a:rPr lang="en-US" sz="1150" dirty="0" smtClean="0"/>
              <a:t>E. Current Service Month Total—the total the provider billed for the current service month</a:t>
            </a:r>
          </a:p>
          <a:p>
            <a:pPr lvl="1"/>
            <a:r>
              <a:rPr lang="en-US" sz="1150" dirty="0" smtClean="0"/>
              <a:t>F. PFML EEC Medical—EEC contribution to Medical</a:t>
            </a:r>
          </a:p>
          <a:p>
            <a:pPr lvl="1"/>
            <a:r>
              <a:rPr lang="en-US" sz="1150" dirty="0" smtClean="0"/>
              <a:t>G. PFML EEC Medical ADJ PFY—any adjustments to EEC medical contribution from a prior fiscal year</a:t>
            </a:r>
          </a:p>
          <a:p>
            <a:pPr lvl="1"/>
            <a:r>
              <a:rPr lang="en-US" sz="1150" dirty="0" smtClean="0"/>
              <a:t>H. PFML EEC Medical ADJ CFY—any adjustments to EEC medical contribution from the current fiscal year</a:t>
            </a:r>
          </a:p>
          <a:p>
            <a:pPr lvl="1"/>
            <a:r>
              <a:rPr lang="en-US" sz="1150" dirty="0" smtClean="0"/>
              <a:t>I. PFML EEC </a:t>
            </a:r>
            <a:r>
              <a:rPr lang="en-US" sz="1150" dirty="0" smtClean="0"/>
              <a:t>ADJ—PFML adjustments (November 2019 release)</a:t>
            </a:r>
            <a:endParaRPr lang="en-US" sz="1150" dirty="0" smtClean="0"/>
          </a:p>
          <a:p>
            <a:pPr lvl="1"/>
            <a:r>
              <a:rPr lang="en-US" sz="1150" dirty="0" smtClean="0"/>
              <a:t>L. Less PFML EEC </a:t>
            </a:r>
            <a:r>
              <a:rPr lang="en-US" sz="1150" dirty="0" smtClean="0"/>
              <a:t>Medical—offsets column </a:t>
            </a:r>
            <a:r>
              <a:rPr lang="en-US" sz="1150" dirty="0" smtClean="0"/>
              <a:t>F</a:t>
            </a:r>
          </a:p>
          <a:p>
            <a:pPr lvl="1"/>
            <a:r>
              <a:rPr lang="en-US" sz="1150" dirty="0" smtClean="0"/>
              <a:t>M. Less PFML Deduction Family—PFML tax on the provider or admin for the family portion of PFML</a:t>
            </a:r>
          </a:p>
          <a:p>
            <a:pPr lvl="1"/>
            <a:r>
              <a:rPr lang="en-US" sz="1150" dirty="0" smtClean="0"/>
              <a:t>N. Less PFML Deduction Medical—PFML tax on the provider or admin for the medical portion of PFML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CCRR Batching Sheet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5" name="Content Placeholder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1150" y="4081463"/>
            <a:ext cx="8382000" cy="898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5465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CCRR Batching 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Sheet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Content Placeholder 1"/>
          <p:cNvSpPr txBox="1">
            <a:spLocks/>
          </p:cNvSpPr>
          <p:nvPr/>
        </p:nvSpPr>
        <p:spPr bwMode="auto">
          <a:xfrm>
            <a:off x="444500" y="971550"/>
            <a:ext cx="8115300" cy="3500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spcBef>
                <a:spcPct val="100000"/>
              </a:spcBef>
              <a:spcAft>
                <a:spcPct val="0"/>
              </a:spcAft>
              <a:buClr>
                <a:srgbClr val="0033CC"/>
              </a:buClr>
              <a:buChar char="•"/>
              <a:defRPr sz="20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6263" indent="-2333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Font typeface="Arial" charset="0"/>
              <a:buChar char="–"/>
              <a:defRPr sz="1800">
                <a:solidFill>
                  <a:schemeClr val="tx1"/>
                </a:solidFill>
                <a:latin typeface="+mn-lt"/>
                <a:cs typeface="+mn-cs"/>
              </a:defRPr>
            </a:lvl2pPr>
            <a:lvl3pPr marL="9144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•"/>
              <a:defRPr sz="1800">
                <a:solidFill>
                  <a:schemeClr val="tx1"/>
                </a:solidFill>
                <a:latin typeface="+mn-lt"/>
                <a:cs typeface="+mn-cs"/>
              </a:defRPr>
            </a:lvl3pPr>
            <a:lvl4pPr marL="1262063" indent="-2333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–"/>
              <a:defRPr sz="1800">
                <a:solidFill>
                  <a:schemeClr val="tx1"/>
                </a:solidFill>
                <a:latin typeface="+mn-lt"/>
                <a:cs typeface="+mn-cs"/>
              </a:defRPr>
            </a:lvl4pPr>
            <a:lvl5pPr marL="16002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1800">
                <a:solidFill>
                  <a:schemeClr val="tx1"/>
                </a:solidFill>
                <a:latin typeface="+mn-lt"/>
                <a:cs typeface="+mn-cs"/>
              </a:defRPr>
            </a:lvl5pPr>
            <a:lvl6pPr marL="20574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5146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29718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4290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en-US" sz="1400" kern="0" dirty="0" smtClean="0"/>
              <a:t>Breakdown of what each column represents, cont.:</a:t>
            </a:r>
          </a:p>
          <a:p>
            <a:pPr lvl="1"/>
            <a:r>
              <a:rPr lang="en-US" sz="1150" b="0" kern="0" dirty="0" smtClean="0"/>
              <a:t>P. Less PFML EEC Medical ADJ </a:t>
            </a:r>
            <a:r>
              <a:rPr lang="en-US" sz="1150" b="0" kern="0" dirty="0" smtClean="0"/>
              <a:t>PFY—offsets column </a:t>
            </a:r>
            <a:r>
              <a:rPr lang="en-US" sz="1150" b="0" kern="0" dirty="0" smtClean="0"/>
              <a:t>G</a:t>
            </a:r>
          </a:p>
          <a:p>
            <a:pPr lvl="1"/>
            <a:r>
              <a:rPr lang="en-US" sz="1150" b="0" kern="0" dirty="0" smtClean="0"/>
              <a:t>Q. Less PFML Deduction Family ADJ PFY—any adjustments to the provider/admin portion of the family piece of the PFML tax from a prior fiscal year</a:t>
            </a:r>
          </a:p>
          <a:p>
            <a:pPr lvl="1"/>
            <a:r>
              <a:rPr lang="en-US" sz="1150" b="0" kern="0" dirty="0" smtClean="0"/>
              <a:t>R. Less PFML Deduction Medical ADJ </a:t>
            </a:r>
            <a:r>
              <a:rPr lang="en-US" sz="1150" b="0" kern="0" dirty="0" smtClean="0"/>
              <a:t>PFY—adjustments to </a:t>
            </a:r>
            <a:r>
              <a:rPr lang="en-US" sz="1150" b="0" kern="0" dirty="0" smtClean="0"/>
              <a:t>the provider/admin portion of the medical piece of the PFML tax from a prior fiscal year</a:t>
            </a:r>
          </a:p>
          <a:p>
            <a:pPr lvl="1"/>
            <a:r>
              <a:rPr lang="en-US" sz="1150" b="0" kern="0" dirty="0" smtClean="0"/>
              <a:t>S. Less PFML EEC </a:t>
            </a:r>
            <a:r>
              <a:rPr lang="en-US" sz="1150" b="0" kern="0" dirty="0" smtClean="0"/>
              <a:t>ADJ—offsets column </a:t>
            </a:r>
            <a:r>
              <a:rPr lang="en-US" sz="1150" b="0" kern="0" dirty="0" smtClean="0"/>
              <a:t>I</a:t>
            </a:r>
          </a:p>
          <a:p>
            <a:pPr lvl="1"/>
            <a:r>
              <a:rPr lang="en-US" sz="1150" b="0" kern="0" dirty="0" smtClean="0"/>
              <a:t>U. Less PFML EEC Medical ADJ </a:t>
            </a:r>
            <a:r>
              <a:rPr lang="en-US" sz="1150" b="0" kern="0" dirty="0" smtClean="0"/>
              <a:t>CFY—offsets column </a:t>
            </a:r>
            <a:r>
              <a:rPr lang="en-US" sz="1150" b="0" kern="0" dirty="0" smtClean="0"/>
              <a:t>H</a:t>
            </a:r>
          </a:p>
          <a:p>
            <a:pPr lvl="1"/>
            <a:r>
              <a:rPr lang="en-US" sz="1150" b="0" kern="0" dirty="0" smtClean="0"/>
              <a:t>V. Less PFML Deduction Family ADJ CFY—any adjustments made to the family piece of the PFML in the current fiscal year</a:t>
            </a:r>
          </a:p>
          <a:p>
            <a:pPr lvl="1"/>
            <a:r>
              <a:rPr lang="en-US" sz="1150" b="0" kern="0" dirty="0" smtClean="0"/>
              <a:t>W. Less PFML Deduction Medical ADJ CFY—any adjustments made to the medical piece of PFML in the current fiscal year</a:t>
            </a:r>
          </a:p>
          <a:p>
            <a:pPr lvl="1"/>
            <a:r>
              <a:rPr lang="en-US" sz="1150" b="0" kern="0" dirty="0" smtClean="0"/>
              <a:t>X. Less PFML Deduction ADJ—Any PFML adjustment for prior months</a:t>
            </a:r>
          </a:p>
          <a:p>
            <a:pPr lvl="1"/>
            <a:r>
              <a:rPr lang="en-US" sz="1150" b="0" kern="0" dirty="0" smtClean="0"/>
              <a:t>Y. Check Total</a:t>
            </a:r>
          </a:p>
          <a:p>
            <a:pPr lvl="2"/>
            <a:r>
              <a:rPr lang="en-US" sz="1150" b="0" kern="0" dirty="0" smtClean="0"/>
              <a:t>For Systems this total will include EEC match and provider contributions</a:t>
            </a:r>
          </a:p>
          <a:p>
            <a:pPr lvl="2"/>
            <a:r>
              <a:rPr lang="en-US" sz="1150" b="0" kern="0" dirty="0" smtClean="0"/>
              <a:t>For independent providers, this total will include PFML deductions</a:t>
            </a:r>
          </a:p>
          <a:p>
            <a:endParaRPr lang="en-US" kern="0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13" y="4471987"/>
            <a:ext cx="8559800" cy="1314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394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44500" y="1014413"/>
            <a:ext cx="8115300" cy="2157412"/>
          </a:xfrm>
        </p:spPr>
        <p:txBody>
          <a:bodyPr/>
          <a:lstStyle/>
          <a:p>
            <a:r>
              <a:rPr lang="en-US" sz="1400" dirty="0" smtClean="0"/>
              <a:t>The PV LOC Voucher/ Contract Report breaks down provider PFML deductions and contributions by Service Month and then by contract</a:t>
            </a:r>
          </a:p>
          <a:p>
            <a:pPr lvl="1"/>
            <a:r>
              <a:rPr lang="en-US" sz="1400" dirty="0" smtClean="0"/>
              <a:t>i.e. Supportive, Priority Population Supportive, etc.</a:t>
            </a:r>
          </a:p>
          <a:p>
            <a:r>
              <a:rPr lang="en-US" sz="1400" dirty="0" smtClean="0"/>
              <a:t>The report will further show the breakdown of the PFML ledger type, units, and associated rate</a:t>
            </a:r>
          </a:p>
          <a:p>
            <a:pPr lvl="1"/>
            <a:r>
              <a:rPr lang="en-US" sz="1400" dirty="0" smtClean="0"/>
              <a:t>The PFML ledger type will list under “Program Type”</a:t>
            </a:r>
          </a:p>
          <a:p>
            <a:r>
              <a:rPr lang="en-US" sz="1400" dirty="0" smtClean="0"/>
              <a:t>PFML Ledgers are explained on the next slide.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PV LOC Voucher/ Contract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036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44500" y="1000125"/>
            <a:ext cx="3087688" cy="5594350"/>
          </a:xfrm>
        </p:spPr>
        <p:txBody>
          <a:bodyPr/>
          <a:lstStyle/>
          <a:p>
            <a:r>
              <a:rPr lang="en-US" sz="1400" dirty="0" smtClean="0"/>
              <a:t>PFML EEC Medical</a:t>
            </a:r>
          </a:p>
          <a:p>
            <a:pPr lvl="1"/>
            <a:r>
              <a:rPr lang="en-US" sz="1400" dirty="0" smtClean="0"/>
              <a:t>Rate reflects the PFML calculation</a:t>
            </a:r>
          </a:p>
          <a:p>
            <a:pPr lvl="1"/>
            <a:r>
              <a:rPr lang="en-US" sz="1400" dirty="0" smtClean="0"/>
              <a:t>0.372% of eligible wages</a:t>
            </a:r>
          </a:p>
          <a:p>
            <a:r>
              <a:rPr lang="en-US" sz="1400" dirty="0" smtClean="0"/>
              <a:t>PFML Employee Family</a:t>
            </a:r>
          </a:p>
          <a:p>
            <a:pPr lvl="1"/>
            <a:r>
              <a:rPr lang="en-US" sz="1400" dirty="0" smtClean="0"/>
              <a:t>Rate reflects the provider’s family contribution</a:t>
            </a:r>
          </a:p>
          <a:p>
            <a:pPr lvl="1"/>
            <a:r>
              <a:rPr lang="en-US" sz="1400" dirty="0" smtClean="0"/>
              <a:t>0.13% of eligible wages</a:t>
            </a:r>
          </a:p>
          <a:p>
            <a:r>
              <a:rPr lang="en-US" sz="1400" dirty="0" smtClean="0"/>
              <a:t>PFML Employee Medical</a:t>
            </a:r>
          </a:p>
          <a:p>
            <a:pPr lvl="1"/>
            <a:r>
              <a:rPr lang="en-US" sz="1400" dirty="0" smtClean="0"/>
              <a:t>Rate reflects the provider’s medical contribution</a:t>
            </a:r>
          </a:p>
          <a:p>
            <a:pPr lvl="1"/>
            <a:r>
              <a:rPr lang="en-US" sz="1400" dirty="0" smtClean="0"/>
              <a:t>0.248% of eligible wages</a:t>
            </a:r>
          </a:p>
          <a:p>
            <a:r>
              <a:rPr lang="en-US" sz="1400" dirty="0" smtClean="0"/>
              <a:t>PFML Provider Family</a:t>
            </a:r>
          </a:p>
          <a:p>
            <a:pPr lvl="1"/>
            <a:r>
              <a:rPr lang="en-US" sz="1400" dirty="0" smtClean="0"/>
              <a:t>Rate reflects the PFML calculation</a:t>
            </a:r>
          </a:p>
          <a:p>
            <a:r>
              <a:rPr lang="en-US" sz="1400" dirty="0" smtClean="0"/>
              <a:t>PFML Provider Medical</a:t>
            </a:r>
          </a:p>
          <a:p>
            <a:pPr lvl="1"/>
            <a:r>
              <a:rPr lang="en-US" sz="1400" dirty="0" smtClean="0"/>
              <a:t>Rate reflects the PFML calculation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PV LOC Voucher/ Contract – PFML Ledgers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4713" y="1000125"/>
            <a:ext cx="5453576" cy="32575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2188" y="4257675"/>
            <a:ext cx="5336101" cy="2549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260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Billing </a:t>
            </a:r>
            <a:r>
              <a:rPr lang="en-US" dirty="0"/>
              <a:t>U</a:t>
            </a:r>
            <a:r>
              <a:rPr lang="en-US" dirty="0" smtClean="0"/>
              <a:t>ser </a:t>
            </a:r>
            <a:r>
              <a:rPr lang="en-US" dirty="0"/>
              <a:t>I</a:t>
            </a:r>
            <a:r>
              <a:rPr lang="en-US" dirty="0" smtClean="0"/>
              <a:t>nterface changes</a:t>
            </a:r>
          </a:p>
          <a:p>
            <a:r>
              <a:rPr lang="en-US" dirty="0" smtClean="0"/>
              <a:t>Reports</a:t>
            </a:r>
          </a:p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Agenda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1" y="1219200"/>
            <a:ext cx="8410574" cy="5283199"/>
          </a:xfrm>
        </p:spPr>
        <p:txBody>
          <a:bodyPr numCol="1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dirty="0" smtClean="0"/>
              <a:t>Billing User Interface Changes</a:t>
            </a:r>
            <a:endParaRPr lang="en-US" sz="6000" b="1" dirty="0">
              <a:solidFill>
                <a:srgbClr val="FF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81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Provider Pending Invoices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44500" y="965994"/>
            <a:ext cx="8415338" cy="1981200"/>
          </a:xfrm>
        </p:spPr>
        <p:txBody>
          <a:bodyPr/>
          <a:lstStyle/>
          <a:p>
            <a:r>
              <a:rPr lang="en-US" sz="1600" dirty="0" smtClean="0"/>
              <a:t>New PFML columns </a:t>
            </a:r>
            <a:r>
              <a:rPr lang="en-US" sz="1600" dirty="0" smtClean="0"/>
              <a:t>show </a:t>
            </a:r>
            <a:r>
              <a:rPr lang="en-US" sz="1600" dirty="0" smtClean="0"/>
              <a:t>provider deduction, provider contribution and EEC match.</a:t>
            </a:r>
          </a:p>
          <a:p>
            <a:r>
              <a:rPr lang="en-US" sz="1600" dirty="0" smtClean="0"/>
              <a:t>The Total column </a:t>
            </a:r>
            <a:r>
              <a:rPr lang="en-US" sz="1600" dirty="0" smtClean="0"/>
              <a:t>represents </a:t>
            </a:r>
            <a:r>
              <a:rPr lang="en-US" sz="1600" dirty="0" smtClean="0"/>
              <a:t>the sum of the subtotal, union, fee, and deduction columns.</a:t>
            </a:r>
            <a:endParaRPr lang="en-US" sz="1600" dirty="0"/>
          </a:p>
          <a:p>
            <a:r>
              <a:rPr lang="en-US" sz="1600" dirty="0" smtClean="0"/>
              <a:t>The Grand Total column </a:t>
            </a:r>
            <a:r>
              <a:rPr lang="en-US" sz="1600" dirty="0" smtClean="0"/>
              <a:t>represents </a:t>
            </a:r>
            <a:r>
              <a:rPr lang="en-US" sz="1600" dirty="0" smtClean="0"/>
              <a:t>the sum of the provider total and the PFML provider contribution and EEC match columns.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" y="3183318"/>
            <a:ext cx="8859838" cy="2423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4142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Provider Pending Invoices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199" y="1019175"/>
            <a:ext cx="8143875" cy="3590926"/>
          </a:xfrm>
        </p:spPr>
        <p:txBody>
          <a:bodyPr/>
          <a:lstStyle/>
          <a:p>
            <a:r>
              <a:rPr lang="en-US" sz="1400" dirty="0" smtClean="0"/>
              <a:t>Expanding a location of care shows the provider deduction and provider contribution split between family and medical.</a:t>
            </a:r>
          </a:p>
          <a:p>
            <a:r>
              <a:rPr lang="en-US" sz="1400" dirty="0" smtClean="0"/>
              <a:t>Provider PFML deductions will show  on separate rows as “PFML Provider Medical” and “PFML Provider Family”</a:t>
            </a:r>
          </a:p>
          <a:p>
            <a:pPr lvl="1"/>
            <a:r>
              <a:rPr lang="en-US" sz="1400" dirty="0" smtClean="0"/>
              <a:t>These deductions are split by funding source and service month</a:t>
            </a:r>
          </a:p>
          <a:p>
            <a:r>
              <a:rPr lang="en-US" sz="1400" dirty="0" smtClean="0"/>
              <a:t>Provider PFML contributions will show on separate rows as “PFML Employee Medical” and “PFML Employee Family”</a:t>
            </a:r>
          </a:p>
          <a:p>
            <a:pPr lvl="1"/>
            <a:r>
              <a:rPr lang="en-US" sz="1400" dirty="0" smtClean="0"/>
              <a:t>These contributions are split by funding source and service month</a:t>
            </a:r>
          </a:p>
          <a:p>
            <a:r>
              <a:rPr lang="en-US" sz="1400" dirty="0" smtClean="0"/>
              <a:t>EEC PFML match will show as “PFML EEC Medical” separated by funding source and service month.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048" y="3965487"/>
            <a:ext cx="8258175" cy="2760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508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44500" y="1082767"/>
            <a:ext cx="8258175" cy="1651933"/>
          </a:xfrm>
        </p:spPr>
        <p:txBody>
          <a:bodyPr/>
          <a:lstStyle/>
          <a:p>
            <a:r>
              <a:rPr lang="en-US" sz="1800" dirty="0" smtClean="0"/>
              <a:t>CCRR pending invoices will </a:t>
            </a:r>
            <a:r>
              <a:rPr lang="en-US" sz="1800" dirty="0" smtClean="0"/>
              <a:t>show </a:t>
            </a:r>
            <a:r>
              <a:rPr lang="en-US" sz="1800" dirty="0" smtClean="0"/>
              <a:t>the provider deduction, provider contribution at the admin level.</a:t>
            </a:r>
          </a:p>
          <a:p>
            <a:r>
              <a:rPr lang="en-US" sz="1800" dirty="0" smtClean="0"/>
              <a:t>Expanding the admin will </a:t>
            </a:r>
            <a:r>
              <a:rPr lang="en-US" sz="1800" dirty="0" smtClean="0"/>
              <a:t>show </a:t>
            </a:r>
            <a:r>
              <a:rPr lang="en-US" sz="1800" dirty="0" smtClean="0"/>
              <a:t>details of the deductions by provider.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CCRR Pending Invoices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812" y="2601350"/>
            <a:ext cx="8591550" cy="3859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7367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dirty="0" smtClean="0"/>
              <a:t>Reports</a:t>
            </a:r>
            <a:endParaRPr lang="en-US" sz="6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5472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44500" y="1247775"/>
            <a:ext cx="8313738" cy="2628899"/>
          </a:xfrm>
        </p:spPr>
        <p:txBody>
          <a:bodyPr/>
          <a:lstStyle/>
          <a:p>
            <a:r>
              <a:rPr lang="en-US" sz="1600" dirty="0" smtClean="0"/>
              <a:t>Sheet 2 of the extract will show:</a:t>
            </a:r>
          </a:p>
          <a:p>
            <a:pPr lvl="1"/>
            <a:r>
              <a:rPr lang="en-US" sz="1600" dirty="0" smtClean="0"/>
              <a:t>PFML Provider Family—the amount the provider is being taxed for the family portion (0.13% of eligible wages)</a:t>
            </a:r>
          </a:p>
          <a:p>
            <a:pPr lvl="1"/>
            <a:r>
              <a:rPr lang="en-US" sz="1600" dirty="0" smtClean="0"/>
              <a:t>PFML Provider Medical—the amount the provider is being taxed for the medical portion (0.248% of eligible wages)</a:t>
            </a:r>
          </a:p>
          <a:p>
            <a:pPr lvl="1"/>
            <a:r>
              <a:rPr lang="en-US" sz="1600" dirty="0" smtClean="0"/>
              <a:t>PFML Employee Family—the provider’s contribution to the family portion</a:t>
            </a:r>
          </a:p>
          <a:p>
            <a:pPr lvl="1"/>
            <a:r>
              <a:rPr lang="en-US" sz="1600" dirty="0" smtClean="0"/>
              <a:t>PFML Employee Medical—the provider’s contribution to the medical portion</a:t>
            </a:r>
          </a:p>
          <a:p>
            <a:pPr lvl="1"/>
            <a:r>
              <a:rPr lang="en-US" sz="1600" dirty="0" smtClean="0"/>
              <a:t>PFML EEC Medical—EEC’s match (0.372% of eligible wages)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Invoiced Billing and Service Month Extracts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113999"/>
            <a:ext cx="9144000" cy="1788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670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800350"/>
            <a:ext cx="8186738" cy="3657599"/>
          </a:xfrm>
        </p:spPr>
        <p:txBody>
          <a:bodyPr/>
          <a:lstStyle/>
          <a:p>
            <a:r>
              <a:rPr lang="en-US" sz="1400" dirty="0" smtClean="0"/>
              <a:t>The SEIU/PFML Remittance Report has been updated to include columns for the following:</a:t>
            </a:r>
          </a:p>
          <a:p>
            <a:pPr lvl="1"/>
            <a:r>
              <a:rPr lang="en-US" sz="1400" dirty="0" smtClean="0"/>
              <a:t>Total PFML Adjustment—represents adjustments to provider PFML deductions/contributions from a previous billing month</a:t>
            </a:r>
          </a:p>
          <a:p>
            <a:pPr lvl="1"/>
            <a:r>
              <a:rPr lang="en-US" sz="1400" dirty="0" smtClean="0"/>
              <a:t>PFML Basis—Provider Base Total</a:t>
            </a:r>
          </a:p>
          <a:p>
            <a:pPr lvl="1"/>
            <a:r>
              <a:rPr lang="en-US" sz="1400" dirty="0" smtClean="0"/>
              <a:t>PFML Provider—provider deduction from PFML changes released in November 2019</a:t>
            </a:r>
          </a:p>
          <a:p>
            <a:pPr lvl="1"/>
            <a:r>
              <a:rPr lang="en-US" sz="1400" dirty="0" smtClean="0"/>
              <a:t>PFML Employee Medical—provider PFML medical contribution (December 2019 release)</a:t>
            </a:r>
          </a:p>
          <a:p>
            <a:pPr lvl="1"/>
            <a:r>
              <a:rPr lang="en-US" sz="1400" dirty="0" smtClean="0"/>
              <a:t>PFML Employee Family—provider PFML family contribution (December 2019 release)</a:t>
            </a:r>
          </a:p>
          <a:p>
            <a:pPr lvl="1"/>
            <a:r>
              <a:rPr lang="en-US" sz="1400" dirty="0" smtClean="0"/>
              <a:t>PFML EEC—EEC PFML match from PFML changes released in November 2019</a:t>
            </a:r>
          </a:p>
          <a:p>
            <a:pPr lvl="1"/>
            <a:r>
              <a:rPr lang="en-US" sz="1400" dirty="0" smtClean="0"/>
              <a:t>PFML EEC Medical—EEC PFML medical match (December 2019 release)</a:t>
            </a:r>
          </a:p>
          <a:p>
            <a:pPr lvl="1"/>
            <a:r>
              <a:rPr lang="en-US" sz="1400" dirty="0" smtClean="0"/>
              <a:t>PFML Remittance—Sum of all PFML ledgers (columns S – X)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SEIU/PFML Remittance Report by Contract/Voucher Provider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04606"/>
            <a:ext cx="9144000" cy="1143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2319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ubsidy Management Technical Assistance Business Process - 3-12-2015">
  <a:themeElements>
    <a:clrScheme name="ppT TEST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ppT TEST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pT TES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5783</TotalTime>
  <Words>856</Words>
  <Application>Microsoft Macintosh PowerPoint</Application>
  <PresentationFormat>On-screen Show (4:3)</PresentationFormat>
  <Paragraphs>96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Verdana</vt:lpstr>
      <vt:lpstr>Arial</vt:lpstr>
      <vt:lpstr>Subsidy Management Technical Assistance Business Process - 3-12-2015</vt:lpstr>
      <vt:lpstr>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15.0040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CCFA – Single Authorizations</dc:title>
  <dc:creator>Audrey Willoughby</dc:creator>
  <dc:description>Edited project list on slide 7 -- Proposed Bond IV Projects.</dc:description>
  <cp:lastModifiedBy>miranda.roberson@gmail.com</cp:lastModifiedBy>
  <cp:revision>275</cp:revision>
  <cp:lastPrinted>2011-02-28T13:39:27Z</cp:lastPrinted>
  <dcterms:created xsi:type="dcterms:W3CDTF">2015-03-12T16:09:09Z</dcterms:created>
  <dcterms:modified xsi:type="dcterms:W3CDTF">2020-02-26T15:43:06Z</dcterms:modified>
</cp:coreProperties>
</file>