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3.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25"/>
  </p:notesMasterIdLst>
  <p:sldIdLst>
    <p:sldId id="302" r:id="rId5"/>
    <p:sldId id="2145707327" r:id="rId6"/>
    <p:sldId id="2145707309" r:id="rId7"/>
    <p:sldId id="2145707335" r:id="rId8"/>
    <p:sldId id="2145707274" r:id="rId9"/>
    <p:sldId id="318" r:id="rId10"/>
    <p:sldId id="2145707299" r:id="rId11"/>
    <p:sldId id="2145707342" r:id="rId12"/>
    <p:sldId id="2145707343" r:id="rId13"/>
    <p:sldId id="2145707334" r:id="rId14"/>
    <p:sldId id="2145707304" r:id="rId15"/>
    <p:sldId id="2145707311" r:id="rId16"/>
    <p:sldId id="2145707344" r:id="rId17"/>
    <p:sldId id="2145707302" r:id="rId18"/>
    <p:sldId id="2145707301" r:id="rId19"/>
    <p:sldId id="2145707345" r:id="rId20"/>
    <p:sldId id="2145707339" r:id="rId21"/>
    <p:sldId id="2145707346" r:id="rId22"/>
    <p:sldId id="2145707347" r:id="rId23"/>
    <p:sldId id="214570732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A4F307-8B0C-879B-59D7-7065037BA41F}" name="Andrianopoulos, Christina (EHS)" initials="A(" userId="S::christina.andrianopoulos@mass.gov::52ccbc87-7e07-4918-8fd1-119e5968a446" providerId="AD"/>
  <p188:author id="{2314BE0A-7E39-0D66-29FD-6279CBE4DBCE}" name="Kazarnovsky, Anne (EHS)" initials="K(" userId="S::anne.kazarnovsky@mass.gov::0e871c3f-3234-4cc5-a155-fa33d008a0f0" providerId="AD"/>
  <p188:author id="{E0711E18-81C3-57B6-9226-C98453A30281}" name="Jenkins, Isabelle N (EHS)" initials="JIN(" userId="S::Isabelle.N.Jenkins@mass.gov::6daef4fb-2bc2-4f8e-b67e-2d5a703c11e0" providerId="AD"/>
  <p188:author id="{BB4B7F2C-5CF7-B7FF-40F1-FF187B52EBBE}" name="Wachman, Madeline Knight (EHS)" initials="W(" userId="S::madeline.k.wachman@mass.gov::a96a078d-559e-468d-82e3-194b2666eee0" providerId="AD"/>
  <p188:author id="{92D87C36-8284-6C6C-E806-5E175C8428E2}" name="Ikenberry, Kerri" initials="IK" userId="S::Kerri.Ikenberry@umassmed.edu::6f5ac20b-59a4-4784-aa60-332640440b75" providerId="AD"/>
  <p188:author id="{2876AB3C-E215-DCD6-46EA-AC55063DC826}" name="Dossa, Almas (EHS)" initials="DA(" userId="S::almas.dossa@mass.gov::a2207c57-157e-41f9-841a-cd80babba483" providerId="AD"/>
  <p188:author id="{1ACA433E-9143-B935-632A-F29046EE82AE}" name="Newton, Abigail (EHS)" initials="NA(" userId="S::abigail.newton@mass.gov::432bfe61-c7d5-40d5-b4d2-20e5e9a8cbdd" providerId="AD"/>
  <p188:author id="{CDAC8742-5599-6941-F54C-7C9C20A608C0}" name="Kazarnovsky, Anne (EHS)" initials="KA(" userId="S::Anne.Kazarnovsky@mass.gov::0e871c3f-3234-4cc5-a155-fa33d008a0f0" providerId="AD"/>
  <p188:author id="{340A6DE4-D23C-26FD-6029-B2AC9CED6C1F}" name="Girard, Daniel J. (EHS)" initials="DG" userId="S::Daniel.J.Girard@mass.gov::78d9d6e0-eb67-4362-9d37-f8ee5b724b64" providerId="AD"/>
  <p188:author id="{31ABC4E7-4A92-C989-480E-5BDB2FE0C1AD}" name="Miranda, April L. (EHS)" initials="M(" userId="S::april.l.miranda@mass.gov::7c6dadd8-b613-4c89-9ee6-ec9cb11c7108" providerId="AD"/>
  <p188:author id="{53C33EF2-D133-D2CD-3FB5-477AEE6D4F8F}" name="Bennett, Joan (EHS)" initials="B(" userId="S::joan.bennett@mass.gov::7ff2f051-88d6-42b5-abd0-b63ee7c7864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Claire de Jong" initials="CdJ" lastIdx="3" clrIdx="0"/>
  <p:cmAuthor id="7" name="Deb Peartree" initials="DP" lastIdx="18" clrIdx="7">
    <p:extLst>
      <p:ext uri="{19B8F6BF-5375-455C-9EA6-DF929625EA0E}">
        <p15:presenceInfo xmlns:p15="http://schemas.microsoft.com/office/powerpoint/2012/main" userId="S::dpeartree@healthmanagement.com::969280e5-cf6d-42c4-9dec-b021caa70472" providerId="AD"/>
      </p:ext>
    </p:extLst>
  </p:cmAuthor>
  <p:cmAuthor id="1" name="jeff clausen" initials="jc" lastIdx="1" clrIdx="1">
    <p:extLst>
      <p:ext uri="{19B8F6BF-5375-455C-9EA6-DF929625EA0E}">
        <p15:presenceInfo xmlns:p15="http://schemas.microsoft.com/office/powerpoint/2012/main" userId="1964a1938899aa47" providerId="Windows Live"/>
      </p:ext>
    </p:extLst>
  </p:cmAuthor>
  <p:cmAuthor id="2" name="Miranda, April L. (EHS)" initials="MAL(" lastIdx="50" clrIdx="2">
    <p:extLst>
      <p:ext uri="{19B8F6BF-5375-455C-9EA6-DF929625EA0E}">
        <p15:presenceInfo xmlns:p15="http://schemas.microsoft.com/office/powerpoint/2012/main" userId="S::April.L.Miranda@mass.gov::7c6dadd8-b613-4c89-9ee6-ec9cb11c7108" providerId="AD"/>
      </p:ext>
    </p:extLst>
  </p:cmAuthor>
  <p:cmAuthor id="3" name="Microsoft Office User" initials="MOU" lastIdx="1" clrIdx="3"/>
  <p:cmAuthor id="4" name="Newton, Abigail (EHS)" initials="NA(" lastIdx="18" clrIdx="4">
    <p:extLst>
      <p:ext uri="{19B8F6BF-5375-455C-9EA6-DF929625EA0E}">
        <p15:presenceInfo xmlns:p15="http://schemas.microsoft.com/office/powerpoint/2012/main" userId="S::abigail.newton@mass.gov::432bfe61-c7d5-40d5-b4d2-20e5e9a8cbdd" providerId="AD"/>
      </p:ext>
    </p:extLst>
  </p:cmAuthor>
  <p:cmAuthor id="5" name="Dossa, Almas (EHS)" initials="DA(" lastIdx="34" clrIdx="5">
    <p:extLst>
      <p:ext uri="{19B8F6BF-5375-455C-9EA6-DF929625EA0E}">
        <p15:presenceInfo xmlns:p15="http://schemas.microsoft.com/office/powerpoint/2012/main" userId="S::almas.dossa@mass.gov::a2207c57-157e-41f9-841a-cd80babba483" providerId="AD"/>
      </p:ext>
    </p:extLst>
  </p:cmAuthor>
  <p:cmAuthor id="6" name="Bennett, Joan (EHS)" initials="JMB" lastIdx="1" clrIdx="6">
    <p:extLst>
      <p:ext uri="{19B8F6BF-5375-455C-9EA6-DF929625EA0E}">
        <p15:presenceInfo xmlns:p15="http://schemas.microsoft.com/office/powerpoint/2012/main" userId="Bennett, Joan (EH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8C507E-67DD-1411-DA0C-16D3B6FB1D18}" v="163" dt="2023-11-15T18:01:58.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C0B037-6A79-43FD-BC4E-3E0C3B2F12E2}" type="datetimeFigureOut">
              <a:rPr lang="en-US" smtClean="0"/>
              <a:t>12/8/2023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5F3BDA-7D11-479A-BD7C-B4CB895729B1}" type="slidenum">
              <a:rPr lang="en-US" smtClean="0"/>
              <a:t>‹#›</a:t>
            </a:fld>
            <a:endParaRPr lang="en-US"/>
          </a:p>
        </p:txBody>
      </p:sp>
    </p:spTree>
    <p:extLst>
      <p:ext uri="{BB962C8B-B14F-4D97-AF65-F5344CB8AC3E}">
        <p14:creationId xmlns:p14="http://schemas.microsoft.com/office/powerpoint/2010/main" val="1172869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3CF0B2-1367-4FBC-9C24-D5DF38092D5E}" type="slidenum">
              <a:rPr lang="en-US" smtClean="0"/>
              <a:pPr/>
              <a:t>1</a:t>
            </a:fld>
            <a:endParaRPr lang="en-US"/>
          </a:p>
        </p:txBody>
      </p:sp>
      <p:sp>
        <p:nvSpPr>
          <p:cNvPr id="5" name="Date Placeholder 4"/>
          <p:cNvSpPr>
            <a:spLocks noGrp="1"/>
          </p:cNvSpPr>
          <p:nvPr>
            <p:ph type="dt" idx="11"/>
          </p:nvPr>
        </p:nvSpPr>
        <p:spPr/>
        <p:txBody>
          <a:bodyPr/>
          <a:lstStyle/>
          <a:p>
            <a:fld id="{0D6A7B0F-6355-4F6D-9DCA-87A2684B1B9B}" type="datetime7">
              <a:rPr lang="en-US" smtClean="0"/>
              <a:pPr/>
              <a:t>Dec-23</a:t>
            </a:fld>
            <a:endParaRPr lang="en-US"/>
          </a:p>
        </p:txBody>
      </p:sp>
    </p:spTree>
    <p:extLst>
      <p:ext uri="{BB962C8B-B14F-4D97-AF65-F5344CB8AC3E}">
        <p14:creationId xmlns:p14="http://schemas.microsoft.com/office/powerpoint/2010/main" val="1842493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A5F3BDA-7D11-479A-BD7C-B4CB895729B1}" type="slidenum">
              <a:rPr lang="en-US" smtClean="0"/>
              <a:t>5</a:t>
            </a:fld>
            <a:endParaRPr lang="en-US"/>
          </a:p>
        </p:txBody>
      </p:sp>
    </p:spTree>
    <p:extLst>
      <p:ext uri="{BB962C8B-B14F-4D97-AF65-F5344CB8AC3E}">
        <p14:creationId xmlns:p14="http://schemas.microsoft.com/office/powerpoint/2010/main" val="3705595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5F3BDA-7D11-479A-BD7C-B4CB895729B1}" type="slidenum">
              <a:rPr lang="en-US" smtClean="0"/>
              <a:t>9</a:t>
            </a:fld>
            <a:endParaRPr lang="en-US"/>
          </a:p>
        </p:txBody>
      </p:sp>
    </p:spTree>
    <p:extLst>
      <p:ext uri="{BB962C8B-B14F-4D97-AF65-F5344CB8AC3E}">
        <p14:creationId xmlns:p14="http://schemas.microsoft.com/office/powerpoint/2010/main" val="2879127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A5F3BDA-7D11-479A-BD7C-B4CB895729B1}" type="slidenum">
              <a:rPr lang="en-US" smtClean="0"/>
              <a:t>18</a:t>
            </a:fld>
            <a:endParaRPr lang="en-US"/>
          </a:p>
        </p:txBody>
      </p:sp>
    </p:spTree>
    <p:extLst>
      <p:ext uri="{BB962C8B-B14F-4D97-AF65-F5344CB8AC3E}">
        <p14:creationId xmlns:p14="http://schemas.microsoft.com/office/powerpoint/2010/main" val="4221095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emf"/><Relationship Id="rId4" Type="http://schemas.openxmlformats.org/officeDocument/2006/relationships/oleObject" Target="../embeddings/oleObject1.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2117533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2200273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3270887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599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0"/>
            <a:ext cx="2901756" cy="1323439"/>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730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1078261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3071640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195669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3094316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178442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4111618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209873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E03C0E-BD22-4F00-90D9-40540FAC44B7}" type="slidenum">
              <a:rPr lang="en-US" smtClean="0"/>
              <a:t>‹#›</a:t>
            </a:fld>
            <a:endParaRPr lang="en-US"/>
          </a:p>
        </p:txBody>
      </p:sp>
    </p:spTree>
    <p:extLst>
      <p:ext uri="{BB962C8B-B14F-4D97-AF65-F5344CB8AC3E}">
        <p14:creationId xmlns:p14="http://schemas.microsoft.com/office/powerpoint/2010/main" val="6862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E03C0E-BD22-4F00-90D9-40540FAC44B7}" type="slidenum">
              <a:rPr lang="en-US" smtClean="0"/>
              <a:t>‹#›</a:t>
            </a:fld>
            <a:endParaRPr lang="en-US"/>
          </a:p>
        </p:txBody>
      </p:sp>
    </p:spTree>
    <p:extLst>
      <p:ext uri="{BB962C8B-B14F-4D97-AF65-F5344CB8AC3E}">
        <p14:creationId xmlns:p14="http://schemas.microsoft.com/office/powerpoint/2010/main" val="4283362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hyperlink" Target="https://www.mass.gov/doc/continuous-skilled-nursing-agency-bulletin-15-complex-care-assistant-training-and-comprehension-program-and-supervision-requirements-amended/download" TargetMode="External"/><Relationship Id="rId5" Type="http://schemas.openxmlformats.org/officeDocument/2006/relationships/image" Target="../media/image3.e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image" Target="../media/image3.e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3.emf"/><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3.emf"/><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image" Target="../media/image3.emf"/><Relationship Id="rId4" Type="http://schemas.openxmlformats.org/officeDocument/2006/relationships/oleObject" Target="../embeddings/oleObject9.bin"/></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hyperlink" Target="https://www.mass.gov/doc/independent-nurse-bulletin-14-criminal-offender-record-information-and-sexual-offender-registry-information-requirements-for-independent-nurse-providers-0/download" TargetMode="External"/><Relationship Id="rId5" Type="http://schemas.openxmlformats.org/officeDocument/2006/relationships/image" Target="../media/image3.emf"/><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image" Target="../media/image3.emf"/><Relationship Id="rId4" Type="http://schemas.openxmlformats.org/officeDocument/2006/relationships/oleObject" Target="../embeddings/oleObject10.bin"/></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hyperlink" Target="mailto:dmeposprogram@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3.emf"/><Relationship Id="rId5" Type="http://schemas.openxmlformats.org/officeDocument/2006/relationships/oleObject" Target="../embeddings/oleObject10.bin"/><Relationship Id="rId4" Type="http://schemas.openxmlformats.org/officeDocument/2006/relationships/notesSlide" Target="../notesSlides/notesSlid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4.pn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3.emf"/><Relationship Id="rId5" Type="http://schemas.openxmlformats.org/officeDocument/2006/relationships/oleObject" Target="../embeddings/oleObject3.bin"/><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3.emf"/><Relationship Id="rId5" Type="http://schemas.openxmlformats.org/officeDocument/2006/relationships/oleObject" Target="../embeddings/oleObject4.bin"/><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6302" y="1958537"/>
            <a:ext cx="6442898" cy="1804191"/>
          </a:xfrm>
        </p:spPr>
        <p:txBody>
          <a:bodyPr>
            <a:normAutofit/>
          </a:bodyPr>
          <a:lstStyle/>
          <a:p>
            <a:r>
              <a:rPr lang="en-US" sz="3600" dirty="0"/>
              <a:t>Community Case Management (CCM) Member and CCM Family Member Quarterly Call</a:t>
            </a:r>
          </a:p>
        </p:txBody>
      </p:sp>
      <p:sp>
        <p:nvSpPr>
          <p:cNvPr id="5" name="TitleTopPlaceholder"/>
          <p:cNvSpPr>
            <a:spLocks noChangeArrowheads="1"/>
          </p:cNvSpPr>
          <p:nvPr/>
        </p:nvSpPr>
        <p:spPr bwMode="auto">
          <a:xfrm>
            <a:off x="4294186" y="16970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6" name="TitleTopPlaceholder"/>
          <p:cNvSpPr>
            <a:spLocks noChangeArrowheads="1"/>
          </p:cNvSpPr>
          <p:nvPr/>
        </p:nvSpPr>
        <p:spPr bwMode="auto">
          <a:xfrm>
            <a:off x="2168524" y="1697038"/>
            <a:ext cx="2125662"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7" name="TitleTopPlaceholder"/>
          <p:cNvSpPr>
            <a:spLocks noChangeArrowheads="1"/>
          </p:cNvSpPr>
          <p:nvPr/>
        </p:nvSpPr>
        <p:spPr bwMode="auto">
          <a:xfrm>
            <a:off x="57148" y="16970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8" name="TitleTopPlaceholder"/>
          <p:cNvSpPr>
            <a:spLocks noChangeArrowheads="1"/>
          </p:cNvSpPr>
          <p:nvPr/>
        </p:nvSpPr>
        <p:spPr bwMode="auto">
          <a:xfrm>
            <a:off x="4294186" y="3612357"/>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9" name="TitleTopPlaceholder"/>
          <p:cNvSpPr>
            <a:spLocks noChangeArrowheads="1"/>
          </p:cNvSpPr>
          <p:nvPr/>
        </p:nvSpPr>
        <p:spPr bwMode="auto">
          <a:xfrm>
            <a:off x="2168524" y="3612357"/>
            <a:ext cx="2125662"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10" name="TitleTopPlaceholder"/>
          <p:cNvSpPr>
            <a:spLocks noChangeArrowheads="1"/>
          </p:cNvSpPr>
          <p:nvPr/>
        </p:nvSpPr>
        <p:spPr bwMode="auto">
          <a:xfrm>
            <a:off x="57147" y="3612357"/>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pic>
        <p:nvPicPr>
          <p:cNvPr id="11" name="Picture 4" descr="http://upload.wikimedia.org/wikipedia/commons/thumb/8/82/Seal_of_Massachusetts.svg/2000px-Seal_of_Massachusetts.svg.png"/>
          <p:cNvPicPr>
            <a:picLocks noChangeAspect="1" noChangeArrowheads="1"/>
          </p:cNvPicPr>
          <p:nvPr/>
        </p:nvPicPr>
        <p:blipFill>
          <a:blip r:embed="rId3" cstate="email">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304800" y="168751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2" name="Slide Number Placeholder 11"/>
          <p:cNvSpPr>
            <a:spLocks noGrp="1"/>
          </p:cNvSpPr>
          <p:nvPr>
            <p:ph type="sldNum" sz="quarter" idx="12"/>
          </p:nvPr>
        </p:nvSpPr>
        <p:spPr/>
        <p:txBody>
          <a:bodyPr/>
          <a:lstStyle/>
          <a:p>
            <a:fld id="{BCD0FF19-6259-4523-B101-0652FA92D486}" type="slidenum">
              <a:rPr lang="en-US" smtClean="0"/>
              <a:pPr/>
              <a:t>1</a:t>
            </a:fld>
            <a:endParaRPr lang="en-US"/>
          </a:p>
        </p:txBody>
      </p:sp>
      <p:sp>
        <p:nvSpPr>
          <p:cNvPr id="14" name="Title 1">
            <a:extLst>
              <a:ext uri="{FF2B5EF4-FFF2-40B4-BE49-F238E27FC236}">
                <a16:creationId xmlns:a16="http://schemas.microsoft.com/office/drawing/2014/main" id="{0CCDC5CE-C8D8-42E8-8499-156F98095F8C}"/>
              </a:ext>
            </a:extLst>
          </p:cNvPr>
          <p:cNvSpPr txBox="1">
            <a:spLocks/>
          </p:cNvSpPr>
          <p:nvPr/>
        </p:nvSpPr>
        <p:spPr>
          <a:xfrm>
            <a:off x="1350551" y="4074503"/>
            <a:ext cx="6442898" cy="180419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600"/>
          </a:p>
        </p:txBody>
      </p:sp>
      <p:sp>
        <p:nvSpPr>
          <p:cNvPr id="3" name="TextBox 2">
            <a:extLst>
              <a:ext uri="{FF2B5EF4-FFF2-40B4-BE49-F238E27FC236}">
                <a16:creationId xmlns:a16="http://schemas.microsoft.com/office/drawing/2014/main" id="{C18AB242-8C75-421F-4B45-219159A6582C}"/>
              </a:ext>
            </a:extLst>
          </p:cNvPr>
          <p:cNvSpPr txBox="1"/>
          <p:nvPr/>
        </p:nvSpPr>
        <p:spPr>
          <a:xfrm>
            <a:off x="4519878" y="4792430"/>
            <a:ext cx="2195745"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latin typeface="+mj-lt"/>
                <a:cs typeface="Calibri"/>
              </a:rPr>
              <a:t>October 2023</a:t>
            </a:r>
          </a:p>
        </p:txBody>
      </p:sp>
      <p:sp>
        <p:nvSpPr>
          <p:cNvPr id="15" name="TextBox 14">
            <a:extLst>
              <a:ext uri="{FF2B5EF4-FFF2-40B4-BE49-F238E27FC236}">
                <a16:creationId xmlns:a16="http://schemas.microsoft.com/office/drawing/2014/main" id="{5FB56336-BFAC-45EA-B227-35ADB76DC839}"/>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Tree>
    <p:extLst>
      <p:ext uri="{BB962C8B-B14F-4D97-AF65-F5344CB8AC3E}">
        <p14:creationId xmlns:p14="http://schemas.microsoft.com/office/powerpoint/2010/main" val="1963172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5459" y="114196"/>
            <a:ext cx="9144000" cy="436562"/>
          </a:xfrm>
          <a:prstGeom prst="rect">
            <a:avLst/>
          </a:prstGeom>
          <a:noFill/>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Member and Family Supports/Initiatives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10</a:t>
            </a:fld>
            <a:endParaRPr lang="en-US" sz="1200"/>
          </a:p>
        </p:txBody>
      </p:sp>
      <p:sp>
        <p:nvSpPr>
          <p:cNvPr id="25" name="Rectangle 24">
            <a:extLst>
              <a:ext uri="{FF2B5EF4-FFF2-40B4-BE49-F238E27FC236}">
                <a16:creationId xmlns:a16="http://schemas.microsoft.com/office/drawing/2014/main" id="{E8C625F5-E2C1-40D6-9611-24FEE2B3BAB0}"/>
              </a:ext>
            </a:extLst>
          </p:cNvPr>
          <p:cNvSpPr/>
          <p:nvPr/>
        </p:nvSpPr>
        <p:spPr>
          <a:xfrm>
            <a:off x="437747" y="1374057"/>
            <a:ext cx="1781953" cy="1420493"/>
          </a:xfrm>
          <a:prstGeom prst="rect">
            <a:avLst/>
          </a:prstGeom>
          <a:solidFill>
            <a:srgbClr val="FF9900">
              <a:alpha val="3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sp>
        <p:nvSpPr>
          <p:cNvPr id="15" name="TextBox 14">
            <a:extLst>
              <a:ext uri="{FF2B5EF4-FFF2-40B4-BE49-F238E27FC236}">
                <a16:creationId xmlns:a16="http://schemas.microsoft.com/office/drawing/2014/main" id="{C56C2319-8F73-4AED-86D3-91C554EADD10}"/>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2" name="TextBox 1">
            <a:extLst>
              <a:ext uri="{FF2B5EF4-FFF2-40B4-BE49-F238E27FC236}">
                <a16:creationId xmlns:a16="http://schemas.microsoft.com/office/drawing/2014/main" id="{DCD2BD68-E3EC-4CCA-651A-07ABEF9AE590}"/>
              </a:ext>
            </a:extLst>
          </p:cNvPr>
          <p:cNvSpPr txBox="1"/>
          <p:nvPr/>
        </p:nvSpPr>
        <p:spPr>
          <a:xfrm>
            <a:off x="591153" y="1634727"/>
            <a:ext cx="147514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a:cs typeface="Calibri"/>
              </a:rPr>
              <a:t>Complex-Care Assistant</a:t>
            </a:r>
            <a:endParaRPr lang="en-US"/>
          </a:p>
        </p:txBody>
      </p:sp>
      <p:sp>
        <p:nvSpPr>
          <p:cNvPr id="18" name="TextBox 17">
            <a:extLst>
              <a:ext uri="{FF2B5EF4-FFF2-40B4-BE49-F238E27FC236}">
                <a16:creationId xmlns:a16="http://schemas.microsoft.com/office/drawing/2014/main" id="{5B10C0BB-FE1B-4AE1-B1AF-62CC65F4E3C9}"/>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
        <p:nvSpPr>
          <p:cNvPr id="19" name="TextBox 18">
            <a:extLst>
              <a:ext uri="{FF2B5EF4-FFF2-40B4-BE49-F238E27FC236}">
                <a16:creationId xmlns:a16="http://schemas.microsoft.com/office/drawing/2014/main" id="{722F222A-4F0A-40B6-90E0-4E19C2DE6641}"/>
              </a:ext>
            </a:extLst>
          </p:cNvPr>
          <p:cNvSpPr txBox="1"/>
          <p:nvPr/>
        </p:nvSpPr>
        <p:spPr>
          <a:xfrm>
            <a:off x="523783" y="1141957"/>
            <a:ext cx="8614758" cy="5632311"/>
          </a:xfrm>
          <a:prstGeom prst="rect">
            <a:avLst/>
          </a:prstGeom>
          <a:noFill/>
          <a:ln>
            <a:noFill/>
          </a:ln>
        </p:spPr>
        <p:txBody>
          <a:bodyPr wrap="square" lIns="91440" tIns="45720" rIns="91440" bIns="45720" rtlCol="0" anchor="t">
            <a:spAutoFit/>
          </a:bodyPr>
          <a:lstStyle/>
          <a:p>
            <a:pPr lvl="4"/>
            <a:r>
              <a:rPr lang="en-US" b="1">
                <a:cs typeface="Calibri"/>
              </a:rPr>
              <a:t>PROJECT:</a:t>
            </a:r>
          </a:p>
          <a:p>
            <a:pPr lvl="4"/>
            <a:r>
              <a:rPr lang="en-US">
                <a:cs typeface="Calibri"/>
              </a:rPr>
              <a:t>Create a mechanism to pay caregivers for specialized care tasks.</a:t>
            </a:r>
          </a:p>
          <a:p>
            <a:endParaRPr lang="en-US">
              <a:cs typeface="Calibri"/>
            </a:endParaRPr>
          </a:p>
          <a:p>
            <a:pPr lvl="4"/>
            <a:r>
              <a:rPr lang="en-US" b="1">
                <a:cs typeface="Calibri"/>
              </a:rPr>
              <a:t>AIM:</a:t>
            </a:r>
          </a:p>
          <a:p>
            <a:pPr lvl="4"/>
            <a:r>
              <a:rPr lang="en-US">
                <a:cs typeface="Calibri"/>
              </a:rPr>
              <a:t>Establish</a:t>
            </a:r>
            <a:r>
              <a:rPr lang="en-US" b="1">
                <a:cs typeface="Calibri"/>
              </a:rPr>
              <a:t> </a:t>
            </a:r>
            <a:r>
              <a:rPr lang="en-US">
                <a:cs typeface="Calibri"/>
              </a:rPr>
              <a:t>a new service type that is more expansive than home health aide services, and which could be provided by caregivers, including legally responsible caregivers who are employed by a CSN Agency. </a:t>
            </a:r>
          </a:p>
          <a:p>
            <a:endParaRPr lang="en-US" b="1">
              <a:cs typeface="Calibri"/>
            </a:endParaRPr>
          </a:p>
          <a:p>
            <a:r>
              <a:rPr lang="en-US" b="1">
                <a:cs typeface="Calibri"/>
              </a:rPr>
              <a:t>STATUS: </a:t>
            </a:r>
          </a:p>
          <a:p>
            <a:pPr marL="285750" indent="-285750">
              <a:buFontTx/>
              <a:buChar char="-"/>
            </a:pPr>
            <a:r>
              <a:rPr lang="en-US">
                <a:cs typeface="Calibri"/>
              </a:rPr>
              <a:t>Regulations were published on July 21</a:t>
            </a:r>
            <a:r>
              <a:rPr lang="en-US" baseline="30000">
                <a:cs typeface="Calibri"/>
              </a:rPr>
              <a:t>st</a:t>
            </a:r>
            <a:r>
              <a:rPr lang="en-US">
                <a:cs typeface="Calibri"/>
              </a:rPr>
              <a:t>, 2023</a:t>
            </a:r>
          </a:p>
          <a:p>
            <a:pPr marL="285750" indent="-285750">
              <a:buFontTx/>
              <a:buChar char="-"/>
            </a:pPr>
            <a:r>
              <a:rPr lang="en-US">
                <a:cs typeface="Calibri"/>
              </a:rPr>
              <a:t>MassHealth updated supervision requirements through </a:t>
            </a:r>
            <a:r>
              <a:rPr lang="en-US">
                <a:cs typeface="Calibri"/>
                <a:hlinkClick r:id="rId6"/>
              </a:rPr>
              <a:t>CSN Agency Provider Bulletin 15</a:t>
            </a:r>
            <a:r>
              <a:rPr lang="en-US">
                <a:cs typeface="Calibri"/>
              </a:rPr>
              <a:t>, to allow biweekly supervision to be conducted via telehealth</a:t>
            </a:r>
          </a:p>
          <a:p>
            <a:pPr marL="285750" indent="-285750">
              <a:buFontTx/>
              <a:buChar char="-"/>
            </a:pPr>
            <a:r>
              <a:rPr lang="en-US">
                <a:cs typeface="Calibri"/>
              </a:rPr>
              <a:t>Agency feedback regarding onboarding/hiring process</a:t>
            </a:r>
          </a:p>
          <a:p>
            <a:pPr marL="285750" indent="-285750">
              <a:buFontTx/>
              <a:buChar char="-"/>
            </a:pPr>
            <a:r>
              <a:rPr lang="en-US">
                <a:cs typeface="Calibri"/>
              </a:rPr>
              <a:t>Current #s: </a:t>
            </a:r>
          </a:p>
          <a:p>
            <a:pPr marL="285750" indent="-285750">
              <a:buFontTx/>
              <a:buChar char="-"/>
            </a:pPr>
            <a:endParaRPr lang="en-US">
              <a:cs typeface="Calibri"/>
            </a:endParaRPr>
          </a:p>
          <a:p>
            <a:pPr marL="285750" indent="-285750">
              <a:buFontTx/>
              <a:buChar char="-"/>
            </a:pPr>
            <a:endParaRPr lang="en-US">
              <a:cs typeface="Calibri"/>
            </a:endParaRPr>
          </a:p>
          <a:p>
            <a:pPr marL="285750" indent="-285750">
              <a:buFontTx/>
              <a:buChar char="-"/>
            </a:pPr>
            <a:endParaRPr lang="en-US">
              <a:cs typeface="Calibri"/>
            </a:endParaRPr>
          </a:p>
          <a:p>
            <a:pPr marL="285750" indent="-285750">
              <a:buFontTx/>
              <a:buChar char="-"/>
            </a:pPr>
            <a:endParaRPr lang="en-US">
              <a:cs typeface="Calibri"/>
            </a:endParaRPr>
          </a:p>
          <a:p>
            <a:pPr marL="285750" indent="-285750">
              <a:buFontTx/>
              <a:buChar char="-"/>
            </a:pPr>
            <a:endParaRPr lang="en-US">
              <a:cs typeface="Calibri"/>
            </a:endParaRPr>
          </a:p>
          <a:p>
            <a:pPr marL="285750" indent="-285750">
              <a:buFontTx/>
              <a:buChar char="-"/>
            </a:pPr>
            <a:endParaRPr lang="en-US">
              <a:cs typeface="Calibri"/>
            </a:endParaRPr>
          </a:p>
        </p:txBody>
      </p:sp>
      <p:graphicFrame>
        <p:nvGraphicFramePr>
          <p:cNvPr id="6" name="Table 6">
            <a:extLst>
              <a:ext uri="{FF2B5EF4-FFF2-40B4-BE49-F238E27FC236}">
                <a16:creationId xmlns:a16="http://schemas.microsoft.com/office/drawing/2014/main" id="{4E33AFBF-8152-F275-5E10-4B6A027E4EFD}"/>
              </a:ext>
            </a:extLst>
          </p:cNvPr>
          <p:cNvGraphicFramePr>
            <a:graphicFrameLocks noGrp="1"/>
          </p:cNvGraphicFramePr>
          <p:nvPr>
            <p:extLst>
              <p:ext uri="{D42A27DB-BD31-4B8C-83A1-F6EECF244321}">
                <p14:modId xmlns:p14="http://schemas.microsoft.com/office/powerpoint/2010/main" val="67974230"/>
              </p:ext>
            </p:extLst>
          </p:nvPr>
        </p:nvGraphicFramePr>
        <p:xfrm>
          <a:off x="2066293" y="4889403"/>
          <a:ext cx="6096000" cy="1258564"/>
        </p:xfrm>
        <a:graphic>
          <a:graphicData uri="http://schemas.openxmlformats.org/drawingml/2006/table">
            <a:tbl>
              <a:tblPr firstRow="1" bandRow="1">
                <a:tableStyleId>{3B4B98B0-60AC-42C2-AFA5-B58CD77FA1E5}</a:tableStyleId>
              </a:tblPr>
              <a:tblGrid>
                <a:gridCol w="4554602">
                  <a:extLst>
                    <a:ext uri="{9D8B030D-6E8A-4147-A177-3AD203B41FA5}">
                      <a16:colId xmlns:a16="http://schemas.microsoft.com/office/drawing/2014/main" val="2477140550"/>
                    </a:ext>
                  </a:extLst>
                </a:gridCol>
                <a:gridCol w="1541398">
                  <a:extLst>
                    <a:ext uri="{9D8B030D-6E8A-4147-A177-3AD203B41FA5}">
                      <a16:colId xmlns:a16="http://schemas.microsoft.com/office/drawing/2014/main" val="1104073325"/>
                    </a:ext>
                  </a:extLst>
                </a:gridCol>
              </a:tblGrid>
              <a:tr h="314641">
                <a:tc>
                  <a:txBody>
                    <a:bodyPr/>
                    <a:lstStyle/>
                    <a:p>
                      <a:r>
                        <a:rPr lang="en-US" sz="1400" b="0" dirty="0"/>
                        <a:t>Number of Families currently interested in CCA</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sz="1400" b="0"/>
                        <a:t>240</a:t>
                      </a:r>
                      <a:endParaRPr lang="en-US" sz="1400" b="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70371006"/>
                  </a:ext>
                </a:extLst>
              </a:tr>
              <a:tr h="314641">
                <a:tc>
                  <a:txBody>
                    <a:bodyPr/>
                    <a:lstStyle/>
                    <a:p>
                      <a:r>
                        <a:rPr lang="en-US" sz="1400"/>
                        <a:t>Number of families hired with PAs in Place</a:t>
                      </a:r>
                    </a:p>
                  </a:txBody>
                  <a:tcPr>
                    <a:lnL w="12700" cap="flat" cmpd="sng" algn="ctr">
                      <a:solidFill>
                        <a:schemeClr val="tx1"/>
                      </a:solidFill>
                      <a:prstDash val="solid"/>
                      <a:round/>
                      <a:headEnd type="none" w="med" len="med"/>
                      <a:tailEnd type="none" w="med" len="med"/>
                    </a:lnL>
                  </a:tcPr>
                </a:tc>
                <a:tc>
                  <a:txBody>
                    <a:bodyPr/>
                    <a:lstStyle/>
                    <a:p>
                      <a:r>
                        <a:rPr lang="en-US" sz="1400"/>
                        <a:t>89</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946508503"/>
                  </a:ext>
                </a:extLst>
              </a:tr>
              <a:tr h="314641">
                <a:tc>
                  <a:txBody>
                    <a:bodyPr/>
                    <a:lstStyle/>
                    <a:p>
                      <a:r>
                        <a:rPr lang="en-US" sz="1400"/>
                        <a:t>Number of CCA assessments conducted</a:t>
                      </a:r>
                    </a:p>
                  </a:txBody>
                  <a:tcPr>
                    <a:lnL w="12700" cap="flat" cmpd="sng" algn="ctr">
                      <a:solidFill>
                        <a:schemeClr val="tx1"/>
                      </a:solidFill>
                      <a:prstDash val="solid"/>
                      <a:round/>
                      <a:headEnd type="none" w="med" len="med"/>
                      <a:tailEnd type="none" w="med" len="med"/>
                    </a:lnL>
                  </a:tcPr>
                </a:tc>
                <a:tc>
                  <a:txBody>
                    <a:bodyPr/>
                    <a:lstStyle/>
                    <a:p>
                      <a:r>
                        <a:rPr lang="en-US" sz="1400"/>
                        <a:t>157</a:t>
                      </a:r>
                      <a:endParaRPr lang="en-US" sz="14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37644683"/>
                  </a:ext>
                </a:extLst>
              </a:tr>
              <a:tr h="314641">
                <a:tc>
                  <a:txBody>
                    <a:bodyPr/>
                    <a:lstStyle/>
                    <a:p>
                      <a:r>
                        <a:rPr lang="en-US" sz="1400"/>
                        <a:t>Average number of CCA hours/week</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400"/>
                        <a:t>36.16</a:t>
                      </a:r>
                      <a:endParaRPr lang="en-US" sz="1400"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7963056"/>
                  </a:ext>
                </a:extLst>
              </a:tr>
            </a:tbl>
          </a:graphicData>
        </a:graphic>
      </p:graphicFrame>
    </p:spTree>
    <p:extLst>
      <p:ext uri="{BB962C8B-B14F-4D97-AF65-F5344CB8AC3E}">
        <p14:creationId xmlns:p14="http://schemas.microsoft.com/office/powerpoint/2010/main" val="3560553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Program Enhancements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11</a:t>
            </a:fld>
            <a:endParaRPr lang="en-US" sz="1200"/>
          </a:p>
        </p:txBody>
      </p:sp>
      <p:sp>
        <p:nvSpPr>
          <p:cNvPr id="19" name="TextBox 18">
            <a:extLst>
              <a:ext uri="{FF2B5EF4-FFF2-40B4-BE49-F238E27FC236}">
                <a16:creationId xmlns:a16="http://schemas.microsoft.com/office/drawing/2014/main" id="{4DF1300E-5371-4E17-929E-A8FCC19957F9}"/>
              </a:ext>
            </a:extLst>
          </p:cNvPr>
          <p:cNvSpPr txBox="1"/>
          <p:nvPr/>
        </p:nvSpPr>
        <p:spPr>
          <a:xfrm>
            <a:off x="338329" y="1219200"/>
            <a:ext cx="8654516" cy="5078313"/>
          </a:xfrm>
          <a:prstGeom prst="rect">
            <a:avLst/>
          </a:prstGeom>
          <a:noFill/>
        </p:spPr>
        <p:txBody>
          <a:bodyPr wrap="square" lIns="91440" tIns="45720" rIns="91440" bIns="45720" anchor="t">
            <a:spAutoFit/>
          </a:bodyPr>
          <a:lstStyle/>
          <a:p>
            <a:pPr lvl="5"/>
            <a:r>
              <a:rPr lang="en-US" b="1" i="0" u="none" strike="noStrike" baseline="0" dirty="0">
                <a:solidFill>
                  <a:srgbClr val="000000"/>
                </a:solidFill>
                <a:latin typeface="Calibri"/>
                <a:cs typeface="Calibri"/>
              </a:rPr>
              <a:t>PROJECT: </a:t>
            </a:r>
            <a:r>
              <a:rPr lang="en-US" b="0" i="0" u="none" strike="noStrike" baseline="0" dirty="0">
                <a:solidFill>
                  <a:srgbClr val="000000"/>
                </a:solidFill>
                <a:latin typeface="Calibri"/>
                <a:cs typeface="Calibri"/>
              </a:rPr>
              <a:t>Deliver an online directory for matching CSN Providers with </a:t>
            </a:r>
            <a:r>
              <a:rPr lang="en-US" dirty="0">
                <a:solidFill>
                  <a:srgbClr val="000000"/>
                </a:solidFill>
                <a:latin typeface="Calibri"/>
                <a:cs typeface="Calibri"/>
              </a:rPr>
              <a:t>MH</a:t>
            </a:r>
            <a:r>
              <a:rPr lang="en-US" b="0" i="0" u="none" strike="noStrike" baseline="0" dirty="0">
                <a:solidFill>
                  <a:srgbClr val="000000"/>
                </a:solidFill>
                <a:latin typeface="Calibri"/>
                <a:cs typeface="Calibri"/>
              </a:rPr>
              <a:t> members participating in </a:t>
            </a:r>
            <a:r>
              <a:rPr lang="en-US" dirty="0">
                <a:solidFill>
                  <a:srgbClr val="000000"/>
                </a:solidFill>
                <a:latin typeface="Calibri"/>
                <a:cs typeface="Calibri"/>
              </a:rPr>
              <a:t>CCM.</a:t>
            </a:r>
            <a:endParaRPr lang="en-US" dirty="0">
              <a:solidFill>
                <a:srgbClr val="000000"/>
              </a:solidFill>
              <a:latin typeface="Calibri" panose="020F0502020204030204" pitchFamily="34" charset="0"/>
              <a:cs typeface="Calibri"/>
            </a:endParaRPr>
          </a:p>
          <a:p>
            <a:endParaRPr lang="en-US" b="0" i="0" u="none" strike="noStrike" baseline="0" dirty="0">
              <a:solidFill>
                <a:srgbClr val="000000"/>
              </a:solidFill>
              <a:latin typeface="Calibri" panose="020F0502020204030204" pitchFamily="34" charset="0"/>
              <a:cs typeface="Calibri"/>
            </a:endParaRPr>
          </a:p>
          <a:p>
            <a:pPr lvl="5"/>
            <a:r>
              <a:rPr lang="en-US" b="1" dirty="0">
                <a:solidFill>
                  <a:srgbClr val="000000"/>
                </a:solidFill>
                <a:latin typeface="Calibri"/>
                <a:cs typeface="Calibri"/>
              </a:rPr>
              <a:t>AIM: </a:t>
            </a:r>
            <a:r>
              <a:rPr lang="en-US" dirty="0">
                <a:solidFill>
                  <a:srgbClr val="000000"/>
                </a:solidFill>
                <a:latin typeface="Calibri"/>
                <a:cs typeface="Calibri"/>
              </a:rPr>
              <a:t>Improve the matching system for members and families with available CSN providers by creating an online portal, engaging with users to make needed improvements, and providing assistance to members/families and providers on using the directory.</a:t>
            </a:r>
            <a:endParaRPr lang="en-US" b="1" dirty="0">
              <a:solidFill>
                <a:srgbClr val="000000"/>
              </a:solidFill>
              <a:latin typeface="Calibri" panose="020F0502020204030204" pitchFamily="34" charset="0"/>
              <a:cs typeface="Calibri"/>
            </a:endParaRPr>
          </a:p>
          <a:p>
            <a:pPr lvl="1"/>
            <a:endParaRPr lang="en-US" dirty="0">
              <a:solidFill>
                <a:srgbClr val="000000"/>
              </a:solidFill>
              <a:latin typeface="Calibri" panose="020F0502020204030204" pitchFamily="34" charset="0"/>
            </a:endParaRPr>
          </a:p>
          <a:p>
            <a:r>
              <a:rPr lang="en-US" b="1" dirty="0">
                <a:solidFill>
                  <a:srgbClr val="000000"/>
                </a:solidFill>
                <a:latin typeface="Calibri"/>
                <a:cs typeface="Calibri"/>
              </a:rPr>
              <a:t>STATUS: </a:t>
            </a:r>
          </a:p>
          <a:p>
            <a:pPr marL="285750" indent="-285750">
              <a:buFontTx/>
              <a:buChar char="-"/>
            </a:pPr>
            <a:r>
              <a:rPr lang="en-US" dirty="0">
                <a:solidFill>
                  <a:srgbClr val="000000"/>
                </a:solidFill>
                <a:latin typeface="Calibri"/>
                <a:cs typeface="Calibri"/>
              </a:rPr>
              <a:t>The directory launched on April 10</a:t>
            </a:r>
            <a:r>
              <a:rPr lang="en-US" baseline="30000" dirty="0">
                <a:solidFill>
                  <a:srgbClr val="000000"/>
                </a:solidFill>
                <a:latin typeface="Calibri"/>
                <a:cs typeface="Calibri"/>
              </a:rPr>
              <a:t>th</a:t>
            </a:r>
            <a:r>
              <a:rPr lang="en-US" dirty="0">
                <a:solidFill>
                  <a:srgbClr val="000000"/>
                </a:solidFill>
                <a:latin typeface="Calibri"/>
                <a:cs typeface="Calibri"/>
              </a:rPr>
              <a:t>, 2023</a:t>
            </a:r>
          </a:p>
          <a:p>
            <a:pPr marL="285750" indent="-285750">
              <a:buFontTx/>
              <a:buChar char="-"/>
            </a:pPr>
            <a:r>
              <a:rPr lang="en-US" dirty="0">
                <a:solidFill>
                  <a:srgbClr val="000000"/>
                </a:solidFill>
                <a:latin typeface="Calibri"/>
                <a:cs typeface="Calibri"/>
              </a:rPr>
              <a:t>Over the last few months, we have collected feedback from members, families, and providers regarding needed improvements to the directory</a:t>
            </a:r>
          </a:p>
          <a:p>
            <a:pPr marL="285750" indent="-285750">
              <a:buFontTx/>
              <a:buChar char="-"/>
            </a:pPr>
            <a:r>
              <a:rPr lang="en-US" dirty="0">
                <a:solidFill>
                  <a:srgbClr val="000000"/>
                </a:solidFill>
                <a:latin typeface="Calibri"/>
                <a:cs typeface="Calibri"/>
              </a:rPr>
              <a:t>We are finalizing this list of improvements with the development team</a:t>
            </a:r>
          </a:p>
          <a:p>
            <a:pPr marL="285750" indent="-285750">
              <a:buFontTx/>
              <a:buChar char="-"/>
            </a:pPr>
            <a:r>
              <a:rPr lang="en-US" dirty="0">
                <a:solidFill>
                  <a:srgbClr val="000000"/>
                </a:solidFill>
                <a:latin typeface="Calibri"/>
                <a:cs typeface="Calibri"/>
              </a:rPr>
              <a:t>We are hosting Directory training sessions to improve use of the directory </a:t>
            </a:r>
          </a:p>
          <a:p>
            <a:pPr marL="285750" indent="-285750">
              <a:buFontTx/>
              <a:buChar char="-"/>
            </a:pPr>
            <a:r>
              <a:rPr lang="en-US" dirty="0">
                <a:solidFill>
                  <a:srgbClr val="000000"/>
                </a:solidFill>
                <a:latin typeface="Calibri"/>
                <a:cs typeface="Calibri"/>
              </a:rPr>
              <a:t>We are conducting outreach to users who have not filled out their profiles completely or have not responded to messages sent through the directory</a:t>
            </a:r>
          </a:p>
          <a:p>
            <a:pPr marL="285750" indent="-285750">
              <a:buFontTx/>
              <a:buChar char="-"/>
            </a:pPr>
            <a:r>
              <a:rPr lang="en-US" dirty="0">
                <a:solidFill>
                  <a:srgbClr val="000000"/>
                </a:solidFill>
                <a:latin typeface="Calibri"/>
                <a:cs typeface="Calibri"/>
              </a:rPr>
              <a:t>Current numbers: </a:t>
            </a:r>
          </a:p>
          <a:p>
            <a:endParaRPr lang="en-US" dirty="0">
              <a:solidFill>
                <a:srgbClr val="000000"/>
              </a:solidFill>
              <a:latin typeface="Calibri"/>
              <a:cs typeface="Calibri"/>
            </a:endParaRPr>
          </a:p>
        </p:txBody>
      </p:sp>
      <p:sp>
        <p:nvSpPr>
          <p:cNvPr id="13" name="TextBox 12">
            <a:extLst>
              <a:ext uri="{FF2B5EF4-FFF2-40B4-BE49-F238E27FC236}">
                <a16:creationId xmlns:a16="http://schemas.microsoft.com/office/drawing/2014/main" id="{137519B8-C7A1-4D41-A379-C729194B1A51}"/>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4" name="TextBox 13">
            <a:extLst>
              <a:ext uri="{FF2B5EF4-FFF2-40B4-BE49-F238E27FC236}">
                <a16:creationId xmlns:a16="http://schemas.microsoft.com/office/drawing/2014/main" id="{FD326088-2EDE-41B5-98B3-53025CA952F1}"/>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
        <p:nvSpPr>
          <p:cNvPr id="2" name="Rectangle 1">
            <a:extLst>
              <a:ext uri="{FF2B5EF4-FFF2-40B4-BE49-F238E27FC236}">
                <a16:creationId xmlns:a16="http://schemas.microsoft.com/office/drawing/2014/main" id="{64CE24A7-6CD2-3085-DC3E-B8789AAE2CC3}"/>
              </a:ext>
            </a:extLst>
          </p:cNvPr>
          <p:cNvSpPr/>
          <p:nvPr/>
        </p:nvSpPr>
        <p:spPr>
          <a:xfrm>
            <a:off x="338329" y="1617618"/>
            <a:ext cx="2277468" cy="1584697"/>
          </a:xfrm>
          <a:prstGeom prst="rect">
            <a:avLst/>
          </a:prstGeom>
          <a:solidFill>
            <a:schemeClr val="accent5">
              <a:lumMod val="60000"/>
              <a:lumOff val="40000"/>
              <a:alpha val="3058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tx1"/>
                </a:solidFill>
                <a:latin typeface="Calibri"/>
              </a:rPr>
              <a:t>CCM Nurse Directory</a:t>
            </a:r>
          </a:p>
        </p:txBody>
      </p:sp>
      <p:graphicFrame>
        <p:nvGraphicFramePr>
          <p:cNvPr id="4" name="Table 5">
            <a:extLst>
              <a:ext uri="{FF2B5EF4-FFF2-40B4-BE49-F238E27FC236}">
                <a16:creationId xmlns:a16="http://schemas.microsoft.com/office/drawing/2014/main" id="{DE12EC77-1A94-6199-25FF-A0F8759960C8}"/>
              </a:ext>
            </a:extLst>
          </p:cNvPr>
          <p:cNvGraphicFramePr>
            <a:graphicFrameLocks noGrp="1"/>
          </p:cNvGraphicFramePr>
          <p:nvPr>
            <p:extLst>
              <p:ext uri="{D42A27DB-BD31-4B8C-83A1-F6EECF244321}">
                <p14:modId xmlns:p14="http://schemas.microsoft.com/office/powerpoint/2010/main" val="941395685"/>
              </p:ext>
            </p:extLst>
          </p:nvPr>
        </p:nvGraphicFramePr>
        <p:xfrm>
          <a:off x="747050" y="5934880"/>
          <a:ext cx="8058621" cy="457200"/>
        </p:xfrm>
        <a:graphic>
          <a:graphicData uri="http://schemas.openxmlformats.org/drawingml/2006/table">
            <a:tbl>
              <a:tblPr firstRow="1" bandRow="1">
                <a:tableStyleId>{69CF1AB2-1976-4502-BF36-3FF5EA218861}</a:tableStyleId>
              </a:tblPr>
              <a:tblGrid>
                <a:gridCol w="1081753">
                  <a:extLst>
                    <a:ext uri="{9D8B030D-6E8A-4147-A177-3AD203B41FA5}">
                      <a16:colId xmlns:a16="http://schemas.microsoft.com/office/drawing/2014/main" val="3242326050"/>
                    </a:ext>
                  </a:extLst>
                </a:gridCol>
                <a:gridCol w="497150">
                  <a:extLst>
                    <a:ext uri="{9D8B030D-6E8A-4147-A177-3AD203B41FA5}">
                      <a16:colId xmlns:a16="http://schemas.microsoft.com/office/drawing/2014/main" val="1961504575"/>
                    </a:ext>
                  </a:extLst>
                </a:gridCol>
                <a:gridCol w="816745">
                  <a:extLst>
                    <a:ext uri="{9D8B030D-6E8A-4147-A177-3AD203B41FA5}">
                      <a16:colId xmlns:a16="http://schemas.microsoft.com/office/drawing/2014/main" val="3885002541"/>
                    </a:ext>
                  </a:extLst>
                </a:gridCol>
                <a:gridCol w="479394">
                  <a:extLst>
                    <a:ext uri="{9D8B030D-6E8A-4147-A177-3AD203B41FA5}">
                      <a16:colId xmlns:a16="http://schemas.microsoft.com/office/drawing/2014/main" val="326407819"/>
                    </a:ext>
                  </a:extLst>
                </a:gridCol>
                <a:gridCol w="958789">
                  <a:extLst>
                    <a:ext uri="{9D8B030D-6E8A-4147-A177-3AD203B41FA5}">
                      <a16:colId xmlns:a16="http://schemas.microsoft.com/office/drawing/2014/main" val="3888085631"/>
                    </a:ext>
                  </a:extLst>
                </a:gridCol>
                <a:gridCol w="443883">
                  <a:extLst>
                    <a:ext uri="{9D8B030D-6E8A-4147-A177-3AD203B41FA5}">
                      <a16:colId xmlns:a16="http://schemas.microsoft.com/office/drawing/2014/main" val="1285517168"/>
                    </a:ext>
                  </a:extLst>
                </a:gridCol>
                <a:gridCol w="1154097">
                  <a:extLst>
                    <a:ext uri="{9D8B030D-6E8A-4147-A177-3AD203B41FA5}">
                      <a16:colId xmlns:a16="http://schemas.microsoft.com/office/drawing/2014/main" val="1206106887"/>
                    </a:ext>
                  </a:extLst>
                </a:gridCol>
                <a:gridCol w="914400">
                  <a:extLst>
                    <a:ext uri="{9D8B030D-6E8A-4147-A177-3AD203B41FA5}">
                      <a16:colId xmlns:a16="http://schemas.microsoft.com/office/drawing/2014/main" val="3085968843"/>
                    </a:ext>
                  </a:extLst>
                </a:gridCol>
                <a:gridCol w="825624">
                  <a:extLst>
                    <a:ext uri="{9D8B030D-6E8A-4147-A177-3AD203B41FA5}">
                      <a16:colId xmlns:a16="http://schemas.microsoft.com/office/drawing/2014/main" val="3046695372"/>
                    </a:ext>
                  </a:extLst>
                </a:gridCol>
                <a:gridCol w="886786">
                  <a:extLst>
                    <a:ext uri="{9D8B030D-6E8A-4147-A177-3AD203B41FA5}">
                      <a16:colId xmlns:a16="http://schemas.microsoft.com/office/drawing/2014/main" val="3781298485"/>
                    </a:ext>
                  </a:extLst>
                </a:gridCol>
              </a:tblGrid>
              <a:tr h="276403">
                <a:tc>
                  <a:txBody>
                    <a:bodyPr/>
                    <a:lstStyle/>
                    <a:p>
                      <a:r>
                        <a:rPr lang="en-US" sz="1200"/>
                        <a:t># Member profiles</a:t>
                      </a:r>
                    </a:p>
                  </a:txBody>
                  <a:tcPr/>
                </a:tc>
                <a:tc>
                  <a:txBody>
                    <a:bodyPr/>
                    <a:lstStyle/>
                    <a:p>
                      <a:r>
                        <a:rPr lang="en-US" sz="1200" dirty="0"/>
                        <a:t>270</a:t>
                      </a:r>
                    </a:p>
                  </a:txBody>
                  <a:tcPr/>
                </a:tc>
                <a:tc>
                  <a:txBody>
                    <a:bodyPr/>
                    <a:lstStyle/>
                    <a:p>
                      <a:r>
                        <a:rPr lang="en-US" sz="1200" dirty="0"/>
                        <a:t># of IN profiles</a:t>
                      </a:r>
                    </a:p>
                  </a:txBody>
                  <a:tcPr/>
                </a:tc>
                <a:tc>
                  <a:txBody>
                    <a:bodyPr/>
                    <a:lstStyle/>
                    <a:p>
                      <a:r>
                        <a:rPr lang="en-US" sz="1200" dirty="0"/>
                        <a:t>242</a:t>
                      </a:r>
                    </a:p>
                  </a:txBody>
                  <a:tcPr/>
                </a:tc>
                <a:tc>
                  <a:txBody>
                    <a:bodyPr/>
                    <a:lstStyle/>
                    <a:p>
                      <a:r>
                        <a:rPr lang="en-US" sz="1200"/>
                        <a:t># of Agency Profiles</a:t>
                      </a:r>
                    </a:p>
                  </a:txBody>
                  <a:tcPr/>
                </a:tc>
                <a:tc>
                  <a:txBody>
                    <a:bodyPr/>
                    <a:lstStyle/>
                    <a:p>
                      <a:r>
                        <a:rPr lang="en-US" sz="1200" dirty="0"/>
                        <a:t>47</a:t>
                      </a:r>
                    </a:p>
                  </a:txBody>
                  <a:tcPr/>
                </a:tc>
                <a:tc>
                  <a:txBody>
                    <a:bodyPr/>
                    <a:lstStyle/>
                    <a:p>
                      <a:r>
                        <a:rPr lang="en-US" sz="1200" dirty="0"/>
                        <a:t>Average monthly users</a:t>
                      </a:r>
                    </a:p>
                  </a:txBody>
                  <a:tcPr/>
                </a:tc>
                <a:tc>
                  <a:txBody>
                    <a:bodyPr/>
                    <a:lstStyle/>
                    <a:p>
                      <a:r>
                        <a:rPr lang="en-US" sz="1200" dirty="0"/>
                        <a:t>Members</a:t>
                      </a:r>
                    </a:p>
                    <a:p>
                      <a:r>
                        <a:rPr lang="en-US" sz="1200" dirty="0"/>
                        <a:t>82</a:t>
                      </a:r>
                    </a:p>
                  </a:txBody>
                  <a:tcPr/>
                </a:tc>
                <a:tc>
                  <a:txBody>
                    <a:bodyPr/>
                    <a:lstStyle/>
                    <a:p>
                      <a:r>
                        <a:rPr lang="en-US" sz="1200" dirty="0"/>
                        <a:t>Agencies</a:t>
                      </a:r>
                    </a:p>
                    <a:p>
                      <a:r>
                        <a:rPr lang="en-US" sz="1200" dirty="0"/>
                        <a:t>22</a:t>
                      </a:r>
                    </a:p>
                  </a:txBody>
                  <a:tcPr/>
                </a:tc>
                <a:tc>
                  <a:txBody>
                    <a:bodyPr/>
                    <a:lstStyle/>
                    <a:p>
                      <a:r>
                        <a:rPr lang="en-US" sz="1200" dirty="0"/>
                        <a:t>INs</a:t>
                      </a:r>
                    </a:p>
                    <a:p>
                      <a:r>
                        <a:rPr lang="en-US" sz="1200" dirty="0"/>
                        <a:t>88</a:t>
                      </a:r>
                    </a:p>
                  </a:txBody>
                  <a:tcPr/>
                </a:tc>
                <a:extLst>
                  <a:ext uri="{0D108BD9-81ED-4DB2-BD59-A6C34878D82A}">
                    <a16:rowId xmlns:a16="http://schemas.microsoft.com/office/drawing/2014/main" val="280169121"/>
                  </a:ext>
                </a:extLst>
              </a:tr>
            </a:tbl>
          </a:graphicData>
        </a:graphic>
      </p:graphicFrame>
    </p:spTree>
    <p:extLst>
      <p:ext uri="{BB962C8B-B14F-4D97-AF65-F5344CB8AC3E}">
        <p14:creationId xmlns:p14="http://schemas.microsoft.com/office/powerpoint/2010/main" val="1868772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9" name="TextBox 28">
            <a:extLst>
              <a:ext uri="{FF2B5EF4-FFF2-40B4-BE49-F238E27FC236}">
                <a16:creationId xmlns:a16="http://schemas.microsoft.com/office/drawing/2014/main" id="{17BB8C40-BB7A-4E5E-9BB6-A9682ECC69AB}"/>
              </a:ext>
            </a:extLst>
          </p:cNvPr>
          <p:cNvSpPr txBox="1"/>
          <p:nvPr/>
        </p:nvSpPr>
        <p:spPr>
          <a:xfrm>
            <a:off x="235225" y="1346917"/>
            <a:ext cx="8536444" cy="4801314"/>
          </a:xfrm>
          <a:prstGeom prst="rect">
            <a:avLst/>
          </a:prstGeom>
          <a:noFill/>
          <a:ln>
            <a:noFill/>
          </a:ln>
        </p:spPr>
        <p:txBody>
          <a:bodyPr wrap="square" lIns="91440" tIns="45720" rIns="91440" bIns="45720" rtlCol="0" anchor="t">
            <a:spAutoFit/>
          </a:bodyPr>
          <a:lstStyle/>
          <a:p>
            <a:pPr lvl="5"/>
            <a:endParaRPr lang="en-US" b="1" dirty="0">
              <a:cs typeface="Calibri"/>
            </a:endParaRPr>
          </a:p>
          <a:p>
            <a:pPr lvl="5"/>
            <a:r>
              <a:rPr lang="en-US" b="1" dirty="0">
                <a:cs typeface="Calibri"/>
              </a:rPr>
              <a:t>PROJECTS:</a:t>
            </a:r>
          </a:p>
          <a:p>
            <a:pPr marL="3086100" lvl="6" indent="-342900">
              <a:buFont typeface="+mj-lt"/>
              <a:buAutoNum type="arabicPeriod"/>
            </a:pPr>
            <a:r>
              <a:rPr lang="en-US" dirty="0">
                <a:cs typeface="Calibri"/>
              </a:rPr>
              <a:t>Allocate ARPA funds to CCM natural caregivers through a one-time stipend to use for relief. </a:t>
            </a:r>
          </a:p>
          <a:p>
            <a:pPr marL="3086100" lvl="6" indent="-342900">
              <a:buFont typeface="+mj-lt"/>
              <a:buAutoNum type="arabicPeriod"/>
            </a:pPr>
            <a:r>
              <a:rPr lang="en-US" dirty="0">
                <a:cs typeface="Calibri"/>
              </a:rPr>
              <a:t>Secure further funding for additional relief payments to CCM Natural Caregivers.</a:t>
            </a:r>
          </a:p>
          <a:p>
            <a:pPr lvl="6"/>
            <a:endParaRPr lang="en-US" dirty="0">
              <a:cs typeface="Calibri"/>
            </a:endParaRPr>
          </a:p>
          <a:p>
            <a:pPr lvl="5"/>
            <a:r>
              <a:rPr lang="en-US" b="1" dirty="0">
                <a:cs typeface="Calibri"/>
              </a:rPr>
              <a:t>AIM: </a:t>
            </a:r>
            <a:r>
              <a:rPr lang="en-US" dirty="0">
                <a:cs typeface="Calibri"/>
              </a:rPr>
              <a:t>Provide relief payments to CCM natural caregivers as a bridge to development of a paid family caregiver model. </a:t>
            </a:r>
            <a:endParaRPr lang="en-US" b="1" dirty="0">
              <a:cs typeface="Calibri"/>
            </a:endParaRPr>
          </a:p>
          <a:p>
            <a:endParaRPr lang="en-US" b="1" dirty="0">
              <a:cs typeface="Calibri"/>
            </a:endParaRPr>
          </a:p>
          <a:p>
            <a:r>
              <a:rPr lang="en-US" b="1" dirty="0">
                <a:cs typeface="Calibri"/>
              </a:rPr>
              <a:t>STATUS: </a:t>
            </a:r>
          </a:p>
          <a:p>
            <a:pPr marL="285750" indent="-285750">
              <a:buFont typeface="Arial" panose="020B0604020202020204" pitchFamily="34" charset="0"/>
              <a:buChar char="•"/>
            </a:pPr>
            <a:r>
              <a:rPr lang="en-US" dirty="0">
                <a:cs typeface="Calibri"/>
              </a:rPr>
              <a:t>First relief fund was initiated in November 2022 with initial ARPA funds ($2.8M)</a:t>
            </a:r>
          </a:p>
          <a:p>
            <a:pPr marL="285750" indent="-285750">
              <a:buFont typeface="Arial" panose="020B0604020202020204" pitchFamily="34" charset="0"/>
              <a:buChar char="•"/>
            </a:pPr>
            <a:r>
              <a:rPr lang="en-US" dirty="0">
                <a:cs typeface="Calibri"/>
              </a:rPr>
              <a:t>We received additional ARPA funding to do three additional rounds of relief funds ($9.5M)</a:t>
            </a:r>
          </a:p>
          <a:p>
            <a:pPr marL="285750" indent="-285750">
              <a:buFont typeface="Arial" panose="020B0604020202020204" pitchFamily="34" charset="0"/>
              <a:buChar char="•"/>
            </a:pPr>
            <a:r>
              <a:rPr lang="en-US" dirty="0">
                <a:cs typeface="Calibri"/>
              </a:rPr>
              <a:t>Round two was launched in June 2023</a:t>
            </a:r>
          </a:p>
          <a:p>
            <a:pPr marL="285750" indent="-285750">
              <a:buFont typeface="Arial" panose="020B0604020202020204" pitchFamily="34" charset="0"/>
              <a:buChar char="•"/>
            </a:pPr>
            <a:r>
              <a:rPr lang="en-US" dirty="0">
                <a:cs typeface="Calibri"/>
              </a:rPr>
              <a:t>Round three was launched on October 17</a:t>
            </a:r>
            <a:r>
              <a:rPr lang="en-US" baseline="30000" dirty="0">
                <a:cs typeface="Calibri"/>
              </a:rPr>
              <a:t>th</a:t>
            </a:r>
            <a:r>
              <a:rPr lang="en-US" dirty="0">
                <a:cs typeface="Calibri"/>
              </a:rPr>
              <a:t>, 2023</a:t>
            </a:r>
          </a:p>
          <a:p>
            <a:pPr marL="285750" indent="-285750">
              <a:buFont typeface="Arial" panose="020B0604020202020204" pitchFamily="34" charset="0"/>
              <a:buChar char="•"/>
            </a:pPr>
            <a:r>
              <a:rPr lang="en-US" dirty="0">
                <a:cs typeface="Calibri"/>
              </a:rPr>
              <a:t>The fourth and final round anticipated is to launch in early 2024</a:t>
            </a: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400" b="0">
                <a:ea typeface="+mj-lt"/>
                <a:cs typeface="+mj-lt"/>
              </a:rPr>
              <a:t>Member and Family Supports/Initiatives</a:t>
            </a:r>
            <a:endParaRPr lang="en-US" sz="2400" b="0"/>
          </a:p>
          <a:p>
            <a:pPr algn="ctr"/>
            <a:endParaRPr lang="en-US">
              <a:ea typeface="+mj-lt"/>
              <a:cs typeface="+mj-lt"/>
            </a:endParaRPr>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12</a:t>
            </a:fld>
            <a:endParaRPr lang="en-US" sz="1200"/>
          </a:p>
        </p:txBody>
      </p:sp>
      <p:sp>
        <p:nvSpPr>
          <p:cNvPr id="2" name="Rectangle 1">
            <a:extLst>
              <a:ext uri="{FF2B5EF4-FFF2-40B4-BE49-F238E27FC236}">
                <a16:creationId xmlns:a16="http://schemas.microsoft.com/office/drawing/2014/main" id="{33DBED44-3AC1-7958-9B9A-934DE9238134}"/>
              </a:ext>
            </a:extLst>
          </p:cNvPr>
          <p:cNvSpPr/>
          <p:nvPr/>
        </p:nvSpPr>
        <p:spPr>
          <a:xfrm>
            <a:off x="233666" y="1774636"/>
            <a:ext cx="2277468" cy="1584697"/>
          </a:xfrm>
          <a:prstGeom prst="rect">
            <a:avLst/>
          </a:prstGeom>
          <a:solidFill>
            <a:srgbClr val="FF9900">
              <a:alpha val="3058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dirty="0">
                <a:solidFill>
                  <a:schemeClr val="tx1"/>
                </a:solidFill>
                <a:latin typeface="Calibri"/>
              </a:rPr>
              <a:t>Relief </a:t>
            </a:r>
          </a:p>
          <a:p>
            <a:pPr algn="ctr"/>
            <a:r>
              <a:rPr lang="en-US" sz="2000" dirty="0">
                <a:solidFill>
                  <a:schemeClr val="tx1"/>
                </a:solidFill>
                <a:latin typeface="Calibri"/>
              </a:rPr>
              <a:t>Payments for CCM Families </a:t>
            </a:r>
          </a:p>
        </p:txBody>
      </p:sp>
      <p:sp>
        <p:nvSpPr>
          <p:cNvPr id="13" name="TextBox 12">
            <a:extLst>
              <a:ext uri="{FF2B5EF4-FFF2-40B4-BE49-F238E27FC236}">
                <a16:creationId xmlns:a16="http://schemas.microsoft.com/office/drawing/2014/main" id="{CA8090EB-7978-4AAF-92F6-1C7CCB2F5E52}"/>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4" name="TextBox 13">
            <a:extLst>
              <a:ext uri="{FF2B5EF4-FFF2-40B4-BE49-F238E27FC236}">
                <a16:creationId xmlns:a16="http://schemas.microsoft.com/office/drawing/2014/main" id="{CF45F9CF-2156-4DD4-A412-0747080EAC51}"/>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521756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Program Enhancements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13</a:t>
            </a:fld>
            <a:endParaRPr lang="en-US" sz="1200"/>
          </a:p>
        </p:txBody>
      </p:sp>
      <p:sp>
        <p:nvSpPr>
          <p:cNvPr id="19" name="TextBox 18">
            <a:extLst>
              <a:ext uri="{FF2B5EF4-FFF2-40B4-BE49-F238E27FC236}">
                <a16:creationId xmlns:a16="http://schemas.microsoft.com/office/drawing/2014/main" id="{4DF1300E-5371-4E17-929E-A8FCC19957F9}"/>
              </a:ext>
            </a:extLst>
          </p:cNvPr>
          <p:cNvSpPr txBox="1"/>
          <p:nvPr/>
        </p:nvSpPr>
        <p:spPr>
          <a:xfrm>
            <a:off x="474434" y="1163638"/>
            <a:ext cx="8654516" cy="5355312"/>
          </a:xfrm>
          <a:prstGeom prst="rect">
            <a:avLst/>
          </a:prstGeom>
          <a:noFill/>
        </p:spPr>
        <p:txBody>
          <a:bodyPr wrap="square" lIns="91440" tIns="45720" rIns="91440" bIns="45720" anchor="t">
            <a:spAutoFit/>
          </a:bodyPr>
          <a:lstStyle/>
          <a:p>
            <a:pPr lvl="5"/>
            <a:endParaRPr lang="en-US" b="1" i="0" u="none" strike="noStrike" baseline="0" dirty="0">
              <a:solidFill>
                <a:srgbClr val="000000"/>
              </a:solidFill>
              <a:latin typeface="Calibri"/>
              <a:cs typeface="Calibri"/>
            </a:endParaRPr>
          </a:p>
          <a:p>
            <a:pPr lvl="5"/>
            <a:endParaRPr lang="en-US" b="1" dirty="0">
              <a:solidFill>
                <a:srgbClr val="000000"/>
              </a:solidFill>
              <a:latin typeface="Calibri"/>
              <a:cs typeface="Calibri"/>
            </a:endParaRPr>
          </a:p>
          <a:p>
            <a:pPr lvl="5"/>
            <a:r>
              <a:rPr lang="en-US" b="1" i="0" u="none" strike="noStrike" baseline="0" dirty="0">
                <a:solidFill>
                  <a:srgbClr val="000000"/>
                </a:solidFill>
                <a:latin typeface="Calibri"/>
                <a:cs typeface="Calibri"/>
              </a:rPr>
              <a:t>Common Issues:</a:t>
            </a:r>
          </a:p>
          <a:p>
            <a:pPr marL="2571750" lvl="5" indent="-285750">
              <a:buFontTx/>
              <a:buChar char="-"/>
            </a:pPr>
            <a:r>
              <a:rPr lang="en-US" dirty="0">
                <a:solidFill>
                  <a:srgbClr val="000000"/>
                </a:solidFill>
                <a:latin typeface="Calibri"/>
                <a:cs typeface="Calibri"/>
              </a:rPr>
              <a:t>Agencies not creating individual nurse profiles</a:t>
            </a:r>
          </a:p>
          <a:p>
            <a:pPr marL="2571750" lvl="5" indent="-285750">
              <a:buFontTx/>
              <a:buChar char="-"/>
            </a:pPr>
            <a:r>
              <a:rPr lang="en-US" dirty="0">
                <a:solidFill>
                  <a:srgbClr val="000000"/>
                </a:solidFill>
                <a:latin typeface="Calibri"/>
                <a:cs typeface="Calibri"/>
              </a:rPr>
              <a:t>Users not filling out their profiles completely</a:t>
            </a:r>
          </a:p>
          <a:p>
            <a:pPr marL="2571750" lvl="5" indent="-285750">
              <a:buFontTx/>
              <a:buChar char="-"/>
            </a:pPr>
            <a:r>
              <a:rPr lang="en-US" dirty="0">
                <a:solidFill>
                  <a:srgbClr val="000000"/>
                </a:solidFill>
                <a:latin typeface="Calibri"/>
                <a:cs typeface="Calibri"/>
              </a:rPr>
              <a:t>Users not responding to messages in a timely manner</a:t>
            </a:r>
          </a:p>
          <a:p>
            <a:pPr lvl="5"/>
            <a:endParaRPr lang="en-US" b="1" dirty="0">
              <a:solidFill>
                <a:srgbClr val="000000"/>
              </a:solidFill>
              <a:latin typeface="Calibri"/>
              <a:cs typeface="Calibri"/>
            </a:endParaRPr>
          </a:p>
          <a:p>
            <a:pPr lvl="5"/>
            <a:endParaRPr lang="en-US" b="1" dirty="0">
              <a:solidFill>
                <a:srgbClr val="000000"/>
              </a:solidFill>
              <a:latin typeface="Calibri"/>
              <a:cs typeface="Calibri"/>
            </a:endParaRPr>
          </a:p>
          <a:p>
            <a:r>
              <a:rPr lang="en-US" b="1" dirty="0">
                <a:solidFill>
                  <a:srgbClr val="000000"/>
                </a:solidFill>
                <a:latin typeface="Calibri"/>
                <a:cs typeface="Calibri"/>
              </a:rPr>
              <a:t>Examples of </a:t>
            </a:r>
            <a:r>
              <a:rPr lang="en-US" b="1" i="0" u="none" strike="noStrike" baseline="0" dirty="0">
                <a:solidFill>
                  <a:srgbClr val="000000"/>
                </a:solidFill>
                <a:latin typeface="Calibri"/>
                <a:cs typeface="Calibri"/>
              </a:rPr>
              <a:t>Planned Improvements: </a:t>
            </a:r>
          </a:p>
          <a:p>
            <a:pPr marL="285750" indent="-285750">
              <a:buFontTx/>
              <a:buChar char="-"/>
            </a:pPr>
            <a:r>
              <a:rPr lang="en-US" dirty="0">
                <a:solidFill>
                  <a:srgbClr val="000000"/>
                </a:solidFill>
                <a:latin typeface="Calibri"/>
                <a:cs typeface="Calibri"/>
              </a:rPr>
              <a:t>Enhance search function</a:t>
            </a:r>
          </a:p>
          <a:p>
            <a:pPr marL="285750" indent="-285750">
              <a:buFontTx/>
              <a:buChar char="-"/>
            </a:pPr>
            <a:r>
              <a:rPr lang="en-US" i="0" u="none" strike="noStrike" baseline="0" dirty="0">
                <a:solidFill>
                  <a:srgbClr val="000000"/>
                </a:solidFill>
                <a:latin typeface="Calibri"/>
                <a:cs typeface="Calibri"/>
              </a:rPr>
              <a:t>Require provider profile to select “City/Town”</a:t>
            </a:r>
          </a:p>
          <a:p>
            <a:pPr marL="285750" indent="-285750">
              <a:buFontTx/>
              <a:buChar char="-"/>
            </a:pPr>
            <a:r>
              <a:rPr lang="en-US" dirty="0">
                <a:solidFill>
                  <a:srgbClr val="000000"/>
                </a:solidFill>
                <a:latin typeface="Calibri"/>
                <a:cs typeface="Calibri"/>
              </a:rPr>
              <a:t>Add “physical manual” skills to CSN skills box</a:t>
            </a:r>
          </a:p>
          <a:p>
            <a:pPr marL="285750" indent="-285750">
              <a:buFontTx/>
              <a:buChar char="-"/>
            </a:pPr>
            <a:r>
              <a:rPr lang="en-US" i="0" u="none" strike="noStrike" baseline="0" dirty="0">
                <a:solidFill>
                  <a:srgbClr val="000000"/>
                </a:solidFill>
                <a:latin typeface="Calibri"/>
                <a:cs typeface="Calibri"/>
              </a:rPr>
              <a:t>Make provider profile inactive i</a:t>
            </a:r>
            <a:r>
              <a:rPr lang="en-US" dirty="0">
                <a:solidFill>
                  <a:srgbClr val="000000"/>
                </a:solidFill>
                <a:latin typeface="Calibri"/>
                <a:cs typeface="Calibri"/>
              </a:rPr>
              <a:t>f they have not logged in for 90 days</a:t>
            </a:r>
          </a:p>
          <a:p>
            <a:pPr marL="285750" indent="-285750">
              <a:buFontTx/>
              <a:buChar char="-"/>
            </a:pPr>
            <a:r>
              <a:rPr lang="en-US" dirty="0">
                <a:solidFill>
                  <a:srgbClr val="000000"/>
                </a:solidFill>
                <a:latin typeface="Calibri"/>
                <a:cs typeface="Calibri"/>
              </a:rPr>
              <a:t>Keep profiles inactive until profile has been filled out</a:t>
            </a:r>
          </a:p>
          <a:p>
            <a:pPr marL="285750" indent="-285750">
              <a:buFontTx/>
              <a:buChar char="-"/>
            </a:pPr>
            <a:r>
              <a:rPr lang="en-US" dirty="0">
                <a:solidFill>
                  <a:srgbClr val="000000"/>
                </a:solidFill>
                <a:latin typeface="Calibri"/>
                <a:cs typeface="Calibri"/>
              </a:rPr>
              <a:t>Create a way for escalation of issues </a:t>
            </a:r>
            <a:r>
              <a:rPr lang="en-US" dirty="0">
                <a:latin typeface="Calibri"/>
                <a:cs typeface="Calibri"/>
              </a:rPr>
              <a:t>(i.e., </a:t>
            </a:r>
            <a:r>
              <a:rPr lang="en-US" dirty="0">
                <a:solidFill>
                  <a:srgbClr val="000000"/>
                </a:solidFill>
                <a:latin typeface="Calibri"/>
                <a:cs typeface="Calibri"/>
              </a:rPr>
              <a:t>messages not responded to)</a:t>
            </a:r>
          </a:p>
          <a:p>
            <a:pPr marL="285750" indent="-285750">
              <a:buFontTx/>
              <a:buChar char="-"/>
            </a:pPr>
            <a:r>
              <a:rPr lang="en-US" dirty="0">
                <a:solidFill>
                  <a:srgbClr val="000000"/>
                </a:solidFill>
                <a:latin typeface="Calibri"/>
                <a:cs typeface="Calibri"/>
              </a:rPr>
              <a:t>Allow nurses to upload resumes</a:t>
            </a:r>
          </a:p>
          <a:p>
            <a:pPr marL="2571750" lvl="5" indent="-285750">
              <a:buFontTx/>
              <a:buChar char="-"/>
            </a:pPr>
            <a:endParaRPr lang="en-US" b="0" i="0" u="none" strike="noStrike" baseline="0" dirty="0">
              <a:solidFill>
                <a:srgbClr val="000000"/>
              </a:solidFill>
              <a:latin typeface="Calibri" panose="020F0502020204030204" pitchFamily="34" charset="0"/>
              <a:cs typeface="Calibri"/>
            </a:endParaRPr>
          </a:p>
          <a:p>
            <a:pPr lvl="1"/>
            <a:endParaRPr lang="en-US" dirty="0">
              <a:solidFill>
                <a:srgbClr val="000000"/>
              </a:solidFill>
              <a:latin typeface="Calibri" panose="020F0502020204030204" pitchFamily="34" charset="0"/>
            </a:endParaRPr>
          </a:p>
          <a:p>
            <a:endParaRPr lang="en-US" dirty="0">
              <a:solidFill>
                <a:srgbClr val="000000"/>
              </a:solidFill>
              <a:latin typeface="Calibri"/>
              <a:cs typeface="Calibri"/>
            </a:endParaRPr>
          </a:p>
        </p:txBody>
      </p:sp>
      <p:sp>
        <p:nvSpPr>
          <p:cNvPr id="13" name="TextBox 12">
            <a:extLst>
              <a:ext uri="{FF2B5EF4-FFF2-40B4-BE49-F238E27FC236}">
                <a16:creationId xmlns:a16="http://schemas.microsoft.com/office/drawing/2014/main" id="{137519B8-C7A1-4D41-A379-C729194B1A51}"/>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4" name="TextBox 13">
            <a:extLst>
              <a:ext uri="{FF2B5EF4-FFF2-40B4-BE49-F238E27FC236}">
                <a16:creationId xmlns:a16="http://schemas.microsoft.com/office/drawing/2014/main" id="{FD326088-2EDE-41B5-98B3-53025CA952F1}"/>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
        <p:nvSpPr>
          <p:cNvPr id="2" name="Rectangle 1">
            <a:extLst>
              <a:ext uri="{FF2B5EF4-FFF2-40B4-BE49-F238E27FC236}">
                <a16:creationId xmlns:a16="http://schemas.microsoft.com/office/drawing/2014/main" id="{64CE24A7-6CD2-3085-DC3E-B8789AAE2CC3}"/>
              </a:ext>
            </a:extLst>
          </p:cNvPr>
          <p:cNvSpPr/>
          <p:nvPr/>
        </p:nvSpPr>
        <p:spPr>
          <a:xfrm>
            <a:off x="338329" y="1617618"/>
            <a:ext cx="2277468" cy="1584697"/>
          </a:xfrm>
          <a:prstGeom prst="rect">
            <a:avLst/>
          </a:prstGeom>
          <a:solidFill>
            <a:schemeClr val="accent5">
              <a:lumMod val="60000"/>
              <a:lumOff val="40000"/>
              <a:alpha val="3058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000">
                <a:solidFill>
                  <a:schemeClr val="tx1"/>
                </a:solidFill>
                <a:latin typeface="Calibri"/>
              </a:rPr>
              <a:t>CCM Nurse Directory</a:t>
            </a:r>
          </a:p>
        </p:txBody>
      </p:sp>
    </p:spTree>
    <p:extLst>
      <p:ext uri="{BB962C8B-B14F-4D97-AF65-F5344CB8AC3E}">
        <p14:creationId xmlns:p14="http://schemas.microsoft.com/office/powerpoint/2010/main" val="316484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Program Enhancements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14</a:t>
            </a:fld>
            <a:endParaRPr lang="en-US" sz="1200"/>
          </a:p>
        </p:txBody>
      </p:sp>
      <p:sp>
        <p:nvSpPr>
          <p:cNvPr id="45" name="Rectangle 44">
            <a:extLst>
              <a:ext uri="{FF2B5EF4-FFF2-40B4-BE49-F238E27FC236}">
                <a16:creationId xmlns:a16="http://schemas.microsoft.com/office/drawing/2014/main" id="{B7257BAB-2725-469E-BAEB-FB08F2E9DC58}"/>
              </a:ext>
            </a:extLst>
          </p:cNvPr>
          <p:cNvSpPr/>
          <p:nvPr/>
        </p:nvSpPr>
        <p:spPr>
          <a:xfrm>
            <a:off x="180537" y="1478544"/>
            <a:ext cx="2125002" cy="1504023"/>
          </a:xfrm>
          <a:prstGeom prst="rect">
            <a:avLst/>
          </a:prstGeom>
          <a:solidFill>
            <a:srgbClr val="E1F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350">
              <a:solidFill>
                <a:schemeClr val="tx1"/>
              </a:solidFill>
            </a:endParaRPr>
          </a:p>
        </p:txBody>
      </p:sp>
      <p:sp>
        <p:nvSpPr>
          <p:cNvPr id="46" name="TextBox 45">
            <a:extLst>
              <a:ext uri="{FF2B5EF4-FFF2-40B4-BE49-F238E27FC236}">
                <a16:creationId xmlns:a16="http://schemas.microsoft.com/office/drawing/2014/main" id="{D717EF4A-22FE-4896-98D0-2D01CA74F7D9}"/>
              </a:ext>
            </a:extLst>
          </p:cNvPr>
          <p:cNvSpPr txBox="1"/>
          <p:nvPr/>
        </p:nvSpPr>
        <p:spPr>
          <a:xfrm>
            <a:off x="151155" y="1476269"/>
            <a:ext cx="2152357" cy="1323439"/>
          </a:xfrm>
          <a:prstGeom prst="rect">
            <a:avLst/>
          </a:prstGeom>
          <a:noFill/>
          <a:ln>
            <a:noFill/>
          </a:ln>
        </p:spPr>
        <p:txBody>
          <a:bodyPr wrap="square" lIns="91440" tIns="45720" rIns="91440" bIns="45720" rtlCol="0" anchor="t">
            <a:spAutoFit/>
          </a:bodyPr>
          <a:lstStyle/>
          <a:p>
            <a:pPr algn="ctr"/>
            <a:r>
              <a:rPr lang="en-US" sz="2000">
                <a:ea typeface="+mn-lt"/>
                <a:cs typeface="+mn-lt"/>
              </a:rPr>
              <a:t>Comprehensive Care Coordination/ Care Management </a:t>
            </a:r>
          </a:p>
        </p:txBody>
      </p:sp>
      <p:sp>
        <p:nvSpPr>
          <p:cNvPr id="47" name="TextBox 46">
            <a:extLst>
              <a:ext uri="{FF2B5EF4-FFF2-40B4-BE49-F238E27FC236}">
                <a16:creationId xmlns:a16="http://schemas.microsoft.com/office/drawing/2014/main" id="{51478094-92EF-41E6-AB55-1056FEBC5B17}"/>
              </a:ext>
            </a:extLst>
          </p:cNvPr>
          <p:cNvSpPr txBox="1"/>
          <p:nvPr/>
        </p:nvSpPr>
        <p:spPr>
          <a:xfrm>
            <a:off x="88777" y="1163638"/>
            <a:ext cx="8964129" cy="5047536"/>
          </a:xfrm>
          <a:prstGeom prst="rect">
            <a:avLst/>
          </a:prstGeom>
          <a:noFill/>
        </p:spPr>
        <p:txBody>
          <a:bodyPr wrap="square" lIns="91440" tIns="45720" rIns="91440" bIns="45720" anchor="t">
            <a:spAutoFit/>
          </a:bodyPr>
          <a:lstStyle/>
          <a:p>
            <a:pPr lvl="5"/>
            <a:r>
              <a:rPr lang="en-US" sz="1600" b="1" dirty="0">
                <a:cs typeface="Calibri"/>
              </a:rPr>
              <a:t>PROJECT: </a:t>
            </a:r>
            <a:r>
              <a:rPr lang="en-US" sz="1600" dirty="0">
                <a:cs typeface="Calibri"/>
              </a:rPr>
              <a:t>Comprehensive care / case management for CCM members</a:t>
            </a:r>
          </a:p>
          <a:p>
            <a:pPr lvl="1"/>
            <a:r>
              <a:rPr lang="en-US" sz="1600" dirty="0">
                <a:cs typeface="Calibri"/>
              </a:rPr>
              <a:t>  </a:t>
            </a:r>
          </a:p>
          <a:p>
            <a:pPr lvl="5"/>
            <a:r>
              <a:rPr lang="en-US" sz="1600" b="1" dirty="0">
                <a:cs typeface="Calibri"/>
              </a:rPr>
              <a:t>AIM: </a:t>
            </a:r>
            <a:r>
              <a:rPr lang="en-US" sz="1600" dirty="0">
                <a:cs typeface="Calibri"/>
              </a:rPr>
              <a:t>Procure an entity to provide comprehensive care / case management supports to CCM members and families. This new entity would not replace CCM but would work with members and families to provide support, care coordination, help with problem solving, connecting families to resources, and assist with recruiting LTSS workforce staff. </a:t>
            </a:r>
            <a:endParaRPr lang="en-US" sz="1600" b="1" dirty="0">
              <a:cs typeface="Calibri"/>
            </a:endParaRPr>
          </a:p>
          <a:p>
            <a:endParaRPr lang="en-US" sz="1600" b="1" dirty="0">
              <a:cs typeface="Calibri"/>
            </a:endParaRPr>
          </a:p>
          <a:p>
            <a:r>
              <a:rPr lang="en-US" sz="1600" b="1" dirty="0">
                <a:cs typeface="Calibri"/>
              </a:rPr>
              <a:t>STATUS: </a:t>
            </a:r>
          </a:p>
          <a:p>
            <a:pPr marL="285750" indent="-285750">
              <a:buFont typeface="Arial" panose="020B0604020202020204" pitchFamily="34" charset="0"/>
              <a:buChar char="•"/>
            </a:pPr>
            <a:r>
              <a:rPr lang="en-US" sz="1600" dirty="0">
                <a:cs typeface="Calibri"/>
              </a:rPr>
              <a:t>Issued a Request for Responses (RFR) in the Spring of 2023; however, did not receive any bids</a:t>
            </a:r>
          </a:p>
          <a:p>
            <a:pPr marL="285750" indent="-285750">
              <a:buFont typeface="Arial" panose="020B0604020202020204" pitchFamily="34" charset="0"/>
              <a:buChar char="•"/>
            </a:pPr>
            <a:r>
              <a:rPr lang="en-US" sz="1600" dirty="0">
                <a:cs typeface="Calibri"/>
              </a:rPr>
              <a:t>Over the summer, met with providers who had attended our “bidders conference” to learn more about why people did not submit responses</a:t>
            </a:r>
          </a:p>
          <a:p>
            <a:pPr marL="285750" indent="-285750">
              <a:buFont typeface="Arial" panose="020B0604020202020204" pitchFamily="34" charset="0"/>
              <a:buChar char="•"/>
            </a:pPr>
            <a:r>
              <a:rPr lang="en-US" sz="1600" dirty="0">
                <a:cs typeface="Calibri"/>
              </a:rPr>
              <a:t>We are issuing a Request for Information (RFI) this month, requesting additional information from members and families on what care /case management services they want, and to interested providers, on what care / case management services they can feasibly provide</a:t>
            </a:r>
          </a:p>
          <a:p>
            <a:pPr marL="742950" lvl="1" indent="-285750">
              <a:buFont typeface="Arial" panose="020B0604020202020204" pitchFamily="34" charset="0"/>
              <a:buChar char="•"/>
            </a:pPr>
            <a:r>
              <a:rPr lang="en-US" sz="1600" dirty="0">
                <a:cs typeface="Calibri"/>
              </a:rPr>
              <a:t>The RFI notice will be emailed to members and families, who can respond over email to our procurement coordinator with their responses</a:t>
            </a:r>
          </a:p>
          <a:p>
            <a:pPr marL="285750" indent="-285750">
              <a:buFont typeface="Arial" panose="020B0604020202020204" pitchFamily="34" charset="0"/>
              <a:buChar char="•"/>
            </a:pPr>
            <a:r>
              <a:rPr lang="en-US" sz="1600" dirty="0">
                <a:cs typeface="Calibri"/>
              </a:rPr>
              <a:t>We will use the results of the RFI to update a new RFR </a:t>
            </a:r>
          </a:p>
          <a:p>
            <a:pPr marL="285750" indent="-285750">
              <a:buFont typeface="Arial" panose="020B0604020202020204" pitchFamily="34" charset="0"/>
              <a:buChar char="•"/>
            </a:pPr>
            <a:r>
              <a:rPr lang="en-US" sz="1600" dirty="0">
                <a:cs typeface="Calibri"/>
              </a:rPr>
              <a:t>Service will be an “opt-in” option for CCM members </a:t>
            </a:r>
          </a:p>
          <a:p>
            <a:pPr lvl="1"/>
            <a:endParaRPr lang="en-US" dirty="0">
              <a:cs typeface="Calibri"/>
            </a:endParaRPr>
          </a:p>
        </p:txBody>
      </p:sp>
      <p:sp>
        <p:nvSpPr>
          <p:cNvPr id="14" name="TextBox 13">
            <a:extLst>
              <a:ext uri="{FF2B5EF4-FFF2-40B4-BE49-F238E27FC236}">
                <a16:creationId xmlns:a16="http://schemas.microsoft.com/office/drawing/2014/main" id="{5581977D-1521-499F-A0A9-15CBC9097733}"/>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CD7B0C3D-7185-4299-A7DD-04A8F0BF82F7}"/>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248603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Regulation Amendments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15</a:t>
            </a:fld>
            <a:endParaRPr lang="en-US" sz="1200"/>
          </a:p>
        </p:txBody>
      </p:sp>
      <p:sp>
        <p:nvSpPr>
          <p:cNvPr id="19" name="Rectangle 18">
            <a:extLst>
              <a:ext uri="{FF2B5EF4-FFF2-40B4-BE49-F238E27FC236}">
                <a16:creationId xmlns:a16="http://schemas.microsoft.com/office/drawing/2014/main" id="{C92F99C1-9574-4693-BD32-D64D6E64D810}"/>
              </a:ext>
            </a:extLst>
          </p:cNvPr>
          <p:cNvSpPr/>
          <p:nvPr/>
        </p:nvSpPr>
        <p:spPr>
          <a:xfrm>
            <a:off x="340076" y="1597590"/>
            <a:ext cx="2157164" cy="1577975"/>
          </a:xfrm>
          <a:prstGeom prst="rect">
            <a:avLst/>
          </a:prstGeom>
          <a:solidFill>
            <a:srgbClr val="CCCCFF">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0" name="TextBox 19">
            <a:extLst>
              <a:ext uri="{FF2B5EF4-FFF2-40B4-BE49-F238E27FC236}">
                <a16:creationId xmlns:a16="http://schemas.microsoft.com/office/drawing/2014/main" id="{1371B28F-A57C-4447-B024-C5979DC7BDC8}"/>
              </a:ext>
            </a:extLst>
          </p:cNvPr>
          <p:cNvSpPr txBox="1"/>
          <p:nvPr/>
        </p:nvSpPr>
        <p:spPr>
          <a:xfrm>
            <a:off x="523324" y="1878745"/>
            <a:ext cx="1790668" cy="1015663"/>
          </a:xfrm>
          <a:prstGeom prst="rect">
            <a:avLst/>
          </a:prstGeom>
          <a:noFill/>
          <a:ln>
            <a:noFill/>
          </a:ln>
        </p:spPr>
        <p:txBody>
          <a:bodyPr wrap="square" lIns="91440" tIns="45720" rIns="91440" bIns="45720" rtlCol="0" anchor="t">
            <a:spAutoFit/>
          </a:bodyPr>
          <a:lstStyle/>
          <a:p>
            <a:pPr algn="ctr"/>
            <a:r>
              <a:rPr lang="en-US" sz="2000"/>
              <a:t>CSN, IN Regulation Amendments</a:t>
            </a:r>
            <a:endParaRPr lang="en-US" sz="2000">
              <a:solidFill>
                <a:srgbClr val="FF0000"/>
              </a:solidFill>
            </a:endParaRPr>
          </a:p>
        </p:txBody>
      </p:sp>
      <p:sp>
        <p:nvSpPr>
          <p:cNvPr id="33" name="TextBox 32">
            <a:extLst>
              <a:ext uri="{FF2B5EF4-FFF2-40B4-BE49-F238E27FC236}">
                <a16:creationId xmlns:a16="http://schemas.microsoft.com/office/drawing/2014/main" id="{AC34B10C-7994-494A-B6A9-B5EEC0C0D9BB}"/>
              </a:ext>
            </a:extLst>
          </p:cNvPr>
          <p:cNvSpPr txBox="1"/>
          <p:nvPr/>
        </p:nvSpPr>
        <p:spPr>
          <a:xfrm>
            <a:off x="329798" y="1420575"/>
            <a:ext cx="8409708" cy="3970318"/>
          </a:xfrm>
          <a:prstGeom prst="rect">
            <a:avLst/>
          </a:prstGeom>
          <a:noFill/>
        </p:spPr>
        <p:txBody>
          <a:bodyPr wrap="square" lIns="91440" tIns="45720" rIns="91440" bIns="45720" anchor="t">
            <a:spAutoFit/>
          </a:bodyPr>
          <a:lstStyle/>
          <a:p>
            <a:pPr lvl="5"/>
            <a:r>
              <a:rPr lang="en-US" b="1" dirty="0">
                <a:cs typeface="Calibri"/>
              </a:rPr>
              <a:t>PROJECT: </a:t>
            </a:r>
            <a:r>
              <a:rPr lang="en-US" dirty="0">
                <a:cs typeface="Calibri"/>
              </a:rPr>
              <a:t>Propose amendments to the CSN Agency and Independent Nurse program regulations and to the CSN rate regulations, anticipated effective date of August 16</a:t>
            </a:r>
            <a:r>
              <a:rPr lang="en-US" baseline="30000" dirty="0">
                <a:cs typeface="Calibri"/>
              </a:rPr>
              <a:t>th</a:t>
            </a:r>
            <a:r>
              <a:rPr lang="en-US" dirty="0">
                <a:cs typeface="Calibri"/>
              </a:rPr>
              <a:t>, 2024.</a:t>
            </a:r>
          </a:p>
          <a:p>
            <a:endParaRPr lang="en-US" b="1" dirty="0">
              <a:cs typeface="Calibri"/>
            </a:endParaRPr>
          </a:p>
          <a:p>
            <a:pPr lvl="5"/>
            <a:r>
              <a:rPr lang="en-US" b="1" dirty="0">
                <a:cs typeface="Calibri"/>
              </a:rPr>
              <a:t>AIM: </a:t>
            </a:r>
            <a:r>
              <a:rPr lang="en-US" dirty="0">
                <a:cs typeface="Calibri"/>
              </a:rPr>
              <a:t>Include necessary programmatic updates, incorporate member and provider feedback, and update rates for CSN services. </a:t>
            </a:r>
          </a:p>
          <a:p>
            <a:endParaRPr lang="en-US" b="1" dirty="0">
              <a:cs typeface="Calibri"/>
            </a:endParaRPr>
          </a:p>
          <a:p>
            <a:r>
              <a:rPr lang="en-US" sz="1800" b="1" dirty="0">
                <a:cs typeface="Calibri"/>
              </a:rPr>
              <a:t>STATUS:</a:t>
            </a:r>
            <a:r>
              <a:rPr lang="en-US" b="1" dirty="0">
                <a:cs typeface="Calibri"/>
              </a:rPr>
              <a:t> </a:t>
            </a:r>
          </a:p>
          <a:p>
            <a:pPr marL="285750" indent="-285750">
              <a:buFontTx/>
              <a:buChar char="-"/>
            </a:pPr>
            <a:r>
              <a:rPr lang="en-US" sz="1800" dirty="0">
                <a:cs typeface="Calibri"/>
              </a:rPr>
              <a:t>Drafted proposed amendments, based on </a:t>
            </a:r>
            <a:r>
              <a:rPr lang="en-US" dirty="0">
                <a:cs typeface="Calibri"/>
              </a:rPr>
              <a:t>stakeholder feedback </a:t>
            </a:r>
          </a:p>
          <a:p>
            <a:pPr marL="285750" indent="-285750">
              <a:buFontTx/>
              <a:buChar char="-"/>
            </a:pPr>
            <a:r>
              <a:rPr lang="en-US" dirty="0">
                <a:cs typeface="Calibri"/>
              </a:rPr>
              <a:t>Soon to begin Executive Sign Off Process</a:t>
            </a:r>
          </a:p>
          <a:p>
            <a:pPr marL="285750" indent="-285750">
              <a:buFontTx/>
              <a:buChar char="-"/>
            </a:pPr>
            <a:r>
              <a:rPr lang="en-US" sz="1800" dirty="0">
                <a:cs typeface="Calibri"/>
              </a:rPr>
              <a:t>Public Hearing anticipated in March 2024</a:t>
            </a:r>
          </a:p>
          <a:p>
            <a:pPr marL="285750" indent="-285750">
              <a:buFontTx/>
              <a:buChar char="-"/>
            </a:pPr>
            <a:r>
              <a:rPr lang="en-US" dirty="0">
                <a:cs typeface="Calibri"/>
              </a:rPr>
              <a:t>Anticipated effective date of August 16</a:t>
            </a:r>
            <a:r>
              <a:rPr lang="en-US" baseline="30000" dirty="0">
                <a:cs typeface="Calibri"/>
              </a:rPr>
              <a:t>th</a:t>
            </a:r>
            <a:r>
              <a:rPr lang="en-US" dirty="0">
                <a:cs typeface="Calibri"/>
              </a:rPr>
              <a:t>, 2024</a:t>
            </a:r>
            <a:endParaRPr lang="en-US" sz="1800" dirty="0">
              <a:cs typeface="Calibri"/>
            </a:endParaRPr>
          </a:p>
          <a:p>
            <a:pPr marL="285750" indent="-285750">
              <a:buFontTx/>
              <a:buChar char="-"/>
            </a:pPr>
            <a:endParaRPr lang="en-US" sz="1800" b="1" dirty="0">
              <a:cs typeface="Calibri"/>
            </a:endParaRPr>
          </a:p>
        </p:txBody>
      </p:sp>
      <p:sp>
        <p:nvSpPr>
          <p:cNvPr id="14" name="TextBox 13">
            <a:extLst>
              <a:ext uri="{FF2B5EF4-FFF2-40B4-BE49-F238E27FC236}">
                <a16:creationId xmlns:a16="http://schemas.microsoft.com/office/drawing/2014/main" id="{DF2A69E9-0E9A-44B9-B3F5-505E3604638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943B0763-2943-4A41-A1A2-814D23F36EE0}"/>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2978867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Independent Nurse Oversight </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16</a:t>
            </a:fld>
            <a:endParaRPr lang="en-US" sz="1200"/>
          </a:p>
        </p:txBody>
      </p:sp>
      <p:sp>
        <p:nvSpPr>
          <p:cNvPr id="19" name="Rectangle 18">
            <a:extLst>
              <a:ext uri="{FF2B5EF4-FFF2-40B4-BE49-F238E27FC236}">
                <a16:creationId xmlns:a16="http://schemas.microsoft.com/office/drawing/2014/main" id="{C92F99C1-9574-4693-BD32-D64D6E64D810}"/>
              </a:ext>
            </a:extLst>
          </p:cNvPr>
          <p:cNvSpPr/>
          <p:nvPr/>
        </p:nvSpPr>
        <p:spPr>
          <a:xfrm>
            <a:off x="486349" y="2913123"/>
            <a:ext cx="2157164" cy="1577975"/>
          </a:xfrm>
          <a:prstGeom prst="rect">
            <a:avLst/>
          </a:prstGeom>
          <a:solidFill>
            <a:srgbClr val="CCCCFF">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0" name="TextBox 19">
            <a:extLst>
              <a:ext uri="{FF2B5EF4-FFF2-40B4-BE49-F238E27FC236}">
                <a16:creationId xmlns:a16="http://schemas.microsoft.com/office/drawing/2014/main" id="{1371B28F-A57C-4447-B024-C5979DC7BDC8}"/>
              </a:ext>
            </a:extLst>
          </p:cNvPr>
          <p:cNvSpPr txBox="1"/>
          <p:nvPr/>
        </p:nvSpPr>
        <p:spPr>
          <a:xfrm>
            <a:off x="663180" y="3103864"/>
            <a:ext cx="1790668" cy="1015663"/>
          </a:xfrm>
          <a:prstGeom prst="rect">
            <a:avLst/>
          </a:prstGeom>
          <a:noFill/>
          <a:ln>
            <a:noFill/>
          </a:ln>
        </p:spPr>
        <p:txBody>
          <a:bodyPr wrap="square" lIns="91440" tIns="45720" rIns="91440" bIns="45720" rtlCol="0" anchor="t">
            <a:spAutoFit/>
          </a:bodyPr>
          <a:lstStyle/>
          <a:p>
            <a:pPr algn="ctr"/>
            <a:r>
              <a:rPr lang="en-US" sz="2000"/>
              <a:t>Independent Nurse Oversight</a:t>
            </a:r>
            <a:endParaRPr lang="en-US" sz="2000">
              <a:solidFill>
                <a:srgbClr val="FF0000"/>
              </a:solidFill>
            </a:endParaRPr>
          </a:p>
        </p:txBody>
      </p:sp>
      <p:sp>
        <p:nvSpPr>
          <p:cNvPr id="33" name="TextBox 32">
            <a:extLst>
              <a:ext uri="{FF2B5EF4-FFF2-40B4-BE49-F238E27FC236}">
                <a16:creationId xmlns:a16="http://schemas.microsoft.com/office/drawing/2014/main" id="{AC34B10C-7994-494A-B6A9-B5EEC0C0D9BB}"/>
              </a:ext>
            </a:extLst>
          </p:cNvPr>
          <p:cNvSpPr txBox="1"/>
          <p:nvPr/>
        </p:nvSpPr>
        <p:spPr>
          <a:xfrm>
            <a:off x="583137" y="1603318"/>
            <a:ext cx="8409708" cy="5078313"/>
          </a:xfrm>
          <a:prstGeom prst="rect">
            <a:avLst/>
          </a:prstGeom>
          <a:noFill/>
        </p:spPr>
        <p:txBody>
          <a:bodyPr wrap="square" lIns="91440" tIns="45720" rIns="91440" bIns="45720" anchor="t">
            <a:spAutoFit/>
          </a:bodyPr>
          <a:lstStyle/>
          <a:p>
            <a:pPr lvl="5"/>
            <a:r>
              <a:rPr lang="en-US" b="1">
                <a:cs typeface="Calibri"/>
              </a:rPr>
              <a:t>REQUEST FROM CCM FAMILIES:</a:t>
            </a:r>
          </a:p>
          <a:p>
            <a:pPr marL="2571750" lvl="5" indent="-285750">
              <a:buFontTx/>
              <a:buChar char="-"/>
            </a:pPr>
            <a:r>
              <a:rPr lang="en-US">
                <a:cs typeface="Calibri"/>
              </a:rPr>
              <a:t>Include annual SORI checks to IN background check process</a:t>
            </a:r>
          </a:p>
          <a:p>
            <a:pPr marL="2571750" lvl="5" indent="-285750">
              <a:buFontTx/>
              <a:buChar char="-"/>
            </a:pPr>
            <a:endParaRPr lang="en-US">
              <a:cs typeface="Calibri"/>
            </a:endParaRPr>
          </a:p>
          <a:p>
            <a:pPr lvl="5"/>
            <a:r>
              <a:rPr lang="en-US" b="1">
                <a:cs typeface="Calibri"/>
              </a:rPr>
              <a:t>STATUS: </a:t>
            </a:r>
          </a:p>
          <a:p>
            <a:pPr marL="2571750" lvl="5" indent="-285750">
              <a:buFontTx/>
              <a:buChar char="-"/>
            </a:pPr>
            <a:r>
              <a:rPr lang="en-US">
                <a:cs typeface="Calibri"/>
              </a:rPr>
              <a:t>Added SORI requirements for Independent Nurses, including at time of enrollment, revalidation, and annually (</a:t>
            </a:r>
            <a:r>
              <a:rPr lang="en-US">
                <a:cs typeface="Calibri"/>
                <a:hlinkClick r:id="rId6"/>
              </a:rPr>
              <a:t>Independent Nurse Bulletin 14</a:t>
            </a:r>
            <a:r>
              <a:rPr lang="en-US">
                <a:cs typeface="Calibri"/>
              </a:rPr>
              <a:t>)</a:t>
            </a:r>
          </a:p>
          <a:p>
            <a:pPr lvl="5"/>
            <a:endParaRPr lang="en-US">
              <a:cs typeface="Calibri"/>
            </a:endParaRPr>
          </a:p>
          <a:p>
            <a:pPr lvl="5"/>
            <a:r>
              <a:rPr lang="en-US" b="1">
                <a:cs typeface="Calibri"/>
              </a:rPr>
              <a:t>REQUEST FROM CCM FAMILIES:</a:t>
            </a:r>
          </a:p>
          <a:p>
            <a:pPr marL="2571750" lvl="5" indent="-285750">
              <a:buFontTx/>
              <a:buChar char="-"/>
            </a:pPr>
            <a:r>
              <a:rPr lang="en-US">
                <a:cs typeface="Calibri"/>
              </a:rPr>
              <a:t>Establish a way to track IN hours worked in the home</a:t>
            </a:r>
          </a:p>
          <a:p>
            <a:pPr marL="2571750" lvl="5" indent="-285750">
              <a:buFontTx/>
              <a:buChar char="-"/>
            </a:pPr>
            <a:endParaRPr lang="en-US" sz="1800">
              <a:cs typeface="Calibri"/>
            </a:endParaRPr>
          </a:p>
          <a:p>
            <a:pPr lvl="5"/>
            <a:r>
              <a:rPr lang="en-US" sz="1800" b="1">
                <a:cs typeface="Calibri"/>
              </a:rPr>
              <a:t>STATUS: </a:t>
            </a:r>
          </a:p>
          <a:p>
            <a:pPr marL="2571750" lvl="5" indent="-285750">
              <a:buFontTx/>
              <a:buChar char="-"/>
            </a:pPr>
            <a:r>
              <a:rPr lang="en-US" sz="1800">
                <a:cs typeface="Calibri"/>
              </a:rPr>
              <a:t>Seeking additional family feedback </a:t>
            </a:r>
            <a:r>
              <a:rPr lang="en-US" sz="1800">
                <a:cs typeface="Calibri"/>
                <a:sym typeface="Wingdings" panose="05000000000000000000" pitchFamily="2" charset="2"/>
              </a:rPr>
              <a:t> would families want to track IN hours worked through timesheets, similar to PCA hours? </a:t>
            </a:r>
          </a:p>
          <a:p>
            <a:pPr lvl="5"/>
            <a:br>
              <a:rPr lang="en-US" sz="1800">
                <a:cs typeface="Calibri"/>
                <a:sym typeface="Wingdings" panose="05000000000000000000" pitchFamily="2" charset="2"/>
              </a:rPr>
            </a:br>
            <a:endParaRPr lang="en-US" sz="1800">
              <a:cs typeface="Calibri"/>
            </a:endParaRPr>
          </a:p>
          <a:p>
            <a:pPr marL="285750" indent="-285750">
              <a:buFontTx/>
              <a:buChar char="-"/>
            </a:pPr>
            <a:endParaRPr lang="en-US" sz="1800" b="1">
              <a:cs typeface="Calibri"/>
            </a:endParaRPr>
          </a:p>
        </p:txBody>
      </p:sp>
      <p:sp>
        <p:nvSpPr>
          <p:cNvPr id="14" name="TextBox 13">
            <a:extLst>
              <a:ext uri="{FF2B5EF4-FFF2-40B4-BE49-F238E27FC236}">
                <a16:creationId xmlns:a16="http://schemas.microsoft.com/office/drawing/2014/main" id="{DF2A69E9-0E9A-44B9-B3F5-505E3604638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943B0763-2943-4A41-A1A2-814D23F36EE0}"/>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1221512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Other MassHealth 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17</a:t>
            </a:fld>
            <a:endParaRPr lang="en-US" sz="1200"/>
          </a:p>
        </p:txBody>
      </p:sp>
      <p:sp>
        <p:nvSpPr>
          <p:cNvPr id="19" name="Rectangle 18">
            <a:extLst>
              <a:ext uri="{FF2B5EF4-FFF2-40B4-BE49-F238E27FC236}">
                <a16:creationId xmlns:a16="http://schemas.microsoft.com/office/drawing/2014/main" id="{C92F99C1-9574-4693-BD32-D64D6E64D810}"/>
              </a:ext>
            </a:extLst>
          </p:cNvPr>
          <p:cNvSpPr/>
          <p:nvPr/>
        </p:nvSpPr>
        <p:spPr>
          <a:xfrm>
            <a:off x="351299" y="1955980"/>
            <a:ext cx="2157164" cy="1577975"/>
          </a:xfrm>
          <a:prstGeom prst="rect">
            <a:avLst/>
          </a:prstGeom>
          <a:solidFill>
            <a:schemeClr val="accent2">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0" name="TextBox 19">
            <a:extLst>
              <a:ext uri="{FF2B5EF4-FFF2-40B4-BE49-F238E27FC236}">
                <a16:creationId xmlns:a16="http://schemas.microsoft.com/office/drawing/2014/main" id="{1371B28F-A57C-4447-B024-C5979DC7BDC8}"/>
              </a:ext>
            </a:extLst>
          </p:cNvPr>
          <p:cNvSpPr txBox="1"/>
          <p:nvPr/>
        </p:nvSpPr>
        <p:spPr>
          <a:xfrm>
            <a:off x="534547" y="2080638"/>
            <a:ext cx="1790668" cy="1323439"/>
          </a:xfrm>
          <a:prstGeom prst="rect">
            <a:avLst/>
          </a:prstGeom>
          <a:noFill/>
          <a:ln>
            <a:noFill/>
          </a:ln>
        </p:spPr>
        <p:txBody>
          <a:bodyPr wrap="square" lIns="91440" tIns="45720" rIns="91440" bIns="45720" rtlCol="0" anchor="t">
            <a:spAutoFit/>
          </a:bodyPr>
          <a:lstStyle/>
          <a:p>
            <a:pPr algn="ctr"/>
            <a:r>
              <a:rPr lang="en-US" sz="2000"/>
              <a:t>CSN Training and Documentation Time</a:t>
            </a:r>
            <a:endParaRPr lang="en-US" sz="2000">
              <a:solidFill>
                <a:srgbClr val="FF0000"/>
              </a:solidFill>
            </a:endParaRPr>
          </a:p>
        </p:txBody>
      </p:sp>
      <p:sp>
        <p:nvSpPr>
          <p:cNvPr id="33" name="TextBox 32">
            <a:extLst>
              <a:ext uri="{FF2B5EF4-FFF2-40B4-BE49-F238E27FC236}">
                <a16:creationId xmlns:a16="http://schemas.microsoft.com/office/drawing/2014/main" id="{AC34B10C-7994-494A-B6A9-B5EEC0C0D9BB}"/>
              </a:ext>
            </a:extLst>
          </p:cNvPr>
          <p:cNvSpPr txBox="1"/>
          <p:nvPr/>
        </p:nvSpPr>
        <p:spPr>
          <a:xfrm>
            <a:off x="329798" y="1420575"/>
            <a:ext cx="8409708" cy="3693319"/>
          </a:xfrm>
          <a:prstGeom prst="rect">
            <a:avLst/>
          </a:prstGeom>
          <a:noFill/>
        </p:spPr>
        <p:txBody>
          <a:bodyPr wrap="square" lIns="91440" tIns="45720" rIns="91440" bIns="45720" anchor="t">
            <a:spAutoFit/>
          </a:bodyPr>
          <a:lstStyle/>
          <a:p>
            <a:pPr lvl="5"/>
            <a:r>
              <a:rPr lang="en-US" b="1" dirty="0">
                <a:cs typeface="Calibri"/>
              </a:rPr>
              <a:t>PROJECT: </a:t>
            </a:r>
          </a:p>
          <a:p>
            <a:pPr marL="2571750" lvl="5" indent="-285750">
              <a:buFontTx/>
              <a:buChar char="-"/>
            </a:pPr>
            <a:r>
              <a:rPr lang="en-US" dirty="0">
                <a:cs typeface="Calibri"/>
              </a:rPr>
              <a:t>Update LTSS assessed CSN hours to add time for documentation </a:t>
            </a:r>
          </a:p>
          <a:p>
            <a:pPr marL="2571750" lvl="5" indent="-285750">
              <a:buFontTx/>
              <a:buChar char="-"/>
            </a:pPr>
            <a:r>
              <a:rPr lang="en-US" dirty="0">
                <a:cs typeface="Calibri"/>
              </a:rPr>
              <a:t>Authorize additional CSN units for nurse training time, when a new nurse is onboarding to a member</a:t>
            </a:r>
          </a:p>
          <a:p>
            <a:pPr lvl="5"/>
            <a:endParaRPr lang="en-US" b="1" dirty="0">
              <a:cs typeface="Calibri"/>
            </a:endParaRPr>
          </a:p>
          <a:p>
            <a:pPr lvl="5"/>
            <a:r>
              <a:rPr lang="en-US" b="1" dirty="0">
                <a:cs typeface="Calibri"/>
              </a:rPr>
              <a:t>AIM: </a:t>
            </a:r>
            <a:r>
              <a:rPr lang="en-US" dirty="0">
                <a:cs typeface="Calibri"/>
              </a:rPr>
              <a:t>Provide additional CSN time to account for nurse documentation and time needed to train nurses onboarding to a member’s care.</a:t>
            </a:r>
            <a:endParaRPr lang="en-US" b="1" dirty="0">
              <a:cs typeface="Calibri"/>
            </a:endParaRPr>
          </a:p>
          <a:p>
            <a:endParaRPr lang="en-US" sz="1800" b="1" dirty="0">
              <a:cs typeface="Calibri"/>
            </a:endParaRPr>
          </a:p>
          <a:p>
            <a:r>
              <a:rPr lang="en-US" sz="1800" b="1" dirty="0">
                <a:cs typeface="Calibri"/>
              </a:rPr>
              <a:t>STATUS:</a:t>
            </a:r>
            <a:r>
              <a:rPr lang="en-US" b="1" dirty="0">
                <a:cs typeface="Calibri"/>
              </a:rPr>
              <a:t> </a:t>
            </a:r>
          </a:p>
          <a:p>
            <a:pPr marL="285750" indent="-285750">
              <a:buFontTx/>
              <a:buChar char="-"/>
            </a:pPr>
            <a:r>
              <a:rPr lang="en-US" dirty="0">
                <a:cs typeface="Calibri"/>
              </a:rPr>
              <a:t>Have received approval from MassHealth leadership to make these policy changes</a:t>
            </a:r>
          </a:p>
          <a:p>
            <a:pPr marL="285750" indent="-285750">
              <a:buFontTx/>
              <a:buChar char="-"/>
            </a:pPr>
            <a:r>
              <a:rPr lang="en-US" sz="1800" dirty="0">
                <a:cs typeface="Calibri"/>
              </a:rPr>
              <a:t>We will be working on impl</a:t>
            </a:r>
            <a:r>
              <a:rPr lang="en-US" dirty="0">
                <a:cs typeface="Calibri"/>
              </a:rPr>
              <a:t>ementation with CCM to operationalize</a:t>
            </a:r>
            <a:endParaRPr lang="en-US" sz="1800" dirty="0">
              <a:cs typeface="Calibri"/>
            </a:endParaRPr>
          </a:p>
        </p:txBody>
      </p:sp>
      <p:sp>
        <p:nvSpPr>
          <p:cNvPr id="14" name="TextBox 13">
            <a:extLst>
              <a:ext uri="{FF2B5EF4-FFF2-40B4-BE49-F238E27FC236}">
                <a16:creationId xmlns:a16="http://schemas.microsoft.com/office/drawing/2014/main" id="{DF2A69E9-0E9A-44B9-B3F5-505E3604638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943B0763-2943-4A41-A1A2-814D23F36EE0}"/>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1541540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Other MassHealth 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18</a:t>
            </a:fld>
            <a:endParaRPr lang="en-US" sz="1200"/>
          </a:p>
        </p:txBody>
      </p:sp>
      <p:sp>
        <p:nvSpPr>
          <p:cNvPr id="19" name="Rectangle 18">
            <a:extLst>
              <a:ext uri="{FF2B5EF4-FFF2-40B4-BE49-F238E27FC236}">
                <a16:creationId xmlns:a16="http://schemas.microsoft.com/office/drawing/2014/main" id="{C92F99C1-9574-4693-BD32-D64D6E64D810}"/>
              </a:ext>
            </a:extLst>
          </p:cNvPr>
          <p:cNvSpPr/>
          <p:nvPr/>
        </p:nvSpPr>
        <p:spPr>
          <a:xfrm>
            <a:off x="414821" y="1594345"/>
            <a:ext cx="2157164" cy="1577975"/>
          </a:xfrm>
          <a:prstGeom prst="rect">
            <a:avLst/>
          </a:prstGeom>
          <a:solidFill>
            <a:schemeClr val="accent2">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0" name="TextBox 19">
            <a:extLst>
              <a:ext uri="{FF2B5EF4-FFF2-40B4-BE49-F238E27FC236}">
                <a16:creationId xmlns:a16="http://schemas.microsoft.com/office/drawing/2014/main" id="{1371B28F-A57C-4447-B024-C5979DC7BDC8}"/>
              </a:ext>
            </a:extLst>
          </p:cNvPr>
          <p:cNvSpPr txBox="1"/>
          <p:nvPr/>
        </p:nvSpPr>
        <p:spPr>
          <a:xfrm>
            <a:off x="566308" y="2079754"/>
            <a:ext cx="1790668" cy="707886"/>
          </a:xfrm>
          <a:prstGeom prst="rect">
            <a:avLst/>
          </a:prstGeom>
          <a:noFill/>
          <a:ln>
            <a:noFill/>
          </a:ln>
        </p:spPr>
        <p:txBody>
          <a:bodyPr wrap="square" lIns="91440" tIns="45720" rIns="91440" bIns="45720" rtlCol="0" anchor="t">
            <a:spAutoFit/>
          </a:bodyPr>
          <a:lstStyle/>
          <a:p>
            <a:pPr algn="ctr"/>
            <a:r>
              <a:rPr lang="en-US" sz="2000"/>
              <a:t>DME and CCA Office Hours</a:t>
            </a:r>
            <a:endParaRPr lang="en-US" sz="2000">
              <a:solidFill>
                <a:srgbClr val="FF0000"/>
              </a:solidFill>
            </a:endParaRPr>
          </a:p>
        </p:txBody>
      </p:sp>
      <p:sp>
        <p:nvSpPr>
          <p:cNvPr id="33" name="TextBox 32">
            <a:extLst>
              <a:ext uri="{FF2B5EF4-FFF2-40B4-BE49-F238E27FC236}">
                <a16:creationId xmlns:a16="http://schemas.microsoft.com/office/drawing/2014/main" id="{AC34B10C-7994-494A-B6A9-B5EEC0C0D9BB}"/>
              </a:ext>
            </a:extLst>
          </p:cNvPr>
          <p:cNvSpPr txBox="1"/>
          <p:nvPr/>
        </p:nvSpPr>
        <p:spPr>
          <a:xfrm>
            <a:off x="566308" y="1709987"/>
            <a:ext cx="8409708" cy="3693319"/>
          </a:xfrm>
          <a:prstGeom prst="rect">
            <a:avLst/>
          </a:prstGeom>
          <a:noFill/>
        </p:spPr>
        <p:txBody>
          <a:bodyPr wrap="square" lIns="91440" tIns="45720" rIns="91440" bIns="45720" anchor="t">
            <a:spAutoFit/>
          </a:bodyPr>
          <a:lstStyle/>
          <a:p>
            <a:pPr lvl="5"/>
            <a:r>
              <a:rPr lang="en-US" b="1" dirty="0">
                <a:cs typeface="Calibri"/>
              </a:rPr>
              <a:t>PROJECT: </a:t>
            </a:r>
            <a:r>
              <a:rPr lang="en-US" dirty="0">
                <a:cs typeface="Calibri"/>
              </a:rPr>
              <a:t>Establish regular MassHealth office hours to address listen to and respond to issues members and families may be experiencing with DMEPOS equipment and or complex care assistant implementation.</a:t>
            </a:r>
          </a:p>
          <a:p>
            <a:pPr lvl="5"/>
            <a:endParaRPr lang="en-US" b="1" dirty="0">
              <a:cs typeface="Calibri"/>
            </a:endParaRPr>
          </a:p>
          <a:p>
            <a:endParaRPr lang="en-US" sz="1800" b="1" dirty="0">
              <a:cs typeface="Calibri"/>
            </a:endParaRPr>
          </a:p>
          <a:p>
            <a:r>
              <a:rPr lang="en-US" sz="1800" b="1" dirty="0">
                <a:cs typeface="Calibri"/>
              </a:rPr>
              <a:t>STATUS:</a:t>
            </a:r>
            <a:r>
              <a:rPr lang="en-US" b="1" dirty="0">
                <a:cs typeface="Calibri"/>
              </a:rPr>
              <a:t> </a:t>
            </a:r>
          </a:p>
          <a:p>
            <a:pPr marL="285750" indent="-285750">
              <a:buFontTx/>
              <a:buChar char="-"/>
            </a:pPr>
            <a:r>
              <a:rPr lang="en-US" sz="1800" dirty="0">
                <a:cs typeface="Calibri"/>
              </a:rPr>
              <a:t>Have established weekly office hours, starting the week of October 3</a:t>
            </a:r>
            <a:r>
              <a:rPr lang="en-US" sz="1800" baseline="30000" dirty="0">
                <a:cs typeface="Calibri"/>
              </a:rPr>
              <a:t>rd</a:t>
            </a:r>
            <a:r>
              <a:rPr lang="en-US" sz="1800" dirty="0">
                <a:cs typeface="Calibri"/>
              </a:rPr>
              <a:t> </a:t>
            </a:r>
          </a:p>
          <a:p>
            <a:pPr marL="742950" lvl="1" indent="-285750">
              <a:buFontTx/>
              <a:buChar char="-"/>
            </a:pPr>
            <a:r>
              <a:rPr lang="en-US" b="1" dirty="0">
                <a:cs typeface="Calibri"/>
              </a:rPr>
              <a:t>DME Office Hours </a:t>
            </a:r>
            <a:r>
              <a:rPr lang="en-US" dirty="0">
                <a:cs typeface="Calibri"/>
              </a:rPr>
              <a:t>are hosted each </a:t>
            </a:r>
            <a:r>
              <a:rPr lang="en-US" b="1" dirty="0">
                <a:cs typeface="Calibri"/>
              </a:rPr>
              <a:t>Tuesday, from 4:30pm – 5:30pm </a:t>
            </a:r>
          </a:p>
          <a:p>
            <a:pPr marL="742950" lvl="1" indent="-285750">
              <a:buFontTx/>
              <a:buChar char="-"/>
            </a:pPr>
            <a:r>
              <a:rPr lang="en-US" b="1" dirty="0">
                <a:cs typeface="Calibri"/>
              </a:rPr>
              <a:t>CCA Office Hours </a:t>
            </a:r>
            <a:r>
              <a:rPr lang="en-US" dirty="0">
                <a:cs typeface="Calibri"/>
              </a:rPr>
              <a:t>are hosted each </a:t>
            </a:r>
            <a:r>
              <a:rPr lang="en-US" b="1" dirty="0">
                <a:cs typeface="Calibri"/>
              </a:rPr>
              <a:t>Thursday, from 3:30pm – 4pm</a:t>
            </a:r>
          </a:p>
          <a:p>
            <a:pPr marL="285750" indent="-285750">
              <a:buFontTx/>
              <a:buChar char="-"/>
            </a:pPr>
            <a:r>
              <a:rPr lang="en-US" sz="1800" dirty="0">
                <a:cs typeface="Calibri"/>
              </a:rPr>
              <a:t>Members/caregivers can also send DME concerns/experiences to </a:t>
            </a:r>
            <a:r>
              <a:rPr lang="en-US" sz="1800" dirty="0">
                <a:cs typeface="Calibri"/>
                <a:hlinkClick r:id="rId7"/>
              </a:rPr>
              <a:t>dmeposprogram@mass.gov</a:t>
            </a:r>
            <a:r>
              <a:rPr lang="en-US" sz="1800" dirty="0">
                <a:cs typeface="Calibri"/>
              </a:rPr>
              <a:t> </a:t>
            </a:r>
          </a:p>
          <a:p>
            <a:endParaRPr lang="en-US" sz="1800" dirty="0">
              <a:cs typeface="Calibri"/>
            </a:endParaRPr>
          </a:p>
        </p:txBody>
      </p:sp>
      <p:sp>
        <p:nvSpPr>
          <p:cNvPr id="14" name="TextBox 13">
            <a:extLst>
              <a:ext uri="{FF2B5EF4-FFF2-40B4-BE49-F238E27FC236}">
                <a16:creationId xmlns:a16="http://schemas.microsoft.com/office/drawing/2014/main" id="{DF2A69E9-0E9A-44B9-B3F5-505E3604638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943B0763-2943-4A41-A1A2-814D23F36EE0}"/>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3929813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06638"/>
            <a:ext cx="9067800" cy="1143000"/>
          </a:xfrm>
        </p:spPr>
        <p:txBody>
          <a:bodyPr>
            <a:normAutofit/>
          </a:bodyPr>
          <a:lstStyle/>
          <a:p>
            <a:r>
              <a:rPr lang="en-US" sz="2800">
                <a:cs typeface="Calibri"/>
              </a:rPr>
              <a:t>CCM Member and CCM Family Feedback</a:t>
            </a:r>
          </a:p>
        </p:txBody>
      </p:sp>
      <p:sp>
        <p:nvSpPr>
          <p:cNvPr id="4" name="TitleTopPlaceholder"/>
          <p:cNvSpPr>
            <a:spLocks noChangeArrowheads="1"/>
          </p:cNvSpPr>
          <p:nvPr/>
        </p:nvSpPr>
        <p:spPr bwMode="auto">
          <a:xfrm>
            <a:off x="2116426" y="34496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5" name="TitleTopPlaceholder"/>
          <p:cNvSpPr>
            <a:spLocks noChangeArrowheads="1"/>
          </p:cNvSpPr>
          <p:nvPr/>
        </p:nvSpPr>
        <p:spPr bwMode="auto">
          <a:xfrm>
            <a:off x="4260560" y="34496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7" name="TitleTopPlaceholder"/>
          <p:cNvSpPr>
            <a:spLocks noChangeArrowheads="1"/>
          </p:cNvSpPr>
          <p:nvPr/>
        </p:nvSpPr>
        <p:spPr bwMode="auto">
          <a:xfrm>
            <a:off x="0" y="34496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6" name="Slide Number Placeholder 5"/>
          <p:cNvSpPr>
            <a:spLocks noGrp="1"/>
          </p:cNvSpPr>
          <p:nvPr>
            <p:ph type="sldNum" sz="quarter" idx="12"/>
          </p:nvPr>
        </p:nvSpPr>
        <p:spPr/>
        <p:txBody>
          <a:bodyPr/>
          <a:lstStyle/>
          <a:p>
            <a:fld id="{BCD0FF19-6259-4523-B101-0652FA92D486}" type="slidenum">
              <a:rPr lang="en-US" smtClean="0"/>
              <a:pPr/>
              <a:t>19</a:t>
            </a:fld>
            <a:endParaRPr lang="en-US"/>
          </a:p>
        </p:txBody>
      </p:sp>
      <p:sp>
        <p:nvSpPr>
          <p:cNvPr id="8" name="TextBox 7">
            <a:extLst>
              <a:ext uri="{FF2B5EF4-FFF2-40B4-BE49-F238E27FC236}">
                <a16:creationId xmlns:a16="http://schemas.microsoft.com/office/drawing/2014/main" id="{4D7A4C50-7428-4E0A-AD48-5098B8180F2D}"/>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0" name="TextBox 9">
            <a:extLst>
              <a:ext uri="{FF2B5EF4-FFF2-40B4-BE49-F238E27FC236}">
                <a16:creationId xmlns:a16="http://schemas.microsoft.com/office/drawing/2014/main" id="{7947EFE4-0AD1-45B8-8CEE-1D92ABEEAABA}"/>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2847390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CD0FF19-6259-4523-B101-0652FA92D486}" type="slidenum">
              <a:rPr lang="en-US" smtClean="0"/>
              <a:pPr/>
              <a:t>2</a:t>
            </a:fld>
            <a:endParaRPr lang="en-US"/>
          </a:p>
        </p:txBody>
      </p:sp>
      <p:sp>
        <p:nvSpPr>
          <p:cNvPr id="10" name="Title 1">
            <a:extLst>
              <a:ext uri="{FF2B5EF4-FFF2-40B4-BE49-F238E27FC236}">
                <a16:creationId xmlns:a16="http://schemas.microsoft.com/office/drawing/2014/main" id="{12BBE5D2-4188-4536-9678-D9BF8E06CDED}"/>
              </a:ext>
            </a:extLst>
          </p:cNvPr>
          <p:cNvSpPr txBox="1">
            <a:spLocks/>
          </p:cNvSpPr>
          <p:nvPr/>
        </p:nvSpPr>
        <p:spPr>
          <a:xfrm>
            <a:off x="76200" y="0"/>
            <a:ext cx="9067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a:t>Agenda</a:t>
            </a:r>
          </a:p>
        </p:txBody>
      </p:sp>
      <p:sp>
        <p:nvSpPr>
          <p:cNvPr id="12" name="TitleTopPlaceholder">
            <a:extLst>
              <a:ext uri="{FF2B5EF4-FFF2-40B4-BE49-F238E27FC236}">
                <a16:creationId xmlns:a16="http://schemas.microsoft.com/office/drawing/2014/main" id="{FC65F959-6233-4434-814A-4EF1A0B5496D}"/>
              </a:ext>
            </a:extLst>
          </p:cNvPr>
          <p:cNvSpPr>
            <a:spLocks noChangeArrowheads="1"/>
          </p:cNvSpPr>
          <p:nvPr/>
        </p:nvSpPr>
        <p:spPr bwMode="auto">
          <a:xfrm>
            <a:off x="2140159" y="882044"/>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13" name="TitleTopPlaceholder">
            <a:extLst>
              <a:ext uri="{FF2B5EF4-FFF2-40B4-BE49-F238E27FC236}">
                <a16:creationId xmlns:a16="http://schemas.microsoft.com/office/drawing/2014/main" id="{F16807B2-7A0A-4F1F-9389-C461C077A0E9}"/>
              </a:ext>
            </a:extLst>
          </p:cNvPr>
          <p:cNvSpPr>
            <a:spLocks noChangeArrowheads="1"/>
          </p:cNvSpPr>
          <p:nvPr/>
        </p:nvSpPr>
        <p:spPr bwMode="auto">
          <a:xfrm>
            <a:off x="4240871" y="882044"/>
            <a:ext cx="49530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14" name="TitleTopPlaceholder">
            <a:extLst>
              <a:ext uri="{FF2B5EF4-FFF2-40B4-BE49-F238E27FC236}">
                <a16:creationId xmlns:a16="http://schemas.microsoft.com/office/drawing/2014/main" id="{9795A062-254B-4B3D-9027-45EAF23AB40D}"/>
              </a:ext>
            </a:extLst>
          </p:cNvPr>
          <p:cNvSpPr>
            <a:spLocks noChangeArrowheads="1"/>
          </p:cNvSpPr>
          <p:nvPr/>
        </p:nvSpPr>
        <p:spPr bwMode="auto">
          <a:xfrm>
            <a:off x="49871" y="882044"/>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18" name="TextBox 17">
            <a:extLst>
              <a:ext uri="{FF2B5EF4-FFF2-40B4-BE49-F238E27FC236}">
                <a16:creationId xmlns:a16="http://schemas.microsoft.com/office/drawing/2014/main" id="{ECE11510-16AA-4EF8-9631-6F0839CBEA35}"/>
              </a:ext>
            </a:extLst>
          </p:cNvPr>
          <p:cNvSpPr txBox="1"/>
          <p:nvPr/>
        </p:nvSpPr>
        <p:spPr>
          <a:xfrm>
            <a:off x="304801" y="6352143"/>
            <a:ext cx="4572000" cy="276999"/>
          </a:xfrm>
          <a:prstGeom prst="rect">
            <a:avLst/>
          </a:prstGeom>
          <a:noFill/>
        </p:spPr>
        <p:txBody>
          <a:bodyPr wrap="square">
            <a:spAutoFit/>
          </a:bodyPr>
          <a:lstStyle/>
          <a:p>
            <a:r>
              <a:rPr lang="en-US" sz="1200"/>
              <a:t>October 2023</a:t>
            </a:r>
          </a:p>
        </p:txBody>
      </p:sp>
      <p:sp>
        <p:nvSpPr>
          <p:cNvPr id="9" name="TextBox 8">
            <a:extLst>
              <a:ext uri="{FF2B5EF4-FFF2-40B4-BE49-F238E27FC236}">
                <a16:creationId xmlns:a16="http://schemas.microsoft.com/office/drawing/2014/main" id="{D2885A94-E005-4AEB-9B58-910ADF44673F}"/>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graphicFrame>
        <p:nvGraphicFramePr>
          <p:cNvPr id="11" name="Table 6">
            <a:extLst>
              <a:ext uri="{FF2B5EF4-FFF2-40B4-BE49-F238E27FC236}">
                <a16:creationId xmlns:a16="http://schemas.microsoft.com/office/drawing/2014/main" id="{5500C0BB-06AF-49D6-95E1-2EAE9AFF4B36}"/>
              </a:ext>
            </a:extLst>
          </p:cNvPr>
          <p:cNvGraphicFramePr>
            <a:graphicFrameLocks noGrp="1"/>
          </p:cNvGraphicFramePr>
          <p:nvPr>
            <p:extLst>
              <p:ext uri="{D42A27DB-BD31-4B8C-83A1-F6EECF244321}">
                <p14:modId xmlns:p14="http://schemas.microsoft.com/office/powerpoint/2010/main" val="4017342267"/>
              </p:ext>
            </p:extLst>
          </p:nvPr>
        </p:nvGraphicFramePr>
        <p:xfrm>
          <a:off x="589776" y="1601107"/>
          <a:ext cx="7921068" cy="2542606"/>
        </p:xfrm>
        <a:graphic>
          <a:graphicData uri="http://schemas.openxmlformats.org/drawingml/2006/table">
            <a:tbl>
              <a:tblPr firstRow="1" bandRow="1">
                <a:tableStyleId>{F2DE63D5-997A-4646-A377-4702673A728D}</a:tableStyleId>
              </a:tblPr>
              <a:tblGrid>
                <a:gridCol w="4522868">
                  <a:extLst>
                    <a:ext uri="{9D8B030D-6E8A-4147-A177-3AD203B41FA5}">
                      <a16:colId xmlns:a16="http://schemas.microsoft.com/office/drawing/2014/main" val="1638725249"/>
                    </a:ext>
                  </a:extLst>
                </a:gridCol>
                <a:gridCol w="1326947">
                  <a:extLst>
                    <a:ext uri="{9D8B030D-6E8A-4147-A177-3AD203B41FA5}">
                      <a16:colId xmlns:a16="http://schemas.microsoft.com/office/drawing/2014/main" val="2001698111"/>
                    </a:ext>
                  </a:extLst>
                </a:gridCol>
                <a:gridCol w="2071253">
                  <a:extLst>
                    <a:ext uri="{9D8B030D-6E8A-4147-A177-3AD203B41FA5}">
                      <a16:colId xmlns:a16="http://schemas.microsoft.com/office/drawing/2014/main" val="1649154722"/>
                    </a:ext>
                  </a:extLst>
                </a:gridCol>
              </a:tblGrid>
              <a:tr h="377780">
                <a:tc gridSpan="2">
                  <a:txBody>
                    <a:bodyPr/>
                    <a:lstStyle/>
                    <a:p>
                      <a:r>
                        <a:rPr lang="en-US" sz="2000"/>
                        <a:t>Topic</a:t>
                      </a:r>
                    </a:p>
                  </a:txBody>
                  <a:tcPr>
                    <a:solidFill>
                      <a:schemeClr val="tx2">
                        <a:lumMod val="40000"/>
                        <a:lumOff val="60000"/>
                      </a:schemeClr>
                    </a:solidFill>
                  </a:tcPr>
                </a:tc>
                <a:tc hMerge="1">
                  <a:txBody>
                    <a:bodyPr/>
                    <a:lstStyle/>
                    <a:p>
                      <a:endParaRPr lang="en-US" sz="2000"/>
                    </a:p>
                  </a:txBody>
                  <a:tcPr/>
                </a:tc>
                <a:tc>
                  <a:txBody>
                    <a:bodyPr/>
                    <a:lstStyle/>
                    <a:p>
                      <a:pPr algn="r"/>
                      <a:r>
                        <a:rPr lang="en-US" sz="1800" dirty="0"/>
                        <a:t>Time</a:t>
                      </a:r>
                      <a:endParaRPr lang="en-US" sz="1800" dirty="0">
                        <a:solidFill>
                          <a:srgbClr val="FF0000"/>
                        </a:solidFill>
                      </a:endParaRPr>
                    </a:p>
                  </a:txBody>
                  <a:tcPr>
                    <a:solidFill>
                      <a:schemeClr val="tx2">
                        <a:lumMod val="40000"/>
                        <a:lumOff val="60000"/>
                      </a:schemeClr>
                    </a:solidFill>
                  </a:tcPr>
                </a:tc>
                <a:extLst>
                  <a:ext uri="{0D108BD9-81ED-4DB2-BD59-A6C34878D82A}">
                    <a16:rowId xmlns:a16="http://schemas.microsoft.com/office/drawing/2014/main" val="1812732304"/>
                  </a:ext>
                </a:extLst>
              </a:tr>
              <a:tr h="494063">
                <a:tc>
                  <a:txBody>
                    <a:bodyPr/>
                    <a:lstStyle/>
                    <a:p>
                      <a:pPr lvl="0"/>
                      <a:r>
                        <a:rPr lang="en-US" sz="1600"/>
                        <a:t>Introductions, Logistics, and </a:t>
                      </a:r>
                      <a:r>
                        <a:rPr lang="en-US" sz="1600" strike="noStrike">
                          <a:solidFill>
                            <a:schemeClr val="tx1"/>
                          </a:solidFill>
                        </a:rPr>
                        <a:t>Meeting Guidelines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a:p>
                  </a:txBody>
                  <a:tcPr/>
                </a:tc>
                <a:tc>
                  <a:txBody>
                    <a:bodyPr/>
                    <a:lstStyle/>
                    <a:p>
                      <a:pPr algn="r"/>
                      <a:r>
                        <a:rPr lang="en-US" sz="1600" dirty="0"/>
                        <a:t>11:00 – 11:10</a:t>
                      </a:r>
                    </a:p>
                  </a:txBody>
                  <a:tcPr/>
                </a:tc>
                <a:extLst>
                  <a:ext uri="{0D108BD9-81ED-4DB2-BD59-A6C34878D82A}">
                    <a16:rowId xmlns:a16="http://schemas.microsoft.com/office/drawing/2014/main" val="1614526715"/>
                  </a:ext>
                </a:extLst>
              </a:tr>
              <a:tr h="494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CSN Service Delivery Updates on Initiatives</a:t>
                      </a:r>
                    </a:p>
                    <a:p>
                      <a:pPr marL="0" marR="0" lvl="0" indent="0" algn="l" rtl="0" eaLnBrk="1" fontAlgn="auto" latinLnBrk="0" hangingPunct="1">
                        <a:lnSpc>
                          <a:spcPct val="100000"/>
                        </a:lnSpc>
                        <a:spcBef>
                          <a:spcPts val="0"/>
                        </a:spcBef>
                        <a:spcAft>
                          <a:spcPts val="0"/>
                        </a:spcAft>
                        <a:buClrTx/>
                        <a:buSzTx/>
                        <a:buFontTx/>
                        <a:buNone/>
                      </a:pPr>
                      <a:endParaRPr lang="en-US" sz="1600"/>
                    </a:p>
                  </a:txBody>
                  <a:tcPr/>
                </a:tc>
                <a:tc>
                  <a:txBody>
                    <a:bodyPr/>
                    <a:lstStyle/>
                    <a:p>
                      <a:endParaRPr lang="en-US" sz="160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a:t>11:10 – 11:40</a:t>
                      </a:r>
                    </a:p>
                    <a:p>
                      <a:pPr algn="r"/>
                      <a:endParaRPr lang="en-US" sz="1600"/>
                    </a:p>
                  </a:txBody>
                  <a:tcPr/>
                </a:tc>
                <a:extLst>
                  <a:ext uri="{0D108BD9-81ED-4DB2-BD59-A6C34878D82A}">
                    <a16:rowId xmlns:a16="http://schemas.microsoft.com/office/drawing/2014/main" val="2481154460"/>
                  </a:ext>
                </a:extLst>
              </a:tr>
              <a:tr h="494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a:t>CCM Member and CCM Family Feedback</a:t>
                      </a:r>
                    </a:p>
                    <a:p>
                      <a:pPr lvl="0"/>
                      <a:endParaRPr lang="en-US" sz="16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a:t>11:40 – 12:20</a:t>
                      </a:r>
                    </a:p>
                    <a:p>
                      <a:pPr algn="r"/>
                      <a:endParaRPr lang="en-US" sz="1600"/>
                    </a:p>
                  </a:txBody>
                  <a:tcPr/>
                </a:tc>
                <a:extLst>
                  <a:ext uri="{0D108BD9-81ED-4DB2-BD59-A6C34878D82A}">
                    <a16:rowId xmlns:a16="http://schemas.microsoft.com/office/drawing/2014/main" val="2507224452"/>
                  </a:ext>
                </a:extLst>
              </a:tr>
              <a:tr h="4940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Summary &amp; Action Steps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dirty="0"/>
                        <a:t>12:20 – 12:30</a:t>
                      </a:r>
                    </a:p>
                  </a:txBody>
                  <a:tcPr/>
                </a:tc>
                <a:extLst>
                  <a:ext uri="{0D108BD9-81ED-4DB2-BD59-A6C34878D82A}">
                    <a16:rowId xmlns:a16="http://schemas.microsoft.com/office/drawing/2014/main" val="2273917652"/>
                  </a:ext>
                </a:extLst>
              </a:tr>
            </a:tbl>
          </a:graphicData>
        </a:graphic>
      </p:graphicFrame>
    </p:spTree>
    <p:extLst>
      <p:ext uri="{BB962C8B-B14F-4D97-AF65-F5344CB8AC3E}">
        <p14:creationId xmlns:p14="http://schemas.microsoft.com/office/powerpoint/2010/main" val="2118227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06638"/>
            <a:ext cx="9067800" cy="1143000"/>
          </a:xfrm>
        </p:spPr>
        <p:txBody>
          <a:bodyPr>
            <a:normAutofit/>
          </a:bodyPr>
          <a:lstStyle/>
          <a:p>
            <a:r>
              <a:rPr lang="en-US" sz="2800">
                <a:cs typeface="Calibri"/>
              </a:rPr>
              <a:t>Summary &amp; Action Steps</a:t>
            </a:r>
          </a:p>
        </p:txBody>
      </p:sp>
      <p:sp>
        <p:nvSpPr>
          <p:cNvPr id="4" name="TitleTopPlaceholder"/>
          <p:cNvSpPr>
            <a:spLocks noChangeArrowheads="1"/>
          </p:cNvSpPr>
          <p:nvPr/>
        </p:nvSpPr>
        <p:spPr bwMode="auto">
          <a:xfrm>
            <a:off x="2116426" y="34496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5" name="TitleTopPlaceholder"/>
          <p:cNvSpPr>
            <a:spLocks noChangeArrowheads="1"/>
          </p:cNvSpPr>
          <p:nvPr/>
        </p:nvSpPr>
        <p:spPr bwMode="auto">
          <a:xfrm>
            <a:off x="4260560" y="34496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7" name="TitleTopPlaceholder"/>
          <p:cNvSpPr>
            <a:spLocks noChangeArrowheads="1"/>
          </p:cNvSpPr>
          <p:nvPr/>
        </p:nvSpPr>
        <p:spPr bwMode="auto">
          <a:xfrm>
            <a:off x="0" y="34496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6" name="Slide Number Placeholder 5"/>
          <p:cNvSpPr>
            <a:spLocks noGrp="1"/>
          </p:cNvSpPr>
          <p:nvPr>
            <p:ph type="sldNum" sz="quarter" idx="12"/>
          </p:nvPr>
        </p:nvSpPr>
        <p:spPr/>
        <p:txBody>
          <a:bodyPr/>
          <a:lstStyle/>
          <a:p>
            <a:fld id="{BCD0FF19-6259-4523-B101-0652FA92D486}" type="slidenum">
              <a:rPr lang="en-US" smtClean="0"/>
              <a:pPr/>
              <a:t>20</a:t>
            </a:fld>
            <a:endParaRPr lang="en-US"/>
          </a:p>
        </p:txBody>
      </p:sp>
      <p:sp>
        <p:nvSpPr>
          <p:cNvPr id="8" name="TextBox 7">
            <a:extLst>
              <a:ext uri="{FF2B5EF4-FFF2-40B4-BE49-F238E27FC236}">
                <a16:creationId xmlns:a16="http://schemas.microsoft.com/office/drawing/2014/main" id="{4D7A4C50-7428-4E0A-AD48-5098B8180F2D}"/>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0" name="TextBox 9">
            <a:extLst>
              <a:ext uri="{FF2B5EF4-FFF2-40B4-BE49-F238E27FC236}">
                <a16:creationId xmlns:a16="http://schemas.microsoft.com/office/drawing/2014/main" id="{7947EFE4-0AD1-45B8-8CEE-1D92ABEEAABA}"/>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1584049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9" y="51684"/>
            <a:ext cx="9067800" cy="1143000"/>
          </a:xfrm>
        </p:spPr>
        <p:txBody>
          <a:bodyPr>
            <a:normAutofit/>
          </a:bodyPr>
          <a:lstStyle/>
          <a:p>
            <a:r>
              <a:rPr lang="en-US" sz="2800" dirty="0"/>
              <a:t>Quarterly Call Format</a:t>
            </a:r>
          </a:p>
        </p:txBody>
      </p:sp>
      <p:sp>
        <p:nvSpPr>
          <p:cNvPr id="4" name="TitleTopPlaceholder"/>
          <p:cNvSpPr>
            <a:spLocks noChangeArrowheads="1"/>
          </p:cNvSpPr>
          <p:nvPr/>
        </p:nvSpPr>
        <p:spPr bwMode="auto">
          <a:xfrm>
            <a:off x="2090097" y="990600"/>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5" name="TitleTopPlaceholder"/>
          <p:cNvSpPr>
            <a:spLocks noChangeArrowheads="1"/>
          </p:cNvSpPr>
          <p:nvPr/>
        </p:nvSpPr>
        <p:spPr bwMode="auto">
          <a:xfrm>
            <a:off x="4234231" y="990600"/>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7" name="TitleTopPlaceholder"/>
          <p:cNvSpPr>
            <a:spLocks noChangeArrowheads="1"/>
          </p:cNvSpPr>
          <p:nvPr/>
        </p:nvSpPr>
        <p:spPr bwMode="auto">
          <a:xfrm>
            <a:off x="-26329" y="990600"/>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6" name="Slide Number Placeholder 5"/>
          <p:cNvSpPr>
            <a:spLocks noGrp="1"/>
          </p:cNvSpPr>
          <p:nvPr>
            <p:ph type="sldNum" sz="quarter" idx="12"/>
          </p:nvPr>
        </p:nvSpPr>
        <p:spPr/>
        <p:txBody>
          <a:bodyPr/>
          <a:lstStyle/>
          <a:p>
            <a:fld id="{BCD0FF19-6259-4523-B101-0652FA92D486}" type="slidenum">
              <a:rPr lang="en-US" smtClean="0"/>
              <a:pPr/>
              <a:t>3</a:t>
            </a:fld>
            <a:endParaRPr lang="en-US"/>
          </a:p>
        </p:txBody>
      </p:sp>
      <p:sp>
        <p:nvSpPr>
          <p:cNvPr id="12" name="TextBox 11">
            <a:extLst>
              <a:ext uri="{FF2B5EF4-FFF2-40B4-BE49-F238E27FC236}">
                <a16:creationId xmlns:a16="http://schemas.microsoft.com/office/drawing/2014/main" id="{62D1AA6D-71C0-414B-BA17-D7593BEBACDB}"/>
              </a:ext>
            </a:extLst>
          </p:cNvPr>
          <p:cNvSpPr txBox="1"/>
          <p:nvPr/>
        </p:nvSpPr>
        <p:spPr>
          <a:xfrm>
            <a:off x="457200" y="1792821"/>
            <a:ext cx="8229600" cy="2585323"/>
          </a:xfrm>
          <a:prstGeom prst="rect">
            <a:avLst/>
          </a:prstGeom>
          <a:noFill/>
        </p:spPr>
        <p:txBody>
          <a:bodyPr wrap="square" lIns="91440" tIns="45720" rIns="91440" bIns="45720" anchor="t">
            <a:spAutoFit/>
          </a:bodyPr>
          <a:lstStyle/>
          <a:p>
            <a:r>
              <a:rPr lang="en-US" dirty="0"/>
              <a:t>The CCM Member and CCM Family Quarterly Calls are intended to be a space for MassHealth to provide updates to Members and families, and for MassHealth to hear feedback and questions from Members and families. </a:t>
            </a:r>
          </a:p>
          <a:p>
            <a:endParaRPr lang="en-US" dirty="0">
              <a:solidFill>
                <a:srgbClr val="202124"/>
              </a:solidFill>
            </a:endParaRPr>
          </a:p>
          <a:p>
            <a:r>
              <a:rPr lang="en-US" dirty="0">
                <a:solidFill>
                  <a:srgbClr val="202124"/>
                </a:solidFill>
              </a:rPr>
              <a:t>MassHealth aims to use the first half of the meeting to provide updates, reserving the second half of the meeting to hear from Members and families. </a:t>
            </a:r>
          </a:p>
          <a:p>
            <a:endParaRPr lang="en-US" dirty="0">
              <a:solidFill>
                <a:srgbClr val="202124"/>
              </a:solidFill>
            </a:endParaRPr>
          </a:p>
          <a:p>
            <a:endParaRPr lang="en-US" dirty="0">
              <a:solidFill>
                <a:srgbClr val="000000"/>
              </a:solidFill>
            </a:endParaRPr>
          </a:p>
          <a:p>
            <a:pPr algn="l"/>
            <a:endParaRPr lang="en-US" b="1" dirty="0">
              <a:latin typeface="ArialMT"/>
            </a:endParaRPr>
          </a:p>
        </p:txBody>
      </p:sp>
      <p:sp>
        <p:nvSpPr>
          <p:cNvPr id="10" name="TextBox 9">
            <a:extLst>
              <a:ext uri="{FF2B5EF4-FFF2-40B4-BE49-F238E27FC236}">
                <a16:creationId xmlns:a16="http://schemas.microsoft.com/office/drawing/2014/main" id="{FBBA49F9-CEF1-4C66-A75F-D82B1B3D90A2}"/>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1" name="TextBox 10">
            <a:extLst>
              <a:ext uri="{FF2B5EF4-FFF2-40B4-BE49-F238E27FC236}">
                <a16:creationId xmlns:a16="http://schemas.microsoft.com/office/drawing/2014/main" id="{8E76FD77-4DC7-4D49-94BF-46B76A2D0635}"/>
              </a:ext>
            </a:extLst>
          </p:cNvPr>
          <p:cNvSpPr txBox="1"/>
          <p:nvPr/>
        </p:nvSpPr>
        <p:spPr>
          <a:xfrm>
            <a:off x="304801" y="6402218"/>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2193278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9" y="51684"/>
            <a:ext cx="9067800" cy="1143000"/>
          </a:xfrm>
        </p:spPr>
        <p:txBody>
          <a:bodyPr>
            <a:normAutofit/>
          </a:bodyPr>
          <a:lstStyle/>
          <a:p>
            <a:r>
              <a:rPr lang="en-US" sz="2800" dirty="0"/>
              <a:t>Quarterly Call Guidelines</a:t>
            </a:r>
          </a:p>
        </p:txBody>
      </p:sp>
      <p:sp>
        <p:nvSpPr>
          <p:cNvPr id="4" name="TitleTopPlaceholder"/>
          <p:cNvSpPr>
            <a:spLocks noChangeArrowheads="1"/>
          </p:cNvSpPr>
          <p:nvPr/>
        </p:nvSpPr>
        <p:spPr bwMode="auto">
          <a:xfrm>
            <a:off x="2090097" y="990600"/>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5" name="TitleTopPlaceholder"/>
          <p:cNvSpPr>
            <a:spLocks noChangeArrowheads="1"/>
          </p:cNvSpPr>
          <p:nvPr/>
        </p:nvSpPr>
        <p:spPr bwMode="auto">
          <a:xfrm>
            <a:off x="4234231" y="990600"/>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7" name="TitleTopPlaceholder"/>
          <p:cNvSpPr>
            <a:spLocks noChangeArrowheads="1"/>
          </p:cNvSpPr>
          <p:nvPr/>
        </p:nvSpPr>
        <p:spPr bwMode="auto">
          <a:xfrm>
            <a:off x="-26329" y="990600"/>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6" name="Slide Number Placeholder 5"/>
          <p:cNvSpPr>
            <a:spLocks noGrp="1"/>
          </p:cNvSpPr>
          <p:nvPr>
            <p:ph type="sldNum" sz="quarter" idx="12"/>
          </p:nvPr>
        </p:nvSpPr>
        <p:spPr/>
        <p:txBody>
          <a:bodyPr/>
          <a:lstStyle/>
          <a:p>
            <a:fld id="{BCD0FF19-6259-4523-B101-0652FA92D486}" type="slidenum">
              <a:rPr lang="en-US" smtClean="0"/>
              <a:pPr/>
              <a:t>4</a:t>
            </a:fld>
            <a:endParaRPr lang="en-US"/>
          </a:p>
        </p:txBody>
      </p:sp>
      <p:sp>
        <p:nvSpPr>
          <p:cNvPr id="12" name="TextBox 11">
            <a:extLst>
              <a:ext uri="{FF2B5EF4-FFF2-40B4-BE49-F238E27FC236}">
                <a16:creationId xmlns:a16="http://schemas.microsoft.com/office/drawing/2014/main" id="{62D1AA6D-71C0-414B-BA17-D7593BEBACDB}"/>
              </a:ext>
            </a:extLst>
          </p:cNvPr>
          <p:cNvSpPr txBox="1"/>
          <p:nvPr/>
        </p:nvSpPr>
        <p:spPr>
          <a:xfrm>
            <a:off x="457200" y="1579757"/>
            <a:ext cx="8229600" cy="5324535"/>
          </a:xfrm>
          <a:prstGeom prst="rect">
            <a:avLst/>
          </a:prstGeom>
          <a:noFill/>
        </p:spPr>
        <p:txBody>
          <a:bodyPr wrap="square" lIns="91440" tIns="45720" rIns="91440" bIns="45720" anchor="t">
            <a:spAutoFit/>
          </a:bodyPr>
          <a:lstStyle/>
          <a:p>
            <a:pPr marL="742950" lvl="1" indent="-285750">
              <a:buFont typeface="Arial" panose="020B0604020202020204" pitchFamily="34" charset="0"/>
              <a:buChar char="•"/>
            </a:pPr>
            <a:r>
              <a:rPr lang="en-US" sz="1600" b="1" dirty="0">
                <a:cs typeface="Arial"/>
              </a:rPr>
              <a:t>Mute your phone/computer audio when not speaking</a:t>
            </a:r>
            <a:r>
              <a:rPr lang="en-US" sz="1600" dirty="0">
                <a:cs typeface="Arial"/>
              </a:rPr>
              <a:t>. If you are calling in using your phone you may use *6 to either mute or unmute. Everyone has been muted upon entry. ​</a:t>
            </a:r>
          </a:p>
          <a:p>
            <a:pPr marL="742950" lvl="1" indent="-285750">
              <a:buFont typeface="Arial" panose="020B0604020202020204" pitchFamily="34" charset="0"/>
              <a:buChar char="•"/>
            </a:pPr>
            <a:endParaRPr lang="en-US" sz="1600" dirty="0">
              <a:cs typeface="Arial"/>
            </a:endParaRPr>
          </a:p>
          <a:p>
            <a:pPr marL="742950" lvl="1" indent="-285750">
              <a:buFont typeface="Arial" panose="020B0604020202020204" pitchFamily="34" charset="0"/>
              <a:buChar char="•"/>
            </a:pPr>
            <a:r>
              <a:rPr lang="en-US" sz="1600" b="1" dirty="0">
                <a:cs typeface="Arial"/>
              </a:rPr>
              <a:t>Please only join using one method </a:t>
            </a:r>
            <a:r>
              <a:rPr lang="en-US" sz="1600" dirty="0">
                <a:cs typeface="Arial"/>
              </a:rPr>
              <a:t>(computer audio or phone audio) to prevent feedback noise which can be disruptive.  ​</a:t>
            </a:r>
          </a:p>
          <a:p>
            <a:pPr marL="742950" lvl="1" indent="-285750">
              <a:buFont typeface="Arial" panose="020B0604020202020204" pitchFamily="34" charset="0"/>
              <a:buChar char="•"/>
            </a:pPr>
            <a:endParaRPr lang="en-US" sz="1600" dirty="0">
              <a:cs typeface="Arial"/>
            </a:endParaRPr>
          </a:p>
          <a:p>
            <a:pPr marL="742950" lvl="1" indent="-285750">
              <a:buFont typeface="Arial" panose="020B0604020202020204" pitchFamily="34" charset="0"/>
              <a:buChar char="•"/>
            </a:pPr>
            <a:r>
              <a:rPr lang="en-US" sz="1600" b="1" dirty="0">
                <a:cs typeface="Arial"/>
              </a:rPr>
              <a:t>Speak up, “raise hand” when you would like to speak during the listening session</a:t>
            </a:r>
            <a:r>
              <a:rPr lang="en-US" sz="1600" dirty="0">
                <a:cs typeface="Arial"/>
              </a:rPr>
              <a:t>. Please lower your “raised hand” after. If you have joined using your phone, you will need to unmute yourself. If you are calling in using your phone, you may use *9 to raise hand or lower hand. </a:t>
            </a:r>
          </a:p>
          <a:p>
            <a:pPr marL="742950" lvl="1" indent="-285750">
              <a:buFont typeface="Arial" panose="020B0604020202020204" pitchFamily="34" charset="0"/>
              <a:buChar char="•"/>
            </a:pPr>
            <a:endParaRPr lang="en-US" sz="1600" dirty="0">
              <a:cs typeface="Arial"/>
            </a:endParaRPr>
          </a:p>
          <a:p>
            <a:pPr marL="742950" lvl="1" indent="-285750">
              <a:buFont typeface="Arial" panose="020B0604020202020204" pitchFamily="34" charset="0"/>
              <a:buChar char="•"/>
            </a:pPr>
            <a:r>
              <a:rPr lang="en-US" sz="1600" b="1" dirty="0"/>
              <a:t>You may also use the “chat” feature </a:t>
            </a:r>
            <a:r>
              <a:rPr lang="en-US" sz="1600" dirty="0"/>
              <a:t>to type comments in.</a:t>
            </a:r>
            <a:endParaRPr lang="en-US" sz="1600" dirty="0">
              <a:cs typeface="Calibri"/>
            </a:endParaRPr>
          </a:p>
          <a:p>
            <a:pPr lvl="1"/>
            <a:endParaRPr lang="en-US" sz="1600" dirty="0"/>
          </a:p>
          <a:p>
            <a:pPr marL="742950" lvl="1" indent="-285750">
              <a:buFont typeface="Arial" panose="020B0604020202020204" pitchFamily="34" charset="0"/>
              <a:buChar char="•"/>
            </a:pPr>
            <a:r>
              <a:rPr lang="en-US" sz="1600" dirty="0"/>
              <a:t>You will be able to view the full </a:t>
            </a:r>
            <a:r>
              <a:rPr lang="en-US" sz="1600" b="1" dirty="0"/>
              <a:t>“Live Transcription” </a:t>
            </a:r>
            <a:r>
              <a:rPr lang="en-US" sz="1600" dirty="0"/>
              <a:t>during the call. In the ZOOM meeting window first click on the </a:t>
            </a:r>
            <a:r>
              <a:rPr lang="en-US" sz="1600" b="1" dirty="0"/>
              <a:t>CC button </a:t>
            </a:r>
            <a:r>
              <a:rPr lang="en-US" sz="1600" dirty="0"/>
              <a:t>and select </a:t>
            </a:r>
            <a:r>
              <a:rPr lang="en-US" sz="1600" b="1" dirty="0"/>
              <a:t>view full transcription</a:t>
            </a:r>
            <a:r>
              <a:rPr lang="en-US" sz="1600" dirty="0"/>
              <a:t>. This meeting also has a separate Zoom channel with Spanish interpreter services.  </a:t>
            </a:r>
            <a:endParaRPr lang="en-US" sz="1600" dirty="0">
              <a:cs typeface="Calibri"/>
            </a:endParaRPr>
          </a:p>
          <a:p>
            <a:pPr marL="742950" lvl="1" indent="-285750">
              <a:buFont typeface="Arial" panose="020B0604020202020204" pitchFamily="34" charset="0"/>
              <a:buChar char="•"/>
            </a:pPr>
            <a:endParaRPr lang="en-US" sz="1600" dirty="0">
              <a:cs typeface="Arial"/>
            </a:endParaRPr>
          </a:p>
          <a:p>
            <a:pPr marL="742950" lvl="1" indent="-285750">
              <a:buFont typeface="Arial" panose="020B0604020202020204" pitchFamily="34" charset="0"/>
              <a:buChar char="•"/>
            </a:pPr>
            <a:r>
              <a:rPr lang="en-US" sz="1600" b="1" dirty="0">
                <a:cs typeface="Arial"/>
              </a:rPr>
              <a:t>MassHealth will share a summary </a:t>
            </a:r>
            <a:r>
              <a:rPr lang="en-US" sz="1600" dirty="0">
                <a:cs typeface="Arial"/>
              </a:rPr>
              <a:t>with all individuals invited.</a:t>
            </a:r>
          </a:p>
          <a:p>
            <a:endParaRPr lang="en-US" sz="1600" b="0" i="0" u="none" strike="sngStrike" baseline="0" dirty="0">
              <a:latin typeface="ArialMT"/>
            </a:endParaRPr>
          </a:p>
          <a:p>
            <a:pPr algn="l"/>
            <a:endParaRPr lang="en-US" dirty="0">
              <a:solidFill>
                <a:srgbClr val="000000"/>
              </a:solidFill>
              <a:latin typeface="ArialMT"/>
            </a:endParaRPr>
          </a:p>
          <a:p>
            <a:pPr algn="l"/>
            <a:endParaRPr lang="en-US" b="1" dirty="0">
              <a:latin typeface="ArialMT"/>
            </a:endParaRPr>
          </a:p>
        </p:txBody>
      </p:sp>
      <p:sp>
        <p:nvSpPr>
          <p:cNvPr id="10" name="TextBox 9">
            <a:extLst>
              <a:ext uri="{FF2B5EF4-FFF2-40B4-BE49-F238E27FC236}">
                <a16:creationId xmlns:a16="http://schemas.microsoft.com/office/drawing/2014/main" id="{FBBA49F9-CEF1-4C66-A75F-D82B1B3D90A2}"/>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1" name="TextBox 10">
            <a:extLst>
              <a:ext uri="{FF2B5EF4-FFF2-40B4-BE49-F238E27FC236}">
                <a16:creationId xmlns:a16="http://schemas.microsoft.com/office/drawing/2014/main" id="{8E76FD77-4DC7-4D49-94BF-46B76A2D0635}"/>
              </a:ext>
            </a:extLst>
          </p:cNvPr>
          <p:cNvSpPr txBox="1"/>
          <p:nvPr/>
        </p:nvSpPr>
        <p:spPr>
          <a:xfrm>
            <a:off x="304801" y="6402218"/>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397124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0013C4D-0280-4F3C-8E72-C728342F3D8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C0013C4D-0280-4F3C-8E72-C728342F3D81}"/>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C85F58B-91C6-45E4-BF47-1B8E9D6735AA}"/>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 y="0"/>
            <a:ext cx="9127502" cy="685800"/>
          </a:xfrm>
        </p:spPr>
        <p:txBody>
          <a:bodyPr vert="horz">
            <a:normAutofit/>
          </a:bodyPr>
          <a:lstStyle/>
          <a:p>
            <a:r>
              <a:rPr lang="en-US" sz="2800" dirty="0">
                <a:ea typeface="+mj-lt"/>
                <a:cs typeface="+mj-lt"/>
              </a:rPr>
              <a:t>Quarterly Call Guidelines</a:t>
            </a:r>
            <a:endParaRPr lang="en-US" sz="2800" dirty="0"/>
          </a:p>
        </p:txBody>
      </p:sp>
      <p:pic>
        <p:nvPicPr>
          <p:cNvPr id="9" name="Picture 8">
            <a:extLst>
              <a:ext uri="{FF2B5EF4-FFF2-40B4-BE49-F238E27FC236}">
                <a16:creationId xmlns:a16="http://schemas.microsoft.com/office/drawing/2014/main" id="{99A51F3F-E111-407F-A1E9-78A9D1D00A7D}"/>
              </a:ext>
            </a:extLst>
          </p:cNvPr>
          <p:cNvPicPr>
            <a:picLocks noChangeAspect="1"/>
          </p:cNvPicPr>
          <p:nvPr/>
        </p:nvPicPr>
        <p:blipFill>
          <a:blip r:embed="rId7"/>
          <a:stretch>
            <a:fillRect/>
          </a:stretch>
        </p:blipFill>
        <p:spPr>
          <a:xfrm>
            <a:off x="16497" y="664181"/>
            <a:ext cx="9144000" cy="432816"/>
          </a:xfrm>
          <a:prstGeom prst="rect">
            <a:avLst/>
          </a:prstGeom>
        </p:spPr>
      </p:pic>
      <p:sp>
        <p:nvSpPr>
          <p:cNvPr id="13" name="TextBox 12">
            <a:extLst>
              <a:ext uri="{FF2B5EF4-FFF2-40B4-BE49-F238E27FC236}">
                <a16:creationId xmlns:a16="http://schemas.microsoft.com/office/drawing/2014/main" id="{4D0CDC7B-F05F-448D-A5CA-1364660F1267}"/>
              </a:ext>
            </a:extLst>
          </p:cNvPr>
          <p:cNvSpPr txBox="1"/>
          <p:nvPr/>
        </p:nvSpPr>
        <p:spPr>
          <a:xfrm>
            <a:off x="454844" y="1349981"/>
            <a:ext cx="8095268" cy="3046988"/>
          </a:xfrm>
          <a:prstGeom prst="rect">
            <a:avLst/>
          </a:prstGeom>
          <a:noFill/>
        </p:spPr>
        <p:txBody>
          <a:bodyPr wrap="square">
            <a:spAutoFit/>
          </a:bodyPr>
          <a:lstStyle/>
          <a:p>
            <a:endParaRPr lang="en-US"/>
          </a:p>
          <a:p>
            <a:pPr marL="285750" indent="-285750">
              <a:buFont typeface="Arial" panose="020B0604020202020204" pitchFamily="34" charset="0"/>
              <a:buChar char="•"/>
            </a:pPr>
            <a:r>
              <a:rPr lang="en-US"/>
              <a:t>Feedback is welcomed following the presentation on CSN Service Delivery Updates on Initiatives. </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a:t>Please keep comments, respectful, constructive, and concise. </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US"/>
              <a:t>To be able to provide an equitable amount of time to everyone participating, please limit comments to under 2 minutes.</a:t>
            </a:r>
          </a:p>
          <a:p>
            <a:endParaRPr lang="en-US" sz="1600"/>
          </a:p>
          <a:p>
            <a:endParaRPr lang="en-US" sz="1600"/>
          </a:p>
          <a:p>
            <a:endParaRPr lang="en-US" sz="1600"/>
          </a:p>
        </p:txBody>
      </p:sp>
      <p:sp>
        <p:nvSpPr>
          <p:cNvPr id="8" name="TextBox 7">
            <a:extLst>
              <a:ext uri="{FF2B5EF4-FFF2-40B4-BE49-F238E27FC236}">
                <a16:creationId xmlns:a16="http://schemas.microsoft.com/office/drawing/2014/main" id="{46E48367-8879-41A7-80DB-7C689AEABD02}"/>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0" name="TextBox 9">
            <a:extLst>
              <a:ext uri="{FF2B5EF4-FFF2-40B4-BE49-F238E27FC236}">
                <a16:creationId xmlns:a16="http://schemas.microsoft.com/office/drawing/2014/main" id="{653F48B7-952F-4091-9265-2D25BA8368BF}"/>
              </a:ext>
            </a:extLst>
          </p:cNvPr>
          <p:cNvSpPr txBox="1"/>
          <p:nvPr/>
        </p:nvSpPr>
        <p:spPr>
          <a:xfrm>
            <a:off x="265472" y="6423347"/>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1035914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CD0FF19-6259-4523-B101-0652FA92D486}" type="slidenum">
              <a:rPr lang="en-US" smtClean="0"/>
              <a:pPr/>
              <a:t>6</a:t>
            </a:fld>
            <a:endParaRPr lang="en-US"/>
          </a:p>
        </p:txBody>
      </p:sp>
      <p:sp>
        <p:nvSpPr>
          <p:cNvPr id="10" name="Title 1">
            <a:extLst>
              <a:ext uri="{FF2B5EF4-FFF2-40B4-BE49-F238E27FC236}">
                <a16:creationId xmlns:a16="http://schemas.microsoft.com/office/drawing/2014/main" id="{12BBE5D2-4188-4536-9678-D9BF8E06CDED}"/>
              </a:ext>
            </a:extLst>
          </p:cNvPr>
          <p:cNvSpPr txBox="1">
            <a:spLocks/>
          </p:cNvSpPr>
          <p:nvPr/>
        </p:nvSpPr>
        <p:spPr>
          <a:xfrm>
            <a:off x="38100" y="2286000"/>
            <a:ext cx="9067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Continuous Skilled Nursing Delivery </a:t>
            </a:r>
          </a:p>
          <a:p>
            <a:r>
              <a:rPr lang="en-US" sz="3200"/>
              <a:t>Updates on Initiatives</a:t>
            </a:r>
          </a:p>
        </p:txBody>
      </p:sp>
      <p:sp>
        <p:nvSpPr>
          <p:cNvPr id="12" name="TitleTopPlaceholder">
            <a:extLst>
              <a:ext uri="{FF2B5EF4-FFF2-40B4-BE49-F238E27FC236}">
                <a16:creationId xmlns:a16="http://schemas.microsoft.com/office/drawing/2014/main" id="{FC65F959-6233-4434-814A-4EF1A0B5496D}"/>
              </a:ext>
            </a:extLst>
          </p:cNvPr>
          <p:cNvSpPr>
            <a:spLocks noChangeArrowheads="1"/>
          </p:cNvSpPr>
          <p:nvPr/>
        </p:nvSpPr>
        <p:spPr bwMode="auto">
          <a:xfrm>
            <a:off x="2090288" y="3581400"/>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13" name="TitleTopPlaceholder">
            <a:extLst>
              <a:ext uri="{FF2B5EF4-FFF2-40B4-BE49-F238E27FC236}">
                <a16:creationId xmlns:a16="http://schemas.microsoft.com/office/drawing/2014/main" id="{F16807B2-7A0A-4F1F-9389-C461C077A0E9}"/>
              </a:ext>
            </a:extLst>
          </p:cNvPr>
          <p:cNvSpPr>
            <a:spLocks noChangeArrowheads="1"/>
          </p:cNvSpPr>
          <p:nvPr/>
        </p:nvSpPr>
        <p:spPr bwMode="auto">
          <a:xfrm>
            <a:off x="4191000" y="3581400"/>
            <a:ext cx="49530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14" name="TitleTopPlaceholder">
            <a:extLst>
              <a:ext uri="{FF2B5EF4-FFF2-40B4-BE49-F238E27FC236}">
                <a16:creationId xmlns:a16="http://schemas.microsoft.com/office/drawing/2014/main" id="{9795A062-254B-4B3D-9027-45EAF23AB40D}"/>
              </a:ext>
            </a:extLst>
          </p:cNvPr>
          <p:cNvSpPr>
            <a:spLocks noChangeArrowheads="1"/>
          </p:cNvSpPr>
          <p:nvPr/>
        </p:nvSpPr>
        <p:spPr bwMode="auto">
          <a:xfrm>
            <a:off x="0" y="3581400"/>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8" name="TextBox 7">
            <a:extLst>
              <a:ext uri="{FF2B5EF4-FFF2-40B4-BE49-F238E27FC236}">
                <a16:creationId xmlns:a16="http://schemas.microsoft.com/office/drawing/2014/main" id="{12613BDF-200A-4F38-8EC3-C273B0AFEC6E}"/>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9" name="TextBox 8">
            <a:extLst>
              <a:ext uri="{FF2B5EF4-FFF2-40B4-BE49-F238E27FC236}">
                <a16:creationId xmlns:a16="http://schemas.microsoft.com/office/drawing/2014/main" id="{5B5A5EF0-9C6C-4CF6-BC82-F11D504349E2}"/>
              </a:ext>
            </a:extLst>
          </p:cNvPr>
          <p:cNvSpPr txBox="1"/>
          <p:nvPr/>
        </p:nvSpPr>
        <p:spPr>
          <a:xfrm>
            <a:off x="304801" y="6356350"/>
            <a:ext cx="4572000" cy="276999"/>
          </a:xfrm>
          <a:prstGeom prst="rect">
            <a:avLst/>
          </a:prstGeom>
          <a:noFill/>
        </p:spPr>
        <p:txBody>
          <a:bodyPr wrap="square">
            <a:spAutoFit/>
          </a:bodyPr>
          <a:lstStyle/>
          <a:p>
            <a:r>
              <a:rPr lang="en-US" sz="1200"/>
              <a:t>October 2023</a:t>
            </a:r>
          </a:p>
        </p:txBody>
      </p:sp>
    </p:spTree>
    <p:extLst>
      <p:ext uri="{BB962C8B-B14F-4D97-AF65-F5344CB8AC3E}">
        <p14:creationId xmlns:p14="http://schemas.microsoft.com/office/powerpoint/2010/main" val="2547778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9" name="TextBox 28">
            <a:extLst>
              <a:ext uri="{FF2B5EF4-FFF2-40B4-BE49-F238E27FC236}">
                <a16:creationId xmlns:a16="http://schemas.microsoft.com/office/drawing/2014/main" id="{17BB8C40-BB7A-4E5E-9BB6-A9682ECC69AB}"/>
              </a:ext>
            </a:extLst>
          </p:cNvPr>
          <p:cNvSpPr txBox="1"/>
          <p:nvPr/>
        </p:nvSpPr>
        <p:spPr>
          <a:xfrm>
            <a:off x="374272" y="1140141"/>
            <a:ext cx="8365355" cy="5232202"/>
          </a:xfrm>
          <a:prstGeom prst="rect">
            <a:avLst/>
          </a:prstGeom>
          <a:noFill/>
          <a:ln>
            <a:noFill/>
          </a:ln>
        </p:spPr>
        <p:txBody>
          <a:bodyPr wrap="square" lIns="91440" tIns="45720" rIns="91440" bIns="45720" rtlCol="0" anchor="t">
            <a:spAutoFit/>
          </a:bodyPr>
          <a:lstStyle/>
          <a:p>
            <a:pPr lvl="5"/>
            <a:r>
              <a:rPr lang="en-US" b="1" dirty="0">
                <a:cs typeface="Calibri"/>
              </a:rPr>
              <a:t>PROJECT</a:t>
            </a:r>
            <a:r>
              <a:rPr lang="en-US" dirty="0">
                <a:cs typeface="Calibri"/>
              </a:rPr>
              <a:t>: MassHealth is providing CSN Retention Bonuses for CSN nurses who meet service commitments each quarter, with the first service quarter beginning the 2nd quarter of calendar year 2023. </a:t>
            </a:r>
          </a:p>
          <a:p>
            <a:endParaRPr lang="en-US" dirty="0">
              <a:cs typeface="Calibri"/>
            </a:endParaRPr>
          </a:p>
          <a:p>
            <a:endParaRPr lang="en-US" b="1" dirty="0">
              <a:cs typeface="Calibri"/>
            </a:endParaRPr>
          </a:p>
          <a:p>
            <a:endParaRPr lang="en-US" b="1" dirty="0">
              <a:cs typeface="Calibri"/>
            </a:endParaRPr>
          </a:p>
          <a:p>
            <a:endParaRPr lang="en-US" b="1" dirty="0">
              <a:cs typeface="Calibri"/>
            </a:endParaRPr>
          </a:p>
          <a:p>
            <a:endParaRPr lang="en-US" b="1" dirty="0">
              <a:cs typeface="Calibri"/>
            </a:endParaRPr>
          </a:p>
          <a:p>
            <a:endParaRPr lang="en-US" b="1" dirty="0">
              <a:cs typeface="Calibri"/>
            </a:endParaRPr>
          </a:p>
          <a:p>
            <a:pPr lvl="5"/>
            <a:r>
              <a:rPr lang="en-US" b="1" dirty="0">
                <a:cs typeface="Calibri"/>
              </a:rPr>
              <a:t>AIM</a:t>
            </a:r>
            <a:r>
              <a:rPr lang="en-US" dirty="0">
                <a:cs typeface="Calibri"/>
              </a:rPr>
              <a:t>: Increase retention of CSN nurses, including both agency and independent nurses. Encourage CSN nurses to work more hours each month to meet higher retention bonus amounts.</a:t>
            </a:r>
          </a:p>
          <a:p>
            <a:endParaRPr lang="en-US" b="1" dirty="0">
              <a:ea typeface="+mn-lt"/>
              <a:cs typeface="+mn-lt"/>
            </a:endParaRPr>
          </a:p>
          <a:p>
            <a:r>
              <a:rPr lang="en-US" b="1" dirty="0">
                <a:ea typeface="+mn-lt"/>
                <a:cs typeface="+mn-lt"/>
              </a:rPr>
              <a:t>STATUS: </a:t>
            </a:r>
            <a:r>
              <a:rPr lang="en-US" sz="1600" dirty="0">
                <a:ea typeface="+mn-lt"/>
                <a:cs typeface="+mn-lt"/>
              </a:rPr>
              <a:t>First service quarter was April 1</a:t>
            </a:r>
            <a:r>
              <a:rPr lang="en-US" sz="1600" baseline="30000" dirty="0">
                <a:ea typeface="+mn-lt"/>
                <a:cs typeface="+mn-lt"/>
              </a:rPr>
              <a:t>st</a:t>
            </a:r>
            <a:r>
              <a:rPr lang="en-US" sz="1600" dirty="0">
                <a:ea typeface="+mn-lt"/>
                <a:cs typeface="+mn-lt"/>
              </a:rPr>
              <a:t> – June 30</a:t>
            </a:r>
            <a:r>
              <a:rPr lang="en-US" sz="1600" baseline="30000" dirty="0">
                <a:ea typeface="+mn-lt"/>
                <a:cs typeface="+mn-lt"/>
              </a:rPr>
              <a:t>th</a:t>
            </a:r>
            <a:r>
              <a:rPr lang="en-US" sz="1600" baseline="30000" dirty="0">
                <a:ea typeface="+mn-lt"/>
                <a:cs typeface="Calibri"/>
              </a:rPr>
              <a:t> </a:t>
            </a:r>
            <a:r>
              <a:rPr lang="en-US" sz="1600" dirty="0">
                <a:cs typeface="Calibri"/>
              </a:rPr>
              <a:t>with billing beginning July 1</a:t>
            </a:r>
            <a:r>
              <a:rPr lang="en-US" sz="1600" baseline="30000" dirty="0">
                <a:cs typeface="Calibri"/>
              </a:rPr>
              <a:t>st</a:t>
            </a:r>
            <a:endParaRPr lang="en-US" sz="1600" dirty="0">
              <a:ea typeface="+mn-lt"/>
              <a:cs typeface="+mn-lt"/>
            </a:endParaRPr>
          </a:p>
          <a:p>
            <a:pPr marL="742950" lvl="1" indent="-285750">
              <a:buFontTx/>
              <a:buChar char="-"/>
            </a:pPr>
            <a:r>
              <a:rPr lang="en-US" sz="1600" dirty="0">
                <a:cs typeface="Calibri"/>
              </a:rPr>
              <a:t>803 retention bonuses were paid out for service quarter one</a:t>
            </a:r>
          </a:p>
          <a:p>
            <a:pPr marL="742950" lvl="1" indent="-285750">
              <a:buFontTx/>
              <a:buChar char="-"/>
            </a:pPr>
            <a:r>
              <a:rPr lang="en-US" sz="1600" dirty="0">
                <a:cs typeface="Calibri"/>
              </a:rPr>
              <a:t>Several agencies reported their nurses have been working more hours each month</a:t>
            </a:r>
          </a:p>
          <a:p>
            <a:pPr marL="628650" lvl="1" indent="-171450">
              <a:buFontTx/>
              <a:buChar char="-"/>
            </a:pPr>
            <a:r>
              <a:rPr lang="en-US" sz="1600" dirty="0">
                <a:cs typeface="Calibri"/>
              </a:rPr>
              <a:t>Second service quarter was July 1</a:t>
            </a:r>
            <a:r>
              <a:rPr lang="en-US" sz="1600" baseline="30000" dirty="0">
                <a:cs typeface="Calibri"/>
              </a:rPr>
              <a:t>st</a:t>
            </a:r>
            <a:r>
              <a:rPr lang="en-US" sz="1600" dirty="0">
                <a:cs typeface="Calibri"/>
              </a:rPr>
              <a:t> – September 30</a:t>
            </a:r>
            <a:r>
              <a:rPr lang="en-US" sz="1600" baseline="30000" dirty="0">
                <a:cs typeface="Calibri"/>
              </a:rPr>
              <a:t>th</a:t>
            </a:r>
            <a:r>
              <a:rPr lang="en-US" sz="1600" dirty="0">
                <a:cs typeface="Calibri"/>
              </a:rPr>
              <a:t>, with billing beginning October 1</a:t>
            </a:r>
            <a:r>
              <a:rPr lang="en-US" sz="1600" baseline="30000" dirty="0">
                <a:cs typeface="Calibri"/>
              </a:rPr>
              <a:t>st</a:t>
            </a:r>
          </a:p>
          <a:p>
            <a:pPr marL="628650" lvl="1" indent="-171450">
              <a:buFontTx/>
              <a:buChar char="-"/>
            </a:pPr>
            <a:r>
              <a:rPr lang="en-US" sz="1600" dirty="0">
                <a:cs typeface="Calibri"/>
              </a:rPr>
              <a:t>We have $15M total in ARPA funding for this project; will evaluate impact after 1 year.</a:t>
            </a: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Workforce 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7</a:t>
            </a:fld>
            <a:endParaRPr lang="en-US" sz="1200"/>
          </a:p>
        </p:txBody>
      </p:sp>
      <p:sp>
        <p:nvSpPr>
          <p:cNvPr id="17" name="Rectangle 16">
            <a:extLst>
              <a:ext uri="{FF2B5EF4-FFF2-40B4-BE49-F238E27FC236}">
                <a16:creationId xmlns:a16="http://schemas.microsoft.com/office/drawing/2014/main" id="{F8E187BC-08B3-48BC-AF24-1CAF3C2AC332}"/>
              </a:ext>
            </a:extLst>
          </p:cNvPr>
          <p:cNvSpPr/>
          <p:nvPr/>
        </p:nvSpPr>
        <p:spPr>
          <a:xfrm>
            <a:off x="404373" y="2103445"/>
            <a:ext cx="2152356" cy="1504023"/>
          </a:xfrm>
          <a:prstGeom prst="rect">
            <a:avLst/>
          </a:prstGeom>
          <a:solidFill>
            <a:srgbClr val="E5F4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a:solidFill>
                <a:schemeClr val="tx1"/>
              </a:solidFill>
            </a:endParaRPr>
          </a:p>
        </p:txBody>
      </p:sp>
      <p:sp>
        <p:nvSpPr>
          <p:cNvPr id="25" name="TextBox 24">
            <a:extLst>
              <a:ext uri="{FF2B5EF4-FFF2-40B4-BE49-F238E27FC236}">
                <a16:creationId xmlns:a16="http://schemas.microsoft.com/office/drawing/2014/main" id="{2BFCEFCD-9BD3-4EBC-A0A4-97E3740B49CB}"/>
              </a:ext>
            </a:extLst>
          </p:cNvPr>
          <p:cNvSpPr txBox="1"/>
          <p:nvPr/>
        </p:nvSpPr>
        <p:spPr>
          <a:xfrm>
            <a:off x="404373" y="2519271"/>
            <a:ext cx="2134392" cy="984885"/>
          </a:xfrm>
          <a:prstGeom prst="rect">
            <a:avLst/>
          </a:prstGeom>
          <a:noFill/>
          <a:ln>
            <a:noFill/>
          </a:ln>
        </p:spPr>
        <p:txBody>
          <a:bodyPr wrap="square" lIns="91440" tIns="45720" rIns="91440" bIns="45720" rtlCol="0" anchor="t">
            <a:spAutoFit/>
          </a:bodyPr>
          <a:lstStyle/>
          <a:p>
            <a:pPr algn="ctr"/>
            <a:r>
              <a:rPr lang="en-US" sz="2000"/>
              <a:t>CSN Retention Bonuses</a:t>
            </a:r>
          </a:p>
          <a:p>
            <a:endParaRPr lang="en-US">
              <a:cs typeface="Calibri"/>
            </a:endParaRPr>
          </a:p>
        </p:txBody>
      </p:sp>
      <p:sp>
        <p:nvSpPr>
          <p:cNvPr id="14" name="TextBox 13">
            <a:extLst>
              <a:ext uri="{FF2B5EF4-FFF2-40B4-BE49-F238E27FC236}">
                <a16:creationId xmlns:a16="http://schemas.microsoft.com/office/drawing/2014/main" id="{EAFC36F2-82B5-4941-BFAB-D5097ED4AC5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692F7B3C-27E7-4796-9A24-3FC8CEAF5F4E}"/>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graphicFrame>
        <p:nvGraphicFramePr>
          <p:cNvPr id="2" name="Table 3">
            <a:extLst>
              <a:ext uri="{FF2B5EF4-FFF2-40B4-BE49-F238E27FC236}">
                <a16:creationId xmlns:a16="http://schemas.microsoft.com/office/drawing/2014/main" id="{3F56672F-7255-4427-A212-B7C73D91B342}"/>
              </a:ext>
            </a:extLst>
          </p:cNvPr>
          <p:cNvGraphicFramePr>
            <a:graphicFrameLocks noGrp="1"/>
          </p:cNvGraphicFramePr>
          <p:nvPr>
            <p:extLst>
              <p:ext uri="{D42A27DB-BD31-4B8C-83A1-F6EECF244321}">
                <p14:modId xmlns:p14="http://schemas.microsoft.com/office/powerpoint/2010/main" val="2938042686"/>
              </p:ext>
            </p:extLst>
          </p:nvPr>
        </p:nvGraphicFramePr>
        <p:xfrm>
          <a:off x="2823458" y="2446345"/>
          <a:ext cx="5916169" cy="1349072"/>
        </p:xfrm>
        <a:graphic>
          <a:graphicData uri="http://schemas.openxmlformats.org/drawingml/2006/table">
            <a:tbl>
              <a:tblPr firstRow="1" bandRow="1">
                <a:tableStyleId>{5C22544A-7EE6-4342-B048-85BDC9FD1C3A}</a:tableStyleId>
              </a:tblPr>
              <a:tblGrid>
                <a:gridCol w="4684816">
                  <a:extLst>
                    <a:ext uri="{9D8B030D-6E8A-4147-A177-3AD203B41FA5}">
                      <a16:colId xmlns:a16="http://schemas.microsoft.com/office/drawing/2014/main" val="3496906560"/>
                    </a:ext>
                  </a:extLst>
                </a:gridCol>
                <a:gridCol w="1231353">
                  <a:extLst>
                    <a:ext uri="{9D8B030D-6E8A-4147-A177-3AD203B41FA5}">
                      <a16:colId xmlns:a16="http://schemas.microsoft.com/office/drawing/2014/main" val="634170709"/>
                    </a:ext>
                  </a:extLst>
                </a:gridCol>
              </a:tblGrid>
              <a:tr h="33726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cs typeface="Times New Roman"/>
                        </a:rPr>
                        <a:t>Service Commitment Retention Bonus Amount</a:t>
                      </a:r>
                    </a:p>
                  </a:txBody>
                  <a:tcPr/>
                </a:tc>
                <a:tc hMerge="1">
                  <a:txBody>
                    <a:bodyPr/>
                    <a:lstStyle/>
                    <a:p>
                      <a:endParaRPr lang="en-US"/>
                    </a:p>
                  </a:txBody>
                  <a:tcPr/>
                </a:tc>
                <a:extLst>
                  <a:ext uri="{0D108BD9-81ED-4DB2-BD59-A6C34878D82A}">
                    <a16:rowId xmlns:a16="http://schemas.microsoft.com/office/drawing/2014/main" val="4243743492"/>
                  </a:ext>
                </a:extLst>
              </a:tr>
              <a:tr h="337268">
                <a:tc>
                  <a:txBody>
                    <a:bodyPr/>
                    <a:lstStyle/>
                    <a:p>
                      <a:r>
                        <a:rPr lang="en-US" sz="1400">
                          <a:cs typeface="Times New Roman"/>
                        </a:rPr>
                        <a:t>480 hours during a designated service quarter (40 </a:t>
                      </a:r>
                      <a:r>
                        <a:rPr lang="en-US" sz="1400" err="1">
                          <a:cs typeface="Times New Roman"/>
                        </a:rPr>
                        <a:t>hrs</a:t>
                      </a:r>
                      <a:r>
                        <a:rPr lang="en-US" sz="1400">
                          <a:cs typeface="Times New Roman"/>
                        </a:rPr>
                        <a:t>/week)</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cs typeface="Times New Roman"/>
                        </a:rPr>
                        <a:t>$3,250.00</a:t>
                      </a:r>
                    </a:p>
                  </a:txBody>
                  <a:tcPr/>
                </a:tc>
                <a:extLst>
                  <a:ext uri="{0D108BD9-81ED-4DB2-BD59-A6C34878D82A}">
                    <a16:rowId xmlns:a16="http://schemas.microsoft.com/office/drawing/2014/main" val="4205829621"/>
                  </a:ext>
                </a:extLst>
              </a:tr>
              <a:tr h="337268">
                <a:tc>
                  <a:txBody>
                    <a:bodyPr/>
                    <a:lstStyle/>
                    <a:p>
                      <a:r>
                        <a:rPr lang="en-US" sz="1400">
                          <a:cs typeface="Times New Roman"/>
                        </a:rPr>
                        <a:t>360 hours during a designated service quarter (30 </a:t>
                      </a:r>
                      <a:r>
                        <a:rPr lang="en-US" sz="1400" err="1">
                          <a:cs typeface="Times New Roman"/>
                        </a:rPr>
                        <a:t>hrs</a:t>
                      </a:r>
                      <a:r>
                        <a:rPr lang="en-US" sz="1400">
                          <a:cs typeface="Times New Roman"/>
                        </a:rPr>
                        <a:t>/week)</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cs typeface="Times New Roman"/>
                        </a:rPr>
                        <a:t>$2,000.00</a:t>
                      </a:r>
                    </a:p>
                  </a:txBody>
                  <a:tcPr/>
                </a:tc>
                <a:extLst>
                  <a:ext uri="{0D108BD9-81ED-4DB2-BD59-A6C34878D82A}">
                    <a16:rowId xmlns:a16="http://schemas.microsoft.com/office/drawing/2014/main" val="4087299664"/>
                  </a:ext>
                </a:extLst>
              </a:tr>
              <a:tr h="337268">
                <a:tc>
                  <a:txBody>
                    <a:bodyPr/>
                    <a:lstStyle/>
                    <a:p>
                      <a:r>
                        <a:rPr lang="en-US" sz="1400">
                          <a:cs typeface="Times New Roman"/>
                        </a:rPr>
                        <a:t>260 hours during a designated service quarter (20 </a:t>
                      </a:r>
                      <a:r>
                        <a:rPr lang="en-US" sz="1400" err="1">
                          <a:cs typeface="Times New Roman"/>
                        </a:rPr>
                        <a:t>hrs</a:t>
                      </a:r>
                      <a:r>
                        <a:rPr lang="en-US" sz="1400">
                          <a:cs typeface="Times New Roman"/>
                        </a:rPr>
                        <a:t>/week)</a:t>
                      </a:r>
                      <a:endParaRPr lang="en-US" sz="1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cs typeface="Times New Roman"/>
                        </a:rPr>
                        <a:t>$1,200.00</a:t>
                      </a:r>
                    </a:p>
                  </a:txBody>
                  <a:tcPr/>
                </a:tc>
                <a:extLst>
                  <a:ext uri="{0D108BD9-81ED-4DB2-BD59-A6C34878D82A}">
                    <a16:rowId xmlns:a16="http://schemas.microsoft.com/office/drawing/2014/main" val="874434853"/>
                  </a:ext>
                </a:extLst>
              </a:tr>
            </a:tbl>
          </a:graphicData>
        </a:graphic>
      </p:graphicFrame>
    </p:spTree>
    <p:extLst>
      <p:ext uri="{BB962C8B-B14F-4D97-AF65-F5344CB8AC3E}">
        <p14:creationId xmlns:p14="http://schemas.microsoft.com/office/powerpoint/2010/main" val="1988846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95" imgH="396" progId="TCLayout.ActiveDocument.1">
                  <p:embed/>
                </p:oleObj>
              </mc:Choice>
              <mc:Fallback>
                <p:oleObj name="think-cell Slide" r:id="rId4"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9" name="TextBox 28">
            <a:extLst>
              <a:ext uri="{FF2B5EF4-FFF2-40B4-BE49-F238E27FC236}">
                <a16:creationId xmlns:a16="http://schemas.microsoft.com/office/drawing/2014/main" id="{17BB8C40-BB7A-4E5E-9BB6-A9682ECC69AB}"/>
              </a:ext>
            </a:extLst>
          </p:cNvPr>
          <p:cNvSpPr txBox="1"/>
          <p:nvPr/>
        </p:nvSpPr>
        <p:spPr>
          <a:xfrm>
            <a:off x="214474" y="1232496"/>
            <a:ext cx="8365355" cy="5262979"/>
          </a:xfrm>
          <a:prstGeom prst="rect">
            <a:avLst/>
          </a:prstGeom>
          <a:noFill/>
          <a:ln>
            <a:noFill/>
          </a:ln>
        </p:spPr>
        <p:txBody>
          <a:bodyPr wrap="square" lIns="91440" tIns="45720" rIns="91440" bIns="45720" rtlCol="0" anchor="t">
            <a:spAutoFit/>
          </a:bodyPr>
          <a:lstStyle/>
          <a:p>
            <a:pPr lvl="5"/>
            <a:r>
              <a:rPr lang="en-US" sz="1600" b="1" dirty="0">
                <a:cs typeface="Calibri"/>
              </a:rPr>
              <a:t>PROJECT</a:t>
            </a:r>
            <a:r>
              <a:rPr lang="en-US" sz="1600" dirty="0">
                <a:cs typeface="Calibri"/>
              </a:rPr>
              <a:t>: MassHealth is providing loan repayment for new nurse graduates who commit to provide CSN services to MassHealth members.</a:t>
            </a:r>
          </a:p>
          <a:p>
            <a:endParaRPr lang="en-US" sz="1600" dirty="0">
              <a:cs typeface="Calibri"/>
            </a:endParaRPr>
          </a:p>
          <a:p>
            <a:endParaRPr lang="en-US" sz="1600" b="1" dirty="0">
              <a:cs typeface="Calibri"/>
            </a:endParaRPr>
          </a:p>
          <a:p>
            <a:endParaRPr lang="en-US" sz="1600" b="1" dirty="0">
              <a:cs typeface="Calibri"/>
            </a:endParaRPr>
          </a:p>
          <a:p>
            <a:endParaRPr lang="en-US" sz="1600" b="1" dirty="0">
              <a:cs typeface="Calibri"/>
            </a:endParaRPr>
          </a:p>
          <a:p>
            <a:pPr lvl="5"/>
            <a:endParaRPr lang="en-US" sz="1600" b="1" dirty="0">
              <a:cs typeface="Calibri"/>
            </a:endParaRPr>
          </a:p>
          <a:p>
            <a:pPr lvl="5"/>
            <a:endParaRPr lang="en-US" sz="1600" b="1" dirty="0">
              <a:cs typeface="Calibri"/>
            </a:endParaRPr>
          </a:p>
          <a:p>
            <a:pPr lvl="5"/>
            <a:endParaRPr lang="en-US" sz="1600" b="1" dirty="0">
              <a:cs typeface="Calibri"/>
            </a:endParaRPr>
          </a:p>
          <a:p>
            <a:pPr lvl="5"/>
            <a:r>
              <a:rPr lang="en-US" sz="1600" b="1" dirty="0">
                <a:cs typeface="Calibri"/>
              </a:rPr>
              <a:t>AIM</a:t>
            </a:r>
            <a:r>
              <a:rPr lang="en-US" sz="1600" dirty="0">
                <a:cs typeface="Calibri"/>
              </a:rPr>
              <a:t>: Incentivize new nurse graduates to join the CSN workforce and extend their tenure. </a:t>
            </a:r>
          </a:p>
          <a:p>
            <a:pPr lvl="5"/>
            <a:endParaRPr lang="en-US" sz="1600" b="1" dirty="0">
              <a:ea typeface="+mn-lt"/>
              <a:cs typeface="+mn-lt"/>
            </a:endParaRPr>
          </a:p>
          <a:p>
            <a:r>
              <a:rPr lang="en-US" sz="1600" b="1" dirty="0">
                <a:ea typeface="+mn-lt"/>
                <a:cs typeface="+mn-lt"/>
              </a:rPr>
              <a:t>STATUS:</a:t>
            </a:r>
          </a:p>
          <a:p>
            <a:pPr marL="285750" indent="-285750">
              <a:buFontTx/>
              <a:buChar char="-"/>
            </a:pPr>
            <a:r>
              <a:rPr lang="en-US" sz="1600" dirty="0">
                <a:ea typeface="+mn-lt"/>
                <a:cs typeface="+mn-lt"/>
              </a:rPr>
              <a:t>Application launched on September 20</a:t>
            </a:r>
            <a:r>
              <a:rPr lang="en-US" sz="1600" baseline="30000" dirty="0">
                <a:ea typeface="+mn-lt"/>
                <a:cs typeface="+mn-lt"/>
              </a:rPr>
              <a:t>th</a:t>
            </a:r>
            <a:r>
              <a:rPr lang="en-US" sz="1600" dirty="0">
                <a:ea typeface="+mn-lt"/>
                <a:cs typeface="+mn-lt"/>
              </a:rPr>
              <a:t>, 2023</a:t>
            </a:r>
          </a:p>
          <a:p>
            <a:pPr marL="742950" lvl="1" indent="-285750">
              <a:buFontTx/>
              <a:buChar char="-"/>
            </a:pPr>
            <a:r>
              <a:rPr lang="en-US" sz="1600" dirty="0">
                <a:ea typeface="+mn-lt"/>
                <a:cs typeface="+mn-lt"/>
              </a:rPr>
              <a:t>Nurses who graduated on or after January 1</a:t>
            </a:r>
            <a:r>
              <a:rPr lang="en-US" sz="1600" baseline="30000" dirty="0">
                <a:ea typeface="+mn-lt"/>
                <a:cs typeface="+mn-lt"/>
              </a:rPr>
              <a:t>st</a:t>
            </a:r>
            <a:r>
              <a:rPr lang="en-US" sz="1600" dirty="0">
                <a:ea typeface="+mn-lt"/>
                <a:cs typeface="+mn-lt"/>
              </a:rPr>
              <a:t>, 2022, are eligible </a:t>
            </a:r>
          </a:p>
          <a:p>
            <a:pPr marL="285750" indent="-285750">
              <a:buFontTx/>
              <a:buChar char="-"/>
            </a:pPr>
            <a:r>
              <a:rPr lang="en-US" sz="1600" dirty="0">
                <a:ea typeface="+mn-lt"/>
                <a:cs typeface="+mn-lt"/>
              </a:rPr>
              <a:t>$488,450 has been committed</a:t>
            </a:r>
          </a:p>
          <a:p>
            <a:pPr marL="285750" indent="-285750">
              <a:buFontTx/>
              <a:buChar char="-"/>
            </a:pPr>
            <a:r>
              <a:rPr lang="en-US" sz="1600" dirty="0">
                <a:ea typeface="+mn-lt"/>
                <a:cs typeface="+mn-lt"/>
              </a:rPr>
              <a:t>85 nurses have registered, 15 have completed applications</a:t>
            </a:r>
          </a:p>
          <a:p>
            <a:pPr marL="285750" indent="-285750">
              <a:buFontTx/>
              <a:buChar char="-"/>
            </a:pPr>
            <a:r>
              <a:rPr lang="en-US" sz="1600" dirty="0">
                <a:ea typeface="+mn-lt"/>
                <a:cs typeface="+mn-lt"/>
              </a:rPr>
              <a:t>40% of applicants are INs, 60% are agency nurses</a:t>
            </a:r>
          </a:p>
          <a:p>
            <a:pPr marL="285750" indent="-285750">
              <a:buFontTx/>
              <a:buChar char="-"/>
            </a:pPr>
            <a:r>
              <a:rPr lang="en-US" sz="1600" dirty="0">
                <a:cs typeface="Calibri"/>
              </a:rPr>
              <a:t>We have $15M in ARPA funding for this project; application will be open until March 20</a:t>
            </a:r>
            <a:r>
              <a:rPr lang="en-US" sz="1600" baseline="30000" dirty="0">
                <a:cs typeface="Calibri"/>
              </a:rPr>
              <a:t>th</a:t>
            </a:r>
            <a:r>
              <a:rPr lang="en-US" sz="1600" dirty="0">
                <a:cs typeface="Calibri"/>
              </a:rPr>
              <a:t>, 2024, or until all funds have been committed</a:t>
            </a:r>
            <a:r>
              <a:rPr lang="en-US" sz="1600" dirty="0">
                <a:highlight>
                  <a:srgbClr val="FFFF00"/>
                </a:highlight>
                <a:cs typeface="Calibri"/>
              </a:rPr>
              <a:t>.</a:t>
            </a:r>
            <a:endParaRPr lang="en-US" sz="1600" dirty="0">
              <a:highlight>
                <a:srgbClr val="FFFF00"/>
              </a:highlight>
              <a:ea typeface="+mn-lt"/>
              <a:cs typeface="+mn-lt"/>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Workforce 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8</a:t>
            </a:fld>
            <a:endParaRPr lang="en-US" sz="1200"/>
          </a:p>
        </p:txBody>
      </p:sp>
      <p:sp>
        <p:nvSpPr>
          <p:cNvPr id="17" name="Rectangle 16">
            <a:extLst>
              <a:ext uri="{FF2B5EF4-FFF2-40B4-BE49-F238E27FC236}">
                <a16:creationId xmlns:a16="http://schemas.microsoft.com/office/drawing/2014/main" id="{F8E187BC-08B3-48BC-AF24-1CAF3C2AC332}"/>
              </a:ext>
            </a:extLst>
          </p:cNvPr>
          <p:cNvSpPr/>
          <p:nvPr/>
        </p:nvSpPr>
        <p:spPr>
          <a:xfrm>
            <a:off x="386409" y="2112803"/>
            <a:ext cx="2152356" cy="1504023"/>
          </a:xfrm>
          <a:prstGeom prst="rect">
            <a:avLst/>
          </a:prstGeom>
          <a:solidFill>
            <a:srgbClr val="E5F4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a:solidFill>
                <a:schemeClr val="tx1"/>
              </a:solidFill>
            </a:endParaRPr>
          </a:p>
        </p:txBody>
      </p:sp>
      <p:sp>
        <p:nvSpPr>
          <p:cNvPr id="25" name="TextBox 24">
            <a:extLst>
              <a:ext uri="{FF2B5EF4-FFF2-40B4-BE49-F238E27FC236}">
                <a16:creationId xmlns:a16="http://schemas.microsoft.com/office/drawing/2014/main" id="{2BFCEFCD-9BD3-4EBC-A0A4-97E3740B49CB}"/>
              </a:ext>
            </a:extLst>
          </p:cNvPr>
          <p:cNvSpPr txBox="1"/>
          <p:nvPr/>
        </p:nvSpPr>
        <p:spPr>
          <a:xfrm>
            <a:off x="404373" y="2324164"/>
            <a:ext cx="2134392" cy="1292662"/>
          </a:xfrm>
          <a:prstGeom prst="rect">
            <a:avLst/>
          </a:prstGeom>
          <a:noFill/>
          <a:ln>
            <a:noFill/>
          </a:ln>
        </p:spPr>
        <p:txBody>
          <a:bodyPr wrap="square" lIns="91440" tIns="45720" rIns="91440" bIns="45720" rtlCol="0" anchor="t">
            <a:spAutoFit/>
          </a:bodyPr>
          <a:lstStyle/>
          <a:p>
            <a:pPr algn="ctr"/>
            <a:r>
              <a:rPr lang="en-US" sz="2000"/>
              <a:t>CSN New Nurse Graduate Loan Repayment</a:t>
            </a:r>
          </a:p>
          <a:p>
            <a:endParaRPr lang="en-US">
              <a:cs typeface="Calibri"/>
            </a:endParaRPr>
          </a:p>
        </p:txBody>
      </p:sp>
      <p:sp>
        <p:nvSpPr>
          <p:cNvPr id="14" name="TextBox 13">
            <a:extLst>
              <a:ext uri="{FF2B5EF4-FFF2-40B4-BE49-F238E27FC236}">
                <a16:creationId xmlns:a16="http://schemas.microsoft.com/office/drawing/2014/main" id="{EAFC36F2-82B5-4941-BFAB-D5097ED4AC5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692F7B3C-27E7-4796-9A24-3FC8CEAF5F4E}"/>
              </a:ext>
            </a:extLst>
          </p:cNvPr>
          <p:cNvSpPr txBox="1"/>
          <p:nvPr/>
        </p:nvSpPr>
        <p:spPr>
          <a:xfrm>
            <a:off x="85836" y="6458845"/>
            <a:ext cx="4572000" cy="276999"/>
          </a:xfrm>
          <a:prstGeom prst="rect">
            <a:avLst/>
          </a:prstGeom>
          <a:noFill/>
        </p:spPr>
        <p:txBody>
          <a:bodyPr wrap="square">
            <a:spAutoFit/>
          </a:bodyPr>
          <a:lstStyle/>
          <a:p>
            <a:r>
              <a:rPr lang="en-US" sz="1200"/>
              <a:t>October 2023</a:t>
            </a:r>
          </a:p>
        </p:txBody>
      </p:sp>
      <p:graphicFrame>
        <p:nvGraphicFramePr>
          <p:cNvPr id="4" name="Table 5">
            <a:extLst>
              <a:ext uri="{FF2B5EF4-FFF2-40B4-BE49-F238E27FC236}">
                <a16:creationId xmlns:a16="http://schemas.microsoft.com/office/drawing/2014/main" id="{EA12E069-EBFF-79A2-0279-1E9AEE18B6FB}"/>
              </a:ext>
            </a:extLst>
          </p:cNvPr>
          <p:cNvGraphicFramePr>
            <a:graphicFrameLocks noGrp="1"/>
          </p:cNvGraphicFramePr>
          <p:nvPr>
            <p:extLst>
              <p:ext uri="{D42A27DB-BD31-4B8C-83A1-F6EECF244321}">
                <p14:modId xmlns:p14="http://schemas.microsoft.com/office/powerpoint/2010/main" val="2756045145"/>
              </p:ext>
            </p:extLst>
          </p:nvPr>
        </p:nvGraphicFramePr>
        <p:xfrm>
          <a:off x="2769443" y="2199413"/>
          <a:ext cx="5579707" cy="1330801"/>
        </p:xfrm>
        <a:graphic>
          <a:graphicData uri="http://schemas.openxmlformats.org/drawingml/2006/table">
            <a:tbl>
              <a:tblPr firstRow="1" bandRow="1">
                <a:tableStyleId>{5C22544A-7EE6-4342-B048-85BDC9FD1C3A}</a:tableStyleId>
              </a:tblPr>
              <a:tblGrid>
                <a:gridCol w="1855389">
                  <a:extLst>
                    <a:ext uri="{9D8B030D-6E8A-4147-A177-3AD203B41FA5}">
                      <a16:colId xmlns:a16="http://schemas.microsoft.com/office/drawing/2014/main" val="1992345257"/>
                    </a:ext>
                  </a:extLst>
                </a:gridCol>
                <a:gridCol w="1864415">
                  <a:extLst>
                    <a:ext uri="{9D8B030D-6E8A-4147-A177-3AD203B41FA5}">
                      <a16:colId xmlns:a16="http://schemas.microsoft.com/office/drawing/2014/main" val="249071785"/>
                    </a:ext>
                  </a:extLst>
                </a:gridCol>
                <a:gridCol w="1859903">
                  <a:extLst>
                    <a:ext uri="{9D8B030D-6E8A-4147-A177-3AD203B41FA5}">
                      <a16:colId xmlns:a16="http://schemas.microsoft.com/office/drawing/2014/main" val="76517725"/>
                    </a:ext>
                  </a:extLst>
                </a:gridCol>
              </a:tblGrid>
              <a:tr h="294481">
                <a:tc>
                  <a:txBody>
                    <a:bodyPr/>
                    <a:lstStyle/>
                    <a:p>
                      <a:r>
                        <a:rPr lang="en-US" sz="1100"/>
                        <a:t>Service Obligation</a:t>
                      </a:r>
                    </a:p>
                  </a:txBody>
                  <a:tcPr/>
                </a:tc>
                <a:tc>
                  <a:txBody>
                    <a:bodyPr/>
                    <a:lstStyle/>
                    <a:p>
                      <a:r>
                        <a:rPr lang="en-US" sz="1100"/>
                        <a:t>Registered Nurse</a:t>
                      </a:r>
                    </a:p>
                  </a:txBody>
                  <a:tcPr/>
                </a:tc>
                <a:tc>
                  <a:txBody>
                    <a:bodyPr/>
                    <a:lstStyle/>
                    <a:p>
                      <a:r>
                        <a:rPr lang="en-US" sz="1100" dirty="0"/>
                        <a:t>Licensed Practical Nurse</a:t>
                      </a:r>
                    </a:p>
                  </a:txBody>
                  <a:tcPr/>
                </a:tc>
                <a:extLst>
                  <a:ext uri="{0D108BD9-81ED-4DB2-BD59-A6C34878D82A}">
                    <a16:rowId xmlns:a16="http://schemas.microsoft.com/office/drawing/2014/main" val="754618394"/>
                  </a:ext>
                </a:extLst>
              </a:tr>
              <a:tr h="220401">
                <a:tc rowSpan="2">
                  <a:txBody>
                    <a:bodyPr/>
                    <a:lstStyle/>
                    <a:p>
                      <a:pPr algn="ctr"/>
                      <a:r>
                        <a:rPr lang="en-US" sz="1100"/>
                        <a:t>3 Years</a:t>
                      </a:r>
                    </a:p>
                  </a:txBody>
                  <a:tcPr anchor="ctr"/>
                </a:tc>
                <a:tc>
                  <a:txBody>
                    <a:bodyPr/>
                    <a:lstStyle/>
                    <a:p>
                      <a:r>
                        <a:rPr lang="en-US" sz="1100" dirty="0"/>
                        <a:t>Full Time: $35,000</a:t>
                      </a:r>
                    </a:p>
                  </a:txBody>
                  <a:tcPr/>
                </a:tc>
                <a:tc>
                  <a:txBody>
                    <a:bodyPr/>
                    <a:lstStyle/>
                    <a:p>
                      <a:r>
                        <a:rPr lang="en-US" sz="1100"/>
                        <a:t>Full Time: $30,000</a:t>
                      </a:r>
                    </a:p>
                  </a:txBody>
                  <a:tcPr/>
                </a:tc>
                <a:extLst>
                  <a:ext uri="{0D108BD9-81ED-4DB2-BD59-A6C34878D82A}">
                    <a16:rowId xmlns:a16="http://schemas.microsoft.com/office/drawing/2014/main" val="3100543816"/>
                  </a:ext>
                </a:extLst>
              </a:tr>
              <a:tr h="220401">
                <a:tc vMerge="1">
                  <a:txBody>
                    <a:bodyPr/>
                    <a:lstStyle/>
                    <a:p>
                      <a:endParaRPr lang="en-US"/>
                    </a:p>
                  </a:txBody>
                  <a:tcPr/>
                </a:tc>
                <a:tc>
                  <a:txBody>
                    <a:bodyPr/>
                    <a:lstStyle/>
                    <a:p>
                      <a:r>
                        <a:rPr lang="en-US" sz="1100" dirty="0"/>
                        <a:t>Part Time: $20,000</a:t>
                      </a:r>
                    </a:p>
                  </a:txBody>
                  <a:tcPr/>
                </a:tc>
                <a:tc>
                  <a:txBody>
                    <a:bodyPr/>
                    <a:lstStyle/>
                    <a:p>
                      <a:r>
                        <a:rPr lang="en-US" sz="1100"/>
                        <a:t>Part Time: $15,000</a:t>
                      </a:r>
                    </a:p>
                  </a:txBody>
                  <a:tcPr/>
                </a:tc>
                <a:extLst>
                  <a:ext uri="{0D108BD9-81ED-4DB2-BD59-A6C34878D82A}">
                    <a16:rowId xmlns:a16="http://schemas.microsoft.com/office/drawing/2014/main" val="798491278"/>
                  </a:ext>
                </a:extLst>
              </a:tr>
              <a:tr h="220401">
                <a:tc rowSpan="2">
                  <a:txBody>
                    <a:bodyPr/>
                    <a:lstStyle/>
                    <a:p>
                      <a:pPr algn="ctr"/>
                      <a:r>
                        <a:rPr lang="en-US" sz="1100"/>
                        <a:t>2 Years</a:t>
                      </a:r>
                    </a:p>
                  </a:txBody>
                  <a:tcPr anchor="ctr"/>
                </a:tc>
                <a:tc>
                  <a:txBody>
                    <a:bodyPr/>
                    <a:lstStyle/>
                    <a:p>
                      <a:r>
                        <a:rPr lang="en-US" sz="1100"/>
                        <a:t>Full Time: $20,000</a:t>
                      </a:r>
                    </a:p>
                  </a:txBody>
                  <a:tcPr/>
                </a:tc>
                <a:tc>
                  <a:txBody>
                    <a:bodyPr/>
                    <a:lstStyle/>
                    <a:p>
                      <a:r>
                        <a:rPr lang="en-US" sz="1100"/>
                        <a:t>Full Time: $15,000</a:t>
                      </a:r>
                    </a:p>
                  </a:txBody>
                  <a:tcPr/>
                </a:tc>
                <a:extLst>
                  <a:ext uri="{0D108BD9-81ED-4DB2-BD59-A6C34878D82A}">
                    <a16:rowId xmlns:a16="http://schemas.microsoft.com/office/drawing/2014/main" val="1147512711"/>
                  </a:ext>
                </a:extLst>
              </a:tr>
              <a:tr h="220401">
                <a:tc vMerge="1">
                  <a:txBody>
                    <a:bodyPr/>
                    <a:lstStyle/>
                    <a:p>
                      <a:endParaRPr lang="en-US"/>
                    </a:p>
                  </a:txBody>
                  <a:tcPr/>
                </a:tc>
                <a:tc>
                  <a:txBody>
                    <a:bodyPr/>
                    <a:lstStyle/>
                    <a:p>
                      <a:r>
                        <a:rPr lang="en-US" sz="1100"/>
                        <a:t>Part Time: $15,000</a:t>
                      </a:r>
                    </a:p>
                  </a:txBody>
                  <a:tcPr/>
                </a:tc>
                <a:tc>
                  <a:txBody>
                    <a:bodyPr/>
                    <a:lstStyle/>
                    <a:p>
                      <a:r>
                        <a:rPr lang="en-US" sz="1100" dirty="0"/>
                        <a:t>Part Time: $10,000</a:t>
                      </a:r>
                    </a:p>
                  </a:txBody>
                  <a:tcPr/>
                </a:tc>
                <a:extLst>
                  <a:ext uri="{0D108BD9-81ED-4DB2-BD59-A6C34878D82A}">
                    <a16:rowId xmlns:a16="http://schemas.microsoft.com/office/drawing/2014/main" val="1060819406"/>
                  </a:ext>
                </a:extLst>
              </a:tr>
            </a:tbl>
          </a:graphicData>
        </a:graphic>
      </p:graphicFrame>
    </p:spTree>
    <p:extLst>
      <p:ext uri="{BB962C8B-B14F-4D97-AF65-F5344CB8AC3E}">
        <p14:creationId xmlns:p14="http://schemas.microsoft.com/office/powerpoint/2010/main" val="2692583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3579A3A8-7BAC-4117-BF5E-5BDEFE3BDC9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9" name="TextBox 28">
            <a:extLst>
              <a:ext uri="{FF2B5EF4-FFF2-40B4-BE49-F238E27FC236}">
                <a16:creationId xmlns:a16="http://schemas.microsoft.com/office/drawing/2014/main" id="{17BB8C40-BB7A-4E5E-9BB6-A9682ECC69AB}"/>
              </a:ext>
            </a:extLst>
          </p:cNvPr>
          <p:cNvSpPr txBox="1"/>
          <p:nvPr/>
        </p:nvSpPr>
        <p:spPr>
          <a:xfrm>
            <a:off x="389322" y="1303517"/>
            <a:ext cx="8365355" cy="5909310"/>
          </a:xfrm>
          <a:prstGeom prst="rect">
            <a:avLst/>
          </a:prstGeom>
          <a:noFill/>
          <a:ln>
            <a:noFill/>
          </a:ln>
        </p:spPr>
        <p:txBody>
          <a:bodyPr wrap="square" lIns="91440" tIns="45720" rIns="91440" bIns="45720" rtlCol="0" anchor="t">
            <a:spAutoFit/>
          </a:bodyPr>
          <a:lstStyle/>
          <a:p>
            <a:pPr lvl="5"/>
            <a:r>
              <a:rPr lang="en-US" b="1" dirty="0">
                <a:cs typeface="Calibri"/>
              </a:rPr>
              <a:t>PROJECT</a:t>
            </a:r>
            <a:r>
              <a:rPr lang="en-US" dirty="0">
                <a:cs typeface="Calibri"/>
              </a:rPr>
              <a:t>: MassHealth is funding two CSN clinical training programs for current CSN nurses and nurses interested in providing CSN services. </a:t>
            </a:r>
          </a:p>
          <a:p>
            <a:pPr lvl="5"/>
            <a:endParaRPr lang="en-US" b="1" dirty="0">
              <a:cs typeface="Calibri"/>
            </a:endParaRPr>
          </a:p>
          <a:p>
            <a:pPr lvl="5"/>
            <a:r>
              <a:rPr lang="en-US" b="1" dirty="0">
                <a:cs typeface="Calibri"/>
              </a:rPr>
              <a:t>AIM</a:t>
            </a:r>
            <a:r>
              <a:rPr lang="en-US" dirty="0">
                <a:cs typeface="Calibri"/>
              </a:rPr>
              <a:t>: Enhance the skills of the current CSN workforce and recruit new nurses to the CSN workforce.</a:t>
            </a:r>
          </a:p>
          <a:p>
            <a:pPr lvl="5"/>
            <a:endParaRPr lang="en-US" dirty="0">
              <a:cs typeface="Calibri"/>
            </a:endParaRPr>
          </a:p>
          <a:p>
            <a:pPr lvl="5"/>
            <a:endParaRPr lang="en-US" dirty="0">
              <a:cs typeface="Calibri"/>
            </a:endParaRPr>
          </a:p>
          <a:p>
            <a:pPr lvl="5"/>
            <a:endParaRPr lang="en-US" dirty="0">
              <a:cs typeface="Calibri"/>
            </a:endParaRPr>
          </a:p>
          <a:p>
            <a:pPr lvl="5"/>
            <a:endParaRPr lang="en-US" dirty="0">
              <a:cs typeface="Calibri"/>
            </a:endParaRPr>
          </a:p>
          <a:p>
            <a:pPr lvl="5"/>
            <a:endParaRPr lang="en-US" dirty="0">
              <a:cs typeface="Calibri"/>
            </a:endParaRPr>
          </a:p>
          <a:p>
            <a:pPr lvl="5"/>
            <a:endParaRPr lang="en-US" dirty="0">
              <a:cs typeface="Calibri"/>
            </a:endParaRPr>
          </a:p>
          <a:p>
            <a:pPr lvl="5"/>
            <a:endParaRPr lang="en-US" dirty="0">
              <a:cs typeface="Calibri"/>
            </a:endParaRPr>
          </a:p>
          <a:p>
            <a:pPr lvl="5"/>
            <a:endParaRPr lang="en-US" dirty="0">
              <a:cs typeface="Calibri"/>
            </a:endParaRPr>
          </a:p>
          <a:p>
            <a:r>
              <a:rPr lang="en-US" b="1" dirty="0">
                <a:cs typeface="Calibri"/>
              </a:rPr>
              <a:t>Status: </a:t>
            </a:r>
          </a:p>
          <a:p>
            <a:pPr marL="285750" indent="-285750">
              <a:buFontTx/>
              <a:buChar char="-"/>
            </a:pPr>
            <a:r>
              <a:rPr lang="en-US" dirty="0">
                <a:cs typeface="Calibri"/>
              </a:rPr>
              <a:t>MassHealth meeting with both awardees in October </a:t>
            </a:r>
          </a:p>
          <a:p>
            <a:pPr marL="285750" indent="-285750">
              <a:buFontTx/>
              <a:buChar char="-"/>
            </a:pPr>
            <a:r>
              <a:rPr lang="en-US" dirty="0">
                <a:cs typeface="Calibri"/>
              </a:rPr>
              <a:t>Programs funded through ARPA funds; to run through March 2025</a:t>
            </a:r>
          </a:p>
          <a:p>
            <a:pPr lvl="5"/>
            <a:endParaRPr lang="en-US" dirty="0">
              <a:cs typeface="Calibri"/>
            </a:endParaRPr>
          </a:p>
          <a:p>
            <a:endParaRPr lang="en-US" b="1" dirty="0">
              <a:cs typeface="Calibri"/>
            </a:endParaRPr>
          </a:p>
          <a:p>
            <a:pPr lvl="5"/>
            <a:endParaRPr lang="en-US" dirty="0">
              <a:cs typeface="Calibri"/>
            </a:endParaRPr>
          </a:p>
          <a:p>
            <a:pPr lvl="5"/>
            <a:endParaRPr lang="en-US" dirty="0">
              <a:cs typeface="Calibri"/>
            </a:endParaRPr>
          </a:p>
        </p:txBody>
      </p:sp>
      <p:sp>
        <p:nvSpPr>
          <p:cNvPr id="41" name="Title 1">
            <a:extLst>
              <a:ext uri="{FF2B5EF4-FFF2-40B4-BE49-F238E27FC236}">
                <a16:creationId xmlns:a16="http://schemas.microsoft.com/office/drawing/2014/main" id="{37159D69-774F-4561-8BF0-E5BC81271AA0}"/>
              </a:ext>
            </a:extLst>
          </p:cNvPr>
          <p:cNvSpPr txBox="1">
            <a:spLocks/>
          </p:cNvSpPr>
          <p:nvPr/>
        </p:nvSpPr>
        <p:spPr>
          <a:xfrm>
            <a:off x="-15050" y="96838"/>
            <a:ext cx="9144000" cy="436562"/>
          </a:xfrm>
          <a:prstGeom prst="rect">
            <a:avLst/>
          </a:prstGeom>
          <a:ln>
            <a:noFill/>
          </a:ln>
        </p:spPr>
        <p:txBody>
          <a:bodyPr lIns="91440" tIns="45720" rIns="91440" bIns="45720" anchor="t"/>
          <a:lstStyle>
            <a:lvl1pPr algn="l" defTabSz="685783" rtl="0" eaLnBrk="1" latinLnBrk="0" hangingPunct="1">
              <a:lnSpc>
                <a:spcPct val="100000"/>
              </a:lnSpc>
              <a:spcBef>
                <a:spcPct val="0"/>
              </a:spcBef>
              <a:buNone/>
              <a:defRPr lang="en-US" sz="2200" b="1" kern="1200" spc="0" baseline="0" dirty="0">
                <a:ln w="6350" cap="flat">
                  <a:noFill/>
                  <a:miter lim="800000"/>
                </a:ln>
                <a:solidFill>
                  <a:schemeClr val="tx1"/>
                </a:solidFill>
                <a:latin typeface="+mj-lt"/>
                <a:ea typeface="+mj-ea"/>
                <a:cs typeface="+mj-cs"/>
              </a:defRPr>
            </a:lvl1pPr>
          </a:lstStyle>
          <a:p>
            <a:pPr algn="ctr"/>
            <a:r>
              <a:rPr lang="en-US" sz="2800" b="0">
                <a:ea typeface="+mj-lt"/>
                <a:cs typeface="+mj-lt"/>
              </a:rPr>
              <a:t>CSN Workforce Initiatives</a:t>
            </a:r>
            <a:endParaRPr lang="en-US" sz="2800" b="0"/>
          </a:p>
        </p:txBody>
      </p:sp>
      <p:sp>
        <p:nvSpPr>
          <p:cNvPr id="21" name="TitleTopPlaceholder">
            <a:extLst>
              <a:ext uri="{FF2B5EF4-FFF2-40B4-BE49-F238E27FC236}">
                <a16:creationId xmlns:a16="http://schemas.microsoft.com/office/drawing/2014/main" id="{3FDCE0E9-C1D3-4CB1-8D41-7DBA82A23D1E}"/>
              </a:ext>
            </a:extLst>
          </p:cNvPr>
          <p:cNvSpPr>
            <a:spLocks noChangeArrowheads="1"/>
          </p:cNvSpPr>
          <p:nvPr/>
        </p:nvSpPr>
        <p:spPr bwMode="auto">
          <a:xfrm>
            <a:off x="2110967" y="630238"/>
            <a:ext cx="2144133" cy="436562"/>
          </a:xfrm>
          <a:prstGeom prst="rect">
            <a:avLst/>
          </a:prstGeom>
          <a:solidFill>
            <a:schemeClr val="tx2">
              <a:lumMod val="60000"/>
              <a:lumOff val="40000"/>
              <a:alpha val="77000"/>
            </a:schemeClr>
          </a:solidFill>
          <a:ln w="9525">
            <a:noFill/>
            <a:miter lim="800000"/>
            <a:headEnd/>
            <a:tailEnd/>
          </a:ln>
          <a:effectLst/>
        </p:spPr>
        <p:txBody>
          <a:bodyPr wrap="none" lIns="91788" tIns="45902" rIns="91788" bIns="45902" anchor="ctr"/>
          <a:lstStyle/>
          <a:p>
            <a:pPr defTabSz="906101" fontAlgn="base">
              <a:spcBef>
                <a:spcPct val="0"/>
              </a:spcBef>
              <a:spcAft>
                <a:spcPct val="0"/>
              </a:spcAft>
              <a:defRPr/>
            </a:pPr>
            <a:endParaRPr lang="en-US" sz="1600">
              <a:solidFill>
                <a:srgbClr val="000000"/>
              </a:solidFill>
            </a:endParaRPr>
          </a:p>
        </p:txBody>
      </p:sp>
      <p:sp>
        <p:nvSpPr>
          <p:cNvPr id="22" name="TitleTopPlaceholder">
            <a:extLst>
              <a:ext uri="{FF2B5EF4-FFF2-40B4-BE49-F238E27FC236}">
                <a16:creationId xmlns:a16="http://schemas.microsoft.com/office/drawing/2014/main" id="{69B2C356-BA08-408E-BDE2-7202D1B7E8EF}"/>
              </a:ext>
            </a:extLst>
          </p:cNvPr>
          <p:cNvSpPr>
            <a:spLocks noChangeArrowheads="1"/>
          </p:cNvSpPr>
          <p:nvPr/>
        </p:nvSpPr>
        <p:spPr bwMode="auto">
          <a:xfrm>
            <a:off x="4255101" y="630238"/>
            <a:ext cx="4892676"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23" name="TitleTopPlaceholder">
            <a:extLst>
              <a:ext uri="{FF2B5EF4-FFF2-40B4-BE49-F238E27FC236}">
                <a16:creationId xmlns:a16="http://schemas.microsoft.com/office/drawing/2014/main" id="{6230C197-DE69-4F6B-8371-A1EFB31457C7}"/>
              </a:ext>
            </a:extLst>
          </p:cNvPr>
          <p:cNvSpPr>
            <a:spLocks noChangeArrowheads="1"/>
          </p:cNvSpPr>
          <p:nvPr/>
        </p:nvSpPr>
        <p:spPr bwMode="auto">
          <a:xfrm>
            <a:off x="-5459" y="6302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788" tIns="45902" rIns="91788" bIns="45902" anchor="ctr"/>
          <a:lstStyle/>
          <a:p>
            <a:pPr defTabSz="903539" fontAlgn="base">
              <a:spcBef>
                <a:spcPct val="0"/>
              </a:spcBef>
              <a:spcAft>
                <a:spcPct val="0"/>
              </a:spcAft>
            </a:pPr>
            <a:endParaRPr lang="en-US" sz="1600">
              <a:solidFill>
                <a:srgbClr val="000000"/>
              </a:solidFill>
              <a:cs typeface="Arial" charset="0"/>
            </a:endParaRPr>
          </a:p>
        </p:txBody>
      </p:sp>
      <p:sp>
        <p:nvSpPr>
          <p:cNvPr id="42" name="Slide Number Placeholder 5">
            <a:extLst>
              <a:ext uri="{FF2B5EF4-FFF2-40B4-BE49-F238E27FC236}">
                <a16:creationId xmlns:a16="http://schemas.microsoft.com/office/drawing/2014/main" id="{BD6909E4-C995-485C-AACF-A1476CA47873}"/>
              </a:ext>
            </a:extLst>
          </p:cNvPr>
          <p:cNvSpPr txBox="1">
            <a:spLocks/>
          </p:cNvSpPr>
          <p:nvPr/>
        </p:nvSpPr>
        <p:spPr>
          <a:xfrm>
            <a:off x="6859245" y="6322618"/>
            <a:ext cx="2133600" cy="276999"/>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r">
              <a:buNone/>
            </a:pPr>
            <a:fld id="{BCD0FF19-6259-4523-B101-0652FA92D486}" type="slidenum">
              <a:rPr lang="en-US" sz="1200" smtClean="0"/>
              <a:pPr marL="0" indent="0" algn="r">
                <a:buNone/>
              </a:pPr>
              <a:t>9</a:t>
            </a:fld>
            <a:endParaRPr lang="en-US" sz="1200"/>
          </a:p>
        </p:txBody>
      </p:sp>
      <p:sp>
        <p:nvSpPr>
          <p:cNvPr id="17" name="Rectangle 16">
            <a:extLst>
              <a:ext uri="{FF2B5EF4-FFF2-40B4-BE49-F238E27FC236}">
                <a16:creationId xmlns:a16="http://schemas.microsoft.com/office/drawing/2014/main" id="{F8E187BC-08B3-48BC-AF24-1CAF3C2AC332}"/>
              </a:ext>
            </a:extLst>
          </p:cNvPr>
          <p:cNvSpPr/>
          <p:nvPr/>
        </p:nvSpPr>
        <p:spPr>
          <a:xfrm>
            <a:off x="329797" y="1457236"/>
            <a:ext cx="2152356" cy="1504023"/>
          </a:xfrm>
          <a:prstGeom prst="rect">
            <a:avLst/>
          </a:prstGeom>
          <a:solidFill>
            <a:srgbClr val="E5F4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a:solidFill>
                <a:schemeClr val="tx1"/>
              </a:solidFill>
            </a:endParaRPr>
          </a:p>
        </p:txBody>
      </p:sp>
      <p:sp>
        <p:nvSpPr>
          <p:cNvPr id="25" name="TextBox 24">
            <a:extLst>
              <a:ext uri="{FF2B5EF4-FFF2-40B4-BE49-F238E27FC236}">
                <a16:creationId xmlns:a16="http://schemas.microsoft.com/office/drawing/2014/main" id="{2BFCEFCD-9BD3-4EBC-A0A4-97E3740B49CB}"/>
              </a:ext>
            </a:extLst>
          </p:cNvPr>
          <p:cNvSpPr txBox="1"/>
          <p:nvPr/>
        </p:nvSpPr>
        <p:spPr>
          <a:xfrm>
            <a:off x="338779" y="1866446"/>
            <a:ext cx="2134392" cy="984885"/>
          </a:xfrm>
          <a:prstGeom prst="rect">
            <a:avLst/>
          </a:prstGeom>
          <a:noFill/>
          <a:ln>
            <a:noFill/>
          </a:ln>
        </p:spPr>
        <p:txBody>
          <a:bodyPr wrap="square" lIns="91440" tIns="45720" rIns="91440" bIns="45720" rtlCol="0" anchor="t">
            <a:spAutoFit/>
          </a:bodyPr>
          <a:lstStyle/>
          <a:p>
            <a:pPr algn="ctr"/>
            <a:r>
              <a:rPr lang="en-US" sz="2000"/>
              <a:t>CSN Training Awards</a:t>
            </a:r>
          </a:p>
          <a:p>
            <a:endParaRPr lang="en-US">
              <a:cs typeface="Calibri"/>
            </a:endParaRPr>
          </a:p>
        </p:txBody>
      </p:sp>
      <p:sp>
        <p:nvSpPr>
          <p:cNvPr id="14" name="TextBox 13">
            <a:extLst>
              <a:ext uri="{FF2B5EF4-FFF2-40B4-BE49-F238E27FC236}">
                <a16:creationId xmlns:a16="http://schemas.microsoft.com/office/drawing/2014/main" id="{EAFC36F2-82B5-4941-BFAB-D5097ED4AC56}"/>
              </a:ext>
            </a:extLst>
          </p:cNvPr>
          <p:cNvSpPr txBox="1"/>
          <p:nvPr/>
        </p:nvSpPr>
        <p:spPr>
          <a:xfrm>
            <a:off x="1805914" y="6423347"/>
            <a:ext cx="6442898" cy="276999"/>
          </a:xfrm>
          <a:prstGeom prst="rect">
            <a:avLst/>
          </a:prstGeom>
          <a:noFill/>
        </p:spPr>
        <p:txBody>
          <a:bodyPr wrap="square">
            <a:spAutoFit/>
          </a:bodyPr>
          <a:lstStyle/>
          <a:p>
            <a:pPr marL="0" marR="0" algn="ctr">
              <a:spcBef>
                <a:spcPts val="0"/>
              </a:spcBef>
              <a:spcAft>
                <a:spcPts val="0"/>
              </a:spcAft>
              <a:tabLst>
                <a:tab pos="2971800" algn="ctr"/>
                <a:tab pos="5943600" algn="r"/>
                <a:tab pos="2971800" algn="ctr"/>
                <a:tab pos="5930900" algn="r"/>
              </a:tabLst>
            </a:pPr>
            <a:r>
              <a:rPr lang="en-US" sz="12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rPr>
              <a:t>For Policy Development ONLY-Subject to Change</a:t>
            </a:r>
          </a:p>
        </p:txBody>
      </p:sp>
      <p:sp>
        <p:nvSpPr>
          <p:cNvPr id="15" name="TextBox 14">
            <a:extLst>
              <a:ext uri="{FF2B5EF4-FFF2-40B4-BE49-F238E27FC236}">
                <a16:creationId xmlns:a16="http://schemas.microsoft.com/office/drawing/2014/main" id="{692F7B3C-27E7-4796-9A24-3FC8CEAF5F4E}"/>
              </a:ext>
            </a:extLst>
          </p:cNvPr>
          <p:cNvSpPr txBox="1"/>
          <p:nvPr/>
        </p:nvSpPr>
        <p:spPr>
          <a:xfrm>
            <a:off x="329797" y="6404632"/>
            <a:ext cx="4572000" cy="276999"/>
          </a:xfrm>
          <a:prstGeom prst="rect">
            <a:avLst/>
          </a:prstGeom>
          <a:noFill/>
        </p:spPr>
        <p:txBody>
          <a:bodyPr wrap="square">
            <a:spAutoFit/>
          </a:bodyPr>
          <a:lstStyle/>
          <a:p>
            <a:r>
              <a:rPr lang="en-US" sz="1200"/>
              <a:t>October 2023</a:t>
            </a:r>
          </a:p>
        </p:txBody>
      </p:sp>
      <p:graphicFrame>
        <p:nvGraphicFramePr>
          <p:cNvPr id="2" name="Table 5">
            <a:extLst>
              <a:ext uri="{FF2B5EF4-FFF2-40B4-BE49-F238E27FC236}">
                <a16:creationId xmlns:a16="http://schemas.microsoft.com/office/drawing/2014/main" id="{122C6249-F226-8F62-6B0D-089547055028}"/>
              </a:ext>
            </a:extLst>
          </p:cNvPr>
          <p:cNvGraphicFramePr>
            <a:graphicFrameLocks noGrp="1"/>
          </p:cNvGraphicFramePr>
          <p:nvPr>
            <p:extLst>
              <p:ext uri="{D42A27DB-BD31-4B8C-83A1-F6EECF244321}">
                <p14:modId xmlns:p14="http://schemas.microsoft.com/office/powerpoint/2010/main" val="978483338"/>
              </p:ext>
            </p:extLst>
          </p:nvPr>
        </p:nvGraphicFramePr>
        <p:xfrm>
          <a:off x="653391" y="3176037"/>
          <a:ext cx="7926438" cy="1750691"/>
        </p:xfrm>
        <a:graphic>
          <a:graphicData uri="http://schemas.openxmlformats.org/drawingml/2006/table">
            <a:tbl>
              <a:tblPr firstRow="1" bandRow="1">
                <a:tableStyleId>{5C22544A-7EE6-4342-B048-85BDC9FD1C3A}</a:tableStyleId>
              </a:tblPr>
              <a:tblGrid>
                <a:gridCol w="2260666">
                  <a:extLst>
                    <a:ext uri="{9D8B030D-6E8A-4147-A177-3AD203B41FA5}">
                      <a16:colId xmlns:a16="http://schemas.microsoft.com/office/drawing/2014/main" val="2287898337"/>
                    </a:ext>
                  </a:extLst>
                </a:gridCol>
                <a:gridCol w="2230113">
                  <a:extLst>
                    <a:ext uri="{9D8B030D-6E8A-4147-A177-3AD203B41FA5}">
                      <a16:colId xmlns:a16="http://schemas.microsoft.com/office/drawing/2014/main" val="379440148"/>
                    </a:ext>
                  </a:extLst>
                </a:gridCol>
                <a:gridCol w="3435659">
                  <a:extLst>
                    <a:ext uri="{9D8B030D-6E8A-4147-A177-3AD203B41FA5}">
                      <a16:colId xmlns:a16="http://schemas.microsoft.com/office/drawing/2014/main" val="1493909998"/>
                    </a:ext>
                  </a:extLst>
                </a:gridCol>
              </a:tblGrid>
              <a:tr h="452349">
                <a:tc>
                  <a:txBody>
                    <a:bodyPr/>
                    <a:lstStyle/>
                    <a:p>
                      <a:endParaRPr lang="en-US" sz="1400"/>
                    </a:p>
                  </a:txBody>
                  <a:tcPr/>
                </a:tc>
                <a:tc>
                  <a:txBody>
                    <a:bodyPr/>
                    <a:lstStyle/>
                    <a:p>
                      <a:r>
                        <a:rPr lang="en-US" sz="1400" dirty="0"/>
                        <a:t>Nightingale’s Northern Nest</a:t>
                      </a:r>
                    </a:p>
                  </a:txBody>
                  <a:tcPr/>
                </a:tc>
                <a:tc>
                  <a:txBody>
                    <a:bodyPr/>
                    <a:lstStyle/>
                    <a:p>
                      <a:r>
                        <a:rPr lang="en-US" sz="1400"/>
                        <a:t>MGH Institute of Health Professions</a:t>
                      </a:r>
                    </a:p>
                  </a:txBody>
                  <a:tcPr/>
                </a:tc>
                <a:extLst>
                  <a:ext uri="{0D108BD9-81ED-4DB2-BD59-A6C34878D82A}">
                    <a16:rowId xmlns:a16="http://schemas.microsoft.com/office/drawing/2014/main" val="564930206"/>
                  </a:ext>
                </a:extLst>
              </a:tr>
              <a:tr h="267192">
                <a:tc>
                  <a:txBody>
                    <a:bodyPr/>
                    <a:lstStyle/>
                    <a:p>
                      <a:r>
                        <a:rPr lang="en-US" sz="1400"/>
                        <a:t>Program Start Date</a:t>
                      </a:r>
                    </a:p>
                  </a:txBody>
                  <a:tcPr/>
                </a:tc>
                <a:tc>
                  <a:txBody>
                    <a:bodyPr/>
                    <a:lstStyle/>
                    <a:p>
                      <a:r>
                        <a:rPr lang="en-US" sz="1400"/>
                        <a:t>January 2024</a:t>
                      </a:r>
                    </a:p>
                  </a:txBody>
                  <a:tcPr/>
                </a:tc>
                <a:tc>
                  <a:txBody>
                    <a:bodyPr/>
                    <a:lstStyle/>
                    <a:p>
                      <a:r>
                        <a:rPr lang="en-US" sz="1400"/>
                        <a:t>March 2024</a:t>
                      </a:r>
                    </a:p>
                  </a:txBody>
                  <a:tcPr/>
                </a:tc>
                <a:extLst>
                  <a:ext uri="{0D108BD9-81ED-4DB2-BD59-A6C34878D82A}">
                    <a16:rowId xmlns:a16="http://schemas.microsoft.com/office/drawing/2014/main" val="2494553971"/>
                  </a:ext>
                </a:extLst>
              </a:tr>
              <a:tr h="318131">
                <a:tc>
                  <a:txBody>
                    <a:bodyPr/>
                    <a:lstStyle/>
                    <a:p>
                      <a:r>
                        <a:rPr lang="en-US" sz="1400"/>
                        <a:t>Recruitment/Marketing</a:t>
                      </a:r>
                    </a:p>
                  </a:txBody>
                  <a:tcPr/>
                </a:tc>
                <a:tc>
                  <a:txBody>
                    <a:bodyPr/>
                    <a:lstStyle/>
                    <a:p>
                      <a:r>
                        <a:rPr lang="en-US" sz="1400"/>
                        <a:t>To start by December 20</a:t>
                      </a:r>
                      <a:r>
                        <a:rPr lang="en-US" sz="1400" baseline="30000"/>
                        <a:t>th</a:t>
                      </a:r>
                      <a:r>
                        <a:rPr lang="en-US" sz="1400"/>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a:t>To start by December 20</a:t>
                      </a:r>
                      <a:r>
                        <a:rPr lang="en-US" sz="1400" baseline="30000"/>
                        <a:t>th</a:t>
                      </a:r>
                      <a:r>
                        <a:rPr lang="en-US" sz="1400"/>
                        <a:t> </a:t>
                      </a:r>
                    </a:p>
                  </a:txBody>
                  <a:tcPr/>
                </a:tc>
                <a:extLst>
                  <a:ext uri="{0D108BD9-81ED-4DB2-BD59-A6C34878D82A}">
                    <a16:rowId xmlns:a16="http://schemas.microsoft.com/office/drawing/2014/main" val="1298828681"/>
                  </a:ext>
                </a:extLst>
              </a:tr>
              <a:tr h="267192">
                <a:tc>
                  <a:txBody>
                    <a:bodyPr/>
                    <a:lstStyle/>
                    <a:p>
                      <a:r>
                        <a:rPr lang="en-US" sz="1400"/>
                        <a:t># of Training Cycles</a:t>
                      </a:r>
                    </a:p>
                  </a:txBody>
                  <a:tcPr/>
                </a:tc>
                <a:tc>
                  <a:txBody>
                    <a:bodyPr/>
                    <a:lstStyle/>
                    <a:p>
                      <a:r>
                        <a:rPr lang="en-US" sz="1400" dirty="0"/>
                        <a:t>At least 3 cycles</a:t>
                      </a:r>
                    </a:p>
                  </a:txBody>
                  <a:tcPr/>
                </a:tc>
                <a:tc>
                  <a:txBody>
                    <a:bodyPr/>
                    <a:lstStyle/>
                    <a:p>
                      <a:r>
                        <a:rPr lang="en-US" sz="1400"/>
                        <a:t>4</a:t>
                      </a:r>
                    </a:p>
                  </a:txBody>
                  <a:tcPr/>
                </a:tc>
                <a:extLst>
                  <a:ext uri="{0D108BD9-81ED-4DB2-BD59-A6C34878D82A}">
                    <a16:rowId xmlns:a16="http://schemas.microsoft.com/office/drawing/2014/main" val="179178716"/>
                  </a:ext>
                </a:extLst>
              </a:tr>
              <a:tr h="267192">
                <a:tc>
                  <a:txBody>
                    <a:bodyPr/>
                    <a:lstStyle/>
                    <a:p>
                      <a:r>
                        <a:rPr lang="en-US" sz="1400"/>
                        <a:t># of Nurses</a:t>
                      </a:r>
                    </a:p>
                  </a:txBody>
                  <a:tcPr/>
                </a:tc>
                <a:tc>
                  <a:txBody>
                    <a:bodyPr/>
                    <a:lstStyle/>
                    <a:p>
                      <a:r>
                        <a:rPr lang="en-US" sz="1400"/>
                        <a:t>180 Full Time, 64 Partial</a:t>
                      </a:r>
                    </a:p>
                  </a:txBody>
                  <a:tcPr/>
                </a:tc>
                <a:tc>
                  <a:txBody>
                    <a:bodyPr/>
                    <a:lstStyle/>
                    <a:p>
                      <a:r>
                        <a:rPr lang="en-US" sz="1400" dirty="0"/>
                        <a:t>Between 120 and 140</a:t>
                      </a:r>
                    </a:p>
                  </a:txBody>
                  <a:tcPr/>
                </a:tc>
                <a:extLst>
                  <a:ext uri="{0D108BD9-81ED-4DB2-BD59-A6C34878D82A}">
                    <a16:rowId xmlns:a16="http://schemas.microsoft.com/office/drawing/2014/main" val="2700095133"/>
                  </a:ext>
                </a:extLst>
              </a:tr>
            </a:tbl>
          </a:graphicData>
        </a:graphic>
      </p:graphicFrame>
    </p:spTree>
    <p:extLst>
      <p:ext uri="{BB962C8B-B14F-4D97-AF65-F5344CB8AC3E}">
        <p14:creationId xmlns:p14="http://schemas.microsoft.com/office/powerpoint/2010/main" val="314036719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KXuMQZ9MR_CJteDoIdlrz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3efdb8b0-c47e-4c3c-846a-2bf99d413b35">
      <UserInfo>
        <DisplayName>Dossa, Almas (EHS)</DisplayName>
        <AccountId>11</AccountId>
        <AccountType/>
      </UserInfo>
      <UserInfo>
        <DisplayName>Newton, Abigail (EHS)</DisplayName>
        <AccountId>14</AccountId>
        <AccountType/>
      </UserInfo>
      <UserInfo>
        <DisplayName>Miranda, April L. (EHS)</DisplayName>
        <AccountId>13</AccountId>
        <AccountType/>
      </UserInfo>
      <UserInfo>
        <DisplayName>Girard, Daniel J. (EHS)</DisplayName>
        <AccountId>12</AccountId>
        <AccountType/>
      </UserInfo>
      <UserInfo>
        <DisplayName>Kazarnovsky, Anne (EHS)</DisplayName>
        <AccountId>36</AccountId>
        <AccountType/>
      </UserInfo>
      <UserInfo>
        <DisplayName>Bennett, Joan (EHS)</DisplayName>
        <AccountId>20</AccountId>
        <AccountType/>
      </UserInfo>
      <UserInfo>
        <DisplayName>Clausen, Jeffrey (EHS)</DisplayName>
        <AccountId>22</AccountId>
        <AccountType/>
      </UserInfo>
    </SharedWithUsers>
    <lcf76f155ced4ddcb4097134ff3c332f xmlns="6f41c3f9-0ddd-4792-9cc5-2aa494f8de60">
      <Terms xmlns="http://schemas.microsoft.com/office/infopath/2007/PartnerControls"/>
    </lcf76f155ced4ddcb4097134ff3c332f>
    <TaxCatchAll xmlns="3efdb8b0-c47e-4c3c-846a-2bf99d413b3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1" ma:contentTypeDescription="Create a new document." ma:contentTypeScope="" ma:versionID="b1d0af61972c255165c8e94a13124de9">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67c7d8e2be4b2c1cde0ba5f2184e57d7"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fde56e96-1cc5-481d-a69a-64450bc90d73}"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96AC71D-1E21-4429-B8F0-0C3E0A9524D3}">
  <ds:schemaRefs>
    <ds:schemaRef ds:uri="http://schemas.microsoft.com/sharepoint/v3/contenttype/forms"/>
  </ds:schemaRefs>
</ds:datastoreItem>
</file>

<file path=customXml/itemProps2.xml><?xml version="1.0" encoding="utf-8"?>
<ds:datastoreItem xmlns:ds="http://schemas.openxmlformats.org/officeDocument/2006/customXml" ds:itemID="{DB6DDE8A-DD28-417C-97C2-E7F23B7AF9B4}">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6f41c3f9-0ddd-4792-9cc5-2aa494f8de60"/>
    <ds:schemaRef ds:uri="http://purl.org/dc/terms/"/>
    <ds:schemaRef ds:uri="3efdb8b0-c47e-4c3c-846a-2bf99d413b35"/>
    <ds:schemaRef ds:uri="http://www.w3.org/XML/1998/namespace"/>
    <ds:schemaRef ds:uri="http://purl.org/dc/dcmitype/"/>
  </ds:schemaRefs>
</ds:datastoreItem>
</file>

<file path=customXml/itemProps3.xml><?xml version="1.0" encoding="utf-8"?>
<ds:datastoreItem xmlns:ds="http://schemas.openxmlformats.org/officeDocument/2006/customXml" ds:itemID="{EEF0A2D9-DA68-4A2B-A65F-791A1CB9F0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1c3f9-0ddd-4792-9cc5-2aa494f8de60"/>
    <ds:schemaRef ds:uri="3efdb8b0-c47e-4c3c-846a-2bf99d413b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TotalTime>
  <Words>2144</Words>
  <Application>Microsoft Office PowerPoint</Application>
  <PresentationFormat>On-screen Show (4:3)</PresentationFormat>
  <Paragraphs>338</Paragraphs>
  <Slides>20</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Arial</vt:lpstr>
      <vt:lpstr>ArialMT</vt:lpstr>
      <vt:lpstr>Calibri</vt:lpstr>
      <vt:lpstr>Times New Roman</vt:lpstr>
      <vt:lpstr>Office Theme</vt:lpstr>
      <vt:lpstr>think-cell Slide</vt:lpstr>
      <vt:lpstr>Community Case Management (CCM) Member and CCM Family Member Quarterly Call</vt:lpstr>
      <vt:lpstr>PowerPoint Presentation</vt:lpstr>
      <vt:lpstr>Quarterly Call Format</vt:lpstr>
      <vt:lpstr>Quarterly Call Guidelines</vt:lpstr>
      <vt:lpstr>Quarterly Call Guidelines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CCM Member and CCM Family Feedback</vt:lpstr>
      <vt:lpstr>Summary &amp; Action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Hospice Benefit Overview</dc:title>
  <dc:creator>Newton, Abigail (EHS)</dc:creator>
  <cp:lastModifiedBy>Jenkins, Isabelle N (EHS)</cp:lastModifiedBy>
  <cp:revision>35</cp:revision>
  <dcterms:created xsi:type="dcterms:W3CDTF">2020-02-14T16:25:49Z</dcterms:created>
  <dcterms:modified xsi:type="dcterms:W3CDTF">2023-12-08T19:45:32Z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ies>
</file>