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3.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24"/>
  </p:notesMasterIdLst>
  <p:sldIdLst>
    <p:sldId id="302" r:id="rId5"/>
    <p:sldId id="2145707327" r:id="rId6"/>
    <p:sldId id="2145707309" r:id="rId7"/>
    <p:sldId id="2145707335" r:id="rId8"/>
    <p:sldId id="2145707274" r:id="rId9"/>
    <p:sldId id="318" r:id="rId10"/>
    <p:sldId id="2145707299" r:id="rId11"/>
    <p:sldId id="2145707342" r:id="rId12"/>
    <p:sldId id="2145707343" r:id="rId13"/>
    <p:sldId id="2145707334" r:id="rId14"/>
    <p:sldId id="2145707304" r:id="rId15"/>
    <p:sldId id="2145707311" r:id="rId16"/>
    <p:sldId id="2145707348" r:id="rId17"/>
    <p:sldId id="2145707302" r:id="rId18"/>
    <p:sldId id="2145707301" r:id="rId19"/>
    <p:sldId id="2145707339" r:id="rId20"/>
    <p:sldId id="2145707349" r:id="rId21"/>
    <p:sldId id="2145707347" r:id="rId22"/>
    <p:sldId id="214570732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BA4F307-8B0C-879B-59D7-7065037BA41F}" name="Andrianopoulos, Christina (EHS)" initials="A(" userId="S::christina.andrianopoulos@mass.gov::52ccbc87-7e07-4918-8fd1-119e5968a446" providerId="AD"/>
  <p188:author id="{2314BE0A-7E39-0D66-29FD-6279CBE4DBCE}" name="Kazarnovsky, Anne (EHS)" initials="K(" userId="S::anne.kazarnovsky@mass.gov::0e871c3f-3234-4cc5-a155-fa33d008a0f0" providerId="AD"/>
  <p188:author id="{E0711E18-81C3-57B6-9226-C98453A30281}" name="Jenkins, Isabelle N (EHS)" initials="JIN(" userId="S::Isabelle.N.Jenkins@mass.gov::6daef4fb-2bc2-4f8e-b67e-2d5a703c11e0" providerId="AD"/>
  <p188:author id="{BB4B7F2C-5CF7-B7FF-40F1-FF187B52EBBE}" name="Wachman, Madeline Knight (EHS)" initials="W(" userId="S::madeline.k.wachman@mass.gov::a96a078d-559e-468d-82e3-194b2666eee0" providerId="AD"/>
  <p188:author id="{92D87C36-8284-6C6C-E806-5E175C8428E2}" name="Ikenberry, Kerri" initials="IK" userId="S::Kerri.Ikenberry@umassmed.edu::6f5ac20b-59a4-4784-aa60-332640440b75" providerId="AD"/>
  <p188:author id="{2876AB3C-E215-DCD6-46EA-AC55063DC826}" name="Dossa, Almas (EHS)" initials="DA(" userId="S::almas.dossa@mass.gov::a2207c57-157e-41f9-841a-cd80babba483" providerId="AD"/>
  <p188:author id="{1ACA433E-9143-B935-632A-F29046EE82AE}" name="Newton, Abigail (EHS)" initials="NA(" userId="S::abigail.newton@mass.gov::432bfe61-c7d5-40d5-b4d2-20e5e9a8cbdd" providerId="AD"/>
  <p188:author id="{CDAC8742-5599-6941-F54C-7C9C20A608C0}" name="Kazarnovsky, Anne (EHS)" initials="KA(" userId="S::Anne.Kazarnovsky@mass.gov::0e871c3f-3234-4cc5-a155-fa33d008a0f0" providerId="AD"/>
  <p188:author id="{340A6DE4-D23C-26FD-6029-B2AC9CED6C1F}" name="Girard, Daniel J. (EHS)" initials="DG" userId="S::Daniel.J.Girard@mass.gov::78d9d6e0-eb67-4362-9d37-f8ee5b724b64" providerId="AD"/>
  <p188:author id="{31ABC4E7-4A92-C989-480E-5BDB2FE0C1AD}" name="Miranda, April L. (EHS)" initials="M(" userId="S::april.l.miranda@mass.gov::7c6dadd8-b613-4c89-9ee6-ec9cb11c7108" providerId="AD"/>
  <p188:author id="{53C33EF2-D133-D2CD-3FB5-477AEE6D4F8F}" name="Bennett, Joan (EHS)" initials="B(" userId="S::joan.bennett@mass.gov::7ff2f051-88d6-42b5-abd0-b63ee7c7864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 Claire de Jong" initials="CdJ" lastIdx="3" clrIdx="0"/>
  <p:cmAuthor id="7" name="Deb Peartree" initials="DP" lastIdx="18" clrIdx="7">
    <p:extLst>
      <p:ext uri="{19B8F6BF-5375-455C-9EA6-DF929625EA0E}">
        <p15:presenceInfo xmlns:p15="http://schemas.microsoft.com/office/powerpoint/2012/main" userId="S::dpeartree@healthmanagement.com::969280e5-cf6d-42c4-9dec-b021caa70472" providerId="AD"/>
      </p:ext>
    </p:extLst>
  </p:cmAuthor>
  <p:cmAuthor id="1" name="jeff clausen" initials="jc" lastIdx="1" clrIdx="1">
    <p:extLst>
      <p:ext uri="{19B8F6BF-5375-455C-9EA6-DF929625EA0E}">
        <p15:presenceInfo xmlns:p15="http://schemas.microsoft.com/office/powerpoint/2012/main" userId="1964a1938899aa47" providerId="Windows Live"/>
      </p:ext>
    </p:extLst>
  </p:cmAuthor>
  <p:cmAuthor id="2" name="Miranda, April L. (EHS)" initials="MAL(" lastIdx="50" clrIdx="2">
    <p:extLst>
      <p:ext uri="{19B8F6BF-5375-455C-9EA6-DF929625EA0E}">
        <p15:presenceInfo xmlns:p15="http://schemas.microsoft.com/office/powerpoint/2012/main" userId="S::April.L.Miranda@mass.gov::7c6dadd8-b613-4c89-9ee6-ec9cb11c7108" providerId="AD"/>
      </p:ext>
    </p:extLst>
  </p:cmAuthor>
  <p:cmAuthor id="3" name="Microsoft Office User" initials="MOU" lastIdx="1" clrIdx="3"/>
  <p:cmAuthor id="4" name="Newton, Abigail (EHS)" initials="NA(" lastIdx="18" clrIdx="4">
    <p:extLst>
      <p:ext uri="{19B8F6BF-5375-455C-9EA6-DF929625EA0E}">
        <p15:presenceInfo xmlns:p15="http://schemas.microsoft.com/office/powerpoint/2012/main" userId="S::abigail.newton@mass.gov::432bfe61-c7d5-40d5-b4d2-20e5e9a8cbdd" providerId="AD"/>
      </p:ext>
    </p:extLst>
  </p:cmAuthor>
  <p:cmAuthor id="5" name="Dossa, Almas (EHS)" initials="DA(" lastIdx="34" clrIdx="5">
    <p:extLst>
      <p:ext uri="{19B8F6BF-5375-455C-9EA6-DF929625EA0E}">
        <p15:presenceInfo xmlns:p15="http://schemas.microsoft.com/office/powerpoint/2012/main" userId="S::almas.dossa@mass.gov::a2207c57-157e-41f9-841a-cd80babba483" providerId="AD"/>
      </p:ext>
    </p:extLst>
  </p:cmAuthor>
  <p:cmAuthor id="6" name="Bennett, Joan (EHS)" initials="JMB" lastIdx="1" clrIdx="6">
    <p:extLst>
      <p:ext uri="{19B8F6BF-5375-455C-9EA6-DF929625EA0E}">
        <p15:presenceInfo xmlns:p15="http://schemas.microsoft.com/office/powerpoint/2012/main" userId="Bennett, Joan (EH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C0B037-6A79-43FD-BC4E-3E0C3B2F12E2}" type="datetimeFigureOut">
              <a:rPr lang="en-US" smtClean="0"/>
              <a:t>5/1/2024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5F3BDA-7D11-479A-BD7C-B4CB895729B1}" type="slidenum">
              <a:rPr lang="en-US" smtClean="0"/>
              <a:t>‹#›</a:t>
            </a:fld>
            <a:endParaRPr lang="en-US"/>
          </a:p>
        </p:txBody>
      </p:sp>
    </p:spTree>
    <p:extLst>
      <p:ext uri="{BB962C8B-B14F-4D97-AF65-F5344CB8AC3E}">
        <p14:creationId xmlns:p14="http://schemas.microsoft.com/office/powerpoint/2010/main" val="1172869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3CF0B2-1367-4FBC-9C24-D5DF38092D5E}" type="slidenum">
              <a:rPr lang="en-US" smtClean="0"/>
              <a:pPr/>
              <a:t>1</a:t>
            </a:fld>
            <a:endParaRPr lang="en-US"/>
          </a:p>
        </p:txBody>
      </p:sp>
      <p:sp>
        <p:nvSpPr>
          <p:cNvPr id="5" name="Date Placeholder 4"/>
          <p:cNvSpPr>
            <a:spLocks noGrp="1"/>
          </p:cNvSpPr>
          <p:nvPr>
            <p:ph type="dt" idx="11"/>
          </p:nvPr>
        </p:nvSpPr>
        <p:spPr/>
        <p:txBody>
          <a:bodyPr/>
          <a:lstStyle/>
          <a:p>
            <a:fld id="{0D6A7B0F-6355-4F6D-9DCA-87A2684B1B9B}" type="datetime7">
              <a:rPr lang="en-US" smtClean="0"/>
              <a:pPr/>
              <a:t>May-24</a:t>
            </a:fld>
            <a:endParaRPr lang="en-US"/>
          </a:p>
        </p:txBody>
      </p:sp>
    </p:spTree>
    <p:extLst>
      <p:ext uri="{BB962C8B-B14F-4D97-AF65-F5344CB8AC3E}">
        <p14:creationId xmlns:p14="http://schemas.microsoft.com/office/powerpoint/2010/main" val="1842493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A5F3BDA-7D11-479A-BD7C-B4CB895729B1}" type="slidenum">
              <a:rPr lang="en-US" smtClean="0"/>
              <a:t>5</a:t>
            </a:fld>
            <a:endParaRPr lang="en-US"/>
          </a:p>
        </p:txBody>
      </p:sp>
    </p:spTree>
    <p:extLst>
      <p:ext uri="{BB962C8B-B14F-4D97-AF65-F5344CB8AC3E}">
        <p14:creationId xmlns:p14="http://schemas.microsoft.com/office/powerpoint/2010/main" val="3705595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A5F3BDA-7D11-479A-BD7C-B4CB895729B1}" type="slidenum">
              <a:rPr lang="en-US" smtClean="0"/>
              <a:t>9</a:t>
            </a:fld>
            <a:endParaRPr lang="en-US"/>
          </a:p>
        </p:txBody>
      </p:sp>
    </p:spTree>
    <p:extLst>
      <p:ext uri="{BB962C8B-B14F-4D97-AF65-F5344CB8AC3E}">
        <p14:creationId xmlns:p14="http://schemas.microsoft.com/office/powerpoint/2010/main" val="2879127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image" Target="../media/image1.emf"/><Relationship Id="rId4" Type="http://schemas.openxmlformats.org/officeDocument/2006/relationships/oleObject" Target="../embeddings/oleObject1.bin"/></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03C0E-BD22-4F00-90D9-40540FAC44B7}" type="slidenum">
              <a:rPr lang="en-US" smtClean="0"/>
              <a:t>‹#›</a:t>
            </a:fld>
            <a:endParaRPr lang="en-US"/>
          </a:p>
        </p:txBody>
      </p:sp>
    </p:spTree>
    <p:extLst>
      <p:ext uri="{BB962C8B-B14F-4D97-AF65-F5344CB8AC3E}">
        <p14:creationId xmlns:p14="http://schemas.microsoft.com/office/powerpoint/2010/main" val="2117533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03C0E-BD22-4F00-90D9-40540FAC44B7}" type="slidenum">
              <a:rPr lang="en-US" smtClean="0"/>
              <a:t>‹#›</a:t>
            </a:fld>
            <a:endParaRPr lang="en-US"/>
          </a:p>
        </p:txBody>
      </p:sp>
    </p:spTree>
    <p:extLst>
      <p:ext uri="{BB962C8B-B14F-4D97-AF65-F5344CB8AC3E}">
        <p14:creationId xmlns:p14="http://schemas.microsoft.com/office/powerpoint/2010/main" val="2200273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03C0E-BD22-4F00-90D9-40540FAC44B7}" type="slidenum">
              <a:rPr lang="en-US" smtClean="0"/>
              <a:t>‹#›</a:t>
            </a:fld>
            <a:endParaRPr lang="en-US"/>
          </a:p>
        </p:txBody>
      </p:sp>
    </p:spTree>
    <p:extLst>
      <p:ext uri="{BB962C8B-B14F-4D97-AF65-F5344CB8AC3E}">
        <p14:creationId xmlns:p14="http://schemas.microsoft.com/office/powerpoint/2010/main" val="32708872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hadow Box">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a:lstStyle/>
          <a:p>
            <a:r>
              <a:rPr lang="en-US"/>
              <a:t>Click to edit Master title style</a:t>
            </a:r>
          </a:p>
        </p:txBody>
      </p:sp>
      <p:sp>
        <p:nvSpPr>
          <p:cNvPr id="6" name="Text Placeholder 5"/>
          <p:cNvSpPr>
            <a:spLocks noGrp="1"/>
          </p:cNvSpPr>
          <p:nvPr>
            <p:ph type="body" sz="quarter" idx="12"/>
          </p:nvPr>
        </p:nvSpPr>
        <p:spPr>
          <a:xfrm>
            <a:off x="1028700" y="1371600"/>
            <a:ext cx="7086600" cy="4343400"/>
          </a:xfrm>
          <a:solidFill>
            <a:schemeClr val="bg1"/>
          </a:solidFill>
          <a:ln>
            <a:solidFill>
              <a:schemeClr val="tx1"/>
            </a:solidFill>
          </a:ln>
          <a:effectLst>
            <a:outerShdw blurRad="50800" dist="38100" dir="2700000" algn="tl" rotWithShape="0">
              <a:prstClr val="black">
                <a:alpha val="40000"/>
              </a:prstClr>
            </a:outerShdw>
          </a:effectLst>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135998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box">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8" name="Object 7"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hidden="1"/>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a:lstStyle/>
          <a:p>
            <a:r>
              <a:rPr lang="en-US"/>
              <a:t>Click to edit Master title style</a:t>
            </a:r>
          </a:p>
        </p:txBody>
      </p:sp>
      <p:sp>
        <p:nvSpPr>
          <p:cNvPr id="6" name="Text Placeholder 5"/>
          <p:cNvSpPr>
            <a:spLocks noGrp="1"/>
          </p:cNvSpPr>
          <p:nvPr>
            <p:ph type="body" sz="quarter" idx="12"/>
          </p:nvPr>
        </p:nvSpPr>
        <p:spPr>
          <a:xfrm>
            <a:off x="609600" y="1066800"/>
            <a:ext cx="2901756" cy="1323439"/>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78730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03C0E-BD22-4F00-90D9-40540FAC44B7}" type="slidenum">
              <a:rPr lang="en-US" smtClean="0"/>
              <a:t>‹#›</a:t>
            </a:fld>
            <a:endParaRPr lang="en-US"/>
          </a:p>
        </p:txBody>
      </p:sp>
    </p:spTree>
    <p:extLst>
      <p:ext uri="{BB962C8B-B14F-4D97-AF65-F5344CB8AC3E}">
        <p14:creationId xmlns:p14="http://schemas.microsoft.com/office/powerpoint/2010/main" val="1078261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03C0E-BD22-4F00-90D9-40540FAC44B7}" type="slidenum">
              <a:rPr lang="en-US" smtClean="0"/>
              <a:t>‹#›</a:t>
            </a:fld>
            <a:endParaRPr lang="en-US"/>
          </a:p>
        </p:txBody>
      </p:sp>
    </p:spTree>
    <p:extLst>
      <p:ext uri="{BB962C8B-B14F-4D97-AF65-F5344CB8AC3E}">
        <p14:creationId xmlns:p14="http://schemas.microsoft.com/office/powerpoint/2010/main" val="3071640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E03C0E-BD22-4F00-90D9-40540FAC44B7}" type="slidenum">
              <a:rPr lang="en-US" smtClean="0"/>
              <a:t>‹#›</a:t>
            </a:fld>
            <a:endParaRPr lang="en-US"/>
          </a:p>
        </p:txBody>
      </p:sp>
    </p:spTree>
    <p:extLst>
      <p:ext uri="{BB962C8B-B14F-4D97-AF65-F5344CB8AC3E}">
        <p14:creationId xmlns:p14="http://schemas.microsoft.com/office/powerpoint/2010/main" val="1956691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E03C0E-BD22-4F00-90D9-40540FAC44B7}" type="slidenum">
              <a:rPr lang="en-US" smtClean="0"/>
              <a:t>‹#›</a:t>
            </a:fld>
            <a:endParaRPr lang="en-US"/>
          </a:p>
        </p:txBody>
      </p:sp>
    </p:spTree>
    <p:extLst>
      <p:ext uri="{BB962C8B-B14F-4D97-AF65-F5344CB8AC3E}">
        <p14:creationId xmlns:p14="http://schemas.microsoft.com/office/powerpoint/2010/main" val="3094316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E03C0E-BD22-4F00-90D9-40540FAC44B7}" type="slidenum">
              <a:rPr lang="en-US" smtClean="0"/>
              <a:t>‹#›</a:t>
            </a:fld>
            <a:endParaRPr lang="en-US"/>
          </a:p>
        </p:txBody>
      </p:sp>
    </p:spTree>
    <p:extLst>
      <p:ext uri="{BB962C8B-B14F-4D97-AF65-F5344CB8AC3E}">
        <p14:creationId xmlns:p14="http://schemas.microsoft.com/office/powerpoint/2010/main" val="178442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E03C0E-BD22-4F00-90D9-40540FAC44B7}" type="slidenum">
              <a:rPr lang="en-US" smtClean="0"/>
              <a:t>‹#›</a:t>
            </a:fld>
            <a:endParaRPr lang="en-US"/>
          </a:p>
        </p:txBody>
      </p:sp>
    </p:spTree>
    <p:extLst>
      <p:ext uri="{BB962C8B-B14F-4D97-AF65-F5344CB8AC3E}">
        <p14:creationId xmlns:p14="http://schemas.microsoft.com/office/powerpoint/2010/main" val="4111618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E03C0E-BD22-4F00-90D9-40540FAC44B7}" type="slidenum">
              <a:rPr lang="en-US" smtClean="0"/>
              <a:t>‹#›</a:t>
            </a:fld>
            <a:endParaRPr lang="en-US"/>
          </a:p>
        </p:txBody>
      </p:sp>
    </p:spTree>
    <p:extLst>
      <p:ext uri="{BB962C8B-B14F-4D97-AF65-F5344CB8AC3E}">
        <p14:creationId xmlns:p14="http://schemas.microsoft.com/office/powerpoint/2010/main" val="2098739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E03C0E-BD22-4F00-90D9-40540FAC44B7}" type="slidenum">
              <a:rPr lang="en-US" smtClean="0"/>
              <a:t>‹#›</a:t>
            </a:fld>
            <a:endParaRPr lang="en-US"/>
          </a:p>
        </p:txBody>
      </p:sp>
    </p:spTree>
    <p:extLst>
      <p:ext uri="{BB962C8B-B14F-4D97-AF65-F5344CB8AC3E}">
        <p14:creationId xmlns:p14="http://schemas.microsoft.com/office/powerpoint/2010/main" val="686281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E03C0E-BD22-4F00-90D9-40540FAC44B7}" type="slidenum">
              <a:rPr lang="en-US" smtClean="0"/>
              <a:t>‹#›</a:t>
            </a:fld>
            <a:endParaRPr lang="en-US"/>
          </a:p>
        </p:txBody>
      </p:sp>
    </p:spTree>
    <p:extLst>
      <p:ext uri="{BB962C8B-B14F-4D97-AF65-F5344CB8AC3E}">
        <p14:creationId xmlns:p14="http://schemas.microsoft.com/office/powerpoint/2010/main" val="4283362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4.xml"/><Relationship Id="rId1" Type="http://schemas.openxmlformats.org/officeDocument/2006/relationships/tags" Target="../tags/tag13.xml"/><Relationship Id="rId5" Type="http://schemas.openxmlformats.org/officeDocument/2006/relationships/image" Target="../media/image3.emf"/><Relationship Id="rId4" Type="http://schemas.openxmlformats.org/officeDocument/2006/relationships/oleObject" Target="../embeddings/oleObject5.bin"/></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image" Target="../media/image3.emf"/><Relationship Id="rId4" Type="http://schemas.openxmlformats.org/officeDocument/2006/relationships/oleObject" Target="../embeddings/oleObject6.bin"/></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8.xml"/><Relationship Id="rId1" Type="http://schemas.openxmlformats.org/officeDocument/2006/relationships/tags" Target="../tags/tag17.xml"/><Relationship Id="rId5" Type="http://schemas.openxmlformats.org/officeDocument/2006/relationships/image" Target="../media/image3.emf"/><Relationship Id="rId4" Type="http://schemas.openxmlformats.org/officeDocument/2006/relationships/oleObject" Target="../embeddings/oleObject7.bin"/></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image" Target="../media/image3.emf"/><Relationship Id="rId4" Type="http://schemas.openxmlformats.org/officeDocument/2006/relationships/oleObject" Target="../embeddings/oleObject7.bin"/></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2.xml"/><Relationship Id="rId1" Type="http://schemas.openxmlformats.org/officeDocument/2006/relationships/tags" Target="../tags/tag21.xml"/><Relationship Id="rId5" Type="http://schemas.openxmlformats.org/officeDocument/2006/relationships/image" Target="../media/image3.emf"/><Relationship Id="rId4" Type="http://schemas.openxmlformats.org/officeDocument/2006/relationships/oleObject" Target="../embeddings/oleObject8.bin"/></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4.xml"/><Relationship Id="rId1" Type="http://schemas.openxmlformats.org/officeDocument/2006/relationships/tags" Target="../tags/tag23.xml"/><Relationship Id="rId5" Type="http://schemas.openxmlformats.org/officeDocument/2006/relationships/image" Target="../media/image3.emf"/><Relationship Id="rId4" Type="http://schemas.openxmlformats.org/officeDocument/2006/relationships/oleObject" Target="../embeddings/oleObject9.bin"/></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6.xml"/><Relationship Id="rId1" Type="http://schemas.openxmlformats.org/officeDocument/2006/relationships/tags" Target="../tags/tag25.xml"/><Relationship Id="rId5" Type="http://schemas.openxmlformats.org/officeDocument/2006/relationships/image" Target="../media/image3.emf"/><Relationship Id="rId4" Type="http://schemas.openxmlformats.org/officeDocument/2006/relationships/oleObject" Target="../embeddings/oleObject10.bin"/></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8.xml"/><Relationship Id="rId1" Type="http://schemas.openxmlformats.org/officeDocument/2006/relationships/tags" Target="../tags/tag27.xml"/><Relationship Id="rId5" Type="http://schemas.openxmlformats.org/officeDocument/2006/relationships/image" Target="../media/image3.emf"/><Relationship Id="rId4" Type="http://schemas.openxmlformats.org/officeDocument/2006/relationships/oleObject" Target="../embeddings/oleObject10.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4.png"/><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3.emf"/><Relationship Id="rId5" Type="http://schemas.openxmlformats.org/officeDocument/2006/relationships/oleObject" Target="../embeddings/oleObject3.bin"/><Relationship Id="rId4"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image" Target="../media/image3.emf"/><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0.xml"/><Relationship Id="rId1" Type="http://schemas.openxmlformats.org/officeDocument/2006/relationships/tags" Target="../tags/tag9.xml"/><Relationship Id="rId5" Type="http://schemas.openxmlformats.org/officeDocument/2006/relationships/image" Target="../media/image3.emf"/><Relationship Id="rId4" Type="http://schemas.openxmlformats.org/officeDocument/2006/relationships/oleObject" Target="../embeddings/oleObject4.bin"/></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image" Target="../media/image3.emf"/><Relationship Id="rId5" Type="http://schemas.openxmlformats.org/officeDocument/2006/relationships/oleObject" Target="../embeddings/oleObject4.bin"/><Relationship Id="rId4"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96302" y="1958537"/>
            <a:ext cx="6442898" cy="1804191"/>
          </a:xfrm>
        </p:spPr>
        <p:txBody>
          <a:bodyPr>
            <a:normAutofit/>
          </a:bodyPr>
          <a:lstStyle/>
          <a:p>
            <a:r>
              <a:rPr lang="en-US" sz="3600"/>
              <a:t>Community Case Management (CCM) Member and CCM Family Member Quarterly Call</a:t>
            </a:r>
          </a:p>
        </p:txBody>
      </p:sp>
      <p:sp>
        <p:nvSpPr>
          <p:cNvPr id="5" name="TitleTopPlaceholder"/>
          <p:cNvSpPr>
            <a:spLocks noChangeArrowheads="1"/>
          </p:cNvSpPr>
          <p:nvPr/>
        </p:nvSpPr>
        <p:spPr bwMode="auto">
          <a:xfrm>
            <a:off x="4294186" y="1697038"/>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6" name="TitleTopPlaceholder"/>
          <p:cNvSpPr>
            <a:spLocks noChangeArrowheads="1"/>
          </p:cNvSpPr>
          <p:nvPr/>
        </p:nvSpPr>
        <p:spPr bwMode="auto">
          <a:xfrm>
            <a:off x="2168524" y="1697038"/>
            <a:ext cx="2125662"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7" name="TitleTopPlaceholder"/>
          <p:cNvSpPr>
            <a:spLocks noChangeArrowheads="1"/>
          </p:cNvSpPr>
          <p:nvPr/>
        </p:nvSpPr>
        <p:spPr bwMode="auto">
          <a:xfrm>
            <a:off x="57148" y="16970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8" name="TitleTopPlaceholder"/>
          <p:cNvSpPr>
            <a:spLocks noChangeArrowheads="1"/>
          </p:cNvSpPr>
          <p:nvPr/>
        </p:nvSpPr>
        <p:spPr bwMode="auto">
          <a:xfrm>
            <a:off x="4294186" y="3612357"/>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9" name="TitleTopPlaceholder"/>
          <p:cNvSpPr>
            <a:spLocks noChangeArrowheads="1"/>
          </p:cNvSpPr>
          <p:nvPr/>
        </p:nvSpPr>
        <p:spPr bwMode="auto">
          <a:xfrm>
            <a:off x="2168524" y="3612357"/>
            <a:ext cx="2125662"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10" name="TitleTopPlaceholder"/>
          <p:cNvSpPr>
            <a:spLocks noChangeArrowheads="1"/>
          </p:cNvSpPr>
          <p:nvPr/>
        </p:nvSpPr>
        <p:spPr bwMode="auto">
          <a:xfrm>
            <a:off x="57147" y="3612357"/>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pic>
        <p:nvPicPr>
          <p:cNvPr id="11" name="Picture 4" descr="http://upload.wikimedia.org/wikipedia/commons/thumb/8/82/Seal_of_Massachusetts.svg/2000px-Seal_of_Massachusetts.svg.png"/>
          <p:cNvPicPr>
            <a:picLocks noChangeAspect="1" noChangeArrowheads="1"/>
          </p:cNvPicPr>
          <p:nvPr/>
        </p:nvPicPr>
        <p:blipFill>
          <a:blip r:embed="rId3" cstate="email">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04800" y="1687513"/>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12" name="Slide Number Placeholder 11"/>
          <p:cNvSpPr>
            <a:spLocks noGrp="1"/>
          </p:cNvSpPr>
          <p:nvPr>
            <p:ph type="sldNum" sz="quarter" idx="12"/>
          </p:nvPr>
        </p:nvSpPr>
        <p:spPr/>
        <p:txBody>
          <a:bodyPr/>
          <a:lstStyle/>
          <a:p>
            <a:fld id="{BCD0FF19-6259-4523-B101-0652FA92D486}" type="slidenum">
              <a:rPr lang="en-US" smtClean="0"/>
              <a:pPr/>
              <a:t>1</a:t>
            </a:fld>
            <a:endParaRPr lang="en-US"/>
          </a:p>
        </p:txBody>
      </p:sp>
      <p:sp>
        <p:nvSpPr>
          <p:cNvPr id="14" name="Title 1">
            <a:extLst>
              <a:ext uri="{FF2B5EF4-FFF2-40B4-BE49-F238E27FC236}">
                <a16:creationId xmlns:a16="http://schemas.microsoft.com/office/drawing/2014/main" id="{0CCDC5CE-C8D8-42E8-8499-156F98095F8C}"/>
              </a:ext>
            </a:extLst>
          </p:cNvPr>
          <p:cNvSpPr txBox="1">
            <a:spLocks/>
          </p:cNvSpPr>
          <p:nvPr/>
        </p:nvSpPr>
        <p:spPr>
          <a:xfrm>
            <a:off x="1350551" y="4074503"/>
            <a:ext cx="6442898" cy="180419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600"/>
          </a:p>
        </p:txBody>
      </p:sp>
      <p:sp>
        <p:nvSpPr>
          <p:cNvPr id="3" name="TextBox 2">
            <a:extLst>
              <a:ext uri="{FF2B5EF4-FFF2-40B4-BE49-F238E27FC236}">
                <a16:creationId xmlns:a16="http://schemas.microsoft.com/office/drawing/2014/main" id="{C18AB242-8C75-421F-4B45-219159A6582C}"/>
              </a:ext>
            </a:extLst>
          </p:cNvPr>
          <p:cNvSpPr txBox="1"/>
          <p:nvPr/>
        </p:nvSpPr>
        <p:spPr>
          <a:xfrm>
            <a:off x="3915052" y="4792430"/>
            <a:ext cx="2800571"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a:latin typeface="+mj-lt"/>
                <a:cs typeface="Calibri"/>
              </a:rPr>
              <a:t>April - May 2024</a:t>
            </a:r>
          </a:p>
        </p:txBody>
      </p:sp>
      <p:sp>
        <p:nvSpPr>
          <p:cNvPr id="15" name="TextBox 14">
            <a:extLst>
              <a:ext uri="{FF2B5EF4-FFF2-40B4-BE49-F238E27FC236}">
                <a16:creationId xmlns:a16="http://schemas.microsoft.com/office/drawing/2014/main" id="{5FB56336-BFAC-45EA-B227-35ADB76DC839}"/>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Tree>
    <p:extLst>
      <p:ext uri="{BB962C8B-B14F-4D97-AF65-F5344CB8AC3E}">
        <p14:creationId xmlns:p14="http://schemas.microsoft.com/office/powerpoint/2010/main" val="1963172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41" name="Title 1">
            <a:extLst>
              <a:ext uri="{FF2B5EF4-FFF2-40B4-BE49-F238E27FC236}">
                <a16:creationId xmlns:a16="http://schemas.microsoft.com/office/drawing/2014/main" id="{37159D69-774F-4561-8BF0-E5BC81271AA0}"/>
              </a:ext>
            </a:extLst>
          </p:cNvPr>
          <p:cNvSpPr txBox="1">
            <a:spLocks/>
          </p:cNvSpPr>
          <p:nvPr/>
        </p:nvSpPr>
        <p:spPr>
          <a:xfrm>
            <a:off x="-5459" y="114196"/>
            <a:ext cx="9144000" cy="436562"/>
          </a:xfrm>
          <a:prstGeom prst="rect">
            <a:avLst/>
          </a:prstGeom>
          <a:noFill/>
          <a:ln>
            <a:noFill/>
          </a:ln>
        </p:spPr>
        <p:txBody>
          <a:bodyPr lIns="91440" tIns="45720" rIns="91440" bIns="45720" anchor="t"/>
          <a:lstStyle>
            <a:lvl1pPr algn="l" defTabSz="685783" rtl="0" eaLnBrk="1" latinLnBrk="0" hangingPunct="1">
              <a:lnSpc>
                <a:spcPct val="100000"/>
              </a:lnSpc>
              <a:spcBef>
                <a:spcPct val="0"/>
              </a:spcBef>
              <a:buNone/>
              <a:defRPr lang="en-US" sz="2200" b="1" kern="1200" spc="0" baseline="0" dirty="0">
                <a:ln w="6350" cap="flat">
                  <a:noFill/>
                  <a:miter lim="800000"/>
                </a:ln>
                <a:solidFill>
                  <a:schemeClr val="tx1"/>
                </a:solidFill>
                <a:latin typeface="+mj-lt"/>
                <a:ea typeface="+mj-ea"/>
                <a:cs typeface="+mj-cs"/>
              </a:defRPr>
            </a:lvl1pPr>
          </a:lstStyle>
          <a:p>
            <a:pPr algn="ctr"/>
            <a:r>
              <a:rPr lang="en-US" sz="2800" b="0">
                <a:ea typeface="+mj-lt"/>
                <a:cs typeface="+mj-lt"/>
              </a:rPr>
              <a:t>Complex Care Assistant Services</a:t>
            </a:r>
            <a:endParaRPr lang="en-US" sz="2800" b="0"/>
          </a:p>
        </p:txBody>
      </p:sp>
      <p:sp>
        <p:nvSpPr>
          <p:cNvPr id="21" name="TitleTopPlaceholder">
            <a:extLst>
              <a:ext uri="{FF2B5EF4-FFF2-40B4-BE49-F238E27FC236}">
                <a16:creationId xmlns:a16="http://schemas.microsoft.com/office/drawing/2014/main" id="{3FDCE0E9-C1D3-4CB1-8D41-7DBA82A23D1E}"/>
              </a:ext>
            </a:extLst>
          </p:cNvPr>
          <p:cNvSpPr>
            <a:spLocks noChangeArrowheads="1"/>
          </p:cNvSpPr>
          <p:nvPr/>
        </p:nvSpPr>
        <p:spPr bwMode="auto">
          <a:xfrm>
            <a:off x="2110967" y="630238"/>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22" name="TitleTopPlaceholder">
            <a:extLst>
              <a:ext uri="{FF2B5EF4-FFF2-40B4-BE49-F238E27FC236}">
                <a16:creationId xmlns:a16="http://schemas.microsoft.com/office/drawing/2014/main" id="{69B2C356-BA08-408E-BDE2-7202D1B7E8EF}"/>
              </a:ext>
            </a:extLst>
          </p:cNvPr>
          <p:cNvSpPr>
            <a:spLocks noChangeArrowheads="1"/>
          </p:cNvSpPr>
          <p:nvPr/>
        </p:nvSpPr>
        <p:spPr bwMode="auto">
          <a:xfrm>
            <a:off x="4255101" y="630238"/>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23" name="TitleTopPlaceholder">
            <a:extLst>
              <a:ext uri="{FF2B5EF4-FFF2-40B4-BE49-F238E27FC236}">
                <a16:creationId xmlns:a16="http://schemas.microsoft.com/office/drawing/2014/main" id="{6230C197-DE69-4F6B-8371-A1EFB31457C7}"/>
              </a:ext>
            </a:extLst>
          </p:cNvPr>
          <p:cNvSpPr>
            <a:spLocks noChangeArrowheads="1"/>
          </p:cNvSpPr>
          <p:nvPr/>
        </p:nvSpPr>
        <p:spPr bwMode="auto">
          <a:xfrm>
            <a:off x="-5459" y="6302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42" name="Slide Number Placeholder 5">
            <a:extLst>
              <a:ext uri="{FF2B5EF4-FFF2-40B4-BE49-F238E27FC236}">
                <a16:creationId xmlns:a16="http://schemas.microsoft.com/office/drawing/2014/main" id="{BD6909E4-C995-485C-AACF-A1476CA47873}"/>
              </a:ext>
            </a:extLst>
          </p:cNvPr>
          <p:cNvSpPr txBox="1">
            <a:spLocks/>
          </p:cNvSpPr>
          <p:nvPr/>
        </p:nvSpPr>
        <p:spPr>
          <a:xfrm>
            <a:off x="6859245" y="6322618"/>
            <a:ext cx="2133600" cy="27699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fld id="{BCD0FF19-6259-4523-B101-0652FA92D486}" type="slidenum">
              <a:rPr lang="en-US" sz="1200" smtClean="0"/>
              <a:pPr marL="0" indent="0" algn="r">
                <a:buNone/>
              </a:pPr>
              <a:t>10</a:t>
            </a:fld>
            <a:endParaRPr lang="en-US" sz="1200"/>
          </a:p>
        </p:txBody>
      </p:sp>
      <p:sp>
        <p:nvSpPr>
          <p:cNvPr id="25" name="Rectangle 24">
            <a:extLst>
              <a:ext uri="{FF2B5EF4-FFF2-40B4-BE49-F238E27FC236}">
                <a16:creationId xmlns:a16="http://schemas.microsoft.com/office/drawing/2014/main" id="{E8C625F5-E2C1-40D6-9611-24FEE2B3BAB0}"/>
              </a:ext>
            </a:extLst>
          </p:cNvPr>
          <p:cNvSpPr/>
          <p:nvPr/>
        </p:nvSpPr>
        <p:spPr>
          <a:xfrm>
            <a:off x="437747" y="1374057"/>
            <a:ext cx="1781953" cy="1420493"/>
          </a:xfrm>
          <a:prstGeom prst="rect">
            <a:avLst/>
          </a:prstGeom>
          <a:solidFill>
            <a:srgbClr val="FF9900">
              <a:alpha val="3058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15" name="TextBox 14">
            <a:extLst>
              <a:ext uri="{FF2B5EF4-FFF2-40B4-BE49-F238E27FC236}">
                <a16:creationId xmlns:a16="http://schemas.microsoft.com/office/drawing/2014/main" id="{C56C2319-8F73-4AED-86D3-91C554EADD10}"/>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2" name="TextBox 1">
            <a:extLst>
              <a:ext uri="{FF2B5EF4-FFF2-40B4-BE49-F238E27FC236}">
                <a16:creationId xmlns:a16="http://schemas.microsoft.com/office/drawing/2014/main" id="{DCD2BD68-E3EC-4CCA-651A-07ABEF9AE590}"/>
              </a:ext>
            </a:extLst>
          </p:cNvPr>
          <p:cNvSpPr txBox="1"/>
          <p:nvPr/>
        </p:nvSpPr>
        <p:spPr>
          <a:xfrm>
            <a:off x="591153" y="1634727"/>
            <a:ext cx="147514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cs typeface="Calibri"/>
              </a:rPr>
              <a:t>Complex-Care Assistant</a:t>
            </a:r>
            <a:endParaRPr lang="en-US"/>
          </a:p>
        </p:txBody>
      </p:sp>
      <p:sp>
        <p:nvSpPr>
          <p:cNvPr id="18" name="TextBox 17">
            <a:extLst>
              <a:ext uri="{FF2B5EF4-FFF2-40B4-BE49-F238E27FC236}">
                <a16:creationId xmlns:a16="http://schemas.microsoft.com/office/drawing/2014/main" id="{5B10C0BB-FE1B-4AE1-B1AF-62CC65F4E3C9}"/>
              </a:ext>
            </a:extLst>
          </p:cNvPr>
          <p:cNvSpPr txBox="1"/>
          <p:nvPr/>
        </p:nvSpPr>
        <p:spPr>
          <a:xfrm>
            <a:off x="329797" y="6404632"/>
            <a:ext cx="4572000" cy="276999"/>
          </a:xfrm>
          <a:prstGeom prst="rect">
            <a:avLst/>
          </a:prstGeom>
          <a:noFill/>
        </p:spPr>
        <p:txBody>
          <a:bodyPr wrap="square">
            <a:spAutoFit/>
          </a:bodyPr>
          <a:lstStyle/>
          <a:p>
            <a:r>
              <a:rPr lang="en-US" sz="1200"/>
              <a:t>April - May 2024</a:t>
            </a:r>
          </a:p>
        </p:txBody>
      </p:sp>
      <p:sp>
        <p:nvSpPr>
          <p:cNvPr id="19" name="TextBox 18">
            <a:extLst>
              <a:ext uri="{FF2B5EF4-FFF2-40B4-BE49-F238E27FC236}">
                <a16:creationId xmlns:a16="http://schemas.microsoft.com/office/drawing/2014/main" id="{722F222A-4F0A-40B6-90E0-4E19C2DE6641}"/>
              </a:ext>
            </a:extLst>
          </p:cNvPr>
          <p:cNvSpPr txBox="1"/>
          <p:nvPr/>
        </p:nvSpPr>
        <p:spPr>
          <a:xfrm>
            <a:off x="523783" y="1141957"/>
            <a:ext cx="8614758" cy="6463308"/>
          </a:xfrm>
          <a:prstGeom prst="rect">
            <a:avLst/>
          </a:prstGeom>
          <a:noFill/>
          <a:ln>
            <a:noFill/>
          </a:ln>
        </p:spPr>
        <p:txBody>
          <a:bodyPr wrap="square" lIns="91440" tIns="45720" rIns="91440" bIns="45720" rtlCol="0" anchor="t">
            <a:spAutoFit/>
          </a:bodyPr>
          <a:lstStyle/>
          <a:p>
            <a:endParaRPr lang="en-US" b="1">
              <a:cs typeface="Calibri"/>
            </a:endParaRPr>
          </a:p>
          <a:p>
            <a:pPr lvl="4"/>
            <a:r>
              <a:rPr lang="en-US" b="1">
                <a:cs typeface="Calibri"/>
              </a:rPr>
              <a:t>STATUS: </a:t>
            </a:r>
          </a:p>
          <a:p>
            <a:pPr marL="2114550" lvl="4" indent="-285750">
              <a:buFontTx/>
              <a:buChar char="-"/>
            </a:pPr>
            <a:r>
              <a:rPr lang="en-US">
                <a:cs typeface="Calibri"/>
              </a:rPr>
              <a:t>Regulations were published on July 21</a:t>
            </a:r>
            <a:r>
              <a:rPr lang="en-US" baseline="30000">
                <a:cs typeface="Calibri"/>
              </a:rPr>
              <a:t>st</a:t>
            </a:r>
            <a:r>
              <a:rPr lang="en-US">
                <a:cs typeface="Calibri"/>
              </a:rPr>
              <a:t>, 2023</a:t>
            </a:r>
          </a:p>
          <a:p>
            <a:pPr marL="2114550" lvl="4" indent="-285750">
              <a:buFontTx/>
              <a:buChar char="-"/>
            </a:pPr>
            <a:r>
              <a:rPr lang="en-US">
                <a:cs typeface="Calibri"/>
              </a:rPr>
              <a:t>Services began in September/October of 2023</a:t>
            </a:r>
          </a:p>
          <a:p>
            <a:pPr marL="2114550" lvl="4" indent="-285750">
              <a:buFontTx/>
              <a:buChar char="-"/>
            </a:pPr>
            <a:r>
              <a:rPr lang="en-US">
                <a:cs typeface="Calibri"/>
              </a:rPr>
              <a:t>Current #s: </a:t>
            </a:r>
          </a:p>
          <a:p>
            <a:endParaRPr lang="en-US">
              <a:cs typeface="Calibri"/>
            </a:endParaRPr>
          </a:p>
          <a:p>
            <a:endParaRPr lang="en-US">
              <a:cs typeface="Calibri"/>
            </a:endParaRPr>
          </a:p>
          <a:p>
            <a:endParaRPr lang="en-US">
              <a:cs typeface="Calibri"/>
            </a:endParaRPr>
          </a:p>
          <a:p>
            <a:endParaRPr lang="en-US">
              <a:cs typeface="Calibri"/>
            </a:endParaRPr>
          </a:p>
          <a:p>
            <a:endParaRPr lang="en-US">
              <a:cs typeface="Calibri"/>
            </a:endParaRPr>
          </a:p>
          <a:p>
            <a:endParaRPr lang="en-US">
              <a:cs typeface="Calibri"/>
            </a:endParaRPr>
          </a:p>
          <a:p>
            <a:endParaRPr lang="en-US">
              <a:cs typeface="Calibri"/>
            </a:endParaRPr>
          </a:p>
          <a:p>
            <a:endParaRPr lang="en-US">
              <a:cs typeface="Calibri"/>
            </a:endParaRPr>
          </a:p>
          <a:p>
            <a:endParaRPr lang="en-US">
              <a:cs typeface="Calibri"/>
            </a:endParaRPr>
          </a:p>
          <a:p>
            <a:r>
              <a:rPr lang="en-US">
                <a:cs typeface="Calibri"/>
              </a:rPr>
              <a:t>MassHealth is also considering ways to collect qualitative feedback regarding the Complex Care Assistant program. We will be incorporating questions into the next CCM Member Experience Survey, which will be launched in early 2025. If there are any members or families on the call who have used this service, we’d love to hear from you.</a:t>
            </a:r>
          </a:p>
          <a:p>
            <a:pPr marL="285750" indent="-285750">
              <a:buFontTx/>
              <a:buChar char="-"/>
            </a:pPr>
            <a:endParaRPr lang="en-US">
              <a:cs typeface="Calibri"/>
            </a:endParaRPr>
          </a:p>
          <a:p>
            <a:pPr marL="285750" indent="-285750">
              <a:buFontTx/>
              <a:buChar char="-"/>
            </a:pPr>
            <a:endParaRPr lang="en-US">
              <a:cs typeface="Calibri"/>
            </a:endParaRPr>
          </a:p>
          <a:p>
            <a:pPr marL="285750" indent="-285750">
              <a:buFontTx/>
              <a:buChar char="-"/>
            </a:pPr>
            <a:endParaRPr lang="en-US">
              <a:cs typeface="Calibri"/>
            </a:endParaRPr>
          </a:p>
          <a:p>
            <a:pPr marL="285750" indent="-285750">
              <a:buFontTx/>
              <a:buChar char="-"/>
            </a:pPr>
            <a:endParaRPr lang="en-US">
              <a:cs typeface="Calibri"/>
            </a:endParaRPr>
          </a:p>
          <a:p>
            <a:pPr marL="285750" indent="-285750">
              <a:buFontTx/>
              <a:buChar char="-"/>
            </a:pPr>
            <a:endParaRPr lang="en-US">
              <a:cs typeface="Calibri"/>
            </a:endParaRPr>
          </a:p>
        </p:txBody>
      </p:sp>
      <p:graphicFrame>
        <p:nvGraphicFramePr>
          <p:cNvPr id="6" name="Table 6">
            <a:extLst>
              <a:ext uri="{FF2B5EF4-FFF2-40B4-BE49-F238E27FC236}">
                <a16:creationId xmlns:a16="http://schemas.microsoft.com/office/drawing/2014/main" id="{4E33AFBF-8152-F275-5E10-4B6A027E4EFD}"/>
              </a:ext>
            </a:extLst>
          </p:cNvPr>
          <p:cNvGraphicFramePr>
            <a:graphicFrameLocks noGrp="1"/>
          </p:cNvGraphicFramePr>
          <p:nvPr>
            <p:extLst>
              <p:ext uri="{D42A27DB-BD31-4B8C-83A1-F6EECF244321}">
                <p14:modId xmlns:p14="http://schemas.microsoft.com/office/powerpoint/2010/main" val="197163516"/>
              </p:ext>
            </p:extLst>
          </p:nvPr>
        </p:nvGraphicFramePr>
        <p:xfrm>
          <a:off x="779286" y="2943436"/>
          <a:ext cx="7814298" cy="1887846"/>
        </p:xfrm>
        <a:graphic>
          <a:graphicData uri="http://schemas.openxmlformats.org/drawingml/2006/table">
            <a:tbl>
              <a:tblPr firstRow="1" bandRow="1">
                <a:tableStyleId>{3B4B98B0-60AC-42C2-AFA5-B58CD77FA1E5}</a:tableStyleId>
              </a:tblPr>
              <a:tblGrid>
                <a:gridCol w="4192209">
                  <a:extLst>
                    <a:ext uri="{9D8B030D-6E8A-4147-A177-3AD203B41FA5}">
                      <a16:colId xmlns:a16="http://schemas.microsoft.com/office/drawing/2014/main" val="2477140550"/>
                    </a:ext>
                  </a:extLst>
                </a:gridCol>
                <a:gridCol w="1669002">
                  <a:extLst>
                    <a:ext uri="{9D8B030D-6E8A-4147-A177-3AD203B41FA5}">
                      <a16:colId xmlns:a16="http://schemas.microsoft.com/office/drawing/2014/main" val="1104073325"/>
                    </a:ext>
                  </a:extLst>
                </a:gridCol>
                <a:gridCol w="1953087">
                  <a:extLst>
                    <a:ext uri="{9D8B030D-6E8A-4147-A177-3AD203B41FA5}">
                      <a16:colId xmlns:a16="http://schemas.microsoft.com/office/drawing/2014/main" val="1149283187"/>
                    </a:ext>
                  </a:extLst>
                </a:gridCol>
              </a:tblGrid>
              <a:tr h="314641">
                <a:tc>
                  <a:txBody>
                    <a:bodyPr/>
                    <a:lstStyle/>
                    <a:p>
                      <a:endParaRPr lang="en-US" sz="1400" b="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n-US" sz="1400" b="0"/>
                        <a:t>September 2023</a:t>
                      </a:r>
                    </a:p>
                  </a:txBody>
                  <a:tcPr>
                    <a:lnT w="12700" cap="flat" cmpd="sng" algn="ctr">
                      <a:solidFill>
                        <a:schemeClr val="tx1"/>
                      </a:solidFill>
                      <a:prstDash val="solid"/>
                      <a:round/>
                      <a:headEnd type="none" w="med" len="med"/>
                      <a:tailEnd type="none" w="med" len="med"/>
                    </a:lnT>
                  </a:tcPr>
                </a:tc>
                <a:tc>
                  <a:txBody>
                    <a:bodyPr/>
                    <a:lstStyle/>
                    <a:p>
                      <a:r>
                        <a:rPr lang="en-US" sz="1400" b="0" dirty="0"/>
                        <a:t>End of March 2024</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888503395"/>
                  </a:ext>
                </a:extLst>
              </a:tr>
              <a:tr h="314641">
                <a:tc>
                  <a:txBody>
                    <a:bodyPr/>
                    <a:lstStyle/>
                    <a:p>
                      <a:r>
                        <a:rPr lang="en-US" sz="1400"/>
                        <a:t>Number of families with CCAs hired and PAs in Place</a:t>
                      </a:r>
                    </a:p>
                  </a:txBody>
                  <a:tcPr>
                    <a:lnL w="12700" cap="flat" cmpd="sng" algn="ctr">
                      <a:solidFill>
                        <a:schemeClr val="tx1"/>
                      </a:solidFill>
                      <a:prstDash val="solid"/>
                      <a:round/>
                      <a:headEnd type="none" w="med" len="med"/>
                      <a:tailEnd type="none" w="med" len="med"/>
                    </a:lnL>
                  </a:tcPr>
                </a:tc>
                <a:tc>
                  <a:txBody>
                    <a:bodyPr/>
                    <a:lstStyle/>
                    <a:p>
                      <a:r>
                        <a:rPr lang="en-US" sz="1400"/>
                        <a:t>55</a:t>
                      </a:r>
                    </a:p>
                  </a:txBody>
                  <a:tcPr/>
                </a:tc>
                <a:tc>
                  <a:txBody>
                    <a:bodyPr/>
                    <a:lstStyle/>
                    <a:p>
                      <a:r>
                        <a:rPr lang="en-US" sz="1400" dirty="0"/>
                        <a:t>256</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46508503"/>
                  </a:ext>
                </a:extLst>
              </a:tr>
              <a:tr h="314641">
                <a:tc>
                  <a:txBody>
                    <a:bodyPr/>
                    <a:lstStyle/>
                    <a:p>
                      <a:r>
                        <a:rPr lang="en-US" sz="1400"/>
                        <a:t>Number of CCA assessments conducted</a:t>
                      </a:r>
                    </a:p>
                  </a:txBody>
                  <a:tcPr>
                    <a:lnL w="12700" cap="flat" cmpd="sng" algn="ctr">
                      <a:solidFill>
                        <a:schemeClr val="tx1"/>
                      </a:solidFill>
                      <a:prstDash val="solid"/>
                      <a:round/>
                      <a:headEnd type="none" w="med" len="med"/>
                      <a:tailEnd type="none" w="med" len="med"/>
                    </a:lnL>
                  </a:tcPr>
                </a:tc>
                <a:tc>
                  <a:txBody>
                    <a:bodyPr/>
                    <a:lstStyle/>
                    <a:p>
                      <a:r>
                        <a:rPr lang="en-US" sz="1400"/>
                        <a:t>112</a:t>
                      </a:r>
                    </a:p>
                  </a:txBody>
                  <a:tcPr/>
                </a:tc>
                <a:tc>
                  <a:txBody>
                    <a:bodyPr/>
                    <a:lstStyle/>
                    <a:p>
                      <a:r>
                        <a:rPr lang="en-US" sz="1400" dirty="0"/>
                        <a:t>353</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837644683"/>
                  </a:ext>
                </a:extLst>
              </a:tr>
              <a:tr h="314641">
                <a:tc>
                  <a:txBody>
                    <a:bodyPr/>
                    <a:lstStyle/>
                    <a:p>
                      <a:r>
                        <a:rPr lang="en-US" sz="1400"/>
                        <a:t>CCA pursuing employment with CCA agency</a:t>
                      </a:r>
                    </a:p>
                  </a:txBody>
                  <a:tcPr>
                    <a:lnL w="12700" cap="flat" cmpd="sng" algn="ctr">
                      <a:solidFill>
                        <a:schemeClr val="tx1"/>
                      </a:solidFill>
                      <a:prstDash val="solid"/>
                      <a:round/>
                      <a:headEnd type="none" w="med" len="med"/>
                      <a:tailEnd type="none" w="med" len="med"/>
                    </a:lnL>
                  </a:tcPr>
                </a:tc>
                <a:tc>
                  <a:txBody>
                    <a:bodyPr/>
                    <a:lstStyle/>
                    <a:p>
                      <a:r>
                        <a:rPr lang="en-US" sz="1400"/>
                        <a:t>99</a:t>
                      </a:r>
                    </a:p>
                  </a:txBody>
                  <a:tcPr/>
                </a:tc>
                <a:tc>
                  <a:txBody>
                    <a:bodyPr/>
                    <a:lstStyle/>
                    <a:p>
                      <a:r>
                        <a:rPr lang="en-US" sz="1400" dirty="0"/>
                        <a:t>91</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65712259"/>
                  </a:ext>
                </a:extLst>
              </a:tr>
              <a:tr h="314641">
                <a:tc>
                  <a:txBody>
                    <a:bodyPr/>
                    <a:lstStyle/>
                    <a:p>
                      <a:r>
                        <a:rPr lang="en-US" sz="1400"/>
                        <a:t>Average number of CCA hours/week</a:t>
                      </a:r>
                    </a:p>
                  </a:txBody>
                  <a:tcPr>
                    <a:lnL w="12700" cap="flat" cmpd="sng" algn="ctr">
                      <a:solidFill>
                        <a:schemeClr val="tx1"/>
                      </a:solidFill>
                      <a:prstDash val="solid"/>
                      <a:round/>
                      <a:headEnd type="none" w="med" len="med"/>
                      <a:tailEnd type="none" w="med" len="med"/>
                    </a:lnL>
                  </a:tcPr>
                </a:tc>
                <a:tc>
                  <a:txBody>
                    <a:bodyPr/>
                    <a:lstStyle/>
                    <a:p>
                      <a:r>
                        <a:rPr lang="en-US" sz="1400"/>
                        <a:t>38.7</a:t>
                      </a:r>
                    </a:p>
                  </a:txBody>
                  <a:tcPr/>
                </a:tc>
                <a:tc>
                  <a:txBody>
                    <a:bodyPr/>
                    <a:lstStyle/>
                    <a:p>
                      <a:r>
                        <a:rPr lang="en-US" sz="1400" dirty="0"/>
                        <a:t>33.2</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557963056"/>
                  </a:ext>
                </a:extLst>
              </a:tr>
              <a:tr h="314641">
                <a:tc>
                  <a:txBody>
                    <a:bodyPr/>
                    <a:lstStyle/>
                    <a:p>
                      <a:r>
                        <a:rPr lang="en-US" sz="1400"/>
                        <a:t>Number of agencies actively providing CCA services</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lang="en-US" sz="1400"/>
                        <a:t>10</a:t>
                      </a:r>
                    </a:p>
                  </a:txBody>
                  <a:tcPr>
                    <a:lnB w="12700" cap="flat" cmpd="sng" algn="ctr">
                      <a:solidFill>
                        <a:schemeClr val="tx1"/>
                      </a:solidFill>
                      <a:prstDash val="solid"/>
                      <a:round/>
                      <a:headEnd type="none" w="med" len="med"/>
                      <a:tailEnd type="none" w="med" len="med"/>
                    </a:lnB>
                  </a:tcPr>
                </a:tc>
                <a:tc>
                  <a:txBody>
                    <a:bodyPr/>
                    <a:lstStyle/>
                    <a:p>
                      <a:r>
                        <a:rPr lang="en-US" sz="1400" dirty="0"/>
                        <a:t>12</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7313426"/>
                  </a:ext>
                </a:extLst>
              </a:tr>
            </a:tbl>
          </a:graphicData>
        </a:graphic>
      </p:graphicFrame>
    </p:spTree>
    <p:extLst>
      <p:ext uri="{BB962C8B-B14F-4D97-AF65-F5344CB8AC3E}">
        <p14:creationId xmlns:p14="http://schemas.microsoft.com/office/powerpoint/2010/main" val="3560553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41" name="Title 1">
            <a:extLst>
              <a:ext uri="{FF2B5EF4-FFF2-40B4-BE49-F238E27FC236}">
                <a16:creationId xmlns:a16="http://schemas.microsoft.com/office/drawing/2014/main" id="{37159D69-774F-4561-8BF0-E5BC81271AA0}"/>
              </a:ext>
            </a:extLst>
          </p:cNvPr>
          <p:cNvSpPr txBox="1">
            <a:spLocks/>
          </p:cNvSpPr>
          <p:nvPr/>
        </p:nvSpPr>
        <p:spPr>
          <a:xfrm>
            <a:off x="-15050" y="96838"/>
            <a:ext cx="9144000" cy="436562"/>
          </a:xfrm>
          <a:prstGeom prst="rect">
            <a:avLst/>
          </a:prstGeom>
          <a:ln>
            <a:noFill/>
          </a:ln>
        </p:spPr>
        <p:txBody>
          <a:bodyPr lIns="91440" tIns="45720" rIns="91440" bIns="45720" anchor="t"/>
          <a:lstStyle>
            <a:lvl1pPr algn="l" defTabSz="685783" rtl="0" eaLnBrk="1" latinLnBrk="0" hangingPunct="1">
              <a:lnSpc>
                <a:spcPct val="100000"/>
              </a:lnSpc>
              <a:spcBef>
                <a:spcPct val="0"/>
              </a:spcBef>
              <a:buNone/>
              <a:defRPr lang="en-US" sz="2200" b="1" kern="1200" spc="0" baseline="0" dirty="0">
                <a:ln w="6350" cap="flat">
                  <a:noFill/>
                  <a:miter lim="800000"/>
                </a:ln>
                <a:solidFill>
                  <a:schemeClr val="tx1"/>
                </a:solidFill>
                <a:latin typeface="+mj-lt"/>
                <a:ea typeface="+mj-ea"/>
                <a:cs typeface="+mj-cs"/>
              </a:defRPr>
            </a:lvl1pPr>
          </a:lstStyle>
          <a:p>
            <a:pPr algn="ctr"/>
            <a:r>
              <a:rPr lang="en-US" sz="2800" b="0">
                <a:ea typeface="+mj-lt"/>
                <a:cs typeface="+mj-lt"/>
              </a:rPr>
              <a:t>CSN Program Enhancements</a:t>
            </a:r>
            <a:endParaRPr lang="en-US" sz="2800" b="0"/>
          </a:p>
        </p:txBody>
      </p:sp>
      <p:sp>
        <p:nvSpPr>
          <p:cNvPr id="21" name="TitleTopPlaceholder">
            <a:extLst>
              <a:ext uri="{FF2B5EF4-FFF2-40B4-BE49-F238E27FC236}">
                <a16:creationId xmlns:a16="http://schemas.microsoft.com/office/drawing/2014/main" id="{3FDCE0E9-C1D3-4CB1-8D41-7DBA82A23D1E}"/>
              </a:ext>
            </a:extLst>
          </p:cNvPr>
          <p:cNvSpPr>
            <a:spLocks noChangeArrowheads="1"/>
          </p:cNvSpPr>
          <p:nvPr/>
        </p:nvSpPr>
        <p:spPr bwMode="auto">
          <a:xfrm>
            <a:off x="2110967" y="630238"/>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22" name="TitleTopPlaceholder">
            <a:extLst>
              <a:ext uri="{FF2B5EF4-FFF2-40B4-BE49-F238E27FC236}">
                <a16:creationId xmlns:a16="http://schemas.microsoft.com/office/drawing/2014/main" id="{69B2C356-BA08-408E-BDE2-7202D1B7E8EF}"/>
              </a:ext>
            </a:extLst>
          </p:cNvPr>
          <p:cNvSpPr>
            <a:spLocks noChangeArrowheads="1"/>
          </p:cNvSpPr>
          <p:nvPr/>
        </p:nvSpPr>
        <p:spPr bwMode="auto">
          <a:xfrm>
            <a:off x="4255101" y="630238"/>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23" name="TitleTopPlaceholder">
            <a:extLst>
              <a:ext uri="{FF2B5EF4-FFF2-40B4-BE49-F238E27FC236}">
                <a16:creationId xmlns:a16="http://schemas.microsoft.com/office/drawing/2014/main" id="{6230C197-DE69-4F6B-8371-A1EFB31457C7}"/>
              </a:ext>
            </a:extLst>
          </p:cNvPr>
          <p:cNvSpPr>
            <a:spLocks noChangeArrowheads="1"/>
          </p:cNvSpPr>
          <p:nvPr/>
        </p:nvSpPr>
        <p:spPr bwMode="auto">
          <a:xfrm>
            <a:off x="-5459" y="6302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42" name="Slide Number Placeholder 5">
            <a:extLst>
              <a:ext uri="{FF2B5EF4-FFF2-40B4-BE49-F238E27FC236}">
                <a16:creationId xmlns:a16="http://schemas.microsoft.com/office/drawing/2014/main" id="{BD6909E4-C995-485C-AACF-A1476CA47873}"/>
              </a:ext>
            </a:extLst>
          </p:cNvPr>
          <p:cNvSpPr txBox="1">
            <a:spLocks/>
          </p:cNvSpPr>
          <p:nvPr/>
        </p:nvSpPr>
        <p:spPr>
          <a:xfrm>
            <a:off x="6859245" y="6322618"/>
            <a:ext cx="2133600" cy="27699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fld id="{BCD0FF19-6259-4523-B101-0652FA92D486}" type="slidenum">
              <a:rPr lang="en-US" sz="1200" smtClean="0"/>
              <a:pPr marL="0" indent="0" algn="r">
                <a:buNone/>
              </a:pPr>
              <a:t>11</a:t>
            </a:fld>
            <a:endParaRPr lang="en-US" sz="1200"/>
          </a:p>
        </p:txBody>
      </p:sp>
      <p:sp>
        <p:nvSpPr>
          <p:cNvPr id="19" name="TextBox 18">
            <a:extLst>
              <a:ext uri="{FF2B5EF4-FFF2-40B4-BE49-F238E27FC236}">
                <a16:creationId xmlns:a16="http://schemas.microsoft.com/office/drawing/2014/main" id="{4DF1300E-5371-4E17-929E-A8FCC19957F9}"/>
              </a:ext>
            </a:extLst>
          </p:cNvPr>
          <p:cNvSpPr txBox="1"/>
          <p:nvPr/>
        </p:nvSpPr>
        <p:spPr>
          <a:xfrm>
            <a:off x="350248" y="1043948"/>
            <a:ext cx="8654516" cy="5078313"/>
          </a:xfrm>
          <a:prstGeom prst="rect">
            <a:avLst/>
          </a:prstGeom>
          <a:noFill/>
        </p:spPr>
        <p:txBody>
          <a:bodyPr wrap="square" lIns="91440" tIns="45720" rIns="91440" bIns="45720" anchor="t">
            <a:spAutoFit/>
          </a:bodyPr>
          <a:lstStyle/>
          <a:p>
            <a:pPr lvl="6"/>
            <a:endParaRPr lang="en-US">
              <a:solidFill>
                <a:srgbClr val="000000"/>
              </a:solidFill>
              <a:latin typeface="Calibri" panose="020F0502020204030204" pitchFamily="34" charset="0"/>
            </a:endParaRPr>
          </a:p>
          <a:p>
            <a:pPr lvl="5"/>
            <a:r>
              <a:rPr lang="en-US" b="1">
                <a:solidFill>
                  <a:srgbClr val="000000"/>
                </a:solidFill>
                <a:latin typeface="Calibri"/>
                <a:cs typeface="Calibri"/>
              </a:rPr>
              <a:t>STATUS: </a:t>
            </a:r>
          </a:p>
          <a:p>
            <a:pPr marL="2571750" lvl="5" indent="-285750">
              <a:buFontTx/>
              <a:buChar char="-"/>
            </a:pPr>
            <a:r>
              <a:rPr lang="en-US">
                <a:solidFill>
                  <a:srgbClr val="000000"/>
                </a:solidFill>
                <a:latin typeface="Calibri"/>
                <a:cs typeface="Calibri"/>
              </a:rPr>
              <a:t>The directory launched on April 10</a:t>
            </a:r>
            <a:r>
              <a:rPr lang="en-US" baseline="30000">
                <a:solidFill>
                  <a:srgbClr val="000000"/>
                </a:solidFill>
                <a:latin typeface="Calibri"/>
                <a:cs typeface="Calibri"/>
              </a:rPr>
              <a:t>th</a:t>
            </a:r>
            <a:r>
              <a:rPr lang="en-US">
                <a:solidFill>
                  <a:srgbClr val="000000"/>
                </a:solidFill>
                <a:latin typeface="Calibri"/>
                <a:cs typeface="Calibri"/>
              </a:rPr>
              <a:t>, 2023</a:t>
            </a:r>
          </a:p>
          <a:p>
            <a:pPr marL="2571750" lvl="5" indent="-285750">
              <a:buFontTx/>
              <a:buChar char="-"/>
            </a:pPr>
            <a:r>
              <a:rPr lang="en-US">
                <a:solidFill>
                  <a:srgbClr val="000000"/>
                </a:solidFill>
                <a:latin typeface="Calibri"/>
                <a:cs typeface="Calibri"/>
              </a:rPr>
              <a:t>We are currently in the process of making Phase II updates, based on feedback from providers, members, and families</a:t>
            </a:r>
          </a:p>
          <a:p>
            <a:pPr marL="2571750" lvl="5" indent="-285750">
              <a:buFontTx/>
              <a:buChar char="-"/>
            </a:pPr>
            <a:r>
              <a:rPr lang="en-US">
                <a:solidFill>
                  <a:srgbClr val="000000"/>
                </a:solidFill>
                <a:latin typeface="Calibri"/>
                <a:cs typeface="Calibri"/>
              </a:rPr>
              <a:t>We recently conducted additional user testing of these Phase II changes</a:t>
            </a:r>
          </a:p>
          <a:p>
            <a:pPr marL="2571750" lvl="5" indent="-285750">
              <a:buFontTx/>
              <a:buChar char="-"/>
            </a:pPr>
            <a:endParaRPr lang="en-US">
              <a:solidFill>
                <a:srgbClr val="000000"/>
              </a:solidFill>
              <a:latin typeface="Calibri"/>
              <a:cs typeface="Calibri"/>
            </a:endParaRPr>
          </a:p>
          <a:p>
            <a:pPr marL="285750" indent="-285750">
              <a:buFontTx/>
              <a:buChar char="-"/>
            </a:pPr>
            <a:r>
              <a:rPr lang="en-US">
                <a:solidFill>
                  <a:srgbClr val="000000"/>
                </a:solidFill>
                <a:latin typeface="Calibri"/>
                <a:cs typeface="Calibri"/>
              </a:rPr>
              <a:t>Current numbers:</a:t>
            </a:r>
          </a:p>
          <a:p>
            <a:pPr marL="285750" indent="-285750">
              <a:buFontTx/>
              <a:buChar char="-"/>
            </a:pPr>
            <a:endParaRPr lang="en-US">
              <a:solidFill>
                <a:srgbClr val="000000"/>
              </a:solidFill>
              <a:latin typeface="Calibri"/>
              <a:cs typeface="Calibri"/>
            </a:endParaRPr>
          </a:p>
          <a:p>
            <a:pPr marL="285750" indent="-285750">
              <a:buFontTx/>
              <a:buChar char="-"/>
            </a:pPr>
            <a:endParaRPr lang="en-US">
              <a:solidFill>
                <a:srgbClr val="000000"/>
              </a:solidFill>
              <a:latin typeface="Calibri"/>
              <a:cs typeface="Calibri"/>
            </a:endParaRPr>
          </a:p>
          <a:p>
            <a:pPr marL="285750" indent="-285750">
              <a:buFontTx/>
              <a:buChar char="-"/>
            </a:pPr>
            <a:endParaRPr lang="en-US">
              <a:solidFill>
                <a:srgbClr val="000000"/>
              </a:solidFill>
              <a:latin typeface="Calibri"/>
              <a:cs typeface="Calibri"/>
            </a:endParaRPr>
          </a:p>
          <a:p>
            <a:pPr marL="285750" indent="-285750">
              <a:buFontTx/>
              <a:buChar char="-"/>
            </a:pPr>
            <a:endParaRPr lang="en-US">
              <a:solidFill>
                <a:srgbClr val="000000"/>
              </a:solidFill>
              <a:latin typeface="Calibri"/>
              <a:cs typeface="Calibri"/>
            </a:endParaRPr>
          </a:p>
          <a:p>
            <a:endParaRPr lang="en-US">
              <a:solidFill>
                <a:srgbClr val="000000"/>
              </a:solidFill>
              <a:latin typeface="Calibri"/>
              <a:cs typeface="Calibri"/>
            </a:endParaRPr>
          </a:p>
          <a:p>
            <a:pPr marL="285750" indent="-285750">
              <a:buFontTx/>
              <a:buChar char="-"/>
            </a:pPr>
            <a:endParaRPr lang="en-US">
              <a:solidFill>
                <a:srgbClr val="000000"/>
              </a:solidFill>
              <a:latin typeface="Calibri"/>
              <a:cs typeface="Calibri"/>
            </a:endParaRPr>
          </a:p>
          <a:p>
            <a:pPr marL="285750" indent="-285750">
              <a:buFontTx/>
              <a:buChar char="-"/>
            </a:pPr>
            <a:r>
              <a:rPr lang="en-US">
                <a:solidFill>
                  <a:srgbClr val="000000"/>
                </a:solidFill>
                <a:latin typeface="Calibri"/>
                <a:cs typeface="Calibri"/>
              </a:rPr>
              <a:t>We have also been working with agencies to increase their number of individual nursing profiles within their agencies: </a:t>
            </a:r>
          </a:p>
          <a:p>
            <a:endParaRPr lang="en-US">
              <a:solidFill>
                <a:srgbClr val="000000"/>
              </a:solidFill>
              <a:latin typeface="Calibri"/>
              <a:cs typeface="Calibri"/>
            </a:endParaRPr>
          </a:p>
        </p:txBody>
      </p:sp>
      <p:sp>
        <p:nvSpPr>
          <p:cNvPr id="13" name="TextBox 12">
            <a:extLst>
              <a:ext uri="{FF2B5EF4-FFF2-40B4-BE49-F238E27FC236}">
                <a16:creationId xmlns:a16="http://schemas.microsoft.com/office/drawing/2014/main" id="{137519B8-C7A1-4D41-A379-C729194B1A51}"/>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14" name="TextBox 13">
            <a:extLst>
              <a:ext uri="{FF2B5EF4-FFF2-40B4-BE49-F238E27FC236}">
                <a16:creationId xmlns:a16="http://schemas.microsoft.com/office/drawing/2014/main" id="{FD326088-2EDE-41B5-98B3-53025CA952F1}"/>
              </a:ext>
            </a:extLst>
          </p:cNvPr>
          <p:cNvSpPr txBox="1"/>
          <p:nvPr/>
        </p:nvSpPr>
        <p:spPr>
          <a:xfrm>
            <a:off x="329797" y="6404632"/>
            <a:ext cx="4572000" cy="276999"/>
          </a:xfrm>
          <a:prstGeom prst="rect">
            <a:avLst/>
          </a:prstGeom>
          <a:noFill/>
        </p:spPr>
        <p:txBody>
          <a:bodyPr wrap="square">
            <a:spAutoFit/>
          </a:bodyPr>
          <a:lstStyle/>
          <a:p>
            <a:r>
              <a:rPr lang="en-US" sz="1200"/>
              <a:t>April - May 2024</a:t>
            </a:r>
          </a:p>
        </p:txBody>
      </p:sp>
      <p:sp>
        <p:nvSpPr>
          <p:cNvPr id="2" name="Rectangle 1">
            <a:extLst>
              <a:ext uri="{FF2B5EF4-FFF2-40B4-BE49-F238E27FC236}">
                <a16:creationId xmlns:a16="http://schemas.microsoft.com/office/drawing/2014/main" id="{64CE24A7-6CD2-3085-DC3E-B8789AAE2CC3}"/>
              </a:ext>
            </a:extLst>
          </p:cNvPr>
          <p:cNvSpPr/>
          <p:nvPr/>
        </p:nvSpPr>
        <p:spPr>
          <a:xfrm>
            <a:off x="338329" y="1617618"/>
            <a:ext cx="2277468" cy="1584697"/>
          </a:xfrm>
          <a:prstGeom prst="rect">
            <a:avLst/>
          </a:prstGeom>
          <a:solidFill>
            <a:schemeClr val="accent5">
              <a:lumMod val="60000"/>
              <a:lumOff val="40000"/>
              <a:alpha val="3058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000">
                <a:solidFill>
                  <a:schemeClr val="tx1"/>
                </a:solidFill>
                <a:latin typeface="Calibri"/>
              </a:rPr>
              <a:t>CCM Nurse Directory</a:t>
            </a:r>
          </a:p>
        </p:txBody>
      </p:sp>
      <p:graphicFrame>
        <p:nvGraphicFramePr>
          <p:cNvPr id="6" name="Table 5">
            <a:extLst>
              <a:ext uri="{FF2B5EF4-FFF2-40B4-BE49-F238E27FC236}">
                <a16:creationId xmlns:a16="http://schemas.microsoft.com/office/drawing/2014/main" id="{FA439C36-E69E-8E5F-487B-F440320749CE}"/>
              </a:ext>
            </a:extLst>
          </p:cNvPr>
          <p:cNvGraphicFramePr>
            <a:graphicFrameLocks noGrp="1"/>
          </p:cNvGraphicFramePr>
          <p:nvPr>
            <p:extLst>
              <p:ext uri="{D42A27DB-BD31-4B8C-83A1-F6EECF244321}">
                <p14:modId xmlns:p14="http://schemas.microsoft.com/office/powerpoint/2010/main" val="6487939"/>
              </p:ext>
            </p:extLst>
          </p:nvPr>
        </p:nvGraphicFramePr>
        <p:xfrm>
          <a:off x="574781" y="3583317"/>
          <a:ext cx="6696031" cy="1371600"/>
        </p:xfrm>
        <a:graphic>
          <a:graphicData uri="http://schemas.openxmlformats.org/drawingml/2006/table">
            <a:tbl>
              <a:tblPr firstRow="1" bandRow="1">
                <a:tableStyleId>{5C22544A-7EE6-4342-B048-85BDC9FD1C3A}</a:tableStyleId>
              </a:tblPr>
              <a:tblGrid>
                <a:gridCol w="2256232">
                  <a:extLst>
                    <a:ext uri="{9D8B030D-6E8A-4147-A177-3AD203B41FA5}">
                      <a16:colId xmlns:a16="http://schemas.microsoft.com/office/drawing/2014/main" val="2955929167"/>
                    </a:ext>
                  </a:extLst>
                </a:gridCol>
                <a:gridCol w="1455059">
                  <a:extLst>
                    <a:ext uri="{9D8B030D-6E8A-4147-A177-3AD203B41FA5}">
                      <a16:colId xmlns:a16="http://schemas.microsoft.com/office/drawing/2014/main" val="890792924"/>
                    </a:ext>
                  </a:extLst>
                </a:gridCol>
                <a:gridCol w="960712">
                  <a:extLst>
                    <a:ext uri="{9D8B030D-6E8A-4147-A177-3AD203B41FA5}">
                      <a16:colId xmlns:a16="http://schemas.microsoft.com/office/drawing/2014/main" val="2009721317"/>
                    </a:ext>
                  </a:extLst>
                </a:gridCol>
                <a:gridCol w="1026004">
                  <a:extLst>
                    <a:ext uri="{9D8B030D-6E8A-4147-A177-3AD203B41FA5}">
                      <a16:colId xmlns:a16="http://schemas.microsoft.com/office/drawing/2014/main" val="2059654228"/>
                    </a:ext>
                  </a:extLst>
                </a:gridCol>
                <a:gridCol w="998024">
                  <a:extLst>
                    <a:ext uri="{9D8B030D-6E8A-4147-A177-3AD203B41FA5}">
                      <a16:colId xmlns:a16="http://schemas.microsoft.com/office/drawing/2014/main" val="3535358716"/>
                    </a:ext>
                  </a:extLst>
                </a:gridCol>
              </a:tblGrid>
              <a:tr h="241833">
                <a:tc rowSpan="2">
                  <a:txBody>
                    <a:bodyPr/>
                    <a:lstStyle/>
                    <a:p>
                      <a:r>
                        <a:rPr lang="en-US" sz="1200"/>
                        <a:t>User Type</a:t>
                      </a:r>
                    </a:p>
                  </a:txBody>
                  <a:tcPr>
                    <a:solidFill>
                      <a:schemeClr val="accent1"/>
                    </a:solidFill>
                  </a:tcPr>
                </a:tc>
                <a:tc rowSpan="2">
                  <a:txBody>
                    <a:bodyPr/>
                    <a:lstStyle/>
                    <a:p>
                      <a:r>
                        <a:rPr lang="en-US" sz="1200"/>
                        <a:t>Profiles</a:t>
                      </a:r>
                    </a:p>
                  </a:txBody>
                  <a:tcPr>
                    <a:solidFill>
                      <a:schemeClr val="accent1"/>
                    </a:solidFill>
                  </a:tcPr>
                </a:tc>
                <a:tc gridSpan="3">
                  <a:txBody>
                    <a:bodyPr/>
                    <a:lstStyle/>
                    <a:p>
                      <a:r>
                        <a:rPr lang="en-US" sz="1200"/>
                        <a:t>Active Users</a:t>
                      </a:r>
                    </a:p>
                  </a:txBody>
                  <a:tcPr/>
                </a:tc>
                <a:tc hMerge="1">
                  <a:txBody>
                    <a:bodyPr/>
                    <a:lstStyle/>
                    <a:p>
                      <a:endParaRPr lang="en-US" sz="1400"/>
                    </a:p>
                  </a:txBody>
                  <a:tcPr/>
                </a:tc>
                <a:tc hMerge="1">
                  <a:txBody>
                    <a:bodyPr/>
                    <a:lstStyle/>
                    <a:p>
                      <a:endParaRPr lang="en-US" sz="1400"/>
                    </a:p>
                  </a:txBody>
                  <a:tcPr/>
                </a:tc>
                <a:extLst>
                  <a:ext uri="{0D108BD9-81ED-4DB2-BD59-A6C34878D82A}">
                    <a16:rowId xmlns:a16="http://schemas.microsoft.com/office/drawing/2014/main" val="1703818610"/>
                  </a:ext>
                </a:extLst>
              </a:tr>
              <a:tr h="241833">
                <a:tc vMerge="1">
                  <a:txBody>
                    <a:bodyPr/>
                    <a:lstStyle/>
                    <a:p>
                      <a:endParaRPr lang="en-US" sz="1400"/>
                    </a:p>
                  </a:txBody>
                  <a:tcPr/>
                </a:tc>
                <a:tc vMerge="1">
                  <a:txBody>
                    <a:bodyPr/>
                    <a:lstStyle/>
                    <a:p>
                      <a:endParaRPr lang="en-US" sz="1400"/>
                    </a:p>
                  </a:txBody>
                  <a:tcPr/>
                </a:tc>
                <a:tc>
                  <a:txBody>
                    <a:bodyPr/>
                    <a:lstStyle/>
                    <a:p>
                      <a:r>
                        <a:rPr lang="en-US" sz="1200" b="1">
                          <a:solidFill>
                            <a:schemeClr val="bg1"/>
                          </a:solidFill>
                        </a:rPr>
                        <a:t>January</a:t>
                      </a:r>
                    </a:p>
                  </a:txBody>
                  <a:tcPr>
                    <a:solidFill>
                      <a:schemeClr val="accent1"/>
                    </a:solidFill>
                  </a:tcPr>
                </a:tc>
                <a:tc>
                  <a:txBody>
                    <a:bodyPr/>
                    <a:lstStyle/>
                    <a:p>
                      <a:r>
                        <a:rPr lang="en-US" sz="1200" b="1">
                          <a:solidFill>
                            <a:schemeClr val="bg1"/>
                          </a:solidFill>
                        </a:rPr>
                        <a:t>February</a:t>
                      </a:r>
                    </a:p>
                  </a:txBody>
                  <a:tcPr>
                    <a:solidFill>
                      <a:schemeClr val="accent1"/>
                    </a:solidFill>
                  </a:tcPr>
                </a:tc>
                <a:tc>
                  <a:txBody>
                    <a:bodyPr/>
                    <a:lstStyle/>
                    <a:p>
                      <a:r>
                        <a:rPr lang="en-US" sz="1200" b="1">
                          <a:solidFill>
                            <a:schemeClr val="bg1"/>
                          </a:solidFill>
                        </a:rPr>
                        <a:t>March</a:t>
                      </a:r>
                    </a:p>
                  </a:txBody>
                  <a:tcPr>
                    <a:solidFill>
                      <a:schemeClr val="accent1"/>
                    </a:solidFill>
                  </a:tcPr>
                </a:tc>
                <a:extLst>
                  <a:ext uri="{0D108BD9-81ED-4DB2-BD59-A6C34878D82A}">
                    <a16:rowId xmlns:a16="http://schemas.microsoft.com/office/drawing/2014/main" val="1946007556"/>
                  </a:ext>
                </a:extLst>
              </a:tr>
              <a:tr h="241833">
                <a:tc>
                  <a:txBody>
                    <a:bodyPr/>
                    <a:lstStyle/>
                    <a:p>
                      <a:r>
                        <a:rPr lang="en-US" sz="1200"/>
                        <a:t>Members</a:t>
                      </a:r>
                    </a:p>
                  </a:txBody>
                  <a:tcPr/>
                </a:tc>
                <a:tc>
                  <a:txBody>
                    <a:bodyPr/>
                    <a:lstStyle/>
                    <a:p>
                      <a:r>
                        <a:rPr lang="en-US" sz="1200"/>
                        <a:t>320</a:t>
                      </a:r>
                    </a:p>
                  </a:txBody>
                  <a:tcPr/>
                </a:tc>
                <a:tc>
                  <a:txBody>
                    <a:bodyPr/>
                    <a:lstStyle/>
                    <a:p>
                      <a:r>
                        <a:rPr lang="en-US" sz="1200"/>
                        <a:t>79</a:t>
                      </a:r>
                    </a:p>
                  </a:txBody>
                  <a:tcPr/>
                </a:tc>
                <a:tc>
                  <a:txBody>
                    <a:bodyPr/>
                    <a:lstStyle/>
                    <a:p>
                      <a:r>
                        <a:rPr lang="en-US" sz="1200"/>
                        <a:t>87</a:t>
                      </a:r>
                    </a:p>
                  </a:txBody>
                  <a:tcPr/>
                </a:tc>
                <a:tc>
                  <a:txBody>
                    <a:bodyPr/>
                    <a:lstStyle/>
                    <a:p>
                      <a:r>
                        <a:rPr lang="en-US" sz="1200"/>
                        <a:t>84</a:t>
                      </a:r>
                    </a:p>
                  </a:txBody>
                  <a:tcPr/>
                </a:tc>
                <a:extLst>
                  <a:ext uri="{0D108BD9-81ED-4DB2-BD59-A6C34878D82A}">
                    <a16:rowId xmlns:a16="http://schemas.microsoft.com/office/drawing/2014/main" val="3607494517"/>
                  </a:ext>
                </a:extLst>
              </a:tr>
              <a:tr h="241833">
                <a:tc>
                  <a:txBody>
                    <a:bodyPr/>
                    <a:lstStyle/>
                    <a:p>
                      <a:r>
                        <a:rPr lang="en-US" sz="1200"/>
                        <a:t>Agencies</a:t>
                      </a:r>
                    </a:p>
                  </a:txBody>
                  <a:tcPr/>
                </a:tc>
                <a:tc>
                  <a:txBody>
                    <a:bodyPr/>
                    <a:lstStyle/>
                    <a:p>
                      <a:r>
                        <a:rPr lang="en-US" sz="1200"/>
                        <a:t>57</a:t>
                      </a:r>
                    </a:p>
                  </a:txBody>
                  <a:tcPr/>
                </a:tc>
                <a:tc>
                  <a:txBody>
                    <a:bodyPr/>
                    <a:lstStyle/>
                    <a:p>
                      <a:r>
                        <a:rPr lang="en-US" sz="1200"/>
                        <a:t>27</a:t>
                      </a:r>
                    </a:p>
                  </a:txBody>
                  <a:tcPr/>
                </a:tc>
                <a:tc>
                  <a:txBody>
                    <a:bodyPr/>
                    <a:lstStyle/>
                    <a:p>
                      <a:r>
                        <a:rPr lang="en-US" sz="1200"/>
                        <a:t>21</a:t>
                      </a:r>
                    </a:p>
                  </a:txBody>
                  <a:tcPr/>
                </a:tc>
                <a:tc>
                  <a:txBody>
                    <a:bodyPr/>
                    <a:lstStyle/>
                    <a:p>
                      <a:r>
                        <a:rPr lang="en-US" sz="1200"/>
                        <a:t>22</a:t>
                      </a:r>
                    </a:p>
                  </a:txBody>
                  <a:tcPr/>
                </a:tc>
                <a:extLst>
                  <a:ext uri="{0D108BD9-81ED-4DB2-BD59-A6C34878D82A}">
                    <a16:rowId xmlns:a16="http://schemas.microsoft.com/office/drawing/2014/main" val="2131482373"/>
                  </a:ext>
                </a:extLst>
              </a:tr>
              <a:tr h="241833">
                <a:tc>
                  <a:txBody>
                    <a:bodyPr/>
                    <a:lstStyle/>
                    <a:p>
                      <a:r>
                        <a:rPr lang="en-US" sz="1200"/>
                        <a:t>Independent Nurses</a:t>
                      </a:r>
                    </a:p>
                  </a:txBody>
                  <a:tcPr/>
                </a:tc>
                <a:tc>
                  <a:txBody>
                    <a:bodyPr/>
                    <a:lstStyle/>
                    <a:p>
                      <a:r>
                        <a:rPr lang="en-US" sz="1200"/>
                        <a:t>321</a:t>
                      </a:r>
                    </a:p>
                  </a:txBody>
                  <a:tcPr/>
                </a:tc>
                <a:tc>
                  <a:txBody>
                    <a:bodyPr/>
                    <a:lstStyle/>
                    <a:p>
                      <a:r>
                        <a:rPr lang="en-US" sz="1200"/>
                        <a:t>121</a:t>
                      </a:r>
                    </a:p>
                  </a:txBody>
                  <a:tcPr/>
                </a:tc>
                <a:tc>
                  <a:txBody>
                    <a:bodyPr/>
                    <a:lstStyle/>
                    <a:p>
                      <a:r>
                        <a:rPr lang="en-US" sz="1200"/>
                        <a:t>115</a:t>
                      </a:r>
                    </a:p>
                  </a:txBody>
                  <a:tcPr/>
                </a:tc>
                <a:tc>
                  <a:txBody>
                    <a:bodyPr/>
                    <a:lstStyle/>
                    <a:p>
                      <a:r>
                        <a:rPr lang="en-US" sz="1200"/>
                        <a:t>97</a:t>
                      </a:r>
                    </a:p>
                  </a:txBody>
                  <a:tcPr/>
                </a:tc>
                <a:extLst>
                  <a:ext uri="{0D108BD9-81ED-4DB2-BD59-A6C34878D82A}">
                    <a16:rowId xmlns:a16="http://schemas.microsoft.com/office/drawing/2014/main" val="3249899693"/>
                  </a:ext>
                </a:extLst>
              </a:tr>
            </a:tbl>
          </a:graphicData>
        </a:graphic>
      </p:graphicFrame>
      <p:graphicFrame>
        <p:nvGraphicFramePr>
          <p:cNvPr id="7" name="Table 6">
            <a:extLst>
              <a:ext uri="{FF2B5EF4-FFF2-40B4-BE49-F238E27FC236}">
                <a16:creationId xmlns:a16="http://schemas.microsoft.com/office/drawing/2014/main" id="{6C52C241-D3EB-69D8-CE84-6F39E4F73B25}"/>
              </a:ext>
            </a:extLst>
          </p:cNvPr>
          <p:cNvGraphicFramePr>
            <a:graphicFrameLocks noGrp="1"/>
          </p:cNvGraphicFramePr>
          <p:nvPr>
            <p:extLst>
              <p:ext uri="{D42A27DB-BD31-4B8C-83A1-F6EECF244321}">
                <p14:modId xmlns:p14="http://schemas.microsoft.com/office/powerpoint/2010/main" val="4169686766"/>
              </p:ext>
            </p:extLst>
          </p:nvPr>
        </p:nvGraphicFramePr>
        <p:xfrm>
          <a:off x="605439" y="5758618"/>
          <a:ext cx="6096000" cy="5486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104202740"/>
                    </a:ext>
                  </a:extLst>
                </a:gridCol>
                <a:gridCol w="1219200">
                  <a:extLst>
                    <a:ext uri="{9D8B030D-6E8A-4147-A177-3AD203B41FA5}">
                      <a16:colId xmlns:a16="http://schemas.microsoft.com/office/drawing/2014/main" val="57333780"/>
                    </a:ext>
                  </a:extLst>
                </a:gridCol>
                <a:gridCol w="1219200">
                  <a:extLst>
                    <a:ext uri="{9D8B030D-6E8A-4147-A177-3AD203B41FA5}">
                      <a16:colId xmlns:a16="http://schemas.microsoft.com/office/drawing/2014/main" val="2064163796"/>
                    </a:ext>
                  </a:extLst>
                </a:gridCol>
                <a:gridCol w="1219200">
                  <a:extLst>
                    <a:ext uri="{9D8B030D-6E8A-4147-A177-3AD203B41FA5}">
                      <a16:colId xmlns:a16="http://schemas.microsoft.com/office/drawing/2014/main" val="1348957891"/>
                    </a:ext>
                  </a:extLst>
                </a:gridCol>
                <a:gridCol w="1219200">
                  <a:extLst>
                    <a:ext uri="{9D8B030D-6E8A-4147-A177-3AD203B41FA5}">
                      <a16:colId xmlns:a16="http://schemas.microsoft.com/office/drawing/2014/main" val="3244837668"/>
                    </a:ext>
                  </a:extLst>
                </a:gridCol>
              </a:tblGrid>
              <a:tr h="266700">
                <a:tc>
                  <a:txBody>
                    <a:bodyPr/>
                    <a:lstStyle/>
                    <a:p>
                      <a:r>
                        <a:rPr lang="en-US" sz="1200"/>
                        <a:t>November</a:t>
                      </a:r>
                    </a:p>
                  </a:txBody>
                  <a:tcPr/>
                </a:tc>
                <a:tc>
                  <a:txBody>
                    <a:bodyPr/>
                    <a:lstStyle/>
                    <a:p>
                      <a:r>
                        <a:rPr lang="en-US" sz="1200"/>
                        <a:t>December</a:t>
                      </a:r>
                    </a:p>
                  </a:txBody>
                  <a:tcPr/>
                </a:tc>
                <a:tc>
                  <a:txBody>
                    <a:bodyPr/>
                    <a:lstStyle/>
                    <a:p>
                      <a:r>
                        <a:rPr lang="en-US" sz="1200"/>
                        <a:t>January</a:t>
                      </a:r>
                    </a:p>
                  </a:txBody>
                  <a:tcPr/>
                </a:tc>
                <a:tc>
                  <a:txBody>
                    <a:bodyPr/>
                    <a:lstStyle/>
                    <a:p>
                      <a:r>
                        <a:rPr lang="en-US" sz="1200"/>
                        <a:t>February</a:t>
                      </a:r>
                    </a:p>
                  </a:txBody>
                  <a:tcPr/>
                </a:tc>
                <a:tc>
                  <a:txBody>
                    <a:bodyPr/>
                    <a:lstStyle/>
                    <a:p>
                      <a:r>
                        <a:rPr lang="en-US" sz="1200"/>
                        <a:t>March</a:t>
                      </a:r>
                    </a:p>
                  </a:txBody>
                  <a:tcPr/>
                </a:tc>
                <a:extLst>
                  <a:ext uri="{0D108BD9-81ED-4DB2-BD59-A6C34878D82A}">
                    <a16:rowId xmlns:a16="http://schemas.microsoft.com/office/drawing/2014/main" val="2932509496"/>
                  </a:ext>
                </a:extLst>
              </a:tr>
              <a:tr h="266700">
                <a:tc>
                  <a:txBody>
                    <a:bodyPr/>
                    <a:lstStyle/>
                    <a:p>
                      <a:r>
                        <a:rPr lang="en-US" sz="1200"/>
                        <a:t>78</a:t>
                      </a:r>
                    </a:p>
                  </a:txBody>
                  <a:tcPr/>
                </a:tc>
                <a:tc>
                  <a:txBody>
                    <a:bodyPr/>
                    <a:lstStyle/>
                    <a:p>
                      <a:r>
                        <a:rPr lang="en-US" sz="1200"/>
                        <a:t>100</a:t>
                      </a:r>
                    </a:p>
                  </a:txBody>
                  <a:tcPr/>
                </a:tc>
                <a:tc>
                  <a:txBody>
                    <a:bodyPr/>
                    <a:lstStyle/>
                    <a:p>
                      <a:r>
                        <a:rPr lang="en-US" sz="1200"/>
                        <a:t>115</a:t>
                      </a:r>
                    </a:p>
                  </a:txBody>
                  <a:tcPr/>
                </a:tc>
                <a:tc>
                  <a:txBody>
                    <a:bodyPr/>
                    <a:lstStyle/>
                    <a:p>
                      <a:r>
                        <a:rPr lang="en-US" sz="1200"/>
                        <a:t>123</a:t>
                      </a:r>
                    </a:p>
                  </a:txBody>
                  <a:tcPr/>
                </a:tc>
                <a:tc>
                  <a:txBody>
                    <a:bodyPr/>
                    <a:lstStyle/>
                    <a:p>
                      <a:r>
                        <a:rPr lang="en-US" sz="1200"/>
                        <a:t>126</a:t>
                      </a:r>
                    </a:p>
                  </a:txBody>
                  <a:tcPr/>
                </a:tc>
                <a:extLst>
                  <a:ext uri="{0D108BD9-81ED-4DB2-BD59-A6C34878D82A}">
                    <a16:rowId xmlns:a16="http://schemas.microsoft.com/office/drawing/2014/main" val="2605927450"/>
                  </a:ext>
                </a:extLst>
              </a:tr>
            </a:tbl>
          </a:graphicData>
        </a:graphic>
      </p:graphicFrame>
    </p:spTree>
    <p:extLst>
      <p:ext uri="{BB962C8B-B14F-4D97-AF65-F5344CB8AC3E}">
        <p14:creationId xmlns:p14="http://schemas.microsoft.com/office/powerpoint/2010/main" val="1868772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9" name="TextBox 28">
            <a:extLst>
              <a:ext uri="{FF2B5EF4-FFF2-40B4-BE49-F238E27FC236}">
                <a16:creationId xmlns:a16="http://schemas.microsoft.com/office/drawing/2014/main" id="{17BB8C40-BB7A-4E5E-9BB6-A9682ECC69AB}"/>
              </a:ext>
            </a:extLst>
          </p:cNvPr>
          <p:cNvSpPr txBox="1"/>
          <p:nvPr/>
        </p:nvSpPr>
        <p:spPr>
          <a:xfrm>
            <a:off x="235225" y="1346917"/>
            <a:ext cx="8536444" cy="4985980"/>
          </a:xfrm>
          <a:prstGeom prst="rect">
            <a:avLst/>
          </a:prstGeom>
          <a:noFill/>
          <a:ln>
            <a:noFill/>
          </a:ln>
        </p:spPr>
        <p:txBody>
          <a:bodyPr wrap="square" lIns="91440" tIns="45720" rIns="91440" bIns="45720" rtlCol="0" anchor="t">
            <a:spAutoFit/>
          </a:bodyPr>
          <a:lstStyle/>
          <a:p>
            <a:pPr lvl="5"/>
            <a:r>
              <a:rPr lang="en-US" b="1">
                <a:cs typeface="Calibri"/>
              </a:rPr>
              <a:t>PROJECTS:</a:t>
            </a:r>
          </a:p>
          <a:p>
            <a:pPr marL="3086100" lvl="6" indent="-342900">
              <a:buFont typeface="+mj-lt"/>
              <a:buAutoNum type="arabicPeriod"/>
            </a:pPr>
            <a:r>
              <a:rPr lang="en-US">
                <a:cs typeface="Calibri"/>
              </a:rPr>
              <a:t>Allocate ARPA funds to CCM natural caregivers through a one-time stipend to use for relief. </a:t>
            </a:r>
          </a:p>
          <a:p>
            <a:pPr marL="3086100" lvl="6" indent="-342900">
              <a:buFont typeface="+mj-lt"/>
              <a:buAutoNum type="arabicPeriod"/>
            </a:pPr>
            <a:r>
              <a:rPr lang="en-US">
                <a:cs typeface="Calibri"/>
              </a:rPr>
              <a:t>Secure further funding for additional relief payments to CCM Natural Caregivers.</a:t>
            </a:r>
          </a:p>
          <a:p>
            <a:pPr lvl="6"/>
            <a:endParaRPr lang="en-US">
              <a:cs typeface="Calibri"/>
            </a:endParaRPr>
          </a:p>
          <a:p>
            <a:pPr lvl="5"/>
            <a:r>
              <a:rPr lang="en-US" b="1">
                <a:cs typeface="Calibri"/>
              </a:rPr>
              <a:t>AIM: </a:t>
            </a:r>
            <a:r>
              <a:rPr lang="en-US">
                <a:cs typeface="Calibri"/>
              </a:rPr>
              <a:t>Provide relief payments to CCM natural caregivers as a bridge to development of a paid family caregiver model. </a:t>
            </a:r>
            <a:endParaRPr lang="en-US" b="1">
              <a:cs typeface="Calibri"/>
            </a:endParaRPr>
          </a:p>
          <a:p>
            <a:endParaRPr lang="en-US" b="1">
              <a:cs typeface="Calibri"/>
            </a:endParaRPr>
          </a:p>
          <a:p>
            <a:r>
              <a:rPr lang="en-US" b="1">
                <a:cs typeface="Calibri"/>
              </a:rPr>
              <a:t>STATUS: </a:t>
            </a:r>
          </a:p>
          <a:p>
            <a:pPr marL="285750" indent="-285750">
              <a:buFont typeface="Arial" panose="020B0604020202020204" pitchFamily="34" charset="0"/>
              <a:buChar char="•"/>
            </a:pPr>
            <a:r>
              <a:rPr lang="en-US">
                <a:cs typeface="Calibri"/>
              </a:rPr>
              <a:t>First relief fund was initiated in November 2022 with initial ARPA funds ($2.8M)</a:t>
            </a:r>
          </a:p>
          <a:p>
            <a:pPr marL="285750" indent="-285750">
              <a:buFont typeface="Arial" panose="020B0604020202020204" pitchFamily="34" charset="0"/>
              <a:buChar char="•"/>
            </a:pPr>
            <a:r>
              <a:rPr lang="en-US">
                <a:cs typeface="Calibri"/>
              </a:rPr>
              <a:t>We received additional ARPA funding to do three additional rounds of relief funds ($9.5M)</a:t>
            </a:r>
          </a:p>
          <a:p>
            <a:pPr marL="742950" lvl="1" indent="-285750">
              <a:buFont typeface="Arial" panose="020B0604020202020204" pitchFamily="34" charset="0"/>
              <a:buChar char="•"/>
            </a:pPr>
            <a:r>
              <a:rPr lang="en-US" sz="1600">
                <a:cs typeface="Calibri"/>
              </a:rPr>
              <a:t>Round two was launched in June 2023</a:t>
            </a:r>
          </a:p>
          <a:p>
            <a:pPr marL="742950" lvl="1" indent="-285750">
              <a:buFont typeface="Arial" panose="020B0604020202020204" pitchFamily="34" charset="0"/>
              <a:buChar char="•"/>
            </a:pPr>
            <a:r>
              <a:rPr lang="en-US" sz="1600">
                <a:cs typeface="Calibri"/>
              </a:rPr>
              <a:t>Round three was launched on October 17</a:t>
            </a:r>
            <a:r>
              <a:rPr lang="en-US" sz="1600" baseline="30000">
                <a:cs typeface="Calibri"/>
              </a:rPr>
              <a:t>th</a:t>
            </a:r>
            <a:r>
              <a:rPr lang="en-US" sz="1600">
                <a:cs typeface="Calibri"/>
              </a:rPr>
              <a:t>, 2023</a:t>
            </a:r>
          </a:p>
          <a:p>
            <a:pPr marL="742950" lvl="1" indent="-285750">
              <a:buFont typeface="Arial" panose="020B0604020202020204" pitchFamily="34" charset="0"/>
              <a:buChar char="•"/>
            </a:pPr>
            <a:r>
              <a:rPr lang="en-US" sz="1600">
                <a:cs typeface="Calibri"/>
              </a:rPr>
              <a:t>The fourth and final round was launched in February 2024</a:t>
            </a:r>
          </a:p>
          <a:p>
            <a:pPr marL="285750" indent="-285750">
              <a:buFont typeface="Arial" panose="020B0604020202020204" pitchFamily="34" charset="0"/>
              <a:buChar char="•"/>
            </a:pPr>
            <a:r>
              <a:rPr lang="en-US">
                <a:cs typeface="Calibri"/>
              </a:rPr>
              <a:t>Members who have not submitted attestations for any prior rounds for which they are eligible may still do so before June 1</a:t>
            </a:r>
            <a:r>
              <a:rPr lang="en-US" baseline="30000">
                <a:cs typeface="Calibri"/>
              </a:rPr>
              <a:t>st</a:t>
            </a:r>
            <a:r>
              <a:rPr lang="en-US">
                <a:cs typeface="Calibri"/>
              </a:rPr>
              <a:t>, 2024</a:t>
            </a:r>
          </a:p>
        </p:txBody>
      </p:sp>
      <p:sp>
        <p:nvSpPr>
          <p:cNvPr id="41" name="Title 1">
            <a:extLst>
              <a:ext uri="{FF2B5EF4-FFF2-40B4-BE49-F238E27FC236}">
                <a16:creationId xmlns:a16="http://schemas.microsoft.com/office/drawing/2014/main" id="{37159D69-774F-4561-8BF0-E5BC81271AA0}"/>
              </a:ext>
            </a:extLst>
          </p:cNvPr>
          <p:cNvSpPr txBox="1">
            <a:spLocks/>
          </p:cNvSpPr>
          <p:nvPr/>
        </p:nvSpPr>
        <p:spPr>
          <a:xfrm>
            <a:off x="-15050" y="96838"/>
            <a:ext cx="9144000" cy="436562"/>
          </a:xfrm>
          <a:prstGeom prst="rect">
            <a:avLst/>
          </a:prstGeom>
          <a:ln>
            <a:noFill/>
          </a:ln>
        </p:spPr>
        <p:txBody>
          <a:bodyPr lIns="91440" tIns="45720" rIns="91440" bIns="45720" anchor="t"/>
          <a:lstStyle>
            <a:lvl1pPr algn="l" defTabSz="685783" rtl="0" eaLnBrk="1" latinLnBrk="0" hangingPunct="1">
              <a:lnSpc>
                <a:spcPct val="100000"/>
              </a:lnSpc>
              <a:spcBef>
                <a:spcPct val="0"/>
              </a:spcBef>
              <a:buNone/>
              <a:defRPr lang="en-US" sz="2200" b="1" kern="1200" spc="0" baseline="0" dirty="0">
                <a:ln w="6350" cap="flat">
                  <a:noFill/>
                  <a:miter lim="800000"/>
                </a:ln>
                <a:solidFill>
                  <a:schemeClr val="tx1"/>
                </a:solidFill>
                <a:latin typeface="+mj-lt"/>
                <a:ea typeface="+mj-ea"/>
                <a:cs typeface="+mj-cs"/>
              </a:defRPr>
            </a:lvl1pPr>
          </a:lstStyle>
          <a:p>
            <a:pPr algn="ctr"/>
            <a:r>
              <a:rPr lang="en-US" sz="2400" b="0">
                <a:ea typeface="+mj-lt"/>
                <a:cs typeface="+mj-lt"/>
              </a:rPr>
              <a:t>Member and Family Supports/Initiatives</a:t>
            </a:r>
            <a:endParaRPr lang="en-US" sz="2400" b="0"/>
          </a:p>
          <a:p>
            <a:pPr algn="ctr"/>
            <a:endParaRPr lang="en-US">
              <a:ea typeface="+mj-lt"/>
              <a:cs typeface="+mj-lt"/>
            </a:endParaRPr>
          </a:p>
        </p:txBody>
      </p:sp>
      <p:sp>
        <p:nvSpPr>
          <p:cNvPr id="21" name="TitleTopPlaceholder">
            <a:extLst>
              <a:ext uri="{FF2B5EF4-FFF2-40B4-BE49-F238E27FC236}">
                <a16:creationId xmlns:a16="http://schemas.microsoft.com/office/drawing/2014/main" id="{3FDCE0E9-C1D3-4CB1-8D41-7DBA82A23D1E}"/>
              </a:ext>
            </a:extLst>
          </p:cNvPr>
          <p:cNvSpPr>
            <a:spLocks noChangeArrowheads="1"/>
          </p:cNvSpPr>
          <p:nvPr/>
        </p:nvSpPr>
        <p:spPr bwMode="auto">
          <a:xfrm>
            <a:off x="2110967" y="630238"/>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22" name="TitleTopPlaceholder">
            <a:extLst>
              <a:ext uri="{FF2B5EF4-FFF2-40B4-BE49-F238E27FC236}">
                <a16:creationId xmlns:a16="http://schemas.microsoft.com/office/drawing/2014/main" id="{69B2C356-BA08-408E-BDE2-7202D1B7E8EF}"/>
              </a:ext>
            </a:extLst>
          </p:cNvPr>
          <p:cNvSpPr>
            <a:spLocks noChangeArrowheads="1"/>
          </p:cNvSpPr>
          <p:nvPr/>
        </p:nvSpPr>
        <p:spPr bwMode="auto">
          <a:xfrm>
            <a:off x="4255101" y="630238"/>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23" name="TitleTopPlaceholder">
            <a:extLst>
              <a:ext uri="{FF2B5EF4-FFF2-40B4-BE49-F238E27FC236}">
                <a16:creationId xmlns:a16="http://schemas.microsoft.com/office/drawing/2014/main" id="{6230C197-DE69-4F6B-8371-A1EFB31457C7}"/>
              </a:ext>
            </a:extLst>
          </p:cNvPr>
          <p:cNvSpPr>
            <a:spLocks noChangeArrowheads="1"/>
          </p:cNvSpPr>
          <p:nvPr/>
        </p:nvSpPr>
        <p:spPr bwMode="auto">
          <a:xfrm>
            <a:off x="-5459" y="6302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42" name="Slide Number Placeholder 5">
            <a:extLst>
              <a:ext uri="{FF2B5EF4-FFF2-40B4-BE49-F238E27FC236}">
                <a16:creationId xmlns:a16="http://schemas.microsoft.com/office/drawing/2014/main" id="{BD6909E4-C995-485C-AACF-A1476CA47873}"/>
              </a:ext>
            </a:extLst>
          </p:cNvPr>
          <p:cNvSpPr txBox="1">
            <a:spLocks/>
          </p:cNvSpPr>
          <p:nvPr/>
        </p:nvSpPr>
        <p:spPr>
          <a:xfrm>
            <a:off x="6859245" y="6322618"/>
            <a:ext cx="2133600" cy="27699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fld id="{BCD0FF19-6259-4523-B101-0652FA92D486}" type="slidenum">
              <a:rPr lang="en-US" sz="1200" smtClean="0"/>
              <a:pPr marL="0" indent="0" algn="r">
                <a:buNone/>
              </a:pPr>
              <a:t>12</a:t>
            </a:fld>
            <a:endParaRPr lang="en-US" sz="1200"/>
          </a:p>
        </p:txBody>
      </p:sp>
      <p:sp>
        <p:nvSpPr>
          <p:cNvPr id="2" name="Rectangle 1">
            <a:extLst>
              <a:ext uri="{FF2B5EF4-FFF2-40B4-BE49-F238E27FC236}">
                <a16:creationId xmlns:a16="http://schemas.microsoft.com/office/drawing/2014/main" id="{33DBED44-3AC1-7958-9B9A-934DE9238134}"/>
              </a:ext>
            </a:extLst>
          </p:cNvPr>
          <p:cNvSpPr/>
          <p:nvPr/>
        </p:nvSpPr>
        <p:spPr>
          <a:xfrm>
            <a:off x="233666" y="1774636"/>
            <a:ext cx="2277468" cy="1584697"/>
          </a:xfrm>
          <a:prstGeom prst="rect">
            <a:avLst/>
          </a:prstGeom>
          <a:solidFill>
            <a:srgbClr val="FF9900">
              <a:alpha val="3058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000">
                <a:solidFill>
                  <a:schemeClr val="tx1"/>
                </a:solidFill>
                <a:latin typeface="Calibri"/>
              </a:rPr>
              <a:t>Relief </a:t>
            </a:r>
          </a:p>
          <a:p>
            <a:pPr algn="ctr"/>
            <a:r>
              <a:rPr lang="en-US" sz="2000">
                <a:solidFill>
                  <a:schemeClr val="tx1"/>
                </a:solidFill>
                <a:latin typeface="Calibri"/>
              </a:rPr>
              <a:t>Payments for CCM Families </a:t>
            </a:r>
          </a:p>
        </p:txBody>
      </p:sp>
      <p:sp>
        <p:nvSpPr>
          <p:cNvPr id="13" name="TextBox 12">
            <a:extLst>
              <a:ext uri="{FF2B5EF4-FFF2-40B4-BE49-F238E27FC236}">
                <a16:creationId xmlns:a16="http://schemas.microsoft.com/office/drawing/2014/main" id="{CA8090EB-7978-4AAF-92F6-1C7CCB2F5E52}"/>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14" name="TextBox 13">
            <a:extLst>
              <a:ext uri="{FF2B5EF4-FFF2-40B4-BE49-F238E27FC236}">
                <a16:creationId xmlns:a16="http://schemas.microsoft.com/office/drawing/2014/main" id="{CF45F9CF-2156-4DD4-A412-0747080EAC51}"/>
              </a:ext>
            </a:extLst>
          </p:cNvPr>
          <p:cNvSpPr txBox="1"/>
          <p:nvPr/>
        </p:nvSpPr>
        <p:spPr>
          <a:xfrm>
            <a:off x="329797" y="6404632"/>
            <a:ext cx="4572000" cy="276999"/>
          </a:xfrm>
          <a:prstGeom prst="rect">
            <a:avLst/>
          </a:prstGeom>
          <a:noFill/>
        </p:spPr>
        <p:txBody>
          <a:bodyPr wrap="square">
            <a:spAutoFit/>
          </a:bodyPr>
          <a:lstStyle/>
          <a:p>
            <a:r>
              <a:rPr lang="en-US" sz="1200"/>
              <a:t>April - May 2024</a:t>
            </a:r>
          </a:p>
        </p:txBody>
      </p:sp>
    </p:spTree>
    <p:extLst>
      <p:ext uri="{BB962C8B-B14F-4D97-AF65-F5344CB8AC3E}">
        <p14:creationId xmlns:p14="http://schemas.microsoft.com/office/powerpoint/2010/main" val="521756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C97878-5892-409B-8658-C5DE2EE5FBFA}"/>
            </a:ext>
          </a:extLst>
        </p:cNvPr>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B893C29B-125F-CB39-A149-8D24CDCECA3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B893C29B-125F-CB39-A149-8D24CDCECA3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13D5F643-A6D1-3D68-4B66-E5FF61C626FC}"/>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9" name="TextBox 28">
            <a:extLst>
              <a:ext uri="{FF2B5EF4-FFF2-40B4-BE49-F238E27FC236}">
                <a16:creationId xmlns:a16="http://schemas.microsoft.com/office/drawing/2014/main" id="{2A34A549-CAB7-64E6-D56F-08C8A41CDED3}"/>
              </a:ext>
            </a:extLst>
          </p:cNvPr>
          <p:cNvSpPr txBox="1"/>
          <p:nvPr/>
        </p:nvSpPr>
        <p:spPr>
          <a:xfrm>
            <a:off x="277759" y="1163638"/>
            <a:ext cx="8536444" cy="5355312"/>
          </a:xfrm>
          <a:prstGeom prst="rect">
            <a:avLst/>
          </a:prstGeom>
          <a:noFill/>
          <a:ln>
            <a:noFill/>
          </a:ln>
        </p:spPr>
        <p:txBody>
          <a:bodyPr wrap="square" lIns="91440" tIns="45720" rIns="91440" bIns="45720" rtlCol="0" anchor="t">
            <a:spAutoFit/>
          </a:bodyPr>
          <a:lstStyle/>
          <a:p>
            <a:pPr lvl="5"/>
            <a:r>
              <a:rPr lang="en-US" b="1">
                <a:cs typeface="Calibri"/>
              </a:rPr>
              <a:t>PROJECT: </a:t>
            </a:r>
            <a:r>
              <a:rPr lang="en-US">
                <a:cs typeface="Calibri"/>
              </a:rPr>
              <a:t>MassHealth procured a CSN Advisory Council, which began in March of 2023. The Council includes 10 CCM member/family representatives, 4 health professionals who serve the CCM population, 4 CSN agency providers, and 2 Independent Nurses. </a:t>
            </a:r>
          </a:p>
          <a:p>
            <a:pPr lvl="5"/>
            <a:endParaRPr lang="en-US" b="1">
              <a:cs typeface="Calibri"/>
            </a:endParaRPr>
          </a:p>
          <a:p>
            <a:pPr marL="2571750" lvl="5" indent="-285750">
              <a:buFont typeface="Arial" panose="020B0604020202020204" pitchFamily="34" charset="0"/>
              <a:buChar char="•"/>
            </a:pPr>
            <a:r>
              <a:rPr lang="en-US">
                <a:cs typeface="Calibri"/>
              </a:rPr>
              <a:t>The council meets bimonthly for 90 minutes</a:t>
            </a:r>
          </a:p>
          <a:p>
            <a:pPr marL="2571750" lvl="5" indent="-285750">
              <a:buFont typeface="Arial" panose="020B0604020202020204" pitchFamily="34" charset="0"/>
              <a:buChar char="•"/>
            </a:pPr>
            <a:r>
              <a:rPr lang="en-US">
                <a:cs typeface="Calibri"/>
              </a:rPr>
              <a:t>Topics have included: CCM member experiences in the hospital, complex care assistant services, CCM member experiences with DME, and CSN workforce delivery initiatives.</a:t>
            </a:r>
          </a:p>
          <a:p>
            <a:pPr marL="2571750" lvl="5" indent="-285750">
              <a:buFont typeface="Arial" panose="020B0604020202020204" pitchFamily="34" charset="0"/>
              <a:buChar char="•"/>
            </a:pPr>
            <a:r>
              <a:rPr lang="en-US">
                <a:cs typeface="Calibri"/>
              </a:rPr>
              <a:t>Council members have also assisted in reviewing materials including the CCM member webpage and for the case management procurement</a:t>
            </a:r>
          </a:p>
          <a:p>
            <a:pPr marL="2571750" lvl="5" indent="-285750">
              <a:buFont typeface="Arial" panose="020B0604020202020204" pitchFamily="34" charset="0"/>
              <a:buChar char="•"/>
            </a:pPr>
            <a:r>
              <a:rPr lang="en-US">
                <a:cs typeface="Calibri"/>
              </a:rPr>
              <a:t>Council members were asked to serve for 2-year terms</a:t>
            </a:r>
          </a:p>
          <a:p>
            <a:r>
              <a:rPr lang="en-US" b="1">
                <a:cs typeface="Calibri"/>
              </a:rPr>
              <a:t>STATUS: </a:t>
            </a:r>
          </a:p>
          <a:p>
            <a:pPr marL="285750" indent="-285750">
              <a:buFont typeface="Arial" panose="020B0604020202020204" pitchFamily="34" charset="0"/>
              <a:buChar char="•"/>
            </a:pPr>
            <a:r>
              <a:rPr lang="en-US">
                <a:cs typeface="Calibri"/>
              </a:rPr>
              <a:t>MassHealth is working on procuring new members for the advisory council, to start in March 2025</a:t>
            </a:r>
          </a:p>
          <a:p>
            <a:pPr marL="285750" indent="-285750">
              <a:buFont typeface="Arial" panose="020B0604020202020204" pitchFamily="34" charset="0"/>
              <a:buChar char="•"/>
            </a:pPr>
            <a:r>
              <a:rPr lang="en-US">
                <a:cs typeface="Calibri"/>
              </a:rPr>
              <a:t>MassHealth is aiming to post this new procurement in May/June of 2024</a:t>
            </a:r>
          </a:p>
          <a:p>
            <a:pPr marL="285750" indent="-285750">
              <a:buFont typeface="Arial" panose="020B0604020202020204" pitchFamily="34" charset="0"/>
              <a:buChar char="•"/>
            </a:pPr>
            <a:r>
              <a:rPr lang="en-US">
                <a:cs typeface="Calibri"/>
              </a:rPr>
              <a:t>Existing council members will be eligible to reapply for a maximum of a one-year term</a:t>
            </a:r>
          </a:p>
        </p:txBody>
      </p:sp>
      <p:sp>
        <p:nvSpPr>
          <p:cNvPr id="41" name="Title 1">
            <a:extLst>
              <a:ext uri="{FF2B5EF4-FFF2-40B4-BE49-F238E27FC236}">
                <a16:creationId xmlns:a16="http://schemas.microsoft.com/office/drawing/2014/main" id="{F7160E83-4CFE-B758-EE03-6F0CD6F271D5}"/>
              </a:ext>
            </a:extLst>
          </p:cNvPr>
          <p:cNvSpPr txBox="1">
            <a:spLocks/>
          </p:cNvSpPr>
          <p:nvPr/>
        </p:nvSpPr>
        <p:spPr>
          <a:xfrm>
            <a:off x="-15050" y="96838"/>
            <a:ext cx="9144000" cy="436562"/>
          </a:xfrm>
          <a:prstGeom prst="rect">
            <a:avLst/>
          </a:prstGeom>
          <a:ln>
            <a:noFill/>
          </a:ln>
        </p:spPr>
        <p:txBody>
          <a:bodyPr lIns="91440" tIns="45720" rIns="91440" bIns="45720" anchor="t"/>
          <a:lstStyle>
            <a:lvl1pPr algn="l" defTabSz="685783" rtl="0" eaLnBrk="1" latinLnBrk="0" hangingPunct="1">
              <a:lnSpc>
                <a:spcPct val="100000"/>
              </a:lnSpc>
              <a:spcBef>
                <a:spcPct val="0"/>
              </a:spcBef>
              <a:buNone/>
              <a:defRPr lang="en-US" sz="2200" b="1" kern="1200" spc="0" baseline="0" dirty="0">
                <a:ln w="6350" cap="flat">
                  <a:noFill/>
                  <a:miter lim="800000"/>
                </a:ln>
                <a:solidFill>
                  <a:schemeClr val="tx1"/>
                </a:solidFill>
                <a:latin typeface="+mj-lt"/>
                <a:ea typeface="+mj-ea"/>
                <a:cs typeface="+mj-cs"/>
              </a:defRPr>
            </a:lvl1pPr>
          </a:lstStyle>
          <a:p>
            <a:pPr algn="ctr"/>
            <a:r>
              <a:rPr lang="en-US" sz="2400" b="0">
                <a:ea typeface="+mj-lt"/>
                <a:cs typeface="+mj-lt"/>
              </a:rPr>
              <a:t>Member and Family Supports/Initiatives</a:t>
            </a:r>
            <a:endParaRPr lang="en-US" sz="2400" b="0"/>
          </a:p>
          <a:p>
            <a:pPr algn="ctr"/>
            <a:endParaRPr lang="en-US">
              <a:ea typeface="+mj-lt"/>
              <a:cs typeface="+mj-lt"/>
            </a:endParaRPr>
          </a:p>
        </p:txBody>
      </p:sp>
      <p:sp>
        <p:nvSpPr>
          <p:cNvPr id="21" name="TitleTopPlaceholder">
            <a:extLst>
              <a:ext uri="{FF2B5EF4-FFF2-40B4-BE49-F238E27FC236}">
                <a16:creationId xmlns:a16="http://schemas.microsoft.com/office/drawing/2014/main" id="{14243876-1D64-044E-A006-36E09EBED54C}"/>
              </a:ext>
            </a:extLst>
          </p:cNvPr>
          <p:cNvSpPr>
            <a:spLocks noChangeArrowheads="1"/>
          </p:cNvSpPr>
          <p:nvPr/>
        </p:nvSpPr>
        <p:spPr bwMode="auto">
          <a:xfrm>
            <a:off x="2110967" y="630238"/>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22" name="TitleTopPlaceholder">
            <a:extLst>
              <a:ext uri="{FF2B5EF4-FFF2-40B4-BE49-F238E27FC236}">
                <a16:creationId xmlns:a16="http://schemas.microsoft.com/office/drawing/2014/main" id="{26740935-B40C-2F28-C05B-73C4180266F9}"/>
              </a:ext>
            </a:extLst>
          </p:cNvPr>
          <p:cNvSpPr>
            <a:spLocks noChangeArrowheads="1"/>
          </p:cNvSpPr>
          <p:nvPr/>
        </p:nvSpPr>
        <p:spPr bwMode="auto">
          <a:xfrm>
            <a:off x="4255101" y="630238"/>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23" name="TitleTopPlaceholder">
            <a:extLst>
              <a:ext uri="{FF2B5EF4-FFF2-40B4-BE49-F238E27FC236}">
                <a16:creationId xmlns:a16="http://schemas.microsoft.com/office/drawing/2014/main" id="{928806C6-33C0-63EF-2B2C-7921585EE4CA}"/>
              </a:ext>
            </a:extLst>
          </p:cNvPr>
          <p:cNvSpPr>
            <a:spLocks noChangeArrowheads="1"/>
          </p:cNvSpPr>
          <p:nvPr/>
        </p:nvSpPr>
        <p:spPr bwMode="auto">
          <a:xfrm>
            <a:off x="-5459" y="6302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42" name="Slide Number Placeholder 5">
            <a:extLst>
              <a:ext uri="{FF2B5EF4-FFF2-40B4-BE49-F238E27FC236}">
                <a16:creationId xmlns:a16="http://schemas.microsoft.com/office/drawing/2014/main" id="{6D11F6CB-C7CC-800B-FD68-A52CE61071E1}"/>
              </a:ext>
            </a:extLst>
          </p:cNvPr>
          <p:cNvSpPr txBox="1">
            <a:spLocks/>
          </p:cNvSpPr>
          <p:nvPr/>
        </p:nvSpPr>
        <p:spPr>
          <a:xfrm>
            <a:off x="6859245" y="6322618"/>
            <a:ext cx="2133600" cy="27699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fld id="{BCD0FF19-6259-4523-B101-0652FA92D486}" type="slidenum">
              <a:rPr lang="en-US" sz="1200" smtClean="0"/>
              <a:pPr marL="0" indent="0" algn="r">
                <a:buNone/>
              </a:pPr>
              <a:t>13</a:t>
            </a:fld>
            <a:endParaRPr lang="en-US" sz="1200"/>
          </a:p>
        </p:txBody>
      </p:sp>
      <p:sp>
        <p:nvSpPr>
          <p:cNvPr id="2" name="Rectangle 1">
            <a:extLst>
              <a:ext uri="{FF2B5EF4-FFF2-40B4-BE49-F238E27FC236}">
                <a16:creationId xmlns:a16="http://schemas.microsoft.com/office/drawing/2014/main" id="{61AC68EC-2856-DC5D-5542-AB2E16130602}"/>
              </a:ext>
            </a:extLst>
          </p:cNvPr>
          <p:cNvSpPr/>
          <p:nvPr/>
        </p:nvSpPr>
        <p:spPr>
          <a:xfrm>
            <a:off x="233666" y="1774636"/>
            <a:ext cx="2277468" cy="1584697"/>
          </a:xfrm>
          <a:prstGeom prst="rect">
            <a:avLst/>
          </a:prstGeom>
          <a:solidFill>
            <a:srgbClr val="FF9900">
              <a:alpha val="3058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000">
                <a:solidFill>
                  <a:schemeClr val="tx1"/>
                </a:solidFill>
                <a:latin typeface="Calibri"/>
              </a:rPr>
              <a:t>CSN Advisory Council</a:t>
            </a:r>
          </a:p>
        </p:txBody>
      </p:sp>
      <p:sp>
        <p:nvSpPr>
          <p:cNvPr id="13" name="TextBox 12">
            <a:extLst>
              <a:ext uri="{FF2B5EF4-FFF2-40B4-BE49-F238E27FC236}">
                <a16:creationId xmlns:a16="http://schemas.microsoft.com/office/drawing/2014/main" id="{59644D30-5839-D1FF-089B-AB5E83AD916A}"/>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14" name="TextBox 13">
            <a:extLst>
              <a:ext uri="{FF2B5EF4-FFF2-40B4-BE49-F238E27FC236}">
                <a16:creationId xmlns:a16="http://schemas.microsoft.com/office/drawing/2014/main" id="{DF42EB71-2D67-6D10-B9B4-B50B88607350}"/>
              </a:ext>
            </a:extLst>
          </p:cNvPr>
          <p:cNvSpPr txBox="1"/>
          <p:nvPr/>
        </p:nvSpPr>
        <p:spPr>
          <a:xfrm>
            <a:off x="329797" y="6404632"/>
            <a:ext cx="4572000" cy="276999"/>
          </a:xfrm>
          <a:prstGeom prst="rect">
            <a:avLst/>
          </a:prstGeom>
          <a:noFill/>
        </p:spPr>
        <p:txBody>
          <a:bodyPr wrap="square">
            <a:spAutoFit/>
          </a:bodyPr>
          <a:lstStyle/>
          <a:p>
            <a:r>
              <a:rPr lang="en-US" sz="1200"/>
              <a:t>April - May 2024</a:t>
            </a:r>
          </a:p>
        </p:txBody>
      </p:sp>
    </p:spTree>
    <p:extLst>
      <p:ext uri="{BB962C8B-B14F-4D97-AF65-F5344CB8AC3E}">
        <p14:creationId xmlns:p14="http://schemas.microsoft.com/office/powerpoint/2010/main" val="2814041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41" name="Title 1">
            <a:extLst>
              <a:ext uri="{FF2B5EF4-FFF2-40B4-BE49-F238E27FC236}">
                <a16:creationId xmlns:a16="http://schemas.microsoft.com/office/drawing/2014/main" id="{37159D69-774F-4561-8BF0-E5BC81271AA0}"/>
              </a:ext>
            </a:extLst>
          </p:cNvPr>
          <p:cNvSpPr txBox="1">
            <a:spLocks/>
          </p:cNvSpPr>
          <p:nvPr/>
        </p:nvSpPr>
        <p:spPr>
          <a:xfrm>
            <a:off x="-15050" y="96838"/>
            <a:ext cx="9144000" cy="436562"/>
          </a:xfrm>
          <a:prstGeom prst="rect">
            <a:avLst/>
          </a:prstGeom>
          <a:ln>
            <a:noFill/>
          </a:ln>
        </p:spPr>
        <p:txBody>
          <a:bodyPr lIns="91440" tIns="45720" rIns="91440" bIns="45720" anchor="t"/>
          <a:lstStyle>
            <a:lvl1pPr algn="l" defTabSz="685783" rtl="0" eaLnBrk="1" latinLnBrk="0" hangingPunct="1">
              <a:lnSpc>
                <a:spcPct val="100000"/>
              </a:lnSpc>
              <a:spcBef>
                <a:spcPct val="0"/>
              </a:spcBef>
              <a:buNone/>
              <a:defRPr lang="en-US" sz="2200" b="1" kern="1200" spc="0" baseline="0" dirty="0">
                <a:ln w="6350" cap="flat">
                  <a:noFill/>
                  <a:miter lim="800000"/>
                </a:ln>
                <a:solidFill>
                  <a:schemeClr val="tx1"/>
                </a:solidFill>
                <a:latin typeface="+mj-lt"/>
                <a:ea typeface="+mj-ea"/>
                <a:cs typeface="+mj-cs"/>
              </a:defRPr>
            </a:lvl1pPr>
          </a:lstStyle>
          <a:p>
            <a:pPr algn="ctr"/>
            <a:r>
              <a:rPr lang="en-US" sz="2800" b="0">
                <a:ea typeface="+mj-lt"/>
                <a:cs typeface="+mj-lt"/>
              </a:rPr>
              <a:t>CSN Program Enhancements</a:t>
            </a:r>
            <a:endParaRPr lang="en-US" sz="2800" b="0"/>
          </a:p>
        </p:txBody>
      </p:sp>
      <p:sp>
        <p:nvSpPr>
          <p:cNvPr id="21" name="TitleTopPlaceholder">
            <a:extLst>
              <a:ext uri="{FF2B5EF4-FFF2-40B4-BE49-F238E27FC236}">
                <a16:creationId xmlns:a16="http://schemas.microsoft.com/office/drawing/2014/main" id="{3FDCE0E9-C1D3-4CB1-8D41-7DBA82A23D1E}"/>
              </a:ext>
            </a:extLst>
          </p:cNvPr>
          <p:cNvSpPr>
            <a:spLocks noChangeArrowheads="1"/>
          </p:cNvSpPr>
          <p:nvPr/>
        </p:nvSpPr>
        <p:spPr bwMode="auto">
          <a:xfrm>
            <a:off x="2110967" y="630238"/>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22" name="TitleTopPlaceholder">
            <a:extLst>
              <a:ext uri="{FF2B5EF4-FFF2-40B4-BE49-F238E27FC236}">
                <a16:creationId xmlns:a16="http://schemas.microsoft.com/office/drawing/2014/main" id="{69B2C356-BA08-408E-BDE2-7202D1B7E8EF}"/>
              </a:ext>
            </a:extLst>
          </p:cNvPr>
          <p:cNvSpPr>
            <a:spLocks noChangeArrowheads="1"/>
          </p:cNvSpPr>
          <p:nvPr/>
        </p:nvSpPr>
        <p:spPr bwMode="auto">
          <a:xfrm>
            <a:off x="4255101" y="630238"/>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23" name="TitleTopPlaceholder">
            <a:extLst>
              <a:ext uri="{FF2B5EF4-FFF2-40B4-BE49-F238E27FC236}">
                <a16:creationId xmlns:a16="http://schemas.microsoft.com/office/drawing/2014/main" id="{6230C197-DE69-4F6B-8371-A1EFB31457C7}"/>
              </a:ext>
            </a:extLst>
          </p:cNvPr>
          <p:cNvSpPr>
            <a:spLocks noChangeArrowheads="1"/>
          </p:cNvSpPr>
          <p:nvPr/>
        </p:nvSpPr>
        <p:spPr bwMode="auto">
          <a:xfrm>
            <a:off x="-5459" y="6302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42" name="Slide Number Placeholder 5">
            <a:extLst>
              <a:ext uri="{FF2B5EF4-FFF2-40B4-BE49-F238E27FC236}">
                <a16:creationId xmlns:a16="http://schemas.microsoft.com/office/drawing/2014/main" id="{BD6909E4-C995-485C-AACF-A1476CA47873}"/>
              </a:ext>
            </a:extLst>
          </p:cNvPr>
          <p:cNvSpPr txBox="1">
            <a:spLocks/>
          </p:cNvSpPr>
          <p:nvPr/>
        </p:nvSpPr>
        <p:spPr>
          <a:xfrm>
            <a:off x="6859245" y="6322618"/>
            <a:ext cx="2133600" cy="27699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fld id="{BCD0FF19-6259-4523-B101-0652FA92D486}" type="slidenum">
              <a:rPr lang="en-US" sz="1200" smtClean="0"/>
              <a:pPr marL="0" indent="0" algn="r">
                <a:buNone/>
              </a:pPr>
              <a:t>14</a:t>
            </a:fld>
            <a:endParaRPr lang="en-US" sz="1200"/>
          </a:p>
        </p:txBody>
      </p:sp>
      <p:sp>
        <p:nvSpPr>
          <p:cNvPr id="45" name="Rectangle 44">
            <a:extLst>
              <a:ext uri="{FF2B5EF4-FFF2-40B4-BE49-F238E27FC236}">
                <a16:creationId xmlns:a16="http://schemas.microsoft.com/office/drawing/2014/main" id="{B7257BAB-2725-469E-BAEB-FB08F2E9DC58}"/>
              </a:ext>
            </a:extLst>
          </p:cNvPr>
          <p:cNvSpPr/>
          <p:nvPr/>
        </p:nvSpPr>
        <p:spPr>
          <a:xfrm>
            <a:off x="180537" y="1478544"/>
            <a:ext cx="2125002" cy="1504023"/>
          </a:xfrm>
          <a:prstGeom prst="rect">
            <a:avLst/>
          </a:prstGeom>
          <a:solidFill>
            <a:srgbClr val="E1F5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350">
              <a:solidFill>
                <a:schemeClr val="tx1"/>
              </a:solidFill>
            </a:endParaRPr>
          </a:p>
        </p:txBody>
      </p:sp>
      <p:sp>
        <p:nvSpPr>
          <p:cNvPr id="46" name="TextBox 45">
            <a:extLst>
              <a:ext uri="{FF2B5EF4-FFF2-40B4-BE49-F238E27FC236}">
                <a16:creationId xmlns:a16="http://schemas.microsoft.com/office/drawing/2014/main" id="{D717EF4A-22FE-4896-98D0-2D01CA74F7D9}"/>
              </a:ext>
            </a:extLst>
          </p:cNvPr>
          <p:cNvSpPr txBox="1"/>
          <p:nvPr/>
        </p:nvSpPr>
        <p:spPr>
          <a:xfrm>
            <a:off x="151155" y="1476269"/>
            <a:ext cx="2152357" cy="1323439"/>
          </a:xfrm>
          <a:prstGeom prst="rect">
            <a:avLst/>
          </a:prstGeom>
          <a:noFill/>
          <a:ln>
            <a:noFill/>
          </a:ln>
        </p:spPr>
        <p:txBody>
          <a:bodyPr wrap="square" lIns="91440" tIns="45720" rIns="91440" bIns="45720" rtlCol="0" anchor="t">
            <a:spAutoFit/>
          </a:bodyPr>
          <a:lstStyle/>
          <a:p>
            <a:pPr algn="ctr"/>
            <a:r>
              <a:rPr lang="en-US" sz="2000">
                <a:ea typeface="+mn-lt"/>
                <a:cs typeface="+mn-lt"/>
              </a:rPr>
              <a:t>Comprehensive Care Coordination/ Case Management </a:t>
            </a:r>
          </a:p>
        </p:txBody>
      </p:sp>
      <p:sp>
        <p:nvSpPr>
          <p:cNvPr id="47" name="TextBox 46">
            <a:extLst>
              <a:ext uri="{FF2B5EF4-FFF2-40B4-BE49-F238E27FC236}">
                <a16:creationId xmlns:a16="http://schemas.microsoft.com/office/drawing/2014/main" id="{51478094-92EF-41E6-AB55-1056FEBC5B17}"/>
              </a:ext>
            </a:extLst>
          </p:cNvPr>
          <p:cNvSpPr txBox="1"/>
          <p:nvPr/>
        </p:nvSpPr>
        <p:spPr>
          <a:xfrm>
            <a:off x="180537" y="1170494"/>
            <a:ext cx="8964129" cy="5539978"/>
          </a:xfrm>
          <a:prstGeom prst="rect">
            <a:avLst/>
          </a:prstGeom>
          <a:noFill/>
        </p:spPr>
        <p:txBody>
          <a:bodyPr wrap="square" lIns="91440" tIns="45720" rIns="91440" bIns="45720" anchor="t">
            <a:spAutoFit/>
          </a:bodyPr>
          <a:lstStyle/>
          <a:p>
            <a:pPr lvl="5"/>
            <a:r>
              <a:rPr lang="en-US" sz="1600" b="1">
                <a:cs typeface="Calibri"/>
              </a:rPr>
              <a:t>PROJECT: </a:t>
            </a:r>
            <a:r>
              <a:rPr lang="en-US" sz="1600">
                <a:cs typeface="Calibri"/>
              </a:rPr>
              <a:t>Comprehensive care / case management for CCM members</a:t>
            </a:r>
          </a:p>
          <a:p>
            <a:pPr lvl="1"/>
            <a:r>
              <a:rPr lang="en-US" sz="1600">
                <a:cs typeface="Calibri"/>
              </a:rPr>
              <a:t>  </a:t>
            </a:r>
          </a:p>
          <a:p>
            <a:pPr lvl="5"/>
            <a:r>
              <a:rPr lang="en-US" sz="1600" b="1">
                <a:cs typeface="Calibri"/>
              </a:rPr>
              <a:t>AIM: </a:t>
            </a:r>
            <a:r>
              <a:rPr lang="en-US" sz="1600">
                <a:cs typeface="Calibri"/>
              </a:rPr>
              <a:t>Procure an entity to provide comprehensive care / case management supports to CCM members and families. This new entity would not replace CCM but would work with members and families to provide support, care coordination, help with problem solving, connecting families to resources, and assist with recruiting LTSS workforce staff. </a:t>
            </a:r>
            <a:endParaRPr lang="en-US" sz="1600" b="1">
              <a:cs typeface="Calibri"/>
            </a:endParaRPr>
          </a:p>
          <a:p>
            <a:endParaRPr lang="en-US" sz="1600" b="1">
              <a:cs typeface="Calibri"/>
            </a:endParaRPr>
          </a:p>
          <a:p>
            <a:r>
              <a:rPr lang="en-US" sz="1600" b="1">
                <a:cs typeface="Calibri"/>
              </a:rPr>
              <a:t>STATUS: </a:t>
            </a:r>
          </a:p>
          <a:p>
            <a:pPr marL="285750" indent="-285750">
              <a:buFont typeface="Arial" panose="020B0604020202020204" pitchFamily="34" charset="0"/>
              <a:buChar char="•"/>
            </a:pPr>
            <a:r>
              <a:rPr lang="en-US" sz="1600">
                <a:cs typeface="Calibri"/>
              </a:rPr>
              <a:t>Issued a Request for Responses (RFR) in the Spring of 2023; however, did not receive any bids</a:t>
            </a:r>
          </a:p>
          <a:p>
            <a:pPr marL="285750" indent="-285750">
              <a:buFont typeface="Arial" panose="020B0604020202020204" pitchFamily="34" charset="0"/>
              <a:buChar char="•"/>
            </a:pPr>
            <a:r>
              <a:rPr lang="en-US" sz="1600">
                <a:cs typeface="Calibri"/>
              </a:rPr>
              <a:t>Over the summer, met with providers who had attended our “bidders conference” to learn more about why people did not submit responses</a:t>
            </a:r>
          </a:p>
          <a:p>
            <a:pPr marL="285750" indent="-285750">
              <a:buFont typeface="Arial" panose="020B0604020202020204" pitchFamily="34" charset="0"/>
              <a:buChar char="•"/>
            </a:pPr>
            <a:r>
              <a:rPr lang="en-US" sz="1600">
                <a:cs typeface="Calibri"/>
              </a:rPr>
              <a:t>Issued a Request for Information (RFI) in October 2023, requesting additional information from members and families on what care /case management services they want, and to interested providers, on what care / case management services they can feasibly provide</a:t>
            </a:r>
          </a:p>
          <a:p>
            <a:pPr marL="285750" indent="-285750">
              <a:buFont typeface="Arial" panose="020B0604020202020204" pitchFamily="34" charset="0"/>
              <a:buChar char="•"/>
            </a:pPr>
            <a:r>
              <a:rPr lang="en-US" sz="1600">
                <a:cs typeface="Calibri"/>
              </a:rPr>
              <a:t>Hosted four Listening Sessions and an online survey with families to gather additional feedback in January and February </a:t>
            </a:r>
          </a:p>
          <a:p>
            <a:pPr marL="285750" indent="-285750">
              <a:buFont typeface="Arial" panose="020B0604020202020204" pitchFamily="34" charset="0"/>
              <a:buChar char="•"/>
            </a:pPr>
            <a:r>
              <a:rPr lang="en-US" sz="1600">
                <a:cs typeface="Calibri"/>
              </a:rPr>
              <a:t>We are currently using the feedback from these sources to update a new RFR </a:t>
            </a:r>
          </a:p>
          <a:p>
            <a:pPr marL="285750" indent="-285750">
              <a:buFont typeface="Arial" panose="020B0604020202020204" pitchFamily="34" charset="0"/>
              <a:buChar char="•"/>
            </a:pPr>
            <a:r>
              <a:rPr lang="en-US" sz="1600">
                <a:cs typeface="Calibri"/>
              </a:rPr>
              <a:t>We are also working with the CSN Advisory Council for additional feedback on the updated RFR </a:t>
            </a:r>
          </a:p>
          <a:p>
            <a:pPr marL="285750" indent="-285750">
              <a:buFont typeface="Arial" panose="020B0604020202020204" pitchFamily="34" charset="0"/>
              <a:buChar char="•"/>
            </a:pPr>
            <a:r>
              <a:rPr lang="en-US" sz="1600">
                <a:cs typeface="Calibri"/>
              </a:rPr>
              <a:t>Aim to post the new RFR at the end of June 2024</a:t>
            </a:r>
          </a:p>
          <a:p>
            <a:pPr marL="285750" indent="-285750">
              <a:buFont typeface="Arial" panose="020B0604020202020204" pitchFamily="34" charset="0"/>
              <a:buChar char="•"/>
            </a:pPr>
            <a:r>
              <a:rPr lang="en-US" sz="1600">
                <a:cs typeface="Calibri"/>
              </a:rPr>
              <a:t>Service will be an “opt-in” option for CCM members </a:t>
            </a:r>
          </a:p>
          <a:p>
            <a:pPr lvl="1"/>
            <a:endParaRPr lang="en-US">
              <a:cs typeface="Calibri"/>
            </a:endParaRPr>
          </a:p>
        </p:txBody>
      </p:sp>
      <p:sp>
        <p:nvSpPr>
          <p:cNvPr id="14" name="TextBox 13">
            <a:extLst>
              <a:ext uri="{FF2B5EF4-FFF2-40B4-BE49-F238E27FC236}">
                <a16:creationId xmlns:a16="http://schemas.microsoft.com/office/drawing/2014/main" id="{5581977D-1521-499F-A0A9-15CBC9097733}"/>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15" name="TextBox 14">
            <a:extLst>
              <a:ext uri="{FF2B5EF4-FFF2-40B4-BE49-F238E27FC236}">
                <a16:creationId xmlns:a16="http://schemas.microsoft.com/office/drawing/2014/main" id="{CD7B0C3D-7185-4299-A7DD-04A8F0BF82F7}"/>
              </a:ext>
            </a:extLst>
          </p:cNvPr>
          <p:cNvSpPr txBox="1"/>
          <p:nvPr/>
        </p:nvSpPr>
        <p:spPr>
          <a:xfrm>
            <a:off x="329797" y="6404632"/>
            <a:ext cx="4572000" cy="276999"/>
          </a:xfrm>
          <a:prstGeom prst="rect">
            <a:avLst/>
          </a:prstGeom>
          <a:noFill/>
        </p:spPr>
        <p:txBody>
          <a:bodyPr wrap="square">
            <a:spAutoFit/>
          </a:bodyPr>
          <a:lstStyle/>
          <a:p>
            <a:r>
              <a:rPr lang="en-US" sz="1200"/>
              <a:t>April - May 2024</a:t>
            </a:r>
          </a:p>
        </p:txBody>
      </p:sp>
    </p:spTree>
    <p:extLst>
      <p:ext uri="{BB962C8B-B14F-4D97-AF65-F5344CB8AC3E}">
        <p14:creationId xmlns:p14="http://schemas.microsoft.com/office/powerpoint/2010/main" val="248603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41" name="Title 1">
            <a:extLst>
              <a:ext uri="{FF2B5EF4-FFF2-40B4-BE49-F238E27FC236}">
                <a16:creationId xmlns:a16="http://schemas.microsoft.com/office/drawing/2014/main" id="{37159D69-774F-4561-8BF0-E5BC81271AA0}"/>
              </a:ext>
            </a:extLst>
          </p:cNvPr>
          <p:cNvSpPr txBox="1">
            <a:spLocks/>
          </p:cNvSpPr>
          <p:nvPr/>
        </p:nvSpPr>
        <p:spPr>
          <a:xfrm>
            <a:off x="-15050" y="96838"/>
            <a:ext cx="9144000" cy="436562"/>
          </a:xfrm>
          <a:prstGeom prst="rect">
            <a:avLst/>
          </a:prstGeom>
          <a:ln>
            <a:noFill/>
          </a:ln>
        </p:spPr>
        <p:txBody>
          <a:bodyPr lIns="91440" tIns="45720" rIns="91440" bIns="45720" anchor="t"/>
          <a:lstStyle>
            <a:lvl1pPr algn="l" defTabSz="685783" rtl="0" eaLnBrk="1" latinLnBrk="0" hangingPunct="1">
              <a:lnSpc>
                <a:spcPct val="100000"/>
              </a:lnSpc>
              <a:spcBef>
                <a:spcPct val="0"/>
              </a:spcBef>
              <a:buNone/>
              <a:defRPr lang="en-US" sz="2200" b="1" kern="1200" spc="0" baseline="0" dirty="0">
                <a:ln w="6350" cap="flat">
                  <a:noFill/>
                  <a:miter lim="800000"/>
                </a:ln>
                <a:solidFill>
                  <a:schemeClr val="tx1"/>
                </a:solidFill>
                <a:latin typeface="+mj-lt"/>
                <a:ea typeface="+mj-ea"/>
                <a:cs typeface="+mj-cs"/>
              </a:defRPr>
            </a:lvl1pPr>
          </a:lstStyle>
          <a:p>
            <a:pPr algn="ctr"/>
            <a:r>
              <a:rPr lang="en-US" sz="2800" b="0">
                <a:ea typeface="+mj-lt"/>
                <a:cs typeface="+mj-lt"/>
              </a:rPr>
              <a:t>CSN Regulation Amendments</a:t>
            </a:r>
            <a:endParaRPr lang="en-US" sz="2800" b="0"/>
          </a:p>
        </p:txBody>
      </p:sp>
      <p:sp>
        <p:nvSpPr>
          <p:cNvPr id="21" name="TitleTopPlaceholder">
            <a:extLst>
              <a:ext uri="{FF2B5EF4-FFF2-40B4-BE49-F238E27FC236}">
                <a16:creationId xmlns:a16="http://schemas.microsoft.com/office/drawing/2014/main" id="{3FDCE0E9-C1D3-4CB1-8D41-7DBA82A23D1E}"/>
              </a:ext>
            </a:extLst>
          </p:cNvPr>
          <p:cNvSpPr>
            <a:spLocks noChangeArrowheads="1"/>
          </p:cNvSpPr>
          <p:nvPr/>
        </p:nvSpPr>
        <p:spPr bwMode="auto">
          <a:xfrm>
            <a:off x="2110967" y="630238"/>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22" name="TitleTopPlaceholder">
            <a:extLst>
              <a:ext uri="{FF2B5EF4-FFF2-40B4-BE49-F238E27FC236}">
                <a16:creationId xmlns:a16="http://schemas.microsoft.com/office/drawing/2014/main" id="{69B2C356-BA08-408E-BDE2-7202D1B7E8EF}"/>
              </a:ext>
            </a:extLst>
          </p:cNvPr>
          <p:cNvSpPr>
            <a:spLocks noChangeArrowheads="1"/>
          </p:cNvSpPr>
          <p:nvPr/>
        </p:nvSpPr>
        <p:spPr bwMode="auto">
          <a:xfrm>
            <a:off x="4255101" y="630238"/>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23" name="TitleTopPlaceholder">
            <a:extLst>
              <a:ext uri="{FF2B5EF4-FFF2-40B4-BE49-F238E27FC236}">
                <a16:creationId xmlns:a16="http://schemas.microsoft.com/office/drawing/2014/main" id="{6230C197-DE69-4F6B-8371-A1EFB31457C7}"/>
              </a:ext>
            </a:extLst>
          </p:cNvPr>
          <p:cNvSpPr>
            <a:spLocks noChangeArrowheads="1"/>
          </p:cNvSpPr>
          <p:nvPr/>
        </p:nvSpPr>
        <p:spPr bwMode="auto">
          <a:xfrm>
            <a:off x="-5459" y="6302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42" name="Slide Number Placeholder 5">
            <a:extLst>
              <a:ext uri="{FF2B5EF4-FFF2-40B4-BE49-F238E27FC236}">
                <a16:creationId xmlns:a16="http://schemas.microsoft.com/office/drawing/2014/main" id="{BD6909E4-C995-485C-AACF-A1476CA47873}"/>
              </a:ext>
            </a:extLst>
          </p:cNvPr>
          <p:cNvSpPr txBox="1">
            <a:spLocks/>
          </p:cNvSpPr>
          <p:nvPr/>
        </p:nvSpPr>
        <p:spPr>
          <a:xfrm>
            <a:off x="6859245" y="6322618"/>
            <a:ext cx="2133600" cy="27699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fld id="{BCD0FF19-6259-4523-B101-0652FA92D486}" type="slidenum">
              <a:rPr lang="en-US" sz="1200" smtClean="0"/>
              <a:pPr marL="0" indent="0" algn="r">
                <a:buNone/>
              </a:pPr>
              <a:t>15</a:t>
            </a:fld>
            <a:endParaRPr lang="en-US" sz="1200"/>
          </a:p>
        </p:txBody>
      </p:sp>
      <p:sp>
        <p:nvSpPr>
          <p:cNvPr id="19" name="Rectangle 18">
            <a:extLst>
              <a:ext uri="{FF2B5EF4-FFF2-40B4-BE49-F238E27FC236}">
                <a16:creationId xmlns:a16="http://schemas.microsoft.com/office/drawing/2014/main" id="{C92F99C1-9574-4693-BD32-D64D6E64D810}"/>
              </a:ext>
            </a:extLst>
          </p:cNvPr>
          <p:cNvSpPr/>
          <p:nvPr/>
        </p:nvSpPr>
        <p:spPr>
          <a:xfrm>
            <a:off x="340076" y="1597590"/>
            <a:ext cx="2157164" cy="1577975"/>
          </a:xfrm>
          <a:prstGeom prst="rect">
            <a:avLst/>
          </a:prstGeom>
          <a:solidFill>
            <a:srgbClr val="CCCCFF">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a:p>
        </p:txBody>
      </p:sp>
      <p:sp>
        <p:nvSpPr>
          <p:cNvPr id="20" name="TextBox 19">
            <a:extLst>
              <a:ext uri="{FF2B5EF4-FFF2-40B4-BE49-F238E27FC236}">
                <a16:creationId xmlns:a16="http://schemas.microsoft.com/office/drawing/2014/main" id="{1371B28F-A57C-4447-B024-C5979DC7BDC8}"/>
              </a:ext>
            </a:extLst>
          </p:cNvPr>
          <p:cNvSpPr txBox="1"/>
          <p:nvPr/>
        </p:nvSpPr>
        <p:spPr>
          <a:xfrm>
            <a:off x="523324" y="1878745"/>
            <a:ext cx="1790668" cy="1015663"/>
          </a:xfrm>
          <a:prstGeom prst="rect">
            <a:avLst/>
          </a:prstGeom>
          <a:noFill/>
          <a:ln>
            <a:noFill/>
          </a:ln>
        </p:spPr>
        <p:txBody>
          <a:bodyPr wrap="square" lIns="91440" tIns="45720" rIns="91440" bIns="45720" rtlCol="0" anchor="t">
            <a:spAutoFit/>
          </a:bodyPr>
          <a:lstStyle/>
          <a:p>
            <a:pPr algn="ctr"/>
            <a:r>
              <a:rPr lang="en-US" sz="2000"/>
              <a:t>CSN, IN Regulation Amendments</a:t>
            </a:r>
            <a:endParaRPr lang="en-US" sz="2000">
              <a:solidFill>
                <a:srgbClr val="FF0000"/>
              </a:solidFill>
            </a:endParaRPr>
          </a:p>
        </p:txBody>
      </p:sp>
      <p:sp>
        <p:nvSpPr>
          <p:cNvPr id="33" name="TextBox 32">
            <a:extLst>
              <a:ext uri="{FF2B5EF4-FFF2-40B4-BE49-F238E27FC236}">
                <a16:creationId xmlns:a16="http://schemas.microsoft.com/office/drawing/2014/main" id="{AC34B10C-7994-494A-B6A9-B5EEC0C0D9BB}"/>
              </a:ext>
            </a:extLst>
          </p:cNvPr>
          <p:cNvSpPr txBox="1"/>
          <p:nvPr/>
        </p:nvSpPr>
        <p:spPr>
          <a:xfrm>
            <a:off x="329798" y="1420575"/>
            <a:ext cx="8409708" cy="4801314"/>
          </a:xfrm>
          <a:prstGeom prst="rect">
            <a:avLst/>
          </a:prstGeom>
          <a:noFill/>
        </p:spPr>
        <p:txBody>
          <a:bodyPr wrap="square" lIns="91440" tIns="45720" rIns="91440" bIns="45720" anchor="t">
            <a:spAutoFit/>
          </a:bodyPr>
          <a:lstStyle/>
          <a:p>
            <a:pPr lvl="5"/>
            <a:r>
              <a:rPr lang="en-US" b="1" dirty="0">
                <a:cs typeface="Calibri"/>
              </a:rPr>
              <a:t>PROJECT: </a:t>
            </a:r>
            <a:r>
              <a:rPr lang="en-US" dirty="0">
                <a:cs typeface="Calibri"/>
              </a:rPr>
              <a:t>Propose amendments CSN Agency and Independent Nurse program regulations and to the CSN rate regulations, anticipated effective date of August 30</a:t>
            </a:r>
            <a:r>
              <a:rPr lang="en-US" baseline="30000" dirty="0">
                <a:cs typeface="Calibri"/>
              </a:rPr>
              <a:t>th</a:t>
            </a:r>
            <a:r>
              <a:rPr lang="en-US" dirty="0">
                <a:cs typeface="Calibri"/>
              </a:rPr>
              <a:t>, 2024.</a:t>
            </a:r>
          </a:p>
          <a:p>
            <a:endParaRPr lang="en-US" b="1" dirty="0">
              <a:cs typeface="Calibri"/>
            </a:endParaRPr>
          </a:p>
          <a:p>
            <a:pPr lvl="5"/>
            <a:r>
              <a:rPr lang="en-US" b="1" dirty="0">
                <a:cs typeface="Calibri"/>
              </a:rPr>
              <a:t>AIM: </a:t>
            </a:r>
            <a:r>
              <a:rPr lang="en-US" dirty="0">
                <a:cs typeface="Calibri"/>
              </a:rPr>
              <a:t>Update provider/service requirements and rates for CSN services. </a:t>
            </a:r>
          </a:p>
          <a:p>
            <a:endParaRPr lang="en-US" b="1" dirty="0">
              <a:cs typeface="Calibri"/>
            </a:endParaRPr>
          </a:p>
          <a:p>
            <a:r>
              <a:rPr lang="en-US" sz="1800" b="1" dirty="0">
                <a:cs typeface="Calibri"/>
              </a:rPr>
              <a:t>STATUS:</a:t>
            </a:r>
            <a:r>
              <a:rPr lang="en-US" b="1" dirty="0">
                <a:cs typeface="Calibri"/>
              </a:rPr>
              <a:t> </a:t>
            </a:r>
          </a:p>
          <a:p>
            <a:pPr marL="285750" indent="-285750">
              <a:buFontTx/>
              <a:buChar char="-"/>
            </a:pPr>
            <a:r>
              <a:rPr lang="en-US" dirty="0">
                <a:cs typeface="Calibri"/>
              </a:rPr>
              <a:t>Public Hearing for the Rate Regulations held on March 8</a:t>
            </a:r>
            <a:r>
              <a:rPr lang="en-US" baseline="30000" dirty="0">
                <a:cs typeface="Calibri"/>
              </a:rPr>
              <a:t>th</a:t>
            </a:r>
            <a:r>
              <a:rPr lang="en-US" dirty="0">
                <a:cs typeface="Calibri"/>
              </a:rPr>
              <a:t>, 2024</a:t>
            </a:r>
          </a:p>
          <a:p>
            <a:pPr marL="742950" lvl="1" indent="-285750">
              <a:buFontTx/>
              <a:buChar char="-"/>
            </a:pPr>
            <a:r>
              <a:rPr lang="en-US" dirty="0">
                <a:cs typeface="Calibri"/>
              </a:rPr>
              <a:t>Received a lot of public testimony, which is being considered as MassHealth prepares its final recommendation on the regulation</a:t>
            </a:r>
          </a:p>
          <a:p>
            <a:pPr marL="285750" indent="-285750">
              <a:buFontTx/>
              <a:buChar char="-"/>
            </a:pPr>
            <a:r>
              <a:rPr lang="en-US" sz="1800" dirty="0">
                <a:cs typeface="Calibri"/>
              </a:rPr>
              <a:t>Public Hearing for the CSN Agency and Independent Nurse </a:t>
            </a:r>
            <a:r>
              <a:rPr lang="en-US" dirty="0">
                <a:cs typeface="Calibri"/>
              </a:rPr>
              <a:t>Program regulations scheduled for May 17</a:t>
            </a:r>
            <a:r>
              <a:rPr lang="en-US" baseline="30000" dirty="0">
                <a:cs typeface="Calibri"/>
              </a:rPr>
              <a:t>th</a:t>
            </a:r>
            <a:r>
              <a:rPr lang="en-US" dirty="0">
                <a:cs typeface="Calibri"/>
              </a:rPr>
              <a:t>, 2024</a:t>
            </a:r>
          </a:p>
          <a:p>
            <a:pPr marL="742950" lvl="1" indent="-285750">
              <a:buFontTx/>
              <a:buChar char="-"/>
            </a:pPr>
            <a:r>
              <a:rPr lang="en-US" dirty="0">
                <a:cs typeface="Calibri"/>
              </a:rPr>
              <a:t>Notice of Public Hearing and Proposed Amendments will be emailed to members and families on April 26</a:t>
            </a:r>
            <a:r>
              <a:rPr lang="en-US" baseline="30000" dirty="0">
                <a:cs typeface="Calibri"/>
              </a:rPr>
              <a:t>th</a:t>
            </a:r>
            <a:r>
              <a:rPr lang="en-US" dirty="0">
                <a:cs typeface="Calibri"/>
              </a:rPr>
              <a:t>.</a:t>
            </a:r>
          </a:p>
          <a:p>
            <a:pPr marL="285750" indent="-285750">
              <a:buFontTx/>
              <a:buChar char="-"/>
            </a:pPr>
            <a:r>
              <a:rPr lang="en-US" dirty="0">
                <a:cs typeface="Calibri"/>
              </a:rPr>
              <a:t>Anticipated effective date of August 30</a:t>
            </a:r>
            <a:r>
              <a:rPr lang="en-US" baseline="30000" dirty="0">
                <a:cs typeface="Calibri"/>
              </a:rPr>
              <a:t>th</a:t>
            </a:r>
            <a:r>
              <a:rPr lang="en-US" dirty="0">
                <a:cs typeface="Calibri"/>
              </a:rPr>
              <a:t>, 2024</a:t>
            </a:r>
            <a:endParaRPr lang="en-US" sz="1800" dirty="0">
              <a:cs typeface="Calibri"/>
            </a:endParaRPr>
          </a:p>
          <a:p>
            <a:pPr marL="285750" indent="-285750">
              <a:buFontTx/>
              <a:buChar char="-"/>
            </a:pPr>
            <a:endParaRPr lang="en-US" sz="1800" b="1" dirty="0">
              <a:cs typeface="Calibri"/>
            </a:endParaRPr>
          </a:p>
        </p:txBody>
      </p:sp>
      <p:sp>
        <p:nvSpPr>
          <p:cNvPr id="14" name="TextBox 13">
            <a:extLst>
              <a:ext uri="{FF2B5EF4-FFF2-40B4-BE49-F238E27FC236}">
                <a16:creationId xmlns:a16="http://schemas.microsoft.com/office/drawing/2014/main" id="{DF2A69E9-0E9A-44B9-B3F5-505E36046386}"/>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15" name="TextBox 14">
            <a:extLst>
              <a:ext uri="{FF2B5EF4-FFF2-40B4-BE49-F238E27FC236}">
                <a16:creationId xmlns:a16="http://schemas.microsoft.com/office/drawing/2014/main" id="{943B0763-2943-4A41-A1A2-814D23F36EE0}"/>
              </a:ext>
            </a:extLst>
          </p:cNvPr>
          <p:cNvSpPr txBox="1"/>
          <p:nvPr/>
        </p:nvSpPr>
        <p:spPr>
          <a:xfrm>
            <a:off x="329797" y="6404632"/>
            <a:ext cx="4572000" cy="276999"/>
          </a:xfrm>
          <a:prstGeom prst="rect">
            <a:avLst/>
          </a:prstGeom>
          <a:noFill/>
        </p:spPr>
        <p:txBody>
          <a:bodyPr wrap="square">
            <a:spAutoFit/>
          </a:bodyPr>
          <a:lstStyle/>
          <a:p>
            <a:r>
              <a:rPr lang="en-US" sz="1200"/>
              <a:t>April - May 2024</a:t>
            </a:r>
          </a:p>
        </p:txBody>
      </p:sp>
    </p:spTree>
    <p:extLst>
      <p:ext uri="{BB962C8B-B14F-4D97-AF65-F5344CB8AC3E}">
        <p14:creationId xmlns:p14="http://schemas.microsoft.com/office/powerpoint/2010/main" val="2978867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41" name="Title 1">
            <a:extLst>
              <a:ext uri="{FF2B5EF4-FFF2-40B4-BE49-F238E27FC236}">
                <a16:creationId xmlns:a16="http://schemas.microsoft.com/office/drawing/2014/main" id="{37159D69-774F-4561-8BF0-E5BC81271AA0}"/>
              </a:ext>
            </a:extLst>
          </p:cNvPr>
          <p:cNvSpPr txBox="1">
            <a:spLocks/>
          </p:cNvSpPr>
          <p:nvPr/>
        </p:nvSpPr>
        <p:spPr>
          <a:xfrm>
            <a:off x="-15050" y="96838"/>
            <a:ext cx="9144000" cy="436562"/>
          </a:xfrm>
          <a:prstGeom prst="rect">
            <a:avLst/>
          </a:prstGeom>
          <a:ln>
            <a:noFill/>
          </a:ln>
        </p:spPr>
        <p:txBody>
          <a:bodyPr lIns="91440" tIns="45720" rIns="91440" bIns="45720" anchor="t"/>
          <a:lstStyle>
            <a:lvl1pPr algn="l" defTabSz="685783" rtl="0" eaLnBrk="1" latinLnBrk="0" hangingPunct="1">
              <a:lnSpc>
                <a:spcPct val="100000"/>
              </a:lnSpc>
              <a:spcBef>
                <a:spcPct val="0"/>
              </a:spcBef>
              <a:buNone/>
              <a:defRPr lang="en-US" sz="2200" b="1" kern="1200" spc="0" baseline="0" dirty="0">
                <a:ln w="6350" cap="flat">
                  <a:noFill/>
                  <a:miter lim="800000"/>
                </a:ln>
                <a:solidFill>
                  <a:schemeClr val="tx1"/>
                </a:solidFill>
                <a:latin typeface="+mj-lt"/>
                <a:ea typeface="+mj-ea"/>
                <a:cs typeface="+mj-cs"/>
              </a:defRPr>
            </a:lvl1pPr>
          </a:lstStyle>
          <a:p>
            <a:pPr algn="ctr"/>
            <a:r>
              <a:rPr lang="en-US" sz="2800" b="0">
                <a:ea typeface="+mj-lt"/>
                <a:cs typeface="+mj-lt"/>
              </a:rPr>
              <a:t>CSN Training Time and Documentation Time</a:t>
            </a:r>
            <a:endParaRPr lang="en-US" sz="2800" b="0"/>
          </a:p>
        </p:txBody>
      </p:sp>
      <p:sp>
        <p:nvSpPr>
          <p:cNvPr id="21" name="TitleTopPlaceholder">
            <a:extLst>
              <a:ext uri="{FF2B5EF4-FFF2-40B4-BE49-F238E27FC236}">
                <a16:creationId xmlns:a16="http://schemas.microsoft.com/office/drawing/2014/main" id="{3FDCE0E9-C1D3-4CB1-8D41-7DBA82A23D1E}"/>
              </a:ext>
            </a:extLst>
          </p:cNvPr>
          <p:cNvSpPr>
            <a:spLocks noChangeArrowheads="1"/>
          </p:cNvSpPr>
          <p:nvPr/>
        </p:nvSpPr>
        <p:spPr bwMode="auto">
          <a:xfrm>
            <a:off x="2110967" y="630238"/>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22" name="TitleTopPlaceholder">
            <a:extLst>
              <a:ext uri="{FF2B5EF4-FFF2-40B4-BE49-F238E27FC236}">
                <a16:creationId xmlns:a16="http://schemas.microsoft.com/office/drawing/2014/main" id="{69B2C356-BA08-408E-BDE2-7202D1B7E8EF}"/>
              </a:ext>
            </a:extLst>
          </p:cNvPr>
          <p:cNvSpPr>
            <a:spLocks noChangeArrowheads="1"/>
          </p:cNvSpPr>
          <p:nvPr/>
        </p:nvSpPr>
        <p:spPr bwMode="auto">
          <a:xfrm>
            <a:off x="4255101" y="630238"/>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23" name="TitleTopPlaceholder">
            <a:extLst>
              <a:ext uri="{FF2B5EF4-FFF2-40B4-BE49-F238E27FC236}">
                <a16:creationId xmlns:a16="http://schemas.microsoft.com/office/drawing/2014/main" id="{6230C197-DE69-4F6B-8371-A1EFB31457C7}"/>
              </a:ext>
            </a:extLst>
          </p:cNvPr>
          <p:cNvSpPr>
            <a:spLocks noChangeArrowheads="1"/>
          </p:cNvSpPr>
          <p:nvPr/>
        </p:nvSpPr>
        <p:spPr bwMode="auto">
          <a:xfrm>
            <a:off x="-5459" y="6302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42" name="Slide Number Placeholder 5">
            <a:extLst>
              <a:ext uri="{FF2B5EF4-FFF2-40B4-BE49-F238E27FC236}">
                <a16:creationId xmlns:a16="http://schemas.microsoft.com/office/drawing/2014/main" id="{BD6909E4-C995-485C-AACF-A1476CA47873}"/>
              </a:ext>
            </a:extLst>
          </p:cNvPr>
          <p:cNvSpPr txBox="1">
            <a:spLocks/>
          </p:cNvSpPr>
          <p:nvPr/>
        </p:nvSpPr>
        <p:spPr>
          <a:xfrm>
            <a:off x="6859245" y="6322618"/>
            <a:ext cx="2133600" cy="27699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fld id="{BCD0FF19-6259-4523-B101-0652FA92D486}" type="slidenum">
              <a:rPr lang="en-US" sz="1200" smtClean="0"/>
              <a:pPr marL="0" indent="0" algn="r">
                <a:buNone/>
              </a:pPr>
              <a:t>16</a:t>
            </a:fld>
            <a:endParaRPr lang="en-US" sz="1200"/>
          </a:p>
        </p:txBody>
      </p:sp>
      <p:sp>
        <p:nvSpPr>
          <p:cNvPr id="19" name="Rectangle 18">
            <a:extLst>
              <a:ext uri="{FF2B5EF4-FFF2-40B4-BE49-F238E27FC236}">
                <a16:creationId xmlns:a16="http://schemas.microsoft.com/office/drawing/2014/main" id="{C92F99C1-9574-4693-BD32-D64D6E64D810}"/>
              </a:ext>
            </a:extLst>
          </p:cNvPr>
          <p:cNvSpPr/>
          <p:nvPr/>
        </p:nvSpPr>
        <p:spPr>
          <a:xfrm>
            <a:off x="351299" y="1955980"/>
            <a:ext cx="2157164" cy="1577975"/>
          </a:xfrm>
          <a:prstGeom prst="rect">
            <a:avLst/>
          </a:prstGeom>
          <a:solidFill>
            <a:schemeClr val="accent2">
              <a:lumMod val="60000"/>
              <a:lumOff val="40000"/>
              <a:alpha val="4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a:p>
        </p:txBody>
      </p:sp>
      <p:sp>
        <p:nvSpPr>
          <p:cNvPr id="20" name="TextBox 19">
            <a:extLst>
              <a:ext uri="{FF2B5EF4-FFF2-40B4-BE49-F238E27FC236}">
                <a16:creationId xmlns:a16="http://schemas.microsoft.com/office/drawing/2014/main" id="{1371B28F-A57C-4447-B024-C5979DC7BDC8}"/>
              </a:ext>
            </a:extLst>
          </p:cNvPr>
          <p:cNvSpPr txBox="1"/>
          <p:nvPr/>
        </p:nvSpPr>
        <p:spPr>
          <a:xfrm>
            <a:off x="534547" y="2080638"/>
            <a:ext cx="1790668" cy="1323439"/>
          </a:xfrm>
          <a:prstGeom prst="rect">
            <a:avLst/>
          </a:prstGeom>
          <a:noFill/>
          <a:ln>
            <a:noFill/>
          </a:ln>
        </p:spPr>
        <p:txBody>
          <a:bodyPr wrap="square" lIns="91440" tIns="45720" rIns="91440" bIns="45720" rtlCol="0" anchor="t">
            <a:spAutoFit/>
          </a:bodyPr>
          <a:lstStyle/>
          <a:p>
            <a:pPr algn="ctr"/>
            <a:r>
              <a:rPr lang="en-US" sz="2000"/>
              <a:t>CSN Training and Documentation Time</a:t>
            </a:r>
            <a:endParaRPr lang="en-US" sz="2000">
              <a:solidFill>
                <a:srgbClr val="FF0000"/>
              </a:solidFill>
            </a:endParaRPr>
          </a:p>
        </p:txBody>
      </p:sp>
      <p:sp>
        <p:nvSpPr>
          <p:cNvPr id="33" name="TextBox 32">
            <a:extLst>
              <a:ext uri="{FF2B5EF4-FFF2-40B4-BE49-F238E27FC236}">
                <a16:creationId xmlns:a16="http://schemas.microsoft.com/office/drawing/2014/main" id="{AC34B10C-7994-494A-B6A9-B5EEC0C0D9BB}"/>
              </a:ext>
            </a:extLst>
          </p:cNvPr>
          <p:cNvSpPr txBox="1"/>
          <p:nvPr/>
        </p:nvSpPr>
        <p:spPr>
          <a:xfrm>
            <a:off x="329797" y="1225689"/>
            <a:ext cx="8663048" cy="5078313"/>
          </a:xfrm>
          <a:prstGeom prst="rect">
            <a:avLst/>
          </a:prstGeom>
          <a:noFill/>
        </p:spPr>
        <p:txBody>
          <a:bodyPr wrap="square" lIns="91440" tIns="45720" rIns="91440" bIns="45720" anchor="t">
            <a:spAutoFit/>
          </a:bodyPr>
          <a:lstStyle/>
          <a:p>
            <a:pPr lvl="5"/>
            <a:r>
              <a:rPr lang="en-US" b="1">
                <a:cs typeface="Calibri"/>
              </a:rPr>
              <a:t>PROJECT: </a:t>
            </a:r>
          </a:p>
          <a:p>
            <a:pPr marL="2571750" lvl="5" indent="-285750">
              <a:buFontTx/>
              <a:buChar char="-"/>
            </a:pPr>
            <a:r>
              <a:rPr lang="en-US">
                <a:cs typeface="Calibri"/>
              </a:rPr>
              <a:t>Update LTSS assessed CSN hours to add time for documentation </a:t>
            </a:r>
          </a:p>
          <a:p>
            <a:pPr marL="2571750" lvl="5" indent="-285750">
              <a:buFontTx/>
              <a:buChar char="-"/>
            </a:pPr>
            <a:r>
              <a:rPr lang="en-US">
                <a:cs typeface="Calibri"/>
              </a:rPr>
              <a:t>Authorize additional CSN units for nurse training time, when a new nurse is onboarding to a member</a:t>
            </a:r>
          </a:p>
          <a:p>
            <a:pPr lvl="5"/>
            <a:endParaRPr lang="en-US" b="1">
              <a:cs typeface="Calibri"/>
            </a:endParaRPr>
          </a:p>
          <a:p>
            <a:pPr lvl="5"/>
            <a:r>
              <a:rPr lang="en-US" b="1">
                <a:cs typeface="Calibri"/>
              </a:rPr>
              <a:t>AIM: </a:t>
            </a:r>
            <a:r>
              <a:rPr lang="en-US">
                <a:cs typeface="Calibri"/>
              </a:rPr>
              <a:t>Provide additional CSN time to account for nurse documentation and time needed to train nurses onboarding to a member’s care.</a:t>
            </a:r>
            <a:endParaRPr lang="en-US" b="1">
              <a:cs typeface="Calibri"/>
            </a:endParaRPr>
          </a:p>
          <a:p>
            <a:endParaRPr lang="en-US" sz="1800" b="1">
              <a:cs typeface="Calibri"/>
            </a:endParaRPr>
          </a:p>
          <a:p>
            <a:r>
              <a:rPr lang="en-US" sz="1800" b="1">
                <a:cs typeface="Calibri"/>
              </a:rPr>
              <a:t>STATUS:</a:t>
            </a:r>
            <a:r>
              <a:rPr lang="en-US" b="1">
                <a:cs typeface="Calibri"/>
              </a:rPr>
              <a:t> </a:t>
            </a:r>
          </a:p>
          <a:p>
            <a:pPr marL="285750" indent="-285750">
              <a:buFontTx/>
              <a:buChar char="-"/>
            </a:pPr>
            <a:r>
              <a:rPr lang="en-US">
                <a:cs typeface="Calibri"/>
              </a:rPr>
              <a:t>Have received approval from MassHealth leadership to make these policy changes</a:t>
            </a:r>
          </a:p>
          <a:p>
            <a:pPr marL="285750" indent="-285750">
              <a:buFontTx/>
              <a:buChar char="-"/>
            </a:pPr>
            <a:r>
              <a:rPr lang="en-US" sz="1800">
                <a:cs typeface="Calibri"/>
              </a:rPr>
              <a:t>Have discussed </a:t>
            </a:r>
            <a:r>
              <a:rPr lang="en-US">
                <a:cs typeface="Calibri"/>
              </a:rPr>
              <a:t>implementation </a:t>
            </a:r>
            <a:r>
              <a:rPr lang="en-US" sz="1800">
                <a:cs typeface="Calibri"/>
              </a:rPr>
              <a:t>with the CSN Advisory Council</a:t>
            </a:r>
          </a:p>
          <a:p>
            <a:pPr marL="285750" indent="-285750">
              <a:buFontTx/>
              <a:buChar char="-"/>
            </a:pPr>
            <a:r>
              <a:rPr lang="en-US">
                <a:cs typeface="Calibri"/>
              </a:rPr>
              <a:t>CSN Training Time anticipated to launch in May/June of 2024</a:t>
            </a:r>
          </a:p>
          <a:p>
            <a:pPr marL="285750" indent="-285750">
              <a:buFontTx/>
              <a:buChar char="-"/>
            </a:pPr>
            <a:r>
              <a:rPr lang="en-US">
                <a:cs typeface="Calibri"/>
              </a:rPr>
              <a:t>CSN Documentation Time anticipated to launch in December of 2024</a:t>
            </a:r>
          </a:p>
          <a:p>
            <a:pPr marL="742950" lvl="1" indent="-285750">
              <a:buFontTx/>
              <a:buChar char="-"/>
            </a:pPr>
            <a:r>
              <a:rPr lang="en-US">
                <a:cs typeface="Calibri"/>
              </a:rPr>
              <a:t>Will take ~6 months for all service records to be updated for documentation time </a:t>
            </a:r>
          </a:p>
          <a:p>
            <a:pPr marL="742950" lvl="1" indent="-285750">
              <a:buFontTx/>
              <a:buChar char="-"/>
            </a:pPr>
            <a:r>
              <a:rPr lang="en-US">
                <a:cs typeface="Calibri"/>
              </a:rPr>
              <a:t>CCM members and families will receive notice of these changes in advance (end of May, early June)</a:t>
            </a:r>
          </a:p>
        </p:txBody>
      </p:sp>
      <p:sp>
        <p:nvSpPr>
          <p:cNvPr id="14" name="TextBox 13">
            <a:extLst>
              <a:ext uri="{FF2B5EF4-FFF2-40B4-BE49-F238E27FC236}">
                <a16:creationId xmlns:a16="http://schemas.microsoft.com/office/drawing/2014/main" id="{DF2A69E9-0E9A-44B9-B3F5-505E36046386}"/>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15" name="TextBox 14">
            <a:extLst>
              <a:ext uri="{FF2B5EF4-FFF2-40B4-BE49-F238E27FC236}">
                <a16:creationId xmlns:a16="http://schemas.microsoft.com/office/drawing/2014/main" id="{943B0763-2943-4A41-A1A2-814D23F36EE0}"/>
              </a:ext>
            </a:extLst>
          </p:cNvPr>
          <p:cNvSpPr txBox="1"/>
          <p:nvPr/>
        </p:nvSpPr>
        <p:spPr>
          <a:xfrm>
            <a:off x="329797" y="6404632"/>
            <a:ext cx="4572000" cy="276999"/>
          </a:xfrm>
          <a:prstGeom prst="rect">
            <a:avLst/>
          </a:prstGeom>
          <a:noFill/>
        </p:spPr>
        <p:txBody>
          <a:bodyPr wrap="square">
            <a:spAutoFit/>
          </a:bodyPr>
          <a:lstStyle/>
          <a:p>
            <a:r>
              <a:rPr lang="en-US" sz="1200"/>
              <a:t>April - May 2024</a:t>
            </a:r>
          </a:p>
        </p:txBody>
      </p:sp>
    </p:spTree>
    <p:extLst>
      <p:ext uri="{BB962C8B-B14F-4D97-AF65-F5344CB8AC3E}">
        <p14:creationId xmlns:p14="http://schemas.microsoft.com/office/powerpoint/2010/main" val="15415403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49E4BA-E925-A4D1-254F-5BDAFD5F83AC}"/>
            </a:ext>
          </a:extLst>
        </p:cNvPr>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6FC6D5CC-31FC-2233-D08E-7A657B30F9FC}"/>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8652F6C0-B6D7-3B10-9923-77FCE171B86A}"/>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41" name="Title 1">
            <a:extLst>
              <a:ext uri="{FF2B5EF4-FFF2-40B4-BE49-F238E27FC236}">
                <a16:creationId xmlns:a16="http://schemas.microsoft.com/office/drawing/2014/main" id="{7615FCD4-1A35-4C6C-D3B9-5E2A6FD7F762}"/>
              </a:ext>
            </a:extLst>
          </p:cNvPr>
          <p:cNvSpPr txBox="1">
            <a:spLocks/>
          </p:cNvSpPr>
          <p:nvPr/>
        </p:nvSpPr>
        <p:spPr>
          <a:xfrm>
            <a:off x="-15050" y="96838"/>
            <a:ext cx="9144000" cy="436562"/>
          </a:xfrm>
          <a:prstGeom prst="rect">
            <a:avLst/>
          </a:prstGeom>
          <a:ln>
            <a:noFill/>
          </a:ln>
        </p:spPr>
        <p:txBody>
          <a:bodyPr lIns="91440" tIns="45720" rIns="91440" bIns="45720" anchor="t"/>
          <a:lstStyle>
            <a:lvl1pPr algn="l" defTabSz="685783" rtl="0" eaLnBrk="1" latinLnBrk="0" hangingPunct="1">
              <a:lnSpc>
                <a:spcPct val="100000"/>
              </a:lnSpc>
              <a:spcBef>
                <a:spcPct val="0"/>
              </a:spcBef>
              <a:buNone/>
              <a:defRPr lang="en-US" sz="2200" b="1" kern="1200" spc="0" baseline="0" dirty="0">
                <a:ln w="6350" cap="flat">
                  <a:noFill/>
                  <a:miter lim="800000"/>
                </a:ln>
                <a:solidFill>
                  <a:schemeClr val="tx1"/>
                </a:solidFill>
                <a:latin typeface="+mj-lt"/>
                <a:ea typeface="+mj-ea"/>
                <a:cs typeface="+mj-cs"/>
              </a:defRPr>
            </a:lvl1pPr>
          </a:lstStyle>
          <a:p>
            <a:pPr algn="ctr"/>
            <a:r>
              <a:rPr lang="en-US" sz="2800" b="0" dirty="0">
                <a:ea typeface="+mj-lt"/>
                <a:cs typeface="+mj-lt"/>
              </a:rPr>
              <a:t>CCM Data Collection</a:t>
            </a:r>
            <a:endParaRPr lang="en-US" sz="2800" b="0" dirty="0"/>
          </a:p>
        </p:txBody>
      </p:sp>
      <p:sp>
        <p:nvSpPr>
          <p:cNvPr id="21" name="TitleTopPlaceholder">
            <a:extLst>
              <a:ext uri="{FF2B5EF4-FFF2-40B4-BE49-F238E27FC236}">
                <a16:creationId xmlns:a16="http://schemas.microsoft.com/office/drawing/2014/main" id="{FC5ED941-C04C-5A44-EAD9-F6F30EC9D34F}"/>
              </a:ext>
            </a:extLst>
          </p:cNvPr>
          <p:cNvSpPr>
            <a:spLocks noChangeArrowheads="1"/>
          </p:cNvSpPr>
          <p:nvPr/>
        </p:nvSpPr>
        <p:spPr bwMode="auto">
          <a:xfrm>
            <a:off x="2110967" y="630238"/>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22" name="TitleTopPlaceholder">
            <a:extLst>
              <a:ext uri="{FF2B5EF4-FFF2-40B4-BE49-F238E27FC236}">
                <a16:creationId xmlns:a16="http://schemas.microsoft.com/office/drawing/2014/main" id="{D8CE9E5F-A56D-818C-9A67-494C5EBACDC3}"/>
              </a:ext>
            </a:extLst>
          </p:cNvPr>
          <p:cNvSpPr>
            <a:spLocks noChangeArrowheads="1"/>
          </p:cNvSpPr>
          <p:nvPr/>
        </p:nvSpPr>
        <p:spPr bwMode="auto">
          <a:xfrm>
            <a:off x="4255101" y="630238"/>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23" name="TitleTopPlaceholder">
            <a:extLst>
              <a:ext uri="{FF2B5EF4-FFF2-40B4-BE49-F238E27FC236}">
                <a16:creationId xmlns:a16="http://schemas.microsoft.com/office/drawing/2014/main" id="{0AFCD344-A672-17AE-54F2-8E31C4FC5F10}"/>
              </a:ext>
            </a:extLst>
          </p:cNvPr>
          <p:cNvSpPr>
            <a:spLocks noChangeArrowheads="1"/>
          </p:cNvSpPr>
          <p:nvPr/>
        </p:nvSpPr>
        <p:spPr bwMode="auto">
          <a:xfrm>
            <a:off x="-5459" y="6302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42" name="Slide Number Placeholder 5">
            <a:extLst>
              <a:ext uri="{FF2B5EF4-FFF2-40B4-BE49-F238E27FC236}">
                <a16:creationId xmlns:a16="http://schemas.microsoft.com/office/drawing/2014/main" id="{FD9AFCC4-58DA-289F-48EB-291D7AA6CF1C}"/>
              </a:ext>
            </a:extLst>
          </p:cNvPr>
          <p:cNvSpPr txBox="1">
            <a:spLocks/>
          </p:cNvSpPr>
          <p:nvPr/>
        </p:nvSpPr>
        <p:spPr>
          <a:xfrm>
            <a:off x="6859245" y="6322618"/>
            <a:ext cx="2133600" cy="27699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fld id="{BCD0FF19-6259-4523-B101-0652FA92D486}" type="slidenum">
              <a:rPr lang="en-US" sz="1200" smtClean="0"/>
              <a:pPr marL="0" indent="0" algn="r">
                <a:buNone/>
              </a:pPr>
              <a:t>17</a:t>
            </a:fld>
            <a:endParaRPr lang="en-US" sz="1200"/>
          </a:p>
        </p:txBody>
      </p:sp>
      <p:sp>
        <p:nvSpPr>
          <p:cNvPr id="19" name="Rectangle 18">
            <a:extLst>
              <a:ext uri="{FF2B5EF4-FFF2-40B4-BE49-F238E27FC236}">
                <a16:creationId xmlns:a16="http://schemas.microsoft.com/office/drawing/2014/main" id="{7B4F79AA-6187-C26F-8D0B-2DA9AD7C6AC2}"/>
              </a:ext>
            </a:extLst>
          </p:cNvPr>
          <p:cNvSpPr/>
          <p:nvPr/>
        </p:nvSpPr>
        <p:spPr>
          <a:xfrm>
            <a:off x="194107" y="1851025"/>
            <a:ext cx="2157164" cy="1577975"/>
          </a:xfrm>
          <a:prstGeom prst="rect">
            <a:avLst/>
          </a:prstGeom>
          <a:solidFill>
            <a:schemeClr val="accent2">
              <a:lumMod val="60000"/>
              <a:lumOff val="40000"/>
              <a:alpha val="4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a:p>
        </p:txBody>
      </p:sp>
      <p:sp>
        <p:nvSpPr>
          <p:cNvPr id="20" name="TextBox 19">
            <a:extLst>
              <a:ext uri="{FF2B5EF4-FFF2-40B4-BE49-F238E27FC236}">
                <a16:creationId xmlns:a16="http://schemas.microsoft.com/office/drawing/2014/main" id="{1FFF0D27-160F-3015-6631-F6806152228D}"/>
              </a:ext>
            </a:extLst>
          </p:cNvPr>
          <p:cNvSpPr txBox="1"/>
          <p:nvPr/>
        </p:nvSpPr>
        <p:spPr>
          <a:xfrm>
            <a:off x="329797" y="2132180"/>
            <a:ext cx="1790668" cy="1015663"/>
          </a:xfrm>
          <a:prstGeom prst="rect">
            <a:avLst/>
          </a:prstGeom>
          <a:noFill/>
          <a:ln>
            <a:noFill/>
          </a:ln>
        </p:spPr>
        <p:txBody>
          <a:bodyPr wrap="square" lIns="91440" tIns="45720" rIns="91440" bIns="45720" rtlCol="0" anchor="t">
            <a:spAutoFit/>
          </a:bodyPr>
          <a:lstStyle/>
          <a:p>
            <a:pPr algn="ctr"/>
            <a:r>
              <a:rPr lang="en-US" sz="2000" dirty="0"/>
              <a:t>MA EOHHS Health Equity Data Initiative</a:t>
            </a:r>
            <a:endParaRPr lang="en-US" sz="2000" dirty="0">
              <a:solidFill>
                <a:srgbClr val="FF0000"/>
              </a:solidFill>
            </a:endParaRPr>
          </a:p>
        </p:txBody>
      </p:sp>
      <p:sp>
        <p:nvSpPr>
          <p:cNvPr id="33" name="TextBox 32">
            <a:extLst>
              <a:ext uri="{FF2B5EF4-FFF2-40B4-BE49-F238E27FC236}">
                <a16:creationId xmlns:a16="http://schemas.microsoft.com/office/drawing/2014/main" id="{16276F60-50A0-CF8F-B4A1-46E2628A55EF}"/>
              </a:ext>
            </a:extLst>
          </p:cNvPr>
          <p:cNvSpPr txBox="1"/>
          <p:nvPr/>
        </p:nvSpPr>
        <p:spPr>
          <a:xfrm>
            <a:off x="194107" y="1128791"/>
            <a:ext cx="9009063" cy="5355312"/>
          </a:xfrm>
          <a:prstGeom prst="rect">
            <a:avLst/>
          </a:prstGeom>
          <a:noFill/>
        </p:spPr>
        <p:txBody>
          <a:bodyPr wrap="square" lIns="91440" tIns="45720" rIns="91440" bIns="45720" anchor="t">
            <a:spAutoFit/>
          </a:bodyPr>
          <a:lstStyle/>
          <a:p>
            <a:pPr lvl="5"/>
            <a:r>
              <a:rPr lang="en-US" b="1" dirty="0">
                <a:cs typeface="Calibri"/>
              </a:rPr>
              <a:t>Goals:</a:t>
            </a:r>
          </a:p>
          <a:p>
            <a:pPr marL="2571750" lvl="5" indent="-285750">
              <a:buFont typeface="Arial" panose="020B0604020202020204" pitchFamily="34" charset="0"/>
              <a:buChar char="•"/>
            </a:pPr>
            <a:r>
              <a:rPr lang="en-US" dirty="0">
                <a:cs typeface="Calibri"/>
              </a:rPr>
              <a:t>Standardize data collection related to social risk factors race, ethnicity, language, disability (RELD) sexual orientation and gender identity (SOGI) </a:t>
            </a:r>
          </a:p>
          <a:p>
            <a:pPr marL="2571750" lvl="5" indent="-285750">
              <a:buFont typeface="Arial" panose="020B0604020202020204" pitchFamily="34" charset="0"/>
              <a:buChar char="•"/>
            </a:pPr>
            <a:r>
              <a:rPr lang="en-US" dirty="0">
                <a:cs typeface="Calibri"/>
              </a:rPr>
              <a:t>Promote and assure completeness and integrity of data</a:t>
            </a:r>
          </a:p>
          <a:p>
            <a:pPr marL="2571750" lvl="5" indent="-285750">
              <a:buFont typeface="Arial" panose="020B0604020202020204" pitchFamily="34" charset="0"/>
              <a:buChar char="•"/>
            </a:pPr>
            <a:r>
              <a:rPr lang="en-US" dirty="0">
                <a:cs typeface="Calibri"/>
              </a:rPr>
              <a:t>Measure and report on health and healthcare disparities, both including in the community, outpatient and acute inpatient settings.</a:t>
            </a:r>
          </a:p>
          <a:p>
            <a:pPr marL="2571750" lvl="5" indent="-285750">
              <a:buFont typeface="Arial" panose="020B0604020202020204" pitchFamily="34" charset="0"/>
              <a:buChar char="•"/>
            </a:pPr>
            <a:r>
              <a:rPr lang="en-US" dirty="0">
                <a:cs typeface="Calibri"/>
              </a:rPr>
              <a:t>Develop accountability for reducing disparities in healthcare settings</a:t>
            </a:r>
          </a:p>
          <a:p>
            <a:endParaRPr lang="en-US" sz="1800" b="1" dirty="0">
              <a:cs typeface="Calibri"/>
            </a:endParaRPr>
          </a:p>
          <a:p>
            <a:r>
              <a:rPr lang="en-US" sz="1800" b="1" dirty="0">
                <a:cs typeface="Calibri"/>
              </a:rPr>
              <a:t>Next Steps:</a:t>
            </a:r>
            <a:endParaRPr lang="en-US" b="1" dirty="0">
              <a:cs typeface="Calibri"/>
            </a:endParaRPr>
          </a:p>
          <a:p>
            <a:pPr marL="285750" indent="-285750">
              <a:buFontTx/>
              <a:buChar char="-"/>
            </a:pPr>
            <a:r>
              <a:rPr lang="en-US" dirty="0">
                <a:cs typeface="Calibri"/>
              </a:rPr>
              <a:t>As part of this greater MassHealth wide initiative, CCM, along with other MassHealth programs, will begin asking CCM members questions about their race and ethnicity during their LTSS assessment</a:t>
            </a:r>
          </a:p>
          <a:p>
            <a:pPr marL="285750" indent="-285750">
              <a:buFontTx/>
              <a:buChar char="-"/>
            </a:pPr>
            <a:r>
              <a:rPr lang="en-US" dirty="0">
                <a:cs typeface="Calibri"/>
              </a:rPr>
              <a:t>These questions are completely voluntary. Members and families are not required to answer them. </a:t>
            </a:r>
          </a:p>
          <a:p>
            <a:pPr marL="285750" indent="-285750">
              <a:buFontTx/>
              <a:buChar char="-"/>
            </a:pPr>
            <a:r>
              <a:rPr lang="en-US" dirty="0">
                <a:cs typeface="Calibri"/>
              </a:rPr>
              <a:t>You may notice more questions as part of your MassHealth renewal, which are also a part of this greater Health Equity Initiative</a:t>
            </a:r>
          </a:p>
        </p:txBody>
      </p:sp>
      <p:sp>
        <p:nvSpPr>
          <p:cNvPr id="14" name="TextBox 13">
            <a:extLst>
              <a:ext uri="{FF2B5EF4-FFF2-40B4-BE49-F238E27FC236}">
                <a16:creationId xmlns:a16="http://schemas.microsoft.com/office/drawing/2014/main" id="{BC6B3440-5EA0-E3D6-A139-815B354DA4DC}"/>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15" name="TextBox 14">
            <a:extLst>
              <a:ext uri="{FF2B5EF4-FFF2-40B4-BE49-F238E27FC236}">
                <a16:creationId xmlns:a16="http://schemas.microsoft.com/office/drawing/2014/main" id="{93266E01-09AA-502B-21BC-77A6D360BE97}"/>
              </a:ext>
            </a:extLst>
          </p:cNvPr>
          <p:cNvSpPr txBox="1"/>
          <p:nvPr/>
        </p:nvSpPr>
        <p:spPr>
          <a:xfrm>
            <a:off x="329797" y="6404632"/>
            <a:ext cx="4572000" cy="276999"/>
          </a:xfrm>
          <a:prstGeom prst="rect">
            <a:avLst/>
          </a:prstGeom>
          <a:noFill/>
        </p:spPr>
        <p:txBody>
          <a:bodyPr wrap="square">
            <a:spAutoFit/>
          </a:bodyPr>
          <a:lstStyle/>
          <a:p>
            <a:r>
              <a:rPr lang="en-US" sz="1200"/>
              <a:t>April - May 2024</a:t>
            </a:r>
          </a:p>
        </p:txBody>
      </p:sp>
    </p:spTree>
    <p:extLst>
      <p:ext uri="{BB962C8B-B14F-4D97-AF65-F5344CB8AC3E}">
        <p14:creationId xmlns:p14="http://schemas.microsoft.com/office/powerpoint/2010/main" val="5418046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06638"/>
            <a:ext cx="9067800" cy="1143000"/>
          </a:xfrm>
        </p:spPr>
        <p:txBody>
          <a:bodyPr>
            <a:normAutofit/>
          </a:bodyPr>
          <a:lstStyle/>
          <a:p>
            <a:r>
              <a:rPr lang="en-US" sz="2800">
                <a:cs typeface="Calibri"/>
              </a:rPr>
              <a:t>CCM Member and CCM Family Feedback</a:t>
            </a:r>
          </a:p>
        </p:txBody>
      </p:sp>
      <p:sp>
        <p:nvSpPr>
          <p:cNvPr id="4" name="TitleTopPlaceholder"/>
          <p:cNvSpPr>
            <a:spLocks noChangeArrowheads="1"/>
          </p:cNvSpPr>
          <p:nvPr/>
        </p:nvSpPr>
        <p:spPr bwMode="auto">
          <a:xfrm>
            <a:off x="2116426" y="3449638"/>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5" name="TitleTopPlaceholder"/>
          <p:cNvSpPr>
            <a:spLocks noChangeArrowheads="1"/>
          </p:cNvSpPr>
          <p:nvPr/>
        </p:nvSpPr>
        <p:spPr bwMode="auto">
          <a:xfrm>
            <a:off x="4260560" y="3449638"/>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7" name="TitleTopPlaceholder"/>
          <p:cNvSpPr>
            <a:spLocks noChangeArrowheads="1"/>
          </p:cNvSpPr>
          <p:nvPr/>
        </p:nvSpPr>
        <p:spPr bwMode="auto">
          <a:xfrm>
            <a:off x="0" y="34496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6" name="Slide Number Placeholder 5"/>
          <p:cNvSpPr>
            <a:spLocks noGrp="1"/>
          </p:cNvSpPr>
          <p:nvPr>
            <p:ph type="sldNum" sz="quarter" idx="12"/>
          </p:nvPr>
        </p:nvSpPr>
        <p:spPr/>
        <p:txBody>
          <a:bodyPr/>
          <a:lstStyle/>
          <a:p>
            <a:fld id="{BCD0FF19-6259-4523-B101-0652FA92D486}" type="slidenum">
              <a:rPr lang="en-US" smtClean="0"/>
              <a:pPr/>
              <a:t>18</a:t>
            </a:fld>
            <a:endParaRPr lang="en-US"/>
          </a:p>
        </p:txBody>
      </p:sp>
      <p:sp>
        <p:nvSpPr>
          <p:cNvPr id="8" name="TextBox 7">
            <a:extLst>
              <a:ext uri="{FF2B5EF4-FFF2-40B4-BE49-F238E27FC236}">
                <a16:creationId xmlns:a16="http://schemas.microsoft.com/office/drawing/2014/main" id="{4D7A4C50-7428-4E0A-AD48-5098B8180F2D}"/>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10" name="TextBox 9">
            <a:extLst>
              <a:ext uri="{FF2B5EF4-FFF2-40B4-BE49-F238E27FC236}">
                <a16:creationId xmlns:a16="http://schemas.microsoft.com/office/drawing/2014/main" id="{7947EFE4-0AD1-45B8-8CEE-1D92ABEEAABA}"/>
              </a:ext>
            </a:extLst>
          </p:cNvPr>
          <p:cNvSpPr txBox="1"/>
          <p:nvPr/>
        </p:nvSpPr>
        <p:spPr>
          <a:xfrm>
            <a:off x="329797" y="6404632"/>
            <a:ext cx="4572000" cy="276999"/>
          </a:xfrm>
          <a:prstGeom prst="rect">
            <a:avLst/>
          </a:prstGeom>
          <a:noFill/>
        </p:spPr>
        <p:txBody>
          <a:bodyPr wrap="square">
            <a:spAutoFit/>
          </a:bodyPr>
          <a:lstStyle/>
          <a:p>
            <a:r>
              <a:rPr lang="en-US" sz="1200"/>
              <a:t>April - May 2024</a:t>
            </a:r>
          </a:p>
        </p:txBody>
      </p:sp>
    </p:spTree>
    <p:extLst>
      <p:ext uri="{BB962C8B-B14F-4D97-AF65-F5344CB8AC3E}">
        <p14:creationId xmlns:p14="http://schemas.microsoft.com/office/powerpoint/2010/main" val="28473902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06638"/>
            <a:ext cx="9067800" cy="1143000"/>
          </a:xfrm>
        </p:spPr>
        <p:txBody>
          <a:bodyPr>
            <a:normAutofit/>
          </a:bodyPr>
          <a:lstStyle/>
          <a:p>
            <a:r>
              <a:rPr lang="en-US" sz="2800">
                <a:cs typeface="Calibri"/>
              </a:rPr>
              <a:t>Summary &amp; Action Steps</a:t>
            </a:r>
          </a:p>
        </p:txBody>
      </p:sp>
      <p:sp>
        <p:nvSpPr>
          <p:cNvPr id="4" name="TitleTopPlaceholder"/>
          <p:cNvSpPr>
            <a:spLocks noChangeArrowheads="1"/>
          </p:cNvSpPr>
          <p:nvPr/>
        </p:nvSpPr>
        <p:spPr bwMode="auto">
          <a:xfrm>
            <a:off x="2116426" y="3449638"/>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5" name="TitleTopPlaceholder"/>
          <p:cNvSpPr>
            <a:spLocks noChangeArrowheads="1"/>
          </p:cNvSpPr>
          <p:nvPr/>
        </p:nvSpPr>
        <p:spPr bwMode="auto">
          <a:xfrm>
            <a:off x="4260560" y="3449638"/>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7" name="TitleTopPlaceholder"/>
          <p:cNvSpPr>
            <a:spLocks noChangeArrowheads="1"/>
          </p:cNvSpPr>
          <p:nvPr/>
        </p:nvSpPr>
        <p:spPr bwMode="auto">
          <a:xfrm>
            <a:off x="0" y="34496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6" name="Slide Number Placeholder 5"/>
          <p:cNvSpPr>
            <a:spLocks noGrp="1"/>
          </p:cNvSpPr>
          <p:nvPr>
            <p:ph type="sldNum" sz="quarter" idx="12"/>
          </p:nvPr>
        </p:nvSpPr>
        <p:spPr/>
        <p:txBody>
          <a:bodyPr/>
          <a:lstStyle/>
          <a:p>
            <a:fld id="{BCD0FF19-6259-4523-B101-0652FA92D486}" type="slidenum">
              <a:rPr lang="en-US" smtClean="0"/>
              <a:pPr/>
              <a:t>19</a:t>
            </a:fld>
            <a:endParaRPr lang="en-US"/>
          </a:p>
        </p:txBody>
      </p:sp>
      <p:sp>
        <p:nvSpPr>
          <p:cNvPr id="8" name="TextBox 7">
            <a:extLst>
              <a:ext uri="{FF2B5EF4-FFF2-40B4-BE49-F238E27FC236}">
                <a16:creationId xmlns:a16="http://schemas.microsoft.com/office/drawing/2014/main" id="{4D7A4C50-7428-4E0A-AD48-5098B8180F2D}"/>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10" name="TextBox 9">
            <a:extLst>
              <a:ext uri="{FF2B5EF4-FFF2-40B4-BE49-F238E27FC236}">
                <a16:creationId xmlns:a16="http://schemas.microsoft.com/office/drawing/2014/main" id="{7947EFE4-0AD1-45B8-8CEE-1D92ABEEAABA}"/>
              </a:ext>
            </a:extLst>
          </p:cNvPr>
          <p:cNvSpPr txBox="1"/>
          <p:nvPr/>
        </p:nvSpPr>
        <p:spPr>
          <a:xfrm>
            <a:off x="329797" y="6404632"/>
            <a:ext cx="4572000" cy="276999"/>
          </a:xfrm>
          <a:prstGeom prst="rect">
            <a:avLst/>
          </a:prstGeom>
          <a:noFill/>
        </p:spPr>
        <p:txBody>
          <a:bodyPr wrap="square">
            <a:spAutoFit/>
          </a:bodyPr>
          <a:lstStyle/>
          <a:p>
            <a:r>
              <a:rPr lang="en-US" sz="1200"/>
              <a:t>April - May 2024</a:t>
            </a:r>
          </a:p>
        </p:txBody>
      </p:sp>
    </p:spTree>
    <p:extLst>
      <p:ext uri="{BB962C8B-B14F-4D97-AF65-F5344CB8AC3E}">
        <p14:creationId xmlns:p14="http://schemas.microsoft.com/office/powerpoint/2010/main" val="1584049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CD0FF19-6259-4523-B101-0652FA92D486}" type="slidenum">
              <a:rPr lang="en-US" smtClean="0"/>
              <a:pPr/>
              <a:t>2</a:t>
            </a:fld>
            <a:endParaRPr lang="en-US"/>
          </a:p>
        </p:txBody>
      </p:sp>
      <p:sp>
        <p:nvSpPr>
          <p:cNvPr id="10" name="Title 1">
            <a:extLst>
              <a:ext uri="{FF2B5EF4-FFF2-40B4-BE49-F238E27FC236}">
                <a16:creationId xmlns:a16="http://schemas.microsoft.com/office/drawing/2014/main" id="{12BBE5D2-4188-4536-9678-D9BF8E06CDED}"/>
              </a:ext>
            </a:extLst>
          </p:cNvPr>
          <p:cNvSpPr txBox="1">
            <a:spLocks/>
          </p:cNvSpPr>
          <p:nvPr/>
        </p:nvSpPr>
        <p:spPr>
          <a:xfrm>
            <a:off x="76200" y="0"/>
            <a:ext cx="9067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a:t>Agenda</a:t>
            </a:r>
          </a:p>
        </p:txBody>
      </p:sp>
      <p:sp>
        <p:nvSpPr>
          <p:cNvPr id="12" name="TitleTopPlaceholder">
            <a:extLst>
              <a:ext uri="{FF2B5EF4-FFF2-40B4-BE49-F238E27FC236}">
                <a16:creationId xmlns:a16="http://schemas.microsoft.com/office/drawing/2014/main" id="{FC65F959-6233-4434-814A-4EF1A0B5496D}"/>
              </a:ext>
            </a:extLst>
          </p:cNvPr>
          <p:cNvSpPr>
            <a:spLocks noChangeArrowheads="1"/>
          </p:cNvSpPr>
          <p:nvPr/>
        </p:nvSpPr>
        <p:spPr bwMode="auto">
          <a:xfrm>
            <a:off x="2140159" y="882044"/>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13" name="TitleTopPlaceholder">
            <a:extLst>
              <a:ext uri="{FF2B5EF4-FFF2-40B4-BE49-F238E27FC236}">
                <a16:creationId xmlns:a16="http://schemas.microsoft.com/office/drawing/2014/main" id="{F16807B2-7A0A-4F1F-9389-C461C077A0E9}"/>
              </a:ext>
            </a:extLst>
          </p:cNvPr>
          <p:cNvSpPr>
            <a:spLocks noChangeArrowheads="1"/>
          </p:cNvSpPr>
          <p:nvPr/>
        </p:nvSpPr>
        <p:spPr bwMode="auto">
          <a:xfrm>
            <a:off x="4240871" y="882044"/>
            <a:ext cx="4953000"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14" name="TitleTopPlaceholder">
            <a:extLst>
              <a:ext uri="{FF2B5EF4-FFF2-40B4-BE49-F238E27FC236}">
                <a16:creationId xmlns:a16="http://schemas.microsoft.com/office/drawing/2014/main" id="{9795A062-254B-4B3D-9027-45EAF23AB40D}"/>
              </a:ext>
            </a:extLst>
          </p:cNvPr>
          <p:cNvSpPr>
            <a:spLocks noChangeArrowheads="1"/>
          </p:cNvSpPr>
          <p:nvPr/>
        </p:nvSpPr>
        <p:spPr bwMode="auto">
          <a:xfrm>
            <a:off x="49871" y="882044"/>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18" name="TextBox 17">
            <a:extLst>
              <a:ext uri="{FF2B5EF4-FFF2-40B4-BE49-F238E27FC236}">
                <a16:creationId xmlns:a16="http://schemas.microsoft.com/office/drawing/2014/main" id="{ECE11510-16AA-4EF8-9631-6F0839CBEA35}"/>
              </a:ext>
            </a:extLst>
          </p:cNvPr>
          <p:cNvSpPr txBox="1"/>
          <p:nvPr/>
        </p:nvSpPr>
        <p:spPr>
          <a:xfrm>
            <a:off x="304801" y="6352143"/>
            <a:ext cx="4572000" cy="276999"/>
          </a:xfrm>
          <a:prstGeom prst="rect">
            <a:avLst/>
          </a:prstGeom>
          <a:noFill/>
        </p:spPr>
        <p:txBody>
          <a:bodyPr wrap="square">
            <a:spAutoFit/>
          </a:bodyPr>
          <a:lstStyle/>
          <a:p>
            <a:r>
              <a:rPr lang="en-US" sz="1200"/>
              <a:t>April - May 2024</a:t>
            </a:r>
          </a:p>
        </p:txBody>
      </p:sp>
      <p:sp>
        <p:nvSpPr>
          <p:cNvPr id="9" name="TextBox 8">
            <a:extLst>
              <a:ext uri="{FF2B5EF4-FFF2-40B4-BE49-F238E27FC236}">
                <a16:creationId xmlns:a16="http://schemas.microsoft.com/office/drawing/2014/main" id="{D2885A94-E005-4AEB-9B58-910ADF44673F}"/>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graphicFrame>
        <p:nvGraphicFramePr>
          <p:cNvPr id="11" name="Table 6">
            <a:extLst>
              <a:ext uri="{FF2B5EF4-FFF2-40B4-BE49-F238E27FC236}">
                <a16:creationId xmlns:a16="http://schemas.microsoft.com/office/drawing/2014/main" id="{5500C0BB-06AF-49D6-95E1-2EAE9AFF4B36}"/>
              </a:ext>
            </a:extLst>
          </p:cNvPr>
          <p:cNvGraphicFramePr>
            <a:graphicFrameLocks noGrp="1"/>
          </p:cNvGraphicFramePr>
          <p:nvPr>
            <p:extLst>
              <p:ext uri="{D42A27DB-BD31-4B8C-83A1-F6EECF244321}">
                <p14:modId xmlns:p14="http://schemas.microsoft.com/office/powerpoint/2010/main" val="3650434305"/>
              </p:ext>
            </p:extLst>
          </p:nvPr>
        </p:nvGraphicFramePr>
        <p:xfrm>
          <a:off x="589776" y="1601107"/>
          <a:ext cx="7921068" cy="2542606"/>
        </p:xfrm>
        <a:graphic>
          <a:graphicData uri="http://schemas.openxmlformats.org/drawingml/2006/table">
            <a:tbl>
              <a:tblPr firstRow="1" bandRow="1">
                <a:tableStyleId>{F2DE63D5-997A-4646-A377-4702673A728D}</a:tableStyleId>
              </a:tblPr>
              <a:tblGrid>
                <a:gridCol w="4522868">
                  <a:extLst>
                    <a:ext uri="{9D8B030D-6E8A-4147-A177-3AD203B41FA5}">
                      <a16:colId xmlns:a16="http://schemas.microsoft.com/office/drawing/2014/main" val="1638725249"/>
                    </a:ext>
                  </a:extLst>
                </a:gridCol>
                <a:gridCol w="1326947">
                  <a:extLst>
                    <a:ext uri="{9D8B030D-6E8A-4147-A177-3AD203B41FA5}">
                      <a16:colId xmlns:a16="http://schemas.microsoft.com/office/drawing/2014/main" val="2001698111"/>
                    </a:ext>
                  </a:extLst>
                </a:gridCol>
                <a:gridCol w="2071253">
                  <a:extLst>
                    <a:ext uri="{9D8B030D-6E8A-4147-A177-3AD203B41FA5}">
                      <a16:colId xmlns:a16="http://schemas.microsoft.com/office/drawing/2014/main" val="1649154722"/>
                    </a:ext>
                  </a:extLst>
                </a:gridCol>
              </a:tblGrid>
              <a:tr h="377780">
                <a:tc gridSpan="2">
                  <a:txBody>
                    <a:bodyPr/>
                    <a:lstStyle/>
                    <a:p>
                      <a:r>
                        <a:rPr lang="en-US" sz="2000"/>
                        <a:t>Topic</a:t>
                      </a:r>
                    </a:p>
                  </a:txBody>
                  <a:tcPr>
                    <a:solidFill>
                      <a:schemeClr val="tx2">
                        <a:lumMod val="40000"/>
                        <a:lumOff val="60000"/>
                      </a:schemeClr>
                    </a:solidFill>
                  </a:tcPr>
                </a:tc>
                <a:tc hMerge="1">
                  <a:txBody>
                    <a:bodyPr/>
                    <a:lstStyle/>
                    <a:p>
                      <a:endParaRPr lang="en-US" sz="2000"/>
                    </a:p>
                  </a:txBody>
                  <a:tcPr/>
                </a:tc>
                <a:tc>
                  <a:txBody>
                    <a:bodyPr/>
                    <a:lstStyle/>
                    <a:p>
                      <a:pPr algn="r"/>
                      <a:r>
                        <a:rPr lang="en-US" sz="1800"/>
                        <a:t>Time</a:t>
                      </a:r>
                      <a:endParaRPr lang="en-US" sz="1800">
                        <a:solidFill>
                          <a:srgbClr val="FF0000"/>
                        </a:solidFill>
                      </a:endParaRPr>
                    </a:p>
                  </a:txBody>
                  <a:tcPr>
                    <a:solidFill>
                      <a:schemeClr val="tx2">
                        <a:lumMod val="40000"/>
                        <a:lumOff val="60000"/>
                      </a:schemeClr>
                    </a:solidFill>
                  </a:tcPr>
                </a:tc>
                <a:extLst>
                  <a:ext uri="{0D108BD9-81ED-4DB2-BD59-A6C34878D82A}">
                    <a16:rowId xmlns:a16="http://schemas.microsoft.com/office/drawing/2014/main" val="1812732304"/>
                  </a:ext>
                </a:extLst>
              </a:tr>
              <a:tr h="494063">
                <a:tc>
                  <a:txBody>
                    <a:bodyPr/>
                    <a:lstStyle/>
                    <a:p>
                      <a:pPr lvl="0"/>
                      <a:r>
                        <a:rPr lang="en-US" sz="1600"/>
                        <a:t>Introductions, Logistics, and </a:t>
                      </a:r>
                      <a:r>
                        <a:rPr lang="en-US" sz="1600" strike="noStrike">
                          <a:solidFill>
                            <a:schemeClr val="tx1"/>
                          </a:solidFill>
                        </a:rPr>
                        <a:t>Meeting Guidelines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a:p>
                  </a:txBody>
                  <a:tcPr/>
                </a:tc>
                <a:tc>
                  <a:txBody>
                    <a:bodyPr/>
                    <a:lstStyle/>
                    <a:p>
                      <a:pPr algn="r"/>
                      <a:r>
                        <a:rPr lang="en-US" sz="1600" dirty="0"/>
                        <a:t>5:00 – 5:10</a:t>
                      </a:r>
                    </a:p>
                  </a:txBody>
                  <a:tcPr/>
                </a:tc>
                <a:extLst>
                  <a:ext uri="{0D108BD9-81ED-4DB2-BD59-A6C34878D82A}">
                    <a16:rowId xmlns:a16="http://schemas.microsoft.com/office/drawing/2014/main" val="1614526715"/>
                  </a:ext>
                </a:extLst>
              </a:tr>
              <a:tr h="4940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CSN Service Delivery Updates on Initiatives</a:t>
                      </a:r>
                    </a:p>
                    <a:p>
                      <a:pPr marL="0" marR="0" lvl="0" indent="0" algn="l" rtl="0" eaLnBrk="1" fontAlgn="auto" latinLnBrk="0" hangingPunct="1">
                        <a:lnSpc>
                          <a:spcPct val="100000"/>
                        </a:lnSpc>
                        <a:spcBef>
                          <a:spcPts val="0"/>
                        </a:spcBef>
                        <a:spcAft>
                          <a:spcPts val="0"/>
                        </a:spcAft>
                        <a:buClrTx/>
                        <a:buSzTx/>
                        <a:buFontTx/>
                        <a:buNone/>
                      </a:pPr>
                      <a:endParaRPr lang="en-US" sz="1600"/>
                    </a:p>
                  </a:txBody>
                  <a:tcPr/>
                </a:tc>
                <a:tc>
                  <a:txBody>
                    <a:bodyPr/>
                    <a:lstStyle/>
                    <a:p>
                      <a:endParaRPr lang="en-US" sz="1600"/>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dirty="0"/>
                        <a:t>5:10 – 5:40</a:t>
                      </a:r>
                    </a:p>
                    <a:p>
                      <a:pPr algn="r"/>
                      <a:endParaRPr lang="en-US" sz="1600" dirty="0"/>
                    </a:p>
                  </a:txBody>
                  <a:tcPr/>
                </a:tc>
                <a:extLst>
                  <a:ext uri="{0D108BD9-81ED-4DB2-BD59-A6C34878D82A}">
                    <a16:rowId xmlns:a16="http://schemas.microsoft.com/office/drawing/2014/main" val="2481154460"/>
                  </a:ext>
                </a:extLst>
              </a:tr>
              <a:tr h="4940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a:t>CCM Member and CCM Family Feedback</a:t>
                      </a:r>
                    </a:p>
                    <a:p>
                      <a:pPr lvl="0"/>
                      <a:endParaRPr lang="en-US"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dirty="0"/>
                        <a:t>5:40 – 6:20</a:t>
                      </a:r>
                    </a:p>
                    <a:p>
                      <a:pPr algn="r"/>
                      <a:endParaRPr lang="en-US" sz="1600" dirty="0"/>
                    </a:p>
                  </a:txBody>
                  <a:tcPr/>
                </a:tc>
                <a:extLst>
                  <a:ext uri="{0D108BD9-81ED-4DB2-BD59-A6C34878D82A}">
                    <a16:rowId xmlns:a16="http://schemas.microsoft.com/office/drawing/2014/main" val="2507224452"/>
                  </a:ext>
                </a:extLst>
              </a:tr>
              <a:tr h="4940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Summary &amp; Action Steps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dirty="0"/>
                        <a:t>6:20 – 6:30</a:t>
                      </a:r>
                    </a:p>
                  </a:txBody>
                  <a:tcPr/>
                </a:tc>
                <a:extLst>
                  <a:ext uri="{0D108BD9-81ED-4DB2-BD59-A6C34878D82A}">
                    <a16:rowId xmlns:a16="http://schemas.microsoft.com/office/drawing/2014/main" val="2273917652"/>
                  </a:ext>
                </a:extLst>
              </a:tr>
            </a:tbl>
          </a:graphicData>
        </a:graphic>
      </p:graphicFrame>
    </p:spTree>
    <p:extLst>
      <p:ext uri="{BB962C8B-B14F-4D97-AF65-F5344CB8AC3E}">
        <p14:creationId xmlns:p14="http://schemas.microsoft.com/office/powerpoint/2010/main" val="2118227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29" y="51684"/>
            <a:ext cx="9067800" cy="1143000"/>
          </a:xfrm>
        </p:spPr>
        <p:txBody>
          <a:bodyPr>
            <a:normAutofit/>
          </a:bodyPr>
          <a:lstStyle/>
          <a:p>
            <a:r>
              <a:rPr lang="en-US" sz="2800"/>
              <a:t>Quarterly Call Format</a:t>
            </a:r>
          </a:p>
        </p:txBody>
      </p:sp>
      <p:sp>
        <p:nvSpPr>
          <p:cNvPr id="4" name="TitleTopPlaceholder"/>
          <p:cNvSpPr>
            <a:spLocks noChangeArrowheads="1"/>
          </p:cNvSpPr>
          <p:nvPr/>
        </p:nvSpPr>
        <p:spPr bwMode="auto">
          <a:xfrm>
            <a:off x="2090097" y="990600"/>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5" name="TitleTopPlaceholder"/>
          <p:cNvSpPr>
            <a:spLocks noChangeArrowheads="1"/>
          </p:cNvSpPr>
          <p:nvPr/>
        </p:nvSpPr>
        <p:spPr bwMode="auto">
          <a:xfrm>
            <a:off x="4234231" y="990600"/>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7" name="TitleTopPlaceholder"/>
          <p:cNvSpPr>
            <a:spLocks noChangeArrowheads="1"/>
          </p:cNvSpPr>
          <p:nvPr/>
        </p:nvSpPr>
        <p:spPr bwMode="auto">
          <a:xfrm>
            <a:off x="-26329" y="990600"/>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6" name="Slide Number Placeholder 5"/>
          <p:cNvSpPr>
            <a:spLocks noGrp="1"/>
          </p:cNvSpPr>
          <p:nvPr>
            <p:ph type="sldNum" sz="quarter" idx="12"/>
          </p:nvPr>
        </p:nvSpPr>
        <p:spPr/>
        <p:txBody>
          <a:bodyPr/>
          <a:lstStyle/>
          <a:p>
            <a:fld id="{BCD0FF19-6259-4523-B101-0652FA92D486}" type="slidenum">
              <a:rPr lang="en-US" smtClean="0"/>
              <a:pPr/>
              <a:t>3</a:t>
            </a:fld>
            <a:endParaRPr lang="en-US"/>
          </a:p>
        </p:txBody>
      </p:sp>
      <p:sp>
        <p:nvSpPr>
          <p:cNvPr id="12" name="TextBox 11">
            <a:extLst>
              <a:ext uri="{FF2B5EF4-FFF2-40B4-BE49-F238E27FC236}">
                <a16:creationId xmlns:a16="http://schemas.microsoft.com/office/drawing/2014/main" id="{62D1AA6D-71C0-414B-BA17-D7593BEBACDB}"/>
              </a:ext>
            </a:extLst>
          </p:cNvPr>
          <p:cNvSpPr txBox="1"/>
          <p:nvPr/>
        </p:nvSpPr>
        <p:spPr>
          <a:xfrm>
            <a:off x="457200" y="1792821"/>
            <a:ext cx="8229600" cy="2585323"/>
          </a:xfrm>
          <a:prstGeom prst="rect">
            <a:avLst/>
          </a:prstGeom>
          <a:noFill/>
        </p:spPr>
        <p:txBody>
          <a:bodyPr wrap="square" lIns="91440" tIns="45720" rIns="91440" bIns="45720" anchor="t">
            <a:spAutoFit/>
          </a:bodyPr>
          <a:lstStyle/>
          <a:p>
            <a:r>
              <a:rPr lang="en-US"/>
              <a:t>The CCM Member and CCM Family Quarterly Calls are intended to be a space for MassHealth to provide updates to Members and families, and for MassHealth to hear feedback and questions from Members and families. </a:t>
            </a:r>
          </a:p>
          <a:p>
            <a:endParaRPr lang="en-US">
              <a:solidFill>
                <a:srgbClr val="202124"/>
              </a:solidFill>
            </a:endParaRPr>
          </a:p>
          <a:p>
            <a:r>
              <a:rPr lang="en-US">
                <a:solidFill>
                  <a:srgbClr val="202124"/>
                </a:solidFill>
              </a:rPr>
              <a:t>MassHealth aims to use the first half of the meeting to provide updates, reserving the second half of the meeting to hear from Members and families. </a:t>
            </a:r>
          </a:p>
          <a:p>
            <a:endParaRPr lang="en-US">
              <a:solidFill>
                <a:srgbClr val="202124"/>
              </a:solidFill>
            </a:endParaRPr>
          </a:p>
          <a:p>
            <a:endParaRPr lang="en-US">
              <a:solidFill>
                <a:srgbClr val="000000"/>
              </a:solidFill>
            </a:endParaRPr>
          </a:p>
          <a:p>
            <a:pPr algn="l"/>
            <a:endParaRPr lang="en-US" b="1">
              <a:latin typeface="ArialMT"/>
            </a:endParaRPr>
          </a:p>
        </p:txBody>
      </p:sp>
      <p:sp>
        <p:nvSpPr>
          <p:cNvPr id="10" name="TextBox 9">
            <a:extLst>
              <a:ext uri="{FF2B5EF4-FFF2-40B4-BE49-F238E27FC236}">
                <a16:creationId xmlns:a16="http://schemas.microsoft.com/office/drawing/2014/main" id="{FBBA49F9-CEF1-4C66-A75F-D82B1B3D90A2}"/>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11" name="TextBox 10">
            <a:extLst>
              <a:ext uri="{FF2B5EF4-FFF2-40B4-BE49-F238E27FC236}">
                <a16:creationId xmlns:a16="http://schemas.microsoft.com/office/drawing/2014/main" id="{8E76FD77-4DC7-4D49-94BF-46B76A2D0635}"/>
              </a:ext>
            </a:extLst>
          </p:cNvPr>
          <p:cNvSpPr txBox="1"/>
          <p:nvPr/>
        </p:nvSpPr>
        <p:spPr>
          <a:xfrm>
            <a:off x="304801" y="6402218"/>
            <a:ext cx="4572000" cy="276999"/>
          </a:xfrm>
          <a:prstGeom prst="rect">
            <a:avLst/>
          </a:prstGeom>
          <a:noFill/>
        </p:spPr>
        <p:txBody>
          <a:bodyPr wrap="square">
            <a:spAutoFit/>
          </a:bodyPr>
          <a:lstStyle/>
          <a:p>
            <a:r>
              <a:rPr lang="en-US" sz="1200"/>
              <a:t>April - May 2024</a:t>
            </a:r>
          </a:p>
        </p:txBody>
      </p:sp>
    </p:spTree>
    <p:extLst>
      <p:ext uri="{BB962C8B-B14F-4D97-AF65-F5344CB8AC3E}">
        <p14:creationId xmlns:p14="http://schemas.microsoft.com/office/powerpoint/2010/main" val="2193278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29" y="51684"/>
            <a:ext cx="9067800" cy="1143000"/>
          </a:xfrm>
        </p:spPr>
        <p:txBody>
          <a:bodyPr>
            <a:normAutofit/>
          </a:bodyPr>
          <a:lstStyle/>
          <a:p>
            <a:r>
              <a:rPr lang="en-US" sz="2800"/>
              <a:t>Quarterly Call Guidelines</a:t>
            </a:r>
          </a:p>
        </p:txBody>
      </p:sp>
      <p:sp>
        <p:nvSpPr>
          <p:cNvPr id="4" name="TitleTopPlaceholder"/>
          <p:cNvSpPr>
            <a:spLocks noChangeArrowheads="1"/>
          </p:cNvSpPr>
          <p:nvPr/>
        </p:nvSpPr>
        <p:spPr bwMode="auto">
          <a:xfrm>
            <a:off x="2090097" y="990600"/>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5" name="TitleTopPlaceholder"/>
          <p:cNvSpPr>
            <a:spLocks noChangeArrowheads="1"/>
          </p:cNvSpPr>
          <p:nvPr/>
        </p:nvSpPr>
        <p:spPr bwMode="auto">
          <a:xfrm>
            <a:off x="4234231" y="990600"/>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7" name="TitleTopPlaceholder"/>
          <p:cNvSpPr>
            <a:spLocks noChangeArrowheads="1"/>
          </p:cNvSpPr>
          <p:nvPr/>
        </p:nvSpPr>
        <p:spPr bwMode="auto">
          <a:xfrm>
            <a:off x="-26329" y="990600"/>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6" name="Slide Number Placeholder 5"/>
          <p:cNvSpPr>
            <a:spLocks noGrp="1"/>
          </p:cNvSpPr>
          <p:nvPr>
            <p:ph type="sldNum" sz="quarter" idx="12"/>
          </p:nvPr>
        </p:nvSpPr>
        <p:spPr/>
        <p:txBody>
          <a:bodyPr/>
          <a:lstStyle/>
          <a:p>
            <a:fld id="{BCD0FF19-6259-4523-B101-0652FA92D486}" type="slidenum">
              <a:rPr lang="en-US" smtClean="0"/>
              <a:pPr/>
              <a:t>4</a:t>
            </a:fld>
            <a:endParaRPr lang="en-US"/>
          </a:p>
        </p:txBody>
      </p:sp>
      <p:sp>
        <p:nvSpPr>
          <p:cNvPr id="12" name="TextBox 11">
            <a:extLst>
              <a:ext uri="{FF2B5EF4-FFF2-40B4-BE49-F238E27FC236}">
                <a16:creationId xmlns:a16="http://schemas.microsoft.com/office/drawing/2014/main" id="{62D1AA6D-71C0-414B-BA17-D7593BEBACDB}"/>
              </a:ext>
            </a:extLst>
          </p:cNvPr>
          <p:cNvSpPr txBox="1"/>
          <p:nvPr/>
        </p:nvSpPr>
        <p:spPr>
          <a:xfrm>
            <a:off x="457200" y="1579757"/>
            <a:ext cx="8229600" cy="5324535"/>
          </a:xfrm>
          <a:prstGeom prst="rect">
            <a:avLst/>
          </a:prstGeom>
          <a:noFill/>
        </p:spPr>
        <p:txBody>
          <a:bodyPr wrap="square" lIns="91440" tIns="45720" rIns="91440" bIns="45720" anchor="t">
            <a:spAutoFit/>
          </a:bodyPr>
          <a:lstStyle/>
          <a:p>
            <a:pPr marL="742950" lvl="1" indent="-285750">
              <a:buFont typeface="Arial" panose="020B0604020202020204" pitchFamily="34" charset="0"/>
              <a:buChar char="•"/>
            </a:pPr>
            <a:r>
              <a:rPr lang="en-US" sz="1600" b="1">
                <a:cs typeface="Arial"/>
              </a:rPr>
              <a:t>Mute your phone/computer audio when not speaking</a:t>
            </a:r>
            <a:r>
              <a:rPr lang="en-US" sz="1600">
                <a:cs typeface="Arial"/>
              </a:rPr>
              <a:t>. If you are calling in using your phone you may use *6 to either mute or unmute. Everyone has been muted upon entry. ​</a:t>
            </a:r>
          </a:p>
          <a:p>
            <a:pPr marL="742950" lvl="1" indent="-285750">
              <a:buFont typeface="Arial" panose="020B0604020202020204" pitchFamily="34" charset="0"/>
              <a:buChar char="•"/>
            </a:pPr>
            <a:endParaRPr lang="en-US" sz="1600">
              <a:cs typeface="Arial"/>
            </a:endParaRPr>
          </a:p>
          <a:p>
            <a:pPr marL="742950" lvl="1" indent="-285750">
              <a:buFont typeface="Arial" panose="020B0604020202020204" pitchFamily="34" charset="0"/>
              <a:buChar char="•"/>
            </a:pPr>
            <a:r>
              <a:rPr lang="en-US" sz="1600" b="1">
                <a:cs typeface="Arial"/>
              </a:rPr>
              <a:t>Please only join using one method </a:t>
            </a:r>
            <a:r>
              <a:rPr lang="en-US" sz="1600">
                <a:cs typeface="Arial"/>
              </a:rPr>
              <a:t>(computer audio or phone audio) to prevent feedback noise which can be disruptive.  ​</a:t>
            </a:r>
          </a:p>
          <a:p>
            <a:pPr marL="742950" lvl="1" indent="-285750">
              <a:buFont typeface="Arial" panose="020B0604020202020204" pitchFamily="34" charset="0"/>
              <a:buChar char="•"/>
            </a:pPr>
            <a:endParaRPr lang="en-US" sz="1600">
              <a:cs typeface="Arial"/>
            </a:endParaRPr>
          </a:p>
          <a:p>
            <a:pPr marL="742950" lvl="1" indent="-285750">
              <a:buFont typeface="Arial" panose="020B0604020202020204" pitchFamily="34" charset="0"/>
              <a:buChar char="•"/>
            </a:pPr>
            <a:r>
              <a:rPr lang="en-US" sz="1600" b="1">
                <a:cs typeface="Arial"/>
              </a:rPr>
              <a:t>Speak up, “raise hand” when you would like to speak during the listening session</a:t>
            </a:r>
            <a:r>
              <a:rPr lang="en-US" sz="1600">
                <a:cs typeface="Arial"/>
              </a:rPr>
              <a:t>. Please lower your “raised hand” after. If you have joined using your phone, you will need to unmute yourself. If you are calling in using your phone, you may use *9 to raise hand or lower hand. </a:t>
            </a:r>
          </a:p>
          <a:p>
            <a:pPr marL="742950" lvl="1" indent="-285750">
              <a:buFont typeface="Arial" panose="020B0604020202020204" pitchFamily="34" charset="0"/>
              <a:buChar char="•"/>
            </a:pPr>
            <a:endParaRPr lang="en-US" sz="1600">
              <a:cs typeface="Arial"/>
            </a:endParaRPr>
          </a:p>
          <a:p>
            <a:pPr marL="742950" lvl="1" indent="-285750">
              <a:buFont typeface="Arial" panose="020B0604020202020204" pitchFamily="34" charset="0"/>
              <a:buChar char="•"/>
            </a:pPr>
            <a:r>
              <a:rPr lang="en-US" sz="1600" b="1"/>
              <a:t>You may also use the “chat” feature </a:t>
            </a:r>
            <a:r>
              <a:rPr lang="en-US" sz="1600"/>
              <a:t>to type comments in.</a:t>
            </a:r>
            <a:endParaRPr lang="en-US" sz="1600">
              <a:cs typeface="Calibri"/>
            </a:endParaRPr>
          </a:p>
          <a:p>
            <a:pPr lvl="1"/>
            <a:endParaRPr lang="en-US" sz="1600"/>
          </a:p>
          <a:p>
            <a:pPr marL="742950" lvl="1" indent="-285750">
              <a:buFont typeface="Arial" panose="020B0604020202020204" pitchFamily="34" charset="0"/>
              <a:buChar char="•"/>
            </a:pPr>
            <a:r>
              <a:rPr lang="en-US" sz="1600"/>
              <a:t>You will be able to view the full </a:t>
            </a:r>
            <a:r>
              <a:rPr lang="en-US" sz="1600" b="1"/>
              <a:t>“Live Transcription” </a:t>
            </a:r>
            <a:r>
              <a:rPr lang="en-US" sz="1600"/>
              <a:t>during the call. In the ZOOM meeting window first click on the </a:t>
            </a:r>
            <a:r>
              <a:rPr lang="en-US" sz="1600" b="1"/>
              <a:t>CC button </a:t>
            </a:r>
            <a:r>
              <a:rPr lang="en-US" sz="1600"/>
              <a:t>and select </a:t>
            </a:r>
            <a:r>
              <a:rPr lang="en-US" sz="1600" b="1"/>
              <a:t>view full transcription</a:t>
            </a:r>
            <a:r>
              <a:rPr lang="en-US" sz="1600"/>
              <a:t>. This meeting also has a separate Zoom channel with Spanish interpreter services.  </a:t>
            </a:r>
            <a:endParaRPr lang="en-US" sz="1600">
              <a:cs typeface="Calibri"/>
            </a:endParaRPr>
          </a:p>
          <a:p>
            <a:pPr marL="742950" lvl="1" indent="-285750">
              <a:buFont typeface="Arial" panose="020B0604020202020204" pitchFamily="34" charset="0"/>
              <a:buChar char="•"/>
            </a:pPr>
            <a:endParaRPr lang="en-US" sz="1600">
              <a:cs typeface="Arial"/>
            </a:endParaRPr>
          </a:p>
          <a:p>
            <a:pPr marL="742950" lvl="1" indent="-285750">
              <a:buFont typeface="Arial" panose="020B0604020202020204" pitchFamily="34" charset="0"/>
              <a:buChar char="•"/>
            </a:pPr>
            <a:r>
              <a:rPr lang="en-US" sz="1600" b="1">
                <a:cs typeface="Arial"/>
              </a:rPr>
              <a:t>MassHealth will share a summary </a:t>
            </a:r>
            <a:r>
              <a:rPr lang="en-US" sz="1600">
                <a:cs typeface="Arial"/>
              </a:rPr>
              <a:t>with all individuals invited.</a:t>
            </a:r>
          </a:p>
          <a:p>
            <a:endParaRPr lang="en-US" sz="1600" b="0" i="0" u="none" strike="sngStrike" baseline="0">
              <a:latin typeface="ArialMT"/>
            </a:endParaRPr>
          </a:p>
          <a:p>
            <a:pPr algn="l"/>
            <a:endParaRPr lang="en-US">
              <a:solidFill>
                <a:srgbClr val="000000"/>
              </a:solidFill>
              <a:latin typeface="ArialMT"/>
            </a:endParaRPr>
          </a:p>
          <a:p>
            <a:pPr algn="l"/>
            <a:endParaRPr lang="en-US" b="1">
              <a:latin typeface="ArialMT"/>
            </a:endParaRPr>
          </a:p>
        </p:txBody>
      </p:sp>
      <p:sp>
        <p:nvSpPr>
          <p:cNvPr id="10" name="TextBox 9">
            <a:extLst>
              <a:ext uri="{FF2B5EF4-FFF2-40B4-BE49-F238E27FC236}">
                <a16:creationId xmlns:a16="http://schemas.microsoft.com/office/drawing/2014/main" id="{FBBA49F9-CEF1-4C66-A75F-D82B1B3D90A2}"/>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11" name="TextBox 10">
            <a:extLst>
              <a:ext uri="{FF2B5EF4-FFF2-40B4-BE49-F238E27FC236}">
                <a16:creationId xmlns:a16="http://schemas.microsoft.com/office/drawing/2014/main" id="{8E76FD77-4DC7-4D49-94BF-46B76A2D0635}"/>
              </a:ext>
            </a:extLst>
          </p:cNvPr>
          <p:cNvSpPr txBox="1"/>
          <p:nvPr/>
        </p:nvSpPr>
        <p:spPr>
          <a:xfrm>
            <a:off x="304801" y="6402218"/>
            <a:ext cx="4572000" cy="276999"/>
          </a:xfrm>
          <a:prstGeom prst="rect">
            <a:avLst/>
          </a:prstGeom>
          <a:noFill/>
        </p:spPr>
        <p:txBody>
          <a:bodyPr wrap="square">
            <a:spAutoFit/>
          </a:bodyPr>
          <a:lstStyle/>
          <a:p>
            <a:r>
              <a:rPr lang="en-US" sz="1200"/>
              <a:t>April - May 2024</a:t>
            </a:r>
          </a:p>
        </p:txBody>
      </p:sp>
    </p:spTree>
    <p:extLst>
      <p:ext uri="{BB962C8B-B14F-4D97-AF65-F5344CB8AC3E}">
        <p14:creationId xmlns:p14="http://schemas.microsoft.com/office/powerpoint/2010/main" val="397124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C0013C4D-0280-4F3C-8E72-C728342F3D81}"/>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6" progId="TCLayout.ActiveDocument.1">
                  <p:embed/>
                </p:oleObj>
              </mc:Choice>
              <mc:Fallback>
                <p:oleObj name="think-cell Slide" r:id="rId5" imgW="395" imgH="396" progId="TCLayout.ActiveDocument.1">
                  <p:embed/>
                  <p:pic>
                    <p:nvPicPr>
                      <p:cNvPr id="5" name="Object 4" hidden="1">
                        <a:extLst>
                          <a:ext uri="{FF2B5EF4-FFF2-40B4-BE49-F238E27FC236}">
                            <a16:creationId xmlns:a16="http://schemas.microsoft.com/office/drawing/2014/main" id="{C0013C4D-0280-4F3C-8E72-C728342F3D81}"/>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C85F58B-91C6-45E4-BF47-1B8E9D6735AA}"/>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a:xfrm>
            <a:off x="1" y="0"/>
            <a:ext cx="9127502" cy="685800"/>
          </a:xfrm>
        </p:spPr>
        <p:txBody>
          <a:bodyPr vert="horz">
            <a:normAutofit/>
          </a:bodyPr>
          <a:lstStyle/>
          <a:p>
            <a:r>
              <a:rPr lang="en-US" sz="2800">
                <a:ea typeface="+mj-lt"/>
                <a:cs typeface="+mj-lt"/>
              </a:rPr>
              <a:t>Quarterly Call Guidelines</a:t>
            </a:r>
            <a:endParaRPr lang="en-US" sz="2800"/>
          </a:p>
        </p:txBody>
      </p:sp>
      <p:pic>
        <p:nvPicPr>
          <p:cNvPr id="9" name="Picture 8">
            <a:extLst>
              <a:ext uri="{FF2B5EF4-FFF2-40B4-BE49-F238E27FC236}">
                <a16:creationId xmlns:a16="http://schemas.microsoft.com/office/drawing/2014/main" id="{99A51F3F-E111-407F-A1E9-78A9D1D00A7D}"/>
              </a:ext>
            </a:extLst>
          </p:cNvPr>
          <p:cNvPicPr>
            <a:picLocks noChangeAspect="1"/>
          </p:cNvPicPr>
          <p:nvPr/>
        </p:nvPicPr>
        <p:blipFill>
          <a:blip r:embed="rId7"/>
          <a:stretch>
            <a:fillRect/>
          </a:stretch>
        </p:blipFill>
        <p:spPr>
          <a:xfrm>
            <a:off x="16497" y="664181"/>
            <a:ext cx="9144000" cy="432816"/>
          </a:xfrm>
          <a:prstGeom prst="rect">
            <a:avLst/>
          </a:prstGeom>
        </p:spPr>
      </p:pic>
      <p:sp>
        <p:nvSpPr>
          <p:cNvPr id="13" name="TextBox 12">
            <a:extLst>
              <a:ext uri="{FF2B5EF4-FFF2-40B4-BE49-F238E27FC236}">
                <a16:creationId xmlns:a16="http://schemas.microsoft.com/office/drawing/2014/main" id="{4D0CDC7B-F05F-448D-A5CA-1364660F1267}"/>
              </a:ext>
            </a:extLst>
          </p:cNvPr>
          <p:cNvSpPr txBox="1"/>
          <p:nvPr/>
        </p:nvSpPr>
        <p:spPr>
          <a:xfrm>
            <a:off x="454844" y="1349981"/>
            <a:ext cx="8095268" cy="3046988"/>
          </a:xfrm>
          <a:prstGeom prst="rect">
            <a:avLst/>
          </a:prstGeom>
          <a:noFill/>
        </p:spPr>
        <p:txBody>
          <a:bodyPr wrap="square">
            <a:spAutoFit/>
          </a:bodyPr>
          <a:lstStyle/>
          <a:p>
            <a:endParaRPr lang="en-US"/>
          </a:p>
          <a:p>
            <a:pPr marL="285750" indent="-285750">
              <a:buFont typeface="Arial" panose="020B0604020202020204" pitchFamily="34" charset="0"/>
              <a:buChar char="•"/>
            </a:pPr>
            <a:r>
              <a:rPr lang="en-US"/>
              <a:t>Feedback is welcomed following the presentation on CSN Service Delivery Updates on Initiatives. </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Please keep comments, respectful, constructive, and concise. </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a:t>To be able to provide an equitable amount of time to everyone participating, please limit comments to under 2 minutes.</a:t>
            </a:r>
          </a:p>
          <a:p>
            <a:endParaRPr lang="en-US" sz="1600"/>
          </a:p>
          <a:p>
            <a:endParaRPr lang="en-US" sz="1600"/>
          </a:p>
          <a:p>
            <a:endParaRPr lang="en-US" sz="1600"/>
          </a:p>
        </p:txBody>
      </p:sp>
      <p:sp>
        <p:nvSpPr>
          <p:cNvPr id="8" name="TextBox 7">
            <a:extLst>
              <a:ext uri="{FF2B5EF4-FFF2-40B4-BE49-F238E27FC236}">
                <a16:creationId xmlns:a16="http://schemas.microsoft.com/office/drawing/2014/main" id="{46E48367-8879-41A7-80DB-7C689AEABD02}"/>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10" name="TextBox 9">
            <a:extLst>
              <a:ext uri="{FF2B5EF4-FFF2-40B4-BE49-F238E27FC236}">
                <a16:creationId xmlns:a16="http://schemas.microsoft.com/office/drawing/2014/main" id="{653F48B7-952F-4091-9265-2D25BA8368BF}"/>
              </a:ext>
            </a:extLst>
          </p:cNvPr>
          <p:cNvSpPr txBox="1"/>
          <p:nvPr/>
        </p:nvSpPr>
        <p:spPr>
          <a:xfrm>
            <a:off x="265472" y="6423347"/>
            <a:ext cx="4572000" cy="276999"/>
          </a:xfrm>
          <a:prstGeom prst="rect">
            <a:avLst/>
          </a:prstGeom>
          <a:noFill/>
        </p:spPr>
        <p:txBody>
          <a:bodyPr wrap="square">
            <a:spAutoFit/>
          </a:bodyPr>
          <a:lstStyle/>
          <a:p>
            <a:r>
              <a:rPr lang="en-US" sz="1200"/>
              <a:t>April - May 2024</a:t>
            </a:r>
          </a:p>
        </p:txBody>
      </p:sp>
    </p:spTree>
    <p:extLst>
      <p:ext uri="{BB962C8B-B14F-4D97-AF65-F5344CB8AC3E}">
        <p14:creationId xmlns:p14="http://schemas.microsoft.com/office/powerpoint/2010/main" val="1035914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CD0FF19-6259-4523-B101-0652FA92D486}" type="slidenum">
              <a:rPr lang="en-US" smtClean="0"/>
              <a:pPr/>
              <a:t>6</a:t>
            </a:fld>
            <a:endParaRPr lang="en-US"/>
          </a:p>
        </p:txBody>
      </p:sp>
      <p:sp>
        <p:nvSpPr>
          <p:cNvPr id="10" name="Title 1">
            <a:extLst>
              <a:ext uri="{FF2B5EF4-FFF2-40B4-BE49-F238E27FC236}">
                <a16:creationId xmlns:a16="http://schemas.microsoft.com/office/drawing/2014/main" id="{12BBE5D2-4188-4536-9678-D9BF8E06CDED}"/>
              </a:ext>
            </a:extLst>
          </p:cNvPr>
          <p:cNvSpPr txBox="1">
            <a:spLocks/>
          </p:cNvSpPr>
          <p:nvPr/>
        </p:nvSpPr>
        <p:spPr>
          <a:xfrm>
            <a:off x="38100" y="2286000"/>
            <a:ext cx="9067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a:t>Continuous Skilled Nursing Delivery </a:t>
            </a:r>
          </a:p>
          <a:p>
            <a:r>
              <a:rPr lang="en-US" sz="3200"/>
              <a:t>Updates on Initiatives</a:t>
            </a:r>
          </a:p>
        </p:txBody>
      </p:sp>
      <p:sp>
        <p:nvSpPr>
          <p:cNvPr id="12" name="TitleTopPlaceholder">
            <a:extLst>
              <a:ext uri="{FF2B5EF4-FFF2-40B4-BE49-F238E27FC236}">
                <a16:creationId xmlns:a16="http://schemas.microsoft.com/office/drawing/2014/main" id="{FC65F959-6233-4434-814A-4EF1A0B5496D}"/>
              </a:ext>
            </a:extLst>
          </p:cNvPr>
          <p:cNvSpPr>
            <a:spLocks noChangeArrowheads="1"/>
          </p:cNvSpPr>
          <p:nvPr/>
        </p:nvSpPr>
        <p:spPr bwMode="auto">
          <a:xfrm>
            <a:off x="2090288" y="3581400"/>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13" name="TitleTopPlaceholder">
            <a:extLst>
              <a:ext uri="{FF2B5EF4-FFF2-40B4-BE49-F238E27FC236}">
                <a16:creationId xmlns:a16="http://schemas.microsoft.com/office/drawing/2014/main" id="{F16807B2-7A0A-4F1F-9389-C461C077A0E9}"/>
              </a:ext>
            </a:extLst>
          </p:cNvPr>
          <p:cNvSpPr>
            <a:spLocks noChangeArrowheads="1"/>
          </p:cNvSpPr>
          <p:nvPr/>
        </p:nvSpPr>
        <p:spPr bwMode="auto">
          <a:xfrm>
            <a:off x="4191000" y="3581400"/>
            <a:ext cx="4953000"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14" name="TitleTopPlaceholder">
            <a:extLst>
              <a:ext uri="{FF2B5EF4-FFF2-40B4-BE49-F238E27FC236}">
                <a16:creationId xmlns:a16="http://schemas.microsoft.com/office/drawing/2014/main" id="{9795A062-254B-4B3D-9027-45EAF23AB40D}"/>
              </a:ext>
            </a:extLst>
          </p:cNvPr>
          <p:cNvSpPr>
            <a:spLocks noChangeArrowheads="1"/>
          </p:cNvSpPr>
          <p:nvPr/>
        </p:nvSpPr>
        <p:spPr bwMode="auto">
          <a:xfrm>
            <a:off x="0" y="3581400"/>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8" name="TextBox 7">
            <a:extLst>
              <a:ext uri="{FF2B5EF4-FFF2-40B4-BE49-F238E27FC236}">
                <a16:creationId xmlns:a16="http://schemas.microsoft.com/office/drawing/2014/main" id="{12613BDF-200A-4F38-8EC3-C273B0AFEC6E}"/>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9" name="TextBox 8">
            <a:extLst>
              <a:ext uri="{FF2B5EF4-FFF2-40B4-BE49-F238E27FC236}">
                <a16:creationId xmlns:a16="http://schemas.microsoft.com/office/drawing/2014/main" id="{5B5A5EF0-9C6C-4CF6-BC82-F11D504349E2}"/>
              </a:ext>
            </a:extLst>
          </p:cNvPr>
          <p:cNvSpPr txBox="1"/>
          <p:nvPr/>
        </p:nvSpPr>
        <p:spPr>
          <a:xfrm>
            <a:off x="304801" y="6356350"/>
            <a:ext cx="4572000" cy="276999"/>
          </a:xfrm>
          <a:prstGeom prst="rect">
            <a:avLst/>
          </a:prstGeom>
          <a:noFill/>
        </p:spPr>
        <p:txBody>
          <a:bodyPr wrap="square">
            <a:spAutoFit/>
          </a:bodyPr>
          <a:lstStyle/>
          <a:p>
            <a:r>
              <a:rPr lang="en-US" sz="1200"/>
              <a:t>April - May 2024</a:t>
            </a:r>
          </a:p>
        </p:txBody>
      </p:sp>
    </p:spTree>
    <p:extLst>
      <p:ext uri="{BB962C8B-B14F-4D97-AF65-F5344CB8AC3E}">
        <p14:creationId xmlns:p14="http://schemas.microsoft.com/office/powerpoint/2010/main" val="2547778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9" name="TextBox 28">
            <a:extLst>
              <a:ext uri="{FF2B5EF4-FFF2-40B4-BE49-F238E27FC236}">
                <a16:creationId xmlns:a16="http://schemas.microsoft.com/office/drawing/2014/main" id="{17BB8C40-BB7A-4E5E-9BB6-A9682ECC69AB}"/>
              </a:ext>
            </a:extLst>
          </p:cNvPr>
          <p:cNvSpPr txBox="1"/>
          <p:nvPr/>
        </p:nvSpPr>
        <p:spPr>
          <a:xfrm>
            <a:off x="374272" y="1140141"/>
            <a:ext cx="8365355" cy="5232202"/>
          </a:xfrm>
          <a:prstGeom prst="rect">
            <a:avLst/>
          </a:prstGeom>
          <a:noFill/>
          <a:ln>
            <a:noFill/>
          </a:ln>
        </p:spPr>
        <p:txBody>
          <a:bodyPr wrap="square" lIns="91440" tIns="45720" rIns="91440" bIns="45720" rtlCol="0" anchor="t">
            <a:spAutoFit/>
          </a:bodyPr>
          <a:lstStyle/>
          <a:p>
            <a:pPr lvl="5"/>
            <a:r>
              <a:rPr lang="en-US" b="1">
                <a:cs typeface="Calibri"/>
              </a:rPr>
              <a:t>PROJECT</a:t>
            </a:r>
            <a:r>
              <a:rPr lang="en-US">
                <a:cs typeface="Calibri"/>
              </a:rPr>
              <a:t>: MassHealth is providing CSN Retention Bonuses for CSN nurses who meet service commitments each quarter, with the first service quarter beginning the 2nd quarter of calendar year 2023. </a:t>
            </a:r>
          </a:p>
          <a:p>
            <a:endParaRPr lang="en-US">
              <a:cs typeface="Calibri"/>
            </a:endParaRPr>
          </a:p>
          <a:p>
            <a:endParaRPr lang="en-US" b="1">
              <a:cs typeface="Calibri"/>
            </a:endParaRPr>
          </a:p>
          <a:p>
            <a:endParaRPr lang="en-US" b="1">
              <a:cs typeface="Calibri"/>
            </a:endParaRPr>
          </a:p>
          <a:p>
            <a:endParaRPr lang="en-US" b="1">
              <a:cs typeface="Calibri"/>
            </a:endParaRPr>
          </a:p>
          <a:p>
            <a:endParaRPr lang="en-US" b="1">
              <a:cs typeface="Calibri"/>
            </a:endParaRPr>
          </a:p>
          <a:p>
            <a:endParaRPr lang="en-US" b="1">
              <a:cs typeface="Calibri"/>
            </a:endParaRPr>
          </a:p>
          <a:p>
            <a:pPr lvl="5"/>
            <a:r>
              <a:rPr lang="en-US" b="1">
                <a:cs typeface="Calibri"/>
              </a:rPr>
              <a:t>AIM</a:t>
            </a:r>
            <a:r>
              <a:rPr lang="en-US">
                <a:cs typeface="Calibri"/>
              </a:rPr>
              <a:t>: Increase retention of CSN nurses, including both agency and independent nurses. Encourage CSN nurses to work more hours each month to meet higher retention bonus amounts.</a:t>
            </a:r>
          </a:p>
          <a:p>
            <a:endParaRPr lang="en-US" b="1">
              <a:ea typeface="+mn-lt"/>
              <a:cs typeface="+mn-lt"/>
            </a:endParaRPr>
          </a:p>
          <a:p>
            <a:r>
              <a:rPr lang="en-US" b="1">
                <a:ea typeface="+mn-lt"/>
                <a:cs typeface="+mn-lt"/>
              </a:rPr>
              <a:t>STATUS: </a:t>
            </a:r>
            <a:r>
              <a:rPr lang="en-US" sz="1600">
                <a:ea typeface="+mn-lt"/>
                <a:cs typeface="+mn-lt"/>
              </a:rPr>
              <a:t>We have had 4 service quarters thus far; the latest service quarter ended on March 30</a:t>
            </a:r>
            <a:r>
              <a:rPr lang="en-US" sz="1600" baseline="30000">
                <a:ea typeface="+mn-lt"/>
                <a:cs typeface="+mn-lt"/>
              </a:rPr>
              <a:t>th</a:t>
            </a:r>
            <a:r>
              <a:rPr lang="en-US" sz="1600">
                <a:ea typeface="+mn-lt"/>
                <a:cs typeface="+mn-lt"/>
              </a:rPr>
              <a:t>, with billing beginning on April 1</a:t>
            </a:r>
            <a:r>
              <a:rPr lang="en-US" sz="1600" baseline="30000">
                <a:ea typeface="+mn-lt"/>
                <a:cs typeface="+mn-lt"/>
              </a:rPr>
              <a:t>st</a:t>
            </a:r>
            <a:r>
              <a:rPr lang="en-US" sz="1600">
                <a:ea typeface="+mn-lt"/>
                <a:cs typeface="+mn-lt"/>
              </a:rPr>
              <a:t>. </a:t>
            </a:r>
          </a:p>
          <a:p>
            <a:pPr marL="285750" indent="-285750">
              <a:buFont typeface="Arial" panose="020B0604020202020204" pitchFamily="34" charset="0"/>
              <a:buChar char="•"/>
            </a:pPr>
            <a:r>
              <a:rPr lang="en-US" sz="1600">
                <a:ea typeface="+mn-lt"/>
                <a:cs typeface="+mn-lt"/>
              </a:rPr>
              <a:t>MassHealth has extended the program to add a fifth service quarter to cover April 1</a:t>
            </a:r>
            <a:r>
              <a:rPr lang="en-US" sz="1600" baseline="30000">
                <a:ea typeface="+mn-lt"/>
                <a:cs typeface="+mn-lt"/>
              </a:rPr>
              <a:t>st</a:t>
            </a:r>
            <a:r>
              <a:rPr lang="en-US" sz="1600">
                <a:ea typeface="+mn-lt"/>
                <a:cs typeface="+mn-lt"/>
              </a:rPr>
              <a:t> – June 30</a:t>
            </a:r>
            <a:r>
              <a:rPr lang="en-US" sz="1600" baseline="30000">
                <a:ea typeface="+mn-lt"/>
                <a:cs typeface="+mn-lt"/>
              </a:rPr>
              <a:t>th</a:t>
            </a:r>
            <a:r>
              <a:rPr lang="en-US" sz="1600">
                <a:ea typeface="+mn-lt"/>
                <a:cs typeface="+mn-lt"/>
              </a:rPr>
              <a:t>  of 2024</a:t>
            </a:r>
          </a:p>
          <a:p>
            <a:pPr marL="285750" indent="-285750">
              <a:buFont typeface="Arial" panose="020B0604020202020204" pitchFamily="34" charset="0"/>
              <a:buChar char="•"/>
            </a:pPr>
            <a:r>
              <a:rPr lang="en-US" sz="1600">
                <a:ea typeface="+mn-lt"/>
                <a:cs typeface="+mn-lt"/>
              </a:rPr>
              <a:t>As of April 1</a:t>
            </a:r>
            <a:r>
              <a:rPr lang="en-US" sz="1600" baseline="30000">
                <a:ea typeface="+mn-lt"/>
                <a:cs typeface="+mn-lt"/>
              </a:rPr>
              <a:t>st</a:t>
            </a:r>
            <a:r>
              <a:rPr lang="en-US" sz="1600">
                <a:ea typeface="+mn-lt"/>
                <a:cs typeface="+mn-lt"/>
              </a:rPr>
              <a:t>, 2,468 retention bonuses have been paid out for a total of $5.9M</a:t>
            </a:r>
            <a:endParaRPr lang="en-US" sz="1600">
              <a:cs typeface="Calibri"/>
            </a:endParaRPr>
          </a:p>
        </p:txBody>
      </p:sp>
      <p:sp>
        <p:nvSpPr>
          <p:cNvPr id="41" name="Title 1">
            <a:extLst>
              <a:ext uri="{FF2B5EF4-FFF2-40B4-BE49-F238E27FC236}">
                <a16:creationId xmlns:a16="http://schemas.microsoft.com/office/drawing/2014/main" id="{37159D69-774F-4561-8BF0-E5BC81271AA0}"/>
              </a:ext>
            </a:extLst>
          </p:cNvPr>
          <p:cNvSpPr txBox="1">
            <a:spLocks/>
          </p:cNvSpPr>
          <p:nvPr/>
        </p:nvSpPr>
        <p:spPr>
          <a:xfrm>
            <a:off x="-15050" y="96838"/>
            <a:ext cx="9144000" cy="436562"/>
          </a:xfrm>
          <a:prstGeom prst="rect">
            <a:avLst/>
          </a:prstGeom>
          <a:ln>
            <a:noFill/>
          </a:ln>
        </p:spPr>
        <p:txBody>
          <a:bodyPr lIns="91440" tIns="45720" rIns="91440" bIns="45720" anchor="t"/>
          <a:lstStyle>
            <a:lvl1pPr algn="l" defTabSz="685783" rtl="0" eaLnBrk="1" latinLnBrk="0" hangingPunct="1">
              <a:lnSpc>
                <a:spcPct val="100000"/>
              </a:lnSpc>
              <a:spcBef>
                <a:spcPct val="0"/>
              </a:spcBef>
              <a:buNone/>
              <a:defRPr lang="en-US" sz="2200" b="1" kern="1200" spc="0" baseline="0" dirty="0">
                <a:ln w="6350" cap="flat">
                  <a:noFill/>
                  <a:miter lim="800000"/>
                </a:ln>
                <a:solidFill>
                  <a:schemeClr val="tx1"/>
                </a:solidFill>
                <a:latin typeface="+mj-lt"/>
                <a:ea typeface="+mj-ea"/>
                <a:cs typeface="+mj-cs"/>
              </a:defRPr>
            </a:lvl1pPr>
          </a:lstStyle>
          <a:p>
            <a:pPr algn="ctr"/>
            <a:r>
              <a:rPr lang="en-US" sz="2800" b="0">
                <a:ea typeface="+mj-lt"/>
                <a:cs typeface="+mj-lt"/>
              </a:rPr>
              <a:t>CSN Workforce Initiatives</a:t>
            </a:r>
            <a:endParaRPr lang="en-US" sz="2800" b="0"/>
          </a:p>
        </p:txBody>
      </p:sp>
      <p:sp>
        <p:nvSpPr>
          <p:cNvPr id="21" name="TitleTopPlaceholder">
            <a:extLst>
              <a:ext uri="{FF2B5EF4-FFF2-40B4-BE49-F238E27FC236}">
                <a16:creationId xmlns:a16="http://schemas.microsoft.com/office/drawing/2014/main" id="{3FDCE0E9-C1D3-4CB1-8D41-7DBA82A23D1E}"/>
              </a:ext>
            </a:extLst>
          </p:cNvPr>
          <p:cNvSpPr>
            <a:spLocks noChangeArrowheads="1"/>
          </p:cNvSpPr>
          <p:nvPr/>
        </p:nvSpPr>
        <p:spPr bwMode="auto">
          <a:xfrm>
            <a:off x="2110967" y="630238"/>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22" name="TitleTopPlaceholder">
            <a:extLst>
              <a:ext uri="{FF2B5EF4-FFF2-40B4-BE49-F238E27FC236}">
                <a16:creationId xmlns:a16="http://schemas.microsoft.com/office/drawing/2014/main" id="{69B2C356-BA08-408E-BDE2-7202D1B7E8EF}"/>
              </a:ext>
            </a:extLst>
          </p:cNvPr>
          <p:cNvSpPr>
            <a:spLocks noChangeArrowheads="1"/>
          </p:cNvSpPr>
          <p:nvPr/>
        </p:nvSpPr>
        <p:spPr bwMode="auto">
          <a:xfrm>
            <a:off x="4255101" y="630238"/>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23" name="TitleTopPlaceholder">
            <a:extLst>
              <a:ext uri="{FF2B5EF4-FFF2-40B4-BE49-F238E27FC236}">
                <a16:creationId xmlns:a16="http://schemas.microsoft.com/office/drawing/2014/main" id="{6230C197-DE69-4F6B-8371-A1EFB31457C7}"/>
              </a:ext>
            </a:extLst>
          </p:cNvPr>
          <p:cNvSpPr>
            <a:spLocks noChangeArrowheads="1"/>
          </p:cNvSpPr>
          <p:nvPr/>
        </p:nvSpPr>
        <p:spPr bwMode="auto">
          <a:xfrm>
            <a:off x="-5459" y="6302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42" name="Slide Number Placeholder 5">
            <a:extLst>
              <a:ext uri="{FF2B5EF4-FFF2-40B4-BE49-F238E27FC236}">
                <a16:creationId xmlns:a16="http://schemas.microsoft.com/office/drawing/2014/main" id="{BD6909E4-C995-485C-AACF-A1476CA47873}"/>
              </a:ext>
            </a:extLst>
          </p:cNvPr>
          <p:cNvSpPr txBox="1">
            <a:spLocks/>
          </p:cNvSpPr>
          <p:nvPr/>
        </p:nvSpPr>
        <p:spPr>
          <a:xfrm>
            <a:off x="6859245" y="6322618"/>
            <a:ext cx="2133600" cy="27699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fld id="{BCD0FF19-6259-4523-B101-0652FA92D486}" type="slidenum">
              <a:rPr lang="en-US" sz="1200" smtClean="0"/>
              <a:pPr marL="0" indent="0" algn="r">
                <a:buNone/>
              </a:pPr>
              <a:t>7</a:t>
            </a:fld>
            <a:endParaRPr lang="en-US" sz="1200"/>
          </a:p>
        </p:txBody>
      </p:sp>
      <p:sp>
        <p:nvSpPr>
          <p:cNvPr id="17" name="Rectangle 16">
            <a:extLst>
              <a:ext uri="{FF2B5EF4-FFF2-40B4-BE49-F238E27FC236}">
                <a16:creationId xmlns:a16="http://schemas.microsoft.com/office/drawing/2014/main" id="{F8E187BC-08B3-48BC-AF24-1CAF3C2AC332}"/>
              </a:ext>
            </a:extLst>
          </p:cNvPr>
          <p:cNvSpPr/>
          <p:nvPr/>
        </p:nvSpPr>
        <p:spPr>
          <a:xfrm>
            <a:off x="404373" y="2103445"/>
            <a:ext cx="2152356" cy="1504023"/>
          </a:xfrm>
          <a:prstGeom prst="rect">
            <a:avLst/>
          </a:prstGeom>
          <a:solidFill>
            <a:srgbClr val="E5F4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b="1">
              <a:solidFill>
                <a:schemeClr val="tx1"/>
              </a:solidFill>
            </a:endParaRPr>
          </a:p>
        </p:txBody>
      </p:sp>
      <p:sp>
        <p:nvSpPr>
          <p:cNvPr id="25" name="TextBox 24">
            <a:extLst>
              <a:ext uri="{FF2B5EF4-FFF2-40B4-BE49-F238E27FC236}">
                <a16:creationId xmlns:a16="http://schemas.microsoft.com/office/drawing/2014/main" id="{2BFCEFCD-9BD3-4EBC-A0A4-97E3740B49CB}"/>
              </a:ext>
            </a:extLst>
          </p:cNvPr>
          <p:cNvSpPr txBox="1"/>
          <p:nvPr/>
        </p:nvSpPr>
        <p:spPr>
          <a:xfrm>
            <a:off x="404373" y="2519271"/>
            <a:ext cx="2134392" cy="984885"/>
          </a:xfrm>
          <a:prstGeom prst="rect">
            <a:avLst/>
          </a:prstGeom>
          <a:noFill/>
          <a:ln>
            <a:noFill/>
          </a:ln>
        </p:spPr>
        <p:txBody>
          <a:bodyPr wrap="square" lIns="91440" tIns="45720" rIns="91440" bIns="45720" rtlCol="0" anchor="t">
            <a:spAutoFit/>
          </a:bodyPr>
          <a:lstStyle/>
          <a:p>
            <a:pPr algn="ctr"/>
            <a:r>
              <a:rPr lang="en-US" sz="2000"/>
              <a:t>CSN Retention Bonuses</a:t>
            </a:r>
          </a:p>
          <a:p>
            <a:endParaRPr lang="en-US">
              <a:cs typeface="Calibri"/>
            </a:endParaRPr>
          </a:p>
        </p:txBody>
      </p:sp>
      <p:sp>
        <p:nvSpPr>
          <p:cNvPr id="14" name="TextBox 13">
            <a:extLst>
              <a:ext uri="{FF2B5EF4-FFF2-40B4-BE49-F238E27FC236}">
                <a16:creationId xmlns:a16="http://schemas.microsoft.com/office/drawing/2014/main" id="{EAFC36F2-82B5-4941-BFAB-D5097ED4AC56}"/>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15" name="TextBox 14">
            <a:extLst>
              <a:ext uri="{FF2B5EF4-FFF2-40B4-BE49-F238E27FC236}">
                <a16:creationId xmlns:a16="http://schemas.microsoft.com/office/drawing/2014/main" id="{692F7B3C-27E7-4796-9A24-3FC8CEAF5F4E}"/>
              </a:ext>
            </a:extLst>
          </p:cNvPr>
          <p:cNvSpPr txBox="1"/>
          <p:nvPr/>
        </p:nvSpPr>
        <p:spPr>
          <a:xfrm>
            <a:off x="329797" y="6404632"/>
            <a:ext cx="4572000" cy="276999"/>
          </a:xfrm>
          <a:prstGeom prst="rect">
            <a:avLst/>
          </a:prstGeom>
          <a:noFill/>
        </p:spPr>
        <p:txBody>
          <a:bodyPr wrap="square">
            <a:spAutoFit/>
          </a:bodyPr>
          <a:lstStyle/>
          <a:p>
            <a:r>
              <a:rPr lang="en-US" sz="1200"/>
              <a:t>April - May 2024</a:t>
            </a:r>
          </a:p>
        </p:txBody>
      </p:sp>
      <p:graphicFrame>
        <p:nvGraphicFramePr>
          <p:cNvPr id="2" name="Table 3">
            <a:extLst>
              <a:ext uri="{FF2B5EF4-FFF2-40B4-BE49-F238E27FC236}">
                <a16:creationId xmlns:a16="http://schemas.microsoft.com/office/drawing/2014/main" id="{3F56672F-7255-4427-A212-B7C73D91B342}"/>
              </a:ext>
            </a:extLst>
          </p:cNvPr>
          <p:cNvGraphicFramePr>
            <a:graphicFrameLocks noGrp="1"/>
          </p:cNvGraphicFramePr>
          <p:nvPr>
            <p:extLst>
              <p:ext uri="{D42A27DB-BD31-4B8C-83A1-F6EECF244321}">
                <p14:modId xmlns:p14="http://schemas.microsoft.com/office/powerpoint/2010/main" val="2938042686"/>
              </p:ext>
            </p:extLst>
          </p:nvPr>
        </p:nvGraphicFramePr>
        <p:xfrm>
          <a:off x="2823458" y="2446345"/>
          <a:ext cx="5916169" cy="1349072"/>
        </p:xfrm>
        <a:graphic>
          <a:graphicData uri="http://schemas.openxmlformats.org/drawingml/2006/table">
            <a:tbl>
              <a:tblPr firstRow="1" bandRow="1">
                <a:tableStyleId>{5C22544A-7EE6-4342-B048-85BDC9FD1C3A}</a:tableStyleId>
              </a:tblPr>
              <a:tblGrid>
                <a:gridCol w="4684816">
                  <a:extLst>
                    <a:ext uri="{9D8B030D-6E8A-4147-A177-3AD203B41FA5}">
                      <a16:colId xmlns:a16="http://schemas.microsoft.com/office/drawing/2014/main" val="3496906560"/>
                    </a:ext>
                  </a:extLst>
                </a:gridCol>
                <a:gridCol w="1231353">
                  <a:extLst>
                    <a:ext uri="{9D8B030D-6E8A-4147-A177-3AD203B41FA5}">
                      <a16:colId xmlns:a16="http://schemas.microsoft.com/office/drawing/2014/main" val="634170709"/>
                    </a:ext>
                  </a:extLst>
                </a:gridCol>
              </a:tblGrid>
              <a:tr h="337268">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cs typeface="Times New Roman"/>
                        </a:rPr>
                        <a:t>Service Commitment Retention Bonus Amount</a:t>
                      </a:r>
                    </a:p>
                  </a:txBody>
                  <a:tcPr/>
                </a:tc>
                <a:tc hMerge="1">
                  <a:txBody>
                    <a:bodyPr/>
                    <a:lstStyle/>
                    <a:p>
                      <a:endParaRPr lang="en-US"/>
                    </a:p>
                  </a:txBody>
                  <a:tcPr/>
                </a:tc>
                <a:extLst>
                  <a:ext uri="{0D108BD9-81ED-4DB2-BD59-A6C34878D82A}">
                    <a16:rowId xmlns:a16="http://schemas.microsoft.com/office/drawing/2014/main" val="4243743492"/>
                  </a:ext>
                </a:extLst>
              </a:tr>
              <a:tr h="337268">
                <a:tc>
                  <a:txBody>
                    <a:bodyPr/>
                    <a:lstStyle/>
                    <a:p>
                      <a:r>
                        <a:rPr lang="en-US" sz="1400">
                          <a:cs typeface="Times New Roman"/>
                        </a:rPr>
                        <a:t>480 hours during a designated service quarter (40 </a:t>
                      </a:r>
                      <a:r>
                        <a:rPr lang="en-US" sz="1400" err="1">
                          <a:cs typeface="Times New Roman"/>
                        </a:rPr>
                        <a:t>hrs</a:t>
                      </a:r>
                      <a:r>
                        <a:rPr lang="en-US" sz="1400">
                          <a:cs typeface="Times New Roman"/>
                        </a:rPr>
                        <a:t>/week)</a:t>
                      </a:r>
                      <a:endParaRPr lang="en-US" sz="14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cs typeface="Times New Roman"/>
                        </a:rPr>
                        <a:t>$3,250.00</a:t>
                      </a:r>
                    </a:p>
                  </a:txBody>
                  <a:tcPr/>
                </a:tc>
                <a:extLst>
                  <a:ext uri="{0D108BD9-81ED-4DB2-BD59-A6C34878D82A}">
                    <a16:rowId xmlns:a16="http://schemas.microsoft.com/office/drawing/2014/main" val="4205829621"/>
                  </a:ext>
                </a:extLst>
              </a:tr>
              <a:tr h="337268">
                <a:tc>
                  <a:txBody>
                    <a:bodyPr/>
                    <a:lstStyle/>
                    <a:p>
                      <a:r>
                        <a:rPr lang="en-US" sz="1400">
                          <a:cs typeface="Times New Roman"/>
                        </a:rPr>
                        <a:t>360 hours during a designated service quarter (30 </a:t>
                      </a:r>
                      <a:r>
                        <a:rPr lang="en-US" sz="1400" err="1">
                          <a:cs typeface="Times New Roman"/>
                        </a:rPr>
                        <a:t>hrs</a:t>
                      </a:r>
                      <a:r>
                        <a:rPr lang="en-US" sz="1400">
                          <a:cs typeface="Times New Roman"/>
                        </a:rPr>
                        <a:t>/week)</a:t>
                      </a:r>
                      <a:endParaRPr lang="en-US" sz="14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cs typeface="Times New Roman"/>
                        </a:rPr>
                        <a:t>$2,000.00</a:t>
                      </a:r>
                    </a:p>
                  </a:txBody>
                  <a:tcPr/>
                </a:tc>
                <a:extLst>
                  <a:ext uri="{0D108BD9-81ED-4DB2-BD59-A6C34878D82A}">
                    <a16:rowId xmlns:a16="http://schemas.microsoft.com/office/drawing/2014/main" val="4087299664"/>
                  </a:ext>
                </a:extLst>
              </a:tr>
              <a:tr h="337268">
                <a:tc>
                  <a:txBody>
                    <a:bodyPr/>
                    <a:lstStyle/>
                    <a:p>
                      <a:r>
                        <a:rPr lang="en-US" sz="1400">
                          <a:cs typeface="Times New Roman"/>
                        </a:rPr>
                        <a:t>260 hours during a designated service quarter (20 </a:t>
                      </a:r>
                      <a:r>
                        <a:rPr lang="en-US" sz="1400" err="1">
                          <a:cs typeface="Times New Roman"/>
                        </a:rPr>
                        <a:t>hrs</a:t>
                      </a:r>
                      <a:r>
                        <a:rPr lang="en-US" sz="1400">
                          <a:cs typeface="Times New Roman"/>
                        </a:rPr>
                        <a:t>/week)</a:t>
                      </a:r>
                      <a:endParaRPr lang="en-US" sz="14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cs typeface="Times New Roman"/>
                        </a:rPr>
                        <a:t>$1,200.00</a:t>
                      </a:r>
                    </a:p>
                  </a:txBody>
                  <a:tcPr/>
                </a:tc>
                <a:extLst>
                  <a:ext uri="{0D108BD9-81ED-4DB2-BD59-A6C34878D82A}">
                    <a16:rowId xmlns:a16="http://schemas.microsoft.com/office/drawing/2014/main" val="874434853"/>
                  </a:ext>
                </a:extLst>
              </a:tr>
            </a:tbl>
          </a:graphicData>
        </a:graphic>
      </p:graphicFrame>
    </p:spTree>
    <p:extLst>
      <p:ext uri="{BB962C8B-B14F-4D97-AF65-F5344CB8AC3E}">
        <p14:creationId xmlns:p14="http://schemas.microsoft.com/office/powerpoint/2010/main" val="1988846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9" name="TextBox 28">
            <a:extLst>
              <a:ext uri="{FF2B5EF4-FFF2-40B4-BE49-F238E27FC236}">
                <a16:creationId xmlns:a16="http://schemas.microsoft.com/office/drawing/2014/main" id="{17BB8C40-BB7A-4E5E-9BB6-A9682ECC69AB}"/>
              </a:ext>
            </a:extLst>
          </p:cNvPr>
          <p:cNvSpPr txBox="1"/>
          <p:nvPr/>
        </p:nvSpPr>
        <p:spPr>
          <a:xfrm>
            <a:off x="151155" y="1154219"/>
            <a:ext cx="8672074" cy="5509200"/>
          </a:xfrm>
          <a:prstGeom prst="rect">
            <a:avLst/>
          </a:prstGeom>
          <a:noFill/>
          <a:ln>
            <a:noFill/>
          </a:ln>
        </p:spPr>
        <p:txBody>
          <a:bodyPr wrap="square" lIns="91440" tIns="45720" rIns="91440" bIns="45720" rtlCol="0" anchor="t">
            <a:spAutoFit/>
          </a:bodyPr>
          <a:lstStyle/>
          <a:p>
            <a:pPr lvl="5"/>
            <a:r>
              <a:rPr lang="en-US" sz="1600" b="1" dirty="0">
                <a:cs typeface="Calibri"/>
              </a:rPr>
              <a:t>PROJECT</a:t>
            </a:r>
            <a:r>
              <a:rPr lang="en-US" sz="1600" dirty="0">
                <a:cs typeface="Calibri"/>
              </a:rPr>
              <a:t>: MassHealth is providing loan repayment for new nurse graduates who commit to provide CSN services to MassHealth members.</a:t>
            </a:r>
          </a:p>
          <a:p>
            <a:endParaRPr lang="en-US" sz="1600" dirty="0">
              <a:cs typeface="Calibri"/>
            </a:endParaRPr>
          </a:p>
          <a:p>
            <a:endParaRPr lang="en-US" sz="1600" b="1" dirty="0">
              <a:cs typeface="Calibri"/>
            </a:endParaRPr>
          </a:p>
          <a:p>
            <a:endParaRPr lang="en-US" sz="1600" b="1" dirty="0">
              <a:cs typeface="Calibri"/>
            </a:endParaRPr>
          </a:p>
          <a:p>
            <a:endParaRPr lang="en-US" sz="1600" b="1" dirty="0">
              <a:cs typeface="Calibri"/>
            </a:endParaRPr>
          </a:p>
          <a:p>
            <a:pPr lvl="5"/>
            <a:endParaRPr lang="en-US" sz="1600" b="1" dirty="0">
              <a:cs typeface="Calibri"/>
            </a:endParaRPr>
          </a:p>
          <a:p>
            <a:pPr lvl="5"/>
            <a:endParaRPr lang="en-US" sz="1600" b="1" dirty="0">
              <a:cs typeface="Calibri"/>
            </a:endParaRPr>
          </a:p>
          <a:p>
            <a:pPr lvl="5"/>
            <a:endParaRPr lang="en-US" sz="1600" b="1" dirty="0">
              <a:cs typeface="Calibri"/>
            </a:endParaRPr>
          </a:p>
          <a:p>
            <a:pPr lvl="5"/>
            <a:endParaRPr lang="en-US" sz="1600" b="1" dirty="0">
              <a:cs typeface="Calibri"/>
            </a:endParaRPr>
          </a:p>
          <a:p>
            <a:pPr lvl="5"/>
            <a:r>
              <a:rPr lang="en-US" sz="1600" b="1" dirty="0">
                <a:cs typeface="Calibri"/>
              </a:rPr>
              <a:t>AIM</a:t>
            </a:r>
            <a:r>
              <a:rPr lang="en-US" sz="1600" dirty="0">
                <a:cs typeface="Calibri"/>
              </a:rPr>
              <a:t>: Incentivize new nurse graduates to join the CSN workforce and extend their tenure. </a:t>
            </a:r>
          </a:p>
          <a:p>
            <a:pPr lvl="5"/>
            <a:endParaRPr lang="en-US" sz="1600" b="1" dirty="0">
              <a:ea typeface="+mn-lt"/>
              <a:cs typeface="+mn-lt"/>
            </a:endParaRPr>
          </a:p>
          <a:p>
            <a:r>
              <a:rPr lang="en-US" sz="1600" b="1" dirty="0">
                <a:ea typeface="+mn-lt"/>
                <a:cs typeface="+mn-lt"/>
              </a:rPr>
              <a:t>STATUS:</a:t>
            </a:r>
          </a:p>
          <a:p>
            <a:pPr marL="285750" indent="-285750">
              <a:buFontTx/>
              <a:buChar char="-"/>
            </a:pPr>
            <a:r>
              <a:rPr lang="en-US" sz="1600" dirty="0">
                <a:ea typeface="+mn-lt"/>
                <a:cs typeface="+mn-lt"/>
              </a:rPr>
              <a:t>Application launched on September 20</a:t>
            </a:r>
            <a:r>
              <a:rPr lang="en-US" sz="1600" baseline="30000" dirty="0">
                <a:ea typeface="+mn-lt"/>
                <a:cs typeface="+mn-lt"/>
              </a:rPr>
              <a:t>th</a:t>
            </a:r>
            <a:r>
              <a:rPr lang="en-US" sz="1600" dirty="0">
                <a:ea typeface="+mn-lt"/>
                <a:cs typeface="+mn-lt"/>
              </a:rPr>
              <a:t>, 2023 and is open until April 19</a:t>
            </a:r>
            <a:r>
              <a:rPr lang="en-US" sz="1600" baseline="30000" dirty="0">
                <a:ea typeface="+mn-lt"/>
                <a:cs typeface="+mn-lt"/>
              </a:rPr>
              <a:t>th</a:t>
            </a:r>
            <a:r>
              <a:rPr lang="en-US" sz="1600" dirty="0">
                <a:ea typeface="+mn-lt"/>
                <a:cs typeface="+mn-lt"/>
              </a:rPr>
              <a:t>, 2024</a:t>
            </a:r>
          </a:p>
          <a:p>
            <a:pPr marL="285750" indent="-285750">
              <a:buFontTx/>
              <a:buChar char="-"/>
            </a:pPr>
            <a:r>
              <a:rPr lang="en-US" sz="1600" dirty="0">
                <a:ea typeface="+mn-lt"/>
                <a:cs typeface="+mn-lt"/>
              </a:rPr>
              <a:t>The eligibility criteria was updated multiple times, due to limited applicants</a:t>
            </a:r>
          </a:p>
          <a:p>
            <a:pPr marL="742950" lvl="1" indent="-285750">
              <a:buFontTx/>
              <a:buChar char="-"/>
            </a:pPr>
            <a:r>
              <a:rPr lang="en-US" sz="1400" dirty="0">
                <a:ea typeface="+mn-lt"/>
                <a:cs typeface="+mn-lt"/>
              </a:rPr>
              <a:t>Nurses who graduated on or after January 1</a:t>
            </a:r>
            <a:r>
              <a:rPr lang="en-US" sz="1400" baseline="30000" dirty="0">
                <a:ea typeface="+mn-lt"/>
                <a:cs typeface="+mn-lt"/>
              </a:rPr>
              <a:t>st</a:t>
            </a:r>
            <a:r>
              <a:rPr lang="en-US" sz="1400" dirty="0">
                <a:ea typeface="+mn-lt"/>
                <a:cs typeface="+mn-lt"/>
              </a:rPr>
              <a:t>, 2018</a:t>
            </a:r>
          </a:p>
          <a:p>
            <a:pPr marL="742950" lvl="1" indent="-285750">
              <a:buFontTx/>
              <a:buChar char="-"/>
            </a:pPr>
            <a:r>
              <a:rPr lang="en-US" sz="1400" dirty="0">
                <a:ea typeface="+mn-lt"/>
                <a:cs typeface="+mn-lt"/>
              </a:rPr>
              <a:t>Nurses in current programs who will graduate before July 1</a:t>
            </a:r>
            <a:r>
              <a:rPr lang="en-US" sz="1400" baseline="30000" dirty="0">
                <a:ea typeface="+mn-lt"/>
                <a:cs typeface="+mn-lt"/>
              </a:rPr>
              <a:t>st</a:t>
            </a:r>
            <a:r>
              <a:rPr lang="en-US" sz="1400" dirty="0">
                <a:ea typeface="+mn-lt"/>
                <a:cs typeface="+mn-lt"/>
              </a:rPr>
              <a:t>, 2024</a:t>
            </a:r>
          </a:p>
          <a:p>
            <a:pPr marL="742950" lvl="1" indent="-285750">
              <a:buFontTx/>
              <a:buChar char="-"/>
            </a:pPr>
            <a:r>
              <a:rPr lang="en-US" sz="1400" dirty="0">
                <a:ea typeface="+mn-lt"/>
                <a:cs typeface="+mn-lt"/>
              </a:rPr>
              <a:t>Added a third, per-diem tier (12-19 hours/week)</a:t>
            </a:r>
          </a:p>
          <a:p>
            <a:pPr marL="285750" indent="-285750">
              <a:buFontTx/>
              <a:buChar char="-"/>
            </a:pPr>
            <a:r>
              <a:rPr lang="en-US" sz="1600" dirty="0">
                <a:ea typeface="+mn-lt"/>
                <a:cs typeface="+mn-lt"/>
              </a:rPr>
              <a:t>375 submitted applications, 75 awards approved thus far</a:t>
            </a:r>
          </a:p>
          <a:p>
            <a:pPr marL="285750" indent="-285750">
              <a:buFontTx/>
              <a:buChar char="-"/>
            </a:pPr>
            <a:r>
              <a:rPr lang="en-US" sz="1600" dirty="0">
                <a:ea typeface="+mn-lt"/>
                <a:cs typeface="+mn-lt"/>
              </a:rPr>
              <a:t>Total of $2.91M projected awards</a:t>
            </a:r>
          </a:p>
          <a:p>
            <a:pPr marL="285750" indent="-285750">
              <a:buFontTx/>
              <a:buChar char="-"/>
            </a:pPr>
            <a:r>
              <a:rPr lang="en-US" sz="1600" dirty="0">
                <a:ea typeface="+mn-lt"/>
                <a:cs typeface="+mn-lt"/>
              </a:rPr>
              <a:t>~80% of awardees are agency nurses, ~20% are Independent Nurses</a:t>
            </a:r>
          </a:p>
        </p:txBody>
      </p:sp>
      <p:sp>
        <p:nvSpPr>
          <p:cNvPr id="41" name="Title 1">
            <a:extLst>
              <a:ext uri="{FF2B5EF4-FFF2-40B4-BE49-F238E27FC236}">
                <a16:creationId xmlns:a16="http://schemas.microsoft.com/office/drawing/2014/main" id="{37159D69-774F-4561-8BF0-E5BC81271AA0}"/>
              </a:ext>
            </a:extLst>
          </p:cNvPr>
          <p:cNvSpPr txBox="1">
            <a:spLocks/>
          </p:cNvSpPr>
          <p:nvPr/>
        </p:nvSpPr>
        <p:spPr>
          <a:xfrm>
            <a:off x="-15050" y="96838"/>
            <a:ext cx="9144000" cy="436562"/>
          </a:xfrm>
          <a:prstGeom prst="rect">
            <a:avLst/>
          </a:prstGeom>
          <a:ln>
            <a:noFill/>
          </a:ln>
        </p:spPr>
        <p:txBody>
          <a:bodyPr lIns="91440" tIns="45720" rIns="91440" bIns="45720" anchor="t"/>
          <a:lstStyle>
            <a:lvl1pPr algn="l" defTabSz="685783" rtl="0" eaLnBrk="1" latinLnBrk="0" hangingPunct="1">
              <a:lnSpc>
                <a:spcPct val="100000"/>
              </a:lnSpc>
              <a:spcBef>
                <a:spcPct val="0"/>
              </a:spcBef>
              <a:buNone/>
              <a:defRPr lang="en-US" sz="2200" b="1" kern="1200" spc="0" baseline="0" dirty="0">
                <a:ln w="6350" cap="flat">
                  <a:noFill/>
                  <a:miter lim="800000"/>
                </a:ln>
                <a:solidFill>
                  <a:schemeClr val="tx1"/>
                </a:solidFill>
                <a:latin typeface="+mj-lt"/>
                <a:ea typeface="+mj-ea"/>
                <a:cs typeface="+mj-cs"/>
              </a:defRPr>
            </a:lvl1pPr>
          </a:lstStyle>
          <a:p>
            <a:pPr algn="ctr"/>
            <a:r>
              <a:rPr lang="en-US" sz="2800" b="0">
                <a:ea typeface="+mj-lt"/>
                <a:cs typeface="+mj-lt"/>
              </a:rPr>
              <a:t>CSN Workforce Initiatives</a:t>
            </a:r>
            <a:endParaRPr lang="en-US" sz="2800" b="0"/>
          </a:p>
        </p:txBody>
      </p:sp>
      <p:sp>
        <p:nvSpPr>
          <p:cNvPr id="21" name="TitleTopPlaceholder">
            <a:extLst>
              <a:ext uri="{FF2B5EF4-FFF2-40B4-BE49-F238E27FC236}">
                <a16:creationId xmlns:a16="http://schemas.microsoft.com/office/drawing/2014/main" id="{3FDCE0E9-C1D3-4CB1-8D41-7DBA82A23D1E}"/>
              </a:ext>
            </a:extLst>
          </p:cNvPr>
          <p:cNvSpPr>
            <a:spLocks noChangeArrowheads="1"/>
          </p:cNvSpPr>
          <p:nvPr/>
        </p:nvSpPr>
        <p:spPr bwMode="auto">
          <a:xfrm>
            <a:off x="2110967" y="630238"/>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22" name="TitleTopPlaceholder">
            <a:extLst>
              <a:ext uri="{FF2B5EF4-FFF2-40B4-BE49-F238E27FC236}">
                <a16:creationId xmlns:a16="http://schemas.microsoft.com/office/drawing/2014/main" id="{69B2C356-BA08-408E-BDE2-7202D1B7E8EF}"/>
              </a:ext>
            </a:extLst>
          </p:cNvPr>
          <p:cNvSpPr>
            <a:spLocks noChangeArrowheads="1"/>
          </p:cNvSpPr>
          <p:nvPr/>
        </p:nvSpPr>
        <p:spPr bwMode="auto">
          <a:xfrm>
            <a:off x="4255101" y="630238"/>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23" name="TitleTopPlaceholder">
            <a:extLst>
              <a:ext uri="{FF2B5EF4-FFF2-40B4-BE49-F238E27FC236}">
                <a16:creationId xmlns:a16="http://schemas.microsoft.com/office/drawing/2014/main" id="{6230C197-DE69-4F6B-8371-A1EFB31457C7}"/>
              </a:ext>
            </a:extLst>
          </p:cNvPr>
          <p:cNvSpPr>
            <a:spLocks noChangeArrowheads="1"/>
          </p:cNvSpPr>
          <p:nvPr/>
        </p:nvSpPr>
        <p:spPr bwMode="auto">
          <a:xfrm>
            <a:off x="-5459" y="6302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42" name="Slide Number Placeholder 5">
            <a:extLst>
              <a:ext uri="{FF2B5EF4-FFF2-40B4-BE49-F238E27FC236}">
                <a16:creationId xmlns:a16="http://schemas.microsoft.com/office/drawing/2014/main" id="{BD6909E4-C995-485C-AACF-A1476CA47873}"/>
              </a:ext>
            </a:extLst>
          </p:cNvPr>
          <p:cNvSpPr txBox="1">
            <a:spLocks/>
          </p:cNvSpPr>
          <p:nvPr/>
        </p:nvSpPr>
        <p:spPr>
          <a:xfrm>
            <a:off x="6859245" y="6322618"/>
            <a:ext cx="2133600" cy="27699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fld id="{BCD0FF19-6259-4523-B101-0652FA92D486}" type="slidenum">
              <a:rPr lang="en-US" sz="1200" smtClean="0"/>
              <a:pPr marL="0" indent="0" algn="r">
                <a:buNone/>
              </a:pPr>
              <a:t>8</a:t>
            </a:fld>
            <a:endParaRPr lang="en-US" sz="1200"/>
          </a:p>
        </p:txBody>
      </p:sp>
      <p:sp>
        <p:nvSpPr>
          <p:cNvPr id="17" name="Rectangle 16">
            <a:extLst>
              <a:ext uri="{FF2B5EF4-FFF2-40B4-BE49-F238E27FC236}">
                <a16:creationId xmlns:a16="http://schemas.microsoft.com/office/drawing/2014/main" id="{F8E187BC-08B3-48BC-AF24-1CAF3C2AC332}"/>
              </a:ext>
            </a:extLst>
          </p:cNvPr>
          <p:cNvSpPr/>
          <p:nvPr/>
        </p:nvSpPr>
        <p:spPr>
          <a:xfrm>
            <a:off x="320771" y="2068332"/>
            <a:ext cx="2152356" cy="1504023"/>
          </a:xfrm>
          <a:prstGeom prst="rect">
            <a:avLst/>
          </a:prstGeom>
          <a:solidFill>
            <a:srgbClr val="E5F4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b="1">
              <a:solidFill>
                <a:schemeClr val="tx1"/>
              </a:solidFill>
            </a:endParaRPr>
          </a:p>
        </p:txBody>
      </p:sp>
      <p:sp>
        <p:nvSpPr>
          <p:cNvPr id="25" name="TextBox 24">
            <a:extLst>
              <a:ext uri="{FF2B5EF4-FFF2-40B4-BE49-F238E27FC236}">
                <a16:creationId xmlns:a16="http://schemas.microsoft.com/office/drawing/2014/main" id="{2BFCEFCD-9BD3-4EBC-A0A4-97E3740B49CB}"/>
              </a:ext>
            </a:extLst>
          </p:cNvPr>
          <p:cNvSpPr txBox="1"/>
          <p:nvPr/>
        </p:nvSpPr>
        <p:spPr>
          <a:xfrm>
            <a:off x="306398" y="2297442"/>
            <a:ext cx="2134392" cy="1292662"/>
          </a:xfrm>
          <a:prstGeom prst="rect">
            <a:avLst/>
          </a:prstGeom>
          <a:noFill/>
          <a:ln>
            <a:noFill/>
          </a:ln>
        </p:spPr>
        <p:txBody>
          <a:bodyPr wrap="square" lIns="91440" tIns="45720" rIns="91440" bIns="45720" rtlCol="0" anchor="t">
            <a:spAutoFit/>
          </a:bodyPr>
          <a:lstStyle/>
          <a:p>
            <a:pPr algn="ctr"/>
            <a:r>
              <a:rPr lang="en-US" sz="2000"/>
              <a:t>CSN New Nurse Graduate Loan Repayment</a:t>
            </a:r>
          </a:p>
          <a:p>
            <a:endParaRPr lang="en-US">
              <a:cs typeface="Calibri"/>
            </a:endParaRPr>
          </a:p>
        </p:txBody>
      </p:sp>
      <p:sp>
        <p:nvSpPr>
          <p:cNvPr id="14" name="TextBox 13">
            <a:extLst>
              <a:ext uri="{FF2B5EF4-FFF2-40B4-BE49-F238E27FC236}">
                <a16:creationId xmlns:a16="http://schemas.microsoft.com/office/drawing/2014/main" id="{EAFC36F2-82B5-4941-BFAB-D5097ED4AC56}"/>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15" name="TextBox 14">
            <a:extLst>
              <a:ext uri="{FF2B5EF4-FFF2-40B4-BE49-F238E27FC236}">
                <a16:creationId xmlns:a16="http://schemas.microsoft.com/office/drawing/2014/main" id="{692F7B3C-27E7-4796-9A24-3FC8CEAF5F4E}"/>
              </a:ext>
            </a:extLst>
          </p:cNvPr>
          <p:cNvSpPr txBox="1"/>
          <p:nvPr/>
        </p:nvSpPr>
        <p:spPr>
          <a:xfrm>
            <a:off x="85836" y="6458845"/>
            <a:ext cx="4572000" cy="276999"/>
          </a:xfrm>
          <a:prstGeom prst="rect">
            <a:avLst/>
          </a:prstGeom>
          <a:noFill/>
        </p:spPr>
        <p:txBody>
          <a:bodyPr wrap="square">
            <a:spAutoFit/>
          </a:bodyPr>
          <a:lstStyle/>
          <a:p>
            <a:r>
              <a:rPr lang="en-US" sz="1200"/>
              <a:t>April - May 2024</a:t>
            </a:r>
          </a:p>
        </p:txBody>
      </p:sp>
      <p:graphicFrame>
        <p:nvGraphicFramePr>
          <p:cNvPr id="4" name="Table 5">
            <a:extLst>
              <a:ext uri="{FF2B5EF4-FFF2-40B4-BE49-F238E27FC236}">
                <a16:creationId xmlns:a16="http://schemas.microsoft.com/office/drawing/2014/main" id="{EA12E069-EBFF-79A2-0279-1E9AEE18B6FB}"/>
              </a:ext>
            </a:extLst>
          </p:cNvPr>
          <p:cNvGraphicFramePr>
            <a:graphicFrameLocks noGrp="1"/>
          </p:cNvGraphicFramePr>
          <p:nvPr>
            <p:extLst>
              <p:ext uri="{D42A27DB-BD31-4B8C-83A1-F6EECF244321}">
                <p14:modId xmlns:p14="http://schemas.microsoft.com/office/powerpoint/2010/main" val="4161072177"/>
              </p:ext>
            </p:extLst>
          </p:nvPr>
        </p:nvGraphicFramePr>
        <p:xfrm>
          <a:off x="2604084" y="1759739"/>
          <a:ext cx="5579707" cy="1813560"/>
        </p:xfrm>
        <a:graphic>
          <a:graphicData uri="http://schemas.openxmlformats.org/drawingml/2006/table">
            <a:tbl>
              <a:tblPr firstRow="1" bandRow="1">
                <a:tableStyleId>{5C22544A-7EE6-4342-B048-85BDC9FD1C3A}</a:tableStyleId>
              </a:tblPr>
              <a:tblGrid>
                <a:gridCol w="1855389">
                  <a:extLst>
                    <a:ext uri="{9D8B030D-6E8A-4147-A177-3AD203B41FA5}">
                      <a16:colId xmlns:a16="http://schemas.microsoft.com/office/drawing/2014/main" val="1992345257"/>
                    </a:ext>
                  </a:extLst>
                </a:gridCol>
                <a:gridCol w="1864415">
                  <a:extLst>
                    <a:ext uri="{9D8B030D-6E8A-4147-A177-3AD203B41FA5}">
                      <a16:colId xmlns:a16="http://schemas.microsoft.com/office/drawing/2014/main" val="249071785"/>
                    </a:ext>
                  </a:extLst>
                </a:gridCol>
                <a:gridCol w="1859903">
                  <a:extLst>
                    <a:ext uri="{9D8B030D-6E8A-4147-A177-3AD203B41FA5}">
                      <a16:colId xmlns:a16="http://schemas.microsoft.com/office/drawing/2014/main" val="76517725"/>
                    </a:ext>
                  </a:extLst>
                </a:gridCol>
              </a:tblGrid>
              <a:tr h="248352">
                <a:tc>
                  <a:txBody>
                    <a:bodyPr/>
                    <a:lstStyle/>
                    <a:p>
                      <a:r>
                        <a:rPr lang="en-US" sz="1100"/>
                        <a:t>Service Obligation</a:t>
                      </a:r>
                    </a:p>
                  </a:txBody>
                  <a:tcPr/>
                </a:tc>
                <a:tc>
                  <a:txBody>
                    <a:bodyPr/>
                    <a:lstStyle/>
                    <a:p>
                      <a:r>
                        <a:rPr lang="en-US" sz="1100"/>
                        <a:t>Registered Nurse</a:t>
                      </a:r>
                    </a:p>
                  </a:txBody>
                  <a:tcPr/>
                </a:tc>
                <a:tc>
                  <a:txBody>
                    <a:bodyPr/>
                    <a:lstStyle/>
                    <a:p>
                      <a:r>
                        <a:rPr lang="en-US" sz="1100"/>
                        <a:t>Licensed Practical Nurse</a:t>
                      </a:r>
                    </a:p>
                  </a:txBody>
                  <a:tcPr/>
                </a:tc>
                <a:extLst>
                  <a:ext uri="{0D108BD9-81ED-4DB2-BD59-A6C34878D82A}">
                    <a16:rowId xmlns:a16="http://schemas.microsoft.com/office/drawing/2014/main" val="754618394"/>
                  </a:ext>
                </a:extLst>
              </a:tr>
              <a:tr h="248352">
                <a:tc rowSpan="3">
                  <a:txBody>
                    <a:bodyPr/>
                    <a:lstStyle/>
                    <a:p>
                      <a:pPr algn="ctr"/>
                      <a:r>
                        <a:rPr lang="en-US" sz="1100"/>
                        <a:t>3 Years</a:t>
                      </a:r>
                    </a:p>
                  </a:txBody>
                  <a:tcPr anchor="ctr"/>
                </a:tc>
                <a:tc>
                  <a:txBody>
                    <a:bodyPr/>
                    <a:lstStyle/>
                    <a:p>
                      <a:r>
                        <a:rPr lang="en-US" sz="1100"/>
                        <a:t>Full Time: $35,000</a:t>
                      </a:r>
                    </a:p>
                  </a:txBody>
                  <a:tcPr/>
                </a:tc>
                <a:tc>
                  <a:txBody>
                    <a:bodyPr/>
                    <a:lstStyle/>
                    <a:p>
                      <a:r>
                        <a:rPr lang="en-US" sz="1100"/>
                        <a:t>Full Time: $30,000</a:t>
                      </a:r>
                    </a:p>
                  </a:txBody>
                  <a:tcPr/>
                </a:tc>
                <a:extLst>
                  <a:ext uri="{0D108BD9-81ED-4DB2-BD59-A6C34878D82A}">
                    <a16:rowId xmlns:a16="http://schemas.microsoft.com/office/drawing/2014/main" val="3100543816"/>
                  </a:ext>
                </a:extLst>
              </a:tr>
              <a:tr h="248352">
                <a:tc vMerge="1">
                  <a:txBody>
                    <a:bodyPr/>
                    <a:lstStyle/>
                    <a:p>
                      <a:endParaRPr lang="en-US"/>
                    </a:p>
                  </a:txBody>
                  <a:tcPr/>
                </a:tc>
                <a:tc>
                  <a:txBody>
                    <a:bodyPr/>
                    <a:lstStyle/>
                    <a:p>
                      <a:r>
                        <a:rPr lang="en-US" sz="1100"/>
                        <a:t>Part Time: $20,000</a:t>
                      </a:r>
                    </a:p>
                  </a:txBody>
                  <a:tcPr/>
                </a:tc>
                <a:tc>
                  <a:txBody>
                    <a:bodyPr/>
                    <a:lstStyle/>
                    <a:p>
                      <a:r>
                        <a:rPr lang="en-US" sz="1100"/>
                        <a:t>Part Time: $15,000</a:t>
                      </a:r>
                    </a:p>
                  </a:txBody>
                  <a:tcPr/>
                </a:tc>
                <a:extLst>
                  <a:ext uri="{0D108BD9-81ED-4DB2-BD59-A6C34878D82A}">
                    <a16:rowId xmlns:a16="http://schemas.microsoft.com/office/drawing/2014/main" val="798491278"/>
                  </a:ext>
                </a:extLst>
              </a:tr>
              <a:tr h="248352">
                <a:tc vMerge="1">
                  <a:txBody>
                    <a:bodyPr/>
                    <a:lstStyle/>
                    <a:p>
                      <a:pPr algn="ctr"/>
                      <a:endParaRPr lang="en-US" sz="1100"/>
                    </a:p>
                  </a:txBody>
                  <a:tcPr anchor="ctr"/>
                </a:tc>
                <a:tc>
                  <a:txBody>
                    <a:bodyPr/>
                    <a:lstStyle/>
                    <a:p>
                      <a:r>
                        <a:rPr lang="en-US" sz="1100"/>
                        <a:t>Per Diem: $15,000</a:t>
                      </a:r>
                    </a:p>
                  </a:txBody>
                  <a:tcPr/>
                </a:tc>
                <a:tc>
                  <a:txBody>
                    <a:bodyPr/>
                    <a:lstStyle/>
                    <a:p>
                      <a:r>
                        <a:rPr lang="en-US" sz="1100"/>
                        <a:t>Per Diem: $10,000</a:t>
                      </a:r>
                    </a:p>
                  </a:txBody>
                  <a:tcPr/>
                </a:tc>
                <a:extLst>
                  <a:ext uri="{0D108BD9-81ED-4DB2-BD59-A6C34878D82A}">
                    <a16:rowId xmlns:a16="http://schemas.microsoft.com/office/drawing/2014/main" val="537027155"/>
                  </a:ext>
                </a:extLst>
              </a:tr>
              <a:tr h="248352">
                <a:tc rowSpan="3">
                  <a:txBody>
                    <a:bodyPr/>
                    <a:lstStyle/>
                    <a:p>
                      <a:pPr algn="ctr"/>
                      <a:r>
                        <a:rPr lang="en-US" sz="1100"/>
                        <a:t>2 Years</a:t>
                      </a:r>
                    </a:p>
                  </a:txBody>
                  <a:tcPr anchor="ctr"/>
                </a:tc>
                <a:tc>
                  <a:txBody>
                    <a:bodyPr/>
                    <a:lstStyle/>
                    <a:p>
                      <a:r>
                        <a:rPr lang="en-US" sz="1100"/>
                        <a:t>Full Time: $20,000</a:t>
                      </a:r>
                    </a:p>
                  </a:txBody>
                  <a:tcPr/>
                </a:tc>
                <a:tc>
                  <a:txBody>
                    <a:bodyPr/>
                    <a:lstStyle/>
                    <a:p>
                      <a:r>
                        <a:rPr lang="en-US" sz="1100"/>
                        <a:t>Full Time: $15,000</a:t>
                      </a:r>
                    </a:p>
                  </a:txBody>
                  <a:tcPr/>
                </a:tc>
                <a:extLst>
                  <a:ext uri="{0D108BD9-81ED-4DB2-BD59-A6C34878D82A}">
                    <a16:rowId xmlns:a16="http://schemas.microsoft.com/office/drawing/2014/main" val="1147512711"/>
                  </a:ext>
                </a:extLst>
              </a:tr>
              <a:tr h="248352">
                <a:tc vMerge="1">
                  <a:txBody>
                    <a:bodyPr/>
                    <a:lstStyle/>
                    <a:p>
                      <a:endParaRPr lang="en-US"/>
                    </a:p>
                  </a:txBody>
                  <a:tcPr/>
                </a:tc>
                <a:tc>
                  <a:txBody>
                    <a:bodyPr/>
                    <a:lstStyle/>
                    <a:p>
                      <a:r>
                        <a:rPr lang="en-US" sz="1100"/>
                        <a:t>Part Time: $15,000</a:t>
                      </a:r>
                    </a:p>
                  </a:txBody>
                  <a:tcPr/>
                </a:tc>
                <a:tc>
                  <a:txBody>
                    <a:bodyPr/>
                    <a:lstStyle/>
                    <a:p>
                      <a:r>
                        <a:rPr lang="en-US" sz="1100"/>
                        <a:t>Part Time: $10,000</a:t>
                      </a:r>
                    </a:p>
                  </a:txBody>
                  <a:tcPr/>
                </a:tc>
                <a:extLst>
                  <a:ext uri="{0D108BD9-81ED-4DB2-BD59-A6C34878D82A}">
                    <a16:rowId xmlns:a16="http://schemas.microsoft.com/office/drawing/2014/main" val="1060819406"/>
                  </a:ext>
                </a:extLst>
              </a:tr>
              <a:tr h="248352">
                <a:tc vMerge="1">
                  <a:txBody>
                    <a:bodyPr/>
                    <a:lstStyle/>
                    <a:p>
                      <a:pPr algn="ctr"/>
                      <a:endParaRPr lang="en-US" sz="1100"/>
                    </a:p>
                  </a:txBody>
                  <a:tcPr anchor="ctr"/>
                </a:tc>
                <a:tc>
                  <a:txBody>
                    <a:bodyPr/>
                    <a:lstStyle/>
                    <a:p>
                      <a:r>
                        <a:rPr lang="en-US" sz="1100"/>
                        <a:t>Per Diem: $10,000</a:t>
                      </a:r>
                    </a:p>
                  </a:txBody>
                  <a:tcPr/>
                </a:tc>
                <a:tc>
                  <a:txBody>
                    <a:bodyPr/>
                    <a:lstStyle/>
                    <a:p>
                      <a:r>
                        <a:rPr lang="en-US" sz="1100" dirty="0"/>
                        <a:t>Per Diem: $7,000</a:t>
                      </a:r>
                    </a:p>
                  </a:txBody>
                  <a:tcPr/>
                </a:tc>
                <a:extLst>
                  <a:ext uri="{0D108BD9-81ED-4DB2-BD59-A6C34878D82A}">
                    <a16:rowId xmlns:a16="http://schemas.microsoft.com/office/drawing/2014/main" val="3202313451"/>
                  </a:ext>
                </a:extLst>
              </a:tr>
            </a:tbl>
          </a:graphicData>
        </a:graphic>
      </p:graphicFrame>
    </p:spTree>
    <p:extLst>
      <p:ext uri="{BB962C8B-B14F-4D97-AF65-F5344CB8AC3E}">
        <p14:creationId xmlns:p14="http://schemas.microsoft.com/office/powerpoint/2010/main" val="2692583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5" imgH="396" progId="TCLayout.ActiveDocument.1">
                  <p:embed/>
                </p:oleObj>
              </mc:Choice>
              <mc:Fallback>
                <p:oleObj name="think-cell Slide" r:id="rId5"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41" name="Title 1">
            <a:extLst>
              <a:ext uri="{FF2B5EF4-FFF2-40B4-BE49-F238E27FC236}">
                <a16:creationId xmlns:a16="http://schemas.microsoft.com/office/drawing/2014/main" id="{37159D69-774F-4561-8BF0-E5BC81271AA0}"/>
              </a:ext>
            </a:extLst>
          </p:cNvPr>
          <p:cNvSpPr txBox="1">
            <a:spLocks/>
          </p:cNvSpPr>
          <p:nvPr/>
        </p:nvSpPr>
        <p:spPr>
          <a:xfrm>
            <a:off x="-15050" y="96838"/>
            <a:ext cx="9144000" cy="436562"/>
          </a:xfrm>
          <a:prstGeom prst="rect">
            <a:avLst/>
          </a:prstGeom>
          <a:ln>
            <a:noFill/>
          </a:ln>
        </p:spPr>
        <p:txBody>
          <a:bodyPr lIns="91440" tIns="45720" rIns="91440" bIns="45720" anchor="t"/>
          <a:lstStyle>
            <a:lvl1pPr algn="l" defTabSz="685783" rtl="0" eaLnBrk="1" latinLnBrk="0" hangingPunct="1">
              <a:lnSpc>
                <a:spcPct val="100000"/>
              </a:lnSpc>
              <a:spcBef>
                <a:spcPct val="0"/>
              </a:spcBef>
              <a:buNone/>
              <a:defRPr lang="en-US" sz="2200" b="1" kern="1200" spc="0" baseline="0" dirty="0">
                <a:ln w="6350" cap="flat">
                  <a:noFill/>
                  <a:miter lim="800000"/>
                </a:ln>
                <a:solidFill>
                  <a:schemeClr val="tx1"/>
                </a:solidFill>
                <a:latin typeface="+mj-lt"/>
                <a:ea typeface="+mj-ea"/>
                <a:cs typeface="+mj-cs"/>
              </a:defRPr>
            </a:lvl1pPr>
          </a:lstStyle>
          <a:p>
            <a:pPr algn="ctr"/>
            <a:r>
              <a:rPr lang="en-US" sz="2800" b="0">
                <a:ea typeface="+mj-lt"/>
                <a:cs typeface="+mj-lt"/>
              </a:rPr>
              <a:t>CSN Workforce Initiatives</a:t>
            </a:r>
            <a:endParaRPr lang="en-US" sz="2800" b="0"/>
          </a:p>
        </p:txBody>
      </p:sp>
      <p:sp>
        <p:nvSpPr>
          <p:cNvPr id="21" name="TitleTopPlaceholder">
            <a:extLst>
              <a:ext uri="{FF2B5EF4-FFF2-40B4-BE49-F238E27FC236}">
                <a16:creationId xmlns:a16="http://schemas.microsoft.com/office/drawing/2014/main" id="{3FDCE0E9-C1D3-4CB1-8D41-7DBA82A23D1E}"/>
              </a:ext>
            </a:extLst>
          </p:cNvPr>
          <p:cNvSpPr>
            <a:spLocks noChangeArrowheads="1"/>
          </p:cNvSpPr>
          <p:nvPr/>
        </p:nvSpPr>
        <p:spPr bwMode="auto">
          <a:xfrm>
            <a:off x="2110967" y="630238"/>
            <a:ext cx="2144133" cy="436562"/>
          </a:xfrm>
          <a:prstGeom prst="rect">
            <a:avLst/>
          </a:prstGeom>
          <a:solidFill>
            <a:schemeClr val="tx2">
              <a:lumMod val="60000"/>
              <a:lumOff val="40000"/>
              <a:alpha val="77000"/>
            </a:schemeClr>
          </a:solidFill>
          <a:ln w="9525">
            <a:noFill/>
            <a:miter lim="800000"/>
            <a:headEnd/>
            <a:tailEnd/>
          </a:ln>
          <a:effectLst/>
        </p:spPr>
        <p:txBody>
          <a:bodyPr wrap="none" lIns="91788" tIns="45902" rIns="91788" bIns="45902" anchor="ctr"/>
          <a:lstStyle/>
          <a:p>
            <a:pPr defTabSz="906101" fontAlgn="base">
              <a:spcBef>
                <a:spcPct val="0"/>
              </a:spcBef>
              <a:spcAft>
                <a:spcPct val="0"/>
              </a:spcAft>
              <a:defRPr/>
            </a:pPr>
            <a:endParaRPr lang="en-US" sz="1600">
              <a:solidFill>
                <a:srgbClr val="000000"/>
              </a:solidFill>
            </a:endParaRPr>
          </a:p>
        </p:txBody>
      </p:sp>
      <p:sp>
        <p:nvSpPr>
          <p:cNvPr id="22" name="TitleTopPlaceholder">
            <a:extLst>
              <a:ext uri="{FF2B5EF4-FFF2-40B4-BE49-F238E27FC236}">
                <a16:creationId xmlns:a16="http://schemas.microsoft.com/office/drawing/2014/main" id="{69B2C356-BA08-408E-BDE2-7202D1B7E8EF}"/>
              </a:ext>
            </a:extLst>
          </p:cNvPr>
          <p:cNvSpPr>
            <a:spLocks noChangeArrowheads="1"/>
          </p:cNvSpPr>
          <p:nvPr/>
        </p:nvSpPr>
        <p:spPr bwMode="auto">
          <a:xfrm>
            <a:off x="4255101" y="630238"/>
            <a:ext cx="4892676"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23" name="TitleTopPlaceholder">
            <a:extLst>
              <a:ext uri="{FF2B5EF4-FFF2-40B4-BE49-F238E27FC236}">
                <a16:creationId xmlns:a16="http://schemas.microsoft.com/office/drawing/2014/main" id="{6230C197-DE69-4F6B-8371-A1EFB31457C7}"/>
              </a:ext>
            </a:extLst>
          </p:cNvPr>
          <p:cNvSpPr>
            <a:spLocks noChangeArrowheads="1"/>
          </p:cNvSpPr>
          <p:nvPr/>
        </p:nvSpPr>
        <p:spPr bwMode="auto">
          <a:xfrm>
            <a:off x="-5459" y="6302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788" tIns="45902" rIns="91788" bIns="45902" anchor="ctr"/>
          <a:lstStyle/>
          <a:p>
            <a:pPr defTabSz="903539" fontAlgn="base">
              <a:spcBef>
                <a:spcPct val="0"/>
              </a:spcBef>
              <a:spcAft>
                <a:spcPct val="0"/>
              </a:spcAft>
            </a:pPr>
            <a:endParaRPr lang="en-US" sz="1600">
              <a:solidFill>
                <a:srgbClr val="000000"/>
              </a:solidFill>
              <a:cs typeface="Arial" charset="0"/>
            </a:endParaRPr>
          </a:p>
        </p:txBody>
      </p:sp>
      <p:sp>
        <p:nvSpPr>
          <p:cNvPr id="42" name="Slide Number Placeholder 5">
            <a:extLst>
              <a:ext uri="{FF2B5EF4-FFF2-40B4-BE49-F238E27FC236}">
                <a16:creationId xmlns:a16="http://schemas.microsoft.com/office/drawing/2014/main" id="{BD6909E4-C995-485C-AACF-A1476CA47873}"/>
              </a:ext>
            </a:extLst>
          </p:cNvPr>
          <p:cNvSpPr txBox="1">
            <a:spLocks/>
          </p:cNvSpPr>
          <p:nvPr/>
        </p:nvSpPr>
        <p:spPr>
          <a:xfrm>
            <a:off x="6859245" y="6322618"/>
            <a:ext cx="2133600" cy="276999"/>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fld id="{BCD0FF19-6259-4523-B101-0652FA92D486}" type="slidenum">
              <a:rPr lang="en-US" sz="1200" smtClean="0"/>
              <a:pPr marL="0" indent="0" algn="r">
                <a:buNone/>
              </a:pPr>
              <a:t>9</a:t>
            </a:fld>
            <a:endParaRPr lang="en-US" sz="1200"/>
          </a:p>
        </p:txBody>
      </p:sp>
      <p:sp>
        <p:nvSpPr>
          <p:cNvPr id="17" name="Rectangle 16">
            <a:extLst>
              <a:ext uri="{FF2B5EF4-FFF2-40B4-BE49-F238E27FC236}">
                <a16:creationId xmlns:a16="http://schemas.microsoft.com/office/drawing/2014/main" id="{F8E187BC-08B3-48BC-AF24-1CAF3C2AC332}"/>
              </a:ext>
            </a:extLst>
          </p:cNvPr>
          <p:cNvSpPr/>
          <p:nvPr/>
        </p:nvSpPr>
        <p:spPr>
          <a:xfrm>
            <a:off x="1057372" y="1148344"/>
            <a:ext cx="7091935" cy="436562"/>
          </a:xfrm>
          <a:prstGeom prst="rect">
            <a:avLst/>
          </a:prstGeom>
          <a:solidFill>
            <a:srgbClr val="E5F4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b="1">
              <a:solidFill>
                <a:schemeClr val="tx1"/>
              </a:solidFill>
            </a:endParaRPr>
          </a:p>
        </p:txBody>
      </p:sp>
      <p:sp>
        <p:nvSpPr>
          <p:cNvPr id="25" name="TextBox 24">
            <a:extLst>
              <a:ext uri="{FF2B5EF4-FFF2-40B4-BE49-F238E27FC236}">
                <a16:creationId xmlns:a16="http://schemas.microsoft.com/office/drawing/2014/main" id="{2BFCEFCD-9BD3-4EBC-A0A4-97E3740B49CB}"/>
              </a:ext>
            </a:extLst>
          </p:cNvPr>
          <p:cNvSpPr txBox="1"/>
          <p:nvPr/>
        </p:nvSpPr>
        <p:spPr>
          <a:xfrm>
            <a:off x="1026032" y="1159606"/>
            <a:ext cx="7091935" cy="677108"/>
          </a:xfrm>
          <a:prstGeom prst="rect">
            <a:avLst/>
          </a:prstGeom>
          <a:noFill/>
          <a:ln>
            <a:noFill/>
          </a:ln>
        </p:spPr>
        <p:txBody>
          <a:bodyPr wrap="square" lIns="91440" tIns="45720" rIns="91440" bIns="45720" rtlCol="0" anchor="t">
            <a:spAutoFit/>
          </a:bodyPr>
          <a:lstStyle/>
          <a:p>
            <a:pPr algn="ctr"/>
            <a:r>
              <a:rPr lang="en-US" sz="2000"/>
              <a:t>CSN Training Awards</a:t>
            </a:r>
          </a:p>
          <a:p>
            <a:endParaRPr lang="en-US">
              <a:cs typeface="Calibri"/>
            </a:endParaRPr>
          </a:p>
        </p:txBody>
      </p:sp>
      <p:sp>
        <p:nvSpPr>
          <p:cNvPr id="14" name="TextBox 13">
            <a:extLst>
              <a:ext uri="{FF2B5EF4-FFF2-40B4-BE49-F238E27FC236}">
                <a16:creationId xmlns:a16="http://schemas.microsoft.com/office/drawing/2014/main" id="{EAFC36F2-82B5-4941-BFAB-D5097ED4AC56}"/>
              </a:ext>
            </a:extLst>
          </p:cNvPr>
          <p:cNvSpPr txBox="1"/>
          <p:nvPr/>
        </p:nvSpPr>
        <p:spPr>
          <a:xfrm>
            <a:off x="1805914" y="6423347"/>
            <a:ext cx="6442898" cy="276999"/>
          </a:xfrm>
          <a:prstGeom prst="rect">
            <a:avLst/>
          </a:prstGeom>
          <a:noFill/>
        </p:spPr>
        <p:txBody>
          <a:bodyPr wrap="square">
            <a:spAutoFit/>
          </a:bodyPr>
          <a:lstStyle/>
          <a:p>
            <a:pPr marL="0" marR="0" algn="ctr">
              <a:spcBef>
                <a:spcPts val="0"/>
              </a:spcBef>
              <a:spcAft>
                <a:spcPts val="0"/>
              </a:spcAft>
              <a:tabLst>
                <a:tab pos="2971800" algn="ctr"/>
                <a:tab pos="5943600" algn="r"/>
                <a:tab pos="2971800" algn="ctr"/>
                <a:tab pos="5930900" algn="r"/>
              </a:tabLst>
            </a:pPr>
            <a:r>
              <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For Policy Development ONLY-Subject to Change</a:t>
            </a:r>
          </a:p>
        </p:txBody>
      </p:sp>
      <p:sp>
        <p:nvSpPr>
          <p:cNvPr id="15" name="TextBox 14">
            <a:extLst>
              <a:ext uri="{FF2B5EF4-FFF2-40B4-BE49-F238E27FC236}">
                <a16:creationId xmlns:a16="http://schemas.microsoft.com/office/drawing/2014/main" id="{692F7B3C-27E7-4796-9A24-3FC8CEAF5F4E}"/>
              </a:ext>
            </a:extLst>
          </p:cNvPr>
          <p:cNvSpPr txBox="1"/>
          <p:nvPr/>
        </p:nvSpPr>
        <p:spPr>
          <a:xfrm>
            <a:off x="329797" y="6404632"/>
            <a:ext cx="4572000" cy="276999"/>
          </a:xfrm>
          <a:prstGeom prst="rect">
            <a:avLst/>
          </a:prstGeom>
          <a:noFill/>
        </p:spPr>
        <p:txBody>
          <a:bodyPr wrap="square">
            <a:spAutoFit/>
          </a:bodyPr>
          <a:lstStyle/>
          <a:p>
            <a:r>
              <a:rPr lang="en-US" sz="1200"/>
              <a:t>April - May 2024</a:t>
            </a:r>
          </a:p>
        </p:txBody>
      </p:sp>
      <p:graphicFrame>
        <p:nvGraphicFramePr>
          <p:cNvPr id="4" name="Table 3">
            <a:extLst>
              <a:ext uri="{FF2B5EF4-FFF2-40B4-BE49-F238E27FC236}">
                <a16:creationId xmlns:a16="http://schemas.microsoft.com/office/drawing/2014/main" id="{DC28EFBE-D399-D8C1-EF65-2BD38F52C235}"/>
              </a:ext>
            </a:extLst>
          </p:cNvPr>
          <p:cNvGraphicFramePr>
            <a:graphicFrameLocks noGrp="1"/>
          </p:cNvGraphicFramePr>
          <p:nvPr>
            <p:extLst>
              <p:ext uri="{D42A27DB-BD31-4B8C-83A1-F6EECF244321}">
                <p14:modId xmlns:p14="http://schemas.microsoft.com/office/powerpoint/2010/main" val="3303933777"/>
              </p:ext>
            </p:extLst>
          </p:nvPr>
        </p:nvGraphicFramePr>
        <p:xfrm>
          <a:off x="229315" y="1666450"/>
          <a:ext cx="8763530" cy="4756897"/>
        </p:xfrm>
        <a:graphic>
          <a:graphicData uri="http://schemas.openxmlformats.org/drawingml/2006/table">
            <a:tbl>
              <a:tblPr firstRow="1" bandRow="1">
                <a:tableStyleId>{5C22544A-7EE6-4342-B048-85BDC9FD1C3A}</a:tableStyleId>
              </a:tblPr>
              <a:tblGrid>
                <a:gridCol w="4381765">
                  <a:extLst>
                    <a:ext uri="{9D8B030D-6E8A-4147-A177-3AD203B41FA5}">
                      <a16:colId xmlns:a16="http://schemas.microsoft.com/office/drawing/2014/main" val="3465740832"/>
                    </a:ext>
                  </a:extLst>
                </a:gridCol>
                <a:gridCol w="4381765">
                  <a:extLst>
                    <a:ext uri="{9D8B030D-6E8A-4147-A177-3AD203B41FA5}">
                      <a16:colId xmlns:a16="http://schemas.microsoft.com/office/drawing/2014/main" val="3457086579"/>
                    </a:ext>
                  </a:extLst>
                </a:gridCol>
              </a:tblGrid>
              <a:tr h="383416">
                <a:tc>
                  <a:txBody>
                    <a:bodyPr/>
                    <a:lstStyle/>
                    <a:p>
                      <a:r>
                        <a:rPr lang="en-US"/>
                        <a:t>MGH IHP</a:t>
                      </a:r>
                    </a:p>
                  </a:txBody>
                  <a:tcPr/>
                </a:tc>
                <a:tc>
                  <a:txBody>
                    <a:bodyPr/>
                    <a:lstStyle/>
                    <a:p>
                      <a:r>
                        <a:rPr lang="en-US"/>
                        <a:t>Nightingale Northern Nest</a:t>
                      </a:r>
                    </a:p>
                  </a:txBody>
                  <a:tcPr/>
                </a:tc>
                <a:extLst>
                  <a:ext uri="{0D108BD9-81ED-4DB2-BD59-A6C34878D82A}">
                    <a16:rowId xmlns:a16="http://schemas.microsoft.com/office/drawing/2014/main" val="2315311784"/>
                  </a:ext>
                </a:extLst>
              </a:tr>
              <a:tr h="4373481">
                <a:tc>
                  <a:txBody>
                    <a:bodyPr/>
                    <a:lstStyle/>
                    <a:p>
                      <a:pPr marL="285750" indent="-285750">
                        <a:buFont typeface="Arial" panose="020B0604020202020204" pitchFamily="34" charset="0"/>
                        <a:buChar char="•"/>
                      </a:pPr>
                      <a:r>
                        <a:rPr lang="en-US" sz="1600"/>
                        <a:t>Started first course 3/15/24 with 36 students that run in 8—12 week Cohorts. Consists of online learning, some live sessions and final hands-on intensive weekend at MGH IHP campus in Charlestown.</a:t>
                      </a:r>
                    </a:p>
                    <a:p>
                      <a:pPr marL="285750" indent="-285750">
                        <a:buFont typeface="Arial" panose="020B0604020202020204" pitchFamily="34" charset="0"/>
                        <a:buChar char="•"/>
                      </a:pPr>
                      <a:r>
                        <a:rPr lang="en-US" sz="1600"/>
                        <a:t>Have 3 remaining courses through 6/2025 with 36 students each.</a:t>
                      </a:r>
                    </a:p>
                    <a:p>
                      <a:pPr marL="285750" indent="-285750">
                        <a:buFont typeface="Arial" panose="020B0604020202020204" pitchFamily="34" charset="0"/>
                        <a:buChar char="•"/>
                      </a:pPr>
                      <a:r>
                        <a:rPr lang="en-US" sz="1600"/>
                        <a:t>Total program training 144 nurses in full cycle program. </a:t>
                      </a:r>
                    </a:p>
                    <a:p>
                      <a:pPr marL="285750" indent="-285750">
                        <a:buFont typeface="Arial" panose="020B0604020202020204" pitchFamily="34" charset="0"/>
                        <a:buChar char="•"/>
                      </a:pPr>
                      <a:r>
                        <a:rPr lang="en-US" sz="1600"/>
                        <a:t>Wait list is active filling cohort sessions that have enrollees not confirmed.</a:t>
                      </a:r>
                    </a:p>
                    <a:p>
                      <a:pPr marL="285750" indent="-285750">
                        <a:buFont typeface="Arial" panose="020B0604020202020204" pitchFamily="34" charset="0"/>
                        <a:buChar char="•"/>
                      </a:pPr>
                      <a:r>
                        <a:rPr lang="en-US" sz="1600"/>
                        <a:t>Offering 4, "hands-on" weekend intensives with Job Fair on day-2. Dates are June 22-23, July  13—14, January 11—12, 2025 and February 1—2, 2025.</a:t>
                      </a:r>
                    </a:p>
                  </a:txBody>
                  <a:tcPr/>
                </a:tc>
                <a:tc>
                  <a:txBody>
                    <a:bodyPr/>
                    <a:lstStyle/>
                    <a:p>
                      <a:pPr marL="285750" lvl="0" indent="-285750">
                        <a:buFont typeface="Arial" panose="020B0604020202020204" pitchFamily="34" charset="0"/>
                        <a:buChar char="•"/>
                      </a:pPr>
                      <a:r>
                        <a:rPr lang="en-US" sz="1600" kern="1200">
                          <a:solidFill>
                            <a:schemeClr val="dk1"/>
                          </a:solidFill>
                          <a:effectLst/>
                          <a:latin typeface="+mn-lt"/>
                          <a:ea typeface="+mn-ea"/>
                          <a:cs typeface="+mn-cs"/>
                        </a:rPr>
                        <a:t>First course started January 6, 2024 with 20 trainees, consisting of hybrid learning including online and live classes.</a:t>
                      </a:r>
                    </a:p>
                    <a:p>
                      <a:pPr marL="285750" lvl="0" indent="-285750">
                        <a:buFont typeface="Arial" panose="020B0604020202020204" pitchFamily="34" charset="0"/>
                        <a:buChar char="•"/>
                      </a:pPr>
                      <a:r>
                        <a:rPr lang="en-US" sz="1600" kern="1200">
                          <a:solidFill>
                            <a:schemeClr val="dk1"/>
                          </a:solidFill>
                          <a:effectLst/>
                          <a:latin typeface="+mn-lt"/>
                          <a:ea typeface="+mn-ea"/>
                          <a:cs typeface="+mn-cs"/>
                        </a:rPr>
                        <a:t>Offering rolling modules to accommodate nurses that are working currently. </a:t>
                      </a:r>
                    </a:p>
                    <a:p>
                      <a:pPr marL="285750" lvl="0" indent="-285750">
                        <a:buFont typeface="Arial" panose="020B0604020202020204" pitchFamily="34" charset="0"/>
                        <a:buChar char="•"/>
                      </a:pPr>
                      <a:r>
                        <a:rPr lang="en-US" sz="1600" kern="1200">
                          <a:solidFill>
                            <a:schemeClr val="dk1"/>
                          </a:solidFill>
                          <a:effectLst/>
                          <a:latin typeface="+mn-lt"/>
                          <a:ea typeface="+mn-ea"/>
                          <a:cs typeface="+mn-cs"/>
                        </a:rPr>
                        <a:t>The online learning allows for partial cycle training of nurses to enhance their skills and so nurses do not have to complete the entire course. Partial program participants can transition to full time trainees.</a:t>
                      </a:r>
                    </a:p>
                    <a:p>
                      <a:pPr marL="285750" lvl="0" indent="-285750">
                        <a:buFont typeface="Arial" panose="020B0604020202020204" pitchFamily="34" charset="0"/>
                        <a:buChar char="•"/>
                      </a:pPr>
                      <a:r>
                        <a:rPr lang="en-US" sz="1600" kern="1200">
                          <a:solidFill>
                            <a:schemeClr val="dk1"/>
                          </a:solidFill>
                          <a:effectLst/>
                          <a:latin typeface="+mn-lt"/>
                          <a:ea typeface="+mn-ea"/>
                          <a:cs typeface="+mn-cs"/>
                        </a:rPr>
                        <a:t>The plan is to train 8—12 nurses/month for 18 months resulting in 144—216 nurses.</a:t>
                      </a:r>
                    </a:p>
                    <a:p>
                      <a:pPr marL="285750" lvl="0" indent="-285750">
                        <a:buFont typeface="Arial" panose="020B0604020202020204" pitchFamily="34" charset="0"/>
                        <a:buChar char="•"/>
                      </a:pPr>
                      <a:r>
                        <a:rPr lang="en-US" sz="1600" kern="1200">
                          <a:solidFill>
                            <a:schemeClr val="dk1"/>
                          </a:solidFill>
                          <a:effectLst/>
                          <a:latin typeface="+mn-lt"/>
                          <a:ea typeface="+mn-ea"/>
                          <a:cs typeface="+mn-cs"/>
                        </a:rPr>
                        <a:t>Accepting applications for future courses and since it's a rolling online curriculum, can start them as needed. </a:t>
                      </a:r>
                    </a:p>
                    <a:p>
                      <a:pPr marL="285750" lvl="0" indent="-285750">
                        <a:buFont typeface="Arial" panose="020B0604020202020204" pitchFamily="34" charset="0"/>
                        <a:buChar char="•"/>
                      </a:pPr>
                      <a:r>
                        <a:rPr lang="en-US" sz="1600" kern="1200">
                          <a:solidFill>
                            <a:schemeClr val="dk1"/>
                          </a:solidFill>
                          <a:effectLst/>
                          <a:latin typeface="+mn-lt"/>
                          <a:ea typeface="+mn-ea"/>
                          <a:cs typeface="+mn-cs"/>
                        </a:rPr>
                        <a:t>No waiting list at this time due to the structure of the program.</a:t>
                      </a:r>
                    </a:p>
                  </a:txBody>
                  <a:tcPr/>
                </a:tc>
                <a:extLst>
                  <a:ext uri="{0D108BD9-81ED-4DB2-BD59-A6C34878D82A}">
                    <a16:rowId xmlns:a16="http://schemas.microsoft.com/office/drawing/2014/main" val="2898540549"/>
                  </a:ext>
                </a:extLst>
              </a:tr>
            </a:tbl>
          </a:graphicData>
        </a:graphic>
      </p:graphicFrame>
    </p:spTree>
    <p:extLst>
      <p:ext uri="{BB962C8B-B14F-4D97-AF65-F5344CB8AC3E}">
        <p14:creationId xmlns:p14="http://schemas.microsoft.com/office/powerpoint/2010/main" val="314036719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waqM3SISEIKLw7bvuLj2dQ"/>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nAMZchispB7Fwns2QhDaMA"/>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KXuMQZ9MR_CJteDoIdlrz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3efdb8b0-c47e-4c3c-846a-2bf99d413b35">
      <UserInfo>
        <DisplayName>Dossa, Almas (EHS)</DisplayName>
        <AccountId>11</AccountId>
        <AccountType/>
      </UserInfo>
      <UserInfo>
        <DisplayName>Newton, Abigail (EHS)</DisplayName>
        <AccountId>14</AccountId>
        <AccountType/>
      </UserInfo>
      <UserInfo>
        <DisplayName>Miranda, April L. (EHS)</DisplayName>
        <AccountId>13</AccountId>
        <AccountType/>
      </UserInfo>
      <UserInfo>
        <DisplayName>Girard, Daniel J. (EHS)</DisplayName>
        <AccountId>12</AccountId>
        <AccountType/>
      </UserInfo>
      <UserInfo>
        <DisplayName>Kazarnovsky, Anne (EHS)</DisplayName>
        <AccountId>36</AccountId>
        <AccountType/>
      </UserInfo>
      <UserInfo>
        <DisplayName>Bennett, Joan (EHS)</DisplayName>
        <AccountId>20</AccountId>
        <AccountType/>
      </UserInfo>
      <UserInfo>
        <DisplayName>Clausen, Jeffrey (EHS)</DisplayName>
        <AccountId>22</AccountId>
        <AccountType/>
      </UserInfo>
    </SharedWithUsers>
    <lcf76f155ced4ddcb4097134ff3c332f xmlns="6f41c3f9-0ddd-4792-9cc5-2aa494f8de60">
      <Terms xmlns="http://schemas.microsoft.com/office/infopath/2007/PartnerControls"/>
    </lcf76f155ced4ddcb4097134ff3c332f>
    <TaxCatchAll xmlns="3efdb8b0-c47e-4c3c-846a-2bf99d413b3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642FC5B8B920D4BB6C445E99411392A" ma:contentTypeVersion="12" ma:contentTypeDescription="Create a new document." ma:contentTypeScope="" ma:versionID="a49262690328f0fbf0c571347d578054">
  <xsd:schema xmlns:xsd="http://www.w3.org/2001/XMLSchema" xmlns:xs="http://www.w3.org/2001/XMLSchema" xmlns:p="http://schemas.microsoft.com/office/2006/metadata/properties" xmlns:ns2="6f41c3f9-0ddd-4792-9cc5-2aa494f8de60" xmlns:ns3="3efdb8b0-c47e-4c3c-846a-2bf99d413b35" targetNamespace="http://schemas.microsoft.com/office/2006/metadata/properties" ma:root="true" ma:fieldsID="e827e2695a8888d044443b8630fde6fb" ns2:_="" ns3:_="">
    <xsd:import namespace="6f41c3f9-0ddd-4792-9cc5-2aa494f8de60"/>
    <xsd:import namespace="3efdb8b0-c47e-4c3c-846a-2bf99d413b3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41c3f9-0ddd-4792-9cc5-2aa494f8de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efdb8b0-c47e-4c3c-846a-2bf99d413b3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fde56e96-1cc5-481d-a69a-64450bc90d73}" ma:internalName="TaxCatchAll" ma:showField="CatchAllData" ma:web="3efdb8b0-c47e-4c3c-846a-2bf99d413b3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96AC71D-1E21-4429-B8F0-0C3E0A9524D3}">
  <ds:schemaRefs>
    <ds:schemaRef ds:uri="http://schemas.microsoft.com/sharepoint/v3/contenttype/forms"/>
  </ds:schemaRefs>
</ds:datastoreItem>
</file>

<file path=customXml/itemProps2.xml><?xml version="1.0" encoding="utf-8"?>
<ds:datastoreItem xmlns:ds="http://schemas.openxmlformats.org/officeDocument/2006/customXml" ds:itemID="{DB6DDE8A-DD28-417C-97C2-E7F23B7AF9B4}">
  <ds:schemaRefs>
    <ds:schemaRef ds:uri="http://www.w3.org/XML/1998/namespace"/>
    <ds:schemaRef ds:uri="http://purl.org/dc/elements/1.1/"/>
    <ds:schemaRef ds:uri="http://schemas.openxmlformats.org/package/2006/metadata/core-properties"/>
    <ds:schemaRef ds:uri="http://schemas.microsoft.com/office/2006/documentManagement/types"/>
    <ds:schemaRef ds:uri="6f41c3f9-0ddd-4792-9cc5-2aa494f8de60"/>
    <ds:schemaRef ds:uri="http://purl.org/dc/terms/"/>
    <ds:schemaRef ds:uri="http://schemas.microsoft.com/office/infopath/2007/PartnerControls"/>
    <ds:schemaRef ds:uri="3efdb8b0-c47e-4c3c-846a-2bf99d413b35"/>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52A4E3B7-B0F6-4684-BBA5-E1EA8C14CE6D}">
  <ds:schemaRefs>
    <ds:schemaRef ds:uri="3efdb8b0-c47e-4c3c-846a-2bf99d413b35"/>
    <ds:schemaRef ds:uri="6f41c3f9-0ddd-4792-9cc5-2aa494f8de6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9915</TotalTime>
  <Words>2428</Words>
  <Application>Microsoft Office PowerPoint</Application>
  <PresentationFormat>On-screen Show (4:3)</PresentationFormat>
  <Paragraphs>343</Paragraphs>
  <Slides>19</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5" baseType="lpstr">
      <vt:lpstr>Arial</vt:lpstr>
      <vt:lpstr>ArialMT</vt:lpstr>
      <vt:lpstr>Calibri</vt:lpstr>
      <vt:lpstr>Times New Roman</vt:lpstr>
      <vt:lpstr>Office Theme</vt:lpstr>
      <vt:lpstr>think-cell Slide</vt:lpstr>
      <vt:lpstr>Community Case Management (CCM) Member and CCM Family Member Quarterly Call</vt:lpstr>
      <vt:lpstr>PowerPoint Presentation</vt:lpstr>
      <vt:lpstr>Quarterly Call Format</vt:lpstr>
      <vt:lpstr>Quarterly Call Guidelines</vt:lpstr>
      <vt:lpstr>Quarterly Call Guidelines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CCM Member and CCM Family Feedback</vt:lpstr>
      <vt:lpstr>Summary &amp; Action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MassHealth Hospice Benefit Overview</dc:title>
  <dc:creator>Newton, Abigail (EHS)</dc:creator>
  <cp:lastModifiedBy>Kazarnovsky, Anne (EHS)</cp:lastModifiedBy>
  <cp:revision>4</cp:revision>
  <dcterms:created xsi:type="dcterms:W3CDTF">2020-02-14T16:25:49Z</dcterms:created>
  <dcterms:modified xsi:type="dcterms:W3CDTF">2024-05-03T15:04:37Z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0x010100B642FC5B8B920D4BB6C445E99411392A</vt:lpwstr>
  </property>
  <property fmtid="{D5CDD505-2E9C-101B-9397-08002B2CF9AE}" pid="3" name="MediaServiceImageTags">
    <vt:lpwstr/>
  </property>
</Properties>
</file>