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1"/>
  </p:notesMasterIdLst>
  <p:sldIdLst>
    <p:sldId id="256" r:id="rId5"/>
    <p:sldId id="258" r:id="rId6"/>
    <p:sldId id="257" r:id="rId7"/>
    <p:sldId id="299" r:id="rId8"/>
    <p:sldId id="301" r:id="rId9"/>
    <p:sldId id="303" r:id="rId10"/>
    <p:sldId id="306" r:id="rId11"/>
    <p:sldId id="307" r:id="rId12"/>
    <p:sldId id="260" r:id="rId13"/>
    <p:sldId id="308" r:id="rId14"/>
    <p:sldId id="310" r:id="rId15"/>
    <p:sldId id="305" r:id="rId16"/>
    <p:sldId id="263" r:id="rId17"/>
    <p:sldId id="264" r:id="rId18"/>
    <p:sldId id="279" r:id="rId19"/>
    <p:sldId id="280" r:id="rId20"/>
    <p:sldId id="272" r:id="rId21"/>
    <p:sldId id="275" r:id="rId22"/>
    <p:sldId id="276" r:id="rId23"/>
    <p:sldId id="269" r:id="rId24"/>
    <p:sldId id="277" r:id="rId25"/>
    <p:sldId id="302" r:id="rId26"/>
    <p:sldId id="270" r:id="rId27"/>
    <p:sldId id="281" r:id="rId28"/>
    <p:sldId id="282" r:id="rId29"/>
    <p:sldId id="271" r:id="rId30"/>
    <p:sldId id="274" r:id="rId31"/>
    <p:sldId id="283" r:id="rId32"/>
    <p:sldId id="284" r:id="rId33"/>
    <p:sldId id="287" r:id="rId34"/>
    <p:sldId id="288" r:id="rId35"/>
    <p:sldId id="289" r:id="rId36"/>
    <p:sldId id="292" r:id="rId37"/>
    <p:sldId id="291" r:id="rId38"/>
    <p:sldId id="294" r:id="rId39"/>
    <p:sldId id="290"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89F1D1-F745-4808-AED0-960B4D4A732A}" v="72" dt="2026-08-25T19:11:10.1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6" autoAdjust="0"/>
    <p:restoredTop sz="86467" autoAdjust="0"/>
  </p:normalViewPr>
  <p:slideViewPr>
    <p:cSldViewPr snapToGrid="0">
      <p:cViewPr varScale="1">
        <p:scale>
          <a:sx n="76" d="100"/>
          <a:sy n="76" d="100"/>
        </p:scale>
        <p:origin x="120" y="522"/>
      </p:cViewPr>
      <p:guideLst/>
    </p:cSldViewPr>
  </p:slideViewPr>
  <p:outlineViewPr>
    <p:cViewPr>
      <p:scale>
        <a:sx n="33" d="100"/>
        <a:sy n="33" d="100"/>
      </p:scale>
      <p:origin x="0" y="-3405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87AFA2-3B4E-4803-AC6D-9AEF128275FF}" type="datetimeFigureOut">
              <a:rPr lang="en-US" smtClean="0"/>
              <a:t>9/3/2026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B41FC5-03E4-40A8-8529-AA4999399AAB}" type="slidenum">
              <a:rPr lang="en-US" smtClean="0"/>
              <a:t>‹#›</a:t>
            </a:fld>
            <a:endParaRPr lang="en-US"/>
          </a:p>
        </p:txBody>
      </p:sp>
    </p:spTree>
    <p:extLst>
      <p:ext uri="{BB962C8B-B14F-4D97-AF65-F5344CB8AC3E}">
        <p14:creationId xmlns:p14="http://schemas.microsoft.com/office/powerpoint/2010/main" val="2979156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Rachel</a:t>
            </a:r>
          </a:p>
        </p:txBody>
      </p:sp>
      <p:sp>
        <p:nvSpPr>
          <p:cNvPr id="4" name="Slide Number Placeholder 3"/>
          <p:cNvSpPr>
            <a:spLocks noGrp="1"/>
          </p:cNvSpPr>
          <p:nvPr>
            <p:ph type="sldNum" sz="quarter" idx="5"/>
          </p:nvPr>
        </p:nvSpPr>
        <p:spPr/>
        <p:txBody>
          <a:bodyPr/>
          <a:lstStyle/>
          <a:p>
            <a:fld id="{49B41FC5-03E4-40A8-8529-AA4999399AAB}" type="slidenum">
              <a:rPr lang="en-US" smtClean="0"/>
              <a:t>1</a:t>
            </a:fld>
            <a:endParaRPr lang="en-US"/>
          </a:p>
        </p:txBody>
      </p:sp>
    </p:spTree>
    <p:extLst>
      <p:ext uri="{BB962C8B-B14F-4D97-AF65-F5344CB8AC3E}">
        <p14:creationId xmlns:p14="http://schemas.microsoft.com/office/powerpoint/2010/main" val="23638459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Adam</a:t>
            </a:r>
          </a:p>
        </p:txBody>
      </p:sp>
      <p:sp>
        <p:nvSpPr>
          <p:cNvPr id="4" name="Slide Number Placeholder 3"/>
          <p:cNvSpPr>
            <a:spLocks noGrp="1"/>
          </p:cNvSpPr>
          <p:nvPr>
            <p:ph type="sldNum" sz="quarter" idx="5"/>
          </p:nvPr>
        </p:nvSpPr>
        <p:spPr/>
        <p:txBody>
          <a:bodyPr/>
          <a:lstStyle/>
          <a:p>
            <a:fld id="{49B41FC5-03E4-40A8-8529-AA4999399AAB}" type="slidenum">
              <a:rPr lang="en-US" smtClean="0"/>
              <a:t>10</a:t>
            </a:fld>
            <a:endParaRPr lang="en-US"/>
          </a:p>
        </p:txBody>
      </p:sp>
    </p:spTree>
    <p:extLst>
      <p:ext uri="{BB962C8B-B14F-4D97-AF65-F5344CB8AC3E}">
        <p14:creationId xmlns:p14="http://schemas.microsoft.com/office/powerpoint/2010/main" val="2075241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Bron</a:t>
            </a:r>
          </a:p>
        </p:txBody>
      </p:sp>
      <p:sp>
        <p:nvSpPr>
          <p:cNvPr id="4" name="Slide Number Placeholder 3"/>
          <p:cNvSpPr>
            <a:spLocks noGrp="1"/>
          </p:cNvSpPr>
          <p:nvPr>
            <p:ph type="sldNum" sz="quarter" idx="5"/>
          </p:nvPr>
        </p:nvSpPr>
        <p:spPr/>
        <p:txBody>
          <a:bodyPr/>
          <a:lstStyle/>
          <a:p>
            <a:fld id="{49B41FC5-03E4-40A8-8529-AA4999399AAB}" type="slidenum">
              <a:rPr lang="en-US" smtClean="0"/>
              <a:t>11</a:t>
            </a:fld>
            <a:endParaRPr lang="en-US"/>
          </a:p>
        </p:txBody>
      </p:sp>
    </p:spTree>
    <p:extLst>
      <p:ext uri="{BB962C8B-B14F-4D97-AF65-F5344CB8AC3E}">
        <p14:creationId xmlns:p14="http://schemas.microsoft.com/office/powerpoint/2010/main" val="7811661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Bron</a:t>
            </a:r>
          </a:p>
        </p:txBody>
      </p:sp>
      <p:sp>
        <p:nvSpPr>
          <p:cNvPr id="4" name="Slide Number Placeholder 3"/>
          <p:cNvSpPr>
            <a:spLocks noGrp="1"/>
          </p:cNvSpPr>
          <p:nvPr>
            <p:ph type="sldNum" sz="quarter" idx="5"/>
          </p:nvPr>
        </p:nvSpPr>
        <p:spPr/>
        <p:txBody>
          <a:bodyPr/>
          <a:lstStyle/>
          <a:p>
            <a:fld id="{49B41FC5-03E4-40A8-8529-AA4999399AAB}" type="slidenum">
              <a:rPr lang="en-US" smtClean="0"/>
              <a:t>12</a:t>
            </a:fld>
            <a:endParaRPr lang="en-US"/>
          </a:p>
        </p:txBody>
      </p:sp>
    </p:spTree>
    <p:extLst>
      <p:ext uri="{BB962C8B-B14F-4D97-AF65-F5344CB8AC3E}">
        <p14:creationId xmlns:p14="http://schemas.microsoft.com/office/powerpoint/2010/main" val="1940756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bron</a:t>
            </a:r>
            <a:endParaRPr lang="en-US" dirty="0"/>
          </a:p>
        </p:txBody>
      </p:sp>
      <p:sp>
        <p:nvSpPr>
          <p:cNvPr id="4" name="Slide Number Placeholder 3"/>
          <p:cNvSpPr>
            <a:spLocks noGrp="1"/>
          </p:cNvSpPr>
          <p:nvPr>
            <p:ph type="sldNum" sz="quarter" idx="5"/>
          </p:nvPr>
        </p:nvSpPr>
        <p:spPr/>
        <p:txBody>
          <a:bodyPr/>
          <a:lstStyle/>
          <a:p>
            <a:fld id="{49B41FC5-03E4-40A8-8529-AA4999399AAB}" type="slidenum">
              <a:rPr lang="en-US" smtClean="0"/>
              <a:t>13</a:t>
            </a:fld>
            <a:endParaRPr lang="en-US"/>
          </a:p>
        </p:txBody>
      </p:sp>
    </p:spTree>
    <p:extLst>
      <p:ext uri="{BB962C8B-B14F-4D97-AF65-F5344CB8AC3E}">
        <p14:creationId xmlns:p14="http://schemas.microsoft.com/office/powerpoint/2010/main" val="28393037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Bron</a:t>
            </a:r>
          </a:p>
        </p:txBody>
      </p:sp>
      <p:sp>
        <p:nvSpPr>
          <p:cNvPr id="4" name="Slide Number Placeholder 3"/>
          <p:cNvSpPr>
            <a:spLocks noGrp="1"/>
          </p:cNvSpPr>
          <p:nvPr>
            <p:ph type="sldNum" sz="quarter" idx="5"/>
          </p:nvPr>
        </p:nvSpPr>
        <p:spPr/>
        <p:txBody>
          <a:bodyPr/>
          <a:lstStyle/>
          <a:p>
            <a:fld id="{49B41FC5-03E4-40A8-8529-AA4999399AAB}" type="slidenum">
              <a:rPr lang="en-US" smtClean="0"/>
              <a:t>14</a:t>
            </a:fld>
            <a:endParaRPr lang="en-US"/>
          </a:p>
        </p:txBody>
      </p:sp>
    </p:spTree>
    <p:extLst>
      <p:ext uri="{BB962C8B-B14F-4D97-AF65-F5344CB8AC3E}">
        <p14:creationId xmlns:p14="http://schemas.microsoft.com/office/powerpoint/2010/main" val="29760115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Bron</a:t>
            </a:r>
          </a:p>
        </p:txBody>
      </p:sp>
      <p:sp>
        <p:nvSpPr>
          <p:cNvPr id="4" name="Slide Number Placeholder 3"/>
          <p:cNvSpPr>
            <a:spLocks noGrp="1"/>
          </p:cNvSpPr>
          <p:nvPr>
            <p:ph type="sldNum" sz="quarter" idx="5"/>
          </p:nvPr>
        </p:nvSpPr>
        <p:spPr/>
        <p:txBody>
          <a:bodyPr/>
          <a:lstStyle/>
          <a:p>
            <a:fld id="{49B41FC5-03E4-40A8-8529-AA4999399AAB}" type="slidenum">
              <a:rPr lang="en-US" smtClean="0"/>
              <a:t>15</a:t>
            </a:fld>
            <a:endParaRPr lang="en-US"/>
          </a:p>
        </p:txBody>
      </p:sp>
    </p:spTree>
    <p:extLst>
      <p:ext uri="{BB962C8B-B14F-4D97-AF65-F5344CB8AC3E}">
        <p14:creationId xmlns:p14="http://schemas.microsoft.com/office/powerpoint/2010/main" val="1129861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Bron</a:t>
            </a:r>
          </a:p>
        </p:txBody>
      </p:sp>
      <p:sp>
        <p:nvSpPr>
          <p:cNvPr id="4" name="Slide Number Placeholder 3"/>
          <p:cNvSpPr>
            <a:spLocks noGrp="1"/>
          </p:cNvSpPr>
          <p:nvPr>
            <p:ph type="sldNum" sz="quarter" idx="5"/>
          </p:nvPr>
        </p:nvSpPr>
        <p:spPr/>
        <p:txBody>
          <a:bodyPr/>
          <a:lstStyle/>
          <a:p>
            <a:fld id="{49B41FC5-03E4-40A8-8529-AA4999399AAB}" type="slidenum">
              <a:rPr lang="en-US" smtClean="0"/>
              <a:t>16</a:t>
            </a:fld>
            <a:endParaRPr lang="en-US"/>
          </a:p>
        </p:txBody>
      </p:sp>
    </p:spTree>
    <p:extLst>
      <p:ext uri="{BB962C8B-B14F-4D97-AF65-F5344CB8AC3E}">
        <p14:creationId xmlns:p14="http://schemas.microsoft.com/office/powerpoint/2010/main" val="21276034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Bron: In this example the provider would receive a JDP Referral, a CO for Initiation and completion of JDT and a CO for the early stabilization incentive payment and sustained employment incentive.   </a:t>
            </a:r>
          </a:p>
        </p:txBody>
      </p:sp>
      <p:sp>
        <p:nvSpPr>
          <p:cNvPr id="4" name="Slide Number Placeholder 3"/>
          <p:cNvSpPr>
            <a:spLocks noGrp="1"/>
          </p:cNvSpPr>
          <p:nvPr>
            <p:ph type="sldNum" sz="quarter" idx="5"/>
          </p:nvPr>
        </p:nvSpPr>
        <p:spPr/>
        <p:txBody>
          <a:bodyPr/>
          <a:lstStyle/>
          <a:p>
            <a:fld id="{ECA754FE-2E21-4C66-9C40-3A2523265AA9}" type="slidenum">
              <a:rPr lang="en-US" smtClean="0"/>
              <a:t>17</a:t>
            </a:fld>
            <a:endParaRPr lang="en-US"/>
          </a:p>
        </p:txBody>
      </p:sp>
    </p:spTree>
    <p:extLst>
      <p:ext uri="{BB962C8B-B14F-4D97-AF65-F5344CB8AC3E}">
        <p14:creationId xmlns:p14="http://schemas.microsoft.com/office/powerpoint/2010/main" val="18396610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Bron</a:t>
            </a:r>
          </a:p>
        </p:txBody>
      </p:sp>
      <p:sp>
        <p:nvSpPr>
          <p:cNvPr id="4" name="Slide Number Placeholder 3"/>
          <p:cNvSpPr>
            <a:spLocks noGrp="1"/>
          </p:cNvSpPr>
          <p:nvPr>
            <p:ph type="sldNum" sz="quarter" idx="5"/>
          </p:nvPr>
        </p:nvSpPr>
        <p:spPr/>
        <p:txBody>
          <a:bodyPr/>
          <a:lstStyle/>
          <a:p>
            <a:fld id="{49B41FC5-03E4-40A8-8529-AA4999399AAB}" type="slidenum">
              <a:rPr lang="en-US" smtClean="0"/>
              <a:t>18</a:t>
            </a:fld>
            <a:endParaRPr lang="en-US"/>
          </a:p>
        </p:txBody>
      </p:sp>
    </p:spTree>
    <p:extLst>
      <p:ext uri="{BB962C8B-B14F-4D97-AF65-F5344CB8AC3E}">
        <p14:creationId xmlns:p14="http://schemas.microsoft.com/office/powerpoint/2010/main" val="6412934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Bron</a:t>
            </a:r>
          </a:p>
        </p:txBody>
      </p:sp>
      <p:sp>
        <p:nvSpPr>
          <p:cNvPr id="4" name="Slide Number Placeholder 3"/>
          <p:cNvSpPr>
            <a:spLocks noGrp="1"/>
          </p:cNvSpPr>
          <p:nvPr>
            <p:ph type="sldNum" sz="quarter" idx="5"/>
          </p:nvPr>
        </p:nvSpPr>
        <p:spPr/>
        <p:txBody>
          <a:bodyPr/>
          <a:lstStyle/>
          <a:p>
            <a:fld id="{49B41FC5-03E4-40A8-8529-AA4999399AAB}" type="slidenum">
              <a:rPr lang="en-US" smtClean="0"/>
              <a:t>19</a:t>
            </a:fld>
            <a:endParaRPr lang="en-US"/>
          </a:p>
        </p:txBody>
      </p:sp>
    </p:spTree>
    <p:extLst>
      <p:ext uri="{BB962C8B-B14F-4D97-AF65-F5344CB8AC3E}">
        <p14:creationId xmlns:p14="http://schemas.microsoft.com/office/powerpoint/2010/main" val="2296064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Rachel</a:t>
            </a:r>
          </a:p>
        </p:txBody>
      </p:sp>
      <p:sp>
        <p:nvSpPr>
          <p:cNvPr id="4" name="Slide Number Placeholder 3"/>
          <p:cNvSpPr>
            <a:spLocks noGrp="1"/>
          </p:cNvSpPr>
          <p:nvPr>
            <p:ph type="sldNum" sz="quarter" idx="5"/>
          </p:nvPr>
        </p:nvSpPr>
        <p:spPr/>
        <p:txBody>
          <a:bodyPr/>
          <a:lstStyle/>
          <a:p>
            <a:fld id="{49B41FC5-03E4-40A8-8529-AA4999399AAB}" type="slidenum">
              <a:rPr lang="en-US" smtClean="0"/>
              <a:t>2</a:t>
            </a:fld>
            <a:endParaRPr lang="en-US"/>
          </a:p>
        </p:txBody>
      </p:sp>
    </p:spTree>
    <p:extLst>
      <p:ext uri="{BB962C8B-B14F-4D97-AF65-F5344CB8AC3E}">
        <p14:creationId xmlns:p14="http://schemas.microsoft.com/office/powerpoint/2010/main" val="9952180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Bron</a:t>
            </a:r>
          </a:p>
        </p:txBody>
      </p:sp>
      <p:sp>
        <p:nvSpPr>
          <p:cNvPr id="4" name="Slide Number Placeholder 3"/>
          <p:cNvSpPr>
            <a:spLocks noGrp="1"/>
          </p:cNvSpPr>
          <p:nvPr>
            <p:ph type="sldNum" sz="quarter" idx="5"/>
          </p:nvPr>
        </p:nvSpPr>
        <p:spPr/>
        <p:txBody>
          <a:bodyPr/>
          <a:lstStyle/>
          <a:p>
            <a:fld id="{49B41FC5-03E4-40A8-8529-AA4999399AAB}" type="slidenum">
              <a:rPr lang="en-US" smtClean="0"/>
              <a:t>20</a:t>
            </a:fld>
            <a:endParaRPr lang="en-US"/>
          </a:p>
        </p:txBody>
      </p:sp>
    </p:spTree>
    <p:extLst>
      <p:ext uri="{BB962C8B-B14F-4D97-AF65-F5344CB8AC3E}">
        <p14:creationId xmlns:p14="http://schemas.microsoft.com/office/powerpoint/2010/main" val="28457961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Amelia</a:t>
            </a:r>
          </a:p>
        </p:txBody>
      </p:sp>
      <p:sp>
        <p:nvSpPr>
          <p:cNvPr id="4" name="Slide Number Placeholder 3"/>
          <p:cNvSpPr>
            <a:spLocks noGrp="1"/>
          </p:cNvSpPr>
          <p:nvPr>
            <p:ph type="sldNum" sz="quarter" idx="5"/>
          </p:nvPr>
        </p:nvSpPr>
        <p:spPr/>
        <p:txBody>
          <a:bodyPr/>
          <a:lstStyle/>
          <a:p>
            <a:fld id="{49B41FC5-03E4-40A8-8529-AA4999399AAB}" type="slidenum">
              <a:rPr lang="en-US" smtClean="0"/>
              <a:t>21</a:t>
            </a:fld>
            <a:endParaRPr lang="en-US"/>
          </a:p>
        </p:txBody>
      </p:sp>
    </p:spTree>
    <p:extLst>
      <p:ext uri="{BB962C8B-B14F-4D97-AF65-F5344CB8AC3E}">
        <p14:creationId xmlns:p14="http://schemas.microsoft.com/office/powerpoint/2010/main" val="30656309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Amelia</a:t>
            </a:r>
          </a:p>
        </p:txBody>
      </p:sp>
      <p:sp>
        <p:nvSpPr>
          <p:cNvPr id="4" name="Slide Number Placeholder 3"/>
          <p:cNvSpPr>
            <a:spLocks noGrp="1"/>
          </p:cNvSpPr>
          <p:nvPr>
            <p:ph type="sldNum" sz="quarter" idx="5"/>
          </p:nvPr>
        </p:nvSpPr>
        <p:spPr/>
        <p:txBody>
          <a:bodyPr/>
          <a:lstStyle/>
          <a:p>
            <a:fld id="{49B41FC5-03E4-40A8-8529-AA4999399AAB}" type="slidenum">
              <a:rPr lang="en-US" smtClean="0"/>
              <a:t>22</a:t>
            </a:fld>
            <a:endParaRPr lang="en-US"/>
          </a:p>
        </p:txBody>
      </p:sp>
    </p:spTree>
    <p:extLst>
      <p:ext uri="{BB962C8B-B14F-4D97-AF65-F5344CB8AC3E}">
        <p14:creationId xmlns:p14="http://schemas.microsoft.com/office/powerpoint/2010/main" val="39984432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Amelia</a:t>
            </a:r>
          </a:p>
        </p:txBody>
      </p:sp>
      <p:sp>
        <p:nvSpPr>
          <p:cNvPr id="4" name="Slide Number Placeholder 3"/>
          <p:cNvSpPr>
            <a:spLocks noGrp="1"/>
          </p:cNvSpPr>
          <p:nvPr>
            <p:ph type="sldNum" sz="quarter" idx="5"/>
          </p:nvPr>
        </p:nvSpPr>
        <p:spPr/>
        <p:txBody>
          <a:bodyPr/>
          <a:lstStyle/>
          <a:p>
            <a:fld id="{ECA754FE-2E21-4C66-9C40-3A2523265AA9}" type="slidenum">
              <a:rPr lang="en-US" smtClean="0"/>
              <a:t>23</a:t>
            </a:fld>
            <a:endParaRPr lang="en-US"/>
          </a:p>
        </p:txBody>
      </p:sp>
    </p:spTree>
    <p:extLst>
      <p:ext uri="{BB962C8B-B14F-4D97-AF65-F5344CB8AC3E}">
        <p14:creationId xmlns:p14="http://schemas.microsoft.com/office/powerpoint/2010/main" val="28816970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Amelia</a:t>
            </a:r>
          </a:p>
        </p:txBody>
      </p:sp>
      <p:sp>
        <p:nvSpPr>
          <p:cNvPr id="4" name="Slide Number Placeholder 3"/>
          <p:cNvSpPr>
            <a:spLocks noGrp="1"/>
          </p:cNvSpPr>
          <p:nvPr>
            <p:ph type="sldNum" sz="quarter" idx="5"/>
          </p:nvPr>
        </p:nvSpPr>
        <p:spPr/>
        <p:txBody>
          <a:bodyPr/>
          <a:lstStyle/>
          <a:p>
            <a:fld id="{49B41FC5-03E4-40A8-8529-AA4999399AAB}" type="slidenum">
              <a:rPr lang="en-US" smtClean="0"/>
              <a:t>24</a:t>
            </a:fld>
            <a:endParaRPr lang="en-US"/>
          </a:p>
        </p:txBody>
      </p:sp>
    </p:spTree>
    <p:extLst>
      <p:ext uri="{BB962C8B-B14F-4D97-AF65-F5344CB8AC3E}">
        <p14:creationId xmlns:p14="http://schemas.microsoft.com/office/powerpoint/2010/main" val="36102449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Amelia</a:t>
            </a:r>
          </a:p>
        </p:txBody>
      </p:sp>
      <p:sp>
        <p:nvSpPr>
          <p:cNvPr id="4" name="Slide Number Placeholder 3"/>
          <p:cNvSpPr>
            <a:spLocks noGrp="1"/>
          </p:cNvSpPr>
          <p:nvPr>
            <p:ph type="sldNum" sz="quarter" idx="5"/>
          </p:nvPr>
        </p:nvSpPr>
        <p:spPr/>
        <p:txBody>
          <a:bodyPr/>
          <a:lstStyle/>
          <a:p>
            <a:fld id="{ECA754FE-2E21-4C66-9C40-3A2523265AA9}" type="slidenum">
              <a:rPr lang="en-US" smtClean="0"/>
              <a:t>26</a:t>
            </a:fld>
            <a:endParaRPr lang="en-US"/>
          </a:p>
        </p:txBody>
      </p:sp>
    </p:spTree>
    <p:extLst>
      <p:ext uri="{BB962C8B-B14F-4D97-AF65-F5344CB8AC3E}">
        <p14:creationId xmlns:p14="http://schemas.microsoft.com/office/powerpoint/2010/main" val="8338001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Amelia</a:t>
            </a:r>
          </a:p>
        </p:txBody>
      </p:sp>
      <p:sp>
        <p:nvSpPr>
          <p:cNvPr id="4" name="Slide Number Placeholder 3"/>
          <p:cNvSpPr>
            <a:spLocks noGrp="1"/>
          </p:cNvSpPr>
          <p:nvPr>
            <p:ph type="sldNum" sz="quarter" idx="5"/>
          </p:nvPr>
        </p:nvSpPr>
        <p:spPr/>
        <p:txBody>
          <a:bodyPr/>
          <a:lstStyle/>
          <a:p>
            <a:fld id="{49B41FC5-03E4-40A8-8529-AA4999399AAB}" type="slidenum">
              <a:rPr lang="en-US" smtClean="0"/>
              <a:t>27</a:t>
            </a:fld>
            <a:endParaRPr lang="en-US"/>
          </a:p>
        </p:txBody>
      </p:sp>
    </p:spTree>
    <p:extLst>
      <p:ext uri="{BB962C8B-B14F-4D97-AF65-F5344CB8AC3E}">
        <p14:creationId xmlns:p14="http://schemas.microsoft.com/office/powerpoint/2010/main" val="32757044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Amelia</a:t>
            </a:r>
          </a:p>
        </p:txBody>
      </p:sp>
      <p:sp>
        <p:nvSpPr>
          <p:cNvPr id="4" name="Slide Number Placeholder 3"/>
          <p:cNvSpPr>
            <a:spLocks noGrp="1"/>
          </p:cNvSpPr>
          <p:nvPr>
            <p:ph type="sldNum" sz="quarter" idx="5"/>
          </p:nvPr>
        </p:nvSpPr>
        <p:spPr/>
        <p:txBody>
          <a:bodyPr/>
          <a:lstStyle/>
          <a:p>
            <a:fld id="{49B41FC5-03E4-40A8-8529-AA4999399AAB}" type="slidenum">
              <a:rPr lang="en-US" smtClean="0"/>
              <a:t>28</a:t>
            </a:fld>
            <a:endParaRPr lang="en-US"/>
          </a:p>
        </p:txBody>
      </p:sp>
    </p:spTree>
    <p:extLst>
      <p:ext uri="{BB962C8B-B14F-4D97-AF65-F5344CB8AC3E}">
        <p14:creationId xmlns:p14="http://schemas.microsoft.com/office/powerpoint/2010/main" val="27711410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Molly</a:t>
            </a:r>
          </a:p>
        </p:txBody>
      </p:sp>
      <p:sp>
        <p:nvSpPr>
          <p:cNvPr id="4" name="Slide Number Placeholder 3"/>
          <p:cNvSpPr>
            <a:spLocks noGrp="1"/>
          </p:cNvSpPr>
          <p:nvPr>
            <p:ph type="sldNum" sz="quarter" idx="5"/>
          </p:nvPr>
        </p:nvSpPr>
        <p:spPr/>
        <p:txBody>
          <a:bodyPr/>
          <a:lstStyle/>
          <a:p>
            <a:fld id="{ECA754FE-2E21-4C66-9C40-3A2523265AA9}" type="slidenum">
              <a:rPr lang="en-US" smtClean="0"/>
              <a:t>29</a:t>
            </a:fld>
            <a:endParaRPr lang="en-US"/>
          </a:p>
        </p:txBody>
      </p:sp>
    </p:spTree>
    <p:extLst>
      <p:ext uri="{BB962C8B-B14F-4D97-AF65-F5344CB8AC3E}">
        <p14:creationId xmlns:p14="http://schemas.microsoft.com/office/powerpoint/2010/main" val="12152395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Molly</a:t>
            </a:r>
          </a:p>
        </p:txBody>
      </p:sp>
      <p:sp>
        <p:nvSpPr>
          <p:cNvPr id="4" name="Slide Number Placeholder 3"/>
          <p:cNvSpPr>
            <a:spLocks noGrp="1"/>
          </p:cNvSpPr>
          <p:nvPr>
            <p:ph type="sldNum" sz="quarter" idx="5"/>
          </p:nvPr>
        </p:nvSpPr>
        <p:spPr/>
        <p:txBody>
          <a:bodyPr/>
          <a:lstStyle/>
          <a:p>
            <a:fld id="{49B41FC5-03E4-40A8-8529-AA4999399AAB}" type="slidenum">
              <a:rPr lang="en-US" smtClean="0"/>
              <a:t>30</a:t>
            </a:fld>
            <a:endParaRPr lang="en-US"/>
          </a:p>
        </p:txBody>
      </p:sp>
    </p:spTree>
    <p:extLst>
      <p:ext uri="{BB962C8B-B14F-4D97-AF65-F5344CB8AC3E}">
        <p14:creationId xmlns:p14="http://schemas.microsoft.com/office/powerpoint/2010/main" val="2062229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Adam</a:t>
            </a:r>
          </a:p>
        </p:txBody>
      </p:sp>
      <p:sp>
        <p:nvSpPr>
          <p:cNvPr id="4" name="Slide Number Placeholder 3"/>
          <p:cNvSpPr>
            <a:spLocks noGrp="1"/>
          </p:cNvSpPr>
          <p:nvPr>
            <p:ph type="sldNum" sz="quarter" idx="5"/>
          </p:nvPr>
        </p:nvSpPr>
        <p:spPr/>
        <p:txBody>
          <a:bodyPr/>
          <a:lstStyle/>
          <a:p>
            <a:fld id="{49B41FC5-03E4-40A8-8529-AA4999399AAB}" type="slidenum">
              <a:rPr lang="en-US" smtClean="0"/>
              <a:t>3</a:t>
            </a:fld>
            <a:endParaRPr lang="en-US"/>
          </a:p>
        </p:txBody>
      </p:sp>
    </p:spTree>
    <p:extLst>
      <p:ext uri="{BB962C8B-B14F-4D97-AF65-F5344CB8AC3E}">
        <p14:creationId xmlns:p14="http://schemas.microsoft.com/office/powerpoint/2010/main" val="30570122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Molly</a:t>
            </a:r>
          </a:p>
        </p:txBody>
      </p:sp>
      <p:sp>
        <p:nvSpPr>
          <p:cNvPr id="4" name="Slide Number Placeholder 3"/>
          <p:cNvSpPr>
            <a:spLocks noGrp="1"/>
          </p:cNvSpPr>
          <p:nvPr>
            <p:ph type="sldNum" sz="quarter" idx="5"/>
          </p:nvPr>
        </p:nvSpPr>
        <p:spPr/>
        <p:txBody>
          <a:bodyPr/>
          <a:lstStyle/>
          <a:p>
            <a:fld id="{49B41FC5-03E4-40A8-8529-AA4999399AAB}" type="slidenum">
              <a:rPr lang="en-US" smtClean="0"/>
              <a:t>31</a:t>
            </a:fld>
            <a:endParaRPr lang="en-US"/>
          </a:p>
        </p:txBody>
      </p:sp>
    </p:spTree>
    <p:extLst>
      <p:ext uri="{BB962C8B-B14F-4D97-AF65-F5344CB8AC3E}">
        <p14:creationId xmlns:p14="http://schemas.microsoft.com/office/powerpoint/2010/main" val="41392213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Molly</a:t>
            </a:r>
          </a:p>
        </p:txBody>
      </p:sp>
      <p:sp>
        <p:nvSpPr>
          <p:cNvPr id="4" name="Slide Number Placeholder 3"/>
          <p:cNvSpPr>
            <a:spLocks noGrp="1"/>
          </p:cNvSpPr>
          <p:nvPr>
            <p:ph type="sldNum" sz="quarter" idx="5"/>
          </p:nvPr>
        </p:nvSpPr>
        <p:spPr/>
        <p:txBody>
          <a:bodyPr/>
          <a:lstStyle/>
          <a:p>
            <a:fld id="{49B41FC5-03E4-40A8-8529-AA4999399AAB}" type="slidenum">
              <a:rPr lang="en-US" smtClean="0"/>
              <a:t>32</a:t>
            </a:fld>
            <a:endParaRPr lang="en-US"/>
          </a:p>
        </p:txBody>
      </p:sp>
    </p:spTree>
    <p:extLst>
      <p:ext uri="{BB962C8B-B14F-4D97-AF65-F5344CB8AC3E}">
        <p14:creationId xmlns:p14="http://schemas.microsoft.com/office/powerpoint/2010/main" val="16198658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Molly</a:t>
            </a:r>
          </a:p>
        </p:txBody>
      </p:sp>
      <p:sp>
        <p:nvSpPr>
          <p:cNvPr id="4" name="Slide Number Placeholder 3"/>
          <p:cNvSpPr>
            <a:spLocks noGrp="1"/>
          </p:cNvSpPr>
          <p:nvPr>
            <p:ph type="sldNum" sz="quarter" idx="5"/>
          </p:nvPr>
        </p:nvSpPr>
        <p:spPr/>
        <p:txBody>
          <a:bodyPr/>
          <a:lstStyle/>
          <a:p>
            <a:fld id="{49B41FC5-03E4-40A8-8529-AA4999399AAB}" type="slidenum">
              <a:rPr lang="en-US" smtClean="0"/>
              <a:t>33</a:t>
            </a:fld>
            <a:endParaRPr lang="en-US"/>
          </a:p>
        </p:txBody>
      </p:sp>
    </p:spTree>
    <p:extLst>
      <p:ext uri="{BB962C8B-B14F-4D97-AF65-F5344CB8AC3E}">
        <p14:creationId xmlns:p14="http://schemas.microsoft.com/office/powerpoint/2010/main" val="7139299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Molly</a:t>
            </a:r>
          </a:p>
        </p:txBody>
      </p:sp>
      <p:sp>
        <p:nvSpPr>
          <p:cNvPr id="4" name="Slide Number Placeholder 3"/>
          <p:cNvSpPr>
            <a:spLocks noGrp="1"/>
          </p:cNvSpPr>
          <p:nvPr>
            <p:ph type="sldNum" sz="quarter" idx="5"/>
          </p:nvPr>
        </p:nvSpPr>
        <p:spPr/>
        <p:txBody>
          <a:bodyPr/>
          <a:lstStyle/>
          <a:p>
            <a:fld id="{ECA754FE-2E21-4C66-9C40-3A2523265AA9}" type="slidenum">
              <a:rPr lang="en-US" smtClean="0"/>
              <a:t>34</a:t>
            </a:fld>
            <a:endParaRPr lang="en-US"/>
          </a:p>
        </p:txBody>
      </p:sp>
    </p:spTree>
    <p:extLst>
      <p:ext uri="{BB962C8B-B14F-4D97-AF65-F5344CB8AC3E}">
        <p14:creationId xmlns:p14="http://schemas.microsoft.com/office/powerpoint/2010/main" val="40723849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Molly</a:t>
            </a:r>
          </a:p>
        </p:txBody>
      </p:sp>
      <p:sp>
        <p:nvSpPr>
          <p:cNvPr id="4" name="Slide Number Placeholder 3"/>
          <p:cNvSpPr>
            <a:spLocks noGrp="1"/>
          </p:cNvSpPr>
          <p:nvPr>
            <p:ph type="sldNum" sz="quarter" idx="5"/>
          </p:nvPr>
        </p:nvSpPr>
        <p:spPr/>
        <p:txBody>
          <a:bodyPr/>
          <a:lstStyle/>
          <a:p>
            <a:fld id="{49B41FC5-03E4-40A8-8529-AA4999399AAB}" type="slidenum">
              <a:rPr lang="en-US" smtClean="0"/>
              <a:t>35</a:t>
            </a:fld>
            <a:endParaRPr lang="en-US"/>
          </a:p>
        </p:txBody>
      </p:sp>
    </p:spTree>
    <p:extLst>
      <p:ext uri="{BB962C8B-B14F-4D97-AF65-F5344CB8AC3E}">
        <p14:creationId xmlns:p14="http://schemas.microsoft.com/office/powerpoint/2010/main" val="13190865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Molly</a:t>
            </a:r>
          </a:p>
        </p:txBody>
      </p:sp>
      <p:sp>
        <p:nvSpPr>
          <p:cNvPr id="4" name="Slide Number Placeholder 3"/>
          <p:cNvSpPr>
            <a:spLocks noGrp="1"/>
          </p:cNvSpPr>
          <p:nvPr>
            <p:ph type="sldNum" sz="quarter" idx="5"/>
          </p:nvPr>
        </p:nvSpPr>
        <p:spPr/>
        <p:txBody>
          <a:bodyPr/>
          <a:lstStyle/>
          <a:p>
            <a:fld id="{49B41FC5-03E4-40A8-8529-AA4999399AAB}" type="slidenum">
              <a:rPr lang="en-US" smtClean="0"/>
              <a:t>36</a:t>
            </a:fld>
            <a:endParaRPr lang="en-US"/>
          </a:p>
        </p:txBody>
      </p:sp>
    </p:spTree>
    <p:extLst>
      <p:ext uri="{BB962C8B-B14F-4D97-AF65-F5344CB8AC3E}">
        <p14:creationId xmlns:p14="http://schemas.microsoft.com/office/powerpoint/2010/main" val="2601592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Adam</a:t>
            </a:r>
          </a:p>
        </p:txBody>
      </p:sp>
      <p:sp>
        <p:nvSpPr>
          <p:cNvPr id="4" name="Slide Number Placeholder 3"/>
          <p:cNvSpPr>
            <a:spLocks noGrp="1"/>
          </p:cNvSpPr>
          <p:nvPr>
            <p:ph type="sldNum" sz="quarter" idx="5"/>
          </p:nvPr>
        </p:nvSpPr>
        <p:spPr/>
        <p:txBody>
          <a:bodyPr/>
          <a:lstStyle/>
          <a:p>
            <a:fld id="{ECA754FE-2E21-4C66-9C40-3A2523265AA9}" type="slidenum">
              <a:rPr lang="en-US" smtClean="0"/>
              <a:t>4</a:t>
            </a:fld>
            <a:endParaRPr lang="en-US"/>
          </a:p>
        </p:txBody>
      </p:sp>
    </p:spTree>
    <p:extLst>
      <p:ext uri="{BB962C8B-B14F-4D97-AF65-F5344CB8AC3E}">
        <p14:creationId xmlns:p14="http://schemas.microsoft.com/office/powerpoint/2010/main" val="5516418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Adam</a:t>
            </a:r>
          </a:p>
        </p:txBody>
      </p:sp>
      <p:sp>
        <p:nvSpPr>
          <p:cNvPr id="4" name="Slide Number Placeholder 3"/>
          <p:cNvSpPr>
            <a:spLocks noGrp="1"/>
          </p:cNvSpPr>
          <p:nvPr>
            <p:ph type="sldNum" sz="quarter" idx="5"/>
          </p:nvPr>
        </p:nvSpPr>
        <p:spPr/>
        <p:txBody>
          <a:bodyPr/>
          <a:lstStyle/>
          <a:p>
            <a:fld id="{ECA754FE-2E21-4C66-9C40-3A2523265AA9}" type="slidenum">
              <a:rPr lang="en-US" smtClean="0"/>
              <a:t>5</a:t>
            </a:fld>
            <a:endParaRPr lang="en-US"/>
          </a:p>
        </p:txBody>
      </p:sp>
    </p:spTree>
    <p:extLst>
      <p:ext uri="{BB962C8B-B14F-4D97-AF65-F5344CB8AC3E}">
        <p14:creationId xmlns:p14="http://schemas.microsoft.com/office/powerpoint/2010/main" val="20192654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Adam</a:t>
            </a:r>
          </a:p>
        </p:txBody>
      </p:sp>
      <p:sp>
        <p:nvSpPr>
          <p:cNvPr id="4" name="Slide Number Placeholder 3"/>
          <p:cNvSpPr>
            <a:spLocks noGrp="1"/>
          </p:cNvSpPr>
          <p:nvPr>
            <p:ph type="sldNum" sz="quarter" idx="5"/>
          </p:nvPr>
        </p:nvSpPr>
        <p:spPr/>
        <p:txBody>
          <a:bodyPr/>
          <a:lstStyle/>
          <a:p>
            <a:fld id="{ECA754FE-2E21-4C66-9C40-3A2523265AA9}" type="slidenum">
              <a:rPr lang="en-US" smtClean="0"/>
              <a:t>6</a:t>
            </a:fld>
            <a:endParaRPr lang="en-US"/>
          </a:p>
        </p:txBody>
      </p:sp>
    </p:spTree>
    <p:extLst>
      <p:ext uri="{BB962C8B-B14F-4D97-AF65-F5344CB8AC3E}">
        <p14:creationId xmlns:p14="http://schemas.microsoft.com/office/powerpoint/2010/main" val="29826161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Adam</a:t>
            </a:r>
          </a:p>
        </p:txBody>
      </p:sp>
      <p:sp>
        <p:nvSpPr>
          <p:cNvPr id="4" name="Slide Number Placeholder 3"/>
          <p:cNvSpPr>
            <a:spLocks noGrp="1"/>
          </p:cNvSpPr>
          <p:nvPr>
            <p:ph type="sldNum" sz="quarter" idx="5"/>
          </p:nvPr>
        </p:nvSpPr>
        <p:spPr/>
        <p:txBody>
          <a:bodyPr/>
          <a:lstStyle/>
          <a:p>
            <a:fld id="{49B41FC5-03E4-40A8-8529-AA4999399AAB}" type="slidenum">
              <a:rPr lang="en-US" smtClean="0"/>
              <a:t>7</a:t>
            </a:fld>
            <a:endParaRPr lang="en-US"/>
          </a:p>
        </p:txBody>
      </p:sp>
    </p:spTree>
    <p:extLst>
      <p:ext uri="{BB962C8B-B14F-4D97-AF65-F5344CB8AC3E}">
        <p14:creationId xmlns:p14="http://schemas.microsoft.com/office/powerpoint/2010/main" val="3568565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Adam</a:t>
            </a:r>
          </a:p>
        </p:txBody>
      </p:sp>
      <p:sp>
        <p:nvSpPr>
          <p:cNvPr id="4" name="Slide Number Placeholder 3"/>
          <p:cNvSpPr>
            <a:spLocks noGrp="1"/>
          </p:cNvSpPr>
          <p:nvPr>
            <p:ph type="sldNum" sz="quarter" idx="5"/>
          </p:nvPr>
        </p:nvSpPr>
        <p:spPr/>
        <p:txBody>
          <a:bodyPr/>
          <a:lstStyle/>
          <a:p>
            <a:fld id="{49B41FC5-03E4-40A8-8529-AA4999399AAB}" type="slidenum">
              <a:rPr lang="en-US" smtClean="0"/>
              <a:t>8</a:t>
            </a:fld>
            <a:endParaRPr lang="en-US"/>
          </a:p>
        </p:txBody>
      </p:sp>
    </p:spTree>
    <p:extLst>
      <p:ext uri="{BB962C8B-B14F-4D97-AF65-F5344CB8AC3E}">
        <p14:creationId xmlns:p14="http://schemas.microsoft.com/office/powerpoint/2010/main" val="41465355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Adam</a:t>
            </a:r>
          </a:p>
        </p:txBody>
      </p:sp>
      <p:sp>
        <p:nvSpPr>
          <p:cNvPr id="4" name="Slide Number Placeholder 3"/>
          <p:cNvSpPr>
            <a:spLocks noGrp="1"/>
          </p:cNvSpPr>
          <p:nvPr>
            <p:ph type="sldNum" sz="quarter" idx="5"/>
          </p:nvPr>
        </p:nvSpPr>
        <p:spPr/>
        <p:txBody>
          <a:bodyPr/>
          <a:lstStyle/>
          <a:p>
            <a:fld id="{49B41FC5-03E4-40A8-8529-AA4999399AAB}" type="slidenum">
              <a:rPr lang="en-US" smtClean="0"/>
              <a:t>9</a:t>
            </a:fld>
            <a:endParaRPr lang="en-US"/>
          </a:p>
        </p:txBody>
      </p:sp>
    </p:spTree>
    <p:extLst>
      <p:ext uri="{BB962C8B-B14F-4D97-AF65-F5344CB8AC3E}">
        <p14:creationId xmlns:p14="http://schemas.microsoft.com/office/powerpoint/2010/main" val="11902698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1E3DC-89A1-0A48-5EA2-1176A1D3EF3E}"/>
              </a:ext>
            </a:extLst>
          </p:cNvPr>
          <p:cNvSpPr>
            <a:spLocks noGrp="1"/>
          </p:cNvSpPr>
          <p:nvPr>
            <p:ph type="ctrTitle"/>
          </p:nvPr>
        </p:nvSpPr>
        <p:spPr>
          <a:xfrm>
            <a:off x="955589" y="1214438"/>
            <a:ext cx="6779741" cy="2387600"/>
          </a:xfrm>
        </p:spPr>
        <p:txBody>
          <a:bodyPr anchor="b"/>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A6AEFB6D-FC34-C55B-4CCF-4ADB41DB1D62}"/>
              </a:ext>
            </a:extLst>
          </p:cNvPr>
          <p:cNvSpPr>
            <a:spLocks noGrp="1"/>
          </p:cNvSpPr>
          <p:nvPr>
            <p:ph type="subTitle" idx="1"/>
          </p:nvPr>
        </p:nvSpPr>
        <p:spPr>
          <a:xfrm>
            <a:off x="955589" y="3836816"/>
            <a:ext cx="6779741" cy="68575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283289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F9F37-9D77-F903-72AC-782D9FF0BC7E}"/>
              </a:ext>
            </a:extLst>
          </p:cNvPr>
          <p:cNvSpPr>
            <a:spLocks noGrp="1"/>
          </p:cNvSpPr>
          <p:nvPr>
            <p:ph type="title"/>
          </p:nvPr>
        </p:nvSpPr>
        <p:spPr>
          <a:xfrm>
            <a:off x="838200" y="141823"/>
            <a:ext cx="10515600" cy="784934"/>
          </a:xfrm>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A86A325C-3428-DA49-035F-E9957B656E26}"/>
              </a:ext>
            </a:extLst>
          </p:cNvPr>
          <p:cNvSpPr>
            <a:spLocks noGrp="1"/>
          </p:cNvSpPr>
          <p:nvPr>
            <p:ph idx="1"/>
          </p:nvPr>
        </p:nvSpPr>
        <p:spPr>
          <a:xfrm>
            <a:off x="838200" y="1606378"/>
            <a:ext cx="10515600" cy="457058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6488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6A325C-3428-DA49-035F-E9957B656E26}"/>
              </a:ext>
            </a:extLst>
          </p:cNvPr>
          <p:cNvSpPr>
            <a:spLocks noGrp="1"/>
          </p:cNvSpPr>
          <p:nvPr>
            <p:ph idx="1"/>
          </p:nvPr>
        </p:nvSpPr>
        <p:spPr>
          <a:xfrm>
            <a:off x="838200" y="1606378"/>
            <a:ext cx="10515600" cy="457058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974538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913F76-9DAF-1138-F257-18351ED858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99F9FD-A9EF-F622-73EB-CE914AB9D5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69A73E-9A29-D970-8109-053672767E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B15BFFF-F878-B540-A2F8-FD4EEC1D7958}" type="datetimeFigureOut">
              <a:rPr lang="en-US" smtClean="0"/>
              <a:t>9/3/2026</a:t>
            </a:fld>
            <a:endParaRPr lang="en-US"/>
          </a:p>
        </p:txBody>
      </p:sp>
      <p:sp>
        <p:nvSpPr>
          <p:cNvPr id="5" name="Footer Placeholder 4">
            <a:extLst>
              <a:ext uri="{FF2B5EF4-FFF2-40B4-BE49-F238E27FC236}">
                <a16:creationId xmlns:a16="http://schemas.microsoft.com/office/drawing/2014/main" id="{235C9121-C391-2953-434F-A8820BD0C3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94D769A-A804-84F9-A0AF-6D2A68C2EA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D4E5DB5-5EF1-EC4E-98A2-721C3BD0F74C}" type="slidenum">
              <a:rPr lang="en-US" smtClean="0"/>
              <a:t>‹#›</a:t>
            </a:fld>
            <a:endParaRPr lang="en-US"/>
          </a:p>
        </p:txBody>
      </p:sp>
    </p:spTree>
    <p:extLst>
      <p:ext uri="{BB962C8B-B14F-4D97-AF65-F5344CB8AC3E}">
        <p14:creationId xmlns:p14="http://schemas.microsoft.com/office/powerpoint/2010/main" val="11014672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326C9-EE18-7C53-634E-E78AF60F6967}"/>
              </a:ext>
            </a:extLst>
          </p:cNvPr>
          <p:cNvSpPr>
            <a:spLocks noGrp="1"/>
          </p:cNvSpPr>
          <p:nvPr>
            <p:ph type="ctrTitle"/>
          </p:nvPr>
        </p:nvSpPr>
        <p:spPr/>
        <p:txBody>
          <a:bodyPr>
            <a:normAutofit fontScale="90000"/>
          </a:bodyPr>
          <a:lstStyle/>
          <a:p>
            <a:br>
              <a:rPr lang="en-US" sz="6600" dirty="0">
                <a:solidFill>
                  <a:srgbClr val="000000"/>
                </a:solidFill>
                <a:latin typeface="Aptos Display" panose="020B0004020202020204" pitchFamily="34" charset="0"/>
              </a:rPr>
            </a:br>
            <a:r>
              <a:rPr lang="en-US" dirty="0">
                <a:solidFill>
                  <a:srgbClr val="000000"/>
                </a:solidFill>
                <a:latin typeface="Aptos Display" panose="020B0004020202020204" pitchFamily="34" charset="0"/>
              </a:rPr>
              <a:t>CCS Employment Services ​</a:t>
            </a:r>
            <a:br>
              <a:rPr lang="en-US" dirty="0">
                <a:solidFill>
                  <a:srgbClr val="000000"/>
                </a:solidFill>
                <a:latin typeface="Arial" panose="020B0604020202020204" pitchFamily="34" charset="0"/>
              </a:rPr>
            </a:br>
            <a:r>
              <a:rPr lang="en-US" dirty="0">
                <a:solidFill>
                  <a:srgbClr val="000000"/>
                </a:solidFill>
                <a:latin typeface="Aptos Display" panose="020B0004020202020204" pitchFamily="34" charset="0"/>
              </a:rPr>
              <a:t>and Operations​</a:t>
            </a:r>
            <a:endParaRPr lang="en-US" dirty="0"/>
          </a:p>
        </p:txBody>
      </p:sp>
      <p:sp>
        <p:nvSpPr>
          <p:cNvPr id="3" name="Subtitle 2">
            <a:extLst>
              <a:ext uri="{FF2B5EF4-FFF2-40B4-BE49-F238E27FC236}">
                <a16:creationId xmlns:a16="http://schemas.microsoft.com/office/drawing/2014/main" id="{7A229331-E338-3F6E-60B4-93E92695A0E8}"/>
              </a:ext>
            </a:extLst>
          </p:cNvPr>
          <p:cNvSpPr>
            <a:spLocks noGrp="1"/>
          </p:cNvSpPr>
          <p:nvPr>
            <p:ph type="subTitle" idx="1"/>
          </p:nvPr>
        </p:nvSpPr>
        <p:spPr/>
        <p:txBody>
          <a:bodyPr vert="horz" lIns="91440" tIns="45720" rIns="91440" bIns="45720" rtlCol="0" anchor="t">
            <a:normAutofit/>
          </a:bodyPr>
          <a:lstStyle/>
          <a:p>
            <a:pPr algn="l"/>
            <a:r>
              <a:rPr lang="en-US" dirty="0"/>
              <a:t>Provider Training Series  8-27-26</a:t>
            </a:r>
          </a:p>
        </p:txBody>
      </p:sp>
    </p:spTree>
    <p:extLst>
      <p:ext uri="{BB962C8B-B14F-4D97-AF65-F5344CB8AC3E}">
        <p14:creationId xmlns:p14="http://schemas.microsoft.com/office/powerpoint/2010/main" val="4863282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531C9-687D-24AE-8737-2B46356DEE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601728-CEBE-0366-A891-994B557DBA3C}"/>
              </a:ext>
            </a:extLst>
          </p:cNvPr>
          <p:cNvSpPr>
            <a:spLocks noGrp="1"/>
          </p:cNvSpPr>
          <p:nvPr>
            <p:ph type="title"/>
          </p:nvPr>
        </p:nvSpPr>
        <p:spPr/>
        <p:txBody>
          <a:bodyPr>
            <a:normAutofit fontScale="90000"/>
          </a:bodyPr>
          <a:lstStyle/>
          <a:p>
            <a:r>
              <a:rPr lang="en-US" dirty="0"/>
              <a:t>What is the MassAbility Business Relations Team?</a:t>
            </a:r>
          </a:p>
        </p:txBody>
      </p:sp>
      <p:sp>
        <p:nvSpPr>
          <p:cNvPr id="3" name="Content Placeholder 2">
            <a:extLst>
              <a:ext uri="{FF2B5EF4-FFF2-40B4-BE49-F238E27FC236}">
                <a16:creationId xmlns:a16="http://schemas.microsoft.com/office/drawing/2014/main" id="{914046BC-8C22-157C-39D2-0BD9A0892F1C}"/>
              </a:ext>
            </a:extLst>
          </p:cNvPr>
          <p:cNvSpPr>
            <a:spLocks noGrp="1"/>
          </p:cNvSpPr>
          <p:nvPr>
            <p:ph idx="1"/>
          </p:nvPr>
        </p:nvSpPr>
        <p:spPr>
          <a:xfrm>
            <a:off x="466726" y="1333500"/>
            <a:ext cx="11148332" cy="5382678"/>
          </a:xfrm>
        </p:spPr>
        <p:txBody>
          <a:bodyPr vert="horz" lIns="91440" tIns="45720" rIns="91440" bIns="45720" rtlCol="0" anchor="t">
            <a:normAutofit/>
          </a:bodyPr>
          <a:lstStyle/>
          <a:p>
            <a:pPr marL="0" indent="0" fontAlgn="base">
              <a:lnSpc>
                <a:spcPts val="2625"/>
              </a:lnSpc>
              <a:buNone/>
            </a:pPr>
            <a:r>
              <a:rPr lang="en-US" sz="2400" dirty="0">
                <a:solidFill>
                  <a:srgbClr val="000000"/>
                </a:solidFill>
              </a:rPr>
              <a:t>MassAbility has a team that supports both job seekers and employers</a:t>
            </a:r>
          </a:p>
          <a:p>
            <a:pPr marL="0" indent="0" fontAlgn="base">
              <a:lnSpc>
                <a:spcPts val="2625"/>
              </a:lnSpc>
              <a:buNone/>
            </a:pPr>
            <a:r>
              <a:rPr lang="en-US" sz="2200" b="1" dirty="0"/>
              <a:t>Business  Relations Specialists (BRS)</a:t>
            </a:r>
            <a:r>
              <a:rPr lang="en-US" sz="2200" dirty="0"/>
              <a:t> establish and maintain relationships with employers using a variety of strategies including but not limited to identifying employment opportunities that meet the needs of both employers and jobseekers, educating businesses about employing individuals with disabilities; establishing, planning, and organizing hiring events and employer recruitment sessions; and are versed in local area and regional labor markets. </a:t>
            </a:r>
            <a:endParaRPr lang="en-US" sz="2200" dirty="0">
              <a:solidFill>
                <a:srgbClr val="000000"/>
              </a:solidFill>
            </a:endParaRPr>
          </a:p>
          <a:p>
            <a:pPr marL="0" indent="0" fontAlgn="base">
              <a:lnSpc>
                <a:spcPts val="2625"/>
              </a:lnSpc>
              <a:buNone/>
            </a:pPr>
            <a:r>
              <a:rPr lang="en-US" sz="2200" b="1" dirty="0"/>
              <a:t>Job Placement Specialists (JPS) </a:t>
            </a:r>
            <a:r>
              <a:rPr lang="en-US" sz="2200" dirty="0"/>
              <a:t>provide consistent support and services to agency jobseekers seeking competitive integrated employment. The JPS works collaboratively with both the Career Service Staff and the job seeker throughout the life of the case.  This           allows the JPS to help provide information to identify a job goal, to assess the job            seekers qualifications against the current labor market, recommend relevant                    trainings and to provide direct job placement assistance.</a:t>
            </a:r>
            <a:endParaRPr lang="en-US" sz="2200" dirty="0">
              <a:solidFill>
                <a:srgbClr val="000000"/>
              </a:solidFill>
              <a:latin typeface="Aptos"/>
            </a:endParaRPr>
          </a:p>
        </p:txBody>
      </p:sp>
    </p:spTree>
    <p:extLst>
      <p:ext uri="{BB962C8B-B14F-4D97-AF65-F5344CB8AC3E}">
        <p14:creationId xmlns:p14="http://schemas.microsoft.com/office/powerpoint/2010/main" val="3717343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8D9F4-A37C-8B20-2209-5B2D6B604C03}"/>
              </a:ext>
            </a:extLst>
          </p:cNvPr>
          <p:cNvSpPr>
            <a:spLocks noGrp="1"/>
          </p:cNvSpPr>
          <p:nvPr>
            <p:ph type="title"/>
          </p:nvPr>
        </p:nvSpPr>
        <p:spPr>
          <a:xfrm>
            <a:off x="457199" y="141823"/>
            <a:ext cx="11223171" cy="784934"/>
          </a:xfrm>
        </p:spPr>
        <p:txBody>
          <a:bodyPr>
            <a:normAutofit fontScale="90000"/>
          </a:bodyPr>
          <a:lstStyle/>
          <a:p>
            <a:br>
              <a:rPr lang="en-US"/>
            </a:br>
            <a:br>
              <a:rPr lang="en-US"/>
            </a:br>
            <a:r>
              <a:rPr lang="en-US"/>
              <a:t>When do we purchase CCS Employment Services?​</a:t>
            </a:r>
            <a:br>
              <a:rPr lang="en-US"/>
            </a:br>
            <a:br>
              <a:rPr lang="en-US"/>
            </a:br>
            <a:r>
              <a:rPr lang="en-US"/>
              <a:t>​</a:t>
            </a:r>
          </a:p>
        </p:txBody>
      </p:sp>
      <p:sp>
        <p:nvSpPr>
          <p:cNvPr id="3" name="Content Placeholder 2">
            <a:extLst>
              <a:ext uri="{FF2B5EF4-FFF2-40B4-BE49-F238E27FC236}">
                <a16:creationId xmlns:a16="http://schemas.microsoft.com/office/drawing/2014/main" id="{20D0D662-128A-CEC9-4F55-6A45E0150267}"/>
              </a:ext>
            </a:extLst>
          </p:cNvPr>
          <p:cNvSpPr>
            <a:spLocks noGrp="1"/>
          </p:cNvSpPr>
          <p:nvPr>
            <p:ph idx="1"/>
          </p:nvPr>
        </p:nvSpPr>
        <p:spPr>
          <a:xfrm>
            <a:off x="685800" y="1251857"/>
            <a:ext cx="10668000" cy="5105399"/>
          </a:xfrm>
        </p:spPr>
        <p:txBody>
          <a:bodyPr>
            <a:normAutofit fontScale="77500" lnSpcReduction="20000"/>
          </a:bodyPr>
          <a:lstStyle/>
          <a:p>
            <a:pPr marL="0" indent="0" fontAlgn="base">
              <a:buNone/>
            </a:pPr>
            <a:r>
              <a:rPr lang="en-US" dirty="0"/>
              <a:t>Referral Decision Tree​</a:t>
            </a:r>
          </a:p>
          <a:p>
            <a:pPr marL="0" indent="0" fontAlgn="base">
              <a:buNone/>
            </a:pPr>
            <a:endParaRPr lang="en-US" dirty="0"/>
          </a:p>
          <a:p>
            <a:pPr lvl="0" fontAlgn="base"/>
            <a:r>
              <a:rPr lang="en-US" dirty="0"/>
              <a:t>The Counselor consults with MassAbility's internal Business Relations Unit  (Placement) when job seeker has identified a job goal, has a basic resume/work history, and has demonstrated follow-through on Career Services tasks.​</a:t>
            </a:r>
          </a:p>
          <a:p>
            <a:pPr lvl="0" fontAlgn="base"/>
            <a:r>
              <a:rPr lang="en-US" dirty="0"/>
              <a:t>If the JPS believes their team can help the job seeker find a job and does not foresee barriers working with the job seeker, referral will go to the JPS, and no provider will be engaged at this time.  ​</a:t>
            </a:r>
          </a:p>
          <a:p>
            <a:pPr lvl="0" fontAlgn="base"/>
            <a:r>
              <a:rPr lang="en-US" dirty="0"/>
              <a:t>If the JPS believes they can help the job seeker but believes the job seeker needs direct support with resumes/cover letters and completing online applications, single service</a:t>
            </a:r>
            <a:r>
              <a:rPr lang="en-US" b="1" dirty="0"/>
              <a:t> Job Search</a:t>
            </a:r>
            <a:r>
              <a:rPr lang="en-US" dirty="0"/>
              <a:t> Supports may be purchased.​</a:t>
            </a:r>
          </a:p>
          <a:p>
            <a:pPr lvl="0" fontAlgn="base"/>
            <a:r>
              <a:rPr lang="en-US" dirty="0"/>
              <a:t>If the JPS believes they can place the job seeker but recognizes the individual is going to need either onsite or offsite job coaching once placed, single service </a:t>
            </a:r>
            <a:r>
              <a:rPr lang="en-US" b="1" dirty="0"/>
              <a:t>Job Coaching Services </a:t>
            </a:r>
            <a:r>
              <a:rPr lang="en-US" dirty="0"/>
              <a:t>may be purchased. ​</a:t>
            </a:r>
          </a:p>
          <a:p>
            <a:pPr lvl="0" fontAlgn="base"/>
            <a:r>
              <a:rPr lang="en-US" dirty="0"/>
              <a:t>If the JPS believes the job seeker will need more intensive supports or           specialized supports to become employed, beyond JPS capacity, the Counselor          may make a referral to a CCS provider for </a:t>
            </a:r>
            <a:r>
              <a:rPr lang="en-US" b="1" dirty="0"/>
              <a:t>Job Development &amp; Placement            Bundle</a:t>
            </a:r>
            <a:r>
              <a:rPr lang="en-US" dirty="0"/>
              <a:t>.   ​</a:t>
            </a:r>
          </a:p>
          <a:p>
            <a:pPr marL="0" indent="0">
              <a:buNone/>
            </a:pPr>
            <a:endParaRPr lang="en-US" dirty="0"/>
          </a:p>
        </p:txBody>
      </p:sp>
    </p:spTree>
    <p:extLst>
      <p:ext uri="{BB962C8B-B14F-4D97-AF65-F5344CB8AC3E}">
        <p14:creationId xmlns:p14="http://schemas.microsoft.com/office/powerpoint/2010/main" val="3646611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a:extLst>
            <a:ext uri="{FF2B5EF4-FFF2-40B4-BE49-F238E27FC236}">
              <a16:creationId xmlns:a16="http://schemas.microsoft.com/office/drawing/2014/main" id="{7CC102CA-1CFF-BD3D-899C-760A0F55B60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13FEC35-F06A-4B9A-C493-65C13439FF5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When do we purchase employment services</a:t>
            </a:r>
          </a:p>
        </p:txBody>
      </p:sp>
      <p:pic>
        <p:nvPicPr>
          <p:cNvPr id="2" name="Content Placeholder 3" descr="The referral decision tree shows counselors when they may need to purchase employment services. ">
            <a:extLst>
              <a:ext uri="{FF2B5EF4-FFF2-40B4-BE49-F238E27FC236}">
                <a16:creationId xmlns:a16="http://schemas.microsoft.com/office/drawing/2014/main" id="{49EB8711-FBB5-7AD5-8FE7-6A46269988C9}"/>
              </a:ext>
            </a:extLst>
          </p:cNvPr>
          <p:cNvPicPr>
            <a:picLocks noGrp="1" noChangeAspect="1"/>
          </p:cNvPicPr>
          <p:nvPr>
            <p:ph idx="1"/>
          </p:nvPr>
        </p:nvPicPr>
        <p:blipFill>
          <a:blip r:embed="rId3"/>
          <a:stretch>
            <a:fillRect/>
          </a:stretch>
        </p:blipFill>
        <p:spPr>
          <a:xfrm>
            <a:off x="431180" y="189571"/>
            <a:ext cx="11329639" cy="6478858"/>
          </a:xfrm>
          <a:prstGeom prst="rect">
            <a:avLst/>
          </a:prstGeom>
        </p:spPr>
      </p:pic>
    </p:spTree>
    <p:extLst>
      <p:ext uri="{BB962C8B-B14F-4D97-AF65-F5344CB8AC3E}">
        <p14:creationId xmlns:p14="http://schemas.microsoft.com/office/powerpoint/2010/main" val="1116183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5230D-36B7-E6AD-B5E2-46E29E1EAD72}"/>
              </a:ext>
            </a:extLst>
          </p:cNvPr>
          <p:cNvSpPr>
            <a:spLocks noGrp="1"/>
          </p:cNvSpPr>
          <p:nvPr>
            <p:ph type="title"/>
          </p:nvPr>
        </p:nvSpPr>
        <p:spPr/>
        <p:txBody>
          <a:bodyPr/>
          <a:lstStyle/>
          <a:p>
            <a:r>
              <a:rPr lang="en-US"/>
              <a:t>CCS Employment Referral Process​</a:t>
            </a:r>
          </a:p>
        </p:txBody>
      </p:sp>
      <p:sp>
        <p:nvSpPr>
          <p:cNvPr id="3" name="Content Placeholder 2">
            <a:extLst>
              <a:ext uri="{FF2B5EF4-FFF2-40B4-BE49-F238E27FC236}">
                <a16:creationId xmlns:a16="http://schemas.microsoft.com/office/drawing/2014/main" id="{0B7E3AEC-2426-11D1-B532-293B7EE1930A}"/>
              </a:ext>
            </a:extLst>
          </p:cNvPr>
          <p:cNvSpPr>
            <a:spLocks noGrp="1"/>
          </p:cNvSpPr>
          <p:nvPr>
            <p:ph idx="1"/>
          </p:nvPr>
        </p:nvSpPr>
        <p:spPr>
          <a:xfrm>
            <a:off x="286327" y="1385455"/>
            <a:ext cx="10097655" cy="5189516"/>
          </a:xfrm>
        </p:spPr>
        <p:txBody>
          <a:bodyPr vert="horz" lIns="91440" tIns="45720" rIns="91440" bIns="45720" rtlCol="0" anchor="t">
            <a:noAutofit/>
          </a:bodyPr>
          <a:lstStyle/>
          <a:p>
            <a:pPr marL="0" indent="0">
              <a:buNone/>
            </a:pPr>
            <a:r>
              <a:rPr lang="en-US" sz="2000"/>
              <a:t>If after collaborative discussions between the counselor, the job seeker, and when applicable the Job Placement Specialist (JPS), it is determined CCS Employment Services are appropriate, the referral process is as follows: ​</a:t>
            </a:r>
          </a:p>
          <a:p>
            <a:r>
              <a:rPr lang="en-US" sz="2000"/>
              <a:t>Initial Discussion: The Counselor contacts the provider to discuss a potential new referral and confirm program fit and capacity. Basic information is shared with the provider during this outreach.​</a:t>
            </a:r>
          </a:p>
          <a:p>
            <a:r>
              <a:rPr lang="en-US" sz="2000"/>
              <a:t>Introduction Meeting: The counselor schedules a brief (approximately 15-minute) three-way meeting with the provider and the job seeker (in-person or remotely) to review individual choice and commitment and outline expectations including desired wage and hours.​</a:t>
            </a:r>
          </a:p>
          <a:p>
            <a:r>
              <a:rPr lang="en-US" sz="2000"/>
              <a:t>Agreement: The provider will confirm their ability to provide the requested services within three days of the introduction. The job seeker will also confirm their commitment and participation.​</a:t>
            </a:r>
          </a:p>
          <a:p>
            <a:r>
              <a:rPr lang="en-US" sz="2000"/>
              <a:t>Referral &amp; CO Creation: If all parties agree, the counselor generates a Contract Order (CO) and a Referral for services within one (1) business day of the agreement, including specific services requested and outlines the job seeker’s specific job goal and other relevant information.​</a:t>
            </a:r>
          </a:p>
        </p:txBody>
      </p:sp>
    </p:spTree>
    <p:extLst>
      <p:ext uri="{BB962C8B-B14F-4D97-AF65-F5344CB8AC3E}">
        <p14:creationId xmlns:p14="http://schemas.microsoft.com/office/powerpoint/2010/main" val="1352083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508F1-59A0-1D23-BB7F-5189B758946B}"/>
              </a:ext>
            </a:extLst>
          </p:cNvPr>
          <p:cNvSpPr>
            <a:spLocks noGrp="1"/>
          </p:cNvSpPr>
          <p:nvPr>
            <p:ph type="title"/>
          </p:nvPr>
        </p:nvSpPr>
        <p:spPr/>
        <p:txBody>
          <a:bodyPr>
            <a:normAutofit fontScale="90000"/>
          </a:bodyPr>
          <a:lstStyle/>
          <a:p>
            <a:r>
              <a:rPr lang="en-US"/>
              <a:t>The Role of The Provider in the Referral Process​</a:t>
            </a:r>
          </a:p>
        </p:txBody>
      </p:sp>
      <p:sp>
        <p:nvSpPr>
          <p:cNvPr id="3" name="Content Placeholder 2">
            <a:extLst>
              <a:ext uri="{FF2B5EF4-FFF2-40B4-BE49-F238E27FC236}">
                <a16:creationId xmlns:a16="http://schemas.microsoft.com/office/drawing/2014/main" id="{9260610D-0765-2A7E-077A-C00AA8DB1B4E}"/>
              </a:ext>
            </a:extLst>
          </p:cNvPr>
          <p:cNvSpPr>
            <a:spLocks noGrp="1"/>
          </p:cNvSpPr>
          <p:nvPr>
            <p:ph idx="1"/>
          </p:nvPr>
        </p:nvSpPr>
        <p:spPr>
          <a:xfrm>
            <a:off x="838200" y="1606378"/>
            <a:ext cx="9641032" cy="4570585"/>
          </a:xfrm>
        </p:spPr>
        <p:txBody>
          <a:bodyPr vert="horz" lIns="91440" tIns="45720" rIns="91440" bIns="45720" rtlCol="0" anchor="t">
            <a:noAutofit/>
          </a:bodyPr>
          <a:lstStyle/>
          <a:p>
            <a:r>
              <a:rPr lang="en-US" sz="2000" dirty="0"/>
              <a:t>The provider will determine if they have capacity on their current contract for the new referral/service(s) ​</a:t>
            </a:r>
          </a:p>
          <a:p>
            <a:pPr marL="0" indent="0">
              <a:buNone/>
            </a:pPr>
            <a:endParaRPr lang="en-US" sz="2000" dirty="0"/>
          </a:p>
          <a:p>
            <a:r>
              <a:rPr lang="en-US" sz="2000" dirty="0"/>
              <a:t>The provider determines there is no conflict of interest working with the job seeker  ​</a:t>
            </a:r>
          </a:p>
          <a:p>
            <a:pPr marL="0" indent="0">
              <a:buNone/>
            </a:pPr>
            <a:endParaRPr lang="en-US" sz="2000" dirty="0"/>
          </a:p>
          <a:p>
            <a:r>
              <a:rPr lang="en-US" sz="2000" dirty="0"/>
              <a:t>If a provider is declining a referral, the reason(s) must be submitted in writing within three (3) business days of receiving the referral.  ​</a:t>
            </a:r>
          </a:p>
          <a:p>
            <a:pPr marL="0" indent="0">
              <a:buNone/>
            </a:pPr>
            <a:endParaRPr lang="en-US" sz="2000" dirty="0"/>
          </a:p>
          <a:p>
            <a:r>
              <a:rPr lang="en-US" sz="2000" dirty="0"/>
              <a:t>Unacceptable reasons for declining referrals include job seekers’ level of need, disability type, or CORI status. ​</a:t>
            </a:r>
          </a:p>
          <a:p>
            <a:pPr marL="0" indent="0">
              <a:buNone/>
            </a:pPr>
            <a:endParaRPr lang="en-US" sz="2000" dirty="0"/>
          </a:p>
          <a:p>
            <a:r>
              <a:rPr lang="en-US" sz="2000" dirty="0"/>
              <a:t>The Provider must receive fiscal authorization (CO) and completed referral form before initiating services.   ​</a:t>
            </a:r>
          </a:p>
        </p:txBody>
      </p:sp>
    </p:spTree>
    <p:extLst>
      <p:ext uri="{BB962C8B-B14F-4D97-AF65-F5344CB8AC3E}">
        <p14:creationId xmlns:p14="http://schemas.microsoft.com/office/powerpoint/2010/main" val="1241320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CE424-D17E-7AB2-1690-7A0C55357974}"/>
              </a:ext>
            </a:extLst>
          </p:cNvPr>
          <p:cNvSpPr>
            <a:spLocks noGrp="1"/>
          </p:cNvSpPr>
          <p:nvPr>
            <p:ph type="title"/>
          </p:nvPr>
        </p:nvSpPr>
        <p:spPr/>
        <p:txBody>
          <a:bodyPr/>
          <a:lstStyle/>
          <a:p>
            <a:r>
              <a:rPr lang="en-US"/>
              <a:t>Job Development &amp; Placement Bundle​</a:t>
            </a:r>
          </a:p>
        </p:txBody>
      </p:sp>
      <p:sp>
        <p:nvSpPr>
          <p:cNvPr id="3" name="Content Placeholder 2">
            <a:extLst>
              <a:ext uri="{FF2B5EF4-FFF2-40B4-BE49-F238E27FC236}">
                <a16:creationId xmlns:a16="http://schemas.microsoft.com/office/drawing/2014/main" id="{1EC89C0E-B2F1-D587-084B-7D1F6DDF62F3}"/>
              </a:ext>
            </a:extLst>
          </p:cNvPr>
          <p:cNvSpPr>
            <a:spLocks noGrp="1"/>
          </p:cNvSpPr>
          <p:nvPr>
            <p:ph idx="1"/>
          </p:nvPr>
        </p:nvSpPr>
        <p:spPr>
          <a:xfrm>
            <a:off x="751115" y="1850571"/>
            <a:ext cx="10918371" cy="4652963"/>
          </a:xfrm>
        </p:spPr>
        <p:txBody>
          <a:bodyPr/>
          <a:lstStyle/>
          <a:p>
            <a:pPr marL="0" marR="0" lvl="0" indent="0" algn="l" rtl="0" fontAlgn="base">
              <a:lnSpc>
                <a:spcPts val="2100"/>
              </a:lnSpc>
              <a:buFont typeface="Arial" panose="020B0604020202020204" pitchFamily="34" charset="0"/>
              <a:buChar char="•"/>
            </a:pPr>
            <a:r>
              <a:rPr lang="en-US" sz="2400" b="1" i="0" u="none" strike="noStrike" spc="0">
                <a:solidFill>
                  <a:srgbClr val="000000"/>
                </a:solidFill>
                <a:effectLst/>
                <a:highlight>
                  <a:srgbClr val="FFFFFF"/>
                </a:highlight>
                <a:latin typeface="Aptos" panose="020B0004020202020204" pitchFamily="34" charset="0"/>
              </a:rPr>
              <a:t> Job Development and Placement Services (Service Bundle)</a:t>
            </a:r>
            <a:r>
              <a:rPr lang="en-US" sz="2400" b="0" i="0" u="none" strike="noStrike" spc="0">
                <a:solidFill>
                  <a:srgbClr val="000000"/>
                </a:solidFill>
                <a:effectLst/>
                <a:highlight>
                  <a:srgbClr val="FFFFFF"/>
                </a:highlight>
                <a:latin typeface="Aptos" panose="020B0004020202020204" pitchFamily="34" charset="0"/>
              </a:rPr>
              <a:t> includes the     full spectrum of job development and placement supports designed to assist job seekers to achieve successful employment outcomes. </a:t>
            </a:r>
            <a:r>
              <a:rPr lang="en-US" sz="2400" b="0" i="0">
                <a:solidFill>
                  <a:srgbClr val="000000"/>
                </a:solidFill>
                <a:effectLst/>
                <a:latin typeface="Aptos" panose="020B0004020202020204" pitchFamily="34" charset="0"/>
              </a:rPr>
              <a:t>​</a:t>
            </a:r>
            <a:endParaRPr lang="en-US" sz="2400" b="0" i="0">
              <a:solidFill>
                <a:srgbClr val="000000"/>
              </a:solidFill>
              <a:effectLst/>
              <a:latin typeface="Arial" panose="020B0604020202020204" pitchFamily="34" charset="0"/>
            </a:endParaRPr>
          </a:p>
          <a:p>
            <a:pPr marL="0" marR="0" lvl="0" indent="0" algn="l" rtl="0" fontAlgn="base">
              <a:lnSpc>
                <a:spcPts val="2100"/>
              </a:lnSpc>
              <a:buNone/>
            </a:pPr>
            <a:endParaRPr lang="en-US" sz="2400" b="0" i="0">
              <a:solidFill>
                <a:srgbClr val="000000"/>
              </a:solidFill>
              <a:effectLst/>
              <a:latin typeface="Arial" panose="020B0604020202020204" pitchFamily="34" charset="0"/>
            </a:endParaRPr>
          </a:p>
          <a:p>
            <a:pPr marL="0" marR="0" lvl="0" indent="0" algn="l" rtl="0" fontAlgn="base">
              <a:lnSpc>
                <a:spcPts val="2100"/>
              </a:lnSpc>
              <a:buFont typeface="Arial" panose="020B0604020202020204" pitchFamily="34" charset="0"/>
              <a:buChar char="•"/>
            </a:pPr>
            <a:r>
              <a:rPr lang="en-US" sz="2400" b="0" i="0" u="none" strike="noStrike" spc="0">
                <a:solidFill>
                  <a:srgbClr val="000000"/>
                </a:solidFill>
                <a:effectLst/>
                <a:highlight>
                  <a:srgbClr val="FFFFFF"/>
                </a:highlight>
                <a:latin typeface="Aptos" panose="020B0004020202020204" pitchFamily="34" charset="0"/>
              </a:rPr>
              <a:t> These services encompass job development, job placement, and ongoing support activities (up until day 30).</a:t>
            </a:r>
            <a:r>
              <a:rPr lang="en-US" sz="2400" b="0" i="0">
                <a:solidFill>
                  <a:srgbClr val="000000"/>
                </a:solidFill>
                <a:effectLst/>
                <a:latin typeface="Aptos" panose="020B0004020202020204" pitchFamily="34" charset="0"/>
              </a:rPr>
              <a:t>​</a:t>
            </a:r>
            <a:endParaRPr lang="en-US" sz="2400" b="0" i="0">
              <a:solidFill>
                <a:srgbClr val="000000"/>
              </a:solidFill>
              <a:effectLst/>
              <a:latin typeface="Arial" panose="020B0604020202020204" pitchFamily="34" charset="0"/>
            </a:endParaRPr>
          </a:p>
          <a:p>
            <a:pPr marL="0" marR="0" lvl="0" indent="0" algn="l" rtl="0" fontAlgn="base">
              <a:lnSpc>
                <a:spcPts val="2100"/>
              </a:lnSpc>
              <a:buNone/>
            </a:pPr>
            <a:endParaRPr lang="en-US" sz="2400" b="0" i="0">
              <a:solidFill>
                <a:srgbClr val="000000"/>
              </a:solidFill>
              <a:effectLst/>
              <a:latin typeface="Arial" panose="020B0604020202020204" pitchFamily="34" charset="0"/>
            </a:endParaRPr>
          </a:p>
          <a:p>
            <a:pPr marL="0" marR="0" lvl="0" indent="0" algn="l" rtl="0" fontAlgn="base">
              <a:lnSpc>
                <a:spcPts val="2100"/>
              </a:lnSpc>
              <a:buFont typeface="Arial" panose="020B0604020202020204" pitchFamily="34" charset="0"/>
              <a:buChar char="•"/>
            </a:pPr>
            <a:r>
              <a:rPr lang="en-US" sz="2400" b="0" i="0" u="none" strike="noStrike" spc="0">
                <a:solidFill>
                  <a:srgbClr val="000000"/>
                </a:solidFill>
                <a:effectLst/>
                <a:highlight>
                  <a:srgbClr val="FFFFFF"/>
                </a:highlight>
                <a:latin typeface="Aptos" panose="020B0004020202020204" pitchFamily="34" charset="0"/>
              </a:rPr>
              <a:t> If additional supports are required after day 30 of employment, a job coaching contract can be negotiated.</a:t>
            </a:r>
            <a:r>
              <a:rPr lang="en-US" sz="2400" b="0" i="0">
                <a:solidFill>
                  <a:srgbClr val="000000"/>
                </a:solidFill>
                <a:effectLst/>
                <a:latin typeface="Aptos" panose="020B0004020202020204" pitchFamily="34" charset="0"/>
              </a:rPr>
              <a:t>​</a:t>
            </a:r>
            <a:endParaRPr lang="en-US" sz="2400" b="0" i="0">
              <a:solidFill>
                <a:srgbClr val="000000"/>
              </a:solidFill>
              <a:effectLst/>
              <a:latin typeface="Arial" panose="020B0604020202020204" pitchFamily="34" charset="0"/>
            </a:endParaRPr>
          </a:p>
          <a:p>
            <a:pPr marL="0" marR="0" lvl="0" indent="0" algn="l" rtl="0" fontAlgn="base">
              <a:lnSpc>
                <a:spcPts val="2100"/>
              </a:lnSpc>
              <a:buFont typeface="Arial" panose="020B0604020202020204" pitchFamily="34" charset="0"/>
              <a:buChar char="•"/>
            </a:pPr>
            <a:endParaRPr lang="en-US" sz="2400" b="0" i="0">
              <a:solidFill>
                <a:srgbClr val="000000"/>
              </a:solidFill>
              <a:effectLst/>
              <a:latin typeface="Arial" panose="020B0604020202020204" pitchFamily="34" charset="0"/>
            </a:endParaRPr>
          </a:p>
          <a:p>
            <a:pPr marL="0" marR="0" lvl="0" indent="0" algn="l" rtl="0" fontAlgn="base">
              <a:lnSpc>
                <a:spcPts val="2100"/>
              </a:lnSpc>
              <a:buFont typeface="Arial" panose="020B0604020202020204" pitchFamily="34" charset="0"/>
              <a:buChar char="•"/>
            </a:pPr>
            <a:r>
              <a:rPr lang="en-US" sz="2400" b="0" i="0" u="none" strike="noStrike" spc="0">
                <a:solidFill>
                  <a:srgbClr val="000000"/>
                </a:solidFill>
                <a:effectLst/>
                <a:highlight>
                  <a:srgbClr val="FFFFFF"/>
                </a:highlight>
                <a:latin typeface="Aptos" panose="020B0004020202020204" pitchFamily="34" charset="0"/>
              </a:rPr>
              <a:t> Comparable to CIES JD&amp;P </a:t>
            </a:r>
            <a:r>
              <a:rPr lang="en-US" sz="2400" b="0" i="0">
                <a:solidFill>
                  <a:srgbClr val="000000"/>
                </a:solidFill>
                <a:effectLst/>
                <a:latin typeface="Aptos" panose="020B0004020202020204" pitchFamily="34" charset="0"/>
              </a:rPr>
              <a:t>​</a:t>
            </a:r>
            <a:endParaRPr lang="en-US" sz="2400" b="0" i="0">
              <a:solidFill>
                <a:srgbClr val="000000"/>
              </a:solidFill>
              <a:effectLst/>
              <a:latin typeface="Arial" panose="020B0604020202020204" pitchFamily="34" charset="0"/>
            </a:endParaRPr>
          </a:p>
          <a:p>
            <a:pPr marL="197167" marR="0" indent="-197167" algn="l" rtl="0" fontAlgn="base">
              <a:lnSpc>
                <a:spcPts val="1875"/>
              </a:lnSpc>
              <a:buNone/>
            </a:pPr>
            <a:r>
              <a:rPr lang="en-US" sz="2800" b="0" i="0">
                <a:solidFill>
                  <a:srgbClr val="000000"/>
                </a:solidFill>
                <a:effectLst/>
                <a:latin typeface="Aptos Display" panose="020B0004020202020204" pitchFamily="34" charset="0"/>
              </a:rPr>
              <a:t>​</a:t>
            </a:r>
            <a:endParaRPr lang="en-US" sz="1050" b="0" i="0">
              <a:solidFill>
                <a:srgbClr val="000000"/>
              </a:solidFill>
              <a:effectLst/>
              <a:latin typeface="Segoe UI" panose="020B0502040204020203" pitchFamily="34" charset="0"/>
            </a:endParaRPr>
          </a:p>
          <a:p>
            <a:pPr marL="0" indent="0">
              <a:buNone/>
            </a:pPr>
            <a:endParaRPr lang="en-US"/>
          </a:p>
        </p:txBody>
      </p:sp>
    </p:spTree>
    <p:extLst>
      <p:ext uri="{BB962C8B-B14F-4D97-AF65-F5344CB8AC3E}">
        <p14:creationId xmlns:p14="http://schemas.microsoft.com/office/powerpoint/2010/main" val="4253286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5E682-C39F-ACAF-1B68-89DF28FE086F}"/>
              </a:ext>
            </a:extLst>
          </p:cNvPr>
          <p:cNvSpPr>
            <a:spLocks noGrp="1"/>
          </p:cNvSpPr>
          <p:nvPr>
            <p:ph type="title"/>
          </p:nvPr>
        </p:nvSpPr>
        <p:spPr/>
        <p:txBody>
          <a:bodyPr>
            <a:normAutofit fontScale="90000"/>
          </a:bodyPr>
          <a:lstStyle/>
          <a:p>
            <a:r>
              <a:rPr lang="en-US"/>
              <a:t>Job Development &amp; Placement Bundle Payment​</a:t>
            </a:r>
          </a:p>
        </p:txBody>
      </p:sp>
      <p:sp>
        <p:nvSpPr>
          <p:cNvPr id="3" name="Content Placeholder 2">
            <a:extLst>
              <a:ext uri="{FF2B5EF4-FFF2-40B4-BE49-F238E27FC236}">
                <a16:creationId xmlns:a16="http://schemas.microsoft.com/office/drawing/2014/main" id="{7229E196-F1C1-98A0-51F6-FBA965E2F65A}"/>
              </a:ext>
            </a:extLst>
          </p:cNvPr>
          <p:cNvSpPr>
            <a:spLocks noGrp="1"/>
          </p:cNvSpPr>
          <p:nvPr>
            <p:ph idx="1"/>
          </p:nvPr>
        </p:nvSpPr>
        <p:spPr/>
        <p:txBody>
          <a:bodyPr>
            <a:normAutofit fontScale="92500" lnSpcReduction="20000"/>
          </a:bodyPr>
          <a:lstStyle/>
          <a:p>
            <a:pPr marL="0" lvl="0" indent="0" fontAlgn="base">
              <a:buNone/>
            </a:pPr>
            <a:r>
              <a:rPr lang="en-US" dirty="0"/>
              <a:t>Authorization and Payment Details: </a:t>
            </a:r>
          </a:p>
          <a:p>
            <a:pPr lvl="0" fontAlgn="base"/>
            <a:r>
              <a:rPr lang="en-US" dirty="0"/>
              <a:t>Initiation payment of $2,998.00 ​</a:t>
            </a:r>
          </a:p>
          <a:p>
            <a:pPr lvl="1" fontAlgn="base"/>
            <a:r>
              <a:rPr lang="en-US" dirty="0"/>
              <a:t>Provider can bill this milestone once Employment Plan is developed and received by the Counselor.  ​</a:t>
            </a:r>
          </a:p>
          <a:p>
            <a:pPr lvl="0" fontAlgn="base"/>
            <a:r>
              <a:rPr lang="en-US" dirty="0"/>
              <a:t>Completion payment of $4,498.00​</a:t>
            </a:r>
          </a:p>
          <a:p>
            <a:pPr lvl="1" fontAlgn="base"/>
            <a:r>
              <a:rPr lang="en-US" dirty="0"/>
              <a:t>Provider can bill this milestone once the Job Seeker has reached 30 days of successful employment​.</a:t>
            </a:r>
          </a:p>
          <a:p>
            <a:pPr lvl="0" fontAlgn="base"/>
            <a:r>
              <a:rPr lang="en-US" dirty="0"/>
              <a:t>Early Stabilization Incentive of $250.00​</a:t>
            </a:r>
          </a:p>
          <a:p>
            <a:pPr lvl="1" fontAlgn="base"/>
            <a:r>
              <a:rPr lang="en-US" dirty="0"/>
              <a:t>Provider can bill for this once the Job Seeker has completed 5 days of employment​. A separate CO will be provided. </a:t>
            </a:r>
          </a:p>
          <a:p>
            <a:pPr lvl="0" fontAlgn="base"/>
            <a:r>
              <a:rPr lang="en-US" dirty="0"/>
              <a:t>Sustained Employment Incentive of $1,000.00 ​</a:t>
            </a:r>
          </a:p>
          <a:p>
            <a:pPr lvl="1" fontAlgn="base"/>
            <a:r>
              <a:rPr lang="en-US" dirty="0"/>
              <a:t>Provider can bill for this once the Job Seeker has completed 90 days of employment.​ A separate CO will be provided. </a:t>
            </a:r>
          </a:p>
          <a:p>
            <a:pPr lvl="1" fontAlgn="base"/>
            <a:endParaRPr lang="en-US" dirty="0"/>
          </a:p>
          <a:p>
            <a:endParaRPr lang="en-US" dirty="0"/>
          </a:p>
        </p:txBody>
      </p:sp>
    </p:spTree>
    <p:extLst>
      <p:ext uri="{BB962C8B-B14F-4D97-AF65-F5344CB8AC3E}">
        <p14:creationId xmlns:p14="http://schemas.microsoft.com/office/powerpoint/2010/main" val="1599622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4646D-4058-3CFB-7C64-27D543DC876C}"/>
              </a:ext>
            </a:extLst>
          </p:cNvPr>
          <p:cNvSpPr>
            <a:spLocks noGrp="1"/>
          </p:cNvSpPr>
          <p:nvPr>
            <p:ph type="title"/>
          </p:nvPr>
        </p:nvSpPr>
        <p:spPr>
          <a:xfrm>
            <a:off x="838200" y="-784934"/>
            <a:ext cx="10515600" cy="784934"/>
          </a:xfrm>
        </p:spPr>
        <p:txBody>
          <a:bodyPr vert="horz" lIns="91440" tIns="45720" rIns="91440" bIns="45720" rtlCol="0" anchor="b">
            <a:normAutofit fontScale="90000"/>
          </a:bodyPr>
          <a:lstStyle/>
          <a:p>
            <a:r>
              <a:rPr lang="en-US" dirty="0"/>
              <a:t>Case Example – Job Development and Placement Bundle </a:t>
            </a:r>
          </a:p>
        </p:txBody>
      </p:sp>
      <p:sp>
        <p:nvSpPr>
          <p:cNvPr id="3" name="Content Placeholder 2">
            <a:extLst>
              <a:ext uri="{FF2B5EF4-FFF2-40B4-BE49-F238E27FC236}">
                <a16:creationId xmlns:a16="http://schemas.microsoft.com/office/drawing/2014/main" id="{AF1BD88C-12BC-DA08-F1C2-C6BE48DF89B0}"/>
              </a:ext>
            </a:extLst>
          </p:cNvPr>
          <p:cNvSpPr>
            <a:spLocks noGrp="1"/>
          </p:cNvSpPr>
          <p:nvPr>
            <p:ph idx="1"/>
          </p:nvPr>
        </p:nvSpPr>
        <p:spPr>
          <a:xfrm>
            <a:off x="295564" y="1173018"/>
            <a:ext cx="11619344" cy="5589732"/>
          </a:xfrm>
        </p:spPr>
        <p:txBody>
          <a:bodyPr vert="horz" lIns="91440" tIns="45720" rIns="91440" bIns="45720" rtlCol="0" anchor="t">
            <a:normAutofit/>
          </a:bodyPr>
          <a:lstStyle/>
          <a:p>
            <a:pPr marL="0" indent="0" fontAlgn="base">
              <a:lnSpc>
                <a:spcPts val="2625"/>
              </a:lnSpc>
              <a:buNone/>
            </a:pPr>
            <a:r>
              <a:rPr lang="en-US" sz="3200" b="0" i="0" u="none" strike="noStrike" spc="0" dirty="0">
                <a:solidFill>
                  <a:srgbClr val="000000"/>
                </a:solidFill>
                <a:effectLst/>
                <a:latin typeface="Aptos"/>
              </a:rPr>
              <a:t>Case Example</a:t>
            </a:r>
            <a:r>
              <a:rPr lang="en-US" sz="3200" dirty="0">
                <a:solidFill>
                  <a:srgbClr val="000000"/>
                </a:solidFill>
                <a:latin typeface="Aptos"/>
              </a:rPr>
              <a:t> </a:t>
            </a:r>
            <a:r>
              <a:rPr lang="en-US" sz="3200" b="0" i="0" u="none" strike="noStrike" spc="0" dirty="0">
                <a:solidFill>
                  <a:srgbClr val="000000"/>
                </a:solidFill>
                <a:effectLst/>
                <a:latin typeface="Aptos"/>
              </a:rPr>
              <a:t>– Job Development and Placement Bundle </a:t>
            </a:r>
            <a:r>
              <a:rPr lang="en-US" sz="3200" b="0" i="0" dirty="0">
                <a:solidFill>
                  <a:srgbClr val="000000"/>
                </a:solidFill>
                <a:effectLst/>
                <a:latin typeface="Aptos"/>
              </a:rPr>
              <a:t>​</a:t>
            </a:r>
          </a:p>
          <a:p>
            <a:pPr marL="0" marR="0" indent="0" algn="l" rtl="0" fontAlgn="base">
              <a:lnSpc>
                <a:spcPts val="1875"/>
              </a:lnSpc>
              <a:buNone/>
            </a:pPr>
            <a:r>
              <a:rPr lang="en-US" sz="1900" b="0" i="0" u="none" strike="noStrike" spc="0" dirty="0">
                <a:solidFill>
                  <a:srgbClr val="000000"/>
                </a:solidFill>
                <a:effectLst/>
                <a:latin typeface="Aptos" panose="020B0004020202020204" pitchFamily="34" charset="0"/>
              </a:rPr>
              <a:t>Keith is a 30-year-old man who suffered a stroke at age 23. He continues to experience hemiplegia on his right side, slurred speech, and difficulty remembering things. His health has been stable for the past four years and he would like to return to work. Keith has not worked since his stroke, and while he studied engineering in college, he has not retained substantive knowledge that would allow him to work as an engineer now. Keith has always loved books and would love to work in a library putting books back on the shelves.  </a:t>
            </a:r>
            <a:r>
              <a:rPr lang="en-US" sz="1900" b="0" i="0" dirty="0">
                <a:solidFill>
                  <a:srgbClr val="000000"/>
                </a:solidFill>
                <a:effectLst/>
                <a:latin typeface="Aptos" panose="020B0004020202020204" pitchFamily="34" charset="0"/>
              </a:rPr>
              <a:t>​After discussion with the BRU team, labor market analysis in Keith’s community shows that this is a viable option. Based on Keith’s anticipated support needs, the team feels that a full JD and P referral to a provider would best support Keith. </a:t>
            </a:r>
            <a:endParaRPr lang="en-US" sz="1900" b="0" i="0" dirty="0">
              <a:solidFill>
                <a:srgbClr val="000000"/>
              </a:solidFill>
              <a:effectLst/>
              <a:latin typeface="Arial" panose="020B0604020202020204" pitchFamily="34" charset="0"/>
            </a:endParaRPr>
          </a:p>
          <a:p>
            <a:pPr marL="0" marR="0" indent="0" algn="l" rtl="0" fontAlgn="base">
              <a:lnSpc>
                <a:spcPts val="1875"/>
              </a:lnSpc>
              <a:buNone/>
            </a:pPr>
            <a:r>
              <a:rPr lang="en-US" sz="1900" dirty="0">
                <a:solidFill>
                  <a:srgbClr val="000000"/>
                </a:solidFill>
                <a:latin typeface="Aptos"/>
              </a:rPr>
              <a:t>Keith’s</a:t>
            </a:r>
            <a:r>
              <a:rPr lang="en-US" sz="1900" b="0" i="0" u="none" strike="noStrike" spc="0" dirty="0">
                <a:solidFill>
                  <a:srgbClr val="000000"/>
                </a:solidFill>
                <a:effectLst/>
                <a:latin typeface="Aptos"/>
              </a:rPr>
              <a:t> goal will require customized job development. MassAbility contracts </a:t>
            </a:r>
            <a:r>
              <a:rPr lang="en-US" sz="1900" dirty="0">
                <a:solidFill>
                  <a:srgbClr val="000000"/>
                </a:solidFill>
                <a:latin typeface="Aptos"/>
              </a:rPr>
              <a:t>with </a:t>
            </a:r>
            <a:r>
              <a:rPr lang="en-US" sz="1900" b="0" i="0" u="none" strike="noStrike" spc="0" dirty="0">
                <a:solidFill>
                  <a:srgbClr val="000000"/>
                </a:solidFill>
                <a:effectLst/>
                <a:latin typeface="Aptos"/>
              </a:rPr>
              <a:t>a provider for full job development and placement. The provider approaches multiple libraries in Keith’s area and finds a library that has a position open. The provider assists with all aspects of </a:t>
            </a:r>
            <a:r>
              <a:rPr lang="en-US" sz="1900" dirty="0">
                <a:solidFill>
                  <a:srgbClr val="000000"/>
                </a:solidFill>
                <a:latin typeface="Aptos"/>
              </a:rPr>
              <a:t>on</a:t>
            </a:r>
            <a:r>
              <a:rPr lang="en-US" sz="1900" b="0" i="0" u="none" strike="noStrike" spc="0" dirty="0">
                <a:solidFill>
                  <a:srgbClr val="000000"/>
                </a:solidFill>
                <a:effectLst/>
                <a:latin typeface="Aptos"/>
              </a:rPr>
              <a:t>boarding and provides job coaching and support for Keith’s first month of employment. </a:t>
            </a:r>
          </a:p>
          <a:p>
            <a:pPr marL="0" marR="0" indent="0" algn="l" rtl="0" fontAlgn="base">
              <a:lnSpc>
                <a:spcPts val="1875"/>
              </a:lnSpc>
              <a:buNone/>
            </a:pPr>
            <a:r>
              <a:rPr lang="en-US" sz="1900" b="0" i="0" u="none" strike="noStrike" spc="0" dirty="0">
                <a:solidFill>
                  <a:srgbClr val="000000"/>
                </a:solidFill>
                <a:effectLst/>
                <a:latin typeface="Aptos"/>
              </a:rPr>
              <a:t>After the first month, Keith is doing well, the library is happy with his work, and subsequently MassAbility determines no further support is required. </a:t>
            </a:r>
            <a:r>
              <a:rPr lang="en-US" sz="1900" b="0" i="0" dirty="0">
                <a:solidFill>
                  <a:srgbClr val="000000"/>
                </a:solidFill>
                <a:effectLst/>
                <a:latin typeface="Aptos"/>
              </a:rPr>
              <a:t>​Counselor continues                                to follow up with Keith to ensure success on the job. </a:t>
            </a:r>
          </a:p>
          <a:p>
            <a:pPr marL="0" marR="0" lvl="0" indent="0" algn="l" rtl="0" fontAlgn="base">
              <a:lnSpc>
                <a:spcPts val="1875"/>
              </a:lnSpc>
              <a:buNone/>
            </a:pPr>
            <a:endParaRPr lang="en-US" sz="2000" b="0" i="0" dirty="0">
              <a:solidFill>
                <a:srgbClr val="000000"/>
              </a:solidFill>
              <a:effectLst/>
              <a:latin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2210575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01B72-CDA9-AB16-6B3F-0B61B3AB30F3}"/>
              </a:ext>
            </a:extLst>
          </p:cNvPr>
          <p:cNvSpPr>
            <a:spLocks noGrp="1"/>
          </p:cNvSpPr>
          <p:nvPr>
            <p:ph type="title"/>
          </p:nvPr>
        </p:nvSpPr>
        <p:spPr/>
        <p:txBody>
          <a:bodyPr/>
          <a:lstStyle/>
          <a:p>
            <a:r>
              <a:rPr lang="en-US"/>
              <a:t>Single Service: Job Search Support​</a:t>
            </a:r>
          </a:p>
        </p:txBody>
      </p:sp>
      <p:sp>
        <p:nvSpPr>
          <p:cNvPr id="3" name="Content Placeholder 2">
            <a:extLst>
              <a:ext uri="{FF2B5EF4-FFF2-40B4-BE49-F238E27FC236}">
                <a16:creationId xmlns:a16="http://schemas.microsoft.com/office/drawing/2014/main" id="{788411CD-210A-7D26-409E-30C8167E5481}"/>
              </a:ext>
            </a:extLst>
          </p:cNvPr>
          <p:cNvSpPr>
            <a:spLocks noGrp="1"/>
          </p:cNvSpPr>
          <p:nvPr>
            <p:ph idx="1"/>
          </p:nvPr>
        </p:nvSpPr>
        <p:spPr>
          <a:xfrm>
            <a:off x="838200" y="1328058"/>
            <a:ext cx="9906000" cy="5159828"/>
          </a:xfrm>
        </p:spPr>
        <p:txBody>
          <a:bodyPr>
            <a:noAutofit/>
          </a:bodyPr>
          <a:lstStyle/>
          <a:p>
            <a:r>
              <a:rPr lang="en-US" sz="2000" b="1"/>
              <a:t>Job Search Supports (Single Service) </a:t>
            </a:r>
            <a:r>
              <a:rPr lang="en-US" sz="2000"/>
              <a:t>are for individuals primarily served by MassAbility’s Job Placement Specialists or Counselors who require additional time and support to complete a successful job search. Providers will develop Job Search Supports in close partnership with the counselor and/or the Job Placement Specialist (JPS), who will continue to actively support the job seeker throughout the process. ​</a:t>
            </a:r>
          </a:p>
          <a:p>
            <a:r>
              <a:rPr lang="en-US" sz="2000"/>
              <a:t>Supports may include résumé refinement, direct interview assistance, hands-on job search activities, transportation to interviews, and the development of online employment profiles. ​</a:t>
            </a:r>
          </a:p>
          <a:p>
            <a:r>
              <a:rPr lang="en-US" sz="2000"/>
              <a:t>The Counselor will authorize the CO for an agreed upon number of hours which may be increased or decreased as needed.​ </a:t>
            </a:r>
          </a:p>
          <a:p>
            <a:r>
              <a:rPr lang="en-US" sz="2000"/>
              <a:t>Providers are expected to meet and plan with the job seeker before service implementation and are authorized for up to three (3) hours of services before official service initiation. ​</a:t>
            </a:r>
          </a:p>
          <a:p>
            <a:r>
              <a:rPr lang="en-US" sz="2000"/>
              <a:t>Providers should bill for voicemails left, texts sent, and emails sent in ¼ hour units (15 minutes) in EIM. ​</a:t>
            </a:r>
          </a:p>
          <a:p>
            <a:endParaRPr lang="en-US" sz="2000"/>
          </a:p>
        </p:txBody>
      </p:sp>
    </p:spTree>
    <p:extLst>
      <p:ext uri="{BB962C8B-B14F-4D97-AF65-F5344CB8AC3E}">
        <p14:creationId xmlns:p14="http://schemas.microsoft.com/office/powerpoint/2010/main" val="1031139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5259C-0476-87B0-894A-97691CA4F84D}"/>
              </a:ext>
            </a:extLst>
          </p:cNvPr>
          <p:cNvSpPr>
            <a:spLocks noGrp="1"/>
          </p:cNvSpPr>
          <p:nvPr>
            <p:ph type="title"/>
          </p:nvPr>
        </p:nvSpPr>
        <p:spPr/>
        <p:txBody>
          <a:bodyPr/>
          <a:lstStyle/>
          <a:p>
            <a:r>
              <a:rPr lang="en-US"/>
              <a:t>Single Service: Job Search Support Payment​</a:t>
            </a:r>
          </a:p>
        </p:txBody>
      </p:sp>
      <p:sp>
        <p:nvSpPr>
          <p:cNvPr id="3" name="Content Placeholder 2">
            <a:extLst>
              <a:ext uri="{FF2B5EF4-FFF2-40B4-BE49-F238E27FC236}">
                <a16:creationId xmlns:a16="http://schemas.microsoft.com/office/drawing/2014/main" id="{1BFF2178-4D5F-8490-927A-E8919F4A50B2}"/>
              </a:ext>
            </a:extLst>
          </p:cNvPr>
          <p:cNvSpPr>
            <a:spLocks noGrp="1"/>
          </p:cNvSpPr>
          <p:nvPr>
            <p:ph idx="1"/>
          </p:nvPr>
        </p:nvSpPr>
        <p:spPr>
          <a:xfrm>
            <a:off x="287676" y="1071723"/>
            <a:ext cx="11066124" cy="5786277"/>
          </a:xfrm>
        </p:spPr>
        <p:txBody>
          <a:bodyPr vert="horz" lIns="91440" tIns="45720" rIns="91440" bIns="45720" rtlCol="0" anchor="t">
            <a:normAutofit lnSpcReduction="10000"/>
          </a:bodyPr>
          <a:lstStyle/>
          <a:p>
            <a:pPr marL="0" lvl="0" indent="0" fontAlgn="base">
              <a:buNone/>
            </a:pPr>
            <a:r>
              <a:rPr lang="en-US" dirty="0"/>
              <a:t>Authorization and Payment Details: </a:t>
            </a:r>
          </a:p>
          <a:p>
            <a:pPr marL="0" marR="0" lvl="0" indent="0" algn="l" rtl="0" fontAlgn="base">
              <a:lnSpc>
                <a:spcPts val="2475"/>
              </a:lnSpc>
              <a:buNone/>
            </a:pPr>
            <a:endParaRPr lang="en-US" sz="2800" b="0" i="0" u="none" strike="noStrike" spc="0" dirty="0">
              <a:solidFill>
                <a:srgbClr val="000000"/>
              </a:solidFill>
              <a:effectLst/>
              <a:latin typeface="Aptos" panose="020B0004020202020204" pitchFamily="34" charset="0"/>
            </a:endParaRPr>
          </a:p>
          <a:p>
            <a:pPr fontAlgn="base">
              <a:lnSpc>
                <a:spcPts val="2475"/>
              </a:lnSpc>
            </a:pPr>
            <a:r>
              <a:rPr lang="en-US" sz="2800" b="0" i="0" u="none" strike="noStrike" spc="0" dirty="0">
                <a:solidFill>
                  <a:srgbClr val="000000"/>
                </a:solidFill>
                <a:effectLst/>
                <a:latin typeface="Aptos" panose="020B0004020202020204" pitchFamily="34" charset="0"/>
              </a:rPr>
              <a:t>Hourly rate of $60.80</a:t>
            </a:r>
            <a:r>
              <a:rPr lang="en-US" sz="2800" b="0" i="0" dirty="0">
                <a:solidFill>
                  <a:srgbClr val="000000"/>
                </a:solidFill>
                <a:effectLst/>
                <a:latin typeface="Aptos" panose="020B0004020202020204" pitchFamily="34" charset="0"/>
              </a:rPr>
              <a:t>​</a:t>
            </a:r>
          </a:p>
          <a:p>
            <a:pPr marL="0" marR="0" lvl="0" indent="0" algn="l" rtl="0" fontAlgn="base">
              <a:lnSpc>
                <a:spcPts val="2475"/>
              </a:lnSpc>
              <a:buFont typeface="Arial" panose="020B0604020202020204" pitchFamily="34" charset="0"/>
              <a:buChar char="•"/>
            </a:pPr>
            <a:endParaRPr lang="en-US" dirty="0">
              <a:solidFill>
                <a:srgbClr val="000000"/>
              </a:solidFill>
              <a:latin typeface="Aptos" panose="020B0004020202020204" pitchFamily="34" charset="0"/>
            </a:endParaRPr>
          </a:p>
          <a:p>
            <a:pPr marL="0" marR="0" lvl="0" indent="0" algn="l" rtl="0" fontAlgn="base">
              <a:lnSpc>
                <a:spcPts val="2475"/>
              </a:lnSpc>
              <a:buFont typeface="Arial" panose="020B0604020202020204" pitchFamily="34" charset="0"/>
              <a:buChar char="•"/>
            </a:pPr>
            <a:r>
              <a:rPr lang="en-US" sz="2800" b="0" i="0" dirty="0">
                <a:solidFill>
                  <a:srgbClr val="000000"/>
                </a:solidFill>
                <a:effectLst/>
                <a:latin typeface="Aptos" panose="020B0004020202020204" pitchFamily="34" charset="0"/>
              </a:rPr>
              <a:t> Initial CO includes the ​3 hours to get to know individual and hours          agreed upon for the Job Search Support work, with 15 hours being the recommended start unless otherwise agreed upon</a:t>
            </a:r>
          </a:p>
          <a:p>
            <a:pPr marL="0" marR="0" lvl="0" indent="0" algn="l" rtl="0" fontAlgn="base">
              <a:lnSpc>
                <a:spcPts val="2475"/>
              </a:lnSpc>
              <a:buFont typeface="Arial" panose="020B0604020202020204" pitchFamily="34" charset="0"/>
              <a:buChar char="•"/>
            </a:pPr>
            <a:endParaRPr lang="en-US" sz="1000" b="0" i="0" dirty="0">
              <a:solidFill>
                <a:srgbClr val="000000"/>
              </a:solidFill>
              <a:effectLst/>
              <a:latin typeface="Segoe UI" panose="020B0502040204020203" pitchFamily="34" charset="0"/>
            </a:endParaRPr>
          </a:p>
          <a:p>
            <a:pPr marL="0" marR="0" lvl="0" indent="0" algn="l" rtl="0" fontAlgn="base">
              <a:lnSpc>
                <a:spcPts val="2475"/>
              </a:lnSpc>
              <a:buFont typeface="Arial" panose="020B0604020202020204" pitchFamily="34" charset="0"/>
              <a:buChar char="•"/>
            </a:pPr>
            <a:r>
              <a:rPr lang="en-US" sz="2800" b="0" i="0" u="none" strike="noStrike" spc="0" dirty="0">
                <a:solidFill>
                  <a:srgbClr val="000000"/>
                </a:solidFill>
                <a:effectLst/>
                <a:latin typeface="Aptos" panose="020B0004020202020204" pitchFamily="34" charset="0"/>
              </a:rPr>
              <a:t> Services are billed at 15-minute increments (0.25 in EIM)</a:t>
            </a:r>
            <a:r>
              <a:rPr lang="en-US" sz="2800" b="0" i="0" dirty="0">
                <a:solidFill>
                  <a:srgbClr val="000000"/>
                </a:solidFill>
                <a:effectLst/>
                <a:latin typeface="Aptos" panose="020B0004020202020204" pitchFamily="34" charset="0"/>
              </a:rPr>
              <a:t>​</a:t>
            </a:r>
            <a:endParaRPr lang="en-US" sz="2000" b="0" i="0" dirty="0">
              <a:solidFill>
                <a:srgbClr val="000000"/>
              </a:solidFill>
              <a:effectLst/>
              <a:latin typeface="Arial" panose="020B0604020202020204" pitchFamily="34" charset="0"/>
            </a:endParaRPr>
          </a:p>
          <a:p>
            <a:pPr marL="0" marR="0" indent="0" algn="l" rtl="0" fontAlgn="base">
              <a:lnSpc>
                <a:spcPts val="2475"/>
              </a:lnSpc>
              <a:buNone/>
            </a:pPr>
            <a:r>
              <a:rPr lang="en-US" sz="2800" b="0" i="0" dirty="0">
                <a:solidFill>
                  <a:srgbClr val="000000"/>
                </a:solidFill>
                <a:effectLst/>
                <a:latin typeface="Aptos" panose="020B0004020202020204" pitchFamily="34" charset="0"/>
              </a:rPr>
              <a:t>​</a:t>
            </a:r>
            <a:endParaRPr lang="en-US" sz="1000" b="0" i="0" dirty="0">
              <a:solidFill>
                <a:srgbClr val="000000"/>
              </a:solidFill>
              <a:effectLst/>
              <a:latin typeface="Segoe UI" panose="020B0502040204020203" pitchFamily="34" charset="0"/>
            </a:endParaRPr>
          </a:p>
          <a:p>
            <a:pPr lvl="0" fontAlgn="base"/>
            <a:r>
              <a:rPr lang="en-US" sz="2800" b="0" i="0" u="none" strike="noStrike" spc="0" dirty="0">
                <a:solidFill>
                  <a:srgbClr val="000000"/>
                </a:solidFill>
                <a:effectLst/>
                <a:latin typeface="Aptos"/>
              </a:rPr>
              <a:t> </a:t>
            </a:r>
            <a:r>
              <a:rPr lang="en-US" dirty="0"/>
              <a:t>Early Stabilization Incentive of $250.00​</a:t>
            </a:r>
          </a:p>
          <a:p>
            <a:pPr lvl="1" fontAlgn="base"/>
            <a:r>
              <a:rPr lang="en-US" dirty="0"/>
              <a:t>Provider can bill for this once the Job Seeker has completed 5 days of employment​. A separate CO will be provided. </a:t>
            </a:r>
          </a:p>
          <a:p>
            <a:pPr marL="0" marR="0" indent="0" algn="l" rtl="0" fontAlgn="base">
              <a:lnSpc>
                <a:spcPts val="2475"/>
              </a:lnSpc>
              <a:buNone/>
            </a:pPr>
            <a:r>
              <a:rPr lang="en-US" sz="2800" b="0" i="0" dirty="0">
                <a:solidFill>
                  <a:srgbClr val="000000"/>
                </a:solidFill>
                <a:effectLst/>
                <a:latin typeface="Aptos" panose="020B0004020202020204" pitchFamily="34" charset="0"/>
              </a:rPr>
              <a:t>​</a:t>
            </a:r>
            <a:endParaRPr lang="en-US" sz="1000" b="0" i="0" dirty="0">
              <a:solidFill>
                <a:srgbClr val="000000"/>
              </a:solidFill>
              <a:effectLst/>
              <a:latin typeface="Segoe UI" panose="020B0502040204020203" pitchFamily="34" charset="0"/>
            </a:endParaRPr>
          </a:p>
          <a:p>
            <a:pPr marL="0" indent="0">
              <a:buNone/>
            </a:pPr>
            <a:endParaRPr lang="en-US" dirty="0"/>
          </a:p>
        </p:txBody>
      </p:sp>
    </p:spTree>
    <p:extLst>
      <p:ext uri="{BB962C8B-B14F-4D97-AF65-F5344CB8AC3E}">
        <p14:creationId xmlns:p14="http://schemas.microsoft.com/office/powerpoint/2010/main" val="717693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6E0D2-DB58-A872-FCBA-8BD3E66FA3E8}"/>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Agenda</a:t>
            </a:r>
          </a:p>
        </p:txBody>
      </p:sp>
      <p:sp>
        <p:nvSpPr>
          <p:cNvPr id="3" name="Content Placeholder 2">
            <a:extLst>
              <a:ext uri="{FF2B5EF4-FFF2-40B4-BE49-F238E27FC236}">
                <a16:creationId xmlns:a16="http://schemas.microsoft.com/office/drawing/2014/main" id="{17ECA7FF-A2D6-FA0C-2658-52789BF52C0D}"/>
              </a:ext>
            </a:extLst>
          </p:cNvPr>
          <p:cNvSpPr>
            <a:spLocks noGrp="1"/>
          </p:cNvSpPr>
          <p:nvPr>
            <p:ph idx="1"/>
          </p:nvPr>
        </p:nvSpPr>
        <p:spPr>
          <a:xfrm>
            <a:off x="502920" y="1344168"/>
            <a:ext cx="10850880" cy="4832795"/>
          </a:xfrm>
        </p:spPr>
        <p:txBody>
          <a:bodyPr/>
          <a:lstStyle/>
          <a:p>
            <a:pPr marL="0" indent="0">
              <a:lnSpc>
                <a:spcPts val="3750"/>
              </a:lnSpc>
              <a:buNone/>
            </a:pPr>
            <a:r>
              <a:rPr lang="en-US" b="1" dirty="0">
                <a:solidFill>
                  <a:srgbClr val="000000"/>
                </a:solidFill>
              </a:rPr>
              <a:t>Welcome-  Rachel Reyes, Director of Career Services Operations</a:t>
            </a:r>
          </a:p>
          <a:p>
            <a:pPr marL="0" indent="0" fontAlgn="base">
              <a:lnSpc>
                <a:spcPts val="3750"/>
              </a:lnSpc>
              <a:buNone/>
            </a:pPr>
            <a:r>
              <a:rPr lang="en-US" b="1" dirty="0">
                <a:solidFill>
                  <a:srgbClr val="000000"/>
                </a:solidFill>
              </a:rPr>
              <a:t>Overview – Adam Garber, Senior Career Services Director​</a:t>
            </a:r>
            <a:endParaRPr lang="en-US" b="1" dirty="0">
              <a:solidFill>
                <a:srgbClr val="000000"/>
              </a:solidFill>
              <a:cs typeface="Segoe UI"/>
            </a:endParaRPr>
          </a:p>
          <a:p>
            <a:pPr marL="0" indent="0" fontAlgn="base">
              <a:lnSpc>
                <a:spcPts val="3750"/>
              </a:lnSpc>
              <a:buNone/>
            </a:pPr>
            <a:r>
              <a:rPr lang="en-US" b="1" dirty="0">
                <a:solidFill>
                  <a:srgbClr val="000000"/>
                </a:solidFill>
              </a:rPr>
              <a:t>​Content Presenters:</a:t>
            </a:r>
            <a:endParaRPr lang="en-US" b="1" dirty="0">
              <a:solidFill>
                <a:srgbClr val="000000"/>
              </a:solidFill>
              <a:cs typeface="Segoe UI"/>
            </a:endParaRPr>
          </a:p>
          <a:p>
            <a:pPr marL="0" indent="0" fontAlgn="base">
              <a:lnSpc>
                <a:spcPts val="3750"/>
              </a:lnSpc>
              <a:buNone/>
            </a:pPr>
            <a:r>
              <a:rPr lang="en-US" b="1" dirty="0">
                <a:solidFill>
                  <a:srgbClr val="000000"/>
                </a:solidFill>
              </a:rPr>
              <a:t>Bronwen Lafferty, Business Improvement Partner​</a:t>
            </a:r>
            <a:endParaRPr lang="en-US" b="1" dirty="0">
              <a:solidFill>
                <a:srgbClr val="000000"/>
              </a:solidFill>
              <a:cs typeface="Segoe UI"/>
            </a:endParaRPr>
          </a:p>
          <a:p>
            <a:pPr marL="0" indent="0">
              <a:lnSpc>
                <a:spcPts val="3750"/>
              </a:lnSpc>
              <a:buNone/>
            </a:pPr>
            <a:r>
              <a:rPr lang="en-US" b="1" dirty="0"/>
              <a:t>Molly Eastman, Business Improvement Partner </a:t>
            </a:r>
          </a:p>
          <a:p>
            <a:pPr marL="0" indent="0">
              <a:lnSpc>
                <a:spcPts val="3750"/>
              </a:lnSpc>
              <a:buNone/>
            </a:pPr>
            <a:r>
              <a:rPr lang="en-US" b="1" dirty="0"/>
              <a:t>Amelia DeGregorio, Business Improvement Partner </a:t>
            </a:r>
          </a:p>
          <a:p>
            <a:pPr marL="0" indent="0">
              <a:buNone/>
            </a:pPr>
            <a:endParaRPr lang="en-US" dirty="0"/>
          </a:p>
        </p:txBody>
      </p:sp>
    </p:spTree>
    <p:extLst>
      <p:ext uri="{BB962C8B-B14F-4D97-AF65-F5344CB8AC3E}">
        <p14:creationId xmlns:p14="http://schemas.microsoft.com/office/powerpoint/2010/main" val="22225969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01E66-E305-D8BC-E3BF-53CBC4CE1DEB}"/>
              </a:ext>
            </a:extLst>
          </p:cNvPr>
          <p:cNvSpPr>
            <a:spLocks noGrp="1"/>
          </p:cNvSpPr>
          <p:nvPr>
            <p:ph type="title"/>
          </p:nvPr>
        </p:nvSpPr>
        <p:spPr>
          <a:xfrm>
            <a:off x="838200" y="-784934"/>
            <a:ext cx="10515600" cy="784934"/>
          </a:xfrm>
        </p:spPr>
        <p:txBody>
          <a:bodyPr vert="horz" lIns="91440" tIns="45720" rIns="91440" bIns="45720" rtlCol="0" anchor="b">
            <a:normAutofit fontScale="90000"/>
          </a:bodyPr>
          <a:lstStyle/>
          <a:p>
            <a:r>
              <a:rPr lang="en-US" dirty="0"/>
              <a:t>Case Example – Single Service Job Search Supports​</a:t>
            </a:r>
            <a:br>
              <a:rPr lang="en-US" dirty="0"/>
            </a:br>
            <a:endParaRPr lang="en-US" dirty="0"/>
          </a:p>
        </p:txBody>
      </p:sp>
      <p:sp>
        <p:nvSpPr>
          <p:cNvPr id="3" name="Content Placeholder 2">
            <a:extLst>
              <a:ext uri="{FF2B5EF4-FFF2-40B4-BE49-F238E27FC236}">
                <a16:creationId xmlns:a16="http://schemas.microsoft.com/office/drawing/2014/main" id="{A34BD7E4-0833-857A-6477-11C51F5F95C2}"/>
              </a:ext>
            </a:extLst>
          </p:cNvPr>
          <p:cNvSpPr>
            <a:spLocks noGrp="1"/>
          </p:cNvSpPr>
          <p:nvPr>
            <p:ph idx="1"/>
          </p:nvPr>
        </p:nvSpPr>
        <p:spPr>
          <a:xfrm>
            <a:off x="475488" y="1114425"/>
            <a:ext cx="10387706" cy="5248275"/>
          </a:xfrm>
        </p:spPr>
        <p:txBody>
          <a:bodyPr vert="horz" lIns="91440" tIns="45720" rIns="91440" bIns="45720" rtlCol="0" anchor="t">
            <a:normAutofit fontScale="62500" lnSpcReduction="20000"/>
          </a:bodyPr>
          <a:lstStyle/>
          <a:p>
            <a:pPr marL="0" indent="0" fontAlgn="base">
              <a:buNone/>
            </a:pPr>
            <a:r>
              <a:rPr lang="en-US" sz="5100" dirty="0"/>
              <a:t>Case Example – Single Service Job Search Supports​</a:t>
            </a:r>
          </a:p>
          <a:p>
            <a:pPr marL="0" indent="0" fontAlgn="base">
              <a:buNone/>
            </a:pPr>
            <a:endParaRPr lang="en-US" sz="5100" dirty="0"/>
          </a:p>
          <a:p>
            <a:pPr marL="0" indent="0" fontAlgn="base">
              <a:lnSpc>
                <a:spcPct val="120000"/>
              </a:lnSpc>
              <a:buNone/>
            </a:pPr>
            <a:r>
              <a:rPr lang="en-US" sz="3200" dirty="0"/>
              <a:t>Thirty-eight-year-old Alice sustained a TBI 5 years ago. She has no physical restrictions but struggles to focus and remember things from one day to the next. Alice worked in retail before acquiring TBI. Following physical and cognitive restorative treatment, she felt ready to return to work in an entry level retail capacity. She has basic computer and internet skills with strong in-person interpersonal skills, but she sometimes struggles with emails and cover letters.​</a:t>
            </a:r>
          </a:p>
          <a:p>
            <a:pPr marL="0" indent="0" fontAlgn="base">
              <a:lnSpc>
                <a:spcPct val="120000"/>
              </a:lnSpc>
              <a:buNone/>
            </a:pPr>
            <a:endParaRPr lang="en-US" sz="3200" dirty="0"/>
          </a:p>
          <a:p>
            <a:pPr marL="0" indent="0" fontAlgn="base">
              <a:lnSpc>
                <a:spcPct val="120000"/>
              </a:lnSpc>
              <a:buNone/>
            </a:pPr>
            <a:r>
              <a:rPr lang="en-US" sz="3200" dirty="0"/>
              <a:t>The MassAbility Business Relations Unit feels that they can place her in a job. Alice needs support completing online applications and with mock interviews.  MassAbility contracts with a provider to provide three hours of services per week for four weeks to assist with the job search. Alice receives business names and websites from the JPS. Alice and the                    provider then meet weekly to work on online applications and conduct weekly mock interviews. ​</a:t>
            </a:r>
            <a:endParaRPr lang="en-US" dirty="0"/>
          </a:p>
          <a:p>
            <a:pPr marL="0" indent="0">
              <a:buNone/>
            </a:pPr>
            <a:endParaRPr lang="en-US" dirty="0"/>
          </a:p>
        </p:txBody>
      </p:sp>
    </p:spTree>
    <p:extLst>
      <p:ext uri="{BB962C8B-B14F-4D97-AF65-F5344CB8AC3E}">
        <p14:creationId xmlns:p14="http://schemas.microsoft.com/office/powerpoint/2010/main" val="171910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F2480-1DC0-79F7-BA66-7141173438DC}"/>
              </a:ext>
            </a:extLst>
          </p:cNvPr>
          <p:cNvSpPr>
            <a:spLocks noGrp="1"/>
          </p:cNvSpPr>
          <p:nvPr>
            <p:ph type="title"/>
          </p:nvPr>
        </p:nvSpPr>
        <p:spPr/>
        <p:txBody>
          <a:bodyPr/>
          <a:lstStyle/>
          <a:p>
            <a:r>
              <a:rPr lang="en-US"/>
              <a:t>Single Service: Job Coaching Support​</a:t>
            </a:r>
          </a:p>
        </p:txBody>
      </p:sp>
      <p:sp>
        <p:nvSpPr>
          <p:cNvPr id="3" name="Content Placeholder 2">
            <a:extLst>
              <a:ext uri="{FF2B5EF4-FFF2-40B4-BE49-F238E27FC236}">
                <a16:creationId xmlns:a16="http://schemas.microsoft.com/office/drawing/2014/main" id="{0434D290-A9BC-2846-B9FC-2F27D3EC0ECD}"/>
              </a:ext>
            </a:extLst>
          </p:cNvPr>
          <p:cNvSpPr>
            <a:spLocks noGrp="1"/>
          </p:cNvSpPr>
          <p:nvPr>
            <p:ph idx="1"/>
          </p:nvPr>
        </p:nvSpPr>
        <p:spPr>
          <a:xfrm>
            <a:off x="581025" y="1371600"/>
            <a:ext cx="10772775" cy="4805364"/>
          </a:xfrm>
        </p:spPr>
        <p:txBody>
          <a:bodyPr>
            <a:normAutofit fontScale="85000" lnSpcReduction="10000"/>
          </a:bodyPr>
          <a:lstStyle/>
          <a:p>
            <a:pPr marL="0" marR="0" lvl="0" indent="0" algn="l" rtl="0" fontAlgn="base">
              <a:lnSpc>
                <a:spcPts val="2100"/>
              </a:lnSpc>
              <a:buFont typeface="Arial" panose="020B0604020202020204" pitchFamily="34" charset="0"/>
              <a:buChar char="•"/>
            </a:pPr>
            <a:r>
              <a:rPr lang="en-US" sz="2800" b="1" i="0" u="none" strike="noStrike" spc="0" dirty="0">
                <a:solidFill>
                  <a:srgbClr val="000000"/>
                </a:solidFill>
                <a:effectLst/>
                <a:highlight>
                  <a:srgbClr val="FFFFFF"/>
                </a:highlight>
                <a:latin typeface="Aptos" panose="020B0004020202020204" pitchFamily="34" charset="0"/>
              </a:rPr>
              <a:t> Job Coaching </a:t>
            </a:r>
            <a:r>
              <a:rPr lang="en-US" sz="2800" b="0" i="0" u="none" strike="noStrike" spc="0" dirty="0">
                <a:solidFill>
                  <a:srgbClr val="000000"/>
                </a:solidFill>
                <a:effectLst/>
                <a:highlight>
                  <a:srgbClr val="FFFFFF"/>
                </a:highlight>
                <a:latin typeface="Aptos" panose="020B0004020202020204" pitchFamily="34" charset="0"/>
              </a:rPr>
              <a:t>(Single Service) allows for one-on-one support to complete onboarding, training, or learning a new job.</a:t>
            </a:r>
            <a:r>
              <a:rPr lang="en-US" sz="2800" b="0" i="0" dirty="0">
                <a:solidFill>
                  <a:srgbClr val="000000"/>
                </a:solidFill>
                <a:effectLst/>
                <a:latin typeface="Aptos" panose="020B0004020202020204" pitchFamily="34" charset="0"/>
              </a:rPr>
              <a:t>​</a:t>
            </a:r>
            <a:endParaRPr lang="en-US" sz="2000" b="0" i="0" dirty="0">
              <a:solidFill>
                <a:srgbClr val="000000"/>
              </a:solidFill>
              <a:effectLst/>
              <a:latin typeface="Arial" panose="020B0604020202020204" pitchFamily="34" charset="0"/>
            </a:endParaRPr>
          </a:p>
          <a:p>
            <a:pPr marL="0" marR="0" indent="0" algn="l" rtl="0" fontAlgn="base">
              <a:lnSpc>
                <a:spcPts val="2100"/>
              </a:lnSpc>
              <a:buNone/>
            </a:pPr>
            <a:r>
              <a:rPr lang="en-US" sz="2800" b="0" i="0" dirty="0">
                <a:solidFill>
                  <a:srgbClr val="000000"/>
                </a:solidFill>
                <a:effectLst/>
                <a:latin typeface="Aptos" panose="020B0004020202020204" pitchFamily="34" charset="0"/>
              </a:rPr>
              <a:t>​</a:t>
            </a:r>
            <a:endParaRPr lang="en-US" sz="2000" b="0" i="0" dirty="0">
              <a:solidFill>
                <a:srgbClr val="000000"/>
              </a:solidFill>
              <a:effectLst/>
              <a:latin typeface="Arial" panose="020B0604020202020204" pitchFamily="34" charset="0"/>
            </a:endParaRPr>
          </a:p>
          <a:p>
            <a:pPr marL="0" marR="0" lvl="0" indent="0" algn="l" rtl="0" fontAlgn="base">
              <a:lnSpc>
                <a:spcPts val="2100"/>
              </a:lnSpc>
              <a:buFont typeface="Arial" panose="020B0604020202020204" pitchFamily="34" charset="0"/>
              <a:buChar char="•"/>
            </a:pPr>
            <a:r>
              <a:rPr lang="en-US" sz="2800" b="0" i="0" u="none" strike="noStrike" spc="0" dirty="0">
                <a:solidFill>
                  <a:srgbClr val="000000"/>
                </a:solidFill>
                <a:effectLst/>
                <a:highlight>
                  <a:srgbClr val="FFFFFF"/>
                </a:highlight>
                <a:latin typeface="Aptos" panose="020B0004020202020204" pitchFamily="34" charset="0"/>
              </a:rPr>
              <a:t> This direct, face-to-face service must connect to the job’s activities and expectations. </a:t>
            </a:r>
            <a:r>
              <a:rPr lang="en-US" sz="2800" b="0" i="0" dirty="0">
                <a:solidFill>
                  <a:srgbClr val="000000"/>
                </a:solidFill>
                <a:effectLst/>
                <a:latin typeface="Aptos" panose="020B0004020202020204" pitchFamily="34" charset="0"/>
              </a:rPr>
              <a:t>​</a:t>
            </a:r>
            <a:endParaRPr lang="en-US" sz="2000" b="0" i="0" dirty="0">
              <a:solidFill>
                <a:srgbClr val="000000"/>
              </a:solidFill>
              <a:effectLst/>
              <a:latin typeface="Arial" panose="020B0604020202020204" pitchFamily="34" charset="0"/>
            </a:endParaRPr>
          </a:p>
          <a:p>
            <a:pPr marL="0" marR="0" indent="0" algn="l" rtl="0" fontAlgn="base">
              <a:lnSpc>
                <a:spcPts val="2100"/>
              </a:lnSpc>
              <a:buNone/>
            </a:pPr>
            <a:r>
              <a:rPr lang="en-US" sz="2800" b="0" i="0" dirty="0">
                <a:solidFill>
                  <a:srgbClr val="000000"/>
                </a:solidFill>
                <a:effectLst/>
                <a:latin typeface="Aptos" panose="020B0004020202020204" pitchFamily="34" charset="0"/>
              </a:rPr>
              <a:t>​</a:t>
            </a:r>
            <a:endParaRPr lang="en-US" sz="2000" b="0" i="0" dirty="0">
              <a:solidFill>
                <a:srgbClr val="000000"/>
              </a:solidFill>
              <a:effectLst/>
              <a:latin typeface="Arial" panose="020B0604020202020204" pitchFamily="34" charset="0"/>
            </a:endParaRPr>
          </a:p>
          <a:p>
            <a:pPr marL="0" marR="0" lvl="0" indent="0" algn="l" rtl="0" fontAlgn="base">
              <a:lnSpc>
                <a:spcPts val="2100"/>
              </a:lnSpc>
              <a:buFont typeface="Arial" panose="020B0604020202020204" pitchFamily="34" charset="0"/>
              <a:buChar char="•"/>
            </a:pPr>
            <a:r>
              <a:rPr lang="en-US" sz="2800" b="0" i="0" u="none" strike="noStrike" spc="0" dirty="0">
                <a:solidFill>
                  <a:srgbClr val="000000"/>
                </a:solidFill>
                <a:effectLst/>
                <a:highlight>
                  <a:srgbClr val="FFFFFF"/>
                </a:highlight>
                <a:latin typeface="Aptos" panose="020B0004020202020204" pitchFamily="34" charset="0"/>
              </a:rPr>
              <a:t> The coach will meet, establish rapport, and understand the job seeker’s needs and support requirements ahead of their hire. </a:t>
            </a:r>
            <a:r>
              <a:rPr lang="en-US" sz="2800" b="0" i="0" dirty="0">
                <a:solidFill>
                  <a:srgbClr val="000000"/>
                </a:solidFill>
                <a:effectLst/>
                <a:latin typeface="Aptos" panose="020B0004020202020204" pitchFamily="34" charset="0"/>
              </a:rPr>
              <a:t>​</a:t>
            </a:r>
            <a:endParaRPr lang="en-US" sz="2000" b="0" i="0" dirty="0">
              <a:solidFill>
                <a:srgbClr val="000000"/>
              </a:solidFill>
              <a:effectLst/>
              <a:latin typeface="Arial" panose="020B0604020202020204" pitchFamily="34" charset="0"/>
            </a:endParaRPr>
          </a:p>
          <a:p>
            <a:pPr marL="0" marR="0" indent="0" algn="l" rtl="0" fontAlgn="base">
              <a:lnSpc>
                <a:spcPts val="2100"/>
              </a:lnSpc>
              <a:buNone/>
            </a:pPr>
            <a:r>
              <a:rPr lang="en-US" sz="2800" b="0" i="0" dirty="0">
                <a:solidFill>
                  <a:srgbClr val="000000"/>
                </a:solidFill>
                <a:effectLst/>
                <a:latin typeface="Aptos" panose="020B0004020202020204" pitchFamily="34" charset="0"/>
              </a:rPr>
              <a:t>​</a:t>
            </a:r>
            <a:endParaRPr lang="en-US" sz="2000" b="0" i="0" dirty="0">
              <a:solidFill>
                <a:srgbClr val="000000"/>
              </a:solidFill>
              <a:effectLst/>
              <a:latin typeface="Arial" panose="020B0604020202020204" pitchFamily="34" charset="0"/>
            </a:endParaRPr>
          </a:p>
          <a:p>
            <a:pPr marL="0" marR="0" lvl="0" indent="0" algn="l" rtl="0" fontAlgn="base">
              <a:lnSpc>
                <a:spcPts val="2100"/>
              </a:lnSpc>
              <a:buFont typeface="Arial" panose="020B0604020202020204" pitchFamily="34" charset="0"/>
              <a:buChar char="•"/>
            </a:pPr>
            <a:r>
              <a:rPr lang="en-US" sz="2800" b="0" i="0" u="none" strike="noStrike" spc="0" dirty="0">
                <a:solidFill>
                  <a:srgbClr val="000000"/>
                </a:solidFill>
                <a:effectLst/>
                <a:highlight>
                  <a:srgbClr val="FFFFFF"/>
                </a:highlight>
                <a:latin typeface="Aptos" panose="020B0004020202020204" pitchFamily="34" charset="0"/>
              </a:rPr>
              <a:t> If Single Service Job Coaching is expected, the provider should be brought into the process early on, before the start of employment. </a:t>
            </a:r>
            <a:r>
              <a:rPr lang="en-US" dirty="0">
                <a:solidFill>
                  <a:srgbClr val="000000"/>
                </a:solidFill>
                <a:highlight>
                  <a:srgbClr val="FFFFFF"/>
                </a:highlight>
                <a:latin typeface="Aptos" panose="020B0004020202020204" pitchFamily="34" charset="0"/>
              </a:rPr>
              <a:t>Counselors will authorize 3 hours for establishing a connection with the job seeker and to meet with the Job Placement Specialist </a:t>
            </a:r>
            <a:r>
              <a:rPr lang="en-US" sz="2800" b="0" i="0" u="none" strike="noStrike" spc="0" dirty="0">
                <a:solidFill>
                  <a:srgbClr val="000000"/>
                </a:solidFill>
                <a:effectLst/>
                <a:highlight>
                  <a:srgbClr val="FFFFFF"/>
                </a:highlight>
                <a:latin typeface="Aptos" panose="020B0004020202020204" pitchFamily="34" charset="0"/>
              </a:rPr>
              <a:t>prior to initiating job coaching.  Wherever possible, the </a:t>
            </a:r>
            <a:r>
              <a:rPr lang="en-US" dirty="0">
                <a:solidFill>
                  <a:srgbClr val="000000"/>
                </a:solidFill>
                <a:highlight>
                  <a:srgbClr val="FFFFFF"/>
                </a:highlight>
                <a:latin typeface="Aptos" panose="020B0004020202020204" pitchFamily="34" charset="0"/>
              </a:rPr>
              <a:t>provider</a:t>
            </a:r>
            <a:r>
              <a:rPr lang="en-US" sz="2800" b="0" i="0" u="none" strike="noStrike" spc="0" dirty="0">
                <a:solidFill>
                  <a:srgbClr val="000000"/>
                </a:solidFill>
                <a:effectLst/>
                <a:highlight>
                  <a:srgbClr val="FFFFFF"/>
                </a:highlight>
                <a:latin typeface="Aptos" panose="020B0004020202020204" pitchFamily="34" charset="0"/>
              </a:rPr>
              <a:t> will also get the opportunity to meet the employer ahead of time. </a:t>
            </a:r>
            <a:endParaRPr lang="en-US" dirty="0"/>
          </a:p>
        </p:txBody>
      </p:sp>
    </p:spTree>
    <p:extLst>
      <p:ext uri="{BB962C8B-B14F-4D97-AF65-F5344CB8AC3E}">
        <p14:creationId xmlns:p14="http://schemas.microsoft.com/office/powerpoint/2010/main" val="587293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1FBC1-9B49-E750-1365-4B0DF53718BA}"/>
              </a:ext>
            </a:extLst>
          </p:cNvPr>
          <p:cNvSpPr>
            <a:spLocks noGrp="1"/>
          </p:cNvSpPr>
          <p:nvPr>
            <p:ph type="title"/>
          </p:nvPr>
        </p:nvSpPr>
        <p:spPr/>
        <p:txBody>
          <a:bodyPr>
            <a:normAutofit fontScale="90000"/>
          </a:bodyPr>
          <a:lstStyle/>
          <a:p>
            <a:r>
              <a:rPr lang="en-US" dirty="0"/>
              <a:t>Single Service: Job Coaching Support Payment​</a:t>
            </a:r>
          </a:p>
        </p:txBody>
      </p:sp>
      <p:sp>
        <p:nvSpPr>
          <p:cNvPr id="3" name="Content Placeholder 2">
            <a:extLst>
              <a:ext uri="{FF2B5EF4-FFF2-40B4-BE49-F238E27FC236}">
                <a16:creationId xmlns:a16="http://schemas.microsoft.com/office/drawing/2014/main" id="{12470587-D621-F852-9121-D80BB7A584B2}"/>
              </a:ext>
            </a:extLst>
          </p:cNvPr>
          <p:cNvSpPr>
            <a:spLocks noGrp="1"/>
          </p:cNvSpPr>
          <p:nvPr>
            <p:ph idx="1"/>
          </p:nvPr>
        </p:nvSpPr>
        <p:spPr>
          <a:xfrm>
            <a:off x="155448" y="1179576"/>
            <a:ext cx="11198352" cy="5321808"/>
          </a:xfrm>
        </p:spPr>
        <p:txBody>
          <a:bodyPr>
            <a:normAutofit/>
          </a:bodyPr>
          <a:lstStyle/>
          <a:p>
            <a:pPr marL="0" lvl="0" indent="0" fontAlgn="base">
              <a:buNone/>
            </a:pPr>
            <a:r>
              <a:rPr lang="en-US" dirty="0"/>
              <a:t>Authorization and Payment Details: </a:t>
            </a:r>
          </a:p>
          <a:p>
            <a:pPr marL="0" lvl="0" indent="0" fontAlgn="base">
              <a:buNone/>
            </a:pPr>
            <a:endParaRPr lang="en-US" sz="2400" dirty="0"/>
          </a:p>
          <a:p>
            <a:pPr fontAlgn="base">
              <a:lnSpc>
                <a:spcPts val="2100"/>
              </a:lnSpc>
            </a:pPr>
            <a:r>
              <a:rPr lang="en-US" sz="2400" dirty="0">
                <a:solidFill>
                  <a:srgbClr val="000000"/>
                </a:solidFill>
                <a:latin typeface="Aptos" panose="020B0004020202020204" pitchFamily="34" charset="0"/>
              </a:rPr>
              <a:t>Job coaching is an hourly rate billed at $60.80​</a:t>
            </a:r>
            <a:endParaRPr lang="en-US" sz="2400" dirty="0">
              <a:solidFill>
                <a:srgbClr val="000000"/>
              </a:solidFill>
              <a:latin typeface="Arial" panose="020B0604020202020204" pitchFamily="34" charset="0"/>
            </a:endParaRPr>
          </a:p>
          <a:p>
            <a:pPr marL="0" indent="0" fontAlgn="base">
              <a:lnSpc>
                <a:spcPts val="2100"/>
              </a:lnSpc>
              <a:buNone/>
            </a:pPr>
            <a:r>
              <a:rPr lang="en-US" sz="2400" dirty="0">
                <a:solidFill>
                  <a:srgbClr val="000000"/>
                </a:solidFill>
                <a:latin typeface="Aptos" panose="020B0004020202020204" pitchFamily="34" charset="0"/>
              </a:rPr>
              <a:t>​</a:t>
            </a:r>
            <a:endParaRPr lang="en-US" sz="2400" dirty="0">
              <a:solidFill>
                <a:srgbClr val="000000"/>
              </a:solidFill>
              <a:latin typeface="Arial" panose="020B0604020202020204" pitchFamily="34" charset="0"/>
            </a:endParaRPr>
          </a:p>
          <a:p>
            <a:pPr marL="0" lvl="0" indent="0" fontAlgn="base">
              <a:lnSpc>
                <a:spcPts val="2100"/>
              </a:lnSpc>
            </a:pPr>
            <a:r>
              <a:rPr lang="en-US" sz="2400" dirty="0">
                <a:solidFill>
                  <a:srgbClr val="000000"/>
                </a:solidFill>
                <a:latin typeface="Aptos" panose="020B0004020202020204" pitchFamily="34" charset="0"/>
              </a:rPr>
              <a:t> Early Stabilization Incentive Payment – 5 days of employment: $250.00​  </a:t>
            </a:r>
            <a:endParaRPr lang="en-US" sz="2400" dirty="0">
              <a:solidFill>
                <a:srgbClr val="000000"/>
              </a:solidFill>
              <a:latin typeface="Arial" panose="020B0604020202020204" pitchFamily="34" charset="0"/>
            </a:endParaRPr>
          </a:p>
          <a:p>
            <a:pPr marL="0" indent="0" fontAlgn="base">
              <a:lnSpc>
                <a:spcPts val="2100"/>
              </a:lnSpc>
              <a:buNone/>
            </a:pPr>
            <a:r>
              <a:rPr lang="en-US" sz="2400" dirty="0">
                <a:solidFill>
                  <a:srgbClr val="000000"/>
                </a:solidFill>
                <a:latin typeface="Aptos" panose="020B0004020202020204" pitchFamily="34" charset="0"/>
              </a:rPr>
              <a:t>​</a:t>
            </a:r>
            <a:endParaRPr lang="en-US" sz="2400" dirty="0">
              <a:solidFill>
                <a:srgbClr val="000000"/>
              </a:solidFill>
              <a:latin typeface="Arial" panose="020B0604020202020204" pitchFamily="34" charset="0"/>
            </a:endParaRPr>
          </a:p>
          <a:p>
            <a:pPr marL="0" lvl="0" indent="0" fontAlgn="base">
              <a:lnSpc>
                <a:spcPts val="2100"/>
              </a:lnSpc>
            </a:pPr>
            <a:r>
              <a:rPr lang="en-US" sz="2400" dirty="0">
                <a:solidFill>
                  <a:srgbClr val="000000"/>
                </a:solidFill>
                <a:latin typeface="Aptos" panose="020B0004020202020204" pitchFamily="34" charset="0"/>
              </a:rPr>
              <a:t> Sustained Employment Incentive Payment – 90 days of employment:  $1000.00​</a:t>
            </a:r>
            <a:endParaRPr lang="en-US" sz="2400" dirty="0">
              <a:solidFill>
                <a:srgbClr val="000000"/>
              </a:solidFill>
              <a:latin typeface="Arial" panose="020B0604020202020204" pitchFamily="34" charset="0"/>
            </a:endParaRPr>
          </a:p>
          <a:p>
            <a:pPr marL="0" indent="0" fontAlgn="base">
              <a:lnSpc>
                <a:spcPts val="2100"/>
              </a:lnSpc>
              <a:buNone/>
            </a:pPr>
            <a:r>
              <a:rPr lang="en-US" sz="2400" dirty="0">
                <a:solidFill>
                  <a:srgbClr val="000000"/>
                </a:solidFill>
                <a:latin typeface="Aptos" panose="020B0004020202020204" pitchFamily="34" charset="0"/>
              </a:rPr>
              <a:t>​</a:t>
            </a:r>
            <a:endParaRPr lang="en-US" sz="2400" dirty="0">
              <a:solidFill>
                <a:srgbClr val="000000"/>
              </a:solidFill>
              <a:latin typeface="Arial" panose="020B0604020202020204" pitchFamily="34" charset="0"/>
            </a:endParaRPr>
          </a:p>
          <a:p>
            <a:pPr marL="0" lvl="0" indent="0" fontAlgn="base">
              <a:lnSpc>
                <a:spcPts val="2100"/>
              </a:lnSpc>
            </a:pPr>
            <a:r>
              <a:rPr lang="en-US" sz="2400" dirty="0">
                <a:solidFill>
                  <a:srgbClr val="000000"/>
                </a:solidFill>
                <a:highlight>
                  <a:srgbClr val="FFFFFF"/>
                </a:highlight>
                <a:latin typeface="Aptos" panose="020B0004020202020204" pitchFamily="34" charset="0"/>
              </a:rPr>
              <a:t> Counselors will contract for no more than 25 hours at a time for job coaching. This may be reassessed on a case-by-case basis tied to individual need and job performance.</a:t>
            </a:r>
            <a:r>
              <a:rPr lang="en-US" sz="2400" dirty="0">
                <a:solidFill>
                  <a:srgbClr val="000000"/>
                </a:solidFill>
                <a:latin typeface="Aptos" panose="020B0004020202020204" pitchFamily="34" charset="0"/>
              </a:rPr>
              <a:t>​</a:t>
            </a:r>
            <a:endParaRPr lang="en-US" sz="2400" dirty="0">
              <a:solidFill>
                <a:srgbClr val="000000"/>
              </a:solidFill>
              <a:latin typeface="Arial" panose="020B0604020202020204" pitchFamily="34" charset="0"/>
            </a:endParaRPr>
          </a:p>
          <a:p>
            <a:pPr marL="0" indent="0" fontAlgn="base">
              <a:lnSpc>
                <a:spcPts val="2100"/>
              </a:lnSpc>
              <a:buNone/>
            </a:pPr>
            <a:r>
              <a:rPr lang="en-US" sz="2400" dirty="0">
                <a:solidFill>
                  <a:srgbClr val="000000"/>
                </a:solidFill>
                <a:latin typeface="Aptos" panose="020B0004020202020204" pitchFamily="34" charset="0"/>
              </a:rPr>
              <a:t>​</a:t>
            </a:r>
            <a:endParaRPr lang="en-US" sz="2400" dirty="0">
              <a:solidFill>
                <a:srgbClr val="000000"/>
              </a:solidFill>
              <a:latin typeface="Arial" panose="020B0604020202020204" pitchFamily="34" charset="0"/>
            </a:endParaRPr>
          </a:p>
          <a:p>
            <a:pPr marL="0" lvl="0" indent="0" fontAlgn="base">
              <a:lnSpc>
                <a:spcPts val="2100"/>
              </a:lnSpc>
            </a:pPr>
            <a:r>
              <a:rPr lang="en-US" sz="2400" dirty="0">
                <a:solidFill>
                  <a:srgbClr val="000000"/>
                </a:solidFill>
                <a:highlight>
                  <a:srgbClr val="FFFFFF"/>
                </a:highlight>
                <a:latin typeface="Aptos" panose="020B0004020202020204" pitchFamily="34" charset="0"/>
              </a:rPr>
              <a:t> Services are billed at 15-minute increments (0.25 in EIM)</a:t>
            </a:r>
            <a:r>
              <a:rPr lang="en-US" sz="2400" dirty="0">
                <a:solidFill>
                  <a:srgbClr val="000000"/>
                </a:solidFill>
                <a:latin typeface="Aptos" panose="020B0004020202020204" pitchFamily="34" charset="0"/>
              </a:rPr>
              <a:t>​</a:t>
            </a:r>
            <a:endParaRPr lang="en-US" sz="2400" dirty="0">
              <a:solidFill>
                <a:srgbClr val="000000"/>
              </a:solidFill>
              <a:latin typeface="Arial" panose="020B0604020202020204" pitchFamily="34" charset="0"/>
            </a:endParaRPr>
          </a:p>
          <a:p>
            <a:pPr marL="0" lvl="0" indent="0" fontAlgn="base">
              <a:lnSpc>
                <a:spcPts val="2100"/>
              </a:lnSpc>
              <a:buNone/>
            </a:pPr>
            <a:endParaRPr lang="en-US" dirty="0">
              <a:solidFill>
                <a:srgbClr val="000000"/>
              </a:solidFill>
              <a:latin typeface="Aptos" panose="020B0004020202020204" pitchFamily="34" charset="0"/>
            </a:endParaRPr>
          </a:p>
          <a:p>
            <a:endParaRPr lang="en-US" dirty="0"/>
          </a:p>
        </p:txBody>
      </p:sp>
    </p:spTree>
    <p:extLst>
      <p:ext uri="{BB962C8B-B14F-4D97-AF65-F5344CB8AC3E}">
        <p14:creationId xmlns:p14="http://schemas.microsoft.com/office/powerpoint/2010/main" val="7126851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C1BA6-6A15-86D2-C210-BDA3E38DACF7}"/>
              </a:ext>
            </a:extLst>
          </p:cNvPr>
          <p:cNvSpPr>
            <a:spLocks noGrp="1"/>
          </p:cNvSpPr>
          <p:nvPr>
            <p:ph type="title"/>
          </p:nvPr>
        </p:nvSpPr>
        <p:spPr>
          <a:xfrm>
            <a:off x="838200" y="-784934"/>
            <a:ext cx="10515600" cy="784934"/>
          </a:xfrm>
        </p:spPr>
        <p:txBody>
          <a:bodyPr vert="horz" lIns="91440" tIns="45720" rIns="91440" bIns="45720" rtlCol="0" anchor="b">
            <a:normAutofit/>
          </a:bodyPr>
          <a:lstStyle/>
          <a:p>
            <a:r>
              <a:rPr lang="en-US" dirty="0"/>
              <a:t>Case Example – Single Service Job Coaching</a:t>
            </a:r>
          </a:p>
        </p:txBody>
      </p:sp>
      <p:sp>
        <p:nvSpPr>
          <p:cNvPr id="3" name="Content Placeholder 2">
            <a:extLst>
              <a:ext uri="{FF2B5EF4-FFF2-40B4-BE49-F238E27FC236}">
                <a16:creationId xmlns:a16="http://schemas.microsoft.com/office/drawing/2014/main" id="{1722C568-3A84-E3BE-8E2C-6D5EBE064DDE}"/>
              </a:ext>
            </a:extLst>
          </p:cNvPr>
          <p:cNvSpPr>
            <a:spLocks noGrp="1"/>
          </p:cNvSpPr>
          <p:nvPr>
            <p:ph idx="1"/>
          </p:nvPr>
        </p:nvSpPr>
        <p:spPr>
          <a:xfrm>
            <a:off x="361950" y="1251858"/>
            <a:ext cx="9848850" cy="5257800"/>
          </a:xfrm>
        </p:spPr>
        <p:txBody>
          <a:bodyPr vert="horz" lIns="91440" tIns="45720" rIns="91440" bIns="45720" rtlCol="0" anchor="t">
            <a:normAutofit fontScale="77500" lnSpcReduction="20000"/>
          </a:bodyPr>
          <a:lstStyle/>
          <a:p>
            <a:pPr marL="0" indent="0">
              <a:buNone/>
            </a:pPr>
            <a:r>
              <a:rPr lang="en-US" sz="3400" dirty="0"/>
              <a:t>Case Example – Single Service Job Coaching​</a:t>
            </a:r>
          </a:p>
          <a:p>
            <a:endParaRPr lang="en-US" dirty="0"/>
          </a:p>
          <a:p>
            <a:pPr marL="0" indent="0">
              <a:buNone/>
            </a:pPr>
            <a:r>
              <a:rPr lang="en-US" dirty="0"/>
              <a:t>Joe is a 22-year-old young man diagnosed with ID/DD. He has no physical limitations but lacks prior work experience and requires repetition and practice to learn new tasks. The Business Relations Unit leverages their connections to place Joe in an entry level job in a retail warehouse.  ​</a:t>
            </a:r>
          </a:p>
          <a:p>
            <a:pPr marL="0" indent="0">
              <a:buNone/>
            </a:pPr>
            <a:r>
              <a:rPr lang="en-US" dirty="0"/>
              <a:t>When the JPS began supporting Joe,  it was recognized that Joe would need job coaching. MassAbility contracted with a provider that they thought would align well with Joe.  They brought the provider in to meet and get to know Joe, his needs, and his learning style before the placement occurred. ​</a:t>
            </a:r>
          </a:p>
          <a:p>
            <a:pPr marL="0" indent="0">
              <a:buNone/>
            </a:pPr>
            <a:r>
              <a:rPr lang="en-US" dirty="0"/>
              <a:t>During the job placement process, the JPS informed the employer that Joe could access a job coach as he settles into the job. Upon hire, the JPS coordinates a meeting with the provider and employer to review job duties and expectations. The provider assists Joe with the onboarding paperwork and provides onsite and offsite direct support to Joe. When issues arise, the JPS, provider, and Counselor closely communicate to align while supporting Joe’s needs. Within two months, Joe acclimates to the job, and his job coach reduces their time from three hours a week to one hour. By the end of the third month, the job coach disengages, Joe successfully maintains his job and MassAbility closes Joe’s case.​</a:t>
            </a:r>
          </a:p>
        </p:txBody>
      </p:sp>
    </p:spTree>
    <p:extLst>
      <p:ext uri="{BB962C8B-B14F-4D97-AF65-F5344CB8AC3E}">
        <p14:creationId xmlns:p14="http://schemas.microsoft.com/office/powerpoint/2010/main" val="14529429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EF843-5656-E5F2-F112-D61F3206DD3E}"/>
              </a:ext>
            </a:extLst>
          </p:cNvPr>
          <p:cNvSpPr>
            <a:spLocks noGrp="1"/>
          </p:cNvSpPr>
          <p:nvPr>
            <p:ph type="title"/>
          </p:nvPr>
        </p:nvSpPr>
        <p:spPr/>
        <p:txBody>
          <a:bodyPr/>
          <a:lstStyle/>
          <a:p>
            <a:r>
              <a:rPr lang="en-US"/>
              <a:t>Single Service: Work Experience​</a:t>
            </a:r>
          </a:p>
        </p:txBody>
      </p:sp>
      <p:sp>
        <p:nvSpPr>
          <p:cNvPr id="3" name="Content Placeholder 2">
            <a:extLst>
              <a:ext uri="{FF2B5EF4-FFF2-40B4-BE49-F238E27FC236}">
                <a16:creationId xmlns:a16="http://schemas.microsoft.com/office/drawing/2014/main" id="{D50926BD-9159-6294-779B-4D422B7EC95B}"/>
              </a:ext>
            </a:extLst>
          </p:cNvPr>
          <p:cNvSpPr>
            <a:spLocks noGrp="1"/>
          </p:cNvSpPr>
          <p:nvPr>
            <p:ph idx="1"/>
          </p:nvPr>
        </p:nvSpPr>
        <p:spPr>
          <a:xfrm>
            <a:off x="247650" y="1208315"/>
            <a:ext cx="10801563" cy="5279572"/>
          </a:xfrm>
        </p:spPr>
        <p:txBody>
          <a:bodyPr vert="horz" lIns="91440" tIns="45720" rIns="91440" bIns="45720" rtlCol="0" anchor="t">
            <a:normAutofit/>
          </a:bodyPr>
          <a:lstStyle/>
          <a:p>
            <a:pPr marL="0" marR="0" lvl="0" indent="0" algn="l" rtl="0" fontAlgn="base">
              <a:lnSpc>
                <a:spcPts val="1650"/>
              </a:lnSpc>
              <a:buFont typeface="Arial" panose="020B0604020202020204" pitchFamily="34" charset="0"/>
              <a:buChar char="•"/>
            </a:pPr>
            <a:r>
              <a:rPr lang="en-US" sz="2000" b="0" i="0" u="none" strike="noStrike" spc="0">
                <a:solidFill>
                  <a:srgbClr val="000000"/>
                </a:solidFill>
                <a:effectLst/>
                <a:latin typeface="Aptos" panose="020B0004020202020204" pitchFamily="34" charset="0"/>
              </a:rPr>
              <a:t> Work Experience is for individuals with no prior work history, those with a significant employment gap that raises questions about their current skill level, and/or those who require on-site skill development to strengthen both hard and soft workplace skills. </a:t>
            </a:r>
            <a:r>
              <a:rPr lang="en-US" sz="2000" b="0" i="0">
                <a:solidFill>
                  <a:srgbClr val="000000"/>
                </a:solidFill>
                <a:effectLst/>
                <a:latin typeface="Aptos" panose="020B0004020202020204" pitchFamily="34" charset="0"/>
              </a:rPr>
              <a:t>​</a:t>
            </a:r>
          </a:p>
          <a:p>
            <a:pPr fontAlgn="base">
              <a:lnSpc>
                <a:spcPts val="1650"/>
              </a:lnSpc>
            </a:pPr>
            <a:endParaRPr lang="en-US" sz="2000" b="0" i="0">
              <a:solidFill>
                <a:srgbClr val="000000"/>
              </a:solidFill>
              <a:effectLst/>
              <a:latin typeface="Arial" panose="020B0604020202020204" pitchFamily="34" charset="0"/>
            </a:endParaRPr>
          </a:p>
          <a:p>
            <a:pPr marL="0" marR="0" lvl="0" indent="0" algn="l" rtl="0" fontAlgn="base">
              <a:lnSpc>
                <a:spcPts val="1650"/>
              </a:lnSpc>
              <a:buFont typeface="Arial" panose="020B0604020202020204" pitchFamily="34" charset="0"/>
              <a:buChar char="•"/>
            </a:pPr>
            <a:r>
              <a:rPr lang="en-US" sz="2000" b="0" i="0" u="none" strike="noStrike" spc="0">
                <a:solidFill>
                  <a:srgbClr val="000000"/>
                </a:solidFill>
                <a:effectLst/>
                <a:latin typeface="Aptos" panose="020B0004020202020204" pitchFamily="34" charset="0"/>
              </a:rPr>
              <a:t> The service helps job seekers build and strengthen the skills needed to move toward competitive integrated employment.</a:t>
            </a:r>
          </a:p>
          <a:p>
            <a:pPr marL="0" marR="0" lvl="0" indent="0" algn="l" rtl="0" fontAlgn="base">
              <a:lnSpc>
                <a:spcPts val="1650"/>
              </a:lnSpc>
              <a:buNone/>
            </a:pPr>
            <a:endParaRPr lang="en-US" sz="2000" b="0" i="0">
              <a:solidFill>
                <a:srgbClr val="000000"/>
              </a:solidFill>
              <a:effectLst/>
              <a:latin typeface="Arial" panose="020B0604020202020204" pitchFamily="34" charset="0"/>
            </a:endParaRPr>
          </a:p>
          <a:p>
            <a:pPr marL="0" marR="0" lvl="0" indent="0" algn="l" rtl="0" fontAlgn="base">
              <a:lnSpc>
                <a:spcPts val="1650"/>
              </a:lnSpc>
              <a:buFont typeface="Arial" panose="020B0604020202020204" pitchFamily="34" charset="0"/>
              <a:buChar char="•"/>
            </a:pPr>
            <a:r>
              <a:rPr lang="en-US" sz="2000" b="0" i="0" u="none" strike="noStrike" spc="0">
                <a:solidFill>
                  <a:srgbClr val="000000"/>
                </a:solidFill>
                <a:effectLst/>
                <a:latin typeface="Aptos" panose="020B0004020202020204" pitchFamily="34" charset="0"/>
              </a:rPr>
              <a:t> Work Experience is not a situational assessment.</a:t>
            </a:r>
            <a:r>
              <a:rPr lang="en-US" sz="2000" b="0" i="0">
                <a:solidFill>
                  <a:srgbClr val="000000"/>
                </a:solidFill>
                <a:effectLst/>
                <a:latin typeface="Aptos" panose="020B0004020202020204" pitchFamily="34" charset="0"/>
              </a:rPr>
              <a:t>​</a:t>
            </a:r>
            <a:endParaRPr lang="en-US" sz="2000" b="0" i="0">
              <a:solidFill>
                <a:srgbClr val="000000"/>
              </a:solidFill>
              <a:effectLst/>
              <a:latin typeface="Arial" panose="020B0604020202020204" pitchFamily="34" charset="0"/>
            </a:endParaRPr>
          </a:p>
          <a:p>
            <a:pPr marL="0" indent="0" fontAlgn="base">
              <a:lnSpc>
                <a:spcPts val="1650"/>
              </a:lnSpc>
              <a:buNone/>
            </a:pPr>
            <a:endParaRPr lang="en-US" sz="2000" b="0" i="0">
              <a:solidFill>
                <a:srgbClr val="000000"/>
              </a:solidFill>
              <a:effectLst/>
              <a:latin typeface="Arial" panose="020B0604020202020204" pitchFamily="34" charset="0"/>
            </a:endParaRPr>
          </a:p>
          <a:p>
            <a:pPr marL="0" marR="0" lvl="0" indent="0" algn="l" rtl="0" fontAlgn="base">
              <a:lnSpc>
                <a:spcPts val="1875"/>
              </a:lnSpc>
              <a:buFont typeface="Arial" panose="020B0604020202020204" pitchFamily="34" charset="0"/>
              <a:buChar char="•"/>
            </a:pPr>
            <a:r>
              <a:rPr lang="en-US" sz="2000" b="0" i="0" u="none" strike="noStrike" spc="0">
                <a:solidFill>
                  <a:srgbClr val="000000"/>
                </a:solidFill>
                <a:effectLst/>
                <a:highlight>
                  <a:srgbClr val="FFFFFF"/>
                </a:highlight>
                <a:latin typeface="Aptos" panose="020B0004020202020204" pitchFamily="34" charset="0"/>
              </a:rPr>
              <a:t> Work Experience placement sites are competitive and integrated.</a:t>
            </a:r>
            <a:r>
              <a:rPr lang="en-US" sz="2000" b="0" i="0">
                <a:solidFill>
                  <a:srgbClr val="000000"/>
                </a:solidFill>
                <a:effectLst/>
                <a:latin typeface="Aptos" panose="020B0004020202020204" pitchFamily="34" charset="0"/>
              </a:rPr>
              <a:t>​</a:t>
            </a:r>
            <a:endParaRPr lang="en-US" sz="2000" b="0" i="0">
              <a:solidFill>
                <a:srgbClr val="000000"/>
              </a:solidFill>
              <a:effectLst/>
              <a:latin typeface="Arial" panose="020B0604020202020204" pitchFamily="34" charset="0"/>
            </a:endParaRPr>
          </a:p>
          <a:p>
            <a:pPr marL="0" indent="0" fontAlgn="base">
              <a:lnSpc>
                <a:spcPts val="1875"/>
              </a:lnSpc>
              <a:buNone/>
            </a:pPr>
            <a:endParaRPr lang="en-US" sz="2000" b="0" i="0">
              <a:solidFill>
                <a:srgbClr val="000000"/>
              </a:solidFill>
              <a:effectLst/>
              <a:latin typeface="Arial" panose="020B0604020202020204" pitchFamily="34" charset="0"/>
            </a:endParaRPr>
          </a:p>
          <a:p>
            <a:pPr marL="0" marR="0" lvl="0" indent="0" algn="l" rtl="0" fontAlgn="base">
              <a:lnSpc>
                <a:spcPts val="1875"/>
              </a:lnSpc>
              <a:buFont typeface="Arial" panose="020B0604020202020204" pitchFamily="34" charset="0"/>
              <a:buChar char="•"/>
            </a:pPr>
            <a:r>
              <a:rPr lang="en-US" sz="2000" b="0" i="0" u="none" strike="noStrike" spc="0">
                <a:solidFill>
                  <a:srgbClr val="000000"/>
                </a:solidFill>
                <a:effectLst/>
                <a:highlight>
                  <a:srgbClr val="FFFFFF"/>
                </a:highlight>
                <a:latin typeface="Aptos" panose="020B0004020202020204" pitchFamily="34" charset="0"/>
              </a:rPr>
              <a:t> Area Directors must authorize the time-limited Work Experience opportunities.</a:t>
            </a:r>
            <a:r>
              <a:rPr lang="en-US" sz="2000" b="0" i="0">
                <a:solidFill>
                  <a:srgbClr val="000000"/>
                </a:solidFill>
                <a:effectLst/>
                <a:latin typeface="Aptos" panose="020B0004020202020204" pitchFamily="34" charset="0"/>
              </a:rPr>
              <a:t>​</a:t>
            </a:r>
          </a:p>
          <a:p>
            <a:pPr marL="0" marR="0" lvl="0" indent="0" algn="l" rtl="0" fontAlgn="base">
              <a:lnSpc>
                <a:spcPts val="1875"/>
              </a:lnSpc>
              <a:buNone/>
            </a:pPr>
            <a:endParaRPr lang="en-US" sz="2000" b="0" i="0">
              <a:solidFill>
                <a:srgbClr val="000000"/>
              </a:solidFill>
              <a:effectLst/>
              <a:latin typeface="Aptos" panose="020B0004020202020204" pitchFamily="34" charset="0"/>
            </a:endParaRPr>
          </a:p>
          <a:p>
            <a:pPr marL="0" indent="0" fontAlgn="base">
              <a:lnSpc>
                <a:spcPts val="1875"/>
              </a:lnSpc>
            </a:pPr>
            <a:r>
              <a:rPr lang="en-US" sz="2000">
                <a:solidFill>
                  <a:srgbClr val="000000"/>
                </a:solidFill>
                <a:latin typeface="Aptos"/>
              </a:rPr>
              <a:t> If the work experience is a paid experience, the payment will be minimum wage, paid by the provider. Provider will bill MassAbility for the wages paid. Providers will also be contracted to provide support hours to ensure the Work Experience is successful. </a:t>
            </a:r>
          </a:p>
          <a:p>
            <a:pPr marL="0" marR="0" lvl="0" indent="0" algn="l" rtl="0" fontAlgn="base">
              <a:lnSpc>
                <a:spcPts val="1875"/>
              </a:lnSpc>
              <a:buFont typeface="Arial" panose="020B0604020202020204" pitchFamily="34" charset="0"/>
              <a:buChar char="•"/>
            </a:pPr>
            <a:endParaRPr lang="en-US" sz="2000" b="0" i="0">
              <a:solidFill>
                <a:srgbClr val="000000"/>
              </a:solidFill>
              <a:effectLst/>
              <a:latin typeface="Arial" panose="020B0604020202020204" pitchFamily="34" charset="0"/>
            </a:endParaRPr>
          </a:p>
          <a:p>
            <a:pPr marL="0" indent="0">
              <a:buNone/>
            </a:pPr>
            <a:endParaRPr lang="en-US"/>
          </a:p>
        </p:txBody>
      </p:sp>
    </p:spTree>
    <p:extLst>
      <p:ext uri="{BB962C8B-B14F-4D97-AF65-F5344CB8AC3E}">
        <p14:creationId xmlns:p14="http://schemas.microsoft.com/office/powerpoint/2010/main" val="1523118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E6C16-4025-02F4-6A16-D46ED81E8A82}"/>
              </a:ext>
            </a:extLst>
          </p:cNvPr>
          <p:cNvSpPr>
            <a:spLocks noGrp="1"/>
          </p:cNvSpPr>
          <p:nvPr>
            <p:ph type="title"/>
          </p:nvPr>
        </p:nvSpPr>
        <p:spPr/>
        <p:txBody>
          <a:bodyPr/>
          <a:lstStyle/>
          <a:p>
            <a:r>
              <a:rPr lang="en-US" dirty="0"/>
              <a:t>Single Service: Work Experience Payment​</a:t>
            </a:r>
          </a:p>
        </p:txBody>
      </p:sp>
      <p:sp>
        <p:nvSpPr>
          <p:cNvPr id="3" name="Content Placeholder 2">
            <a:extLst>
              <a:ext uri="{FF2B5EF4-FFF2-40B4-BE49-F238E27FC236}">
                <a16:creationId xmlns:a16="http://schemas.microsoft.com/office/drawing/2014/main" id="{AC253946-765C-D832-CA80-8545992BF710}"/>
              </a:ext>
            </a:extLst>
          </p:cNvPr>
          <p:cNvSpPr>
            <a:spLocks noGrp="1"/>
          </p:cNvSpPr>
          <p:nvPr>
            <p:ph idx="1"/>
          </p:nvPr>
        </p:nvSpPr>
        <p:spPr>
          <a:xfrm>
            <a:off x="203200" y="1293091"/>
            <a:ext cx="11483975" cy="5564909"/>
          </a:xfrm>
        </p:spPr>
        <p:txBody>
          <a:bodyPr>
            <a:normAutofit/>
          </a:bodyPr>
          <a:lstStyle/>
          <a:p>
            <a:pPr marL="0" marR="0" lvl="0" indent="0" algn="l" rtl="0" fontAlgn="base">
              <a:lnSpc>
                <a:spcPts val="1650"/>
              </a:lnSpc>
              <a:buFont typeface="Arial" panose="020B0604020202020204" pitchFamily="34" charset="0"/>
              <a:buChar char="•"/>
            </a:pPr>
            <a:r>
              <a:rPr lang="en-US" sz="2400" b="0" i="0" u="none" strike="noStrike" spc="0" dirty="0">
                <a:solidFill>
                  <a:srgbClr val="000000"/>
                </a:solidFill>
                <a:effectLst/>
                <a:highlight>
                  <a:srgbClr val="FFFFFF"/>
                </a:highlight>
                <a:latin typeface="Aptos" panose="020B0004020202020204" pitchFamily="34" charset="0"/>
              </a:rPr>
              <a:t> Work experience is reimbursed through two different billing components:</a:t>
            </a:r>
            <a:r>
              <a:rPr lang="en-US" sz="2400" b="0" i="0" dirty="0">
                <a:solidFill>
                  <a:srgbClr val="000000"/>
                </a:solidFill>
                <a:effectLst/>
                <a:latin typeface="Aptos" panose="020B0004020202020204" pitchFamily="34" charset="0"/>
              </a:rPr>
              <a:t>​</a:t>
            </a:r>
          </a:p>
          <a:p>
            <a:pPr marL="0" marR="0" lvl="0" indent="0" algn="l" rtl="0" fontAlgn="base">
              <a:lnSpc>
                <a:spcPts val="1650"/>
              </a:lnSpc>
              <a:buNone/>
            </a:pPr>
            <a:endParaRPr lang="en-US" sz="2400" b="0" i="0" dirty="0">
              <a:solidFill>
                <a:srgbClr val="000000"/>
              </a:solidFill>
              <a:effectLst/>
              <a:latin typeface="Arial" panose="020B0604020202020204" pitchFamily="34" charset="0"/>
            </a:endParaRPr>
          </a:p>
          <a:p>
            <a:pPr marL="914400" lvl="2" indent="0" fontAlgn="base">
              <a:lnSpc>
                <a:spcPts val="1650"/>
              </a:lnSpc>
            </a:pPr>
            <a:r>
              <a:rPr lang="en-US" sz="2400" b="0" i="0" u="none" strike="noStrike" spc="0" dirty="0">
                <a:solidFill>
                  <a:srgbClr val="000000"/>
                </a:solidFill>
                <a:effectLst/>
                <a:highlight>
                  <a:srgbClr val="FFFFFF"/>
                </a:highlight>
                <a:latin typeface="Aptos" panose="020B0004020202020204" pitchFamily="34" charset="0"/>
              </a:rPr>
              <a:t>Staff hours spent supporting the individual = $60.80/</a:t>
            </a:r>
            <a:r>
              <a:rPr lang="en-US" sz="2400" b="0" i="0" u="none" strike="noStrike" spc="0" dirty="0" err="1">
                <a:solidFill>
                  <a:srgbClr val="000000"/>
                </a:solidFill>
                <a:effectLst/>
                <a:highlight>
                  <a:srgbClr val="FFFFFF"/>
                </a:highlight>
                <a:latin typeface="Aptos" panose="020B0004020202020204" pitchFamily="34" charset="0"/>
              </a:rPr>
              <a:t>hr</a:t>
            </a:r>
            <a:r>
              <a:rPr lang="en-US" sz="2400" b="0" i="0" dirty="0">
                <a:solidFill>
                  <a:srgbClr val="000000"/>
                </a:solidFill>
                <a:effectLst/>
                <a:latin typeface="Aptos" panose="020B0004020202020204" pitchFamily="34" charset="0"/>
              </a:rPr>
              <a:t>​</a:t>
            </a:r>
          </a:p>
          <a:p>
            <a:pPr marL="914400" lvl="2" indent="0" fontAlgn="base">
              <a:lnSpc>
                <a:spcPts val="1650"/>
              </a:lnSpc>
              <a:buNone/>
            </a:pPr>
            <a:endParaRPr lang="en-US" sz="2400" b="0" i="0" dirty="0">
              <a:solidFill>
                <a:srgbClr val="000000"/>
              </a:solidFill>
              <a:effectLst/>
              <a:latin typeface="Arial" panose="020B0604020202020204" pitchFamily="34" charset="0"/>
            </a:endParaRPr>
          </a:p>
          <a:p>
            <a:pPr marL="914400" lvl="2" indent="0" fontAlgn="base">
              <a:lnSpc>
                <a:spcPts val="1650"/>
              </a:lnSpc>
            </a:pPr>
            <a:r>
              <a:rPr lang="en-US" sz="2400" b="0" i="0" u="none" strike="noStrike" spc="0" dirty="0">
                <a:solidFill>
                  <a:srgbClr val="000000"/>
                </a:solidFill>
                <a:effectLst/>
                <a:highlight>
                  <a:srgbClr val="FFFFFF"/>
                </a:highlight>
                <a:latin typeface="Aptos" panose="020B0004020202020204" pitchFamily="34" charset="0"/>
              </a:rPr>
              <a:t>Hourly rate paid to the individual Job Seeker = $20/</a:t>
            </a:r>
            <a:r>
              <a:rPr lang="en-US" sz="2400" b="0" i="0" u="none" strike="noStrike" spc="0" dirty="0" err="1">
                <a:solidFill>
                  <a:srgbClr val="000000"/>
                </a:solidFill>
                <a:effectLst/>
                <a:highlight>
                  <a:srgbClr val="FFFFFF"/>
                </a:highlight>
                <a:latin typeface="Aptos" panose="020B0004020202020204" pitchFamily="34" charset="0"/>
              </a:rPr>
              <a:t>hr</a:t>
            </a:r>
            <a:r>
              <a:rPr lang="en-US" sz="2400" b="0" i="0" dirty="0">
                <a:solidFill>
                  <a:srgbClr val="000000"/>
                </a:solidFill>
                <a:effectLst/>
                <a:latin typeface="Aptos" panose="020B0004020202020204" pitchFamily="34" charset="0"/>
              </a:rPr>
              <a:t>​ ($15.00 to the Job Seeker </a:t>
            </a:r>
          </a:p>
          <a:p>
            <a:pPr marL="914400" lvl="2" indent="0" fontAlgn="base">
              <a:lnSpc>
                <a:spcPts val="1650"/>
              </a:lnSpc>
              <a:buNone/>
            </a:pPr>
            <a:r>
              <a:rPr lang="en-US" sz="2400" dirty="0">
                <a:solidFill>
                  <a:srgbClr val="000000"/>
                </a:solidFill>
                <a:latin typeface="Aptos" panose="020B0004020202020204" pitchFamily="34" charset="0"/>
              </a:rPr>
              <a:t> </a:t>
            </a:r>
            <a:r>
              <a:rPr lang="en-US" sz="2400" b="0" i="0" dirty="0">
                <a:solidFill>
                  <a:srgbClr val="000000"/>
                </a:solidFill>
                <a:effectLst/>
                <a:latin typeface="Aptos" panose="020B0004020202020204" pitchFamily="34" charset="0"/>
              </a:rPr>
              <a:t>and $5.00 for Tax, </a:t>
            </a:r>
            <a:r>
              <a:rPr lang="en-US" sz="2400" dirty="0">
                <a:solidFill>
                  <a:srgbClr val="000000"/>
                </a:solidFill>
                <a:latin typeface="Aptos" panose="020B0004020202020204" pitchFamily="34" charset="0"/>
              </a:rPr>
              <a:t>F</a:t>
            </a:r>
            <a:r>
              <a:rPr lang="en-US" sz="2400" b="0" i="0" dirty="0">
                <a:solidFill>
                  <a:srgbClr val="000000"/>
                </a:solidFill>
                <a:effectLst/>
                <a:latin typeface="Aptos" panose="020B0004020202020204" pitchFamily="34" charset="0"/>
              </a:rPr>
              <a:t>ringe etc.)</a:t>
            </a:r>
            <a:endParaRPr lang="en-US" sz="2000" b="0" i="0" dirty="0">
              <a:solidFill>
                <a:srgbClr val="000000"/>
              </a:solidFill>
              <a:effectLst/>
              <a:latin typeface="Arial" panose="020B0604020202020204" pitchFamily="34" charset="0"/>
            </a:endParaRPr>
          </a:p>
          <a:p>
            <a:pPr marL="0" marR="0" lvl="0" indent="0" algn="l" rtl="0" fontAlgn="base">
              <a:lnSpc>
                <a:spcPct val="100000"/>
              </a:lnSpc>
              <a:buFont typeface="Arial" panose="020B0604020202020204" pitchFamily="34" charset="0"/>
              <a:buChar char="•"/>
            </a:pPr>
            <a:r>
              <a:rPr lang="en-US" sz="2400" b="0" i="0" u="none" strike="noStrike" spc="0" dirty="0">
                <a:solidFill>
                  <a:srgbClr val="000000"/>
                </a:solidFill>
                <a:effectLst/>
                <a:highlight>
                  <a:srgbClr val="FFFFFF"/>
                </a:highlight>
                <a:latin typeface="Aptos" panose="020B0004020202020204" pitchFamily="34" charset="0"/>
              </a:rPr>
              <a:t> It is expected that worksite development is an ongoing opportunity for providers and is not billed separately/additionally. The development time is part of the administrative costs associated with a fully loaded rate.</a:t>
            </a:r>
            <a:endParaRPr lang="en-US" sz="2400" b="0" i="0" dirty="0">
              <a:solidFill>
                <a:srgbClr val="000000"/>
              </a:solidFill>
              <a:effectLst/>
              <a:latin typeface="Aptos" panose="020B0004020202020204" pitchFamily="34" charset="0"/>
            </a:endParaRPr>
          </a:p>
          <a:p>
            <a:pPr marL="0" marR="0" lvl="0" indent="0" algn="l" rtl="0" fontAlgn="base">
              <a:lnSpc>
                <a:spcPct val="100000"/>
              </a:lnSpc>
              <a:buFont typeface="Arial" panose="020B0604020202020204" pitchFamily="34" charset="0"/>
              <a:buChar char="•"/>
            </a:pPr>
            <a:r>
              <a:rPr lang="en-US" sz="2400" b="0" i="0" dirty="0">
                <a:solidFill>
                  <a:srgbClr val="000000"/>
                </a:solidFill>
                <a:effectLst/>
                <a:latin typeface="Aptos" panose="020B0004020202020204" pitchFamily="34" charset="0"/>
              </a:rPr>
              <a:t> Prior to seeking AD approval for a work experience opportunity, the job                        seeker,</a:t>
            </a:r>
            <a:r>
              <a:rPr lang="en-US" sz="2400" dirty="0">
                <a:solidFill>
                  <a:srgbClr val="000000"/>
                </a:solidFill>
                <a:latin typeface="Aptos" panose="020B0004020202020204" pitchFamily="34" charset="0"/>
              </a:rPr>
              <a:t> provider, and counselor should identify the number of hours/weeks of              the experience.  ADs will be responsible for approving the site                         (completive/integrated location), support hours, and hours job seeker will work. </a:t>
            </a:r>
            <a:endParaRPr lang="en-US" sz="2400" b="0" i="0" dirty="0">
              <a:solidFill>
                <a:srgbClr val="000000"/>
              </a:solidFill>
              <a:effectLst/>
              <a:latin typeface="Arial" panose="020B0604020202020204" pitchFamily="34" charset="0"/>
            </a:endParaRPr>
          </a:p>
          <a:p>
            <a:pPr marL="0" marR="0" lvl="0" indent="0" algn="l" rtl="0" fontAlgn="base">
              <a:lnSpc>
                <a:spcPts val="1650"/>
              </a:lnSpc>
              <a:buNone/>
            </a:pPr>
            <a:endParaRPr lang="en-US" sz="24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6483612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5C06D-70B9-BDB7-DBA6-B00762C7E866}"/>
              </a:ext>
            </a:extLst>
          </p:cNvPr>
          <p:cNvSpPr>
            <a:spLocks noGrp="1"/>
          </p:cNvSpPr>
          <p:nvPr>
            <p:ph type="title"/>
          </p:nvPr>
        </p:nvSpPr>
        <p:spPr>
          <a:xfrm>
            <a:off x="249692" y="600075"/>
            <a:ext cx="10515600" cy="784934"/>
          </a:xfrm>
        </p:spPr>
        <p:txBody>
          <a:bodyPr vert="horz" lIns="91440" tIns="45720" rIns="91440" bIns="45720" rtlCol="0" anchor="b">
            <a:normAutofit fontScale="90000"/>
          </a:bodyPr>
          <a:lstStyle/>
          <a:p>
            <a:r>
              <a:rPr lang="en-US" dirty="0"/>
              <a:t>Case Example - Single Service Work Experience​</a:t>
            </a:r>
            <a:br>
              <a:rPr lang="en-US" dirty="0"/>
            </a:br>
            <a:endParaRPr lang="en-US" dirty="0"/>
          </a:p>
        </p:txBody>
      </p:sp>
      <p:sp>
        <p:nvSpPr>
          <p:cNvPr id="3" name="Content Placeholder 2">
            <a:extLst>
              <a:ext uri="{FF2B5EF4-FFF2-40B4-BE49-F238E27FC236}">
                <a16:creationId xmlns:a16="http://schemas.microsoft.com/office/drawing/2014/main" id="{AEED6B14-BFE7-2955-B0E3-99528B589BEA}"/>
              </a:ext>
            </a:extLst>
          </p:cNvPr>
          <p:cNvSpPr>
            <a:spLocks noGrp="1"/>
          </p:cNvSpPr>
          <p:nvPr>
            <p:ph idx="1"/>
          </p:nvPr>
        </p:nvSpPr>
        <p:spPr>
          <a:xfrm>
            <a:off x="228601" y="1095375"/>
            <a:ext cx="10557782" cy="5162550"/>
          </a:xfrm>
        </p:spPr>
        <p:txBody>
          <a:bodyPr vert="horz" lIns="91440" tIns="45720" rIns="91440" bIns="45720" rtlCol="0" anchor="t">
            <a:normAutofit fontScale="77500" lnSpcReduction="20000"/>
          </a:bodyPr>
          <a:lstStyle/>
          <a:p>
            <a:pPr marL="0" marR="0" indent="0" algn="l" rtl="0" fontAlgn="base">
              <a:lnSpc>
                <a:spcPts val="1875"/>
              </a:lnSpc>
              <a:buNone/>
            </a:pPr>
            <a:endParaRPr lang="en-US" sz="2800" b="0" i="0" u="none" strike="noStrike" spc="0" dirty="0">
              <a:solidFill>
                <a:srgbClr val="000000"/>
              </a:solidFill>
              <a:effectLst/>
              <a:latin typeface="Aptos" panose="020B0004020202020204" pitchFamily="34" charset="0"/>
            </a:endParaRPr>
          </a:p>
          <a:p>
            <a:pPr marL="0" marR="0" indent="0" algn="l" rtl="0" fontAlgn="base">
              <a:lnSpc>
                <a:spcPts val="1875"/>
              </a:lnSpc>
              <a:buNone/>
            </a:pPr>
            <a:r>
              <a:rPr lang="en-US" sz="2800" b="0" i="0" u="none" strike="noStrike" spc="0" dirty="0">
                <a:solidFill>
                  <a:srgbClr val="000000"/>
                </a:solidFill>
                <a:effectLst/>
                <a:latin typeface="Aptos" panose="020B0004020202020204" pitchFamily="34" charset="0"/>
              </a:rPr>
              <a:t>Ellen is a 40-year-old woman diagnosed with a mental health disorder. Ellen dropped out of college after receiving her diagnosis and experienced multiple hospitalizations, outpatient treatment programs, and long-term medication management over the next two decades. With relatively stabilized mental health, she would like to enter the workforce but is unsure which profession. </a:t>
            </a:r>
            <a:r>
              <a:rPr lang="en-US" dirty="0">
                <a:solidFill>
                  <a:srgbClr val="000000"/>
                </a:solidFill>
                <a:latin typeface="Aptos" panose="020B0004020202020204" pitchFamily="34" charset="0"/>
              </a:rPr>
              <a:t>H</a:t>
            </a:r>
            <a:r>
              <a:rPr lang="en-US" sz="2800" b="0" i="0" u="none" strike="noStrike" spc="0" dirty="0">
                <a:solidFill>
                  <a:srgbClr val="000000"/>
                </a:solidFill>
                <a:effectLst/>
                <a:latin typeface="Aptos" panose="020B0004020202020204" pitchFamily="34" charset="0"/>
              </a:rPr>
              <a:t>er strengths and necessary job supports are unclear given her history of mental health issues and lack of recent work experience and references. </a:t>
            </a:r>
            <a:r>
              <a:rPr lang="en-US" sz="2800" b="0" i="0" dirty="0">
                <a:solidFill>
                  <a:srgbClr val="000000"/>
                </a:solidFill>
                <a:effectLst/>
                <a:latin typeface="Aptos" panose="020B0004020202020204" pitchFamily="34" charset="0"/>
              </a:rPr>
              <a:t>​</a:t>
            </a:r>
          </a:p>
          <a:p>
            <a:pPr marL="0" marR="0" indent="0" algn="l" rtl="0" fontAlgn="base">
              <a:lnSpc>
                <a:spcPts val="1875"/>
              </a:lnSpc>
              <a:buNone/>
            </a:pPr>
            <a:endParaRPr lang="en-US" sz="1100" b="0" i="0" dirty="0">
              <a:solidFill>
                <a:srgbClr val="000000"/>
              </a:solidFill>
              <a:effectLst/>
              <a:latin typeface="Segoe UI" panose="020B0502040204020203" pitchFamily="34" charset="0"/>
            </a:endParaRPr>
          </a:p>
          <a:p>
            <a:pPr marL="0" marR="0" indent="0" algn="l" rtl="0" fontAlgn="base">
              <a:lnSpc>
                <a:spcPts val="1875"/>
              </a:lnSpc>
              <a:buNone/>
            </a:pPr>
            <a:r>
              <a:rPr lang="en-US" sz="2800" b="0" i="0" u="none" strike="noStrike" spc="0" dirty="0">
                <a:solidFill>
                  <a:srgbClr val="000000"/>
                </a:solidFill>
                <a:effectLst/>
                <a:latin typeface="Aptos"/>
              </a:rPr>
              <a:t>MassAbility contracts with a provider to help Ellen try out different work scenarios, including a week in the backroom of a retail establishment, a week at a manufacturing facility for medical equipment, and a week in food service. The provider pays Ellen through each of these experiences while also offering onsite and offsite support.      </a:t>
            </a:r>
          </a:p>
          <a:p>
            <a:pPr marL="0" marR="0" indent="0" algn="l" rtl="0" fontAlgn="base">
              <a:lnSpc>
                <a:spcPts val="1875"/>
              </a:lnSpc>
              <a:buNone/>
            </a:pPr>
            <a:r>
              <a:rPr lang="en-US" sz="2800" b="0" i="0" u="none" strike="noStrike" spc="0" dirty="0">
                <a:solidFill>
                  <a:srgbClr val="000000"/>
                </a:solidFill>
                <a:effectLst/>
                <a:latin typeface="Aptos"/>
              </a:rPr>
              <a:t>With this new work experience, references, and increased self-confidence Ellen, the counselor, and the provider feel she is now ready for an entry level position. Ellen believes continuing to speak with her counselor and her therapist about work will provide her the support she needs for success.</a:t>
            </a:r>
            <a:r>
              <a:rPr lang="en-US" sz="2800" b="0" i="0" dirty="0">
                <a:solidFill>
                  <a:srgbClr val="000000"/>
                </a:solidFill>
                <a:effectLst/>
                <a:latin typeface="Aptos"/>
              </a:rPr>
              <a:t>​</a:t>
            </a:r>
            <a:endParaRPr lang="en-US" sz="1100" b="0" i="0" dirty="0">
              <a:solidFill>
                <a:srgbClr val="000000"/>
              </a:solidFill>
              <a:effectLst/>
              <a:latin typeface="Aptos"/>
            </a:endParaRPr>
          </a:p>
          <a:p>
            <a:endParaRPr lang="en-US" dirty="0"/>
          </a:p>
        </p:txBody>
      </p:sp>
    </p:spTree>
    <p:extLst>
      <p:ext uri="{BB962C8B-B14F-4D97-AF65-F5344CB8AC3E}">
        <p14:creationId xmlns:p14="http://schemas.microsoft.com/office/powerpoint/2010/main" val="38683036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A026F9-7EB7-5226-A4DD-353647A2F8B3}"/>
              </a:ext>
            </a:extLst>
          </p:cNvPr>
          <p:cNvSpPr>
            <a:spLocks noGrp="1"/>
          </p:cNvSpPr>
          <p:nvPr>
            <p:ph idx="1"/>
          </p:nvPr>
        </p:nvSpPr>
        <p:spPr>
          <a:xfrm>
            <a:off x="657226" y="1175658"/>
            <a:ext cx="9753600" cy="5001306"/>
          </a:xfrm>
        </p:spPr>
        <p:txBody>
          <a:bodyPr vert="horz" lIns="91440" tIns="45720" rIns="91440" bIns="45720" rtlCol="0" anchor="t">
            <a:normAutofit/>
          </a:bodyPr>
          <a:lstStyle/>
          <a:p>
            <a:pPr marL="0" indent="0">
              <a:buNone/>
            </a:pPr>
            <a:r>
              <a:rPr lang="en-US" dirty="0"/>
              <a:t>​</a:t>
            </a:r>
            <a:r>
              <a:rPr lang="en-US" sz="2200" dirty="0"/>
              <a:t>Robert is a young man with a learning disability. During high school, Robert benefited from student transition services (Pre-ETS). Through his provider, Robert attended a career camp and participated in a summer work experience. This was a positive experience for Robert, leading him to want to find a job after high school.  </a:t>
            </a:r>
          </a:p>
          <a:p>
            <a:pPr marL="0" indent="0">
              <a:buNone/>
            </a:pPr>
            <a:r>
              <a:rPr lang="en-US" sz="2200" dirty="0"/>
              <a:t>Robert opened a MassAbility Career Service case and identified a job goal in manufacturing. Given the Business Relations team’s industry connections, Robert began to work with the JPS.  Robert’s learning disability made it difficult to complete job applications alone. Consequently, MassAbility contracted the same provider who provided Robert’s transition services in high school to provide job search supports. Robert continued to use the provider for coaching services once hired. The existing relationship between Robert and the provider contributed to his success.​</a:t>
            </a:r>
          </a:p>
        </p:txBody>
      </p:sp>
      <p:sp>
        <p:nvSpPr>
          <p:cNvPr id="2" name="Title 1">
            <a:extLst>
              <a:ext uri="{FF2B5EF4-FFF2-40B4-BE49-F238E27FC236}">
                <a16:creationId xmlns:a16="http://schemas.microsoft.com/office/drawing/2014/main" id="{F48F3E2F-206C-73BA-BC0E-7971FD8F75F9}"/>
              </a:ext>
            </a:extLst>
          </p:cNvPr>
          <p:cNvSpPr>
            <a:spLocks noGrp="1"/>
          </p:cNvSpPr>
          <p:nvPr>
            <p:ph type="title"/>
          </p:nvPr>
        </p:nvSpPr>
        <p:spPr>
          <a:xfrm>
            <a:off x="657226" y="681036"/>
            <a:ext cx="10515600" cy="784934"/>
          </a:xfrm>
        </p:spPr>
        <p:txBody>
          <a:bodyPr vert="horz" lIns="91440" tIns="45720" rIns="91440" bIns="45720" rtlCol="0" anchor="b">
            <a:normAutofit fontScale="90000"/>
          </a:bodyPr>
          <a:lstStyle/>
          <a:p>
            <a:r>
              <a:rPr lang="en-US" dirty="0"/>
              <a:t>Case Example - The service continuum​</a:t>
            </a:r>
            <a:br>
              <a:rPr lang="en-US" dirty="0"/>
            </a:br>
            <a:endParaRPr lang="en-US" dirty="0"/>
          </a:p>
        </p:txBody>
      </p:sp>
    </p:spTree>
    <p:extLst>
      <p:ext uri="{BB962C8B-B14F-4D97-AF65-F5344CB8AC3E}">
        <p14:creationId xmlns:p14="http://schemas.microsoft.com/office/powerpoint/2010/main" val="394218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BC615-3FBD-15B3-9405-E83B6D562368}"/>
              </a:ext>
            </a:extLst>
          </p:cNvPr>
          <p:cNvSpPr>
            <a:spLocks noGrp="1"/>
          </p:cNvSpPr>
          <p:nvPr>
            <p:ph type="title"/>
          </p:nvPr>
        </p:nvSpPr>
        <p:spPr/>
        <p:txBody>
          <a:bodyPr/>
          <a:lstStyle/>
          <a:p>
            <a:r>
              <a:rPr lang="en-US"/>
              <a:t>Employment Services Reminders ​</a:t>
            </a:r>
          </a:p>
        </p:txBody>
      </p:sp>
      <p:sp>
        <p:nvSpPr>
          <p:cNvPr id="3" name="Content Placeholder 2">
            <a:extLst>
              <a:ext uri="{FF2B5EF4-FFF2-40B4-BE49-F238E27FC236}">
                <a16:creationId xmlns:a16="http://schemas.microsoft.com/office/drawing/2014/main" id="{629B4447-5F73-8FA2-56C7-0E8F06EDDDE4}"/>
              </a:ext>
            </a:extLst>
          </p:cNvPr>
          <p:cNvSpPr>
            <a:spLocks noGrp="1"/>
          </p:cNvSpPr>
          <p:nvPr>
            <p:ph idx="1"/>
          </p:nvPr>
        </p:nvSpPr>
        <p:spPr>
          <a:xfrm>
            <a:off x="751114" y="1557392"/>
            <a:ext cx="10515600" cy="4570585"/>
          </a:xfrm>
        </p:spPr>
        <p:txBody>
          <a:bodyPr/>
          <a:lstStyle/>
          <a:p>
            <a:pPr marL="0" marR="0" lvl="0" indent="0" algn="l" rtl="0" fontAlgn="base">
              <a:lnSpc>
                <a:spcPts val="2625"/>
              </a:lnSpc>
              <a:buFont typeface="Arial" panose="020B0604020202020204" pitchFamily="34" charset="0"/>
              <a:buChar char="•"/>
            </a:pPr>
            <a:r>
              <a:rPr lang="en-US" sz="2400" b="0" i="0" u="none" strike="noStrike" spc="0">
                <a:solidFill>
                  <a:srgbClr val="000000"/>
                </a:solidFill>
                <a:effectLst/>
              </a:rPr>
              <a:t> Services do not follow a linear path; services do not need to be purchased in any specific order</a:t>
            </a:r>
            <a:r>
              <a:rPr lang="en-US" sz="2400" b="0" i="0">
                <a:solidFill>
                  <a:srgbClr val="000000"/>
                </a:solidFill>
                <a:effectLst/>
              </a:rPr>
              <a:t>​</a:t>
            </a:r>
          </a:p>
          <a:p>
            <a:pPr marL="0" marR="0" lvl="0" indent="0" algn="l" rtl="0" fontAlgn="base">
              <a:lnSpc>
                <a:spcPts val="2625"/>
              </a:lnSpc>
              <a:buNone/>
            </a:pPr>
            <a:endParaRPr lang="en-US" sz="2400" b="0" i="0">
              <a:solidFill>
                <a:srgbClr val="000000"/>
              </a:solidFill>
              <a:effectLst/>
            </a:endParaRPr>
          </a:p>
          <a:p>
            <a:pPr marL="0" marR="0" lvl="0" indent="0" algn="l" rtl="0" fontAlgn="base">
              <a:lnSpc>
                <a:spcPts val="2250"/>
              </a:lnSpc>
              <a:buFont typeface="Arial" panose="020B0604020202020204" pitchFamily="34" charset="0"/>
              <a:buChar char="•"/>
            </a:pPr>
            <a:r>
              <a:rPr lang="en-US" sz="2400" b="0" i="0" u="none" strike="noStrike" spc="0">
                <a:solidFill>
                  <a:srgbClr val="000000"/>
                </a:solidFill>
                <a:effectLst/>
              </a:rPr>
              <a:t> In some cases, more than 1 single service may be authorized</a:t>
            </a:r>
            <a:r>
              <a:rPr lang="en-US" sz="2400" b="0" i="0">
                <a:solidFill>
                  <a:srgbClr val="000000"/>
                </a:solidFill>
                <a:effectLst/>
              </a:rPr>
              <a:t>​</a:t>
            </a:r>
            <a:r>
              <a:rPr lang="en-US" sz="2400">
                <a:solidFill>
                  <a:srgbClr val="000000"/>
                </a:solidFill>
              </a:rPr>
              <a:t>; example, Job Search Supports could overlap a Work Experience</a:t>
            </a:r>
            <a:endParaRPr lang="en-US" sz="2400" b="0" i="0">
              <a:solidFill>
                <a:srgbClr val="000000"/>
              </a:solidFill>
              <a:effectLst/>
            </a:endParaRPr>
          </a:p>
          <a:p>
            <a:pPr marL="0" marR="0" lvl="0" indent="0" algn="l" rtl="0" fontAlgn="base">
              <a:lnSpc>
                <a:spcPts val="2250"/>
              </a:lnSpc>
              <a:buNone/>
            </a:pPr>
            <a:endParaRPr lang="en-US" sz="2400" b="0" i="0">
              <a:solidFill>
                <a:srgbClr val="000000"/>
              </a:solidFill>
              <a:effectLst/>
            </a:endParaRPr>
          </a:p>
          <a:p>
            <a:pPr marL="0" marR="0" lvl="0" indent="0" algn="l" rtl="0" fontAlgn="base">
              <a:lnSpc>
                <a:spcPts val="2250"/>
              </a:lnSpc>
              <a:buFont typeface="Arial" panose="020B0604020202020204" pitchFamily="34" charset="0"/>
              <a:buChar char="•"/>
            </a:pPr>
            <a:r>
              <a:rPr lang="en-US" sz="2400" b="0" i="0" u="none" strike="noStrike" spc="0">
                <a:solidFill>
                  <a:srgbClr val="000000"/>
                </a:solidFill>
                <a:effectLst/>
              </a:rPr>
              <a:t> In some case, if the team begins with single service but it is determined additional supports are needed, a subsequent Bundle authorization may be appropriate.</a:t>
            </a:r>
            <a:r>
              <a:rPr lang="en-US" sz="2400" b="0" i="0">
                <a:solidFill>
                  <a:srgbClr val="000000"/>
                </a:solidFill>
                <a:effectLst/>
              </a:rPr>
              <a:t>​</a:t>
            </a:r>
          </a:p>
          <a:p>
            <a:endParaRPr lang="en-US"/>
          </a:p>
        </p:txBody>
      </p:sp>
    </p:spTree>
    <p:extLst>
      <p:ext uri="{BB962C8B-B14F-4D97-AF65-F5344CB8AC3E}">
        <p14:creationId xmlns:p14="http://schemas.microsoft.com/office/powerpoint/2010/main" val="11736234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8BB23-B5B6-0E6F-EBE1-EA36AC317742}"/>
              </a:ext>
            </a:extLst>
          </p:cNvPr>
          <p:cNvSpPr>
            <a:spLocks noGrp="1"/>
          </p:cNvSpPr>
          <p:nvPr>
            <p:ph type="title"/>
          </p:nvPr>
        </p:nvSpPr>
        <p:spPr/>
        <p:txBody>
          <a:bodyPr/>
          <a:lstStyle/>
          <a:p>
            <a:r>
              <a:rPr lang="en-US" dirty="0"/>
              <a:t>Additional Contract Expectations</a:t>
            </a:r>
          </a:p>
        </p:txBody>
      </p:sp>
      <p:sp>
        <p:nvSpPr>
          <p:cNvPr id="3" name="Content Placeholder 2">
            <a:extLst>
              <a:ext uri="{FF2B5EF4-FFF2-40B4-BE49-F238E27FC236}">
                <a16:creationId xmlns:a16="http://schemas.microsoft.com/office/drawing/2014/main" id="{8CFEEDE0-8DC5-C965-065D-1307D8971BE7}"/>
              </a:ext>
            </a:extLst>
          </p:cNvPr>
          <p:cNvSpPr>
            <a:spLocks noGrp="1"/>
          </p:cNvSpPr>
          <p:nvPr>
            <p:ph idx="1"/>
          </p:nvPr>
        </p:nvSpPr>
        <p:spPr>
          <a:xfrm>
            <a:off x="295275" y="1397821"/>
            <a:ext cx="10318296" cy="5155379"/>
          </a:xfrm>
        </p:spPr>
        <p:txBody>
          <a:bodyPr>
            <a:normAutofit/>
          </a:bodyPr>
          <a:lstStyle/>
          <a:p>
            <a:pPr marL="0" marR="0" lvl="0" indent="0" algn="l" rtl="0" fontAlgn="base">
              <a:lnSpc>
                <a:spcPts val="2325"/>
              </a:lnSpc>
              <a:buFont typeface="Arial" panose="020B0604020202020204" pitchFamily="34" charset="0"/>
              <a:buChar char="•"/>
            </a:pPr>
            <a:r>
              <a:rPr lang="en-US" sz="2400" b="0" i="0" u="none" strike="noStrike" spc="0" dirty="0">
                <a:solidFill>
                  <a:srgbClr val="000000"/>
                </a:solidFill>
                <a:effectLst/>
                <a:latin typeface="Aptos" panose="020B0004020202020204" pitchFamily="34" charset="0"/>
              </a:rPr>
              <a:t> Participation in a three/four way meeting prior to accepting the referral</a:t>
            </a:r>
          </a:p>
          <a:p>
            <a:pPr marL="0" marR="0" lvl="0" indent="0" algn="l" rtl="0" fontAlgn="base">
              <a:lnSpc>
                <a:spcPts val="2325"/>
              </a:lnSpc>
              <a:buFont typeface="Arial" panose="020B0604020202020204" pitchFamily="34" charset="0"/>
              <a:buChar char="•"/>
            </a:pPr>
            <a:r>
              <a:rPr lang="en-US" sz="2400" dirty="0">
                <a:solidFill>
                  <a:srgbClr val="000000"/>
                </a:solidFill>
                <a:latin typeface="Aptos" panose="020B0004020202020204" pitchFamily="34" charset="0"/>
              </a:rPr>
              <a:t> </a:t>
            </a:r>
            <a:r>
              <a:rPr lang="en-US" sz="2400" b="0" i="0" u="none" strike="noStrike" spc="0" dirty="0">
                <a:solidFill>
                  <a:srgbClr val="000000"/>
                </a:solidFill>
                <a:effectLst/>
                <a:latin typeface="Aptos" panose="020B0004020202020204" pitchFamily="34" charset="0"/>
              </a:rPr>
              <a:t>Monthly progress notes from provider for any Employment Service</a:t>
            </a:r>
            <a:r>
              <a:rPr lang="en-US" sz="2400" b="0" i="0" dirty="0">
                <a:solidFill>
                  <a:srgbClr val="000000"/>
                </a:solidFill>
                <a:effectLst/>
                <a:latin typeface="Aptos" panose="020B0004020202020204" pitchFamily="34" charset="0"/>
              </a:rPr>
              <a:t>​</a:t>
            </a:r>
            <a:endParaRPr lang="en-US" sz="2400" b="0" i="0" dirty="0">
              <a:solidFill>
                <a:srgbClr val="000000"/>
              </a:solidFill>
              <a:effectLst/>
              <a:latin typeface="Arial" panose="020B0604020202020204" pitchFamily="34" charset="0"/>
            </a:endParaRPr>
          </a:p>
          <a:p>
            <a:pPr marL="0" marR="0" lvl="0" indent="0" algn="l" rtl="0" fontAlgn="base">
              <a:lnSpc>
                <a:spcPts val="2325"/>
              </a:lnSpc>
              <a:buFont typeface="Arial" panose="020B0604020202020204" pitchFamily="34" charset="0"/>
              <a:buChar char="•"/>
            </a:pPr>
            <a:r>
              <a:rPr lang="en-US" sz="2400" b="0" i="0" u="none" strike="noStrike" spc="0" dirty="0">
                <a:solidFill>
                  <a:srgbClr val="000000"/>
                </a:solidFill>
                <a:effectLst/>
                <a:latin typeface="Aptos" panose="020B0004020202020204" pitchFamily="34" charset="0"/>
              </a:rPr>
              <a:t> Employment/Placement plan for Bundle Service</a:t>
            </a:r>
            <a:r>
              <a:rPr lang="en-US" sz="2400" b="0" i="0" dirty="0">
                <a:solidFill>
                  <a:srgbClr val="000000"/>
                </a:solidFill>
                <a:effectLst/>
                <a:latin typeface="Aptos" panose="020B0004020202020204" pitchFamily="34" charset="0"/>
              </a:rPr>
              <a:t>​</a:t>
            </a:r>
            <a:endParaRPr lang="en-US" sz="2400" b="0" i="0" dirty="0">
              <a:solidFill>
                <a:srgbClr val="000000"/>
              </a:solidFill>
              <a:effectLst/>
              <a:latin typeface="Arial" panose="020B0604020202020204" pitchFamily="34" charset="0"/>
            </a:endParaRPr>
          </a:p>
          <a:p>
            <a:pPr marL="0" marR="0" lvl="0" indent="0" algn="l" rtl="0" fontAlgn="base">
              <a:lnSpc>
                <a:spcPts val="2325"/>
              </a:lnSpc>
              <a:buFont typeface="Arial" panose="020B0604020202020204" pitchFamily="34" charset="0"/>
              <a:buChar char="•"/>
            </a:pPr>
            <a:r>
              <a:rPr lang="en-US" sz="2400" b="0" i="0" u="none" strike="noStrike" spc="0" dirty="0">
                <a:solidFill>
                  <a:srgbClr val="000000"/>
                </a:solidFill>
                <a:effectLst/>
                <a:latin typeface="Aptos" panose="020B0004020202020204" pitchFamily="34" charset="0"/>
              </a:rPr>
              <a:t> Job Coaching plan for Job Coaching single service</a:t>
            </a:r>
            <a:r>
              <a:rPr lang="en-US" sz="2400" b="0" i="0" dirty="0">
                <a:solidFill>
                  <a:srgbClr val="000000"/>
                </a:solidFill>
                <a:effectLst/>
                <a:latin typeface="Aptos" panose="020B0004020202020204" pitchFamily="34" charset="0"/>
              </a:rPr>
              <a:t>​</a:t>
            </a:r>
            <a:endParaRPr lang="en-US" sz="2400" b="0" i="0" dirty="0">
              <a:solidFill>
                <a:srgbClr val="000000"/>
              </a:solidFill>
              <a:effectLst/>
              <a:latin typeface="Arial" panose="020B0604020202020204" pitchFamily="34" charset="0"/>
            </a:endParaRPr>
          </a:p>
          <a:p>
            <a:pPr marL="0" marR="0" lvl="0" indent="0" algn="l" rtl="0" fontAlgn="base">
              <a:lnSpc>
                <a:spcPts val="2325"/>
              </a:lnSpc>
              <a:buFont typeface="Arial" panose="020B0604020202020204" pitchFamily="34" charset="0"/>
              <a:buChar char="•"/>
            </a:pPr>
            <a:r>
              <a:rPr lang="en-US" sz="2400" b="0" i="0" u="none" strike="noStrike" spc="0" dirty="0">
                <a:solidFill>
                  <a:srgbClr val="000000"/>
                </a:solidFill>
                <a:effectLst/>
                <a:latin typeface="Aptos" panose="020B0004020202020204" pitchFamily="34" charset="0"/>
              </a:rPr>
              <a:t> Job Placement Form for Early Stabilization (5 day) Incentive payment</a:t>
            </a:r>
            <a:endParaRPr lang="en-US" sz="2400" b="0" i="0" dirty="0">
              <a:solidFill>
                <a:srgbClr val="000000"/>
              </a:solidFill>
              <a:effectLst/>
              <a:latin typeface="Arial" panose="020B0604020202020204" pitchFamily="34" charset="0"/>
            </a:endParaRPr>
          </a:p>
          <a:p>
            <a:pPr marL="0" marR="0" lvl="0" indent="0" algn="l" rtl="0" fontAlgn="base">
              <a:lnSpc>
                <a:spcPts val="2325"/>
              </a:lnSpc>
              <a:buFont typeface="Arial" panose="020B0604020202020204" pitchFamily="34" charset="0"/>
              <a:buChar char="•"/>
            </a:pPr>
            <a:r>
              <a:rPr lang="en-US" sz="2400" b="0" i="0" u="none" strike="noStrike" spc="0" dirty="0">
                <a:solidFill>
                  <a:srgbClr val="000000"/>
                </a:solidFill>
                <a:effectLst/>
                <a:latin typeface="Aptos" panose="020B0004020202020204" pitchFamily="34" charset="0"/>
              </a:rPr>
              <a:t> Sustained Employment Incentive Form for 90 day Incentive Payment</a:t>
            </a:r>
            <a:endParaRPr lang="en-US" sz="2400" u="none" strike="noStrike" spc="0" dirty="0">
              <a:solidFill>
                <a:srgbClr val="000000"/>
              </a:solidFill>
              <a:latin typeface="Aptos" panose="020B0004020202020204" pitchFamily="34" charset="0"/>
            </a:endParaRPr>
          </a:p>
          <a:p>
            <a:pPr marL="0" marR="0" lvl="0" indent="0" algn="l" rtl="0" fontAlgn="base">
              <a:lnSpc>
                <a:spcPts val="2325"/>
              </a:lnSpc>
              <a:buFont typeface="Arial" panose="020B0604020202020204" pitchFamily="34" charset="0"/>
              <a:buChar char="•"/>
            </a:pPr>
            <a:r>
              <a:rPr lang="en-US" sz="2400" b="0" i="0" u="none" strike="noStrike" spc="0" dirty="0">
                <a:solidFill>
                  <a:srgbClr val="000000"/>
                </a:solidFill>
                <a:effectLst/>
                <a:latin typeface="Aptos" panose="020B0004020202020204" pitchFamily="34" charset="0"/>
              </a:rPr>
              <a:t> Communication with counselors and/or Business Relations during the month with issues, concerns, etc. </a:t>
            </a:r>
            <a:r>
              <a:rPr lang="en-US" sz="2400" b="0" i="0" dirty="0">
                <a:solidFill>
                  <a:srgbClr val="000000"/>
                </a:solidFill>
                <a:effectLst/>
                <a:latin typeface="Aptos" panose="020B0004020202020204" pitchFamily="34" charset="0"/>
              </a:rPr>
              <a:t>​</a:t>
            </a:r>
          </a:p>
          <a:p>
            <a:pPr marL="0" marR="0" lvl="0" indent="0" algn="l" rtl="0" fontAlgn="base">
              <a:lnSpc>
                <a:spcPts val="2325"/>
              </a:lnSpc>
              <a:buFont typeface="Arial" panose="020B0604020202020204" pitchFamily="34" charset="0"/>
              <a:buChar char="•"/>
            </a:pPr>
            <a:r>
              <a:rPr lang="en-US" sz="2400" b="0" i="0" dirty="0">
                <a:solidFill>
                  <a:srgbClr val="000000"/>
                </a:solidFill>
                <a:effectLst/>
                <a:latin typeface="Aptos" panose="020B0004020202020204" pitchFamily="34" charset="0"/>
              </a:rPr>
              <a:t> </a:t>
            </a:r>
            <a:r>
              <a:rPr lang="en-US" sz="2400" dirty="0">
                <a:solidFill>
                  <a:srgbClr val="000000"/>
                </a:solidFill>
                <a:latin typeface="Aptos" panose="020B0004020202020204" pitchFamily="34" charset="0"/>
              </a:rPr>
              <a:t>P</a:t>
            </a:r>
            <a:r>
              <a:rPr lang="en-US" sz="2400" b="0" i="0" dirty="0">
                <a:solidFill>
                  <a:srgbClr val="000000"/>
                </a:solidFill>
                <a:effectLst/>
                <a:latin typeface="Aptos" panose="020B0004020202020204" pitchFamily="34" charset="0"/>
              </a:rPr>
              <a:t>articipation in IRT or other periodic meetings with Job Seeker, team members, and provider to support the process</a:t>
            </a:r>
          </a:p>
          <a:p>
            <a:pPr marL="0" marR="0" lvl="0" indent="0" algn="l" rtl="0" fontAlgn="base">
              <a:lnSpc>
                <a:spcPts val="2325"/>
              </a:lnSpc>
              <a:buFont typeface="Arial" panose="020B0604020202020204" pitchFamily="34" charset="0"/>
              <a:buChar char="•"/>
            </a:pPr>
            <a:endParaRPr lang="en-US" sz="2000" b="0" i="0" dirty="0">
              <a:solidFill>
                <a:srgbClr val="000000"/>
              </a:solidFill>
              <a:effectLst/>
              <a:latin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1233821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AC0E8-692A-0A7A-CDBD-18DFFC162069}"/>
              </a:ext>
            </a:extLst>
          </p:cNvPr>
          <p:cNvSpPr>
            <a:spLocks noGrp="1"/>
          </p:cNvSpPr>
          <p:nvPr>
            <p:ph type="title"/>
          </p:nvPr>
        </p:nvSpPr>
        <p:spPr/>
        <p:txBody>
          <a:bodyPr>
            <a:normAutofit fontScale="90000"/>
          </a:bodyPr>
          <a:lstStyle/>
          <a:p>
            <a:r>
              <a:rPr lang="en-US" dirty="0"/>
              <a:t>Comprehensive Career Services- Employment </a:t>
            </a:r>
          </a:p>
        </p:txBody>
      </p:sp>
      <p:sp>
        <p:nvSpPr>
          <p:cNvPr id="5" name="Content Placeholder 4">
            <a:extLst>
              <a:ext uri="{FF2B5EF4-FFF2-40B4-BE49-F238E27FC236}">
                <a16:creationId xmlns:a16="http://schemas.microsoft.com/office/drawing/2014/main" id="{25F2BEBD-013E-BA9B-E7F9-0CF2B5340C3C}"/>
              </a:ext>
            </a:extLst>
          </p:cNvPr>
          <p:cNvSpPr>
            <a:spLocks noGrp="1"/>
          </p:cNvSpPr>
          <p:nvPr>
            <p:ph idx="1"/>
          </p:nvPr>
        </p:nvSpPr>
        <p:spPr>
          <a:xfrm>
            <a:off x="557784" y="1188720"/>
            <a:ext cx="10796016" cy="4988243"/>
          </a:xfrm>
        </p:spPr>
        <p:txBody>
          <a:bodyPr>
            <a:normAutofit/>
          </a:bodyPr>
          <a:lstStyle/>
          <a:p>
            <a:r>
              <a:rPr lang="en-US" sz="2400" dirty="0"/>
              <a:t>MassAbility’s CCS- Employment Services program is an evolution from its previous CIES (Competitive Integrated Employment Services) program</a:t>
            </a:r>
          </a:p>
          <a:p>
            <a:r>
              <a:rPr lang="en-US" sz="2400" dirty="0"/>
              <a:t>MassAbility is committed to participant choice and ensuring that there are multiple providers serving each Area Office </a:t>
            </a:r>
          </a:p>
          <a:p>
            <a:r>
              <a:rPr lang="en-US" sz="2400" dirty="0"/>
              <a:t>All providers will be offering all the CCS Employment Services as described in the RFR</a:t>
            </a:r>
          </a:p>
          <a:p>
            <a:r>
              <a:rPr lang="en-US" sz="2400" dirty="0"/>
              <a:t>Services require direct, face to face interactions with job seekers and onsite job coaching</a:t>
            </a:r>
          </a:p>
          <a:p>
            <a:r>
              <a:rPr lang="en-US" sz="2400" dirty="0"/>
              <a:t>Career Exploration (assessments) and Skills Training are not part of the service model</a:t>
            </a:r>
          </a:p>
          <a:p>
            <a:r>
              <a:rPr lang="en-US" sz="2400" dirty="0"/>
              <a:t>MassAbility will be contracting with </a:t>
            </a:r>
          </a:p>
          <a:p>
            <a:endParaRPr lang="en-US" sz="2000" dirty="0"/>
          </a:p>
        </p:txBody>
      </p:sp>
    </p:spTree>
    <p:extLst>
      <p:ext uri="{BB962C8B-B14F-4D97-AF65-F5344CB8AC3E}">
        <p14:creationId xmlns:p14="http://schemas.microsoft.com/office/powerpoint/2010/main" val="14794432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63E34-D98A-E347-F18A-FAD940A2724F}"/>
              </a:ext>
            </a:extLst>
          </p:cNvPr>
          <p:cNvSpPr>
            <a:spLocks noGrp="1"/>
          </p:cNvSpPr>
          <p:nvPr>
            <p:ph type="title"/>
          </p:nvPr>
        </p:nvSpPr>
        <p:spPr/>
        <p:txBody>
          <a:bodyPr/>
          <a:lstStyle/>
          <a:p>
            <a:r>
              <a:rPr lang="en-US"/>
              <a:t>Language Services​</a:t>
            </a:r>
          </a:p>
        </p:txBody>
      </p:sp>
      <p:sp>
        <p:nvSpPr>
          <p:cNvPr id="3" name="Content Placeholder 2">
            <a:extLst>
              <a:ext uri="{FF2B5EF4-FFF2-40B4-BE49-F238E27FC236}">
                <a16:creationId xmlns:a16="http://schemas.microsoft.com/office/drawing/2014/main" id="{C038C5A7-CD6F-5D40-2B72-ED51FD5633EA}"/>
              </a:ext>
            </a:extLst>
          </p:cNvPr>
          <p:cNvSpPr>
            <a:spLocks noGrp="1"/>
          </p:cNvSpPr>
          <p:nvPr>
            <p:ph idx="1"/>
          </p:nvPr>
        </p:nvSpPr>
        <p:spPr>
          <a:xfrm>
            <a:off x="0" y="1427895"/>
            <a:ext cx="11158591" cy="5132790"/>
          </a:xfrm>
        </p:spPr>
        <p:txBody>
          <a:bodyPr/>
          <a:lstStyle/>
          <a:p>
            <a:pPr lvl="1" fontAlgn="base">
              <a:lnSpc>
                <a:spcPts val="2175"/>
              </a:lnSpc>
            </a:pPr>
            <a:r>
              <a:rPr lang="en-US" b="0" i="0" u="none" strike="noStrike" spc="0" dirty="0">
                <a:solidFill>
                  <a:srgbClr val="000000"/>
                </a:solidFill>
                <a:effectLst/>
                <a:latin typeface="Aptos" panose="020B0004020202020204" pitchFamily="34" charset="0"/>
              </a:rPr>
              <a:t>MassAbility will reimburse providers for spoken language/ASL interpretation services to ensure a job seeker’s active and meaningful participation in Employment Services.</a:t>
            </a:r>
          </a:p>
          <a:p>
            <a:pPr marL="457200" lvl="1" indent="0" fontAlgn="base">
              <a:lnSpc>
                <a:spcPts val="2175"/>
              </a:lnSpc>
              <a:buNone/>
            </a:pPr>
            <a:r>
              <a:rPr lang="en-US" b="0" i="0" dirty="0">
                <a:solidFill>
                  <a:srgbClr val="000000"/>
                </a:solidFill>
                <a:effectLst/>
                <a:latin typeface="Aptos" panose="020B0004020202020204" pitchFamily="34" charset="0"/>
              </a:rPr>
              <a:t>​</a:t>
            </a:r>
            <a:endParaRPr lang="en-US" sz="1600" b="0" i="0" dirty="0">
              <a:solidFill>
                <a:srgbClr val="000000"/>
              </a:solidFill>
              <a:effectLst/>
              <a:latin typeface="Arial" panose="020B0604020202020204" pitchFamily="34" charset="0"/>
            </a:endParaRPr>
          </a:p>
          <a:p>
            <a:pPr lvl="1" fontAlgn="base">
              <a:lnSpc>
                <a:spcPts val="2175"/>
              </a:lnSpc>
            </a:pPr>
            <a:r>
              <a:rPr lang="en-US" b="0" i="0" u="none" strike="noStrike" spc="0" dirty="0">
                <a:solidFill>
                  <a:srgbClr val="000000"/>
                </a:solidFill>
                <a:effectLst/>
                <a:latin typeface="Aptos" panose="020B0004020202020204" pitchFamily="34" charset="0"/>
              </a:rPr>
              <a:t>Contracted interpretation services are reimbursable when included in the Contract Order and authorized and approved by MassAbility</a:t>
            </a:r>
          </a:p>
          <a:p>
            <a:pPr marL="457200" lvl="1" indent="0" fontAlgn="base">
              <a:lnSpc>
                <a:spcPts val="2175"/>
              </a:lnSpc>
              <a:buNone/>
            </a:pPr>
            <a:endParaRPr lang="en-US" sz="1600" b="0" i="0" dirty="0">
              <a:solidFill>
                <a:srgbClr val="000000"/>
              </a:solidFill>
              <a:effectLst/>
              <a:latin typeface="Arial" panose="020B0604020202020204" pitchFamily="34" charset="0"/>
            </a:endParaRPr>
          </a:p>
          <a:p>
            <a:pPr lvl="1" fontAlgn="base">
              <a:lnSpc>
                <a:spcPts val="2175"/>
              </a:lnSpc>
            </a:pPr>
            <a:r>
              <a:rPr lang="en-US" b="0" i="0" u="none" strike="noStrike" spc="0" dirty="0">
                <a:solidFill>
                  <a:srgbClr val="000000"/>
                </a:solidFill>
                <a:effectLst/>
                <a:latin typeface="Aptos" panose="020B0004020202020204" pitchFamily="34" charset="0"/>
              </a:rPr>
              <a:t>Reimbursement rates for language interpretation services must align with and cannot exceed established rates in OSD’s RFR for Spoken Language Translation (PRF75) and the Massachusetts Commission for the Deaf and  Hard of Hearing (MCDHH)’s Contract for American Sign Language           Interpreters and Translators for the Deaf and Hard of Hearing. </a:t>
            </a:r>
            <a:r>
              <a:rPr lang="en-US" b="0" i="0" dirty="0">
                <a:solidFill>
                  <a:srgbClr val="000000"/>
                </a:solidFill>
                <a:effectLst/>
                <a:latin typeface="Aptos" panose="020B0004020202020204" pitchFamily="34" charset="0"/>
              </a:rPr>
              <a:t>​</a:t>
            </a:r>
          </a:p>
          <a:p>
            <a:pPr marL="0" indent="0">
              <a:buNone/>
            </a:pPr>
            <a:endParaRPr lang="en-US" dirty="0"/>
          </a:p>
        </p:txBody>
      </p:sp>
    </p:spTree>
    <p:extLst>
      <p:ext uri="{BB962C8B-B14F-4D97-AF65-F5344CB8AC3E}">
        <p14:creationId xmlns:p14="http://schemas.microsoft.com/office/powerpoint/2010/main" val="29008868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FAC31-1453-6F2B-B0BD-C522F3CCD714}"/>
              </a:ext>
            </a:extLst>
          </p:cNvPr>
          <p:cNvSpPr>
            <a:spLocks noGrp="1"/>
          </p:cNvSpPr>
          <p:nvPr>
            <p:ph type="title"/>
          </p:nvPr>
        </p:nvSpPr>
        <p:spPr/>
        <p:txBody>
          <a:bodyPr/>
          <a:lstStyle/>
          <a:p>
            <a:r>
              <a:rPr lang="en-US"/>
              <a:t>Language Services Process​</a:t>
            </a:r>
          </a:p>
        </p:txBody>
      </p:sp>
      <p:sp>
        <p:nvSpPr>
          <p:cNvPr id="3" name="Content Placeholder 2">
            <a:extLst>
              <a:ext uri="{FF2B5EF4-FFF2-40B4-BE49-F238E27FC236}">
                <a16:creationId xmlns:a16="http://schemas.microsoft.com/office/drawing/2014/main" id="{892E907A-D012-CA80-6774-71FAB0E13540}"/>
              </a:ext>
            </a:extLst>
          </p:cNvPr>
          <p:cNvSpPr>
            <a:spLocks noGrp="1"/>
          </p:cNvSpPr>
          <p:nvPr>
            <p:ph idx="1"/>
          </p:nvPr>
        </p:nvSpPr>
        <p:spPr>
          <a:xfrm>
            <a:off x="642257" y="1552575"/>
            <a:ext cx="10711543" cy="4867275"/>
          </a:xfrm>
        </p:spPr>
        <p:txBody>
          <a:bodyPr>
            <a:normAutofit fontScale="92500" lnSpcReduction="20000"/>
          </a:bodyPr>
          <a:lstStyle/>
          <a:p>
            <a:r>
              <a:rPr lang="en-US" dirty="0"/>
              <a:t>Provider and Counselor agree language services are needed​</a:t>
            </a:r>
          </a:p>
          <a:p>
            <a:endParaRPr lang="en-US" dirty="0"/>
          </a:p>
          <a:p>
            <a:r>
              <a:rPr lang="en-US" dirty="0"/>
              <a:t>Provider procures the service ​</a:t>
            </a:r>
          </a:p>
          <a:p>
            <a:endParaRPr lang="en-US" dirty="0"/>
          </a:p>
          <a:p>
            <a:r>
              <a:rPr lang="en-US" dirty="0"/>
              <a:t>Provider utilizes the service​</a:t>
            </a:r>
          </a:p>
          <a:p>
            <a:endParaRPr lang="en-US" dirty="0"/>
          </a:p>
          <a:p>
            <a:r>
              <a:rPr lang="en-US" dirty="0"/>
              <a:t>Provider receives an invoice for the service and pays the invoice ​</a:t>
            </a:r>
          </a:p>
          <a:p>
            <a:endParaRPr lang="en-US" dirty="0"/>
          </a:p>
          <a:p>
            <a:r>
              <a:rPr lang="en-US" dirty="0"/>
              <a:t>Provider will send MassAbility a request for reimbursement for the invoice (PV, not through EIM)​</a:t>
            </a:r>
          </a:p>
          <a:p>
            <a:endParaRPr lang="en-US" dirty="0"/>
          </a:p>
          <a:p>
            <a:pPr marL="0" indent="0">
              <a:buNone/>
            </a:pPr>
            <a:r>
              <a:rPr lang="en-US" dirty="0"/>
              <a:t>​</a:t>
            </a:r>
          </a:p>
        </p:txBody>
      </p:sp>
    </p:spTree>
    <p:extLst>
      <p:ext uri="{BB962C8B-B14F-4D97-AF65-F5344CB8AC3E}">
        <p14:creationId xmlns:p14="http://schemas.microsoft.com/office/powerpoint/2010/main" val="25422829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67B6A16-892E-883C-5DF2-AECB3387A90C}"/>
              </a:ext>
            </a:extLst>
          </p:cNvPr>
          <p:cNvSpPr>
            <a:spLocks noGrp="1"/>
          </p:cNvSpPr>
          <p:nvPr>
            <p:ph type="title" idx="4294967295"/>
          </p:nvPr>
        </p:nvSpPr>
        <p:spPr>
          <a:xfrm>
            <a:off x="663575" y="3032125"/>
            <a:ext cx="10515600" cy="13223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2500"/>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6600" b="1" i="0" u="none" strike="noStrike" kern="1200" cap="none" spc="0" normalizeH="0" baseline="0" noProof="0" dirty="0">
                <a:ln>
                  <a:noFill/>
                </a:ln>
                <a:solidFill>
                  <a:schemeClr val="tx1"/>
                </a:solidFill>
                <a:effectLst/>
                <a:uLnTx/>
                <a:uFillTx/>
                <a:latin typeface="+mn-lt"/>
                <a:ea typeface="+mn-ea"/>
                <a:cs typeface="+mn-cs"/>
              </a:rPr>
              <a:t>Carryover from CIES to CCS</a:t>
            </a:r>
          </a:p>
        </p:txBody>
      </p:sp>
    </p:spTree>
    <p:extLst>
      <p:ext uri="{BB962C8B-B14F-4D97-AF65-F5344CB8AC3E}">
        <p14:creationId xmlns:p14="http://schemas.microsoft.com/office/powerpoint/2010/main" val="1357950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4044C-2C19-B15C-5583-E8E8FD3FEE23}"/>
              </a:ext>
            </a:extLst>
          </p:cNvPr>
          <p:cNvSpPr>
            <a:spLocks noGrp="1"/>
          </p:cNvSpPr>
          <p:nvPr>
            <p:ph type="title"/>
          </p:nvPr>
        </p:nvSpPr>
        <p:spPr>
          <a:xfrm>
            <a:off x="838199" y="359229"/>
            <a:ext cx="10863943" cy="567528"/>
          </a:xfrm>
        </p:spPr>
        <p:txBody>
          <a:bodyPr>
            <a:noAutofit/>
          </a:bodyPr>
          <a:lstStyle/>
          <a:p>
            <a:r>
              <a:rPr lang="en-US" sz="2400"/>
              <a:t>CIES Becomes CCS Employment Services: Carryover Job Seeker Guidance ​</a:t>
            </a:r>
            <a:br>
              <a:rPr lang="en-US" sz="2400"/>
            </a:br>
            <a:endParaRPr lang="en-US" sz="2400"/>
          </a:p>
        </p:txBody>
      </p:sp>
      <p:sp>
        <p:nvSpPr>
          <p:cNvPr id="8" name="TextBox 7">
            <a:extLst>
              <a:ext uri="{FF2B5EF4-FFF2-40B4-BE49-F238E27FC236}">
                <a16:creationId xmlns:a16="http://schemas.microsoft.com/office/drawing/2014/main" id="{132FA1DE-B0F1-6C47-DE9F-5BAA2984956F}"/>
              </a:ext>
            </a:extLst>
          </p:cNvPr>
          <p:cNvSpPr txBox="1"/>
          <p:nvPr/>
        </p:nvSpPr>
        <p:spPr>
          <a:xfrm>
            <a:off x="457200" y="1174236"/>
            <a:ext cx="10635343" cy="5293757"/>
          </a:xfrm>
          <a:prstGeom prst="rect">
            <a:avLst/>
          </a:prstGeom>
          <a:noFill/>
        </p:spPr>
        <p:txBody>
          <a:bodyPr wrap="square" rtlCol="0">
            <a:spAutoFit/>
          </a:bodyPr>
          <a:lstStyle/>
          <a:p>
            <a:pPr marL="342900" lvl="0" indent="-342900" fontAlgn="base">
              <a:buFont typeface="Arial" panose="020B0604020202020204" pitchFamily="34" charset="0"/>
              <a:buChar char="•"/>
            </a:pPr>
            <a:r>
              <a:rPr lang="en-US" sz="2000"/>
              <a:t>Counselor and provider review each current Job Seeker enrolled/engaged in CIES ​</a:t>
            </a:r>
          </a:p>
          <a:p>
            <a:pPr marL="800100" lvl="1" indent="-342900" fontAlgn="base">
              <a:buFont typeface="Arial" panose="020B0604020202020204" pitchFamily="34" charset="0"/>
              <a:buChar char="•"/>
            </a:pPr>
            <a:r>
              <a:rPr lang="en-US"/>
              <a:t>Collaboratively, the team including the Job Seeker determines next steps   ​</a:t>
            </a:r>
          </a:p>
          <a:p>
            <a:pPr marL="800100" lvl="1" indent="-342900" fontAlgn="base">
              <a:buFont typeface="Arial" panose="020B0604020202020204" pitchFamily="34" charset="0"/>
              <a:buChar char="•"/>
            </a:pPr>
            <a:r>
              <a:rPr lang="en-US"/>
              <a:t>Continuing on in job search? ​</a:t>
            </a:r>
          </a:p>
          <a:p>
            <a:pPr marL="800100" lvl="1" indent="-342900" fontAlgn="base">
              <a:buFont typeface="Arial" panose="020B0604020202020204" pitchFamily="34" charset="0"/>
              <a:buChar char="•"/>
            </a:pPr>
            <a:r>
              <a:rPr lang="en-US"/>
              <a:t>With same Employment provider or a new provider? ​</a:t>
            </a:r>
          </a:p>
          <a:p>
            <a:pPr marL="800100" lvl="1" indent="-342900" fontAlgn="base">
              <a:buFont typeface="Arial" panose="020B0604020202020204" pitchFamily="34" charset="0"/>
              <a:buChar char="•"/>
            </a:pPr>
            <a:r>
              <a:rPr lang="en-US"/>
              <a:t>Not continuing at this time? ​</a:t>
            </a:r>
          </a:p>
          <a:p>
            <a:pPr marL="800100" lvl="1" indent="-342900" fontAlgn="base">
              <a:buFont typeface="Arial" panose="020B0604020202020204" pitchFamily="34" charset="0"/>
              <a:buChar char="•"/>
            </a:pPr>
            <a:r>
              <a:rPr lang="en-US"/>
              <a:t>Continuing on in job search and adding in Business Relations involvement? ​</a:t>
            </a:r>
          </a:p>
          <a:p>
            <a:pPr lvl="1" fontAlgn="base"/>
            <a:endParaRPr lang="en-US" sz="2000"/>
          </a:p>
          <a:p>
            <a:pPr marL="342900" lvl="0" indent="-342900" fontAlgn="base">
              <a:buFont typeface="Arial" panose="020B0604020202020204" pitchFamily="34" charset="0"/>
              <a:buChar char="•"/>
            </a:pPr>
            <a:r>
              <a:rPr lang="en-US" sz="2000"/>
              <a:t>If Job Seeker will continue on their job search as of October 1, moving from CIES to CCS,​</a:t>
            </a:r>
          </a:p>
          <a:p>
            <a:pPr marL="1257300" lvl="2" indent="-342900" fontAlgn="base">
              <a:buFont typeface="Arial" panose="020B0604020202020204" pitchFamily="34" charset="0"/>
              <a:buChar char="•"/>
            </a:pPr>
            <a:r>
              <a:rPr lang="en-US"/>
              <a:t>With same Employment provider: if Counselor sent the initial JD&amp;P referral and CO more than 9 months ago (Prior to January 2026), a new initiation of JD&amp;P Bundle should be sent to provider ​</a:t>
            </a:r>
          </a:p>
          <a:p>
            <a:pPr marL="1200150" lvl="2" indent="-285750" fontAlgn="base">
              <a:buFont typeface="Arial" panose="020B0604020202020204" pitchFamily="34" charset="0"/>
              <a:buChar char="•"/>
            </a:pPr>
            <a:r>
              <a:rPr lang="en-US"/>
              <a:t>With new Employment provider: Counselor should send new initiation of JD&amp;P Bundle and/or other service to provider after 3-way meeting and all parties agreeing  ​</a:t>
            </a:r>
          </a:p>
          <a:p>
            <a:pPr lvl="2" fontAlgn="base"/>
            <a:endParaRPr lang="en-US"/>
          </a:p>
          <a:p>
            <a:pPr marL="342900" lvl="0" indent="-342900" fontAlgn="base">
              <a:buFont typeface="Arial" panose="020B0604020202020204" pitchFamily="34" charset="0"/>
              <a:buChar char="•"/>
            </a:pPr>
            <a:r>
              <a:rPr lang="en-US" sz="2000"/>
              <a:t>If Job Seeker is continuing on their job search as of October 1, and Counselor sent the initial referral and CO less than 9 months ago (January 2026), no additional  CO is         required for the provider to continue the service. Counselor should confirm this with  provider by email and document the continuation of services in a case note. </a:t>
            </a:r>
          </a:p>
        </p:txBody>
      </p:sp>
    </p:spTree>
    <p:extLst>
      <p:ext uri="{BB962C8B-B14F-4D97-AF65-F5344CB8AC3E}">
        <p14:creationId xmlns:p14="http://schemas.microsoft.com/office/powerpoint/2010/main" val="21235839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F5235-8F2F-4F08-8474-E3257EFA0439}"/>
              </a:ext>
            </a:extLst>
          </p:cNvPr>
          <p:cNvSpPr>
            <a:spLocks noGrp="1"/>
          </p:cNvSpPr>
          <p:nvPr>
            <p:ph type="title"/>
          </p:nvPr>
        </p:nvSpPr>
        <p:spPr>
          <a:xfrm>
            <a:off x="838199" y="141823"/>
            <a:ext cx="11179629" cy="784934"/>
          </a:xfrm>
        </p:spPr>
        <p:txBody>
          <a:bodyPr>
            <a:normAutofit fontScale="90000"/>
          </a:bodyPr>
          <a:lstStyle/>
          <a:p>
            <a:r>
              <a:rPr lang="en-US" sz="3100"/>
              <a:t>CIES Becomes  CCS Employment Services: Carryover Job Seeker Guidance </a:t>
            </a:r>
            <a:r>
              <a:rPr lang="en-US"/>
              <a:t>​</a:t>
            </a:r>
          </a:p>
        </p:txBody>
      </p:sp>
      <p:sp>
        <p:nvSpPr>
          <p:cNvPr id="3" name="Content Placeholder 2">
            <a:extLst>
              <a:ext uri="{FF2B5EF4-FFF2-40B4-BE49-F238E27FC236}">
                <a16:creationId xmlns:a16="http://schemas.microsoft.com/office/drawing/2014/main" id="{738C83AC-52B7-4EFC-1311-5E697F3CA4C8}"/>
              </a:ext>
            </a:extLst>
          </p:cNvPr>
          <p:cNvSpPr>
            <a:spLocks noGrp="1"/>
          </p:cNvSpPr>
          <p:nvPr>
            <p:ph idx="1"/>
          </p:nvPr>
        </p:nvSpPr>
        <p:spPr>
          <a:xfrm>
            <a:off x="369870" y="1345916"/>
            <a:ext cx="10885959" cy="5212048"/>
          </a:xfrm>
        </p:spPr>
        <p:txBody>
          <a:bodyPr>
            <a:normAutofit lnSpcReduction="10000"/>
          </a:bodyPr>
          <a:lstStyle/>
          <a:p>
            <a:pPr lvl="0" fontAlgn="base"/>
            <a:r>
              <a:rPr lang="en-US" sz="2400"/>
              <a:t>If Job Seeker started a job in September and it has been less than 30 days:</a:t>
            </a:r>
          </a:p>
          <a:p>
            <a:pPr lvl="1" fontAlgn="base"/>
            <a:endParaRPr lang="en-US" sz="1800"/>
          </a:p>
          <a:p>
            <a:pPr lvl="1" fontAlgn="base"/>
            <a:r>
              <a:rPr lang="en-US"/>
              <a:t>Counselor should write completion Bundle CO​</a:t>
            </a:r>
          </a:p>
          <a:p>
            <a:pPr lvl="1" fontAlgn="base"/>
            <a:r>
              <a:rPr lang="en-US"/>
              <a:t>Incentive eligible </a:t>
            </a:r>
            <a:r>
              <a:rPr lang="en-US" sz="3200"/>
              <a:t>​</a:t>
            </a:r>
          </a:p>
          <a:p>
            <a:pPr marL="457200" lvl="1" indent="0" fontAlgn="base">
              <a:buNone/>
            </a:pPr>
            <a:endParaRPr lang="en-US"/>
          </a:p>
          <a:p>
            <a:pPr lvl="0" fontAlgn="base"/>
            <a:r>
              <a:rPr lang="en-US" sz="2400"/>
              <a:t>If started a job and has worked more than 30 days (completion of JD&amp;P paid under CIES):​</a:t>
            </a:r>
          </a:p>
          <a:p>
            <a:pPr lvl="1" fontAlgn="base"/>
            <a:endParaRPr lang="en-US" sz="1800"/>
          </a:p>
          <a:p>
            <a:pPr lvl="1" fontAlgn="base"/>
            <a:r>
              <a:rPr lang="en-US"/>
              <a:t>If Initial Employment Supports was sent, first half under CIES, Counselor should send second half via CCS Employment hourly supports​</a:t>
            </a:r>
          </a:p>
          <a:p>
            <a:pPr marL="457200" lvl="1" indent="0" fontAlgn="base">
              <a:buNone/>
            </a:pPr>
            <a:endParaRPr lang="en-US"/>
          </a:p>
          <a:p>
            <a:pPr lvl="1" fontAlgn="base"/>
            <a:r>
              <a:rPr lang="en-US"/>
              <a:t>If Counselor authorized hourly CIES IFS to support from day 31 on, Counselor may continue, if appropriate, with hourly supports</a:t>
            </a:r>
          </a:p>
          <a:p>
            <a:pPr marL="457200" lvl="1" indent="0" fontAlgn="base">
              <a:buNone/>
            </a:pPr>
            <a:endParaRPr lang="en-US"/>
          </a:p>
          <a:p>
            <a:pPr lvl="1" fontAlgn="base"/>
            <a:r>
              <a:rPr lang="en-US"/>
              <a:t>Incentive eligible ​</a:t>
            </a:r>
          </a:p>
          <a:p>
            <a:pPr marL="0" lvl="0" indent="0" fontAlgn="base">
              <a:buNone/>
            </a:pPr>
            <a:endParaRPr lang="en-US"/>
          </a:p>
        </p:txBody>
      </p:sp>
    </p:spTree>
    <p:extLst>
      <p:ext uri="{BB962C8B-B14F-4D97-AF65-F5344CB8AC3E}">
        <p14:creationId xmlns:p14="http://schemas.microsoft.com/office/powerpoint/2010/main" val="29695796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C095E-3AAB-F330-766A-E2C042B819A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5F965BE-1AA2-796C-5732-54905A1171ED}"/>
              </a:ext>
            </a:extLst>
          </p:cNvPr>
          <p:cNvSpPr>
            <a:spLocks noGrp="1"/>
          </p:cNvSpPr>
          <p:nvPr>
            <p:ph type="title" idx="4294967295"/>
          </p:nvPr>
        </p:nvSpPr>
        <p:spPr>
          <a:xfrm>
            <a:off x="663575" y="3032125"/>
            <a:ext cx="10515600" cy="13223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6600" b="1" i="0" u="none" strike="noStrike" kern="1200" cap="none" spc="0" normalizeH="0" baseline="0" noProof="0" dirty="0">
                <a:ln>
                  <a:noFill/>
                </a:ln>
                <a:solidFill>
                  <a:schemeClr val="tx1"/>
                </a:solidFill>
                <a:effectLst/>
                <a:uLnTx/>
                <a:uFillTx/>
                <a:latin typeface="+mn-lt"/>
                <a:ea typeface="+mn-ea"/>
                <a:cs typeface="+mn-cs"/>
              </a:rPr>
              <a:t>Q &amp; A</a:t>
            </a:r>
          </a:p>
        </p:txBody>
      </p:sp>
    </p:spTree>
    <p:extLst>
      <p:ext uri="{BB962C8B-B14F-4D97-AF65-F5344CB8AC3E}">
        <p14:creationId xmlns:p14="http://schemas.microsoft.com/office/powerpoint/2010/main" val="25779178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65EB827-8304-ABBA-E9AC-9F45EFC8A4A4}"/>
              </a:ext>
            </a:extLst>
          </p:cNvPr>
          <p:cNvSpPr>
            <a:spLocks noGrp="1"/>
          </p:cNvSpPr>
          <p:nvPr>
            <p:ph type="title" idx="4294967295"/>
          </p:nvPr>
        </p:nvSpPr>
        <p:spPr>
          <a:xfrm>
            <a:off x="979488" y="3076575"/>
            <a:ext cx="10515600" cy="13652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Thank you for joining us today!</a:t>
            </a:r>
            <a:r>
              <a:rPr kumimoji="0" lang="en-US" sz="4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a:t>
            </a:r>
            <a:endParaRPr kumimoji="0" lang="en-US" sz="4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036095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2FFC0-4419-D870-61C8-4AB13124CFFA}"/>
              </a:ext>
            </a:extLst>
          </p:cNvPr>
          <p:cNvSpPr>
            <a:spLocks noGrp="1"/>
          </p:cNvSpPr>
          <p:nvPr>
            <p:ph type="title"/>
          </p:nvPr>
        </p:nvSpPr>
        <p:spPr/>
        <p:txBody>
          <a:bodyPr/>
          <a:lstStyle/>
          <a:p>
            <a:r>
              <a:rPr lang="en-US" dirty="0"/>
              <a:t>CCS Employment Provider - October 2026</a:t>
            </a:r>
          </a:p>
        </p:txBody>
      </p:sp>
      <p:graphicFrame>
        <p:nvGraphicFramePr>
          <p:cNvPr id="7" name="Table 6" descr="Table lists all CCS Employment Providers for October 2026">
            <a:extLst>
              <a:ext uri="{FF2B5EF4-FFF2-40B4-BE49-F238E27FC236}">
                <a16:creationId xmlns:a16="http://schemas.microsoft.com/office/drawing/2014/main" id="{284925E5-DAD7-C590-7E2E-13AE0DD78084}"/>
              </a:ext>
            </a:extLst>
          </p:cNvPr>
          <p:cNvGraphicFramePr>
            <a:graphicFrameLocks noGrp="1"/>
          </p:cNvGraphicFramePr>
          <p:nvPr>
            <p:extLst>
              <p:ext uri="{D42A27DB-BD31-4B8C-83A1-F6EECF244321}">
                <p14:modId xmlns:p14="http://schemas.microsoft.com/office/powerpoint/2010/main" val="3471810362"/>
              </p:ext>
            </p:extLst>
          </p:nvPr>
        </p:nvGraphicFramePr>
        <p:xfrm>
          <a:off x="762000" y="1584960"/>
          <a:ext cx="9428479" cy="4439922"/>
        </p:xfrm>
        <a:graphic>
          <a:graphicData uri="http://schemas.openxmlformats.org/drawingml/2006/table">
            <a:tbl>
              <a:tblPr>
                <a:tableStyleId>{5C22544A-7EE6-4342-B048-85BDC9FD1C3A}</a:tableStyleId>
              </a:tblPr>
              <a:tblGrid>
                <a:gridCol w="3458256">
                  <a:extLst>
                    <a:ext uri="{9D8B030D-6E8A-4147-A177-3AD203B41FA5}">
                      <a16:colId xmlns:a16="http://schemas.microsoft.com/office/drawing/2014/main" val="1609757436"/>
                    </a:ext>
                  </a:extLst>
                </a:gridCol>
                <a:gridCol w="2511967">
                  <a:extLst>
                    <a:ext uri="{9D8B030D-6E8A-4147-A177-3AD203B41FA5}">
                      <a16:colId xmlns:a16="http://schemas.microsoft.com/office/drawing/2014/main" val="3166852536"/>
                    </a:ext>
                  </a:extLst>
                </a:gridCol>
                <a:gridCol w="3458256">
                  <a:extLst>
                    <a:ext uri="{9D8B030D-6E8A-4147-A177-3AD203B41FA5}">
                      <a16:colId xmlns:a16="http://schemas.microsoft.com/office/drawing/2014/main" val="1936671081"/>
                    </a:ext>
                  </a:extLst>
                </a:gridCol>
              </a:tblGrid>
              <a:tr h="739987">
                <a:tc>
                  <a:txBody>
                    <a:bodyPr/>
                    <a:lstStyle/>
                    <a:p>
                      <a:pPr algn="l" fontAlgn="ctr">
                        <a:buNone/>
                      </a:pPr>
                      <a:r>
                        <a:rPr lang="en-US" sz="2200" b="1" u="none" strike="noStrike" dirty="0">
                          <a:effectLst/>
                        </a:rPr>
                        <a:t>Advocates, Inc.</a:t>
                      </a:r>
                      <a:endParaRPr lang="en-US" sz="2200" b="1" i="0" u="none" strike="noStrike" dirty="0">
                        <a:solidFill>
                          <a:srgbClr val="000000"/>
                        </a:solidFill>
                        <a:effectLst/>
                        <a:latin typeface="Aptos Narrow" panose="020B0004020202020204" pitchFamily="34" charset="0"/>
                      </a:endParaRPr>
                    </a:p>
                  </a:txBody>
                  <a:tcPr marL="6350" marR="6350" marT="6350" marB="0" anchor="ctr"/>
                </a:tc>
                <a:tc>
                  <a:txBody>
                    <a:bodyPr/>
                    <a:lstStyle/>
                    <a:p>
                      <a:pPr algn="l" fontAlgn="ctr">
                        <a:buNone/>
                      </a:pPr>
                      <a:r>
                        <a:rPr lang="en-US" sz="2200" b="1" u="none" strike="noStrike">
                          <a:effectLst/>
                        </a:rPr>
                        <a:t>CapeAbilities</a:t>
                      </a:r>
                      <a:endParaRPr lang="en-US" sz="2200" b="1" i="0" u="none" strike="noStrike">
                        <a:solidFill>
                          <a:srgbClr val="000000"/>
                        </a:solidFill>
                        <a:effectLst/>
                        <a:latin typeface="Aptos Narrow" panose="020B0004020202020204" pitchFamily="34" charset="0"/>
                      </a:endParaRPr>
                    </a:p>
                  </a:txBody>
                  <a:tcPr marL="6350" marR="6350" marT="6350" marB="0" anchor="ctr"/>
                </a:tc>
                <a:tc>
                  <a:txBody>
                    <a:bodyPr/>
                    <a:lstStyle/>
                    <a:p>
                      <a:pPr algn="l" fontAlgn="ctr">
                        <a:buNone/>
                      </a:pPr>
                      <a:r>
                        <a:rPr lang="en-US" sz="2200" b="1" u="none" strike="noStrike" dirty="0">
                          <a:effectLst/>
                        </a:rPr>
                        <a:t>Easter Seals</a:t>
                      </a:r>
                      <a:endParaRPr lang="en-US" sz="2200" b="1" i="0" u="none" strike="noStrike" dirty="0">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1474823782"/>
                  </a:ext>
                </a:extLst>
              </a:tr>
              <a:tr h="739987">
                <a:tc>
                  <a:txBody>
                    <a:bodyPr/>
                    <a:lstStyle/>
                    <a:p>
                      <a:pPr algn="l" fontAlgn="ctr">
                        <a:buNone/>
                      </a:pPr>
                      <a:r>
                        <a:rPr lang="en-US" sz="2200" b="1" u="none" strike="noStrike">
                          <a:effectLst/>
                        </a:rPr>
                        <a:t>AEI</a:t>
                      </a:r>
                      <a:endParaRPr lang="en-US" sz="2200" b="1" i="0" u="none" strike="noStrike">
                        <a:solidFill>
                          <a:srgbClr val="000000"/>
                        </a:solidFill>
                        <a:effectLst/>
                        <a:latin typeface="Aptos Narrow" panose="020B0004020202020204" pitchFamily="34" charset="0"/>
                      </a:endParaRPr>
                    </a:p>
                  </a:txBody>
                  <a:tcPr marL="6350" marR="6350" marT="6350" marB="0" anchor="ctr"/>
                </a:tc>
                <a:tc>
                  <a:txBody>
                    <a:bodyPr/>
                    <a:lstStyle/>
                    <a:p>
                      <a:pPr algn="l" fontAlgn="ctr">
                        <a:buNone/>
                      </a:pPr>
                      <a:r>
                        <a:rPr lang="en-US" sz="2200" b="1" u="none" strike="noStrike">
                          <a:effectLst/>
                        </a:rPr>
                        <a:t>CCBC</a:t>
                      </a:r>
                      <a:endParaRPr lang="en-US" sz="2200" b="1" i="0" u="none" strike="noStrike">
                        <a:solidFill>
                          <a:srgbClr val="000000"/>
                        </a:solidFill>
                        <a:effectLst/>
                        <a:latin typeface="Aptos Narrow" panose="020B0004020202020204" pitchFamily="34" charset="0"/>
                      </a:endParaRPr>
                    </a:p>
                  </a:txBody>
                  <a:tcPr marL="6350" marR="6350" marT="6350" marB="0" anchor="ctr"/>
                </a:tc>
                <a:tc>
                  <a:txBody>
                    <a:bodyPr/>
                    <a:lstStyle/>
                    <a:p>
                      <a:pPr algn="l" fontAlgn="ctr">
                        <a:buNone/>
                      </a:pPr>
                      <a:r>
                        <a:rPr lang="en-US" sz="2200" b="1" u="none" strike="noStrike">
                          <a:effectLst/>
                        </a:rPr>
                        <a:t>Emerge Careers</a:t>
                      </a:r>
                      <a:endParaRPr lang="en-US" sz="2200" b="1" i="0" u="none" strike="noStrike">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068274026"/>
                  </a:ext>
                </a:extLst>
              </a:tr>
              <a:tr h="739987">
                <a:tc>
                  <a:txBody>
                    <a:bodyPr/>
                    <a:lstStyle/>
                    <a:p>
                      <a:pPr algn="l" fontAlgn="ctr">
                        <a:buNone/>
                      </a:pPr>
                      <a:r>
                        <a:rPr lang="en-US" sz="2200" b="1" u="none" strike="noStrike">
                          <a:effectLst/>
                        </a:rPr>
                        <a:t>ARC of Opportunity</a:t>
                      </a:r>
                      <a:endParaRPr lang="en-US" sz="2200" b="1" i="0" u="none" strike="noStrike">
                        <a:solidFill>
                          <a:srgbClr val="000000"/>
                        </a:solidFill>
                        <a:effectLst/>
                        <a:latin typeface="Aptos Narrow" panose="020B0004020202020204" pitchFamily="34" charset="0"/>
                      </a:endParaRPr>
                    </a:p>
                  </a:txBody>
                  <a:tcPr marL="6350" marR="6350" marT="6350" marB="0" anchor="ctr"/>
                </a:tc>
                <a:tc>
                  <a:txBody>
                    <a:bodyPr/>
                    <a:lstStyle/>
                    <a:p>
                      <a:pPr algn="l" fontAlgn="ctr">
                        <a:buNone/>
                      </a:pPr>
                      <a:r>
                        <a:rPr lang="en-US" sz="2200" b="1" u="none" strike="noStrike">
                          <a:effectLst/>
                        </a:rPr>
                        <a:t>CCI </a:t>
                      </a:r>
                      <a:endParaRPr lang="en-US" sz="2200" b="1" i="0" u="none" strike="noStrike">
                        <a:solidFill>
                          <a:srgbClr val="000000"/>
                        </a:solidFill>
                        <a:effectLst/>
                        <a:latin typeface="Aptos Narrow" panose="020B0004020202020204" pitchFamily="34" charset="0"/>
                      </a:endParaRPr>
                    </a:p>
                  </a:txBody>
                  <a:tcPr marL="6350" marR="6350" marT="6350" marB="0" anchor="ctr"/>
                </a:tc>
                <a:tc>
                  <a:txBody>
                    <a:bodyPr/>
                    <a:lstStyle/>
                    <a:p>
                      <a:pPr algn="l" fontAlgn="ctr">
                        <a:buNone/>
                      </a:pPr>
                      <a:r>
                        <a:rPr lang="en-US" sz="2200" b="1" u="none" strike="noStrike">
                          <a:effectLst/>
                        </a:rPr>
                        <a:t>Fellowship Health</a:t>
                      </a:r>
                      <a:endParaRPr lang="en-US" sz="2200" b="1" i="0" u="none" strike="noStrike">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1783363019"/>
                  </a:ext>
                </a:extLst>
              </a:tr>
              <a:tr h="739987">
                <a:tc>
                  <a:txBody>
                    <a:bodyPr/>
                    <a:lstStyle/>
                    <a:p>
                      <a:pPr algn="l" fontAlgn="ctr">
                        <a:buNone/>
                      </a:pPr>
                      <a:r>
                        <a:rPr lang="en-US" sz="2200" b="1" u="none" strike="noStrike" dirty="0">
                          <a:effectLst/>
                        </a:rPr>
                        <a:t>ATI</a:t>
                      </a:r>
                      <a:endParaRPr lang="en-US" sz="2200" b="1" i="0" u="none" strike="noStrike" dirty="0">
                        <a:solidFill>
                          <a:srgbClr val="000000"/>
                        </a:solidFill>
                        <a:effectLst/>
                        <a:latin typeface="Aptos Narrow" panose="020B0004020202020204" pitchFamily="34" charset="0"/>
                      </a:endParaRPr>
                    </a:p>
                  </a:txBody>
                  <a:tcPr marL="6350" marR="6350" marT="6350" marB="0" anchor="ctr"/>
                </a:tc>
                <a:tc>
                  <a:txBody>
                    <a:bodyPr/>
                    <a:lstStyle/>
                    <a:p>
                      <a:pPr algn="l" fontAlgn="ctr">
                        <a:buNone/>
                      </a:pPr>
                      <a:r>
                        <a:rPr lang="en-US" sz="2200" b="1" u="none" strike="noStrike">
                          <a:effectLst/>
                        </a:rPr>
                        <a:t>CRC</a:t>
                      </a:r>
                      <a:endParaRPr lang="en-US" sz="2200" b="1" i="0" u="none" strike="noStrike">
                        <a:solidFill>
                          <a:srgbClr val="000000"/>
                        </a:solidFill>
                        <a:effectLst/>
                        <a:latin typeface="Aptos Narrow" panose="020B0004020202020204" pitchFamily="34" charset="0"/>
                      </a:endParaRPr>
                    </a:p>
                  </a:txBody>
                  <a:tcPr marL="6350" marR="6350" marT="6350" marB="0" anchor="ctr"/>
                </a:tc>
                <a:tc>
                  <a:txBody>
                    <a:bodyPr/>
                    <a:lstStyle/>
                    <a:p>
                      <a:pPr algn="l" fontAlgn="ctr">
                        <a:buNone/>
                      </a:pPr>
                      <a:r>
                        <a:rPr lang="en-US" sz="2200" b="1" u="none" strike="noStrike">
                          <a:effectLst/>
                        </a:rPr>
                        <a:t>JVS</a:t>
                      </a:r>
                      <a:endParaRPr lang="en-US" sz="2200" b="1" i="0" u="none" strike="noStrike">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180078264"/>
                  </a:ext>
                </a:extLst>
              </a:tr>
              <a:tr h="739987">
                <a:tc>
                  <a:txBody>
                    <a:bodyPr/>
                    <a:lstStyle/>
                    <a:p>
                      <a:pPr algn="l" fontAlgn="ctr">
                        <a:buNone/>
                      </a:pPr>
                      <a:r>
                        <a:rPr lang="en-US" sz="2200" b="1" u="none" strike="noStrike">
                          <a:effectLst/>
                        </a:rPr>
                        <a:t>BCArc</a:t>
                      </a:r>
                      <a:endParaRPr lang="en-US" sz="2200" b="1" i="0" u="none" strike="noStrike">
                        <a:solidFill>
                          <a:srgbClr val="000000"/>
                        </a:solidFill>
                        <a:effectLst/>
                        <a:latin typeface="Aptos Narrow" panose="020B0004020202020204" pitchFamily="34" charset="0"/>
                      </a:endParaRPr>
                    </a:p>
                  </a:txBody>
                  <a:tcPr marL="6350" marR="6350" marT="6350" marB="0" anchor="ctr"/>
                </a:tc>
                <a:tc>
                  <a:txBody>
                    <a:bodyPr/>
                    <a:lstStyle/>
                    <a:p>
                      <a:pPr algn="l" fontAlgn="ctr">
                        <a:buNone/>
                      </a:pPr>
                      <a:r>
                        <a:rPr lang="en-US" sz="2200" b="1" u="none" strike="noStrike">
                          <a:effectLst/>
                        </a:rPr>
                        <a:t>CSA</a:t>
                      </a:r>
                      <a:endParaRPr lang="en-US" sz="2200" b="1" i="0" u="none" strike="noStrike">
                        <a:solidFill>
                          <a:srgbClr val="000000"/>
                        </a:solidFill>
                        <a:effectLst/>
                        <a:latin typeface="Aptos Narrow" panose="020B0004020202020204" pitchFamily="34" charset="0"/>
                      </a:endParaRPr>
                    </a:p>
                  </a:txBody>
                  <a:tcPr marL="6350" marR="6350" marT="6350" marB="0" anchor="ctr"/>
                </a:tc>
                <a:tc>
                  <a:txBody>
                    <a:bodyPr/>
                    <a:lstStyle/>
                    <a:p>
                      <a:pPr algn="l" fontAlgn="ctr">
                        <a:buNone/>
                      </a:pPr>
                      <a:r>
                        <a:rPr lang="en-US" sz="2200" b="1" u="none" strike="noStrike">
                          <a:effectLst/>
                        </a:rPr>
                        <a:t>LIFE</a:t>
                      </a:r>
                      <a:endParaRPr lang="en-US" sz="2200" b="1" i="0" u="none" strike="noStrike">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3300259510"/>
                  </a:ext>
                </a:extLst>
              </a:tr>
              <a:tr h="739987">
                <a:tc>
                  <a:txBody>
                    <a:bodyPr/>
                    <a:lstStyle/>
                    <a:p>
                      <a:pPr algn="l" fontAlgn="ctr">
                        <a:buNone/>
                      </a:pPr>
                      <a:r>
                        <a:rPr lang="en-US" sz="2200" b="1" u="none" strike="noStrike">
                          <a:effectLst/>
                        </a:rPr>
                        <a:t>BFAIR</a:t>
                      </a:r>
                      <a:endParaRPr lang="en-US" sz="2200" b="1" i="0" u="none" strike="noStrike">
                        <a:solidFill>
                          <a:srgbClr val="000000"/>
                        </a:solidFill>
                        <a:effectLst/>
                        <a:latin typeface="Aptos Narrow" panose="020B0004020202020204" pitchFamily="34" charset="0"/>
                      </a:endParaRPr>
                    </a:p>
                  </a:txBody>
                  <a:tcPr marL="6350" marR="6350" marT="6350" marB="0" anchor="ctr"/>
                </a:tc>
                <a:tc>
                  <a:txBody>
                    <a:bodyPr/>
                    <a:lstStyle/>
                    <a:p>
                      <a:pPr algn="l" fontAlgn="ctr">
                        <a:buNone/>
                      </a:pPr>
                      <a:r>
                        <a:rPr lang="en-US" sz="2200" b="1" u="none" strike="noStrike">
                          <a:effectLst/>
                        </a:rPr>
                        <a:t>CWS</a:t>
                      </a:r>
                      <a:endParaRPr lang="en-US" sz="2200" b="1" i="0" u="none" strike="noStrike">
                        <a:solidFill>
                          <a:srgbClr val="000000"/>
                        </a:solidFill>
                        <a:effectLst/>
                        <a:latin typeface="Aptos Narrow" panose="020B0004020202020204" pitchFamily="34" charset="0"/>
                      </a:endParaRPr>
                    </a:p>
                  </a:txBody>
                  <a:tcPr marL="6350" marR="6350" marT="6350" marB="0" anchor="ctr"/>
                </a:tc>
                <a:tc>
                  <a:txBody>
                    <a:bodyPr/>
                    <a:lstStyle/>
                    <a:p>
                      <a:pPr algn="l" fontAlgn="ctr">
                        <a:buNone/>
                      </a:pPr>
                      <a:r>
                        <a:rPr lang="en-US" sz="2200" b="1" u="none" strike="noStrike" dirty="0">
                          <a:effectLst/>
                        </a:rPr>
                        <a:t>Lifeworks</a:t>
                      </a:r>
                      <a:endParaRPr lang="en-US" sz="2200" b="1" i="0" u="none" strike="noStrike" dirty="0">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134540932"/>
                  </a:ext>
                </a:extLst>
              </a:tr>
            </a:tbl>
          </a:graphicData>
        </a:graphic>
      </p:graphicFrame>
    </p:spTree>
    <p:extLst>
      <p:ext uri="{BB962C8B-B14F-4D97-AF65-F5344CB8AC3E}">
        <p14:creationId xmlns:p14="http://schemas.microsoft.com/office/powerpoint/2010/main" val="3661662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66BA4-9777-DA48-D594-0B85CF1D2D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C34716-4A24-0AF1-F563-2FE0382F80A3}"/>
              </a:ext>
            </a:extLst>
          </p:cNvPr>
          <p:cNvSpPr>
            <a:spLocks noGrp="1"/>
          </p:cNvSpPr>
          <p:nvPr>
            <p:ph type="title"/>
          </p:nvPr>
        </p:nvSpPr>
        <p:spPr/>
        <p:txBody>
          <a:bodyPr/>
          <a:lstStyle/>
          <a:p>
            <a:r>
              <a:rPr lang="en-US" dirty="0"/>
              <a:t>CCS Employment Provider -Continued</a:t>
            </a:r>
          </a:p>
        </p:txBody>
      </p:sp>
      <p:graphicFrame>
        <p:nvGraphicFramePr>
          <p:cNvPr id="5" name="Table 4" descr="Table continues the list of CCS employment providers in October 2026. ">
            <a:extLst>
              <a:ext uri="{FF2B5EF4-FFF2-40B4-BE49-F238E27FC236}">
                <a16:creationId xmlns:a16="http://schemas.microsoft.com/office/drawing/2014/main" id="{23CB9902-C457-94CB-C164-2E8C490116D6}"/>
              </a:ext>
            </a:extLst>
          </p:cNvPr>
          <p:cNvGraphicFramePr>
            <a:graphicFrameLocks noGrp="1"/>
          </p:cNvGraphicFramePr>
          <p:nvPr>
            <p:extLst>
              <p:ext uri="{D42A27DB-BD31-4B8C-83A1-F6EECF244321}">
                <p14:modId xmlns:p14="http://schemas.microsoft.com/office/powerpoint/2010/main" val="3768829324"/>
              </p:ext>
            </p:extLst>
          </p:nvPr>
        </p:nvGraphicFramePr>
        <p:xfrm>
          <a:off x="416560" y="1513840"/>
          <a:ext cx="9916161" cy="4470402"/>
        </p:xfrm>
        <a:graphic>
          <a:graphicData uri="http://schemas.openxmlformats.org/drawingml/2006/table">
            <a:tbl>
              <a:tblPr>
                <a:tableStyleId>{5C22544A-7EE6-4342-B048-85BDC9FD1C3A}</a:tableStyleId>
              </a:tblPr>
              <a:tblGrid>
                <a:gridCol w="3241822">
                  <a:extLst>
                    <a:ext uri="{9D8B030D-6E8A-4147-A177-3AD203B41FA5}">
                      <a16:colId xmlns:a16="http://schemas.microsoft.com/office/drawing/2014/main" val="1234461157"/>
                    </a:ext>
                  </a:extLst>
                </a:gridCol>
                <a:gridCol w="3480191">
                  <a:extLst>
                    <a:ext uri="{9D8B030D-6E8A-4147-A177-3AD203B41FA5}">
                      <a16:colId xmlns:a16="http://schemas.microsoft.com/office/drawing/2014/main" val="740003349"/>
                    </a:ext>
                  </a:extLst>
                </a:gridCol>
                <a:gridCol w="3194148">
                  <a:extLst>
                    <a:ext uri="{9D8B030D-6E8A-4147-A177-3AD203B41FA5}">
                      <a16:colId xmlns:a16="http://schemas.microsoft.com/office/drawing/2014/main" val="164431966"/>
                    </a:ext>
                  </a:extLst>
                </a:gridCol>
              </a:tblGrid>
              <a:tr h="745067">
                <a:tc>
                  <a:txBody>
                    <a:bodyPr/>
                    <a:lstStyle/>
                    <a:p>
                      <a:pPr algn="l" fontAlgn="ctr">
                        <a:buNone/>
                      </a:pPr>
                      <a:r>
                        <a:rPr lang="en-US" sz="2200" b="1" u="none" strike="noStrike">
                          <a:effectLst/>
                        </a:rPr>
                        <a:t>Martha's Vineyard CS</a:t>
                      </a:r>
                      <a:endParaRPr lang="en-US" sz="2200" b="1" i="0" u="none" strike="noStrike">
                        <a:solidFill>
                          <a:srgbClr val="000000"/>
                        </a:solidFill>
                        <a:effectLst/>
                        <a:latin typeface="Aptos Narrow" panose="020B0004020202020204" pitchFamily="34" charset="0"/>
                      </a:endParaRPr>
                    </a:p>
                  </a:txBody>
                  <a:tcPr marL="6350" marR="6350" marT="6350" marB="0" anchor="ctr"/>
                </a:tc>
                <a:tc>
                  <a:txBody>
                    <a:bodyPr/>
                    <a:lstStyle/>
                    <a:p>
                      <a:pPr algn="l" fontAlgn="ctr">
                        <a:buNone/>
                      </a:pPr>
                      <a:r>
                        <a:rPr lang="en-US" sz="2200" b="1" u="none" strike="noStrike">
                          <a:effectLst/>
                        </a:rPr>
                        <a:t>Riverside CC</a:t>
                      </a:r>
                      <a:endParaRPr lang="en-US" sz="2200" b="1" i="0" u="none" strike="noStrike">
                        <a:solidFill>
                          <a:srgbClr val="000000"/>
                        </a:solidFill>
                        <a:effectLst/>
                        <a:latin typeface="Aptos Narrow" panose="020B0004020202020204" pitchFamily="34" charset="0"/>
                      </a:endParaRPr>
                    </a:p>
                  </a:txBody>
                  <a:tcPr marL="6350" marR="6350" marT="6350" marB="0" anchor="ctr"/>
                </a:tc>
                <a:tc>
                  <a:txBody>
                    <a:bodyPr/>
                    <a:lstStyle/>
                    <a:p>
                      <a:pPr algn="l" fontAlgn="ctr">
                        <a:buNone/>
                      </a:pPr>
                      <a:r>
                        <a:rPr lang="en-US" sz="2200" b="1" u="none" strike="noStrike">
                          <a:effectLst/>
                        </a:rPr>
                        <a:t>Triangle</a:t>
                      </a:r>
                      <a:endParaRPr lang="en-US" sz="2200" b="1" i="0" u="none" strike="noStrike">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3195400455"/>
                  </a:ext>
                </a:extLst>
              </a:tr>
              <a:tr h="745067">
                <a:tc>
                  <a:txBody>
                    <a:bodyPr/>
                    <a:lstStyle/>
                    <a:p>
                      <a:pPr algn="l" fontAlgn="ctr">
                        <a:buNone/>
                      </a:pPr>
                      <a:r>
                        <a:rPr lang="en-US" sz="2200" b="1" u="none" strike="noStrike">
                          <a:effectLst/>
                        </a:rPr>
                        <a:t>Nemasket Group</a:t>
                      </a:r>
                      <a:endParaRPr lang="en-US" sz="2200" b="1" i="0" u="none" strike="noStrike">
                        <a:solidFill>
                          <a:srgbClr val="000000"/>
                        </a:solidFill>
                        <a:effectLst/>
                        <a:latin typeface="Aptos Narrow" panose="020B0004020202020204" pitchFamily="34" charset="0"/>
                      </a:endParaRPr>
                    </a:p>
                  </a:txBody>
                  <a:tcPr marL="6350" marR="6350" marT="6350" marB="0" anchor="ctr"/>
                </a:tc>
                <a:tc>
                  <a:txBody>
                    <a:bodyPr/>
                    <a:lstStyle/>
                    <a:p>
                      <a:pPr algn="l" fontAlgn="ctr">
                        <a:buNone/>
                      </a:pPr>
                      <a:r>
                        <a:rPr lang="en-US" sz="2200" b="1" u="none" strike="noStrike">
                          <a:effectLst/>
                        </a:rPr>
                        <a:t>Road to Responsibility</a:t>
                      </a:r>
                      <a:endParaRPr lang="en-US" sz="2200" b="1" i="0" u="none" strike="noStrike">
                        <a:solidFill>
                          <a:srgbClr val="000000"/>
                        </a:solidFill>
                        <a:effectLst/>
                        <a:latin typeface="Aptos Narrow" panose="020B0004020202020204" pitchFamily="34" charset="0"/>
                      </a:endParaRPr>
                    </a:p>
                  </a:txBody>
                  <a:tcPr marL="6350" marR="6350" marT="6350" marB="0" anchor="ctr"/>
                </a:tc>
                <a:tc>
                  <a:txBody>
                    <a:bodyPr/>
                    <a:lstStyle/>
                    <a:p>
                      <a:pPr algn="l" fontAlgn="ctr">
                        <a:buNone/>
                      </a:pPr>
                      <a:r>
                        <a:rPr lang="en-US" sz="2200" b="1" u="none" strike="noStrike">
                          <a:effectLst/>
                        </a:rPr>
                        <a:t>VAC</a:t>
                      </a:r>
                      <a:endParaRPr lang="en-US" sz="2200" b="1" i="0" u="none" strike="noStrike">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3957220319"/>
                  </a:ext>
                </a:extLst>
              </a:tr>
              <a:tr h="745067">
                <a:tc>
                  <a:txBody>
                    <a:bodyPr/>
                    <a:lstStyle/>
                    <a:p>
                      <a:pPr algn="l" fontAlgn="ctr">
                        <a:buNone/>
                      </a:pPr>
                      <a:r>
                        <a:rPr lang="en-US" sz="2200" b="1" u="none" strike="noStrike">
                          <a:effectLst/>
                        </a:rPr>
                        <a:t>Northeast ARC</a:t>
                      </a:r>
                      <a:endParaRPr lang="en-US" sz="2200" b="1" i="0" u="none" strike="noStrike">
                        <a:solidFill>
                          <a:srgbClr val="000000"/>
                        </a:solidFill>
                        <a:effectLst/>
                        <a:latin typeface="Aptos Narrow" panose="020B0004020202020204" pitchFamily="34" charset="0"/>
                      </a:endParaRPr>
                    </a:p>
                  </a:txBody>
                  <a:tcPr marL="6350" marR="6350" marT="6350" marB="0" anchor="ctr"/>
                </a:tc>
                <a:tc>
                  <a:txBody>
                    <a:bodyPr/>
                    <a:lstStyle/>
                    <a:p>
                      <a:pPr algn="l" fontAlgn="ctr">
                        <a:buNone/>
                      </a:pPr>
                      <a:r>
                        <a:rPr lang="en-US" sz="2200" b="1" u="none" strike="noStrike">
                          <a:effectLst/>
                        </a:rPr>
                        <a:t>ServiceNet </a:t>
                      </a:r>
                      <a:endParaRPr lang="en-US" sz="2200" b="1" i="0" u="none" strike="noStrike">
                        <a:solidFill>
                          <a:srgbClr val="000000"/>
                        </a:solidFill>
                        <a:effectLst/>
                        <a:latin typeface="Aptos Narrow" panose="020B0004020202020204" pitchFamily="34" charset="0"/>
                      </a:endParaRPr>
                    </a:p>
                  </a:txBody>
                  <a:tcPr marL="6350" marR="6350" marT="6350" marB="0" anchor="ctr"/>
                </a:tc>
                <a:tc>
                  <a:txBody>
                    <a:bodyPr/>
                    <a:lstStyle/>
                    <a:p>
                      <a:pPr algn="l" fontAlgn="ctr">
                        <a:buNone/>
                      </a:pPr>
                      <a:r>
                        <a:rPr lang="en-US" sz="2200" b="1" u="none" strike="noStrike">
                          <a:effectLst/>
                        </a:rPr>
                        <a:t>Viability</a:t>
                      </a:r>
                      <a:endParaRPr lang="en-US" sz="2200" b="1" i="0" u="none" strike="noStrike">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862285874"/>
                  </a:ext>
                </a:extLst>
              </a:tr>
              <a:tr h="745067">
                <a:tc>
                  <a:txBody>
                    <a:bodyPr/>
                    <a:lstStyle/>
                    <a:p>
                      <a:pPr algn="l" fontAlgn="ctr">
                        <a:buNone/>
                      </a:pPr>
                      <a:r>
                        <a:rPr lang="en-US" sz="2200" b="1" u="none" strike="noStrike">
                          <a:effectLst/>
                        </a:rPr>
                        <a:t>Open Sky</a:t>
                      </a:r>
                      <a:endParaRPr lang="en-US" sz="2200" b="1" i="0" u="none" strike="noStrike">
                        <a:solidFill>
                          <a:srgbClr val="000000"/>
                        </a:solidFill>
                        <a:effectLst/>
                        <a:latin typeface="Aptos Narrow" panose="020B0004020202020204" pitchFamily="34" charset="0"/>
                      </a:endParaRPr>
                    </a:p>
                  </a:txBody>
                  <a:tcPr marL="6350" marR="6350" marT="6350" marB="0" anchor="ctr"/>
                </a:tc>
                <a:tc>
                  <a:txBody>
                    <a:bodyPr/>
                    <a:lstStyle/>
                    <a:p>
                      <a:pPr algn="l" fontAlgn="ctr">
                        <a:buNone/>
                      </a:pPr>
                      <a:r>
                        <a:rPr lang="en-US" sz="2200" b="1" u="none" strike="noStrike">
                          <a:effectLst/>
                        </a:rPr>
                        <a:t>Seven Hills</a:t>
                      </a:r>
                      <a:endParaRPr lang="en-US" sz="2200" b="1" i="0" u="none" strike="noStrike">
                        <a:solidFill>
                          <a:srgbClr val="000000"/>
                        </a:solidFill>
                        <a:effectLst/>
                        <a:latin typeface="Aptos Narrow" panose="020B0004020202020204" pitchFamily="34" charset="0"/>
                      </a:endParaRPr>
                    </a:p>
                  </a:txBody>
                  <a:tcPr marL="6350" marR="6350" marT="6350" marB="0" anchor="ctr"/>
                </a:tc>
                <a:tc>
                  <a:txBody>
                    <a:bodyPr/>
                    <a:lstStyle/>
                    <a:p>
                      <a:pPr algn="l" fontAlgn="ctr">
                        <a:buNone/>
                      </a:pPr>
                      <a:r>
                        <a:rPr lang="en-US" sz="2200" b="1" u="none" strike="noStrike">
                          <a:effectLst/>
                        </a:rPr>
                        <a:t>Work Inc.</a:t>
                      </a:r>
                      <a:endParaRPr lang="en-US" sz="2200" b="1" i="0" u="none" strike="noStrike">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902415702"/>
                  </a:ext>
                </a:extLst>
              </a:tr>
              <a:tr h="745067">
                <a:tc>
                  <a:txBody>
                    <a:bodyPr/>
                    <a:lstStyle/>
                    <a:p>
                      <a:pPr algn="l" fontAlgn="ctr">
                        <a:buNone/>
                      </a:pPr>
                      <a:r>
                        <a:rPr lang="en-US" sz="2200" b="1" u="none" strike="noStrike">
                          <a:effectLst/>
                        </a:rPr>
                        <a:t>Pride</a:t>
                      </a:r>
                      <a:endParaRPr lang="en-US" sz="2200" b="1" i="0" u="none" strike="noStrike">
                        <a:solidFill>
                          <a:srgbClr val="000000"/>
                        </a:solidFill>
                        <a:effectLst/>
                        <a:latin typeface="Aptos Narrow" panose="020B0004020202020204" pitchFamily="34" charset="0"/>
                      </a:endParaRPr>
                    </a:p>
                  </a:txBody>
                  <a:tcPr marL="6350" marR="6350" marT="6350" marB="0" anchor="ctr"/>
                </a:tc>
                <a:tc>
                  <a:txBody>
                    <a:bodyPr/>
                    <a:lstStyle/>
                    <a:p>
                      <a:pPr algn="l" fontAlgn="ctr">
                        <a:buNone/>
                      </a:pPr>
                      <a:r>
                        <a:rPr lang="en-US" sz="2200" b="1" u="none" strike="noStrike">
                          <a:effectLst/>
                        </a:rPr>
                        <a:t>Tempus</a:t>
                      </a:r>
                      <a:endParaRPr lang="en-US" sz="2200" b="1" i="0" u="none" strike="noStrike">
                        <a:solidFill>
                          <a:srgbClr val="000000"/>
                        </a:solidFill>
                        <a:effectLst/>
                        <a:latin typeface="Aptos Narrow" panose="020B0004020202020204" pitchFamily="34" charset="0"/>
                      </a:endParaRPr>
                    </a:p>
                  </a:txBody>
                  <a:tcPr marL="6350" marR="6350" marT="6350" marB="0" anchor="ctr"/>
                </a:tc>
                <a:tc>
                  <a:txBody>
                    <a:bodyPr/>
                    <a:lstStyle/>
                    <a:p>
                      <a:pPr algn="l" fontAlgn="ctr">
                        <a:buNone/>
                      </a:pPr>
                      <a:r>
                        <a:rPr lang="en-US" sz="2200" b="1" u="none" strike="noStrike">
                          <a:effectLst/>
                        </a:rPr>
                        <a:t>WOU</a:t>
                      </a:r>
                      <a:endParaRPr lang="en-US" sz="2200" b="1" i="0" u="none" strike="noStrike">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902195550"/>
                  </a:ext>
                </a:extLst>
              </a:tr>
              <a:tr h="745067">
                <a:tc>
                  <a:txBody>
                    <a:bodyPr/>
                    <a:lstStyle/>
                    <a:p>
                      <a:pPr algn="l" fontAlgn="b">
                        <a:buNone/>
                      </a:pPr>
                      <a:endParaRPr lang="en-US" sz="2200" b="1"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ctr">
                        <a:buNone/>
                      </a:pPr>
                      <a:r>
                        <a:rPr lang="en-US" sz="2200" b="1" u="none" strike="noStrike">
                          <a:effectLst/>
                        </a:rPr>
                        <a:t>Transitions</a:t>
                      </a:r>
                      <a:endParaRPr lang="en-US" sz="2200" b="1" i="0" u="none" strike="noStrike">
                        <a:solidFill>
                          <a:srgbClr val="000000"/>
                        </a:solidFill>
                        <a:effectLst/>
                        <a:latin typeface="Aptos Narrow" panose="020B0004020202020204" pitchFamily="34" charset="0"/>
                      </a:endParaRPr>
                    </a:p>
                  </a:txBody>
                  <a:tcPr marL="6350" marR="6350" marT="6350" marB="0" anchor="ctr"/>
                </a:tc>
                <a:tc>
                  <a:txBody>
                    <a:bodyPr/>
                    <a:lstStyle/>
                    <a:p>
                      <a:pPr algn="l" fontAlgn="b">
                        <a:buNone/>
                      </a:pPr>
                      <a:endParaRPr lang="en-US" sz="22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94248173"/>
                  </a:ext>
                </a:extLst>
              </a:tr>
            </a:tbl>
          </a:graphicData>
        </a:graphic>
      </p:graphicFrame>
    </p:spTree>
    <p:extLst>
      <p:ext uri="{BB962C8B-B14F-4D97-AF65-F5344CB8AC3E}">
        <p14:creationId xmlns:p14="http://schemas.microsoft.com/office/powerpoint/2010/main" val="818372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F8E3E-803D-C863-30BC-716E2178A5E2}"/>
              </a:ext>
            </a:extLst>
          </p:cNvPr>
          <p:cNvSpPr>
            <a:spLocks noGrp="1"/>
          </p:cNvSpPr>
          <p:nvPr>
            <p:ph type="title"/>
          </p:nvPr>
        </p:nvSpPr>
        <p:spPr>
          <a:xfrm>
            <a:off x="838200" y="-784934"/>
            <a:ext cx="10515600" cy="784934"/>
          </a:xfrm>
        </p:spPr>
        <p:txBody>
          <a:bodyPr vert="horz" lIns="91440" tIns="45720" rIns="91440" bIns="45720" rtlCol="0" anchor="b">
            <a:normAutofit fontScale="90000"/>
          </a:bodyPr>
          <a:lstStyle/>
          <a:p>
            <a:r>
              <a:rPr lang="en-US" dirty="0"/>
              <a:t>Comprehensive Career Services - Employment</a:t>
            </a:r>
          </a:p>
        </p:txBody>
      </p:sp>
      <p:sp>
        <p:nvSpPr>
          <p:cNvPr id="9" name="TextBox 8">
            <a:extLst>
              <a:ext uri="{FF2B5EF4-FFF2-40B4-BE49-F238E27FC236}">
                <a16:creationId xmlns:a16="http://schemas.microsoft.com/office/drawing/2014/main" id="{1DF973C0-57A8-02A8-05F9-DB0AF444F87D}"/>
              </a:ext>
            </a:extLst>
          </p:cNvPr>
          <p:cNvSpPr txBox="1"/>
          <p:nvPr/>
        </p:nvSpPr>
        <p:spPr>
          <a:xfrm>
            <a:off x="332242" y="1145850"/>
            <a:ext cx="11682974" cy="6110071"/>
          </a:xfrm>
          <a:prstGeom prst="rect">
            <a:avLst/>
          </a:prstGeom>
          <a:noFill/>
        </p:spPr>
        <p:txBody>
          <a:bodyPr wrap="square">
            <a:spAutoFit/>
          </a:bodyPr>
          <a:lstStyle/>
          <a:p>
            <a:pPr marL="0" marR="0" indent="0" algn="ctr" rtl="0" fontAlgn="base">
              <a:lnSpc>
                <a:spcPts val="2625"/>
              </a:lnSpc>
              <a:buNone/>
            </a:pPr>
            <a:r>
              <a:rPr lang="en-US" sz="2800" b="1" i="0" dirty="0">
                <a:solidFill>
                  <a:srgbClr val="000000"/>
                </a:solidFill>
                <a:effectLst/>
                <a:latin typeface="Aptos" panose="020B0004020202020204" pitchFamily="34" charset="0"/>
              </a:rPr>
              <a:t>The new MassAbility Comprehensive Career Services</a:t>
            </a:r>
          </a:p>
          <a:p>
            <a:pPr marL="0" marR="0" indent="0" algn="ctr" rtl="0" fontAlgn="base">
              <a:lnSpc>
                <a:spcPts val="2625"/>
              </a:lnSpc>
              <a:buNone/>
            </a:pPr>
            <a:r>
              <a:rPr lang="en-US" sz="2800" b="1" i="0" dirty="0">
                <a:solidFill>
                  <a:srgbClr val="000000"/>
                </a:solidFill>
                <a:effectLst/>
                <a:latin typeface="Aptos" panose="020B0004020202020204" pitchFamily="34" charset="0"/>
              </a:rPr>
              <a:t>Employment Services goes live October 1, 2026, replacing CIES</a:t>
            </a:r>
            <a:endParaRPr lang="en-US" sz="2800" b="0" i="0" u="none" strike="noStrike" spc="0" dirty="0">
              <a:solidFill>
                <a:srgbClr val="000000"/>
              </a:solidFill>
              <a:effectLst/>
              <a:latin typeface="Aptos" panose="020B0004020202020204" pitchFamily="34" charset="0"/>
            </a:endParaRPr>
          </a:p>
          <a:p>
            <a:pPr marL="0" marR="0" lvl="0" indent="0" algn="l" rtl="0" fontAlgn="base">
              <a:lnSpc>
                <a:spcPts val="2625"/>
              </a:lnSpc>
            </a:pPr>
            <a:endParaRPr lang="en-US" sz="2800" b="0" i="0" u="none" strike="noStrike" spc="0" dirty="0">
              <a:solidFill>
                <a:srgbClr val="000000"/>
              </a:solidFill>
              <a:effectLst/>
              <a:latin typeface="Aptos" panose="020B0004020202020204" pitchFamily="34" charset="0"/>
            </a:endParaRPr>
          </a:p>
          <a:p>
            <a:pPr marL="0" marR="0" lvl="0" indent="0" algn="l" rtl="0" fontAlgn="base">
              <a:lnSpc>
                <a:spcPts val="2625"/>
              </a:lnSpc>
            </a:pPr>
            <a:r>
              <a:rPr lang="en-US" sz="2800" b="0" i="0" u="none" strike="noStrike" spc="0" dirty="0">
                <a:solidFill>
                  <a:srgbClr val="000000"/>
                </a:solidFill>
                <a:effectLst/>
                <a:latin typeface="Aptos" panose="020B0004020202020204" pitchFamily="34" charset="0"/>
              </a:rPr>
              <a:t>What remains the same: The Goal of Competitive Integrated Employment</a:t>
            </a:r>
            <a:endParaRPr lang="en-US" sz="2800" dirty="0">
              <a:solidFill>
                <a:srgbClr val="000000"/>
              </a:solidFill>
              <a:latin typeface="Aptos" panose="020B0004020202020204" pitchFamily="34" charset="0"/>
            </a:endParaRPr>
          </a:p>
          <a:p>
            <a:pPr marL="0" marR="0" lvl="0" indent="0" algn="l" rtl="0" fontAlgn="base">
              <a:lnSpc>
                <a:spcPts val="2625"/>
              </a:lnSpc>
            </a:pPr>
            <a:r>
              <a:rPr lang="en-US" sz="2800" b="0" i="0" dirty="0">
                <a:solidFill>
                  <a:srgbClr val="000000"/>
                </a:solidFill>
                <a:effectLst/>
                <a:latin typeface="Aptos" panose="020B0004020202020204" pitchFamily="34" charset="0"/>
              </a:rPr>
              <a:t>What has changed</a:t>
            </a:r>
            <a:r>
              <a:rPr lang="en-US" sz="2800" dirty="0">
                <a:solidFill>
                  <a:srgbClr val="000000"/>
                </a:solidFill>
                <a:latin typeface="Aptos" panose="020B0004020202020204" pitchFamily="34" charset="0"/>
              </a:rPr>
              <a:t>: More options, better partnership, incentives, better support for providers, more consistency in expectations</a:t>
            </a:r>
            <a:r>
              <a:rPr lang="en-US" sz="2800" b="0" i="0" dirty="0">
                <a:solidFill>
                  <a:srgbClr val="000000"/>
                </a:solidFill>
                <a:effectLst/>
                <a:latin typeface="Aptos" panose="020B0004020202020204" pitchFamily="34" charset="0"/>
              </a:rPr>
              <a:t>​</a:t>
            </a:r>
          </a:p>
          <a:p>
            <a:pPr marL="0" marR="0" lvl="0" indent="0" algn="l" rtl="0" fontAlgn="base">
              <a:lnSpc>
                <a:spcPts val="2625"/>
              </a:lnSpc>
            </a:pPr>
            <a:endParaRPr lang="en-US" sz="2800" b="0" i="0" dirty="0">
              <a:solidFill>
                <a:srgbClr val="000000"/>
              </a:solidFill>
              <a:effectLst/>
              <a:latin typeface="Arial" panose="020B0604020202020204" pitchFamily="34" charset="0"/>
            </a:endParaRPr>
          </a:p>
          <a:p>
            <a:pPr marL="0" marR="0" lvl="0" indent="0" algn="l" rtl="0" fontAlgn="base">
              <a:lnSpc>
                <a:spcPts val="2625"/>
              </a:lnSpc>
              <a:buFont typeface="Arial" panose="020B0604020202020204" pitchFamily="34" charset="0"/>
              <a:buChar char="•"/>
            </a:pPr>
            <a:r>
              <a:rPr lang="en-US" sz="2800" b="0" i="0" u="none" strike="noStrike" spc="0" dirty="0">
                <a:solidFill>
                  <a:srgbClr val="000000"/>
                </a:solidFill>
                <a:effectLst/>
                <a:latin typeface="Aptos" panose="020B0004020202020204" pitchFamily="34" charset="0"/>
              </a:rPr>
              <a:t>Partnering with MassAbility Business Relations Unit </a:t>
            </a:r>
          </a:p>
          <a:p>
            <a:pPr marL="0" marR="0" lvl="0" indent="0" algn="l" rtl="0" fontAlgn="base">
              <a:lnSpc>
                <a:spcPts val="2625"/>
              </a:lnSpc>
              <a:buFont typeface="Arial" panose="020B0604020202020204" pitchFamily="34" charset="0"/>
              <a:buChar char="•"/>
            </a:pPr>
            <a:r>
              <a:rPr lang="en-US" sz="2800" dirty="0">
                <a:solidFill>
                  <a:srgbClr val="000000"/>
                </a:solidFill>
                <a:latin typeface="Aptos" panose="020B0004020202020204" pitchFamily="34" charset="0"/>
              </a:rPr>
              <a:t>Integrated resource team approach meant to better support the job seeker</a:t>
            </a:r>
            <a:endParaRPr lang="en-US" sz="2800" b="0" i="0" u="none" strike="noStrike" spc="0" dirty="0">
              <a:solidFill>
                <a:srgbClr val="000000"/>
              </a:solidFill>
              <a:effectLst/>
              <a:latin typeface="Aptos" panose="020B0004020202020204" pitchFamily="34" charset="0"/>
            </a:endParaRPr>
          </a:p>
          <a:p>
            <a:pPr marL="0" marR="0" lvl="0" indent="0" algn="l" rtl="0" fontAlgn="base">
              <a:lnSpc>
                <a:spcPts val="2625"/>
              </a:lnSpc>
              <a:buFont typeface="Arial" panose="020B0604020202020204" pitchFamily="34" charset="0"/>
              <a:buChar char="•"/>
            </a:pPr>
            <a:r>
              <a:rPr lang="en-US" sz="2800" b="0" i="0" u="none" strike="noStrike" spc="0" dirty="0">
                <a:solidFill>
                  <a:srgbClr val="000000"/>
                </a:solidFill>
                <a:effectLst/>
                <a:latin typeface="Aptos" panose="020B0004020202020204" pitchFamily="34" charset="0"/>
              </a:rPr>
              <a:t>More options to meet the needs of each job </a:t>
            </a:r>
            <a:r>
              <a:rPr lang="en-US" sz="2800" dirty="0">
                <a:solidFill>
                  <a:srgbClr val="000000"/>
                </a:solidFill>
                <a:latin typeface="Aptos" panose="020B0004020202020204" pitchFamily="34" charset="0"/>
              </a:rPr>
              <a:t>s</a:t>
            </a:r>
            <a:r>
              <a:rPr lang="en-US" sz="2800" b="0" i="0" u="none" strike="noStrike" spc="0" dirty="0">
                <a:solidFill>
                  <a:srgbClr val="000000"/>
                </a:solidFill>
                <a:effectLst/>
                <a:latin typeface="Aptos" panose="020B0004020202020204" pitchFamily="34" charset="0"/>
              </a:rPr>
              <a:t>eeker </a:t>
            </a:r>
            <a:r>
              <a:rPr lang="en-US" sz="2800" b="0" i="0" dirty="0">
                <a:solidFill>
                  <a:srgbClr val="000000"/>
                </a:solidFill>
                <a:effectLst/>
                <a:latin typeface="Aptos" panose="020B0004020202020204" pitchFamily="34" charset="0"/>
              </a:rPr>
              <a:t>​</a:t>
            </a:r>
          </a:p>
          <a:p>
            <a:pPr marL="0" marR="0" lvl="0" indent="0" algn="l" rtl="0" fontAlgn="base">
              <a:lnSpc>
                <a:spcPts val="2625"/>
              </a:lnSpc>
              <a:buFont typeface="Arial" panose="020B0604020202020204" pitchFamily="34" charset="0"/>
              <a:buChar char="•"/>
            </a:pPr>
            <a:r>
              <a:rPr lang="en-US" sz="2800" dirty="0">
                <a:solidFill>
                  <a:srgbClr val="000000"/>
                </a:solidFill>
                <a:latin typeface="Aptos" panose="020B0004020202020204" pitchFamily="34" charset="0"/>
              </a:rPr>
              <a:t>Work experience opportunities to help skill up job seekers</a:t>
            </a:r>
            <a:endParaRPr lang="en-US" sz="2800" b="0" i="0" dirty="0">
              <a:solidFill>
                <a:srgbClr val="000000"/>
              </a:solidFill>
              <a:effectLst/>
              <a:latin typeface="Aptos" panose="020B0004020202020204" pitchFamily="34" charset="0"/>
            </a:endParaRPr>
          </a:p>
          <a:p>
            <a:pPr marL="0" marR="0" lvl="0" indent="0" algn="l" rtl="0" fontAlgn="base">
              <a:lnSpc>
                <a:spcPts val="2625"/>
              </a:lnSpc>
              <a:buFont typeface="Arial" panose="020B0604020202020204" pitchFamily="34" charset="0"/>
              <a:buChar char="•"/>
            </a:pPr>
            <a:r>
              <a:rPr lang="en-US" sz="2800" dirty="0">
                <a:solidFill>
                  <a:srgbClr val="000000"/>
                </a:solidFill>
                <a:latin typeface="Aptos" panose="020B0004020202020204" pitchFamily="34" charset="0"/>
              </a:rPr>
              <a:t>Incentive payments for successful 5-day and 90-day employment</a:t>
            </a:r>
          </a:p>
          <a:p>
            <a:pPr marL="0" marR="0" lvl="0" indent="0" algn="l" rtl="0" fontAlgn="base">
              <a:lnSpc>
                <a:spcPts val="2625"/>
              </a:lnSpc>
              <a:buFont typeface="Arial" panose="020B0604020202020204" pitchFamily="34" charset="0"/>
              <a:buChar char="•"/>
            </a:pPr>
            <a:r>
              <a:rPr lang="en-US" sz="2800" dirty="0">
                <a:solidFill>
                  <a:srgbClr val="000000"/>
                </a:solidFill>
                <a:latin typeface="Aptos" panose="020B0004020202020204" pitchFamily="34" charset="0"/>
              </a:rPr>
              <a:t>One contract per provider, not by district</a:t>
            </a:r>
          </a:p>
          <a:p>
            <a:pPr marL="0" marR="0" lvl="0" indent="0" algn="l" rtl="0" fontAlgn="base">
              <a:lnSpc>
                <a:spcPts val="2625"/>
              </a:lnSpc>
              <a:buFont typeface="Arial" panose="020B0604020202020204" pitchFamily="34" charset="0"/>
              <a:buChar char="•"/>
            </a:pPr>
            <a:r>
              <a:rPr lang="en-US" sz="2800" dirty="0">
                <a:solidFill>
                  <a:srgbClr val="000000"/>
                </a:solidFill>
                <a:latin typeface="Aptos" panose="020B0004020202020204" pitchFamily="34" charset="0"/>
              </a:rPr>
              <a:t>One Business Improvement Partner, one AD Lead</a:t>
            </a:r>
          </a:p>
          <a:p>
            <a:pPr marL="0" marR="0" lvl="0" indent="0" algn="l" rtl="0" fontAlgn="base">
              <a:lnSpc>
                <a:spcPts val="2625"/>
              </a:lnSpc>
              <a:buFont typeface="Arial" panose="020B0604020202020204" pitchFamily="34" charset="0"/>
              <a:buChar char="•"/>
            </a:pPr>
            <a:r>
              <a:rPr lang="en-US" sz="2800" dirty="0">
                <a:solidFill>
                  <a:srgbClr val="000000"/>
                </a:solidFill>
                <a:latin typeface="Aptos" panose="020B0004020202020204" pitchFamily="34" charset="0"/>
              </a:rPr>
              <a:t>Community of Practice </a:t>
            </a:r>
          </a:p>
          <a:p>
            <a:pPr marL="0" marR="0" lvl="0" indent="0" algn="l" rtl="0" fontAlgn="base">
              <a:lnSpc>
                <a:spcPts val="2625"/>
              </a:lnSpc>
              <a:buFont typeface="Arial" panose="020B0604020202020204" pitchFamily="34" charset="0"/>
              <a:buChar char="•"/>
            </a:pPr>
            <a:r>
              <a:rPr lang="en-US" sz="2800" dirty="0">
                <a:solidFill>
                  <a:srgbClr val="000000"/>
                </a:solidFill>
                <a:latin typeface="Aptos" panose="020B0004020202020204" pitchFamily="34" charset="0"/>
              </a:rPr>
              <a:t>The CCS Webpage with forms, resources and training materials</a:t>
            </a:r>
          </a:p>
          <a:p>
            <a:pPr marL="0" marR="0" lvl="0" indent="0" algn="l" rtl="0" fontAlgn="base">
              <a:lnSpc>
                <a:spcPts val="2625"/>
              </a:lnSpc>
            </a:pPr>
            <a:endParaRPr lang="en-US" sz="2800" dirty="0">
              <a:solidFill>
                <a:srgbClr val="000000"/>
              </a:solidFill>
              <a:latin typeface="Aptos" panose="020B0004020202020204" pitchFamily="34" charset="0"/>
            </a:endParaRPr>
          </a:p>
          <a:p>
            <a:pPr marR="0" lvl="0" algn="l" rtl="0" fontAlgn="base">
              <a:lnSpc>
                <a:spcPts val="2625"/>
              </a:lnSpc>
            </a:pPr>
            <a:endParaRPr lang="en-US" sz="2800" dirty="0">
              <a:solidFill>
                <a:srgbClr val="000000"/>
              </a:solidFill>
              <a:latin typeface="Aptos" panose="020B0004020202020204" pitchFamily="34" charset="0"/>
            </a:endParaRPr>
          </a:p>
        </p:txBody>
      </p:sp>
      <p:sp>
        <p:nvSpPr>
          <p:cNvPr id="3" name="TextBox 2">
            <a:extLst>
              <a:ext uri="{FF2B5EF4-FFF2-40B4-BE49-F238E27FC236}">
                <a16:creationId xmlns:a16="http://schemas.microsoft.com/office/drawing/2014/main" id="{3311B625-E2E0-E578-BCA9-D5F5D5C89DA3}"/>
              </a:ext>
              <a:ext uri="{C183D7F6-B498-43B3-948B-1728B52AA6E4}">
                <adec:decorative xmlns:adec="http://schemas.microsoft.com/office/drawing/2017/decorative" val="1"/>
              </a:ext>
            </a:extLst>
          </p:cNvPr>
          <p:cNvSpPr txBox="1"/>
          <p:nvPr/>
        </p:nvSpPr>
        <p:spPr>
          <a:xfrm>
            <a:off x="500743" y="188350"/>
            <a:ext cx="10516511" cy="1323439"/>
          </a:xfrm>
          <a:prstGeom prst="rect">
            <a:avLst/>
          </a:prstGeom>
          <a:noFill/>
        </p:spPr>
        <p:txBody>
          <a:bodyPr wrap="square" rtlCol="0">
            <a:spAutoFit/>
          </a:bodyPr>
          <a:lstStyle/>
          <a:p>
            <a:r>
              <a:rPr lang="en-US" sz="4000" dirty="0">
                <a:solidFill>
                  <a:schemeClr val="bg1"/>
                </a:solidFill>
              </a:rPr>
              <a:t>Comprehensive Career Services - Employment​</a:t>
            </a:r>
          </a:p>
          <a:p>
            <a:r>
              <a:rPr lang="en-US" sz="4000" dirty="0">
                <a:solidFill>
                  <a:schemeClr val="bg1"/>
                </a:solidFill>
              </a:rPr>
              <a:t>​    </a:t>
            </a:r>
          </a:p>
        </p:txBody>
      </p:sp>
    </p:spTree>
    <p:extLst>
      <p:ext uri="{BB962C8B-B14F-4D97-AF65-F5344CB8AC3E}">
        <p14:creationId xmlns:p14="http://schemas.microsoft.com/office/powerpoint/2010/main" val="1364584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BAADF-4731-2AEB-387A-E9EFC502684D}"/>
              </a:ext>
            </a:extLst>
          </p:cNvPr>
          <p:cNvSpPr>
            <a:spLocks noGrp="1"/>
          </p:cNvSpPr>
          <p:nvPr>
            <p:ph type="title"/>
          </p:nvPr>
        </p:nvSpPr>
        <p:spPr/>
        <p:txBody>
          <a:bodyPr/>
          <a:lstStyle/>
          <a:p>
            <a:r>
              <a:rPr lang="en-US" dirty="0"/>
              <a:t>Who will be referred to CCS? </a:t>
            </a:r>
          </a:p>
        </p:txBody>
      </p:sp>
      <p:sp>
        <p:nvSpPr>
          <p:cNvPr id="3" name="Content Placeholder 2">
            <a:extLst>
              <a:ext uri="{FF2B5EF4-FFF2-40B4-BE49-F238E27FC236}">
                <a16:creationId xmlns:a16="http://schemas.microsoft.com/office/drawing/2014/main" id="{3489689E-0B05-21E9-C44B-F3EF8201B733}"/>
              </a:ext>
            </a:extLst>
          </p:cNvPr>
          <p:cNvSpPr>
            <a:spLocks noGrp="1"/>
          </p:cNvSpPr>
          <p:nvPr>
            <p:ph idx="1"/>
          </p:nvPr>
        </p:nvSpPr>
        <p:spPr>
          <a:xfrm>
            <a:off x="466726" y="1333500"/>
            <a:ext cx="11148332" cy="5382678"/>
          </a:xfrm>
        </p:spPr>
        <p:txBody>
          <a:bodyPr vert="horz" lIns="91440" tIns="45720" rIns="91440" bIns="45720" rtlCol="0" anchor="t">
            <a:normAutofit/>
          </a:bodyPr>
          <a:lstStyle/>
          <a:p>
            <a:pPr marL="0" indent="0" fontAlgn="base">
              <a:lnSpc>
                <a:spcPts val="2625"/>
              </a:lnSpc>
              <a:buNone/>
            </a:pPr>
            <a:r>
              <a:rPr lang="en-US" sz="2400" dirty="0">
                <a:solidFill>
                  <a:srgbClr val="000000"/>
                </a:solidFill>
                <a:latin typeface="Aptos"/>
              </a:rPr>
              <a:t>Counselors work with individuals with all types of disabilities</a:t>
            </a:r>
          </a:p>
          <a:p>
            <a:pPr marL="0" indent="0" fontAlgn="base">
              <a:lnSpc>
                <a:spcPts val="2625"/>
              </a:lnSpc>
              <a:buNone/>
            </a:pPr>
            <a:r>
              <a:rPr lang="en-US" sz="2400" dirty="0">
                <a:solidFill>
                  <a:srgbClr val="000000"/>
                </a:solidFill>
                <a:latin typeface="Aptos"/>
              </a:rPr>
              <a:t>There are some counselors with specialty caseloads:  Bilingual Counselors, DMH-ACCS Connected Mental Health Specialist Counselors, Rehabilitation Counselors for the Deaf and DTA Connected Counselors</a:t>
            </a:r>
          </a:p>
          <a:p>
            <a:pPr marL="0" indent="0" fontAlgn="base">
              <a:lnSpc>
                <a:spcPts val="2625"/>
              </a:lnSpc>
              <a:buNone/>
            </a:pPr>
            <a:r>
              <a:rPr lang="en-US" sz="2400" dirty="0">
                <a:solidFill>
                  <a:srgbClr val="000000"/>
                </a:solidFill>
                <a:latin typeface="Aptos"/>
              </a:rPr>
              <a:t>All counselors can access CCS services for their job seekers</a:t>
            </a:r>
          </a:p>
          <a:p>
            <a:pPr marL="0" indent="0" fontAlgn="base">
              <a:lnSpc>
                <a:spcPts val="2625"/>
              </a:lnSpc>
              <a:buNone/>
            </a:pPr>
            <a:r>
              <a:rPr lang="en-US" sz="2400" dirty="0">
                <a:solidFill>
                  <a:srgbClr val="000000"/>
                </a:solidFill>
                <a:latin typeface="Aptos"/>
              </a:rPr>
              <a:t>Counselors and job seekers together decide what type of services best fit their needs</a:t>
            </a:r>
          </a:p>
          <a:p>
            <a:pPr marL="0" indent="0" fontAlgn="base">
              <a:lnSpc>
                <a:spcPts val="2625"/>
              </a:lnSpc>
              <a:buNone/>
            </a:pPr>
            <a:r>
              <a:rPr lang="en-US" sz="2400" dirty="0">
                <a:solidFill>
                  <a:srgbClr val="000000"/>
                </a:solidFill>
                <a:latin typeface="Aptos"/>
              </a:rPr>
              <a:t>Job seekers will be in an Individual Plan of Employment with a specified job goal prior to referral </a:t>
            </a:r>
          </a:p>
          <a:p>
            <a:pPr marL="0" indent="0" fontAlgn="base">
              <a:lnSpc>
                <a:spcPts val="2625"/>
              </a:lnSpc>
              <a:buNone/>
            </a:pPr>
            <a:r>
              <a:rPr lang="en-US" sz="2400" dirty="0">
                <a:solidFill>
                  <a:srgbClr val="000000"/>
                </a:solidFill>
                <a:latin typeface="Aptos"/>
              </a:rPr>
              <a:t>Some job seekers will have an active family member, spouse, provider, etc.                     who will be supporting the individual’s journey towards employment;                             and this person(s) may be asked to be part of an integrated resource team                            (IRT) during the placement process. </a:t>
            </a:r>
          </a:p>
          <a:p>
            <a:pPr marL="0" indent="0" fontAlgn="base">
              <a:lnSpc>
                <a:spcPts val="2625"/>
              </a:lnSpc>
              <a:buNone/>
            </a:pPr>
            <a:endParaRPr lang="en-US" sz="2400" dirty="0">
              <a:solidFill>
                <a:srgbClr val="000000"/>
              </a:solidFill>
              <a:latin typeface="Aptos"/>
            </a:endParaRPr>
          </a:p>
        </p:txBody>
      </p:sp>
    </p:spTree>
    <p:extLst>
      <p:ext uri="{BB962C8B-B14F-4D97-AF65-F5344CB8AC3E}">
        <p14:creationId xmlns:p14="http://schemas.microsoft.com/office/powerpoint/2010/main" val="7882024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BAADF-4731-2AEB-387A-E9EFC502684D}"/>
              </a:ext>
            </a:extLst>
          </p:cNvPr>
          <p:cNvSpPr>
            <a:spLocks noGrp="1"/>
          </p:cNvSpPr>
          <p:nvPr>
            <p:ph type="title"/>
          </p:nvPr>
        </p:nvSpPr>
        <p:spPr/>
        <p:txBody>
          <a:bodyPr/>
          <a:lstStyle/>
          <a:p>
            <a:r>
              <a:rPr lang="en-US"/>
              <a:t>Integrated Resource Team Approach </a:t>
            </a:r>
          </a:p>
        </p:txBody>
      </p:sp>
      <p:sp>
        <p:nvSpPr>
          <p:cNvPr id="3" name="Content Placeholder 2">
            <a:extLst>
              <a:ext uri="{FF2B5EF4-FFF2-40B4-BE49-F238E27FC236}">
                <a16:creationId xmlns:a16="http://schemas.microsoft.com/office/drawing/2014/main" id="{3489689E-0B05-21E9-C44B-F3EF8201B733}"/>
              </a:ext>
            </a:extLst>
          </p:cNvPr>
          <p:cNvSpPr>
            <a:spLocks noGrp="1"/>
          </p:cNvSpPr>
          <p:nvPr>
            <p:ph idx="1"/>
          </p:nvPr>
        </p:nvSpPr>
        <p:spPr>
          <a:xfrm>
            <a:off x="521834" y="1333499"/>
            <a:ext cx="11148332" cy="5382678"/>
          </a:xfrm>
        </p:spPr>
        <p:txBody>
          <a:bodyPr vert="horz" lIns="91440" tIns="45720" rIns="91440" bIns="45720" rtlCol="0" anchor="t">
            <a:normAutofit/>
          </a:bodyPr>
          <a:lstStyle/>
          <a:p>
            <a:pPr marL="0" indent="0" fontAlgn="base">
              <a:lnSpc>
                <a:spcPts val="2625"/>
              </a:lnSpc>
              <a:buNone/>
            </a:pPr>
            <a:r>
              <a:rPr lang="en-US" sz="2400" dirty="0">
                <a:solidFill>
                  <a:srgbClr val="000000"/>
                </a:solidFill>
              </a:rPr>
              <a:t>Counselors discuss options with the job seeker before a referral to CCS or JPS is made</a:t>
            </a:r>
            <a:endParaRPr lang="en-US" sz="2400" dirty="0">
              <a:solidFill>
                <a:srgbClr val="000000"/>
              </a:solidFill>
              <a:latin typeface="Aptos"/>
            </a:endParaRPr>
          </a:p>
          <a:p>
            <a:pPr marL="0" indent="0" fontAlgn="base">
              <a:lnSpc>
                <a:spcPts val="2625"/>
              </a:lnSpc>
              <a:buNone/>
            </a:pPr>
            <a:r>
              <a:rPr lang="en-US" sz="2400" dirty="0">
                <a:solidFill>
                  <a:srgbClr val="000000"/>
                </a:solidFill>
                <a:latin typeface="Aptos"/>
              </a:rPr>
              <a:t>Choosing which service model makes sense for each job seeker, it can be a team decision involving the job seeker, counselor, JPS, and at times the family or others supporting the job seeker (DDS/DMH/Residential Support), however the job seeker is always the center of this team and the final decision maker</a:t>
            </a:r>
          </a:p>
          <a:p>
            <a:pPr marL="0" indent="0" fontAlgn="base">
              <a:lnSpc>
                <a:spcPts val="2625"/>
              </a:lnSpc>
              <a:buNone/>
            </a:pPr>
            <a:r>
              <a:rPr lang="en-US" sz="2400" dirty="0">
                <a:solidFill>
                  <a:srgbClr val="000000"/>
                </a:solidFill>
                <a:latin typeface="Aptos"/>
              </a:rPr>
              <a:t>As part of the process  of determining the appropriate path for the job seeker, the counselor is encouraged to discuss the job seeker’s interests, skills, needs and labor market realities with the Business Relations staff prior to making a referral to a CCS Provider </a:t>
            </a:r>
          </a:p>
          <a:p>
            <a:pPr marL="0" indent="0">
              <a:buNone/>
            </a:pPr>
            <a:r>
              <a:rPr lang="en-US" sz="2400" dirty="0"/>
              <a:t>Job seekers can be served by members of the Business Relations Team                     and CCS provider at the same time and working collaboratively is an                   expectation of the program  </a:t>
            </a:r>
          </a:p>
        </p:txBody>
      </p:sp>
    </p:spTree>
    <p:extLst>
      <p:ext uri="{BB962C8B-B14F-4D97-AF65-F5344CB8AC3E}">
        <p14:creationId xmlns:p14="http://schemas.microsoft.com/office/powerpoint/2010/main" val="2966732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Editable Blue Header Bar"/>
          <p:cNvSpPr>
            <a:spLocks noGrp="1"/>
          </p:cNvSpPr>
          <p:nvPr>
            <p:ph type="title" idx="4294967295"/>
          </p:nvPr>
        </p:nvSpPr>
        <p:spPr>
          <a:xfrm>
            <a:off x="0" y="0"/>
            <a:ext cx="12192000" cy="502920"/>
          </a:xfrm>
          <a:prstGeom prst="rect">
            <a:avLst/>
          </a:prstGeom>
          <a:solidFill>
            <a:srgbClr val="0B1B8F"/>
          </a:solidFill>
          <a:ln w="12700" cap="flat" cmpd="sng" algn="ctr">
            <a:noFill/>
            <a:prstDash val="solid"/>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lt1"/>
                </a:solidFill>
                <a:effectLst/>
                <a:uLnTx/>
                <a:uFillTx/>
                <a:latin typeface="+mn-lt"/>
                <a:ea typeface="+mn-ea"/>
                <a:cs typeface="+mn-cs"/>
              </a:rPr>
              <a:t>         Integrated Resource Team Diagram </a:t>
            </a:r>
          </a:p>
        </p:txBody>
      </p:sp>
      <p:pic>
        <p:nvPicPr>
          <p:cNvPr id="5" name="Picture 4" descr="a diagram showing the job seeker at the center and supports around them such as Job placement specialists, community partners/ sister agencies, ccs providers, family, employer, business relations specialist, benefits specialist and the massability counselor. ">
            <a:extLst>
              <a:ext uri="{FF2B5EF4-FFF2-40B4-BE49-F238E27FC236}">
                <a16:creationId xmlns:a16="http://schemas.microsoft.com/office/drawing/2014/main" id="{028EA04B-CF34-F705-BE91-1C8F72EA9CD2}"/>
              </a:ext>
            </a:extLst>
          </p:cNvPr>
          <p:cNvPicPr>
            <a:picLocks noChangeAspect="1"/>
          </p:cNvPicPr>
          <p:nvPr/>
        </p:nvPicPr>
        <p:blipFill>
          <a:blip r:embed="rId3"/>
          <a:stretch>
            <a:fillRect/>
          </a:stretch>
        </p:blipFill>
        <p:spPr>
          <a:xfrm>
            <a:off x="2094024" y="615203"/>
            <a:ext cx="7512092" cy="612485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00b7208-d186-4866-bf6c-4158936aa133">
      <Terms xmlns="http://schemas.microsoft.com/office/infopath/2007/PartnerControls"/>
    </lcf76f155ced4ddcb4097134ff3c332f>
    <TaxCatchAll xmlns="fb2cf4de-29fa-424e-b18e-cff0f97826b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3C320A4F3EACA42A46B30E2F2CC12E4" ma:contentTypeVersion="17" ma:contentTypeDescription="Create a new document." ma:contentTypeScope="" ma:versionID="6294d2897c3d324f9eff22697da26bab">
  <xsd:schema xmlns:xsd="http://www.w3.org/2001/XMLSchema" xmlns:xs="http://www.w3.org/2001/XMLSchema" xmlns:p="http://schemas.microsoft.com/office/2006/metadata/properties" xmlns:ns2="a00b7208-d186-4866-bf6c-4158936aa133" xmlns:ns3="fb2cf4de-29fa-424e-b18e-cff0f97826b5" targetNamespace="http://schemas.microsoft.com/office/2006/metadata/properties" ma:root="true" ma:fieldsID="38efcdf376859cad7c7d903c350476d3" ns2:_="" ns3:_="">
    <xsd:import namespace="a00b7208-d186-4866-bf6c-4158936aa133"/>
    <xsd:import namespace="fb2cf4de-29fa-424e-b18e-cff0f97826b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0b7208-d186-4866-bf6c-4158936aa1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2cf4de-29fa-424e-b18e-cff0f97826b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cc73410-8405-4426-ba0f-d86d49b02b6b}" ma:internalName="TaxCatchAll" ma:showField="CatchAllData" ma:web="fb2cf4de-29fa-424e-b18e-cff0f97826b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5F845F-C9F6-4163-877A-E6CBA5ECA004}">
  <ds:schemaRefs>
    <ds:schemaRef ds:uri="http://schemas.microsoft.com/sharepoint/v3/contenttype/forms"/>
  </ds:schemaRefs>
</ds:datastoreItem>
</file>

<file path=customXml/itemProps2.xml><?xml version="1.0" encoding="utf-8"?>
<ds:datastoreItem xmlns:ds="http://schemas.openxmlformats.org/officeDocument/2006/customXml" ds:itemID="{45CFBD91-4C0E-42B3-AC75-13E9C56F4338}">
  <ds:schemaRefs>
    <ds:schemaRef ds:uri="http://schemas.microsoft.com/office/2006/metadata/properties"/>
    <ds:schemaRef ds:uri="http://schemas.microsoft.com/office/infopath/2007/PartnerControls"/>
    <ds:schemaRef ds:uri="a00b7208-d186-4866-bf6c-4158936aa133"/>
    <ds:schemaRef ds:uri="fb2cf4de-29fa-424e-b18e-cff0f97826b5"/>
  </ds:schemaRefs>
</ds:datastoreItem>
</file>

<file path=customXml/itemProps3.xml><?xml version="1.0" encoding="utf-8"?>
<ds:datastoreItem xmlns:ds="http://schemas.openxmlformats.org/officeDocument/2006/customXml" ds:itemID="{0ED9B9B4-9863-4AFC-995B-B690490B4C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0b7208-d186-4866-bf6c-4158936aa133"/>
    <ds:schemaRef ds:uri="fb2cf4de-29fa-424e-b18e-cff0f97826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401</TotalTime>
  <Words>4266</Words>
  <Application>Microsoft Office PowerPoint</Application>
  <PresentationFormat>Widescreen</PresentationFormat>
  <Paragraphs>348</Paragraphs>
  <Slides>36</Slides>
  <Notes>35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Aptos</vt:lpstr>
      <vt:lpstr>Aptos Display</vt:lpstr>
      <vt:lpstr>Aptos Narrow</vt:lpstr>
      <vt:lpstr>Arial</vt:lpstr>
      <vt:lpstr>Segoe UI</vt:lpstr>
      <vt:lpstr>Office Theme</vt:lpstr>
      <vt:lpstr> CCS Employment Services ​ and Operations​</vt:lpstr>
      <vt:lpstr>Agenda</vt:lpstr>
      <vt:lpstr>Comprehensive Career Services- Employment </vt:lpstr>
      <vt:lpstr>CCS Employment Provider - October 2026</vt:lpstr>
      <vt:lpstr>CCS Employment Provider -Continued</vt:lpstr>
      <vt:lpstr>Comprehensive Career Services - Employment</vt:lpstr>
      <vt:lpstr>Who will be referred to CCS? </vt:lpstr>
      <vt:lpstr>Integrated Resource Team Approach </vt:lpstr>
      <vt:lpstr>         Integrated Resource Team Diagram </vt:lpstr>
      <vt:lpstr>What is the MassAbility Business Relations Team?</vt:lpstr>
      <vt:lpstr>  When do we purchase CCS Employment Services?​  ​</vt:lpstr>
      <vt:lpstr>When do we purchase employment services</vt:lpstr>
      <vt:lpstr>CCS Employment Referral Process​</vt:lpstr>
      <vt:lpstr>The Role of The Provider in the Referral Process​</vt:lpstr>
      <vt:lpstr>Job Development &amp; Placement Bundle​</vt:lpstr>
      <vt:lpstr>Job Development &amp; Placement Bundle Payment​</vt:lpstr>
      <vt:lpstr>Case Example – Job Development and Placement Bundle </vt:lpstr>
      <vt:lpstr>Single Service: Job Search Support​</vt:lpstr>
      <vt:lpstr>Single Service: Job Search Support Payment​</vt:lpstr>
      <vt:lpstr>Case Example – Single Service Job Search Supports​ </vt:lpstr>
      <vt:lpstr>Single Service: Job Coaching Support​</vt:lpstr>
      <vt:lpstr>Single Service: Job Coaching Support Payment​</vt:lpstr>
      <vt:lpstr>Case Example – Single Service Job Coaching</vt:lpstr>
      <vt:lpstr>Single Service: Work Experience​</vt:lpstr>
      <vt:lpstr>Single Service: Work Experience Payment​</vt:lpstr>
      <vt:lpstr>Case Example - Single Service Work Experience​ </vt:lpstr>
      <vt:lpstr>Case Example - The service continuum​ </vt:lpstr>
      <vt:lpstr>Employment Services Reminders ​</vt:lpstr>
      <vt:lpstr>Additional Contract Expectations</vt:lpstr>
      <vt:lpstr>Language Services​</vt:lpstr>
      <vt:lpstr>Language Services Process​</vt:lpstr>
      <vt:lpstr>Carryover from CIES to CCS</vt:lpstr>
      <vt:lpstr>CIES Becomes CCS Employment Services: Carryover Job Seeker Guidance ​ </vt:lpstr>
      <vt:lpstr>CIES Becomes  CCS Employment Services: Carryover Job Seeker Guidance ​</vt:lpstr>
      <vt:lpstr>Q &amp; A</vt:lpstr>
      <vt:lpstr>Thank you for joining us today!​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Malone, Sarah (MBY)</dc:creator>
  <cp:lastModifiedBy>McCaffrey, Emily (MBY)</cp:lastModifiedBy>
  <cp:revision>12</cp:revision>
  <dcterms:created xsi:type="dcterms:W3CDTF">2026-06-01T19:07:51Z</dcterms:created>
  <dcterms:modified xsi:type="dcterms:W3CDTF">2026-09-03T14:26:27Z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0x01010013C320A4F3EACA42A46B30E2F2CC12E4</vt:lpwstr>
  </property>
  <property fmtid="{D5CDD505-2E9C-101B-9397-08002B2CF9AE}" pid="3" name="MediaServiceImageTags">
    <vt:lpwstr/>
  </property>
</Properties>
</file>