
<file path=[Content_Types].xml><?xml version="1.0" encoding="utf-8"?>
<Types xmlns="http://schemas.openxmlformats.org/package/2006/content-types">
  <Default Extension="bin" ContentType="application/vnd.openxmlformats-officedocument.oleObject"/>
  <Default Extension="emf" ContentType="image/x-emf"/>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2.xml" ContentType="application/vnd.openxmlformats-officedocument.theme+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trictFirstAndLastChars="0" embedTrueTypeFonts="1" saveSubsetFonts="1" autoCompressPictures="0">
  <p:sldMasterIdLst>
    <p:sldMasterId id="2147483661" r:id="rId4"/>
    <p:sldMasterId id="2147483675" r:id="rId5"/>
  </p:sldMasterIdLst>
  <p:notesMasterIdLst>
    <p:notesMasterId r:id="rId26"/>
  </p:notesMasterIdLst>
  <p:sldIdLst>
    <p:sldId id="307" r:id="rId6"/>
    <p:sldId id="256" r:id="rId7"/>
    <p:sldId id="305" r:id="rId8"/>
    <p:sldId id="287" r:id="rId9"/>
    <p:sldId id="293" r:id="rId10"/>
    <p:sldId id="292" r:id="rId11"/>
    <p:sldId id="291" r:id="rId12"/>
    <p:sldId id="290" r:id="rId13"/>
    <p:sldId id="289" r:id="rId14"/>
    <p:sldId id="288" r:id="rId15"/>
    <p:sldId id="298" r:id="rId16"/>
    <p:sldId id="297" r:id="rId17"/>
    <p:sldId id="296" r:id="rId18"/>
    <p:sldId id="295" r:id="rId19"/>
    <p:sldId id="294" r:id="rId20"/>
    <p:sldId id="302" r:id="rId21"/>
    <p:sldId id="301" r:id="rId22"/>
    <p:sldId id="300" r:id="rId23"/>
    <p:sldId id="304" r:id="rId24"/>
    <p:sldId id="303" r:id="rId25"/>
  </p:sldIdLst>
  <p:sldSz cx="9144000" cy="6858000" type="screen4x3"/>
  <p:notesSz cx="7010400" cy="9296400"/>
  <p:embeddedFontLst>
    <p:embeddedFont>
      <p:font typeface="Seaford" panose="00000500000000000000" pitchFamily="2" charset="0"/>
      <p:regular r:id="rId27"/>
      <p:bold r:id="rId28"/>
      <p:italic r:id="rId29"/>
      <p:boldItalic r:id="rId30"/>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3B5D"/>
    <a:srgbClr val="002060"/>
    <a:srgbClr val="7C8CAD"/>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5F083BD-B2D6-467D-A10E-1ACF2B42B5A7}" v="4" dt="2025-08-19T14:45:29.181"/>
  </p1510:revLst>
</p1510:revInfo>
</file>

<file path=ppt/tableStyles.xml><?xml version="1.0" encoding="utf-8"?>
<a:tblStyleLst xmlns:a="http://schemas.openxmlformats.org/drawingml/2006/main" def="{1E2F0C94-7A73-4D43-A0FD-545D0CAF1313}">
  <a:tblStyle styleId="{1E2F0C94-7A73-4D43-A0FD-545D0CAF1313}" styleName="Table_0">
    <a:wholeTbl>
      <a:tcTxStyle>
        <a:font>
          <a:latin typeface="Arial"/>
          <a:ea typeface="Arial"/>
          <a:cs typeface="Arial"/>
        </a:font>
        <a:srgbClr val="000000"/>
      </a:tcTxStyle>
      <a:tcStyle>
        <a:tcBdr/>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 styleId="{5313D694-3C77-427D-A254-FCCCF4B0C633}" styleName="Table_1">
    <a:wholeTbl>
      <a:tcTxStyle b="off" i="off">
        <a:font>
          <a:latin typeface="Calibri"/>
          <a:ea typeface="Calibri"/>
          <a:cs typeface="Calibri"/>
        </a:font>
        <a:schemeClr val="dk1"/>
      </a:tcTxStyle>
      <a:tcStyle>
        <a:tcBdr>
          <a:left>
            <a:ln w="12700" cap="flat" cmpd="sng">
              <a:solidFill>
                <a:schemeClr val="lt1"/>
              </a:solidFill>
              <a:prstDash val="solid"/>
              <a:round/>
              <a:headEnd type="none" w="sm" len="sm"/>
              <a:tailEnd type="none" w="sm" len="sm"/>
            </a:ln>
          </a:left>
          <a:right>
            <a:ln w="12700" cap="flat" cmpd="sng">
              <a:solidFill>
                <a:schemeClr val="lt1"/>
              </a:solidFill>
              <a:prstDash val="solid"/>
              <a:round/>
              <a:headEnd type="none" w="sm" len="sm"/>
              <a:tailEnd type="none" w="sm" len="sm"/>
            </a:ln>
          </a:right>
          <a:top>
            <a:ln w="12700" cap="flat" cmpd="sng">
              <a:solidFill>
                <a:schemeClr val="lt1"/>
              </a:solidFill>
              <a:prstDash val="solid"/>
              <a:round/>
              <a:headEnd type="none" w="sm" len="sm"/>
              <a:tailEnd type="none" w="sm" len="sm"/>
            </a:ln>
          </a:top>
          <a:bottom>
            <a:ln w="12700" cap="flat" cmpd="sng">
              <a:solidFill>
                <a:schemeClr val="lt1"/>
              </a:solidFill>
              <a:prstDash val="solid"/>
              <a:round/>
              <a:headEnd type="none" w="sm" len="sm"/>
              <a:tailEnd type="none" w="sm" len="sm"/>
            </a:ln>
          </a:bottom>
          <a:insideH>
            <a:ln w="12700" cap="flat" cmpd="sng">
              <a:solidFill>
                <a:schemeClr val="lt1"/>
              </a:solidFill>
              <a:prstDash val="solid"/>
              <a:round/>
              <a:headEnd type="none" w="sm" len="sm"/>
              <a:tailEnd type="none" w="sm" len="sm"/>
            </a:ln>
          </a:insideH>
          <a:insideV>
            <a:ln w="12700" cap="flat" cmpd="sng">
              <a:solidFill>
                <a:schemeClr val="lt1"/>
              </a:solidFill>
              <a:prstDash val="solid"/>
              <a:round/>
              <a:headEnd type="none" w="sm" len="sm"/>
              <a:tailEnd type="none" w="sm" len="sm"/>
            </a:ln>
          </a:insideV>
        </a:tcBdr>
        <a:fill>
          <a:solidFill>
            <a:srgbClr val="E8ECF4"/>
          </a:solidFill>
        </a:fill>
      </a:tcStyle>
    </a:wholeTbl>
    <a:band1H>
      <a:tcTxStyle/>
      <a:tcStyle>
        <a:tcBdr/>
        <a:fill>
          <a:solidFill>
            <a:srgbClr val="CFD7E7"/>
          </a:solidFill>
        </a:fill>
      </a:tcStyle>
    </a:band1H>
    <a:band2H>
      <a:tcTxStyle/>
      <a:tcStyle>
        <a:tcBdr/>
      </a:tcStyle>
    </a:band2H>
    <a:band1V>
      <a:tcTxStyle/>
      <a:tcStyle>
        <a:tcBdr/>
        <a:fill>
          <a:solidFill>
            <a:srgbClr val="CFD7E7"/>
          </a:solidFill>
        </a:fill>
      </a:tcStyle>
    </a:band1V>
    <a:band2V>
      <a:tcTxStyle/>
      <a:tcStyle>
        <a:tcBdr/>
      </a:tcStyle>
    </a:band2V>
    <a:lastCol>
      <a:tcTxStyle b="on" i="off">
        <a:font>
          <a:latin typeface="Calibri"/>
          <a:ea typeface="Calibri"/>
          <a:cs typeface="Calibri"/>
        </a:font>
        <a:schemeClr val="lt1"/>
      </a:tcTxStyle>
      <a:tcStyle>
        <a:tcBdr/>
        <a:fill>
          <a:solidFill>
            <a:schemeClr val="accent1"/>
          </a:solidFill>
        </a:fill>
      </a:tcStyle>
    </a:lastCol>
    <a:firstCol>
      <a:tcTxStyle b="on" i="off">
        <a:font>
          <a:latin typeface="Calibri"/>
          <a:ea typeface="Calibri"/>
          <a:cs typeface="Calibri"/>
        </a:font>
        <a:schemeClr val="lt1"/>
      </a:tcTxStyle>
      <a:tcStyle>
        <a:tcBdr/>
        <a:fill>
          <a:solidFill>
            <a:schemeClr val="accent1"/>
          </a:solidFill>
        </a:fill>
      </a:tcStyle>
    </a:firstCol>
    <a:lastRow>
      <a:tcTxStyle b="on" i="off">
        <a:font>
          <a:latin typeface="Calibri"/>
          <a:ea typeface="Calibri"/>
          <a:cs typeface="Calibri"/>
        </a:font>
        <a:schemeClr val="lt1"/>
      </a:tcTxStyle>
      <a:tcStyle>
        <a:tcBdr>
          <a:top>
            <a:ln w="38100" cap="flat" cmpd="sng">
              <a:solidFill>
                <a:schemeClr val="lt1"/>
              </a:solidFill>
              <a:prstDash val="solid"/>
              <a:round/>
              <a:headEnd type="none" w="sm" len="sm"/>
              <a:tailEnd type="none" w="sm" len="sm"/>
            </a:ln>
          </a:top>
        </a:tcBdr>
        <a:fill>
          <a:solidFill>
            <a:schemeClr val="accent1"/>
          </a:solidFill>
        </a:fill>
      </a:tcStyle>
    </a:lastRow>
    <a:seCell>
      <a:tcTxStyle/>
      <a:tcStyle>
        <a:tcBdr/>
      </a:tcStyle>
    </a:seCell>
    <a:swCell>
      <a:tcTxStyle/>
      <a:tcStyle>
        <a:tcBdr/>
      </a:tcStyle>
    </a:swCell>
    <a:firstRow>
      <a:tcTxStyle b="on" i="off">
        <a:font>
          <a:latin typeface="Calibri"/>
          <a:ea typeface="Calibri"/>
          <a:cs typeface="Calibri"/>
        </a:font>
        <a:schemeClr val="lt1"/>
      </a:tcTxStyle>
      <a:tcStyle>
        <a:tcBdr>
          <a:bottom>
            <a:ln w="38100" cap="flat" cmpd="sng">
              <a:solidFill>
                <a:schemeClr val="lt1"/>
              </a:solidFill>
              <a:prstDash val="solid"/>
              <a:round/>
              <a:headEnd type="none" w="sm" len="sm"/>
              <a:tailEnd type="none" w="sm" len="sm"/>
            </a:ln>
          </a:bottom>
        </a:tcBdr>
        <a:fill>
          <a:solidFill>
            <a:schemeClr val="accent1"/>
          </a:solidFill>
        </a:fill>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1594" y="62"/>
      </p:cViewPr>
      <p:guideLst>
        <p:guide orient="horz" pos="2160"/>
        <p:guide pos="2880"/>
      </p:guideLst>
    </p:cSldViewPr>
  </p:slideViewPr>
  <p:notesTextViewPr>
    <p:cViewPr>
      <p:scale>
        <a:sx n="1" d="1"/>
        <a:sy n="1" d="1"/>
      </p:scale>
      <p:origin x="0" y="0"/>
    </p:cViewPr>
  </p:notesTextViewPr>
  <p:notesViewPr>
    <p:cSldViewPr snapToGrid="0">
      <p:cViewPr>
        <p:scale>
          <a:sx n="1" d="2"/>
          <a:sy n="1" d="2"/>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notesMaster" Target="notesMasters/notesMaster1.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tableStyles" Target="tableStyle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font" Target="fonts/font3.fntdata"/><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font" Target="fonts/font2.fntdata"/><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font" Target="fonts/font1.fntdata"/><Relationship Id="rId30" Type="http://schemas.openxmlformats.org/officeDocument/2006/relationships/font" Target="fonts/font4.fntdata"/><Relationship Id="rId35" Type="http://schemas.microsoft.com/office/2015/10/relationships/revisionInfo" Target="revisionInfo.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037840" cy="464820"/>
          </a:xfrm>
          <a:prstGeom prst="rect">
            <a:avLst/>
          </a:prstGeom>
          <a:noFill/>
          <a:ln>
            <a:noFill/>
          </a:ln>
        </p:spPr>
        <p:txBody>
          <a:bodyPr spcFirstLastPara="1" wrap="square" lIns="93175" tIns="46575" rIns="93175" bIns="46575" anchor="t"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3970938" y="0"/>
            <a:ext cx="3037840" cy="464820"/>
          </a:xfrm>
          <a:prstGeom prst="rect">
            <a:avLst/>
          </a:prstGeom>
          <a:noFill/>
          <a:ln>
            <a:noFill/>
          </a:ln>
        </p:spPr>
        <p:txBody>
          <a:bodyPr spcFirstLastPara="1" wrap="square" lIns="93175" tIns="46575" rIns="93175" bIns="46575" anchor="t" anchorCtr="0">
            <a:noAutofit/>
          </a:bodyPr>
          <a:lstStyle>
            <a:lvl1pPr marR="0" lvl="0" algn="r"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1181100" y="696913"/>
            <a:ext cx="4648200" cy="34861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01040" y="4415791"/>
            <a:ext cx="5608320" cy="4183380"/>
          </a:xfrm>
          <a:prstGeom prst="rect">
            <a:avLst/>
          </a:prstGeom>
          <a:noFill/>
          <a:ln>
            <a:noFill/>
          </a:ln>
        </p:spPr>
        <p:txBody>
          <a:bodyPr spcFirstLastPara="1" wrap="square" lIns="93175" tIns="46575" rIns="93175" bIns="46575"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9967"/>
            <a:ext cx="3037840" cy="464820"/>
          </a:xfrm>
          <a:prstGeom prst="rect">
            <a:avLst/>
          </a:prstGeom>
          <a:noFill/>
          <a:ln>
            <a:noFill/>
          </a:ln>
        </p:spPr>
        <p:txBody>
          <a:bodyPr spcFirstLastPara="1" wrap="square" lIns="93175" tIns="46575" rIns="93175" bIns="46575" anchor="b" anchorCtr="0">
            <a:noAutofit/>
          </a:bodyPr>
          <a:lstStyle>
            <a:lvl1pPr marR="0" lvl="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3970938" y="8829967"/>
            <a:ext cx="3037840" cy="464820"/>
          </a:xfrm>
          <a:prstGeom prst="rect">
            <a:avLst/>
          </a:prstGeom>
          <a:noFill/>
          <a:ln>
            <a:noFill/>
          </a:ln>
        </p:spPr>
        <p:txBody>
          <a:bodyPr spcFirstLastPara="1" wrap="square" lIns="93175" tIns="46575" rIns="93175"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1683126A-5919-944C-8385-AD187C64D85E}"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
        <p:nvSpPr>
          <p:cNvPr id="6" name="Notes Placeholder 4"/>
          <p:cNvSpPr>
            <a:spLocks noGrp="1" noChangeArrowheads="1"/>
          </p:cNvSpPr>
          <p:nvPr>
            <p:ph type="body" idx="3"/>
          </p:nvPr>
        </p:nvSpPr>
        <p:spPr>
          <a:xfrm>
            <a:off x="717269" y="4490034"/>
            <a:ext cx="5731651" cy="3149060"/>
          </a:xfrm>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a:spcBef>
                <a:spcPct val="0"/>
              </a:spcBef>
              <a:buNone/>
              <a:defRPr/>
            </a:pPr>
            <a:endParaRPr lang="en-US" altLang="en-US" sz="2200" b="1">
              <a:solidFill>
                <a:srgbClr val="333399"/>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8005950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Calibri"/>
                <a:ea typeface="Calibri"/>
                <a:cs typeface="Calibri"/>
                <a:sym typeface="Calibri"/>
              </a:rPr>
              <a:t>19</a:t>
            </a:fld>
            <a:endParaRPr lang="en-US" sz="1200" b="0" i="0" u="none" strike="noStrike" cap="none">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32273423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2.xml"/><Relationship Id="rId1" Type="http://schemas.openxmlformats.org/officeDocument/2006/relationships/tags" Target="../tags/tag1.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1.bin"/></Relationships>
</file>

<file path=ppt/slideLayouts/_rels/slideLayout32.xml.rels><?xml version="1.0" encoding="UTF-8" standalone="yes"?>
<Relationships xmlns="http://schemas.openxmlformats.org/package/2006/relationships"><Relationship Id="rId3" Type="http://schemas.openxmlformats.org/officeDocument/2006/relationships/slideMaster" Target="../slideMasters/slideMaster2.xml"/><Relationship Id="rId2" Type="http://schemas.openxmlformats.org/officeDocument/2006/relationships/tags" Target="../tags/tag4.xml"/><Relationship Id="rId1" Type="http://schemas.openxmlformats.org/officeDocument/2006/relationships/tags" Target="../tags/tag3.xml"/><Relationship Id="rId6" Type="http://schemas.openxmlformats.org/officeDocument/2006/relationships/image" Target="../media/image4.png"/><Relationship Id="rId5" Type="http://schemas.openxmlformats.org/officeDocument/2006/relationships/image" Target="../media/image3.emf"/><Relationship Id="rId4" Type="http://schemas.openxmlformats.org/officeDocument/2006/relationships/oleObject" Target="../embeddings/oleObject2.bin"/></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CCB877E-FF4A-D19D-18EA-59153F249F78}"/>
              </a:ext>
            </a:extLst>
          </p:cNvPr>
          <p:cNvSpPr/>
          <p:nvPr userDrawn="1"/>
        </p:nvSpPr>
        <p:spPr>
          <a:xfrm>
            <a:off x="0" y="1"/>
            <a:ext cx="9144000" cy="5680953"/>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1" name="Title 1">
            <a:extLst>
              <a:ext uri="{FF2B5EF4-FFF2-40B4-BE49-F238E27FC236}">
                <a16:creationId xmlns:a16="http://schemas.microsoft.com/office/drawing/2014/main" id="{A9C935AE-B077-60DC-6853-52D6DFE23D8F}"/>
              </a:ext>
            </a:extLst>
          </p:cNvPr>
          <p:cNvSpPr>
            <a:spLocks noGrp="1"/>
          </p:cNvSpPr>
          <p:nvPr>
            <p:ph type="ctrTitle"/>
          </p:nvPr>
        </p:nvSpPr>
        <p:spPr>
          <a:xfrm>
            <a:off x="1143000" y="2328380"/>
            <a:ext cx="6858000" cy="831719"/>
          </a:xfrm>
          <a:prstGeom prst="rect">
            <a:avLst/>
          </a:prstGeom>
        </p:spPr>
        <p:txBody>
          <a:bodyPr anchor="b"/>
          <a:lstStyle>
            <a:lvl1pPr algn="ctr">
              <a:defRPr sz="3600">
                <a:solidFill>
                  <a:schemeClr val="bg1"/>
                </a:solidFill>
                <a:effectLst>
                  <a:outerShdw blurRad="38100" dist="38100" dir="2700000" algn="tl">
                    <a:srgbClr val="000000">
                      <a:alpha val="43137"/>
                    </a:srgbClr>
                  </a:outerShdw>
                </a:effectLst>
              </a:defRPr>
            </a:lvl1pPr>
          </a:lstStyle>
          <a:p>
            <a:r>
              <a:rPr lang="en-US"/>
              <a:t>Click to edit Master title style</a:t>
            </a:r>
          </a:p>
        </p:txBody>
      </p:sp>
      <p:sp>
        <p:nvSpPr>
          <p:cNvPr id="12" name="Subtitle 2">
            <a:extLst>
              <a:ext uri="{FF2B5EF4-FFF2-40B4-BE49-F238E27FC236}">
                <a16:creationId xmlns:a16="http://schemas.microsoft.com/office/drawing/2014/main" id="{7C26C6BF-5420-822C-AADC-516AF7D4FE0C}"/>
              </a:ext>
            </a:extLst>
          </p:cNvPr>
          <p:cNvSpPr>
            <a:spLocks noGrp="1"/>
          </p:cNvSpPr>
          <p:nvPr>
            <p:ph type="subTitle" idx="1"/>
          </p:nvPr>
        </p:nvSpPr>
        <p:spPr>
          <a:xfrm>
            <a:off x="1143000" y="3368574"/>
            <a:ext cx="6858000" cy="444666"/>
          </a:xfrm>
        </p:spPr>
        <p:txBody>
          <a:bodyPr>
            <a:noAutofit/>
          </a:bodyPr>
          <a:lstStyle>
            <a:lvl1pPr marL="0" indent="0" algn="ctr">
              <a:buNone/>
              <a:defRPr sz="2100">
                <a:solidFill>
                  <a:srgbClr val="FFC000"/>
                </a:solidFill>
                <a:effectLst>
                  <a:outerShdw blurRad="38100" dist="38100" dir="2700000" algn="tl">
                    <a:srgbClr val="000000">
                      <a:alpha val="43137"/>
                    </a:srgbClr>
                  </a:outerShdw>
                </a:effectLs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3" name="Rectangle 12">
            <a:extLst>
              <a:ext uri="{FF2B5EF4-FFF2-40B4-BE49-F238E27FC236}">
                <a16:creationId xmlns:a16="http://schemas.microsoft.com/office/drawing/2014/main" id="{E1E6DCBD-5210-2B9D-D8E4-5D791C77C63E}"/>
              </a:ext>
            </a:extLst>
          </p:cNvPr>
          <p:cNvSpPr/>
          <p:nvPr userDrawn="1"/>
        </p:nvSpPr>
        <p:spPr>
          <a:xfrm>
            <a:off x="0" y="5680954"/>
            <a:ext cx="9144000" cy="1177047"/>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5" name="TextBox 14">
            <a:extLst>
              <a:ext uri="{FF2B5EF4-FFF2-40B4-BE49-F238E27FC236}">
                <a16:creationId xmlns:a16="http://schemas.microsoft.com/office/drawing/2014/main" id="{2F72F3A1-9BF2-0DB5-60C9-337EB2A5F5FF}"/>
              </a:ext>
            </a:extLst>
          </p:cNvPr>
          <p:cNvSpPr txBox="1"/>
          <p:nvPr userDrawn="1"/>
        </p:nvSpPr>
        <p:spPr>
          <a:xfrm>
            <a:off x="2239796" y="309707"/>
            <a:ext cx="4676571" cy="392415"/>
          </a:xfrm>
          <a:prstGeom prst="rect">
            <a:avLst/>
          </a:prstGeom>
          <a:noFill/>
        </p:spPr>
        <p:txBody>
          <a:bodyPr wrap="square">
            <a:spAutoFit/>
          </a:bodyPr>
          <a:lstStyle/>
          <a:p>
            <a:pPr algn="ctr"/>
            <a:r>
              <a:rPr lang="en-US" sz="975" b="0" i="0" u="none" strike="noStrike" spc="0">
                <a:solidFill>
                  <a:srgbClr val="E7F6FF"/>
                </a:solidFill>
                <a:effectLst/>
                <a:latin typeface="Calibri" panose="020F0502020204030204" pitchFamily="34" charset="0"/>
              </a:rPr>
              <a:t>MassHire programs and services are funded in full by US Department of Labor (USDOL) </a:t>
            </a:r>
            <a:r>
              <a:rPr lang="en-US" sz="975" b="0" i="0" u="none" strike="noStrike" spc="-23" baseline="0">
                <a:solidFill>
                  <a:srgbClr val="E7F6FF"/>
                </a:solidFill>
                <a:effectLst/>
                <a:latin typeface="Calibri" panose="020F0502020204030204" pitchFamily="34" charset="0"/>
              </a:rPr>
              <a:t>Employment and Training Administration grants.  Additional details furnished upon request. </a:t>
            </a:r>
            <a:r>
              <a:rPr lang="en-US" sz="975" b="0" i="0" spc="-23" baseline="0">
                <a:solidFill>
                  <a:srgbClr val="E7F6FF"/>
                </a:solidFill>
                <a:effectLst/>
                <a:latin typeface="Calibri" panose="020F0502020204030204" pitchFamily="34" charset="0"/>
              </a:rPr>
              <a:t>​</a:t>
            </a:r>
            <a:endParaRPr lang="en-US" sz="975" spc="-23" baseline="0">
              <a:solidFill>
                <a:srgbClr val="E7F6FF"/>
              </a:solidFill>
            </a:endParaRPr>
          </a:p>
        </p:txBody>
      </p:sp>
      <p:pic>
        <p:nvPicPr>
          <p:cNvPr id="16" name="Picture 15" descr="A picture containing icon&#10;&#10;Description automatically generated">
            <a:extLst>
              <a:ext uri="{FF2B5EF4-FFF2-40B4-BE49-F238E27FC236}">
                <a16:creationId xmlns:a16="http://schemas.microsoft.com/office/drawing/2014/main" id="{FF34966E-6629-481A-D4BD-A72E853F2610}"/>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07887" y="5923928"/>
            <a:ext cx="808074" cy="718290"/>
          </a:xfrm>
          <a:prstGeom prst="rect">
            <a:avLst/>
          </a:prstGeom>
        </p:spPr>
      </p:pic>
      <p:cxnSp>
        <p:nvCxnSpPr>
          <p:cNvPr id="17" name="Straight Connector 16">
            <a:extLst>
              <a:ext uri="{FF2B5EF4-FFF2-40B4-BE49-F238E27FC236}">
                <a16:creationId xmlns:a16="http://schemas.microsoft.com/office/drawing/2014/main" id="{8D05C831-9492-264B-6393-CF2C8408B906}"/>
              </a:ext>
            </a:extLst>
          </p:cNvPr>
          <p:cNvCxnSpPr>
            <a:cxnSpLocks/>
          </p:cNvCxnSpPr>
          <p:nvPr userDrawn="1"/>
        </p:nvCxnSpPr>
        <p:spPr>
          <a:xfrm>
            <a:off x="1283637" y="5974838"/>
            <a:ext cx="0" cy="595224"/>
          </a:xfrm>
          <a:prstGeom prst="line">
            <a:avLst/>
          </a:prstGeom>
          <a:ln w="28575">
            <a:solidFill>
              <a:srgbClr val="003A5D"/>
            </a:solidFill>
          </a:ln>
        </p:spPr>
        <p:style>
          <a:lnRef idx="1">
            <a:schemeClr val="accent6"/>
          </a:lnRef>
          <a:fillRef idx="0">
            <a:schemeClr val="accent6"/>
          </a:fillRef>
          <a:effectRef idx="0">
            <a:schemeClr val="accent6"/>
          </a:effectRef>
          <a:fontRef idx="minor">
            <a:schemeClr val="tx1"/>
          </a:fontRef>
        </p:style>
      </p:cxnSp>
      <p:sp>
        <p:nvSpPr>
          <p:cNvPr id="18" name="TextBox 17">
            <a:extLst>
              <a:ext uri="{FF2B5EF4-FFF2-40B4-BE49-F238E27FC236}">
                <a16:creationId xmlns:a16="http://schemas.microsoft.com/office/drawing/2014/main" id="{76A7C5E5-A8BB-E04F-58C5-A193D694B57E}"/>
              </a:ext>
            </a:extLst>
          </p:cNvPr>
          <p:cNvSpPr txBox="1"/>
          <p:nvPr userDrawn="1"/>
        </p:nvSpPr>
        <p:spPr>
          <a:xfrm>
            <a:off x="1320121" y="5984566"/>
            <a:ext cx="1714910" cy="669414"/>
          </a:xfrm>
          <a:prstGeom prst="rect">
            <a:avLst/>
          </a:prstGeom>
          <a:noFill/>
        </p:spPr>
        <p:txBody>
          <a:bodyPr wrap="square" rtlCol="0">
            <a:spAutoFit/>
          </a:bodyPr>
          <a:lstStyle/>
          <a:p>
            <a:pPr>
              <a:lnSpc>
                <a:spcPts val="1500"/>
              </a:lnSpc>
            </a:pPr>
            <a:r>
              <a:rPr lang="en-US" sz="1350" spc="8" baseline="0">
                <a:solidFill>
                  <a:srgbClr val="003C61"/>
                </a:solidFill>
                <a:latin typeface="Seaford" panose="00000500000000000000" pitchFamily="2" charset="0"/>
                <a:ea typeface="Verdana" panose="020B0604030504040204" pitchFamily="34" charset="0"/>
                <a:cs typeface="Calibri" panose="020F0502020204030204" pitchFamily="34" charset="0"/>
              </a:rPr>
              <a:t>DEPARTMENT OF</a:t>
            </a:r>
          </a:p>
          <a:p>
            <a:pPr>
              <a:lnSpc>
                <a:spcPts val="1500"/>
              </a:lnSpc>
            </a:pPr>
            <a:r>
              <a:rPr lang="en-US" sz="1350" spc="30" baseline="0">
                <a:solidFill>
                  <a:srgbClr val="003C61"/>
                </a:solidFill>
                <a:latin typeface="Seaford" panose="00000500000000000000" pitchFamily="2" charset="0"/>
                <a:ea typeface="Verdana" panose="020B0604030504040204" pitchFamily="34" charset="0"/>
                <a:cs typeface="Calibri" panose="020F0502020204030204" pitchFamily="34" charset="0"/>
              </a:rPr>
              <a:t>CAREER SERVICES</a:t>
            </a:r>
          </a:p>
        </p:txBody>
      </p:sp>
      <p:sp>
        <p:nvSpPr>
          <p:cNvPr id="24" name="Right Triangle 23">
            <a:extLst>
              <a:ext uri="{FF2B5EF4-FFF2-40B4-BE49-F238E27FC236}">
                <a16:creationId xmlns:a16="http://schemas.microsoft.com/office/drawing/2014/main" id="{89761742-61A1-F978-A125-9861CE774F79}"/>
              </a:ext>
            </a:extLst>
          </p:cNvPr>
          <p:cNvSpPr/>
          <p:nvPr userDrawn="1"/>
        </p:nvSpPr>
        <p:spPr>
          <a:xfrm flipH="1" flipV="1">
            <a:off x="7558410" y="-4380"/>
            <a:ext cx="1580129" cy="3443108"/>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Tree>
    <p:extLst>
      <p:ext uri="{BB962C8B-B14F-4D97-AF65-F5344CB8AC3E}">
        <p14:creationId xmlns:p14="http://schemas.microsoft.com/office/powerpoint/2010/main" val="2364186086"/>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1" y="1510075"/>
            <a:ext cx="2559051" cy="759435"/>
          </a:xfrm>
          <a:prstGeom prst="rect">
            <a:avLst/>
          </a:prstGeom>
          <a:solidFill>
            <a:srgbClr val="003C5F"/>
          </a:solidFill>
        </p:spPr>
        <p:txBody>
          <a:bodyPr tIns="0" bIns="45720" anchor="ctr" anchorCtr="0">
            <a:noAutofit/>
          </a:bodyPr>
          <a:lstStyle>
            <a:lvl1pPr marL="0" indent="0" algn="ctr">
              <a:buNone/>
              <a:defRPr sz="1500" b="0">
                <a:solidFill>
                  <a:schemeClr val="bg1"/>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1" y="2376974"/>
            <a:ext cx="2559050" cy="3643865"/>
          </a:xfrm>
          <a:prstGeom prst="rect">
            <a:avLst/>
          </a:prstGeom>
        </p:spPr>
        <p:txBody>
          <a:bodyPr>
            <a:normAutofit/>
          </a:bodyPr>
          <a:lstStyle>
            <a:lvl1pPr marL="175022" indent="-175022">
              <a:defRPr sz="1500"/>
            </a:lvl1pPr>
            <a:lvl2pPr>
              <a:defRPr sz="1350"/>
            </a:lvl2pPr>
            <a:lvl3pPr>
              <a:defRPr sz="135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1" name="Text Placeholder 2"/>
          <p:cNvSpPr>
            <a:spLocks noGrp="1"/>
          </p:cNvSpPr>
          <p:nvPr>
            <p:ph type="body" idx="10"/>
          </p:nvPr>
        </p:nvSpPr>
        <p:spPr>
          <a:xfrm>
            <a:off x="6127750" y="1510073"/>
            <a:ext cx="2559051" cy="759435"/>
          </a:xfrm>
          <a:prstGeom prst="rect">
            <a:avLst/>
          </a:prstGeom>
          <a:solidFill>
            <a:srgbClr val="009876"/>
          </a:solidFill>
        </p:spPr>
        <p:txBody>
          <a:bodyPr tIns="0" bIns="45720" anchor="ctr" anchorCtr="0">
            <a:noAutofit/>
          </a:bodyPr>
          <a:lstStyle>
            <a:lvl1pPr marL="0" indent="0" algn="ctr">
              <a:buNone/>
              <a:defRPr sz="1500" b="0">
                <a:solidFill>
                  <a:schemeClr val="bg1"/>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Content Placeholder 3"/>
          <p:cNvSpPr>
            <a:spLocks noGrp="1"/>
          </p:cNvSpPr>
          <p:nvPr>
            <p:ph sz="half" idx="11"/>
          </p:nvPr>
        </p:nvSpPr>
        <p:spPr>
          <a:xfrm>
            <a:off x="6127750" y="2367245"/>
            <a:ext cx="2559050" cy="3643865"/>
          </a:xfrm>
          <a:prstGeom prst="rect">
            <a:avLst/>
          </a:prstGeom>
        </p:spPr>
        <p:txBody>
          <a:bodyPr>
            <a:normAutofit/>
          </a:bodyPr>
          <a:lstStyle>
            <a:lvl1pPr marL="175022" indent="-175022">
              <a:defRPr sz="1500"/>
            </a:lvl1pPr>
            <a:lvl2pPr>
              <a:defRPr sz="1350"/>
            </a:lvl2pPr>
            <a:lvl3pPr>
              <a:defRPr sz="135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3" name="Text Placeholder 2"/>
          <p:cNvSpPr>
            <a:spLocks noGrp="1"/>
          </p:cNvSpPr>
          <p:nvPr>
            <p:ph type="body" idx="12"/>
          </p:nvPr>
        </p:nvSpPr>
        <p:spPr>
          <a:xfrm>
            <a:off x="3276601" y="1510075"/>
            <a:ext cx="2559051" cy="759435"/>
          </a:xfrm>
          <a:prstGeom prst="rect">
            <a:avLst/>
          </a:prstGeom>
          <a:solidFill>
            <a:srgbClr val="C00000"/>
          </a:solidFill>
        </p:spPr>
        <p:txBody>
          <a:bodyPr tIns="0" bIns="45720" anchor="ctr" anchorCtr="0">
            <a:noAutofit/>
          </a:bodyPr>
          <a:lstStyle>
            <a:lvl1pPr marL="0" indent="0" algn="ctr">
              <a:buNone/>
              <a:defRPr sz="1500" b="0">
                <a:solidFill>
                  <a:schemeClr val="bg1"/>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4" name="Content Placeholder 3"/>
          <p:cNvSpPr>
            <a:spLocks noGrp="1"/>
          </p:cNvSpPr>
          <p:nvPr>
            <p:ph sz="half" idx="13"/>
          </p:nvPr>
        </p:nvSpPr>
        <p:spPr>
          <a:xfrm>
            <a:off x="3276601" y="2376974"/>
            <a:ext cx="2559050" cy="3643865"/>
          </a:xfrm>
          <a:prstGeom prst="rect">
            <a:avLst/>
          </a:prstGeom>
        </p:spPr>
        <p:txBody>
          <a:bodyPr>
            <a:normAutofit/>
          </a:bodyPr>
          <a:lstStyle>
            <a:lvl1pPr marL="175022" indent="-175022">
              <a:defRPr sz="1500"/>
            </a:lvl1pPr>
            <a:lvl2pPr>
              <a:defRPr sz="1350"/>
            </a:lvl2pPr>
            <a:lvl3pPr>
              <a:defRPr sz="135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7" name="Slide Number Placeholder 5">
            <a:extLst>
              <a:ext uri="{FF2B5EF4-FFF2-40B4-BE49-F238E27FC236}">
                <a16:creationId xmlns:a16="http://schemas.microsoft.com/office/drawing/2014/main" id="{D86A09F1-3C54-E8DD-0134-97E3A037DC1F}"/>
              </a:ext>
            </a:extLst>
          </p:cNvPr>
          <p:cNvSpPr>
            <a:spLocks noGrp="1"/>
          </p:cNvSpPr>
          <p:nvPr>
            <p:ph type="sldNum" sz="quarter" idx="14"/>
          </p:nvPr>
        </p:nvSpPr>
        <p:spPr>
          <a:xfrm>
            <a:off x="6457950" y="6356351"/>
            <a:ext cx="2057400" cy="365125"/>
          </a:xfrm>
        </p:spPr>
        <p:txBody>
          <a:bodyPr/>
          <a:lstStyle/>
          <a:p>
            <a:fld id="{B50AF5EF-12D5-4539-BE12-523BECC15A8C}" type="slidenum">
              <a:rPr lang="en-US" smtClean="0"/>
              <a:t>‹#›</a:t>
            </a:fld>
            <a:endParaRPr lang="en-US"/>
          </a:p>
        </p:txBody>
      </p:sp>
      <p:sp>
        <p:nvSpPr>
          <p:cNvPr id="2" name="Rectangle 1">
            <a:extLst>
              <a:ext uri="{FF2B5EF4-FFF2-40B4-BE49-F238E27FC236}">
                <a16:creationId xmlns:a16="http://schemas.microsoft.com/office/drawing/2014/main" id="{4D154F38-DD63-0ABC-6B9F-66A78914D506}"/>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5" name="Right Triangle 4">
            <a:extLst>
              <a:ext uri="{FF2B5EF4-FFF2-40B4-BE49-F238E27FC236}">
                <a16:creationId xmlns:a16="http://schemas.microsoft.com/office/drawing/2014/main" id="{256431C9-FBD1-4BA2-7ACF-C1568E4E6E9C}"/>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6" name="Title 1">
            <a:extLst>
              <a:ext uri="{FF2B5EF4-FFF2-40B4-BE49-F238E27FC236}">
                <a16:creationId xmlns:a16="http://schemas.microsoft.com/office/drawing/2014/main" id="{52345B79-B038-05D2-3287-A931AAD8B305}"/>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3669977426"/>
      </p:ext>
    </p:extLst>
  </p:cSld>
  <p:clrMapOvr>
    <a:masterClrMapping/>
  </p:clrMapOvr>
  <mc:AlternateContent xmlns:mc="http://schemas.openxmlformats.org/markup-compatibility/2006" xmlns:p14="http://schemas.microsoft.com/office/powerpoint/2010/main">
    <mc:Choice Requires="p14">
      <p:transition spd="slow" p14:dur="2000" advClick="0" advTm="8000"/>
    </mc:Choice>
    <mc:Fallback xmlns="">
      <p:transition spd="slow" advClick="0" advTm="8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1" y="1510075"/>
            <a:ext cx="3942134" cy="759435"/>
          </a:xfrm>
          <a:prstGeom prst="rect">
            <a:avLst/>
          </a:prstGeom>
          <a:solidFill>
            <a:srgbClr val="003C5F"/>
          </a:solidFill>
        </p:spPr>
        <p:txBody>
          <a:bodyPr tIns="0" bIns="45720" anchor="ctr" anchorCtr="0">
            <a:noAutofit/>
          </a:bodyPr>
          <a:lstStyle>
            <a:lvl1pPr marL="0" indent="0" algn="ctr">
              <a:buNone/>
              <a:defRPr sz="1500" b="0">
                <a:solidFill>
                  <a:schemeClr val="bg1"/>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57201" y="2376974"/>
            <a:ext cx="3942134" cy="3643865"/>
          </a:xfrm>
          <a:prstGeom prst="rect">
            <a:avLst/>
          </a:prstGeom>
        </p:spPr>
        <p:txBody>
          <a:bodyPr>
            <a:normAutofit/>
          </a:bodyPr>
          <a:lstStyle>
            <a:lvl1pPr marL="175022" indent="-175022">
              <a:defRPr sz="1800"/>
            </a:lvl1pPr>
            <a:lvl2pPr>
              <a:defRPr sz="1500"/>
            </a:lvl2pPr>
            <a:lvl3pPr>
              <a:defRPr sz="150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11" name="Text Placeholder 2"/>
          <p:cNvSpPr>
            <a:spLocks noGrp="1"/>
          </p:cNvSpPr>
          <p:nvPr>
            <p:ph type="body" idx="10"/>
          </p:nvPr>
        </p:nvSpPr>
        <p:spPr>
          <a:xfrm>
            <a:off x="4744667" y="1510073"/>
            <a:ext cx="3942134" cy="759435"/>
          </a:xfrm>
          <a:prstGeom prst="rect">
            <a:avLst/>
          </a:prstGeom>
          <a:solidFill>
            <a:srgbClr val="009876"/>
          </a:solidFill>
        </p:spPr>
        <p:txBody>
          <a:bodyPr tIns="0" bIns="45720" anchor="ctr" anchorCtr="0">
            <a:noAutofit/>
          </a:bodyPr>
          <a:lstStyle>
            <a:lvl1pPr marL="0" indent="0" algn="ctr">
              <a:buNone/>
              <a:defRPr sz="1500" b="0">
                <a:solidFill>
                  <a:schemeClr val="bg1"/>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12" name="Content Placeholder 3"/>
          <p:cNvSpPr>
            <a:spLocks noGrp="1"/>
          </p:cNvSpPr>
          <p:nvPr>
            <p:ph sz="half" idx="11"/>
          </p:nvPr>
        </p:nvSpPr>
        <p:spPr>
          <a:xfrm>
            <a:off x="4744666" y="2367245"/>
            <a:ext cx="3942134" cy="3643865"/>
          </a:xfrm>
          <a:prstGeom prst="rect">
            <a:avLst/>
          </a:prstGeom>
        </p:spPr>
        <p:txBody>
          <a:bodyPr>
            <a:normAutofit/>
          </a:bodyPr>
          <a:lstStyle>
            <a:lvl1pPr marL="175022" indent="-175022">
              <a:defRPr sz="1800"/>
            </a:lvl1pPr>
            <a:lvl2pPr>
              <a:defRPr sz="1500"/>
            </a:lvl2pPr>
            <a:lvl3pPr>
              <a:defRPr sz="1500"/>
            </a:lvl3pPr>
            <a:lvl4pPr>
              <a:defRPr sz="1050"/>
            </a:lvl4pPr>
            <a:lvl5pPr>
              <a:defRPr sz="105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p:txBody>
      </p:sp>
      <p:sp>
        <p:nvSpPr>
          <p:cNvPr id="7" name="Slide Number Placeholder 5">
            <a:extLst>
              <a:ext uri="{FF2B5EF4-FFF2-40B4-BE49-F238E27FC236}">
                <a16:creationId xmlns:a16="http://schemas.microsoft.com/office/drawing/2014/main" id="{D86A09F1-3C54-E8DD-0134-97E3A037DC1F}"/>
              </a:ext>
            </a:extLst>
          </p:cNvPr>
          <p:cNvSpPr>
            <a:spLocks noGrp="1"/>
          </p:cNvSpPr>
          <p:nvPr>
            <p:ph type="sldNum" sz="quarter" idx="14"/>
          </p:nvPr>
        </p:nvSpPr>
        <p:spPr>
          <a:xfrm>
            <a:off x="6457950" y="6356351"/>
            <a:ext cx="2057400" cy="365125"/>
          </a:xfrm>
        </p:spPr>
        <p:txBody>
          <a:bodyPr/>
          <a:lstStyle/>
          <a:p>
            <a:fld id="{B50AF5EF-12D5-4539-BE12-523BECC15A8C}" type="slidenum">
              <a:rPr lang="en-US" smtClean="0"/>
              <a:t>‹#›</a:t>
            </a:fld>
            <a:endParaRPr lang="en-US"/>
          </a:p>
        </p:txBody>
      </p:sp>
      <p:sp>
        <p:nvSpPr>
          <p:cNvPr id="2" name="Rectangle 1">
            <a:extLst>
              <a:ext uri="{FF2B5EF4-FFF2-40B4-BE49-F238E27FC236}">
                <a16:creationId xmlns:a16="http://schemas.microsoft.com/office/drawing/2014/main" id="{DCD2B0A0-9E22-E6D9-0275-84A07D445F24}"/>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5" name="Right Triangle 4">
            <a:extLst>
              <a:ext uri="{FF2B5EF4-FFF2-40B4-BE49-F238E27FC236}">
                <a16:creationId xmlns:a16="http://schemas.microsoft.com/office/drawing/2014/main" id="{5C3FE969-1714-0B7D-83F9-1CD41AC0A268}"/>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6" name="Title 1">
            <a:extLst>
              <a:ext uri="{FF2B5EF4-FFF2-40B4-BE49-F238E27FC236}">
                <a16:creationId xmlns:a16="http://schemas.microsoft.com/office/drawing/2014/main" id="{75B6539D-9645-8D14-3C19-EF7006BAC843}"/>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42654964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5" name="Slide Number Placeholder 4">
            <a:extLst>
              <a:ext uri="{FF2B5EF4-FFF2-40B4-BE49-F238E27FC236}">
                <a16:creationId xmlns:a16="http://schemas.microsoft.com/office/drawing/2014/main" id="{823B0258-1205-B9D0-89BE-908FB7690A8D}"/>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6" name="Right Triangle 5">
            <a:extLst>
              <a:ext uri="{FF2B5EF4-FFF2-40B4-BE49-F238E27FC236}">
                <a16:creationId xmlns:a16="http://schemas.microsoft.com/office/drawing/2014/main" id="{9ED83243-EB8F-B3B4-C8EF-FE6DD942B4F0}"/>
              </a:ext>
            </a:extLst>
          </p:cNvPr>
          <p:cNvSpPr/>
          <p:nvPr userDrawn="1"/>
        </p:nvSpPr>
        <p:spPr>
          <a:xfrm flipH="1" flipV="1">
            <a:off x="8515350" y="-3"/>
            <a:ext cx="623189" cy="1352145"/>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Tree>
    <p:extLst>
      <p:ext uri="{BB962C8B-B14F-4D97-AF65-F5344CB8AC3E}">
        <p14:creationId xmlns:p14="http://schemas.microsoft.com/office/powerpoint/2010/main" val="348371090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7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DD5EE-003F-543C-00D9-92E108BB300E}"/>
              </a:ext>
            </a:extLst>
          </p:cNvPr>
          <p:cNvSpPr>
            <a:spLocks noGrp="1"/>
          </p:cNvSpPr>
          <p:nvPr>
            <p:ph idx="1"/>
          </p:nvPr>
        </p:nvSpPr>
        <p:spPr>
          <a:xfrm>
            <a:off x="373293" y="2675106"/>
            <a:ext cx="8396192" cy="3336589"/>
          </a:xfrm>
        </p:spPr>
        <p:txBody>
          <a:body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2" name="Rectangle 1">
            <a:extLst>
              <a:ext uri="{FF2B5EF4-FFF2-40B4-BE49-F238E27FC236}">
                <a16:creationId xmlns:a16="http://schemas.microsoft.com/office/drawing/2014/main" id="{9CC282FA-029E-54B8-9C0D-D1DB79926F19}"/>
              </a:ext>
            </a:extLst>
          </p:cNvPr>
          <p:cNvSpPr/>
          <p:nvPr userDrawn="1"/>
        </p:nvSpPr>
        <p:spPr>
          <a:xfrm>
            <a:off x="0" y="-2"/>
            <a:ext cx="9148572" cy="2529193"/>
          </a:xfrm>
          <a:prstGeom prst="rect">
            <a:avLst/>
          </a:prstGeom>
          <a:gradFill flip="none" rotWithShape="1">
            <a:gsLst>
              <a:gs pos="0">
                <a:schemeClr val="accent1">
                  <a:lumMod val="75000"/>
                </a:schemeClr>
              </a:gs>
              <a:gs pos="95000">
                <a:schemeClr val="accent1">
                  <a:lumMod val="75000"/>
                </a:schemeClr>
              </a:gs>
              <a:gs pos="60000">
                <a:srgbClr val="316B93"/>
              </a:gs>
              <a:gs pos="35000">
                <a:srgbClr val="316B93"/>
              </a:gs>
            </a:gsLst>
            <a:lin ang="54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Tree>
    <p:extLst>
      <p:ext uri="{BB962C8B-B14F-4D97-AF65-F5344CB8AC3E}">
        <p14:creationId xmlns:p14="http://schemas.microsoft.com/office/powerpoint/2010/main" val="330283646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3" name="Rectangle 2"/>
          <p:cNvSpPr/>
          <p:nvPr userDrawn="1"/>
        </p:nvSpPr>
        <p:spPr>
          <a:xfrm>
            <a:off x="0" y="-14107"/>
            <a:ext cx="9144000" cy="4385986"/>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5" name="Title 14"/>
          <p:cNvSpPr>
            <a:spLocks noGrp="1"/>
          </p:cNvSpPr>
          <p:nvPr userDrawn="1">
            <p:ph type="title"/>
          </p:nvPr>
        </p:nvSpPr>
        <p:spPr>
          <a:xfrm>
            <a:off x="457200" y="972490"/>
            <a:ext cx="6400800" cy="1141001"/>
          </a:xfrm>
        </p:spPr>
        <p:txBody>
          <a:bodyPr lIns="0" rIns="0" anchor="b" anchorCtr="0"/>
          <a:lstStyle>
            <a:lvl1pPr>
              <a:lnSpc>
                <a:spcPct val="80000"/>
              </a:lnSpc>
              <a:defRPr sz="5400" b="0"/>
            </a:lvl1pPr>
          </a:lstStyle>
          <a:p>
            <a:r>
              <a:rPr lang="en-US"/>
              <a:t>Click to edit Master title style</a:t>
            </a:r>
          </a:p>
        </p:txBody>
      </p:sp>
      <p:sp>
        <p:nvSpPr>
          <p:cNvPr id="17" name="Text Placeholder 16"/>
          <p:cNvSpPr>
            <a:spLocks noGrp="1"/>
          </p:cNvSpPr>
          <p:nvPr userDrawn="1">
            <p:ph type="body" sz="quarter" idx="10"/>
          </p:nvPr>
        </p:nvSpPr>
        <p:spPr>
          <a:xfrm>
            <a:off x="457200" y="2286529"/>
            <a:ext cx="6597650" cy="746125"/>
          </a:xfrm>
        </p:spPr>
        <p:txBody>
          <a:bodyPr lIns="0" rIns="0">
            <a:noAutofit/>
          </a:bodyPr>
          <a:lstStyle>
            <a:lvl1pPr marL="0" indent="0">
              <a:lnSpc>
                <a:spcPct val="80000"/>
              </a:lnSpc>
              <a:buNone/>
              <a:defRPr sz="3200">
                <a:solidFill>
                  <a:srgbClr val="FDD809"/>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Click to edit Master text styles</a:t>
            </a:r>
          </a:p>
        </p:txBody>
      </p:sp>
      <p:sp>
        <p:nvSpPr>
          <p:cNvPr id="20" name="Text Placeholder 16"/>
          <p:cNvSpPr>
            <a:spLocks noGrp="1"/>
          </p:cNvSpPr>
          <p:nvPr userDrawn="1">
            <p:ph type="body" sz="quarter" idx="11" hasCustomPrompt="1"/>
          </p:nvPr>
        </p:nvSpPr>
        <p:spPr>
          <a:xfrm>
            <a:off x="457200" y="3870325"/>
            <a:ext cx="5035550" cy="297677"/>
          </a:xfrm>
        </p:spPr>
        <p:txBody>
          <a:bodyPr lIns="0" rIns="0">
            <a:noAutofit/>
          </a:bodyPr>
          <a:lstStyle>
            <a:lvl1pPr marL="0" indent="0">
              <a:lnSpc>
                <a:spcPct val="90000"/>
              </a:lnSpc>
              <a:buNone/>
              <a:defRPr sz="1800">
                <a:solidFill>
                  <a:srgbClr val="FFFFFF"/>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April 27, 2018</a:t>
            </a:r>
          </a:p>
        </p:txBody>
      </p:sp>
      <p:sp>
        <p:nvSpPr>
          <p:cNvPr id="22" name="Text Placeholder 16"/>
          <p:cNvSpPr>
            <a:spLocks noGrp="1"/>
          </p:cNvSpPr>
          <p:nvPr userDrawn="1">
            <p:ph type="body" sz="quarter" idx="12" hasCustomPrompt="1"/>
          </p:nvPr>
        </p:nvSpPr>
        <p:spPr>
          <a:xfrm>
            <a:off x="457200" y="5137133"/>
            <a:ext cx="3229648" cy="1459169"/>
          </a:xfrm>
        </p:spPr>
        <p:txBody>
          <a:bodyPr lIns="0" rIns="0">
            <a:noAutofit/>
          </a:bodyPr>
          <a:lstStyle>
            <a:lvl1pPr marL="0" indent="0">
              <a:lnSpc>
                <a:spcPct val="100000"/>
              </a:lnSpc>
              <a:buNone/>
              <a:defRPr sz="1800">
                <a:solidFill>
                  <a:schemeClr val="bg1">
                    <a:lumMod val="50000"/>
                  </a:schemeClr>
                </a:solidFill>
              </a:defRPr>
            </a:lvl1pPr>
            <a:lvl2pPr marL="449262" indent="0">
              <a:buNone/>
              <a:defRPr sz="2800">
                <a:solidFill>
                  <a:srgbClr val="FFFFFF"/>
                </a:solidFill>
              </a:defRPr>
            </a:lvl2pPr>
            <a:lvl3pPr marL="862013" indent="0">
              <a:buNone/>
              <a:defRPr sz="2400">
                <a:solidFill>
                  <a:srgbClr val="FFFFFF"/>
                </a:solidFill>
              </a:defRPr>
            </a:lvl3pPr>
            <a:lvl4pPr marL="1317625" indent="0">
              <a:buNone/>
              <a:defRPr sz="2400">
                <a:solidFill>
                  <a:srgbClr val="FFFFFF"/>
                </a:solidFill>
              </a:defRPr>
            </a:lvl4pPr>
            <a:lvl5pPr marL="1714500" indent="0">
              <a:buNone/>
              <a:defRPr sz="2400">
                <a:solidFill>
                  <a:srgbClr val="FFFFFF"/>
                </a:solidFill>
              </a:defRPr>
            </a:lvl5pPr>
          </a:lstStyle>
          <a:p>
            <a:pPr lvl="0"/>
            <a:r>
              <a:rPr lang="en-US"/>
              <a:t>Presenter Name</a:t>
            </a:r>
            <a:br>
              <a:rPr lang="en-US"/>
            </a:br>
            <a:r>
              <a:rPr lang="en-US"/>
              <a:t>Contact information</a:t>
            </a:r>
          </a:p>
          <a:p>
            <a:pPr lvl="0"/>
            <a:r>
              <a:rPr lang="en-US"/>
              <a:t>Email</a:t>
            </a:r>
            <a:br>
              <a:rPr lang="en-US"/>
            </a:br>
            <a:r>
              <a:rPr lang="en-US"/>
              <a:t>Phone</a:t>
            </a:r>
          </a:p>
        </p:txBody>
      </p:sp>
      <p:sp>
        <p:nvSpPr>
          <p:cNvPr id="12" name="Right Triangle 11"/>
          <p:cNvSpPr/>
          <p:nvPr/>
        </p:nvSpPr>
        <p:spPr>
          <a:xfrm flipH="1" flipV="1">
            <a:off x="7358302" y="-14108"/>
            <a:ext cx="1801089" cy="4385986"/>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spTree>
    <p:extLst>
      <p:ext uri="{BB962C8B-B14F-4D97-AF65-F5344CB8AC3E}">
        <p14:creationId xmlns:p14="http://schemas.microsoft.com/office/powerpoint/2010/main" val="355067442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8229600" cy="452596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15737908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80343598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hree Content">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8" name="Content Placeholder 16"/>
          <p:cNvSpPr>
            <a:spLocks noGrp="1"/>
          </p:cNvSpPr>
          <p:nvPr>
            <p:ph sz="quarter" idx="10"/>
          </p:nvPr>
        </p:nvSpPr>
        <p:spPr>
          <a:xfrm>
            <a:off x="4572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21" name="Content Placeholder 16"/>
          <p:cNvSpPr>
            <a:spLocks noGrp="1"/>
          </p:cNvSpPr>
          <p:nvPr>
            <p:ph sz="quarter" idx="11"/>
          </p:nvPr>
        </p:nvSpPr>
        <p:spPr>
          <a:xfrm>
            <a:off x="6085416"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
        <p:nvSpPr>
          <p:cNvPr id="22" name="Content Placeholder 16"/>
          <p:cNvSpPr>
            <a:spLocks noGrp="1"/>
          </p:cNvSpPr>
          <p:nvPr>
            <p:ph sz="quarter" idx="12"/>
          </p:nvPr>
        </p:nvSpPr>
        <p:spPr>
          <a:xfrm>
            <a:off x="3276600" y="1446235"/>
            <a:ext cx="2601383" cy="4525963"/>
          </a:xfrm>
        </p:spPr>
        <p:txBody>
          <a:bodyPr>
            <a:normAutofit/>
          </a:bodyPr>
          <a:lstStyle>
            <a:lvl1pPr marL="233363" indent="-233363">
              <a:defRPr sz="2000"/>
            </a:lvl1pPr>
            <a:lvl2pPr>
              <a:defRPr sz="1800"/>
            </a:lvl2pPr>
            <a:lvl3pPr>
              <a:defRPr sz="1600"/>
            </a:lvl3pPr>
            <a:lvl4pPr>
              <a:defRPr sz="1600"/>
            </a:lvl4pPr>
            <a:lvl5pPr>
              <a:defRPr sz="16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7547474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2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8" name="Content Placeholder 16"/>
          <p:cNvSpPr>
            <a:spLocks noGrp="1"/>
          </p:cNvSpPr>
          <p:nvPr>
            <p:ph sz="quarter" idx="11"/>
          </p:nvPr>
        </p:nvSpPr>
        <p:spPr>
          <a:xfrm>
            <a:off x="4781548" y="1446235"/>
            <a:ext cx="3903133" cy="4525963"/>
          </a:xfrm>
        </p:spPr>
        <p:txBody>
          <a:bodyPr>
            <a:normAutofit/>
          </a:bodyPr>
          <a:lstStyle>
            <a:lvl1pPr>
              <a:defRPr sz="2400"/>
            </a:lvl1pPr>
            <a:lvl2pPr>
              <a:defRPr sz="2000"/>
            </a:lvl2pPr>
            <a:lvl3pPr>
              <a:defRPr sz="18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1289367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 Content Boxes">
    <p:spTree>
      <p:nvGrpSpPr>
        <p:cNvPr id="1" name=""/>
        <p:cNvGrpSpPr/>
        <p:nvPr/>
      </p:nvGrpSpPr>
      <p:grpSpPr>
        <a:xfrm>
          <a:off x="0" y="0"/>
          <a:ext cx="0" cy="0"/>
          <a:chOff x="0" y="0"/>
          <a:chExt cx="0" cy="0"/>
        </a:xfrm>
      </p:grpSpPr>
      <p:sp>
        <p:nvSpPr>
          <p:cNvPr id="10"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1"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7" name="Content Placeholder 16"/>
          <p:cNvSpPr>
            <a:spLocks noGrp="1"/>
          </p:cNvSpPr>
          <p:nvPr>
            <p:ph sz="quarter" idx="10"/>
          </p:nvPr>
        </p:nvSpPr>
        <p:spPr>
          <a:xfrm>
            <a:off x="457200" y="1446236"/>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2" name="Content Placeholder 16"/>
          <p:cNvSpPr>
            <a:spLocks noGrp="1"/>
          </p:cNvSpPr>
          <p:nvPr>
            <p:ph sz="quarter" idx="11"/>
          </p:nvPr>
        </p:nvSpPr>
        <p:spPr>
          <a:xfrm>
            <a:off x="457200" y="3820583"/>
            <a:ext cx="3987800"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4" name="Content Placeholder 16"/>
          <p:cNvSpPr>
            <a:spLocks noGrp="1"/>
          </p:cNvSpPr>
          <p:nvPr>
            <p:ph sz="quarter" idx="12"/>
          </p:nvPr>
        </p:nvSpPr>
        <p:spPr>
          <a:xfrm>
            <a:off x="4698999" y="1446236"/>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
        <p:nvSpPr>
          <p:cNvPr id="16" name="Content Placeholder 16"/>
          <p:cNvSpPr>
            <a:spLocks noGrp="1"/>
          </p:cNvSpPr>
          <p:nvPr>
            <p:ph sz="quarter" idx="13"/>
          </p:nvPr>
        </p:nvSpPr>
        <p:spPr>
          <a:xfrm>
            <a:off x="4698999" y="3820583"/>
            <a:ext cx="3987799" cy="2152097"/>
          </a:xfrm>
        </p:spPr>
        <p:txBody>
          <a:bodyPr>
            <a:normAutofit/>
          </a:bodyPr>
          <a:lstStyle>
            <a:lvl1pPr marL="233363" indent="-233363">
              <a:defRPr sz="2000"/>
            </a:lvl1pPr>
            <a:lvl2pPr>
              <a:defRPr sz="1800"/>
            </a:lvl2pPr>
            <a:lvl3pPr>
              <a:defRPr sz="1600"/>
            </a:lvl3pPr>
            <a:lvl4pPr>
              <a:defRPr sz="1800"/>
            </a:lvl4pPr>
            <a:lvl5pPr>
              <a:defRPr sz="1800"/>
            </a:lvl5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16348580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10" name="Rectangle 9">
            <a:extLst>
              <a:ext uri="{FF2B5EF4-FFF2-40B4-BE49-F238E27FC236}">
                <a16:creationId xmlns:a16="http://schemas.microsoft.com/office/drawing/2014/main" id="{0CCB877E-FF4A-D19D-18EA-59153F249F78}"/>
              </a:ext>
            </a:extLst>
          </p:cNvPr>
          <p:cNvSpPr/>
          <p:nvPr userDrawn="1"/>
        </p:nvSpPr>
        <p:spPr>
          <a:xfrm>
            <a:off x="0" y="1"/>
            <a:ext cx="9144000" cy="5680953"/>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1" name="Title 1">
            <a:extLst>
              <a:ext uri="{FF2B5EF4-FFF2-40B4-BE49-F238E27FC236}">
                <a16:creationId xmlns:a16="http://schemas.microsoft.com/office/drawing/2014/main" id="{A9C935AE-B077-60DC-6853-52D6DFE23D8F}"/>
              </a:ext>
            </a:extLst>
          </p:cNvPr>
          <p:cNvSpPr>
            <a:spLocks noGrp="1"/>
          </p:cNvSpPr>
          <p:nvPr>
            <p:ph type="ctrTitle"/>
          </p:nvPr>
        </p:nvSpPr>
        <p:spPr>
          <a:xfrm>
            <a:off x="1143000" y="2328380"/>
            <a:ext cx="6858000" cy="831719"/>
          </a:xfrm>
          <a:prstGeom prst="rect">
            <a:avLst/>
          </a:prstGeom>
        </p:spPr>
        <p:txBody>
          <a:bodyPr anchor="b"/>
          <a:lstStyle>
            <a:lvl1pPr algn="ctr">
              <a:defRPr sz="3600">
                <a:solidFill>
                  <a:schemeClr val="bg1"/>
                </a:solidFill>
                <a:effectLst>
                  <a:outerShdw blurRad="38100" dist="38100" dir="2700000" algn="tl">
                    <a:srgbClr val="000000">
                      <a:alpha val="43137"/>
                    </a:srgbClr>
                  </a:outerShdw>
                </a:effectLst>
              </a:defRPr>
            </a:lvl1pPr>
          </a:lstStyle>
          <a:p>
            <a:r>
              <a:rPr lang="en-US"/>
              <a:t>Click to edit Master title style</a:t>
            </a:r>
          </a:p>
        </p:txBody>
      </p:sp>
      <p:sp>
        <p:nvSpPr>
          <p:cNvPr id="12" name="Subtitle 2">
            <a:extLst>
              <a:ext uri="{FF2B5EF4-FFF2-40B4-BE49-F238E27FC236}">
                <a16:creationId xmlns:a16="http://schemas.microsoft.com/office/drawing/2014/main" id="{7C26C6BF-5420-822C-AADC-516AF7D4FE0C}"/>
              </a:ext>
            </a:extLst>
          </p:cNvPr>
          <p:cNvSpPr>
            <a:spLocks noGrp="1"/>
          </p:cNvSpPr>
          <p:nvPr>
            <p:ph type="subTitle" idx="1"/>
          </p:nvPr>
        </p:nvSpPr>
        <p:spPr>
          <a:xfrm>
            <a:off x="1143000" y="3368574"/>
            <a:ext cx="6858000" cy="444666"/>
          </a:xfrm>
        </p:spPr>
        <p:txBody>
          <a:bodyPr>
            <a:noAutofit/>
          </a:bodyPr>
          <a:lstStyle>
            <a:lvl1pPr marL="0" indent="0" algn="ctr">
              <a:buNone/>
              <a:defRPr sz="2100">
                <a:solidFill>
                  <a:srgbClr val="FFC000"/>
                </a:solidFill>
                <a:effectLst>
                  <a:outerShdw blurRad="38100" dist="38100" dir="2700000" algn="tl">
                    <a:srgbClr val="000000">
                      <a:alpha val="43137"/>
                    </a:srgbClr>
                  </a:outerShdw>
                </a:effectLst>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13" name="Rectangle 12">
            <a:extLst>
              <a:ext uri="{FF2B5EF4-FFF2-40B4-BE49-F238E27FC236}">
                <a16:creationId xmlns:a16="http://schemas.microsoft.com/office/drawing/2014/main" id="{E1E6DCBD-5210-2B9D-D8E4-5D791C77C63E}"/>
              </a:ext>
            </a:extLst>
          </p:cNvPr>
          <p:cNvSpPr/>
          <p:nvPr userDrawn="1"/>
        </p:nvSpPr>
        <p:spPr>
          <a:xfrm>
            <a:off x="0" y="5272392"/>
            <a:ext cx="9144000" cy="1585609"/>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15" name="TextBox 14">
            <a:extLst>
              <a:ext uri="{FF2B5EF4-FFF2-40B4-BE49-F238E27FC236}">
                <a16:creationId xmlns:a16="http://schemas.microsoft.com/office/drawing/2014/main" id="{2F72F3A1-9BF2-0DB5-60C9-337EB2A5F5FF}"/>
              </a:ext>
            </a:extLst>
          </p:cNvPr>
          <p:cNvSpPr txBox="1"/>
          <p:nvPr userDrawn="1"/>
        </p:nvSpPr>
        <p:spPr>
          <a:xfrm>
            <a:off x="2239796" y="309707"/>
            <a:ext cx="4676571" cy="392415"/>
          </a:xfrm>
          <a:prstGeom prst="rect">
            <a:avLst/>
          </a:prstGeom>
          <a:noFill/>
        </p:spPr>
        <p:txBody>
          <a:bodyPr wrap="square">
            <a:spAutoFit/>
          </a:bodyPr>
          <a:lstStyle/>
          <a:p>
            <a:pPr algn="ctr"/>
            <a:r>
              <a:rPr lang="en-US" sz="975" b="0" i="0" u="none" strike="noStrike" spc="0">
                <a:solidFill>
                  <a:srgbClr val="E7F6FF"/>
                </a:solidFill>
                <a:effectLst/>
                <a:latin typeface="Calibri" panose="020F0502020204030204" pitchFamily="34" charset="0"/>
              </a:rPr>
              <a:t>MassHire programs and services are funded in full by US Department of Labor (USDOL) </a:t>
            </a:r>
            <a:r>
              <a:rPr lang="en-US" sz="975" b="0" i="0" u="none" strike="noStrike" spc="-23" baseline="0">
                <a:solidFill>
                  <a:srgbClr val="E7F6FF"/>
                </a:solidFill>
                <a:effectLst/>
                <a:latin typeface="Calibri" panose="020F0502020204030204" pitchFamily="34" charset="0"/>
              </a:rPr>
              <a:t>Employment and Training Administration grants.  Additional details furnished upon request. </a:t>
            </a:r>
            <a:r>
              <a:rPr lang="en-US" sz="975" b="0" i="0" spc="-23" baseline="0">
                <a:solidFill>
                  <a:srgbClr val="E7F6FF"/>
                </a:solidFill>
                <a:effectLst/>
                <a:latin typeface="Calibri" panose="020F0502020204030204" pitchFamily="34" charset="0"/>
              </a:rPr>
              <a:t>​</a:t>
            </a:r>
            <a:endParaRPr lang="en-US" sz="975" spc="-23" baseline="0">
              <a:solidFill>
                <a:srgbClr val="E7F6FF"/>
              </a:solidFill>
            </a:endParaRPr>
          </a:p>
        </p:txBody>
      </p:sp>
      <p:sp>
        <p:nvSpPr>
          <p:cNvPr id="24" name="Right Triangle 23">
            <a:extLst>
              <a:ext uri="{FF2B5EF4-FFF2-40B4-BE49-F238E27FC236}">
                <a16:creationId xmlns:a16="http://schemas.microsoft.com/office/drawing/2014/main" id="{89761742-61A1-F978-A125-9861CE774F79}"/>
              </a:ext>
            </a:extLst>
          </p:cNvPr>
          <p:cNvSpPr/>
          <p:nvPr userDrawn="1"/>
        </p:nvSpPr>
        <p:spPr>
          <a:xfrm flipH="1" flipV="1">
            <a:off x="7558410" y="-4380"/>
            <a:ext cx="1580129" cy="3443108"/>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pic>
        <p:nvPicPr>
          <p:cNvPr id="4" name="Picture 3" descr="A picture containing icon&#10;&#10;Description automatically generated">
            <a:extLst>
              <a:ext uri="{FF2B5EF4-FFF2-40B4-BE49-F238E27FC236}">
                <a16:creationId xmlns:a16="http://schemas.microsoft.com/office/drawing/2014/main" id="{EB278825-CBB1-8AEF-B625-08CAD37308EC}"/>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386051" y="5336769"/>
            <a:ext cx="1182532" cy="1041464"/>
          </a:xfrm>
          <a:prstGeom prst="rect">
            <a:avLst/>
          </a:prstGeom>
        </p:spPr>
      </p:pic>
      <p:sp>
        <p:nvSpPr>
          <p:cNvPr id="5" name="TextBox 4">
            <a:extLst>
              <a:ext uri="{FF2B5EF4-FFF2-40B4-BE49-F238E27FC236}">
                <a16:creationId xmlns:a16="http://schemas.microsoft.com/office/drawing/2014/main" id="{96D8E9D8-CD56-C3D2-3DC1-5F043E9422F9}"/>
              </a:ext>
            </a:extLst>
          </p:cNvPr>
          <p:cNvSpPr txBox="1"/>
          <p:nvPr userDrawn="1"/>
        </p:nvSpPr>
        <p:spPr>
          <a:xfrm>
            <a:off x="364163" y="6328433"/>
            <a:ext cx="1233602" cy="656590"/>
          </a:xfrm>
          <a:prstGeom prst="rect">
            <a:avLst/>
          </a:prstGeom>
          <a:noFill/>
        </p:spPr>
        <p:txBody>
          <a:bodyPr wrap="square" rtlCol="0">
            <a:spAutoFit/>
          </a:bodyPr>
          <a:lstStyle/>
          <a:p>
            <a:pPr algn="ctr">
              <a:lnSpc>
                <a:spcPts val="1050"/>
              </a:lnSpc>
            </a:pPr>
            <a:r>
              <a:rPr lang="en-US" sz="975" spc="8" baseline="0">
                <a:solidFill>
                  <a:srgbClr val="003C61"/>
                </a:solidFill>
                <a:latin typeface="Seaford" panose="00000500000000000000" pitchFamily="2" charset="0"/>
                <a:ea typeface="Verdana" panose="020B0604030504040204" pitchFamily="34" charset="0"/>
                <a:cs typeface="Calibri" panose="020F0502020204030204" pitchFamily="34" charset="0"/>
              </a:rPr>
              <a:t>DEPARTMENT OF</a:t>
            </a:r>
          </a:p>
          <a:p>
            <a:pPr algn="ctr">
              <a:lnSpc>
                <a:spcPts val="1050"/>
              </a:lnSpc>
            </a:pPr>
            <a:r>
              <a:rPr lang="en-US" sz="975" spc="-15" baseline="0">
                <a:solidFill>
                  <a:srgbClr val="003C61"/>
                </a:solidFill>
                <a:latin typeface="Seaford" panose="00000500000000000000" pitchFamily="2" charset="0"/>
                <a:ea typeface="Verdana" panose="020B0604030504040204" pitchFamily="34" charset="0"/>
                <a:cs typeface="Calibri" panose="020F0502020204030204" pitchFamily="34" charset="0"/>
              </a:rPr>
              <a:t>CAREER SERVICES</a:t>
            </a:r>
          </a:p>
        </p:txBody>
      </p:sp>
    </p:spTree>
    <p:extLst>
      <p:ext uri="{BB962C8B-B14F-4D97-AF65-F5344CB8AC3E}">
        <p14:creationId xmlns:p14="http://schemas.microsoft.com/office/powerpoint/2010/main" val="3263159864"/>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2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5"/>
            <a:ext cx="3881968" cy="494851"/>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061479"/>
            <a:ext cx="3881967"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22" name="Text Placeholder 2"/>
          <p:cNvSpPr>
            <a:spLocks noGrp="1"/>
          </p:cNvSpPr>
          <p:nvPr>
            <p:ph type="body" idx="10"/>
          </p:nvPr>
        </p:nvSpPr>
        <p:spPr>
          <a:xfrm>
            <a:off x="4804832" y="1463065"/>
            <a:ext cx="3881967" cy="494851"/>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Content Placeholder 3"/>
          <p:cNvSpPr>
            <a:spLocks noGrp="1"/>
          </p:cNvSpPr>
          <p:nvPr>
            <p:ph sz="half" idx="11"/>
          </p:nvPr>
        </p:nvSpPr>
        <p:spPr>
          <a:xfrm>
            <a:off x="4804833" y="2061479"/>
            <a:ext cx="3881966" cy="3910719"/>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65787005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3 Colum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463064"/>
            <a:ext cx="2559051" cy="759435"/>
          </a:xfrm>
          <a:prstGeom prst="rect">
            <a:avLst/>
          </a:prstGeom>
          <a:solidFill>
            <a:srgbClr val="042B4A"/>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7"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20" name="Straight Connector 19"/>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11" name="Text Placeholder 2"/>
          <p:cNvSpPr>
            <a:spLocks noGrp="1"/>
          </p:cNvSpPr>
          <p:nvPr>
            <p:ph type="body" idx="10"/>
          </p:nvPr>
        </p:nvSpPr>
        <p:spPr>
          <a:xfrm>
            <a:off x="6127748" y="1463064"/>
            <a:ext cx="2559051" cy="759435"/>
          </a:xfrm>
          <a:prstGeom prst="rect">
            <a:avLst/>
          </a:prstGeom>
          <a:solidFill>
            <a:srgbClr val="7D3379"/>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half" idx="11"/>
          </p:nvPr>
        </p:nvSpPr>
        <p:spPr>
          <a:xfrm>
            <a:off x="6127749"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
        <p:nvSpPr>
          <p:cNvPr id="13" name="Text Placeholder 2"/>
          <p:cNvSpPr>
            <a:spLocks noGrp="1"/>
          </p:cNvSpPr>
          <p:nvPr>
            <p:ph type="body" idx="12"/>
          </p:nvPr>
        </p:nvSpPr>
        <p:spPr>
          <a:xfrm>
            <a:off x="3276600" y="1463064"/>
            <a:ext cx="2559051" cy="759435"/>
          </a:xfrm>
          <a:prstGeom prst="rect">
            <a:avLst/>
          </a:prstGeom>
          <a:solidFill>
            <a:srgbClr val="53A4CF"/>
          </a:solidFill>
        </p:spPr>
        <p:txBody>
          <a:bodyPr tIns="0" bIns="45720" anchor="ctr" anchorCtr="0">
            <a:noAutofit/>
          </a:bodyPr>
          <a:lstStyle>
            <a:lvl1pPr marL="0" indent="0" algn="ctr">
              <a:buNone/>
              <a:defRPr sz="20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4" name="Content Placeholder 3"/>
          <p:cNvSpPr>
            <a:spLocks noGrp="1"/>
          </p:cNvSpPr>
          <p:nvPr>
            <p:ph sz="half" idx="13"/>
          </p:nvPr>
        </p:nvSpPr>
        <p:spPr>
          <a:xfrm>
            <a:off x="3276601" y="2328332"/>
            <a:ext cx="2559050" cy="3643865"/>
          </a:xfrm>
          <a:prstGeom prst="rect">
            <a:avLst/>
          </a:prstGeom>
        </p:spPr>
        <p:txBody>
          <a:bodyPr>
            <a:normAutofit/>
          </a:bodyPr>
          <a:lstStyle>
            <a:lvl1pPr marL="233363" indent="-233363">
              <a:defRPr sz="2000"/>
            </a:lvl1pPr>
            <a:lvl2pPr>
              <a:defRPr sz="1800"/>
            </a:lvl2pPr>
            <a:lvl3pPr>
              <a:defRPr sz="1600"/>
            </a:lvl3pPr>
            <a:lvl4pPr>
              <a:defRPr sz="1400"/>
            </a:lvl4pPr>
            <a:lvl5pPr>
              <a:defRPr sz="14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3571448010"/>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1668549910"/>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Chart">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Chart Placeholder 2"/>
          <p:cNvSpPr>
            <a:spLocks noGrp="1"/>
          </p:cNvSpPr>
          <p:nvPr>
            <p:ph type="chart" sz="quarter" idx="10"/>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229241265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able">
    <p:spTree>
      <p:nvGrpSpPr>
        <p:cNvPr id="1" name=""/>
        <p:cNvGrpSpPr/>
        <p:nvPr/>
      </p:nvGrpSpPr>
      <p:grpSpPr>
        <a:xfrm>
          <a:off x="0" y="0"/>
          <a:ext cx="0" cy="0"/>
          <a:chOff x="0" y="0"/>
          <a:chExt cx="0" cy="0"/>
        </a:xfrm>
      </p:grpSpPr>
      <p:sp>
        <p:nvSpPr>
          <p:cNvPr id="6"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8"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4" name="Table Placeholder 3"/>
          <p:cNvSpPr>
            <a:spLocks noGrp="1"/>
          </p:cNvSpPr>
          <p:nvPr>
            <p:ph type="tbl" sz="quarter" idx="11"/>
          </p:nvPr>
        </p:nvSpPr>
        <p:spPr>
          <a:xfrm>
            <a:off x="457200" y="1555750"/>
            <a:ext cx="8229600" cy="4306888"/>
          </a:xfrm>
        </p:spPr>
        <p:txBody>
          <a:bodyPr/>
          <a:lstStyle/>
          <a:p>
            <a:endParaRPr lang="en-US"/>
          </a:p>
        </p:txBody>
      </p:sp>
    </p:spTree>
    <p:extLst>
      <p:ext uri="{BB962C8B-B14F-4D97-AF65-F5344CB8AC3E}">
        <p14:creationId xmlns:p14="http://schemas.microsoft.com/office/powerpoint/2010/main" val="111437242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Image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9144000" cy="4918364"/>
          </a:xfrm>
          <a:solidFill>
            <a:srgbClr val="D1D3D4"/>
          </a:solidFill>
        </p:spPr>
        <p:txBody>
          <a:bodyPr/>
          <a:lstStyle/>
          <a:p>
            <a:endParaRPr lang="en-US"/>
          </a:p>
        </p:txBody>
      </p:sp>
    </p:spTree>
    <p:extLst>
      <p:ext uri="{BB962C8B-B14F-4D97-AF65-F5344CB8AC3E}">
        <p14:creationId xmlns:p14="http://schemas.microsoft.com/office/powerpoint/2010/main" val="45599169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2 Images">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5" name="Picture Placeholder 4"/>
          <p:cNvSpPr>
            <a:spLocks noGrp="1"/>
          </p:cNvSpPr>
          <p:nvPr>
            <p:ph type="pic" sz="quarter" idx="10"/>
          </p:nvPr>
        </p:nvSpPr>
        <p:spPr>
          <a:xfrm>
            <a:off x="0" y="1216122"/>
            <a:ext cx="4582583" cy="4918364"/>
          </a:xfrm>
          <a:solidFill>
            <a:srgbClr val="D1D3D4"/>
          </a:solidFill>
        </p:spPr>
        <p:txBody>
          <a:bodyPr>
            <a:normAutofit/>
          </a:bodyPr>
          <a:lstStyle>
            <a:lvl1pPr>
              <a:defRPr sz="2400"/>
            </a:lvl1pPr>
          </a:lstStyle>
          <a:p>
            <a:endParaRPr lang="en-US"/>
          </a:p>
        </p:txBody>
      </p:sp>
      <p:sp>
        <p:nvSpPr>
          <p:cNvPr id="7" name="Picture Placeholder 4"/>
          <p:cNvSpPr>
            <a:spLocks noGrp="1"/>
          </p:cNvSpPr>
          <p:nvPr>
            <p:ph type="pic" sz="quarter" idx="11"/>
          </p:nvPr>
        </p:nvSpPr>
        <p:spPr>
          <a:xfrm>
            <a:off x="4572000" y="1216122"/>
            <a:ext cx="4582583" cy="4918364"/>
          </a:xfrm>
          <a:solidFill>
            <a:srgbClr val="D1D3D4"/>
          </a:solidFill>
        </p:spPr>
        <p:txBody>
          <a:bodyPr>
            <a:normAutofit/>
          </a:bodyPr>
          <a:lstStyle>
            <a:lvl1pPr>
              <a:defRPr sz="2400"/>
            </a:lvl1pPr>
          </a:lstStyle>
          <a:p>
            <a:endParaRPr lang="en-US"/>
          </a:p>
        </p:txBody>
      </p:sp>
      <p:cxnSp>
        <p:nvCxnSpPr>
          <p:cNvPr id="3" name="Straight Connector 2"/>
          <p:cNvCxnSpPr/>
          <p:nvPr userDrawn="1"/>
        </p:nvCxnSpPr>
        <p:spPr>
          <a:xfrm>
            <a:off x="4572000" y="1216122"/>
            <a:ext cx="0" cy="4918364"/>
          </a:xfrm>
          <a:prstGeom prst="line">
            <a:avLst/>
          </a:prstGeom>
          <a:ln>
            <a:solidFill>
              <a:srgbClr val="426480"/>
            </a:solidFill>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230669572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Video Slide">
    <p:spTree>
      <p:nvGrpSpPr>
        <p:cNvPr id="1" name=""/>
        <p:cNvGrpSpPr/>
        <p:nvPr/>
      </p:nvGrpSpPr>
      <p:grpSpPr>
        <a:xfrm>
          <a:off x="0" y="0"/>
          <a:ext cx="0" cy="0"/>
          <a:chOff x="0" y="0"/>
          <a:chExt cx="0" cy="0"/>
        </a:xfrm>
      </p:grpSpPr>
      <p:sp>
        <p:nvSpPr>
          <p:cNvPr id="8"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a:t>
            </a:r>
            <a:br>
              <a:rPr lang="en-US"/>
            </a:br>
            <a:r>
              <a:rPr lang="en-US"/>
              <a:t>Master title style</a:t>
            </a:r>
          </a:p>
        </p:txBody>
      </p:sp>
      <p:sp>
        <p:nvSpPr>
          <p:cNvPr id="10"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sp>
        <p:nvSpPr>
          <p:cNvPr id="12" name="TextBox 11"/>
          <p:cNvSpPr txBox="1"/>
          <p:nvPr userDrawn="1"/>
        </p:nvSpPr>
        <p:spPr>
          <a:xfrm>
            <a:off x="6564644" y="6359525"/>
            <a:ext cx="1692771" cy="362076"/>
          </a:xfrm>
          <a:prstGeom prst="rect">
            <a:avLst/>
          </a:prstGeom>
          <a:noFill/>
        </p:spPr>
        <p:txBody>
          <a:bodyPr wrap="none" lIns="0" rIns="0" rtlCol="0" anchor="ctr" anchorCtr="0">
            <a:noAutofit/>
          </a:bodyPr>
          <a:lstStyle/>
          <a:p>
            <a:pPr marL="0" marR="0" indent="0" algn="r" defTabSz="457200" rtl="0" eaLnBrk="1" fontAlgn="auto" latinLnBrk="0" hangingPunct="1">
              <a:lnSpc>
                <a:spcPct val="100000"/>
              </a:lnSpc>
              <a:spcBef>
                <a:spcPts val="0"/>
              </a:spcBef>
              <a:spcAft>
                <a:spcPts val="0"/>
              </a:spcAft>
              <a:buClrTx/>
              <a:buSzTx/>
              <a:buFontTx/>
              <a:buNone/>
              <a:tabLst/>
              <a:defRPr/>
            </a:pPr>
            <a:r>
              <a:rPr lang="en-US" sz="1000" err="1">
                <a:solidFill>
                  <a:srgbClr val="042B4A"/>
                </a:solidFill>
                <a:latin typeface="+mn-lt"/>
                <a:cs typeface="Calibri"/>
              </a:rPr>
              <a:t>MassHireFallRiverCareers.org</a:t>
            </a:r>
            <a:endParaRPr lang="en-US" sz="1000">
              <a:solidFill>
                <a:srgbClr val="042B4A"/>
              </a:solidFill>
              <a:latin typeface="+mn-lt"/>
              <a:cs typeface="Calibri"/>
            </a:endParaRPr>
          </a:p>
        </p:txBody>
      </p:sp>
      <p:cxnSp>
        <p:nvCxnSpPr>
          <p:cNvPr id="15" name="Straight Connector 14"/>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3" name="Media Placeholder 2"/>
          <p:cNvSpPr>
            <a:spLocks noGrp="1"/>
          </p:cNvSpPr>
          <p:nvPr>
            <p:ph type="media" sz="quarter" idx="10"/>
          </p:nvPr>
        </p:nvSpPr>
        <p:spPr>
          <a:xfrm>
            <a:off x="0" y="1236663"/>
            <a:ext cx="9144000" cy="5621337"/>
          </a:xfrm>
          <a:solidFill>
            <a:schemeClr val="accent1"/>
          </a:solidFill>
        </p:spPr>
        <p:txBody>
          <a:bodyPr/>
          <a:lstStyle/>
          <a:p>
            <a:endParaRPr lang="en-US"/>
          </a:p>
        </p:txBody>
      </p:sp>
    </p:spTree>
    <p:extLst>
      <p:ext uri="{BB962C8B-B14F-4D97-AF65-F5344CB8AC3E}">
        <p14:creationId xmlns:p14="http://schemas.microsoft.com/office/powerpoint/2010/main" val="151403773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54938492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8026633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DD5EE-003F-543C-00D9-92E108BB300E}"/>
              </a:ext>
            </a:extLst>
          </p:cNvPr>
          <p:cNvSpPr>
            <a:spLocks noGrp="1"/>
          </p:cNvSpPr>
          <p:nvPr>
            <p:ph idx="1"/>
          </p:nvPr>
        </p:nvSpPr>
        <p:spPr>
          <a:xfrm>
            <a:off x="373293" y="1507784"/>
            <a:ext cx="8396192" cy="4445544"/>
          </a:xfrm>
        </p:spPr>
        <p:txBody>
          <a:body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2" name="Rectangle 1">
            <a:extLst>
              <a:ext uri="{FF2B5EF4-FFF2-40B4-BE49-F238E27FC236}">
                <a16:creationId xmlns:a16="http://schemas.microsoft.com/office/drawing/2014/main" id="{9CC282FA-029E-54B8-9C0D-D1DB79926F19}"/>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4" name="Right Triangle 3">
            <a:extLst>
              <a:ext uri="{FF2B5EF4-FFF2-40B4-BE49-F238E27FC236}">
                <a16:creationId xmlns:a16="http://schemas.microsoft.com/office/drawing/2014/main" id="{8A111950-FDF3-AD07-6125-403D178C71DA}"/>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5" name="Title 1">
            <a:extLst>
              <a:ext uri="{FF2B5EF4-FFF2-40B4-BE49-F238E27FC236}">
                <a16:creationId xmlns:a16="http://schemas.microsoft.com/office/drawing/2014/main" id="{327F7264-ABD8-A90C-C5A8-CF472B00D69C}"/>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41900999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3"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3"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9"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9"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258534845"/>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Title Only">
    <p:bg>
      <p:bgPr>
        <a:solidFill>
          <a:schemeClr val="bg2"/>
        </a:solidFill>
        <a:effectLst/>
      </p:bgPr>
    </p:bg>
    <p:spTree>
      <p:nvGrpSpPr>
        <p:cNvPr id="1" name=""/>
        <p:cNvGrpSpPr/>
        <p:nvPr/>
      </p:nvGrpSpPr>
      <p:grpSpPr>
        <a:xfrm>
          <a:off x="0" y="0"/>
          <a:ext cx="0" cy="0"/>
          <a:chOff x="0" y="0"/>
          <a:chExt cx="0" cy="0"/>
        </a:xfrm>
      </p:grpSpPr>
      <p:graphicFrame>
        <p:nvGraphicFramePr>
          <p:cNvPr id="4" name="Object 3" hidden="1"/>
          <p:cNvGraphicFramePr>
            <a:graphicFrameLocks noChangeAspect="1"/>
          </p:cNvGraphicFramePr>
          <p:nvPr userDrawn="1">
            <p:custDataLst>
              <p:tags r:id="rId1"/>
            </p:custDataLst>
            <p:extLst>
              <p:ext uri="{D42A27DB-BD31-4B8C-83A1-F6EECF244321}">
                <p14:modId xmlns:p14="http://schemas.microsoft.com/office/powerpoint/2010/main" val="1884115937"/>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 Slide" r:id="rId4" imgW="286" imgH="286" progId="TCLayout.ActiveDocument.1">
                  <p:embed/>
                </p:oleObj>
              </mc:Choice>
              <mc:Fallback>
                <p:oleObj name="think-cell Slide" r:id="rId4" imgW="286" imgH="286" progId="TCLayout.ActiveDocument.1">
                  <p:embed/>
                  <p:pic>
                    <p:nvPicPr>
                      <p:cNvPr id="4" name="Object 3" hidden="1"/>
                      <p:cNvPicPr/>
                      <p:nvPr/>
                    </p:nvPicPr>
                    <p:blipFill>
                      <a:blip r:embed="rId5"/>
                      <a:stretch>
                        <a:fillRect/>
                      </a:stretch>
                    </p:blipFill>
                    <p:spPr>
                      <a:xfrm>
                        <a:off x="1191" y="1588"/>
                        <a:ext cx="1191" cy="1588"/>
                      </a:xfrm>
                      <a:prstGeom prst="rect">
                        <a:avLst/>
                      </a:prstGeom>
                    </p:spPr>
                  </p:pic>
                </p:oleObj>
              </mc:Fallback>
            </mc:AlternateContent>
          </a:graphicData>
        </a:graphic>
      </p:graphicFrame>
      <p:sp>
        <p:nvSpPr>
          <p:cNvPr id="18" name="Rectangle 17" hidden="1"/>
          <p:cNvSpPr/>
          <p:nvPr userDrawn="1">
            <p:custDataLst>
              <p:tags r:id="rId2"/>
            </p:custDataLst>
          </p:nvPr>
        </p:nvSpPr>
        <p:spPr>
          <a:xfrm>
            <a:off x="0" y="0"/>
            <a:ext cx="119063"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2550" b="1" i="0" baseline="0">
              <a:solidFill>
                <a:srgbClr val="FFFFFF"/>
              </a:solidFill>
              <a:latin typeface="Arial" panose="020B0604020202020204" pitchFamily="34" charset="0"/>
              <a:ea typeface="+mj-ea"/>
              <a:cs typeface="+mj-cs"/>
              <a:sym typeface="Arial" panose="020B0604020202020204" pitchFamily="34" charset="0"/>
            </a:endParaRPr>
          </a:p>
        </p:txBody>
      </p:sp>
      <p:sp>
        <p:nvSpPr>
          <p:cNvPr id="7" name="Copyright" hidden="1"/>
          <p:cNvSpPr txBox="1"/>
          <p:nvPr userDrawn="1"/>
        </p:nvSpPr>
        <p:spPr>
          <a:xfrm rot="16200000">
            <a:off x="6473429" y="3934616"/>
            <a:ext cx="5133975" cy="72712"/>
          </a:xfrm>
          <a:prstGeom prst="rect">
            <a:avLst/>
          </a:prstGeom>
          <a:noFill/>
        </p:spPr>
        <p:txBody>
          <a:bodyPr wrap="square" lIns="0" tIns="0" rIns="0" bIns="0" rtlCol="0" anchor="t">
            <a:spAutoFit/>
          </a:bodyPr>
          <a:lstStyle/>
          <a:p>
            <a:pPr>
              <a:lnSpc>
                <a:spcPct val="90000"/>
              </a:lnSpc>
              <a:spcAft>
                <a:spcPts val="450"/>
              </a:spcAft>
            </a:pPr>
            <a:r>
              <a:rPr lang="en-US" sz="525">
                <a:solidFill>
                  <a:schemeClr val="bg1">
                    <a:lumMod val="50000"/>
                  </a:schemeClr>
                </a:solidFill>
                <a:latin typeface="+mn-lt"/>
                <a:ea typeface="+mn-ea"/>
                <a:cs typeface="+mn-cs"/>
                <a:sym typeface="+mn-lt"/>
              </a:rPr>
              <a:t>Copyright © 2022 by Boston Consulting Group. All rights reserved.</a:t>
            </a:r>
          </a:p>
        </p:txBody>
      </p:sp>
      <p:sp>
        <p:nvSpPr>
          <p:cNvPr id="5" name="Title 4"/>
          <p:cNvSpPr>
            <a:spLocks noGrp="1"/>
          </p:cNvSpPr>
          <p:nvPr>
            <p:ph type="title" hasCustomPrompt="1"/>
          </p:nvPr>
        </p:nvSpPr>
        <p:spPr>
          <a:xfrm>
            <a:off x="347014" y="606288"/>
            <a:ext cx="7588135" cy="353174"/>
          </a:xfrm>
          <a:prstGeom prst="rect">
            <a:avLst/>
          </a:prstGeom>
        </p:spPr>
        <p:txBody>
          <a:bodyPr vert="horz" wrap="square" lIns="0" tIns="0" rIns="0" bIns="0" anchor="t" anchorCtr="0">
            <a:spAutoFit/>
          </a:bodyPr>
          <a:lstStyle>
            <a:lvl1pPr marL="0" indent="0" algn="l">
              <a:lnSpc>
                <a:spcPct val="90000"/>
              </a:lnSpc>
              <a:spcBef>
                <a:spcPct val="0"/>
              </a:spcBef>
              <a:spcAft>
                <a:spcPts val="0"/>
              </a:spcAft>
              <a:defRPr sz="2550" b="1" i="0" u="none" kern="1200" spc="0">
                <a:solidFill>
                  <a:schemeClr val="tx2">
                    <a:lumMod val="100000"/>
                  </a:schemeClr>
                </a:solidFill>
                <a:latin typeface="+mj-lt"/>
                <a:ea typeface="+mj-ea"/>
                <a:cs typeface="+mj-cs"/>
                <a:sym typeface="+mj-lt"/>
              </a:defRPr>
            </a:lvl1pPr>
          </a:lstStyle>
          <a:p>
            <a:pPr lvl="0"/>
            <a:r>
              <a:rPr lang="en-US"/>
              <a:t>Click to add title</a:t>
            </a:r>
          </a:p>
        </p:txBody>
      </p:sp>
      <p:cxnSp>
        <p:nvCxnSpPr>
          <p:cNvPr id="14" name="Straight Connector 13"/>
          <p:cNvCxnSpPr/>
          <p:nvPr userDrawn="1"/>
        </p:nvCxnSpPr>
        <p:spPr>
          <a:xfrm>
            <a:off x="335756" y="533400"/>
            <a:ext cx="7516157" cy="0"/>
          </a:xfrm>
          <a:prstGeom prst="line">
            <a:avLst/>
          </a:prstGeom>
          <a:ln w="12700">
            <a:solidFill>
              <a:srgbClr val="0C2D83"/>
            </a:solidFill>
            <a:miter lim="800000"/>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335757" y="1143000"/>
            <a:ext cx="8336756" cy="0"/>
          </a:xfrm>
          <a:prstGeom prst="line">
            <a:avLst/>
          </a:prstGeom>
          <a:ln w="9525">
            <a:solidFill>
              <a:srgbClr val="0C2D83"/>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userDrawn="1"/>
        </p:nvCxnSpPr>
        <p:spPr>
          <a:xfrm>
            <a:off x="335757" y="6477000"/>
            <a:ext cx="8336756" cy="0"/>
          </a:xfrm>
          <a:prstGeom prst="line">
            <a:avLst/>
          </a:prstGeom>
          <a:ln w="9525">
            <a:solidFill>
              <a:srgbClr val="0C2D83"/>
            </a:solidFill>
            <a:miter lim="800000"/>
          </a:ln>
        </p:spPr>
        <p:style>
          <a:lnRef idx="1">
            <a:schemeClr val="accent1"/>
          </a:lnRef>
          <a:fillRef idx="0">
            <a:schemeClr val="accent1"/>
          </a:fillRef>
          <a:effectRef idx="0">
            <a:schemeClr val="accent1"/>
          </a:effectRef>
          <a:fontRef idx="minor">
            <a:schemeClr val="tx1"/>
          </a:fontRef>
        </p:style>
      </p:cxnSp>
      <p:pic>
        <p:nvPicPr>
          <p:cNvPr id="17" name="Picture 2" descr="Image result for massachusetts seal"/>
          <p:cNvPicPr>
            <a:picLocks noChangeAspect="1" noChangeArrowheads="1"/>
          </p:cNvPicPr>
          <p:nvPr userDrawn="1"/>
        </p:nvPicPr>
        <p:blipFill>
          <a:blip r:embed="rId6" cstate="print">
            <a:extLst>
              <a:ext uri="{28A0092B-C50C-407E-A947-70E740481C1C}">
                <a14:useLocalDpi xmlns:a14="http://schemas.microsoft.com/office/drawing/2010/main"/>
              </a:ext>
            </a:extLst>
          </a:blip>
          <a:srcRect/>
          <a:stretch>
            <a:fillRect/>
          </a:stretch>
        </p:blipFill>
        <p:spPr bwMode="auto">
          <a:xfrm>
            <a:off x="8114557" y="213223"/>
            <a:ext cx="557956" cy="743941"/>
          </a:xfrm>
          <a:prstGeom prst="rect">
            <a:avLst/>
          </a:prstGeom>
          <a:noFill/>
          <a:extLst>
            <a:ext uri="{909E8E84-426E-40DD-AFC4-6F175D3DCCD1}">
              <a14:hiddenFill xmlns:a14="http://schemas.microsoft.com/office/drawing/2010/main">
                <a:solidFill>
                  <a:srgbClr val="FFFFFF"/>
                </a:solidFill>
              </a14:hiddenFill>
            </a:ext>
          </a:extLst>
        </p:spPr>
      </p:pic>
      <p:sp>
        <p:nvSpPr>
          <p:cNvPr id="23" name="Slide Number Placeholder 6"/>
          <p:cNvSpPr txBox="1">
            <a:spLocks/>
          </p:cNvSpPr>
          <p:nvPr userDrawn="1"/>
        </p:nvSpPr>
        <p:spPr>
          <a:xfrm>
            <a:off x="8101013" y="6553200"/>
            <a:ext cx="571500" cy="228600"/>
          </a:xfrm>
          <a:prstGeom prst="rect">
            <a:avLst/>
          </a:prstGeom>
        </p:spPr>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BBE80981-3DA6-46C2-826D-0D8005ADC286}" type="slidenum">
              <a:rPr lang="en-US" altLang="en-US" sz="788" smtClean="0">
                <a:latin typeface="+mn-lt"/>
                <a:ea typeface="+mn-ea"/>
                <a:cs typeface="+mn-cs"/>
                <a:sym typeface="+mn-lt"/>
              </a:rPr>
              <a:pPr algn="r" eaLnBrk="1" hangingPunct="1">
                <a:defRPr/>
              </a:pPr>
              <a:t>‹#›</a:t>
            </a:fld>
            <a:endParaRPr lang="en-US" altLang="en-US" sz="750">
              <a:latin typeface="+mn-lt"/>
              <a:ea typeface="+mn-ea"/>
              <a:cs typeface="+mn-cs"/>
              <a:sym typeface="+mn-lt"/>
            </a:endParaRPr>
          </a:p>
        </p:txBody>
      </p:sp>
      <p:cxnSp>
        <p:nvCxnSpPr>
          <p:cNvPr id="26" name="Straight Connector 25"/>
          <p:cNvCxnSpPr/>
          <p:nvPr userDrawn="1"/>
        </p:nvCxnSpPr>
        <p:spPr>
          <a:xfrm>
            <a:off x="335756" y="533400"/>
            <a:ext cx="5624513" cy="0"/>
          </a:xfrm>
          <a:prstGeom prst="line">
            <a:avLst/>
          </a:prstGeom>
          <a:ln w="12700">
            <a:solidFill>
              <a:srgbClr val="0C2D83"/>
            </a:solidFill>
            <a:miter lim="800000"/>
          </a:ln>
        </p:spPr>
        <p:style>
          <a:lnRef idx="1">
            <a:schemeClr val="accent1"/>
          </a:lnRef>
          <a:fillRef idx="0">
            <a:schemeClr val="accent1"/>
          </a:fillRef>
          <a:effectRef idx="0">
            <a:schemeClr val="accent1"/>
          </a:effectRef>
          <a:fontRef idx="minor">
            <a:schemeClr val="tx1"/>
          </a:fontRef>
        </p:style>
      </p:cxnSp>
      <p:sp>
        <p:nvSpPr>
          <p:cNvPr id="27" name="Text Placeholder 16"/>
          <p:cNvSpPr>
            <a:spLocks noGrp="1"/>
          </p:cNvSpPr>
          <p:nvPr>
            <p:ph type="body" sz="quarter" idx="11"/>
          </p:nvPr>
        </p:nvSpPr>
        <p:spPr>
          <a:xfrm>
            <a:off x="347013" y="304800"/>
            <a:ext cx="7504900" cy="228600"/>
          </a:xfrm>
        </p:spPr>
        <p:txBody>
          <a:bodyPr/>
          <a:lstStyle>
            <a:lvl1pPr>
              <a:defRPr kumimoji="0" lang="en-US" sz="825" b="1" i="0" u="none" strike="noStrike" cap="none" spc="0" normalizeH="0" baseline="0" smtClean="0">
                <a:ln>
                  <a:noFill/>
                </a:ln>
                <a:solidFill>
                  <a:srgbClr val="00269E"/>
                </a:solidFill>
                <a:effectLst/>
                <a:uLnTx/>
                <a:uFillTx/>
                <a:latin typeface="+mn-lt"/>
                <a:cs typeface="Arial"/>
              </a:defRPr>
            </a:lvl1pPr>
            <a:lvl2pPr>
              <a:defRPr lang="en-US" smtClean="0"/>
            </a:lvl2pPr>
            <a:lvl3pPr>
              <a:defRPr lang="en-US" smtClean="0"/>
            </a:lvl3pPr>
            <a:lvl4pPr>
              <a:defRPr lang="en-US" smtClean="0"/>
            </a:lvl4pPr>
            <a:lvl5pPr>
              <a:defRPr lang="en-US"/>
            </a:lvl5pPr>
          </a:lstStyle>
          <a:p>
            <a:pPr marR="0" lvl="0" fontAlgn="base">
              <a:lnSpc>
                <a:spcPct val="100000"/>
              </a:lnSpc>
              <a:spcBef>
                <a:spcPct val="0"/>
              </a:spcBef>
              <a:spcAft>
                <a:spcPct val="0"/>
              </a:spcAft>
              <a:buClrTx/>
              <a:buSzTx/>
              <a:buNone/>
              <a:tabLst/>
            </a:pPr>
            <a:r>
              <a:rPr lang="en-US"/>
              <a:t>Click to edit Master text styles</a:t>
            </a:r>
          </a:p>
        </p:txBody>
      </p:sp>
    </p:spTree>
    <p:extLst>
      <p:ext uri="{BB962C8B-B14F-4D97-AF65-F5344CB8AC3E}">
        <p14:creationId xmlns:p14="http://schemas.microsoft.com/office/powerpoint/2010/main" val="3527383219"/>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D. Title Only">
    <p:spTree>
      <p:nvGrpSpPr>
        <p:cNvPr id="1" name=""/>
        <p:cNvGrpSpPr/>
        <p:nvPr/>
      </p:nvGrpSpPr>
      <p:grpSpPr>
        <a:xfrm>
          <a:off x="0" y="0"/>
          <a:ext cx="0" cy="0"/>
          <a:chOff x="0" y="0"/>
          <a:chExt cx="0" cy="0"/>
        </a:xfrm>
      </p:grpSpPr>
      <p:graphicFrame>
        <p:nvGraphicFramePr>
          <p:cNvPr id="3" name="Object 2" hidden="1"/>
          <p:cNvGraphicFramePr>
            <a:graphicFrameLocks noChangeAspect="1"/>
          </p:cNvGraphicFramePr>
          <p:nvPr userDrawn="1">
            <p:custDataLst>
              <p:tags r:id="rId1"/>
            </p:custDataLst>
            <p:extLst>
              <p:ext uri="{D42A27DB-BD31-4B8C-83A1-F6EECF244321}">
                <p14:modId xmlns:p14="http://schemas.microsoft.com/office/powerpoint/2010/main" val="155393953"/>
              </p:ext>
            </p:extLst>
          </p:nvPr>
        </p:nvGraphicFramePr>
        <p:xfrm>
          <a:off x="1191" y="1588"/>
          <a:ext cx="1191" cy="1588"/>
        </p:xfrm>
        <a:graphic>
          <a:graphicData uri="http://schemas.openxmlformats.org/presentationml/2006/ole">
            <mc:AlternateContent xmlns:mc="http://schemas.openxmlformats.org/markup-compatibility/2006">
              <mc:Choice xmlns:v="urn:schemas-microsoft-com:vml" Requires="v">
                <p:oleObj name="think-cell Slide" r:id="rId4" imgW="286" imgH="286" progId="TCLayout.ActiveDocument.1">
                  <p:embed/>
                </p:oleObj>
              </mc:Choice>
              <mc:Fallback>
                <p:oleObj name="think-cell Slide" r:id="rId4" imgW="286" imgH="286" progId="TCLayout.ActiveDocument.1">
                  <p:embed/>
                  <p:pic>
                    <p:nvPicPr>
                      <p:cNvPr id="3" name="Object 2" hidden="1"/>
                      <p:cNvPicPr/>
                      <p:nvPr/>
                    </p:nvPicPr>
                    <p:blipFill>
                      <a:blip r:embed="rId5"/>
                      <a:stretch>
                        <a:fillRect/>
                      </a:stretch>
                    </p:blipFill>
                    <p:spPr>
                      <a:xfrm>
                        <a:off x="1191" y="1588"/>
                        <a:ext cx="1191" cy="1588"/>
                      </a:xfrm>
                      <a:prstGeom prst="rect">
                        <a:avLst/>
                      </a:prstGeom>
                    </p:spPr>
                  </p:pic>
                </p:oleObj>
              </mc:Fallback>
            </mc:AlternateContent>
          </a:graphicData>
        </a:graphic>
      </p:graphicFrame>
      <p:sp>
        <p:nvSpPr>
          <p:cNvPr id="5" name="Rectangle 4" hidden="1"/>
          <p:cNvSpPr/>
          <p:nvPr userDrawn="1">
            <p:custDataLst>
              <p:tags r:id="rId2"/>
            </p:custDataLst>
          </p:nvPr>
        </p:nvSpPr>
        <p:spPr>
          <a:xfrm>
            <a:off x="0" y="0"/>
            <a:ext cx="119063" cy="158750"/>
          </a:xfrm>
          <a:prstGeom prst="rect">
            <a:avLst/>
          </a:prstGeom>
          <a:solidFill>
            <a:srgbClr val="29BA74"/>
          </a:solidFill>
          <a:ln w="9525" cap="rnd" cmpd="sng" algn="ctr">
            <a:solidFill>
              <a:srgbClr val="29BA74"/>
            </a:solidFill>
            <a:prstDash val="solid"/>
            <a:round/>
            <a:headEnd type="none" w="med" len="med"/>
            <a:tailEnd type="none" w="med" len="me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none" lIns="0" tIns="0" rIns="0" bIns="0" numCol="1" spcCol="0" rtlCol="0" fromWordArt="0" anchor="ctr" anchorCtr="0" forceAA="0" compatLnSpc="1">
            <a:prstTxWarp prst="textNoShape">
              <a:avLst/>
            </a:prstTxWarp>
            <a:noAutofit/>
          </a:bodyPr>
          <a:lstStyle/>
          <a:p>
            <a:pPr marL="0" lvl="0" indent="0" algn="ctr" eaLnBrk="1"/>
            <a:endParaRPr lang="en-US" sz="1800" b="1" i="0" baseline="0">
              <a:solidFill>
                <a:srgbClr val="FFFFFF"/>
              </a:solidFill>
              <a:latin typeface="Arial" panose="020B0604020202020204" pitchFamily="34" charset="0"/>
              <a:ea typeface="+mj-ea"/>
              <a:cs typeface="+mj-cs"/>
              <a:sym typeface="Arial" panose="020B0604020202020204" pitchFamily="34" charset="0"/>
            </a:endParaRPr>
          </a:p>
        </p:txBody>
      </p:sp>
      <p:sp>
        <p:nvSpPr>
          <p:cNvPr id="7" name="Copyright" hidden="1"/>
          <p:cNvSpPr txBox="1"/>
          <p:nvPr userDrawn="1"/>
        </p:nvSpPr>
        <p:spPr>
          <a:xfrm rot="16200000">
            <a:off x="6473429" y="3934616"/>
            <a:ext cx="5133975" cy="72712"/>
          </a:xfrm>
          <a:prstGeom prst="rect">
            <a:avLst/>
          </a:prstGeom>
          <a:noFill/>
        </p:spPr>
        <p:txBody>
          <a:bodyPr wrap="square" lIns="0" tIns="0" rIns="0" bIns="0" rtlCol="0" anchor="t">
            <a:spAutoFit/>
          </a:bodyPr>
          <a:lstStyle/>
          <a:p>
            <a:pPr>
              <a:lnSpc>
                <a:spcPct val="90000"/>
              </a:lnSpc>
              <a:spcAft>
                <a:spcPts val="450"/>
              </a:spcAft>
            </a:pPr>
            <a:r>
              <a:rPr lang="en-US" sz="525">
                <a:solidFill>
                  <a:schemeClr val="bg1">
                    <a:lumMod val="50000"/>
                  </a:schemeClr>
                </a:solidFill>
                <a:latin typeface="+mn-lt"/>
                <a:ea typeface="+mn-ea"/>
                <a:cs typeface="+mn-cs"/>
                <a:sym typeface="+mn-lt"/>
              </a:rPr>
              <a:t>Copyright © 2022 by Boston Consulting Group. All rights reserved.</a:t>
            </a:r>
          </a:p>
        </p:txBody>
      </p:sp>
      <p:sp>
        <p:nvSpPr>
          <p:cNvPr id="8" name="Title 7"/>
          <p:cNvSpPr>
            <a:spLocks noGrp="1"/>
          </p:cNvSpPr>
          <p:nvPr>
            <p:ph type="title" hasCustomPrompt="1"/>
          </p:nvPr>
        </p:nvSpPr>
        <p:spPr>
          <a:xfrm>
            <a:off x="335756" y="672002"/>
            <a:ext cx="7516157" cy="332399"/>
          </a:xfrm>
        </p:spPr>
        <p:txBody>
          <a:bodyPr/>
          <a:lstStyle>
            <a:lvl1pPr>
              <a:defRPr>
                <a:latin typeface="+mj-lt"/>
                <a:ea typeface="+mj-ea"/>
                <a:cs typeface="+mj-cs"/>
                <a:sym typeface="+mj-lt"/>
              </a:defRPr>
            </a:lvl1pPr>
          </a:lstStyle>
          <a:p>
            <a:r>
              <a:rPr lang="en-US"/>
              <a:t>Click to add title</a:t>
            </a:r>
          </a:p>
        </p:txBody>
      </p:sp>
      <p:pic>
        <p:nvPicPr>
          <p:cNvPr id="13" name="Picture 2" descr="Image result for massachusetts seal"/>
          <p:cNvPicPr>
            <a:picLocks noChangeAspect="1" noChangeArrowheads="1"/>
          </p:cNvPicPr>
          <p:nvPr userDrawn="1"/>
        </p:nvPicPr>
        <p:blipFill>
          <a:blip r:embed="rId6" cstate="print">
            <a:extLst>
              <a:ext uri="{28A0092B-C50C-407E-A947-70E740481C1C}">
                <a14:useLocalDpi xmlns:a14="http://schemas.microsoft.com/office/drawing/2010/main"/>
              </a:ext>
            </a:extLst>
          </a:blip>
          <a:srcRect/>
          <a:stretch>
            <a:fillRect/>
          </a:stretch>
        </p:blipFill>
        <p:spPr bwMode="auto">
          <a:xfrm>
            <a:off x="8114557" y="213223"/>
            <a:ext cx="557956" cy="743941"/>
          </a:xfrm>
          <a:prstGeom prst="rect">
            <a:avLst/>
          </a:prstGeom>
          <a:noFill/>
          <a:extLst>
            <a:ext uri="{909E8E84-426E-40DD-AFC4-6F175D3DCCD1}">
              <a14:hiddenFill xmlns:a14="http://schemas.microsoft.com/office/drawing/2010/main">
                <a:solidFill>
                  <a:srgbClr val="FFFFFF"/>
                </a:solidFill>
              </a14:hiddenFill>
            </a:ext>
          </a:extLst>
        </p:spPr>
      </p:pic>
      <p:sp>
        <p:nvSpPr>
          <p:cNvPr id="18" name="Slide Number Placeholder 6"/>
          <p:cNvSpPr txBox="1">
            <a:spLocks/>
          </p:cNvSpPr>
          <p:nvPr userDrawn="1"/>
        </p:nvSpPr>
        <p:spPr>
          <a:xfrm>
            <a:off x="8101013" y="6553200"/>
            <a:ext cx="571500" cy="228600"/>
          </a:xfrm>
          <a:prstGeom prst="rect">
            <a:avLst/>
          </a:prstGeom>
        </p:spPr>
        <p:txBody>
          <a:bodyPr anchor="ctr"/>
          <a:lstStyle>
            <a:lvl1pPr>
              <a:defRPr>
                <a:solidFill>
                  <a:schemeClr val="tx1"/>
                </a:solidFill>
                <a:latin typeface="Arial" charset="0"/>
                <a:cs typeface="Arial" charset="0"/>
              </a:defRPr>
            </a:lvl1pPr>
            <a:lvl2pPr marL="742950" indent="-285750">
              <a:defRPr>
                <a:solidFill>
                  <a:schemeClr val="tx1"/>
                </a:solidFill>
                <a:latin typeface="Arial" charset="0"/>
                <a:cs typeface="Arial" charset="0"/>
              </a:defRPr>
            </a:lvl2pPr>
            <a:lvl3pPr marL="1143000" indent="-228600">
              <a:defRPr>
                <a:solidFill>
                  <a:schemeClr val="tx1"/>
                </a:solidFill>
                <a:latin typeface="Arial" charset="0"/>
                <a:cs typeface="Arial" charset="0"/>
              </a:defRPr>
            </a:lvl3pPr>
            <a:lvl4pPr marL="1600200" indent="-228600">
              <a:defRPr>
                <a:solidFill>
                  <a:schemeClr val="tx1"/>
                </a:solidFill>
                <a:latin typeface="Arial" charset="0"/>
                <a:cs typeface="Arial" charset="0"/>
              </a:defRPr>
            </a:lvl4pPr>
            <a:lvl5pPr marL="2057400" indent="-22860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algn="r" eaLnBrk="1" hangingPunct="1">
              <a:defRPr/>
            </a:pPr>
            <a:fld id="{BBE80981-3DA6-46C2-826D-0D8005ADC286}" type="slidenum">
              <a:rPr lang="en-US" altLang="en-US" sz="788" smtClean="0">
                <a:latin typeface="+mn-lt"/>
                <a:ea typeface="+mn-ea"/>
                <a:cs typeface="+mn-cs"/>
                <a:sym typeface="+mn-lt"/>
              </a:rPr>
              <a:pPr algn="r" eaLnBrk="1" hangingPunct="1">
                <a:defRPr/>
              </a:pPr>
              <a:t>‹#›</a:t>
            </a:fld>
            <a:endParaRPr lang="en-US" altLang="en-US" sz="750">
              <a:latin typeface="+mn-lt"/>
              <a:ea typeface="+mn-ea"/>
              <a:cs typeface="+mn-cs"/>
              <a:sym typeface="+mn-lt"/>
            </a:endParaRPr>
          </a:p>
        </p:txBody>
      </p:sp>
      <p:cxnSp>
        <p:nvCxnSpPr>
          <p:cNvPr id="21" name="Straight Connector 20"/>
          <p:cNvCxnSpPr/>
          <p:nvPr userDrawn="1"/>
        </p:nvCxnSpPr>
        <p:spPr>
          <a:xfrm>
            <a:off x="335756" y="533400"/>
            <a:ext cx="7516157" cy="0"/>
          </a:xfrm>
          <a:prstGeom prst="line">
            <a:avLst/>
          </a:prstGeom>
          <a:ln w="12700">
            <a:solidFill>
              <a:srgbClr val="0C2D83"/>
            </a:solidFill>
            <a:miter lim="800000"/>
          </a:ln>
        </p:spPr>
        <p:style>
          <a:lnRef idx="1">
            <a:schemeClr val="accent1"/>
          </a:lnRef>
          <a:fillRef idx="0">
            <a:schemeClr val="accent1"/>
          </a:fillRef>
          <a:effectRef idx="0">
            <a:schemeClr val="accent1"/>
          </a:effectRef>
          <a:fontRef idx="minor">
            <a:schemeClr val="tx1"/>
          </a:fontRef>
        </p:style>
      </p:cxnSp>
      <p:cxnSp>
        <p:nvCxnSpPr>
          <p:cNvPr id="22" name="Straight Connector 21"/>
          <p:cNvCxnSpPr/>
          <p:nvPr userDrawn="1"/>
        </p:nvCxnSpPr>
        <p:spPr>
          <a:xfrm>
            <a:off x="335757" y="1143000"/>
            <a:ext cx="8336756" cy="0"/>
          </a:xfrm>
          <a:prstGeom prst="line">
            <a:avLst/>
          </a:prstGeom>
          <a:ln w="9525">
            <a:solidFill>
              <a:srgbClr val="0C2D83"/>
            </a:solidFill>
            <a:prstDash val="sysDot"/>
            <a:miter lim="800000"/>
          </a:ln>
        </p:spPr>
        <p:style>
          <a:lnRef idx="1">
            <a:schemeClr val="accent1"/>
          </a:lnRef>
          <a:fillRef idx="0">
            <a:schemeClr val="accent1"/>
          </a:fillRef>
          <a:effectRef idx="0">
            <a:schemeClr val="accent1"/>
          </a:effectRef>
          <a:fontRef idx="minor">
            <a:schemeClr val="tx1"/>
          </a:fontRef>
        </p:style>
      </p:cxnSp>
      <p:cxnSp>
        <p:nvCxnSpPr>
          <p:cNvPr id="23" name="Straight Connector 22"/>
          <p:cNvCxnSpPr/>
          <p:nvPr userDrawn="1"/>
        </p:nvCxnSpPr>
        <p:spPr>
          <a:xfrm>
            <a:off x="335757" y="6477000"/>
            <a:ext cx="8336756" cy="0"/>
          </a:xfrm>
          <a:prstGeom prst="line">
            <a:avLst/>
          </a:prstGeom>
          <a:ln w="9525">
            <a:solidFill>
              <a:srgbClr val="0C2D83"/>
            </a:solidFill>
            <a:miter lim="800000"/>
          </a:ln>
        </p:spPr>
        <p:style>
          <a:lnRef idx="1">
            <a:schemeClr val="accent1"/>
          </a:lnRef>
          <a:fillRef idx="0">
            <a:schemeClr val="accent1"/>
          </a:fillRef>
          <a:effectRef idx="0">
            <a:schemeClr val="accent1"/>
          </a:effectRef>
          <a:fontRef idx="minor">
            <a:schemeClr val="tx1"/>
          </a:fontRef>
        </p:style>
      </p:cxnSp>
      <p:cxnSp>
        <p:nvCxnSpPr>
          <p:cNvPr id="24" name="Straight Connector 23"/>
          <p:cNvCxnSpPr/>
          <p:nvPr userDrawn="1"/>
        </p:nvCxnSpPr>
        <p:spPr>
          <a:xfrm>
            <a:off x="335756" y="533400"/>
            <a:ext cx="7516157" cy="0"/>
          </a:xfrm>
          <a:prstGeom prst="line">
            <a:avLst/>
          </a:prstGeom>
          <a:ln w="12700">
            <a:solidFill>
              <a:srgbClr val="0C2D83"/>
            </a:solidFill>
            <a:miter lim="800000"/>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userDrawn="1"/>
        </p:nvCxnSpPr>
        <p:spPr>
          <a:xfrm>
            <a:off x="335756" y="533400"/>
            <a:ext cx="5624513" cy="0"/>
          </a:xfrm>
          <a:prstGeom prst="line">
            <a:avLst/>
          </a:prstGeom>
          <a:ln w="12700">
            <a:solidFill>
              <a:srgbClr val="0C2D83"/>
            </a:solidFill>
            <a:miter lim="800000"/>
          </a:ln>
        </p:spPr>
        <p:style>
          <a:lnRef idx="1">
            <a:schemeClr val="accent1"/>
          </a:lnRef>
          <a:fillRef idx="0">
            <a:schemeClr val="accent1"/>
          </a:fillRef>
          <a:effectRef idx="0">
            <a:schemeClr val="accent1"/>
          </a:effectRef>
          <a:fontRef idx="minor">
            <a:schemeClr val="tx1"/>
          </a:fontRef>
        </p:style>
      </p:cxnSp>
      <p:sp>
        <p:nvSpPr>
          <p:cNvPr id="26" name="Text Placeholder 16"/>
          <p:cNvSpPr>
            <a:spLocks noGrp="1"/>
          </p:cNvSpPr>
          <p:nvPr>
            <p:ph type="body" sz="quarter" idx="11"/>
          </p:nvPr>
        </p:nvSpPr>
        <p:spPr>
          <a:xfrm>
            <a:off x="347013" y="304800"/>
            <a:ext cx="7504900" cy="228600"/>
          </a:xfrm>
        </p:spPr>
        <p:txBody>
          <a:bodyPr/>
          <a:lstStyle>
            <a:lvl1pPr>
              <a:defRPr kumimoji="0" lang="en-US" sz="825" b="1" i="0" u="none" strike="noStrike" cap="none" spc="0" normalizeH="0" baseline="0" smtClean="0">
                <a:ln>
                  <a:noFill/>
                </a:ln>
                <a:solidFill>
                  <a:srgbClr val="00269E"/>
                </a:solidFill>
                <a:effectLst/>
                <a:uLnTx/>
                <a:uFillTx/>
                <a:latin typeface="+mn-lt"/>
                <a:cs typeface="Arial"/>
              </a:defRPr>
            </a:lvl1pPr>
            <a:lvl2pPr>
              <a:defRPr lang="en-US" smtClean="0"/>
            </a:lvl2pPr>
            <a:lvl3pPr>
              <a:defRPr lang="en-US" smtClean="0"/>
            </a:lvl3pPr>
            <a:lvl4pPr>
              <a:defRPr lang="en-US" smtClean="0"/>
            </a:lvl4pPr>
            <a:lvl5pPr>
              <a:defRPr lang="en-US"/>
            </a:lvl5pPr>
          </a:lstStyle>
          <a:p>
            <a:pPr marR="0" lvl="0" fontAlgn="base">
              <a:lnSpc>
                <a:spcPct val="100000"/>
              </a:lnSpc>
              <a:spcBef>
                <a:spcPct val="0"/>
              </a:spcBef>
              <a:spcAft>
                <a:spcPct val="0"/>
              </a:spcAft>
              <a:buClrTx/>
              <a:buSzTx/>
              <a:buNone/>
              <a:tabLst/>
            </a:pPr>
            <a:r>
              <a:rPr lang="en-US"/>
              <a:t>Click to edit Master text styles</a:t>
            </a:r>
          </a:p>
        </p:txBody>
      </p:sp>
    </p:spTree>
    <p:extLst>
      <p:ext uri="{BB962C8B-B14F-4D97-AF65-F5344CB8AC3E}">
        <p14:creationId xmlns:p14="http://schemas.microsoft.com/office/powerpoint/2010/main" val="878634495"/>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extLst>
    <p:ext uri="{DCECCB84-F9BA-43D5-87BE-67443E8EF086}">
      <p15:sldGuideLst xmlns:p15="http://schemas.microsoft.com/office/powerpoint/2012/main">
        <p15:guide id="1" orient="horz" pos="4320">
          <p15:clr>
            <a:srgbClr val="FBAE40"/>
          </p15:clr>
        </p15:guide>
      </p15:sldGuideLst>
    </p:ext>
  </p:extLst>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Blank">
    <p:spTree>
      <p:nvGrpSpPr>
        <p:cNvPr id="1" name=""/>
        <p:cNvGrpSpPr/>
        <p:nvPr/>
      </p:nvGrpSpPr>
      <p:grpSpPr>
        <a:xfrm>
          <a:off x="0" y="0"/>
          <a:ext cx="0" cy="0"/>
          <a:chOff x="0" y="0"/>
          <a:chExt cx="0" cy="0"/>
        </a:xfrm>
      </p:grpSpPr>
      <p:sp>
        <p:nvSpPr>
          <p:cNvPr id="5" name="Slide Number Placeholder 2">
            <a:extLst>
              <a:ext uri="{FF2B5EF4-FFF2-40B4-BE49-F238E27FC236}">
                <a16:creationId xmlns:a16="http://schemas.microsoft.com/office/drawing/2014/main" id="{7560B5B2-F89B-3279-A07D-BE1D2F64CC54}"/>
              </a:ext>
            </a:extLst>
          </p:cNvPr>
          <p:cNvSpPr>
            <a:spLocks noGrp="1"/>
          </p:cNvSpPr>
          <p:nvPr>
            <p:ph type="sldNum" sz="quarter" idx="4"/>
          </p:nvPr>
        </p:nvSpPr>
        <p:spPr>
          <a:xfrm>
            <a:off x="8390467" y="6354439"/>
            <a:ext cx="296333" cy="365125"/>
          </a:xfrm>
          <a:prstGeom prst="rect">
            <a:avLst/>
          </a:prstGeom>
        </p:spPr>
        <p:txBody>
          <a:bodyPr vert="horz" lIns="0" tIns="45720" rIns="0" bIns="45720" rtlCol="0" anchor="ctr"/>
          <a:lstStyle>
            <a:lvl1pPr algn="r">
              <a:defRPr sz="750">
                <a:solidFill>
                  <a:srgbClr val="042B4A"/>
                </a:solidFill>
              </a:defRPr>
            </a:lvl1pPr>
          </a:lstStyle>
          <a:p>
            <a:fld id="{941BE8DD-6BA1-AD43-8321-0CEB068BCC7D}" type="slidenum">
              <a:rPr lang="en-US" smtClean="0"/>
              <a:pPr/>
              <a:t>‹#›</a:t>
            </a:fld>
            <a:endParaRPr lang="en-US"/>
          </a:p>
        </p:txBody>
      </p:sp>
      <p:sp>
        <p:nvSpPr>
          <p:cNvPr id="6" name="Chart Placeholder 2">
            <a:extLst>
              <a:ext uri="{FF2B5EF4-FFF2-40B4-BE49-F238E27FC236}">
                <a16:creationId xmlns:a16="http://schemas.microsoft.com/office/drawing/2014/main" id="{18702E6E-393C-B7C6-62BE-6B54228097EA}"/>
              </a:ext>
            </a:extLst>
          </p:cNvPr>
          <p:cNvSpPr>
            <a:spLocks noGrp="1"/>
          </p:cNvSpPr>
          <p:nvPr>
            <p:ph type="chart" sz="quarter" idx="10" hasCustomPrompt="1"/>
          </p:nvPr>
        </p:nvSpPr>
        <p:spPr>
          <a:xfrm>
            <a:off x="457200" y="447475"/>
            <a:ext cx="8229600" cy="5379395"/>
          </a:xfrm>
          <a:prstGeom prst="rect">
            <a:avLst/>
          </a:prstGeom>
        </p:spPr>
        <p:txBody>
          <a:bodyPr/>
          <a:lstStyle>
            <a:lvl1pPr>
              <a:defRPr/>
            </a:lvl1pPr>
          </a:lstStyle>
          <a:p>
            <a:r>
              <a:rPr lang="en-US"/>
              <a:t>Large Chart – No Heading</a:t>
            </a:r>
          </a:p>
        </p:txBody>
      </p:sp>
    </p:spTree>
    <p:extLst>
      <p:ext uri="{BB962C8B-B14F-4D97-AF65-F5344CB8AC3E}">
        <p14:creationId xmlns:p14="http://schemas.microsoft.com/office/powerpoint/2010/main" val="18497872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DD5EE-003F-543C-00D9-92E108BB300E}"/>
              </a:ext>
            </a:extLst>
          </p:cNvPr>
          <p:cNvSpPr>
            <a:spLocks noGrp="1"/>
          </p:cNvSpPr>
          <p:nvPr>
            <p:ph idx="1"/>
          </p:nvPr>
        </p:nvSpPr>
        <p:spPr>
          <a:xfrm>
            <a:off x="373293" y="1507784"/>
            <a:ext cx="4026042" cy="4445544"/>
          </a:xfrm>
        </p:spPr>
        <p:txBody>
          <a:bodyPr/>
          <a:lstStyle>
            <a:lvl1pPr>
              <a:defRPr sz="1800"/>
            </a:lvl1pPr>
            <a:lvl2pPr>
              <a:defRPr sz="1500"/>
            </a:lvl2pPr>
            <a:lvl3pPr>
              <a:defRPr sz="1500"/>
            </a:lvl3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2" name="Content Placeholder 2">
            <a:extLst>
              <a:ext uri="{FF2B5EF4-FFF2-40B4-BE49-F238E27FC236}">
                <a16:creationId xmlns:a16="http://schemas.microsoft.com/office/drawing/2014/main" id="{03846269-B2D0-1582-9F44-785513AEF75B}"/>
              </a:ext>
            </a:extLst>
          </p:cNvPr>
          <p:cNvSpPr>
            <a:spLocks noGrp="1"/>
          </p:cNvSpPr>
          <p:nvPr>
            <p:ph idx="13"/>
          </p:nvPr>
        </p:nvSpPr>
        <p:spPr>
          <a:xfrm>
            <a:off x="4744665" y="1507784"/>
            <a:ext cx="4026042" cy="4445544"/>
          </a:xfrm>
        </p:spPr>
        <p:txBody>
          <a:bodyPr/>
          <a:lstStyle>
            <a:lvl1pPr>
              <a:defRPr sz="1800"/>
            </a:lvl1pPr>
            <a:lvl2pPr>
              <a:defRPr sz="1500"/>
            </a:lvl2pPr>
            <a:lvl3pPr>
              <a:defRPr sz="1500"/>
            </a:lvl3pPr>
          </a:lstStyle>
          <a:p>
            <a:pPr lvl="0"/>
            <a:r>
              <a:rPr lang="en-US"/>
              <a:t>Click to edit Master text styles</a:t>
            </a:r>
          </a:p>
          <a:p>
            <a:pPr lvl="1"/>
            <a:r>
              <a:rPr lang="en-US"/>
              <a:t>Second level</a:t>
            </a:r>
          </a:p>
          <a:p>
            <a:pPr lvl="2"/>
            <a:r>
              <a:rPr lang="en-US"/>
              <a:t>Third level</a:t>
            </a:r>
          </a:p>
        </p:txBody>
      </p:sp>
      <p:sp>
        <p:nvSpPr>
          <p:cNvPr id="7" name="Rectangle 6">
            <a:extLst>
              <a:ext uri="{FF2B5EF4-FFF2-40B4-BE49-F238E27FC236}">
                <a16:creationId xmlns:a16="http://schemas.microsoft.com/office/drawing/2014/main" id="{9F7EA16B-B811-8176-ACAC-94201DF2A9F4}"/>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 name="Right Triangle 7">
            <a:extLst>
              <a:ext uri="{FF2B5EF4-FFF2-40B4-BE49-F238E27FC236}">
                <a16:creationId xmlns:a16="http://schemas.microsoft.com/office/drawing/2014/main" id="{9946992A-7C83-A501-3ABA-8D062D0604FD}"/>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10" name="Title 1">
            <a:extLst>
              <a:ext uri="{FF2B5EF4-FFF2-40B4-BE49-F238E27FC236}">
                <a16:creationId xmlns:a16="http://schemas.microsoft.com/office/drawing/2014/main" id="{F99D757F-8282-9225-7B6D-516411C27333}"/>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306711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5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7" name="Rectangle 6">
            <a:extLst>
              <a:ext uri="{FF2B5EF4-FFF2-40B4-BE49-F238E27FC236}">
                <a16:creationId xmlns:a16="http://schemas.microsoft.com/office/drawing/2014/main" id="{9F7EA16B-B811-8176-ACAC-94201DF2A9F4}"/>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 name="Right Triangle 7">
            <a:extLst>
              <a:ext uri="{FF2B5EF4-FFF2-40B4-BE49-F238E27FC236}">
                <a16:creationId xmlns:a16="http://schemas.microsoft.com/office/drawing/2014/main" id="{9946992A-7C83-A501-3ABA-8D062D0604FD}"/>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10" name="Title 1">
            <a:extLst>
              <a:ext uri="{FF2B5EF4-FFF2-40B4-BE49-F238E27FC236}">
                <a16:creationId xmlns:a16="http://schemas.microsoft.com/office/drawing/2014/main" id="{F99D757F-8282-9225-7B6D-516411C27333}"/>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
        <p:nvSpPr>
          <p:cNvPr id="4" name="Rectangle 3">
            <a:extLst>
              <a:ext uri="{FF2B5EF4-FFF2-40B4-BE49-F238E27FC236}">
                <a16:creationId xmlns:a16="http://schemas.microsoft.com/office/drawing/2014/main" id="{56AF542E-E6AE-DA18-2A82-63A5115C43BB}"/>
              </a:ext>
            </a:extLst>
          </p:cNvPr>
          <p:cNvSpPr/>
          <p:nvPr userDrawn="1"/>
        </p:nvSpPr>
        <p:spPr>
          <a:xfrm>
            <a:off x="0" y="1371596"/>
            <a:ext cx="4572000" cy="4805469"/>
          </a:xfrm>
          <a:prstGeom prst="rect">
            <a:avLst/>
          </a:prstGeom>
          <a:solidFill>
            <a:srgbClr val="003A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5" name="Content Placeholder 2">
            <a:extLst>
              <a:ext uri="{FF2B5EF4-FFF2-40B4-BE49-F238E27FC236}">
                <a16:creationId xmlns:a16="http://schemas.microsoft.com/office/drawing/2014/main" id="{E11DD5EE-003F-543C-00D9-92E108BB300E}"/>
              </a:ext>
            </a:extLst>
          </p:cNvPr>
          <p:cNvSpPr>
            <a:spLocks noGrp="1"/>
          </p:cNvSpPr>
          <p:nvPr>
            <p:ph idx="1"/>
          </p:nvPr>
        </p:nvSpPr>
        <p:spPr>
          <a:xfrm>
            <a:off x="382419" y="1512647"/>
            <a:ext cx="3863705" cy="4445544"/>
          </a:xfrm>
        </p:spPr>
        <p:txBody>
          <a:bodyPr/>
          <a:lstStyle>
            <a:lvl1pPr>
              <a:buClr>
                <a:srgbClr val="FFC000"/>
              </a:buClr>
              <a:defRPr sz="1800">
                <a:solidFill>
                  <a:schemeClr val="bg1"/>
                </a:solidFill>
              </a:defRPr>
            </a:lvl1pPr>
            <a:lvl2pPr>
              <a:buClr>
                <a:srgbClr val="FFC000"/>
              </a:buClr>
              <a:defRPr sz="1500">
                <a:solidFill>
                  <a:schemeClr val="bg1"/>
                </a:solidFill>
              </a:defRPr>
            </a:lvl2pPr>
            <a:lvl3pPr>
              <a:buClr>
                <a:srgbClr val="FFC000"/>
              </a:buClr>
              <a:defRPr sz="1500">
                <a:solidFill>
                  <a:schemeClr val="bg1"/>
                </a:solidFil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4249929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6_Title and Content">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7" name="Rectangle 6">
            <a:extLst>
              <a:ext uri="{FF2B5EF4-FFF2-40B4-BE49-F238E27FC236}">
                <a16:creationId xmlns:a16="http://schemas.microsoft.com/office/drawing/2014/main" id="{9F7EA16B-B811-8176-ACAC-94201DF2A9F4}"/>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 name="Right Triangle 7">
            <a:extLst>
              <a:ext uri="{FF2B5EF4-FFF2-40B4-BE49-F238E27FC236}">
                <a16:creationId xmlns:a16="http://schemas.microsoft.com/office/drawing/2014/main" id="{9946992A-7C83-A501-3ABA-8D062D0604FD}"/>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10" name="Title 1">
            <a:extLst>
              <a:ext uri="{FF2B5EF4-FFF2-40B4-BE49-F238E27FC236}">
                <a16:creationId xmlns:a16="http://schemas.microsoft.com/office/drawing/2014/main" id="{F99D757F-8282-9225-7B6D-516411C27333}"/>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
        <p:nvSpPr>
          <p:cNvPr id="4" name="Rectangle 3">
            <a:extLst>
              <a:ext uri="{FF2B5EF4-FFF2-40B4-BE49-F238E27FC236}">
                <a16:creationId xmlns:a16="http://schemas.microsoft.com/office/drawing/2014/main" id="{56AF542E-E6AE-DA18-2A82-63A5115C43BB}"/>
              </a:ext>
            </a:extLst>
          </p:cNvPr>
          <p:cNvSpPr/>
          <p:nvPr userDrawn="1"/>
        </p:nvSpPr>
        <p:spPr>
          <a:xfrm>
            <a:off x="4574453" y="1371596"/>
            <a:ext cx="4572000" cy="4815197"/>
          </a:xfrm>
          <a:prstGeom prst="rect">
            <a:avLst/>
          </a:prstGeom>
          <a:solidFill>
            <a:srgbClr val="003A5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5" name="Content Placeholder 2">
            <a:extLst>
              <a:ext uri="{FF2B5EF4-FFF2-40B4-BE49-F238E27FC236}">
                <a16:creationId xmlns:a16="http://schemas.microsoft.com/office/drawing/2014/main" id="{E11DD5EE-003F-543C-00D9-92E108BB300E}"/>
              </a:ext>
            </a:extLst>
          </p:cNvPr>
          <p:cNvSpPr>
            <a:spLocks noGrp="1"/>
          </p:cNvSpPr>
          <p:nvPr>
            <p:ph idx="1"/>
          </p:nvPr>
        </p:nvSpPr>
        <p:spPr>
          <a:xfrm>
            <a:off x="4949571" y="1512647"/>
            <a:ext cx="3863705" cy="4445544"/>
          </a:xfrm>
        </p:spPr>
        <p:txBody>
          <a:bodyPr/>
          <a:lstStyle>
            <a:lvl1pPr>
              <a:buClr>
                <a:srgbClr val="FFC000"/>
              </a:buClr>
              <a:defRPr sz="1800">
                <a:solidFill>
                  <a:schemeClr val="bg1"/>
                </a:solidFill>
              </a:defRPr>
            </a:lvl1pPr>
            <a:lvl2pPr>
              <a:buClr>
                <a:srgbClr val="FFC000"/>
              </a:buClr>
              <a:defRPr sz="1500">
                <a:solidFill>
                  <a:schemeClr val="bg1"/>
                </a:solidFill>
              </a:defRPr>
            </a:lvl2pPr>
            <a:lvl3pPr>
              <a:buClr>
                <a:srgbClr val="FFC000"/>
              </a:buClr>
              <a:defRPr sz="1500">
                <a:solidFill>
                  <a:schemeClr val="bg1"/>
                </a:solidFill>
              </a:defRPr>
            </a:lvl3pPr>
          </a:lstStyle>
          <a:p>
            <a:pPr lvl="0"/>
            <a:r>
              <a:rPr lang="en-US"/>
              <a:t>Click to edit Master text styles</a:t>
            </a:r>
          </a:p>
          <a:p>
            <a:pPr lvl="1"/>
            <a:r>
              <a:rPr lang="en-US"/>
              <a:t>Second level</a:t>
            </a:r>
          </a:p>
          <a:p>
            <a:pPr lvl="2"/>
            <a:r>
              <a:rPr lang="en-US"/>
              <a:t>Third level</a:t>
            </a:r>
          </a:p>
        </p:txBody>
      </p:sp>
    </p:spTree>
    <p:extLst>
      <p:ext uri="{BB962C8B-B14F-4D97-AF65-F5344CB8AC3E}">
        <p14:creationId xmlns:p14="http://schemas.microsoft.com/office/powerpoint/2010/main" val="2979960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3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DD5EE-003F-543C-00D9-92E108BB300E}"/>
              </a:ext>
            </a:extLst>
          </p:cNvPr>
          <p:cNvSpPr>
            <a:spLocks noGrp="1"/>
          </p:cNvSpPr>
          <p:nvPr>
            <p:ph idx="1"/>
          </p:nvPr>
        </p:nvSpPr>
        <p:spPr>
          <a:xfrm>
            <a:off x="373293" y="1507784"/>
            <a:ext cx="4198707" cy="4445544"/>
          </a:xfrm>
        </p:spPr>
        <p:txBody>
          <a:bodyPr/>
          <a:lstStyle>
            <a:lvl1pPr>
              <a:defRPr sz="1800"/>
            </a:lvl1pPr>
            <a:lvl2pPr>
              <a:defRPr sz="1500"/>
            </a:lvl2pPr>
            <a:lvl3pPr>
              <a:defRPr sz="1500"/>
            </a:lvl3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2" name="Rectangle 1">
            <a:extLst>
              <a:ext uri="{FF2B5EF4-FFF2-40B4-BE49-F238E27FC236}">
                <a16:creationId xmlns:a16="http://schemas.microsoft.com/office/drawing/2014/main" id="{E810A012-5F7C-60E5-8511-A7A52C202783}"/>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4" name="Right Triangle 3">
            <a:extLst>
              <a:ext uri="{FF2B5EF4-FFF2-40B4-BE49-F238E27FC236}">
                <a16:creationId xmlns:a16="http://schemas.microsoft.com/office/drawing/2014/main" id="{4E056BFA-EE2A-A46F-1E17-F82C0B63BB76}"/>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5" name="Title 1">
            <a:extLst>
              <a:ext uri="{FF2B5EF4-FFF2-40B4-BE49-F238E27FC236}">
                <a16:creationId xmlns:a16="http://schemas.microsoft.com/office/drawing/2014/main" id="{175DE8B5-84EB-E86A-2378-7C24D5B7AA7C}"/>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756252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4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DD5EE-003F-543C-00D9-92E108BB300E}"/>
              </a:ext>
            </a:extLst>
          </p:cNvPr>
          <p:cNvSpPr>
            <a:spLocks noGrp="1"/>
          </p:cNvSpPr>
          <p:nvPr>
            <p:ph idx="1"/>
          </p:nvPr>
        </p:nvSpPr>
        <p:spPr>
          <a:xfrm>
            <a:off x="4488109" y="1507784"/>
            <a:ext cx="4198707" cy="4445544"/>
          </a:xfrm>
        </p:spPr>
        <p:txBody>
          <a:bodyPr/>
          <a:lstStyle>
            <a:lvl1pPr>
              <a:defRPr sz="1800"/>
            </a:lvl1pPr>
            <a:lvl2pPr>
              <a:defRPr sz="1500"/>
            </a:lvl2pPr>
            <a:lvl3pPr>
              <a:defRPr sz="1500"/>
            </a:lvl3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7" name="Rectangle 6">
            <a:extLst>
              <a:ext uri="{FF2B5EF4-FFF2-40B4-BE49-F238E27FC236}">
                <a16:creationId xmlns:a16="http://schemas.microsoft.com/office/drawing/2014/main" id="{DFA5E607-F08F-A9B5-9C75-F744439C1EF3}"/>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 name="Right Triangle 7">
            <a:extLst>
              <a:ext uri="{FF2B5EF4-FFF2-40B4-BE49-F238E27FC236}">
                <a16:creationId xmlns:a16="http://schemas.microsoft.com/office/drawing/2014/main" id="{85C2E60E-555B-7BA8-EC70-2001B6F33F96}"/>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9" name="Title 1">
            <a:extLst>
              <a:ext uri="{FF2B5EF4-FFF2-40B4-BE49-F238E27FC236}">
                <a16:creationId xmlns:a16="http://schemas.microsoft.com/office/drawing/2014/main" id="{9A7B7DAB-0572-C4E8-8F9F-B4923F4B05AC}"/>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38144951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11DD5EE-003F-543C-00D9-92E108BB300E}"/>
              </a:ext>
            </a:extLst>
          </p:cNvPr>
          <p:cNvSpPr>
            <a:spLocks noGrp="1"/>
          </p:cNvSpPr>
          <p:nvPr>
            <p:ph idx="1"/>
          </p:nvPr>
        </p:nvSpPr>
        <p:spPr>
          <a:xfrm>
            <a:off x="373294" y="1507784"/>
            <a:ext cx="2654441" cy="4445544"/>
          </a:xfrm>
        </p:spPr>
        <p:txBody>
          <a:bodyPr/>
          <a:lstStyle>
            <a:lvl1pPr>
              <a:defRPr sz="1800"/>
            </a:lvl1pPr>
            <a:lvl2pPr>
              <a:defRPr sz="1500"/>
            </a:lvl2pPr>
            <a:lvl3pPr>
              <a:defRPr sz="1500"/>
            </a:lvl3p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1F1263EF-C62C-56F2-DCB1-9F13936F1D8B}"/>
              </a:ext>
            </a:extLst>
          </p:cNvPr>
          <p:cNvSpPr>
            <a:spLocks noGrp="1"/>
          </p:cNvSpPr>
          <p:nvPr>
            <p:ph type="sldNum" sz="quarter" idx="12"/>
          </p:nvPr>
        </p:nvSpPr>
        <p:spPr/>
        <p:txBody>
          <a:bodyPr/>
          <a:lstStyle/>
          <a:p>
            <a:fld id="{B50AF5EF-12D5-4539-BE12-523BECC15A8C}" type="slidenum">
              <a:rPr lang="en-US" smtClean="0"/>
              <a:t>‹#›</a:t>
            </a:fld>
            <a:endParaRPr lang="en-US"/>
          </a:p>
        </p:txBody>
      </p:sp>
      <p:sp>
        <p:nvSpPr>
          <p:cNvPr id="2" name="Content Placeholder 2">
            <a:extLst>
              <a:ext uri="{FF2B5EF4-FFF2-40B4-BE49-F238E27FC236}">
                <a16:creationId xmlns:a16="http://schemas.microsoft.com/office/drawing/2014/main" id="{03846269-B2D0-1582-9F44-785513AEF75B}"/>
              </a:ext>
            </a:extLst>
          </p:cNvPr>
          <p:cNvSpPr>
            <a:spLocks noGrp="1"/>
          </p:cNvSpPr>
          <p:nvPr>
            <p:ph idx="13"/>
          </p:nvPr>
        </p:nvSpPr>
        <p:spPr>
          <a:xfrm>
            <a:off x="3250255" y="1507784"/>
            <a:ext cx="2654441" cy="4445544"/>
          </a:xfrm>
        </p:spPr>
        <p:txBody>
          <a:bodyPr/>
          <a:lstStyle>
            <a:lvl1pPr>
              <a:defRPr sz="1800"/>
            </a:lvl1pPr>
            <a:lvl2pPr>
              <a:defRPr sz="1500"/>
            </a:lvl2pPr>
          </a:lstStyle>
          <a:p>
            <a:pPr lvl="0"/>
            <a:r>
              <a:rPr lang="en-US"/>
              <a:t>Click to edit Master text styles</a:t>
            </a:r>
          </a:p>
          <a:p>
            <a:pPr lvl="1"/>
            <a:r>
              <a:rPr lang="en-US"/>
              <a:t>Second level</a:t>
            </a:r>
          </a:p>
          <a:p>
            <a:pPr lvl="2"/>
            <a:r>
              <a:rPr lang="en-US"/>
              <a:t>Third level</a:t>
            </a:r>
          </a:p>
        </p:txBody>
      </p:sp>
      <p:sp>
        <p:nvSpPr>
          <p:cNvPr id="4" name="Content Placeholder 2">
            <a:extLst>
              <a:ext uri="{FF2B5EF4-FFF2-40B4-BE49-F238E27FC236}">
                <a16:creationId xmlns:a16="http://schemas.microsoft.com/office/drawing/2014/main" id="{4EB35C7B-4094-A7D7-FB0E-0E995682CECB}"/>
              </a:ext>
            </a:extLst>
          </p:cNvPr>
          <p:cNvSpPr>
            <a:spLocks noGrp="1"/>
          </p:cNvSpPr>
          <p:nvPr>
            <p:ph idx="14"/>
          </p:nvPr>
        </p:nvSpPr>
        <p:spPr>
          <a:xfrm>
            <a:off x="6116266" y="1507784"/>
            <a:ext cx="2654441" cy="4445544"/>
          </a:xfrm>
        </p:spPr>
        <p:txBody>
          <a:bodyPr/>
          <a:lstStyle>
            <a:lvl1pPr>
              <a:defRPr sz="1800"/>
            </a:lvl1pPr>
            <a:lvl2pPr>
              <a:defRPr sz="1500"/>
            </a:lvl2pPr>
          </a:lstStyle>
          <a:p>
            <a:pPr lvl="0"/>
            <a:r>
              <a:rPr lang="en-US"/>
              <a:t>Click to edit Master text styles</a:t>
            </a:r>
          </a:p>
          <a:p>
            <a:pPr lvl="1"/>
            <a:r>
              <a:rPr lang="en-US"/>
              <a:t>Second level</a:t>
            </a:r>
          </a:p>
          <a:p>
            <a:pPr lvl="2"/>
            <a:r>
              <a:rPr lang="en-US"/>
              <a:t>Third level</a:t>
            </a:r>
          </a:p>
        </p:txBody>
      </p:sp>
      <p:sp>
        <p:nvSpPr>
          <p:cNvPr id="7" name="Rectangle 6">
            <a:extLst>
              <a:ext uri="{FF2B5EF4-FFF2-40B4-BE49-F238E27FC236}">
                <a16:creationId xmlns:a16="http://schemas.microsoft.com/office/drawing/2014/main" id="{656C7825-779A-2BEC-9157-3DDB0C22B85C}"/>
              </a:ext>
            </a:extLst>
          </p:cNvPr>
          <p:cNvSpPr/>
          <p:nvPr userDrawn="1"/>
        </p:nvSpPr>
        <p:spPr>
          <a:xfrm>
            <a:off x="0" y="-1"/>
            <a:ext cx="9148572" cy="1371600"/>
          </a:xfrm>
          <a:prstGeom prst="rect">
            <a:avLst/>
          </a:prstGeom>
          <a:solidFill>
            <a:srgbClr val="009876"/>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sz="1050"/>
          </a:p>
        </p:txBody>
      </p:sp>
      <p:sp>
        <p:nvSpPr>
          <p:cNvPr id="8" name="Right Triangle 7">
            <a:extLst>
              <a:ext uri="{FF2B5EF4-FFF2-40B4-BE49-F238E27FC236}">
                <a16:creationId xmlns:a16="http://schemas.microsoft.com/office/drawing/2014/main" id="{C7562EA3-9F49-8A3C-9EAD-66ABCD0D10A8}"/>
              </a:ext>
            </a:extLst>
          </p:cNvPr>
          <p:cNvSpPr/>
          <p:nvPr userDrawn="1"/>
        </p:nvSpPr>
        <p:spPr>
          <a:xfrm flipH="1" flipV="1">
            <a:off x="8515350" y="-4"/>
            <a:ext cx="628650" cy="1371599"/>
          </a:xfrm>
          <a:prstGeom prst="rtTriangle">
            <a:avLst/>
          </a:prstGeom>
          <a:solidFill>
            <a:srgbClr val="53BBA5"/>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sz="1050"/>
          </a:p>
        </p:txBody>
      </p:sp>
      <p:sp>
        <p:nvSpPr>
          <p:cNvPr id="10" name="Title 1">
            <a:extLst>
              <a:ext uri="{FF2B5EF4-FFF2-40B4-BE49-F238E27FC236}">
                <a16:creationId xmlns:a16="http://schemas.microsoft.com/office/drawing/2014/main" id="{20E13A32-F982-A7E9-D4E4-FA549C45ED73}"/>
              </a:ext>
            </a:extLst>
          </p:cNvPr>
          <p:cNvSpPr>
            <a:spLocks noGrp="1"/>
          </p:cNvSpPr>
          <p:nvPr>
            <p:ph type="ctrTitle" hasCustomPrompt="1"/>
          </p:nvPr>
        </p:nvSpPr>
        <p:spPr>
          <a:xfrm>
            <a:off x="445041" y="273044"/>
            <a:ext cx="8229599" cy="831719"/>
          </a:xfrm>
          <a:prstGeom prst="rect">
            <a:avLst/>
          </a:prstGeom>
        </p:spPr>
        <p:txBody>
          <a:bodyPr anchor="b"/>
          <a:lstStyle>
            <a:lvl1pPr algn="ctr">
              <a:defRPr sz="3300">
                <a:solidFill>
                  <a:schemeClr val="bg1"/>
                </a:solidFill>
                <a:effectLst/>
              </a:defRPr>
            </a:lvl1pPr>
          </a:lstStyle>
          <a:p>
            <a:r>
              <a:rPr lang="en-US"/>
              <a:t>Click to edit Slide title style</a:t>
            </a:r>
          </a:p>
        </p:txBody>
      </p:sp>
    </p:spTree>
    <p:extLst>
      <p:ext uri="{BB962C8B-B14F-4D97-AF65-F5344CB8AC3E}">
        <p14:creationId xmlns:p14="http://schemas.microsoft.com/office/powerpoint/2010/main" val="326615776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1.xml"/><Relationship Id="rId13" Type="http://schemas.openxmlformats.org/officeDocument/2006/relationships/slideLayout" Target="../slideLayouts/slideLayout26.xml"/><Relationship Id="rId18" Type="http://schemas.openxmlformats.org/officeDocument/2006/relationships/slideLayout" Target="../slideLayouts/slideLayout31.xml"/><Relationship Id="rId3" Type="http://schemas.openxmlformats.org/officeDocument/2006/relationships/slideLayout" Target="../slideLayouts/slideLayout16.xml"/><Relationship Id="rId21" Type="http://schemas.openxmlformats.org/officeDocument/2006/relationships/theme" Target="../theme/theme2.xml"/><Relationship Id="rId7" Type="http://schemas.openxmlformats.org/officeDocument/2006/relationships/slideLayout" Target="../slideLayouts/slideLayout20.xml"/><Relationship Id="rId12" Type="http://schemas.openxmlformats.org/officeDocument/2006/relationships/slideLayout" Target="../slideLayouts/slideLayout25.xml"/><Relationship Id="rId17" Type="http://schemas.openxmlformats.org/officeDocument/2006/relationships/slideLayout" Target="../slideLayouts/slideLayout30.xml"/><Relationship Id="rId2" Type="http://schemas.openxmlformats.org/officeDocument/2006/relationships/slideLayout" Target="../slideLayouts/slideLayout15.xml"/><Relationship Id="rId16" Type="http://schemas.openxmlformats.org/officeDocument/2006/relationships/slideLayout" Target="../slideLayouts/slideLayout29.xml"/><Relationship Id="rId20" Type="http://schemas.openxmlformats.org/officeDocument/2006/relationships/slideLayout" Target="../slideLayouts/slideLayout33.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5" Type="http://schemas.openxmlformats.org/officeDocument/2006/relationships/slideLayout" Target="../slideLayouts/slideLayout28.xml"/><Relationship Id="rId10" Type="http://schemas.openxmlformats.org/officeDocument/2006/relationships/slideLayout" Target="../slideLayouts/slideLayout23.xml"/><Relationship Id="rId19" Type="http://schemas.openxmlformats.org/officeDocument/2006/relationships/slideLayout" Target="../slideLayouts/slideLayout32.xml"/><Relationship Id="rId4" Type="http://schemas.openxmlformats.org/officeDocument/2006/relationships/slideLayout" Target="../slideLayouts/slideLayout17.xml"/><Relationship Id="rId9" Type="http://schemas.openxmlformats.org/officeDocument/2006/relationships/slideLayout" Target="../slideLayouts/slideLayout22.xml"/><Relationship Id="rId14" Type="http://schemas.openxmlformats.org/officeDocument/2006/relationships/slideLayout" Target="../slideLayouts/slideLayout27.xml"/><Relationship Id="rId22"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A59860BA-9095-AA2A-6583-25C8E674FCCF}"/>
              </a:ext>
            </a:extLst>
          </p:cNvPr>
          <p:cNvSpPr>
            <a:spLocks noGrp="1"/>
          </p:cNvSpPr>
          <p:nvPr>
            <p:ph type="body" idx="1"/>
          </p:nvPr>
        </p:nvSpPr>
        <p:spPr>
          <a:xfrm>
            <a:off x="387885" y="1497853"/>
            <a:ext cx="8352417" cy="449496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p:txBody>
      </p:sp>
      <p:sp>
        <p:nvSpPr>
          <p:cNvPr id="6" name="Slide Number Placeholder 5">
            <a:extLst>
              <a:ext uri="{FF2B5EF4-FFF2-40B4-BE49-F238E27FC236}">
                <a16:creationId xmlns:a16="http://schemas.microsoft.com/office/drawing/2014/main" id="{E2597614-D2F1-8703-6D97-4D5A05B0AB32}"/>
              </a:ext>
            </a:extLst>
          </p:cNvPr>
          <p:cNvSpPr>
            <a:spLocks noGrp="1"/>
          </p:cNvSpPr>
          <p:nvPr>
            <p:ph type="sldNum" sz="quarter" idx="4"/>
          </p:nvPr>
        </p:nvSpPr>
        <p:spPr>
          <a:xfrm>
            <a:off x="8018023" y="6356351"/>
            <a:ext cx="722279" cy="365125"/>
          </a:xfrm>
          <a:prstGeom prst="rect">
            <a:avLst/>
          </a:prstGeom>
        </p:spPr>
        <p:txBody>
          <a:bodyPr vert="horz" lIns="91440" tIns="45720" rIns="91440" bIns="45720" rtlCol="0" anchor="ctr"/>
          <a:lstStyle>
            <a:lvl1pPr algn="r">
              <a:defRPr sz="900">
                <a:solidFill>
                  <a:schemeClr val="tx1">
                    <a:tint val="82000"/>
                  </a:schemeClr>
                </a:solidFill>
              </a:defRPr>
            </a:lvl1pPr>
          </a:lstStyle>
          <a:p>
            <a:fld id="{B50AF5EF-12D5-4539-BE12-523BECC15A8C}" type="slidenum">
              <a:rPr lang="en-US" smtClean="0"/>
              <a:t>‹#›</a:t>
            </a:fld>
            <a:endParaRPr lang="en-US"/>
          </a:p>
        </p:txBody>
      </p:sp>
      <p:cxnSp>
        <p:nvCxnSpPr>
          <p:cNvPr id="7" name="Straight Connector 6">
            <a:extLst>
              <a:ext uri="{FF2B5EF4-FFF2-40B4-BE49-F238E27FC236}">
                <a16:creationId xmlns:a16="http://schemas.microsoft.com/office/drawing/2014/main" id="{EB0AC967-664C-3F64-552F-523149D353EC}"/>
              </a:ext>
            </a:extLst>
          </p:cNvPr>
          <p:cNvCxnSpPr>
            <a:cxnSpLocks/>
          </p:cNvCxnSpPr>
          <p:nvPr userDrawn="1"/>
        </p:nvCxnSpPr>
        <p:spPr>
          <a:xfrm>
            <a:off x="0" y="6172201"/>
            <a:ext cx="9144000" cy="4763"/>
          </a:xfrm>
          <a:prstGeom prst="line">
            <a:avLst/>
          </a:prstGeom>
          <a:ln w="9525" cmpd="sng">
            <a:solidFill>
              <a:srgbClr val="009876"/>
            </a:solidFill>
          </a:ln>
          <a:effectLst/>
        </p:spPr>
        <p:style>
          <a:lnRef idx="2">
            <a:schemeClr val="accent1"/>
          </a:lnRef>
          <a:fillRef idx="0">
            <a:schemeClr val="accent1"/>
          </a:fillRef>
          <a:effectRef idx="1">
            <a:schemeClr val="accent1"/>
          </a:effectRef>
          <a:fontRef idx="minor">
            <a:schemeClr val="tx1"/>
          </a:fontRef>
        </p:style>
      </p:cxnSp>
      <p:pic>
        <p:nvPicPr>
          <p:cNvPr id="8" name="Picture 7" descr="A picture containing icon&#10;&#10;Description automatically generated">
            <a:extLst>
              <a:ext uri="{FF2B5EF4-FFF2-40B4-BE49-F238E27FC236}">
                <a16:creationId xmlns:a16="http://schemas.microsoft.com/office/drawing/2014/main" id="{128CA486-7038-51D9-C740-A86CA8121EEE}"/>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415182" y="6251861"/>
            <a:ext cx="617219" cy="548640"/>
          </a:xfrm>
          <a:prstGeom prst="rect">
            <a:avLst/>
          </a:prstGeom>
        </p:spPr>
      </p:pic>
      <p:cxnSp>
        <p:nvCxnSpPr>
          <p:cNvPr id="9" name="Straight Connector 8">
            <a:extLst>
              <a:ext uri="{FF2B5EF4-FFF2-40B4-BE49-F238E27FC236}">
                <a16:creationId xmlns:a16="http://schemas.microsoft.com/office/drawing/2014/main" id="{654DEE32-22FF-660A-1F66-FA1C04AEC95A}"/>
              </a:ext>
            </a:extLst>
          </p:cNvPr>
          <p:cNvCxnSpPr>
            <a:cxnSpLocks/>
          </p:cNvCxnSpPr>
          <p:nvPr userDrawn="1"/>
        </p:nvCxnSpPr>
        <p:spPr>
          <a:xfrm>
            <a:off x="1072052" y="6282074"/>
            <a:ext cx="0" cy="487823"/>
          </a:xfrm>
          <a:prstGeom prst="line">
            <a:avLst/>
          </a:prstGeom>
          <a:ln w="22225">
            <a:solidFill>
              <a:srgbClr val="003A5D"/>
            </a:solidFill>
          </a:ln>
        </p:spPr>
        <p:style>
          <a:lnRef idx="1">
            <a:schemeClr val="accent6"/>
          </a:lnRef>
          <a:fillRef idx="0">
            <a:schemeClr val="accent6"/>
          </a:fillRef>
          <a:effectRef idx="0">
            <a:schemeClr val="accent6"/>
          </a:effectRef>
          <a:fontRef idx="minor">
            <a:schemeClr val="tx1"/>
          </a:fontRef>
        </p:style>
      </p:cxnSp>
      <p:sp>
        <p:nvSpPr>
          <p:cNvPr id="10" name="TextBox 9">
            <a:extLst>
              <a:ext uri="{FF2B5EF4-FFF2-40B4-BE49-F238E27FC236}">
                <a16:creationId xmlns:a16="http://schemas.microsoft.com/office/drawing/2014/main" id="{20B17366-5C1A-4FB1-0CE7-4E86087B9521}"/>
              </a:ext>
            </a:extLst>
          </p:cNvPr>
          <p:cNvSpPr txBox="1"/>
          <p:nvPr userDrawn="1"/>
        </p:nvSpPr>
        <p:spPr>
          <a:xfrm>
            <a:off x="1079349" y="6305591"/>
            <a:ext cx="1408560" cy="374461"/>
          </a:xfrm>
          <a:prstGeom prst="rect">
            <a:avLst/>
          </a:prstGeom>
          <a:noFill/>
        </p:spPr>
        <p:txBody>
          <a:bodyPr wrap="square" rtlCol="0">
            <a:spAutoFit/>
          </a:bodyPr>
          <a:lstStyle/>
          <a:p>
            <a:pPr>
              <a:lnSpc>
                <a:spcPts val="1050"/>
              </a:lnSpc>
            </a:pPr>
            <a:r>
              <a:rPr lang="en-US" sz="975" spc="8" baseline="0">
                <a:solidFill>
                  <a:srgbClr val="003C61"/>
                </a:solidFill>
                <a:latin typeface="Seaford" panose="00000500000000000000" pitchFamily="2" charset="0"/>
                <a:ea typeface="Verdana" panose="020B0604030504040204" pitchFamily="34" charset="0"/>
                <a:cs typeface="Calibri" panose="020F0502020204030204" pitchFamily="34" charset="0"/>
              </a:rPr>
              <a:t>DEPARTMENT OF</a:t>
            </a:r>
          </a:p>
          <a:p>
            <a:pPr>
              <a:lnSpc>
                <a:spcPts val="1050"/>
              </a:lnSpc>
            </a:pPr>
            <a:r>
              <a:rPr lang="en-US" sz="975" spc="30" baseline="0">
                <a:solidFill>
                  <a:srgbClr val="003C61"/>
                </a:solidFill>
                <a:latin typeface="Seaford" panose="00000500000000000000" pitchFamily="2" charset="0"/>
                <a:ea typeface="Verdana" panose="020B0604030504040204" pitchFamily="34" charset="0"/>
                <a:cs typeface="Calibri" panose="020F0502020204030204" pitchFamily="34" charset="0"/>
              </a:rPr>
              <a:t>CAREER SERVICES</a:t>
            </a:r>
          </a:p>
        </p:txBody>
      </p:sp>
    </p:spTree>
    <p:extLst>
      <p:ext uri="{BB962C8B-B14F-4D97-AF65-F5344CB8AC3E}">
        <p14:creationId xmlns:p14="http://schemas.microsoft.com/office/powerpoint/2010/main" val="594854137"/>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Lst>
  <p:hf hdr="0" ftr="0" dt="0"/>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Clr>
          <a:srgbClr val="009876"/>
        </a:buClr>
        <a:buSzPct val="85000"/>
        <a:buFont typeface="Arial" panose="020B0604020202020204" pitchFamily="34" charset="0"/>
        <a:buChar char="•"/>
        <a:defRPr sz="2100" kern="1200">
          <a:solidFill>
            <a:schemeClr val="tx2">
              <a:lumMod val="90000"/>
              <a:lumOff val="10000"/>
            </a:schemeClr>
          </a:solidFill>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90000"/>
        </a:lnSpc>
        <a:spcBef>
          <a:spcPts val="375"/>
        </a:spcBef>
        <a:buClr>
          <a:srgbClr val="009876"/>
        </a:buClr>
        <a:buSzPct val="85000"/>
        <a:buFont typeface="Wingdings" panose="05000000000000000000" pitchFamily="2" charset="2"/>
        <a:buChar char="§"/>
        <a:defRPr sz="1800" kern="1200">
          <a:solidFill>
            <a:schemeClr val="tx2">
              <a:lumMod val="90000"/>
              <a:lumOff val="10000"/>
            </a:schemeClr>
          </a:solidFill>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90000"/>
        </a:lnSpc>
        <a:spcBef>
          <a:spcPts val="375"/>
        </a:spcBef>
        <a:buClr>
          <a:srgbClr val="009876"/>
        </a:buClr>
        <a:buSzPct val="85000"/>
        <a:buFont typeface="Courier New" panose="02070309020205020404" pitchFamily="49" charset="0"/>
        <a:buChar char="o"/>
        <a:defRPr sz="1500" kern="1200">
          <a:solidFill>
            <a:schemeClr val="tx2">
              <a:lumMod val="90000"/>
              <a:lumOff val="10000"/>
            </a:schemeClr>
          </a:solidFill>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1"/>
            <a:ext cx="9144000" cy="1227101"/>
          </a:xfrm>
          <a:prstGeom prst="rect">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139614"/>
            <a:ext cx="7131050" cy="954348"/>
          </a:xfrm>
          <a:prstGeom prst="rect">
            <a:avLst/>
          </a:prstGeom>
        </p:spPr>
        <p:txBody>
          <a:bodyPr vert="horz" lIns="91440" tIns="45720" rIns="91440" bIns="45720" rtlCol="0" anchor="ctr">
            <a:noAutofit/>
          </a:bodyPr>
          <a:lstStyle/>
          <a:p>
            <a:r>
              <a:rPr lang="en-US"/>
              <a:t>Click to edit Master title style</a:t>
            </a:r>
          </a:p>
        </p:txBody>
      </p:sp>
      <p:sp>
        <p:nvSpPr>
          <p:cNvPr id="3" name="Slide Number Placeholder 2"/>
          <p:cNvSpPr>
            <a:spLocks noGrp="1"/>
          </p:cNvSpPr>
          <p:nvPr>
            <p:ph type="sldNum" sz="quarter" idx="4"/>
          </p:nvPr>
        </p:nvSpPr>
        <p:spPr>
          <a:xfrm>
            <a:off x="8390466" y="6358001"/>
            <a:ext cx="296333" cy="365125"/>
          </a:xfrm>
          <a:prstGeom prst="rect">
            <a:avLst/>
          </a:prstGeom>
        </p:spPr>
        <p:txBody>
          <a:bodyPr vert="horz" lIns="0" tIns="45720" rIns="0" bIns="45720" rtlCol="0" anchor="ctr"/>
          <a:lstStyle>
            <a:lvl1pPr algn="r">
              <a:defRPr sz="1000">
                <a:solidFill>
                  <a:srgbClr val="042B4A"/>
                </a:solidFill>
              </a:defRPr>
            </a:lvl1pPr>
          </a:lstStyle>
          <a:p>
            <a:fld id="{941BE8DD-6BA1-AD43-8321-0CEB068BCC7D}" type="slidenum">
              <a:rPr lang="en-US" smtClean="0"/>
              <a:pPr/>
              <a:t>‹#›</a:t>
            </a:fld>
            <a:endParaRPr lang="en-US"/>
          </a:p>
        </p:txBody>
      </p:sp>
      <p:sp>
        <p:nvSpPr>
          <p:cNvPr id="4" name="Text Placeholder 3"/>
          <p:cNvSpPr>
            <a:spLocks noGrp="1"/>
          </p:cNvSpPr>
          <p:nvPr>
            <p:ph type="body" idx="1"/>
          </p:nvPr>
        </p:nvSpPr>
        <p:spPr>
          <a:xfrm>
            <a:off x="457200" y="1446235"/>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cxnSp>
        <p:nvCxnSpPr>
          <p:cNvPr id="13" name="Straight Connector 12"/>
          <p:cNvCxnSpPr/>
          <p:nvPr userDrawn="1"/>
        </p:nvCxnSpPr>
        <p:spPr>
          <a:xfrm flipV="1">
            <a:off x="8406188" y="6483047"/>
            <a:ext cx="0" cy="148867"/>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userDrawn="1"/>
        </p:nvCxnSpPr>
        <p:spPr>
          <a:xfrm>
            <a:off x="0" y="6200016"/>
            <a:ext cx="9144000" cy="0"/>
          </a:xfrm>
          <a:prstGeom prst="line">
            <a:avLst/>
          </a:prstGeom>
          <a:ln w="12700" cmpd="sng">
            <a:solidFill>
              <a:schemeClr val="tx1"/>
            </a:solidFill>
          </a:ln>
          <a:effectLst/>
        </p:spPr>
        <p:style>
          <a:lnRef idx="2">
            <a:schemeClr val="accent1"/>
          </a:lnRef>
          <a:fillRef idx="0">
            <a:schemeClr val="accent1"/>
          </a:fillRef>
          <a:effectRef idx="1">
            <a:schemeClr val="accent1"/>
          </a:effectRef>
          <a:fontRef idx="minor">
            <a:schemeClr val="tx1"/>
          </a:fontRef>
        </p:style>
      </p:cxnSp>
      <p:sp>
        <p:nvSpPr>
          <p:cNvPr id="6" name="Right Triangle 5"/>
          <p:cNvSpPr/>
          <p:nvPr userDrawn="1"/>
        </p:nvSpPr>
        <p:spPr>
          <a:xfrm>
            <a:off x="7926917" y="2"/>
            <a:ext cx="739678" cy="1217082"/>
          </a:xfrm>
          <a:prstGeom prst="rtTriangle">
            <a:avLst/>
          </a:prstGeom>
          <a:solidFill>
            <a:schemeClr val="tx1"/>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ight Triangle 13"/>
          <p:cNvSpPr/>
          <p:nvPr userDrawn="1"/>
        </p:nvSpPr>
        <p:spPr>
          <a:xfrm flipH="1" flipV="1">
            <a:off x="8120302" y="-14108"/>
            <a:ext cx="1039087" cy="1241210"/>
          </a:xfrm>
          <a:prstGeom prst="rtTriangle">
            <a:avLst/>
          </a:prstGeom>
          <a:solidFill>
            <a:srgbClr val="45A78E"/>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US"/>
          </a:p>
        </p:txBody>
      </p:sp>
      <p:pic>
        <p:nvPicPr>
          <p:cNvPr id="5" name="Picture 4"/>
          <p:cNvPicPr>
            <a:picLocks noChangeAspect="1"/>
          </p:cNvPicPr>
          <p:nvPr userDrawn="1"/>
        </p:nvPicPr>
        <p:blipFill rotWithShape="1">
          <a:blip r:embed="rId22">
            <a:extLst>
              <a:ext uri="{28A0092B-C50C-407E-A947-70E740481C1C}">
                <a14:useLocalDpi xmlns:a14="http://schemas.microsoft.com/office/drawing/2010/main" val="0"/>
              </a:ext>
            </a:extLst>
          </a:blip>
          <a:srcRect l="1785" t="14557" r="3572" b="12388"/>
          <a:stretch/>
        </p:blipFill>
        <p:spPr>
          <a:xfrm>
            <a:off x="38501" y="6285297"/>
            <a:ext cx="2040556" cy="471638"/>
          </a:xfrm>
          <a:prstGeom prst="rect">
            <a:avLst/>
          </a:prstGeom>
        </p:spPr>
      </p:pic>
    </p:spTree>
    <p:extLst>
      <p:ext uri="{BB962C8B-B14F-4D97-AF65-F5344CB8AC3E}">
        <p14:creationId xmlns:p14="http://schemas.microsoft.com/office/powerpoint/2010/main" val="704241359"/>
      </p:ext>
    </p:extLst>
  </p:cSld>
  <p:clrMap bg1="lt1" tx1="dk1" bg2="lt2" tx2="dk2" accent1="accent1" accent2="accent2" accent3="accent3" accent4="accent4" accent5="accent5" accent6="accent6" hlink="hlink" folHlink="folHlink"/>
  <p:sldLayoutIdLst>
    <p:sldLayoutId id="2147483676" r:id="rId1"/>
    <p:sldLayoutId id="2147483677" r:id="rId2"/>
    <p:sldLayoutId id="2147483678" r:id="rId3"/>
    <p:sldLayoutId id="2147483679" r:id="rId4"/>
    <p:sldLayoutId id="2147483680" r:id="rId5"/>
    <p:sldLayoutId id="2147483681" r:id="rId6"/>
    <p:sldLayoutId id="2147483682" r:id="rId7"/>
    <p:sldLayoutId id="2147483683" r:id="rId8"/>
    <p:sldLayoutId id="2147483684" r:id="rId9"/>
    <p:sldLayoutId id="2147483685" r:id="rId10"/>
    <p:sldLayoutId id="2147483686" r:id="rId11"/>
    <p:sldLayoutId id="2147483687" r:id="rId12"/>
    <p:sldLayoutId id="2147483688" r:id="rId13"/>
    <p:sldLayoutId id="2147483689" r:id="rId14"/>
    <p:sldLayoutId id="2147483690" r:id="rId15"/>
    <p:sldLayoutId id="2147483691" r:id="rId16"/>
    <p:sldLayoutId id="2147483692" r:id="rId17"/>
    <p:sldLayoutId id="2147483693" r:id="rId18"/>
    <p:sldLayoutId id="2147483694" r:id="rId19"/>
    <p:sldLayoutId id="2147483695" r:id="rId20"/>
  </p:sldLayoutIdLst>
  <p:hf hdr="0" ftr="0" dt="0"/>
  <p:txStyles>
    <p:titleStyle>
      <a:lvl1pPr algn="l" defTabSz="457200" rtl="0" eaLnBrk="1" latinLnBrk="0" hangingPunct="1">
        <a:lnSpc>
          <a:spcPct val="90000"/>
        </a:lnSpc>
        <a:spcBef>
          <a:spcPct val="0"/>
        </a:spcBef>
        <a:buNone/>
        <a:defRPr sz="3600" b="0" kern="1200">
          <a:solidFill>
            <a:srgbClr val="FFFFFF"/>
          </a:solidFill>
          <a:latin typeface="+mj-lt"/>
          <a:ea typeface="+mj-ea"/>
          <a:cs typeface="Calibri"/>
        </a:defRPr>
      </a:lvl1pPr>
    </p:titleStyle>
    <p:bodyStyle>
      <a:lvl1pPr marL="285750" indent="-285750" algn="l" defTabSz="457200" rtl="0" eaLnBrk="1" latinLnBrk="0" hangingPunct="1">
        <a:lnSpc>
          <a:spcPct val="90000"/>
        </a:lnSpc>
        <a:spcBef>
          <a:spcPts val="1800"/>
        </a:spcBef>
        <a:buClr>
          <a:schemeClr val="tx1"/>
        </a:buClr>
        <a:buFont typeface="Arial"/>
        <a:buChar char="•"/>
        <a:defRPr sz="2800" kern="1200">
          <a:solidFill>
            <a:schemeClr val="tx2"/>
          </a:solidFill>
          <a:latin typeface="+mn-lt"/>
          <a:ea typeface="+mn-ea"/>
          <a:cs typeface="+mn-cs"/>
        </a:defRPr>
      </a:lvl1pPr>
      <a:lvl2pPr marL="736600" indent="-287338" algn="l" defTabSz="457200" rtl="0" eaLnBrk="1" latinLnBrk="0" hangingPunct="1">
        <a:lnSpc>
          <a:spcPct val="90000"/>
        </a:lnSpc>
        <a:spcBef>
          <a:spcPts val="900"/>
        </a:spcBef>
        <a:buClr>
          <a:schemeClr val="tx1"/>
        </a:buClr>
        <a:buFont typeface="Lucida Grande"/>
        <a:buChar char="–"/>
        <a:tabLst/>
        <a:defRPr sz="2400" kern="1200">
          <a:solidFill>
            <a:schemeClr val="tx2"/>
          </a:solidFill>
          <a:latin typeface="+mn-lt"/>
          <a:ea typeface="+mn-ea"/>
          <a:cs typeface="+mn-cs"/>
        </a:defRPr>
      </a:lvl2pPr>
      <a:lvl3pPr marL="1090613"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3pPr>
      <a:lvl4pPr marL="1543050" indent="-225425" algn="l" defTabSz="457200" rtl="0" eaLnBrk="1" latinLnBrk="0" hangingPunct="1">
        <a:lnSpc>
          <a:spcPct val="90000"/>
        </a:lnSpc>
        <a:spcBef>
          <a:spcPts val="900"/>
        </a:spcBef>
        <a:buClr>
          <a:schemeClr val="tx1"/>
        </a:buClr>
        <a:buFont typeface="Lucida Grande"/>
        <a:buChar char="–"/>
        <a:defRPr sz="2000" kern="1200">
          <a:solidFill>
            <a:schemeClr val="tx2"/>
          </a:solidFill>
          <a:latin typeface="+mn-lt"/>
          <a:ea typeface="+mn-ea"/>
          <a:cs typeface="+mn-cs"/>
        </a:defRPr>
      </a:lvl4pPr>
      <a:lvl5pPr marL="1943100" indent="-228600" algn="l" defTabSz="457200" rtl="0" eaLnBrk="1" latinLnBrk="0" hangingPunct="1">
        <a:lnSpc>
          <a:spcPct val="90000"/>
        </a:lnSpc>
        <a:spcBef>
          <a:spcPts val="900"/>
        </a:spcBef>
        <a:buClr>
          <a:schemeClr val="tx1"/>
        </a:buClr>
        <a:buFont typeface="Arial"/>
        <a:buChar char="»"/>
        <a:defRPr sz="2000" kern="1200">
          <a:solidFill>
            <a:schemeClr val="tx2"/>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hyperlink" Target="http://www.mass.gov/dua/top" TargetMode="Externa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3" Type="http://schemas.openxmlformats.org/officeDocument/2006/relationships/hyperlink" Target="http://www.mass.gov/dua" TargetMode="External"/><Relationship Id="rId2" Type="http://schemas.openxmlformats.org/officeDocument/2006/relationships/hyperlink" Target="https://rec-hurley-appointments.eol.state.ma.us/" TargetMode="Externa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hyperlink" Target="https://www.mass.gov/orgs/office-of-multilingual-services?_gl=1*3rmp0s*_ga*MTI4NTgwMDY3Mi4xNzQzNjg3ODEz*_ga_MCLPEGW7WM*czE3NTI2OTAwNzQkbzE5JGcxJHQxNzUyNjkwMzI1JGo2MCRsMCRoMA.."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www.mass.gov/news/governor-healey-signs-legislation-renaming-massachusetts-rehabilitation-commission-to-massability"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CCC10A4B-094C-6427-4980-D857AC1637E9}"/>
              </a:ext>
            </a:extLst>
          </p:cNvPr>
          <p:cNvSpPr txBox="1"/>
          <p:nvPr/>
        </p:nvSpPr>
        <p:spPr>
          <a:xfrm>
            <a:off x="469392" y="536448"/>
            <a:ext cx="8400288" cy="5401479"/>
          </a:xfrm>
          <a:prstGeom prst="rect">
            <a:avLst/>
          </a:prstGeom>
          <a:noFill/>
        </p:spPr>
        <p:txBody>
          <a:bodyPr wrap="square" lIns="91440" tIns="45720" rIns="91440" bIns="45720" rtlCol="0" anchor="t">
            <a:spAutoFit/>
          </a:bodyPr>
          <a:lstStyle/>
          <a:p>
            <a:pPr algn="ctr"/>
            <a:r>
              <a:rPr lang="en-US" sz="2500" b="1" u="sng">
                <a:latin typeface="Calibri"/>
                <a:ea typeface="Calibri"/>
                <a:cs typeface="Calibri"/>
              </a:rPr>
              <a:t>MDCS Guidelines for Career Center Seminar Delivery</a:t>
            </a:r>
          </a:p>
          <a:p>
            <a:pPr algn="ctr"/>
            <a:endParaRPr lang="en-US" sz="1600" b="1" u="sng">
              <a:latin typeface="Calibri" panose="020F0502020204030204" pitchFamily="34" charset="0"/>
              <a:ea typeface="Calibri" panose="020F0502020204030204" pitchFamily="34" charset="0"/>
              <a:cs typeface="Calibri" panose="020F0502020204030204" pitchFamily="34" charset="0"/>
            </a:endParaRPr>
          </a:p>
          <a:p>
            <a:pPr algn="ctr"/>
            <a:r>
              <a:rPr lang="en-US" sz="1600">
                <a:solidFill>
                  <a:srgbClr val="0C3B5D"/>
                </a:solidFill>
                <a:latin typeface="Calibri"/>
                <a:ea typeface="Calibri"/>
                <a:cs typeface="Calibri"/>
              </a:rPr>
              <a:t>The Career Center Seminar (CCS) is the opportunity to market each Career Centers’ programs, services, and staff expertise to customers.  With that in mind, this Power Point template allows your team to creatively approach the 32 mandatory topics covered in the CCS.  Although all the topics </a:t>
            </a:r>
            <a:r>
              <a:rPr lang="en-US" sz="1600" b="1" i="1">
                <a:solidFill>
                  <a:srgbClr val="0C3B5D"/>
                </a:solidFill>
                <a:latin typeface="Calibri"/>
                <a:ea typeface="Calibri"/>
                <a:cs typeface="Calibri"/>
              </a:rPr>
              <a:t>are mandatory</a:t>
            </a:r>
            <a:r>
              <a:rPr lang="en-US" sz="1600">
                <a:solidFill>
                  <a:srgbClr val="0C3B5D"/>
                </a:solidFill>
                <a:latin typeface="Calibri"/>
                <a:ea typeface="Calibri"/>
                <a:cs typeface="Calibri"/>
              </a:rPr>
              <a:t>, Career Centers may place slides and present the topics in whatever order best suits their presentation.  Please note:</a:t>
            </a:r>
          </a:p>
          <a:p>
            <a:r>
              <a:rPr lang="en-US" sz="1600">
                <a:solidFill>
                  <a:srgbClr val="0C3B5D"/>
                </a:solidFill>
                <a:latin typeface="Calibri"/>
                <a:ea typeface="Calibri"/>
                <a:cs typeface="Calibri"/>
              </a:rPr>
              <a:t> </a:t>
            </a:r>
          </a:p>
          <a:p>
            <a:pPr marL="285750" indent="-285750">
              <a:buFont typeface="Arial" panose="020B0604020202020204" pitchFamily="34" charset="0"/>
              <a:buChar char="•"/>
            </a:pPr>
            <a:r>
              <a:rPr lang="en-US" sz="1600">
                <a:solidFill>
                  <a:srgbClr val="0C3B5D"/>
                </a:solidFill>
                <a:latin typeface="Calibri"/>
                <a:ea typeface="Calibri"/>
                <a:cs typeface="Calibri"/>
              </a:rPr>
              <a:t>Slides 1-9 are mandatory topics </a:t>
            </a:r>
            <a:r>
              <a:rPr lang="en-US" sz="1600" b="1" i="1">
                <a:solidFill>
                  <a:srgbClr val="0C3B5D"/>
                </a:solidFill>
                <a:latin typeface="Calibri"/>
                <a:ea typeface="Calibri"/>
                <a:cs typeface="Calibri"/>
              </a:rPr>
              <a:t>that can be customized </a:t>
            </a:r>
            <a:r>
              <a:rPr lang="en-US" sz="1600">
                <a:solidFill>
                  <a:srgbClr val="0C3B5D"/>
                </a:solidFill>
                <a:latin typeface="Calibri"/>
                <a:ea typeface="Calibri"/>
                <a:cs typeface="Calibri"/>
              </a:rPr>
              <a:t>by each individual Career Center. Based on Career Center choice, they can be placed anywhere in the overall presentation.</a:t>
            </a:r>
          </a:p>
          <a:p>
            <a:endParaRPr lang="en-US" sz="1600">
              <a:solidFill>
                <a:srgbClr val="0C3B5D"/>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600">
                <a:solidFill>
                  <a:srgbClr val="0C3B5D"/>
                </a:solidFill>
                <a:latin typeface="Calibri"/>
                <a:ea typeface="Calibri"/>
                <a:cs typeface="Calibri"/>
              </a:rPr>
              <a:t>Slides 10-18 are mandatory topics </a:t>
            </a:r>
            <a:r>
              <a:rPr lang="en-US" sz="1600" b="1" i="1">
                <a:solidFill>
                  <a:srgbClr val="0C3B5D"/>
                </a:solidFill>
                <a:latin typeface="Calibri"/>
                <a:ea typeface="Calibri"/>
                <a:cs typeface="Calibri"/>
              </a:rPr>
              <a:t>which cannot be altered </a:t>
            </a:r>
            <a:r>
              <a:rPr lang="en-US" sz="1600">
                <a:solidFill>
                  <a:srgbClr val="0C3B5D"/>
                </a:solidFill>
                <a:latin typeface="Calibri"/>
                <a:ea typeface="Calibri"/>
                <a:cs typeface="Calibri"/>
              </a:rPr>
              <a:t>from the slides provided by MDCS. Based on Career Center choice, they can be placed anywhere in the overall presentation.</a:t>
            </a:r>
          </a:p>
          <a:p>
            <a:endParaRPr lang="en-US" sz="1600">
              <a:solidFill>
                <a:srgbClr val="0C3B5D"/>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600">
                <a:solidFill>
                  <a:srgbClr val="0C3B5D"/>
                </a:solidFill>
                <a:latin typeface="Calibri"/>
                <a:ea typeface="Calibri"/>
                <a:cs typeface="Calibri"/>
              </a:rPr>
              <a:t>Slide 19 outlines the mandatory topics that can be </a:t>
            </a:r>
            <a:r>
              <a:rPr lang="en-US" sz="1600" b="1" i="1">
                <a:solidFill>
                  <a:srgbClr val="0C3B5D"/>
                </a:solidFill>
                <a:latin typeface="Calibri"/>
                <a:ea typeface="Calibri"/>
                <a:cs typeface="Calibri"/>
              </a:rPr>
              <a:t>presented in whatever way </a:t>
            </a:r>
            <a:r>
              <a:rPr lang="en-US" sz="1600">
                <a:solidFill>
                  <a:srgbClr val="0C3B5D"/>
                </a:solidFill>
                <a:latin typeface="Calibri"/>
                <a:ea typeface="Calibri"/>
                <a:cs typeface="Calibri"/>
              </a:rPr>
              <a:t>the Career Center feels best delivers the information to the customer.  The topics can be covered via PowerPoint slides, handouts, videos, talking points, etc.  Based on Career Center choice, they can be placed/discussed anywhere in the overall presentation. </a:t>
            </a:r>
          </a:p>
          <a:p>
            <a:pPr marL="285750" indent="-285750">
              <a:buFont typeface="Arial" panose="020B0604020202020204" pitchFamily="34" charset="0"/>
              <a:buChar char="•"/>
            </a:pPr>
            <a:endParaRPr lang="en-US" sz="1600">
              <a:solidFill>
                <a:srgbClr val="0C3B5D"/>
              </a:solidFill>
              <a:latin typeface="Calibri" panose="020F0502020204030204" pitchFamily="34" charset="0"/>
              <a:ea typeface="Calibri" panose="020F0502020204030204" pitchFamily="34" charset="0"/>
              <a:cs typeface="Calibri" panose="020F0502020204030204" pitchFamily="34" charset="0"/>
            </a:endParaRPr>
          </a:p>
          <a:p>
            <a:pPr marL="285750" indent="-285750">
              <a:buFont typeface="Arial" panose="020B0604020202020204" pitchFamily="34" charset="0"/>
              <a:buChar char="•"/>
            </a:pPr>
            <a:r>
              <a:rPr lang="en-US" sz="1600">
                <a:solidFill>
                  <a:srgbClr val="0C3B5D"/>
                </a:solidFill>
                <a:latin typeface="Calibri"/>
                <a:ea typeface="Calibri"/>
                <a:cs typeface="Calibri"/>
              </a:rPr>
              <a:t>Career Centers can be creative with their slide formats (design, transitions, fonts, colors, images). </a:t>
            </a:r>
          </a:p>
        </p:txBody>
      </p:sp>
      <p:sp>
        <p:nvSpPr>
          <p:cNvPr id="3" name="Slide Number Placeholder 2">
            <a:extLst>
              <a:ext uri="{FF2B5EF4-FFF2-40B4-BE49-F238E27FC236}">
                <a16:creationId xmlns:a16="http://schemas.microsoft.com/office/drawing/2014/main" id="{3AA4381C-B290-E5F1-98E0-B0EA7F5B3A85}"/>
              </a:ext>
            </a:extLst>
          </p:cNvPr>
          <p:cNvSpPr>
            <a:spLocks noGrp="1"/>
          </p:cNvSpPr>
          <p:nvPr>
            <p:ph type="sldNum" sz="quarter" idx="12"/>
          </p:nvPr>
        </p:nvSpPr>
        <p:spPr/>
        <p:txBody>
          <a:bodyPr/>
          <a:lstStyle/>
          <a:p>
            <a:fld id="{B50AF5EF-12D5-4539-BE12-523BECC15A8C}" type="slidenum">
              <a:rPr lang="en-US" smtClean="0"/>
              <a:t>0</a:t>
            </a:fld>
            <a:endParaRPr lang="en-US"/>
          </a:p>
        </p:txBody>
      </p:sp>
    </p:spTree>
    <p:extLst>
      <p:ext uri="{BB962C8B-B14F-4D97-AF65-F5344CB8AC3E}">
        <p14:creationId xmlns:p14="http://schemas.microsoft.com/office/powerpoint/2010/main" val="34864394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5271E-08ED-5A0B-9D49-CB8DF7B7B74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75FB386-7E53-E3C0-B51B-2FFBAF06E2CF}"/>
              </a:ext>
            </a:extLst>
          </p:cNvPr>
          <p:cNvSpPr>
            <a:spLocks noGrp="1"/>
          </p:cNvSpPr>
          <p:nvPr>
            <p:ph idx="1"/>
          </p:nvPr>
        </p:nvSpPr>
        <p:spPr>
          <a:xfrm>
            <a:off x="445041" y="1690664"/>
            <a:ext cx="8396192" cy="3783544"/>
          </a:xfrm>
        </p:spPr>
        <p:txBody>
          <a:bodyPr/>
          <a:lstStyle/>
          <a:p>
            <a:pPr marL="0" indent="0">
              <a:buNone/>
            </a:pPr>
            <a:r>
              <a:rPr lang="en-US" dirty="0">
                <a:solidFill>
                  <a:srgbClr val="0C3B5D"/>
                </a:solidFill>
              </a:rPr>
              <a:t>Highlight the features and benefits of </a:t>
            </a:r>
            <a:r>
              <a:rPr lang="en-US" dirty="0" err="1">
                <a:solidFill>
                  <a:srgbClr val="0C3B5D"/>
                </a:solidFill>
              </a:rPr>
              <a:t>JobQuest</a:t>
            </a:r>
            <a:r>
              <a:rPr lang="en-US" dirty="0">
                <a:solidFill>
                  <a:srgbClr val="0C3B5D"/>
                </a:solidFill>
              </a:rPr>
              <a:t> (JQ) and how it can be useful in the job search. Some additional items to consider could be: </a:t>
            </a:r>
          </a:p>
          <a:p>
            <a:pPr marL="0" indent="0">
              <a:buNone/>
            </a:pPr>
            <a:endParaRPr lang="en-US" dirty="0">
              <a:solidFill>
                <a:srgbClr val="0C3B5D"/>
              </a:solidFill>
            </a:endParaRPr>
          </a:p>
          <a:p>
            <a:r>
              <a:rPr lang="en-US" dirty="0">
                <a:solidFill>
                  <a:srgbClr val="0C3B5D"/>
                </a:solidFill>
              </a:rPr>
              <a:t>A live demonstration on navigating the major JQ features</a:t>
            </a:r>
          </a:p>
          <a:p>
            <a:r>
              <a:rPr lang="en-US" dirty="0">
                <a:solidFill>
                  <a:srgbClr val="0C3B5D"/>
                </a:solidFill>
              </a:rPr>
              <a:t>Creating an account on </a:t>
            </a:r>
            <a:r>
              <a:rPr lang="en-US" dirty="0" err="1">
                <a:solidFill>
                  <a:srgbClr val="0C3B5D"/>
                </a:solidFill>
              </a:rPr>
              <a:t>MyMassGov</a:t>
            </a:r>
            <a:endParaRPr lang="en-US" dirty="0">
              <a:solidFill>
                <a:srgbClr val="0C3B5D"/>
              </a:solidFill>
            </a:endParaRPr>
          </a:p>
          <a:p>
            <a:r>
              <a:rPr lang="en-US" dirty="0">
                <a:solidFill>
                  <a:srgbClr val="0C3B5D"/>
                </a:solidFill>
              </a:rPr>
              <a:t>If applicable to your center, mentioning how most RESEA requirements can be completed within JQ (CAP, Profile, INA, Resume)</a:t>
            </a:r>
          </a:p>
          <a:p>
            <a:r>
              <a:rPr lang="en-US" dirty="0">
                <a:solidFill>
                  <a:srgbClr val="0C3B5D"/>
                </a:solidFill>
              </a:rPr>
              <a:t>How to use JQ to identify potential training vendors</a:t>
            </a:r>
          </a:p>
          <a:p>
            <a:r>
              <a:rPr lang="en-US" dirty="0">
                <a:solidFill>
                  <a:srgbClr val="0C3B5D"/>
                </a:solidFill>
              </a:rPr>
              <a:t>How to use JQ for the job match feature</a:t>
            </a:r>
          </a:p>
          <a:p>
            <a:r>
              <a:rPr lang="en-US" dirty="0">
                <a:solidFill>
                  <a:srgbClr val="0C3B5D"/>
                </a:solidFill>
              </a:rPr>
              <a:t>How to view events &amp; workshops/webinars at all Career Centers</a:t>
            </a:r>
          </a:p>
          <a:p>
            <a:endParaRPr lang="en-US" dirty="0"/>
          </a:p>
          <a:p>
            <a:pPr marL="0" indent="0">
              <a:buNone/>
            </a:pPr>
            <a:endParaRPr lang="en-US" dirty="0"/>
          </a:p>
        </p:txBody>
      </p:sp>
      <p:sp>
        <p:nvSpPr>
          <p:cNvPr id="3" name="Title 2">
            <a:extLst>
              <a:ext uri="{FF2B5EF4-FFF2-40B4-BE49-F238E27FC236}">
                <a16:creationId xmlns:a16="http://schemas.microsoft.com/office/drawing/2014/main" id="{B3D7DC40-949C-2BC3-A6C0-90220CF4CE34}"/>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Massachusetts JobQuest</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A16A5E76-132B-B7EA-5D03-F87DB031E7FA}"/>
              </a:ext>
            </a:extLst>
          </p:cNvPr>
          <p:cNvSpPr>
            <a:spLocks noGrp="1"/>
          </p:cNvSpPr>
          <p:nvPr>
            <p:ph type="sldNum" sz="quarter" idx="12"/>
          </p:nvPr>
        </p:nvSpPr>
        <p:spPr/>
        <p:txBody>
          <a:bodyPr/>
          <a:lstStyle/>
          <a:p>
            <a:fld id="{B50AF5EF-12D5-4539-BE12-523BECC15A8C}" type="slidenum">
              <a:rPr lang="en-US" smtClean="0"/>
              <a:t>9</a:t>
            </a:fld>
            <a:endParaRPr lang="en-US"/>
          </a:p>
        </p:txBody>
      </p:sp>
    </p:spTree>
    <p:extLst>
      <p:ext uri="{BB962C8B-B14F-4D97-AF65-F5344CB8AC3E}">
        <p14:creationId xmlns:p14="http://schemas.microsoft.com/office/powerpoint/2010/main" val="200631958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5C4A5C-4AFE-D980-B8F6-357D010D24B6}"/>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30F84BD8-EDF7-4207-67A9-734A3C29FF64}"/>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Training Opportunities Program/Section 30</a:t>
            </a:r>
            <a:br>
              <a:rPr lang="en-US" sz="3500">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4" name="Google Shape;198;p23">
            <a:extLst>
              <a:ext uri="{FF2B5EF4-FFF2-40B4-BE49-F238E27FC236}">
                <a16:creationId xmlns:a16="http://schemas.microsoft.com/office/drawing/2014/main" id="{B732F914-FEBE-7633-921D-C07BD34E9725}"/>
              </a:ext>
            </a:extLst>
          </p:cNvPr>
          <p:cNvSpPr txBox="1"/>
          <p:nvPr/>
        </p:nvSpPr>
        <p:spPr>
          <a:xfrm>
            <a:off x="154640" y="1352922"/>
            <a:ext cx="8810400" cy="677100"/>
          </a:xfrm>
          <a:prstGeom prst="rect">
            <a:avLst/>
          </a:prstGeom>
          <a:noFill/>
          <a:ln>
            <a:noFill/>
          </a:ln>
        </p:spPr>
        <p:txBody>
          <a:bodyPr spcFirstLastPara="1" wrap="square" lIns="91425" tIns="91425" rIns="91425" bIns="91425" anchor="t" anchorCtr="0">
            <a:spAutoFit/>
          </a:bodyPr>
          <a:lstStyle/>
          <a:p>
            <a:pPr lvl="0" algn="ctr"/>
            <a:r>
              <a:rPr lang="en-US" sz="1600" i="1">
                <a:solidFill>
                  <a:srgbClr val="0C3B5D"/>
                </a:solidFill>
                <a:latin typeface="Calibri" panose="020F0502020204030204" pitchFamily="34" charset="0"/>
                <a:ea typeface="Calibri" panose="020F0502020204030204" pitchFamily="34" charset="0"/>
                <a:cs typeface="Calibri" panose="020F0502020204030204" pitchFamily="34" charset="0"/>
              </a:rPr>
              <a:t>This is a </a:t>
            </a:r>
            <a:r>
              <a:rPr lang="en-US" sz="1600" b="1" i="1">
                <a:solidFill>
                  <a:srgbClr val="0C3B5D"/>
                </a:solidFill>
                <a:latin typeface="Calibri" panose="020F0502020204030204" pitchFamily="34" charset="0"/>
                <a:ea typeface="Calibri" panose="020F0502020204030204" pitchFamily="34" charset="0"/>
                <a:cs typeface="Calibri" panose="020F0502020204030204" pitchFamily="34" charset="0"/>
              </a:rPr>
              <a:t>full-time</a:t>
            </a:r>
            <a:r>
              <a:rPr lang="en-US" sz="1600" i="1">
                <a:solidFill>
                  <a:srgbClr val="0C3B5D"/>
                </a:solidFill>
                <a:latin typeface="Calibri" panose="020F0502020204030204" pitchFamily="34" charset="0"/>
                <a:ea typeface="Calibri" panose="020F0502020204030204" pitchFamily="34" charset="0"/>
                <a:cs typeface="Calibri" panose="020F0502020204030204" pitchFamily="34" charset="0"/>
              </a:rPr>
              <a:t> training program through the Department of Unemployment Assistance (DUA) for those </a:t>
            </a:r>
            <a:r>
              <a:rPr lang="en-US" sz="1600" i="1">
                <a:latin typeface="Calibri" panose="020F0502020204030204" pitchFamily="34" charset="0"/>
                <a:ea typeface="Calibri" panose="020F0502020204030204" pitchFamily="34" charset="0"/>
                <a:cs typeface="Calibri" panose="020F0502020204030204" pitchFamily="34" charset="0"/>
              </a:rPr>
              <a:t>who need new skills to get back to work.  </a:t>
            </a:r>
            <a:endParaRPr sz="1600" i="1">
              <a:solidFill>
                <a:srgbClr val="0C3B5D"/>
              </a:solidFill>
              <a:latin typeface="Calibri" panose="020F0502020204030204" pitchFamily="34" charset="0"/>
              <a:ea typeface="Calibri" panose="020F0502020204030204" pitchFamily="34" charset="0"/>
              <a:cs typeface="Calibri" panose="020F0502020204030204" pitchFamily="34" charset="0"/>
            </a:endParaRPr>
          </a:p>
        </p:txBody>
      </p:sp>
      <p:sp>
        <p:nvSpPr>
          <p:cNvPr id="5" name="Google Shape;195;p23">
            <a:extLst>
              <a:ext uri="{FF2B5EF4-FFF2-40B4-BE49-F238E27FC236}">
                <a16:creationId xmlns:a16="http://schemas.microsoft.com/office/drawing/2014/main" id="{EDA93E9A-E4BB-342D-CE81-C715A37315B1}"/>
              </a:ext>
            </a:extLst>
          </p:cNvPr>
          <p:cNvSpPr txBox="1">
            <a:spLocks/>
          </p:cNvSpPr>
          <p:nvPr/>
        </p:nvSpPr>
        <p:spPr>
          <a:xfrm>
            <a:off x="386498" y="2030022"/>
            <a:ext cx="8288142" cy="3791604"/>
          </a:xfrm>
          <a:prstGeom prst="rect">
            <a:avLst/>
          </a:prstGeom>
          <a:noFill/>
          <a:ln>
            <a:noFill/>
          </a:ln>
        </p:spPr>
        <p:txBody>
          <a:bodyPr spcFirstLastPara="1" vert="horz" wrap="square" lIns="91425" tIns="45700" rIns="91425" bIns="45700" rtlCol="0" anchor="t" anchorCtr="0">
            <a:noAutofit/>
          </a:bodyPr>
          <a:lstStyle>
            <a:lvl1pPr marL="171450" indent="-171450" algn="l" defTabSz="685800" rtl="0" eaLnBrk="1" latinLnBrk="0" hangingPunct="1">
              <a:lnSpc>
                <a:spcPct val="90000"/>
              </a:lnSpc>
              <a:spcBef>
                <a:spcPts val="750"/>
              </a:spcBef>
              <a:buClr>
                <a:srgbClr val="009876"/>
              </a:buClr>
              <a:buSzPct val="85000"/>
              <a:buFont typeface="Arial" panose="020B0604020202020204" pitchFamily="34" charset="0"/>
              <a:buChar char="•"/>
              <a:defRPr sz="2100" kern="1200">
                <a:solidFill>
                  <a:schemeClr val="tx2">
                    <a:lumMod val="90000"/>
                    <a:lumOff val="10000"/>
                  </a:schemeClr>
                </a:solidFill>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90000"/>
              </a:lnSpc>
              <a:spcBef>
                <a:spcPts val="375"/>
              </a:spcBef>
              <a:buClr>
                <a:srgbClr val="009876"/>
              </a:buClr>
              <a:buSzPct val="85000"/>
              <a:buFont typeface="Wingdings" panose="05000000000000000000" pitchFamily="2" charset="2"/>
              <a:buChar char="§"/>
              <a:defRPr sz="1800" kern="1200">
                <a:solidFill>
                  <a:schemeClr val="tx2">
                    <a:lumMod val="90000"/>
                    <a:lumOff val="10000"/>
                  </a:schemeClr>
                </a:solidFill>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90000"/>
              </a:lnSpc>
              <a:spcBef>
                <a:spcPts val="375"/>
              </a:spcBef>
              <a:buClr>
                <a:srgbClr val="009876"/>
              </a:buClr>
              <a:buSzPct val="85000"/>
              <a:buFont typeface="Courier New" panose="02070309020205020404" pitchFamily="49" charset="0"/>
              <a:buChar char="o"/>
              <a:defRPr sz="1500" kern="1200">
                <a:solidFill>
                  <a:schemeClr val="tx2">
                    <a:lumMod val="90000"/>
                    <a:lumOff val="10000"/>
                  </a:schemeClr>
                </a:solidFill>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444500" indent="-342900">
              <a:spcBef>
                <a:spcPts val="420"/>
              </a:spcBef>
              <a:buClr>
                <a:srgbClr val="002060"/>
              </a:buClr>
              <a:buSzPts val="2000"/>
            </a:pPr>
            <a:r>
              <a:rPr lang="en-US" sz="1800" dirty="0">
                <a:solidFill>
                  <a:srgbClr val="0C3B5D"/>
                </a:solidFill>
                <a:latin typeface="Calibri"/>
                <a:ea typeface="Calibri"/>
                <a:cs typeface="Calibri"/>
                <a:sym typeface="Calibri"/>
              </a:rPr>
              <a:t>Request the application through the online Unemployment Services for Workers account.  Customers must submit applications to DUA by the </a:t>
            </a:r>
            <a:r>
              <a:rPr lang="en-US" sz="1800" b="1" dirty="0">
                <a:solidFill>
                  <a:srgbClr val="0C3B5D"/>
                </a:solidFill>
                <a:latin typeface="Calibri"/>
                <a:ea typeface="Calibri"/>
                <a:cs typeface="Calibri"/>
                <a:sym typeface="Calibri"/>
              </a:rPr>
              <a:t>20th</a:t>
            </a:r>
            <a:r>
              <a:rPr lang="en-US" sz="1800" dirty="0">
                <a:solidFill>
                  <a:srgbClr val="0C3B5D"/>
                </a:solidFill>
                <a:latin typeface="Calibri"/>
                <a:ea typeface="Calibri"/>
                <a:cs typeface="Calibri"/>
                <a:sym typeface="Calibri"/>
              </a:rPr>
              <a:t> payable week of benefits</a:t>
            </a:r>
            <a:r>
              <a:rPr lang="en-US" sz="1800" dirty="0">
                <a:solidFill>
                  <a:srgbClr val="0C3B5D"/>
                </a:solidFill>
              </a:rPr>
              <a:t>.  </a:t>
            </a:r>
            <a:endParaRPr lang="en-US" sz="1800" dirty="0">
              <a:solidFill>
                <a:srgbClr val="0C3B5D"/>
              </a:solidFill>
              <a:latin typeface="Calibri"/>
              <a:ea typeface="Calibri"/>
              <a:cs typeface="Calibri"/>
              <a:sym typeface="Calibri"/>
            </a:endParaRPr>
          </a:p>
          <a:p>
            <a:pPr marL="444500" indent="-342900">
              <a:spcBef>
                <a:spcPts val="0"/>
              </a:spcBef>
              <a:buClr>
                <a:srgbClr val="002060"/>
              </a:buClr>
              <a:buSzPts val="2000"/>
            </a:pPr>
            <a:r>
              <a:rPr lang="en-US" sz="1800" dirty="0">
                <a:solidFill>
                  <a:srgbClr val="0C3B5D"/>
                </a:solidFill>
                <a:latin typeface="Calibri"/>
                <a:ea typeface="Calibri"/>
                <a:cs typeface="Calibri"/>
                <a:sym typeface="Calibri"/>
              </a:rPr>
              <a:t>The Section 30 application</a:t>
            </a:r>
            <a:r>
              <a:rPr lang="en-US" sz="1800" dirty="0">
                <a:solidFill>
                  <a:srgbClr val="C00000"/>
                </a:solidFill>
                <a:latin typeface="Calibri"/>
                <a:ea typeface="Calibri"/>
                <a:cs typeface="Calibri"/>
                <a:sym typeface="Calibri"/>
              </a:rPr>
              <a:t> </a:t>
            </a:r>
            <a:r>
              <a:rPr lang="en-US" sz="1800" dirty="0">
                <a:solidFill>
                  <a:srgbClr val="0C3B5D"/>
                </a:solidFill>
                <a:latin typeface="Calibri"/>
                <a:ea typeface="Calibri"/>
                <a:cs typeface="Calibri"/>
                <a:sym typeface="Calibri"/>
              </a:rPr>
              <a:t>must be approved by DUA and must enhance skills for jobs that are in demand.</a:t>
            </a:r>
          </a:p>
          <a:p>
            <a:pPr marL="444500" indent="-342900">
              <a:spcBef>
                <a:spcPts val="0"/>
              </a:spcBef>
              <a:buClr>
                <a:srgbClr val="002060"/>
              </a:buClr>
              <a:buSzPts val="2000"/>
            </a:pPr>
            <a:r>
              <a:rPr lang="en-US" sz="1800" dirty="0">
                <a:solidFill>
                  <a:srgbClr val="0C3B5D"/>
                </a:solidFill>
                <a:latin typeface="Calibri"/>
                <a:ea typeface="Calibri"/>
                <a:cs typeface="Calibri"/>
                <a:sym typeface="Calibri"/>
              </a:rPr>
              <a:t>The training course/school must be on the Eligible Training Provider List (ETPL) in JQ/MOSES.</a:t>
            </a:r>
          </a:p>
          <a:p>
            <a:pPr marL="444500" indent="-342900">
              <a:spcBef>
                <a:spcPts val="0"/>
              </a:spcBef>
              <a:buClr>
                <a:srgbClr val="002060"/>
              </a:buClr>
              <a:buSzPts val="2000"/>
            </a:pPr>
            <a:r>
              <a:rPr lang="en-US" sz="1800" dirty="0">
                <a:solidFill>
                  <a:srgbClr val="0C3B5D"/>
                </a:solidFill>
                <a:latin typeface="Calibri"/>
                <a:ea typeface="Calibri"/>
                <a:cs typeface="Calibri"/>
                <a:sym typeface="Calibri"/>
              </a:rPr>
              <a:t>Your work search requirement may be waived while attending a full-time training program.  You also may be eligible for up to an additional 26 weeks</a:t>
            </a:r>
            <a:r>
              <a:rPr lang="en-US" sz="1800" b="1" dirty="0">
                <a:solidFill>
                  <a:srgbClr val="0C3B5D"/>
                </a:solidFill>
                <a:latin typeface="Calibri"/>
                <a:ea typeface="Calibri"/>
                <a:cs typeface="Calibri"/>
                <a:sym typeface="Calibri"/>
              </a:rPr>
              <a:t> </a:t>
            </a:r>
            <a:r>
              <a:rPr lang="en-US" sz="1800" dirty="0">
                <a:solidFill>
                  <a:srgbClr val="0C3B5D"/>
                </a:solidFill>
                <a:latin typeface="Calibri"/>
                <a:ea typeface="Calibri"/>
                <a:cs typeface="Calibri"/>
                <a:sym typeface="Calibri"/>
              </a:rPr>
              <a:t>of unemployment benefits while in an approved training.</a:t>
            </a:r>
            <a:endParaRPr lang="en-US" sz="1800" dirty="0">
              <a:solidFill>
                <a:srgbClr val="0C3B5D"/>
              </a:solidFill>
            </a:endParaRPr>
          </a:p>
          <a:p>
            <a:pPr marL="444500" indent="-342900">
              <a:spcBef>
                <a:spcPts val="0"/>
              </a:spcBef>
              <a:buClr>
                <a:srgbClr val="002060"/>
              </a:buClr>
              <a:buSzPts val="2000"/>
            </a:pPr>
            <a:r>
              <a:rPr lang="en-US" sz="1800" dirty="0">
                <a:solidFill>
                  <a:srgbClr val="0C3B5D"/>
                </a:solidFill>
                <a:latin typeface="Calibri"/>
                <a:ea typeface="Calibri"/>
                <a:cs typeface="Calibri"/>
                <a:sym typeface="Calibri"/>
              </a:rPr>
              <a:t>DUA does not pay for the training.</a:t>
            </a:r>
            <a:endParaRPr lang="en-US" sz="1800" dirty="0">
              <a:solidFill>
                <a:srgbClr val="0C3B5D"/>
              </a:solidFill>
            </a:endParaRPr>
          </a:p>
          <a:p>
            <a:pPr marL="914400" lvl="2" indent="0">
              <a:spcBef>
                <a:spcPts val="220"/>
              </a:spcBef>
              <a:buClr>
                <a:srgbClr val="002060"/>
              </a:buClr>
              <a:buSzPts val="1100"/>
              <a:buFont typeface="Arial"/>
              <a:buNone/>
            </a:pPr>
            <a:endParaRPr lang="en-US" sz="1800" dirty="0">
              <a:solidFill>
                <a:srgbClr val="0C3B5D"/>
              </a:solidFill>
              <a:latin typeface="Calibri"/>
              <a:ea typeface="Calibri"/>
              <a:cs typeface="Calibri"/>
              <a:sym typeface="Calibri"/>
            </a:endParaRPr>
          </a:p>
          <a:p>
            <a:pPr marL="0" indent="0">
              <a:spcBef>
                <a:spcPts val="460"/>
              </a:spcBef>
              <a:buClr>
                <a:srgbClr val="002060"/>
              </a:buClr>
              <a:buSzPts val="2300"/>
              <a:buFont typeface="Arial"/>
              <a:buNone/>
            </a:pPr>
            <a:r>
              <a:rPr lang="en-US" sz="1800" i="1" dirty="0">
                <a:solidFill>
                  <a:srgbClr val="0C3B5D"/>
                </a:solidFill>
                <a:latin typeface="Calibri"/>
                <a:ea typeface="Calibri"/>
                <a:cs typeface="Calibri"/>
                <a:sym typeface="Calibri"/>
              </a:rPr>
              <a:t>For more information</a:t>
            </a:r>
            <a:r>
              <a:rPr lang="en-US" sz="1800" dirty="0">
                <a:solidFill>
                  <a:srgbClr val="0C3B5D"/>
                </a:solidFill>
                <a:latin typeface="Calibri"/>
                <a:ea typeface="Calibri"/>
                <a:cs typeface="Calibri"/>
                <a:sym typeface="Calibri"/>
              </a:rPr>
              <a:t>: </a:t>
            </a:r>
            <a:endParaRPr lang="en-US" sz="1800" dirty="0">
              <a:solidFill>
                <a:srgbClr val="0C3B5D"/>
              </a:solidFill>
            </a:endParaRPr>
          </a:p>
          <a:p>
            <a:pPr marL="444500" indent="-342900">
              <a:spcBef>
                <a:spcPts val="440"/>
              </a:spcBef>
              <a:buSzPts val="2000"/>
            </a:pPr>
            <a:r>
              <a:rPr lang="en-US" sz="1800" dirty="0">
                <a:solidFill>
                  <a:srgbClr val="0C3B5D"/>
                </a:solidFill>
                <a:latin typeface="Calibri"/>
                <a:ea typeface="Calibri"/>
                <a:cs typeface="Calibri"/>
                <a:sym typeface="Calibri"/>
              </a:rPr>
              <a:t>Contact the TOP unit: (617)-626-5521 </a:t>
            </a:r>
            <a:r>
              <a:rPr lang="en-US" sz="1800" i="1" dirty="0">
                <a:solidFill>
                  <a:srgbClr val="0C3B5D"/>
                </a:solidFill>
                <a:latin typeface="Calibri"/>
                <a:ea typeface="Calibri"/>
                <a:cs typeface="Calibri"/>
                <a:sym typeface="Calibri"/>
              </a:rPr>
              <a:t>or</a:t>
            </a:r>
            <a:r>
              <a:rPr lang="en-US" sz="1800" dirty="0">
                <a:solidFill>
                  <a:srgbClr val="0C3B5D"/>
                </a:solidFill>
                <a:latin typeface="Calibri"/>
                <a:ea typeface="Calibri"/>
                <a:cs typeface="Calibri"/>
                <a:sym typeface="Calibri"/>
              </a:rPr>
              <a:t>  </a:t>
            </a:r>
            <a:r>
              <a:rPr lang="en-US" sz="1800" u="sng" dirty="0">
                <a:solidFill>
                  <a:srgbClr val="0C3B5D"/>
                </a:solidFill>
                <a:latin typeface="Calibri"/>
                <a:ea typeface="Calibri"/>
                <a:cs typeface="Calibri"/>
                <a:sym typeface="Calibri"/>
                <a:hlinkClick r:id="rId2">
                  <a:extLst>
                    <a:ext uri="{A12FA001-AC4F-418D-AE19-62706E023703}">
                      <ahyp:hlinkClr xmlns:ahyp="http://schemas.microsoft.com/office/drawing/2018/hyperlinkcolor" val="tx"/>
                    </a:ext>
                  </a:extLst>
                </a:hlinkClick>
              </a:rPr>
              <a:t>www.mass.gov/dua/top </a:t>
            </a:r>
            <a:endParaRPr lang="en-US" sz="1800" dirty="0">
              <a:solidFill>
                <a:srgbClr val="0C3B5D"/>
              </a:solidFill>
              <a:latin typeface="Calibri"/>
              <a:ea typeface="Calibri"/>
              <a:cs typeface="Calibri"/>
              <a:sym typeface="Calibri"/>
            </a:endParaRPr>
          </a:p>
        </p:txBody>
      </p:sp>
      <p:sp>
        <p:nvSpPr>
          <p:cNvPr id="6" name="Slide Number Placeholder 5">
            <a:extLst>
              <a:ext uri="{FF2B5EF4-FFF2-40B4-BE49-F238E27FC236}">
                <a16:creationId xmlns:a16="http://schemas.microsoft.com/office/drawing/2014/main" id="{553FAC03-71CE-CF9E-C1C4-C4D8A031CA3E}"/>
              </a:ext>
            </a:extLst>
          </p:cNvPr>
          <p:cNvSpPr>
            <a:spLocks noGrp="1"/>
          </p:cNvSpPr>
          <p:nvPr>
            <p:ph type="sldNum" sz="quarter" idx="12"/>
          </p:nvPr>
        </p:nvSpPr>
        <p:spPr/>
        <p:txBody>
          <a:bodyPr/>
          <a:lstStyle/>
          <a:p>
            <a:fld id="{B50AF5EF-12D5-4539-BE12-523BECC15A8C}" type="slidenum">
              <a:rPr lang="en-US" smtClean="0"/>
              <a:t>10</a:t>
            </a:fld>
            <a:endParaRPr lang="en-US"/>
          </a:p>
        </p:txBody>
      </p:sp>
    </p:spTree>
    <p:extLst>
      <p:ext uri="{BB962C8B-B14F-4D97-AF65-F5344CB8AC3E}">
        <p14:creationId xmlns:p14="http://schemas.microsoft.com/office/powerpoint/2010/main" val="1874687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27CA63-1D23-6193-6F7E-6E078BC5F59D}"/>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B263BB89-FEA6-96A4-12FF-8D05879FD9AB}"/>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Veteran Services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4" name="Text Box 3">
            <a:extLst>
              <a:ext uri="{FF2B5EF4-FFF2-40B4-BE49-F238E27FC236}">
                <a16:creationId xmlns:a16="http://schemas.microsoft.com/office/drawing/2014/main" id="{F1F6A8A9-640F-5D34-D835-A666CE0844F1}"/>
              </a:ext>
            </a:extLst>
          </p:cNvPr>
          <p:cNvSpPr txBox="1">
            <a:spLocks noChangeArrowheads="1"/>
          </p:cNvSpPr>
          <p:nvPr/>
        </p:nvSpPr>
        <p:spPr bwMode="auto">
          <a:xfrm>
            <a:off x="248190" y="1767351"/>
            <a:ext cx="8623300" cy="195130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287338" indent="-287338">
              <a:spcBef>
                <a:spcPct val="20000"/>
              </a:spcBef>
              <a:buChar char="•"/>
              <a:defRPr sz="3200">
                <a:solidFill>
                  <a:schemeClr val="accent2"/>
                </a:solidFill>
                <a:latin typeface="Arial" panose="020B0604020202020204" pitchFamily="34" charset="0"/>
              </a:defRPr>
            </a:lvl1pPr>
            <a:lvl2pPr marL="742950" indent="-285750">
              <a:spcBef>
                <a:spcPct val="20000"/>
              </a:spcBef>
              <a:buChar char="–"/>
              <a:defRPr sz="2800">
                <a:solidFill>
                  <a:schemeClr val="accent2"/>
                </a:solidFill>
                <a:latin typeface="Arial" panose="020B0604020202020204" pitchFamily="34" charset="0"/>
              </a:defRPr>
            </a:lvl2pPr>
            <a:lvl3pPr marL="1143000" indent="-228600">
              <a:spcBef>
                <a:spcPct val="20000"/>
              </a:spcBef>
              <a:buChar char="•"/>
              <a:defRPr sz="2400">
                <a:solidFill>
                  <a:schemeClr val="accent2"/>
                </a:solidFill>
                <a:latin typeface="Arial" panose="020B0604020202020204" pitchFamily="34" charset="0"/>
              </a:defRPr>
            </a:lvl3pPr>
            <a:lvl4pPr marL="1600200" indent="-228600">
              <a:spcBef>
                <a:spcPct val="20000"/>
              </a:spcBef>
              <a:buChar char="–"/>
              <a:defRPr sz="2000">
                <a:solidFill>
                  <a:schemeClr val="accent2"/>
                </a:solidFill>
                <a:latin typeface="Arial" panose="020B0604020202020204" pitchFamily="34" charset="0"/>
              </a:defRPr>
            </a:lvl4pPr>
            <a:lvl5pPr marL="2057400" indent="-228600">
              <a:spcBef>
                <a:spcPct val="20000"/>
              </a:spcBef>
              <a:buChar char="»"/>
              <a:defRPr sz="2000">
                <a:solidFill>
                  <a:schemeClr val="accent2"/>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accent2"/>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accent2"/>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accent2"/>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accent2"/>
                </a:solidFill>
                <a:latin typeface="Arial" panose="020B0604020202020204" pitchFamily="34" charset="0"/>
              </a:defRPr>
            </a:lvl9pPr>
          </a:lstStyle>
          <a:p>
            <a:pPr marL="0" indent="0" algn="ctr">
              <a:lnSpc>
                <a:spcPct val="90000"/>
              </a:lnSpc>
              <a:spcBef>
                <a:spcPct val="0"/>
              </a:spcBef>
              <a:spcAft>
                <a:spcPts val="600"/>
              </a:spcAft>
              <a:buNone/>
            </a:pPr>
            <a:r>
              <a:rPr lang="en-US" altLang="en-US" sz="2100" dirty="0">
                <a:solidFill>
                  <a:srgbClr val="002060"/>
                </a:solidFill>
                <a:latin typeface="Calibri" panose="020F0502020204030204" pitchFamily="34" charset="0"/>
                <a:ea typeface="Calibri" panose="020F0502020204030204" pitchFamily="34" charset="0"/>
                <a:cs typeface="Calibri" panose="020F0502020204030204" pitchFamily="34" charset="0"/>
              </a:rPr>
              <a:t>All our Veteran Customers and Eligible Spouses are entitled to receive Priority of Service across most Career Center programs and services.</a:t>
            </a:r>
          </a:p>
          <a:p>
            <a:pPr>
              <a:lnSpc>
                <a:spcPct val="70000"/>
              </a:lnSpc>
              <a:spcBef>
                <a:spcPct val="0"/>
              </a:spcBef>
              <a:spcAft>
                <a:spcPts val="600"/>
              </a:spcAft>
              <a:buFont typeface="Wingdings" panose="05000000000000000000" pitchFamily="2" charset="2"/>
              <a:buChar char="§"/>
            </a:pPr>
            <a:endParaRPr lang="en-US" altLang="en-US" sz="210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a:lnSpc>
                <a:spcPct val="70000"/>
              </a:lnSpc>
              <a:spcBef>
                <a:spcPct val="0"/>
              </a:spcBef>
              <a:spcAft>
                <a:spcPts val="600"/>
              </a:spcAft>
              <a:buClr>
                <a:srgbClr val="002060"/>
              </a:buClr>
              <a:buFont typeface="Arial" panose="020B0604020202020204" pitchFamily="34" charset="0"/>
              <a:buChar char="•"/>
            </a:pPr>
            <a:r>
              <a:rPr lang="en-US" altLang="en-US" sz="2100" dirty="0">
                <a:solidFill>
                  <a:srgbClr val="002060"/>
                </a:solidFill>
                <a:latin typeface="Calibri" panose="020F0502020204030204" pitchFamily="34" charset="0"/>
                <a:ea typeface="Calibri" panose="020F0502020204030204" pitchFamily="34" charset="0"/>
                <a:cs typeface="Calibri" panose="020F0502020204030204" pitchFamily="34" charset="0"/>
              </a:rPr>
              <a:t>Veterans’ Services Representative on-site</a:t>
            </a:r>
            <a:r>
              <a:rPr lang="en-US" altLang="en-US" sz="2100" i="1" dirty="0">
                <a:solidFill>
                  <a:srgbClr val="002060"/>
                </a:solidFill>
                <a:latin typeface="Calibri" panose="020F0502020204030204" pitchFamily="34" charset="0"/>
                <a:ea typeface="Calibri" panose="020F0502020204030204" pitchFamily="34" charset="0"/>
                <a:cs typeface="Calibri" panose="020F0502020204030204" pitchFamily="34" charset="0"/>
              </a:rPr>
              <a:t> (List Name of DVOP/LVR)</a:t>
            </a:r>
          </a:p>
          <a:p>
            <a:pPr>
              <a:lnSpc>
                <a:spcPct val="70000"/>
              </a:lnSpc>
              <a:spcBef>
                <a:spcPct val="0"/>
              </a:spcBef>
              <a:spcAft>
                <a:spcPts val="600"/>
              </a:spcAft>
              <a:buClr>
                <a:srgbClr val="002060"/>
              </a:buClr>
              <a:buFont typeface="Arial" panose="020B0604020202020204" pitchFamily="34" charset="0"/>
              <a:buChar char="•"/>
            </a:pPr>
            <a:r>
              <a:rPr lang="en-US" altLang="en-US" sz="2100" dirty="0">
                <a:solidFill>
                  <a:srgbClr val="002060"/>
                </a:solidFill>
                <a:latin typeface="Calibri" panose="020F0502020204030204" pitchFamily="34" charset="0"/>
                <a:ea typeface="Calibri" panose="020F0502020204030204" pitchFamily="34" charset="0"/>
                <a:cs typeface="Calibri" panose="020F0502020204030204" pitchFamily="34" charset="0"/>
              </a:rPr>
              <a:t>Individual assistance available</a:t>
            </a:r>
          </a:p>
          <a:p>
            <a:pPr>
              <a:lnSpc>
                <a:spcPct val="90000"/>
              </a:lnSpc>
              <a:spcBef>
                <a:spcPct val="0"/>
              </a:spcBef>
              <a:spcAft>
                <a:spcPts val="600"/>
              </a:spcAft>
              <a:buClr>
                <a:srgbClr val="002060"/>
              </a:buClr>
              <a:buFont typeface="Arial" panose="020B0604020202020204" pitchFamily="34" charset="0"/>
              <a:buChar char="•"/>
            </a:pPr>
            <a:r>
              <a:rPr lang="en-US" altLang="en-US" sz="2100" dirty="0">
                <a:solidFill>
                  <a:srgbClr val="002060"/>
                </a:solidFill>
                <a:latin typeface="Calibri" panose="020F0502020204030204" pitchFamily="34" charset="0"/>
                <a:ea typeface="Calibri" panose="020F0502020204030204" pitchFamily="34" charset="0"/>
                <a:cs typeface="Calibri" panose="020F0502020204030204" pitchFamily="34" charset="0"/>
              </a:rPr>
              <a:t>Access to other Veterans’ services &amp; benefits</a:t>
            </a:r>
          </a:p>
        </p:txBody>
      </p:sp>
      <p:sp>
        <p:nvSpPr>
          <p:cNvPr id="6" name="TextBox 5">
            <a:extLst>
              <a:ext uri="{FF2B5EF4-FFF2-40B4-BE49-F238E27FC236}">
                <a16:creationId xmlns:a16="http://schemas.microsoft.com/office/drawing/2014/main" id="{2D358E27-8EA1-1BDB-0BEB-72E12D4DA96F}"/>
              </a:ext>
            </a:extLst>
          </p:cNvPr>
          <p:cNvSpPr txBox="1"/>
          <p:nvPr/>
        </p:nvSpPr>
        <p:spPr>
          <a:xfrm>
            <a:off x="248190" y="4512075"/>
            <a:ext cx="8297862" cy="861774"/>
          </a:xfrm>
          <a:prstGeom prst="rect">
            <a:avLst/>
          </a:prstGeom>
          <a:noFill/>
        </p:spPr>
        <p:txBody>
          <a:bodyPr>
            <a:spAutoFit/>
          </a:bodyPr>
          <a:lstStyle/>
          <a:p>
            <a:pPr algn="ctr" eaLnBrk="1" hangingPunct="1">
              <a:defRPr/>
            </a:pPr>
            <a:r>
              <a:rPr lang="en-US" sz="2400" i="1" dirty="0">
                <a:solidFill>
                  <a:srgbClr val="002060"/>
                </a:solidFill>
                <a:latin typeface="Calibri" panose="020F0502020204030204" pitchFamily="34" charset="0"/>
                <a:ea typeface="Calibri" panose="020F0502020204030204" pitchFamily="34" charset="0"/>
                <a:cs typeface="Calibri" panose="020F0502020204030204" pitchFamily="34" charset="0"/>
              </a:rPr>
              <a:t>We proudly serve those who proudly served our country. </a:t>
            </a:r>
          </a:p>
          <a:p>
            <a:pPr algn="ctr" eaLnBrk="1" hangingPunct="1">
              <a:defRPr/>
            </a:pPr>
            <a:r>
              <a:rPr lang="en-US" sz="2400" i="1" dirty="0">
                <a:solidFill>
                  <a:srgbClr val="002060"/>
                </a:solidFill>
                <a:latin typeface="Calibri" panose="020F0502020204030204" pitchFamily="34" charset="0"/>
                <a:ea typeface="Calibri" panose="020F0502020204030204" pitchFamily="34" charset="0"/>
                <a:cs typeface="Calibri" panose="020F0502020204030204" pitchFamily="34" charset="0"/>
              </a:rPr>
              <a:t>Thank you for your service.</a:t>
            </a:r>
          </a:p>
        </p:txBody>
      </p:sp>
      <p:sp>
        <p:nvSpPr>
          <p:cNvPr id="7" name="Slide Number Placeholder 6">
            <a:extLst>
              <a:ext uri="{FF2B5EF4-FFF2-40B4-BE49-F238E27FC236}">
                <a16:creationId xmlns:a16="http://schemas.microsoft.com/office/drawing/2014/main" id="{2A4F5371-BF05-E822-1B04-F88EEA44A3E0}"/>
              </a:ext>
            </a:extLst>
          </p:cNvPr>
          <p:cNvSpPr>
            <a:spLocks noGrp="1"/>
          </p:cNvSpPr>
          <p:nvPr>
            <p:ph type="sldNum" sz="quarter" idx="12"/>
          </p:nvPr>
        </p:nvSpPr>
        <p:spPr/>
        <p:txBody>
          <a:bodyPr/>
          <a:lstStyle/>
          <a:p>
            <a:fld id="{B50AF5EF-12D5-4539-BE12-523BECC15A8C}" type="slidenum">
              <a:rPr lang="en-US" smtClean="0"/>
              <a:t>11</a:t>
            </a:fld>
            <a:endParaRPr lang="en-US"/>
          </a:p>
        </p:txBody>
      </p:sp>
    </p:spTree>
    <p:extLst>
      <p:ext uri="{BB962C8B-B14F-4D97-AF65-F5344CB8AC3E}">
        <p14:creationId xmlns:p14="http://schemas.microsoft.com/office/powerpoint/2010/main" val="103908418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0051D8-1F21-634D-2776-000929A403F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F463A1C9-8236-77FD-69D1-1A4D02A2F05A}"/>
              </a:ext>
            </a:extLst>
          </p:cNvPr>
          <p:cNvSpPr>
            <a:spLocks noGrp="1"/>
          </p:cNvSpPr>
          <p:nvPr>
            <p:ph type="ctrTitle"/>
          </p:nvPr>
        </p:nvSpPr>
        <p:spPr>
          <a:xfrm>
            <a:off x="352114" y="488812"/>
            <a:ext cx="8229599" cy="831719"/>
          </a:xfrm>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Migrant Seasonal Farmworkers/Agricultural Employees - MSFW</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5" name="Google Shape;275;p31">
            <a:extLst>
              <a:ext uri="{FF2B5EF4-FFF2-40B4-BE49-F238E27FC236}">
                <a16:creationId xmlns:a16="http://schemas.microsoft.com/office/drawing/2014/main" id="{6D2413CD-D38E-96C1-64B5-C15383EAB04F}"/>
              </a:ext>
            </a:extLst>
          </p:cNvPr>
          <p:cNvSpPr txBox="1"/>
          <p:nvPr/>
        </p:nvSpPr>
        <p:spPr>
          <a:xfrm>
            <a:off x="327750" y="1320531"/>
            <a:ext cx="8488500" cy="3877954"/>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US" sz="2000" dirty="0">
                <a:solidFill>
                  <a:srgbClr val="0C3B5D"/>
                </a:solidFill>
                <a:latin typeface="Calibri"/>
                <a:ea typeface="Calibri"/>
                <a:cs typeface="Calibri"/>
                <a:sym typeface="Calibri"/>
              </a:rPr>
              <a:t>There are numerous staff assisted services and referrals for customers who work in these industries including:</a:t>
            </a:r>
          </a:p>
          <a:p>
            <a:pPr marL="0" lvl="0" indent="0" algn="ctr" rtl="0">
              <a:spcBef>
                <a:spcPts val="0"/>
              </a:spcBef>
              <a:spcAft>
                <a:spcPts val="0"/>
              </a:spcAft>
              <a:buNone/>
            </a:pPr>
            <a:endParaRPr lang="en-US" sz="2000" dirty="0">
              <a:solidFill>
                <a:srgbClr val="0C3B5D"/>
              </a:solidFill>
              <a:latin typeface="Calibri" panose="020F0502020204030204" pitchFamily="34" charset="0"/>
              <a:ea typeface="Calibri" panose="020F0502020204030204" pitchFamily="34" charset="0"/>
              <a:cs typeface="Calibri" panose="020F0502020204030204" pitchFamily="34" charset="0"/>
              <a:sym typeface="Calibri"/>
            </a:endParaRPr>
          </a:p>
          <a:p>
            <a:pPr marL="342900" lvl="0" indent="-342900">
              <a:buClr>
                <a:schemeClr val="dk1"/>
              </a:buClr>
              <a:buSzPts val="1200"/>
              <a:buFont typeface="Arial" panose="020B0604020202020204" pitchFamily="34" charset="0"/>
              <a:buChar char="•"/>
            </a:pPr>
            <a:r>
              <a:rPr lang="en-US" sz="2000" dirty="0">
                <a:solidFill>
                  <a:srgbClr val="0C3B5D"/>
                </a:solidFill>
                <a:latin typeface="Calibri"/>
                <a:ea typeface="Calibri"/>
                <a:cs typeface="Calibri"/>
              </a:rPr>
              <a:t>Career guidance/counseling &amp; testing </a:t>
            </a:r>
          </a:p>
          <a:p>
            <a:pPr marL="342900" lvl="0" indent="-342900">
              <a:buClr>
                <a:schemeClr val="dk1"/>
              </a:buClr>
              <a:buSzPts val="1200"/>
              <a:buFont typeface="Arial" panose="020B0604020202020204" pitchFamily="34" charset="0"/>
              <a:buChar char="•"/>
            </a:pPr>
            <a:r>
              <a:rPr lang="en-US" sz="2000" dirty="0">
                <a:solidFill>
                  <a:srgbClr val="0C3B5D"/>
                </a:solidFill>
                <a:latin typeface="Calibri"/>
                <a:ea typeface="Calibri"/>
                <a:cs typeface="Calibri"/>
              </a:rPr>
              <a:t>Assistance registering for services, job development, job training, and job referral services</a:t>
            </a:r>
          </a:p>
          <a:p>
            <a:pPr marL="342900" lvl="0" indent="-342900">
              <a:buClr>
                <a:schemeClr val="dk1"/>
              </a:buClr>
              <a:buSzPts val="1200"/>
              <a:buFont typeface="Arial" panose="020B0604020202020204" pitchFamily="34" charset="0"/>
              <a:buChar char="•"/>
            </a:pPr>
            <a:r>
              <a:rPr lang="en-US" sz="2000" dirty="0">
                <a:solidFill>
                  <a:srgbClr val="0C3B5D"/>
                </a:solidFill>
                <a:latin typeface="Calibri"/>
                <a:ea typeface="Calibri"/>
                <a:cs typeface="Calibri"/>
              </a:rPr>
              <a:t>Language assistance services</a:t>
            </a:r>
          </a:p>
          <a:p>
            <a:pPr marL="342900" indent="-342900">
              <a:buClr>
                <a:schemeClr val="dk1"/>
              </a:buClr>
              <a:buSzPts val="1200"/>
              <a:buFont typeface="Arial" panose="020B0604020202020204" pitchFamily="34" charset="0"/>
              <a:buChar char="•"/>
            </a:pPr>
            <a:r>
              <a:rPr lang="en-US" sz="2000" dirty="0">
                <a:solidFill>
                  <a:srgbClr val="0C3B5D"/>
                </a:solidFill>
                <a:latin typeface="Calibri"/>
                <a:ea typeface="Calibri"/>
                <a:cs typeface="Calibri"/>
              </a:rPr>
              <a:t>Access to labor market information, job orders, and recruitments </a:t>
            </a:r>
          </a:p>
          <a:p>
            <a:pPr marL="342900" lvl="0" indent="-342900">
              <a:buClr>
                <a:schemeClr val="dk1"/>
              </a:buClr>
              <a:buSzPts val="1200"/>
              <a:buFont typeface="Arial" panose="020B0604020202020204" pitchFamily="34" charset="0"/>
              <a:buChar char="•"/>
            </a:pPr>
            <a:r>
              <a:rPr lang="en-US" sz="2000" dirty="0">
                <a:solidFill>
                  <a:srgbClr val="0C3B5D"/>
                </a:solidFill>
                <a:latin typeface="Calibri"/>
                <a:ea typeface="Calibri"/>
                <a:cs typeface="Calibri"/>
              </a:rPr>
              <a:t>Referrals to:</a:t>
            </a:r>
          </a:p>
          <a:p>
            <a:pPr lvl="2">
              <a:buClr>
                <a:schemeClr val="dk1"/>
              </a:buClr>
              <a:buSzPts val="1200"/>
            </a:pPr>
            <a:r>
              <a:rPr lang="en-US" sz="2000" dirty="0">
                <a:solidFill>
                  <a:srgbClr val="0C3B5D"/>
                </a:solidFill>
                <a:latin typeface="Calibri"/>
                <a:ea typeface="Calibri"/>
                <a:cs typeface="Calibri"/>
              </a:rPr>
              <a:t>	* Migrant health providers</a:t>
            </a:r>
          </a:p>
          <a:p>
            <a:pPr lvl="2">
              <a:buClr>
                <a:schemeClr val="dk1"/>
              </a:buClr>
              <a:buSzPts val="1200"/>
            </a:pPr>
            <a:r>
              <a:rPr lang="en-US" sz="2000" dirty="0">
                <a:solidFill>
                  <a:srgbClr val="0C3B5D"/>
                </a:solidFill>
                <a:latin typeface="Calibri"/>
                <a:ea typeface="Calibri"/>
                <a:cs typeface="Calibri"/>
              </a:rPr>
              <a:t>	* Migrant education </a:t>
            </a:r>
          </a:p>
          <a:p>
            <a:pPr lvl="2">
              <a:buClr>
                <a:schemeClr val="dk1"/>
              </a:buClr>
              <a:buSzPts val="1200"/>
            </a:pPr>
            <a:r>
              <a:rPr lang="en-US" sz="2000" dirty="0">
                <a:solidFill>
                  <a:srgbClr val="0C3B5D"/>
                </a:solidFill>
                <a:latin typeface="Calibri"/>
                <a:ea typeface="Calibri"/>
                <a:cs typeface="Calibri"/>
              </a:rPr>
              <a:t>      	* Enforcement agencies &amp; filing complaints</a:t>
            </a:r>
            <a:endParaRPr lang="en-US" sz="2000" dirty="0">
              <a:solidFill>
                <a:srgbClr val="0C3B5D"/>
              </a:solidFill>
              <a:latin typeface="Calibri"/>
              <a:ea typeface="Calibri"/>
              <a:cs typeface="Calibri"/>
              <a:sym typeface="Calibri"/>
            </a:endParaRPr>
          </a:p>
        </p:txBody>
      </p:sp>
      <p:sp>
        <p:nvSpPr>
          <p:cNvPr id="6" name="TextBox 5">
            <a:extLst>
              <a:ext uri="{FF2B5EF4-FFF2-40B4-BE49-F238E27FC236}">
                <a16:creationId xmlns:a16="http://schemas.microsoft.com/office/drawing/2014/main" id="{27B5B653-E7F0-D607-102C-74C0D461A1DC}"/>
              </a:ext>
            </a:extLst>
          </p:cNvPr>
          <p:cNvSpPr txBox="1"/>
          <p:nvPr/>
        </p:nvSpPr>
        <p:spPr>
          <a:xfrm>
            <a:off x="304959" y="5286484"/>
            <a:ext cx="8488500" cy="800219"/>
          </a:xfrm>
          <a:prstGeom prst="rect">
            <a:avLst/>
          </a:prstGeom>
          <a:noFill/>
        </p:spPr>
        <p:txBody>
          <a:bodyPr wrap="square" lIns="91440" tIns="45720" rIns="91440" bIns="45720" rtlCol="0" anchor="t">
            <a:spAutoFit/>
          </a:bodyPr>
          <a:lstStyle/>
          <a:p>
            <a:pPr algn="ctr"/>
            <a:r>
              <a:rPr lang="en-US" sz="1600" b="1">
                <a:latin typeface="Calibri"/>
                <a:ea typeface="Calibri"/>
                <a:cs typeface="Calibri"/>
              </a:rPr>
              <a:t>Farmworker</a:t>
            </a:r>
            <a:r>
              <a:rPr lang="en-US" sz="1600">
                <a:latin typeface="Calibri"/>
                <a:ea typeface="Calibri"/>
                <a:cs typeface="Calibri"/>
              </a:rPr>
              <a:t> means an individual employed in seasonal or periodic farm work who goes to live temporarily where they work (migrates) and then returns to their home during the off-season.</a:t>
            </a:r>
          </a:p>
          <a:p>
            <a:endParaRPr lang="en-US"/>
          </a:p>
        </p:txBody>
      </p:sp>
      <p:sp>
        <p:nvSpPr>
          <p:cNvPr id="7" name="Rectangle: Rounded Corners 6">
            <a:extLst>
              <a:ext uri="{FF2B5EF4-FFF2-40B4-BE49-F238E27FC236}">
                <a16:creationId xmlns:a16="http://schemas.microsoft.com/office/drawing/2014/main" id="{895AF668-6799-08D8-F7A0-E06C090ED71E}"/>
              </a:ext>
            </a:extLst>
          </p:cNvPr>
          <p:cNvSpPr/>
          <p:nvPr/>
        </p:nvSpPr>
        <p:spPr>
          <a:xfrm>
            <a:off x="192704" y="5286485"/>
            <a:ext cx="8758592" cy="583374"/>
          </a:xfrm>
          <a:prstGeom prst="roundRect">
            <a:avLst/>
          </a:prstGeom>
          <a:noFill/>
        </p:spPr>
        <p:style>
          <a:lnRef idx="2">
            <a:schemeClr val="accent6"/>
          </a:lnRef>
          <a:fillRef idx="1">
            <a:schemeClr val="lt1"/>
          </a:fillRef>
          <a:effectRef idx="0">
            <a:schemeClr val="accent6"/>
          </a:effectRef>
          <a:fontRef idx="minor">
            <a:schemeClr val="dk1"/>
          </a:fontRef>
        </p:style>
        <p:txBody>
          <a:bodyPr rtlCol="0" anchor="ctr"/>
          <a:lstStyle/>
          <a:p>
            <a:pPr algn="ctr"/>
            <a:endParaRPr lang="en-US"/>
          </a:p>
        </p:txBody>
      </p:sp>
      <p:sp>
        <p:nvSpPr>
          <p:cNvPr id="8" name="Slide Number Placeholder 7">
            <a:extLst>
              <a:ext uri="{FF2B5EF4-FFF2-40B4-BE49-F238E27FC236}">
                <a16:creationId xmlns:a16="http://schemas.microsoft.com/office/drawing/2014/main" id="{D6E9C1EF-A8A4-7880-A4D8-7F487A02922D}"/>
              </a:ext>
            </a:extLst>
          </p:cNvPr>
          <p:cNvSpPr>
            <a:spLocks noGrp="1"/>
          </p:cNvSpPr>
          <p:nvPr>
            <p:ph type="sldNum" sz="quarter" idx="12"/>
          </p:nvPr>
        </p:nvSpPr>
        <p:spPr/>
        <p:txBody>
          <a:bodyPr/>
          <a:lstStyle/>
          <a:p>
            <a:fld id="{B50AF5EF-12D5-4539-BE12-523BECC15A8C}" type="slidenum">
              <a:rPr lang="en-US" smtClean="0"/>
              <a:t>12</a:t>
            </a:fld>
            <a:endParaRPr lang="en-US"/>
          </a:p>
        </p:txBody>
      </p:sp>
    </p:spTree>
    <p:extLst>
      <p:ext uri="{BB962C8B-B14F-4D97-AF65-F5344CB8AC3E}">
        <p14:creationId xmlns:p14="http://schemas.microsoft.com/office/powerpoint/2010/main" val="185782284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B4335F2-1043-DA44-383B-341B4740E4FC}"/>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94FFA26B-AC95-FC92-D7BD-B88634319FB9}"/>
              </a:ext>
            </a:extLst>
          </p:cNvPr>
          <p:cNvSpPr>
            <a:spLocks noGrp="1"/>
          </p:cNvSpPr>
          <p:nvPr>
            <p:ph type="ctrTitle"/>
          </p:nvPr>
        </p:nvSpPr>
        <p:spPr/>
        <p:txBody>
          <a:bodyPr lIns="91440" tIns="45720" rIns="91440" bIns="45720" anchor="b"/>
          <a:lstStyle/>
          <a:p>
            <a:r>
              <a:rPr lang="en-US" sz="3500" b="1">
                <a:latin typeface="Calibri"/>
                <a:ea typeface="Calibri"/>
                <a:cs typeface="Calibri"/>
              </a:rPr>
              <a:t>Work Opportunity Tax Credit - WOTC</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a:ea typeface="Calibri"/>
                <a:cs typeface="Calibri"/>
              </a:rPr>
              <a:t>(Non-Customizable)</a:t>
            </a:r>
          </a:p>
        </p:txBody>
      </p:sp>
      <p:sp>
        <p:nvSpPr>
          <p:cNvPr id="4" name="Google Shape;290;p33">
            <a:extLst>
              <a:ext uri="{FF2B5EF4-FFF2-40B4-BE49-F238E27FC236}">
                <a16:creationId xmlns:a16="http://schemas.microsoft.com/office/drawing/2014/main" id="{4B4347FF-E257-02F9-4FA4-6F7D81EC7255}"/>
              </a:ext>
            </a:extLst>
          </p:cNvPr>
          <p:cNvSpPr txBox="1">
            <a:spLocks/>
          </p:cNvSpPr>
          <p:nvPr/>
        </p:nvSpPr>
        <p:spPr>
          <a:xfrm>
            <a:off x="324640" y="1458676"/>
            <a:ext cx="8481032" cy="4494068"/>
          </a:xfrm>
          <a:prstGeom prst="rect">
            <a:avLst/>
          </a:prstGeom>
          <a:noFill/>
          <a:ln>
            <a:noFill/>
          </a:ln>
        </p:spPr>
        <p:txBody>
          <a:bodyPr spcFirstLastPara="1" vert="horz" wrap="square" lIns="91425" tIns="45700" rIns="91425" bIns="45700" rtlCol="0" anchor="t" anchorCtr="0">
            <a:noAutofit/>
          </a:bodyPr>
          <a:lstStyle>
            <a:lvl1pPr marL="171450" indent="-171450" algn="l" defTabSz="685800" rtl="0" eaLnBrk="1" latinLnBrk="0" hangingPunct="1">
              <a:lnSpc>
                <a:spcPct val="90000"/>
              </a:lnSpc>
              <a:spcBef>
                <a:spcPts val="750"/>
              </a:spcBef>
              <a:buClr>
                <a:srgbClr val="009876"/>
              </a:buClr>
              <a:buSzPct val="85000"/>
              <a:buFont typeface="Arial" panose="020B0604020202020204" pitchFamily="34" charset="0"/>
              <a:buChar char="•"/>
              <a:defRPr sz="2100" kern="1200">
                <a:solidFill>
                  <a:schemeClr val="tx2">
                    <a:lumMod val="90000"/>
                    <a:lumOff val="10000"/>
                  </a:schemeClr>
                </a:solidFill>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90000"/>
              </a:lnSpc>
              <a:spcBef>
                <a:spcPts val="375"/>
              </a:spcBef>
              <a:buClr>
                <a:srgbClr val="009876"/>
              </a:buClr>
              <a:buSzPct val="85000"/>
              <a:buFont typeface="Wingdings" panose="05000000000000000000" pitchFamily="2" charset="2"/>
              <a:buChar char="§"/>
              <a:defRPr sz="1800" kern="1200">
                <a:solidFill>
                  <a:schemeClr val="tx2">
                    <a:lumMod val="90000"/>
                    <a:lumOff val="10000"/>
                  </a:schemeClr>
                </a:solidFill>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90000"/>
              </a:lnSpc>
              <a:spcBef>
                <a:spcPts val="375"/>
              </a:spcBef>
              <a:buClr>
                <a:srgbClr val="009876"/>
              </a:buClr>
              <a:buSzPct val="85000"/>
              <a:buFont typeface="Courier New" panose="02070309020205020404" pitchFamily="49" charset="0"/>
              <a:buChar char="o"/>
              <a:defRPr sz="1500" kern="1200">
                <a:solidFill>
                  <a:schemeClr val="tx2">
                    <a:lumMod val="90000"/>
                    <a:lumOff val="10000"/>
                  </a:schemeClr>
                </a:solidFill>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114300" indent="0" algn="ctr">
              <a:spcBef>
                <a:spcPts val="0"/>
              </a:spcBef>
              <a:buClr>
                <a:srgbClr val="002060"/>
              </a:buClr>
              <a:buSzPts val="2200"/>
              <a:buFont typeface="Arial"/>
              <a:buNone/>
            </a:pPr>
            <a:r>
              <a:rPr lang="en-US" sz="1800">
                <a:solidFill>
                  <a:srgbClr val="002060"/>
                </a:solidFill>
                <a:latin typeface="Calibri"/>
                <a:ea typeface="Calibri"/>
                <a:cs typeface="Calibri"/>
                <a:sym typeface="Calibri"/>
              </a:rPr>
              <a:t>The WOTC Program provides tax credit to companies that hire jobseekers from nine targeted groups who face significant barriers to employment. The targeted jobseeker groups include:</a:t>
            </a:r>
          </a:p>
          <a:p>
            <a:pPr marL="114300" indent="0" algn="ctr">
              <a:spcBef>
                <a:spcPts val="0"/>
              </a:spcBef>
              <a:buClr>
                <a:srgbClr val="002060"/>
              </a:buClr>
              <a:buSzPts val="2200"/>
              <a:buFont typeface="Arial"/>
              <a:buNone/>
            </a:pP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Qualified Veterans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Vocational Rehab referred individuals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Qualified long-term unemployed jobseekers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Recipients of Temporary Assistance for Needy Families (TANF)</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Food Stamp (SNAP) recipients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Designated community residents living in Empowerment Zones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Returning Citizens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Supplemental Security Income recipients</a:t>
            </a:r>
            <a:endParaRPr lang="en-US" sz="1800"/>
          </a:p>
          <a:p>
            <a:pPr marL="571500" indent="-457200">
              <a:spcBef>
                <a:spcPts val="400"/>
              </a:spcBef>
              <a:buClr>
                <a:srgbClr val="002060"/>
              </a:buClr>
              <a:buSzPts val="2000"/>
              <a:buFont typeface="+mj-lt"/>
              <a:buAutoNum type="arabicPeriod"/>
            </a:pPr>
            <a:r>
              <a:rPr lang="en-US" sz="1800">
                <a:solidFill>
                  <a:srgbClr val="002060"/>
                </a:solidFill>
                <a:latin typeface="Calibri"/>
                <a:ea typeface="Calibri"/>
                <a:cs typeface="Calibri"/>
                <a:sym typeface="Calibri"/>
              </a:rPr>
              <a:t>Summer youth employees living in Empowerment Zones</a:t>
            </a:r>
          </a:p>
          <a:p>
            <a:pPr marL="114300" indent="0">
              <a:spcBef>
                <a:spcPts val="400"/>
              </a:spcBef>
              <a:buClr>
                <a:srgbClr val="002060"/>
              </a:buClr>
              <a:buSzPts val="2000"/>
              <a:buNone/>
            </a:pPr>
            <a:endParaRPr lang="en-US" sz="1800">
              <a:solidFill>
                <a:srgbClr val="002060"/>
              </a:solidFill>
              <a:latin typeface="Calibri"/>
              <a:ea typeface="Calibri"/>
              <a:cs typeface="Calibri"/>
              <a:sym typeface="Calibri"/>
            </a:endParaRPr>
          </a:p>
          <a:p>
            <a:pPr marL="0" lvl="0" indent="0" algn="ctr">
              <a:spcBef>
                <a:spcPts val="440"/>
              </a:spcBef>
              <a:buClr>
                <a:srgbClr val="002060"/>
              </a:buClr>
              <a:buSzPts val="2200"/>
              <a:buNone/>
            </a:pPr>
            <a:r>
              <a:rPr lang="en-US" sz="1800">
                <a:solidFill>
                  <a:srgbClr val="002060"/>
                </a:solidFill>
                <a:latin typeface="Calibri"/>
                <a:ea typeface="Calibri"/>
                <a:cs typeface="Calibri"/>
                <a:sym typeface="Calibri"/>
              </a:rPr>
              <a:t>Please contact Career Center staff for more information or call </a:t>
            </a:r>
            <a:r>
              <a:rPr lang="en-US" altLang="en-US" sz="1800">
                <a:solidFill>
                  <a:srgbClr val="002060"/>
                </a:solidFill>
                <a:ea typeface="Calibri" panose="020F0502020204030204" pitchFamily="34" charset="0"/>
              </a:rPr>
              <a:t>(617) 626-5353</a:t>
            </a:r>
            <a:endParaRPr lang="en-US" sz="1800">
              <a:solidFill>
                <a:srgbClr val="002060"/>
              </a:solidFill>
              <a:ea typeface="Calibri" panose="020F0502020204030204" pitchFamily="34" charset="0"/>
            </a:endParaRPr>
          </a:p>
          <a:p>
            <a:pPr marL="114300" indent="0">
              <a:spcBef>
                <a:spcPts val="560"/>
              </a:spcBef>
              <a:buClr>
                <a:srgbClr val="002060"/>
              </a:buClr>
              <a:buSzPts val="2800"/>
              <a:buFont typeface="Arial"/>
              <a:buNone/>
            </a:pPr>
            <a:endParaRPr lang="en-US" sz="1800">
              <a:solidFill>
                <a:srgbClr val="002060"/>
              </a:solidFill>
              <a:latin typeface="Calibri"/>
              <a:ea typeface="Calibri"/>
              <a:cs typeface="Calibri"/>
              <a:sym typeface="Calibri"/>
            </a:endParaRPr>
          </a:p>
          <a:p>
            <a:pPr marL="114300" indent="0">
              <a:spcBef>
                <a:spcPts val="560"/>
              </a:spcBef>
              <a:buClr>
                <a:srgbClr val="002060"/>
              </a:buClr>
              <a:buSzPts val="2800"/>
              <a:buFont typeface="Arial"/>
              <a:buNone/>
            </a:pPr>
            <a:endParaRPr lang="en-US" sz="1800">
              <a:solidFill>
                <a:srgbClr val="002060"/>
              </a:solidFill>
              <a:latin typeface="Calibri"/>
              <a:ea typeface="Calibri"/>
              <a:cs typeface="Calibri"/>
              <a:sym typeface="Calibri"/>
            </a:endParaRPr>
          </a:p>
        </p:txBody>
      </p:sp>
      <p:sp>
        <p:nvSpPr>
          <p:cNvPr id="5" name="Slide Number Placeholder 4">
            <a:extLst>
              <a:ext uri="{FF2B5EF4-FFF2-40B4-BE49-F238E27FC236}">
                <a16:creationId xmlns:a16="http://schemas.microsoft.com/office/drawing/2014/main" id="{50E62003-A8F1-3F67-E570-A8B8BA5ECFC3}"/>
              </a:ext>
            </a:extLst>
          </p:cNvPr>
          <p:cNvSpPr>
            <a:spLocks noGrp="1"/>
          </p:cNvSpPr>
          <p:nvPr>
            <p:ph type="sldNum" sz="quarter" idx="12"/>
          </p:nvPr>
        </p:nvSpPr>
        <p:spPr/>
        <p:txBody>
          <a:bodyPr/>
          <a:lstStyle/>
          <a:p>
            <a:fld id="{B50AF5EF-12D5-4539-BE12-523BECC15A8C}" type="slidenum">
              <a:rPr lang="en-US" smtClean="0"/>
              <a:t>13</a:t>
            </a:fld>
            <a:endParaRPr lang="en-US"/>
          </a:p>
        </p:txBody>
      </p:sp>
    </p:spTree>
    <p:extLst>
      <p:ext uri="{BB962C8B-B14F-4D97-AF65-F5344CB8AC3E}">
        <p14:creationId xmlns:p14="http://schemas.microsoft.com/office/powerpoint/2010/main" val="269697647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2CA18D-0003-765F-8558-C5A879BFF177}"/>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4D7DE9E-32ED-4228-38AE-289A9C234E8D}"/>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TRADE Program</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4" name="Google Shape;205;p24">
            <a:extLst>
              <a:ext uri="{FF2B5EF4-FFF2-40B4-BE49-F238E27FC236}">
                <a16:creationId xmlns:a16="http://schemas.microsoft.com/office/drawing/2014/main" id="{EFD74CA2-45E5-52CD-75E9-43CD4ED0E7F9}"/>
              </a:ext>
            </a:extLst>
          </p:cNvPr>
          <p:cNvSpPr txBox="1">
            <a:spLocks/>
          </p:cNvSpPr>
          <p:nvPr/>
        </p:nvSpPr>
        <p:spPr>
          <a:xfrm>
            <a:off x="740274" y="1467924"/>
            <a:ext cx="8065398" cy="4525265"/>
          </a:xfrm>
          <a:prstGeom prst="rect">
            <a:avLst/>
          </a:prstGeom>
          <a:noFill/>
          <a:ln>
            <a:noFill/>
          </a:ln>
        </p:spPr>
        <p:txBody>
          <a:bodyPr spcFirstLastPara="1" vert="horz" wrap="square" lIns="91425" tIns="45700" rIns="91425" bIns="45700" rtlCol="0" anchor="t" anchorCtr="0">
            <a:noAutofit/>
          </a:bodyPr>
          <a:lstStyle>
            <a:lvl1pPr marL="171450" indent="-171450" algn="l" defTabSz="685800" rtl="0" eaLnBrk="1" latinLnBrk="0" hangingPunct="1">
              <a:lnSpc>
                <a:spcPct val="90000"/>
              </a:lnSpc>
              <a:spcBef>
                <a:spcPts val="750"/>
              </a:spcBef>
              <a:buClr>
                <a:srgbClr val="009876"/>
              </a:buClr>
              <a:buSzPct val="85000"/>
              <a:buFont typeface="Arial" panose="020B0604020202020204" pitchFamily="34" charset="0"/>
              <a:buChar char="•"/>
              <a:defRPr sz="2100" kern="1200">
                <a:solidFill>
                  <a:schemeClr val="tx2">
                    <a:lumMod val="90000"/>
                    <a:lumOff val="10000"/>
                  </a:schemeClr>
                </a:solidFill>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90000"/>
              </a:lnSpc>
              <a:spcBef>
                <a:spcPts val="375"/>
              </a:spcBef>
              <a:buClr>
                <a:srgbClr val="009876"/>
              </a:buClr>
              <a:buSzPct val="85000"/>
              <a:buFont typeface="Wingdings" panose="05000000000000000000" pitchFamily="2" charset="2"/>
              <a:buChar char="§"/>
              <a:defRPr sz="1800" kern="1200">
                <a:solidFill>
                  <a:schemeClr val="tx2">
                    <a:lumMod val="90000"/>
                    <a:lumOff val="10000"/>
                  </a:schemeClr>
                </a:solidFill>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90000"/>
              </a:lnSpc>
              <a:spcBef>
                <a:spcPts val="375"/>
              </a:spcBef>
              <a:buClr>
                <a:srgbClr val="009876"/>
              </a:buClr>
              <a:buSzPct val="85000"/>
              <a:buFont typeface="Courier New" panose="02070309020205020404" pitchFamily="49" charset="0"/>
              <a:buChar char="o"/>
              <a:defRPr sz="1500" kern="1200">
                <a:solidFill>
                  <a:schemeClr val="tx2">
                    <a:lumMod val="90000"/>
                    <a:lumOff val="10000"/>
                  </a:schemeClr>
                </a:solidFill>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spcBef>
                <a:spcPts val="0"/>
              </a:spcBef>
              <a:buClr>
                <a:srgbClr val="002060"/>
              </a:buClr>
              <a:buSzPts val="2000"/>
              <a:buFont typeface="Arial"/>
              <a:buNone/>
            </a:pPr>
            <a:r>
              <a:rPr lang="en-US" sz="2000" dirty="0">
                <a:solidFill>
                  <a:srgbClr val="002060"/>
                </a:solidFill>
                <a:latin typeface="Calibri"/>
                <a:ea typeface="Calibri"/>
                <a:cs typeface="Calibri"/>
                <a:sym typeface="Calibri"/>
              </a:rPr>
              <a:t>If your job has been adversely affected by either:</a:t>
            </a:r>
          </a:p>
          <a:p>
            <a:pPr marL="0" indent="0">
              <a:spcBef>
                <a:spcPts val="0"/>
              </a:spcBef>
              <a:buClr>
                <a:srgbClr val="002060"/>
              </a:buClr>
              <a:buSzPts val="2000"/>
              <a:buFont typeface="Arial"/>
              <a:buNone/>
            </a:pPr>
            <a:endParaRPr lang="en-US" sz="2000" dirty="0">
              <a:solidFill>
                <a:srgbClr val="002060"/>
              </a:solidFill>
              <a:latin typeface="Calibri"/>
              <a:ea typeface="Calibri"/>
              <a:cs typeface="Calibri"/>
              <a:sym typeface="Calibri"/>
            </a:endParaRPr>
          </a:p>
          <a:p>
            <a:pPr marL="457200" indent="-457200">
              <a:spcBef>
                <a:spcPts val="0"/>
              </a:spcBef>
              <a:buClr>
                <a:srgbClr val="002060"/>
              </a:buClr>
              <a:buSzPts val="2000"/>
              <a:buFont typeface="+mj-lt"/>
              <a:buAutoNum type="arabicPeriod"/>
            </a:pPr>
            <a:r>
              <a:rPr lang="en-US" sz="2000" dirty="0">
                <a:solidFill>
                  <a:srgbClr val="002060"/>
                </a:solidFill>
                <a:latin typeface="Calibri"/>
                <a:ea typeface="Calibri"/>
                <a:cs typeface="Calibri"/>
                <a:sym typeface="Calibri"/>
              </a:rPr>
              <a:t> Foreign competition or production</a:t>
            </a:r>
            <a:endParaRPr lang="en-US" sz="2000" dirty="0">
              <a:solidFill>
                <a:srgbClr val="002060"/>
              </a:solidFill>
              <a:latin typeface="Calibri"/>
              <a:ea typeface="Calibri"/>
              <a:cs typeface="Calibri"/>
            </a:endParaRPr>
          </a:p>
          <a:p>
            <a:pPr marL="0" indent="0">
              <a:spcBef>
                <a:spcPts val="0"/>
              </a:spcBef>
              <a:buClr>
                <a:srgbClr val="002060"/>
              </a:buClr>
              <a:buSzPts val="2000"/>
              <a:buNone/>
            </a:pPr>
            <a:r>
              <a:rPr lang="en-US" sz="2000" b="1" i="1" dirty="0">
                <a:solidFill>
                  <a:srgbClr val="002060"/>
                </a:solidFill>
                <a:latin typeface="Calibri"/>
                <a:ea typeface="Calibri"/>
                <a:cs typeface="Calibri"/>
                <a:sym typeface="Calibri"/>
              </a:rPr>
              <a:t>			OR</a:t>
            </a:r>
            <a:endParaRPr lang="en-US" sz="2000" b="1" i="1" dirty="0"/>
          </a:p>
          <a:p>
            <a:pPr marL="0" indent="0">
              <a:spcBef>
                <a:spcPts val="0"/>
              </a:spcBef>
              <a:buClr>
                <a:srgbClr val="002060"/>
              </a:buClr>
              <a:buSzPts val="2000"/>
              <a:buNone/>
            </a:pPr>
            <a:r>
              <a:rPr lang="en-US" sz="2000" dirty="0">
                <a:solidFill>
                  <a:srgbClr val="002060"/>
                </a:solidFill>
                <a:latin typeface="Calibri"/>
                <a:ea typeface="Calibri"/>
                <a:cs typeface="Calibri"/>
                <a:sym typeface="Calibri"/>
              </a:rPr>
              <a:t>2.     The service you provided moved overseas</a:t>
            </a:r>
            <a:endParaRPr lang="en-US" sz="2000" dirty="0">
              <a:solidFill>
                <a:srgbClr val="002060"/>
              </a:solidFill>
              <a:latin typeface="Calibri"/>
              <a:ea typeface="Calibri"/>
              <a:cs typeface="Calibri"/>
            </a:endParaRPr>
          </a:p>
          <a:p>
            <a:pPr marL="0" indent="0">
              <a:spcBef>
                <a:spcPts val="0"/>
              </a:spcBef>
              <a:buFont typeface="Arial" panose="020B0604020202020204" pitchFamily="34" charset="0"/>
              <a:buNone/>
            </a:pPr>
            <a:endParaRPr lang="en-US" sz="2000" dirty="0">
              <a:solidFill>
                <a:srgbClr val="002060"/>
              </a:solidFill>
              <a:latin typeface="Calibri"/>
              <a:ea typeface="Calibri"/>
              <a:cs typeface="Calibri"/>
              <a:sym typeface="Calibri"/>
            </a:endParaRPr>
          </a:p>
          <a:p>
            <a:pPr marL="0" indent="0">
              <a:spcBef>
                <a:spcPts val="0"/>
              </a:spcBef>
              <a:buClr>
                <a:srgbClr val="002060"/>
              </a:buClr>
              <a:buSzPts val="2000"/>
              <a:buFont typeface="Arial"/>
              <a:buNone/>
            </a:pPr>
            <a:r>
              <a:rPr lang="en-US" sz="2000" dirty="0">
                <a:solidFill>
                  <a:srgbClr val="0C3B5D"/>
                </a:solidFill>
                <a:latin typeface="Calibri"/>
                <a:ea typeface="Calibri"/>
                <a:cs typeface="Calibri"/>
                <a:sym typeface="Calibri"/>
              </a:rPr>
              <a:t>If yes, you may be eligible for benefits including:</a:t>
            </a:r>
            <a:endParaRPr lang="en-US" sz="2000" dirty="0">
              <a:solidFill>
                <a:srgbClr val="0C3B5D"/>
              </a:solidFill>
            </a:endParaRPr>
          </a:p>
          <a:p>
            <a:pPr marL="800100" lvl="1" indent="-342900">
              <a:spcBef>
                <a:spcPts val="0"/>
              </a:spcBef>
              <a:buClr>
                <a:srgbClr val="0C3B5D"/>
              </a:buClr>
              <a:buSzPts val="2000"/>
            </a:pPr>
            <a:r>
              <a:rPr lang="en-US" sz="2000" dirty="0">
                <a:solidFill>
                  <a:srgbClr val="0C3B5D"/>
                </a:solidFill>
                <a:latin typeface="Calibri"/>
                <a:ea typeface="Calibri"/>
                <a:cs typeface="Calibri"/>
                <a:sym typeface="Calibri"/>
              </a:rPr>
              <a:t>Financial assistance for job training</a:t>
            </a:r>
            <a:endParaRPr lang="en-US" sz="2000" dirty="0">
              <a:solidFill>
                <a:srgbClr val="0C3B5D"/>
              </a:solidFill>
            </a:endParaRPr>
          </a:p>
          <a:p>
            <a:pPr marL="800100" lvl="1" indent="-342900">
              <a:spcBef>
                <a:spcPts val="0"/>
              </a:spcBef>
              <a:buClr>
                <a:srgbClr val="0C3B5D"/>
              </a:buClr>
              <a:buSzPts val="2000"/>
            </a:pPr>
            <a:r>
              <a:rPr lang="en-US" sz="2000" dirty="0">
                <a:solidFill>
                  <a:srgbClr val="0C3B5D"/>
                </a:solidFill>
                <a:latin typeface="Calibri"/>
                <a:ea typeface="Calibri"/>
                <a:cs typeface="Calibri"/>
                <a:sym typeface="Calibri"/>
              </a:rPr>
              <a:t>Extension of your Unemployment Benefits (TRA) </a:t>
            </a:r>
            <a:endParaRPr lang="en-US" sz="2000" dirty="0">
              <a:solidFill>
                <a:srgbClr val="0C3B5D"/>
              </a:solidFill>
              <a:latin typeface="Calibri"/>
              <a:ea typeface="Calibri"/>
              <a:cs typeface="Calibri"/>
            </a:endParaRPr>
          </a:p>
          <a:p>
            <a:pPr marL="0" lvl="1" indent="0">
              <a:spcBef>
                <a:spcPts val="600"/>
              </a:spcBef>
              <a:buClr>
                <a:srgbClr val="002060"/>
              </a:buClr>
              <a:buSzPts val="1000"/>
              <a:buFont typeface="Courier New"/>
              <a:buNone/>
            </a:pPr>
            <a:endParaRPr lang="en-US" sz="2000" u="sng" dirty="0">
              <a:solidFill>
                <a:srgbClr val="D37A03"/>
              </a:solidFill>
              <a:latin typeface="Calibri"/>
              <a:ea typeface="Calibri"/>
              <a:cs typeface="Calibri"/>
              <a:sym typeface="Calibri"/>
            </a:endParaRPr>
          </a:p>
          <a:p>
            <a:pPr marL="0" lvl="1" indent="0">
              <a:spcBef>
                <a:spcPts val="1200"/>
              </a:spcBef>
              <a:buClr>
                <a:srgbClr val="D37A03"/>
              </a:buClr>
              <a:buSzPts val="2000"/>
              <a:buFont typeface="Courier New"/>
              <a:buNone/>
            </a:pPr>
            <a:r>
              <a:rPr lang="en-US" sz="2000" i="1" u="sng" dirty="0">
                <a:solidFill>
                  <a:srgbClr val="0C3B5D"/>
                </a:solidFill>
                <a:latin typeface="Calibri"/>
                <a:ea typeface="Calibri"/>
                <a:cs typeface="Calibri"/>
                <a:sym typeface="Calibri"/>
              </a:rPr>
              <a:t>Strict deadlines</a:t>
            </a:r>
            <a:r>
              <a:rPr lang="en-US" sz="2000" i="1" dirty="0">
                <a:solidFill>
                  <a:srgbClr val="0C3B5D"/>
                </a:solidFill>
                <a:latin typeface="Calibri"/>
                <a:ea typeface="Calibri"/>
                <a:cs typeface="Calibri"/>
                <a:sym typeface="Calibri"/>
              </a:rPr>
              <a:t> </a:t>
            </a:r>
            <a:r>
              <a:rPr lang="en-US" sz="2000" dirty="0">
                <a:solidFill>
                  <a:srgbClr val="0C3B5D"/>
                </a:solidFill>
                <a:latin typeface="Calibri"/>
                <a:ea typeface="Calibri"/>
                <a:cs typeface="Calibri"/>
                <a:sym typeface="Calibri"/>
              </a:rPr>
              <a:t>apply for obtaining some of the benefits under the Trade Adjustment Assistance (TAA) Programs, especially for Trade Readjustment Allowance (TRA) cash benefits. For additional information and/or to obtain a listing of TAA certified companies ask a Career Center staff person </a:t>
            </a:r>
            <a:r>
              <a:rPr lang="en-US" sz="2000" i="1" u="sng" dirty="0">
                <a:solidFill>
                  <a:srgbClr val="0C3B5D"/>
                </a:solidFill>
                <a:latin typeface="Calibri"/>
                <a:ea typeface="Calibri"/>
                <a:cs typeface="Calibri"/>
                <a:sym typeface="Calibri"/>
              </a:rPr>
              <a:t>immediately</a:t>
            </a:r>
            <a:r>
              <a:rPr lang="en-US" sz="2000" dirty="0">
                <a:solidFill>
                  <a:srgbClr val="0C3B5D"/>
                </a:solidFill>
                <a:latin typeface="Calibri"/>
                <a:ea typeface="Calibri"/>
                <a:cs typeface="Calibri"/>
                <a:sym typeface="Calibri"/>
              </a:rPr>
              <a:t> about these benefits.</a:t>
            </a:r>
            <a:endParaRPr lang="en-US" sz="2000" dirty="0">
              <a:solidFill>
                <a:srgbClr val="0C3B5D"/>
              </a:solidFill>
              <a:latin typeface="Calibri"/>
              <a:ea typeface="Calibri"/>
              <a:cs typeface="Calibri"/>
            </a:endParaRPr>
          </a:p>
        </p:txBody>
      </p:sp>
      <p:sp>
        <p:nvSpPr>
          <p:cNvPr id="5" name="Slide Number Placeholder 4">
            <a:extLst>
              <a:ext uri="{FF2B5EF4-FFF2-40B4-BE49-F238E27FC236}">
                <a16:creationId xmlns:a16="http://schemas.microsoft.com/office/drawing/2014/main" id="{E2852DD5-4A57-72F5-8E0A-58442111D7C1}"/>
              </a:ext>
            </a:extLst>
          </p:cNvPr>
          <p:cNvSpPr>
            <a:spLocks noGrp="1"/>
          </p:cNvSpPr>
          <p:nvPr>
            <p:ph type="sldNum" sz="quarter" idx="12"/>
          </p:nvPr>
        </p:nvSpPr>
        <p:spPr/>
        <p:txBody>
          <a:bodyPr/>
          <a:lstStyle/>
          <a:p>
            <a:fld id="{B50AF5EF-12D5-4539-BE12-523BECC15A8C}" type="slidenum">
              <a:rPr lang="en-US" smtClean="0"/>
              <a:t>14</a:t>
            </a:fld>
            <a:endParaRPr lang="en-US"/>
          </a:p>
        </p:txBody>
      </p:sp>
    </p:spTree>
    <p:extLst>
      <p:ext uri="{BB962C8B-B14F-4D97-AF65-F5344CB8AC3E}">
        <p14:creationId xmlns:p14="http://schemas.microsoft.com/office/powerpoint/2010/main" val="244550236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A774DE-F2D1-6A6A-0D86-56FBFB24B92F}"/>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7446F61D-9503-6C00-E918-A89EF5167766}"/>
              </a:ext>
            </a:extLst>
          </p:cNvPr>
          <p:cNvSpPr>
            <a:spLocks noGrp="1"/>
          </p:cNvSpPr>
          <p:nvPr>
            <p:ph type="ctrTitle"/>
          </p:nvPr>
        </p:nvSpPr>
        <p:spPr>
          <a:xfrm>
            <a:off x="320024" y="248660"/>
            <a:ext cx="8503952" cy="831719"/>
          </a:xfrm>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National Dislocated Worker Grants - NDWG</a:t>
            </a:r>
            <a:br>
              <a:rPr lang="en-US" sz="3500">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4" name="Google Shape;214;p25">
            <a:extLst>
              <a:ext uri="{FF2B5EF4-FFF2-40B4-BE49-F238E27FC236}">
                <a16:creationId xmlns:a16="http://schemas.microsoft.com/office/drawing/2014/main" id="{D891372A-E386-A072-BBC6-052DD2BFD0B4}"/>
              </a:ext>
            </a:extLst>
          </p:cNvPr>
          <p:cNvSpPr txBox="1">
            <a:spLocks/>
          </p:cNvSpPr>
          <p:nvPr/>
        </p:nvSpPr>
        <p:spPr>
          <a:xfrm>
            <a:off x="91634" y="1889860"/>
            <a:ext cx="8287528" cy="3523388"/>
          </a:xfrm>
          <a:prstGeom prst="rect">
            <a:avLst/>
          </a:prstGeom>
          <a:noFill/>
          <a:ln>
            <a:noFill/>
          </a:ln>
        </p:spPr>
        <p:txBody>
          <a:bodyPr spcFirstLastPara="1" vert="horz" wrap="square" lIns="91425" tIns="45700" rIns="91425" bIns="45700" rtlCol="0" anchor="t" anchorCtr="0">
            <a:noAutofit/>
          </a:bodyPr>
          <a:lstStyle>
            <a:lvl1pPr marL="171450" indent="-171450" algn="l" defTabSz="685800" rtl="0" eaLnBrk="1" latinLnBrk="0" hangingPunct="1">
              <a:lnSpc>
                <a:spcPct val="90000"/>
              </a:lnSpc>
              <a:spcBef>
                <a:spcPts val="750"/>
              </a:spcBef>
              <a:buClr>
                <a:srgbClr val="009876"/>
              </a:buClr>
              <a:buSzPct val="85000"/>
              <a:buFont typeface="Arial" panose="020B0604020202020204" pitchFamily="34" charset="0"/>
              <a:buChar char="•"/>
              <a:defRPr sz="2100" kern="1200">
                <a:solidFill>
                  <a:schemeClr val="tx2">
                    <a:lumMod val="90000"/>
                    <a:lumOff val="10000"/>
                  </a:schemeClr>
                </a:solidFill>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90000"/>
              </a:lnSpc>
              <a:spcBef>
                <a:spcPts val="375"/>
              </a:spcBef>
              <a:buClr>
                <a:srgbClr val="009876"/>
              </a:buClr>
              <a:buSzPct val="85000"/>
              <a:buFont typeface="Wingdings" panose="05000000000000000000" pitchFamily="2" charset="2"/>
              <a:buChar char="§"/>
              <a:defRPr sz="1800" kern="1200">
                <a:solidFill>
                  <a:schemeClr val="tx2">
                    <a:lumMod val="90000"/>
                    <a:lumOff val="10000"/>
                  </a:schemeClr>
                </a:solidFill>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90000"/>
              </a:lnSpc>
              <a:spcBef>
                <a:spcPts val="375"/>
              </a:spcBef>
              <a:buClr>
                <a:srgbClr val="009876"/>
              </a:buClr>
              <a:buSzPct val="85000"/>
              <a:buFont typeface="Courier New" panose="02070309020205020404" pitchFamily="49" charset="0"/>
              <a:buChar char="o"/>
              <a:defRPr sz="1500" kern="1200">
                <a:solidFill>
                  <a:schemeClr val="tx2">
                    <a:lumMod val="90000"/>
                    <a:lumOff val="10000"/>
                  </a:schemeClr>
                </a:solidFill>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685800" indent="-342900">
              <a:spcBef>
                <a:spcPts val="400"/>
              </a:spcBef>
              <a:buClr>
                <a:srgbClr val="002060"/>
              </a:buClr>
              <a:buSzPts val="2000"/>
            </a:pPr>
            <a:r>
              <a:rPr lang="en-US" dirty="0">
                <a:solidFill>
                  <a:srgbClr val="0C3B5D"/>
                </a:solidFill>
                <a:sym typeface="Calibri"/>
              </a:rPr>
              <a:t>National Dislocated Worker Grants (NDWGs) assist customers who are affected by large scale layoffs caused by unexpected economic events.</a:t>
            </a:r>
          </a:p>
          <a:p>
            <a:pPr marL="685800" indent="-342900">
              <a:spcBef>
                <a:spcPts val="400"/>
              </a:spcBef>
              <a:buClr>
                <a:srgbClr val="002060"/>
              </a:buClr>
              <a:buSzPts val="2000"/>
            </a:pPr>
            <a:endParaRPr lang="en-US" altLang="en-US" dirty="0">
              <a:solidFill>
                <a:srgbClr val="0C3B5D"/>
              </a:solidFill>
              <a:sym typeface="Calibri"/>
            </a:endParaRPr>
          </a:p>
          <a:p>
            <a:pPr marL="685800" indent="-342900">
              <a:spcBef>
                <a:spcPts val="400"/>
              </a:spcBef>
              <a:buClr>
                <a:srgbClr val="002060"/>
              </a:buClr>
              <a:buSzPts val="2000"/>
            </a:pPr>
            <a:r>
              <a:rPr lang="en-US" altLang="en-US" dirty="0">
                <a:solidFill>
                  <a:srgbClr val="0C3B5D"/>
                </a:solidFill>
              </a:rPr>
              <a:t>NDWGs help dislocated workers by providing funding assistance for training, career development, and job placement.</a:t>
            </a:r>
            <a:endParaRPr lang="en-US" altLang="en-US" dirty="0"/>
          </a:p>
          <a:p>
            <a:pPr marL="685800" indent="-342900">
              <a:spcBef>
                <a:spcPts val="400"/>
              </a:spcBef>
              <a:buClr>
                <a:srgbClr val="002060"/>
              </a:buClr>
              <a:buSzPts val="2000"/>
            </a:pPr>
            <a:endParaRPr lang="en-US" sz="3800" dirty="0">
              <a:solidFill>
                <a:srgbClr val="002060"/>
              </a:solidFill>
              <a:latin typeface="Calibri"/>
              <a:ea typeface="Calibri"/>
              <a:cs typeface="Calibri"/>
              <a:sym typeface="Calibri"/>
            </a:endParaRPr>
          </a:p>
          <a:p>
            <a:pPr marL="0" indent="0" algn="ctr">
              <a:spcBef>
                <a:spcPct val="0"/>
              </a:spcBef>
              <a:buNone/>
            </a:pPr>
            <a:r>
              <a:rPr lang="en-US" altLang="en-US" sz="1800" b="1" u="sng" dirty="0">
                <a:solidFill>
                  <a:srgbClr val="0C3B5D"/>
                </a:solidFill>
              </a:rPr>
              <a:t>Important Note</a:t>
            </a:r>
          </a:p>
          <a:p>
            <a:pPr marL="0" indent="0" algn="ctr">
              <a:spcBef>
                <a:spcPct val="0"/>
              </a:spcBef>
              <a:buNone/>
            </a:pPr>
            <a:r>
              <a:rPr lang="en-US" altLang="en-US" sz="1800" dirty="0">
                <a:solidFill>
                  <a:srgbClr val="0C3B5D"/>
                </a:solidFill>
              </a:rPr>
              <a:t>Career Centers can list the companies in their respective  </a:t>
            </a:r>
          </a:p>
          <a:p>
            <a:pPr algn="ctr">
              <a:spcBef>
                <a:spcPct val="0"/>
              </a:spcBef>
              <a:buNone/>
            </a:pPr>
            <a:r>
              <a:rPr lang="en-US" altLang="en-US" sz="1800" dirty="0">
                <a:solidFill>
                  <a:srgbClr val="0C3B5D"/>
                </a:solidFill>
              </a:rPr>
              <a:t>  areas that use NDWGs.</a:t>
            </a:r>
          </a:p>
          <a:p>
            <a:pPr marL="342900" indent="0">
              <a:spcBef>
                <a:spcPts val="400"/>
              </a:spcBef>
              <a:buClr>
                <a:srgbClr val="002060"/>
              </a:buClr>
              <a:buSzPts val="2000"/>
              <a:buFont typeface="Arial"/>
              <a:buNone/>
            </a:pPr>
            <a:endParaRPr lang="en-US" sz="2400" i="1" dirty="0">
              <a:solidFill>
                <a:srgbClr val="FF0000"/>
              </a:solidFill>
              <a:latin typeface="Calibri"/>
              <a:ea typeface="Calibri"/>
              <a:cs typeface="Calibri"/>
              <a:sym typeface="Calibri"/>
            </a:endParaRPr>
          </a:p>
          <a:p>
            <a:pPr marL="342900" indent="-215900">
              <a:spcBef>
                <a:spcPts val="400"/>
              </a:spcBef>
              <a:buClr>
                <a:srgbClr val="002060"/>
              </a:buClr>
              <a:buSzPts val="2000"/>
              <a:buFont typeface="Noto Sans Symbols"/>
              <a:buNone/>
            </a:pPr>
            <a:endParaRPr lang="en-US" sz="2000" dirty="0">
              <a:solidFill>
                <a:srgbClr val="002060"/>
              </a:solidFill>
              <a:latin typeface="Calibri"/>
              <a:ea typeface="Calibri"/>
              <a:cs typeface="Calibri"/>
              <a:sym typeface="Calibri"/>
            </a:endParaRPr>
          </a:p>
          <a:p>
            <a:pPr marL="0" indent="0">
              <a:spcBef>
                <a:spcPts val="540"/>
              </a:spcBef>
              <a:buFont typeface="Arial" panose="020B0604020202020204" pitchFamily="34" charset="0"/>
              <a:buNone/>
            </a:pPr>
            <a:endParaRPr lang="en-US" dirty="0"/>
          </a:p>
          <a:p>
            <a:pPr marL="400050" indent="69850">
              <a:spcBef>
                <a:spcPts val="400"/>
              </a:spcBef>
              <a:buClr>
                <a:srgbClr val="002060"/>
              </a:buClr>
              <a:buSzPts val="2000"/>
              <a:buFont typeface="Noto Sans Symbols"/>
              <a:buNone/>
            </a:pPr>
            <a:endParaRPr lang="en-US" sz="2000" b="1" dirty="0">
              <a:solidFill>
                <a:srgbClr val="00B050"/>
              </a:solidFill>
              <a:latin typeface="Calibri"/>
              <a:ea typeface="Calibri"/>
              <a:cs typeface="Calibri"/>
              <a:sym typeface="Calibri"/>
            </a:endParaRPr>
          </a:p>
          <a:p>
            <a:pPr marL="342900" indent="-342900">
              <a:lnSpc>
                <a:spcPct val="100000"/>
              </a:lnSpc>
              <a:spcBef>
                <a:spcPts val="480"/>
              </a:spcBef>
              <a:buClr>
                <a:srgbClr val="002060"/>
              </a:buClr>
              <a:buSzPts val="2400"/>
              <a:buFont typeface="Arial"/>
              <a:buNone/>
            </a:pPr>
            <a:endParaRPr lang="en-US" sz="2400" dirty="0">
              <a:solidFill>
                <a:schemeClr val="accent2"/>
              </a:solidFill>
              <a:latin typeface="Calibri"/>
              <a:ea typeface="Calibri"/>
              <a:cs typeface="Calibri"/>
              <a:sym typeface="Calibri"/>
            </a:endParaRPr>
          </a:p>
        </p:txBody>
      </p:sp>
      <p:sp>
        <p:nvSpPr>
          <p:cNvPr id="5" name="Slide Number Placeholder 4">
            <a:extLst>
              <a:ext uri="{FF2B5EF4-FFF2-40B4-BE49-F238E27FC236}">
                <a16:creationId xmlns:a16="http://schemas.microsoft.com/office/drawing/2014/main" id="{58D2B53D-8BFF-D90A-30B8-8F070164FD76}"/>
              </a:ext>
            </a:extLst>
          </p:cNvPr>
          <p:cNvSpPr>
            <a:spLocks noGrp="1"/>
          </p:cNvSpPr>
          <p:nvPr>
            <p:ph type="sldNum" sz="quarter" idx="12"/>
          </p:nvPr>
        </p:nvSpPr>
        <p:spPr/>
        <p:txBody>
          <a:bodyPr/>
          <a:lstStyle/>
          <a:p>
            <a:fld id="{B50AF5EF-12D5-4539-BE12-523BECC15A8C}" type="slidenum">
              <a:rPr lang="en-US" smtClean="0"/>
              <a:t>15</a:t>
            </a:fld>
            <a:endParaRPr lang="en-US"/>
          </a:p>
        </p:txBody>
      </p:sp>
    </p:spTree>
    <p:extLst>
      <p:ext uri="{BB962C8B-B14F-4D97-AF65-F5344CB8AC3E}">
        <p14:creationId xmlns:p14="http://schemas.microsoft.com/office/powerpoint/2010/main" val="143825446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84A294-13F6-49BE-259D-534F4EA03AA2}"/>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A62B6B75-12EB-7EFE-9E3B-C206F3729CA3}"/>
              </a:ext>
            </a:extLst>
          </p:cNvPr>
          <p:cNvSpPr>
            <a:spLocks noGrp="1"/>
          </p:cNvSpPr>
          <p:nvPr>
            <p:ph type="ctrTitle"/>
          </p:nvPr>
        </p:nvSpPr>
        <p:spPr>
          <a:xfrm>
            <a:off x="17367" y="488812"/>
            <a:ext cx="8991885" cy="831719"/>
          </a:xfrm>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Department of Unemployment Assistance - DUA</a:t>
            </a:r>
            <a:br>
              <a:rPr lang="en-US" sz="3500">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6" name="Google Shape;184;p22">
            <a:extLst>
              <a:ext uri="{FF2B5EF4-FFF2-40B4-BE49-F238E27FC236}">
                <a16:creationId xmlns:a16="http://schemas.microsoft.com/office/drawing/2014/main" id="{6A261EFC-14DA-AAB2-3713-8A0FF2E6F922}"/>
              </a:ext>
            </a:extLst>
          </p:cNvPr>
          <p:cNvSpPr txBox="1">
            <a:spLocks/>
          </p:cNvSpPr>
          <p:nvPr/>
        </p:nvSpPr>
        <p:spPr>
          <a:xfrm>
            <a:off x="98509" y="1497400"/>
            <a:ext cx="8829600" cy="3489127"/>
          </a:xfrm>
          <a:prstGeom prst="rect">
            <a:avLst/>
          </a:prstGeom>
          <a:noFill/>
          <a:ln>
            <a:noFill/>
          </a:ln>
        </p:spPr>
        <p:txBody>
          <a:bodyPr spcFirstLastPara="1" vert="horz" wrap="square" lIns="91425" tIns="45700" rIns="91425" bIns="45700" rtlCol="0" anchor="t" anchorCtr="0">
            <a:noAutofit/>
          </a:bodyPr>
          <a:lstStyle>
            <a:lvl1pPr marL="171450" indent="-171450" algn="l" defTabSz="685800" rtl="0" eaLnBrk="1" latinLnBrk="0" hangingPunct="1">
              <a:lnSpc>
                <a:spcPct val="90000"/>
              </a:lnSpc>
              <a:spcBef>
                <a:spcPts val="750"/>
              </a:spcBef>
              <a:buClr>
                <a:srgbClr val="009876"/>
              </a:buClr>
              <a:buSzPct val="85000"/>
              <a:buFont typeface="Arial" panose="020B0604020202020204" pitchFamily="34" charset="0"/>
              <a:buChar char="•"/>
              <a:defRPr sz="2100" kern="1200">
                <a:solidFill>
                  <a:schemeClr val="tx2">
                    <a:lumMod val="90000"/>
                    <a:lumOff val="10000"/>
                  </a:schemeClr>
                </a:solidFill>
                <a:latin typeface="Calibri" panose="020F0502020204030204" pitchFamily="34" charset="0"/>
                <a:ea typeface="+mn-ea"/>
                <a:cs typeface="Calibri" panose="020F0502020204030204" pitchFamily="34" charset="0"/>
              </a:defRPr>
            </a:lvl1pPr>
            <a:lvl2pPr marL="514350" indent="-171450" algn="l" defTabSz="685800" rtl="0" eaLnBrk="1" latinLnBrk="0" hangingPunct="1">
              <a:lnSpc>
                <a:spcPct val="90000"/>
              </a:lnSpc>
              <a:spcBef>
                <a:spcPts val="375"/>
              </a:spcBef>
              <a:buClr>
                <a:srgbClr val="009876"/>
              </a:buClr>
              <a:buSzPct val="85000"/>
              <a:buFont typeface="Wingdings" panose="05000000000000000000" pitchFamily="2" charset="2"/>
              <a:buChar char="§"/>
              <a:defRPr sz="1800" kern="1200">
                <a:solidFill>
                  <a:schemeClr val="tx2">
                    <a:lumMod val="90000"/>
                    <a:lumOff val="10000"/>
                  </a:schemeClr>
                </a:solidFill>
                <a:latin typeface="Calibri" panose="020F0502020204030204" pitchFamily="34" charset="0"/>
                <a:ea typeface="+mn-ea"/>
                <a:cs typeface="Calibri" panose="020F0502020204030204" pitchFamily="34" charset="0"/>
              </a:defRPr>
            </a:lvl2pPr>
            <a:lvl3pPr marL="857250" indent="-171450" algn="l" defTabSz="685800" rtl="0" eaLnBrk="1" latinLnBrk="0" hangingPunct="1">
              <a:lnSpc>
                <a:spcPct val="90000"/>
              </a:lnSpc>
              <a:spcBef>
                <a:spcPts val="375"/>
              </a:spcBef>
              <a:buClr>
                <a:srgbClr val="009876"/>
              </a:buClr>
              <a:buSzPct val="85000"/>
              <a:buFont typeface="Courier New" panose="02070309020205020404" pitchFamily="49" charset="0"/>
              <a:buChar char="o"/>
              <a:defRPr sz="1500" kern="1200">
                <a:solidFill>
                  <a:schemeClr val="tx2">
                    <a:lumMod val="90000"/>
                    <a:lumOff val="10000"/>
                  </a:schemeClr>
                </a:solidFill>
                <a:latin typeface="Calibri" panose="020F0502020204030204" pitchFamily="34" charset="0"/>
                <a:ea typeface="+mn-ea"/>
                <a:cs typeface="Calibri" panose="020F0502020204030204" pitchFamily="34" charset="0"/>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a:lstStyle>
          <a:p>
            <a:pPr marL="0" indent="0" algn="ctr">
              <a:lnSpc>
                <a:spcPct val="80000"/>
              </a:lnSpc>
              <a:spcBef>
                <a:spcPts val="0"/>
              </a:spcBef>
              <a:buClr>
                <a:srgbClr val="002060"/>
              </a:buClr>
              <a:buSzPts val="2200"/>
              <a:buFont typeface="Arial" panose="020B0604020202020204" pitchFamily="34" charset="0"/>
              <a:buNone/>
            </a:pPr>
            <a:r>
              <a:rPr lang="en-US" dirty="0">
                <a:latin typeface="Calibri"/>
                <a:ea typeface="Calibri"/>
                <a:cs typeface="Calibri"/>
              </a:rPr>
              <a:t>Unemployment Insurance (UI) provides temporary, partial wage replacement. We partner with the DUA to provide job readiness services. </a:t>
            </a:r>
            <a:r>
              <a:rPr lang="en-US" sz="2100" b="1" i="1" u="sng" dirty="0">
                <a:latin typeface="Calibri"/>
                <a:ea typeface="Calibri"/>
                <a:cs typeface="Calibri"/>
              </a:rPr>
              <a:t>You must be able, available</a:t>
            </a:r>
            <a:r>
              <a:rPr lang="en-US" b="1" i="1" u="sng" dirty="0">
                <a:latin typeface="Calibri"/>
                <a:ea typeface="Calibri"/>
                <a:cs typeface="Calibri"/>
              </a:rPr>
              <a:t>,</a:t>
            </a:r>
            <a:r>
              <a:rPr lang="en-US" sz="2100" b="1" i="1" u="sng" dirty="0">
                <a:latin typeface="Calibri"/>
                <a:ea typeface="Calibri"/>
                <a:cs typeface="Calibri"/>
              </a:rPr>
              <a:t> and actively seeking work while collecting UI benefits.</a:t>
            </a:r>
            <a:endParaRPr lang="en-US" sz="2100" dirty="0">
              <a:latin typeface="Calibri"/>
              <a:ea typeface="Calibri"/>
              <a:cs typeface="Calibri"/>
            </a:endParaRPr>
          </a:p>
          <a:p>
            <a:pPr marL="457200" lvl="1" indent="0">
              <a:lnSpc>
                <a:spcPct val="80000"/>
              </a:lnSpc>
              <a:spcBef>
                <a:spcPts val="240"/>
              </a:spcBef>
              <a:buClr>
                <a:srgbClr val="002060"/>
              </a:buClr>
              <a:buSzPts val="1200"/>
              <a:buFont typeface="Wingdings" panose="05000000000000000000" pitchFamily="2" charset="2"/>
              <a:buNone/>
            </a:pPr>
            <a:endParaRPr lang="en-US" sz="2100" dirty="0"/>
          </a:p>
          <a:p>
            <a:pPr marL="0" indent="0">
              <a:lnSpc>
                <a:spcPct val="80000"/>
              </a:lnSpc>
              <a:spcBef>
                <a:spcPts val="360"/>
              </a:spcBef>
              <a:buClr>
                <a:srgbClr val="002060"/>
              </a:buClr>
              <a:buSzPts val="1800"/>
              <a:buFont typeface="Arial" panose="020B0604020202020204" pitchFamily="34" charset="0"/>
              <a:buNone/>
            </a:pPr>
            <a:endParaRPr lang="en-US" sz="1800" i="1" dirty="0"/>
          </a:p>
          <a:p>
            <a:pPr marL="0" indent="0">
              <a:lnSpc>
                <a:spcPct val="80000"/>
              </a:lnSpc>
              <a:spcBef>
                <a:spcPts val="360"/>
              </a:spcBef>
              <a:buClr>
                <a:srgbClr val="002060"/>
              </a:buClr>
              <a:buSzPts val="1800"/>
              <a:buFont typeface="Arial" panose="020B0604020202020204" pitchFamily="34" charset="0"/>
              <a:buNone/>
            </a:pPr>
            <a:endParaRPr lang="en-US" sz="1800" i="1" dirty="0"/>
          </a:p>
          <a:p>
            <a:pPr marL="0" indent="0">
              <a:lnSpc>
                <a:spcPct val="80000"/>
              </a:lnSpc>
              <a:spcBef>
                <a:spcPts val="360"/>
              </a:spcBef>
              <a:buClr>
                <a:srgbClr val="002060"/>
              </a:buClr>
              <a:buSzPts val="1800"/>
              <a:buFont typeface="Arial" panose="020B0604020202020204" pitchFamily="34" charset="0"/>
              <a:buNone/>
            </a:pPr>
            <a:endParaRPr lang="en-US" sz="1800" i="1" dirty="0"/>
          </a:p>
          <a:p>
            <a:pPr marL="0" indent="0">
              <a:lnSpc>
                <a:spcPct val="80000"/>
              </a:lnSpc>
              <a:spcBef>
                <a:spcPts val="360"/>
              </a:spcBef>
              <a:buClr>
                <a:srgbClr val="002060"/>
              </a:buClr>
              <a:buSzPts val="1800"/>
              <a:buFont typeface="Arial" panose="020B0604020202020204" pitchFamily="34" charset="0"/>
              <a:buNone/>
            </a:pPr>
            <a:endParaRPr lang="en-US" sz="1800" i="1" dirty="0"/>
          </a:p>
          <a:p>
            <a:pPr marL="0" indent="0">
              <a:lnSpc>
                <a:spcPct val="80000"/>
              </a:lnSpc>
              <a:spcBef>
                <a:spcPts val="360"/>
              </a:spcBef>
              <a:buClr>
                <a:srgbClr val="002060"/>
              </a:buClr>
              <a:buSzPts val="1800"/>
              <a:buFont typeface="Arial" panose="020B0604020202020204" pitchFamily="34" charset="0"/>
              <a:buNone/>
            </a:pPr>
            <a:endParaRPr lang="en-US" sz="1800" i="1" dirty="0"/>
          </a:p>
          <a:p>
            <a:pPr marL="0" indent="0">
              <a:lnSpc>
                <a:spcPct val="80000"/>
              </a:lnSpc>
              <a:spcBef>
                <a:spcPts val="360"/>
              </a:spcBef>
              <a:buClr>
                <a:srgbClr val="002060"/>
              </a:buClr>
              <a:buSzPts val="1800"/>
              <a:buFont typeface="Arial" panose="020B0604020202020204" pitchFamily="34" charset="0"/>
              <a:buNone/>
            </a:pPr>
            <a:endParaRPr lang="en-US" sz="1600" i="1" dirty="0"/>
          </a:p>
          <a:p>
            <a:pPr marL="0" indent="0" algn="ctr">
              <a:lnSpc>
                <a:spcPct val="80000"/>
              </a:lnSpc>
              <a:spcBef>
                <a:spcPts val="360"/>
              </a:spcBef>
              <a:buClr>
                <a:srgbClr val="002060"/>
              </a:buClr>
              <a:buSzPts val="1800"/>
              <a:buFont typeface="Arial" panose="020B0604020202020204" pitchFamily="34" charset="0"/>
              <a:buNone/>
            </a:pPr>
            <a:endParaRPr lang="en-US" sz="1600" b="1" i="1" dirty="0">
              <a:solidFill>
                <a:srgbClr val="0C3B5D"/>
              </a:solidFill>
              <a:latin typeface="Calibri"/>
              <a:ea typeface="Calibri"/>
              <a:cs typeface="Calibri"/>
            </a:endParaRPr>
          </a:p>
          <a:p>
            <a:pPr marL="0" indent="0" algn="ctr">
              <a:lnSpc>
                <a:spcPct val="80000"/>
              </a:lnSpc>
              <a:spcBef>
                <a:spcPts val="360"/>
              </a:spcBef>
              <a:buClr>
                <a:srgbClr val="002060"/>
              </a:buClr>
              <a:buSzPts val="1800"/>
              <a:buFont typeface="Arial" panose="020B0604020202020204" pitchFamily="34" charset="0"/>
              <a:buNone/>
            </a:pPr>
            <a:r>
              <a:rPr lang="en-US" sz="1600" b="1" i="1" dirty="0">
                <a:solidFill>
                  <a:srgbClr val="0C3B5D"/>
                </a:solidFill>
                <a:latin typeface="Calibri"/>
                <a:ea typeface="Calibri"/>
                <a:cs typeface="Calibri"/>
              </a:rPr>
              <a:t>The Re-Employment Center in Boston is located at 2 Avenue de Lafayette.  They do not take walk-ins.  Visit </a:t>
            </a:r>
            <a:r>
              <a:rPr lang="en-US" sz="1600" b="1" i="1" u="sng" dirty="0">
                <a:solidFill>
                  <a:srgbClr val="0C3B5D"/>
                </a:solidFill>
                <a:latin typeface="Calibri"/>
                <a:ea typeface="Calibri"/>
                <a:cs typeface="Calibri"/>
                <a:hlinkClick r:id="rId2">
                  <a:extLst>
                    <a:ext uri="{A12FA001-AC4F-418D-AE19-62706E023703}">
                      <ahyp:hlinkClr xmlns:ahyp="http://schemas.microsoft.com/office/drawing/2018/hyperlinkcolor" val="tx"/>
                    </a:ext>
                  </a:extLst>
                </a:hlinkClick>
              </a:rPr>
              <a:t>mass.gov/</a:t>
            </a:r>
            <a:r>
              <a:rPr lang="en-US" sz="1600" b="1" i="1" u="sng" dirty="0" err="1">
                <a:solidFill>
                  <a:srgbClr val="0C3B5D"/>
                </a:solidFill>
                <a:latin typeface="Calibri"/>
                <a:ea typeface="Calibri"/>
                <a:cs typeface="Calibri"/>
                <a:hlinkClick r:id="rId2">
                  <a:extLst>
                    <a:ext uri="{A12FA001-AC4F-418D-AE19-62706E023703}">
                      <ahyp:hlinkClr xmlns:ahyp="http://schemas.microsoft.com/office/drawing/2018/hyperlinkcolor" val="tx"/>
                    </a:ext>
                  </a:extLst>
                </a:hlinkClick>
              </a:rPr>
              <a:t>RECappointment</a:t>
            </a:r>
            <a:r>
              <a:rPr lang="en-US" sz="1600" b="1" i="1" dirty="0">
                <a:solidFill>
                  <a:srgbClr val="0C3B5D"/>
                </a:solidFill>
                <a:uFill>
                  <a:noFill/>
                </a:uFill>
                <a:latin typeface="Calibri"/>
                <a:ea typeface="Calibri"/>
                <a:cs typeface="Calibri"/>
                <a:hlinkClick r:id="rId2">
                  <a:extLst>
                    <a:ext uri="{A12FA001-AC4F-418D-AE19-62706E023703}">
                      <ahyp:hlinkClr xmlns:ahyp="http://schemas.microsoft.com/office/drawing/2018/hyperlinkcolor" val="tx"/>
                    </a:ext>
                  </a:extLst>
                </a:hlinkClick>
              </a:rPr>
              <a:t> </a:t>
            </a:r>
            <a:r>
              <a:rPr lang="en-US" sz="1600" b="1" i="1" dirty="0">
                <a:solidFill>
                  <a:srgbClr val="0C3B5D"/>
                </a:solidFill>
                <a:latin typeface="Calibri"/>
                <a:ea typeface="Calibri"/>
                <a:cs typeface="Calibri"/>
              </a:rPr>
              <a:t>to make an appointment for their office.  </a:t>
            </a:r>
          </a:p>
        </p:txBody>
      </p:sp>
      <p:sp>
        <p:nvSpPr>
          <p:cNvPr id="9" name="TextBox 8">
            <a:extLst>
              <a:ext uri="{FF2B5EF4-FFF2-40B4-BE49-F238E27FC236}">
                <a16:creationId xmlns:a16="http://schemas.microsoft.com/office/drawing/2014/main" id="{B1084BDB-E297-B051-1591-7E174DD6FCC0}"/>
              </a:ext>
            </a:extLst>
          </p:cNvPr>
          <p:cNvSpPr txBox="1"/>
          <p:nvPr/>
        </p:nvSpPr>
        <p:spPr>
          <a:xfrm>
            <a:off x="661660" y="5085661"/>
            <a:ext cx="8055864" cy="923330"/>
          </a:xfrm>
          <a:prstGeom prst="rect">
            <a:avLst/>
          </a:prstGeom>
          <a:noFill/>
        </p:spPr>
        <p:txBody>
          <a:bodyPr wrap="square" rtlCol="0">
            <a:spAutoFit/>
          </a:bodyPr>
          <a:lstStyle/>
          <a:p>
            <a:pPr algn="ctr"/>
            <a:r>
              <a:rPr lang="en-US" sz="1800" b="1" u="sng" dirty="0">
                <a:latin typeface="Calibri" panose="020F0502020204030204" pitchFamily="34" charset="0"/>
                <a:ea typeface="Calibri" panose="020F0502020204030204" pitchFamily="34" charset="0"/>
                <a:cs typeface="Calibri" panose="020F0502020204030204" pitchFamily="34" charset="0"/>
              </a:rPr>
              <a:t>Important Note:</a:t>
            </a:r>
          </a:p>
          <a:p>
            <a:pPr algn="ctr"/>
            <a:r>
              <a:rPr lang="en-US" sz="1800" dirty="0">
                <a:latin typeface="Calibri" panose="020F0502020204030204" pitchFamily="34" charset="0"/>
                <a:ea typeface="Calibri" panose="020F0502020204030204" pitchFamily="34" charset="0"/>
                <a:cs typeface="Calibri" panose="020F0502020204030204" pitchFamily="34" charset="0"/>
              </a:rPr>
              <a:t>If applicable in your Career Center, list the available days/hours to assist with UI claims &amp; related questions.</a:t>
            </a:r>
          </a:p>
        </p:txBody>
      </p:sp>
      <p:sp>
        <p:nvSpPr>
          <p:cNvPr id="10" name="Slide Number Placeholder 9">
            <a:extLst>
              <a:ext uri="{FF2B5EF4-FFF2-40B4-BE49-F238E27FC236}">
                <a16:creationId xmlns:a16="http://schemas.microsoft.com/office/drawing/2014/main" id="{089D44E1-791D-4AFB-9518-E283696DD559}"/>
              </a:ext>
            </a:extLst>
          </p:cNvPr>
          <p:cNvSpPr>
            <a:spLocks noGrp="1"/>
          </p:cNvSpPr>
          <p:nvPr>
            <p:ph type="sldNum" sz="quarter" idx="12"/>
          </p:nvPr>
        </p:nvSpPr>
        <p:spPr/>
        <p:txBody>
          <a:bodyPr/>
          <a:lstStyle/>
          <a:p>
            <a:fld id="{B50AF5EF-12D5-4539-BE12-523BECC15A8C}" type="slidenum">
              <a:rPr lang="en-US" smtClean="0"/>
              <a:t>16</a:t>
            </a:fld>
            <a:endParaRPr lang="en-US"/>
          </a:p>
        </p:txBody>
      </p:sp>
      <p:graphicFrame>
        <p:nvGraphicFramePr>
          <p:cNvPr id="2" name="Table 1">
            <a:extLst>
              <a:ext uri="{FF2B5EF4-FFF2-40B4-BE49-F238E27FC236}">
                <a16:creationId xmlns:a16="http://schemas.microsoft.com/office/drawing/2014/main" id="{0AA2FEBA-4B5D-39A8-EB78-854AD7C78220}"/>
              </a:ext>
            </a:extLst>
          </p:cNvPr>
          <p:cNvGraphicFramePr>
            <a:graphicFrameLocks noGrp="1"/>
          </p:cNvGraphicFramePr>
          <p:nvPr>
            <p:extLst>
              <p:ext uri="{D42A27DB-BD31-4B8C-83A1-F6EECF244321}">
                <p14:modId xmlns:p14="http://schemas.microsoft.com/office/powerpoint/2010/main" val="3603287172"/>
              </p:ext>
            </p:extLst>
          </p:nvPr>
        </p:nvGraphicFramePr>
        <p:xfrm>
          <a:off x="473988" y="2580261"/>
          <a:ext cx="8078642" cy="1554480"/>
        </p:xfrm>
        <a:graphic>
          <a:graphicData uri="http://schemas.openxmlformats.org/drawingml/2006/table">
            <a:tbl>
              <a:tblPr firstRow="1" bandRow="1">
                <a:tableStyleId>{5313D694-3C77-427D-A254-FCCCF4B0C633}</a:tableStyleId>
              </a:tblPr>
              <a:tblGrid>
                <a:gridCol w="3593348">
                  <a:extLst>
                    <a:ext uri="{9D8B030D-6E8A-4147-A177-3AD203B41FA5}">
                      <a16:colId xmlns:a16="http://schemas.microsoft.com/office/drawing/2014/main" val="3393222568"/>
                    </a:ext>
                  </a:extLst>
                </a:gridCol>
                <a:gridCol w="4485294">
                  <a:extLst>
                    <a:ext uri="{9D8B030D-6E8A-4147-A177-3AD203B41FA5}">
                      <a16:colId xmlns:a16="http://schemas.microsoft.com/office/drawing/2014/main" val="941730450"/>
                    </a:ext>
                  </a:extLst>
                </a:gridCol>
              </a:tblGrid>
              <a:tr h="291018">
                <a:tc>
                  <a:txBody>
                    <a:bodyPr/>
                    <a:lstStyle/>
                    <a:p>
                      <a:pPr algn="ctr"/>
                      <a:r>
                        <a:rPr lang="en-US" sz="1800" dirty="0"/>
                        <a:t>Online</a:t>
                      </a:r>
                    </a:p>
                  </a:txBody>
                  <a:tcPr/>
                </a:tc>
                <a:tc>
                  <a:txBody>
                    <a:bodyPr/>
                    <a:lstStyle/>
                    <a:p>
                      <a:pPr algn="ctr"/>
                      <a:r>
                        <a:rPr lang="en-US" sz="1800" dirty="0"/>
                        <a:t>By Telephone</a:t>
                      </a:r>
                    </a:p>
                  </a:txBody>
                  <a:tcPr/>
                </a:tc>
                <a:extLst>
                  <a:ext uri="{0D108BD9-81ED-4DB2-BD59-A6C34878D82A}">
                    <a16:rowId xmlns:a16="http://schemas.microsoft.com/office/drawing/2014/main" val="2411519873"/>
                  </a:ext>
                </a:extLst>
              </a:tr>
              <a:tr h="474693">
                <a:tc>
                  <a:txBody>
                    <a:bodyPr/>
                    <a:lstStyle/>
                    <a:p>
                      <a:r>
                        <a:rPr lang="en-US" sz="1800" dirty="0"/>
                        <a:t>To apply online, create an Unemployment Services for Workers account, or manage your account: </a:t>
                      </a:r>
                      <a:r>
                        <a:rPr lang="en-US" sz="1800" dirty="0">
                          <a:hlinkClick r:id="rId3"/>
                        </a:rPr>
                        <a:t>www.mass.gov/dua</a:t>
                      </a:r>
                      <a:r>
                        <a:rPr lang="en-US" sz="1800" dirty="0"/>
                        <a:t> </a:t>
                      </a:r>
                    </a:p>
                  </a:txBody>
                  <a:tcPr/>
                </a:tc>
                <a:tc>
                  <a:txBody>
                    <a:bodyPr/>
                    <a:lstStyle/>
                    <a:p>
                      <a:r>
                        <a:rPr lang="en-US" sz="1800" dirty="0"/>
                        <a:t>* To file by telephone: 617-626-6338</a:t>
                      </a:r>
                      <a:br>
                        <a:rPr lang="en-US" sz="1800" dirty="0"/>
                      </a:br>
                      <a:r>
                        <a:rPr lang="en-US" sz="1800" dirty="0"/>
                        <a:t>* To reach the DUA call center: 617-626-6800</a:t>
                      </a:r>
                      <a:br>
                        <a:rPr lang="en-US" sz="1800" dirty="0"/>
                      </a:br>
                      <a:r>
                        <a:rPr lang="en-US" sz="1800" dirty="0"/>
                        <a:t>            8:30am – 4:30pm (Mon – Fri)</a:t>
                      </a:r>
                    </a:p>
                  </a:txBody>
                  <a:tcPr/>
                </a:tc>
                <a:extLst>
                  <a:ext uri="{0D108BD9-81ED-4DB2-BD59-A6C34878D82A}">
                    <a16:rowId xmlns:a16="http://schemas.microsoft.com/office/drawing/2014/main" val="3256730350"/>
                  </a:ext>
                </a:extLst>
              </a:tr>
            </a:tbl>
          </a:graphicData>
        </a:graphic>
      </p:graphicFrame>
    </p:spTree>
    <p:extLst>
      <p:ext uri="{BB962C8B-B14F-4D97-AF65-F5344CB8AC3E}">
        <p14:creationId xmlns:p14="http://schemas.microsoft.com/office/powerpoint/2010/main" val="176457592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29F832-CF79-FE55-8788-FD32CA7457C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5929F959-07B8-C311-0242-0CE4964535E0}"/>
              </a:ext>
            </a:extLst>
          </p:cNvPr>
          <p:cNvSpPr>
            <a:spLocks noGrp="1"/>
          </p:cNvSpPr>
          <p:nvPr>
            <p:ph type="ctrTitle"/>
          </p:nvPr>
        </p:nvSpPr>
        <p:spPr>
          <a:xfrm>
            <a:off x="243838" y="0"/>
            <a:ext cx="8229599" cy="1348603"/>
          </a:xfrm>
        </p:spPr>
        <p:txBody>
          <a:bodyPr/>
          <a:lstStyle/>
          <a:p>
            <a:r>
              <a:rPr lang="en-US" sz="3500" b="1" dirty="0" err="1">
                <a:solidFill>
                  <a:srgbClr val="0C3B5D"/>
                </a:solidFill>
                <a:latin typeface="Calibri" panose="020F0502020204030204" pitchFamily="34" charset="0"/>
                <a:ea typeface="Calibri" panose="020F0502020204030204" pitchFamily="34" charset="0"/>
                <a:cs typeface="Calibri" panose="020F0502020204030204" pitchFamily="34" charset="0"/>
              </a:rPr>
              <a:t>R</a:t>
            </a:r>
            <a:r>
              <a:rPr lang="en-US" sz="3500" b="1" dirty="0" err="1">
                <a:latin typeface="Calibri" panose="020F0502020204030204" pitchFamily="34" charset="0"/>
                <a:ea typeface="Calibri" panose="020F0502020204030204" pitchFamily="34" charset="0"/>
                <a:cs typeface="Calibri" panose="020F0502020204030204" pitchFamily="34" charset="0"/>
              </a:rPr>
              <a:t>e</a:t>
            </a:r>
            <a:r>
              <a:rPr lang="en-US" sz="3500" b="1" dirty="0" err="1">
                <a:solidFill>
                  <a:srgbClr val="0C3B5D"/>
                </a:solidFill>
                <a:latin typeface="Calibri" panose="020F0502020204030204" pitchFamily="34" charset="0"/>
                <a:ea typeface="Calibri" panose="020F0502020204030204" pitchFamily="34" charset="0"/>
                <a:cs typeface="Calibri" panose="020F0502020204030204" pitchFamily="34" charset="0"/>
              </a:rPr>
              <a:t>E</a:t>
            </a:r>
            <a:r>
              <a:rPr lang="en-US" sz="3500" b="1" dirty="0" err="1">
                <a:latin typeface="Calibri" panose="020F0502020204030204" pitchFamily="34" charset="0"/>
                <a:ea typeface="Calibri" panose="020F0502020204030204" pitchFamily="34" charset="0"/>
                <a:cs typeface="Calibri" panose="020F0502020204030204" pitchFamily="34" charset="0"/>
              </a:rPr>
              <a:t>mployment</a:t>
            </a:r>
            <a:r>
              <a:rPr lang="en-US" sz="3500" b="1" dirty="0">
                <a:latin typeface="Calibri" panose="020F0502020204030204" pitchFamily="34" charset="0"/>
                <a:ea typeface="Calibri" panose="020F0502020204030204" pitchFamily="34" charset="0"/>
                <a:cs typeface="Calibri" panose="020F0502020204030204" pitchFamily="34" charset="0"/>
              </a:rPr>
              <a:t> </a:t>
            </a:r>
            <a:r>
              <a:rPr lang="en-US" sz="3500" b="1" dirty="0">
                <a:solidFill>
                  <a:srgbClr val="0C3B5D"/>
                </a:solidFill>
                <a:latin typeface="Calibri" panose="020F0502020204030204" pitchFamily="34" charset="0"/>
                <a:ea typeface="Calibri" panose="020F0502020204030204" pitchFamily="34" charset="0"/>
                <a:cs typeface="Calibri" panose="020F0502020204030204" pitchFamily="34" charset="0"/>
              </a:rPr>
              <a:t>S</a:t>
            </a:r>
            <a:r>
              <a:rPr lang="en-US" sz="3500" b="1" dirty="0">
                <a:latin typeface="Calibri" panose="020F0502020204030204" pitchFamily="34" charset="0"/>
                <a:ea typeface="Calibri" panose="020F0502020204030204" pitchFamily="34" charset="0"/>
                <a:cs typeface="Calibri" panose="020F0502020204030204" pitchFamily="34" charset="0"/>
              </a:rPr>
              <a:t>ervices &amp; </a:t>
            </a:r>
            <a:r>
              <a:rPr lang="en-US" sz="3500" b="1" dirty="0">
                <a:solidFill>
                  <a:srgbClr val="0C3B5D"/>
                </a:solidFill>
                <a:latin typeface="Calibri" panose="020F0502020204030204" pitchFamily="34" charset="0"/>
                <a:ea typeface="Calibri" panose="020F0502020204030204" pitchFamily="34" charset="0"/>
                <a:cs typeface="Calibri" panose="020F0502020204030204" pitchFamily="34" charset="0"/>
              </a:rPr>
              <a:t>E</a:t>
            </a:r>
            <a:r>
              <a:rPr lang="en-US" sz="3500" b="1" dirty="0">
                <a:latin typeface="Calibri" panose="020F0502020204030204" pitchFamily="34" charset="0"/>
                <a:ea typeface="Calibri" panose="020F0502020204030204" pitchFamily="34" charset="0"/>
                <a:cs typeface="Calibri" panose="020F0502020204030204" pitchFamily="34" charset="0"/>
              </a:rPr>
              <a:t>ligibility </a:t>
            </a:r>
            <a:r>
              <a:rPr lang="en-US" sz="3500" b="1" dirty="0">
                <a:solidFill>
                  <a:srgbClr val="0C3B5D"/>
                </a:solidFill>
                <a:latin typeface="Calibri" panose="020F0502020204030204" pitchFamily="34" charset="0"/>
                <a:ea typeface="Calibri" panose="020F0502020204030204" pitchFamily="34" charset="0"/>
                <a:cs typeface="Calibri" panose="020F0502020204030204" pitchFamily="34" charset="0"/>
              </a:rPr>
              <a:t>A</a:t>
            </a:r>
            <a:r>
              <a:rPr lang="en-US" sz="3500" b="1" dirty="0">
                <a:latin typeface="Calibri" panose="020F0502020204030204" pitchFamily="34" charset="0"/>
                <a:ea typeface="Calibri" panose="020F0502020204030204" pitchFamily="34" charset="0"/>
                <a:cs typeface="Calibri" panose="020F0502020204030204" pitchFamily="34" charset="0"/>
              </a:rPr>
              <a:t>ssessment - RESEA</a:t>
            </a:r>
            <a:br>
              <a:rPr lang="en-US" dirty="0">
                <a:latin typeface="Calibri" panose="020F0502020204030204" pitchFamily="34" charset="0"/>
                <a:ea typeface="Calibri" panose="020F0502020204030204" pitchFamily="34" charset="0"/>
                <a:cs typeface="Calibri" panose="020F0502020204030204" pitchFamily="34" charset="0"/>
              </a:rPr>
            </a:br>
            <a:r>
              <a:rPr lang="en-US" sz="2000" i="1" dirty="0">
                <a:latin typeface="Calibri" panose="020F0502020204030204" pitchFamily="34" charset="0"/>
                <a:ea typeface="Calibri" panose="020F0502020204030204" pitchFamily="34" charset="0"/>
                <a:cs typeface="Calibri" panose="020F0502020204030204" pitchFamily="34" charset="0"/>
              </a:rPr>
              <a:t>(Non-Customizable)</a:t>
            </a:r>
          </a:p>
        </p:txBody>
      </p:sp>
      <p:sp>
        <p:nvSpPr>
          <p:cNvPr id="6" name="TextBox 5">
            <a:extLst>
              <a:ext uri="{FF2B5EF4-FFF2-40B4-BE49-F238E27FC236}">
                <a16:creationId xmlns:a16="http://schemas.microsoft.com/office/drawing/2014/main" id="{24BDD5F4-36D8-018F-2A93-75E39CC2BCD3}"/>
              </a:ext>
            </a:extLst>
          </p:cNvPr>
          <p:cNvSpPr txBox="1"/>
          <p:nvPr/>
        </p:nvSpPr>
        <p:spPr>
          <a:xfrm>
            <a:off x="457198" y="1467285"/>
            <a:ext cx="8229599" cy="1200329"/>
          </a:xfrm>
          <a:prstGeom prst="rect">
            <a:avLst/>
          </a:prstGeom>
          <a:noFill/>
        </p:spPr>
        <p:txBody>
          <a:bodyPr wrap="square" lIns="91440" tIns="45720" rIns="91440" bIns="45720" anchor="t">
            <a:spAutoFit/>
          </a:bodyPr>
          <a:lstStyle/>
          <a:p>
            <a:pPr algn="ctr"/>
            <a:r>
              <a:rPr lang="en-US" sz="1800" dirty="0">
                <a:solidFill>
                  <a:srgbClr val="002060"/>
                </a:solidFill>
                <a:latin typeface="Calibri"/>
                <a:ea typeface="Calibri"/>
                <a:cs typeface="Calibri"/>
              </a:rPr>
              <a:t>RESEA is a federally-funded program. Claimants </a:t>
            </a:r>
            <a:r>
              <a:rPr lang="en-US" sz="1800" dirty="0">
                <a:solidFill>
                  <a:srgbClr val="0C3B5D"/>
                </a:solidFill>
                <a:latin typeface="Calibri"/>
                <a:ea typeface="Calibri"/>
                <a:cs typeface="Calibri"/>
              </a:rPr>
              <a:t>are</a:t>
            </a:r>
            <a:r>
              <a:rPr lang="en-US" sz="1800" dirty="0">
                <a:solidFill>
                  <a:srgbClr val="002060"/>
                </a:solidFill>
                <a:latin typeface="Calibri"/>
                <a:ea typeface="Calibri"/>
                <a:cs typeface="Calibri"/>
              </a:rPr>
              <a:t> </a:t>
            </a:r>
            <a:r>
              <a:rPr lang="en-US" sz="1800" dirty="0">
                <a:solidFill>
                  <a:srgbClr val="0C3B5D"/>
                </a:solidFill>
                <a:latin typeface="Calibri"/>
                <a:ea typeface="Calibri"/>
                <a:cs typeface="Calibri"/>
              </a:rPr>
              <a:t>randomly </a:t>
            </a:r>
            <a:r>
              <a:rPr lang="en-US" sz="1800" dirty="0">
                <a:solidFill>
                  <a:srgbClr val="002060"/>
                </a:solidFill>
                <a:latin typeface="Calibri"/>
                <a:ea typeface="Calibri"/>
                <a:cs typeface="Calibri"/>
              </a:rPr>
              <a:t>selected by DUA when they open their unemployment insurance claim.  MassHire administers the RESEA program and offers customers a chance to access a full array of career services. </a:t>
            </a:r>
            <a:r>
              <a:rPr lang="en-US" altLang="en-US" sz="1800" dirty="0">
                <a:solidFill>
                  <a:srgbClr val="0C3B5D"/>
                </a:solidFill>
                <a:latin typeface="Calibri"/>
                <a:ea typeface="Calibri"/>
                <a:cs typeface="Calibri"/>
              </a:rPr>
              <a:t>The goal of this program is to help customers be successful in their job search.</a:t>
            </a:r>
            <a:endParaRPr lang="en-US" sz="1800" dirty="0">
              <a:solidFill>
                <a:srgbClr val="002060"/>
              </a:solidFill>
              <a:latin typeface="Calibri" panose="020F0502020204030204" pitchFamily="34" charset="0"/>
              <a:ea typeface="Calibri" panose="020F0502020204030204" pitchFamily="34" charset="0"/>
              <a:cs typeface="Calibri" panose="020F0502020204030204" pitchFamily="34" charset="0"/>
            </a:endParaRPr>
          </a:p>
        </p:txBody>
      </p:sp>
      <p:sp>
        <p:nvSpPr>
          <p:cNvPr id="7" name="TextBox 6">
            <a:extLst>
              <a:ext uri="{FF2B5EF4-FFF2-40B4-BE49-F238E27FC236}">
                <a16:creationId xmlns:a16="http://schemas.microsoft.com/office/drawing/2014/main" id="{F901E9A5-8B6D-EC46-0769-310652A0ED32}"/>
              </a:ext>
            </a:extLst>
          </p:cNvPr>
          <p:cNvSpPr txBox="1"/>
          <p:nvPr/>
        </p:nvSpPr>
        <p:spPr>
          <a:xfrm>
            <a:off x="243838" y="2945400"/>
            <a:ext cx="8656317" cy="3133165"/>
          </a:xfrm>
          <a:prstGeom prst="rect">
            <a:avLst/>
          </a:prstGeom>
          <a:noFill/>
        </p:spPr>
        <p:txBody>
          <a:bodyPr wrap="square" rtlCol="0">
            <a:spAutoFit/>
          </a:bodyPr>
          <a:lstStyle/>
          <a:p>
            <a:pPr marL="285750" lvl="1" indent="-285750" eaLnBrk="1" hangingPunct="1">
              <a:spcAft>
                <a:spcPts val="600"/>
              </a:spcAft>
              <a:buFont typeface="Arial" panose="020B0604020202020204" pitchFamily="34" charset="0"/>
              <a:buChar char="•"/>
            </a:pPr>
            <a:r>
              <a:rPr lang="en-US" altLang="en-US" sz="1600" dirty="0">
                <a:solidFill>
                  <a:srgbClr val="0C3B5D"/>
                </a:solidFill>
                <a:latin typeface="Calibri" panose="020F0502020204030204" pitchFamily="34" charset="0"/>
                <a:ea typeface="Calibri" panose="020F0502020204030204" pitchFamily="34" charset="0"/>
                <a:cs typeface="Calibri" panose="020F0502020204030204" pitchFamily="34" charset="0"/>
              </a:rPr>
              <a:t>One on one meetings with Career Center staff member (Initial RESEA and RESEA Review meetings)</a:t>
            </a:r>
          </a:p>
          <a:p>
            <a:pPr marL="285750" lvl="1" indent="-285750" eaLnBrk="1" hangingPunct="1">
              <a:spcAft>
                <a:spcPts val="600"/>
              </a:spcAft>
              <a:buFont typeface="Arial" panose="020B0604020202020204" pitchFamily="34" charset="0"/>
              <a:buChar char="•"/>
            </a:pPr>
            <a:r>
              <a:rPr lang="en-US" altLang="en-US" sz="1600" dirty="0">
                <a:solidFill>
                  <a:srgbClr val="0C3B5D"/>
                </a:solidFill>
                <a:latin typeface="Calibri" panose="020F0502020204030204" pitchFamily="34" charset="0"/>
                <a:ea typeface="Calibri" panose="020F0502020204030204" pitchFamily="34" charset="0"/>
                <a:cs typeface="Calibri" panose="020F0502020204030204" pitchFamily="34" charset="0"/>
              </a:rPr>
              <a:t>Create or update your resume &amp; review of work search activities</a:t>
            </a:r>
          </a:p>
          <a:p>
            <a:pPr marL="285750" lvl="1" indent="-285750" eaLnBrk="1" hangingPunct="1">
              <a:spcAft>
                <a:spcPts val="600"/>
              </a:spcAft>
              <a:buFont typeface="Arial" panose="020B0604020202020204" pitchFamily="34" charset="0"/>
              <a:buChar char="•"/>
            </a:pPr>
            <a:r>
              <a:rPr lang="en-US" altLang="en-US" sz="1600" dirty="0">
                <a:solidFill>
                  <a:srgbClr val="0C3B5D"/>
                </a:solidFill>
                <a:latin typeface="Calibri" panose="020F0502020204030204" pitchFamily="34" charset="0"/>
                <a:ea typeface="Calibri" panose="020F0502020204030204" pitchFamily="34" charset="0"/>
                <a:cs typeface="Calibri" panose="020F0502020204030204" pitchFamily="34" charset="0"/>
              </a:rPr>
              <a:t>Compliance with Career Action Plan and information on how Labor Market Information (LMI) helps your job search</a:t>
            </a:r>
          </a:p>
          <a:p>
            <a:pPr marL="285750" lvl="1" indent="-285750" eaLnBrk="1" hangingPunct="1">
              <a:spcAft>
                <a:spcPts val="600"/>
              </a:spcAft>
              <a:buFont typeface="Arial" panose="020B0604020202020204" pitchFamily="34" charset="0"/>
              <a:buChar char="•"/>
            </a:pPr>
            <a:r>
              <a:rPr lang="en-US" altLang="en-US" sz="1600" dirty="0">
                <a:solidFill>
                  <a:srgbClr val="0C3B5D"/>
                </a:solidFill>
                <a:latin typeface="Calibri" panose="020F0502020204030204" pitchFamily="34" charset="0"/>
                <a:ea typeface="Calibri" panose="020F0502020204030204" pitchFamily="34" charset="0"/>
                <a:cs typeface="Calibri" panose="020F0502020204030204" pitchFamily="34" charset="0"/>
              </a:rPr>
              <a:t>Be encouraged by your success </a:t>
            </a:r>
          </a:p>
          <a:p>
            <a:pPr marL="285750" lvl="1" indent="-285750" eaLnBrk="1" hangingPunct="1">
              <a:spcAft>
                <a:spcPts val="600"/>
              </a:spcAft>
              <a:buFont typeface="Arial" panose="020B0604020202020204" pitchFamily="34" charset="0"/>
              <a:buChar char="•"/>
            </a:pPr>
            <a:r>
              <a:rPr lang="en-US" altLang="en-US" sz="1600" dirty="0">
                <a:solidFill>
                  <a:srgbClr val="0C3B5D"/>
                </a:solidFill>
                <a:latin typeface="Calibri" panose="020F0502020204030204" pitchFamily="34" charset="0"/>
                <a:ea typeface="Calibri" panose="020F0502020204030204" pitchFamily="34" charset="0"/>
                <a:cs typeface="Calibri" panose="020F0502020204030204" pitchFamily="34" charset="0"/>
              </a:rPr>
              <a:t>Learn helpful strategies to meet and overcome roadblocks to reemployment</a:t>
            </a:r>
          </a:p>
          <a:p>
            <a:pPr lvl="1" eaLnBrk="1" hangingPunct="1">
              <a:spcAft>
                <a:spcPts val="600"/>
              </a:spcAft>
            </a:pPr>
            <a:endParaRPr lang="en-US" altLang="en-US" sz="1600" dirty="0">
              <a:solidFill>
                <a:srgbClr val="0C3B5D"/>
              </a:solidFill>
              <a:latin typeface="Calibri" panose="020F0502020204030204" pitchFamily="34" charset="0"/>
              <a:ea typeface="Calibri" panose="020F0502020204030204" pitchFamily="34" charset="0"/>
              <a:cs typeface="Calibri" panose="020F0502020204030204" pitchFamily="34" charset="0"/>
            </a:endParaRPr>
          </a:p>
          <a:p>
            <a:pPr lvl="1" eaLnBrk="1" hangingPunct="1">
              <a:spcBef>
                <a:spcPct val="0"/>
              </a:spcBef>
            </a:pPr>
            <a:endParaRPr lang="en-US" altLang="en-US" sz="1600" b="1" i="1" dirty="0">
              <a:solidFill>
                <a:srgbClr val="0C3B5D"/>
              </a:solidFill>
              <a:latin typeface="Calibri" panose="020F0502020204030204" pitchFamily="34" charset="0"/>
              <a:ea typeface="Calibri" panose="020F0502020204030204" pitchFamily="34" charset="0"/>
              <a:cs typeface="Calibri" panose="020F0502020204030204" pitchFamily="34" charset="0"/>
            </a:endParaRPr>
          </a:p>
          <a:p>
            <a:pPr lvl="1" algn="ctr" eaLnBrk="1" hangingPunct="1">
              <a:lnSpc>
                <a:spcPct val="80000"/>
              </a:lnSpc>
            </a:pPr>
            <a:r>
              <a:rPr lang="en-US" altLang="en-US" sz="1600" b="1" i="1" dirty="0">
                <a:solidFill>
                  <a:srgbClr val="0C3B5D"/>
                </a:solidFill>
                <a:latin typeface="Calibri" panose="020F0502020204030204" pitchFamily="34" charset="0"/>
                <a:ea typeface="Calibri" panose="020F0502020204030204" pitchFamily="34" charset="0"/>
                <a:cs typeface="Calibri" panose="020F0502020204030204" pitchFamily="34" charset="0"/>
              </a:rPr>
              <a:t>Failure to attend these meetings and comply with program requirements may cause a delay or loss of a customer’s unemployment benefits. </a:t>
            </a:r>
          </a:p>
          <a:p>
            <a:endParaRPr lang="en-US" dirty="0"/>
          </a:p>
        </p:txBody>
      </p:sp>
      <p:sp>
        <p:nvSpPr>
          <p:cNvPr id="8" name="Slide Number Placeholder 7">
            <a:extLst>
              <a:ext uri="{FF2B5EF4-FFF2-40B4-BE49-F238E27FC236}">
                <a16:creationId xmlns:a16="http://schemas.microsoft.com/office/drawing/2014/main" id="{FFDD167A-46D5-CE6A-E2F4-0C59C985AD50}"/>
              </a:ext>
            </a:extLst>
          </p:cNvPr>
          <p:cNvSpPr>
            <a:spLocks noGrp="1"/>
          </p:cNvSpPr>
          <p:nvPr>
            <p:ph type="sldNum" sz="quarter" idx="12"/>
          </p:nvPr>
        </p:nvSpPr>
        <p:spPr/>
        <p:txBody>
          <a:bodyPr/>
          <a:lstStyle/>
          <a:p>
            <a:fld id="{B50AF5EF-12D5-4539-BE12-523BECC15A8C}" type="slidenum">
              <a:rPr lang="en-US" smtClean="0"/>
              <a:t>17</a:t>
            </a:fld>
            <a:endParaRPr lang="en-US"/>
          </a:p>
        </p:txBody>
      </p:sp>
    </p:spTree>
    <p:extLst>
      <p:ext uri="{BB962C8B-B14F-4D97-AF65-F5344CB8AC3E}">
        <p14:creationId xmlns:p14="http://schemas.microsoft.com/office/powerpoint/2010/main" val="40333042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2C4E43-1EA5-6199-69A2-97F3AE7103C8}"/>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41478632-E9AC-D814-DF0A-A365CEC31DEE}"/>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Multilingual Services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(Non-Customizable)</a:t>
            </a:r>
          </a:p>
        </p:txBody>
      </p:sp>
      <p:sp>
        <p:nvSpPr>
          <p:cNvPr id="5" name="Google Shape;252;p29">
            <a:extLst>
              <a:ext uri="{FF2B5EF4-FFF2-40B4-BE49-F238E27FC236}">
                <a16:creationId xmlns:a16="http://schemas.microsoft.com/office/drawing/2014/main" id="{4F57336E-1E66-DBC0-AA91-3F85D4EC8F54}"/>
              </a:ext>
            </a:extLst>
          </p:cNvPr>
          <p:cNvSpPr txBox="1">
            <a:spLocks/>
          </p:cNvSpPr>
          <p:nvPr/>
        </p:nvSpPr>
        <p:spPr>
          <a:xfrm>
            <a:off x="145576" y="1743911"/>
            <a:ext cx="8839200" cy="3358896"/>
          </a:xfrm>
          <a:prstGeom prst="rect">
            <a:avLst/>
          </a:prstGeom>
          <a:noFill/>
          <a:ln>
            <a:noFill/>
          </a:ln>
        </p:spPr>
        <p:txBody>
          <a:bodyPr spcFirstLastPara="1" wrap="square" lIns="91425" tIns="45700" rIns="91425" bIns="45700" anchor="t" anchorCtr="0">
            <a:noAutofit/>
          </a:bodyPr>
          <a:lstStyle>
            <a:defPPr marR="0" lvl="0" algn="l" rtl="0">
              <a:lnSpc>
                <a:spcPct val="100000"/>
              </a:lnSpc>
              <a:spcBef>
                <a:spcPts val="0"/>
              </a:spcBef>
              <a:spcAft>
                <a:spcPts val="0"/>
              </a:spcAft>
            </a:defPPr>
            <a:lvl1pPr marL="457200" marR="0" lvl="0" indent="-381000" algn="l" rtl="0">
              <a:lnSpc>
                <a:spcPct val="100000"/>
              </a:lnSpc>
              <a:spcBef>
                <a:spcPts val="480"/>
              </a:spcBef>
              <a:spcAft>
                <a:spcPts val="0"/>
              </a:spcAft>
              <a:buClr>
                <a:srgbClr val="002060"/>
              </a:buClr>
              <a:buSzPts val="2400"/>
              <a:buFont typeface="Arial"/>
              <a:buChar char="•"/>
              <a:defRPr sz="2400" b="0" i="0" u="none" strike="noStrike" cap="none">
                <a:solidFill>
                  <a:srgbClr val="002060"/>
                </a:solidFill>
                <a:latin typeface="Calibri"/>
                <a:ea typeface="Calibri"/>
                <a:cs typeface="Calibri"/>
                <a:sym typeface="Calibri"/>
              </a:defRPr>
            </a:lvl1pPr>
            <a:lvl2pPr marL="914400" marR="0" lvl="1" indent="-368300" algn="l" rtl="0">
              <a:lnSpc>
                <a:spcPct val="100000"/>
              </a:lnSpc>
              <a:spcBef>
                <a:spcPts val="440"/>
              </a:spcBef>
              <a:spcAft>
                <a:spcPts val="0"/>
              </a:spcAft>
              <a:buClr>
                <a:srgbClr val="002060"/>
              </a:buClr>
              <a:buSzPts val="2200"/>
              <a:buFont typeface="Courier New"/>
              <a:buChar char="o"/>
              <a:defRPr sz="2200" b="0" i="0" u="none" strike="noStrike" cap="none">
                <a:solidFill>
                  <a:srgbClr val="002060"/>
                </a:solidFill>
                <a:latin typeface="Calibri"/>
                <a:ea typeface="Calibri"/>
                <a:cs typeface="Calibri"/>
                <a:sym typeface="Calibri"/>
              </a:defRPr>
            </a:lvl2pPr>
            <a:lvl3pPr marL="1371600" marR="0" lvl="2" indent="-355600" algn="l" rtl="0">
              <a:lnSpc>
                <a:spcPct val="100000"/>
              </a:lnSpc>
              <a:spcBef>
                <a:spcPts val="400"/>
              </a:spcBef>
              <a:spcAft>
                <a:spcPts val="0"/>
              </a:spcAft>
              <a:buClr>
                <a:srgbClr val="002060"/>
              </a:buClr>
              <a:buSzPts val="2000"/>
              <a:buFont typeface="Arial"/>
              <a:buChar char="•"/>
              <a:defRPr sz="2000" b="0" i="0" u="none" strike="noStrike" cap="none">
                <a:solidFill>
                  <a:srgbClr val="002060"/>
                </a:solidFill>
                <a:latin typeface="Calibri"/>
                <a:ea typeface="Calibri"/>
                <a:cs typeface="Calibri"/>
                <a:sym typeface="Calibri"/>
              </a:defRPr>
            </a:lvl3pPr>
            <a:lvl4pPr marL="1828800" marR="0" lvl="3" indent="-342900" algn="l" rtl="0">
              <a:lnSpc>
                <a:spcPct val="100000"/>
              </a:lnSpc>
              <a:spcBef>
                <a:spcPts val="360"/>
              </a:spcBef>
              <a:spcAft>
                <a:spcPts val="0"/>
              </a:spcAft>
              <a:buClr>
                <a:srgbClr val="002060"/>
              </a:buClr>
              <a:buSzPts val="1800"/>
              <a:buFont typeface="Courier New"/>
              <a:buChar char="o"/>
              <a:defRPr sz="1800" b="0" i="0" u="none" strike="noStrike" cap="none">
                <a:solidFill>
                  <a:srgbClr val="002060"/>
                </a:solidFill>
                <a:latin typeface="Calibri"/>
                <a:ea typeface="Calibri"/>
                <a:cs typeface="Calibri"/>
                <a:sym typeface="Calibri"/>
              </a:defRPr>
            </a:lvl4pPr>
            <a:lvl5pPr marL="2286000" marR="0" lvl="4" indent="-342900" algn="l" rtl="0">
              <a:lnSpc>
                <a:spcPct val="100000"/>
              </a:lnSpc>
              <a:spcBef>
                <a:spcPts val="360"/>
              </a:spcBef>
              <a:spcAft>
                <a:spcPts val="0"/>
              </a:spcAft>
              <a:buClr>
                <a:srgbClr val="002060"/>
              </a:buClr>
              <a:buSzPts val="1800"/>
              <a:buFont typeface="Noto Sans Symbols"/>
              <a:buChar char="⮚"/>
              <a:defRPr sz="1800" b="0" i="0" u="none" strike="noStrike" cap="none">
                <a:solidFill>
                  <a:srgbClr val="002060"/>
                </a:solidFill>
                <a:latin typeface="Calibri"/>
                <a:ea typeface="Calibri"/>
                <a:cs typeface="Calibri"/>
                <a:sym typeface="Calibri"/>
              </a:defRPr>
            </a:lvl5pPr>
            <a:lvl6pPr marL="2743200" marR="0" lvl="5"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100000"/>
              </a:lnSpc>
              <a:spcBef>
                <a:spcPts val="36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pPr marL="0" lvl="1" indent="0" algn="ctr">
              <a:spcBef>
                <a:spcPts val="0"/>
              </a:spcBef>
              <a:buSzPts val="2300"/>
              <a:buNone/>
            </a:pPr>
            <a:r>
              <a:rPr kumimoji="0" lang="en-US" sz="2100" b="0" i="0" u="none" strike="noStrike" kern="0" cap="none" spc="0" normalizeH="0" baseline="0" noProof="0">
                <a:ln>
                  <a:noFill/>
                </a:ln>
                <a:solidFill>
                  <a:srgbClr val="0C3B5D"/>
                </a:solidFill>
                <a:effectLst/>
                <a:uLnTx/>
                <a:uFillTx/>
                <a:latin typeface="Calibri"/>
                <a:ea typeface="Calibri"/>
                <a:cs typeface="Calibri"/>
                <a:sym typeface="Calibri"/>
              </a:rPr>
              <a:t>Multilingual Services coordinates translation and interpretation services for multiple languages, including American Sign Language (ASL).</a:t>
            </a:r>
          </a:p>
          <a:p>
            <a:pPr marL="342900" lvl="1" indent="-342900">
              <a:spcBef>
                <a:spcPts val="0"/>
              </a:spcBef>
              <a:buSzPts val="2300"/>
            </a:pPr>
            <a:endParaRPr lang="en-US" sz="2100">
              <a:solidFill>
                <a:srgbClr val="0C3B5D"/>
              </a:solidFill>
            </a:endParaRPr>
          </a:p>
          <a:p>
            <a:pPr indent="-342900">
              <a:lnSpc>
                <a:spcPct val="80000"/>
              </a:lnSpc>
              <a:spcBef>
                <a:spcPts val="400"/>
              </a:spcBef>
            </a:pPr>
            <a:r>
              <a:rPr lang="en-US" sz="2100">
                <a:solidFill>
                  <a:srgbClr val="0C3B5D"/>
                </a:solidFill>
              </a:rPr>
              <a:t>To access translated publications and documents, visit  our Multilingual webpage at: </a:t>
            </a:r>
            <a:r>
              <a:rPr lang="en-US" sz="2100" u="sng">
                <a:solidFill>
                  <a:srgbClr val="0C3B5D"/>
                </a:solidFill>
                <a:hlinkClick r:id="rId2"/>
              </a:rPr>
              <a:t>https://www.mass.gov/orgs/office-of-multilingual-services</a:t>
            </a:r>
            <a:endParaRPr kumimoji="0" lang="en-US" sz="1800" b="0" i="0" u="sng" strike="noStrike" kern="0" cap="none" spc="0" normalizeH="0" baseline="0" noProof="0">
              <a:ln>
                <a:noFill/>
              </a:ln>
              <a:solidFill>
                <a:srgbClr val="0C3B5D"/>
              </a:solidFill>
              <a:effectLst/>
              <a:uLnTx/>
              <a:uFillTx/>
              <a:latin typeface="Calibri"/>
              <a:ea typeface="Calibri"/>
              <a:cs typeface="Calibri"/>
              <a:sym typeface="Calibri"/>
            </a:endParaRPr>
          </a:p>
          <a:p>
            <a:pPr marL="342900" indent="-342900">
              <a:spcBef>
                <a:spcPts val="440"/>
              </a:spcBef>
              <a:buSzPts val="2200"/>
            </a:pPr>
            <a:endParaRPr kumimoji="0" lang="en-US" sz="2100" b="0" i="0" u="sng" strike="noStrike" kern="0" cap="none" spc="0" normalizeH="0" baseline="0" noProof="0">
              <a:ln>
                <a:noFill/>
              </a:ln>
              <a:solidFill>
                <a:srgbClr val="0C3B5D"/>
              </a:solidFill>
              <a:effectLst/>
              <a:uLnTx/>
              <a:uFillTx/>
              <a:latin typeface="Calibri"/>
              <a:ea typeface="Calibri"/>
              <a:cs typeface="Calibri"/>
              <a:sym typeface="Calibri"/>
            </a:endParaRPr>
          </a:p>
          <a:p>
            <a:pPr marL="342900" indent="-342900">
              <a:buSzPts val="2200"/>
            </a:pPr>
            <a:r>
              <a:rPr kumimoji="0" lang="en-US" sz="2100" b="0" i="0" u="none" strike="noStrike" kern="0" cap="none" spc="0" normalizeH="0" baseline="0" noProof="0">
                <a:ln>
                  <a:noFill/>
                </a:ln>
                <a:solidFill>
                  <a:srgbClr val="0C3B5D"/>
                </a:solidFill>
                <a:effectLst/>
                <a:uLnTx/>
                <a:uFillTx/>
                <a:latin typeface="Calibri"/>
                <a:ea typeface="Calibri"/>
                <a:cs typeface="Calibri"/>
                <a:sym typeface="Calibri"/>
              </a:rPr>
              <a:t>If you need language assistance, call  the Multilingual Toll-free telephone line at </a:t>
            </a:r>
            <a:r>
              <a:rPr kumimoji="0" lang="en-US" sz="2100" b="0" i="0" strike="noStrike" kern="0" cap="none" spc="0" normalizeH="0" baseline="0" noProof="0">
                <a:ln>
                  <a:noFill/>
                </a:ln>
                <a:solidFill>
                  <a:srgbClr val="0C3B5D"/>
                </a:solidFill>
                <a:effectLst/>
                <a:uLnTx/>
                <a:uFillTx/>
                <a:latin typeface="Calibri"/>
                <a:ea typeface="Calibri"/>
                <a:cs typeface="Calibri"/>
                <a:sym typeface="Calibri"/>
              </a:rPr>
              <a:t>(888) 822-3422 </a:t>
            </a:r>
            <a:r>
              <a:rPr kumimoji="0" lang="en-US" sz="2100" b="0" i="0" u="none" strike="noStrike" kern="0" cap="none" spc="0" normalizeH="0" baseline="0" noProof="0">
                <a:ln>
                  <a:noFill/>
                </a:ln>
                <a:solidFill>
                  <a:srgbClr val="0C3B5D"/>
                </a:solidFill>
                <a:effectLst/>
                <a:uLnTx/>
                <a:uFillTx/>
                <a:latin typeface="Calibri"/>
                <a:ea typeface="Calibri"/>
                <a:cs typeface="Calibri"/>
                <a:sym typeface="Calibri"/>
              </a:rPr>
              <a:t>for Spanish, Haitian Creole, Cantonese, Mandarin, Vietnamese, Portuguese, Russian, Khmer, Lao, Korean, French, and Arabic.</a:t>
            </a:r>
          </a:p>
        </p:txBody>
      </p:sp>
      <p:sp>
        <p:nvSpPr>
          <p:cNvPr id="6" name="Slide Number Placeholder 5">
            <a:extLst>
              <a:ext uri="{FF2B5EF4-FFF2-40B4-BE49-F238E27FC236}">
                <a16:creationId xmlns:a16="http://schemas.microsoft.com/office/drawing/2014/main" id="{8003197F-4A87-7614-19C1-C454E8E47111}"/>
              </a:ext>
            </a:extLst>
          </p:cNvPr>
          <p:cNvSpPr>
            <a:spLocks noGrp="1"/>
          </p:cNvSpPr>
          <p:nvPr>
            <p:ph type="sldNum" sz="quarter" idx="12"/>
          </p:nvPr>
        </p:nvSpPr>
        <p:spPr/>
        <p:txBody>
          <a:bodyPr/>
          <a:lstStyle/>
          <a:p>
            <a:fld id="{B50AF5EF-12D5-4539-BE12-523BECC15A8C}" type="slidenum">
              <a:rPr lang="en-US" smtClean="0"/>
              <a:t>18</a:t>
            </a:fld>
            <a:endParaRPr lang="en-US"/>
          </a:p>
        </p:txBody>
      </p:sp>
    </p:spTree>
    <p:extLst>
      <p:ext uri="{BB962C8B-B14F-4D97-AF65-F5344CB8AC3E}">
        <p14:creationId xmlns:p14="http://schemas.microsoft.com/office/powerpoint/2010/main" val="186823464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1"/>
          <p:cNvSpPr txBox="1">
            <a:spLocks/>
          </p:cNvSpPr>
          <p:nvPr/>
        </p:nvSpPr>
        <p:spPr bwMode="auto">
          <a:xfrm>
            <a:off x="1188382" y="1228893"/>
            <a:ext cx="6767236" cy="23416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91440" tIns="45720" rIns="91440" bIns="45720" anchor="ctr"/>
          <a:lstStyle>
            <a:lvl1pPr eaLnBrk="0" hangingPunct="0">
              <a:spcBef>
                <a:spcPct val="20000"/>
              </a:spcBef>
              <a:buChar char="•"/>
              <a:defRPr sz="3200">
                <a:solidFill>
                  <a:schemeClr val="accent2"/>
                </a:solidFill>
                <a:latin typeface="Arial" pitchFamily="34" charset="0"/>
              </a:defRPr>
            </a:lvl1pPr>
            <a:lvl2pPr marL="742950" indent="-285750" eaLnBrk="0" hangingPunct="0">
              <a:spcBef>
                <a:spcPct val="20000"/>
              </a:spcBef>
              <a:buChar char="–"/>
              <a:defRPr sz="2800">
                <a:solidFill>
                  <a:schemeClr val="accent2"/>
                </a:solidFill>
                <a:latin typeface="Arial" pitchFamily="34" charset="0"/>
              </a:defRPr>
            </a:lvl2pPr>
            <a:lvl3pPr marL="1143000" indent="-228600" eaLnBrk="0" hangingPunct="0">
              <a:spcBef>
                <a:spcPct val="20000"/>
              </a:spcBef>
              <a:buChar char="•"/>
              <a:defRPr sz="2400">
                <a:solidFill>
                  <a:schemeClr val="accent2"/>
                </a:solidFill>
                <a:latin typeface="Arial" pitchFamily="34" charset="0"/>
              </a:defRPr>
            </a:lvl3pPr>
            <a:lvl4pPr marL="1600200" indent="-228600" eaLnBrk="0" hangingPunct="0">
              <a:spcBef>
                <a:spcPct val="20000"/>
              </a:spcBef>
              <a:buChar char="–"/>
              <a:defRPr sz="2000">
                <a:solidFill>
                  <a:schemeClr val="accent2"/>
                </a:solidFill>
                <a:latin typeface="Arial" pitchFamily="34" charset="0"/>
              </a:defRPr>
            </a:lvl4pPr>
            <a:lvl5pPr marL="2057400" indent="-228600" eaLnBrk="0" hangingPunct="0">
              <a:spcBef>
                <a:spcPct val="20000"/>
              </a:spcBef>
              <a:buChar char="»"/>
              <a:defRPr sz="2000">
                <a:solidFill>
                  <a:schemeClr val="accent2"/>
                </a:solidFill>
                <a:latin typeface="Arial" pitchFamily="34" charset="0"/>
              </a:defRPr>
            </a:lvl5pPr>
            <a:lvl6pPr marL="2514600" indent="-228600" eaLnBrk="0" fontAlgn="base" hangingPunct="0">
              <a:spcBef>
                <a:spcPct val="20000"/>
              </a:spcBef>
              <a:spcAft>
                <a:spcPct val="0"/>
              </a:spcAft>
              <a:buChar char="»"/>
              <a:defRPr sz="2000">
                <a:solidFill>
                  <a:schemeClr val="accent2"/>
                </a:solidFill>
                <a:latin typeface="Arial" pitchFamily="34" charset="0"/>
              </a:defRPr>
            </a:lvl6pPr>
            <a:lvl7pPr marL="2971800" indent="-228600" eaLnBrk="0" fontAlgn="base" hangingPunct="0">
              <a:spcBef>
                <a:spcPct val="20000"/>
              </a:spcBef>
              <a:spcAft>
                <a:spcPct val="0"/>
              </a:spcAft>
              <a:buChar char="»"/>
              <a:defRPr sz="2000">
                <a:solidFill>
                  <a:schemeClr val="accent2"/>
                </a:solidFill>
                <a:latin typeface="Arial" pitchFamily="34" charset="0"/>
              </a:defRPr>
            </a:lvl7pPr>
            <a:lvl8pPr marL="3429000" indent="-228600" eaLnBrk="0" fontAlgn="base" hangingPunct="0">
              <a:spcBef>
                <a:spcPct val="20000"/>
              </a:spcBef>
              <a:spcAft>
                <a:spcPct val="0"/>
              </a:spcAft>
              <a:buChar char="»"/>
              <a:defRPr sz="2000">
                <a:solidFill>
                  <a:schemeClr val="accent2"/>
                </a:solidFill>
                <a:latin typeface="Arial" pitchFamily="34" charset="0"/>
              </a:defRPr>
            </a:lvl8pPr>
            <a:lvl9pPr marL="3886200" indent="-228600" eaLnBrk="0" fontAlgn="base" hangingPunct="0">
              <a:spcBef>
                <a:spcPct val="20000"/>
              </a:spcBef>
              <a:spcAft>
                <a:spcPct val="0"/>
              </a:spcAft>
              <a:buChar char="»"/>
              <a:defRPr sz="2000">
                <a:solidFill>
                  <a:schemeClr val="accent2"/>
                </a:solidFill>
                <a:latin typeface="Arial" pitchFamily="34" charset="0"/>
              </a:defRPr>
            </a:lvl9pPr>
          </a:lstStyle>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altLang="en-US" sz="5000" b="1" i="0" u="none" strike="noStrike" kern="1200" cap="none" spc="0" normalizeH="0" baseline="0" noProof="0">
                <a:ln>
                  <a:noFill/>
                </a:ln>
                <a:solidFill>
                  <a:srgbClr val="FFFFFF"/>
                </a:solidFill>
                <a:effectLst/>
                <a:uLnTx/>
                <a:uFillTx/>
                <a:latin typeface="+mj-lt"/>
                <a:ea typeface="+mn-ea"/>
                <a:cs typeface="Arial"/>
              </a:rPr>
              <a:t>Career Center </a:t>
            </a:r>
            <a:endParaRPr lang="en-US" altLang="en-US" sz="5000" b="1" kern="1200">
              <a:solidFill>
                <a:srgbClr val="FFFFFF"/>
              </a:solidFill>
              <a:latin typeface="+mj-lt"/>
              <a:ea typeface="+mn-ea"/>
            </a:endParaRPr>
          </a:p>
          <a:p>
            <a:pPr marL="0" marR="0" lvl="0" indent="0" algn="ctr" defTabSz="457200" rtl="0" eaLnBrk="0" fontAlgn="auto" latinLnBrk="0" hangingPunct="0">
              <a:lnSpc>
                <a:spcPct val="100000"/>
              </a:lnSpc>
              <a:spcBef>
                <a:spcPts val="0"/>
              </a:spcBef>
              <a:spcAft>
                <a:spcPts val="0"/>
              </a:spcAft>
              <a:buClrTx/>
              <a:buSzTx/>
              <a:buFontTx/>
              <a:buNone/>
              <a:tabLst/>
              <a:defRPr/>
            </a:pPr>
            <a:r>
              <a:rPr kumimoji="0" lang="en-US" altLang="en-US" sz="5000" b="1" i="0" u="none" strike="noStrike" kern="1200" cap="none" spc="0" normalizeH="0" baseline="0" noProof="0">
                <a:ln>
                  <a:noFill/>
                </a:ln>
                <a:solidFill>
                  <a:srgbClr val="FFFFFF"/>
                </a:solidFill>
                <a:effectLst/>
                <a:uLnTx/>
                <a:uFillTx/>
                <a:latin typeface="+mj-lt"/>
                <a:ea typeface="+mn-ea"/>
                <a:cs typeface="Arial"/>
              </a:rPr>
              <a:t>Seminar </a:t>
            </a:r>
          </a:p>
          <a:p>
            <a:pPr marL="0" marR="0" lvl="0" indent="0" algn="ctr" defTabSz="457200" rtl="0" eaLnBrk="0" fontAlgn="auto" latinLnBrk="0" hangingPunct="0">
              <a:lnSpc>
                <a:spcPct val="100000"/>
              </a:lnSpc>
              <a:spcBef>
                <a:spcPts val="0"/>
              </a:spcBef>
              <a:spcAft>
                <a:spcPts val="0"/>
              </a:spcAft>
              <a:buClrTx/>
              <a:buSzTx/>
              <a:buFontTx/>
              <a:buNone/>
              <a:tabLst/>
              <a:defRPr/>
            </a:pPr>
            <a:r>
              <a:rPr lang="en-US" altLang="en-US" sz="4000" b="1" kern="1200">
                <a:solidFill>
                  <a:srgbClr val="FFFFFF"/>
                </a:solidFill>
                <a:latin typeface="+mj-lt"/>
                <a:ea typeface="+mn-ea"/>
              </a:rPr>
              <a:t>(</a:t>
            </a:r>
            <a:r>
              <a:rPr kumimoji="0" lang="en-US" altLang="en-US" sz="4000" b="1" i="0" u="none" strike="noStrike" kern="1200" cap="none" spc="0" normalizeH="0" baseline="0" noProof="0">
                <a:ln>
                  <a:noFill/>
                </a:ln>
                <a:solidFill>
                  <a:srgbClr val="FFFFFF"/>
                </a:solidFill>
                <a:effectLst/>
                <a:uLnTx/>
                <a:uFillTx/>
                <a:latin typeface="+mj-lt"/>
                <a:ea typeface="+mn-ea"/>
                <a:cs typeface="Arial"/>
              </a:rPr>
              <a:t>CCS)</a:t>
            </a:r>
          </a:p>
        </p:txBody>
      </p:sp>
      <p:sp>
        <p:nvSpPr>
          <p:cNvPr id="6" name="TextBox 5">
            <a:extLst>
              <a:ext uri="{FF2B5EF4-FFF2-40B4-BE49-F238E27FC236}">
                <a16:creationId xmlns:a16="http://schemas.microsoft.com/office/drawing/2014/main" id="{B0F4ECB2-15BD-477F-82E2-34EE0B8CABBB}"/>
              </a:ext>
            </a:extLst>
          </p:cNvPr>
          <p:cNvSpPr txBox="1"/>
          <p:nvPr/>
        </p:nvSpPr>
        <p:spPr>
          <a:xfrm>
            <a:off x="731520" y="127354"/>
            <a:ext cx="7798567" cy="553998"/>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kumimoji="0" lang="en-US" sz="1500" b="0" i="0" u="none" strike="noStrike" kern="1200" cap="none" spc="0" normalizeH="0" baseline="0" noProof="0">
                <a:ln>
                  <a:noFill/>
                </a:ln>
                <a:solidFill>
                  <a:srgbClr val="FFFFFF"/>
                </a:solidFill>
                <a:effectLst/>
                <a:uLnTx/>
                <a:uFillTx/>
                <a:latin typeface="Calibri"/>
                <a:ea typeface="+mn-ea"/>
                <a:cs typeface="+mn-cs"/>
              </a:rPr>
              <a:t>MassHire Programs &amp; Services are funded in full by US Department of Labor (USDOL) Employment and Training Administration grants. Additional details furnished upon request. </a:t>
            </a:r>
            <a:r>
              <a:rPr kumimoji="0" lang="en-US" sz="1000" b="0" i="0" u="none" strike="noStrike" kern="1200" cap="none" spc="0" normalizeH="0" baseline="0" noProof="0">
                <a:ln>
                  <a:noFill/>
                </a:ln>
                <a:solidFill>
                  <a:srgbClr val="009876"/>
                </a:solidFill>
                <a:effectLst/>
                <a:uLnTx/>
                <a:uFillTx/>
                <a:latin typeface="Calibri"/>
                <a:ea typeface="+mn-ea"/>
                <a:cs typeface="Calibri"/>
              </a:rPr>
              <a:t>​</a:t>
            </a:r>
          </a:p>
        </p:txBody>
      </p:sp>
      <p:pic>
        <p:nvPicPr>
          <p:cNvPr id="2" name="Picture 1">
            <a:extLst>
              <a:ext uri="{FF2B5EF4-FFF2-40B4-BE49-F238E27FC236}">
                <a16:creationId xmlns:a16="http://schemas.microsoft.com/office/drawing/2014/main" id="{223B0255-1D39-E817-3DBA-90E17B191A7D}"/>
              </a:ext>
            </a:extLst>
          </p:cNvPr>
          <p:cNvPicPr>
            <a:picLocks noChangeAspect="1"/>
          </p:cNvPicPr>
          <p:nvPr/>
        </p:nvPicPr>
        <p:blipFill>
          <a:blip r:embed="rId3"/>
          <a:stretch>
            <a:fillRect/>
          </a:stretch>
        </p:blipFill>
        <p:spPr>
          <a:xfrm>
            <a:off x="182647" y="4719838"/>
            <a:ext cx="2011470" cy="1498993"/>
          </a:xfrm>
          <a:prstGeom prst="rect">
            <a:avLst/>
          </a:prstGeom>
        </p:spPr>
      </p:pic>
      <p:sp>
        <p:nvSpPr>
          <p:cNvPr id="4" name="Slide Number Placeholder 3">
            <a:extLst>
              <a:ext uri="{FF2B5EF4-FFF2-40B4-BE49-F238E27FC236}">
                <a16:creationId xmlns:a16="http://schemas.microsoft.com/office/drawing/2014/main" id="{39FFC644-2B10-97F3-4749-6CA8E90F067C}"/>
              </a:ext>
            </a:extLst>
          </p:cNvPr>
          <p:cNvSpPr txBox="1">
            <a:spLocks/>
          </p:cNvSpPr>
          <p:nvPr/>
        </p:nvSpPr>
        <p:spPr>
          <a:xfrm>
            <a:off x="8530087" y="6356351"/>
            <a:ext cx="722279" cy="365125"/>
          </a:xfrm>
          <a:prstGeom prst="rect">
            <a:avLst/>
          </a:prstGeom>
        </p:spPr>
        <p:txBody>
          <a:bodyPr vert="horz" lIns="0" tIns="45720" rIns="0" bIns="45720" rtlCol="0">
            <a:noAutofit/>
          </a:bodyPr>
          <a:lstStyle>
            <a:lvl1pPr marL="0" indent="0" algn="l" defTabSz="457200" rtl="0" eaLnBrk="1" latinLnBrk="0" hangingPunct="1">
              <a:lnSpc>
                <a:spcPct val="100000"/>
              </a:lnSpc>
              <a:spcBef>
                <a:spcPts val="1800"/>
              </a:spcBef>
              <a:buClr>
                <a:schemeClr val="tx1"/>
              </a:buClr>
              <a:buFont typeface="Arial"/>
              <a:buNone/>
              <a:defRPr sz="1800" kern="1200">
                <a:solidFill>
                  <a:schemeClr val="bg1">
                    <a:lumMod val="50000"/>
                  </a:schemeClr>
                </a:solidFill>
                <a:latin typeface="+mn-lt"/>
                <a:ea typeface="+mn-ea"/>
                <a:cs typeface="+mn-cs"/>
              </a:defRPr>
            </a:lvl1pPr>
            <a:lvl2pPr marL="449262" indent="0" algn="l" defTabSz="457200" rtl="0" eaLnBrk="1" latinLnBrk="0" hangingPunct="1">
              <a:lnSpc>
                <a:spcPct val="90000"/>
              </a:lnSpc>
              <a:spcBef>
                <a:spcPts val="900"/>
              </a:spcBef>
              <a:buClr>
                <a:schemeClr val="tx1"/>
              </a:buClr>
              <a:buFont typeface="Lucida Grande"/>
              <a:buNone/>
              <a:tabLst/>
              <a:defRPr sz="2800" kern="1200">
                <a:solidFill>
                  <a:srgbClr val="FFFFFF"/>
                </a:solidFill>
                <a:latin typeface="+mn-lt"/>
                <a:ea typeface="+mn-ea"/>
                <a:cs typeface="+mn-cs"/>
              </a:defRPr>
            </a:lvl2pPr>
            <a:lvl3pPr marL="862013" indent="0" algn="l" defTabSz="457200" rtl="0" eaLnBrk="1" latinLnBrk="0" hangingPunct="1">
              <a:lnSpc>
                <a:spcPct val="90000"/>
              </a:lnSpc>
              <a:spcBef>
                <a:spcPts val="900"/>
              </a:spcBef>
              <a:buClr>
                <a:schemeClr val="tx1"/>
              </a:buClr>
              <a:buFont typeface="Arial"/>
              <a:buNone/>
              <a:defRPr sz="2400" kern="1200">
                <a:solidFill>
                  <a:srgbClr val="FFFFFF"/>
                </a:solidFill>
                <a:latin typeface="+mn-lt"/>
                <a:ea typeface="+mn-ea"/>
                <a:cs typeface="+mn-cs"/>
              </a:defRPr>
            </a:lvl3pPr>
            <a:lvl4pPr marL="1317625" indent="0" algn="l" defTabSz="457200" rtl="0" eaLnBrk="1" latinLnBrk="0" hangingPunct="1">
              <a:lnSpc>
                <a:spcPct val="90000"/>
              </a:lnSpc>
              <a:spcBef>
                <a:spcPts val="900"/>
              </a:spcBef>
              <a:buClr>
                <a:schemeClr val="tx1"/>
              </a:buClr>
              <a:buFont typeface="Lucida Grande"/>
              <a:buNone/>
              <a:defRPr sz="2400" kern="1200">
                <a:solidFill>
                  <a:srgbClr val="FFFFFF"/>
                </a:solidFill>
                <a:latin typeface="+mn-lt"/>
                <a:ea typeface="+mn-ea"/>
                <a:cs typeface="+mn-cs"/>
              </a:defRPr>
            </a:lvl4pPr>
            <a:lvl5pPr marL="1714500" indent="0" algn="l" defTabSz="457200" rtl="0" eaLnBrk="1" latinLnBrk="0" hangingPunct="1">
              <a:lnSpc>
                <a:spcPct val="90000"/>
              </a:lnSpc>
              <a:spcBef>
                <a:spcPts val="900"/>
              </a:spcBef>
              <a:buClr>
                <a:schemeClr val="tx1"/>
              </a:buClr>
              <a:buFont typeface="Arial"/>
              <a:buNone/>
              <a:defRPr sz="2400" kern="1200">
                <a:solidFill>
                  <a:srgbClr val="FFFFFF"/>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fld id="{B50AF5EF-12D5-4539-BE12-523BECC15A8C}" type="slidenum">
              <a:rPr lang="en-US" sz="900" smtClean="0">
                <a:latin typeface="Arial" panose="020B0604020202020204" pitchFamily="34" charset="0"/>
                <a:cs typeface="Arial" panose="020B0604020202020204" pitchFamily="34" charset="0"/>
              </a:rPr>
              <a:pPr/>
              <a:t>1</a:t>
            </a:fld>
            <a:endParaRPr lang="en-US" sz="90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990F47D4-CA99-2DFC-1F60-C10E20CBD69F}"/>
              </a:ext>
            </a:extLst>
          </p:cNvPr>
          <p:cNvSpPr txBox="1"/>
          <p:nvPr/>
        </p:nvSpPr>
        <p:spPr>
          <a:xfrm>
            <a:off x="5852160" y="4835252"/>
            <a:ext cx="2389632" cy="1477328"/>
          </a:xfrm>
          <a:prstGeom prst="rect">
            <a:avLst/>
          </a:prstGeom>
          <a:noFill/>
        </p:spPr>
        <p:txBody>
          <a:bodyPr wrap="square" rtlCol="0">
            <a:spAutoFit/>
          </a:bodyPr>
          <a:lstStyle/>
          <a:p>
            <a:pPr algn="ctr"/>
            <a:r>
              <a:rPr lang="en-US" sz="3000">
                <a:latin typeface="+mj-lt"/>
              </a:rPr>
              <a:t>Insert name of Career Center</a:t>
            </a:r>
          </a:p>
        </p:txBody>
      </p:sp>
      <p:sp>
        <p:nvSpPr>
          <p:cNvPr id="5" name="Rectangle: Rounded Corners 4">
            <a:extLst>
              <a:ext uri="{FF2B5EF4-FFF2-40B4-BE49-F238E27FC236}">
                <a16:creationId xmlns:a16="http://schemas.microsoft.com/office/drawing/2014/main" id="{20B19477-5C2F-E05C-C06E-2FAE883BF3A2}"/>
              </a:ext>
            </a:extLst>
          </p:cNvPr>
          <p:cNvSpPr/>
          <p:nvPr/>
        </p:nvSpPr>
        <p:spPr>
          <a:xfrm>
            <a:off x="5852160" y="4719837"/>
            <a:ext cx="2389632" cy="1708159"/>
          </a:xfrm>
          <a:prstGeom prst="roundRect">
            <a:avLst/>
          </a:prstGeom>
          <a:noFill/>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67153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3832E0-EBB5-AF0D-7454-086310AC1E44}"/>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C747D0BA-784F-95B3-F9DB-2B01821E6314}"/>
              </a:ext>
            </a:extLst>
          </p:cNvPr>
          <p:cNvSpPr>
            <a:spLocks noGrp="1"/>
          </p:cNvSpPr>
          <p:nvPr>
            <p:ph type="ctrTitle"/>
          </p:nvPr>
        </p:nvSpPr>
        <p:spPr/>
        <p:txBody>
          <a:bodyPr/>
          <a:lstStyle/>
          <a:p>
            <a:r>
              <a:rPr lang="en-US" sz="3500" b="1" dirty="0">
                <a:latin typeface="Calibri" panose="020F0502020204030204" pitchFamily="34" charset="0"/>
                <a:ea typeface="Calibri" panose="020F0502020204030204" pitchFamily="34" charset="0"/>
                <a:cs typeface="Calibri" panose="020F0502020204030204" pitchFamily="34" charset="0"/>
              </a:rPr>
              <a:t>Customizable Delivery Method</a:t>
            </a:r>
            <a:br>
              <a:rPr lang="en-US" dirty="0">
                <a:latin typeface="Calibri" panose="020F0502020204030204" pitchFamily="34" charset="0"/>
                <a:ea typeface="Calibri" panose="020F0502020204030204" pitchFamily="34" charset="0"/>
                <a:cs typeface="Calibri" panose="020F0502020204030204" pitchFamily="34" charset="0"/>
              </a:rPr>
            </a:br>
            <a:r>
              <a:rPr lang="en-US" sz="2000" i="1" dirty="0">
                <a:latin typeface="Calibri" panose="020F0502020204030204" pitchFamily="34" charset="0"/>
                <a:ea typeface="Calibri" panose="020F0502020204030204" pitchFamily="34" charset="0"/>
                <a:cs typeface="Calibri" panose="020F0502020204030204" pitchFamily="34" charset="0"/>
              </a:rPr>
              <a:t>(Can be PPT slides, handouts, videos, talking points, etc.)</a:t>
            </a:r>
          </a:p>
        </p:txBody>
      </p:sp>
      <p:sp>
        <p:nvSpPr>
          <p:cNvPr id="2" name="TextBox 1">
            <a:extLst>
              <a:ext uri="{FF2B5EF4-FFF2-40B4-BE49-F238E27FC236}">
                <a16:creationId xmlns:a16="http://schemas.microsoft.com/office/drawing/2014/main" id="{75D6EB4D-EFCF-66C9-6295-7F93AD5A2172}"/>
              </a:ext>
            </a:extLst>
          </p:cNvPr>
          <p:cNvSpPr txBox="1"/>
          <p:nvPr/>
        </p:nvSpPr>
        <p:spPr>
          <a:xfrm>
            <a:off x="298736" y="1417320"/>
            <a:ext cx="8522208" cy="4801314"/>
          </a:xfrm>
          <a:prstGeom prst="rect">
            <a:avLst/>
          </a:prstGeom>
          <a:noFill/>
        </p:spPr>
        <p:txBody>
          <a:bodyPr wrap="square" rtlCol="0">
            <a:spAutoFit/>
          </a:bodyPr>
          <a:lstStyle/>
          <a:p>
            <a:pPr algn="ct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The following fifteen</a:t>
            </a:r>
            <a:r>
              <a:rPr lang="en-US" sz="165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1650" b="1" u="sng" dirty="0">
                <a:solidFill>
                  <a:srgbClr val="002060"/>
                </a:solidFill>
                <a:latin typeface="Calibri" panose="020F0502020204030204" pitchFamily="34" charset="0"/>
                <a:ea typeface="Calibri" panose="020F0502020204030204" pitchFamily="34" charset="0"/>
                <a:cs typeface="Calibri" panose="020F0502020204030204" pitchFamily="34" charset="0"/>
              </a:rPr>
              <a:t>mandatory</a:t>
            </a:r>
            <a:r>
              <a:rPr lang="en-US" sz="1650" b="1"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topics can be incorporated into your CCS using the method that works best for your presentation to convey the information to your customers:</a:t>
            </a:r>
          </a:p>
          <a:p>
            <a:pPr algn="ctr"/>
            <a:endPar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endParaRP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Resource Room</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Job Search Process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Assessments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Labor Market Information</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LMI Worksheet</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Work Search Logs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Benefits of Tracking Work Search</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Career Center Workshops and/or Virtual Webinars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Individual Career Guidance</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Training</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Business Services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Customer Feedback (Complaint Policy &amp; </a:t>
            </a:r>
            <a:r>
              <a:rPr lang="en-US" sz="1650">
                <a:solidFill>
                  <a:srgbClr val="002060"/>
                </a:solidFill>
                <a:latin typeface="Calibri" panose="020F0502020204030204" pitchFamily="34" charset="0"/>
                <a:ea typeface="Calibri" panose="020F0502020204030204" pitchFamily="34" charset="0"/>
                <a:cs typeface="Calibri" panose="020F0502020204030204" pitchFamily="34" charset="0"/>
              </a:rPr>
              <a:t>Local Complaint </a:t>
            </a: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Officers)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Customers Reporting Return to Work to their Local Career Center</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Next Steps After CCS Attendance/Overview of RESEA process</a:t>
            </a:r>
          </a:p>
          <a:p>
            <a:pPr marL="342900" indent="-342900">
              <a:buClr>
                <a:srgbClr val="002060"/>
              </a:buClr>
              <a:buFont typeface="+mj-lt"/>
              <a:buAutoNum type="arabicPeriod"/>
            </a:pPr>
            <a:r>
              <a:rPr lang="en-US" sz="1650" dirty="0">
                <a:solidFill>
                  <a:srgbClr val="002060"/>
                </a:solidFill>
                <a:latin typeface="Calibri" panose="020F0502020204030204" pitchFamily="34" charset="0"/>
                <a:ea typeface="Calibri" panose="020F0502020204030204" pitchFamily="34" charset="0"/>
                <a:cs typeface="Calibri" panose="020F0502020204030204" pitchFamily="34" charset="0"/>
              </a:rPr>
              <a:t>Career Action Plan </a:t>
            </a:r>
            <a:endParaRPr lang="en-US" sz="1650" dirty="0">
              <a:solidFill>
                <a:srgbClr val="002060"/>
              </a:solidFill>
            </a:endParaRPr>
          </a:p>
        </p:txBody>
      </p:sp>
      <p:sp>
        <p:nvSpPr>
          <p:cNvPr id="4" name="Slide Number Placeholder 3">
            <a:extLst>
              <a:ext uri="{FF2B5EF4-FFF2-40B4-BE49-F238E27FC236}">
                <a16:creationId xmlns:a16="http://schemas.microsoft.com/office/drawing/2014/main" id="{120E1D28-61B0-FC11-F14E-37AE537B9F49}"/>
              </a:ext>
            </a:extLst>
          </p:cNvPr>
          <p:cNvSpPr>
            <a:spLocks noGrp="1"/>
          </p:cNvSpPr>
          <p:nvPr>
            <p:ph type="sldNum" sz="quarter" idx="12"/>
          </p:nvPr>
        </p:nvSpPr>
        <p:spPr/>
        <p:txBody>
          <a:bodyPr/>
          <a:lstStyle/>
          <a:p>
            <a:fld id="{B50AF5EF-12D5-4539-BE12-523BECC15A8C}" type="slidenum">
              <a:rPr lang="en-US" smtClean="0"/>
              <a:t>19</a:t>
            </a:fld>
            <a:endParaRPr lang="en-US"/>
          </a:p>
        </p:txBody>
      </p:sp>
    </p:spTree>
    <p:extLst>
      <p:ext uri="{BB962C8B-B14F-4D97-AF65-F5344CB8AC3E}">
        <p14:creationId xmlns:p14="http://schemas.microsoft.com/office/powerpoint/2010/main" val="37829305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B83EF-0A52-957A-7B33-2A71CB40919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521E0BC-3814-6708-0EFF-A7216B37297B}"/>
              </a:ext>
            </a:extLst>
          </p:cNvPr>
          <p:cNvSpPr>
            <a:spLocks noGrp="1"/>
          </p:cNvSpPr>
          <p:nvPr>
            <p:ph idx="1"/>
          </p:nvPr>
        </p:nvSpPr>
        <p:spPr>
          <a:xfrm>
            <a:off x="445040" y="1727240"/>
            <a:ext cx="8396192" cy="3637240"/>
          </a:xfrm>
        </p:spPr>
        <p:txBody>
          <a:bodyPr/>
          <a:lstStyle/>
          <a:p>
            <a:pPr marL="0" indent="0">
              <a:buNone/>
            </a:pPr>
            <a:r>
              <a:rPr lang="en-US" dirty="0">
                <a:solidFill>
                  <a:srgbClr val="0C3B5D"/>
                </a:solidFill>
              </a:rPr>
              <a:t>Brief explanation of the One-Stop Career Center system; communities served;  WIOA Overview - inform customers that job search services such as career planning, training and support services are the result of funding from the WIOA program.  Some additional items to consider include:</a:t>
            </a:r>
          </a:p>
          <a:p>
            <a:pPr marL="0" indent="0">
              <a:buNone/>
            </a:pPr>
            <a:endParaRPr lang="en-US" dirty="0">
              <a:solidFill>
                <a:srgbClr val="0C3B5D"/>
              </a:solidFill>
            </a:endParaRPr>
          </a:p>
          <a:p>
            <a:r>
              <a:rPr lang="en-US" dirty="0">
                <a:solidFill>
                  <a:srgbClr val="0C3B5D"/>
                </a:solidFill>
              </a:rPr>
              <a:t>Office Location(s) &amp; Address(es)</a:t>
            </a:r>
          </a:p>
          <a:p>
            <a:r>
              <a:rPr lang="en-US" dirty="0">
                <a:solidFill>
                  <a:srgbClr val="0C3B5D"/>
                </a:solidFill>
              </a:rPr>
              <a:t>Office Hours </a:t>
            </a:r>
          </a:p>
          <a:p>
            <a:r>
              <a:rPr lang="en-US" dirty="0">
                <a:solidFill>
                  <a:srgbClr val="0C3B5D"/>
                </a:solidFill>
              </a:rPr>
              <a:t>Contact Information</a:t>
            </a:r>
          </a:p>
          <a:p>
            <a:r>
              <a:rPr lang="en-US" dirty="0">
                <a:solidFill>
                  <a:srgbClr val="0C3B5D"/>
                </a:solidFill>
              </a:rPr>
              <a:t>Website and/or Social Media Tags</a:t>
            </a:r>
          </a:p>
          <a:p>
            <a:r>
              <a:rPr lang="en-US" dirty="0">
                <a:solidFill>
                  <a:srgbClr val="0C3B5D"/>
                </a:solidFill>
              </a:rPr>
              <a:t>Communities Served</a:t>
            </a:r>
          </a:p>
          <a:p>
            <a:pPr marL="0" indent="0">
              <a:buNone/>
            </a:pPr>
            <a:endParaRPr lang="en-US" dirty="0"/>
          </a:p>
        </p:txBody>
      </p:sp>
      <p:sp>
        <p:nvSpPr>
          <p:cNvPr id="3" name="Title 2">
            <a:extLst>
              <a:ext uri="{FF2B5EF4-FFF2-40B4-BE49-F238E27FC236}">
                <a16:creationId xmlns:a16="http://schemas.microsoft.com/office/drawing/2014/main" id="{F937F3AC-55AB-F02B-9EBB-409EA0B43ABF}"/>
              </a:ext>
            </a:extLst>
          </p:cNvPr>
          <p:cNvSpPr>
            <a:spLocks noGrp="1"/>
          </p:cNvSpPr>
          <p:nvPr>
            <p:ph type="ctrTitle"/>
          </p:nvPr>
        </p:nvSpPr>
        <p:spPr>
          <a:xfrm>
            <a:off x="528337" y="248660"/>
            <a:ext cx="8229599" cy="831719"/>
          </a:xfrm>
        </p:spPr>
        <p:txBody>
          <a:bodyPr/>
          <a:lstStyle/>
          <a:p>
            <a:r>
              <a:rPr lang="en-US" sz="3500" b="1" dirty="0">
                <a:latin typeface="Calibri" panose="020F0502020204030204" pitchFamily="34" charset="0"/>
                <a:ea typeface="Calibri" panose="020F0502020204030204" pitchFamily="34" charset="0"/>
                <a:cs typeface="Calibri" panose="020F0502020204030204" pitchFamily="34" charset="0"/>
              </a:rPr>
              <a:t>Getting to Know Us</a:t>
            </a:r>
            <a:br>
              <a:rPr lang="en-US" sz="3500" dirty="0">
                <a:latin typeface="Calibri" panose="020F0502020204030204" pitchFamily="34" charset="0"/>
                <a:ea typeface="Calibri" panose="020F0502020204030204" pitchFamily="34" charset="0"/>
                <a:cs typeface="Calibri" panose="020F0502020204030204" pitchFamily="34" charset="0"/>
              </a:rPr>
            </a:br>
            <a:r>
              <a:rPr lang="en-US" sz="2000" i="1" dirty="0">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4001261A-2ACE-F5A8-19F4-C98B19214420}"/>
              </a:ext>
            </a:extLst>
          </p:cNvPr>
          <p:cNvSpPr>
            <a:spLocks noGrp="1"/>
          </p:cNvSpPr>
          <p:nvPr>
            <p:ph type="sldNum" sz="quarter" idx="12"/>
          </p:nvPr>
        </p:nvSpPr>
        <p:spPr/>
        <p:txBody>
          <a:bodyPr/>
          <a:lstStyle/>
          <a:p>
            <a:fld id="{B50AF5EF-12D5-4539-BE12-523BECC15A8C}" type="slidenum">
              <a:rPr lang="en-US" smtClean="0"/>
              <a:t>2</a:t>
            </a:fld>
            <a:endParaRPr lang="en-US"/>
          </a:p>
        </p:txBody>
      </p:sp>
    </p:spTree>
    <p:extLst>
      <p:ext uri="{BB962C8B-B14F-4D97-AF65-F5344CB8AC3E}">
        <p14:creationId xmlns:p14="http://schemas.microsoft.com/office/powerpoint/2010/main" val="425705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05B46E-ED11-39ED-F634-1D825B8245BC}"/>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A3BF75AD-C61E-5A63-F5F6-EEC1BB1B3C58}"/>
              </a:ext>
            </a:extLst>
          </p:cNvPr>
          <p:cNvSpPr>
            <a:spLocks noGrp="1"/>
          </p:cNvSpPr>
          <p:nvPr>
            <p:ph idx="1"/>
          </p:nvPr>
        </p:nvSpPr>
        <p:spPr>
          <a:xfrm>
            <a:off x="373904" y="2129576"/>
            <a:ext cx="8396192" cy="3198328"/>
          </a:xfrm>
        </p:spPr>
        <p:txBody>
          <a:bodyPr/>
          <a:lstStyle/>
          <a:p>
            <a:pPr marL="0" indent="0">
              <a:buNone/>
            </a:pPr>
            <a:r>
              <a:rPr lang="en-US" dirty="0">
                <a:solidFill>
                  <a:srgbClr val="0C3B5D"/>
                </a:solidFill>
              </a:rPr>
              <a:t>Overview of how staff and Career Center services help customers with the job search process and how to connect with employers; opportunity to promote workshops.  Some additional items to consider could be:</a:t>
            </a:r>
          </a:p>
          <a:p>
            <a:pPr marL="0" indent="0">
              <a:buNone/>
            </a:pPr>
            <a:endParaRPr lang="en-US" dirty="0">
              <a:solidFill>
                <a:srgbClr val="0C3B5D"/>
              </a:solidFill>
            </a:endParaRPr>
          </a:p>
          <a:p>
            <a:r>
              <a:rPr lang="en-US" dirty="0">
                <a:solidFill>
                  <a:srgbClr val="0C3B5D"/>
                </a:solidFill>
              </a:rPr>
              <a:t>Overview of popular services and programs</a:t>
            </a:r>
          </a:p>
          <a:p>
            <a:r>
              <a:rPr lang="en-US" dirty="0">
                <a:solidFill>
                  <a:srgbClr val="0C3B5D"/>
                </a:solidFill>
              </a:rPr>
              <a:t>Available customer technology and hours of use</a:t>
            </a:r>
          </a:p>
          <a:p>
            <a:r>
              <a:rPr lang="en-US" dirty="0">
                <a:solidFill>
                  <a:srgbClr val="0C3B5D"/>
                </a:solidFill>
              </a:rPr>
              <a:t>Upcoming recruitments/job fairs/company info sessions</a:t>
            </a:r>
          </a:p>
          <a:p>
            <a:r>
              <a:rPr lang="en-US" dirty="0">
                <a:solidFill>
                  <a:srgbClr val="0C3B5D"/>
                </a:solidFill>
              </a:rPr>
              <a:t>Available “Hot Jobs” in your area</a:t>
            </a:r>
          </a:p>
          <a:p>
            <a:endParaRPr lang="en-US" dirty="0"/>
          </a:p>
        </p:txBody>
      </p:sp>
      <p:sp>
        <p:nvSpPr>
          <p:cNvPr id="3" name="Title 2">
            <a:extLst>
              <a:ext uri="{FF2B5EF4-FFF2-40B4-BE49-F238E27FC236}">
                <a16:creationId xmlns:a16="http://schemas.microsoft.com/office/drawing/2014/main" id="{48858BC2-B487-0FD9-6AA6-42CCAC397219}"/>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Our Career Center Services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097F45F5-4931-DF08-9A83-9F1929ED5E43}"/>
              </a:ext>
            </a:extLst>
          </p:cNvPr>
          <p:cNvSpPr>
            <a:spLocks noGrp="1"/>
          </p:cNvSpPr>
          <p:nvPr>
            <p:ph type="sldNum" sz="quarter" idx="12"/>
          </p:nvPr>
        </p:nvSpPr>
        <p:spPr/>
        <p:txBody>
          <a:bodyPr/>
          <a:lstStyle/>
          <a:p>
            <a:fld id="{B50AF5EF-12D5-4539-BE12-523BECC15A8C}" type="slidenum">
              <a:rPr lang="en-US" smtClean="0"/>
              <a:t>3</a:t>
            </a:fld>
            <a:endParaRPr lang="en-US"/>
          </a:p>
        </p:txBody>
      </p:sp>
    </p:spTree>
    <p:extLst>
      <p:ext uri="{BB962C8B-B14F-4D97-AF65-F5344CB8AC3E}">
        <p14:creationId xmlns:p14="http://schemas.microsoft.com/office/powerpoint/2010/main" val="19732420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9A5BBE-C01F-5B92-006F-B8ACD1386998}"/>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0047D11-B863-E736-972B-126D728647C4}"/>
              </a:ext>
            </a:extLst>
          </p:cNvPr>
          <p:cNvSpPr>
            <a:spLocks noGrp="1"/>
          </p:cNvSpPr>
          <p:nvPr>
            <p:ph idx="1"/>
          </p:nvPr>
        </p:nvSpPr>
        <p:spPr>
          <a:xfrm>
            <a:off x="445041" y="2280940"/>
            <a:ext cx="8396192" cy="2296120"/>
          </a:xfrm>
        </p:spPr>
        <p:txBody>
          <a:bodyPr/>
          <a:lstStyle/>
          <a:p>
            <a:pPr marL="0" indent="0">
              <a:buNone/>
            </a:pPr>
            <a:r>
              <a:rPr lang="en-US" dirty="0">
                <a:solidFill>
                  <a:srgbClr val="0C3B5D"/>
                </a:solidFill>
              </a:rPr>
              <a:t>Explain and have customers complete the INA in preparation for filling out the Career Action Plan (CAP) form and/or triaging for services. Some additional items to consider could be:</a:t>
            </a:r>
          </a:p>
          <a:p>
            <a:pPr marL="0" indent="0">
              <a:buNone/>
            </a:pPr>
            <a:endParaRPr lang="en-US" dirty="0">
              <a:solidFill>
                <a:srgbClr val="0C3B5D"/>
              </a:solidFill>
            </a:endParaRPr>
          </a:p>
          <a:p>
            <a:r>
              <a:rPr lang="en-US" dirty="0">
                <a:solidFill>
                  <a:srgbClr val="0C3B5D"/>
                </a:solidFill>
              </a:rPr>
              <a:t>How to fill out an INA within a customer’s </a:t>
            </a:r>
            <a:r>
              <a:rPr lang="en-US" dirty="0" err="1">
                <a:solidFill>
                  <a:srgbClr val="0C3B5D"/>
                </a:solidFill>
              </a:rPr>
              <a:t>JobQuest</a:t>
            </a:r>
            <a:r>
              <a:rPr lang="en-US" dirty="0">
                <a:solidFill>
                  <a:srgbClr val="0C3B5D"/>
                </a:solidFill>
              </a:rPr>
              <a:t> Profile</a:t>
            </a:r>
          </a:p>
          <a:p>
            <a:r>
              <a:rPr lang="en-US" dirty="0">
                <a:solidFill>
                  <a:srgbClr val="0C3B5D"/>
                </a:solidFill>
              </a:rPr>
              <a:t>Link to updated paper version of INA  </a:t>
            </a:r>
          </a:p>
          <a:p>
            <a:pPr marL="0" indent="0">
              <a:buNone/>
            </a:pPr>
            <a:endParaRPr lang="en-US" dirty="0"/>
          </a:p>
        </p:txBody>
      </p:sp>
      <p:sp>
        <p:nvSpPr>
          <p:cNvPr id="3" name="Title 2">
            <a:extLst>
              <a:ext uri="{FF2B5EF4-FFF2-40B4-BE49-F238E27FC236}">
                <a16:creationId xmlns:a16="http://schemas.microsoft.com/office/drawing/2014/main" id="{1A120A7A-0D7F-568A-11FC-83F483872679}"/>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Individual Needs Assessment - INA</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2338FF44-0E81-E68A-2F8E-166DCBF3DBF2}"/>
              </a:ext>
            </a:extLst>
          </p:cNvPr>
          <p:cNvSpPr>
            <a:spLocks noGrp="1"/>
          </p:cNvSpPr>
          <p:nvPr>
            <p:ph type="sldNum" sz="quarter" idx="12"/>
          </p:nvPr>
        </p:nvSpPr>
        <p:spPr/>
        <p:txBody>
          <a:bodyPr/>
          <a:lstStyle/>
          <a:p>
            <a:fld id="{B50AF5EF-12D5-4539-BE12-523BECC15A8C}" type="slidenum">
              <a:rPr lang="en-US" smtClean="0"/>
              <a:t>4</a:t>
            </a:fld>
            <a:endParaRPr lang="en-US"/>
          </a:p>
        </p:txBody>
      </p:sp>
    </p:spTree>
    <p:extLst>
      <p:ext uri="{BB962C8B-B14F-4D97-AF65-F5344CB8AC3E}">
        <p14:creationId xmlns:p14="http://schemas.microsoft.com/office/powerpoint/2010/main" val="17012136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F654C9-D03D-FA29-98F3-7715A1F89F49}"/>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0E4F9E53-659F-3D16-CB46-0AEDAB9DFAA1}"/>
              </a:ext>
            </a:extLst>
          </p:cNvPr>
          <p:cNvSpPr>
            <a:spLocks noGrp="1"/>
          </p:cNvSpPr>
          <p:nvPr>
            <p:ph idx="1"/>
          </p:nvPr>
        </p:nvSpPr>
        <p:spPr>
          <a:xfrm>
            <a:off x="419834" y="1667981"/>
            <a:ext cx="8396192" cy="2942296"/>
          </a:xfrm>
        </p:spPr>
        <p:txBody>
          <a:bodyPr/>
          <a:lstStyle/>
          <a:p>
            <a:pPr marL="0" indent="0">
              <a:buNone/>
            </a:pPr>
            <a:r>
              <a:rPr lang="en-US">
                <a:solidFill>
                  <a:srgbClr val="0C3B5D"/>
                </a:solidFill>
              </a:rPr>
              <a:t>Highlight disability services, including services for customers with physical, learning, and/or cognitive disabilities and related partnership referrals. Some additional items to consider could be:</a:t>
            </a:r>
          </a:p>
          <a:p>
            <a:pPr marL="0" indent="0">
              <a:buNone/>
            </a:pPr>
            <a:endParaRPr lang="en-US">
              <a:solidFill>
                <a:srgbClr val="0C3B5D"/>
              </a:solidFill>
            </a:endParaRPr>
          </a:p>
          <a:p>
            <a:r>
              <a:rPr lang="en-US">
                <a:solidFill>
                  <a:srgbClr val="0C3B5D"/>
                </a:solidFill>
              </a:rPr>
              <a:t>Available Resource Room technology to assist customers with disabilities</a:t>
            </a:r>
          </a:p>
          <a:p>
            <a:r>
              <a:rPr lang="en-US">
                <a:solidFill>
                  <a:srgbClr val="0C3B5D"/>
                </a:solidFill>
              </a:rPr>
              <a:t>Listing of mandated State Partners that can assist customers with disabilities</a:t>
            </a:r>
          </a:p>
          <a:p>
            <a:r>
              <a:rPr lang="en-US">
                <a:solidFill>
                  <a:srgbClr val="0C3B5D"/>
                </a:solidFill>
              </a:rPr>
              <a:t>Local agencies that can assist customers with disabilities</a:t>
            </a:r>
            <a:endParaRPr lang="en-US"/>
          </a:p>
        </p:txBody>
      </p:sp>
      <p:sp>
        <p:nvSpPr>
          <p:cNvPr id="3" name="Title 2">
            <a:extLst>
              <a:ext uri="{FF2B5EF4-FFF2-40B4-BE49-F238E27FC236}">
                <a16:creationId xmlns:a16="http://schemas.microsoft.com/office/drawing/2014/main" id="{522BC087-8B7E-FE19-B563-9CA24E2D027A}"/>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Customers with Disabilities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1885FB13-6590-943E-5088-A8305F9AAC01}"/>
              </a:ext>
            </a:extLst>
          </p:cNvPr>
          <p:cNvSpPr>
            <a:spLocks noGrp="1"/>
          </p:cNvSpPr>
          <p:nvPr>
            <p:ph type="sldNum" sz="quarter" idx="12"/>
          </p:nvPr>
        </p:nvSpPr>
        <p:spPr/>
        <p:txBody>
          <a:bodyPr/>
          <a:lstStyle/>
          <a:p>
            <a:fld id="{B50AF5EF-12D5-4539-BE12-523BECC15A8C}" type="slidenum">
              <a:rPr lang="en-US" smtClean="0"/>
              <a:t>5</a:t>
            </a:fld>
            <a:endParaRPr lang="en-US"/>
          </a:p>
        </p:txBody>
      </p:sp>
      <p:sp>
        <p:nvSpPr>
          <p:cNvPr id="5" name="TextBox 4">
            <a:extLst>
              <a:ext uri="{FF2B5EF4-FFF2-40B4-BE49-F238E27FC236}">
                <a16:creationId xmlns:a16="http://schemas.microsoft.com/office/drawing/2014/main" id="{0B04B62D-714E-9C86-5B8C-744BEB6E5084}"/>
              </a:ext>
            </a:extLst>
          </p:cNvPr>
          <p:cNvSpPr txBox="1"/>
          <p:nvPr/>
        </p:nvSpPr>
        <p:spPr>
          <a:xfrm>
            <a:off x="798608" y="4807736"/>
            <a:ext cx="7522464" cy="923330"/>
          </a:xfrm>
          <a:prstGeom prst="rect">
            <a:avLst/>
          </a:prstGeom>
          <a:noFill/>
        </p:spPr>
        <p:txBody>
          <a:bodyPr wrap="square" rtlCol="0">
            <a:spAutoFit/>
          </a:bodyPr>
          <a:lstStyle/>
          <a:p>
            <a:pPr algn="ctr"/>
            <a:r>
              <a:rPr lang="en-US" sz="1800" b="1" u="sng">
                <a:latin typeface="Calibri" panose="020F0502020204030204" pitchFamily="34" charset="0"/>
                <a:ea typeface="Calibri" panose="020F0502020204030204" pitchFamily="34" charset="0"/>
                <a:cs typeface="Calibri" panose="020F0502020204030204" pitchFamily="34" charset="0"/>
              </a:rPr>
              <a:t>Important Note:</a:t>
            </a:r>
          </a:p>
          <a:p>
            <a:pPr algn="ctr"/>
            <a:r>
              <a:rPr lang="en-US" sz="1800">
                <a:latin typeface="Calibri" panose="020F0502020204030204" pitchFamily="34" charset="0"/>
                <a:ea typeface="Calibri" panose="020F0502020204030204" pitchFamily="34" charset="0"/>
                <a:cs typeface="Calibri" panose="020F0502020204030204" pitchFamily="34" charset="0"/>
              </a:rPr>
              <a:t>As of 9/13/24, MA Rehab Commission, is now MassAbility.  Read all about the change </a:t>
            </a:r>
            <a:r>
              <a:rPr lang="en-US" sz="1800" b="1" i="1" u="sng">
                <a:latin typeface="Calibri" panose="020F0502020204030204" pitchFamily="34" charset="0"/>
                <a:ea typeface="Calibri" panose="020F0502020204030204" pitchFamily="34" charset="0"/>
                <a:cs typeface="Calibri" panose="020F0502020204030204" pitchFamily="34" charset="0"/>
                <a:hlinkClick r:id="rId2"/>
              </a:rPr>
              <a:t>here</a:t>
            </a:r>
            <a:endParaRPr lang="en-US" sz="1800" b="1" i="1" u="sng">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2938002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0330F9-345F-7037-CAD2-26D9963AA38D}"/>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7D98C1F4-0C0F-E6A9-2593-B214F27D0192}"/>
              </a:ext>
            </a:extLst>
          </p:cNvPr>
          <p:cNvSpPr>
            <a:spLocks noGrp="1"/>
          </p:cNvSpPr>
          <p:nvPr>
            <p:ph idx="1"/>
          </p:nvPr>
        </p:nvSpPr>
        <p:spPr>
          <a:xfrm>
            <a:off x="445041" y="1824776"/>
            <a:ext cx="8396192" cy="3393400"/>
          </a:xfrm>
        </p:spPr>
        <p:txBody>
          <a:bodyPr>
            <a:noAutofit/>
          </a:bodyPr>
          <a:lstStyle/>
          <a:p>
            <a:pPr marL="0" indent="0">
              <a:buNone/>
            </a:pPr>
            <a:r>
              <a:rPr lang="en-US" dirty="0">
                <a:solidFill>
                  <a:srgbClr val="0C3B5D"/>
                </a:solidFill>
              </a:rPr>
              <a:t>Highlight services for young adults, including partner agency referrals that your Career Center works with to assist youth. Some additional items to consider could be:</a:t>
            </a:r>
          </a:p>
          <a:p>
            <a:pPr marL="0" indent="0">
              <a:buNone/>
            </a:pPr>
            <a:endParaRPr lang="en-US" dirty="0">
              <a:solidFill>
                <a:srgbClr val="0C3B5D"/>
              </a:solidFill>
            </a:endParaRPr>
          </a:p>
          <a:p>
            <a:r>
              <a:rPr lang="en-US" dirty="0">
                <a:solidFill>
                  <a:srgbClr val="0C3B5D"/>
                </a:solidFill>
              </a:rPr>
              <a:t>If applicable, list the contact info (address, hours, etc.) for your Youth Career Center and available staff names</a:t>
            </a:r>
          </a:p>
          <a:p>
            <a:r>
              <a:rPr lang="en-US" dirty="0">
                <a:solidFill>
                  <a:srgbClr val="0C3B5D"/>
                </a:solidFill>
              </a:rPr>
              <a:t>List of local businesses that hire young adults for internships and/or jobs</a:t>
            </a:r>
          </a:p>
          <a:p>
            <a:r>
              <a:rPr lang="en-US" dirty="0">
                <a:solidFill>
                  <a:srgbClr val="0C3B5D"/>
                </a:solidFill>
              </a:rPr>
              <a:t>Any special programs for Young Adults (summer employment, trainings, etc.)</a:t>
            </a:r>
          </a:p>
          <a:p>
            <a:r>
              <a:rPr lang="en-US" altLang="en-US" dirty="0">
                <a:solidFill>
                  <a:srgbClr val="0C3B5D"/>
                </a:solidFill>
              </a:rPr>
              <a:t>High school equivalency programs</a:t>
            </a:r>
            <a:br>
              <a:rPr lang="en-US" dirty="0">
                <a:solidFill>
                  <a:srgbClr val="0C3B5D"/>
                </a:solidFill>
              </a:rPr>
            </a:br>
            <a:endParaRPr lang="en-US" dirty="0">
              <a:solidFill>
                <a:srgbClr val="0C3B5D"/>
              </a:solidFill>
            </a:endParaRPr>
          </a:p>
        </p:txBody>
      </p:sp>
      <p:sp>
        <p:nvSpPr>
          <p:cNvPr id="3" name="Title 2">
            <a:extLst>
              <a:ext uri="{FF2B5EF4-FFF2-40B4-BE49-F238E27FC236}">
                <a16:creationId xmlns:a16="http://schemas.microsoft.com/office/drawing/2014/main" id="{56E6DD14-A08E-7179-285F-530C3DCE03F8}"/>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Young Adults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1A54A969-CB0B-C3B7-AC5B-8932FA28D88C}"/>
              </a:ext>
            </a:extLst>
          </p:cNvPr>
          <p:cNvSpPr>
            <a:spLocks noGrp="1"/>
          </p:cNvSpPr>
          <p:nvPr>
            <p:ph type="sldNum" sz="quarter" idx="12"/>
          </p:nvPr>
        </p:nvSpPr>
        <p:spPr/>
        <p:txBody>
          <a:bodyPr/>
          <a:lstStyle/>
          <a:p>
            <a:fld id="{B50AF5EF-12D5-4539-BE12-523BECC15A8C}" type="slidenum">
              <a:rPr lang="en-US" smtClean="0"/>
              <a:t>6</a:t>
            </a:fld>
            <a:endParaRPr lang="en-US"/>
          </a:p>
        </p:txBody>
      </p:sp>
    </p:spTree>
    <p:extLst>
      <p:ext uri="{BB962C8B-B14F-4D97-AF65-F5344CB8AC3E}">
        <p14:creationId xmlns:p14="http://schemas.microsoft.com/office/powerpoint/2010/main" val="3063257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BF2A8F-A643-1107-6BBF-F8EBCA57125E}"/>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E98593D2-1215-9E71-112D-F88ECFFD00A0}"/>
              </a:ext>
            </a:extLst>
          </p:cNvPr>
          <p:cNvSpPr>
            <a:spLocks noGrp="1"/>
          </p:cNvSpPr>
          <p:nvPr>
            <p:ph idx="1"/>
          </p:nvPr>
        </p:nvSpPr>
        <p:spPr>
          <a:xfrm>
            <a:off x="546672" y="1379609"/>
            <a:ext cx="8396192" cy="3357199"/>
          </a:xfrm>
        </p:spPr>
        <p:txBody>
          <a:bodyPr>
            <a:noAutofit/>
          </a:bodyPr>
          <a:lstStyle/>
          <a:p>
            <a:pPr marL="0" indent="0">
              <a:lnSpc>
                <a:spcPct val="100000"/>
              </a:lnSpc>
              <a:spcBef>
                <a:spcPts val="0"/>
              </a:spcBef>
              <a:buNone/>
            </a:pPr>
            <a:r>
              <a:rPr lang="en-US" sz="2000" dirty="0">
                <a:solidFill>
                  <a:srgbClr val="0C3B5D"/>
                </a:solidFill>
              </a:rPr>
              <a:t>Inform customers of your center’s partnerships with local, state and federal agencies, and highlight services and referrals. Talking points will be based on the Career Center’s individual MOU that include, Department of Transitional Assistance (DTA), Department of Unemployment Assistance (DUA), Mass Commission for the Blind (MCB), Department Of Education (DOE), &amp; </a:t>
            </a:r>
            <a:r>
              <a:rPr lang="en-US" sz="2000" dirty="0" err="1">
                <a:solidFill>
                  <a:srgbClr val="0C3B5D"/>
                </a:solidFill>
              </a:rPr>
              <a:t>MassAbility</a:t>
            </a:r>
            <a:r>
              <a:rPr lang="en-US" sz="2000" dirty="0">
                <a:solidFill>
                  <a:srgbClr val="0C3B5D"/>
                </a:solidFill>
              </a:rPr>
              <a:t> (formerly MA Rehab Commission). Some additional items to consider could be:</a:t>
            </a:r>
          </a:p>
          <a:p>
            <a:pPr marL="0" indent="0">
              <a:lnSpc>
                <a:spcPct val="100000"/>
              </a:lnSpc>
              <a:spcBef>
                <a:spcPts val="0"/>
              </a:spcBef>
              <a:buNone/>
            </a:pPr>
            <a:r>
              <a:rPr lang="en-US" sz="2000" dirty="0">
                <a:solidFill>
                  <a:srgbClr val="0C3B5D"/>
                </a:solidFill>
              </a:rPr>
              <a:t>  </a:t>
            </a:r>
          </a:p>
          <a:p>
            <a:pPr>
              <a:lnSpc>
                <a:spcPct val="100000"/>
              </a:lnSpc>
              <a:spcBef>
                <a:spcPts val="0"/>
              </a:spcBef>
            </a:pPr>
            <a:r>
              <a:rPr lang="en-US" sz="2000" dirty="0">
                <a:solidFill>
                  <a:srgbClr val="0C3B5D"/>
                </a:solidFill>
              </a:rPr>
              <a:t>Listing for MassHealth</a:t>
            </a:r>
          </a:p>
          <a:p>
            <a:r>
              <a:rPr lang="en-US" sz="2000" dirty="0">
                <a:solidFill>
                  <a:srgbClr val="0C3B5D"/>
                </a:solidFill>
              </a:rPr>
              <a:t>Listing for Office for Multilingual Services</a:t>
            </a:r>
          </a:p>
          <a:p>
            <a:pPr marL="0" indent="0">
              <a:buNone/>
            </a:pPr>
            <a:endParaRPr lang="en-US" sz="2000" dirty="0"/>
          </a:p>
        </p:txBody>
      </p:sp>
      <p:sp>
        <p:nvSpPr>
          <p:cNvPr id="3" name="Title 2">
            <a:extLst>
              <a:ext uri="{FF2B5EF4-FFF2-40B4-BE49-F238E27FC236}">
                <a16:creationId xmlns:a16="http://schemas.microsoft.com/office/drawing/2014/main" id="{15C9DEBE-E9DB-7CCD-BF0B-972440154CDA}"/>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Career Center Partnerships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5593BCE4-BAE0-A090-F756-7B80221F2000}"/>
              </a:ext>
            </a:extLst>
          </p:cNvPr>
          <p:cNvSpPr>
            <a:spLocks noGrp="1"/>
          </p:cNvSpPr>
          <p:nvPr>
            <p:ph type="sldNum" sz="quarter" idx="12"/>
          </p:nvPr>
        </p:nvSpPr>
        <p:spPr/>
        <p:txBody>
          <a:bodyPr/>
          <a:lstStyle/>
          <a:p>
            <a:fld id="{B50AF5EF-12D5-4539-BE12-523BECC15A8C}" type="slidenum">
              <a:rPr lang="en-US" smtClean="0"/>
              <a:t>7</a:t>
            </a:fld>
            <a:endParaRPr lang="en-US"/>
          </a:p>
        </p:txBody>
      </p:sp>
      <p:sp>
        <p:nvSpPr>
          <p:cNvPr id="5" name="TextBox 4">
            <a:extLst>
              <a:ext uri="{FF2B5EF4-FFF2-40B4-BE49-F238E27FC236}">
                <a16:creationId xmlns:a16="http://schemas.microsoft.com/office/drawing/2014/main" id="{09D20010-4ECB-4F4B-706C-6C2CE569DDE1}"/>
              </a:ext>
            </a:extLst>
          </p:cNvPr>
          <p:cNvSpPr txBox="1"/>
          <p:nvPr/>
        </p:nvSpPr>
        <p:spPr>
          <a:xfrm>
            <a:off x="278448" y="5011655"/>
            <a:ext cx="8089359" cy="923330"/>
          </a:xfrm>
          <a:prstGeom prst="rect">
            <a:avLst/>
          </a:prstGeom>
          <a:noFill/>
        </p:spPr>
        <p:txBody>
          <a:bodyPr wrap="square" rtlCol="0">
            <a:spAutoFit/>
          </a:bodyPr>
          <a:lstStyle/>
          <a:p>
            <a:pPr algn="ctr"/>
            <a:r>
              <a:rPr lang="en-US" sz="1800" b="1" u="sng" dirty="0">
                <a:latin typeface="Calibri" panose="020F0502020204030204" pitchFamily="34" charset="0"/>
                <a:ea typeface="Calibri" panose="020F0502020204030204" pitchFamily="34" charset="0"/>
                <a:cs typeface="Calibri" panose="020F0502020204030204" pitchFamily="34" charset="0"/>
              </a:rPr>
              <a:t>Important Note:</a:t>
            </a:r>
          </a:p>
          <a:p>
            <a:pPr algn="ctr"/>
            <a:r>
              <a:rPr lang="en-US" sz="1800" dirty="0">
                <a:latin typeface="Calibri" panose="020F0502020204030204" pitchFamily="34" charset="0"/>
                <a:ea typeface="Calibri" panose="020F0502020204030204" pitchFamily="34" charset="0"/>
                <a:cs typeface="Calibri" panose="020F0502020204030204" pitchFamily="34" charset="0"/>
              </a:rPr>
              <a:t>As of July 2025, the Senior Community Services Employment Program (SCSEP) program has been furloughed as their Federal funding has been put on hold.</a:t>
            </a:r>
            <a:endParaRPr lang="en-US" sz="1800" b="1" i="1" u="sng" dirty="0">
              <a:latin typeface="Calibri" panose="020F0502020204030204" pitchFamily="34"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2854682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03D2BB8-9ADC-936C-1A6D-4CF630E70AD7}"/>
            </a:ext>
          </a:extLst>
        </p:cNvPr>
        <p:cNvGrpSpPr/>
        <p:nvPr/>
      </p:nvGrpSpPr>
      <p:grpSpPr>
        <a:xfrm>
          <a:off x="0" y="0"/>
          <a:ext cx="0" cy="0"/>
          <a:chOff x="0" y="0"/>
          <a:chExt cx="0" cy="0"/>
        </a:xfrm>
      </p:grpSpPr>
      <p:sp>
        <p:nvSpPr>
          <p:cNvPr id="2" name="Content Placeholder 1">
            <a:extLst>
              <a:ext uri="{FF2B5EF4-FFF2-40B4-BE49-F238E27FC236}">
                <a16:creationId xmlns:a16="http://schemas.microsoft.com/office/drawing/2014/main" id="{1FAA65E5-5DCE-4578-DED8-8C7C468F877C}"/>
              </a:ext>
            </a:extLst>
          </p:cNvPr>
          <p:cNvSpPr>
            <a:spLocks noGrp="1"/>
          </p:cNvSpPr>
          <p:nvPr>
            <p:ph idx="1"/>
          </p:nvPr>
        </p:nvSpPr>
        <p:spPr>
          <a:xfrm>
            <a:off x="445041" y="2268748"/>
            <a:ext cx="8396192" cy="2149816"/>
          </a:xfrm>
        </p:spPr>
        <p:txBody>
          <a:bodyPr>
            <a:normAutofit fontScale="92500" lnSpcReduction="20000"/>
          </a:bodyPr>
          <a:lstStyle/>
          <a:p>
            <a:pPr marL="0" indent="0">
              <a:buNone/>
            </a:pPr>
            <a:r>
              <a:rPr lang="en-US" sz="2300" dirty="0">
                <a:solidFill>
                  <a:srgbClr val="0C3B5D"/>
                </a:solidFill>
              </a:rPr>
              <a:t>Highlight community resources local to your Career Center, including at a minimum, 211. Some additional items to consider could be: </a:t>
            </a:r>
          </a:p>
          <a:p>
            <a:pPr marL="0" indent="0">
              <a:buNone/>
            </a:pPr>
            <a:endParaRPr lang="en-US" sz="2300" dirty="0">
              <a:solidFill>
                <a:srgbClr val="0C3B5D"/>
              </a:solidFill>
            </a:endParaRPr>
          </a:p>
          <a:p>
            <a:r>
              <a:rPr lang="en-US" sz="2300" dirty="0">
                <a:solidFill>
                  <a:srgbClr val="0C3B5D"/>
                </a:solidFill>
              </a:rPr>
              <a:t>Local resources such as food pantries, shelters, etc. </a:t>
            </a:r>
          </a:p>
          <a:p>
            <a:r>
              <a:rPr lang="en-US" sz="2300" dirty="0">
                <a:solidFill>
                  <a:srgbClr val="0C3B5D"/>
                </a:solidFill>
              </a:rPr>
              <a:t>Local resources for ESOL customers</a:t>
            </a:r>
          </a:p>
          <a:p>
            <a:r>
              <a:rPr lang="en-US" sz="2300" dirty="0">
                <a:solidFill>
                  <a:srgbClr val="0C3B5D"/>
                </a:solidFill>
              </a:rPr>
              <a:t>Free community college availability through </a:t>
            </a:r>
            <a:r>
              <a:rPr lang="en-US" sz="2300" dirty="0" err="1">
                <a:solidFill>
                  <a:srgbClr val="0C3B5D"/>
                </a:solidFill>
              </a:rPr>
              <a:t>MassReconnect</a:t>
            </a:r>
            <a:r>
              <a:rPr lang="en-US" sz="2300" dirty="0">
                <a:solidFill>
                  <a:srgbClr val="0C3B5D"/>
                </a:solidFill>
              </a:rPr>
              <a:t> &amp; </a:t>
            </a:r>
            <a:r>
              <a:rPr lang="en-US" sz="2300" dirty="0" err="1">
                <a:solidFill>
                  <a:srgbClr val="0C3B5D"/>
                </a:solidFill>
              </a:rPr>
              <a:t>MassEducate</a:t>
            </a:r>
            <a:endParaRPr lang="en-US" sz="2300" dirty="0">
              <a:solidFill>
                <a:srgbClr val="0C3B5D"/>
              </a:solidFill>
            </a:endParaRPr>
          </a:p>
          <a:p>
            <a:pPr marL="0" indent="0">
              <a:buNone/>
            </a:pPr>
            <a:endParaRPr lang="en-US" dirty="0"/>
          </a:p>
        </p:txBody>
      </p:sp>
      <p:sp>
        <p:nvSpPr>
          <p:cNvPr id="3" name="Title 2">
            <a:extLst>
              <a:ext uri="{FF2B5EF4-FFF2-40B4-BE49-F238E27FC236}">
                <a16:creationId xmlns:a16="http://schemas.microsoft.com/office/drawing/2014/main" id="{26F7085E-8646-B224-4EC4-FFDC9B99ABDD}"/>
              </a:ext>
            </a:extLst>
          </p:cNvPr>
          <p:cNvSpPr>
            <a:spLocks noGrp="1"/>
          </p:cNvSpPr>
          <p:nvPr>
            <p:ph type="ctrTitle"/>
          </p:nvPr>
        </p:nvSpPr>
        <p:spPr/>
        <p:txBody>
          <a:bodyPr/>
          <a:lstStyle/>
          <a:p>
            <a:r>
              <a:rPr lang="en-US" sz="3500" b="1">
                <a:latin typeface="Calibri" panose="020F0502020204030204" pitchFamily="34" charset="0"/>
                <a:ea typeface="Calibri" panose="020F0502020204030204" pitchFamily="34" charset="0"/>
                <a:cs typeface="Calibri" panose="020F0502020204030204" pitchFamily="34" charset="0"/>
              </a:rPr>
              <a:t>Community Resources</a:t>
            </a:r>
            <a:br>
              <a:rPr lang="en-US">
                <a:latin typeface="Calibri" panose="020F0502020204030204" pitchFamily="34" charset="0"/>
                <a:ea typeface="Calibri" panose="020F0502020204030204" pitchFamily="34" charset="0"/>
                <a:cs typeface="Calibri" panose="020F0502020204030204" pitchFamily="34" charset="0"/>
              </a:rPr>
            </a:br>
            <a:r>
              <a:rPr lang="en-US" sz="2000" i="1">
                <a:latin typeface="Calibri" panose="020F0502020204030204" pitchFamily="34" charset="0"/>
                <a:ea typeface="Calibri" panose="020F0502020204030204" pitchFamily="34" charset="0"/>
                <a:cs typeface="Calibri" panose="020F0502020204030204" pitchFamily="34" charset="0"/>
              </a:rPr>
              <a:t>(Customizable)</a:t>
            </a:r>
          </a:p>
        </p:txBody>
      </p:sp>
      <p:sp>
        <p:nvSpPr>
          <p:cNvPr id="4" name="Slide Number Placeholder 3">
            <a:extLst>
              <a:ext uri="{FF2B5EF4-FFF2-40B4-BE49-F238E27FC236}">
                <a16:creationId xmlns:a16="http://schemas.microsoft.com/office/drawing/2014/main" id="{F0914092-F23B-C54B-A124-15D9D68A49C0}"/>
              </a:ext>
            </a:extLst>
          </p:cNvPr>
          <p:cNvSpPr>
            <a:spLocks noGrp="1"/>
          </p:cNvSpPr>
          <p:nvPr>
            <p:ph type="sldNum" sz="quarter" idx="12"/>
          </p:nvPr>
        </p:nvSpPr>
        <p:spPr/>
        <p:txBody>
          <a:bodyPr/>
          <a:lstStyle/>
          <a:p>
            <a:fld id="{B50AF5EF-12D5-4539-BE12-523BECC15A8C}" type="slidenum">
              <a:rPr lang="en-US" smtClean="0"/>
              <a:t>8</a:t>
            </a:fld>
            <a:endParaRPr lang="en-US"/>
          </a:p>
        </p:txBody>
      </p:sp>
    </p:spTree>
    <p:extLst>
      <p:ext uri="{BB962C8B-B14F-4D97-AF65-F5344CB8AC3E}">
        <p14:creationId xmlns:p14="http://schemas.microsoft.com/office/powerpoint/2010/main" val="1008788161"/>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tbYivLEa_ieC9swT474FyLQ"/>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thinkcellActiveDocDoNotDelete"/>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tlXDcbLvQ_O3eG3pQs8SQKw"/>
</p:tagLst>
</file>

<file path=ppt/theme/theme1.xml><?xml version="1.0" encoding="utf-8"?>
<a:theme xmlns:a="http://schemas.openxmlformats.org/drawingml/2006/main" name="1_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2_Office Theme">
  <a:themeElements>
    <a:clrScheme name="MassHire">
      <a:dk1>
        <a:srgbClr val="009876"/>
      </a:dk1>
      <a:lt1>
        <a:srgbClr val="FFFFFF"/>
      </a:lt1>
      <a:dk2>
        <a:srgbClr val="032B4A"/>
      </a:dk2>
      <a:lt2>
        <a:srgbClr val="FDB525"/>
      </a:lt2>
      <a:accent1>
        <a:srgbClr val="D1D3D4"/>
      </a:accent1>
      <a:accent2>
        <a:srgbClr val="63BCE6"/>
      </a:accent2>
      <a:accent3>
        <a:srgbClr val="AF48B7"/>
      </a:accent3>
      <a:accent4>
        <a:srgbClr val="27C19F"/>
      </a:accent4>
      <a:accent5>
        <a:srgbClr val="436581"/>
      </a:accent5>
      <a:accent6>
        <a:srgbClr val="000000"/>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95036446F218841831E389EE0ED1EE2" ma:contentTypeVersion="12" ma:contentTypeDescription="Create a new document." ma:contentTypeScope="" ma:versionID="afdb58e2014718c530122b30768bb0ae">
  <xsd:schema xmlns:xsd="http://www.w3.org/2001/XMLSchema" xmlns:xs="http://www.w3.org/2001/XMLSchema" xmlns:p="http://schemas.microsoft.com/office/2006/metadata/properties" xmlns:ns2="f8197ce3-f327-445f-9ae6-74b08f5a20a9" xmlns:ns3="69eef59b-4fb6-4551-80fa-880d5adf8c10" targetNamespace="http://schemas.microsoft.com/office/2006/metadata/properties" ma:root="true" ma:fieldsID="026bd1217e355ff7e2f1f693b614d6df" ns2:_="" ns3:_="">
    <xsd:import namespace="f8197ce3-f327-445f-9ae6-74b08f5a20a9"/>
    <xsd:import namespace="69eef59b-4fb6-4551-80fa-880d5adf8c10"/>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LengthInSecond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8197ce3-f327-445f-9ae6-74b08f5a20a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LengthInSeconds" ma:index="18" nillable="true" ma:displayName="MediaLengthInSeconds" ma:hidden="true" ma:internalName="MediaLengthInSeconds" ma:readOnly="true">
      <xsd:simpleType>
        <xsd:restriction base="dms:Unknown"/>
      </xsd:simpleType>
    </xsd:element>
    <xsd:element name="MediaServiceBillingMetadata" ma:index="19"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69eef59b-4fb6-4551-80fa-880d5adf8c10"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bdc2c101-171c-4685-bb13-f9d5109e079d}" ma:internalName="TaxCatchAll" ma:showField="CatchAllData" ma:web="69eef59b-4fb6-4551-80fa-880d5adf8c10">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69eef59b-4fb6-4551-80fa-880d5adf8c10" xsi:nil="true"/>
    <lcf76f155ced4ddcb4097134ff3c332f xmlns="f8197ce3-f327-445f-9ae6-74b08f5a20a9">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BA191FE0-A042-4FCC-82B1-8D7FB2A94EE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8197ce3-f327-445f-9ae6-74b08f5a20a9"/>
    <ds:schemaRef ds:uri="69eef59b-4fb6-4551-80fa-880d5adf8c1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C449193A-D040-418E-A373-178DFEF1A561}">
  <ds:schemaRefs>
    <ds:schemaRef ds:uri="http://schemas.microsoft.com/sharepoint/v3/contenttype/forms"/>
  </ds:schemaRefs>
</ds:datastoreItem>
</file>

<file path=customXml/itemProps3.xml><?xml version="1.0" encoding="utf-8"?>
<ds:datastoreItem xmlns:ds="http://schemas.openxmlformats.org/officeDocument/2006/customXml" ds:itemID="{D6D76DF0-6F4F-4BC2-89A6-CC0956FF510D}">
  <ds:schemaRefs>
    <ds:schemaRef ds:uri="f8197ce3-f327-445f-9ae6-74b08f5a20a9"/>
    <ds:schemaRef ds:uri="http://schemas.microsoft.com/office/2006/documentManagement/types"/>
    <ds:schemaRef ds:uri="http://purl.org/dc/dcmitype/"/>
    <ds:schemaRef ds:uri="http://schemas.microsoft.com/office/2006/metadata/properties"/>
    <ds:schemaRef ds:uri="http://purl.org/dc/terms/"/>
    <ds:schemaRef ds:uri="http://purl.org/dc/elements/1.1/"/>
    <ds:schemaRef ds:uri="http://www.w3.org/XML/1998/namespace"/>
    <ds:schemaRef ds:uri="http://schemas.microsoft.com/office/infopath/2007/PartnerControls"/>
    <ds:schemaRef ds:uri="http://schemas.openxmlformats.org/package/2006/metadata/core-properties"/>
    <ds:schemaRef ds:uri="69eef59b-4fb6-4551-80fa-880d5adf8c10"/>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otalTime>1</TotalTime>
  <Words>2112</Words>
  <Application>Microsoft Office PowerPoint</Application>
  <PresentationFormat>On-screen Show (4:3)</PresentationFormat>
  <Paragraphs>213</Paragraphs>
  <Slides>20</Slides>
  <Notes>2</Notes>
  <HiddenSlides>0</HiddenSlides>
  <MMClips>0</MMClips>
  <ScaleCrop>false</ScaleCrop>
  <HeadingPairs>
    <vt:vector size="8" baseType="variant">
      <vt:variant>
        <vt:lpstr>Fonts Used</vt:lpstr>
      </vt:variant>
      <vt:variant>
        <vt:i4>8</vt:i4>
      </vt:variant>
      <vt:variant>
        <vt:lpstr>Theme</vt:lpstr>
      </vt:variant>
      <vt:variant>
        <vt:i4>2</vt:i4>
      </vt:variant>
      <vt:variant>
        <vt:lpstr>Embedded OLE Servers</vt:lpstr>
      </vt:variant>
      <vt:variant>
        <vt:i4>1</vt:i4>
      </vt:variant>
      <vt:variant>
        <vt:lpstr>Slide Titles</vt:lpstr>
      </vt:variant>
      <vt:variant>
        <vt:i4>20</vt:i4>
      </vt:variant>
    </vt:vector>
  </HeadingPairs>
  <TitlesOfParts>
    <vt:vector size="31" baseType="lpstr">
      <vt:lpstr>Lucida Grande</vt:lpstr>
      <vt:lpstr>Seaford</vt:lpstr>
      <vt:lpstr>Calibri</vt:lpstr>
      <vt:lpstr>Courier New</vt:lpstr>
      <vt:lpstr>Arial</vt:lpstr>
      <vt:lpstr>Wingdings</vt:lpstr>
      <vt:lpstr>Times New Roman</vt:lpstr>
      <vt:lpstr>Noto Sans Symbols</vt:lpstr>
      <vt:lpstr>1_Office Theme</vt:lpstr>
      <vt:lpstr>2_Office Theme</vt:lpstr>
      <vt:lpstr>think-cell Slide</vt:lpstr>
      <vt:lpstr>PowerPoint Presentation</vt:lpstr>
      <vt:lpstr>PowerPoint Presentation</vt:lpstr>
      <vt:lpstr>Getting to Know Us (Customizable)</vt:lpstr>
      <vt:lpstr>Our Career Center Services (Customizable)</vt:lpstr>
      <vt:lpstr>Individual Needs Assessment - INA (Customizable)</vt:lpstr>
      <vt:lpstr>Customers with Disabilities (Customizable)</vt:lpstr>
      <vt:lpstr>Young Adults (Customizable)</vt:lpstr>
      <vt:lpstr>Career Center Partnerships (Customizable)</vt:lpstr>
      <vt:lpstr>Community Resources (Customizable)</vt:lpstr>
      <vt:lpstr>Massachusetts JobQuest (Customizable)</vt:lpstr>
      <vt:lpstr>Training Opportunities Program/Section 30 (Non-Customizable)</vt:lpstr>
      <vt:lpstr>Veteran Services (Non-Customizable)</vt:lpstr>
      <vt:lpstr>Migrant Seasonal Farmworkers/Agricultural Employees - MSFW (Non-Customizable)</vt:lpstr>
      <vt:lpstr>Work Opportunity Tax Credit - WOTC (Non-Customizable)</vt:lpstr>
      <vt:lpstr>TRADE Program (Non-Customizable)</vt:lpstr>
      <vt:lpstr>National Dislocated Worker Grants - NDWG (Non-Customizable)</vt:lpstr>
      <vt:lpstr>Department of Unemployment Assistance - DUA (Non-Customizable)</vt:lpstr>
      <vt:lpstr>ReEmployment Services &amp; Eligibility Assessment - RESEA (Non-Customizable)</vt:lpstr>
      <vt:lpstr>Multilingual Services (Non-Customizable)</vt:lpstr>
      <vt:lpstr>Customizable Delivery Method (Can be PPT slides, handouts, videos, talking points, etc.)</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Alfaro, Michael (DCS)</dc:creator>
  <cp:lastModifiedBy>Alfaro, Michael (DCS)</cp:lastModifiedBy>
  <cp:revision>2</cp:revision>
  <dcterms:modified xsi:type="dcterms:W3CDTF">2025-08-20T18:51:28Z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0x010100A95036446F218841831E389EE0ED1EE2</vt:lpwstr>
  </property>
  <property fmtid="{D5CDD505-2E9C-101B-9397-08002B2CF9AE}" pid="3" name="MediaServiceImageTags">
    <vt:lpwstr/>
  </property>
</Properties>
</file>