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709" r:id="rId3"/>
    <p:sldMasterId id="2147483759" r:id="rId4"/>
  </p:sldMasterIdLst>
  <p:notesMasterIdLst>
    <p:notesMasterId r:id="rId47"/>
  </p:notesMasterIdLst>
  <p:handoutMasterIdLst>
    <p:handoutMasterId r:id="rId48"/>
  </p:handoutMasterIdLst>
  <p:sldIdLst>
    <p:sldId id="256" r:id="rId5"/>
    <p:sldId id="261" r:id="rId6"/>
    <p:sldId id="283" r:id="rId7"/>
    <p:sldId id="325" r:id="rId8"/>
    <p:sldId id="263" r:id="rId9"/>
    <p:sldId id="264" r:id="rId10"/>
    <p:sldId id="342" r:id="rId11"/>
    <p:sldId id="343" r:id="rId12"/>
    <p:sldId id="344" r:id="rId13"/>
    <p:sldId id="345" r:id="rId14"/>
    <p:sldId id="346" r:id="rId15"/>
    <p:sldId id="347" r:id="rId16"/>
    <p:sldId id="282" r:id="rId17"/>
    <p:sldId id="291" r:id="rId18"/>
    <p:sldId id="341" r:id="rId19"/>
    <p:sldId id="309" r:id="rId20"/>
    <p:sldId id="300" r:id="rId21"/>
    <p:sldId id="337" r:id="rId22"/>
    <p:sldId id="293" r:id="rId23"/>
    <p:sldId id="349" r:id="rId24"/>
    <p:sldId id="338" r:id="rId25"/>
    <p:sldId id="330" r:id="rId26"/>
    <p:sldId id="332" r:id="rId27"/>
    <p:sldId id="339" r:id="rId28"/>
    <p:sldId id="335" r:id="rId29"/>
    <p:sldId id="334" r:id="rId30"/>
    <p:sldId id="271" r:id="rId31"/>
    <p:sldId id="287" r:id="rId32"/>
    <p:sldId id="353" r:id="rId33"/>
    <p:sldId id="275" r:id="rId34"/>
    <p:sldId id="352" r:id="rId35"/>
    <p:sldId id="350" r:id="rId36"/>
    <p:sldId id="276" r:id="rId37"/>
    <p:sldId id="277" r:id="rId38"/>
    <p:sldId id="351" r:id="rId39"/>
    <p:sldId id="274" r:id="rId40"/>
    <p:sldId id="326" r:id="rId41"/>
    <p:sldId id="278" r:id="rId42"/>
    <p:sldId id="279" r:id="rId43"/>
    <p:sldId id="336" r:id="rId44"/>
    <p:sldId id="280" r:id="rId45"/>
    <p:sldId id="281" r:id="rId4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97403"/>
    <a:srgbClr val="3333FF"/>
    <a:srgbClr val="333399"/>
    <a:srgbClr val="D37A03"/>
    <a:srgbClr val="000099"/>
    <a:srgbClr val="0066FF"/>
    <a:srgbClr val="CC3300"/>
    <a:srgbClr val="232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0" autoAdjust="0"/>
    <p:restoredTop sz="95498" autoAdjust="0"/>
  </p:normalViewPr>
  <p:slideViewPr>
    <p:cSldViewPr>
      <p:cViewPr varScale="1">
        <p:scale>
          <a:sx n="77" d="100"/>
          <a:sy n="77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25" d="100"/>
          <a:sy n="125" d="100"/>
        </p:scale>
        <p:origin x="322" y="-7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FB34D-E87E-4DF8-8EBF-01F68342833D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A697323-E7AD-4F5F-B01C-7268DCB2F80F}">
      <dgm:prSet phldrT="[Text]" custT="1"/>
      <dgm:spPr/>
      <dgm:t>
        <a:bodyPr/>
        <a:lstStyle/>
        <a:p>
          <a:pPr algn="l"/>
          <a:endParaRPr lang="en-US" sz="1600" i="1" dirty="0"/>
        </a:p>
      </dgm:t>
    </dgm:pt>
    <dgm:pt modelId="{196E5CD6-6735-462B-8B6C-F7697622EC0F}" type="sibTrans" cxnId="{1FC16584-7A9E-4BD0-BC58-03603D24405C}">
      <dgm:prSet/>
      <dgm:spPr/>
      <dgm:t>
        <a:bodyPr/>
        <a:lstStyle/>
        <a:p>
          <a:endParaRPr lang="en-US"/>
        </a:p>
      </dgm:t>
    </dgm:pt>
    <dgm:pt modelId="{9AECC127-8696-4E48-A4CF-B00C2D074389}" type="parTrans" cxnId="{1FC16584-7A9E-4BD0-BC58-03603D24405C}">
      <dgm:prSet/>
      <dgm:spPr/>
      <dgm:t>
        <a:bodyPr/>
        <a:lstStyle/>
        <a:p>
          <a:endParaRPr lang="en-US"/>
        </a:p>
      </dgm:t>
    </dgm:pt>
    <dgm:pt modelId="{B70F2E45-40A9-420D-8DB0-C7D661E71E63}">
      <dgm:prSet/>
      <dgm:spPr/>
      <dgm:t>
        <a:bodyPr/>
        <a:lstStyle/>
        <a:p>
          <a:endParaRPr lang="en-US" dirty="0"/>
        </a:p>
      </dgm:t>
    </dgm:pt>
    <dgm:pt modelId="{B5B9ABCE-594E-4890-983F-ED8BDE6A7F14}" type="parTrans" cxnId="{A7A21EE2-658C-4297-ADE3-5DD3856F90EF}">
      <dgm:prSet/>
      <dgm:spPr/>
      <dgm:t>
        <a:bodyPr/>
        <a:lstStyle/>
        <a:p>
          <a:endParaRPr lang="en-US"/>
        </a:p>
      </dgm:t>
    </dgm:pt>
    <dgm:pt modelId="{AE3F7D07-9814-442A-89ED-D372560EFE60}" type="sibTrans" cxnId="{A7A21EE2-658C-4297-ADE3-5DD3856F90EF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B7AD918-9399-44CF-A21F-5D04E9BA3B74}">
      <dgm:prSet/>
      <dgm:spPr/>
      <dgm:t>
        <a:bodyPr/>
        <a:lstStyle/>
        <a:p>
          <a:endParaRPr lang="en-US" dirty="0"/>
        </a:p>
      </dgm:t>
    </dgm:pt>
    <dgm:pt modelId="{642C1217-AF8B-4798-8387-36FCAD91026C}" type="parTrans" cxnId="{E13CB228-8D27-4FC2-9501-CCCB72A505FC}">
      <dgm:prSet/>
      <dgm:spPr/>
      <dgm:t>
        <a:bodyPr/>
        <a:lstStyle/>
        <a:p>
          <a:endParaRPr lang="en-US"/>
        </a:p>
      </dgm:t>
    </dgm:pt>
    <dgm:pt modelId="{DBA7746E-57E9-4E64-A0B9-552AAA0C4A4E}" type="sibTrans" cxnId="{E13CB228-8D27-4FC2-9501-CCCB72A505F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D1CB2F5-C977-4C8E-B3D5-83674CD8AA0D}">
      <dgm:prSet/>
      <dgm:spPr/>
      <dgm:t>
        <a:bodyPr/>
        <a:lstStyle/>
        <a:p>
          <a:endParaRPr lang="en-US" dirty="0"/>
        </a:p>
      </dgm:t>
    </dgm:pt>
    <dgm:pt modelId="{845F5630-D4C2-4FAF-9AF8-95D2468DF3C5}" type="parTrans" cxnId="{98C0AD83-44F3-4DA4-9636-C4A7051BF4E9}">
      <dgm:prSet/>
      <dgm:spPr/>
      <dgm:t>
        <a:bodyPr/>
        <a:lstStyle/>
        <a:p>
          <a:endParaRPr lang="en-US"/>
        </a:p>
      </dgm:t>
    </dgm:pt>
    <dgm:pt modelId="{71DB19A6-C8B1-4122-AA8A-8A0D10842FA7}" type="sibTrans" cxnId="{98C0AD83-44F3-4DA4-9636-C4A7051BF4E9}">
      <dgm:prSet custLinFactX="831675" custLinFactY="300000" custLinFactNeighborX="900000" custLinFactNeighborY="395931"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4851CB56-A8EF-4547-8359-52E16269A24E}">
      <dgm:prSet/>
      <dgm:spPr/>
      <dgm:t>
        <a:bodyPr/>
        <a:lstStyle/>
        <a:p>
          <a:endParaRPr lang="en-US" dirty="0"/>
        </a:p>
      </dgm:t>
    </dgm:pt>
    <dgm:pt modelId="{D04DD2FF-4390-4FCA-BE66-A49B106B17B0}" type="parTrans" cxnId="{F1B5ED01-1A13-4B76-8B7C-0C1B1A521CEC}">
      <dgm:prSet/>
      <dgm:spPr/>
      <dgm:t>
        <a:bodyPr/>
        <a:lstStyle/>
        <a:p>
          <a:endParaRPr lang="en-US"/>
        </a:p>
      </dgm:t>
    </dgm:pt>
    <dgm:pt modelId="{2419E510-2991-4DEF-BF56-49DEAC356A7B}" type="sibTrans" cxnId="{F1B5ED01-1A13-4B76-8B7C-0C1B1A521CE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69ED4B1D-A8E1-4921-ABFF-21A78651F38D}">
      <dgm:prSet/>
      <dgm:spPr/>
      <dgm:t>
        <a:bodyPr/>
        <a:lstStyle/>
        <a:p>
          <a:endParaRPr lang="en-US" dirty="0"/>
        </a:p>
      </dgm:t>
    </dgm:pt>
    <dgm:pt modelId="{4C856D90-7F89-4ABB-8C12-373D509CB05E}" type="parTrans" cxnId="{77FDD51F-0218-4960-BCF0-04852E074D38}">
      <dgm:prSet/>
      <dgm:spPr/>
      <dgm:t>
        <a:bodyPr/>
        <a:lstStyle/>
        <a:p>
          <a:endParaRPr lang="en-US"/>
        </a:p>
      </dgm:t>
    </dgm:pt>
    <dgm:pt modelId="{E1F22F7D-6D95-4AD9-B178-4B2A555FA459}" type="sibTrans" cxnId="{77FDD51F-0218-4960-BCF0-04852E074D38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8C07E4F4-3BC4-42A3-92F9-4F26F12C6033}" type="pres">
      <dgm:prSet presAssocID="{919FB34D-E87E-4DF8-8EBF-01F68342833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E6404435-A08E-48CF-BE2A-2AB8B862D87C}" type="pres">
      <dgm:prSet presAssocID="{919FB34D-E87E-4DF8-8EBF-01F68342833D}" presName="arrowNode" presStyleLbl="node1" presStyleIdx="0" presStyleCnt="1" custAng="734954" custScaleX="180575" custLinFactNeighborX="-5682" custLinFactNeighborY="199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17C6C905-83A5-472B-936A-4F471D23B458}" type="pres">
      <dgm:prSet presAssocID="{AA697323-E7AD-4F5F-B01C-7268DCB2F80F}" presName="txNode1" presStyleLbl="revTx" presStyleIdx="0" presStyleCnt="6" custScaleX="162191" custLinFactX="100000" custLinFactNeighborX="137946" custLinFactNeighborY="6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5DE20-0C58-41EC-98DE-C60338683E21}" type="pres">
      <dgm:prSet presAssocID="{B70F2E45-40A9-420D-8DB0-C7D661E71E63}" presName="txNode2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6D0E3-F424-4560-85AB-7AA78A6974F0}" type="pres">
      <dgm:prSet presAssocID="{AE3F7D07-9814-442A-89ED-D372560EFE60}" presName="dotNode2" presStyleCnt="0"/>
      <dgm:spPr/>
    </dgm:pt>
    <dgm:pt modelId="{52B0BEC4-C93D-408E-8FC4-C8A4FD0B27EF}" type="pres">
      <dgm:prSet presAssocID="{AE3F7D07-9814-442A-89ED-D372560EFE60}" presName="dotRepeatNode" presStyleLbl="fgShp" presStyleIdx="0" presStyleCnt="4" custLinFactX="700000" custLinFactY="300000" custLinFactNeighborX="733372" custLinFactNeighborY="336896"/>
      <dgm:spPr/>
      <dgm:t>
        <a:bodyPr/>
        <a:lstStyle/>
        <a:p>
          <a:endParaRPr lang="en-US"/>
        </a:p>
      </dgm:t>
    </dgm:pt>
    <dgm:pt modelId="{5DF89BFF-944B-43A7-B579-21096E550DF3}" type="pres">
      <dgm:prSet presAssocID="{0B7AD918-9399-44CF-A21F-5D04E9BA3B74}" presName="txNode3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42496-6792-40C0-A14B-1398E3F22DDE}" type="pres">
      <dgm:prSet presAssocID="{DBA7746E-57E9-4E64-A0B9-552AAA0C4A4E}" presName="dotNode3" presStyleCnt="0"/>
      <dgm:spPr/>
    </dgm:pt>
    <dgm:pt modelId="{BE232E4D-13D1-42A6-99F2-7363C11AC1F8}" type="pres">
      <dgm:prSet presAssocID="{DBA7746E-57E9-4E64-A0B9-552AAA0C4A4E}" presName="dotRepeatNode" presStyleLbl="fgShp" presStyleIdx="1" presStyleCnt="4" custLinFactX="700000" custLinFactY="200000" custLinFactNeighborX="736443" custLinFactNeighborY="281832"/>
      <dgm:spPr/>
      <dgm:t>
        <a:bodyPr/>
        <a:lstStyle/>
        <a:p>
          <a:endParaRPr lang="en-US"/>
        </a:p>
      </dgm:t>
    </dgm:pt>
    <dgm:pt modelId="{9EBC2B9A-9B9F-478D-A890-F2078A5B02D3}" type="pres">
      <dgm:prSet presAssocID="{4851CB56-A8EF-4547-8359-52E16269A24E}" presName="txNode4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09BA2-81E5-4CFD-850C-6E5A55FAD4E3}" type="pres">
      <dgm:prSet presAssocID="{2419E510-2991-4DEF-BF56-49DEAC356A7B}" presName="dotNode4" presStyleCnt="0"/>
      <dgm:spPr/>
    </dgm:pt>
    <dgm:pt modelId="{5875350E-2ABA-466F-B2A6-316496046521}" type="pres">
      <dgm:prSet presAssocID="{2419E510-2991-4DEF-BF56-49DEAC356A7B}" presName="dotRepeatNode" presStyleLbl="fgShp" presStyleIdx="2" presStyleCnt="4" custLinFactX="-103057" custLinFactY="-212612" custLinFactNeighborX="-200000" custLinFactNeighborY="-300000"/>
      <dgm:spPr/>
      <dgm:t>
        <a:bodyPr/>
        <a:lstStyle/>
        <a:p>
          <a:endParaRPr lang="en-US"/>
        </a:p>
      </dgm:t>
    </dgm:pt>
    <dgm:pt modelId="{534FAC38-20E5-4A4F-B78E-6E5D0D314D3E}" type="pres">
      <dgm:prSet presAssocID="{69ED4B1D-A8E1-4921-ABFF-21A78651F38D}" presName="txNode5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AC580-319A-485A-9532-8C89289E485E}" type="pres">
      <dgm:prSet presAssocID="{E1F22F7D-6D95-4AD9-B178-4B2A555FA459}" presName="dotNode5" presStyleCnt="0"/>
      <dgm:spPr/>
    </dgm:pt>
    <dgm:pt modelId="{C9EEA517-1F46-4769-856B-A985EDC95EC3}" type="pres">
      <dgm:prSet presAssocID="{E1F22F7D-6D95-4AD9-B178-4B2A555FA459}" presName="dotRepeatNode" presStyleLbl="fgShp" presStyleIdx="3" presStyleCnt="4" custLinFactX="500000" custLinFactY="-94504" custLinFactNeighborX="539886" custLinFactNeighborY="-100000"/>
      <dgm:spPr/>
      <dgm:t>
        <a:bodyPr/>
        <a:lstStyle/>
        <a:p>
          <a:endParaRPr lang="en-US"/>
        </a:p>
      </dgm:t>
    </dgm:pt>
    <dgm:pt modelId="{8EE29B51-767F-40B9-AF05-8297A12CB22B}" type="pres">
      <dgm:prSet presAssocID="{0D1CB2F5-C977-4C8E-B3D5-83674CD8AA0D}" presName="txNode6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B5ED01-1A13-4B76-8B7C-0C1B1A521CEC}" srcId="{919FB34D-E87E-4DF8-8EBF-01F68342833D}" destId="{4851CB56-A8EF-4547-8359-52E16269A24E}" srcOrd="3" destOrd="0" parTransId="{D04DD2FF-4390-4FCA-BE66-A49B106B17B0}" sibTransId="{2419E510-2991-4DEF-BF56-49DEAC356A7B}"/>
    <dgm:cxn modelId="{B01023AA-4BFB-4A51-86F0-7511BB44AF27}" type="presOf" srcId="{B70F2E45-40A9-420D-8DB0-C7D661E71E63}" destId="{8E25DE20-0C58-41EC-98DE-C60338683E21}" srcOrd="0" destOrd="0" presId="urn:microsoft.com/office/officeart/2009/3/layout/DescendingProcess"/>
    <dgm:cxn modelId="{77FDD51F-0218-4960-BCF0-04852E074D38}" srcId="{919FB34D-E87E-4DF8-8EBF-01F68342833D}" destId="{69ED4B1D-A8E1-4921-ABFF-21A78651F38D}" srcOrd="4" destOrd="0" parTransId="{4C856D90-7F89-4ABB-8C12-373D509CB05E}" sibTransId="{E1F22F7D-6D95-4AD9-B178-4B2A555FA459}"/>
    <dgm:cxn modelId="{9147F759-A485-42F8-978A-B8534CFC14E5}" type="presOf" srcId="{AA697323-E7AD-4F5F-B01C-7268DCB2F80F}" destId="{17C6C905-83A5-472B-936A-4F471D23B458}" srcOrd="0" destOrd="0" presId="urn:microsoft.com/office/officeart/2009/3/layout/DescendingProcess"/>
    <dgm:cxn modelId="{0D61477F-635E-4796-873D-846361A92CF3}" type="presOf" srcId="{919FB34D-E87E-4DF8-8EBF-01F68342833D}" destId="{8C07E4F4-3BC4-42A3-92F9-4F26F12C6033}" srcOrd="0" destOrd="0" presId="urn:microsoft.com/office/officeart/2009/3/layout/DescendingProcess"/>
    <dgm:cxn modelId="{4585D8A6-5712-45D6-A7AC-CB1A78134CF1}" type="presOf" srcId="{DBA7746E-57E9-4E64-A0B9-552AAA0C4A4E}" destId="{BE232E4D-13D1-42A6-99F2-7363C11AC1F8}" srcOrd="0" destOrd="0" presId="urn:microsoft.com/office/officeart/2009/3/layout/DescendingProcess"/>
    <dgm:cxn modelId="{E13CB228-8D27-4FC2-9501-CCCB72A505FC}" srcId="{919FB34D-E87E-4DF8-8EBF-01F68342833D}" destId="{0B7AD918-9399-44CF-A21F-5D04E9BA3B74}" srcOrd="2" destOrd="0" parTransId="{642C1217-AF8B-4798-8387-36FCAD91026C}" sibTransId="{DBA7746E-57E9-4E64-A0B9-552AAA0C4A4E}"/>
    <dgm:cxn modelId="{47D172C1-5149-4ED8-B153-572357BA0E3B}" type="presOf" srcId="{2419E510-2991-4DEF-BF56-49DEAC356A7B}" destId="{5875350E-2ABA-466F-B2A6-316496046521}" srcOrd="0" destOrd="0" presId="urn:microsoft.com/office/officeart/2009/3/layout/DescendingProcess"/>
    <dgm:cxn modelId="{E4249C78-8927-48F5-BDE0-A3B9102FFC42}" type="presOf" srcId="{E1F22F7D-6D95-4AD9-B178-4B2A555FA459}" destId="{C9EEA517-1F46-4769-856B-A985EDC95EC3}" srcOrd="0" destOrd="0" presId="urn:microsoft.com/office/officeart/2009/3/layout/DescendingProcess"/>
    <dgm:cxn modelId="{F2B670CD-4FCE-4C9F-9C8C-09948F7FA445}" type="presOf" srcId="{AE3F7D07-9814-442A-89ED-D372560EFE60}" destId="{52B0BEC4-C93D-408E-8FC4-C8A4FD0B27EF}" srcOrd="0" destOrd="0" presId="urn:microsoft.com/office/officeart/2009/3/layout/DescendingProcess"/>
    <dgm:cxn modelId="{1FC16584-7A9E-4BD0-BC58-03603D24405C}" srcId="{919FB34D-E87E-4DF8-8EBF-01F68342833D}" destId="{AA697323-E7AD-4F5F-B01C-7268DCB2F80F}" srcOrd="0" destOrd="0" parTransId="{9AECC127-8696-4E48-A4CF-B00C2D074389}" sibTransId="{196E5CD6-6735-462B-8B6C-F7697622EC0F}"/>
    <dgm:cxn modelId="{98C0AD83-44F3-4DA4-9636-C4A7051BF4E9}" srcId="{919FB34D-E87E-4DF8-8EBF-01F68342833D}" destId="{0D1CB2F5-C977-4C8E-B3D5-83674CD8AA0D}" srcOrd="5" destOrd="0" parTransId="{845F5630-D4C2-4FAF-9AF8-95D2468DF3C5}" sibTransId="{71DB19A6-C8B1-4122-AA8A-8A0D10842FA7}"/>
    <dgm:cxn modelId="{E47996A3-8420-4758-A99F-B08564E4FE60}" type="presOf" srcId="{0B7AD918-9399-44CF-A21F-5D04E9BA3B74}" destId="{5DF89BFF-944B-43A7-B579-21096E550DF3}" srcOrd="0" destOrd="0" presId="urn:microsoft.com/office/officeart/2009/3/layout/DescendingProcess"/>
    <dgm:cxn modelId="{45A6F799-9E07-4427-A368-8C3E98EA773E}" type="presOf" srcId="{69ED4B1D-A8E1-4921-ABFF-21A78651F38D}" destId="{534FAC38-20E5-4A4F-B78E-6E5D0D314D3E}" srcOrd="0" destOrd="0" presId="urn:microsoft.com/office/officeart/2009/3/layout/DescendingProcess"/>
    <dgm:cxn modelId="{64F81259-C65C-4489-B746-F53BF4353188}" type="presOf" srcId="{4851CB56-A8EF-4547-8359-52E16269A24E}" destId="{9EBC2B9A-9B9F-478D-A890-F2078A5B02D3}" srcOrd="0" destOrd="0" presId="urn:microsoft.com/office/officeart/2009/3/layout/DescendingProcess"/>
    <dgm:cxn modelId="{CEA2B5C1-5CEE-4982-A12E-45FEDD62FB8F}" type="presOf" srcId="{0D1CB2F5-C977-4C8E-B3D5-83674CD8AA0D}" destId="{8EE29B51-767F-40B9-AF05-8297A12CB22B}" srcOrd="0" destOrd="0" presId="urn:microsoft.com/office/officeart/2009/3/layout/DescendingProcess"/>
    <dgm:cxn modelId="{A7A21EE2-658C-4297-ADE3-5DD3856F90EF}" srcId="{919FB34D-E87E-4DF8-8EBF-01F68342833D}" destId="{B70F2E45-40A9-420D-8DB0-C7D661E71E63}" srcOrd="1" destOrd="0" parTransId="{B5B9ABCE-594E-4890-983F-ED8BDE6A7F14}" sibTransId="{AE3F7D07-9814-442A-89ED-D372560EFE60}"/>
    <dgm:cxn modelId="{5A5CA975-5053-419F-9D38-DCC125D8E30A}" type="presParOf" srcId="{8C07E4F4-3BC4-42A3-92F9-4F26F12C6033}" destId="{E6404435-A08E-48CF-BE2A-2AB8B862D87C}" srcOrd="0" destOrd="0" presId="urn:microsoft.com/office/officeart/2009/3/layout/DescendingProcess"/>
    <dgm:cxn modelId="{2F26AC13-22A1-482A-8CF2-A915B54AE3F2}" type="presParOf" srcId="{8C07E4F4-3BC4-42A3-92F9-4F26F12C6033}" destId="{17C6C905-83A5-472B-936A-4F471D23B458}" srcOrd="1" destOrd="0" presId="urn:microsoft.com/office/officeart/2009/3/layout/DescendingProcess"/>
    <dgm:cxn modelId="{E2FC0F67-847E-4312-9557-0ECF3D270249}" type="presParOf" srcId="{8C07E4F4-3BC4-42A3-92F9-4F26F12C6033}" destId="{8E25DE20-0C58-41EC-98DE-C60338683E21}" srcOrd="2" destOrd="0" presId="urn:microsoft.com/office/officeart/2009/3/layout/DescendingProcess"/>
    <dgm:cxn modelId="{85FDBBD0-0A18-48EB-8E9E-371B7F10263A}" type="presParOf" srcId="{8C07E4F4-3BC4-42A3-92F9-4F26F12C6033}" destId="{50A6D0E3-F424-4560-85AB-7AA78A6974F0}" srcOrd="3" destOrd="0" presId="urn:microsoft.com/office/officeart/2009/3/layout/DescendingProcess"/>
    <dgm:cxn modelId="{14560191-D941-448E-870A-C38E5973309E}" type="presParOf" srcId="{50A6D0E3-F424-4560-85AB-7AA78A6974F0}" destId="{52B0BEC4-C93D-408E-8FC4-C8A4FD0B27EF}" srcOrd="0" destOrd="0" presId="urn:microsoft.com/office/officeart/2009/3/layout/DescendingProcess"/>
    <dgm:cxn modelId="{2ECB05FA-7827-425A-8874-631EDC0342C4}" type="presParOf" srcId="{8C07E4F4-3BC4-42A3-92F9-4F26F12C6033}" destId="{5DF89BFF-944B-43A7-B579-21096E550DF3}" srcOrd="4" destOrd="0" presId="urn:microsoft.com/office/officeart/2009/3/layout/DescendingProcess"/>
    <dgm:cxn modelId="{CD132364-B57B-4508-9B57-DF8DF201CDA2}" type="presParOf" srcId="{8C07E4F4-3BC4-42A3-92F9-4F26F12C6033}" destId="{73542496-6792-40C0-A14B-1398E3F22DDE}" srcOrd="5" destOrd="0" presId="urn:microsoft.com/office/officeart/2009/3/layout/DescendingProcess"/>
    <dgm:cxn modelId="{B6CE21AC-757E-4A0C-8A02-AF6507D13772}" type="presParOf" srcId="{73542496-6792-40C0-A14B-1398E3F22DDE}" destId="{BE232E4D-13D1-42A6-99F2-7363C11AC1F8}" srcOrd="0" destOrd="0" presId="urn:microsoft.com/office/officeart/2009/3/layout/DescendingProcess"/>
    <dgm:cxn modelId="{E50758CC-F4E0-43AD-A367-62D1C1F441C4}" type="presParOf" srcId="{8C07E4F4-3BC4-42A3-92F9-4F26F12C6033}" destId="{9EBC2B9A-9B9F-478D-A890-F2078A5B02D3}" srcOrd="6" destOrd="0" presId="urn:microsoft.com/office/officeart/2009/3/layout/DescendingProcess"/>
    <dgm:cxn modelId="{698FD490-CA41-4DCF-824A-7C5C5CBCE81F}" type="presParOf" srcId="{8C07E4F4-3BC4-42A3-92F9-4F26F12C6033}" destId="{9A209BA2-81E5-4CFD-850C-6E5A55FAD4E3}" srcOrd="7" destOrd="0" presId="urn:microsoft.com/office/officeart/2009/3/layout/DescendingProcess"/>
    <dgm:cxn modelId="{6F44E93A-1361-4BA5-9A8A-8F28EF81240B}" type="presParOf" srcId="{9A209BA2-81E5-4CFD-850C-6E5A55FAD4E3}" destId="{5875350E-2ABA-466F-B2A6-316496046521}" srcOrd="0" destOrd="0" presId="urn:microsoft.com/office/officeart/2009/3/layout/DescendingProcess"/>
    <dgm:cxn modelId="{2D691439-9F34-4EA2-BC77-F0A650CE28EE}" type="presParOf" srcId="{8C07E4F4-3BC4-42A3-92F9-4F26F12C6033}" destId="{534FAC38-20E5-4A4F-B78E-6E5D0D314D3E}" srcOrd="8" destOrd="0" presId="urn:microsoft.com/office/officeart/2009/3/layout/DescendingProcess"/>
    <dgm:cxn modelId="{016BD484-8F46-4E1A-80AA-ED18466BEC39}" type="presParOf" srcId="{8C07E4F4-3BC4-42A3-92F9-4F26F12C6033}" destId="{49EAC580-319A-485A-9532-8C89289E485E}" srcOrd="9" destOrd="0" presId="urn:microsoft.com/office/officeart/2009/3/layout/DescendingProcess"/>
    <dgm:cxn modelId="{8BDBE095-E1DC-4BD8-82C5-A19547C30B6B}" type="presParOf" srcId="{49EAC580-319A-485A-9532-8C89289E485E}" destId="{C9EEA517-1F46-4769-856B-A985EDC95EC3}" srcOrd="0" destOrd="0" presId="urn:microsoft.com/office/officeart/2009/3/layout/DescendingProcess"/>
    <dgm:cxn modelId="{BD9CDA65-FCD1-49D3-AD43-A00A877D390D}" type="presParOf" srcId="{8C07E4F4-3BC4-42A3-92F9-4F26F12C6033}" destId="{8EE29B51-767F-40B9-AF05-8297A12CB22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4435-A08E-48CF-BE2A-2AB8B862D87C}">
      <dsp:nvSpPr>
        <dsp:cNvPr id="0" name=""/>
        <dsp:cNvSpPr/>
      </dsp:nvSpPr>
      <dsp:spPr>
        <a:xfrm rot="5131328">
          <a:off x="1759815" y="-741772"/>
          <a:ext cx="2576356" cy="5547544"/>
        </a:xfrm>
        <a:prstGeom prst="swooshArrow">
          <a:avLst>
            <a:gd name="adj1" fmla="val 16310"/>
            <a:gd name="adj2" fmla="val 313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BEC4-C93D-408E-8FC4-C8A4FD0B27EF}">
      <dsp:nvSpPr>
        <dsp:cNvPr id="0" name=""/>
        <dsp:cNvSpPr/>
      </dsp:nvSpPr>
      <dsp:spPr>
        <a:xfrm>
          <a:off x="3950005" y="1614396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2E4D-13D1-42A6-99F2-7363C11AC1F8}">
      <dsp:nvSpPr>
        <dsp:cNvPr id="0" name=""/>
        <dsp:cNvSpPr/>
      </dsp:nvSpPr>
      <dsp:spPr>
        <a:xfrm>
          <a:off x="4452963" y="1861065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350E-2ABA-466F-B2A6-316496046521}">
      <dsp:nvSpPr>
        <dsp:cNvPr id="0" name=""/>
        <dsp:cNvSpPr/>
      </dsp:nvSpPr>
      <dsp:spPr>
        <a:xfrm>
          <a:off x="3361572" y="1429514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C905-83A5-472B-936A-4F471D23B458}">
      <dsp:nvSpPr>
        <dsp:cNvPr id="0" name=""/>
        <dsp:cNvSpPr/>
      </dsp:nvSpPr>
      <dsp:spPr>
        <a:xfrm>
          <a:off x="3794283" y="425679"/>
          <a:ext cx="2682716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i="1" kern="1200" dirty="0"/>
        </a:p>
      </dsp:txBody>
      <dsp:txXfrm>
        <a:off x="3794283" y="425679"/>
        <a:ext cx="2682716" cy="650240"/>
      </dsp:txXfrm>
    </dsp:sp>
    <dsp:sp modelId="{8E25DE20-0C58-41EC-98DE-C60338683E21}">
      <dsp:nvSpPr>
        <dsp:cNvPr id="0" name=""/>
        <dsp:cNvSpPr/>
      </dsp:nvSpPr>
      <dsp:spPr>
        <a:xfrm>
          <a:off x="3260851" y="769315"/>
          <a:ext cx="245872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3260851" y="769315"/>
        <a:ext cx="2458720" cy="650240"/>
      </dsp:txXfrm>
    </dsp:sp>
    <dsp:sp modelId="{5DF89BFF-944B-43A7-B579-21096E550DF3}">
      <dsp:nvSpPr>
        <dsp:cNvPr id="0" name=""/>
        <dsp:cNvSpPr/>
      </dsp:nvSpPr>
      <dsp:spPr>
        <a:xfrm>
          <a:off x="1249171" y="1153363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249171" y="1153363"/>
        <a:ext cx="1654048" cy="650240"/>
      </dsp:txXfrm>
    </dsp:sp>
    <dsp:sp modelId="{C9EEA517-1F46-4769-856B-A985EDC95EC3}">
      <dsp:nvSpPr>
        <dsp:cNvPr id="0" name=""/>
        <dsp:cNvSpPr/>
      </dsp:nvSpPr>
      <dsp:spPr>
        <a:xfrm>
          <a:off x="4876800" y="2205931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2B9A-9B9F-478D-A890-F2078A5B02D3}">
      <dsp:nvSpPr>
        <dsp:cNvPr id="0" name=""/>
        <dsp:cNvSpPr/>
      </dsp:nvSpPr>
      <dsp:spPr>
        <a:xfrm>
          <a:off x="4065524" y="1602841"/>
          <a:ext cx="1654047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4065524" y="1602841"/>
        <a:ext cx="1654047" cy="650240"/>
      </dsp:txXfrm>
    </dsp:sp>
    <dsp:sp modelId="{534FAC38-20E5-4A4F-B78E-6E5D0D314D3E}">
      <dsp:nvSpPr>
        <dsp:cNvPr id="0" name=""/>
        <dsp:cNvSpPr/>
      </dsp:nvSpPr>
      <dsp:spPr>
        <a:xfrm>
          <a:off x="1249171" y="2097430"/>
          <a:ext cx="245872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249171" y="2097430"/>
        <a:ext cx="2458720" cy="650240"/>
      </dsp:txXfrm>
    </dsp:sp>
    <dsp:sp modelId="{8EE29B51-767F-40B9-AF05-8297A12CB22B}">
      <dsp:nvSpPr>
        <dsp:cNvPr id="0" name=""/>
        <dsp:cNvSpPr/>
      </dsp:nvSpPr>
      <dsp:spPr>
        <a:xfrm>
          <a:off x="3484372" y="3413759"/>
          <a:ext cx="223520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3484372" y="3413759"/>
        <a:ext cx="2235200" cy="65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BFC468-2F1A-47FC-836B-0B2527BAA21F}" type="slidenum">
              <a:rPr lang="en-US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574870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5487BBE-E3CF-46E0-9040-51AC359B9F7D}" type="slidenum">
              <a:rPr lang="en-US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419480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11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6954C3-DCC8-4449-A8BF-630174518A0B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D2671B-58CA-4794-B6FA-0FAE3AA035D0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56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9C2AD-D38F-4699-870F-DA14660536D5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0421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2C637B-78DD-4287-8453-DA3282ACC887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88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C28105-C8D9-4A62-A089-AF5F401D9A7B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5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2A435F-1EBE-4416-B34C-F1352DE51F4E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10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34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3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66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48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7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3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58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57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44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37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34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94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1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53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807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29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752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66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93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4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88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18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23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945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952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977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151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9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609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719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370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9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5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7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F0DBCC-69C3-403F-9936-066F7BA9D734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6325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370E95-E985-4218-8890-ECC8EEC0A9A6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0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A91F1-7B0A-4223-A489-41D266D9B85B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7441E2-665F-4A4A-911F-13EF65D43618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11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9920C7-BAA6-4894-8530-7EA446C189DC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8373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53BA13-EF9C-46A8-81A6-CCFDB2B42B5B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6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4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2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200" y="6610350"/>
            <a:ext cx="381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3261B3-DE69-4258-B101-C6D8F6A39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84448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314B-89FE-43D4-B5C5-44F6F6C65BC2}" type="datetimeFigureOut">
              <a:rPr lang="en-US" altLang="en-US"/>
              <a:pPr>
                <a:defRPr/>
              </a:pPr>
              <a:t>11/27/2018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43274-3157-43AF-93FA-5A9AE5484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843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FC94-B51B-45BF-81FC-C1DA207B2F19}" type="datetimeFigureOut">
              <a:rPr lang="en-US" altLang="en-US"/>
              <a:pPr>
                <a:defRPr/>
              </a:pPr>
              <a:t>11/27/2018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9BEA5-371E-4F73-A121-6490791D9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9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008D-A87F-4441-9E42-DAE807D82E22}" type="datetimeFigureOut">
              <a:rPr lang="en-US" altLang="en-US"/>
              <a:pPr>
                <a:defRPr/>
              </a:pPr>
              <a:t>11/27/2018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38B07-8485-4B6E-A695-25060BE91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55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4B13-4D32-4381-9106-F18A203FA985}" type="datetimeFigureOut">
              <a:rPr lang="en-US" altLang="en-US"/>
              <a:pPr>
                <a:defRPr/>
              </a:pPr>
              <a:t>11/27/2018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A5A09-75F7-4496-92B6-59503F76E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44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2477-4868-423D-9312-9C5DA71F178B}" type="datetimeFigureOut">
              <a:rPr lang="en-US" altLang="en-US"/>
              <a:pPr>
                <a:defRPr/>
              </a:pPr>
              <a:t>11/27/2018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96BA3-57D8-4CF2-8A37-9A9AE9A677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11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FAF9E-3EB7-4A0D-8BF6-49A6F6ECFFFD}" type="datetimeFigureOut">
              <a:rPr lang="en-US" altLang="en-US"/>
              <a:pPr>
                <a:defRPr/>
              </a:pPr>
              <a:t>11/27/2018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EF45-78F7-47DC-B56B-6DA311421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392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01457-D175-40C4-B4E3-E25828581287}" type="datetimeFigureOut">
              <a:rPr lang="en-US" altLang="en-US"/>
              <a:pPr>
                <a:defRPr/>
              </a:pPr>
              <a:t>11/27/2018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04F99-C712-4F73-A395-52B2A3F49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94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7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C6E6-4A0D-42B4-A8BF-BE026AC966C3}" type="datetimeFigureOut">
              <a:rPr lang="en-US" altLang="en-US"/>
              <a:pPr>
                <a:defRPr/>
              </a:pPr>
              <a:t>11/27/2018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C8837-6BC9-43F4-A956-45CBEF0B0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84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68AB-F749-4E5C-96D0-42DB468B2855}" type="datetimeFigureOut">
              <a:rPr lang="en-US" altLang="en-US"/>
              <a:pPr>
                <a:defRPr/>
              </a:pPr>
              <a:t>11/27/2018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63842-CDD4-451E-BA66-E7FB36E0C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290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868F-F56C-4D54-89DE-0FBE1E17DA79}" type="datetimeFigureOut">
              <a:rPr lang="en-US" altLang="en-US"/>
              <a:pPr>
                <a:defRPr/>
              </a:pPr>
              <a:t>11/27/2018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6F4E6-7EEB-42C0-95D2-F0F538155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808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1051D-E453-41FE-984B-2AD579B397AE}" type="datetimeFigureOut">
              <a:rPr lang="en-US" altLang="en-US"/>
              <a:pPr>
                <a:defRPr/>
              </a:pPr>
              <a:t>11/27/2018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84A0F-7E69-4D3F-86D7-9AFE88A2B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114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00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0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441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58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6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649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063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387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057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42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44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200" y="6610350"/>
            <a:ext cx="381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fld id="{C8D7EA61-1B92-4C42-B1C1-07ED9DB03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73387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4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41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82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6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4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9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957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845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699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10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87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05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81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4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pic>
        <p:nvPicPr>
          <p:cNvPr id="1032" name="Picture 8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pic>
        <p:nvPicPr>
          <p:cNvPr id="1037" name="Picture 13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7B3E01-F62F-484E-8D86-D2FB77D5CBBB}" type="datetimeFigureOut">
              <a:rPr lang="en-US" altLang="en-US"/>
              <a:pPr>
                <a:defRPr/>
              </a:pPr>
              <a:t>11/27/2018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F8FE971-D33C-4456-95DD-A00B3ED96B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81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076" name="Picture 4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pic>
        <p:nvPicPr>
          <p:cNvPr id="3080" name="Picture 8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pic>
        <p:nvPicPr>
          <p:cNvPr id="3085" name="Picture 13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81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4100" name="Picture 4" descr="bottom graphic sl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pic>
        <p:nvPicPr>
          <p:cNvPr id="4104" name="Picture 8" descr="Mass state seal-for printnot spot-wbk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bottom graphic sl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pic>
        <p:nvPicPr>
          <p:cNvPr id="4109" name="Picture 13" descr="Mass state seal-for printnot spot-wbk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JobQues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healthconnector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/to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bread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ss.gov/lwd/eolwd/multilingual-information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.gov/MassWorkfor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600200" y="2667000"/>
            <a:ext cx="6553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dirty="0" smtClean="0"/>
              <a:t> </a:t>
            </a:r>
            <a:r>
              <a:rPr lang="en-US" altLang="en-US" b="1" dirty="0">
                <a:solidFill>
                  <a:srgbClr val="000099"/>
                </a:solidFill>
              </a:rPr>
              <a:t>BENVENUTI 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b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smtClean="0">
                <a:solidFill>
                  <a:srgbClr val="000099"/>
                </a:solidFill>
              </a:rPr>
              <a:t>MASSHIRE CAREER </a:t>
            </a:r>
            <a:r>
              <a:rPr lang="en-US" altLang="en-US" b="1" dirty="0">
                <a:solidFill>
                  <a:srgbClr val="000099"/>
                </a:solidFill>
              </a:rPr>
              <a:t>CENTER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b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fld id="{7AC6B562-F4EB-418E-9148-46ACFEC70FC4}" type="datetime1">
              <a:rPr lang="en-US" altLang="en-US" b="1">
                <a:solidFill>
                  <a:srgbClr val="000099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11/27/2018</a:t>
            </a:fld>
            <a:r>
              <a:rPr dirty="0" smtClean="0"/>
              <a:t> </a:t>
            </a:r>
            <a:endParaRPr lang="it-IT" altLang="en-US" sz="2400" dirty="0"/>
          </a:p>
        </p:txBody>
      </p:sp>
      <p:pic>
        <p:nvPicPr>
          <p:cNvPr id="7171" name="Picture 7" descr="top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Dove siete oggi</a:t>
            </a:r>
            <a:endParaRPr lang="it-IT" altLang="en-US" sz="120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6388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6389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cxnSp>
        <p:nvCxnSpPr>
          <p:cNvPr id="16390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6391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6392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6393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300" dirty="0">
                <a:solidFill>
                  <a:srgbClr val="FFFFFF"/>
                </a:solidFill>
              </a:rPr>
              <a:t>Siete qui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274762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Valutazione</a:t>
            </a: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059488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Informazioni sul mercato del lavoro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521450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sz="1700" dirty="0" smtClean="0"/>
              <a:t>Curriculum e lettera di presentazione</a:t>
            </a:r>
          </a:p>
        </p:txBody>
      </p:sp>
      <p:sp>
        <p:nvSpPr>
          <p:cNvPr id="28" name="Oval 27"/>
          <p:cNvSpPr/>
          <p:nvPr/>
        </p:nvSpPr>
        <p:spPr>
          <a:xfrm>
            <a:off x="4817325" y="5032973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Ricerca lavoro</a:t>
            </a:r>
          </a:p>
        </p:txBody>
      </p:sp>
      <p:pic>
        <p:nvPicPr>
          <p:cNvPr id="16416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1916113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Domande di assunzione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Intervista</a:t>
            </a:r>
          </a:p>
        </p:txBody>
      </p:sp>
      <p:sp>
        <p:nvSpPr>
          <p:cNvPr id="43" name="Rounded Rectangular Callout 42"/>
          <p:cNvSpPr>
            <a:spLocks noChangeArrowheads="1"/>
          </p:cNvSpPr>
          <p:nvPr/>
        </p:nvSpPr>
        <p:spPr bwMode="auto">
          <a:xfrm>
            <a:off x="76200" y="942975"/>
            <a:ext cx="4238625" cy="3272327"/>
          </a:xfrm>
          <a:prstGeom prst="wedgeRoundRectCallout">
            <a:avLst>
              <a:gd name="adj1" fmla="val 76557"/>
              <a:gd name="adj2" fmla="val 51771"/>
              <a:gd name="adj3" fmla="val 16667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• Il </a:t>
            </a:r>
            <a:r>
              <a:rPr lang="en-US" altLang="en-US" sz="1700" dirty="0" err="1">
                <a:solidFill>
                  <a:srgbClr val="000099"/>
                </a:solidFill>
              </a:rPr>
              <a:t>personale</a:t>
            </a:r>
            <a:r>
              <a:rPr lang="en-US" altLang="en-US" sz="1700" dirty="0">
                <a:solidFill>
                  <a:srgbClr val="000099"/>
                </a:solidFill>
              </a:rPr>
              <a:t> del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MassHire</a:t>
            </a:r>
            <a:r>
              <a:rPr lang="en-US" altLang="en-US" sz="1700" dirty="0" smtClean="0">
                <a:solidFill>
                  <a:srgbClr val="000099"/>
                </a:solidFill>
              </a:rPr>
              <a:t> Career </a:t>
            </a:r>
            <a:r>
              <a:rPr lang="en-US" altLang="en-US" sz="1700" dirty="0">
                <a:solidFill>
                  <a:srgbClr val="000099"/>
                </a:solidFill>
              </a:rPr>
              <a:t>Center Staff </a:t>
            </a:r>
            <a:r>
              <a:rPr lang="en-US" altLang="en-US" sz="1700" dirty="0" err="1">
                <a:solidFill>
                  <a:srgbClr val="000099"/>
                </a:solidFill>
              </a:rPr>
              <a:t>può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aiutare</a:t>
            </a:r>
            <a:r>
              <a:rPr lang="en-US" altLang="en-US" sz="1700" dirty="0">
                <a:solidFill>
                  <a:srgbClr val="000099"/>
                </a:solidFill>
              </a:rPr>
              <a:t> a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orientare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>
                <a:solidFill>
                  <a:srgbClr val="000099"/>
                </a:solidFill>
              </a:rPr>
              <a:t>la </a:t>
            </a:r>
            <a:r>
              <a:rPr lang="en-US" altLang="en-US" sz="1700" dirty="0" err="1">
                <a:solidFill>
                  <a:srgbClr val="000099"/>
                </a:solidFill>
              </a:rPr>
              <a:t>ricerca</a:t>
            </a:r>
            <a:r>
              <a:rPr lang="en-US" altLang="en-US" sz="1700" dirty="0">
                <a:solidFill>
                  <a:srgbClr val="000099"/>
                </a:solidFill>
              </a:rPr>
              <a:t> di </a:t>
            </a:r>
            <a:r>
              <a:rPr lang="en-US" altLang="en-US" sz="1700" dirty="0" err="1">
                <a:solidFill>
                  <a:srgbClr val="000099"/>
                </a:solidFill>
              </a:rPr>
              <a:t>lavoro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it-IT" altLang="en-US" sz="17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en-US" altLang="en-US" sz="1700" dirty="0" err="1">
                <a:solidFill>
                  <a:srgbClr val="000099"/>
                </a:solidFill>
              </a:rPr>
              <a:t>Aiuta</a:t>
            </a:r>
            <a:r>
              <a:rPr lang="en-US" altLang="en-US" sz="1700" dirty="0">
                <a:solidFill>
                  <a:srgbClr val="000099"/>
                </a:solidFill>
              </a:rPr>
              <a:t> a </a:t>
            </a:r>
            <a:r>
              <a:rPr lang="en-US" altLang="en-US" sz="1700" dirty="0" err="1">
                <a:solidFill>
                  <a:srgbClr val="000099"/>
                </a:solidFill>
              </a:rPr>
              <a:t>trovare</a:t>
            </a:r>
            <a:r>
              <a:rPr lang="en-US" altLang="en-US" sz="1700" dirty="0">
                <a:solidFill>
                  <a:srgbClr val="000099"/>
                </a:solidFill>
              </a:rPr>
              <a:t> un </a:t>
            </a:r>
            <a:r>
              <a:rPr lang="en-US" altLang="en-US" sz="1700" dirty="0" err="1">
                <a:solidFill>
                  <a:srgbClr val="000099"/>
                </a:solidFill>
              </a:rPr>
              <a:t>lavoro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che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corrisponda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alle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caratteristiche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dell'utente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smtClean="0">
                <a:solidFill>
                  <a:srgbClr val="000099"/>
                </a:solidFill>
              </a:rPr>
              <a:t>in </a:t>
            </a:r>
            <a:r>
              <a:rPr lang="en-US" altLang="en-US" sz="1700" dirty="0">
                <a:solidFill>
                  <a:srgbClr val="000099"/>
                </a:solidFill>
              </a:rPr>
              <a:t>base </a:t>
            </a:r>
            <a:r>
              <a:rPr lang="en-US" altLang="en-US" sz="1700" dirty="0" err="1">
                <a:solidFill>
                  <a:srgbClr val="000099"/>
                </a:solidFill>
              </a:rPr>
              <a:t>all'esame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delle</a:t>
            </a:r>
            <a:r>
              <a:rPr lang="en-US" altLang="en-US" sz="1700" dirty="0">
                <a:solidFill>
                  <a:srgbClr val="000099"/>
                </a:solidFill>
              </a:rPr>
              <a:t> LMI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it-IT" altLang="en-US" sz="17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en-US" altLang="en-US" sz="1700" dirty="0" err="1">
                <a:solidFill>
                  <a:srgbClr val="000099"/>
                </a:solidFill>
              </a:rPr>
              <a:t>Indirizza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l'utente</a:t>
            </a:r>
            <a:r>
              <a:rPr lang="en-US" altLang="en-US" sz="1700" dirty="0">
                <a:solidFill>
                  <a:srgbClr val="000099"/>
                </a:solidFill>
              </a:rPr>
              <a:t> verso le </a:t>
            </a:r>
            <a:r>
              <a:rPr lang="en-US" altLang="en-US" sz="1700" dirty="0" err="1">
                <a:solidFill>
                  <a:srgbClr val="000099"/>
                </a:solidFill>
              </a:rPr>
              <a:t>risorse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disponibili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it-IT" altLang="en-US" sz="17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en-US" altLang="en-US" sz="1700" dirty="0" err="1">
                <a:solidFill>
                  <a:srgbClr val="000099"/>
                </a:solidFill>
              </a:rPr>
              <a:t>Mostra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i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vantaggi</a:t>
            </a:r>
            <a:r>
              <a:rPr lang="en-US" altLang="en-US" sz="1700" dirty="0">
                <a:solidFill>
                  <a:srgbClr val="000099"/>
                </a:solidFill>
              </a:rPr>
              <a:t> di </a:t>
            </a:r>
            <a:r>
              <a:rPr lang="en-US" altLang="en-US" sz="1700" dirty="0" err="1">
                <a:solidFill>
                  <a:srgbClr val="000099"/>
                </a:solidFill>
              </a:rPr>
              <a:t>tracciare</a:t>
            </a:r>
            <a:r>
              <a:rPr lang="en-US" altLang="en-US" sz="1700" dirty="0">
                <a:solidFill>
                  <a:srgbClr val="000099"/>
                </a:solidFill>
              </a:rPr>
              <a:t> la </a:t>
            </a:r>
            <a:r>
              <a:rPr lang="en-US" altLang="en-US" sz="1700" dirty="0" err="1">
                <a:solidFill>
                  <a:srgbClr val="000099"/>
                </a:solidFill>
              </a:rPr>
              <a:t>ricerca</a:t>
            </a:r>
            <a:r>
              <a:rPr lang="en-US" altLang="en-US" sz="1700" dirty="0">
                <a:solidFill>
                  <a:srgbClr val="000099"/>
                </a:solidFill>
              </a:rPr>
              <a:t> di </a:t>
            </a:r>
            <a:r>
              <a:rPr lang="en-US" altLang="en-US" sz="1700" dirty="0" err="1">
                <a:solidFill>
                  <a:srgbClr val="000099"/>
                </a:solidFill>
              </a:rPr>
              <a:t>lavoro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700" dirty="0">
              <a:solidFill>
                <a:srgbClr val="000099"/>
              </a:solidFill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466725" y="-76200"/>
            <a:ext cx="80010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kern="0" dirty="0" smtClean="0">
                <a:solidFill>
                  <a:srgbClr val="C97403"/>
                </a:solidFill>
              </a:rPr>
              <a:t>Come </a:t>
            </a:r>
            <a:r>
              <a:rPr lang="en-US" b="1" kern="0" dirty="0" err="1" smtClean="0">
                <a:solidFill>
                  <a:srgbClr val="C97403"/>
                </a:solidFill>
              </a:rPr>
              <a:t>il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MassHire</a:t>
            </a:r>
            <a:r>
              <a:rPr lang="en-US" b="1" kern="0" dirty="0" smtClean="0">
                <a:solidFill>
                  <a:srgbClr val="C97403"/>
                </a:solidFill>
              </a:rPr>
              <a:t> Career Center può aiutarvi nella ricerca del lavoro</a:t>
            </a:r>
          </a:p>
        </p:txBody>
      </p:sp>
      <p:sp>
        <p:nvSpPr>
          <p:cNvPr id="31" name="TextBox 30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FFFFFF"/>
                </a:solidFill>
              </a:rPr>
              <a:t>Impiego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Dove siete oggi</a:t>
            </a:r>
            <a:endParaRPr lang="it-IT" altLang="en-US" sz="120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7412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7413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cxnSp>
        <p:nvCxnSpPr>
          <p:cNvPr id="17414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7415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7416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300" dirty="0">
                <a:solidFill>
                  <a:srgbClr val="FFFFFF"/>
                </a:solidFill>
              </a:rPr>
              <a:t>Siete qui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274762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Valutazione</a:t>
            </a: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059488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Informazioni sul mercato del lavoro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521450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sz="1700" dirty="0" smtClean="0"/>
              <a:t>Curriculum e lettera di presentazione</a:t>
            </a: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Ricerca lavoro</a:t>
            </a:r>
          </a:p>
        </p:txBody>
      </p:sp>
      <p:pic>
        <p:nvPicPr>
          <p:cNvPr id="17439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1916113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Domande di assunzione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Intervista</a:t>
            </a:r>
          </a:p>
        </p:txBody>
      </p:sp>
      <p:sp>
        <p:nvSpPr>
          <p:cNvPr id="32" name="Rounded Rectangular Callout 31"/>
          <p:cNvSpPr>
            <a:spLocks noChangeArrowheads="1"/>
          </p:cNvSpPr>
          <p:nvPr/>
        </p:nvSpPr>
        <p:spPr bwMode="auto">
          <a:xfrm>
            <a:off x="76200" y="1157288"/>
            <a:ext cx="4052888" cy="2470355"/>
          </a:xfrm>
          <a:prstGeom prst="wedgeRoundRectCallout">
            <a:avLst>
              <a:gd name="adj1" fmla="val 67342"/>
              <a:gd name="adj2" fmla="val 113538"/>
              <a:gd name="adj3" fmla="val 16667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en-US" altLang="en-US" sz="1600" dirty="0" err="1">
                <a:solidFill>
                  <a:srgbClr val="000099"/>
                </a:solidFill>
              </a:rPr>
              <a:t>Può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aiutare</a:t>
            </a:r>
            <a:r>
              <a:rPr lang="en-US" altLang="en-US" sz="1600" dirty="0">
                <a:solidFill>
                  <a:srgbClr val="000099"/>
                </a:solidFill>
              </a:rPr>
              <a:t> a </a:t>
            </a:r>
            <a:r>
              <a:rPr lang="en-US" altLang="en-US" sz="1600" dirty="0" err="1">
                <a:solidFill>
                  <a:srgbClr val="000099"/>
                </a:solidFill>
              </a:rPr>
              <a:t>compilare</a:t>
            </a:r>
            <a:r>
              <a:rPr lang="en-US" altLang="en-US" sz="1600" dirty="0">
                <a:solidFill>
                  <a:srgbClr val="000099"/>
                </a:solidFill>
              </a:rPr>
              <a:t> le </a:t>
            </a:r>
            <a:r>
              <a:rPr lang="en-US" altLang="en-US" sz="1600" dirty="0" err="1">
                <a:solidFill>
                  <a:srgbClr val="000099"/>
                </a:solidFill>
              </a:rPr>
              <a:t>domande</a:t>
            </a:r>
            <a:r>
              <a:rPr lang="en-US" altLang="en-US" sz="1600" dirty="0">
                <a:solidFill>
                  <a:srgbClr val="000099"/>
                </a:solidFill>
              </a:rPr>
              <a:t> di </a:t>
            </a:r>
            <a:r>
              <a:rPr lang="en-US" altLang="en-US" sz="1600" dirty="0" err="1">
                <a:solidFill>
                  <a:srgbClr val="000099"/>
                </a:solidFill>
              </a:rPr>
              <a:t>lavoro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smtClean="0">
                <a:solidFill>
                  <a:srgbClr val="000099"/>
                </a:solidFill>
              </a:rPr>
              <a:t>online </a:t>
            </a:r>
            <a:r>
              <a:rPr lang="en-US" altLang="en-US" sz="1600" dirty="0">
                <a:solidFill>
                  <a:srgbClr val="000099"/>
                </a:solidFill>
              </a:rPr>
              <a:t>(</a:t>
            </a:r>
            <a:r>
              <a:rPr lang="en-US" altLang="en-US" sz="1600" dirty="0" err="1">
                <a:solidFill>
                  <a:srgbClr val="000099"/>
                </a:solidFill>
              </a:rPr>
              <a:t>servizio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individuale</a:t>
            </a:r>
            <a:r>
              <a:rPr lang="en-US" altLang="en-US" sz="1600" dirty="0">
                <a:solidFill>
                  <a:srgbClr val="000099"/>
                </a:solidFill>
              </a:rPr>
              <a:t> o </a:t>
            </a:r>
            <a:r>
              <a:rPr lang="en-US" altLang="en-US" sz="1600" dirty="0" err="1">
                <a:solidFill>
                  <a:srgbClr val="000099"/>
                </a:solidFill>
              </a:rPr>
              <a:t>seminario</a:t>
            </a:r>
            <a:r>
              <a:rPr lang="en-US" altLang="en-US" sz="1600" dirty="0">
                <a:solidFill>
                  <a:srgbClr val="000099"/>
                </a:solidFill>
              </a:rPr>
              <a:t>)</a:t>
            </a:r>
          </a:p>
          <a:p>
            <a:pPr marL="0" lvl="1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it-IT" altLang="en-US" sz="1600" dirty="0">
              <a:solidFill>
                <a:srgbClr val="000099"/>
              </a:solidFill>
            </a:endParaRP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• </a:t>
            </a:r>
            <a:r>
              <a:rPr lang="en-US" altLang="en-US" sz="1600" dirty="0" err="1">
                <a:solidFill>
                  <a:srgbClr val="000099"/>
                </a:solidFill>
              </a:rPr>
              <a:t>Dimostra</a:t>
            </a:r>
            <a:r>
              <a:rPr lang="en-US" altLang="en-US" sz="1600" dirty="0">
                <a:solidFill>
                  <a:srgbClr val="000099"/>
                </a:solidFill>
              </a:rPr>
              <a:t> come </a:t>
            </a:r>
            <a:r>
              <a:rPr lang="en-US" altLang="en-US" sz="1600" dirty="0" err="1">
                <a:solidFill>
                  <a:srgbClr val="000099"/>
                </a:solidFill>
              </a:rPr>
              <a:t>usare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il</a:t>
            </a:r>
            <a:r>
              <a:rPr lang="en-US" altLang="en-US" sz="1600" dirty="0">
                <a:solidFill>
                  <a:srgbClr val="000099"/>
                </a:solidFill>
              </a:rPr>
              <a:t> curriculum per </a:t>
            </a:r>
            <a:r>
              <a:rPr lang="en-US" altLang="en-US" sz="1600" dirty="0" err="1" smtClean="0">
                <a:solidFill>
                  <a:srgbClr val="000099"/>
                </a:solidFill>
              </a:rPr>
              <a:t>compilare</a:t>
            </a:r>
            <a:r>
              <a:rPr lang="en-US" altLang="en-US" sz="1600" dirty="0" smtClean="0">
                <a:solidFill>
                  <a:srgbClr val="000099"/>
                </a:solidFill>
              </a:rPr>
              <a:t> </a:t>
            </a:r>
            <a:r>
              <a:rPr lang="en-US" altLang="en-US" sz="1600" dirty="0">
                <a:solidFill>
                  <a:srgbClr val="000099"/>
                </a:solidFill>
              </a:rPr>
              <a:t>le </a:t>
            </a:r>
            <a:r>
              <a:rPr lang="en-US" altLang="en-US" sz="1600" dirty="0" err="1">
                <a:solidFill>
                  <a:srgbClr val="000099"/>
                </a:solidFill>
              </a:rPr>
              <a:t>domande</a:t>
            </a:r>
            <a:r>
              <a:rPr lang="en-US" altLang="en-US" sz="1600" dirty="0">
                <a:solidFill>
                  <a:srgbClr val="000099"/>
                </a:solidFill>
              </a:rPr>
              <a:t> di </a:t>
            </a:r>
            <a:r>
              <a:rPr lang="en-US" altLang="en-US" sz="1600" dirty="0" err="1">
                <a:solidFill>
                  <a:srgbClr val="000099"/>
                </a:solidFill>
              </a:rPr>
              <a:t>assunzione</a:t>
            </a:r>
            <a:r>
              <a:rPr lang="en-US" altLang="en-US" sz="1600" dirty="0">
                <a:solidFill>
                  <a:srgbClr val="000099"/>
                </a:solidFill>
              </a:rPr>
              <a:t>.</a:t>
            </a:r>
          </a:p>
          <a:p>
            <a:pPr marL="0" lvl="1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it-IT" altLang="en-US" sz="1600" dirty="0">
              <a:solidFill>
                <a:srgbClr val="000099"/>
              </a:solidFill>
            </a:endParaRP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• </a:t>
            </a:r>
            <a:r>
              <a:rPr lang="en-US" altLang="en-US" sz="1600" dirty="0" err="1">
                <a:solidFill>
                  <a:srgbClr val="000099"/>
                </a:solidFill>
              </a:rPr>
              <a:t>Suggerimenti</a:t>
            </a:r>
            <a:r>
              <a:rPr lang="en-US" altLang="en-US" sz="1600" dirty="0">
                <a:solidFill>
                  <a:srgbClr val="000099"/>
                </a:solidFill>
              </a:rPr>
              <a:t> e </a:t>
            </a:r>
            <a:r>
              <a:rPr lang="en-US" altLang="en-US" sz="1600" dirty="0" err="1">
                <a:solidFill>
                  <a:srgbClr val="000099"/>
                </a:solidFill>
              </a:rPr>
              <a:t>consigli</a:t>
            </a:r>
            <a:r>
              <a:rPr lang="en-US" altLang="en-US" sz="1600" dirty="0">
                <a:solidFill>
                  <a:srgbClr val="000099"/>
                </a:solidFill>
              </a:rPr>
              <a:t> e/o </a:t>
            </a:r>
            <a:r>
              <a:rPr lang="en-US" altLang="en-US" sz="1600" dirty="0" err="1">
                <a:solidFill>
                  <a:srgbClr val="000099"/>
                </a:solidFill>
              </a:rPr>
              <a:t>seminari</a:t>
            </a:r>
            <a:endParaRPr lang="en-US" altLang="en-US" sz="1600" dirty="0">
              <a:solidFill>
                <a:srgbClr val="000099"/>
              </a:solidFill>
            </a:endParaRPr>
          </a:p>
          <a:p>
            <a:pPr marL="0" lvl="1" eaLnBrk="1" hangingPunct="1">
              <a:spcBef>
                <a:spcPct val="0"/>
              </a:spcBef>
              <a:buFontTx/>
              <a:buNone/>
            </a:pPr>
            <a:endParaRPr lang="it-IT" altLang="en-US" sz="1600" dirty="0">
              <a:solidFill>
                <a:srgbClr val="000099"/>
              </a:solidFill>
            </a:endParaRPr>
          </a:p>
        </p:txBody>
      </p:sp>
      <p:sp>
        <p:nvSpPr>
          <p:cNvPr id="31" name="Rectangle 8"/>
          <p:cNvSpPr txBox="1">
            <a:spLocks noChangeArrowheads="1"/>
          </p:cNvSpPr>
          <p:nvPr/>
        </p:nvSpPr>
        <p:spPr>
          <a:xfrm>
            <a:off x="466725" y="-76200"/>
            <a:ext cx="80010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kern="0" dirty="0" smtClean="0">
                <a:solidFill>
                  <a:srgbClr val="C97403"/>
                </a:solidFill>
              </a:rPr>
              <a:t>Come </a:t>
            </a:r>
            <a:r>
              <a:rPr lang="en-US" b="1" kern="0" dirty="0" err="1" smtClean="0">
                <a:solidFill>
                  <a:srgbClr val="C97403"/>
                </a:solidFill>
              </a:rPr>
              <a:t>il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MassHire</a:t>
            </a:r>
            <a:r>
              <a:rPr lang="en-US" b="1" kern="0" dirty="0" smtClean="0">
                <a:solidFill>
                  <a:srgbClr val="C97403"/>
                </a:solidFill>
              </a:rPr>
              <a:t> Career Center </a:t>
            </a:r>
            <a:r>
              <a:rPr lang="en-US" b="1" kern="0" dirty="0" err="1" smtClean="0">
                <a:solidFill>
                  <a:srgbClr val="C97403"/>
                </a:solidFill>
              </a:rPr>
              <a:t>può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aiutarvi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nella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ricerca</a:t>
            </a:r>
            <a:r>
              <a:rPr lang="en-US" b="1" kern="0" dirty="0" smtClean="0">
                <a:solidFill>
                  <a:srgbClr val="C97403"/>
                </a:solidFill>
              </a:rPr>
              <a:t> del </a:t>
            </a:r>
            <a:r>
              <a:rPr lang="en-US" b="1" kern="0" dirty="0" err="1" smtClean="0">
                <a:solidFill>
                  <a:srgbClr val="C97403"/>
                </a:solidFill>
              </a:rPr>
              <a:t>lavoro</a:t>
            </a:r>
            <a:endParaRPr lang="it-IT" b="1" kern="0" dirty="0" smtClean="0">
              <a:solidFill>
                <a:srgbClr val="C9740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FFFFFF"/>
                </a:solidFill>
              </a:rPr>
              <a:t>Impiego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Dove siete oggi</a:t>
            </a:r>
            <a:endParaRPr lang="it-IT" altLang="en-US" sz="120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8436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8437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cxnSp>
        <p:nvCxnSpPr>
          <p:cNvPr id="18438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8439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8440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8441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300" dirty="0">
                <a:solidFill>
                  <a:srgbClr val="FFFFFF"/>
                </a:solidFill>
              </a:rPr>
              <a:t>Siete qui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274762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Valutazione</a:t>
            </a: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059488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Informazioni sul mercato del lavoro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521450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sz="1700" dirty="0" smtClean="0"/>
              <a:t>Curriculum e lettera di presentazione</a:t>
            </a: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Ricerca lavoro</a:t>
            </a:r>
          </a:p>
        </p:txBody>
      </p:sp>
      <p:pic>
        <p:nvPicPr>
          <p:cNvPr id="18464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1916113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Domande di assunzione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Intervista</a:t>
            </a:r>
          </a:p>
        </p:txBody>
      </p:sp>
      <p:sp>
        <p:nvSpPr>
          <p:cNvPr id="33" name="Rounded Rectangular Callout 32"/>
          <p:cNvSpPr>
            <a:spLocks noChangeArrowheads="1"/>
          </p:cNvSpPr>
          <p:nvPr/>
        </p:nvSpPr>
        <p:spPr bwMode="auto">
          <a:xfrm>
            <a:off x="73691" y="942016"/>
            <a:ext cx="4921250" cy="2192667"/>
          </a:xfrm>
          <a:prstGeom prst="wedgeRoundRectCallout">
            <a:avLst>
              <a:gd name="adj1" fmla="val 33674"/>
              <a:gd name="adj2" fmla="val 162739"/>
              <a:gd name="adj3" fmla="val 16667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lvl="1">
              <a:spcBef>
                <a:spcPts val="600"/>
              </a:spcBef>
              <a:defRPr/>
            </a:pPr>
            <a:r>
              <a:rPr lang="en-US" sz="1600" dirty="0">
                <a:solidFill>
                  <a:srgbClr val="000099"/>
                </a:solidFill>
                <a:latin typeface="Arial" charset="0"/>
              </a:rPr>
              <a:t>• Il </a:t>
            </a:r>
            <a:r>
              <a:rPr lang="en-US" sz="1600" dirty="0" err="1" smtClean="0">
                <a:solidFill>
                  <a:srgbClr val="000099"/>
                </a:solidFill>
                <a:latin typeface="Arial" charset="0"/>
              </a:rPr>
              <a:t>MassHire</a:t>
            </a:r>
            <a:r>
              <a:rPr lang="en-US" sz="1600" dirty="0" smtClean="0">
                <a:solidFill>
                  <a:srgbClr val="000099"/>
                </a:solidFill>
                <a:latin typeface="Arial" charset="0"/>
              </a:rPr>
              <a:t> Career 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Center </a:t>
            </a:r>
            <a:r>
              <a:rPr lang="en-US" sz="1600" dirty="0" err="1">
                <a:solidFill>
                  <a:srgbClr val="000099"/>
                </a:solidFill>
                <a:latin typeface="Arial" charset="0"/>
              </a:rPr>
              <a:t>offre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</a:t>
            </a:r>
            <a:endParaRPr lang="en-US" sz="1600" dirty="0" smtClean="0">
              <a:solidFill>
                <a:srgbClr val="000099"/>
              </a:solidFill>
              <a:latin typeface="Arial" charset="0"/>
            </a:endParaRPr>
          </a:p>
          <a:p>
            <a:pPr marL="0" lvl="1">
              <a:spcBef>
                <a:spcPts val="600"/>
              </a:spcBef>
              <a:defRPr/>
            </a:pP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000099"/>
                </a:solidFill>
                <a:latin typeface="Arial" charset="0"/>
              </a:rPr>
              <a:t>  </a:t>
            </a:r>
            <a:r>
              <a:rPr lang="en-US" sz="1600" dirty="0" err="1" smtClean="0">
                <a:solidFill>
                  <a:srgbClr val="000099"/>
                </a:solidFill>
                <a:latin typeface="Arial" charset="0"/>
              </a:rPr>
              <a:t>assistenza</a:t>
            </a:r>
            <a:r>
              <a:rPr lang="en-US" sz="16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per:</a:t>
            </a:r>
          </a:p>
          <a:p>
            <a:pPr marL="0" lvl="1">
              <a:spcBef>
                <a:spcPts val="600"/>
              </a:spcBef>
              <a:defRPr/>
            </a:pP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  - </a:t>
            </a:r>
            <a:r>
              <a:rPr lang="en-US" sz="1600" dirty="0" err="1">
                <a:solidFill>
                  <a:srgbClr val="000099"/>
                </a:solidFill>
                <a:latin typeface="Arial" charset="0"/>
              </a:rPr>
              <a:t>preparare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Arial" charset="0"/>
              </a:rPr>
              <a:t>interviste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di </a:t>
            </a:r>
            <a:r>
              <a:rPr lang="en-US" sz="1600" dirty="0" err="1">
                <a:solidFill>
                  <a:srgbClr val="000099"/>
                </a:solidFill>
                <a:latin typeface="Arial" charset="0"/>
              </a:rPr>
              <a:t>lavoro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(</a:t>
            </a:r>
            <a:r>
              <a:rPr lang="en-US" sz="1600" dirty="0" err="1">
                <a:solidFill>
                  <a:srgbClr val="000099"/>
                </a:solidFill>
                <a:latin typeface="Arial" charset="0"/>
              </a:rPr>
              <a:t>seminari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marL="0" lvl="1">
              <a:spcBef>
                <a:spcPts val="600"/>
              </a:spcBef>
              <a:defRPr/>
            </a:pP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  - </a:t>
            </a:r>
            <a:r>
              <a:rPr lang="en-US" sz="1600" dirty="0" err="1">
                <a:solidFill>
                  <a:srgbClr val="000099"/>
                </a:solidFill>
                <a:latin typeface="Arial" charset="0"/>
              </a:rPr>
              <a:t>trovare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Arial" charset="0"/>
              </a:rPr>
              <a:t>risorse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per </a:t>
            </a:r>
            <a:r>
              <a:rPr lang="en-US" sz="1600" dirty="0" err="1">
                <a:solidFill>
                  <a:srgbClr val="000099"/>
                </a:solidFill>
                <a:latin typeface="Arial" charset="0"/>
              </a:rPr>
              <a:t>preparare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Arial" charset="0"/>
              </a:rPr>
              <a:t>interviste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000099"/>
                </a:solidFill>
                <a:latin typeface="Arial" charset="0"/>
              </a:rPr>
              <a:t>di   </a:t>
            </a:r>
          </a:p>
          <a:p>
            <a:pPr marL="0" lvl="1">
              <a:spcBef>
                <a:spcPts val="600"/>
              </a:spcBef>
              <a:defRPr/>
            </a:pP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000099"/>
                </a:solidFill>
                <a:latin typeface="Arial" charset="0"/>
              </a:rPr>
              <a:t>    </a:t>
            </a:r>
            <a:r>
              <a:rPr lang="en-US" sz="1600" dirty="0" err="1" smtClean="0">
                <a:solidFill>
                  <a:srgbClr val="000099"/>
                </a:solidFill>
                <a:latin typeface="Arial" charset="0"/>
              </a:rPr>
              <a:t>lavoro</a:t>
            </a:r>
            <a:endParaRPr lang="en-US" sz="1600" dirty="0">
              <a:solidFill>
                <a:srgbClr val="000099"/>
              </a:solidFill>
              <a:latin typeface="Arial" charset="0"/>
            </a:endParaRPr>
          </a:p>
          <a:p>
            <a:pPr marL="0" lvl="1">
              <a:spcBef>
                <a:spcPts val="600"/>
              </a:spcBef>
              <a:defRPr/>
            </a:pP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  - </a:t>
            </a:r>
            <a:r>
              <a:rPr lang="en-US" sz="1600" dirty="0" err="1">
                <a:solidFill>
                  <a:srgbClr val="000099"/>
                </a:solidFill>
                <a:latin typeface="Arial" charset="0"/>
              </a:rPr>
              <a:t>usare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le LMI </a:t>
            </a:r>
            <a:r>
              <a:rPr lang="en-US" sz="1600" dirty="0" err="1">
                <a:solidFill>
                  <a:srgbClr val="000099"/>
                </a:solidFill>
                <a:latin typeface="Arial" charset="0"/>
              </a:rPr>
              <a:t>preparare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Arial" charset="0"/>
              </a:rPr>
              <a:t>interviste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 di </a:t>
            </a:r>
            <a:r>
              <a:rPr lang="en-US" sz="1600" dirty="0" err="1">
                <a:solidFill>
                  <a:srgbClr val="000099"/>
                </a:solidFill>
                <a:latin typeface="Arial" charset="0"/>
              </a:rPr>
              <a:t>lavoro</a:t>
            </a:r>
            <a:endParaRPr lang="en-US" sz="16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466725" y="-76200"/>
            <a:ext cx="80010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kern="0" dirty="0" smtClean="0">
                <a:solidFill>
                  <a:srgbClr val="C97403"/>
                </a:solidFill>
              </a:rPr>
              <a:t>Come </a:t>
            </a:r>
            <a:r>
              <a:rPr lang="en-US" b="1" kern="0" dirty="0" err="1" smtClean="0">
                <a:solidFill>
                  <a:srgbClr val="C97403"/>
                </a:solidFill>
              </a:rPr>
              <a:t>il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MassHire</a:t>
            </a:r>
            <a:r>
              <a:rPr lang="en-US" b="1" kern="0" dirty="0" smtClean="0">
                <a:solidFill>
                  <a:srgbClr val="C97403"/>
                </a:solidFill>
              </a:rPr>
              <a:t> Career Center </a:t>
            </a:r>
            <a:r>
              <a:rPr lang="en-US" b="1" kern="0" dirty="0" err="1" smtClean="0">
                <a:solidFill>
                  <a:srgbClr val="C97403"/>
                </a:solidFill>
              </a:rPr>
              <a:t>può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aiutarvi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nella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ricerca</a:t>
            </a:r>
            <a:r>
              <a:rPr lang="en-US" b="1" kern="0" dirty="0" smtClean="0">
                <a:solidFill>
                  <a:srgbClr val="C97403"/>
                </a:solidFill>
              </a:rPr>
              <a:t> del </a:t>
            </a:r>
            <a:r>
              <a:rPr lang="en-US" b="1" kern="0" dirty="0" err="1" smtClean="0">
                <a:solidFill>
                  <a:srgbClr val="C97403"/>
                </a:solidFill>
              </a:rPr>
              <a:t>lavoro</a:t>
            </a:r>
            <a:endParaRPr lang="it-IT" b="1" kern="0" dirty="0" smtClean="0">
              <a:solidFill>
                <a:srgbClr val="C9740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FFFFFF"/>
                </a:solidFill>
              </a:rPr>
              <a:t>Impiego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5334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C97403"/>
                </a:solidFill>
              </a:rPr>
              <a:t>Valutazione delle esigenze individuali</a:t>
            </a: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533400" y="1066800"/>
            <a:ext cx="8458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</a:rPr>
              <a:t>Compilare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il</a:t>
            </a:r>
            <a:r>
              <a:rPr lang="en-US" altLang="en-US" sz="2800" b="1" dirty="0">
                <a:solidFill>
                  <a:srgbClr val="000099"/>
                </a:solidFill>
              </a:rPr>
              <a:t> modulo per la </a:t>
            </a:r>
            <a:r>
              <a:rPr lang="en-US" altLang="en-US" sz="2800" b="1" dirty="0" err="1">
                <a:solidFill>
                  <a:srgbClr val="000099"/>
                </a:solidFill>
              </a:rPr>
              <a:t>valutazione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delle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esigenze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individuali</a:t>
            </a:r>
            <a:endParaRPr lang="en-US" altLang="en-US" sz="2800" b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B050"/>
                </a:solidFill>
              </a:rPr>
              <a:t>PROMEMORIA CC: AGGIUNGETE UN'INA AGGIORNATA PER OGNI </a:t>
            </a:r>
            <a:r>
              <a:rPr lang="en-US" altLang="en-US" sz="1400" b="1" dirty="0" smtClean="0">
                <a:solidFill>
                  <a:srgbClr val="00B050"/>
                </a:solidFill>
              </a:rPr>
              <a:t>MASSHIRE CAREER </a:t>
            </a:r>
            <a:r>
              <a:rPr lang="en-US" altLang="en-US" sz="1400" b="1" dirty="0">
                <a:solidFill>
                  <a:srgbClr val="00B050"/>
                </a:solidFill>
              </a:rPr>
              <a:t>CENTER</a:t>
            </a: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1600200" y="2384425"/>
            <a:ext cx="1220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Fronte</a:t>
            </a: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6324600" y="2384425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Retro</a:t>
            </a:r>
          </a:p>
        </p:txBody>
      </p:sp>
      <p:sp>
        <p:nvSpPr>
          <p:cNvPr id="19462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2434C0-D563-488C-890F-395DB0E90E5F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it-IT" altLang="en-US" sz="900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18611" r="945" b="19983"/>
          <a:stretch>
            <a:fillRect/>
          </a:stretch>
        </p:blipFill>
        <p:spPr bwMode="auto">
          <a:xfrm>
            <a:off x="0" y="2770188"/>
            <a:ext cx="91440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>
          <a:xfrm>
            <a:off x="248932" y="152400"/>
            <a:ext cx="8213725" cy="533400"/>
          </a:xfrm>
        </p:spPr>
        <p:txBody>
          <a:bodyPr/>
          <a:lstStyle/>
          <a:p>
            <a:pPr algn="ctr" eaLnBrk="1" hangingPunct="1"/>
            <a:r>
              <a:rPr lang="en-US" altLang="en-US" sz="2800" b="1" dirty="0" err="1" smtClean="0">
                <a:solidFill>
                  <a:srgbClr val="C97403"/>
                </a:solidFill>
              </a:rPr>
              <a:t>Cosa</a:t>
            </a:r>
            <a:r>
              <a:rPr lang="en-US" altLang="en-US" sz="2800" b="1" dirty="0" smtClean="0">
                <a:solidFill>
                  <a:srgbClr val="C97403"/>
                </a:solidFill>
              </a:rPr>
              <a:t> sono le Informazioni sul mercato del lavoro (LMI)?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793903" y="1619716"/>
          <a:ext cx="6477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TextBox 2"/>
          <p:cNvSpPr txBox="1">
            <a:spLocks noChangeArrowheads="1"/>
          </p:cNvSpPr>
          <p:nvPr/>
        </p:nvSpPr>
        <p:spPr bwMode="auto">
          <a:xfrm rot="-598578">
            <a:off x="4841875" y="3996501"/>
            <a:ext cx="2271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err="1">
                <a:solidFill>
                  <a:srgbClr val="FFFFFF"/>
                </a:solidFill>
              </a:rPr>
              <a:t>Prendete</a:t>
            </a:r>
            <a:r>
              <a:rPr lang="en-US" altLang="en-US" sz="1000" b="1" dirty="0">
                <a:solidFill>
                  <a:srgbClr val="FFFFFF"/>
                </a:solidFill>
              </a:rPr>
              <a:t> </a:t>
            </a:r>
            <a:r>
              <a:rPr lang="en-US" altLang="en-US" sz="1000" b="1" dirty="0" err="1">
                <a:solidFill>
                  <a:srgbClr val="FFFFFF"/>
                </a:solidFill>
              </a:rPr>
              <a:t>decisioni</a:t>
            </a:r>
            <a:r>
              <a:rPr lang="en-US" altLang="en-US" sz="1000" b="1" dirty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FFFFFF"/>
                </a:solidFill>
              </a:rPr>
              <a:t> </a:t>
            </a:r>
            <a:r>
              <a:rPr lang="en-US" altLang="en-US" sz="1000" b="1" dirty="0" err="1">
                <a:solidFill>
                  <a:srgbClr val="FFFFFF"/>
                </a:solidFill>
              </a:rPr>
              <a:t>informate</a:t>
            </a:r>
            <a:endParaRPr lang="en-US" altLang="en-US" sz="10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8276" y="5060226"/>
            <a:ext cx="630712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Trovare il lavoro giusto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0778" y="1917432"/>
            <a:ext cx="2691763" cy="58477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Identificano le professionalità più richieste </a:t>
            </a:r>
          </a:p>
          <a:p>
            <a:pPr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e i livelli retributivi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2920572"/>
            <a:ext cx="284404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Individuano i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datori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endParaRPr lang="en-US" sz="1600" b="1" i="1" spc="150" dirty="0" smtClean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di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lavoro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che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stanno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1600" b="1" i="1" spc="150" dirty="0" err="1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assumendo</a:t>
            </a:r>
            <a:r>
              <a:rPr lang="en-US" sz="1600" b="1" i="1" spc="150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nei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settori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1600" b="1" i="1" spc="150" dirty="0" err="1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interessati</a:t>
            </a:r>
            <a:endParaRPr lang="it-IT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7498" y="2663699"/>
            <a:ext cx="258917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en-US" sz="1600" b="1" i="1" spc="150" dirty="0" err="1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Mostrano</a:t>
            </a:r>
            <a:r>
              <a:rPr lang="en-US" sz="1600" b="1" i="1" spc="150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quali siano le professioni </a:t>
            </a:r>
          </a:p>
          <a:p>
            <a:pPr algn="r"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in crescita e quelle in declino</a:t>
            </a:r>
            <a:endParaRPr lang="it-IT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6208" y="3793651"/>
            <a:ext cx="2730236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1600" b="1" i="1" spc="150" dirty="0" err="1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Focalizzano</a:t>
            </a:r>
            <a:r>
              <a:rPr lang="en-US" sz="1600" b="1" i="1" spc="150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la ricerca</a:t>
            </a:r>
            <a:endParaRPr lang="it-IT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 flipV="1">
            <a:off x="904203" y="3151832"/>
            <a:ext cx="88595" cy="63806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/>
          <p:cNvSpPr/>
          <p:nvPr/>
        </p:nvSpPr>
        <p:spPr>
          <a:xfrm flipV="1">
            <a:off x="3586480" y="2057400"/>
            <a:ext cx="88595" cy="63806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 flipV="1">
            <a:off x="4267200" y="2743200"/>
            <a:ext cx="88595" cy="63806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 flipV="1">
            <a:off x="2608276" y="3957259"/>
            <a:ext cx="88595" cy="63806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502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F6C976-DC5D-479E-933F-023A84490F4F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it-IT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>
          <a:xfrm>
            <a:off x="346075" y="381000"/>
            <a:ext cx="8416925" cy="5334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C97403"/>
                </a:solidFill>
              </a:rPr>
              <a:t>Il ruolo delle LMI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46826" y="1135384"/>
            <a:ext cx="8323351" cy="5415158"/>
          </a:xfrm>
          <a:prstGeom prst="triangle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  <a:bevelB prst="angle"/>
          </a:sp3d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563" y="2286000"/>
            <a:ext cx="3089275" cy="381000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smtClean="0">
                <a:solidFill>
                  <a:srgbClr val="000000"/>
                </a:solidFill>
              </a:rPr>
              <a:t>L'OFFERTA</a:t>
            </a:r>
            <a:endParaRPr lang="it-IT" altLang="en-US" sz="180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6963" y="2982913"/>
            <a:ext cx="4267200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</a:rPr>
              <a:t>INTERVISTA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6338" y="4354513"/>
            <a:ext cx="6553200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</a:rPr>
              <a:t>CURRICULUM E SEMINARI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613" y="5086350"/>
            <a:ext cx="7315200" cy="400050"/>
          </a:xfrm>
          <a:prstGeom prst="rect">
            <a:avLst/>
          </a:prstGeom>
          <a:solidFill>
            <a:srgbClr val="CC6600"/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" lastClr="FFFFFF"/>
                </a:solidFill>
                <a:latin typeface="Arial"/>
              </a:rPr>
              <a:t>INFORMAZIONI SUL MERCATO DEL LAVORO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738" y="5802313"/>
            <a:ext cx="8323262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TRANSIZIONE DI CARRIERA</a:t>
            </a:r>
            <a:endParaRPr lang="en-US" sz="1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18721726">
            <a:off x="-1778535" y="2442174"/>
            <a:ext cx="6781800" cy="52322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ln w="50800"/>
                <a:solidFill>
                  <a:srgbClr val="0066CC"/>
                </a:solidFill>
                <a:latin typeface="Arial"/>
              </a:rPr>
              <a:t>GERARCHIA D'AZIONE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5525" y="1600200"/>
            <a:ext cx="1870075" cy="369888"/>
          </a:xfrm>
          <a:prstGeom prst="rect">
            <a:avLst/>
          </a:prstGeom>
          <a:solidFill>
            <a:srgbClr val="CC6600"/>
          </a:solidFill>
          <a:ln w="317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Arial"/>
              </a:rPr>
              <a:t>LAVORO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9263" y="3668713"/>
            <a:ext cx="5486400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</a:rPr>
              <a:t>RICERCA LAVORO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3220" y="1229045"/>
            <a:ext cx="2895600" cy="3276600"/>
          </a:xfrm>
          <a:prstGeom prst="straightConnector1">
            <a:avLst/>
          </a:prstGeom>
          <a:ln w="38100">
            <a:solidFill>
              <a:srgbClr val="E689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6432878-37E9-4001-BD70-360641622CED}" type="slidenum">
              <a:rPr lang="en-US" altLang="en-US" sz="900">
                <a:solidFill>
                  <a:srgbClr val="33339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it-IT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469063"/>
            <a:ext cx="37306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E92CDE-8773-4C03-B727-0A3A76B65FCB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it-IT" altLang="en-US" sz="90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92100" y="2286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78" tIns="43239" rIns="86478" bIns="43239">
            <a:spAutoFit/>
          </a:bodyPr>
          <a:lstStyle/>
          <a:p>
            <a:pPr marL="53975" algn="ctr" defTabSz="865188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C97403"/>
                </a:solidFill>
                <a:latin typeface="+mj-lt"/>
              </a:rPr>
              <a:t>Foglio di ricerca sul mercato del lavoro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649413" y="620713"/>
            <a:ext cx="572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99"/>
                </a:solidFill>
                <a:latin typeface="Lucida Sans Unicode" panose="020B0602030504020204" pitchFamily="34" charset="0"/>
              </a:rPr>
              <a:t>   Fronte		 	                            Retro	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63" y="990600"/>
            <a:ext cx="4248150" cy="552132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90600"/>
            <a:ext cx="43180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465138"/>
            <a:ext cx="8229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97403"/>
                </a:solidFill>
              </a:rPr>
              <a:t>I vantaggi di tracciare la ricerca di lavoro</a:t>
            </a:r>
          </a:p>
        </p:txBody>
      </p:sp>
      <p:sp>
        <p:nvSpPr>
          <p:cNvPr id="23555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A15462-90D0-4917-9F3C-61482A4876EE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it-IT" altLang="en-US" sz="900"/>
          </a:p>
        </p:txBody>
      </p:sp>
      <p:sp>
        <p:nvSpPr>
          <p:cNvPr id="57347" name="Rectangle 8"/>
          <p:cNvSpPr>
            <a:spLocks noChangeArrowheads="1"/>
          </p:cNvSpPr>
          <p:nvPr/>
        </p:nvSpPr>
        <p:spPr bwMode="auto">
          <a:xfrm>
            <a:off x="533400" y="1295400"/>
            <a:ext cx="80772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Organizza la vostra ricerca di lavoro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Segue le aziende e le posizioni offerte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Estende l'uso delle risorse per la ricerca lavoro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Evidenzia le tendenze della vostra ricerca lavoro per identificare occupazioni o settori alternativi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Confronta le vostre aspettative salariali con i livelli retributivi effettivi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Conduce a un follow-up tempestivo</a:t>
            </a:r>
            <a:endParaRPr lang="it-IT" sz="2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229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rgbClr val="C97403"/>
                </a:solidFill>
                <a:latin typeface="+mj-lt"/>
              </a:rPr>
              <a:t>Registro di ricerca del lavoro</a:t>
            </a:r>
          </a:p>
        </p:txBody>
      </p:sp>
      <p:sp>
        <p:nvSpPr>
          <p:cNvPr id="24580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38B2A0-DD20-4C41-ADC4-4D06CAAA5FA7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it-IT" altLang="en-US" sz="9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841527"/>
              </p:ext>
            </p:extLst>
          </p:nvPr>
        </p:nvGraphicFramePr>
        <p:xfrm>
          <a:off x="304799" y="1066579"/>
          <a:ext cx="8450263" cy="539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Acrobat Document" r:id="rId4" imgW="7543607" imgH="5829107" progId="AcroExch.Document.DC">
                  <p:embed/>
                </p:oleObj>
              </mc:Choice>
              <mc:Fallback>
                <p:oleObj name="Acrobat Document" r:id="rId4" imgW="7543607" imgH="58291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799" y="1066579"/>
                        <a:ext cx="8450263" cy="5398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>
          <a:xfrm>
            <a:off x="565151" y="304800"/>
            <a:ext cx="8001000" cy="533400"/>
          </a:xfrm>
        </p:spPr>
        <p:txBody>
          <a:bodyPr/>
          <a:lstStyle/>
          <a:p>
            <a:pPr algn="ctr" eaLnBrk="1" hangingPunct="1"/>
            <a:r>
              <a:rPr lang="en-US" altLang="en-US" b="1" dirty="0" err="1" smtClean="0">
                <a:solidFill>
                  <a:srgbClr val="C97403"/>
                </a:solidFill>
              </a:rPr>
              <a:t>Seminari</a:t>
            </a:r>
            <a:r>
              <a:rPr lang="en-US" altLang="en-US" b="1" dirty="0" smtClean="0">
                <a:solidFill>
                  <a:srgbClr val="C97403"/>
                </a:solidFill>
              </a:rPr>
              <a:t> </a:t>
            </a:r>
            <a:r>
              <a:rPr lang="en-US" altLang="en-US" b="1" dirty="0" err="1" smtClean="0">
                <a:solidFill>
                  <a:srgbClr val="C97403"/>
                </a:solidFill>
              </a:rPr>
              <a:t>dei</a:t>
            </a:r>
            <a:r>
              <a:rPr lang="en-US" altLang="en-US" b="1" dirty="0" smtClean="0">
                <a:solidFill>
                  <a:srgbClr val="C97403"/>
                </a:solidFill>
              </a:rPr>
              <a:t> </a:t>
            </a:r>
            <a:r>
              <a:rPr lang="en-US" altLang="en-US" b="1" dirty="0" err="1" smtClean="0">
                <a:solidFill>
                  <a:srgbClr val="C97403"/>
                </a:solidFill>
              </a:rPr>
              <a:t>MassHire</a:t>
            </a:r>
            <a:r>
              <a:rPr lang="en-US" altLang="en-US" b="1" dirty="0" smtClean="0">
                <a:solidFill>
                  <a:srgbClr val="C97403"/>
                </a:solidFill>
              </a:rPr>
              <a:t> Career Center</a:t>
            </a: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-312737" y="990600"/>
            <a:ext cx="90678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altLang="en-US" sz="2200" dirty="0">
              <a:solidFill>
                <a:srgbClr val="000099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200" dirty="0">
                <a:solidFill>
                  <a:srgbClr val="000099"/>
                </a:solidFill>
              </a:rPr>
              <a:t>I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MassHire</a:t>
            </a:r>
            <a:r>
              <a:rPr lang="en-US" altLang="en-US" sz="2200" dirty="0" smtClean="0">
                <a:solidFill>
                  <a:srgbClr val="000099"/>
                </a:solidFill>
              </a:rPr>
              <a:t> Career </a:t>
            </a:r>
            <a:r>
              <a:rPr lang="en-US" altLang="en-US" sz="2200" dirty="0">
                <a:solidFill>
                  <a:srgbClr val="000099"/>
                </a:solidFill>
              </a:rPr>
              <a:t>Center </a:t>
            </a:r>
            <a:r>
              <a:rPr lang="en-US" altLang="en-US" sz="2200" dirty="0" err="1">
                <a:solidFill>
                  <a:srgbClr val="000099"/>
                </a:solidFill>
              </a:rPr>
              <a:t>offrono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aiuto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personalizzato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smtClean="0">
                <a:solidFill>
                  <a:srgbClr val="000099"/>
                </a:solidFill>
              </a:rPr>
              <a:t>e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seminari</a:t>
            </a:r>
            <a:r>
              <a:rPr lang="en-US" altLang="en-US" sz="2200" dirty="0" smtClean="0">
                <a:solidFill>
                  <a:srgbClr val="000099"/>
                </a:solidFill>
              </a:rPr>
              <a:t> di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vario</a:t>
            </a:r>
            <a:r>
              <a:rPr lang="en-US" altLang="en-US" sz="2200" dirty="0" smtClean="0">
                <a:solidFill>
                  <a:srgbClr val="000099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tipo</a:t>
            </a:r>
            <a:r>
              <a:rPr lang="en-US" altLang="en-US" sz="2200" dirty="0" smtClean="0">
                <a:solidFill>
                  <a:srgbClr val="000099"/>
                </a:solidFill>
              </a:rPr>
              <a:t>,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fra</a:t>
            </a:r>
            <a:r>
              <a:rPr lang="en-US" altLang="en-US" sz="2200" dirty="0" smtClean="0">
                <a:solidFill>
                  <a:srgbClr val="000099"/>
                </a:solidFill>
              </a:rPr>
              <a:t> cui: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err="1" smtClean="0">
                <a:solidFill>
                  <a:srgbClr val="333399"/>
                </a:solidFill>
              </a:rPr>
              <a:t>nozioni</a:t>
            </a:r>
            <a:r>
              <a:rPr lang="en-US" altLang="en-US" sz="2200" dirty="0" smtClean="0">
                <a:solidFill>
                  <a:srgbClr val="333399"/>
                </a:solidFill>
              </a:rPr>
              <a:t> </a:t>
            </a:r>
            <a:r>
              <a:rPr lang="en-US" altLang="en-US" sz="2200" dirty="0" err="1">
                <a:solidFill>
                  <a:srgbClr val="333399"/>
                </a:solidFill>
              </a:rPr>
              <a:t>basi</a:t>
            </a:r>
            <a:r>
              <a:rPr lang="en-US" altLang="en-US" sz="2200" dirty="0">
                <a:solidFill>
                  <a:srgbClr val="333399"/>
                </a:solidFill>
              </a:rPr>
              <a:t> di computer e internet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333399"/>
                </a:solidFill>
              </a:rPr>
              <a:t>curriculum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333399"/>
                </a:solidFill>
              </a:rPr>
              <a:t>lettere</a:t>
            </a:r>
            <a:r>
              <a:rPr lang="en-US" altLang="en-US" sz="2200" dirty="0">
                <a:solidFill>
                  <a:srgbClr val="333399"/>
                </a:solidFill>
              </a:rPr>
              <a:t> di </a:t>
            </a:r>
            <a:r>
              <a:rPr lang="en-US" altLang="en-US" sz="2200" dirty="0" err="1">
                <a:solidFill>
                  <a:srgbClr val="333399"/>
                </a:solidFill>
              </a:rPr>
              <a:t>presentazione</a:t>
            </a:r>
            <a:endParaRPr lang="en-US" altLang="en-US" sz="2200" dirty="0">
              <a:solidFill>
                <a:srgbClr val="333399"/>
              </a:solidFill>
            </a:endParaRP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333399"/>
                </a:solidFill>
              </a:rPr>
              <a:t>colloqui</a:t>
            </a:r>
            <a:r>
              <a:rPr lang="en-US" altLang="en-US" sz="2200" dirty="0">
                <a:solidFill>
                  <a:srgbClr val="333399"/>
                </a:solidFill>
              </a:rPr>
              <a:t> di </a:t>
            </a:r>
            <a:r>
              <a:rPr lang="en-US" altLang="en-US" sz="2200" dirty="0" err="1">
                <a:solidFill>
                  <a:srgbClr val="333399"/>
                </a:solidFill>
              </a:rPr>
              <a:t>assunzione</a:t>
            </a:r>
            <a:endParaRPr lang="en-US" altLang="en-US" sz="2200" dirty="0">
              <a:solidFill>
                <a:srgbClr val="333399"/>
              </a:solidFill>
            </a:endParaRP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333399"/>
                </a:solidFill>
              </a:rPr>
              <a:t>esplorazione</a:t>
            </a:r>
            <a:r>
              <a:rPr lang="en-US" altLang="en-US" sz="2200" dirty="0">
                <a:solidFill>
                  <a:srgbClr val="333399"/>
                </a:solidFill>
              </a:rPr>
              <a:t> </a:t>
            </a:r>
            <a:r>
              <a:rPr lang="en-US" altLang="en-US" sz="2200" dirty="0" err="1">
                <a:solidFill>
                  <a:srgbClr val="333399"/>
                </a:solidFill>
              </a:rPr>
              <a:t>carriera</a:t>
            </a:r>
            <a:endParaRPr lang="en-US" altLang="en-US" sz="2200" dirty="0">
              <a:solidFill>
                <a:srgbClr val="333399"/>
              </a:solidFill>
            </a:endParaRP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err="1" smtClean="0">
                <a:solidFill>
                  <a:srgbClr val="333399"/>
                </a:solidFill>
              </a:rPr>
              <a:t>panoramica</a:t>
            </a:r>
            <a:r>
              <a:rPr lang="en-US" altLang="en-US" sz="2200" dirty="0" smtClean="0">
                <a:solidFill>
                  <a:srgbClr val="333399"/>
                </a:solidFill>
              </a:rPr>
              <a:t> </a:t>
            </a:r>
            <a:r>
              <a:rPr lang="en-US" altLang="en-US" sz="2200" dirty="0" err="1">
                <a:solidFill>
                  <a:srgbClr val="333399"/>
                </a:solidFill>
              </a:rPr>
              <a:t>sull'amministrazione</a:t>
            </a:r>
            <a:r>
              <a:rPr lang="en-US" altLang="en-US" sz="2200" dirty="0">
                <a:solidFill>
                  <a:srgbClr val="333399"/>
                </a:solidFill>
              </a:rPr>
              <a:t> di </a:t>
            </a:r>
            <a:r>
              <a:rPr lang="en-US" altLang="en-US" sz="2200" dirty="0" err="1">
                <a:solidFill>
                  <a:srgbClr val="333399"/>
                </a:solidFill>
              </a:rPr>
              <a:t>una</a:t>
            </a:r>
            <a:r>
              <a:rPr lang="en-US" altLang="en-US" sz="2200" dirty="0">
                <a:solidFill>
                  <a:srgbClr val="333399"/>
                </a:solidFill>
              </a:rPr>
              <a:t> </a:t>
            </a:r>
            <a:r>
              <a:rPr lang="en-US" altLang="en-US" sz="2200" dirty="0" err="1">
                <a:solidFill>
                  <a:srgbClr val="333399"/>
                </a:solidFill>
              </a:rPr>
              <a:t>piccola</a:t>
            </a:r>
            <a:r>
              <a:rPr lang="en-US" altLang="en-US" sz="2200" dirty="0">
                <a:solidFill>
                  <a:srgbClr val="333399"/>
                </a:solidFill>
              </a:rPr>
              <a:t> impresa (</a:t>
            </a:r>
            <a:r>
              <a:rPr lang="en-US" altLang="en-US" sz="2200" dirty="0" err="1">
                <a:solidFill>
                  <a:srgbClr val="333399"/>
                </a:solidFill>
              </a:rPr>
              <a:t>mettersi</a:t>
            </a:r>
            <a:r>
              <a:rPr lang="en-US" altLang="en-US" sz="2200" dirty="0">
                <a:solidFill>
                  <a:srgbClr val="333399"/>
                </a:solidFill>
              </a:rPr>
              <a:t> in </a:t>
            </a:r>
            <a:r>
              <a:rPr lang="en-US" altLang="en-US" sz="2200" dirty="0" err="1">
                <a:solidFill>
                  <a:srgbClr val="333399"/>
                </a:solidFill>
              </a:rPr>
              <a:t>proprio</a:t>
            </a:r>
            <a:r>
              <a:rPr lang="en-US" altLang="en-US" sz="2200" dirty="0">
                <a:solidFill>
                  <a:srgbClr val="333399"/>
                </a:solidFill>
              </a:rPr>
              <a:t>) </a:t>
            </a:r>
            <a:endParaRPr lang="it-IT" altLang="en-US" sz="22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200" dirty="0">
              <a:solidFill>
                <a:srgbClr val="000099"/>
              </a:solidFill>
            </a:endParaRPr>
          </a:p>
        </p:txBody>
      </p:sp>
      <p:sp>
        <p:nvSpPr>
          <p:cNvPr id="25604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14058B-D714-4055-AA76-3F492ADA6DB1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it-IT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38200" y="1676400"/>
            <a:ext cx="784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/>
              <a:t> </a:t>
            </a:r>
          </a:p>
          <a:p>
            <a:pPr algn="ctr" eaLnBrk="1" hangingPunct="1">
              <a:buFontTx/>
              <a:buNone/>
            </a:pPr>
            <a:r>
              <a:rPr lang="en-US" altLang="en-US" sz="3900" b="1" dirty="0">
                <a:solidFill>
                  <a:srgbClr val="000099"/>
                </a:solidFill>
              </a:rPr>
              <a:t>“</a:t>
            </a:r>
            <a:r>
              <a:rPr lang="en-US" altLang="en-US" sz="3900" b="1" dirty="0" err="1">
                <a:solidFill>
                  <a:srgbClr val="000099"/>
                </a:solidFill>
              </a:rPr>
              <a:t>Nel</a:t>
            </a:r>
            <a:r>
              <a:rPr lang="en-US" altLang="en-US" sz="3900" b="1" dirty="0">
                <a:solidFill>
                  <a:srgbClr val="000099"/>
                </a:solidFill>
              </a:rPr>
              <a:t> mezzo </a:t>
            </a:r>
            <a:r>
              <a:rPr lang="en-US" altLang="en-US" sz="3900" b="1" dirty="0" err="1">
                <a:solidFill>
                  <a:srgbClr val="000099"/>
                </a:solidFill>
              </a:rPr>
              <a:t>delle</a:t>
            </a:r>
            <a:r>
              <a:rPr lang="en-US" altLang="en-US" sz="3900" b="1" dirty="0">
                <a:solidFill>
                  <a:srgbClr val="000099"/>
                </a:solidFill>
              </a:rPr>
              <a:t> </a:t>
            </a:r>
            <a:r>
              <a:rPr lang="en-US" altLang="en-US" sz="3900" b="1" dirty="0" err="1">
                <a:solidFill>
                  <a:srgbClr val="000099"/>
                </a:solidFill>
              </a:rPr>
              <a:t>difficoltà</a:t>
            </a:r>
            <a:r>
              <a:rPr lang="en-US" altLang="en-US" sz="3900" b="1" dirty="0">
                <a:solidFill>
                  <a:srgbClr val="000099"/>
                </a:solidFill>
              </a:rPr>
              <a:t> </a:t>
            </a:r>
            <a:r>
              <a:rPr lang="en-US" altLang="en-US" sz="3900" b="1" dirty="0" err="1">
                <a:solidFill>
                  <a:srgbClr val="000099"/>
                </a:solidFill>
              </a:rPr>
              <a:t>nascono</a:t>
            </a:r>
            <a:r>
              <a:rPr lang="en-US" altLang="en-US" sz="3900" b="1" dirty="0">
                <a:solidFill>
                  <a:srgbClr val="000099"/>
                </a:solidFill>
              </a:rPr>
              <a:t> le </a:t>
            </a:r>
            <a:r>
              <a:rPr lang="en-US" altLang="en-US" sz="3900" b="1" dirty="0" err="1">
                <a:solidFill>
                  <a:srgbClr val="000099"/>
                </a:solidFill>
              </a:rPr>
              <a:t>opportunità</a:t>
            </a:r>
            <a:r>
              <a:rPr lang="en-US" altLang="en-US" sz="3900" b="1" dirty="0">
                <a:solidFill>
                  <a:srgbClr val="000099"/>
                </a:solidFill>
              </a:rPr>
              <a:t>”</a:t>
            </a:r>
            <a:endParaRPr lang="it-IT" altLang="en-US" sz="3100" b="1" dirty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altLang="en-US" sz="2100" b="1" dirty="0">
                <a:solidFill>
                  <a:srgbClr val="000099"/>
                </a:solidFill>
              </a:rPr>
              <a:t>					Albert Einstein</a:t>
            </a:r>
            <a:endParaRPr lang="it-IT" altLang="en-US" sz="3100" b="1" dirty="0">
              <a:solidFill>
                <a:srgbClr val="000099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700"/>
            <a:ext cx="3581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Text Box 2"/>
          <p:cNvSpPr txBox="1">
            <a:spLocks noChangeArrowheads="1"/>
          </p:cNvSpPr>
          <p:nvPr/>
        </p:nvSpPr>
        <p:spPr bwMode="auto">
          <a:xfrm>
            <a:off x="990600" y="450850"/>
            <a:ext cx="69342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8" tIns="43239" rIns="86478" bIns="43239">
            <a:spAutoFit/>
          </a:bodyPr>
          <a:lstStyle>
            <a:lvl1pPr marL="53975" algn="l" defTabSz="865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algn="l" defTabSz="865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algn="l" defTabSz="865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algn="l" defTabSz="865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algn="l" defTabSz="865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C97403"/>
                </a:solidFill>
                <a:latin typeface="+mj-lt"/>
              </a:rPr>
              <a:t>Job Quest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8392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8" tIns="43239" rIns="86478" bIns="43239">
            <a:spAutoFit/>
          </a:bodyPr>
          <a:lstStyle>
            <a:lvl1pPr defTabSz="8651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03263" indent="-271463" defTabSz="865188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65188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65188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65188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dirty="0">
                <a:solidFill>
                  <a:srgbClr val="333399"/>
                </a:solidFill>
              </a:rPr>
              <a:t>Job Quest è la </a:t>
            </a:r>
            <a:r>
              <a:rPr lang="en-US" altLang="en-US" sz="2400" dirty="0" err="1">
                <a:solidFill>
                  <a:srgbClr val="333399"/>
                </a:solidFill>
              </a:rPr>
              <a:t>banca</a:t>
            </a:r>
            <a:r>
              <a:rPr lang="en-US" altLang="en-US" sz="2400" dirty="0">
                <a:solidFill>
                  <a:srgbClr val="333399"/>
                </a:solidFill>
              </a:rPr>
              <a:t> del </a:t>
            </a:r>
            <a:r>
              <a:rPr lang="en-US" altLang="en-US" sz="2400" dirty="0" err="1">
                <a:solidFill>
                  <a:srgbClr val="333399"/>
                </a:solidFill>
              </a:rPr>
              <a:t>lavoro</a:t>
            </a:r>
            <a:r>
              <a:rPr lang="en-US" altLang="en-US" sz="2400" dirty="0">
                <a:solidFill>
                  <a:srgbClr val="333399"/>
                </a:solidFill>
              </a:rPr>
              <a:t> online </a:t>
            </a:r>
            <a:r>
              <a:rPr lang="en-US" altLang="en-US" sz="2400" dirty="0" err="1">
                <a:solidFill>
                  <a:srgbClr val="333399"/>
                </a:solidFill>
              </a:rPr>
              <a:t>dello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Stato</a:t>
            </a:r>
            <a:r>
              <a:rPr lang="en-US" altLang="en-US" sz="2400" dirty="0">
                <a:solidFill>
                  <a:srgbClr val="333399"/>
                </a:solidFill>
              </a:rPr>
              <a:t> – simile ad </a:t>
            </a:r>
            <a:r>
              <a:rPr lang="en-US" altLang="en-US" sz="2400" dirty="0" err="1">
                <a:solidFill>
                  <a:srgbClr val="333399"/>
                </a:solidFill>
              </a:rPr>
              <a:t>altri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motori</a:t>
            </a:r>
            <a:r>
              <a:rPr lang="en-US" altLang="en-US" sz="2400" dirty="0">
                <a:solidFill>
                  <a:srgbClr val="333399"/>
                </a:solidFill>
              </a:rPr>
              <a:t> di </a:t>
            </a:r>
            <a:r>
              <a:rPr lang="en-US" altLang="en-US" sz="2400" dirty="0" err="1">
                <a:solidFill>
                  <a:srgbClr val="333399"/>
                </a:solidFill>
              </a:rPr>
              <a:t>ricerca</a:t>
            </a:r>
            <a:r>
              <a:rPr lang="en-US" altLang="en-US" sz="2400" dirty="0">
                <a:solidFill>
                  <a:srgbClr val="333399"/>
                </a:solidFill>
              </a:rPr>
              <a:t> del </a:t>
            </a:r>
            <a:r>
              <a:rPr lang="en-US" altLang="en-US" sz="2400" dirty="0" err="1">
                <a:solidFill>
                  <a:srgbClr val="333399"/>
                </a:solidFill>
              </a:rPr>
              <a:t>lavoro</a:t>
            </a:r>
            <a:r>
              <a:rPr lang="en-US" altLang="en-US" sz="2400" dirty="0">
                <a:solidFill>
                  <a:srgbClr val="333399"/>
                </a:solidFill>
              </a:rPr>
              <a:t> online</a:t>
            </a:r>
          </a:p>
          <a:p>
            <a:pPr algn="ctr">
              <a:buFontTx/>
              <a:buNone/>
            </a:pPr>
            <a:endParaRPr lang="it-IT" altLang="en-US" sz="2400" dirty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r>
              <a:rPr lang="en-US" altLang="en-US" sz="2400" dirty="0" err="1">
                <a:solidFill>
                  <a:srgbClr val="333399"/>
                </a:solidFill>
              </a:rPr>
              <a:t>Nell'ambito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della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propria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idoneità</a:t>
            </a:r>
            <a:r>
              <a:rPr lang="en-US" altLang="en-US" sz="2400" dirty="0">
                <a:solidFill>
                  <a:srgbClr val="333399"/>
                </a:solidFill>
              </a:rPr>
              <a:t> al </a:t>
            </a:r>
            <a:r>
              <a:rPr lang="en-US" altLang="en-US" sz="2400" dirty="0" err="1">
                <a:solidFill>
                  <a:srgbClr val="333399"/>
                </a:solidFill>
              </a:rPr>
              <a:t>sussidio</a:t>
            </a:r>
            <a:r>
              <a:rPr lang="en-US" altLang="en-US" sz="2400" dirty="0">
                <a:solidFill>
                  <a:srgbClr val="333399"/>
                </a:solidFill>
              </a:rPr>
              <a:t> di </a:t>
            </a:r>
            <a:r>
              <a:rPr lang="en-US" altLang="en-US" sz="2400" dirty="0" err="1">
                <a:solidFill>
                  <a:srgbClr val="333399"/>
                </a:solidFill>
              </a:rPr>
              <a:t>disoccupazione</a:t>
            </a:r>
            <a:r>
              <a:rPr lang="en-US" altLang="en-US" sz="2400" dirty="0">
                <a:solidFill>
                  <a:srgbClr val="333399"/>
                </a:solidFill>
              </a:rPr>
              <a:t>, </a:t>
            </a:r>
            <a:r>
              <a:rPr lang="en-US" altLang="en-US" sz="2400" dirty="0" err="1">
                <a:solidFill>
                  <a:srgbClr val="333399"/>
                </a:solidFill>
              </a:rPr>
              <a:t>accertatevi</a:t>
            </a:r>
            <a:r>
              <a:rPr lang="en-US" altLang="en-US" sz="2400" dirty="0">
                <a:solidFill>
                  <a:srgbClr val="333399"/>
                </a:solidFill>
              </a:rPr>
              <a:t> di </a:t>
            </a:r>
            <a:r>
              <a:rPr lang="en-US" altLang="en-US" sz="2400" dirty="0" err="1">
                <a:solidFill>
                  <a:srgbClr val="333399"/>
                </a:solidFill>
              </a:rPr>
              <a:t>esservi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en-US" altLang="en-US" sz="2400" dirty="0" err="1">
                <a:solidFill>
                  <a:srgbClr val="333399"/>
                </a:solidFill>
              </a:rPr>
              <a:t>registrati</a:t>
            </a:r>
            <a:r>
              <a:rPr lang="en-US" altLang="en-US" sz="2400" dirty="0">
                <a:solidFill>
                  <a:srgbClr val="333399"/>
                </a:solidFill>
              </a:rPr>
              <a:t>* </a:t>
            </a:r>
            <a:r>
              <a:rPr lang="en-US" altLang="en-US" sz="2400" dirty="0" err="1">
                <a:solidFill>
                  <a:srgbClr val="333399"/>
                </a:solidFill>
              </a:rPr>
              <a:t>nel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sito</a:t>
            </a:r>
            <a:r>
              <a:rPr lang="en-US" altLang="en-US" sz="2400" dirty="0">
                <a:solidFill>
                  <a:srgbClr val="333399"/>
                </a:solidFill>
              </a:rPr>
              <a:t> del Job Quest:</a:t>
            </a:r>
          </a:p>
          <a:p>
            <a:pPr algn="ctr">
              <a:buFontTx/>
              <a:buNone/>
            </a:pPr>
            <a:r>
              <a:rPr lang="en-US" altLang="en-US" sz="2400" u="sng" dirty="0">
                <a:solidFill>
                  <a:srgbClr val="3333FF"/>
                </a:solidFill>
                <a:hlinkClick r:id="rId3"/>
              </a:rPr>
              <a:t>www.mass.gov/JobQuest</a:t>
            </a:r>
            <a:endParaRPr lang="it-IT" altLang="en-US" sz="2400" dirty="0">
              <a:solidFill>
                <a:srgbClr val="3333FF"/>
              </a:solidFill>
            </a:endParaRPr>
          </a:p>
          <a:p>
            <a:pPr algn="ctr">
              <a:buFontTx/>
              <a:buNone/>
            </a:pPr>
            <a:endParaRPr lang="it-IT" altLang="en-US" sz="2400" dirty="0">
              <a:solidFill>
                <a:srgbClr val="0000CC"/>
              </a:solidFill>
            </a:endParaRPr>
          </a:p>
          <a:p>
            <a:pPr algn="ctr">
              <a:buFontTx/>
              <a:buNone/>
            </a:pPr>
            <a:r>
              <a:rPr lang="en-US" altLang="en-US" sz="2400" dirty="0" err="1">
                <a:solidFill>
                  <a:srgbClr val="333399"/>
                </a:solidFill>
              </a:rPr>
              <a:t>Vantaggi</a:t>
            </a:r>
            <a:r>
              <a:rPr lang="en-US" altLang="en-US" sz="2400" dirty="0">
                <a:solidFill>
                  <a:srgbClr val="333399"/>
                </a:solidFill>
              </a:rPr>
              <a:t>: </a:t>
            </a:r>
            <a:r>
              <a:rPr lang="en-US" altLang="en-US" sz="2400" dirty="0" err="1">
                <a:solidFill>
                  <a:srgbClr val="333399"/>
                </a:solidFill>
              </a:rPr>
              <a:t>caricamento</a:t>
            </a:r>
            <a:r>
              <a:rPr lang="en-US" altLang="en-US" sz="2400" dirty="0">
                <a:solidFill>
                  <a:srgbClr val="333399"/>
                </a:solidFill>
              </a:rPr>
              <a:t> online del </a:t>
            </a:r>
            <a:r>
              <a:rPr lang="en-US" altLang="en-US" sz="2400" dirty="0" err="1">
                <a:solidFill>
                  <a:srgbClr val="333399"/>
                </a:solidFill>
              </a:rPr>
              <a:t>vostro</a:t>
            </a:r>
            <a:r>
              <a:rPr lang="en-US" altLang="en-US" sz="2400" dirty="0">
                <a:solidFill>
                  <a:srgbClr val="333399"/>
                </a:solidFill>
              </a:rPr>
              <a:t> curriculum, </a:t>
            </a:r>
            <a:r>
              <a:rPr lang="en-US" altLang="en-US" sz="2400" dirty="0" err="1">
                <a:solidFill>
                  <a:srgbClr val="333399"/>
                </a:solidFill>
              </a:rPr>
              <a:t>ricerca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personalizzata</a:t>
            </a:r>
            <a:r>
              <a:rPr lang="en-US" altLang="en-US" sz="2400" dirty="0">
                <a:solidFill>
                  <a:srgbClr val="333399"/>
                </a:solidFill>
              </a:rPr>
              <a:t> del </a:t>
            </a:r>
            <a:r>
              <a:rPr lang="en-US" altLang="en-US" sz="2400" dirty="0" err="1">
                <a:solidFill>
                  <a:srgbClr val="333399"/>
                </a:solidFill>
              </a:rPr>
              <a:t>lavoro</a:t>
            </a:r>
            <a:endParaRPr lang="en-US" altLang="en-US" sz="2400" dirty="0">
              <a:solidFill>
                <a:srgbClr val="333399"/>
              </a:solidFill>
            </a:endParaRPr>
          </a:p>
          <a:p>
            <a:pPr lvl="1">
              <a:buFontTx/>
              <a:buNone/>
            </a:pPr>
            <a:endParaRPr lang="it-IT" altLang="en-US" sz="2400" dirty="0">
              <a:solidFill>
                <a:srgbClr val="0000CC"/>
              </a:solidFill>
            </a:endParaRPr>
          </a:p>
          <a:p>
            <a:endParaRPr lang="it-IT" altLang="en-US" sz="2400" b="1" dirty="0">
              <a:solidFill>
                <a:srgbClr val="000099"/>
              </a:solidFill>
            </a:endParaRPr>
          </a:p>
          <a:p>
            <a:endParaRPr lang="it-IT" altLang="en-US" sz="2400" b="1" dirty="0">
              <a:solidFill>
                <a:srgbClr val="000099"/>
              </a:solidFill>
            </a:endParaRPr>
          </a:p>
        </p:txBody>
      </p:sp>
      <p:sp>
        <p:nvSpPr>
          <p:cNvPr id="26628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B5EE68-EE14-4DCC-8657-1C6031A699CD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it-IT" altLang="en-US" sz="900"/>
          </a:p>
        </p:txBody>
      </p:sp>
      <p:sp>
        <p:nvSpPr>
          <p:cNvPr id="2" name="TextBox 1"/>
          <p:cNvSpPr txBox="1"/>
          <p:nvPr/>
        </p:nvSpPr>
        <p:spPr>
          <a:xfrm>
            <a:off x="304800" y="6019800"/>
            <a:ext cx="8450263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*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Questo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è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obbligatorio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per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tutti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coloro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che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cercano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lavoro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,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che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sono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selezionati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per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i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Servizi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di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Reimpiego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e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il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Programma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di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Valutazione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di </a:t>
            </a:r>
            <a:r>
              <a:rPr lang="en-US" sz="1400" b="1" i="1" dirty="0" err="1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Idoneità</a:t>
            </a:r>
            <a:endParaRPr lang="en-US" sz="1400" b="1" i="1" dirty="0">
              <a:solidFill>
                <a:srgbClr val="2D2D8A">
                  <a:lumMod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5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Oval 4"/>
          <p:cNvSpPr>
            <a:spLocks noChangeArrowheads="1"/>
          </p:cNvSpPr>
          <p:nvPr/>
        </p:nvSpPr>
        <p:spPr bwMode="auto">
          <a:xfrm>
            <a:off x="6400800" y="1828800"/>
            <a:ext cx="2362200" cy="3505200"/>
          </a:xfrm>
          <a:prstGeom prst="ellips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2147888" y="344488"/>
            <a:ext cx="49403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>
            <a:spAutoFit/>
          </a:bodyPr>
          <a:lstStyle>
            <a:lvl1pPr defTabSz="8651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65188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65188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65188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65188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ahoma" panose="020B0604030504040204" pitchFamily="34" charset="0"/>
              </a:rPr>
              <a:t>Job Quest:</a:t>
            </a:r>
            <a:r>
              <a:rPr lang="en-US" altLang="en-US" sz="2000" b="1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b="1" u="sng">
                <a:solidFill>
                  <a:schemeClr val="hlink"/>
                </a:solidFill>
                <a:latin typeface="Tahoma" panose="020B0604030504040204" pitchFamily="34" charset="0"/>
              </a:rPr>
              <a:t>www.mass.gov/JobQuest</a:t>
            </a:r>
          </a:p>
        </p:txBody>
      </p:sp>
      <p:sp>
        <p:nvSpPr>
          <p:cNvPr id="2765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3FB2BB-7C66-45BA-A249-D378E8B19E05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9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71C6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8269" name="Group 13"/>
          <p:cNvGrpSpPr>
            <a:grpSpLocks/>
          </p:cNvGrpSpPr>
          <p:nvPr/>
        </p:nvGrpSpPr>
        <p:grpSpPr bwMode="auto">
          <a:xfrm>
            <a:off x="7467600" y="3124200"/>
            <a:ext cx="1004888" cy="457200"/>
            <a:chOff x="4704" y="1968"/>
            <a:chExt cx="633" cy="288"/>
          </a:xfrm>
        </p:grpSpPr>
        <p:pic>
          <p:nvPicPr>
            <p:cNvPr id="28683" name="Picture 5" descr="BS002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1968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Line 807"/>
            <p:cNvSpPr>
              <a:spLocks noChangeShapeType="1"/>
            </p:cNvSpPr>
            <p:nvPr/>
          </p:nvSpPr>
          <p:spPr bwMode="auto">
            <a:xfrm>
              <a:off x="4704" y="2112"/>
              <a:ext cx="384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5181600" y="4114800"/>
            <a:ext cx="3581400" cy="2667000"/>
          </a:xfrm>
          <a:prstGeom prst="rect">
            <a:avLst/>
          </a:prstGeom>
          <a:noFill/>
          <a:ln w="57150" algn="ctr">
            <a:solidFill>
              <a:srgbClr val="990099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608263" name="Rectangle 7"/>
          <p:cNvSpPr>
            <a:spLocks noChangeArrowheads="1"/>
          </p:cNvSpPr>
          <p:nvPr/>
        </p:nvSpPr>
        <p:spPr bwMode="auto">
          <a:xfrm>
            <a:off x="152400" y="4114800"/>
            <a:ext cx="4953000" cy="2667000"/>
          </a:xfrm>
          <a:prstGeom prst="rect">
            <a:avLst/>
          </a:prstGeom>
          <a:noFill/>
          <a:ln w="57150" algn="ctr">
            <a:solidFill>
              <a:srgbClr val="990099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8678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6E57E1-9349-4703-BE77-DA64FB096BF4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90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1676400"/>
            <a:ext cx="4953000" cy="2286000"/>
          </a:xfrm>
          <a:prstGeom prst="rect">
            <a:avLst/>
          </a:prstGeom>
          <a:noFill/>
          <a:ln w="57150" algn="ctr">
            <a:solidFill>
              <a:srgbClr val="990099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286000" y="2133600"/>
            <a:ext cx="1004888" cy="457200"/>
            <a:chOff x="1440" y="1344"/>
            <a:chExt cx="633" cy="288"/>
          </a:xfrm>
        </p:grpSpPr>
        <p:pic>
          <p:nvPicPr>
            <p:cNvPr id="28681" name="Picture 5" descr="BS002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4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Line 807"/>
            <p:cNvSpPr>
              <a:spLocks noChangeShapeType="1"/>
            </p:cNvSpPr>
            <p:nvPr/>
          </p:nvSpPr>
          <p:spPr bwMode="auto">
            <a:xfrm>
              <a:off x="1440" y="1488"/>
              <a:ext cx="384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2" grpId="0" animBg="1"/>
      <p:bldP spid="608262" grpId="1" animBg="1"/>
      <p:bldP spid="608263" grpId="0" animBg="1"/>
      <p:bldP spid="608263" grpId="1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flat" cmpd="sng" algn="ctr">
                <a:solidFill>
                  <a:srgbClr val="0071C6"/>
                </a:solidFill>
                <a:prstDash val="solid"/>
                <a:miter lim="800000"/>
                <a:headEnd type="none" w="med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Line 807"/>
          <p:cNvSpPr>
            <a:spLocks noChangeShapeType="1"/>
          </p:cNvSpPr>
          <p:nvPr/>
        </p:nvSpPr>
        <p:spPr bwMode="auto">
          <a:xfrm flipV="1">
            <a:off x="2438400" y="1817688"/>
            <a:ext cx="849313" cy="1230312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01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96A768-F177-4CF0-BD99-2754F8A2FC9C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9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Oval 8"/>
          <p:cNvSpPr>
            <a:spLocks noChangeArrowheads="1"/>
          </p:cNvSpPr>
          <p:nvPr/>
        </p:nvSpPr>
        <p:spPr bwMode="auto">
          <a:xfrm>
            <a:off x="3048000" y="762000"/>
            <a:ext cx="1447800" cy="549275"/>
          </a:xfrm>
          <a:prstGeom prst="ellips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78" tIns="43239" rIns="86478" bIns="43239"/>
          <a:lstStyle>
            <a:lvl1pPr defTabSz="8651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65188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65188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65188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65188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7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30724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12192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880BF7-7D38-4C96-B52C-9E364A324BE2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9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nelson\Pictures\microsite men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657600" y="4876800"/>
            <a:ext cx="3200400" cy="1628775"/>
          </a:xfrm>
          <a:prstGeom prst="rect">
            <a:avLst/>
          </a:prstGeom>
          <a:noFill/>
          <a:ln w="57150" algn="ctr">
            <a:solidFill>
              <a:srgbClr val="990099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786313" y="5257800"/>
            <a:ext cx="1004887" cy="457200"/>
            <a:chOff x="1440" y="1344"/>
            <a:chExt cx="633" cy="288"/>
          </a:xfrm>
        </p:grpSpPr>
        <p:pic>
          <p:nvPicPr>
            <p:cNvPr id="31750" name="Picture 5" descr="BS002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4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Line 807"/>
            <p:cNvSpPr>
              <a:spLocks noChangeShapeType="1"/>
            </p:cNvSpPr>
            <p:nvPr/>
          </p:nvSpPr>
          <p:spPr bwMode="auto">
            <a:xfrm>
              <a:off x="1440" y="1488"/>
              <a:ext cx="384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1749" name="Slide Number Placeholder 1"/>
          <p:cNvSpPr txBox="1">
            <a:spLocks/>
          </p:cNvSpPr>
          <p:nvPr/>
        </p:nvSpPr>
        <p:spPr bwMode="auto">
          <a:xfrm>
            <a:off x="86788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AAE79-CD17-4916-B913-E8372AE95C6F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elson\AppData\Local\Microsoft\Windows\Temporary Internet Files\Content.Outlook\WUL9L3M2\Microsite - Green jo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jnelson\AppData\Local\Microsoft\Windows\Temporary Internet Files\Content.Outlook\WUL9L3M2\microsite - tab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1113"/>
            <a:ext cx="4267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-20638"/>
            <a:ext cx="4648200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Slide Number Placeholder 1"/>
          <p:cNvSpPr txBox="1">
            <a:spLocks/>
          </p:cNvSpPr>
          <p:nvPr/>
        </p:nvSpPr>
        <p:spPr bwMode="auto">
          <a:xfrm>
            <a:off x="8686800" y="6619875"/>
            <a:ext cx="3889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AFB3C3F-B6F8-4875-893A-BDA64B268FE3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9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-152400" y="406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C97403"/>
                </a:solidFill>
                <a:latin typeface="+mj-lt"/>
              </a:rPr>
              <a:t>Servizi per veterani delle forze armate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12738" y="1143000"/>
            <a:ext cx="86233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Tutti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veterani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delle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forze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armate</a:t>
            </a:r>
            <a:r>
              <a:rPr lang="en-US" altLang="en-US" sz="2400" dirty="0">
                <a:solidFill>
                  <a:srgbClr val="000099"/>
                </a:solidFill>
              </a:rPr>
              <a:t> e </a:t>
            </a:r>
            <a:r>
              <a:rPr lang="en-US" altLang="en-US" sz="2400" dirty="0" err="1">
                <a:solidFill>
                  <a:srgbClr val="000099"/>
                </a:solidFill>
              </a:rPr>
              <a:t>i</a:t>
            </a:r>
            <a:r>
              <a:rPr lang="en-US" altLang="en-US" sz="2400" dirty="0">
                <a:solidFill>
                  <a:srgbClr val="000099"/>
                </a:solidFill>
              </a:rPr>
              <a:t>/le </a:t>
            </a:r>
            <a:r>
              <a:rPr lang="en-US" altLang="en-US" sz="2400" dirty="0" err="1">
                <a:solidFill>
                  <a:srgbClr val="000099"/>
                </a:solidFill>
              </a:rPr>
              <a:t>loro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consorti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hanno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diritto</a:t>
            </a:r>
            <a:r>
              <a:rPr lang="en-US" altLang="en-US" sz="2400" dirty="0">
                <a:solidFill>
                  <a:srgbClr val="000099"/>
                </a:solidFill>
              </a:rPr>
              <a:t> a </a:t>
            </a:r>
            <a:r>
              <a:rPr lang="en-US" altLang="en-US" sz="2400" dirty="0" err="1">
                <a:solidFill>
                  <a:srgbClr val="000099"/>
                </a:solidFill>
              </a:rPr>
              <a:t>ricevere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programmi</a:t>
            </a:r>
            <a:r>
              <a:rPr lang="en-US" altLang="en-US" sz="2400" dirty="0">
                <a:solidFill>
                  <a:srgbClr val="000099"/>
                </a:solidFill>
              </a:rPr>
              <a:t> e </a:t>
            </a:r>
            <a:r>
              <a:rPr lang="en-US" altLang="en-US" sz="2400" dirty="0" err="1">
                <a:solidFill>
                  <a:srgbClr val="000099"/>
                </a:solidFill>
              </a:rPr>
              <a:t>servizi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della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maggior</a:t>
            </a:r>
            <a:r>
              <a:rPr lang="en-US" altLang="en-US" sz="2400" dirty="0">
                <a:solidFill>
                  <a:srgbClr val="000099"/>
                </a:solidFill>
              </a:rPr>
              <a:t> parte </a:t>
            </a:r>
            <a:r>
              <a:rPr lang="en-US" altLang="en-US" sz="2400" dirty="0" err="1">
                <a:solidFill>
                  <a:srgbClr val="000099"/>
                </a:solidFill>
              </a:rPr>
              <a:t>dei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MassHire</a:t>
            </a:r>
            <a:r>
              <a:rPr lang="en-US" altLang="en-US" sz="2400" dirty="0" smtClean="0">
                <a:solidFill>
                  <a:srgbClr val="000099"/>
                </a:solidFill>
              </a:rPr>
              <a:t> Career </a:t>
            </a:r>
            <a:r>
              <a:rPr lang="en-US" altLang="en-US" sz="2400" dirty="0">
                <a:solidFill>
                  <a:srgbClr val="000099"/>
                </a:solidFill>
              </a:rPr>
              <a:t>Center in via </a:t>
            </a:r>
            <a:r>
              <a:rPr lang="en-US" altLang="en-US" sz="2400" dirty="0" err="1">
                <a:solidFill>
                  <a:srgbClr val="000099"/>
                </a:solidFill>
              </a:rPr>
              <a:t>prioritaria</a:t>
            </a:r>
            <a:r>
              <a:rPr lang="en-US" altLang="en-US" sz="2400" dirty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altLang="en-US" sz="2400" dirty="0">
              <a:solidFill>
                <a:srgbClr val="000099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Addetto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ai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servizi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ai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veterani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disponibile</a:t>
            </a:r>
            <a:r>
              <a:rPr lang="en-US" altLang="en-US" sz="2400" dirty="0">
                <a:solidFill>
                  <a:srgbClr val="000099"/>
                </a:solidFill>
              </a:rPr>
              <a:t> in </a:t>
            </a:r>
            <a:r>
              <a:rPr lang="en-US" altLang="en-US" sz="2400" dirty="0" err="1">
                <a:solidFill>
                  <a:srgbClr val="000099"/>
                </a:solidFill>
              </a:rPr>
              <a:t>sede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altLang="en-US" sz="2400" dirty="0">
              <a:solidFill>
                <a:srgbClr val="000099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Disponibilità</a:t>
            </a:r>
            <a:r>
              <a:rPr lang="en-US" altLang="en-US" sz="2400" dirty="0">
                <a:solidFill>
                  <a:srgbClr val="000099"/>
                </a:solidFill>
              </a:rPr>
              <a:t> di </a:t>
            </a:r>
            <a:r>
              <a:rPr lang="en-US" altLang="en-US" sz="2400" dirty="0" err="1">
                <a:solidFill>
                  <a:srgbClr val="000099"/>
                </a:solidFill>
              </a:rPr>
              <a:t>assistenza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individuale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altLang="en-US" sz="24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Accesso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ai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servizi</a:t>
            </a:r>
            <a:r>
              <a:rPr lang="en-US" altLang="en-US" sz="2400" dirty="0">
                <a:solidFill>
                  <a:srgbClr val="000099"/>
                </a:solidFill>
              </a:rPr>
              <a:t> e </a:t>
            </a:r>
            <a:r>
              <a:rPr lang="en-US" altLang="en-US" sz="2400" dirty="0" err="1">
                <a:solidFill>
                  <a:srgbClr val="000099"/>
                </a:solidFill>
              </a:rPr>
              <a:t>benefici</a:t>
            </a:r>
            <a:r>
              <a:rPr lang="en-US" altLang="en-US" sz="2400" dirty="0">
                <a:solidFill>
                  <a:srgbClr val="000099"/>
                </a:solidFill>
              </a:rPr>
              <a:t> per </a:t>
            </a:r>
            <a:r>
              <a:rPr lang="en-US" altLang="en-US" sz="2400" dirty="0" err="1">
                <a:solidFill>
                  <a:srgbClr val="000099"/>
                </a:solidFill>
              </a:rPr>
              <a:t>veterani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33796" name="Slide Number Placeholder 1"/>
          <p:cNvSpPr txBox="1">
            <a:spLocks/>
          </p:cNvSpPr>
          <p:nvPr/>
        </p:nvSpPr>
        <p:spPr bwMode="auto">
          <a:xfrm>
            <a:off x="8755063" y="64944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2E2256-2A6D-4258-944E-3784C520DC32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it-IT" altLang="en-US" sz="900"/>
          </a:p>
        </p:txBody>
      </p:sp>
      <p:pic>
        <p:nvPicPr>
          <p:cNvPr id="3076" name="Picture 4" descr="http://ts3.mm.bing.net/th?id=H.4641701123197382&amp;pid=1.7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05200" y="4343400"/>
            <a:ext cx="2235200" cy="1900987"/>
          </a:xfrm>
          <a:prstGeom prst="rect">
            <a:avLst/>
          </a:prstGeom>
          <a:noFill/>
          <a:effectLst>
            <a:softEdge rad="635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12738" y="6172200"/>
            <a:ext cx="82978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Serviamo con orgoglio chi ha servito con orgoglio il nostro Paese.</a:t>
            </a:r>
            <a:endParaRPr lang="it-IT" sz="2000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 rot="10800000" flipV="1">
            <a:off x="0" y="-31750"/>
            <a:ext cx="85359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C97403"/>
                </a:solidFill>
                <a:latin typeface="+mj-lt"/>
              </a:rPr>
              <a:t>Sussidio di disoccupazione (UI) www.mass.gov/dua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25463" y="990600"/>
            <a:ext cx="8229600" cy="699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8572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TeleClaims</a:t>
            </a:r>
            <a:r>
              <a:rPr lang="en-US" altLang="en-US" sz="2200" dirty="0">
                <a:solidFill>
                  <a:srgbClr val="000099"/>
                </a:solidFill>
              </a:rPr>
              <a:t> Center: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lang="en-US" altLang="en-US" sz="2200" dirty="0">
                <a:solidFill>
                  <a:srgbClr val="3333FF"/>
                </a:solidFill>
              </a:rPr>
              <a:t>1-617-626-6800 o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lang="en-US" altLang="en-US" sz="2200" dirty="0">
                <a:solidFill>
                  <a:srgbClr val="3333FF"/>
                </a:solidFill>
              </a:rPr>
              <a:t>1-877-626-6800 (</a:t>
            </a:r>
            <a:r>
              <a:rPr lang="en-US" altLang="en-US" sz="2200" dirty="0" err="1">
                <a:solidFill>
                  <a:srgbClr val="3333FF"/>
                </a:solidFill>
              </a:rPr>
              <a:t>dalle</a:t>
            </a:r>
            <a:r>
              <a:rPr lang="en-US" altLang="en-US" sz="2200" dirty="0">
                <a:solidFill>
                  <a:srgbClr val="3333FF"/>
                </a:solidFill>
              </a:rPr>
              <a:t> zone con i </a:t>
            </a:r>
            <a:r>
              <a:rPr lang="en-US" altLang="en-US" sz="2200" dirty="0" err="1">
                <a:solidFill>
                  <a:srgbClr val="3333FF"/>
                </a:solidFill>
              </a:rPr>
              <a:t>prefissi</a:t>
            </a:r>
            <a:r>
              <a:rPr lang="en-US" altLang="en-US" sz="2200" dirty="0">
                <a:solidFill>
                  <a:srgbClr val="3333FF"/>
                </a:solidFill>
              </a:rPr>
              <a:t> 351, 413, 508, 774, 978)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Servizi</a:t>
            </a:r>
            <a:r>
              <a:rPr lang="en-US" altLang="en-US" sz="2200" dirty="0">
                <a:solidFill>
                  <a:srgbClr val="000099"/>
                </a:solidFill>
              </a:rPr>
              <a:t> online UI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Requisiti</a:t>
            </a:r>
            <a:r>
              <a:rPr lang="en-US" altLang="en-US" sz="2200" dirty="0">
                <a:solidFill>
                  <a:srgbClr val="000099"/>
                </a:solidFill>
              </a:rPr>
              <a:t> di </a:t>
            </a:r>
            <a:r>
              <a:rPr lang="en-US" altLang="en-US" sz="2200" dirty="0" err="1">
                <a:solidFill>
                  <a:srgbClr val="000099"/>
                </a:solidFill>
              </a:rPr>
              <a:t>ricerca</a:t>
            </a:r>
            <a:r>
              <a:rPr lang="en-US" altLang="en-US" sz="2200" dirty="0">
                <a:solidFill>
                  <a:srgbClr val="000099"/>
                </a:solidFill>
              </a:rPr>
              <a:t> del </a:t>
            </a:r>
            <a:r>
              <a:rPr lang="en-US" altLang="en-US" sz="2200" dirty="0" err="1">
                <a:solidFill>
                  <a:srgbClr val="000099"/>
                </a:solidFill>
              </a:rPr>
              <a:t>lavoro</a:t>
            </a:r>
            <a:endParaRPr lang="en-US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Programma</a:t>
            </a:r>
            <a:r>
              <a:rPr lang="en-US" altLang="en-US" sz="2200" dirty="0">
                <a:solidFill>
                  <a:srgbClr val="000099"/>
                </a:solidFill>
              </a:rPr>
              <a:t> di </a:t>
            </a:r>
            <a:r>
              <a:rPr lang="en-US" altLang="en-US" sz="2200" dirty="0" err="1">
                <a:solidFill>
                  <a:srgbClr val="000099"/>
                </a:solidFill>
              </a:rPr>
              <a:t>opportunità</a:t>
            </a:r>
            <a:r>
              <a:rPr lang="en-US" altLang="en-US" sz="2200" dirty="0">
                <a:solidFill>
                  <a:srgbClr val="000099"/>
                </a:solidFill>
              </a:rPr>
              <a:t> di </a:t>
            </a:r>
            <a:r>
              <a:rPr lang="en-US" altLang="en-US" sz="2200" dirty="0" err="1">
                <a:solidFill>
                  <a:srgbClr val="000099"/>
                </a:solidFill>
              </a:rPr>
              <a:t>formazione</a:t>
            </a:r>
            <a:r>
              <a:rPr lang="en-US" altLang="en-US" sz="2200" dirty="0">
                <a:solidFill>
                  <a:srgbClr val="000099"/>
                </a:solidFill>
              </a:rPr>
              <a:t> (</a:t>
            </a:r>
            <a:r>
              <a:rPr lang="en-US" altLang="en-US" sz="2200" dirty="0" err="1">
                <a:solidFill>
                  <a:srgbClr val="000099"/>
                </a:solidFill>
              </a:rPr>
              <a:t>Sezione</a:t>
            </a:r>
            <a:r>
              <a:rPr lang="en-US" altLang="en-US" sz="2200" dirty="0">
                <a:solidFill>
                  <a:srgbClr val="000099"/>
                </a:solidFill>
              </a:rPr>
              <a:t> 30)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 err="1"/>
              <a:t>Collegamento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alla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Sanità</a:t>
            </a:r>
            <a:r>
              <a:rPr lang="en-US" altLang="en-US" sz="2200" dirty="0"/>
              <a:t> del Massachusetts (Massachusetts Health Connector)</a:t>
            </a:r>
            <a:r>
              <a:rPr lang="en-US" altLang="en-US" sz="2200" dirty="0">
                <a:solidFill>
                  <a:srgbClr val="000099"/>
                </a:solidFill>
              </a:rPr>
              <a:t>: </a:t>
            </a:r>
            <a:endParaRPr lang="it-IT" altLang="en-US" sz="2200" dirty="0">
              <a:solidFill>
                <a:srgbClr val="3333FF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lang="en-US" altLang="en-US" sz="2200" u="sng" dirty="0">
                <a:solidFill>
                  <a:srgbClr val="3333FF"/>
                </a:solidFill>
                <a:hlinkClick r:id="rId3"/>
              </a:rPr>
              <a:t>www.MAHealthConnector.org</a:t>
            </a:r>
            <a:r>
              <a:rPr sz="2200" dirty="0" smtClean="0"/>
              <a:t>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lang="en-US" altLang="en-US" sz="2200" dirty="0">
                <a:solidFill>
                  <a:srgbClr val="3333FF"/>
                </a:solidFill>
              </a:rPr>
              <a:t>TTY/TDD: 1-877-623-7773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lang="en-US" altLang="en-US" sz="2200" dirty="0">
                <a:solidFill>
                  <a:srgbClr val="3333FF"/>
                </a:solidFill>
              </a:rPr>
              <a:t>1-877-MA ENROLL / 1-877-623-6765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en-US" sz="2200" dirty="0">
              <a:solidFill>
                <a:srgbClr val="000099"/>
              </a:solidFill>
            </a:endParaRPr>
          </a:p>
        </p:txBody>
      </p:sp>
      <p:sp>
        <p:nvSpPr>
          <p:cNvPr id="34820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80DD19-5342-42B1-B903-BA54D07381A0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it-IT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25879"/>
            <a:ext cx="7924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>
                <a:solidFill>
                  <a:srgbClr val="C97403"/>
                </a:solidFill>
                <a:cs typeface="+mn-cs"/>
              </a:rPr>
              <a:t>Training Opportunities Program (</a:t>
            </a:r>
            <a:r>
              <a:rPr lang="en-US" altLang="en-US" sz="2000" b="1" dirty="0" smtClean="0">
                <a:solidFill>
                  <a:srgbClr val="C97403"/>
                </a:solidFill>
                <a:cs typeface="+mn-cs"/>
              </a:rPr>
              <a:t>TOP – </a:t>
            </a:r>
            <a:r>
              <a:rPr lang="en-US" altLang="en-US" sz="2000" b="1" dirty="0" err="1" smtClean="0">
                <a:solidFill>
                  <a:srgbClr val="C97403"/>
                </a:solidFill>
                <a:cs typeface="+mn-cs"/>
              </a:rPr>
              <a:t>Programma</a:t>
            </a:r>
            <a:r>
              <a:rPr lang="en-US" altLang="en-US" sz="2000" b="1" dirty="0" smtClean="0">
                <a:solidFill>
                  <a:srgbClr val="C97403"/>
                </a:solidFill>
                <a:cs typeface="+mn-cs"/>
              </a:rPr>
              <a:t> </a:t>
            </a:r>
            <a:r>
              <a:rPr lang="en-US" altLang="en-US" sz="2000" b="1" dirty="0" err="1" smtClean="0">
                <a:solidFill>
                  <a:srgbClr val="C97403"/>
                </a:solidFill>
                <a:cs typeface="+mn-cs"/>
              </a:rPr>
              <a:t>Opportunità</a:t>
            </a:r>
            <a:r>
              <a:rPr lang="en-US" altLang="en-US" sz="2000" b="1" dirty="0" smtClean="0">
                <a:solidFill>
                  <a:srgbClr val="C97403"/>
                </a:solidFill>
                <a:cs typeface="+mn-cs"/>
              </a:rPr>
              <a:t> di </a:t>
            </a:r>
            <a:r>
              <a:rPr lang="en-US" altLang="en-US" sz="2000" b="1" dirty="0" err="1" smtClean="0">
                <a:solidFill>
                  <a:srgbClr val="C97403"/>
                </a:solidFill>
                <a:cs typeface="+mn-cs"/>
              </a:rPr>
              <a:t>Formazione</a:t>
            </a:r>
            <a:r>
              <a:rPr lang="en-US" altLang="en-US" sz="2000" b="1" dirty="0" smtClean="0">
                <a:solidFill>
                  <a:srgbClr val="C97403"/>
                </a:solidFill>
                <a:cs typeface="+mn-cs"/>
              </a:rPr>
              <a:t>)</a:t>
            </a:r>
            <a:r>
              <a:rPr lang="en-US" altLang="en-US" sz="2000" b="1" dirty="0">
                <a:solidFill>
                  <a:srgbClr val="C97403"/>
                </a:solidFill>
                <a:cs typeface="+mn-cs"/>
              </a:rPr>
              <a:t> </a:t>
            </a:r>
            <a:r>
              <a:rPr lang="en-US" altLang="en-US" sz="2000" b="1" dirty="0" err="1" smtClean="0">
                <a:solidFill>
                  <a:srgbClr val="C97403"/>
                </a:solidFill>
                <a:cs typeface="+mn-cs"/>
              </a:rPr>
              <a:t>Sezione</a:t>
            </a:r>
            <a:r>
              <a:rPr lang="en-US" altLang="en-US" sz="2000" b="1" dirty="0" smtClean="0">
                <a:solidFill>
                  <a:srgbClr val="C97403"/>
                </a:solidFill>
                <a:cs typeface="+mn-cs"/>
              </a:rPr>
              <a:t> 30</a:t>
            </a:r>
            <a:endParaRPr lang="en-US" altLang="en-US" sz="2000" b="1" dirty="0">
              <a:solidFill>
                <a:srgbClr val="C97403"/>
              </a:solidFill>
              <a:cs typeface="+mn-cs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7230" y="1311497"/>
            <a:ext cx="8647833" cy="423500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marL="1143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Si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può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essere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esentati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dall’obbligo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 di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ricerca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 del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lavoro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mentre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si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frequenta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 un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corso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 di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formazione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 full time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riconosciuto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. </a:t>
            </a:r>
            <a:endParaRPr lang="en-US" altLang="en-US" sz="2000" dirty="0">
              <a:solidFill>
                <a:srgbClr val="000099"/>
              </a:solidFill>
              <a:cs typeface="+mn-cs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La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richiesta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deve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essere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inviata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al </a:t>
            </a:r>
            <a:r>
              <a:rPr lang="en-US" altLang="en-US" sz="1800" dirty="0">
                <a:solidFill>
                  <a:srgbClr val="000099"/>
                </a:solidFill>
                <a:cs typeface="+mn-cs"/>
              </a:rPr>
              <a:t>DUA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entro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il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pagamento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delle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prestazioni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della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20°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settimana</a:t>
            </a:r>
            <a:endParaRPr lang="en-US" altLang="en-US" sz="1800" dirty="0">
              <a:solidFill>
                <a:srgbClr val="000099"/>
              </a:solidFill>
              <a:cs typeface="+mn-cs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Il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corso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di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formazione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deve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essere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riconosciuto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dal DUA</a:t>
            </a:r>
            <a:endParaRPr lang="en-US" altLang="en-US" sz="1800" dirty="0">
              <a:solidFill>
                <a:srgbClr val="000099"/>
              </a:solidFill>
              <a:cs typeface="+mn-cs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Il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corso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di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formazione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deve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migliorare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le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competenze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lavorative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determinate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dalla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domanda</a:t>
            </a:r>
            <a:endParaRPr lang="en-US" altLang="en-US" sz="1800" dirty="0">
              <a:solidFill>
                <a:srgbClr val="000099"/>
              </a:solidFill>
              <a:cs typeface="+mn-cs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rgbClr val="000099"/>
                </a:solidFill>
                <a:cs typeface="+mn-cs"/>
              </a:rPr>
              <a:t>DUA 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non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paga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la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formazione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endParaRPr lang="en-US" altLang="en-US" sz="1800" dirty="0">
              <a:solidFill>
                <a:srgbClr val="000099"/>
              </a:solidFill>
              <a:cs typeface="+mn-cs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Si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può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essere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considerati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idonei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per un Massimo di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ulteriori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26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settimane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di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indennità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di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disoccupazione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mentre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si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è in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formazione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riconosciuta</a:t>
            </a:r>
            <a:endParaRPr lang="en-US" altLang="en-US" sz="1800" dirty="0" smtClean="0">
              <a:solidFill>
                <a:srgbClr val="000099"/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Per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maggiori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000" dirty="0" err="1" smtClean="0">
                <a:solidFill>
                  <a:srgbClr val="000099"/>
                </a:solidFill>
                <a:cs typeface="+mn-cs"/>
              </a:rPr>
              <a:t>informazioni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</a:rPr>
              <a:t>: 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Visita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il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nostro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MassHire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Career </a:t>
            </a:r>
            <a:r>
              <a:rPr lang="en-US" altLang="en-US" sz="1800" dirty="0">
                <a:solidFill>
                  <a:srgbClr val="000099"/>
                </a:solidFill>
                <a:cs typeface="+mn-cs"/>
              </a:rPr>
              <a:t>Center 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local o  </a:t>
            </a:r>
            <a:endParaRPr lang="en-US" altLang="en-US" sz="1800" dirty="0">
              <a:solidFill>
                <a:srgbClr val="000099"/>
              </a:solidFill>
              <a:cs typeface="+mn-cs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en-US" sz="1800" dirty="0" err="1" smtClean="0">
                <a:solidFill>
                  <a:srgbClr val="000099"/>
                </a:solidFill>
                <a:cs typeface="+mn-cs"/>
              </a:rPr>
              <a:t>Contatta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 la TOP </a:t>
            </a:r>
            <a:r>
              <a:rPr lang="en-US" altLang="en-US" sz="1800" dirty="0">
                <a:solidFill>
                  <a:srgbClr val="000099"/>
                </a:solidFill>
                <a:cs typeface="+mn-cs"/>
              </a:rPr>
              <a:t>unit (</a:t>
            </a:r>
            <a:r>
              <a:rPr lang="en-US" altLang="en-US" sz="1800" dirty="0">
                <a:solidFill>
                  <a:srgbClr val="000099"/>
                </a:solidFill>
                <a:cs typeface="+mn-cs"/>
                <a:hlinkClick r:id="rId3"/>
              </a:rPr>
              <a:t>www.mass.gov/dua/top</a:t>
            </a:r>
            <a:r>
              <a:rPr lang="en-US" altLang="en-US" sz="1800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1800" dirty="0" smtClean="0">
                <a:solidFill>
                  <a:srgbClr val="000099"/>
                </a:solidFill>
                <a:cs typeface="+mn-cs"/>
              </a:rPr>
              <a:t>o </a:t>
            </a:r>
            <a:r>
              <a:rPr lang="en-US" altLang="en-US" sz="1800" dirty="0">
                <a:solidFill>
                  <a:srgbClr val="000099"/>
                </a:solidFill>
                <a:cs typeface="+mn-cs"/>
              </a:rPr>
              <a:t>617-626-5521)</a:t>
            </a:r>
          </a:p>
        </p:txBody>
      </p:sp>
      <p:sp>
        <p:nvSpPr>
          <p:cNvPr id="29700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fld id="{5C52E5BF-E03F-482F-B821-4680ECEC59FC}" type="slidenum">
              <a:rPr lang="en-US" altLang="en-US" sz="900">
                <a:solidFill>
                  <a:srgbClr val="333399"/>
                </a:solidFill>
                <a:cs typeface="+mn-cs"/>
              </a:rPr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t>29</a:t>
            </a:fld>
            <a:endParaRPr lang="en-US" altLang="en-US" sz="900">
              <a:solidFill>
                <a:srgbClr val="333399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5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"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C97403"/>
                </a:solidFill>
                <a:latin typeface="+mj-lt"/>
              </a:rPr>
              <a:t>Sommario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93896" y="772478"/>
            <a:ext cx="858043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+mn-lt"/>
              </a:rPr>
              <a:t> Usare </a:t>
            </a:r>
            <a:r>
              <a:rPr lang="en-US" sz="2400" dirty="0" err="1">
                <a:solidFill>
                  <a:srgbClr val="000099"/>
                </a:solidFill>
                <a:latin typeface="+mn-lt"/>
              </a:rPr>
              <a:t>il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+mn-lt"/>
              </a:rPr>
              <a:t>MassHire</a:t>
            </a:r>
            <a:r>
              <a:rPr lang="en-US" sz="2400" dirty="0" smtClean="0">
                <a:solidFill>
                  <a:srgbClr val="000099"/>
                </a:solidFill>
                <a:latin typeface="+mn-lt"/>
              </a:rPr>
              <a:t> Career 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Center per prepararsi a </a:t>
            </a:r>
            <a:r>
              <a:rPr lang="en-US" sz="2400" dirty="0" err="1" smtClean="0">
                <a:solidFill>
                  <a:srgbClr val="000099"/>
                </a:solidFill>
                <a:latin typeface="+mn-lt"/>
              </a:rPr>
              <a:t>cercare</a:t>
            </a:r>
            <a:r>
              <a:rPr lang="en-US" sz="2400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rgbClr val="000099"/>
                </a:solidFill>
                <a:latin typeface="+mn-lt"/>
              </a:rPr>
            </a:br>
            <a:r>
              <a:rPr lang="en-US" sz="2400" dirty="0" smtClean="0">
                <a:solidFill>
                  <a:srgbClr val="000099"/>
                </a:solidFill>
                <a:latin typeface="+mn-lt"/>
              </a:rPr>
              <a:t>   </a:t>
            </a:r>
            <a:r>
              <a:rPr lang="en-US" sz="2400" dirty="0" err="1" smtClean="0">
                <a:solidFill>
                  <a:srgbClr val="000099"/>
                </a:solidFill>
                <a:latin typeface="+mn-lt"/>
              </a:rPr>
              <a:t>lavoro</a:t>
            </a:r>
            <a:r>
              <a:rPr lang="en-US" sz="2400" dirty="0" smtClean="0">
                <a:solidFill>
                  <a:srgbClr val="000099"/>
                </a:solidFill>
                <a:latin typeface="+mn-lt"/>
              </a:rPr>
              <a:t> </a:t>
            </a:r>
            <a:endParaRPr lang="en-US" sz="2400" dirty="0">
              <a:solidFill>
                <a:srgbClr val="000099"/>
              </a:solidFill>
              <a:latin typeface="+mn-lt"/>
            </a:endParaRPr>
          </a:p>
          <a:p>
            <a:pPr eaLnBrk="0" hangingPunct="0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+mn-lt"/>
              </a:rPr>
              <a:t> I passi da compiere per trovare un nuovo lavoro</a:t>
            </a:r>
          </a:p>
          <a:p>
            <a:pPr eaLnBrk="0" hangingPunct="0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+mn-lt"/>
              </a:rPr>
              <a:t> Come ci si posiziona nell'attuale mercato del lavoro</a:t>
            </a:r>
          </a:p>
          <a:p>
            <a:pPr eaLnBrk="0" hangingPunct="0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+mn-lt"/>
              </a:rPr>
              <a:t> Come tracciare l'attività di ricerca lavoro</a:t>
            </a:r>
          </a:p>
          <a:p>
            <a:pPr eaLnBrk="0" hangingPunct="0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+mn-lt"/>
              </a:rPr>
              <a:t> Servizi specializzati</a:t>
            </a:r>
          </a:p>
          <a:p>
            <a:pPr eaLnBrk="0" hangingPunct="0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+mn-lt"/>
              </a:rPr>
              <a:t> Risorse per la comunità</a:t>
            </a:r>
          </a:p>
          <a:p>
            <a:pPr eaLnBrk="0" hangingPunct="0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+mn-lt"/>
              </a:rPr>
              <a:t>Regole</a:t>
            </a:r>
            <a:r>
              <a:rPr lang="en-US" sz="2400" dirty="0" smtClean="0">
                <a:solidFill>
                  <a:srgbClr val="000099"/>
                </a:solidFill>
                <a:latin typeface="+mn-lt"/>
              </a:rPr>
              <a:t> e </a:t>
            </a:r>
            <a:r>
              <a:rPr lang="en-US" sz="2400" dirty="0" err="1" smtClean="0">
                <a:solidFill>
                  <a:srgbClr val="000099"/>
                </a:solidFill>
                <a:latin typeface="+mn-lt"/>
              </a:rPr>
              <a:t>linee</a:t>
            </a:r>
            <a:r>
              <a:rPr lang="en-US" sz="24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</a:rPr>
              <a:t>guida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+mn-lt"/>
              </a:rPr>
              <a:t>dei</a:t>
            </a:r>
            <a:r>
              <a:rPr lang="en-US" sz="24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+mn-lt"/>
              </a:rPr>
              <a:t>MassHire</a:t>
            </a:r>
            <a:r>
              <a:rPr lang="en-US" sz="2400" dirty="0" smtClean="0">
                <a:solidFill>
                  <a:srgbClr val="000099"/>
                </a:solidFill>
                <a:latin typeface="+mn-lt"/>
              </a:rPr>
              <a:t> Career 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Center</a:t>
            </a:r>
          </a:p>
        </p:txBody>
      </p:sp>
      <p:sp>
        <p:nvSpPr>
          <p:cNvPr id="9220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0D7F6F-2DDB-4004-BAAF-9AA52A937093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it-IT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227535"/>
            <a:ext cx="8001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C97403"/>
                </a:solidFill>
                <a:latin typeface="+mj-lt"/>
              </a:rPr>
              <a:t>Trade</a:t>
            </a:r>
            <a:r>
              <a:rPr sz="1600" dirty="0" smtClean="0"/>
              <a:t> </a:t>
            </a:r>
            <a:r>
              <a:rPr lang="en-US" sz="1600" b="1" dirty="0">
                <a:solidFill>
                  <a:srgbClr val="C97403"/>
                </a:solidFill>
                <a:latin typeface="+mj-lt"/>
              </a:rPr>
              <a:t>Adjustment Assistance (TAA - Assistenza per il riassetto commerciale),         </a:t>
            </a:r>
            <a:r>
              <a:rPr sz="1600" dirty="0"/>
              <a:t/>
            </a:r>
            <a:br>
              <a:rPr sz="1600" dirty="0"/>
            </a:br>
            <a:r>
              <a:rPr lang="en-US" sz="1600" b="1" dirty="0">
                <a:solidFill>
                  <a:srgbClr val="C97403"/>
                </a:solidFill>
                <a:latin typeface="+mj-lt"/>
              </a:rPr>
              <a:t>Trade Readjustment Allowances (TRA - Programmi di riassetto commerciale)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92138" y="12192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71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99"/>
                </a:solidFill>
              </a:rPr>
              <a:t> Se </a:t>
            </a:r>
            <a:r>
              <a:rPr lang="en-US" altLang="en-US" sz="2200" dirty="0" err="1">
                <a:solidFill>
                  <a:srgbClr val="000099"/>
                </a:solidFill>
              </a:rPr>
              <a:t>il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vostro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posto</a:t>
            </a:r>
            <a:r>
              <a:rPr lang="en-US" altLang="en-US" sz="2200" dirty="0">
                <a:solidFill>
                  <a:srgbClr val="000099"/>
                </a:solidFill>
              </a:rPr>
              <a:t> di </a:t>
            </a:r>
            <a:r>
              <a:rPr lang="en-US" altLang="en-US" sz="2200" dirty="0" err="1">
                <a:solidFill>
                  <a:srgbClr val="000099"/>
                </a:solidFill>
              </a:rPr>
              <a:t>lavoro</a:t>
            </a:r>
            <a:r>
              <a:rPr lang="en-US" altLang="en-US" sz="2200" dirty="0">
                <a:solidFill>
                  <a:srgbClr val="000099"/>
                </a:solidFill>
              </a:rPr>
              <a:t> è </a:t>
            </a:r>
            <a:r>
              <a:rPr lang="en-US" altLang="en-US" sz="2200" dirty="0" err="1">
                <a:solidFill>
                  <a:srgbClr val="000099"/>
                </a:solidFill>
              </a:rPr>
              <a:t>stato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colpito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dalla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concorrenza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internazionale</a:t>
            </a:r>
            <a:r>
              <a:rPr lang="en-US" altLang="en-US" sz="2200" dirty="0">
                <a:solidFill>
                  <a:srgbClr val="000099"/>
                </a:solidFill>
              </a:rPr>
              <a:t> o se </a:t>
            </a:r>
            <a:r>
              <a:rPr lang="en-US" altLang="en-US" sz="2200" dirty="0" err="1">
                <a:solidFill>
                  <a:srgbClr val="000099"/>
                </a:solidFill>
              </a:rPr>
              <a:t>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prodotti</a:t>
            </a:r>
            <a:r>
              <a:rPr lang="en-US" altLang="en-US" sz="2200" dirty="0">
                <a:solidFill>
                  <a:srgbClr val="000099"/>
                </a:solidFill>
              </a:rPr>
              <a:t>/</a:t>
            </a:r>
            <a:r>
              <a:rPr lang="en-US" altLang="en-US" sz="2200" dirty="0" err="1">
                <a:solidFill>
                  <a:srgbClr val="000099"/>
                </a:solidFill>
              </a:rPr>
              <a:t>servizi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che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producevate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sono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stati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trasferiti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all'estero</a:t>
            </a:r>
            <a:r>
              <a:rPr lang="en-US" altLang="en-US" sz="2200" dirty="0">
                <a:solidFill>
                  <a:srgbClr val="000099"/>
                </a:solidFill>
              </a:rPr>
              <a:t>, </a:t>
            </a:r>
            <a:r>
              <a:rPr lang="en-US" altLang="en-US" sz="2200" dirty="0" err="1">
                <a:solidFill>
                  <a:srgbClr val="000099"/>
                </a:solidFill>
              </a:rPr>
              <a:t>potreste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essere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idonei</a:t>
            </a:r>
            <a:r>
              <a:rPr lang="en-US" altLang="en-US" sz="2200" dirty="0">
                <a:solidFill>
                  <a:srgbClr val="000099"/>
                </a:solidFill>
              </a:rPr>
              <a:t> a </a:t>
            </a:r>
            <a:r>
              <a:rPr lang="en-US" altLang="en-US" sz="2200" dirty="0" err="1">
                <a:solidFill>
                  <a:srgbClr val="000099"/>
                </a:solidFill>
              </a:rPr>
              <a:t>ricevere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alcuni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vantaggi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fra</a:t>
            </a:r>
            <a:r>
              <a:rPr lang="en-US" altLang="en-US" sz="2200" dirty="0">
                <a:solidFill>
                  <a:srgbClr val="000099"/>
                </a:solidFill>
              </a:rPr>
              <a:t> cui: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altLang="en-US" sz="2200" dirty="0" err="1">
                <a:solidFill>
                  <a:srgbClr val="3333FF"/>
                </a:solidFill>
              </a:rPr>
              <a:t>Assistenza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</a:rPr>
              <a:t>finanziaria</a:t>
            </a:r>
            <a:r>
              <a:rPr lang="en-US" altLang="en-US" sz="2200" dirty="0">
                <a:solidFill>
                  <a:srgbClr val="3333FF"/>
                </a:solidFill>
              </a:rPr>
              <a:t> per </a:t>
            </a:r>
            <a:r>
              <a:rPr lang="en-US" altLang="en-US" sz="2200" dirty="0" err="1">
                <a:solidFill>
                  <a:srgbClr val="3333FF"/>
                </a:solidFill>
              </a:rPr>
              <a:t>corsi</a:t>
            </a:r>
            <a:r>
              <a:rPr lang="en-US" altLang="en-US" sz="2200" dirty="0">
                <a:solidFill>
                  <a:srgbClr val="3333FF"/>
                </a:solidFill>
              </a:rPr>
              <a:t> di </a:t>
            </a:r>
            <a:r>
              <a:rPr lang="en-US" altLang="en-US" sz="2200" dirty="0" err="1">
                <a:solidFill>
                  <a:srgbClr val="3333FF"/>
                </a:solidFill>
              </a:rPr>
              <a:t>formazione</a:t>
            </a:r>
            <a:endParaRPr lang="en-US" altLang="en-US" sz="2200" dirty="0">
              <a:solidFill>
                <a:srgbClr val="3333FF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altLang="en-US" sz="2200" dirty="0" err="1">
                <a:solidFill>
                  <a:srgbClr val="3333FF"/>
                </a:solidFill>
              </a:rPr>
              <a:t>Estensione</a:t>
            </a:r>
            <a:r>
              <a:rPr lang="en-US" altLang="en-US" sz="2200" dirty="0">
                <a:solidFill>
                  <a:srgbClr val="3333FF"/>
                </a:solidFill>
              </a:rPr>
              <a:t> del </a:t>
            </a:r>
            <a:r>
              <a:rPr lang="en-US" altLang="en-US" sz="2200" dirty="0" err="1">
                <a:solidFill>
                  <a:srgbClr val="3333FF"/>
                </a:solidFill>
              </a:rPr>
              <a:t>sussidio</a:t>
            </a:r>
            <a:r>
              <a:rPr lang="en-US" altLang="en-US" sz="2200" dirty="0">
                <a:solidFill>
                  <a:srgbClr val="3333FF"/>
                </a:solidFill>
              </a:rPr>
              <a:t> di </a:t>
            </a:r>
            <a:r>
              <a:rPr lang="en-US" altLang="en-US" sz="2200" dirty="0" err="1">
                <a:solidFill>
                  <a:srgbClr val="3333FF"/>
                </a:solidFill>
              </a:rPr>
              <a:t>disoccupazione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en-US" sz="2200" dirty="0">
              <a:solidFill>
                <a:srgbClr val="990000"/>
              </a:solidFill>
            </a:endParaRPr>
          </a:p>
          <a:p>
            <a:pPr lvl="1">
              <a:lnSpc>
                <a:spcPct val="40000"/>
              </a:lnSpc>
              <a:spcBef>
                <a:spcPct val="0"/>
              </a:spcBef>
              <a:buFontTx/>
              <a:buNone/>
            </a:pPr>
            <a:endParaRPr lang="it-IT" altLang="en-US" sz="2200" dirty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sz="2200" dirty="0" smtClean="0"/>
              <a:t> Sono previste </a:t>
            </a:r>
            <a:r>
              <a:rPr lang="en-US" altLang="en-US" sz="2200" u="sng" dirty="0" err="1">
                <a:solidFill>
                  <a:srgbClr val="D37A03"/>
                </a:solidFill>
              </a:rPr>
              <a:t>scadenze</a:t>
            </a:r>
            <a:r>
              <a:rPr lang="en-US" altLang="en-US" sz="2200" u="sng" dirty="0">
                <a:solidFill>
                  <a:srgbClr val="D37A03"/>
                </a:solidFill>
              </a:rPr>
              <a:t> ben precise</a:t>
            </a:r>
            <a:r>
              <a:rPr lang="en-US" altLang="en-US" sz="2200" dirty="0">
                <a:solidFill>
                  <a:srgbClr val="000099"/>
                </a:solidFill>
              </a:rPr>
              <a:t> per </a:t>
            </a:r>
            <a:r>
              <a:rPr lang="en-US" altLang="en-US" sz="2200" dirty="0" err="1">
                <a:solidFill>
                  <a:srgbClr val="000099"/>
                </a:solidFill>
              </a:rPr>
              <a:t>presentare</a:t>
            </a:r>
            <a:r>
              <a:rPr lang="en-US" altLang="en-US" sz="2200" dirty="0">
                <a:solidFill>
                  <a:srgbClr val="000099"/>
                </a:solidFill>
              </a:rPr>
              <a:t> le </a:t>
            </a:r>
            <a:r>
              <a:rPr lang="en-US" altLang="en-US" sz="2200" dirty="0" err="1">
                <a:solidFill>
                  <a:srgbClr val="000099"/>
                </a:solidFill>
              </a:rPr>
              <a:t>domande</a:t>
            </a:r>
            <a:r>
              <a:rPr lang="en-US" altLang="en-US" sz="2200" dirty="0">
                <a:solidFill>
                  <a:srgbClr val="000099"/>
                </a:solidFill>
              </a:rPr>
              <a:t> di </a:t>
            </a:r>
            <a:r>
              <a:rPr lang="en-US" altLang="en-US" sz="2200" dirty="0" err="1">
                <a:solidFill>
                  <a:srgbClr val="000099"/>
                </a:solidFill>
              </a:rPr>
              <a:t>partecipazione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programmi</a:t>
            </a:r>
            <a:r>
              <a:rPr lang="en-US" altLang="en-US" sz="2200" dirty="0">
                <a:solidFill>
                  <a:srgbClr val="000099"/>
                </a:solidFill>
              </a:rPr>
              <a:t> TAA.  Per </a:t>
            </a:r>
            <a:r>
              <a:rPr lang="en-US" altLang="en-US" sz="2200" dirty="0" err="1">
                <a:solidFill>
                  <a:srgbClr val="000099"/>
                </a:solidFill>
              </a:rPr>
              <a:t>ulteriori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informazioni</a:t>
            </a:r>
            <a:r>
              <a:rPr lang="en-US" altLang="en-US" sz="2200" dirty="0">
                <a:solidFill>
                  <a:srgbClr val="000099"/>
                </a:solidFill>
              </a:rPr>
              <a:t> e/o per </a:t>
            </a:r>
            <a:r>
              <a:rPr lang="en-US" altLang="en-US" sz="2200" dirty="0" err="1">
                <a:solidFill>
                  <a:srgbClr val="000099"/>
                </a:solidFill>
              </a:rPr>
              <a:t>ottenere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l'elenco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delle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aziende</a:t>
            </a:r>
            <a:r>
              <a:rPr lang="en-US" altLang="en-US" sz="2200" dirty="0">
                <a:solidFill>
                  <a:srgbClr val="000099"/>
                </a:solidFill>
              </a:rPr>
              <a:t> certificate per la </a:t>
            </a:r>
            <a:r>
              <a:rPr lang="en-US" altLang="en-US" sz="2200" dirty="0" err="1">
                <a:solidFill>
                  <a:srgbClr val="000099"/>
                </a:solidFill>
              </a:rPr>
              <a:t>partecipazione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programmi</a:t>
            </a:r>
            <a:r>
              <a:rPr lang="en-US" altLang="en-US" sz="2200" dirty="0">
                <a:solidFill>
                  <a:srgbClr val="000099"/>
                </a:solidFill>
              </a:rPr>
              <a:t> TAA, </a:t>
            </a:r>
            <a:r>
              <a:rPr lang="en-US" altLang="en-US" sz="2200" dirty="0" err="1">
                <a:solidFill>
                  <a:srgbClr val="000099"/>
                </a:solidFill>
              </a:rPr>
              <a:t>rivolgersi</a:t>
            </a:r>
            <a:r>
              <a:rPr lang="en-US" altLang="en-US" sz="2200" dirty="0">
                <a:solidFill>
                  <a:srgbClr val="000099"/>
                </a:solidFill>
              </a:rPr>
              <a:t> al </a:t>
            </a:r>
            <a:r>
              <a:rPr lang="en-US" altLang="en-US" sz="2200" dirty="0" err="1">
                <a:solidFill>
                  <a:srgbClr val="000099"/>
                </a:solidFill>
              </a:rPr>
              <a:t>personale</a:t>
            </a:r>
            <a:r>
              <a:rPr lang="en-US" altLang="en-US" sz="2200" dirty="0">
                <a:solidFill>
                  <a:srgbClr val="000099"/>
                </a:solidFill>
              </a:rPr>
              <a:t> del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MassHire</a:t>
            </a:r>
            <a:r>
              <a:rPr lang="en-US" altLang="en-US" sz="2200" dirty="0" smtClean="0">
                <a:solidFill>
                  <a:srgbClr val="000099"/>
                </a:solidFill>
              </a:rPr>
              <a:t> Career </a:t>
            </a:r>
            <a:r>
              <a:rPr lang="en-US" altLang="en-US" sz="2200" dirty="0">
                <a:solidFill>
                  <a:srgbClr val="000099"/>
                </a:solidFill>
              </a:rPr>
              <a:t>Center </a:t>
            </a:r>
            <a:r>
              <a:rPr sz="2200" dirty="0" smtClean="0"/>
              <a:t> </a:t>
            </a:r>
            <a:r>
              <a:rPr lang="en-US" altLang="en-US" sz="2200" u="sng" dirty="0" err="1">
                <a:solidFill>
                  <a:srgbClr val="C97403"/>
                </a:solidFill>
              </a:rPr>
              <a:t>immediatamente</a:t>
            </a:r>
            <a:r>
              <a:rPr sz="2200" dirty="0" smtClean="0"/>
              <a:t> </a:t>
            </a:r>
            <a:r>
              <a:rPr lang="en-US" altLang="en-US" sz="2200" dirty="0">
                <a:solidFill>
                  <a:srgbClr val="000099"/>
                </a:solidFill>
              </a:rPr>
              <a:t>per </a:t>
            </a:r>
            <a:r>
              <a:rPr lang="en-US" altLang="en-US" sz="2200" dirty="0" err="1">
                <a:solidFill>
                  <a:srgbClr val="000099"/>
                </a:solidFill>
              </a:rPr>
              <a:t>informazioni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su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tali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vantaggi</a:t>
            </a:r>
            <a:r>
              <a:rPr lang="en-US" altLang="en-US" sz="2200" dirty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t-IT" altLang="en-US" sz="2200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t-IT" altLang="en-US" sz="2200" dirty="0">
              <a:solidFill>
                <a:schemeClr val="tx1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98700"/>
            <a:ext cx="1370013" cy="1174750"/>
          </a:xfrm>
          <a:prstGeom prst="rect">
            <a:avLst/>
          </a:prstGeom>
          <a:noFill/>
          <a:effectLst>
            <a:glow rad="63500">
              <a:schemeClr val="bg1">
                <a:lumMod val="95000"/>
                <a:alpha val="40000"/>
              </a:schemeClr>
            </a:glow>
            <a:softEdge rad="31750"/>
          </a:effectLst>
        </p:spPr>
      </p:pic>
      <p:sp>
        <p:nvSpPr>
          <p:cNvPr id="39941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64352B-9507-4020-B5A7-9AC1ABA128A8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it-IT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7772400" cy="7571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CA" sz="2400" b="1" dirty="0">
                <a:solidFill>
                  <a:srgbClr val="C97403"/>
                </a:solidFill>
                <a:latin typeface="+mj-lt"/>
              </a:rPr>
              <a:t>National Dislocated Worker Grants (</a:t>
            </a:r>
            <a:r>
              <a:rPr lang="en-CA" sz="2400" b="1" dirty="0" smtClean="0">
                <a:solidFill>
                  <a:srgbClr val="C97403"/>
                </a:solidFill>
                <a:latin typeface="+mj-lt"/>
              </a:rPr>
              <a:t>NDWG-</a:t>
            </a:r>
            <a:r>
              <a:rPr lang="en-US" sz="2400" b="1" dirty="0" err="1" smtClean="0">
                <a:solidFill>
                  <a:srgbClr val="C97403"/>
                </a:solidFill>
                <a:latin typeface="+mj-lt"/>
              </a:rPr>
              <a:t>Aiuti</a:t>
            </a:r>
            <a:r>
              <a:rPr lang="en-US" sz="2400" b="1" dirty="0" smtClean="0">
                <a:solidFill>
                  <a:srgbClr val="C97403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C97403"/>
                </a:solidFill>
                <a:latin typeface="+mj-lt"/>
              </a:rPr>
              <a:t>Nazionali</a:t>
            </a:r>
            <a:r>
              <a:rPr lang="en-US" sz="2400" b="1" dirty="0" smtClean="0">
                <a:solidFill>
                  <a:srgbClr val="C97403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C97403"/>
                </a:solidFill>
                <a:latin typeface="+mj-lt"/>
              </a:rPr>
              <a:t>ai</a:t>
            </a:r>
            <a:r>
              <a:rPr lang="en-US" sz="2400" b="1" dirty="0" smtClean="0">
                <a:solidFill>
                  <a:srgbClr val="C97403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C97403"/>
                </a:solidFill>
                <a:latin typeface="+mj-lt"/>
              </a:rPr>
              <a:t>Lavoratori</a:t>
            </a:r>
            <a:r>
              <a:rPr lang="en-US" sz="2400" b="1" dirty="0" smtClean="0">
                <a:solidFill>
                  <a:srgbClr val="C97403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C97403"/>
                </a:solidFill>
                <a:latin typeface="+mj-lt"/>
              </a:rPr>
              <a:t>Licenziati</a:t>
            </a:r>
            <a:r>
              <a:rPr lang="en-US" sz="2400" b="1" dirty="0" smtClean="0">
                <a:solidFill>
                  <a:srgbClr val="C97403"/>
                </a:solidFill>
                <a:latin typeface="+mj-lt"/>
              </a:rPr>
              <a:t>)</a:t>
            </a:r>
            <a:endParaRPr lang="en-US" sz="2400" b="1" dirty="0">
              <a:solidFill>
                <a:srgbClr val="C97403"/>
              </a:solidFill>
              <a:latin typeface="+mj-lt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92138" y="1219200"/>
            <a:ext cx="79248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indent="571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 Il </a:t>
            </a:r>
            <a:r>
              <a:rPr lang="en-US" altLang="en-US" sz="2400" dirty="0" err="1">
                <a:solidFill>
                  <a:srgbClr val="000099"/>
                </a:solidFill>
              </a:rPr>
              <a:t>programma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</a:rPr>
              <a:t>National Dislocated Worker Grants (NDWG-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formalmente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Aiuti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Nazionali</a:t>
            </a:r>
            <a:r>
              <a:rPr lang="en-US" altLang="en-US" sz="2400" dirty="0" smtClean="0">
                <a:solidFill>
                  <a:srgbClr val="000099"/>
                </a:solidFill>
              </a:rPr>
              <a:t> di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Emergenza</a:t>
            </a:r>
            <a:r>
              <a:rPr lang="en-US" altLang="en-US" sz="2400" dirty="0" smtClean="0">
                <a:solidFill>
                  <a:srgbClr val="000099"/>
                </a:solidFill>
              </a:rPr>
              <a:t>) </a:t>
            </a:r>
            <a:r>
              <a:rPr lang="en-US" altLang="en-US" sz="2400" dirty="0" err="1">
                <a:solidFill>
                  <a:srgbClr val="000099"/>
                </a:solidFill>
              </a:rPr>
              <a:t>assiste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lavoratori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che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hanno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perso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il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posto</a:t>
            </a:r>
            <a:r>
              <a:rPr lang="en-US" altLang="en-US" sz="2400" dirty="0">
                <a:solidFill>
                  <a:srgbClr val="000099"/>
                </a:solidFill>
              </a:rPr>
              <a:t> in </a:t>
            </a:r>
            <a:r>
              <a:rPr lang="en-US" altLang="en-US" sz="2400" dirty="0" err="1">
                <a:solidFill>
                  <a:srgbClr val="000099"/>
                </a:solidFill>
              </a:rPr>
              <a:t>seguito</a:t>
            </a:r>
            <a:r>
              <a:rPr lang="en-US" altLang="en-US" sz="2400" dirty="0">
                <a:solidFill>
                  <a:srgbClr val="000099"/>
                </a:solidFill>
              </a:rPr>
              <a:t> a </a:t>
            </a:r>
            <a:r>
              <a:rPr lang="en-US" altLang="en-US" sz="2400" dirty="0" err="1">
                <a:solidFill>
                  <a:srgbClr val="000099"/>
                </a:solidFill>
              </a:rPr>
              <a:t>licenziamenti</a:t>
            </a:r>
            <a:r>
              <a:rPr lang="en-US" altLang="en-US" sz="2400" dirty="0">
                <a:solidFill>
                  <a:srgbClr val="000099"/>
                </a:solidFill>
              </a:rPr>
              <a:t> di </a:t>
            </a:r>
            <a:r>
              <a:rPr lang="en-US" altLang="en-US" sz="2400" dirty="0" err="1">
                <a:solidFill>
                  <a:srgbClr val="000099"/>
                </a:solidFill>
              </a:rPr>
              <a:t>massa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causati</a:t>
            </a:r>
            <a:r>
              <a:rPr lang="en-US" altLang="en-US" sz="2400" dirty="0">
                <a:solidFill>
                  <a:srgbClr val="000099"/>
                </a:solidFill>
              </a:rPr>
              <a:t> da </a:t>
            </a:r>
            <a:r>
              <a:rPr lang="en-US" altLang="en-US" sz="2400" dirty="0" err="1">
                <a:solidFill>
                  <a:srgbClr val="000099"/>
                </a:solidFill>
              </a:rPr>
              <a:t>eventi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economici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inaspettati</a:t>
            </a:r>
            <a:r>
              <a:rPr lang="en-US" altLang="en-US" sz="2400" dirty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en-US" sz="24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 Il </a:t>
            </a:r>
            <a:r>
              <a:rPr lang="en-US" altLang="en-US" sz="2400" dirty="0" smtClean="0">
                <a:solidFill>
                  <a:srgbClr val="000099"/>
                </a:solidFill>
              </a:rPr>
              <a:t>NDWG </a:t>
            </a:r>
            <a:r>
              <a:rPr lang="en-US" altLang="en-US" sz="2400" dirty="0" err="1">
                <a:solidFill>
                  <a:srgbClr val="000099"/>
                </a:solidFill>
              </a:rPr>
              <a:t>aiuta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lavoratori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licenziati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offrendo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assistenza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finanziaria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temporanea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ai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programmi</a:t>
            </a:r>
            <a:r>
              <a:rPr lang="en-US" altLang="en-US" sz="2400" dirty="0">
                <a:solidFill>
                  <a:srgbClr val="000099"/>
                </a:solidFill>
              </a:rPr>
              <a:t> di </a:t>
            </a:r>
            <a:r>
              <a:rPr lang="en-US" altLang="en-US" sz="2400" dirty="0" err="1">
                <a:solidFill>
                  <a:srgbClr val="000099"/>
                </a:solidFill>
              </a:rPr>
              <a:t>formazione</a:t>
            </a:r>
            <a:r>
              <a:rPr lang="en-US" altLang="en-US" sz="2400" dirty="0">
                <a:solidFill>
                  <a:srgbClr val="000099"/>
                </a:solidFill>
              </a:rPr>
              <a:t> e </a:t>
            </a:r>
            <a:r>
              <a:rPr lang="en-US" altLang="en-US" sz="2400" dirty="0" err="1">
                <a:solidFill>
                  <a:srgbClr val="000099"/>
                </a:solidFill>
              </a:rPr>
              <a:t>impiego</a:t>
            </a:r>
            <a:r>
              <a:rPr lang="en-US" altLang="en-US" sz="2400" dirty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altLang="en-US" sz="24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dirty="0" smtClean="0"/>
              <a:t> </a:t>
            </a:r>
            <a:r>
              <a:rPr lang="en-US" altLang="en-US" sz="2400" b="1" dirty="0">
                <a:solidFill>
                  <a:srgbClr val="00B050"/>
                </a:solidFill>
              </a:rPr>
              <a:t>I 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CCs </a:t>
            </a:r>
            <a:r>
              <a:rPr lang="en-US" altLang="en-US" sz="2400" b="1" dirty="0" err="1">
                <a:solidFill>
                  <a:srgbClr val="00B050"/>
                </a:solidFill>
              </a:rPr>
              <a:t>possono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</a:rPr>
              <a:t>elencare</a:t>
            </a:r>
            <a:r>
              <a:rPr lang="en-US" altLang="en-US" sz="2400" b="1" dirty="0">
                <a:solidFill>
                  <a:srgbClr val="00B050"/>
                </a:solidFill>
              </a:rPr>
              <a:t> qui le </a:t>
            </a:r>
            <a:r>
              <a:rPr lang="en-US" altLang="en-US" sz="2400" b="1" dirty="0" err="1">
                <a:solidFill>
                  <a:srgbClr val="00B050"/>
                </a:solidFill>
              </a:rPr>
              <a:t>aziende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</a:rPr>
              <a:t>che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</a:rPr>
              <a:t>usano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</a:rPr>
              <a:t>i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</a:rPr>
              <a:t>fondi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NDWG </a:t>
            </a:r>
            <a:r>
              <a:rPr lang="en-US" altLang="en-US" sz="2400" b="1" dirty="0" err="1">
                <a:solidFill>
                  <a:srgbClr val="00B050"/>
                </a:solidFill>
              </a:rPr>
              <a:t>nella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</a:rPr>
              <a:t>rispettiva</a:t>
            </a:r>
            <a:r>
              <a:rPr lang="en-US" altLang="en-US" sz="2400" b="1" dirty="0">
                <a:solidFill>
                  <a:srgbClr val="00B050"/>
                </a:solidFill>
              </a:rPr>
              <a:t> area di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competenza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e I NEG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esistenti</a:t>
            </a:r>
            <a:r>
              <a:rPr lang="en-US" altLang="en-US" sz="2400" dirty="0" smtClean="0">
                <a:solidFill>
                  <a:srgbClr val="00B050"/>
                </a:solidFill>
              </a:rPr>
              <a:t>.</a:t>
            </a:r>
            <a:r>
              <a:rPr dirty="0" smtClean="0"/>
              <a:t> </a:t>
            </a:r>
            <a:endParaRPr lang="it-IT" altLang="en-US" sz="2400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t-IT" altLang="en-US" sz="2400" dirty="0">
              <a:solidFill>
                <a:schemeClr val="tx1"/>
              </a:solidFill>
            </a:endParaRPr>
          </a:p>
        </p:txBody>
      </p:sp>
      <p:sp>
        <p:nvSpPr>
          <p:cNvPr id="40964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A48C7D-E092-4697-8D64-978E41A6A87F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it-IT" altLang="en-US" sz="900"/>
          </a:p>
        </p:txBody>
      </p:sp>
    </p:spTree>
    <p:extLst>
      <p:ext uri="{BB962C8B-B14F-4D97-AF65-F5344CB8AC3E}">
        <p14:creationId xmlns:p14="http://schemas.microsoft.com/office/powerpoint/2010/main" val="28493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10" y="0"/>
            <a:ext cx="8382000" cy="9144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altLang="en-US" sz="2200" b="1" dirty="0" smtClean="0">
                <a:solidFill>
                  <a:srgbClr val="C97403"/>
                </a:solidFill>
              </a:rPr>
              <a:t>RESEA</a:t>
            </a:r>
            <a:r>
              <a:rPr sz="2200" dirty="0"/>
              <a:t/>
            </a:r>
            <a:br>
              <a:rPr sz="2200" dirty="0"/>
            </a:br>
            <a:r>
              <a:rPr lang="en-US" altLang="en-US" sz="2200" b="1" dirty="0" err="1" smtClean="0">
                <a:solidFill>
                  <a:srgbClr val="C97403"/>
                </a:solidFill>
              </a:rPr>
              <a:t>Servizi</a:t>
            </a:r>
            <a:r>
              <a:rPr lang="en-US" altLang="en-US" sz="2200" b="1" dirty="0" smtClean="0">
                <a:solidFill>
                  <a:srgbClr val="C97403"/>
                </a:solidFill>
              </a:rPr>
              <a:t> di </a:t>
            </a:r>
            <a:r>
              <a:rPr lang="en-US" altLang="en-US" sz="2200" b="1" dirty="0" err="1" smtClean="0">
                <a:solidFill>
                  <a:srgbClr val="C97403"/>
                </a:solidFill>
              </a:rPr>
              <a:t>Reimpiego</a:t>
            </a:r>
            <a:r>
              <a:rPr lang="en-US" altLang="en-US" sz="2200" b="1" dirty="0" smtClean="0">
                <a:solidFill>
                  <a:srgbClr val="C97403"/>
                </a:solidFill>
              </a:rPr>
              <a:t> e </a:t>
            </a:r>
            <a:r>
              <a:rPr lang="en-US" altLang="en-US" sz="2200" b="1" dirty="0" err="1" smtClean="0">
                <a:solidFill>
                  <a:srgbClr val="C97403"/>
                </a:solidFill>
              </a:rPr>
              <a:t>Esame</a:t>
            </a:r>
            <a:r>
              <a:rPr lang="en-US" altLang="en-US" sz="2200" b="1" dirty="0" smtClean="0">
                <a:solidFill>
                  <a:srgbClr val="C97403"/>
                </a:solidFill>
              </a:rPr>
              <a:t> di </a:t>
            </a:r>
            <a:r>
              <a:rPr lang="en-US" altLang="en-US" sz="2200" b="1" dirty="0" err="1" smtClean="0">
                <a:solidFill>
                  <a:srgbClr val="C97403"/>
                </a:solidFill>
              </a:rPr>
              <a:t>Valutazione</a:t>
            </a:r>
            <a:r>
              <a:rPr lang="en-US" altLang="en-US" sz="2200" b="1" dirty="0" smtClean="0">
                <a:solidFill>
                  <a:srgbClr val="C97403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C97403"/>
                </a:solidFill>
              </a:rPr>
              <a:t>dell’Idoneità</a:t>
            </a:r>
            <a:endParaRPr lang="en-US" altLang="en-US" sz="2200" b="1" dirty="0" smtClean="0">
              <a:solidFill>
                <a:srgbClr val="C97403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720138" cy="54864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Ricevete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sussidio</a:t>
            </a:r>
            <a:r>
              <a:rPr lang="en-US" altLang="en-US" sz="2400" dirty="0" smtClean="0"/>
              <a:t> di </a:t>
            </a:r>
            <a:r>
              <a:rPr lang="en-US" altLang="en-US" sz="2400" dirty="0" err="1" smtClean="0"/>
              <a:t>disoccupazione</a:t>
            </a:r>
            <a:r>
              <a:rPr lang="en-US" altLang="en-US" sz="2400" dirty="0" smtClean="0"/>
              <a:t>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Nell'ambito</a:t>
            </a:r>
            <a:r>
              <a:rPr lang="en-US" altLang="en-US" sz="2400" dirty="0" smtClean="0"/>
              <a:t> dell'idoneità al </a:t>
            </a:r>
            <a:r>
              <a:rPr lang="en-US" altLang="en-US" sz="2400" dirty="0" err="1" smtClean="0"/>
              <a:t>sussidio</a:t>
            </a:r>
            <a:r>
              <a:rPr lang="en-US" altLang="en-US" sz="2400" dirty="0" smtClean="0"/>
              <a:t> di </a:t>
            </a:r>
            <a:r>
              <a:rPr lang="en-US" altLang="en-US" sz="2400" dirty="0" err="1" smtClean="0"/>
              <a:t>disoccupazione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potreste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essere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selezionati</a:t>
            </a:r>
            <a:r>
              <a:rPr lang="en-US" altLang="en-US" sz="2400" dirty="0" smtClean="0"/>
              <a:t> per </a:t>
            </a:r>
            <a:r>
              <a:rPr lang="en-US" altLang="en-US" sz="2400" dirty="0" err="1" smtClean="0"/>
              <a:t>una</a:t>
            </a:r>
            <a:r>
              <a:rPr lang="en-US" altLang="en-US" sz="2400" dirty="0" smtClean="0"/>
              <a:t> </a:t>
            </a:r>
            <a:r>
              <a:rPr lang="en-US" altLang="en-US" sz="2400" u="sng" dirty="0" err="1" smtClean="0"/>
              <a:t>valutazione</a:t>
            </a:r>
            <a:r>
              <a:rPr lang="en-US" altLang="en-US" sz="2400" u="sng" dirty="0" smtClean="0"/>
              <a:t> </a:t>
            </a:r>
            <a:r>
              <a:rPr lang="en-US" altLang="en-US" sz="2400" u="sng" dirty="0" err="1" smtClean="0"/>
              <a:t>obbligatoria</a:t>
            </a:r>
            <a:r>
              <a:rPr lang="en-US" altLang="en-US" sz="2400" u="sng" dirty="0" smtClean="0"/>
              <a:t>  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dirty="0" smtClean="0"/>
              <a:t>    </a:t>
            </a:r>
            <a:r>
              <a:rPr lang="en-US" altLang="en-US" sz="2400" u="sng" dirty="0" smtClean="0"/>
              <a:t>dell'idoneità </a:t>
            </a:r>
            <a:r>
              <a:rPr lang="en-US" altLang="en-US" sz="2400" u="sng" dirty="0" err="1" smtClean="0"/>
              <a:t>alla</a:t>
            </a:r>
            <a:r>
              <a:rPr lang="en-US" altLang="en-US" sz="2400" u="sng" dirty="0" smtClean="0"/>
              <a:t> </a:t>
            </a:r>
            <a:r>
              <a:rPr lang="en-US" altLang="en-US" sz="2400" u="sng" dirty="0" err="1" smtClean="0"/>
              <a:t>riassunzione</a:t>
            </a:r>
            <a:endParaRPr lang="en-US" altLang="en-US" sz="2400" u="sng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u="sng" dirty="0" err="1" smtClean="0"/>
              <a:t>Incontro</a:t>
            </a:r>
            <a:r>
              <a:rPr lang="en-US" altLang="en-US" sz="2400" u="sng" dirty="0" smtClean="0"/>
              <a:t> </a:t>
            </a:r>
            <a:r>
              <a:rPr lang="en-US" altLang="en-US" sz="2400" u="sng" dirty="0" err="1" smtClean="0"/>
              <a:t>obbligatorio</a:t>
            </a:r>
            <a:r>
              <a:rPr lang="en-US" altLang="en-US" sz="2400" u="sng" dirty="0" smtClean="0"/>
              <a:t> di </a:t>
            </a:r>
            <a:r>
              <a:rPr lang="en-US" altLang="en-US" sz="2400" u="sng" dirty="0" err="1" smtClean="0"/>
              <a:t>idoneità</a:t>
            </a:r>
            <a:r>
              <a:rPr lang="en-US" altLang="en-US" sz="2400" u="sng" dirty="0" smtClean="0"/>
              <a:t> per </a:t>
            </a:r>
            <a:r>
              <a:rPr lang="en-US" altLang="en-US" sz="2400" u="sng" dirty="0" err="1" smtClean="0"/>
              <a:t>una</a:t>
            </a:r>
            <a:r>
              <a:rPr lang="en-US" altLang="en-US" sz="2400" u="sng" dirty="0" smtClean="0"/>
              <a:t> </a:t>
            </a:r>
            <a:r>
              <a:rPr lang="en-US" altLang="en-US" sz="2400" u="sng" dirty="0" err="1" smtClean="0"/>
              <a:t>nuova</a:t>
            </a:r>
            <a:r>
              <a:rPr lang="en-US" altLang="en-US" sz="2400" u="sng" dirty="0" smtClean="0"/>
              <a:t> </a:t>
            </a:r>
            <a:r>
              <a:rPr lang="en-US" altLang="en-US" sz="2400" u="sng" dirty="0" err="1" smtClean="0"/>
              <a:t>occupazione</a:t>
            </a:r>
            <a:endParaRPr lang="en-US" altLang="en-US" sz="2400" u="sng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u="sng" dirty="0" err="1" smtClean="0">
                <a:solidFill>
                  <a:srgbClr val="3333FF"/>
                </a:solidFill>
              </a:rPr>
              <a:t>Obiettivo</a:t>
            </a:r>
            <a:r>
              <a:rPr lang="en-US" altLang="en-US" sz="1600" dirty="0" smtClean="0">
                <a:solidFill>
                  <a:srgbClr val="3333FF"/>
                </a:solidFill>
              </a:rPr>
              <a:t> –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aiutarvi</a:t>
            </a:r>
            <a:r>
              <a:rPr lang="en-US" altLang="en-US" sz="1600" dirty="0" smtClean="0">
                <a:solidFill>
                  <a:srgbClr val="3333FF"/>
                </a:solidFill>
              </a:rPr>
              <a:t> ad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avere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successo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nella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ricerca</a:t>
            </a:r>
            <a:r>
              <a:rPr lang="en-US" altLang="en-US" sz="1600" dirty="0" smtClean="0">
                <a:solidFill>
                  <a:srgbClr val="3333FF"/>
                </a:solidFill>
              </a:rPr>
              <a:t> di un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nuovo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lavoro</a:t>
            </a:r>
            <a:endParaRPr lang="it-IT" altLang="en-US" sz="1600" u="sng" dirty="0" smtClean="0">
              <a:solidFill>
                <a:srgbClr val="3333FF"/>
              </a:solidFill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 smtClean="0">
                <a:solidFill>
                  <a:srgbClr val="3333FF"/>
                </a:solidFill>
              </a:rPr>
              <a:t>Colloquio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personale</a:t>
            </a:r>
            <a:r>
              <a:rPr lang="en-US" altLang="en-US" sz="1600" dirty="0" smtClean="0">
                <a:solidFill>
                  <a:srgbClr val="3333FF"/>
                </a:solidFill>
              </a:rPr>
              <a:t> con un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funzionario</a:t>
            </a:r>
            <a:r>
              <a:rPr lang="en-US" altLang="en-US" sz="1600" dirty="0" smtClean="0">
                <a:solidFill>
                  <a:srgbClr val="3333FF"/>
                </a:solidFill>
              </a:rPr>
              <a:t> del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MassHire</a:t>
            </a:r>
            <a:r>
              <a:rPr lang="en-US" altLang="en-US" sz="1600" dirty="0" smtClean="0">
                <a:solidFill>
                  <a:srgbClr val="3333FF"/>
                </a:solidFill>
              </a:rPr>
              <a:t> Career Center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 smtClean="0">
                <a:solidFill>
                  <a:srgbClr val="3333FF"/>
                </a:solidFill>
              </a:rPr>
              <a:t>Esame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delle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attività</a:t>
            </a:r>
            <a:r>
              <a:rPr lang="en-US" altLang="en-US" sz="1600" dirty="0" smtClean="0">
                <a:solidFill>
                  <a:srgbClr val="3333FF"/>
                </a:solidFill>
              </a:rPr>
              <a:t> di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ricerca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lavoro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effettuate</a:t>
            </a:r>
            <a:endParaRPr lang="en-US" altLang="en-US" sz="1600" dirty="0" smtClean="0">
              <a:solidFill>
                <a:srgbClr val="3333FF"/>
              </a:solidFill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 smtClean="0">
                <a:solidFill>
                  <a:srgbClr val="3333FF"/>
                </a:solidFill>
              </a:rPr>
              <a:t>Conformità</a:t>
            </a:r>
            <a:r>
              <a:rPr lang="en-US" altLang="en-US" sz="1600" dirty="0" smtClean="0">
                <a:solidFill>
                  <a:srgbClr val="3333FF"/>
                </a:solidFill>
              </a:rPr>
              <a:t> con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il</a:t>
            </a:r>
            <a:r>
              <a:rPr lang="en-US" altLang="en-US" sz="1600" dirty="0" smtClean="0">
                <a:solidFill>
                  <a:srgbClr val="3333FF"/>
                </a:solidFill>
              </a:rPr>
              <a:t> Career Action Plan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 smtClean="0">
                <a:solidFill>
                  <a:srgbClr val="3333FF"/>
                </a:solidFill>
              </a:rPr>
              <a:t>Incoraggiamento</a:t>
            </a:r>
            <a:r>
              <a:rPr lang="en-US" altLang="en-US" sz="1600" dirty="0" smtClean="0">
                <a:solidFill>
                  <a:srgbClr val="3333FF"/>
                </a:solidFill>
              </a:rPr>
              <a:t> ad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avere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successo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</a:p>
          <a:p>
            <a:pPr lvl="1" eaLnBrk="1" hangingPunct="1"/>
            <a:r>
              <a:rPr lang="en-US" altLang="en-US" sz="1600" dirty="0" err="1" smtClean="0">
                <a:solidFill>
                  <a:srgbClr val="3333FF"/>
                </a:solidFill>
              </a:rPr>
              <a:t>Illustrazione</a:t>
            </a:r>
            <a:r>
              <a:rPr lang="en-US" altLang="en-US" sz="1600" dirty="0" smtClean="0">
                <a:solidFill>
                  <a:srgbClr val="3333FF"/>
                </a:solidFill>
              </a:rPr>
              <a:t> di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strategie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efficaci</a:t>
            </a:r>
            <a:r>
              <a:rPr lang="en-US" altLang="en-US" sz="1600" dirty="0" smtClean="0">
                <a:solidFill>
                  <a:srgbClr val="3333FF"/>
                </a:solidFill>
              </a:rPr>
              <a:t> per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affrontare</a:t>
            </a:r>
            <a:r>
              <a:rPr lang="en-US" altLang="en-US" sz="1600" dirty="0" smtClean="0">
                <a:solidFill>
                  <a:srgbClr val="3333FF"/>
                </a:solidFill>
              </a:rPr>
              <a:t> e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superare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gli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ostacoli</a:t>
            </a:r>
            <a:r>
              <a:rPr lang="en-US" altLang="en-US" sz="1600" dirty="0" smtClean="0">
                <a:solidFill>
                  <a:srgbClr val="3333FF"/>
                </a:solidFill>
              </a:rPr>
              <a:t> verso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l’ottenimento</a:t>
            </a:r>
            <a:r>
              <a:rPr lang="en-US" altLang="en-US" sz="1600" dirty="0" smtClean="0">
                <a:solidFill>
                  <a:srgbClr val="3333FF"/>
                </a:solidFill>
              </a:rPr>
              <a:t> di un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nuovo</a:t>
            </a:r>
            <a:r>
              <a:rPr lang="en-US" altLang="en-US" sz="1600" dirty="0" smtClean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lavoro</a:t>
            </a:r>
            <a:endParaRPr lang="en-US" altLang="en-US" sz="1600" dirty="0" smtClean="0">
              <a:solidFill>
                <a:srgbClr val="3333FF"/>
              </a:solidFill>
            </a:endParaRPr>
          </a:p>
          <a:p>
            <a:pPr lvl="1" eaLnBrk="1" hangingPunct="1"/>
            <a:r>
              <a:rPr lang="en-US" altLang="en-US" sz="1600" u="sng" dirty="0" smtClean="0">
                <a:solidFill>
                  <a:srgbClr val="3333FF"/>
                </a:solidFill>
              </a:rPr>
              <a:t>La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mancata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presentazione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all’appuntamento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 e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il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mancato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rispetto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 del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programma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potrebbero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causare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il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ritardo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 o la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revoca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 del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sussidio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 di </a:t>
            </a:r>
            <a:r>
              <a:rPr lang="en-US" altLang="en-US" sz="1600" u="sng" dirty="0" err="1" smtClean="0">
                <a:solidFill>
                  <a:srgbClr val="3333FF"/>
                </a:solidFill>
              </a:rPr>
              <a:t>disoccupazione</a:t>
            </a:r>
            <a:r>
              <a:rPr lang="en-US" altLang="en-US" sz="1600" u="sng" dirty="0" smtClean="0">
                <a:solidFill>
                  <a:srgbClr val="3333FF"/>
                </a:solidFill>
              </a:rPr>
              <a:t>.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it-IT" altLang="en-US" sz="1200" u="sng" dirty="0" smtClean="0">
              <a:solidFill>
                <a:srgbClr val="FF5050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it-IT" altLang="en-US" sz="1200" u="sng" dirty="0" smtClean="0">
              <a:solidFill>
                <a:srgbClr val="FF5050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it-IT" altLang="en-US" sz="1200" u="sng" dirty="0" smtClean="0">
              <a:solidFill>
                <a:srgbClr val="FF5050"/>
              </a:solidFill>
            </a:endParaRPr>
          </a:p>
        </p:txBody>
      </p:sp>
      <p:sp>
        <p:nvSpPr>
          <p:cNvPr id="35844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FDF264B-542B-4400-A813-B1CAF59DDFEF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it-IT" altLang="en-US" sz="900"/>
          </a:p>
        </p:txBody>
      </p:sp>
    </p:spTree>
    <p:extLst>
      <p:ext uri="{BB962C8B-B14F-4D97-AF65-F5344CB8AC3E}">
        <p14:creationId xmlns:p14="http://schemas.microsoft.com/office/powerpoint/2010/main" val="5085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485775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t/>
            </a:r>
            <a:br/>
            <a:endParaRPr lang="it-IT" altLang="en-US" sz="3600" b="1">
              <a:solidFill>
                <a:srgbClr val="BB1B23"/>
              </a:solidFill>
              <a:latin typeface="Arial Narrow" panose="020B0606020202030204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28733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Il </a:t>
            </a:r>
            <a:r>
              <a:rPr lang="en-US" altLang="en-US" sz="2400" dirty="0" err="1">
                <a:solidFill>
                  <a:srgbClr val="000099"/>
                </a:solidFill>
              </a:rPr>
              <a:t>programma</a:t>
            </a:r>
            <a:r>
              <a:rPr lang="en-US" altLang="en-US" sz="2400" dirty="0">
                <a:solidFill>
                  <a:srgbClr val="000099"/>
                </a:solidFill>
              </a:rPr>
              <a:t> WOTC </a:t>
            </a:r>
            <a:r>
              <a:rPr lang="en-US" altLang="en-US" sz="2400" dirty="0" err="1">
                <a:solidFill>
                  <a:srgbClr val="000099"/>
                </a:solidFill>
              </a:rPr>
              <a:t>fornisce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consistenti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crediti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d'imposta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alle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aziende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che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assumono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membri</a:t>
            </a:r>
            <a:r>
              <a:rPr lang="en-US" altLang="en-US" sz="2400" dirty="0">
                <a:solidFill>
                  <a:srgbClr val="000099"/>
                </a:solidFill>
              </a:rPr>
              <a:t> di </a:t>
            </a:r>
            <a:r>
              <a:rPr lang="en-US" altLang="en-US" sz="2400" dirty="0" err="1">
                <a:solidFill>
                  <a:srgbClr val="000099"/>
                </a:solidFill>
              </a:rPr>
              <a:t>specifici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gruppi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it-IT" altLang="en-US" sz="24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Consultate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il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materiale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che</a:t>
            </a:r>
            <a:r>
              <a:rPr lang="en-US" altLang="en-US" sz="2400" dirty="0">
                <a:solidFill>
                  <a:srgbClr val="000099"/>
                </a:solidFill>
              </a:rPr>
              <a:t> vi è </a:t>
            </a:r>
            <a:r>
              <a:rPr lang="en-US" altLang="en-US" sz="2400" dirty="0" err="1">
                <a:solidFill>
                  <a:srgbClr val="000099"/>
                </a:solidFill>
              </a:rPr>
              <a:t>stato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distribuito</a:t>
            </a:r>
            <a:r>
              <a:rPr lang="en-US" altLang="en-US" sz="2400" dirty="0">
                <a:solidFill>
                  <a:srgbClr val="000099"/>
                </a:solidFill>
              </a:rPr>
              <a:t> per </a:t>
            </a:r>
            <a:r>
              <a:rPr lang="en-US" altLang="en-US" sz="2400" dirty="0" err="1">
                <a:solidFill>
                  <a:srgbClr val="000099"/>
                </a:solidFill>
              </a:rPr>
              <a:t>maggiori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dettagli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su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questi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gruppi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altLang="en-US" sz="24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Se </a:t>
            </a:r>
            <a:r>
              <a:rPr lang="en-US" altLang="en-US" sz="2400" dirty="0" err="1">
                <a:solidFill>
                  <a:srgbClr val="000099"/>
                </a:solidFill>
              </a:rPr>
              <a:t>appartenete</a:t>
            </a:r>
            <a:r>
              <a:rPr lang="en-US" altLang="en-US" sz="2400" dirty="0">
                <a:solidFill>
                  <a:srgbClr val="000099"/>
                </a:solidFill>
              </a:rPr>
              <a:t> a </a:t>
            </a:r>
            <a:r>
              <a:rPr lang="en-US" altLang="en-US" sz="2400" dirty="0" err="1">
                <a:solidFill>
                  <a:srgbClr val="000099"/>
                </a:solidFill>
              </a:rPr>
              <a:t>uno</a:t>
            </a:r>
            <a:r>
              <a:rPr lang="en-US" altLang="en-US" sz="2400" dirty="0">
                <a:solidFill>
                  <a:srgbClr val="000099"/>
                </a:solidFill>
              </a:rPr>
              <a:t> di </a:t>
            </a:r>
            <a:r>
              <a:rPr lang="en-US" altLang="en-US" sz="2400" dirty="0" err="1">
                <a:solidFill>
                  <a:srgbClr val="000099"/>
                </a:solidFill>
              </a:rPr>
              <a:t>questi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gruppi</a:t>
            </a:r>
            <a:r>
              <a:rPr lang="en-US" altLang="en-US" sz="2400" dirty="0">
                <a:solidFill>
                  <a:srgbClr val="000099"/>
                </a:solidFill>
              </a:rPr>
              <a:t>, </a:t>
            </a:r>
            <a:r>
              <a:rPr lang="en-US" altLang="en-US" sz="2400" dirty="0" err="1">
                <a:solidFill>
                  <a:srgbClr val="000099"/>
                </a:solidFill>
              </a:rPr>
              <a:t>potete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usare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crediti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d'imposta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alle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aziende</a:t>
            </a:r>
            <a:r>
              <a:rPr lang="en-US" altLang="en-US" sz="2400" dirty="0">
                <a:solidFill>
                  <a:srgbClr val="000099"/>
                </a:solidFill>
              </a:rPr>
              <a:t> come </a:t>
            </a:r>
            <a:r>
              <a:rPr lang="en-US" altLang="en-US" sz="2400" dirty="0" err="1">
                <a:solidFill>
                  <a:srgbClr val="000099"/>
                </a:solidFill>
              </a:rPr>
              <a:t>strumento</a:t>
            </a:r>
            <a:r>
              <a:rPr lang="en-US" altLang="en-US" sz="2400" dirty="0">
                <a:solidFill>
                  <a:srgbClr val="000099"/>
                </a:solidFill>
              </a:rPr>
              <a:t> per </a:t>
            </a:r>
            <a:r>
              <a:rPr lang="en-US" altLang="en-US" sz="2400" dirty="0" err="1">
                <a:solidFill>
                  <a:srgbClr val="000099"/>
                </a:solidFill>
              </a:rPr>
              <a:t>facilitare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l'assunzione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altLang="en-US" sz="24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Per </a:t>
            </a:r>
            <a:r>
              <a:rPr lang="en-US" altLang="en-US" sz="2400" dirty="0" err="1">
                <a:solidFill>
                  <a:srgbClr val="000099"/>
                </a:solidFill>
              </a:rPr>
              <a:t>ulteriori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informazioni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rivolgetevi</a:t>
            </a:r>
            <a:r>
              <a:rPr lang="en-US" altLang="en-US" sz="2400" dirty="0">
                <a:solidFill>
                  <a:srgbClr val="000099"/>
                </a:solidFill>
              </a:rPr>
              <a:t> al locale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MassHire</a:t>
            </a:r>
            <a:r>
              <a:rPr lang="en-US" altLang="en-US" sz="2400" dirty="0" smtClean="0">
                <a:solidFill>
                  <a:srgbClr val="000099"/>
                </a:solidFill>
              </a:rPr>
              <a:t> Career </a:t>
            </a:r>
            <a:r>
              <a:rPr lang="en-US" altLang="en-US" sz="2400" dirty="0">
                <a:solidFill>
                  <a:srgbClr val="000099"/>
                </a:solidFill>
              </a:rPr>
              <a:t>Center o </a:t>
            </a:r>
            <a:r>
              <a:rPr lang="en-US" altLang="en-US" sz="2400" dirty="0" err="1">
                <a:solidFill>
                  <a:srgbClr val="000099"/>
                </a:solidFill>
              </a:rPr>
              <a:t>chiamate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il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numero</a:t>
            </a:r>
            <a:r>
              <a:rPr lang="en-US" altLang="en-US" sz="2400" dirty="0">
                <a:solidFill>
                  <a:srgbClr val="000099"/>
                </a:solidFill>
              </a:rPr>
              <a:t> (617) 626-5353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97690"/>
            <a:ext cx="8001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97403"/>
                </a:solidFill>
                <a:latin typeface="+mj-lt"/>
              </a:rPr>
              <a:t>Work Opportunity Tax Credits </a:t>
            </a:r>
            <a:endParaRPr lang="en-US" sz="2800" b="1" dirty="0" smtClean="0">
              <a:solidFill>
                <a:srgbClr val="C97403"/>
              </a:solidFill>
              <a:latin typeface="+mj-lt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C97403"/>
                </a:solidFill>
                <a:latin typeface="+mj-lt"/>
              </a:rPr>
              <a:t>(</a:t>
            </a:r>
            <a:r>
              <a:rPr lang="en-US" sz="2400" b="1" dirty="0">
                <a:solidFill>
                  <a:srgbClr val="C97403"/>
                </a:solidFill>
                <a:latin typeface="+mj-lt"/>
              </a:rPr>
              <a:t>Crediti d'imposta per le opportunità di lavoro)</a:t>
            </a:r>
          </a:p>
        </p:txBody>
      </p:sp>
      <p:sp>
        <p:nvSpPr>
          <p:cNvPr id="36869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A9268D-8A78-4449-96BA-BD4E1BE2C7E0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it-IT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263" y="47625"/>
            <a:ext cx="8686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97403"/>
                </a:solidFill>
                <a:latin typeface="+mj-lt"/>
              </a:rPr>
              <a:t>Come </a:t>
            </a:r>
            <a:r>
              <a:rPr lang="en-US" sz="2400" b="1" dirty="0" err="1">
                <a:solidFill>
                  <a:srgbClr val="C97403"/>
                </a:solidFill>
                <a:latin typeface="+mj-lt"/>
              </a:rPr>
              <a:t>i</a:t>
            </a:r>
            <a:r>
              <a:rPr lang="en-US" sz="2400" b="1" dirty="0">
                <a:solidFill>
                  <a:srgbClr val="C97403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C97403"/>
                </a:solidFill>
                <a:latin typeface="+mj-lt"/>
              </a:rPr>
              <a:t>Masshire</a:t>
            </a:r>
            <a:r>
              <a:rPr lang="en-US" sz="2400" b="1" dirty="0" smtClean="0">
                <a:solidFill>
                  <a:srgbClr val="C97403"/>
                </a:solidFill>
                <a:latin typeface="+mj-lt"/>
              </a:rPr>
              <a:t> Career </a:t>
            </a:r>
            <a:r>
              <a:rPr lang="en-US" sz="2400" b="1" dirty="0">
                <a:solidFill>
                  <a:srgbClr val="C97403"/>
                </a:solidFill>
                <a:latin typeface="+mj-lt"/>
              </a:rPr>
              <a:t>Center possono aiutarvi a mettervi in contatto con le risorse delle comunità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1090613"/>
            <a:ext cx="815340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09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99"/>
                </a:solidFill>
              </a:rPr>
              <a:t>211 – 24 ore al </a:t>
            </a:r>
            <a:r>
              <a:rPr lang="en-US" altLang="en-US" sz="2200" dirty="0" err="1">
                <a:solidFill>
                  <a:srgbClr val="000099"/>
                </a:solidFill>
              </a:rPr>
              <a:t>giorno</a:t>
            </a:r>
            <a:r>
              <a:rPr lang="en-US" altLang="en-US" sz="2200" dirty="0">
                <a:solidFill>
                  <a:srgbClr val="000099"/>
                </a:solidFill>
              </a:rPr>
              <a:t> - 7 </a:t>
            </a:r>
            <a:r>
              <a:rPr lang="en-US" altLang="en-US" sz="2200" dirty="0" err="1">
                <a:solidFill>
                  <a:srgbClr val="000099"/>
                </a:solidFill>
              </a:rPr>
              <a:t>giorni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alla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settimana</a:t>
            </a:r>
            <a:endParaRPr lang="en-US" altLang="en-US" sz="22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Sussidio</a:t>
            </a:r>
            <a:r>
              <a:rPr lang="en-US" altLang="en-US" sz="2200" dirty="0">
                <a:solidFill>
                  <a:srgbClr val="000099"/>
                </a:solidFill>
              </a:rPr>
              <a:t> per </a:t>
            </a:r>
            <a:r>
              <a:rPr lang="en-US" altLang="en-US" sz="2200" dirty="0" err="1">
                <a:solidFill>
                  <a:srgbClr val="000099"/>
                </a:solidFill>
              </a:rPr>
              <a:t>il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carburante</a:t>
            </a:r>
            <a:endParaRPr lang="en-US" altLang="en-US" sz="22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Assistenza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nella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fase</a:t>
            </a:r>
            <a:r>
              <a:rPr lang="en-US" altLang="en-US" sz="2200" dirty="0">
                <a:solidFill>
                  <a:srgbClr val="000099"/>
                </a:solidFill>
              </a:rPr>
              <a:t> di </a:t>
            </a:r>
            <a:r>
              <a:rPr lang="en-US" altLang="en-US" sz="2200" dirty="0" err="1">
                <a:solidFill>
                  <a:srgbClr val="000099"/>
                </a:solidFill>
              </a:rPr>
              <a:t>transizione</a:t>
            </a:r>
            <a:endParaRPr lang="en-US" altLang="en-US" sz="22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99"/>
                </a:solidFill>
              </a:rPr>
              <a:t>Mensa </a:t>
            </a:r>
            <a:r>
              <a:rPr lang="en-US" altLang="en-US" sz="2200" dirty="0" err="1">
                <a:solidFill>
                  <a:srgbClr val="000099"/>
                </a:solidFill>
              </a:rPr>
              <a:t>assistenziale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>
                <a:solidFill>
                  <a:srgbClr val="000099"/>
                </a:solidFill>
                <a:hlinkClick r:id="rId3"/>
              </a:rPr>
              <a:t>www.projectbread.org</a:t>
            </a:r>
            <a:r>
              <a:rPr sz="2200" dirty="0" smtClean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99"/>
                </a:solidFill>
              </a:rPr>
              <a:t>   800-645-8333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99"/>
                </a:solidFill>
              </a:rPr>
              <a:t>SNAP (</a:t>
            </a:r>
            <a:r>
              <a:rPr lang="en-US" altLang="en-US" sz="2200" dirty="0" err="1">
                <a:solidFill>
                  <a:srgbClr val="000099"/>
                </a:solidFill>
              </a:rPr>
              <a:t>Buoni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alimentari</a:t>
            </a:r>
            <a:r>
              <a:rPr lang="en-US" altLang="en-US" sz="2200" dirty="0">
                <a:solidFill>
                  <a:srgbClr val="000099"/>
                </a:solidFill>
              </a:rPr>
              <a:t>) 866-950-FOOD (3663)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Programma</a:t>
            </a:r>
            <a:r>
              <a:rPr lang="en-US" altLang="en-US" sz="2200" dirty="0">
                <a:solidFill>
                  <a:srgbClr val="000099"/>
                </a:solidFill>
              </a:rPr>
              <a:t> per </a:t>
            </a:r>
            <a:r>
              <a:rPr lang="en-US" altLang="en-US" sz="2200" dirty="0" err="1">
                <a:solidFill>
                  <a:srgbClr val="000099"/>
                </a:solidFill>
              </a:rPr>
              <a:t>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lavoratori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agricoli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stagionali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migranti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Ufficio</a:t>
            </a:r>
            <a:r>
              <a:rPr lang="en-US" altLang="en-US" sz="2200" dirty="0">
                <a:solidFill>
                  <a:srgbClr val="000099"/>
                </a:solidFill>
              </a:rPr>
              <a:t> di </a:t>
            </a:r>
            <a:r>
              <a:rPr lang="en-US" altLang="en-US" sz="2200" dirty="0" err="1">
                <a:solidFill>
                  <a:srgbClr val="000099"/>
                </a:solidFill>
              </a:rPr>
              <a:t>servizi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multilingue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>
                <a:solidFill>
                  <a:srgbClr val="000099"/>
                </a:solidFill>
                <a:hlinkClick r:id="rId4"/>
              </a:rPr>
              <a:t>http://www.mass.gov/lwd/eolwd/multilingual-information</a:t>
            </a: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altLang="en-US" sz="2200" dirty="0">
              <a:solidFill>
                <a:srgbClr val="000099"/>
              </a:solidFill>
            </a:endParaRPr>
          </a:p>
        </p:txBody>
      </p:sp>
      <p:sp>
        <p:nvSpPr>
          <p:cNvPr id="37892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3E4B3F-63F5-41B6-A1B3-74E9580A716F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it-IT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001000" cy="9144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altLang="en-US" sz="2400" b="1" dirty="0">
                <a:solidFill>
                  <a:srgbClr val="C97403"/>
                </a:solidFill>
              </a:rPr>
              <a:t>Workforce Innovation and </a:t>
            </a:r>
            <a:br>
              <a:rPr lang="en-US" altLang="en-US" sz="2400" b="1" dirty="0">
                <a:solidFill>
                  <a:srgbClr val="C97403"/>
                </a:solidFill>
              </a:rPr>
            </a:br>
            <a:r>
              <a:rPr lang="en-US" altLang="en-US" sz="2400" b="1" dirty="0">
                <a:solidFill>
                  <a:srgbClr val="C97403"/>
                </a:solidFill>
              </a:rPr>
              <a:t>Opportunity Act (</a:t>
            </a:r>
            <a:r>
              <a:rPr lang="en-US" altLang="en-US" sz="2400" b="1" dirty="0" smtClean="0">
                <a:solidFill>
                  <a:srgbClr val="C97403"/>
                </a:solidFill>
              </a:rPr>
              <a:t>WIOA- </a:t>
            </a:r>
            <a:r>
              <a:rPr lang="en-US" altLang="en-US" sz="2400" b="1" dirty="0" err="1" smtClean="0">
                <a:solidFill>
                  <a:srgbClr val="C97403"/>
                </a:solidFill>
              </a:rPr>
              <a:t>Legge</a:t>
            </a:r>
            <a:r>
              <a:rPr lang="en-US" altLang="en-US" sz="2400" b="1" dirty="0" smtClean="0">
                <a:solidFill>
                  <a:srgbClr val="C97403"/>
                </a:solidFill>
              </a:rPr>
              <a:t> per </a:t>
            </a:r>
            <a:r>
              <a:rPr lang="it-IT" altLang="en-US" sz="2400" b="1" dirty="0">
                <a:solidFill>
                  <a:srgbClr val="C97403"/>
                </a:solidFill>
              </a:rPr>
              <a:t>l'innovazione e </a:t>
            </a:r>
            <a:r>
              <a:rPr lang="it-IT" altLang="en-US" sz="2400" b="1" dirty="0">
                <a:solidFill>
                  <a:srgbClr val="C97403"/>
                </a:solidFill>
                <a:uFill>
                  <a:solidFill>
                    <a:srgbClr val="FFFF00"/>
                  </a:solidFill>
                </a:uFill>
              </a:rPr>
              <a:t>l’oppotunità della forza lavoro </a:t>
            </a:r>
            <a:r>
              <a:rPr lang="en-US" altLang="en-US" sz="2400" b="1" dirty="0" smtClean="0">
                <a:solidFill>
                  <a:srgbClr val="C97403"/>
                </a:solidFill>
              </a:rPr>
              <a:t>)</a:t>
            </a:r>
            <a:endParaRPr lang="en-US" altLang="en-US" b="1" dirty="0" smtClean="0">
              <a:solidFill>
                <a:srgbClr val="C97403"/>
              </a:solidFill>
            </a:endParaRPr>
          </a:p>
        </p:txBody>
      </p: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304801" y="1219200"/>
            <a:ext cx="8229600" cy="46935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99"/>
                </a:solidFill>
              </a:rPr>
              <a:t> Il </a:t>
            </a:r>
            <a:r>
              <a:rPr lang="en-US" altLang="en-US" sz="1600" dirty="0" err="1">
                <a:solidFill>
                  <a:srgbClr val="000099"/>
                </a:solidFill>
              </a:rPr>
              <a:t>titolo</a:t>
            </a:r>
            <a:r>
              <a:rPr lang="en-US" altLang="en-US" sz="1600" dirty="0">
                <a:solidFill>
                  <a:srgbClr val="000099"/>
                </a:solidFill>
              </a:rPr>
              <a:t> 1 </a:t>
            </a:r>
            <a:r>
              <a:rPr lang="en-US" altLang="en-US" sz="1600" dirty="0" err="1">
                <a:solidFill>
                  <a:srgbClr val="000099"/>
                </a:solidFill>
              </a:rPr>
              <a:t>della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legge</a:t>
            </a:r>
            <a:r>
              <a:rPr lang="en-US" altLang="en-US" sz="1600" dirty="0">
                <a:solidFill>
                  <a:srgbClr val="000099"/>
                </a:solidFill>
              </a:rPr>
              <a:t> per </a:t>
            </a:r>
            <a:r>
              <a:rPr lang="en-US" altLang="en-US" sz="1600" dirty="0" err="1" smtClean="0">
                <a:solidFill>
                  <a:srgbClr val="000099"/>
                </a:solidFill>
              </a:rPr>
              <a:t>l'innovazione</a:t>
            </a:r>
            <a:r>
              <a:rPr lang="en-US" altLang="en-US" sz="1600" dirty="0" smtClean="0">
                <a:solidFill>
                  <a:srgbClr val="000099"/>
                </a:solidFill>
              </a:rPr>
              <a:t> e </a:t>
            </a:r>
            <a:r>
              <a:rPr lang="en-US" altLang="en-US" sz="1600" dirty="0" err="1" smtClean="0">
                <a:solidFill>
                  <a:srgbClr val="000099"/>
                </a:solidFill>
              </a:rPr>
              <a:t>l’oppotunità</a:t>
            </a:r>
            <a:r>
              <a:rPr lang="en-US" altLang="en-US" sz="1600" dirty="0" smtClean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d</a:t>
            </a:r>
            <a:r>
              <a:rPr lang="en-US" altLang="en-US" sz="1600" dirty="0" err="1" smtClean="0">
                <a:solidFill>
                  <a:srgbClr val="000099"/>
                </a:solidFill>
              </a:rPr>
              <a:t>ella</a:t>
            </a:r>
            <a:r>
              <a:rPr lang="en-US" altLang="en-US" sz="1600" dirty="0" smtClean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forza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lavoro</a:t>
            </a:r>
            <a:r>
              <a:rPr lang="en-US" altLang="en-US" sz="1600" dirty="0">
                <a:solidFill>
                  <a:srgbClr val="000099"/>
                </a:solidFill>
              </a:rPr>
              <a:t> (</a:t>
            </a:r>
            <a:r>
              <a:rPr lang="en-US" altLang="en-US" sz="1600" dirty="0" smtClean="0">
                <a:solidFill>
                  <a:srgbClr val="000099"/>
                </a:solidFill>
              </a:rPr>
              <a:t>WIOA</a:t>
            </a:r>
            <a:r>
              <a:rPr lang="en-US" altLang="en-US" sz="1600" dirty="0">
                <a:solidFill>
                  <a:srgbClr val="000099"/>
                </a:solidFill>
              </a:rPr>
              <a:t>), </a:t>
            </a:r>
            <a:r>
              <a:rPr lang="en-US" altLang="en-US" sz="1600" dirty="0" smtClean="0">
                <a:solidFill>
                  <a:srgbClr val="000099"/>
                </a:solidFill>
              </a:rPr>
              <a:t>  </a:t>
            </a:r>
            <a:br>
              <a:rPr lang="en-US" altLang="en-US" sz="1600" dirty="0" smtClean="0">
                <a:solidFill>
                  <a:srgbClr val="000099"/>
                </a:solidFill>
              </a:rPr>
            </a:br>
            <a:r>
              <a:rPr lang="en-US" altLang="en-US" sz="1600" dirty="0" smtClean="0">
                <a:solidFill>
                  <a:srgbClr val="000099"/>
                </a:solidFill>
              </a:rPr>
              <a:t>   </a:t>
            </a:r>
            <a:r>
              <a:rPr lang="en-US" altLang="en-US" sz="1600" dirty="0" err="1" smtClean="0">
                <a:solidFill>
                  <a:srgbClr val="000099"/>
                </a:solidFill>
              </a:rPr>
              <a:t>finanziata</a:t>
            </a:r>
            <a:r>
              <a:rPr lang="en-US" altLang="en-US" sz="1600" dirty="0" smtClean="0">
                <a:solidFill>
                  <a:srgbClr val="000099"/>
                </a:solidFill>
              </a:rPr>
              <a:t> </a:t>
            </a:r>
            <a:r>
              <a:rPr lang="en-US" altLang="en-US" sz="1600" dirty="0">
                <a:solidFill>
                  <a:srgbClr val="000099"/>
                </a:solidFill>
              </a:rPr>
              <a:t>dal </a:t>
            </a:r>
            <a:r>
              <a:rPr lang="en-US" altLang="en-US" sz="1600" dirty="0" err="1">
                <a:solidFill>
                  <a:srgbClr val="000099"/>
                </a:solidFill>
              </a:rPr>
              <a:t>governo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federale</a:t>
            </a:r>
            <a:r>
              <a:rPr lang="en-US" altLang="en-US" sz="1600" dirty="0" smtClean="0">
                <a:solidFill>
                  <a:srgbClr val="000099"/>
                </a:solidFill>
              </a:rPr>
              <a:t>,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Programma</a:t>
            </a:r>
            <a:r>
              <a:rPr lang="en-US" altLang="en-US" sz="1600" dirty="0">
                <a:solidFill>
                  <a:srgbClr val="000099"/>
                </a:solidFill>
              </a:rPr>
              <a:t> ITA, è </a:t>
            </a:r>
            <a:r>
              <a:rPr lang="en-US" altLang="en-US" sz="1600" dirty="0" err="1">
                <a:solidFill>
                  <a:srgbClr val="000099"/>
                </a:solidFill>
              </a:rPr>
              <a:t>rivolto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ai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singoli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disoccupati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che</a:t>
            </a:r>
            <a:r>
              <a:rPr lang="en-US" altLang="en-US" sz="1600" dirty="0">
                <a:solidFill>
                  <a:srgbClr val="000099"/>
                </a:solidFill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   </a:t>
            </a:r>
            <a:r>
              <a:rPr lang="en-US" altLang="en-US" sz="1600" dirty="0" err="1">
                <a:solidFill>
                  <a:srgbClr val="000099"/>
                </a:solidFill>
              </a:rPr>
              <a:t>necessitano</a:t>
            </a:r>
            <a:r>
              <a:rPr lang="en-US" altLang="en-US" sz="1600" dirty="0">
                <a:solidFill>
                  <a:srgbClr val="000099"/>
                </a:solidFill>
              </a:rPr>
              <a:t> di </a:t>
            </a:r>
            <a:r>
              <a:rPr lang="en-US" altLang="en-US" sz="1600" dirty="0" err="1">
                <a:solidFill>
                  <a:srgbClr val="000099"/>
                </a:solidFill>
              </a:rPr>
              <a:t>formazione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professionale</a:t>
            </a:r>
            <a:r>
              <a:rPr lang="en-US" altLang="en-US" sz="1600" dirty="0">
                <a:solidFill>
                  <a:srgbClr val="000099"/>
                </a:solidFill>
              </a:rPr>
              <a:t> per </a:t>
            </a:r>
            <a:r>
              <a:rPr lang="en-US" altLang="en-US" sz="1600" dirty="0" err="1">
                <a:solidFill>
                  <a:srgbClr val="000099"/>
                </a:solidFill>
              </a:rPr>
              <a:t>rientrare</a:t>
            </a:r>
            <a:r>
              <a:rPr lang="en-US" altLang="en-US" sz="1600" dirty="0">
                <a:solidFill>
                  <a:srgbClr val="000099"/>
                </a:solidFill>
              </a:rPr>
              <a:t> con </a:t>
            </a:r>
            <a:r>
              <a:rPr lang="en-US" altLang="en-US" sz="1600" dirty="0" err="1">
                <a:solidFill>
                  <a:srgbClr val="000099"/>
                </a:solidFill>
              </a:rPr>
              <a:t>successo</a:t>
            </a:r>
            <a:r>
              <a:rPr lang="en-US" altLang="en-US" sz="1600" dirty="0">
                <a:solidFill>
                  <a:srgbClr val="000099"/>
                </a:solidFill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   </a:t>
            </a:r>
            <a:r>
              <a:rPr lang="en-US" altLang="en-US" sz="1600" dirty="0" err="1">
                <a:solidFill>
                  <a:srgbClr val="000099"/>
                </a:solidFill>
              </a:rPr>
              <a:t>nel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mondo</a:t>
            </a:r>
            <a:r>
              <a:rPr lang="en-US" altLang="en-US" sz="1600" dirty="0">
                <a:solidFill>
                  <a:srgbClr val="000099"/>
                </a:solidFill>
              </a:rPr>
              <a:t> del </a:t>
            </a:r>
            <a:r>
              <a:rPr lang="en-US" altLang="en-US" sz="1600" dirty="0" err="1">
                <a:solidFill>
                  <a:srgbClr val="000099"/>
                </a:solidFill>
              </a:rPr>
              <a:t>lavoro</a:t>
            </a:r>
            <a:r>
              <a:rPr lang="en-US" altLang="en-US" sz="1600" dirty="0">
                <a:solidFill>
                  <a:srgbClr val="000099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it-IT" altLang="en-US" sz="16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99"/>
                </a:solidFill>
              </a:rPr>
              <a:t> Le </a:t>
            </a:r>
            <a:r>
              <a:rPr lang="en-US" altLang="en-US" sz="1600" dirty="0" err="1">
                <a:solidFill>
                  <a:srgbClr val="000099"/>
                </a:solidFill>
              </a:rPr>
              <a:t>necessità</a:t>
            </a:r>
            <a:r>
              <a:rPr lang="en-US" altLang="en-US" sz="1600" dirty="0">
                <a:solidFill>
                  <a:srgbClr val="000099"/>
                </a:solidFill>
              </a:rPr>
              <a:t> di </a:t>
            </a:r>
            <a:r>
              <a:rPr lang="en-US" altLang="en-US" sz="1600" dirty="0" err="1">
                <a:solidFill>
                  <a:srgbClr val="000099"/>
                </a:solidFill>
              </a:rPr>
              <a:t>formazione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possono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essere</a:t>
            </a:r>
            <a:r>
              <a:rPr lang="en-US" altLang="en-US" sz="1600" dirty="0">
                <a:solidFill>
                  <a:srgbClr val="000099"/>
                </a:solidFill>
              </a:rPr>
              <a:t> individuate </a:t>
            </a:r>
            <a:r>
              <a:rPr lang="en-US" altLang="en-US" sz="1600" dirty="0" err="1">
                <a:solidFill>
                  <a:srgbClr val="000099"/>
                </a:solidFill>
              </a:rPr>
              <a:t>tramite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l'esplorazione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delle</a:t>
            </a:r>
            <a:r>
              <a:rPr lang="en-US" altLang="en-US" sz="1600" dirty="0">
                <a:solidFill>
                  <a:srgbClr val="000099"/>
                </a:solidFill>
              </a:rPr>
              <a:t> LMI,    </a:t>
            </a:r>
          </a:p>
          <a:p>
            <a:pPr eaLnBrk="1" hangingPunct="1">
              <a:lnSpc>
                <a:spcPts val="1000"/>
              </a:lnSpc>
              <a:spcBef>
                <a:spcPts val="600"/>
              </a:spcBef>
              <a:spcAft>
                <a:spcPts val="2400"/>
              </a:spcAft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   la </a:t>
            </a:r>
            <a:r>
              <a:rPr lang="en-US" altLang="en-US" sz="1600" dirty="0" err="1">
                <a:solidFill>
                  <a:srgbClr val="000099"/>
                </a:solidFill>
              </a:rPr>
              <a:t>ricerca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lavoro</a:t>
            </a:r>
            <a:r>
              <a:rPr lang="en-US" altLang="en-US" sz="1600" dirty="0">
                <a:solidFill>
                  <a:srgbClr val="000099"/>
                </a:solidFill>
              </a:rPr>
              <a:t> e/o </a:t>
            </a:r>
            <a:r>
              <a:rPr lang="en-US" altLang="en-US" sz="1600" dirty="0" err="1">
                <a:solidFill>
                  <a:srgbClr val="000099"/>
                </a:solidFill>
              </a:rPr>
              <a:t>i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processi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dei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colloqui</a:t>
            </a:r>
            <a:r>
              <a:rPr lang="en-US" altLang="en-US" sz="1600" dirty="0">
                <a:solidFill>
                  <a:srgbClr val="000099"/>
                </a:solidFill>
              </a:rPr>
              <a:t> di </a:t>
            </a:r>
            <a:r>
              <a:rPr lang="en-US" altLang="en-US" sz="1600" dirty="0" err="1">
                <a:solidFill>
                  <a:srgbClr val="000099"/>
                </a:solidFill>
              </a:rPr>
              <a:t>lavoro</a:t>
            </a:r>
            <a:r>
              <a:rPr lang="en-US" altLang="en-US" sz="1600" dirty="0">
                <a:solidFill>
                  <a:srgbClr val="000099"/>
                </a:solidFill>
              </a:rPr>
              <a:t>.</a:t>
            </a:r>
          </a:p>
          <a:p>
            <a:pPr eaLnBrk="1" hangingPunct="1">
              <a:lnSpc>
                <a:spcPts val="2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99"/>
                </a:solidFill>
              </a:rPr>
              <a:t> I </a:t>
            </a:r>
            <a:r>
              <a:rPr lang="en-US" altLang="en-US" sz="1600" dirty="0" err="1" smtClean="0">
                <a:solidFill>
                  <a:srgbClr val="000099"/>
                </a:solidFill>
              </a:rPr>
              <a:t>MassHire</a:t>
            </a:r>
            <a:r>
              <a:rPr lang="en-US" altLang="en-US" sz="1600" dirty="0" smtClean="0">
                <a:solidFill>
                  <a:srgbClr val="000099"/>
                </a:solidFill>
              </a:rPr>
              <a:t> Career </a:t>
            </a:r>
            <a:r>
              <a:rPr lang="en-US" altLang="en-US" sz="1600" dirty="0">
                <a:solidFill>
                  <a:srgbClr val="000099"/>
                </a:solidFill>
              </a:rPr>
              <a:t>Center </a:t>
            </a:r>
            <a:r>
              <a:rPr lang="en-US" altLang="en-US" sz="1600" dirty="0" err="1">
                <a:solidFill>
                  <a:srgbClr val="000099"/>
                </a:solidFill>
              </a:rPr>
              <a:t>possono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aiutarvi</a:t>
            </a:r>
            <a:r>
              <a:rPr lang="en-US" altLang="en-US" sz="1600" dirty="0">
                <a:solidFill>
                  <a:srgbClr val="000099"/>
                </a:solidFill>
              </a:rPr>
              <a:t> a </a:t>
            </a:r>
            <a:r>
              <a:rPr lang="en-US" altLang="en-US" sz="1600" dirty="0" err="1">
                <a:solidFill>
                  <a:srgbClr val="000099"/>
                </a:solidFill>
              </a:rPr>
              <a:t>identificare</a:t>
            </a:r>
            <a:r>
              <a:rPr lang="en-US" altLang="en-US" sz="1600" dirty="0">
                <a:solidFill>
                  <a:srgbClr val="000099"/>
                </a:solidFill>
              </a:rPr>
              <a:t> le </a:t>
            </a:r>
            <a:r>
              <a:rPr lang="en-US" altLang="en-US" sz="1600" dirty="0" err="1">
                <a:solidFill>
                  <a:srgbClr val="000099"/>
                </a:solidFill>
              </a:rPr>
              <a:t>opportunità</a:t>
            </a:r>
            <a:r>
              <a:rPr lang="en-US" altLang="en-US" sz="1600" dirty="0">
                <a:solidFill>
                  <a:srgbClr val="000099"/>
                </a:solidFill>
              </a:rPr>
              <a:t> di </a:t>
            </a:r>
            <a:r>
              <a:rPr lang="en-US" altLang="en-US" sz="1600" dirty="0" err="1">
                <a:solidFill>
                  <a:srgbClr val="000099"/>
                </a:solidFill>
              </a:rPr>
              <a:t>formazione</a:t>
            </a:r>
            <a:r>
              <a:rPr lang="en-US" altLang="en-US" sz="1600" dirty="0">
                <a:solidFill>
                  <a:srgbClr val="000099"/>
                </a:solidFill>
              </a:rPr>
              <a:t>,   </a:t>
            </a:r>
          </a:p>
          <a:p>
            <a:pPr eaLnBrk="1" hangingPunct="1">
              <a:lnSpc>
                <a:spcPts val="2000"/>
              </a:lnSpc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   </a:t>
            </a:r>
            <a:r>
              <a:rPr lang="en-US" altLang="en-US" sz="1600" dirty="0" err="1">
                <a:solidFill>
                  <a:srgbClr val="000099"/>
                </a:solidFill>
              </a:rPr>
              <a:t>mettendovi</a:t>
            </a:r>
            <a:r>
              <a:rPr lang="en-US" altLang="en-US" sz="1600" dirty="0">
                <a:solidFill>
                  <a:srgbClr val="000099"/>
                </a:solidFill>
              </a:rPr>
              <a:t> in </a:t>
            </a:r>
            <a:r>
              <a:rPr lang="en-US" altLang="en-US" sz="1600" dirty="0" err="1">
                <a:solidFill>
                  <a:srgbClr val="000099"/>
                </a:solidFill>
              </a:rPr>
              <a:t>contatto</a:t>
            </a:r>
            <a:r>
              <a:rPr lang="en-US" altLang="en-US" sz="1600" dirty="0">
                <a:solidFill>
                  <a:srgbClr val="000099"/>
                </a:solidFill>
              </a:rPr>
              <a:t> con </a:t>
            </a:r>
            <a:r>
              <a:rPr lang="en-US" altLang="en-US" sz="1600" dirty="0" err="1">
                <a:solidFill>
                  <a:srgbClr val="000099"/>
                </a:solidFill>
              </a:rPr>
              <a:t>i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fornitori</a:t>
            </a:r>
            <a:r>
              <a:rPr lang="en-US" altLang="en-US" sz="1600" dirty="0">
                <a:solidFill>
                  <a:srgbClr val="000099"/>
                </a:solidFill>
              </a:rPr>
              <a:t> di </a:t>
            </a:r>
            <a:r>
              <a:rPr lang="en-US" altLang="en-US" sz="1600" dirty="0" err="1">
                <a:solidFill>
                  <a:srgbClr val="000099"/>
                </a:solidFill>
              </a:rPr>
              <a:t>programmi</a:t>
            </a:r>
            <a:r>
              <a:rPr lang="en-US" altLang="en-US" sz="1600" dirty="0">
                <a:solidFill>
                  <a:srgbClr val="000099"/>
                </a:solidFill>
              </a:rPr>
              <a:t> di </a:t>
            </a:r>
            <a:r>
              <a:rPr lang="en-US" altLang="en-US" sz="1600" dirty="0" err="1">
                <a:solidFill>
                  <a:srgbClr val="000099"/>
                </a:solidFill>
              </a:rPr>
              <a:t>formazione</a:t>
            </a:r>
            <a:r>
              <a:rPr lang="en-US" altLang="en-US" sz="1600" dirty="0">
                <a:solidFill>
                  <a:srgbClr val="000099"/>
                </a:solidFill>
              </a:rPr>
              <a:t> e con </a:t>
            </a:r>
            <a:r>
              <a:rPr lang="en-US" altLang="en-US" sz="1600" dirty="0" err="1">
                <a:solidFill>
                  <a:srgbClr val="000099"/>
                </a:solidFill>
              </a:rPr>
              <a:t>gli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istituti</a:t>
            </a:r>
            <a:r>
              <a:rPr lang="en-US" altLang="en-US" sz="1600" dirty="0">
                <a:solidFill>
                  <a:srgbClr val="000099"/>
                </a:solidFill>
              </a:rPr>
              <a:t>   </a:t>
            </a:r>
          </a:p>
          <a:p>
            <a:pPr eaLnBrk="1" hangingPunct="1">
              <a:lnSpc>
                <a:spcPts val="2000"/>
              </a:lnSpc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   </a:t>
            </a:r>
            <a:r>
              <a:rPr lang="en-US" altLang="en-US" sz="1600" dirty="0" err="1">
                <a:solidFill>
                  <a:srgbClr val="000099"/>
                </a:solidFill>
              </a:rPr>
              <a:t>scolastici</a:t>
            </a:r>
            <a:r>
              <a:rPr lang="en-US" altLang="en-US" sz="1600" dirty="0">
                <a:solidFill>
                  <a:srgbClr val="000099"/>
                </a:solidFill>
              </a:rPr>
              <a:t>, </a:t>
            </a:r>
            <a:r>
              <a:rPr lang="en-US" altLang="en-US" sz="1600" dirty="0" err="1">
                <a:solidFill>
                  <a:srgbClr val="000099"/>
                </a:solidFill>
              </a:rPr>
              <a:t>fornendo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informazioni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su</a:t>
            </a:r>
            <a:r>
              <a:rPr lang="en-US" altLang="en-US" sz="1600" dirty="0">
                <a:solidFill>
                  <a:srgbClr val="000099"/>
                </a:solidFill>
              </a:rPr>
              <a:t> come </a:t>
            </a:r>
            <a:r>
              <a:rPr lang="en-US" altLang="en-US" sz="1600" dirty="0" err="1">
                <a:solidFill>
                  <a:srgbClr val="000099"/>
                </a:solidFill>
              </a:rPr>
              <a:t>accedere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ai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finanziamenti</a:t>
            </a:r>
            <a:r>
              <a:rPr lang="en-US" altLang="en-US" sz="1600" dirty="0">
                <a:solidFill>
                  <a:srgbClr val="000099"/>
                </a:solidFill>
              </a:rPr>
              <a:t>, ad </a:t>
            </a:r>
            <a:r>
              <a:rPr lang="en-US" altLang="en-US" sz="1600" dirty="0" err="1">
                <a:solidFill>
                  <a:srgbClr val="000099"/>
                </a:solidFill>
              </a:rPr>
              <a:t>esempio</a:t>
            </a:r>
            <a:r>
              <a:rPr lang="en-US" altLang="en-US" sz="1600" dirty="0">
                <a:solidFill>
                  <a:srgbClr val="000099"/>
                </a:solidFill>
              </a:rPr>
              <a:t> sotto </a:t>
            </a:r>
            <a:r>
              <a:rPr lang="en-US" altLang="en-US" sz="1600" dirty="0" smtClean="0">
                <a:solidFill>
                  <a:srgbClr val="000099"/>
                </a:solidFill>
              </a:rPr>
              <a:t/>
            </a:r>
            <a:br>
              <a:rPr lang="en-US" altLang="en-US" sz="1600" dirty="0" smtClean="0">
                <a:solidFill>
                  <a:srgbClr val="000099"/>
                </a:solidFill>
              </a:rPr>
            </a:br>
            <a:r>
              <a:rPr lang="en-US" altLang="en-US" sz="1600" dirty="0" smtClean="0">
                <a:solidFill>
                  <a:srgbClr val="000099"/>
                </a:solidFill>
              </a:rPr>
              <a:t>   forma di </a:t>
            </a:r>
            <a:r>
              <a:rPr lang="en-US" altLang="en-US" sz="1600" dirty="0" err="1">
                <a:solidFill>
                  <a:srgbClr val="000099"/>
                </a:solidFill>
              </a:rPr>
              <a:t>aiuto</a:t>
            </a:r>
            <a:r>
              <a:rPr lang="en-US" altLang="en-US" sz="1600" dirty="0">
                <a:solidFill>
                  <a:srgbClr val="000099"/>
                </a:solidFill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</a:rPr>
              <a:t>finanziario</a:t>
            </a:r>
            <a:r>
              <a:rPr lang="en-US" altLang="en-US" sz="1600" dirty="0">
                <a:solidFill>
                  <a:srgbClr val="000099"/>
                </a:solidFill>
              </a:rPr>
              <a:t>.</a:t>
            </a:r>
          </a:p>
          <a:p>
            <a:pPr eaLnBrk="1" hangingPunct="1">
              <a:lnSpc>
                <a:spcPts val="2000"/>
              </a:lnSpc>
              <a:spcBef>
                <a:spcPts val="600"/>
              </a:spcBef>
              <a:buFontTx/>
              <a:buNone/>
            </a:pPr>
            <a:endParaRPr lang="it-IT" altLang="en-US" sz="2400" dirty="0">
              <a:solidFill>
                <a:srgbClr val="000099"/>
              </a:solidFill>
            </a:endParaRPr>
          </a:p>
          <a:p>
            <a:pPr eaLnBrk="1" hangingPunct="1">
              <a:lnSpc>
                <a:spcPts val="2000"/>
              </a:lnSpc>
              <a:spcBef>
                <a:spcPts val="600"/>
              </a:spcBef>
              <a:buFontTx/>
              <a:buNone/>
            </a:pPr>
            <a:r>
              <a:rPr dirty="0" smtClean="0"/>
              <a:t> </a:t>
            </a:r>
          </a:p>
          <a:p>
            <a:pPr algn="ctr" eaLnBrk="1" hangingPunct="1">
              <a:lnSpc>
                <a:spcPts val="2000"/>
              </a:lnSpc>
              <a:spcBef>
                <a:spcPts val="600"/>
              </a:spcBef>
              <a:buFontTx/>
              <a:buNone/>
            </a:pPr>
            <a:r>
              <a:rPr lang="en-US" altLang="en-US" sz="1600" b="1" i="1" dirty="0" err="1">
                <a:solidFill>
                  <a:srgbClr val="000099"/>
                </a:solidFill>
              </a:rPr>
              <a:t>Soggetto</a:t>
            </a:r>
            <a:r>
              <a:rPr lang="en-US" altLang="en-US" sz="1600" b="1" i="1" dirty="0">
                <a:solidFill>
                  <a:srgbClr val="000099"/>
                </a:solidFill>
              </a:rPr>
              <a:t> a </a:t>
            </a:r>
            <a:r>
              <a:rPr lang="en-US" altLang="en-US" sz="1600" b="1" i="1" dirty="0" err="1">
                <a:solidFill>
                  <a:srgbClr val="000099"/>
                </a:solidFill>
              </a:rPr>
              <a:t>particolari</a:t>
            </a:r>
            <a:r>
              <a:rPr lang="en-US" altLang="en-US" sz="1600" b="1" i="1" dirty="0">
                <a:solidFill>
                  <a:srgbClr val="000099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99"/>
                </a:solidFill>
              </a:rPr>
              <a:t>requisiti</a:t>
            </a:r>
            <a:r>
              <a:rPr lang="en-US" altLang="en-US" sz="1600" b="1" i="1" dirty="0">
                <a:solidFill>
                  <a:srgbClr val="000099"/>
                </a:solidFill>
              </a:rPr>
              <a:t> di </a:t>
            </a:r>
            <a:r>
              <a:rPr lang="en-US" altLang="en-US" sz="1600" b="1" i="1" dirty="0" err="1">
                <a:solidFill>
                  <a:srgbClr val="000099"/>
                </a:solidFill>
              </a:rPr>
              <a:t>idoneità</a:t>
            </a:r>
            <a:endParaRPr lang="en-US" altLang="en-US" sz="1600" b="1" i="1" dirty="0">
              <a:solidFill>
                <a:srgbClr val="000099"/>
              </a:solidFill>
            </a:endParaRPr>
          </a:p>
        </p:txBody>
      </p:sp>
      <p:sp>
        <p:nvSpPr>
          <p:cNvPr id="38916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791D87-2292-49B2-977C-0555A80A61D7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it-IT" altLang="en-US" sz="900"/>
          </a:p>
        </p:txBody>
      </p:sp>
    </p:spTree>
    <p:extLst>
      <p:ext uri="{BB962C8B-B14F-4D97-AF65-F5344CB8AC3E}">
        <p14:creationId xmlns:p14="http://schemas.microsoft.com/office/powerpoint/2010/main" val="34634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C97403"/>
                </a:solidFill>
                <a:latin typeface="+mj-lt"/>
              </a:rPr>
              <a:t>Utenti con disabilità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25463" y="1495425"/>
            <a:ext cx="82296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143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it-IT" altLang="en-US" sz="240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000099"/>
                </a:solidFill>
              </a:rPr>
              <a:t>Disponibilità di attrezzature adeguate alle necessità dei disabili e informazioni su dove reperire tali attrezzature</a:t>
            </a:r>
          </a:p>
          <a:p>
            <a:pPr>
              <a:buFont typeface="Wingdings" panose="05000000000000000000" pitchFamily="2" charset="2"/>
              <a:buNone/>
            </a:pPr>
            <a:endParaRPr lang="it-IT" altLang="en-US" sz="240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000099"/>
                </a:solidFill>
              </a:rPr>
              <a:t>Assistenza individuale</a:t>
            </a:r>
          </a:p>
          <a:p>
            <a:pPr>
              <a:buFont typeface="Wingdings" panose="05000000000000000000" pitchFamily="2" charset="2"/>
              <a:buNone/>
            </a:pPr>
            <a:endParaRPr lang="it-IT" altLang="en-US" sz="240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000099"/>
                </a:solidFill>
              </a:rPr>
              <a:t>Informazioni e rinvio alle strutture e ai programmi che si occupano del settore</a:t>
            </a:r>
          </a:p>
        </p:txBody>
      </p:sp>
      <p:sp>
        <p:nvSpPr>
          <p:cNvPr id="41988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8FD8A0F-6892-4497-AAEE-FD6D90CA7F45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it-IT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57200" y="1066800"/>
            <a:ext cx="830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err="1">
                <a:solidFill>
                  <a:srgbClr val="000099"/>
                </a:solidFill>
              </a:rPr>
              <a:t>Servizi</a:t>
            </a:r>
            <a:r>
              <a:rPr lang="en-US" altLang="en-US" sz="2200" dirty="0">
                <a:solidFill>
                  <a:srgbClr val="000099"/>
                </a:solidFill>
              </a:rPr>
              <a:t> per </a:t>
            </a:r>
            <a:r>
              <a:rPr lang="en-US" altLang="en-US" sz="2200" dirty="0" err="1">
                <a:solidFill>
                  <a:srgbClr val="000099"/>
                </a:solidFill>
              </a:rPr>
              <a:t>giovani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fino</a:t>
            </a:r>
            <a:r>
              <a:rPr lang="en-US" altLang="en-US" sz="2200" dirty="0">
                <a:solidFill>
                  <a:srgbClr val="000099"/>
                </a:solidFill>
              </a:rPr>
              <a:t> a 24 </a:t>
            </a:r>
            <a:r>
              <a:rPr lang="en-US" altLang="en-US" sz="2200" dirty="0" err="1">
                <a:solidFill>
                  <a:srgbClr val="000099"/>
                </a:solidFill>
              </a:rPr>
              <a:t>anni</a:t>
            </a:r>
            <a:r>
              <a:rPr lang="en-US" altLang="en-US" sz="2200" dirty="0">
                <a:solidFill>
                  <a:srgbClr val="000099"/>
                </a:solidFill>
              </a:rPr>
              <a:t> di </a:t>
            </a:r>
            <a:r>
              <a:rPr lang="en-US" altLang="en-US" sz="2200" dirty="0" err="1">
                <a:solidFill>
                  <a:srgbClr val="000099"/>
                </a:solidFill>
              </a:rPr>
              <a:t>età</a:t>
            </a:r>
            <a:r>
              <a:rPr sz="2200" dirty="0"/>
              <a:t/>
            </a:r>
            <a:br>
              <a:rPr sz="2200" dirty="0"/>
            </a:br>
            <a:r>
              <a:rPr sz="2200" dirty="0" smtClean="0"/>
              <a:t>  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3333FF"/>
                </a:solidFill>
              </a:rPr>
              <a:t>Personale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</a:rPr>
              <a:t>specificamente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</a:rPr>
              <a:t>assegnato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</a:rPr>
              <a:t>ai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</a:rPr>
              <a:t>giovani</a:t>
            </a:r>
            <a:endParaRPr lang="en-US" altLang="en-US" sz="2200" dirty="0">
              <a:solidFill>
                <a:srgbClr val="3333FF"/>
              </a:solidFill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en-US" sz="2200" dirty="0">
              <a:solidFill>
                <a:srgbClr val="3333FF"/>
              </a:solidFill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3333FF"/>
                </a:solidFill>
              </a:rPr>
              <a:t>Seminari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</a:rPr>
              <a:t>sulla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</a:rPr>
              <a:t>preparazione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</a:rPr>
              <a:t>all'entrata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</a:rPr>
              <a:t>nel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</a:rPr>
              <a:t>mondo</a:t>
            </a:r>
            <a:r>
              <a:rPr lang="en-US" altLang="en-US" sz="2200" dirty="0">
                <a:solidFill>
                  <a:srgbClr val="3333FF"/>
                </a:solidFill>
              </a:rPr>
              <a:t> del </a:t>
            </a:r>
            <a:r>
              <a:rPr lang="en-US" altLang="en-US" sz="2200" dirty="0" err="1">
                <a:solidFill>
                  <a:srgbClr val="3333FF"/>
                </a:solidFill>
              </a:rPr>
              <a:t>lavoro</a:t>
            </a:r>
            <a:endParaRPr lang="en-US" altLang="en-US" sz="2200" dirty="0">
              <a:solidFill>
                <a:srgbClr val="3333FF"/>
              </a:solidFill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en-US" sz="2200" dirty="0">
              <a:solidFill>
                <a:srgbClr val="3333FF"/>
              </a:solidFill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3333FF"/>
                </a:solidFill>
              </a:rPr>
              <a:t>Supporto</a:t>
            </a:r>
            <a:r>
              <a:rPr lang="en-US" altLang="en-US" sz="2200" dirty="0">
                <a:solidFill>
                  <a:srgbClr val="3333FF"/>
                </a:solidFill>
              </a:rPr>
              <a:t> da </a:t>
            </a:r>
            <a:r>
              <a:rPr lang="en-US" altLang="en-US" sz="2200" dirty="0" err="1">
                <a:solidFill>
                  <a:srgbClr val="3333FF"/>
                </a:solidFill>
              </a:rPr>
              <a:t>coetanei</a:t>
            </a:r>
            <a:endParaRPr lang="en-US" altLang="en-US" sz="2200" dirty="0">
              <a:solidFill>
                <a:srgbClr val="3333FF"/>
              </a:solidFill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en-US" sz="2200" dirty="0">
              <a:solidFill>
                <a:srgbClr val="3333FF"/>
              </a:solidFill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3333FF"/>
                </a:solidFill>
              </a:rPr>
              <a:t>Programmi</a:t>
            </a:r>
            <a:r>
              <a:rPr lang="en-US" altLang="en-US" sz="2200" dirty="0">
                <a:solidFill>
                  <a:srgbClr val="3333FF"/>
                </a:solidFill>
              </a:rPr>
              <a:t> di </a:t>
            </a:r>
            <a:r>
              <a:rPr lang="en-US" altLang="en-US" sz="2200" dirty="0" err="1">
                <a:solidFill>
                  <a:srgbClr val="3333FF"/>
                </a:solidFill>
              </a:rPr>
              <a:t>equivalenza</a:t>
            </a:r>
            <a:r>
              <a:rPr lang="en-US" altLang="en-US" sz="2200" dirty="0">
                <a:solidFill>
                  <a:srgbClr val="3333FF"/>
                </a:solidFill>
              </a:rPr>
              <a:t> con le </a:t>
            </a:r>
            <a:r>
              <a:rPr lang="en-US" altLang="en-US" sz="2200" dirty="0" err="1">
                <a:solidFill>
                  <a:srgbClr val="3333FF"/>
                </a:solidFill>
              </a:rPr>
              <a:t>medie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</a:rPr>
              <a:t>superiori</a:t>
            </a:r>
            <a:r>
              <a:rPr lang="en-US" altLang="en-US" sz="2200" dirty="0">
                <a:solidFill>
                  <a:srgbClr val="3333FF"/>
                </a:solidFill>
              </a:rPr>
              <a:t> (</a:t>
            </a:r>
            <a:r>
              <a:rPr lang="en-US" altLang="en-US" sz="2200" dirty="0" err="1">
                <a:solidFill>
                  <a:srgbClr val="3333FF"/>
                </a:solidFill>
              </a:rPr>
              <a:t>età</a:t>
            </a:r>
            <a:r>
              <a:rPr lang="en-US" altLang="en-US" sz="2200" dirty="0">
                <a:solidFill>
                  <a:srgbClr val="3333FF"/>
                </a:solidFill>
              </a:rPr>
              <a:t> 16-21 </a:t>
            </a:r>
            <a:r>
              <a:rPr lang="en-US" altLang="en-US" sz="2200" dirty="0" err="1">
                <a:solidFill>
                  <a:srgbClr val="3333FF"/>
                </a:solidFill>
              </a:rPr>
              <a:t>anni</a:t>
            </a:r>
            <a:r>
              <a:rPr lang="en-US" altLang="en-US" sz="2200" dirty="0">
                <a:solidFill>
                  <a:srgbClr val="3333FF"/>
                </a:solidFill>
              </a:rPr>
              <a:t>)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en-US" sz="2200" dirty="0">
              <a:solidFill>
                <a:srgbClr val="3333FF"/>
              </a:solidFill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3333FF"/>
                </a:solidFill>
              </a:rPr>
              <a:t>Programmi</a:t>
            </a:r>
            <a:r>
              <a:rPr lang="en-US" altLang="en-US" sz="2200" dirty="0">
                <a:solidFill>
                  <a:srgbClr val="3333FF"/>
                </a:solidFill>
              </a:rPr>
              <a:t> di </a:t>
            </a:r>
            <a:r>
              <a:rPr lang="en-US" altLang="en-US" sz="2200" dirty="0" err="1">
                <a:solidFill>
                  <a:srgbClr val="3333FF"/>
                </a:solidFill>
              </a:rPr>
              <a:t>impiego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</a:rPr>
              <a:t>estivo</a:t>
            </a:r>
            <a:r>
              <a:rPr lang="en-US" altLang="en-US" sz="2200" dirty="0">
                <a:solidFill>
                  <a:srgbClr val="3333FF"/>
                </a:solidFill>
              </a:rPr>
              <a:t> (</a:t>
            </a:r>
            <a:r>
              <a:rPr lang="en-US" altLang="en-US" sz="2200" dirty="0" err="1">
                <a:solidFill>
                  <a:srgbClr val="3333FF"/>
                </a:solidFill>
              </a:rPr>
              <a:t>età</a:t>
            </a:r>
            <a:r>
              <a:rPr lang="en-US" altLang="en-US" sz="2200" dirty="0">
                <a:solidFill>
                  <a:srgbClr val="3333FF"/>
                </a:solidFill>
              </a:rPr>
              <a:t> 14-21 </a:t>
            </a:r>
            <a:r>
              <a:rPr lang="en-US" altLang="en-US" sz="2200" dirty="0" err="1">
                <a:solidFill>
                  <a:srgbClr val="3333FF"/>
                </a:solidFill>
              </a:rPr>
              <a:t>anni</a:t>
            </a:r>
            <a:r>
              <a:rPr lang="en-US" altLang="en-US" sz="2200" dirty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en-US" sz="2200" dirty="0">
              <a:solidFill>
                <a:srgbClr val="000099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C97403"/>
                </a:solidFill>
                <a:latin typeface="+mj-lt"/>
              </a:rPr>
              <a:t>Servizi per i giovani</a:t>
            </a:r>
          </a:p>
        </p:txBody>
      </p:sp>
      <p:sp>
        <p:nvSpPr>
          <p:cNvPr id="43012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A1B176-F6AF-4C03-B9E4-10D377700CD7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it-IT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23863" y="-762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C97403"/>
                </a:solidFill>
                <a:latin typeface="+mj-lt"/>
              </a:rPr>
              <a:t>Regole/Linee guida per usufruire dei servizi </a:t>
            </a:r>
            <a:r>
              <a:rPr lang="en-US" b="1" dirty="0" err="1">
                <a:solidFill>
                  <a:srgbClr val="C97403"/>
                </a:solidFill>
                <a:latin typeface="+mj-lt"/>
              </a:rPr>
              <a:t>dei</a:t>
            </a:r>
            <a:r>
              <a:rPr lang="en-US" b="1" dirty="0">
                <a:solidFill>
                  <a:srgbClr val="C97403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C97403"/>
                </a:solidFill>
                <a:latin typeface="+mj-lt"/>
              </a:rPr>
              <a:t>MassHire</a:t>
            </a:r>
            <a:r>
              <a:rPr lang="en-US" b="1" dirty="0" smtClean="0">
                <a:solidFill>
                  <a:srgbClr val="C97403"/>
                </a:solidFill>
                <a:latin typeface="+mj-lt"/>
              </a:rPr>
              <a:t> Career </a:t>
            </a:r>
            <a:r>
              <a:rPr lang="en-US" b="1" dirty="0">
                <a:solidFill>
                  <a:srgbClr val="C97403"/>
                </a:solidFill>
                <a:latin typeface="+mj-lt"/>
              </a:rPr>
              <a:t>Center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8077200" cy="470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287338" ea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+mn-lt"/>
              </a:rPr>
              <a:t>Organizzate la cura dei vostri bambini prima di effettuare la visita</a:t>
            </a:r>
          </a:p>
          <a:p>
            <a:pPr marL="344488" indent="-287338" eaLnBrk="0" hangingPunc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+mn-lt"/>
              </a:rPr>
              <a:t>Nella Resource Room o nel Computer Lab non sono ammessi cibi e bevande</a:t>
            </a:r>
          </a:p>
          <a:p>
            <a:pPr marL="344488" indent="-287338" ea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+mn-lt"/>
              </a:rPr>
              <a:t>Computer, telefoni e fax sono destinati esclusivamente all'uso per la ricerca lavoro o a scopo formativo</a:t>
            </a:r>
          </a:p>
          <a:p>
            <a:pPr marL="344488" indent="-287338" eaLnBrk="0" hangingPunc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+mn-lt"/>
              </a:rPr>
              <a:t>I cellulari devono essere spenti o messi su mute</a:t>
            </a:r>
          </a:p>
          <a:p>
            <a:pPr marL="344488" indent="-287338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+mn-lt"/>
              </a:rPr>
              <a:t>Se non si può presenziare a un appuntamento o a un seminario, chiamare in anticipo per cancellare l'appuntamento e fissarne uno nuovo</a:t>
            </a:r>
          </a:p>
        </p:txBody>
      </p:sp>
      <p:sp>
        <p:nvSpPr>
          <p:cNvPr id="44036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557356-49C0-43C4-BCAF-FFD6E1B75A7C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it-IT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57200" y="1066800"/>
            <a:ext cx="830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err="1">
                <a:solidFill>
                  <a:srgbClr val="000099"/>
                </a:solidFill>
              </a:rPr>
              <a:t>Questo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MassHire</a:t>
            </a:r>
            <a:r>
              <a:rPr lang="en-US" altLang="en-US" sz="2200" dirty="0" smtClean="0">
                <a:solidFill>
                  <a:srgbClr val="000099"/>
                </a:solidFill>
              </a:rPr>
              <a:t> Career </a:t>
            </a:r>
            <a:r>
              <a:rPr lang="en-US" altLang="en-US" sz="2200" dirty="0">
                <a:solidFill>
                  <a:srgbClr val="000099"/>
                </a:solidFill>
              </a:rPr>
              <a:t>Center è qui per </a:t>
            </a:r>
            <a:r>
              <a:rPr lang="en-US" altLang="en-US" sz="2200" dirty="0" err="1">
                <a:solidFill>
                  <a:srgbClr val="000099"/>
                </a:solidFill>
              </a:rPr>
              <a:t>servirvi</a:t>
            </a:r>
            <a:r>
              <a:rPr lang="en-US" altLang="en-US" sz="2200" dirty="0">
                <a:solidFill>
                  <a:srgbClr val="000099"/>
                </a:solidFill>
              </a:rPr>
              <a:t>!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sz="2200" dirty="0" smtClean="0"/>
              <a:t> </a:t>
            </a:r>
            <a:r>
              <a:rPr sz="2200" dirty="0"/>
              <a:t/>
            </a:r>
            <a:br>
              <a:rPr sz="2200" dirty="0"/>
            </a:br>
            <a:r>
              <a:rPr sz="2200" dirty="0" smtClean="0"/>
              <a:t>    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err="1">
                <a:solidFill>
                  <a:srgbClr val="000099"/>
                </a:solidFill>
              </a:rPr>
              <a:t>Apprezziamo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il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vostro</a:t>
            </a:r>
            <a:r>
              <a:rPr lang="en-US" altLang="en-US" sz="2200" dirty="0">
                <a:solidFill>
                  <a:srgbClr val="000099"/>
                </a:solidFill>
              </a:rPr>
              <a:t> feedback </a:t>
            </a:r>
            <a:r>
              <a:rPr lang="en-US" altLang="en-US" sz="2200" dirty="0" err="1">
                <a:solidFill>
                  <a:srgbClr val="000099"/>
                </a:solidFill>
              </a:rPr>
              <a:t>perché</a:t>
            </a:r>
            <a:r>
              <a:rPr lang="en-US" altLang="en-US" sz="2200" dirty="0">
                <a:solidFill>
                  <a:srgbClr val="000099"/>
                </a:solidFill>
              </a:rPr>
              <a:t> ci </a:t>
            </a:r>
            <a:r>
              <a:rPr lang="en-US" altLang="en-US" sz="2200" dirty="0" err="1">
                <a:solidFill>
                  <a:srgbClr val="000099"/>
                </a:solidFill>
              </a:rPr>
              <a:t>aiuta</a:t>
            </a:r>
            <a:r>
              <a:rPr lang="en-US" altLang="en-US" sz="2200" dirty="0">
                <a:solidFill>
                  <a:srgbClr val="000099"/>
                </a:solidFill>
              </a:rPr>
              <a:t>      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99"/>
                </a:solidFill>
              </a:rPr>
              <a:t>a </a:t>
            </a:r>
            <a:r>
              <a:rPr lang="en-US" altLang="en-US" sz="2200" dirty="0" err="1">
                <a:solidFill>
                  <a:srgbClr val="000099"/>
                </a:solidFill>
              </a:rPr>
              <a:t>migliorare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nostri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servizi</a:t>
            </a:r>
            <a:r>
              <a:rPr lang="en-US" altLang="en-US" sz="2200" dirty="0">
                <a:solidFill>
                  <a:srgbClr val="000099"/>
                </a:solidFill>
              </a:rPr>
              <a:t>. </a:t>
            </a:r>
            <a:r>
              <a:rPr lang="en-US" altLang="en-US" sz="2200" dirty="0" err="1">
                <a:solidFill>
                  <a:srgbClr val="000099"/>
                </a:solidFill>
              </a:rPr>
              <a:t>Comunque</a:t>
            </a:r>
            <a:r>
              <a:rPr lang="en-US" altLang="en-US" sz="2200" dirty="0">
                <a:solidFill>
                  <a:srgbClr val="000099"/>
                </a:solidFill>
              </a:rPr>
              <a:t>, se  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err="1">
                <a:solidFill>
                  <a:srgbClr val="000099"/>
                </a:solidFill>
              </a:rPr>
              <a:t>ritenete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che</a:t>
            </a:r>
            <a:r>
              <a:rPr lang="en-US" altLang="en-US" sz="2200" dirty="0">
                <a:solidFill>
                  <a:srgbClr val="000099"/>
                </a:solidFill>
              </a:rPr>
              <a:t> vi </a:t>
            </a:r>
            <a:r>
              <a:rPr lang="en-US" altLang="en-US" sz="2200" dirty="0" err="1">
                <a:solidFill>
                  <a:srgbClr val="000099"/>
                </a:solidFill>
              </a:rPr>
              <a:t>sia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stato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negato</a:t>
            </a:r>
            <a:r>
              <a:rPr lang="en-US" altLang="en-US" sz="2200" dirty="0">
                <a:solidFill>
                  <a:srgbClr val="000099"/>
                </a:solidFill>
              </a:rPr>
              <a:t> un </a:t>
            </a:r>
            <a:r>
              <a:rPr lang="en-US" altLang="en-US" sz="2200" dirty="0" err="1">
                <a:solidFill>
                  <a:srgbClr val="000099"/>
                </a:solidFill>
              </a:rPr>
              <a:t>servizio</a:t>
            </a:r>
            <a:r>
              <a:rPr lang="en-US" altLang="en-US" sz="2200" dirty="0">
                <a:solidFill>
                  <a:srgbClr val="000099"/>
                </a:solidFill>
              </a:rPr>
              <a:t> o   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err="1">
                <a:solidFill>
                  <a:srgbClr val="000099"/>
                </a:solidFill>
              </a:rPr>
              <a:t>che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siate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stati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trattati</a:t>
            </a:r>
            <a:r>
              <a:rPr lang="en-US" altLang="en-US" sz="2200" dirty="0">
                <a:solidFill>
                  <a:srgbClr val="000099"/>
                </a:solidFill>
              </a:rPr>
              <a:t> in </a:t>
            </a:r>
            <a:r>
              <a:rPr lang="en-US" altLang="en-US" sz="2200" dirty="0" err="1">
                <a:solidFill>
                  <a:srgbClr val="000099"/>
                </a:solidFill>
              </a:rPr>
              <a:t>modo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iniquo</a:t>
            </a:r>
            <a:r>
              <a:rPr lang="en-US" altLang="en-US" sz="2200" dirty="0">
                <a:solidFill>
                  <a:srgbClr val="000099"/>
                </a:solidFill>
              </a:rPr>
              <a:t> o </a:t>
            </a:r>
            <a:r>
              <a:rPr lang="en-US" altLang="en-US" sz="2200" dirty="0" err="1">
                <a:solidFill>
                  <a:srgbClr val="000099"/>
                </a:solidFill>
              </a:rPr>
              <a:t>inappropriato</a:t>
            </a:r>
            <a:r>
              <a:rPr lang="en-US" altLang="en-US" sz="2200" dirty="0">
                <a:solidFill>
                  <a:srgbClr val="000099"/>
                </a:solidFill>
              </a:rPr>
              <a:t>, </a:t>
            </a:r>
            <a:endParaRPr lang="en-US" altLang="en-US" sz="2200" dirty="0" smtClean="0">
              <a:solidFill>
                <a:srgbClr val="000099"/>
              </a:solidFill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u="sng" dirty="0" err="1" smtClean="0">
                <a:solidFill>
                  <a:srgbClr val="000099"/>
                </a:solidFill>
              </a:rPr>
              <a:t>avete</a:t>
            </a:r>
            <a:r>
              <a:rPr lang="en-US" altLang="en-US" sz="2200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200" u="sng" dirty="0" err="1" smtClean="0">
                <a:solidFill>
                  <a:srgbClr val="000099"/>
                </a:solidFill>
              </a:rPr>
              <a:t>il</a:t>
            </a:r>
            <a:r>
              <a:rPr lang="en-US" altLang="en-US" sz="2200" u="sng" dirty="0" smtClean="0">
                <a:solidFill>
                  <a:srgbClr val="000099"/>
                </a:solidFill>
              </a:rPr>
              <a:t> </a:t>
            </a:r>
            <a:r>
              <a:rPr lang="en-US" altLang="en-US" sz="2200" u="sng" dirty="0" err="1">
                <a:solidFill>
                  <a:srgbClr val="000099"/>
                </a:solidFill>
              </a:rPr>
              <a:t>diritto</a:t>
            </a:r>
            <a:r>
              <a:rPr lang="en-US" altLang="en-US" sz="2200" u="sng" dirty="0">
                <a:solidFill>
                  <a:srgbClr val="000099"/>
                </a:solidFill>
              </a:rPr>
              <a:t> di </a:t>
            </a:r>
            <a:r>
              <a:rPr lang="en-US" altLang="en-US" sz="2200" u="sng" dirty="0" err="1">
                <a:solidFill>
                  <a:srgbClr val="000099"/>
                </a:solidFill>
              </a:rPr>
              <a:t>presentare</a:t>
            </a:r>
            <a:r>
              <a:rPr lang="en-US" altLang="en-US" sz="2200" u="sng" dirty="0">
                <a:solidFill>
                  <a:srgbClr val="000099"/>
                </a:solidFill>
              </a:rPr>
              <a:t> un </a:t>
            </a:r>
            <a:r>
              <a:rPr lang="en-US" altLang="en-US" sz="2200" u="sng" dirty="0" err="1">
                <a:solidFill>
                  <a:srgbClr val="000099"/>
                </a:solidFill>
              </a:rPr>
              <a:t>reclamo</a:t>
            </a:r>
            <a:r>
              <a:rPr lang="en-US" altLang="en-US" sz="2200" dirty="0">
                <a:solidFill>
                  <a:srgbClr val="000099"/>
                </a:solidFill>
              </a:rPr>
              <a:t>. </a:t>
            </a:r>
            <a:r>
              <a:rPr lang="en-US" altLang="en-US" sz="2200" dirty="0" err="1">
                <a:solidFill>
                  <a:srgbClr val="000099"/>
                </a:solidFill>
              </a:rPr>
              <a:t>Chiedete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endParaRPr lang="en-US" altLang="en-US" sz="2200" dirty="0" smtClean="0">
              <a:solidFill>
                <a:srgbClr val="000099"/>
              </a:solidFill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err="1" smtClean="0">
                <a:solidFill>
                  <a:srgbClr val="000099"/>
                </a:solidFill>
              </a:rPr>
              <a:t>informazioni</a:t>
            </a:r>
            <a:r>
              <a:rPr lang="en-US" altLang="en-US" sz="2200" dirty="0" smtClean="0">
                <a:solidFill>
                  <a:srgbClr val="000099"/>
                </a:solidFill>
              </a:rPr>
              <a:t> al </a:t>
            </a:r>
            <a:r>
              <a:rPr lang="en-US" altLang="en-US" sz="2200" dirty="0" err="1">
                <a:solidFill>
                  <a:srgbClr val="000099"/>
                </a:solidFill>
              </a:rPr>
              <a:t>personale</a:t>
            </a:r>
            <a:r>
              <a:rPr lang="en-US" altLang="en-US" sz="2200" dirty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it-IT" altLang="en-US" sz="2200" dirty="0">
              <a:solidFill>
                <a:srgbClr val="990000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C97403"/>
                </a:solidFill>
                <a:latin typeface="+mj-lt"/>
              </a:rPr>
              <a:t>Feedback dagli utenti</a:t>
            </a:r>
          </a:p>
        </p:txBody>
      </p:sp>
      <p:sp>
        <p:nvSpPr>
          <p:cNvPr id="45060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C711D4-F7B7-439C-B8CE-1C8A162A4EA4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it-IT" altLang="en-US" sz="900"/>
          </a:p>
        </p:txBody>
      </p:sp>
      <p:pic>
        <p:nvPicPr>
          <p:cNvPr id="1027" name="Picture 3" descr="C:\Users\jnelson\AppData\Local\Microsoft\Windows\Temporary Internet Files\Content.IE5\HK6D5K7N\MP900442182[1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400800" y="4648201"/>
            <a:ext cx="2019555" cy="1613492"/>
          </a:xfrm>
          <a:prstGeom prst="rect">
            <a:avLst/>
          </a:prstGeom>
          <a:noFill/>
          <a:effectLst>
            <a:softEdge rad="63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"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C97403"/>
                </a:solidFill>
                <a:latin typeface="+mj-lt"/>
              </a:rPr>
              <a:t>Perché siete qui oggi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3063" y="1066800"/>
            <a:ext cx="8686800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200" dirty="0">
                <a:solidFill>
                  <a:srgbClr val="000099"/>
                </a:solidFill>
                <a:latin typeface="+mn-lt"/>
              </a:rPr>
              <a:t>La ricerca di un lavoro è un'attività a tempo pieno. </a:t>
            </a:r>
            <a:r>
              <a:rPr lang="en-US" sz="2200" dirty="0" smtClean="0">
                <a:solidFill>
                  <a:srgbClr val="000099"/>
                </a:solidFill>
                <a:latin typeface="+mn-lt"/>
              </a:rPr>
              <a:t>Il </a:t>
            </a:r>
            <a:r>
              <a:rPr lang="en-US" sz="2200" dirty="0">
                <a:solidFill>
                  <a:srgbClr val="000099"/>
                </a:solidFill>
                <a:latin typeface="+mn-lt"/>
              </a:rPr>
              <a:t>seminario </a:t>
            </a:r>
            <a:r>
              <a:rPr lang="en-US" sz="2200">
                <a:solidFill>
                  <a:srgbClr val="000099"/>
                </a:solidFill>
                <a:latin typeface="+mn-lt"/>
              </a:rPr>
              <a:t>del </a:t>
            </a:r>
            <a:r>
              <a:rPr lang="en-US" sz="2200" smtClean="0">
                <a:solidFill>
                  <a:srgbClr val="000099"/>
                </a:solidFill>
                <a:latin typeface="+mn-lt"/>
              </a:rPr>
              <a:t>Career </a:t>
            </a:r>
            <a:r>
              <a:rPr lang="en-US" sz="2200" dirty="0">
                <a:solidFill>
                  <a:srgbClr val="000099"/>
                </a:solidFill>
                <a:latin typeface="+mn-lt"/>
              </a:rPr>
              <a:t>Center è la vostra opportunità per conoscere la gamma di servizi, eventi e programmi disponibili </a:t>
            </a:r>
            <a:r>
              <a:rPr lang="en-US" sz="2200" dirty="0" err="1">
                <a:solidFill>
                  <a:srgbClr val="000099"/>
                </a:solidFill>
                <a:latin typeface="+mn-lt"/>
              </a:rPr>
              <a:t>negli</a:t>
            </a:r>
            <a:r>
              <a:rPr lang="en-US" sz="2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+mn-lt"/>
              </a:rPr>
              <a:t>MassHire</a:t>
            </a:r>
            <a:r>
              <a:rPr lang="en-US" sz="2200" dirty="0" smtClean="0">
                <a:solidFill>
                  <a:srgbClr val="000099"/>
                </a:solidFill>
                <a:latin typeface="+mn-lt"/>
              </a:rPr>
              <a:t> Career Center </a:t>
            </a:r>
            <a:r>
              <a:rPr lang="en-US" sz="2200" dirty="0">
                <a:solidFill>
                  <a:srgbClr val="000099"/>
                </a:solidFill>
                <a:latin typeface="+mn-lt"/>
              </a:rPr>
              <a:t>e i modi in cui possono aiutarvi a</a:t>
            </a:r>
            <a:r>
              <a:rPr lang="en-US" sz="2200" dirty="0" smtClean="0">
                <a:solidFill>
                  <a:srgbClr val="000099"/>
                </a:solidFill>
                <a:latin typeface="+mn-lt"/>
              </a:rPr>
              <a:t>: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99"/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0099"/>
                </a:solidFill>
                <a:latin typeface="+mn-lt"/>
              </a:rPr>
              <a:t>Eseguire una valutazione individuale delle esigenze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+mn-lt"/>
              </a:rPr>
              <a:t> Esplorare e comprendere il mercato del lavoro (informazioni </a:t>
            </a:r>
            <a:r>
              <a:rPr lang="en-US" sz="2200" dirty="0" err="1">
                <a:solidFill>
                  <a:srgbClr val="000099"/>
                </a:solidFill>
                <a:latin typeface="+mn-lt"/>
              </a:rPr>
              <a:t>sul</a:t>
            </a:r>
            <a:r>
              <a:rPr lang="en-US" sz="2200" dirty="0">
                <a:solidFill>
                  <a:srgbClr val="000099"/>
                </a:solidFill>
                <a:latin typeface="+mn-lt"/>
              </a:rPr>
              <a:t> </a:t>
            </a:r>
            <a:endParaRPr lang="en-US" sz="2200" dirty="0" smtClean="0">
              <a:solidFill>
                <a:srgbClr val="000099"/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US" sz="2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rgbClr val="000099"/>
                </a:solidFill>
                <a:latin typeface="+mn-lt"/>
              </a:rPr>
              <a:t>  </a:t>
            </a:r>
            <a:r>
              <a:rPr lang="en-US" sz="2200" dirty="0" err="1" smtClean="0">
                <a:solidFill>
                  <a:srgbClr val="000099"/>
                </a:solidFill>
                <a:latin typeface="+mn-lt"/>
              </a:rPr>
              <a:t>mercato</a:t>
            </a:r>
            <a:r>
              <a:rPr lang="en-US" sz="22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0099"/>
                </a:solidFill>
                <a:latin typeface="+mn-lt"/>
              </a:rPr>
              <a:t>del lavoro)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+mn-lt"/>
              </a:rPr>
              <a:t> Predisporre un piano d'azione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+mn-lt"/>
              </a:rPr>
              <a:t> Valutare le possibilità di un aggiornamento professionale e/o di </a:t>
            </a:r>
            <a:r>
              <a:rPr lang="en-US" sz="2200" dirty="0" smtClean="0">
                <a:solidFill>
                  <a:srgbClr val="000099"/>
                </a:solidFill>
                <a:latin typeface="+mn-lt"/>
              </a:rPr>
              <a:t>un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rgbClr val="000099"/>
                </a:solidFill>
                <a:latin typeface="+mn-lt"/>
              </a:rPr>
              <a:t>  </a:t>
            </a:r>
            <a:r>
              <a:rPr lang="en-US" sz="2200" dirty="0">
                <a:solidFill>
                  <a:srgbClr val="000099"/>
                </a:solidFill>
                <a:latin typeface="+mn-lt"/>
              </a:rPr>
              <a:t>cambiamento di carriera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+mn-lt"/>
              </a:rPr>
              <a:t> Soddisfare i requisiti per l'ottenimento del </a:t>
            </a:r>
            <a:r>
              <a:rPr lang="en-US" sz="2200" dirty="0" err="1">
                <a:solidFill>
                  <a:srgbClr val="000099"/>
                </a:solidFill>
                <a:latin typeface="+mn-lt"/>
              </a:rPr>
              <a:t>sussidio</a:t>
            </a:r>
            <a:r>
              <a:rPr lang="en-US" sz="2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rgbClr val="000099"/>
                </a:solidFill>
                <a:latin typeface="+mn-lt"/>
              </a:rPr>
              <a:t>di </a:t>
            </a:r>
            <a:br>
              <a:rPr lang="en-US" sz="2200" dirty="0" smtClean="0">
                <a:solidFill>
                  <a:srgbClr val="000099"/>
                </a:solidFill>
                <a:latin typeface="+mn-lt"/>
              </a:rPr>
            </a:br>
            <a:r>
              <a:rPr lang="en-US" sz="2200" dirty="0" smtClean="0">
                <a:solidFill>
                  <a:srgbClr val="000099"/>
                </a:solidFill>
                <a:latin typeface="+mn-lt"/>
              </a:rPr>
              <a:t>  </a:t>
            </a:r>
            <a:r>
              <a:rPr lang="en-US" sz="2200" dirty="0" err="1" smtClean="0">
                <a:solidFill>
                  <a:srgbClr val="000099"/>
                </a:solidFill>
                <a:latin typeface="+mn-lt"/>
              </a:rPr>
              <a:t>disoccupazione</a:t>
            </a:r>
            <a:r>
              <a:rPr lang="en-US" sz="22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0099"/>
                </a:solidFill>
                <a:latin typeface="+mn-lt"/>
              </a:rPr>
              <a:t>(UI)</a:t>
            </a:r>
          </a:p>
        </p:txBody>
      </p:sp>
      <p:sp>
        <p:nvSpPr>
          <p:cNvPr id="10244" name="Slide Number Placeholder 1"/>
          <p:cNvSpPr txBox="1">
            <a:spLocks/>
          </p:cNvSpPr>
          <p:nvPr/>
        </p:nvSpPr>
        <p:spPr bwMode="auto">
          <a:xfrm>
            <a:off x="8755063" y="6457950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DE92A2-A2D5-40B6-8D8C-38A0F957BFF0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it-IT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V="1">
            <a:off x="3125788" y="2589213"/>
            <a:ext cx="992187" cy="758825"/>
          </a:xfrm>
          <a:prstGeom prst="line">
            <a:avLst/>
          </a:prstGeom>
          <a:noFill/>
          <a:ln w="63500" cap="rnd" algn="ctr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2998788" y="2136775"/>
            <a:ext cx="254000" cy="196850"/>
          </a:xfrm>
          <a:prstGeom prst="line">
            <a:avLst/>
          </a:prstGeom>
          <a:noFill/>
          <a:ln w="63500" cap="rnd" algn="ctr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pPr algn="ctr" eaLnBrk="1" hangingPunct="1"/>
            <a:r>
              <a:rPr lang="en-US" altLang="en-US" b="1" dirty="0" err="1" smtClean="0">
                <a:solidFill>
                  <a:srgbClr val="C97403"/>
                </a:solidFill>
              </a:rPr>
              <a:t>Riepilogo</a:t>
            </a:r>
            <a:endParaRPr lang="en-US" altLang="en-US" b="1" dirty="0" smtClean="0">
              <a:solidFill>
                <a:srgbClr val="C97403"/>
              </a:solidFill>
            </a:endParaRPr>
          </a:p>
        </p:txBody>
      </p:sp>
      <p:sp>
        <p:nvSpPr>
          <p:cNvPr id="46085" name="Rectangle 28"/>
          <p:cNvSpPr>
            <a:spLocks noChangeArrowheads="1"/>
          </p:cNvSpPr>
          <p:nvPr/>
        </p:nvSpPr>
        <p:spPr bwMode="auto">
          <a:xfrm>
            <a:off x="4402138" y="1736725"/>
            <a:ext cx="10652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Dove siete oggi</a:t>
            </a:r>
            <a:endParaRPr lang="it-IT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6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6087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6088" name="Rectangular Callout 6"/>
          <p:cNvSpPr>
            <a:spLocks noChangeArrowheads="1"/>
          </p:cNvSpPr>
          <p:nvPr/>
        </p:nvSpPr>
        <p:spPr bwMode="auto">
          <a:xfrm>
            <a:off x="4578350" y="1503363"/>
            <a:ext cx="2141538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cxnSp>
        <p:nvCxnSpPr>
          <p:cNvPr id="46089" name="Straight Arrow Connector 38"/>
          <p:cNvCxnSpPr>
            <a:cxnSpLocks noChangeShapeType="1"/>
          </p:cNvCxnSpPr>
          <p:nvPr/>
        </p:nvCxnSpPr>
        <p:spPr bwMode="auto">
          <a:xfrm>
            <a:off x="2351088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46090" name="Elbow Connector 44"/>
          <p:cNvCxnSpPr>
            <a:cxnSpLocks noChangeShapeType="1"/>
          </p:cNvCxnSpPr>
          <p:nvPr/>
        </p:nvCxnSpPr>
        <p:spPr bwMode="auto">
          <a:xfrm>
            <a:off x="2671763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46091" name="Slide Number Placeholder 1"/>
          <p:cNvSpPr txBox="1">
            <a:spLocks/>
          </p:cNvSpPr>
          <p:nvPr/>
        </p:nvSpPr>
        <p:spPr bwMode="auto">
          <a:xfrm>
            <a:off x="8493125" y="6434138"/>
            <a:ext cx="4492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718C48-C18D-4306-9B50-0ECED2493BCA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it-IT" altLang="en-US" sz="900"/>
          </a:p>
        </p:txBody>
      </p:sp>
      <p:cxnSp>
        <p:nvCxnSpPr>
          <p:cNvPr id="46092" name="Curved Connector 2"/>
          <p:cNvCxnSpPr>
            <a:cxnSpLocks noChangeShapeType="1"/>
          </p:cNvCxnSpPr>
          <p:nvPr/>
        </p:nvCxnSpPr>
        <p:spPr bwMode="auto">
          <a:xfrm rot="16200000" flipH="1">
            <a:off x="-786607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1" name="Block Arc 10"/>
          <p:cNvSpPr/>
          <p:nvPr/>
        </p:nvSpPr>
        <p:spPr>
          <a:xfrm>
            <a:off x="1397198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3856038" y="1169988"/>
            <a:ext cx="4459287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2000" dirty="0">
                <a:solidFill>
                  <a:srgbClr val="000099"/>
                </a:solidFill>
              </a:rPr>
              <a:t>I </a:t>
            </a:r>
            <a:r>
              <a:rPr lang="en-US" sz="2000" dirty="0" err="1" smtClean="0">
                <a:solidFill>
                  <a:srgbClr val="000099"/>
                </a:solidFill>
              </a:rPr>
              <a:t>Masshire</a:t>
            </a:r>
            <a:r>
              <a:rPr lang="en-US" sz="2000" dirty="0" smtClean="0">
                <a:solidFill>
                  <a:srgbClr val="000099"/>
                </a:solidFill>
              </a:rPr>
              <a:t> Career </a:t>
            </a:r>
            <a:r>
              <a:rPr lang="en-US" sz="2000" dirty="0">
                <a:solidFill>
                  <a:srgbClr val="000099"/>
                </a:solidFill>
              </a:rPr>
              <a:t>Center vi aiutano a cercare lavoro</a:t>
            </a:r>
          </a:p>
        </p:txBody>
      </p:sp>
      <p:sp>
        <p:nvSpPr>
          <p:cNvPr id="16" name="Freeform 15"/>
          <p:cNvSpPr/>
          <p:nvPr/>
        </p:nvSpPr>
        <p:spPr>
          <a:xfrm>
            <a:off x="4886325" y="1928813"/>
            <a:ext cx="3587750" cy="476250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2000" dirty="0">
                <a:solidFill>
                  <a:srgbClr val="000099"/>
                </a:solidFill>
              </a:rPr>
              <a:t>Informazioni sul mercato del lavoro (LMI)</a:t>
            </a:r>
          </a:p>
        </p:txBody>
      </p:sp>
      <p:sp>
        <p:nvSpPr>
          <p:cNvPr id="27" name="Freeform 26"/>
          <p:cNvSpPr/>
          <p:nvPr/>
        </p:nvSpPr>
        <p:spPr>
          <a:xfrm>
            <a:off x="5486400" y="3038475"/>
            <a:ext cx="2900363" cy="620713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2000" dirty="0">
                <a:solidFill>
                  <a:srgbClr val="000099"/>
                </a:solidFill>
              </a:rPr>
              <a:t>Strumenti, risorse e strategie di ricerca lavoro</a:t>
            </a:r>
          </a:p>
        </p:txBody>
      </p:sp>
      <p:sp>
        <p:nvSpPr>
          <p:cNvPr id="30" name="Freeform 29"/>
          <p:cNvSpPr/>
          <p:nvPr/>
        </p:nvSpPr>
        <p:spPr>
          <a:xfrm>
            <a:off x="5383213" y="4271963"/>
            <a:ext cx="2762250" cy="533400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2000" dirty="0">
                <a:solidFill>
                  <a:srgbClr val="000099"/>
                </a:solidFill>
              </a:rPr>
              <a:t>Come tracciare l'attività di ricerca lavoro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30738" y="5368925"/>
            <a:ext cx="4441825" cy="4778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0099"/>
                </a:solidFill>
              </a:rPr>
              <a:t>Risorse specializzate e della comunità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36713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3390901" y="6096000"/>
            <a:ext cx="5782916" cy="4778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0099"/>
                </a:solidFill>
              </a:rPr>
              <a:t>Regole e linee guida </a:t>
            </a:r>
            <a:r>
              <a:rPr lang="en-US" sz="2000" dirty="0" err="1">
                <a:solidFill>
                  <a:srgbClr val="000099"/>
                </a:solidFill>
              </a:rPr>
              <a:t>dei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MassHire</a:t>
            </a:r>
            <a:r>
              <a:rPr lang="en-US" sz="2000" dirty="0" smtClean="0">
                <a:solidFill>
                  <a:srgbClr val="000099"/>
                </a:solidFill>
              </a:rPr>
              <a:t> Career </a:t>
            </a:r>
            <a:r>
              <a:rPr lang="en-US" sz="2000" dirty="0">
                <a:solidFill>
                  <a:srgbClr val="000099"/>
                </a:solidFill>
              </a:rPr>
              <a:t>Center</a:t>
            </a:r>
          </a:p>
        </p:txBody>
      </p: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3125788" y="3348038"/>
            <a:ext cx="1284287" cy="1587"/>
          </a:xfrm>
          <a:prstGeom prst="line">
            <a:avLst/>
          </a:prstGeom>
          <a:noFill/>
          <a:ln w="63500" cap="rnd" algn="ctr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3189288" y="3514725"/>
            <a:ext cx="1333500" cy="692150"/>
          </a:xfrm>
          <a:prstGeom prst="line">
            <a:avLst/>
          </a:prstGeom>
          <a:noFill/>
          <a:ln w="63500" cap="rnd" algn="ctr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3252788" y="4122738"/>
            <a:ext cx="528637" cy="1039812"/>
          </a:xfrm>
          <a:prstGeom prst="line">
            <a:avLst/>
          </a:prstGeom>
          <a:noFill/>
          <a:ln w="63500" cap="rnd" algn="ctr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flipH="1">
            <a:off x="2913063" y="4122738"/>
            <a:ext cx="169862" cy="1495425"/>
          </a:xfrm>
          <a:prstGeom prst="line">
            <a:avLst/>
          </a:prstGeom>
          <a:noFill/>
          <a:ln w="63500" cap="rnd" algn="ctr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>
          <a:xfrm>
            <a:off x="2913726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>
            <a:off x="3937326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4410490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/>
          <p:cNvSpPr/>
          <p:nvPr/>
        </p:nvSpPr>
        <p:spPr>
          <a:xfrm>
            <a:off x="3641646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>
            <a:off x="4382575" y="406763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2537054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6125" name="Picture 2" descr="C:\Users\jnelson\AppData\Local\Microsoft\Windows\Temporary Internet Files\Content.IE5\7RNY5VZA\MC9000787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588" y="2166938"/>
            <a:ext cx="2373312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C97403"/>
                </a:solidFill>
                <a:latin typeface="+mj-lt"/>
              </a:rPr>
              <a:t>Passi successivi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62731" y="1219200"/>
            <a:ext cx="86868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4488" indent="-28733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Parlate</a:t>
            </a:r>
            <a:r>
              <a:rPr lang="en-US" altLang="en-US" sz="2200" dirty="0">
                <a:solidFill>
                  <a:srgbClr val="000099"/>
                </a:solidFill>
              </a:rPr>
              <a:t> con un </a:t>
            </a:r>
            <a:r>
              <a:rPr lang="en-US" altLang="en-US" sz="2200" dirty="0" err="1">
                <a:solidFill>
                  <a:srgbClr val="000099"/>
                </a:solidFill>
              </a:rPr>
              <a:t>addetto</a:t>
            </a:r>
            <a:r>
              <a:rPr lang="en-US" altLang="en-US" sz="2200" dirty="0">
                <a:solidFill>
                  <a:srgbClr val="000099"/>
                </a:solidFill>
              </a:rPr>
              <a:t> del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MassHire</a:t>
            </a:r>
            <a:r>
              <a:rPr lang="en-US" altLang="en-US" sz="2200" dirty="0" smtClean="0">
                <a:solidFill>
                  <a:srgbClr val="000099"/>
                </a:solidFill>
              </a:rPr>
              <a:t> Career </a:t>
            </a:r>
            <a:r>
              <a:rPr lang="en-US" altLang="en-US" sz="2200" dirty="0">
                <a:solidFill>
                  <a:srgbClr val="000099"/>
                </a:solidFill>
              </a:rPr>
              <a:t>Center per </a:t>
            </a:r>
            <a:r>
              <a:rPr lang="en-US" altLang="en-US" sz="2200" dirty="0" err="1">
                <a:solidFill>
                  <a:srgbClr val="000099"/>
                </a:solidFill>
              </a:rPr>
              <a:t>redigere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il</a:t>
            </a:r>
            <a:r>
              <a:rPr lang="en-US" altLang="en-US" sz="2200" dirty="0">
                <a:solidFill>
                  <a:srgbClr val="000099"/>
                </a:solidFill>
              </a:rPr>
              <a:t> piano </a:t>
            </a:r>
            <a:r>
              <a:rPr lang="en-US" altLang="en-US" sz="2200" dirty="0" err="1">
                <a:solidFill>
                  <a:srgbClr val="000099"/>
                </a:solidFill>
              </a:rPr>
              <a:t>d'azione</a:t>
            </a:r>
            <a:r>
              <a:rPr lang="en-US" altLang="en-US" sz="2200" dirty="0">
                <a:solidFill>
                  <a:srgbClr val="000099"/>
                </a:solidFill>
              </a:rPr>
              <a:t>, </a:t>
            </a:r>
            <a:r>
              <a:rPr lang="en-US" altLang="en-US" sz="2200" dirty="0" err="1">
                <a:solidFill>
                  <a:srgbClr val="000099"/>
                </a:solidFill>
              </a:rPr>
              <a:t>cioè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il</a:t>
            </a:r>
            <a:r>
              <a:rPr lang="en-US" altLang="en-US" sz="2200" dirty="0">
                <a:solidFill>
                  <a:srgbClr val="000099"/>
                </a:solidFill>
              </a:rPr>
              <a:t> Career Action Plan (CAP) per </a:t>
            </a:r>
            <a:r>
              <a:rPr lang="en-US" altLang="en-US" sz="2200" dirty="0" err="1">
                <a:solidFill>
                  <a:srgbClr val="000099"/>
                </a:solidFill>
              </a:rPr>
              <a:t>identificare</a:t>
            </a:r>
            <a:r>
              <a:rPr lang="en-US" altLang="en-US" sz="2200" dirty="0">
                <a:solidFill>
                  <a:srgbClr val="000099"/>
                </a:solidFill>
              </a:rPr>
              <a:t> le </a:t>
            </a:r>
            <a:r>
              <a:rPr lang="en-US" altLang="en-US" sz="2200" dirty="0" err="1">
                <a:solidFill>
                  <a:srgbClr val="000099"/>
                </a:solidFill>
              </a:rPr>
              <a:t>necessità</a:t>
            </a:r>
            <a:r>
              <a:rPr lang="en-US" altLang="en-US" sz="2200" dirty="0">
                <a:solidFill>
                  <a:srgbClr val="000099"/>
                </a:solidFill>
              </a:rPr>
              <a:t> di </a:t>
            </a:r>
            <a:r>
              <a:rPr lang="en-US" altLang="en-US" sz="2200" dirty="0" err="1">
                <a:solidFill>
                  <a:srgbClr val="000099"/>
                </a:solidFill>
              </a:rPr>
              <a:t>ricerca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lavoro</a:t>
            </a:r>
            <a:r>
              <a:rPr lang="en-US" altLang="en-US" sz="2200" dirty="0">
                <a:solidFill>
                  <a:srgbClr val="000099"/>
                </a:solidFill>
              </a:rPr>
              <a:t>, </a:t>
            </a:r>
            <a:r>
              <a:rPr lang="en-US" altLang="en-US" sz="2200" dirty="0" err="1">
                <a:solidFill>
                  <a:srgbClr val="000099"/>
                </a:solidFill>
              </a:rPr>
              <a:t>l'aggiornamento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professionale</a:t>
            </a:r>
            <a:r>
              <a:rPr lang="en-US" altLang="en-US" sz="2200" dirty="0">
                <a:solidFill>
                  <a:srgbClr val="000099"/>
                </a:solidFill>
              </a:rPr>
              <a:t>, </a:t>
            </a:r>
            <a:r>
              <a:rPr lang="en-US" altLang="en-US" sz="2200" dirty="0" err="1">
                <a:solidFill>
                  <a:srgbClr val="000099"/>
                </a:solidFill>
              </a:rPr>
              <a:t>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servizi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specializzati</a:t>
            </a:r>
            <a:r>
              <a:rPr lang="en-US" altLang="en-US" sz="2200" dirty="0">
                <a:solidFill>
                  <a:srgbClr val="000099"/>
                </a:solidFill>
              </a:rPr>
              <a:t> e </a:t>
            </a:r>
            <a:r>
              <a:rPr lang="en-US" altLang="en-US" sz="2200" dirty="0" err="1">
                <a:solidFill>
                  <a:srgbClr val="000099"/>
                </a:solidFill>
              </a:rPr>
              <a:t>l'accesso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alle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risorse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comunitarie</a:t>
            </a:r>
            <a:endParaRPr lang="en-US" altLang="en-US" sz="22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Tx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Registratevi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nel</a:t>
            </a:r>
            <a:r>
              <a:rPr lang="en-US" altLang="en-US" sz="2200" dirty="0">
                <a:solidFill>
                  <a:srgbClr val="000099"/>
                </a:solidFill>
              </a:rPr>
              <a:t> Job Quest (</a:t>
            </a:r>
            <a:r>
              <a:rPr lang="en-US" altLang="en-US" sz="2200" dirty="0" err="1">
                <a:solidFill>
                  <a:srgbClr val="000099"/>
                </a:solidFill>
              </a:rPr>
              <a:t>obbligatorio</a:t>
            </a:r>
            <a:r>
              <a:rPr lang="en-US" altLang="en-US" sz="2200" dirty="0">
                <a:solidFill>
                  <a:srgbClr val="000099"/>
                </a:solidFill>
              </a:rPr>
              <a:t> per </a:t>
            </a:r>
            <a:r>
              <a:rPr lang="en-US" altLang="en-US" sz="2200" dirty="0" err="1">
                <a:solidFill>
                  <a:srgbClr val="000099"/>
                </a:solidFill>
              </a:rPr>
              <a:t>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partecipanti</a:t>
            </a:r>
            <a:r>
              <a:rPr lang="en-US" altLang="en-US" sz="2200" dirty="0">
                <a:solidFill>
                  <a:srgbClr val="000099"/>
                </a:solidFill>
              </a:rPr>
              <a:t> al REA)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Effettuate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l'esplorazione</a:t>
            </a:r>
            <a:r>
              <a:rPr lang="en-US" altLang="en-US" sz="2200" dirty="0">
                <a:solidFill>
                  <a:srgbClr val="000099"/>
                </a:solidFill>
              </a:rPr>
              <a:t> del </a:t>
            </a:r>
            <a:r>
              <a:rPr lang="en-US" altLang="en-US" sz="2200" dirty="0" err="1">
                <a:solidFill>
                  <a:srgbClr val="000099"/>
                </a:solidFill>
              </a:rPr>
              <a:t>mercato</a:t>
            </a:r>
            <a:r>
              <a:rPr lang="en-US" altLang="en-US" sz="2200" dirty="0">
                <a:solidFill>
                  <a:srgbClr val="000099"/>
                </a:solidFill>
              </a:rPr>
              <a:t> del </a:t>
            </a:r>
            <a:r>
              <a:rPr lang="en-US" altLang="en-US" sz="2200" dirty="0" err="1">
                <a:solidFill>
                  <a:srgbClr val="000099"/>
                </a:solidFill>
              </a:rPr>
              <a:t>lavoro</a:t>
            </a:r>
            <a:endParaRPr lang="en-US" altLang="en-US" sz="22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Iscrivetevi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seminati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adatti</a:t>
            </a:r>
            <a:r>
              <a:rPr lang="en-US" altLang="en-US" sz="2200" dirty="0">
                <a:solidFill>
                  <a:srgbClr val="000099"/>
                </a:solidFill>
              </a:rPr>
              <a:t> a </a:t>
            </a:r>
            <a:r>
              <a:rPr lang="en-US" altLang="en-US" sz="2200" dirty="0" err="1">
                <a:solidFill>
                  <a:srgbClr val="000099"/>
                </a:solidFill>
              </a:rPr>
              <a:t>voi</a:t>
            </a:r>
            <a:endParaRPr lang="en-US" altLang="en-US" sz="22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Tenete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aggiornato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il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Registro</a:t>
            </a:r>
            <a:r>
              <a:rPr lang="en-US" altLang="en-US" sz="2200" dirty="0">
                <a:solidFill>
                  <a:srgbClr val="000099"/>
                </a:solidFill>
              </a:rPr>
              <a:t> di </a:t>
            </a:r>
            <a:r>
              <a:rPr lang="en-US" altLang="en-US" sz="2200" dirty="0" err="1">
                <a:solidFill>
                  <a:srgbClr val="000099"/>
                </a:solidFill>
              </a:rPr>
              <a:t>ricerca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lavoro</a:t>
            </a:r>
            <a:r>
              <a:rPr lang="en-US" altLang="en-US" sz="2200" dirty="0">
                <a:solidFill>
                  <a:srgbClr val="000099"/>
                </a:solidFill>
              </a:rPr>
              <a:t> e </a:t>
            </a:r>
            <a:r>
              <a:rPr lang="en-US" altLang="en-US" sz="2200" dirty="0" err="1">
                <a:solidFill>
                  <a:srgbClr val="000099"/>
                </a:solidFill>
              </a:rPr>
              <a:t>portatelo</a:t>
            </a:r>
            <a:r>
              <a:rPr lang="en-US" altLang="en-US" sz="2200" dirty="0">
                <a:solidFill>
                  <a:srgbClr val="000099"/>
                </a:solidFill>
              </a:rPr>
              <a:t> con </a:t>
            </a:r>
            <a:r>
              <a:rPr lang="en-US" altLang="en-US" sz="2200" dirty="0" err="1">
                <a:solidFill>
                  <a:srgbClr val="000099"/>
                </a:solidFill>
              </a:rPr>
              <a:t>voi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agli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appuntamenti</a:t>
            </a:r>
            <a:r>
              <a:rPr lang="en-US" altLang="en-US" sz="2200" dirty="0">
                <a:solidFill>
                  <a:srgbClr val="000099"/>
                </a:solidFill>
              </a:rPr>
              <a:t> con </a:t>
            </a:r>
            <a:r>
              <a:rPr lang="en-US" altLang="en-US" sz="2200" dirty="0" err="1">
                <a:solidFill>
                  <a:srgbClr val="000099"/>
                </a:solidFill>
              </a:rPr>
              <a:t>il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MassHire</a:t>
            </a:r>
            <a:r>
              <a:rPr lang="en-US" altLang="en-US" sz="2200" dirty="0" smtClean="0">
                <a:solidFill>
                  <a:srgbClr val="000099"/>
                </a:solidFill>
              </a:rPr>
              <a:t> Career </a:t>
            </a:r>
            <a:r>
              <a:rPr lang="en-US" altLang="en-US" sz="2200" dirty="0">
                <a:solidFill>
                  <a:srgbClr val="000099"/>
                </a:solidFill>
              </a:rPr>
              <a:t>Center</a:t>
            </a: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0099"/>
                </a:solidFill>
              </a:rPr>
              <a:t>Fissate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il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prossimo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appuntamento</a:t>
            </a:r>
            <a:r>
              <a:rPr lang="en-US" altLang="en-US" sz="2200" dirty="0">
                <a:solidFill>
                  <a:srgbClr val="000099"/>
                </a:solidFill>
              </a:rPr>
              <a:t> con </a:t>
            </a:r>
            <a:r>
              <a:rPr lang="en-US" altLang="en-US" sz="2200" dirty="0" err="1">
                <a:solidFill>
                  <a:srgbClr val="000099"/>
                </a:solidFill>
              </a:rPr>
              <a:t>il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MassHire</a:t>
            </a:r>
            <a:r>
              <a:rPr lang="en-US" altLang="en-US" sz="2200" dirty="0" smtClean="0">
                <a:solidFill>
                  <a:srgbClr val="000099"/>
                </a:solidFill>
              </a:rPr>
              <a:t> Career </a:t>
            </a:r>
            <a:r>
              <a:rPr lang="en-US" altLang="en-US" sz="2200" dirty="0">
                <a:solidFill>
                  <a:srgbClr val="000099"/>
                </a:solidFill>
              </a:rPr>
              <a:t>Center</a:t>
            </a:r>
          </a:p>
        </p:txBody>
      </p:sp>
      <p:sp>
        <p:nvSpPr>
          <p:cNvPr id="47108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D91387A-8B84-4C8F-8C54-9DAAF5606371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it-IT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it-IT" altLang="en-US" sz="2500" b="1" dirty="0">
              <a:solidFill>
                <a:srgbClr val="C97403"/>
              </a:solidFill>
              <a:latin typeface="Arial Narrow" panose="020B0606020202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900" b="1" dirty="0">
                <a:solidFill>
                  <a:srgbClr val="C97403"/>
                </a:solidFill>
              </a:rPr>
              <a:t>E </a:t>
            </a:r>
            <a:r>
              <a:rPr lang="en-US" altLang="en-US" sz="3900" b="1" dirty="0" err="1">
                <a:solidFill>
                  <a:srgbClr val="C97403"/>
                </a:solidFill>
              </a:rPr>
              <a:t>nell'ambito</a:t>
            </a:r>
            <a:r>
              <a:rPr lang="en-US" altLang="en-US" sz="3900" b="1" dirty="0">
                <a:solidFill>
                  <a:srgbClr val="C97403"/>
                </a:solidFill>
              </a:rPr>
              <a:t> </a:t>
            </a:r>
            <a:r>
              <a:rPr lang="en-US" altLang="en-US" sz="3900" b="1" dirty="0" err="1">
                <a:solidFill>
                  <a:srgbClr val="C97403"/>
                </a:solidFill>
              </a:rPr>
              <a:t>della</a:t>
            </a:r>
            <a:r>
              <a:rPr lang="en-US" altLang="en-US" sz="3900" b="1" dirty="0">
                <a:solidFill>
                  <a:srgbClr val="C97403"/>
                </a:solidFill>
              </a:rPr>
              <a:t> nostra </a:t>
            </a:r>
            <a:r>
              <a:rPr lang="en-US" altLang="en-US" sz="3900" b="1" dirty="0" err="1">
                <a:solidFill>
                  <a:srgbClr val="C97403"/>
                </a:solidFill>
              </a:rPr>
              <a:t>collaborazione</a:t>
            </a:r>
            <a:r>
              <a:rPr lang="en-US" altLang="en-US" sz="3900" b="1" dirty="0">
                <a:solidFill>
                  <a:srgbClr val="C97403"/>
                </a:solidFill>
              </a:rPr>
              <a:t>...</a:t>
            </a:r>
          </a:p>
          <a:p>
            <a:pPr algn="ctr" eaLnBrk="1" hangingPunct="1">
              <a:buFontTx/>
              <a:buNone/>
            </a:pPr>
            <a:endParaRPr lang="it-IT" altLang="en-US" sz="3900" b="1" dirty="0">
              <a:solidFill>
                <a:srgbClr val="C97403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C97403"/>
                </a:solidFill>
              </a:rPr>
              <a:t>INFORMATECI QUANDO </a:t>
            </a:r>
            <a:r>
              <a:rPr dirty="0"/>
              <a:t/>
            </a:r>
            <a:br>
              <a:rPr dirty="0"/>
            </a:br>
            <a:r>
              <a:rPr lang="en-US" altLang="en-US" b="1" dirty="0">
                <a:solidFill>
                  <a:srgbClr val="C97403"/>
                </a:solidFill>
              </a:rPr>
              <a:t>TROVATE LAVORO!</a:t>
            </a:r>
            <a:endParaRPr lang="it-IT" altLang="en-US" b="1" dirty="0">
              <a:solidFill>
                <a:srgbClr val="C97403"/>
              </a:solidFill>
              <a:latin typeface="Arial Narrow" panose="020B0606020202030204" pitchFamily="34" charset="0"/>
            </a:endParaRPr>
          </a:p>
        </p:txBody>
      </p:sp>
      <p:sp>
        <p:nvSpPr>
          <p:cNvPr id="48131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107BBB3-54B9-44CA-8C9E-3D114A09968F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it-IT" altLang="en-US" sz="900"/>
          </a:p>
        </p:txBody>
      </p:sp>
      <p:pic>
        <p:nvPicPr>
          <p:cNvPr id="48132" name="Picture 2" descr="C:\Users\jnelson\AppData\Local\Microsoft\Windows\Temporary Internet Files\Content.IE5\7RNY5VZA\MP90040100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162300"/>
            <a:ext cx="1641475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455613"/>
            <a:ext cx="80772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90000"/>
              </a:lnSpc>
              <a:tabLst>
                <a:tab pos="3662363" algn="l"/>
                <a:tab pos="3767138" algn="l"/>
              </a:tabLst>
              <a:defRPr/>
            </a:pPr>
            <a:r>
              <a:rPr lang="en-US" b="1" dirty="0">
                <a:solidFill>
                  <a:srgbClr val="C97403"/>
                </a:solidFill>
                <a:latin typeface="+mj-lt"/>
              </a:rPr>
              <a:t>Il segreto meglio custodito dello Stato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33363" y="1091319"/>
            <a:ext cx="8678862" cy="530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8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err="1">
                <a:solidFill>
                  <a:srgbClr val="000099"/>
                </a:solidFill>
              </a:rPr>
              <a:t>Accesso</a:t>
            </a:r>
            <a:r>
              <a:rPr lang="es-DO" altLang="en-US" sz="2200" dirty="0">
                <a:solidFill>
                  <a:srgbClr val="000099"/>
                </a:solidFill>
              </a:rPr>
              <a:t> a </a:t>
            </a:r>
            <a:r>
              <a:rPr lang="es-DO" altLang="en-US" sz="2200" dirty="0" err="1">
                <a:solidFill>
                  <a:srgbClr val="000099"/>
                </a:solidFill>
              </a:rPr>
              <a:t>strumenti</a:t>
            </a:r>
            <a:r>
              <a:rPr lang="es-DO" altLang="en-US" sz="2200" dirty="0">
                <a:solidFill>
                  <a:srgbClr val="000099"/>
                </a:solidFill>
              </a:rPr>
              <a:t>, </a:t>
            </a:r>
            <a:r>
              <a:rPr lang="es-DO" altLang="en-US" sz="2200" dirty="0" err="1">
                <a:solidFill>
                  <a:srgbClr val="000099"/>
                </a:solidFill>
              </a:rPr>
              <a:t>risorse</a:t>
            </a:r>
            <a:r>
              <a:rPr lang="es-DO" altLang="en-US" sz="2200" dirty="0">
                <a:solidFill>
                  <a:srgbClr val="000099"/>
                </a:solidFill>
              </a:rPr>
              <a:t> e </a:t>
            </a:r>
            <a:r>
              <a:rPr lang="es-DO" altLang="en-US" sz="2200" dirty="0" err="1">
                <a:solidFill>
                  <a:srgbClr val="000099"/>
                </a:solidFill>
              </a:rPr>
              <a:t>servizi</a:t>
            </a: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err="1">
                <a:solidFill>
                  <a:srgbClr val="000099"/>
                </a:solidFill>
              </a:rPr>
              <a:t>utilissimi</a:t>
            </a:r>
            <a:r>
              <a:rPr lang="es-DO" altLang="en-US" sz="2200" dirty="0">
                <a:solidFill>
                  <a:srgbClr val="000099"/>
                </a:solidFill>
              </a:rPr>
              <a:t>, </a:t>
            </a:r>
            <a:r>
              <a:rPr lang="es-DO" altLang="en-US" sz="2200" dirty="0" err="1">
                <a:solidFill>
                  <a:srgbClr val="000099"/>
                </a:solidFill>
              </a:rPr>
              <a:t>presso</a:t>
            </a:r>
            <a:r>
              <a:rPr lang="es-DO" altLang="en-US" sz="2200" dirty="0">
                <a:solidFill>
                  <a:srgbClr val="000099"/>
                </a:solidFill>
              </a:rPr>
              <a:t> i 32 </a:t>
            </a:r>
            <a:r>
              <a:rPr lang="es-DO" altLang="en-US" sz="2200" dirty="0" smtClean="0">
                <a:solidFill>
                  <a:srgbClr val="000099"/>
                </a:solidFill>
              </a:rPr>
              <a:t> </a:t>
            </a:r>
            <a:br>
              <a:rPr lang="es-DO" altLang="en-US" sz="2200" dirty="0" smtClean="0">
                <a:solidFill>
                  <a:srgbClr val="000099"/>
                </a:solidFill>
              </a:rPr>
            </a:br>
            <a:r>
              <a:rPr lang="es-DO" altLang="en-US" sz="2200" dirty="0" smtClean="0">
                <a:solidFill>
                  <a:srgbClr val="000099"/>
                </a:solidFill>
              </a:rPr>
              <a:t>  </a:t>
            </a:r>
            <a:r>
              <a:rPr lang="es-DO" altLang="en-US" sz="2200" dirty="0" err="1" smtClean="0">
                <a:solidFill>
                  <a:srgbClr val="000099"/>
                </a:solidFill>
              </a:rPr>
              <a:t>MassHire</a:t>
            </a:r>
            <a:r>
              <a:rPr lang="es-DO" altLang="en-US" sz="2200" dirty="0" smtClean="0">
                <a:solidFill>
                  <a:srgbClr val="000099"/>
                </a:solidFill>
              </a:rPr>
              <a:t> </a:t>
            </a:r>
            <a:r>
              <a:rPr lang="es-DO" altLang="en-US" sz="2200" dirty="0" err="1">
                <a:solidFill>
                  <a:srgbClr val="000099"/>
                </a:solidFill>
              </a:rPr>
              <a:t>Career</a:t>
            </a: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smtClean="0">
                <a:solidFill>
                  <a:srgbClr val="000099"/>
                </a:solidFill>
              </a:rPr>
              <a:t>Center</a:t>
            </a:r>
            <a:endParaRPr lang="es-DO" altLang="en-US" sz="22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Clr>
                <a:srgbClr val="000099"/>
              </a:buClr>
              <a:buFontTx/>
              <a:buNone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ts val="2500"/>
              </a:lnSpc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s-DO" altLang="en-US" sz="2200" dirty="0">
                <a:solidFill>
                  <a:srgbClr val="000099"/>
                </a:solidFill>
              </a:rPr>
              <a:t> Circa 100.000 </a:t>
            </a:r>
            <a:r>
              <a:rPr lang="es-DO" altLang="en-US" sz="2200" dirty="0" err="1">
                <a:solidFill>
                  <a:srgbClr val="000099"/>
                </a:solidFill>
              </a:rPr>
              <a:t>disoccupati</a:t>
            </a:r>
            <a:r>
              <a:rPr lang="es-DO" altLang="en-US" sz="2200" dirty="0">
                <a:solidFill>
                  <a:srgbClr val="000099"/>
                </a:solidFill>
              </a:rPr>
              <a:t> che </a:t>
            </a:r>
            <a:r>
              <a:rPr lang="es-DO" altLang="en-US" sz="2200" dirty="0" err="1">
                <a:solidFill>
                  <a:srgbClr val="000099"/>
                </a:solidFill>
              </a:rPr>
              <a:t>hanno</a:t>
            </a: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err="1">
                <a:solidFill>
                  <a:srgbClr val="000099"/>
                </a:solidFill>
              </a:rPr>
              <a:t>visitato</a:t>
            </a: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err="1">
                <a:solidFill>
                  <a:srgbClr val="000099"/>
                </a:solidFill>
              </a:rPr>
              <a:t>gli</a:t>
            </a: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err="1" smtClean="0">
                <a:solidFill>
                  <a:srgbClr val="000099"/>
                </a:solidFill>
              </a:rPr>
              <a:t>MassHire</a:t>
            </a:r>
            <a:r>
              <a:rPr lang="es-DO" altLang="en-US" sz="2200" dirty="0" smtClean="0">
                <a:solidFill>
                  <a:srgbClr val="000099"/>
                </a:solidFill>
              </a:rPr>
              <a:t> </a:t>
            </a:r>
            <a:r>
              <a:rPr lang="es-DO" altLang="en-US" sz="2200" dirty="0" err="1" smtClean="0">
                <a:solidFill>
                  <a:srgbClr val="000099"/>
                </a:solidFill>
              </a:rPr>
              <a:t>Career</a:t>
            </a:r>
            <a:endParaRPr lang="es-DO" altLang="en-US" sz="2200" dirty="0" smtClean="0">
              <a:solidFill>
                <a:srgbClr val="000099"/>
              </a:solidFill>
            </a:endParaRPr>
          </a:p>
          <a:p>
            <a:pPr>
              <a:lnSpc>
                <a:spcPts val="2500"/>
              </a:lnSpc>
              <a:spcBef>
                <a:spcPct val="0"/>
              </a:spcBef>
              <a:buClr>
                <a:srgbClr val="000099"/>
              </a:buClr>
              <a:buNone/>
            </a:pP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smtClean="0">
                <a:solidFill>
                  <a:srgbClr val="000099"/>
                </a:solidFill>
              </a:rPr>
              <a:t>  Center </a:t>
            </a:r>
            <a:r>
              <a:rPr lang="es-DO" altLang="en-US" sz="2200" dirty="0" err="1">
                <a:solidFill>
                  <a:srgbClr val="000099"/>
                </a:solidFill>
              </a:rPr>
              <a:t>hanno</a:t>
            </a: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err="1">
                <a:solidFill>
                  <a:srgbClr val="000099"/>
                </a:solidFill>
              </a:rPr>
              <a:t>trovato</a:t>
            </a: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err="1" smtClean="0">
                <a:solidFill>
                  <a:srgbClr val="000099"/>
                </a:solidFill>
              </a:rPr>
              <a:t>lavoro</a:t>
            </a:r>
            <a:r>
              <a:rPr sz="2200" dirty="0" smtClean="0"/>
              <a:t> </a:t>
            </a:r>
            <a:r>
              <a:rPr lang="en-US" altLang="en-US" sz="2200" baseline="30000" dirty="0">
                <a:solidFill>
                  <a:srgbClr val="000099"/>
                </a:solidFill>
              </a:rPr>
              <a:t>1</a:t>
            </a: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ts val="2500"/>
              </a:lnSpc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ts val="2500"/>
              </a:lnSpc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err="1">
                <a:solidFill>
                  <a:srgbClr val="000099"/>
                </a:solidFill>
              </a:rPr>
              <a:t>Più</a:t>
            </a:r>
            <a:r>
              <a:rPr lang="es-DO" altLang="en-US" sz="2200" dirty="0">
                <a:solidFill>
                  <a:srgbClr val="000099"/>
                </a:solidFill>
              </a:rPr>
              <a:t> di 92.000 </a:t>
            </a:r>
            <a:r>
              <a:rPr lang="es-DO" altLang="en-US" sz="2200" dirty="0" err="1">
                <a:solidFill>
                  <a:srgbClr val="000099"/>
                </a:solidFill>
              </a:rPr>
              <a:t>opportunità</a:t>
            </a:r>
            <a:r>
              <a:rPr lang="es-DO" altLang="en-US" sz="2200" dirty="0">
                <a:solidFill>
                  <a:srgbClr val="000099"/>
                </a:solidFill>
              </a:rPr>
              <a:t> di </a:t>
            </a:r>
            <a:r>
              <a:rPr lang="es-DO" altLang="en-US" sz="2200" dirty="0" err="1">
                <a:solidFill>
                  <a:srgbClr val="000099"/>
                </a:solidFill>
              </a:rPr>
              <a:t>lavoro</a:t>
            </a: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err="1">
                <a:solidFill>
                  <a:srgbClr val="000099"/>
                </a:solidFill>
              </a:rPr>
              <a:t>disponibili</a:t>
            </a: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err="1">
                <a:solidFill>
                  <a:srgbClr val="000099"/>
                </a:solidFill>
              </a:rPr>
              <a:t>nel</a:t>
            </a:r>
            <a:r>
              <a:rPr lang="es-DO" altLang="en-US" sz="2200" dirty="0">
                <a:solidFill>
                  <a:srgbClr val="000099"/>
                </a:solidFill>
              </a:rPr>
              <a:t> Job </a:t>
            </a:r>
            <a:r>
              <a:rPr lang="es-DO" altLang="en-US" sz="2200" dirty="0" err="1">
                <a:solidFill>
                  <a:srgbClr val="000099"/>
                </a:solidFill>
              </a:rPr>
              <a:t>Quest</a:t>
            </a:r>
            <a:r>
              <a:rPr lang="es-DO" altLang="en-US" sz="2200" dirty="0">
                <a:solidFill>
                  <a:srgbClr val="000099"/>
                </a:solidFill>
              </a:rPr>
              <a:t> </a:t>
            </a:r>
          </a:p>
          <a:p>
            <a:pPr>
              <a:lnSpc>
                <a:spcPts val="2500"/>
              </a:lnSpc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it-IT" altLang="en-US" sz="2200" dirty="0">
              <a:solidFill>
                <a:srgbClr val="000099"/>
              </a:solidFill>
            </a:endParaRP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s-DO" altLang="en-US" sz="2200" dirty="0">
                <a:solidFill>
                  <a:srgbClr val="000099"/>
                </a:solidFill>
              </a:rPr>
              <a:t> Sistema di </a:t>
            </a:r>
            <a:r>
              <a:rPr lang="es-DO" altLang="en-US" sz="2200" dirty="0" err="1">
                <a:solidFill>
                  <a:srgbClr val="000099"/>
                </a:solidFill>
              </a:rPr>
              <a:t>supporto</a:t>
            </a:r>
            <a:r>
              <a:rPr lang="es-DO" altLang="en-US" sz="2200" dirty="0">
                <a:solidFill>
                  <a:srgbClr val="000099"/>
                </a:solidFill>
              </a:rPr>
              <a:t> da parte di </a:t>
            </a:r>
            <a:r>
              <a:rPr lang="es-DO" altLang="en-US" sz="2200" dirty="0" err="1">
                <a:solidFill>
                  <a:srgbClr val="000099"/>
                </a:solidFill>
              </a:rPr>
              <a:t>Consulenti</a:t>
            </a:r>
            <a:r>
              <a:rPr lang="es-DO" altLang="en-US" sz="2200" dirty="0">
                <a:solidFill>
                  <a:srgbClr val="000099"/>
                </a:solidFill>
              </a:rPr>
              <a:t> del </a:t>
            </a:r>
            <a:r>
              <a:rPr lang="es-DO" altLang="en-US" sz="2200" dirty="0" err="1">
                <a:solidFill>
                  <a:srgbClr val="000099"/>
                </a:solidFill>
              </a:rPr>
              <a:t>lavoro</a:t>
            </a: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err="1">
                <a:solidFill>
                  <a:srgbClr val="000099"/>
                </a:solidFill>
              </a:rPr>
              <a:t>esperti</a:t>
            </a:r>
            <a:r>
              <a:rPr lang="es-DO" altLang="en-US" sz="2200" dirty="0">
                <a:solidFill>
                  <a:srgbClr val="000099"/>
                </a:solidFill>
              </a:rPr>
              <a:t> e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0099"/>
              </a:buClr>
              <a:buFontTx/>
              <a:buNone/>
            </a:pPr>
            <a:r>
              <a:rPr lang="es-DO" altLang="en-US" sz="2200" dirty="0">
                <a:solidFill>
                  <a:srgbClr val="000099"/>
                </a:solidFill>
              </a:rPr>
              <a:t>   </a:t>
            </a:r>
            <a:r>
              <a:rPr lang="es-DO" altLang="en-US" sz="2200" dirty="0" err="1">
                <a:solidFill>
                  <a:srgbClr val="000099"/>
                </a:solidFill>
              </a:rPr>
              <a:t>professionisti</a:t>
            </a:r>
            <a:endParaRPr lang="es-DO" altLang="en-US" sz="2200" dirty="0">
              <a:solidFill>
                <a:srgbClr val="000099"/>
              </a:solidFill>
            </a:endParaRPr>
          </a:p>
          <a:p>
            <a:pPr>
              <a:spcBef>
                <a:spcPts val="18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err="1">
                <a:solidFill>
                  <a:srgbClr val="000099"/>
                </a:solidFill>
              </a:rPr>
              <a:t>Collegamento</a:t>
            </a:r>
            <a:r>
              <a:rPr lang="es-DO" altLang="en-US" sz="2200" dirty="0">
                <a:solidFill>
                  <a:srgbClr val="000099"/>
                </a:solidFill>
              </a:rPr>
              <a:t> con i </a:t>
            </a:r>
            <a:r>
              <a:rPr lang="es-DO" altLang="en-US" sz="2200" dirty="0" err="1">
                <a:solidFill>
                  <a:srgbClr val="000099"/>
                </a:solidFill>
              </a:rPr>
              <a:t>datori</a:t>
            </a:r>
            <a:r>
              <a:rPr lang="es-DO" altLang="en-US" sz="2200" dirty="0">
                <a:solidFill>
                  <a:srgbClr val="000099"/>
                </a:solidFill>
              </a:rPr>
              <a:t> di </a:t>
            </a:r>
            <a:r>
              <a:rPr lang="es-DO" altLang="en-US" sz="2200" dirty="0" err="1">
                <a:solidFill>
                  <a:srgbClr val="000099"/>
                </a:solidFill>
              </a:rPr>
              <a:t>lavoro</a:t>
            </a:r>
            <a:r>
              <a:rPr lang="es-DO" altLang="en-US" sz="2200" dirty="0">
                <a:solidFill>
                  <a:srgbClr val="000099"/>
                </a:solidFill>
              </a:rPr>
              <a:t> e </a:t>
            </a:r>
            <a:r>
              <a:rPr lang="es-DO" altLang="en-US" sz="2200" dirty="0" err="1">
                <a:solidFill>
                  <a:srgbClr val="000099"/>
                </a:solidFill>
              </a:rPr>
              <a:t>altre</a:t>
            </a: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err="1">
                <a:solidFill>
                  <a:srgbClr val="000099"/>
                </a:solidFill>
              </a:rPr>
              <a:t>possibilità</a:t>
            </a:r>
            <a:r>
              <a:rPr lang="es-DO" altLang="en-US" sz="2200" dirty="0">
                <a:solidFill>
                  <a:srgbClr val="000099"/>
                </a:solidFill>
              </a:rPr>
              <a:t> di </a:t>
            </a:r>
            <a:r>
              <a:rPr lang="es-DO" altLang="en-US" sz="2200" dirty="0" err="1" smtClean="0">
                <a:solidFill>
                  <a:srgbClr val="000099"/>
                </a:solidFill>
              </a:rPr>
              <a:t>fare</a:t>
            </a: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endParaRPr lang="es-DO" altLang="en-US" sz="2200" dirty="0" smtClean="0">
              <a:solidFill>
                <a:srgbClr val="000099"/>
              </a:solidFill>
            </a:endParaRPr>
          </a:p>
          <a:p>
            <a:pPr>
              <a:spcBef>
                <a:spcPts val="1800"/>
              </a:spcBef>
              <a:buClr>
                <a:srgbClr val="000099"/>
              </a:buClr>
              <a:buNone/>
            </a:pPr>
            <a:r>
              <a:rPr lang="es-DO" altLang="en-US" sz="2200" dirty="0">
                <a:solidFill>
                  <a:srgbClr val="000099"/>
                </a:solidFill>
              </a:rPr>
              <a:t> </a:t>
            </a:r>
            <a:r>
              <a:rPr lang="es-DO" altLang="en-US" sz="2200" dirty="0" smtClean="0">
                <a:solidFill>
                  <a:srgbClr val="000099"/>
                </a:solidFill>
              </a:rPr>
              <a:t>  </a:t>
            </a:r>
            <a:r>
              <a:rPr lang="es-DO" altLang="en-US" sz="2200" dirty="0" err="1" smtClean="0">
                <a:solidFill>
                  <a:srgbClr val="000099"/>
                </a:solidFill>
              </a:rPr>
              <a:t>network</a:t>
            </a:r>
            <a:endParaRPr lang="es-DO" altLang="en-US" sz="2200" dirty="0">
              <a:solidFill>
                <a:srgbClr val="000099"/>
              </a:solidFill>
            </a:endParaRPr>
          </a:p>
          <a:p>
            <a:pPr>
              <a:lnSpc>
                <a:spcPts val="5000"/>
              </a:lnSpc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it-IT" altLang="en-US" sz="2200" dirty="0"/>
          </a:p>
        </p:txBody>
      </p:sp>
      <p:sp>
        <p:nvSpPr>
          <p:cNvPr id="11268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65E05D-C51F-463F-9329-3239C83046A5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it-IT" altLang="en-US" sz="90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93688" y="6101174"/>
            <a:ext cx="822166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99"/>
              </a:buClr>
              <a:buFontTx/>
              <a:buNone/>
            </a:pPr>
            <a:r>
              <a:rPr lang="en-US" altLang="en-US" sz="1600" baseline="30000" dirty="0">
                <a:solidFill>
                  <a:srgbClr val="000099"/>
                </a:solidFill>
              </a:rPr>
              <a:t>1</a:t>
            </a:r>
            <a:r>
              <a:rPr dirty="0" smtClean="0"/>
              <a:t> </a:t>
            </a:r>
            <a:r>
              <a:rPr lang="es-DO" altLang="en-US" sz="1600" i="1" dirty="0" err="1">
                <a:solidFill>
                  <a:srgbClr val="000099"/>
                </a:solidFill>
              </a:rPr>
              <a:t>Fonte</a:t>
            </a:r>
            <a:r>
              <a:rPr lang="es-DO" altLang="en-US" sz="1600" i="1" dirty="0">
                <a:solidFill>
                  <a:srgbClr val="000099"/>
                </a:solidFill>
              </a:rPr>
              <a:t>: </a:t>
            </a:r>
            <a:r>
              <a:rPr lang="es-DO" altLang="en-US" sz="1600" i="1" dirty="0" smtClean="0">
                <a:solidFill>
                  <a:srgbClr val="000099"/>
                </a:solidFill>
                <a:hlinkClick r:id="rId3"/>
              </a:rPr>
              <a:t>www.</a:t>
            </a:r>
            <a:r>
              <a:rPr lang="es-DO" altLang="en-US" sz="1600" i="1" dirty="0" err="1" smtClean="0">
                <a:solidFill>
                  <a:srgbClr val="000099"/>
                </a:solidFill>
                <a:hlinkClick r:id="rId3"/>
              </a:rPr>
              <a:t>Mass</a:t>
            </a:r>
            <a:r>
              <a:rPr lang="es-DO" altLang="en-US" sz="1600" i="1" dirty="0" smtClean="0">
                <a:solidFill>
                  <a:srgbClr val="000099"/>
                </a:solidFill>
                <a:hlinkClick r:id="rId3"/>
              </a:rPr>
              <a:t>..</a:t>
            </a:r>
            <a:r>
              <a:rPr lang="es-DO" altLang="en-US" sz="1600" i="1" dirty="0" err="1" smtClean="0">
                <a:solidFill>
                  <a:srgbClr val="000099"/>
                </a:solidFill>
                <a:hlinkClick r:id="rId3"/>
              </a:rPr>
              <a:t>gov</a:t>
            </a:r>
            <a:r>
              <a:rPr lang="es-DO" altLang="en-US" sz="1600" i="1" dirty="0" smtClean="0">
                <a:solidFill>
                  <a:srgbClr val="000099"/>
                </a:solidFill>
                <a:hlinkClick r:id="rId3"/>
              </a:rPr>
              <a:t>/</a:t>
            </a:r>
            <a:r>
              <a:rPr lang="es-DO" altLang="en-US" sz="1600" i="1" dirty="0" err="1" smtClean="0">
                <a:solidFill>
                  <a:srgbClr val="000099"/>
                </a:solidFill>
                <a:hlinkClick r:id="rId3"/>
              </a:rPr>
              <a:t>MassWorkforce</a:t>
            </a:r>
            <a:r>
              <a:rPr lang="es-DO" altLang="en-US" sz="1600" i="1" dirty="0" smtClean="0">
                <a:solidFill>
                  <a:srgbClr val="000099"/>
                </a:solidFill>
              </a:rPr>
              <a:t> </a:t>
            </a:r>
            <a:endParaRPr lang="it-IT" altLang="en-US" sz="1600" i="1" dirty="0"/>
          </a:p>
          <a:p>
            <a:pPr>
              <a:buClr>
                <a:srgbClr val="000099"/>
              </a:buClr>
              <a:buFontTx/>
              <a:buNone/>
            </a:pPr>
            <a:endParaRPr lang="it-IT" altLang="en-US" sz="16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82296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97403"/>
                </a:solidFill>
                <a:latin typeface="+mj-lt"/>
              </a:rPr>
              <a:t>Risorse disponibili </a:t>
            </a:r>
            <a:r>
              <a:rPr lang="en-US" sz="2800" b="1" dirty="0" err="1">
                <a:solidFill>
                  <a:srgbClr val="C97403"/>
                </a:solidFill>
                <a:latin typeface="+mj-lt"/>
              </a:rPr>
              <a:t>nei</a:t>
            </a:r>
            <a:r>
              <a:rPr lang="en-US" sz="2800" b="1" dirty="0">
                <a:solidFill>
                  <a:srgbClr val="C9740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C97403"/>
                </a:solidFill>
                <a:latin typeface="+mj-lt"/>
              </a:rPr>
              <a:t>MassHire</a:t>
            </a:r>
            <a:r>
              <a:rPr lang="en-US" sz="2800" b="1" dirty="0" smtClean="0">
                <a:solidFill>
                  <a:srgbClr val="C97403"/>
                </a:solidFill>
                <a:latin typeface="+mj-lt"/>
              </a:rPr>
              <a:t> Career </a:t>
            </a:r>
            <a:r>
              <a:rPr lang="en-US" sz="2800" b="1" dirty="0">
                <a:solidFill>
                  <a:srgbClr val="C97403"/>
                </a:solidFill>
                <a:latin typeface="+mj-lt"/>
              </a:rPr>
              <a:t>Center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876800" y="1143000"/>
            <a:ext cx="39624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"/>
              </a:lnSpc>
              <a:buFont typeface="Wingdings" panose="05000000000000000000" pitchFamily="2" charset="2"/>
              <a:buNone/>
            </a:pPr>
            <a:endParaRPr lang="it-IT" altLang="en-US" sz="240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dirty="0" smtClean="0"/>
              <a:t> </a:t>
            </a:r>
            <a:endParaRPr lang="it-IT" altLang="en-US" sz="2400">
              <a:solidFill>
                <a:srgbClr val="000099"/>
              </a:solidFill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269631" y="5820788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FF"/>
                </a:solidFill>
              </a:rPr>
              <a:t>N.B.: </a:t>
            </a:r>
            <a:r>
              <a:rPr lang="en-US" altLang="en-US" sz="1600" dirty="0" err="1">
                <a:solidFill>
                  <a:srgbClr val="3333FF"/>
                </a:solidFill>
              </a:rPr>
              <a:t>anche</a:t>
            </a:r>
            <a:r>
              <a:rPr lang="en-US" altLang="en-US" sz="1600" dirty="0">
                <a:solidFill>
                  <a:srgbClr val="3333FF"/>
                </a:solidFill>
              </a:rPr>
              <a:t> se quasi </a:t>
            </a:r>
            <a:r>
              <a:rPr lang="en-US" altLang="en-US" sz="1600" dirty="0" err="1">
                <a:solidFill>
                  <a:srgbClr val="3333FF"/>
                </a:solidFill>
              </a:rPr>
              <a:t>tutti</a:t>
            </a:r>
            <a:r>
              <a:rPr lang="en-US" altLang="en-US" sz="1600" dirty="0">
                <a:solidFill>
                  <a:srgbClr val="3333FF"/>
                </a:solidFill>
              </a:rPr>
              <a:t> </a:t>
            </a:r>
            <a:r>
              <a:rPr lang="en-US" altLang="en-US" sz="1600" dirty="0" err="1">
                <a:solidFill>
                  <a:srgbClr val="3333FF"/>
                </a:solidFill>
              </a:rPr>
              <a:t>i</a:t>
            </a:r>
            <a:r>
              <a:rPr lang="en-US" altLang="en-US" sz="1600" dirty="0">
                <a:solidFill>
                  <a:srgbClr val="3333FF"/>
                </a:solidFill>
              </a:rPr>
              <a:t> </a:t>
            </a:r>
            <a:r>
              <a:rPr lang="en-US" altLang="en-US" sz="1600" dirty="0" err="1">
                <a:solidFill>
                  <a:srgbClr val="3333FF"/>
                </a:solidFill>
              </a:rPr>
              <a:t>servizi</a:t>
            </a:r>
            <a:r>
              <a:rPr lang="en-US" altLang="en-US" sz="1600" dirty="0">
                <a:solidFill>
                  <a:srgbClr val="3333FF"/>
                </a:solidFill>
              </a:rPr>
              <a:t> </a:t>
            </a:r>
            <a:r>
              <a:rPr lang="en-US" altLang="en-US" sz="1600" dirty="0" err="1">
                <a:solidFill>
                  <a:srgbClr val="3333FF"/>
                </a:solidFill>
              </a:rPr>
              <a:t>dei</a:t>
            </a:r>
            <a:r>
              <a:rPr lang="en-US" altLang="en-US" sz="1600" dirty="0">
                <a:solidFill>
                  <a:srgbClr val="3333FF"/>
                </a:solidFill>
              </a:rPr>
              <a:t> </a:t>
            </a:r>
            <a:r>
              <a:rPr lang="en-US" altLang="en-US" sz="1600" dirty="0" err="1" smtClean="0">
                <a:solidFill>
                  <a:srgbClr val="3333FF"/>
                </a:solidFill>
              </a:rPr>
              <a:t>MassHire</a:t>
            </a:r>
            <a:r>
              <a:rPr lang="en-US" altLang="en-US" sz="1600" dirty="0" smtClean="0">
                <a:solidFill>
                  <a:srgbClr val="3333FF"/>
                </a:solidFill>
              </a:rPr>
              <a:t> Career </a:t>
            </a:r>
            <a:r>
              <a:rPr lang="en-US" altLang="en-US" sz="1600" dirty="0">
                <a:solidFill>
                  <a:srgbClr val="3333FF"/>
                </a:solidFill>
              </a:rPr>
              <a:t>Center </a:t>
            </a:r>
            <a:r>
              <a:rPr lang="en-US" altLang="en-US" sz="1600" dirty="0" err="1">
                <a:solidFill>
                  <a:srgbClr val="3333FF"/>
                </a:solidFill>
              </a:rPr>
              <a:t>sono</a:t>
            </a:r>
            <a:r>
              <a:rPr lang="en-US" altLang="en-US" sz="1600" dirty="0">
                <a:solidFill>
                  <a:srgbClr val="3333FF"/>
                </a:solidFill>
              </a:rPr>
              <a:t> </a:t>
            </a:r>
            <a:r>
              <a:rPr lang="en-US" altLang="en-US" sz="1600" dirty="0" err="1">
                <a:solidFill>
                  <a:srgbClr val="3333FF"/>
                </a:solidFill>
              </a:rPr>
              <a:t>gratuiti</a:t>
            </a:r>
            <a:r>
              <a:rPr lang="en-US" altLang="en-US" sz="1600" dirty="0">
                <a:solidFill>
                  <a:srgbClr val="3333FF"/>
                </a:solidFill>
              </a:rPr>
              <a:t>, in </a:t>
            </a:r>
            <a:r>
              <a:rPr lang="en-US" altLang="en-US" sz="1600" dirty="0" err="1">
                <a:solidFill>
                  <a:srgbClr val="3333FF"/>
                </a:solidFill>
              </a:rPr>
              <a:t>alcuni</a:t>
            </a:r>
            <a:r>
              <a:rPr lang="en-US" altLang="en-US" sz="1600" dirty="0">
                <a:solidFill>
                  <a:srgbClr val="3333FF"/>
                </a:solidFill>
              </a:rPr>
              <a:t> </a:t>
            </a:r>
            <a:r>
              <a:rPr lang="en-US" altLang="en-US" sz="1600" dirty="0" err="1">
                <a:solidFill>
                  <a:srgbClr val="3333FF"/>
                </a:solidFill>
              </a:rPr>
              <a:t>casi</a:t>
            </a:r>
            <a:r>
              <a:rPr lang="en-US" altLang="en-US" sz="1600" dirty="0">
                <a:solidFill>
                  <a:srgbClr val="3333FF"/>
                </a:solidFill>
              </a:rPr>
              <a:t> </a:t>
            </a:r>
            <a:r>
              <a:rPr lang="en-US" altLang="en-US" sz="1600" dirty="0" err="1">
                <a:solidFill>
                  <a:srgbClr val="3333FF"/>
                </a:solidFill>
              </a:rPr>
              <a:t>potrebbe</a:t>
            </a:r>
            <a:r>
              <a:rPr lang="en-US" altLang="en-US" sz="1600" dirty="0">
                <a:solidFill>
                  <a:srgbClr val="3333FF"/>
                </a:solidFill>
              </a:rPr>
              <a:t> </a:t>
            </a:r>
            <a:r>
              <a:rPr lang="en-US" altLang="en-US" sz="1600" dirty="0" err="1">
                <a:solidFill>
                  <a:srgbClr val="3333FF"/>
                </a:solidFill>
              </a:rPr>
              <a:t>essere</a:t>
            </a:r>
            <a:r>
              <a:rPr lang="en-US" altLang="en-US" sz="1600" dirty="0">
                <a:solidFill>
                  <a:srgbClr val="3333FF"/>
                </a:solidFill>
              </a:rPr>
              <a:t> </a:t>
            </a:r>
            <a:r>
              <a:rPr lang="en-US" altLang="en-US" sz="1600" dirty="0" err="1">
                <a:solidFill>
                  <a:srgbClr val="3333FF"/>
                </a:solidFill>
              </a:rPr>
              <a:t>richiesto</a:t>
            </a:r>
            <a:r>
              <a:rPr lang="en-US" altLang="en-US" sz="1600" dirty="0">
                <a:solidFill>
                  <a:srgbClr val="3333FF"/>
                </a:solidFill>
              </a:rPr>
              <a:t> un </a:t>
            </a:r>
            <a:r>
              <a:rPr lang="en-US" altLang="en-US" sz="1600" dirty="0" err="1">
                <a:solidFill>
                  <a:srgbClr val="3333FF"/>
                </a:solidFill>
              </a:rPr>
              <a:t>pagamento</a:t>
            </a:r>
            <a:r>
              <a:rPr lang="en-US" altLang="en-US" sz="1600" dirty="0">
                <a:solidFill>
                  <a:srgbClr val="3333FF"/>
                </a:solidFill>
              </a:rPr>
              <a:t> o determinate </a:t>
            </a:r>
            <a:r>
              <a:rPr lang="en-US" altLang="en-US" sz="1600" dirty="0" err="1">
                <a:solidFill>
                  <a:srgbClr val="3333FF"/>
                </a:solidFill>
              </a:rPr>
              <a:t>caratteristiche</a:t>
            </a:r>
            <a:r>
              <a:rPr lang="en-US" altLang="en-US" sz="1600" dirty="0">
                <a:solidFill>
                  <a:srgbClr val="3333FF"/>
                </a:solidFill>
              </a:rPr>
              <a:t> di </a:t>
            </a:r>
            <a:r>
              <a:rPr lang="en-US" altLang="en-US" sz="1600" dirty="0" err="1">
                <a:solidFill>
                  <a:srgbClr val="3333FF"/>
                </a:solidFill>
              </a:rPr>
              <a:t>idoneità</a:t>
            </a:r>
            <a:r>
              <a:rPr lang="en-US" altLang="en-US" sz="1600" dirty="0">
                <a:solidFill>
                  <a:srgbClr val="3333FF"/>
                </a:solidFill>
              </a:rPr>
              <a:t>.</a:t>
            </a:r>
            <a:endParaRPr lang="it-IT" altLang="en-US" sz="1600" dirty="0">
              <a:solidFill>
                <a:srgbClr val="3333FF"/>
              </a:solidFill>
            </a:endParaRPr>
          </a:p>
        </p:txBody>
      </p:sp>
      <p:sp>
        <p:nvSpPr>
          <p:cNvPr id="12293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86C583-12B6-47D0-8563-D517C68CA799}" type="slidenum">
              <a:rPr lang="en-US" altLang="en-US" sz="9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it-IT" altLang="en-US" sz="9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163638"/>
          <a:ext cx="8382000" cy="4677418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Attrezzature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Risorse umane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Personal Computer</a:t>
                      </a:r>
                      <a:endParaRPr kumimoji="0" lang="it-IT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Informazioni su carriere e ricerca lavoro 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Accesso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 Internet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Informazioni sul mercato del lavoro (LMI)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Apparecchi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fax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Seminari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Telefoni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Incontro fra domanda e offerta di lavoro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Fotocopie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Reclutamento sul posto da parte dei datori di lavoro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6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Elenchi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posti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di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lavoro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disponibili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Dove siete oggi</a:t>
            </a:r>
            <a:endParaRPr lang="it-IT" altLang="en-US" sz="120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3317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cxnSp>
        <p:nvCxnSpPr>
          <p:cNvPr id="13318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3319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320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3321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300" dirty="0">
                <a:solidFill>
                  <a:srgbClr val="FFFFFF"/>
                </a:solidFill>
              </a:rPr>
              <a:t>Siete qui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274762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Valutazione</a:t>
            </a: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059488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Informazioni sul mercato del lavoro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521450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sz="1700" dirty="0" smtClean="0"/>
              <a:t>Curriculum e lettera di presentazione</a:t>
            </a: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Ricerca lavoro</a:t>
            </a:r>
          </a:p>
        </p:txBody>
      </p:sp>
      <p:pic>
        <p:nvPicPr>
          <p:cNvPr id="13344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1916113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Domande di assunzione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Intervista</a:t>
            </a:r>
          </a:p>
        </p:txBody>
      </p:sp>
      <p:sp>
        <p:nvSpPr>
          <p:cNvPr id="35" name="Rounded Rectangular Callout 34"/>
          <p:cNvSpPr>
            <a:spLocks noChangeArrowheads="1"/>
          </p:cNvSpPr>
          <p:nvPr/>
        </p:nvSpPr>
        <p:spPr bwMode="auto">
          <a:xfrm>
            <a:off x="358775" y="962025"/>
            <a:ext cx="3451225" cy="1662113"/>
          </a:xfrm>
          <a:prstGeom prst="wedgeRoundRectCallout">
            <a:avLst>
              <a:gd name="adj1" fmla="val 61039"/>
              <a:gd name="adj2" fmla="val -1224"/>
              <a:gd name="adj3" fmla="val 16667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solidFill>
                  <a:srgbClr val="000099"/>
                </a:solidFill>
                <a:latin typeface="Arial" charset="0"/>
              </a:rPr>
              <a:t>Valutazione</a:t>
            </a:r>
            <a:r>
              <a:rPr lang="en-US" sz="15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rgbClr val="000099"/>
                </a:solidFill>
                <a:latin typeface="Arial" charset="0"/>
              </a:rPr>
              <a:t>delle</a:t>
            </a:r>
            <a:r>
              <a:rPr lang="en-US" sz="15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rgbClr val="000099"/>
                </a:solidFill>
                <a:latin typeface="Arial" charset="0"/>
              </a:rPr>
              <a:t>esigenze</a:t>
            </a:r>
            <a:r>
              <a:rPr lang="en-US" sz="15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rgbClr val="000099"/>
                </a:solidFill>
                <a:latin typeface="Arial" charset="0"/>
              </a:rPr>
              <a:t>individuali</a:t>
            </a:r>
            <a:endParaRPr lang="en-US" sz="1500" dirty="0">
              <a:solidFill>
                <a:srgbClr val="000099"/>
              </a:solidFill>
              <a:latin typeface="Arial" charset="0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solidFill>
                  <a:srgbClr val="000099"/>
                </a:solidFill>
                <a:latin typeface="Arial" charset="0"/>
              </a:rPr>
              <a:t>Interessi</a:t>
            </a:r>
            <a:r>
              <a:rPr lang="en-US" sz="15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rgbClr val="000099"/>
                </a:solidFill>
                <a:latin typeface="Arial" charset="0"/>
              </a:rPr>
              <a:t>personali</a:t>
            </a:r>
            <a:endParaRPr lang="en-US" sz="1500" dirty="0">
              <a:solidFill>
                <a:srgbClr val="000099"/>
              </a:solidFill>
              <a:latin typeface="Arial" charset="0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solidFill>
                  <a:srgbClr val="000099"/>
                </a:solidFill>
                <a:latin typeface="Arial" charset="0"/>
              </a:rPr>
              <a:t>Competenze</a:t>
            </a:r>
            <a:r>
              <a:rPr lang="en-US" sz="1500" dirty="0">
                <a:solidFill>
                  <a:srgbClr val="000099"/>
                </a:solidFill>
                <a:latin typeface="Arial" charset="0"/>
              </a:rPr>
              <a:t> e </a:t>
            </a:r>
            <a:r>
              <a:rPr lang="en-US" sz="1500" dirty="0" err="1">
                <a:solidFill>
                  <a:srgbClr val="000099"/>
                </a:solidFill>
                <a:latin typeface="Arial" charset="0"/>
              </a:rPr>
              <a:t>qualifiche</a:t>
            </a:r>
            <a:r>
              <a:rPr lang="en-US" sz="1500" dirty="0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solidFill>
                  <a:srgbClr val="000099"/>
                </a:solidFill>
                <a:latin typeface="Arial" charset="0"/>
              </a:rPr>
              <a:t>Valori</a:t>
            </a:r>
            <a:r>
              <a:rPr lang="en-US" sz="1500" dirty="0">
                <a:solidFill>
                  <a:srgbClr val="000099"/>
                </a:solidFill>
                <a:latin typeface="Arial" charset="0"/>
              </a:rPr>
              <a:t> o </a:t>
            </a:r>
            <a:r>
              <a:rPr lang="en-US" sz="1500" dirty="0" err="1">
                <a:solidFill>
                  <a:srgbClr val="000099"/>
                </a:solidFill>
                <a:latin typeface="Arial" charset="0"/>
              </a:rPr>
              <a:t>situazioni</a:t>
            </a:r>
            <a:r>
              <a:rPr lang="en-US" sz="1500" dirty="0">
                <a:solidFill>
                  <a:srgbClr val="000099"/>
                </a:solidFill>
                <a:latin typeface="Arial" charset="0"/>
              </a:rPr>
              <a:t> non </a:t>
            </a:r>
            <a:r>
              <a:rPr lang="en-US" sz="1500" dirty="0" err="1">
                <a:solidFill>
                  <a:srgbClr val="000099"/>
                </a:solidFill>
                <a:latin typeface="Arial" charset="0"/>
              </a:rPr>
              <a:t>negoziabili</a:t>
            </a:r>
            <a:endParaRPr lang="en-US" sz="15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466725" y="-76200"/>
            <a:ext cx="80010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kern="0" dirty="0" smtClean="0">
                <a:solidFill>
                  <a:srgbClr val="C97403"/>
                </a:solidFill>
              </a:rPr>
              <a:t>Come </a:t>
            </a:r>
            <a:r>
              <a:rPr lang="en-US" b="1" kern="0" dirty="0" err="1" smtClean="0">
                <a:solidFill>
                  <a:srgbClr val="C97403"/>
                </a:solidFill>
              </a:rPr>
              <a:t>il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MassHire</a:t>
            </a:r>
            <a:r>
              <a:rPr lang="en-US" b="1" kern="0" dirty="0" smtClean="0">
                <a:solidFill>
                  <a:srgbClr val="C97403"/>
                </a:solidFill>
              </a:rPr>
              <a:t> Career Center può aiutarvi nella ricerca del lavoro</a:t>
            </a:r>
          </a:p>
        </p:txBody>
      </p:sp>
      <p:sp>
        <p:nvSpPr>
          <p:cNvPr id="31" name="TextBox 30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FFFFFF"/>
                </a:solidFill>
              </a:rPr>
              <a:t>Impiego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Dove siete oggi</a:t>
            </a:r>
            <a:endParaRPr lang="it-IT" altLang="en-US" sz="120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4341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cxnSp>
        <p:nvCxnSpPr>
          <p:cNvPr id="14342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343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344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4345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300" dirty="0">
                <a:solidFill>
                  <a:srgbClr val="FFFFFF"/>
                </a:solidFill>
              </a:rPr>
              <a:t>Siete qui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274762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Valutazione</a:t>
            </a: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059488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Informazioni sul mercato del lavoro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521450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sz="1700" dirty="0" smtClean="0"/>
              <a:t>Curriculum e lettera di presentazione</a:t>
            </a: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Ricerca lavoro</a:t>
            </a:r>
          </a:p>
        </p:txBody>
      </p:sp>
      <p:pic>
        <p:nvPicPr>
          <p:cNvPr id="14368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1916113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Domande di assunzione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Intervista</a:t>
            </a:r>
          </a:p>
        </p:txBody>
      </p:sp>
      <p:sp>
        <p:nvSpPr>
          <p:cNvPr id="42" name="Rounded Rectangular Callout 41"/>
          <p:cNvSpPr>
            <a:spLocks noChangeArrowheads="1"/>
          </p:cNvSpPr>
          <p:nvPr/>
        </p:nvSpPr>
        <p:spPr bwMode="auto">
          <a:xfrm>
            <a:off x="190179" y="2202370"/>
            <a:ext cx="3444875" cy="2249592"/>
          </a:xfrm>
          <a:prstGeom prst="wedgeRoundRectCallout">
            <a:avLst>
              <a:gd name="adj1" fmla="val 91955"/>
              <a:gd name="adj2" fmla="val -34499"/>
              <a:gd name="adj3" fmla="val 16667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1700" dirty="0">
                <a:solidFill>
                  <a:srgbClr val="000099"/>
                </a:solidFill>
                <a:latin typeface="Arial" charset="0"/>
              </a:rPr>
              <a:t>• </a:t>
            </a:r>
            <a:r>
              <a:rPr lang="en-US" sz="1700" dirty="0" err="1">
                <a:solidFill>
                  <a:srgbClr val="000099"/>
                </a:solidFill>
                <a:latin typeface="Arial" charset="0"/>
              </a:rPr>
              <a:t>Tendenze</a:t>
            </a:r>
            <a:r>
              <a:rPr lang="en-US" sz="1700" dirty="0">
                <a:solidFill>
                  <a:srgbClr val="000099"/>
                </a:solidFill>
                <a:latin typeface="Arial" charset="0"/>
              </a:rPr>
              <a:t> del </a:t>
            </a:r>
            <a:r>
              <a:rPr lang="en-US" sz="1700" dirty="0" err="1">
                <a:solidFill>
                  <a:srgbClr val="000099"/>
                </a:solidFill>
                <a:latin typeface="Arial" charset="0"/>
              </a:rPr>
              <a:t>settore</a:t>
            </a:r>
            <a:r>
              <a:rPr lang="en-US" sz="1700" dirty="0">
                <a:solidFill>
                  <a:srgbClr val="000099"/>
                </a:solidFill>
                <a:latin typeface="Arial" charset="0"/>
              </a:rPr>
              <a:t>/del </a:t>
            </a:r>
            <a:r>
              <a:rPr lang="en-US" sz="1700" dirty="0" err="1">
                <a:solidFill>
                  <a:srgbClr val="000099"/>
                </a:solidFill>
                <a:latin typeface="Arial" charset="0"/>
              </a:rPr>
              <a:t>tipo</a:t>
            </a:r>
            <a:r>
              <a:rPr lang="en-US" sz="1700" dirty="0">
                <a:solidFill>
                  <a:srgbClr val="000099"/>
                </a:solidFill>
                <a:latin typeface="Arial" charset="0"/>
              </a:rPr>
              <a:t> di </a:t>
            </a:r>
            <a:r>
              <a:rPr lang="en-US" sz="1700" dirty="0" err="1">
                <a:solidFill>
                  <a:srgbClr val="000099"/>
                </a:solidFill>
                <a:latin typeface="Arial" charset="0"/>
              </a:rPr>
              <a:t>occupazione</a:t>
            </a:r>
            <a:endParaRPr lang="it-IT" sz="17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700" dirty="0">
                <a:solidFill>
                  <a:srgbClr val="000099"/>
                </a:solidFill>
                <a:latin typeface="Arial" charset="0"/>
              </a:rPr>
              <a:t>• </a:t>
            </a:r>
            <a:r>
              <a:rPr lang="en-US" sz="1700" dirty="0" err="1">
                <a:solidFill>
                  <a:srgbClr val="000099"/>
                </a:solidFill>
                <a:latin typeface="Arial" charset="0"/>
              </a:rPr>
              <a:t>Trasferibilità</a:t>
            </a:r>
            <a:r>
              <a:rPr lang="en-US" sz="17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700" dirty="0" err="1">
                <a:solidFill>
                  <a:srgbClr val="000099"/>
                </a:solidFill>
                <a:latin typeface="Arial" charset="0"/>
              </a:rPr>
              <a:t>delle</a:t>
            </a:r>
            <a:r>
              <a:rPr lang="en-US" sz="17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700" dirty="0" err="1">
                <a:solidFill>
                  <a:srgbClr val="000099"/>
                </a:solidFill>
                <a:latin typeface="Arial" charset="0"/>
              </a:rPr>
              <a:t>proprie</a:t>
            </a:r>
            <a:r>
              <a:rPr lang="en-US" sz="17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700" dirty="0" err="1">
                <a:solidFill>
                  <a:srgbClr val="000099"/>
                </a:solidFill>
                <a:latin typeface="Arial" charset="0"/>
              </a:rPr>
              <a:t>competenze</a:t>
            </a:r>
            <a:r>
              <a:rPr lang="en-US" sz="17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1700" dirty="0" err="1" smtClean="0">
                <a:solidFill>
                  <a:srgbClr val="000099"/>
                </a:solidFill>
                <a:latin typeface="Arial" charset="0"/>
              </a:rPr>
              <a:t>capacità</a:t>
            </a:r>
            <a:r>
              <a:rPr lang="en-US" sz="17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700" dirty="0">
                <a:solidFill>
                  <a:srgbClr val="000099"/>
                </a:solidFill>
                <a:latin typeface="Arial" charset="0"/>
              </a:rPr>
              <a:t>e </a:t>
            </a:r>
            <a:r>
              <a:rPr lang="en-US" sz="1700" dirty="0" err="1">
                <a:solidFill>
                  <a:srgbClr val="000099"/>
                </a:solidFill>
                <a:latin typeface="Arial" charset="0"/>
              </a:rPr>
              <a:t>qualifiche</a:t>
            </a:r>
            <a:r>
              <a:rPr lang="en-US" sz="1700" dirty="0">
                <a:solidFill>
                  <a:srgbClr val="000099"/>
                </a:solidFill>
                <a:latin typeface="Arial" charset="0"/>
              </a:rPr>
              <a:t> </a:t>
            </a:r>
            <a:endParaRPr lang="it-IT" sz="17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700" dirty="0">
                <a:solidFill>
                  <a:srgbClr val="000099"/>
                </a:solidFill>
                <a:latin typeface="Arial" charset="0"/>
              </a:rPr>
              <a:t>• </a:t>
            </a:r>
            <a:r>
              <a:rPr lang="en-US" sz="1700" dirty="0" err="1">
                <a:solidFill>
                  <a:srgbClr val="000099"/>
                </a:solidFill>
                <a:latin typeface="Arial" charset="0"/>
              </a:rPr>
              <a:t>Disponibilità</a:t>
            </a:r>
            <a:r>
              <a:rPr lang="en-US" sz="1700" dirty="0">
                <a:solidFill>
                  <a:srgbClr val="000099"/>
                </a:solidFill>
                <a:latin typeface="Arial" charset="0"/>
              </a:rPr>
              <a:t> di </a:t>
            </a:r>
            <a:r>
              <a:rPr lang="en-US" sz="1700" dirty="0" err="1">
                <a:solidFill>
                  <a:srgbClr val="000099"/>
                </a:solidFill>
                <a:latin typeface="Arial" charset="0"/>
              </a:rPr>
              <a:t>posti</a:t>
            </a:r>
            <a:r>
              <a:rPr lang="en-US" sz="1700" dirty="0">
                <a:solidFill>
                  <a:srgbClr val="000099"/>
                </a:solidFill>
                <a:latin typeface="Arial" charset="0"/>
              </a:rPr>
              <a:t> di </a:t>
            </a:r>
            <a:r>
              <a:rPr lang="en-US" sz="1700" dirty="0" err="1">
                <a:solidFill>
                  <a:srgbClr val="000099"/>
                </a:solidFill>
                <a:latin typeface="Arial" charset="0"/>
              </a:rPr>
              <a:t>lavoro</a:t>
            </a:r>
            <a:endParaRPr lang="en-US" sz="1700" dirty="0">
              <a:solidFill>
                <a:srgbClr val="000099"/>
              </a:solidFill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700" dirty="0">
                <a:solidFill>
                  <a:srgbClr val="000099"/>
                </a:solidFill>
                <a:latin typeface="Arial" charset="0"/>
              </a:rPr>
              <a:t>• </a:t>
            </a:r>
            <a:r>
              <a:rPr lang="en-US" sz="1700" dirty="0" err="1">
                <a:solidFill>
                  <a:srgbClr val="000099"/>
                </a:solidFill>
                <a:latin typeface="Arial" charset="0"/>
              </a:rPr>
              <a:t>Tendenze</a:t>
            </a:r>
            <a:r>
              <a:rPr lang="en-US" sz="1700" dirty="0">
                <a:solidFill>
                  <a:srgbClr val="000099"/>
                </a:solidFill>
                <a:latin typeface="Arial" charset="0"/>
              </a:rPr>
              <a:t> retributive</a:t>
            </a: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466725" y="-76200"/>
            <a:ext cx="80010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kern="0" dirty="0" smtClean="0">
                <a:solidFill>
                  <a:srgbClr val="C97403"/>
                </a:solidFill>
              </a:rPr>
              <a:t>Come </a:t>
            </a:r>
            <a:r>
              <a:rPr lang="en-US" b="1" kern="0" dirty="0" err="1" smtClean="0">
                <a:solidFill>
                  <a:srgbClr val="C97403"/>
                </a:solidFill>
              </a:rPr>
              <a:t>il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MassHire</a:t>
            </a:r>
            <a:r>
              <a:rPr lang="en-US" b="1" kern="0" dirty="0" smtClean="0">
                <a:solidFill>
                  <a:srgbClr val="C97403"/>
                </a:solidFill>
              </a:rPr>
              <a:t> Career Center può aiutarvi nella ricerca del lavoro</a:t>
            </a:r>
          </a:p>
        </p:txBody>
      </p:sp>
      <p:sp>
        <p:nvSpPr>
          <p:cNvPr id="31" name="TextBox 30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FFFFFF"/>
                </a:solidFill>
              </a:rPr>
              <a:t>Impiego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Dove siete oggi</a:t>
            </a:r>
            <a:endParaRPr lang="it-IT" altLang="en-US" sz="120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5365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cxnSp>
        <p:nvCxnSpPr>
          <p:cNvPr id="15366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367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5368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5369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300" dirty="0">
                <a:solidFill>
                  <a:srgbClr val="FFFFFF"/>
                </a:solidFill>
              </a:rPr>
              <a:t>Siete qui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274762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Valutazione</a:t>
            </a: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059488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Informazioni sul mercato del lavoro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521450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sz="1700" dirty="0" smtClean="0"/>
              <a:t>Curriculum e lettera di presentazione</a:t>
            </a: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Ricerca lavoro</a:t>
            </a:r>
          </a:p>
        </p:txBody>
      </p:sp>
      <p:pic>
        <p:nvPicPr>
          <p:cNvPr id="15392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1916113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Domande di assunzione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1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Intervista</a:t>
            </a:r>
          </a:p>
        </p:txBody>
      </p:sp>
      <p:sp>
        <p:nvSpPr>
          <p:cNvPr id="31" name="Rounded Rectangular Callout 30"/>
          <p:cNvSpPr>
            <a:spLocks noChangeArrowheads="1"/>
          </p:cNvSpPr>
          <p:nvPr/>
        </p:nvSpPr>
        <p:spPr bwMode="auto">
          <a:xfrm>
            <a:off x="76200" y="1981200"/>
            <a:ext cx="3505200" cy="2290763"/>
          </a:xfrm>
          <a:prstGeom prst="wedgeRoundRectCallout">
            <a:avLst>
              <a:gd name="adj1" fmla="val 104420"/>
              <a:gd name="adj2" fmla="val 19501"/>
              <a:gd name="adj3" fmla="val 16667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285750" lvl="1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rgbClr val="000099"/>
                </a:solidFill>
              </a:rPr>
              <a:t>Seminari</a:t>
            </a:r>
            <a:r>
              <a:rPr lang="en-US" altLang="en-US" sz="1700" dirty="0">
                <a:solidFill>
                  <a:srgbClr val="000099"/>
                </a:solidFill>
              </a:rPr>
              <a:t> e </a:t>
            </a:r>
            <a:r>
              <a:rPr lang="en-US" altLang="en-US" sz="1700" dirty="0" err="1">
                <a:solidFill>
                  <a:srgbClr val="000099"/>
                </a:solidFill>
              </a:rPr>
              <a:t>colloqui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faccia</a:t>
            </a:r>
            <a:r>
              <a:rPr lang="en-US" altLang="en-US" sz="1700" dirty="0">
                <a:solidFill>
                  <a:srgbClr val="000099"/>
                </a:solidFill>
              </a:rPr>
              <a:t> a </a:t>
            </a:r>
            <a:r>
              <a:rPr lang="en-US" altLang="en-US" sz="1700" dirty="0" err="1">
                <a:solidFill>
                  <a:srgbClr val="000099"/>
                </a:solidFill>
              </a:rPr>
              <a:t>faccia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sul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smtClean="0">
                <a:solidFill>
                  <a:srgbClr val="000099"/>
                </a:solidFill>
              </a:rPr>
              <a:t>curriculum </a:t>
            </a:r>
          </a:p>
          <a:p>
            <a:pPr marL="285750" lvl="1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700" dirty="0" err="1" smtClean="0">
                <a:solidFill>
                  <a:srgbClr val="000099"/>
                </a:solidFill>
              </a:rPr>
              <a:t>Seminari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sul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smtClean="0">
                <a:solidFill>
                  <a:srgbClr val="000099"/>
                </a:solidFill>
              </a:rPr>
              <a:t>curriculum</a:t>
            </a:r>
          </a:p>
          <a:p>
            <a:pPr marL="285750" lvl="1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700" dirty="0" smtClean="0">
                <a:solidFill>
                  <a:srgbClr val="000099"/>
                </a:solidFill>
              </a:rPr>
              <a:t>Il </a:t>
            </a:r>
            <a:r>
              <a:rPr lang="en-US" altLang="en-US" sz="1700" dirty="0" err="1">
                <a:solidFill>
                  <a:srgbClr val="000099"/>
                </a:solidFill>
              </a:rPr>
              <a:t>personale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può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aiutare</a:t>
            </a:r>
            <a:r>
              <a:rPr lang="en-US" altLang="en-US" sz="1700" dirty="0">
                <a:solidFill>
                  <a:srgbClr val="000099"/>
                </a:solidFill>
              </a:rPr>
              <a:t> a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usare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>
                <a:solidFill>
                  <a:srgbClr val="000099"/>
                </a:solidFill>
              </a:rPr>
              <a:t>le LMI per un curriculum </a:t>
            </a:r>
            <a:r>
              <a:rPr lang="en-US" altLang="en-US" sz="1700" dirty="0" err="1">
                <a:solidFill>
                  <a:srgbClr val="000099"/>
                </a:solidFill>
              </a:rPr>
              <a:t>più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mirato</a:t>
            </a:r>
            <a:endParaRPr lang="en-US" altLang="en-US" sz="1700" dirty="0">
              <a:solidFill>
                <a:srgbClr val="000099"/>
              </a:solidFill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466725" y="-76200"/>
            <a:ext cx="80010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kern="0" dirty="0" smtClean="0">
                <a:solidFill>
                  <a:srgbClr val="C97403"/>
                </a:solidFill>
              </a:rPr>
              <a:t>Come </a:t>
            </a:r>
            <a:r>
              <a:rPr lang="en-US" b="1" kern="0" dirty="0" err="1" smtClean="0">
                <a:solidFill>
                  <a:srgbClr val="C97403"/>
                </a:solidFill>
              </a:rPr>
              <a:t>il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MassHire</a:t>
            </a:r>
            <a:r>
              <a:rPr lang="en-US" b="1" kern="0" dirty="0" smtClean="0">
                <a:solidFill>
                  <a:srgbClr val="C97403"/>
                </a:solidFill>
              </a:rPr>
              <a:t> Career Center </a:t>
            </a:r>
            <a:r>
              <a:rPr lang="en-US" b="1" kern="0" dirty="0" err="1" smtClean="0">
                <a:solidFill>
                  <a:srgbClr val="C97403"/>
                </a:solidFill>
              </a:rPr>
              <a:t>può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aiutarvi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nella</a:t>
            </a:r>
            <a:r>
              <a:rPr lang="en-US" b="1" kern="0" dirty="0" smtClean="0">
                <a:solidFill>
                  <a:srgbClr val="C97403"/>
                </a:solidFill>
              </a:rPr>
              <a:t> </a:t>
            </a:r>
            <a:r>
              <a:rPr lang="en-US" b="1" kern="0" dirty="0" err="1" smtClean="0">
                <a:solidFill>
                  <a:srgbClr val="C97403"/>
                </a:solidFill>
              </a:rPr>
              <a:t>ricerca</a:t>
            </a:r>
            <a:r>
              <a:rPr lang="en-US" b="1" kern="0" dirty="0" smtClean="0">
                <a:solidFill>
                  <a:srgbClr val="C97403"/>
                </a:solidFill>
              </a:rPr>
              <a:t> del </a:t>
            </a:r>
            <a:r>
              <a:rPr lang="en-US" b="1" kern="0" dirty="0" err="1" smtClean="0">
                <a:solidFill>
                  <a:srgbClr val="C97403"/>
                </a:solidFill>
              </a:rPr>
              <a:t>lavoro</a:t>
            </a:r>
            <a:endParaRPr lang="it-IT" b="1" kern="0" dirty="0" smtClean="0">
              <a:solidFill>
                <a:srgbClr val="C9740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FFFFFF"/>
                </a:solidFill>
              </a:rPr>
              <a:t>Impiego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EOLWD POWERPOINT PRESENTATION-6-11">
  <a:themeElements>
    <a:clrScheme name="EOLWD POWERPOINT PRESENTATION-6-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OLWD POWERPOINT PRESENTATION-6-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OLWD POWERPOINT PRESENTATION-6-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OLWD POWERPOINT PRESENTATION-6-11">
  <a:themeElements>
    <a:clrScheme name="EOLWD POWERPOINT PRESENTATION-6-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OLWD POWERPOINT PRESENTATION-6-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OLWD POWERPOINT PRESENTATION-6-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OLWD POWERPOINT PRESENTATION-6-11">
  <a:themeElements>
    <a:clrScheme name="EOLWD POWERPOINT PRESENTATION-6-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OLWD POWERPOINT PRESENTATION-6-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OLWD POWERPOINT PRESENTATION-6-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9846</TotalTime>
  <Words>1993</Words>
  <Application>Microsoft Office PowerPoint</Application>
  <PresentationFormat>On-screen Show (4:3)</PresentationFormat>
  <Paragraphs>416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Arial Narrow</vt:lpstr>
      <vt:lpstr>Calibri</vt:lpstr>
      <vt:lpstr>Lucida Sans Unicode</vt:lpstr>
      <vt:lpstr>Tahoma</vt:lpstr>
      <vt:lpstr>Times New Roman</vt:lpstr>
      <vt:lpstr>Wingdings</vt:lpstr>
      <vt:lpstr>EOLWD POWERPOINT PRESENTATION-6-11</vt:lpstr>
      <vt:lpstr>Custom Design</vt:lpstr>
      <vt:lpstr>1_EOLWD POWERPOINT PRESENTATION-6-11</vt:lpstr>
      <vt:lpstr>2_EOLWD POWERPOINT PRESENTATION-6-11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Valutazione delle esigenze individuali</vt:lpstr>
      <vt:lpstr>Cosa sono le Informazioni sul mercato del lavoro (LMI)?</vt:lpstr>
      <vt:lpstr>Il ruolo delle LMI</vt:lpstr>
      <vt:lpstr>PowerPoint Presentation</vt:lpstr>
      <vt:lpstr>PowerPoint Presentation</vt:lpstr>
      <vt:lpstr>PowerPoint Presentation</vt:lpstr>
      <vt:lpstr>Seminari dei MassHire Career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 Servizi di Reimpiego e Esame di Valutazione dell’Idoneità</vt:lpstr>
      <vt:lpstr>PowerPoint Presentation</vt:lpstr>
      <vt:lpstr>PowerPoint Presentation</vt:lpstr>
      <vt:lpstr>Workforce Innovation and  Opportunity Act (WIOA- Legge per l'innovazione e l’oppotunità della forza lavoro )</vt:lpstr>
      <vt:lpstr>PowerPoint Presentation</vt:lpstr>
      <vt:lpstr>PowerPoint Presentation</vt:lpstr>
      <vt:lpstr>PowerPoint Presentation</vt:lpstr>
      <vt:lpstr>PowerPoint Presentation</vt:lpstr>
      <vt:lpstr>Riepilogo</vt:lpstr>
      <vt:lpstr>PowerPoint Presentation</vt:lpstr>
      <vt:lpstr>PowerPoint Presentation</vt:lpstr>
    </vt:vector>
  </TitlesOfParts>
  <Company>DET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LMI Team</dc:creator>
  <cp:lastModifiedBy>de la Paz, Marisa (EOL)</cp:lastModifiedBy>
  <cp:revision>537</cp:revision>
  <cp:lastPrinted>2013-09-25T19:30:39Z</cp:lastPrinted>
  <dcterms:created xsi:type="dcterms:W3CDTF">2011-05-16T16:31:07Z</dcterms:created>
  <dcterms:modified xsi:type="dcterms:W3CDTF">2018-11-27T15:49:28Z</dcterms:modified>
</cp:coreProperties>
</file>