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709" r:id="rId3"/>
    <p:sldMasterId id="2147483759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1" r:id="rId6"/>
    <p:sldId id="283" r:id="rId7"/>
    <p:sldId id="325" r:id="rId8"/>
    <p:sldId id="263" r:id="rId9"/>
    <p:sldId id="264" r:id="rId10"/>
    <p:sldId id="342" r:id="rId11"/>
    <p:sldId id="343" r:id="rId12"/>
    <p:sldId id="344" r:id="rId13"/>
    <p:sldId id="345" r:id="rId14"/>
    <p:sldId id="346" r:id="rId15"/>
    <p:sldId id="347" r:id="rId16"/>
    <p:sldId id="282" r:id="rId17"/>
    <p:sldId id="291" r:id="rId18"/>
    <p:sldId id="341" r:id="rId19"/>
    <p:sldId id="309" r:id="rId20"/>
    <p:sldId id="300" r:id="rId21"/>
    <p:sldId id="337" r:id="rId22"/>
    <p:sldId id="293" r:id="rId23"/>
    <p:sldId id="355" r:id="rId24"/>
    <p:sldId id="338" r:id="rId25"/>
    <p:sldId id="330" r:id="rId26"/>
    <p:sldId id="332" r:id="rId27"/>
    <p:sldId id="339" r:id="rId28"/>
    <p:sldId id="335" r:id="rId29"/>
    <p:sldId id="334" r:id="rId30"/>
    <p:sldId id="271" r:id="rId31"/>
    <p:sldId id="287" r:id="rId32"/>
    <p:sldId id="357" r:id="rId33"/>
    <p:sldId id="275" r:id="rId34"/>
    <p:sldId id="354" r:id="rId35"/>
    <p:sldId id="353" r:id="rId36"/>
    <p:sldId id="358" r:id="rId37"/>
    <p:sldId id="277" r:id="rId38"/>
    <p:sldId id="356" r:id="rId39"/>
    <p:sldId id="274" r:id="rId40"/>
    <p:sldId id="326" r:id="rId41"/>
    <p:sldId id="278" r:id="rId42"/>
    <p:sldId id="279" r:id="rId43"/>
    <p:sldId id="336" r:id="rId44"/>
    <p:sldId id="280" r:id="rId45"/>
    <p:sldId id="281" r:id="rId4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97403"/>
    <a:srgbClr val="3333FF"/>
    <a:srgbClr val="D37A03"/>
    <a:srgbClr val="000099"/>
    <a:srgbClr val="0066FF"/>
    <a:srgbClr val="CC3300"/>
    <a:srgbClr val="232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8856"/>
    </p:cViewPr>
  </p:sorterViewPr>
  <p:notesViewPr>
    <p:cSldViewPr>
      <p:cViewPr>
        <p:scale>
          <a:sx n="125" d="100"/>
          <a:sy n="125" d="100"/>
        </p:scale>
        <p:origin x="-72" y="36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5DE20-0C58-41EC-98DE-C60338683E21}" type="pres">
      <dgm:prSet presAssocID="{B70F2E45-40A9-420D-8DB0-C7D661E71E63}" presName="txNode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  <dgm:t>
        <a:bodyPr/>
        <a:lstStyle/>
        <a:p>
          <a:endParaRPr lang="en-US"/>
        </a:p>
      </dgm:t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  <dgm:t>
        <a:bodyPr/>
        <a:lstStyle/>
        <a:p>
          <a:endParaRPr lang="en-US"/>
        </a:p>
      </dgm:t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  <dgm:t>
        <a:bodyPr/>
        <a:lstStyle/>
        <a:p>
          <a:endParaRPr lang="en-US"/>
        </a:p>
      </dgm:t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  <dgm:t>
        <a:bodyPr/>
        <a:lstStyle/>
        <a:p>
          <a:endParaRPr lang="en-US"/>
        </a:p>
      </dgm:t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D200979-E968-4C5C-8785-5773B2127949}" type="presOf" srcId="{0B7AD918-9399-44CF-A21F-5D04E9BA3B74}" destId="{5DF89BFF-944B-43A7-B579-21096E550DF3}" srcOrd="0" destOrd="0" presId="urn:microsoft.com/office/officeart/2009/3/layout/DescendingProcess"/>
    <dgm:cxn modelId="{4D05226D-2271-413C-AC66-485629A5D7EF}" type="presOf" srcId="{AE3F7D07-9814-442A-89ED-D372560EFE60}" destId="{52B0BEC4-C93D-408E-8FC4-C8A4FD0B27EF}" srcOrd="0" destOrd="0" presId="urn:microsoft.com/office/officeart/2009/3/layout/DescendingProcess"/>
    <dgm:cxn modelId="{1B9FD7E5-3774-4C63-8B53-3841084B2697}" type="presOf" srcId="{B70F2E45-40A9-420D-8DB0-C7D661E71E63}" destId="{8E25DE20-0C58-41EC-98DE-C60338683E21}" srcOrd="0" destOrd="0" presId="urn:microsoft.com/office/officeart/2009/3/layout/DescendingProcess"/>
    <dgm:cxn modelId="{CF75DF34-2E1A-4393-8723-C296E859B72A}" type="presOf" srcId="{919FB34D-E87E-4DF8-8EBF-01F68342833D}" destId="{8C07E4F4-3BC4-42A3-92F9-4F26F12C603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DADE0844-8EBC-4B24-871A-FF78C4E8A7A8}" type="presOf" srcId="{2419E510-2991-4DEF-BF56-49DEAC356A7B}" destId="{5875350E-2ABA-466F-B2A6-316496046521}" srcOrd="0" destOrd="0" presId="urn:microsoft.com/office/officeart/2009/3/layout/DescendingProcess"/>
    <dgm:cxn modelId="{58DD736C-0EA9-4678-9125-FBFFCE6D3417}" type="presOf" srcId="{69ED4B1D-A8E1-4921-ABFF-21A78651F38D}" destId="{534FAC38-20E5-4A4F-B78E-6E5D0D314D3E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74524375-B78E-4ABB-842B-4E75D188E68B}" type="presOf" srcId="{0D1CB2F5-C977-4C8E-B3D5-83674CD8AA0D}" destId="{8EE29B51-767F-40B9-AF05-8297A12CB22B}" srcOrd="0" destOrd="0" presId="urn:microsoft.com/office/officeart/2009/3/layout/DescendingProcess"/>
    <dgm:cxn modelId="{7948B629-8F00-409A-B0B0-8E0E537EB560}" type="presOf" srcId="{E1F22F7D-6D95-4AD9-B178-4B2A555FA459}" destId="{C9EEA517-1F46-4769-856B-A985EDC95EC3}" srcOrd="0" destOrd="0" presId="urn:microsoft.com/office/officeart/2009/3/layout/DescendingProcess"/>
    <dgm:cxn modelId="{43B271FC-4C78-4DD2-8F69-E62D2CC3F782}" type="presOf" srcId="{4851CB56-A8EF-4547-8359-52E16269A24E}" destId="{9EBC2B9A-9B9F-478D-A890-F2078A5B02D3}" srcOrd="0" destOrd="0" presId="urn:microsoft.com/office/officeart/2009/3/layout/DescendingProcess"/>
    <dgm:cxn modelId="{9921784D-022B-4D79-93B5-57E8A6AB3BC1}" type="presOf" srcId="{AA697323-E7AD-4F5F-B01C-7268DCB2F80F}" destId="{17C6C905-83A5-472B-936A-4F471D23B45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06094D4C-CDBA-4365-BB33-BD78419268CB}" type="presOf" srcId="{DBA7746E-57E9-4E64-A0B9-552AAA0C4A4E}" destId="{BE232E4D-13D1-42A6-99F2-7363C11AC1F8}" srcOrd="0" destOrd="0" presId="urn:microsoft.com/office/officeart/2009/3/layout/DescendingProcess"/>
    <dgm:cxn modelId="{990E81AC-CBB3-4DBD-88A7-AF7C636A71C4}" type="presParOf" srcId="{8C07E4F4-3BC4-42A3-92F9-4F26F12C6033}" destId="{E6404435-A08E-48CF-BE2A-2AB8B862D87C}" srcOrd="0" destOrd="0" presId="urn:microsoft.com/office/officeart/2009/3/layout/DescendingProcess"/>
    <dgm:cxn modelId="{DC0F8655-7405-4F38-A5E7-BFC1DA7231CF}" type="presParOf" srcId="{8C07E4F4-3BC4-42A3-92F9-4F26F12C6033}" destId="{17C6C905-83A5-472B-936A-4F471D23B458}" srcOrd="1" destOrd="0" presId="urn:microsoft.com/office/officeart/2009/3/layout/DescendingProcess"/>
    <dgm:cxn modelId="{47759D1F-67FC-4042-BA6B-BA85DB7CAA8C}" type="presParOf" srcId="{8C07E4F4-3BC4-42A3-92F9-4F26F12C6033}" destId="{8E25DE20-0C58-41EC-98DE-C60338683E21}" srcOrd="2" destOrd="0" presId="urn:microsoft.com/office/officeart/2009/3/layout/DescendingProcess"/>
    <dgm:cxn modelId="{C6ABC8F1-A0BC-4714-9400-C13C872F2626}" type="presParOf" srcId="{8C07E4F4-3BC4-42A3-92F9-4F26F12C6033}" destId="{50A6D0E3-F424-4560-85AB-7AA78A6974F0}" srcOrd="3" destOrd="0" presId="urn:microsoft.com/office/officeart/2009/3/layout/DescendingProcess"/>
    <dgm:cxn modelId="{417480F8-3B90-447B-9AB8-8085D367ED10}" type="presParOf" srcId="{50A6D0E3-F424-4560-85AB-7AA78A6974F0}" destId="{52B0BEC4-C93D-408E-8FC4-C8A4FD0B27EF}" srcOrd="0" destOrd="0" presId="urn:microsoft.com/office/officeart/2009/3/layout/DescendingProcess"/>
    <dgm:cxn modelId="{4E8E78D7-87F2-4B4B-B4D7-EFC041219872}" type="presParOf" srcId="{8C07E4F4-3BC4-42A3-92F9-4F26F12C6033}" destId="{5DF89BFF-944B-43A7-B579-21096E550DF3}" srcOrd="4" destOrd="0" presId="urn:microsoft.com/office/officeart/2009/3/layout/DescendingProcess"/>
    <dgm:cxn modelId="{75C6C05E-49C5-41BF-8598-CE6C864C97E0}" type="presParOf" srcId="{8C07E4F4-3BC4-42A3-92F9-4F26F12C6033}" destId="{73542496-6792-40C0-A14B-1398E3F22DDE}" srcOrd="5" destOrd="0" presId="urn:microsoft.com/office/officeart/2009/3/layout/DescendingProcess"/>
    <dgm:cxn modelId="{819D2844-F302-46D3-9BCD-30E2ED52AFDC}" type="presParOf" srcId="{73542496-6792-40C0-A14B-1398E3F22DDE}" destId="{BE232E4D-13D1-42A6-99F2-7363C11AC1F8}" srcOrd="0" destOrd="0" presId="urn:microsoft.com/office/officeart/2009/3/layout/DescendingProcess"/>
    <dgm:cxn modelId="{23A27ED7-4498-4678-A6EE-C1B3A9BEF998}" type="presParOf" srcId="{8C07E4F4-3BC4-42A3-92F9-4F26F12C6033}" destId="{9EBC2B9A-9B9F-478D-A890-F2078A5B02D3}" srcOrd="6" destOrd="0" presId="urn:microsoft.com/office/officeart/2009/3/layout/DescendingProcess"/>
    <dgm:cxn modelId="{112704BB-C930-4E82-B932-EED5321AD896}" type="presParOf" srcId="{8C07E4F4-3BC4-42A3-92F9-4F26F12C6033}" destId="{9A209BA2-81E5-4CFD-850C-6E5A55FAD4E3}" srcOrd="7" destOrd="0" presId="urn:microsoft.com/office/officeart/2009/3/layout/DescendingProcess"/>
    <dgm:cxn modelId="{C21919C3-1B74-4C0B-9BD8-4B8E6E62AE2C}" type="presParOf" srcId="{9A209BA2-81E5-4CFD-850C-6E5A55FAD4E3}" destId="{5875350E-2ABA-466F-B2A6-316496046521}" srcOrd="0" destOrd="0" presId="urn:microsoft.com/office/officeart/2009/3/layout/DescendingProcess"/>
    <dgm:cxn modelId="{F1A3B08A-430F-4ACC-9E7E-689FF93E462A}" type="presParOf" srcId="{8C07E4F4-3BC4-42A3-92F9-4F26F12C6033}" destId="{534FAC38-20E5-4A4F-B78E-6E5D0D314D3E}" srcOrd="8" destOrd="0" presId="urn:microsoft.com/office/officeart/2009/3/layout/DescendingProcess"/>
    <dgm:cxn modelId="{828DD548-BA1F-4E5E-B7EF-F151BDA26B95}" type="presParOf" srcId="{8C07E4F4-3BC4-42A3-92F9-4F26F12C6033}" destId="{49EAC580-319A-485A-9532-8C89289E485E}" srcOrd="9" destOrd="0" presId="urn:microsoft.com/office/officeart/2009/3/layout/DescendingProcess"/>
    <dgm:cxn modelId="{FCC1C934-EC71-4265-AEB1-642D4DD31BE0}" type="presParOf" srcId="{49EAC580-319A-485A-9532-8C89289E485E}" destId="{C9EEA517-1F46-4769-856B-A985EDC95EC3}" srcOrd="0" destOrd="0" presId="urn:microsoft.com/office/officeart/2009/3/layout/DescendingProcess"/>
    <dgm:cxn modelId="{B3F1BA7F-ED31-494B-9C0B-3C15F760226F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1759815" y="-741772"/>
          <a:ext cx="2576356" cy="5547544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3950005" y="1614396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4452963" y="1861065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3361572" y="1429514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3794283" y="425679"/>
          <a:ext cx="2682716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i="1" kern="1200" dirty="0"/>
        </a:p>
      </dsp:txBody>
      <dsp:txXfrm>
        <a:off x="3794283" y="425679"/>
        <a:ext cx="2682716" cy="650240"/>
      </dsp:txXfrm>
    </dsp:sp>
    <dsp:sp modelId="{8E25DE20-0C58-41EC-98DE-C60338683E21}">
      <dsp:nvSpPr>
        <dsp:cNvPr id="0" name=""/>
        <dsp:cNvSpPr/>
      </dsp:nvSpPr>
      <dsp:spPr>
        <a:xfrm>
          <a:off x="3260851" y="769315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260851" y="769315"/>
        <a:ext cx="2458720" cy="650240"/>
      </dsp:txXfrm>
    </dsp:sp>
    <dsp:sp modelId="{5DF89BFF-944B-43A7-B579-21096E550DF3}">
      <dsp:nvSpPr>
        <dsp:cNvPr id="0" name=""/>
        <dsp:cNvSpPr/>
      </dsp:nvSpPr>
      <dsp:spPr>
        <a:xfrm>
          <a:off x="1249171" y="1153363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249171" y="1153363"/>
        <a:ext cx="1654048" cy="650240"/>
      </dsp:txXfrm>
    </dsp:sp>
    <dsp:sp modelId="{C9EEA517-1F46-4769-856B-A985EDC95EC3}">
      <dsp:nvSpPr>
        <dsp:cNvPr id="0" name=""/>
        <dsp:cNvSpPr/>
      </dsp:nvSpPr>
      <dsp:spPr>
        <a:xfrm>
          <a:off x="4876800" y="2205931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4065524" y="1602841"/>
          <a:ext cx="1654047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4065524" y="1602841"/>
        <a:ext cx="1654047" cy="650240"/>
      </dsp:txXfrm>
    </dsp:sp>
    <dsp:sp modelId="{534FAC38-20E5-4A4F-B78E-6E5D0D314D3E}">
      <dsp:nvSpPr>
        <dsp:cNvPr id="0" name=""/>
        <dsp:cNvSpPr/>
      </dsp:nvSpPr>
      <dsp:spPr>
        <a:xfrm>
          <a:off x="1249171" y="2097430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249171" y="2097430"/>
        <a:ext cx="2458720" cy="650240"/>
      </dsp:txXfrm>
    </dsp:sp>
    <dsp:sp modelId="{8EE29B51-767F-40B9-AF05-8297A12CB22B}">
      <dsp:nvSpPr>
        <dsp:cNvPr id="0" name=""/>
        <dsp:cNvSpPr/>
      </dsp:nvSpPr>
      <dsp:spPr>
        <a:xfrm>
          <a:off x="3484372" y="34137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484372" y="3413759"/>
        <a:ext cx="2235200" cy="65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C92941-E495-4194-BBF1-A362CE0CD40D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278854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14CF86-732E-4536-9DA1-A83A0818AF5E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3778428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513EF4-5C24-4ABE-9177-880F2DF5AE0A}" type="slidenum">
              <a:rPr lang="en-US" altLang="km-KH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km-KH">
              <a:solidFill>
                <a:srgbClr val="000000"/>
              </a:solidFill>
            </a:endParaRP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m-KH" altLang="km-KH" smtClean="0">
              <a:latin typeface="Arial" pitchFamily="34" charset="0"/>
            </a:endParaRPr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6DA01C-FD15-4F35-AB19-BE9013E5DBC3}" type="slidenum">
              <a:rPr lang="en-US" altLang="km-KH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km-K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8C080ED-6358-4B30-88A9-53976152C78E}" type="slidenum">
              <a:rPr lang="en-US" altLang="km-KH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km-KH">
              <a:solidFill>
                <a:srgbClr val="000000"/>
              </a:solidFill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m-KH" altLang="km-KH" smtClean="0">
              <a:latin typeface="Arial" pitchFamily="34" charset="0"/>
            </a:endParaRPr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B8ADC1-3C90-4A3F-A221-23C6214ADC8B}" type="slidenum">
              <a:rPr lang="en-US" altLang="km-KH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km-K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2EDA3A-F08D-4243-80D4-02DF1A99FF07}" type="slidenum">
              <a:rPr lang="en-US" altLang="km-KH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km-KH">
              <a:solidFill>
                <a:srgbClr val="000000"/>
              </a:solidFill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m-KH" altLang="km-KH" smtClean="0">
              <a:latin typeface="Arial" pitchFamily="34" charset="0"/>
            </a:endParaRPr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0662B5-1C50-4B1E-B13A-867C6EC773EC}" type="slidenum">
              <a:rPr lang="en-US" altLang="km-KH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km-K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02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282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92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88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m-KH" altLang="km-K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5CDA3E-C98D-40CE-8640-7A2F12554D6E}" type="slidenum">
              <a:rPr lang="en-US" altLang="km-KH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km-KH">
              <a:solidFill>
                <a:srgbClr val="000000"/>
              </a:solidFill>
            </a:endParaRP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m-KH" altLang="km-KH" smtClean="0">
              <a:latin typeface="Arial" pitchFamily="34" charset="0"/>
            </a:endParaRPr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D49ED6-91B1-437F-93B9-85E97AF1F5C2}" type="slidenum">
              <a:rPr lang="en-US" altLang="km-KH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km-K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063CCA-C27D-4F85-96E8-80A14FEEC6A3}" type="slidenum">
              <a:rPr lang="en-US" altLang="km-KH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km-KH">
              <a:solidFill>
                <a:srgbClr val="000000"/>
              </a:solidFill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m-KH" altLang="km-KH" smtClean="0">
              <a:latin typeface="Arial" pitchFamily="34" charset="0"/>
            </a:endParaRP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5B085E-C71A-4A76-A8C9-A29733B040A5}" type="slidenum">
              <a:rPr lang="en-US" altLang="km-KH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km-K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CFD6344-C880-4B88-9046-C754BB133D4D}" type="slidenum">
              <a:rPr lang="en-US" altLang="km-KH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km-KH">
              <a:solidFill>
                <a:srgbClr val="000000"/>
              </a:solidFill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m-KH" altLang="km-KH" smtClean="0">
              <a:latin typeface="Arial" pitchFamily="34" charset="0"/>
            </a:endParaRPr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C7B3DB-2549-43AB-9565-9D5EBEA8576B}" type="slidenum">
              <a:rPr lang="en-US" altLang="km-KH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km-K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610350"/>
            <a:ext cx="381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DA38A3-B477-40C8-828E-1EC76DBFEEB7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403306797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295B-61F8-42E0-82C0-C5E62A606097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5EA2-00AC-4F2A-BF77-E627F0AD79FE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207868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2378-5AE7-4070-B399-6E472168C4A0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619B-52A8-42B3-BE49-73AB6C3F3C6D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150280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6283-E618-4DE1-8789-BFF2B232119B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9F90-25E2-4EB1-97A1-A1A21357DA79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236076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C208-D04B-45D3-BDFA-26BAEA5BC23B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DDC4-2A70-446B-9B2B-17D0154959AD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270218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B28E-2A54-4155-A7B5-1C85EC111292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133C-D963-4ADB-84D5-B0FB8F04BE1E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2902431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B0FB7-B8F4-43AE-8267-DE06FECB6636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808A-B91A-4115-B4AC-D8954A7F2197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322515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5D15-B912-4844-81BE-AB24864CD9FB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A777-D0AD-4FF1-A905-E99E2C31C653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167409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9B11-0C01-4E3E-924B-E64529118A12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EF46-4DF6-45EE-844D-C9EBB57B4F78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218673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F2F2-4F61-4211-BB97-5BD87D004A7C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0277-087A-4542-B10D-2FB0AD278B2F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429137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D1DC-147F-458C-91D3-E9BEF10A4615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1EC7-03FB-4207-9370-99F1E2771862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3197089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55DF-3A86-42CF-BE37-E6C9AAF979F7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1FD6-5948-4ED8-A2C3-000916F8E94B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2264242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51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305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10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701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563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837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183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53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610350"/>
            <a:ext cx="381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E503AE3C-7253-42B6-9442-3AB7BA0BCB66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  <p:extLst>
      <p:ext uri="{BB962C8B-B14F-4D97-AF65-F5344CB8AC3E}">
        <p14:creationId xmlns:p14="http://schemas.microsoft.com/office/powerpoint/2010/main" val="34293963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42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0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6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0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33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8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750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705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493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0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98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56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m-K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m-KH" smtClean="0"/>
              <a:t>Click to edit Master text styles</a:t>
            </a:r>
          </a:p>
          <a:p>
            <a:pPr lvl="1"/>
            <a:r>
              <a:rPr lang="en-US" altLang="km-KH" smtClean="0"/>
              <a:t>Second level</a:t>
            </a:r>
          </a:p>
          <a:p>
            <a:pPr lvl="2"/>
            <a:r>
              <a:rPr lang="en-US" altLang="km-KH" smtClean="0"/>
              <a:t>Third level</a:t>
            </a:r>
          </a:p>
          <a:p>
            <a:pPr lvl="3"/>
            <a:r>
              <a:rPr lang="en-US" altLang="km-KH" smtClean="0"/>
              <a:t>Fourth level</a:t>
            </a:r>
          </a:p>
          <a:p>
            <a:pPr lvl="4"/>
            <a:r>
              <a:rPr lang="en-US" altLang="km-KH" smtClean="0"/>
              <a:t>Fifth level</a:t>
            </a:r>
          </a:p>
        </p:txBody>
      </p:sp>
      <p:pic>
        <p:nvPicPr>
          <p:cNvPr id="1028" name="Picture 4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m-KH"/>
          </a:p>
        </p:txBody>
      </p:sp>
      <p:pic>
        <p:nvPicPr>
          <p:cNvPr id="1032" name="Picture 8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m-KH"/>
          </a:p>
        </p:txBody>
      </p:sp>
      <p:pic>
        <p:nvPicPr>
          <p:cNvPr id="1037" name="Picture 13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10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m-KH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m-KH" smtClean="0"/>
              <a:t>Click to edit Master text styles</a:t>
            </a:r>
          </a:p>
          <a:p>
            <a:pPr lvl="1"/>
            <a:r>
              <a:rPr lang="en-US" altLang="km-KH" smtClean="0"/>
              <a:t>Second level</a:t>
            </a:r>
          </a:p>
          <a:p>
            <a:pPr lvl="2"/>
            <a:r>
              <a:rPr lang="en-US" altLang="km-KH" smtClean="0"/>
              <a:t>Third level</a:t>
            </a:r>
          </a:p>
          <a:p>
            <a:pPr lvl="3"/>
            <a:r>
              <a:rPr lang="en-US" altLang="km-KH" smtClean="0"/>
              <a:t>Fourth level</a:t>
            </a:r>
          </a:p>
          <a:p>
            <a:pPr lvl="4"/>
            <a:r>
              <a:rPr lang="en-US" altLang="km-KH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3CF897-8ED8-437D-BD3E-A32E659CF3AB}" type="datetimeFigureOut">
              <a:rPr lang="en-US" altLang="km-KH"/>
              <a:pPr>
                <a:defRPr/>
              </a:pPr>
              <a:t>11/9/2018</a:t>
            </a:fld>
            <a:endParaRPr lang="en-US" altLang="km-K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D5779F-394D-42F0-95EB-11F4F6E12089}" type="slidenum">
              <a:rPr lang="en-US" altLang="km-KH"/>
              <a:pPr>
                <a:defRPr/>
              </a:pPr>
              <a:t>‹#›</a:t>
            </a:fld>
            <a:endParaRPr lang="en-US" altLang="km-K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m-KH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m-KH" smtClean="0"/>
              <a:t>Click to edit Master text styles</a:t>
            </a:r>
          </a:p>
          <a:p>
            <a:pPr lvl="1"/>
            <a:r>
              <a:rPr lang="en-US" altLang="km-KH" smtClean="0"/>
              <a:t>Second level</a:t>
            </a:r>
          </a:p>
          <a:p>
            <a:pPr lvl="2"/>
            <a:r>
              <a:rPr lang="en-US" altLang="km-KH" smtClean="0"/>
              <a:t>Third level</a:t>
            </a:r>
          </a:p>
          <a:p>
            <a:pPr lvl="3"/>
            <a:r>
              <a:rPr lang="en-US" altLang="km-KH" smtClean="0"/>
              <a:t>Fourth level</a:t>
            </a:r>
          </a:p>
          <a:p>
            <a:pPr lvl="4"/>
            <a:r>
              <a:rPr lang="en-US" altLang="km-KH" smtClean="0"/>
              <a:t>Fifth level</a:t>
            </a:r>
          </a:p>
        </p:txBody>
      </p:sp>
      <p:pic>
        <p:nvPicPr>
          <p:cNvPr id="3076" name="Picture 4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  <a:ea typeface="+mn-ea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  <a:ea typeface="+mn-ea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m-KH"/>
          </a:p>
        </p:txBody>
      </p:sp>
      <p:pic>
        <p:nvPicPr>
          <p:cNvPr id="3080" name="Picture 8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  <a:ea typeface="+mn-ea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  <a:ea typeface="+mn-ea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m-KH"/>
          </a:p>
        </p:txBody>
      </p:sp>
      <p:pic>
        <p:nvPicPr>
          <p:cNvPr id="3085" name="Picture 13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1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m-KH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m-KH" smtClean="0"/>
              <a:t>Click to edit Master text styles</a:t>
            </a:r>
          </a:p>
          <a:p>
            <a:pPr lvl="1"/>
            <a:r>
              <a:rPr lang="en-US" altLang="km-KH" smtClean="0"/>
              <a:t>Second level</a:t>
            </a:r>
          </a:p>
          <a:p>
            <a:pPr lvl="2"/>
            <a:r>
              <a:rPr lang="en-US" altLang="km-KH" smtClean="0"/>
              <a:t>Third level</a:t>
            </a:r>
          </a:p>
          <a:p>
            <a:pPr lvl="3"/>
            <a:r>
              <a:rPr lang="en-US" altLang="km-KH" smtClean="0"/>
              <a:t>Fourth level</a:t>
            </a:r>
          </a:p>
          <a:p>
            <a:pPr lvl="4"/>
            <a:r>
              <a:rPr lang="en-US" altLang="km-KH" smtClean="0"/>
              <a:t>Fifth level</a:t>
            </a:r>
          </a:p>
        </p:txBody>
      </p:sp>
      <p:pic>
        <p:nvPicPr>
          <p:cNvPr id="4100" name="Picture 4" descr="bottom graphic 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  <a:ea typeface="+mn-ea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  <a:ea typeface="+mn-ea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m-KH"/>
          </a:p>
        </p:txBody>
      </p:sp>
      <p:pic>
        <p:nvPicPr>
          <p:cNvPr id="4104" name="Picture 8" descr="Mass state seal-for printnot spot-wbk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bottom graphic 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  <a:ea typeface="+mn-ea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  <a:ea typeface="+mn-ea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km-KH"/>
          </a:p>
        </p:txBody>
      </p:sp>
      <p:pic>
        <p:nvPicPr>
          <p:cNvPr id="4109" name="Picture 13" descr="Mass state seal-for printnot spot-wbk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JobQue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healthconnector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bread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ss.gov/lwd/eolwd/multilingual-information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600200" y="2667000"/>
            <a:ext cx="5943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4800" dirty="0"/>
              <a:t> </a:t>
            </a:r>
            <a:r>
              <a:rPr lang="en-US" altLang="km-KH" sz="4800" b="1" dirty="0" err="1">
                <a:latin typeface="Khmer OS Battambang" pitchFamily="2" charset="0"/>
                <a:cs typeface="Khmer OS Battambang" panose="02000500000000020004" pitchFamily="2" charset="0"/>
              </a:rPr>
              <a:t>សូមស្វាគមន</a:t>
            </a:r>
            <a:r>
              <a:rPr lang="km-KH" altLang="km-KH" sz="4800" b="1" dirty="0">
                <a:latin typeface="Khmer OS Battambang" pitchFamily="2" charset="0"/>
                <a:cs typeface="Khmer OS Battambang" panose="02000500000000020004" pitchFamily="2" charset="0"/>
              </a:rPr>
              <a:t>៍​មក​​ </a:t>
            </a:r>
            <a:r>
              <a:rPr lang="en-US" altLang="km-KH" sz="4800" b="1" dirty="0">
                <a:latin typeface="Khmer OS Battambang" pitchFamily="2" charset="0"/>
                <a:cs typeface="Khmer OS Battambang" panose="02000500000000020004" pitchFamily="2" charset="0"/>
              </a:rPr>
              <a:t/>
            </a:r>
            <a:br>
              <a:rPr lang="en-US" altLang="km-KH" sz="4800" b="1" dirty="0"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4800" b="1" dirty="0">
                <a:latin typeface="Khmer OS Battambang" pitchFamily="2" charset="0"/>
                <a:cs typeface="Khmer OS Battambang" panose="02000500000000020004" pitchFamily="2" charset="0"/>
              </a:rPr>
              <a:t>ក្រសួងអាជីពកម្ម</a:t>
            </a:r>
            <a:endParaRPr lang="en-US" altLang="km-KH" sz="4800" b="1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m-KH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fld id="{51787D71-D232-48A2-8605-E2FBE8AA34E2}" type="datetime1">
              <a:rPr lang="en-US" altLang="km-KH" b="1">
                <a:solidFill>
                  <a:srgbClr val="00009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11/9/2018</a:t>
            </a:fld>
            <a:r>
              <a:rPr lang="en-US" altLang="km-KH" dirty="0"/>
              <a:t> </a:t>
            </a:r>
            <a:endParaRPr lang="en-US" altLang="km-KH" sz="2400" dirty="0"/>
          </a:p>
        </p:txBody>
      </p:sp>
      <p:pic>
        <p:nvPicPr>
          <p:cNvPr id="7171" name="Picture 7" descr="top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1000" b="1">
                <a:solidFill>
                  <a:srgbClr val="FFFFFF"/>
                </a:solidFill>
                <a:cs typeface="Times New Roman" pitchFamily="18" charset="0"/>
              </a:rPr>
              <a:t>Where you are today</a:t>
            </a:r>
            <a:endParaRPr lang="en-US" altLang="km-KH" sz="12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6389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cxnSp>
        <p:nvCxnSpPr>
          <p:cNvPr id="16390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6391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392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6393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km-KH" altLang="km-KH" sz="23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អ្នកនៅត្រង់នេះ</a:t>
            </a:r>
            <a:endParaRPr lang="en-US" altLang="km-KH" sz="23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552575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ការវាយប្រមាណ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ព័ត៌មានទី</a:t>
            </a:r>
            <a:b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អាជីពកម្ម</a:t>
            </a:r>
            <a:r>
              <a:rPr lang="en-US" altLang="km-KH" sz="1700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រេស៊ូមេ និង</a:t>
            </a:r>
            <a:b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លិខិត្រចងក្រង</a:t>
            </a:r>
            <a:endParaRPr lang="en-US" altLang="km-KH" sz="16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ការស្វែងរកការងារ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pic>
        <p:nvPicPr>
          <p:cNvPr id="16416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2257425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ការដាក់ពាក្យសុំការងារ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ការសម្ភាសន៍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43" name="Rounded Rectangular Callout 42"/>
          <p:cNvSpPr>
            <a:spLocks noChangeArrowheads="1"/>
          </p:cNvSpPr>
          <p:nvPr/>
        </p:nvSpPr>
        <p:spPr bwMode="auto">
          <a:xfrm>
            <a:off x="76200" y="942975"/>
            <a:ext cx="4238625" cy="2409825"/>
          </a:xfrm>
          <a:prstGeom prst="wedgeRoundRectCallout">
            <a:avLst>
              <a:gd name="adj1" fmla="val 75519"/>
              <a:gd name="adj2" fmla="val 92074"/>
              <a:gd name="adj3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បុគ្គលិកមជ្ឈមណ្ឌល អាចជួយតម្រង់អ្នកទៅ   </a:t>
            </a:r>
            <a:b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ការស្វែងរកការងាររបស់អ្នក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ជួយស្វែងរកការងារ ដែលស៊ីគ្នានឹងការប៉ិន </a:t>
            </a:r>
            <a:b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ប្រសប់ដោយសំអាងទៅការស្វែងរកនៃ</a:t>
            </a: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LMI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ជួយតម្រង់អ្នកទៅរកធនធានការស្វែងរក</a:t>
            </a:r>
            <a:b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ការងារ</a:t>
            </a: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បង្ហាញអត្តប្រយោជន៍នៃការតាមដាន</a:t>
            </a:r>
            <a:b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ការស្វែងរកការងារ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m-KH" sz="1700" dirty="0">
              <a:solidFill>
                <a:srgbClr val="000099"/>
              </a:solidFill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58788" y="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របៀបដែលមជ្ឈមណ្ឌលអាជីពកម្ម អាចជួយអ្នក​</a:t>
            </a:r>
            <a:b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ក្នុងការការស្វែងរកការងាររបស់អ្នក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b="1" dirty="0">
                <a:solidFill>
                  <a:srgbClr val="C97403"/>
                </a:solidFill>
              </a:rPr>
              <a:t>​</a:t>
            </a:r>
            <a:endParaRPr lang="en-US" altLang="km-KH" b="1" dirty="0">
              <a:solidFill>
                <a:srgbClr val="C9740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ការងារ</a:t>
            </a:r>
            <a:endParaRPr lang="en-US" altLang="km-KH" sz="18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1000" b="1">
                <a:solidFill>
                  <a:srgbClr val="FFFFFF"/>
                </a:solidFill>
                <a:cs typeface="Times New Roman" pitchFamily="18" charset="0"/>
              </a:rPr>
              <a:t>Where you are today</a:t>
            </a:r>
            <a:endParaRPr lang="en-US" altLang="km-KH" sz="12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7413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cxnSp>
        <p:nvCxnSpPr>
          <p:cNvPr id="17414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7415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7416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km-KH" altLang="km-KH" sz="23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អ្នកនៅត្រង់នេះ</a:t>
            </a:r>
            <a:endParaRPr lang="en-US" altLang="km-KH" sz="23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482725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ការវាយប្រមាណ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ព័ត៌មានទី</a:t>
            </a:r>
            <a:b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អាជីពកម្ម</a:t>
            </a:r>
            <a:r>
              <a:rPr lang="en-US" altLang="km-KH" sz="1700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រេស៊ូមេ និង</a:t>
            </a:r>
            <a:b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លិខិត្រចងក្រង</a:t>
            </a:r>
            <a:endParaRPr lang="en-US" altLang="km-KH" sz="16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ការស្វែងរកការងារ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pic>
        <p:nvPicPr>
          <p:cNvPr id="17439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2130425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ការដាក់ពាក្យសុំការងារ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ការសម្ភាសន៍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32" name="Rounded Rectangular Callout 31"/>
          <p:cNvSpPr>
            <a:spLocks noChangeArrowheads="1"/>
          </p:cNvSpPr>
          <p:nvPr/>
        </p:nvSpPr>
        <p:spPr bwMode="auto">
          <a:xfrm>
            <a:off x="76200" y="1157288"/>
            <a:ext cx="4052888" cy="1830387"/>
          </a:xfrm>
          <a:prstGeom prst="wedgeRoundRectCallout">
            <a:avLst>
              <a:gd name="adj1" fmla="val 74935"/>
              <a:gd name="adj2" fmla="val 166213"/>
              <a:gd name="adj3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</a:rPr>
              <a:t>•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អាចជួយជាមួយការដាក់ទម្រង់បែបបទ   </a:t>
            </a:r>
            <a:b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ការងារ​អនឡាញ (ផ្ទាល់ខ្លួន ឬ</a:t>
            </a:r>
            <a:r>
              <a:rPr lang="km-KH" altLang="km-KH" sz="16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អាជីពសាលា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)</a:t>
            </a:r>
            <a:endParaRPr lang="en-US" altLang="km-KH" sz="16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km-KH" sz="16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បង្ហាញប្រាប់នូវការប្រើរេស៊ូមេ ដើម្បីជួយ    </a:t>
            </a:r>
            <a:b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បំពេញទម្រង់បែបបទសុំការងារ។</a:t>
            </a:r>
            <a:endParaRPr lang="en-US" altLang="km-KH" sz="16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km-KH" sz="16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ពាក្យ</a:t>
            </a:r>
            <a:r>
              <a:rPr lang="km-KH" altLang="km-KH" sz="16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ណែនាំ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និងតម្រុយ និង/ឬ</a:t>
            </a:r>
            <a:r>
              <a:rPr lang="km-KH" altLang="km-KH" sz="16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អាជីពសាលា</a:t>
            </a:r>
            <a:endParaRPr lang="en-US" altLang="km-KH" sz="16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endParaRPr lang="en-US" altLang="km-KH" sz="1700" dirty="0">
              <a:solidFill>
                <a:srgbClr val="000099"/>
              </a:solidFill>
            </a:endParaRPr>
          </a:p>
        </p:txBody>
      </p:sp>
      <p:sp>
        <p:nvSpPr>
          <p:cNvPr id="31" name="Rectangle 8"/>
          <p:cNvSpPr txBox="1">
            <a:spLocks noChangeArrowheads="1"/>
          </p:cNvSpPr>
          <p:nvPr/>
        </p:nvSpPr>
        <p:spPr>
          <a:xfrm>
            <a:off x="474974" y="6350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របៀបដែលមជ្ឈមណ្ឌលអាជីពកម្ម អាចជួយអ្នក​</a:t>
            </a:r>
            <a:b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ក្នុងការការស្វែងរកការងាររបស់អ្នក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b="1" dirty="0">
                <a:solidFill>
                  <a:srgbClr val="C97403"/>
                </a:solidFill>
              </a:rPr>
              <a:t>​</a:t>
            </a:r>
            <a:endParaRPr lang="en-US" altLang="km-KH" b="1" dirty="0">
              <a:solidFill>
                <a:srgbClr val="C9740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ការងារ</a:t>
            </a:r>
            <a:endParaRPr lang="en-US" altLang="km-KH" sz="18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1000" b="1">
                <a:solidFill>
                  <a:srgbClr val="FFFFFF"/>
                </a:solidFill>
                <a:cs typeface="Times New Roman" pitchFamily="18" charset="0"/>
              </a:rPr>
              <a:t>Where you are today</a:t>
            </a:r>
            <a:endParaRPr lang="en-US" altLang="km-KH" sz="12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8437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cxnSp>
        <p:nvCxnSpPr>
          <p:cNvPr id="18438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8439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844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8441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km-KH" altLang="km-KH" sz="23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អ្នកនៅត្រង់នេះ</a:t>
            </a:r>
            <a:endParaRPr lang="en-US" altLang="km-KH" sz="23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482725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ការវាយប្រមាណ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ព័ត៌មានទី</a:t>
            </a:r>
            <a:b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អាជីពកម្ម</a:t>
            </a:r>
            <a:r>
              <a:rPr lang="en-US" altLang="km-KH" sz="1700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រេស៊ូមេ និង</a:t>
            </a:r>
            <a:b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លិខិត្រចងក្រង</a:t>
            </a:r>
            <a:endParaRPr lang="en-US" altLang="km-KH" sz="16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ការស្វែងរកការងារ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pic>
        <p:nvPicPr>
          <p:cNvPr id="18464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2130425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ការដាក់ពាក្យសុំការងារ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ការសម្ភាសន៍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33" name="Rounded Rectangular Callout 32"/>
          <p:cNvSpPr>
            <a:spLocks noChangeArrowheads="1"/>
          </p:cNvSpPr>
          <p:nvPr/>
        </p:nvSpPr>
        <p:spPr bwMode="auto">
          <a:xfrm>
            <a:off x="76200" y="1503363"/>
            <a:ext cx="4784725" cy="1671637"/>
          </a:xfrm>
          <a:prstGeom prst="wedgeRoundRectCallout">
            <a:avLst>
              <a:gd name="adj1" fmla="val 32204"/>
              <a:gd name="adj2" fmla="val 195394"/>
              <a:gd name="adj3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</a:rPr>
              <a:t>•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មជ្ឈមណ្ឌលអាជីពកម្មផ្តល់ជំនួយជាមួយ៖</a:t>
            </a:r>
            <a:endParaRPr lang="en-US" altLang="km-KH" sz="16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-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ការរៀបចំការសម្ភាសន៍</a:t>
            </a: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(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អាជីពសាលា</a:t>
            </a: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)</a:t>
            </a: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-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ស្វែងរកធនធានសម្រាប់ការរៀបចំការសម្ភាសន៍</a:t>
            </a: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-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របៀបប្រើ </a:t>
            </a:r>
            <a:r>
              <a:rPr lang="en-US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LMI </a:t>
            </a:r>
            <a:r>
              <a:rPr lang="km-KH" altLang="km-KH" sz="16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ដើម្បីរៀបចំសម្រាប់ការសម្ភាសន៍</a:t>
            </a:r>
            <a:endParaRPr lang="en-US" altLang="km-KH" sz="16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66725" y="16510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របៀបដែលមជ្ឈមណ្ឌលអាជីពកម្ម អាចជួយអ្នក​</a:t>
            </a:r>
            <a:b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ក្នុងការការស្វែងរកការងាររបស់អ្នក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ការងារ</a:t>
            </a:r>
            <a:endParaRPr lang="en-US" altLang="km-KH" sz="18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pPr algn="ctr" eaLnBrk="1" hangingPunct="1"/>
            <a:r>
              <a:rPr lang="km-KH" altLang="km-KH" b="1" dirty="0" smtClean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ការវាយប្រមាណតម្រូវការផ្ទាល់ខ្លួន</a:t>
            </a:r>
            <a:endParaRPr lang="en-US" altLang="km-KH" b="1" dirty="0" smtClean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533400" y="1066800"/>
            <a:ext cx="80724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sz="2600" b="1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បំពេញការវាយប្រមាណតម្រូវការផ្ទាល់ខ្លួន</a:t>
            </a:r>
            <a:endParaRPr lang="en-US" altLang="km-KH" sz="2600" b="1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sz="2600" b="1" dirty="0">
                <a:solidFill>
                  <a:srgbClr val="00B05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ការរំលឹកចម្លង៖</a:t>
            </a:r>
            <a:r>
              <a:rPr lang="en-US" altLang="km-KH" sz="2600" b="1" dirty="0">
                <a:solidFill>
                  <a:srgbClr val="00B050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600" b="1" dirty="0">
                <a:solidFill>
                  <a:srgbClr val="00B050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បញ្ចូល </a:t>
            </a:r>
            <a:r>
              <a:rPr lang="en-US" altLang="km-KH" sz="2600" b="1" dirty="0">
                <a:solidFill>
                  <a:srgbClr val="00B050"/>
                </a:solidFill>
                <a:latin typeface="Khmer OS Battambang" pitchFamily="2" charset="0"/>
                <a:cs typeface="Khmer OS Battambang" panose="02000500000000020004" pitchFamily="2" charset="0"/>
              </a:rPr>
              <a:t>INA </a:t>
            </a:r>
            <a:r>
              <a:rPr lang="km-KH" altLang="km-KH" sz="2600" b="1" dirty="0">
                <a:solidFill>
                  <a:srgbClr val="00B050"/>
                </a:solidFill>
                <a:latin typeface="Khmer OS Battambang" pitchFamily="2" charset="0"/>
                <a:cs typeface="Khmer OS Battambang" panose="02000500000000020004" pitchFamily="2" charset="0"/>
              </a:rPr>
              <a:t>ឆ្នៃប្រឌិតទាន់សម័យ </a:t>
            </a:r>
            <a:br>
              <a:rPr lang="km-KH" altLang="km-KH" sz="2600" b="1" dirty="0">
                <a:solidFill>
                  <a:srgbClr val="00B05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2600" b="1" dirty="0">
                <a:solidFill>
                  <a:srgbClr val="00B050"/>
                </a:solidFill>
                <a:latin typeface="Khmer OS Battambang" pitchFamily="2" charset="0"/>
                <a:cs typeface="Khmer OS Battambang" panose="02000500000000020004" pitchFamily="2" charset="0"/>
              </a:rPr>
              <a:t>សម្រាប់មជ្ឈមណ្ឌលអាជីពកម្ម</a:t>
            </a:r>
            <a:endParaRPr lang="en-US" altLang="km-KH" sz="2600" b="1" dirty="0">
              <a:solidFill>
                <a:srgbClr val="00B05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1600200" y="2384425"/>
            <a:ext cx="122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m-KH" altLang="km-KH" sz="1800" b="1" dirty="0">
                <a:solidFill>
                  <a:schemeClr val="tx2"/>
                </a:solidFill>
                <a:latin typeface="Khmer OS Battambang" pitchFamily="2" charset="0"/>
                <a:cs typeface="Khmer OS Battambang" panose="02000500000000020004" pitchFamily="2" charset="0"/>
              </a:rPr>
              <a:t>ខាងមុខ</a:t>
            </a:r>
            <a:endParaRPr lang="en-US" altLang="km-KH" sz="1800" b="1" dirty="0">
              <a:solidFill>
                <a:schemeClr val="tx2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6324600" y="2384425"/>
            <a:ext cx="119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m-KH" altLang="km-KH" sz="1800" b="1" dirty="0">
                <a:solidFill>
                  <a:schemeClr val="tx2"/>
                </a:solidFill>
                <a:latin typeface="Khmer OS Battambang" pitchFamily="2" charset="0"/>
                <a:cs typeface="Khmer OS Battambang" panose="02000500000000020004" pitchFamily="2" charset="0"/>
              </a:rPr>
              <a:t>ខាងក្រោយ</a:t>
            </a:r>
            <a:endParaRPr lang="en-US" altLang="km-KH" sz="1800" b="1" dirty="0">
              <a:solidFill>
                <a:schemeClr val="tx2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9462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86F532-A53C-4EBC-ABDE-4BA285B87E80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km-KH" sz="90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8611" r="945" b="19983"/>
          <a:stretch>
            <a:fillRect/>
          </a:stretch>
        </p:blipFill>
        <p:spPr bwMode="auto">
          <a:xfrm>
            <a:off x="0" y="2770188"/>
            <a:ext cx="91440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13725" cy="533400"/>
          </a:xfrm>
        </p:spPr>
        <p:txBody>
          <a:bodyPr/>
          <a:lstStyle/>
          <a:p>
            <a:pPr algn="ctr" eaLnBrk="1" hangingPunct="1"/>
            <a:r>
              <a:rPr lang="en-US" altLang="km-KH" b="1" dirty="0" smtClean="0">
                <a:solidFill>
                  <a:srgbClr val="C97403"/>
                </a:solidFill>
              </a:rPr>
              <a:t>    </a:t>
            </a:r>
            <a:r>
              <a:rPr lang="km-KH" altLang="km-KH" b="1" dirty="0" smtClean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តើព័ត៌មានពិភពអាជីពកម្ម</a:t>
            </a:r>
            <a:r>
              <a:rPr lang="en-US" altLang="km-KH" b="1" dirty="0" smtClean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b="1" dirty="0" smtClean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គឺជាអ្វី?</a:t>
            </a:r>
            <a:endParaRPr lang="en-US" altLang="km-KH" b="1" dirty="0" smtClean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93903" y="1619716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2"/>
          <p:cNvSpPr txBox="1">
            <a:spLocks noChangeArrowheads="1"/>
          </p:cNvSpPr>
          <p:nvPr/>
        </p:nvSpPr>
        <p:spPr bwMode="auto">
          <a:xfrm rot="-598578">
            <a:off x="4841875" y="3965575"/>
            <a:ext cx="227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sz="1200" b="1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ធ្វើការសម្រេចចិត្ត </a:t>
            </a:r>
            <a:br>
              <a:rPr lang="km-KH" altLang="km-KH" sz="1200" b="1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200" b="1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ដោយវាងវៃ</a:t>
            </a:r>
            <a:endParaRPr lang="en-US" altLang="km-KH" sz="1200" b="1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0593" y="5060226"/>
            <a:ext cx="294183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m-KH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រកបានការងារត្រូវ</a:t>
            </a:r>
            <a:endParaRPr lang="en-US" b="1" cap="all" dirty="0">
              <a:ln w="0"/>
              <a:solidFill>
                <a:srgbClr val="FF9900"/>
              </a:solidFill>
              <a:effectLst>
                <a:reflection blurRad="12700" stA="50000" endPos="50000" dist="5000" dir="5400000" sy="-100000" rotWithShape="0"/>
              </a:effectLst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0778" y="2292527"/>
            <a:ext cx="4030270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km-KH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ស្វែងយល់នូវចន្លោះនានាខាងការប៉ិនប្រសប់ </a:t>
            </a:r>
            <a:br>
              <a:rPr lang="km-KH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</a:br>
            <a:r>
              <a:rPr lang="km-KH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និងព័ត៌មានប្រាក់ឈ្នួល</a:t>
            </a:r>
            <a:endParaRPr lang="en-US" sz="1600" b="1" i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579" y="3089801"/>
            <a:ext cx="350128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km-KH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ស្វែងរកនយោជក ដែលកំពុងតែ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 </a:t>
            </a:r>
          </a:p>
          <a:p>
            <a:pPr>
              <a:defRPr/>
            </a:pPr>
            <a:r>
              <a:rPr lang="km-KH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រកនិយោជិតដើម្បីបំពេញតម្រូវការងារ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7728" y="3066941"/>
            <a:ext cx="24144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km-KH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ដឹងថាការងារណាកំពុងតែ</a:t>
            </a:r>
          </a:p>
          <a:p>
            <a:pPr>
              <a:defRPr/>
            </a:pPr>
            <a:r>
              <a:rPr lang="km-KH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លូតលាស់ ឬធ្លាក់ចុះ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4039" y="3857456"/>
            <a:ext cx="182453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km-KH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ការស្វែងរកការងារ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417984" y="3215638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 flipV="1">
            <a:off x="3552612" y="2438401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 flipV="1">
            <a:off x="5989685" y="3200401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 flipV="1">
            <a:off x="2519681" y="3962928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50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6E81CE-63CF-4DC7-B298-055CE5E8E9E0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346075" y="381000"/>
            <a:ext cx="8416925" cy="533400"/>
          </a:xfrm>
        </p:spPr>
        <p:txBody>
          <a:bodyPr/>
          <a:lstStyle/>
          <a:p>
            <a:pPr algn="ctr" eaLnBrk="1" hangingPunct="1"/>
            <a:r>
              <a:rPr lang="km-KH" altLang="km-KH" b="1" dirty="0" smtClean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មុខតំណែងរបស់ </a:t>
            </a:r>
            <a:r>
              <a:rPr lang="en-US" alt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LMI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46826" y="1135384"/>
            <a:ext cx="8323351" cy="5415158"/>
          </a:xfrm>
          <a:prstGeom prst="triangle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C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63" y="2286000"/>
            <a:ext cx="3089275" cy="381000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en-US" sz="1800" b="1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ការផ្តល់ការងារឲ្យ</a:t>
            </a:r>
            <a:endParaRPr lang="en-US" altLang="en-US" sz="180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963" y="2982913"/>
            <a:ext cx="42672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b="1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ការសម្ភាសន៍</a:t>
            </a:r>
            <a:endParaRPr lang="en-US" altLang="km-KH" sz="1800" b="1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338" y="4354513"/>
            <a:ext cx="65532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b="1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រេស៊ូមេ និងអាជីពសាលា</a:t>
            </a:r>
            <a:endParaRPr lang="en-US" altLang="km-KH" sz="1800" b="1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613" y="5086350"/>
            <a:ext cx="7315200" cy="400050"/>
          </a:xfrm>
          <a:prstGeom prst="rect">
            <a:avLst/>
          </a:prstGeom>
          <a:solidFill>
            <a:srgbClr val="CC6600"/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2000" b="1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ព័ត៌មានពិភពអាជីពកម្ម</a:t>
            </a:r>
            <a:endParaRPr lang="en-US" altLang="km-KH" sz="2000" b="1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738" y="5802313"/>
            <a:ext cx="8323262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b="1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ការគ្មានការងារ</a:t>
            </a:r>
            <a:endParaRPr lang="en-US" altLang="km-KH" sz="1800" b="1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8721726">
            <a:off x="-1778535" y="2442174"/>
            <a:ext cx="6781800" cy="52322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-KH" sz="2800" b="1" kern="0" dirty="0">
                <a:ln w="50800"/>
                <a:solidFill>
                  <a:srgbClr val="0066CC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លំដាប់ដំណែងនៃតម្រូវការ</a:t>
            </a:r>
            <a:endParaRPr lang="en-US" sz="2800" b="1" kern="0" dirty="0">
              <a:ln w="50800"/>
              <a:solidFill>
                <a:srgbClr val="0066CC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5525" y="1600200"/>
            <a:ext cx="1870075" cy="369888"/>
          </a:xfrm>
          <a:prstGeom prst="rect">
            <a:avLst/>
          </a:prstGeom>
          <a:solidFill>
            <a:srgbClr val="CC6600"/>
          </a:solidFill>
          <a:ln w="317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b="1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អ្នកនៅត្រង់នេះ</a:t>
            </a:r>
            <a:endParaRPr lang="en-US" altLang="km-KH" sz="1800" b="1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9263" y="3668713"/>
            <a:ext cx="54864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b="1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ការស្វែងរកការងារ</a:t>
            </a:r>
            <a:endParaRPr lang="en-US" altLang="km-KH" sz="1800" b="1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3220" y="1229045"/>
            <a:ext cx="2895600" cy="3276600"/>
          </a:xfrm>
          <a:prstGeom prst="straightConnector1">
            <a:avLst/>
          </a:prstGeom>
          <a:ln w="38100">
            <a:solidFill>
              <a:srgbClr val="E689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CC76D6-7530-4084-A37A-308177DC83BA}" type="slidenum">
              <a:rPr lang="en-US" altLang="km-KH" sz="900">
                <a:solidFill>
                  <a:srgbClr val="33339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km-KH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69063"/>
            <a:ext cx="37306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48BC8F-821E-4974-BE6B-296EB5F496B2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km-KH" sz="90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7848600" cy="57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78" tIns="43239" rIns="86478" bIns="43239">
            <a:spAutoFit/>
          </a:bodyPr>
          <a:lstStyle>
            <a:lvl1pPr marL="53975" defTabSz="865188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65188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65188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65188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65188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m-KH" altLang="km-KH" b="1" dirty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ទម្រង់ការងារនៃការស្រាវជ្រាវពិភពអាជីពកម្ម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985838" y="620713"/>
            <a:ext cx="705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1800" dirty="0">
                <a:solidFill>
                  <a:srgbClr val="333399"/>
                </a:solidFill>
                <a:latin typeface="Lucida Sans Unicode" pitchFamily="34" charset="0"/>
              </a:rPr>
              <a:t>   </a:t>
            </a:r>
            <a:r>
              <a:rPr lang="km-KH" altLang="km-KH" sz="1800" dirty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ខាងមុខ</a:t>
            </a:r>
            <a:r>
              <a:rPr lang="en-US" altLang="km-KH" sz="1800" dirty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		 	                            </a:t>
            </a:r>
            <a:r>
              <a:rPr lang="km-KH" altLang="km-KH" sz="1800" dirty="0">
                <a:solidFill>
                  <a:srgbClr val="3333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ខាងក្រោយ</a:t>
            </a:r>
            <a:r>
              <a:rPr lang="en-US" altLang="km-KH" sz="1800" dirty="0">
                <a:solidFill>
                  <a:srgbClr val="333399"/>
                </a:solidFill>
                <a:latin typeface="Lucida Sans Unicode" pitchFamily="34" charset="0"/>
              </a:rPr>
              <a:t>	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990600"/>
            <a:ext cx="4248150" cy="55213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90600"/>
            <a:ext cx="4318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465138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km-KH" altLang="km-KH" sz="3000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អត្តប្រយោជន៍នៃការតាមដានការស្វែងរកការងារអ្នក</a:t>
            </a:r>
            <a:endParaRPr lang="en-US" altLang="km-KH" sz="3000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3555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4732AD-B732-4B86-B41C-111BB3CB9352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km-KH" sz="900"/>
          </a:p>
        </p:txBody>
      </p:sp>
      <p:sp>
        <p:nvSpPr>
          <p:cNvPr id="57347" name="Rectangle 8"/>
          <p:cNvSpPr>
            <a:spLocks noChangeArrowheads="1"/>
          </p:cNvSpPr>
          <p:nvPr/>
        </p:nvSpPr>
        <p:spPr bwMode="auto">
          <a:xfrm>
            <a:off x="533400" y="1295400"/>
            <a:ext cx="8077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sz="2400" dirty="0">
                <a:latin typeface="Khmer OS Battambang" pitchFamily="2" charset="0"/>
                <a:cs typeface="Khmer OS Battambang" panose="02000500000000020004" pitchFamily="2" charset="0"/>
              </a:rPr>
              <a:t>រៀបចំការស្វែងរកការងាររបស់អ្នក</a:t>
            </a:r>
            <a:endParaRPr lang="en-US" altLang="km-KH" sz="2400" dirty="0"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sz="2400" dirty="0">
                <a:latin typeface="Khmer OS Battambang" pitchFamily="2" charset="0"/>
                <a:cs typeface="Khmer OS Battambang" panose="02000500000000020004" pitchFamily="2" charset="0"/>
              </a:rPr>
              <a:t>តាមដានក្រុមហ៊ុននិងមុខងារ</a:t>
            </a:r>
            <a:endParaRPr lang="en-US" altLang="km-KH" sz="2400" dirty="0"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sz="2400" dirty="0">
                <a:latin typeface="Khmer OS Battambang" pitchFamily="2" charset="0"/>
                <a:cs typeface="Khmer OS Battambang" panose="02000500000000020004" pitchFamily="2" charset="0"/>
              </a:rPr>
              <a:t>ពង្រីកនូវការប្រើប្រាស់ធនធាននៃការស្វែងរកការងារ</a:t>
            </a:r>
            <a:endParaRPr lang="en-US" altLang="km-KH" sz="2400" dirty="0"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sz="2400" dirty="0">
                <a:latin typeface="Khmer OS Battambang" pitchFamily="2" charset="0"/>
                <a:cs typeface="Khmer OS Battambang" panose="02000500000000020004" pitchFamily="2" charset="0"/>
              </a:rPr>
              <a:t>និយមកម្មនៃផ្នែកសំខាន់ៗ នៅក្នុងការស្វែងរកការងាររបស់អ្នក ដើម្បីនឹងស្វែងយល់អាជីពកម្ម ឬឧស្សាហកម្មថ្មី</a:t>
            </a:r>
            <a:endParaRPr lang="en-US" altLang="km-KH" sz="2400" dirty="0"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sz="2400" dirty="0">
                <a:latin typeface="Khmer OS Battambang" pitchFamily="2" charset="0"/>
                <a:cs typeface="Khmer OS Battambang" panose="02000500000000020004" pitchFamily="2" charset="0"/>
              </a:rPr>
              <a:t>ប្រៀបធៀបប្រាក់ឈ្នួលទន្ទឹងចង់បានរបស់អ្នក ទៅនឹងអ្វីដែល </a:t>
            </a:r>
            <a:br>
              <a:rPr lang="km-KH" altLang="km-KH" sz="2400" dirty="0"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2400" dirty="0">
                <a:latin typeface="Khmer OS Battambang" pitchFamily="2" charset="0"/>
                <a:cs typeface="Khmer OS Battambang" panose="02000500000000020004" pitchFamily="2" charset="0"/>
              </a:rPr>
              <a:t>នយោជកពិតជាបង់ឲ្យ</a:t>
            </a:r>
            <a:endParaRPr lang="en-US" altLang="km-KH" sz="2400" dirty="0"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sz="2400" dirty="0">
                <a:latin typeface="Khmer OS Battambang" pitchFamily="2" charset="0"/>
                <a:cs typeface="Khmer OS Battambang" panose="02000500000000020004" pitchFamily="2" charset="0"/>
              </a:rPr>
              <a:t>បម្រុងចិត្តសម្រាប់ការតាមដានយ៉ាងទៀងទាត់</a:t>
            </a:r>
            <a:endParaRPr lang="en-US" altLang="km-KH" sz="2400" dirty="0"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22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ទម្រង់ឡុកសកម្មភាពនៃការស្វែងរកការងារ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458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3809F3-D162-4335-B965-F9C830799D07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km-KH" sz="9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717203"/>
              </p:ext>
            </p:extLst>
          </p:nvPr>
        </p:nvGraphicFramePr>
        <p:xfrm>
          <a:off x="838200" y="1205855"/>
          <a:ext cx="7467600" cy="53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Acrobat Document" r:id="rId4" imgW="7543607" imgH="5829107" progId="AcroExch.Document.DC">
                  <p:embed/>
                </p:oleObj>
              </mc:Choice>
              <mc:Fallback>
                <p:oleObj name="Acrobat Document" r:id="rId4" imgW="7543607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05855"/>
                        <a:ext cx="7467600" cy="537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37550" cy="533400"/>
          </a:xfrm>
        </p:spPr>
        <p:txBody>
          <a:bodyPr/>
          <a:lstStyle/>
          <a:p>
            <a:pPr algn="ctr" eaLnBrk="1" hangingPunct="1"/>
            <a:r>
              <a:rPr lang="km-KH" altLang="km-KH" sz="3600" b="1" dirty="0" smtClean="0">
                <a:solidFill>
                  <a:srgbClr val="C97403"/>
                </a:solidFill>
                <a:latin typeface="Times New Roman" panose="02020603050405020304" pitchFamily="18" charset="0"/>
                <a:cs typeface="Khmer OS Battambang" panose="02000500000000020004" pitchFamily="2" charset="0"/>
              </a:rPr>
              <a:t>មជ្ឈមណ្ឌលអាជីពសាលា</a:t>
            </a:r>
            <a:endParaRPr lang="en-US" altLang="km-KH" sz="3600" b="1" dirty="0" smtClean="0">
              <a:solidFill>
                <a:srgbClr val="C97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152400" y="981075"/>
            <a:ext cx="88519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មជ្ឈមណ្ឌលអាជីពកម្មផ្តល់នូវជំនួយ និងអាជីពសាលាផ្ទាល់ខ្លួន ដូចជាប៉ុន្តែពុំមានកំហិតចំពោះ៖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ការបង្ហាត់យ៉ាងសំខាន់ចាំបាច់ខាងកាំព្យូទ័រ និងអ៊ិនធឺណែត</a:t>
            </a:r>
            <a:endParaRPr lang="en-US" altLang="km-KH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រេស៊ូមេ</a:t>
            </a:r>
            <a:endParaRPr lang="en-US" altLang="km-KH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លិខិត្រចងក្រង</a:t>
            </a:r>
            <a:endParaRPr lang="en-US" altLang="km-KH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dirty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ការសម្ភាស</a:t>
            </a:r>
            <a:r>
              <a:rPr lang="km-KH" altLang="km-KH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ន៍</a:t>
            </a:r>
            <a:endParaRPr lang="en-US" altLang="km-KH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ការស្វែងរកការងារ</a:t>
            </a:r>
            <a:endParaRPr lang="en-US" altLang="km-KH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ទិដ្ឋភាពទូទៅនៃការចាត់ចែងពាណិជ្ជកម្មតូច (ការផ្តើមពាណិជ្ជកម្មរបស់អ្នកផ្ទាល់)</a:t>
            </a:r>
            <a:r>
              <a:rPr lang="en-US" altLang="km-KH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altLang="km-KH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rgbClr val="000099"/>
              </a:solidFill>
            </a:endParaRPr>
          </a:p>
        </p:txBody>
      </p:sp>
      <p:sp>
        <p:nvSpPr>
          <p:cNvPr id="25604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E55605-1313-4413-8957-877481A98DFA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167640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m-KH" sz="2800" b="1" dirty="0"/>
              <a:t> </a:t>
            </a:r>
          </a:p>
          <a:p>
            <a:pPr algn="ctr" eaLnBrk="1" hangingPunct="1">
              <a:buFontTx/>
              <a:buNone/>
            </a:pPr>
            <a:r>
              <a:rPr lang="en-US" altLang="en-US" sz="3900" b="1" dirty="0" smtClean="0">
                <a:solidFill>
                  <a:srgbClr val="000099"/>
                </a:solidFill>
              </a:rPr>
              <a:t>“</a:t>
            </a:r>
            <a:r>
              <a:rPr lang="km-KH" altLang="ja-JP" sz="3900" b="1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មាន</a:t>
            </a:r>
            <a:r>
              <a:rPr lang="km-KH" altLang="ja-JP" sz="3900" b="1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ជាឱកាសដ៏ល្អ</a:t>
            </a:r>
            <a:r>
              <a:rPr lang="km-KH" altLang="ja-JP" sz="3900" b="1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មួយ</a:t>
            </a:r>
            <a:r>
              <a:rPr lang="en-US" altLang="ja-JP" sz="3900" b="1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ja-JP" sz="3900" b="1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នៅក្នុងចំណោមភាពលំបាកនីមួយ​ ៗ​​ </a:t>
            </a:r>
            <a:r>
              <a:rPr lang="en-US" altLang="en-US" sz="3900" b="1" dirty="0" smtClean="0">
                <a:solidFill>
                  <a:srgbClr val="000099"/>
                </a:solidFill>
              </a:rPr>
              <a:t>”</a:t>
            </a:r>
            <a:endParaRPr lang="en-US" altLang="ja-JP" sz="3100" b="1" dirty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km-KH" sz="2100" b="1" dirty="0">
                <a:solidFill>
                  <a:srgbClr val="000099"/>
                </a:solidFill>
              </a:rPr>
              <a:t/>
            </a:r>
            <a:br>
              <a:rPr lang="en-US" altLang="km-KH" sz="2100" b="1" dirty="0">
                <a:solidFill>
                  <a:srgbClr val="000099"/>
                </a:solidFill>
              </a:rPr>
            </a:br>
            <a:r>
              <a:rPr lang="en-US" altLang="km-KH" sz="2100" b="1" dirty="0">
                <a:solidFill>
                  <a:srgbClr val="000099"/>
                </a:solidFill>
              </a:rPr>
              <a:t/>
            </a:r>
            <a:br>
              <a:rPr lang="en-US" altLang="km-KH" sz="2100" b="1" dirty="0">
                <a:solidFill>
                  <a:srgbClr val="000099"/>
                </a:solidFill>
              </a:rPr>
            </a:br>
            <a:r>
              <a:rPr lang="en-US" altLang="km-KH" sz="2100" b="1" dirty="0">
                <a:solidFill>
                  <a:srgbClr val="000099"/>
                </a:solidFill>
              </a:rPr>
              <a:t>					Albert Einstein</a:t>
            </a:r>
            <a:endParaRPr lang="en-US" altLang="km-KH" sz="3100" b="1" dirty="0">
              <a:solidFill>
                <a:srgbClr val="00009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700"/>
            <a:ext cx="358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990600" y="450850"/>
            <a:ext cx="69342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8" tIns="43239" rIns="86478" bIns="43239">
            <a:spAutoFit/>
          </a:bodyPr>
          <a:lstStyle>
            <a:lvl1pPr marL="53975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 algn="l" defTabSz="865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Job Quest (</a:t>
            </a: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</a:t>
            </a:r>
            <a:r>
              <a:rPr lang="km-KH" b="1" dirty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ស្វែងរក</a:t>
            </a: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ការងារ</a:t>
            </a:r>
            <a:r>
              <a:rPr lang="en-US" b="1" dirty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  <a:r>
              <a:rPr lang="en-US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839200" cy="45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8" tIns="43239" rIns="86478" bIns="43239">
            <a:spAutoFit/>
          </a:bodyPr>
          <a:lstStyle>
            <a:lvl1pPr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03263" indent="-271463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Job Quest (</a:t>
            </a:r>
            <a:r>
              <a:rPr lang="km-KH" altLang="km-KH" sz="2400" dirty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ការស្វែងរក</a:t>
            </a: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ការងារ</a:t>
            </a:r>
            <a:r>
              <a:rPr lang="en-US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គឺ</a:t>
            </a: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ជាធនាគារ ការងារអនឡាញ</a:t>
            </a:r>
            <a:r>
              <a:rPr lang="en-US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400" dirty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– </a:t>
            </a: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/>
            </a:r>
            <a:b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ស្រដៀងគ្នានឹងគេហទំព័រ</a:t>
            </a:r>
            <a:r>
              <a:rPr lang="en-US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ការស្វែងរក</a:t>
            </a: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ការងារអនឡាញ</a:t>
            </a:r>
            <a:endParaRPr lang="en-US" altLang="km-KH" sz="2400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>
              <a:buFontTx/>
              <a:buNone/>
            </a:pPr>
            <a:endParaRPr lang="en-US" altLang="km-KH" sz="2400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>
              <a:buFontTx/>
              <a:buNone/>
            </a:pP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ជាផ្នែកនៃសិទ្ធិទទួលការគ្មានការងាររបស់អ្នក គឺធ្វើយ៉ាងណាចុះឈ្មោះ</a:t>
            </a:r>
            <a:r>
              <a:rPr lang="en-US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* </a:t>
            </a: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នៅក្នុងគេហទំព័រ </a:t>
            </a:r>
            <a:r>
              <a:rPr lang="en-US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Job Quest</a:t>
            </a: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៖</a:t>
            </a:r>
            <a:endParaRPr lang="en-US" altLang="km-KH" sz="2400" dirty="0">
              <a:solidFill>
                <a:srgbClr val="3333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>
              <a:buFontTx/>
              <a:buNone/>
            </a:pPr>
            <a:r>
              <a:rPr lang="en-US" altLang="km-KH" sz="2400" u="sng" dirty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  <a:hlinkClick r:id="rId3"/>
              </a:rPr>
              <a:t>www.mass.gov/JobQuest</a:t>
            </a:r>
            <a:endParaRPr lang="en-US" altLang="km-KH" sz="2400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>
              <a:buFontTx/>
              <a:buNone/>
            </a:pPr>
            <a:endParaRPr lang="en-US" altLang="km-KH" sz="2400" dirty="0">
              <a:solidFill>
                <a:srgbClr val="0000CC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>
              <a:buFontTx/>
              <a:buNone/>
            </a:pP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អត្តប្រយោជន៍៖</a:t>
            </a:r>
            <a:r>
              <a:rPr lang="en-US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 smtClean="0">
                <a:solidFill>
                  <a:srgbClr val="3333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ដាក់បញ្ចូលរេស៊ូមេ ការផ្ទឹមសាមីខ្លួនទៅនឹងការងារ</a:t>
            </a:r>
            <a:endParaRPr lang="en-US" altLang="km-KH" sz="2400" dirty="0">
              <a:solidFill>
                <a:srgbClr val="0000CC"/>
              </a:solidFill>
            </a:endParaRPr>
          </a:p>
          <a:p>
            <a:endParaRPr lang="en-US" altLang="km-KH" sz="2400" b="1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 </a:t>
            </a:r>
            <a:endParaRPr lang="en-US" sz="1400" b="1" i="1" dirty="0">
              <a:solidFill>
                <a:srgbClr val="2D2D8A">
                  <a:lumMod val="75000"/>
                </a:srgbClr>
              </a:solidFill>
              <a:cs typeface="Arial" charset="0"/>
            </a:endParaRPr>
          </a:p>
          <a:p>
            <a:pPr>
              <a:buFontTx/>
              <a:buNone/>
            </a:pPr>
            <a:endParaRPr lang="en-US" altLang="km-KH" sz="2400" b="1" dirty="0">
              <a:solidFill>
                <a:srgbClr val="000099"/>
              </a:solidFill>
            </a:endParaRPr>
          </a:p>
        </p:txBody>
      </p:sp>
      <p:sp>
        <p:nvSpPr>
          <p:cNvPr id="2662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A040F2-70AD-4711-8CDF-A29439844D37}" type="slidenum">
              <a:rPr lang="en-US" altLang="km-KH" sz="900">
                <a:solidFill>
                  <a:srgbClr val="33339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km-KH" sz="90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019800"/>
            <a:ext cx="84502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*</a:t>
            </a:r>
            <a:r>
              <a:rPr lang="km-KH" sz="1400" b="1" i="1" dirty="0" smtClean="0">
                <a:solidFill>
                  <a:srgbClr val="2D2D8A">
                    <a:lumMod val="75000"/>
                  </a:srgb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នេះគឺជាកិច្ចតម្រូវសម្រាប់អ្នកស្វែងរកការងារគ្រប់រូប ដែលត្រូវបានជ្រើសរើស សម្រាប់កម្មវិធីការវាយប្រមាណចំពោះសិទ្ធិការរកការងារម្តងទៀត</a:t>
            </a:r>
            <a:r>
              <a:rPr lang="en-US" sz="1400" b="1" i="1" dirty="0" smtClean="0">
                <a:solidFill>
                  <a:srgbClr val="2D2D8A">
                    <a:lumMod val="75000"/>
                  </a:srgb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sz="1400" b="1" i="1" dirty="0">
              <a:solidFill>
                <a:srgbClr val="2D2D8A">
                  <a:lumMod val="75000"/>
                </a:srgbClr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203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6400800" y="1828800"/>
            <a:ext cx="2362200" cy="3505200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147888" y="344488"/>
            <a:ext cx="49403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478" tIns="43239" rIns="86478" bIns="43239">
            <a:spAutoFit/>
          </a:bodyPr>
          <a:lstStyle/>
          <a:p>
            <a:pPr defTabSz="865188" eaLnBrk="0" hangingPunct="0">
              <a:defRPr/>
            </a:pPr>
            <a:r>
              <a:rPr lang="en-US" sz="2000" b="1" dirty="0">
                <a:solidFill>
                  <a:srgbClr val="0000CC"/>
                </a:solidFill>
                <a:latin typeface="Tahoma" charset="0"/>
                <a:ea typeface="ＭＳ Ｐゴシック" charset="0"/>
                <a:cs typeface="Arial" charset="0"/>
              </a:rPr>
              <a:t>Job Quest:</a:t>
            </a:r>
            <a:r>
              <a:rPr lang="en-US" sz="2000" b="1" dirty="0">
                <a:solidFill>
                  <a:schemeClr val="hlink"/>
                </a:solidFill>
                <a:latin typeface="Tahoma" charset="0"/>
                <a:ea typeface="ＭＳ Ｐゴシック" charset="0"/>
                <a:cs typeface="Arial" charset="0"/>
              </a:rPr>
              <a:t> </a:t>
            </a:r>
            <a:r>
              <a:rPr lang="en-US" sz="2000" b="1" u="sng" dirty="0">
                <a:solidFill>
                  <a:schemeClr val="hlink"/>
                </a:solidFill>
                <a:latin typeface="Tahoma" charset="0"/>
                <a:ea typeface="ＭＳ Ｐゴシック" charset="0"/>
                <a:cs typeface="Arial" charset="0"/>
              </a:rPr>
              <a:t>www.mass.gov/JobQuest</a:t>
            </a:r>
          </a:p>
        </p:txBody>
      </p:sp>
      <p:sp>
        <p:nvSpPr>
          <p:cNvPr id="2765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50E15A-666B-409C-A12B-2FF520333D9B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km-KH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71C6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08269" name="Group 13"/>
          <p:cNvGrpSpPr>
            <a:grpSpLocks/>
          </p:cNvGrpSpPr>
          <p:nvPr/>
        </p:nvGrpSpPr>
        <p:grpSpPr bwMode="auto">
          <a:xfrm>
            <a:off x="7467600" y="3124200"/>
            <a:ext cx="1004888" cy="457200"/>
            <a:chOff x="4704" y="1968"/>
            <a:chExt cx="633" cy="288"/>
          </a:xfrm>
        </p:grpSpPr>
        <p:pic>
          <p:nvPicPr>
            <p:cNvPr id="28683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196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Line 807"/>
            <p:cNvSpPr>
              <a:spLocks noChangeShapeType="1"/>
            </p:cNvSpPr>
            <p:nvPr/>
          </p:nvSpPr>
          <p:spPr bwMode="auto">
            <a:xfrm>
              <a:off x="4704" y="2112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m-KH"/>
            </a:p>
          </p:txBody>
        </p:sp>
      </p:grp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5181600" y="4114800"/>
            <a:ext cx="3581400" cy="2667000"/>
          </a:xfrm>
          <a:prstGeom prst="rect">
            <a:avLst/>
          </a:prstGeom>
          <a:noFill/>
          <a:ln w="57150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152400" y="4114800"/>
            <a:ext cx="4953000" cy="2667000"/>
          </a:xfrm>
          <a:prstGeom prst="rect">
            <a:avLst/>
          </a:prstGeom>
          <a:noFill/>
          <a:ln w="57150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67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F7967C-E395-49E4-979D-115ABB2A5129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km-KH" sz="9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1676400"/>
            <a:ext cx="4953000" cy="2286000"/>
          </a:xfrm>
          <a:prstGeom prst="rect">
            <a:avLst/>
          </a:prstGeom>
          <a:noFill/>
          <a:ln w="57150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286000" y="2133600"/>
            <a:ext cx="1004888" cy="457200"/>
            <a:chOff x="1440" y="1344"/>
            <a:chExt cx="633" cy="288"/>
          </a:xfrm>
        </p:grpSpPr>
        <p:pic>
          <p:nvPicPr>
            <p:cNvPr id="28681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4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Line 807"/>
            <p:cNvSpPr>
              <a:spLocks noChangeShapeType="1"/>
            </p:cNvSpPr>
            <p:nvPr/>
          </p:nvSpPr>
          <p:spPr bwMode="auto">
            <a:xfrm>
              <a:off x="1440" y="1488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m-K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2" grpId="0" animBg="1"/>
      <p:bldP spid="608262" grpId="1" animBg="1"/>
      <p:bldP spid="608263" grpId="0" animBg="1"/>
      <p:bldP spid="608263" grpId="1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>
                <a:solidFill>
                  <a:srgbClr val="0071C6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807"/>
          <p:cNvSpPr>
            <a:spLocks noChangeShapeType="1"/>
          </p:cNvSpPr>
          <p:nvPr/>
        </p:nvSpPr>
        <p:spPr bwMode="auto">
          <a:xfrm flipV="1">
            <a:off x="2438400" y="1817688"/>
            <a:ext cx="849313" cy="1230312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m-KH"/>
          </a:p>
        </p:txBody>
      </p:sp>
      <p:sp>
        <p:nvSpPr>
          <p:cNvPr id="2970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E75F43-350B-461A-AC30-E452BD515458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km-KH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8"/>
          <p:cNvSpPr>
            <a:spLocks noChangeArrowheads="1"/>
          </p:cNvSpPr>
          <p:nvPr/>
        </p:nvSpPr>
        <p:spPr bwMode="auto">
          <a:xfrm>
            <a:off x="3048000" y="762000"/>
            <a:ext cx="1447800" cy="549275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78" tIns="43239" rIns="86478" bIns="43239"/>
          <a:lstStyle>
            <a:lvl1pPr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m-KH" altLang="km-KH" sz="17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0724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12192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1DDF7A-CE6F-432F-A179-CD463B65D181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km-KH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nelson\Pictures\microsite me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657600" y="4876800"/>
            <a:ext cx="3200400" cy="1628775"/>
          </a:xfrm>
          <a:prstGeom prst="rect">
            <a:avLst/>
          </a:prstGeom>
          <a:noFill/>
          <a:ln w="57150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86313" y="5257800"/>
            <a:ext cx="1004887" cy="457200"/>
            <a:chOff x="1440" y="1344"/>
            <a:chExt cx="633" cy="288"/>
          </a:xfrm>
        </p:grpSpPr>
        <p:pic>
          <p:nvPicPr>
            <p:cNvPr id="31750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4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Line 807"/>
            <p:cNvSpPr>
              <a:spLocks noChangeShapeType="1"/>
            </p:cNvSpPr>
            <p:nvPr/>
          </p:nvSpPr>
          <p:spPr bwMode="auto">
            <a:xfrm>
              <a:off x="1440" y="1488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m-KH"/>
            </a:p>
          </p:txBody>
        </p:sp>
      </p:grpSp>
      <p:sp>
        <p:nvSpPr>
          <p:cNvPr id="31749" name="Slide Number Placeholder 1"/>
          <p:cNvSpPr txBox="1">
            <a:spLocks/>
          </p:cNvSpPr>
          <p:nvPr/>
        </p:nvSpPr>
        <p:spPr bwMode="auto">
          <a:xfrm>
            <a:off x="86788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08B53C-61FC-4784-8140-F4CE6816D1A2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elson\AppData\Local\Microsoft\Windows\Temporary Internet Files\Content.Outlook\WUL9L3M2\Microsite - Green jo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jnelson\AppData\Local\Microsoft\Windows\Temporary Internet Files\Content.Outlook\WUL9L3M2\microsite - tab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113"/>
            <a:ext cx="4267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8013" y="-20638"/>
            <a:ext cx="4648200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3" name="Slide Number Placeholder 1"/>
          <p:cNvSpPr txBox="1">
            <a:spLocks/>
          </p:cNvSpPr>
          <p:nvPr/>
        </p:nvSpPr>
        <p:spPr bwMode="auto">
          <a:xfrm>
            <a:off x="8686800" y="6619875"/>
            <a:ext cx="3889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6F43-10BE-4E56-A8EC-F55D20BF9F69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km-KH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406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km-KH" alt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សេវានានាសម្រាប់ទាហានចាស់</a:t>
            </a:r>
            <a:endParaRPr lang="en-US" altLang="km-KH" b="1" dirty="0">
              <a:solidFill>
                <a:srgbClr val="C97403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2738" y="1143000"/>
            <a:ext cx="8623300" cy="31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អតិថិជនទាហានចាស់របស់ និងប្តីឬប្រពន្ធមានសិទ្ធគ្រប់រូបរបស់យើង មានសិទ្ធិដើម្បីនឹងទទួលអាទិភាពនៃសេវា ស្ទើរតែគ្រប់ទាំងកម្មវិធី និងសេវាទាំងអស់ ទូទាំងមជ្ឈមណ្ឌលអាជីពកម្មនានា។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អ្នកតំណាងនៃសេវាសម្រាប់ទាហានចាស់ នៅរង់ចាំជួយត្រង់ទីកន្លែង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ជំនួយផ្ទាល់ខ្លួនមានជូន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ការចូលដល់ចំពោះសេវានិងអត្តប្រយោជន៍នានាសម្រាប់ទាហានចាស់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3796" name="Slide Number Placeholder 1"/>
          <p:cNvSpPr txBox="1">
            <a:spLocks/>
          </p:cNvSpPr>
          <p:nvPr/>
        </p:nvSpPr>
        <p:spPr bwMode="auto">
          <a:xfrm>
            <a:off x="8755063" y="64944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998617-91DB-4EC7-B4B2-D65F31977210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km-KH" sz="900"/>
          </a:p>
        </p:txBody>
      </p:sp>
      <p:pic>
        <p:nvPicPr>
          <p:cNvPr id="3076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05200" y="4343400"/>
            <a:ext cx="2235200" cy="1900987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28600" y="6172200"/>
            <a:ext cx="838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m-KH" sz="2000" i="1" dirty="0" smtClean="0">
                <a:solidFill>
                  <a:schemeClr val="tx1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យើងខ្ញុំមានចិត្តសោមស្សបំរើដល់អស់អ្នកដែលបានបម្រើប្រទេសជាតិយ៉ាងអង់អាច។</a:t>
            </a:r>
            <a:endParaRPr lang="en-US" sz="2000" i="1" dirty="0">
              <a:solidFill>
                <a:schemeClr val="tx1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 rot="10800000" flipV="1">
            <a:off x="0" y="-31750"/>
            <a:ext cx="8535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ការធានារ៉ាប់រងការគ្មានការងារ</a:t>
            </a:r>
            <a:r>
              <a:rPr lang="en-US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 </a:t>
            </a:r>
            <a:r>
              <a:rPr lang="en-US" b="1" dirty="0">
                <a:solidFill>
                  <a:srgbClr val="C97403"/>
                </a:solidFill>
                <a:latin typeface="+mj-lt"/>
                <a:ea typeface="+mn-ea"/>
                <a:cs typeface="Arial" charset="0"/>
              </a:rPr>
              <a:t>www.mass.gov/dua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25463" y="990600"/>
            <a:ext cx="822960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8572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m-KH" sz="1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មជ្ឈមណ្ឌល </a:t>
            </a:r>
            <a:r>
              <a:rPr lang="en-US" altLang="km-KH" sz="2400" dirty="0" err="1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TeleClaims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Center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៖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‒"/>
            </a:pPr>
            <a:r>
              <a:rPr lang="en-US" altLang="km-KH" sz="2400" dirty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1-617-626-6800 </a:t>
            </a:r>
            <a:r>
              <a:rPr lang="km-KH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ឬ</a:t>
            </a:r>
            <a:r>
              <a:rPr lang="en-US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altLang="km-KH" sz="2400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‒"/>
            </a:pPr>
            <a:r>
              <a:rPr lang="en-US" altLang="km-KH" sz="2400" dirty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1-877-626-6800 </a:t>
            </a:r>
            <a:r>
              <a:rPr lang="en-US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(</a:t>
            </a:r>
            <a:r>
              <a:rPr lang="km-KH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ក្នុងលេខខូដតំបន់</a:t>
            </a:r>
            <a:r>
              <a:rPr lang="en-US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400" dirty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351, 413, 508, 774, 978)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m-KH" sz="12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សេវា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UI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អនឡាញ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m-KH" sz="12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កិច្ចតម្រូវនៃការស្វែងរកការងារ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m-KH" sz="12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កម្មវិធី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Training 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Opportunity Program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(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ភាគទី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30)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m-KH" sz="12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Massachusetts Health Connector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: </a:t>
            </a:r>
            <a:endParaRPr lang="en-US" altLang="km-KH" sz="2400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‒"/>
            </a:pPr>
            <a:r>
              <a:rPr lang="en-US" altLang="km-KH" sz="2400" u="sng" dirty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  <a:hlinkClick r:id="rId3"/>
              </a:rPr>
              <a:t>www.MAHealthConnector.org</a:t>
            </a:r>
            <a:r>
              <a:rPr lang="en-US" altLang="km-KH" sz="2400" dirty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‒"/>
            </a:pPr>
            <a:r>
              <a:rPr lang="en-US" altLang="km-KH" sz="2400" dirty="0">
                <a:solidFill>
                  <a:srgbClr val="3333FF"/>
                </a:solidFill>
              </a:rPr>
              <a:t>TTY/TDD: 1-877-623-7773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‒"/>
            </a:pPr>
            <a:r>
              <a:rPr lang="en-US" altLang="km-KH" sz="2400" dirty="0">
                <a:solidFill>
                  <a:srgbClr val="3333FF"/>
                </a:solidFill>
              </a:rPr>
              <a:t>1-877-MA ENROLL / 1-877-623-6765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m-KH" sz="24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m-KH" sz="24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m-KH" sz="24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m-KH" sz="2400" dirty="0">
              <a:solidFill>
                <a:srgbClr val="000099"/>
              </a:solidFill>
            </a:endParaRPr>
          </a:p>
        </p:txBody>
      </p:sp>
      <p:sp>
        <p:nvSpPr>
          <p:cNvPr id="3482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D62727-465C-4E45-97A9-42625BD7D668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6200" y="36513"/>
            <a:ext cx="85344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km-KH" altLang="en-US" sz="2800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កម្មវិធីពហុឱកាសបង្វឹកបង្វឺន </a:t>
            </a:r>
            <a:br>
              <a:rPr lang="km-KH" altLang="en-US" sz="2800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</a:br>
            <a:r>
              <a:rPr lang="km-KH" altLang="en-US" sz="2800" b="1" dirty="0" smtClean="0">
                <a:solidFill>
                  <a:srgbClr val="C97403"/>
                </a:solidFill>
                <a:ea typeface="+mn-ea"/>
              </a:rPr>
              <a:t>(</a:t>
            </a:r>
            <a:r>
              <a:rPr lang="en-US" altLang="en-US" sz="2800" b="1" dirty="0" smtClean="0">
                <a:solidFill>
                  <a:srgbClr val="C97403"/>
                </a:solidFill>
                <a:ea typeface="+mn-ea"/>
              </a:rPr>
              <a:t>Training </a:t>
            </a:r>
            <a:r>
              <a:rPr lang="en-US" altLang="en-US" sz="2800" b="1" dirty="0">
                <a:solidFill>
                  <a:srgbClr val="C97403"/>
                </a:solidFill>
                <a:ea typeface="+mn-ea"/>
              </a:rPr>
              <a:t>Opportunities </a:t>
            </a:r>
            <a:r>
              <a:rPr lang="en-US" altLang="en-US" sz="2800" b="1" dirty="0" smtClean="0">
                <a:solidFill>
                  <a:srgbClr val="C97403"/>
                </a:solidFill>
                <a:ea typeface="+mn-ea"/>
              </a:rPr>
              <a:t>Program, TOP</a:t>
            </a:r>
            <a:r>
              <a:rPr lang="en-US" altLang="en-US" sz="2800" b="1" dirty="0">
                <a:solidFill>
                  <a:srgbClr val="C97403"/>
                </a:solidFill>
                <a:ea typeface="+mn-ea"/>
              </a:rPr>
              <a:t>)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>
                <a:solidFill>
                  <a:srgbClr val="C97403"/>
                </a:solidFill>
                <a:ea typeface="+mn-ea"/>
              </a:rPr>
              <a:t>Section 30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6993" y="1676400"/>
            <a:ext cx="8526463" cy="451816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marL="1143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22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 </a:t>
            </a:r>
            <a:r>
              <a:rPr lang="km-KH" altLang="en-US" sz="22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កិច្ចតម្រូវការស្វែងរកការងាររបស់អ្នក អាចនឹងត្រូវបាន​បដិសេធចោលខណៈ</a:t>
            </a:r>
            <a:r>
              <a:rPr lang="en-US" altLang="en-US" sz="22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/>
            </a:r>
            <a:br>
              <a:rPr lang="en-US" altLang="en-US" sz="22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</a:br>
            <a:r>
              <a:rPr lang="en-US" altLang="en-US" sz="22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  </a:t>
            </a:r>
            <a:r>
              <a:rPr lang="km-KH" altLang="en-US" sz="22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ពេលកំពុងចូលរួមក្នុងការបង្វឹកបង្វឺនស្រប​តាមការអនុម័ត​និងពេញម៉ោង ។</a:t>
            </a:r>
            <a:endParaRPr lang="en-US" altLang="en-US" sz="2200" dirty="0">
              <a:solidFill>
                <a:srgbClr val="000099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ទម្រង់ដាក់ពាក្យសុំនឹងត្រូវដាក់ចូលស្នើរសុំ ចំពោះ </a:t>
            </a:r>
            <a:r>
              <a:rPr lang="en-US" altLang="en-US" sz="1800" dirty="0" smtClean="0">
                <a:solidFill>
                  <a:srgbClr val="000099"/>
                </a:solidFill>
                <a:ea typeface="+mn-ea"/>
              </a:rPr>
              <a:t>DUA </a:t>
            </a: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ចំនឹងថ្ងៃទី </a:t>
            </a:r>
            <a:r>
              <a:rPr lang="en-US" altLang="en-US" sz="1800" smtClean="0">
                <a:solidFill>
                  <a:srgbClr val="000099"/>
                </a:solidFill>
                <a:ea typeface="+mn-ea"/>
              </a:rPr>
              <a:t>20</a:t>
            </a:r>
            <a:r>
              <a:rPr lang="en-US" altLang="en-US" sz="1800" baseline="30000" smtClean="0">
                <a:solidFill>
                  <a:srgbClr val="000099"/>
                </a:solidFill>
                <a:ea typeface="+mn-ea"/>
              </a:rPr>
              <a:t>th</a:t>
            </a:r>
            <a:r>
              <a:rPr lang="en-US" altLang="en-US" sz="1800" smtClean="0">
                <a:solidFill>
                  <a:srgbClr val="000099"/>
                </a:solidFill>
                <a:ea typeface="+mn-ea"/>
              </a:rPr>
              <a:t> </a:t>
            </a: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នៃសប្តាហ៍​បើកប្រាក់អត្ថប្រយោជន៍</a:t>
            </a:r>
            <a:endParaRPr lang="en-US" altLang="en-US" sz="1800" dirty="0">
              <a:solidFill>
                <a:srgbClr val="000099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ការបង្វឹកបង្វឺនត្រូវតែបានអនុញ្ញាតដោយ</a:t>
            </a:r>
            <a:r>
              <a:rPr lang="km-KH" altLang="en-US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en-US" sz="2000" dirty="0" smtClean="0">
                <a:solidFill>
                  <a:srgbClr val="000099"/>
                </a:solidFill>
                <a:ea typeface="+mn-ea"/>
              </a:rPr>
              <a:t>DUA</a:t>
            </a:r>
            <a:endParaRPr lang="en-US" altLang="en-US" sz="2000" dirty="0">
              <a:solidFill>
                <a:srgbClr val="000099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km-KH" altLang="en-US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ការបង្វឹកបង្វឺនត្រូវ</a:t>
            </a: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តែដើម្បីពង្រីកជំនាញការ សម្រាប់តម្រូវការនៃការងារដែលត្រូវការឈ្នួល</a:t>
            </a:r>
            <a:r>
              <a:rPr lang="en-US" altLang="en-US" sz="1800" dirty="0" smtClean="0">
                <a:solidFill>
                  <a:srgbClr val="000099"/>
                </a:solidFill>
                <a:ea typeface="+mn-ea"/>
              </a:rPr>
              <a:t> </a:t>
            </a:r>
            <a:endParaRPr lang="km-KH" altLang="en-US" sz="1800" dirty="0" smtClean="0">
              <a:solidFill>
                <a:srgbClr val="000099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en-US" sz="2000" dirty="0" smtClean="0">
                <a:solidFill>
                  <a:srgbClr val="000099"/>
                </a:solidFill>
                <a:ea typeface="+mn-ea"/>
              </a:rPr>
              <a:t>DUA </a:t>
            </a: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មិនបង់ប្រាក់សម្រាប់ការបង្វឹកបង្វឺនទេ</a:t>
            </a:r>
            <a:endParaRPr lang="en-US" altLang="en-US" sz="1800" dirty="0">
              <a:solidFill>
                <a:srgbClr val="000099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អ្នកអាចមានសិទ្ធិចំពោះអត្ថប្រយោជន៍គ្មានការងាររហូតដល់</a:t>
            </a:r>
            <a:r>
              <a:rPr lang="km-KH" altLang="en-US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en-US" sz="2000" dirty="0" smtClean="0">
                <a:solidFill>
                  <a:srgbClr val="000099"/>
                </a:solidFill>
                <a:ea typeface="+mn-ea"/>
              </a:rPr>
              <a:t>26 </a:t>
            </a: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សប្តាហ៍បន្ថែមទៀត </a:t>
            </a:r>
            <a:b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ខណៈពេលចូលរួមក្នុងការបង្វឹកបង្វឺនស្របតាមការអនុញ្ញាត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km-KH" altLang="en-US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សម្រាប់ព័ត៌មានបន្ថែម ៖</a:t>
            </a:r>
            <a:r>
              <a:rPr lang="en-US" altLang="en-US" sz="2400" dirty="0" smtClean="0">
                <a:solidFill>
                  <a:srgbClr val="000099"/>
                </a:solidFill>
                <a:ea typeface="+mn-ea"/>
              </a:rPr>
              <a:t> </a:t>
            </a:r>
            <a:endParaRPr lang="en-US" altLang="en-US" sz="2400" dirty="0">
              <a:solidFill>
                <a:srgbClr val="000099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សូមទៅមជ្ឈមណ្ឌលអជីពតាមមូលដ្ឋានរបស់លោកអ្នក ឬ</a:t>
            </a:r>
            <a:endParaRPr lang="en-US" altLang="en-US" sz="1800" dirty="0">
              <a:solidFill>
                <a:srgbClr val="000099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km-KH" altLang="en-US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ទំនាក់អង្គភាព </a:t>
            </a:r>
            <a:r>
              <a:rPr lang="en-US" altLang="en-US" sz="2000" dirty="0" smtClean="0">
                <a:solidFill>
                  <a:srgbClr val="000099"/>
                </a:solidFill>
                <a:ea typeface="+mn-ea"/>
              </a:rPr>
              <a:t>TOP (</a:t>
            </a:r>
            <a:r>
              <a:rPr lang="en-US" altLang="en-US" sz="2000" dirty="0">
                <a:solidFill>
                  <a:srgbClr val="000099"/>
                </a:solidFill>
                <a:ea typeface="+mn-ea"/>
                <a:hlinkClick r:id="rId3"/>
              </a:rPr>
              <a:t>www.mass.gov/dua/top</a:t>
            </a:r>
            <a:r>
              <a:rPr lang="en-US" altLang="en-US" sz="2000" dirty="0">
                <a:solidFill>
                  <a:srgbClr val="000099"/>
                </a:solidFill>
                <a:ea typeface="+mn-ea"/>
              </a:rPr>
              <a:t> </a:t>
            </a:r>
            <a:r>
              <a:rPr lang="km-KH" altLang="en-US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ឬ</a:t>
            </a:r>
            <a:r>
              <a:rPr lang="en-US" altLang="en-US" sz="2000" dirty="0" smtClean="0">
                <a:solidFill>
                  <a:srgbClr val="000099"/>
                </a:solidFill>
                <a:ea typeface="+mn-ea"/>
              </a:rPr>
              <a:t> </a:t>
            </a:r>
            <a:r>
              <a:rPr lang="en-US" altLang="en-US" sz="2000" dirty="0">
                <a:solidFill>
                  <a:srgbClr val="000099"/>
                </a:solidFill>
                <a:ea typeface="+mn-ea"/>
              </a:rPr>
              <a:t>617-626-5521)</a:t>
            </a:r>
          </a:p>
        </p:txBody>
      </p:sp>
      <p:sp>
        <p:nvSpPr>
          <p:cNvPr id="2970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5C52E5BF-E03F-482F-B821-4680ECEC59FC}" type="slidenum">
              <a:rPr lang="en-US" altLang="en-US" sz="900">
                <a:solidFill>
                  <a:srgbClr val="333399"/>
                </a:solidFill>
                <a:ea typeface="+mn-ea"/>
              </a:rPr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29</a:t>
            </a:fld>
            <a:endParaRPr lang="en-US" altLang="en-US" sz="900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302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71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របៀបវារៈ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63563" y="1089025"/>
            <a:ext cx="8153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km-KH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ការប្រើមជ្ឈមណ្ឌលអាជីពកម្ម ដើម្បីរៀបចំសម្រាប់ការរកការងារ</a:t>
            </a:r>
            <a:r>
              <a:rPr lang="en-US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ដំណាក់ការចំពោះការរការងារមួយទៀត</a:t>
            </a:r>
            <a:endParaRPr lang="en-US" altLang="km-KH" sz="24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តើអ្នករៀបចំខ្លួនសម្រាប់ពិភពអាជីពកម្មបច្ចុប្បន្ននេះដូចម្តេច</a:t>
            </a:r>
            <a:endParaRPr lang="en-US" altLang="km-KH" sz="24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ការតាមដានសកម្មភាពការស្វែងរកការងាររបស់អ្នក</a:t>
            </a:r>
            <a:endParaRPr lang="en-US" altLang="km-KH" sz="24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itchFamily="2" charset="0"/>
              </a:rPr>
              <a:t> </a:t>
            </a:r>
            <a:r>
              <a:rPr lang="km-KH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សេវាឯកទេស</a:t>
            </a:r>
            <a:endParaRPr lang="en-US" altLang="km-KH" sz="24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ធនធាននៃសហគមន៍</a:t>
            </a:r>
            <a:endParaRPr lang="en-US" altLang="km-KH" sz="24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គោលការណ៍ណែនាំនិងគោលនយោបាយមជ្ឈមណ្ឌលអាជីពកម្ម</a:t>
            </a:r>
            <a:endParaRPr lang="en-US" altLang="km-KH" sz="24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922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DAE031-F134-4854-B6F8-4B7740F99FC0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0"/>
            <a:ext cx="8001000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ជំនួយសម្របសម្រួលជំនួញ</a:t>
            </a:r>
            <a:r>
              <a:rPr lang="en-US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 </a:t>
            </a:r>
            <a:r>
              <a:rPr lang="en-US" b="1" dirty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(TAA),         </a:t>
            </a:r>
            <a:br>
              <a:rPr lang="en-US" b="1" dirty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</a:b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ការអនុញ្ញាតសម្របសម្រួលជំនួញម្តងទៀត</a:t>
            </a:r>
            <a:r>
              <a:rPr lang="en-US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 </a:t>
            </a:r>
            <a:r>
              <a:rPr lang="en-US" b="1" dirty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(TRA)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92138" y="12192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71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</a:rPr>
              <a:t>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ប្រសិនបើការងាររបស់អ្នក ត្រូវបានប្រែរប្រួលអវិជ្ជមាន ដោយ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​ ការប្រកួតប្រជែងបរទេស ឬផលិតកម្មក្រៅប្រទេស អ្នកអាចមាន 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សិទ្ធិអត្តប្រយោជន៍ មានរួមជា៖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altLang="km-KH" sz="1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km-KH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ជំនួយប្រាក់សម្រាប់ការហ្វឹកហ្វឺនខាងការងារ</a:t>
            </a:r>
            <a:endParaRPr lang="en-US" altLang="km-KH" sz="2400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</a:pPr>
            <a:r>
              <a:rPr lang="km-KH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ការបង្កើនកំណត់ពេលអត្តប្រយោជន៍</a:t>
            </a:r>
            <a:br>
              <a:rPr lang="km-KH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ការគ្មានការងារ</a:t>
            </a:r>
            <a:r>
              <a:rPr lang="en-US" altLang="km-KH" sz="24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altLang="km-KH" sz="2400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sz="1000" dirty="0">
              <a:solidFill>
                <a:srgbClr val="99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en-US" altLang="km-KH" sz="1000" dirty="0">
              <a:solidFill>
                <a:srgbClr val="99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u="sng" dirty="0" smtClean="0">
                <a:solidFill>
                  <a:srgbClr val="D37A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ពេលកំណត់តឹងរឹង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អនុវត្តសម្រាប់ការទទួលអត្តប្រយោជន៍ខ្លះ 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នៅក្រោមកម្មវិធី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TAA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។  សម្រាប់ព័ត៌មានបន្ថែម និង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/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ឬ ដើម្បី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ទទួលបានបញ្ជីឈ្មោះក្រុមមានវិញ្ញាបនប័ត្រពី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TAA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សួរបុគ្គលិក  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នៃមជ្ឈមណ្ឌលអាជីពកម្ម </a:t>
            </a:r>
            <a:r>
              <a:rPr lang="km-KH" altLang="km-KH" sz="2400" u="sng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មួយរំពេច</a:t>
            </a:r>
            <a:r>
              <a:rPr lang="en-US" altLang="km-KH" sz="2400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អំពីអត្តប្រយោជន៍ទាំងនេះ។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chemeClr val="tx1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25" y="2667000"/>
            <a:ext cx="1370013" cy="1174750"/>
          </a:xfrm>
          <a:prstGeom prst="rect">
            <a:avLst/>
          </a:prstGeom>
          <a:noFill/>
          <a:effectLst>
            <a:glow rad="63500">
              <a:schemeClr val="bg1">
                <a:lumMod val="95000"/>
                <a:alpha val="40000"/>
              </a:schemeClr>
            </a:glow>
            <a:softEdge rad="31750"/>
          </a:effectLst>
        </p:spPr>
      </p:pic>
      <p:sp>
        <p:nvSpPr>
          <p:cNvPr id="3994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04979B-3B7D-49F1-9745-D99FC3308252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29400" cy="9144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m-KH" b="1" dirty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ប្រាក់ឧបត្ថម្ភអាសន្ន</a:t>
            </a: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រដ្ឋសម្រាប់កម្មករផ្លាស់ការងារ</a:t>
            </a:r>
            <a:r>
              <a:rPr lang="en-US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- NDWG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229393" y="1333008"/>
            <a:ext cx="8720138" cy="51054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ប្រាក់ឧបត្ថម្ភអាសន្ន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រដ្ឋសម្រាប់កម្មករផ្លាស់ទីកន្លែងការងារ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(NDWG - 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ពីមុនមកមានឈ្មោះថា ប្រាក់ឧបត្ថម្ភអាសន្ន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រដ្ឋ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)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ជួយកម្ម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ករ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ដែលផ្លាស់ការងារ ដែល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ត្រូវបានប៉ះទង្គិច ដោយការបញ្ឈប់ធ្វើការបណ្តោះអាសន្ន</a:t>
            </a:r>
            <a:b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យ៉ាង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ធំ បណ្តាលមកពីព្រឹត្តិការណ៍ខាងសេធកិច្ចដែលមិនបាន</a:t>
            </a:r>
            <a:b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ប្រុង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ទុកជាមុន។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NDWGs 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ជួយកម្មករបាត់ការងារ ដោយផ្តល់ជាប្រាក់ជំនួយឧបត្ថម្ភ</a:t>
            </a:r>
          </a:p>
          <a:p>
            <a:pPr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ណ្តោះ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អាសន្ន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សម្រាប់ការហ្វឹកហ្វឺននិងកម្មវិធីការងារនានា។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400" b="1" dirty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CCs </a:t>
            </a:r>
            <a:r>
              <a:rPr lang="km-KH" altLang="km-KH" sz="2400" b="1" dirty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អាចសរសេររាយជាឈ្មោះក្រុមហ៊ុន នៅក្នុងមូលដ្ឋានរៀងៗ</a:t>
            </a:r>
            <a:br>
              <a:rPr lang="km-KH" altLang="km-KH" sz="2400" b="1" dirty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b="1" dirty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b="1" dirty="0" smtClean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ខ្លួន </a:t>
            </a:r>
            <a:r>
              <a:rPr lang="km-KH" altLang="km-KH" sz="2400" b="1" dirty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ដែលប្រើប្រាស់</a:t>
            </a:r>
            <a:r>
              <a:rPr lang="en-US" altLang="km-KH" sz="2400" b="1" dirty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NDWGs </a:t>
            </a:r>
            <a:r>
              <a:rPr lang="km-KH" sz="2400" b="1" dirty="0" smtClean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 </a:t>
            </a:r>
            <a:r>
              <a:rPr lang="en-US" altLang="km-KH" sz="2400" b="1" dirty="0" smtClean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NEGs</a:t>
            </a:r>
            <a:r>
              <a:rPr lang="km-KH" altLang="km-KH" sz="2400" b="1" dirty="0" smtClean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ដើម</a:t>
            </a:r>
            <a:r>
              <a:rPr lang="en-US" altLang="km-KH" sz="2400" b="1" dirty="0" smtClean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b="1" dirty="0">
                <a:solidFill>
                  <a:srgbClr val="00B05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នៅទីនេះ។</a:t>
            </a:r>
            <a:endParaRPr lang="en-US" altLang="km-KH" sz="1200" u="sng" dirty="0" smtClean="0">
              <a:solidFill>
                <a:srgbClr val="FF505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km-KH" sz="1200" u="sng" dirty="0" smtClean="0">
              <a:solidFill>
                <a:srgbClr val="FF505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km-KH" sz="1200" u="sng" dirty="0" smtClean="0">
              <a:solidFill>
                <a:srgbClr val="FF5050"/>
              </a:solidFill>
            </a:endParaRPr>
          </a:p>
        </p:txBody>
      </p:sp>
      <p:sp>
        <p:nvSpPr>
          <p:cNvPr id="35844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21BA04-66DA-4509-9F67-FBF3A7D78A06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km-KH" sz="900"/>
          </a:p>
        </p:txBody>
      </p:sp>
    </p:spTree>
    <p:extLst>
      <p:ext uri="{BB962C8B-B14F-4D97-AF65-F5344CB8AC3E}">
        <p14:creationId xmlns:p14="http://schemas.microsoft.com/office/powerpoint/2010/main" val="1925860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6858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សេវារកការងារម្តងទៀត និងវិវេចនាវាយតម្លៃ លក្ខណសម្បត្តិ </a:t>
            </a:r>
            <a:r>
              <a:rPr lang="en-US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 RESEA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304800" y="1219200"/>
            <a:ext cx="8450263" cy="46351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m-KH" sz="2000" dirty="0">
                <a:solidFill>
                  <a:srgbClr val="000099"/>
                </a:solidFill>
              </a:rPr>
              <a:t> 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តើអ្នកកំពុងទទួលប្រាក់មកពីការធានារ៉ាប់រងការគ្មានការងារឬទេ?</a:t>
            </a: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ជាផ្នែកនៃលក្ខណសម្បត្តិរបស់អ្នក ដើម្បីទទួលអត្ថប្រយោជន៍ អ្នកប្រហែលជាត្រូវ</a:t>
            </a:r>
            <a:b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​​​  បានជ្រើសឲ្យចូលរួមក្នុង</a:t>
            </a:r>
            <a:r>
              <a:rPr lang="km-KH" altLang="km-KH" sz="2000" u="sng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សេវារកការងារម្តងទៀត និងវិវេចនាវាយតម្លៃលក្ខណ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/>
            </a:r>
            <a:b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  <a:r>
              <a:rPr lang="km-KH" altLang="km-KH" sz="2000" u="sng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សម្បត្តិ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km-KH" altLang="km-KH" sz="2000" u="sng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000" u="sng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​​ ការប្រជុំសេវារកការងារម្តងទៀត វិវេចនាវាយតម្លៃលក្ខណសម្បត្តិគឺ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៖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​​</a:t>
            </a:r>
            <a:r>
              <a:rPr lang="en-US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- </a:t>
            </a: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គោលដៅ </a:t>
            </a:r>
            <a:r>
              <a:rPr lang="en-US" altLang="km-KH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ដើម្បីជួយអ្នកឲ្យបានជោគជ័យក្នុងការស្វែងរកការងាររបស់អ្នក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km-KH" altLang="km-KH" sz="2000" u="sng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​ </a:t>
            </a:r>
            <a:r>
              <a:rPr lang="en-US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 </a:t>
            </a: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ការជួបម្នាក់ទុលនឹងម្នាក់ ជាមួយសមាជិកបុគ្គលិកមជ្ឈមណ្ឌលអាជីព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  </a:t>
            </a:r>
            <a:r>
              <a:rPr lang="en-US" altLang="km-KH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altLang="km-KH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 </a:t>
            </a:r>
            <a:r>
              <a:rPr lang="km-KH" altLang="km-KH" sz="16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វិវេចនាសកម្មភាពស្វែងរកការងារ</a:t>
            </a:r>
            <a:br>
              <a:rPr lang="km-KH" altLang="km-KH" sz="16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16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  </a:t>
            </a:r>
            <a:r>
              <a:rPr lang="en-US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alt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 </a:t>
            </a: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ការអនុវត្តតាមគម្រោងសកម្មភាពអាជិព</a:t>
            </a:r>
            <a:endParaRPr lang="km-KH" altLang="km-KH" sz="18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km-KH" altLang="km-KH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  </a:t>
            </a:r>
            <a:r>
              <a:rPr lang="en-US" altLang="km-KH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altLang="km-KH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 </a:t>
            </a:r>
            <a:r>
              <a:rPr lang="km-KH" altLang="km-KH" sz="16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ត្រូវបានលើកទឹកចិត្ត ដោយជោគជ័យរបស់អ្នក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km-KH" altLang="km-KH" sz="16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16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alt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 </a:t>
            </a: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រៀនអំពីវិធីសាស្ត្រយ៉ាងសំខាន់ ដើម្បីនឹងប្រឈម និងយកឈ្នះលើឧបសគ្គនៃការរកការងារ</a:t>
            </a:r>
            <a:b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ម្តងទៀត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km-KH" altLang="km-KH" sz="18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​​  </a:t>
            </a:r>
            <a:r>
              <a:rPr lang="en-US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អាក់ខានចូលរួមក្នុងការប្រជុំនេះ និងអនុវត្តតាមកិច្ចតម្រូវនៃកម្មវិធីអាចបណ្តាលឲ្យមាននូវ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km-KH" alt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</a:t>
            </a:r>
            <a:r>
              <a:rPr lang="km-KH" altLang="km-KH" sz="1800" u="sng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ការពន្យឺត ឬការបាត់បង់ប្រាក់អត្ថប្រយោជន៍ការគ្មានការងារ ។</a:t>
            </a:r>
            <a:endParaRPr lang="en-US" altLang="km-KH" sz="2000" u="sng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8916" name="Slide Number Placeholder 1"/>
          <p:cNvSpPr txBox="1">
            <a:spLocks/>
          </p:cNvSpPr>
          <p:nvPr/>
        </p:nvSpPr>
        <p:spPr bwMode="auto">
          <a:xfrm>
            <a:off x="8755063" y="6324600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880E30-608A-455A-BE67-146FDB25222D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km-KH" sz="900"/>
          </a:p>
        </p:txBody>
      </p:sp>
    </p:spTree>
    <p:extLst>
      <p:ext uri="{BB962C8B-B14F-4D97-AF65-F5344CB8AC3E}">
        <p14:creationId xmlns:p14="http://schemas.microsoft.com/office/powerpoint/2010/main" val="593383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485775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km-KH" sz="3600" b="1">
                <a:solidFill>
                  <a:srgbClr val="901D00"/>
                </a:solidFill>
              </a:rPr>
              <a:t/>
            </a:r>
            <a:br>
              <a:rPr lang="en-US" altLang="km-KH" sz="3600" b="1">
                <a:solidFill>
                  <a:srgbClr val="901D00"/>
                </a:solidFill>
              </a:rPr>
            </a:br>
            <a:endParaRPr lang="en-US" altLang="km-KH" sz="3600" b="1">
              <a:solidFill>
                <a:srgbClr val="BB1B23"/>
              </a:solidFill>
              <a:latin typeface="Arial Narrow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កម្មវិធី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WOTC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ផ្តល់នូវឥណទានពន្ធចំពោះពហុពាណិជ្ជកម្មដ៏មានតម្លៃ ដែលជួលសមាជិកនានា នៃក្រុមណាមួយ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សូមមើលសៀវភៅក្បួនសម្រាប់សេចក្តីលំអិត ចំពោះក្រុមទាំងនេះ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ប្រសិនបើអ្នកជាសមាជិកម្នាក់នៃក្រុមទាំងនេះ អ្នកអាចប្រើ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ឥណទានពន្ធ ទុកជាឧបករណ៍ខាងអាជីពកម្ម នៅក្នុងការ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ស្វែងរកការងារ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សម្រាប់ព័ត៌មានបន្ថែម សូមទៅមជ្ឈមណ្ឌលអាជីពកម្មតាមមូលដ្ឋាន ឬទូរស័ព្ទលេខ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(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617)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626-5353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66800" y="4572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km-KH" b="1" dirty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ឥ</a:t>
            </a: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ណទានពន្ធសម្រាប់ឱកាសធ្វើការ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36869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462784-3B71-49C2-A84F-F8E41C85C159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km-KH" sz="900"/>
          </a:p>
        </p:txBody>
      </p:sp>
    </p:spTree>
    <p:extLst>
      <p:ext uri="{BB962C8B-B14F-4D97-AF65-F5344CB8AC3E}">
        <p14:creationId xmlns:p14="http://schemas.microsoft.com/office/powerpoint/2010/main" val="28238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263" y="47625"/>
            <a:ext cx="8686800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របៀបដែលមជ្ឈមណ្ឌលអាជីពកម្ម អាចជួយអ្នកឲ្យ មានទំនាក់ទំនងជាមួយនឹងធនធានសហគមន៍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090613"/>
            <a:ext cx="81534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09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211 – 24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ម៉ោងមួយថ្ងៃ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 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7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ថ្ងៃមួយសប្តាហ៍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ជំនួយខាងការចាក់សាំង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ជំនួយខាងការផ្លាស់ប្តូរ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Food Pantry (</a:t>
            </a:r>
            <a:r>
              <a:rPr lang="km-KH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រោងស្បៀង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អាហារ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  <a:hlinkClick r:id="rId3"/>
              </a:rPr>
              <a:t>www.projectbread.org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800-645-8333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SNAP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(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ប័ណ្ណហ្វ៊ូដស្តែមស៍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) 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866-950-FOOD (3663)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កម្មវិធីកម្មករខាងកសិកម្មតាមរដូវ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Office of Multilingual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Services </a:t>
            </a:r>
            <a:r>
              <a:rPr lang="km-KH" altLang="km-KH" sz="22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(ការិយាល័យពហុសេវាវប្បធម៌)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400" dirty="0">
                <a:solidFill>
                  <a:srgbClr val="000099"/>
                </a:solidFill>
                <a:hlinkClick r:id="rId4"/>
              </a:rPr>
              <a:t>http://www.mass.gov/lwd/eolwd/multilingual-information</a:t>
            </a:r>
            <a:endParaRPr lang="en-US" altLang="km-KH" sz="24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altLang="km-KH" sz="2400" dirty="0">
              <a:solidFill>
                <a:srgbClr val="000099"/>
              </a:solidFill>
            </a:endParaRPr>
          </a:p>
        </p:txBody>
      </p:sp>
      <p:sp>
        <p:nvSpPr>
          <p:cNvPr id="3789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867C3B-A63B-4A7F-ACA4-05C778EB7F79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06400" y="76200"/>
            <a:ext cx="8001000" cy="93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000" b="1" dirty="0"/>
              <a:t>Workforce </a:t>
            </a:r>
            <a:r>
              <a:rPr lang="en-US" sz="3000" b="1" dirty="0" smtClean="0"/>
              <a:t>Innovation and Opportunity </a:t>
            </a:r>
            <a:r>
              <a:rPr lang="en-US" sz="3000" b="1" dirty="0"/>
              <a:t>Act </a:t>
            </a:r>
            <a:r>
              <a:rPr lang="km-KH" sz="30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(</a:t>
            </a:r>
            <a:r>
              <a:rPr lang="km-KH" sz="3000" b="1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ក្រមឆ្នៃប្រឌិត និង ឱកាសកការងារ)</a:t>
            </a:r>
            <a:endParaRPr lang="en-US" sz="3000" b="1" dirty="0">
              <a:solidFill>
                <a:srgbClr val="C97403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92138" y="1219200"/>
            <a:ext cx="7924800" cy="457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571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/>
            <a: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ក្រមឆ្នៃប្រឌិត និងឱកាសកមការងារ 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ទទួលប្រាក់ឧបត្ថម្ភពីសហព័ន្ធ 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(</a:t>
            </a:r>
            <a: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WIOA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) </a:t>
            </a:r>
            <a: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/>
            </a:r>
            <a:b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</a:t>
            </a:r>
            <a:r>
              <a:rPr lang="km-KH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កម្មវិធី 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Title 1 ITA 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គឺជាអ្នកស្វែងការងារផ្ទាល់ខ្លួន ដែលត្រូវការការហ្វឹក </a:t>
            </a:r>
            <a:b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ហ្វឺនខាងការប៉ិនប្រសប់ ដើម្បីនឹងអាចចូលទៅក្នុងកម្លាំងការងារម្តង</a:t>
            </a:r>
            <a:b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ទៀ</a:t>
            </a:r>
            <a:r>
              <a:rPr lang="km-KH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ត។</a:t>
            </a:r>
            <a: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/>
            </a:r>
            <a:b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0"/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តម្រូវការខាងការហ្វឹកហ្វឺន ត្រូវអាចរកបានតាមរយៈ ការស្វែងរក 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LMI   </a:t>
            </a:r>
          </a:p>
          <a:p>
            <a:pPr indent="0">
              <a:buNone/>
            </a:pP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  <a:r>
              <a:rPr lang="km-KH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ស្វែងរកការងារ និង/ឬ ដំណើរការនៃការសម្ភាស</a:t>
            </a:r>
            <a:r>
              <a:rPr lang="km-KH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ន៍។</a:t>
            </a:r>
            <a: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/>
            </a:r>
            <a:br>
              <a:rPr lang="en-US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0"/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មជ្ឈមណ្ឌល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អាជីពកម្ម អាចជួយអ្នកឲ្យរកឃើញនូវពហុឱកាសនៃការ</a:t>
            </a:r>
            <a:b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  </a:t>
            </a:r>
            <a:r>
              <a:rPr lang="km-KH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ហ្វឹកហ្វឺន 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មានទំនាក់ទំនងជាមយមជ្ឈមណ្ឌលអាជីពកម្មឈ្មួញតូច</a:t>
            </a:r>
            <a:b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  <a:r>
              <a:rPr lang="km-KH" sz="2000" dirty="0" smtClean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តាច 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និងស្ថាប័នខាងការអប់រំ ជាមួយនឹងព័ត៌មានអំពីរបៀប អាចទទួល</a:t>
            </a:r>
            <a:b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ប្រាក់ឧបត្ថម្ភ ដូចជាជំនួយប្រាក់កាស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financial aid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indent="0" algn="ctr">
              <a:buNone/>
            </a:pPr>
            <a:r>
              <a:rPr lang="km-KH" sz="20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កិច្ចតម្រូវមានសិទ្ធទទួលអាចអនុវត្តបាន</a:t>
            </a:r>
            <a:r>
              <a:rPr lang="en-US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altLang="km-KH" sz="2000" dirty="0" smtClean="0">
              <a:solidFill>
                <a:srgbClr val="99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chemeClr val="tx1"/>
              </a:solidFill>
            </a:endParaRPr>
          </a:p>
        </p:txBody>
      </p:sp>
      <p:sp>
        <p:nvSpPr>
          <p:cNvPr id="40964" name="Slide Number Placeholder 1"/>
          <p:cNvSpPr txBox="1">
            <a:spLocks/>
          </p:cNvSpPr>
          <p:nvPr/>
        </p:nvSpPr>
        <p:spPr bwMode="auto">
          <a:xfrm>
            <a:off x="8755063" y="6324600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A6A6E3-7F4F-4D7D-9040-D131CFCF3301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km-KH" sz="900"/>
          </a:p>
        </p:txBody>
      </p:sp>
    </p:spTree>
    <p:extLst>
      <p:ext uri="{BB962C8B-B14F-4D97-AF65-F5344CB8AC3E}">
        <p14:creationId xmlns:p14="http://schemas.microsoft.com/office/powerpoint/2010/main" val="2079148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អតិថិជនជាមួយអសមត្ថភាព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25463" y="1680875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143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endParaRPr lang="en-US" altLang="km-KH" sz="2400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បរិក្ខាសម្របសម្រួលមានជូន និងព័ត៌មានអំពីធនធាន នៃបរិក្ខា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សម្របសម្រួលបន្ថែមទៀត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 typeface="Wingdings" pitchFamily="2" charset="2"/>
              <a:buNone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ជំនួយផ្ទាល់ខ្លួន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 typeface="Wingdings" pitchFamily="2" charset="2"/>
              <a:buNone/>
            </a:pP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ព័ត៌មានអំពី និងការបញ្ជូនទៅទីភ្នាក់ងារ និងកម្មវិធីពាក់ព័ន្ធ។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198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3B6AB7-8ED1-4C98-BDA2-BD2410F05154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10668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យុវវ័យ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–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រហូតដល់អាយុ 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24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ឆ្នាំ</a:t>
            </a: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/>
            </a:r>
            <a:b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យុវបុគ្គលិកដែលយកចិត្តទុកដាក់</a:t>
            </a:r>
            <a:endParaRPr lang="en-US" altLang="km-KH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អាជីពសាលារៀបប្រុងប្រៀបសម្រាប់ការងារ</a:t>
            </a:r>
            <a:endParaRPr lang="en-US" altLang="km-KH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ការគាំទ្រពីក្រុមជនមានអាយុប្រហាក់ប្រហែលគ្នា</a:t>
            </a:r>
            <a:endParaRPr lang="en-US" altLang="km-KH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sz="23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កម្មវិធីកម្រិតស្មើរគ្នានឹងសាលាមធ្យមសិក្សា</a:t>
            </a:r>
            <a:r>
              <a:rPr lang="en-US" altLang="km-KH" sz="23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</a:t>
            </a:r>
            <a:r>
              <a:rPr lang="km-KH" altLang="km-KH" sz="23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អាយុ</a:t>
            </a:r>
            <a:r>
              <a:rPr lang="en-US" altLang="km-KH" sz="2300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16-21</a:t>
            </a:r>
            <a:r>
              <a:rPr lang="en-US" altLang="km-KH" dirty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dirty="0">
              <a:solidFill>
                <a:srgbClr val="3333FF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km-KH" altLang="km-KH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ការងាររដូវក្តៅសម្រាប់កម្មវិធីយុវវ័យ</a:t>
            </a:r>
            <a:r>
              <a:rPr lang="en-US" altLang="km-KH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</a:t>
            </a:r>
            <a:r>
              <a:rPr lang="km-KH" altLang="km-KH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អាយុ</a:t>
            </a:r>
            <a:r>
              <a:rPr lang="en-US" altLang="km-KH" dirty="0" smtClean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dirty="0">
                <a:solidFill>
                  <a:srgbClr val="3333FF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14-21)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rgbClr val="000099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សេវាសម្រាប់យុវវ័យ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4301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318C7D-CB33-49A9-9C40-51CAA57B5DBA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23863" y="-762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គោលនយោបាយ</a:t>
            </a:r>
            <a:r>
              <a:rPr lang="en-US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/</a:t>
            </a: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គោលការណ៍ណែនាំសម្រាប់</a:t>
            </a:r>
            <a:b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</a:b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ការប្រើប្រាស់សេវាមជ្ឈមណ្ឌលអាជីពកម្ម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80772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287338" ea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ការរៀបចំឲ្យគេមើលកូន ត្រូវបានអនុវត្តឡើយមុននឹងការទៅជួបរបស់អ្នក</a:t>
            </a:r>
            <a:endParaRPr lang="en-US" sz="2400" dirty="0">
              <a:solidFill>
                <a:srgbClr val="000099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  <a:p>
            <a:pPr marL="344488" indent="-287338" eaLnBrk="0" hangingPunc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គ្មានអាហារឬទឹកនៅក្នុងបន្ទប់ធនធាន ឬបន្ទប់កាំព្យូរទ័រឡើយ</a:t>
            </a:r>
            <a:endParaRPr lang="en-US" sz="2400" dirty="0">
              <a:solidFill>
                <a:srgbClr val="000099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  <a:p>
            <a:pPr marL="344488" indent="-287338" ea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កាំព្យូទ័រ ទូរស័ព្ទ និងទូរសារគឺសម្រាប់តែគោលបំណង</a:t>
            </a:r>
            <a:br>
              <a:rPr 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</a:br>
            <a:r>
              <a:rPr 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ការស្រាវ​ជ្រាវអប់រំ/ ការងារប៉ុណ្ណោះ។</a:t>
            </a:r>
            <a:endParaRPr lang="en-US" sz="2400" dirty="0">
              <a:solidFill>
                <a:srgbClr val="000099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  <a:p>
            <a:pPr marL="344488" indent="-287338" eaLnBrk="0" hangingPunc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ត្រូវតែបិទ ឬបិទសម្</a:t>
            </a:r>
            <a:r>
              <a:rPr 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លេង</a:t>
            </a:r>
            <a:r>
              <a:rPr 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ទូរស័ព្ទដៃ</a:t>
            </a:r>
          </a:p>
          <a:p>
            <a:pPr marL="344488" indent="-287338" eaLnBrk="0" hangingPunct="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ប្រសិនបើអ្នកមិនអាចអនុវត្តតាមការណាត់ជួប ឬចូលរួមក្នុង អាជីពកម្មតាមកំណត់ពេល សូមទូរស័ព្ទប្រាប់ទុកជាមុន ដើម្បីនឹងលប់ចេញ ឬដាក់កំណត់ពេលម្តងទៀត។</a:t>
            </a:r>
            <a:endParaRPr lang="en-US" sz="2400" dirty="0">
              <a:solidFill>
                <a:srgbClr val="000099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44036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9FD48C-1F99-41B7-AE39-0BA05C34EA77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1066800"/>
            <a:ext cx="830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មជ្ឈមណ្ឌលអាជីពក្មគឺនៅទីនេះ ដើម្បីបម្រើអ្នក!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b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en-US" altLang="km-KH" sz="24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យើងមានអំណរគុណចំពោះមតិប្រតិកម្មទាំងអស់របស់អ្នក ខណៈ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​ពេលមតិប្រតិកម្មនោះ នឹងជួយយើងបង្កើនសេវារបស់យើង។  ប៉ុន្តែ 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ប្រសិនបើអ្នកជឿថា អ្នកត្រូវបានបដិសេធនូវសេវា ឬត្រូវគេប្រព្រឹត្តិ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b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តាមរបៀបដោយអយុត្តិធម៌ ឬមិនត្រឹមត្រូវ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, </a:t>
            </a:r>
            <a:r>
              <a:rPr lang="km-KH" altLang="km-KH" sz="2400" u="sng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លោកអ្នកមានសិទ្ធិដើម្បី</a:t>
            </a:r>
            <a:br>
              <a:rPr lang="km-KH" altLang="km-KH" sz="2400" u="sng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</a:t>
            </a:r>
            <a:r>
              <a:rPr lang="km-KH" altLang="km-KH" sz="2400" u="sng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នឹងដាក់ពាក្យបណ្តឹង។</a:t>
            </a:r>
            <a:r>
              <a:rPr lang="en-US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  <a:r>
              <a:rPr lang="km-KH" altLang="km-KH" sz="24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សូមស៊ើបសួរសមាជិកបុគ្គលិក។</a:t>
            </a:r>
            <a:endParaRPr lang="en-US" altLang="km-KH" sz="24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altLang="km-KH" sz="2400" dirty="0">
              <a:solidFill>
                <a:srgbClr val="99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មតិប្រតិកម្មនៃអតិថិជន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4506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25D114-33CC-41AD-9B29-1BFD5F557CE7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km-KH" sz="900"/>
          </a:p>
        </p:txBody>
      </p:sp>
      <p:pic>
        <p:nvPicPr>
          <p:cNvPr id="1027" name="Picture 3" descr="C:\Users\jnelson\AppData\Local\Microsoft\Windows\Temporary Internet Files\Content.IE5\HK6D5K7N\MP900442182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00800" y="4648201"/>
            <a:ext cx="2019555" cy="1613492"/>
          </a:xfrm>
          <a:prstGeom prst="rect">
            <a:avLst/>
          </a:prstGeom>
          <a:noFill/>
          <a:effectLst>
            <a:softEdge rad="63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71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បព្វហេតុមកទីនេះ ថ្ងៃនេះ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83126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ការការស្វែងរកការងារគឺជាការបញ្ចេញពលកម្មពេញម៉ោង។  មជ្ឈមណ្ឌលអាជីពសាលា ​ 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គឺ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ជាឱកាសរបស់អ្នក ដើម្បីនឹងរៀនអំពីសេវា ព្រឹត្តិការណ៍ និងកម្មវិធីនានាគ្រប់ប្រភេទ 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ដែល​មាន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ជូននៅឯមជ្ឈមណ្ឌល</a:t>
            </a:r>
            <a:r>
              <a:rPr lang="en-US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000" dirty="0" err="1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MassHire</a:t>
            </a:r>
            <a:r>
              <a:rPr lang="en-US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Career Centers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ទាំងអស់ និងអំពីរបៀបដែលសេវានានានៅឯមជ្ឈមណ្ឌលអាចជួយអ្នក៖</a:t>
            </a:r>
            <a:endParaRPr lang="en-US" altLang="km-KH" sz="22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បំពេញការវាយប្រមាណចំពោះតម្រូវការប្រចាំខ្លួន</a:t>
            </a:r>
            <a:endParaRPr lang="en-US" altLang="km-KH" sz="22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ស្វែងរកនិងយល់អំពីពិភពអាជីពកម្ម</a:t>
            </a:r>
            <a:r>
              <a:rPr lang="en-US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(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ព័ត៌មានអំពីអាជីពកម្ម</a:t>
            </a:r>
            <a:r>
              <a:rPr lang="en-US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)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អភិវឌ្ឈន៍គម្រោងសកម្មភាពអាជីពកម្ម</a:t>
            </a:r>
            <a:endParaRPr lang="en-US" altLang="km-KH" sz="20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m-KH" sz="2200" dirty="0">
                <a:solidFill>
                  <a:srgbClr val="000099"/>
                </a:solidFill>
                <a:latin typeface="Khmer OS Battambang" pitchFamily="2" charset="0"/>
              </a:rPr>
              <a:t> 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ស្វែងរកជម្រើសនានា ដើម្បីនឹងបង្កើនការប៉ិនប្រសប់ និង/ឬការផ្លាស់ប្តូររបស់អ្នក</a:t>
            </a:r>
            <a:endParaRPr lang="en-US" altLang="km-KH" sz="20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ដើម្បីជួយអ្នកមានសិទ្ធិចំពោះកិច្ចតម្រូវនានានៃការធានារ៉ាប់រងគ្មានការងារ</a:t>
            </a:r>
            <a:r>
              <a:rPr lang="en-US" altLang="km-KH" sz="2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(UI) </a:t>
            </a:r>
          </a:p>
        </p:txBody>
      </p:sp>
      <p:sp>
        <p:nvSpPr>
          <p:cNvPr id="10244" name="Slide Number Placeholder 1"/>
          <p:cNvSpPr txBox="1">
            <a:spLocks/>
          </p:cNvSpPr>
          <p:nvPr/>
        </p:nvSpPr>
        <p:spPr bwMode="auto">
          <a:xfrm>
            <a:off x="8755063" y="6457950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433D8C-6A8D-4354-82C0-C335CF1E1589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3125788" y="2589213"/>
            <a:ext cx="992187" cy="758825"/>
          </a:xfrm>
          <a:prstGeom prst="line">
            <a:avLst/>
          </a:prstGeom>
          <a:noFill/>
          <a:ln w="63500" cap="rnd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2998788" y="2136775"/>
            <a:ext cx="254000" cy="196850"/>
          </a:xfrm>
          <a:prstGeom prst="line">
            <a:avLst/>
          </a:prstGeom>
          <a:noFill/>
          <a:ln w="63500" cap="rnd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pPr algn="ctr" eaLnBrk="1" hangingPunct="1"/>
            <a:r>
              <a:rPr lang="km-KH" alt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សេចក្តីសង្ខេប</a:t>
            </a:r>
            <a:endParaRPr lang="en-US" altLang="km-KH" b="1" dirty="0" smtClean="0">
              <a:solidFill>
                <a:srgbClr val="C97403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6085" name="Rectangle 28"/>
          <p:cNvSpPr>
            <a:spLocks noChangeArrowheads="1"/>
          </p:cNvSpPr>
          <p:nvPr/>
        </p:nvSpPr>
        <p:spPr bwMode="auto">
          <a:xfrm>
            <a:off x="4402138" y="1736725"/>
            <a:ext cx="10652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1000" b="1">
                <a:solidFill>
                  <a:srgbClr val="FFFFFF"/>
                </a:solidFill>
                <a:cs typeface="Times New Roman" pitchFamily="18" charset="0"/>
              </a:rPr>
              <a:t>Where you are today</a:t>
            </a:r>
            <a:endParaRPr lang="en-US" altLang="km-KH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/>
          </a:p>
        </p:txBody>
      </p:sp>
      <p:sp>
        <p:nvSpPr>
          <p:cNvPr id="46087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/>
          </a:p>
        </p:txBody>
      </p:sp>
      <p:sp>
        <p:nvSpPr>
          <p:cNvPr id="46088" name="Rectangular Callout 6"/>
          <p:cNvSpPr>
            <a:spLocks noChangeArrowheads="1"/>
          </p:cNvSpPr>
          <p:nvPr/>
        </p:nvSpPr>
        <p:spPr bwMode="auto">
          <a:xfrm>
            <a:off x="4578350" y="1503363"/>
            <a:ext cx="2141538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/>
          </a:p>
        </p:txBody>
      </p:sp>
      <p:cxnSp>
        <p:nvCxnSpPr>
          <p:cNvPr id="46089" name="Straight Arrow Connector 38"/>
          <p:cNvCxnSpPr>
            <a:cxnSpLocks noChangeShapeType="1"/>
          </p:cNvCxnSpPr>
          <p:nvPr/>
        </p:nvCxnSpPr>
        <p:spPr bwMode="auto">
          <a:xfrm>
            <a:off x="2351088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6090" name="Elbow Connector 44"/>
          <p:cNvCxnSpPr>
            <a:cxnSpLocks noChangeShapeType="1"/>
          </p:cNvCxnSpPr>
          <p:nvPr/>
        </p:nvCxnSpPr>
        <p:spPr bwMode="auto">
          <a:xfrm>
            <a:off x="2671763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6091" name="Slide Number Placeholder 1"/>
          <p:cNvSpPr txBox="1">
            <a:spLocks/>
          </p:cNvSpPr>
          <p:nvPr/>
        </p:nvSpPr>
        <p:spPr bwMode="auto">
          <a:xfrm>
            <a:off x="8493125" y="6434138"/>
            <a:ext cx="4492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7B9BFC-56A3-42FC-A218-D8E8B6982ECE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km-KH" sz="900"/>
          </a:p>
        </p:txBody>
      </p:sp>
      <p:cxnSp>
        <p:nvCxnSpPr>
          <p:cNvPr id="46092" name="Curved Connector 2"/>
          <p:cNvCxnSpPr>
            <a:cxnSpLocks noChangeShapeType="1"/>
          </p:cNvCxnSpPr>
          <p:nvPr/>
        </p:nvCxnSpPr>
        <p:spPr bwMode="auto">
          <a:xfrm rot="16200000" flipH="1">
            <a:off x="-786607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1" name="Block Arc 10"/>
          <p:cNvSpPr/>
          <p:nvPr/>
        </p:nvSpPr>
        <p:spPr>
          <a:xfrm>
            <a:off x="1397198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3856038" y="990600"/>
            <a:ext cx="4459287" cy="641350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មជ្ឈមណ្ឌលអាជីពកម្ម ដើម្បីជួយជាមួយ</a:t>
            </a:r>
            <a:br>
              <a:rPr 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</a:t>
            </a:r>
            <a:r>
              <a:rPr 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ស្វែងរកការងារ</a:t>
            </a:r>
            <a:endParaRPr lang="en-US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886325" y="1928813"/>
            <a:ext cx="3587750" cy="476250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lvl="0"/>
            <a:r>
              <a:rPr lang="km-KH" altLang="en-US" sz="2000" dirty="0">
                <a:solidFill>
                  <a:srgbClr val="333399"/>
                </a:solidFill>
                <a:latin typeface="Khmer OS Battambang" pitchFamily="2" charset="0"/>
                <a:ea typeface="MS PGothic" pitchFamily="34" charset="-128"/>
                <a:cs typeface="Khmer OS Battambang" panose="02000500000000020004" pitchFamily="2" charset="0"/>
              </a:rPr>
              <a:t>ព័ត៌មានពិភពអាជីពកម្ម </a:t>
            </a:r>
            <a:r>
              <a:rPr lang="km-KH" altLang="en-US" sz="2000" dirty="0" smtClean="0">
                <a:solidFill>
                  <a:srgbClr val="333399"/>
                </a:solidFill>
                <a:latin typeface="Khmer OS Battambang" pitchFamily="2" charset="0"/>
                <a:ea typeface="MS PGothic" pitchFamily="34" charset="-128"/>
                <a:cs typeface="Khmer OS Battambang" panose="02000500000000020004" pitchFamily="2" charset="0"/>
              </a:rPr>
              <a:t>(</a:t>
            </a:r>
            <a:r>
              <a:rPr lang="en-US" altLang="en-US" sz="2000" dirty="0" smtClean="0">
                <a:solidFill>
                  <a:srgbClr val="333399"/>
                </a:solidFill>
                <a:latin typeface="Khmer OS Battambang" pitchFamily="2" charset="0"/>
                <a:ea typeface="MS PGothic" pitchFamily="34" charset="-128"/>
                <a:cs typeface="Khmer OS Battambang" panose="02000500000000020004" pitchFamily="2" charset="0"/>
              </a:rPr>
              <a:t>LMI</a:t>
            </a:r>
            <a:r>
              <a:rPr lang="en-US" altLang="en-US" sz="2000" dirty="0">
                <a:solidFill>
                  <a:srgbClr val="333399"/>
                </a:solidFill>
                <a:latin typeface="Khmer OS Battambang" pitchFamily="2" charset="0"/>
                <a:ea typeface="MS PGothic" pitchFamily="34" charset="-128"/>
                <a:cs typeface="Khmer OS Battambang" panose="02000500000000020004" pitchFamily="2" charset="0"/>
              </a:rPr>
              <a:t>)</a:t>
            </a:r>
          </a:p>
        </p:txBody>
      </p:sp>
      <p:sp>
        <p:nvSpPr>
          <p:cNvPr id="27" name="Freeform 26"/>
          <p:cNvSpPr/>
          <p:nvPr/>
        </p:nvSpPr>
        <p:spPr>
          <a:xfrm>
            <a:off x="5486400" y="3038475"/>
            <a:ext cx="3124200" cy="620713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ប្រដាប់ប្រដារ ធនធាន និងវិធី</a:t>
            </a:r>
            <a:br>
              <a:rPr 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សាស្ត្រសម្រាប់ការ</a:t>
            </a:r>
            <a:r>
              <a:rPr lang="km-KH" sz="18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ស្វែងរកការងារ</a:t>
            </a:r>
            <a:endParaRPr lang="en-US" sz="18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383213" y="4271963"/>
            <a:ext cx="2762250" cy="533400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spcCol="1270" anchor="ctr"/>
          <a:lstStyle/>
          <a:p>
            <a:pPr defTabSz="755650">
              <a:lnSpc>
                <a:spcPct val="90000"/>
              </a:lnSpc>
              <a:spcAft>
                <a:spcPct val="10000"/>
              </a:spcAft>
              <a:defRPr/>
            </a:pPr>
            <a:r>
              <a:rPr 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តាមដានសកម្មភាព</a:t>
            </a:r>
            <a:br>
              <a:rPr 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ការស្វែងរកការងាររបស់អ្នក</a:t>
            </a:r>
            <a:endParaRPr lang="en-US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30738" y="5368925"/>
            <a:ext cx="4441825" cy="4778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ធនធានឯកទេស និងសហគមន៍</a:t>
            </a:r>
            <a:endParaRPr lang="en-US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6713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3430588" y="6096000"/>
            <a:ext cx="5043487" cy="4778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km-KH" sz="18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គោលការណ៍ណែនាំនិងគោលនយោបាយមជ្ឈមណ្ឌល​អាជីពកម្ម</a:t>
            </a:r>
            <a:endParaRPr lang="en-US" sz="1800" dirty="0">
              <a:solidFill>
                <a:srgbClr val="000099"/>
              </a:solidFill>
            </a:endParaRP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125788" y="3348038"/>
            <a:ext cx="1284287" cy="1587"/>
          </a:xfrm>
          <a:prstGeom prst="line">
            <a:avLst/>
          </a:prstGeom>
          <a:noFill/>
          <a:ln w="63500" cap="rnd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3189288" y="3514725"/>
            <a:ext cx="1333500" cy="692150"/>
          </a:xfrm>
          <a:prstGeom prst="line">
            <a:avLst/>
          </a:prstGeom>
          <a:noFill/>
          <a:ln w="63500" cap="rnd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3252788" y="4122738"/>
            <a:ext cx="528637" cy="1039812"/>
          </a:xfrm>
          <a:prstGeom prst="line">
            <a:avLst/>
          </a:prstGeom>
          <a:noFill/>
          <a:ln w="63500" cap="rnd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flipH="1">
            <a:off x="2913063" y="4122738"/>
            <a:ext cx="169862" cy="1495425"/>
          </a:xfrm>
          <a:prstGeom prst="line">
            <a:avLst/>
          </a:prstGeom>
          <a:noFill/>
          <a:ln w="63500" cap="rnd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>
          <a:xfrm>
            <a:off x="2913726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3937326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4410490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3641646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4382575" y="406763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2537054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6125" name="Picture 2" descr="C:\Users\jnelson\AppData\Local\Microsoft\Windows\Temporary Internet Files\Content.IE5\7RNY5VZA\MC9000787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588" y="2166938"/>
            <a:ext cx="2373312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km-KH" b="1" dirty="0" smtClean="0">
                <a:solidFill>
                  <a:srgbClr val="C97403"/>
                </a:solidFill>
                <a:latin typeface="Khmer OS Battambang" panose="02000500000000020004" pitchFamily="2" charset="0"/>
                <a:ea typeface="+mn-ea"/>
                <a:cs typeface="Khmer OS Battambang" panose="02000500000000020004" pitchFamily="2" charset="0"/>
              </a:rPr>
              <a:t>ដំណាក់ការបន្ទាប់</a:t>
            </a:r>
            <a:endParaRPr lang="en-US" b="1" dirty="0">
              <a:solidFill>
                <a:srgbClr val="C97403"/>
              </a:solidFill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1033463"/>
            <a:ext cx="845820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ជួបជាមួយសមាជិកបុគ្គលិកមជ្ឈមណ្ឌលអាជីពកម្ម ដើម្បីនឹងបំពេញគម្រោងសកម្មភាពអាជីពកម្ម </a:t>
            </a:r>
            <a:r>
              <a:rPr lang="en-US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(Career </a:t>
            </a:r>
            <a:r>
              <a:rPr lang="en-US" alt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Action </a:t>
            </a:r>
            <a:r>
              <a:rPr lang="en-US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Plan, CAP</a:t>
            </a:r>
            <a:r>
              <a:rPr lang="en-US" alt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) 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ដើម្បីរកដំណោះស្រាយ តម្រូវការចំពោះការ</a:t>
            </a:r>
            <a:r>
              <a:rPr lang="km-KH" alt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ស្វែងរកការងារ</a:t>
            </a:r>
            <a:r>
              <a:rPr lang="en-US" altLang="km-KH" sz="2000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, 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ការបង្កើន ការប៉ិនប្រសប់ សេវាឯកទែស និងការប្រើប្រាស់ធនធនសហគមន៍</a:t>
            </a: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Tx/>
              <a:buNone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ចុះឈ្មោះសម្រាប់ </a:t>
            </a:r>
            <a:r>
              <a:rPr lang="en-US" altLang="km-KH" sz="2000" dirty="0" err="1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JobQuest</a:t>
            </a:r>
            <a:r>
              <a:rPr lang="en-US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</a:t>
            </a: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កិច្ចតម្រូវសម្រាប់អ្នកចូលរួម</a:t>
            </a:r>
            <a:r>
              <a:rPr lang="en-US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RESEA)</a:t>
            </a: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ចាត់ចែងការស្វែងរកក្នុងពិភពអាជីពកម្ម</a:t>
            </a: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ចុះឈ្មោះក្នុងអាជីពសាលាត្រូវ</a:t>
            </a: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None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រក្សាទម្រង់ឡុកសកម្មភាពការស្វែងរកការងារប្រចាំសប្តាហ៌ ហើយយកទម្រង់ឡុកការស្វែងរកការងារទាំងអស់ ទៅឯការណាត់ជួប </a:t>
            </a:r>
            <a:b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ទាំងអស់នៃមជ្ឈមណ្ឌលអាជីពកម្ម</a:t>
            </a: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km-KH" altLang="km-KH" sz="2000" dirty="0" smtClean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ដាក់ការណាត់ជួបពេលក្រោយ នៅឯមជ្ឈមណ្ឌលអាជីពកម្ម</a:t>
            </a:r>
            <a:endParaRPr lang="en-US" altLang="km-KH" sz="2000" dirty="0">
              <a:solidFill>
                <a:srgbClr val="000099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710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7A161D-ACE0-4C94-894D-44F17A3DC430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km-KH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km-KH" sz="2500" b="1" dirty="0">
              <a:solidFill>
                <a:srgbClr val="C97403"/>
              </a:solidFill>
              <a:latin typeface="Arial Narrow" pitchFamily="34" charset="0"/>
            </a:endParaRPr>
          </a:p>
          <a:p>
            <a:pPr algn="ctr" eaLnBrk="1" hangingPunct="1">
              <a:buFontTx/>
              <a:buNone/>
            </a:pPr>
            <a:r>
              <a:rPr lang="km-KH" altLang="km-KH" sz="3900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ជាផ្នែកនៃដៃគូយ៉ាងសកម្មរបស់យើង</a:t>
            </a:r>
            <a:r>
              <a:rPr lang="en-US" altLang="km-KH" sz="3900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3900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សូម</a:t>
            </a:r>
            <a:r>
              <a:rPr lang="en-US" altLang="km-KH" sz="3900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….</a:t>
            </a:r>
            <a:endParaRPr lang="en-US" altLang="km-KH" sz="3900" b="1" dirty="0">
              <a:solidFill>
                <a:srgbClr val="C97403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 eaLnBrk="1" hangingPunct="1">
              <a:buFontTx/>
              <a:buNone/>
            </a:pPr>
            <a:endParaRPr lang="en-US" altLang="km-KH" sz="3900" b="1" dirty="0">
              <a:solidFill>
                <a:srgbClr val="C97403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 eaLnBrk="1" hangingPunct="1">
              <a:buFontTx/>
              <a:buNone/>
            </a:pPr>
            <a:r>
              <a:rPr lang="km-KH" altLang="km-KH" sz="3900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សូមប្រាប់យើងឲ្យដឹង </a:t>
            </a:r>
            <a:br>
              <a:rPr lang="km-KH" altLang="km-KH" sz="3900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</a:br>
            <a:r>
              <a:rPr lang="km-KH" altLang="km-KH" sz="3900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នៅពេលអ្នករកការងារបាន</a:t>
            </a:r>
            <a:r>
              <a:rPr lang="en-US" altLang="km-KH" sz="3900" b="1" dirty="0" smtClean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!</a:t>
            </a:r>
            <a:endParaRPr lang="en-US" altLang="km-KH" sz="1800" b="1" dirty="0">
              <a:solidFill>
                <a:srgbClr val="C97403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813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C0D896-A735-4FB9-A944-282C748CF60E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km-KH" sz="900"/>
          </a:p>
        </p:txBody>
      </p:sp>
      <p:pic>
        <p:nvPicPr>
          <p:cNvPr id="48132" name="Picture 2" descr="C:\Users\jnelson\AppData\Local\Microsoft\Windows\Temporary Internet Files\Content.IE5\7RNY5VZA\MP90040100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162300"/>
            <a:ext cx="16414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3363" y="449263"/>
            <a:ext cx="83010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62363" algn="l"/>
                <a:tab pos="3767138" algn="l"/>
              </a:tabLst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62363" algn="l"/>
                <a:tab pos="3767138" algn="l"/>
              </a:tabLst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62363" algn="l"/>
                <a:tab pos="3767138" algn="l"/>
              </a:tabLs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62363" algn="l"/>
                <a:tab pos="3767138" algn="l"/>
              </a:tabLs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62363" algn="l"/>
                <a:tab pos="3767138" algn="l"/>
              </a:tabLs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62363" algn="l"/>
                <a:tab pos="3767138" algn="l"/>
              </a:tabLs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62363" algn="l"/>
                <a:tab pos="3767138" algn="l"/>
              </a:tabLs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62363" algn="l"/>
                <a:tab pos="3767138" algn="l"/>
              </a:tabLst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ភាពសម្ងាត់ដ៏ល្អបំផុត ដែលបានលាក់ទុកដោយរដ្ឋ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98475" y="1471305"/>
            <a:ext cx="8678862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18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</a:rPr>
              <a:t> 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មានសិទ្ធិចំពោះប្រដាប់ប្រដារ ធនធាន និងសេវានានាដ៏មានតម្លៃខ្ពស់ នៅ</a:t>
            </a:r>
            <a:b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​  ឯមជ្ឈមណ្ឌល 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s-DO" altLang="km-KH" sz="2200" dirty="0" err="1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MassHire</a:t>
            </a:r>
            <a:r>
              <a:rPr lang="es-DO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s-DO" altLang="km-KH" sz="2200" dirty="0" err="1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Career</a:t>
            </a:r>
            <a:r>
              <a:rPr lang="es-DO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Centers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ចំនួន​ 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32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ទីកន្លែង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0099"/>
              </a:buClr>
              <a:buFontTx/>
              <a:buNone/>
            </a:pPr>
            <a:endParaRPr lang="es-DO" altLang="km-KH" sz="22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មានអ្នកការស្វែងរកការងារប្រមាណ 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100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ពាន់នាក់ដែលទៅ</a:t>
            </a:r>
            <a:r>
              <a:rPr lang="km-KH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មជ្ឈមណ្ឌល</a:t>
            </a:r>
            <a:r>
              <a:rPr lang="en-US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/>
            </a:r>
            <a:br>
              <a:rPr lang="en-US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en-US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</a:t>
            </a:r>
            <a:r>
              <a:rPr lang="en-US" altLang="km-KH" sz="2200" dirty="0" err="1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MassHire</a:t>
            </a:r>
            <a:r>
              <a:rPr lang="km-KH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s-DO" altLang="km-KH" sz="2200" dirty="0" err="1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Career</a:t>
            </a:r>
            <a:r>
              <a:rPr lang="es-DO" altLang="km-KH" sz="2200" dirty="0" smtClean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Centers 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រកបានការងារ</a:t>
            </a:r>
            <a:r>
              <a:rPr lang="en-US" altLang="km-KH" sz="2200" i="1" baseline="30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en-US" altLang="km-KH" sz="2200" baseline="300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1</a:t>
            </a:r>
            <a:endParaRPr lang="es-DO" altLang="km-KH" sz="22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s-DO" altLang="km-KH" sz="22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មានឱកាសរកការងារជាង 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92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ពាន់ មានជូននៅក្នុងកម្មវិធី 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Job </a:t>
            </a:r>
            <a:r>
              <a:rPr lang="es-DO" altLang="km-KH" sz="2200" dirty="0" err="1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Quest</a:t>
            </a: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</a:p>
          <a:p>
            <a:pPr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s-DO" altLang="km-KH" sz="22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ប្រព័ន្ធគាំទ្រនៃក្រុមវិជ្ជាជីវៈដែលមានតំរិះ និងបទពិសោធន៍យ៉ាងបរិបូរណ៌</a:t>
            </a:r>
            <a:endParaRPr lang="es-DO" altLang="km-KH" sz="22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>
              <a:spcBef>
                <a:spcPts val="18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s-DO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  <a:r>
              <a:rPr lang="km-KH" altLang="km-KH" sz="22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ទំនាក់ទំនងជាមួយនយោជក និងពហុឱកាសបណ្តាញឯទៀត</a:t>
            </a:r>
            <a:endParaRPr lang="en-US" altLang="km-KH" sz="2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1268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7563B5-9660-4E58-92C3-209B3A2AC12C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km-KH" sz="90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93688" y="6224588"/>
            <a:ext cx="82216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99"/>
              </a:buClr>
              <a:buFontTx/>
              <a:buNone/>
            </a:pPr>
            <a:r>
              <a:rPr lang="en-US" altLang="km-KH" sz="1600" baseline="30000" dirty="0">
                <a:solidFill>
                  <a:srgbClr val="000099"/>
                </a:solidFill>
              </a:rPr>
              <a:t>1</a:t>
            </a:r>
            <a:r>
              <a:rPr lang="en-US" altLang="km-KH" sz="1600" i="1" baseline="30000" dirty="0">
                <a:solidFill>
                  <a:srgbClr val="000099"/>
                </a:solidFill>
              </a:rPr>
              <a:t> </a:t>
            </a:r>
            <a:r>
              <a:rPr lang="km-KH" altLang="km-KH" sz="1600" i="1" dirty="0">
                <a:solidFill>
                  <a:srgbClr val="000099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ធនធាន</a:t>
            </a:r>
            <a:r>
              <a:rPr lang="km-KH" altLang="km-KH" sz="1600" i="1" dirty="0">
                <a:solidFill>
                  <a:srgbClr val="000099"/>
                </a:solidFill>
                <a:latin typeface="Khmer OS Battambang" pitchFamily="2" charset="0"/>
              </a:rPr>
              <a:t> </a:t>
            </a:r>
            <a:r>
              <a:rPr lang="es-DO" altLang="km-KH" sz="1600" i="1" dirty="0">
                <a:solidFill>
                  <a:srgbClr val="000099"/>
                </a:solidFill>
              </a:rPr>
              <a:t>: </a:t>
            </a:r>
            <a:r>
              <a:rPr lang="es-DO" altLang="km-KH" sz="1600" i="1" dirty="0" smtClean="0">
                <a:solidFill>
                  <a:srgbClr val="000099"/>
                </a:solidFill>
              </a:rPr>
              <a:t>www.Mass.gov/MassWorkforce</a:t>
            </a:r>
            <a:endParaRPr lang="en-US" altLang="km-KH" sz="1600" i="1" dirty="0"/>
          </a:p>
          <a:p>
            <a:pPr>
              <a:buClr>
                <a:srgbClr val="000099"/>
              </a:buClr>
              <a:buFontTx/>
              <a:buNone/>
            </a:pPr>
            <a:endParaRPr lang="es-DO" altLang="km-KH" sz="16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22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ធនធាននានានៃមជ្ឈមណ្ឌលអាជីពកម្ម</a:t>
            </a:r>
            <a:r>
              <a:rPr lang="en-US" altLang="km-KH" b="1" dirty="0">
                <a:solidFill>
                  <a:srgbClr val="C97403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876800" y="1143000"/>
            <a:ext cx="39624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en-US" altLang="km-KH" sz="24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m-KH" sz="2400">
                <a:solidFill>
                  <a:srgbClr val="990000"/>
                </a:solidFill>
              </a:rPr>
              <a:t> </a:t>
            </a:r>
            <a:endParaRPr lang="en-US" altLang="km-KH" sz="2400">
              <a:solidFill>
                <a:srgbClr val="000099"/>
              </a:solidFill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20663" y="5735638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m-KH" altLang="km-KH" sz="2000" dirty="0">
                <a:solidFill>
                  <a:srgbClr val="3333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សូមសំគាល់ទុកថា ថ្វីបើសេវានានានៃមជ្ឈមណ្ឌលអាជីពកម្មមិនយកប្រាក់ក្តី សេវាមជ្ឈមណ្ឌលអាជីពកម្មខ្លះ តម្រូវនូវការបងប្រាក់ និង/</a:t>
            </a:r>
            <a:r>
              <a:rPr lang="km-KH" altLang="km-KH" sz="2000" dirty="0" smtClean="0">
                <a:solidFill>
                  <a:srgbClr val="3333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ឬ កិច្ច</a:t>
            </a:r>
            <a:r>
              <a:rPr lang="km-KH" altLang="km-KH" sz="2000" dirty="0">
                <a:solidFill>
                  <a:srgbClr val="3333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តម្រូវនូវលក្ខណសម្បត្តិ។</a:t>
            </a:r>
            <a:endParaRPr lang="en-US" altLang="km-KH" sz="2000" dirty="0">
              <a:solidFill>
                <a:srgbClr val="3333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2293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471426-B63A-4690-95A7-987395AAF93B}" type="slidenum">
              <a:rPr lang="en-US" altLang="km-KH" sz="9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km-KH" sz="9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34320"/>
              </p:ext>
            </p:extLst>
          </p:nvPr>
        </p:nvGraphicFramePr>
        <p:xfrm>
          <a:off x="381000" y="1163638"/>
          <a:ext cx="8382000" cy="4446909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ធនធានបរិក្ខា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ធនធានជួយឧបត្ថម្ភដោយបុគ្គលិក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Khmer OS Battambang" panose="02000500000000020004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កាំព្យូទ័រផ្ទាល់ខ្លួន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ព័ត៌មានស្វែងរកអាជីព និងការងារ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 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ការប្រើអ៊ិនធឺណែត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ព័ត៌មានពិភពអាជីពកម្ម (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Labor Market Information, LMI)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ម៉ាស៊ីនទូរសារ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អាជីពសាលា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ទូរស័ព្ទ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ការដាក់ផ្ទឹមនឹងការងារ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ម៉ាស៊ីនថតចម្លង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ការជ្រើសយកកម្មករ ដោយនយោជកត្រង់ទីកន្លែង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6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anose="02000500000000020004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OS Battambang" pitchFamily="2" charset="0"/>
                          <a:ea typeface="MS PGothic" pitchFamily="34" charset="-128"/>
                          <a:cs typeface="Khmer OS Battambang" panose="02000500000000020004" pitchFamily="2" charset="0"/>
                        </a:rPr>
                        <a:t>បញ្ជីឈ្មោះការងារ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OS Battambang" pitchFamily="2" charset="0"/>
                        <a:ea typeface="MS PGothic" pitchFamily="34" charset="-128"/>
                        <a:cs typeface="Khmer OS Battambang" panose="02000500000000020004" pitchFamily="2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m-K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1000" b="1">
                <a:solidFill>
                  <a:srgbClr val="FFFFFF"/>
                </a:solidFill>
                <a:cs typeface="Times New Roman" pitchFamily="18" charset="0"/>
              </a:rPr>
              <a:t>Where you are today</a:t>
            </a:r>
            <a:endParaRPr lang="en-US" altLang="km-KH" sz="12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3317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cxnSp>
        <p:nvCxnSpPr>
          <p:cNvPr id="13318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3319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32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3321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km-KH" altLang="km-KH" sz="20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អ្នកនៅត្រង់នេះ</a:t>
            </a:r>
            <a:endParaRPr lang="en-US" altLang="km-KH" sz="20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482725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ការវាយប្រមាណ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ព័ត៌មានទី</a:t>
            </a:r>
            <a:b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អាជីពកម្ម</a:t>
            </a:r>
            <a:r>
              <a:rPr lang="en-US" altLang="km-KH" sz="1700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រេស៊ូមេ និង</a:t>
            </a:r>
            <a:b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លិខិត្រចងក្រង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ការស្វែងរកការងារ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pic>
        <p:nvPicPr>
          <p:cNvPr id="13344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2130425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ការដាក់ពាក្យសុំការងារ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 smtClean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</a:t>
            </a: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សម្ភាសន៍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35" name="Rounded Rectangular Callout 34"/>
          <p:cNvSpPr>
            <a:spLocks noChangeArrowheads="1"/>
          </p:cNvSpPr>
          <p:nvPr/>
        </p:nvSpPr>
        <p:spPr bwMode="auto">
          <a:xfrm>
            <a:off x="358775" y="962025"/>
            <a:ext cx="3451225" cy="1662113"/>
          </a:xfrm>
          <a:prstGeom prst="wedgeRoundRectCallout">
            <a:avLst>
              <a:gd name="adj1" fmla="val 56222"/>
              <a:gd name="adj2" fmla="val -10227"/>
              <a:gd name="adj3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</a:rPr>
              <a:t>• 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ការវាយប្រមាណទៅលើតម្រូវការ</a:t>
            </a:r>
            <a:b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​​​    ផ្ទាល់ខ្លួន​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ចំណាប់អារម្មណ៍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តំរិះ ការប៉ិនប្រសប់ និងសមត្ថភាព</a:t>
            </a: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គោលតម្លៃ ឬអាទិភាព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66725" y="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sz="3000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របៀបដែលមជ្ឈមណ្ឌលអាជីពកម្ម អាចជួយអ្នក</a:t>
            </a:r>
            <a:r>
              <a:rPr lang="en-US" altLang="km-KH" sz="3000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​</a:t>
            </a:r>
            <a:br>
              <a:rPr lang="en-US" altLang="km-KH" sz="3000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3000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ក្នុងការការស្វែងរកការងាររបស់អ្នក</a:t>
            </a:r>
            <a:endParaRPr lang="en-US" altLang="km-KH" sz="3000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ការងារ</a:t>
            </a:r>
            <a:endParaRPr lang="en-US" altLang="km-KH" sz="18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1000" b="1">
                <a:solidFill>
                  <a:srgbClr val="FFFFFF"/>
                </a:solidFill>
                <a:cs typeface="Times New Roman" pitchFamily="18" charset="0"/>
              </a:rPr>
              <a:t>Where you are today</a:t>
            </a:r>
            <a:endParaRPr lang="en-US" altLang="km-KH" sz="12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4341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cxnSp>
        <p:nvCxnSpPr>
          <p:cNvPr id="14342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343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344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4345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km-KH" altLang="km-KH" sz="23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អ្នកនៅត្រង់នេះ</a:t>
            </a:r>
            <a:endParaRPr lang="en-US" altLang="km-KH" sz="23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482725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ការវាយប្រមាណ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ព័ត៌មានទី</a:t>
            </a:r>
            <a:b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អាជីពកម្ម</a:t>
            </a:r>
            <a:r>
              <a:rPr lang="en-US" altLang="km-KH" sz="1700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រេស៊ូមេ និង</a:t>
            </a:r>
            <a:b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លិខិត្រចងក្រង</a:t>
            </a:r>
            <a:endParaRPr lang="en-US" altLang="km-KH" sz="16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ការស្វែងរកការងារ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pic>
        <p:nvPicPr>
          <p:cNvPr id="14368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2130425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ការដាក់ពាក្យសុំការងារ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ការការសម្ភាសន៍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42" name="Rounded Rectangular Callout 41"/>
          <p:cNvSpPr>
            <a:spLocks noChangeArrowheads="1"/>
          </p:cNvSpPr>
          <p:nvPr/>
        </p:nvSpPr>
        <p:spPr bwMode="auto">
          <a:xfrm>
            <a:off x="231775" y="2052638"/>
            <a:ext cx="3444875" cy="1985962"/>
          </a:xfrm>
          <a:prstGeom prst="wedgeRoundRectCallout">
            <a:avLst>
              <a:gd name="adj1" fmla="val 91444"/>
              <a:gd name="adj2" fmla="val -24338"/>
              <a:gd name="adj3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និយមកម្មនៃឧស្សាហកម្ម​</a:t>
            </a: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/    </a:t>
            </a:r>
            <a:b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អាជីពកម្ម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ការផ្លាស់ប្តូរដំរិះ ការប៉ិនប្រសប់ </a:t>
            </a: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/>
            </a:r>
            <a:b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​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សមត្ថភាព</a:t>
            </a: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ការមានការភាព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និយមកម្មនៃប្រាក់ឈ្នួល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54025" y="-1270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របៀបដែលមជ្ឈមណ្ឌលអាជីពកម្ម អាចជួយអ្នក​</a:t>
            </a:r>
            <a:b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ក្នុងការការស្វែងរកការងាររបស់អ្នក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ការងារ</a:t>
            </a:r>
            <a:endParaRPr lang="en-US" altLang="km-KH" sz="18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m-KH" sz="1000" b="1">
                <a:solidFill>
                  <a:srgbClr val="FFFFFF"/>
                </a:solidFill>
                <a:cs typeface="Times New Roman" pitchFamily="18" charset="0"/>
              </a:rPr>
              <a:t>Where you are today</a:t>
            </a:r>
            <a:endParaRPr lang="en-US" altLang="km-KH" sz="12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sp>
        <p:nvSpPr>
          <p:cNvPr id="15365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m-KH" altLang="km-KH">
              <a:solidFill>
                <a:srgbClr val="333399"/>
              </a:solidFill>
            </a:endParaRPr>
          </a:p>
        </p:txBody>
      </p:sp>
      <p:cxnSp>
        <p:nvCxnSpPr>
          <p:cNvPr id="15366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67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368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m-KH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5369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km-KH" altLang="km-KH" sz="23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អ្នកនៅត្រង់នេះ</a:t>
            </a:r>
            <a:endParaRPr lang="en-US" altLang="km-KH" sz="23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482725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ការវាយប្រមាណ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5948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ព័ត៌មានទី</a:t>
            </a:r>
            <a:b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អាជីពកម្ម</a:t>
            </a:r>
            <a:r>
              <a:rPr lang="en-US" altLang="km-KH" sz="1700" dirty="0">
                <a:solidFill>
                  <a:srgbClr val="00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52145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រេស៊ូមេ និង</a:t>
            </a:r>
            <a:b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6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លិខិត្រចងក្រង</a:t>
            </a:r>
            <a:endParaRPr lang="en-US" altLang="km-KH" sz="16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ការស្វែងរកការងារ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pic>
        <p:nvPicPr>
          <p:cNvPr id="15392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2130425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ការដាក់ពាក្យសុំការងារ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km-KH" altLang="km-KH" sz="1700" dirty="0">
                <a:solidFill>
                  <a:srgbClr val="000000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ការសម្ភាសន៍</a:t>
            </a:r>
            <a:endParaRPr lang="en-US" altLang="km-KH" sz="1700" dirty="0">
              <a:solidFill>
                <a:srgbClr val="000000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31" name="Rounded Rectangular Callout 30"/>
          <p:cNvSpPr>
            <a:spLocks noChangeArrowheads="1"/>
          </p:cNvSpPr>
          <p:nvPr/>
        </p:nvSpPr>
        <p:spPr bwMode="auto">
          <a:xfrm>
            <a:off x="76200" y="1981200"/>
            <a:ext cx="3505200" cy="1546225"/>
          </a:xfrm>
          <a:prstGeom prst="wedgeRoundRectCallout">
            <a:avLst>
              <a:gd name="adj1" fmla="val 104671"/>
              <a:gd name="adj2" fmla="val 37667"/>
              <a:gd name="adj3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</a:rPr>
              <a:t>•</a:t>
            </a:r>
            <a:r>
              <a:rPr lang="en-US" altLang="km-KH" sz="1700" dirty="0">
                <a:solidFill>
                  <a:srgbClr val="000099"/>
                </a:solidFill>
              </a:rPr>
              <a:t>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អាជីពសាលា និងមួយទល់នឹងមួយ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លិខិតចងក្រង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•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បុគ្គលិកអាចជួយបង្ហាញដល់អ្នកនូវ</a:t>
            </a:r>
            <a:b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​​​   របៀបប្រើ </a:t>
            </a:r>
            <a:r>
              <a:rPr lang="en-US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LMI </a:t>
            </a: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ដើម្បីផ្តោតទៅលើ </a:t>
            </a:r>
            <a:b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sz="1700" dirty="0">
                <a:solidFill>
                  <a:srgbClr val="000099"/>
                </a:solidFill>
                <a:latin typeface="Khmer OS Battambang" pitchFamily="2" charset="0"/>
                <a:cs typeface="Khmer OS Battambang" panose="02000500000000020004" pitchFamily="2" charset="0"/>
              </a:rPr>
              <a:t>   រេស៊ូមេរបស់អ្នក</a:t>
            </a:r>
            <a:endParaRPr lang="en-US" altLang="km-KH" sz="1700" dirty="0">
              <a:solidFill>
                <a:srgbClr val="000099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463550" y="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របៀបដែលមជ្ឈមណ្ឌលអាជីពកម្ម អាចជួយអ្នក​</a:t>
            </a:r>
            <a:b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</a:br>
            <a:r>
              <a:rPr lang="km-KH" altLang="km-KH" b="1" dirty="0">
                <a:solidFill>
                  <a:srgbClr val="C97403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ក្នុងការការស្វែងរកការងាររបស់អ្នក</a:t>
            </a:r>
            <a:endParaRPr lang="en-US" altLang="km-KH" b="1" dirty="0">
              <a:solidFill>
                <a:srgbClr val="C97403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km-KH" altLang="km-KH" sz="1800" dirty="0">
                <a:solidFill>
                  <a:srgbClr val="FFFFFF"/>
                </a:solidFill>
                <a:latin typeface="Khmer OS Battambang" pitchFamily="2" charset="0"/>
                <a:cs typeface="Khmer OS Battambang" panose="02000500000000020004" pitchFamily="2" charset="0"/>
              </a:rPr>
              <a:t>ការងារ</a:t>
            </a:r>
            <a:endParaRPr lang="en-US" altLang="km-KH" sz="1800" dirty="0">
              <a:solidFill>
                <a:srgbClr val="FFFFFF"/>
              </a:solidFill>
              <a:latin typeface="Khmer OS Battambang" pitchFamily="2" charset="0"/>
              <a:cs typeface="Khmer OS Battambang" panose="020005000000000200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10341</TotalTime>
  <Words>1905</Words>
  <Application>Microsoft Office PowerPoint</Application>
  <PresentationFormat>On-screen Show (4:3)</PresentationFormat>
  <Paragraphs>394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MS PGothic</vt:lpstr>
      <vt:lpstr>MS PGothic</vt:lpstr>
      <vt:lpstr>Arial</vt:lpstr>
      <vt:lpstr>Arial Narrow</vt:lpstr>
      <vt:lpstr>Calibri</vt:lpstr>
      <vt:lpstr>DaunPenh</vt:lpstr>
      <vt:lpstr>Khmer OS Battambang</vt:lpstr>
      <vt:lpstr>Lucida Sans Unicode</vt:lpstr>
      <vt:lpstr>MoolBoran</vt:lpstr>
      <vt:lpstr>Tahoma</vt:lpstr>
      <vt:lpstr>Times New Roman</vt:lpstr>
      <vt:lpstr>Wingdings</vt:lpstr>
      <vt:lpstr>EOLWD POWERPOINT PRESENTATION-6-11</vt:lpstr>
      <vt:lpstr>Custom Design</vt:lpstr>
      <vt:lpstr>1_EOLWD POWERPOINT PRESENTATION-6-11</vt:lpstr>
      <vt:lpstr>2_EOLWD POWERPOINT PRESENTATION-6-11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ការវាយប្រមាណតម្រូវការផ្ទាល់ខ្លួន</vt:lpstr>
      <vt:lpstr>    តើព័ត៌មានពិភពអាជីពកម្ម គឺជាអ្វី?</vt:lpstr>
      <vt:lpstr>មុខតំណែងរបស់ LMI</vt:lpstr>
      <vt:lpstr>PowerPoint Presentation</vt:lpstr>
      <vt:lpstr>PowerPoint Presentation</vt:lpstr>
      <vt:lpstr>PowerPoint Presentation</vt:lpstr>
      <vt:lpstr>មជ្ឈមណ្ឌលអាជីពសាលា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ប្រាក់ឧបត្ថម្ភអាសន្នរដ្ឋសម្រាប់កម្មករផ្លាស់ការងារ - NDWG</vt:lpstr>
      <vt:lpstr>សេវារកការងារម្តងទៀត និងវិវេចនាវាយតម្លៃ លក្ខណសម្បត្តិ - RESEA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សេចក្តីសង្ខេប</vt:lpstr>
      <vt:lpstr>PowerPoint Presentation</vt:lpstr>
      <vt:lpstr>PowerPoint Presentation</vt:lpstr>
    </vt:vector>
  </TitlesOfParts>
  <Company>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LMI Team</dc:creator>
  <cp:lastModifiedBy>de la Paz, Marisa (EOL)</cp:lastModifiedBy>
  <cp:revision>604</cp:revision>
  <cp:lastPrinted>2013-09-25T19:30:39Z</cp:lastPrinted>
  <dcterms:created xsi:type="dcterms:W3CDTF">2011-05-16T16:31:07Z</dcterms:created>
  <dcterms:modified xsi:type="dcterms:W3CDTF">2018-11-09T19:23:46Z</dcterms:modified>
</cp:coreProperties>
</file>