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1752" autoAdjust="0"/>
  </p:normalViewPr>
  <p:slideViewPr>
    <p:cSldViewPr snapToGrid="0" snapToObjects="1">
      <p:cViewPr varScale="1">
        <p:scale>
          <a:sx n="90" d="100"/>
          <a:sy n="90" d="100"/>
        </p:scale>
        <p:origin x="18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ar-DZ">
              <a:solidFill>
                <a:schemeClr val="accent6"/>
              </a:solidFill>
            </a:rPr>
            <a:t>التقييم</a:t>
          </a: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ar-DZ">
              <a:solidFill>
                <a:schemeClr val="accent6"/>
              </a:solidFill>
            </a:rPr>
            <a:t>وضع خطة عمل مهنية - </a:t>
          </a:r>
          <a:r>
            <a:rPr lang="ar-DZ" b="1">
              <a:solidFill>
                <a:schemeClr val="accent6"/>
              </a:solidFill>
            </a:rPr>
            <a:t>البحث عن عمل و/ أو تدريب؟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ar-DZ">
              <a:solidFill>
                <a:schemeClr val="accent6"/>
              </a:solidFill>
            </a:rPr>
            <a:t>بحث في سوق العمل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ar-DZ">
              <a:solidFill>
                <a:schemeClr val="accent6"/>
              </a:solidFill>
            </a:rPr>
            <a:t>التقدم للوظائف أم بدء التدريب</a:t>
          </a: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739" custLinFactNeighborY="-194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300" kern="1200">
              <a:solidFill>
                <a:schemeClr val="accent6"/>
              </a:solidFill>
            </a:rPr>
            <a:t>التقييم</a:t>
          </a: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300" kern="1200">
              <a:solidFill>
                <a:schemeClr val="accent6"/>
              </a:solidFill>
            </a:rPr>
            <a:t>وضع خطة عمل مهنية - </a:t>
          </a:r>
          <a:r>
            <a:rPr lang="ar-DZ" sz="2300" b="1" kern="1200">
              <a:solidFill>
                <a:schemeClr val="accent6"/>
              </a:solidFill>
            </a:rPr>
            <a:t>البحث عن عمل و/ أو تدريب؟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300" kern="1200">
              <a:solidFill>
                <a:schemeClr val="accent6"/>
              </a:solidFill>
            </a:rPr>
            <a:t>بحث في سوق العمل</a:t>
          </a: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300" kern="1200">
              <a:solidFill>
                <a:schemeClr val="accent6"/>
              </a:solidFill>
            </a:rPr>
            <a:t>التقدم للوظائف أم بدء التدريب</a:t>
          </a: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1750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r" defTabSz="457200" rtl="1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r" defTabSz="4572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r" defTabSz="457200" rtl="1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r" defTabSz="4572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r" defTabSz="457200" rtl="1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55607" y="1186958"/>
            <a:ext cx="7832785" cy="1444625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مرحباً بكم في مركز المهن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ar-DZ" b="1" dirty="0">
                <a:cs typeface="+mn-cs"/>
              </a:rPr>
              <a:t>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456274" y="4698117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الخدمات متعددة اللغات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6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ar-DZ" dirty="0">
                <a:solidFill>
                  <a:srgbClr val="000000"/>
                </a:solidFill>
                <a:latin typeface="Calibri"/>
              </a:rPr>
              <a:t>للوصول إلى المنشورات والوثائق المترجمة، يرجى زيارة الصفحة الإلكترونية متعددة اللغات الخاصة بنا على الرابط:</a:t>
            </a:r>
          </a:p>
          <a:p>
            <a:pPr algn="ctr">
              <a:defRPr/>
            </a:pPr>
            <a:r>
              <a:rPr lang="ar-DZ" sz="2400" dirty="0">
                <a:hlinkClick r:id="rId6"/>
              </a:rPr>
              <a:t> </a:t>
            </a:r>
            <a:r>
              <a:rPr lang="en-US" sz="2400" dirty="0">
                <a:hlinkClick r:id="rId6"/>
              </a:rPr>
              <a:t>https://www.mass.gov/orgs/office-of-multilingual-services</a:t>
            </a: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ar-D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مساعدة التكيّف المهني (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</a:t>
            </a:r>
            <a:r>
              <a:rPr lang="ar-EG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D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br>
              <a:rPr lang="ar-D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بدلات إعادة التكيّف المهني (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ar-D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ar-DZ" dirty="0">
                <a:solidFill>
                  <a:schemeClr val="accent6"/>
                </a:solidFill>
                <a:cs typeface="Arial" charset="0"/>
              </a:rPr>
              <a:t> إذا انتقلت وظيفتك إلى الخارج أو تأثرت بالمنافسة الأجنبية، فقد تكون </a:t>
            </a:r>
            <a:br>
              <a:rPr lang="ar-EG" dirty="0">
                <a:solidFill>
                  <a:schemeClr val="accent6"/>
                </a:solidFill>
                <a:cs typeface="Arial" charset="0"/>
              </a:rPr>
            </a:br>
            <a:r>
              <a:rPr lang="ar-EG" dirty="0">
                <a:solidFill>
                  <a:schemeClr val="accent6"/>
                </a:solidFill>
                <a:cs typeface="Arial" charset="0"/>
              </a:rPr>
              <a:t>   </a:t>
            </a:r>
            <a:r>
              <a:rPr lang="ar-DZ" dirty="0">
                <a:solidFill>
                  <a:schemeClr val="accent6"/>
                </a:solidFill>
                <a:cs typeface="Arial" charset="0"/>
              </a:rPr>
              <a:t>مؤهلاً للحصول على مزايا تتضمن: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ar-DZ" sz="2800" b="1" dirty="0">
                <a:solidFill>
                  <a:srgbClr val="118963"/>
                </a:solidFill>
                <a:cs typeface="Arial" charset="0"/>
              </a:rPr>
              <a:t>مساعدات مالية للتدريب الوظيفي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ar-DZ" sz="2800" b="1" dirty="0">
                <a:solidFill>
                  <a:srgbClr val="118963"/>
                </a:solidFill>
                <a:cs typeface="Arial" charset="0"/>
              </a:rPr>
              <a:t>إعانات نقدية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130324" y="3624875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23" y="2250141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4442" y="5543060"/>
            <a:ext cx="309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تنطبق المواعيد النهائية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ar-DZ" sz="4000" b="1">
                <a:solidFill>
                  <a:schemeClr val="bg1"/>
                </a:solidFill>
                <a:cs typeface="Arial" charset="0"/>
              </a:rPr>
              <a:t>المنح الوطنية للعمال النازحين (</a:t>
            </a:r>
            <a:r>
              <a:rPr lang="en-US" sz="4000" b="1">
                <a:solidFill>
                  <a:schemeClr val="bg1"/>
                </a:solidFill>
                <a:cs typeface="Arial" charset="0"/>
              </a:rPr>
              <a:t>NDWGs</a:t>
            </a:r>
            <a:r>
              <a:rPr lang="ar-DZ" sz="4000" b="1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42" y="4237430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37430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المنح الوطنية للعمال النازحين العملاء الذين تأثروا بعمليات تسريح واسعة النطاق حدثت بسبب ظروف اقتصادية غير متوقعة.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ar-DZ" sz="3200" b="1" dirty="0">
                <a:cs typeface="+mn-cs"/>
              </a:rPr>
              <a:t>الخدمات المقدمة لعمال المزارع الموسميين المهاجرين (</a:t>
            </a:r>
            <a:r>
              <a:rPr lang="en-US" sz="3200" b="1" dirty="0">
                <a:cs typeface="+mn-cs"/>
              </a:rPr>
              <a:t>MSFWs</a:t>
            </a:r>
            <a:r>
              <a:rPr lang="ar-DZ" sz="3200" b="1" dirty="0">
                <a:cs typeface="+mn-cs"/>
              </a:rPr>
              <a:t>) وأصحاب الأعمال الزراعيين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  <a:ea typeface="+mn-ea"/>
                <a:cs typeface="+mn-cs"/>
              </a:rPr>
              <a:t>خدمات مساعدة من الموظفين وإحالات لتلقي خدمات الدعم.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r>
              <a:rPr lang="ar-DZ" b="1" dirty="0">
                <a:cs typeface="+mn-cs"/>
              </a:rPr>
              <a:t>أين أبدأ؟ البحث عن عمل أ</a:t>
            </a:r>
            <a:r>
              <a:rPr lang="ar-EG" b="1" dirty="0">
                <a:cs typeface="+mn-cs"/>
              </a:rPr>
              <a:t>م</a:t>
            </a:r>
            <a:r>
              <a:rPr lang="ar-DZ" b="1" dirty="0">
                <a:cs typeface="+mn-cs"/>
              </a:rPr>
              <a:t> تدريب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33684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>
                <a:solidFill>
                  <a:schemeClr val="accent6"/>
                </a:solidFill>
              </a:rPr>
              <a:t>وظيفتك الجديدة!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ar-D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التقييمات:</a:t>
            </a:r>
            <a:br>
              <a:rPr lang="ar-D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D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البحث عن عمل أم تدريب؟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28011" y="1507572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ar-DZ" sz="2000" b="1" dirty="0">
                <a:solidFill>
                  <a:srgbClr val="042B4A"/>
                </a:solidFill>
                <a:latin typeface="+mn-lt"/>
              </a:rPr>
              <a:t>كيف تساعدك التقييمات في العثور على وظيفة أو تدريب؟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223651"/>
                </a:solidFill>
                <a:latin typeface="+mn-lt"/>
              </a:rPr>
              <a:t>تحديد نقاط القوة والتحديات والعوائق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223651"/>
                </a:solidFill>
                <a:latin typeface="+mn-lt"/>
              </a:rPr>
              <a:t>تحدد الأهداف والفرص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223651"/>
                </a:solidFill>
                <a:latin typeface="+mn-lt"/>
              </a:rPr>
              <a:t>تسهيل اتخاذ القرار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ar-DZ" sz="2000" b="1" dirty="0">
                <a:solidFill>
                  <a:srgbClr val="042B4A"/>
                </a:solidFill>
                <a:latin typeface="+mn-lt"/>
              </a:rPr>
              <a:t>ما الذي يمكن لأدوات التقييم قياسه؟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042B4A"/>
                </a:solidFill>
                <a:latin typeface="+mn-lt"/>
              </a:rPr>
              <a:t>المعرفة والمهارات والقدرات (</a:t>
            </a:r>
            <a:r>
              <a:rPr lang="en-US" sz="2000" dirty="0">
                <a:solidFill>
                  <a:srgbClr val="042B4A"/>
                </a:solidFill>
                <a:cs typeface="Arial" panose="020B0604020202020204" pitchFamily="34" charset="0"/>
              </a:rPr>
              <a:t>KSAs</a:t>
            </a:r>
            <a:r>
              <a:rPr lang="ar-DZ" sz="2000" dirty="0">
                <a:solidFill>
                  <a:srgbClr val="042B4A"/>
                </a:solidFill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042B4A"/>
                </a:solidFill>
                <a:latin typeface="+mn-lt"/>
              </a:rPr>
              <a:t>الكفاءة/ القدرات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042B4A"/>
                </a:solidFill>
                <a:latin typeface="+mn-lt"/>
              </a:rPr>
              <a:t>قيم العمل والقيم الشخصية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042B4A"/>
                </a:solidFill>
                <a:latin typeface="+mn-lt"/>
              </a:rPr>
              <a:t>سمات الشخصية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ar-DZ" sz="2000" dirty="0">
                <a:solidFill>
                  <a:srgbClr val="042B4A"/>
                </a:solidFill>
                <a:latin typeface="+mn-lt"/>
              </a:rPr>
              <a:t>الاهتمامات الوظيفية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506066" y="2702104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ar-EG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</a:t>
                </a:r>
                <a:r>
                  <a:rPr lang="ar-DZ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التقييم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ar-EG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</a:t>
                </a:r>
                <a:r>
                  <a:rPr lang="ar-DZ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ar-EG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ar-DZ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تحليل السوق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ar-EG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ar-DZ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بناء المهارات</a:t>
                </a:r>
                <a:r>
                  <a:rPr lang="ar-EG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ar-DZ" sz="825" b="1" cap="small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685955" y="1397653"/>
                <a:ext cx="474740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ar-EG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DZ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أدوات التسويق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ar-EG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ar-DZ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البحث عن وظيفة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7"/>
                <a:ext cx="1488142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ar-EG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</a:t>
                </a:r>
                <a:r>
                  <a:rPr lang="ar-DZ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بحوث التدريب</a:t>
                </a:r>
                <a:r>
                  <a:rPr lang="ar-EG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ar-DZ" sz="750" cap="smal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400" b="1" dirty="0">
                <a:cs typeface="+mn-cs"/>
              </a:rPr>
              <a:t>معلومات سوق العمل:</a:t>
            </a:r>
            <a:br>
              <a:rPr lang="ar-DZ" sz="4400" b="1" dirty="0">
                <a:cs typeface="+mn-cs"/>
              </a:rPr>
            </a:br>
            <a:r>
              <a:rPr lang="ar-DZ" sz="4400" b="1" dirty="0">
                <a:cs typeface="+mn-cs"/>
              </a:rPr>
              <a:t>البحث عن عمل أم تدريب؟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2939721"/>
              </p:ext>
            </p:extLst>
          </p:nvPr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DZ" sz="1200" b="1">
                <a:solidFill>
                  <a:srgbClr val="FFFFFF"/>
                </a:solidFill>
                <a:cs typeface="Arial" charset="0"/>
              </a:rPr>
              <a:t>اتخاذ قرارات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DZ" sz="1200" b="1">
                <a:solidFill>
                  <a:srgbClr val="FFFFFF"/>
                </a:solidFill>
                <a:cs typeface="Arial" charset="0"/>
              </a:rPr>
              <a:t>  مستنيرة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3774" y="1832318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ar-DZ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تحديد  فجوات المهارة</a:t>
            </a:r>
          </a:p>
          <a:p>
            <a:pPr>
              <a:defRPr/>
            </a:pPr>
            <a:r>
              <a:rPr lang="ar-DZ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ومعلومات الأجور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8940" y="3194339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ar-DZ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البحث عن أصحاب الأعمال الذين</a:t>
            </a:r>
          </a:p>
          <a:p>
            <a:pPr>
              <a:defRPr/>
            </a:pPr>
            <a:r>
              <a:rPr lang="ar-DZ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يسعون لشغل الوظائف ذات الاهتمام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ar-DZ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اعرف ما هي الوظائف</a:t>
            </a:r>
          </a:p>
          <a:p>
            <a:pPr algn="r">
              <a:defRPr/>
            </a:pPr>
            <a:r>
              <a:rPr lang="ar-DZ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التي عليها طلب متنامٍ أو منخفض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9507" y="3863436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ar-DZ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تضييق نطاق البحث عن وظيفة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6174" y="5147951"/>
            <a:ext cx="44230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DZ" b="1" cap="all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البحث عن الوظيفة المناسبة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ar-DZ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تحديد برامج التدريب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ar-DZ" sz="1600" b="1" i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التعرف على الوظائف التي تتطلب شهادة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ar-DZ" sz="2000" b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إجابات على أسئلتك المتعلقة بالبحث عن وظيفة أم إتباع مسار التدريب</a:t>
            </a: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أدوات عبر الإنترنت </a:t>
            </a:r>
            <a:br>
              <a:rPr lang="ar-DZ" b="1" dirty="0">
                <a:cs typeface="+mn-cs"/>
              </a:rPr>
            </a:br>
            <a:r>
              <a:rPr lang="ar-DZ" b="1" dirty="0">
                <a:cs typeface="+mn-cs"/>
              </a:rPr>
              <a:t>للبحث عن عمل أو تدريب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281867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DZ" sz="2000" dirty="0">
                <a:solidFill>
                  <a:srgbClr val="333399"/>
                </a:solidFill>
                <a:latin typeface="Arial"/>
                <a:cs typeface="Arial" charset="0"/>
              </a:rPr>
              <a:t>يمكن أن تساعد هذه الأدوات عبر الإنترنت في التقييمات والتدريب والتوظيف وغير ذلك الكثير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 www.masscis.intocareers.org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 charset="0"/>
                <a:hlinkClick r:id="rId3"/>
              </a:rPr>
              <a:t>www.careerinfonet.org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www.torqworks.com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ar-DZ" sz="2000" dirty="0">
                <a:solidFill>
                  <a:srgbClr val="333399"/>
                </a:solidFill>
                <a:latin typeface="Arial"/>
                <a:cs typeface="Arial" charset="0"/>
              </a:rPr>
              <a:t>موقع تقييمات (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r>
              <a:rPr lang="ar-DZ" sz="2000" dirty="0">
                <a:solidFill>
                  <a:srgbClr val="333399"/>
                </a:solidFill>
                <a:latin typeface="Arial"/>
                <a:cs typeface="Arial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ar-DZ" sz="2500" b="1" dirty="0">
                <a:solidFill>
                  <a:srgbClr val="042B4A"/>
                </a:solidFill>
              </a:rPr>
              <a:t>لماذا استخدام الأدوات عبر الإنترنت لاستكشاف البحث عن عمل أو تدريب؟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ar-DZ" sz="2500" dirty="0">
                <a:solidFill>
                  <a:srgbClr val="002060"/>
                </a:solidFill>
              </a:rPr>
              <a:t>اتخاذ قرارات أفضل وأكثر استنارة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ar-DZ" sz="2500" dirty="0">
                <a:solidFill>
                  <a:srgbClr val="002060"/>
                </a:solidFill>
              </a:rPr>
              <a:t>تعلّم كيف يرتبط تقييم معرفتك ومهاراتك وقدراتك وقيمك واهتماماتك بعملية التدريب والبحث عن عمل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DZ" b="1">
                <a:solidFill>
                  <a:schemeClr val="bg1"/>
                </a:solidFill>
              </a:rPr>
              <a:t>مسار البحث عن عمل</a:t>
            </a:r>
            <a:br>
              <a:rPr lang="ar-DZ" sz="2100" b="1">
                <a:solidFill>
                  <a:schemeClr val="accent6"/>
                </a:solidFill>
              </a:rPr>
            </a:br>
            <a:endParaRPr lang="ar-DZ" sz="2100" b="1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ar-DZ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عملية البحث عن عمل</a:t>
            </a: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675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675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675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675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675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675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96283-9FCE-422D-B9E7-848363ECC120}"/>
              </a:ext>
            </a:extLst>
          </p:cNvPr>
          <p:cNvSpPr txBox="1"/>
          <p:nvPr/>
        </p:nvSpPr>
        <p:spPr>
          <a:xfrm>
            <a:off x="4094458" y="2127824"/>
            <a:ext cx="1154023" cy="523220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1400" b="1">
                <a:solidFill>
                  <a:schemeClr val="accent6"/>
                </a:solidFill>
              </a:rPr>
              <a:t>التقييم الذاتى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31ACF-AD43-434E-B4EA-C436AE567E05}"/>
              </a:ext>
            </a:extLst>
          </p:cNvPr>
          <p:cNvSpPr txBox="1"/>
          <p:nvPr/>
        </p:nvSpPr>
        <p:spPr>
          <a:xfrm>
            <a:off x="6078916" y="2810935"/>
            <a:ext cx="1019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ar-DZ" sz="1600" b="1">
                <a:solidFill>
                  <a:schemeClr val="accent6"/>
                </a:solidFill>
              </a:rPr>
              <a:t>تحليل السوق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317D6-579B-4961-A58F-B530D9A1E5D5}"/>
              </a:ext>
            </a:extLst>
          </p:cNvPr>
          <p:cNvSpPr txBox="1"/>
          <p:nvPr/>
        </p:nvSpPr>
        <p:spPr>
          <a:xfrm>
            <a:off x="6105487" y="4212946"/>
            <a:ext cx="993269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1600" b="1" dirty="0">
                <a:solidFill>
                  <a:schemeClr val="accent6"/>
                </a:solidFill>
              </a:rPr>
              <a:t>وضع الخطة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AEC77-46CB-46F0-8CCE-AF3D99C3D9BF}"/>
              </a:ext>
            </a:extLst>
          </p:cNvPr>
          <p:cNvSpPr txBox="1"/>
          <p:nvPr/>
        </p:nvSpPr>
        <p:spPr>
          <a:xfrm>
            <a:off x="4094922" y="5015537"/>
            <a:ext cx="12286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1600" b="1">
                <a:solidFill>
                  <a:schemeClr val="accent6"/>
                </a:solidFill>
              </a:rPr>
              <a:t>تنفيذ الخطة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256-712F-4B99-B271-7AEAE6C2E0D0}"/>
              </a:ext>
            </a:extLst>
          </p:cNvPr>
          <p:cNvSpPr txBox="1"/>
          <p:nvPr/>
        </p:nvSpPr>
        <p:spPr>
          <a:xfrm>
            <a:off x="2174091" y="4286905"/>
            <a:ext cx="1081826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1600" b="1">
                <a:solidFill>
                  <a:schemeClr val="accent6"/>
                </a:solidFill>
              </a:rPr>
              <a:t>مقابلات العمل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E8C81-3B66-4DFA-B432-1C30F1C3A64F}"/>
              </a:ext>
            </a:extLst>
          </p:cNvPr>
          <p:cNvSpPr txBox="1"/>
          <p:nvPr/>
        </p:nvSpPr>
        <p:spPr>
          <a:xfrm>
            <a:off x="2174091" y="2885030"/>
            <a:ext cx="993269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DZ" b="1" dirty="0">
                <a:solidFill>
                  <a:schemeClr val="accent6"/>
                </a:solidFill>
              </a:rPr>
              <a:t>عرض</a:t>
            </a:r>
            <a:r>
              <a:rPr lang="ar-DZ" dirty="0">
                <a:solidFill>
                  <a:schemeClr val="accent6"/>
                </a:solidFill>
              </a:rPr>
              <a:t> </a:t>
            </a:r>
            <a:r>
              <a:rPr lang="ar-DZ" sz="1600" b="1" dirty="0">
                <a:solidFill>
                  <a:schemeClr val="accent6"/>
                </a:solidFill>
              </a:rPr>
              <a:t>الوظيفة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C14-E5B0-473B-B9A9-ABF5A8367E55}"/>
              </a:ext>
            </a:extLst>
          </p:cNvPr>
          <p:cNvSpPr txBox="1"/>
          <p:nvPr/>
        </p:nvSpPr>
        <p:spPr>
          <a:xfrm>
            <a:off x="3755198" y="3619973"/>
            <a:ext cx="15707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DZ" sz="2400" b="1" dirty="0">
                <a:solidFill>
                  <a:schemeClr val="accent6"/>
                </a:solidFill>
              </a:rPr>
              <a:t>التوظيف</a:t>
            </a: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DZ" b="1" dirty="0">
                <a:solidFill>
                  <a:schemeClr val="bg1"/>
                </a:solidFill>
                <a:cs typeface="+mn-cs"/>
              </a:rPr>
              <a:t>مسار التدريب</a:t>
            </a:r>
            <a:br>
              <a:rPr lang="ar-DZ" sz="2100" b="1" dirty="0">
                <a:solidFill>
                  <a:schemeClr val="accent6"/>
                </a:solidFill>
              </a:rPr>
            </a:br>
            <a:endParaRPr lang="ar-DZ" sz="21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>
                <a:solidFill>
                  <a:schemeClr val="tx2"/>
                </a:solidFill>
              </a:rPr>
              <a:t>التقييم الذاتى</a:t>
            </a: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>
                <a:solidFill>
                  <a:schemeClr val="tx2"/>
                </a:solidFill>
              </a:rPr>
              <a:t>معلومات سوق العمل</a:t>
            </a: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>
                <a:solidFill>
                  <a:schemeClr val="tx2"/>
                </a:solidFill>
              </a:rPr>
              <a:t>وضع أهداف للتدريب</a:t>
            </a: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>
                <a:solidFill>
                  <a:schemeClr val="tx2"/>
                </a:solidFill>
              </a:rPr>
              <a:t>وضع خطة للتحرك المهني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>
                <a:solidFill>
                  <a:schemeClr val="tx2"/>
                </a:solidFill>
              </a:rPr>
              <a:t> إكمال برنامج التدريب </a:t>
            </a:r>
            <a:br>
              <a:rPr lang="ar-EG" b="1" dirty="0">
                <a:solidFill>
                  <a:schemeClr val="tx2"/>
                </a:solidFill>
              </a:rPr>
            </a:br>
            <a:r>
              <a:rPr lang="ar-DZ" b="1" dirty="0">
                <a:solidFill>
                  <a:schemeClr val="tx2"/>
                </a:solidFill>
              </a:rPr>
              <a:t>أو الشهادة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5304" y="3502380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b="1" dirty="0">
                <a:solidFill>
                  <a:schemeClr val="tx2"/>
                </a:solidFill>
              </a:rPr>
              <a:t>التوظيف</a:t>
            </a: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06" y="146172"/>
            <a:ext cx="8640929" cy="954348"/>
          </a:xfrm>
        </p:spPr>
        <p:txBody>
          <a:bodyPr/>
          <a:lstStyle/>
          <a:p>
            <a:pPr algn="ctr"/>
            <a:r>
              <a:rPr lang="ar-DZ" sz="4000" b="1" dirty="0">
                <a:latin typeface="Arial" panose="020B0604020202020204" pitchFamily="34" charset="0"/>
                <a:cs typeface="Arial" panose="020B0604020202020204" pitchFamily="34" charset="0"/>
              </a:rPr>
              <a:t>مراكز المهن بولاية ماساتشوسيتس (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MASSHIRE CAREER CENTERS</a:t>
            </a:r>
            <a:r>
              <a:rPr lang="ar-DZ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b="1">
                <a:solidFill>
                  <a:srgbClr val="002060"/>
                </a:solidFill>
              </a:rPr>
              <a:t>المساعدة في التخلص من الخوف والارتباك المتعلق بعملية البحث عن عمل!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46" y="5383753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مراكز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تدعمكم وتساعدكم على العودة للعمل</a:t>
            </a: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r>
              <a:rPr lang="ar-DZ" sz="4000" b="1" dirty="0">
                <a:cs typeface="+mn-cs"/>
              </a:rPr>
              <a:t>التعلم المبني على العمل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/>
          </a:bodyPr>
          <a:lstStyle/>
          <a:p>
            <a:r>
              <a:rPr lang="ar-DZ" sz="3000" dirty="0">
                <a:solidFill>
                  <a:srgbClr val="002060"/>
                </a:solidFill>
              </a:rPr>
              <a:t>فترة التمهّن المسجلة</a:t>
            </a:r>
          </a:p>
          <a:p>
            <a:pPr lvl="1"/>
            <a:r>
              <a:rPr lang="ar-DZ" sz="3000" dirty="0">
                <a:solidFill>
                  <a:srgbClr val="002060"/>
                </a:solidFill>
              </a:rPr>
              <a:t>التقليدية (البناء والحرف)</a:t>
            </a:r>
          </a:p>
          <a:p>
            <a:pPr lvl="1"/>
            <a:r>
              <a:rPr lang="ar-DZ" sz="3000" dirty="0">
                <a:solidFill>
                  <a:srgbClr val="002060"/>
                </a:solidFill>
              </a:rPr>
              <a:t>غير التقليدية (التكنولوجيا والتصنيع والرعاية الصحية)</a:t>
            </a:r>
          </a:p>
          <a:p>
            <a:r>
              <a:rPr lang="ar-DZ" sz="3000" dirty="0">
                <a:solidFill>
                  <a:srgbClr val="002060"/>
                </a:solidFill>
              </a:rPr>
              <a:t> التدريب أثناء العمل (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OJT</a:t>
            </a:r>
            <a:r>
              <a:rPr lang="ar-DZ" sz="3000" dirty="0">
                <a:solidFill>
                  <a:srgbClr val="002060"/>
                </a:solidFill>
              </a:rPr>
              <a:t>)</a:t>
            </a:r>
          </a:p>
          <a:p>
            <a:r>
              <a:rPr lang="ar-DZ" sz="3000" dirty="0">
                <a:solidFill>
                  <a:srgbClr val="002060"/>
                </a:solidFill>
              </a:rPr>
              <a:t>التدريب المخصص</a:t>
            </a:r>
          </a:p>
          <a:p>
            <a:r>
              <a:rPr lang="ar-DZ" sz="3000" dirty="0">
                <a:solidFill>
                  <a:srgbClr val="042B4A"/>
                </a:solidFill>
              </a:rPr>
              <a:t>مزايا للمحاربين القدماء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5" y="107828"/>
            <a:ext cx="6935086" cy="954348"/>
          </a:xfrm>
        </p:spPr>
        <p:txBody>
          <a:bodyPr/>
          <a:lstStyle/>
          <a:p>
            <a:r>
              <a:rPr lang="ar-DZ" sz="4000" b="1" dirty="0">
                <a:cs typeface="+mn-cs"/>
              </a:rPr>
              <a:t>موقع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JobQuest</a:t>
            </a:r>
            <a:r>
              <a:rPr lang="ar-DZ" sz="4000" b="1" dirty="0">
                <a:cs typeface="+mn-cs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solidFill>
                  <a:schemeClr val="bg1"/>
                </a:solidFill>
              </a:rPr>
              <a:t>تسجيل دخول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bg1"/>
                </a:solidFill>
              </a:rPr>
              <a:t>تسجيل </a:t>
            </a:r>
            <a:r>
              <a:rPr lang="ar-DZ" sz="1400" b="1" dirty="0">
                <a:solidFill>
                  <a:schemeClr val="bg1"/>
                </a:solidFill>
              </a:rPr>
              <a:t>مستخدم جديد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400" b="1">
                <a:solidFill>
                  <a:schemeClr val="bg1"/>
                </a:solidFill>
              </a:rPr>
              <a:t>إعلانات الفعاليات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100" b="1" u="sng" dirty="0">
                <a:solidFill>
                  <a:schemeClr val="bg1"/>
                </a:solidFill>
              </a:rPr>
              <a:t>إبحث عن</a:t>
            </a:r>
            <a:r>
              <a:rPr lang="ar-DZ" sz="1100" b="1" dirty="0">
                <a:solidFill>
                  <a:schemeClr val="bg1"/>
                </a:solidFill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ar-DZ" sz="1100" b="1" dirty="0">
                <a:solidFill>
                  <a:schemeClr val="bg1"/>
                </a:solidFill>
              </a:rPr>
              <a:t> وظائف</a:t>
            </a:r>
          </a:p>
          <a:p>
            <a:pPr algn="ctr">
              <a:buFont typeface="Arial" pitchFamily="34" charset="0"/>
              <a:buChar char="•"/>
            </a:pPr>
            <a:r>
              <a:rPr lang="ar-EG" sz="1100" b="1" dirty="0">
                <a:solidFill>
                  <a:schemeClr val="bg1"/>
                </a:solidFill>
              </a:rPr>
              <a:t> </a:t>
            </a:r>
            <a:r>
              <a:rPr lang="ar-DZ" sz="1100" b="1" dirty="0">
                <a:solidFill>
                  <a:schemeClr val="bg1"/>
                </a:solidFill>
              </a:rPr>
              <a:t>مدارس للتدريب</a:t>
            </a:r>
          </a:p>
          <a:p>
            <a:pPr algn="ctr">
              <a:buFont typeface="Arial" pitchFamily="34" charset="0"/>
              <a:buChar char="•"/>
            </a:pPr>
            <a:r>
              <a:rPr lang="ar-EG" sz="1100" b="1" dirty="0">
                <a:solidFill>
                  <a:schemeClr val="bg1"/>
                </a:solidFill>
              </a:rPr>
              <a:t> </a:t>
            </a:r>
            <a:r>
              <a:rPr lang="ar-DZ" sz="1100" b="1" dirty="0">
                <a:solidFill>
                  <a:schemeClr val="bg1"/>
                </a:solidFill>
              </a:rPr>
              <a:t>فعاليات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ar-DZ" sz="1100" b="1" u="sng" dirty="0">
                <a:solidFill>
                  <a:schemeClr val="bg1"/>
                </a:solidFill>
              </a:rPr>
              <a:t>الوصول إلى</a:t>
            </a:r>
            <a:r>
              <a:rPr lang="ar-DZ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ar-DZ" sz="1100" b="1" u="sng" dirty="0">
                <a:solidFill>
                  <a:schemeClr val="bg1"/>
                </a:solidFill>
              </a:rPr>
              <a:t>صفحة (</a:t>
            </a:r>
            <a:r>
              <a:rPr lang="en-US" sz="1100" b="1" u="sng" dirty="0">
                <a:solidFill>
                  <a:schemeClr val="bg1"/>
                </a:solidFill>
              </a:rPr>
              <a:t>My Job Quest</a:t>
            </a:r>
            <a:r>
              <a:rPr lang="ar-DZ" sz="1100" b="1" u="sng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6"/>
                </a:solidFill>
              </a:rPr>
              <a:t>www.mass.gov/jobquest</a:t>
            </a: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الوظائف المطابقة - موقع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JobQuest</a:t>
            </a:r>
            <a:r>
              <a:rPr lang="ar-DZ" b="1" dirty="0">
                <a:cs typeface="+mn-cs"/>
              </a:rPr>
              <a:t>)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r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ar-DZ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ورش عمل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3790" y="1338421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السيرة الذاتية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إنشاء السيرة الذاتية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الخطاب الافتتاحي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تقديم الطلبات عبر الإنترنت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72919" y="1336025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التقييمات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تحديد المهارات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موقع تقييمات (</a:t>
            </a:r>
            <a:r>
              <a:rPr lang="en-US" sz="2400" dirty="0" err="1"/>
              <a:t>WorkKeys</a:t>
            </a:r>
            <a:r>
              <a:rPr lang="ar-DZ" sz="24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موقع (</a:t>
            </a:r>
            <a:r>
              <a:rPr lang="en-US" sz="2400" dirty="0"/>
              <a:t>TORQ</a:t>
            </a:r>
            <a:r>
              <a:rPr lang="ar-DZ" sz="24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مؤشر مايرز بريغز للأنماط (</a:t>
            </a:r>
            <a:r>
              <a:rPr lang="en-US" sz="2400" dirty="0"/>
              <a:t>Myers-Briggs Type Indicator</a:t>
            </a:r>
            <a:r>
              <a:rPr lang="ar-DZ" sz="24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59745" y="4085982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البحث عن وظيفة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نظّم بحثك عن وظيفة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أنظمة تتبع المتقدمين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تطوير عرض التسويق الذاتي الخاص بك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العامل الناضج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3790" y="2917294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شبكات التعارف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شبكات التعارف تؤتي ثمارها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موقع (</a:t>
            </a:r>
            <a:r>
              <a:rPr lang="en-US" sz="2400" dirty="0"/>
              <a:t>LinkedIn</a:t>
            </a:r>
            <a:r>
              <a:rPr lang="ar-DZ" sz="2400" dirty="0"/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790" y="4481756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خوض المقابلات الشخصية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الفوز بالمقابلة الشخصية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المقابلات الهاتفية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مفاوضات الراتب</a:t>
            </a: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r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ورش عمل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التوعية حول الشؤون المالية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الميزانيات الشخصية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خطط الادخار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الائتمان والديون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صنع القرارات المالية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سرقة الهوية الشخصية</a:t>
            </a:r>
          </a:p>
        </p:txBody>
      </p:sp>
      <p:sp>
        <p:nvSpPr>
          <p:cNvPr id="5" name="Rectangle 4"/>
          <p:cNvSpPr/>
          <p:nvPr/>
        </p:nvSpPr>
        <p:spPr>
          <a:xfrm>
            <a:off x="930275" y="5430438"/>
            <a:ext cx="8032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>
                <a:solidFill>
                  <a:srgbClr val="042B4A"/>
                </a:solidFill>
              </a:rPr>
              <a:t>هذه الدورات التدريبية موجهة لمن يعاودون الالتحاق بالوظائف ومن يحصلون على الإعانات المؤقتة للعائلات المحتاجة (</a:t>
            </a:r>
            <a:r>
              <a:rPr lang="en-US" dirty="0">
                <a:solidFill>
                  <a:srgbClr val="042B4A"/>
                </a:solidFill>
              </a:rPr>
              <a:t>TANF</a:t>
            </a:r>
            <a:r>
              <a:rPr lang="ar-DZ" dirty="0">
                <a:solidFill>
                  <a:srgbClr val="042B4A"/>
                </a:solidFill>
              </a:rPr>
              <a:t>) / المساعدات العامة والأشخاص العاطلين عن العمل لفترة طويلة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721" y="1419565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ar-DZ" sz="2400" b="1" dirty="0"/>
              <a:t>التدريب على المهارات الأساسية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الإعداد للقوى العاملة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مهارات الاستعداد الوظيفي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DZ" sz="2400" dirty="0"/>
              <a:t>المهارات الناعمة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58" y="3479027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9614" y="1483289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ar-DZ" dirty="0"/>
              <a:t>قد تكون مؤهلاً لما يصل إلى 26 أسبوعًا إضافيًا من إعانات البطالة أثناء التدريب المعتمد</a:t>
            </a:r>
          </a:p>
          <a:p>
            <a:pPr lvl="2"/>
            <a:r>
              <a:rPr lang="ar-DZ" dirty="0"/>
              <a:t>قد يتم إعفائك من متطلبات البحث عن عمل أثناء حضور تدريب معتمد بدوام كامل</a:t>
            </a:r>
          </a:p>
          <a:p>
            <a:pPr lvl="2"/>
            <a:r>
              <a:rPr lang="ar-DZ" dirty="0"/>
              <a:t>تقديم الطلب إلى </a:t>
            </a:r>
            <a:r>
              <a:rPr lang="ar-DZ" i="1" dirty="0"/>
              <a:t>إدارة مساعدات البطالة </a:t>
            </a:r>
            <a:r>
              <a:rPr lang="ar-DZ" dirty="0"/>
              <a:t>(</a:t>
            </a:r>
            <a:r>
              <a:rPr lang="en-US" dirty="0"/>
              <a:t>DUA</a:t>
            </a:r>
            <a:r>
              <a:rPr lang="ar-DZ" dirty="0"/>
              <a:t>) بحلول الأسبوع رقم </a:t>
            </a:r>
            <a:r>
              <a:rPr lang="ar-DZ" b="1" dirty="0"/>
              <a:t>20</a:t>
            </a:r>
            <a:r>
              <a:rPr lang="ar-DZ" dirty="0"/>
              <a:t> من الإعانات المدفوعة</a:t>
            </a:r>
          </a:p>
          <a:p>
            <a:pPr lvl="2"/>
            <a:r>
              <a:rPr lang="ar-DZ" i="1" dirty="0"/>
              <a:t>للحصول على مزيد من المعلومات:</a:t>
            </a:r>
          </a:p>
          <a:p>
            <a:pPr lvl="3"/>
            <a:r>
              <a:rPr lang="ar-DZ" dirty="0"/>
              <a:t> ارجع إلى صندوق البريد الوارد الخاص بمطالبة تأمين البطالة عبر الإنترنت (</a:t>
            </a:r>
            <a:r>
              <a:rPr lang="en-US" dirty="0"/>
              <a:t>UI online</a:t>
            </a:r>
            <a:r>
              <a:rPr lang="ar-DZ" dirty="0"/>
              <a:t>) لطلب نموذج التقديم لبرنامج فرص التدريب (</a:t>
            </a:r>
            <a:r>
              <a:rPr lang="en-US" dirty="0"/>
              <a:t>TOP</a:t>
            </a:r>
            <a:r>
              <a:rPr lang="ar-EG" dirty="0"/>
              <a:t>)</a:t>
            </a:r>
            <a:r>
              <a:rPr lang="ar-DZ" dirty="0"/>
              <a:t>؛ أو</a:t>
            </a:r>
          </a:p>
          <a:p>
            <a:pPr lvl="3"/>
            <a:r>
              <a:rPr lang="ar-DZ" dirty="0"/>
              <a:t>اتصل بمركز المهن المحلي لديك؛ أو</a:t>
            </a:r>
          </a:p>
          <a:p>
            <a:pPr lvl="3"/>
            <a:r>
              <a:rPr lang="ar-DZ" dirty="0"/>
              <a:t>اتصل بوحدة برنامج فرص التدريب (</a:t>
            </a:r>
            <a:r>
              <a:rPr lang="en-US" dirty="0"/>
              <a:t>TOP</a:t>
            </a:r>
            <a:r>
              <a:rPr lang="ar-DZ" dirty="0"/>
              <a:t>): 5521-626 (617) </a:t>
            </a:r>
            <a:r>
              <a:rPr lang="ar-DZ" i="1" dirty="0"/>
              <a:t>أو</a:t>
            </a:r>
            <a:r>
              <a:rPr lang="ar-DZ" dirty="0"/>
              <a:t>  </a:t>
            </a:r>
            <a:r>
              <a:rPr lang="en-US" dirty="0">
                <a:hlinkClick r:id="rId3"/>
              </a:rPr>
              <a:t>http://www.mass.gov/dua/top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 </a:t>
            </a:r>
            <a:r>
              <a:rPr lang="ar-DZ" b="1" dirty="0">
                <a:cs typeface="+mn-cs"/>
              </a:rPr>
              <a:t>برنامج فرص التدريب (</a:t>
            </a:r>
            <a:r>
              <a:rPr lang="en-US" b="1" dirty="0">
                <a:cs typeface="+mn-cs"/>
              </a:rPr>
              <a:t>TOP</a:t>
            </a:r>
            <a:r>
              <a:rPr lang="ar-DZ" b="1" dirty="0">
                <a:cs typeface="+mn-cs"/>
              </a:rPr>
              <a:t>) </a:t>
            </a:r>
            <a:br>
              <a:rPr lang="ar-EG" b="1" dirty="0">
                <a:cs typeface="+mn-cs"/>
              </a:rPr>
            </a:br>
            <a:r>
              <a:rPr lang="ar-DZ" b="1" dirty="0">
                <a:cs typeface="+mn-cs"/>
              </a:rPr>
              <a:t>القسم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5" y="4615601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59" y="177291"/>
            <a:ext cx="5713973" cy="954348"/>
          </a:xfrm>
        </p:spPr>
        <p:txBody>
          <a:bodyPr>
            <a:noAutofit/>
          </a:bodyPr>
          <a:lstStyle/>
          <a:p>
            <a:r>
              <a:rPr lang="ar-DZ" sz="4000" b="1" dirty="0">
                <a:solidFill>
                  <a:schemeClr val="bg1"/>
                </a:solidFill>
                <a:cs typeface="+mn-cs"/>
              </a:rPr>
              <a:t>تأمين البطالة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ar-DZ" sz="2600" i="1" dirty="0"/>
              <a:t>تأمين البطالة (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ar-DZ" sz="2600" i="1" dirty="0"/>
              <a:t>) </a:t>
            </a:r>
            <a:r>
              <a:rPr lang="ar-DZ" sz="2600" dirty="0"/>
              <a:t>يوفر استبدالًا جزئيًا مؤقتًا للأجور.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ar-DZ" sz="2600" dirty="0"/>
              <a:t> يجب أن تكون قادرًا ومتاحًا وتبحث عن عمل أثناء الحصول على إعانة تأمين البطالة</a:t>
            </a:r>
            <a:r>
              <a:rPr lang="ar-DZ" sz="2800" b="1" dirty="0"/>
              <a:t>.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ar-DZ" sz="2000" dirty="0"/>
              <a:t>يرجى الاتصال إدارة مساعدات البطالة (</a:t>
            </a:r>
            <a:r>
              <a:rPr lang="en-US" sz="2000" dirty="0"/>
              <a:t>DUA</a:t>
            </a:r>
            <a:r>
              <a:rPr lang="ar-DZ" sz="2000" dirty="0"/>
              <a:t>) لطرح الأسئلة المتعلقة بتأمين البطالة: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ar-DZ" sz="2000" dirty="0"/>
              <a:t>اتصل برقم الهاتف </a:t>
            </a:r>
            <a:r>
              <a:rPr lang="ar-DZ" sz="2000" b="1" dirty="0"/>
              <a:t>6800-626-877</a:t>
            </a:r>
            <a:r>
              <a:rPr lang="ar-DZ" sz="2000" dirty="0"/>
              <a:t> أو قُم بزيارة الموقع الإلكتروني أدناه.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ar-DZ" sz="2000" dirty="0"/>
              <a:t>يرجى ويارة الرابط:</a:t>
            </a:r>
            <a:r>
              <a:rPr lang="ar-DZ" sz="2000" i="1" dirty="0"/>
              <a:t> </a:t>
            </a:r>
            <a:r>
              <a:rPr lang="en-US" sz="2000" dirty="0">
                <a:hlinkClick r:id="rId3"/>
              </a:rPr>
              <a:t>www.mass.gov/dua</a:t>
            </a:r>
            <a:r>
              <a:rPr lang="en-US" sz="2000" dirty="0"/>
              <a:t>  </a:t>
            </a: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ar-D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برنامج خدمات إعادة التوظيف</a:t>
            </a:r>
            <a:br>
              <a:rPr lang="ar-D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D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وتقييم الأهلية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RESEA</a:t>
            </a:r>
            <a:r>
              <a:rPr lang="ar-D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</a:t>
            </a: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85750" indent="-285750" algn="r" defTabSz="4572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r" defTabSz="457200" rtl="1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defRPr/>
            </a:pPr>
            <a:r>
              <a:rPr lang="ar-DZ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برنامج خدمات إعادة التوظيف وتقييم الأهلية (</a:t>
            </a:r>
            <a:r>
              <a:rPr lang="en-US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</a:t>
            </a:r>
            <a:r>
              <a:rPr lang="ar-DZ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EG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برنامج منح فيدرالي للعملاء الذين يتلقون إعانات تأمين البطالة (</a:t>
            </a:r>
            <a:r>
              <a:rPr lang="en-US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إذا تم اختيارك لبرنامج خدمات إعادة التوظيف وتقييم الأهلية (</a:t>
            </a:r>
            <a:r>
              <a:rPr lang="en-US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</a:t>
            </a:r>
            <a:r>
              <a:rPr lang="ar-EG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فيرجى الانتباه جيدًا لرسالة إشعار من إدارة مساعدات البطالة (</a:t>
            </a:r>
            <a:r>
              <a:rPr lang="en-US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التي تحتوي على معلومات مهمة و</a:t>
            </a:r>
            <a:r>
              <a:rPr lang="ar-DZ" b="1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مواعيد نهائية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سيتم إرسال إشعار برنامج خدمات إعادة التوظيف وتقييم الأهلية (</a:t>
            </a:r>
            <a:r>
              <a:rPr lang="en-US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إلى: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صندوق الوارد الخاص بك على موقع (</a:t>
            </a:r>
            <a:r>
              <a:rPr lang="en-US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Online</a:t>
            </a:r>
            <a:r>
              <a:rPr lang="ar-EG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؛ و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سيتم إرساله بالبريد الأمريكي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يجب عليك أن </a:t>
            </a:r>
            <a:r>
              <a:rPr lang="ar-DZ" b="1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تتخذ إجراءً وتقوم بالرد قبل</a:t>
            </a:r>
            <a:r>
              <a:rPr lang="ar-DZ" dirty="0">
                <a:solidFill>
                  <a:srgbClr val="0C3B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المواعيد النهائية المذكورة في الرسالة.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ar-D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الاتصال بمركز المهن (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Career</a:t>
            </a:r>
            <a:r>
              <a:rPr lang="ar-D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المحلي إذا كانت لديك أسئلة أو استفسارات.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51095" y="551242"/>
            <a:ext cx="7728667" cy="3004631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لديك أسئلة؟</a:t>
            </a:r>
            <a:br>
              <a:rPr lang="ar-DZ" b="1" dirty="0">
                <a:cs typeface="+mn-cs"/>
              </a:rPr>
            </a:br>
            <a:br>
              <a:rPr lang="ar-DZ" b="1" dirty="0">
                <a:cs typeface="+mn-cs"/>
              </a:rPr>
            </a:br>
            <a:r>
              <a:rPr lang="ar-DZ" sz="4000" b="1" dirty="0">
                <a:cs typeface="+mn-cs"/>
              </a:rPr>
              <a:t>اتصل بمركز المهن </a:t>
            </a:r>
            <a:br>
              <a:rPr lang="ar-EG" sz="4000" b="1" dirty="0">
                <a:cs typeface="+mn-cs"/>
              </a:rPr>
            </a:br>
            <a:r>
              <a:rPr lang="ar-DZ" sz="4000" b="1" dirty="0">
                <a:cs typeface="+mn-cs"/>
              </a:rPr>
              <a:t>(</a:t>
            </a:r>
            <a:r>
              <a:rPr lang="en-US" sz="4000" b="1" dirty="0" err="1">
                <a:cs typeface="+mn-cs"/>
              </a:rPr>
              <a:t>MassHire</a:t>
            </a:r>
            <a:r>
              <a:rPr lang="en-US" sz="4000" b="1" dirty="0">
                <a:cs typeface="+mn-cs"/>
              </a:rPr>
              <a:t> </a:t>
            </a:r>
            <a:r>
              <a:rPr lang="en-US" sz="4000" b="1" dirty="0"/>
              <a:t>Career Center</a:t>
            </a:r>
            <a:r>
              <a:rPr lang="ar-DZ" sz="4000" b="1" dirty="0"/>
              <a:t>) </a:t>
            </a:r>
            <a:br>
              <a:rPr lang="ar-DZ" sz="4000" b="1" dirty="0">
                <a:cs typeface="+mn-cs"/>
              </a:rPr>
            </a:br>
            <a:r>
              <a:rPr lang="ar-DZ" sz="4000" b="1" dirty="0">
                <a:cs typeface="+mn-cs"/>
              </a:rPr>
              <a:t>المحلي لديك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476312" y="4722989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2625460" y="5116779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https://www.mass.gov/how-to/find-a-masshire-career-center</a:t>
            </a:r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ar-DZ" sz="4000" b="1" dirty="0">
                <a:latin typeface="Arial" panose="020B0604020202020204" pitchFamily="34" charset="0"/>
                <a:cs typeface="Arial" panose="020B0604020202020204" pitchFamily="34" charset="0"/>
              </a:rPr>
              <a:t>مواقع مراكز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ar-DZ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692213" y="604288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https://www.mass.gov/how-to/find-a-masshire-career-center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6151872" y="6356921"/>
            <a:ext cx="204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1400" b="1" dirty="0">
                <a:solidFill>
                  <a:schemeClr val="accent6"/>
                </a:solidFill>
              </a:rPr>
              <a:t>اعثر على مركز للمهن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658548" y="129247"/>
            <a:ext cx="6193396" cy="954088"/>
          </a:xfrm>
        </p:spPr>
        <p:txBody>
          <a:bodyPr/>
          <a:lstStyle/>
          <a:p>
            <a:r>
              <a:rPr lang="ar-DZ" sz="4000" b="1" dirty="0">
                <a:cs typeface="+mn-cs"/>
              </a:rPr>
              <a:t>ش</a:t>
            </a:r>
            <a:r>
              <a:rPr lang="ar-DZ" sz="4000" b="1" dirty="0">
                <a:latin typeface="Arial" panose="020B0604020202020204" pitchFamily="34" charset="0"/>
                <a:cs typeface="Arial" panose="020B0604020202020204" pitchFamily="34" charset="0"/>
              </a:rPr>
              <a:t>راكات مراكز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ar-DZ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4242363" y="1401702"/>
            <a:ext cx="4674480" cy="4486275"/>
          </a:xfrm>
        </p:spPr>
        <p:txBody>
          <a:bodyPr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1900" b="1" dirty="0">
                <a:solidFill>
                  <a:srgbClr val="002060"/>
                </a:solidFill>
              </a:rPr>
              <a:t>إدارة مساعدات البطالة</a:t>
            </a:r>
          </a:p>
          <a:p>
            <a:r>
              <a:rPr lang="ar-DZ" sz="1900" b="1" dirty="0">
                <a:solidFill>
                  <a:srgbClr val="002060"/>
                </a:solidFill>
              </a:rPr>
              <a:t>(</a:t>
            </a:r>
            <a:r>
              <a:rPr lang="en-US" sz="1900" b="1" dirty="0">
                <a:solidFill>
                  <a:srgbClr val="002060"/>
                </a:solidFill>
              </a:rPr>
              <a:t>DUA</a:t>
            </a:r>
            <a:r>
              <a:rPr lang="ar-EG" sz="1900" b="1" dirty="0">
                <a:solidFill>
                  <a:srgbClr val="002060"/>
                </a:solidFill>
              </a:rPr>
              <a:t>)</a:t>
            </a:r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www.mass.gov/DUA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ar-DZ" sz="1900" b="1" dirty="0">
                <a:solidFill>
                  <a:srgbClr val="002060"/>
                </a:solidFill>
              </a:rPr>
              <a:t>إدارة المساعدة الانتقالية (</a:t>
            </a:r>
            <a:r>
              <a:rPr lang="en-US" sz="1900" b="1" dirty="0">
                <a:solidFill>
                  <a:srgbClr val="002060"/>
                </a:solidFill>
              </a:rPr>
              <a:t>DTA</a:t>
            </a:r>
            <a:r>
              <a:rPr lang="ar-DZ" sz="19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www.mass.gov/DTA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ar-DZ" sz="1900" b="1" dirty="0">
                <a:solidFill>
                  <a:srgbClr val="002060"/>
                </a:solidFill>
              </a:rPr>
              <a:t>لجنة إعادة التأهيل بولاية ماساتشوستس (</a:t>
            </a:r>
            <a:r>
              <a:rPr lang="en-US" sz="1900" b="1" dirty="0">
                <a:solidFill>
                  <a:srgbClr val="002060"/>
                </a:solidFill>
              </a:rPr>
              <a:t>MRC</a:t>
            </a:r>
            <a:r>
              <a:rPr lang="ar-DZ" sz="19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www.mass.gov/MRC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166304" y="1299554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1900" b="1" dirty="0">
                <a:solidFill>
                  <a:srgbClr val="002060"/>
                </a:solidFill>
              </a:rPr>
              <a:t>لجنة المكفوفين بولاية ماساتشوستس (</a:t>
            </a:r>
            <a:r>
              <a:rPr lang="en-US" sz="1900" b="1" dirty="0">
                <a:solidFill>
                  <a:srgbClr val="002060"/>
                </a:solidFill>
              </a:rPr>
              <a:t>MCB</a:t>
            </a:r>
            <a:r>
              <a:rPr lang="ar-DZ" sz="19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www.mass.gov/MCB</a:t>
            </a: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422" y="322898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161" y="5133194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888" y="1753631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166304" y="4851264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93" y="1431139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030" y="39328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DZ" b="1" dirty="0">
                <a:solidFill>
                  <a:srgbClr val="002060"/>
                </a:solidFill>
              </a:rPr>
              <a:t>برنامج توظيف المسنين في الخدمة المجتمعية (</a:t>
            </a:r>
            <a:r>
              <a:rPr lang="en-US" b="1" dirty="0">
                <a:solidFill>
                  <a:srgbClr val="002060"/>
                </a:solidFill>
              </a:rPr>
              <a:t>SCSEP</a:t>
            </a:r>
            <a:r>
              <a:rPr lang="ar-DZ" b="1" dirty="0">
                <a:solidFill>
                  <a:srgbClr val="002060"/>
                </a:solidFill>
              </a:rPr>
              <a:t>)</a:t>
            </a:r>
          </a:p>
          <a:p>
            <a:r>
              <a:rPr lang="en-US" b="1" dirty="0">
                <a:hlinkClick r:id="rId3"/>
              </a:rPr>
              <a:t>https://www.mass.gov/senior-community-service-employment-program-scsep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4" y="2434172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247466" cy="954348"/>
          </a:xfrm>
        </p:spPr>
        <p:txBody>
          <a:bodyPr/>
          <a:lstStyle/>
          <a:p>
            <a:r>
              <a:rPr lang="ar-DZ" b="1" dirty="0">
                <a:cs typeface="+mn-cs"/>
              </a:rPr>
              <a:t>كيف يمكن لمراكز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MassHire</a:t>
            </a:r>
            <a:r>
              <a:rPr lang="ar-DZ" b="1" dirty="0">
                <a:cs typeface="+mn-cs"/>
              </a:rPr>
              <a:t>) مساعدتك؟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برامج وخدمات متخصصة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400" b="1" i="0" u="none" strike="noStrike" cap="none" normalizeH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مسار البحث عن عمل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 مسار التدريب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تأمين البطالة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ar-DZ" b="1" dirty="0">
                <a:cs typeface="+mn-cs"/>
              </a:rPr>
              <a:t>برامج وخدمات متخصصة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9300" y="2969305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065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61" y="44020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ar-DZ" sz="3300" b="1" dirty="0">
                <a:cs typeface="+mn-cs"/>
              </a:rPr>
              <a:t>   خدمات للمحاربين القدماء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ar-DZ" sz="3900" b="1">
                <a:solidFill>
                  <a:srgbClr val="0C3B5D"/>
                </a:solidFill>
                <a:cs typeface="Arial" charset="0"/>
              </a:rPr>
              <a:t>العملاء من المحاربين القدماء وأزواجهم المؤهلين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ar-DZ" sz="2000" i="1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ar-DZ" sz="2000" i="1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ar-DZ" sz="3100" b="1" i="1">
                <a:solidFill>
                  <a:srgbClr val="0C3B5D"/>
                </a:solidFill>
                <a:cs typeface="Arial" charset="0"/>
              </a:rPr>
              <a:t>إننا نفتخر بخدمة أولئك الذين خدموا بلدنا بكل فخر!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207030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ar-DZ" sz="3500" b="1">
                <a:solidFill>
                  <a:schemeClr val="bg1"/>
                </a:solidFill>
                <a:cs typeface="Arial" charset="0"/>
              </a:rPr>
              <a:t>العملاء من ذوي الإعاقات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ar-DZ" sz="2400" b="1">
                <a:solidFill>
                  <a:srgbClr val="0C3B5D"/>
                </a:solidFill>
              </a:rPr>
              <a:t>يمكن للعملاء التعريف بأنفسهم وتلقي مساعدة فردية إذا كان لديك إعاقة</a:t>
            </a: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ar-DZ" sz="2000" b="1">
                <a:solidFill>
                  <a:srgbClr val="0C3B5D"/>
                </a:solidFill>
                <a:cs typeface="Arial" charset="0"/>
              </a:rPr>
              <a:t>تتوفر التسهيلات المعقولة عند الطلب.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87" y="214798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ar-DZ" b="1" dirty="0">
                <a:cs typeface="+mn-cs"/>
              </a:rPr>
              <a:t>الشباب الصغار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ar-DZ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ar-DZ" sz="2400" b="1" dirty="0"/>
              <a:t>تنطبق متطلبات الأهلية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11250</TotalTime>
  <Words>1244</Words>
  <Application>Microsoft Office PowerPoint</Application>
  <PresentationFormat>On-screen Show (4:3)</PresentationFormat>
  <Paragraphs>283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Grande</vt:lpstr>
      <vt:lpstr>Wingdings</vt:lpstr>
      <vt:lpstr>Office Theme</vt:lpstr>
      <vt:lpstr>1_Office Theme</vt:lpstr>
      <vt:lpstr>مرحباً بكم في مركز المهن (MassHire)</vt:lpstr>
      <vt:lpstr>مراكز المهن بولاية ماساتشوسيتس (MASSHIRE CAREER CENTERS)</vt:lpstr>
      <vt:lpstr>مواقع مراكز (MassHire)</vt:lpstr>
      <vt:lpstr>شراكات مراكز (MassHire)</vt:lpstr>
      <vt:lpstr>كيف يمكن لمراكز (MassHire) مساعدتك؟</vt:lpstr>
      <vt:lpstr>برامج وخدمات متخصصة</vt:lpstr>
      <vt:lpstr>   خدمات للمحاربين القدماء</vt:lpstr>
      <vt:lpstr>العملاء من ذوي الإعاقات</vt:lpstr>
      <vt:lpstr>الشباب الصغار</vt:lpstr>
      <vt:lpstr>الخدمات متعددة اللغات</vt:lpstr>
      <vt:lpstr>مساعدة التكيّف المهني (TAA)، بدلات إعادة التكيّف المهني (TRA)</vt:lpstr>
      <vt:lpstr>المنح الوطنية للعمال النازحين (NDWGs)</vt:lpstr>
      <vt:lpstr>الخدمات المقدمة لعمال المزارع الموسميين المهاجرين (MSFWs) وأصحاب الأعمال الزراعيين</vt:lpstr>
      <vt:lpstr>أين أبدأ؟ البحث عن عمل أم تدريب</vt:lpstr>
      <vt:lpstr>التقييمات: البحث عن عمل أم تدريب؟</vt:lpstr>
      <vt:lpstr>معلومات سوق العمل: البحث عن عمل أم تدريب؟</vt:lpstr>
      <vt:lpstr>أدوات عبر الإنترنت  للبحث عن عمل أو تدريب</vt:lpstr>
      <vt:lpstr>مسار البحث عن عمل </vt:lpstr>
      <vt:lpstr>مسار التدريب </vt:lpstr>
      <vt:lpstr>التعلم المبني على العمل</vt:lpstr>
      <vt:lpstr>موقع (MassHire JobQuest)</vt:lpstr>
      <vt:lpstr>الوظائف المطابقة - موقع (JobQuest)</vt:lpstr>
      <vt:lpstr>PowerPoint Presentation</vt:lpstr>
      <vt:lpstr>PowerPoint Presentation</vt:lpstr>
      <vt:lpstr> برنامج فرص التدريب (TOP)  القسم 30</vt:lpstr>
      <vt:lpstr>تأمين البطالة</vt:lpstr>
      <vt:lpstr>برنامج خدمات إعادة التوظيف وتقييم الأهلية (RESEA)</vt:lpstr>
      <vt:lpstr>لديك أسئلة؟  اتصل بمركز المهن  (MassHire Career Center)  المحلي لديك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Reviewer</cp:lastModifiedBy>
  <cp:revision>653</cp:revision>
  <cp:lastPrinted>2020-03-12T17:41:47Z</cp:lastPrinted>
  <dcterms:created xsi:type="dcterms:W3CDTF">2018-04-17T17:15:10Z</dcterms:created>
  <dcterms:modified xsi:type="dcterms:W3CDTF">2020-07-06T04:35:20Z</dcterms:modified>
</cp:coreProperties>
</file>