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72" r:id="rId23"/>
    <p:sldId id="393" r:id="rId24"/>
    <p:sldId id="394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4A"/>
    <a:srgbClr val="223651"/>
    <a:srgbClr val="FAA71F"/>
    <a:srgbClr val="139876"/>
    <a:srgbClr val="7D3379"/>
    <a:srgbClr val="53A4CF"/>
    <a:srgbClr val="112638"/>
    <a:srgbClr val="45A78E"/>
    <a:srgbClr val="426480"/>
    <a:srgbClr val="426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1752" autoAdjust="0"/>
  </p:normalViewPr>
  <p:slideViewPr>
    <p:cSldViewPr snapToGrid="0" snapToObjects="1">
      <p:cViewPr varScale="1">
        <p:scale>
          <a:sx n="80" d="100"/>
          <a:sy n="80" d="100"/>
        </p:scale>
        <p:origin x="9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6" d="100"/>
        <a:sy n="156" d="100"/>
      </p:scale>
      <p:origin x="0" y="-4854"/>
    </p:cViewPr>
  </p:sorterViewPr>
  <p:notesViewPr>
    <p:cSldViewPr snapToGrid="0" snapToObjects="1">
      <p:cViewPr>
        <p:scale>
          <a:sx n="68" d="100"/>
          <a:sy n="68" d="100"/>
        </p:scale>
        <p:origin x="25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E76CC-54FD-CB45-8BAD-11B0B5987EC8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Assessment</a:t>
          </a: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en-US"/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en-US"/>
        </a:p>
      </dgm:t>
    </dgm:pt>
    <dgm:pt modelId="{12625909-57A5-E241-88E8-82CEE6F60941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Develop a Career Action Plan – </a:t>
          </a:r>
          <a:r>
            <a:rPr lang="en-US" b="1" dirty="0">
              <a:solidFill>
                <a:schemeClr val="accent6"/>
              </a:solidFill>
            </a:rPr>
            <a:t>Job Search or/and Training?</a:t>
          </a: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en-US"/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en-US"/>
        </a:p>
      </dgm:t>
    </dgm:pt>
    <dgm:pt modelId="{D0C0A53D-BFFD-494D-AE33-06BFE4F0E171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Research the labor market</a:t>
          </a: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en-US"/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en-US"/>
        </a:p>
      </dgm:t>
    </dgm:pt>
    <dgm:pt modelId="{91B426F9-2AD3-7947-8235-62C6B9CFB2FA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Apply for jobs or begin training</a:t>
          </a: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en-US"/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en-US"/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2C55-39DD-6542-A1F3-357D1E1F8D04}">
      <dsp:nvSpPr>
        <dsp:cNvPr id="0" name=""/>
        <dsp:cNvSpPr/>
      </dsp:nvSpPr>
      <dsp:spPr>
        <a:xfrm rot="5400000">
          <a:off x="363497" y="1546826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0595-1FEE-D048-9DE8-94FC5D629B23}">
      <dsp:nvSpPr>
        <dsp:cNvPr id="0" name=""/>
        <dsp:cNvSpPr/>
      </dsp:nvSpPr>
      <dsp:spPr>
        <a:xfrm>
          <a:off x="146246" y="2099281"/>
          <a:ext cx="1630537" cy="72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/>
              </a:solidFill>
            </a:rPr>
            <a:t>Assessment</a:t>
          </a:r>
        </a:p>
      </dsp:txBody>
      <dsp:txXfrm>
        <a:off x="146246" y="2099281"/>
        <a:ext cx="1630537" cy="721591"/>
      </dsp:txXfrm>
    </dsp:sp>
    <dsp:sp modelId="{AB239BFB-F671-934E-B2B3-F156D961F5B5}">
      <dsp:nvSpPr>
        <dsp:cNvPr id="0" name=""/>
        <dsp:cNvSpPr/>
      </dsp:nvSpPr>
      <dsp:spPr>
        <a:xfrm>
          <a:off x="1505675" y="1515009"/>
          <a:ext cx="307648" cy="3076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1949-6025-904D-883A-9ABB6735728D}">
      <dsp:nvSpPr>
        <dsp:cNvPr id="0" name=""/>
        <dsp:cNvSpPr/>
      </dsp:nvSpPr>
      <dsp:spPr>
        <a:xfrm rot="5400000">
          <a:off x="2368394" y="1000574"/>
          <a:ext cx="1092539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D6A-2B78-0349-8166-7CBA13139EB0}">
      <dsp:nvSpPr>
        <dsp:cNvPr id="0" name=""/>
        <dsp:cNvSpPr/>
      </dsp:nvSpPr>
      <dsp:spPr>
        <a:xfrm>
          <a:off x="4209244" y="1169671"/>
          <a:ext cx="1630537" cy="159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/>
              </a:solidFill>
            </a:rPr>
            <a:t>Develop a Career Action Plan – </a:t>
          </a:r>
          <a:r>
            <a:rPr lang="en-US" sz="1900" b="1" kern="1200" dirty="0">
              <a:solidFill>
                <a:schemeClr val="accent6"/>
              </a:solidFill>
            </a:rPr>
            <a:t>Job Search or/and Training?</a:t>
          </a:r>
        </a:p>
      </dsp:txBody>
      <dsp:txXfrm>
        <a:off x="4209244" y="1169671"/>
        <a:ext cx="1630537" cy="1599386"/>
      </dsp:txXfrm>
    </dsp:sp>
    <dsp:sp modelId="{05A96504-748A-4446-BC17-3E9497F507C9}">
      <dsp:nvSpPr>
        <dsp:cNvPr id="0" name=""/>
        <dsp:cNvSpPr/>
      </dsp:nvSpPr>
      <dsp:spPr>
        <a:xfrm>
          <a:off x="3501771" y="936011"/>
          <a:ext cx="307648" cy="3076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62FED-0209-E649-8E95-31E84103BDA5}">
      <dsp:nvSpPr>
        <dsp:cNvPr id="0" name=""/>
        <dsp:cNvSpPr/>
      </dsp:nvSpPr>
      <dsp:spPr>
        <a:xfrm rot="5400000">
          <a:off x="4356158" y="575040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731-23E9-3343-9290-E2DE96E643C5}">
      <dsp:nvSpPr>
        <dsp:cNvPr id="0" name=""/>
        <dsp:cNvSpPr/>
      </dsp:nvSpPr>
      <dsp:spPr>
        <a:xfrm>
          <a:off x="2264902" y="1541389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/>
              </a:solidFill>
            </a:rPr>
            <a:t>Research the labor market</a:t>
          </a:r>
        </a:p>
      </dsp:txBody>
      <dsp:txXfrm>
        <a:off x="2264902" y="1541389"/>
        <a:ext cx="1630537" cy="1429261"/>
      </dsp:txXfrm>
    </dsp:sp>
    <dsp:sp modelId="{D35CA330-841E-EF4A-80BA-34C8B870C386}">
      <dsp:nvSpPr>
        <dsp:cNvPr id="0" name=""/>
        <dsp:cNvSpPr/>
      </dsp:nvSpPr>
      <dsp:spPr>
        <a:xfrm>
          <a:off x="5497867" y="442075"/>
          <a:ext cx="307648" cy="3076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ED24-1390-884E-9FD2-DCDF27E59FE5}">
      <dsp:nvSpPr>
        <dsp:cNvPr id="0" name=""/>
        <dsp:cNvSpPr/>
      </dsp:nvSpPr>
      <dsp:spPr>
        <a:xfrm rot="5400000">
          <a:off x="6352254" y="81104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B3-FA90-F945-AF82-0046AC5A7B83}">
      <dsp:nvSpPr>
        <dsp:cNvPr id="0" name=""/>
        <dsp:cNvSpPr/>
      </dsp:nvSpPr>
      <dsp:spPr>
        <a:xfrm>
          <a:off x="6171074" y="620732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/>
              </a:solidFill>
            </a:rPr>
            <a:t>Apply for jobs or begin training</a:t>
          </a:r>
        </a:p>
      </dsp:txBody>
      <dsp:txXfrm>
        <a:off x="6171074" y="620732"/>
        <a:ext cx="1630537" cy="142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2484029" y="-884651"/>
          <a:ext cx="3072609" cy="6616102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5096089" y="1925358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5695926" y="2219540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4394313" y="1704864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5295614" y="507673"/>
          <a:ext cx="3199456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</dsp:txBody>
      <dsp:txXfrm>
        <a:off x="5295614" y="507673"/>
        <a:ext cx="3199456" cy="775488"/>
      </dsp:txXfrm>
    </dsp:sp>
    <dsp:sp modelId="{8E25DE20-0C58-41EC-98DE-C60338683E21}">
      <dsp:nvSpPr>
        <dsp:cNvPr id="0" name=""/>
        <dsp:cNvSpPr/>
      </dsp:nvSpPr>
      <dsp:spPr>
        <a:xfrm>
          <a:off x="4274192" y="824913"/>
          <a:ext cx="2932313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274192" y="824913"/>
        <a:ext cx="2932313" cy="775488"/>
      </dsp:txXfrm>
    </dsp:sp>
    <dsp:sp modelId="{5DF89BFF-944B-43A7-B579-21096E550DF3}">
      <dsp:nvSpPr>
        <dsp:cNvPr id="0" name=""/>
        <dsp:cNvSpPr/>
      </dsp:nvSpPr>
      <dsp:spPr>
        <a:xfrm>
          <a:off x="1875026" y="1375521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1375521"/>
        <a:ext cx="1972647" cy="775488"/>
      </dsp:txXfrm>
    </dsp:sp>
    <dsp:sp modelId="{C9EEA517-1F46-4769-856B-A985EDC95EC3}">
      <dsp:nvSpPr>
        <dsp:cNvPr id="0" name=""/>
        <dsp:cNvSpPr/>
      </dsp:nvSpPr>
      <dsp:spPr>
        <a:xfrm>
          <a:off x="6201402" y="2630833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5233859" y="1911577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5233859" y="1911577"/>
        <a:ext cx="1972647" cy="775488"/>
      </dsp:txXfrm>
    </dsp:sp>
    <dsp:sp modelId="{534FAC38-20E5-4A4F-B78E-6E5D0D314D3E}">
      <dsp:nvSpPr>
        <dsp:cNvPr id="0" name=""/>
        <dsp:cNvSpPr/>
      </dsp:nvSpPr>
      <dsp:spPr>
        <a:xfrm>
          <a:off x="1875026" y="2501433"/>
          <a:ext cx="2932314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2501433"/>
        <a:ext cx="2932314" cy="775488"/>
      </dsp:txXfrm>
    </dsp:sp>
    <dsp:sp modelId="{8EE29B51-767F-40B9-AF05-8297A12CB22B}">
      <dsp:nvSpPr>
        <dsp:cNvPr id="0" name=""/>
        <dsp:cNvSpPr/>
      </dsp:nvSpPr>
      <dsp:spPr>
        <a:xfrm>
          <a:off x="4540766" y="4071311"/>
          <a:ext cx="2665740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540766" y="4071311"/>
        <a:ext cx="2665740" cy="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E66AE-C2C3-4BE4-AA0F-1FFDE8E44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14825"/>
            <a:ext cx="5382201" cy="4283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723900"/>
            <a:ext cx="4725987" cy="3544888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7E59B-8AD2-4427-ABAE-569BD241D9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17797" y="5730046"/>
            <a:ext cx="595351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17797" y="4415790"/>
            <a:ext cx="5675835" cy="4183380"/>
          </a:xfrm>
        </p:spPr>
        <p:txBody>
          <a:bodyPr/>
          <a:lstStyle/>
          <a:p>
            <a:pPr marL="174708" indent="-174708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912" y="4489387"/>
            <a:ext cx="5898698" cy="4487747"/>
          </a:xfrm>
        </p:spPr>
        <p:txBody>
          <a:bodyPr/>
          <a:lstStyle/>
          <a:p>
            <a:pPr fontAlgn="base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078" y="4204328"/>
            <a:ext cx="6368903" cy="4758919"/>
          </a:xfrm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9878" y="4253574"/>
            <a:ext cx="6342055" cy="4673256"/>
          </a:xfrm>
        </p:spPr>
        <p:txBody>
          <a:bodyPr/>
          <a:lstStyle/>
          <a:p>
            <a:pPr>
              <a:defRPr/>
            </a:pPr>
            <a:endParaRPr lang="en-US" sz="115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0" y="4499168"/>
            <a:ext cx="5655469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093D-D2EA-499A-BE76-57FE013B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8181" y="4415790"/>
            <a:ext cx="55054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65" y="4400128"/>
            <a:ext cx="5692462" cy="4323988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79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82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368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255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914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029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0916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80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A03CB-A17C-415B-96A2-0F3CE0428BB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b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090" y="4251975"/>
            <a:ext cx="5257800" cy="43586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cs typeface="Calibri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151D7-A896-41CE-9D47-C3489DB4B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38369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10D97-DC9E-48E2-9266-5D53D69CD5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903D2-57E9-4FA8-8300-902AFDBD51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orgs/office-of-multilingual-service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orqworks.com/" TargetMode="External"/><Relationship Id="rId5" Type="http://schemas.openxmlformats.org/officeDocument/2006/relationships/hyperlink" Target="http://www.careerinfonet.org/" TargetMode="External"/><Relationship Id="rId4" Type="http://schemas.openxmlformats.org/officeDocument/2006/relationships/hyperlink" Target="http://www.masscis.intocareer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ss.gov/how-to/find-a-masshire-career-cen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how-to/find-a-masshire-career-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hyperlink" Target="http://www.mass.gov/DUA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s://www.mass.gov/senior-community-service-employment-program-scs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CB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mass.gov/MRC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mass.gov/DTA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2528" y="995572"/>
            <a:ext cx="7832785" cy="1444625"/>
          </a:xfrm>
        </p:spPr>
        <p:txBody>
          <a:bodyPr/>
          <a:lstStyle/>
          <a:p>
            <a:pPr algn="ctr"/>
            <a:r>
              <a:rPr lang="en-US" b="1" dirty="0"/>
              <a:t>Welcome to </a:t>
            </a:r>
            <a:r>
              <a:rPr lang="en-US" b="1" dirty="0" err="1"/>
              <a:t>MassHire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b="1"/>
              <a:t>Multilingual Services</a:t>
            </a: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48075"/>
            <a:ext cx="83010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" y="5263604"/>
            <a:ext cx="891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To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access translated publications and documents, visit our Multilingual webpage at: </a:t>
            </a:r>
          </a:p>
          <a:p>
            <a:pPr algn="ctr">
              <a:defRPr/>
            </a:pPr>
            <a:r>
              <a:rPr lang="en-US" sz="2400" dirty="0">
                <a:hlinkClick r:id="rId6"/>
              </a:rPr>
              <a:t>https://www.mass.gov/orgs/office-of-multilingual-services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Trade Adjustment Assistance (TAA),         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Trade Readjustment Allowances (TRA)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35"/>
            <a:ext cx="9144000" cy="4742530"/>
          </a:xfrm>
        </p:spPr>
        <p:txBody>
          <a:bodyPr>
            <a:noAutofit/>
          </a:bodyPr>
          <a:lstStyle/>
          <a:p>
            <a:pPr indent="571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If your job has moved overseas or been affected by foreign competition, you may be eligible for</a:t>
            </a:r>
            <a:br>
              <a:rPr lang="en-US" dirty="0">
                <a:solidFill>
                  <a:schemeClr val="accent6"/>
                </a:solidFill>
                <a:cs typeface="Arial" charset="0"/>
              </a:rPr>
            </a:br>
            <a:r>
              <a:rPr lang="en-US" dirty="0">
                <a:solidFill>
                  <a:schemeClr val="accent6"/>
                </a:solidFill>
                <a:cs typeface="Arial" charset="0"/>
              </a:rPr>
              <a:t>benefits including: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Financial assistance for job training				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Cash benefits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75">
            <a:off x="3130324" y="3624875"/>
            <a:ext cx="2883346" cy="189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9" y="2329434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0627" y="5715392"/>
            <a:ext cx="80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Deadlines apply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0"/>
            <a:ext cx="8229600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National Dislocated Worker Grants (NDWGs)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>
              <a:buNone/>
              <a:defRPr/>
            </a:pPr>
            <a:endParaRPr lang="en-US" sz="2400" dirty="0">
              <a:solidFill>
                <a:srgbClr val="000099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" y="4348114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85" y="422428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06" y="3026358"/>
            <a:ext cx="796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Dislocated Workers Grants assist customers who are affected by large scale layoffs caused by unexpected economic events.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/>
            <a:r>
              <a:rPr lang="en-US" sz="3200" b="1" dirty="0"/>
              <a:t>Services to Migrant Seasonal Farm Workers (MSFWs) and Agricultural Employers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04" y="1463040"/>
            <a:ext cx="8015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Staff assisted services and referrals for Support Services.</a:t>
            </a: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7" y="204531"/>
            <a:ext cx="7982959" cy="954348"/>
          </a:xfrm>
        </p:spPr>
        <p:txBody>
          <a:bodyPr/>
          <a:lstStyle/>
          <a:p>
            <a:r>
              <a:rPr lang="en-US" b="1" dirty="0"/>
              <a:t>Where Do I Start? Job Search or Training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133684"/>
              </p:ext>
            </p:extLst>
          </p:nvPr>
        </p:nvGraphicFramePr>
        <p:xfrm>
          <a:off x="210063" y="2787195"/>
          <a:ext cx="780523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7079443" y="1347123"/>
            <a:ext cx="1871721" cy="1648628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81571" y="1885443"/>
            <a:ext cx="166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Your new job!</a:t>
            </a: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Assessments:</a:t>
            </a:r>
            <a:b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Search or Training?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1618" y="1430215"/>
            <a:ext cx="6118725" cy="426412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How Can Assessments Help You Find a Job or Training?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Determine strengths, challenges and barriers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Identify goals and opportunities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Facilitate decision-making</a:t>
            </a:r>
          </a:p>
          <a:p>
            <a:pPr>
              <a:spcBef>
                <a:spcPts val="0"/>
              </a:spcBef>
              <a:buNone/>
              <a:defRPr/>
            </a:pPr>
            <a:endParaRPr lang="en-US" altLang="en-US" sz="2000" dirty="0">
              <a:solidFill>
                <a:srgbClr val="042B4A"/>
              </a:solidFill>
            </a:endParaRPr>
          </a:p>
          <a:p>
            <a:pPr>
              <a:buNone/>
              <a:defRPr/>
            </a:pP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What Can Assessment Tools Measure?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Knowledge, skills and abilities (KSAs)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Aptitude/abilities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Work and personal values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Personality traits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Occupational interests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kern="0" dirty="0">
              <a:solidFill>
                <a:srgbClr val="22365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/>
          </p:cNvGrpSpPr>
          <p:nvPr/>
        </p:nvGrpSpPr>
        <p:grpSpPr bwMode="auto">
          <a:xfrm rot="21255744">
            <a:off x="6631607" y="2686140"/>
            <a:ext cx="1700222" cy="2163570"/>
            <a:chOff x="6096000" y="863036"/>
            <a:chExt cx="3048000" cy="3480364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96000" y="863036"/>
              <a:ext cx="3048000" cy="3480364"/>
              <a:chOff x="6553822" y="930963"/>
              <a:chExt cx="2590183" cy="371723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582931" y="1930236"/>
                <a:ext cx="474740" cy="108242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Assessment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7035844" y="1568141"/>
                <a:ext cx="457156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market Analysis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385306" y="1552340"/>
                <a:ext cx="474740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skill building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589249" y="1397653"/>
                <a:ext cx="668153" cy="130581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marketing tools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046250" y="1220298"/>
                <a:ext cx="474740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job searching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79" y="1516788"/>
                <a:ext cx="1488143" cy="316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50" cap="small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Training Research</a:t>
                </a: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100474"/>
            <a:ext cx="8288593" cy="1114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Labor Market Information:</a:t>
            </a:r>
            <a:br>
              <a:rPr lang="en-US" sz="4400" b="1" dirty="0"/>
            </a:br>
            <a:r>
              <a:rPr lang="en-US" sz="4400" b="1" dirty="0"/>
              <a:t>Job Search or Training?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8206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582801" y="4099131"/>
            <a:ext cx="284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FFFF"/>
                </a:solidFill>
                <a:cs typeface="Arial" charset="0"/>
              </a:rPr>
              <a:t>Make informed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FFFF"/>
                </a:solidFill>
                <a:cs typeface="Arial" charset="0"/>
              </a:rPr>
              <a:t> decisions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1675" y="1757017"/>
            <a:ext cx="3366002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Identify skill gaps </a:t>
            </a:r>
          </a:p>
          <a:p>
            <a:pPr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and wage 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6283" y="3336420"/>
            <a:ext cx="37949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Find employers who are </a:t>
            </a:r>
          </a:p>
          <a:p>
            <a:pPr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filling jobs of interest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0921" y="2409790"/>
            <a:ext cx="323771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Know what jobs are </a:t>
            </a:r>
          </a:p>
          <a:p>
            <a:pPr algn="r"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growing or declining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6425" y="400539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Narrow the job search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174" y="5147951"/>
            <a:ext cx="442300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Find the right job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Identify training programs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Learn what jobs require certification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518" y="5024840"/>
            <a:ext cx="407206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Answers to your Job Search or Training Pathway Questions</a:t>
            </a: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96897"/>
            <a:ext cx="7414227" cy="954348"/>
          </a:xfrm>
        </p:spPr>
        <p:txBody>
          <a:bodyPr/>
          <a:lstStyle/>
          <a:p>
            <a:pPr algn="ctr"/>
            <a:r>
              <a:rPr lang="en-US" b="1" dirty="0"/>
              <a:t>Online Tools for </a:t>
            </a:r>
            <a:br>
              <a:rPr lang="en-US" b="1" dirty="0"/>
            </a:br>
            <a:r>
              <a:rPr lang="en-US" b="1" dirty="0"/>
              <a:t>Job Search or Training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599" y="3281867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These online tools can assist with Assessments, training, employment and much more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rId3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4"/>
              </a:rPr>
              <a:t>www.masscis.intocareers.org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 charset="0"/>
                <a:hlinkClick r:id="rId5"/>
              </a:rPr>
              <a:t>www.careerinfonet.org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" action="ppaction://noaction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6"/>
              </a:rPr>
              <a:t>www.torqworks.com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WorkKeys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249" y="1360374"/>
            <a:ext cx="86252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altLang="en-US" sz="2500" b="1" dirty="0">
                <a:solidFill>
                  <a:srgbClr val="042B4A"/>
                </a:solidFill>
              </a:rPr>
              <a:t>Why use online tools to Explore Job Search or Training?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</a:rPr>
              <a:t>Make better, more informed decisions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</a:rPr>
              <a:t>Learn how assessing your knowledge, skills, abilities, values and interests relate to the training and job search process</a:t>
            </a:r>
            <a:endParaRPr lang="en-US" altLang="en-US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4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28800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Job Search Pathway</a:t>
            </a:r>
            <a:br>
              <a:rPr lang="en-US" sz="2100" b="1" dirty="0">
                <a:solidFill>
                  <a:schemeClr val="accent6"/>
                </a:solidFill>
              </a:rPr>
            </a:b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Job Search Process</a:t>
            </a:r>
          </a:p>
          <a:p>
            <a:pPr>
              <a:defRPr/>
            </a:pPr>
            <a:endParaRPr lang="en-US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72413" y="2927990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Training Pathway</a:t>
            </a:r>
            <a:br>
              <a:rPr lang="en-US" sz="2100" b="1" dirty="0">
                <a:solidFill>
                  <a:schemeClr val="accent6"/>
                </a:solidFill>
              </a:rPr>
            </a:b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26865" y="1302327"/>
            <a:ext cx="1856509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Self Assessment</a:t>
            </a: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Labor Market Information</a:t>
            </a: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1953498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Set Training Goals</a:t>
            </a: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Develop Career Action Plan </a:t>
            </a:r>
          </a:p>
        </p:txBody>
      </p:sp>
      <p:sp>
        <p:nvSpPr>
          <p:cNvPr id="17" name="Oval 16"/>
          <p:cNvSpPr/>
          <p:nvPr/>
        </p:nvSpPr>
        <p:spPr>
          <a:xfrm>
            <a:off x="1814065" y="2563088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Complete Training or Certification Program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28" y="3502380"/>
            <a:ext cx="15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Employment</a:t>
            </a: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51" y="146172"/>
            <a:ext cx="7131050" cy="954348"/>
          </a:xfrm>
        </p:spPr>
        <p:txBody>
          <a:bodyPr/>
          <a:lstStyle/>
          <a:p>
            <a:pPr algn="ctr"/>
            <a:r>
              <a:rPr lang="en-US" sz="4000" b="1" dirty="0"/>
              <a:t>MASSHIRE CAREER CENTERS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76" y="2914743"/>
            <a:ext cx="2941499" cy="24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05" y="1455710"/>
            <a:ext cx="86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Helping take the fear and confusion out of finding a job!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946" y="5383753"/>
            <a:ext cx="86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MassHire</a:t>
            </a:r>
            <a:r>
              <a:rPr lang="en-US" sz="2800" b="1" dirty="0">
                <a:solidFill>
                  <a:srgbClr val="002060"/>
                </a:solidFill>
              </a:rPr>
              <a:t> supports YOU and helps get YOU back to work</a:t>
            </a: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55830" y="89445"/>
            <a:ext cx="6012611" cy="954400"/>
          </a:xfrm>
        </p:spPr>
        <p:txBody>
          <a:bodyPr/>
          <a:lstStyle/>
          <a:p>
            <a:r>
              <a:rPr lang="en-US" sz="4000" b="1" dirty="0"/>
              <a:t>Work-Based Learning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64087" y="1716404"/>
            <a:ext cx="7996095" cy="397703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Registered Apprenticeships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Traditional (Construction and the Trades)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Non-Traditional (Tech, Manufacturing and Healthcare) </a:t>
            </a:r>
          </a:p>
          <a:p>
            <a:r>
              <a:rPr lang="en-US" sz="3000" dirty="0">
                <a:solidFill>
                  <a:srgbClr val="002060"/>
                </a:solidFill>
              </a:rPr>
              <a:t>On the Job Training (OJT)</a:t>
            </a:r>
          </a:p>
          <a:p>
            <a:r>
              <a:rPr lang="en-US" sz="3000" dirty="0">
                <a:solidFill>
                  <a:srgbClr val="002060"/>
                </a:solidFill>
              </a:rPr>
              <a:t>Customized training</a:t>
            </a:r>
          </a:p>
          <a:p>
            <a:r>
              <a:rPr lang="en-US" sz="3000" dirty="0">
                <a:solidFill>
                  <a:srgbClr val="042B4A"/>
                </a:solidFill>
              </a:rPr>
              <a:t>Benefits for Veterans</a:t>
            </a:r>
            <a:endParaRPr lang="en-US" sz="3000" dirty="0">
              <a:solidFill>
                <a:srgbClr val="002060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43" y="46845"/>
            <a:ext cx="6075848" cy="954348"/>
          </a:xfrm>
        </p:spPr>
        <p:txBody>
          <a:bodyPr/>
          <a:lstStyle/>
          <a:p>
            <a:r>
              <a:rPr lang="en-US" sz="4000" b="1" dirty="0" err="1"/>
              <a:t>MassHire</a:t>
            </a:r>
            <a:r>
              <a:rPr lang="en-US" sz="4000" b="1" dirty="0"/>
              <a:t> </a:t>
            </a:r>
            <a:r>
              <a:rPr lang="en-US" sz="4000" b="1" dirty="0" err="1"/>
              <a:t>JobQuest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3078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Log In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785691" y="3619500"/>
            <a:ext cx="1295400" cy="533400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First Time User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Registration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654760" y="4457700"/>
            <a:ext cx="1447800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Event Announcements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100"/>
            <a:ext cx="1066800" cy="1447800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Search for</a:t>
            </a:r>
            <a:r>
              <a:rPr lang="en-US" sz="1100" b="1" dirty="0">
                <a:solidFill>
                  <a:schemeClr val="bg1"/>
                </a:solidFill>
              </a:rPr>
              <a:t>: 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Jobs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Training Schools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Events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Access to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My Job 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/>
                </a:solidFill>
              </a:rPr>
              <a:t>www.mass.gov</a:t>
            </a:r>
            <a:r>
              <a:rPr lang="en-US" sz="3200" b="1" dirty="0">
                <a:solidFill>
                  <a:schemeClr val="accent6"/>
                </a:solidFill>
              </a:rPr>
              <a:t>/</a:t>
            </a:r>
            <a:r>
              <a:rPr lang="en-US" sz="3200" b="1" dirty="0" err="1">
                <a:solidFill>
                  <a:schemeClr val="accent6"/>
                </a:solidFill>
              </a:rPr>
              <a:t>jobquest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17877" cy="954348"/>
          </a:xfrm>
        </p:spPr>
        <p:txBody>
          <a:bodyPr/>
          <a:lstStyle/>
          <a:p>
            <a:pPr algn="ctr"/>
            <a:r>
              <a:rPr lang="en-US" b="1" dirty="0"/>
              <a:t>JobQuest – Job Matching</a:t>
            </a:r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lang="en-US" altLang="en-US" sz="675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675" dirty="0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6707" y="1336228"/>
            <a:ext cx="3627293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Resume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Resume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Cover letters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On-line Applications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336228"/>
            <a:ext cx="3933825" cy="19073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Assessments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Identifying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WorkKeys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TORQ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Myers-Briggs Type Indicator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9147" y="3578883"/>
            <a:ext cx="4430857" cy="23913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Job 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Organizing your Job 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Applicant Tracking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Developing Your Self-Marketing Pitch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Mature Worker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16704" y="3113240"/>
            <a:ext cx="3627293" cy="13320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Networking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Networking Works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LinkedIn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16705" y="4496167"/>
            <a:ext cx="3627293" cy="15998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Interviewing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Ace the Interview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Telephone Interviews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Salary Negotiation</a:t>
            </a:r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147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Financial Literacy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Personal budgets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Savings plans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Credit,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Financial decision-making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Identity theft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47" y="4933835"/>
            <a:ext cx="495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2B4A"/>
                </a:solidFill>
              </a:rPr>
              <a:t>These trainings are for Reentry, TANF/Public Assistance, and Long-term unemployed individuals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172" y="1336228"/>
            <a:ext cx="3933825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Essential Skills Training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Workforce preparation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Job-readiness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Soft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4" y="3673323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9780" y="1465582"/>
            <a:ext cx="7979433" cy="4395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en-US" dirty="0"/>
              <a:t>You may be eligible for up to an additional 26 weeks of unemployment benefits while in approved training</a:t>
            </a:r>
          </a:p>
          <a:p>
            <a:pPr lvl="2"/>
            <a:r>
              <a:rPr lang="en-US" dirty="0"/>
              <a:t>Your work search requirements may be waived while attending full-time, approved training</a:t>
            </a:r>
          </a:p>
          <a:p>
            <a:pPr lvl="2"/>
            <a:r>
              <a:rPr lang="en-US" dirty="0"/>
              <a:t>Submit application to the </a:t>
            </a:r>
            <a:r>
              <a:rPr lang="en-US" i="1" dirty="0"/>
              <a:t>Department of Unemployment Assistance </a:t>
            </a:r>
            <a:r>
              <a:rPr lang="en-US" dirty="0"/>
              <a:t>(DUA) by the </a:t>
            </a:r>
            <a:r>
              <a:rPr lang="en-US" b="1" dirty="0"/>
              <a:t>20th</a:t>
            </a:r>
            <a:r>
              <a:rPr lang="en-US" dirty="0"/>
              <a:t> paid week of benefits</a:t>
            </a:r>
          </a:p>
          <a:p>
            <a:pPr lvl="2"/>
            <a:r>
              <a:rPr lang="en-US" i="1" dirty="0"/>
              <a:t>For more information</a:t>
            </a:r>
            <a:r>
              <a:rPr lang="en-US" dirty="0"/>
              <a:t>: </a:t>
            </a:r>
          </a:p>
          <a:p>
            <a:pPr lvl="3"/>
            <a:r>
              <a:rPr lang="en-US" dirty="0"/>
              <a:t>Refer to your UI online claimant inbox  to request the TOP application; or</a:t>
            </a:r>
          </a:p>
          <a:p>
            <a:pPr lvl="3"/>
            <a:r>
              <a:rPr lang="en-US" dirty="0"/>
              <a:t>Contact your local Career Center; or</a:t>
            </a:r>
          </a:p>
          <a:p>
            <a:pPr lvl="3"/>
            <a:r>
              <a:rPr lang="en-US" dirty="0"/>
              <a:t>contact the TOP unit: (617)-626-5521 </a:t>
            </a:r>
            <a:r>
              <a:rPr lang="en-US" i="1" dirty="0"/>
              <a:t>or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http://www.mass.gov/dua/top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097" y="165826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Training Opportunities Program (TOP)</a:t>
            </a:r>
            <a:br>
              <a:rPr lang="en-US" b="1" dirty="0"/>
            </a:br>
            <a:r>
              <a:rPr lang="en-US" b="1" dirty="0"/>
              <a:t>Section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59" y="4382219"/>
            <a:ext cx="1430740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72" y="-113"/>
            <a:ext cx="5713973" cy="95434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Unemployment Insurance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66" y="1459832"/>
            <a:ext cx="8804787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n-US" sz="2600" i="1" dirty="0">
                <a:cs typeface="Arial" charset="0"/>
              </a:rPr>
              <a:t>Unemployment Insurance (UI) </a:t>
            </a:r>
            <a:r>
              <a:rPr lang="en-US" sz="2600" dirty="0">
                <a:cs typeface="Arial" charset="0"/>
              </a:rPr>
              <a:t>provides temporary, partial wage replacement. </a:t>
            </a:r>
          </a:p>
          <a:p>
            <a:pPr lvl="1" algn="ctr" eaLnBrk="0" hangingPunc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cs typeface="Arial" charset="0"/>
              </a:rPr>
              <a:t>You must be able, available and actively seeking work while collecting UI benefits</a:t>
            </a:r>
            <a:r>
              <a:rPr lang="en-US" sz="2800" b="1" dirty="0">
                <a:cs typeface="Arial" charset="0"/>
              </a:rPr>
              <a:t>.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endParaRPr lang="en-US" sz="2400" dirty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n-US" sz="2000" dirty="0">
                <a:cs typeface="Arial" charset="0"/>
              </a:rPr>
              <a:t>Please contact the Department of Unemployment Insurance for questions about Unemployment Insurance: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n-US" sz="2000" dirty="0">
                <a:cs typeface="Arial" charset="0"/>
              </a:rPr>
              <a:t>call </a:t>
            </a:r>
            <a:r>
              <a:rPr lang="en-US" sz="2000" b="1" dirty="0"/>
              <a:t>877-626-6800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or visit the website below.  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n-US" sz="2000" dirty="0">
                <a:cs typeface="Arial" charset="0"/>
              </a:rPr>
              <a:t>Visit: </a:t>
            </a:r>
            <a:r>
              <a:rPr lang="en-US" sz="2000" i="1" dirty="0">
                <a:cs typeface="Arial" charset="0"/>
              </a:rPr>
              <a:t> </a:t>
            </a:r>
            <a:r>
              <a:rPr lang="en-US" sz="2000" dirty="0">
                <a:hlinkClick r:id="rId3"/>
              </a:rPr>
              <a:t>www.mass.gov/dua</a:t>
            </a:r>
            <a:r>
              <a:rPr lang="en-US" sz="2000" dirty="0"/>
              <a:t>  </a:t>
            </a:r>
            <a:endParaRPr lang="en-US" sz="2000" dirty="0">
              <a:cs typeface="Arial" charset="0"/>
            </a:endParaRP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endParaRPr lang="en-U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0997" y="-139485"/>
            <a:ext cx="7543800" cy="1472339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Re-Employment Services and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Eligibility Assessment (RESEA)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lang="en-US" altLang="en-US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585081"/>
            <a:ext cx="8300528" cy="458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 </a:t>
            </a:r>
            <a:r>
              <a:rPr lang="en-US" dirty="0">
                <a:solidFill>
                  <a:srgbClr val="0C3B5D"/>
                </a:solidFill>
              </a:rPr>
              <a:t>is a Federal grant program for customers receiving UI benefits.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C3B5D"/>
                </a:solidFill>
              </a:rPr>
              <a:t>If you are selected for the RESEA program, please pay close attention to the DUA notification letter with important information and </a:t>
            </a:r>
            <a:r>
              <a:rPr lang="en-US" b="1" dirty="0">
                <a:solidFill>
                  <a:srgbClr val="0C3B5D"/>
                </a:solidFill>
              </a:rPr>
              <a:t>DEADLINE DATES</a:t>
            </a:r>
            <a:r>
              <a:rPr lang="en-US" dirty="0">
                <a:solidFill>
                  <a:srgbClr val="0C3B5D"/>
                </a:solidFill>
              </a:rPr>
              <a:t>.  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0C3B5D"/>
                </a:solidFill>
              </a:rPr>
              <a:t>This RESEA notification will be sent to: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C3B5D"/>
                </a:solidFill>
              </a:rPr>
              <a:t>Your UI Online inbox; and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C3B5D"/>
                </a:solidFill>
              </a:rPr>
              <a:t>Received by US mail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C3B5D"/>
                </a:solidFill>
              </a:rPr>
              <a:t>You must </a:t>
            </a:r>
            <a:r>
              <a:rPr lang="en-US" b="1" dirty="0">
                <a:solidFill>
                  <a:srgbClr val="0C3B5D"/>
                </a:solidFill>
              </a:rPr>
              <a:t>take action and respond prior</a:t>
            </a:r>
            <a:r>
              <a:rPr lang="en-US" dirty="0">
                <a:solidFill>
                  <a:srgbClr val="0C3B5D"/>
                </a:solidFill>
              </a:rPr>
              <a:t> to the deadline dates stated within the letter.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Please contact your local </a:t>
            </a:r>
            <a:r>
              <a:rPr lang="en-US" dirty="0" err="1">
                <a:solidFill>
                  <a:srgbClr val="002060"/>
                </a:solidFill>
              </a:rPr>
              <a:t>MassHire</a:t>
            </a:r>
            <a:r>
              <a:rPr lang="en-US" dirty="0">
                <a:solidFill>
                  <a:srgbClr val="002060"/>
                </a:solidFill>
              </a:rPr>
              <a:t> Career Center if you have questions or concerns.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8783" y="264160"/>
            <a:ext cx="7728667" cy="3004631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  <a:br>
              <a:rPr lang="en-US" b="1" dirty="0"/>
            </a:br>
            <a:br>
              <a:rPr lang="en-US" b="1" dirty="0"/>
            </a:br>
            <a:r>
              <a:rPr lang="en-US" sz="4000" b="1" dirty="0"/>
              <a:t>Contact your local </a:t>
            </a:r>
            <a:r>
              <a:rPr lang="en-US" sz="4000" b="1" dirty="0" err="1"/>
              <a:t>MassHire</a:t>
            </a:r>
            <a:br>
              <a:rPr lang="en-US" sz="4000" b="1" dirty="0"/>
            </a:br>
            <a:r>
              <a:rPr lang="en-US" sz="4000" b="1" dirty="0"/>
              <a:t> Career Center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198783" y="511695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https://www.mass.gov/how-to/find-a-masshire-career-center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4000" b="1" dirty="0" err="1"/>
              <a:t>MassHire</a:t>
            </a:r>
            <a:r>
              <a:rPr lang="en-US" sz="4000" b="1" dirty="0"/>
              <a:t> Locations</a:t>
            </a:r>
            <a:endParaRPr lang="en-US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2277139" y="6034835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https://www.mass.gov/how-to/find-a-masshire-career-center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345735" y="6373389"/>
            <a:ext cx="204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FIND A CAREER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04576" y="14192"/>
            <a:ext cx="6193396" cy="954088"/>
          </a:xfrm>
        </p:spPr>
        <p:txBody>
          <a:bodyPr/>
          <a:lstStyle/>
          <a:p>
            <a:r>
              <a:rPr lang="en-US" sz="4000" b="1" dirty="0" err="1"/>
              <a:t>MassHire</a:t>
            </a:r>
            <a:r>
              <a:rPr lang="en-US" sz="4000" b="1" dirty="0"/>
              <a:t> Partnerships</a:t>
            </a:r>
            <a:endParaRPr lang="en-US" b="1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110075" y="1307824"/>
            <a:ext cx="4674480" cy="448627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rgbClr val="002060"/>
                </a:solidFill>
              </a:rPr>
              <a:t>Department of Unemployment</a:t>
            </a:r>
          </a:p>
          <a:p>
            <a:r>
              <a:rPr lang="en-US" sz="1900" b="1" dirty="0">
                <a:solidFill>
                  <a:srgbClr val="002060"/>
                </a:solidFill>
              </a:rPr>
              <a:t>Assistance (DUA)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www.mass.gov/DUA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>
                <a:solidFill>
                  <a:srgbClr val="002060"/>
                </a:solidFill>
              </a:rPr>
              <a:t>Department of Transitional Assistance (DTA)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4"/>
              </a:rPr>
              <a:t>www.mass.gov/DTA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>
                <a:solidFill>
                  <a:srgbClr val="002060"/>
                </a:solidFill>
              </a:rPr>
              <a:t>Mass Rehabilitation Commission (MRC)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5"/>
              </a:rPr>
              <a:t>www.mass.gov/MRC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4824849" y="1263431"/>
            <a:ext cx="4266143" cy="4762818"/>
          </a:xfr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rgbClr val="002060"/>
                </a:solidFill>
              </a:rPr>
              <a:t>Mass Commission for the Blind (MCB)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6"/>
              </a:rPr>
              <a:t>www.mass.gov/MCB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6745" y="3411831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1246" y="4855895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25931" y="1651279"/>
            <a:ext cx="1312701" cy="464322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7225931" y="4684967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15" y="1698931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9931" y="3484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Senior Community Service Employment Program (SCSEP)</a:t>
            </a:r>
          </a:p>
          <a:p>
            <a:r>
              <a:rPr lang="en-US" b="1" dirty="0">
                <a:hlinkClick r:id="rId12"/>
              </a:rPr>
              <a:t>https://www.mass.gov/senior-community-service-employment-program-scsep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26" y="2278501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840" y="0"/>
            <a:ext cx="6968626" cy="954348"/>
          </a:xfrm>
        </p:spPr>
        <p:txBody>
          <a:bodyPr/>
          <a:lstStyle/>
          <a:p>
            <a:r>
              <a:rPr lang="en-US" b="1" dirty="0"/>
              <a:t>How can </a:t>
            </a:r>
            <a:r>
              <a:rPr lang="en-US" b="1" dirty="0" err="1"/>
              <a:t>MassHire</a:t>
            </a:r>
            <a:r>
              <a:rPr lang="en-US" b="1" dirty="0"/>
              <a:t> Help You?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Specialized Programs and Services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Job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Search Pathway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Training Pathway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Unemployment Insurance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516"/>
            <a:ext cx="7131050" cy="954348"/>
          </a:xfrm>
        </p:spPr>
        <p:txBody>
          <a:bodyPr/>
          <a:lstStyle/>
          <a:p>
            <a:r>
              <a:rPr lang="en-US" b="1" dirty="0"/>
              <a:t>Specialized Programs and Services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15" y="2531723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4210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3300" b="1"/>
              <a:t>   Veteran Services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8229600" cy="4662487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en-US" sz="3900" b="1" dirty="0">
                <a:solidFill>
                  <a:srgbClr val="0C3B5D"/>
                </a:solidFill>
                <a:cs typeface="Arial" charset="0"/>
              </a:rPr>
              <a:t>Veteran Customers and Eligible Spouses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We proudly serve those who proudly served our country!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64" y="2070309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3500" b="1">
                <a:solidFill>
                  <a:schemeClr val="bg1"/>
                </a:solidFill>
                <a:cs typeface="Arial" charset="0"/>
              </a:rPr>
              <a:t>Customers With Disabilities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727075"/>
          </a:xfrm>
        </p:spPr>
        <p:txBody>
          <a:bodyPr rtlCol="0">
            <a:noAutofit/>
          </a:bodyPr>
          <a:lstStyle/>
          <a:p>
            <a:pPr marL="114300" indent="0" algn="ctr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en-US" sz="2400" b="1" dirty="0">
                <a:solidFill>
                  <a:srgbClr val="0C3B5D"/>
                </a:solidFill>
              </a:rPr>
              <a:t>Customers can self-identify and receive individual assistance if you have a disability</a:t>
            </a:r>
          </a:p>
          <a:p>
            <a:pPr marL="114300" indent="0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0C3B5D"/>
              </a:solidFill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>
                <a:solidFill>
                  <a:srgbClr val="0C3B5D"/>
                </a:solidFill>
                <a:cs typeface="Arial" charset="0"/>
              </a:rPr>
              <a:t>Reasonable accommodations are available upon request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243205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b="1"/>
              <a:t>Young Adults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/>
              <a:t> 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/>
              <a:t>Eligibility Requirements Apply</a:t>
            </a:r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11216</TotalTime>
  <Words>987</Words>
  <Application>Microsoft Office PowerPoint</Application>
  <PresentationFormat>On-screen Show (4:3)</PresentationFormat>
  <Paragraphs>277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Lucida Grande</vt:lpstr>
      <vt:lpstr>Arial</vt:lpstr>
      <vt:lpstr>Calibri</vt:lpstr>
      <vt:lpstr>Wingdings</vt:lpstr>
      <vt:lpstr>Office Theme</vt:lpstr>
      <vt:lpstr>1_Office Theme</vt:lpstr>
      <vt:lpstr>Welcome to MassHire</vt:lpstr>
      <vt:lpstr>MASSHIRE CAREER CENTERS</vt:lpstr>
      <vt:lpstr>MassHire Locations</vt:lpstr>
      <vt:lpstr>MassHire Partnerships</vt:lpstr>
      <vt:lpstr>How can MassHire Help You?</vt:lpstr>
      <vt:lpstr>Specialized Programs and Services</vt:lpstr>
      <vt:lpstr>   Veteran Services</vt:lpstr>
      <vt:lpstr>Customers With Disabilities</vt:lpstr>
      <vt:lpstr>Young Adults</vt:lpstr>
      <vt:lpstr>Multilingual Services</vt:lpstr>
      <vt:lpstr>Trade Adjustment Assistance (TAA),          Trade Readjustment Allowances (TRA)</vt:lpstr>
      <vt:lpstr>National Dislocated Worker Grants (NDWGs)</vt:lpstr>
      <vt:lpstr>Services to Migrant Seasonal Farm Workers (MSFWs) and Agricultural Employers</vt:lpstr>
      <vt:lpstr>Where Do I Start? Job Search or Training</vt:lpstr>
      <vt:lpstr>Assessments: Job Search or Training?</vt:lpstr>
      <vt:lpstr>Labor Market Information: Job Search or Training?</vt:lpstr>
      <vt:lpstr>Online Tools for  Job Search or Training</vt:lpstr>
      <vt:lpstr>Job Search Pathway </vt:lpstr>
      <vt:lpstr>Training Pathway </vt:lpstr>
      <vt:lpstr>Work-Based Learning</vt:lpstr>
      <vt:lpstr>MassHire JobQuest</vt:lpstr>
      <vt:lpstr>JobQuest – Job Matching</vt:lpstr>
      <vt:lpstr>PowerPoint Presentation</vt:lpstr>
      <vt:lpstr>PowerPoint Presentation</vt:lpstr>
      <vt:lpstr>Training Opportunities Program (TOP) Section 30</vt:lpstr>
      <vt:lpstr>Unemployment Insurance</vt:lpstr>
      <vt:lpstr>Re-Employment Services and Eligibility Assessment (RESEA)</vt:lpstr>
      <vt:lpstr>Questions?  Contact your local MassHire  Career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mdelapaz21@aol.com</cp:lastModifiedBy>
  <cp:revision>647</cp:revision>
  <cp:lastPrinted>2020-03-12T17:41:47Z</cp:lastPrinted>
  <dcterms:created xsi:type="dcterms:W3CDTF">2018-04-17T17:15:10Z</dcterms:created>
  <dcterms:modified xsi:type="dcterms:W3CDTF">2020-06-18T21:02:41Z</dcterms:modified>
</cp:coreProperties>
</file>