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1"/>
  </p:notesMasterIdLst>
  <p:handoutMasterIdLst>
    <p:handoutMasterId r:id="rId32"/>
  </p:handoutMasterIdLst>
  <p:sldIdLst>
    <p:sldId id="340" r:id="rId3"/>
    <p:sldId id="395" r:id="rId4"/>
    <p:sldId id="345" r:id="rId5"/>
    <p:sldId id="369" r:id="rId6"/>
    <p:sldId id="366" r:id="rId7"/>
    <p:sldId id="397" r:id="rId8"/>
    <p:sldId id="382" r:id="rId9"/>
    <p:sldId id="383" r:id="rId10"/>
    <p:sldId id="376" r:id="rId11"/>
    <p:sldId id="377" r:id="rId12"/>
    <p:sldId id="380" r:id="rId13"/>
    <p:sldId id="381" r:id="rId14"/>
    <p:sldId id="379" r:id="rId15"/>
    <p:sldId id="371" r:id="rId16"/>
    <p:sldId id="388" r:id="rId17"/>
    <p:sldId id="389" r:id="rId18"/>
    <p:sldId id="373" r:id="rId19"/>
    <p:sldId id="398" r:id="rId20"/>
    <p:sldId id="399" r:id="rId21"/>
    <p:sldId id="400" r:id="rId22"/>
    <p:sldId id="372" r:id="rId23"/>
    <p:sldId id="393" r:id="rId24"/>
    <p:sldId id="394" r:id="rId25"/>
    <p:sldId id="391" r:id="rId26"/>
    <p:sldId id="385" r:id="rId27"/>
    <p:sldId id="396" r:id="rId28"/>
    <p:sldId id="401" r:id="rId29"/>
    <p:sldId id="375" r:id="rId30"/>
  </p:sldIdLst>
  <p:sldSz cx="9144000" cy="6858000" type="screen4x3"/>
  <p:notesSz cx="6881813"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42B4A"/>
    <a:srgbClr val="223651"/>
    <a:srgbClr val="FAA71F"/>
    <a:srgbClr val="139876"/>
    <a:srgbClr val="7D3379"/>
    <a:srgbClr val="53A4CF"/>
    <a:srgbClr val="112638"/>
    <a:srgbClr val="45A78E"/>
    <a:srgbClr val="426480"/>
    <a:srgbClr val="4264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74969" autoAdjust="0"/>
  </p:normalViewPr>
  <p:slideViewPr>
    <p:cSldViewPr snapToGrid="0" snapToObjects="1">
      <p:cViewPr varScale="1">
        <p:scale>
          <a:sx n="50" d="100"/>
          <a:sy n="50" d="100"/>
        </p:scale>
        <p:origin x="-2198" y="-8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6" d="100"/>
        <a:sy n="156" d="100"/>
      </p:scale>
      <p:origin x="0" y="0"/>
    </p:cViewPr>
  </p:sorterViewPr>
  <p:notesViewPr>
    <p:cSldViewPr snapToGrid="0" snapToObjects="1">
      <p:cViewPr varScale="1">
        <p:scale>
          <a:sx n="68" d="100"/>
          <a:sy n="68" d="100"/>
        </p:scale>
        <p:origin x="2610"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EC73A-C116-3048-8458-50638E136B69}" type="doc">
      <dgm:prSet loTypeId="urn:microsoft.com/office/officeart/2009/3/layout/StepUpProcess" loCatId="" qsTypeId="urn:microsoft.com/office/officeart/2005/8/quickstyle/simple1" qsCatId="simple" csTypeId="urn:microsoft.com/office/officeart/2005/8/colors/colorful1#2" csCatId="colorful" phldr="1"/>
      <dgm:spPr/>
      <dgm:t>
        <a:bodyPr/>
        <a:lstStyle/>
        <a:p>
          <a:endParaRPr lang="en-US"/>
        </a:p>
      </dgm:t>
    </dgm:pt>
    <dgm:pt modelId="{D0AE76CC-54FD-CB45-8BAD-11B0B5987EC8}">
      <dgm:prSet phldrT="[Text]"/>
      <dgm:spPr/>
      <dgm:t>
        <a:bodyPr/>
        <a:lstStyle/>
        <a:p>
          <a:r>
            <a:rPr lang="fr-FR" baseline="0">
              <a:solidFill>
                <a:schemeClr val="accent6"/>
              </a:solidFill>
            </a:rPr>
            <a:t>Évaluation</a:t>
          </a:r>
        </a:p>
      </dgm:t>
    </dgm:pt>
    <dgm:pt modelId="{44B56AA0-E616-E44F-91F8-B1F0F43595E6}" type="parTrans" cxnId="{7C9D282D-1533-F446-B1EB-F033260009EA}">
      <dgm:prSet/>
      <dgm:spPr/>
      <dgm:t>
        <a:bodyPr/>
        <a:lstStyle/>
        <a:p>
          <a:endParaRPr lang="en-US"/>
        </a:p>
      </dgm:t>
    </dgm:pt>
    <dgm:pt modelId="{70612273-FA80-6E45-8F34-9DB5357C7C6E}" type="sibTrans" cxnId="{7C9D282D-1533-F446-B1EB-F033260009EA}">
      <dgm:prSet/>
      <dgm:spPr/>
      <dgm:t>
        <a:bodyPr/>
        <a:lstStyle/>
        <a:p>
          <a:endParaRPr lang="en-US"/>
        </a:p>
      </dgm:t>
    </dgm:pt>
    <dgm:pt modelId="{12625909-57A5-E241-88E8-82CEE6F60941}">
      <dgm:prSet phldrT="[Text]"/>
      <dgm:spPr/>
      <dgm:t>
        <a:bodyPr/>
        <a:lstStyle/>
        <a:p>
          <a:r>
            <a:rPr lang="fr-FR" baseline="0" dirty="0">
              <a:solidFill>
                <a:schemeClr val="accent6"/>
              </a:solidFill>
            </a:rPr>
            <a:t>Développer un plan de carrière – </a:t>
          </a:r>
          <a:r>
            <a:rPr lang="fr-FR" b="1" baseline="0" dirty="0">
              <a:solidFill>
                <a:schemeClr val="accent6"/>
              </a:solidFill>
            </a:rPr>
            <a:t>Recherche d’emploi ou/et </a:t>
          </a:r>
          <a:r>
            <a:rPr lang="fr-FR" b="1" baseline="0" dirty="0" smtClean="0">
              <a:solidFill>
                <a:schemeClr val="accent6"/>
              </a:solidFill>
            </a:rPr>
            <a:t>formation </a:t>
          </a:r>
          <a:r>
            <a:rPr lang="fr-FR" b="1" baseline="0" dirty="0">
              <a:solidFill>
                <a:schemeClr val="accent6"/>
              </a:solidFill>
            </a:rPr>
            <a:t>professionnelle ?</a:t>
          </a:r>
        </a:p>
      </dgm:t>
    </dgm:pt>
    <dgm:pt modelId="{DA7F8690-6067-B046-B836-295D3174F736}" type="parTrans" cxnId="{693CEB18-2C5F-0C4E-84A5-EAA91902B45B}">
      <dgm:prSet/>
      <dgm:spPr/>
      <dgm:t>
        <a:bodyPr/>
        <a:lstStyle/>
        <a:p>
          <a:endParaRPr lang="en-US"/>
        </a:p>
      </dgm:t>
    </dgm:pt>
    <dgm:pt modelId="{9FDFD742-F2D1-FD4D-A81F-A3D284363FAD}" type="sibTrans" cxnId="{693CEB18-2C5F-0C4E-84A5-EAA91902B45B}">
      <dgm:prSet/>
      <dgm:spPr/>
      <dgm:t>
        <a:bodyPr/>
        <a:lstStyle/>
        <a:p>
          <a:endParaRPr lang="en-US"/>
        </a:p>
      </dgm:t>
    </dgm:pt>
    <dgm:pt modelId="{D0C0A53D-BFFD-494D-AE33-06BFE4F0E171}">
      <dgm:prSet phldrT="[Text]"/>
      <dgm:spPr/>
      <dgm:t>
        <a:bodyPr/>
        <a:lstStyle/>
        <a:p>
          <a:r>
            <a:rPr lang="fr-FR" baseline="0">
              <a:solidFill>
                <a:schemeClr val="accent6"/>
              </a:solidFill>
            </a:rPr>
            <a:t>Recherche sur le marché du travail</a:t>
          </a:r>
        </a:p>
      </dgm:t>
    </dgm:pt>
    <dgm:pt modelId="{55D1BDFA-D03C-C04D-9F6E-925E5B13849D}" type="parTrans" cxnId="{B47557B6-0104-CE49-B22E-66ABE4AB5FE1}">
      <dgm:prSet/>
      <dgm:spPr/>
      <dgm:t>
        <a:bodyPr/>
        <a:lstStyle/>
        <a:p>
          <a:endParaRPr lang="en-US"/>
        </a:p>
      </dgm:t>
    </dgm:pt>
    <dgm:pt modelId="{F0151985-0093-774F-970C-71499BB5A5E9}" type="sibTrans" cxnId="{B47557B6-0104-CE49-B22E-66ABE4AB5FE1}">
      <dgm:prSet/>
      <dgm:spPr/>
      <dgm:t>
        <a:bodyPr/>
        <a:lstStyle/>
        <a:p>
          <a:endParaRPr lang="en-US"/>
        </a:p>
      </dgm:t>
    </dgm:pt>
    <dgm:pt modelId="{91B426F9-2AD3-7947-8235-62C6B9CFB2FA}">
      <dgm:prSet phldrT="[Text]"/>
      <dgm:spPr/>
      <dgm:t>
        <a:bodyPr/>
        <a:lstStyle/>
        <a:p>
          <a:r>
            <a:rPr lang="fr-FR" baseline="0">
              <a:solidFill>
                <a:schemeClr val="accent6"/>
              </a:solidFill>
            </a:rPr>
            <a:t>Postuler pour un poste ou commencer la formation</a:t>
          </a:r>
        </a:p>
      </dgm:t>
    </dgm:pt>
    <dgm:pt modelId="{C6250F05-D5AB-0F44-8854-824DBD1C3606}" type="parTrans" cxnId="{16DE0D17-9FB4-FC4F-8E34-6AA658EDEA34}">
      <dgm:prSet/>
      <dgm:spPr/>
      <dgm:t>
        <a:bodyPr/>
        <a:lstStyle/>
        <a:p>
          <a:endParaRPr lang="en-US"/>
        </a:p>
      </dgm:t>
    </dgm:pt>
    <dgm:pt modelId="{48FE9AB7-96A5-424E-8AC1-70691CC70D89}" type="sibTrans" cxnId="{16DE0D17-9FB4-FC4F-8E34-6AA658EDEA34}">
      <dgm:prSet/>
      <dgm:spPr/>
      <dgm:t>
        <a:bodyPr/>
        <a:lstStyle/>
        <a:p>
          <a:endParaRPr lang="en-US"/>
        </a:p>
      </dgm:t>
    </dgm:pt>
    <dgm:pt modelId="{BC6D86CB-1A2B-5245-A273-AB8B608D449F}" type="pres">
      <dgm:prSet presAssocID="{84FEC73A-C116-3048-8458-50638E136B69}" presName="rootnode" presStyleCnt="0">
        <dgm:presLayoutVars>
          <dgm:chMax/>
          <dgm:chPref/>
          <dgm:dir/>
          <dgm:animLvl val="lvl"/>
        </dgm:presLayoutVars>
      </dgm:prSet>
      <dgm:spPr/>
      <dgm:t>
        <a:bodyPr/>
        <a:lstStyle/>
        <a:p>
          <a:endParaRPr lang="en-US"/>
        </a:p>
      </dgm:t>
    </dgm:pt>
    <dgm:pt modelId="{51F764F3-D797-544F-BE09-39E65AA529A8}" type="pres">
      <dgm:prSet presAssocID="{D0AE76CC-54FD-CB45-8BAD-11B0B5987EC8}" presName="composite" presStyleCnt="0"/>
      <dgm:spPr/>
    </dgm:pt>
    <dgm:pt modelId="{2DC72C55-39DD-6542-A1F3-357D1E1F8D04}" type="pres">
      <dgm:prSet presAssocID="{D0AE76CC-54FD-CB45-8BAD-11B0B5987EC8}" presName="LShape" presStyleLbl="alignNode1" presStyleIdx="0" presStyleCnt="7" custLinFactNeighborX="-26" custLinFactNeighborY="-9319"/>
      <dgm:spPr/>
    </dgm:pt>
    <dgm:pt modelId="{7B7F0595-1FEE-D048-9DE8-94FC5D629B23}" type="pres">
      <dgm:prSet presAssocID="{D0AE76CC-54FD-CB45-8BAD-11B0B5987EC8}" presName="ParentText" presStyleLbl="revTx" presStyleIdx="0" presStyleCnt="4" custScaleY="50487" custLinFactNeighborX="-2241" custLinFactNeighborY="-30936">
        <dgm:presLayoutVars>
          <dgm:chMax val="0"/>
          <dgm:chPref val="0"/>
          <dgm:bulletEnabled val="1"/>
        </dgm:presLayoutVars>
      </dgm:prSet>
      <dgm:spPr/>
      <dgm:t>
        <a:bodyPr/>
        <a:lstStyle/>
        <a:p>
          <a:endParaRPr lang="en-US"/>
        </a:p>
      </dgm:t>
    </dgm:pt>
    <dgm:pt modelId="{AB239BFB-F671-934E-B2B3-F156D961F5B5}" type="pres">
      <dgm:prSet presAssocID="{D0AE76CC-54FD-CB45-8BAD-11B0B5987EC8}" presName="Triangle" presStyleLbl="alignNode1" presStyleIdx="1" presStyleCnt="7"/>
      <dgm:spPr/>
    </dgm:pt>
    <dgm:pt modelId="{DB9928A3-0AAC-2447-9307-9B2BDFCEB592}" type="pres">
      <dgm:prSet presAssocID="{70612273-FA80-6E45-8F34-9DB5357C7C6E}" presName="sibTrans" presStyleCnt="0"/>
      <dgm:spPr/>
    </dgm:pt>
    <dgm:pt modelId="{CCDB6502-FF57-E84D-9CE1-182299549540}" type="pres">
      <dgm:prSet presAssocID="{70612273-FA80-6E45-8F34-9DB5357C7C6E}" presName="space" presStyleCnt="0"/>
      <dgm:spPr/>
    </dgm:pt>
    <dgm:pt modelId="{679F1FA0-E20C-AB4E-B0BB-E7E4A267DACB}" type="pres">
      <dgm:prSet presAssocID="{12625909-57A5-E241-88E8-82CEE6F60941}" presName="composite" presStyleCnt="0"/>
      <dgm:spPr/>
    </dgm:pt>
    <dgm:pt modelId="{5F5E1949-6025-904D-883A-9ABB6735728D}" type="pres">
      <dgm:prSet presAssocID="{12625909-57A5-E241-88E8-82CEE6F60941}" presName="LShape" presStyleLbl="alignNode1" presStyleIdx="2" presStyleCnt="7" custScaleY="100658" custLinFactNeighborX="659" custLinFactNeighborY="-6302"/>
      <dgm:spPr/>
    </dgm:pt>
    <dgm:pt modelId="{F8224D6A-2B78-0349-8166-7CBA13139EB0}" type="pres">
      <dgm:prSet presAssocID="{12625909-57A5-E241-88E8-82CEE6F60941}" presName="ParentText" presStyleLbl="revTx" presStyleIdx="1" presStyleCnt="4" custScaleY="111903" custLinFactX="24521" custLinFactNeighborX="100000" custLinFactNeighborY="-24759">
        <dgm:presLayoutVars>
          <dgm:chMax val="0"/>
          <dgm:chPref val="0"/>
          <dgm:bulletEnabled val="1"/>
        </dgm:presLayoutVars>
      </dgm:prSet>
      <dgm:spPr/>
      <dgm:t>
        <a:bodyPr/>
        <a:lstStyle/>
        <a:p>
          <a:endParaRPr lang="en-US"/>
        </a:p>
      </dgm:t>
    </dgm:pt>
    <dgm:pt modelId="{05A96504-748A-4446-BC17-3E9497F507C9}" type="pres">
      <dgm:prSet presAssocID="{12625909-57A5-E241-88E8-82CEE6F60941}" presName="Triangle" presStyleLbl="alignNode1" presStyleIdx="3" presStyleCnt="7"/>
      <dgm:spPr/>
    </dgm:pt>
    <dgm:pt modelId="{ABA9E00A-0309-0848-A632-9AC9BAF21FC2}" type="pres">
      <dgm:prSet presAssocID="{9FDFD742-F2D1-FD4D-A81F-A3D284363FAD}" presName="sibTrans" presStyleCnt="0"/>
      <dgm:spPr/>
    </dgm:pt>
    <dgm:pt modelId="{9C2BBA48-6757-934A-9BD4-BBD2A3E29B82}" type="pres">
      <dgm:prSet presAssocID="{9FDFD742-F2D1-FD4D-A81F-A3D284363FAD}" presName="space" presStyleCnt="0"/>
      <dgm:spPr/>
    </dgm:pt>
    <dgm:pt modelId="{83063D81-3ED5-DA4B-A866-D08367F83E79}" type="pres">
      <dgm:prSet presAssocID="{D0C0A53D-BFFD-494D-AE33-06BFE4F0E171}" presName="composite" presStyleCnt="0"/>
      <dgm:spPr/>
    </dgm:pt>
    <dgm:pt modelId="{EE462FED-0209-E649-8E95-31E84103BDA5}" type="pres">
      <dgm:prSet presAssocID="{D0C0A53D-BFFD-494D-AE33-06BFE4F0E171}" presName="LShape" presStyleLbl="alignNode1" presStyleIdx="4" presStyleCnt="7"/>
      <dgm:spPr/>
    </dgm:pt>
    <dgm:pt modelId="{19F62731-23E9-3343-9290-E2DE96E643C5}" type="pres">
      <dgm:prSet presAssocID="{D0C0A53D-BFFD-494D-AE33-06BFE4F0E171}" presName="ParentText" presStyleLbl="revTx" presStyleIdx="2" presStyleCnt="4" custLinFactX="-17144" custLinFactNeighborX="-100000" custLinFactNeighborY="29856">
        <dgm:presLayoutVars>
          <dgm:chMax val="0"/>
          <dgm:chPref val="0"/>
          <dgm:bulletEnabled val="1"/>
        </dgm:presLayoutVars>
      </dgm:prSet>
      <dgm:spPr/>
      <dgm:t>
        <a:bodyPr/>
        <a:lstStyle/>
        <a:p>
          <a:endParaRPr lang="en-US"/>
        </a:p>
      </dgm:t>
    </dgm:pt>
    <dgm:pt modelId="{D35CA330-841E-EF4A-80BA-34C8B870C386}" type="pres">
      <dgm:prSet presAssocID="{D0C0A53D-BFFD-494D-AE33-06BFE4F0E171}" presName="Triangle" presStyleLbl="alignNode1" presStyleIdx="5" presStyleCnt="7"/>
      <dgm:spPr/>
    </dgm:pt>
    <dgm:pt modelId="{7C3198D3-4D50-4041-8D23-AAEA731157F2}" type="pres">
      <dgm:prSet presAssocID="{F0151985-0093-774F-970C-71499BB5A5E9}" presName="sibTrans" presStyleCnt="0"/>
      <dgm:spPr/>
    </dgm:pt>
    <dgm:pt modelId="{2EF1681B-7825-0649-A4FA-D0F63EF77FF2}" type="pres">
      <dgm:prSet presAssocID="{F0151985-0093-774F-970C-71499BB5A5E9}" presName="space" presStyleCnt="0"/>
      <dgm:spPr/>
    </dgm:pt>
    <dgm:pt modelId="{6C983CE5-A48B-7B43-8896-DE51D88769A9}" type="pres">
      <dgm:prSet presAssocID="{91B426F9-2AD3-7947-8235-62C6B9CFB2FA}" presName="composite" presStyleCnt="0"/>
      <dgm:spPr/>
    </dgm:pt>
    <dgm:pt modelId="{D957ED24-1390-884E-9FD2-DCDF27E59FE5}" type="pres">
      <dgm:prSet presAssocID="{91B426F9-2AD3-7947-8235-62C6B9CFB2FA}" presName="LShape" presStyleLbl="alignNode1" presStyleIdx="6" presStyleCnt="7"/>
      <dgm:spPr/>
    </dgm:pt>
    <dgm:pt modelId="{5347B4B3-FA90-F945-AF82-0046AC5A7B83}" type="pres">
      <dgm:prSet presAssocID="{91B426F9-2AD3-7947-8235-62C6B9CFB2FA}" presName="ParentText" presStyleLbl="revTx" presStyleIdx="3" presStyleCnt="4">
        <dgm:presLayoutVars>
          <dgm:chMax val="0"/>
          <dgm:chPref val="0"/>
          <dgm:bulletEnabled val="1"/>
        </dgm:presLayoutVars>
      </dgm:prSet>
      <dgm:spPr/>
      <dgm:t>
        <a:bodyPr/>
        <a:lstStyle/>
        <a:p>
          <a:endParaRPr lang="en-US"/>
        </a:p>
      </dgm:t>
    </dgm:pt>
  </dgm:ptLst>
  <dgm:cxnLst>
    <dgm:cxn modelId="{7C9D282D-1533-F446-B1EB-F033260009EA}" srcId="{84FEC73A-C116-3048-8458-50638E136B69}" destId="{D0AE76CC-54FD-CB45-8BAD-11B0B5987EC8}" srcOrd="0" destOrd="0" parTransId="{44B56AA0-E616-E44F-91F8-B1F0F43595E6}" sibTransId="{70612273-FA80-6E45-8F34-9DB5357C7C6E}"/>
    <dgm:cxn modelId="{16990508-0D62-D741-B380-08A8C1BE8FD2}" type="presOf" srcId="{D0C0A53D-BFFD-494D-AE33-06BFE4F0E171}" destId="{19F62731-23E9-3343-9290-E2DE96E643C5}" srcOrd="0" destOrd="0" presId="urn:microsoft.com/office/officeart/2009/3/layout/StepUpProcess"/>
    <dgm:cxn modelId="{B97A599A-466F-804A-B7A4-8707458EEDC1}" type="presOf" srcId="{D0AE76CC-54FD-CB45-8BAD-11B0B5987EC8}" destId="{7B7F0595-1FEE-D048-9DE8-94FC5D629B23}" srcOrd="0" destOrd="0" presId="urn:microsoft.com/office/officeart/2009/3/layout/StepUpProcess"/>
    <dgm:cxn modelId="{693CEB18-2C5F-0C4E-84A5-EAA91902B45B}" srcId="{84FEC73A-C116-3048-8458-50638E136B69}" destId="{12625909-57A5-E241-88E8-82CEE6F60941}" srcOrd="1" destOrd="0" parTransId="{DA7F8690-6067-B046-B836-295D3174F736}" sibTransId="{9FDFD742-F2D1-FD4D-A81F-A3D284363FAD}"/>
    <dgm:cxn modelId="{B47557B6-0104-CE49-B22E-66ABE4AB5FE1}" srcId="{84FEC73A-C116-3048-8458-50638E136B69}" destId="{D0C0A53D-BFFD-494D-AE33-06BFE4F0E171}" srcOrd="2" destOrd="0" parTransId="{55D1BDFA-D03C-C04D-9F6E-925E5B13849D}" sibTransId="{F0151985-0093-774F-970C-71499BB5A5E9}"/>
    <dgm:cxn modelId="{FDF992EE-7224-F740-A213-C7D6BA47CDC5}" type="presOf" srcId="{12625909-57A5-E241-88E8-82CEE6F60941}" destId="{F8224D6A-2B78-0349-8166-7CBA13139EB0}" srcOrd="0" destOrd="0" presId="urn:microsoft.com/office/officeart/2009/3/layout/StepUpProcess"/>
    <dgm:cxn modelId="{2F54A6F6-23AC-FD44-A0A1-F3DF41AFFDC8}" type="presOf" srcId="{84FEC73A-C116-3048-8458-50638E136B69}" destId="{BC6D86CB-1A2B-5245-A273-AB8B608D449F}" srcOrd="0" destOrd="0" presId="urn:microsoft.com/office/officeart/2009/3/layout/StepUpProcess"/>
    <dgm:cxn modelId="{FD14A5CD-BBF6-014B-AEF1-D79AAD8CD9C3}" type="presOf" srcId="{91B426F9-2AD3-7947-8235-62C6B9CFB2FA}" destId="{5347B4B3-FA90-F945-AF82-0046AC5A7B83}" srcOrd="0" destOrd="0" presId="urn:microsoft.com/office/officeart/2009/3/layout/StepUpProcess"/>
    <dgm:cxn modelId="{16DE0D17-9FB4-FC4F-8E34-6AA658EDEA34}" srcId="{84FEC73A-C116-3048-8458-50638E136B69}" destId="{91B426F9-2AD3-7947-8235-62C6B9CFB2FA}" srcOrd="3" destOrd="0" parTransId="{C6250F05-D5AB-0F44-8854-824DBD1C3606}" sibTransId="{48FE9AB7-96A5-424E-8AC1-70691CC70D89}"/>
    <dgm:cxn modelId="{145258F4-5398-0045-BB55-BBD84B7C64F8}" type="presParOf" srcId="{BC6D86CB-1A2B-5245-A273-AB8B608D449F}" destId="{51F764F3-D797-544F-BE09-39E65AA529A8}" srcOrd="0" destOrd="0" presId="urn:microsoft.com/office/officeart/2009/3/layout/StepUpProcess"/>
    <dgm:cxn modelId="{6736E96F-2DA9-CE40-A34E-9010DF715ECC}" type="presParOf" srcId="{51F764F3-D797-544F-BE09-39E65AA529A8}" destId="{2DC72C55-39DD-6542-A1F3-357D1E1F8D04}" srcOrd="0" destOrd="0" presId="urn:microsoft.com/office/officeart/2009/3/layout/StepUpProcess"/>
    <dgm:cxn modelId="{5C2CEED2-46F9-FB4B-B3D1-1045785EDD29}" type="presParOf" srcId="{51F764F3-D797-544F-BE09-39E65AA529A8}" destId="{7B7F0595-1FEE-D048-9DE8-94FC5D629B23}" srcOrd="1" destOrd="0" presId="urn:microsoft.com/office/officeart/2009/3/layout/StepUpProcess"/>
    <dgm:cxn modelId="{47B466A9-3F3B-A346-A5A6-22E574114E2B}" type="presParOf" srcId="{51F764F3-D797-544F-BE09-39E65AA529A8}" destId="{AB239BFB-F671-934E-B2B3-F156D961F5B5}" srcOrd="2" destOrd="0" presId="urn:microsoft.com/office/officeart/2009/3/layout/StepUpProcess"/>
    <dgm:cxn modelId="{25EFB5B7-C52B-F748-AB98-23826A197958}" type="presParOf" srcId="{BC6D86CB-1A2B-5245-A273-AB8B608D449F}" destId="{DB9928A3-0AAC-2447-9307-9B2BDFCEB592}" srcOrd="1" destOrd="0" presId="urn:microsoft.com/office/officeart/2009/3/layout/StepUpProcess"/>
    <dgm:cxn modelId="{32071E4C-4879-524D-A07B-E6BF485946C9}" type="presParOf" srcId="{DB9928A3-0AAC-2447-9307-9B2BDFCEB592}" destId="{CCDB6502-FF57-E84D-9CE1-182299549540}" srcOrd="0" destOrd="0" presId="urn:microsoft.com/office/officeart/2009/3/layout/StepUpProcess"/>
    <dgm:cxn modelId="{BFC7E2E7-BBF1-B741-B0B9-2E83534B4C17}" type="presParOf" srcId="{BC6D86CB-1A2B-5245-A273-AB8B608D449F}" destId="{679F1FA0-E20C-AB4E-B0BB-E7E4A267DACB}" srcOrd="2" destOrd="0" presId="urn:microsoft.com/office/officeart/2009/3/layout/StepUpProcess"/>
    <dgm:cxn modelId="{437FE990-CC5F-EE4E-BCDB-102BC7C30DAA}" type="presParOf" srcId="{679F1FA0-E20C-AB4E-B0BB-E7E4A267DACB}" destId="{5F5E1949-6025-904D-883A-9ABB6735728D}" srcOrd="0" destOrd="0" presId="urn:microsoft.com/office/officeart/2009/3/layout/StepUpProcess"/>
    <dgm:cxn modelId="{5E6CDDAB-97F6-BC41-A488-5941EC38230A}" type="presParOf" srcId="{679F1FA0-E20C-AB4E-B0BB-E7E4A267DACB}" destId="{F8224D6A-2B78-0349-8166-7CBA13139EB0}" srcOrd="1" destOrd="0" presId="urn:microsoft.com/office/officeart/2009/3/layout/StepUpProcess"/>
    <dgm:cxn modelId="{8A80FE07-A9B5-C845-897C-F1ADB6D89FF4}" type="presParOf" srcId="{679F1FA0-E20C-AB4E-B0BB-E7E4A267DACB}" destId="{05A96504-748A-4446-BC17-3E9497F507C9}" srcOrd="2" destOrd="0" presId="urn:microsoft.com/office/officeart/2009/3/layout/StepUpProcess"/>
    <dgm:cxn modelId="{01862FA5-EDC8-E242-AFF5-4FCF30EB8B8B}" type="presParOf" srcId="{BC6D86CB-1A2B-5245-A273-AB8B608D449F}" destId="{ABA9E00A-0309-0848-A632-9AC9BAF21FC2}" srcOrd="3" destOrd="0" presId="urn:microsoft.com/office/officeart/2009/3/layout/StepUpProcess"/>
    <dgm:cxn modelId="{E24A831C-7200-D440-8B96-78AFBEACB2E4}" type="presParOf" srcId="{ABA9E00A-0309-0848-A632-9AC9BAF21FC2}" destId="{9C2BBA48-6757-934A-9BD4-BBD2A3E29B82}" srcOrd="0" destOrd="0" presId="urn:microsoft.com/office/officeart/2009/3/layout/StepUpProcess"/>
    <dgm:cxn modelId="{F5AD15C4-3E3D-6747-89E2-34898670CDF5}" type="presParOf" srcId="{BC6D86CB-1A2B-5245-A273-AB8B608D449F}" destId="{83063D81-3ED5-DA4B-A866-D08367F83E79}" srcOrd="4" destOrd="0" presId="urn:microsoft.com/office/officeart/2009/3/layout/StepUpProcess"/>
    <dgm:cxn modelId="{0291D4EB-FC35-C648-B17C-3A7CFFB0D228}" type="presParOf" srcId="{83063D81-3ED5-DA4B-A866-D08367F83E79}" destId="{EE462FED-0209-E649-8E95-31E84103BDA5}" srcOrd="0" destOrd="0" presId="urn:microsoft.com/office/officeart/2009/3/layout/StepUpProcess"/>
    <dgm:cxn modelId="{49CB6571-8EDE-4044-8DDE-4FC5392D50AA}" type="presParOf" srcId="{83063D81-3ED5-DA4B-A866-D08367F83E79}" destId="{19F62731-23E9-3343-9290-E2DE96E643C5}" srcOrd="1" destOrd="0" presId="urn:microsoft.com/office/officeart/2009/3/layout/StepUpProcess"/>
    <dgm:cxn modelId="{B67DF050-A665-3B42-A541-2819E2265F82}" type="presParOf" srcId="{83063D81-3ED5-DA4B-A866-D08367F83E79}" destId="{D35CA330-841E-EF4A-80BA-34C8B870C386}" srcOrd="2" destOrd="0" presId="urn:microsoft.com/office/officeart/2009/3/layout/StepUpProcess"/>
    <dgm:cxn modelId="{FE582BB0-3629-F34B-9318-87D32E6D9A77}" type="presParOf" srcId="{BC6D86CB-1A2B-5245-A273-AB8B608D449F}" destId="{7C3198D3-4D50-4041-8D23-AAEA731157F2}" srcOrd="5" destOrd="0" presId="urn:microsoft.com/office/officeart/2009/3/layout/StepUpProcess"/>
    <dgm:cxn modelId="{DD7CD4FB-CE84-FC4E-9F07-59D9AB42ED30}" type="presParOf" srcId="{7C3198D3-4D50-4041-8D23-AAEA731157F2}" destId="{2EF1681B-7825-0649-A4FA-D0F63EF77FF2}" srcOrd="0" destOrd="0" presId="urn:microsoft.com/office/officeart/2009/3/layout/StepUpProcess"/>
    <dgm:cxn modelId="{8372FFFA-18ED-134A-8F93-57CBBB1C0AE6}" type="presParOf" srcId="{BC6D86CB-1A2B-5245-A273-AB8B608D449F}" destId="{6C983CE5-A48B-7B43-8896-DE51D88769A9}" srcOrd="6" destOrd="0" presId="urn:microsoft.com/office/officeart/2009/3/layout/StepUpProcess"/>
    <dgm:cxn modelId="{720B5E0E-C832-6E41-B2B7-3805B4A0A6B3}" type="presParOf" srcId="{6C983CE5-A48B-7B43-8896-DE51D88769A9}" destId="{D957ED24-1390-884E-9FD2-DCDF27E59FE5}" srcOrd="0" destOrd="0" presId="urn:microsoft.com/office/officeart/2009/3/layout/StepUpProcess"/>
    <dgm:cxn modelId="{5515CF0C-3F71-6C46-AB88-493C93A7DBCD}" type="presParOf" srcId="{6C983CE5-A48B-7B43-8896-DE51D88769A9}" destId="{5347B4B3-FA90-F945-AF82-0046AC5A7B83}"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FB34D-E87E-4DF8-8EBF-01F68342833D}" type="doc">
      <dgm:prSet loTypeId="urn:microsoft.com/office/officeart/2009/3/layout/DescendingProcess" loCatId="process" qsTypeId="urn:microsoft.com/office/officeart/2005/8/quickstyle/simple1#1" qsCatId="simple" csTypeId="urn:microsoft.com/office/officeart/2005/8/colors/accent1_2#1" csCatId="accent1" phldr="1"/>
      <dgm:spPr/>
      <dgm:t>
        <a:bodyPr/>
        <a:lstStyle/>
        <a:p>
          <a:endParaRPr lang="en-US"/>
        </a:p>
      </dgm:t>
    </dgm:pt>
    <dgm:pt modelId="{AA697323-E7AD-4F5F-B01C-7268DCB2F80F}">
      <dgm:prSet phldrT="[Text]" custT="1"/>
      <dgm:spPr/>
      <dgm:t>
        <a:bodyPr/>
        <a:lstStyle/>
        <a:p>
          <a:pPr algn="l"/>
          <a:endParaRPr lang="en-US" sz="1600" i="1" dirty="0"/>
        </a:p>
      </dgm:t>
    </dgm:pt>
    <dgm:pt modelId="{196E5CD6-6735-462B-8B6C-F7697622EC0F}" type="sibTrans" cxnId="{1FC16584-7A9E-4BD0-BC58-03603D24405C}">
      <dgm:prSet/>
      <dgm:spPr/>
      <dgm:t>
        <a:bodyPr/>
        <a:lstStyle/>
        <a:p>
          <a:endParaRPr lang="en-US"/>
        </a:p>
      </dgm:t>
    </dgm:pt>
    <dgm:pt modelId="{9AECC127-8696-4E48-A4CF-B00C2D074389}" type="parTrans" cxnId="{1FC16584-7A9E-4BD0-BC58-03603D24405C}">
      <dgm:prSet/>
      <dgm:spPr/>
      <dgm:t>
        <a:bodyPr/>
        <a:lstStyle/>
        <a:p>
          <a:endParaRPr lang="en-US"/>
        </a:p>
      </dgm:t>
    </dgm:pt>
    <dgm:pt modelId="{B70F2E45-40A9-420D-8DB0-C7D661E71E63}">
      <dgm:prSet/>
      <dgm:spPr/>
      <dgm:t>
        <a:bodyPr/>
        <a:lstStyle/>
        <a:p>
          <a:endParaRPr lang="en-US" dirty="0"/>
        </a:p>
      </dgm:t>
    </dgm:pt>
    <dgm:pt modelId="{B5B9ABCE-594E-4890-983F-ED8BDE6A7F14}" type="parTrans" cxnId="{A7A21EE2-658C-4297-ADE3-5DD3856F90EF}">
      <dgm:prSet/>
      <dgm:spPr/>
      <dgm:t>
        <a:bodyPr/>
        <a:lstStyle/>
        <a:p>
          <a:endParaRPr lang="en-US"/>
        </a:p>
      </dgm:t>
    </dgm:pt>
    <dgm:pt modelId="{AE3F7D07-9814-442A-89ED-D372560EFE60}" type="sibTrans" cxnId="{A7A21EE2-658C-4297-ADE3-5DD3856F90EF}">
      <dgm:prSet/>
      <dgm:spPr>
        <a:scene3d>
          <a:camera prst="orthographicFront"/>
          <a:lightRig rig="threePt" dir="t"/>
        </a:scene3d>
        <a:sp3d>
          <a:bevelT/>
          <a:bevelB prst="angle"/>
        </a:sp3d>
      </dgm:spPr>
      <dgm:t>
        <a:bodyPr/>
        <a:lstStyle/>
        <a:p>
          <a:endParaRPr lang="en-US"/>
        </a:p>
      </dgm:t>
    </dgm:pt>
    <dgm:pt modelId="{0B7AD918-9399-44CF-A21F-5D04E9BA3B74}">
      <dgm:prSet/>
      <dgm:spPr/>
      <dgm:t>
        <a:bodyPr/>
        <a:lstStyle/>
        <a:p>
          <a:endParaRPr lang="en-US" dirty="0"/>
        </a:p>
      </dgm:t>
    </dgm:pt>
    <dgm:pt modelId="{642C1217-AF8B-4798-8387-36FCAD91026C}" type="parTrans" cxnId="{E13CB228-8D27-4FC2-9501-CCCB72A505FC}">
      <dgm:prSet/>
      <dgm:spPr/>
      <dgm:t>
        <a:bodyPr/>
        <a:lstStyle/>
        <a:p>
          <a:endParaRPr lang="en-US"/>
        </a:p>
      </dgm:t>
    </dgm:pt>
    <dgm:pt modelId="{DBA7746E-57E9-4E64-A0B9-552AAA0C4A4E}" type="sibTrans" cxnId="{E13CB228-8D27-4FC2-9501-CCCB72A505FC}">
      <dgm:prSet/>
      <dgm:spPr>
        <a:scene3d>
          <a:camera prst="orthographicFront"/>
          <a:lightRig rig="threePt" dir="t"/>
        </a:scene3d>
        <a:sp3d>
          <a:bevelT/>
          <a:bevelB prst="angle"/>
        </a:sp3d>
      </dgm:spPr>
      <dgm:t>
        <a:bodyPr/>
        <a:lstStyle/>
        <a:p>
          <a:endParaRPr lang="en-US"/>
        </a:p>
      </dgm:t>
    </dgm:pt>
    <dgm:pt modelId="{0D1CB2F5-C977-4C8E-B3D5-83674CD8AA0D}">
      <dgm:prSet/>
      <dgm:spPr/>
      <dgm:t>
        <a:bodyPr/>
        <a:lstStyle/>
        <a:p>
          <a:endParaRPr lang="en-US" dirty="0"/>
        </a:p>
      </dgm:t>
    </dgm:pt>
    <dgm:pt modelId="{845F5630-D4C2-4FAF-9AF8-95D2468DF3C5}" type="parTrans" cxnId="{98C0AD83-44F3-4DA4-9636-C4A7051BF4E9}">
      <dgm:prSet/>
      <dgm:spPr/>
      <dgm:t>
        <a:bodyPr/>
        <a:lstStyle/>
        <a:p>
          <a:endParaRPr lang="en-US"/>
        </a:p>
      </dgm:t>
    </dgm:pt>
    <dgm:pt modelId="{71DB19A6-C8B1-4122-AA8A-8A0D10842FA7}" type="sibTrans" cxnId="{98C0AD83-44F3-4DA4-9636-C4A7051BF4E9}">
      <dgm:prSet custLinFactX="831675" custLinFactY="300000" custLinFactNeighborX="900000" custLinFactNeighborY="395931"/>
      <dgm:spPr>
        <a:scene3d>
          <a:camera prst="orthographicFront"/>
          <a:lightRig rig="threePt" dir="t"/>
        </a:scene3d>
        <a:sp3d>
          <a:bevelT/>
          <a:bevelB prst="angle"/>
        </a:sp3d>
      </dgm:spPr>
      <dgm:t>
        <a:bodyPr/>
        <a:lstStyle/>
        <a:p>
          <a:endParaRPr lang="en-US"/>
        </a:p>
      </dgm:t>
    </dgm:pt>
    <dgm:pt modelId="{4851CB56-A8EF-4547-8359-52E16269A24E}">
      <dgm:prSet/>
      <dgm:spPr/>
      <dgm:t>
        <a:bodyPr/>
        <a:lstStyle/>
        <a:p>
          <a:endParaRPr lang="en-US" dirty="0"/>
        </a:p>
      </dgm:t>
    </dgm:pt>
    <dgm:pt modelId="{D04DD2FF-4390-4FCA-BE66-A49B106B17B0}" type="parTrans" cxnId="{F1B5ED01-1A13-4B76-8B7C-0C1B1A521CEC}">
      <dgm:prSet/>
      <dgm:spPr/>
      <dgm:t>
        <a:bodyPr/>
        <a:lstStyle/>
        <a:p>
          <a:endParaRPr lang="en-US"/>
        </a:p>
      </dgm:t>
    </dgm:pt>
    <dgm:pt modelId="{2419E510-2991-4DEF-BF56-49DEAC356A7B}" type="sibTrans" cxnId="{F1B5ED01-1A13-4B76-8B7C-0C1B1A521CEC}">
      <dgm:prSet/>
      <dgm:spPr>
        <a:scene3d>
          <a:camera prst="orthographicFront"/>
          <a:lightRig rig="threePt" dir="t"/>
        </a:scene3d>
        <a:sp3d>
          <a:bevelT/>
          <a:bevelB prst="angle"/>
        </a:sp3d>
      </dgm:spPr>
      <dgm:t>
        <a:bodyPr/>
        <a:lstStyle/>
        <a:p>
          <a:endParaRPr lang="en-US"/>
        </a:p>
      </dgm:t>
    </dgm:pt>
    <dgm:pt modelId="{69ED4B1D-A8E1-4921-ABFF-21A78651F38D}">
      <dgm:prSet/>
      <dgm:spPr/>
      <dgm:t>
        <a:bodyPr/>
        <a:lstStyle/>
        <a:p>
          <a:endParaRPr lang="en-US" dirty="0"/>
        </a:p>
      </dgm:t>
    </dgm:pt>
    <dgm:pt modelId="{4C856D90-7F89-4ABB-8C12-373D509CB05E}" type="parTrans" cxnId="{77FDD51F-0218-4960-BCF0-04852E074D38}">
      <dgm:prSet/>
      <dgm:spPr/>
      <dgm:t>
        <a:bodyPr/>
        <a:lstStyle/>
        <a:p>
          <a:endParaRPr lang="en-US"/>
        </a:p>
      </dgm:t>
    </dgm:pt>
    <dgm:pt modelId="{E1F22F7D-6D95-4AD9-B178-4B2A555FA459}" type="sibTrans" cxnId="{77FDD51F-0218-4960-BCF0-04852E074D38}">
      <dgm:prSet/>
      <dgm:spPr>
        <a:scene3d>
          <a:camera prst="orthographicFront"/>
          <a:lightRig rig="threePt" dir="t"/>
        </a:scene3d>
        <a:sp3d>
          <a:bevelT/>
          <a:bevelB prst="angle"/>
        </a:sp3d>
      </dgm:spPr>
      <dgm:t>
        <a:bodyPr/>
        <a:lstStyle/>
        <a:p>
          <a:endParaRPr lang="en-US"/>
        </a:p>
      </dgm:t>
    </dgm:pt>
    <dgm:pt modelId="{8C07E4F4-3BC4-42A3-92F9-4F26F12C6033}" type="pres">
      <dgm:prSet presAssocID="{919FB34D-E87E-4DF8-8EBF-01F68342833D}" presName="Name0" presStyleCnt="0">
        <dgm:presLayoutVars>
          <dgm:chMax val="7"/>
          <dgm:chPref val="5"/>
        </dgm:presLayoutVars>
      </dgm:prSet>
      <dgm:spPr/>
      <dgm:t>
        <a:bodyPr/>
        <a:lstStyle/>
        <a:p>
          <a:endParaRPr lang="en-US"/>
        </a:p>
      </dgm:t>
    </dgm:pt>
    <dgm:pt modelId="{E6404435-A08E-48CF-BE2A-2AB8B862D87C}" type="pres">
      <dgm:prSet presAssocID="{919FB34D-E87E-4DF8-8EBF-01F68342833D}" presName="arrowNode" presStyleLbl="node1" presStyleIdx="0" presStyleCnt="1" custAng="734954" custScaleX="180575" custLinFactNeighborX="-5682" custLinFactNeighborY="199"/>
      <dgm:spPr>
        <a:solidFill>
          <a:srgbClr val="0070C0"/>
        </a:solidFill>
        <a:ln>
          <a:noFill/>
        </a:ln>
        <a:effectLst/>
        <a:scene3d>
          <a:camera prst="orthographicFront">
            <a:rot lat="0" lon="0" rev="0"/>
          </a:camera>
          <a:lightRig rig="contrasting" dir="t">
            <a:rot lat="0" lon="0" rev="7800000"/>
          </a:lightRig>
        </a:scene3d>
        <a:sp3d>
          <a:bevelT w="139700" h="139700"/>
        </a:sp3d>
      </dgm:spPr>
    </dgm:pt>
    <dgm:pt modelId="{17C6C905-83A5-472B-936A-4F471D23B458}" type="pres">
      <dgm:prSet presAssocID="{AA697323-E7AD-4F5F-B01C-7268DCB2F80F}" presName="txNode1" presStyleLbl="revTx" presStyleIdx="0" presStyleCnt="6" custScaleX="162191" custLinFactX="100000" custLinFactNeighborX="137946" custLinFactNeighborY="65465">
        <dgm:presLayoutVars>
          <dgm:bulletEnabled val="1"/>
        </dgm:presLayoutVars>
      </dgm:prSet>
      <dgm:spPr/>
      <dgm:t>
        <a:bodyPr/>
        <a:lstStyle/>
        <a:p>
          <a:endParaRPr lang="en-US"/>
        </a:p>
      </dgm:t>
    </dgm:pt>
    <dgm:pt modelId="{8E25DE20-0C58-41EC-98DE-C60338683E21}" type="pres">
      <dgm:prSet presAssocID="{B70F2E45-40A9-420D-8DB0-C7D661E71E63}" presName="txNode2" presStyleLbl="revTx" presStyleIdx="1" presStyleCnt="6" custLinFactNeighborY="-11939">
        <dgm:presLayoutVars>
          <dgm:bulletEnabled val="1"/>
        </dgm:presLayoutVars>
      </dgm:prSet>
      <dgm:spPr/>
      <dgm:t>
        <a:bodyPr/>
        <a:lstStyle/>
        <a:p>
          <a:endParaRPr lang="en-US"/>
        </a:p>
      </dgm:t>
    </dgm:pt>
    <dgm:pt modelId="{50A6D0E3-F424-4560-85AB-7AA78A6974F0}" type="pres">
      <dgm:prSet presAssocID="{AE3F7D07-9814-442A-89ED-D372560EFE60}" presName="dotNode2" presStyleCnt="0"/>
      <dgm:spPr/>
    </dgm:pt>
    <dgm:pt modelId="{52B0BEC4-C93D-408E-8FC4-C8A4FD0B27EF}" type="pres">
      <dgm:prSet presAssocID="{AE3F7D07-9814-442A-89ED-D372560EFE60}" presName="dotRepeatNode" presStyleLbl="fgShp" presStyleIdx="0" presStyleCnt="4" custLinFactX="700000" custLinFactY="300000" custLinFactNeighborX="733372" custLinFactNeighborY="336896"/>
      <dgm:spPr/>
      <dgm:t>
        <a:bodyPr/>
        <a:lstStyle/>
        <a:p>
          <a:endParaRPr lang="en-US"/>
        </a:p>
      </dgm:t>
    </dgm:pt>
    <dgm:pt modelId="{5DF89BFF-944B-43A7-B579-21096E550DF3}" type="pres">
      <dgm:prSet presAssocID="{0B7AD918-9399-44CF-A21F-5D04E9BA3B74}" presName="txNode3" presStyleLbl="revTx" presStyleIdx="2" presStyleCnt="6">
        <dgm:presLayoutVars>
          <dgm:bulletEnabled val="1"/>
        </dgm:presLayoutVars>
      </dgm:prSet>
      <dgm:spPr/>
      <dgm:t>
        <a:bodyPr/>
        <a:lstStyle/>
        <a:p>
          <a:endParaRPr lang="en-US"/>
        </a:p>
      </dgm:t>
    </dgm:pt>
    <dgm:pt modelId="{73542496-6792-40C0-A14B-1398E3F22DDE}" type="pres">
      <dgm:prSet presAssocID="{DBA7746E-57E9-4E64-A0B9-552AAA0C4A4E}" presName="dotNode3" presStyleCnt="0"/>
      <dgm:spPr/>
    </dgm:pt>
    <dgm:pt modelId="{BE232E4D-13D1-42A6-99F2-7363C11AC1F8}" type="pres">
      <dgm:prSet presAssocID="{DBA7746E-57E9-4E64-A0B9-552AAA0C4A4E}" presName="dotRepeatNode" presStyleLbl="fgShp" presStyleIdx="1" presStyleCnt="4" custLinFactX="700000" custLinFactY="200000" custLinFactNeighborX="736443" custLinFactNeighborY="281832"/>
      <dgm:spPr/>
      <dgm:t>
        <a:bodyPr/>
        <a:lstStyle/>
        <a:p>
          <a:endParaRPr lang="en-US"/>
        </a:p>
      </dgm:t>
    </dgm:pt>
    <dgm:pt modelId="{9EBC2B9A-9B9F-478D-A890-F2078A5B02D3}" type="pres">
      <dgm:prSet presAssocID="{4851CB56-A8EF-4547-8359-52E16269A24E}" presName="txNode4" presStyleLbl="revTx" presStyleIdx="3" presStyleCnt="6">
        <dgm:presLayoutVars>
          <dgm:bulletEnabled val="1"/>
        </dgm:presLayoutVars>
      </dgm:prSet>
      <dgm:spPr/>
      <dgm:t>
        <a:bodyPr/>
        <a:lstStyle/>
        <a:p>
          <a:endParaRPr lang="en-US"/>
        </a:p>
      </dgm:t>
    </dgm:pt>
    <dgm:pt modelId="{9A209BA2-81E5-4CFD-850C-6E5A55FAD4E3}" type="pres">
      <dgm:prSet presAssocID="{2419E510-2991-4DEF-BF56-49DEAC356A7B}" presName="dotNode4" presStyleCnt="0"/>
      <dgm:spPr/>
    </dgm:pt>
    <dgm:pt modelId="{5875350E-2ABA-466F-B2A6-316496046521}" type="pres">
      <dgm:prSet presAssocID="{2419E510-2991-4DEF-BF56-49DEAC356A7B}" presName="dotRepeatNode" presStyleLbl="fgShp" presStyleIdx="2" presStyleCnt="4" custLinFactX="-103057" custLinFactY="-212612" custLinFactNeighborX="-200000" custLinFactNeighborY="-300000"/>
      <dgm:spPr/>
      <dgm:t>
        <a:bodyPr/>
        <a:lstStyle/>
        <a:p>
          <a:endParaRPr lang="en-US"/>
        </a:p>
      </dgm:t>
    </dgm:pt>
    <dgm:pt modelId="{534FAC38-20E5-4A4F-B78E-6E5D0D314D3E}" type="pres">
      <dgm:prSet presAssocID="{69ED4B1D-A8E1-4921-ABFF-21A78651F38D}" presName="txNode5" presStyleLbl="revTx" presStyleIdx="4" presStyleCnt="6">
        <dgm:presLayoutVars>
          <dgm:bulletEnabled val="1"/>
        </dgm:presLayoutVars>
      </dgm:prSet>
      <dgm:spPr/>
      <dgm:t>
        <a:bodyPr/>
        <a:lstStyle/>
        <a:p>
          <a:endParaRPr lang="en-US"/>
        </a:p>
      </dgm:t>
    </dgm:pt>
    <dgm:pt modelId="{49EAC580-319A-485A-9532-8C89289E485E}" type="pres">
      <dgm:prSet presAssocID="{E1F22F7D-6D95-4AD9-B178-4B2A555FA459}" presName="dotNode5" presStyleCnt="0"/>
      <dgm:spPr/>
    </dgm:pt>
    <dgm:pt modelId="{C9EEA517-1F46-4769-856B-A985EDC95EC3}" type="pres">
      <dgm:prSet presAssocID="{E1F22F7D-6D95-4AD9-B178-4B2A555FA459}" presName="dotRepeatNode" presStyleLbl="fgShp" presStyleIdx="3" presStyleCnt="4" custLinFactX="500000" custLinFactY="-94504" custLinFactNeighborX="539886" custLinFactNeighborY="-100000"/>
      <dgm:spPr/>
      <dgm:t>
        <a:bodyPr/>
        <a:lstStyle/>
        <a:p>
          <a:endParaRPr lang="en-US"/>
        </a:p>
      </dgm:t>
    </dgm:pt>
    <dgm:pt modelId="{8EE29B51-767F-40B9-AF05-8297A12CB22B}" type="pres">
      <dgm:prSet presAssocID="{0D1CB2F5-C977-4C8E-B3D5-83674CD8AA0D}" presName="txNode6" presStyleLbl="revTx" presStyleIdx="5" presStyleCnt="6">
        <dgm:presLayoutVars>
          <dgm:bulletEnabled val="1"/>
        </dgm:presLayoutVars>
      </dgm:prSet>
      <dgm:spPr/>
      <dgm:t>
        <a:bodyPr/>
        <a:lstStyle/>
        <a:p>
          <a:endParaRPr lang="en-US"/>
        </a:p>
      </dgm:t>
    </dgm:pt>
  </dgm:ptLst>
  <dgm:cxnLst>
    <dgm:cxn modelId="{559BD403-B596-4AB8-A226-8DC9D2A0B003}" type="presOf" srcId="{0B7AD918-9399-44CF-A21F-5D04E9BA3B74}" destId="{5DF89BFF-944B-43A7-B579-21096E550DF3}" srcOrd="0" destOrd="0" presId="urn:microsoft.com/office/officeart/2009/3/layout/DescendingProcess"/>
    <dgm:cxn modelId="{98C0AD83-44F3-4DA4-9636-C4A7051BF4E9}" srcId="{919FB34D-E87E-4DF8-8EBF-01F68342833D}" destId="{0D1CB2F5-C977-4C8E-B3D5-83674CD8AA0D}" srcOrd="5" destOrd="0" parTransId="{845F5630-D4C2-4FAF-9AF8-95D2468DF3C5}" sibTransId="{71DB19A6-C8B1-4122-AA8A-8A0D10842FA7}"/>
    <dgm:cxn modelId="{BF0A789E-1CFE-4597-BA55-73CDFDF6ACB1}" type="presOf" srcId="{919FB34D-E87E-4DF8-8EBF-01F68342833D}" destId="{8C07E4F4-3BC4-42A3-92F9-4F26F12C6033}" srcOrd="0" destOrd="0" presId="urn:microsoft.com/office/officeart/2009/3/layout/DescendingProcess"/>
    <dgm:cxn modelId="{A7A21EE2-658C-4297-ADE3-5DD3856F90EF}" srcId="{919FB34D-E87E-4DF8-8EBF-01F68342833D}" destId="{B70F2E45-40A9-420D-8DB0-C7D661E71E63}" srcOrd="1" destOrd="0" parTransId="{B5B9ABCE-594E-4890-983F-ED8BDE6A7F14}" sibTransId="{AE3F7D07-9814-442A-89ED-D372560EFE60}"/>
    <dgm:cxn modelId="{A86DECFF-5FF1-4E58-AB44-833A6CFA35C1}" type="presOf" srcId="{0D1CB2F5-C977-4C8E-B3D5-83674CD8AA0D}" destId="{8EE29B51-767F-40B9-AF05-8297A12CB22B}" srcOrd="0" destOrd="0" presId="urn:microsoft.com/office/officeart/2009/3/layout/DescendingProcess"/>
    <dgm:cxn modelId="{77FDD51F-0218-4960-BCF0-04852E074D38}" srcId="{919FB34D-E87E-4DF8-8EBF-01F68342833D}" destId="{69ED4B1D-A8E1-4921-ABFF-21A78651F38D}" srcOrd="4" destOrd="0" parTransId="{4C856D90-7F89-4ABB-8C12-373D509CB05E}" sibTransId="{E1F22F7D-6D95-4AD9-B178-4B2A555FA459}"/>
    <dgm:cxn modelId="{56536542-32A4-4AB7-945B-220F80218766}" type="presOf" srcId="{E1F22F7D-6D95-4AD9-B178-4B2A555FA459}" destId="{C9EEA517-1F46-4769-856B-A985EDC95EC3}" srcOrd="0" destOrd="0" presId="urn:microsoft.com/office/officeart/2009/3/layout/DescendingProcess"/>
    <dgm:cxn modelId="{FD382577-963E-4531-B3DE-E586519B7986}" type="presOf" srcId="{4851CB56-A8EF-4547-8359-52E16269A24E}" destId="{9EBC2B9A-9B9F-478D-A890-F2078A5B02D3}" srcOrd="0" destOrd="0" presId="urn:microsoft.com/office/officeart/2009/3/layout/DescendingProcess"/>
    <dgm:cxn modelId="{5C8E3B97-1F04-4AAC-BB73-F19908353219}" type="presOf" srcId="{69ED4B1D-A8E1-4921-ABFF-21A78651F38D}" destId="{534FAC38-20E5-4A4F-B78E-6E5D0D314D3E}" srcOrd="0" destOrd="0" presId="urn:microsoft.com/office/officeart/2009/3/layout/DescendingProcess"/>
    <dgm:cxn modelId="{F1B5ED01-1A13-4B76-8B7C-0C1B1A521CEC}" srcId="{919FB34D-E87E-4DF8-8EBF-01F68342833D}" destId="{4851CB56-A8EF-4547-8359-52E16269A24E}" srcOrd="3" destOrd="0" parTransId="{D04DD2FF-4390-4FCA-BE66-A49B106B17B0}" sibTransId="{2419E510-2991-4DEF-BF56-49DEAC356A7B}"/>
    <dgm:cxn modelId="{6B583A26-9198-4321-89B4-B42EECFF0284}" type="presOf" srcId="{B70F2E45-40A9-420D-8DB0-C7D661E71E63}" destId="{8E25DE20-0C58-41EC-98DE-C60338683E21}" srcOrd="0" destOrd="0" presId="urn:microsoft.com/office/officeart/2009/3/layout/DescendingProcess"/>
    <dgm:cxn modelId="{E13CB228-8D27-4FC2-9501-CCCB72A505FC}" srcId="{919FB34D-E87E-4DF8-8EBF-01F68342833D}" destId="{0B7AD918-9399-44CF-A21F-5D04E9BA3B74}" srcOrd="2" destOrd="0" parTransId="{642C1217-AF8B-4798-8387-36FCAD91026C}" sibTransId="{DBA7746E-57E9-4E64-A0B9-552AAA0C4A4E}"/>
    <dgm:cxn modelId="{47ECF5B7-CE6E-46F5-9594-FA61D46026D7}" type="presOf" srcId="{DBA7746E-57E9-4E64-A0B9-552AAA0C4A4E}" destId="{BE232E4D-13D1-42A6-99F2-7363C11AC1F8}" srcOrd="0" destOrd="0" presId="urn:microsoft.com/office/officeart/2009/3/layout/DescendingProcess"/>
    <dgm:cxn modelId="{2973A8FB-EF0D-4BD5-957B-99647A15CE11}" type="presOf" srcId="{2419E510-2991-4DEF-BF56-49DEAC356A7B}" destId="{5875350E-2ABA-466F-B2A6-316496046521}" srcOrd="0" destOrd="0" presId="urn:microsoft.com/office/officeart/2009/3/layout/DescendingProcess"/>
    <dgm:cxn modelId="{4EA0AA8E-CBC9-4B5A-8071-C7D87799F3E5}" type="presOf" srcId="{AE3F7D07-9814-442A-89ED-D372560EFE60}" destId="{52B0BEC4-C93D-408E-8FC4-C8A4FD0B27EF}" srcOrd="0" destOrd="0" presId="urn:microsoft.com/office/officeart/2009/3/layout/DescendingProcess"/>
    <dgm:cxn modelId="{1FC16584-7A9E-4BD0-BC58-03603D24405C}" srcId="{919FB34D-E87E-4DF8-8EBF-01F68342833D}" destId="{AA697323-E7AD-4F5F-B01C-7268DCB2F80F}" srcOrd="0" destOrd="0" parTransId="{9AECC127-8696-4E48-A4CF-B00C2D074389}" sibTransId="{196E5CD6-6735-462B-8B6C-F7697622EC0F}"/>
    <dgm:cxn modelId="{1EAE184D-33C0-4C0B-A312-C0749AE3C208}" type="presOf" srcId="{AA697323-E7AD-4F5F-B01C-7268DCB2F80F}" destId="{17C6C905-83A5-472B-936A-4F471D23B458}" srcOrd="0" destOrd="0" presId="urn:microsoft.com/office/officeart/2009/3/layout/DescendingProcess"/>
    <dgm:cxn modelId="{24E0FB32-56E5-4FC5-8DE4-A8337C9D0374}" type="presParOf" srcId="{8C07E4F4-3BC4-42A3-92F9-4F26F12C6033}" destId="{E6404435-A08E-48CF-BE2A-2AB8B862D87C}" srcOrd="0" destOrd="0" presId="urn:microsoft.com/office/officeart/2009/3/layout/DescendingProcess"/>
    <dgm:cxn modelId="{5E1DD13A-D16D-4CF7-8489-0BB2DDD4C692}" type="presParOf" srcId="{8C07E4F4-3BC4-42A3-92F9-4F26F12C6033}" destId="{17C6C905-83A5-472B-936A-4F471D23B458}" srcOrd="1" destOrd="0" presId="urn:microsoft.com/office/officeart/2009/3/layout/DescendingProcess"/>
    <dgm:cxn modelId="{7058DA6A-A943-47EA-807C-8CF122D98DE6}" type="presParOf" srcId="{8C07E4F4-3BC4-42A3-92F9-4F26F12C6033}" destId="{8E25DE20-0C58-41EC-98DE-C60338683E21}" srcOrd="2" destOrd="0" presId="urn:microsoft.com/office/officeart/2009/3/layout/DescendingProcess"/>
    <dgm:cxn modelId="{9C68CFE5-DF43-4407-9690-2907E2087BBB}" type="presParOf" srcId="{8C07E4F4-3BC4-42A3-92F9-4F26F12C6033}" destId="{50A6D0E3-F424-4560-85AB-7AA78A6974F0}" srcOrd="3" destOrd="0" presId="urn:microsoft.com/office/officeart/2009/3/layout/DescendingProcess"/>
    <dgm:cxn modelId="{84706DAB-ECDE-4573-8012-17B0846314DC}" type="presParOf" srcId="{50A6D0E3-F424-4560-85AB-7AA78A6974F0}" destId="{52B0BEC4-C93D-408E-8FC4-C8A4FD0B27EF}" srcOrd="0" destOrd="0" presId="urn:microsoft.com/office/officeart/2009/3/layout/DescendingProcess"/>
    <dgm:cxn modelId="{6EF1CC39-E7C3-44F7-8955-1CA1D0FB5167}" type="presParOf" srcId="{8C07E4F4-3BC4-42A3-92F9-4F26F12C6033}" destId="{5DF89BFF-944B-43A7-B579-21096E550DF3}" srcOrd="4" destOrd="0" presId="urn:microsoft.com/office/officeart/2009/3/layout/DescendingProcess"/>
    <dgm:cxn modelId="{9B046081-3DD3-4CF1-9087-E5A7F954ACFF}" type="presParOf" srcId="{8C07E4F4-3BC4-42A3-92F9-4F26F12C6033}" destId="{73542496-6792-40C0-A14B-1398E3F22DDE}" srcOrd="5" destOrd="0" presId="urn:microsoft.com/office/officeart/2009/3/layout/DescendingProcess"/>
    <dgm:cxn modelId="{5D972FCA-19CF-4008-9C6B-1D22649335EA}" type="presParOf" srcId="{73542496-6792-40C0-A14B-1398E3F22DDE}" destId="{BE232E4D-13D1-42A6-99F2-7363C11AC1F8}" srcOrd="0" destOrd="0" presId="urn:microsoft.com/office/officeart/2009/3/layout/DescendingProcess"/>
    <dgm:cxn modelId="{2B16857E-B16A-4D05-9EAF-458AEA02E576}" type="presParOf" srcId="{8C07E4F4-3BC4-42A3-92F9-4F26F12C6033}" destId="{9EBC2B9A-9B9F-478D-A890-F2078A5B02D3}" srcOrd="6" destOrd="0" presId="urn:microsoft.com/office/officeart/2009/3/layout/DescendingProcess"/>
    <dgm:cxn modelId="{F816069E-B82F-47E4-AA13-8E609589BE3B}" type="presParOf" srcId="{8C07E4F4-3BC4-42A3-92F9-4F26F12C6033}" destId="{9A209BA2-81E5-4CFD-850C-6E5A55FAD4E3}" srcOrd="7" destOrd="0" presId="urn:microsoft.com/office/officeart/2009/3/layout/DescendingProcess"/>
    <dgm:cxn modelId="{08702F6F-EA1C-48AB-B917-87C513452A80}" type="presParOf" srcId="{9A209BA2-81E5-4CFD-850C-6E5A55FAD4E3}" destId="{5875350E-2ABA-466F-B2A6-316496046521}" srcOrd="0" destOrd="0" presId="urn:microsoft.com/office/officeart/2009/3/layout/DescendingProcess"/>
    <dgm:cxn modelId="{AA5DC935-B79C-45BA-BF2F-48BF78892BBA}" type="presParOf" srcId="{8C07E4F4-3BC4-42A3-92F9-4F26F12C6033}" destId="{534FAC38-20E5-4A4F-B78E-6E5D0D314D3E}" srcOrd="8" destOrd="0" presId="urn:microsoft.com/office/officeart/2009/3/layout/DescendingProcess"/>
    <dgm:cxn modelId="{E7E214F5-6D2F-4F5B-8959-3C4C5E97BABB}" type="presParOf" srcId="{8C07E4F4-3BC4-42A3-92F9-4F26F12C6033}" destId="{49EAC580-319A-485A-9532-8C89289E485E}" srcOrd="9" destOrd="0" presId="urn:microsoft.com/office/officeart/2009/3/layout/DescendingProcess"/>
    <dgm:cxn modelId="{CD7BDB2E-9FAB-4906-98F5-79BF2F63A534}" type="presParOf" srcId="{49EAC580-319A-485A-9532-8C89289E485E}" destId="{C9EEA517-1F46-4769-856B-A985EDC95EC3}" srcOrd="0" destOrd="0" presId="urn:microsoft.com/office/officeart/2009/3/layout/DescendingProcess"/>
    <dgm:cxn modelId="{177AB51A-05DA-4167-BECC-4F9B2930AB8A}" type="presParOf" srcId="{8C07E4F4-3BC4-42A3-92F9-4F26F12C6033}" destId="{8EE29B51-767F-40B9-AF05-8297A12CB22B}" srcOrd="10" destOrd="0" presId="urn:microsoft.com/office/officeart/2009/3/layout/Descending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C72C55-39DD-6542-A1F3-357D1E1F8D04}">
      <dsp:nvSpPr>
        <dsp:cNvPr id="0" name=""/>
        <dsp:cNvSpPr/>
      </dsp:nvSpPr>
      <dsp:spPr>
        <a:xfrm rot="5400000">
          <a:off x="363497" y="1546826"/>
          <a:ext cx="1085397" cy="180607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F0595-1FEE-D048-9DE8-94FC5D629B23}">
      <dsp:nvSpPr>
        <dsp:cNvPr id="0" name=""/>
        <dsp:cNvSpPr/>
      </dsp:nvSpPr>
      <dsp:spPr>
        <a:xfrm>
          <a:off x="146246" y="2099281"/>
          <a:ext cx="1630537" cy="7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baseline="0">
              <a:solidFill>
                <a:schemeClr val="accent6"/>
              </a:solidFill>
            </a:rPr>
            <a:t>Évaluation</a:t>
          </a:r>
        </a:p>
      </dsp:txBody>
      <dsp:txXfrm>
        <a:off x="146246" y="2099281"/>
        <a:ext cx="1630537" cy="721591"/>
      </dsp:txXfrm>
    </dsp:sp>
    <dsp:sp modelId="{AB239BFB-F671-934E-B2B3-F156D961F5B5}">
      <dsp:nvSpPr>
        <dsp:cNvPr id="0" name=""/>
        <dsp:cNvSpPr/>
      </dsp:nvSpPr>
      <dsp:spPr>
        <a:xfrm>
          <a:off x="1505675" y="1515009"/>
          <a:ext cx="307648" cy="307648"/>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E1949-6025-904D-883A-9ABB6735728D}">
      <dsp:nvSpPr>
        <dsp:cNvPr id="0" name=""/>
        <dsp:cNvSpPr/>
      </dsp:nvSpPr>
      <dsp:spPr>
        <a:xfrm rot="5400000">
          <a:off x="2368394" y="1000574"/>
          <a:ext cx="1092539" cy="180607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24D6A-2B78-0349-8166-7CBA13139EB0}">
      <dsp:nvSpPr>
        <dsp:cNvPr id="0" name=""/>
        <dsp:cNvSpPr/>
      </dsp:nvSpPr>
      <dsp:spPr>
        <a:xfrm>
          <a:off x="4209244" y="1169671"/>
          <a:ext cx="1630537" cy="159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baseline="0" dirty="0">
              <a:solidFill>
                <a:schemeClr val="accent6"/>
              </a:solidFill>
            </a:rPr>
            <a:t>Développer un plan de carrière – </a:t>
          </a:r>
          <a:r>
            <a:rPr lang="fr-FR" sz="1600" b="1" kern="1200" baseline="0" dirty="0">
              <a:solidFill>
                <a:schemeClr val="accent6"/>
              </a:solidFill>
            </a:rPr>
            <a:t>Recherche d’emploi ou/et </a:t>
          </a:r>
          <a:r>
            <a:rPr lang="fr-FR" sz="1600" b="1" kern="1200" baseline="0" dirty="0" smtClean="0">
              <a:solidFill>
                <a:schemeClr val="accent6"/>
              </a:solidFill>
            </a:rPr>
            <a:t>formation </a:t>
          </a:r>
          <a:r>
            <a:rPr lang="fr-FR" sz="1600" b="1" kern="1200" baseline="0" dirty="0">
              <a:solidFill>
                <a:schemeClr val="accent6"/>
              </a:solidFill>
            </a:rPr>
            <a:t>professionnelle ?</a:t>
          </a:r>
        </a:p>
      </dsp:txBody>
      <dsp:txXfrm>
        <a:off x="4209244" y="1169671"/>
        <a:ext cx="1630537" cy="1599386"/>
      </dsp:txXfrm>
    </dsp:sp>
    <dsp:sp modelId="{05A96504-748A-4446-BC17-3E9497F507C9}">
      <dsp:nvSpPr>
        <dsp:cNvPr id="0" name=""/>
        <dsp:cNvSpPr/>
      </dsp:nvSpPr>
      <dsp:spPr>
        <a:xfrm>
          <a:off x="3501771" y="936011"/>
          <a:ext cx="307648" cy="307648"/>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62FED-0209-E649-8E95-31E84103BDA5}">
      <dsp:nvSpPr>
        <dsp:cNvPr id="0" name=""/>
        <dsp:cNvSpPr/>
      </dsp:nvSpPr>
      <dsp:spPr>
        <a:xfrm rot="5400000">
          <a:off x="4356158" y="575040"/>
          <a:ext cx="1085397" cy="180607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62731-23E9-3343-9290-E2DE96E643C5}">
      <dsp:nvSpPr>
        <dsp:cNvPr id="0" name=""/>
        <dsp:cNvSpPr/>
      </dsp:nvSpPr>
      <dsp:spPr>
        <a:xfrm>
          <a:off x="2264902" y="1541389"/>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baseline="0">
              <a:solidFill>
                <a:schemeClr val="accent6"/>
              </a:solidFill>
            </a:rPr>
            <a:t>Recherche sur le marché du travail</a:t>
          </a:r>
        </a:p>
      </dsp:txBody>
      <dsp:txXfrm>
        <a:off x="2264902" y="1541389"/>
        <a:ext cx="1630537" cy="1429261"/>
      </dsp:txXfrm>
    </dsp:sp>
    <dsp:sp modelId="{D35CA330-841E-EF4A-80BA-34C8B870C386}">
      <dsp:nvSpPr>
        <dsp:cNvPr id="0" name=""/>
        <dsp:cNvSpPr/>
      </dsp:nvSpPr>
      <dsp:spPr>
        <a:xfrm>
          <a:off x="5497867" y="442075"/>
          <a:ext cx="307648" cy="307648"/>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7ED24-1390-884E-9FD2-DCDF27E59FE5}">
      <dsp:nvSpPr>
        <dsp:cNvPr id="0" name=""/>
        <dsp:cNvSpPr/>
      </dsp:nvSpPr>
      <dsp:spPr>
        <a:xfrm rot="5400000">
          <a:off x="6352254" y="81104"/>
          <a:ext cx="1085397" cy="180607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7B4B3-FA90-F945-AF82-0046AC5A7B83}">
      <dsp:nvSpPr>
        <dsp:cNvPr id="0" name=""/>
        <dsp:cNvSpPr/>
      </dsp:nvSpPr>
      <dsp:spPr>
        <a:xfrm>
          <a:off x="6171074" y="620732"/>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baseline="0">
              <a:solidFill>
                <a:schemeClr val="accent6"/>
              </a:solidFill>
            </a:rPr>
            <a:t>Postuler pour un poste ou commencer la formation</a:t>
          </a:r>
        </a:p>
      </dsp:txBody>
      <dsp:txXfrm>
        <a:off x="6171074" y="620732"/>
        <a:ext cx="1630537" cy="14292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404435-A08E-48CF-BE2A-2AB8B862D87C}">
      <dsp:nvSpPr>
        <dsp:cNvPr id="0" name=""/>
        <dsp:cNvSpPr/>
      </dsp:nvSpPr>
      <dsp:spPr>
        <a:xfrm rot="5131328">
          <a:off x="2484029" y="-884651"/>
          <a:ext cx="3072609" cy="6616102"/>
        </a:xfrm>
        <a:prstGeom prst="swooshArrow">
          <a:avLst>
            <a:gd name="adj1" fmla="val 16310"/>
            <a:gd name="adj2" fmla="val 31370"/>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52B0BEC4-C93D-408E-8FC4-C8A4FD0B27EF}">
      <dsp:nvSpPr>
        <dsp:cNvPr id="0" name=""/>
        <dsp:cNvSpPr/>
      </dsp:nvSpPr>
      <dsp:spPr>
        <a:xfrm>
          <a:off x="5096089" y="1925358"/>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BE232E4D-13D1-42A6-99F2-7363C11AC1F8}">
      <dsp:nvSpPr>
        <dsp:cNvPr id="0" name=""/>
        <dsp:cNvSpPr/>
      </dsp:nvSpPr>
      <dsp:spPr>
        <a:xfrm>
          <a:off x="5695926" y="2219540"/>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5875350E-2ABA-466F-B2A6-316496046521}">
      <dsp:nvSpPr>
        <dsp:cNvPr id="0" name=""/>
        <dsp:cNvSpPr/>
      </dsp:nvSpPr>
      <dsp:spPr>
        <a:xfrm>
          <a:off x="4394313" y="1704864"/>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17C6C905-83A5-472B-936A-4F471D23B458}">
      <dsp:nvSpPr>
        <dsp:cNvPr id="0" name=""/>
        <dsp:cNvSpPr/>
      </dsp:nvSpPr>
      <dsp:spPr>
        <a:xfrm>
          <a:off x="5295614" y="507673"/>
          <a:ext cx="3199456"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l" defTabSz="711200">
            <a:lnSpc>
              <a:spcPct val="90000"/>
            </a:lnSpc>
            <a:spcBef>
              <a:spcPct val="0"/>
            </a:spcBef>
            <a:spcAft>
              <a:spcPct val="35000"/>
            </a:spcAft>
          </a:pPr>
          <a:endParaRPr lang="en-US" sz="1600" i="1" kern="1200" dirty="0"/>
        </a:p>
      </dsp:txBody>
      <dsp:txXfrm>
        <a:off x="5295614" y="507673"/>
        <a:ext cx="3199456" cy="775488"/>
      </dsp:txXfrm>
    </dsp:sp>
    <dsp:sp modelId="{8E25DE20-0C58-41EC-98DE-C60338683E21}">
      <dsp:nvSpPr>
        <dsp:cNvPr id="0" name=""/>
        <dsp:cNvSpPr/>
      </dsp:nvSpPr>
      <dsp:spPr>
        <a:xfrm>
          <a:off x="4274192" y="824913"/>
          <a:ext cx="2932313"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4274192" y="824913"/>
        <a:ext cx="2932313" cy="775488"/>
      </dsp:txXfrm>
    </dsp:sp>
    <dsp:sp modelId="{5DF89BFF-944B-43A7-B579-21096E550DF3}">
      <dsp:nvSpPr>
        <dsp:cNvPr id="0" name=""/>
        <dsp:cNvSpPr/>
      </dsp:nvSpPr>
      <dsp:spPr>
        <a:xfrm>
          <a:off x="1875026" y="1375521"/>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1375521"/>
        <a:ext cx="1972647" cy="775488"/>
      </dsp:txXfrm>
    </dsp:sp>
    <dsp:sp modelId="{C9EEA517-1F46-4769-856B-A985EDC95EC3}">
      <dsp:nvSpPr>
        <dsp:cNvPr id="0" name=""/>
        <dsp:cNvSpPr/>
      </dsp:nvSpPr>
      <dsp:spPr>
        <a:xfrm>
          <a:off x="6201402" y="2630833"/>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9EBC2B9A-9B9F-478D-A890-F2078A5B02D3}">
      <dsp:nvSpPr>
        <dsp:cNvPr id="0" name=""/>
        <dsp:cNvSpPr/>
      </dsp:nvSpPr>
      <dsp:spPr>
        <a:xfrm>
          <a:off x="5233859" y="1911577"/>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5233859" y="1911577"/>
        <a:ext cx="1972647" cy="775488"/>
      </dsp:txXfrm>
    </dsp:sp>
    <dsp:sp modelId="{534FAC38-20E5-4A4F-B78E-6E5D0D314D3E}">
      <dsp:nvSpPr>
        <dsp:cNvPr id="0" name=""/>
        <dsp:cNvSpPr/>
      </dsp:nvSpPr>
      <dsp:spPr>
        <a:xfrm>
          <a:off x="1875026" y="2501433"/>
          <a:ext cx="2932314"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2501433"/>
        <a:ext cx="2932314" cy="775488"/>
      </dsp:txXfrm>
    </dsp:sp>
    <dsp:sp modelId="{8EE29B51-767F-40B9-AF05-8297A12CB22B}">
      <dsp:nvSpPr>
        <dsp:cNvPr id="0" name=""/>
        <dsp:cNvSpPr/>
      </dsp:nvSpPr>
      <dsp:spPr>
        <a:xfrm>
          <a:off x="4540766" y="4071311"/>
          <a:ext cx="2665740"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t" anchorCtr="0">
          <a:noAutofit/>
        </a:bodyPr>
        <a:lstStyle/>
        <a:p>
          <a:pPr lvl="0" algn="ctr" defTabSz="2089150">
            <a:lnSpc>
              <a:spcPct val="90000"/>
            </a:lnSpc>
            <a:spcBef>
              <a:spcPct val="0"/>
            </a:spcBef>
            <a:spcAft>
              <a:spcPct val="35000"/>
            </a:spcAft>
          </a:pPr>
          <a:endParaRPr lang="en-US" sz="4700" kern="1200" dirty="0"/>
        </a:p>
      </dsp:txBody>
      <dsp:txXfrm>
        <a:off x="4540766" y="4071311"/>
        <a:ext cx="2665740" cy="77548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051798B2-8A4B-2446-B6F0-7A9B9C158E37}" type="datetimeFigureOut">
              <a:rPr lang="en-US" smtClean="0"/>
              <a:pPr/>
              <a:t>7/6/2020</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C943C99-E074-C04C-AF52-066428F31260}" type="slidenum">
              <a:rPr lang="en-US" smtClean="0"/>
              <a:pPr/>
              <a:t>‹#›</a:t>
            </a:fld>
            <a:endParaRPr lang="en-US" dirty="0"/>
          </a:p>
        </p:txBody>
      </p:sp>
    </p:spTree>
    <p:extLst>
      <p:ext uri="{BB962C8B-B14F-4D97-AF65-F5344CB8AC3E}">
        <p14:creationId xmlns:p14="http://schemas.microsoft.com/office/powerpoint/2010/main" xmlns=""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0FE1118-A4E6-2B4A-AF18-287D336DCF6C}" type="datetimeFigureOut">
              <a:rPr lang="en-US" smtClean="0"/>
              <a:pPr/>
              <a:t>7/6/2020</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683126A-5919-944C-8385-AD187C64D85E}" type="slidenum">
              <a:rPr lang="en-US" smtClean="0"/>
              <a:pPr/>
              <a:t>‹#›</a:t>
            </a:fld>
            <a:endParaRPr lang="en-US" dirty="0"/>
          </a:p>
        </p:txBody>
      </p:sp>
    </p:spTree>
    <p:extLst>
      <p:ext uri="{BB962C8B-B14F-4D97-AF65-F5344CB8AC3E}">
        <p14:creationId xmlns:p14="http://schemas.microsoft.com/office/powerpoint/2010/main" xmlns=""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b="1" baseline="0"/>
              <a:t>SCRIPT</a:t>
            </a:r>
          </a:p>
          <a:p>
            <a:pPr>
              <a:defRPr/>
            </a:pPr>
            <a:r>
              <a:rPr lang="fr-FR" sz="1400" baseline="0"/>
              <a:t>Bienvenue sur Masshire – nous avons pour mission de créer et de maintenir des liens entre les entreprises et les demandeurs d’emplois grâce à un réseau national de professionnels de l’emploi. Nous nous engageons à trouver des emplois valorisants en contribuant à l’engagement de candidats compétents par les entreprises.</a:t>
            </a:r>
          </a:p>
          <a:p>
            <a:pPr>
              <a:defRPr/>
            </a:pPr>
            <a:endParaRPr lang="en-US" sz="1400"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sz="2000" baseline="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xmlns="" val="286563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b="1" baseline="0" dirty="0"/>
              <a:t>SCRIPT</a:t>
            </a:r>
          </a:p>
          <a:p>
            <a:pPr>
              <a:spcBef>
                <a:spcPct val="0"/>
              </a:spcBef>
            </a:pPr>
            <a:r>
              <a:rPr lang="fr-FR" sz="1400" baseline="0" dirty="0"/>
              <a:t>Si vous avez besoin de services de traduction ou d’interprétation dans diverses langues, y compris la langue des signes américaine, le centre de </a:t>
            </a:r>
            <a:r>
              <a:rPr lang="fr-FR" sz="1400" baseline="0" dirty="0" smtClean="0"/>
              <a:t>carrière </a:t>
            </a:r>
            <a:r>
              <a:rPr lang="fr-FR" sz="1400" baseline="0" dirty="0"/>
              <a:t>de </a:t>
            </a:r>
            <a:r>
              <a:rPr lang="fr-FR" sz="1400" baseline="0" dirty="0" err="1"/>
              <a:t>MassHire</a:t>
            </a:r>
            <a:r>
              <a:rPr lang="fr-FR" sz="1400" baseline="0" dirty="0"/>
              <a:t> est là pour vous aider.</a:t>
            </a:r>
          </a:p>
          <a:p>
            <a:pPr>
              <a:spcBef>
                <a:spcPct val="0"/>
              </a:spcBef>
            </a:pPr>
            <a:endParaRPr lang="en-US" sz="1400" dirty="0"/>
          </a:p>
          <a:p>
            <a:pPr>
              <a:spcBef>
                <a:spcPct val="0"/>
              </a:spcBef>
            </a:pPr>
            <a:r>
              <a:rPr lang="fr-FR" sz="1400" baseline="0" dirty="0"/>
              <a:t>Veuillez contacter la Section multilingue au 1-888-822-3422.</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1E66AE-C2C3-4BE4-AA0F-1FFDE8E44A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561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sz="1400" b="1" baseline="0" dirty="0"/>
              <a:t>SCRIPT</a:t>
            </a:r>
          </a:p>
          <a:p>
            <a:r>
              <a:rPr lang="fr-FR" sz="1400" baseline="0" dirty="0"/>
              <a:t>Si votre emploi a été </a:t>
            </a:r>
            <a:r>
              <a:rPr lang="fr-FR" sz="1400" baseline="0" dirty="0" smtClean="0"/>
              <a:t>négativement affecté </a:t>
            </a:r>
            <a:r>
              <a:rPr lang="fr-FR" sz="1400" baseline="0" dirty="0"/>
              <a:t>par la concurrence étrangère ou si le service que vous offrez a été relocalisé à l’étranger, vous pourriez avoir droit à des prestations comprenant une aide financière pour </a:t>
            </a:r>
            <a:r>
              <a:rPr lang="fr-FR" sz="1400" baseline="0" dirty="0" smtClean="0"/>
              <a:t>formation </a:t>
            </a:r>
            <a:r>
              <a:rPr lang="fr-FR" sz="1400" baseline="0" dirty="0"/>
              <a:t>professionnelle et/ou une extension des prestations de chômage.</a:t>
            </a:r>
          </a:p>
          <a:p>
            <a:endParaRPr lang="en-US" sz="1400" dirty="0"/>
          </a:p>
          <a:p>
            <a:r>
              <a:rPr lang="fr-FR" sz="1400" baseline="0" dirty="0"/>
              <a:t>De strictes délais s’imposent – contactez votre centre de </a:t>
            </a:r>
            <a:r>
              <a:rPr lang="fr-FR" sz="1400" baseline="0" dirty="0" smtClean="0"/>
              <a:t>carrière de </a:t>
            </a:r>
            <a:r>
              <a:rPr lang="fr-FR" sz="1400" baseline="0" dirty="0" err="1"/>
              <a:t>MassHire</a:t>
            </a:r>
            <a:r>
              <a:rPr lang="fr-FR" sz="1400" baseline="0" dirty="0"/>
              <a:t> le plus proche pour déterminer si vous êtes </a:t>
            </a:r>
            <a:r>
              <a:rPr lang="fr-FR" sz="1400" baseline="0" dirty="0" smtClean="0"/>
              <a:t>admissible. </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6699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baseline="0" dirty="0"/>
              <a:t>SCRIPT</a:t>
            </a:r>
          </a:p>
          <a:p>
            <a:r>
              <a:rPr lang="fr-FR" sz="1400" baseline="0" dirty="0"/>
              <a:t>Les centres de </a:t>
            </a:r>
            <a:r>
              <a:rPr lang="fr-FR" sz="1400" baseline="0" dirty="0" smtClean="0"/>
              <a:t>carrière </a:t>
            </a:r>
            <a:r>
              <a:rPr lang="fr-FR" sz="1400" baseline="0" dirty="0"/>
              <a:t>de </a:t>
            </a:r>
            <a:r>
              <a:rPr lang="fr-FR" sz="1400" baseline="0" dirty="0" err="1"/>
              <a:t>MassHire</a:t>
            </a:r>
            <a:r>
              <a:rPr lang="fr-FR" sz="1400" baseline="0" dirty="0"/>
              <a:t> ont à leur disposition des subventions fédérales, telles que les subventions nationales pour travailleurs déplacés [National </a:t>
            </a:r>
            <a:r>
              <a:rPr lang="fr-FR" sz="1400" baseline="0" dirty="0" err="1"/>
              <a:t>Dislocated</a:t>
            </a:r>
            <a:r>
              <a:rPr lang="fr-FR" sz="1400" baseline="0" dirty="0"/>
              <a:t> </a:t>
            </a:r>
            <a:r>
              <a:rPr lang="fr-FR" sz="1400" baseline="0" dirty="0" err="1"/>
              <a:t>Worker</a:t>
            </a:r>
            <a:r>
              <a:rPr lang="fr-FR" sz="1400" baseline="0" dirty="0"/>
              <a:t> Grants] (NDWG).</a:t>
            </a:r>
          </a:p>
          <a:p>
            <a:endParaRPr lang="en-US" sz="1400" dirty="0"/>
          </a:p>
          <a:p>
            <a:r>
              <a:rPr lang="fr-FR" sz="1400" baseline="0" dirty="0"/>
              <a:t>Cette subvention propose de l’aide aux clients qui ont été affectés par des licenciements à grande échelle causés par un évènement économique imprévu. Ces subventions peuvent aussi </a:t>
            </a:r>
            <a:r>
              <a:rPr lang="fr-FR" sz="1400" baseline="0" dirty="0" smtClean="0"/>
              <a:t>aider en proposant une aide </a:t>
            </a:r>
            <a:r>
              <a:rPr lang="fr-FR" sz="1400" baseline="0" dirty="0"/>
              <a:t>financière pour formation, développement de carrière et services de </a:t>
            </a:r>
            <a:r>
              <a:rPr lang="fr-FR" sz="1400" baseline="0" dirty="0" smtClean="0"/>
              <a:t>placement.</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0819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sz="1400" b="1" baseline="0" dirty="0"/>
              <a:t>SCRIPT</a:t>
            </a:r>
          </a:p>
          <a:p>
            <a:r>
              <a:rPr lang="fr-FR" sz="1400" baseline="0" dirty="0"/>
              <a:t>Si vous avez été employé en tant qu’ouvrier agricole temporaire et </a:t>
            </a:r>
            <a:r>
              <a:rPr lang="fr-FR" sz="1400" baseline="0" dirty="0" smtClean="0"/>
              <a:t>si vous </a:t>
            </a:r>
            <a:r>
              <a:rPr lang="fr-FR" sz="1400" baseline="0" dirty="0"/>
              <a:t>vous déplacez d’une exploitation à l’autre, certains services sont à votre disposition !</a:t>
            </a:r>
          </a:p>
          <a:p>
            <a:endParaRPr lang="en-US" sz="1400" baseline="0" dirty="0"/>
          </a:p>
          <a:p>
            <a:r>
              <a:rPr lang="fr-FR" sz="1400" baseline="0" dirty="0"/>
              <a:t>Les travailleurs agricoles migrants saisonniers </a:t>
            </a:r>
            <a:r>
              <a:rPr lang="fr-FR" sz="1400" baseline="0" dirty="0" smtClean="0"/>
              <a:t>ou </a:t>
            </a:r>
            <a:r>
              <a:rPr lang="fr-FR" sz="1400" baseline="0" dirty="0"/>
              <a:t>MSFW (Migrant </a:t>
            </a:r>
            <a:r>
              <a:rPr lang="fr-FR" sz="1400" baseline="0" dirty="0" err="1"/>
              <a:t>Seasonal</a:t>
            </a:r>
            <a:r>
              <a:rPr lang="fr-FR" sz="1400" baseline="0" dirty="0"/>
              <a:t> </a:t>
            </a:r>
            <a:r>
              <a:rPr lang="fr-FR" sz="1400" baseline="0" dirty="0" err="1"/>
              <a:t>Farm</a:t>
            </a:r>
            <a:r>
              <a:rPr lang="fr-FR" sz="1400" baseline="0" dirty="0"/>
              <a:t> </a:t>
            </a:r>
            <a:r>
              <a:rPr lang="fr-FR" sz="1400" baseline="0" dirty="0" err="1"/>
              <a:t>Workers</a:t>
            </a:r>
            <a:r>
              <a:rPr lang="fr-FR" sz="1400" baseline="0" dirty="0"/>
              <a:t>) peuvent recevoir de l’aide telle que des services de présentation aux employeurs, de placement, de formation au développement des compétences et d’orientation de carrière.</a:t>
            </a:r>
          </a:p>
          <a:p>
            <a:endParaRPr lang="en-US" sz="1400" baseline="0"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6876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4825"/>
            <a:ext cx="5382201" cy="4283405"/>
          </a:xfrm>
        </p:spPr>
        <p:txBody>
          <a:bodyPr/>
          <a:lstStyle/>
          <a:p>
            <a:r>
              <a:rPr lang="fr-FR" b="1" baseline="0" dirty="0"/>
              <a:t>SCRIPT</a:t>
            </a:r>
          </a:p>
          <a:p>
            <a:r>
              <a:rPr lang="fr-FR" baseline="0" dirty="0"/>
              <a:t>Les centres de carrières vous accompagnent de diverse façons, notamment dans votre recherche d’emploi et de formation professionnelle.</a:t>
            </a:r>
          </a:p>
          <a:p>
            <a:endParaRPr lang="en-US" dirty="0"/>
          </a:p>
          <a:p>
            <a:r>
              <a:rPr lang="fr-FR" baseline="0" dirty="0"/>
              <a:t>La première étape consiste à </a:t>
            </a:r>
            <a:r>
              <a:rPr lang="fr-FR" b="1" baseline="0" dirty="0"/>
              <a:t>évaluer </a:t>
            </a:r>
            <a:r>
              <a:rPr lang="fr-FR" baseline="0" dirty="0"/>
              <a:t>vos compétences et votre expérience professionnelle afin de déterminer si vous devez améliorer vos compétences par le biais d’une formation </a:t>
            </a:r>
            <a:r>
              <a:rPr lang="fr-FR" baseline="0" dirty="0" smtClean="0"/>
              <a:t>pour trouver </a:t>
            </a:r>
            <a:r>
              <a:rPr lang="fr-FR" baseline="0" dirty="0"/>
              <a:t>un emploi dans le domaine que vous souhaitez.  Tout au long du processus, les évaluations répondent aux questions sur la recherche d’emploi.</a:t>
            </a:r>
          </a:p>
          <a:p>
            <a:endParaRPr lang="en-US" dirty="0"/>
          </a:p>
          <a:p>
            <a:r>
              <a:rPr lang="fr-FR" b="1" baseline="0" dirty="0"/>
              <a:t>La recherche sur le marché du travail</a:t>
            </a:r>
            <a:r>
              <a:rPr lang="fr-FR" baseline="0" dirty="0"/>
              <a:t> peut vous aider à trouver les réponses à vos questions sur la recherche d’un emploi et d’une formation, telles que : Avez-vous les compétences ? Y a-t-il des emplois pour moi et quelles sont les rémunérations ? Où se situent les écoles et combien coûte la formation professionnelle ? La recherche sur le marché du travail vous tient informé sur les compétences les plus demandées et les employeurs qui embauchent.</a:t>
            </a:r>
          </a:p>
          <a:p>
            <a:endParaRPr lang="en-US" dirty="0"/>
          </a:p>
          <a:p>
            <a:r>
              <a:rPr lang="fr-FR" baseline="0" dirty="0"/>
              <a:t>Votre conseiller en orientation vous aidera à développer un </a:t>
            </a:r>
            <a:r>
              <a:rPr lang="fr-FR" b="1" baseline="0" dirty="0"/>
              <a:t>plan d’action de carrière. </a:t>
            </a:r>
            <a:r>
              <a:rPr lang="fr-FR" baseline="0" dirty="0"/>
              <a:t>Durant </a:t>
            </a:r>
            <a:r>
              <a:rPr lang="fr-FR" baseline="0" dirty="0" smtClean="0"/>
              <a:t>ce </a:t>
            </a:r>
            <a:r>
              <a:rPr lang="fr-FR" baseline="0" dirty="0"/>
              <a:t>processus, il sera déterminé si vous avez droit à des programmes de formation et d’autres services spéciaux. Vous pouvez mettre à jour votre CV, pratiquer vos techniques </a:t>
            </a:r>
            <a:r>
              <a:rPr lang="fr-FR" baseline="0" dirty="0" smtClean="0"/>
              <a:t>d’entretien, </a:t>
            </a:r>
            <a:r>
              <a:rPr lang="fr-FR" baseline="0" dirty="0"/>
              <a:t>approfondir vos objectifs et déterminer les </a:t>
            </a:r>
            <a:r>
              <a:rPr lang="fr-FR" baseline="0" dirty="0" smtClean="0"/>
              <a:t>difficultés</a:t>
            </a:r>
            <a:r>
              <a:rPr lang="fr-FR" baseline="0" dirty="0"/>
              <a:t>. </a:t>
            </a:r>
            <a:endParaRPr lang="en-US" b="0" strike="sngStrike" dirty="0"/>
          </a:p>
          <a:p>
            <a:endParaRPr lang="en-US" b="1" dirty="0"/>
          </a:p>
          <a:p>
            <a:r>
              <a:rPr lang="fr-FR" b="1" baseline="0" dirty="0"/>
              <a:t>Le processus de recherche d’emploi et la recherche sur le marché du travail vous préparent à postuler pour un </a:t>
            </a:r>
            <a:r>
              <a:rPr lang="fr-FR" b="1" baseline="0" dirty="0" smtClean="0"/>
              <a:t>emploi </a:t>
            </a:r>
            <a:r>
              <a:rPr lang="fr-FR" b="1" baseline="0" dirty="0"/>
              <a:t>ou à débuter un programme de formation avec comme </a:t>
            </a:r>
            <a:r>
              <a:rPr lang="fr-FR" b="1" baseline="0" dirty="0" smtClean="0"/>
              <a:t>objectif final, </a:t>
            </a:r>
            <a:r>
              <a:rPr lang="fr-FR" b="1" baseline="0" dirty="0"/>
              <a:t>retrouver un emploi.</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dirty="0"/>
          </a:p>
        </p:txBody>
      </p:sp>
    </p:spTree>
    <p:extLst>
      <p:ext uri="{BB962C8B-B14F-4D97-AF65-F5344CB8AC3E}">
        <p14:creationId xmlns:p14="http://schemas.microsoft.com/office/powerpoint/2010/main" xmlns="" val="45707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28713" y="723900"/>
            <a:ext cx="4725987" cy="3544888"/>
          </a:xfrm>
          <a:ln/>
        </p:spPr>
      </p:sp>
      <p:sp>
        <p:nvSpPr>
          <p:cNvPr id="5632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71450" indent="-29671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a:spcBef>
                <a:spcPct val="30000"/>
              </a:spcBef>
              <a:defRPr sz="1200">
                <a:solidFill>
                  <a:schemeClr val="tx1"/>
                </a:solidFill>
                <a:latin typeface="Arial" panose="020B0604020202020204" pitchFamily="34" charset="0"/>
                <a:cs typeface="Arial" panose="020B0604020202020204" pitchFamily="34" charset="0"/>
              </a:defRPr>
            </a:lvl3pPr>
            <a:lvl4pPr marL="1661585" indent="-237369">
              <a:spcBef>
                <a:spcPct val="30000"/>
              </a:spcBef>
              <a:defRPr sz="1200">
                <a:solidFill>
                  <a:schemeClr val="tx1"/>
                </a:solidFill>
                <a:latin typeface="Arial" panose="020B0604020202020204" pitchFamily="34" charset="0"/>
                <a:cs typeface="Arial" panose="020B0604020202020204" pitchFamily="34" charset="0"/>
              </a:defRPr>
            </a:lvl4pPr>
            <a:lvl5pPr marL="2136324" indent="-237369">
              <a:spcBef>
                <a:spcPct val="30000"/>
              </a:spcBef>
              <a:defRPr sz="1200">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C7E59B-8AD2-4427-ABAE-569BD241D90D}" type="slidenum">
              <a:rPr lang="en-US" altLang="en-US" smtClean="0">
                <a:solidFill>
                  <a:srgbClr val="000000"/>
                </a:solidFill>
              </a:rPr>
              <a:pPr>
                <a:spcBef>
                  <a:spcPct val="0"/>
                </a:spcBef>
              </a:pPr>
              <a:t>15</a:t>
            </a:fld>
            <a:endParaRPr lang="en-US" altLang="en-US" dirty="0">
              <a:solidFill>
                <a:srgbClr val="000000"/>
              </a:solidFill>
            </a:endParaRPr>
          </a:p>
        </p:txBody>
      </p:sp>
      <p:sp>
        <p:nvSpPr>
          <p:cNvPr id="56324" name="Notes Placeholder 1"/>
          <p:cNvSpPr>
            <a:spLocks noGrp="1"/>
          </p:cNvSpPr>
          <p:nvPr/>
        </p:nvSpPr>
        <p:spPr bwMode="auto">
          <a:xfrm>
            <a:off x="517797" y="5730046"/>
            <a:ext cx="5953516" cy="3158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47" tIns="47474" rIns="94947" bIns="47474"/>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3" name="Notes Placeholder 2"/>
          <p:cNvSpPr>
            <a:spLocks noGrp="1"/>
          </p:cNvSpPr>
          <p:nvPr>
            <p:ph type="body" sz="quarter" idx="10"/>
          </p:nvPr>
        </p:nvSpPr>
        <p:spPr>
          <a:xfrm>
            <a:off x="517797" y="4415790"/>
            <a:ext cx="5675835" cy="4183380"/>
          </a:xfrm>
        </p:spPr>
        <p:txBody>
          <a:bodyPr/>
          <a:lstStyle/>
          <a:p>
            <a:pPr fontAlgn="base"/>
            <a:r>
              <a:rPr lang="fr-FR" sz="1400" b="1" baseline="0" dirty="0"/>
              <a:t>SCRIPT</a:t>
            </a:r>
          </a:p>
          <a:p>
            <a:pPr fontAlgn="base"/>
            <a:r>
              <a:rPr lang="fr-FR" sz="1400" b="1" baseline="0" dirty="0"/>
              <a:t>Les centres de carrière de </a:t>
            </a:r>
            <a:r>
              <a:rPr lang="fr-FR" sz="1400" b="1" baseline="0" dirty="0" err="1"/>
              <a:t>MassHire</a:t>
            </a:r>
            <a:r>
              <a:rPr lang="fr-FR" sz="1400" b="1" baseline="0" dirty="0"/>
              <a:t> peuvent vous aider dans le cadre de vos évaluations.</a:t>
            </a:r>
          </a:p>
          <a:p>
            <a:pPr fontAlgn="base"/>
            <a:endParaRPr lang="en-US" sz="1400" b="1" dirty="0"/>
          </a:p>
          <a:p>
            <a:pPr fontAlgn="base"/>
            <a:r>
              <a:rPr lang="fr-FR" sz="1400" b="1" baseline="0" dirty="0"/>
              <a:t>Une recherche d’emploi </a:t>
            </a:r>
            <a:r>
              <a:rPr lang="fr-FR" sz="1400" b="1" baseline="0" dirty="0" smtClean="0"/>
              <a:t>et </a:t>
            </a:r>
            <a:r>
              <a:rPr lang="fr-FR" sz="1400" b="1" baseline="0" dirty="0"/>
              <a:t>une formation efficaces commencent par une évaluation – </a:t>
            </a:r>
            <a:r>
              <a:rPr lang="fr-FR" sz="1400" baseline="0" dirty="0"/>
              <a:t>de vous-même et du marché de l’emploi.</a:t>
            </a:r>
          </a:p>
          <a:p>
            <a:pPr fontAlgn="base"/>
            <a:endParaRPr lang="en-US" sz="1400" b="1" dirty="0"/>
          </a:p>
          <a:p>
            <a:pPr fontAlgn="base"/>
            <a:r>
              <a:rPr lang="fr-FR" sz="1400" b="1" baseline="0" dirty="0"/>
              <a:t>Les évaluations de carrière</a:t>
            </a:r>
            <a:r>
              <a:rPr lang="fr-FR" sz="1400" baseline="0" dirty="0"/>
              <a:t> sont des outils destinés à aider les clients à mieux comprendre comment toute une diversités de qualités personnelles (valeurs, préférences, motivations et compétences) influencent le potentiel de réussite et de satisfaction quant à vos différentes options de </a:t>
            </a:r>
            <a:r>
              <a:rPr lang="fr-FR" sz="1400" baseline="0" dirty="0" smtClean="0"/>
              <a:t>carrière et de </a:t>
            </a:r>
            <a:r>
              <a:rPr lang="fr-FR" sz="1400" baseline="0" dirty="0"/>
              <a:t>formation </a:t>
            </a:r>
            <a:r>
              <a:rPr lang="fr-FR" sz="1400" baseline="0" dirty="0" smtClean="0"/>
              <a:t>et aux </a:t>
            </a:r>
            <a:r>
              <a:rPr lang="fr-FR" sz="1400" baseline="0" dirty="0"/>
              <a:t>divers milieux professionnels.</a:t>
            </a:r>
          </a:p>
          <a:p>
            <a:pPr fontAlgn="base"/>
            <a:endParaRPr lang="en-US" sz="1400" dirty="0"/>
          </a:p>
          <a:p>
            <a:r>
              <a:rPr lang="fr-FR" sz="1400" b="1" baseline="0" dirty="0" smtClean="0"/>
              <a:t>Que peuvent apporter les </a:t>
            </a:r>
            <a:r>
              <a:rPr lang="fr-FR" sz="1400" b="1" i="1" baseline="0" dirty="0"/>
              <a:t>évaluations </a:t>
            </a:r>
            <a:r>
              <a:rPr lang="fr-FR" sz="1400" b="1" i="1" baseline="0" dirty="0" smtClean="0"/>
              <a:t> </a:t>
            </a:r>
            <a:r>
              <a:rPr lang="fr-FR" sz="1400" b="1" baseline="0" dirty="0" smtClean="0"/>
              <a:t>:</a:t>
            </a:r>
            <a:endParaRPr lang="en-US" sz="1400" dirty="0"/>
          </a:p>
          <a:p>
            <a:pPr marL="174708" indent="-174708" fontAlgn="base">
              <a:buFont typeface="Arial" panose="020B0604020202020204" pitchFamily="34" charset="0"/>
              <a:buChar char="•"/>
            </a:pPr>
            <a:r>
              <a:rPr lang="fr-FR" sz="1400" baseline="0" dirty="0"/>
              <a:t>Déterminer si vous avez des compétences exploitables ou </a:t>
            </a:r>
            <a:r>
              <a:rPr lang="fr-FR" sz="1400" baseline="0" dirty="0" smtClean="0"/>
              <a:t>des besoins </a:t>
            </a:r>
            <a:r>
              <a:rPr lang="fr-FR" sz="1400" baseline="0" dirty="0"/>
              <a:t>de formation ou d’améliorer </a:t>
            </a:r>
            <a:r>
              <a:rPr lang="fr-FR" sz="1400" baseline="0" dirty="0" smtClean="0"/>
              <a:t>l’ensemble de vos </a:t>
            </a:r>
            <a:r>
              <a:rPr lang="fr-FR" sz="1400" baseline="0" dirty="0"/>
              <a:t>compétences</a:t>
            </a:r>
          </a:p>
          <a:p>
            <a:pPr marL="174708" indent="-174708" fontAlgn="base">
              <a:buFont typeface="Arial" panose="020B0604020202020204" pitchFamily="34" charset="0"/>
              <a:buChar char="•"/>
            </a:pPr>
            <a:r>
              <a:rPr lang="fr-FR" sz="1400" baseline="0" dirty="0"/>
              <a:t>Identifiez les lacunes </a:t>
            </a:r>
            <a:r>
              <a:rPr lang="fr-FR" sz="1400" baseline="0" dirty="0" smtClean="0"/>
              <a:t>quant à </a:t>
            </a:r>
            <a:r>
              <a:rPr lang="fr-FR" sz="1400" baseline="0" dirty="0"/>
              <a:t>vos compétences afin de prendre une décision </a:t>
            </a:r>
            <a:r>
              <a:rPr lang="fr-FR" sz="1400" baseline="0" dirty="0" smtClean="0"/>
              <a:t>éclairée sur </a:t>
            </a:r>
            <a:r>
              <a:rPr lang="fr-FR" sz="1400" baseline="0" dirty="0"/>
              <a:t>vos besoins de formation </a:t>
            </a:r>
            <a:r>
              <a:rPr lang="fr-FR" sz="1400" baseline="0" dirty="0" smtClean="0"/>
              <a:t>et en quoi consiste la formation</a:t>
            </a:r>
            <a:endParaRPr lang="fr-FR" sz="1400" baseline="0" dirty="0"/>
          </a:p>
          <a:p>
            <a:pPr marL="174708" indent="-174708" fontAlgn="base">
              <a:buFont typeface="Arial" panose="020B0604020202020204" pitchFamily="34" charset="0"/>
              <a:buChar char="•"/>
            </a:pPr>
            <a:endParaRPr lang="en-US" dirty="0"/>
          </a:p>
        </p:txBody>
      </p:sp>
    </p:spTree>
    <p:extLst>
      <p:ext uri="{BB962C8B-B14F-4D97-AF65-F5344CB8AC3E}">
        <p14:creationId xmlns:p14="http://schemas.microsoft.com/office/powerpoint/2010/main" xmlns="" val="352280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912" y="4489387"/>
            <a:ext cx="5898698" cy="4487747"/>
          </a:xfrm>
        </p:spPr>
        <p:txBody>
          <a:bodyPr/>
          <a:lstStyle/>
          <a:p>
            <a:pPr fontAlgn="base"/>
            <a:r>
              <a:rPr lang="fr-FR" sz="1400" b="1" baseline="0" dirty="0"/>
              <a:t>SCRIPT</a:t>
            </a:r>
          </a:p>
          <a:p>
            <a:pPr marL="174708" indent="-174708" fontAlgn="base">
              <a:buFont typeface="Arial" panose="020B0604020202020204" pitchFamily="34" charset="0"/>
              <a:buChar char="•"/>
            </a:pPr>
            <a:r>
              <a:rPr lang="fr-FR" sz="1400" baseline="0" dirty="0"/>
              <a:t>Comment les informations sur le marché du travail </a:t>
            </a:r>
            <a:r>
              <a:rPr lang="fr-FR" sz="1400" baseline="0" dirty="0" smtClean="0"/>
              <a:t>peut-elles </a:t>
            </a:r>
            <a:r>
              <a:rPr lang="fr-FR" sz="1400" baseline="0" dirty="0"/>
              <a:t>m’aider dans le cadre de ma recherche d’emploi et de formation ?</a:t>
            </a:r>
          </a:p>
          <a:p>
            <a:pPr fontAlgn="base"/>
            <a:endParaRPr lang="en-US" sz="1400" dirty="0"/>
          </a:p>
          <a:p>
            <a:pPr marL="174708" indent="-174708" fontAlgn="base">
              <a:buFont typeface="Arial" panose="020B0604020202020204" pitchFamily="34" charset="0"/>
              <a:buChar char="•"/>
            </a:pPr>
            <a:r>
              <a:rPr lang="fr-FR" sz="1400" baseline="0" dirty="0" smtClean="0"/>
              <a:t>Elles peuvent contribuer </a:t>
            </a:r>
            <a:r>
              <a:rPr lang="fr-FR" sz="1400" baseline="0" dirty="0"/>
              <a:t>à répondre aux questions sur la recherche d’emploi et la formation, notamment  :</a:t>
            </a:r>
          </a:p>
          <a:p>
            <a:pPr marL="631908" lvl="1" indent="-174708" fontAlgn="base">
              <a:buFont typeface="Arial" panose="020B0604020202020204" pitchFamily="34" charset="0"/>
              <a:buChar char="•"/>
            </a:pPr>
            <a:r>
              <a:rPr lang="fr-FR" sz="1400" baseline="0" dirty="0"/>
              <a:t>Puis-je trouver un emploi avec mes compétences actuelles ?</a:t>
            </a:r>
          </a:p>
          <a:p>
            <a:pPr marL="631908" lvl="1" indent="-174708" fontAlgn="base">
              <a:buFont typeface="Arial" panose="020B0604020202020204" pitchFamily="34" charset="0"/>
              <a:buChar char="•"/>
            </a:pPr>
            <a:r>
              <a:rPr lang="fr-FR" sz="1400" baseline="0" dirty="0"/>
              <a:t>Quels sont les employeurs qui embauchent ?</a:t>
            </a:r>
          </a:p>
          <a:p>
            <a:pPr marL="631908" lvl="1" indent="-174708" fontAlgn="base">
              <a:buFont typeface="Arial" panose="020B0604020202020204" pitchFamily="34" charset="0"/>
              <a:buChar char="•"/>
            </a:pPr>
            <a:r>
              <a:rPr lang="fr-FR" sz="1400" baseline="0" dirty="0"/>
              <a:t>Quels sont les salaires considérés par les employeurs ?</a:t>
            </a:r>
          </a:p>
          <a:p>
            <a:pPr marL="631908" lvl="1" indent="-174708" fontAlgn="base">
              <a:buFont typeface="Arial" panose="020B0604020202020204" pitchFamily="34" charset="0"/>
              <a:buChar char="•"/>
            </a:pPr>
            <a:r>
              <a:rPr lang="fr-FR" sz="1400" baseline="0" dirty="0"/>
              <a:t>Où se trouvent les écoles ?</a:t>
            </a:r>
          </a:p>
          <a:p>
            <a:pPr marL="631908" lvl="1" indent="-174708" fontAlgn="base">
              <a:buFont typeface="Arial" panose="020B0604020202020204" pitchFamily="34" charset="0"/>
              <a:buChar char="•"/>
            </a:pPr>
            <a:r>
              <a:rPr lang="fr-FR" sz="1400" baseline="0" dirty="0"/>
              <a:t>Quelle est la durée du programme de formation ?</a:t>
            </a:r>
          </a:p>
          <a:p>
            <a:pPr marL="631908" lvl="1" indent="-174708" fontAlgn="base">
              <a:buFont typeface="Arial" panose="020B0604020202020204" pitchFamily="34" charset="0"/>
              <a:buChar char="•"/>
            </a:pPr>
            <a:r>
              <a:rPr lang="fr-FR" sz="1400" baseline="0" dirty="0"/>
              <a:t>Quel est le coût de la formation ?</a:t>
            </a:r>
          </a:p>
          <a:p>
            <a:pPr marL="631908" lvl="1" indent="-174708" fontAlgn="base">
              <a:buFont typeface="Arial" panose="020B0604020202020204" pitchFamily="34" charset="0"/>
              <a:buChar char="•"/>
            </a:pPr>
            <a:endParaRPr lang="en-US" sz="1400" dirty="0"/>
          </a:p>
          <a:p>
            <a:pPr fontAlgn="base"/>
            <a:r>
              <a:rPr lang="fr-FR" sz="1400" baseline="0" dirty="0"/>
              <a:t>Les réponses à ces questions peuvent vous aider à prendre des décisions éclairée quant à votre recherche d’emploi et vos besoins de formation</a:t>
            </a:r>
          </a:p>
        </p:txBody>
      </p:sp>
      <p:sp>
        <p:nvSpPr>
          <p:cNvPr id="4" name="Slide Number Placeholder 3"/>
          <p:cNvSpPr>
            <a:spLocks noGrp="1"/>
          </p:cNvSpPr>
          <p:nvPr>
            <p:ph type="sldNum" sz="quarter" idx="10"/>
          </p:nvPr>
        </p:nvSpPr>
        <p:spPr/>
        <p:txBody>
          <a:bodyPr/>
          <a:lstStyle/>
          <a:p>
            <a:fld id="{A52663EB-2BF4-42F9-9520-B6778BD23A59}" type="slidenum">
              <a:rPr lang="en-US" smtClean="0"/>
              <a:pPr/>
              <a:t>16</a:t>
            </a:fld>
            <a:endParaRPr lang="en-US" dirty="0"/>
          </a:p>
        </p:txBody>
      </p:sp>
    </p:spTree>
    <p:extLst>
      <p:ext uri="{BB962C8B-B14F-4D97-AF65-F5344CB8AC3E}">
        <p14:creationId xmlns:p14="http://schemas.microsoft.com/office/powerpoint/2010/main" xmlns="" val="418945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baseline="0" dirty="0"/>
              <a:t>SCRIPT</a:t>
            </a:r>
          </a:p>
          <a:p>
            <a:r>
              <a:rPr lang="fr-FR" sz="1400" baseline="0" dirty="0"/>
              <a:t>Ces outils en ligne proposent </a:t>
            </a:r>
            <a:r>
              <a:rPr lang="fr-FR" sz="1400" baseline="0" dirty="0" smtClean="0"/>
              <a:t>de nombreux </a:t>
            </a:r>
            <a:r>
              <a:rPr lang="fr-FR" sz="1400" baseline="0" dirty="0"/>
              <a:t>types d’évaluations. Ils permettent aussi de répondre aux questions concernant le lancement de votre recherche d’emploi, votre formation, vos besoins en matière d’emploi et bien plus encore.</a:t>
            </a:r>
          </a:p>
          <a:p>
            <a:endParaRPr lang="en-US" sz="1400" dirty="0"/>
          </a:p>
          <a:p>
            <a:r>
              <a:rPr lang="fr-FR" sz="1400" baseline="0" dirty="0"/>
              <a:t>Veuillez contacter le centre de carrière le plus </a:t>
            </a:r>
            <a:r>
              <a:rPr lang="fr-FR" sz="1400" baseline="0" dirty="0" smtClean="0"/>
              <a:t>proche de chez vous </a:t>
            </a:r>
            <a:r>
              <a:rPr lang="fr-FR" sz="1400" baseline="0" dirty="0"/>
              <a:t>pour obtenir des détails et de </a:t>
            </a:r>
            <a:r>
              <a:rPr lang="fr-FR" sz="1400" baseline="0" dirty="0" smtClean="0"/>
              <a:t>l’aide sur toute </a:t>
            </a:r>
            <a:r>
              <a:rPr lang="fr-FR" sz="1400" baseline="0" dirty="0"/>
              <a:t>question relative à la recherche d’emploi et la formation.</a:t>
            </a:r>
          </a:p>
          <a:p>
            <a:endParaRPr lang="en-US" sz="1400" b="0" dirty="0"/>
          </a:p>
          <a:p>
            <a:endParaRPr lang="en-US" b="0"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dirty="0"/>
          </a:p>
        </p:txBody>
      </p:sp>
    </p:spTree>
    <p:extLst>
      <p:ext uri="{BB962C8B-B14F-4D97-AF65-F5344CB8AC3E}">
        <p14:creationId xmlns:p14="http://schemas.microsoft.com/office/powerpoint/2010/main" xmlns="" val="48930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87078" y="4204328"/>
            <a:ext cx="6368903" cy="4758919"/>
          </a:xfrm>
        </p:spPr>
        <p:txBody>
          <a:bodyPr/>
          <a:lstStyle/>
          <a:p>
            <a:pPr>
              <a:defRPr/>
            </a:pPr>
            <a:r>
              <a:rPr lang="fr-FR" sz="1100" baseline="0" dirty="0"/>
              <a:t>Les centres de carrière de </a:t>
            </a:r>
            <a:r>
              <a:rPr lang="fr-FR" sz="1100" baseline="0" dirty="0" err="1" smtClean="0"/>
              <a:t>MassHire</a:t>
            </a:r>
            <a:r>
              <a:rPr lang="fr-FR" sz="1100" baseline="0" dirty="0" smtClean="0"/>
              <a:t> </a:t>
            </a:r>
            <a:r>
              <a:rPr lang="fr-FR" sz="1100" baseline="0" dirty="0"/>
              <a:t>peuvent concourir à démystifier le processus de recherche d’emploi.</a:t>
            </a:r>
          </a:p>
          <a:p>
            <a:pPr>
              <a:defRPr/>
            </a:pPr>
            <a:endParaRPr lang="en-US" sz="1100" dirty="0"/>
          </a:p>
          <a:p>
            <a:pPr>
              <a:defRPr/>
            </a:pPr>
            <a:r>
              <a:rPr lang="fr-FR" sz="1100" baseline="0" dirty="0"/>
              <a:t>Il existe six étapes importantes :</a:t>
            </a:r>
          </a:p>
          <a:p>
            <a:pPr>
              <a:defRPr/>
            </a:pPr>
            <a:r>
              <a:rPr lang="fr-FR" sz="1100" baseline="0" dirty="0"/>
              <a:t>D’abord, effectuer une </a:t>
            </a:r>
            <a:r>
              <a:rPr lang="fr-FR" sz="1100" b="1" baseline="0" dirty="0" smtClean="0"/>
              <a:t>auto-évaluation</a:t>
            </a:r>
            <a:r>
              <a:rPr lang="fr-FR" sz="1100" baseline="0" dirty="0" smtClean="0"/>
              <a:t> </a:t>
            </a:r>
            <a:r>
              <a:rPr lang="fr-FR" sz="1100" baseline="0" dirty="0"/>
              <a:t>pour répondre à certaines questions cruciales, notamment :</a:t>
            </a:r>
          </a:p>
          <a:p>
            <a:pPr marL="640594" lvl="1" indent="-174708">
              <a:buFont typeface="Arial" panose="020B0604020202020204" pitchFamily="34" charset="0"/>
              <a:buChar char="•"/>
              <a:defRPr/>
            </a:pPr>
            <a:r>
              <a:rPr lang="fr-FR" sz="1100" baseline="0" dirty="0"/>
              <a:t>Que voulez-vous faire ?  Quelles compétences avez-vous </a:t>
            </a:r>
            <a:r>
              <a:rPr lang="fr-FR" sz="1100" baseline="0" dirty="0" smtClean="0"/>
              <a:t>ou lesquelles </a:t>
            </a:r>
            <a:r>
              <a:rPr lang="fr-FR" sz="1100" baseline="0" dirty="0"/>
              <a:t>vous font défaut ?</a:t>
            </a:r>
          </a:p>
          <a:p>
            <a:pPr marL="465886" lvl="1" indent="0">
              <a:buFont typeface="Arial" panose="020B0604020202020204" pitchFamily="34" charset="0"/>
              <a:buNone/>
              <a:defRPr/>
            </a:pPr>
            <a:endParaRPr lang="en-US" sz="1100" dirty="0"/>
          </a:p>
          <a:p>
            <a:pPr>
              <a:defRPr/>
            </a:pPr>
            <a:r>
              <a:rPr lang="fr-FR" sz="1100" b="1" baseline="0" dirty="0"/>
              <a:t>(La flèche pointe vers </a:t>
            </a:r>
            <a:r>
              <a:rPr lang="fr-FR" sz="1100" b="1" baseline="0" dirty="0" smtClean="0"/>
              <a:t>l’Analyse des marchés)</a:t>
            </a:r>
            <a:endParaRPr lang="fr-FR" sz="1100" b="1" baseline="0" dirty="0"/>
          </a:p>
          <a:p>
            <a:pPr>
              <a:defRPr/>
            </a:pPr>
            <a:r>
              <a:rPr lang="fr-FR" sz="1100" b="1" baseline="0" dirty="0"/>
              <a:t>Script : </a:t>
            </a:r>
            <a:r>
              <a:rPr lang="fr-FR" sz="1100" baseline="0" dirty="0"/>
              <a:t>Ensuite, examinez le marché </a:t>
            </a:r>
            <a:r>
              <a:rPr lang="fr-FR" sz="1100" baseline="0" dirty="0" smtClean="0"/>
              <a:t>de l’emploi pour </a:t>
            </a:r>
            <a:r>
              <a:rPr lang="fr-FR" sz="1100" baseline="0" dirty="0"/>
              <a:t>comprendre quels secteurs bénéficient d’une forte demande et où ils se </a:t>
            </a:r>
            <a:r>
              <a:rPr lang="fr-FR" sz="1100" baseline="0" dirty="0" smtClean="0"/>
              <a:t>trouvent.</a:t>
            </a:r>
            <a:endParaRPr lang="fr-FR" sz="1100" baseline="0" dirty="0"/>
          </a:p>
          <a:p>
            <a:pPr>
              <a:defRPr/>
            </a:pPr>
            <a:r>
              <a:rPr lang="fr-FR" sz="1100" b="1" baseline="0" dirty="0"/>
              <a:t>(La flèche pointe vers </a:t>
            </a:r>
            <a:r>
              <a:rPr lang="fr-FR" sz="1100" b="1" baseline="0" dirty="0" smtClean="0"/>
              <a:t>Développer un plan)</a:t>
            </a:r>
            <a:endParaRPr lang="fr-FR" sz="1100" b="1" baseline="0" dirty="0"/>
          </a:p>
          <a:p>
            <a:pPr>
              <a:defRPr/>
            </a:pPr>
            <a:r>
              <a:rPr lang="fr-FR" sz="1100" b="1" baseline="0" dirty="0"/>
              <a:t>Script : </a:t>
            </a:r>
            <a:r>
              <a:rPr lang="fr-FR" sz="1100" baseline="0" dirty="0"/>
              <a:t>Une fois que vous avez obtenu ces informations, vous pouvez commencer de </a:t>
            </a:r>
            <a:r>
              <a:rPr lang="fr-FR" sz="1100" b="1" baseline="0" dirty="0"/>
              <a:t>développer un plan</a:t>
            </a:r>
            <a:r>
              <a:rPr lang="fr-FR" sz="1100" baseline="0" dirty="0"/>
              <a:t> qui comporte une lettre de présentation et un curriculum vitae. Rappelez-vous que vous souhaitez mettre en valeur vos compétences, vous ne devez donc pas négligez vos </a:t>
            </a:r>
            <a:r>
              <a:rPr lang="fr-FR" sz="1100" baseline="0" dirty="0" smtClean="0"/>
              <a:t>réalisations.</a:t>
            </a:r>
            <a:endParaRPr lang="fr-FR" sz="1100" baseline="0" dirty="0"/>
          </a:p>
          <a:p>
            <a:pPr>
              <a:defRPr/>
            </a:pPr>
            <a:r>
              <a:rPr lang="fr-FR" sz="1100" b="1" baseline="0" dirty="0"/>
              <a:t>(La flèche </a:t>
            </a:r>
            <a:r>
              <a:rPr lang="fr-FR" sz="1100" b="1" baseline="0" dirty="0" smtClean="0"/>
              <a:t>pointe </a:t>
            </a:r>
            <a:r>
              <a:rPr lang="fr-FR" sz="1100" b="1" baseline="0" dirty="0"/>
              <a:t>vers la mise en œuvre du plan)</a:t>
            </a:r>
          </a:p>
          <a:p>
            <a:pPr>
              <a:defRPr/>
            </a:pPr>
            <a:r>
              <a:rPr lang="fr-FR" sz="1100" b="1" baseline="0" dirty="0"/>
              <a:t>Script : </a:t>
            </a:r>
            <a:r>
              <a:rPr lang="fr-FR" sz="1100" baseline="0" dirty="0"/>
              <a:t>Il est temps à </a:t>
            </a:r>
            <a:r>
              <a:rPr lang="fr-FR" sz="1100" baseline="0" dirty="0" smtClean="0"/>
              <a:t>présent </a:t>
            </a:r>
            <a:r>
              <a:rPr lang="fr-FR" sz="1100" baseline="0" dirty="0"/>
              <a:t>de mettre ce plan en application ! Faites une recherche sur des entreprises spécifiques qui pourraient vous intéresser ; parlez à des amis, des membres de votre famille, d’anciens collègues de travail ou </a:t>
            </a:r>
            <a:r>
              <a:rPr lang="fr-FR" sz="1100" baseline="0" dirty="0" smtClean="0"/>
              <a:t>des supérieurs </a:t>
            </a:r>
            <a:r>
              <a:rPr lang="fr-FR" sz="1100" baseline="0" dirty="0"/>
              <a:t>hiérarchiques</a:t>
            </a:r>
            <a:r>
              <a:rPr lang="fr-FR" sz="1100" baseline="0" dirty="0" smtClean="0"/>
              <a:t>. </a:t>
            </a:r>
            <a:r>
              <a:rPr lang="fr-FR" sz="1100" baseline="0" dirty="0"/>
              <a:t>On ne sait jamais qui pourrait connaître qui !</a:t>
            </a:r>
          </a:p>
          <a:p>
            <a:pPr>
              <a:defRPr/>
            </a:pPr>
            <a:endParaRPr lang="en-US" sz="1100" dirty="0"/>
          </a:p>
          <a:p>
            <a:pPr>
              <a:defRPr/>
            </a:pPr>
            <a:r>
              <a:rPr lang="fr-FR" sz="1100" b="1" baseline="0" dirty="0"/>
              <a:t>(La flèche pointe vers </a:t>
            </a:r>
            <a:r>
              <a:rPr lang="fr-FR" sz="1100" b="1" baseline="0" dirty="0" smtClean="0"/>
              <a:t>l’Entretien </a:t>
            </a:r>
            <a:r>
              <a:rPr lang="fr-FR" sz="1100" b="1" baseline="0" dirty="0"/>
              <a:t>d’embauche)</a:t>
            </a:r>
          </a:p>
          <a:p>
            <a:pPr>
              <a:defRPr/>
            </a:pPr>
            <a:r>
              <a:rPr lang="fr-FR" sz="1100" b="1" baseline="0" dirty="0"/>
              <a:t>Script : </a:t>
            </a:r>
            <a:r>
              <a:rPr lang="fr-FR" sz="1100" baseline="0" dirty="0" smtClean="0"/>
              <a:t>La </a:t>
            </a:r>
            <a:r>
              <a:rPr lang="fr-FR" sz="1100" baseline="0" dirty="0"/>
              <a:t>mise en œuvre de votre plan vous prépare à l’entretien d’embauche. Il est important de vous habiller de manière appropriée, de pratiquer devant un miroir ou avec une autre personne la manière de répondre aux questions usuelles, </a:t>
            </a:r>
            <a:r>
              <a:rPr lang="fr-FR" sz="1100" baseline="0" dirty="0" smtClean="0"/>
              <a:t>et n’oubliez pas d’envoyer </a:t>
            </a:r>
            <a:r>
              <a:rPr lang="fr-FR" sz="1100" baseline="0" dirty="0"/>
              <a:t>des mots de remerciement !</a:t>
            </a:r>
          </a:p>
          <a:p>
            <a:pPr>
              <a:defRPr/>
            </a:pPr>
            <a:endParaRPr lang="en-US" sz="1100" dirty="0"/>
          </a:p>
          <a:p>
            <a:pPr>
              <a:defRPr/>
            </a:pPr>
            <a:r>
              <a:rPr lang="fr-FR" sz="1100" b="1" baseline="0" dirty="0"/>
              <a:t>(La flèche pointe vers l’offre d’emploi)</a:t>
            </a:r>
          </a:p>
          <a:p>
            <a:pPr>
              <a:defRPr/>
            </a:pPr>
            <a:r>
              <a:rPr lang="fr-FR" sz="1100" b="1" baseline="0" dirty="0"/>
              <a:t>Script : </a:t>
            </a:r>
            <a:r>
              <a:rPr lang="fr-FR" sz="1100" baseline="0" dirty="0" smtClean="0"/>
              <a:t>Effectuer une </a:t>
            </a:r>
            <a:r>
              <a:rPr lang="fr-FR" sz="1100" baseline="0" dirty="0"/>
              <a:t>recherche, comprendre le marché de l’emploi, élaborer un plan et le mettre en œuvre et vous préparer à l’entretien d’embauche aboutiront vraisemblablement à une offre d’emploi pour laquelle vous pourriez négocier votre salaire.</a:t>
            </a:r>
          </a:p>
          <a:p>
            <a:pPr>
              <a:defRPr/>
            </a:pPr>
            <a:endParaRPr lang="en-US" sz="1100" dirty="0"/>
          </a:p>
          <a:p>
            <a:pPr>
              <a:defRPr/>
            </a:pPr>
            <a:r>
              <a:rPr lang="fr-FR" sz="1100" baseline="0" dirty="0"/>
              <a:t>Fréquemment, ces étapes ne se déroulent pas dans cet ordre spécifique et pourraient devoir se répéter. Souvenez-vous que </a:t>
            </a:r>
            <a:r>
              <a:rPr lang="fr-FR" sz="1100" baseline="0" dirty="0" smtClean="0"/>
              <a:t>l’objectif final est </a:t>
            </a:r>
            <a:r>
              <a:rPr lang="fr-FR" sz="1100" baseline="0" dirty="0"/>
              <a:t>l’</a:t>
            </a:r>
            <a:r>
              <a:rPr lang="fr-FR" sz="1100" b="1" baseline="0" dirty="0"/>
              <a:t>Embauche.</a:t>
            </a:r>
            <a:r>
              <a:rPr lang="fr-FR" sz="1100" baseline="0" dirty="0"/>
              <a:t>   </a:t>
            </a:r>
            <a:endParaRPr lang="en-US" sz="1100" dirty="0">
              <a:solidFill>
                <a:srgbClr val="FF0000"/>
              </a:solidFill>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18</a:t>
            </a:fld>
            <a:endParaRPr lang="en-US" altLang="en-US" dirty="0">
              <a:solidFill>
                <a:srgbClr val="000000"/>
              </a:solidFill>
            </a:endParaRPr>
          </a:p>
        </p:txBody>
      </p:sp>
    </p:spTree>
    <p:extLst>
      <p:ext uri="{BB962C8B-B14F-4D97-AF65-F5344CB8AC3E}">
        <p14:creationId xmlns:p14="http://schemas.microsoft.com/office/powerpoint/2010/main" xmlns="" val="57609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69878" y="4253574"/>
            <a:ext cx="6342055" cy="4673256"/>
          </a:xfrm>
        </p:spPr>
        <p:txBody>
          <a:bodyPr/>
          <a:lstStyle/>
          <a:p>
            <a:pPr>
              <a:defRPr/>
            </a:pPr>
            <a:r>
              <a:rPr lang="fr-FR" sz="1100" b="1" baseline="0" dirty="0"/>
              <a:t>SCRIPT</a:t>
            </a:r>
          </a:p>
          <a:p>
            <a:pPr>
              <a:defRPr/>
            </a:pPr>
            <a:r>
              <a:rPr lang="fr-FR" sz="1150" baseline="0" dirty="0"/>
              <a:t>Les centres de carrière de </a:t>
            </a:r>
            <a:r>
              <a:rPr lang="fr-FR" sz="1150" baseline="0" dirty="0" err="1"/>
              <a:t>MassHire</a:t>
            </a:r>
            <a:r>
              <a:rPr lang="fr-FR" sz="1150" baseline="0" dirty="0"/>
              <a:t> peuvent vous aider à décider si vous avez besoin d’une formation. Ces étapes peuvent vous aider à prendre des décisions éclairées quant à déterminer si vous avez besoin de formation ou de certification pour retrouver un emploi.</a:t>
            </a:r>
          </a:p>
          <a:p>
            <a:pPr marL="171450" indent="-171450">
              <a:buFont typeface="Arial" panose="020B0604020202020204" pitchFamily="34" charset="0"/>
              <a:buChar char="•"/>
              <a:defRPr/>
            </a:pPr>
            <a:endParaRPr lang="en-US" sz="1150" dirty="0"/>
          </a:p>
          <a:p>
            <a:pPr>
              <a:defRPr/>
            </a:pPr>
            <a:r>
              <a:rPr lang="fr-FR" sz="1150" b="1" baseline="0" dirty="0"/>
              <a:t>L’auto-évaluation :</a:t>
            </a:r>
          </a:p>
          <a:p>
            <a:pPr marL="171450" indent="-171450">
              <a:buFont typeface="Arial" panose="020B0604020202020204" pitchFamily="34" charset="0"/>
              <a:buChar char="•"/>
              <a:defRPr/>
            </a:pPr>
            <a:r>
              <a:rPr lang="fr-FR" sz="1150" baseline="0" dirty="0"/>
              <a:t>Vous aide à déterminer vos forces et vos faiblesses</a:t>
            </a:r>
          </a:p>
          <a:p>
            <a:pPr marL="171450" indent="-171450">
              <a:buFont typeface="Arial" panose="020B0604020202020204" pitchFamily="34" charset="0"/>
              <a:buChar char="•"/>
              <a:defRPr/>
            </a:pPr>
            <a:r>
              <a:rPr lang="fr-FR" sz="1150" baseline="0" dirty="0"/>
              <a:t>Vous aide à créer un plan visant à atteindre vos objectifs en matière de formation et d’emploi ; et</a:t>
            </a:r>
          </a:p>
          <a:p>
            <a:pPr marL="171450" indent="-171450">
              <a:buFont typeface="Arial" panose="020B0604020202020204" pitchFamily="34" charset="0"/>
              <a:buChar char="•"/>
              <a:defRPr/>
            </a:pPr>
            <a:r>
              <a:rPr lang="fr-FR" sz="1150" baseline="0" dirty="0"/>
              <a:t>Vous aide à déterminer ce qui est possible et à fixer des objectifs réalistes</a:t>
            </a:r>
          </a:p>
          <a:p>
            <a:pPr marL="171450" indent="-171450">
              <a:buFont typeface="Arial" panose="020B0604020202020204" pitchFamily="34" charset="0"/>
              <a:buChar char="•"/>
              <a:defRPr/>
            </a:pPr>
            <a:endParaRPr lang="en-US" sz="1150" dirty="0"/>
          </a:p>
          <a:p>
            <a:pPr>
              <a:defRPr/>
            </a:pPr>
            <a:r>
              <a:rPr lang="fr-FR" sz="1150" b="1" baseline="0" dirty="0"/>
              <a:t>Les informations sur le marché du travail :</a:t>
            </a:r>
          </a:p>
          <a:p>
            <a:pPr marL="171450" indent="-171450">
              <a:buFont typeface="Arial" panose="020B0604020202020204" pitchFamily="34" charset="0"/>
              <a:buChar char="•"/>
              <a:defRPr/>
            </a:pPr>
            <a:r>
              <a:rPr lang="fr-FR" sz="1150" baseline="0" dirty="0"/>
              <a:t>Quelles sont les compétences nécessaires </a:t>
            </a:r>
            <a:r>
              <a:rPr lang="fr-FR" sz="1150" baseline="0" dirty="0" smtClean="0"/>
              <a:t>aujourd’hui sur </a:t>
            </a:r>
            <a:r>
              <a:rPr lang="fr-FR" sz="1150" baseline="0" dirty="0"/>
              <a:t>le marché évolutif de l’emploi ?</a:t>
            </a:r>
          </a:p>
          <a:p>
            <a:pPr marL="171450" indent="-171450">
              <a:buFont typeface="Arial" panose="020B0604020202020204" pitchFamily="34" charset="0"/>
              <a:buChar char="•"/>
              <a:defRPr/>
            </a:pPr>
            <a:r>
              <a:rPr lang="fr-FR" sz="1150" baseline="0" dirty="0"/>
              <a:t>Quels types d’emplois sont disponibles au terme de ma formation ?</a:t>
            </a:r>
          </a:p>
          <a:p>
            <a:pPr marL="171450" indent="-171450">
              <a:buFont typeface="Arial" panose="020B0604020202020204" pitchFamily="34" charset="0"/>
              <a:buChar char="•"/>
              <a:defRPr/>
            </a:pPr>
            <a:r>
              <a:rPr lang="fr-FR" sz="1150" baseline="0" dirty="0"/>
              <a:t>Puis-je me permettre une formation ou dois-je travailler tout en suivant un programme de formation ?</a:t>
            </a:r>
          </a:p>
          <a:p>
            <a:pPr marL="171450" indent="-171450">
              <a:buFont typeface="Arial" panose="020B0604020202020204" pitchFamily="34" charset="0"/>
              <a:buChar char="•"/>
              <a:defRPr/>
            </a:pPr>
            <a:endParaRPr lang="en-US" sz="1150" dirty="0"/>
          </a:p>
          <a:p>
            <a:pPr>
              <a:defRPr/>
            </a:pPr>
            <a:r>
              <a:rPr lang="fr-FR" sz="1150" b="1" baseline="0" dirty="0"/>
              <a:t>La fixation des objectifs :</a:t>
            </a:r>
            <a:endParaRPr lang="en-US" sz="1150" dirty="0"/>
          </a:p>
          <a:p>
            <a:pPr marL="171450" indent="-171450">
              <a:buFont typeface="Arial" panose="020B0604020202020204" pitchFamily="34" charset="0"/>
              <a:buChar char="•"/>
              <a:defRPr/>
            </a:pPr>
            <a:r>
              <a:rPr lang="fr-FR" sz="1150" baseline="0" dirty="0"/>
              <a:t>Il est important de fixer des objectifs pour une bonne orientation vers l’emploi que vous souhaitez</a:t>
            </a:r>
          </a:p>
          <a:p>
            <a:pPr marL="171450" indent="-171450">
              <a:buFont typeface="Arial" panose="020B0604020202020204" pitchFamily="34" charset="0"/>
              <a:buChar char="•"/>
              <a:defRPr/>
            </a:pPr>
            <a:r>
              <a:rPr lang="fr-FR" sz="1150" baseline="0" dirty="0"/>
              <a:t>Les objectifs vous aident à fixer des priorités, à planifier et à vous organiser</a:t>
            </a:r>
          </a:p>
          <a:p>
            <a:pPr marL="171450" indent="-171450">
              <a:buFont typeface="Arial" panose="020B0604020202020204" pitchFamily="34" charset="0"/>
              <a:buChar char="•"/>
              <a:defRPr/>
            </a:pPr>
            <a:endParaRPr lang="en-US" sz="1150" dirty="0"/>
          </a:p>
          <a:p>
            <a:pPr>
              <a:defRPr/>
            </a:pPr>
            <a:r>
              <a:rPr lang="fr-FR" sz="1150" b="1" baseline="0" dirty="0"/>
              <a:t>Le </a:t>
            </a:r>
            <a:r>
              <a:rPr lang="fr-FR" sz="1150" b="1" baseline="0" dirty="0" smtClean="0"/>
              <a:t>développement </a:t>
            </a:r>
            <a:r>
              <a:rPr lang="fr-FR" sz="1150" b="1" baseline="0" dirty="0"/>
              <a:t>d’un plan d’action de carrière :</a:t>
            </a:r>
            <a:endParaRPr lang="en-US" sz="1150" dirty="0"/>
          </a:p>
          <a:p>
            <a:pPr marL="171450" indent="-171450">
              <a:buFont typeface="Arial" panose="020B0604020202020204" pitchFamily="34" charset="0"/>
              <a:buChar char="•"/>
              <a:defRPr/>
            </a:pPr>
            <a:r>
              <a:rPr lang="fr-FR" sz="1150" baseline="0" dirty="0"/>
              <a:t>Une fois que vous avez effectué des auto-évaluations, fait les recherches sur le marché du travail et fixé des objectifs, vous êtes prêt à élaborer un plan d’action de carrière.</a:t>
            </a:r>
          </a:p>
          <a:p>
            <a:pPr marL="171450" indent="-171450">
              <a:buFont typeface="Arial" panose="020B0604020202020204" pitchFamily="34" charset="0"/>
              <a:buChar char="•"/>
              <a:defRPr/>
            </a:pPr>
            <a:r>
              <a:rPr lang="fr-FR" sz="1150" baseline="0" dirty="0"/>
              <a:t>Votre plan peut inclure des options de formation, des compétences que vous souhaitez développer ou les types d’emploi pour lesquels vous désirez postuler après votre formation.</a:t>
            </a:r>
          </a:p>
          <a:p>
            <a:pPr marL="171450" indent="-171450">
              <a:buFont typeface="Arial" panose="020B0604020202020204" pitchFamily="34" charset="0"/>
              <a:buChar char="•"/>
              <a:defRPr/>
            </a:pPr>
            <a:r>
              <a:rPr lang="fr-FR" sz="1150" baseline="0" dirty="0"/>
              <a:t>Une fois que vous avez terminé votre programme de formation, vous êtes prêt à l’objectif final de votre plan d’action de carrière grâce aux connaissances et aux compétences nouvellement acquises en vue de l’emploi que vous souhaitez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19</a:t>
            </a:fld>
            <a:endParaRPr lang="en-US" altLang="en-US" dirty="0">
              <a:solidFill>
                <a:srgbClr val="000000"/>
              </a:solidFill>
            </a:endParaRPr>
          </a:p>
        </p:txBody>
      </p:sp>
    </p:spTree>
    <p:extLst>
      <p:ext uri="{BB962C8B-B14F-4D97-AF65-F5344CB8AC3E}">
        <p14:creationId xmlns:p14="http://schemas.microsoft.com/office/powerpoint/2010/main" xmlns="" val="199657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sz="1400" b="1" baseline="0" dirty="0"/>
              <a:t>SCRIPT</a:t>
            </a:r>
          </a:p>
          <a:p>
            <a:pPr>
              <a:defRPr/>
            </a:pPr>
            <a:r>
              <a:rPr lang="fr-FR" sz="1400" baseline="0" dirty="0"/>
              <a:t>Les conseillers en orientation de </a:t>
            </a:r>
            <a:r>
              <a:rPr lang="fr-FR" sz="1400" baseline="0" dirty="0" err="1"/>
              <a:t>MassHire</a:t>
            </a:r>
            <a:r>
              <a:rPr lang="fr-FR" sz="1400" baseline="0" dirty="0"/>
              <a:t> sont à votre disposition, sachant que la recherche d’un emploi peut s’avérer compliquée, </a:t>
            </a:r>
            <a:r>
              <a:rPr lang="fr-FR" sz="1400" baseline="0" dirty="0" smtClean="0"/>
              <a:t>intimidante </a:t>
            </a:r>
            <a:r>
              <a:rPr lang="fr-FR" sz="1400" baseline="0" dirty="0"/>
              <a:t>et </a:t>
            </a:r>
            <a:r>
              <a:rPr lang="fr-FR" sz="1400" baseline="0" dirty="0" smtClean="0"/>
              <a:t>frustrante. </a:t>
            </a:r>
            <a:r>
              <a:rPr lang="fr-FR" sz="1400" baseline="0" dirty="0"/>
              <a:t>Nous vous aiderons à traverser cette épreuve et à reprendre le travail le plus rapidement possible.</a:t>
            </a:r>
          </a:p>
          <a:p>
            <a:pPr>
              <a:defRPr/>
            </a:pPr>
            <a:endParaRPr lang="en-US" sz="1400" dirty="0"/>
          </a:p>
          <a:p>
            <a:pPr>
              <a:defRPr/>
            </a:pPr>
            <a:r>
              <a:rPr lang="fr-FR" sz="1400" baseline="0" dirty="0"/>
              <a:t>Veuillez prêter attention aux informations figurant dans cette </a:t>
            </a:r>
            <a:r>
              <a:rPr lang="fr-FR" sz="1400" baseline="0" dirty="0" smtClean="0"/>
              <a:t>présentation concernant </a:t>
            </a:r>
            <a:r>
              <a:rPr lang="fr-FR" sz="1400" baseline="0" dirty="0"/>
              <a:t>notre accompagnement à chaque étape de votre choix de carrière.</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pPr/>
              <a:t>2</a:t>
            </a:fld>
            <a:endParaRPr lang="en-US" dirty="0"/>
          </a:p>
        </p:txBody>
      </p:sp>
    </p:spTree>
    <p:extLst>
      <p:ext uri="{BB962C8B-B14F-4D97-AF65-F5344CB8AC3E}">
        <p14:creationId xmlns:p14="http://schemas.microsoft.com/office/powerpoint/2010/main" xmlns="" val="722581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0" y="4499168"/>
            <a:ext cx="5655469" cy="4183380"/>
          </a:xfrm>
        </p:spPr>
        <p:txBody>
          <a:bodyPr/>
          <a:lstStyle/>
          <a:p>
            <a:pPr defTabSz="914400">
              <a:defRPr/>
            </a:pPr>
            <a:r>
              <a:rPr lang="fr-FR" sz="1300" b="1" baseline="0"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aseline="0" dirty="0"/>
              <a:t>L’apprentissage en milieu de travail </a:t>
            </a:r>
            <a:r>
              <a:rPr lang="fr-FR" sz="1300" baseline="0" dirty="0" smtClean="0"/>
              <a:t>représente </a:t>
            </a:r>
            <a:r>
              <a:rPr lang="fr-FR" sz="1300" baseline="0" dirty="0"/>
              <a:t>des modèles offrant des possibilités d’apprentissage tout en étant </a:t>
            </a:r>
            <a:r>
              <a:rPr lang="fr-FR" sz="1300" baseline="0" dirty="0" smtClean="0"/>
              <a:t>rémunéré, </a:t>
            </a:r>
            <a:r>
              <a:rPr lang="fr-FR" sz="1300" baseline="0" dirty="0"/>
              <a:t>et </a:t>
            </a:r>
            <a:r>
              <a:rPr lang="fr-FR" sz="1300" baseline="0" dirty="0" smtClean="0"/>
              <a:t>comprend </a:t>
            </a:r>
            <a:r>
              <a:rPr lang="fr-FR" sz="1300" baseline="0" dirty="0"/>
              <a:t>l’apprentissage enregistré </a:t>
            </a:r>
            <a:r>
              <a:rPr lang="fr-FR" sz="1300" baseline="0" dirty="0" smtClean="0"/>
              <a:t>et </a:t>
            </a:r>
            <a:r>
              <a:rPr lang="fr-FR" sz="1300" baseline="0" dirty="0"/>
              <a:t>la formation en cours </a:t>
            </a:r>
            <a:r>
              <a:rPr lang="fr-FR" sz="1300" baseline="0" dirty="0" smtClean="0"/>
              <a:t>d’emploi.</a:t>
            </a:r>
            <a:endParaRPr lang="fr-FR" sz="13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0" indent="0">
              <a:buFont typeface="Arial" panose="020B0604020202020204" pitchFamily="34" charset="0"/>
              <a:buNone/>
            </a:pPr>
            <a:r>
              <a:rPr lang="fr-FR" sz="1300" baseline="0" dirty="0"/>
              <a:t>Avantages d’un apprentissage enregistré :</a:t>
            </a:r>
          </a:p>
          <a:p>
            <a:pPr marL="171450" indent="-171450">
              <a:buFont typeface="Arial" panose="020B0604020202020204" pitchFamily="34" charset="0"/>
              <a:buChar char="•"/>
            </a:pPr>
            <a:r>
              <a:rPr lang="fr-FR" sz="1300" baseline="0" dirty="0"/>
              <a:t>Être engagé à titre d’employé à temps complet et permanent, </a:t>
            </a:r>
            <a:r>
              <a:rPr lang="fr-FR" sz="1300" baseline="0" dirty="0" smtClean="0"/>
              <a:t>salaires </a:t>
            </a:r>
            <a:r>
              <a:rPr lang="fr-FR" sz="1300" baseline="0" dirty="0"/>
              <a:t>et </a:t>
            </a:r>
            <a:r>
              <a:rPr lang="fr-FR" sz="1300" baseline="0" dirty="0" smtClean="0"/>
              <a:t>avantages sociaux inclus</a:t>
            </a:r>
            <a:endParaRPr lang="fr-FR" sz="1300" baseline="0" dirty="0"/>
          </a:p>
          <a:p>
            <a:pPr marL="171450" indent="-171450">
              <a:buFont typeface="Arial" panose="020B0604020202020204" pitchFamily="34" charset="0"/>
              <a:buChar char="•"/>
            </a:pPr>
            <a:r>
              <a:rPr lang="fr-FR" sz="1300" baseline="0" dirty="0"/>
              <a:t>Participer à des sessions de </a:t>
            </a:r>
            <a:r>
              <a:rPr lang="fr-FR" sz="1300" baseline="0" dirty="0" smtClean="0"/>
              <a:t>formation </a:t>
            </a:r>
            <a:r>
              <a:rPr lang="fr-FR" sz="1300" baseline="0" dirty="0"/>
              <a:t>en classe, à temps partiel (4-5 semaines) ; et</a:t>
            </a:r>
          </a:p>
          <a:p>
            <a:pPr marL="171450" indent="-171450">
              <a:buFont typeface="Arial" panose="020B0604020202020204" pitchFamily="34" charset="0"/>
              <a:buChar char="•"/>
            </a:pPr>
            <a:r>
              <a:rPr lang="fr-FR" sz="1300" baseline="0" dirty="0"/>
              <a:t>La formation accompagnée en cours d’emploi</a:t>
            </a:r>
          </a:p>
          <a:p>
            <a:pPr marL="0" indent="0">
              <a:buFont typeface="Arial" panose="020B0604020202020204" pitchFamily="34" charset="0"/>
              <a:buNone/>
            </a:pPr>
            <a:endParaRPr lang="en-US" sz="1300" baseline="0" dirty="0"/>
          </a:p>
          <a:p>
            <a:pPr marL="0" indent="0">
              <a:buFont typeface="Arial" panose="020B0604020202020204" pitchFamily="34" charset="0"/>
              <a:buNone/>
            </a:pPr>
            <a:r>
              <a:rPr lang="fr-FR" sz="1300" baseline="0" dirty="0"/>
              <a:t>Il en est de même pour le programme de formation en cours d’emploi qui permet aux employeurs d’embaucher de nouveaux employés et de les former sur leur lieu de travail.  Ils présentent les avantages suivants :</a:t>
            </a:r>
          </a:p>
          <a:p>
            <a:pPr marL="171450" indent="-171450">
              <a:buFont typeface="Arial" panose="020B0604020202020204" pitchFamily="34" charset="0"/>
              <a:buChar char="•"/>
            </a:pPr>
            <a:r>
              <a:rPr lang="fr-FR" sz="1300" baseline="0" dirty="0"/>
              <a:t>Être engagé à titre d’employé à temps complet et permanent, </a:t>
            </a:r>
            <a:r>
              <a:rPr lang="fr-FR" sz="1300" baseline="0" dirty="0" smtClean="0"/>
              <a:t>salaires </a:t>
            </a:r>
            <a:r>
              <a:rPr lang="fr-FR" sz="1300" baseline="0" dirty="0"/>
              <a:t>et </a:t>
            </a:r>
            <a:r>
              <a:rPr lang="fr-FR" sz="1300" baseline="0" dirty="0" smtClean="0"/>
              <a:t>avantages sociaux inclus</a:t>
            </a:r>
            <a:endParaRPr lang="fr-FR" sz="1300" baseline="0" dirty="0"/>
          </a:p>
          <a:p>
            <a:pPr marL="171450" indent="-171450">
              <a:buFont typeface="Arial" panose="020B0604020202020204" pitchFamily="34" charset="0"/>
              <a:buChar char="•"/>
            </a:pPr>
            <a:r>
              <a:rPr lang="fr-FR" sz="1300" baseline="0" dirty="0"/>
              <a:t>Un programme de formation créé sur la base de la description du poste et de toute compétence manquante ; et</a:t>
            </a:r>
          </a:p>
          <a:p>
            <a:pPr marL="171450" indent="-171450">
              <a:buFont typeface="Arial" panose="020B0604020202020204" pitchFamily="34" charset="0"/>
              <a:buChar char="•"/>
            </a:pPr>
            <a:r>
              <a:rPr lang="fr-FR" sz="1300" baseline="0" dirty="0"/>
              <a:t>Une formation particulière au poste de travail durant la période de formation</a:t>
            </a:r>
          </a:p>
          <a:p>
            <a:r>
              <a:rPr lang="en-US" sz="1300" dirty="0"/>
              <a:t/>
            </a:r>
            <a:br>
              <a:rPr lang="en-US" sz="1300" dirty="0"/>
            </a:br>
            <a:r>
              <a:rPr lang="fr-FR" sz="1300" baseline="0" dirty="0"/>
              <a:t>Veuillez contacter votre centre de carrière local pour </a:t>
            </a:r>
            <a:r>
              <a:rPr lang="fr-FR" sz="1300" baseline="0" dirty="0" smtClean="0"/>
              <a:t>vous entretenir avec un </a:t>
            </a:r>
            <a:r>
              <a:rPr lang="fr-FR" sz="1300" baseline="0" dirty="0"/>
              <a:t>conseiller en orientation et obtenir plus de détails sur l’apprentissage en milieu de travail.</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44EA093D-D2EA-499A-BE76-57FE013B601B}" type="slidenum">
              <a:rPr lang="en-US" smtClean="0"/>
              <a:pPr/>
              <a:t>20</a:t>
            </a:fld>
            <a:endParaRPr lang="en-US" dirty="0"/>
          </a:p>
        </p:txBody>
      </p:sp>
    </p:spTree>
    <p:extLst>
      <p:ext uri="{BB962C8B-B14F-4D97-AF65-F5344CB8AC3E}">
        <p14:creationId xmlns:p14="http://schemas.microsoft.com/office/powerpoint/2010/main" xmlns="" val="129250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baseline="0" dirty="0"/>
              <a:t>SCRIPT</a:t>
            </a:r>
          </a:p>
          <a:p>
            <a:r>
              <a:rPr lang="fr-FR" sz="1400" baseline="0" dirty="0" err="1"/>
              <a:t>JobQuest</a:t>
            </a:r>
            <a:r>
              <a:rPr lang="fr-FR" sz="1400" baseline="0" dirty="0"/>
              <a:t> est la base de données en ligne du Massachusetts qui répertorie les disponibilités d’emplois et les programmes de formation d’emplois disponibles comportant des renseignements sur les écoles, les coûts et leur emplacement.  Vous pouvez également prendre connaissance des évènements de </a:t>
            </a:r>
            <a:r>
              <a:rPr lang="fr-FR" sz="1400" baseline="0" dirty="0" err="1"/>
              <a:t>MassHire</a:t>
            </a:r>
            <a:r>
              <a:rPr lang="fr-FR" sz="1400" baseline="0" dirty="0"/>
              <a:t> qui pourraient vous permettre de rejoindre des réseaux </a:t>
            </a:r>
            <a:r>
              <a:rPr lang="fr-FR" sz="1400" baseline="0" dirty="0" smtClean="0"/>
              <a:t>et de </a:t>
            </a:r>
            <a:r>
              <a:rPr lang="fr-FR" sz="1400" baseline="0" dirty="0"/>
              <a:t>rencontrer des employeurs.</a:t>
            </a:r>
          </a:p>
          <a:p>
            <a:endParaRPr lang="en-US" sz="1400" dirty="0"/>
          </a:p>
          <a:p>
            <a:r>
              <a:rPr lang="fr-FR" sz="1400" baseline="0" dirty="0"/>
              <a:t>Vous pourrez créer un profil sur </a:t>
            </a:r>
            <a:r>
              <a:rPr lang="fr-FR" sz="1400" baseline="0" dirty="0" err="1"/>
              <a:t>JobQuest</a:t>
            </a:r>
            <a:r>
              <a:rPr lang="fr-FR" sz="1400" baseline="0" dirty="0"/>
              <a:t> afin de télécharger votre curriculum vitae et d’établir des équivalences entre les emplois compte tenu de vos compétences.</a:t>
            </a:r>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dirty="0"/>
          </a:p>
        </p:txBody>
      </p:sp>
    </p:spTree>
    <p:extLst>
      <p:ext uri="{BB962C8B-B14F-4D97-AF65-F5344CB8AC3E}">
        <p14:creationId xmlns:p14="http://schemas.microsoft.com/office/powerpoint/2010/main" xmlns="" val="170475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4"/>
          <p:cNvSpPr>
            <a:spLocks noGrp="1"/>
          </p:cNvSpPr>
          <p:nvPr>
            <p:ph type="body" sz="quarter" idx="10"/>
          </p:nvPr>
        </p:nvSpPr>
        <p:spPr>
          <a:xfrm>
            <a:off x="688181" y="4415790"/>
            <a:ext cx="550545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400" b="1" baseline="0" dirty="0"/>
              <a:t>SCRIPT</a:t>
            </a:r>
          </a:p>
          <a:p>
            <a:r>
              <a:rPr lang="fr-FR" altLang="en-US" sz="1400" baseline="0" dirty="0">
                <a:latin typeface="Arial" panose="020B0604020202020204" pitchFamily="34" charset="0"/>
              </a:rPr>
              <a:t>L’appariement des équivalences entre les emplois peut vous </a:t>
            </a:r>
            <a:r>
              <a:rPr lang="fr-FR" altLang="en-US" sz="1400" baseline="0" dirty="0" smtClean="0">
                <a:latin typeface="Arial" panose="020B0604020202020204" pitchFamily="34" charset="0"/>
              </a:rPr>
              <a:t>aider à </a:t>
            </a:r>
            <a:r>
              <a:rPr lang="fr-FR" altLang="en-US" sz="1400" baseline="0" dirty="0">
                <a:latin typeface="Arial" panose="020B0604020202020204" pitchFamily="34" charset="0"/>
              </a:rPr>
              <a:t>concentrer votre recherche d’emploi en établissant une comparaison entre vos compétences et les nombreux postes vacants qui ont été affichés par des employeurs </a:t>
            </a:r>
            <a:endParaRPr lang="en-US" altLang="en-US" sz="1400" baseline="0" dirty="0">
              <a:latin typeface="Arial" panose="020B0604020202020204" pitchFamily="34" charset="0"/>
            </a:endParaRPr>
          </a:p>
          <a:p>
            <a:endParaRPr lang="en-US" altLang="en-US" sz="1400" baseline="0" dirty="0">
              <a:latin typeface="Arial" panose="020B0604020202020204" pitchFamily="34" charset="0"/>
            </a:endParaRPr>
          </a:p>
          <a:p>
            <a:r>
              <a:rPr lang="fr-FR" altLang="en-US" sz="1400" baseline="0" dirty="0" err="1">
                <a:latin typeface="Arial" panose="020B0604020202020204" pitchFamily="34" charset="0"/>
              </a:rPr>
              <a:t>JobQuest</a:t>
            </a:r>
            <a:r>
              <a:rPr lang="fr-FR" altLang="en-US" sz="1400" baseline="0" dirty="0">
                <a:latin typeface="Arial" panose="020B0604020202020204" pitchFamily="34" charset="0"/>
              </a:rPr>
              <a:t> peut </a:t>
            </a:r>
            <a:r>
              <a:rPr lang="fr-FR" altLang="en-US" sz="1400" baseline="0" dirty="0" smtClean="0">
                <a:latin typeface="Arial" panose="020B0604020202020204" pitchFamily="34" charset="0"/>
              </a:rPr>
              <a:t>aussi :</a:t>
            </a:r>
            <a:endParaRPr lang="en-US" altLang="en-US" sz="1400" baseline="0" dirty="0">
              <a:latin typeface="Arial" panose="020B0604020202020204" pitchFamily="34" charset="0"/>
            </a:endParaRPr>
          </a:p>
          <a:p>
            <a:endParaRPr lang="en-US" altLang="en-US" sz="1400" baseline="0" dirty="0">
              <a:latin typeface="Arial" panose="020B0604020202020204" pitchFamily="34" charset="0"/>
            </a:endParaRPr>
          </a:p>
          <a:p>
            <a:pPr marL="174708" indent="-174708">
              <a:buFont typeface="Arial" panose="020B0604020202020204" pitchFamily="34" charset="0"/>
              <a:buChar char="•"/>
            </a:pPr>
            <a:r>
              <a:rPr lang="fr-FR" altLang="en-US" sz="1400" baseline="0" dirty="0">
                <a:latin typeface="Arial" panose="020B0604020202020204" pitchFamily="34" charset="0"/>
              </a:rPr>
              <a:t>Trouver des programmes de formation et de certification ; </a:t>
            </a:r>
          </a:p>
          <a:p>
            <a:pPr marL="174708" indent="-174708">
              <a:buFont typeface="Arial" panose="020B0604020202020204" pitchFamily="34" charset="0"/>
              <a:buChar char="•"/>
            </a:pPr>
            <a:r>
              <a:rPr lang="fr-FR" altLang="en-US" sz="1400" baseline="0" dirty="0">
                <a:latin typeface="Arial" panose="020B0604020202020204" pitchFamily="34" charset="0"/>
              </a:rPr>
              <a:t>Localiser des évènements relatifs aux emplois au niveau de tout l’État ; et</a:t>
            </a:r>
          </a:p>
          <a:p>
            <a:pPr marL="174708" indent="-174708">
              <a:buFont typeface="Arial" panose="020B0604020202020204" pitchFamily="34" charset="0"/>
              <a:buChar char="•"/>
            </a:pPr>
            <a:r>
              <a:rPr lang="fr-FR" altLang="en-US" sz="1400" baseline="0" dirty="0">
                <a:latin typeface="Arial" panose="020B0604020202020204" pitchFamily="34" charset="0"/>
              </a:rPr>
              <a:t>Établir le lien vers des outils sur des informations relatives au marché du travail tels que TORQ</a:t>
            </a:r>
            <a:endParaRPr lang="en-US" altLang="en-US" sz="1400" dirty="0">
              <a:latin typeface="Arial" panose="020B0604020202020204" pitchFamily="34" charset="0"/>
            </a:endParaRPr>
          </a:p>
        </p:txBody>
      </p:sp>
    </p:spTree>
    <p:extLst>
      <p:ext uri="{BB962C8B-B14F-4D97-AF65-F5344CB8AC3E}">
        <p14:creationId xmlns:p14="http://schemas.microsoft.com/office/powerpoint/2010/main" xmlns="" val="355590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baseline="0" dirty="0"/>
              <a:t>SCRIPT</a:t>
            </a:r>
          </a:p>
          <a:p>
            <a:endParaRPr lang="en-US" sz="1400" b="1" i="1" dirty="0"/>
          </a:p>
          <a:p>
            <a:r>
              <a:rPr lang="fr-FR" sz="1400" b="1" i="1" baseline="0" dirty="0"/>
              <a:t>Ateliers</a:t>
            </a:r>
            <a:endParaRPr lang="en-US" sz="1400" dirty="0"/>
          </a:p>
          <a:p>
            <a:pPr marL="171450" indent="-171450" fontAlgn="base">
              <a:buFont typeface="Arial" panose="020B0604020202020204" pitchFamily="34" charset="0"/>
              <a:buChar char="•"/>
            </a:pPr>
            <a:r>
              <a:rPr lang="fr-FR" sz="1400" baseline="0" dirty="0"/>
              <a:t>Participez à nos ateliers pour vous aider à prendre des décisions éclairées sur votre parcours de carrière</a:t>
            </a:r>
          </a:p>
          <a:p>
            <a:pPr marL="171450" indent="-171450" fontAlgn="base">
              <a:buFont typeface="Arial" panose="020B0604020202020204" pitchFamily="34" charset="0"/>
              <a:buChar char="•"/>
            </a:pPr>
            <a:r>
              <a:rPr lang="fr-FR" sz="1400" baseline="0" dirty="0"/>
              <a:t>Considérez vos intérêts, compétences et capacités et évaluer votre prochaine étape</a:t>
            </a:r>
          </a:p>
          <a:p>
            <a:pPr fontAlgn="base"/>
            <a:r>
              <a:rPr lang="en-US" sz="1400" dirty="0"/>
              <a:t/>
            </a:r>
            <a:br>
              <a:rPr lang="en-US" sz="1400" dirty="0"/>
            </a:br>
            <a:r>
              <a:rPr lang="fr-FR" sz="1400" baseline="0" dirty="0"/>
              <a:t>Questions auxquelles vous pouvez trouver des réponses durant les ateliers des centres de carrière de </a:t>
            </a:r>
            <a:r>
              <a:rPr lang="fr-FR" sz="1400" baseline="0" dirty="0" err="1" smtClean="0"/>
              <a:t>MassHire</a:t>
            </a:r>
            <a:r>
              <a:rPr lang="fr-FR" sz="1400" baseline="0" dirty="0"/>
              <a:t> :</a:t>
            </a:r>
          </a:p>
          <a:p>
            <a:pPr marL="171450" indent="-171450" fontAlgn="base">
              <a:buFont typeface="Arial" panose="020B0604020202020204" pitchFamily="34" charset="0"/>
              <a:buChar char="•"/>
            </a:pPr>
            <a:r>
              <a:rPr lang="fr-FR" sz="1400" baseline="0" dirty="0"/>
              <a:t>Comment puis-je mettre à jour mon curriculum vitae ?</a:t>
            </a:r>
          </a:p>
          <a:p>
            <a:pPr marL="171450" indent="-171450" fontAlgn="base">
              <a:buFont typeface="Arial" panose="020B0604020202020204" pitchFamily="34" charset="0"/>
              <a:buChar char="•"/>
            </a:pPr>
            <a:r>
              <a:rPr lang="fr-FR" sz="1400" baseline="0" dirty="0"/>
              <a:t>Quelles sont mes compétences ?</a:t>
            </a:r>
          </a:p>
          <a:p>
            <a:pPr marL="171450" indent="-171450" fontAlgn="base">
              <a:buFont typeface="Arial" panose="020B0604020202020204" pitchFamily="34" charset="0"/>
              <a:buChar char="•"/>
            </a:pPr>
            <a:r>
              <a:rPr lang="fr-FR" sz="1400" baseline="0" dirty="0"/>
              <a:t>Quelles sont mes </a:t>
            </a:r>
            <a:r>
              <a:rPr lang="fr-FR" sz="1400" baseline="0" dirty="0">
                <a:solidFill>
                  <a:srgbClr val="FF0000"/>
                </a:solidFill>
              </a:rPr>
              <a:t>compétences </a:t>
            </a:r>
            <a:r>
              <a:rPr lang="fr-FR" sz="1400" baseline="0" dirty="0"/>
              <a:t>transférables ?</a:t>
            </a:r>
          </a:p>
          <a:p>
            <a:pPr marL="171450" indent="-171450" fontAlgn="base">
              <a:buFont typeface="Arial" panose="020B0604020202020204" pitchFamily="34" charset="0"/>
              <a:buChar char="•"/>
            </a:pPr>
            <a:r>
              <a:rPr lang="fr-FR" sz="1400" baseline="0" dirty="0"/>
              <a:t>Ai-je besoin de formation ou de certification pour obtenir un emploi ?</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xmlns="" val="25268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baseline="0" dirty="0"/>
              <a:t>SCRIPT</a:t>
            </a:r>
          </a:p>
          <a:p>
            <a:r>
              <a:rPr lang="fr-FR" sz="1400" baseline="0" dirty="0"/>
              <a:t>Ces ateliers supplémentaires peuvent aider les demandeurs d’emplois quant à des domaines spécifiques nécessaires pour rejoindre la main-d’œuvre.</a:t>
            </a:r>
          </a:p>
          <a:p>
            <a:pPr fontAlgn="base"/>
            <a:endParaRPr dirty="0"/>
          </a:p>
        </p:txBody>
      </p:sp>
      <p:sp>
        <p:nvSpPr>
          <p:cNvPr id="4" name="Slide Number Placeholder 3"/>
          <p:cNvSpPr>
            <a:spLocks noGrp="1"/>
          </p:cNvSpPr>
          <p:nvPr>
            <p:ph type="sldNum" sz="quarter" idx="10"/>
          </p:nvPr>
        </p:nvSpPr>
        <p:spPr/>
        <p:txBody>
          <a:bodyPr/>
          <a:lstStyle/>
          <a:p>
            <a:fld id="{1683126A-5919-944C-8385-AD187C64D85E}" type="slidenum">
              <a:rPr lang="en-US" smtClean="0"/>
              <a:pPr/>
              <a:t>24</a:t>
            </a:fld>
            <a:endParaRPr lang="en-US" dirty="0"/>
          </a:p>
        </p:txBody>
      </p:sp>
    </p:spTree>
    <p:extLst>
      <p:ext uri="{BB962C8B-B14F-4D97-AF65-F5344CB8AC3E}">
        <p14:creationId xmlns:p14="http://schemas.microsoft.com/office/powerpoint/2010/main" xmlns="" val="426857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1065" y="4400128"/>
            <a:ext cx="5692462" cy="4323988"/>
          </a:xfrm>
        </p:spPr>
        <p:txBody>
          <a:bodyPr/>
          <a:lstStyle/>
          <a:p>
            <a:r>
              <a:rPr lang="fr-FR" sz="1400" b="1" baseline="0" dirty="0"/>
              <a:t>SCRIPT</a:t>
            </a:r>
          </a:p>
          <a:p>
            <a:r>
              <a:rPr lang="fr-FR" sz="1400" baseline="0" dirty="0"/>
              <a:t>Le Training </a:t>
            </a:r>
            <a:r>
              <a:rPr lang="fr-FR" sz="1400" baseline="0" dirty="0" err="1"/>
              <a:t>Opportunities</a:t>
            </a:r>
            <a:r>
              <a:rPr lang="fr-FR" sz="1400" baseline="0" dirty="0"/>
              <a:t> Program ou TOP (programme de </a:t>
            </a:r>
            <a:r>
              <a:rPr lang="fr-FR" sz="1400" baseline="0" dirty="0" err="1"/>
              <a:t>possibillités</a:t>
            </a:r>
            <a:r>
              <a:rPr lang="fr-FR" sz="1400" baseline="0" dirty="0"/>
              <a:t> de formation) vous permet de percevoir des prestations </a:t>
            </a:r>
            <a:r>
              <a:rPr lang="fr-FR" sz="1400" baseline="0" dirty="0" smtClean="0"/>
              <a:t>d’assurance-chômage </a:t>
            </a:r>
            <a:r>
              <a:rPr lang="fr-FR" sz="1400" baseline="0" dirty="0"/>
              <a:t>alors que vous participez à une formation à temps complet en vue d’acquérir de nouvelles </a:t>
            </a:r>
            <a:r>
              <a:rPr lang="fr-FR" sz="1400" baseline="0" dirty="0" smtClean="0"/>
              <a:t>compétences</a:t>
            </a:r>
            <a:r>
              <a:rPr lang="fr-FR" sz="1400" baseline="0" dirty="0" smtClean="0">
                <a:solidFill>
                  <a:srgbClr val="FF0000"/>
                </a:solidFill>
              </a:rPr>
              <a:t>, si vous </a:t>
            </a:r>
            <a:r>
              <a:rPr lang="fr-FR" sz="1400" baseline="0" dirty="0">
                <a:solidFill>
                  <a:srgbClr val="FF0000"/>
                </a:solidFill>
              </a:rPr>
              <a:t>êtes </a:t>
            </a:r>
            <a:r>
              <a:rPr lang="fr-FR" sz="1400" baseline="0" dirty="0" smtClean="0">
                <a:solidFill>
                  <a:srgbClr val="FF0000"/>
                </a:solidFill>
              </a:rPr>
              <a:t>admissible.</a:t>
            </a:r>
            <a:endParaRPr lang="fr-FR" sz="1400" baseline="0" dirty="0">
              <a:solidFill>
                <a:srgbClr val="FF0000"/>
              </a:solidFill>
            </a:endParaRPr>
          </a:p>
          <a:p>
            <a:endParaRPr lang="en-US" sz="1400" dirty="0">
              <a:solidFill>
                <a:srgbClr val="FF0000"/>
              </a:solidFill>
            </a:endParaRPr>
          </a:p>
          <a:p>
            <a:r>
              <a:rPr lang="fr-FR" sz="1400" baseline="0" dirty="0">
                <a:solidFill>
                  <a:srgbClr val="FF0000"/>
                </a:solidFill>
              </a:rPr>
              <a:t>Le reste des informations figurant sur la diapositive ainsi que les commentaires verbaux restent les mêmes à l’exclusion de ce supplément au </a:t>
            </a:r>
            <a:r>
              <a:rPr lang="fr-FR" sz="1400" baseline="0" dirty="0" smtClean="0">
                <a:solidFill>
                  <a:srgbClr val="FF0000"/>
                </a:solidFill>
              </a:rPr>
              <a:t>début.</a:t>
            </a:r>
            <a:endParaRPr lang="fr-FR" sz="1400" baseline="0" dirty="0">
              <a:solidFill>
                <a:srgbClr val="FF0000"/>
              </a:solidFill>
            </a:endParaRPr>
          </a:p>
        </p:txBody>
      </p:sp>
      <p:sp>
        <p:nvSpPr>
          <p:cNvPr id="4" name="Slide Number Placeholder 3"/>
          <p:cNvSpPr>
            <a:spLocks noGrp="1"/>
          </p:cNvSpPr>
          <p:nvPr>
            <p:ph type="sldNum" sz="quarter" idx="10"/>
          </p:nvPr>
        </p:nvSpPr>
        <p:spPr/>
        <p:txBody>
          <a:bodyPr/>
          <a:lstStyle/>
          <a:p>
            <a:fld id="{A52663EB-2BF4-42F9-9520-B6778BD23A59}" type="slidenum">
              <a:rPr lang="en-US" smtClean="0"/>
              <a:pPr/>
              <a:t>25</a:t>
            </a:fld>
            <a:endParaRPr lang="en-US" dirty="0"/>
          </a:p>
        </p:txBody>
      </p:sp>
    </p:spTree>
    <p:extLst>
      <p:ext uri="{BB962C8B-B14F-4D97-AF65-F5344CB8AC3E}">
        <p14:creationId xmlns:p14="http://schemas.microsoft.com/office/powerpoint/2010/main" xmlns="" val="20030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400" b="1" baseline="0"/>
              <a:t>SCRIPT</a:t>
            </a:r>
          </a:p>
          <a:p>
            <a:pPr marL="0" indent="0">
              <a:buFont typeface="Arial" panose="020B0604020202020204" pitchFamily="34" charset="0"/>
              <a:buNone/>
            </a:pPr>
            <a:r>
              <a:rPr lang="fr-FR" sz="1400" baseline="0"/>
              <a:t>MassHire vous aide afin d’assurer que vous remplissez vos exigences de prestations d’assurance-chômage.</a:t>
            </a:r>
            <a:endParaRPr lang="en-US" sz="1400" b="0" i="0" dirty="0"/>
          </a:p>
          <a:p>
            <a:pPr marL="0" indent="0">
              <a:buFont typeface="Arial" panose="020B0604020202020204" pitchFamily="34" charset="0"/>
              <a:buNone/>
            </a:pPr>
            <a:endParaRPr lang="en-US" sz="1400" b="0" i="0" dirty="0"/>
          </a:p>
          <a:p>
            <a:pPr marL="0" indent="0">
              <a:buFont typeface="Arial" panose="020B0604020202020204" pitchFamily="34" charset="0"/>
              <a:buNone/>
            </a:pPr>
            <a:r>
              <a:rPr lang="fr-FR" sz="1400" baseline="0"/>
              <a:t>Pour toute question concernant l’assurance-chômage, veuillez contacter le 877-626-6800 ou consulter mass.gov/dua.</a:t>
            </a:r>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26</a:t>
            </a:fld>
            <a:endParaRPr lang="en-US" dirty="0"/>
          </a:p>
        </p:txBody>
      </p:sp>
    </p:spTree>
    <p:extLst>
      <p:ext uri="{BB962C8B-B14F-4D97-AF65-F5344CB8AC3E}">
        <p14:creationId xmlns:p14="http://schemas.microsoft.com/office/powerpoint/2010/main" xmlns="" val="549189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en-US" sz="1400" b="1" baseline="0">
                <a:cs typeface="Arial" panose="020B0604020202020204" pitchFamily="34" charset="0"/>
              </a:rPr>
              <a:t>Script is the slide</a:t>
            </a:r>
            <a:r>
              <a:rPr lang="fr-FR" altLang="en-US" sz="1400" baseline="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3831" indent="-287944">
              <a:spcBef>
                <a:spcPct val="30000"/>
              </a:spcBef>
              <a:defRPr sz="1200">
                <a:solidFill>
                  <a:schemeClr val="tx1"/>
                </a:solidFill>
                <a:latin typeface="Arial" panose="020B0604020202020204" pitchFamily="34" charset="0"/>
                <a:cs typeface="Arial" panose="020B0604020202020204" pitchFamily="34" charset="0"/>
              </a:defRPr>
            </a:lvl2pPr>
            <a:lvl3pPr marL="1161482" indent="-229708">
              <a:spcBef>
                <a:spcPct val="30000"/>
              </a:spcBef>
              <a:defRPr sz="1200">
                <a:solidFill>
                  <a:schemeClr val="tx1"/>
                </a:solidFill>
                <a:latin typeface="Arial" panose="020B0604020202020204" pitchFamily="34" charset="0"/>
                <a:cs typeface="Arial" panose="020B0604020202020204" pitchFamily="34" charset="0"/>
              </a:defRPr>
            </a:lvl3pPr>
            <a:lvl4pPr marL="1627368" indent="-229708">
              <a:spcBef>
                <a:spcPct val="30000"/>
              </a:spcBef>
              <a:defRPr sz="1200">
                <a:solidFill>
                  <a:schemeClr val="tx1"/>
                </a:solidFill>
                <a:latin typeface="Arial" panose="020B0604020202020204" pitchFamily="34" charset="0"/>
                <a:cs typeface="Arial" panose="020B0604020202020204" pitchFamily="34" charset="0"/>
              </a:defRPr>
            </a:lvl4pPr>
            <a:lvl5pPr marL="2093255" indent="-229708">
              <a:spcBef>
                <a:spcPct val="30000"/>
              </a:spcBef>
              <a:defRPr sz="1200">
                <a:solidFill>
                  <a:schemeClr val="tx1"/>
                </a:solidFill>
                <a:latin typeface="Arial" panose="020B0604020202020204" pitchFamily="34" charset="0"/>
                <a:cs typeface="Arial" panose="020B0604020202020204" pitchFamily="34" charset="0"/>
              </a:defRPr>
            </a:lvl5pPr>
            <a:lvl6pPr marL="255914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5029"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0916"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5680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0A03CB-A17C-415B-96A2-0F3CE0428BB1}" type="slidenum">
              <a:rPr lang="en-US" altLang="en-US" smtClean="0"/>
              <a:pPr>
                <a:spcBef>
                  <a:spcPct val="0"/>
                </a:spcBef>
              </a:pPr>
              <a:t>27</a:t>
            </a:fld>
            <a:endParaRPr lang="en-US" altLang="en-US"/>
          </a:p>
        </p:txBody>
      </p:sp>
    </p:spTree>
    <p:extLst>
      <p:ext uri="{BB962C8B-B14F-4D97-AF65-F5344CB8AC3E}">
        <p14:creationId xmlns:p14="http://schemas.microsoft.com/office/powerpoint/2010/main" xmlns="" val="330493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b="1" baseline="0" dirty="0"/>
              <a:t>SCRIPT</a:t>
            </a:r>
          </a:p>
          <a:p>
            <a:pPr>
              <a:spcBef>
                <a:spcPct val="0"/>
              </a:spcBef>
            </a:pPr>
            <a:r>
              <a:rPr lang="fr-FR" sz="1400" baseline="0" dirty="0"/>
              <a:t>Celles-ci figurent parmi les nombreuses ressources et directives sur la recherche d’emploi offertes par </a:t>
            </a:r>
            <a:r>
              <a:rPr lang="fr-FR" sz="1400" baseline="0" dirty="0" err="1"/>
              <a:t>MassHire</a:t>
            </a:r>
            <a:r>
              <a:rPr lang="fr-FR" sz="1400" baseline="0" dirty="0"/>
              <a:t>. Nous </a:t>
            </a:r>
            <a:r>
              <a:rPr lang="fr-FR" sz="1400" baseline="0" dirty="0" smtClean="0"/>
              <a:t>nous </a:t>
            </a:r>
            <a:r>
              <a:rPr lang="fr-FR" sz="1400" baseline="0" dirty="0"/>
              <a:t>ferons un plaisir de vous aider au centre de carrière de </a:t>
            </a:r>
            <a:r>
              <a:rPr lang="fr-FR" sz="1400" baseline="0" dirty="0" err="1"/>
              <a:t>MassHire</a:t>
            </a:r>
            <a:r>
              <a:rPr lang="fr-FR" sz="1400" baseline="0" dirty="0"/>
              <a:t> le plus proche !</a:t>
            </a:r>
          </a:p>
          <a:p>
            <a:pPr>
              <a:spcBef>
                <a:spcPct val="0"/>
              </a:spcBef>
            </a:pPr>
            <a:endParaRPr lang="en-US" sz="1400" dirty="0"/>
          </a:p>
          <a:p>
            <a:pPr>
              <a:spcBef>
                <a:spcPct val="0"/>
              </a:spcBef>
            </a:pPr>
            <a:r>
              <a:rPr lang="fr-FR" sz="1400" baseline="0" dirty="0"/>
              <a:t> Si vous avez des questions sur votre recherche d’emploi, une formation ou sur les prochaines étapes, veuillez utiliser le lien sur l’écran pour contacter votre centre de carrière local.</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xmlns="" val="362952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1400" b="1" baseline="0" dirty="0"/>
              <a:t>SCRIPT</a:t>
            </a:r>
          </a:p>
          <a:p>
            <a:pPr>
              <a:defRPr/>
            </a:pPr>
            <a:r>
              <a:rPr lang="fr-FR" sz="1400" baseline="0" dirty="0" smtClean="0"/>
              <a:t>Au Massachusetts, plusieurs centres de carrière de </a:t>
            </a:r>
            <a:r>
              <a:rPr lang="fr-FR" sz="1400" baseline="0" dirty="0" err="1"/>
              <a:t>MassHire</a:t>
            </a:r>
            <a:r>
              <a:rPr lang="fr-FR" sz="1400" baseline="0" dirty="0"/>
              <a:t> </a:t>
            </a:r>
            <a:r>
              <a:rPr lang="fr-FR" sz="1400" baseline="0" dirty="0" smtClean="0"/>
              <a:t>œuvrent </a:t>
            </a:r>
            <a:r>
              <a:rPr lang="fr-FR" sz="1400" baseline="0" dirty="0"/>
              <a:t>à renforcer nos services en ligne. Les services décrits dans cette présentation seront accessibles en ligne avec la possibilité de travailler à distance avec des conseillers en orientation.</a:t>
            </a:r>
          </a:p>
          <a:p>
            <a:pPr>
              <a:defRPr/>
            </a:pPr>
            <a:endParaRPr lang="en-US" sz="1400" dirty="0"/>
          </a:p>
          <a:p>
            <a:pPr>
              <a:defRPr/>
            </a:pPr>
            <a:r>
              <a:rPr lang="fr-FR" sz="1400" baseline="0" dirty="0"/>
              <a:t>Veuillez contacter </a:t>
            </a:r>
            <a:r>
              <a:rPr lang="fr-FR" sz="1400" baseline="0" dirty="0" smtClean="0"/>
              <a:t>le centre </a:t>
            </a:r>
            <a:r>
              <a:rPr lang="fr-FR" sz="1400" baseline="0" dirty="0"/>
              <a:t>de </a:t>
            </a:r>
            <a:r>
              <a:rPr lang="fr-FR" sz="1400" baseline="0" dirty="0" smtClean="0"/>
              <a:t>carrière </a:t>
            </a:r>
            <a:r>
              <a:rPr lang="fr-FR" sz="1400" baseline="0" dirty="0"/>
              <a:t>le plus proche pour en savoir plus sur ces services.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400" dirty="0"/>
          </a:p>
          <a:p>
            <a:pPr>
              <a:spcBef>
                <a:spcPct val="0"/>
              </a:spcBef>
            </a:pPr>
            <a:r>
              <a:rPr lang="fr-FR" sz="1400" baseline="0" dirty="0"/>
              <a:t>Consultez </a:t>
            </a:r>
            <a:r>
              <a:rPr lang="fr-FR" sz="1400" b="1" baseline="0" dirty="0"/>
              <a:t>www mass </a:t>
            </a:r>
            <a:r>
              <a:rPr lang="fr-FR" sz="1400" b="1" baseline="0" dirty="0" err="1"/>
              <a:t>gov</a:t>
            </a:r>
            <a:r>
              <a:rPr lang="fr-FR" sz="1400" b="1" baseline="0" dirty="0"/>
              <a:t> </a:t>
            </a:r>
            <a:r>
              <a:rPr lang="fr-FR" sz="1400" b="1" baseline="0" dirty="0" err="1"/>
              <a:t>hw</a:t>
            </a:r>
            <a:r>
              <a:rPr lang="fr-FR" sz="1400" b="1" baseline="0" dirty="0"/>
              <a:t> to </a:t>
            </a:r>
            <a:r>
              <a:rPr lang="fr-FR" sz="1400" b="1" baseline="0" dirty="0" err="1"/>
              <a:t>find</a:t>
            </a:r>
            <a:r>
              <a:rPr lang="fr-FR" sz="1400" b="1" baseline="0" dirty="0"/>
              <a:t> a </a:t>
            </a:r>
            <a:r>
              <a:rPr lang="fr-FR" sz="1400" b="1" baseline="0" dirty="0" err="1"/>
              <a:t>masshire</a:t>
            </a:r>
            <a:r>
              <a:rPr lang="fr-FR" sz="1400" b="1" baseline="0" dirty="0"/>
              <a:t> </a:t>
            </a:r>
            <a:r>
              <a:rPr lang="fr-FR" sz="1400" b="1" baseline="0" dirty="0" err="1"/>
              <a:t>career</a:t>
            </a:r>
            <a:r>
              <a:rPr lang="fr-FR" sz="1400" b="1" baseline="0" dirty="0"/>
              <a:t> center </a:t>
            </a:r>
            <a:r>
              <a:rPr lang="fr-FR" sz="1400" baseline="0" dirty="0"/>
              <a:t>pour trouver le centre de </a:t>
            </a:r>
            <a:r>
              <a:rPr lang="fr-FR" sz="1400" baseline="0" dirty="0" smtClean="0"/>
              <a:t>carrière de </a:t>
            </a:r>
            <a:r>
              <a:rPr lang="fr-FR" sz="1400" baseline="0" dirty="0" err="1"/>
              <a:t>MassHire</a:t>
            </a:r>
            <a:r>
              <a:rPr lang="fr-FR" sz="1400" baseline="0" dirty="0"/>
              <a:t> le plus proche de chez vous.</a:t>
            </a:r>
          </a:p>
          <a:p>
            <a:pPr>
              <a:spcBef>
                <a:spcPct val="0"/>
              </a:spcBef>
            </a:pPr>
            <a:endParaRPr lang="en-US" sz="1400" b="0" dirty="0"/>
          </a:p>
          <a:p>
            <a:pPr>
              <a:spcBef>
                <a:spcPct val="0"/>
              </a:spcBef>
            </a:pPr>
            <a:r>
              <a:rPr lang="fr-FR" sz="1400" baseline="0" dirty="0"/>
              <a:t>Si vous avez des questions sur le contenu de cette série de diapositives, veuillez consulter le lien et appeler votre centre de </a:t>
            </a:r>
            <a:r>
              <a:rPr lang="fr-FR" sz="1400" baseline="0" dirty="0" smtClean="0"/>
              <a:t>carrière </a:t>
            </a:r>
            <a:r>
              <a:rPr lang="fr-FR" sz="1400" baseline="0" dirty="0"/>
              <a:t>local.</a:t>
            </a:r>
          </a:p>
          <a:p>
            <a:pPr>
              <a:spcBef>
                <a:spcPct val="0"/>
              </a:spcBef>
            </a:pP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xmlns="" val="25746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b="1" baseline="0" dirty="0"/>
              <a:t>SCRIPT</a:t>
            </a:r>
          </a:p>
          <a:p>
            <a:pPr>
              <a:spcBef>
                <a:spcPct val="0"/>
              </a:spcBef>
            </a:pPr>
            <a:r>
              <a:rPr lang="fr-FR" sz="1400" baseline="0" dirty="0" err="1"/>
              <a:t>MassHire</a:t>
            </a:r>
            <a:r>
              <a:rPr lang="fr-FR" sz="1400" baseline="0" dirty="0"/>
              <a:t> s’associe </a:t>
            </a:r>
            <a:r>
              <a:rPr lang="fr-FR" sz="1400" baseline="0" dirty="0" smtClean="0"/>
              <a:t>à </a:t>
            </a:r>
            <a:r>
              <a:rPr lang="fr-FR" sz="1400" baseline="0" dirty="0"/>
              <a:t>d’autres agences gouvernementales pour vous aider à créer des liens avec des services sociaux et répondre à vos besoins durant votre recherche </a:t>
            </a:r>
            <a:r>
              <a:rPr lang="fr-FR" sz="1400" baseline="0" dirty="0" smtClean="0"/>
              <a:t>d’un emploi</a:t>
            </a:r>
            <a:r>
              <a:rPr lang="fr-FR" sz="1400" baseline="0" dirty="0"/>
              <a:t>.</a:t>
            </a: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xmlns="" val="21253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090" y="4251975"/>
            <a:ext cx="5257800" cy="4358626"/>
          </a:xfrm>
        </p:spPr>
        <p:txBody>
          <a:bodyPr/>
          <a:lstStyle/>
          <a:p>
            <a:r>
              <a:rPr lang="fr-FR" sz="1400" b="1" baseline="0" dirty="0"/>
              <a:t>SCRIPT</a:t>
            </a:r>
          </a:p>
          <a:p>
            <a:r>
              <a:rPr lang="fr-FR" sz="1400" baseline="0" dirty="0"/>
              <a:t>Comment </a:t>
            </a:r>
            <a:r>
              <a:rPr lang="fr-FR" sz="1400" baseline="0" dirty="0" err="1"/>
              <a:t>MassHire</a:t>
            </a:r>
            <a:r>
              <a:rPr lang="fr-FR" sz="1400" baseline="0" dirty="0"/>
              <a:t> peut-il vous aider ?</a:t>
            </a:r>
          </a:p>
          <a:p>
            <a:endParaRPr lang="en-US" sz="1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400" baseline="0" dirty="0"/>
              <a:t>Un conseiller en orientation peut vous accompagner dans le cadre de la </a:t>
            </a:r>
            <a:r>
              <a:rPr lang="fr-FR" sz="1400" baseline="0" dirty="0" smtClean="0"/>
              <a:t>recherche d’un </a:t>
            </a:r>
            <a:r>
              <a:rPr lang="fr-FR" sz="1400" baseline="0" dirty="0"/>
              <a:t>emploi, </a:t>
            </a:r>
            <a:r>
              <a:rPr lang="fr-FR" sz="1400" baseline="0" dirty="0" smtClean="0"/>
              <a:t>de </a:t>
            </a:r>
            <a:r>
              <a:rPr lang="fr-FR" sz="1400" baseline="0" dirty="0"/>
              <a:t>possibilités de formation et de l’évaluation de vos difficultés et </a:t>
            </a:r>
            <a:r>
              <a:rPr lang="fr-FR" sz="1400" baseline="0" dirty="0" smtClean="0"/>
              <a:t>vos </a:t>
            </a:r>
            <a:r>
              <a:rPr lang="fr-FR" sz="1400" baseline="0" dirty="0"/>
              <a:t>objectifs.  Vous recevrez </a:t>
            </a:r>
            <a:r>
              <a:rPr kumimoji="0" lang="fr-FR" sz="1400" kern="1200" normalizeH="0" baseline="0" noProof="0" dirty="0">
                <a:ln>
                  <a:noFill/>
                </a:ln>
                <a:effectLst/>
                <a:uLnTx/>
                <a:uFillTx/>
              </a:rPr>
              <a:t>une consultation personnalisée </a:t>
            </a:r>
            <a:r>
              <a:rPr kumimoji="0" lang="fr-FR" sz="1400" kern="1200" normalizeH="0" baseline="0" noProof="0" dirty="0" smtClean="0">
                <a:ln>
                  <a:noFill/>
                </a:ln>
                <a:effectLst/>
                <a:uLnTx/>
                <a:uFillTx/>
              </a:rPr>
              <a:t>sur la </a:t>
            </a:r>
            <a:r>
              <a:rPr kumimoji="0" lang="fr-FR" sz="1400" kern="1200" normalizeH="0" baseline="0" noProof="0" dirty="0">
                <a:ln>
                  <a:noFill/>
                </a:ln>
                <a:effectLst/>
                <a:uLnTx/>
                <a:uFillTx/>
              </a:rPr>
              <a:t>recherche </a:t>
            </a:r>
            <a:r>
              <a:rPr kumimoji="0" lang="fr-FR" sz="1400" kern="1200" normalizeH="0" baseline="0" noProof="0" dirty="0" smtClean="0">
                <a:ln>
                  <a:noFill/>
                </a:ln>
                <a:effectLst/>
                <a:uLnTx/>
                <a:uFillTx/>
              </a:rPr>
              <a:t>d’un emploi afin de </a:t>
            </a:r>
            <a:r>
              <a:rPr kumimoji="0" lang="fr-FR" sz="1400" kern="1200" normalizeH="0" baseline="0" noProof="0" dirty="0">
                <a:ln>
                  <a:noFill/>
                </a:ln>
                <a:effectLst/>
                <a:uLnTx/>
                <a:uFillTx/>
              </a:rPr>
              <a:t>déterminer les prochaines démarches à entreprendre et planifier votre avenir.</a:t>
            </a:r>
          </a:p>
          <a:p>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kern="1200" normalizeH="0" baseline="0" noProof="0" dirty="0">
                <a:ln>
                  <a:noFill/>
                </a:ln>
                <a:effectLst/>
                <a:uLnTx/>
                <a:uFillTx/>
              </a:rPr>
              <a:t>Explorez vos options de formation.  Découvrez </a:t>
            </a:r>
            <a:r>
              <a:rPr kumimoji="0" lang="fr-FR" sz="1400" kern="1200" normalizeH="0" baseline="0" noProof="0" dirty="0" err="1">
                <a:ln>
                  <a:noFill/>
                </a:ln>
                <a:effectLst/>
                <a:uLnTx/>
                <a:uFillTx/>
              </a:rPr>
              <a:t>HiSET</a:t>
            </a:r>
            <a:r>
              <a:rPr kumimoji="0" lang="fr-FR" sz="1400" kern="1200" normalizeH="0" baseline="0" noProof="0" dirty="0">
                <a:ln>
                  <a:noFill/>
                </a:ln>
                <a:effectLst/>
                <a:uLnTx/>
                <a:uFillTx/>
              </a:rPr>
              <a:t> </a:t>
            </a:r>
            <a:r>
              <a:rPr kumimoji="0" lang="fr-FR" sz="1400" kern="1200" normalizeH="0" baseline="0" noProof="0" dirty="0" smtClean="0">
                <a:ln>
                  <a:noFill/>
                </a:ln>
                <a:effectLst/>
                <a:uLnTx/>
                <a:uFillTx/>
              </a:rPr>
              <a:t>(également désigné par </a:t>
            </a:r>
            <a:r>
              <a:rPr kumimoji="0" lang="fr-FR" sz="1400" kern="1200" normalizeH="0" baseline="0" noProof="0" dirty="0">
                <a:ln>
                  <a:noFill/>
                </a:ln>
                <a:effectLst/>
                <a:uLnTx/>
                <a:uFillTx/>
              </a:rPr>
              <a:t>GED) et les programmes de formation en vue de l’obtention d’un certificat.  Vous pourriez avoir droit à une rémunération durant votre formation à l’emploi !</a:t>
            </a: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kern="1200" normalizeH="0" baseline="0" noProof="0" dirty="0">
                <a:ln>
                  <a:noFill/>
                </a:ln>
                <a:effectLst/>
                <a:uLnTx/>
                <a:uFillTx/>
              </a:rPr>
              <a:t>Les centres de </a:t>
            </a:r>
            <a:r>
              <a:rPr kumimoji="0" lang="fr-FR" sz="1400" kern="1200" normalizeH="0" baseline="0" noProof="0" dirty="0" smtClean="0">
                <a:ln>
                  <a:noFill/>
                </a:ln>
                <a:effectLst/>
                <a:uLnTx/>
                <a:uFillTx/>
              </a:rPr>
              <a:t>carrière </a:t>
            </a:r>
            <a:r>
              <a:rPr kumimoji="0" lang="fr-FR" sz="1400" kern="1200" normalizeH="0" baseline="0" noProof="0" dirty="0">
                <a:ln>
                  <a:noFill/>
                </a:ln>
                <a:effectLst/>
                <a:uLnTx/>
                <a:uFillTx/>
              </a:rPr>
              <a:t>de </a:t>
            </a:r>
            <a:r>
              <a:rPr kumimoji="0" lang="fr-FR" sz="1400" kern="1200" normalizeH="0" baseline="0" noProof="0" dirty="0" err="1">
                <a:ln>
                  <a:noFill/>
                </a:ln>
                <a:effectLst/>
                <a:uLnTx/>
                <a:uFillTx/>
              </a:rPr>
              <a:t>MassHire</a:t>
            </a:r>
            <a:r>
              <a:rPr kumimoji="0" lang="fr-FR" sz="1400" kern="1200" normalizeH="0" baseline="0" noProof="0" dirty="0">
                <a:ln>
                  <a:noFill/>
                </a:ln>
                <a:effectLst/>
                <a:uLnTx/>
                <a:uFillTx/>
              </a:rPr>
              <a:t> peuvent même vous aider à remplir les exigences quant à votre </a:t>
            </a:r>
            <a:r>
              <a:rPr kumimoji="0" lang="fr-FR" sz="1400" b="1" kern="1200" normalizeH="0" baseline="0" noProof="0" dirty="0" smtClean="0">
                <a:ln>
                  <a:noFill/>
                </a:ln>
                <a:effectLst/>
                <a:uLnTx/>
                <a:uFillTx/>
              </a:rPr>
              <a:t>assurance-chômage</a:t>
            </a:r>
            <a:r>
              <a:rPr kumimoji="0" lang="fr-FR" sz="1400" kern="1200" normalizeH="0" baseline="0" noProof="0" dirty="0">
                <a:ln>
                  <a:noFill/>
                </a:ln>
                <a:effectLst/>
                <a:uLnTx/>
                <a:uFillTx/>
              </a:rPr>
              <a:t>.</a:t>
            </a: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kern="1200" normalizeH="0" baseline="0" noProof="0" dirty="0">
                <a:ln>
                  <a:noFill/>
                </a:ln>
                <a:effectLst/>
                <a:uLnTx/>
                <a:uFillTx/>
              </a:rPr>
              <a:t>Mais tout d’abord, nous souhaitons vous </a:t>
            </a:r>
            <a:r>
              <a:rPr kumimoji="0" lang="fr-FR" sz="1400" kern="1200" normalizeH="0" baseline="0" noProof="0" dirty="0" smtClean="0">
                <a:ln>
                  <a:noFill/>
                </a:ln>
                <a:effectLst/>
                <a:uLnTx/>
                <a:uFillTx/>
              </a:rPr>
              <a:t>présenter </a:t>
            </a:r>
            <a:r>
              <a:rPr kumimoji="0" lang="fr-FR" sz="1400" kern="1200" normalizeH="0" baseline="0" noProof="0" dirty="0">
                <a:ln>
                  <a:noFill/>
                </a:ln>
                <a:effectLst/>
                <a:uLnTx/>
                <a:uFillTx/>
              </a:rPr>
              <a:t>les nombreux programmes et services spécialisés offerts par les centres de </a:t>
            </a:r>
            <a:r>
              <a:rPr kumimoji="0" lang="fr-FR" sz="1400" kern="1200" normalizeH="0" baseline="0" noProof="0" dirty="0" smtClean="0">
                <a:ln>
                  <a:noFill/>
                </a:ln>
                <a:effectLst/>
                <a:uLnTx/>
                <a:uFillTx/>
              </a:rPr>
              <a:t>carrière </a:t>
            </a:r>
            <a:r>
              <a:rPr kumimoji="0" lang="fr-FR" sz="1400" kern="1200" normalizeH="0" baseline="0" noProof="0" dirty="0">
                <a:ln>
                  <a:noFill/>
                </a:ln>
                <a:effectLst/>
                <a:uLnTx/>
                <a:uFillTx/>
              </a:rPr>
              <a:t>de </a:t>
            </a:r>
            <a:r>
              <a:rPr kumimoji="0" lang="fr-FR" sz="1400" kern="1200" normalizeH="0" baseline="0" noProof="0" dirty="0" err="1">
                <a:ln>
                  <a:noFill/>
                </a:ln>
                <a:effectLst/>
                <a:uLnTx/>
                <a:uFillTx/>
              </a:rPr>
              <a:t>MassHire</a:t>
            </a:r>
            <a:r>
              <a:rPr kumimoji="0" lang="fr-FR" sz="1400" kern="1200" normalizeH="0" baseline="0" noProof="0" dirty="0">
                <a:ln>
                  <a:noFill/>
                </a:ln>
                <a:effectLst/>
                <a:uLnTx/>
                <a:uFillTx/>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dirty="0"/>
          </a:p>
        </p:txBody>
      </p:sp>
    </p:spTree>
    <p:extLst>
      <p:ext uri="{BB962C8B-B14F-4D97-AF65-F5344CB8AC3E}">
        <p14:creationId xmlns:p14="http://schemas.microsoft.com/office/powerpoint/2010/main" xmlns="" val="398680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baseline="0" dirty="0"/>
              <a:t>SCRIPT</a:t>
            </a:r>
          </a:p>
          <a:p>
            <a:r>
              <a:rPr lang="fr-FR" sz="1400" baseline="0" dirty="0" err="1"/>
              <a:t>MassHire</a:t>
            </a:r>
            <a:r>
              <a:rPr lang="fr-FR" sz="1400" baseline="0" dirty="0"/>
              <a:t> offre de nombreux services et programmes spécialisés pour aider les demandeurs d’emploi </a:t>
            </a:r>
            <a:r>
              <a:rPr lang="fr-FR" sz="1400" baseline="0" dirty="0" smtClean="0"/>
              <a:t>tout au long de leur parcours vers l’obtention d’un emploi.</a:t>
            </a:r>
            <a:endParaRPr lang="fr-FR" sz="1400" baseline="0" dirty="0"/>
          </a:p>
        </p:txBody>
      </p:sp>
      <p:sp>
        <p:nvSpPr>
          <p:cNvPr id="4" name="Slide Number Placeholder 3"/>
          <p:cNvSpPr>
            <a:spLocks noGrp="1"/>
          </p:cNvSpPr>
          <p:nvPr>
            <p:ph type="sldNum" sz="quarter" idx="10"/>
          </p:nvPr>
        </p:nvSpPr>
        <p:spPr/>
        <p:txBody>
          <a:bodyPr/>
          <a:lstStyle/>
          <a:p>
            <a:fld id="{1683126A-5919-944C-8385-AD187C64D85E}" type="slidenum">
              <a:rPr lang="en-US" smtClean="0"/>
              <a:pPr/>
              <a:t>6</a:t>
            </a:fld>
            <a:endParaRPr lang="en-US" dirty="0"/>
          </a:p>
        </p:txBody>
      </p:sp>
    </p:spTree>
    <p:extLst>
      <p:ext uri="{BB962C8B-B14F-4D97-AF65-F5344CB8AC3E}">
        <p14:creationId xmlns:p14="http://schemas.microsoft.com/office/powerpoint/2010/main" xmlns="" val="168896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b="1" baseline="0" dirty="0"/>
              <a:t>SCRIPT</a:t>
            </a:r>
          </a:p>
          <a:p>
            <a:pPr>
              <a:spcBef>
                <a:spcPct val="0"/>
              </a:spcBef>
            </a:pPr>
            <a:r>
              <a:rPr lang="fr-FR" sz="1400" baseline="0" dirty="0"/>
              <a:t>Les services aux anciens combattants concernent les anciens combattants demandeurs d’emplois et les époux/épouses admissibles qui ont droit à des services prioritaires.</a:t>
            </a:r>
          </a:p>
          <a:p>
            <a:pPr>
              <a:spcBef>
                <a:spcPct val="0"/>
              </a:spcBef>
            </a:pPr>
            <a:endParaRPr lang="en-US" sz="1400" dirty="0">
              <a:cs typeface="Calibri"/>
            </a:endParaRPr>
          </a:p>
          <a:p>
            <a:pPr>
              <a:spcBef>
                <a:spcPct val="0"/>
              </a:spcBef>
            </a:pPr>
            <a:r>
              <a:rPr lang="fr-FR" sz="1400" baseline="0" dirty="0"/>
              <a:t>Un représentant des anciens combattants est présent dans chaque centre de </a:t>
            </a:r>
            <a:r>
              <a:rPr lang="fr-FR" sz="1400" baseline="0" dirty="0" smtClean="0"/>
              <a:t>carrière </a:t>
            </a:r>
            <a:r>
              <a:rPr lang="fr-FR" sz="1400" baseline="0" dirty="0"/>
              <a:t>de </a:t>
            </a:r>
            <a:r>
              <a:rPr lang="fr-FR" sz="1400" baseline="0" dirty="0" err="1"/>
              <a:t>MassHire</a:t>
            </a:r>
            <a:r>
              <a:rPr lang="fr-FR" sz="1400" baseline="0" dirty="0"/>
              <a:t> pour </a:t>
            </a:r>
            <a:r>
              <a:rPr lang="fr-FR" sz="1400" baseline="0" dirty="0" smtClean="0"/>
              <a:t>proposer des </a:t>
            </a:r>
            <a:r>
              <a:rPr lang="fr-FR" sz="1400" baseline="0" dirty="0"/>
              <a:t>informations et </a:t>
            </a:r>
            <a:r>
              <a:rPr lang="fr-FR" sz="1400" baseline="0" dirty="0" smtClean="0"/>
              <a:t>des recommandations </a:t>
            </a:r>
            <a:r>
              <a:rPr lang="fr-FR" sz="1400" baseline="0" dirty="0"/>
              <a:t>pour accéder à d’autres services et prestations.</a:t>
            </a:r>
            <a:endParaRPr lang="en-US" sz="1400" dirty="0">
              <a:cs typeface="Calibri"/>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79151D7-A896-41CE-9D47-C3489DB4BEC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77885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8975" y="4416425"/>
            <a:ext cx="5505450" cy="3836988"/>
          </a:xfrm>
        </p:spPr>
        <p:txBody>
          <a:bodyPr/>
          <a:lstStyle/>
          <a:p>
            <a:pPr>
              <a:spcBef>
                <a:spcPct val="0"/>
              </a:spcBef>
            </a:pPr>
            <a:r>
              <a:rPr lang="fr-FR" sz="1400" b="1" baseline="0" dirty="0"/>
              <a:t>SCRIPT</a:t>
            </a:r>
          </a:p>
          <a:p>
            <a:pPr marL="116472" indent="0" defTabSz="931774" eaLnBrk="0" fontAlgn="auto" hangingPunct="0">
              <a:lnSpc>
                <a:spcPct val="90000"/>
              </a:lnSpc>
              <a:spcBef>
                <a:spcPct val="20000"/>
              </a:spcBef>
              <a:spcAft>
                <a:spcPts val="204"/>
              </a:spcAft>
              <a:buClr>
                <a:srgbClr val="9DBFBE"/>
              </a:buClr>
              <a:buSzPct val="100000"/>
              <a:buFont typeface="Wingdings" panose="05000000000000000000" pitchFamily="2" charset="2"/>
              <a:buNone/>
              <a:defRPr/>
            </a:pPr>
            <a:r>
              <a:rPr lang="fr-FR" sz="1400" baseline="0" dirty="0">
                <a:solidFill>
                  <a:srgbClr val="0C3B5D"/>
                </a:solidFill>
              </a:rPr>
              <a:t>Si vous souffrez d’un handicap, sachez que vous pouvez vous identifier volontairement et recevoir une aide à la personne auprès de l’un de nos centres de services de </a:t>
            </a:r>
            <a:r>
              <a:rPr lang="fr-FR" sz="1400" baseline="0" dirty="0" err="1">
                <a:solidFill>
                  <a:srgbClr val="0C3B5D"/>
                </a:solidFill>
              </a:rPr>
              <a:t>MassHire</a:t>
            </a:r>
            <a:r>
              <a:rPr lang="fr-FR" sz="1400" baseline="0" dirty="0">
                <a:solidFill>
                  <a:srgbClr val="0C3B5D"/>
                </a:solidFill>
              </a:rPr>
              <a:t>.</a:t>
            </a: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fr-FR" sz="1400" baseline="0" dirty="0">
                <a:solidFill>
                  <a:srgbClr val="0C3B5D"/>
                </a:solidFill>
              </a:rPr>
              <a:t>Sur </a:t>
            </a:r>
            <a:r>
              <a:rPr lang="fr-FR" sz="1400" baseline="0" dirty="0" smtClean="0">
                <a:solidFill>
                  <a:srgbClr val="0C3B5D"/>
                </a:solidFill>
              </a:rPr>
              <a:t>demande, </a:t>
            </a:r>
            <a:r>
              <a:rPr lang="fr-FR" sz="1400" baseline="0" dirty="0">
                <a:solidFill>
                  <a:srgbClr val="0C3B5D"/>
                </a:solidFill>
              </a:rPr>
              <a:t>vous pouvez obtenir un équipement adapté et des </a:t>
            </a:r>
            <a:r>
              <a:rPr lang="fr-FR" sz="1400" baseline="0" dirty="0" smtClean="0">
                <a:solidFill>
                  <a:srgbClr val="0C3B5D"/>
                </a:solidFill>
              </a:rPr>
              <a:t>arrangements </a:t>
            </a:r>
            <a:r>
              <a:rPr lang="fr-FR" sz="1400" baseline="0" dirty="0">
                <a:solidFill>
                  <a:srgbClr val="0C3B5D"/>
                </a:solidFill>
              </a:rPr>
              <a:t>raisonnables, de même que</a:t>
            </a: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fr-FR" sz="1400" baseline="0" dirty="0">
                <a:solidFill>
                  <a:srgbClr val="0C3B5D"/>
                </a:solidFill>
              </a:rPr>
              <a:t>Des recommandations auprès d’agences pertinentes, telles que</a:t>
            </a: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fr-FR" sz="1400" baseline="0" dirty="0">
                <a:solidFill>
                  <a:srgbClr val="0C3B5D"/>
                </a:solidFill>
              </a:rPr>
              <a:t>la Commission pour les aveugles du Massachusetts, et</a:t>
            </a: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fr-FR" sz="1400" baseline="0" dirty="0" smtClean="0">
                <a:solidFill>
                  <a:srgbClr val="0C3B5D"/>
                </a:solidFill>
              </a:rPr>
              <a:t>la Commission </a:t>
            </a:r>
            <a:r>
              <a:rPr lang="fr-FR" sz="1400" baseline="0" dirty="0">
                <a:solidFill>
                  <a:srgbClr val="0C3B5D"/>
                </a:solidFill>
              </a:rPr>
              <a:t>de réhabilitation du Massachusetts</a:t>
            </a:r>
          </a:p>
          <a:p>
            <a:pPr fontAlgn="auto">
              <a:spcBef>
                <a:spcPts val="0"/>
              </a:spcBef>
              <a:spcAft>
                <a:spcPts val="0"/>
              </a:spcAft>
              <a:defRPr/>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FB10D97-DC9E-48E2-9266-5D53D69CD5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7901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b="1" baseline="0" dirty="0"/>
              <a:t>SCRIPT</a:t>
            </a:r>
          </a:p>
          <a:p>
            <a:pPr>
              <a:spcBef>
                <a:spcPct val="0"/>
              </a:spcBef>
            </a:pPr>
            <a:r>
              <a:rPr lang="fr-FR" sz="1400" baseline="0" dirty="0"/>
              <a:t>Nos programmes pour jeunes adultes de 14 à 24 ans offrent des ateliers de préparation à l’emploi, des programmes de </a:t>
            </a:r>
            <a:r>
              <a:rPr lang="fr-FR" sz="1400" baseline="0" dirty="0" smtClean="0"/>
              <a:t>maîtrise financière, </a:t>
            </a:r>
            <a:r>
              <a:rPr lang="fr-FR" sz="1400" baseline="0" dirty="0"/>
              <a:t>des programmes de parcours de carrière, notamment </a:t>
            </a:r>
            <a:r>
              <a:rPr lang="fr-FR" sz="1400" baseline="0" dirty="0" err="1"/>
              <a:t>HiSET</a:t>
            </a:r>
            <a:r>
              <a:rPr lang="fr-FR" sz="1400" baseline="0" dirty="0"/>
              <a:t> (désigné également par GED), la formation à l’emploi et l’éducation supérieure.</a:t>
            </a:r>
          </a:p>
          <a:p>
            <a:pPr>
              <a:spcBef>
                <a:spcPct val="0"/>
              </a:spcBef>
            </a:pPr>
            <a:endParaRPr lang="en-US" sz="1400" dirty="0"/>
          </a:p>
          <a:p>
            <a:pPr>
              <a:spcBef>
                <a:spcPct val="0"/>
              </a:spcBef>
            </a:pPr>
            <a:r>
              <a:rPr lang="fr-FR" sz="1400" baseline="0" dirty="0"/>
              <a:t>Nous travaillons aussi avec des jeunes à la recherche d’emplois à l’année ou d’emplois d’été </a:t>
            </a:r>
            <a:r>
              <a:rPr lang="fr-FR" sz="1400" baseline="0" dirty="0" smtClean="0"/>
              <a:t>et proposons aussi une aide </a:t>
            </a:r>
            <a:r>
              <a:rPr lang="fr-FR" sz="1400" baseline="0" dirty="0"/>
              <a:t>et </a:t>
            </a:r>
            <a:r>
              <a:rPr lang="fr-FR" sz="1400" baseline="0" dirty="0" smtClean="0"/>
              <a:t>un placement </a:t>
            </a:r>
            <a:r>
              <a:rPr lang="fr-FR" sz="1400" baseline="0" dirty="0"/>
              <a:t>dans le cas de recherche individuelle d’emploi.</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D903D2-57E9-4FA8-8300-902AFDBD51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1643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fr-FR" baseline="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fr-FR" baseline="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fr-FR" baseline="0"/>
              <a:t>27 avril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fr-FR" baseline="0"/>
              <a:t>Nom du présentateur</a:t>
            </a:r>
            <a:r>
              <a:rPr lang="en-US" dirty="0"/>
              <a:t/>
            </a:r>
            <a:br>
              <a:rPr lang="en-US" dirty="0"/>
            </a:br>
            <a:r>
              <a:rPr lang="fr-FR" baseline="0"/>
              <a:t>Coordonnées</a:t>
            </a:r>
          </a:p>
          <a:p>
            <a:pPr lvl="0"/>
            <a:r>
              <a:rPr lang="fr-FR" baseline="0"/>
              <a:t>Email</a:t>
            </a:r>
            <a:r>
              <a:rPr lang="en-US" dirty="0"/>
              <a:t/>
            </a:r>
            <a:br>
              <a:rPr lang="en-US" dirty="0"/>
            </a:br>
            <a:r>
              <a:rPr lang="fr-FR" baseline="0"/>
              <a:t>Téléphone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xmlns=""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xmlns=""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xmlns=""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dirty="0"/>
          </a:p>
        </p:txBody>
      </p:sp>
    </p:spTree>
    <p:extLst>
      <p:ext uri="{BB962C8B-B14F-4D97-AF65-F5344CB8AC3E}">
        <p14:creationId xmlns:p14="http://schemas.microsoft.com/office/powerpoint/2010/main" xmlns=""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000" baseline="0">
                <a:solidFill>
                  <a:srgbClr val="042B4A"/>
                </a:solidFill>
                <a:latin typeface="+mn-lt"/>
                <a:cs typeface="Calibri"/>
              </a:rPr>
              <a:t>MassHireFallRiverCareers.org</a:t>
            </a: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dirty="0"/>
          </a:p>
        </p:txBody>
      </p:sp>
    </p:spTree>
    <p:extLst>
      <p:ext uri="{BB962C8B-B14F-4D97-AF65-F5344CB8AC3E}">
        <p14:creationId xmlns:p14="http://schemas.microsoft.com/office/powerpoint/2010/main" xmlns=""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023F1-C09C-4BAA-8A51-AAF02F320DC4}"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8C7B1B-AA58-4B9E-9104-F1F0BDBF6919}" type="slidenum">
              <a:rPr lang="en-US" smtClean="0"/>
              <a:pPr/>
              <a:t>‹#›</a:t>
            </a:fld>
            <a:endParaRPr lang="en-US" dirty="0"/>
          </a:p>
        </p:txBody>
      </p:sp>
    </p:spTree>
    <p:extLst>
      <p:ext uri="{BB962C8B-B14F-4D97-AF65-F5344CB8AC3E}">
        <p14:creationId xmlns:p14="http://schemas.microsoft.com/office/powerpoint/2010/main" xmlns="" val="82892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8F68E15-2CB3-4FB2-AFAB-BF5769A8E657}" type="datetime1">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0F23F-F36E-4D6A-BECA-D213D0B8AC8D}" type="slidenum">
              <a:rPr lang="en-US" smtClean="0"/>
              <a:pPr/>
              <a:t>‹#›</a:t>
            </a:fld>
            <a:endParaRPr lang="en-US" dirty="0"/>
          </a:p>
        </p:txBody>
      </p:sp>
    </p:spTree>
    <p:extLst>
      <p:ext uri="{BB962C8B-B14F-4D97-AF65-F5344CB8AC3E}">
        <p14:creationId xmlns:p14="http://schemas.microsoft.com/office/powerpoint/2010/main" xmlns="" val="128951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74251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139613"/>
            <a:ext cx="7131000" cy="95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390466" y="6358001"/>
            <a:ext cx="296400" cy="36520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fld id="{00000000-1234-1234-1234-123412341234}" type="slidenum">
              <a:rPr lang="en" smtClean="0"/>
              <a:pPr/>
              <a:t>‹#›</a:t>
            </a:fld>
            <a:endParaRPr lang="en"/>
          </a:p>
        </p:txBody>
      </p:sp>
      <p:cxnSp>
        <p:nvCxnSpPr>
          <p:cNvPr id="83" name="Google Shape;83;p11"/>
          <p:cNvCxnSpPr/>
          <p:nvPr/>
        </p:nvCxnSpPr>
        <p:spPr>
          <a:xfrm rot="10800000">
            <a:off x="8406188" y="6483115"/>
            <a:ext cx="0" cy="14880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xmlns="" val="266253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4527" y="-14107"/>
            <a:ext cx="9144000" cy="438598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fr-FR" baseline="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chemeClr val="bg1"/>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fr-FR" baseline="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fr-FR" baseline="0"/>
              <a:t>Date</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fr-FR" baseline="0"/>
              <a:t>Nom du présentateur</a:t>
            </a:r>
            <a:r>
              <a:rPr lang="en-US" dirty="0"/>
              <a:t/>
            </a:r>
            <a:br>
              <a:rPr lang="en-US" dirty="0"/>
            </a:br>
            <a:r>
              <a:rPr lang="fr-FR" baseline="0"/>
              <a:t>Coordonnées</a:t>
            </a:r>
          </a:p>
          <a:p>
            <a:pPr lvl="0"/>
            <a:r>
              <a:rPr lang="fr-FR" baseline="0"/>
              <a:t>Email</a:t>
            </a:r>
            <a:r>
              <a:rPr lang="en-US" dirty="0"/>
              <a:t/>
            </a:r>
            <a:br>
              <a:rPr lang="en-US" dirty="0"/>
            </a:br>
            <a:r>
              <a:rPr lang="fr-FR" baseline="0"/>
              <a:t>Téléphone</a:t>
            </a:r>
          </a:p>
        </p:txBody>
      </p:sp>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200775" y="4806540"/>
            <a:ext cx="2766043" cy="1854317"/>
          </a:xfrm>
          <a:prstGeom prst="rect">
            <a:avLst/>
          </a:prstGeom>
        </p:spPr>
      </p:pic>
    </p:spTree>
    <p:extLst>
      <p:ext uri="{BB962C8B-B14F-4D97-AF65-F5344CB8AC3E}">
        <p14:creationId xmlns:p14="http://schemas.microsoft.com/office/powerpoint/2010/main" xmlns="" val="313080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66642" y="142698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66642" y="211672"/>
            <a:ext cx="7131050" cy="954348"/>
          </a:xfrm>
        </p:spPr>
        <p:txBody>
          <a:bodyPr/>
          <a:lstStyle/>
          <a:p>
            <a:r>
              <a:rPr lang="en-US"/>
              <a:t>Click to edit Master title style</a:t>
            </a:r>
          </a:p>
        </p:txBody>
      </p:sp>
      <p:sp>
        <p:nvSpPr>
          <p:cNvPr id="3" name="Rectangle 2"/>
          <p:cNvSpPr/>
          <p:nvPr userDrawn="1"/>
        </p:nvSpPr>
        <p:spPr>
          <a:xfrm>
            <a:off x="-17585" y="-64903"/>
            <a:ext cx="9180469" cy="13559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rot="10800000">
            <a:off x="7931961" y="-64904"/>
            <a:ext cx="1230923" cy="1230923"/>
          </a:xfrm>
          <a:prstGeom prst="triangle">
            <a:avLst>
              <a:gd name="adj" fmla="val 0"/>
            </a:avLst>
          </a:prstGeom>
          <a:solidFill>
            <a:schemeClr val="bg2">
              <a:lumMod val="40000"/>
              <a:lumOff val="60000"/>
            </a:schemeClr>
          </a:solidFill>
          <a:ln>
            <a:solidFill>
              <a:schemeClr val="bg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 name="Straight Connector 5"/>
          <p:cNvCxnSpPr/>
          <p:nvPr userDrawn="1"/>
        </p:nvCxnSpPr>
        <p:spPr>
          <a:xfrm>
            <a:off x="0" y="6198577"/>
            <a:ext cx="9162884" cy="8792"/>
          </a:xfrm>
          <a:prstGeom prst="line">
            <a:avLst/>
          </a:prstGeom>
          <a:ln w="57150">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xmlns="" val="244205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33037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287806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0594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313298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35825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3456535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72580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xmlns="" val="108072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xmlns="" val="380381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xmlns="" val="2501525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510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000" baseline="0">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xmlns="" val="177849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75D8D-1FEE-4319-87C9-CB6662D6115F}"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89C29-563E-461D-9163-8FB55161B23B}" type="slidenum">
              <a:rPr lang="en-US" smtClean="0"/>
              <a:pPr/>
              <a:t>‹#›</a:t>
            </a:fld>
            <a:endParaRPr lang="en-US"/>
          </a:p>
        </p:txBody>
      </p:sp>
      <p:sp>
        <p:nvSpPr>
          <p:cNvPr id="7" name="Rectangle 6"/>
          <p:cNvSpPr/>
          <p:nvPr userDrawn="1"/>
        </p:nvSpPr>
        <p:spPr>
          <a:xfrm>
            <a:off x="616688" y="6250043"/>
            <a:ext cx="1626782" cy="4730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714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xmlns=""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xmlns=""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9" r:id="rId15"/>
    <p:sldLayoutId id="2147483688" r:id="rId16"/>
    <p:sldLayoutId id="2147483689" r:id="rId17"/>
    <p:sldLayoutId id="2147483690"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7">
            <a:extLst>
              <a:ext uri="{28A0092B-C50C-407E-A947-70E740481C1C}">
                <a14:useLocalDpi xmlns:a14="http://schemas.microsoft.com/office/drawing/2010/main" xmlns=""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xmlns="" val="3153264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mass.gov/dua/top"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mass.gov/how-to/find-a-masshire-career-cent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how-to/find-a-masshire-career-cen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www.mass.gov/senior-community-service-employment-program-scsep" TargetMode="External"/><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2528" y="995572"/>
            <a:ext cx="7832785" cy="1444625"/>
          </a:xfrm>
        </p:spPr>
        <p:txBody>
          <a:bodyPr/>
          <a:lstStyle/>
          <a:p>
            <a:pPr algn="ctr"/>
            <a:r>
              <a:rPr lang="fr-FR" b="1" baseline="0"/>
              <a:t>Bienvenue sur MassHire</a:t>
            </a:r>
            <a:endParaRPr lang="en-US" dirty="0"/>
          </a:p>
        </p:txBody>
      </p:sp>
      <p:pic>
        <p:nvPicPr>
          <p:cNvPr id="2" name="Picture 2">
            <a:extLst>
              <a:ext uri="{FF2B5EF4-FFF2-40B4-BE49-F238E27FC236}">
                <a16:creationId xmlns:a16="http://schemas.microsoft.com/office/drawing/2014/main" xmlns=""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Tree>
    <p:extLst>
      <p:ext uri="{BB962C8B-B14F-4D97-AF65-F5344CB8AC3E}">
        <p14:creationId xmlns:p14="http://schemas.microsoft.com/office/powerpoint/2010/main" xmlns="" val="70108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39700"/>
            <a:ext cx="8229600" cy="954088"/>
          </a:xfrm>
        </p:spPr>
        <p:txBody>
          <a:bodyPr/>
          <a:lstStyle/>
          <a:p>
            <a:pPr algn="ctr"/>
            <a:r>
              <a:rPr lang="fr-FR" b="1" baseline="0"/>
              <a:t>Services multilingues</a:t>
            </a:r>
          </a:p>
        </p:txBody>
      </p:sp>
      <p:sp>
        <p:nvSpPr>
          <p:cNvPr id="43010"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F6FA61-8741-417D-9A13-F5BA4D674841}"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pic>
        <p:nvPicPr>
          <p:cNvPr id="43011" name="Picture 6"/>
          <p:cNvPicPr>
            <a:picLocks noChangeAspect="1"/>
          </p:cNvPicPr>
          <p:nvPr/>
        </p:nvPicPr>
        <p:blipFill>
          <a:blip r:embed="rId3"/>
          <a:srcRect/>
          <a:stretch>
            <a:fillRect/>
          </a:stretch>
        </p:blipFill>
        <p:spPr bwMode="auto">
          <a:xfrm>
            <a:off x="457200" y="3648075"/>
            <a:ext cx="8301038" cy="1722438"/>
          </a:xfrm>
          <a:prstGeom prst="rect">
            <a:avLst/>
          </a:prstGeom>
          <a:noFill/>
          <a:ln w="9525">
            <a:noFill/>
            <a:miter lim="800000"/>
            <a:headEnd/>
            <a:tailEnd/>
          </a:ln>
        </p:spPr>
      </p:pic>
      <p:pic>
        <p:nvPicPr>
          <p:cNvPr id="43012" name="Picture 7"/>
          <p:cNvPicPr>
            <a:picLocks noChangeAspect="1"/>
          </p:cNvPicPr>
          <p:nvPr/>
        </p:nvPicPr>
        <p:blipFill>
          <a:blip r:embed="rId4"/>
          <a:srcRect/>
          <a:stretch>
            <a:fillRect/>
          </a:stretch>
        </p:blipFill>
        <p:spPr bwMode="auto">
          <a:xfrm>
            <a:off x="557216" y="1371601"/>
            <a:ext cx="3724275" cy="1998661"/>
          </a:xfrm>
          <a:prstGeom prst="rect">
            <a:avLst/>
          </a:prstGeom>
          <a:noFill/>
          <a:ln w="9525">
            <a:noFill/>
            <a:miter lim="800000"/>
            <a:headEnd/>
            <a:tailEnd/>
          </a:ln>
        </p:spPr>
      </p:pic>
      <p:pic>
        <p:nvPicPr>
          <p:cNvPr id="43014" name="Picture 13"/>
          <p:cNvPicPr>
            <a:picLocks noChangeAspect="1"/>
          </p:cNvPicPr>
          <p:nvPr/>
        </p:nvPicPr>
        <p:blipFill>
          <a:blip r:embed="rId5"/>
          <a:srcRect/>
          <a:stretch>
            <a:fillRect/>
          </a:stretch>
        </p:blipFill>
        <p:spPr bwMode="auto">
          <a:xfrm>
            <a:off x="4970463" y="1371601"/>
            <a:ext cx="3568700" cy="1998662"/>
          </a:xfrm>
          <a:prstGeom prst="rect">
            <a:avLst/>
          </a:prstGeom>
          <a:noFill/>
          <a:ln w="9525">
            <a:noFill/>
            <a:miter lim="800000"/>
            <a:headEnd/>
            <a:tailEnd/>
          </a:ln>
        </p:spPr>
      </p:pic>
      <p:sp>
        <p:nvSpPr>
          <p:cNvPr id="11" name="TextBox 10"/>
          <p:cNvSpPr txBox="1"/>
          <p:nvPr/>
        </p:nvSpPr>
        <p:spPr>
          <a:xfrm>
            <a:off x="114300" y="5263604"/>
            <a:ext cx="8910828"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kern="1200" normalizeH="0" baseline="0" noProof="0">
                <a:ln>
                  <a:noFill/>
                </a:ln>
                <a:solidFill>
                  <a:srgbClr val="000000"/>
                </a:solidFill>
                <a:effectLst/>
                <a:uLnTx/>
                <a:uFillTx/>
                <a:latin typeface="Calibri"/>
              </a:rPr>
              <a:t>Pour </a:t>
            </a:r>
            <a:r>
              <a:rPr lang="fr-FR" sz="2000" baseline="0">
                <a:solidFill>
                  <a:srgbClr val="000000"/>
                </a:solidFill>
                <a:latin typeface="Calibri"/>
              </a:rPr>
              <a:t>accéder aux publications et documents traduits, veuillez consulter notre page Web multilingue à :</a:t>
            </a:r>
          </a:p>
          <a:p>
            <a:pPr algn="ctr">
              <a:defRPr/>
            </a:pPr>
            <a:r>
              <a:rPr lang="fr-FR" sz="2400"/>
              <a:t>https://www.mass.gov/orgs/office-of-multilingual-services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xmlns="" val="426008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pPr algn="ctr">
              <a:spcBef>
                <a:spcPct val="50000"/>
              </a:spcBef>
              <a:defRPr/>
            </a:pPr>
            <a:r>
              <a:rPr lang="fr-FR" sz="3200" b="1" baseline="0">
                <a:solidFill>
                  <a:schemeClr val="bg1"/>
                </a:solidFill>
                <a:cs typeface="Arial" charset="0"/>
              </a:rPr>
              <a:t>Aide à l’ajustement commercial (TAA), </a:t>
            </a:r>
            <a:r>
              <a:rPr lang="en-US" sz="3200" b="1" dirty="0">
                <a:solidFill>
                  <a:schemeClr val="bg1"/>
                </a:solidFill>
                <a:cs typeface="Arial" charset="0"/>
              </a:rPr>
              <a:t/>
            </a:r>
            <a:br>
              <a:rPr lang="en-US" sz="3200" b="1" dirty="0">
                <a:solidFill>
                  <a:schemeClr val="bg1"/>
                </a:solidFill>
                <a:cs typeface="Arial" charset="0"/>
              </a:rPr>
            </a:br>
            <a:r>
              <a:rPr lang="fr-FR" sz="3200" b="1" baseline="0">
                <a:solidFill>
                  <a:schemeClr val="bg1"/>
                </a:solidFill>
                <a:cs typeface="Arial" charset="0"/>
              </a:rPr>
              <a:t>Prestations pour l'adaptation à l'évolution des échanges (TRA)</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0" y="1446235"/>
            <a:ext cx="9144000" cy="4742530"/>
          </a:xfrm>
        </p:spPr>
        <p:txBody>
          <a:bodyPr>
            <a:noAutofit/>
          </a:bodyPr>
          <a:lstStyle/>
          <a:p>
            <a:pPr indent="57150">
              <a:spcAft>
                <a:spcPts val="1200"/>
              </a:spcAft>
              <a:buFont typeface="Wingdings" pitchFamily="2" charset="2"/>
              <a:buChar char="§"/>
              <a:defRPr/>
            </a:pPr>
            <a:r>
              <a:rPr lang="fr-FR" baseline="0" dirty="0">
                <a:solidFill>
                  <a:schemeClr val="accent6"/>
                </a:solidFill>
                <a:cs typeface="Arial" charset="0"/>
              </a:rPr>
              <a:t>Si votre poste a été relocalisé à l’étranger ou été affecté par la concurrence étrangère, vous pourriez avoir </a:t>
            </a:r>
            <a:r>
              <a:rPr lang="fr-FR" baseline="0" dirty="0" smtClean="0">
                <a:solidFill>
                  <a:schemeClr val="accent6"/>
                </a:solidFill>
                <a:cs typeface="Arial" charset="0"/>
              </a:rPr>
              <a:t>droit </a:t>
            </a:r>
            <a:r>
              <a:rPr lang="fr-FR" baseline="0" dirty="0">
                <a:solidFill>
                  <a:schemeClr val="accent6"/>
                </a:solidFill>
                <a:cs typeface="Arial" charset="0"/>
              </a:rPr>
              <a:t>à</a:t>
            </a:r>
            <a:r>
              <a:rPr lang="en-US" dirty="0">
                <a:solidFill>
                  <a:schemeClr val="accent6"/>
                </a:solidFill>
                <a:cs typeface="Arial" charset="0"/>
              </a:rPr>
              <a:t/>
            </a:r>
            <a:br>
              <a:rPr lang="en-US" dirty="0">
                <a:solidFill>
                  <a:schemeClr val="accent6"/>
                </a:solidFill>
                <a:cs typeface="Arial" charset="0"/>
              </a:rPr>
            </a:br>
            <a:r>
              <a:rPr lang="fr-FR" baseline="0" dirty="0">
                <a:solidFill>
                  <a:schemeClr val="accent6"/>
                </a:solidFill>
                <a:cs typeface="Arial" charset="0"/>
              </a:rPr>
              <a:t>des prestations, notamment :</a:t>
            </a:r>
          </a:p>
          <a:p>
            <a:pPr marL="800100" lvl="1" indent="-342900">
              <a:spcAft>
                <a:spcPts val="1200"/>
              </a:spcAft>
              <a:buFont typeface="Arial" pitchFamily="34" charset="0"/>
              <a:buChar char="‒"/>
              <a:defRPr/>
            </a:pPr>
            <a:r>
              <a:rPr lang="fr-FR" sz="2800" b="1" baseline="0" dirty="0" smtClean="0">
                <a:solidFill>
                  <a:srgbClr val="118963"/>
                </a:solidFill>
                <a:cs typeface="Arial" charset="0"/>
              </a:rPr>
              <a:t>Une aide </a:t>
            </a:r>
            <a:r>
              <a:rPr lang="fr-FR" sz="2800" b="1" baseline="0" dirty="0">
                <a:solidFill>
                  <a:srgbClr val="118963"/>
                </a:solidFill>
                <a:cs typeface="Arial" charset="0"/>
              </a:rPr>
              <a:t>financière pour formation professionnelle</a:t>
            </a:r>
          </a:p>
          <a:p>
            <a:pPr marL="800100" lvl="1" indent="-342900">
              <a:spcBef>
                <a:spcPts val="600"/>
              </a:spcBef>
              <a:spcAft>
                <a:spcPts val="1200"/>
              </a:spcAft>
              <a:buFont typeface="Arial" pitchFamily="34" charset="0"/>
              <a:buChar char="‒"/>
              <a:defRPr/>
            </a:pPr>
            <a:r>
              <a:rPr lang="fr-FR" sz="2800" b="1" dirty="0" smtClean="0">
                <a:solidFill>
                  <a:srgbClr val="118963"/>
                </a:solidFill>
                <a:cs typeface="Arial" charset="0"/>
              </a:rPr>
              <a:t>Des p</a:t>
            </a:r>
            <a:r>
              <a:rPr lang="fr-FR" sz="2800" b="1" baseline="0" dirty="0" smtClean="0">
                <a:solidFill>
                  <a:srgbClr val="118963"/>
                </a:solidFill>
                <a:cs typeface="Arial" charset="0"/>
              </a:rPr>
              <a:t>restations </a:t>
            </a:r>
            <a:r>
              <a:rPr lang="fr-FR" sz="2800" b="1" baseline="0" dirty="0">
                <a:solidFill>
                  <a:srgbClr val="118963"/>
                </a:solidFill>
                <a:cs typeface="Arial" charset="0"/>
              </a:rPr>
              <a:t>en espèces</a:t>
            </a:r>
          </a:p>
          <a:p>
            <a:pPr marL="0" indent="0">
              <a:spcBef>
                <a:spcPct val="0"/>
              </a:spcBef>
              <a:buNone/>
            </a:pPr>
            <a:endParaRPr lang="en-US" altLang="en-US" sz="2400" dirty="0">
              <a:solidFill>
                <a:srgbClr val="000099"/>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435575">
            <a:off x="4285921" y="4122113"/>
            <a:ext cx="2659975" cy="1894473"/>
          </a:xfrm>
          <a:prstGeom prst="rect">
            <a:avLst/>
          </a:prstGeom>
        </p:spPr>
      </p:pic>
      <p:pic>
        <p:nvPicPr>
          <p:cNvPr id="5" name="Picture 4"/>
          <p:cNvPicPr>
            <a:picLocks noChangeAspect="1"/>
          </p:cNvPicPr>
          <p:nvPr/>
        </p:nvPicPr>
        <p:blipFill>
          <a:blip r:embed="rId4"/>
          <a:stretch>
            <a:fillRect/>
          </a:stretch>
        </p:blipFill>
        <p:spPr>
          <a:xfrm>
            <a:off x="7054932" y="3293632"/>
            <a:ext cx="1905000" cy="2400300"/>
          </a:xfrm>
          <a:prstGeom prst="rect">
            <a:avLst/>
          </a:prstGeom>
        </p:spPr>
      </p:pic>
      <p:sp>
        <p:nvSpPr>
          <p:cNvPr id="7" name="TextBox 6"/>
          <p:cNvSpPr txBox="1"/>
          <p:nvPr/>
        </p:nvSpPr>
        <p:spPr>
          <a:xfrm>
            <a:off x="3280627" y="5715392"/>
            <a:ext cx="80814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kern="1200" normalizeH="0" baseline="0" noProof="0" dirty="0" smtClean="0">
                <a:ln>
                  <a:noFill/>
                </a:ln>
                <a:solidFill>
                  <a:srgbClr val="000000"/>
                </a:solidFill>
                <a:effectLst/>
                <a:uLnTx/>
                <a:uFillTx/>
                <a:latin typeface="Calibri"/>
                <a:ea typeface="+mn-ea"/>
                <a:cs typeface="+mn-cs"/>
              </a:rPr>
              <a:t>Certains délais s’imposent</a:t>
            </a:r>
            <a:endParaRPr kumimoji="0" lang="fr-FR" sz="2400" b="1" kern="1200" normalizeH="0" baseline="0" noProof="0" dirty="0">
              <a:ln>
                <a:noFill/>
              </a:ln>
              <a:solidFill>
                <a:srgbClr val="000000"/>
              </a:solidFill>
              <a:effectLst/>
              <a:uLnTx/>
              <a:uFillTx/>
              <a:latin typeface="Calibri"/>
              <a:ea typeface="+mn-ea"/>
              <a:cs typeface="+mn-cs"/>
            </a:endParaRPr>
          </a:p>
        </p:txBody>
      </p:sp>
      <p:sp>
        <p:nvSpPr>
          <p:cNvPr id="8" name="TextBox 7"/>
          <p:cNvSpPr txBox="1"/>
          <p:nvPr/>
        </p:nvSpPr>
        <p:spPr>
          <a:xfrm>
            <a:off x="9379974" y="311191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Tree>
    <p:extLst>
      <p:ext uri="{BB962C8B-B14F-4D97-AF65-F5344CB8AC3E}">
        <p14:creationId xmlns:p14="http://schemas.microsoft.com/office/powerpoint/2010/main" xmlns="" val="4991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80"/>
            <a:ext cx="8229600" cy="954348"/>
          </a:xfrm>
        </p:spPr>
        <p:txBody>
          <a:bodyPr/>
          <a:lstStyle/>
          <a:p>
            <a:pPr algn="ctr">
              <a:spcBef>
                <a:spcPct val="50000"/>
              </a:spcBef>
              <a:defRPr/>
            </a:pPr>
            <a:r>
              <a:rPr lang="fr-FR" sz="4000" b="1" baseline="0">
                <a:solidFill>
                  <a:schemeClr val="bg1"/>
                </a:solidFill>
                <a:cs typeface="Arial" charset="0"/>
              </a:rPr>
              <a:t>Subventions nationales pour travailleurs déplacés (NDWG)</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p:txBody>
          <a:bodyPr>
            <a:noAutofit/>
          </a:bodyPr>
          <a:lstStyle/>
          <a:p>
            <a:pPr indent="0">
              <a:buNone/>
              <a:defRPr/>
            </a:pPr>
            <a:endParaRPr lang="en-US" sz="2400" dirty="0">
              <a:solidFill>
                <a:srgbClr val="000099"/>
              </a:solidFill>
              <a:cs typeface="Arial" charset="0"/>
            </a:endParaRPr>
          </a:p>
          <a:p>
            <a:pPr marL="0" indent="0">
              <a:spcBef>
                <a:spcPct val="0"/>
              </a:spcBef>
              <a:buNone/>
            </a:pPr>
            <a:endParaRPr lang="en-US" altLang="en-US" sz="2000" dirty="0">
              <a:solidFill>
                <a:srgbClr val="000099"/>
              </a:solidFill>
            </a:endParaRPr>
          </a:p>
        </p:txBody>
      </p:sp>
      <p:pic>
        <p:nvPicPr>
          <p:cNvPr id="7" name="Picture 6"/>
          <p:cNvPicPr>
            <a:picLocks noChangeAspect="1"/>
          </p:cNvPicPr>
          <p:nvPr/>
        </p:nvPicPr>
        <p:blipFill>
          <a:blip r:embed="rId3"/>
          <a:stretch>
            <a:fillRect/>
          </a:stretch>
        </p:blipFill>
        <p:spPr>
          <a:xfrm>
            <a:off x="298894" y="4348114"/>
            <a:ext cx="2657475" cy="1724025"/>
          </a:xfrm>
          <a:prstGeom prst="rect">
            <a:avLst/>
          </a:prstGeom>
        </p:spPr>
      </p:pic>
      <p:pic>
        <p:nvPicPr>
          <p:cNvPr id="8" name="Picture 7"/>
          <p:cNvPicPr>
            <a:picLocks noChangeAspect="1"/>
          </p:cNvPicPr>
          <p:nvPr/>
        </p:nvPicPr>
        <p:blipFill>
          <a:blip r:embed="rId4"/>
          <a:stretch>
            <a:fillRect/>
          </a:stretch>
        </p:blipFill>
        <p:spPr>
          <a:xfrm>
            <a:off x="5952785" y="4224289"/>
            <a:ext cx="2466975" cy="1847850"/>
          </a:xfrm>
          <a:prstGeom prst="rect">
            <a:avLst/>
          </a:prstGeom>
        </p:spPr>
      </p:pic>
      <p:sp>
        <p:nvSpPr>
          <p:cNvPr id="9" name="TextBox 8"/>
          <p:cNvSpPr txBox="1"/>
          <p:nvPr/>
        </p:nvSpPr>
        <p:spPr>
          <a:xfrm>
            <a:off x="427906" y="3026358"/>
            <a:ext cx="796256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kern="1200" normalizeH="0" baseline="0" noProof="0" dirty="0">
                <a:ln>
                  <a:noFill/>
                </a:ln>
                <a:solidFill>
                  <a:srgbClr val="000000"/>
                </a:solidFill>
                <a:effectLst/>
                <a:uLnTx/>
                <a:uFillTx/>
                <a:latin typeface="Calibri"/>
                <a:ea typeface="+mn-ea"/>
                <a:cs typeface="+mn-cs"/>
              </a:rPr>
              <a:t>Les subventions nationales pour travailleurs déplacés aident les clients qui ont été affectés par des licenciements à grande </a:t>
            </a:r>
            <a:r>
              <a:rPr kumimoji="0" lang="fr-FR" sz="2400" kern="1200" normalizeH="0" baseline="0" noProof="0" dirty="0" smtClean="0">
                <a:ln>
                  <a:noFill/>
                </a:ln>
                <a:solidFill>
                  <a:srgbClr val="000000"/>
                </a:solidFill>
                <a:effectLst/>
                <a:uLnTx/>
                <a:uFillTx/>
                <a:latin typeface="Calibri"/>
                <a:ea typeface="+mn-ea"/>
                <a:cs typeface="+mn-cs"/>
              </a:rPr>
              <a:t>échelle, conséquences</a:t>
            </a:r>
            <a:r>
              <a:rPr kumimoji="0" lang="fr-FR" sz="2400" kern="1200" normalizeH="0" noProof="0" dirty="0" smtClean="0">
                <a:ln>
                  <a:noFill/>
                </a:ln>
                <a:solidFill>
                  <a:srgbClr val="000000"/>
                </a:solidFill>
                <a:effectLst/>
                <a:uLnTx/>
                <a:uFillTx/>
                <a:latin typeface="Calibri"/>
                <a:ea typeface="+mn-ea"/>
                <a:cs typeface="+mn-cs"/>
              </a:rPr>
              <a:t> d’</a:t>
            </a:r>
            <a:r>
              <a:rPr kumimoji="0" lang="fr-FR" sz="2400" kern="1200" normalizeH="0" baseline="0" noProof="0" dirty="0" smtClean="0">
                <a:ln>
                  <a:noFill/>
                </a:ln>
                <a:solidFill>
                  <a:srgbClr val="000000"/>
                </a:solidFill>
                <a:effectLst/>
                <a:uLnTx/>
                <a:uFillTx/>
                <a:latin typeface="Calibri"/>
                <a:ea typeface="+mn-ea"/>
                <a:cs typeface="+mn-cs"/>
              </a:rPr>
              <a:t>un </a:t>
            </a:r>
            <a:r>
              <a:rPr kumimoji="0" lang="fr-FR" sz="2400" kern="1200" normalizeH="0" baseline="0" noProof="0" dirty="0">
                <a:ln>
                  <a:noFill/>
                </a:ln>
                <a:solidFill>
                  <a:srgbClr val="000000"/>
                </a:solidFill>
                <a:effectLst/>
                <a:uLnTx/>
                <a:uFillTx/>
                <a:latin typeface="Calibri"/>
                <a:ea typeface="+mn-ea"/>
                <a:cs typeface="+mn-cs"/>
              </a:rPr>
              <a:t>évènement économique imprévu</a:t>
            </a:r>
          </a:p>
        </p:txBody>
      </p:sp>
      <p:pic>
        <p:nvPicPr>
          <p:cNvPr id="10" name="Picture 9"/>
          <p:cNvPicPr>
            <a:picLocks noChangeAspect="1"/>
          </p:cNvPicPr>
          <p:nvPr/>
        </p:nvPicPr>
        <p:blipFill>
          <a:blip r:embed="rId5"/>
          <a:stretch>
            <a:fillRect/>
          </a:stretch>
        </p:blipFill>
        <p:spPr>
          <a:xfrm>
            <a:off x="3038305" y="1446235"/>
            <a:ext cx="2800350" cy="1141517"/>
          </a:xfrm>
          <a:prstGeom prst="rect">
            <a:avLst/>
          </a:prstGeom>
        </p:spPr>
      </p:pic>
    </p:spTree>
    <p:extLst>
      <p:ext uri="{BB962C8B-B14F-4D97-AF65-F5344CB8AC3E}">
        <p14:creationId xmlns:p14="http://schemas.microsoft.com/office/powerpoint/2010/main" xmlns="" val="336663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pPr algn="ctr"/>
            <a:r>
              <a:rPr lang="fr-FR" sz="3200" b="1" baseline="0"/>
              <a:t>Services aux travailleurs agricoles migrants saisonniers (MSFW) et aux employeurs agricoles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1458467" y="2377254"/>
            <a:ext cx="6227064" cy="3487156"/>
          </a:xfrm>
          <a:prstGeom prst="rect">
            <a:avLst/>
          </a:prstGeom>
        </p:spPr>
      </p:pic>
      <p:sp>
        <p:nvSpPr>
          <p:cNvPr id="6" name="TextBox 5"/>
          <p:cNvSpPr txBox="1"/>
          <p:nvPr/>
        </p:nvSpPr>
        <p:spPr>
          <a:xfrm>
            <a:off x="457200" y="1572768"/>
            <a:ext cx="8229599" cy="6949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
        <p:nvSpPr>
          <p:cNvPr id="8" name="TextBox 7"/>
          <p:cNvSpPr txBox="1"/>
          <p:nvPr/>
        </p:nvSpPr>
        <p:spPr>
          <a:xfrm>
            <a:off x="374904" y="1463040"/>
            <a:ext cx="801556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200" kern="1200" normalizeH="0" baseline="0" noProof="0">
                <a:ln>
                  <a:noFill/>
                </a:ln>
                <a:solidFill>
                  <a:srgbClr val="000000"/>
                </a:solidFill>
                <a:effectLst/>
                <a:uLnTx/>
                <a:uFillTx/>
                <a:latin typeface="Calibri"/>
                <a:ea typeface="+mn-ea"/>
                <a:cs typeface="+mn-cs"/>
              </a:rPr>
              <a:t>Services assistés par le personnel et recommandations pour services de soutien.</a:t>
            </a:r>
          </a:p>
        </p:txBody>
      </p:sp>
    </p:spTree>
    <p:extLst>
      <p:ext uri="{BB962C8B-B14F-4D97-AF65-F5344CB8AC3E}">
        <p14:creationId xmlns:p14="http://schemas.microsoft.com/office/powerpoint/2010/main" xmlns="" val="83961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7" y="204531"/>
            <a:ext cx="8736493" cy="954348"/>
          </a:xfrm>
        </p:spPr>
        <p:txBody>
          <a:bodyPr/>
          <a:lstStyle/>
          <a:p>
            <a:r>
              <a:rPr lang="fr-FR" b="1" baseline="0" dirty="0"/>
              <a:t>Où dois-je commencer ? La recherche d’un emploi ou la formation professionnelle</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xmlns="" id="{F1CB5B2C-6996-514F-AC2A-6908D19A3601}"/>
              </a:ext>
            </a:extLst>
          </p:cNvPr>
          <p:cNvGraphicFramePr/>
          <p:nvPr>
            <p:extLst>
              <p:ext uri="{D42A27DB-BD31-4B8C-83A1-F6EECF244321}">
                <p14:modId xmlns:p14="http://schemas.microsoft.com/office/powerpoint/2010/main" xmlns="" val="3611133684"/>
              </p:ext>
            </p:extLst>
          </p:nvPr>
        </p:nvGraphicFramePr>
        <p:xfrm>
          <a:off x="210063" y="2787195"/>
          <a:ext cx="7805239" cy="370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xmlns=""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5-Point Star 9">
            <a:extLst>
              <a:ext uri="{FF2B5EF4-FFF2-40B4-BE49-F238E27FC236}">
                <a16:creationId xmlns:a16="http://schemas.microsoft.com/office/drawing/2014/main" xmlns="" id="{F538A031-1EE3-2F42-AB99-69901F7D363A}"/>
              </a:ext>
            </a:extLst>
          </p:cNvPr>
          <p:cNvSpPr/>
          <p:nvPr/>
        </p:nvSpPr>
        <p:spPr>
          <a:xfrm>
            <a:off x="7079443" y="1347123"/>
            <a:ext cx="1871721" cy="1648628"/>
          </a:xfrm>
          <a:prstGeom prst="star5">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B261709B-FBFE-D64E-9954-54A3D907D098}"/>
              </a:ext>
            </a:extLst>
          </p:cNvPr>
          <p:cNvSpPr txBox="1"/>
          <p:nvPr/>
        </p:nvSpPr>
        <p:spPr>
          <a:xfrm>
            <a:off x="7181571" y="1885443"/>
            <a:ext cx="1667463" cy="707886"/>
          </a:xfrm>
          <a:prstGeom prst="rect">
            <a:avLst/>
          </a:prstGeom>
          <a:noFill/>
        </p:spPr>
        <p:txBody>
          <a:bodyPr wrap="square" rtlCol="0">
            <a:spAutoFit/>
          </a:bodyPr>
          <a:lstStyle/>
          <a:p>
            <a:pPr algn="ctr"/>
            <a:r>
              <a:rPr lang="fr-FR" sz="2000" b="1" baseline="0" dirty="0">
                <a:solidFill>
                  <a:schemeClr val="accent6"/>
                </a:solidFill>
              </a:rPr>
              <a:t>Votre nouvel emploi !</a:t>
            </a:r>
          </a:p>
        </p:txBody>
      </p:sp>
    </p:spTree>
    <p:extLst>
      <p:ext uri="{BB962C8B-B14F-4D97-AF65-F5344CB8AC3E}">
        <p14:creationId xmlns:p14="http://schemas.microsoft.com/office/powerpoint/2010/main" xmlns="" val="95303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idx="4294967295"/>
          </p:nvPr>
        </p:nvSpPr>
        <p:spPr>
          <a:xfrm>
            <a:off x="342625" y="-6176"/>
            <a:ext cx="8229600" cy="1124711"/>
          </a:xfrm>
        </p:spPr>
        <p:txBody>
          <a:bodyPr/>
          <a:lstStyle/>
          <a:p>
            <a:pPr algn="ctr">
              <a:defRPr/>
            </a:pPr>
            <a:r>
              <a:rPr lang="fr-FR" altLang="en-US" sz="4000" b="1" baseline="0">
                <a:solidFill>
                  <a:schemeClr val="bg1"/>
                </a:solidFill>
                <a:effectLst>
                  <a:outerShdw blurRad="38100" dist="38100" dir="2700000" algn="tl">
                    <a:srgbClr val="000000">
                      <a:alpha val="43137"/>
                    </a:srgbClr>
                  </a:outerShdw>
                </a:effectLst>
              </a:rPr>
              <a:t>Évaluations :</a:t>
            </a:r>
            <a:r>
              <a:rPr lang="en-US" altLang="en-US" sz="4000" b="1" dirty="0">
                <a:solidFill>
                  <a:schemeClr val="bg1"/>
                </a:solidFill>
                <a:effectLst>
                  <a:outerShdw blurRad="38100" dist="38100" dir="2700000" algn="tl">
                    <a:srgbClr val="000000">
                      <a:alpha val="43137"/>
                    </a:srgbClr>
                  </a:outerShdw>
                </a:effectLst>
              </a:rPr>
              <a:t/>
            </a:r>
            <a:br>
              <a:rPr lang="en-US" altLang="en-US" sz="4000" b="1" dirty="0">
                <a:solidFill>
                  <a:schemeClr val="bg1"/>
                </a:solidFill>
                <a:effectLst>
                  <a:outerShdw blurRad="38100" dist="38100" dir="2700000" algn="tl">
                    <a:srgbClr val="000000">
                      <a:alpha val="43137"/>
                    </a:srgbClr>
                  </a:outerShdw>
                </a:effectLst>
              </a:rPr>
            </a:br>
            <a:r>
              <a:rPr lang="fr-FR" altLang="en-US" sz="4000" b="1" baseline="0">
                <a:solidFill>
                  <a:schemeClr val="bg1"/>
                </a:solidFill>
                <a:effectLst>
                  <a:outerShdw blurRad="38100" dist="38100" dir="2700000" algn="tl">
                    <a:srgbClr val="000000">
                      <a:alpha val="43137"/>
                    </a:srgbClr>
                  </a:outerShdw>
                </a:effectLst>
              </a:rPr>
              <a:t>Recherche d’emploi ou formation ?</a:t>
            </a:r>
          </a:p>
        </p:txBody>
      </p:sp>
      <p:sp>
        <p:nvSpPr>
          <p:cNvPr id="4" name="Rectangle 3"/>
          <p:cNvSpPr txBox="1">
            <a:spLocks noChangeArrowheads="1"/>
          </p:cNvSpPr>
          <p:nvPr/>
        </p:nvSpPr>
        <p:spPr>
          <a:xfrm>
            <a:off x="0" y="1430215"/>
            <a:ext cx="7279261" cy="4264121"/>
          </a:xfrm>
          <a:prstGeom prst="rect">
            <a:avLst/>
          </a:prstGeom>
        </p:spPr>
        <p:txBody>
          <a:bodyPr/>
          <a:lstStyle>
            <a:lvl1pPr>
              <a:spcBef>
                <a:spcPct val="20000"/>
              </a:spcBef>
              <a:buChar char="•"/>
              <a:defRPr sz="3200">
                <a:solidFill>
                  <a:schemeClr val="accent2"/>
                </a:solidFill>
                <a:latin typeface="Arial" panose="020B0604020202020204" pitchFamily="34" charset="0"/>
              </a:defRPr>
            </a:lvl1pPr>
            <a:lvl2pPr marL="971550" indent="-5143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buNone/>
              <a:defRPr/>
            </a:pPr>
            <a:r>
              <a:rPr lang="fr-FR" altLang="en-US" sz="2000" b="1" baseline="0" dirty="0">
                <a:solidFill>
                  <a:srgbClr val="042B4A"/>
                </a:solidFill>
                <a:latin typeface="+mn-lt"/>
              </a:rPr>
              <a:t>Comment les évaluations peuvent-elles vous aider à trouver un emploi ou une formation ?</a:t>
            </a:r>
          </a:p>
          <a:p>
            <a:pPr lvl="1">
              <a:buFont typeface="Arial" panose="020B0604020202020204" pitchFamily="34" charset="0"/>
              <a:buChar char="•"/>
              <a:defRPr/>
            </a:pPr>
            <a:r>
              <a:rPr lang="fr-FR" altLang="en-US" sz="2000" kern="0" baseline="0" dirty="0">
                <a:solidFill>
                  <a:srgbClr val="223651"/>
                </a:solidFill>
                <a:latin typeface="+mn-lt"/>
              </a:rPr>
              <a:t>Déterminer les points forts, les défis et les obstacles</a:t>
            </a:r>
          </a:p>
          <a:p>
            <a:pPr lvl="1">
              <a:buFont typeface="Arial" panose="020B0604020202020204" pitchFamily="34" charset="0"/>
              <a:buChar char="•"/>
              <a:defRPr/>
            </a:pPr>
            <a:r>
              <a:rPr lang="fr-FR" altLang="en-US" sz="2000" kern="0" baseline="0" dirty="0">
                <a:solidFill>
                  <a:srgbClr val="223651"/>
                </a:solidFill>
                <a:latin typeface="+mn-lt"/>
              </a:rPr>
              <a:t>Identifier les objectifs et les possibilités</a:t>
            </a:r>
          </a:p>
          <a:p>
            <a:pPr lvl="1">
              <a:buFont typeface="Arial" panose="020B0604020202020204" pitchFamily="34" charset="0"/>
              <a:buChar char="•"/>
              <a:defRPr/>
            </a:pPr>
            <a:r>
              <a:rPr lang="fr-FR" altLang="en-US" sz="2000" kern="0" baseline="0" dirty="0">
                <a:solidFill>
                  <a:srgbClr val="223651"/>
                </a:solidFill>
                <a:latin typeface="+mn-lt"/>
              </a:rPr>
              <a:t>Faciliter la prise de décision</a:t>
            </a:r>
          </a:p>
          <a:p>
            <a:pPr>
              <a:spcBef>
                <a:spcPts val="0"/>
              </a:spcBef>
              <a:buNone/>
              <a:defRPr/>
            </a:pPr>
            <a:endParaRPr lang="en-US" altLang="en-US" sz="2000" dirty="0">
              <a:solidFill>
                <a:srgbClr val="042B4A"/>
              </a:solidFill>
            </a:endParaRPr>
          </a:p>
          <a:p>
            <a:pPr>
              <a:buNone/>
              <a:defRPr/>
            </a:pPr>
            <a:r>
              <a:rPr lang="fr-FR" altLang="en-US" sz="2000" b="1" baseline="0" dirty="0">
                <a:solidFill>
                  <a:srgbClr val="042B4A"/>
                </a:solidFill>
                <a:latin typeface="+mn-lt"/>
              </a:rPr>
              <a:t>Quels éléments peuvent </a:t>
            </a:r>
            <a:r>
              <a:rPr lang="fr-FR" altLang="en-US" sz="2000" b="1" baseline="0" dirty="0" smtClean="0">
                <a:solidFill>
                  <a:srgbClr val="042B4A"/>
                </a:solidFill>
                <a:latin typeface="+mn-lt"/>
              </a:rPr>
              <a:t>être mesur</a:t>
            </a:r>
            <a:r>
              <a:rPr lang="fr-FR" altLang="en-US" sz="2000" b="1" dirty="0" smtClean="0">
                <a:solidFill>
                  <a:srgbClr val="042B4A"/>
                </a:solidFill>
                <a:latin typeface="+mn-lt"/>
              </a:rPr>
              <a:t>és par</a:t>
            </a:r>
            <a:r>
              <a:rPr lang="fr-FR" altLang="en-US" sz="2000" b="1" baseline="0" dirty="0" smtClean="0">
                <a:solidFill>
                  <a:srgbClr val="042B4A"/>
                </a:solidFill>
                <a:latin typeface="+mn-lt"/>
              </a:rPr>
              <a:t> </a:t>
            </a:r>
            <a:r>
              <a:rPr lang="fr-FR" altLang="en-US" sz="2000" b="1" baseline="0" dirty="0">
                <a:solidFill>
                  <a:srgbClr val="042B4A"/>
                </a:solidFill>
                <a:latin typeface="+mn-lt"/>
              </a:rPr>
              <a:t>les outils d’évaluation ?</a:t>
            </a:r>
          </a:p>
          <a:p>
            <a:pPr lvl="1">
              <a:buFont typeface="Arial" panose="020B0604020202020204" pitchFamily="34" charset="0"/>
              <a:buChar char="•"/>
              <a:defRPr/>
            </a:pPr>
            <a:r>
              <a:rPr lang="fr-FR" altLang="en-US" sz="2000" baseline="0" dirty="0">
                <a:solidFill>
                  <a:srgbClr val="042B4A"/>
                </a:solidFill>
                <a:latin typeface="+mn-lt"/>
              </a:rPr>
              <a:t>Les connaissances, les compétences et les </a:t>
            </a:r>
            <a:r>
              <a:rPr lang="fr-FR" altLang="en-US" sz="2000" baseline="0" dirty="0" smtClean="0">
                <a:solidFill>
                  <a:srgbClr val="042B4A"/>
                </a:solidFill>
                <a:latin typeface="+mn-lt"/>
              </a:rPr>
              <a:t>capacités</a:t>
            </a:r>
            <a:endParaRPr lang="fr-FR" altLang="en-US" sz="2000" baseline="0" dirty="0">
              <a:solidFill>
                <a:srgbClr val="042B4A"/>
              </a:solidFill>
              <a:latin typeface="+mn-lt"/>
            </a:endParaRPr>
          </a:p>
          <a:p>
            <a:pPr lvl="1">
              <a:buFont typeface="Arial" panose="020B0604020202020204" pitchFamily="34" charset="0"/>
              <a:buChar char="•"/>
              <a:defRPr/>
            </a:pPr>
            <a:r>
              <a:rPr lang="fr-FR" altLang="en-US" sz="2000" baseline="0" dirty="0">
                <a:solidFill>
                  <a:srgbClr val="042B4A"/>
                </a:solidFill>
                <a:latin typeface="+mn-lt"/>
              </a:rPr>
              <a:t>Les aptitudes/capacités</a:t>
            </a:r>
          </a:p>
          <a:p>
            <a:pPr lvl="1">
              <a:buFont typeface="Arial" panose="020B0604020202020204" pitchFamily="34" charset="0"/>
              <a:buChar char="•"/>
              <a:defRPr/>
            </a:pPr>
            <a:r>
              <a:rPr lang="fr-FR" altLang="en-US" sz="2000" baseline="0" dirty="0">
                <a:solidFill>
                  <a:srgbClr val="042B4A"/>
                </a:solidFill>
                <a:latin typeface="+mn-lt"/>
              </a:rPr>
              <a:t>Le travail et les valeurs personnelles</a:t>
            </a:r>
          </a:p>
          <a:p>
            <a:pPr lvl="1">
              <a:buFont typeface="Arial" panose="020B0604020202020204" pitchFamily="34" charset="0"/>
              <a:buChar char="•"/>
              <a:defRPr/>
            </a:pPr>
            <a:r>
              <a:rPr lang="fr-FR" altLang="en-US" sz="2000" baseline="0" dirty="0">
                <a:solidFill>
                  <a:srgbClr val="042B4A"/>
                </a:solidFill>
                <a:latin typeface="+mn-lt"/>
              </a:rPr>
              <a:t>Les traits de la personnalité</a:t>
            </a:r>
          </a:p>
          <a:p>
            <a:pPr lvl="1">
              <a:buFont typeface="Arial" panose="020B0604020202020204" pitchFamily="34" charset="0"/>
              <a:buChar char="•"/>
              <a:defRPr/>
            </a:pPr>
            <a:r>
              <a:rPr lang="fr-FR" altLang="en-US" sz="2000" baseline="0" dirty="0" smtClean="0">
                <a:solidFill>
                  <a:srgbClr val="042B4A"/>
                </a:solidFill>
                <a:latin typeface="+mn-lt"/>
              </a:rPr>
              <a:t>Les logiques </a:t>
            </a:r>
            <a:r>
              <a:rPr lang="fr-FR" altLang="en-US" sz="2000" baseline="0" dirty="0">
                <a:solidFill>
                  <a:srgbClr val="042B4A"/>
                </a:solidFill>
                <a:latin typeface="+mn-lt"/>
              </a:rPr>
              <a:t>professionnelles</a:t>
            </a:r>
          </a:p>
          <a:p>
            <a:pPr>
              <a:buFont typeface="Arial" panose="020B0604020202020204" pitchFamily="34" charset="0"/>
              <a:buChar char="•"/>
              <a:defRPr/>
            </a:pPr>
            <a:endParaRPr lang="en-US" altLang="en-US" sz="1800" kern="0" dirty="0">
              <a:solidFill>
                <a:srgbClr val="223651"/>
              </a:solidFill>
            </a:endParaRPr>
          </a:p>
          <a:p>
            <a:pPr lvl="1">
              <a:buFont typeface="Arial" panose="020B0604020202020204" pitchFamily="34" charset="0"/>
              <a:buChar char="•"/>
              <a:defRPr/>
            </a:pPr>
            <a:endParaRPr lang="en-US" altLang="en-US" sz="1800" dirty="0">
              <a:solidFill>
                <a:srgbClr val="042B4A"/>
              </a:solidFill>
            </a:endParaRPr>
          </a:p>
          <a:p>
            <a:pPr lvl="1">
              <a:buFont typeface="Arial" panose="020B0604020202020204" pitchFamily="34" charset="0"/>
              <a:buChar char="•"/>
              <a:defRPr/>
            </a:pPr>
            <a:endParaRPr lang="en-US" altLang="en-US" sz="1800" dirty="0">
              <a:solidFill>
                <a:srgbClr val="042B4A"/>
              </a:solidFill>
            </a:endParaRPr>
          </a:p>
          <a:p>
            <a:pPr marL="257175" indent="-257175">
              <a:spcBef>
                <a:spcPct val="0"/>
              </a:spcBef>
              <a:buFont typeface="Arial" panose="020B0604020202020204" pitchFamily="34" charset="0"/>
              <a:buChar char="•"/>
              <a:defRPr/>
            </a:pPr>
            <a:endParaRPr lang="en-US" altLang="en-US" sz="1800" dirty="0">
              <a:solidFill>
                <a:srgbClr val="042B4A"/>
              </a:solidFill>
              <a:latin typeface="+mn-lt"/>
            </a:endParaRPr>
          </a:p>
        </p:txBody>
      </p:sp>
      <p:grpSp>
        <p:nvGrpSpPr>
          <p:cNvPr id="10" name="Group 826"/>
          <p:cNvGrpSpPr>
            <a:grpSpLocks/>
          </p:cNvGrpSpPr>
          <p:nvPr/>
        </p:nvGrpSpPr>
        <p:grpSpPr bwMode="auto">
          <a:xfrm rot="21255744">
            <a:off x="7294611" y="2436872"/>
            <a:ext cx="1700222" cy="2163570"/>
            <a:chOff x="6096000" y="863036"/>
            <a:chExt cx="3048000" cy="3480364"/>
          </a:xfrm>
        </p:grpSpPr>
        <p:grpSp>
          <p:nvGrpSpPr>
            <p:cNvPr id="11" name="Group 1284"/>
            <p:cNvGrpSpPr>
              <a:grpSpLocks/>
            </p:cNvGrpSpPr>
            <p:nvPr/>
          </p:nvGrpSpPr>
          <p:grpSpPr bwMode="auto">
            <a:xfrm>
              <a:off x="6096000" y="863036"/>
              <a:ext cx="3048000" cy="3480364"/>
              <a:chOff x="6553822" y="930963"/>
              <a:chExt cx="2590183" cy="3717234"/>
            </a:xfrm>
          </p:grpSpPr>
          <p:sp>
            <p:nvSpPr>
              <p:cNvPr id="13" name="TextBox 12"/>
              <p:cNvSpPr txBox="1"/>
              <p:nvPr/>
            </p:nvSpPr>
            <p:spPr bwMode="auto">
              <a:xfrm rot="11358642">
                <a:off x="6582931" y="1930236"/>
                <a:ext cx="474740" cy="1082427"/>
              </a:xfrm>
              <a:prstGeom prst="rect">
                <a:avLst/>
              </a:prstGeom>
              <a:noFill/>
            </p:spPr>
            <p:txBody>
              <a:bodyPr vert="vert270">
                <a:spAutoFit/>
              </a:bodyPr>
              <a:lstStyle/>
              <a:p>
                <a:pPr>
                  <a:defRPr/>
                </a:pPr>
                <a:r>
                  <a:rPr lang="fr-FR" sz="825" baseline="0">
                    <a:solidFill>
                      <a:srgbClr val="0066FF"/>
                    </a:solidFill>
                    <a:effectLst>
                      <a:outerShdw blurRad="38100" dist="38100" dir="2700000" algn="tl">
                        <a:srgbClr val="000000">
                          <a:alpha val="43137"/>
                        </a:srgbClr>
                      </a:outerShdw>
                    </a:effectLst>
                  </a:rPr>
                  <a:t>ÉVALUATION</a:t>
                </a:r>
              </a:p>
            </p:txBody>
          </p:sp>
          <p:sp>
            <p:nvSpPr>
              <p:cNvPr id="14" name="TextBox 13"/>
              <p:cNvSpPr txBox="1"/>
              <p:nvPr/>
            </p:nvSpPr>
            <p:spPr bwMode="auto">
              <a:xfrm rot="11073136">
                <a:off x="7035844" y="1568141"/>
                <a:ext cx="457156" cy="1513916"/>
              </a:xfrm>
              <a:prstGeom prst="rect">
                <a:avLst/>
              </a:prstGeom>
              <a:noFill/>
            </p:spPr>
            <p:txBody>
              <a:bodyPr vert="vert270">
                <a:spAutoFit/>
              </a:bodyPr>
              <a:lstStyle/>
              <a:p>
                <a:pPr>
                  <a:defRPr/>
                </a:pPr>
                <a:r>
                  <a:rPr lang="fr-FR" sz="750" baseline="0">
                    <a:solidFill>
                      <a:srgbClr val="7030A0"/>
                    </a:solidFill>
                    <a:effectLst>
                      <a:outerShdw blurRad="38100" dist="38100" dir="2700000" algn="tl">
                        <a:srgbClr val="000000">
                          <a:alpha val="43137"/>
                        </a:srgbClr>
                      </a:outerShdw>
                    </a:effectLst>
                  </a:rPr>
                  <a:t> </a:t>
                </a:r>
                <a:r>
                  <a:rPr lang="fr-FR" sz="750" b="1" cap="small" baseline="0">
                    <a:solidFill>
                      <a:srgbClr val="7030A0"/>
                    </a:solidFill>
                    <a:effectLst>
                      <a:outerShdw blurRad="38100" dist="38100" dir="2700000" algn="tl">
                        <a:srgbClr val="000000">
                          <a:alpha val="43137"/>
                        </a:srgbClr>
                      </a:outerShdw>
                    </a:effectLst>
                  </a:rPr>
                  <a:t>analyse des marchés</a:t>
                </a:r>
              </a:p>
            </p:txBody>
          </p:sp>
          <p:sp>
            <p:nvSpPr>
              <p:cNvPr id="15" name="TextBox 14"/>
              <p:cNvSpPr txBox="1"/>
              <p:nvPr/>
            </p:nvSpPr>
            <p:spPr bwMode="auto">
              <a:xfrm rot="10068021">
                <a:off x="7385306" y="1552340"/>
                <a:ext cx="474740" cy="1234042"/>
              </a:xfrm>
              <a:prstGeom prst="rect">
                <a:avLst/>
              </a:prstGeom>
              <a:noFill/>
            </p:spPr>
            <p:txBody>
              <a:bodyPr vert="vert270">
                <a:spAutoFit/>
              </a:bodyPr>
              <a:lstStyle/>
              <a:p>
                <a:pPr>
                  <a:defRPr/>
                </a:pPr>
                <a:r>
                  <a:rPr lang="fr-FR" sz="825" b="1" cap="small" baseline="0">
                    <a:solidFill>
                      <a:schemeClr val="accent6">
                        <a:lumMod val="75000"/>
                      </a:schemeClr>
                    </a:solidFill>
                    <a:effectLst>
                      <a:outerShdw blurRad="38100" dist="38100" dir="2700000" algn="tl">
                        <a:srgbClr val="000000">
                          <a:alpha val="43137"/>
                        </a:srgbClr>
                      </a:outerShdw>
                    </a:effectLst>
                  </a:rPr>
                  <a:t>renforcement des compétences</a:t>
                </a:r>
              </a:p>
            </p:txBody>
          </p:sp>
          <p:sp>
            <p:nvSpPr>
              <p:cNvPr id="16" name="TextBox 15"/>
              <p:cNvSpPr txBox="1"/>
              <p:nvPr/>
            </p:nvSpPr>
            <p:spPr bwMode="auto">
              <a:xfrm rot="9409925">
                <a:off x="7589249" y="1397653"/>
                <a:ext cx="668153" cy="1305814"/>
              </a:xfrm>
              <a:prstGeom prst="rect">
                <a:avLst/>
              </a:prstGeom>
              <a:noFill/>
            </p:spPr>
            <p:txBody>
              <a:bodyPr vert="vert270">
                <a:spAutoFit/>
              </a:bodyPr>
              <a:lstStyle/>
              <a:p>
                <a:pPr>
                  <a:defRPr/>
                </a:pPr>
                <a:r>
                  <a:rPr lang="fr-FR" sz="825" b="1" cap="small" baseline="0">
                    <a:solidFill>
                      <a:schemeClr val="accent5"/>
                    </a:solidFill>
                    <a:effectLst>
                      <a:outerShdw blurRad="38100" dist="38100" dir="2700000" algn="tl">
                        <a:srgbClr val="000000">
                          <a:alpha val="43137"/>
                        </a:srgbClr>
                      </a:outerShdw>
                    </a:effectLst>
                  </a:rPr>
                  <a:t>outils de marketing</a:t>
                </a:r>
              </a:p>
            </p:txBody>
          </p:sp>
          <p:sp>
            <p:nvSpPr>
              <p:cNvPr id="17" name="TextBox 16"/>
              <p:cNvSpPr txBox="1"/>
              <p:nvPr/>
            </p:nvSpPr>
            <p:spPr bwMode="auto">
              <a:xfrm rot="8774719">
                <a:off x="8046250" y="1220298"/>
                <a:ext cx="474740" cy="1305776"/>
              </a:xfrm>
              <a:prstGeom prst="rect">
                <a:avLst/>
              </a:prstGeom>
              <a:noFill/>
            </p:spPr>
            <p:txBody>
              <a:bodyPr vert="vert270">
                <a:spAutoFit/>
              </a:bodyPr>
              <a:lstStyle/>
              <a:p>
                <a:pPr>
                  <a:defRPr/>
                </a:pPr>
                <a:r>
                  <a:rPr lang="fr-FR" sz="825" b="1" cap="small" baseline="0">
                    <a:solidFill>
                      <a:srgbClr val="FF33CC"/>
                    </a:solidFill>
                    <a:effectLst>
                      <a:outerShdw blurRad="38100" dist="38100" dir="2700000" algn="tl">
                        <a:srgbClr val="000000">
                          <a:alpha val="43137"/>
                        </a:srgbClr>
                      </a:outerShdw>
                    </a:effectLst>
                  </a:rPr>
                  <a:t>recherche d’emploi</a:t>
                </a:r>
              </a:p>
            </p:txBody>
          </p:sp>
          <p:sp>
            <p:nvSpPr>
              <p:cNvPr id="18" name="TextBox 17"/>
              <p:cNvSpPr txBox="1">
                <a:spLocks noChangeArrowheads="1"/>
              </p:cNvSpPr>
              <p:nvPr/>
            </p:nvSpPr>
            <p:spPr bwMode="auto">
              <a:xfrm rot="2704455">
                <a:off x="7930679" y="1516788"/>
                <a:ext cx="1488143" cy="316493"/>
              </a:xfrm>
              <a:prstGeom prst="rect">
                <a:avLst/>
              </a:prstGeom>
              <a:noFill/>
              <a:ln w="9525">
                <a:noFill/>
                <a:miter lim="800000"/>
                <a:headEnd/>
                <a:tailEnd/>
              </a:ln>
            </p:spPr>
            <p:txBody>
              <a:bodyPr>
                <a:spAutoFit/>
              </a:bodyPr>
              <a:lstStyle/>
              <a:p>
                <a:pPr>
                  <a:defRPr/>
                </a:pPr>
                <a:r>
                  <a:rPr lang="fr-FR" sz="750" cap="small" baseline="0">
                    <a:solidFill>
                      <a:srgbClr val="FF0000"/>
                    </a:solidFill>
                    <a:effectLst>
                      <a:outerShdw blurRad="38100" dist="38100" dir="2700000" algn="tl">
                        <a:srgbClr val="000000">
                          <a:alpha val="43137"/>
                        </a:srgbClr>
                      </a:outerShdw>
                    </a:effectLst>
                  </a:rPr>
                  <a:t>recherche de formation</a:t>
                </a:r>
              </a:p>
            </p:txBody>
          </p:sp>
          <p:grpSp>
            <p:nvGrpSpPr>
              <p:cNvPr id="19" name="Group 1124"/>
              <p:cNvGrpSpPr>
                <a:grpSpLocks/>
              </p:cNvGrpSpPr>
              <p:nvPr/>
            </p:nvGrpSpPr>
            <p:grpSpPr bwMode="auto">
              <a:xfrm>
                <a:off x="6553822" y="1066803"/>
                <a:ext cx="2590183" cy="3581394"/>
                <a:chOff x="6020422" y="1066803"/>
                <a:chExt cx="2590183" cy="3581394"/>
              </a:xfrm>
            </p:grpSpPr>
            <p:grpSp>
              <p:nvGrpSpPr>
                <p:cNvPr id="20" name="Group 827"/>
                <p:cNvGrpSpPr>
                  <a:grpSpLocks/>
                </p:cNvGrpSpPr>
                <p:nvPr/>
              </p:nvGrpSpPr>
              <p:grpSpPr bwMode="auto">
                <a:xfrm>
                  <a:off x="7304342" y="3452298"/>
                  <a:ext cx="579040" cy="1195899"/>
                  <a:chOff x="5519738" y="2403475"/>
                  <a:chExt cx="914400" cy="746125"/>
                </a:xfrm>
              </p:grpSpPr>
              <p:sp>
                <p:nvSpPr>
                  <p:cNvPr id="6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6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21" name="Group 821"/>
                <p:cNvGrpSpPr>
                  <a:grpSpLocks/>
                </p:cNvGrpSpPr>
                <p:nvPr/>
              </p:nvGrpSpPr>
              <p:grpSpPr bwMode="auto">
                <a:xfrm>
                  <a:off x="6020422" y="1066803"/>
                  <a:ext cx="2590183" cy="3575995"/>
                  <a:chOff x="5935005" y="1148438"/>
                  <a:chExt cx="2590183" cy="3575995"/>
                </a:xfrm>
              </p:grpSpPr>
              <p:sp>
                <p:nvSpPr>
                  <p:cNvPr id="22" name="Freeform 150"/>
                  <p:cNvSpPr>
                    <a:spLocks/>
                  </p:cNvSpPr>
                  <p:nvPr/>
                </p:nvSpPr>
                <p:spPr bwMode="auto">
                  <a:xfrm rot="321591">
                    <a:off x="6985000" y="2692400"/>
                    <a:ext cx="581025" cy="1101725"/>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nvGrpSpPr>
                  <p:cNvPr id="23" name="Group 837"/>
                  <p:cNvGrpSpPr>
                    <a:grpSpLocks/>
                  </p:cNvGrpSpPr>
                  <p:nvPr/>
                </p:nvGrpSpPr>
                <p:grpSpPr bwMode="auto">
                  <a:xfrm>
                    <a:off x="5935005" y="1148438"/>
                    <a:ext cx="2590183" cy="3575995"/>
                    <a:chOff x="5935005" y="1224638"/>
                    <a:chExt cx="2590183" cy="3575995"/>
                  </a:xfrm>
                </p:grpSpPr>
                <p:grpSp>
                  <p:nvGrpSpPr>
                    <p:cNvPr id="24" name="Group 36"/>
                    <p:cNvGrpSpPr>
                      <a:grpSpLocks/>
                    </p:cNvGrpSpPr>
                    <p:nvPr/>
                  </p:nvGrpSpPr>
                  <p:grpSpPr bwMode="auto">
                    <a:xfrm flipH="1">
                      <a:off x="5935005" y="1224638"/>
                      <a:ext cx="2590183" cy="2163670"/>
                      <a:chOff x="5875594" y="1174750"/>
                      <a:chExt cx="2302387" cy="1884363"/>
                    </a:xfrm>
                  </p:grpSpPr>
                  <p:sp>
                    <p:nvSpPr>
                      <p:cNvPr id="40" name="Freeform 7"/>
                      <p:cNvSpPr>
                        <a:spLocks/>
                      </p:cNvSpPr>
                      <p:nvPr/>
                    </p:nvSpPr>
                    <p:spPr bwMode="auto">
                      <a:xfrm>
                        <a:off x="5895258" y="1606550"/>
                        <a:ext cx="273665" cy="728663"/>
                      </a:xfrm>
                      <a:custGeom>
                        <a:avLst/>
                        <a:gdLst>
                          <a:gd name="T0" fmla="*/ 2147483646 w 335"/>
                          <a:gd name="T1" fmla="*/ 2147483646 h 920"/>
                          <a:gd name="T2" fmla="*/ 2147483646 w 335"/>
                          <a:gd name="T3" fmla="*/ 2147483646 h 920"/>
                          <a:gd name="T4" fmla="*/ 2147483646 w 335"/>
                          <a:gd name="T5" fmla="*/ 2147483646 h 920"/>
                          <a:gd name="T6" fmla="*/ 2147483646 w 335"/>
                          <a:gd name="T7" fmla="*/ 2147483646 h 920"/>
                          <a:gd name="T8" fmla="*/ 2147483646 w 335"/>
                          <a:gd name="T9" fmla="*/ 2147483646 h 920"/>
                          <a:gd name="T10" fmla="*/ 2147483646 w 335"/>
                          <a:gd name="T11" fmla="*/ 2147483646 h 920"/>
                          <a:gd name="T12" fmla="*/ 2147483646 w 335"/>
                          <a:gd name="T13" fmla="*/ 2147483646 h 920"/>
                          <a:gd name="T14" fmla="*/ 2147483646 w 335"/>
                          <a:gd name="T15" fmla="*/ 2147483646 h 920"/>
                          <a:gd name="T16" fmla="*/ 2147483646 w 335"/>
                          <a:gd name="T17" fmla="*/ 2147483646 h 920"/>
                          <a:gd name="T18" fmla="*/ 2147483646 w 335"/>
                          <a:gd name="T19" fmla="*/ 2147483646 h 920"/>
                          <a:gd name="T20" fmla="*/ 2147483646 w 335"/>
                          <a:gd name="T21" fmla="*/ 2147483646 h 920"/>
                          <a:gd name="T22" fmla="*/ 2147483646 w 335"/>
                          <a:gd name="T23" fmla="*/ 2147483646 h 920"/>
                          <a:gd name="T24" fmla="*/ 2147483646 w 335"/>
                          <a:gd name="T25" fmla="*/ 2147483646 h 920"/>
                          <a:gd name="T26" fmla="*/ 2147483646 w 335"/>
                          <a:gd name="T27" fmla="*/ 2147483646 h 920"/>
                          <a:gd name="T28" fmla="*/ 2147483646 w 335"/>
                          <a:gd name="T29" fmla="*/ 2147483646 h 920"/>
                          <a:gd name="T30" fmla="*/ 2147483646 w 335"/>
                          <a:gd name="T31" fmla="*/ 2147483646 h 920"/>
                          <a:gd name="T32" fmla="*/ 2147483646 w 335"/>
                          <a:gd name="T33" fmla="*/ 2147483646 h 920"/>
                          <a:gd name="T34" fmla="*/ 2147483646 w 335"/>
                          <a:gd name="T35" fmla="*/ 2147483646 h 920"/>
                          <a:gd name="T36" fmla="*/ 2147483646 w 335"/>
                          <a:gd name="T37" fmla="*/ 2147483646 h 920"/>
                          <a:gd name="T38" fmla="*/ 2147483646 w 335"/>
                          <a:gd name="T39" fmla="*/ 2147483646 h 920"/>
                          <a:gd name="T40" fmla="*/ 2147483646 w 335"/>
                          <a:gd name="T41" fmla="*/ 2147483646 h 920"/>
                          <a:gd name="T42" fmla="*/ 2147483646 w 335"/>
                          <a:gd name="T43" fmla="*/ 2147483646 h 920"/>
                          <a:gd name="T44" fmla="*/ 2147483646 w 335"/>
                          <a:gd name="T45" fmla="*/ 2147483646 h 920"/>
                          <a:gd name="T46" fmla="*/ 2147483646 w 335"/>
                          <a:gd name="T47" fmla="*/ 2147483646 h 920"/>
                          <a:gd name="T48" fmla="*/ 2147483646 w 335"/>
                          <a:gd name="T49" fmla="*/ 2147483646 h 920"/>
                          <a:gd name="T50" fmla="*/ 2147483646 w 335"/>
                          <a:gd name="T51" fmla="*/ 2147483646 h 920"/>
                          <a:gd name="T52" fmla="*/ 2147483646 w 335"/>
                          <a:gd name="T53" fmla="*/ 2147483646 h 920"/>
                          <a:gd name="T54" fmla="*/ 2147483646 w 335"/>
                          <a:gd name="T55" fmla="*/ 2147483646 h 920"/>
                          <a:gd name="T56" fmla="*/ 2147483646 w 335"/>
                          <a:gd name="T57" fmla="*/ 2147483646 h 920"/>
                          <a:gd name="T58" fmla="*/ 2147483646 w 335"/>
                          <a:gd name="T59" fmla="*/ 2147483646 h 920"/>
                          <a:gd name="T60" fmla="*/ 2147483646 w 335"/>
                          <a:gd name="T61" fmla="*/ 2147483646 h 920"/>
                          <a:gd name="T62" fmla="*/ 2147483646 w 335"/>
                          <a:gd name="T63" fmla="*/ 2147483646 h 920"/>
                          <a:gd name="T64" fmla="*/ 2147483646 w 335"/>
                          <a:gd name="T65" fmla="*/ 2147483646 h 920"/>
                          <a:gd name="T66" fmla="*/ 2147483646 w 335"/>
                          <a:gd name="T67" fmla="*/ 2147483646 h 920"/>
                          <a:gd name="T68" fmla="*/ 2147483646 w 335"/>
                          <a:gd name="T69" fmla="*/ 2147483646 h 920"/>
                          <a:gd name="T70" fmla="*/ 2147483646 w 335"/>
                          <a:gd name="T71" fmla="*/ 2147483646 h 920"/>
                          <a:gd name="T72" fmla="*/ 2147483646 w 335"/>
                          <a:gd name="T73" fmla="*/ 2147483646 h 920"/>
                          <a:gd name="T74" fmla="*/ 2147483646 w 335"/>
                          <a:gd name="T75" fmla="*/ 2147483646 h 920"/>
                          <a:gd name="T76" fmla="*/ 2147483646 w 335"/>
                          <a:gd name="T77" fmla="*/ 2147483646 h 920"/>
                          <a:gd name="T78" fmla="*/ 2147483646 w 335"/>
                          <a:gd name="T79" fmla="*/ 2147483646 h 920"/>
                          <a:gd name="T80" fmla="*/ 2147483646 w 335"/>
                          <a:gd name="T81" fmla="*/ 2147483646 h 920"/>
                          <a:gd name="T82" fmla="*/ 2147483646 w 335"/>
                          <a:gd name="T83" fmla="*/ 2147483646 h 920"/>
                          <a:gd name="T84" fmla="*/ 2147483646 w 335"/>
                          <a:gd name="T85" fmla="*/ 0 h 920"/>
                          <a:gd name="T86" fmla="*/ 2147483646 w 335"/>
                          <a:gd name="T87" fmla="*/ 0 h 920"/>
                          <a:gd name="T88" fmla="*/ 2147483646 w 335"/>
                          <a:gd name="T89" fmla="*/ 2147483646 h 920"/>
                          <a:gd name="T90" fmla="*/ 2147483646 w 335"/>
                          <a:gd name="T91" fmla="*/ 2147483646 h 920"/>
                          <a:gd name="T92" fmla="*/ 2147483646 w 335"/>
                          <a:gd name="T93" fmla="*/ 2147483646 h 920"/>
                          <a:gd name="T94" fmla="*/ 0 w 335"/>
                          <a:gd name="T95" fmla="*/ 2147483646 h 920"/>
                          <a:gd name="T96" fmla="*/ 2147483646 w 335"/>
                          <a:gd name="T97" fmla="*/ 2147483646 h 920"/>
                          <a:gd name="T98" fmla="*/ 2147483646 w 335"/>
                          <a:gd name="T99" fmla="*/ 2147483646 h 920"/>
                          <a:gd name="T100" fmla="*/ 2147483646 w 335"/>
                          <a:gd name="T101" fmla="*/ 2147483646 h 920"/>
                          <a:gd name="T102" fmla="*/ 2147483646 w 335"/>
                          <a:gd name="T103" fmla="*/ 2147483646 h 920"/>
                          <a:gd name="T104" fmla="*/ 2147483646 w 335"/>
                          <a:gd name="T105" fmla="*/ 2147483646 h 920"/>
                          <a:gd name="T106" fmla="*/ 2147483646 w 335"/>
                          <a:gd name="T107" fmla="*/ 2147483646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5"/>
                          <a:gd name="T163" fmla="*/ 0 h 920"/>
                          <a:gd name="T164" fmla="*/ 335 w 335"/>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5" h="920">
                            <a:moveTo>
                              <a:pt x="8" y="151"/>
                            </a:moveTo>
                            <a:lnTo>
                              <a:pt x="6" y="124"/>
                            </a:lnTo>
                            <a:lnTo>
                              <a:pt x="5" y="101"/>
                            </a:lnTo>
                            <a:lnTo>
                              <a:pt x="6" y="79"/>
                            </a:lnTo>
                            <a:lnTo>
                              <a:pt x="9" y="59"/>
                            </a:lnTo>
                            <a:lnTo>
                              <a:pt x="17" y="45"/>
                            </a:lnTo>
                            <a:lnTo>
                              <a:pt x="29" y="33"/>
                            </a:lnTo>
                            <a:lnTo>
                              <a:pt x="47" y="24"/>
                            </a:lnTo>
                            <a:lnTo>
                              <a:pt x="71" y="20"/>
                            </a:lnTo>
                            <a:lnTo>
                              <a:pt x="118" y="27"/>
                            </a:lnTo>
                            <a:lnTo>
                              <a:pt x="158" y="54"/>
                            </a:lnTo>
                            <a:lnTo>
                              <a:pt x="193" y="93"/>
                            </a:lnTo>
                            <a:lnTo>
                              <a:pt x="222" y="144"/>
                            </a:lnTo>
                            <a:lnTo>
                              <a:pt x="247" y="199"/>
                            </a:lnTo>
                            <a:lnTo>
                              <a:pt x="267" y="256"/>
                            </a:lnTo>
                            <a:lnTo>
                              <a:pt x="280" y="312"/>
                            </a:lnTo>
                            <a:lnTo>
                              <a:pt x="291" y="360"/>
                            </a:lnTo>
                            <a:lnTo>
                              <a:pt x="308" y="494"/>
                            </a:lnTo>
                            <a:lnTo>
                              <a:pt x="315" y="630"/>
                            </a:lnTo>
                            <a:lnTo>
                              <a:pt x="317" y="766"/>
                            </a:lnTo>
                            <a:lnTo>
                              <a:pt x="318" y="902"/>
                            </a:lnTo>
                            <a:lnTo>
                              <a:pt x="320" y="907"/>
                            </a:lnTo>
                            <a:lnTo>
                              <a:pt x="324" y="913"/>
                            </a:lnTo>
                            <a:lnTo>
                              <a:pt x="327" y="916"/>
                            </a:lnTo>
                            <a:lnTo>
                              <a:pt x="329" y="920"/>
                            </a:lnTo>
                            <a:lnTo>
                              <a:pt x="332" y="832"/>
                            </a:lnTo>
                            <a:lnTo>
                              <a:pt x="335" y="739"/>
                            </a:lnTo>
                            <a:lnTo>
                              <a:pt x="335" y="642"/>
                            </a:lnTo>
                            <a:lnTo>
                              <a:pt x="332" y="546"/>
                            </a:lnTo>
                            <a:lnTo>
                              <a:pt x="323" y="449"/>
                            </a:lnTo>
                            <a:lnTo>
                              <a:pt x="308" y="356"/>
                            </a:lnTo>
                            <a:lnTo>
                              <a:pt x="285" y="269"/>
                            </a:lnTo>
                            <a:lnTo>
                              <a:pt x="252" y="186"/>
                            </a:lnTo>
                            <a:lnTo>
                              <a:pt x="243" y="167"/>
                            </a:lnTo>
                            <a:lnTo>
                              <a:pt x="232" y="147"/>
                            </a:lnTo>
                            <a:lnTo>
                              <a:pt x="223" y="127"/>
                            </a:lnTo>
                            <a:lnTo>
                              <a:pt x="213" y="108"/>
                            </a:lnTo>
                            <a:lnTo>
                              <a:pt x="202" y="90"/>
                            </a:lnTo>
                            <a:lnTo>
                              <a:pt x="192" y="72"/>
                            </a:lnTo>
                            <a:lnTo>
                              <a:pt x="178" y="56"/>
                            </a:lnTo>
                            <a:lnTo>
                              <a:pt x="164" y="40"/>
                            </a:lnTo>
                            <a:lnTo>
                              <a:pt x="133" y="15"/>
                            </a:lnTo>
                            <a:lnTo>
                              <a:pt x="101" y="0"/>
                            </a:lnTo>
                            <a:lnTo>
                              <a:pt x="69" y="0"/>
                            </a:lnTo>
                            <a:lnTo>
                              <a:pt x="42" y="9"/>
                            </a:lnTo>
                            <a:lnTo>
                              <a:pt x="20" y="31"/>
                            </a:lnTo>
                            <a:lnTo>
                              <a:pt x="5" y="59"/>
                            </a:lnTo>
                            <a:lnTo>
                              <a:pt x="0" y="99"/>
                            </a:lnTo>
                            <a:lnTo>
                              <a:pt x="6" y="145"/>
                            </a:lnTo>
                            <a:lnTo>
                              <a:pt x="6" y="147"/>
                            </a:lnTo>
                            <a:lnTo>
                              <a:pt x="8" y="147"/>
                            </a:lnTo>
                            <a:lnTo>
                              <a:pt x="8" y="149"/>
                            </a:lnTo>
                            <a:lnTo>
                              <a:pt x="8" y="151"/>
                            </a:lnTo>
                            <a:close/>
                          </a:path>
                        </a:pathLst>
                      </a:custGeom>
                      <a:solidFill>
                        <a:srgbClr val="FF0000"/>
                      </a:solidFill>
                      <a:ln w="9525">
                        <a:solidFill>
                          <a:srgbClr val="FF0000"/>
                        </a:solidFill>
                        <a:round/>
                        <a:headEnd/>
                        <a:tailEnd/>
                      </a:ln>
                    </p:spPr>
                    <p:txBody>
                      <a:bodyPr/>
                      <a:lstStyle/>
                      <a:p>
                        <a:endParaRPr lang="en-US" sz="1350" dirty="0"/>
                      </a:p>
                    </p:txBody>
                  </p:sp>
                  <p:sp>
                    <p:nvSpPr>
                      <p:cNvPr id="41" name="Freeform 8"/>
                      <p:cNvSpPr>
                        <a:spLocks/>
                      </p:cNvSpPr>
                      <p:nvPr/>
                    </p:nvSpPr>
                    <p:spPr bwMode="auto">
                      <a:xfrm>
                        <a:off x="6165645" y="2171700"/>
                        <a:ext cx="483419" cy="484188"/>
                      </a:xfrm>
                      <a:custGeom>
                        <a:avLst/>
                        <a:gdLst>
                          <a:gd name="T0" fmla="*/ 2147483646 w 591"/>
                          <a:gd name="T1" fmla="*/ 2147483646 h 610"/>
                          <a:gd name="T2" fmla="*/ 2147483646 w 591"/>
                          <a:gd name="T3" fmla="*/ 2147483646 h 610"/>
                          <a:gd name="T4" fmla="*/ 2147483646 w 591"/>
                          <a:gd name="T5" fmla="*/ 2147483646 h 610"/>
                          <a:gd name="T6" fmla="*/ 2147483646 w 591"/>
                          <a:gd name="T7" fmla="*/ 2147483646 h 610"/>
                          <a:gd name="T8" fmla="*/ 2147483646 w 591"/>
                          <a:gd name="T9" fmla="*/ 2147483646 h 610"/>
                          <a:gd name="T10" fmla="*/ 2147483646 w 591"/>
                          <a:gd name="T11" fmla="*/ 2147483646 h 610"/>
                          <a:gd name="T12" fmla="*/ 2147483646 w 591"/>
                          <a:gd name="T13" fmla="*/ 2147483646 h 610"/>
                          <a:gd name="T14" fmla="*/ 2147483646 w 591"/>
                          <a:gd name="T15" fmla="*/ 2147483646 h 610"/>
                          <a:gd name="T16" fmla="*/ 2147483646 w 591"/>
                          <a:gd name="T17" fmla="*/ 2147483646 h 610"/>
                          <a:gd name="T18" fmla="*/ 2147483646 w 591"/>
                          <a:gd name="T19" fmla="*/ 2147483646 h 610"/>
                          <a:gd name="T20" fmla="*/ 2147483646 w 591"/>
                          <a:gd name="T21" fmla="*/ 2147483646 h 610"/>
                          <a:gd name="T22" fmla="*/ 2147483646 w 591"/>
                          <a:gd name="T23" fmla="*/ 2147483646 h 610"/>
                          <a:gd name="T24" fmla="*/ 2147483646 w 591"/>
                          <a:gd name="T25" fmla="*/ 2147483646 h 610"/>
                          <a:gd name="T26" fmla="*/ 2147483646 w 591"/>
                          <a:gd name="T27" fmla="*/ 2147483646 h 610"/>
                          <a:gd name="T28" fmla="*/ 2147483646 w 591"/>
                          <a:gd name="T29" fmla="*/ 2147483646 h 610"/>
                          <a:gd name="T30" fmla="*/ 2147483646 w 591"/>
                          <a:gd name="T31" fmla="*/ 2147483646 h 610"/>
                          <a:gd name="T32" fmla="*/ 2147483646 w 591"/>
                          <a:gd name="T33" fmla="*/ 2147483646 h 610"/>
                          <a:gd name="T34" fmla="*/ 2147483646 w 591"/>
                          <a:gd name="T35" fmla="*/ 2147483646 h 610"/>
                          <a:gd name="T36" fmla="*/ 2147483646 w 591"/>
                          <a:gd name="T37" fmla="*/ 2147483646 h 610"/>
                          <a:gd name="T38" fmla="*/ 2147483646 w 591"/>
                          <a:gd name="T39" fmla="*/ 2147483646 h 610"/>
                          <a:gd name="T40" fmla="*/ 2147483646 w 591"/>
                          <a:gd name="T41" fmla="*/ 2147483646 h 610"/>
                          <a:gd name="T42" fmla="*/ 2147483646 w 591"/>
                          <a:gd name="T43" fmla="*/ 2147483646 h 610"/>
                          <a:gd name="T44" fmla="*/ 2147483646 w 591"/>
                          <a:gd name="T45" fmla="*/ 2147483646 h 610"/>
                          <a:gd name="T46" fmla="*/ 2147483646 w 591"/>
                          <a:gd name="T47" fmla="*/ 2147483646 h 610"/>
                          <a:gd name="T48" fmla="*/ 2147483646 w 591"/>
                          <a:gd name="T49" fmla="*/ 2147483646 h 610"/>
                          <a:gd name="T50" fmla="*/ 2147483646 w 591"/>
                          <a:gd name="T51" fmla="*/ 2147483646 h 610"/>
                          <a:gd name="T52" fmla="*/ 2147483646 w 591"/>
                          <a:gd name="T53" fmla="*/ 2147483646 h 610"/>
                          <a:gd name="T54" fmla="*/ 2147483646 w 591"/>
                          <a:gd name="T55" fmla="*/ 2147483646 h 610"/>
                          <a:gd name="T56" fmla="*/ 2147483646 w 591"/>
                          <a:gd name="T57" fmla="*/ 2147483646 h 610"/>
                          <a:gd name="T58" fmla="*/ 2147483646 w 591"/>
                          <a:gd name="T59" fmla="*/ 2147483646 h 610"/>
                          <a:gd name="T60" fmla="*/ 2147483646 w 591"/>
                          <a:gd name="T61" fmla="*/ 2147483646 h 610"/>
                          <a:gd name="T62" fmla="*/ 2147483646 w 591"/>
                          <a:gd name="T63" fmla="*/ 2147483646 h 610"/>
                          <a:gd name="T64" fmla="*/ 2147483646 w 591"/>
                          <a:gd name="T65" fmla="*/ 2147483646 h 610"/>
                          <a:gd name="T66" fmla="*/ 2147483646 w 591"/>
                          <a:gd name="T67" fmla="*/ 2147483646 h 610"/>
                          <a:gd name="T68" fmla="*/ 2147483646 w 591"/>
                          <a:gd name="T69" fmla="*/ 2147483646 h 610"/>
                          <a:gd name="T70" fmla="*/ 2147483646 w 591"/>
                          <a:gd name="T71" fmla="*/ 2147483646 h 610"/>
                          <a:gd name="T72" fmla="*/ 2147483646 w 591"/>
                          <a:gd name="T73" fmla="*/ 2147483646 h 610"/>
                          <a:gd name="T74" fmla="*/ 2147483646 w 591"/>
                          <a:gd name="T75" fmla="*/ 2147483646 h 610"/>
                          <a:gd name="T76" fmla="*/ 2147483646 w 591"/>
                          <a:gd name="T77" fmla="*/ 2147483646 h 610"/>
                          <a:gd name="T78" fmla="*/ 2147483646 w 591"/>
                          <a:gd name="T79" fmla="*/ 2147483646 h 610"/>
                          <a:gd name="T80" fmla="*/ 2147483646 w 591"/>
                          <a:gd name="T81" fmla="*/ 2147483646 h 610"/>
                          <a:gd name="T82" fmla="*/ 2147483646 w 591"/>
                          <a:gd name="T83" fmla="*/ 2147483646 h 610"/>
                          <a:gd name="T84" fmla="*/ 2147483646 w 591"/>
                          <a:gd name="T85" fmla="*/ 2147483646 h 610"/>
                          <a:gd name="T86" fmla="*/ 2147483646 w 591"/>
                          <a:gd name="T87" fmla="*/ 2147483646 h 610"/>
                          <a:gd name="T88" fmla="*/ 2147483646 w 591"/>
                          <a:gd name="T89" fmla="*/ 0 h 610"/>
                          <a:gd name="T90" fmla="*/ 2147483646 w 591"/>
                          <a:gd name="T91" fmla="*/ 2147483646 h 610"/>
                          <a:gd name="T92" fmla="*/ 2147483646 w 591"/>
                          <a:gd name="T93" fmla="*/ 2147483646 h 610"/>
                          <a:gd name="T94" fmla="*/ 2147483646 w 591"/>
                          <a:gd name="T95" fmla="*/ 2147483646 h 610"/>
                          <a:gd name="T96" fmla="*/ 2147483646 w 591"/>
                          <a:gd name="T97" fmla="*/ 2147483646 h 610"/>
                          <a:gd name="T98" fmla="*/ 2147483646 w 591"/>
                          <a:gd name="T99" fmla="*/ 2147483646 h 610"/>
                          <a:gd name="T100" fmla="*/ 2147483646 w 591"/>
                          <a:gd name="T101" fmla="*/ 2147483646 h 610"/>
                          <a:gd name="T102" fmla="*/ 2147483646 w 591"/>
                          <a:gd name="T103" fmla="*/ 2147483646 h 610"/>
                          <a:gd name="T104" fmla="*/ 0 w 591"/>
                          <a:gd name="T105" fmla="*/ 2147483646 h 610"/>
                          <a:gd name="T106" fmla="*/ 2147483646 w 591"/>
                          <a:gd name="T107" fmla="*/ 2147483646 h 610"/>
                          <a:gd name="T108" fmla="*/ 2147483646 w 591"/>
                          <a:gd name="T109" fmla="*/ 2147483646 h 610"/>
                          <a:gd name="T110" fmla="*/ 2147483646 w 591"/>
                          <a:gd name="T111" fmla="*/ 2147483646 h 610"/>
                          <a:gd name="T112" fmla="*/ 2147483646 w 591"/>
                          <a:gd name="T113" fmla="*/ 2147483646 h 610"/>
                          <a:gd name="T114" fmla="*/ 2147483646 w 591"/>
                          <a:gd name="T115" fmla="*/ 2147483646 h 6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610"/>
                          <a:gd name="T176" fmla="*/ 591 w 591"/>
                          <a:gd name="T177" fmla="*/ 610 h 6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610">
                            <a:moveTo>
                              <a:pt x="9" y="104"/>
                            </a:moveTo>
                            <a:lnTo>
                              <a:pt x="39" y="84"/>
                            </a:lnTo>
                            <a:lnTo>
                              <a:pt x="71" y="68"/>
                            </a:lnTo>
                            <a:lnTo>
                              <a:pt x="104" y="52"/>
                            </a:lnTo>
                            <a:lnTo>
                              <a:pt x="137" y="40"/>
                            </a:lnTo>
                            <a:lnTo>
                              <a:pt x="172" y="29"/>
                            </a:lnTo>
                            <a:lnTo>
                              <a:pt x="207" y="22"/>
                            </a:lnTo>
                            <a:lnTo>
                              <a:pt x="241" y="18"/>
                            </a:lnTo>
                            <a:lnTo>
                              <a:pt x="274" y="16"/>
                            </a:lnTo>
                            <a:lnTo>
                              <a:pt x="309" y="20"/>
                            </a:lnTo>
                            <a:lnTo>
                              <a:pt x="342" y="27"/>
                            </a:lnTo>
                            <a:lnTo>
                              <a:pt x="374" y="38"/>
                            </a:lnTo>
                            <a:lnTo>
                              <a:pt x="404" y="54"/>
                            </a:lnTo>
                            <a:lnTo>
                              <a:pt x="434" y="75"/>
                            </a:lnTo>
                            <a:lnTo>
                              <a:pt x="461" y="102"/>
                            </a:lnTo>
                            <a:lnTo>
                              <a:pt x="487" y="133"/>
                            </a:lnTo>
                            <a:lnTo>
                              <a:pt x="511" y="170"/>
                            </a:lnTo>
                            <a:lnTo>
                              <a:pt x="534" y="218"/>
                            </a:lnTo>
                            <a:lnTo>
                              <a:pt x="549" y="268"/>
                            </a:lnTo>
                            <a:lnTo>
                              <a:pt x="558" y="322"/>
                            </a:lnTo>
                            <a:lnTo>
                              <a:pt x="562" y="376"/>
                            </a:lnTo>
                            <a:lnTo>
                              <a:pt x="562" y="429"/>
                            </a:lnTo>
                            <a:lnTo>
                              <a:pt x="559" y="485"/>
                            </a:lnTo>
                            <a:lnTo>
                              <a:pt x="553" y="539"/>
                            </a:lnTo>
                            <a:lnTo>
                              <a:pt x="544" y="590"/>
                            </a:lnTo>
                            <a:lnTo>
                              <a:pt x="547" y="596"/>
                            </a:lnTo>
                            <a:lnTo>
                              <a:pt x="553" y="603"/>
                            </a:lnTo>
                            <a:lnTo>
                              <a:pt x="561" y="608"/>
                            </a:lnTo>
                            <a:lnTo>
                              <a:pt x="564" y="610"/>
                            </a:lnTo>
                            <a:lnTo>
                              <a:pt x="580" y="544"/>
                            </a:lnTo>
                            <a:lnTo>
                              <a:pt x="589" y="476"/>
                            </a:lnTo>
                            <a:lnTo>
                              <a:pt x="591" y="408"/>
                            </a:lnTo>
                            <a:lnTo>
                              <a:pt x="585" y="342"/>
                            </a:lnTo>
                            <a:lnTo>
                              <a:pt x="570" y="276"/>
                            </a:lnTo>
                            <a:lnTo>
                              <a:pt x="547" y="215"/>
                            </a:lnTo>
                            <a:lnTo>
                              <a:pt x="517" y="158"/>
                            </a:lnTo>
                            <a:lnTo>
                              <a:pt x="478" y="106"/>
                            </a:lnTo>
                            <a:lnTo>
                              <a:pt x="452" y="79"/>
                            </a:lnTo>
                            <a:lnTo>
                              <a:pt x="424" y="56"/>
                            </a:lnTo>
                            <a:lnTo>
                              <a:pt x="395" y="38"/>
                            </a:lnTo>
                            <a:lnTo>
                              <a:pt x="366" y="23"/>
                            </a:lnTo>
                            <a:lnTo>
                              <a:pt x="336" y="13"/>
                            </a:lnTo>
                            <a:lnTo>
                              <a:pt x="306" y="6"/>
                            </a:lnTo>
                            <a:lnTo>
                              <a:pt x="274" y="2"/>
                            </a:lnTo>
                            <a:lnTo>
                              <a:pt x="243" y="0"/>
                            </a:lnTo>
                            <a:lnTo>
                              <a:pt x="211" y="4"/>
                            </a:lnTo>
                            <a:lnTo>
                              <a:pt x="179" y="9"/>
                            </a:lnTo>
                            <a:lnTo>
                              <a:pt x="149" y="18"/>
                            </a:lnTo>
                            <a:lnTo>
                              <a:pt x="118" y="29"/>
                            </a:lnTo>
                            <a:lnTo>
                              <a:pt x="88" y="41"/>
                            </a:lnTo>
                            <a:lnTo>
                              <a:pt x="57" y="57"/>
                            </a:lnTo>
                            <a:lnTo>
                              <a:pt x="29" y="75"/>
                            </a:lnTo>
                            <a:lnTo>
                              <a:pt x="0" y="95"/>
                            </a:lnTo>
                            <a:lnTo>
                              <a:pt x="2" y="97"/>
                            </a:lnTo>
                            <a:lnTo>
                              <a:pt x="5" y="100"/>
                            </a:lnTo>
                            <a:lnTo>
                              <a:pt x="8" y="104"/>
                            </a:lnTo>
                            <a:lnTo>
                              <a:pt x="9" y="104"/>
                            </a:lnTo>
                            <a:close/>
                          </a:path>
                        </a:pathLst>
                      </a:custGeom>
                      <a:solidFill>
                        <a:srgbClr val="FF33CC"/>
                      </a:solidFill>
                      <a:ln w="9525">
                        <a:solidFill>
                          <a:srgbClr val="FF33CC"/>
                        </a:solidFill>
                        <a:round/>
                        <a:headEnd/>
                        <a:tailEnd/>
                      </a:ln>
                    </p:spPr>
                    <p:txBody>
                      <a:bodyPr/>
                      <a:lstStyle/>
                      <a:p>
                        <a:endParaRPr lang="en-US" sz="1350" dirty="0"/>
                      </a:p>
                    </p:txBody>
                  </p:sp>
                  <p:sp>
                    <p:nvSpPr>
                      <p:cNvPr id="42" name="Freeform 9"/>
                      <p:cNvSpPr>
                        <a:spLocks/>
                      </p:cNvSpPr>
                      <p:nvPr/>
                    </p:nvSpPr>
                    <p:spPr bwMode="auto">
                      <a:xfrm>
                        <a:off x="6703721" y="2444863"/>
                        <a:ext cx="537427" cy="478203"/>
                      </a:xfrm>
                      <a:custGeom>
                        <a:avLst/>
                        <a:gdLst>
                          <a:gd name="T0" fmla="*/ 2147483647 w 656"/>
                          <a:gd name="T1" fmla="*/ 2147483647 h 601"/>
                          <a:gd name="T2" fmla="*/ 2147483647 w 656"/>
                          <a:gd name="T3" fmla="*/ 2147483647 h 601"/>
                          <a:gd name="T4" fmla="*/ 2147483647 w 656"/>
                          <a:gd name="T5" fmla="*/ 2147483647 h 601"/>
                          <a:gd name="T6" fmla="*/ 2147483647 w 656"/>
                          <a:gd name="T7" fmla="*/ 2147483647 h 601"/>
                          <a:gd name="T8" fmla="*/ 2147483647 w 656"/>
                          <a:gd name="T9" fmla="*/ 2147483647 h 601"/>
                          <a:gd name="T10" fmla="*/ 2147483647 w 656"/>
                          <a:gd name="T11" fmla="*/ 2147483647 h 601"/>
                          <a:gd name="T12" fmla="*/ 2147483647 w 656"/>
                          <a:gd name="T13" fmla="*/ 2147483647 h 601"/>
                          <a:gd name="T14" fmla="*/ 2147483647 w 656"/>
                          <a:gd name="T15" fmla="*/ 2147483647 h 601"/>
                          <a:gd name="T16" fmla="*/ 2147483647 w 656"/>
                          <a:gd name="T17" fmla="*/ 2147483647 h 601"/>
                          <a:gd name="T18" fmla="*/ 2147483647 w 656"/>
                          <a:gd name="T19" fmla="*/ 2147483647 h 601"/>
                          <a:gd name="T20" fmla="*/ 2147483647 w 656"/>
                          <a:gd name="T21" fmla="*/ 2147483647 h 601"/>
                          <a:gd name="T22" fmla="*/ 2147483647 w 656"/>
                          <a:gd name="T23" fmla="*/ 2147483647 h 601"/>
                          <a:gd name="T24" fmla="*/ 2147483647 w 656"/>
                          <a:gd name="T25" fmla="*/ 2147483647 h 601"/>
                          <a:gd name="T26" fmla="*/ 2147483647 w 656"/>
                          <a:gd name="T27" fmla="*/ 2147483647 h 601"/>
                          <a:gd name="T28" fmla="*/ 2147483647 w 656"/>
                          <a:gd name="T29" fmla="*/ 2147483647 h 601"/>
                          <a:gd name="T30" fmla="*/ 2147483647 w 656"/>
                          <a:gd name="T31" fmla="*/ 2147483647 h 601"/>
                          <a:gd name="T32" fmla="*/ 2147483647 w 656"/>
                          <a:gd name="T33" fmla="*/ 2147483647 h 601"/>
                          <a:gd name="T34" fmla="*/ 2147483647 w 656"/>
                          <a:gd name="T35" fmla="*/ 2147483647 h 601"/>
                          <a:gd name="T36" fmla="*/ 2147483647 w 656"/>
                          <a:gd name="T37" fmla="*/ 2147483647 h 601"/>
                          <a:gd name="T38" fmla="*/ 2147483647 w 656"/>
                          <a:gd name="T39" fmla="*/ 2147483647 h 601"/>
                          <a:gd name="T40" fmla="*/ 2147483647 w 656"/>
                          <a:gd name="T41" fmla="*/ 2147483647 h 601"/>
                          <a:gd name="T42" fmla="*/ 2147483647 w 656"/>
                          <a:gd name="T43" fmla="*/ 2147483647 h 601"/>
                          <a:gd name="T44" fmla="*/ 2147483647 w 656"/>
                          <a:gd name="T45" fmla="*/ 2147483647 h 601"/>
                          <a:gd name="T46" fmla="*/ 2147483647 w 656"/>
                          <a:gd name="T47" fmla="*/ 2147483647 h 601"/>
                          <a:gd name="T48" fmla="*/ 2147483647 w 656"/>
                          <a:gd name="T49" fmla="*/ 2147483647 h 601"/>
                          <a:gd name="T50" fmla="*/ 2147483647 w 656"/>
                          <a:gd name="T51" fmla="*/ 0 h 601"/>
                          <a:gd name="T52" fmla="*/ 2147483647 w 656"/>
                          <a:gd name="T53" fmla="*/ 2147483647 h 601"/>
                          <a:gd name="T54" fmla="*/ 2147483647 w 656"/>
                          <a:gd name="T55" fmla="*/ 2147483647 h 601"/>
                          <a:gd name="T56" fmla="*/ 2147483647 w 656"/>
                          <a:gd name="T57" fmla="*/ 2147483647 h 601"/>
                          <a:gd name="T58" fmla="*/ 2147483647 w 656"/>
                          <a:gd name="T59" fmla="*/ 2147483647 h 601"/>
                          <a:gd name="T60" fmla="*/ 0 w 656"/>
                          <a:gd name="T61" fmla="*/ 2147483647 h 601"/>
                          <a:gd name="T62" fmla="*/ 2147483647 w 656"/>
                          <a:gd name="T63" fmla="*/ 2147483647 h 601"/>
                          <a:gd name="T64" fmla="*/ 2147483647 w 656"/>
                          <a:gd name="T65" fmla="*/ 2147483647 h 6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601"/>
                          <a:gd name="T101" fmla="*/ 656 w 656"/>
                          <a:gd name="T102" fmla="*/ 601 h 6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601">
                            <a:moveTo>
                              <a:pt x="5" y="108"/>
                            </a:moveTo>
                            <a:lnTo>
                              <a:pt x="26" y="95"/>
                            </a:lnTo>
                            <a:lnTo>
                              <a:pt x="48" y="83"/>
                            </a:lnTo>
                            <a:lnTo>
                              <a:pt x="71" y="72"/>
                            </a:lnTo>
                            <a:lnTo>
                              <a:pt x="94" y="61"/>
                            </a:lnTo>
                            <a:lnTo>
                              <a:pt x="115" y="50"/>
                            </a:lnTo>
                            <a:lnTo>
                              <a:pt x="137" y="43"/>
                            </a:lnTo>
                            <a:lnTo>
                              <a:pt x="160" y="34"/>
                            </a:lnTo>
                            <a:lnTo>
                              <a:pt x="184" y="29"/>
                            </a:lnTo>
                            <a:lnTo>
                              <a:pt x="207" y="24"/>
                            </a:lnTo>
                            <a:lnTo>
                              <a:pt x="229" y="18"/>
                            </a:lnTo>
                            <a:lnTo>
                              <a:pt x="252" y="16"/>
                            </a:lnTo>
                            <a:lnTo>
                              <a:pt x="276" y="15"/>
                            </a:lnTo>
                            <a:lnTo>
                              <a:pt x="300" y="13"/>
                            </a:lnTo>
                            <a:lnTo>
                              <a:pt x="323" y="13"/>
                            </a:lnTo>
                            <a:lnTo>
                              <a:pt x="347" y="15"/>
                            </a:lnTo>
                            <a:lnTo>
                              <a:pt x="371" y="18"/>
                            </a:lnTo>
                            <a:lnTo>
                              <a:pt x="418" y="29"/>
                            </a:lnTo>
                            <a:lnTo>
                              <a:pt x="460" y="45"/>
                            </a:lnTo>
                            <a:lnTo>
                              <a:pt x="496" y="67"/>
                            </a:lnTo>
                            <a:lnTo>
                              <a:pt x="528" y="92"/>
                            </a:lnTo>
                            <a:lnTo>
                              <a:pt x="553" y="122"/>
                            </a:lnTo>
                            <a:lnTo>
                              <a:pt x="576" y="154"/>
                            </a:lnTo>
                            <a:lnTo>
                              <a:pt x="594" y="192"/>
                            </a:lnTo>
                            <a:lnTo>
                              <a:pt x="607" y="231"/>
                            </a:lnTo>
                            <a:lnTo>
                              <a:pt x="618" y="272"/>
                            </a:lnTo>
                            <a:lnTo>
                              <a:pt x="626" y="315"/>
                            </a:lnTo>
                            <a:lnTo>
                              <a:pt x="629" y="360"/>
                            </a:lnTo>
                            <a:lnTo>
                              <a:pt x="632" y="405"/>
                            </a:lnTo>
                            <a:lnTo>
                              <a:pt x="630" y="451"/>
                            </a:lnTo>
                            <a:lnTo>
                              <a:pt x="627" y="496"/>
                            </a:lnTo>
                            <a:lnTo>
                              <a:pt x="623" y="540"/>
                            </a:lnTo>
                            <a:lnTo>
                              <a:pt x="616" y="585"/>
                            </a:lnTo>
                            <a:lnTo>
                              <a:pt x="619" y="591"/>
                            </a:lnTo>
                            <a:lnTo>
                              <a:pt x="624" y="594"/>
                            </a:lnTo>
                            <a:lnTo>
                              <a:pt x="629" y="599"/>
                            </a:lnTo>
                            <a:lnTo>
                              <a:pt x="632" y="601"/>
                            </a:lnTo>
                            <a:lnTo>
                              <a:pt x="647" y="531"/>
                            </a:lnTo>
                            <a:lnTo>
                              <a:pt x="654" y="464"/>
                            </a:lnTo>
                            <a:lnTo>
                              <a:pt x="656" y="396"/>
                            </a:lnTo>
                            <a:lnTo>
                              <a:pt x="648" y="329"/>
                            </a:lnTo>
                            <a:lnTo>
                              <a:pt x="633" y="267"/>
                            </a:lnTo>
                            <a:lnTo>
                              <a:pt x="609" y="206"/>
                            </a:lnTo>
                            <a:lnTo>
                              <a:pt x="576" y="151"/>
                            </a:lnTo>
                            <a:lnTo>
                              <a:pt x="534" y="99"/>
                            </a:lnTo>
                            <a:lnTo>
                              <a:pt x="503" y="72"/>
                            </a:lnTo>
                            <a:lnTo>
                              <a:pt x="473" y="49"/>
                            </a:lnTo>
                            <a:lnTo>
                              <a:pt x="442" y="31"/>
                            </a:lnTo>
                            <a:lnTo>
                              <a:pt x="409" y="18"/>
                            </a:lnTo>
                            <a:lnTo>
                              <a:pt x="374" y="8"/>
                            </a:lnTo>
                            <a:lnTo>
                              <a:pt x="339" y="2"/>
                            </a:lnTo>
                            <a:lnTo>
                              <a:pt x="305" y="0"/>
                            </a:lnTo>
                            <a:lnTo>
                              <a:pt x="270" y="0"/>
                            </a:lnTo>
                            <a:lnTo>
                              <a:pt x="234" y="6"/>
                            </a:lnTo>
                            <a:lnTo>
                              <a:pt x="199" y="13"/>
                            </a:lnTo>
                            <a:lnTo>
                              <a:pt x="164" y="22"/>
                            </a:lnTo>
                            <a:lnTo>
                              <a:pt x="130" y="34"/>
                            </a:lnTo>
                            <a:lnTo>
                              <a:pt x="97" y="49"/>
                            </a:lnTo>
                            <a:lnTo>
                              <a:pt x="63" y="65"/>
                            </a:lnTo>
                            <a:lnTo>
                              <a:pt x="30" y="83"/>
                            </a:lnTo>
                            <a:lnTo>
                              <a:pt x="0" y="102"/>
                            </a:lnTo>
                            <a:lnTo>
                              <a:pt x="3" y="104"/>
                            </a:lnTo>
                            <a:lnTo>
                              <a:pt x="5" y="106"/>
                            </a:lnTo>
                            <a:lnTo>
                              <a:pt x="5" y="108"/>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43" name="Freeform 10"/>
                      <p:cNvSpPr>
                        <a:spLocks/>
                      </p:cNvSpPr>
                      <p:nvPr/>
                    </p:nvSpPr>
                    <p:spPr bwMode="auto">
                      <a:xfrm>
                        <a:off x="7302014" y="2668586"/>
                        <a:ext cx="512916" cy="376238"/>
                      </a:xfrm>
                      <a:custGeom>
                        <a:avLst/>
                        <a:gdLst>
                          <a:gd name="T0" fmla="*/ 2147483646 w 627"/>
                          <a:gd name="T1" fmla="*/ 2147483646 h 474"/>
                          <a:gd name="T2" fmla="*/ 2147483646 w 627"/>
                          <a:gd name="T3" fmla="*/ 2147483646 h 474"/>
                          <a:gd name="T4" fmla="*/ 2147483646 w 627"/>
                          <a:gd name="T5" fmla="*/ 2147483646 h 474"/>
                          <a:gd name="T6" fmla="*/ 2147483646 w 627"/>
                          <a:gd name="T7" fmla="*/ 2147483646 h 474"/>
                          <a:gd name="T8" fmla="*/ 2147483646 w 627"/>
                          <a:gd name="T9" fmla="*/ 2147483646 h 474"/>
                          <a:gd name="T10" fmla="*/ 2147483646 w 627"/>
                          <a:gd name="T11" fmla="*/ 2147483646 h 474"/>
                          <a:gd name="T12" fmla="*/ 2147483646 w 627"/>
                          <a:gd name="T13" fmla="*/ 2147483646 h 474"/>
                          <a:gd name="T14" fmla="*/ 2147483646 w 627"/>
                          <a:gd name="T15" fmla="*/ 2147483646 h 474"/>
                          <a:gd name="T16" fmla="*/ 2147483646 w 627"/>
                          <a:gd name="T17" fmla="*/ 2147483646 h 474"/>
                          <a:gd name="T18" fmla="*/ 2147483646 w 627"/>
                          <a:gd name="T19" fmla="*/ 2147483646 h 474"/>
                          <a:gd name="T20" fmla="*/ 2147483646 w 627"/>
                          <a:gd name="T21" fmla="*/ 2147483646 h 474"/>
                          <a:gd name="T22" fmla="*/ 2147483646 w 627"/>
                          <a:gd name="T23" fmla="*/ 2147483646 h 474"/>
                          <a:gd name="T24" fmla="*/ 2147483646 w 627"/>
                          <a:gd name="T25" fmla="*/ 2147483646 h 474"/>
                          <a:gd name="T26" fmla="*/ 2147483646 w 627"/>
                          <a:gd name="T27" fmla="*/ 2147483646 h 474"/>
                          <a:gd name="T28" fmla="*/ 2147483646 w 627"/>
                          <a:gd name="T29" fmla="*/ 2147483646 h 474"/>
                          <a:gd name="T30" fmla="*/ 2147483646 w 627"/>
                          <a:gd name="T31" fmla="*/ 2147483646 h 474"/>
                          <a:gd name="T32" fmla="*/ 2147483646 w 627"/>
                          <a:gd name="T33" fmla="*/ 2147483646 h 474"/>
                          <a:gd name="T34" fmla="*/ 2147483646 w 627"/>
                          <a:gd name="T35" fmla="*/ 2147483646 h 474"/>
                          <a:gd name="T36" fmla="*/ 2147483646 w 627"/>
                          <a:gd name="T37" fmla="*/ 2147483646 h 474"/>
                          <a:gd name="T38" fmla="*/ 2147483646 w 627"/>
                          <a:gd name="T39" fmla="*/ 2147483646 h 474"/>
                          <a:gd name="T40" fmla="*/ 2147483646 w 627"/>
                          <a:gd name="T41" fmla="*/ 2147483646 h 474"/>
                          <a:gd name="T42" fmla="*/ 2147483646 w 627"/>
                          <a:gd name="T43" fmla="*/ 2147483646 h 474"/>
                          <a:gd name="T44" fmla="*/ 2147483646 w 627"/>
                          <a:gd name="T45" fmla="*/ 2147483646 h 474"/>
                          <a:gd name="T46" fmla="*/ 2147483646 w 627"/>
                          <a:gd name="T47" fmla="*/ 2147483646 h 474"/>
                          <a:gd name="T48" fmla="*/ 2147483646 w 627"/>
                          <a:gd name="T49" fmla="*/ 2147483646 h 474"/>
                          <a:gd name="T50" fmla="*/ 2147483646 w 627"/>
                          <a:gd name="T51" fmla="*/ 2147483646 h 474"/>
                          <a:gd name="T52" fmla="*/ 2147483646 w 627"/>
                          <a:gd name="T53" fmla="*/ 2147483646 h 474"/>
                          <a:gd name="T54" fmla="*/ 2147483646 w 627"/>
                          <a:gd name="T55" fmla="*/ 0 h 474"/>
                          <a:gd name="T56" fmla="*/ 2147483646 w 627"/>
                          <a:gd name="T57" fmla="*/ 2147483646 h 474"/>
                          <a:gd name="T58" fmla="*/ 2147483646 w 627"/>
                          <a:gd name="T59" fmla="*/ 2147483646 h 474"/>
                          <a:gd name="T60" fmla="*/ 2147483646 w 627"/>
                          <a:gd name="T61" fmla="*/ 2147483646 h 474"/>
                          <a:gd name="T62" fmla="*/ 2147483646 w 627"/>
                          <a:gd name="T63" fmla="*/ 2147483646 h 474"/>
                          <a:gd name="T64" fmla="*/ 2147483646 w 627"/>
                          <a:gd name="T65" fmla="*/ 2147483646 h 474"/>
                          <a:gd name="T66" fmla="*/ 2147483646 w 627"/>
                          <a:gd name="T67" fmla="*/ 2147483646 h 474"/>
                          <a:gd name="T68" fmla="*/ 2147483646 w 627"/>
                          <a:gd name="T69" fmla="*/ 2147483646 h 4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7"/>
                          <a:gd name="T106" fmla="*/ 0 h 474"/>
                          <a:gd name="T107" fmla="*/ 627 w 627"/>
                          <a:gd name="T108" fmla="*/ 474 h 4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7" h="474">
                            <a:moveTo>
                              <a:pt x="6" y="153"/>
                            </a:moveTo>
                            <a:lnTo>
                              <a:pt x="24" y="137"/>
                            </a:lnTo>
                            <a:lnTo>
                              <a:pt x="42" y="123"/>
                            </a:lnTo>
                            <a:lnTo>
                              <a:pt x="60" y="111"/>
                            </a:lnTo>
                            <a:lnTo>
                              <a:pt x="78" y="98"/>
                            </a:lnTo>
                            <a:lnTo>
                              <a:pt x="96" y="86"/>
                            </a:lnTo>
                            <a:lnTo>
                              <a:pt x="116" y="75"/>
                            </a:lnTo>
                            <a:lnTo>
                              <a:pt x="136" y="66"/>
                            </a:lnTo>
                            <a:lnTo>
                              <a:pt x="155" y="57"/>
                            </a:lnTo>
                            <a:lnTo>
                              <a:pt x="175" y="48"/>
                            </a:lnTo>
                            <a:lnTo>
                              <a:pt x="194" y="41"/>
                            </a:lnTo>
                            <a:lnTo>
                              <a:pt x="214" y="35"/>
                            </a:lnTo>
                            <a:lnTo>
                              <a:pt x="235" y="30"/>
                            </a:lnTo>
                            <a:lnTo>
                              <a:pt x="256" y="27"/>
                            </a:lnTo>
                            <a:lnTo>
                              <a:pt x="277" y="25"/>
                            </a:lnTo>
                            <a:lnTo>
                              <a:pt x="298" y="21"/>
                            </a:lnTo>
                            <a:lnTo>
                              <a:pt x="321" y="21"/>
                            </a:lnTo>
                            <a:lnTo>
                              <a:pt x="342" y="21"/>
                            </a:lnTo>
                            <a:lnTo>
                              <a:pt x="365" y="25"/>
                            </a:lnTo>
                            <a:lnTo>
                              <a:pt x="387" y="28"/>
                            </a:lnTo>
                            <a:lnTo>
                              <a:pt x="408" y="34"/>
                            </a:lnTo>
                            <a:lnTo>
                              <a:pt x="431" y="41"/>
                            </a:lnTo>
                            <a:lnTo>
                              <a:pt x="452" y="50"/>
                            </a:lnTo>
                            <a:lnTo>
                              <a:pt x="473" y="60"/>
                            </a:lnTo>
                            <a:lnTo>
                              <a:pt x="493" y="71"/>
                            </a:lnTo>
                            <a:lnTo>
                              <a:pt x="512" y="86"/>
                            </a:lnTo>
                            <a:lnTo>
                              <a:pt x="529" y="102"/>
                            </a:lnTo>
                            <a:lnTo>
                              <a:pt x="545" y="120"/>
                            </a:lnTo>
                            <a:lnTo>
                              <a:pt x="561" y="139"/>
                            </a:lnTo>
                            <a:lnTo>
                              <a:pt x="574" y="161"/>
                            </a:lnTo>
                            <a:lnTo>
                              <a:pt x="585" y="186"/>
                            </a:lnTo>
                            <a:lnTo>
                              <a:pt x="594" y="211"/>
                            </a:lnTo>
                            <a:lnTo>
                              <a:pt x="601" y="239"/>
                            </a:lnTo>
                            <a:lnTo>
                              <a:pt x="606" y="291"/>
                            </a:lnTo>
                            <a:lnTo>
                              <a:pt x="604" y="345"/>
                            </a:lnTo>
                            <a:lnTo>
                              <a:pt x="600" y="400"/>
                            </a:lnTo>
                            <a:lnTo>
                              <a:pt x="597" y="452"/>
                            </a:lnTo>
                            <a:lnTo>
                              <a:pt x="598" y="457"/>
                            </a:lnTo>
                            <a:lnTo>
                              <a:pt x="606" y="465"/>
                            </a:lnTo>
                            <a:lnTo>
                              <a:pt x="612" y="470"/>
                            </a:lnTo>
                            <a:lnTo>
                              <a:pt x="615" y="474"/>
                            </a:lnTo>
                            <a:lnTo>
                              <a:pt x="622" y="416"/>
                            </a:lnTo>
                            <a:lnTo>
                              <a:pt x="627" y="361"/>
                            </a:lnTo>
                            <a:lnTo>
                              <a:pt x="625" y="305"/>
                            </a:lnTo>
                            <a:lnTo>
                              <a:pt x="619" y="252"/>
                            </a:lnTo>
                            <a:lnTo>
                              <a:pt x="604" y="200"/>
                            </a:lnTo>
                            <a:lnTo>
                              <a:pt x="583" y="153"/>
                            </a:lnTo>
                            <a:lnTo>
                              <a:pt x="555" y="111"/>
                            </a:lnTo>
                            <a:lnTo>
                              <a:pt x="515" y="73"/>
                            </a:lnTo>
                            <a:lnTo>
                              <a:pt x="484" y="50"/>
                            </a:lnTo>
                            <a:lnTo>
                              <a:pt x="451" y="32"/>
                            </a:lnTo>
                            <a:lnTo>
                              <a:pt x="417" y="18"/>
                            </a:lnTo>
                            <a:lnTo>
                              <a:pt x="384" y="9"/>
                            </a:lnTo>
                            <a:lnTo>
                              <a:pt x="350" y="1"/>
                            </a:lnTo>
                            <a:lnTo>
                              <a:pt x="316" y="0"/>
                            </a:lnTo>
                            <a:lnTo>
                              <a:pt x="283" y="0"/>
                            </a:lnTo>
                            <a:lnTo>
                              <a:pt x="249" y="5"/>
                            </a:lnTo>
                            <a:lnTo>
                              <a:pt x="215" y="12"/>
                            </a:lnTo>
                            <a:lnTo>
                              <a:pt x="182" y="23"/>
                            </a:lnTo>
                            <a:lnTo>
                              <a:pt x="151" y="37"/>
                            </a:lnTo>
                            <a:lnTo>
                              <a:pt x="119" y="53"/>
                            </a:lnTo>
                            <a:lnTo>
                              <a:pt x="87" y="73"/>
                            </a:lnTo>
                            <a:lnTo>
                              <a:pt x="57" y="94"/>
                            </a:lnTo>
                            <a:lnTo>
                              <a:pt x="29" y="118"/>
                            </a:lnTo>
                            <a:lnTo>
                              <a:pt x="0" y="145"/>
                            </a:lnTo>
                            <a:lnTo>
                              <a:pt x="2" y="146"/>
                            </a:lnTo>
                            <a:lnTo>
                              <a:pt x="3" y="148"/>
                            </a:lnTo>
                            <a:lnTo>
                              <a:pt x="5" y="152"/>
                            </a:lnTo>
                            <a:lnTo>
                              <a:pt x="6" y="153"/>
                            </a:lnTo>
                            <a:close/>
                          </a:path>
                        </a:pathLst>
                      </a:custGeom>
                      <a:solidFill>
                        <a:srgbClr val="7030A0"/>
                      </a:solidFill>
                      <a:ln w="9525">
                        <a:solidFill>
                          <a:srgbClr val="7030A0"/>
                        </a:solidFill>
                        <a:round/>
                        <a:headEnd/>
                        <a:tailEnd/>
                      </a:ln>
                    </p:spPr>
                    <p:txBody>
                      <a:bodyPr/>
                      <a:lstStyle/>
                      <a:p>
                        <a:endParaRPr lang="en-US" sz="1350" dirty="0"/>
                      </a:p>
                    </p:txBody>
                  </p:sp>
                  <p:sp>
                    <p:nvSpPr>
                      <p:cNvPr id="44" name="Freeform 11"/>
                      <p:cNvSpPr>
                        <a:spLocks/>
                      </p:cNvSpPr>
                      <p:nvPr/>
                    </p:nvSpPr>
                    <p:spPr bwMode="auto">
                      <a:xfrm>
                        <a:off x="7810910" y="2651125"/>
                        <a:ext cx="367071" cy="204788"/>
                      </a:xfrm>
                      <a:custGeom>
                        <a:avLst/>
                        <a:gdLst>
                          <a:gd name="T0" fmla="*/ 2147483646 w 449"/>
                          <a:gd name="T1" fmla="*/ 2147483646 h 259"/>
                          <a:gd name="T2" fmla="*/ 2147483646 w 449"/>
                          <a:gd name="T3" fmla="*/ 2147483646 h 259"/>
                          <a:gd name="T4" fmla="*/ 2147483646 w 449"/>
                          <a:gd name="T5" fmla="*/ 2147483646 h 259"/>
                          <a:gd name="T6" fmla="*/ 2147483646 w 449"/>
                          <a:gd name="T7" fmla="*/ 2147483646 h 259"/>
                          <a:gd name="T8" fmla="*/ 2147483646 w 449"/>
                          <a:gd name="T9" fmla="*/ 2147483646 h 259"/>
                          <a:gd name="T10" fmla="*/ 2147483646 w 449"/>
                          <a:gd name="T11" fmla="*/ 2147483646 h 259"/>
                          <a:gd name="T12" fmla="*/ 2147483646 w 449"/>
                          <a:gd name="T13" fmla="*/ 2147483646 h 259"/>
                          <a:gd name="T14" fmla="*/ 2147483646 w 449"/>
                          <a:gd name="T15" fmla="*/ 2147483646 h 259"/>
                          <a:gd name="T16" fmla="*/ 2147483646 w 449"/>
                          <a:gd name="T17" fmla="*/ 2147483646 h 259"/>
                          <a:gd name="T18" fmla="*/ 2147483646 w 449"/>
                          <a:gd name="T19" fmla="*/ 2147483646 h 259"/>
                          <a:gd name="T20" fmla="*/ 2147483646 w 449"/>
                          <a:gd name="T21" fmla="*/ 2147483646 h 259"/>
                          <a:gd name="T22" fmla="*/ 2147483646 w 449"/>
                          <a:gd name="T23" fmla="*/ 2147483646 h 259"/>
                          <a:gd name="T24" fmla="*/ 2147483646 w 449"/>
                          <a:gd name="T25" fmla="*/ 2147483646 h 259"/>
                          <a:gd name="T26" fmla="*/ 2147483646 w 449"/>
                          <a:gd name="T27" fmla="*/ 2147483646 h 259"/>
                          <a:gd name="T28" fmla="*/ 2147483646 w 449"/>
                          <a:gd name="T29" fmla="*/ 2147483646 h 259"/>
                          <a:gd name="T30" fmla="*/ 2147483646 w 449"/>
                          <a:gd name="T31" fmla="*/ 2147483646 h 259"/>
                          <a:gd name="T32" fmla="*/ 2147483646 w 449"/>
                          <a:gd name="T33" fmla="*/ 2147483646 h 259"/>
                          <a:gd name="T34" fmla="*/ 2147483646 w 449"/>
                          <a:gd name="T35" fmla="*/ 2147483646 h 259"/>
                          <a:gd name="T36" fmla="*/ 2147483646 w 449"/>
                          <a:gd name="T37" fmla="*/ 2147483646 h 259"/>
                          <a:gd name="T38" fmla="*/ 2147483646 w 449"/>
                          <a:gd name="T39" fmla="*/ 2147483646 h 259"/>
                          <a:gd name="T40" fmla="*/ 2147483646 w 449"/>
                          <a:gd name="T41" fmla="*/ 2147483646 h 259"/>
                          <a:gd name="T42" fmla="*/ 2147483646 w 449"/>
                          <a:gd name="T43" fmla="*/ 2147483646 h 259"/>
                          <a:gd name="T44" fmla="*/ 2147483646 w 449"/>
                          <a:gd name="T45" fmla="*/ 2147483646 h 259"/>
                          <a:gd name="T46" fmla="*/ 2147483646 w 449"/>
                          <a:gd name="T47" fmla="*/ 2147483646 h 259"/>
                          <a:gd name="T48" fmla="*/ 2147483646 w 449"/>
                          <a:gd name="T49" fmla="*/ 2147483646 h 259"/>
                          <a:gd name="T50" fmla="*/ 2147483646 w 449"/>
                          <a:gd name="T51" fmla="*/ 2147483646 h 259"/>
                          <a:gd name="T52" fmla="*/ 2147483646 w 449"/>
                          <a:gd name="T53" fmla="*/ 2147483646 h 259"/>
                          <a:gd name="T54" fmla="*/ 2147483646 w 449"/>
                          <a:gd name="T55" fmla="*/ 2147483646 h 259"/>
                          <a:gd name="T56" fmla="*/ 2147483646 w 449"/>
                          <a:gd name="T57" fmla="*/ 2147483646 h 259"/>
                          <a:gd name="T58" fmla="*/ 2147483646 w 449"/>
                          <a:gd name="T59" fmla="*/ 2147483646 h 259"/>
                          <a:gd name="T60" fmla="*/ 2147483646 w 449"/>
                          <a:gd name="T61" fmla="*/ 2147483646 h 259"/>
                          <a:gd name="T62" fmla="*/ 2147483646 w 449"/>
                          <a:gd name="T63" fmla="*/ 2147483646 h 259"/>
                          <a:gd name="T64" fmla="*/ 2147483646 w 449"/>
                          <a:gd name="T65" fmla="*/ 2147483646 h 259"/>
                          <a:gd name="T66" fmla="*/ 2147483646 w 449"/>
                          <a:gd name="T67" fmla="*/ 2147483646 h 259"/>
                          <a:gd name="T68" fmla="*/ 2147483646 w 449"/>
                          <a:gd name="T69" fmla="*/ 2147483646 h 259"/>
                          <a:gd name="T70" fmla="*/ 2147483646 w 449"/>
                          <a:gd name="T71" fmla="*/ 2147483646 h 259"/>
                          <a:gd name="T72" fmla="*/ 2147483646 w 449"/>
                          <a:gd name="T73" fmla="*/ 2147483646 h 259"/>
                          <a:gd name="T74" fmla="*/ 2147483646 w 449"/>
                          <a:gd name="T75" fmla="*/ 2147483646 h 259"/>
                          <a:gd name="T76" fmla="*/ 2147483646 w 449"/>
                          <a:gd name="T77" fmla="*/ 0 h 259"/>
                          <a:gd name="T78" fmla="*/ 2147483646 w 449"/>
                          <a:gd name="T79" fmla="*/ 2147483646 h 259"/>
                          <a:gd name="T80" fmla="*/ 2147483646 w 449"/>
                          <a:gd name="T81" fmla="*/ 2147483646 h 259"/>
                          <a:gd name="T82" fmla="*/ 2147483646 w 449"/>
                          <a:gd name="T83" fmla="*/ 2147483646 h 259"/>
                          <a:gd name="T84" fmla="*/ 2147483646 w 449"/>
                          <a:gd name="T85" fmla="*/ 2147483646 h 259"/>
                          <a:gd name="T86" fmla="*/ 2147483646 w 449"/>
                          <a:gd name="T87" fmla="*/ 2147483646 h 259"/>
                          <a:gd name="T88" fmla="*/ 2147483646 w 449"/>
                          <a:gd name="T89" fmla="*/ 2147483646 h 259"/>
                          <a:gd name="T90" fmla="*/ 2147483646 w 449"/>
                          <a:gd name="T91" fmla="*/ 2147483646 h 259"/>
                          <a:gd name="T92" fmla="*/ 2147483646 w 449"/>
                          <a:gd name="T93" fmla="*/ 2147483646 h 259"/>
                          <a:gd name="T94" fmla="*/ 2147483646 w 449"/>
                          <a:gd name="T95" fmla="*/ 2147483646 h 259"/>
                          <a:gd name="T96" fmla="*/ 2147483646 w 449"/>
                          <a:gd name="T97" fmla="*/ 2147483646 h 259"/>
                          <a:gd name="T98" fmla="*/ 2147483646 w 449"/>
                          <a:gd name="T99" fmla="*/ 2147483646 h 259"/>
                          <a:gd name="T100" fmla="*/ 2147483646 w 449"/>
                          <a:gd name="T101" fmla="*/ 2147483646 h 259"/>
                          <a:gd name="T102" fmla="*/ 2147483646 w 449"/>
                          <a:gd name="T103" fmla="*/ 2147483646 h 259"/>
                          <a:gd name="T104" fmla="*/ 0 w 449"/>
                          <a:gd name="T105" fmla="*/ 2147483646 h 259"/>
                          <a:gd name="T106" fmla="*/ 0 w 449"/>
                          <a:gd name="T107" fmla="*/ 2147483646 h 259"/>
                          <a:gd name="T108" fmla="*/ 2147483646 w 449"/>
                          <a:gd name="T109" fmla="*/ 2147483646 h 259"/>
                          <a:gd name="T110" fmla="*/ 2147483646 w 449"/>
                          <a:gd name="T111" fmla="*/ 2147483646 h 259"/>
                          <a:gd name="T112" fmla="*/ 2147483646 w 449"/>
                          <a:gd name="T113" fmla="*/ 2147483646 h 259"/>
                          <a:gd name="T114" fmla="*/ 2147483646 w 449"/>
                          <a:gd name="T115" fmla="*/ 2147483646 h 2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259"/>
                          <a:gd name="T176" fmla="*/ 449 w 449"/>
                          <a:gd name="T177" fmla="*/ 259 h 2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259">
                            <a:moveTo>
                              <a:pt x="1" y="259"/>
                            </a:moveTo>
                            <a:lnTo>
                              <a:pt x="25" y="234"/>
                            </a:lnTo>
                            <a:lnTo>
                              <a:pt x="48" y="207"/>
                            </a:lnTo>
                            <a:lnTo>
                              <a:pt x="71" y="182"/>
                            </a:lnTo>
                            <a:lnTo>
                              <a:pt x="93" y="155"/>
                            </a:lnTo>
                            <a:lnTo>
                              <a:pt x="117" y="130"/>
                            </a:lnTo>
                            <a:lnTo>
                              <a:pt x="140" y="107"/>
                            </a:lnTo>
                            <a:lnTo>
                              <a:pt x="166" y="84"/>
                            </a:lnTo>
                            <a:lnTo>
                              <a:pt x="191" y="62"/>
                            </a:lnTo>
                            <a:lnTo>
                              <a:pt x="209" y="50"/>
                            </a:lnTo>
                            <a:lnTo>
                              <a:pt x="227" y="39"/>
                            </a:lnTo>
                            <a:lnTo>
                              <a:pt x="247" y="30"/>
                            </a:lnTo>
                            <a:lnTo>
                              <a:pt x="267" y="21"/>
                            </a:lnTo>
                            <a:lnTo>
                              <a:pt x="288" y="16"/>
                            </a:lnTo>
                            <a:lnTo>
                              <a:pt x="307" y="14"/>
                            </a:lnTo>
                            <a:lnTo>
                              <a:pt x="327" y="12"/>
                            </a:lnTo>
                            <a:lnTo>
                              <a:pt x="346" y="14"/>
                            </a:lnTo>
                            <a:lnTo>
                              <a:pt x="365" y="19"/>
                            </a:lnTo>
                            <a:lnTo>
                              <a:pt x="381" y="26"/>
                            </a:lnTo>
                            <a:lnTo>
                              <a:pt x="396" y="37"/>
                            </a:lnTo>
                            <a:lnTo>
                              <a:pt x="411" y="52"/>
                            </a:lnTo>
                            <a:lnTo>
                              <a:pt x="422" y="69"/>
                            </a:lnTo>
                            <a:lnTo>
                              <a:pt x="431" y="89"/>
                            </a:lnTo>
                            <a:lnTo>
                              <a:pt x="438" y="114"/>
                            </a:lnTo>
                            <a:lnTo>
                              <a:pt x="441" y="143"/>
                            </a:lnTo>
                            <a:lnTo>
                              <a:pt x="443" y="145"/>
                            </a:lnTo>
                            <a:lnTo>
                              <a:pt x="446" y="145"/>
                            </a:lnTo>
                            <a:lnTo>
                              <a:pt x="447" y="146"/>
                            </a:lnTo>
                            <a:lnTo>
                              <a:pt x="449" y="148"/>
                            </a:lnTo>
                            <a:lnTo>
                              <a:pt x="447" y="121"/>
                            </a:lnTo>
                            <a:lnTo>
                              <a:pt x="443" y="98"/>
                            </a:lnTo>
                            <a:lnTo>
                              <a:pt x="437" y="78"/>
                            </a:lnTo>
                            <a:lnTo>
                              <a:pt x="429" y="60"/>
                            </a:lnTo>
                            <a:lnTo>
                              <a:pt x="417" y="44"/>
                            </a:lnTo>
                            <a:lnTo>
                              <a:pt x="404" y="30"/>
                            </a:lnTo>
                            <a:lnTo>
                              <a:pt x="389" y="19"/>
                            </a:lnTo>
                            <a:lnTo>
                              <a:pt x="369" y="10"/>
                            </a:lnTo>
                            <a:lnTo>
                              <a:pt x="342" y="3"/>
                            </a:lnTo>
                            <a:lnTo>
                              <a:pt x="315" y="0"/>
                            </a:lnTo>
                            <a:lnTo>
                              <a:pt x="289" y="3"/>
                            </a:lnTo>
                            <a:lnTo>
                              <a:pt x="264" y="10"/>
                            </a:lnTo>
                            <a:lnTo>
                              <a:pt x="238" y="21"/>
                            </a:lnTo>
                            <a:lnTo>
                              <a:pt x="212" y="37"/>
                            </a:lnTo>
                            <a:lnTo>
                              <a:pt x="188" y="55"/>
                            </a:lnTo>
                            <a:lnTo>
                              <a:pt x="164" y="75"/>
                            </a:lnTo>
                            <a:lnTo>
                              <a:pt x="141" y="96"/>
                            </a:lnTo>
                            <a:lnTo>
                              <a:pt x="119" y="119"/>
                            </a:lnTo>
                            <a:lnTo>
                              <a:pt x="96" y="145"/>
                            </a:lnTo>
                            <a:lnTo>
                              <a:pt x="75" y="170"/>
                            </a:lnTo>
                            <a:lnTo>
                              <a:pt x="56" y="193"/>
                            </a:lnTo>
                            <a:lnTo>
                              <a:pt x="36" y="216"/>
                            </a:lnTo>
                            <a:lnTo>
                              <a:pt x="18" y="238"/>
                            </a:lnTo>
                            <a:lnTo>
                              <a:pt x="0" y="257"/>
                            </a:lnTo>
                            <a:lnTo>
                              <a:pt x="1" y="257"/>
                            </a:lnTo>
                            <a:lnTo>
                              <a:pt x="1" y="259"/>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45" name="Freeform 12"/>
                      <p:cNvSpPr>
                        <a:spLocks/>
                      </p:cNvSpPr>
                      <p:nvPr/>
                    </p:nvSpPr>
                    <p:spPr bwMode="auto">
                      <a:xfrm>
                        <a:off x="7402871" y="1392238"/>
                        <a:ext cx="131097" cy="106363"/>
                      </a:xfrm>
                      <a:custGeom>
                        <a:avLst/>
                        <a:gdLst>
                          <a:gd name="T0" fmla="*/ 2147483646 w 161"/>
                          <a:gd name="T1" fmla="*/ 2147483646 h 135"/>
                          <a:gd name="T2" fmla="*/ 2147483646 w 161"/>
                          <a:gd name="T3" fmla="*/ 2147483646 h 135"/>
                          <a:gd name="T4" fmla="*/ 2147483646 w 161"/>
                          <a:gd name="T5" fmla="*/ 2147483646 h 135"/>
                          <a:gd name="T6" fmla="*/ 2147483646 w 161"/>
                          <a:gd name="T7" fmla="*/ 2147483646 h 135"/>
                          <a:gd name="T8" fmla="*/ 2147483646 w 161"/>
                          <a:gd name="T9" fmla="*/ 2147483646 h 135"/>
                          <a:gd name="T10" fmla="*/ 2147483646 w 161"/>
                          <a:gd name="T11" fmla="*/ 2147483646 h 135"/>
                          <a:gd name="T12" fmla="*/ 2147483646 w 161"/>
                          <a:gd name="T13" fmla="*/ 2147483646 h 135"/>
                          <a:gd name="T14" fmla="*/ 2147483646 w 161"/>
                          <a:gd name="T15" fmla="*/ 2147483646 h 135"/>
                          <a:gd name="T16" fmla="*/ 2147483646 w 161"/>
                          <a:gd name="T17" fmla="*/ 2147483646 h 135"/>
                          <a:gd name="T18" fmla="*/ 2147483646 w 161"/>
                          <a:gd name="T19" fmla="*/ 2147483646 h 135"/>
                          <a:gd name="T20" fmla="*/ 2147483646 w 161"/>
                          <a:gd name="T21" fmla="*/ 2147483646 h 135"/>
                          <a:gd name="T22" fmla="*/ 2147483646 w 161"/>
                          <a:gd name="T23" fmla="*/ 2147483646 h 135"/>
                          <a:gd name="T24" fmla="*/ 2147483646 w 161"/>
                          <a:gd name="T25" fmla="*/ 2147483646 h 135"/>
                          <a:gd name="T26" fmla="*/ 2147483646 w 161"/>
                          <a:gd name="T27" fmla="*/ 2147483646 h 135"/>
                          <a:gd name="T28" fmla="*/ 2147483646 w 161"/>
                          <a:gd name="T29" fmla="*/ 2147483646 h 135"/>
                          <a:gd name="T30" fmla="*/ 2147483646 w 161"/>
                          <a:gd name="T31" fmla="*/ 2147483646 h 135"/>
                          <a:gd name="T32" fmla="*/ 2147483646 w 161"/>
                          <a:gd name="T33" fmla="*/ 2147483646 h 135"/>
                          <a:gd name="T34" fmla="*/ 2147483646 w 161"/>
                          <a:gd name="T35" fmla="*/ 2147483646 h 135"/>
                          <a:gd name="T36" fmla="*/ 2147483646 w 161"/>
                          <a:gd name="T37" fmla="*/ 2147483646 h 135"/>
                          <a:gd name="T38" fmla="*/ 2147483646 w 161"/>
                          <a:gd name="T39" fmla="*/ 2147483646 h 135"/>
                          <a:gd name="T40" fmla="*/ 2147483646 w 161"/>
                          <a:gd name="T41" fmla="*/ 2147483646 h 135"/>
                          <a:gd name="T42" fmla="*/ 2147483646 w 161"/>
                          <a:gd name="T43" fmla="*/ 2147483646 h 135"/>
                          <a:gd name="T44" fmla="*/ 2147483646 w 161"/>
                          <a:gd name="T45" fmla="*/ 2147483646 h 135"/>
                          <a:gd name="T46" fmla="*/ 2147483646 w 161"/>
                          <a:gd name="T47" fmla="*/ 2147483646 h 135"/>
                          <a:gd name="T48" fmla="*/ 0 w 161"/>
                          <a:gd name="T49" fmla="*/ 2147483646 h 135"/>
                          <a:gd name="T50" fmla="*/ 2147483646 w 161"/>
                          <a:gd name="T51" fmla="*/ 2147483646 h 135"/>
                          <a:gd name="T52" fmla="*/ 2147483646 w 161"/>
                          <a:gd name="T53" fmla="*/ 2147483646 h 135"/>
                          <a:gd name="T54" fmla="*/ 2147483646 w 161"/>
                          <a:gd name="T55" fmla="*/ 2147483646 h 135"/>
                          <a:gd name="T56" fmla="*/ 2147483646 w 161"/>
                          <a:gd name="T57" fmla="*/ 2147483646 h 135"/>
                          <a:gd name="T58" fmla="*/ 2147483646 w 161"/>
                          <a:gd name="T59" fmla="*/ 2147483646 h 135"/>
                          <a:gd name="T60" fmla="*/ 2147483646 w 161"/>
                          <a:gd name="T61" fmla="*/ 2147483646 h 135"/>
                          <a:gd name="T62" fmla="*/ 2147483646 w 161"/>
                          <a:gd name="T63" fmla="*/ 2147483646 h 135"/>
                          <a:gd name="T64" fmla="*/ 2147483646 w 161"/>
                          <a:gd name="T65" fmla="*/ 2147483646 h 135"/>
                          <a:gd name="T66" fmla="*/ 2147483646 w 161"/>
                          <a:gd name="T67" fmla="*/ 2147483646 h 135"/>
                          <a:gd name="T68" fmla="*/ 2147483646 w 161"/>
                          <a:gd name="T69" fmla="*/ 2147483646 h 135"/>
                          <a:gd name="T70" fmla="*/ 2147483646 w 161"/>
                          <a:gd name="T71" fmla="*/ 2147483646 h 135"/>
                          <a:gd name="T72" fmla="*/ 2147483646 w 161"/>
                          <a:gd name="T73" fmla="*/ 2147483646 h 135"/>
                          <a:gd name="T74" fmla="*/ 2147483646 w 161"/>
                          <a:gd name="T75" fmla="*/ 2147483646 h 135"/>
                          <a:gd name="T76" fmla="*/ 2147483646 w 161"/>
                          <a:gd name="T77" fmla="*/ 2147483646 h 135"/>
                          <a:gd name="T78" fmla="*/ 2147483646 w 161"/>
                          <a:gd name="T79" fmla="*/ 2147483646 h 135"/>
                          <a:gd name="T80" fmla="*/ 2147483646 w 161"/>
                          <a:gd name="T81" fmla="*/ 2147483646 h 135"/>
                          <a:gd name="T82" fmla="*/ 2147483646 w 161"/>
                          <a:gd name="T83" fmla="*/ 2147483646 h 135"/>
                          <a:gd name="T84" fmla="*/ 2147483646 w 161"/>
                          <a:gd name="T85" fmla="*/ 2147483646 h 135"/>
                          <a:gd name="T86" fmla="*/ 2147483646 w 161"/>
                          <a:gd name="T87" fmla="*/ 2147483646 h 135"/>
                          <a:gd name="T88" fmla="*/ 2147483646 w 161"/>
                          <a:gd name="T89" fmla="*/ 2147483646 h 135"/>
                          <a:gd name="T90" fmla="*/ 2147483646 w 161"/>
                          <a:gd name="T91" fmla="*/ 2147483646 h 135"/>
                          <a:gd name="T92" fmla="*/ 2147483646 w 161"/>
                          <a:gd name="T93" fmla="*/ 2147483646 h 135"/>
                          <a:gd name="T94" fmla="*/ 2147483646 w 161"/>
                          <a:gd name="T95" fmla="*/ 2147483646 h 135"/>
                          <a:gd name="T96" fmla="*/ 2147483646 w 161"/>
                          <a:gd name="T97" fmla="*/ 2147483646 h 135"/>
                          <a:gd name="T98" fmla="*/ 2147483646 w 161"/>
                          <a:gd name="T99" fmla="*/ 2147483646 h 135"/>
                          <a:gd name="T100" fmla="*/ 2147483646 w 161"/>
                          <a:gd name="T101" fmla="*/ 2147483646 h 135"/>
                          <a:gd name="T102" fmla="*/ 2147483646 w 161"/>
                          <a:gd name="T103" fmla="*/ 2147483646 h 135"/>
                          <a:gd name="T104" fmla="*/ 2147483646 w 161"/>
                          <a:gd name="T105" fmla="*/ 0 h 135"/>
                          <a:gd name="T106" fmla="*/ 2147483646 w 161"/>
                          <a:gd name="T107" fmla="*/ 2147483646 h 135"/>
                          <a:gd name="T108" fmla="*/ 2147483646 w 161"/>
                          <a:gd name="T109" fmla="*/ 2147483646 h 135"/>
                          <a:gd name="T110" fmla="*/ 2147483646 w 161"/>
                          <a:gd name="T111" fmla="*/ 2147483646 h 135"/>
                          <a:gd name="T112" fmla="*/ 2147483646 w 161"/>
                          <a:gd name="T113" fmla="*/ 2147483646 h 135"/>
                          <a:gd name="T114" fmla="*/ 2147483646 w 161"/>
                          <a:gd name="T115" fmla="*/ 2147483646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135"/>
                          <a:gd name="T176" fmla="*/ 161 w 16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135">
                            <a:moveTo>
                              <a:pt x="78" y="8"/>
                            </a:moveTo>
                            <a:lnTo>
                              <a:pt x="84" y="11"/>
                            </a:lnTo>
                            <a:lnTo>
                              <a:pt x="90" y="17"/>
                            </a:lnTo>
                            <a:lnTo>
                              <a:pt x="97" y="20"/>
                            </a:lnTo>
                            <a:lnTo>
                              <a:pt x="103" y="24"/>
                            </a:lnTo>
                            <a:lnTo>
                              <a:pt x="109" y="27"/>
                            </a:lnTo>
                            <a:lnTo>
                              <a:pt x="115" y="33"/>
                            </a:lnTo>
                            <a:lnTo>
                              <a:pt x="121" y="36"/>
                            </a:lnTo>
                            <a:lnTo>
                              <a:pt x="127" y="42"/>
                            </a:lnTo>
                            <a:lnTo>
                              <a:pt x="133" y="47"/>
                            </a:lnTo>
                            <a:lnTo>
                              <a:pt x="139" y="54"/>
                            </a:lnTo>
                            <a:lnTo>
                              <a:pt x="145" y="59"/>
                            </a:lnTo>
                            <a:lnTo>
                              <a:pt x="151" y="67"/>
                            </a:lnTo>
                            <a:lnTo>
                              <a:pt x="155" y="76"/>
                            </a:lnTo>
                            <a:lnTo>
                              <a:pt x="154" y="84"/>
                            </a:lnTo>
                            <a:lnTo>
                              <a:pt x="149" y="93"/>
                            </a:lnTo>
                            <a:lnTo>
                              <a:pt x="143" y="102"/>
                            </a:lnTo>
                            <a:lnTo>
                              <a:pt x="130" y="115"/>
                            </a:lnTo>
                            <a:lnTo>
                              <a:pt x="112" y="120"/>
                            </a:lnTo>
                            <a:lnTo>
                              <a:pt x="92" y="118"/>
                            </a:lnTo>
                            <a:lnTo>
                              <a:pt x="72" y="111"/>
                            </a:lnTo>
                            <a:lnTo>
                              <a:pt x="51" y="102"/>
                            </a:lnTo>
                            <a:lnTo>
                              <a:pt x="32" y="92"/>
                            </a:lnTo>
                            <a:lnTo>
                              <a:pt x="14" y="81"/>
                            </a:lnTo>
                            <a:lnTo>
                              <a:pt x="0" y="72"/>
                            </a:lnTo>
                            <a:lnTo>
                              <a:pt x="2" y="76"/>
                            </a:lnTo>
                            <a:lnTo>
                              <a:pt x="3" y="79"/>
                            </a:lnTo>
                            <a:lnTo>
                              <a:pt x="5" y="83"/>
                            </a:lnTo>
                            <a:lnTo>
                              <a:pt x="6" y="86"/>
                            </a:lnTo>
                            <a:lnTo>
                              <a:pt x="17" y="95"/>
                            </a:lnTo>
                            <a:lnTo>
                              <a:pt x="27" y="102"/>
                            </a:lnTo>
                            <a:lnTo>
                              <a:pt x="38" y="110"/>
                            </a:lnTo>
                            <a:lnTo>
                              <a:pt x="48" y="115"/>
                            </a:lnTo>
                            <a:lnTo>
                              <a:pt x="60" y="120"/>
                            </a:lnTo>
                            <a:lnTo>
                              <a:pt x="71" y="126"/>
                            </a:lnTo>
                            <a:lnTo>
                              <a:pt x="83" y="129"/>
                            </a:lnTo>
                            <a:lnTo>
                              <a:pt x="95" y="133"/>
                            </a:lnTo>
                            <a:lnTo>
                              <a:pt x="106" y="135"/>
                            </a:lnTo>
                            <a:lnTo>
                              <a:pt x="116" y="135"/>
                            </a:lnTo>
                            <a:lnTo>
                              <a:pt x="127" y="133"/>
                            </a:lnTo>
                            <a:lnTo>
                              <a:pt x="137" y="127"/>
                            </a:lnTo>
                            <a:lnTo>
                              <a:pt x="148" y="122"/>
                            </a:lnTo>
                            <a:lnTo>
                              <a:pt x="155" y="115"/>
                            </a:lnTo>
                            <a:lnTo>
                              <a:pt x="160" y="104"/>
                            </a:lnTo>
                            <a:lnTo>
                              <a:pt x="161" y="92"/>
                            </a:lnTo>
                            <a:lnTo>
                              <a:pt x="160" y="76"/>
                            </a:lnTo>
                            <a:lnTo>
                              <a:pt x="152" y="61"/>
                            </a:lnTo>
                            <a:lnTo>
                              <a:pt x="142" y="47"/>
                            </a:lnTo>
                            <a:lnTo>
                              <a:pt x="130" y="34"/>
                            </a:lnTo>
                            <a:lnTo>
                              <a:pt x="115" y="24"/>
                            </a:lnTo>
                            <a:lnTo>
                              <a:pt x="101" y="15"/>
                            </a:lnTo>
                            <a:lnTo>
                              <a:pt x="87" y="6"/>
                            </a:lnTo>
                            <a:lnTo>
                              <a:pt x="75" y="0"/>
                            </a:lnTo>
                            <a:lnTo>
                              <a:pt x="77" y="2"/>
                            </a:lnTo>
                            <a:lnTo>
                              <a:pt x="77" y="4"/>
                            </a:lnTo>
                            <a:lnTo>
                              <a:pt x="77" y="6"/>
                            </a:lnTo>
                            <a:lnTo>
                              <a:pt x="78" y="8"/>
                            </a:lnTo>
                            <a:close/>
                          </a:path>
                        </a:pathLst>
                      </a:custGeom>
                      <a:solidFill>
                        <a:srgbClr val="3DC102"/>
                      </a:solidFill>
                      <a:ln w="9525">
                        <a:solidFill>
                          <a:srgbClr val="FF0000"/>
                        </a:solidFill>
                        <a:round/>
                        <a:headEnd/>
                        <a:tailEnd/>
                      </a:ln>
                    </p:spPr>
                    <p:txBody>
                      <a:bodyPr/>
                      <a:lstStyle/>
                      <a:p>
                        <a:endParaRPr lang="en-US" sz="1350" dirty="0"/>
                      </a:p>
                    </p:txBody>
                  </p:sp>
                  <p:sp>
                    <p:nvSpPr>
                      <p:cNvPr id="46" name="Freeform 13"/>
                      <p:cNvSpPr>
                        <a:spLocks/>
                      </p:cNvSpPr>
                      <p:nvPr/>
                    </p:nvSpPr>
                    <p:spPr bwMode="auto">
                      <a:xfrm>
                        <a:off x="7286523" y="1431925"/>
                        <a:ext cx="160594" cy="100013"/>
                      </a:xfrm>
                      <a:custGeom>
                        <a:avLst/>
                        <a:gdLst>
                          <a:gd name="T0" fmla="*/ 2147483646 w 196"/>
                          <a:gd name="T1" fmla="*/ 2147483646 h 126"/>
                          <a:gd name="T2" fmla="*/ 2147483646 w 196"/>
                          <a:gd name="T3" fmla="*/ 2147483646 h 126"/>
                          <a:gd name="T4" fmla="*/ 2147483646 w 196"/>
                          <a:gd name="T5" fmla="*/ 2147483646 h 126"/>
                          <a:gd name="T6" fmla="*/ 2147483646 w 196"/>
                          <a:gd name="T7" fmla="*/ 2147483646 h 126"/>
                          <a:gd name="T8" fmla="*/ 2147483646 w 196"/>
                          <a:gd name="T9" fmla="*/ 2147483646 h 126"/>
                          <a:gd name="T10" fmla="*/ 2147483646 w 196"/>
                          <a:gd name="T11" fmla="*/ 2147483646 h 126"/>
                          <a:gd name="T12" fmla="*/ 2147483646 w 196"/>
                          <a:gd name="T13" fmla="*/ 2147483646 h 126"/>
                          <a:gd name="T14" fmla="*/ 2147483646 w 196"/>
                          <a:gd name="T15" fmla="*/ 2147483646 h 126"/>
                          <a:gd name="T16" fmla="*/ 2147483646 w 196"/>
                          <a:gd name="T17" fmla="*/ 2147483646 h 126"/>
                          <a:gd name="T18" fmla="*/ 2147483646 w 196"/>
                          <a:gd name="T19" fmla="*/ 2147483646 h 126"/>
                          <a:gd name="T20" fmla="*/ 2147483646 w 196"/>
                          <a:gd name="T21" fmla="*/ 2147483646 h 126"/>
                          <a:gd name="T22" fmla="*/ 2147483646 w 196"/>
                          <a:gd name="T23" fmla="*/ 2147483646 h 126"/>
                          <a:gd name="T24" fmla="*/ 2147483646 w 196"/>
                          <a:gd name="T25" fmla="*/ 2147483646 h 126"/>
                          <a:gd name="T26" fmla="*/ 2147483646 w 196"/>
                          <a:gd name="T27" fmla="*/ 2147483646 h 126"/>
                          <a:gd name="T28" fmla="*/ 2147483646 w 196"/>
                          <a:gd name="T29" fmla="*/ 2147483646 h 126"/>
                          <a:gd name="T30" fmla="*/ 2147483646 w 196"/>
                          <a:gd name="T31" fmla="*/ 2147483646 h 126"/>
                          <a:gd name="T32" fmla="*/ 2147483646 w 196"/>
                          <a:gd name="T33" fmla="*/ 2147483646 h 126"/>
                          <a:gd name="T34" fmla="*/ 2147483646 w 196"/>
                          <a:gd name="T35" fmla="*/ 2147483646 h 126"/>
                          <a:gd name="T36" fmla="*/ 2147483646 w 196"/>
                          <a:gd name="T37" fmla="*/ 2147483646 h 126"/>
                          <a:gd name="T38" fmla="*/ 2147483646 w 196"/>
                          <a:gd name="T39" fmla="*/ 2147483646 h 126"/>
                          <a:gd name="T40" fmla="*/ 0 w 196"/>
                          <a:gd name="T41" fmla="*/ 2147483646 h 126"/>
                          <a:gd name="T42" fmla="*/ 2147483646 w 196"/>
                          <a:gd name="T43" fmla="*/ 2147483646 h 126"/>
                          <a:gd name="T44" fmla="*/ 2147483646 w 196"/>
                          <a:gd name="T45" fmla="*/ 2147483646 h 126"/>
                          <a:gd name="T46" fmla="*/ 2147483646 w 196"/>
                          <a:gd name="T47" fmla="*/ 2147483646 h 126"/>
                          <a:gd name="T48" fmla="*/ 2147483646 w 196"/>
                          <a:gd name="T49" fmla="*/ 2147483646 h 126"/>
                          <a:gd name="T50" fmla="*/ 2147483646 w 196"/>
                          <a:gd name="T51" fmla="*/ 2147483646 h 126"/>
                          <a:gd name="T52" fmla="*/ 2147483646 w 196"/>
                          <a:gd name="T53" fmla="*/ 2147483646 h 126"/>
                          <a:gd name="T54" fmla="*/ 2147483646 w 196"/>
                          <a:gd name="T55" fmla="*/ 2147483646 h 126"/>
                          <a:gd name="T56" fmla="*/ 2147483646 w 196"/>
                          <a:gd name="T57" fmla="*/ 2147483646 h 126"/>
                          <a:gd name="T58" fmla="*/ 2147483646 w 196"/>
                          <a:gd name="T59" fmla="*/ 2147483646 h 126"/>
                          <a:gd name="T60" fmla="*/ 2147483646 w 196"/>
                          <a:gd name="T61" fmla="*/ 2147483646 h 126"/>
                          <a:gd name="T62" fmla="*/ 2147483646 w 196"/>
                          <a:gd name="T63" fmla="*/ 2147483646 h 126"/>
                          <a:gd name="T64" fmla="*/ 2147483646 w 196"/>
                          <a:gd name="T65" fmla="*/ 2147483646 h 126"/>
                          <a:gd name="T66" fmla="*/ 2147483646 w 196"/>
                          <a:gd name="T67" fmla="*/ 2147483646 h 126"/>
                          <a:gd name="T68" fmla="*/ 2147483646 w 196"/>
                          <a:gd name="T69" fmla="*/ 2147483646 h 126"/>
                          <a:gd name="T70" fmla="*/ 2147483646 w 196"/>
                          <a:gd name="T71" fmla="*/ 2147483646 h 126"/>
                          <a:gd name="T72" fmla="*/ 2147483646 w 196"/>
                          <a:gd name="T73" fmla="*/ 2147483646 h 126"/>
                          <a:gd name="T74" fmla="*/ 2147483646 w 196"/>
                          <a:gd name="T75" fmla="*/ 2147483646 h 126"/>
                          <a:gd name="T76" fmla="*/ 2147483646 w 196"/>
                          <a:gd name="T77" fmla="*/ 2147483646 h 126"/>
                          <a:gd name="T78" fmla="*/ 2147483646 w 196"/>
                          <a:gd name="T79" fmla="*/ 2147483646 h 126"/>
                          <a:gd name="T80" fmla="*/ 2147483646 w 196"/>
                          <a:gd name="T81" fmla="*/ 2147483646 h 126"/>
                          <a:gd name="T82" fmla="*/ 2147483646 w 196"/>
                          <a:gd name="T83" fmla="*/ 2147483646 h 126"/>
                          <a:gd name="T84" fmla="*/ 2147483646 w 196"/>
                          <a:gd name="T85" fmla="*/ 2147483646 h 126"/>
                          <a:gd name="T86" fmla="*/ 2147483646 w 196"/>
                          <a:gd name="T87" fmla="*/ 2147483646 h 126"/>
                          <a:gd name="T88" fmla="*/ 2147483646 w 196"/>
                          <a:gd name="T89" fmla="*/ 2147483646 h 126"/>
                          <a:gd name="T90" fmla="*/ 2147483646 w 196"/>
                          <a:gd name="T91" fmla="*/ 0 h 126"/>
                          <a:gd name="T92" fmla="*/ 2147483646 w 196"/>
                          <a:gd name="T93" fmla="*/ 2147483646 h 126"/>
                          <a:gd name="T94" fmla="*/ 2147483646 w 196"/>
                          <a:gd name="T95" fmla="*/ 2147483646 h 126"/>
                          <a:gd name="T96" fmla="*/ 2147483646 w 196"/>
                          <a:gd name="T97" fmla="*/ 2147483646 h 126"/>
                          <a:gd name="T98" fmla="*/ 2147483646 w 196"/>
                          <a:gd name="T99" fmla="*/ 2147483646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
                          <a:gd name="T151" fmla="*/ 0 h 126"/>
                          <a:gd name="T152" fmla="*/ 196 w 196"/>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 h="126">
                            <a:moveTo>
                              <a:pt x="145" y="5"/>
                            </a:moveTo>
                            <a:lnTo>
                              <a:pt x="157" y="17"/>
                            </a:lnTo>
                            <a:lnTo>
                              <a:pt x="167" y="32"/>
                            </a:lnTo>
                            <a:lnTo>
                              <a:pt x="176" y="46"/>
                            </a:lnTo>
                            <a:lnTo>
                              <a:pt x="181" y="62"/>
                            </a:lnTo>
                            <a:lnTo>
                              <a:pt x="182" y="78"/>
                            </a:lnTo>
                            <a:lnTo>
                              <a:pt x="178" y="93"/>
                            </a:lnTo>
                            <a:lnTo>
                              <a:pt x="169" y="105"/>
                            </a:lnTo>
                            <a:lnTo>
                              <a:pt x="152" y="114"/>
                            </a:lnTo>
                            <a:lnTo>
                              <a:pt x="133" y="118"/>
                            </a:lnTo>
                            <a:lnTo>
                              <a:pt x="111" y="114"/>
                            </a:lnTo>
                            <a:lnTo>
                              <a:pt x="92" y="105"/>
                            </a:lnTo>
                            <a:lnTo>
                              <a:pt x="72" y="93"/>
                            </a:lnTo>
                            <a:lnTo>
                              <a:pt x="54" y="76"/>
                            </a:lnTo>
                            <a:lnTo>
                              <a:pt x="38" y="59"/>
                            </a:lnTo>
                            <a:lnTo>
                              <a:pt x="23" y="39"/>
                            </a:lnTo>
                            <a:lnTo>
                              <a:pt x="12" y="21"/>
                            </a:lnTo>
                            <a:lnTo>
                              <a:pt x="9" y="17"/>
                            </a:lnTo>
                            <a:lnTo>
                              <a:pt x="6" y="16"/>
                            </a:lnTo>
                            <a:lnTo>
                              <a:pt x="3" y="12"/>
                            </a:lnTo>
                            <a:lnTo>
                              <a:pt x="0" y="10"/>
                            </a:lnTo>
                            <a:lnTo>
                              <a:pt x="10" y="32"/>
                            </a:lnTo>
                            <a:lnTo>
                              <a:pt x="23" y="51"/>
                            </a:lnTo>
                            <a:lnTo>
                              <a:pt x="39" y="69"/>
                            </a:lnTo>
                            <a:lnTo>
                              <a:pt x="57" y="87"/>
                            </a:lnTo>
                            <a:lnTo>
                              <a:pt x="77" y="101"/>
                            </a:lnTo>
                            <a:lnTo>
                              <a:pt x="98" y="112"/>
                            </a:lnTo>
                            <a:lnTo>
                              <a:pt x="117" y="121"/>
                            </a:lnTo>
                            <a:lnTo>
                              <a:pt x="137" y="126"/>
                            </a:lnTo>
                            <a:lnTo>
                              <a:pt x="149" y="126"/>
                            </a:lnTo>
                            <a:lnTo>
                              <a:pt x="161" y="125"/>
                            </a:lnTo>
                            <a:lnTo>
                              <a:pt x="172" y="121"/>
                            </a:lnTo>
                            <a:lnTo>
                              <a:pt x="182" y="114"/>
                            </a:lnTo>
                            <a:lnTo>
                              <a:pt x="190" y="103"/>
                            </a:lnTo>
                            <a:lnTo>
                              <a:pt x="194" y="93"/>
                            </a:lnTo>
                            <a:lnTo>
                              <a:pt x="196" y="80"/>
                            </a:lnTo>
                            <a:lnTo>
                              <a:pt x="191" y="64"/>
                            </a:lnTo>
                            <a:lnTo>
                              <a:pt x="187" y="55"/>
                            </a:lnTo>
                            <a:lnTo>
                              <a:pt x="181" y="44"/>
                            </a:lnTo>
                            <a:lnTo>
                              <a:pt x="175" y="37"/>
                            </a:lnTo>
                            <a:lnTo>
                              <a:pt x="169" y="28"/>
                            </a:lnTo>
                            <a:lnTo>
                              <a:pt x="163" y="21"/>
                            </a:lnTo>
                            <a:lnTo>
                              <a:pt x="157" y="14"/>
                            </a:lnTo>
                            <a:lnTo>
                              <a:pt x="149" y="7"/>
                            </a:lnTo>
                            <a:lnTo>
                              <a:pt x="142" y="1"/>
                            </a:lnTo>
                            <a:lnTo>
                              <a:pt x="140" y="0"/>
                            </a:lnTo>
                            <a:lnTo>
                              <a:pt x="142" y="1"/>
                            </a:lnTo>
                            <a:lnTo>
                              <a:pt x="143" y="3"/>
                            </a:lnTo>
                            <a:lnTo>
                              <a:pt x="145" y="5"/>
                            </a:lnTo>
                            <a:close/>
                          </a:path>
                        </a:pathLst>
                      </a:custGeom>
                      <a:solidFill>
                        <a:srgbClr val="3DC102"/>
                      </a:solidFill>
                      <a:ln w="9525">
                        <a:solidFill>
                          <a:srgbClr val="FF0000"/>
                        </a:solidFill>
                        <a:round/>
                        <a:headEnd/>
                        <a:tailEnd/>
                      </a:ln>
                    </p:spPr>
                    <p:txBody>
                      <a:bodyPr/>
                      <a:lstStyle/>
                      <a:p>
                        <a:endParaRPr lang="en-US" sz="1350" dirty="0"/>
                      </a:p>
                    </p:txBody>
                  </p:sp>
                  <p:sp>
                    <p:nvSpPr>
                      <p:cNvPr id="47" name="Freeform 14"/>
                      <p:cNvSpPr>
                        <a:spLocks/>
                      </p:cNvSpPr>
                      <p:nvPr/>
                    </p:nvSpPr>
                    <p:spPr bwMode="auto">
                      <a:xfrm>
                        <a:off x="7176729" y="1336675"/>
                        <a:ext cx="134374" cy="125413"/>
                      </a:xfrm>
                      <a:custGeom>
                        <a:avLst/>
                        <a:gdLst>
                          <a:gd name="T0" fmla="*/ 2147483646 w 165"/>
                          <a:gd name="T1" fmla="*/ 2147483646 h 159"/>
                          <a:gd name="T2" fmla="*/ 2147483646 w 165"/>
                          <a:gd name="T3" fmla="*/ 2147483646 h 159"/>
                          <a:gd name="T4" fmla="*/ 2147483646 w 165"/>
                          <a:gd name="T5" fmla="*/ 2147483646 h 159"/>
                          <a:gd name="T6" fmla="*/ 2147483646 w 165"/>
                          <a:gd name="T7" fmla="*/ 2147483646 h 159"/>
                          <a:gd name="T8" fmla="*/ 2147483646 w 165"/>
                          <a:gd name="T9" fmla="*/ 2147483646 h 159"/>
                          <a:gd name="T10" fmla="*/ 2147483646 w 165"/>
                          <a:gd name="T11" fmla="*/ 2147483646 h 159"/>
                          <a:gd name="T12" fmla="*/ 2147483646 w 165"/>
                          <a:gd name="T13" fmla="*/ 2147483646 h 159"/>
                          <a:gd name="T14" fmla="*/ 2147483646 w 165"/>
                          <a:gd name="T15" fmla="*/ 2147483646 h 159"/>
                          <a:gd name="T16" fmla="*/ 2147483646 w 165"/>
                          <a:gd name="T17" fmla="*/ 2147483646 h 159"/>
                          <a:gd name="T18" fmla="*/ 2147483646 w 165"/>
                          <a:gd name="T19" fmla="*/ 2147483646 h 159"/>
                          <a:gd name="T20" fmla="*/ 2147483646 w 165"/>
                          <a:gd name="T21" fmla="*/ 2147483646 h 159"/>
                          <a:gd name="T22" fmla="*/ 2147483646 w 165"/>
                          <a:gd name="T23" fmla="*/ 2147483646 h 159"/>
                          <a:gd name="T24" fmla="*/ 2147483646 w 165"/>
                          <a:gd name="T25" fmla="*/ 2147483646 h 159"/>
                          <a:gd name="T26" fmla="*/ 2147483646 w 165"/>
                          <a:gd name="T27" fmla="*/ 2147483646 h 159"/>
                          <a:gd name="T28" fmla="*/ 2147483646 w 165"/>
                          <a:gd name="T29" fmla="*/ 2147483646 h 159"/>
                          <a:gd name="T30" fmla="*/ 2147483646 w 165"/>
                          <a:gd name="T31" fmla="*/ 2147483646 h 159"/>
                          <a:gd name="T32" fmla="*/ 2147483646 w 165"/>
                          <a:gd name="T33" fmla="*/ 2147483646 h 159"/>
                          <a:gd name="T34" fmla="*/ 2147483646 w 165"/>
                          <a:gd name="T35" fmla="*/ 2147483646 h 159"/>
                          <a:gd name="T36" fmla="*/ 2147483646 w 165"/>
                          <a:gd name="T37" fmla="*/ 2147483646 h 159"/>
                          <a:gd name="T38" fmla="*/ 2147483646 w 165"/>
                          <a:gd name="T39" fmla="*/ 2147483646 h 159"/>
                          <a:gd name="T40" fmla="*/ 2147483646 w 165"/>
                          <a:gd name="T41" fmla="*/ 2147483646 h 159"/>
                          <a:gd name="T42" fmla="*/ 2147483646 w 165"/>
                          <a:gd name="T43" fmla="*/ 2147483646 h 159"/>
                          <a:gd name="T44" fmla="*/ 2147483646 w 165"/>
                          <a:gd name="T45" fmla="*/ 2147483646 h 159"/>
                          <a:gd name="T46" fmla="*/ 2147483646 w 165"/>
                          <a:gd name="T47" fmla="*/ 2147483646 h 159"/>
                          <a:gd name="T48" fmla="*/ 2147483646 w 165"/>
                          <a:gd name="T49" fmla="*/ 0 h 159"/>
                          <a:gd name="T50" fmla="*/ 2147483646 w 165"/>
                          <a:gd name="T51" fmla="*/ 2147483646 h 159"/>
                          <a:gd name="T52" fmla="*/ 0 w 165"/>
                          <a:gd name="T53" fmla="*/ 2147483646 h 159"/>
                          <a:gd name="T54" fmla="*/ 2147483646 w 165"/>
                          <a:gd name="T55" fmla="*/ 2147483646 h 159"/>
                          <a:gd name="T56" fmla="*/ 2147483646 w 165"/>
                          <a:gd name="T57" fmla="*/ 2147483646 h 159"/>
                          <a:gd name="T58" fmla="*/ 2147483646 w 165"/>
                          <a:gd name="T59" fmla="*/ 2147483646 h 159"/>
                          <a:gd name="T60" fmla="*/ 2147483646 w 165"/>
                          <a:gd name="T61" fmla="*/ 2147483646 h 159"/>
                          <a:gd name="T62" fmla="*/ 2147483646 w 165"/>
                          <a:gd name="T63" fmla="*/ 2147483646 h 159"/>
                          <a:gd name="T64" fmla="*/ 2147483646 w 165"/>
                          <a:gd name="T65" fmla="*/ 2147483646 h 159"/>
                          <a:gd name="T66" fmla="*/ 2147483646 w 165"/>
                          <a:gd name="T67" fmla="*/ 2147483646 h 159"/>
                          <a:gd name="T68" fmla="*/ 2147483646 w 165"/>
                          <a:gd name="T69" fmla="*/ 2147483646 h 159"/>
                          <a:gd name="T70" fmla="*/ 2147483646 w 165"/>
                          <a:gd name="T71" fmla="*/ 2147483646 h 159"/>
                          <a:gd name="T72" fmla="*/ 2147483646 w 165"/>
                          <a:gd name="T73" fmla="*/ 2147483646 h 159"/>
                          <a:gd name="T74" fmla="*/ 2147483646 w 165"/>
                          <a:gd name="T75" fmla="*/ 2147483646 h 159"/>
                          <a:gd name="T76" fmla="*/ 2147483646 w 165"/>
                          <a:gd name="T77" fmla="*/ 2147483646 h 159"/>
                          <a:gd name="T78" fmla="*/ 2147483646 w 165"/>
                          <a:gd name="T79" fmla="*/ 2147483646 h 159"/>
                          <a:gd name="T80" fmla="*/ 2147483646 w 165"/>
                          <a:gd name="T81" fmla="*/ 2147483646 h 159"/>
                          <a:gd name="T82" fmla="*/ 2147483646 w 165"/>
                          <a:gd name="T83" fmla="*/ 2147483646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5"/>
                          <a:gd name="T127" fmla="*/ 0 h 159"/>
                          <a:gd name="T128" fmla="*/ 165 w 165"/>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5" h="159">
                            <a:moveTo>
                              <a:pt x="162" y="132"/>
                            </a:moveTo>
                            <a:lnTo>
                              <a:pt x="149" y="137"/>
                            </a:lnTo>
                            <a:lnTo>
                              <a:pt x="137" y="141"/>
                            </a:lnTo>
                            <a:lnTo>
                              <a:pt x="125" y="145"/>
                            </a:lnTo>
                            <a:lnTo>
                              <a:pt x="112" y="146"/>
                            </a:lnTo>
                            <a:lnTo>
                              <a:pt x="100" y="146"/>
                            </a:lnTo>
                            <a:lnTo>
                              <a:pt x="88" y="145"/>
                            </a:lnTo>
                            <a:lnTo>
                              <a:pt x="74" y="143"/>
                            </a:lnTo>
                            <a:lnTo>
                              <a:pt x="62" y="137"/>
                            </a:lnTo>
                            <a:lnTo>
                              <a:pt x="55" y="134"/>
                            </a:lnTo>
                            <a:lnTo>
                              <a:pt x="47" y="127"/>
                            </a:lnTo>
                            <a:lnTo>
                              <a:pt x="38" y="120"/>
                            </a:lnTo>
                            <a:lnTo>
                              <a:pt x="29" y="112"/>
                            </a:lnTo>
                            <a:lnTo>
                              <a:pt x="21" y="103"/>
                            </a:lnTo>
                            <a:lnTo>
                              <a:pt x="15" y="94"/>
                            </a:lnTo>
                            <a:lnTo>
                              <a:pt x="11" y="84"/>
                            </a:lnTo>
                            <a:lnTo>
                              <a:pt x="9" y="75"/>
                            </a:lnTo>
                            <a:lnTo>
                              <a:pt x="12" y="59"/>
                            </a:lnTo>
                            <a:lnTo>
                              <a:pt x="20" y="44"/>
                            </a:lnTo>
                            <a:lnTo>
                              <a:pt x="30" y="32"/>
                            </a:lnTo>
                            <a:lnTo>
                              <a:pt x="41" y="21"/>
                            </a:lnTo>
                            <a:lnTo>
                              <a:pt x="41" y="18"/>
                            </a:lnTo>
                            <a:lnTo>
                              <a:pt x="38" y="10"/>
                            </a:lnTo>
                            <a:lnTo>
                              <a:pt x="35" y="3"/>
                            </a:lnTo>
                            <a:lnTo>
                              <a:pt x="32" y="0"/>
                            </a:lnTo>
                            <a:lnTo>
                              <a:pt x="9" y="18"/>
                            </a:lnTo>
                            <a:lnTo>
                              <a:pt x="0" y="46"/>
                            </a:lnTo>
                            <a:lnTo>
                              <a:pt x="5" y="78"/>
                            </a:lnTo>
                            <a:lnTo>
                              <a:pt x="18" y="107"/>
                            </a:lnTo>
                            <a:lnTo>
                              <a:pt x="33" y="127"/>
                            </a:lnTo>
                            <a:lnTo>
                              <a:pt x="49" y="141"/>
                            </a:lnTo>
                            <a:lnTo>
                              <a:pt x="67" y="152"/>
                            </a:lnTo>
                            <a:lnTo>
                              <a:pt x="85" y="157"/>
                            </a:lnTo>
                            <a:lnTo>
                              <a:pt x="104" y="159"/>
                            </a:lnTo>
                            <a:lnTo>
                              <a:pt x="124" y="157"/>
                            </a:lnTo>
                            <a:lnTo>
                              <a:pt x="145" y="150"/>
                            </a:lnTo>
                            <a:lnTo>
                              <a:pt x="165" y="139"/>
                            </a:lnTo>
                            <a:lnTo>
                              <a:pt x="165" y="137"/>
                            </a:lnTo>
                            <a:lnTo>
                              <a:pt x="163" y="136"/>
                            </a:lnTo>
                            <a:lnTo>
                              <a:pt x="162" y="134"/>
                            </a:lnTo>
                            <a:lnTo>
                              <a:pt x="162" y="132"/>
                            </a:lnTo>
                            <a:close/>
                          </a:path>
                        </a:pathLst>
                      </a:custGeom>
                      <a:solidFill>
                        <a:srgbClr val="3DC102"/>
                      </a:solidFill>
                      <a:ln w="9525">
                        <a:solidFill>
                          <a:srgbClr val="FF0000"/>
                        </a:solidFill>
                        <a:round/>
                        <a:headEnd/>
                        <a:tailEnd/>
                      </a:ln>
                    </p:spPr>
                    <p:txBody>
                      <a:bodyPr/>
                      <a:lstStyle/>
                      <a:p>
                        <a:endParaRPr lang="en-US" sz="1350" dirty="0"/>
                      </a:p>
                    </p:txBody>
                  </p:sp>
                  <p:sp>
                    <p:nvSpPr>
                      <p:cNvPr id="48" name="Freeform 15"/>
                      <p:cNvSpPr>
                        <a:spLocks/>
                      </p:cNvSpPr>
                      <p:nvPr/>
                    </p:nvSpPr>
                    <p:spPr bwMode="auto">
                      <a:xfrm>
                        <a:off x="7114458" y="1266825"/>
                        <a:ext cx="157316" cy="114300"/>
                      </a:xfrm>
                      <a:custGeom>
                        <a:avLst/>
                        <a:gdLst>
                          <a:gd name="T0" fmla="*/ 2147483646 w 191"/>
                          <a:gd name="T1" fmla="*/ 2147483646 h 143"/>
                          <a:gd name="T2" fmla="*/ 2147483646 w 191"/>
                          <a:gd name="T3" fmla="*/ 2147483646 h 143"/>
                          <a:gd name="T4" fmla="*/ 2147483646 w 191"/>
                          <a:gd name="T5" fmla="*/ 2147483646 h 143"/>
                          <a:gd name="T6" fmla="*/ 2147483646 w 191"/>
                          <a:gd name="T7" fmla="*/ 2147483646 h 143"/>
                          <a:gd name="T8" fmla="*/ 2147483646 w 191"/>
                          <a:gd name="T9" fmla="*/ 2147483646 h 143"/>
                          <a:gd name="T10" fmla="*/ 2147483646 w 191"/>
                          <a:gd name="T11" fmla="*/ 2147483646 h 143"/>
                          <a:gd name="T12" fmla="*/ 2147483646 w 191"/>
                          <a:gd name="T13" fmla="*/ 2147483646 h 143"/>
                          <a:gd name="T14" fmla="*/ 2147483646 w 191"/>
                          <a:gd name="T15" fmla="*/ 2147483646 h 143"/>
                          <a:gd name="T16" fmla="*/ 2147483646 w 191"/>
                          <a:gd name="T17" fmla="*/ 2147483646 h 143"/>
                          <a:gd name="T18" fmla="*/ 2147483646 w 191"/>
                          <a:gd name="T19" fmla="*/ 2147483646 h 143"/>
                          <a:gd name="T20" fmla="*/ 2147483646 w 191"/>
                          <a:gd name="T21" fmla="*/ 2147483646 h 143"/>
                          <a:gd name="T22" fmla="*/ 2147483646 w 191"/>
                          <a:gd name="T23" fmla="*/ 2147483646 h 143"/>
                          <a:gd name="T24" fmla="*/ 2147483646 w 191"/>
                          <a:gd name="T25" fmla="*/ 2147483646 h 143"/>
                          <a:gd name="T26" fmla="*/ 2147483646 w 191"/>
                          <a:gd name="T27" fmla="*/ 2147483646 h 143"/>
                          <a:gd name="T28" fmla="*/ 2147483646 w 191"/>
                          <a:gd name="T29" fmla="*/ 2147483646 h 143"/>
                          <a:gd name="T30" fmla="*/ 2147483646 w 191"/>
                          <a:gd name="T31" fmla="*/ 2147483646 h 143"/>
                          <a:gd name="T32" fmla="*/ 2147483646 w 191"/>
                          <a:gd name="T33" fmla="*/ 2147483646 h 143"/>
                          <a:gd name="T34" fmla="*/ 2147483646 w 191"/>
                          <a:gd name="T35" fmla="*/ 2147483646 h 143"/>
                          <a:gd name="T36" fmla="*/ 2147483646 w 191"/>
                          <a:gd name="T37" fmla="*/ 2147483646 h 143"/>
                          <a:gd name="T38" fmla="*/ 2147483646 w 191"/>
                          <a:gd name="T39" fmla="*/ 2147483646 h 143"/>
                          <a:gd name="T40" fmla="*/ 2147483646 w 191"/>
                          <a:gd name="T41" fmla="*/ 2147483646 h 143"/>
                          <a:gd name="T42" fmla="*/ 2147483646 w 191"/>
                          <a:gd name="T43" fmla="*/ 2147483646 h 143"/>
                          <a:gd name="T44" fmla="*/ 2147483646 w 191"/>
                          <a:gd name="T45" fmla="*/ 2147483646 h 143"/>
                          <a:gd name="T46" fmla="*/ 2147483646 w 191"/>
                          <a:gd name="T47" fmla="*/ 2147483646 h 143"/>
                          <a:gd name="T48" fmla="*/ 2147483646 w 191"/>
                          <a:gd name="T49" fmla="*/ 2147483646 h 143"/>
                          <a:gd name="T50" fmla="*/ 2147483646 w 191"/>
                          <a:gd name="T51" fmla="*/ 2147483646 h 143"/>
                          <a:gd name="T52" fmla="*/ 2147483646 w 191"/>
                          <a:gd name="T53" fmla="*/ 2147483646 h 143"/>
                          <a:gd name="T54" fmla="*/ 2147483646 w 191"/>
                          <a:gd name="T55" fmla="*/ 2147483646 h 143"/>
                          <a:gd name="T56" fmla="*/ 2147483646 w 191"/>
                          <a:gd name="T57" fmla="*/ 2147483646 h 143"/>
                          <a:gd name="T58" fmla="*/ 2147483646 w 191"/>
                          <a:gd name="T59" fmla="*/ 2147483646 h 143"/>
                          <a:gd name="T60" fmla="*/ 2147483646 w 191"/>
                          <a:gd name="T61" fmla="*/ 2147483646 h 143"/>
                          <a:gd name="T62" fmla="*/ 2147483646 w 191"/>
                          <a:gd name="T63" fmla="*/ 2147483646 h 143"/>
                          <a:gd name="T64" fmla="*/ 2147483646 w 191"/>
                          <a:gd name="T65" fmla="*/ 2147483646 h 143"/>
                          <a:gd name="T66" fmla="*/ 2147483646 w 191"/>
                          <a:gd name="T67" fmla="*/ 0 h 143"/>
                          <a:gd name="T68" fmla="*/ 2147483646 w 191"/>
                          <a:gd name="T69" fmla="*/ 2147483646 h 143"/>
                          <a:gd name="T70" fmla="*/ 2147483646 w 191"/>
                          <a:gd name="T71" fmla="*/ 2147483646 h 143"/>
                          <a:gd name="T72" fmla="*/ 2147483646 w 191"/>
                          <a:gd name="T73" fmla="*/ 2147483646 h 143"/>
                          <a:gd name="T74" fmla="*/ 0 w 191"/>
                          <a:gd name="T75" fmla="*/ 2147483646 h 143"/>
                          <a:gd name="T76" fmla="*/ 2147483646 w 191"/>
                          <a:gd name="T77" fmla="*/ 2147483646 h 143"/>
                          <a:gd name="T78" fmla="*/ 2147483646 w 191"/>
                          <a:gd name="T79" fmla="*/ 2147483646 h 143"/>
                          <a:gd name="T80" fmla="*/ 2147483646 w 191"/>
                          <a:gd name="T81" fmla="*/ 2147483646 h 143"/>
                          <a:gd name="T82" fmla="*/ 2147483646 w 191"/>
                          <a:gd name="T83" fmla="*/ 2147483646 h 143"/>
                          <a:gd name="T84" fmla="*/ 2147483646 w 191"/>
                          <a:gd name="T85" fmla="*/ 2147483646 h 143"/>
                          <a:gd name="T86" fmla="*/ 2147483646 w 191"/>
                          <a:gd name="T87" fmla="*/ 2147483646 h 143"/>
                          <a:gd name="T88" fmla="*/ 2147483646 w 191"/>
                          <a:gd name="T89" fmla="*/ 2147483646 h 143"/>
                          <a:gd name="T90" fmla="*/ 2147483646 w 191"/>
                          <a:gd name="T91" fmla="*/ 2147483646 h 143"/>
                          <a:gd name="T92" fmla="*/ 2147483646 w 191"/>
                          <a:gd name="T93" fmla="*/ 2147483646 h 143"/>
                          <a:gd name="T94" fmla="*/ 2147483646 w 191"/>
                          <a:gd name="T95" fmla="*/ 2147483646 h 143"/>
                          <a:gd name="T96" fmla="*/ 2147483646 w 191"/>
                          <a:gd name="T97" fmla="*/ 2147483646 h 143"/>
                          <a:gd name="T98" fmla="*/ 2147483646 w 191"/>
                          <a:gd name="T99" fmla="*/ 2147483646 h 143"/>
                          <a:gd name="T100" fmla="*/ 2147483646 w 191"/>
                          <a:gd name="T101" fmla="*/ 2147483646 h 143"/>
                          <a:gd name="T102" fmla="*/ 2147483646 w 191"/>
                          <a:gd name="T103" fmla="*/ 2147483646 h 143"/>
                          <a:gd name="T104" fmla="*/ 2147483646 w 191"/>
                          <a:gd name="T105" fmla="*/ 2147483646 h 143"/>
                          <a:gd name="T106" fmla="*/ 2147483646 w 191"/>
                          <a:gd name="T107" fmla="*/ 2147483646 h 1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143"/>
                          <a:gd name="T164" fmla="*/ 191 w 191"/>
                          <a:gd name="T165" fmla="*/ 143 h 1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143">
                            <a:moveTo>
                              <a:pt x="161" y="118"/>
                            </a:moveTo>
                            <a:lnTo>
                              <a:pt x="146" y="123"/>
                            </a:lnTo>
                            <a:lnTo>
                              <a:pt x="131" y="125"/>
                            </a:lnTo>
                            <a:lnTo>
                              <a:pt x="117" y="125"/>
                            </a:lnTo>
                            <a:lnTo>
                              <a:pt x="102" y="123"/>
                            </a:lnTo>
                            <a:lnTo>
                              <a:pt x="89" y="120"/>
                            </a:lnTo>
                            <a:lnTo>
                              <a:pt x="75" y="115"/>
                            </a:lnTo>
                            <a:lnTo>
                              <a:pt x="62" y="107"/>
                            </a:lnTo>
                            <a:lnTo>
                              <a:pt x="48" y="98"/>
                            </a:lnTo>
                            <a:lnTo>
                              <a:pt x="36" y="91"/>
                            </a:lnTo>
                            <a:lnTo>
                              <a:pt x="23" y="82"/>
                            </a:lnTo>
                            <a:lnTo>
                              <a:pt x="17" y="70"/>
                            </a:lnTo>
                            <a:lnTo>
                              <a:pt x="20" y="56"/>
                            </a:lnTo>
                            <a:lnTo>
                              <a:pt x="26" y="48"/>
                            </a:lnTo>
                            <a:lnTo>
                              <a:pt x="32" y="45"/>
                            </a:lnTo>
                            <a:lnTo>
                              <a:pt x="39" y="41"/>
                            </a:lnTo>
                            <a:lnTo>
                              <a:pt x="47" y="39"/>
                            </a:lnTo>
                            <a:lnTo>
                              <a:pt x="63" y="36"/>
                            </a:lnTo>
                            <a:lnTo>
                              <a:pt x="81" y="36"/>
                            </a:lnTo>
                            <a:lnTo>
                              <a:pt x="99" y="38"/>
                            </a:lnTo>
                            <a:lnTo>
                              <a:pt x="119" y="39"/>
                            </a:lnTo>
                            <a:lnTo>
                              <a:pt x="139" y="45"/>
                            </a:lnTo>
                            <a:lnTo>
                              <a:pt x="157" y="48"/>
                            </a:lnTo>
                            <a:lnTo>
                              <a:pt x="175" y="54"/>
                            </a:lnTo>
                            <a:lnTo>
                              <a:pt x="191" y="59"/>
                            </a:lnTo>
                            <a:lnTo>
                              <a:pt x="190" y="56"/>
                            </a:lnTo>
                            <a:lnTo>
                              <a:pt x="187" y="48"/>
                            </a:lnTo>
                            <a:lnTo>
                              <a:pt x="184" y="41"/>
                            </a:lnTo>
                            <a:lnTo>
                              <a:pt x="181" y="38"/>
                            </a:lnTo>
                            <a:lnTo>
                              <a:pt x="164" y="30"/>
                            </a:lnTo>
                            <a:lnTo>
                              <a:pt x="142" y="20"/>
                            </a:lnTo>
                            <a:lnTo>
                              <a:pt x="114" y="11"/>
                            </a:lnTo>
                            <a:lnTo>
                              <a:pt x="86" y="4"/>
                            </a:lnTo>
                            <a:lnTo>
                              <a:pt x="59" y="0"/>
                            </a:lnTo>
                            <a:lnTo>
                              <a:pt x="33" y="2"/>
                            </a:lnTo>
                            <a:lnTo>
                              <a:pt x="14" y="11"/>
                            </a:lnTo>
                            <a:lnTo>
                              <a:pt x="1" y="29"/>
                            </a:lnTo>
                            <a:lnTo>
                              <a:pt x="0" y="48"/>
                            </a:lnTo>
                            <a:lnTo>
                              <a:pt x="6" y="70"/>
                            </a:lnTo>
                            <a:lnTo>
                              <a:pt x="17" y="88"/>
                            </a:lnTo>
                            <a:lnTo>
                              <a:pt x="30" y="102"/>
                            </a:lnTo>
                            <a:lnTo>
                              <a:pt x="47" y="115"/>
                            </a:lnTo>
                            <a:lnTo>
                              <a:pt x="63" y="125"/>
                            </a:lnTo>
                            <a:lnTo>
                              <a:pt x="80" y="134"/>
                            </a:lnTo>
                            <a:lnTo>
                              <a:pt x="96" y="140"/>
                            </a:lnTo>
                            <a:lnTo>
                              <a:pt x="113" y="143"/>
                            </a:lnTo>
                            <a:lnTo>
                              <a:pt x="131" y="141"/>
                            </a:lnTo>
                            <a:lnTo>
                              <a:pt x="149" y="138"/>
                            </a:lnTo>
                            <a:lnTo>
                              <a:pt x="167" y="129"/>
                            </a:lnTo>
                            <a:lnTo>
                              <a:pt x="167" y="127"/>
                            </a:lnTo>
                            <a:lnTo>
                              <a:pt x="164" y="123"/>
                            </a:lnTo>
                            <a:lnTo>
                              <a:pt x="163" y="120"/>
                            </a:lnTo>
                            <a:lnTo>
                              <a:pt x="161" y="118"/>
                            </a:lnTo>
                            <a:close/>
                          </a:path>
                        </a:pathLst>
                      </a:custGeom>
                      <a:solidFill>
                        <a:srgbClr val="3DC102"/>
                      </a:solidFill>
                      <a:ln w="9525">
                        <a:solidFill>
                          <a:srgbClr val="FF0000"/>
                        </a:solidFill>
                        <a:round/>
                        <a:headEnd/>
                        <a:tailEnd/>
                      </a:ln>
                    </p:spPr>
                    <p:txBody>
                      <a:bodyPr/>
                      <a:lstStyle/>
                      <a:p>
                        <a:endParaRPr lang="en-US" sz="1350" dirty="0"/>
                      </a:p>
                    </p:txBody>
                  </p:sp>
                  <p:sp>
                    <p:nvSpPr>
                      <p:cNvPr id="49" name="Freeform 16"/>
                      <p:cNvSpPr>
                        <a:spLocks/>
                      </p:cNvSpPr>
                      <p:nvPr/>
                    </p:nvSpPr>
                    <p:spPr bwMode="auto">
                      <a:xfrm>
                        <a:off x="5883787" y="1174750"/>
                        <a:ext cx="2251587" cy="1711325"/>
                      </a:xfrm>
                      <a:custGeom>
                        <a:avLst/>
                        <a:gdLst>
                          <a:gd name="T0" fmla="*/ 2147483646 w 2748"/>
                          <a:gd name="T1" fmla="*/ 2147483646 h 2157"/>
                          <a:gd name="T2" fmla="*/ 2147483646 w 2748"/>
                          <a:gd name="T3" fmla="*/ 2147483646 h 2157"/>
                          <a:gd name="T4" fmla="*/ 2147483646 w 2748"/>
                          <a:gd name="T5" fmla="*/ 2147483646 h 2157"/>
                          <a:gd name="T6" fmla="*/ 2147483646 w 2748"/>
                          <a:gd name="T7" fmla="*/ 2147483646 h 2157"/>
                          <a:gd name="T8" fmla="*/ 2147483646 w 2748"/>
                          <a:gd name="T9" fmla="*/ 2147483646 h 2157"/>
                          <a:gd name="T10" fmla="*/ 2147483646 w 2748"/>
                          <a:gd name="T11" fmla="*/ 2147483646 h 2157"/>
                          <a:gd name="T12" fmla="*/ 2147483646 w 2748"/>
                          <a:gd name="T13" fmla="*/ 2147483646 h 2157"/>
                          <a:gd name="T14" fmla="*/ 2147483646 w 2748"/>
                          <a:gd name="T15" fmla="*/ 2147483646 h 2157"/>
                          <a:gd name="T16" fmla="*/ 2147483646 w 2748"/>
                          <a:gd name="T17" fmla="*/ 2147483646 h 2157"/>
                          <a:gd name="T18" fmla="*/ 2147483646 w 2748"/>
                          <a:gd name="T19" fmla="*/ 2147483646 h 2157"/>
                          <a:gd name="T20" fmla="*/ 2147483646 w 2748"/>
                          <a:gd name="T21" fmla="*/ 2147483646 h 2157"/>
                          <a:gd name="T22" fmla="*/ 2147483646 w 2748"/>
                          <a:gd name="T23" fmla="*/ 2147483646 h 2157"/>
                          <a:gd name="T24" fmla="*/ 2147483646 w 2748"/>
                          <a:gd name="T25" fmla="*/ 2147483646 h 2157"/>
                          <a:gd name="T26" fmla="*/ 2147483646 w 2748"/>
                          <a:gd name="T27" fmla="*/ 2147483646 h 2157"/>
                          <a:gd name="T28" fmla="*/ 2147483646 w 2748"/>
                          <a:gd name="T29" fmla="*/ 2147483646 h 2157"/>
                          <a:gd name="T30" fmla="*/ 2147483646 w 2748"/>
                          <a:gd name="T31" fmla="*/ 2147483646 h 2157"/>
                          <a:gd name="T32" fmla="*/ 2147483646 w 2748"/>
                          <a:gd name="T33" fmla="*/ 2147483646 h 2157"/>
                          <a:gd name="T34" fmla="*/ 2147483646 w 2748"/>
                          <a:gd name="T35" fmla="*/ 2147483646 h 2157"/>
                          <a:gd name="T36" fmla="*/ 2147483646 w 2748"/>
                          <a:gd name="T37" fmla="*/ 2147483646 h 2157"/>
                          <a:gd name="T38" fmla="*/ 2147483646 w 2748"/>
                          <a:gd name="T39" fmla="*/ 2147483646 h 2157"/>
                          <a:gd name="T40" fmla="*/ 2147483646 w 2748"/>
                          <a:gd name="T41" fmla="*/ 2147483646 h 2157"/>
                          <a:gd name="T42" fmla="*/ 2147483646 w 2748"/>
                          <a:gd name="T43" fmla="*/ 2147483646 h 2157"/>
                          <a:gd name="T44" fmla="*/ 2147483646 w 2748"/>
                          <a:gd name="T45" fmla="*/ 2147483646 h 2157"/>
                          <a:gd name="T46" fmla="*/ 2147483646 w 2748"/>
                          <a:gd name="T47" fmla="*/ 2147483646 h 2157"/>
                          <a:gd name="T48" fmla="*/ 2147483646 w 2748"/>
                          <a:gd name="T49" fmla="*/ 2147483646 h 2157"/>
                          <a:gd name="T50" fmla="*/ 2147483646 w 2748"/>
                          <a:gd name="T51" fmla="*/ 2147483646 h 2157"/>
                          <a:gd name="T52" fmla="*/ 2147483646 w 2748"/>
                          <a:gd name="T53" fmla="*/ 2147483646 h 2157"/>
                          <a:gd name="T54" fmla="*/ 2147483646 w 2748"/>
                          <a:gd name="T55" fmla="*/ 2147483646 h 2157"/>
                          <a:gd name="T56" fmla="*/ 2147483646 w 2748"/>
                          <a:gd name="T57" fmla="*/ 2147483646 h 2157"/>
                          <a:gd name="T58" fmla="*/ 2147483646 w 2748"/>
                          <a:gd name="T59" fmla="*/ 2147483646 h 2157"/>
                          <a:gd name="T60" fmla="*/ 2147483646 w 2748"/>
                          <a:gd name="T61" fmla="*/ 2147483646 h 2157"/>
                          <a:gd name="T62" fmla="*/ 2147483646 w 2748"/>
                          <a:gd name="T63" fmla="*/ 2147483646 h 2157"/>
                          <a:gd name="T64" fmla="*/ 2147483646 w 2748"/>
                          <a:gd name="T65" fmla="*/ 2147483646 h 2157"/>
                          <a:gd name="T66" fmla="*/ 2147483646 w 2748"/>
                          <a:gd name="T67" fmla="*/ 2147483646 h 2157"/>
                          <a:gd name="T68" fmla="*/ 2147483646 w 2748"/>
                          <a:gd name="T69" fmla="*/ 2147483646 h 2157"/>
                          <a:gd name="T70" fmla="*/ 2147483646 w 2748"/>
                          <a:gd name="T71" fmla="*/ 2147483646 h 2157"/>
                          <a:gd name="T72" fmla="*/ 2147483646 w 2748"/>
                          <a:gd name="T73" fmla="*/ 2147483646 h 2157"/>
                          <a:gd name="T74" fmla="*/ 2147483646 w 2748"/>
                          <a:gd name="T75" fmla="*/ 2147483646 h 2157"/>
                          <a:gd name="T76" fmla="*/ 2147483646 w 2748"/>
                          <a:gd name="T77" fmla="*/ 2147483646 h 2157"/>
                          <a:gd name="T78" fmla="*/ 2147483646 w 2748"/>
                          <a:gd name="T79" fmla="*/ 2147483646 h 2157"/>
                          <a:gd name="T80" fmla="*/ 2147483646 w 2748"/>
                          <a:gd name="T81" fmla="*/ 2147483646 h 2157"/>
                          <a:gd name="T82" fmla="*/ 2147483646 w 2748"/>
                          <a:gd name="T83" fmla="*/ 2147483646 h 2157"/>
                          <a:gd name="T84" fmla="*/ 2147483646 w 2748"/>
                          <a:gd name="T85" fmla="*/ 2147483646 h 2157"/>
                          <a:gd name="T86" fmla="*/ 2147483646 w 2748"/>
                          <a:gd name="T87" fmla="*/ 2147483646 h 2157"/>
                          <a:gd name="T88" fmla="*/ 2147483646 w 2748"/>
                          <a:gd name="T89" fmla="*/ 2147483646 h 2157"/>
                          <a:gd name="T90" fmla="*/ 2147483646 w 2748"/>
                          <a:gd name="T91" fmla="*/ 2147483646 h 2157"/>
                          <a:gd name="T92" fmla="*/ 2147483646 w 2748"/>
                          <a:gd name="T93" fmla="*/ 2147483646 h 2157"/>
                          <a:gd name="T94" fmla="*/ 2147483646 w 2748"/>
                          <a:gd name="T95" fmla="*/ 2147483646 h 2157"/>
                          <a:gd name="T96" fmla="*/ 2147483646 w 2748"/>
                          <a:gd name="T97" fmla="*/ 2147483646 h 2157"/>
                          <a:gd name="T98" fmla="*/ 2147483646 w 2748"/>
                          <a:gd name="T99" fmla="*/ 2147483646 h 2157"/>
                          <a:gd name="T100" fmla="*/ 2147483646 w 2748"/>
                          <a:gd name="T101" fmla="*/ 2147483646 h 2157"/>
                          <a:gd name="T102" fmla="*/ 2147483646 w 2748"/>
                          <a:gd name="T103" fmla="*/ 2147483646 h 2157"/>
                          <a:gd name="T104" fmla="*/ 2147483646 w 2748"/>
                          <a:gd name="T105" fmla="*/ 2147483646 h 2157"/>
                          <a:gd name="T106" fmla="*/ 2147483646 w 2748"/>
                          <a:gd name="T107" fmla="*/ 2147483646 h 2157"/>
                          <a:gd name="T108" fmla="*/ 2147483646 w 2748"/>
                          <a:gd name="T109" fmla="*/ 2147483646 h 2157"/>
                          <a:gd name="T110" fmla="*/ 2147483646 w 2748"/>
                          <a:gd name="T111" fmla="*/ 2147483646 h 2157"/>
                          <a:gd name="T112" fmla="*/ 2147483646 w 2748"/>
                          <a:gd name="T113" fmla="*/ 2147483646 h 2157"/>
                          <a:gd name="T114" fmla="*/ 2147483646 w 2748"/>
                          <a:gd name="T115" fmla="*/ 2147483646 h 2157"/>
                          <a:gd name="T116" fmla="*/ 2147483646 w 2748"/>
                          <a:gd name="T117" fmla="*/ 2147483646 h 2157"/>
                          <a:gd name="T118" fmla="*/ 2147483646 w 2748"/>
                          <a:gd name="T119" fmla="*/ 2147483646 h 2157"/>
                          <a:gd name="T120" fmla="*/ 2147483646 w 2748"/>
                          <a:gd name="T121" fmla="*/ 2147483646 h 2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8"/>
                          <a:gd name="T184" fmla="*/ 0 h 2157"/>
                          <a:gd name="T185" fmla="*/ 2748 w 2748"/>
                          <a:gd name="T186" fmla="*/ 2157 h 21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8" h="2157">
                            <a:moveTo>
                              <a:pt x="6" y="1007"/>
                            </a:moveTo>
                            <a:lnTo>
                              <a:pt x="70" y="878"/>
                            </a:lnTo>
                            <a:lnTo>
                              <a:pt x="138" y="762"/>
                            </a:lnTo>
                            <a:lnTo>
                              <a:pt x="208" y="654"/>
                            </a:lnTo>
                            <a:lnTo>
                              <a:pt x="278" y="560"/>
                            </a:lnTo>
                            <a:lnTo>
                              <a:pt x="351" y="474"/>
                            </a:lnTo>
                            <a:lnTo>
                              <a:pt x="423" y="397"/>
                            </a:lnTo>
                            <a:lnTo>
                              <a:pt x="497" y="329"/>
                            </a:lnTo>
                            <a:lnTo>
                              <a:pt x="572" y="270"/>
                            </a:lnTo>
                            <a:lnTo>
                              <a:pt x="648" y="218"/>
                            </a:lnTo>
                            <a:lnTo>
                              <a:pt x="723" y="175"/>
                            </a:lnTo>
                            <a:lnTo>
                              <a:pt x="798" y="139"/>
                            </a:lnTo>
                            <a:lnTo>
                              <a:pt x="874" y="111"/>
                            </a:lnTo>
                            <a:lnTo>
                              <a:pt x="947" y="87"/>
                            </a:lnTo>
                            <a:lnTo>
                              <a:pt x="1021" y="70"/>
                            </a:lnTo>
                            <a:lnTo>
                              <a:pt x="1095" y="59"/>
                            </a:lnTo>
                            <a:lnTo>
                              <a:pt x="1166" y="52"/>
                            </a:lnTo>
                            <a:lnTo>
                              <a:pt x="1237" y="50"/>
                            </a:lnTo>
                            <a:lnTo>
                              <a:pt x="1305" y="52"/>
                            </a:lnTo>
                            <a:lnTo>
                              <a:pt x="1371" y="57"/>
                            </a:lnTo>
                            <a:lnTo>
                              <a:pt x="1436" y="64"/>
                            </a:lnTo>
                            <a:lnTo>
                              <a:pt x="1497" y="77"/>
                            </a:lnTo>
                            <a:lnTo>
                              <a:pt x="1556" y="89"/>
                            </a:lnTo>
                            <a:lnTo>
                              <a:pt x="1612" y="105"/>
                            </a:lnTo>
                            <a:lnTo>
                              <a:pt x="1665" y="121"/>
                            </a:lnTo>
                            <a:lnTo>
                              <a:pt x="1714" y="139"/>
                            </a:lnTo>
                            <a:lnTo>
                              <a:pt x="1760" y="157"/>
                            </a:lnTo>
                            <a:lnTo>
                              <a:pt x="1802" y="175"/>
                            </a:lnTo>
                            <a:lnTo>
                              <a:pt x="1840" y="191"/>
                            </a:lnTo>
                            <a:lnTo>
                              <a:pt x="1873" y="209"/>
                            </a:lnTo>
                            <a:lnTo>
                              <a:pt x="1903" y="223"/>
                            </a:lnTo>
                            <a:lnTo>
                              <a:pt x="1925" y="238"/>
                            </a:lnTo>
                            <a:lnTo>
                              <a:pt x="1945" y="248"/>
                            </a:lnTo>
                            <a:lnTo>
                              <a:pt x="2103" y="359"/>
                            </a:lnTo>
                            <a:lnTo>
                              <a:pt x="2240" y="481"/>
                            </a:lnTo>
                            <a:lnTo>
                              <a:pt x="2355" y="613"/>
                            </a:lnTo>
                            <a:lnTo>
                              <a:pt x="2451" y="753"/>
                            </a:lnTo>
                            <a:lnTo>
                              <a:pt x="2530" y="898"/>
                            </a:lnTo>
                            <a:lnTo>
                              <a:pt x="2591" y="1044"/>
                            </a:lnTo>
                            <a:lnTo>
                              <a:pt x="2638" y="1189"/>
                            </a:lnTo>
                            <a:lnTo>
                              <a:pt x="2674" y="1334"/>
                            </a:lnTo>
                            <a:lnTo>
                              <a:pt x="2697" y="1473"/>
                            </a:lnTo>
                            <a:lnTo>
                              <a:pt x="2712" y="1606"/>
                            </a:lnTo>
                            <a:lnTo>
                              <a:pt x="2718" y="1729"/>
                            </a:lnTo>
                            <a:lnTo>
                              <a:pt x="2718" y="1840"/>
                            </a:lnTo>
                            <a:lnTo>
                              <a:pt x="2712" y="1938"/>
                            </a:lnTo>
                            <a:lnTo>
                              <a:pt x="2704" y="2019"/>
                            </a:lnTo>
                            <a:lnTo>
                              <a:pt x="2694" y="2080"/>
                            </a:lnTo>
                            <a:lnTo>
                              <a:pt x="2685" y="2121"/>
                            </a:lnTo>
                            <a:lnTo>
                              <a:pt x="2686" y="2133"/>
                            </a:lnTo>
                            <a:lnTo>
                              <a:pt x="2695" y="2148"/>
                            </a:lnTo>
                            <a:lnTo>
                              <a:pt x="2706" y="2157"/>
                            </a:lnTo>
                            <a:lnTo>
                              <a:pt x="2712" y="2155"/>
                            </a:lnTo>
                            <a:lnTo>
                              <a:pt x="2717" y="2135"/>
                            </a:lnTo>
                            <a:lnTo>
                              <a:pt x="2723" y="2106"/>
                            </a:lnTo>
                            <a:lnTo>
                              <a:pt x="2729" y="2072"/>
                            </a:lnTo>
                            <a:lnTo>
                              <a:pt x="2735" y="2031"/>
                            </a:lnTo>
                            <a:lnTo>
                              <a:pt x="2739" y="1983"/>
                            </a:lnTo>
                            <a:lnTo>
                              <a:pt x="2744" y="1929"/>
                            </a:lnTo>
                            <a:lnTo>
                              <a:pt x="2747" y="1870"/>
                            </a:lnTo>
                            <a:lnTo>
                              <a:pt x="2748" y="1808"/>
                            </a:lnTo>
                            <a:lnTo>
                              <a:pt x="2748" y="1740"/>
                            </a:lnTo>
                            <a:lnTo>
                              <a:pt x="2747" y="1667"/>
                            </a:lnTo>
                            <a:lnTo>
                              <a:pt x="2744" y="1591"/>
                            </a:lnTo>
                            <a:lnTo>
                              <a:pt x="2738" y="1513"/>
                            </a:lnTo>
                            <a:lnTo>
                              <a:pt x="2729" y="1432"/>
                            </a:lnTo>
                            <a:lnTo>
                              <a:pt x="2717" y="1350"/>
                            </a:lnTo>
                            <a:lnTo>
                              <a:pt x="2700" y="1266"/>
                            </a:lnTo>
                            <a:lnTo>
                              <a:pt x="2682" y="1180"/>
                            </a:lnTo>
                            <a:lnTo>
                              <a:pt x="2658" y="1094"/>
                            </a:lnTo>
                            <a:lnTo>
                              <a:pt x="2631" y="1008"/>
                            </a:lnTo>
                            <a:lnTo>
                              <a:pt x="2599" y="923"/>
                            </a:lnTo>
                            <a:lnTo>
                              <a:pt x="2563" y="839"/>
                            </a:lnTo>
                            <a:lnTo>
                              <a:pt x="2521" y="754"/>
                            </a:lnTo>
                            <a:lnTo>
                              <a:pt x="2474" y="672"/>
                            </a:lnTo>
                            <a:lnTo>
                              <a:pt x="2421" y="594"/>
                            </a:lnTo>
                            <a:lnTo>
                              <a:pt x="2364" y="517"/>
                            </a:lnTo>
                            <a:lnTo>
                              <a:pt x="2299" y="443"/>
                            </a:lnTo>
                            <a:lnTo>
                              <a:pt x="2228" y="374"/>
                            </a:lnTo>
                            <a:lnTo>
                              <a:pt x="2150" y="307"/>
                            </a:lnTo>
                            <a:lnTo>
                              <a:pt x="2064" y="247"/>
                            </a:lnTo>
                            <a:lnTo>
                              <a:pt x="1972" y="189"/>
                            </a:lnTo>
                            <a:lnTo>
                              <a:pt x="1873" y="139"/>
                            </a:lnTo>
                            <a:lnTo>
                              <a:pt x="1764" y="95"/>
                            </a:lnTo>
                            <a:lnTo>
                              <a:pt x="1648" y="57"/>
                            </a:lnTo>
                            <a:lnTo>
                              <a:pt x="1553" y="32"/>
                            </a:lnTo>
                            <a:lnTo>
                              <a:pt x="1460" y="16"/>
                            </a:lnTo>
                            <a:lnTo>
                              <a:pt x="1371" y="5"/>
                            </a:lnTo>
                            <a:lnTo>
                              <a:pt x="1285" y="0"/>
                            </a:lnTo>
                            <a:lnTo>
                              <a:pt x="1202" y="2"/>
                            </a:lnTo>
                            <a:lnTo>
                              <a:pt x="1122" y="9"/>
                            </a:lnTo>
                            <a:lnTo>
                              <a:pt x="1045" y="21"/>
                            </a:lnTo>
                            <a:lnTo>
                              <a:pt x="972" y="37"/>
                            </a:lnTo>
                            <a:lnTo>
                              <a:pt x="901" y="59"/>
                            </a:lnTo>
                            <a:lnTo>
                              <a:pt x="833" y="84"/>
                            </a:lnTo>
                            <a:lnTo>
                              <a:pt x="768" y="114"/>
                            </a:lnTo>
                            <a:lnTo>
                              <a:pt x="706" y="146"/>
                            </a:lnTo>
                            <a:lnTo>
                              <a:pt x="648" y="182"/>
                            </a:lnTo>
                            <a:lnTo>
                              <a:pt x="592" y="222"/>
                            </a:lnTo>
                            <a:lnTo>
                              <a:pt x="538" y="263"/>
                            </a:lnTo>
                            <a:lnTo>
                              <a:pt x="486" y="306"/>
                            </a:lnTo>
                            <a:lnTo>
                              <a:pt x="438" y="350"/>
                            </a:lnTo>
                            <a:lnTo>
                              <a:pt x="393" y="397"/>
                            </a:lnTo>
                            <a:lnTo>
                              <a:pt x="349" y="445"/>
                            </a:lnTo>
                            <a:lnTo>
                              <a:pt x="309" y="493"/>
                            </a:lnTo>
                            <a:lnTo>
                              <a:pt x="271" y="542"/>
                            </a:lnTo>
                            <a:lnTo>
                              <a:pt x="235" y="590"/>
                            </a:lnTo>
                            <a:lnTo>
                              <a:pt x="202" y="638"/>
                            </a:lnTo>
                            <a:lnTo>
                              <a:pt x="170" y="685"/>
                            </a:lnTo>
                            <a:lnTo>
                              <a:pt x="141" y="731"/>
                            </a:lnTo>
                            <a:lnTo>
                              <a:pt x="114" y="776"/>
                            </a:lnTo>
                            <a:lnTo>
                              <a:pt x="90" y="821"/>
                            </a:lnTo>
                            <a:lnTo>
                              <a:pt x="67" y="862"/>
                            </a:lnTo>
                            <a:lnTo>
                              <a:pt x="48" y="899"/>
                            </a:lnTo>
                            <a:lnTo>
                              <a:pt x="30" y="935"/>
                            </a:lnTo>
                            <a:lnTo>
                              <a:pt x="13" y="969"/>
                            </a:lnTo>
                            <a:lnTo>
                              <a:pt x="0" y="998"/>
                            </a:lnTo>
                            <a:lnTo>
                              <a:pt x="1" y="999"/>
                            </a:lnTo>
                            <a:lnTo>
                              <a:pt x="3" y="1003"/>
                            </a:lnTo>
                            <a:lnTo>
                              <a:pt x="4" y="1005"/>
                            </a:lnTo>
                            <a:lnTo>
                              <a:pt x="6" y="1007"/>
                            </a:lnTo>
                            <a:close/>
                          </a:path>
                        </a:pathLst>
                      </a:custGeom>
                      <a:solidFill>
                        <a:schemeClr val="tx1"/>
                      </a:solidFill>
                      <a:ln w="9525">
                        <a:solidFill>
                          <a:schemeClr val="tx1"/>
                        </a:solidFill>
                        <a:round/>
                        <a:headEnd/>
                        <a:tailEnd/>
                      </a:ln>
                    </p:spPr>
                    <p:txBody>
                      <a:bodyPr/>
                      <a:lstStyle/>
                      <a:p>
                        <a:endParaRPr lang="en-US" sz="1350" dirty="0"/>
                      </a:p>
                    </p:txBody>
                  </p:sp>
                  <p:sp>
                    <p:nvSpPr>
                      <p:cNvPr id="50" name="Freeform 17"/>
                      <p:cNvSpPr>
                        <a:spLocks/>
                      </p:cNvSpPr>
                      <p:nvPr/>
                    </p:nvSpPr>
                    <p:spPr bwMode="auto">
                      <a:xfrm>
                        <a:off x="7452032" y="1411288"/>
                        <a:ext cx="340852" cy="1647825"/>
                      </a:xfrm>
                      <a:custGeom>
                        <a:avLst/>
                        <a:gdLst>
                          <a:gd name="T0" fmla="*/ 2147483646 w 414"/>
                          <a:gd name="T1" fmla="*/ 2147483646 h 2077"/>
                          <a:gd name="T2" fmla="*/ 2147483646 w 414"/>
                          <a:gd name="T3" fmla="*/ 2147483646 h 2077"/>
                          <a:gd name="T4" fmla="*/ 2147483646 w 414"/>
                          <a:gd name="T5" fmla="*/ 2147483646 h 2077"/>
                          <a:gd name="T6" fmla="*/ 2147483646 w 414"/>
                          <a:gd name="T7" fmla="*/ 2147483646 h 2077"/>
                          <a:gd name="T8" fmla="*/ 2147483646 w 414"/>
                          <a:gd name="T9" fmla="*/ 2147483646 h 2077"/>
                          <a:gd name="T10" fmla="*/ 2147483646 w 414"/>
                          <a:gd name="T11" fmla="*/ 2147483646 h 2077"/>
                          <a:gd name="T12" fmla="*/ 2147483646 w 414"/>
                          <a:gd name="T13" fmla="*/ 2147483646 h 2077"/>
                          <a:gd name="T14" fmla="*/ 2147483646 w 414"/>
                          <a:gd name="T15" fmla="*/ 2147483646 h 2077"/>
                          <a:gd name="T16" fmla="*/ 2147483646 w 414"/>
                          <a:gd name="T17" fmla="*/ 2147483646 h 2077"/>
                          <a:gd name="T18" fmla="*/ 2147483646 w 414"/>
                          <a:gd name="T19" fmla="*/ 2147483646 h 2077"/>
                          <a:gd name="T20" fmla="*/ 2147483646 w 414"/>
                          <a:gd name="T21" fmla="*/ 2147483646 h 2077"/>
                          <a:gd name="T22" fmla="*/ 2147483646 w 414"/>
                          <a:gd name="T23" fmla="*/ 2147483646 h 2077"/>
                          <a:gd name="T24" fmla="*/ 2147483646 w 414"/>
                          <a:gd name="T25" fmla="*/ 2147483646 h 2077"/>
                          <a:gd name="T26" fmla="*/ 2147483646 w 414"/>
                          <a:gd name="T27" fmla="*/ 2147483646 h 2077"/>
                          <a:gd name="T28" fmla="*/ 2147483646 w 414"/>
                          <a:gd name="T29" fmla="*/ 2147483646 h 2077"/>
                          <a:gd name="T30" fmla="*/ 2147483646 w 414"/>
                          <a:gd name="T31" fmla="*/ 2147483646 h 2077"/>
                          <a:gd name="T32" fmla="*/ 2147483646 w 414"/>
                          <a:gd name="T33" fmla="*/ 2147483646 h 2077"/>
                          <a:gd name="T34" fmla="*/ 2147483646 w 414"/>
                          <a:gd name="T35" fmla="*/ 2147483646 h 2077"/>
                          <a:gd name="T36" fmla="*/ 2147483646 w 414"/>
                          <a:gd name="T37" fmla="*/ 2147483646 h 2077"/>
                          <a:gd name="T38" fmla="*/ 2147483646 w 414"/>
                          <a:gd name="T39" fmla="*/ 2147483646 h 2077"/>
                          <a:gd name="T40" fmla="*/ 2147483646 w 414"/>
                          <a:gd name="T41" fmla="*/ 2147483646 h 2077"/>
                          <a:gd name="T42" fmla="*/ 2147483646 w 414"/>
                          <a:gd name="T43" fmla="*/ 2147483646 h 2077"/>
                          <a:gd name="T44" fmla="*/ 2147483646 w 414"/>
                          <a:gd name="T45" fmla="*/ 2147483646 h 2077"/>
                          <a:gd name="T46" fmla="*/ 2147483646 w 414"/>
                          <a:gd name="T47" fmla="*/ 2147483646 h 2077"/>
                          <a:gd name="T48" fmla="*/ 2147483646 w 414"/>
                          <a:gd name="T49" fmla="*/ 2147483646 h 2077"/>
                          <a:gd name="T50" fmla="*/ 2147483646 w 414"/>
                          <a:gd name="T51" fmla="*/ 2147483646 h 2077"/>
                          <a:gd name="T52" fmla="*/ 2147483646 w 414"/>
                          <a:gd name="T53" fmla="*/ 2147483646 h 2077"/>
                          <a:gd name="T54" fmla="*/ 2147483646 w 414"/>
                          <a:gd name="T55" fmla="*/ 2147483646 h 2077"/>
                          <a:gd name="T56" fmla="*/ 2147483646 w 414"/>
                          <a:gd name="T57" fmla="*/ 2147483646 h 2077"/>
                          <a:gd name="T58" fmla="*/ 2147483646 w 414"/>
                          <a:gd name="T59" fmla="*/ 2147483646 h 2077"/>
                          <a:gd name="T60" fmla="*/ 2147483646 w 414"/>
                          <a:gd name="T61" fmla="*/ 2147483646 h 2077"/>
                          <a:gd name="T62" fmla="*/ 2147483646 w 414"/>
                          <a:gd name="T63" fmla="*/ 2147483646 h 2077"/>
                          <a:gd name="T64" fmla="*/ 2147483646 w 414"/>
                          <a:gd name="T65" fmla="*/ 2147483646 h 2077"/>
                          <a:gd name="T66" fmla="*/ 2147483646 w 414"/>
                          <a:gd name="T67" fmla="*/ 2147483646 h 2077"/>
                          <a:gd name="T68" fmla="*/ 0 w 414"/>
                          <a:gd name="T69" fmla="*/ 2147483646 h 2077"/>
                          <a:gd name="T70" fmla="*/ 2147483646 w 414"/>
                          <a:gd name="T71" fmla="*/ 2147483646 h 2077"/>
                          <a:gd name="T72" fmla="*/ 2147483646 w 414"/>
                          <a:gd name="T73" fmla="*/ 2147483646 h 20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4"/>
                          <a:gd name="T112" fmla="*/ 0 h 2077"/>
                          <a:gd name="T113" fmla="*/ 414 w 414"/>
                          <a:gd name="T114" fmla="*/ 2077 h 20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4" h="2077">
                            <a:moveTo>
                              <a:pt x="3" y="6"/>
                            </a:moveTo>
                            <a:lnTo>
                              <a:pt x="45" y="63"/>
                            </a:lnTo>
                            <a:lnTo>
                              <a:pt x="84" y="122"/>
                            </a:lnTo>
                            <a:lnTo>
                              <a:pt x="123" y="181"/>
                            </a:lnTo>
                            <a:lnTo>
                              <a:pt x="160" y="242"/>
                            </a:lnTo>
                            <a:lnTo>
                              <a:pt x="194" y="304"/>
                            </a:lnTo>
                            <a:lnTo>
                              <a:pt x="226" y="367"/>
                            </a:lnTo>
                            <a:lnTo>
                              <a:pt x="256" y="431"/>
                            </a:lnTo>
                            <a:lnTo>
                              <a:pt x="283" y="498"/>
                            </a:lnTo>
                            <a:lnTo>
                              <a:pt x="307" y="566"/>
                            </a:lnTo>
                            <a:lnTo>
                              <a:pt x="328" y="634"/>
                            </a:lnTo>
                            <a:lnTo>
                              <a:pt x="348" y="703"/>
                            </a:lnTo>
                            <a:lnTo>
                              <a:pt x="365" y="775"/>
                            </a:lnTo>
                            <a:lnTo>
                              <a:pt x="377" y="848"/>
                            </a:lnTo>
                            <a:lnTo>
                              <a:pt x="387" y="923"/>
                            </a:lnTo>
                            <a:lnTo>
                              <a:pt x="393" y="1000"/>
                            </a:lnTo>
                            <a:lnTo>
                              <a:pt x="396" y="1077"/>
                            </a:lnTo>
                            <a:lnTo>
                              <a:pt x="398" y="1197"/>
                            </a:lnTo>
                            <a:lnTo>
                              <a:pt x="395" y="1317"/>
                            </a:lnTo>
                            <a:lnTo>
                              <a:pt x="390" y="1436"/>
                            </a:lnTo>
                            <a:lnTo>
                              <a:pt x="380" y="1556"/>
                            </a:lnTo>
                            <a:lnTo>
                              <a:pt x="372" y="1617"/>
                            </a:lnTo>
                            <a:lnTo>
                              <a:pt x="365" y="1680"/>
                            </a:lnTo>
                            <a:lnTo>
                              <a:pt x="352" y="1741"/>
                            </a:lnTo>
                            <a:lnTo>
                              <a:pt x="339" y="1801"/>
                            </a:lnTo>
                            <a:lnTo>
                              <a:pt x="330" y="1830"/>
                            </a:lnTo>
                            <a:lnTo>
                              <a:pt x="321" y="1860"/>
                            </a:lnTo>
                            <a:lnTo>
                              <a:pt x="312" y="1889"/>
                            </a:lnTo>
                            <a:lnTo>
                              <a:pt x="303" y="1919"/>
                            </a:lnTo>
                            <a:lnTo>
                              <a:pt x="295" y="1948"/>
                            </a:lnTo>
                            <a:lnTo>
                              <a:pt x="286" y="1978"/>
                            </a:lnTo>
                            <a:lnTo>
                              <a:pt x="280" y="2007"/>
                            </a:lnTo>
                            <a:lnTo>
                              <a:pt x="274" y="2037"/>
                            </a:lnTo>
                            <a:lnTo>
                              <a:pt x="277" y="2052"/>
                            </a:lnTo>
                            <a:lnTo>
                              <a:pt x="288" y="2066"/>
                            </a:lnTo>
                            <a:lnTo>
                              <a:pt x="298" y="2077"/>
                            </a:lnTo>
                            <a:lnTo>
                              <a:pt x="304" y="2075"/>
                            </a:lnTo>
                            <a:lnTo>
                              <a:pt x="313" y="2037"/>
                            </a:lnTo>
                            <a:lnTo>
                              <a:pt x="322" y="2000"/>
                            </a:lnTo>
                            <a:lnTo>
                              <a:pt x="331" y="1962"/>
                            </a:lnTo>
                            <a:lnTo>
                              <a:pt x="342" y="1925"/>
                            </a:lnTo>
                            <a:lnTo>
                              <a:pt x="352" y="1889"/>
                            </a:lnTo>
                            <a:lnTo>
                              <a:pt x="362" y="1851"/>
                            </a:lnTo>
                            <a:lnTo>
                              <a:pt x="371" y="1814"/>
                            </a:lnTo>
                            <a:lnTo>
                              <a:pt x="380" y="1776"/>
                            </a:lnTo>
                            <a:lnTo>
                              <a:pt x="393" y="1698"/>
                            </a:lnTo>
                            <a:lnTo>
                              <a:pt x="402" y="1617"/>
                            </a:lnTo>
                            <a:lnTo>
                              <a:pt x="407" y="1537"/>
                            </a:lnTo>
                            <a:lnTo>
                              <a:pt x="410" y="1456"/>
                            </a:lnTo>
                            <a:lnTo>
                              <a:pt x="414" y="1299"/>
                            </a:lnTo>
                            <a:lnTo>
                              <a:pt x="411" y="1140"/>
                            </a:lnTo>
                            <a:lnTo>
                              <a:pt x="401" y="982"/>
                            </a:lnTo>
                            <a:lnTo>
                              <a:pt x="381" y="827"/>
                            </a:lnTo>
                            <a:lnTo>
                              <a:pt x="371" y="766"/>
                            </a:lnTo>
                            <a:lnTo>
                              <a:pt x="358" y="705"/>
                            </a:lnTo>
                            <a:lnTo>
                              <a:pt x="343" y="648"/>
                            </a:lnTo>
                            <a:lnTo>
                              <a:pt x="328" y="591"/>
                            </a:lnTo>
                            <a:lnTo>
                              <a:pt x="310" y="533"/>
                            </a:lnTo>
                            <a:lnTo>
                              <a:pt x="291" y="480"/>
                            </a:lnTo>
                            <a:lnTo>
                              <a:pt x="268" y="426"/>
                            </a:lnTo>
                            <a:lnTo>
                              <a:pt x="245" y="374"/>
                            </a:lnTo>
                            <a:lnTo>
                              <a:pt x="220" y="324"/>
                            </a:lnTo>
                            <a:lnTo>
                              <a:pt x="194" y="274"/>
                            </a:lnTo>
                            <a:lnTo>
                              <a:pt x="166" y="226"/>
                            </a:lnTo>
                            <a:lnTo>
                              <a:pt x="135" y="179"/>
                            </a:lnTo>
                            <a:lnTo>
                              <a:pt x="104" y="133"/>
                            </a:lnTo>
                            <a:lnTo>
                              <a:pt x="71" y="88"/>
                            </a:lnTo>
                            <a:lnTo>
                              <a:pt x="36" y="43"/>
                            </a:lnTo>
                            <a:lnTo>
                              <a:pt x="0" y="0"/>
                            </a:lnTo>
                            <a:lnTo>
                              <a:pt x="0" y="2"/>
                            </a:lnTo>
                            <a:lnTo>
                              <a:pt x="1" y="2"/>
                            </a:lnTo>
                            <a:lnTo>
                              <a:pt x="1" y="4"/>
                            </a:lnTo>
                            <a:lnTo>
                              <a:pt x="3" y="6"/>
                            </a:lnTo>
                            <a:close/>
                          </a:path>
                        </a:pathLst>
                      </a:custGeom>
                      <a:solidFill>
                        <a:srgbClr val="0000FF"/>
                      </a:solidFill>
                      <a:ln w="9525">
                        <a:solidFill>
                          <a:srgbClr val="0000FF"/>
                        </a:solidFill>
                        <a:round/>
                        <a:headEnd/>
                        <a:tailEnd/>
                      </a:ln>
                    </p:spPr>
                    <p:txBody>
                      <a:bodyPr/>
                      <a:lstStyle/>
                      <a:p>
                        <a:endParaRPr lang="en-US" sz="1350" dirty="0"/>
                      </a:p>
                    </p:txBody>
                  </p:sp>
                  <p:sp>
                    <p:nvSpPr>
                      <p:cNvPr id="51" name="Freeform 18"/>
                      <p:cNvSpPr>
                        <a:spLocks/>
                      </p:cNvSpPr>
                      <p:nvPr/>
                    </p:nvSpPr>
                    <p:spPr bwMode="auto">
                      <a:xfrm>
                        <a:off x="7160342" y="1403350"/>
                        <a:ext cx="232697" cy="1481138"/>
                      </a:xfrm>
                      <a:custGeom>
                        <a:avLst/>
                        <a:gdLst>
                          <a:gd name="T0" fmla="*/ 2147483646 w 283"/>
                          <a:gd name="T1" fmla="*/ 2147483646 h 1867"/>
                          <a:gd name="T2" fmla="*/ 2147483646 w 283"/>
                          <a:gd name="T3" fmla="*/ 2147483646 h 1867"/>
                          <a:gd name="T4" fmla="*/ 2147483646 w 283"/>
                          <a:gd name="T5" fmla="*/ 2147483646 h 1867"/>
                          <a:gd name="T6" fmla="*/ 2147483646 w 283"/>
                          <a:gd name="T7" fmla="*/ 2147483646 h 1867"/>
                          <a:gd name="T8" fmla="*/ 2147483646 w 283"/>
                          <a:gd name="T9" fmla="*/ 2147483646 h 1867"/>
                          <a:gd name="T10" fmla="*/ 2147483646 w 283"/>
                          <a:gd name="T11" fmla="*/ 2147483646 h 1867"/>
                          <a:gd name="T12" fmla="*/ 2147483646 w 283"/>
                          <a:gd name="T13" fmla="*/ 2147483646 h 1867"/>
                          <a:gd name="T14" fmla="*/ 2147483646 w 283"/>
                          <a:gd name="T15" fmla="*/ 2147483646 h 1867"/>
                          <a:gd name="T16" fmla="*/ 2147483646 w 283"/>
                          <a:gd name="T17" fmla="*/ 2147483646 h 1867"/>
                          <a:gd name="T18" fmla="*/ 2147483646 w 283"/>
                          <a:gd name="T19" fmla="*/ 2147483646 h 1867"/>
                          <a:gd name="T20" fmla="*/ 2147483646 w 283"/>
                          <a:gd name="T21" fmla="*/ 2147483646 h 1867"/>
                          <a:gd name="T22" fmla="*/ 2147483646 w 283"/>
                          <a:gd name="T23" fmla="*/ 2147483646 h 1867"/>
                          <a:gd name="T24" fmla="*/ 2147483646 w 283"/>
                          <a:gd name="T25" fmla="*/ 2147483646 h 1867"/>
                          <a:gd name="T26" fmla="*/ 2147483646 w 283"/>
                          <a:gd name="T27" fmla="*/ 2147483646 h 1867"/>
                          <a:gd name="T28" fmla="*/ 2147483646 w 283"/>
                          <a:gd name="T29" fmla="*/ 2147483646 h 1867"/>
                          <a:gd name="T30" fmla="*/ 2147483646 w 283"/>
                          <a:gd name="T31" fmla="*/ 2147483646 h 1867"/>
                          <a:gd name="T32" fmla="*/ 0 w 283"/>
                          <a:gd name="T33" fmla="*/ 2147483646 h 1867"/>
                          <a:gd name="T34" fmla="*/ 2147483646 w 283"/>
                          <a:gd name="T35" fmla="*/ 2147483646 h 1867"/>
                          <a:gd name="T36" fmla="*/ 2147483646 w 283"/>
                          <a:gd name="T37" fmla="*/ 2147483646 h 1867"/>
                          <a:gd name="T38" fmla="*/ 2147483646 w 283"/>
                          <a:gd name="T39" fmla="*/ 2147483646 h 1867"/>
                          <a:gd name="T40" fmla="*/ 2147483646 w 283"/>
                          <a:gd name="T41" fmla="*/ 2147483646 h 1867"/>
                          <a:gd name="T42" fmla="*/ 2147483646 w 283"/>
                          <a:gd name="T43" fmla="*/ 2147483646 h 1867"/>
                          <a:gd name="T44" fmla="*/ 2147483646 w 283"/>
                          <a:gd name="T45" fmla="*/ 2147483646 h 1867"/>
                          <a:gd name="T46" fmla="*/ 2147483646 w 283"/>
                          <a:gd name="T47" fmla="*/ 2147483646 h 1867"/>
                          <a:gd name="T48" fmla="*/ 2147483646 w 283"/>
                          <a:gd name="T49" fmla="*/ 2147483646 h 1867"/>
                          <a:gd name="T50" fmla="*/ 2147483646 w 283"/>
                          <a:gd name="T51" fmla="*/ 2147483646 h 1867"/>
                          <a:gd name="T52" fmla="*/ 2147483646 w 283"/>
                          <a:gd name="T53" fmla="*/ 2147483646 h 1867"/>
                          <a:gd name="T54" fmla="*/ 2147483646 w 283"/>
                          <a:gd name="T55" fmla="*/ 2147483646 h 1867"/>
                          <a:gd name="T56" fmla="*/ 2147483646 w 283"/>
                          <a:gd name="T57" fmla="*/ 2147483646 h 1867"/>
                          <a:gd name="T58" fmla="*/ 2147483646 w 283"/>
                          <a:gd name="T59" fmla="*/ 2147483646 h 1867"/>
                          <a:gd name="T60" fmla="*/ 2147483646 w 283"/>
                          <a:gd name="T61" fmla="*/ 2147483646 h 1867"/>
                          <a:gd name="T62" fmla="*/ 2147483646 w 283"/>
                          <a:gd name="T63" fmla="*/ 2147483646 h 1867"/>
                          <a:gd name="T64" fmla="*/ 2147483646 w 283"/>
                          <a:gd name="T65" fmla="*/ 2147483646 h 1867"/>
                          <a:gd name="T66" fmla="*/ 2147483646 w 283"/>
                          <a:gd name="T67" fmla="*/ 2147483646 h 1867"/>
                          <a:gd name="T68" fmla="*/ 2147483646 w 283"/>
                          <a:gd name="T69" fmla="*/ 2147483646 h 1867"/>
                          <a:gd name="T70" fmla="*/ 2147483646 w 283"/>
                          <a:gd name="T71" fmla="*/ 2147483646 h 1867"/>
                          <a:gd name="T72" fmla="*/ 2147483646 w 283"/>
                          <a:gd name="T73" fmla="*/ 2147483646 h 1867"/>
                          <a:gd name="T74" fmla="*/ 2147483646 w 283"/>
                          <a:gd name="T75" fmla="*/ 2147483646 h 1867"/>
                          <a:gd name="T76" fmla="*/ 2147483646 w 283"/>
                          <a:gd name="T77" fmla="*/ 2147483646 h 1867"/>
                          <a:gd name="T78" fmla="*/ 2147483646 w 283"/>
                          <a:gd name="T79" fmla="*/ 2147483646 h 1867"/>
                          <a:gd name="T80" fmla="*/ 2147483646 w 283"/>
                          <a:gd name="T81" fmla="*/ 2147483646 h 1867"/>
                          <a:gd name="T82" fmla="*/ 2147483646 w 283"/>
                          <a:gd name="T83" fmla="*/ 2147483646 h 1867"/>
                          <a:gd name="T84" fmla="*/ 2147483646 w 283"/>
                          <a:gd name="T85" fmla="*/ 2147483646 h 1867"/>
                          <a:gd name="T86" fmla="*/ 2147483646 w 283"/>
                          <a:gd name="T87" fmla="*/ 2147483646 h 1867"/>
                          <a:gd name="T88" fmla="*/ 2147483646 w 283"/>
                          <a:gd name="T89" fmla="*/ 2147483646 h 1867"/>
                          <a:gd name="T90" fmla="*/ 2147483646 w 283"/>
                          <a:gd name="T91" fmla="*/ 2147483646 h 1867"/>
                          <a:gd name="T92" fmla="*/ 2147483646 w 283"/>
                          <a:gd name="T93" fmla="*/ 2147483646 h 1867"/>
                          <a:gd name="T94" fmla="*/ 2147483646 w 283"/>
                          <a:gd name="T95" fmla="*/ 0 h 1867"/>
                          <a:gd name="T96" fmla="*/ 2147483646 w 283"/>
                          <a:gd name="T97" fmla="*/ 2147483646 h 1867"/>
                          <a:gd name="T98" fmla="*/ 2147483646 w 283"/>
                          <a:gd name="T99" fmla="*/ 2147483646 h 18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3"/>
                          <a:gd name="T151" fmla="*/ 0 h 1867"/>
                          <a:gd name="T152" fmla="*/ 283 w 283"/>
                          <a:gd name="T153" fmla="*/ 1867 h 18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3" h="1867">
                            <a:moveTo>
                              <a:pt x="212" y="2"/>
                            </a:moveTo>
                            <a:lnTo>
                              <a:pt x="239" y="123"/>
                            </a:lnTo>
                            <a:lnTo>
                              <a:pt x="257" y="248"/>
                            </a:lnTo>
                            <a:lnTo>
                              <a:pt x="268" y="375"/>
                            </a:lnTo>
                            <a:lnTo>
                              <a:pt x="271" y="504"/>
                            </a:lnTo>
                            <a:lnTo>
                              <a:pt x="268" y="633"/>
                            </a:lnTo>
                            <a:lnTo>
                              <a:pt x="260" y="762"/>
                            </a:lnTo>
                            <a:lnTo>
                              <a:pt x="248" y="889"/>
                            </a:lnTo>
                            <a:lnTo>
                              <a:pt x="233" y="1014"/>
                            </a:lnTo>
                            <a:lnTo>
                              <a:pt x="215" y="1123"/>
                            </a:lnTo>
                            <a:lnTo>
                              <a:pt x="193" y="1230"/>
                            </a:lnTo>
                            <a:lnTo>
                              <a:pt x="165" y="1336"/>
                            </a:lnTo>
                            <a:lnTo>
                              <a:pt x="135" y="1439"/>
                            </a:lnTo>
                            <a:lnTo>
                              <a:pt x="102" y="1541"/>
                            </a:lnTo>
                            <a:lnTo>
                              <a:pt x="68" y="1643"/>
                            </a:lnTo>
                            <a:lnTo>
                              <a:pt x="34" y="1745"/>
                            </a:lnTo>
                            <a:lnTo>
                              <a:pt x="0" y="1849"/>
                            </a:lnTo>
                            <a:lnTo>
                              <a:pt x="1" y="1852"/>
                            </a:lnTo>
                            <a:lnTo>
                              <a:pt x="4" y="1860"/>
                            </a:lnTo>
                            <a:lnTo>
                              <a:pt x="7" y="1865"/>
                            </a:lnTo>
                            <a:lnTo>
                              <a:pt x="7" y="1867"/>
                            </a:lnTo>
                            <a:lnTo>
                              <a:pt x="30" y="1815"/>
                            </a:lnTo>
                            <a:lnTo>
                              <a:pt x="51" y="1763"/>
                            </a:lnTo>
                            <a:lnTo>
                              <a:pt x="72" y="1709"/>
                            </a:lnTo>
                            <a:lnTo>
                              <a:pt x="92" y="1656"/>
                            </a:lnTo>
                            <a:lnTo>
                              <a:pt x="110" y="1602"/>
                            </a:lnTo>
                            <a:lnTo>
                              <a:pt x="128" y="1547"/>
                            </a:lnTo>
                            <a:lnTo>
                              <a:pt x="146" y="1491"/>
                            </a:lnTo>
                            <a:lnTo>
                              <a:pt x="162" y="1434"/>
                            </a:lnTo>
                            <a:lnTo>
                              <a:pt x="178" y="1379"/>
                            </a:lnTo>
                            <a:lnTo>
                              <a:pt x="191" y="1321"/>
                            </a:lnTo>
                            <a:lnTo>
                              <a:pt x="205" y="1264"/>
                            </a:lnTo>
                            <a:lnTo>
                              <a:pt x="217" y="1207"/>
                            </a:lnTo>
                            <a:lnTo>
                              <a:pt x="227" y="1150"/>
                            </a:lnTo>
                            <a:lnTo>
                              <a:pt x="236" y="1092"/>
                            </a:lnTo>
                            <a:lnTo>
                              <a:pt x="245" y="1035"/>
                            </a:lnTo>
                            <a:lnTo>
                              <a:pt x="253" y="978"/>
                            </a:lnTo>
                            <a:lnTo>
                              <a:pt x="266" y="858"/>
                            </a:lnTo>
                            <a:lnTo>
                              <a:pt x="275" y="737"/>
                            </a:lnTo>
                            <a:lnTo>
                              <a:pt x="282" y="615"/>
                            </a:lnTo>
                            <a:lnTo>
                              <a:pt x="283" y="492"/>
                            </a:lnTo>
                            <a:lnTo>
                              <a:pt x="277" y="370"/>
                            </a:lnTo>
                            <a:lnTo>
                              <a:pt x="266" y="250"/>
                            </a:lnTo>
                            <a:lnTo>
                              <a:pt x="247" y="132"/>
                            </a:lnTo>
                            <a:lnTo>
                              <a:pt x="221" y="16"/>
                            </a:lnTo>
                            <a:lnTo>
                              <a:pt x="218" y="10"/>
                            </a:lnTo>
                            <a:lnTo>
                              <a:pt x="215" y="3"/>
                            </a:lnTo>
                            <a:lnTo>
                              <a:pt x="212" y="0"/>
                            </a:lnTo>
                            <a:lnTo>
                              <a:pt x="212" y="2"/>
                            </a:lnTo>
                            <a:close/>
                          </a:path>
                        </a:pathLst>
                      </a:custGeom>
                      <a:solidFill>
                        <a:srgbClr val="7030A0"/>
                      </a:solidFill>
                      <a:ln w="9525">
                        <a:solidFill>
                          <a:srgbClr val="7030A0"/>
                        </a:solidFill>
                        <a:round/>
                        <a:headEnd/>
                        <a:tailEnd/>
                      </a:ln>
                    </p:spPr>
                    <p:txBody>
                      <a:bodyPr/>
                      <a:lstStyle/>
                      <a:p>
                        <a:endParaRPr lang="en-US" sz="1350" dirty="0"/>
                      </a:p>
                    </p:txBody>
                  </p:sp>
                  <p:sp>
                    <p:nvSpPr>
                      <p:cNvPr id="52" name="Freeform 19"/>
                      <p:cNvSpPr>
                        <a:spLocks/>
                      </p:cNvSpPr>
                      <p:nvPr/>
                    </p:nvSpPr>
                    <p:spPr bwMode="auto">
                      <a:xfrm>
                        <a:off x="6630435" y="1390643"/>
                        <a:ext cx="582620" cy="1093617"/>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sp>
                    <p:nvSpPr>
                      <p:cNvPr id="53" name="Freeform 20"/>
                      <p:cNvSpPr>
                        <a:spLocks/>
                      </p:cNvSpPr>
                      <p:nvPr/>
                    </p:nvSpPr>
                    <p:spPr bwMode="auto">
                      <a:xfrm>
                        <a:off x="6152535" y="1316038"/>
                        <a:ext cx="845574" cy="949325"/>
                      </a:xfrm>
                      <a:custGeom>
                        <a:avLst/>
                        <a:gdLst>
                          <a:gd name="T0" fmla="*/ 2147483646 w 1032"/>
                          <a:gd name="T1" fmla="*/ 2147483646 h 1194"/>
                          <a:gd name="T2" fmla="*/ 2147483646 w 1032"/>
                          <a:gd name="T3" fmla="*/ 2147483646 h 1194"/>
                          <a:gd name="T4" fmla="*/ 2147483646 w 1032"/>
                          <a:gd name="T5" fmla="*/ 2147483646 h 1194"/>
                          <a:gd name="T6" fmla="*/ 2147483646 w 1032"/>
                          <a:gd name="T7" fmla="*/ 2147483646 h 1194"/>
                          <a:gd name="T8" fmla="*/ 2147483646 w 1032"/>
                          <a:gd name="T9" fmla="*/ 2147483646 h 1194"/>
                          <a:gd name="T10" fmla="*/ 2147483646 w 1032"/>
                          <a:gd name="T11" fmla="*/ 2147483646 h 1194"/>
                          <a:gd name="T12" fmla="*/ 2147483646 w 1032"/>
                          <a:gd name="T13" fmla="*/ 2147483646 h 1194"/>
                          <a:gd name="T14" fmla="*/ 2147483646 w 1032"/>
                          <a:gd name="T15" fmla="*/ 2147483646 h 1194"/>
                          <a:gd name="T16" fmla="*/ 2147483646 w 1032"/>
                          <a:gd name="T17" fmla="*/ 2147483646 h 1194"/>
                          <a:gd name="T18" fmla="*/ 2147483646 w 1032"/>
                          <a:gd name="T19" fmla="*/ 2147483646 h 1194"/>
                          <a:gd name="T20" fmla="*/ 2147483646 w 1032"/>
                          <a:gd name="T21" fmla="*/ 2147483646 h 1194"/>
                          <a:gd name="T22" fmla="*/ 2147483646 w 1032"/>
                          <a:gd name="T23" fmla="*/ 2147483646 h 1194"/>
                          <a:gd name="T24" fmla="*/ 2147483646 w 1032"/>
                          <a:gd name="T25" fmla="*/ 2147483646 h 1194"/>
                          <a:gd name="T26" fmla="*/ 2147483646 w 1032"/>
                          <a:gd name="T27" fmla="*/ 2147483646 h 1194"/>
                          <a:gd name="T28" fmla="*/ 2147483646 w 1032"/>
                          <a:gd name="T29" fmla="*/ 2147483646 h 1194"/>
                          <a:gd name="T30" fmla="*/ 2147483646 w 1032"/>
                          <a:gd name="T31" fmla="*/ 2147483646 h 1194"/>
                          <a:gd name="T32" fmla="*/ 2147483646 w 1032"/>
                          <a:gd name="T33" fmla="*/ 2147483646 h 1194"/>
                          <a:gd name="T34" fmla="*/ 2147483646 w 1032"/>
                          <a:gd name="T35" fmla="*/ 2147483646 h 1194"/>
                          <a:gd name="T36" fmla="*/ 2147483646 w 1032"/>
                          <a:gd name="T37" fmla="*/ 2147483646 h 1194"/>
                          <a:gd name="T38" fmla="*/ 2147483646 w 1032"/>
                          <a:gd name="T39" fmla="*/ 2147483646 h 1194"/>
                          <a:gd name="T40" fmla="*/ 2147483646 w 1032"/>
                          <a:gd name="T41" fmla="*/ 2147483646 h 1194"/>
                          <a:gd name="T42" fmla="*/ 2147483646 w 1032"/>
                          <a:gd name="T43" fmla="*/ 2147483646 h 1194"/>
                          <a:gd name="T44" fmla="*/ 2147483646 w 1032"/>
                          <a:gd name="T45" fmla="*/ 2147483646 h 1194"/>
                          <a:gd name="T46" fmla="*/ 2147483646 w 1032"/>
                          <a:gd name="T47" fmla="*/ 2147483646 h 1194"/>
                          <a:gd name="T48" fmla="*/ 2147483646 w 1032"/>
                          <a:gd name="T49" fmla="*/ 2147483646 h 1194"/>
                          <a:gd name="T50" fmla="*/ 2147483646 w 1032"/>
                          <a:gd name="T51" fmla="*/ 2147483646 h 1194"/>
                          <a:gd name="T52" fmla="*/ 2147483646 w 1032"/>
                          <a:gd name="T53" fmla="*/ 2147483646 h 1194"/>
                          <a:gd name="T54" fmla="*/ 2147483646 w 1032"/>
                          <a:gd name="T55" fmla="*/ 2147483646 h 1194"/>
                          <a:gd name="T56" fmla="*/ 2147483646 w 1032"/>
                          <a:gd name="T57" fmla="*/ 2147483646 h 1194"/>
                          <a:gd name="T58" fmla="*/ 2147483646 w 1032"/>
                          <a:gd name="T59" fmla="*/ 2147483646 h 1194"/>
                          <a:gd name="T60" fmla="*/ 2147483646 w 1032"/>
                          <a:gd name="T61" fmla="*/ 2147483646 h 1194"/>
                          <a:gd name="T62" fmla="*/ 2147483646 w 1032"/>
                          <a:gd name="T63" fmla="*/ 2147483646 h 1194"/>
                          <a:gd name="T64" fmla="*/ 2147483646 w 1032"/>
                          <a:gd name="T65" fmla="*/ 2147483646 h 1194"/>
                          <a:gd name="T66" fmla="*/ 2147483646 w 1032"/>
                          <a:gd name="T67" fmla="*/ 2147483646 h 1194"/>
                          <a:gd name="T68" fmla="*/ 2147483646 w 1032"/>
                          <a:gd name="T69" fmla="*/ 2147483646 h 1194"/>
                          <a:gd name="T70" fmla="*/ 2147483646 w 1032"/>
                          <a:gd name="T71" fmla="*/ 0 h 1194"/>
                          <a:gd name="T72" fmla="*/ 2147483646 w 1032"/>
                          <a:gd name="T73" fmla="*/ 0 h 1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2"/>
                          <a:gd name="T112" fmla="*/ 0 h 1194"/>
                          <a:gd name="T113" fmla="*/ 1032 w 1032"/>
                          <a:gd name="T114" fmla="*/ 1194 h 1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2" h="1194">
                            <a:moveTo>
                              <a:pt x="1029" y="0"/>
                            </a:moveTo>
                            <a:lnTo>
                              <a:pt x="984" y="19"/>
                            </a:lnTo>
                            <a:lnTo>
                              <a:pt x="939" y="41"/>
                            </a:lnTo>
                            <a:lnTo>
                              <a:pt x="894" y="62"/>
                            </a:lnTo>
                            <a:lnTo>
                              <a:pt x="850" y="85"/>
                            </a:lnTo>
                            <a:lnTo>
                              <a:pt x="808" y="109"/>
                            </a:lnTo>
                            <a:lnTo>
                              <a:pt x="764" y="134"/>
                            </a:lnTo>
                            <a:lnTo>
                              <a:pt x="722" y="159"/>
                            </a:lnTo>
                            <a:lnTo>
                              <a:pt x="681" y="186"/>
                            </a:lnTo>
                            <a:lnTo>
                              <a:pt x="641" y="214"/>
                            </a:lnTo>
                            <a:lnTo>
                              <a:pt x="600" y="245"/>
                            </a:lnTo>
                            <a:lnTo>
                              <a:pt x="561" y="275"/>
                            </a:lnTo>
                            <a:lnTo>
                              <a:pt x="521" y="307"/>
                            </a:lnTo>
                            <a:lnTo>
                              <a:pt x="484" y="341"/>
                            </a:lnTo>
                            <a:lnTo>
                              <a:pt x="446" y="377"/>
                            </a:lnTo>
                            <a:lnTo>
                              <a:pt x="410" y="416"/>
                            </a:lnTo>
                            <a:lnTo>
                              <a:pt x="374" y="456"/>
                            </a:lnTo>
                            <a:lnTo>
                              <a:pt x="342" y="493"/>
                            </a:lnTo>
                            <a:lnTo>
                              <a:pt x="312" y="531"/>
                            </a:lnTo>
                            <a:lnTo>
                              <a:pt x="282" y="572"/>
                            </a:lnTo>
                            <a:lnTo>
                              <a:pt x="253" y="613"/>
                            </a:lnTo>
                            <a:lnTo>
                              <a:pt x="226" y="658"/>
                            </a:lnTo>
                            <a:lnTo>
                              <a:pt x="199" y="701"/>
                            </a:lnTo>
                            <a:lnTo>
                              <a:pt x="172" y="747"/>
                            </a:lnTo>
                            <a:lnTo>
                              <a:pt x="148" y="794"/>
                            </a:lnTo>
                            <a:lnTo>
                              <a:pt x="124" y="840"/>
                            </a:lnTo>
                            <a:lnTo>
                              <a:pt x="101" y="888"/>
                            </a:lnTo>
                            <a:lnTo>
                              <a:pt x="80" y="937"/>
                            </a:lnTo>
                            <a:lnTo>
                              <a:pt x="60" y="987"/>
                            </a:lnTo>
                            <a:lnTo>
                              <a:pt x="44" y="1037"/>
                            </a:lnTo>
                            <a:lnTo>
                              <a:pt x="27" y="1087"/>
                            </a:lnTo>
                            <a:lnTo>
                              <a:pt x="12" y="1137"/>
                            </a:lnTo>
                            <a:lnTo>
                              <a:pt x="0" y="1187"/>
                            </a:lnTo>
                            <a:lnTo>
                              <a:pt x="2" y="1189"/>
                            </a:lnTo>
                            <a:lnTo>
                              <a:pt x="6" y="1192"/>
                            </a:lnTo>
                            <a:lnTo>
                              <a:pt x="11" y="1194"/>
                            </a:lnTo>
                            <a:lnTo>
                              <a:pt x="14" y="1194"/>
                            </a:lnTo>
                            <a:lnTo>
                              <a:pt x="30" y="1146"/>
                            </a:lnTo>
                            <a:lnTo>
                              <a:pt x="48" y="1098"/>
                            </a:lnTo>
                            <a:lnTo>
                              <a:pt x="65" y="1049"/>
                            </a:lnTo>
                            <a:lnTo>
                              <a:pt x="83" y="1003"/>
                            </a:lnTo>
                            <a:lnTo>
                              <a:pt x="101" y="955"/>
                            </a:lnTo>
                            <a:lnTo>
                              <a:pt x="121" y="908"/>
                            </a:lnTo>
                            <a:lnTo>
                              <a:pt x="140" y="863"/>
                            </a:lnTo>
                            <a:lnTo>
                              <a:pt x="160" y="819"/>
                            </a:lnTo>
                            <a:lnTo>
                              <a:pt x="182" y="774"/>
                            </a:lnTo>
                            <a:lnTo>
                              <a:pt x="204" y="729"/>
                            </a:lnTo>
                            <a:lnTo>
                              <a:pt x="228" y="686"/>
                            </a:lnTo>
                            <a:lnTo>
                              <a:pt x="252" y="645"/>
                            </a:lnTo>
                            <a:lnTo>
                              <a:pt x="277" y="602"/>
                            </a:lnTo>
                            <a:lnTo>
                              <a:pt x="306" y="561"/>
                            </a:lnTo>
                            <a:lnTo>
                              <a:pt x="335" y="522"/>
                            </a:lnTo>
                            <a:lnTo>
                              <a:pt x="365" y="483"/>
                            </a:lnTo>
                            <a:lnTo>
                              <a:pt x="401" y="440"/>
                            </a:lnTo>
                            <a:lnTo>
                              <a:pt x="437" y="398"/>
                            </a:lnTo>
                            <a:lnTo>
                              <a:pt x="475" y="361"/>
                            </a:lnTo>
                            <a:lnTo>
                              <a:pt x="512" y="323"/>
                            </a:lnTo>
                            <a:lnTo>
                              <a:pt x="552" y="289"/>
                            </a:lnTo>
                            <a:lnTo>
                              <a:pt x="592" y="257"/>
                            </a:lnTo>
                            <a:lnTo>
                              <a:pt x="633" y="225"/>
                            </a:lnTo>
                            <a:lnTo>
                              <a:pt x="675" y="196"/>
                            </a:lnTo>
                            <a:lnTo>
                              <a:pt x="717" y="168"/>
                            </a:lnTo>
                            <a:lnTo>
                              <a:pt x="761" y="141"/>
                            </a:lnTo>
                            <a:lnTo>
                              <a:pt x="805" y="114"/>
                            </a:lnTo>
                            <a:lnTo>
                              <a:pt x="850" y="91"/>
                            </a:lnTo>
                            <a:lnTo>
                              <a:pt x="894" y="68"/>
                            </a:lnTo>
                            <a:lnTo>
                              <a:pt x="940" y="44"/>
                            </a:lnTo>
                            <a:lnTo>
                              <a:pt x="986" y="23"/>
                            </a:lnTo>
                            <a:lnTo>
                              <a:pt x="1032" y="1"/>
                            </a:lnTo>
                            <a:lnTo>
                              <a:pt x="1031" y="0"/>
                            </a:lnTo>
                            <a:lnTo>
                              <a:pt x="1029" y="0"/>
                            </a:lnTo>
                            <a:close/>
                          </a:path>
                        </a:pathLst>
                      </a:custGeom>
                      <a:solidFill>
                        <a:srgbClr val="FF33CC"/>
                      </a:solidFill>
                      <a:ln w="9525">
                        <a:solidFill>
                          <a:srgbClr val="FF33CC"/>
                        </a:solidFill>
                        <a:round/>
                        <a:headEnd/>
                        <a:tailEnd/>
                      </a:ln>
                    </p:spPr>
                    <p:txBody>
                      <a:bodyPr/>
                      <a:lstStyle/>
                      <a:p>
                        <a:endParaRPr lang="en-US" sz="1350" dirty="0"/>
                      </a:p>
                    </p:txBody>
                  </p:sp>
                  <p:sp>
                    <p:nvSpPr>
                      <p:cNvPr id="54" name="Freeform 21"/>
                      <p:cNvSpPr>
                        <a:spLocks/>
                      </p:cNvSpPr>
                      <p:nvPr/>
                    </p:nvSpPr>
                    <p:spPr bwMode="auto">
                      <a:xfrm>
                        <a:off x="7219335" y="1273175"/>
                        <a:ext cx="199923" cy="174625"/>
                      </a:xfrm>
                      <a:custGeom>
                        <a:avLst/>
                        <a:gdLst>
                          <a:gd name="T0" fmla="*/ 2147483646 w 244"/>
                          <a:gd name="T1" fmla="*/ 2147483646 h 220"/>
                          <a:gd name="T2" fmla="*/ 2147483646 w 244"/>
                          <a:gd name="T3" fmla="*/ 2147483646 h 220"/>
                          <a:gd name="T4" fmla="*/ 2147483646 w 244"/>
                          <a:gd name="T5" fmla="*/ 2147483646 h 220"/>
                          <a:gd name="T6" fmla="*/ 2147483646 w 244"/>
                          <a:gd name="T7" fmla="*/ 2147483646 h 220"/>
                          <a:gd name="T8" fmla="*/ 2147483646 w 244"/>
                          <a:gd name="T9" fmla="*/ 2147483646 h 220"/>
                          <a:gd name="T10" fmla="*/ 2147483646 w 244"/>
                          <a:gd name="T11" fmla="*/ 2147483646 h 220"/>
                          <a:gd name="T12" fmla="*/ 2147483646 w 244"/>
                          <a:gd name="T13" fmla="*/ 2147483646 h 220"/>
                          <a:gd name="T14" fmla="*/ 2147483646 w 244"/>
                          <a:gd name="T15" fmla="*/ 2147483646 h 220"/>
                          <a:gd name="T16" fmla="*/ 2147483646 w 244"/>
                          <a:gd name="T17" fmla="*/ 2147483646 h 220"/>
                          <a:gd name="T18" fmla="*/ 2147483646 w 244"/>
                          <a:gd name="T19" fmla="*/ 2147483646 h 220"/>
                          <a:gd name="T20" fmla="*/ 2147483646 w 244"/>
                          <a:gd name="T21" fmla="*/ 2147483646 h 220"/>
                          <a:gd name="T22" fmla="*/ 2147483646 w 244"/>
                          <a:gd name="T23" fmla="*/ 2147483646 h 220"/>
                          <a:gd name="T24" fmla="*/ 2147483646 w 244"/>
                          <a:gd name="T25" fmla="*/ 2147483646 h 220"/>
                          <a:gd name="T26" fmla="*/ 2147483646 w 244"/>
                          <a:gd name="T27" fmla="*/ 2147483646 h 220"/>
                          <a:gd name="T28" fmla="*/ 2147483646 w 244"/>
                          <a:gd name="T29" fmla="*/ 2147483646 h 220"/>
                          <a:gd name="T30" fmla="*/ 2147483646 w 244"/>
                          <a:gd name="T31" fmla="*/ 2147483646 h 220"/>
                          <a:gd name="T32" fmla="*/ 2147483646 w 244"/>
                          <a:gd name="T33" fmla="*/ 2147483646 h 220"/>
                          <a:gd name="T34" fmla="*/ 2147483646 w 244"/>
                          <a:gd name="T35" fmla="*/ 2147483646 h 220"/>
                          <a:gd name="T36" fmla="*/ 2147483646 w 244"/>
                          <a:gd name="T37" fmla="*/ 2147483646 h 220"/>
                          <a:gd name="T38" fmla="*/ 2147483646 w 244"/>
                          <a:gd name="T39" fmla="*/ 2147483646 h 220"/>
                          <a:gd name="T40" fmla="*/ 2147483646 w 244"/>
                          <a:gd name="T41" fmla="*/ 2147483646 h 220"/>
                          <a:gd name="T42" fmla="*/ 2147483646 w 244"/>
                          <a:gd name="T43" fmla="*/ 2147483646 h 220"/>
                          <a:gd name="T44" fmla="*/ 2147483646 w 244"/>
                          <a:gd name="T45" fmla="*/ 2147483646 h 220"/>
                          <a:gd name="T46" fmla="*/ 2147483646 w 244"/>
                          <a:gd name="T47" fmla="*/ 2147483646 h 220"/>
                          <a:gd name="T48" fmla="*/ 2147483646 w 244"/>
                          <a:gd name="T49" fmla="*/ 2147483646 h 220"/>
                          <a:gd name="T50" fmla="*/ 2147483646 w 244"/>
                          <a:gd name="T51" fmla="*/ 2147483646 h 220"/>
                          <a:gd name="T52" fmla="*/ 2147483646 w 244"/>
                          <a:gd name="T53" fmla="*/ 2147483646 h 220"/>
                          <a:gd name="T54" fmla="*/ 2147483646 w 244"/>
                          <a:gd name="T55" fmla="*/ 2147483646 h 220"/>
                          <a:gd name="T56" fmla="*/ 2147483646 w 244"/>
                          <a:gd name="T57" fmla="*/ 2147483646 h 220"/>
                          <a:gd name="T58" fmla="*/ 2147483646 w 244"/>
                          <a:gd name="T59" fmla="*/ 2147483646 h 220"/>
                          <a:gd name="T60" fmla="*/ 2147483646 w 244"/>
                          <a:gd name="T61" fmla="*/ 2147483646 h 220"/>
                          <a:gd name="T62" fmla="*/ 2147483646 w 244"/>
                          <a:gd name="T63" fmla="*/ 2147483646 h 220"/>
                          <a:gd name="T64" fmla="*/ 2147483646 w 244"/>
                          <a:gd name="T65" fmla="*/ 2147483646 h 220"/>
                          <a:gd name="T66" fmla="*/ 2147483646 w 244"/>
                          <a:gd name="T67" fmla="*/ 2147483646 h 220"/>
                          <a:gd name="T68" fmla="*/ 2147483646 w 244"/>
                          <a:gd name="T69" fmla="*/ 2147483646 h 220"/>
                          <a:gd name="T70" fmla="*/ 2147483646 w 244"/>
                          <a:gd name="T71" fmla="*/ 2147483646 h 220"/>
                          <a:gd name="T72" fmla="*/ 2147483646 w 244"/>
                          <a:gd name="T73" fmla="*/ 2147483646 h 220"/>
                          <a:gd name="T74" fmla="*/ 2147483646 w 244"/>
                          <a:gd name="T75" fmla="*/ 2147483646 h 220"/>
                          <a:gd name="T76" fmla="*/ 2147483646 w 244"/>
                          <a:gd name="T77" fmla="*/ 2147483646 h 220"/>
                          <a:gd name="T78" fmla="*/ 2147483646 w 244"/>
                          <a:gd name="T79" fmla="*/ 2147483646 h 220"/>
                          <a:gd name="T80" fmla="*/ 2147483646 w 244"/>
                          <a:gd name="T81" fmla="*/ 2147483646 h 220"/>
                          <a:gd name="T82" fmla="*/ 2147483646 w 244"/>
                          <a:gd name="T83" fmla="*/ 2147483646 h 220"/>
                          <a:gd name="T84" fmla="*/ 2147483646 w 244"/>
                          <a:gd name="T85" fmla="*/ 2147483646 h 220"/>
                          <a:gd name="T86" fmla="*/ 2147483646 w 244"/>
                          <a:gd name="T87" fmla="*/ 2147483646 h 220"/>
                          <a:gd name="T88" fmla="*/ 2147483646 w 244"/>
                          <a:gd name="T89" fmla="*/ 2147483646 h 220"/>
                          <a:gd name="T90" fmla="*/ 2147483646 w 244"/>
                          <a:gd name="T91" fmla="*/ 2147483646 h 220"/>
                          <a:gd name="T92" fmla="*/ 2147483646 w 244"/>
                          <a:gd name="T93" fmla="*/ 2147483646 h 220"/>
                          <a:gd name="T94" fmla="*/ 2147483646 w 244"/>
                          <a:gd name="T95" fmla="*/ 2147483646 h 220"/>
                          <a:gd name="T96" fmla="*/ 2147483646 w 244"/>
                          <a:gd name="T97" fmla="*/ 2147483646 h 220"/>
                          <a:gd name="T98" fmla="*/ 2147483646 w 244"/>
                          <a:gd name="T99" fmla="*/ 2147483646 h 220"/>
                          <a:gd name="T100" fmla="*/ 2147483646 w 244"/>
                          <a:gd name="T101" fmla="*/ 2147483646 h 220"/>
                          <a:gd name="T102" fmla="*/ 2147483646 w 244"/>
                          <a:gd name="T103" fmla="*/ 2147483646 h 220"/>
                          <a:gd name="T104" fmla="*/ 2147483646 w 244"/>
                          <a:gd name="T105" fmla="*/ 2147483646 h 220"/>
                          <a:gd name="T106" fmla="*/ 2147483646 w 244"/>
                          <a:gd name="T107" fmla="*/ 2147483646 h 220"/>
                          <a:gd name="T108" fmla="*/ 2147483646 w 244"/>
                          <a:gd name="T109" fmla="*/ 0 h 220"/>
                          <a:gd name="T110" fmla="*/ 2147483646 w 244"/>
                          <a:gd name="T111" fmla="*/ 2147483646 h 220"/>
                          <a:gd name="T112" fmla="*/ 2147483646 w 244"/>
                          <a:gd name="T113" fmla="*/ 2147483646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4"/>
                          <a:gd name="T172" fmla="*/ 0 h 220"/>
                          <a:gd name="T173" fmla="*/ 244 w 244"/>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4" h="220">
                            <a:moveTo>
                              <a:pt x="2" y="2"/>
                            </a:moveTo>
                            <a:lnTo>
                              <a:pt x="21" y="6"/>
                            </a:lnTo>
                            <a:lnTo>
                              <a:pt x="41" y="9"/>
                            </a:lnTo>
                            <a:lnTo>
                              <a:pt x="60" y="13"/>
                            </a:lnTo>
                            <a:lnTo>
                              <a:pt x="78" y="18"/>
                            </a:lnTo>
                            <a:lnTo>
                              <a:pt x="98" y="23"/>
                            </a:lnTo>
                            <a:lnTo>
                              <a:pt x="116" y="31"/>
                            </a:lnTo>
                            <a:lnTo>
                              <a:pt x="134" y="38"/>
                            </a:lnTo>
                            <a:lnTo>
                              <a:pt x="152" y="45"/>
                            </a:lnTo>
                            <a:lnTo>
                              <a:pt x="169" y="54"/>
                            </a:lnTo>
                            <a:lnTo>
                              <a:pt x="184" y="65"/>
                            </a:lnTo>
                            <a:lnTo>
                              <a:pt x="197" y="77"/>
                            </a:lnTo>
                            <a:lnTo>
                              <a:pt x="210" y="90"/>
                            </a:lnTo>
                            <a:lnTo>
                              <a:pt x="220" y="104"/>
                            </a:lnTo>
                            <a:lnTo>
                              <a:pt x="228" y="122"/>
                            </a:lnTo>
                            <a:lnTo>
                              <a:pt x="232" y="138"/>
                            </a:lnTo>
                            <a:lnTo>
                              <a:pt x="234" y="158"/>
                            </a:lnTo>
                            <a:lnTo>
                              <a:pt x="232" y="172"/>
                            </a:lnTo>
                            <a:lnTo>
                              <a:pt x="226" y="183"/>
                            </a:lnTo>
                            <a:lnTo>
                              <a:pt x="219" y="190"/>
                            </a:lnTo>
                            <a:lnTo>
                              <a:pt x="208" y="195"/>
                            </a:lnTo>
                            <a:lnTo>
                              <a:pt x="197" y="197"/>
                            </a:lnTo>
                            <a:lnTo>
                              <a:pt x="185" y="199"/>
                            </a:lnTo>
                            <a:lnTo>
                              <a:pt x="173" y="199"/>
                            </a:lnTo>
                            <a:lnTo>
                              <a:pt x="163" y="197"/>
                            </a:lnTo>
                            <a:lnTo>
                              <a:pt x="154" y="195"/>
                            </a:lnTo>
                            <a:lnTo>
                              <a:pt x="145" y="192"/>
                            </a:lnTo>
                            <a:lnTo>
                              <a:pt x="136" y="188"/>
                            </a:lnTo>
                            <a:lnTo>
                              <a:pt x="127" y="184"/>
                            </a:lnTo>
                            <a:lnTo>
                              <a:pt x="122" y="183"/>
                            </a:lnTo>
                            <a:lnTo>
                              <a:pt x="115" y="177"/>
                            </a:lnTo>
                            <a:lnTo>
                              <a:pt x="106" y="170"/>
                            </a:lnTo>
                            <a:lnTo>
                              <a:pt x="93" y="163"/>
                            </a:lnTo>
                            <a:lnTo>
                              <a:pt x="83" y="156"/>
                            </a:lnTo>
                            <a:lnTo>
                              <a:pt x="72" y="149"/>
                            </a:lnTo>
                            <a:lnTo>
                              <a:pt x="63" y="141"/>
                            </a:lnTo>
                            <a:lnTo>
                              <a:pt x="59" y="138"/>
                            </a:lnTo>
                            <a:lnTo>
                              <a:pt x="48" y="127"/>
                            </a:lnTo>
                            <a:lnTo>
                              <a:pt x="44" y="116"/>
                            </a:lnTo>
                            <a:lnTo>
                              <a:pt x="42" y="109"/>
                            </a:lnTo>
                            <a:lnTo>
                              <a:pt x="45" y="102"/>
                            </a:lnTo>
                            <a:lnTo>
                              <a:pt x="51" y="97"/>
                            </a:lnTo>
                            <a:lnTo>
                              <a:pt x="60" y="91"/>
                            </a:lnTo>
                            <a:lnTo>
                              <a:pt x="71" y="90"/>
                            </a:lnTo>
                            <a:lnTo>
                              <a:pt x="83" y="90"/>
                            </a:lnTo>
                            <a:lnTo>
                              <a:pt x="90" y="90"/>
                            </a:lnTo>
                            <a:lnTo>
                              <a:pt x="98" y="90"/>
                            </a:lnTo>
                            <a:lnTo>
                              <a:pt x="106" y="91"/>
                            </a:lnTo>
                            <a:lnTo>
                              <a:pt x="112" y="93"/>
                            </a:lnTo>
                            <a:lnTo>
                              <a:pt x="119" y="99"/>
                            </a:lnTo>
                            <a:lnTo>
                              <a:pt x="127" y="106"/>
                            </a:lnTo>
                            <a:lnTo>
                              <a:pt x="133" y="116"/>
                            </a:lnTo>
                            <a:lnTo>
                              <a:pt x="137" y="125"/>
                            </a:lnTo>
                            <a:lnTo>
                              <a:pt x="139" y="133"/>
                            </a:lnTo>
                            <a:lnTo>
                              <a:pt x="136" y="140"/>
                            </a:lnTo>
                            <a:lnTo>
                              <a:pt x="130" y="143"/>
                            </a:lnTo>
                            <a:lnTo>
                              <a:pt x="118" y="143"/>
                            </a:lnTo>
                            <a:lnTo>
                              <a:pt x="119" y="145"/>
                            </a:lnTo>
                            <a:lnTo>
                              <a:pt x="121" y="150"/>
                            </a:lnTo>
                            <a:lnTo>
                              <a:pt x="124" y="154"/>
                            </a:lnTo>
                            <a:lnTo>
                              <a:pt x="125" y="158"/>
                            </a:lnTo>
                            <a:lnTo>
                              <a:pt x="145" y="161"/>
                            </a:lnTo>
                            <a:lnTo>
                              <a:pt x="154" y="152"/>
                            </a:lnTo>
                            <a:lnTo>
                              <a:pt x="152" y="136"/>
                            </a:lnTo>
                            <a:lnTo>
                              <a:pt x="145" y="116"/>
                            </a:lnTo>
                            <a:lnTo>
                              <a:pt x="139" y="106"/>
                            </a:lnTo>
                            <a:lnTo>
                              <a:pt x="131" y="95"/>
                            </a:lnTo>
                            <a:lnTo>
                              <a:pt x="122" y="88"/>
                            </a:lnTo>
                            <a:lnTo>
                              <a:pt x="115" y="81"/>
                            </a:lnTo>
                            <a:lnTo>
                              <a:pt x="104" y="75"/>
                            </a:lnTo>
                            <a:lnTo>
                              <a:pt x="93" y="72"/>
                            </a:lnTo>
                            <a:lnTo>
                              <a:pt x="81" y="68"/>
                            </a:lnTo>
                            <a:lnTo>
                              <a:pt x="69" y="66"/>
                            </a:lnTo>
                            <a:lnTo>
                              <a:pt x="59" y="66"/>
                            </a:lnTo>
                            <a:lnTo>
                              <a:pt x="50" y="68"/>
                            </a:lnTo>
                            <a:lnTo>
                              <a:pt x="39" y="72"/>
                            </a:lnTo>
                            <a:lnTo>
                              <a:pt x="32" y="77"/>
                            </a:lnTo>
                            <a:lnTo>
                              <a:pt x="27" y="84"/>
                            </a:lnTo>
                            <a:lnTo>
                              <a:pt x="24" y="91"/>
                            </a:lnTo>
                            <a:lnTo>
                              <a:pt x="24" y="102"/>
                            </a:lnTo>
                            <a:lnTo>
                              <a:pt x="29" y="113"/>
                            </a:lnTo>
                            <a:lnTo>
                              <a:pt x="35" y="125"/>
                            </a:lnTo>
                            <a:lnTo>
                              <a:pt x="45" y="138"/>
                            </a:lnTo>
                            <a:lnTo>
                              <a:pt x="57" y="152"/>
                            </a:lnTo>
                            <a:lnTo>
                              <a:pt x="71" y="167"/>
                            </a:lnTo>
                            <a:lnTo>
                              <a:pt x="87" y="179"/>
                            </a:lnTo>
                            <a:lnTo>
                              <a:pt x="107" y="192"/>
                            </a:lnTo>
                            <a:lnTo>
                              <a:pt x="128" y="202"/>
                            </a:lnTo>
                            <a:lnTo>
                              <a:pt x="151" y="211"/>
                            </a:lnTo>
                            <a:lnTo>
                              <a:pt x="160" y="215"/>
                            </a:lnTo>
                            <a:lnTo>
                              <a:pt x="170" y="217"/>
                            </a:lnTo>
                            <a:lnTo>
                              <a:pt x="179" y="218"/>
                            </a:lnTo>
                            <a:lnTo>
                              <a:pt x="188" y="220"/>
                            </a:lnTo>
                            <a:lnTo>
                              <a:pt x="199" y="220"/>
                            </a:lnTo>
                            <a:lnTo>
                              <a:pt x="208" y="220"/>
                            </a:lnTo>
                            <a:lnTo>
                              <a:pt x="217" y="217"/>
                            </a:lnTo>
                            <a:lnTo>
                              <a:pt x="226" y="213"/>
                            </a:lnTo>
                            <a:lnTo>
                              <a:pt x="243" y="192"/>
                            </a:lnTo>
                            <a:lnTo>
                              <a:pt x="244" y="161"/>
                            </a:lnTo>
                            <a:lnTo>
                              <a:pt x="237" y="129"/>
                            </a:lnTo>
                            <a:lnTo>
                              <a:pt x="226" y="104"/>
                            </a:lnTo>
                            <a:lnTo>
                              <a:pt x="211" y="79"/>
                            </a:lnTo>
                            <a:lnTo>
                              <a:pt x="191" y="59"/>
                            </a:lnTo>
                            <a:lnTo>
                              <a:pt x="166" y="41"/>
                            </a:lnTo>
                            <a:lnTo>
                              <a:pt x="137" y="27"/>
                            </a:lnTo>
                            <a:lnTo>
                              <a:pt x="104" y="18"/>
                            </a:lnTo>
                            <a:lnTo>
                              <a:pt x="71" y="9"/>
                            </a:lnTo>
                            <a:lnTo>
                              <a:pt x="35" y="4"/>
                            </a:lnTo>
                            <a:lnTo>
                              <a:pt x="0" y="0"/>
                            </a:lnTo>
                            <a:lnTo>
                              <a:pt x="2"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55" name="Freeform 22"/>
                      <p:cNvSpPr>
                        <a:spLocks/>
                      </p:cNvSpPr>
                      <p:nvPr/>
                    </p:nvSpPr>
                    <p:spPr bwMode="auto">
                      <a:xfrm>
                        <a:off x="5875594" y="1739900"/>
                        <a:ext cx="312994" cy="581025"/>
                      </a:xfrm>
                      <a:custGeom>
                        <a:avLst/>
                        <a:gdLst>
                          <a:gd name="T0" fmla="*/ 2147483646 w 383"/>
                          <a:gd name="T1" fmla="*/ 2147483646 h 733"/>
                          <a:gd name="T2" fmla="*/ 2147483646 w 383"/>
                          <a:gd name="T3" fmla="*/ 2147483646 h 733"/>
                          <a:gd name="T4" fmla="*/ 2147483646 w 383"/>
                          <a:gd name="T5" fmla="*/ 2147483646 h 733"/>
                          <a:gd name="T6" fmla="*/ 2147483646 w 383"/>
                          <a:gd name="T7" fmla="*/ 2147483646 h 733"/>
                          <a:gd name="T8" fmla="*/ 2147483646 w 383"/>
                          <a:gd name="T9" fmla="*/ 2147483646 h 733"/>
                          <a:gd name="T10" fmla="*/ 2147483646 w 383"/>
                          <a:gd name="T11" fmla="*/ 2147483646 h 733"/>
                          <a:gd name="T12" fmla="*/ 2147483646 w 383"/>
                          <a:gd name="T13" fmla="*/ 2147483646 h 733"/>
                          <a:gd name="T14" fmla="*/ 2147483646 w 383"/>
                          <a:gd name="T15" fmla="*/ 2147483646 h 733"/>
                          <a:gd name="T16" fmla="*/ 2147483646 w 383"/>
                          <a:gd name="T17" fmla="*/ 2147483646 h 733"/>
                          <a:gd name="T18" fmla="*/ 2147483646 w 383"/>
                          <a:gd name="T19" fmla="*/ 2147483646 h 733"/>
                          <a:gd name="T20" fmla="*/ 2147483646 w 383"/>
                          <a:gd name="T21" fmla="*/ 2147483646 h 733"/>
                          <a:gd name="T22" fmla="*/ 2147483646 w 383"/>
                          <a:gd name="T23" fmla="*/ 2147483646 h 733"/>
                          <a:gd name="T24" fmla="*/ 2147483646 w 383"/>
                          <a:gd name="T25" fmla="*/ 2147483646 h 733"/>
                          <a:gd name="T26" fmla="*/ 2147483646 w 383"/>
                          <a:gd name="T27" fmla="*/ 2147483646 h 733"/>
                          <a:gd name="T28" fmla="*/ 2147483646 w 383"/>
                          <a:gd name="T29" fmla="*/ 2147483646 h 733"/>
                          <a:gd name="T30" fmla="*/ 2147483646 w 383"/>
                          <a:gd name="T31" fmla="*/ 2147483646 h 733"/>
                          <a:gd name="T32" fmla="*/ 2147483646 w 383"/>
                          <a:gd name="T33" fmla="*/ 2147483646 h 733"/>
                          <a:gd name="T34" fmla="*/ 2147483646 w 383"/>
                          <a:gd name="T35" fmla="*/ 2147483646 h 733"/>
                          <a:gd name="T36" fmla="*/ 2147483646 w 383"/>
                          <a:gd name="T37" fmla="*/ 2147483646 h 733"/>
                          <a:gd name="T38" fmla="*/ 2147483646 w 383"/>
                          <a:gd name="T39" fmla="*/ 2147483646 h 733"/>
                          <a:gd name="T40" fmla="*/ 2147483646 w 383"/>
                          <a:gd name="T41" fmla="*/ 2147483646 h 733"/>
                          <a:gd name="T42" fmla="*/ 2147483646 w 383"/>
                          <a:gd name="T43" fmla="*/ 2147483646 h 733"/>
                          <a:gd name="T44" fmla="*/ 2147483646 w 383"/>
                          <a:gd name="T45" fmla="*/ 2147483646 h 733"/>
                          <a:gd name="T46" fmla="*/ 2147483646 w 383"/>
                          <a:gd name="T47" fmla="*/ 2147483646 h 733"/>
                          <a:gd name="T48" fmla="*/ 2147483646 w 383"/>
                          <a:gd name="T49" fmla="*/ 2147483646 h 733"/>
                          <a:gd name="T50" fmla="*/ 2147483646 w 383"/>
                          <a:gd name="T51" fmla="*/ 2147483646 h 733"/>
                          <a:gd name="T52" fmla="*/ 2147483646 w 383"/>
                          <a:gd name="T53" fmla="*/ 2147483646 h 733"/>
                          <a:gd name="T54" fmla="*/ 2147483646 w 383"/>
                          <a:gd name="T55" fmla="*/ 2147483646 h 733"/>
                          <a:gd name="T56" fmla="*/ 2147483646 w 383"/>
                          <a:gd name="T57" fmla="*/ 2147483646 h 733"/>
                          <a:gd name="T58" fmla="*/ 2147483646 w 383"/>
                          <a:gd name="T59" fmla="*/ 2147483646 h 733"/>
                          <a:gd name="T60" fmla="*/ 2147483646 w 383"/>
                          <a:gd name="T61" fmla="*/ 2147483646 h 733"/>
                          <a:gd name="T62" fmla="*/ 2147483646 w 383"/>
                          <a:gd name="T63" fmla="*/ 0 h 733"/>
                          <a:gd name="T64" fmla="*/ 2147483646 w 383"/>
                          <a:gd name="T65" fmla="*/ 2147483646 h 733"/>
                          <a:gd name="T66" fmla="*/ 2147483646 w 383"/>
                          <a:gd name="T67" fmla="*/ 2147483646 h 733"/>
                          <a:gd name="T68" fmla="*/ 2147483646 w 383"/>
                          <a:gd name="T69" fmla="*/ 2147483646 h 733"/>
                          <a:gd name="T70" fmla="*/ 0 w 383"/>
                          <a:gd name="T71" fmla="*/ 2147483646 h 733"/>
                          <a:gd name="T72" fmla="*/ 2147483646 w 383"/>
                          <a:gd name="T73" fmla="*/ 2147483646 h 733"/>
                          <a:gd name="T74" fmla="*/ 2147483646 w 383"/>
                          <a:gd name="T75" fmla="*/ 2147483646 h 733"/>
                          <a:gd name="T76" fmla="*/ 2147483646 w 383"/>
                          <a:gd name="T77" fmla="*/ 2147483646 h 733"/>
                          <a:gd name="T78" fmla="*/ 2147483646 w 383"/>
                          <a:gd name="T79" fmla="*/ 2147483646 h 733"/>
                          <a:gd name="T80" fmla="*/ 2147483646 w 383"/>
                          <a:gd name="T81" fmla="*/ 2147483646 h 733"/>
                          <a:gd name="T82" fmla="*/ 2147483646 w 383"/>
                          <a:gd name="T83" fmla="*/ 2147483646 h 733"/>
                          <a:gd name="T84" fmla="*/ 2147483646 w 383"/>
                          <a:gd name="T85" fmla="*/ 2147483646 h 7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3"/>
                          <a:gd name="T130" fmla="*/ 0 h 733"/>
                          <a:gd name="T131" fmla="*/ 383 w 383"/>
                          <a:gd name="T132" fmla="*/ 733 h 7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3" h="733">
                            <a:moveTo>
                              <a:pt x="62" y="102"/>
                            </a:moveTo>
                            <a:lnTo>
                              <a:pt x="60" y="121"/>
                            </a:lnTo>
                            <a:lnTo>
                              <a:pt x="54" y="130"/>
                            </a:lnTo>
                            <a:lnTo>
                              <a:pt x="48" y="132"/>
                            </a:lnTo>
                            <a:lnTo>
                              <a:pt x="39" y="128"/>
                            </a:lnTo>
                            <a:lnTo>
                              <a:pt x="32" y="119"/>
                            </a:lnTo>
                            <a:lnTo>
                              <a:pt x="24" y="110"/>
                            </a:lnTo>
                            <a:lnTo>
                              <a:pt x="20" y="100"/>
                            </a:lnTo>
                            <a:lnTo>
                              <a:pt x="17" y="91"/>
                            </a:lnTo>
                            <a:lnTo>
                              <a:pt x="17" y="73"/>
                            </a:lnTo>
                            <a:lnTo>
                              <a:pt x="21" y="51"/>
                            </a:lnTo>
                            <a:lnTo>
                              <a:pt x="33" y="28"/>
                            </a:lnTo>
                            <a:lnTo>
                              <a:pt x="54" y="12"/>
                            </a:lnTo>
                            <a:lnTo>
                              <a:pt x="68" y="9"/>
                            </a:lnTo>
                            <a:lnTo>
                              <a:pt x="83" y="10"/>
                            </a:lnTo>
                            <a:lnTo>
                              <a:pt x="101" y="14"/>
                            </a:lnTo>
                            <a:lnTo>
                              <a:pt x="119" y="19"/>
                            </a:lnTo>
                            <a:lnTo>
                              <a:pt x="136" y="26"/>
                            </a:lnTo>
                            <a:lnTo>
                              <a:pt x="151" y="34"/>
                            </a:lnTo>
                            <a:lnTo>
                              <a:pt x="163" y="41"/>
                            </a:lnTo>
                            <a:lnTo>
                              <a:pt x="170" y="46"/>
                            </a:lnTo>
                            <a:lnTo>
                              <a:pt x="190" y="64"/>
                            </a:lnTo>
                            <a:lnTo>
                              <a:pt x="206" y="82"/>
                            </a:lnTo>
                            <a:lnTo>
                              <a:pt x="220" y="100"/>
                            </a:lnTo>
                            <a:lnTo>
                              <a:pt x="232" y="116"/>
                            </a:lnTo>
                            <a:lnTo>
                              <a:pt x="243" y="135"/>
                            </a:lnTo>
                            <a:lnTo>
                              <a:pt x="253" y="155"/>
                            </a:lnTo>
                            <a:lnTo>
                              <a:pt x="262" y="177"/>
                            </a:lnTo>
                            <a:lnTo>
                              <a:pt x="271" y="202"/>
                            </a:lnTo>
                            <a:lnTo>
                              <a:pt x="294" y="264"/>
                            </a:lnTo>
                            <a:lnTo>
                              <a:pt x="312" y="327"/>
                            </a:lnTo>
                            <a:lnTo>
                              <a:pt x="329" y="389"/>
                            </a:lnTo>
                            <a:lnTo>
                              <a:pt x="342" y="452"/>
                            </a:lnTo>
                            <a:lnTo>
                              <a:pt x="351" y="515"/>
                            </a:lnTo>
                            <a:lnTo>
                              <a:pt x="356" y="579"/>
                            </a:lnTo>
                            <a:lnTo>
                              <a:pt x="357" y="645"/>
                            </a:lnTo>
                            <a:lnTo>
                              <a:pt x="354" y="713"/>
                            </a:lnTo>
                            <a:lnTo>
                              <a:pt x="357" y="720"/>
                            </a:lnTo>
                            <a:lnTo>
                              <a:pt x="363" y="726"/>
                            </a:lnTo>
                            <a:lnTo>
                              <a:pt x="371" y="731"/>
                            </a:lnTo>
                            <a:lnTo>
                              <a:pt x="374" y="733"/>
                            </a:lnTo>
                            <a:lnTo>
                              <a:pt x="381" y="676"/>
                            </a:lnTo>
                            <a:lnTo>
                              <a:pt x="383" y="617"/>
                            </a:lnTo>
                            <a:lnTo>
                              <a:pt x="380" y="556"/>
                            </a:lnTo>
                            <a:lnTo>
                              <a:pt x="371" y="497"/>
                            </a:lnTo>
                            <a:lnTo>
                              <a:pt x="357" y="438"/>
                            </a:lnTo>
                            <a:lnTo>
                              <a:pt x="342" y="379"/>
                            </a:lnTo>
                            <a:lnTo>
                              <a:pt x="324" y="323"/>
                            </a:lnTo>
                            <a:lnTo>
                              <a:pt x="306" y="270"/>
                            </a:lnTo>
                            <a:lnTo>
                              <a:pt x="295" y="239"/>
                            </a:lnTo>
                            <a:lnTo>
                              <a:pt x="283" y="207"/>
                            </a:lnTo>
                            <a:lnTo>
                              <a:pt x="270" y="175"/>
                            </a:lnTo>
                            <a:lnTo>
                              <a:pt x="256" y="143"/>
                            </a:lnTo>
                            <a:lnTo>
                              <a:pt x="240" y="112"/>
                            </a:lnTo>
                            <a:lnTo>
                              <a:pt x="223" y="84"/>
                            </a:lnTo>
                            <a:lnTo>
                              <a:pt x="202" y="60"/>
                            </a:lnTo>
                            <a:lnTo>
                              <a:pt x="179" y="41"/>
                            </a:lnTo>
                            <a:lnTo>
                              <a:pt x="164" y="30"/>
                            </a:lnTo>
                            <a:lnTo>
                              <a:pt x="151" y="23"/>
                            </a:lnTo>
                            <a:lnTo>
                              <a:pt x="137" y="16"/>
                            </a:lnTo>
                            <a:lnTo>
                              <a:pt x="124" y="9"/>
                            </a:lnTo>
                            <a:lnTo>
                              <a:pt x="110" y="5"/>
                            </a:lnTo>
                            <a:lnTo>
                              <a:pt x="95" y="1"/>
                            </a:lnTo>
                            <a:lnTo>
                              <a:pt x="78" y="0"/>
                            </a:lnTo>
                            <a:lnTo>
                              <a:pt x="60" y="0"/>
                            </a:lnTo>
                            <a:lnTo>
                              <a:pt x="48" y="3"/>
                            </a:lnTo>
                            <a:lnTo>
                              <a:pt x="36" y="12"/>
                            </a:lnTo>
                            <a:lnTo>
                              <a:pt x="26" y="26"/>
                            </a:lnTo>
                            <a:lnTo>
                              <a:pt x="15" y="42"/>
                            </a:lnTo>
                            <a:lnTo>
                              <a:pt x="8" y="60"/>
                            </a:lnTo>
                            <a:lnTo>
                              <a:pt x="2" y="78"/>
                            </a:lnTo>
                            <a:lnTo>
                              <a:pt x="0" y="96"/>
                            </a:lnTo>
                            <a:lnTo>
                              <a:pt x="2" y="110"/>
                            </a:lnTo>
                            <a:lnTo>
                              <a:pt x="8" y="121"/>
                            </a:lnTo>
                            <a:lnTo>
                              <a:pt x="17" y="130"/>
                            </a:lnTo>
                            <a:lnTo>
                              <a:pt x="27" y="137"/>
                            </a:lnTo>
                            <a:lnTo>
                              <a:pt x="39" y="139"/>
                            </a:lnTo>
                            <a:lnTo>
                              <a:pt x="50" y="137"/>
                            </a:lnTo>
                            <a:lnTo>
                              <a:pt x="57" y="132"/>
                            </a:lnTo>
                            <a:lnTo>
                              <a:pt x="63" y="121"/>
                            </a:lnTo>
                            <a:lnTo>
                              <a:pt x="66" y="105"/>
                            </a:lnTo>
                            <a:lnTo>
                              <a:pt x="66" y="103"/>
                            </a:lnTo>
                            <a:lnTo>
                              <a:pt x="65" y="103"/>
                            </a:lnTo>
                            <a:lnTo>
                              <a:pt x="62" y="102"/>
                            </a:lnTo>
                            <a:close/>
                          </a:path>
                        </a:pathLst>
                      </a:custGeom>
                      <a:solidFill>
                        <a:srgbClr val="FF0000"/>
                      </a:solidFill>
                      <a:ln w="9525">
                        <a:solidFill>
                          <a:srgbClr val="FF0000"/>
                        </a:solidFill>
                        <a:round/>
                        <a:headEnd/>
                        <a:tailEnd/>
                      </a:ln>
                    </p:spPr>
                    <p:txBody>
                      <a:bodyPr/>
                      <a:lstStyle/>
                      <a:p>
                        <a:endParaRPr lang="en-US" sz="1350" dirty="0"/>
                      </a:p>
                    </p:txBody>
                  </p:sp>
                  <p:sp>
                    <p:nvSpPr>
                      <p:cNvPr id="56" name="Freeform 23"/>
                      <p:cNvSpPr>
                        <a:spLocks/>
                      </p:cNvSpPr>
                      <p:nvPr/>
                    </p:nvSpPr>
                    <p:spPr bwMode="auto">
                      <a:xfrm>
                        <a:off x="6121400" y="2209800"/>
                        <a:ext cx="545690" cy="431800"/>
                      </a:xfrm>
                      <a:custGeom>
                        <a:avLst/>
                        <a:gdLst>
                          <a:gd name="T0" fmla="*/ 2147483646 w 666"/>
                          <a:gd name="T1" fmla="*/ 2147483646 h 543"/>
                          <a:gd name="T2" fmla="*/ 2147483646 w 666"/>
                          <a:gd name="T3" fmla="*/ 2147483646 h 543"/>
                          <a:gd name="T4" fmla="*/ 2147483646 w 666"/>
                          <a:gd name="T5" fmla="*/ 2147483646 h 543"/>
                          <a:gd name="T6" fmla="*/ 2147483646 w 666"/>
                          <a:gd name="T7" fmla="*/ 2147483646 h 543"/>
                          <a:gd name="T8" fmla="*/ 2147483646 w 666"/>
                          <a:gd name="T9" fmla="*/ 2147483646 h 543"/>
                          <a:gd name="T10" fmla="*/ 2147483646 w 666"/>
                          <a:gd name="T11" fmla="*/ 2147483646 h 543"/>
                          <a:gd name="T12" fmla="*/ 2147483646 w 666"/>
                          <a:gd name="T13" fmla="*/ 2147483646 h 543"/>
                          <a:gd name="T14" fmla="*/ 2147483646 w 666"/>
                          <a:gd name="T15" fmla="*/ 2147483646 h 543"/>
                          <a:gd name="T16" fmla="*/ 2147483646 w 666"/>
                          <a:gd name="T17" fmla="*/ 2147483646 h 543"/>
                          <a:gd name="T18" fmla="*/ 2147483646 w 666"/>
                          <a:gd name="T19" fmla="*/ 2147483646 h 543"/>
                          <a:gd name="T20" fmla="*/ 2147483646 w 666"/>
                          <a:gd name="T21" fmla="*/ 2147483646 h 543"/>
                          <a:gd name="T22" fmla="*/ 2147483646 w 666"/>
                          <a:gd name="T23" fmla="*/ 2147483646 h 543"/>
                          <a:gd name="T24" fmla="*/ 2147483646 w 666"/>
                          <a:gd name="T25" fmla="*/ 2147483646 h 543"/>
                          <a:gd name="T26" fmla="*/ 2147483646 w 666"/>
                          <a:gd name="T27" fmla="*/ 2147483646 h 543"/>
                          <a:gd name="T28" fmla="*/ 2147483646 w 666"/>
                          <a:gd name="T29" fmla="*/ 2147483646 h 543"/>
                          <a:gd name="T30" fmla="*/ 2147483646 w 666"/>
                          <a:gd name="T31" fmla="*/ 2147483646 h 543"/>
                          <a:gd name="T32" fmla="*/ 2147483646 w 666"/>
                          <a:gd name="T33" fmla="*/ 2147483646 h 543"/>
                          <a:gd name="T34" fmla="*/ 2147483646 w 666"/>
                          <a:gd name="T35" fmla="*/ 2147483646 h 543"/>
                          <a:gd name="T36" fmla="*/ 2147483646 w 666"/>
                          <a:gd name="T37" fmla="*/ 2147483646 h 543"/>
                          <a:gd name="T38" fmla="*/ 2147483646 w 666"/>
                          <a:gd name="T39" fmla="*/ 2147483646 h 543"/>
                          <a:gd name="T40" fmla="*/ 2147483646 w 666"/>
                          <a:gd name="T41" fmla="*/ 2147483646 h 543"/>
                          <a:gd name="T42" fmla="*/ 2147483646 w 666"/>
                          <a:gd name="T43" fmla="*/ 2147483646 h 543"/>
                          <a:gd name="T44" fmla="*/ 2147483646 w 666"/>
                          <a:gd name="T45" fmla="*/ 2147483646 h 543"/>
                          <a:gd name="T46" fmla="*/ 2147483646 w 666"/>
                          <a:gd name="T47" fmla="*/ 2147483646 h 543"/>
                          <a:gd name="T48" fmla="*/ 2147483646 w 666"/>
                          <a:gd name="T49" fmla="*/ 2147483646 h 543"/>
                          <a:gd name="T50" fmla="*/ 2147483646 w 666"/>
                          <a:gd name="T51" fmla="*/ 2147483646 h 543"/>
                          <a:gd name="T52" fmla="*/ 2147483646 w 666"/>
                          <a:gd name="T53" fmla="*/ 2147483646 h 543"/>
                          <a:gd name="T54" fmla="*/ 2147483646 w 666"/>
                          <a:gd name="T55" fmla="*/ 2147483646 h 543"/>
                          <a:gd name="T56" fmla="*/ 2147483646 w 666"/>
                          <a:gd name="T57" fmla="*/ 2147483646 h 543"/>
                          <a:gd name="T58" fmla="*/ 2147483646 w 666"/>
                          <a:gd name="T59" fmla="*/ 2147483646 h 543"/>
                          <a:gd name="T60" fmla="*/ 2147483646 w 666"/>
                          <a:gd name="T61" fmla="*/ 2147483646 h 543"/>
                          <a:gd name="T62" fmla="*/ 2147483646 w 666"/>
                          <a:gd name="T63" fmla="*/ 2147483646 h 543"/>
                          <a:gd name="T64" fmla="*/ 2147483646 w 666"/>
                          <a:gd name="T65" fmla="*/ 2147483646 h 543"/>
                          <a:gd name="T66" fmla="*/ 2147483646 w 666"/>
                          <a:gd name="T67" fmla="*/ 2147483646 h 543"/>
                          <a:gd name="T68" fmla="*/ 2147483646 w 666"/>
                          <a:gd name="T69" fmla="*/ 0 h 543"/>
                          <a:gd name="T70" fmla="*/ 2147483646 w 666"/>
                          <a:gd name="T71" fmla="*/ 2147483646 h 543"/>
                          <a:gd name="T72" fmla="*/ 2147483646 w 666"/>
                          <a:gd name="T73" fmla="*/ 2147483646 h 543"/>
                          <a:gd name="T74" fmla="*/ 2147483646 w 666"/>
                          <a:gd name="T75" fmla="*/ 2147483646 h 543"/>
                          <a:gd name="T76" fmla="*/ 2147483646 w 666"/>
                          <a:gd name="T77" fmla="*/ 2147483646 h 543"/>
                          <a:gd name="T78" fmla="*/ 2147483646 w 666"/>
                          <a:gd name="T79" fmla="*/ 2147483646 h 543"/>
                          <a:gd name="T80" fmla="*/ 2147483646 w 666"/>
                          <a:gd name="T81" fmla="*/ 2147483646 h 543"/>
                          <a:gd name="T82" fmla="*/ 2147483646 w 666"/>
                          <a:gd name="T83" fmla="*/ 2147483646 h 543"/>
                          <a:gd name="T84" fmla="*/ 2147483646 w 666"/>
                          <a:gd name="T85" fmla="*/ 2147483646 h 543"/>
                          <a:gd name="T86" fmla="*/ 2147483646 w 666"/>
                          <a:gd name="T87" fmla="*/ 2147483646 h 543"/>
                          <a:gd name="T88" fmla="*/ 2147483646 w 666"/>
                          <a:gd name="T89" fmla="*/ 2147483646 h 543"/>
                          <a:gd name="T90" fmla="*/ 2147483646 w 666"/>
                          <a:gd name="T91" fmla="*/ 2147483646 h 543"/>
                          <a:gd name="T92" fmla="*/ 2147483646 w 666"/>
                          <a:gd name="T93" fmla="*/ 2147483646 h 5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6"/>
                          <a:gd name="T142" fmla="*/ 0 h 543"/>
                          <a:gd name="T143" fmla="*/ 666 w 666"/>
                          <a:gd name="T144" fmla="*/ 543 h 5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6" h="543">
                            <a:moveTo>
                              <a:pt x="59" y="128"/>
                            </a:moveTo>
                            <a:lnTo>
                              <a:pt x="50" y="139"/>
                            </a:lnTo>
                            <a:lnTo>
                              <a:pt x="40" y="146"/>
                            </a:lnTo>
                            <a:lnTo>
                              <a:pt x="29" y="148"/>
                            </a:lnTo>
                            <a:lnTo>
                              <a:pt x="20" y="146"/>
                            </a:lnTo>
                            <a:lnTo>
                              <a:pt x="14" y="141"/>
                            </a:lnTo>
                            <a:lnTo>
                              <a:pt x="11" y="132"/>
                            </a:lnTo>
                            <a:lnTo>
                              <a:pt x="14" y="121"/>
                            </a:lnTo>
                            <a:lnTo>
                              <a:pt x="23" y="107"/>
                            </a:lnTo>
                            <a:lnTo>
                              <a:pt x="34" y="96"/>
                            </a:lnTo>
                            <a:lnTo>
                              <a:pt x="47" y="85"/>
                            </a:lnTo>
                            <a:lnTo>
                              <a:pt x="62" y="76"/>
                            </a:lnTo>
                            <a:lnTo>
                              <a:pt x="77" y="67"/>
                            </a:lnTo>
                            <a:lnTo>
                              <a:pt x="92" y="60"/>
                            </a:lnTo>
                            <a:lnTo>
                              <a:pt x="107" y="53"/>
                            </a:lnTo>
                            <a:lnTo>
                              <a:pt x="121" y="48"/>
                            </a:lnTo>
                            <a:lnTo>
                              <a:pt x="135" y="42"/>
                            </a:lnTo>
                            <a:lnTo>
                              <a:pt x="153" y="35"/>
                            </a:lnTo>
                            <a:lnTo>
                              <a:pt x="172" y="28"/>
                            </a:lnTo>
                            <a:lnTo>
                              <a:pt x="192" y="25"/>
                            </a:lnTo>
                            <a:lnTo>
                              <a:pt x="211" y="21"/>
                            </a:lnTo>
                            <a:lnTo>
                              <a:pt x="231" y="17"/>
                            </a:lnTo>
                            <a:lnTo>
                              <a:pt x="251" y="16"/>
                            </a:lnTo>
                            <a:lnTo>
                              <a:pt x="270" y="16"/>
                            </a:lnTo>
                            <a:lnTo>
                              <a:pt x="291" y="17"/>
                            </a:lnTo>
                            <a:lnTo>
                              <a:pt x="311" y="19"/>
                            </a:lnTo>
                            <a:lnTo>
                              <a:pt x="330" y="23"/>
                            </a:lnTo>
                            <a:lnTo>
                              <a:pt x="350" y="28"/>
                            </a:lnTo>
                            <a:lnTo>
                              <a:pt x="370" y="33"/>
                            </a:lnTo>
                            <a:lnTo>
                              <a:pt x="389" y="41"/>
                            </a:lnTo>
                            <a:lnTo>
                              <a:pt x="407" y="48"/>
                            </a:lnTo>
                            <a:lnTo>
                              <a:pt x="425" y="57"/>
                            </a:lnTo>
                            <a:lnTo>
                              <a:pt x="442" y="67"/>
                            </a:lnTo>
                            <a:lnTo>
                              <a:pt x="466" y="85"/>
                            </a:lnTo>
                            <a:lnTo>
                              <a:pt x="489" y="107"/>
                            </a:lnTo>
                            <a:lnTo>
                              <a:pt x="510" y="130"/>
                            </a:lnTo>
                            <a:lnTo>
                              <a:pt x="529" y="157"/>
                            </a:lnTo>
                            <a:lnTo>
                              <a:pt x="547" y="184"/>
                            </a:lnTo>
                            <a:lnTo>
                              <a:pt x="562" y="214"/>
                            </a:lnTo>
                            <a:lnTo>
                              <a:pt x="578" y="245"/>
                            </a:lnTo>
                            <a:lnTo>
                              <a:pt x="590" y="275"/>
                            </a:lnTo>
                            <a:lnTo>
                              <a:pt x="608" y="336"/>
                            </a:lnTo>
                            <a:lnTo>
                              <a:pt x="617" y="395"/>
                            </a:lnTo>
                            <a:lnTo>
                              <a:pt x="621" y="457"/>
                            </a:lnTo>
                            <a:lnTo>
                              <a:pt x="624" y="520"/>
                            </a:lnTo>
                            <a:lnTo>
                              <a:pt x="630" y="529"/>
                            </a:lnTo>
                            <a:lnTo>
                              <a:pt x="641" y="538"/>
                            </a:lnTo>
                            <a:lnTo>
                              <a:pt x="653" y="543"/>
                            </a:lnTo>
                            <a:lnTo>
                              <a:pt x="659" y="540"/>
                            </a:lnTo>
                            <a:lnTo>
                              <a:pt x="666" y="498"/>
                            </a:lnTo>
                            <a:lnTo>
                              <a:pt x="666" y="456"/>
                            </a:lnTo>
                            <a:lnTo>
                              <a:pt x="662" y="411"/>
                            </a:lnTo>
                            <a:lnTo>
                              <a:pt x="653" y="366"/>
                            </a:lnTo>
                            <a:lnTo>
                              <a:pt x="641" y="323"/>
                            </a:lnTo>
                            <a:lnTo>
                              <a:pt x="626" y="280"/>
                            </a:lnTo>
                            <a:lnTo>
                              <a:pt x="608" y="243"/>
                            </a:lnTo>
                            <a:lnTo>
                              <a:pt x="590" y="209"/>
                            </a:lnTo>
                            <a:lnTo>
                              <a:pt x="569" y="175"/>
                            </a:lnTo>
                            <a:lnTo>
                              <a:pt x="546" y="144"/>
                            </a:lnTo>
                            <a:lnTo>
                              <a:pt x="522" y="116"/>
                            </a:lnTo>
                            <a:lnTo>
                              <a:pt x="496" y="91"/>
                            </a:lnTo>
                            <a:lnTo>
                              <a:pt x="468" y="67"/>
                            </a:lnTo>
                            <a:lnTo>
                              <a:pt x="437" y="48"/>
                            </a:lnTo>
                            <a:lnTo>
                              <a:pt x="407" y="32"/>
                            </a:lnTo>
                            <a:lnTo>
                              <a:pt x="374" y="17"/>
                            </a:lnTo>
                            <a:lnTo>
                              <a:pt x="352" y="10"/>
                            </a:lnTo>
                            <a:lnTo>
                              <a:pt x="327" y="5"/>
                            </a:lnTo>
                            <a:lnTo>
                              <a:pt x="305" y="1"/>
                            </a:lnTo>
                            <a:lnTo>
                              <a:pt x="281" y="0"/>
                            </a:lnTo>
                            <a:lnTo>
                              <a:pt x="257" y="0"/>
                            </a:lnTo>
                            <a:lnTo>
                              <a:pt x="232" y="1"/>
                            </a:lnTo>
                            <a:lnTo>
                              <a:pt x="210" y="5"/>
                            </a:lnTo>
                            <a:lnTo>
                              <a:pt x="186" y="8"/>
                            </a:lnTo>
                            <a:lnTo>
                              <a:pt x="163" y="16"/>
                            </a:lnTo>
                            <a:lnTo>
                              <a:pt x="141" y="23"/>
                            </a:lnTo>
                            <a:lnTo>
                              <a:pt x="118" y="33"/>
                            </a:lnTo>
                            <a:lnTo>
                              <a:pt x="95" y="44"/>
                            </a:lnTo>
                            <a:lnTo>
                              <a:pt x="74" y="55"/>
                            </a:lnTo>
                            <a:lnTo>
                              <a:pt x="53" y="69"/>
                            </a:lnTo>
                            <a:lnTo>
                              <a:pt x="34" y="84"/>
                            </a:lnTo>
                            <a:lnTo>
                              <a:pt x="14" y="100"/>
                            </a:lnTo>
                            <a:lnTo>
                              <a:pt x="3" y="114"/>
                            </a:lnTo>
                            <a:lnTo>
                              <a:pt x="0" y="128"/>
                            </a:lnTo>
                            <a:lnTo>
                              <a:pt x="2" y="144"/>
                            </a:lnTo>
                            <a:lnTo>
                              <a:pt x="8" y="155"/>
                            </a:lnTo>
                            <a:lnTo>
                              <a:pt x="19" y="164"/>
                            </a:lnTo>
                            <a:lnTo>
                              <a:pt x="34" y="162"/>
                            </a:lnTo>
                            <a:lnTo>
                              <a:pt x="49" y="153"/>
                            </a:lnTo>
                            <a:lnTo>
                              <a:pt x="65" y="132"/>
                            </a:lnTo>
                            <a:lnTo>
                              <a:pt x="62" y="130"/>
                            </a:lnTo>
                            <a:lnTo>
                              <a:pt x="61" y="128"/>
                            </a:lnTo>
                            <a:lnTo>
                              <a:pt x="59" y="128"/>
                            </a:lnTo>
                            <a:close/>
                          </a:path>
                        </a:pathLst>
                      </a:custGeom>
                      <a:solidFill>
                        <a:srgbClr val="FF33CC"/>
                      </a:solidFill>
                      <a:ln w="9525">
                        <a:solidFill>
                          <a:srgbClr val="FF33CC"/>
                        </a:solidFill>
                        <a:round/>
                        <a:headEnd/>
                        <a:tailEnd/>
                      </a:ln>
                    </p:spPr>
                    <p:txBody>
                      <a:bodyPr/>
                      <a:lstStyle/>
                      <a:p>
                        <a:endParaRPr lang="en-US" sz="1350" dirty="0"/>
                      </a:p>
                    </p:txBody>
                  </p:sp>
                  <p:sp>
                    <p:nvSpPr>
                      <p:cNvPr id="57" name="Freeform 24"/>
                      <p:cNvSpPr>
                        <a:spLocks/>
                      </p:cNvSpPr>
                      <p:nvPr/>
                    </p:nvSpPr>
                    <p:spPr bwMode="auto">
                      <a:xfrm>
                        <a:off x="6596235" y="2505997"/>
                        <a:ext cx="658348" cy="349143"/>
                      </a:xfrm>
                      <a:custGeom>
                        <a:avLst/>
                        <a:gdLst>
                          <a:gd name="T0" fmla="*/ 2147483647 w 803"/>
                          <a:gd name="T1" fmla="*/ 2147483647 h 441"/>
                          <a:gd name="T2" fmla="*/ 2147483647 w 803"/>
                          <a:gd name="T3" fmla="*/ 2147483647 h 441"/>
                          <a:gd name="T4" fmla="*/ 2147483647 w 803"/>
                          <a:gd name="T5" fmla="*/ 2147483647 h 441"/>
                          <a:gd name="T6" fmla="*/ 2147483647 w 803"/>
                          <a:gd name="T7" fmla="*/ 2147483647 h 441"/>
                          <a:gd name="T8" fmla="*/ 2147483647 w 803"/>
                          <a:gd name="T9" fmla="*/ 2147483647 h 441"/>
                          <a:gd name="T10" fmla="*/ 2147483647 w 803"/>
                          <a:gd name="T11" fmla="*/ 2147483647 h 441"/>
                          <a:gd name="T12" fmla="*/ 2147483647 w 803"/>
                          <a:gd name="T13" fmla="*/ 2147483647 h 441"/>
                          <a:gd name="T14" fmla="*/ 2147483647 w 803"/>
                          <a:gd name="T15" fmla="*/ 2147483647 h 441"/>
                          <a:gd name="T16" fmla="*/ 2147483647 w 803"/>
                          <a:gd name="T17" fmla="*/ 2147483647 h 441"/>
                          <a:gd name="T18" fmla="*/ 2147483647 w 803"/>
                          <a:gd name="T19" fmla="*/ 2147483647 h 441"/>
                          <a:gd name="T20" fmla="*/ 2147483647 w 803"/>
                          <a:gd name="T21" fmla="*/ 2147483647 h 441"/>
                          <a:gd name="T22" fmla="*/ 2147483647 w 803"/>
                          <a:gd name="T23" fmla="*/ 2147483647 h 441"/>
                          <a:gd name="T24" fmla="*/ 2147483647 w 803"/>
                          <a:gd name="T25" fmla="*/ 2147483647 h 441"/>
                          <a:gd name="T26" fmla="*/ 2147483647 w 803"/>
                          <a:gd name="T27" fmla="*/ 2147483647 h 441"/>
                          <a:gd name="T28" fmla="*/ 2147483647 w 803"/>
                          <a:gd name="T29" fmla="*/ 2147483647 h 441"/>
                          <a:gd name="T30" fmla="*/ 2147483647 w 803"/>
                          <a:gd name="T31" fmla="*/ 2147483647 h 441"/>
                          <a:gd name="T32" fmla="*/ 2147483647 w 803"/>
                          <a:gd name="T33" fmla="*/ 2147483647 h 441"/>
                          <a:gd name="T34" fmla="*/ 2147483647 w 803"/>
                          <a:gd name="T35" fmla="*/ 2147483647 h 441"/>
                          <a:gd name="T36" fmla="*/ 2147483647 w 803"/>
                          <a:gd name="T37" fmla="*/ 2147483647 h 441"/>
                          <a:gd name="T38" fmla="*/ 2147483647 w 803"/>
                          <a:gd name="T39" fmla="*/ 2147483647 h 441"/>
                          <a:gd name="T40" fmla="*/ 2147483647 w 803"/>
                          <a:gd name="T41" fmla="*/ 2147483647 h 441"/>
                          <a:gd name="T42" fmla="*/ 2147483647 w 803"/>
                          <a:gd name="T43" fmla="*/ 2147483647 h 441"/>
                          <a:gd name="T44" fmla="*/ 2147483647 w 803"/>
                          <a:gd name="T45" fmla="*/ 2147483647 h 441"/>
                          <a:gd name="T46" fmla="*/ 2147483647 w 803"/>
                          <a:gd name="T47" fmla="*/ 2147483647 h 441"/>
                          <a:gd name="T48" fmla="*/ 2147483647 w 803"/>
                          <a:gd name="T49" fmla="*/ 2147483647 h 441"/>
                          <a:gd name="T50" fmla="*/ 2147483647 w 803"/>
                          <a:gd name="T51" fmla="*/ 2147483647 h 441"/>
                          <a:gd name="T52" fmla="*/ 2147483647 w 803"/>
                          <a:gd name="T53" fmla="*/ 2147483647 h 441"/>
                          <a:gd name="T54" fmla="*/ 2147483647 w 803"/>
                          <a:gd name="T55" fmla="*/ 2147483647 h 441"/>
                          <a:gd name="T56" fmla="*/ 2147483647 w 803"/>
                          <a:gd name="T57" fmla="*/ 2147483647 h 441"/>
                          <a:gd name="T58" fmla="*/ 2147483647 w 803"/>
                          <a:gd name="T59" fmla="*/ 2147483647 h 441"/>
                          <a:gd name="T60" fmla="*/ 2147483647 w 803"/>
                          <a:gd name="T61" fmla="*/ 2147483647 h 441"/>
                          <a:gd name="T62" fmla="*/ 2147483647 w 803"/>
                          <a:gd name="T63" fmla="*/ 2147483647 h 441"/>
                          <a:gd name="T64" fmla="*/ 2147483647 w 803"/>
                          <a:gd name="T65" fmla="*/ 2147483647 h 441"/>
                          <a:gd name="T66" fmla="*/ 2147483647 w 803"/>
                          <a:gd name="T67" fmla="*/ 2147483647 h 441"/>
                          <a:gd name="T68" fmla="*/ 2147483647 w 803"/>
                          <a:gd name="T69" fmla="*/ 2147483647 h 441"/>
                          <a:gd name="T70" fmla="*/ 2147483647 w 803"/>
                          <a:gd name="T71" fmla="*/ 2147483647 h 441"/>
                          <a:gd name="T72" fmla="*/ 2147483647 w 803"/>
                          <a:gd name="T73" fmla="*/ 2147483647 h 441"/>
                          <a:gd name="T74" fmla="*/ 2147483647 w 803"/>
                          <a:gd name="T75" fmla="*/ 2147483647 h 441"/>
                          <a:gd name="T76" fmla="*/ 2147483647 w 803"/>
                          <a:gd name="T77" fmla="*/ 2147483647 h 441"/>
                          <a:gd name="T78" fmla="*/ 2147483647 w 803"/>
                          <a:gd name="T79" fmla="*/ 2147483647 h 441"/>
                          <a:gd name="T80" fmla="*/ 2147483647 w 803"/>
                          <a:gd name="T81" fmla="*/ 0 h 441"/>
                          <a:gd name="T82" fmla="*/ 2147483647 w 803"/>
                          <a:gd name="T83" fmla="*/ 0 h 441"/>
                          <a:gd name="T84" fmla="*/ 2147483647 w 803"/>
                          <a:gd name="T85" fmla="*/ 2147483647 h 441"/>
                          <a:gd name="T86" fmla="*/ 2147483647 w 803"/>
                          <a:gd name="T87" fmla="*/ 2147483647 h 441"/>
                          <a:gd name="T88" fmla="*/ 2147483647 w 803"/>
                          <a:gd name="T89" fmla="*/ 2147483647 h 441"/>
                          <a:gd name="T90" fmla="*/ 2147483647 w 803"/>
                          <a:gd name="T91" fmla="*/ 2147483647 h 441"/>
                          <a:gd name="T92" fmla="*/ 2147483647 w 803"/>
                          <a:gd name="T93" fmla="*/ 2147483647 h 441"/>
                          <a:gd name="T94" fmla="*/ 2147483647 w 803"/>
                          <a:gd name="T95" fmla="*/ 2147483647 h 441"/>
                          <a:gd name="T96" fmla="*/ 2147483647 w 803"/>
                          <a:gd name="T97" fmla="*/ 2147483647 h 441"/>
                          <a:gd name="T98" fmla="*/ 0 w 803"/>
                          <a:gd name="T99" fmla="*/ 2147483647 h 441"/>
                          <a:gd name="T100" fmla="*/ 2147483647 w 803"/>
                          <a:gd name="T101" fmla="*/ 2147483647 h 441"/>
                          <a:gd name="T102" fmla="*/ 2147483647 w 803"/>
                          <a:gd name="T103" fmla="*/ 2147483647 h 441"/>
                          <a:gd name="T104" fmla="*/ 2147483647 w 803"/>
                          <a:gd name="T105" fmla="*/ 2147483647 h 441"/>
                          <a:gd name="T106" fmla="*/ 2147483647 w 803"/>
                          <a:gd name="T107" fmla="*/ 2147483647 h 441"/>
                          <a:gd name="T108" fmla="*/ 2147483647 w 803"/>
                          <a:gd name="T109" fmla="*/ 2147483647 h 441"/>
                          <a:gd name="T110" fmla="*/ 2147483647 w 803"/>
                          <a:gd name="T111" fmla="*/ 2147483647 h 441"/>
                          <a:gd name="T112" fmla="*/ 2147483647 w 803"/>
                          <a:gd name="T113" fmla="*/ 2147483647 h 441"/>
                          <a:gd name="T114" fmla="*/ 2147483647 w 803"/>
                          <a:gd name="T115" fmla="*/ 2147483647 h 441"/>
                          <a:gd name="T116" fmla="*/ 2147483647 w 803"/>
                          <a:gd name="T117" fmla="*/ 2147483647 h 4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441"/>
                          <a:gd name="T179" fmla="*/ 803 w 803"/>
                          <a:gd name="T180" fmla="*/ 441 h 4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441">
                            <a:moveTo>
                              <a:pt x="64" y="145"/>
                            </a:moveTo>
                            <a:lnTo>
                              <a:pt x="67" y="164"/>
                            </a:lnTo>
                            <a:lnTo>
                              <a:pt x="67" y="182"/>
                            </a:lnTo>
                            <a:lnTo>
                              <a:pt x="63" y="200"/>
                            </a:lnTo>
                            <a:lnTo>
                              <a:pt x="55" y="218"/>
                            </a:lnTo>
                            <a:lnTo>
                              <a:pt x="48" y="225"/>
                            </a:lnTo>
                            <a:lnTo>
                              <a:pt x="40" y="227"/>
                            </a:lnTo>
                            <a:lnTo>
                              <a:pt x="31" y="221"/>
                            </a:lnTo>
                            <a:lnTo>
                              <a:pt x="25" y="214"/>
                            </a:lnTo>
                            <a:lnTo>
                              <a:pt x="18" y="205"/>
                            </a:lnTo>
                            <a:lnTo>
                              <a:pt x="13" y="193"/>
                            </a:lnTo>
                            <a:lnTo>
                              <a:pt x="9" y="182"/>
                            </a:lnTo>
                            <a:lnTo>
                              <a:pt x="7" y="171"/>
                            </a:lnTo>
                            <a:lnTo>
                              <a:pt x="12" y="161"/>
                            </a:lnTo>
                            <a:lnTo>
                              <a:pt x="22" y="148"/>
                            </a:lnTo>
                            <a:lnTo>
                              <a:pt x="34" y="139"/>
                            </a:lnTo>
                            <a:lnTo>
                              <a:pt x="43" y="132"/>
                            </a:lnTo>
                            <a:lnTo>
                              <a:pt x="57" y="121"/>
                            </a:lnTo>
                            <a:lnTo>
                              <a:pt x="72" y="111"/>
                            </a:lnTo>
                            <a:lnTo>
                              <a:pt x="87" y="100"/>
                            </a:lnTo>
                            <a:lnTo>
                              <a:pt x="104" y="91"/>
                            </a:lnTo>
                            <a:lnTo>
                              <a:pt x="120" y="84"/>
                            </a:lnTo>
                            <a:lnTo>
                              <a:pt x="137" y="75"/>
                            </a:lnTo>
                            <a:lnTo>
                              <a:pt x="153" y="68"/>
                            </a:lnTo>
                            <a:lnTo>
                              <a:pt x="171" y="60"/>
                            </a:lnTo>
                            <a:lnTo>
                              <a:pt x="188" y="55"/>
                            </a:lnTo>
                            <a:lnTo>
                              <a:pt x="206" y="50"/>
                            </a:lnTo>
                            <a:lnTo>
                              <a:pt x="223" y="44"/>
                            </a:lnTo>
                            <a:lnTo>
                              <a:pt x="241" y="39"/>
                            </a:lnTo>
                            <a:lnTo>
                              <a:pt x="257" y="35"/>
                            </a:lnTo>
                            <a:lnTo>
                              <a:pt x="275" y="30"/>
                            </a:lnTo>
                            <a:lnTo>
                              <a:pt x="292" y="27"/>
                            </a:lnTo>
                            <a:lnTo>
                              <a:pt x="308" y="23"/>
                            </a:lnTo>
                            <a:lnTo>
                              <a:pt x="331" y="18"/>
                            </a:lnTo>
                            <a:lnTo>
                              <a:pt x="354" y="14"/>
                            </a:lnTo>
                            <a:lnTo>
                              <a:pt x="376" y="12"/>
                            </a:lnTo>
                            <a:lnTo>
                              <a:pt x="400" y="10"/>
                            </a:lnTo>
                            <a:lnTo>
                              <a:pt x="423" y="9"/>
                            </a:lnTo>
                            <a:lnTo>
                              <a:pt x="446" y="10"/>
                            </a:lnTo>
                            <a:lnTo>
                              <a:pt x="468" y="12"/>
                            </a:lnTo>
                            <a:lnTo>
                              <a:pt x="492" y="16"/>
                            </a:lnTo>
                            <a:lnTo>
                              <a:pt x="513" y="21"/>
                            </a:lnTo>
                            <a:lnTo>
                              <a:pt x="536" y="28"/>
                            </a:lnTo>
                            <a:lnTo>
                              <a:pt x="557" y="37"/>
                            </a:lnTo>
                            <a:lnTo>
                              <a:pt x="578" y="48"/>
                            </a:lnTo>
                            <a:lnTo>
                              <a:pt x="598" y="60"/>
                            </a:lnTo>
                            <a:lnTo>
                              <a:pt x="617" y="75"/>
                            </a:lnTo>
                            <a:lnTo>
                              <a:pt x="635" y="93"/>
                            </a:lnTo>
                            <a:lnTo>
                              <a:pt x="652" y="111"/>
                            </a:lnTo>
                            <a:lnTo>
                              <a:pt x="679" y="146"/>
                            </a:lnTo>
                            <a:lnTo>
                              <a:pt x="703" y="180"/>
                            </a:lnTo>
                            <a:lnTo>
                              <a:pt x="721" y="216"/>
                            </a:lnTo>
                            <a:lnTo>
                              <a:pt x="736" y="252"/>
                            </a:lnTo>
                            <a:lnTo>
                              <a:pt x="747" y="289"/>
                            </a:lnTo>
                            <a:lnTo>
                              <a:pt x="755" y="331"/>
                            </a:lnTo>
                            <a:lnTo>
                              <a:pt x="761" y="373"/>
                            </a:lnTo>
                            <a:lnTo>
                              <a:pt x="765" y="422"/>
                            </a:lnTo>
                            <a:lnTo>
                              <a:pt x="770" y="429"/>
                            </a:lnTo>
                            <a:lnTo>
                              <a:pt x="782" y="438"/>
                            </a:lnTo>
                            <a:lnTo>
                              <a:pt x="792" y="441"/>
                            </a:lnTo>
                            <a:lnTo>
                              <a:pt x="798" y="440"/>
                            </a:lnTo>
                            <a:lnTo>
                              <a:pt x="803" y="384"/>
                            </a:lnTo>
                            <a:lnTo>
                              <a:pt x="798" y="332"/>
                            </a:lnTo>
                            <a:lnTo>
                              <a:pt x="785" y="282"/>
                            </a:lnTo>
                            <a:lnTo>
                              <a:pt x="765" y="236"/>
                            </a:lnTo>
                            <a:lnTo>
                              <a:pt x="739" y="191"/>
                            </a:lnTo>
                            <a:lnTo>
                              <a:pt x="709" y="150"/>
                            </a:lnTo>
                            <a:lnTo>
                              <a:pt x="676" y="112"/>
                            </a:lnTo>
                            <a:lnTo>
                              <a:pt x="643" y="80"/>
                            </a:lnTo>
                            <a:lnTo>
                              <a:pt x="628" y="68"/>
                            </a:lnTo>
                            <a:lnTo>
                              <a:pt x="611" y="55"/>
                            </a:lnTo>
                            <a:lnTo>
                              <a:pt x="596" y="44"/>
                            </a:lnTo>
                            <a:lnTo>
                              <a:pt x="580" y="35"/>
                            </a:lnTo>
                            <a:lnTo>
                              <a:pt x="562" y="27"/>
                            </a:lnTo>
                            <a:lnTo>
                              <a:pt x="545" y="21"/>
                            </a:lnTo>
                            <a:lnTo>
                              <a:pt x="527" y="14"/>
                            </a:lnTo>
                            <a:lnTo>
                              <a:pt x="509" y="10"/>
                            </a:lnTo>
                            <a:lnTo>
                              <a:pt x="491" y="7"/>
                            </a:lnTo>
                            <a:lnTo>
                              <a:pt x="473" y="3"/>
                            </a:lnTo>
                            <a:lnTo>
                              <a:pt x="453" y="1"/>
                            </a:lnTo>
                            <a:lnTo>
                              <a:pt x="435" y="0"/>
                            </a:lnTo>
                            <a:lnTo>
                              <a:pt x="415" y="0"/>
                            </a:lnTo>
                            <a:lnTo>
                              <a:pt x="397" y="0"/>
                            </a:lnTo>
                            <a:lnTo>
                              <a:pt x="378" y="0"/>
                            </a:lnTo>
                            <a:lnTo>
                              <a:pt x="360" y="1"/>
                            </a:lnTo>
                            <a:lnTo>
                              <a:pt x="333" y="3"/>
                            </a:lnTo>
                            <a:lnTo>
                              <a:pt x="305" y="9"/>
                            </a:lnTo>
                            <a:lnTo>
                              <a:pt x="277" y="14"/>
                            </a:lnTo>
                            <a:lnTo>
                              <a:pt x="250" y="19"/>
                            </a:lnTo>
                            <a:lnTo>
                              <a:pt x="223" y="28"/>
                            </a:lnTo>
                            <a:lnTo>
                              <a:pt x="194" y="37"/>
                            </a:lnTo>
                            <a:lnTo>
                              <a:pt x="168" y="48"/>
                            </a:lnTo>
                            <a:lnTo>
                              <a:pt x="143" y="60"/>
                            </a:lnTo>
                            <a:lnTo>
                              <a:pt x="120" y="71"/>
                            </a:lnTo>
                            <a:lnTo>
                              <a:pt x="95" y="84"/>
                            </a:lnTo>
                            <a:lnTo>
                              <a:pt x="69" y="96"/>
                            </a:lnTo>
                            <a:lnTo>
                              <a:pt x="43" y="112"/>
                            </a:lnTo>
                            <a:lnTo>
                              <a:pt x="22" y="132"/>
                            </a:lnTo>
                            <a:lnTo>
                              <a:pt x="7" y="153"/>
                            </a:lnTo>
                            <a:lnTo>
                              <a:pt x="0" y="180"/>
                            </a:lnTo>
                            <a:lnTo>
                              <a:pt x="4" y="212"/>
                            </a:lnTo>
                            <a:lnTo>
                              <a:pt x="7" y="220"/>
                            </a:lnTo>
                            <a:lnTo>
                              <a:pt x="12" y="225"/>
                            </a:lnTo>
                            <a:lnTo>
                              <a:pt x="16" y="229"/>
                            </a:lnTo>
                            <a:lnTo>
                              <a:pt x="22" y="232"/>
                            </a:lnTo>
                            <a:lnTo>
                              <a:pt x="37" y="236"/>
                            </a:lnTo>
                            <a:lnTo>
                              <a:pt x="49" y="232"/>
                            </a:lnTo>
                            <a:lnTo>
                              <a:pt x="58" y="223"/>
                            </a:lnTo>
                            <a:lnTo>
                              <a:pt x="66" y="211"/>
                            </a:lnTo>
                            <a:lnTo>
                              <a:pt x="69" y="195"/>
                            </a:lnTo>
                            <a:lnTo>
                              <a:pt x="70" y="179"/>
                            </a:lnTo>
                            <a:lnTo>
                              <a:pt x="70" y="162"/>
                            </a:lnTo>
                            <a:lnTo>
                              <a:pt x="67" y="146"/>
                            </a:lnTo>
                            <a:lnTo>
                              <a:pt x="66" y="146"/>
                            </a:lnTo>
                            <a:lnTo>
                              <a:pt x="64" y="146"/>
                            </a:lnTo>
                            <a:lnTo>
                              <a:pt x="64" y="145"/>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58" name="Freeform 26"/>
                      <p:cNvSpPr>
                        <a:spLocks/>
                      </p:cNvSpPr>
                      <p:nvPr/>
                    </p:nvSpPr>
                    <p:spPr bwMode="auto">
                      <a:xfrm>
                        <a:off x="7686368" y="2735263"/>
                        <a:ext cx="475226" cy="317500"/>
                      </a:xfrm>
                      <a:custGeom>
                        <a:avLst/>
                        <a:gdLst>
                          <a:gd name="T0" fmla="*/ 2147483646 w 580"/>
                          <a:gd name="T1" fmla="*/ 2147483646 h 399"/>
                          <a:gd name="T2" fmla="*/ 2147483646 w 580"/>
                          <a:gd name="T3" fmla="*/ 2147483646 h 399"/>
                          <a:gd name="T4" fmla="*/ 2147483646 w 580"/>
                          <a:gd name="T5" fmla="*/ 2147483646 h 399"/>
                          <a:gd name="T6" fmla="*/ 2147483646 w 580"/>
                          <a:gd name="T7" fmla="*/ 2147483646 h 399"/>
                          <a:gd name="T8" fmla="*/ 2147483646 w 580"/>
                          <a:gd name="T9" fmla="*/ 2147483646 h 399"/>
                          <a:gd name="T10" fmla="*/ 2147483646 w 580"/>
                          <a:gd name="T11" fmla="*/ 2147483646 h 399"/>
                          <a:gd name="T12" fmla="*/ 2147483646 w 580"/>
                          <a:gd name="T13" fmla="*/ 2147483646 h 399"/>
                          <a:gd name="T14" fmla="*/ 2147483646 w 580"/>
                          <a:gd name="T15" fmla="*/ 2147483646 h 399"/>
                          <a:gd name="T16" fmla="*/ 2147483646 w 580"/>
                          <a:gd name="T17" fmla="*/ 2147483646 h 399"/>
                          <a:gd name="T18" fmla="*/ 2147483646 w 580"/>
                          <a:gd name="T19" fmla="*/ 2147483646 h 399"/>
                          <a:gd name="T20" fmla="*/ 2147483646 w 580"/>
                          <a:gd name="T21" fmla="*/ 2147483646 h 399"/>
                          <a:gd name="T22" fmla="*/ 2147483646 w 580"/>
                          <a:gd name="T23" fmla="*/ 2147483646 h 399"/>
                          <a:gd name="T24" fmla="*/ 2147483646 w 580"/>
                          <a:gd name="T25" fmla="*/ 2147483646 h 399"/>
                          <a:gd name="T26" fmla="*/ 2147483646 w 580"/>
                          <a:gd name="T27" fmla="*/ 2147483646 h 399"/>
                          <a:gd name="T28" fmla="*/ 2147483646 w 580"/>
                          <a:gd name="T29" fmla="*/ 2147483646 h 399"/>
                          <a:gd name="T30" fmla="*/ 2147483646 w 580"/>
                          <a:gd name="T31" fmla="*/ 2147483646 h 399"/>
                          <a:gd name="T32" fmla="*/ 2147483646 w 580"/>
                          <a:gd name="T33" fmla="*/ 2147483646 h 399"/>
                          <a:gd name="T34" fmla="*/ 2147483646 w 580"/>
                          <a:gd name="T35" fmla="*/ 2147483646 h 399"/>
                          <a:gd name="T36" fmla="*/ 2147483646 w 580"/>
                          <a:gd name="T37" fmla="*/ 2147483646 h 399"/>
                          <a:gd name="T38" fmla="*/ 2147483646 w 580"/>
                          <a:gd name="T39" fmla="*/ 2147483646 h 399"/>
                          <a:gd name="T40" fmla="*/ 2147483646 w 580"/>
                          <a:gd name="T41" fmla="*/ 2147483646 h 399"/>
                          <a:gd name="T42" fmla="*/ 2147483646 w 580"/>
                          <a:gd name="T43" fmla="*/ 2147483646 h 399"/>
                          <a:gd name="T44" fmla="*/ 2147483646 w 580"/>
                          <a:gd name="T45" fmla="*/ 2147483646 h 399"/>
                          <a:gd name="T46" fmla="*/ 2147483646 w 580"/>
                          <a:gd name="T47" fmla="*/ 2147483646 h 399"/>
                          <a:gd name="T48" fmla="*/ 2147483646 w 580"/>
                          <a:gd name="T49" fmla="*/ 2147483646 h 399"/>
                          <a:gd name="T50" fmla="*/ 2147483646 w 580"/>
                          <a:gd name="T51" fmla="*/ 2147483646 h 399"/>
                          <a:gd name="T52" fmla="*/ 2147483646 w 580"/>
                          <a:gd name="T53" fmla="*/ 2147483646 h 399"/>
                          <a:gd name="T54" fmla="*/ 2147483646 w 580"/>
                          <a:gd name="T55" fmla="*/ 2147483646 h 399"/>
                          <a:gd name="T56" fmla="*/ 2147483646 w 580"/>
                          <a:gd name="T57" fmla="*/ 2147483646 h 399"/>
                          <a:gd name="T58" fmla="*/ 2147483646 w 580"/>
                          <a:gd name="T59" fmla="*/ 2147483646 h 399"/>
                          <a:gd name="T60" fmla="*/ 2147483646 w 580"/>
                          <a:gd name="T61" fmla="*/ 2147483646 h 399"/>
                          <a:gd name="T62" fmla="*/ 2147483646 w 580"/>
                          <a:gd name="T63" fmla="*/ 2147483646 h 399"/>
                          <a:gd name="T64" fmla="*/ 2147483646 w 580"/>
                          <a:gd name="T65" fmla="*/ 2147483646 h 399"/>
                          <a:gd name="T66" fmla="*/ 2147483646 w 580"/>
                          <a:gd name="T67" fmla="*/ 2147483646 h 399"/>
                          <a:gd name="T68" fmla="*/ 2147483646 w 580"/>
                          <a:gd name="T69" fmla="*/ 2147483646 h 399"/>
                          <a:gd name="T70" fmla="*/ 2147483646 w 580"/>
                          <a:gd name="T71" fmla="*/ 2147483646 h 399"/>
                          <a:gd name="T72" fmla="*/ 2147483646 w 580"/>
                          <a:gd name="T73" fmla="*/ 2147483646 h 399"/>
                          <a:gd name="T74" fmla="*/ 2147483646 w 580"/>
                          <a:gd name="T75" fmla="*/ 2147483646 h 399"/>
                          <a:gd name="T76" fmla="*/ 2147483646 w 580"/>
                          <a:gd name="T77" fmla="*/ 2147483646 h 399"/>
                          <a:gd name="T78" fmla="*/ 2147483646 w 580"/>
                          <a:gd name="T79" fmla="*/ 2147483646 h 399"/>
                          <a:gd name="T80" fmla="*/ 2147483646 w 580"/>
                          <a:gd name="T81" fmla="*/ 2147483646 h 399"/>
                          <a:gd name="T82" fmla="*/ 2147483646 w 580"/>
                          <a:gd name="T83" fmla="*/ 2147483646 h 399"/>
                          <a:gd name="T84" fmla="*/ 2147483646 w 580"/>
                          <a:gd name="T85" fmla="*/ 2147483646 h 399"/>
                          <a:gd name="T86" fmla="*/ 2147483646 w 580"/>
                          <a:gd name="T87" fmla="*/ 2147483646 h 399"/>
                          <a:gd name="T88" fmla="*/ 2147483646 w 580"/>
                          <a:gd name="T89" fmla="*/ 2147483646 h 399"/>
                          <a:gd name="T90" fmla="*/ 2147483646 w 580"/>
                          <a:gd name="T91" fmla="*/ 2147483646 h 399"/>
                          <a:gd name="T92" fmla="*/ 2147483646 w 580"/>
                          <a:gd name="T93" fmla="*/ 2147483646 h 399"/>
                          <a:gd name="T94" fmla="*/ 2147483646 w 580"/>
                          <a:gd name="T95" fmla="*/ 2147483646 h 399"/>
                          <a:gd name="T96" fmla="*/ 2147483646 w 580"/>
                          <a:gd name="T97" fmla="*/ 2147483646 h 399"/>
                          <a:gd name="T98" fmla="*/ 2147483646 w 580"/>
                          <a:gd name="T99" fmla="*/ 2147483646 h 399"/>
                          <a:gd name="T100" fmla="*/ 2147483646 w 580"/>
                          <a:gd name="T101" fmla="*/ 2147483646 h 3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0"/>
                          <a:gd name="T154" fmla="*/ 0 h 399"/>
                          <a:gd name="T155" fmla="*/ 580 w 580"/>
                          <a:gd name="T156" fmla="*/ 399 h 3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0" h="399">
                            <a:moveTo>
                              <a:pt x="58" y="265"/>
                            </a:moveTo>
                            <a:lnTo>
                              <a:pt x="64" y="279"/>
                            </a:lnTo>
                            <a:lnTo>
                              <a:pt x="69" y="293"/>
                            </a:lnTo>
                            <a:lnTo>
                              <a:pt x="73" y="308"/>
                            </a:lnTo>
                            <a:lnTo>
                              <a:pt x="77" y="324"/>
                            </a:lnTo>
                            <a:lnTo>
                              <a:pt x="77" y="333"/>
                            </a:lnTo>
                            <a:lnTo>
                              <a:pt x="73" y="347"/>
                            </a:lnTo>
                            <a:lnTo>
                              <a:pt x="67" y="361"/>
                            </a:lnTo>
                            <a:lnTo>
                              <a:pt x="61" y="374"/>
                            </a:lnTo>
                            <a:lnTo>
                              <a:pt x="54" y="384"/>
                            </a:lnTo>
                            <a:lnTo>
                              <a:pt x="45" y="390"/>
                            </a:lnTo>
                            <a:lnTo>
                              <a:pt x="36" y="388"/>
                            </a:lnTo>
                            <a:lnTo>
                              <a:pt x="28" y="376"/>
                            </a:lnTo>
                            <a:lnTo>
                              <a:pt x="21" y="349"/>
                            </a:lnTo>
                            <a:lnTo>
                              <a:pt x="22" y="320"/>
                            </a:lnTo>
                            <a:lnTo>
                              <a:pt x="31" y="293"/>
                            </a:lnTo>
                            <a:lnTo>
                              <a:pt x="45" y="266"/>
                            </a:lnTo>
                            <a:lnTo>
                              <a:pt x="61" y="241"/>
                            </a:lnTo>
                            <a:lnTo>
                              <a:pt x="81" y="218"/>
                            </a:lnTo>
                            <a:lnTo>
                              <a:pt x="101" y="198"/>
                            </a:lnTo>
                            <a:lnTo>
                              <a:pt x="117" y="181"/>
                            </a:lnTo>
                            <a:lnTo>
                              <a:pt x="141" y="157"/>
                            </a:lnTo>
                            <a:lnTo>
                              <a:pt x="165" y="136"/>
                            </a:lnTo>
                            <a:lnTo>
                              <a:pt x="191" y="116"/>
                            </a:lnTo>
                            <a:lnTo>
                              <a:pt x="217" y="98"/>
                            </a:lnTo>
                            <a:lnTo>
                              <a:pt x="244" y="80"/>
                            </a:lnTo>
                            <a:lnTo>
                              <a:pt x="271" y="66"/>
                            </a:lnTo>
                            <a:lnTo>
                              <a:pt x="300" y="54"/>
                            </a:lnTo>
                            <a:lnTo>
                              <a:pt x="328" y="41"/>
                            </a:lnTo>
                            <a:lnTo>
                              <a:pt x="343" y="36"/>
                            </a:lnTo>
                            <a:lnTo>
                              <a:pt x="358" y="32"/>
                            </a:lnTo>
                            <a:lnTo>
                              <a:pt x="373" y="30"/>
                            </a:lnTo>
                            <a:lnTo>
                              <a:pt x="388" y="27"/>
                            </a:lnTo>
                            <a:lnTo>
                              <a:pt x="403" y="27"/>
                            </a:lnTo>
                            <a:lnTo>
                              <a:pt x="419" y="25"/>
                            </a:lnTo>
                            <a:lnTo>
                              <a:pt x="434" y="25"/>
                            </a:lnTo>
                            <a:lnTo>
                              <a:pt x="449" y="25"/>
                            </a:lnTo>
                            <a:lnTo>
                              <a:pt x="483" y="30"/>
                            </a:lnTo>
                            <a:lnTo>
                              <a:pt x="509" y="45"/>
                            </a:lnTo>
                            <a:lnTo>
                              <a:pt x="527" y="66"/>
                            </a:lnTo>
                            <a:lnTo>
                              <a:pt x="539" y="91"/>
                            </a:lnTo>
                            <a:lnTo>
                              <a:pt x="545" y="120"/>
                            </a:lnTo>
                            <a:lnTo>
                              <a:pt x="547" y="150"/>
                            </a:lnTo>
                            <a:lnTo>
                              <a:pt x="545" y="182"/>
                            </a:lnTo>
                            <a:lnTo>
                              <a:pt x="541" y="211"/>
                            </a:lnTo>
                            <a:lnTo>
                              <a:pt x="544" y="218"/>
                            </a:lnTo>
                            <a:lnTo>
                              <a:pt x="551" y="225"/>
                            </a:lnTo>
                            <a:lnTo>
                              <a:pt x="560" y="231"/>
                            </a:lnTo>
                            <a:lnTo>
                              <a:pt x="565" y="231"/>
                            </a:lnTo>
                            <a:lnTo>
                              <a:pt x="577" y="200"/>
                            </a:lnTo>
                            <a:lnTo>
                              <a:pt x="580" y="170"/>
                            </a:lnTo>
                            <a:lnTo>
                              <a:pt x="575" y="139"/>
                            </a:lnTo>
                            <a:lnTo>
                              <a:pt x="566" y="111"/>
                            </a:lnTo>
                            <a:lnTo>
                              <a:pt x="551" y="82"/>
                            </a:lnTo>
                            <a:lnTo>
                              <a:pt x="532" y="59"/>
                            </a:lnTo>
                            <a:lnTo>
                              <a:pt x="510" y="39"/>
                            </a:lnTo>
                            <a:lnTo>
                              <a:pt x="488" y="23"/>
                            </a:lnTo>
                            <a:lnTo>
                              <a:pt x="465" y="12"/>
                            </a:lnTo>
                            <a:lnTo>
                              <a:pt x="443" y="5"/>
                            </a:lnTo>
                            <a:lnTo>
                              <a:pt x="420" y="2"/>
                            </a:lnTo>
                            <a:lnTo>
                              <a:pt x="397" y="0"/>
                            </a:lnTo>
                            <a:lnTo>
                              <a:pt x="373" y="2"/>
                            </a:lnTo>
                            <a:lnTo>
                              <a:pt x="351" y="5"/>
                            </a:lnTo>
                            <a:lnTo>
                              <a:pt x="327" y="11"/>
                            </a:lnTo>
                            <a:lnTo>
                              <a:pt x="304" y="20"/>
                            </a:lnTo>
                            <a:lnTo>
                              <a:pt x="280" y="29"/>
                            </a:lnTo>
                            <a:lnTo>
                              <a:pt x="257" y="41"/>
                            </a:lnTo>
                            <a:lnTo>
                              <a:pt x="236" y="52"/>
                            </a:lnTo>
                            <a:lnTo>
                              <a:pt x="214" y="66"/>
                            </a:lnTo>
                            <a:lnTo>
                              <a:pt x="193" y="80"/>
                            </a:lnTo>
                            <a:lnTo>
                              <a:pt x="173" y="97"/>
                            </a:lnTo>
                            <a:lnTo>
                              <a:pt x="152" y="111"/>
                            </a:lnTo>
                            <a:lnTo>
                              <a:pt x="134" y="127"/>
                            </a:lnTo>
                            <a:lnTo>
                              <a:pt x="113" y="147"/>
                            </a:lnTo>
                            <a:lnTo>
                              <a:pt x="86" y="173"/>
                            </a:lnTo>
                            <a:lnTo>
                              <a:pt x="57" y="207"/>
                            </a:lnTo>
                            <a:lnTo>
                              <a:pt x="31" y="243"/>
                            </a:lnTo>
                            <a:lnTo>
                              <a:pt x="10" y="283"/>
                            </a:lnTo>
                            <a:lnTo>
                              <a:pt x="0" y="320"/>
                            </a:lnTo>
                            <a:lnTo>
                              <a:pt x="4" y="356"/>
                            </a:lnTo>
                            <a:lnTo>
                              <a:pt x="25" y="386"/>
                            </a:lnTo>
                            <a:lnTo>
                              <a:pt x="33" y="392"/>
                            </a:lnTo>
                            <a:lnTo>
                              <a:pt x="39" y="395"/>
                            </a:lnTo>
                            <a:lnTo>
                              <a:pt x="43" y="397"/>
                            </a:lnTo>
                            <a:lnTo>
                              <a:pt x="49" y="399"/>
                            </a:lnTo>
                            <a:lnTo>
                              <a:pt x="54" y="397"/>
                            </a:lnTo>
                            <a:lnTo>
                              <a:pt x="60" y="395"/>
                            </a:lnTo>
                            <a:lnTo>
                              <a:pt x="67" y="393"/>
                            </a:lnTo>
                            <a:lnTo>
                              <a:pt x="75" y="390"/>
                            </a:lnTo>
                            <a:lnTo>
                              <a:pt x="86" y="381"/>
                            </a:lnTo>
                            <a:lnTo>
                              <a:pt x="90" y="367"/>
                            </a:lnTo>
                            <a:lnTo>
                              <a:pt x="90" y="349"/>
                            </a:lnTo>
                            <a:lnTo>
                              <a:pt x="86" y="331"/>
                            </a:lnTo>
                            <a:lnTo>
                              <a:pt x="80" y="311"/>
                            </a:lnTo>
                            <a:lnTo>
                              <a:pt x="73" y="293"/>
                            </a:lnTo>
                            <a:lnTo>
                              <a:pt x="66" y="279"/>
                            </a:lnTo>
                            <a:lnTo>
                              <a:pt x="61" y="268"/>
                            </a:lnTo>
                            <a:lnTo>
                              <a:pt x="61" y="266"/>
                            </a:lnTo>
                            <a:lnTo>
                              <a:pt x="60" y="266"/>
                            </a:lnTo>
                            <a:lnTo>
                              <a:pt x="58" y="266"/>
                            </a:lnTo>
                            <a:lnTo>
                              <a:pt x="58" y="26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59" name="Freeform 27"/>
                      <p:cNvSpPr>
                        <a:spLocks/>
                      </p:cNvSpPr>
                      <p:nvPr/>
                    </p:nvSpPr>
                    <p:spPr bwMode="auto">
                      <a:xfrm>
                        <a:off x="7171813" y="2732088"/>
                        <a:ext cx="542413" cy="268288"/>
                      </a:xfrm>
                      <a:custGeom>
                        <a:avLst/>
                        <a:gdLst>
                          <a:gd name="T0" fmla="*/ 2147483646 w 663"/>
                          <a:gd name="T1" fmla="*/ 2147483646 h 338"/>
                          <a:gd name="T2" fmla="*/ 2147483646 w 663"/>
                          <a:gd name="T3" fmla="*/ 2147483646 h 338"/>
                          <a:gd name="T4" fmla="*/ 2147483646 w 663"/>
                          <a:gd name="T5" fmla="*/ 2147483646 h 338"/>
                          <a:gd name="T6" fmla="*/ 2147483646 w 663"/>
                          <a:gd name="T7" fmla="*/ 2147483646 h 338"/>
                          <a:gd name="T8" fmla="*/ 2147483646 w 663"/>
                          <a:gd name="T9" fmla="*/ 2147483646 h 338"/>
                          <a:gd name="T10" fmla="*/ 2147483646 w 663"/>
                          <a:gd name="T11" fmla="*/ 2147483646 h 338"/>
                          <a:gd name="T12" fmla="*/ 2147483646 w 663"/>
                          <a:gd name="T13" fmla="*/ 2147483646 h 338"/>
                          <a:gd name="T14" fmla="*/ 2147483646 w 663"/>
                          <a:gd name="T15" fmla="*/ 2147483646 h 338"/>
                          <a:gd name="T16" fmla="*/ 2147483646 w 663"/>
                          <a:gd name="T17" fmla="*/ 2147483646 h 338"/>
                          <a:gd name="T18" fmla="*/ 2147483646 w 663"/>
                          <a:gd name="T19" fmla="*/ 2147483646 h 338"/>
                          <a:gd name="T20" fmla="*/ 2147483646 w 663"/>
                          <a:gd name="T21" fmla="*/ 2147483646 h 338"/>
                          <a:gd name="T22" fmla="*/ 2147483646 w 663"/>
                          <a:gd name="T23" fmla="*/ 2147483646 h 338"/>
                          <a:gd name="T24" fmla="*/ 2147483646 w 663"/>
                          <a:gd name="T25" fmla="*/ 2147483646 h 338"/>
                          <a:gd name="T26" fmla="*/ 2147483646 w 663"/>
                          <a:gd name="T27" fmla="*/ 2147483646 h 338"/>
                          <a:gd name="T28" fmla="*/ 2147483646 w 663"/>
                          <a:gd name="T29" fmla="*/ 2147483646 h 338"/>
                          <a:gd name="T30" fmla="*/ 2147483646 w 663"/>
                          <a:gd name="T31" fmla="*/ 2147483646 h 338"/>
                          <a:gd name="T32" fmla="*/ 2147483646 w 663"/>
                          <a:gd name="T33" fmla="*/ 2147483646 h 338"/>
                          <a:gd name="T34" fmla="*/ 2147483646 w 663"/>
                          <a:gd name="T35" fmla="*/ 2147483646 h 338"/>
                          <a:gd name="T36" fmla="*/ 2147483646 w 663"/>
                          <a:gd name="T37" fmla="*/ 2147483646 h 338"/>
                          <a:gd name="T38" fmla="*/ 2147483646 w 663"/>
                          <a:gd name="T39" fmla="*/ 2147483646 h 338"/>
                          <a:gd name="T40" fmla="*/ 2147483646 w 663"/>
                          <a:gd name="T41" fmla="*/ 2147483646 h 338"/>
                          <a:gd name="T42" fmla="*/ 2147483646 w 663"/>
                          <a:gd name="T43" fmla="*/ 2147483646 h 338"/>
                          <a:gd name="T44" fmla="*/ 2147483646 w 663"/>
                          <a:gd name="T45" fmla="*/ 2147483646 h 338"/>
                          <a:gd name="T46" fmla="*/ 2147483646 w 663"/>
                          <a:gd name="T47" fmla="*/ 2147483646 h 338"/>
                          <a:gd name="T48" fmla="*/ 2147483646 w 663"/>
                          <a:gd name="T49" fmla="*/ 2147483646 h 338"/>
                          <a:gd name="T50" fmla="*/ 2147483646 w 663"/>
                          <a:gd name="T51" fmla="*/ 2147483646 h 338"/>
                          <a:gd name="T52" fmla="*/ 2147483646 w 663"/>
                          <a:gd name="T53" fmla="*/ 2147483646 h 338"/>
                          <a:gd name="T54" fmla="*/ 2147483646 w 663"/>
                          <a:gd name="T55" fmla="*/ 2147483646 h 338"/>
                          <a:gd name="T56" fmla="*/ 2147483646 w 663"/>
                          <a:gd name="T57" fmla="*/ 2147483646 h 338"/>
                          <a:gd name="T58" fmla="*/ 2147483646 w 663"/>
                          <a:gd name="T59" fmla="*/ 2147483646 h 338"/>
                          <a:gd name="T60" fmla="*/ 2147483646 w 663"/>
                          <a:gd name="T61" fmla="*/ 2147483646 h 338"/>
                          <a:gd name="T62" fmla="*/ 2147483646 w 663"/>
                          <a:gd name="T63" fmla="*/ 2147483646 h 338"/>
                          <a:gd name="T64" fmla="*/ 2147483646 w 663"/>
                          <a:gd name="T65" fmla="*/ 2147483646 h 338"/>
                          <a:gd name="T66" fmla="*/ 2147483646 w 663"/>
                          <a:gd name="T67" fmla="*/ 2147483646 h 338"/>
                          <a:gd name="T68" fmla="*/ 2147483646 w 663"/>
                          <a:gd name="T69" fmla="*/ 2147483646 h 338"/>
                          <a:gd name="T70" fmla="*/ 2147483646 w 663"/>
                          <a:gd name="T71" fmla="*/ 2147483646 h 338"/>
                          <a:gd name="T72" fmla="*/ 2147483646 w 663"/>
                          <a:gd name="T73" fmla="*/ 2147483646 h 338"/>
                          <a:gd name="T74" fmla="*/ 2147483646 w 663"/>
                          <a:gd name="T75" fmla="*/ 2147483646 h 338"/>
                          <a:gd name="T76" fmla="*/ 2147483646 w 663"/>
                          <a:gd name="T77" fmla="*/ 2147483646 h 338"/>
                          <a:gd name="T78" fmla="*/ 2147483646 w 663"/>
                          <a:gd name="T79" fmla="*/ 2147483646 h 338"/>
                          <a:gd name="T80" fmla="*/ 2147483646 w 663"/>
                          <a:gd name="T81" fmla="*/ 2147483646 h 338"/>
                          <a:gd name="T82" fmla="*/ 2147483646 w 663"/>
                          <a:gd name="T83" fmla="*/ 2147483646 h 338"/>
                          <a:gd name="T84" fmla="*/ 2147483646 w 663"/>
                          <a:gd name="T85" fmla="*/ 2147483646 h 338"/>
                          <a:gd name="T86" fmla="*/ 2147483646 w 663"/>
                          <a:gd name="T87" fmla="*/ 2147483646 h 338"/>
                          <a:gd name="T88" fmla="*/ 2147483646 w 663"/>
                          <a:gd name="T89" fmla="*/ 2147483646 h 338"/>
                          <a:gd name="T90" fmla="*/ 2147483646 w 663"/>
                          <a:gd name="T91" fmla="*/ 2147483646 h 338"/>
                          <a:gd name="T92" fmla="*/ 2147483646 w 663"/>
                          <a:gd name="T93" fmla="*/ 2147483646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3"/>
                          <a:gd name="T142" fmla="*/ 0 h 338"/>
                          <a:gd name="T143" fmla="*/ 663 w 66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3" h="338">
                            <a:moveTo>
                              <a:pt x="107" y="139"/>
                            </a:moveTo>
                            <a:lnTo>
                              <a:pt x="106" y="159"/>
                            </a:lnTo>
                            <a:lnTo>
                              <a:pt x="101" y="175"/>
                            </a:lnTo>
                            <a:lnTo>
                              <a:pt x="95" y="189"/>
                            </a:lnTo>
                            <a:lnTo>
                              <a:pt x="85" y="205"/>
                            </a:lnTo>
                            <a:lnTo>
                              <a:pt x="74" y="216"/>
                            </a:lnTo>
                            <a:lnTo>
                              <a:pt x="61" y="223"/>
                            </a:lnTo>
                            <a:lnTo>
                              <a:pt x="47" y="227"/>
                            </a:lnTo>
                            <a:lnTo>
                              <a:pt x="33" y="227"/>
                            </a:lnTo>
                            <a:lnTo>
                              <a:pt x="23" y="223"/>
                            </a:lnTo>
                            <a:lnTo>
                              <a:pt x="15" y="214"/>
                            </a:lnTo>
                            <a:lnTo>
                              <a:pt x="12" y="200"/>
                            </a:lnTo>
                            <a:lnTo>
                              <a:pt x="15" y="180"/>
                            </a:lnTo>
                            <a:lnTo>
                              <a:pt x="24" y="159"/>
                            </a:lnTo>
                            <a:lnTo>
                              <a:pt x="38" y="137"/>
                            </a:lnTo>
                            <a:lnTo>
                              <a:pt x="56" y="118"/>
                            </a:lnTo>
                            <a:lnTo>
                              <a:pt x="76" y="100"/>
                            </a:lnTo>
                            <a:lnTo>
                              <a:pt x="97" y="84"/>
                            </a:lnTo>
                            <a:lnTo>
                              <a:pt x="119" y="69"/>
                            </a:lnTo>
                            <a:lnTo>
                              <a:pt x="139" y="57"/>
                            </a:lnTo>
                            <a:lnTo>
                              <a:pt x="157" y="46"/>
                            </a:lnTo>
                            <a:lnTo>
                              <a:pt x="184" y="34"/>
                            </a:lnTo>
                            <a:lnTo>
                              <a:pt x="210" y="25"/>
                            </a:lnTo>
                            <a:lnTo>
                              <a:pt x="238" y="17"/>
                            </a:lnTo>
                            <a:lnTo>
                              <a:pt x="265" y="16"/>
                            </a:lnTo>
                            <a:lnTo>
                              <a:pt x="294" y="14"/>
                            </a:lnTo>
                            <a:lnTo>
                              <a:pt x="321" y="16"/>
                            </a:lnTo>
                            <a:lnTo>
                              <a:pt x="350" y="19"/>
                            </a:lnTo>
                            <a:lnTo>
                              <a:pt x="377" y="25"/>
                            </a:lnTo>
                            <a:lnTo>
                              <a:pt x="401" y="32"/>
                            </a:lnTo>
                            <a:lnTo>
                              <a:pt x="427" y="39"/>
                            </a:lnTo>
                            <a:lnTo>
                              <a:pt x="449" y="50"/>
                            </a:lnTo>
                            <a:lnTo>
                              <a:pt x="473" y="60"/>
                            </a:lnTo>
                            <a:lnTo>
                              <a:pt x="495" y="75"/>
                            </a:lnTo>
                            <a:lnTo>
                              <a:pt x="517" y="89"/>
                            </a:lnTo>
                            <a:lnTo>
                              <a:pt x="537" y="107"/>
                            </a:lnTo>
                            <a:lnTo>
                              <a:pt x="556" y="125"/>
                            </a:lnTo>
                            <a:lnTo>
                              <a:pt x="573" y="144"/>
                            </a:lnTo>
                            <a:lnTo>
                              <a:pt x="589" y="166"/>
                            </a:lnTo>
                            <a:lnTo>
                              <a:pt x="605" y="189"/>
                            </a:lnTo>
                            <a:lnTo>
                              <a:pt x="618" y="214"/>
                            </a:lnTo>
                            <a:lnTo>
                              <a:pt x="629" y="239"/>
                            </a:lnTo>
                            <a:lnTo>
                              <a:pt x="638" y="266"/>
                            </a:lnTo>
                            <a:lnTo>
                              <a:pt x="645" y="295"/>
                            </a:lnTo>
                            <a:lnTo>
                              <a:pt x="650" y="325"/>
                            </a:lnTo>
                            <a:lnTo>
                              <a:pt x="651" y="329"/>
                            </a:lnTo>
                            <a:lnTo>
                              <a:pt x="657" y="332"/>
                            </a:lnTo>
                            <a:lnTo>
                              <a:pt x="662" y="336"/>
                            </a:lnTo>
                            <a:lnTo>
                              <a:pt x="663" y="338"/>
                            </a:lnTo>
                            <a:lnTo>
                              <a:pt x="660" y="293"/>
                            </a:lnTo>
                            <a:lnTo>
                              <a:pt x="650" y="250"/>
                            </a:lnTo>
                            <a:lnTo>
                              <a:pt x="635" y="212"/>
                            </a:lnTo>
                            <a:lnTo>
                              <a:pt x="615" y="175"/>
                            </a:lnTo>
                            <a:lnTo>
                              <a:pt x="591" y="143"/>
                            </a:lnTo>
                            <a:lnTo>
                              <a:pt x="564" y="114"/>
                            </a:lnTo>
                            <a:lnTo>
                              <a:pt x="532" y="87"/>
                            </a:lnTo>
                            <a:lnTo>
                              <a:pt x="499" y="64"/>
                            </a:lnTo>
                            <a:lnTo>
                              <a:pt x="464" y="46"/>
                            </a:lnTo>
                            <a:lnTo>
                              <a:pt x="427" y="30"/>
                            </a:lnTo>
                            <a:lnTo>
                              <a:pt x="389" y="17"/>
                            </a:lnTo>
                            <a:lnTo>
                              <a:pt x="351" y="7"/>
                            </a:lnTo>
                            <a:lnTo>
                              <a:pt x="314" y="1"/>
                            </a:lnTo>
                            <a:lnTo>
                              <a:pt x="276" y="0"/>
                            </a:lnTo>
                            <a:lnTo>
                              <a:pt x="240" y="1"/>
                            </a:lnTo>
                            <a:lnTo>
                              <a:pt x="207" y="7"/>
                            </a:lnTo>
                            <a:lnTo>
                              <a:pt x="196" y="10"/>
                            </a:lnTo>
                            <a:lnTo>
                              <a:pt x="183" y="16"/>
                            </a:lnTo>
                            <a:lnTo>
                              <a:pt x="166" y="25"/>
                            </a:lnTo>
                            <a:lnTo>
                              <a:pt x="148" y="34"/>
                            </a:lnTo>
                            <a:lnTo>
                              <a:pt x="128" y="46"/>
                            </a:lnTo>
                            <a:lnTo>
                              <a:pt x="107" y="59"/>
                            </a:lnTo>
                            <a:lnTo>
                              <a:pt x="88" y="73"/>
                            </a:lnTo>
                            <a:lnTo>
                              <a:pt x="68" y="89"/>
                            </a:lnTo>
                            <a:lnTo>
                              <a:pt x="50" y="105"/>
                            </a:lnTo>
                            <a:lnTo>
                              <a:pt x="33" y="123"/>
                            </a:lnTo>
                            <a:lnTo>
                              <a:pt x="20" y="141"/>
                            </a:lnTo>
                            <a:lnTo>
                              <a:pt x="9" y="159"/>
                            </a:lnTo>
                            <a:lnTo>
                              <a:pt x="3" y="177"/>
                            </a:lnTo>
                            <a:lnTo>
                              <a:pt x="0" y="193"/>
                            </a:lnTo>
                            <a:lnTo>
                              <a:pt x="3" y="211"/>
                            </a:lnTo>
                            <a:lnTo>
                              <a:pt x="12" y="227"/>
                            </a:lnTo>
                            <a:lnTo>
                              <a:pt x="27" y="241"/>
                            </a:lnTo>
                            <a:lnTo>
                              <a:pt x="44" y="245"/>
                            </a:lnTo>
                            <a:lnTo>
                              <a:pt x="61" y="239"/>
                            </a:lnTo>
                            <a:lnTo>
                              <a:pt x="77" y="227"/>
                            </a:lnTo>
                            <a:lnTo>
                              <a:pt x="91" y="209"/>
                            </a:lnTo>
                            <a:lnTo>
                              <a:pt x="101" y="187"/>
                            </a:lnTo>
                            <a:lnTo>
                              <a:pt x="107" y="162"/>
                            </a:lnTo>
                            <a:lnTo>
                              <a:pt x="107" y="139"/>
                            </a:lnTo>
                            <a:close/>
                          </a:path>
                        </a:pathLst>
                      </a:custGeom>
                      <a:solidFill>
                        <a:srgbClr val="000000"/>
                      </a:solidFill>
                      <a:ln w="9525">
                        <a:solidFill>
                          <a:srgbClr val="7030A0"/>
                        </a:solidFill>
                        <a:round/>
                        <a:headEnd/>
                        <a:tailEnd/>
                      </a:ln>
                    </p:spPr>
                    <p:txBody>
                      <a:bodyPr/>
                      <a:lstStyle/>
                      <a:p>
                        <a:endParaRPr lang="en-US" sz="1350" dirty="0"/>
                      </a:p>
                    </p:txBody>
                  </p:sp>
                </p:grpSp>
                <p:grpSp>
                  <p:nvGrpSpPr>
                    <p:cNvPr id="25" name="Group 836"/>
                    <p:cNvGrpSpPr>
                      <a:grpSpLocks/>
                    </p:cNvGrpSpPr>
                    <p:nvPr/>
                  </p:nvGrpSpPr>
                  <p:grpSpPr bwMode="auto">
                    <a:xfrm>
                      <a:off x="6681786" y="2388187"/>
                      <a:ext cx="1424221" cy="2412446"/>
                      <a:chOff x="6681786" y="2388187"/>
                      <a:chExt cx="1424221" cy="2412446"/>
                    </a:xfrm>
                  </p:grpSpPr>
                  <p:grpSp>
                    <p:nvGrpSpPr>
                      <p:cNvPr id="26" name="Group 827"/>
                      <p:cNvGrpSpPr>
                        <a:grpSpLocks/>
                      </p:cNvGrpSpPr>
                      <p:nvPr/>
                    </p:nvGrpSpPr>
                    <p:grpSpPr bwMode="auto">
                      <a:xfrm>
                        <a:off x="7228192" y="3604726"/>
                        <a:ext cx="579047" cy="1195907"/>
                        <a:chOff x="5519738" y="2403475"/>
                        <a:chExt cx="914400" cy="746125"/>
                      </a:xfrm>
                    </p:grpSpPr>
                    <p:sp>
                      <p:nvSpPr>
                        <p:cNvPr id="3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3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sp>
                    <p:nvSpPr>
                      <p:cNvPr id="27" name="Freeform 147"/>
                      <p:cNvSpPr>
                        <a:spLocks/>
                      </p:cNvSpPr>
                      <p:nvPr/>
                    </p:nvSpPr>
                    <p:spPr bwMode="auto">
                      <a:xfrm rot="-4518466">
                        <a:off x="7058207" y="3030815"/>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28" name="Freeform 147"/>
                      <p:cNvSpPr>
                        <a:spLocks/>
                      </p:cNvSpPr>
                      <p:nvPr/>
                    </p:nvSpPr>
                    <p:spPr bwMode="auto">
                      <a:xfrm rot="-4518466">
                        <a:off x="7277590" y="2883851"/>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sp>
                    <p:nvSpPr>
                      <p:cNvPr id="29" name="Freeform 150"/>
                      <p:cNvSpPr>
                        <a:spLocks/>
                      </p:cNvSpPr>
                      <p:nvPr/>
                    </p:nvSpPr>
                    <p:spPr bwMode="auto">
                      <a:xfrm rot="-1490759">
                        <a:off x="6681786" y="2966633"/>
                        <a:ext cx="581031" cy="1102739"/>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grpSp>
          </p:grpSp>
        </p:grpSp>
        <p:sp>
          <p:nvSpPr>
            <p:cNvPr id="12" name="Freeform 19"/>
            <p:cNvSpPr>
              <a:spLocks/>
            </p:cNvSpPr>
            <p:nvPr/>
          </p:nvSpPr>
          <p:spPr bwMode="auto">
            <a:xfrm rot="582439" flipH="1">
              <a:off x="7174523" y="1416563"/>
              <a:ext cx="614451" cy="1080768"/>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grpSp>
    </p:spTree>
    <p:extLst>
      <p:ext uri="{BB962C8B-B14F-4D97-AF65-F5344CB8AC3E}">
        <p14:creationId xmlns:p14="http://schemas.microsoft.com/office/powerpoint/2010/main" xmlns="" val="721891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74"/>
            <a:ext cx="9143999" cy="1114312"/>
          </a:xfrm>
        </p:spPr>
        <p:txBody>
          <a:bodyPr>
            <a:normAutofit fontScale="90000"/>
          </a:bodyPr>
          <a:lstStyle/>
          <a:p>
            <a:pPr algn="ctr"/>
            <a:r>
              <a:rPr lang="fr-FR" sz="4400" b="1" baseline="0" dirty="0"/>
              <a:t>Informations sur le marché de l’emploi :</a:t>
            </a:r>
            <a:r>
              <a:rPr lang="en-US" sz="4400" b="1" dirty="0"/>
              <a:t/>
            </a:r>
            <a:br>
              <a:rPr lang="en-US" sz="4400" b="1" dirty="0"/>
            </a:br>
            <a:r>
              <a:rPr lang="fr-FR" sz="4400" b="1" baseline="0" dirty="0"/>
              <a:t>Recherche d’emploi ou formation ?</a:t>
            </a:r>
          </a:p>
        </p:txBody>
      </p:sp>
      <p:sp>
        <p:nvSpPr>
          <p:cNvPr id="5" name="Slide Number Placeholder 4"/>
          <p:cNvSpPr>
            <a:spLocks noGrp="1"/>
          </p:cNvSpPr>
          <p:nvPr>
            <p:ph type="sldNum" sz="quarter" idx="12"/>
          </p:nvPr>
        </p:nvSpPr>
        <p:spPr/>
        <p:txBody>
          <a:bodyPr/>
          <a:lstStyle/>
          <a:p>
            <a:fld id="{10A0F23F-F36E-4D6A-BECA-D213D0B8AC8D}" type="slidenum">
              <a:rPr lang="en-US" smtClean="0"/>
              <a:pPr/>
              <a:t>16</a:t>
            </a:fld>
            <a:endParaRPr lang="en-US" dirty="0"/>
          </a:p>
        </p:txBody>
      </p:sp>
      <p:graphicFrame>
        <p:nvGraphicFramePr>
          <p:cNvPr id="7" name="Diagram 6"/>
          <p:cNvGraphicFramePr/>
          <p:nvPr/>
        </p:nvGraphicFramePr>
        <p:xfrm>
          <a:off x="398206" y="1214786"/>
          <a:ext cx="8495071" cy="484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2"/>
          <p:cNvSpPr txBox="1">
            <a:spLocks noChangeArrowheads="1"/>
          </p:cNvSpPr>
          <p:nvPr/>
        </p:nvSpPr>
        <p:spPr bwMode="auto">
          <a:xfrm rot="-598578">
            <a:off x="5533882" y="4114518"/>
            <a:ext cx="284073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algn="ctr" eaLnBrk="1" hangingPunct="1">
              <a:spcBef>
                <a:spcPct val="0"/>
              </a:spcBef>
              <a:buFontTx/>
              <a:buNone/>
            </a:pPr>
            <a:r>
              <a:rPr lang="fr-FR" altLang="en-US" sz="1100" b="1" baseline="0" dirty="0">
                <a:solidFill>
                  <a:srgbClr val="FFFFFF"/>
                </a:solidFill>
                <a:cs typeface="Arial" charset="0"/>
              </a:rPr>
              <a:t>Prendre des décisions</a:t>
            </a:r>
          </a:p>
          <a:p>
            <a:pPr algn="ctr" eaLnBrk="1" hangingPunct="1">
              <a:spcBef>
                <a:spcPct val="0"/>
              </a:spcBef>
              <a:buFontTx/>
              <a:buNone/>
            </a:pPr>
            <a:r>
              <a:rPr lang="fr-FR" altLang="en-US" sz="1100" b="1" baseline="0" dirty="0">
                <a:solidFill>
                  <a:srgbClr val="FFFFFF"/>
                </a:solidFill>
                <a:cs typeface="Arial" charset="0"/>
              </a:rPr>
              <a:t> éclairées</a:t>
            </a:r>
          </a:p>
        </p:txBody>
      </p:sp>
      <p:sp>
        <p:nvSpPr>
          <p:cNvPr id="9" name="Rectangle 8"/>
          <p:cNvSpPr/>
          <p:nvPr/>
        </p:nvSpPr>
        <p:spPr>
          <a:xfrm>
            <a:off x="3901675" y="1757017"/>
            <a:ext cx="3366002" cy="830997"/>
          </a:xfrm>
          <a:prstGeom prst="rect">
            <a:avLst/>
          </a:prstGeom>
          <a:noFill/>
          <a:effectLst>
            <a:innerShdw blurRad="63500" dist="50800" dir="8100000">
              <a:prstClr val="black">
                <a:alpha val="50000"/>
              </a:prstClr>
            </a:innerShdw>
            <a:softEdge rad="12700"/>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fr-FR" sz="1600" b="1" i="1" baseline="0" dirty="0">
                <a:ln w="11430"/>
                <a:solidFill>
                  <a:srgbClr val="333399">
                    <a:lumMod val="60000"/>
                    <a:lumOff val="40000"/>
                  </a:srgbClr>
                </a:solidFill>
                <a:effectLst>
                  <a:outerShdw blurRad="25400" algn="tl" rotWithShape="0">
                    <a:srgbClr val="000000">
                      <a:alpha val="43000"/>
                    </a:srgbClr>
                  </a:outerShdw>
                </a:effectLst>
                <a:cs typeface="Arial" charset="0"/>
              </a:rPr>
              <a:t>Identifier des lacunes au niveau des </a:t>
            </a:r>
            <a:r>
              <a:rPr lang="fr-FR" sz="1600" b="1" i="1" baseline="0" dirty="0" smtClean="0">
                <a:ln w="11430"/>
                <a:solidFill>
                  <a:srgbClr val="333399">
                    <a:lumMod val="60000"/>
                    <a:lumOff val="40000"/>
                  </a:srgbClr>
                </a:solidFill>
                <a:effectLst>
                  <a:outerShdw blurRad="25400" algn="tl" rotWithShape="0">
                    <a:srgbClr val="000000">
                      <a:alpha val="43000"/>
                    </a:srgbClr>
                  </a:outerShdw>
                </a:effectLst>
                <a:cs typeface="Arial" charset="0"/>
              </a:rPr>
              <a:t>compétences</a:t>
            </a:r>
            <a:r>
              <a:rPr lang="fr-FR" sz="1600" b="1" i="1" dirty="0" smtClean="0">
                <a:ln w="11430"/>
                <a:solidFill>
                  <a:srgbClr val="333399">
                    <a:lumMod val="60000"/>
                    <a:lumOff val="40000"/>
                  </a:srgbClr>
                </a:solidFill>
                <a:effectLst>
                  <a:outerShdw blurRad="25400" algn="tl" rotWithShape="0">
                    <a:srgbClr val="000000">
                      <a:alpha val="43000"/>
                    </a:srgbClr>
                  </a:outerShdw>
                </a:effectLst>
                <a:cs typeface="Arial" charset="0"/>
              </a:rPr>
              <a:t> </a:t>
            </a:r>
            <a:r>
              <a:rPr lang="fr-FR" sz="1600" b="1" i="1" baseline="0" dirty="0" smtClean="0">
                <a:ln w="11430"/>
                <a:solidFill>
                  <a:srgbClr val="333399">
                    <a:lumMod val="60000"/>
                    <a:lumOff val="40000"/>
                  </a:srgbClr>
                </a:solidFill>
                <a:effectLst>
                  <a:outerShdw blurRad="25400" algn="tl" rotWithShape="0">
                    <a:srgbClr val="000000">
                      <a:alpha val="43000"/>
                    </a:srgbClr>
                  </a:outerShdw>
                </a:effectLst>
                <a:cs typeface="Arial" charset="0"/>
              </a:rPr>
              <a:t>et </a:t>
            </a:r>
            <a:r>
              <a:rPr lang="fr-FR" sz="1600" b="1" i="1" dirty="0">
                <a:ln w="11430"/>
                <a:solidFill>
                  <a:srgbClr val="333399">
                    <a:lumMod val="60000"/>
                    <a:lumOff val="40000"/>
                  </a:srgbClr>
                </a:solidFill>
                <a:effectLst>
                  <a:outerShdw blurRad="25400" algn="tl" rotWithShape="0">
                    <a:srgbClr val="000000">
                      <a:alpha val="43000"/>
                    </a:srgbClr>
                  </a:outerShdw>
                </a:effectLst>
                <a:cs typeface="Arial" charset="0"/>
              </a:rPr>
              <a:t>l</a:t>
            </a:r>
            <a:r>
              <a:rPr lang="fr-FR" sz="1600" b="1" i="1" baseline="0" dirty="0" smtClean="0">
                <a:ln w="11430"/>
                <a:solidFill>
                  <a:srgbClr val="333399">
                    <a:lumMod val="60000"/>
                    <a:lumOff val="40000"/>
                  </a:srgbClr>
                </a:solidFill>
                <a:effectLst>
                  <a:outerShdw blurRad="25400" algn="tl" rotWithShape="0">
                    <a:srgbClr val="000000">
                      <a:alpha val="43000"/>
                    </a:srgbClr>
                  </a:outerShdw>
                </a:effectLst>
                <a:cs typeface="Arial" charset="0"/>
              </a:rPr>
              <a:t>es </a:t>
            </a:r>
            <a:r>
              <a:rPr lang="fr-FR" sz="1600" b="1" i="1" baseline="0" dirty="0">
                <a:ln w="11430"/>
                <a:solidFill>
                  <a:srgbClr val="333399">
                    <a:lumMod val="60000"/>
                    <a:lumOff val="40000"/>
                  </a:srgbClr>
                </a:solidFill>
                <a:effectLst>
                  <a:outerShdw blurRad="25400" algn="tl" rotWithShape="0">
                    <a:srgbClr val="000000">
                      <a:alpha val="43000"/>
                    </a:srgbClr>
                  </a:outerShdw>
                </a:effectLst>
                <a:cs typeface="Arial" charset="0"/>
              </a:rPr>
              <a:t>informations sur les salaires</a:t>
            </a:r>
          </a:p>
        </p:txBody>
      </p:sp>
      <p:sp>
        <p:nvSpPr>
          <p:cNvPr id="10" name="Rectangle 9"/>
          <p:cNvSpPr/>
          <p:nvPr/>
        </p:nvSpPr>
        <p:spPr>
          <a:xfrm>
            <a:off x="2006283" y="3336420"/>
            <a:ext cx="3794970"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fr-FR" sz="1600" b="1" i="1" baseline="0">
                <a:ln w="11430"/>
                <a:solidFill>
                  <a:srgbClr val="333399">
                    <a:lumMod val="60000"/>
                    <a:lumOff val="40000"/>
                  </a:srgbClr>
                </a:solidFill>
                <a:effectLst>
                  <a:outerShdw blurRad="25400" algn="tl" rotWithShape="0">
                    <a:srgbClr val="000000">
                      <a:alpha val="43000"/>
                    </a:srgbClr>
                  </a:outerShdw>
                </a:effectLst>
                <a:cs typeface="Arial" charset="0"/>
              </a:rPr>
              <a:t>Trouver des employeurs qui</a:t>
            </a:r>
          </a:p>
          <a:p>
            <a:pPr>
              <a:defRPr/>
            </a:pPr>
            <a:r>
              <a:rPr lang="fr-FR" sz="1600" b="1" i="1" baseline="0">
                <a:ln w="11430"/>
                <a:solidFill>
                  <a:srgbClr val="333399">
                    <a:lumMod val="60000"/>
                    <a:lumOff val="40000"/>
                  </a:srgbClr>
                </a:solidFill>
                <a:effectLst>
                  <a:outerShdw blurRad="25400" algn="tl" rotWithShape="0">
                    <a:srgbClr val="000000">
                      <a:alpha val="43000"/>
                    </a:srgbClr>
                  </a:outerShdw>
                </a:effectLst>
                <a:cs typeface="Arial" charset="0"/>
              </a:rPr>
              <a:t>pourvoient des postes intéressants</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1" name="Rectangle 10"/>
          <p:cNvSpPr/>
          <p:nvPr/>
        </p:nvSpPr>
        <p:spPr>
          <a:xfrm>
            <a:off x="5300921" y="2409790"/>
            <a:ext cx="3237711"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r">
              <a:defRPr/>
            </a:pPr>
            <a:r>
              <a:rPr lang="fr-FR" sz="1600" b="1" i="1" baseline="0" dirty="0">
                <a:ln w="11430"/>
                <a:solidFill>
                  <a:srgbClr val="333399">
                    <a:lumMod val="60000"/>
                    <a:lumOff val="40000"/>
                  </a:srgbClr>
                </a:solidFill>
                <a:effectLst>
                  <a:outerShdw blurRad="25400" algn="tl" rotWithShape="0">
                    <a:srgbClr val="000000">
                      <a:alpha val="43000"/>
                    </a:srgbClr>
                  </a:outerShdw>
                </a:effectLst>
                <a:cs typeface="Arial" charset="0"/>
              </a:rPr>
              <a:t>Connaître les emplois dont la </a:t>
            </a:r>
            <a:r>
              <a:rPr lang="fr-FR" sz="1600" b="1" i="1" baseline="0" dirty="0" smtClean="0">
                <a:ln w="11430"/>
                <a:solidFill>
                  <a:srgbClr val="333399">
                    <a:lumMod val="60000"/>
                    <a:lumOff val="40000"/>
                  </a:srgbClr>
                </a:solidFill>
                <a:effectLst>
                  <a:outerShdw blurRad="25400" algn="tl" rotWithShape="0">
                    <a:srgbClr val="000000">
                      <a:alpha val="43000"/>
                    </a:srgbClr>
                  </a:outerShdw>
                </a:effectLst>
                <a:cs typeface="Arial" charset="0"/>
              </a:rPr>
              <a:t>demande est </a:t>
            </a:r>
            <a:r>
              <a:rPr lang="fr-FR" sz="1600" b="1" i="1" baseline="0" dirty="0">
                <a:ln w="11430"/>
                <a:solidFill>
                  <a:srgbClr val="333399">
                    <a:lumMod val="60000"/>
                    <a:lumOff val="40000"/>
                  </a:srgbClr>
                </a:solidFill>
                <a:effectLst>
                  <a:outerShdw blurRad="25400" algn="tl" rotWithShape="0">
                    <a:srgbClr val="000000">
                      <a:alpha val="43000"/>
                    </a:srgbClr>
                  </a:outerShdw>
                </a:effectLst>
                <a:cs typeface="Arial" charset="0"/>
              </a:rPr>
              <a:t>croissante ou en déclin</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2" name="Rectangle 11"/>
          <p:cNvSpPr/>
          <p:nvPr/>
        </p:nvSpPr>
        <p:spPr>
          <a:xfrm>
            <a:off x="2826425" y="400539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fr-FR" sz="1600" b="1" i="1" baseline="0">
                <a:ln w="11430"/>
                <a:solidFill>
                  <a:srgbClr val="333399">
                    <a:lumMod val="60000"/>
                    <a:lumOff val="40000"/>
                  </a:srgbClr>
                </a:solidFill>
                <a:effectLst>
                  <a:outerShdw blurRad="25400" algn="tl" rotWithShape="0">
                    <a:srgbClr val="000000">
                      <a:alpha val="43000"/>
                    </a:srgbClr>
                  </a:outerShdw>
                </a:effectLst>
                <a:cs typeface="Arial" charset="0"/>
              </a:rPr>
              <a:t>Circonscrire la recherche d’emploi</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3" name="Rectangle 12"/>
          <p:cNvSpPr/>
          <p:nvPr/>
        </p:nvSpPr>
        <p:spPr>
          <a:xfrm>
            <a:off x="4892634" y="5147951"/>
            <a:ext cx="425136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r-FR" b="1" cap="all" baseline="0" dirty="0">
                <a:ln w="0"/>
                <a:solidFill>
                  <a:srgbClr val="FF9900"/>
                </a:solidFill>
                <a:effectLst>
                  <a:reflection blurRad="12700" stA="50000" endPos="50000" dist="5000" dir="5400000" sy="-100000" rotWithShape="0"/>
                </a:effectLst>
                <a:cs typeface="Arial" charset="0"/>
              </a:rPr>
              <a:t>TROUVER L’EMPLOI QUI VOUS CONVIENT</a:t>
            </a:r>
          </a:p>
        </p:txBody>
      </p:sp>
      <p:sp>
        <p:nvSpPr>
          <p:cNvPr id="14" name="Rectangle 13"/>
          <p:cNvSpPr/>
          <p:nvPr/>
        </p:nvSpPr>
        <p:spPr>
          <a:xfrm>
            <a:off x="103518" y="177696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fr-FR" sz="1600" b="1" i="1" baseline="0">
                <a:ln w="11430"/>
                <a:solidFill>
                  <a:srgbClr val="333399">
                    <a:lumMod val="60000"/>
                    <a:lumOff val="40000"/>
                  </a:srgbClr>
                </a:solidFill>
                <a:effectLst>
                  <a:outerShdw blurRad="25400" algn="tl" rotWithShape="0">
                    <a:srgbClr val="000000">
                      <a:alpha val="43000"/>
                    </a:srgbClr>
                  </a:outerShdw>
                </a:effectLst>
                <a:cs typeface="Arial" charset="0"/>
              </a:rPr>
              <a:t>Identifier les programmes de formation professionnelle</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5" name="Rectangle 14"/>
          <p:cNvSpPr/>
          <p:nvPr/>
        </p:nvSpPr>
        <p:spPr>
          <a:xfrm>
            <a:off x="-46408" y="2586999"/>
            <a:ext cx="3432151"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fr-FR" sz="1600" b="1" i="1" baseline="0" dirty="0">
                <a:ln w="11430"/>
                <a:solidFill>
                  <a:srgbClr val="333399">
                    <a:lumMod val="60000"/>
                    <a:lumOff val="40000"/>
                  </a:srgbClr>
                </a:solidFill>
                <a:effectLst>
                  <a:outerShdw blurRad="25400" algn="tl" rotWithShape="0">
                    <a:srgbClr val="000000">
                      <a:alpha val="43000"/>
                    </a:srgbClr>
                  </a:outerShdw>
                </a:effectLst>
                <a:cs typeface="Arial" charset="0"/>
              </a:rPr>
              <a:t>Savoir quels emplois exigent </a:t>
            </a:r>
            <a:endParaRPr lang="fr-FR" sz="1600" b="1" i="1" baseline="0" dirty="0" smtClean="0">
              <a:ln w="11430"/>
              <a:solidFill>
                <a:srgbClr val="333399">
                  <a:lumMod val="60000"/>
                  <a:lumOff val="40000"/>
                </a:srgbClr>
              </a:solidFill>
              <a:effectLst>
                <a:outerShdw blurRad="25400" algn="tl" rotWithShape="0">
                  <a:srgbClr val="000000">
                    <a:alpha val="43000"/>
                  </a:srgbClr>
                </a:outerShdw>
              </a:effectLst>
              <a:cs typeface="Arial" charset="0"/>
            </a:endParaRPr>
          </a:p>
          <a:p>
            <a:pPr algn="ctr">
              <a:defRPr/>
            </a:pPr>
            <a:r>
              <a:rPr lang="fr-FR" sz="1600" b="1" i="1" baseline="0" dirty="0" smtClean="0">
                <a:ln w="11430"/>
                <a:solidFill>
                  <a:srgbClr val="333399">
                    <a:lumMod val="60000"/>
                    <a:lumOff val="40000"/>
                  </a:srgbClr>
                </a:solidFill>
                <a:effectLst>
                  <a:outerShdw blurRad="25400" algn="tl" rotWithShape="0">
                    <a:srgbClr val="000000">
                      <a:alpha val="43000"/>
                    </a:srgbClr>
                  </a:outerShdw>
                </a:effectLst>
                <a:cs typeface="Arial" charset="0"/>
              </a:rPr>
              <a:t>une </a:t>
            </a:r>
            <a:r>
              <a:rPr lang="fr-FR" sz="1600" b="1" i="1" baseline="0" dirty="0">
                <a:ln w="11430"/>
                <a:solidFill>
                  <a:srgbClr val="333399">
                    <a:lumMod val="60000"/>
                    <a:lumOff val="40000"/>
                  </a:srgbClr>
                </a:solidFill>
                <a:effectLst>
                  <a:outerShdw blurRad="25400" algn="tl" rotWithShape="0">
                    <a:srgbClr val="000000">
                      <a:alpha val="43000"/>
                    </a:srgbClr>
                  </a:outerShdw>
                </a:effectLst>
                <a:cs typeface="Arial" charset="0"/>
              </a:rPr>
              <a:t>certification</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6" name="Rectangle 15"/>
          <p:cNvSpPr/>
          <p:nvPr/>
        </p:nvSpPr>
        <p:spPr>
          <a:xfrm>
            <a:off x="103518" y="5024840"/>
            <a:ext cx="4072065" cy="707886"/>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fr-FR" sz="2000" b="1" baseline="0">
                <a:ln w="11430"/>
                <a:solidFill>
                  <a:srgbClr val="FAA71F"/>
                </a:solidFill>
                <a:effectLst>
                  <a:outerShdw blurRad="25400" algn="tl" rotWithShape="0">
                    <a:srgbClr val="000000">
                      <a:alpha val="43000"/>
                    </a:srgbClr>
                  </a:outerShdw>
                </a:effectLst>
                <a:cs typeface="Arial" charset="0"/>
              </a:rPr>
              <a:t>Réponses à vos questions sur la recherche d’un emploi et les parcours de formation</a:t>
            </a:r>
          </a:p>
        </p:txBody>
      </p:sp>
    </p:spTree>
    <p:extLst>
      <p:ext uri="{BB962C8B-B14F-4D97-AF65-F5344CB8AC3E}">
        <p14:creationId xmlns:p14="http://schemas.microsoft.com/office/powerpoint/2010/main" xmlns="" val="413870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97"/>
            <a:ext cx="9143999" cy="954348"/>
          </a:xfrm>
        </p:spPr>
        <p:txBody>
          <a:bodyPr/>
          <a:lstStyle/>
          <a:p>
            <a:pPr algn="ctr"/>
            <a:r>
              <a:rPr lang="fr-FR" b="1" baseline="0" dirty="0"/>
              <a:t>Outils en ligne pour</a:t>
            </a:r>
            <a:r>
              <a:rPr lang="en-US" b="1" dirty="0"/>
              <a:t/>
            </a:r>
            <a:br>
              <a:rPr lang="en-US" b="1" dirty="0"/>
            </a:br>
            <a:r>
              <a:rPr lang="fr-FR" b="1" baseline="0" dirty="0"/>
              <a:t>la recherche d’un emploi ou </a:t>
            </a:r>
            <a:r>
              <a:rPr lang="fr-FR" b="1" baseline="0" dirty="0" smtClean="0"/>
              <a:t>d’une </a:t>
            </a:r>
            <a:r>
              <a:rPr lang="fr-FR" b="1" baseline="0" dirty="0"/>
              <a:t>formation</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8"/>
          <p:cNvSpPr>
            <a:spLocks noChangeArrowheads="1"/>
          </p:cNvSpPr>
          <p:nvPr/>
        </p:nvSpPr>
        <p:spPr bwMode="auto">
          <a:xfrm>
            <a:off x="346249" y="3489995"/>
            <a:ext cx="8625222" cy="2554545"/>
          </a:xfrm>
          <a:prstGeom prst="rect">
            <a:avLst/>
          </a:prstGeom>
          <a:noFill/>
          <a:ln w="9525">
            <a:noFill/>
            <a:miter lim="800000"/>
            <a:headEnd/>
            <a:tailEnd/>
          </a:ln>
        </p:spPr>
        <p:txBody>
          <a:bodyPr wrap="square">
            <a:spAutoFit/>
          </a:bodyPr>
          <a:lstStyle/>
          <a:p>
            <a:pPr>
              <a:defRPr/>
            </a:pPr>
            <a:r>
              <a:rPr lang="fr-FR" sz="2000" baseline="0" dirty="0">
                <a:solidFill>
                  <a:srgbClr val="333399"/>
                </a:solidFill>
                <a:latin typeface="Arial"/>
                <a:cs typeface="Arial" charset="0"/>
              </a:rPr>
              <a:t>Ces outils en ligne peuvent aider dans le cadre d’évaluations, de formation, d’emploi et bien plus encore</a:t>
            </a:r>
          </a:p>
          <a:p>
            <a:pPr marL="342900" indent="-342900">
              <a:buFont typeface="Wingdings" pitchFamily="2" charset="2"/>
              <a:buChar char="§"/>
              <a:defRPr/>
            </a:pPr>
            <a:endParaRPr lang="en-US" sz="2000" dirty="0">
              <a:solidFill>
                <a:srgbClr val="333399"/>
              </a:solidFill>
              <a:latin typeface="Arial"/>
              <a:cs typeface="Arial" charset="0"/>
              <a:hlinkClick r:id="rId3"/>
            </a:endParaRPr>
          </a:p>
          <a:p>
            <a:pPr marL="342900" indent="-342900">
              <a:buFont typeface="Wingdings" pitchFamily="2" charset="2"/>
              <a:buChar char="§"/>
              <a:defRPr/>
            </a:pPr>
            <a:r>
              <a:rPr lang="fr-FR" sz="2000" dirty="0">
                <a:solidFill>
                  <a:srgbClr val="333399"/>
                </a:solidFill>
                <a:latin typeface="Arial"/>
                <a:cs typeface="Arial" charset="0"/>
              </a:rPr>
              <a:t>www.Onetonline.org</a:t>
            </a:r>
          </a:p>
          <a:p>
            <a:pPr marL="342900" indent="-342900">
              <a:buFont typeface="Wingdings" pitchFamily="2" charset="2"/>
              <a:buChar char="§"/>
              <a:defRPr/>
            </a:pPr>
            <a:r>
              <a:rPr lang="fr-FR" sz="2000" dirty="0">
                <a:solidFill>
                  <a:srgbClr val="333399"/>
                </a:solidFill>
                <a:latin typeface="Arial"/>
                <a:cs typeface="Arial" charset="0"/>
              </a:rPr>
              <a:t>www.masscis.intocareers.org</a:t>
            </a:r>
            <a:endParaRPr lang="en-US" sz="2000" dirty="0">
              <a:solidFill>
                <a:srgbClr val="333399"/>
              </a:solidFill>
              <a:latin typeface="Arial"/>
              <a:cs typeface="Arial" charset="0"/>
            </a:endParaRPr>
          </a:p>
          <a:p>
            <a:pPr marL="342900" indent="-342900">
              <a:buFont typeface="Wingdings" pitchFamily="2" charset="2"/>
              <a:buChar char="§"/>
              <a:defRPr/>
            </a:pPr>
            <a:r>
              <a:rPr lang="fr-FR" sz="2000" dirty="0">
                <a:solidFill>
                  <a:srgbClr val="002060"/>
                </a:solidFill>
                <a:latin typeface="Arial"/>
                <a:cs typeface="Arial" charset="0"/>
              </a:rPr>
              <a:t>www.careerinfonet.org</a:t>
            </a:r>
            <a:endParaRPr lang="en-US" sz="2000" dirty="0">
              <a:solidFill>
                <a:srgbClr val="333399"/>
              </a:solidFill>
              <a:latin typeface="Arial"/>
              <a:cs typeface="Arial" charset="0"/>
              <a:hlinkClick r:id="" action="ppaction://noaction"/>
            </a:endParaRPr>
          </a:p>
          <a:p>
            <a:pPr marL="342900" indent="-342900">
              <a:buFont typeface="Wingdings" pitchFamily="2" charset="2"/>
              <a:buChar char="§"/>
              <a:defRPr/>
            </a:pPr>
            <a:r>
              <a:rPr lang="fr-FR" sz="2000" dirty="0">
                <a:solidFill>
                  <a:srgbClr val="333399"/>
                </a:solidFill>
                <a:latin typeface="Arial"/>
                <a:cs typeface="Arial" charset="0"/>
              </a:rPr>
              <a:t>www.torqworks.com</a:t>
            </a:r>
            <a:endParaRPr lang="en-US" sz="2000" dirty="0">
              <a:solidFill>
                <a:srgbClr val="333399"/>
              </a:solidFill>
              <a:latin typeface="Arial"/>
              <a:cs typeface="Arial" charset="0"/>
            </a:endParaRPr>
          </a:p>
          <a:p>
            <a:pPr marL="342900" indent="-342900">
              <a:buFont typeface="Wingdings" pitchFamily="2" charset="2"/>
              <a:buChar char="§"/>
              <a:defRPr/>
            </a:pPr>
            <a:r>
              <a:rPr lang="fr-FR" sz="2000" baseline="0" dirty="0" err="1">
                <a:solidFill>
                  <a:srgbClr val="333399"/>
                </a:solidFill>
                <a:latin typeface="Arial"/>
                <a:cs typeface="Arial" charset="0"/>
              </a:rPr>
              <a:t>WorkKeys</a:t>
            </a:r>
            <a:endParaRPr lang="en-US" sz="2000" dirty="0">
              <a:solidFill>
                <a:srgbClr val="333399"/>
              </a:solidFill>
              <a:latin typeface="Arial"/>
              <a:cs typeface="Arial" charset="0"/>
            </a:endParaRPr>
          </a:p>
        </p:txBody>
      </p:sp>
      <p:sp>
        <p:nvSpPr>
          <p:cNvPr id="8" name="Rectangle 7"/>
          <p:cNvSpPr/>
          <p:nvPr/>
        </p:nvSpPr>
        <p:spPr>
          <a:xfrm>
            <a:off x="346249" y="1360374"/>
            <a:ext cx="8625222" cy="2462213"/>
          </a:xfrm>
          <a:prstGeom prst="rect">
            <a:avLst/>
          </a:prstGeom>
        </p:spPr>
        <p:txBody>
          <a:bodyPr wrap="square">
            <a:spAutoFit/>
          </a:bodyPr>
          <a:lstStyle/>
          <a:p>
            <a:pPr>
              <a:buNone/>
              <a:defRPr/>
            </a:pPr>
            <a:r>
              <a:rPr lang="fr-FR" altLang="en-US" sz="2200" b="1" baseline="0" dirty="0">
                <a:solidFill>
                  <a:srgbClr val="042B4A"/>
                </a:solidFill>
              </a:rPr>
              <a:t>Pourquoi utiliser des outils en ligne pour explorer la recherche d’un emploi ou la formation ?</a:t>
            </a:r>
          </a:p>
          <a:p>
            <a:pPr marL="342900" indent="-342900">
              <a:buFont typeface="Arial" panose="020B0604020202020204" pitchFamily="34" charset="0"/>
              <a:buChar char="•"/>
              <a:defRPr/>
            </a:pPr>
            <a:r>
              <a:rPr lang="fr-FR" sz="2200" baseline="0" dirty="0">
                <a:solidFill>
                  <a:srgbClr val="002060"/>
                </a:solidFill>
              </a:rPr>
              <a:t>Prendre de meilleures </a:t>
            </a:r>
            <a:r>
              <a:rPr lang="fr-FR" sz="2200" baseline="0" dirty="0" smtClean="0">
                <a:solidFill>
                  <a:srgbClr val="002060"/>
                </a:solidFill>
              </a:rPr>
              <a:t>décisions, des décisions </a:t>
            </a:r>
            <a:r>
              <a:rPr lang="fr-FR" sz="2200" baseline="0" dirty="0">
                <a:solidFill>
                  <a:srgbClr val="002060"/>
                </a:solidFill>
              </a:rPr>
              <a:t>mieux éclairées</a:t>
            </a:r>
          </a:p>
          <a:p>
            <a:pPr marL="342900" indent="-342900">
              <a:buFont typeface="Arial" panose="020B0604020202020204" pitchFamily="34" charset="0"/>
              <a:buChar char="•"/>
              <a:defRPr/>
            </a:pPr>
            <a:r>
              <a:rPr lang="fr-FR" sz="2200" baseline="0" dirty="0">
                <a:solidFill>
                  <a:srgbClr val="002060"/>
                </a:solidFill>
              </a:rPr>
              <a:t>Sachez comment l’évaluation de vos connaissances, vos compétences, vos aptitudes, vos valeurs et vos intérêts est en relation avec la formation et le processus de recherche d’emploi</a:t>
            </a:r>
            <a:endParaRPr lang="en-US" altLang="en-US" sz="2200" b="1" dirty="0">
              <a:solidFill>
                <a:srgbClr val="002060"/>
              </a:solidFill>
            </a:endParaRPr>
          </a:p>
          <a:p>
            <a:pPr marL="342900" indent="-342900">
              <a:buFont typeface="Arial" panose="020B0604020202020204" pitchFamily="34" charset="0"/>
              <a:buChar char="•"/>
              <a:defRPr/>
            </a:pPr>
            <a:endParaRPr lang="en-US" altLang="en-US" sz="2200" b="1" dirty="0">
              <a:solidFill>
                <a:srgbClr val="042B4A"/>
              </a:solidFill>
            </a:endParaRPr>
          </a:p>
        </p:txBody>
      </p:sp>
    </p:spTree>
    <p:extLst>
      <p:ext uri="{BB962C8B-B14F-4D97-AF65-F5344CB8AC3E}">
        <p14:creationId xmlns:p14="http://schemas.microsoft.com/office/powerpoint/2010/main" xmlns="" val="36502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3506" b="-237"/>
          <a:stretch>
            <a:fillRect/>
          </a:stretch>
        </p:blipFill>
        <p:spPr bwMode="auto">
          <a:xfrm>
            <a:off x="1805354" y="1828800"/>
            <a:ext cx="5791200" cy="40754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57199" y="323174"/>
            <a:ext cx="8370277" cy="655969"/>
          </a:xfrm>
        </p:spPr>
        <p:txBody>
          <a:bodyPr>
            <a:noAutofit/>
          </a:bodyPr>
          <a:lstStyle/>
          <a:p>
            <a:pPr algn="ctr">
              <a:defRPr/>
            </a:pPr>
            <a:r>
              <a:rPr lang="fr-FR" altLang="en-US" baseline="0">
                <a:solidFill>
                  <a:schemeClr val="bg1"/>
                </a:solidFill>
              </a:rPr>
              <a:t>Parcours</a:t>
            </a:r>
            <a:r>
              <a:rPr lang="en-US" sz="2100" b="1" dirty="0">
                <a:solidFill>
                  <a:schemeClr val="accent6"/>
                </a:solidFill>
              </a:rPr>
              <a:t/>
            </a:r>
            <a:br>
              <a:rPr lang="en-US" sz="2100" b="1" dirty="0">
                <a:solidFill>
                  <a:schemeClr val="accent6"/>
                </a:solidFill>
              </a:rPr>
            </a:br>
            <a:r>
              <a:rPr lang="fr-FR" altLang="en-US" baseline="0">
                <a:solidFill>
                  <a:schemeClr val="bg1"/>
                </a:solidFill>
              </a:rPr>
              <a:t> de recherche d’emploi </a:t>
            </a:r>
            <a:endParaRPr lang="en-US" sz="2025"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348153"/>
            <a:ext cx="8241323" cy="4806461"/>
          </a:xfrm>
        </p:spPr>
        <p:txBody>
          <a:bodyPr/>
          <a:lstStyle/>
          <a:p>
            <a:pPr marL="0" indent="0" algn="ctr">
              <a:buNone/>
              <a:defRPr/>
            </a:pPr>
            <a:r>
              <a:rPr lang="fr-FR" sz="2500" baseline="0" dirty="0">
                <a:solidFill>
                  <a:srgbClr val="B85808"/>
                </a:solidFill>
                <a:effectLst>
                  <a:outerShdw blurRad="38100" dist="38100" dir="2700000" algn="tl">
                    <a:srgbClr val="000000">
                      <a:alpha val="43137"/>
                    </a:srgbClr>
                  </a:outerShdw>
                </a:effectLst>
              </a:rPr>
              <a:t> Le processus de recherche d’emploi</a:t>
            </a:r>
          </a:p>
          <a:p>
            <a:pPr>
              <a:defRPr/>
            </a:pPr>
            <a:endParaRPr lang="en-US" b="1" dirty="0">
              <a:solidFill>
                <a:srgbClr val="B85808"/>
              </a:solidFill>
              <a:effectLst>
                <a:outerShdw blurRad="38100" dist="38100" dir="2700000" algn="tl">
                  <a:srgbClr val="000000">
                    <a:alpha val="43137"/>
                  </a:srgbClr>
                </a:outerShdw>
              </a:effectLst>
            </a:endParaRPr>
          </a:p>
          <a:p>
            <a:pPr>
              <a:defRPr/>
            </a:pPr>
            <a:endParaRPr lang="en-US" dirty="0"/>
          </a:p>
        </p:txBody>
      </p:sp>
      <p:sp>
        <p:nvSpPr>
          <p:cNvPr id="31749" name="TextBox 2"/>
          <p:cNvSpPr txBox="1">
            <a:spLocks noChangeArrowheads="1"/>
          </p:cNvSpPr>
          <p:nvPr/>
        </p:nvSpPr>
        <p:spPr bwMode="auto">
          <a:xfrm>
            <a:off x="3972413" y="2927990"/>
            <a:ext cx="328936"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fr-FR" altLang="en-US" sz="675" baseline="0"/>
              <a:t>LMI</a:t>
            </a:r>
          </a:p>
        </p:txBody>
      </p:sp>
      <p:sp>
        <p:nvSpPr>
          <p:cNvPr id="31750" name="TextBox 4"/>
          <p:cNvSpPr txBox="1">
            <a:spLocks noChangeArrowheads="1"/>
          </p:cNvSpPr>
          <p:nvPr/>
        </p:nvSpPr>
        <p:spPr bwMode="auto">
          <a:xfrm>
            <a:off x="3542756" y="3671762"/>
            <a:ext cx="323850"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fr-FR" altLang="en-US" sz="675" baseline="0"/>
              <a:t>LMI</a:t>
            </a:r>
          </a:p>
        </p:txBody>
      </p:sp>
      <p:sp>
        <p:nvSpPr>
          <p:cNvPr id="31751" name="TextBox 5"/>
          <p:cNvSpPr txBox="1">
            <a:spLocks noChangeArrowheads="1"/>
          </p:cNvSpPr>
          <p:nvPr/>
        </p:nvSpPr>
        <p:spPr bwMode="auto">
          <a:xfrm>
            <a:off x="4986270" y="2997287"/>
            <a:ext cx="328936"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fr-FR" altLang="en-US" sz="675" baseline="0"/>
              <a:t>LMI</a:t>
            </a:r>
          </a:p>
        </p:txBody>
      </p:sp>
      <p:sp>
        <p:nvSpPr>
          <p:cNvPr id="31752" name="Rectangle 3"/>
          <p:cNvSpPr>
            <a:spLocks noChangeArrowheads="1"/>
          </p:cNvSpPr>
          <p:nvPr/>
        </p:nvSpPr>
        <p:spPr bwMode="auto">
          <a:xfrm>
            <a:off x="3972413" y="4339904"/>
            <a:ext cx="328936"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fr-FR" altLang="en-US" sz="675" baseline="0"/>
              <a:t>LMI</a:t>
            </a:r>
          </a:p>
        </p:txBody>
      </p:sp>
      <p:sp>
        <p:nvSpPr>
          <p:cNvPr id="31753" name="TextBox 7"/>
          <p:cNvSpPr txBox="1">
            <a:spLocks noChangeArrowheads="1"/>
          </p:cNvSpPr>
          <p:nvPr/>
        </p:nvSpPr>
        <p:spPr bwMode="auto">
          <a:xfrm>
            <a:off x="4994672" y="4262438"/>
            <a:ext cx="328936"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fr-FR" altLang="en-US" sz="675" baseline="0"/>
              <a:t>LMI</a:t>
            </a:r>
          </a:p>
        </p:txBody>
      </p:sp>
      <p:sp>
        <p:nvSpPr>
          <p:cNvPr id="31754" name="TextBox 8"/>
          <p:cNvSpPr txBox="1">
            <a:spLocks noChangeArrowheads="1"/>
          </p:cNvSpPr>
          <p:nvPr/>
        </p:nvSpPr>
        <p:spPr bwMode="auto">
          <a:xfrm>
            <a:off x="5388803" y="3728132"/>
            <a:ext cx="328936"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fr-FR" altLang="en-US" sz="675" baseline="0"/>
              <a:t>LMI</a:t>
            </a:r>
          </a:p>
        </p:txBody>
      </p:sp>
      <p:sp>
        <p:nvSpPr>
          <p:cNvPr id="11" name="TextBox 10">
            <a:extLst>
              <a:ext uri="{FF2B5EF4-FFF2-40B4-BE49-F238E27FC236}">
                <a16:creationId xmlns:a16="http://schemas.microsoft.com/office/drawing/2014/main" xmlns="" id="{4B6041F3-8218-410C-83E9-ACFDE24FBFCF}"/>
              </a:ext>
            </a:extLst>
          </p:cNvPr>
          <p:cNvSpPr txBox="1"/>
          <p:nvPr/>
        </p:nvSpPr>
        <p:spPr>
          <a:xfrm>
            <a:off x="4094458" y="2127824"/>
            <a:ext cx="1154023" cy="523220"/>
          </a:xfrm>
          <a:prstGeom prst="rect">
            <a:avLst/>
          </a:prstGeom>
          <a:solidFill>
            <a:srgbClr val="FAA71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baseline="0">
                <a:solidFill>
                  <a:schemeClr val="accent6"/>
                </a:solidFill>
              </a:rPr>
              <a:t>Auto-évaluation</a:t>
            </a:r>
          </a:p>
        </p:txBody>
      </p:sp>
      <p:sp>
        <p:nvSpPr>
          <p:cNvPr id="12" name="TextBox 11">
            <a:extLst>
              <a:ext uri="{FF2B5EF4-FFF2-40B4-BE49-F238E27FC236}">
                <a16:creationId xmlns:a16="http://schemas.microsoft.com/office/drawing/2014/main" xmlns="" id="{07AC322C-1F0A-45B3-A42D-849EE80AA5DF}"/>
              </a:ext>
            </a:extLst>
          </p:cNvPr>
          <p:cNvSpPr txBox="1"/>
          <p:nvPr/>
        </p:nvSpPr>
        <p:spPr>
          <a:xfrm>
            <a:off x="5925787" y="2885030"/>
            <a:ext cx="1318161" cy="584775"/>
          </a:xfrm>
          <a:prstGeom prst="rect">
            <a:avLst/>
          </a:prstGeom>
          <a:solidFill>
            <a:schemeClr val="accent1"/>
          </a:solidFill>
        </p:spPr>
        <p:txBody>
          <a:bodyPr wrap="square" rtlCol="0">
            <a:spAutoFit/>
          </a:bodyPr>
          <a:lstStyle/>
          <a:p>
            <a:pPr algn="ctr"/>
            <a:r>
              <a:rPr lang="fr-FR" sz="1600" baseline="0" dirty="0">
                <a:solidFill>
                  <a:schemeClr val="accent6"/>
                </a:solidFill>
              </a:rPr>
              <a:t> </a:t>
            </a:r>
            <a:r>
              <a:rPr lang="fr-FR" sz="1600" baseline="0" dirty="0" smtClean="0">
                <a:solidFill>
                  <a:schemeClr val="accent6"/>
                </a:solidFill>
              </a:rPr>
              <a:t>Analyse des marchés</a:t>
            </a:r>
            <a:endParaRPr lang="fr-FR" sz="1600" b="1" cap="small" baseline="0" dirty="0">
              <a:solidFill>
                <a:schemeClr val="accent6"/>
              </a:solidFill>
            </a:endParaRPr>
          </a:p>
        </p:txBody>
      </p:sp>
      <p:sp>
        <p:nvSpPr>
          <p:cNvPr id="13" name="TextBox 12">
            <a:extLst>
              <a:ext uri="{FF2B5EF4-FFF2-40B4-BE49-F238E27FC236}">
                <a16:creationId xmlns:a16="http://schemas.microsoft.com/office/drawing/2014/main" xmlns="" id="{AF403479-C6E1-4B25-9E3B-D89E7BFAF41A}"/>
              </a:ext>
            </a:extLst>
          </p:cNvPr>
          <p:cNvSpPr txBox="1"/>
          <p:nvPr/>
        </p:nvSpPr>
        <p:spPr>
          <a:xfrm>
            <a:off x="5925787" y="4212946"/>
            <a:ext cx="1172969" cy="584775"/>
          </a:xfrm>
          <a:prstGeom prst="rect">
            <a:avLst/>
          </a:prstGeom>
          <a:solidFill>
            <a:srgbClr val="D0B3E5"/>
          </a:solidFill>
        </p:spPr>
        <p:txBody>
          <a:bodyPr wrap="square" rtlCol="0">
            <a:spAutoFit/>
          </a:bodyPr>
          <a:lstStyle/>
          <a:p>
            <a:pPr algn="ctr"/>
            <a:r>
              <a:rPr lang="fr-FR" sz="1600" b="1" dirty="0" smtClean="0">
                <a:solidFill>
                  <a:schemeClr val="accent6"/>
                </a:solidFill>
              </a:rPr>
              <a:t>Développer </a:t>
            </a:r>
            <a:r>
              <a:rPr lang="fr-FR" sz="1600" b="1" baseline="0" dirty="0" smtClean="0">
                <a:solidFill>
                  <a:schemeClr val="accent6"/>
                </a:solidFill>
              </a:rPr>
              <a:t>un </a:t>
            </a:r>
            <a:r>
              <a:rPr lang="fr-FR" sz="1600" b="1" baseline="0" dirty="0">
                <a:solidFill>
                  <a:schemeClr val="accent6"/>
                </a:solidFill>
              </a:rPr>
              <a:t>plan</a:t>
            </a:r>
          </a:p>
        </p:txBody>
      </p:sp>
      <p:sp>
        <p:nvSpPr>
          <p:cNvPr id="14" name="TextBox 13">
            <a:extLst>
              <a:ext uri="{FF2B5EF4-FFF2-40B4-BE49-F238E27FC236}">
                <a16:creationId xmlns:a16="http://schemas.microsoft.com/office/drawing/2014/main" xmlns="" id="{851B8842-111C-40EF-BC4F-5A595EBC994E}"/>
              </a:ext>
            </a:extLst>
          </p:cNvPr>
          <p:cNvSpPr txBox="1"/>
          <p:nvPr/>
        </p:nvSpPr>
        <p:spPr>
          <a:xfrm>
            <a:off x="3972413" y="4871680"/>
            <a:ext cx="1416390" cy="584775"/>
          </a:xfrm>
          <a:prstGeom prst="rect">
            <a:avLst/>
          </a:prstGeom>
          <a:solidFill>
            <a:srgbClr val="92D050"/>
          </a:solidFill>
        </p:spPr>
        <p:txBody>
          <a:bodyPr wrap="square" rtlCol="0">
            <a:spAutoFit/>
          </a:bodyPr>
          <a:lstStyle/>
          <a:p>
            <a:pPr algn="ctr"/>
            <a:r>
              <a:rPr lang="fr-FR" sz="1600" b="1" baseline="0" dirty="0" smtClean="0">
                <a:solidFill>
                  <a:schemeClr val="accent6"/>
                </a:solidFill>
              </a:rPr>
              <a:t>Mise </a:t>
            </a:r>
            <a:r>
              <a:rPr lang="fr-FR" sz="1600" b="1" baseline="0" dirty="0">
                <a:solidFill>
                  <a:schemeClr val="accent6"/>
                </a:solidFill>
              </a:rPr>
              <a:t>en œuvre </a:t>
            </a:r>
            <a:r>
              <a:rPr lang="fr-FR" sz="1600" b="1" baseline="0" dirty="0" smtClean="0">
                <a:solidFill>
                  <a:schemeClr val="accent6"/>
                </a:solidFill>
              </a:rPr>
              <a:t>du </a:t>
            </a:r>
            <a:r>
              <a:rPr lang="fr-FR" sz="1600" b="1" baseline="0" dirty="0">
                <a:solidFill>
                  <a:schemeClr val="accent6"/>
                </a:solidFill>
              </a:rPr>
              <a:t>plan</a:t>
            </a:r>
          </a:p>
        </p:txBody>
      </p:sp>
      <p:sp>
        <p:nvSpPr>
          <p:cNvPr id="15" name="TextBox 14">
            <a:extLst>
              <a:ext uri="{FF2B5EF4-FFF2-40B4-BE49-F238E27FC236}">
                <a16:creationId xmlns:a16="http://schemas.microsoft.com/office/drawing/2014/main" xmlns="" id="{7B67419C-8E17-4194-90DE-2B87ADC9A854}"/>
              </a:ext>
            </a:extLst>
          </p:cNvPr>
          <p:cNvSpPr txBox="1"/>
          <p:nvPr/>
        </p:nvSpPr>
        <p:spPr>
          <a:xfrm>
            <a:off x="1971304" y="4286905"/>
            <a:ext cx="1284613" cy="584775"/>
          </a:xfrm>
          <a:prstGeom prst="rect">
            <a:avLst/>
          </a:prstGeom>
          <a:solidFill>
            <a:srgbClr val="D0B3E5"/>
          </a:solidFill>
        </p:spPr>
        <p:txBody>
          <a:bodyPr wrap="square" rtlCol="0">
            <a:spAutoFit/>
          </a:bodyPr>
          <a:lstStyle/>
          <a:p>
            <a:pPr algn="ctr"/>
            <a:r>
              <a:rPr lang="fr-FR" sz="1600" b="1" baseline="0" dirty="0">
                <a:solidFill>
                  <a:schemeClr val="accent6"/>
                </a:solidFill>
              </a:rPr>
              <a:t>Entretien d’embauche</a:t>
            </a:r>
          </a:p>
        </p:txBody>
      </p:sp>
      <p:sp>
        <p:nvSpPr>
          <p:cNvPr id="16" name="TextBox 15">
            <a:extLst>
              <a:ext uri="{FF2B5EF4-FFF2-40B4-BE49-F238E27FC236}">
                <a16:creationId xmlns:a16="http://schemas.microsoft.com/office/drawing/2014/main" xmlns="" id="{239E117B-9EC4-47AD-9EBA-B1C414CC24DB}"/>
              </a:ext>
            </a:extLst>
          </p:cNvPr>
          <p:cNvSpPr txBox="1"/>
          <p:nvPr/>
        </p:nvSpPr>
        <p:spPr>
          <a:xfrm>
            <a:off x="2174091" y="2885030"/>
            <a:ext cx="993269" cy="369332"/>
          </a:xfrm>
          <a:prstGeom prst="rect">
            <a:avLst/>
          </a:prstGeom>
          <a:solidFill>
            <a:schemeClr val="accent2">
              <a:lumMod val="40000"/>
              <a:lumOff val="60000"/>
            </a:schemeClr>
          </a:solidFill>
        </p:spPr>
        <p:txBody>
          <a:bodyPr wrap="square" rtlCol="0">
            <a:spAutoFit/>
          </a:bodyPr>
          <a:lstStyle/>
          <a:p>
            <a:r>
              <a:rPr lang="fr-FR" baseline="0">
                <a:solidFill>
                  <a:schemeClr val="accent6"/>
                </a:solidFill>
              </a:rPr>
              <a:t>Offre </a:t>
            </a:r>
            <a:r>
              <a:rPr lang="fr-FR" sz="1600" baseline="0">
                <a:solidFill>
                  <a:schemeClr val="accent6"/>
                </a:solidFill>
              </a:rPr>
              <a:t>d’</a:t>
            </a:r>
            <a:r>
              <a:rPr lang="fr-FR" sz="1600" b="1" baseline="0">
                <a:solidFill>
                  <a:schemeClr val="accent6"/>
                </a:solidFill>
              </a:rPr>
              <a:t>emploi</a:t>
            </a:r>
          </a:p>
        </p:txBody>
      </p:sp>
      <p:sp>
        <p:nvSpPr>
          <p:cNvPr id="17" name="TextBox 16">
            <a:extLst>
              <a:ext uri="{FF2B5EF4-FFF2-40B4-BE49-F238E27FC236}">
                <a16:creationId xmlns:a16="http://schemas.microsoft.com/office/drawing/2014/main" xmlns="" id="{892433EB-1FCD-47F9-BBEB-1C35277C9184}"/>
              </a:ext>
            </a:extLst>
          </p:cNvPr>
          <p:cNvSpPr txBox="1"/>
          <p:nvPr/>
        </p:nvSpPr>
        <p:spPr>
          <a:xfrm>
            <a:off x="3972413" y="3619973"/>
            <a:ext cx="1416389" cy="338554"/>
          </a:xfrm>
          <a:prstGeom prst="rect">
            <a:avLst/>
          </a:prstGeom>
          <a:solidFill>
            <a:srgbClr val="00B0F0"/>
          </a:solidFill>
        </p:spPr>
        <p:txBody>
          <a:bodyPr wrap="square" rtlCol="0">
            <a:spAutoFit/>
          </a:bodyPr>
          <a:lstStyle/>
          <a:p>
            <a:r>
              <a:rPr lang="fr-FR" sz="1600" b="1" baseline="0" dirty="0" smtClean="0">
                <a:solidFill>
                  <a:schemeClr val="accent6"/>
                </a:solidFill>
              </a:rPr>
              <a:t>       Emploi</a:t>
            </a:r>
            <a:endParaRPr lang="fr-FR" sz="1600" b="1" baseline="0" dirty="0">
              <a:solidFill>
                <a:schemeClr val="accent6"/>
              </a:solidFill>
            </a:endParaRPr>
          </a:p>
        </p:txBody>
      </p:sp>
    </p:spTree>
    <p:extLst>
      <p:ext uri="{BB962C8B-B14F-4D97-AF65-F5344CB8AC3E}">
        <p14:creationId xmlns:p14="http://schemas.microsoft.com/office/powerpoint/2010/main" xmlns="" val="83531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3174"/>
            <a:ext cx="8370277" cy="655969"/>
          </a:xfrm>
        </p:spPr>
        <p:txBody>
          <a:bodyPr>
            <a:noAutofit/>
          </a:bodyPr>
          <a:lstStyle/>
          <a:p>
            <a:pPr algn="ctr">
              <a:defRPr/>
            </a:pPr>
            <a:r>
              <a:rPr lang="fr-FR" altLang="en-US" b="1" baseline="0">
                <a:solidFill>
                  <a:schemeClr val="bg1"/>
                </a:solidFill>
              </a:rPr>
              <a:t>Parcours de formation</a:t>
            </a:r>
            <a:r>
              <a:rPr lang="en-US" sz="2100" b="1" dirty="0">
                <a:solidFill>
                  <a:schemeClr val="accent6"/>
                </a:solidFill>
              </a:rPr>
              <a:t/>
            </a:r>
            <a:br>
              <a:rPr lang="en-US" sz="2100" b="1" dirty="0">
                <a:solidFill>
                  <a:schemeClr val="accent6"/>
                </a:solidFill>
              </a:rPr>
            </a:br>
            <a:endParaRPr lang="en-US" sz="2025" b="1" dirty="0">
              <a:solidFill>
                <a:schemeClr val="accent6"/>
              </a:solidFill>
              <a:effectLst>
                <a:outerShdw blurRad="38100" dist="38100" dir="2700000" algn="tl">
                  <a:srgbClr val="000000">
                    <a:alpha val="43137"/>
                  </a:srgbClr>
                </a:outerShdw>
              </a:effectLst>
            </a:endParaRPr>
          </a:p>
        </p:txBody>
      </p:sp>
      <p:pic>
        <p:nvPicPr>
          <p:cNvPr id="1026" name="Picture 2" descr="Image result for images training proces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1233055"/>
            <a:ext cx="7966365" cy="49876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3726865" y="1302327"/>
            <a:ext cx="1856509" cy="138545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baseline="0">
                <a:solidFill>
                  <a:schemeClr val="tx2"/>
                </a:solidFill>
              </a:rPr>
              <a:t>Auto-évaluation</a:t>
            </a:r>
          </a:p>
        </p:txBody>
      </p:sp>
      <p:sp>
        <p:nvSpPr>
          <p:cNvPr id="14" name="Oval 13"/>
          <p:cNvSpPr/>
          <p:nvPr/>
        </p:nvSpPr>
        <p:spPr>
          <a:xfrm>
            <a:off x="5611950" y="2507672"/>
            <a:ext cx="2154512"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baseline="0" dirty="0">
                <a:solidFill>
                  <a:schemeClr val="tx2"/>
                </a:solidFill>
              </a:rPr>
              <a:t>Informations sur le marché du travail</a:t>
            </a:r>
          </a:p>
        </p:txBody>
      </p:sp>
      <p:sp>
        <p:nvSpPr>
          <p:cNvPr id="15" name="Oval 14"/>
          <p:cNvSpPr/>
          <p:nvPr/>
        </p:nvSpPr>
        <p:spPr>
          <a:xfrm>
            <a:off x="4959920" y="4447306"/>
            <a:ext cx="1953498" cy="135774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baseline="0">
                <a:solidFill>
                  <a:schemeClr val="tx2"/>
                </a:solidFill>
              </a:rPr>
              <a:t>Fixation des objectifs de formation</a:t>
            </a:r>
          </a:p>
        </p:txBody>
      </p:sp>
      <p:sp>
        <p:nvSpPr>
          <p:cNvPr id="16" name="Oval 15"/>
          <p:cNvSpPr/>
          <p:nvPr/>
        </p:nvSpPr>
        <p:spPr>
          <a:xfrm>
            <a:off x="2431460" y="4433450"/>
            <a:ext cx="2008917"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baseline="0">
                <a:solidFill>
                  <a:schemeClr val="tx2"/>
                </a:solidFill>
              </a:rPr>
              <a:t>Élaboration d’un plan d’action de carrière</a:t>
            </a:r>
          </a:p>
        </p:txBody>
      </p:sp>
      <p:sp>
        <p:nvSpPr>
          <p:cNvPr id="17" name="Oval 16"/>
          <p:cNvSpPr/>
          <p:nvPr/>
        </p:nvSpPr>
        <p:spPr>
          <a:xfrm>
            <a:off x="1650670" y="2563088"/>
            <a:ext cx="2422557" cy="138545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baseline="0" dirty="0">
                <a:solidFill>
                  <a:schemeClr val="tx2"/>
                </a:solidFill>
              </a:rPr>
              <a:t>Réalisation de la formation ou </a:t>
            </a:r>
            <a:r>
              <a:rPr lang="fr-FR" b="1" baseline="0" dirty="0" smtClean="0">
                <a:solidFill>
                  <a:schemeClr val="tx2"/>
                </a:solidFill>
              </a:rPr>
              <a:t>programme </a:t>
            </a:r>
            <a:r>
              <a:rPr lang="fr-FR" b="1" baseline="0" dirty="0">
                <a:solidFill>
                  <a:schemeClr val="tx2"/>
                </a:solidFill>
              </a:rPr>
              <a:t>de certification</a:t>
            </a:r>
          </a:p>
        </p:txBody>
      </p:sp>
      <p:sp>
        <p:nvSpPr>
          <p:cNvPr id="4" name="5-Point Star 3"/>
          <p:cNvSpPr/>
          <p:nvPr/>
        </p:nvSpPr>
        <p:spPr>
          <a:xfrm>
            <a:off x="3747212" y="2898210"/>
            <a:ext cx="1981202" cy="1604512"/>
          </a:xfrm>
          <a:prstGeom prst="star5">
            <a:avLst>
              <a:gd name="adj" fmla="val 23125"/>
              <a:gd name="hf" fmla="val 105146"/>
              <a:gd name="vf" fmla="val 110557"/>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2"/>
              </a:solidFill>
            </a:endParaRPr>
          </a:p>
        </p:txBody>
      </p:sp>
      <p:sp>
        <p:nvSpPr>
          <p:cNvPr id="7" name="TextBox 6"/>
          <p:cNvSpPr txBox="1"/>
          <p:nvPr/>
        </p:nvSpPr>
        <p:spPr>
          <a:xfrm>
            <a:off x="4073228" y="3502380"/>
            <a:ext cx="1510146" cy="369332"/>
          </a:xfrm>
          <a:prstGeom prst="rect">
            <a:avLst/>
          </a:prstGeom>
          <a:noFill/>
        </p:spPr>
        <p:txBody>
          <a:bodyPr wrap="square" rtlCol="0">
            <a:spAutoFit/>
          </a:bodyPr>
          <a:lstStyle/>
          <a:p>
            <a:r>
              <a:rPr lang="fr-FR" b="1" baseline="0" dirty="0" smtClean="0">
                <a:solidFill>
                  <a:schemeClr val="tx2"/>
                </a:solidFill>
              </a:rPr>
              <a:t>      Emploi</a:t>
            </a:r>
            <a:endParaRPr lang="fr-FR" b="1" baseline="0" dirty="0">
              <a:solidFill>
                <a:schemeClr val="tx2"/>
              </a:solidFill>
            </a:endParaRPr>
          </a:p>
        </p:txBody>
      </p:sp>
    </p:spTree>
    <p:extLst>
      <p:ext uri="{BB962C8B-B14F-4D97-AF65-F5344CB8AC3E}">
        <p14:creationId xmlns:p14="http://schemas.microsoft.com/office/powerpoint/2010/main" xmlns="" val="206790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172"/>
            <a:ext cx="9078876" cy="954348"/>
          </a:xfrm>
        </p:spPr>
        <p:txBody>
          <a:bodyPr/>
          <a:lstStyle/>
          <a:p>
            <a:pPr algn="ctr"/>
            <a:r>
              <a:rPr lang="fr-FR" sz="4000" b="1" baseline="0" dirty="0"/>
              <a:t>CENTRES DE </a:t>
            </a:r>
            <a:r>
              <a:rPr lang="fr-FR" sz="4000" b="1" baseline="0" dirty="0" smtClean="0"/>
              <a:t>CARRIÈRE </a:t>
            </a:r>
            <a:r>
              <a:rPr lang="fr-FR" sz="4000" b="1" baseline="0" dirty="0"/>
              <a:t>DE MASSHIRE</a:t>
            </a:r>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pic>
        <p:nvPicPr>
          <p:cNvPr id="5" name="Content Placeholder 4"/>
          <p:cNvPicPr>
            <a:picLocks noGrp="1" noChangeAspect="1"/>
          </p:cNvPicPr>
          <p:nvPr>
            <p:ph sz="quarter" idx="10"/>
          </p:nvPr>
        </p:nvPicPr>
        <p:blipFill>
          <a:blip r:embed="rId3"/>
          <a:stretch>
            <a:fillRect/>
          </a:stretch>
        </p:blipFill>
        <p:spPr>
          <a:xfrm>
            <a:off x="437946" y="2866332"/>
            <a:ext cx="1384686" cy="1568436"/>
          </a:xfrm>
          <a:prstGeom prst="rect">
            <a:avLst/>
          </a:prstGeom>
        </p:spPr>
      </p:pic>
      <p:pic>
        <p:nvPicPr>
          <p:cNvPr id="6" name="Picture 5"/>
          <p:cNvPicPr>
            <a:picLocks noChangeAspect="1"/>
          </p:cNvPicPr>
          <p:nvPr/>
        </p:nvPicPr>
        <p:blipFill>
          <a:blip r:embed="rId4"/>
          <a:stretch>
            <a:fillRect/>
          </a:stretch>
        </p:blipFill>
        <p:spPr>
          <a:xfrm>
            <a:off x="7001939" y="2970409"/>
            <a:ext cx="1615575" cy="1615575"/>
          </a:xfrm>
          <a:prstGeom prst="rect">
            <a:avLst/>
          </a:prstGeom>
        </p:spPr>
      </p:pic>
      <p:pic>
        <p:nvPicPr>
          <p:cNvPr id="7" name="Picture 6"/>
          <p:cNvPicPr>
            <a:picLocks noChangeAspect="1"/>
          </p:cNvPicPr>
          <p:nvPr/>
        </p:nvPicPr>
        <p:blipFill>
          <a:blip r:embed="rId5"/>
          <a:stretch>
            <a:fillRect/>
          </a:stretch>
        </p:blipFill>
        <p:spPr>
          <a:xfrm>
            <a:off x="2958876" y="2914743"/>
            <a:ext cx="2941499" cy="2419258"/>
          </a:xfrm>
          <a:prstGeom prst="rect">
            <a:avLst/>
          </a:prstGeom>
        </p:spPr>
      </p:pic>
      <p:sp>
        <p:nvSpPr>
          <p:cNvPr id="9" name="TextBox 8"/>
          <p:cNvSpPr txBox="1"/>
          <p:nvPr/>
        </p:nvSpPr>
        <p:spPr>
          <a:xfrm>
            <a:off x="264105" y="1455710"/>
            <a:ext cx="8640930" cy="954107"/>
          </a:xfrm>
          <a:prstGeom prst="rect">
            <a:avLst/>
          </a:prstGeom>
          <a:noFill/>
        </p:spPr>
        <p:txBody>
          <a:bodyPr wrap="square" rtlCol="0">
            <a:spAutoFit/>
          </a:bodyPr>
          <a:lstStyle/>
          <a:p>
            <a:pPr algn="ctr"/>
            <a:r>
              <a:rPr lang="fr-FR" sz="2800" b="1" dirty="0" smtClean="0">
                <a:solidFill>
                  <a:srgbClr val="002060"/>
                </a:solidFill>
              </a:rPr>
              <a:t>Contribuer à la recherche</a:t>
            </a:r>
            <a:r>
              <a:rPr lang="fr-FR" sz="2800" b="1" baseline="0" dirty="0" smtClean="0">
                <a:solidFill>
                  <a:srgbClr val="002060"/>
                </a:solidFill>
              </a:rPr>
              <a:t> d’un </a:t>
            </a:r>
            <a:r>
              <a:rPr lang="fr-FR" sz="2800" b="1" baseline="0" dirty="0">
                <a:solidFill>
                  <a:srgbClr val="002060"/>
                </a:solidFill>
              </a:rPr>
              <a:t>emploi sans crainte ou confusion !</a:t>
            </a:r>
          </a:p>
        </p:txBody>
      </p:sp>
      <p:sp>
        <p:nvSpPr>
          <p:cNvPr id="10" name="Left-Right Arrow 9"/>
          <p:cNvSpPr/>
          <p:nvPr/>
        </p:nvSpPr>
        <p:spPr>
          <a:xfrm>
            <a:off x="2673371" y="2380359"/>
            <a:ext cx="3822398"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4448676" y="2794100"/>
            <a:ext cx="0" cy="4183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7946" y="5383753"/>
            <a:ext cx="8640930" cy="523220"/>
          </a:xfrm>
          <a:prstGeom prst="rect">
            <a:avLst/>
          </a:prstGeom>
          <a:noFill/>
        </p:spPr>
        <p:txBody>
          <a:bodyPr wrap="square" rtlCol="0">
            <a:spAutoFit/>
          </a:bodyPr>
          <a:lstStyle/>
          <a:p>
            <a:pPr algn="ctr"/>
            <a:r>
              <a:rPr lang="fr-FR" sz="2800" b="1" baseline="0">
                <a:solidFill>
                  <a:srgbClr val="002060"/>
                </a:solidFill>
              </a:rPr>
              <a:t>MassHire VOUS apporte son soutien et VOUS aide à reprendre le travail</a:t>
            </a:r>
          </a:p>
        </p:txBody>
      </p:sp>
    </p:spTree>
    <p:extLst>
      <p:ext uri="{BB962C8B-B14F-4D97-AF65-F5344CB8AC3E}">
        <p14:creationId xmlns:p14="http://schemas.microsoft.com/office/powerpoint/2010/main" xmlns="" val="41613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64087" y="89445"/>
            <a:ext cx="8218656" cy="954400"/>
          </a:xfrm>
        </p:spPr>
        <p:txBody>
          <a:bodyPr/>
          <a:lstStyle/>
          <a:p>
            <a:r>
              <a:rPr lang="fr-FR" sz="4000" b="1" baseline="0" dirty="0"/>
              <a:t>Apprentissage en milieu de travail</a:t>
            </a:r>
          </a:p>
        </p:txBody>
      </p:sp>
      <p:sp>
        <p:nvSpPr>
          <p:cNvPr id="3" name="Slide Number Placeholder 2"/>
          <p:cNvSpPr>
            <a:spLocks noGrp="1"/>
          </p:cNvSpPr>
          <p:nvPr>
            <p:ph type="sldNum" idx="12"/>
          </p:nvPr>
        </p:nvSpPr>
        <p:spPr/>
        <p:txBody>
          <a:bodyPr/>
          <a:lstStyle/>
          <a:p>
            <a:fld id="{00000000-1234-1234-1234-123412341234}" type="slidenum">
              <a:rPr lang="en" smtClean="0"/>
              <a:pPr/>
              <a:t>20</a:t>
            </a:fld>
            <a:endParaRPr lang="en"/>
          </a:p>
        </p:txBody>
      </p:sp>
      <p:sp>
        <p:nvSpPr>
          <p:cNvPr id="14" name="Text Placeholder 13"/>
          <p:cNvSpPr>
            <a:spLocks noGrp="1"/>
          </p:cNvSpPr>
          <p:nvPr>
            <p:ph type="body" idx="4294967295"/>
          </p:nvPr>
        </p:nvSpPr>
        <p:spPr>
          <a:xfrm>
            <a:off x="664087" y="1716403"/>
            <a:ext cx="7996095" cy="4316261"/>
          </a:xfrm>
        </p:spPr>
        <p:txBody>
          <a:bodyPr>
            <a:normAutofit/>
          </a:bodyPr>
          <a:lstStyle/>
          <a:p>
            <a:r>
              <a:rPr lang="fr-FR" sz="3000" baseline="0" dirty="0">
                <a:solidFill>
                  <a:srgbClr val="002060"/>
                </a:solidFill>
              </a:rPr>
              <a:t>Apprentissage enregistré</a:t>
            </a:r>
          </a:p>
          <a:p>
            <a:pPr lvl="1"/>
            <a:r>
              <a:rPr lang="fr-FR" sz="3000" baseline="0" dirty="0" smtClean="0">
                <a:solidFill>
                  <a:srgbClr val="002060"/>
                </a:solidFill>
              </a:rPr>
              <a:t>Traditionnel (la construction </a:t>
            </a:r>
            <a:r>
              <a:rPr lang="fr-FR" sz="3000" baseline="0" dirty="0">
                <a:solidFill>
                  <a:srgbClr val="002060"/>
                </a:solidFill>
              </a:rPr>
              <a:t>et </a:t>
            </a:r>
            <a:r>
              <a:rPr lang="fr-FR" sz="3000" baseline="0" dirty="0" smtClean="0">
                <a:solidFill>
                  <a:srgbClr val="002060"/>
                </a:solidFill>
              </a:rPr>
              <a:t>les corps de métier)</a:t>
            </a:r>
            <a:endParaRPr lang="fr-FR" sz="3000" baseline="0" dirty="0">
              <a:solidFill>
                <a:srgbClr val="002060"/>
              </a:solidFill>
            </a:endParaRPr>
          </a:p>
          <a:p>
            <a:pPr lvl="1"/>
            <a:r>
              <a:rPr lang="fr-FR" sz="3000" baseline="0" dirty="0" smtClean="0">
                <a:solidFill>
                  <a:srgbClr val="002060"/>
                </a:solidFill>
              </a:rPr>
              <a:t>Non-traditionnel (</a:t>
            </a:r>
            <a:r>
              <a:rPr lang="fr-FR" sz="3000" dirty="0" smtClean="0">
                <a:solidFill>
                  <a:srgbClr val="002060"/>
                </a:solidFill>
              </a:rPr>
              <a:t>la t</a:t>
            </a:r>
            <a:r>
              <a:rPr lang="fr-FR" sz="3000" baseline="0" dirty="0" smtClean="0">
                <a:solidFill>
                  <a:srgbClr val="002060"/>
                </a:solidFill>
              </a:rPr>
              <a:t>echnologie</a:t>
            </a:r>
            <a:r>
              <a:rPr lang="fr-FR" sz="3000" baseline="0" dirty="0">
                <a:solidFill>
                  <a:srgbClr val="002060"/>
                </a:solidFill>
              </a:rPr>
              <a:t>, </a:t>
            </a:r>
            <a:r>
              <a:rPr lang="fr-FR" sz="3000" baseline="0" dirty="0" smtClean="0">
                <a:solidFill>
                  <a:srgbClr val="002060"/>
                </a:solidFill>
              </a:rPr>
              <a:t>la fabrication et les soins </a:t>
            </a:r>
            <a:r>
              <a:rPr lang="fr-FR" sz="3000" baseline="0" dirty="0">
                <a:solidFill>
                  <a:srgbClr val="002060"/>
                </a:solidFill>
              </a:rPr>
              <a:t>de santé)</a:t>
            </a:r>
          </a:p>
          <a:p>
            <a:r>
              <a:rPr lang="fr-FR" sz="3000" baseline="0" dirty="0">
                <a:solidFill>
                  <a:srgbClr val="002060"/>
                </a:solidFill>
              </a:rPr>
              <a:t>Formation en cours d’emploi</a:t>
            </a:r>
          </a:p>
          <a:p>
            <a:r>
              <a:rPr lang="fr-FR" sz="3000" baseline="0" dirty="0">
                <a:solidFill>
                  <a:srgbClr val="002060"/>
                </a:solidFill>
              </a:rPr>
              <a:t>Formation personnalisée</a:t>
            </a:r>
          </a:p>
          <a:p>
            <a:r>
              <a:rPr lang="fr-FR" sz="3000" baseline="0" dirty="0">
                <a:solidFill>
                  <a:srgbClr val="042B4A"/>
                </a:solidFill>
              </a:rPr>
              <a:t>Avantages destinés aux anciens combattants</a:t>
            </a:r>
            <a:endParaRPr lang="en-US" sz="3000" dirty="0">
              <a:solidFill>
                <a:srgbClr val="002060"/>
              </a:solidFill>
            </a:endParaRPr>
          </a:p>
          <a:p>
            <a:endParaRPr lang="en-US" sz="2500" dirty="0">
              <a:solidFill>
                <a:schemeClr val="accent6"/>
              </a:solidFill>
            </a:endParaRPr>
          </a:p>
          <a:p>
            <a:endParaRPr lang="en-US" sz="2500" dirty="0">
              <a:solidFill>
                <a:schemeClr val="accent6"/>
              </a:solidFill>
            </a:endParaRPr>
          </a:p>
          <a:p>
            <a:pPr lvl="1"/>
            <a:endParaRPr lang="en-US" dirty="0"/>
          </a:p>
        </p:txBody>
      </p:sp>
    </p:spTree>
    <p:extLst>
      <p:ext uri="{BB962C8B-B14F-4D97-AF65-F5344CB8AC3E}">
        <p14:creationId xmlns:p14="http://schemas.microsoft.com/office/powerpoint/2010/main" xmlns="" val="287325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843" y="46845"/>
            <a:ext cx="6075848" cy="954348"/>
          </a:xfrm>
        </p:spPr>
        <p:txBody>
          <a:bodyPr/>
          <a:lstStyle/>
          <a:p>
            <a:r>
              <a:rPr lang="fr-FR" sz="4000" b="1" baseline="0"/>
              <a:t> JobQuest de MassHire</a:t>
            </a:r>
            <a:endParaRPr lang="en-US" sz="4000"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ED9BB5DD-8D04-B54A-BAE2-255C442D15D8}"/>
              </a:ext>
            </a:extLst>
          </p:cNvPr>
          <p:cNvPicPr>
            <a:picLocks noChangeAspect="1"/>
          </p:cNvPicPr>
          <p:nvPr/>
        </p:nvPicPr>
        <p:blipFill>
          <a:blip r:embed="rId3"/>
          <a:stretch>
            <a:fillRect/>
          </a:stretch>
        </p:blipFill>
        <p:spPr>
          <a:xfrm>
            <a:off x="1175028" y="1307805"/>
            <a:ext cx="5845203" cy="4831211"/>
          </a:xfrm>
          <a:prstGeom prst="rect">
            <a:avLst/>
          </a:prstGeom>
        </p:spPr>
      </p:pic>
      <p:sp>
        <p:nvSpPr>
          <p:cNvPr id="15" name="Line Callout 1 14">
            <a:extLst>
              <a:ext uri="{FF2B5EF4-FFF2-40B4-BE49-F238E27FC236}">
                <a16:creationId xmlns:a16="http://schemas.microsoft.com/office/drawing/2014/main" xmlns="" id="{7D4B4C25-737D-7F47-B9D0-20E6E4F384D5}"/>
              </a:ext>
            </a:extLst>
          </p:cNvPr>
          <p:cNvSpPr/>
          <p:nvPr/>
        </p:nvSpPr>
        <p:spPr>
          <a:xfrm>
            <a:off x="7848600" y="2552700"/>
            <a:ext cx="1219200" cy="533400"/>
          </a:xfrm>
          <a:prstGeom prst="borderCallout1">
            <a:avLst>
              <a:gd name="adj1" fmla="val 18750"/>
              <a:gd name="adj2" fmla="val -2083"/>
              <a:gd name="adj3" fmla="val -13350"/>
              <a:gd name="adj4" fmla="val -101798"/>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baseline="0">
                <a:solidFill>
                  <a:schemeClr val="bg1"/>
                </a:solidFill>
              </a:rPr>
              <a:t>Connectez-vous</a:t>
            </a:r>
          </a:p>
        </p:txBody>
      </p:sp>
      <p:sp>
        <p:nvSpPr>
          <p:cNvPr id="16" name="Line Callout 1 15">
            <a:extLst>
              <a:ext uri="{FF2B5EF4-FFF2-40B4-BE49-F238E27FC236}">
                <a16:creationId xmlns:a16="http://schemas.microsoft.com/office/drawing/2014/main" xmlns="" id="{7B2D6E6F-5D2E-EA48-AAA3-1C5A4561FD26}"/>
              </a:ext>
            </a:extLst>
          </p:cNvPr>
          <p:cNvSpPr/>
          <p:nvPr/>
        </p:nvSpPr>
        <p:spPr>
          <a:xfrm>
            <a:off x="7338951" y="3325091"/>
            <a:ext cx="1805049" cy="827809"/>
          </a:xfrm>
          <a:prstGeom prst="borderCallout1">
            <a:avLst>
              <a:gd name="adj1" fmla="val 22832"/>
              <a:gd name="adj2" fmla="val 596"/>
              <a:gd name="adj3" fmla="val -54563"/>
              <a:gd name="adj4" fmla="val -76913"/>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baseline="0" dirty="0" smtClean="0">
                <a:solidFill>
                  <a:schemeClr val="bg1"/>
                </a:solidFill>
              </a:rPr>
              <a:t>Enregistrement nouvel </a:t>
            </a:r>
          </a:p>
          <a:p>
            <a:pPr algn="ctr"/>
            <a:r>
              <a:rPr lang="fr-FR" sz="1400" b="1" baseline="0" dirty="0" smtClean="0">
                <a:solidFill>
                  <a:schemeClr val="bg1"/>
                </a:solidFill>
              </a:rPr>
              <a:t>utilisateur</a:t>
            </a:r>
            <a:endParaRPr lang="fr-FR" sz="1400" b="1" baseline="0" dirty="0">
              <a:solidFill>
                <a:schemeClr val="bg1"/>
              </a:solidFill>
            </a:endParaRPr>
          </a:p>
        </p:txBody>
      </p:sp>
      <p:sp>
        <p:nvSpPr>
          <p:cNvPr id="17" name="Line Callout 1 16">
            <a:extLst>
              <a:ext uri="{FF2B5EF4-FFF2-40B4-BE49-F238E27FC236}">
                <a16:creationId xmlns:a16="http://schemas.microsoft.com/office/drawing/2014/main" xmlns="" id="{CFC8300A-9F6E-324E-9117-E831B1B0B701}"/>
              </a:ext>
            </a:extLst>
          </p:cNvPr>
          <p:cNvSpPr/>
          <p:nvPr/>
        </p:nvSpPr>
        <p:spPr>
          <a:xfrm>
            <a:off x="7654760" y="4457700"/>
            <a:ext cx="1447800" cy="762000"/>
          </a:xfrm>
          <a:prstGeom prst="borderCallout1">
            <a:avLst>
              <a:gd name="adj1" fmla="val 24464"/>
              <a:gd name="adj2" fmla="val -814"/>
              <a:gd name="adj3" fmla="val -83919"/>
              <a:gd name="adj4" fmla="val -172284"/>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baseline="0">
                <a:solidFill>
                  <a:schemeClr val="bg1"/>
                </a:solidFill>
              </a:rPr>
              <a:t>Annonces d’évènements</a:t>
            </a:r>
          </a:p>
        </p:txBody>
      </p:sp>
      <p:sp>
        <p:nvSpPr>
          <p:cNvPr id="18" name="Line Callout 1 17">
            <a:extLst>
              <a:ext uri="{FF2B5EF4-FFF2-40B4-BE49-F238E27FC236}">
                <a16:creationId xmlns:a16="http://schemas.microsoft.com/office/drawing/2014/main" xmlns="" id="{CD1CC42B-155A-514E-8557-DCE9BC13823F}"/>
              </a:ext>
            </a:extLst>
          </p:cNvPr>
          <p:cNvSpPr/>
          <p:nvPr/>
        </p:nvSpPr>
        <p:spPr>
          <a:xfrm>
            <a:off x="108228" y="2137558"/>
            <a:ext cx="1066800" cy="1828800"/>
          </a:xfrm>
          <a:prstGeom prst="borderCallout1">
            <a:avLst>
              <a:gd name="adj1" fmla="val -1786"/>
              <a:gd name="adj2" fmla="val 54184"/>
              <a:gd name="adj3" fmla="val -18048"/>
              <a:gd name="adj4" fmla="val 112559"/>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u="sng" baseline="0" dirty="0">
                <a:solidFill>
                  <a:schemeClr val="bg1"/>
                </a:solidFill>
              </a:rPr>
              <a:t>Recherche pour </a:t>
            </a:r>
            <a:r>
              <a:rPr lang="fr-FR" sz="1100" b="1" baseline="0" dirty="0">
                <a:solidFill>
                  <a:schemeClr val="bg1"/>
                </a:solidFill>
              </a:rPr>
              <a:t>:</a:t>
            </a:r>
          </a:p>
          <a:p>
            <a:pPr algn="ctr">
              <a:buFont typeface="Arial" pitchFamily="34" charset="0"/>
              <a:buChar char="•"/>
            </a:pPr>
            <a:r>
              <a:rPr lang="fr-FR" sz="1100" b="1" baseline="0" dirty="0">
                <a:solidFill>
                  <a:schemeClr val="bg1"/>
                </a:solidFill>
              </a:rPr>
              <a:t>Emplois</a:t>
            </a:r>
          </a:p>
          <a:p>
            <a:pPr algn="ctr">
              <a:buFont typeface="Arial" pitchFamily="34" charset="0"/>
              <a:buChar char="•"/>
            </a:pPr>
            <a:r>
              <a:rPr lang="fr-FR" sz="1100" b="1" baseline="0" dirty="0">
                <a:solidFill>
                  <a:schemeClr val="bg1"/>
                </a:solidFill>
              </a:rPr>
              <a:t>Écoles de formation</a:t>
            </a:r>
          </a:p>
          <a:p>
            <a:pPr algn="ctr">
              <a:buFont typeface="Arial" pitchFamily="34" charset="0"/>
              <a:buChar char="•"/>
            </a:pPr>
            <a:r>
              <a:rPr lang="fr-FR" sz="1100" b="1" baseline="0" dirty="0">
                <a:solidFill>
                  <a:schemeClr val="bg1"/>
                </a:solidFill>
              </a:rPr>
              <a:t>Évènements</a:t>
            </a:r>
          </a:p>
          <a:p>
            <a:pPr algn="ctr"/>
            <a:endParaRPr lang="en-US" sz="1100" b="1" dirty="0">
              <a:solidFill>
                <a:schemeClr val="bg1"/>
              </a:solidFill>
            </a:endParaRPr>
          </a:p>
          <a:p>
            <a:pPr algn="ctr"/>
            <a:r>
              <a:rPr lang="fr-FR" sz="1100" b="1" u="sng" baseline="0" dirty="0">
                <a:solidFill>
                  <a:schemeClr val="bg1"/>
                </a:solidFill>
              </a:rPr>
              <a:t>Accès à </a:t>
            </a:r>
            <a:r>
              <a:rPr lang="fr-FR" sz="1100" b="1" baseline="0" dirty="0">
                <a:solidFill>
                  <a:schemeClr val="bg1"/>
                </a:solidFill>
              </a:rPr>
              <a:t>:</a:t>
            </a:r>
          </a:p>
          <a:p>
            <a:pPr algn="ctr"/>
            <a:r>
              <a:rPr lang="fr-FR" sz="1100" b="1" baseline="0" dirty="0">
                <a:solidFill>
                  <a:schemeClr val="bg1"/>
                </a:solidFill>
              </a:rPr>
              <a:t>Ma recherche </a:t>
            </a:r>
            <a:r>
              <a:rPr lang="fr-FR" sz="1100" b="1" baseline="0" dirty="0" smtClean="0">
                <a:solidFill>
                  <a:schemeClr val="bg1"/>
                </a:solidFill>
              </a:rPr>
              <a:t>d’emploi</a:t>
            </a:r>
            <a:endParaRPr lang="fr-FR" sz="1100" b="1" baseline="0" dirty="0">
              <a:solidFill>
                <a:schemeClr val="bg1"/>
              </a:solidFill>
            </a:endParaRPr>
          </a:p>
        </p:txBody>
      </p:sp>
      <p:sp>
        <p:nvSpPr>
          <p:cNvPr id="6" name="Rectangle 5">
            <a:extLst>
              <a:ext uri="{FF2B5EF4-FFF2-40B4-BE49-F238E27FC236}">
                <a16:creationId xmlns:a16="http://schemas.microsoft.com/office/drawing/2014/main" xmlns="" id="{0F8DA2B0-E9D7-D446-B605-91B5768AF7F2}"/>
              </a:ext>
            </a:extLst>
          </p:cNvPr>
          <p:cNvSpPr/>
          <p:nvPr/>
        </p:nvSpPr>
        <p:spPr>
          <a:xfrm>
            <a:off x="2275041" y="6204578"/>
            <a:ext cx="4442435" cy="584775"/>
          </a:xfrm>
          <a:prstGeom prst="rect">
            <a:avLst/>
          </a:prstGeom>
        </p:spPr>
        <p:txBody>
          <a:bodyPr wrap="none">
            <a:spAutoFit/>
          </a:bodyPr>
          <a:lstStyle/>
          <a:p>
            <a:pPr algn="ctr"/>
            <a:r>
              <a:rPr lang="fr-FR" sz="3200" b="1" baseline="0">
                <a:solidFill>
                  <a:schemeClr val="accent6"/>
                </a:solidFill>
              </a:rPr>
              <a:t>www.mass.gov/jobquest</a:t>
            </a:r>
            <a:r>
              <a:rPr lang="en-US" dirty="0"/>
              <a:t/>
            </a:r>
            <a:br>
              <a:rPr lang="en-US" dirty="0"/>
            </a:br>
            <a:endParaRPr lang="en-US" dirty="0"/>
          </a:p>
        </p:txBody>
      </p:sp>
    </p:spTree>
    <p:extLst>
      <p:ext uri="{BB962C8B-B14F-4D97-AF65-F5344CB8AC3E}">
        <p14:creationId xmlns:p14="http://schemas.microsoft.com/office/powerpoint/2010/main" xmlns="" val="70700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986" y="1244904"/>
            <a:ext cx="8803037" cy="4907923"/>
          </a:xfrm>
          <a:prstGeom prst="rect">
            <a:avLst/>
          </a:prstGeom>
        </p:spPr>
      </p:pic>
      <p:sp>
        <p:nvSpPr>
          <p:cNvPr id="2" name="Title 1"/>
          <p:cNvSpPr>
            <a:spLocks noGrp="1"/>
          </p:cNvSpPr>
          <p:nvPr>
            <p:ph type="title"/>
          </p:nvPr>
        </p:nvSpPr>
        <p:spPr>
          <a:xfrm>
            <a:off x="457199" y="139614"/>
            <a:ext cx="8217877" cy="954348"/>
          </a:xfrm>
        </p:spPr>
        <p:txBody>
          <a:bodyPr/>
          <a:lstStyle/>
          <a:p>
            <a:pPr algn="ctr"/>
            <a:r>
              <a:rPr lang="fr-FR" b="1" baseline="0"/>
              <a:t>JobQuest - Appariement des équivalences entre les emplois</a:t>
            </a:r>
          </a:p>
        </p:txBody>
      </p:sp>
      <p:pic>
        <p:nvPicPr>
          <p:cNvPr id="52227" name="Picture 808" descr="BS00284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00450" y="1885950"/>
            <a:ext cx="239316"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8" name="Line 807"/>
          <p:cNvSpPr>
            <a:spLocks noChangeShapeType="1"/>
          </p:cNvSpPr>
          <p:nvPr/>
        </p:nvSpPr>
        <p:spPr bwMode="auto">
          <a:xfrm flipH="1" flipV="1">
            <a:off x="1373156" y="2144315"/>
            <a:ext cx="1695508" cy="1559779"/>
          </a:xfrm>
          <a:prstGeom prst="line">
            <a:avLst/>
          </a:prstGeom>
          <a:noFill/>
          <a:ln w="57150">
            <a:solidFill>
              <a:srgbClr val="990099"/>
            </a:solidFill>
            <a:round/>
            <a:headEnd type="triangle" w="med" len="med"/>
            <a:tailEnd/>
          </a:ln>
          <a:extLst>
            <a:ext uri="{909E8E84-426E-40DD-AFC4-6F175D3DCCD1}">
              <a14:hiddenFill xmlns:a14="http://schemas.microsoft.com/office/drawing/2010/main" xmlns="">
                <a:noFill/>
              </a14:hiddenFill>
            </a:ext>
          </a:extLst>
        </p:spPr>
        <p:txBody>
          <a:bodyPr/>
          <a:lstStyle/>
          <a:p>
            <a:endParaRPr lang="en-US" sz="1350" dirty="0"/>
          </a:p>
        </p:txBody>
      </p:sp>
      <p:sp>
        <p:nvSpPr>
          <p:cNvPr id="52229" name="Slide Number Placeholder 1"/>
          <p:cNvSpPr txBox="1">
            <a:spLocks/>
          </p:cNvSpPr>
          <p:nvPr/>
        </p:nvSpPr>
        <p:spPr bwMode="auto">
          <a:xfrm>
            <a:off x="7709298" y="5689998"/>
            <a:ext cx="291703" cy="17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55901113-EF15-4C25-81C4-B82EE0189CCB}" type="slidenum">
              <a:rPr lang="en-US" altLang="en-US" sz="675"/>
              <a:pPr eaLnBrk="1" hangingPunct="1">
                <a:spcBef>
                  <a:spcPct val="0"/>
                </a:spcBef>
                <a:buFontTx/>
                <a:buNone/>
              </a:pPr>
              <a:t>22</a:t>
            </a:fld>
            <a:endParaRPr lang="en-US" altLang="en-US" sz="675" dirty="0"/>
          </a:p>
        </p:txBody>
      </p:sp>
    </p:spTree>
    <p:extLst>
      <p:ext uri="{BB962C8B-B14F-4D97-AF65-F5344CB8AC3E}">
        <p14:creationId xmlns:p14="http://schemas.microsoft.com/office/powerpoint/2010/main" xmlns="" val="37121754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fr-FR" sz="4000" b="1" baseline="0">
                <a:effectLst>
                  <a:outerShdw blurRad="38100" dist="38100" dir="2700000" algn="tl">
                    <a:srgbClr val="000000">
                      <a:alpha val="43137"/>
                    </a:srgbClr>
                  </a:outerShdw>
                </a:effectLst>
              </a:rPr>
              <a:t>Ateliers</a:t>
            </a:r>
          </a:p>
        </p:txBody>
      </p:sp>
      <p:sp>
        <p:nvSpPr>
          <p:cNvPr id="4" name="Content Placeholder 2"/>
          <p:cNvSpPr txBox="1">
            <a:spLocks/>
          </p:cNvSpPr>
          <p:nvPr/>
        </p:nvSpPr>
        <p:spPr>
          <a:xfrm>
            <a:off x="5142017" y="1336228"/>
            <a:ext cx="4001984" cy="157887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fr-FR" sz="2200" b="1" baseline="0" dirty="0"/>
              <a:t>Curriculum vitae</a:t>
            </a:r>
          </a:p>
          <a:p>
            <a:pPr>
              <a:lnSpc>
                <a:spcPct val="100000"/>
              </a:lnSpc>
              <a:spcBef>
                <a:spcPts val="0"/>
              </a:spcBef>
            </a:pPr>
            <a:r>
              <a:rPr lang="fr-FR" sz="2200" baseline="0" dirty="0"/>
              <a:t>Créer un curriculum vitae</a:t>
            </a:r>
          </a:p>
          <a:p>
            <a:pPr>
              <a:lnSpc>
                <a:spcPct val="100000"/>
              </a:lnSpc>
              <a:spcBef>
                <a:spcPts val="0"/>
              </a:spcBef>
            </a:pPr>
            <a:r>
              <a:rPr lang="fr-FR" sz="2200" baseline="0" dirty="0"/>
              <a:t>Lettres de présentation</a:t>
            </a:r>
          </a:p>
          <a:p>
            <a:pPr>
              <a:lnSpc>
                <a:spcPct val="100000"/>
              </a:lnSpc>
              <a:spcBef>
                <a:spcPts val="0"/>
              </a:spcBef>
            </a:pPr>
            <a:r>
              <a:rPr lang="fr-FR" sz="2200" baseline="0" dirty="0"/>
              <a:t>Demandes en ligne</a:t>
            </a:r>
          </a:p>
        </p:txBody>
      </p:sp>
      <p:sp>
        <p:nvSpPr>
          <p:cNvPr id="6" name="Content Placeholder 2"/>
          <p:cNvSpPr txBox="1">
            <a:spLocks/>
          </p:cNvSpPr>
          <p:nvPr/>
        </p:nvSpPr>
        <p:spPr>
          <a:xfrm>
            <a:off x="0" y="1336228"/>
            <a:ext cx="4820003" cy="1907304"/>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fr-FR" sz="2200" b="1" baseline="0" dirty="0"/>
              <a:t>Évaluations</a:t>
            </a:r>
          </a:p>
          <a:p>
            <a:pPr>
              <a:lnSpc>
                <a:spcPct val="100000"/>
              </a:lnSpc>
              <a:spcBef>
                <a:spcPts val="0"/>
              </a:spcBef>
            </a:pPr>
            <a:r>
              <a:rPr lang="fr-FR" sz="2200" baseline="0" dirty="0"/>
              <a:t>Identifier les compétences</a:t>
            </a:r>
          </a:p>
          <a:p>
            <a:pPr>
              <a:lnSpc>
                <a:spcPct val="100000"/>
              </a:lnSpc>
              <a:spcBef>
                <a:spcPts val="0"/>
              </a:spcBef>
            </a:pPr>
            <a:r>
              <a:rPr lang="fr-FR" sz="2200" baseline="0" dirty="0" err="1"/>
              <a:t>WorkKeys</a:t>
            </a:r>
            <a:endParaRPr lang="en-US" sz="2200" dirty="0"/>
          </a:p>
          <a:p>
            <a:pPr>
              <a:lnSpc>
                <a:spcPct val="100000"/>
              </a:lnSpc>
              <a:spcBef>
                <a:spcPts val="0"/>
              </a:spcBef>
            </a:pPr>
            <a:r>
              <a:rPr lang="fr-FR" sz="2200" baseline="0" dirty="0"/>
              <a:t>TORQ</a:t>
            </a:r>
          </a:p>
          <a:p>
            <a:pPr>
              <a:lnSpc>
                <a:spcPct val="100000"/>
              </a:lnSpc>
              <a:spcBef>
                <a:spcPts val="0"/>
              </a:spcBef>
            </a:pPr>
            <a:r>
              <a:rPr lang="fr-FR" sz="2200" baseline="0" dirty="0"/>
              <a:t>Myers-Briggs Type </a:t>
            </a:r>
            <a:r>
              <a:rPr lang="fr-FR" sz="2200" baseline="0" dirty="0" err="1"/>
              <a:t>Indicator</a:t>
            </a:r>
            <a:endParaRPr lang="fr-FR" sz="2200" baseline="0" dirty="0"/>
          </a:p>
          <a:p>
            <a:pPr marL="0" indent="0">
              <a:lnSpc>
                <a:spcPct val="100000"/>
              </a:lnSpc>
              <a:spcBef>
                <a:spcPts val="0"/>
              </a:spcBef>
              <a:buNone/>
            </a:pPr>
            <a:endParaRPr lang="en-US" sz="1800" dirty="0"/>
          </a:p>
          <a:p>
            <a:pPr>
              <a:lnSpc>
                <a:spcPct val="100000"/>
              </a:lnSpc>
              <a:spcBef>
                <a:spcPts val="0"/>
              </a:spcBef>
            </a:pPr>
            <a:endParaRPr lang="en-US" sz="2400" dirty="0"/>
          </a:p>
        </p:txBody>
      </p:sp>
      <p:sp>
        <p:nvSpPr>
          <p:cNvPr id="7" name="Content Placeholder 2"/>
          <p:cNvSpPr txBox="1">
            <a:spLocks/>
          </p:cNvSpPr>
          <p:nvPr/>
        </p:nvSpPr>
        <p:spPr>
          <a:xfrm>
            <a:off x="1" y="3578883"/>
            <a:ext cx="4820004" cy="239137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fr-FR" sz="2200" b="1" baseline="0" dirty="0"/>
              <a:t>Recherche d’emploi</a:t>
            </a:r>
          </a:p>
          <a:p>
            <a:pPr>
              <a:lnSpc>
                <a:spcPct val="100000"/>
              </a:lnSpc>
              <a:spcBef>
                <a:spcPts val="0"/>
              </a:spcBef>
            </a:pPr>
            <a:r>
              <a:rPr lang="fr-FR" sz="2200" baseline="0" dirty="0"/>
              <a:t>Organiser votre recherche d’emploi</a:t>
            </a:r>
          </a:p>
          <a:p>
            <a:pPr>
              <a:lnSpc>
                <a:spcPct val="100000"/>
              </a:lnSpc>
              <a:spcBef>
                <a:spcPts val="0"/>
              </a:spcBef>
            </a:pPr>
            <a:r>
              <a:rPr lang="fr-FR" sz="2200" baseline="0" dirty="0"/>
              <a:t>Systèmes de suivi des demandeurs</a:t>
            </a:r>
          </a:p>
          <a:p>
            <a:pPr>
              <a:lnSpc>
                <a:spcPct val="100000"/>
              </a:lnSpc>
              <a:spcBef>
                <a:spcPts val="0"/>
              </a:spcBef>
            </a:pPr>
            <a:r>
              <a:rPr lang="fr-FR" sz="2200" baseline="0" dirty="0"/>
              <a:t>Créer une argumentation de self-marketing (marketing de soi-même)</a:t>
            </a:r>
          </a:p>
          <a:p>
            <a:pPr>
              <a:lnSpc>
                <a:spcPct val="100000"/>
              </a:lnSpc>
              <a:spcBef>
                <a:spcPts val="0"/>
              </a:spcBef>
            </a:pPr>
            <a:r>
              <a:rPr lang="fr-FR" sz="2200" baseline="0" dirty="0"/>
              <a:t>Travailleurs d’âge mûr</a:t>
            </a:r>
          </a:p>
          <a:p>
            <a:pPr marL="0" indent="0">
              <a:lnSpc>
                <a:spcPct val="100000"/>
              </a:lnSpc>
              <a:spcBef>
                <a:spcPts val="0"/>
              </a:spcBef>
              <a:buNone/>
            </a:pPr>
            <a:endParaRPr lang="en-US" sz="2400" dirty="0"/>
          </a:p>
        </p:txBody>
      </p:sp>
      <p:sp>
        <p:nvSpPr>
          <p:cNvPr id="9" name="Content Placeholder 2"/>
          <p:cNvSpPr txBox="1">
            <a:spLocks/>
          </p:cNvSpPr>
          <p:nvPr/>
        </p:nvSpPr>
        <p:spPr>
          <a:xfrm>
            <a:off x="5142017" y="2915101"/>
            <a:ext cx="4001980" cy="133205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fr-FR" sz="2200" b="1" baseline="0" dirty="0"/>
              <a:t>Networking (mise en réseau)</a:t>
            </a:r>
          </a:p>
          <a:p>
            <a:pPr>
              <a:lnSpc>
                <a:spcPct val="100000"/>
              </a:lnSpc>
              <a:spcBef>
                <a:spcPts val="0"/>
              </a:spcBef>
            </a:pPr>
            <a:r>
              <a:rPr lang="fr-FR" sz="2200" baseline="0" dirty="0"/>
              <a:t>Travail dans le cadre du </a:t>
            </a:r>
            <a:r>
              <a:rPr lang="fr-FR" sz="2200" baseline="0" dirty="0" err="1"/>
              <a:t>networking</a:t>
            </a:r>
            <a:endParaRPr lang="fr-FR" sz="2200" baseline="0" dirty="0"/>
          </a:p>
          <a:p>
            <a:pPr>
              <a:lnSpc>
                <a:spcPct val="100000"/>
              </a:lnSpc>
              <a:spcBef>
                <a:spcPts val="0"/>
              </a:spcBef>
            </a:pPr>
            <a:r>
              <a:rPr lang="fr-FR" sz="2200" baseline="0" dirty="0" err="1"/>
              <a:t>LinkedIn</a:t>
            </a:r>
            <a:endParaRPr lang="fr-FR" sz="2200" baseline="0" dirty="0"/>
          </a:p>
        </p:txBody>
      </p:sp>
      <p:sp>
        <p:nvSpPr>
          <p:cNvPr id="10" name="Content Placeholder 2"/>
          <p:cNvSpPr txBox="1">
            <a:spLocks/>
          </p:cNvSpPr>
          <p:nvPr/>
        </p:nvSpPr>
        <p:spPr>
          <a:xfrm>
            <a:off x="5142017" y="4496167"/>
            <a:ext cx="4001981" cy="159982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fr-FR" sz="2200" b="1" baseline="0" dirty="0"/>
              <a:t>Entretien d’embauche</a:t>
            </a:r>
          </a:p>
          <a:p>
            <a:pPr>
              <a:lnSpc>
                <a:spcPct val="100000"/>
              </a:lnSpc>
              <a:spcBef>
                <a:spcPts val="0"/>
              </a:spcBef>
            </a:pPr>
            <a:r>
              <a:rPr lang="fr-FR" sz="2200" baseline="0" dirty="0"/>
              <a:t>Maîtriser l’entretien</a:t>
            </a:r>
          </a:p>
          <a:p>
            <a:pPr>
              <a:lnSpc>
                <a:spcPct val="100000"/>
              </a:lnSpc>
              <a:spcBef>
                <a:spcPts val="0"/>
              </a:spcBef>
            </a:pPr>
            <a:r>
              <a:rPr lang="fr-FR" sz="2200" baseline="0" dirty="0"/>
              <a:t>Entretiens téléphoniques</a:t>
            </a:r>
          </a:p>
          <a:p>
            <a:pPr>
              <a:lnSpc>
                <a:spcPct val="100000"/>
              </a:lnSpc>
              <a:spcBef>
                <a:spcPts val="0"/>
              </a:spcBef>
            </a:pPr>
            <a:r>
              <a:rPr lang="fr-FR" sz="2200" baseline="0" dirty="0"/>
              <a:t>Négociation du salaire</a:t>
            </a:r>
          </a:p>
        </p:txBody>
      </p:sp>
    </p:spTree>
    <p:extLst>
      <p:ext uri="{BB962C8B-B14F-4D97-AF65-F5344CB8AC3E}">
        <p14:creationId xmlns:p14="http://schemas.microsoft.com/office/powerpoint/2010/main" xmlns="" val="27716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fr-FR" sz="4000" b="1" baseline="0">
                <a:effectLst>
                  <a:outerShdw blurRad="38100" dist="38100" dir="2700000" algn="tl">
                    <a:srgbClr val="000000">
                      <a:alpha val="43137"/>
                    </a:srgbClr>
                  </a:outerShdw>
                </a:effectLst>
              </a:rPr>
              <a:t>Ateliers</a:t>
            </a:r>
          </a:p>
        </p:txBody>
      </p:sp>
      <p:sp>
        <p:nvSpPr>
          <p:cNvPr id="4" name="Content Placeholder 2"/>
          <p:cNvSpPr txBox="1">
            <a:spLocks/>
          </p:cNvSpPr>
          <p:nvPr/>
        </p:nvSpPr>
        <p:spPr>
          <a:xfrm>
            <a:off x="339147" y="1342420"/>
            <a:ext cx="4181475" cy="233090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fr-FR" sz="2400" b="1" baseline="0"/>
              <a:t>Maîtrise financière</a:t>
            </a:r>
          </a:p>
          <a:p>
            <a:pPr>
              <a:lnSpc>
                <a:spcPct val="100000"/>
              </a:lnSpc>
              <a:spcBef>
                <a:spcPts val="0"/>
              </a:spcBef>
            </a:pPr>
            <a:r>
              <a:rPr lang="fr-FR" sz="2400" baseline="0"/>
              <a:t>Budgets personnels</a:t>
            </a:r>
          </a:p>
          <a:p>
            <a:pPr>
              <a:lnSpc>
                <a:spcPct val="100000"/>
              </a:lnSpc>
              <a:spcBef>
                <a:spcPts val="0"/>
              </a:spcBef>
            </a:pPr>
            <a:r>
              <a:rPr lang="fr-FR" sz="2400" baseline="0"/>
              <a:t>Plans d’épargne</a:t>
            </a:r>
          </a:p>
          <a:p>
            <a:pPr>
              <a:lnSpc>
                <a:spcPct val="100000"/>
              </a:lnSpc>
              <a:spcBef>
                <a:spcPts val="0"/>
              </a:spcBef>
            </a:pPr>
            <a:r>
              <a:rPr lang="fr-FR" sz="2400" baseline="0"/>
              <a:t>Crédit, dette</a:t>
            </a:r>
          </a:p>
          <a:p>
            <a:pPr>
              <a:lnSpc>
                <a:spcPct val="100000"/>
              </a:lnSpc>
              <a:spcBef>
                <a:spcPts val="0"/>
              </a:spcBef>
            </a:pPr>
            <a:r>
              <a:rPr lang="fr-FR" sz="2400" baseline="0"/>
              <a:t>Prise de décision financière</a:t>
            </a:r>
          </a:p>
          <a:p>
            <a:pPr>
              <a:lnSpc>
                <a:spcPct val="100000"/>
              </a:lnSpc>
              <a:spcBef>
                <a:spcPts val="0"/>
              </a:spcBef>
            </a:pPr>
            <a:r>
              <a:rPr lang="fr-FR" sz="2400" baseline="0"/>
              <a:t>Vol d’identité</a:t>
            </a:r>
          </a:p>
        </p:txBody>
      </p:sp>
      <p:sp>
        <p:nvSpPr>
          <p:cNvPr id="5" name="Rectangle 4"/>
          <p:cNvSpPr/>
          <p:nvPr/>
        </p:nvSpPr>
        <p:spPr>
          <a:xfrm>
            <a:off x="339147" y="4933835"/>
            <a:ext cx="4957472" cy="923330"/>
          </a:xfrm>
          <a:prstGeom prst="rect">
            <a:avLst/>
          </a:prstGeom>
        </p:spPr>
        <p:txBody>
          <a:bodyPr wrap="square">
            <a:spAutoFit/>
          </a:bodyPr>
          <a:lstStyle/>
          <a:p>
            <a:r>
              <a:rPr lang="fr-FR" baseline="0" dirty="0">
                <a:solidFill>
                  <a:srgbClr val="042B4A"/>
                </a:solidFill>
              </a:rPr>
              <a:t>Ces formations sont </a:t>
            </a:r>
            <a:r>
              <a:rPr lang="fr-FR" baseline="0" dirty="0" smtClean="0">
                <a:solidFill>
                  <a:srgbClr val="042B4A"/>
                </a:solidFill>
              </a:rPr>
              <a:t>destinées</a:t>
            </a:r>
            <a:r>
              <a:rPr lang="fr-FR" dirty="0" smtClean="0">
                <a:solidFill>
                  <a:srgbClr val="042B4A"/>
                </a:solidFill>
              </a:rPr>
              <a:t> aux personnes souhaitant</a:t>
            </a:r>
            <a:r>
              <a:rPr lang="fr-FR" baseline="0" dirty="0" smtClean="0">
                <a:solidFill>
                  <a:srgbClr val="042B4A"/>
                </a:solidFill>
              </a:rPr>
              <a:t> </a:t>
            </a:r>
            <a:r>
              <a:rPr lang="fr-FR" dirty="0" smtClean="0">
                <a:solidFill>
                  <a:srgbClr val="042B4A"/>
                </a:solidFill>
              </a:rPr>
              <a:t>réintégrer </a:t>
            </a:r>
            <a:r>
              <a:rPr lang="fr-FR" baseline="0" dirty="0" smtClean="0">
                <a:solidFill>
                  <a:srgbClr val="042B4A"/>
                </a:solidFill>
              </a:rPr>
              <a:t>l’emploi</a:t>
            </a:r>
            <a:r>
              <a:rPr lang="fr-FR" baseline="0" dirty="0">
                <a:solidFill>
                  <a:srgbClr val="042B4A"/>
                </a:solidFill>
              </a:rPr>
              <a:t>, TANF/Aide publique, et aux personnes au chômage à long terme</a:t>
            </a:r>
          </a:p>
        </p:txBody>
      </p:sp>
      <p:sp>
        <p:nvSpPr>
          <p:cNvPr id="6" name="Content Placeholder 2"/>
          <p:cNvSpPr txBox="1">
            <a:spLocks/>
          </p:cNvSpPr>
          <p:nvPr/>
        </p:nvSpPr>
        <p:spPr>
          <a:xfrm>
            <a:off x="4984172" y="1336228"/>
            <a:ext cx="3933825" cy="157887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fr-FR" sz="2400" b="1" baseline="0" dirty="0"/>
              <a:t>Formation aux compétences essentielles</a:t>
            </a:r>
          </a:p>
          <a:p>
            <a:pPr>
              <a:lnSpc>
                <a:spcPct val="100000"/>
              </a:lnSpc>
              <a:spcBef>
                <a:spcPts val="0"/>
              </a:spcBef>
            </a:pPr>
            <a:r>
              <a:rPr lang="fr-FR" sz="2400" baseline="0" dirty="0"/>
              <a:t>Préparation de la main-d’œuvre</a:t>
            </a:r>
          </a:p>
          <a:p>
            <a:pPr>
              <a:lnSpc>
                <a:spcPct val="100000"/>
              </a:lnSpc>
              <a:spcBef>
                <a:spcPts val="0"/>
              </a:spcBef>
            </a:pPr>
            <a:r>
              <a:rPr lang="fr-FR" sz="2400" baseline="0" dirty="0"/>
              <a:t>Compétences d’employabilité</a:t>
            </a:r>
          </a:p>
          <a:p>
            <a:pPr>
              <a:lnSpc>
                <a:spcPct val="100000"/>
              </a:lnSpc>
              <a:spcBef>
                <a:spcPts val="0"/>
              </a:spcBef>
            </a:pPr>
            <a:r>
              <a:rPr lang="fr-FR" sz="2400" baseline="0" dirty="0"/>
              <a:t>Compétences générales</a:t>
            </a:r>
          </a:p>
          <a:p>
            <a:pPr marL="0" indent="0">
              <a:lnSpc>
                <a:spcPct val="100000"/>
              </a:lnSpc>
              <a:spcBef>
                <a:spcPts val="0"/>
              </a:spcBef>
              <a:buNone/>
            </a:pPr>
            <a:endParaRPr lang="en-US" sz="1800" dirty="0"/>
          </a:p>
          <a:p>
            <a:pPr>
              <a:lnSpc>
                <a:spcPct val="100000"/>
              </a:lnSpc>
              <a:spcBef>
                <a:spcPts val="0"/>
              </a:spcBef>
            </a:pP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33824" y="4007001"/>
            <a:ext cx="1809749" cy="1573165"/>
          </a:xfrm>
          <a:prstGeom prst="rect">
            <a:avLst/>
          </a:prstGeom>
        </p:spPr>
      </p:pic>
    </p:spTree>
    <p:extLst>
      <p:ext uri="{BB962C8B-B14F-4D97-AF65-F5344CB8AC3E}">
        <p14:creationId xmlns:p14="http://schemas.microsoft.com/office/powerpoint/2010/main" xmlns="" val="205326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65582"/>
            <a:ext cx="8898903" cy="4395448"/>
          </a:xfrm>
          <a:prstGeom prst="rect">
            <a:avLst/>
          </a:prstGeom>
        </p:spPr>
        <p:txBody>
          <a:bodyPr>
            <a:noAutofit/>
          </a:bodyPr>
          <a:lstStyle/>
          <a:p>
            <a:pPr lvl="2"/>
            <a:r>
              <a:rPr lang="fr-FR" sz="1900" baseline="0" dirty="0"/>
              <a:t>Vous pourriez avoir droit à un maximum de 26 semaines supplémentaires de prestations </a:t>
            </a:r>
            <a:r>
              <a:rPr lang="fr-FR" sz="1900" baseline="0" dirty="0" smtClean="0"/>
              <a:t>d’assurance-chômage </a:t>
            </a:r>
            <a:r>
              <a:rPr lang="fr-FR" sz="1900" baseline="0" dirty="0"/>
              <a:t>pendant que vous suivez une formation approuvée</a:t>
            </a:r>
          </a:p>
          <a:p>
            <a:pPr lvl="2"/>
            <a:r>
              <a:rPr lang="fr-FR" sz="1900" baseline="0" dirty="0"/>
              <a:t>Vos exigences de recherche d’emploi pourraient faire l’objet d’une dérogation tandis que vous suivez une formation approuvée à temps complet</a:t>
            </a:r>
          </a:p>
          <a:p>
            <a:pPr lvl="2"/>
            <a:r>
              <a:rPr lang="fr-FR" sz="1900" baseline="0" dirty="0"/>
              <a:t>Veuillez soumettre une demande au </a:t>
            </a:r>
            <a:r>
              <a:rPr lang="fr-FR" sz="1900" i="1" baseline="0" dirty="0" err="1"/>
              <a:t>Department</a:t>
            </a:r>
            <a:r>
              <a:rPr lang="fr-FR" sz="1900" i="1" baseline="0" dirty="0"/>
              <a:t> of </a:t>
            </a:r>
            <a:r>
              <a:rPr lang="fr-FR" sz="1900" i="1" baseline="0" dirty="0" err="1"/>
              <a:t>Unemployment</a:t>
            </a:r>
            <a:r>
              <a:rPr lang="fr-FR" sz="1900" i="1" baseline="0" dirty="0"/>
              <a:t> Assistance </a:t>
            </a:r>
            <a:r>
              <a:rPr lang="fr-FR" sz="1900" baseline="0" dirty="0"/>
              <a:t>(DUA) avant/à la </a:t>
            </a:r>
            <a:r>
              <a:rPr lang="fr-FR" sz="1900" b="1" baseline="0" dirty="0"/>
              <a:t>20e</a:t>
            </a:r>
            <a:r>
              <a:rPr lang="fr-FR" sz="1900" baseline="0" dirty="0"/>
              <a:t> semaine de prestations payées</a:t>
            </a:r>
          </a:p>
          <a:p>
            <a:pPr lvl="2"/>
            <a:r>
              <a:rPr lang="fr-FR" sz="1900" baseline="0" dirty="0"/>
              <a:t>Pour avoir plus de détails :</a:t>
            </a:r>
          </a:p>
          <a:p>
            <a:pPr lvl="3"/>
            <a:r>
              <a:rPr lang="fr-FR" sz="1900" baseline="0" dirty="0"/>
              <a:t>Veuillez vous référer à votre boîte de réception de demandeur de l’assurance-chômage en ligne pour solliciter la demande de TOP ; ou</a:t>
            </a:r>
          </a:p>
          <a:p>
            <a:pPr lvl="3"/>
            <a:r>
              <a:rPr lang="fr-FR" sz="1900" baseline="0" dirty="0" smtClean="0"/>
              <a:t>Contactez </a:t>
            </a:r>
            <a:r>
              <a:rPr lang="fr-FR" sz="1900" baseline="0" dirty="0"/>
              <a:t>votre centre de carrière local ; ou</a:t>
            </a:r>
          </a:p>
          <a:p>
            <a:pPr lvl="3"/>
            <a:r>
              <a:rPr lang="fr-FR" sz="1900" dirty="0" smtClean="0"/>
              <a:t>C</a:t>
            </a:r>
            <a:r>
              <a:rPr lang="fr-FR" sz="1900" baseline="0" dirty="0" smtClean="0"/>
              <a:t>ontactez la section </a:t>
            </a:r>
            <a:r>
              <a:rPr lang="fr-FR" sz="1900" baseline="0" dirty="0"/>
              <a:t>TOP : (617)-626-5521 </a:t>
            </a:r>
            <a:r>
              <a:rPr lang="fr-FR" sz="1900" i="1" baseline="0" dirty="0" smtClean="0"/>
              <a:t>ou</a:t>
            </a:r>
            <a:r>
              <a:rPr lang="fr-FR" sz="1900" baseline="0" dirty="0" smtClean="0"/>
              <a:t> </a:t>
            </a:r>
            <a:r>
              <a:rPr lang="fr-FR" sz="1900" baseline="0" dirty="0">
                <a:hlinkClick r:id="rId3"/>
              </a:rPr>
              <a:t>http://www.mass.gov/dua/top </a:t>
            </a:r>
            <a:endParaRPr lang="en-US" sz="1900" dirty="0"/>
          </a:p>
        </p:txBody>
      </p:sp>
      <p:sp>
        <p:nvSpPr>
          <p:cNvPr id="2" name="Title 1"/>
          <p:cNvSpPr>
            <a:spLocks noGrp="1"/>
          </p:cNvSpPr>
          <p:nvPr>
            <p:ph type="title"/>
          </p:nvPr>
        </p:nvSpPr>
        <p:spPr>
          <a:xfrm>
            <a:off x="-245097" y="165826"/>
            <a:ext cx="9144000" cy="838200"/>
          </a:xfrm>
        </p:spPr>
        <p:txBody>
          <a:bodyPr>
            <a:noAutofit/>
          </a:bodyPr>
          <a:lstStyle/>
          <a:p>
            <a:pPr algn="ctr"/>
            <a:r>
              <a:rPr lang="fr-FR" b="1" baseline="0"/>
              <a:t>Training Opportunities Program (TOP)</a:t>
            </a:r>
            <a:r>
              <a:rPr lang="en-US" b="1" dirty="0"/>
              <a:t/>
            </a:r>
            <a:br>
              <a:rPr lang="en-US" b="1" dirty="0"/>
            </a:br>
            <a:r>
              <a:rPr lang="fr-FR" b="1" baseline="0"/>
              <a:t>Section 30</a:t>
            </a:r>
          </a:p>
        </p:txBody>
      </p:sp>
      <p:sp>
        <p:nvSpPr>
          <p:cNvPr id="5" name="Slide Number Placeholder 4"/>
          <p:cNvSpPr>
            <a:spLocks noGrp="1"/>
          </p:cNvSpPr>
          <p:nvPr>
            <p:ph type="sldNum" sz="quarter" idx="12"/>
          </p:nvPr>
        </p:nvSpPr>
        <p:spPr/>
        <p:txBody>
          <a:bodyPr/>
          <a:lstStyle/>
          <a:p>
            <a:fld id="{10A0F23F-F36E-4D6A-BECA-D213D0B8AC8D}" type="slidenum">
              <a:rPr lang="en-US" smtClean="0"/>
              <a:pPr/>
              <a:t>25</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56059" y="4807331"/>
            <a:ext cx="1430740" cy="1263136"/>
          </a:xfrm>
          <a:prstGeom prst="ellipse">
            <a:avLst/>
          </a:prstGeom>
          <a:ln>
            <a:noFill/>
          </a:ln>
          <a:effectLst>
            <a:softEdge rad="112500"/>
          </a:effectLst>
        </p:spPr>
      </p:pic>
    </p:spTree>
    <p:extLst>
      <p:ext uri="{BB962C8B-B14F-4D97-AF65-F5344CB8AC3E}">
        <p14:creationId xmlns:p14="http://schemas.microsoft.com/office/powerpoint/2010/main" xmlns="" val="378539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Title 1">
            <a:extLst>
              <a:ext uri="{FF2B5EF4-FFF2-40B4-BE49-F238E27FC236}">
                <a16:creationId xmlns:a16="http://schemas.microsoft.com/office/drawing/2014/main" xmlns="" id="{3AADF756-6530-BC41-AF2E-23E5CD31A191}"/>
              </a:ext>
            </a:extLst>
          </p:cNvPr>
          <p:cNvSpPr>
            <a:spLocks noGrp="1"/>
          </p:cNvSpPr>
          <p:nvPr>
            <p:ph type="title"/>
          </p:nvPr>
        </p:nvSpPr>
        <p:spPr>
          <a:xfrm>
            <a:off x="1759172" y="-113"/>
            <a:ext cx="5713973" cy="954348"/>
          </a:xfrm>
        </p:spPr>
        <p:txBody>
          <a:bodyPr>
            <a:noAutofit/>
          </a:bodyPr>
          <a:lstStyle/>
          <a:p>
            <a:r>
              <a:rPr lang="fr-FR" sz="4000" b="1" baseline="0">
                <a:solidFill>
                  <a:schemeClr val="bg1"/>
                </a:solidFill>
              </a:rPr>
              <a:t>Assurance-chômage</a:t>
            </a:r>
          </a:p>
        </p:txBody>
      </p:sp>
      <p:sp>
        <p:nvSpPr>
          <p:cNvPr id="15" name="Content Placeholder 4">
            <a:extLst>
              <a:ext uri="{FF2B5EF4-FFF2-40B4-BE49-F238E27FC236}">
                <a16:creationId xmlns:a16="http://schemas.microsoft.com/office/drawing/2014/main" xmlns="" id="{78FBBADA-9D9A-AD4B-978F-231AE42568D2}"/>
              </a:ext>
            </a:extLst>
          </p:cNvPr>
          <p:cNvSpPr>
            <a:spLocks noGrp="1"/>
          </p:cNvSpPr>
          <p:nvPr>
            <p:ph sz="half" idx="1"/>
          </p:nvPr>
        </p:nvSpPr>
        <p:spPr>
          <a:xfrm>
            <a:off x="213766" y="1459832"/>
            <a:ext cx="8804787" cy="4859623"/>
          </a:xfrm>
          <a:prstGeom prst="rect">
            <a:avLst/>
          </a:prstGeom>
        </p:spPr>
        <p:txBody>
          <a:bodyPr>
            <a:normAutofit/>
          </a:bodyPr>
          <a:lstStyle/>
          <a:p>
            <a:pPr marL="0" indent="0" algn="ctr" eaLnBrk="0" hangingPunct="0">
              <a:lnSpc>
                <a:spcPct val="80000"/>
              </a:lnSpc>
              <a:buNone/>
              <a:defRPr/>
            </a:pPr>
            <a:r>
              <a:rPr lang="fr-FR" sz="2600" i="1" baseline="0" dirty="0">
                <a:cs typeface="Arial" charset="0"/>
              </a:rPr>
              <a:t>L’assurance-chômage (UI) </a:t>
            </a:r>
            <a:r>
              <a:rPr lang="fr-FR" sz="2600" baseline="0" dirty="0">
                <a:cs typeface="Arial" charset="0"/>
              </a:rPr>
              <a:t>offre le remplacement temporaire et partiel de votre salaire.</a:t>
            </a:r>
          </a:p>
          <a:p>
            <a:pPr lvl="1" algn="ctr" eaLnBrk="0" hangingPunct="0">
              <a:lnSpc>
                <a:spcPct val="80000"/>
              </a:lnSpc>
              <a:buFont typeface="Wingdings" panose="05000000000000000000" pitchFamily="2" charset="2"/>
              <a:buChar char="§"/>
              <a:defRPr/>
            </a:pPr>
            <a:r>
              <a:rPr lang="fr-FR" sz="2600" baseline="0" dirty="0">
                <a:cs typeface="Arial" charset="0"/>
              </a:rPr>
              <a:t>Vous devez être </a:t>
            </a:r>
            <a:r>
              <a:rPr lang="fr-FR" sz="2600" baseline="0" dirty="0" smtClean="0">
                <a:cs typeface="Arial" charset="0"/>
              </a:rPr>
              <a:t>en mesure de travailler, </a:t>
            </a:r>
            <a:r>
              <a:rPr lang="fr-FR" sz="2600" baseline="0" dirty="0">
                <a:cs typeface="Arial" charset="0"/>
              </a:rPr>
              <a:t>disponible et activement à la recherche d’un emploi tout en percevant les prestations d’assurance-chômage</a:t>
            </a:r>
            <a:r>
              <a:rPr lang="fr-FR" sz="2800" b="1" baseline="0" dirty="0">
                <a:cs typeface="Arial" charset="0"/>
              </a:rPr>
              <a:t>.</a:t>
            </a:r>
          </a:p>
          <a:p>
            <a:pPr marL="0" indent="0" algn="ctr" eaLnBrk="0" hangingPunct="0">
              <a:lnSpc>
                <a:spcPct val="80000"/>
              </a:lnSpc>
              <a:buNone/>
              <a:defRPr/>
            </a:pPr>
            <a:endParaRPr lang="en-US" sz="2400" dirty="0">
              <a:cs typeface="Arial" charset="0"/>
            </a:endParaRPr>
          </a:p>
          <a:p>
            <a:pPr marL="0" indent="0" algn="ctr" eaLnBrk="0" hangingPunct="0">
              <a:lnSpc>
                <a:spcPct val="80000"/>
              </a:lnSpc>
              <a:buNone/>
              <a:defRPr/>
            </a:pPr>
            <a:r>
              <a:rPr lang="fr-FR" sz="2000" baseline="0" dirty="0">
                <a:cs typeface="Arial" charset="0"/>
              </a:rPr>
              <a:t>Veuillez contacter le département de l’assurance-chômage pour toute question sur l’assurance-chômage :</a:t>
            </a:r>
          </a:p>
          <a:p>
            <a:pPr marL="0" indent="0" algn="ctr" eaLnBrk="0" hangingPunct="0">
              <a:lnSpc>
                <a:spcPct val="80000"/>
              </a:lnSpc>
              <a:buNone/>
              <a:defRPr/>
            </a:pPr>
            <a:r>
              <a:rPr lang="fr-FR" sz="2000" baseline="0" dirty="0">
                <a:cs typeface="Arial" charset="0"/>
              </a:rPr>
              <a:t>appelez le </a:t>
            </a:r>
            <a:r>
              <a:rPr lang="fr-FR" sz="2000" b="1" baseline="0" dirty="0"/>
              <a:t>877-626-6800</a:t>
            </a:r>
            <a:r>
              <a:rPr lang="fr-FR" sz="2000" b="1" baseline="0" dirty="0">
                <a:cs typeface="Arial" charset="0"/>
              </a:rPr>
              <a:t> </a:t>
            </a:r>
            <a:r>
              <a:rPr lang="fr-FR" sz="2000" baseline="0" dirty="0">
                <a:cs typeface="Arial" charset="0"/>
              </a:rPr>
              <a:t>ou consultez le site Web ci-dessous.</a:t>
            </a:r>
          </a:p>
          <a:p>
            <a:pPr marL="0" indent="0" algn="ctr" eaLnBrk="0" hangingPunct="0">
              <a:lnSpc>
                <a:spcPct val="80000"/>
              </a:lnSpc>
              <a:buNone/>
              <a:defRPr/>
            </a:pPr>
            <a:r>
              <a:rPr lang="fr-FR" sz="2000" baseline="0" dirty="0">
                <a:cs typeface="Arial" charset="0"/>
              </a:rPr>
              <a:t>Consultez</a:t>
            </a:r>
            <a:r>
              <a:rPr lang="fr-FR" sz="2000" i="1" baseline="0" dirty="0">
                <a:cs typeface="Arial" charset="0"/>
              </a:rPr>
              <a:t> </a:t>
            </a:r>
            <a:r>
              <a:rPr lang="fr-FR" sz="2000" dirty="0"/>
              <a:t>https://www.mass.gov/orgs/department-of-unemployment-assistance</a:t>
            </a:r>
            <a:r>
              <a:rPr lang="fr-FR" sz="2000" baseline="0" dirty="0"/>
              <a:t> </a:t>
            </a:r>
            <a:endParaRPr lang="en-US" sz="2000" dirty="0">
              <a:cs typeface="Arial" charset="0"/>
            </a:endParaRPr>
          </a:p>
          <a:p>
            <a:pPr marL="0" indent="0" eaLnBrk="0" hangingPunct="0">
              <a:lnSpc>
                <a:spcPct val="80000"/>
              </a:lnSpc>
              <a:buNone/>
              <a:defRPr/>
            </a:pPr>
            <a:endParaRPr lang="en-US" sz="1400" i="1" dirty="0">
              <a:cs typeface="Arial" charset="0"/>
            </a:endParaRPr>
          </a:p>
        </p:txBody>
      </p:sp>
    </p:spTree>
    <p:extLst>
      <p:ext uri="{BB962C8B-B14F-4D97-AF65-F5344CB8AC3E}">
        <p14:creationId xmlns:p14="http://schemas.microsoft.com/office/powerpoint/2010/main" xmlns="" val="39576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0997" y="-139485"/>
            <a:ext cx="7543800" cy="1472339"/>
          </a:xfrm>
        </p:spPr>
        <p:txBody>
          <a:bodyPr/>
          <a:lstStyle/>
          <a:p>
            <a:pPr algn="ctr">
              <a:defRPr/>
            </a:pPr>
            <a:r>
              <a:rPr lang="fr-FR" b="1" baseline="0" dirty="0" smtClean="0">
                <a:solidFill>
                  <a:schemeClr val="bg1"/>
                </a:solidFill>
                <a:effectLst>
                  <a:outerShdw blurRad="38100" dist="38100" dir="2700000" algn="tl">
                    <a:srgbClr val="000000">
                      <a:alpha val="43137"/>
                    </a:srgbClr>
                  </a:outerShdw>
                </a:effectLst>
              </a:rPr>
              <a:t>Services </a:t>
            </a:r>
            <a:r>
              <a:rPr lang="fr-FR" b="1" baseline="0" dirty="0">
                <a:solidFill>
                  <a:schemeClr val="bg1"/>
                </a:solidFill>
                <a:effectLst>
                  <a:outerShdw blurRad="38100" dist="38100" dir="2700000" algn="tl">
                    <a:srgbClr val="000000">
                      <a:alpha val="43137"/>
                    </a:srgbClr>
                  </a:outerShdw>
                </a:effectLst>
              </a:rPr>
              <a:t>de </a:t>
            </a:r>
            <a:r>
              <a:rPr lang="fr-FR" b="1" dirty="0" smtClean="0">
                <a:solidFill>
                  <a:schemeClr val="bg1"/>
                </a:solidFill>
                <a:effectLst>
                  <a:outerShdw blurRad="38100" dist="38100" dir="2700000" algn="tl">
                    <a:srgbClr val="000000">
                      <a:alpha val="43137"/>
                    </a:srgbClr>
                  </a:outerShdw>
                </a:effectLst>
              </a:rPr>
              <a:t>réintégration et</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r>
              <a:rPr lang="fr-FR" b="1" baseline="0" dirty="0" smtClean="0">
                <a:solidFill>
                  <a:schemeClr val="bg1"/>
                </a:solidFill>
                <a:effectLst>
                  <a:outerShdw blurRad="38100" dist="38100" dir="2700000" algn="tl">
                    <a:srgbClr val="000000">
                      <a:alpha val="43137"/>
                    </a:srgbClr>
                  </a:outerShdw>
                </a:effectLst>
              </a:rPr>
              <a:t> d’évaluation </a:t>
            </a:r>
            <a:r>
              <a:rPr lang="fr-FR" b="1" baseline="0" dirty="0">
                <a:solidFill>
                  <a:schemeClr val="bg1"/>
                </a:solidFill>
                <a:effectLst>
                  <a:outerShdw blurRad="38100" dist="38100" dir="2700000" algn="tl">
                    <a:srgbClr val="000000">
                      <a:alpha val="43137"/>
                    </a:srgbClr>
                  </a:outerShdw>
                </a:effectLst>
              </a:rPr>
              <a:t>de l’admissibilité (RESEA)</a:t>
            </a:r>
            <a:endParaRPr lang="en-US" altLang="en-US" sz="3600" b="1" dirty="0">
              <a:solidFill>
                <a:schemeClr val="bg1"/>
              </a:solidFill>
              <a:effectLst>
                <a:outerShdw blurRad="38100" dist="38100" dir="2700000" algn="tl">
                  <a:srgbClr val="000000">
                    <a:alpha val="43137"/>
                  </a:srgbClr>
                </a:outerShdw>
              </a:effectLst>
            </a:endParaRPr>
          </a:p>
        </p:txBody>
      </p:sp>
      <p:sp>
        <p:nvSpPr>
          <p:cNvPr id="15363" name="Slide Number Placeholder 1"/>
          <p:cNvSpPr txBox="1">
            <a:spLocks/>
          </p:cNvSpPr>
          <p:nvPr/>
        </p:nvSpPr>
        <p:spPr bwMode="auto">
          <a:xfrm>
            <a:off x="8755063" y="6443663"/>
            <a:ext cx="388937"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7D5B61A7-65EE-4400-9B0F-0C76FB9947A7}" type="slidenum">
              <a:rPr lang="en-US" altLang="en-US" sz="900">
                <a:solidFill>
                  <a:srgbClr val="000000"/>
                </a:solidFill>
              </a:rPr>
              <a:pPr eaLnBrk="1" hangingPunct="1">
                <a:spcBef>
                  <a:spcPct val="0"/>
                </a:spcBef>
                <a:buFontTx/>
                <a:buNone/>
              </a:pPr>
              <a:t>27</a:t>
            </a:fld>
            <a:endParaRPr lang="en-US" altLang="en-US" sz="900">
              <a:solidFill>
                <a:srgbClr val="000000"/>
              </a:solidFill>
            </a:endParaRPr>
          </a:p>
        </p:txBody>
      </p:sp>
      <p:sp>
        <p:nvSpPr>
          <p:cNvPr id="5" name="Text Placeholder 13"/>
          <p:cNvSpPr txBox="1">
            <a:spLocks/>
          </p:cNvSpPr>
          <p:nvPr/>
        </p:nvSpPr>
        <p:spPr>
          <a:xfrm>
            <a:off x="610998" y="1585081"/>
            <a:ext cx="8300528" cy="4583244"/>
          </a:xfrm>
          <a:prstGeom prst="rect">
            <a:avLst/>
          </a:prstGeom>
        </p:spPr>
        <p:txBody>
          <a:bodyPr vert="horz" lIns="91440" tIns="45720" rIns="91440" bIns="45720" rtlCol="0">
            <a:normAutofit fontScale="85000" lnSpcReduction="20000"/>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b="1" baseline="0" dirty="0">
                <a:solidFill>
                  <a:srgbClr val="0C3B5D"/>
                </a:solidFill>
                <a:effectLst>
                  <a:outerShdw blurRad="38100" dist="38100" dir="2700000" algn="tl">
                    <a:srgbClr val="000000">
                      <a:alpha val="43137"/>
                    </a:srgbClr>
                  </a:outerShdw>
                </a:effectLst>
              </a:rPr>
              <a:t>RESEA </a:t>
            </a:r>
            <a:r>
              <a:rPr lang="fr-FR" baseline="0" dirty="0">
                <a:solidFill>
                  <a:srgbClr val="0C3B5D"/>
                </a:solidFill>
              </a:rPr>
              <a:t>est un programme fédéral de subventions pour les clients percevant des prestations d’assurance-chômage.</a:t>
            </a:r>
          </a:p>
          <a:p>
            <a:pPr marL="0" indent="0">
              <a:buNone/>
              <a:defRPr/>
            </a:pPr>
            <a:r>
              <a:rPr lang="fr-FR" baseline="0" dirty="0">
                <a:solidFill>
                  <a:srgbClr val="0C3B5D"/>
                </a:solidFill>
              </a:rPr>
              <a:t>Si vous êtes sélectionné pour le programme RESEA, veuillez lire attentivement la lettre de notification du DUA comportant d’importantes informations et des </a:t>
            </a:r>
            <a:r>
              <a:rPr lang="fr-FR" b="1" baseline="0" dirty="0">
                <a:solidFill>
                  <a:srgbClr val="0C3B5D"/>
                </a:solidFill>
              </a:rPr>
              <a:t>DATES D’ÉCHÉANCE.</a:t>
            </a:r>
          </a:p>
          <a:p>
            <a:pPr marL="0" indent="0">
              <a:buFontTx/>
              <a:buNone/>
              <a:defRPr/>
            </a:pPr>
            <a:r>
              <a:rPr lang="fr-FR" baseline="0" dirty="0">
                <a:solidFill>
                  <a:srgbClr val="0C3B5D"/>
                </a:solidFill>
              </a:rPr>
              <a:t>Votre notification de RESEA sera </a:t>
            </a:r>
            <a:r>
              <a:rPr lang="fr-FR" baseline="0" dirty="0" smtClean="0">
                <a:solidFill>
                  <a:srgbClr val="0C3B5D"/>
                </a:solidFill>
              </a:rPr>
              <a:t>envoyée </a:t>
            </a:r>
            <a:r>
              <a:rPr lang="fr-FR" baseline="0" dirty="0">
                <a:solidFill>
                  <a:srgbClr val="0C3B5D"/>
                </a:solidFill>
              </a:rPr>
              <a:t>à :</a:t>
            </a:r>
          </a:p>
          <a:p>
            <a:pPr>
              <a:lnSpc>
                <a:spcPct val="110000"/>
              </a:lnSpc>
              <a:spcBef>
                <a:spcPts val="0"/>
              </a:spcBef>
              <a:buFont typeface="Arial" panose="020B0604020202020204" pitchFamily="34" charset="0"/>
              <a:buChar char="•"/>
              <a:defRPr/>
            </a:pPr>
            <a:r>
              <a:rPr lang="fr-FR" dirty="0">
                <a:solidFill>
                  <a:srgbClr val="0C3B5D"/>
                </a:solidFill>
              </a:rPr>
              <a:t>v</a:t>
            </a:r>
            <a:r>
              <a:rPr lang="fr-FR" baseline="0" dirty="0" smtClean="0">
                <a:solidFill>
                  <a:srgbClr val="0C3B5D"/>
                </a:solidFill>
              </a:rPr>
              <a:t>otre </a:t>
            </a:r>
            <a:r>
              <a:rPr lang="fr-FR" baseline="0" dirty="0">
                <a:solidFill>
                  <a:srgbClr val="0C3B5D"/>
                </a:solidFill>
              </a:rPr>
              <a:t>boîte de réception UI ; et</a:t>
            </a:r>
          </a:p>
          <a:p>
            <a:pPr>
              <a:lnSpc>
                <a:spcPct val="110000"/>
              </a:lnSpc>
              <a:spcBef>
                <a:spcPts val="0"/>
              </a:spcBef>
              <a:buFont typeface="Arial" panose="020B0604020202020204" pitchFamily="34" charset="0"/>
              <a:buChar char="•"/>
              <a:defRPr/>
            </a:pPr>
            <a:r>
              <a:rPr lang="fr-FR" dirty="0">
                <a:solidFill>
                  <a:srgbClr val="0C3B5D"/>
                </a:solidFill>
              </a:rPr>
              <a:t>r</a:t>
            </a:r>
            <a:r>
              <a:rPr lang="fr-FR" baseline="0" dirty="0" smtClean="0">
                <a:solidFill>
                  <a:srgbClr val="0C3B5D"/>
                </a:solidFill>
              </a:rPr>
              <a:t>eçue </a:t>
            </a:r>
            <a:r>
              <a:rPr lang="fr-FR" baseline="0" dirty="0">
                <a:solidFill>
                  <a:srgbClr val="0C3B5D"/>
                </a:solidFill>
              </a:rPr>
              <a:t>par courrier postal des États-Unis</a:t>
            </a:r>
          </a:p>
          <a:p>
            <a:pPr marL="0" indent="0">
              <a:buNone/>
              <a:defRPr/>
            </a:pPr>
            <a:r>
              <a:rPr lang="fr-FR" baseline="0" dirty="0">
                <a:solidFill>
                  <a:srgbClr val="0C3B5D"/>
                </a:solidFill>
              </a:rPr>
              <a:t>Vous êtes tenu </a:t>
            </a:r>
            <a:r>
              <a:rPr lang="fr-FR" b="1" baseline="0" dirty="0">
                <a:solidFill>
                  <a:srgbClr val="0C3B5D"/>
                </a:solidFill>
              </a:rPr>
              <a:t>d’agir et de répondre avant</a:t>
            </a:r>
            <a:r>
              <a:rPr lang="fr-FR" baseline="0" dirty="0">
                <a:solidFill>
                  <a:srgbClr val="0C3B5D"/>
                </a:solidFill>
              </a:rPr>
              <a:t> les dates d’échéance mentionnées dans la lettre.</a:t>
            </a:r>
          </a:p>
          <a:p>
            <a:pPr marL="0" indent="0">
              <a:buNone/>
            </a:pPr>
            <a:r>
              <a:rPr lang="fr-FR" baseline="0" dirty="0">
                <a:solidFill>
                  <a:srgbClr val="002060"/>
                </a:solidFill>
              </a:rPr>
              <a:t>Veuillez contacter votre centre de carrière de </a:t>
            </a:r>
            <a:r>
              <a:rPr lang="fr-FR" baseline="0" dirty="0" err="1">
                <a:solidFill>
                  <a:srgbClr val="002060"/>
                </a:solidFill>
              </a:rPr>
              <a:t>MassHire</a:t>
            </a:r>
            <a:r>
              <a:rPr lang="fr-FR" baseline="0" dirty="0">
                <a:solidFill>
                  <a:srgbClr val="002060"/>
                </a:solidFill>
              </a:rPr>
              <a:t> si vous avez des questions ou des hésitations.</a:t>
            </a:r>
          </a:p>
          <a:p>
            <a:endParaRPr lang="en-US" sz="2500" dirty="0">
              <a:solidFill>
                <a:schemeClr val="accent6"/>
              </a:solidFill>
            </a:endParaRPr>
          </a:p>
          <a:p>
            <a:endParaRPr lang="en-US" sz="2500" dirty="0">
              <a:solidFill>
                <a:schemeClr val="accent6"/>
              </a:solidFill>
            </a:endParaRPr>
          </a:p>
          <a:p>
            <a:pPr lvl="1"/>
            <a:endParaRPr lang="en-US" dirty="0"/>
          </a:p>
        </p:txBody>
      </p:sp>
    </p:spTree>
    <p:extLst>
      <p:ext uri="{BB962C8B-B14F-4D97-AF65-F5344CB8AC3E}">
        <p14:creationId xmlns:p14="http://schemas.microsoft.com/office/powerpoint/2010/main" xmlns="" val="214153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783" y="264160"/>
            <a:ext cx="8627164" cy="3004631"/>
          </a:xfrm>
        </p:spPr>
        <p:txBody>
          <a:bodyPr/>
          <a:lstStyle/>
          <a:p>
            <a:pPr algn="ctr"/>
            <a:r>
              <a:rPr lang="fr-FR" b="1" baseline="0" dirty="0"/>
              <a:t>Questions ?</a:t>
            </a:r>
            <a:r>
              <a:rPr lang="en-US" b="1" dirty="0"/>
              <a:t/>
            </a:r>
            <a:br>
              <a:rPr lang="en-US" b="1" dirty="0"/>
            </a:br>
            <a:r>
              <a:rPr lang="en-US" b="1" dirty="0"/>
              <a:t/>
            </a:r>
            <a:br>
              <a:rPr lang="en-US" b="1" dirty="0"/>
            </a:br>
            <a:r>
              <a:rPr lang="fr-FR" sz="4000" b="1" baseline="0" dirty="0"/>
              <a:t>Contactez votre centre de carrière local</a:t>
            </a:r>
            <a:r>
              <a:rPr lang="en-US" sz="4000" b="1" dirty="0"/>
              <a:t/>
            </a:r>
            <a:br>
              <a:rPr lang="en-US" sz="4000" b="1" dirty="0"/>
            </a:br>
            <a:r>
              <a:rPr lang="fr-FR" sz="4000" b="1" baseline="0" dirty="0"/>
              <a:t> de </a:t>
            </a:r>
            <a:r>
              <a:rPr lang="fr-FR" sz="4000" b="1" baseline="0" dirty="0" err="1"/>
              <a:t>MassHire</a:t>
            </a:r>
            <a:endParaRPr lang="en-US" dirty="0"/>
          </a:p>
        </p:txBody>
      </p:sp>
      <p:pic>
        <p:nvPicPr>
          <p:cNvPr id="2" name="Picture 2">
            <a:extLst>
              <a:ext uri="{FF2B5EF4-FFF2-40B4-BE49-F238E27FC236}">
                <a16:creationId xmlns:a16="http://schemas.microsoft.com/office/drawing/2014/main" xmlns=""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
        <p:nvSpPr>
          <p:cNvPr id="3" name="Rectangle 2">
            <a:extLst>
              <a:ext uri="{FF2B5EF4-FFF2-40B4-BE49-F238E27FC236}">
                <a16:creationId xmlns:a16="http://schemas.microsoft.com/office/drawing/2014/main" xmlns="" id="{B847CB15-7BC7-5542-A3B9-8617F487846A}"/>
              </a:ext>
            </a:extLst>
          </p:cNvPr>
          <p:cNvSpPr/>
          <p:nvPr/>
        </p:nvSpPr>
        <p:spPr>
          <a:xfrm>
            <a:off x="198783" y="5116951"/>
            <a:ext cx="6241774" cy="646331"/>
          </a:xfrm>
          <a:prstGeom prst="rect">
            <a:avLst/>
          </a:prstGeom>
        </p:spPr>
        <p:txBody>
          <a:bodyPr wrap="square">
            <a:spAutoFit/>
          </a:bodyPr>
          <a:lstStyle/>
          <a:p>
            <a:endParaRPr lang="en-US" dirty="0">
              <a:hlinkClick r:id="rId4"/>
            </a:endParaRPr>
          </a:p>
          <a:p>
            <a:r>
              <a:rPr lang="fr-FR" baseline="0"/>
              <a:t>https://www.mass.gov/how-to/find-a-masshire-career-center</a:t>
            </a:r>
            <a:endParaRPr lang="en-US" dirty="0"/>
          </a:p>
        </p:txBody>
      </p:sp>
    </p:spTree>
    <p:extLst>
      <p:ext uri="{BB962C8B-B14F-4D97-AF65-F5344CB8AC3E}">
        <p14:creationId xmlns:p14="http://schemas.microsoft.com/office/powerpoint/2010/main" xmlns="" val="107543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39700"/>
            <a:ext cx="8229600" cy="954088"/>
          </a:xfrm>
        </p:spPr>
        <p:txBody>
          <a:bodyPr/>
          <a:lstStyle/>
          <a:p>
            <a:pPr algn="ctr"/>
            <a:r>
              <a:rPr lang="fr-FR" sz="4000" b="1" baseline="0" dirty="0"/>
              <a:t>Les </a:t>
            </a:r>
            <a:r>
              <a:rPr lang="fr-FR" sz="4000" b="1" baseline="0" dirty="0" smtClean="0"/>
              <a:t>sites de </a:t>
            </a:r>
            <a:r>
              <a:rPr lang="fr-FR" sz="4000" b="1" baseline="0" dirty="0" err="1"/>
              <a:t>MassHire</a:t>
            </a:r>
            <a:endParaRPr lang="en-US" dirty="0"/>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3</a:t>
            </a:fld>
            <a:endParaRPr lang="en-US"/>
          </a:p>
        </p:txBody>
      </p:sp>
      <p:sp>
        <p:nvSpPr>
          <p:cNvPr id="2" name="Rectangle 1">
            <a:extLst>
              <a:ext uri="{FF2B5EF4-FFF2-40B4-BE49-F238E27FC236}">
                <a16:creationId xmlns:a16="http://schemas.microsoft.com/office/drawing/2014/main" xmlns=""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DCD9292E-8B16-1147-BD07-CA45E5365ED4}"/>
              </a:ext>
            </a:extLst>
          </p:cNvPr>
          <p:cNvSpPr/>
          <p:nvPr/>
        </p:nvSpPr>
        <p:spPr>
          <a:xfrm>
            <a:off x="2277139" y="6034835"/>
            <a:ext cx="6061802" cy="646331"/>
          </a:xfrm>
          <a:prstGeom prst="rect">
            <a:avLst/>
          </a:prstGeom>
        </p:spPr>
        <p:txBody>
          <a:bodyPr wrap="square">
            <a:spAutoFit/>
          </a:bodyPr>
          <a:lstStyle/>
          <a:p>
            <a:endParaRPr lang="en-US" dirty="0">
              <a:hlinkClick r:id="rId3"/>
            </a:endParaRPr>
          </a:p>
          <a:p>
            <a:r>
              <a:rPr lang="fr-FR">
                <a:hlinkClick r:id="rId3"/>
              </a:rPr>
              <a:t>https://www.mass.gov/how-to/find-a-masshire-career-center</a:t>
            </a:r>
            <a:endParaRPr lang="en-US" dirty="0"/>
          </a:p>
        </p:txBody>
      </p:sp>
      <p:sp>
        <p:nvSpPr>
          <p:cNvPr id="4" name="TextBox 3">
            <a:extLst>
              <a:ext uri="{FF2B5EF4-FFF2-40B4-BE49-F238E27FC236}">
                <a16:creationId xmlns:a16="http://schemas.microsoft.com/office/drawing/2014/main" xmlns="" id="{5D1E465B-376E-394B-A785-74B4699BFE32}"/>
              </a:ext>
            </a:extLst>
          </p:cNvPr>
          <p:cNvSpPr txBox="1"/>
          <p:nvPr/>
        </p:nvSpPr>
        <p:spPr>
          <a:xfrm>
            <a:off x="0" y="6373389"/>
            <a:ext cx="2525485" cy="276999"/>
          </a:xfrm>
          <a:prstGeom prst="rect">
            <a:avLst/>
          </a:prstGeom>
          <a:noFill/>
        </p:spPr>
        <p:txBody>
          <a:bodyPr wrap="square" rtlCol="0">
            <a:spAutoFit/>
          </a:bodyPr>
          <a:lstStyle/>
          <a:p>
            <a:r>
              <a:rPr lang="fr-FR" sz="1200" b="1" baseline="0" dirty="0">
                <a:solidFill>
                  <a:schemeClr val="accent6"/>
                </a:solidFill>
              </a:rPr>
              <a:t>TROUVER UN CENTRE DE CARRIÈRE</a:t>
            </a:r>
          </a:p>
        </p:txBody>
      </p:sp>
      <p:pic>
        <p:nvPicPr>
          <p:cNvPr id="6" name="Picture 5"/>
          <p:cNvPicPr>
            <a:picLocks noChangeAspect="1"/>
          </p:cNvPicPr>
          <p:nvPr/>
        </p:nvPicPr>
        <p:blipFill>
          <a:blip r:embed="rId4"/>
          <a:stretch>
            <a:fillRect/>
          </a:stretch>
        </p:blipFill>
        <p:spPr>
          <a:xfrm>
            <a:off x="267621" y="1373350"/>
            <a:ext cx="8667750" cy="4668420"/>
          </a:xfrm>
          <a:prstGeom prst="rect">
            <a:avLst/>
          </a:prstGeom>
        </p:spPr>
      </p:pic>
    </p:spTree>
    <p:extLst>
      <p:ext uri="{BB962C8B-B14F-4D97-AF65-F5344CB8AC3E}">
        <p14:creationId xmlns:p14="http://schemas.microsoft.com/office/powerpoint/2010/main" xmlns="" val="167933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20634" y="14192"/>
            <a:ext cx="8770358" cy="954088"/>
          </a:xfrm>
        </p:spPr>
        <p:txBody>
          <a:bodyPr/>
          <a:lstStyle/>
          <a:p>
            <a:r>
              <a:rPr lang="fr-FR" sz="4000" b="1" baseline="0" dirty="0"/>
              <a:t>Les partenariats de </a:t>
            </a:r>
            <a:r>
              <a:rPr lang="fr-FR" sz="4000" b="1" baseline="0" dirty="0" err="1"/>
              <a:t>MassHire</a:t>
            </a:r>
            <a:endParaRPr lang="en-US" b="1" dirty="0"/>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4</a:t>
            </a:fld>
            <a:endParaRPr lang="en-US"/>
          </a:p>
        </p:txBody>
      </p:sp>
      <p:sp>
        <p:nvSpPr>
          <p:cNvPr id="2" name="Rectangle 1">
            <a:extLst>
              <a:ext uri="{FF2B5EF4-FFF2-40B4-BE49-F238E27FC236}">
                <a16:creationId xmlns:a16="http://schemas.microsoft.com/office/drawing/2014/main" xmlns=""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a:extLst>
              <a:ext uri="{FF2B5EF4-FFF2-40B4-BE49-F238E27FC236}">
                <a16:creationId xmlns:a16="http://schemas.microsoft.com/office/drawing/2014/main" xmlns="" id="{9AFF55B2-FCF7-0941-B5C5-28ABE93785DE}"/>
              </a:ext>
            </a:extLst>
          </p:cNvPr>
          <p:cNvSpPr txBox="1">
            <a:spLocks/>
          </p:cNvSpPr>
          <p:nvPr/>
        </p:nvSpPr>
        <p:spPr>
          <a:xfrm>
            <a:off x="110075" y="1307824"/>
            <a:ext cx="4674480" cy="448627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900" b="1" baseline="0" dirty="0" err="1" smtClean="0">
                <a:solidFill>
                  <a:srgbClr val="002060"/>
                </a:solidFill>
              </a:rPr>
              <a:t>Department</a:t>
            </a:r>
            <a:r>
              <a:rPr lang="fr-FR" sz="1900" b="1" baseline="0" dirty="0" smtClean="0">
                <a:solidFill>
                  <a:srgbClr val="002060"/>
                </a:solidFill>
              </a:rPr>
              <a:t> of </a:t>
            </a:r>
            <a:r>
              <a:rPr lang="fr-FR" sz="1900" b="1" baseline="0" dirty="0" err="1" smtClean="0">
                <a:solidFill>
                  <a:srgbClr val="002060"/>
                </a:solidFill>
              </a:rPr>
              <a:t>Unemployment</a:t>
            </a:r>
            <a:r>
              <a:rPr lang="fr-FR" sz="1900" b="1" baseline="0" dirty="0" smtClean="0">
                <a:solidFill>
                  <a:srgbClr val="002060"/>
                </a:solidFill>
              </a:rPr>
              <a:t> Assistance</a:t>
            </a:r>
            <a:endParaRPr lang="fr-FR" sz="1900" b="1" baseline="0" dirty="0">
              <a:solidFill>
                <a:srgbClr val="002060"/>
              </a:solidFill>
            </a:endParaRPr>
          </a:p>
          <a:p>
            <a:r>
              <a:rPr lang="fr-FR" sz="1900" b="1" baseline="0" dirty="0">
                <a:solidFill>
                  <a:srgbClr val="002060"/>
                </a:solidFill>
              </a:rPr>
              <a:t> (DUA)</a:t>
            </a:r>
          </a:p>
          <a:p>
            <a:r>
              <a:rPr lang="fr-FR" sz="1900" b="1" baseline="0" dirty="0">
                <a:solidFill>
                  <a:srgbClr val="002060"/>
                </a:solidFill>
              </a:rPr>
              <a:t>www.mass.gov/DUA</a:t>
            </a:r>
          </a:p>
          <a:p>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r>
              <a:rPr lang="fr-FR" sz="1900" b="1" baseline="0" dirty="0">
                <a:solidFill>
                  <a:srgbClr val="002060"/>
                </a:solidFill>
              </a:rPr>
              <a:t>Département de l’aide de transition (DTA)</a:t>
            </a:r>
          </a:p>
          <a:p>
            <a:r>
              <a:rPr lang="fr-FR" sz="1900" b="1" baseline="0" dirty="0">
                <a:solidFill>
                  <a:srgbClr val="002060"/>
                </a:solidFill>
              </a:rPr>
              <a:t>www.mass.gov/DTA</a:t>
            </a:r>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r>
              <a:rPr lang="fr-FR" sz="1900" b="1" baseline="0" dirty="0">
                <a:solidFill>
                  <a:srgbClr val="002060"/>
                </a:solidFill>
              </a:rPr>
              <a:t>Commission de réhabilitation </a:t>
            </a:r>
            <a:r>
              <a:rPr lang="fr-FR" sz="1900" b="1" baseline="0" dirty="0" smtClean="0">
                <a:solidFill>
                  <a:srgbClr val="002060"/>
                </a:solidFill>
              </a:rPr>
              <a:t>du Massachusetts (MRC</a:t>
            </a:r>
            <a:r>
              <a:rPr lang="fr-FR" sz="1900" b="1" baseline="0" dirty="0">
                <a:solidFill>
                  <a:srgbClr val="002060"/>
                </a:solidFill>
              </a:rPr>
              <a:t>)</a:t>
            </a:r>
          </a:p>
          <a:p>
            <a:r>
              <a:rPr lang="fr-FR" sz="1900" b="1" baseline="0" dirty="0">
                <a:solidFill>
                  <a:srgbClr val="002060"/>
                </a:solidFill>
              </a:rPr>
              <a:t>www.mass.gov/MRC</a:t>
            </a:r>
            <a:endParaRPr lang="en-US" sz="1900" b="1" dirty="0">
              <a:solidFill>
                <a:srgbClr val="002060"/>
              </a:solidFill>
            </a:endParaRPr>
          </a:p>
        </p:txBody>
      </p:sp>
      <p:sp>
        <p:nvSpPr>
          <p:cNvPr id="9" name="Text Placeholder 2">
            <a:extLst>
              <a:ext uri="{FF2B5EF4-FFF2-40B4-BE49-F238E27FC236}">
                <a16:creationId xmlns:a16="http://schemas.microsoft.com/office/drawing/2014/main" xmlns="" id="{281E5411-06C8-6C40-AA0F-8CC59FE0AD19}"/>
              </a:ext>
            </a:extLst>
          </p:cNvPr>
          <p:cNvSpPr txBox="1">
            <a:spLocks/>
          </p:cNvSpPr>
          <p:nvPr/>
        </p:nvSpPr>
        <p:spPr>
          <a:xfrm>
            <a:off x="4824849" y="1263431"/>
            <a:ext cx="4266143" cy="4762818"/>
          </a:xfr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900" b="1" baseline="0" dirty="0">
                <a:solidFill>
                  <a:srgbClr val="002060"/>
                </a:solidFill>
              </a:rPr>
              <a:t>Commission pour les aveugles de </a:t>
            </a:r>
            <a:r>
              <a:rPr lang="fr-FR" sz="1900" b="1" baseline="0" dirty="0" smtClean="0">
                <a:solidFill>
                  <a:srgbClr val="002060"/>
                </a:solidFill>
              </a:rPr>
              <a:t>Massachusetts </a:t>
            </a:r>
            <a:r>
              <a:rPr lang="fr-FR" sz="1900" b="1" baseline="0" dirty="0">
                <a:solidFill>
                  <a:srgbClr val="002060"/>
                </a:solidFill>
              </a:rPr>
              <a:t>(MCB)</a:t>
            </a:r>
          </a:p>
          <a:p>
            <a:r>
              <a:rPr lang="fr-FR" sz="1900" b="1" baseline="0" dirty="0">
                <a:solidFill>
                  <a:srgbClr val="002060"/>
                </a:solidFill>
              </a:rPr>
              <a:t>www.mass.gov/MCB</a:t>
            </a:r>
            <a:endParaRPr lang="en-US" sz="1900" b="1" dirty="0">
              <a:solidFill>
                <a:srgbClr val="002060"/>
              </a:solidFill>
            </a:endParaRPr>
          </a:p>
          <a:p>
            <a:endParaRPr lang="en-US" sz="2100" b="1" dirty="0">
              <a:solidFill>
                <a:srgbClr val="002060"/>
              </a:solidFill>
            </a:endParaRPr>
          </a:p>
          <a:p>
            <a:endParaRPr lang="en-US" sz="2200" b="1" dirty="0">
              <a:solidFill>
                <a:srgbClr val="002060"/>
              </a:solidFill>
            </a:endParaRPr>
          </a:p>
          <a:p>
            <a:endParaRPr lang="en-US" sz="2200" b="1" dirty="0">
              <a:solidFill>
                <a:srgbClr val="002060"/>
              </a:solidFill>
            </a:endParaRPr>
          </a:p>
          <a:p>
            <a:endParaRPr lang="en-US" sz="2100" b="1" dirty="0">
              <a:solidFill>
                <a:srgbClr val="002060"/>
              </a:solidFill>
            </a:endParaRPr>
          </a:p>
        </p:txBody>
      </p:sp>
      <p:pic>
        <p:nvPicPr>
          <p:cNvPr id="7" name="Picture 50" descr="https://pbs.twimg.com/profile_images/3354951397/e54b27f1625ddd1fe0ae2db159c3cda2.jpeg"/>
          <p:cNvPicPr>
            <a:picLocks noChangeAspect="1" noChangeArrowheads="1"/>
          </p:cNvPicPr>
          <p:nvPr/>
        </p:nvPicPr>
        <p:blipFill>
          <a:blip r:embed="rId3" cstate="print"/>
          <a:srcRect/>
          <a:stretch>
            <a:fillRect/>
          </a:stretch>
        </p:blipFill>
        <p:spPr bwMode="auto">
          <a:xfrm>
            <a:off x="2266745" y="3411831"/>
            <a:ext cx="1134132" cy="875940"/>
          </a:xfrm>
          <a:prstGeom prst="rect">
            <a:avLst/>
          </a:prstGeom>
          <a:noFill/>
        </p:spPr>
      </p:pic>
      <p:pic>
        <p:nvPicPr>
          <p:cNvPr id="10" name="Picture 56" descr="mrc logo"/>
          <p:cNvPicPr>
            <a:picLocks noChangeAspect="1" noChangeArrowheads="1"/>
          </p:cNvPicPr>
          <p:nvPr/>
        </p:nvPicPr>
        <p:blipFill>
          <a:blip r:embed="rId4" cstate="print"/>
          <a:srcRect/>
          <a:stretch>
            <a:fillRect/>
          </a:stretch>
        </p:blipFill>
        <p:spPr bwMode="auto">
          <a:xfrm>
            <a:off x="2401246" y="4855895"/>
            <a:ext cx="1883886" cy="493834"/>
          </a:xfrm>
          <a:prstGeom prst="rect">
            <a:avLst/>
          </a:prstGeom>
          <a:noFill/>
        </p:spPr>
      </p:pic>
      <p:pic>
        <p:nvPicPr>
          <p:cNvPr id="11" name="Picture 10" descr="mass commission for the blind log.png"/>
          <p:cNvPicPr>
            <a:picLocks noChangeAspect="1"/>
          </p:cNvPicPr>
          <p:nvPr/>
        </p:nvPicPr>
        <p:blipFill>
          <a:blip r:embed="rId5" cstate="print"/>
          <a:stretch>
            <a:fillRect/>
          </a:stretch>
        </p:blipFill>
        <p:spPr>
          <a:xfrm>
            <a:off x="7225931" y="1651279"/>
            <a:ext cx="1312701" cy="464322"/>
          </a:xfrm>
          <a:prstGeom prst="rect">
            <a:avLst/>
          </a:prstGeom>
        </p:spPr>
      </p:pic>
      <p:pic>
        <p:nvPicPr>
          <p:cNvPr id="12" name="Picture 1" descr="http://tse1.mm.bing.net/th?&amp;id=OIP.Mbd96239f0690bcaddf52e2249ac016abo0&amp;w=150&amp;"/>
          <p:cNvPicPr>
            <a:picLocks noChangeAspect="1" noChangeArrowheads="1"/>
          </p:cNvPicPr>
          <p:nvPr/>
        </p:nvPicPr>
        <p:blipFill rotWithShape="1">
          <a:blip r:embed="rId6">
            <a:extLst>
              <a:ext uri="{28A0092B-C50C-407E-A947-70E740481C1C}">
                <a14:useLocalDpi xmlns:a14="http://schemas.microsoft.com/office/drawing/2010/main" xmlns="" val="0"/>
              </a:ext>
            </a:extLst>
          </a:blip>
          <a:srcRect b="35401"/>
          <a:stretch/>
        </p:blipFill>
        <p:spPr bwMode="auto">
          <a:xfrm>
            <a:off x="7225931" y="4684967"/>
            <a:ext cx="1477015" cy="693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Seal of Massachusetts - Wikipedia"/>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447315" y="1698931"/>
            <a:ext cx="940310" cy="8907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939931" y="3484638"/>
            <a:ext cx="4572000" cy="1200329"/>
          </a:xfrm>
          <a:prstGeom prst="rect">
            <a:avLst/>
          </a:prstGeom>
        </p:spPr>
        <p:txBody>
          <a:bodyPr>
            <a:spAutoFit/>
          </a:bodyPr>
          <a:lstStyle/>
          <a:p>
            <a:r>
              <a:rPr lang="fr-FR" b="1" baseline="0" dirty="0">
                <a:solidFill>
                  <a:srgbClr val="002060"/>
                </a:solidFill>
              </a:rPr>
              <a:t>Senior </a:t>
            </a:r>
            <a:r>
              <a:rPr lang="fr-FR" b="1" baseline="0" dirty="0" err="1">
                <a:solidFill>
                  <a:srgbClr val="002060"/>
                </a:solidFill>
              </a:rPr>
              <a:t>Community</a:t>
            </a:r>
            <a:r>
              <a:rPr lang="fr-FR" b="1" baseline="0" dirty="0">
                <a:solidFill>
                  <a:srgbClr val="002060"/>
                </a:solidFill>
              </a:rPr>
              <a:t> Service </a:t>
            </a:r>
            <a:r>
              <a:rPr lang="fr-FR" b="1" baseline="0" dirty="0" err="1">
                <a:solidFill>
                  <a:srgbClr val="002060"/>
                </a:solidFill>
              </a:rPr>
              <a:t>Employment</a:t>
            </a:r>
            <a:r>
              <a:rPr lang="fr-FR" b="1" baseline="0" dirty="0">
                <a:solidFill>
                  <a:srgbClr val="002060"/>
                </a:solidFill>
              </a:rPr>
              <a:t> Program (SCSEP)</a:t>
            </a:r>
          </a:p>
          <a:p>
            <a:r>
              <a:rPr lang="fr-FR" dirty="0">
                <a:hlinkClick r:id="rId8"/>
              </a:rPr>
              <a:t>https://www.mass.gov/senior-community-service-employment-program-scsep</a:t>
            </a:r>
          </a:p>
        </p:txBody>
      </p:sp>
      <p:pic>
        <p:nvPicPr>
          <p:cNvPr id="16" name="Picture 2" descr="image00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892126" y="2278501"/>
            <a:ext cx="3686262" cy="964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035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0"/>
            <a:ext cx="8552985" cy="954348"/>
          </a:xfrm>
        </p:spPr>
        <p:txBody>
          <a:bodyPr/>
          <a:lstStyle/>
          <a:p>
            <a:r>
              <a:rPr lang="fr-FR" baseline="0" dirty="0"/>
              <a:t>Comment </a:t>
            </a:r>
            <a:r>
              <a:rPr lang="fr-FR" baseline="0" dirty="0" err="1"/>
              <a:t>MassHire</a:t>
            </a:r>
            <a:r>
              <a:rPr lang="fr-FR" baseline="0" dirty="0"/>
              <a:t> peut-il vous aider ?</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pSp>
        <p:nvGrpSpPr>
          <p:cNvPr id="16" name="Group 15"/>
          <p:cNvGrpSpPr/>
          <p:nvPr/>
        </p:nvGrpSpPr>
        <p:grpSpPr>
          <a:xfrm>
            <a:off x="1602163" y="1396127"/>
            <a:ext cx="5484030" cy="4506760"/>
            <a:chOff x="560440" y="1013018"/>
            <a:chExt cx="2585884" cy="4826592"/>
          </a:xfrm>
        </p:grpSpPr>
        <p:sp>
          <p:nvSpPr>
            <p:cNvPr id="6" name="Rounded Rectangle 5"/>
            <p:cNvSpPr/>
            <p:nvPr/>
          </p:nvSpPr>
          <p:spPr>
            <a:xfrm>
              <a:off x="560440" y="1013018"/>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kern="1200" normalizeH="0" baseline="0" noProof="0">
                  <a:ln>
                    <a:noFill/>
                  </a:ln>
                  <a:solidFill>
                    <a:srgbClr val="FFFFFF"/>
                  </a:solidFill>
                  <a:effectLst/>
                  <a:uLnTx/>
                  <a:uFillTx/>
                  <a:latin typeface="Calibri"/>
                  <a:ea typeface="+mn-ea"/>
                  <a:cs typeface="+mn-cs"/>
                </a:rPr>
                <a:t>Services et programmes spécialisés</a:t>
              </a:r>
            </a:p>
          </p:txBody>
        </p:sp>
        <p:sp>
          <p:nvSpPr>
            <p:cNvPr id="7" name="Rounded Rectangle 6"/>
            <p:cNvSpPr/>
            <p:nvPr/>
          </p:nvSpPr>
          <p:spPr>
            <a:xfrm>
              <a:off x="560440" y="2236099"/>
              <a:ext cx="2585884" cy="993059"/>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kern="1200" normalizeH="0" baseline="0" noProof="0">
                  <a:ln>
                    <a:noFill/>
                  </a:ln>
                  <a:solidFill>
                    <a:srgbClr val="FFFFFF"/>
                  </a:solidFill>
                  <a:effectLst/>
                  <a:uLnTx/>
                  <a:uFillTx/>
                  <a:latin typeface="Calibri"/>
                  <a:ea typeface="+mn-ea"/>
                  <a:cs typeface="+mn-cs"/>
                </a:rPr>
                <a:t>Parcours de recherche d’emploi </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ounded Rectangle 7"/>
            <p:cNvSpPr/>
            <p:nvPr/>
          </p:nvSpPr>
          <p:spPr>
            <a:xfrm>
              <a:off x="560440" y="3427972"/>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kern="1200" normalizeH="0" baseline="0" noProof="0">
                  <a:ln>
                    <a:noFill/>
                  </a:ln>
                  <a:solidFill>
                    <a:srgbClr val="FFFFFF"/>
                  </a:solidFill>
                  <a:effectLst/>
                  <a:uLnTx/>
                  <a:uFillTx/>
                  <a:latin typeface="Calibri"/>
                  <a:ea typeface="+mn-ea"/>
                  <a:cs typeface="+mn-cs"/>
                </a:rPr>
                <a:t> Parcours de formation</a:t>
              </a:r>
            </a:p>
          </p:txBody>
        </p:sp>
        <p:sp>
          <p:nvSpPr>
            <p:cNvPr id="9" name="Rounded Rectangle 8"/>
            <p:cNvSpPr/>
            <p:nvPr/>
          </p:nvSpPr>
          <p:spPr>
            <a:xfrm>
              <a:off x="560440" y="4818660"/>
              <a:ext cx="2585884" cy="1020950"/>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kern="1200" normalizeH="0" baseline="0" noProof="0" dirty="0" smtClean="0">
                  <a:ln>
                    <a:noFill/>
                  </a:ln>
                  <a:solidFill>
                    <a:srgbClr val="FFFFFF"/>
                  </a:solidFill>
                  <a:effectLst/>
                  <a:uLnTx/>
                  <a:uFillTx/>
                  <a:latin typeface="Calibri"/>
                  <a:ea typeface="+mn-ea"/>
                  <a:cs typeface="+mn-cs"/>
                </a:rPr>
                <a:t>Assurance-chômage</a:t>
              </a:r>
              <a:endParaRPr kumimoji="0" lang="fr-FR" sz="2400" kern="120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xmlns="" val="111565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8516"/>
            <a:ext cx="7131050" cy="954348"/>
          </a:xfrm>
        </p:spPr>
        <p:txBody>
          <a:bodyPr/>
          <a:lstStyle/>
          <a:p>
            <a:r>
              <a:rPr lang="fr-FR" baseline="0"/>
              <a:t>Services et programmes spécialisés</a:t>
            </a:r>
          </a:p>
        </p:txBody>
      </p:sp>
      <p:pic>
        <p:nvPicPr>
          <p:cNvPr id="6" name="Content Placeholder 5"/>
          <p:cNvPicPr>
            <a:picLocks noGrp="1" noChangeAspect="1"/>
          </p:cNvPicPr>
          <p:nvPr>
            <p:ph idx="1"/>
          </p:nvPr>
        </p:nvPicPr>
        <p:blipFill>
          <a:blip r:embed="rId3"/>
          <a:stretch>
            <a:fillRect/>
          </a:stretch>
        </p:blipFill>
        <p:spPr>
          <a:xfrm>
            <a:off x="3476815" y="2531723"/>
            <a:ext cx="2762250" cy="1657350"/>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8C7B1B-AA58-4B9E-9104-F1F0BDBF6919}" type="slidenum">
              <a:rPr lang="en-US" smtClean="0"/>
              <a:pPr/>
              <a:t>6</a:t>
            </a:fld>
            <a:endParaRPr lang="en-US" dirty="0"/>
          </a:p>
        </p:txBody>
      </p:sp>
      <p:pic>
        <p:nvPicPr>
          <p:cNvPr id="7" name="Picture 6"/>
          <p:cNvPicPr>
            <a:picLocks noChangeAspect="1"/>
          </p:cNvPicPr>
          <p:nvPr/>
        </p:nvPicPr>
        <p:blipFill>
          <a:blip r:embed="rId4"/>
          <a:stretch>
            <a:fillRect/>
          </a:stretch>
        </p:blipFill>
        <p:spPr>
          <a:xfrm>
            <a:off x="457200" y="1359580"/>
            <a:ext cx="2828925" cy="1609725"/>
          </a:xfrm>
          <a:prstGeom prst="rect">
            <a:avLst/>
          </a:prstGeom>
        </p:spPr>
      </p:pic>
      <p:pic>
        <p:nvPicPr>
          <p:cNvPr id="8" name="Picture 7"/>
          <p:cNvPicPr>
            <a:picLocks noChangeAspect="1"/>
          </p:cNvPicPr>
          <p:nvPr/>
        </p:nvPicPr>
        <p:blipFill>
          <a:blip r:embed="rId5"/>
          <a:stretch>
            <a:fillRect/>
          </a:stretch>
        </p:blipFill>
        <p:spPr>
          <a:xfrm>
            <a:off x="6286500" y="4421085"/>
            <a:ext cx="2857500" cy="1600200"/>
          </a:xfrm>
          <a:prstGeom prst="rect">
            <a:avLst/>
          </a:prstGeom>
        </p:spPr>
      </p:pic>
    </p:spTree>
    <p:extLst>
      <p:ext uri="{BB962C8B-B14F-4D97-AF65-F5344CB8AC3E}">
        <p14:creationId xmlns:p14="http://schemas.microsoft.com/office/powerpoint/2010/main" xmlns="" val="85211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39700"/>
            <a:ext cx="8229600" cy="954088"/>
          </a:xfrm>
        </p:spPr>
        <p:txBody>
          <a:bodyPr/>
          <a:lstStyle/>
          <a:p>
            <a:pPr algn="ctr"/>
            <a:r>
              <a:rPr lang="fr-FR" sz="3300" baseline="0"/>
              <a:t> </a:t>
            </a:r>
            <a:r>
              <a:rPr lang="fr-FR" sz="3300" b="1" baseline="0"/>
              <a:t>Services aux anciens combattants</a:t>
            </a:r>
          </a:p>
        </p:txBody>
      </p:sp>
      <p:sp>
        <p:nvSpPr>
          <p:cNvPr id="36866"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E2B676D-72B2-4377-A955-6E546054BFE6}"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446213"/>
            <a:ext cx="8229600" cy="4662487"/>
          </a:xfrm>
        </p:spPr>
        <p:txBody>
          <a:bodyPr rtlCol="0">
            <a:normAutofit fontScale="70000" lnSpcReduction="20000"/>
          </a:bodyPr>
          <a:lstStyle/>
          <a:p>
            <a:pPr marL="0" indent="0" algn="ctr" fontAlgn="auto">
              <a:spcAft>
                <a:spcPts val="600"/>
              </a:spcAft>
              <a:buFont typeface="Arial"/>
              <a:buNone/>
              <a:defRPr/>
            </a:pPr>
            <a:r>
              <a:rPr lang="fr-FR" sz="3900" b="1" baseline="0" dirty="0">
                <a:solidFill>
                  <a:srgbClr val="0C3B5D"/>
                </a:solidFill>
                <a:cs typeface="Arial" charset="0"/>
              </a:rPr>
              <a:t>Clients anciens combattants et époux/épouses </a:t>
            </a:r>
            <a:r>
              <a:rPr lang="fr-FR" sz="3900" b="1" dirty="0" smtClean="0">
                <a:solidFill>
                  <a:srgbClr val="0C3B5D"/>
                </a:solidFill>
                <a:cs typeface="Arial" charset="0"/>
              </a:rPr>
              <a:t>é</a:t>
            </a:r>
            <a:r>
              <a:rPr lang="fr-FR" sz="3900" b="1" baseline="0" dirty="0" smtClean="0">
                <a:solidFill>
                  <a:srgbClr val="0C3B5D"/>
                </a:solidFill>
                <a:cs typeface="Arial" charset="0"/>
              </a:rPr>
              <a:t>ligibles</a:t>
            </a:r>
            <a:endParaRPr lang="fr-FR" sz="3900" b="1" baseline="0" dirty="0">
              <a:solidFill>
                <a:srgbClr val="0C3B5D"/>
              </a:solidFill>
              <a:cs typeface="Arial" charset="0"/>
            </a:endParaRPr>
          </a:p>
          <a:p>
            <a:pPr marL="449262" lvl="1" indent="0" algn="ctr" fontAlgn="auto">
              <a:spcAft>
                <a:spcPts val="600"/>
              </a:spcAft>
              <a:buFont typeface="Lucida Grande"/>
              <a:buNone/>
              <a:tabLst>
                <a:tab pos="341313" algn="l"/>
              </a:tabLst>
              <a:defRPr/>
            </a:pPr>
            <a:endParaRPr dirty="0"/>
          </a:p>
          <a:p>
            <a:pPr marL="449262" lvl="1" indent="0" algn="ctr" fontAlgn="auto">
              <a:spcAft>
                <a:spcPts val="600"/>
              </a:spcAft>
              <a:buFont typeface="Lucida Grande"/>
              <a:buNone/>
              <a:tabLst>
                <a:tab pos="341313" algn="l"/>
              </a:tabLst>
              <a:defRPr/>
            </a:pPr>
            <a:endParaRPr lang="en-US" sz="2000" i="1" dirty="0">
              <a:solidFill>
                <a:srgbClr val="0C3B5D"/>
              </a:solidFill>
              <a:cs typeface="Arial" charset="0"/>
            </a:endParaRPr>
          </a:p>
          <a:p>
            <a:pPr marL="449262" lvl="1" indent="0" algn="ctr" fontAlgn="auto">
              <a:spcAft>
                <a:spcPts val="600"/>
              </a:spcAft>
              <a:buFont typeface="Lucida Grande"/>
              <a:buNone/>
              <a:tabLst>
                <a:tab pos="341313" algn="l"/>
              </a:tabLst>
              <a:defRPr/>
            </a:pPr>
            <a:endParaRPr dirty="0"/>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r>
              <a:rPr lang="fr-FR" sz="3100" b="1" i="1" baseline="0" dirty="0">
                <a:solidFill>
                  <a:srgbClr val="0C3B5D"/>
                </a:solidFill>
                <a:cs typeface="Arial" charset="0"/>
              </a:rPr>
              <a:t>Nous sommes fiers d’être au service de ceux qui ont fièrement servi notre pays !</a:t>
            </a:r>
          </a:p>
          <a:p>
            <a:pPr fontAlgn="auto">
              <a:spcAft>
                <a:spcPts val="0"/>
              </a:spcAft>
              <a:buFont typeface="Arial"/>
              <a:buChar char="•"/>
              <a:defRPr/>
            </a:pPr>
            <a:endParaRPr lang="en-US" dirty="0"/>
          </a:p>
        </p:txBody>
      </p:sp>
      <p:pic>
        <p:nvPicPr>
          <p:cNvPr id="5" name="Picture 4" descr="http://ts3.mm.bing.net/th?id=H.4641701123197382&amp;pid=1.7"/>
          <p:cNvPicPr>
            <a:picLocks noChangeAspect="1" noChangeArrowheads="1"/>
          </p:cNvPicPr>
          <p:nvPr/>
        </p:nvPicPr>
        <p:blipFill>
          <a:blip r:embed="rId3"/>
          <a:srcRect/>
          <a:stretch>
            <a:fillRect/>
          </a:stretch>
        </p:blipFill>
        <p:spPr bwMode="auto">
          <a:xfrm>
            <a:off x="2742564" y="2070309"/>
            <a:ext cx="3932556" cy="3344550"/>
          </a:xfrm>
          <a:prstGeom prst="rect">
            <a:avLst/>
          </a:prstGeom>
          <a:noFill/>
          <a:effectLst>
            <a:softEdge rad="63500"/>
          </a:effectLst>
        </p:spPr>
      </p:pic>
    </p:spTree>
    <p:extLst>
      <p:ext uri="{BB962C8B-B14F-4D97-AF65-F5344CB8AC3E}">
        <p14:creationId xmlns:p14="http://schemas.microsoft.com/office/powerpoint/2010/main" xmlns="" val="53746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39700"/>
            <a:ext cx="8229600" cy="954088"/>
          </a:xfrm>
        </p:spPr>
        <p:txBody>
          <a:bodyPr/>
          <a:lstStyle/>
          <a:p>
            <a:pPr algn="ctr"/>
            <a:r>
              <a:rPr lang="fr-FR" sz="3500" b="1" baseline="0" dirty="0" smtClean="0">
                <a:solidFill>
                  <a:schemeClr val="bg1"/>
                </a:solidFill>
                <a:cs typeface="Arial" charset="0"/>
              </a:rPr>
              <a:t>Clients souffrant </a:t>
            </a:r>
            <a:r>
              <a:rPr lang="fr-FR" sz="3500" b="1" baseline="0" dirty="0">
                <a:solidFill>
                  <a:schemeClr val="bg1"/>
                </a:solidFill>
                <a:cs typeface="Arial" charset="0"/>
              </a:rPr>
              <a:t>de handicap</a:t>
            </a:r>
          </a:p>
        </p:txBody>
      </p:sp>
      <p:sp>
        <p:nvSpPr>
          <p:cNvPr id="38914"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01D9E0B-583D-4250-83A0-7AAED42403AE}"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446213"/>
            <a:ext cx="7808913" cy="727075"/>
          </a:xfrm>
        </p:spPr>
        <p:txBody>
          <a:bodyPr rtlCol="0">
            <a:noAutofit/>
          </a:bodyPr>
          <a:lstStyle/>
          <a:p>
            <a:pPr marL="114300" indent="0" algn="ctr" defTabSz="914400" eaLnBrk="0" fontAlgn="auto" hangingPunct="0">
              <a:spcBef>
                <a:spcPct val="20000"/>
              </a:spcBef>
              <a:spcAft>
                <a:spcPts val="200"/>
              </a:spcAft>
              <a:buClr>
                <a:srgbClr val="9DBFBE"/>
              </a:buClr>
              <a:buSzPct val="100000"/>
              <a:buFont typeface="Arial"/>
              <a:buNone/>
              <a:defRPr/>
            </a:pPr>
            <a:r>
              <a:rPr lang="fr-FR" sz="2400" b="1" baseline="0" dirty="0">
                <a:solidFill>
                  <a:srgbClr val="0C3B5D"/>
                </a:solidFill>
              </a:rPr>
              <a:t>Les clients peuvent s’identifier et recevoir une aide à la personne s’ils souffrent d’un handicap</a:t>
            </a:r>
          </a:p>
          <a:p>
            <a:pPr marL="114300" indent="0" defTabSz="914400" eaLnBrk="0" fontAlgn="auto" hangingPunct="0">
              <a:spcBef>
                <a:spcPct val="20000"/>
              </a:spcBef>
              <a:spcAft>
                <a:spcPts val="200"/>
              </a:spcAft>
              <a:buClr>
                <a:srgbClr val="9DBFBE"/>
              </a:buClr>
              <a:buSzPct val="100000"/>
              <a:buFont typeface="Arial"/>
              <a:buNone/>
              <a:defRPr/>
            </a:pPr>
            <a:endParaRPr lang="en-US" sz="1000" dirty="0">
              <a:solidFill>
                <a:srgbClr val="0C3B5D"/>
              </a:solidFill>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114300" indent="0" fontAlgn="auto">
              <a:spcBef>
                <a:spcPct val="20000"/>
              </a:spcBef>
              <a:spcAft>
                <a:spcPts val="0"/>
              </a:spcAft>
              <a:buFont typeface="Arial"/>
              <a:buNone/>
              <a:defRPr/>
            </a:pPr>
            <a:endParaRPr lang="en-US" sz="2400" b="1" dirty="0">
              <a:solidFill>
                <a:srgbClr val="000099"/>
              </a:solidFill>
              <a:cs typeface="Arial" charset="0"/>
            </a:endParaRPr>
          </a:p>
          <a:p>
            <a:pPr marL="114300" indent="0" algn="ctr" fontAlgn="auto">
              <a:spcBef>
                <a:spcPct val="20000"/>
              </a:spcBef>
              <a:spcAft>
                <a:spcPts val="0"/>
              </a:spcAft>
              <a:buFont typeface="Arial"/>
              <a:buNone/>
              <a:defRPr/>
            </a:pPr>
            <a:r>
              <a:rPr lang="fr-FR" sz="2000" b="1" baseline="0" dirty="0">
                <a:solidFill>
                  <a:srgbClr val="0C3B5D"/>
                </a:solidFill>
                <a:cs typeface="Arial" charset="0"/>
              </a:rPr>
              <a:t>Des </a:t>
            </a:r>
            <a:r>
              <a:rPr lang="fr-FR" sz="2000" b="1" baseline="0" dirty="0" smtClean="0">
                <a:solidFill>
                  <a:srgbClr val="0C3B5D"/>
                </a:solidFill>
                <a:cs typeface="Arial" charset="0"/>
              </a:rPr>
              <a:t>arrangements </a:t>
            </a:r>
            <a:r>
              <a:rPr lang="fr-FR" sz="2000" b="1" baseline="0" dirty="0">
                <a:solidFill>
                  <a:srgbClr val="0C3B5D"/>
                </a:solidFill>
                <a:cs typeface="Arial" charset="0"/>
              </a:rPr>
              <a:t>raisonnables sont disponibles sur demande</a:t>
            </a:r>
          </a:p>
          <a:p>
            <a:pPr marL="0" indent="0" fontAlgn="auto">
              <a:spcBef>
                <a:spcPct val="0"/>
              </a:spcBef>
              <a:spcAft>
                <a:spcPts val="0"/>
              </a:spcAft>
              <a:buFont typeface="Arial"/>
              <a:buNone/>
              <a:defRPr/>
            </a:pPr>
            <a:endParaRPr lang="en-US" altLang="en-US" sz="2000" dirty="0">
              <a:solidFill>
                <a:srgbClr val="000099"/>
              </a:solidFill>
            </a:endParaRPr>
          </a:p>
        </p:txBody>
      </p:sp>
      <p:sp>
        <p:nvSpPr>
          <p:cNvPr id="38916" name="AutoShape 2" descr="Image result for pics of customers with disabilities"/>
          <p:cNvSpPr>
            <a:spLocks noChangeAspect="1" noChangeArrowheads="1"/>
          </p:cNvSpPr>
          <p:nvPr/>
        </p:nvSpPr>
        <p:spPr bwMode="auto">
          <a:xfrm>
            <a:off x="63500" y="-136525"/>
            <a:ext cx="304800" cy="2309813"/>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7" name="AutoShape 4" descr="Image result for pics of customers with disabilitie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8" name="AutoShape 2" descr="Image result for images of customers with disabilities"/>
          <p:cNvSpPr>
            <a:spLocks noChangeAspect="1" noChangeArrowheads="1"/>
          </p:cNvSpPr>
          <p:nvPr/>
        </p:nvSpPr>
        <p:spPr bwMode="auto">
          <a:xfrm>
            <a:off x="215900" y="158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9" name="AutoShape 4" descr="Image result for images of customers with disabilities"/>
          <p:cNvSpPr>
            <a:spLocks noChangeAspect="1" noChangeArrowheads="1"/>
          </p:cNvSpPr>
          <p:nvPr/>
        </p:nvSpPr>
        <p:spPr bwMode="auto">
          <a:xfrm>
            <a:off x="368300" y="1682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20" name="AutoShape 6" descr="Image result for images of customers with disabilities"/>
          <p:cNvSpPr>
            <a:spLocks noChangeAspect="1" noChangeArrowheads="1"/>
          </p:cNvSpPr>
          <p:nvPr/>
        </p:nvSpPr>
        <p:spPr bwMode="auto">
          <a:xfrm>
            <a:off x="520700" y="3206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pic>
        <p:nvPicPr>
          <p:cNvPr id="38921" name="Picture 10"/>
          <p:cNvPicPr>
            <a:picLocks noChangeAspect="1"/>
          </p:cNvPicPr>
          <p:nvPr/>
        </p:nvPicPr>
        <p:blipFill>
          <a:blip r:embed="rId3"/>
          <a:srcRect/>
          <a:stretch>
            <a:fillRect/>
          </a:stretch>
        </p:blipFill>
        <p:spPr bwMode="auto">
          <a:xfrm>
            <a:off x="2806700" y="2432050"/>
            <a:ext cx="3309938" cy="2944813"/>
          </a:xfrm>
          <a:prstGeom prst="rect">
            <a:avLst/>
          </a:prstGeom>
          <a:noFill/>
          <a:ln w="9525">
            <a:noFill/>
            <a:miter lim="800000"/>
            <a:headEnd/>
            <a:tailEnd/>
          </a:ln>
        </p:spPr>
      </p:pic>
    </p:spTree>
    <p:extLst>
      <p:ext uri="{BB962C8B-B14F-4D97-AF65-F5344CB8AC3E}">
        <p14:creationId xmlns:p14="http://schemas.microsoft.com/office/powerpoint/2010/main" xmlns="" val="413405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39700"/>
            <a:ext cx="8229600" cy="954088"/>
          </a:xfrm>
        </p:spPr>
        <p:txBody>
          <a:bodyPr/>
          <a:lstStyle/>
          <a:p>
            <a:pPr algn="ctr"/>
            <a:r>
              <a:rPr lang="fr-FR" b="1" baseline="0"/>
              <a:t>Jeunes Adultes</a:t>
            </a:r>
          </a:p>
        </p:txBody>
      </p:sp>
      <p:sp>
        <p:nvSpPr>
          <p:cNvPr id="40962"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980B6A6-3D45-4B7B-B27A-801FBB81B74D}"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6" name="Content Placeholder 5"/>
          <p:cNvSpPr>
            <a:spLocks noGrp="1"/>
          </p:cNvSpPr>
          <p:nvPr>
            <p:ph sz="quarter" idx="10"/>
          </p:nvPr>
        </p:nvSpPr>
        <p:spPr>
          <a:xfrm>
            <a:off x="457200" y="1446213"/>
            <a:ext cx="7650163" cy="4525962"/>
          </a:xfrm>
        </p:spPr>
        <p:txBody>
          <a:bodyPr rtlCol="0">
            <a:normAutofit/>
          </a:bodyPr>
          <a:lstStyle/>
          <a:p>
            <a:pPr fontAlgn="auto">
              <a:spcAft>
                <a:spcPts val="0"/>
              </a:spcAft>
              <a:buFont typeface="Arial"/>
              <a:buChar char="•"/>
              <a:defRPr/>
            </a:pPr>
            <a:endParaRPr lang="en-US" sz="2400" dirty="0"/>
          </a:p>
          <a:p>
            <a:pPr marL="0" indent="0" fontAlgn="auto">
              <a:spcAft>
                <a:spcPts val="0"/>
              </a:spcAft>
              <a:buFont typeface="Arial"/>
              <a:buNone/>
              <a:defRPr/>
            </a:pPr>
            <a:endParaRPr dirty="0"/>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algn="ctr" fontAlgn="auto">
              <a:spcAft>
                <a:spcPts val="0"/>
              </a:spcAft>
              <a:buFont typeface="Arial"/>
              <a:buNone/>
              <a:defRPr/>
            </a:pPr>
            <a:endParaRPr lang="en-US" sz="2400" dirty="0"/>
          </a:p>
          <a:p>
            <a:pPr marL="0" indent="0" algn="ctr" fontAlgn="auto">
              <a:spcAft>
                <a:spcPts val="0"/>
              </a:spcAft>
              <a:buFont typeface="Arial"/>
              <a:buNone/>
              <a:defRPr/>
            </a:pPr>
            <a:r>
              <a:rPr lang="fr-FR" sz="2400" dirty="0" smtClean="0"/>
              <a:t>Certaines </a:t>
            </a:r>
            <a:r>
              <a:rPr lang="fr-FR" sz="2400" dirty="0" smtClean="0"/>
              <a:t>c</a:t>
            </a:r>
            <a:r>
              <a:rPr lang="fr-FR" sz="2400" baseline="0" dirty="0" smtClean="0"/>
              <a:t>onditions </a:t>
            </a:r>
            <a:r>
              <a:rPr lang="fr-FR" sz="2400" baseline="0" dirty="0"/>
              <a:t>d’admissibilité </a:t>
            </a:r>
            <a:r>
              <a:rPr lang="fr-FR" sz="2400" baseline="0" dirty="0" smtClean="0"/>
              <a:t>s’imposent</a:t>
            </a:r>
            <a:endParaRPr lang="fr-FR" sz="2400" baseline="0" dirty="0"/>
          </a:p>
        </p:txBody>
      </p:sp>
      <p:pic>
        <p:nvPicPr>
          <p:cNvPr id="40964" name="Picture 6"/>
          <p:cNvPicPr>
            <a:picLocks noChangeAspect="1"/>
          </p:cNvPicPr>
          <p:nvPr/>
        </p:nvPicPr>
        <p:blipFill>
          <a:blip r:embed="rId3"/>
          <a:srcRect/>
          <a:stretch>
            <a:fillRect/>
          </a:stretch>
        </p:blipFill>
        <p:spPr bwMode="auto">
          <a:xfrm>
            <a:off x="1462088" y="1446213"/>
            <a:ext cx="5876925" cy="3149600"/>
          </a:xfrm>
          <a:prstGeom prst="rect">
            <a:avLst/>
          </a:prstGeom>
          <a:noFill/>
          <a:ln w="9525">
            <a:noFill/>
            <a:miter lim="800000"/>
            <a:headEnd/>
            <a:tailEnd/>
          </a:ln>
        </p:spPr>
      </p:pic>
    </p:spTree>
    <p:extLst>
      <p:ext uri="{BB962C8B-B14F-4D97-AF65-F5344CB8AC3E}">
        <p14:creationId xmlns:p14="http://schemas.microsoft.com/office/powerpoint/2010/main" xmlns="" val="1531720049"/>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Office Theme">
  <a:themeElements>
    <a:clrScheme name="MassHire colors">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11656</TotalTime>
  <Words>3091</Words>
  <Application>Microsoft Office PowerPoint</Application>
  <PresentationFormat>On-screen Show (4:3)</PresentationFormat>
  <Paragraphs>476</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Bienvenue sur MassHire</vt:lpstr>
      <vt:lpstr>CENTRES DE CARRIÈRE DE MASSHIRE</vt:lpstr>
      <vt:lpstr>Les sites de MassHire</vt:lpstr>
      <vt:lpstr>Les partenariats de MassHire</vt:lpstr>
      <vt:lpstr>Comment MassHire peut-il vous aider ?</vt:lpstr>
      <vt:lpstr>Services et programmes spécialisés</vt:lpstr>
      <vt:lpstr> Services aux anciens combattants</vt:lpstr>
      <vt:lpstr>Clients souffrant de handicap</vt:lpstr>
      <vt:lpstr>Jeunes Adultes</vt:lpstr>
      <vt:lpstr>Services multilingues</vt:lpstr>
      <vt:lpstr>Aide à l’ajustement commercial (TAA),  Prestations pour l'adaptation à l'évolution des échanges (TRA)</vt:lpstr>
      <vt:lpstr>Subventions nationales pour travailleurs déplacés (NDWG)</vt:lpstr>
      <vt:lpstr>Services aux travailleurs agricoles migrants saisonniers (MSFW) et aux employeurs agricoles</vt:lpstr>
      <vt:lpstr>Où dois-je commencer ? La recherche d’un emploi ou la formation professionnelle</vt:lpstr>
      <vt:lpstr>Évaluations : Recherche d’emploi ou formation ?</vt:lpstr>
      <vt:lpstr>Informations sur le marché de l’emploi : Recherche d’emploi ou formation ?</vt:lpstr>
      <vt:lpstr>Outils en ligne pour la recherche d’un emploi ou d’une formation</vt:lpstr>
      <vt:lpstr>Parcours  de recherche d’emploi </vt:lpstr>
      <vt:lpstr>Parcours de formation </vt:lpstr>
      <vt:lpstr>Apprentissage en milieu de travail</vt:lpstr>
      <vt:lpstr> JobQuest de MassHire</vt:lpstr>
      <vt:lpstr>JobQuest - Appariement des équivalences entre les emplois</vt:lpstr>
      <vt:lpstr>Slide 23</vt:lpstr>
      <vt:lpstr>Slide 24</vt:lpstr>
      <vt:lpstr>Training Opportunities Program (TOP) Section 30</vt:lpstr>
      <vt:lpstr>Assurance-chômage</vt:lpstr>
      <vt:lpstr>Services de réintégration et  d’évaluation de l’admissibilité (RESEA)</vt:lpstr>
      <vt:lpstr>Questions ?  Contactez votre centre de carrière local  de MassHire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Jacqueline</cp:lastModifiedBy>
  <cp:revision>669</cp:revision>
  <cp:lastPrinted>2020-03-12T17:41:47Z</cp:lastPrinted>
  <dcterms:created xsi:type="dcterms:W3CDTF">2018-04-17T17:15:10Z</dcterms:created>
  <dcterms:modified xsi:type="dcterms:W3CDTF">2020-07-06T20:40:45Z</dcterms:modified>
</cp:coreProperties>
</file>