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94" r:id="rId23"/>
    <p:sldId id="372" r:id="rId24"/>
    <p:sldId id="393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5967" autoAdjust="0"/>
  </p:normalViewPr>
  <p:slideViewPr>
    <p:cSldViewPr snapToGrid="0" snapToObjects="1">
      <p:cViewPr>
        <p:scale>
          <a:sx n="80" d="100"/>
          <a:sy n="80" d="100"/>
        </p:scale>
        <p:origin x="-802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en-US" dirty="0" err="1" smtClean="0">
              <a:solidFill>
                <a:schemeClr val="accent6"/>
              </a:solidFill>
            </a:rPr>
            <a:t>Valutazione</a:t>
          </a:r>
          <a:endParaRPr lang="en-US" dirty="0">
            <a:solidFill>
              <a:schemeClr val="accent6"/>
            </a:solidFill>
          </a:endParaRP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it-IT" noProof="0" dirty="0" smtClean="0">
              <a:solidFill>
                <a:schemeClr val="accent6"/>
              </a:solidFill>
            </a:rPr>
            <a:t>Sviluppo di un piano d’azione per il lavoro – </a:t>
          </a:r>
          <a:r>
            <a:rPr lang="it-IT" b="1" noProof="0" dirty="0" smtClean="0">
              <a:solidFill>
                <a:schemeClr val="accent6"/>
              </a:solidFill>
            </a:rPr>
            <a:t>Ricerca lavoro o Formazione?</a:t>
          </a:r>
          <a:endParaRPr lang="it-IT" b="1" noProof="0" dirty="0">
            <a:solidFill>
              <a:schemeClr val="accent6"/>
            </a:solidFill>
          </a:endParaRP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it-IT" noProof="0" dirty="0" smtClean="0">
              <a:solidFill>
                <a:schemeClr val="accent6"/>
              </a:solidFill>
            </a:rPr>
            <a:t>Ricerche sul mercato del lavoro</a:t>
          </a:r>
          <a:endParaRPr lang="it-IT" noProof="0" dirty="0">
            <a:solidFill>
              <a:schemeClr val="accent6"/>
            </a:solidFill>
          </a:endParaRP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it-IT" noProof="0" dirty="0" smtClean="0">
              <a:solidFill>
                <a:schemeClr val="accent6"/>
              </a:solidFill>
            </a:rPr>
            <a:t>Invio richieste di lavoro o inizio formazione</a:t>
          </a:r>
          <a:endParaRPr lang="it-IT" noProof="0" dirty="0">
            <a:solidFill>
              <a:schemeClr val="accent6"/>
            </a:solidFill>
          </a:endParaRP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CA"/>
        </a:p>
      </dgm:t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  <dgm:t>
        <a:bodyPr/>
        <a:lstStyle/>
        <a:p>
          <a:endParaRPr lang="en-CA"/>
        </a:p>
      </dgm:t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  <dgm:t>
        <a:bodyPr/>
        <a:lstStyle/>
        <a:p>
          <a:endParaRPr lang="en-CA"/>
        </a:p>
      </dgm:t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  <dgm:t>
        <a:bodyPr/>
        <a:lstStyle/>
        <a:p>
          <a:endParaRPr lang="en-CA"/>
        </a:p>
      </dgm:t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  <dgm:t>
        <a:bodyPr/>
        <a:lstStyle/>
        <a:p>
          <a:endParaRPr lang="en-CA"/>
        </a:p>
      </dgm:t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z="1400" noProof="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z="1400" noProof="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‹N›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en-US" b="1" dirty="0" err="1" smtClean="0"/>
              <a:t>Benvenuti</a:t>
            </a:r>
            <a:r>
              <a:rPr lang="en-US" b="1" dirty="0" smtClean="0"/>
              <a:t> a </a:t>
            </a:r>
            <a:r>
              <a:rPr lang="en-US" b="1" dirty="0" err="1" smtClean="0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 dirty="0" err="1" smtClean="0"/>
              <a:t>Servizi</a:t>
            </a:r>
            <a:r>
              <a:rPr lang="en-US" b="1" dirty="0" smtClean="0"/>
              <a:t> </a:t>
            </a:r>
            <a:r>
              <a:rPr lang="en-US" b="1" dirty="0" err="1" smtClean="0"/>
              <a:t>multilingue</a:t>
            </a:r>
            <a:endParaRPr lang="en-US" b="1" dirty="0"/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" y="5263604"/>
            <a:ext cx="910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Per visualizzare pubblicazioni e documenti tradotti</a:t>
            </a:r>
            <a:r>
              <a:rPr lang="it-IT" sz="2000" dirty="0" smtClean="0">
                <a:solidFill>
                  <a:srgbClr val="000000"/>
                </a:solidFill>
                <a:latin typeface="Calibri"/>
              </a:rPr>
              <a:t>, visita la nostra pagina multilingue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: 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algn="ctr">
              <a:defRPr/>
            </a:pPr>
            <a:r>
              <a:rPr lang="en-US" sz="2400" dirty="0">
                <a:hlinkClick r:id="rId6"/>
              </a:rPr>
              <a:t>https://www.mass.gov/orgs/office-of-multilingual-services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Trade Adjustment Assistance (TAA),        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Trade Readjustment Allowances (TRA)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dirty="0" smtClean="0">
                <a:solidFill>
                  <a:schemeClr val="accent6"/>
                </a:solidFill>
                <a:cs typeface="Arial" charset="0"/>
              </a:rPr>
              <a:t>Se il tuo lavoro è stato trasferito all'estero o è stato colpito dalla concorrenza straniera, potresti essere idoneo a ricevere dei sussidi, fra i quali:</a:t>
            </a:r>
          </a:p>
          <a:p>
            <a:pPr marL="800100" lvl="1" indent="-34290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Assistenza</a:t>
            </a: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finanziaria</a:t>
            </a: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durante</a:t>
            </a: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la 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   </a:t>
            </a: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formazione</a:t>
            </a: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lavoro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Pagamento</a:t>
            </a:r>
            <a:r>
              <a:rPr lang="en-US" sz="2800" b="1" dirty="0" smtClean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8963"/>
                </a:solidFill>
                <a:cs typeface="Arial" charset="0"/>
              </a:rPr>
              <a:t>sussidi</a:t>
            </a:r>
            <a:endParaRPr lang="en-US" sz="2800" b="1" dirty="0">
              <a:solidFill>
                <a:srgbClr val="118963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790312" y="3704168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1082" y="5715391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Benefici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 s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oggetti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scadenza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National Dislocated Worker Grants (NDWGs)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sussidi del programma «National </a:t>
            </a:r>
            <a:r>
              <a:rPr kumimoji="0" lang="it-IT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Dislocated</a:t>
            </a:r>
            <a:r>
              <a:rPr kumimoji="0" lang="it-IT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Workers</a:t>
            </a:r>
            <a:r>
              <a:rPr kumimoji="0" lang="it-IT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Grants</a:t>
            </a:r>
            <a:r>
              <a:rPr kumimoji="0" lang="it-IT" sz="2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assistono i clienti che hanno perso lavoro per licenziamenti di massa causati da eventi economici inaspettati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en-US" sz="3200" b="1" dirty="0" err="1" smtClean="0"/>
              <a:t>Servizi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 </a:t>
            </a:r>
            <a:r>
              <a:rPr lang="en-US" sz="3200" b="1" dirty="0" err="1"/>
              <a:t>L</a:t>
            </a:r>
            <a:r>
              <a:rPr lang="en-US" sz="3200" b="1" dirty="0" err="1" smtClean="0"/>
              <a:t>avoratori</a:t>
            </a:r>
            <a:r>
              <a:rPr lang="en-US" sz="3200" b="1" dirty="0" smtClean="0"/>
              <a:t> </a:t>
            </a:r>
            <a:r>
              <a:rPr lang="en-US" sz="3200" b="1" dirty="0" err="1"/>
              <a:t>A</a:t>
            </a:r>
            <a:r>
              <a:rPr lang="en-US" sz="3200" b="1" dirty="0" err="1" smtClean="0"/>
              <a:t>gricoli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Stranieri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Stagionali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MSFWs</a:t>
            </a:r>
            <a:r>
              <a:rPr lang="en-US" sz="3200" b="1" dirty="0"/>
              <a:t>) </a:t>
            </a:r>
            <a:r>
              <a:rPr lang="en-US" sz="3200" b="1" dirty="0" smtClean="0"/>
              <a:t>e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Lavoratori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Agricoli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Servizi forniti dal</a:t>
            </a:r>
            <a:r>
              <a:rPr kumimoji="0" lang="it-IT" sz="2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nostro staff e rinvio ai Servizi di Supporto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it-IT" b="1" dirty="0" smtClean="0"/>
              <a:t>Da dove cominciare? Ricerca lavoro o Formazione?</a:t>
            </a:r>
            <a:endParaRPr lang="it-IT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051506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0511" y="1824484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/>
                </a:solidFill>
              </a:rPr>
              <a:t>Il nuovo lavoro!</a:t>
            </a:r>
            <a:endParaRPr lang="it-IT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430215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it-IT" altLang="en-US" sz="2000" b="1" dirty="0" smtClean="0">
                <a:solidFill>
                  <a:srgbClr val="042B4A"/>
                </a:solidFill>
                <a:latin typeface="+mn-lt"/>
              </a:rPr>
              <a:t>In che modo la valutazione ti aiuta a capire se sia meglio cercare lavoro o fare formazione?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kern="0" dirty="0" smtClean="0">
                <a:solidFill>
                  <a:srgbClr val="223651"/>
                </a:solidFill>
                <a:latin typeface="+mn-lt"/>
              </a:rPr>
              <a:t>Individua i punti forti, quelli deboli e le barriere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kern="0" dirty="0" smtClean="0">
                <a:solidFill>
                  <a:srgbClr val="223651"/>
                </a:solidFill>
                <a:latin typeface="+mn-lt"/>
              </a:rPr>
              <a:t>Individua gli obiettivi e le opportunità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kern="0" dirty="0" smtClean="0">
                <a:solidFill>
                  <a:srgbClr val="223651"/>
                </a:solidFill>
                <a:latin typeface="+mn-lt"/>
              </a:rPr>
              <a:t>Facilita le decisioni</a:t>
            </a:r>
          </a:p>
          <a:p>
            <a:pPr>
              <a:spcBef>
                <a:spcPts val="0"/>
              </a:spcBef>
              <a:buNone/>
              <a:defRPr/>
            </a:pPr>
            <a:endParaRPr lang="it-IT" altLang="en-US" sz="2000" dirty="0" smtClean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it-IT" altLang="en-US" sz="2000" b="1" dirty="0" smtClean="0">
                <a:solidFill>
                  <a:srgbClr val="042B4A"/>
                </a:solidFill>
                <a:latin typeface="+mn-lt"/>
              </a:rPr>
              <a:t>Cosa possono misurare gli strumenti di </a:t>
            </a:r>
            <a:r>
              <a:rPr lang="it-IT" altLang="en-US" sz="2000" b="1" dirty="0">
                <a:solidFill>
                  <a:srgbClr val="042B4A"/>
                </a:solidFill>
                <a:latin typeface="+mn-lt"/>
              </a:rPr>
              <a:t>v</a:t>
            </a:r>
            <a:r>
              <a:rPr lang="it-IT" altLang="en-US" sz="2000" b="1" dirty="0" smtClean="0">
                <a:solidFill>
                  <a:srgbClr val="042B4A"/>
                </a:solidFill>
                <a:latin typeface="+mn-lt"/>
              </a:rPr>
              <a:t>alutazione?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Competenza, capacità e abilità (</a:t>
            </a:r>
            <a:r>
              <a:rPr lang="it-IT" altLang="en-US" sz="2000" dirty="0" err="1" smtClean="0">
                <a:solidFill>
                  <a:srgbClr val="042B4A"/>
                </a:solidFill>
                <a:latin typeface="+mn-lt"/>
              </a:rPr>
              <a:t>KSAs</a:t>
            </a: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42B4A"/>
                </a:solidFill>
                <a:latin typeface="+mn-lt"/>
              </a:rPr>
              <a:t>T</a:t>
            </a: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alenti/abilità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Valori professionali e personali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Tratti della personalità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en-US" sz="2000" dirty="0" smtClean="0">
                <a:solidFill>
                  <a:srgbClr val="042B4A"/>
                </a:solidFill>
                <a:latin typeface="+mn-lt"/>
              </a:rPr>
              <a:t>Interessi occupazionali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Assessment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market Analysis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skill building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tools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job searching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Training Research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/>
              <a:t>Informazioni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sul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mercato</a:t>
            </a:r>
            <a:r>
              <a:rPr lang="en-US" sz="4400" b="1" dirty="0" smtClean="0"/>
              <a:t> del </a:t>
            </a:r>
            <a:r>
              <a:rPr lang="en-US" sz="4400" b="1" dirty="0" err="1" smtClean="0"/>
              <a:t>lavoro</a:t>
            </a:r>
            <a:r>
              <a:rPr lang="en-US" sz="4400" b="1" dirty="0" smtClean="0"/>
              <a:t>: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 smtClean="0"/>
              <a:t>Ricerca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lavoro</a:t>
            </a:r>
            <a:r>
              <a:rPr lang="en-US" sz="4400" b="1" dirty="0" smtClean="0"/>
              <a:t> o </a:t>
            </a:r>
            <a:r>
              <a:rPr lang="en-US" sz="4400" b="1" dirty="0" err="1" smtClean="0"/>
              <a:t>Formazione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499407" y="4082335"/>
            <a:ext cx="2840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err="1" smtClean="0">
                <a:solidFill>
                  <a:srgbClr val="FFFFFF"/>
                </a:solidFill>
                <a:cs typeface="Arial" charset="0"/>
              </a:rPr>
              <a:t>Prendi</a:t>
            </a:r>
            <a:r>
              <a:rPr lang="en-US" altLang="en-US" sz="11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100" b="1" dirty="0" err="1" smtClean="0">
                <a:solidFill>
                  <a:srgbClr val="FFFFFF"/>
                </a:solidFill>
                <a:cs typeface="Arial" charset="0"/>
              </a:rPr>
              <a:t>una</a:t>
            </a:r>
            <a:r>
              <a:rPr lang="en-US" altLang="en-US" sz="11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100" b="1" dirty="0" err="1" smtClean="0">
                <a:solidFill>
                  <a:srgbClr val="FFFFFF"/>
                </a:solidFill>
                <a:cs typeface="Arial" charset="0"/>
              </a:rPr>
              <a:t>decisione</a:t>
            </a:r>
            <a:r>
              <a:rPr lang="en-US" altLang="en-US" sz="11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err="1" smtClean="0">
                <a:solidFill>
                  <a:srgbClr val="FFFFFF"/>
                </a:solidFill>
                <a:cs typeface="Arial" charset="0"/>
              </a:rPr>
              <a:t>informata</a:t>
            </a:r>
            <a:endParaRPr lang="en-US" altLang="en-US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1674" y="1757017"/>
            <a:ext cx="3794525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Individuazione delle professioni più ricercate e dati salariali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Ricerca datori di lavoro che assumono nel settore interessato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Verifica dei lavori per cui la richiesta aumenta o diminuisce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Focalizzazione della ricerca lavoro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6160" y="5147951"/>
            <a:ext cx="268304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TROVA IL LAVORO GIUSTO</a:t>
            </a:r>
            <a:endParaRPr lang="it-IT" b="1" cap="all" dirty="0">
              <a:ln w="0"/>
              <a:solidFill>
                <a:srgbClr val="FF9900"/>
              </a:soli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Individuazione programmi di formazione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1600" b="1" i="1" spc="150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Controllo di quali professioni richiedano certificazione</a:t>
            </a:r>
            <a:endParaRPr lang="it-IT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2000" b="1" spc="150" dirty="0" smtClean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Risposte alle tue domande su Ricerca lavoro o Formazione</a:t>
            </a:r>
            <a:endParaRPr lang="it-IT" sz="2000" b="1" spc="150" dirty="0">
              <a:ln w="11430"/>
              <a:solidFill>
                <a:srgbClr val="FAA7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en-US" b="1" dirty="0" err="1" smtClean="0"/>
              <a:t>Strumenti</a:t>
            </a:r>
            <a:r>
              <a:rPr lang="en-US" b="1" dirty="0" smtClean="0"/>
              <a:t> online per </a:t>
            </a:r>
            <a:r>
              <a:rPr lang="en-US" b="1" dirty="0" err="1" smtClean="0"/>
              <a:t>Ricerca</a:t>
            </a:r>
            <a:r>
              <a:rPr lang="en-US" b="1" dirty="0" smtClean="0"/>
              <a:t> </a:t>
            </a:r>
            <a:r>
              <a:rPr lang="en-US" b="1" dirty="0" err="1" smtClean="0"/>
              <a:t>lavoro</a:t>
            </a:r>
            <a:r>
              <a:rPr lang="en-US" b="1" dirty="0" smtClean="0"/>
              <a:t> o </a:t>
            </a:r>
            <a:r>
              <a:rPr lang="en-US" b="1" dirty="0" err="1" smtClean="0"/>
              <a:t>Formazione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281867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rgbClr val="333399"/>
                </a:solidFill>
                <a:latin typeface="Arial"/>
                <a:cs typeface="Arial" charset="0"/>
              </a:rPr>
              <a:t>Questi strumenti online ti possono assistere nella Valutazione, Formazione, Impiego e molto altro ancora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it-IT" sz="2000" dirty="0" smtClean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dirty="0" smtClean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it-IT" sz="2000" dirty="0" smtClean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dirty="0" smtClean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it-IT" sz="2000" dirty="0" smtClean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dirty="0" smtClean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it-IT" sz="2000" dirty="0" smtClean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dirty="0" smtClean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it-IT" sz="2000" dirty="0" smtClean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dirty="0" err="1" smtClean="0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it-IT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it-IT" altLang="en-US" sz="2500" b="1" dirty="0" smtClean="0">
                <a:solidFill>
                  <a:srgbClr val="042B4A"/>
                </a:solidFill>
              </a:rPr>
              <a:t>Perché usare strumenti online per Ricerca lavoro o Formazione?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200" dirty="0" smtClean="0">
                <a:solidFill>
                  <a:srgbClr val="002060"/>
                </a:solidFill>
              </a:rPr>
              <a:t>Prendi decisioni migliori, più informate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200" dirty="0" smtClean="0">
                <a:solidFill>
                  <a:srgbClr val="002060"/>
                </a:solidFill>
              </a:rPr>
              <a:t>Impara a valutare le tue competenze, capacità, abilità, valori e interessi correlati al processo di ricerca lavoro o acquisizione di formazione</a:t>
            </a:r>
            <a:endParaRPr lang="it-IT" altLang="en-US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 err="1" smtClean="0">
                <a:solidFill>
                  <a:schemeClr val="bg1"/>
                </a:solidFill>
              </a:rPr>
              <a:t>Percorso</a:t>
            </a:r>
            <a:r>
              <a:rPr lang="en-US" altLang="en-US" b="1" dirty="0" smtClean="0">
                <a:solidFill>
                  <a:schemeClr val="bg1"/>
                </a:solidFill>
              </a:rPr>
              <a:t> di </a:t>
            </a:r>
            <a:r>
              <a:rPr lang="en-US" altLang="en-US" b="1" dirty="0" err="1" smtClean="0">
                <a:solidFill>
                  <a:schemeClr val="bg1"/>
                </a:solidFill>
              </a:rPr>
              <a:t>Ricerca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lavoro</a:t>
            </a: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500" dirty="0" err="1" smtClean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en-US" sz="2500" dirty="0" smtClean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500" dirty="0" err="1" smtClean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</a:t>
            </a:r>
            <a:r>
              <a:rPr lang="en-US" sz="2500" dirty="0" smtClean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</a:t>
            </a:r>
            <a:endParaRPr lang="en-US" sz="2500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4094458" y="2127824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Auto-</a:t>
            </a:r>
            <a:r>
              <a:rPr lang="en-US" sz="1400" b="1" dirty="0" err="1" smtClean="0">
                <a:solidFill>
                  <a:schemeClr val="accent6"/>
                </a:solidFill>
              </a:rPr>
              <a:t>Valutazione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019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6"/>
                </a:solidFill>
              </a:rPr>
              <a:t>Analisi</a:t>
            </a:r>
            <a:r>
              <a:rPr lang="en-US" sz="1600" b="1" dirty="0" smtClean="0">
                <a:solidFill>
                  <a:schemeClr val="accent6"/>
                </a:solidFill>
              </a:rPr>
              <a:t> di </a:t>
            </a:r>
            <a:r>
              <a:rPr lang="en-US" sz="1600" b="1" dirty="0" err="1" smtClean="0">
                <a:solidFill>
                  <a:schemeClr val="accent6"/>
                </a:solidFill>
              </a:rPr>
              <a:t>mercato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6105487" y="4212946"/>
            <a:ext cx="993269" cy="830997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6"/>
                </a:solidFill>
              </a:rPr>
              <a:t>Sviluppo</a:t>
            </a:r>
            <a:r>
              <a:rPr lang="en-US" sz="1600" b="1" dirty="0" smtClean="0">
                <a:solidFill>
                  <a:schemeClr val="accent6"/>
                </a:solidFill>
              </a:rPr>
              <a:t> di un piano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127083" y="4878407"/>
            <a:ext cx="114774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6"/>
                </a:solidFill>
              </a:rPr>
              <a:t>Implemen-tazione</a:t>
            </a:r>
            <a:r>
              <a:rPr lang="en-US" sz="1600" b="1" dirty="0" smtClean="0">
                <a:solidFill>
                  <a:schemeClr val="accent6"/>
                </a:solidFill>
              </a:rPr>
              <a:t> del piano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174091" y="4286905"/>
            <a:ext cx="1081826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6"/>
                </a:solidFill>
              </a:rPr>
              <a:t>Colloquio</a:t>
            </a:r>
            <a:r>
              <a:rPr lang="en-US" sz="1600" b="1" dirty="0" smtClean="0">
                <a:solidFill>
                  <a:schemeClr val="accent6"/>
                </a:solidFill>
              </a:rPr>
              <a:t> di </a:t>
            </a:r>
            <a:r>
              <a:rPr lang="en-US" sz="1600" b="1" dirty="0" err="1" smtClean="0">
                <a:solidFill>
                  <a:schemeClr val="accent6"/>
                </a:solidFill>
              </a:rPr>
              <a:t>lavoro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1" y="2749379"/>
            <a:ext cx="119492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Offerta</a:t>
            </a:r>
            <a:r>
              <a:rPr lang="en-US" b="1" dirty="0" smtClean="0">
                <a:solidFill>
                  <a:schemeClr val="accent6"/>
                </a:solidFill>
              </a:rPr>
              <a:t> di </a:t>
            </a:r>
            <a:r>
              <a:rPr lang="en-US" b="1" dirty="0" err="1" smtClean="0">
                <a:solidFill>
                  <a:schemeClr val="accent6"/>
                </a:solidFill>
              </a:rPr>
              <a:t>lavoro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929467" y="3619973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   </a:t>
            </a:r>
            <a:r>
              <a:rPr lang="en-US" sz="1600" b="1" dirty="0" err="1" smtClean="0">
                <a:solidFill>
                  <a:schemeClr val="accent6"/>
                </a:solidFill>
              </a:rPr>
              <a:t>Assunzione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 err="1" smtClean="0">
                <a:solidFill>
                  <a:schemeClr val="bg1"/>
                </a:solidFill>
              </a:rPr>
              <a:t>Percorso</a:t>
            </a:r>
            <a:r>
              <a:rPr lang="en-US" altLang="en-US" b="1" dirty="0" smtClean="0">
                <a:solidFill>
                  <a:schemeClr val="bg1"/>
                </a:solidFill>
              </a:rPr>
              <a:t> di </a:t>
            </a:r>
            <a:r>
              <a:rPr lang="en-US" altLang="en-US" b="1" dirty="0" err="1" smtClean="0">
                <a:solidFill>
                  <a:schemeClr val="bg1"/>
                </a:solidFill>
              </a:rPr>
              <a:t>acquisizione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Formazione</a:t>
            </a: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Auto-</a:t>
            </a:r>
            <a:r>
              <a:rPr lang="en-US" b="1" dirty="0" err="1" smtClean="0">
                <a:solidFill>
                  <a:schemeClr val="tx2"/>
                </a:solidFill>
              </a:rPr>
              <a:t>Valutazione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Informazioni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sul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mercato</a:t>
            </a:r>
            <a:r>
              <a:rPr lang="en-US" b="1" dirty="0" smtClean="0">
                <a:solidFill>
                  <a:schemeClr val="tx2"/>
                </a:solidFill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</a:rPr>
              <a:t>lavoro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Impostazio</a:t>
            </a:r>
            <a:r>
              <a:rPr lang="en-US" b="1" dirty="0" smtClean="0">
                <a:solidFill>
                  <a:schemeClr val="tx2"/>
                </a:solidFill>
              </a:rPr>
              <a:t>-ne </a:t>
            </a:r>
            <a:r>
              <a:rPr lang="en-US" b="1" dirty="0" err="1" smtClean="0">
                <a:solidFill>
                  <a:schemeClr val="tx2"/>
                </a:solidFill>
              </a:rPr>
              <a:t>obiettivi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della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formazione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Sviluppo</a:t>
            </a:r>
            <a:r>
              <a:rPr lang="en-US" b="1" dirty="0" smtClean="0">
                <a:solidFill>
                  <a:schemeClr val="tx2"/>
                </a:solidFill>
              </a:rPr>
              <a:t> piano </a:t>
            </a:r>
            <a:r>
              <a:rPr lang="en-US" b="1" dirty="0" err="1" smtClean="0">
                <a:solidFill>
                  <a:schemeClr val="tx2"/>
                </a:solidFill>
              </a:rPr>
              <a:t>d’azione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della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carriera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7351" y="2563088"/>
            <a:ext cx="2305050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Formazione</a:t>
            </a:r>
            <a:r>
              <a:rPr lang="en-US" b="1" dirty="0" smtClean="0">
                <a:solidFill>
                  <a:schemeClr val="tx2"/>
                </a:solidFill>
              </a:rPr>
              <a:t>  o </a:t>
            </a:r>
            <a:r>
              <a:rPr lang="en-US" b="1" dirty="0" err="1" smtClean="0">
                <a:solidFill>
                  <a:schemeClr val="tx2"/>
                </a:solidFill>
              </a:rPr>
              <a:t>certificazione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completata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Assunzione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en-US" sz="4000" b="1" dirty="0"/>
              <a:t>MASSHIRE CAREER CENTERS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aiutiamo</a:t>
            </a:r>
            <a:r>
              <a:rPr 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</a:rPr>
              <a:t>superare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l’ansia</a:t>
            </a:r>
            <a:r>
              <a:rPr lang="en-US" sz="2400" b="1" dirty="0" smtClean="0">
                <a:solidFill>
                  <a:srgbClr val="002060"/>
                </a:solidFill>
              </a:rPr>
              <a:t> e la </a:t>
            </a:r>
            <a:r>
              <a:rPr lang="en-US" sz="2400" b="1" dirty="0" err="1" smtClean="0">
                <a:solidFill>
                  <a:srgbClr val="002060"/>
                </a:solidFill>
              </a:rPr>
              <a:t>confusione</a:t>
            </a:r>
            <a:r>
              <a:rPr lang="en-US" sz="2400" b="1" dirty="0" smtClean="0">
                <a:solidFill>
                  <a:srgbClr val="002060"/>
                </a:solidFill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</a:rPr>
              <a:t>cercare</a:t>
            </a:r>
            <a:r>
              <a:rPr lang="en-US" sz="2400" b="1" dirty="0" smtClean="0">
                <a:solidFill>
                  <a:srgbClr val="002060"/>
                </a:solidFill>
              </a:rPr>
              <a:t> un </a:t>
            </a:r>
            <a:r>
              <a:rPr lang="en-US" sz="2400" b="1" dirty="0" err="1" smtClean="0">
                <a:solidFill>
                  <a:srgbClr val="002060"/>
                </a:solidFill>
              </a:rPr>
              <a:t>lavoro</a:t>
            </a:r>
            <a:r>
              <a:rPr lang="en-US" sz="2400" b="1" dirty="0" smtClean="0">
                <a:solidFill>
                  <a:srgbClr val="002060"/>
                </a:solidFill>
              </a:rPr>
              <a:t>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MassHire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TI </a:t>
            </a:r>
            <a:r>
              <a:rPr lang="en-US" sz="2800" b="1" dirty="0" err="1" smtClean="0">
                <a:solidFill>
                  <a:srgbClr val="002060"/>
                </a:solidFill>
              </a:rPr>
              <a:t>AIUTA</a:t>
            </a:r>
            <a:r>
              <a:rPr lang="en-US" sz="2800" b="1" dirty="0" smtClean="0">
                <a:solidFill>
                  <a:srgbClr val="002060"/>
                </a:solidFill>
              </a:rPr>
              <a:t> e </a:t>
            </a:r>
            <a:r>
              <a:rPr lang="en-US" sz="2800" b="1" dirty="0" err="1" smtClean="0">
                <a:solidFill>
                  <a:srgbClr val="002060"/>
                </a:solidFill>
              </a:rPr>
              <a:t>SUPPORTA</a:t>
            </a:r>
            <a:r>
              <a:rPr lang="en-US" sz="2800" b="1" dirty="0" smtClean="0">
                <a:solidFill>
                  <a:srgbClr val="002060"/>
                </a:solidFill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</a:rPr>
              <a:t>tornare</a:t>
            </a:r>
            <a:r>
              <a:rPr lang="en-US" sz="2800" b="1" dirty="0" smtClean="0">
                <a:solidFill>
                  <a:srgbClr val="002060"/>
                </a:solidFill>
              </a:rPr>
              <a:t> al </a:t>
            </a:r>
            <a:r>
              <a:rPr lang="en-US" sz="2800" b="1" dirty="0" err="1" smtClean="0">
                <a:solidFill>
                  <a:srgbClr val="002060"/>
                </a:solidFill>
              </a:rPr>
              <a:t>lavoro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pPr algn="ctr"/>
            <a:r>
              <a:rPr lang="en-US" sz="4000" b="1" dirty="0" err="1" smtClean="0"/>
              <a:t>Apprendistato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r>
              <a:rPr lang="it-IT" sz="3000" dirty="0" smtClean="0">
                <a:solidFill>
                  <a:srgbClr val="002060"/>
                </a:solidFill>
              </a:rPr>
              <a:t>Apprendistato registrato</a:t>
            </a:r>
          </a:p>
          <a:p>
            <a:pPr lvl="1"/>
            <a:r>
              <a:rPr lang="it-IT" sz="3000" dirty="0" smtClean="0">
                <a:solidFill>
                  <a:srgbClr val="002060"/>
                </a:solidFill>
              </a:rPr>
              <a:t>Tradizionale (Edilizia e Mestieri)</a:t>
            </a:r>
          </a:p>
          <a:p>
            <a:pPr lvl="1"/>
            <a:r>
              <a:rPr lang="it-IT" sz="3000" dirty="0" smtClean="0">
                <a:solidFill>
                  <a:srgbClr val="002060"/>
                </a:solidFill>
              </a:rPr>
              <a:t>Non-Tradizionale (Tecnologia, Produzione industriale e Sanità) </a:t>
            </a:r>
          </a:p>
          <a:p>
            <a:r>
              <a:rPr lang="it-IT" sz="3000" dirty="0" smtClean="0">
                <a:solidFill>
                  <a:srgbClr val="002060"/>
                </a:solidFill>
              </a:rPr>
              <a:t>Apprendistato sul posto (</a:t>
            </a:r>
            <a:r>
              <a:rPr lang="it-IT" sz="3000" dirty="0" err="1" smtClean="0">
                <a:solidFill>
                  <a:srgbClr val="002060"/>
                </a:solidFill>
              </a:rPr>
              <a:t>OJT</a:t>
            </a:r>
            <a:r>
              <a:rPr lang="it-IT" sz="3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sz="3000" dirty="0" smtClean="0">
                <a:solidFill>
                  <a:srgbClr val="002060"/>
                </a:solidFill>
              </a:rPr>
              <a:t>Formazione personalizzata</a:t>
            </a:r>
          </a:p>
          <a:p>
            <a:r>
              <a:rPr lang="it-IT" sz="3000" dirty="0" smtClean="0">
                <a:solidFill>
                  <a:srgbClr val="042B4A"/>
                </a:solidFill>
              </a:rPr>
              <a:t>Benefici per i Veterani</a:t>
            </a:r>
            <a:endParaRPr lang="it-IT" sz="3000" dirty="0" smtClean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Curriculum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Sviluppo curriculum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Lettere di presentazione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Domande online</a:t>
            </a:r>
            <a:endParaRPr lang="it-IT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Valutazione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Individuazione competenze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/>
              <a:t>WorkKeys</a:t>
            </a:r>
            <a:endParaRPr lang="it-IT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/>
              <a:t>TORQ</a:t>
            </a:r>
            <a:endParaRPr lang="it-IT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Indicatore Myers-</a:t>
            </a:r>
            <a:r>
              <a:rPr lang="it-IT" sz="2400" dirty="0" err="1" smtClean="0"/>
              <a:t>Briggs</a:t>
            </a:r>
            <a:endParaRPr lang="it-IT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Ricerca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Organizza la tua Ricerca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Sistemi di tracciatura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Sviluppa una tua presentazione verbale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Lavoratori non più giovani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Networking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Attività di networking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err="1" smtClean="0"/>
              <a:t>LinkedIn</a:t>
            </a:r>
            <a:endParaRPr lang="it-IT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Colloqui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Supera il colloquio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Colloqui telefonici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Negoziazione salariale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JobQuest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=""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Log In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=""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First Time User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=""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Event Announcements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=""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Search for</a:t>
            </a:r>
            <a:r>
              <a:rPr lang="en-US" sz="1100" b="1" dirty="0">
                <a:solidFill>
                  <a:schemeClr val="bg1"/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Jobs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Training Schools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Events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Access to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www.mass.gov</a:t>
            </a:r>
            <a:r>
              <a:rPr lang="en-US" sz="3200" b="1" dirty="0">
                <a:solidFill>
                  <a:schemeClr val="accent6"/>
                </a:solidFill>
              </a:rPr>
              <a:t>/</a:t>
            </a:r>
            <a:r>
              <a:rPr lang="en-US" sz="3200" b="1" dirty="0" err="1">
                <a:solidFill>
                  <a:schemeClr val="accent6"/>
                </a:solidFill>
              </a:rPr>
              <a:t>jobquest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en-US" b="1" dirty="0"/>
              <a:t>JobQuest – </a:t>
            </a:r>
            <a:r>
              <a:rPr lang="en-US" b="1" dirty="0" err="1" smtClean="0"/>
              <a:t>Individuazione</a:t>
            </a:r>
            <a:r>
              <a:rPr lang="en-US" b="1" dirty="0" smtClean="0"/>
              <a:t> </a:t>
            </a:r>
            <a:r>
              <a:rPr lang="en-US" b="1" dirty="0" err="1" smtClean="0"/>
              <a:t>lavori</a:t>
            </a:r>
            <a:endParaRPr lang="en-US" b="1" dirty="0"/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Competenze finanziarie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Budget personale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Piani di risparmio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Crediti, debiti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Decisioni di natura finanziaria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Furti di identità</a:t>
            </a:r>
            <a:endParaRPr lang="it-IT" sz="2400" dirty="0"/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42B4A"/>
                </a:solidFill>
              </a:rPr>
              <a:t>Questi seminari sono per i rientri al lavoro, </a:t>
            </a:r>
            <a:r>
              <a:rPr lang="it-IT" dirty="0" err="1" smtClean="0">
                <a:solidFill>
                  <a:srgbClr val="042B4A"/>
                </a:solidFill>
              </a:rPr>
              <a:t>TANF</a:t>
            </a:r>
            <a:r>
              <a:rPr lang="it-IT" dirty="0" smtClean="0">
                <a:solidFill>
                  <a:srgbClr val="042B4A"/>
                </a:solidFill>
              </a:rPr>
              <a:t>/ Assistenza Pubblica e disoccupati di lungo corso</a:t>
            </a:r>
            <a:endParaRPr lang="it-IT" dirty="0">
              <a:solidFill>
                <a:srgbClr val="042B4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20546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Formazione competenze essenziali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Preparazione forza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Prontezza al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/>
              <a:t>Capacità non tecniche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it-IT" dirty="0" smtClean="0"/>
              <a:t>Potresti essere idoneo a ulteriori 26 settimane di Sussidio di Disoccupazione durante un corso di formazione approvato </a:t>
            </a:r>
          </a:p>
          <a:p>
            <a:pPr lvl="2"/>
            <a:r>
              <a:rPr lang="it-IT" dirty="0" smtClean="0"/>
              <a:t>I requisiti di ricerca lavoro potrebbero non essere richiesti se stai facendo un corso di formazione a tempo pieno, approvato </a:t>
            </a:r>
          </a:p>
          <a:p>
            <a:pPr lvl="2"/>
            <a:r>
              <a:rPr lang="it-IT" dirty="0" smtClean="0"/>
              <a:t>Invia la domanda a: </a:t>
            </a:r>
            <a:r>
              <a:rPr lang="it-IT" i="1" dirty="0" err="1" smtClean="0"/>
              <a:t>Department</a:t>
            </a:r>
            <a:r>
              <a:rPr lang="it-IT" i="1" dirty="0" smtClean="0"/>
              <a:t> of </a:t>
            </a:r>
            <a:r>
              <a:rPr lang="it-IT" i="1" dirty="0" err="1" smtClean="0"/>
              <a:t>Unemployment</a:t>
            </a:r>
            <a:r>
              <a:rPr lang="it-IT" i="1" dirty="0" smtClean="0"/>
              <a:t> Assistance </a:t>
            </a:r>
            <a:r>
              <a:rPr lang="it-IT" dirty="0" smtClean="0"/>
              <a:t>(</a:t>
            </a:r>
            <a:r>
              <a:rPr lang="it-IT" dirty="0" err="1" smtClean="0"/>
              <a:t>DUA</a:t>
            </a:r>
            <a:r>
              <a:rPr lang="it-IT" dirty="0" smtClean="0"/>
              <a:t>) </a:t>
            </a:r>
            <a:r>
              <a:rPr lang="it-IT" b="1" dirty="0" smtClean="0"/>
              <a:t>entro la 20^</a:t>
            </a:r>
            <a:r>
              <a:rPr lang="it-IT" dirty="0" smtClean="0"/>
              <a:t> settimana di pagamento del Sussidio</a:t>
            </a:r>
          </a:p>
          <a:p>
            <a:pPr lvl="2"/>
            <a:r>
              <a:rPr lang="it-IT" i="1" dirty="0" smtClean="0"/>
              <a:t>Per ulteriori informazioni</a:t>
            </a:r>
            <a:r>
              <a:rPr lang="it-IT" dirty="0" smtClean="0"/>
              <a:t>: </a:t>
            </a:r>
          </a:p>
          <a:p>
            <a:pPr lvl="3"/>
            <a:r>
              <a:rPr lang="it-IT" dirty="0" smtClean="0"/>
              <a:t>Controlla la casella dei messaggi in arrivo come iscritto UI per richiedere l’applicazione del programma TOP; oppure</a:t>
            </a:r>
          </a:p>
          <a:p>
            <a:pPr lvl="3"/>
            <a:r>
              <a:rPr lang="it-IT" dirty="0" smtClean="0"/>
              <a:t>Contatta il tuo Career Center locale; oppure</a:t>
            </a:r>
          </a:p>
          <a:p>
            <a:pPr lvl="3"/>
            <a:r>
              <a:rPr lang="it-IT" dirty="0" smtClean="0"/>
              <a:t>Contatta un Ufficio TOP: (617)-626-5521 </a:t>
            </a:r>
            <a:r>
              <a:rPr lang="it-IT" i="1" dirty="0" smtClean="0"/>
              <a:t>or</a:t>
            </a:r>
            <a:r>
              <a:rPr lang="it-IT" dirty="0" smtClean="0"/>
              <a:t>  </a:t>
            </a:r>
            <a:r>
              <a:rPr lang="it-IT" dirty="0" smtClean="0">
                <a:hlinkClick r:id="rId3"/>
              </a:rPr>
              <a:t>http://www.mass.gov/dua/top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222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Programma</a:t>
            </a:r>
            <a:r>
              <a:rPr lang="en-US" b="1" dirty="0" smtClean="0"/>
              <a:t> </a:t>
            </a:r>
            <a:r>
              <a:rPr lang="en-US" b="1" dirty="0" err="1" smtClean="0"/>
              <a:t>Opportunità</a:t>
            </a:r>
            <a:r>
              <a:rPr lang="en-US" b="1" dirty="0" smtClean="0"/>
              <a:t> di </a:t>
            </a:r>
            <a:r>
              <a:rPr lang="en-US" b="1" dirty="0" err="1" smtClean="0"/>
              <a:t>Formazione</a:t>
            </a:r>
            <a:r>
              <a:rPr lang="en-US" b="1" dirty="0" smtClean="0"/>
              <a:t> </a:t>
            </a:r>
            <a:r>
              <a:rPr lang="en-US" b="1" dirty="0"/>
              <a:t>(TOP)</a:t>
            </a:r>
            <a:br>
              <a:rPr lang="en-US" b="1" dirty="0"/>
            </a:br>
            <a:r>
              <a:rPr lang="en-US" b="1" dirty="0" err="1" smtClean="0"/>
              <a:t>Sezione</a:t>
            </a:r>
            <a:r>
              <a:rPr lang="en-US" b="1" dirty="0" smtClean="0"/>
              <a:t> 30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6451378" cy="954348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Sussidio</a:t>
            </a:r>
            <a:r>
              <a:rPr lang="en-US" sz="4000" b="1" dirty="0" smtClean="0">
                <a:solidFill>
                  <a:schemeClr val="bg1"/>
                </a:solidFill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</a:rPr>
              <a:t>Disoccupazione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it-IT" sz="2600" i="1" dirty="0" smtClean="0">
                <a:cs typeface="Arial" charset="0"/>
              </a:rPr>
              <a:t>Il Sussidio di Disoccupazione (UI) </a:t>
            </a:r>
            <a:r>
              <a:rPr lang="it-IT" sz="2600" dirty="0" smtClean="0">
                <a:cs typeface="Arial" charset="0"/>
              </a:rPr>
              <a:t>sostituisce parzialmente e temporaneamente lo stipendio.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cs typeface="Arial" charset="0"/>
              </a:rPr>
              <a:t>Devi essere idoneo e disponibile al lavoro, e cercarlo attivamente, mentre riscuoti il sussidio di disoccupazione.</a:t>
            </a:r>
            <a:endParaRPr lang="it-IT" sz="2800" b="1" dirty="0" smtClean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it-IT" sz="2400" dirty="0" smtClean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it-IT" sz="2000" dirty="0" smtClean="0">
                <a:cs typeface="Arial" charset="0"/>
              </a:rPr>
              <a:t>Contatta il </a:t>
            </a:r>
            <a:r>
              <a:rPr lang="it-IT" sz="2000" dirty="0" err="1" smtClean="0">
                <a:cs typeface="Arial" charset="0"/>
              </a:rPr>
              <a:t>Department</a:t>
            </a:r>
            <a:r>
              <a:rPr lang="it-IT" sz="2000" dirty="0" smtClean="0">
                <a:cs typeface="Arial" charset="0"/>
              </a:rPr>
              <a:t> of </a:t>
            </a:r>
            <a:r>
              <a:rPr lang="it-IT" sz="2000" dirty="0" err="1" smtClean="0">
                <a:cs typeface="Arial" charset="0"/>
              </a:rPr>
              <a:t>Unemployment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Insurance</a:t>
            </a:r>
            <a:r>
              <a:rPr lang="it-IT" sz="2000" dirty="0" smtClean="0">
                <a:cs typeface="Arial" charset="0"/>
              </a:rPr>
              <a:t> per domande sul Sussidio di Disoccupazione: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it-IT" sz="2000" dirty="0" smtClean="0">
                <a:cs typeface="Arial" charset="0"/>
              </a:rPr>
              <a:t>Chiama il numero </a:t>
            </a:r>
            <a:r>
              <a:rPr lang="it-IT" sz="2000" b="1" dirty="0" smtClean="0"/>
              <a:t>877-626-6800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dirty="0" smtClean="0">
                <a:cs typeface="Arial" charset="0"/>
              </a:rPr>
              <a:t>o visita il sito web: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it-IT" sz="2000" i="1" dirty="0" smtClean="0">
                <a:cs typeface="Arial" charset="0"/>
              </a:rPr>
              <a:t> </a:t>
            </a:r>
            <a:r>
              <a:rPr lang="it-IT" sz="2000" dirty="0" smtClean="0">
                <a:hlinkClick r:id="rId3"/>
              </a:rPr>
              <a:t>www.mass.gov/dua</a:t>
            </a:r>
            <a:r>
              <a:rPr lang="it-IT" sz="2000" dirty="0" smtClean="0"/>
              <a:t>  </a:t>
            </a:r>
            <a:endParaRPr lang="it-IT" sz="2000" dirty="0" smtClean="0">
              <a:cs typeface="Arial" charset="0"/>
            </a:endParaRP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eimpiego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alutazione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dell’Idoneità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(RESEA)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b="1" dirty="0" err="1" smtClean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</a:t>
            </a:r>
            <a:r>
              <a:rPr lang="it-IT" b="1" dirty="0" smtClean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C3B5D"/>
                </a:solidFill>
              </a:rPr>
              <a:t>è un programma federale per disoccupati che stanno ricevendo il Sussidio di Disoccupazione.  </a:t>
            </a:r>
          </a:p>
          <a:p>
            <a:pPr marL="0" indent="0">
              <a:buNone/>
              <a:defRPr/>
            </a:pPr>
            <a:r>
              <a:rPr lang="it-IT" dirty="0" smtClean="0">
                <a:solidFill>
                  <a:srgbClr val="0C3B5D"/>
                </a:solidFill>
              </a:rPr>
              <a:t>Se vieni selezionato per il programma </a:t>
            </a:r>
            <a:r>
              <a:rPr lang="it-IT" dirty="0" err="1" smtClean="0">
                <a:solidFill>
                  <a:srgbClr val="0C3B5D"/>
                </a:solidFill>
              </a:rPr>
              <a:t>RESEA</a:t>
            </a:r>
            <a:r>
              <a:rPr lang="it-IT" dirty="0" smtClean="0">
                <a:solidFill>
                  <a:srgbClr val="0C3B5D"/>
                </a:solidFill>
              </a:rPr>
              <a:t>, presta molta attenzione alle lettere di notifica inviate dal </a:t>
            </a:r>
            <a:r>
              <a:rPr lang="it-IT" dirty="0" err="1" smtClean="0">
                <a:solidFill>
                  <a:srgbClr val="0C3B5D"/>
                </a:solidFill>
              </a:rPr>
              <a:t>DUA</a:t>
            </a:r>
            <a:r>
              <a:rPr lang="it-IT" dirty="0" smtClean="0">
                <a:solidFill>
                  <a:srgbClr val="0C3B5D"/>
                </a:solidFill>
              </a:rPr>
              <a:t>, che contengono importanti informazioni e le </a:t>
            </a:r>
            <a:r>
              <a:rPr lang="it-IT" b="1" dirty="0" smtClean="0">
                <a:solidFill>
                  <a:srgbClr val="0C3B5D"/>
                </a:solidFill>
              </a:rPr>
              <a:t>DATE DI SCADENZA</a:t>
            </a:r>
            <a:r>
              <a:rPr lang="it-IT" dirty="0" smtClean="0">
                <a:solidFill>
                  <a:srgbClr val="0C3B5D"/>
                </a:solidFill>
              </a:rPr>
              <a:t>.  </a:t>
            </a:r>
          </a:p>
          <a:p>
            <a:pPr marL="0" indent="0">
              <a:buFontTx/>
              <a:buNone/>
              <a:defRPr/>
            </a:pPr>
            <a:r>
              <a:rPr lang="it-IT" dirty="0" smtClean="0">
                <a:solidFill>
                  <a:srgbClr val="0C3B5D"/>
                </a:solidFill>
              </a:rPr>
              <a:t>Queste notifiche </a:t>
            </a:r>
            <a:r>
              <a:rPr lang="it-IT" dirty="0" err="1" smtClean="0">
                <a:solidFill>
                  <a:srgbClr val="0C3B5D"/>
                </a:solidFill>
              </a:rPr>
              <a:t>RESEA</a:t>
            </a:r>
            <a:r>
              <a:rPr lang="it-IT" dirty="0" smtClean="0">
                <a:solidFill>
                  <a:srgbClr val="0C3B5D"/>
                </a:solidFill>
              </a:rPr>
              <a:t> ti saranno inviate: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0C3B5D"/>
                </a:solidFill>
              </a:rPr>
              <a:t>Alle tua casella dei messaggi UI Online in arrivo; 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srgbClr val="0C3B5D"/>
                </a:solidFill>
              </a:rPr>
              <a:t>Spedite per Posta Ordinaria </a:t>
            </a:r>
          </a:p>
          <a:p>
            <a:pPr marL="0" indent="0">
              <a:buNone/>
              <a:defRPr/>
            </a:pPr>
            <a:r>
              <a:rPr lang="it-IT" dirty="0" smtClean="0">
                <a:solidFill>
                  <a:srgbClr val="0C3B5D"/>
                </a:solidFill>
              </a:rPr>
              <a:t>Devi </a:t>
            </a:r>
            <a:r>
              <a:rPr lang="it-IT" b="1" dirty="0" smtClean="0">
                <a:solidFill>
                  <a:srgbClr val="0C3B5D"/>
                </a:solidFill>
              </a:rPr>
              <a:t>attivarti e rispondere prima</a:t>
            </a:r>
            <a:r>
              <a:rPr lang="it-IT" dirty="0" smtClean="0">
                <a:solidFill>
                  <a:srgbClr val="0C3B5D"/>
                </a:solidFill>
              </a:rPr>
              <a:t> delle date di scadenza indicate nella lettera.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Contatta il tuo MassHire Career Center locale per rivolgere domande o dubbi.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004631"/>
          </a:xfrm>
        </p:spPr>
        <p:txBody>
          <a:bodyPr/>
          <a:lstStyle/>
          <a:p>
            <a:pPr algn="ctr"/>
            <a:r>
              <a:rPr lang="en-US" b="1" dirty="0" err="1" smtClean="0"/>
              <a:t>Domande</a:t>
            </a:r>
            <a:r>
              <a:rPr lang="en-US" b="1" dirty="0" smtClean="0"/>
              <a:t>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 err="1" smtClean="0"/>
              <a:t>Contatta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tuo</a:t>
            </a:r>
            <a:r>
              <a:rPr lang="en-US" sz="4000" b="1" dirty="0" smtClean="0"/>
              <a:t> MassHire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Career </a:t>
            </a:r>
            <a:r>
              <a:rPr lang="en-US" sz="4000" b="1" dirty="0" smtClean="0"/>
              <a:t>Center locale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uffici</a:t>
            </a:r>
            <a:r>
              <a:rPr lang="en-US" sz="4000" b="1" dirty="0" smtClean="0"/>
              <a:t> del </a:t>
            </a:r>
            <a:r>
              <a:rPr lang="en-US" sz="4000" b="1" dirty="0" err="1" smtClean="0"/>
              <a:t>lavoro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MassHire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328664" y="6034834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2875" y="6381632"/>
            <a:ext cx="232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6"/>
                </a:solidFill>
              </a:rPr>
              <a:t>TROVA</a:t>
            </a:r>
            <a:r>
              <a:rPr lang="en-US" sz="1200" b="1" dirty="0" smtClean="0">
                <a:solidFill>
                  <a:schemeClr val="accent6"/>
                </a:solidFill>
              </a:rPr>
              <a:t> UN </a:t>
            </a:r>
            <a:r>
              <a:rPr lang="en-US" sz="1200" b="1" dirty="0" err="1" smtClean="0">
                <a:solidFill>
                  <a:schemeClr val="accent6"/>
                </a:solidFill>
              </a:rPr>
              <a:t>UFFICIO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 err="1" smtClean="0">
                <a:solidFill>
                  <a:schemeClr val="accent6"/>
                </a:solidFill>
              </a:rPr>
              <a:t>MASSHIRE</a:t>
            </a:r>
            <a:r>
              <a:rPr lang="en-US" sz="1200" b="1" dirty="0" smtClean="0">
                <a:solidFill>
                  <a:schemeClr val="accent6"/>
                </a:solidFill>
              </a:rPr>
              <a:t>: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00050" y="14192"/>
            <a:ext cx="8553450" cy="954088"/>
          </a:xfrm>
        </p:spPr>
        <p:txBody>
          <a:bodyPr/>
          <a:lstStyle/>
          <a:p>
            <a:r>
              <a:rPr lang="en-US" sz="4000" b="1" dirty="0" err="1" smtClean="0"/>
              <a:t>Organizzazioni</a:t>
            </a:r>
            <a:r>
              <a:rPr lang="en-US" sz="4000" b="1" dirty="0" smtClean="0"/>
              <a:t> partner di MassHire</a:t>
            </a:r>
            <a:endParaRPr lang="en-US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Department of Unemployment</a:t>
            </a:r>
          </a:p>
          <a:p>
            <a:r>
              <a:rPr lang="en-US" sz="1900" b="1" dirty="0">
                <a:solidFill>
                  <a:srgbClr val="002060"/>
                </a:solidFill>
              </a:rPr>
              <a:t>Assistance (DUA)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Department of Transitional Assistance (DTA)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4"/>
              </a:rPr>
              <a:t>www.mass.gov/DTA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Mass Rehabilitation Commission (MRC)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5"/>
              </a:rPr>
              <a:t>www.mass.gov/MRC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Mass Commission for the Blind (MCB)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6"/>
              </a:rPr>
              <a:t>www.mass.gov/MCB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5931" y="1651279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468496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Senior Community Service Employment Program (SCSEP)</a:t>
            </a:r>
          </a:p>
          <a:p>
            <a:r>
              <a:rPr lang="en-US" b="1" dirty="0">
                <a:hlinkClick r:id="rId12"/>
              </a:rPr>
              <a:t>https://www.mass.gov/senior-community-service-employment-program-scsep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0" y="0"/>
            <a:ext cx="6968626" cy="954348"/>
          </a:xfrm>
        </p:spPr>
        <p:txBody>
          <a:bodyPr/>
          <a:lstStyle/>
          <a:p>
            <a:r>
              <a:rPr lang="en-US" b="1" dirty="0" smtClean="0"/>
              <a:t>In </a:t>
            </a:r>
            <a:r>
              <a:rPr lang="en-US" b="1" dirty="0" err="1" smtClean="0"/>
              <a:t>cosa</a:t>
            </a:r>
            <a:r>
              <a:rPr lang="en-US" b="1" dirty="0" smtClean="0"/>
              <a:t> </a:t>
            </a:r>
            <a:r>
              <a:rPr lang="en-US" b="1" dirty="0" err="1" smtClean="0"/>
              <a:t>può</a:t>
            </a:r>
            <a:r>
              <a:rPr lang="en-US" b="1" dirty="0" smtClean="0"/>
              <a:t> </a:t>
            </a:r>
            <a:r>
              <a:rPr lang="en-US" b="1" dirty="0" err="1" smtClean="0"/>
              <a:t>aiutarti</a:t>
            </a:r>
            <a:r>
              <a:rPr lang="en-US" b="1" dirty="0" smtClean="0"/>
              <a:t> MassHire?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Programmi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servizi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specializzati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Percorsi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ricerca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lavoro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Percorsi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formazione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Sussidio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disoccupazione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en-US" b="1" dirty="0" err="1" smtClean="0"/>
              <a:t>Programmi</a:t>
            </a:r>
            <a:r>
              <a:rPr lang="en-US" b="1" dirty="0" smtClean="0"/>
              <a:t> e </a:t>
            </a:r>
            <a:r>
              <a:rPr lang="en-US" b="1" dirty="0" err="1" smtClean="0"/>
              <a:t>servizi</a:t>
            </a:r>
            <a:r>
              <a:rPr lang="en-US" b="1" dirty="0" smtClean="0"/>
              <a:t> </a:t>
            </a:r>
            <a:r>
              <a:rPr lang="en-US" b="1" dirty="0" err="1" smtClean="0"/>
              <a:t>specializzati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300" b="1" dirty="0"/>
              <a:t>   </a:t>
            </a:r>
            <a:r>
              <a:rPr lang="en-US" sz="3300" b="1" dirty="0" err="1" smtClean="0"/>
              <a:t>Servizi</a:t>
            </a:r>
            <a:r>
              <a:rPr lang="en-US" sz="3300" b="1" dirty="0" smtClean="0"/>
              <a:t> per </a:t>
            </a:r>
            <a:r>
              <a:rPr lang="en-US" sz="3300" b="1" dirty="0" err="1" smtClean="0"/>
              <a:t>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Veterani</a:t>
            </a:r>
            <a:endParaRPr lang="en-US" sz="3300" b="1" dirty="0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Veterani</a:t>
            </a:r>
            <a:r>
              <a:rPr lang="en-US" sz="39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delle</a:t>
            </a:r>
            <a:r>
              <a:rPr lang="en-US" sz="39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Forze</a:t>
            </a:r>
            <a:r>
              <a:rPr lang="en-US" sz="39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Armate</a:t>
            </a:r>
            <a:r>
              <a:rPr lang="en-US" sz="3900" b="1" dirty="0" smtClean="0">
                <a:solidFill>
                  <a:srgbClr val="0C3B5D"/>
                </a:solidFill>
                <a:cs typeface="Arial" charset="0"/>
              </a:rPr>
              <a:t> e </a:t>
            </a: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Coniugi</a:t>
            </a:r>
            <a:r>
              <a:rPr lang="en-US" sz="39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0C3B5D"/>
                </a:solidFill>
                <a:cs typeface="Arial" charset="0"/>
              </a:rPr>
              <a:t>idonei</a:t>
            </a:r>
            <a:endParaRPr lang="en-US" sz="3900" b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Serviamo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con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orgoglio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quelli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che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orgogliosamente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hanno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servito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il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nostro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 smtClean="0">
                <a:solidFill>
                  <a:srgbClr val="0C3B5D"/>
                </a:solidFill>
                <a:cs typeface="Arial" charset="0"/>
              </a:rPr>
              <a:t>Paese</a:t>
            </a:r>
            <a:r>
              <a:rPr lang="en-US" sz="3100" b="1" i="1" dirty="0" smtClean="0">
                <a:solidFill>
                  <a:srgbClr val="0C3B5D"/>
                </a:solidFill>
                <a:cs typeface="Arial" charset="0"/>
              </a:rPr>
              <a:t>!</a:t>
            </a:r>
            <a:endParaRPr lang="en-US" sz="3100" b="1" i="1" dirty="0">
              <a:solidFill>
                <a:srgbClr val="0C3B5D"/>
              </a:solidFill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20703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500" b="1" dirty="0" err="1" smtClean="0">
                <a:solidFill>
                  <a:schemeClr val="bg1"/>
                </a:solidFill>
                <a:cs typeface="Arial" charset="0"/>
              </a:rPr>
              <a:t>Clienti</a:t>
            </a:r>
            <a:r>
              <a:rPr lang="en-US" sz="3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cs typeface="Arial" charset="0"/>
              </a:rPr>
              <a:t>disabili</a:t>
            </a:r>
            <a:endParaRPr 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en-US" sz="2400" b="1" dirty="0" smtClean="0">
                <a:solidFill>
                  <a:srgbClr val="0C3B5D"/>
                </a:solidFill>
              </a:rPr>
              <a:t>I </a:t>
            </a:r>
            <a:r>
              <a:rPr lang="en-US" sz="2400" b="1" dirty="0" err="1" smtClean="0">
                <a:solidFill>
                  <a:srgbClr val="0C3B5D"/>
                </a:solidFill>
              </a:rPr>
              <a:t>clienti</a:t>
            </a:r>
            <a:r>
              <a:rPr lang="en-US" sz="2400" b="1" dirty="0" smtClean="0">
                <a:solidFill>
                  <a:srgbClr val="0C3B5D"/>
                </a:solidFill>
              </a:rPr>
              <a:t> </a:t>
            </a:r>
            <a:r>
              <a:rPr lang="en-US" sz="2400" b="1" dirty="0" err="1" smtClean="0">
                <a:solidFill>
                  <a:srgbClr val="0C3B5D"/>
                </a:solidFill>
              </a:rPr>
              <a:t>possono</a:t>
            </a:r>
            <a:r>
              <a:rPr lang="en-US" sz="2400" b="1" dirty="0" smtClean="0">
                <a:solidFill>
                  <a:srgbClr val="0C3B5D"/>
                </a:solidFill>
              </a:rPr>
              <a:t> auto-</a:t>
            </a:r>
            <a:r>
              <a:rPr lang="en-US" sz="2400" b="1" dirty="0" err="1" smtClean="0">
                <a:solidFill>
                  <a:srgbClr val="0C3B5D"/>
                </a:solidFill>
              </a:rPr>
              <a:t>identificarsi</a:t>
            </a:r>
            <a:r>
              <a:rPr lang="en-US" sz="2400" b="1" dirty="0" smtClean="0">
                <a:solidFill>
                  <a:srgbClr val="0C3B5D"/>
                </a:solidFill>
              </a:rPr>
              <a:t> e </a:t>
            </a:r>
            <a:r>
              <a:rPr lang="en-US" sz="2400" b="1" dirty="0" err="1" smtClean="0">
                <a:solidFill>
                  <a:srgbClr val="0C3B5D"/>
                </a:solidFill>
              </a:rPr>
              <a:t>ricevere</a:t>
            </a:r>
            <a:r>
              <a:rPr lang="en-US" sz="2400" b="1" dirty="0" smtClean="0">
                <a:solidFill>
                  <a:srgbClr val="0C3B5D"/>
                </a:solidFill>
              </a:rPr>
              <a:t> </a:t>
            </a:r>
            <a:r>
              <a:rPr lang="en-US" sz="2400" b="1" dirty="0" err="1" smtClean="0">
                <a:solidFill>
                  <a:srgbClr val="0C3B5D"/>
                </a:solidFill>
              </a:rPr>
              <a:t>assistenza</a:t>
            </a:r>
            <a:r>
              <a:rPr lang="en-US" sz="2400" b="1" dirty="0" smtClean="0">
                <a:solidFill>
                  <a:srgbClr val="0C3B5D"/>
                </a:solidFill>
              </a:rPr>
              <a:t> </a:t>
            </a:r>
            <a:r>
              <a:rPr lang="en-US" sz="2400" b="1" dirty="0" err="1" smtClean="0">
                <a:solidFill>
                  <a:srgbClr val="0C3B5D"/>
                </a:solidFill>
              </a:rPr>
              <a:t>individuale</a:t>
            </a:r>
            <a:r>
              <a:rPr lang="en-US" sz="2400" b="1" dirty="0" smtClean="0">
                <a:solidFill>
                  <a:srgbClr val="0C3B5D"/>
                </a:solidFill>
              </a:rPr>
              <a:t> se </a:t>
            </a:r>
            <a:r>
              <a:rPr lang="en-US" sz="2400" b="1" dirty="0" err="1" smtClean="0">
                <a:solidFill>
                  <a:srgbClr val="0C3B5D"/>
                </a:solidFill>
              </a:rPr>
              <a:t>hanno</a:t>
            </a:r>
            <a:r>
              <a:rPr lang="en-US" sz="2400" b="1" dirty="0" smtClean="0">
                <a:solidFill>
                  <a:srgbClr val="0C3B5D"/>
                </a:solidFill>
              </a:rPr>
              <a:t> </a:t>
            </a:r>
            <a:r>
              <a:rPr lang="en-US" sz="2400" b="1" dirty="0" err="1" smtClean="0">
                <a:solidFill>
                  <a:srgbClr val="0C3B5D"/>
                </a:solidFill>
              </a:rPr>
              <a:t>una</a:t>
            </a:r>
            <a:r>
              <a:rPr lang="en-US" sz="2400" b="1" dirty="0" smtClean="0">
                <a:solidFill>
                  <a:srgbClr val="0C3B5D"/>
                </a:solidFill>
              </a:rPr>
              <a:t> </a:t>
            </a:r>
            <a:r>
              <a:rPr lang="en-US" sz="2400" b="1" dirty="0" err="1" smtClean="0">
                <a:solidFill>
                  <a:srgbClr val="0C3B5D"/>
                </a:solidFill>
              </a:rPr>
              <a:t>disabilità</a:t>
            </a:r>
            <a:endParaRPr lang="en-US" sz="2400" b="1" dirty="0">
              <a:solidFill>
                <a:srgbClr val="0C3B5D"/>
              </a:solidFill>
            </a:endParaRP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solidFill>
                  <a:srgbClr val="0C3B5D"/>
                </a:solidFill>
                <a:cs typeface="Arial" charset="0"/>
              </a:rPr>
              <a:t>A </a:t>
            </a:r>
            <a:r>
              <a:rPr lang="en-US" sz="2000" b="1" dirty="0" err="1" smtClean="0">
                <a:solidFill>
                  <a:srgbClr val="0C3B5D"/>
                </a:solidFill>
                <a:cs typeface="Arial" charset="0"/>
              </a:rPr>
              <a:t>richiesta</a:t>
            </a:r>
            <a:r>
              <a:rPr lang="en-US" sz="2000" b="1" dirty="0" smtClean="0">
                <a:solidFill>
                  <a:srgbClr val="0C3B5D"/>
                </a:solidFill>
                <a:cs typeface="Arial" charset="0"/>
              </a:rPr>
              <a:t>, </a:t>
            </a:r>
            <a:r>
              <a:rPr lang="en-US" sz="2000" b="1" dirty="0" err="1" smtClean="0">
                <a:solidFill>
                  <a:srgbClr val="0C3B5D"/>
                </a:solidFill>
                <a:cs typeface="Arial" charset="0"/>
              </a:rPr>
              <a:t>sono</a:t>
            </a:r>
            <a:r>
              <a:rPr lang="en-US" sz="20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C3B5D"/>
                </a:solidFill>
                <a:cs typeface="Arial" charset="0"/>
              </a:rPr>
              <a:t>disponibili</a:t>
            </a:r>
            <a:r>
              <a:rPr lang="en-US" sz="20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C3B5D"/>
                </a:solidFill>
                <a:cs typeface="Arial" charset="0"/>
              </a:rPr>
              <a:t>alloggiamenti</a:t>
            </a:r>
            <a:r>
              <a:rPr lang="en-US" sz="2000" b="1" dirty="0" smtClean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C3B5D"/>
                </a:solidFill>
                <a:cs typeface="Arial" charset="0"/>
              </a:rPr>
              <a:t>ragionevoli</a:t>
            </a:r>
            <a:endParaRPr lang="en-US" sz="2000" b="1" dirty="0">
              <a:solidFill>
                <a:srgbClr val="0C3B5D"/>
              </a:solidFill>
              <a:cs typeface="Arial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 dirty="0" smtClean="0"/>
              <a:t>Giovani</a:t>
            </a:r>
            <a:endParaRPr lang="en-US" b="1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dirty="0" smtClean="0"/>
              <a:t>Sono necessari alcuni requisiti di idoneità</a:t>
            </a:r>
            <a:endParaRPr lang="it-IT" sz="2400" dirty="0"/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11325</TotalTime>
  <Words>1061</Words>
  <Application>Microsoft Office PowerPoint</Application>
  <PresentationFormat>Presentazione su schermo (4:3)</PresentationFormat>
  <Paragraphs>282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Benvenuti a MassHire</vt:lpstr>
      <vt:lpstr>MASSHIRE CAREER CENTERS</vt:lpstr>
      <vt:lpstr>Gli uffici del lavoro MassHire</vt:lpstr>
      <vt:lpstr>Organizzazioni partner di MassHire</vt:lpstr>
      <vt:lpstr>In cosa può aiutarti MassHire?</vt:lpstr>
      <vt:lpstr>Programmi e servizi specializzati</vt:lpstr>
      <vt:lpstr>   Servizi per i Veterani</vt:lpstr>
      <vt:lpstr>Clienti disabili</vt:lpstr>
      <vt:lpstr>Giovani</vt:lpstr>
      <vt:lpstr>Servizi multilingue</vt:lpstr>
      <vt:lpstr>Trade Adjustment Assistance (TAA),          Trade Readjustment Allowances (TRA)</vt:lpstr>
      <vt:lpstr>National Dislocated Worker Grants (NDWGs)</vt:lpstr>
      <vt:lpstr>Servizi ai Lavoratori Agricoli Stranieri Stagionali (MSFWs) e ai Lavoratori Agricoli</vt:lpstr>
      <vt:lpstr>Da dove cominciare? Ricerca lavoro o Formazione?</vt:lpstr>
      <vt:lpstr>Valutazione: Ricerca lavoro o Formazione?</vt:lpstr>
      <vt:lpstr>Informazioni sul mercato del lavoro: Ricerca lavoro o Formazione?</vt:lpstr>
      <vt:lpstr>Strumenti online per Ricerca lavoro o Formazione</vt:lpstr>
      <vt:lpstr>Percorso di Ricerca lavoro</vt:lpstr>
      <vt:lpstr>Percorso di acquisizione Formazione</vt:lpstr>
      <vt:lpstr>Apprendistato</vt:lpstr>
      <vt:lpstr>Presentazione standard di PowerPoint</vt:lpstr>
      <vt:lpstr>MassHire JobQuest</vt:lpstr>
      <vt:lpstr>JobQuest – Individuazione lavori</vt:lpstr>
      <vt:lpstr>Presentazione standard di PowerPoint</vt:lpstr>
      <vt:lpstr>Programma Opportunità di Formazione (TOP) Sezione 30</vt:lpstr>
      <vt:lpstr>Sussidio di Disoccupazione</vt:lpstr>
      <vt:lpstr>Servizi di Reimpiego e Valutazione dell’Idoneità (RESEA)</vt:lpstr>
      <vt:lpstr>Domande?  Contatta il tuo MassHire  Career Center locale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Roberto</cp:lastModifiedBy>
  <cp:revision>659</cp:revision>
  <cp:lastPrinted>2020-03-12T17:41:47Z</cp:lastPrinted>
  <dcterms:created xsi:type="dcterms:W3CDTF">2018-04-17T17:15:10Z</dcterms:created>
  <dcterms:modified xsi:type="dcterms:W3CDTF">2020-07-07T23:53:50Z</dcterms:modified>
</cp:coreProperties>
</file>