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4A"/>
    <a:srgbClr val="223651"/>
    <a:srgbClr val="FAA71F"/>
    <a:srgbClr val="139876"/>
    <a:srgbClr val="7D3379"/>
    <a:srgbClr val="53A4CF"/>
    <a:srgbClr val="112638"/>
    <a:srgbClr val="45A78E"/>
    <a:srgbClr val="426480"/>
    <a:srgbClr val="426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81752" autoAdjust="0"/>
  </p:normalViewPr>
  <p:slideViewPr>
    <p:cSldViewPr snapToGrid="0" snapToObjects="1">
      <p:cViewPr>
        <p:scale>
          <a:sx n="75" d="100"/>
          <a:sy n="75" d="100"/>
        </p:scale>
        <p:origin x="316" y="-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 custT="1"/>
      <dgm:spPr/>
      <dgm:t>
        <a:bodyPr/>
        <a:lstStyle/>
        <a:p>
          <a:r>
            <a:rPr lang="lo-LA" sz="1400" dirty="0">
              <a:solidFill>
                <a:schemeClr val="accent6"/>
              </a:solidFill>
            </a:rPr>
            <a:t>ການປະເມີນ</a:t>
          </a:r>
          <a:endParaRPr lang="en-US" sz="1400" dirty="0">
            <a:solidFill>
              <a:schemeClr val="accent6"/>
            </a:solidFill>
          </a:endParaRP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 custT="1"/>
      <dgm:spPr/>
      <dgm:t>
        <a:bodyPr/>
        <a:lstStyle/>
        <a:p>
          <a:r>
            <a:rPr lang="lo-LA" sz="1400" dirty="0">
              <a:solidFill>
                <a:schemeClr val="accent6"/>
              </a:solidFill>
            </a:rPr>
            <a:t>ສ້າງແຜນ          ການປະຕິບັດ      ດ້ານອາຊີບ</a:t>
          </a:r>
          <a:r>
            <a:rPr lang="en-US" sz="1400" dirty="0">
              <a:solidFill>
                <a:schemeClr val="accent6"/>
              </a:solidFill>
            </a:rPr>
            <a:t> – </a:t>
          </a:r>
          <a:r>
            <a:rPr lang="lo-LA" sz="1400" dirty="0">
              <a:solidFill>
                <a:schemeClr val="accent6"/>
              </a:solidFill>
            </a:rPr>
            <a:t>     </a:t>
          </a:r>
          <a:r>
            <a:rPr lang="lo-LA" sz="1400" b="1" dirty="0">
              <a:solidFill>
                <a:schemeClr val="accent6"/>
              </a:solidFill>
            </a:rPr>
            <a:t>ການຊອກວຽກ ຫຼື</a:t>
          </a:r>
          <a:r>
            <a:rPr lang="en-US" sz="1400" b="1" dirty="0">
              <a:solidFill>
                <a:schemeClr val="accent6"/>
              </a:solidFill>
            </a:rPr>
            <a:t> /</a:t>
          </a:r>
          <a:r>
            <a:rPr lang="lo-LA" sz="1400" b="1" dirty="0">
              <a:solidFill>
                <a:schemeClr val="accent6"/>
              </a:solidFill>
            </a:rPr>
            <a:t>ແລະການຝຶກອົບຮົມ</a:t>
          </a:r>
          <a:r>
            <a:rPr lang="en-US" sz="1400" b="1" dirty="0">
              <a:solidFill>
                <a:schemeClr val="accent6"/>
              </a:solidFill>
            </a:rPr>
            <a:t>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 custT="1"/>
      <dgm:spPr/>
      <dgm:t>
        <a:bodyPr/>
        <a:lstStyle/>
        <a:p>
          <a:r>
            <a:rPr lang="lo-LA" sz="1400" dirty="0">
              <a:solidFill>
                <a:schemeClr val="accent6"/>
              </a:solidFill>
            </a:rPr>
            <a:t>ຄົ້ນຄວ້າຕະຫຼາດແຮງງານ</a:t>
          </a:r>
          <a:endParaRPr lang="en-US" sz="1400" dirty="0">
            <a:solidFill>
              <a:schemeClr val="accent6"/>
            </a:solidFill>
          </a:endParaRP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 custT="1"/>
      <dgm:spPr/>
      <dgm:t>
        <a:bodyPr/>
        <a:lstStyle/>
        <a:p>
          <a:r>
            <a:rPr lang="lo-LA" sz="1400" dirty="0">
              <a:solidFill>
                <a:schemeClr val="accent6"/>
              </a:solidFill>
            </a:rPr>
            <a:t>ສະໝັກວຽກ           ຫຼືເລີ່ມຕົ້ນ           ຝຶກອົບຮົມ</a:t>
          </a:r>
          <a:endParaRPr lang="en-US" sz="1400" dirty="0">
            <a:solidFill>
              <a:schemeClr val="accent6"/>
            </a:solidFill>
          </a:endParaRP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kern="1200" dirty="0">
              <a:solidFill>
                <a:schemeClr val="accent6"/>
              </a:solidFill>
            </a:rPr>
            <a:t>ການປະເມີນ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kern="1200" dirty="0">
              <a:solidFill>
                <a:schemeClr val="accent6"/>
              </a:solidFill>
            </a:rPr>
            <a:t>ສ້າງແຜນ          ການປະຕິບັດ      ດ້ານອາຊີບ</a:t>
          </a:r>
          <a:r>
            <a:rPr lang="en-US" sz="1400" kern="1200" dirty="0">
              <a:solidFill>
                <a:schemeClr val="accent6"/>
              </a:solidFill>
            </a:rPr>
            <a:t> – </a:t>
          </a:r>
          <a:r>
            <a:rPr lang="lo-LA" sz="1400" kern="1200" dirty="0">
              <a:solidFill>
                <a:schemeClr val="accent6"/>
              </a:solidFill>
            </a:rPr>
            <a:t>     </a:t>
          </a:r>
          <a:r>
            <a:rPr lang="lo-LA" sz="1400" b="1" kern="1200" dirty="0">
              <a:solidFill>
                <a:schemeClr val="accent6"/>
              </a:solidFill>
            </a:rPr>
            <a:t>ການຊອກວຽກ ຫຼື</a:t>
          </a:r>
          <a:r>
            <a:rPr lang="en-US" sz="1400" b="1" kern="1200" dirty="0">
              <a:solidFill>
                <a:schemeClr val="accent6"/>
              </a:solidFill>
            </a:rPr>
            <a:t> /</a:t>
          </a:r>
          <a:r>
            <a:rPr lang="lo-LA" sz="1400" b="1" kern="1200" dirty="0">
              <a:solidFill>
                <a:schemeClr val="accent6"/>
              </a:solidFill>
            </a:rPr>
            <a:t>ແລະການຝຶກອົບຮົມ</a:t>
          </a:r>
          <a:r>
            <a:rPr lang="en-US" sz="1400" b="1" kern="1200" dirty="0">
              <a:solidFill>
                <a:schemeClr val="accent6"/>
              </a:solidFill>
            </a:rPr>
            <a:t>?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kern="1200" dirty="0">
              <a:solidFill>
                <a:schemeClr val="accent6"/>
              </a:solidFill>
            </a:rPr>
            <a:t>ຄົ້ນຄວ້າຕະຫຼາດແຮງງານ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kern="1200" dirty="0">
              <a:solidFill>
                <a:schemeClr val="accent6"/>
              </a:solidFill>
            </a:rPr>
            <a:t>ສະໝັກວຽກ           ຫຼືເລີ່ມຕົ້ນ           ຝຶກອົບຮົມ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lo-LA" b="1" dirty="0"/>
              <a:t>ຍິນດີຕ້ອນຮັບເຂົ້າສູ່</a:t>
            </a:r>
            <a:r>
              <a:rPr lang="en-US" b="1" dirty="0"/>
              <a:t> </a:t>
            </a:r>
            <a:r>
              <a:rPr lang="en-US" b="1" dirty="0" err="1"/>
              <a:t>MassHire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lo-LA" b="1" dirty="0"/>
              <a:t>ການໃຫ້ບໍລິການຫຼາຍພາສາ</a:t>
            </a:r>
            <a:endParaRPr lang="en-US" b="1" dirty="0"/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ເພື່ອເຂົ້າເບິ່ງສິ່ງພິມແລະເອກະສານແປເປັນພາສາຕ່າ</a:t>
            </a:r>
            <a:r>
              <a:rPr lang="lo-LA" sz="1600" dirty="0">
                <a:solidFill>
                  <a:schemeClr val="accent6"/>
                </a:solidFill>
                <a:latin typeface="Calibri"/>
              </a:rPr>
              <a:t>ງໆ ກະລຸນາເຂົ້າຊົມເວັບເພດຂອງເຮາໄດ້ທີ່</a:t>
            </a:r>
            <a:r>
              <a:rPr lang="en-US" sz="1600" dirty="0">
                <a:solidFill>
                  <a:schemeClr val="accent6"/>
                </a:solidFill>
                <a:latin typeface="Calibri"/>
              </a:rPr>
              <a:t>: </a:t>
            </a:r>
          </a:p>
          <a:p>
            <a:pPr algn="ctr">
              <a:defRPr/>
            </a:pPr>
            <a:r>
              <a:rPr lang="en-US" sz="2400" dirty="0">
                <a:hlinkClick r:id="rId6"/>
              </a:rPr>
              <a:t>https://www.mass.gov/orgs/office-of-multilingual-services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lo-LA" sz="2400" b="1" dirty="0">
                <a:solidFill>
                  <a:schemeClr val="bg1"/>
                </a:solidFill>
                <a:cs typeface="Arial" charset="0"/>
              </a:rPr>
              <a:t>ຄວາມຊ່ວຍເຫຼືອເນື່ອງຈາກການປ່ຽນແປງດ້ານການຄ້າ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(TAA),         </a:t>
            </a:r>
            <a:br>
              <a:rPr lang="en-US" sz="2400" b="1" dirty="0">
                <a:solidFill>
                  <a:schemeClr val="bg1"/>
                </a:solidFill>
                <a:cs typeface="Arial" charset="0"/>
              </a:rPr>
            </a:br>
            <a:r>
              <a:rPr lang="lo-LA" sz="2400" b="1" dirty="0">
                <a:solidFill>
                  <a:schemeClr val="bg1"/>
                </a:solidFill>
                <a:cs typeface="Arial" charset="0"/>
              </a:rPr>
              <a:t>ເງິນອຸດໜູນເນື່ອງຈາກການປ່ຽນແປງຄືນດ້ານການຄ້າ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(TRA)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850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lo-LA" sz="2400" dirty="0">
                <a:solidFill>
                  <a:schemeClr val="accent6"/>
                </a:solidFill>
                <a:cs typeface="Arial" charset="0"/>
              </a:rPr>
              <a:t>ຖ້າມີການຍົກຍ້າຍການຈ້າງງານທີ່ທ່ານເຮັດຢູ່ໄປຕ່າງປະເທດ ຫຼືຖ້າທ່ານໄດ້ຮັບຜົນກະທົບຈາກການແຂ່ງຂັນໃນຕ່າງປະເທດ</a:t>
            </a:r>
            <a:r>
              <a:rPr lang="en-US" sz="2400" dirty="0">
                <a:solidFill>
                  <a:schemeClr val="accent6"/>
                </a:solidFill>
                <a:cs typeface="Arial" charset="0"/>
              </a:rPr>
              <a:t>, </a:t>
            </a:r>
            <a:r>
              <a:rPr lang="lo-LA" sz="2400" dirty="0">
                <a:solidFill>
                  <a:schemeClr val="accent6"/>
                </a:solidFill>
                <a:cs typeface="Arial" charset="0"/>
              </a:rPr>
              <a:t>ທ່ານອາດຈະມີສິດໄດ້ຮັບຄວາມຊ່ວຍເຫຼືອຕ່າງໆ ລວມເຖິງ</a:t>
            </a:r>
            <a:r>
              <a:rPr lang="en-US" sz="2400" dirty="0">
                <a:solidFill>
                  <a:schemeClr val="accent6"/>
                </a:solidFill>
                <a:cs typeface="Arial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lo-LA" sz="1600" b="1" dirty="0">
                <a:solidFill>
                  <a:srgbClr val="118963"/>
                </a:solidFill>
                <a:cs typeface="Arial" charset="0"/>
              </a:rPr>
              <a:t>ການຊ່ວຍເຫຼືອດ້ານການເງິນສຳລັບການຝຶກອົບຮົມເພື່ອຊອກວຽກ</a:t>
            </a:r>
            <a:r>
              <a:rPr lang="en-US" sz="1600" b="1" dirty="0">
                <a:solidFill>
                  <a:srgbClr val="118963"/>
                </a:solidFill>
                <a:cs typeface="Arial" charset="0"/>
              </a:rPr>
              <a:t>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lo-LA" sz="1600" b="1" dirty="0">
                <a:solidFill>
                  <a:srgbClr val="118963"/>
                </a:solidFill>
                <a:cs typeface="Arial" charset="0"/>
              </a:rPr>
              <a:t>ເງິນຊ່ວຍເຫຼືອເປັນເງິນສົດ</a:t>
            </a:r>
            <a:endParaRPr lang="en-US" altLang="en-US" sz="16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699812" y="3836902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7" y="5715392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ມີກຳນົດໄລຍະເວລາ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lo-LA" sz="2800" b="1" dirty="0">
                <a:solidFill>
                  <a:schemeClr val="bg1"/>
                </a:solidFill>
                <a:cs typeface="Arial" charset="0"/>
              </a:rPr>
              <a:t>ເງິນຊ່ວຍເຫຼືອລ້າແຫ່ງຊາດສຳລັບ</a:t>
            </a:r>
            <a:br>
              <a:rPr lang="lo-LA" sz="2800" b="1" dirty="0">
                <a:solidFill>
                  <a:schemeClr val="bg1"/>
                </a:solidFill>
                <a:cs typeface="Arial" charset="0"/>
              </a:rPr>
            </a:br>
            <a:r>
              <a:rPr lang="lo-LA" sz="2800" b="1" dirty="0">
                <a:solidFill>
                  <a:schemeClr val="bg1"/>
                </a:solidFill>
                <a:cs typeface="Arial" charset="0"/>
              </a:rPr>
              <a:t>ຜູ້ອອກແຮງງານທີ່ຍົກຍ້າຍຖິ່ນຖານ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 (NDWGs)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ເງິນຊ່ວຍເຫຼືອລ້າແຫ່ງຊາດສຳລັບຜູ້ອອກແຮງງານທີ່ຍົກຍ້າຍຖິ່ນຖານຊ່ວຍເຫຼືອລູກຄ້າທີ່ໄດ້ຮັບຜົນກະທົບຈາກ</a:t>
            </a:r>
            <a:r>
              <a:rPr kumimoji="0" lang="lo-L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ການຖືກໃຫ້ອອກຈາກວຽກ        ຢ່າງກວ້າງຂວາງຍ້ອນສະຖານະການທາງເສດຖະກິດທີ່ບໍ່ຄາດຄິດ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lo-LA" sz="2400" b="1" dirty="0"/>
              <a:t>ໃຫ້ບໍລິການແກ່ແຮງງານກະສິກຳເຄື່ອນຍ້າຍ                               ຕາມລະດູການ</a:t>
            </a:r>
            <a:r>
              <a:rPr lang="en-US" sz="2400" b="1" dirty="0"/>
              <a:t> (MSFWs) </a:t>
            </a:r>
            <a:r>
              <a:rPr lang="lo-LA" sz="2400" b="1" dirty="0"/>
              <a:t>ແລະນາຍຈ້າງອຸດສາຫະກຳກະສິກຳ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ການໃຫ້ບໍລິການແລະການແນະນຳບໍລິການຕໍ່ເພື່ອໃຫ້ໄດ້ຮັບບໍລິການສະໜັບສະໜູນໂດຍມີພະນັກງານຊ່ວຍເຫຼືອ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pPr algn="ctr"/>
            <a:r>
              <a:rPr lang="lo-LA" sz="2000" b="1" dirty="0"/>
              <a:t>ຂ້າພະເຈົ້າຄວນຈະເລີ່ມຕົ້ນຈາກບ່ອນໃດ</a:t>
            </a:r>
            <a:r>
              <a:rPr lang="en-US" sz="2000" b="1" dirty="0"/>
              <a:t>? </a:t>
            </a:r>
            <a:r>
              <a:rPr lang="lo-LA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ຊອກວຽກ ຫຼຼື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o-LA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ຝຶກອົບຮົມ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587209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6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ວຽກໃໝ່       ຂອງທ່ານ</a:t>
            </a:r>
            <a:r>
              <a:rPr lang="en-US" sz="1600" b="1" dirty="0">
                <a:solidFill>
                  <a:schemeClr val="accent6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lo-LA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ການປະເມີນ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o-LA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ການຊອກວຽກ ຫຼຼື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o-LA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ການຝຶກອົບຮົມ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7" y="1430215"/>
            <a:ext cx="7633491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lo-LA" altLang="en-US" sz="1600" b="1" dirty="0">
                <a:solidFill>
                  <a:srgbClr val="042B4A"/>
                </a:solidFill>
                <a:latin typeface="+mn-lt"/>
              </a:rPr>
              <a:t>ການ</a:t>
            </a:r>
            <a:r>
              <a:rPr lang="lo-LA" altLang="en-US" sz="1600" b="1" dirty="0">
                <a:solidFill>
                  <a:srgbClr val="042B4A"/>
                </a:solidFill>
              </a:rPr>
              <a:t>ປະເມີນຜົນຊ່ວຍໃຫ້ທ່ານຊອກວຽກເຮັດຫຼືຊອກຫາການຝຶກອົບຮົມໄດ້ແນວໃດ</a:t>
            </a:r>
            <a:r>
              <a:rPr lang="en-US" altLang="en-US" sz="1600" b="1" dirty="0">
                <a:solidFill>
                  <a:srgbClr val="042B4A"/>
                </a:solidFill>
                <a:latin typeface="+mn-lt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kern="0" dirty="0">
                <a:solidFill>
                  <a:srgbClr val="223651"/>
                </a:solidFill>
                <a:latin typeface="+mn-lt"/>
              </a:rPr>
              <a:t>ກຳນົດຈຸດແຂງ</a:t>
            </a:r>
            <a:r>
              <a:rPr lang="en-US" altLang="en-US" sz="1800" kern="0" dirty="0">
                <a:solidFill>
                  <a:srgbClr val="223651"/>
                </a:solidFill>
                <a:latin typeface="+mn-lt"/>
              </a:rPr>
              <a:t>, </a:t>
            </a:r>
            <a:r>
              <a:rPr lang="lo-LA" altLang="en-US" sz="1800" kern="0" dirty="0">
                <a:solidFill>
                  <a:srgbClr val="223651"/>
                </a:solidFill>
                <a:latin typeface="+mn-lt"/>
              </a:rPr>
              <a:t>ສິ່ງທ້າທາຍ ແລະອຸປະສັກຕ່າງໆ</a:t>
            </a:r>
            <a:endParaRPr lang="en-US" altLang="en-US" sz="1800" kern="0" dirty="0">
              <a:solidFill>
                <a:srgbClr val="22365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kern="0" dirty="0">
                <a:solidFill>
                  <a:srgbClr val="223651"/>
                </a:solidFill>
                <a:latin typeface="+mn-lt"/>
              </a:rPr>
              <a:t>ລະບຸເປົ້າໝາຍແລະໂອກາດ</a:t>
            </a:r>
            <a:endParaRPr lang="en-US" altLang="en-US" sz="1800" kern="0" dirty="0">
              <a:solidFill>
                <a:srgbClr val="22365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kern="0" dirty="0">
                <a:solidFill>
                  <a:srgbClr val="223651"/>
                </a:solidFill>
                <a:latin typeface="+mn-lt"/>
              </a:rPr>
              <a:t>ຊ່ວຍໃຫ້ຄວາມສະດວກໃນການຕັດສິນໃຈ</a:t>
            </a:r>
            <a:endParaRPr lang="en-US" altLang="en-US" sz="1800" kern="0" dirty="0">
              <a:solidFill>
                <a:srgbClr val="223651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lo-LA" altLang="en-US" sz="1800" b="1" dirty="0">
                <a:solidFill>
                  <a:schemeClr val="accent6"/>
                </a:solidFill>
                <a:latin typeface="+mn-lt"/>
              </a:rPr>
              <a:t>ເຄື່ອງມືປະເມີນຜົນສາມາດວັດແທກຫຍັງໄດ້ແດ່</a:t>
            </a:r>
            <a:r>
              <a:rPr lang="en-US" altLang="en-US" sz="1800" b="1" dirty="0">
                <a:solidFill>
                  <a:schemeClr val="accent6"/>
                </a:solidFill>
                <a:latin typeface="+mn-lt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dirty="0">
                <a:solidFill>
                  <a:srgbClr val="042B4A"/>
                </a:solidFill>
                <a:latin typeface="+mn-lt"/>
              </a:rPr>
              <a:t>ຄວາມຮູ້</a:t>
            </a:r>
            <a:r>
              <a:rPr lang="en-US" altLang="en-US" sz="1800" dirty="0">
                <a:solidFill>
                  <a:srgbClr val="042B4A"/>
                </a:solidFill>
                <a:latin typeface="+mn-lt"/>
              </a:rPr>
              <a:t>, </a:t>
            </a:r>
            <a:r>
              <a:rPr lang="lo-LA" altLang="en-US" sz="1800" dirty="0">
                <a:solidFill>
                  <a:srgbClr val="042B4A"/>
                </a:solidFill>
                <a:latin typeface="+mn-lt"/>
              </a:rPr>
              <a:t>ທັກສະ ແລະ</a:t>
            </a:r>
            <a:r>
              <a:rPr lang="lo-LA" altLang="en-US" sz="1800" dirty="0">
                <a:solidFill>
                  <a:srgbClr val="042B4A"/>
                </a:solidFill>
              </a:rPr>
              <a:t>ຄວາມສາມາດ</a:t>
            </a:r>
            <a:r>
              <a:rPr lang="en-US" altLang="en-US" sz="1800" dirty="0">
                <a:solidFill>
                  <a:srgbClr val="042B4A"/>
                </a:solidFill>
                <a:latin typeface="+mn-lt"/>
              </a:rPr>
              <a:t> (KSAs)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dirty="0">
                <a:solidFill>
                  <a:schemeClr val="accent6"/>
                </a:solidFill>
                <a:latin typeface="+mn-lt"/>
              </a:rPr>
              <a:t>ຄວາມຖະນັດ</a:t>
            </a:r>
            <a:r>
              <a:rPr lang="en-US" altLang="en-US" sz="1800" dirty="0">
                <a:solidFill>
                  <a:schemeClr val="accent6"/>
                </a:solidFill>
              </a:rPr>
              <a:t>/</a:t>
            </a:r>
            <a:r>
              <a:rPr lang="lo-LA" altLang="en-US" sz="1800" dirty="0">
                <a:solidFill>
                  <a:srgbClr val="042B4A"/>
                </a:solidFill>
                <a:latin typeface="+mn-lt"/>
              </a:rPr>
              <a:t>ຄວາມສາມາດ</a:t>
            </a:r>
            <a:endParaRPr lang="en-US" altLang="en-US" sz="18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dirty="0">
                <a:solidFill>
                  <a:srgbClr val="042B4A"/>
                </a:solidFill>
                <a:latin typeface="+mn-lt"/>
              </a:rPr>
              <a:t>ຄ່ານິຍົມໃນການເຮັດວຽກແລະ</a:t>
            </a:r>
            <a:r>
              <a:rPr lang="lo-LA" altLang="en-US" sz="1800" dirty="0">
                <a:solidFill>
                  <a:srgbClr val="042B4A"/>
                </a:solidFill>
              </a:rPr>
              <a:t>ຄ່ານິຍົມສ່ວນບຸກຄົນ</a:t>
            </a:r>
            <a:endParaRPr lang="en-US" altLang="en-US" sz="18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dirty="0">
                <a:solidFill>
                  <a:srgbClr val="042B4A"/>
                </a:solidFill>
                <a:latin typeface="+mn-lt"/>
              </a:rPr>
              <a:t>ບຸຄະລິກລັກສະນະ</a:t>
            </a:r>
            <a:endParaRPr lang="en-US" altLang="en-US" sz="18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lo-LA" altLang="en-US" sz="1800" dirty="0">
                <a:solidFill>
                  <a:srgbClr val="042B4A"/>
                </a:solidFill>
                <a:latin typeface="+mn-lt"/>
              </a:rPr>
              <a:t>ຄວາມສົນໃຈດ້ານອາຊີບ</a:t>
            </a:r>
            <a:endParaRPr lang="en-US" altLang="en-US" sz="1800" dirty="0">
              <a:solidFill>
                <a:srgbClr val="042B4A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39"/>
            <a:ext cx="1700222" cy="2163571"/>
            <a:chOff x="6096000" y="863035"/>
            <a:chExt cx="3048000" cy="3480365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5"/>
              <a:ext cx="3048000" cy="3480365"/>
              <a:chOff x="6553822" y="930962"/>
              <a:chExt cx="2590183" cy="3717235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601113" y="1798574"/>
                <a:ext cx="474740" cy="1085397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>
                  <a:defRPr/>
                </a:pPr>
                <a:r>
                  <a:rPr lang="lo-LA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ການປະເມີນ</a:t>
                </a:r>
                <a:endParaRPr lang="en-US" sz="825" b="1" cap="small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6947929" y="1568141"/>
                <a:ext cx="632985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lo-LA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ການວິເຄາະຕະຫຼາດ</a:t>
                </a:r>
                <a:endParaRPr lang="en-US" sz="750" b="1" cap="small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288599" y="1552340"/>
                <a:ext cx="668153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lo-LA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ການສ້າງທັກສະ</a:t>
                </a:r>
                <a:endParaRPr lang="en-US" sz="825" b="1" cap="small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4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lo-LA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ເຄື່ອງມືທາງການຕະຫຼາດ</a:t>
                </a:r>
                <a:endParaRPr lang="en-US" sz="825" b="1" cap="small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lo-LA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ການຊອກວຽກ</a:t>
                </a:r>
                <a:endParaRPr lang="en-US" sz="825" b="1" cap="small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428873"/>
                <a:ext cx="1488143" cy="492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lo-LA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ການຄົ້ນຄວ້າການຝຶກອົບຮົມ</a:t>
                </a:r>
                <a:endParaRPr lang="en-US" sz="750" cap="smal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256404"/>
            <a:ext cx="8288593" cy="9583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lo-LA" sz="3200" b="1" dirty="0">
                <a:latin typeface="DokChampa" panose="020B0604020202020204" pitchFamily="34" charset="-34"/>
                <a:cs typeface="DokChampa" panose="020B0604020202020204" pitchFamily="34" charset="-34"/>
              </a:rPr>
              <a:t>ຂໍ້ມູນຕະຫຼາດແຮງງານ</a:t>
            </a:r>
            <a:r>
              <a:rPr lang="en-US" sz="3200" b="1" dirty="0">
                <a:latin typeface="DokChampa" panose="020B0604020202020204" pitchFamily="34" charset="-34"/>
                <a:cs typeface="DokChampa" panose="020B0604020202020204" pitchFamily="34" charset="-34"/>
              </a:rPr>
              <a:t>:</a:t>
            </a:r>
            <a:br>
              <a:rPr lang="en-US" sz="3200" b="1" dirty="0">
                <a:latin typeface="DokChampa" panose="020B0604020202020204" pitchFamily="34" charset="-34"/>
                <a:cs typeface="DokChampa" panose="020B0604020202020204" pitchFamily="34" charset="-34"/>
              </a:rPr>
            </a:br>
            <a:r>
              <a:rPr lang="lo-LA" sz="3200" b="1" dirty="0">
                <a:latin typeface="DokChampa" panose="020B0604020202020204" pitchFamily="34" charset="-34"/>
                <a:cs typeface="DokChampa" panose="020B0604020202020204" pitchFamily="34" charset="-34"/>
              </a:rPr>
              <a:t>ການ</a:t>
            </a:r>
            <a:r>
              <a:rPr lang="lo-LA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ຊອກວຽກ ຫຼຼື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lo-LA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kChampa" panose="020B0604020202020204" pitchFamily="34" charset="-34"/>
                <a:cs typeface="DokChampa" panose="020B0604020202020204" pitchFamily="34" charset="-34"/>
              </a:rPr>
              <a:t>ການຝຶກອົບຮົມ</a:t>
            </a:r>
            <a:r>
              <a:rPr lang="en-US" sz="3200" b="1" dirty="0">
                <a:latin typeface="DokChampa" panose="020B0604020202020204" pitchFamily="34" charset="-34"/>
                <a:cs typeface="DokChampa" panose="020B0604020202020204" pitchFamily="34" charset="-34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7055416"/>
              </p:ext>
            </p:extLst>
          </p:nvPr>
        </p:nvGraphicFramePr>
        <p:xfrm>
          <a:off x="378955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06798"/>
            <a:ext cx="2840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o-LA" altLang="en-US" sz="1200" b="1" dirty="0">
                <a:solidFill>
                  <a:srgbClr val="FFFFFF"/>
                </a:solidFill>
                <a:cs typeface="Arial" charset="0"/>
              </a:rPr>
              <a:t>ຕັດສິນໃຈ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o-LA" altLang="en-US" sz="1200" b="1" dirty="0">
                <a:solidFill>
                  <a:srgbClr val="FFFFFF"/>
                </a:solidFill>
                <a:cs typeface="Arial" charset="0"/>
              </a:rPr>
              <a:t>ຈາກຂໍ້ມູນ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o-LA" altLang="en-US" sz="1200" b="1" dirty="0">
                <a:solidFill>
                  <a:srgbClr val="FFFFFF"/>
                </a:solidFill>
                <a:cs typeface="Arial" charset="0"/>
              </a:rPr>
              <a:t>ທີ່ຮູ້ແລະເຂົ້າໃຈ</a:t>
            </a:r>
            <a:endParaRPr lang="en-US" altLang="en-U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ລະບຸທັກສະທີ່ຍັງບໍ່ມີ              ແລະຂໍ້ມູນກ່ຽວກັບຄ່າຈ້າງ</a:t>
            </a:r>
            <a:endParaRPr lang="en-US" sz="1600" b="1" i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ຊອກຫານາຍຈ້າງຜູ້ທີ່ກຳລັງຈ້າງງານ</a:t>
            </a:r>
          </a:p>
          <a:p>
            <a:pPr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ທີ່ທ່ານສົນໃຈຈະເຮັດວຽກນັ້ນ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ຮູ້ວ່າວຽກໃດທີ່ກຳລັງມີການຈ້າງງານເພີ່ມແລະວຽກໃດທີ່ການຈ້າງງານຫຼຸດລົງ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6511" y="4005391"/>
            <a:ext cx="4072065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ຊອກວຽກແຄບລົງຕາມສາຍອາຊີບ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0609" y="5147951"/>
            <a:ext cx="225414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lo-LA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ຊອກວຽກທີ່ເໝາະສົມ</a:t>
            </a:r>
            <a:endParaRPr lang="en-US" b="1" cap="all" dirty="0">
              <a:ln w="0"/>
              <a:solidFill>
                <a:srgbClr val="FF9900"/>
              </a:soli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ລະບຸໂຄງການຝຶກອົບຮົມ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lo-LA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ຮຽນຮູ້ວ່າວຽກໃດທີ່ຕ້ອງການໃບຍັ້ງຍືນ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lo-LA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ຕອບຄຳຖາມກ່ຽວກັບເສັ້ນທາງການຊອກວຽກ ຫຼືເສັ້ນທາງ     ການຝຶກອົບຮົມຂອງທ່ານ</a:t>
            </a:r>
            <a:endParaRPr lang="en-US" sz="2000" b="1" spc="150" dirty="0">
              <a:ln w="11430"/>
              <a:solidFill>
                <a:srgbClr val="FAA7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lo-LA" altLang="en-US" sz="3200" b="1" dirty="0">
                <a:solidFill>
                  <a:schemeClr val="bg1"/>
                </a:solidFill>
              </a:rPr>
              <a:t>ເຄື່ອງມືທາງອອນລາຍສຳລັບ </a:t>
            </a:r>
            <a:br>
              <a:rPr lang="lo-LA" altLang="en-US" sz="3200" b="1" dirty="0">
                <a:solidFill>
                  <a:schemeClr val="bg1"/>
                </a:solidFill>
              </a:rPr>
            </a:br>
            <a:r>
              <a:rPr lang="lo-LA" altLang="en-US" sz="3200" b="1" dirty="0">
                <a:solidFill>
                  <a:schemeClr val="bg1"/>
                </a:solidFill>
              </a:rPr>
              <a:t>ການຊອກວຽກ ຫຼື ການຝຶກອົບຮົມ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321770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lo-LA" dirty="0">
                <a:solidFill>
                  <a:srgbClr val="333399"/>
                </a:solidFill>
                <a:latin typeface="Arial"/>
                <a:cs typeface="Arial" charset="0"/>
              </a:rPr>
              <a:t>ເຄື່ອງມືທາງອອນລາຍເຫຼ່ານີ້ສາມາດຊ່ວຍໃນການປະເມີນຜົນ</a:t>
            </a:r>
            <a:r>
              <a:rPr lang="en-US" dirty="0">
                <a:solidFill>
                  <a:srgbClr val="333399"/>
                </a:solidFill>
                <a:latin typeface="Arial"/>
                <a:cs typeface="Arial" charset="0"/>
              </a:rPr>
              <a:t>, </a:t>
            </a:r>
            <a:r>
              <a:rPr lang="lo-LA" dirty="0">
                <a:solidFill>
                  <a:srgbClr val="333399"/>
                </a:solidFill>
                <a:latin typeface="Arial"/>
                <a:cs typeface="Arial" charset="0"/>
              </a:rPr>
              <a:t>ການຝຶກອົບຮົມ</a:t>
            </a:r>
            <a:r>
              <a:rPr lang="en-US" dirty="0">
                <a:solidFill>
                  <a:srgbClr val="333399"/>
                </a:solidFill>
                <a:latin typeface="Arial"/>
                <a:cs typeface="Arial" charset="0"/>
              </a:rPr>
              <a:t>, </a:t>
            </a:r>
            <a:r>
              <a:rPr lang="lo-LA" dirty="0">
                <a:solidFill>
                  <a:srgbClr val="333399"/>
                </a:solidFill>
                <a:latin typeface="Arial"/>
                <a:cs typeface="Arial" charset="0"/>
              </a:rPr>
              <a:t>    ການຈ້າງງານແລະອື່ນງອີກຫຼາຍຢ່າງ</a:t>
            </a:r>
            <a:endParaRPr lang="en-US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" action="ppaction://noactio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lo-LA" altLang="en-US" b="1" dirty="0">
                <a:solidFill>
                  <a:srgbClr val="042B4A"/>
                </a:solidFill>
              </a:rPr>
              <a:t>ເປັນຫຍັງ</a:t>
            </a:r>
            <a:r>
              <a:rPr lang="lo-LA" altLang="en-US" b="1" dirty="0">
                <a:solidFill>
                  <a:schemeClr val="accent6"/>
                </a:solidFill>
              </a:rPr>
              <a:t>ຈຶ່ງ</a:t>
            </a:r>
            <a:r>
              <a:rPr lang="lo-LA" altLang="en-US" b="1" dirty="0">
                <a:solidFill>
                  <a:srgbClr val="042B4A"/>
                </a:solidFill>
              </a:rPr>
              <a:t>ໃຊ້ເຄື່ອງມືທາງອອນລາຍເພື່ອສຳຫຼວດການຊອກວຽກ ຫຼືການຝຶກອົບຮົມ</a:t>
            </a:r>
            <a:r>
              <a:rPr lang="en-US" altLang="en-US" b="1" dirty="0">
                <a:solidFill>
                  <a:srgbClr val="042B4A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o-LA" dirty="0">
                <a:solidFill>
                  <a:srgbClr val="002060"/>
                </a:solidFill>
              </a:rPr>
              <a:t>ຊ່ວຍໃຫ້ຕັດສິນໃຈໄດ້ດີກວ່າຈາກຂໍ້ມູນເພີ່ມເຕີມທີ່ຮູ້ແລະເຂົ້າໃຈ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o-LA" dirty="0">
                <a:solidFill>
                  <a:srgbClr val="002060"/>
                </a:solidFill>
              </a:rPr>
              <a:t>ຮຽນຮູ້ວິທີການປະເມີນຄວາມຮູ້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lo-LA" dirty="0">
                <a:solidFill>
                  <a:srgbClr val="002060"/>
                </a:solidFill>
              </a:rPr>
              <a:t>ທັກສະ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lo-LA" dirty="0">
                <a:solidFill>
                  <a:srgbClr val="002060"/>
                </a:solidFill>
              </a:rPr>
              <a:t>ຄວາມສາມາດ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lo-LA" dirty="0">
                <a:solidFill>
                  <a:srgbClr val="002060"/>
                </a:solidFill>
              </a:rPr>
              <a:t>ຄ່ານິຍົມແລະຄວາມສົນໃຈ   ຂອງທ່ານທີ່ກ່ຽວຂ້ອງກັບການຝຶກອົບຮົມ ແລະຂັ້ນຕອນການຊອກວຽກ</a:t>
            </a:r>
            <a:endParaRPr lang="en-US" altLang="en-US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lo-LA" altLang="en-US" b="1" dirty="0">
                <a:solidFill>
                  <a:schemeClr val="bg1"/>
                </a:solidFill>
              </a:rPr>
              <a:t>ເສັນທາງການຊອກວຽກເຮັດ</a:t>
            </a:r>
            <a:br>
              <a:rPr lang="en-US" sz="2100" b="1" dirty="0">
                <a:solidFill>
                  <a:schemeClr val="accent6"/>
                </a:solidFill>
              </a:rPr>
            </a:b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lo-LA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ຂັ້ນຕອນການຊອກວຽກ</a:t>
            </a:r>
            <a:endParaRPr lang="en-US" sz="2500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96283-9FCE-422D-B9E7-848363ECC120}"/>
              </a:ext>
            </a:extLst>
          </p:cNvPr>
          <p:cNvSpPr txBox="1"/>
          <p:nvPr/>
        </p:nvSpPr>
        <p:spPr>
          <a:xfrm>
            <a:off x="4094458" y="2127824"/>
            <a:ext cx="1154023" cy="523220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o-LA" sz="1400" b="1" dirty="0">
                <a:solidFill>
                  <a:schemeClr val="accent6"/>
                </a:solidFill>
              </a:rPr>
              <a:t>ການປະເມີນຕົນເອງ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31ACF-AD43-434E-B4EA-C436AE567E05}"/>
              </a:ext>
            </a:extLst>
          </p:cNvPr>
          <p:cNvSpPr txBox="1"/>
          <p:nvPr/>
        </p:nvSpPr>
        <p:spPr>
          <a:xfrm>
            <a:off x="6078916" y="2810935"/>
            <a:ext cx="125973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6"/>
                </a:solidFill>
              </a:rPr>
              <a:t>ການວິເຄາະຕະຫຼາດ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317D6-579B-4961-A58F-B530D9A1E5D5}"/>
              </a:ext>
            </a:extLst>
          </p:cNvPr>
          <p:cNvSpPr txBox="1"/>
          <p:nvPr/>
        </p:nvSpPr>
        <p:spPr>
          <a:xfrm>
            <a:off x="6105487" y="4212946"/>
            <a:ext cx="993269" cy="523220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accent6"/>
                </a:solidFill>
              </a:rPr>
              <a:t>ສ້າງແຜນການ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AEC77-46CB-46F0-8CCE-AF3D99C3D9BF}"/>
              </a:ext>
            </a:extLst>
          </p:cNvPr>
          <p:cNvSpPr txBox="1"/>
          <p:nvPr/>
        </p:nvSpPr>
        <p:spPr>
          <a:xfrm>
            <a:off x="4094922" y="5015537"/>
            <a:ext cx="1228686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chemeClr val="accent6"/>
                </a:solidFill>
              </a:rPr>
              <a:t>ຈັດຕັ້ງປະຕິບັດແຜນການ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256-712F-4B99-B271-7AEAE6C2E0D0}"/>
              </a:ext>
            </a:extLst>
          </p:cNvPr>
          <p:cNvSpPr txBox="1"/>
          <p:nvPr/>
        </p:nvSpPr>
        <p:spPr>
          <a:xfrm>
            <a:off x="2045244" y="4308768"/>
            <a:ext cx="1306340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chemeClr val="accent6"/>
                </a:solidFill>
              </a:rPr>
              <a:t>ສຳພາດ</a:t>
            </a:r>
          </a:p>
          <a:p>
            <a:pPr algn="ctr"/>
            <a:r>
              <a:rPr lang="lo-LA" sz="1600" b="1" dirty="0">
                <a:solidFill>
                  <a:schemeClr val="accent6"/>
                </a:solidFill>
              </a:rPr>
              <a:t>ງານ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E8C81-3B66-4DFA-B432-1C30F1C3A64F}"/>
              </a:ext>
            </a:extLst>
          </p:cNvPr>
          <p:cNvSpPr txBox="1"/>
          <p:nvPr/>
        </p:nvSpPr>
        <p:spPr>
          <a:xfrm>
            <a:off x="2174091" y="2885030"/>
            <a:ext cx="111340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o-LA" sz="1400" b="1" dirty="0">
                <a:solidFill>
                  <a:schemeClr val="accent6"/>
                </a:solidFill>
              </a:rPr>
              <a:t>ຮັບສະໝັກ</a:t>
            </a:r>
          </a:p>
          <a:p>
            <a:pPr algn="ctr"/>
            <a:r>
              <a:rPr lang="lo-LA" sz="1400" dirty="0">
                <a:solidFill>
                  <a:schemeClr val="accent6"/>
                </a:solidFill>
              </a:rPr>
              <a:t>ວຽກ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C14-E5B0-473B-B9A9-ABF5A8367E55}"/>
              </a:ext>
            </a:extLst>
          </p:cNvPr>
          <p:cNvSpPr txBox="1"/>
          <p:nvPr/>
        </p:nvSpPr>
        <p:spPr>
          <a:xfrm>
            <a:off x="3929467" y="3619973"/>
            <a:ext cx="145933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lo-LA" sz="1600" b="1" dirty="0">
                <a:solidFill>
                  <a:schemeClr val="accent6"/>
                </a:solidFill>
              </a:rPr>
              <a:t>ການຈ້າງງານ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lo-LA" altLang="en-US" b="1" dirty="0">
                <a:solidFill>
                  <a:schemeClr val="bg1"/>
                </a:solidFill>
              </a:rPr>
              <a:t>ເສັນທາງການຝຶກອົບຮົມ</a:t>
            </a:r>
            <a:br>
              <a:rPr lang="en-US" sz="2100" b="1" dirty="0">
                <a:solidFill>
                  <a:schemeClr val="accent6"/>
                </a:solidFill>
              </a:rPr>
            </a:b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chemeClr val="tx2"/>
                </a:solidFill>
              </a:rPr>
              <a:t>ການປະເມີນຕົນເອງ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b="1" dirty="0">
                <a:solidFill>
                  <a:schemeClr val="tx2"/>
                </a:solidFill>
              </a:rPr>
              <a:t>ຂໍ້ມູນຕະຫຼາດ</a:t>
            </a:r>
          </a:p>
          <a:p>
            <a:pPr algn="ctr"/>
            <a:r>
              <a:rPr lang="lo-LA" b="1" dirty="0">
                <a:solidFill>
                  <a:schemeClr val="tx2"/>
                </a:solidFill>
              </a:rPr>
              <a:t>ແຮງງານ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chemeClr val="tx2"/>
                </a:solidFill>
              </a:rPr>
              <a:t>ຕັ້ງເປົ້າໝາຍການຝຶກອົບຮົມ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400" b="1" dirty="0">
                <a:solidFill>
                  <a:schemeClr val="tx2"/>
                </a:solidFill>
              </a:rPr>
              <a:t>ສ້າງແຜນ</a:t>
            </a:r>
          </a:p>
          <a:p>
            <a:pPr algn="ctr"/>
            <a:r>
              <a:rPr lang="lo-LA" sz="1400" b="1" dirty="0">
                <a:solidFill>
                  <a:schemeClr val="tx2"/>
                </a:solidFill>
              </a:rPr>
              <a:t>ການປະຕິບັດງານດ້ານອາຊີບ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chemeClr val="tx2"/>
                </a:solidFill>
              </a:rPr>
              <a:t>ຝຶກອົບຮົມ ຫຼືຮຽນໃຫ້ຈົບໂຄງການເພື່ອເອົາໃບຍັ້ງຍືນ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28" y="3502380"/>
            <a:ext cx="1510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600" b="1" dirty="0">
                <a:solidFill>
                  <a:schemeClr val="tx2"/>
                </a:solidFill>
              </a:rPr>
              <a:t>ການຈ້າງງານ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lo-LA" sz="4000" b="1" dirty="0"/>
              <a:t>ສູນອາຊີບ </a:t>
            </a:r>
            <a:r>
              <a:rPr lang="en-US" sz="4000" b="1" dirty="0"/>
              <a:t>MASSHIRE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300" b="1" dirty="0">
                <a:solidFill>
                  <a:srgbClr val="002060"/>
                </a:solidFill>
              </a:rPr>
              <a:t>ຊ່ວຍກຳຈັດຄວາມຍ່ານກົວແລະຄວາມສັບສົນໃນການຊອກວຽກເຮັດ</a:t>
            </a:r>
            <a:r>
              <a:rPr lang="en-US" sz="23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46" y="5383753"/>
            <a:ext cx="8640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MassHire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lo-LA" sz="2000" b="1" dirty="0">
                <a:solidFill>
                  <a:srgbClr val="002060"/>
                </a:solidFill>
              </a:rPr>
              <a:t>ສະໜັບສະໜູນ</a:t>
            </a:r>
            <a:r>
              <a:rPr lang="lo-LA" sz="2200" b="1" dirty="0">
                <a:solidFill>
                  <a:srgbClr val="002060"/>
                </a:solidFill>
              </a:rPr>
              <a:t>ທ່ານ</a:t>
            </a:r>
            <a:r>
              <a:rPr lang="lo-LA" sz="2000" b="1" dirty="0">
                <a:solidFill>
                  <a:srgbClr val="002060"/>
                </a:solidFill>
              </a:rPr>
              <a:t>ແລະຊ່ວຍໃຫ້</a:t>
            </a:r>
            <a:r>
              <a:rPr lang="lo-LA" sz="2200" b="1" dirty="0">
                <a:solidFill>
                  <a:srgbClr val="002060"/>
                </a:solidFill>
              </a:rPr>
              <a:t>ທ່ານ</a:t>
            </a:r>
            <a:r>
              <a:rPr lang="lo-LA" sz="2000" b="1" dirty="0">
                <a:solidFill>
                  <a:srgbClr val="002060"/>
                </a:solidFill>
              </a:rPr>
              <a:t>ກັບຄືນໄປເຮັດວຽກໃໝ່ໄດ້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r>
              <a:rPr lang="lo-LA" sz="3200" b="1" dirty="0"/>
              <a:t>ການຮຽນຮູ້ອິງໃສ່ການເຮັດວຽກຈິງ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/>
          </a:bodyPr>
          <a:lstStyle/>
          <a:p>
            <a:r>
              <a:rPr lang="lo-LA" dirty="0">
                <a:solidFill>
                  <a:srgbClr val="002060"/>
                </a:solidFill>
              </a:rPr>
              <a:t>ການຝຶກຫັດງານທີ່ໄດ້ຮັບການລົງທະບຽນ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lo-LA" sz="2800" dirty="0">
                <a:solidFill>
                  <a:srgbClr val="002060"/>
                </a:solidFill>
              </a:rPr>
              <a:t>ແບບດັ້ງເດີມ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lo-LA" sz="2800" dirty="0">
                <a:solidFill>
                  <a:srgbClr val="002060"/>
                </a:solidFill>
              </a:rPr>
              <a:t>ການກໍ່ສ້າງ ແລະການຄ້າ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lo-LA" sz="2800" dirty="0">
                <a:solidFill>
                  <a:srgbClr val="002060"/>
                </a:solidFill>
              </a:rPr>
              <a:t>ບໍ່ແມ່ນແບບດັ້ງເດີມ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lo-LA" sz="2800" dirty="0">
                <a:solidFill>
                  <a:srgbClr val="002060"/>
                </a:solidFill>
              </a:rPr>
              <a:t>ເຕັກໂນໂລຍີ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lo-LA" sz="2800" dirty="0">
                <a:solidFill>
                  <a:srgbClr val="002060"/>
                </a:solidFill>
              </a:rPr>
              <a:t>ໂຮງງານ ແລະການດູແລສຸຂະພາບ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</a:p>
          <a:p>
            <a:r>
              <a:rPr lang="lo-LA" dirty="0">
                <a:solidFill>
                  <a:srgbClr val="002060"/>
                </a:solidFill>
              </a:rPr>
              <a:t>ການຝຶກອົບຮົມລະຫວ່າງເຮັດວຽກຈິງ</a:t>
            </a:r>
            <a:r>
              <a:rPr lang="en-US" dirty="0">
                <a:solidFill>
                  <a:srgbClr val="002060"/>
                </a:solidFill>
              </a:rPr>
              <a:t> (OJT)</a:t>
            </a:r>
          </a:p>
          <a:p>
            <a:r>
              <a:rPr lang="lo-LA" dirty="0">
                <a:solidFill>
                  <a:srgbClr val="002060"/>
                </a:solidFill>
              </a:rPr>
              <a:t>ການຝຶກອົບຮົມຕາມຄວານຕ້ອງການ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lo-LA" dirty="0">
                <a:solidFill>
                  <a:srgbClr val="042B4A"/>
                </a:solidFill>
              </a:rPr>
              <a:t>ສິດທະປະໂຫຍດສຳລັບທະຫານຜ່ານເສິກ</a:t>
            </a:r>
            <a:endParaRPr lang="en-US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en-US" sz="4000" b="1" dirty="0" err="1"/>
              <a:t>MassHire</a:t>
            </a:r>
            <a:r>
              <a:rPr lang="en-US" sz="4000" b="1" dirty="0"/>
              <a:t> </a:t>
            </a:r>
            <a:r>
              <a:rPr lang="en-US" sz="4000" b="1" dirty="0" err="1"/>
              <a:t>JobQuest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5237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solidFill>
                  <a:schemeClr val="bg1"/>
                </a:solidFill>
              </a:rPr>
              <a:t>ເຂົ້າສູ່ລະບົບ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95316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solidFill>
                  <a:schemeClr val="bg1"/>
                </a:solidFill>
              </a:rPr>
              <a:t>ການລົງທະບຽນ ຜູ້ໃຊ້ຄັ້ງທຳອິດ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566242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200" b="1" dirty="0">
                <a:solidFill>
                  <a:schemeClr val="bg1"/>
                </a:solidFill>
              </a:rPr>
              <a:t>ປະກາດແຈ້ງຂ່າວສານຕະຫຼາດນັດແຮງງານ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S</a:t>
            </a:r>
            <a:r>
              <a:rPr lang="lo-LA" sz="1100" b="1" u="sng" dirty="0">
                <a:solidFill>
                  <a:schemeClr val="bg1"/>
                </a:solidFill>
              </a:rPr>
              <a:t>ອກຫາ</a:t>
            </a:r>
            <a:r>
              <a:rPr lang="en-US" sz="1100" b="1" dirty="0">
                <a:solidFill>
                  <a:schemeClr val="bg1"/>
                </a:solidFill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lo-LA" sz="1100" b="1" dirty="0">
                <a:solidFill>
                  <a:schemeClr val="bg1"/>
                </a:solidFill>
              </a:rPr>
              <a:t> ວຽກຕ່າງໆ</a:t>
            </a:r>
          </a:p>
          <a:p>
            <a:pPr algn="ctr">
              <a:buFont typeface="Arial" pitchFamily="34" charset="0"/>
              <a:buChar char="•"/>
            </a:pPr>
            <a:r>
              <a:rPr lang="lo-LA" sz="1100" b="1" dirty="0">
                <a:solidFill>
                  <a:schemeClr val="bg1"/>
                </a:solidFill>
              </a:rPr>
              <a:t> ໂຮງຮຽນຝຶກອົບຮົມ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lo-LA" sz="1100" b="1" dirty="0">
                <a:solidFill>
                  <a:schemeClr val="bg1"/>
                </a:solidFill>
              </a:rPr>
              <a:t> ຕະຫຼາດນັດແຮງງານ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lo-LA" sz="1100" b="1" u="sng" dirty="0">
                <a:solidFill>
                  <a:schemeClr val="bg1"/>
                </a:solidFill>
              </a:rPr>
              <a:t>ເຂົ້າເຖິງ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</a:rPr>
              <a:t>www.mass.gov</a:t>
            </a:r>
            <a:r>
              <a:rPr lang="en-US" sz="3200" b="1" dirty="0">
                <a:solidFill>
                  <a:schemeClr val="accent6"/>
                </a:solidFill>
              </a:rPr>
              <a:t>/</a:t>
            </a:r>
            <a:r>
              <a:rPr lang="en-US" sz="3200" b="1" dirty="0" err="1">
                <a:solidFill>
                  <a:schemeClr val="accent6"/>
                </a:solidFill>
              </a:rPr>
              <a:t>jobquest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349917" cy="954348"/>
          </a:xfrm>
        </p:spPr>
        <p:txBody>
          <a:bodyPr/>
          <a:lstStyle/>
          <a:p>
            <a:pPr algn="ctr"/>
            <a:r>
              <a:rPr lang="en-US" sz="3200" b="1" dirty="0"/>
              <a:t>JobQuest – </a:t>
            </a:r>
            <a:r>
              <a:rPr lang="lo-LA" sz="3200" b="1" dirty="0"/>
              <a:t>ການຈັບຄູ່ຄົນຊອກວຽກກັບວຽກການ</a:t>
            </a:r>
            <a:endParaRPr lang="en-US" sz="3200" b="1" dirty="0"/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3900" y="249904"/>
            <a:ext cx="7950199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lo-L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ການ</a:t>
            </a:r>
            <a:r>
              <a:rPr lang="lo-L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ອົບຮົມປະຕິບັດການເພື່ອ</a:t>
            </a:r>
            <a:r>
              <a:rPr lang="lo-L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ຊອກວຽກ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000" b="1" dirty="0"/>
              <a:t>ຊີວະປະຫວັດ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000" dirty="0"/>
              <a:t>ການຂຽນໃບຊີວະປະຫວັດ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000" dirty="0"/>
              <a:t>ຈົດໝາຍສະໝັກວຽກ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000" dirty="0"/>
              <a:t>ການສະໝັກທາງອອນລາຍ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000" b="1" dirty="0"/>
              <a:t>ການປະເມີນ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000" dirty="0"/>
              <a:t>ການລະບຸທັກສະຕ່າງໆ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WorkKeys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TORQ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000" dirty="0"/>
              <a:t>ຕັວຊີ້ວັດ </a:t>
            </a:r>
            <a:r>
              <a:rPr lang="en-US" sz="2000" dirty="0"/>
              <a:t>Myers-Briggs Type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000" b="1" dirty="0"/>
              <a:t>ການຊອກວຽກ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ການຈັດລະບົບການຊອກວຽກ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ລະບົບຕິດຕາມຜູ້ສະໝັກ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ການພັດທະນາການໂຄສະນາຕົນເອງເພື່ອໂນ້ມນ້າວໃຫ້ນາຍຈ້າງຢາກຈ້າງທ່ານ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ພະນັກງານສູງອາຍຸ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3113240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000" b="1" dirty="0"/>
              <a:t>ເຄືອຂ່າຍ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ການສ້າງເຄືອຂ່າຍການເຮັດວຽກ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ລິງອິນ </a:t>
            </a:r>
            <a:r>
              <a:rPr lang="en-US" sz="1800" dirty="0"/>
              <a:t>(LinkedIn)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5" y="4496167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1800" b="1" dirty="0"/>
              <a:t>ການສຳພາດ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ການເຮັດຄະແນນນຳໃນການສຳພາດ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ການສຳພາດທາງໂທລະສັບ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1800" dirty="0"/>
              <a:t>ການເຈລະຈາຕໍ່ຮອງເງິນເດືອນ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lo-L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ການ</a:t>
            </a:r>
            <a:r>
              <a:rPr lang="lo-L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ອົບຮົມປະຕິບັດການເພື່ອ</a:t>
            </a:r>
            <a:r>
              <a:rPr lang="lo-L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ຊອກວຽກ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200" b="1" dirty="0"/>
              <a:t>ຄວາມຮູ້ດ້ານການເງິນ</a:t>
            </a:r>
            <a:endParaRPr lang="en-US" sz="2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ງົບປະມານສ່ວນຕົວ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ແຜນການອອມຊັບ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ເຄຮດິດ</a:t>
            </a:r>
            <a:r>
              <a:rPr lang="en-US" sz="2200" dirty="0"/>
              <a:t>, </a:t>
            </a:r>
            <a:r>
              <a:rPr lang="lo-LA" sz="2200" dirty="0"/>
              <a:t>ໜີ້ສິນ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ການຕັດສິນໃຈດ້ານການເງິນ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ການລັກຂໍ້ມູນສ່ວນຕົວ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5031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1600" dirty="0">
                <a:solidFill>
                  <a:srgbClr val="042B4A"/>
                </a:solidFill>
              </a:rPr>
              <a:t>ການຝຶກອົບຮົມເຫຼ່ານີ້ແມ່ນສຳລັບບຸກຄົນທີ່ຄືນມາຂໍຄວາມຊ່ວຍເຫຼືອອີກຄັ້ງ</a:t>
            </a:r>
            <a:r>
              <a:rPr lang="en-US" sz="1600" dirty="0">
                <a:solidFill>
                  <a:srgbClr val="042B4A"/>
                </a:solidFill>
              </a:rPr>
              <a:t> (Reentry), </a:t>
            </a:r>
            <a:r>
              <a:rPr lang="lo-LA" sz="1600" dirty="0">
                <a:solidFill>
                  <a:srgbClr val="042B4A"/>
                </a:solidFill>
              </a:rPr>
              <a:t>ຄວາມຊ່ວຍເຫຼືອຊົ່ວຄາວສຳລັບຄອບຄົວທີ່ຂັດສົນ </a:t>
            </a:r>
            <a:r>
              <a:rPr lang="en-US" sz="1600" dirty="0">
                <a:solidFill>
                  <a:srgbClr val="042B4A"/>
                </a:solidFill>
              </a:rPr>
              <a:t>(TANF)/</a:t>
            </a:r>
            <a:r>
              <a:rPr lang="lo-LA" sz="1600" dirty="0">
                <a:solidFill>
                  <a:srgbClr val="042B4A"/>
                </a:solidFill>
              </a:rPr>
              <a:t>ຄວາມຊ່ວຍເຫຼືອຈາກລັດ </a:t>
            </a:r>
            <a:r>
              <a:rPr lang="en-US" sz="1600" dirty="0">
                <a:solidFill>
                  <a:srgbClr val="042B4A"/>
                </a:solidFill>
              </a:rPr>
              <a:t>(Public Assistance), </a:t>
            </a:r>
            <a:r>
              <a:rPr lang="lo-LA" sz="1600" dirty="0">
                <a:solidFill>
                  <a:srgbClr val="042B4A"/>
                </a:solidFill>
              </a:rPr>
              <a:t>ແລະບຸກຄົນທີ່ຫວ່າງງານໄລຍະຍາວ</a:t>
            </a:r>
            <a:endParaRPr lang="en-US" sz="1600" dirty="0">
              <a:solidFill>
                <a:srgbClr val="042B4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7772" y="1419565"/>
            <a:ext cx="444769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o-LA" sz="2200" b="1" dirty="0"/>
              <a:t>ການຝຶກອົບຮົມທັກສະທີ່ຈຳເປັນ</a:t>
            </a:r>
            <a:endParaRPr lang="en-US" sz="2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ການກະກຽມຜູ້ອອກແຮງງານ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ທັກສະທີ່ພ້ອມສຳລັບການເຮັດວຽກ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o-LA" sz="2200" dirty="0"/>
              <a:t>ທັກສະດ້ານອາລົມ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7" y="367404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03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lo-LA" dirty="0"/>
              <a:t>ທ່ານອາດຈະມີສິດໄດ້ຮັບເງິນຊ່ວຍເຫຼືອການຫວ່າງງານເພີ່ມເຕີມອີກເຖິງ</a:t>
            </a:r>
            <a:r>
              <a:rPr lang="en-US" dirty="0"/>
              <a:t> 26 </a:t>
            </a:r>
            <a:r>
              <a:rPr lang="lo-LA" dirty="0"/>
              <a:t>ອາທິດໃນຂະນະທີ່ທ່ານກຳລັງເຂົ້າຮ່ວມການຝຶກອົບຮົມທີ່ໄດ້ຮັບການອະນຸມັດ</a:t>
            </a:r>
            <a:endParaRPr lang="en-US" dirty="0"/>
          </a:p>
          <a:p>
            <a:pPr lvl="2"/>
            <a:r>
              <a:rPr lang="lo-LA" dirty="0"/>
              <a:t>ຂໍ້ກຳນົດໃນການຊອກວຽກຂອງທ່ານອາດຈະຖືກຍົກເວັ້ນໃນຂະນະທີ່ທ່ານເຂົ້າຮ່ວມການຝຶກອົບຮົມທີ່ໄດ້ຮັບການອະນຸມັດເຕັມເວລາ</a:t>
            </a:r>
            <a:endParaRPr lang="en-US" dirty="0"/>
          </a:p>
          <a:p>
            <a:pPr lvl="2"/>
            <a:r>
              <a:rPr lang="lo-LA" dirty="0"/>
              <a:t>ສົ່ງໃບສະໝັກໄປພະແນກຄວາມຊ່ວຍເຫຼືອການຫວ່າງງານ            </a:t>
            </a:r>
            <a:r>
              <a:rPr lang="en-US" dirty="0"/>
              <a:t>(</a:t>
            </a:r>
            <a:r>
              <a:rPr lang="en-US" i="1" dirty="0"/>
              <a:t>Department of Unemployment Assistance </a:t>
            </a:r>
            <a:r>
              <a:rPr lang="lo-LA" i="1" dirty="0"/>
              <a:t>ຫຼື </a:t>
            </a:r>
            <a:r>
              <a:rPr lang="en-US" dirty="0"/>
              <a:t>DUA) </a:t>
            </a:r>
            <a:r>
              <a:rPr lang="lo-LA" dirty="0"/>
              <a:t>ພາຍໃນອາທິດທີ</a:t>
            </a:r>
            <a:r>
              <a:rPr lang="en-US" dirty="0"/>
              <a:t> </a:t>
            </a:r>
            <a:r>
              <a:rPr lang="en-US" b="1" dirty="0"/>
              <a:t>20</a:t>
            </a:r>
            <a:r>
              <a:rPr lang="lo-LA" b="1" dirty="0"/>
              <a:t> </a:t>
            </a:r>
            <a:r>
              <a:rPr lang="lo-LA" dirty="0"/>
              <a:t>ທີ່ທາງລັດຈ່າຍເງິນຊ່ວຍເຫຼືອ</a:t>
            </a:r>
            <a:endParaRPr lang="en-US" dirty="0"/>
          </a:p>
          <a:p>
            <a:pPr lvl="2"/>
            <a:r>
              <a:rPr lang="lo-LA" i="1" dirty="0"/>
              <a:t>ສຳລັບຂໍ້ມູນເພີ່ມເຕີມ</a:t>
            </a:r>
            <a:r>
              <a:rPr lang="en-US" dirty="0"/>
              <a:t>: </a:t>
            </a:r>
          </a:p>
          <a:p>
            <a:pPr lvl="3"/>
            <a:r>
              <a:rPr lang="lo-LA" sz="1800" dirty="0"/>
              <a:t>ອິງໃສ່ກ່ອງຈົດໝາຍສຳລັບຜູ້ຮ້ອງຂໍ </a:t>
            </a:r>
            <a:r>
              <a:rPr lang="en-US" sz="1800" dirty="0"/>
              <a:t>UI </a:t>
            </a:r>
            <a:r>
              <a:rPr lang="lo-LA" sz="1800" dirty="0"/>
              <a:t>ທາງອອນລາຍເພື່ອ          ຮ້ອງຂໍໃບສະໝັກ</a:t>
            </a:r>
            <a:r>
              <a:rPr lang="en-US" sz="1800" dirty="0"/>
              <a:t> TOP; </a:t>
            </a:r>
            <a:r>
              <a:rPr lang="lo-LA" sz="1800" dirty="0"/>
              <a:t>ຫຼື</a:t>
            </a:r>
            <a:endParaRPr lang="en-US" sz="1800" dirty="0"/>
          </a:p>
          <a:p>
            <a:pPr lvl="3"/>
            <a:r>
              <a:rPr lang="lo-LA" sz="1800" dirty="0"/>
              <a:t>ຕິດຕໍ່ສູນອາຊີບທ້ອງຖິ່ນຂອງທ່ານ</a:t>
            </a:r>
            <a:r>
              <a:rPr lang="en-US" sz="1800" dirty="0"/>
              <a:t>; </a:t>
            </a:r>
            <a:r>
              <a:rPr lang="lo-LA" sz="1800" dirty="0"/>
              <a:t>ຫຼື</a:t>
            </a:r>
            <a:endParaRPr lang="en-US" sz="1800" dirty="0"/>
          </a:p>
          <a:p>
            <a:pPr lvl="3"/>
            <a:r>
              <a:rPr lang="lo-LA" sz="1800" dirty="0"/>
              <a:t>ຕິດຕໍ່ໜ່ວຍບໍລິການ</a:t>
            </a:r>
            <a:r>
              <a:rPr lang="en-US" sz="1800" dirty="0"/>
              <a:t> TOP : (617)-626-5521 </a:t>
            </a:r>
            <a:r>
              <a:rPr lang="lo-LA" sz="1800" dirty="0"/>
              <a:t>ຫຼື</a:t>
            </a:r>
            <a:r>
              <a:rPr lang="en-US" sz="1800" dirty="0"/>
              <a:t>  </a:t>
            </a:r>
            <a:r>
              <a:rPr lang="en-US" sz="1800" dirty="0">
                <a:hlinkClick r:id="rId3"/>
              </a:rPr>
              <a:t>http://www.mass.gov/dua/top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lo-LA" b="1" dirty="0"/>
              <a:t>ໂຄງການໂອກາດໃນການຝຶກອົບຮົມ</a:t>
            </a:r>
            <a:r>
              <a:rPr lang="en-US" b="1" dirty="0"/>
              <a:t> (TOP)</a:t>
            </a:r>
            <a:br>
              <a:rPr lang="en-US" b="1" dirty="0"/>
            </a:br>
            <a:r>
              <a:rPr lang="lo-LA" b="1" dirty="0"/>
              <a:t>ພາກທີ</a:t>
            </a:r>
            <a:r>
              <a:rPr lang="en-US" b="1" dirty="0"/>
              <a:t>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59" y="4382219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941039" cy="954348"/>
          </a:xfrm>
        </p:spPr>
        <p:txBody>
          <a:bodyPr>
            <a:noAutofit/>
          </a:bodyPr>
          <a:lstStyle/>
          <a:p>
            <a:r>
              <a:rPr lang="lo-LA" sz="4000" b="1" dirty="0">
                <a:solidFill>
                  <a:schemeClr val="bg1"/>
                </a:solidFill>
              </a:rPr>
              <a:t>ການປະກັນການຫວ່າງງານ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lo-LA" sz="2400" i="1" dirty="0">
                <a:cs typeface="Arial" charset="0"/>
              </a:rPr>
              <a:t>ການປະກັນການຫວ່າງງານ</a:t>
            </a:r>
            <a:r>
              <a:rPr lang="en-US" sz="2400" i="1" dirty="0">
                <a:cs typeface="Arial" charset="0"/>
              </a:rPr>
              <a:t> (UI) </a:t>
            </a:r>
            <a:r>
              <a:rPr lang="lo-LA" sz="2400" i="1" dirty="0">
                <a:cs typeface="Arial" charset="0"/>
              </a:rPr>
              <a:t>ສະໜອງການຊົດເຊີຍຄ່າຈ້າງຊົ່ວຄາວແລະບາງສ່ວນ</a:t>
            </a:r>
            <a:r>
              <a:rPr lang="en-US" sz="2400" dirty="0">
                <a:cs typeface="Arial" charset="0"/>
              </a:rPr>
              <a:t>. </a:t>
            </a:r>
          </a:p>
          <a:p>
            <a:pPr lvl="1" algn="ctr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lo-LA" dirty="0">
                <a:cs typeface="Arial" charset="0"/>
              </a:rPr>
              <a:t>ທ່ານຈະຕ້ອງສາມາດ</a:t>
            </a:r>
            <a:r>
              <a:rPr lang="en-US" dirty="0">
                <a:cs typeface="Arial" charset="0"/>
              </a:rPr>
              <a:t>, </a:t>
            </a:r>
            <a:r>
              <a:rPr lang="lo-LA" dirty="0">
                <a:cs typeface="Arial" charset="0"/>
              </a:rPr>
              <a:t>ມີຄວາມພ້ອມ ແລະຊອກວຽກ             ຢ່າງຈິງຈັງໃນຂະນະທີ່ຂໍເອົາເງິນຊ່ວຍເຫຼືອການຫວ່າງງານ</a:t>
            </a:r>
            <a:r>
              <a:rPr lang="en-US" b="1" dirty="0">
                <a:cs typeface="Arial" charset="0"/>
              </a:rPr>
              <a:t>.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lo-LA" sz="2000" dirty="0">
                <a:cs typeface="Arial" charset="0"/>
              </a:rPr>
              <a:t>ກະລຸນາຕິດຕໍ່ພະແນກປະກັນການຫວ່າງງານ</a:t>
            </a:r>
            <a:r>
              <a:rPr lang="en-US" sz="2000" dirty="0">
                <a:cs typeface="Arial" charset="0"/>
              </a:rPr>
              <a:t> (Department of Unemployment Insurance) </a:t>
            </a:r>
            <a:r>
              <a:rPr lang="lo-LA" sz="2000" dirty="0">
                <a:cs typeface="Arial" charset="0"/>
              </a:rPr>
              <a:t>ສຳລັບຄຳຖາມກ່ຽວກັບການປະກັນການຫວ່າງງານ</a:t>
            </a:r>
            <a:r>
              <a:rPr lang="en-US" sz="2000" dirty="0">
                <a:cs typeface="Arial" charset="0"/>
              </a:rPr>
              <a:t>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lo-LA" sz="2000" dirty="0">
                <a:cs typeface="Arial" charset="0"/>
              </a:rPr>
              <a:t>ໂທ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/>
              <a:t>877-626-6800</a:t>
            </a:r>
            <a:r>
              <a:rPr lang="en-US" sz="2000" b="1" dirty="0">
                <a:cs typeface="Arial" charset="0"/>
              </a:rPr>
              <a:t> </a:t>
            </a:r>
            <a:r>
              <a:rPr lang="lo-LA" sz="2000" dirty="0">
                <a:cs typeface="Arial" charset="0"/>
              </a:rPr>
              <a:t>ຫຼືເຂົ້າເບິ່ງເວັບໄຊຂ້າງລຸ່ມນີ້</a:t>
            </a:r>
            <a:r>
              <a:rPr lang="en-US" sz="2000" dirty="0">
                <a:cs typeface="Arial" charset="0"/>
              </a:rPr>
              <a:t>.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lo-LA" sz="2000" dirty="0">
                <a:cs typeface="Arial" charset="0"/>
              </a:rPr>
              <a:t>ເຂົ້າເບິ່ງທີ່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>
                <a:cs typeface="Arial" charset="0"/>
              </a:rPr>
              <a:t> </a:t>
            </a:r>
            <a:r>
              <a:rPr lang="en-US" sz="2000" dirty="0">
                <a:hlinkClick r:id="rId3"/>
              </a:rPr>
              <a:t>www.mass.gov/dua</a:t>
            </a:r>
            <a:r>
              <a:rPr lang="en-US" sz="2000" dirty="0"/>
              <a:t>  </a:t>
            </a:r>
            <a:endParaRPr lang="en-US" sz="2000" dirty="0">
              <a:cs typeface="Arial" charset="0"/>
            </a:endParaRP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lo-L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ການບໍລິການຈັດຫາງານໃໝ່             ແລະການປະເມີນສິດ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(RESEA)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  <a:defRPr/>
            </a:pPr>
            <a:r>
              <a:rPr lang="en-US" sz="2300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 </a:t>
            </a:r>
            <a:r>
              <a:rPr lang="lo-LA" sz="2300" dirty="0">
                <a:solidFill>
                  <a:srgbClr val="0C3B5D"/>
                </a:solidFill>
              </a:rPr>
              <a:t>ແມ່ນໂຄງການຊ່ວຍເຫຼືອລ້າຂອງລັດຖະບານກາງສຳລັບລູກຄ້າທີ່ໄດ້ຮັບເງິນຊ່ວຍເຫຼືອ</a:t>
            </a:r>
            <a:r>
              <a:rPr lang="en-US" sz="2300" dirty="0">
                <a:solidFill>
                  <a:srgbClr val="0C3B5D"/>
                </a:solidFill>
              </a:rPr>
              <a:t> UI.  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lo-LA" sz="2300" dirty="0">
                <a:solidFill>
                  <a:srgbClr val="0C3B5D"/>
                </a:solidFill>
              </a:rPr>
              <a:t>ຖ້າທ່ານຖືກເລືອກໃຫ້ເຂົ້າຮ່ວມໂຄງການ</a:t>
            </a:r>
            <a:r>
              <a:rPr lang="en-US" sz="2300" dirty="0">
                <a:solidFill>
                  <a:srgbClr val="0C3B5D"/>
                </a:solidFill>
              </a:rPr>
              <a:t> RESEA, </a:t>
            </a:r>
            <a:r>
              <a:rPr lang="lo-LA" sz="2300" dirty="0">
                <a:solidFill>
                  <a:srgbClr val="0C3B5D"/>
                </a:solidFill>
              </a:rPr>
              <a:t>ກະລຸນາເຝົ້າລໍຖ້າຈົດໝາຍແຈ້ງການຈາກ</a:t>
            </a:r>
            <a:r>
              <a:rPr lang="en-US" sz="2300" dirty="0">
                <a:solidFill>
                  <a:srgbClr val="0C3B5D"/>
                </a:solidFill>
              </a:rPr>
              <a:t> DUA </a:t>
            </a:r>
            <a:r>
              <a:rPr lang="lo-LA" sz="2300" dirty="0">
                <a:solidFill>
                  <a:srgbClr val="0C3B5D"/>
                </a:solidFill>
              </a:rPr>
              <a:t>ທີ່ມີຂໍ້ມູນສຳຄັນແລະວັນທີທີ່ແມ່ນກຳນົດເສັ້ນຕາຍ</a:t>
            </a:r>
            <a:r>
              <a:rPr lang="en-US" sz="2300" dirty="0">
                <a:solidFill>
                  <a:srgbClr val="0C3B5D"/>
                </a:solidFill>
              </a:rPr>
              <a:t>.  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lo-LA" sz="2300" dirty="0">
                <a:solidFill>
                  <a:srgbClr val="0C3B5D"/>
                </a:solidFill>
              </a:rPr>
              <a:t>ແຈ້ງການ</a:t>
            </a:r>
            <a:r>
              <a:rPr lang="en-US" sz="2300" dirty="0">
                <a:solidFill>
                  <a:srgbClr val="0C3B5D"/>
                </a:solidFill>
              </a:rPr>
              <a:t> RESEA </a:t>
            </a:r>
            <a:r>
              <a:rPr lang="lo-LA" sz="2300" dirty="0">
                <a:solidFill>
                  <a:srgbClr val="0C3B5D"/>
                </a:solidFill>
              </a:rPr>
              <a:t>ນີ້ຈະຖືກສົ່ງໄປຫາ</a:t>
            </a:r>
            <a:r>
              <a:rPr lang="en-US" sz="2300" dirty="0">
                <a:solidFill>
                  <a:srgbClr val="0C3B5D"/>
                </a:solidFill>
              </a:rPr>
              <a:t>: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lo-LA" sz="2300" dirty="0">
                <a:solidFill>
                  <a:srgbClr val="0C3B5D"/>
                </a:solidFill>
              </a:rPr>
              <a:t>ກ່ອງຈົດໝາຍ</a:t>
            </a:r>
            <a:r>
              <a:rPr lang="en-US" sz="2300" dirty="0">
                <a:solidFill>
                  <a:srgbClr val="0C3B5D"/>
                </a:solidFill>
              </a:rPr>
              <a:t> UI</a:t>
            </a:r>
            <a:r>
              <a:rPr lang="lo-LA" sz="2300" dirty="0">
                <a:solidFill>
                  <a:srgbClr val="0C3B5D"/>
                </a:solidFill>
              </a:rPr>
              <a:t> ອອນລາຍຂອງທ່ານ</a:t>
            </a:r>
            <a:r>
              <a:rPr lang="en-US" sz="2300" dirty="0">
                <a:solidFill>
                  <a:srgbClr val="0C3B5D"/>
                </a:solidFill>
              </a:rPr>
              <a:t>; </a:t>
            </a:r>
            <a:r>
              <a:rPr lang="lo-LA" sz="2300" dirty="0">
                <a:solidFill>
                  <a:srgbClr val="0C3B5D"/>
                </a:solidFill>
              </a:rPr>
              <a:t>ແລະ</a:t>
            </a:r>
            <a:endParaRPr lang="en-US" sz="2300" dirty="0">
              <a:solidFill>
                <a:srgbClr val="0C3B5D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lo-LA" sz="2300" dirty="0">
                <a:solidFill>
                  <a:srgbClr val="0C3B5D"/>
                </a:solidFill>
              </a:rPr>
              <a:t>ທ່ານຈະໄດ້ຮັບຈົດໝາຍທາງໄປສະນີ</a:t>
            </a:r>
            <a:endParaRPr lang="en-US" sz="2300" dirty="0">
              <a:solidFill>
                <a:srgbClr val="0C3B5D"/>
              </a:solidFill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lo-LA" sz="2300" dirty="0">
                <a:solidFill>
                  <a:srgbClr val="0C3B5D"/>
                </a:solidFill>
              </a:rPr>
              <a:t>ທ່ານຈະຕ້ອງ</a:t>
            </a:r>
            <a:r>
              <a:rPr lang="lo-LA" sz="2300" b="1" dirty="0">
                <a:solidFill>
                  <a:srgbClr val="0C3B5D"/>
                </a:solidFill>
              </a:rPr>
              <a:t>ດຳເນີນການແລະຕອບສະໜອງກ່ອນ</a:t>
            </a:r>
            <a:r>
              <a:rPr lang="lo-LA" sz="2300" dirty="0">
                <a:solidFill>
                  <a:srgbClr val="0C3B5D"/>
                </a:solidFill>
              </a:rPr>
              <a:t>ວັນເວລາກຳນົດເສັ້ນຕາຍທີ່ລະບຸໃນຈົດໝາຍ</a:t>
            </a:r>
            <a:r>
              <a:rPr lang="en-US" sz="2300" dirty="0">
                <a:solidFill>
                  <a:srgbClr val="0C3B5D"/>
                </a:solidFill>
              </a:rPr>
              <a:t>.</a:t>
            </a:r>
          </a:p>
          <a:p>
            <a:pPr marL="0" indent="0">
              <a:buNone/>
            </a:pPr>
            <a:r>
              <a:rPr lang="lo-LA" sz="2300" dirty="0">
                <a:solidFill>
                  <a:srgbClr val="002060"/>
                </a:solidFill>
              </a:rPr>
              <a:t>ກະລຸນາຕິດຕ່ອສູນອາຊີບ</a:t>
            </a:r>
            <a:r>
              <a:rPr lang="en-US" sz="2300" dirty="0">
                <a:solidFill>
                  <a:srgbClr val="002060"/>
                </a:solidFill>
              </a:rPr>
              <a:t>  </a:t>
            </a:r>
            <a:r>
              <a:rPr lang="en-US" sz="2300" dirty="0" err="1">
                <a:solidFill>
                  <a:srgbClr val="002060"/>
                </a:solidFill>
              </a:rPr>
              <a:t>MassHire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lo-LA" sz="2300" dirty="0">
                <a:solidFill>
                  <a:srgbClr val="002060"/>
                </a:solidFill>
              </a:rPr>
              <a:t>ທ້ອງຖິ່ນຂອງທ່ານຖ້າທ່ານມີຄຳຖາມຫຼືຊໍ້ຊ້ອງໃຈ</a:t>
            </a:r>
            <a:r>
              <a:rPr lang="en-US" sz="2300" dirty="0">
                <a:solidFill>
                  <a:srgbClr val="002060"/>
                </a:solidFill>
              </a:rPr>
              <a:t>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7728667" cy="372385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lo-LA" b="1" dirty="0"/>
              <a:t>ມີຄຳຖາມຫຼືບໍ</a:t>
            </a:r>
            <a:r>
              <a:rPr lang="en-US" b="1" dirty="0"/>
              <a:t>?</a:t>
            </a:r>
            <a:br>
              <a:rPr lang="en-US" b="1" dirty="0"/>
            </a:br>
            <a:br>
              <a:rPr lang="en-US" b="1" dirty="0"/>
            </a:br>
            <a:r>
              <a:rPr lang="lo-LA" sz="3600" b="1" dirty="0"/>
              <a:t>ກະລຸນາຕິດຕໍ່ສູນອາຊີບ</a:t>
            </a:r>
            <a:r>
              <a:rPr lang="en-US" sz="3600" b="1" dirty="0"/>
              <a:t> </a:t>
            </a:r>
            <a:r>
              <a:rPr lang="en-US" sz="3600" b="1" dirty="0" err="1"/>
              <a:t>MassHire</a:t>
            </a:r>
            <a:br>
              <a:rPr lang="lo-LA" sz="3600" b="1" dirty="0"/>
            </a:br>
            <a:br>
              <a:rPr lang="en-US" sz="3600" b="1" dirty="0"/>
            </a:br>
            <a:r>
              <a:rPr lang="en-US" sz="3600" b="1" dirty="0"/>
              <a:t> </a:t>
            </a:r>
            <a:r>
              <a:rPr lang="lo-LA" sz="3600" b="1" dirty="0"/>
              <a:t>ທ້ອງຖິ່ນຂອງທ່ານ</a:t>
            </a:r>
            <a:endParaRPr lang="en-US" sz="3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https://www.mass.gov/how-to/find-a-masshire-career-center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lo-LA" sz="4000" b="1" dirty="0"/>
              <a:t>ທີ່ຕັ້ງ </a:t>
            </a:r>
            <a:r>
              <a:rPr lang="en-US" sz="4000" b="1" dirty="0" err="1"/>
              <a:t>MassHire</a:t>
            </a:r>
            <a:endParaRPr lang="en-US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277139" y="603483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https://www.mass.gov/how-to/find-a-masshire-career-center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345735" y="6373389"/>
            <a:ext cx="204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FIND A CAREER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322529" y="176719"/>
            <a:ext cx="7139193" cy="954088"/>
          </a:xfrm>
        </p:spPr>
        <p:txBody>
          <a:bodyPr/>
          <a:lstStyle/>
          <a:p>
            <a:r>
              <a:rPr lang="lo-LA" sz="4000" b="1" dirty="0">
                <a:solidFill>
                  <a:schemeClr val="accent6"/>
                </a:solidFill>
              </a:rPr>
              <a:t>ບັນດາພັນທະມິດຂອງ </a:t>
            </a:r>
            <a:r>
              <a:rPr lang="en-US" sz="4000" b="1" dirty="0" err="1"/>
              <a:t>MassHire</a:t>
            </a:r>
            <a:endParaRPr lang="en-US" b="1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Department of Unemployment</a:t>
            </a:r>
          </a:p>
          <a:p>
            <a:r>
              <a:rPr lang="en-US" sz="1900" b="1" dirty="0">
                <a:solidFill>
                  <a:srgbClr val="002060"/>
                </a:solidFill>
              </a:rPr>
              <a:t>Assistance (DUA)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Department of Transitional Assistance (DTA)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4"/>
              </a:rPr>
              <a:t>www.mass.gov/DTA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>
                <a:solidFill>
                  <a:srgbClr val="002060"/>
                </a:solidFill>
              </a:rPr>
              <a:t>Mass Rehabilitation Commission (MRC)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5"/>
              </a:rPr>
              <a:t>www.mass.gov/MRC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Mass Commission for the Blind (MCB)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6"/>
              </a:rPr>
              <a:t>www.mass.gov/MCB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745" y="341183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246" y="485589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5931" y="1651279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225931" y="4684967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Senior Community Service Employment Program (SCSEP)</a:t>
            </a:r>
          </a:p>
          <a:p>
            <a:r>
              <a:rPr lang="en-US" b="1" dirty="0">
                <a:hlinkClick r:id="rId12"/>
              </a:rPr>
              <a:t>https://www.mass.gov/senior-community-service-employment-program-scsep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6" y="2278501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40" y="0"/>
            <a:ext cx="6968626" cy="954348"/>
          </a:xfrm>
        </p:spPr>
        <p:txBody>
          <a:bodyPr/>
          <a:lstStyle/>
          <a:p>
            <a:r>
              <a:rPr lang="en-US" b="1" dirty="0" err="1"/>
              <a:t>MassHire</a:t>
            </a:r>
            <a:r>
              <a:rPr lang="en-US" b="1" dirty="0"/>
              <a:t> </a:t>
            </a:r>
            <a:r>
              <a:rPr lang="lo-LA" b="1" dirty="0"/>
              <a:t>ຈະຊ່ວຍທ່ານໄດ້ແນວໃດ</a:t>
            </a:r>
            <a:r>
              <a:rPr lang="en-US" b="1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o-L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ໂຄງການແລະບໍລິການພິເສດຕ່າງໆ</a:t>
              </a:r>
              <a:endParaRPr lang="lo-LA" sz="2400" dirty="0">
                <a:solidFill>
                  <a:srgbClr val="FFFFFF"/>
                </a:solidFill>
                <a:latin typeface="Calibri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lo-LA" sz="2400" dirty="0">
                  <a:solidFill>
                    <a:srgbClr val="FFFFFF"/>
                  </a:solidFill>
                </a:rPr>
                <a:t>ເສັ້ນທາງການຊອກວຽກ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ເສັ້ນທາງການຝຶກອົບຮົມ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o-L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ການປະກັນການຫວ່າງງານ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lo-LA" dirty="0"/>
              <a:t>ໂຄງການແລະບໍລິການພິເສດຕ່າງໆ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300" b="1" dirty="0"/>
              <a:t>   </a:t>
            </a:r>
            <a:r>
              <a:rPr lang="lo-LA" sz="3300" b="1" dirty="0"/>
              <a:t>ການບໍລິການທະຫານຜ່ານເສິກ</a:t>
            </a:r>
            <a:endParaRPr lang="en-US" sz="3300" b="1" dirty="0"/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625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lo-LA" sz="3900" b="1" dirty="0">
                <a:solidFill>
                  <a:srgbClr val="0C3B5D"/>
                </a:solidFill>
                <a:cs typeface="Arial" charset="0"/>
              </a:rPr>
              <a:t>ລູກຄ້າທີ່ເປັນທະຫານຜ່ານເສິກແລະຄູ່ສົມລົດທີ່ມີສິດ</a:t>
            </a:r>
            <a:endParaRPr lang="en-US" sz="3900" b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lo-LA" sz="31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lo-LA" sz="3100" b="1" i="1" dirty="0">
                <a:solidFill>
                  <a:srgbClr val="0C3B5D"/>
                </a:solidFill>
                <a:cs typeface="Arial" charset="0"/>
              </a:rPr>
              <a:t>ພວກເຮົາພູມໃຈໃນການຮັບໃຊ້ຜູ້ທີ່ໄດ້ຮັບໃຊ້ປະເທດຊາດຂອງເຮົາ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207030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lo-LA" sz="3500" b="1" dirty="0">
                <a:solidFill>
                  <a:schemeClr val="bg1"/>
                </a:solidFill>
                <a:cs typeface="Arial" charset="0"/>
              </a:rPr>
              <a:t>ລູກຄ້າທີ່ມີຄວາມພິການ</a:t>
            </a:r>
            <a:endParaRPr lang="en-US" sz="35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863850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lo-LA" sz="2400" b="1" dirty="0">
                <a:solidFill>
                  <a:srgbClr val="0C3B5D"/>
                </a:solidFill>
              </a:rPr>
              <a:t>ລູກຄ້າສາມາດລະບຸຕົນ</a:t>
            </a:r>
            <a:r>
              <a:rPr lang="lo-LA" sz="2400" b="1" dirty="0">
                <a:solidFill>
                  <a:schemeClr val="accent6"/>
                </a:solidFill>
              </a:rPr>
              <a:t>ເອງວ່າມີຄວາມພິການ </a:t>
            </a:r>
            <a:r>
              <a:rPr lang="lo-LA" sz="2400" b="1" dirty="0">
                <a:solidFill>
                  <a:srgbClr val="0C3B5D"/>
                </a:solidFill>
              </a:rPr>
              <a:t>ແລະໄດ້ຮັບການຊ່ວຍເຫຼືອເປັນລາຍບຸກຄົນຖ້າທ່ານມີຄວາມພິການ</a:t>
            </a:r>
            <a:endParaRPr lang="en-US" sz="2400" b="1" dirty="0">
              <a:solidFill>
                <a:srgbClr val="0C3B5D"/>
              </a:solidFill>
            </a:endParaRP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lo-LA" sz="1800" b="1" dirty="0">
                <a:solidFill>
                  <a:srgbClr val="0C3B5D"/>
                </a:solidFill>
                <a:cs typeface="Arial" charset="0"/>
              </a:rPr>
              <a:t>ພວກເຮົາສະໜອງການອຳນວຍຄວາມສະດວກທີ່ສົມເຫດສົມຜົນຕາມຄຳຮ້ອງຂໍ</a:t>
            </a:r>
            <a:endParaRPr lang="en-US" sz="1800" b="1" dirty="0">
              <a:solidFill>
                <a:srgbClr val="0C3B5D"/>
              </a:solidFill>
              <a:cs typeface="Arial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lo-LA" b="1" dirty="0"/>
              <a:t>ເຍາວະຊົນ</a:t>
            </a:r>
            <a:endParaRPr lang="en-US" b="1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lo-LA" sz="2400" dirty="0"/>
              <a:t>ນຳໃຊ້ເງື່ອນໄຂການມີສິດທີ່ຈະໄດ້ຮັບຄວາມຊ່ວຍເຫຼືອ</a:t>
            </a:r>
            <a:endParaRPr lang="en-US" sz="2400" dirty="0"/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13897</TotalTime>
  <Words>1822</Words>
  <Application>Microsoft Office PowerPoint</Application>
  <PresentationFormat>On-screen Show (4:3)</PresentationFormat>
  <Paragraphs>288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DokChampa</vt:lpstr>
      <vt:lpstr>Lucida Grande</vt:lpstr>
      <vt:lpstr>Wingdings</vt:lpstr>
      <vt:lpstr>Office Theme</vt:lpstr>
      <vt:lpstr>1_Office Theme</vt:lpstr>
      <vt:lpstr>ຍິນດີຕ້ອນຮັບເຂົ້າສູ່ MassHire</vt:lpstr>
      <vt:lpstr>ສູນອາຊີບ MASSHIRE</vt:lpstr>
      <vt:lpstr>ທີ່ຕັ້ງ MassHire</vt:lpstr>
      <vt:lpstr>ບັນດາພັນທະມິດຂອງ MassHire</vt:lpstr>
      <vt:lpstr>MassHire ຈະຊ່ວຍທ່ານໄດ້ແນວໃດ?</vt:lpstr>
      <vt:lpstr>ໂຄງການແລະບໍລິການພິເສດຕ່າງໆ</vt:lpstr>
      <vt:lpstr>   ການບໍລິການທະຫານຜ່ານເສິກ</vt:lpstr>
      <vt:lpstr>ລູກຄ້າທີ່ມີຄວາມພິການ</vt:lpstr>
      <vt:lpstr>ເຍາວະຊົນ</vt:lpstr>
      <vt:lpstr>ການໃຫ້ບໍລິການຫຼາຍພາສາ</vt:lpstr>
      <vt:lpstr>ຄວາມຊ່ວຍເຫຼືອເນື່ອງຈາກການປ່ຽນແປງດ້ານການຄ້າ (TAA),          ເງິນອຸດໜູນເນື່ອງຈາກການປ່ຽນແປງຄືນດ້ານການຄ້າ (TRA)</vt:lpstr>
      <vt:lpstr>ເງິນຊ່ວຍເຫຼືອລ້າແຫ່ງຊາດສຳລັບ ຜູ້ອອກແຮງງານທີ່ຍົກຍ້າຍຖິ່ນຖານ (NDWGs)</vt:lpstr>
      <vt:lpstr>ໃຫ້ບໍລິການແກ່ແຮງງານກະສິກຳເຄື່ອນຍ້າຍ                               ຕາມລະດູການ (MSFWs) ແລະນາຍຈ້າງອຸດສາຫະກຳກະສິກຳ</vt:lpstr>
      <vt:lpstr>ຂ້າພະເຈົ້າຄວນຈະເລີ່ມຕົ້ນຈາກບ່ອນໃດ? ຊອກວຽກ ຫຼຼື ຝຶກອົບຮົມ</vt:lpstr>
      <vt:lpstr>ການປະເມີນ: ການຊອກວຽກ ຫຼຼື ການຝຶກອົບຮົມ?</vt:lpstr>
      <vt:lpstr>ຂໍ້ມູນຕະຫຼາດແຮງງານ: ການຊອກວຽກ ຫຼຼື ການຝຶກອົບຮົມ?</vt:lpstr>
      <vt:lpstr>ເຄື່ອງມືທາງອອນລາຍສຳລັບ  ການຊອກວຽກ ຫຼື ການຝຶກອົບຮົມ</vt:lpstr>
      <vt:lpstr>ເສັນທາງການຊອກວຽກເຮັດ </vt:lpstr>
      <vt:lpstr>ເສັນທາງການຝຶກອົບຮົມ </vt:lpstr>
      <vt:lpstr>ການຮຽນຮູ້ອິງໃສ່ການເຮັດວຽກຈິງ</vt:lpstr>
      <vt:lpstr>MassHire JobQuest</vt:lpstr>
      <vt:lpstr>JobQuest – ການຈັບຄູ່ຄົນຊອກວຽກກັບວຽກການ</vt:lpstr>
      <vt:lpstr>PowerPoint Presentation</vt:lpstr>
      <vt:lpstr>PowerPoint Presentation</vt:lpstr>
      <vt:lpstr>ໂຄງການໂອກາດໃນການຝຶກອົບຮົມ (TOP) ພາກທີ 30</vt:lpstr>
      <vt:lpstr>ການປະກັນການຫວ່າງງານ</vt:lpstr>
      <vt:lpstr>ການບໍລິການຈັດຫາງານໃໝ່             ແລະການປະເມີນສິດ (RESEA)</vt:lpstr>
      <vt:lpstr>ມີຄຳຖາມຫຼືບໍ?  ກະລຸນາຕິດຕໍ່ສູນອາຊີບ MassHire   ທ້ອງຖິ່ນຂອງທ່ານ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Opel</cp:lastModifiedBy>
  <cp:revision>719</cp:revision>
  <cp:lastPrinted>2020-03-12T17:41:47Z</cp:lastPrinted>
  <dcterms:created xsi:type="dcterms:W3CDTF">2018-04-17T17:15:10Z</dcterms:created>
  <dcterms:modified xsi:type="dcterms:W3CDTF">2020-07-09T21:33:34Z</dcterms:modified>
</cp:coreProperties>
</file>