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23" autoAdjust="0"/>
    <p:restoredTop sz="81703" autoAdjust="0"/>
  </p:normalViewPr>
  <p:slideViewPr>
    <p:cSldViewPr snapToGrid="0" snapToObjects="1">
      <p:cViewPr varScale="1">
        <p:scale>
          <a:sx n="74" d="100"/>
          <a:sy n="74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notesViewPr>
    <p:cSldViewPr snapToGrid="0" snapToObjects="1">
      <p:cViewPr>
        <p:scale>
          <a:sx n="68" d="100"/>
          <a:sy n="68" d="100"/>
        </p:scale>
        <p:origin x="-288" y="-3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ru-RU" dirty="0">
              <a:solidFill>
                <a:schemeClr val="accent6"/>
              </a:solidFill>
            </a:rPr>
            <a:t>Оценка</a:t>
          </a:r>
          <a:endParaRPr lang="en-US" dirty="0">
            <a:solidFill>
              <a:schemeClr val="accent6"/>
            </a:solidFill>
          </a:endParaRP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/>
      <dgm:spPr/>
      <dgm:t>
        <a:bodyPr/>
        <a:lstStyle/>
        <a:p>
          <a:r>
            <a:rPr lang="ru-RU" dirty="0">
              <a:solidFill>
                <a:schemeClr val="accent6"/>
              </a:solidFill>
            </a:rPr>
            <a:t>Разработка плана действий в области карьеры</a:t>
          </a:r>
          <a:r>
            <a:rPr lang="en-US" dirty="0">
              <a:solidFill>
                <a:schemeClr val="accent6"/>
              </a:solidFill>
            </a:rPr>
            <a:t> – </a:t>
          </a:r>
          <a:r>
            <a:rPr lang="ru-RU" b="1" dirty="0">
              <a:solidFill>
                <a:schemeClr val="accent6"/>
              </a:solidFill>
            </a:rPr>
            <a:t>Поиски работы и (или) обучение?</a:t>
          </a:r>
          <a:endParaRPr lang="en-US" b="1" dirty="0">
            <a:solidFill>
              <a:schemeClr val="accent6"/>
            </a:solidFill>
          </a:endParaRP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/>
      <dgm:spPr/>
      <dgm:t>
        <a:bodyPr/>
        <a:lstStyle/>
        <a:p>
          <a:r>
            <a:rPr lang="ru-RU" dirty="0">
              <a:solidFill>
                <a:schemeClr val="accent6"/>
              </a:solidFill>
            </a:rPr>
            <a:t>Изучение рынка труда</a:t>
          </a:r>
          <a:endParaRPr lang="en-US" dirty="0">
            <a:solidFill>
              <a:schemeClr val="accent6"/>
            </a:solidFill>
          </a:endParaRP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/>
      <dgm:spPr/>
      <dgm:t>
        <a:bodyPr/>
        <a:lstStyle/>
        <a:p>
          <a:r>
            <a:rPr lang="ru-RU" dirty="0">
              <a:solidFill>
                <a:schemeClr val="accent6"/>
              </a:solidFill>
            </a:rPr>
            <a:t>Подача заявления на работу или начало обучения</a:t>
          </a:r>
          <a:endParaRPr lang="en-US" dirty="0">
            <a:solidFill>
              <a:schemeClr val="accent6"/>
            </a:solidFill>
          </a:endParaRP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/>
              </a:solidFill>
            </a:rPr>
            <a:t>Оценка</a:t>
          </a:r>
          <a:endParaRPr lang="en-US" sz="1600" kern="1200" dirty="0">
            <a:solidFill>
              <a:schemeClr val="accent6"/>
            </a:solidFill>
          </a:endParaRP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/>
              </a:solidFill>
            </a:rPr>
            <a:t>Разработка плана действий в области карьеры</a:t>
          </a:r>
          <a:r>
            <a:rPr lang="en-US" sz="1600" kern="1200" dirty="0">
              <a:solidFill>
                <a:schemeClr val="accent6"/>
              </a:solidFill>
            </a:rPr>
            <a:t> – </a:t>
          </a:r>
          <a:r>
            <a:rPr lang="ru-RU" sz="1600" b="1" kern="1200" dirty="0">
              <a:solidFill>
                <a:schemeClr val="accent6"/>
              </a:solidFill>
            </a:rPr>
            <a:t>Поиски работы и (или) обучение?</a:t>
          </a:r>
          <a:endParaRPr lang="en-US" sz="1600" b="1" kern="1200" dirty="0">
            <a:solidFill>
              <a:schemeClr val="accent6"/>
            </a:solidFill>
          </a:endParaRP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/>
              </a:solidFill>
            </a:rPr>
            <a:t>Изучение рынка труда</a:t>
          </a:r>
          <a:endParaRPr lang="en-US" sz="1600" kern="1200" dirty="0">
            <a:solidFill>
              <a:schemeClr val="accent6"/>
            </a:solidFill>
          </a:endParaRP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/>
              </a:solidFill>
            </a:rPr>
            <a:t>Подача заявления на работу или начало обучения</a:t>
          </a:r>
          <a:endParaRPr lang="en-US" sz="1600" kern="1200" dirty="0">
            <a:solidFill>
              <a:schemeClr val="accent6"/>
            </a:solidFill>
          </a:endParaRP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orgs/office-of-multilingual-serv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1011338"/>
            <a:ext cx="7832785" cy="1444625"/>
          </a:xfrm>
        </p:spPr>
        <p:txBody>
          <a:bodyPr/>
          <a:lstStyle/>
          <a:p>
            <a:pPr algn="ctr"/>
            <a:r>
              <a:rPr lang="ru-RU" b="1" dirty="0"/>
              <a:t>Добро пожаловать в</a:t>
            </a:r>
            <a:r>
              <a:rPr lang="en-US" b="1" dirty="0"/>
              <a:t> </a:t>
            </a:r>
            <a:r>
              <a:rPr lang="en-US" b="1" dirty="0" err="1"/>
              <a:t>MassHire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ru-RU" b="1" dirty="0"/>
              <a:t>Услуги на разных языках</a:t>
            </a:r>
            <a:endParaRPr lang="en-US" b="1" dirty="0"/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П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еревод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публикаций и документов приведён на нашей Многоязычной веб-странице по адресу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: </a:t>
            </a:r>
          </a:p>
          <a:p>
            <a:pPr algn="ctr">
              <a:defRPr/>
            </a:pPr>
            <a:r>
              <a:rPr lang="en-US" sz="2400" dirty="0">
                <a:hlinkClick r:id="rId6"/>
              </a:rPr>
              <a:t>https://www.mass.gov/orgs/office-of-multilingual-services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686801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cs typeface="Arial" charset="0"/>
              </a:rPr>
              <a:t>Помощь в приобретении профессии 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(TAA),         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ru-RU" sz="3200" b="1" dirty="0">
                <a:solidFill>
                  <a:schemeClr val="bg1"/>
                </a:solidFill>
                <a:cs typeface="Arial" charset="0"/>
              </a:rPr>
              <a:t>Пособия по профессиональной переподготовке 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(TRA)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cs typeface="Arial" charset="0"/>
              </a:rPr>
              <a:t>Если вашу работу стали выполнять в другой стране или если она пострадала от иностранных конкурентов, вы можете иметь право на получение пособий, включая:</a:t>
            </a:r>
            <a:endParaRPr lang="en-US" dirty="0">
              <a:solidFill>
                <a:schemeClr val="accent6"/>
              </a:solidFill>
              <a:cs typeface="Arial" charset="0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ru-RU" sz="2200" b="1" dirty="0">
                <a:solidFill>
                  <a:srgbClr val="118963"/>
                </a:solidFill>
                <a:cs typeface="Arial" charset="0"/>
              </a:rPr>
              <a:t>Финансовую помощь для профессиональной подготовки</a:t>
            </a:r>
            <a:endParaRPr lang="en-US" sz="2200" b="1" dirty="0">
              <a:solidFill>
                <a:srgbClr val="118963"/>
              </a:solidFill>
              <a:cs typeface="Arial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ru-RU" sz="2200" b="1" dirty="0">
                <a:solidFill>
                  <a:srgbClr val="118963"/>
                </a:solidFill>
                <a:cs typeface="Arial" charset="0"/>
              </a:rPr>
              <a:t>Денежное пособие</a:t>
            </a:r>
            <a:endParaRPr lang="en-US" sz="2200" b="1" dirty="0">
              <a:solidFill>
                <a:srgbClr val="118963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2578531" y="3877167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632" y="3111910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033" y="5681446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Применяются сроки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bg1"/>
                </a:solidFill>
                <a:cs typeface="Arial" charset="0"/>
              </a:rPr>
              <a:t>Национальные гранты для сокращённых работников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 (NDWG)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2793598"/>
            <a:ext cx="796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Национальные гранты для сокращённых работников призваны помогать пострадавшим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от масштабных сокращений, вызванных неожиданными событиями в сфере экономики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ru-RU" sz="2400" b="1" dirty="0"/>
              <a:t>Услуги для сезонных сельскохозяйственных работников-мигрантов </a:t>
            </a:r>
            <a:r>
              <a:rPr lang="en-US" sz="2400" b="1" dirty="0"/>
              <a:t>(MSFW) </a:t>
            </a:r>
            <a:r>
              <a:rPr lang="ru-RU" sz="2400" b="1" dirty="0"/>
              <a:t>и сельскохозяйственных работодателей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Сотрудники оказывают помощь при предоставлении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услуг и направлении клиентов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Службы поддержки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8543657" cy="954348"/>
          </a:xfrm>
        </p:spPr>
        <p:txBody>
          <a:bodyPr/>
          <a:lstStyle/>
          <a:p>
            <a:r>
              <a:rPr lang="ru-RU" sz="3200" b="1" dirty="0"/>
              <a:t>С чего начать</a:t>
            </a:r>
            <a:r>
              <a:rPr lang="en-US" sz="3200" b="1" dirty="0"/>
              <a:t>? </a:t>
            </a:r>
            <a:r>
              <a:rPr lang="ru-RU" sz="3200" b="1" dirty="0"/>
              <a:t>Поиски работы или обучение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086817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93335"/>
            <a:ext cx="166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Ваша новая работа</a:t>
            </a:r>
            <a:r>
              <a:rPr lang="en-US" sz="2000" b="1" dirty="0">
                <a:solidFill>
                  <a:schemeClr val="accent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ru-RU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поиски работы или обучение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0779" y="1410723"/>
            <a:ext cx="6730784" cy="4891757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ru-RU" altLang="en-US" sz="2000" b="1" dirty="0">
                <a:solidFill>
                  <a:srgbClr val="042B4A"/>
                </a:solidFill>
                <a:latin typeface="+mn-lt"/>
              </a:rPr>
              <a:t>Как оценки могут помочь в поисках работы или обучении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>
                <a:solidFill>
                  <a:srgbClr val="223651"/>
                </a:solidFill>
                <a:latin typeface="+mn-lt"/>
              </a:rPr>
              <a:t>Определение сильных сторон, проблем и барьеров</a:t>
            </a:r>
            <a:endParaRPr lang="en-US" altLang="en-US" sz="2000" kern="0" dirty="0">
              <a:solidFill>
                <a:srgbClr val="22365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>
                <a:solidFill>
                  <a:srgbClr val="223651"/>
                </a:solidFill>
                <a:latin typeface="+mn-lt"/>
              </a:rPr>
              <a:t>Определение целей и возможностей</a:t>
            </a:r>
            <a:endParaRPr lang="en-US" altLang="en-US" sz="2000" kern="0" dirty="0">
              <a:solidFill>
                <a:srgbClr val="22365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>
                <a:solidFill>
                  <a:srgbClr val="223651"/>
                </a:solidFill>
                <a:latin typeface="+mn-lt"/>
              </a:rPr>
              <a:t>Содействие принятию решений</a:t>
            </a:r>
            <a:endParaRPr lang="en-US" altLang="en-US" sz="2000" kern="0" dirty="0">
              <a:solidFill>
                <a:srgbClr val="223651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ru-RU" altLang="en-US" sz="2000" b="1" dirty="0">
                <a:solidFill>
                  <a:srgbClr val="042B4A"/>
                </a:solidFill>
                <a:latin typeface="+mn-lt"/>
              </a:rPr>
              <a:t>Что можно измерять с помощью инструментов оценки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dirty="0">
                <a:solidFill>
                  <a:srgbClr val="042B4A"/>
                </a:solidFill>
                <a:latin typeface="+mn-lt"/>
              </a:rPr>
              <a:t>Знания, навыки и способности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(KSA)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dirty="0">
                <a:solidFill>
                  <a:srgbClr val="042B4A"/>
                </a:solidFill>
                <a:latin typeface="+mn-lt"/>
              </a:rPr>
              <a:t>Склонности/способности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dirty="0">
                <a:solidFill>
                  <a:srgbClr val="042B4A"/>
                </a:solidFill>
                <a:latin typeface="+mn-lt"/>
              </a:rPr>
              <a:t>Рабочие и личные ценности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dirty="0">
                <a:solidFill>
                  <a:srgbClr val="042B4A"/>
                </a:solidFill>
                <a:latin typeface="+mn-lt"/>
              </a:rPr>
              <a:t>Черты характера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en-US" sz="2000" dirty="0">
                <a:solidFill>
                  <a:srgbClr val="042B4A"/>
                </a:solidFill>
                <a:latin typeface="+mn-lt"/>
              </a:rPr>
              <a:t>Интересы в области профессий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7084309" y="2728064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Assessment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market Analysis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skill building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3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tools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job searching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Training Research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Информация о рынке труда</a:t>
            </a:r>
            <a:r>
              <a:rPr lang="en-US" sz="4400" b="1" dirty="0"/>
              <a:t>:</a:t>
            </a:r>
            <a:br>
              <a:rPr lang="en-US" sz="4400" b="1" dirty="0"/>
            </a:br>
            <a:r>
              <a:rPr lang="ru-RU" sz="4400" b="1" dirty="0"/>
              <a:t>поиски работы или обучение</a:t>
            </a:r>
            <a:r>
              <a:rPr lang="en-US" sz="4400" b="1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99131"/>
            <a:ext cx="284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  <a:cs typeface="Arial" charset="0"/>
              </a:rPr>
              <a:t>Make informed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  <a:cs typeface="Arial" charset="0"/>
              </a:rPr>
              <a:t> decisions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2581" y="1492061"/>
            <a:ext cx="3366002" cy="107721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Определить недостающие навыки и получить информацию о заработной плате</a:t>
            </a:r>
            <a:endParaRPr lang="en-US" sz="1600" b="1" i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491" y="3417996"/>
            <a:ext cx="379497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Найти работодателей, у которых открыты интересующие вас вакансии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9087" y="2474893"/>
            <a:ext cx="323771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ru-RU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Узнать, на какие профессии спрос растёт или сокращается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4254" y="4411340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Сузить поиски работы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8910" y="5147951"/>
            <a:ext cx="319754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НАЙТИ ПРАВИЛЬНУЮ РАБОТУ</a:t>
            </a:r>
            <a:endParaRPr lang="en-US" b="1" cap="all" dirty="0">
              <a:ln w="0"/>
              <a:solidFill>
                <a:srgbClr val="FF9900"/>
              </a:soli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Определить учебные программы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Узнать, для каких должностей требуется сертификация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010" y="5009451"/>
            <a:ext cx="407206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Ответы на ваши вопросы в процессе поисков работы или прохождения обучения</a:t>
            </a:r>
            <a:endParaRPr lang="en-US" sz="2000" b="1" spc="150" dirty="0">
              <a:ln w="11430"/>
              <a:solidFill>
                <a:srgbClr val="FAA7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ru-RU" b="1" dirty="0"/>
              <a:t>Интернет-средства для поисков работы или обучения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599" y="3549880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333399"/>
                </a:solidFill>
                <a:latin typeface="Arial"/>
                <a:cs typeface="Arial" charset="0"/>
              </a:rPr>
              <a:t>Эти интернет-средства могут быть полезны при проведении оценок, в ходе обучения, при трудоустройстве и т.д.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" action="ppaction://noactio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altLang="en-US" sz="2200" b="1" dirty="0">
                <a:solidFill>
                  <a:srgbClr val="042B4A"/>
                </a:solidFill>
              </a:rPr>
              <a:t>Какова роль интернет-средств при поисках работы или обучении</a:t>
            </a:r>
            <a:r>
              <a:rPr lang="en-US" altLang="en-US" sz="2200" b="1" dirty="0">
                <a:solidFill>
                  <a:srgbClr val="042B4A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Они позволяют принимать более эффективные и обоснованные решения</a:t>
            </a:r>
            <a:endParaRPr lang="en-US" sz="2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Они позволяют узнать о том, как оценки ваших знаний, навыков, способностей, ценностей и интересов связаны с процессом обучения и поиска работы</a:t>
            </a:r>
            <a:endParaRPr lang="en-US" altLang="en-US" sz="2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n-US" b="1" dirty="0">
                <a:solidFill>
                  <a:schemeClr val="bg1"/>
                </a:solidFill>
              </a:rPr>
              <a:t>Процесс поиска работы</a:t>
            </a:r>
            <a:br>
              <a:rPr lang="en-US" sz="2100" b="1" dirty="0">
                <a:solidFill>
                  <a:schemeClr val="accent6"/>
                </a:solidFill>
              </a:rPr>
            </a:b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поиска работы</a:t>
            </a:r>
            <a:endParaRPr lang="en-US" sz="2500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96283-9FCE-422D-B9E7-848363ECC120}"/>
              </a:ext>
            </a:extLst>
          </p:cNvPr>
          <p:cNvSpPr txBox="1"/>
          <p:nvPr/>
        </p:nvSpPr>
        <p:spPr>
          <a:xfrm>
            <a:off x="3915804" y="2206132"/>
            <a:ext cx="1486660" cy="307777"/>
          </a:xfrm>
          <a:prstGeom prst="rect">
            <a:avLst/>
          </a:prstGeom>
          <a:solidFill>
            <a:srgbClr val="FAA71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6"/>
                </a:solidFill>
              </a:rPr>
              <a:t>Самооценка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31ACF-AD43-434E-B4EA-C436AE567E05}"/>
              </a:ext>
            </a:extLst>
          </p:cNvPr>
          <p:cNvSpPr txBox="1"/>
          <p:nvPr/>
        </p:nvSpPr>
        <p:spPr>
          <a:xfrm>
            <a:off x="6078916" y="2810935"/>
            <a:ext cx="10198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</a:rPr>
              <a:t>Анализ рынка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317D6-579B-4961-A58F-B530D9A1E5D5}"/>
              </a:ext>
            </a:extLst>
          </p:cNvPr>
          <p:cNvSpPr txBox="1"/>
          <p:nvPr/>
        </p:nvSpPr>
        <p:spPr>
          <a:xfrm>
            <a:off x="5959149" y="4265991"/>
            <a:ext cx="1259374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</a:rPr>
              <a:t>Разработка плана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AEC77-46CB-46F0-8CCE-AF3D99C3D9BF}"/>
              </a:ext>
            </a:extLst>
          </p:cNvPr>
          <p:cNvSpPr txBox="1"/>
          <p:nvPr/>
        </p:nvSpPr>
        <p:spPr>
          <a:xfrm>
            <a:off x="4076586" y="5015537"/>
            <a:ext cx="130754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</a:rPr>
              <a:t>Выполнение плана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256-712F-4B99-B271-7AEAE6C2E0D0}"/>
              </a:ext>
            </a:extLst>
          </p:cNvPr>
          <p:cNvSpPr txBox="1"/>
          <p:nvPr/>
        </p:nvSpPr>
        <p:spPr>
          <a:xfrm>
            <a:off x="2018030" y="4338211"/>
            <a:ext cx="1269462" cy="600164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/>
                </a:solidFill>
              </a:rPr>
              <a:t>Собеседование при приёме на работу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E8C81-3B66-4DFA-B432-1C30F1C3A64F}"/>
              </a:ext>
            </a:extLst>
          </p:cNvPr>
          <p:cNvSpPr txBox="1"/>
          <p:nvPr/>
        </p:nvSpPr>
        <p:spPr>
          <a:xfrm>
            <a:off x="2174091" y="2885030"/>
            <a:ext cx="1113401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6"/>
                </a:solidFill>
              </a:rPr>
              <a:t>Предложение работы</a:t>
            </a:r>
            <a:endParaRPr lang="en-US" sz="1050" b="1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8C14-E5B0-473B-B9A9-ABF5A8367E55}"/>
              </a:ext>
            </a:extLst>
          </p:cNvPr>
          <p:cNvSpPr txBox="1"/>
          <p:nvPr/>
        </p:nvSpPr>
        <p:spPr>
          <a:xfrm>
            <a:off x="3790434" y="3634672"/>
            <a:ext cx="1674541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</a:rPr>
              <a:t>Трудоустройство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n-US" b="1" dirty="0">
                <a:solidFill>
                  <a:schemeClr val="bg1"/>
                </a:solidFill>
              </a:rPr>
              <a:t>Процесс обучения</a:t>
            </a: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637088" y="1314265"/>
            <a:ext cx="2091326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Самооценка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Информация о рынке труда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2084246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Определение целей в области обучения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Разработка плана действий в области карьеры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Прохождение программы обучения или сертификации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1199" y="3502380"/>
            <a:ext cx="15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Трудоустройство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/>
            <a:r>
              <a:rPr lang="ru-RU" sz="4000" b="1" dirty="0"/>
              <a:t>ЦЕНТРЫ КАРЬЕРЫ </a:t>
            </a:r>
            <a:r>
              <a:rPr lang="en-US" sz="4000" b="1" dirty="0"/>
              <a:t>MASSHIRE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Мы помогаем избавиться от страхов и путаницы при поисках работы</a:t>
            </a:r>
            <a:r>
              <a:rPr lang="en-US" sz="24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383753"/>
            <a:ext cx="907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MassHire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поддерживает ВАС и помогает ВАМ снова найти работу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655" y="89445"/>
            <a:ext cx="8875986" cy="954400"/>
          </a:xfrm>
        </p:spPr>
        <p:txBody>
          <a:bodyPr/>
          <a:lstStyle/>
          <a:p>
            <a:r>
              <a:rPr lang="ru-RU" sz="4000" b="1" dirty="0"/>
              <a:t>Обучение без отрыва от производства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Официальная стажировка</a:t>
            </a:r>
            <a:endParaRPr lang="en-US" sz="3000" dirty="0">
              <a:solidFill>
                <a:srgbClr val="002060"/>
              </a:solidFill>
            </a:endParaRPr>
          </a:p>
          <a:p>
            <a:pPr lvl="1"/>
            <a:r>
              <a:rPr lang="ru-RU" sz="3000" dirty="0">
                <a:solidFill>
                  <a:srgbClr val="002060"/>
                </a:solidFill>
              </a:rPr>
              <a:t>Традиционные области (строительные и иные профессии</a:t>
            </a:r>
            <a:r>
              <a:rPr lang="en-US" sz="30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ru-RU" sz="3000" dirty="0">
                <a:solidFill>
                  <a:srgbClr val="002060"/>
                </a:solidFill>
              </a:rPr>
              <a:t>Нетрадиционные области (технологии, производство и здравоохранение</a:t>
            </a:r>
            <a:r>
              <a:rPr lang="en-US" sz="3000" dirty="0">
                <a:solidFill>
                  <a:srgbClr val="002060"/>
                </a:solidFill>
              </a:rPr>
              <a:t>) </a:t>
            </a:r>
          </a:p>
          <a:p>
            <a:r>
              <a:rPr lang="ru-RU" sz="3000" dirty="0">
                <a:solidFill>
                  <a:srgbClr val="002060"/>
                </a:solidFill>
              </a:rPr>
              <a:t>Обучение без отрыва от производства</a:t>
            </a:r>
            <a:r>
              <a:rPr lang="en-US" sz="3000" dirty="0">
                <a:solidFill>
                  <a:srgbClr val="002060"/>
                </a:solidFill>
              </a:rPr>
              <a:t> (OJT)</a:t>
            </a:r>
          </a:p>
          <a:p>
            <a:r>
              <a:rPr lang="ru-RU" sz="3000" dirty="0">
                <a:solidFill>
                  <a:srgbClr val="002060"/>
                </a:solidFill>
              </a:rPr>
              <a:t>Обучение с учётом потребностей заказчика</a:t>
            </a:r>
            <a:endParaRPr lang="en-US" sz="3000" dirty="0">
              <a:solidFill>
                <a:srgbClr val="002060"/>
              </a:solidFill>
            </a:endParaRPr>
          </a:p>
          <a:p>
            <a:r>
              <a:rPr lang="ru-RU" sz="3000" dirty="0">
                <a:solidFill>
                  <a:srgbClr val="042B4A"/>
                </a:solidFill>
              </a:rPr>
              <a:t>Льготы для ветеранов</a:t>
            </a:r>
            <a:endParaRPr lang="en-US" sz="3000" dirty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en-US" sz="4000" b="1" dirty="0" err="1"/>
              <a:t>MassHire</a:t>
            </a:r>
            <a:r>
              <a:rPr lang="en-US" sz="4000" b="1" dirty="0"/>
              <a:t> </a:t>
            </a:r>
            <a:r>
              <a:rPr lang="en-US" sz="4000" b="1" dirty="0" err="1"/>
              <a:t>JobQuest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Вход в систему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56787" y="3619500"/>
            <a:ext cx="1311013" cy="604901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200"/>
            </a:pPr>
            <a:r>
              <a:rPr lang="ru-RU" sz="1400" b="1" dirty="0">
                <a:solidFill>
                  <a:schemeClr val="bg1"/>
                </a:solidFill>
                <a:sym typeface="Arial"/>
              </a:rPr>
              <a:t>Регистрация нового пользователя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832987" y="4625108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200"/>
            </a:pPr>
            <a:r>
              <a:rPr lang="ru-RU" sz="1400" b="1" dirty="0">
                <a:solidFill>
                  <a:schemeClr val="bg1"/>
                </a:solidFill>
                <a:sym typeface="Arial"/>
              </a:rPr>
              <a:t>Объявления о мероприятиях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099"/>
            <a:ext cx="1066800" cy="1617279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Поиски</a:t>
            </a:r>
            <a:r>
              <a:rPr lang="en-US" sz="1100" b="1" dirty="0">
                <a:solidFill>
                  <a:schemeClr val="bg1"/>
                </a:solidFill>
              </a:rPr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</a:rPr>
              <a:t>Работы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</a:rPr>
              <a:t>Учебных заведений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</a:rPr>
              <a:t>Мероприятий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Доступ к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My Job 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</a:rPr>
              <a:t>www.mass.gov</a:t>
            </a:r>
            <a:r>
              <a:rPr lang="en-US" sz="3200" b="1" dirty="0">
                <a:solidFill>
                  <a:schemeClr val="accent6"/>
                </a:solidFill>
              </a:rPr>
              <a:t>/</a:t>
            </a:r>
            <a:r>
              <a:rPr lang="en-US" sz="3200" b="1" dirty="0" err="1">
                <a:solidFill>
                  <a:schemeClr val="accent6"/>
                </a:solidFill>
              </a:rPr>
              <a:t>jobquest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" y="139614"/>
            <a:ext cx="8803037" cy="954348"/>
          </a:xfrm>
        </p:spPr>
        <p:txBody>
          <a:bodyPr/>
          <a:lstStyle/>
          <a:p>
            <a:pPr algn="ctr"/>
            <a:r>
              <a:rPr lang="en-US" sz="3200" b="1" dirty="0"/>
              <a:t>JobQuest – </a:t>
            </a:r>
            <a:r>
              <a:rPr lang="ru-RU" sz="3200" b="1" dirty="0"/>
              <a:t>поиск эквивалентных должностей</a:t>
            </a:r>
            <a:endParaRPr lang="en-US" sz="3200" b="1" dirty="0"/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 dirty="0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Резюме</a:t>
            </a:r>
            <a:endParaRPr lang="en-US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Составление резюме</a:t>
            </a:r>
            <a:endParaRPr lang="ru-RU"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Сопроводительные письма</a:t>
            </a:r>
            <a:endParaRPr lang="ru-RU" sz="200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Онлайн-заявления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234863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sym typeface="Arial"/>
              </a:rPr>
              <a:t>Оценки</a:t>
            </a:r>
            <a:endParaRPr lang="en-US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sym typeface="Arial"/>
              </a:rPr>
              <a:t>Определение навыков</a:t>
            </a:r>
            <a:endParaRPr lang="ru-RU" sz="2000" dirty="0">
              <a:solidFill>
                <a:srgbClr val="000000"/>
              </a:solidFill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WorkKeys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TORQ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</a:rPr>
              <a:t>Указатель типов личности Майерс-</a:t>
            </a:r>
            <a:r>
              <a:rPr lang="ru-RU" sz="2000" dirty="0" err="1">
                <a:solidFill>
                  <a:srgbClr val="002060"/>
                </a:solidFill>
              </a:rPr>
              <a:t>Бриггс</a:t>
            </a:r>
            <a:endParaRPr lang="ru-RU" sz="2000" dirty="0">
              <a:solidFill>
                <a:srgbClr val="002060"/>
              </a:solidFill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428541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2000" b="1" dirty="0">
                <a:solidFill>
                  <a:srgbClr val="002060"/>
                </a:solidFill>
                <a:sym typeface="Arial"/>
              </a:rPr>
              <a:t>Поиски работы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sym typeface="Arial"/>
              </a:rPr>
              <a:t>Организация поисков работы</a:t>
            </a:r>
            <a:endParaRPr lang="ru-RU" sz="2000" dirty="0">
              <a:solidFill>
                <a:srgbClr val="000000"/>
              </a:solidFill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sym typeface="Arial"/>
              </a:rPr>
              <a:t>Системы подбора персонала</a:t>
            </a:r>
            <a:endParaRPr lang="ru-RU" sz="2000" dirty="0">
              <a:solidFill>
                <a:srgbClr val="000000"/>
              </a:solidFill>
              <a:sym typeface="Arial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</a:rPr>
              <a:t>Развитие навыков продвижения себя на рынке труда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Работник в зрелом возрасте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4" y="2762514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20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Налаживание связей</a:t>
            </a:r>
            <a:endParaRPr lang="ru-RU"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Механизм налаживания связей</a:t>
            </a:r>
            <a:endParaRPr lang="ru-RU"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LinkedIn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1" y="4097562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Собеседования</a:t>
            </a:r>
            <a:endParaRPr lang="en-US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Навыки прохождения собеседований</a:t>
            </a:r>
            <a:endParaRPr lang="ru-RU"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Собеседования по телефону</a:t>
            </a:r>
            <a:endParaRPr lang="ru-RU"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ru-RU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Переговоры о заработной плате</a:t>
            </a:r>
            <a:endParaRPr lang="ru-RU"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Финансовая грамотность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Личные бюджеты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Планы накопления сбережения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Кредиты, долги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Принятие финансовых решений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Хищение персональных данных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39147" y="4618525"/>
            <a:ext cx="4957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42B4A"/>
                </a:solidFill>
              </a:rPr>
              <a:t>Эти учебные программы предназначены для повторно поступающих на работу, получающих пособие по программе</a:t>
            </a:r>
            <a:r>
              <a:rPr lang="en-US" dirty="0">
                <a:solidFill>
                  <a:srgbClr val="042B4A"/>
                </a:solidFill>
              </a:rPr>
              <a:t> TANF/</a:t>
            </a:r>
            <a:r>
              <a:rPr lang="ru-RU" dirty="0">
                <a:solidFill>
                  <a:srgbClr val="042B4A"/>
                </a:solidFill>
              </a:rPr>
              <a:t>социальную помощь, а также для тех, кто является безработным длительное время</a:t>
            </a:r>
            <a:endParaRPr lang="en-US" dirty="0">
              <a:solidFill>
                <a:srgbClr val="042B4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172" y="1336228"/>
            <a:ext cx="3933825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Обучение профессиональным навыкам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Подготовка кадров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Навыки готовности к работе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Навыки межличностного общения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4" y="3673323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39457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ru-RU" dirty="0"/>
              <a:t>Возможно, вы имеете право на то, чтобы при прохождении утверждённого курса обучения получать пособие по безработице в течение дополнительного срока до 26 недель</a:t>
            </a:r>
          </a:p>
          <a:p>
            <a:pPr lvl="2"/>
            <a:r>
              <a:rPr lang="ru-RU" dirty="0"/>
              <a:t>При прохождении утверждённого курса обучения с полной нагрузкой вы можете получить освобождение от требований о поисках работы</a:t>
            </a:r>
            <a:endParaRPr lang="en-US" dirty="0"/>
          </a:p>
          <a:p>
            <a:pPr lvl="2"/>
            <a:r>
              <a:rPr lang="ru-RU" dirty="0"/>
              <a:t>Отправьте заявление в </a:t>
            </a:r>
            <a:r>
              <a:rPr lang="ru-RU" i="1" dirty="0"/>
              <a:t>Департамент выплат по безработице </a:t>
            </a:r>
            <a:r>
              <a:rPr lang="en-US" dirty="0"/>
              <a:t>(DUA) </a:t>
            </a:r>
            <a:r>
              <a:rPr lang="ru-RU" dirty="0"/>
              <a:t>до</a:t>
            </a:r>
            <a:r>
              <a:rPr lang="ru-RU" b="1" dirty="0"/>
              <a:t> 20-й </a:t>
            </a:r>
            <a:r>
              <a:rPr lang="ru-RU" dirty="0"/>
              <a:t>недели получения пособия </a:t>
            </a:r>
          </a:p>
          <a:p>
            <a:pPr lvl="2"/>
            <a:r>
              <a:rPr lang="ru-RU" i="1" dirty="0"/>
              <a:t>Получить дальнейшую информацию можно</a:t>
            </a:r>
            <a:r>
              <a:rPr lang="en-US" dirty="0"/>
              <a:t>: </a:t>
            </a:r>
          </a:p>
          <a:p>
            <a:pPr lvl="3"/>
            <a:r>
              <a:rPr lang="ru-RU" dirty="0"/>
              <a:t>Запросив заявление ТОР с почтового ящика, через который было отправлено онлайн-заявление о получении СПБ</a:t>
            </a:r>
            <a:endParaRPr lang="en-US" dirty="0"/>
          </a:p>
          <a:p>
            <a:pPr lvl="3"/>
            <a:r>
              <a:rPr lang="ru-RU" dirty="0"/>
              <a:t>Обратившись в местный Центр карьеры; или</a:t>
            </a:r>
            <a:endParaRPr lang="en-US" dirty="0"/>
          </a:p>
          <a:p>
            <a:pPr lvl="3"/>
            <a:r>
              <a:rPr lang="ru-RU" dirty="0"/>
              <a:t>Обратившись в подразделение ТОР</a:t>
            </a:r>
            <a:r>
              <a:rPr lang="en-US" dirty="0"/>
              <a:t>: (617)-626-5521 </a:t>
            </a:r>
            <a:r>
              <a:rPr lang="ru-RU" i="1" dirty="0"/>
              <a:t>или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http://www.mass.gov/dua/top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Программа возможностей повышения квалификации </a:t>
            </a:r>
            <a:r>
              <a:rPr lang="en-US" sz="2400" b="1" dirty="0"/>
              <a:t>(</a:t>
            </a:r>
            <a:r>
              <a:rPr lang="ru-RU" sz="2400" b="1" dirty="0"/>
              <a:t>ТОР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ru-RU" sz="2400" b="1" dirty="0"/>
              <a:t>Раздел</a:t>
            </a:r>
            <a:r>
              <a:rPr lang="en-US" sz="2400" b="1" dirty="0"/>
              <a:t>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9" y="4729060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-113"/>
            <a:ext cx="8339957" cy="9543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Страховое пособие по безработице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ru-RU" sz="2600" i="1" dirty="0">
                <a:cs typeface="Arial" charset="0"/>
              </a:rPr>
              <a:t>Страховое пособие по безработице (СПБ) </a:t>
            </a:r>
            <a:r>
              <a:rPr lang="ru-RU" sz="2600" dirty="0">
                <a:cs typeface="Arial" charset="0"/>
              </a:rPr>
              <a:t>обеспечивает временное, частичное замещение заработной платы.</a:t>
            </a:r>
            <a:r>
              <a:rPr lang="en-US" sz="2600" dirty="0">
                <a:cs typeface="Arial" charset="0"/>
              </a:rPr>
              <a:t> 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cs typeface="Arial" charset="0"/>
              </a:rPr>
              <a:t>В период получения СПБ вы должны быть способны работать, готовы к работе и активно искать её.</a:t>
            </a:r>
            <a:endParaRPr lang="en-US" sz="26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ru-RU" sz="2000" dirty="0">
                <a:cs typeface="Arial" charset="0"/>
              </a:rPr>
              <a:t>С вопросами о страховом пособии по безработице обращайтесь в Департамент выплат по безработице: </a:t>
            </a:r>
            <a:endParaRPr lang="en-US" sz="20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ru-RU" sz="2000" dirty="0">
                <a:cs typeface="Arial" charset="0"/>
              </a:rPr>
              <a:t>по телефону </a:t>
            </a:r>
            <a:r>
              <a:rPr lang="en-US" sz="2000" b="1" dirty="0"/>
              <a:t>877-626-6800</a:t>
            </a:r>
            <a:r>
              <a:rPr lang="en-US" sz="2000" b="1" dirty="0"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или на указанном ниже веб-сайте.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ru-RU" sz="2000" dirty="0">
                <a:cs typeface="Arial" charset="0"/>
              </a:rPr>
              <a:t>Адрес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>
                <a:cs typeface="Arial" charset="0"/>
              </a:rPr>
              <a:t> </a:t>
            </a:r>
            <a:r>
              <a:rPr lang="en-US" sz="2000" dirty="0">
                <a:hlinkClick r:id="rId3"/>
              </a:rPr>
              <a:t>www.mass.gov/dua</a:t>
            </a:r>
            <a:r>
              <a:rPr lang="en-US" sz="2000" dirty="0"/>
              <a:t>  </a:t>
            </a:r>
            <a:endParaRPr lang="en-US" sz="2000" dirty="0">
              <a:cs typeface="Arial" charset="0"/>
            </a:endParaRP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повторного трудоустройства и оценка </a:t>
            </a:r>
            <a:r>
              <a:rPr lang="ru-RU" sz="3200" b="1" dirty="0">
                <a:solidFill>
                  <a:schemeClr val="lt1"/>
                </a:solidFill>
                <a:ea typeface="Calibri"/>
                <a:sym typeface="Calibri"/>
              </a:rPr>
              <a:t>соответствия критериям</a:t>
            </a:r>
            <a:r>
              <a:rPr lang="en-CA" sz="3200" b="1" dirty="0">
                <a:solidFill>
                  <a:schemeClr val="lt1"/>
                </a:solidFill>
                <a:ea typeface="Calibri"/>
                <a:sym typeface="Calibri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(RESEA)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 </a:t>
            </a:r>
            <a:r>
              <a:rPr lang="ru-RU" dirty="0">
                <a:solidFill>
                  <a:srgbClr val="0C3B5D"/>
                </a:solidFill>
              </a:rPr>
              <a:t>– это федеральная программа, предназначенная для тех, кто получает СПБ</a:t>
            </a:r>
            <a:r>
              <a:rPr lang="en-US" dirty="0">
                <a:solidFill>
                  <a:srgbClr val="0C3B5D"/>
                </a:solidFill>
              </a:rPr>
              <a:t>.  </a:t>
            </a:r>
          </a:p>
          <a:p>
            <a:pPr marL="0" indent="0">
              <a:buNone/>
              <a:defRPr/>
            </a:pPr>
            <a:r>
              <a:rPr lang="ru-RU" dirty="0">
                <a:solidFill>
                  <a:srgbClr val="0C3B5D"/>
                </a:solidFill>
              </a:rPr>
              <a:t>Если вы отобраны для участия в программе</a:t>
            </a:r>
            <a:r>
              <a:rPr lang="en-US" dirty="0">
                <a:solidFill>
                  <a:srgbClr val="0C3B5D"/>
                </a:solidFill>
              </a:rPr>
              <a:t> RESEA</a:t>
            </a:r>
            <a:r>
              <a:rPr lang="ru-RU" dirty="0">
                <a:solidFill>
                  <a:srgbClr val="0C3B5D"/>
                </a:solidFill>
              </a:rPr>
              <a:t>, внимательно ознакомьтесь с извещением </a:t>
            </a:r>
            <a:r>
              <a:rPr lang="en-US" dirty="0">
                <a:solidFill>
                  <a:srgbClr val="0C3B5D"/>
                </a:solidFill>
              </a:rPr>
              <a:t>DUA</a:t>
            </a:r>
            <a:r>
              <a:rPr lang="ru-RU" dirty="0">
                <a:solidFill>
                  <a:srgbClr val="0C3B5D"/>
                </a:solidFill>
              </a:rPr>
              <a:t>, в котором содержится важная информация и приведены </a:t>
            </a:r>
            <a:r>
              <a:rPr lang="ru-RU" b="1" dirty="0">
                <a:solidFill>
                  <a:srgbClr val="0C3B5D"/>
                </a:solidFill>
              </a:rPr>
              <a:t>УСТАНОВЛЕННЫЕ СРОКИ.</a:t>
            </a:r>
            <a:endParaRPr lang="en-US" dirty="0">
              <a:solidFill>
                <a:srgbClr val="0C3B5D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0C3B5D"/>
                </a:solidFill>
              </a:rPr>
              <a:t>Это извещение </a:t>
            </a:r>
            <a:r>
              <a:rPr lang="en-US" dirty="0">
                <a:solidFill>
                  <a:srgbClr val="0C3B5D"/>
                </a:solidFill>
              </a:rPr>
              <a:t>RESEA </a:t>
            </a:r>
            <a:r>
              <a:rPr lang="ru-RU" dirty="0">
                <a:solidFill>
                  <a:srgbClr val="0C3B5D"/>
                </a:solidFill>
              </a:rPr>
              <a:t>будет отправлено</a:t>
            </a:r>
            <a:r>
              <a:rPr lang="en-US" dirty="0">
                <a:solidFill>
                  <a:srgbClr val="0C3B5D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C3B5D"/>
                </a:solidFill>
              </a:rPr>
              <a:t>На ваш почтовый онлайн-ящик для получения СПБ; а также</a:t>
            </a:r>
            <a:endParaRPr lang="en-US" dirty="0">
              <a:solidFill>
                <a:srgbClr val="0C3B5D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C3B5D"/>
                </a:solidFill>
              </a:rPr>
              <a:t>Почтой США</a:t>
            </a:r>
            <a:endParaRPr lang="en-US" dirty="0">
              <a:solidFill>
                <a:srgbClr val="0C3B5D"/>
              </a:solidFill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rgbClr val="0C3B5D"/>
                </a:solidFill>
              </a:rPr>
              <a:t>Вы обязаны </a:t>
            </a:r>
            <a:r>
              <a:rPr lang="ru-RU" b="1" dirty="0">
                <a:solidFill>
                  <a:srgbClr val="0C3B5D"/>
                </a:solidFill>
              </a:rPr>
              <a:t>действовать и принимать меры до </a:t>
            </a:r>
            <a:r>
              <a:rPr lang="ru-RU" dirty="0">
                <a:solidFill>
                  <a:srgbClr val="0C3B5D"/>
                </a:solidFill>
              </a:rPr>
              <a:t>наступления</a:t>
            </a:r>
            <a:r>
              <a:rPr lang="ru-RU" b="1" dirty="0">
                <a:solidFill>
                  <a:srgbClr val="0C3B5D"/>
                </a:solidFill>
              </a:rPr>
              <a:t> </a:t>
            </a:r>
            <a:r>
              <a:rPr lang="ru-RU" dirty="0">
                <a:solidFill>
                  <a:srgbClr val="0C3B5D"/>
                </a:solidFill>
              </a:rPr>
              <a:t>установленных сроков, указанных в извещении. </a:t>
            </a:r>
          </a:p>
          <a:p>
            <a:pPr marL="0" indent="0">
              <a:buNone/>
              <a:defRPr/>
            </a:pPr>
            <a:r>
              <a:rPr lang="ru-RU" dirty="0">
                <a:solidFill>
                  <a:srgbClr val="0C3B5D"/>
                </a:solidFill>
              </a:rPr>
              <a:t>Если у вас есть вопросы или что-то вызывает у вас </a:t>
            </a:r>
            <a:r>
              <a:rPr lang="ru-RU" dirty="0" err="1">
                <a:solidFill>
                  <a:srgbClr val="0C3B5D"/>
                </a:solidFill>
              </a:rPr>
              <a:t>бепокойство</a:t>
            </a:r>
            <a:r>
              <a:rPr lang="ru-RU" dirty="0">
                <a:solidFill>
                  <a:srgbClr val="0C3B5D"/>
                </a:solidFill>
              </a:rPr>
              <a:t>, обращайтесь в местный Центр карьеры </a:t>
            </a:r>
            <a:r>
              <a:rPr lang="en-US" dirty="0" err="1">
                <a:solidFill>
                  <a:srgbClr val="002060"/>
                </a:solidFill>
              </a:rPr>
              <a:t>MassHire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783" y="264160"/>
            <a:ext cx="7728667" cy="3004631"/>
          </a:xfrm>
        </p:spPr>
        <p:txBody>
          <a:bodyPr/>
          <a:lstStyle/>
          <a:p>
            <a:pPr algn="ctr"/>
            <a:r>
              <a:rPr lang="ru-RU" b="1" dirty="0"/>
              <a:t>Вопросы</a:t>
            </a:r>
            <a:r>
              <a:rPr lang="en-US" b="1" dirty="0"/>
              <a:t>?</a:t>
            </a:r>
            <a:br>
              <a:rPr lang="en-US" b="1" dirty="0"/>
            </a:br>
            <a:br>
              <a:rPr lang="en-US" b="1" dirty="0"/>
            </a:br>
            <a:r>
              <a:rPr lang="ru-RU" sz="4000" b="1" dirty="0"/>
              <a:t>Обращайтесь в местный Центр карьеры </a:t>
            </a:r>
            <a:r>
              <a:rPr lang="en-US" sz="4000" b="1" dirty="0" err="1"/>
              <a:t>MassHire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https://www.mass.gov/how-to/find-a-masshire-career-center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67621" y="139700"/>
            <a:ext cx="8667749" cy="954088"/>
          </a:xfrm>
        </p:spPr>
        <p:txBody>
          <a:bodyPr/>
          <a:lstStyle/>
          <a:p>
            <a:pPr algn="ctr"/>
            <a:r>
              <a:rPr lang="ru-RU" b="1" dirty="0"/>
              <a:t>Местонахождение отделений </a:t>
            </a:r>
            <a:r>
              <a:rPr lang="en-US" b="1" dirty="0" err="1"/>
              <a:t>MassHire</a:t>
            </a:r>
            <a:endParaRPr lang="en-US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277139" y="6034835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https://www.mass.gov/how-to/find-a-masshire-career-center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345735" y="6373389"/>
            <a:ext cx="204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</a:rPr>
              <a:t>НАЙТИ ЦЕНТР КАРЬЕРЫ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04576" y="14192"/>
            <a:ext cx="6193396" cy="954088"/>
          </a:xfrm>
        </p:spPr>
        <p:txBody>
          <a:bodyPr/>
          <a:lstStyle/>
          <a:p>
            <a:r>
              <a:rPr lang="ru-RU" sz="4000" b="1" dirty="0"/>
              <a:t>Партнёры </a:t>
            </a:r>
            <a:r>
              <a:rPr lang="en-US" sz="4000" b="1" dirty="0" err="1"/>
              <a:t>MassHire</a:t>
            </a:r>
            <a:endParaRPr lang="en-US" b="1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002060"/>
                </a:solidFill>
              </a:rPr>
              <a:t>Департамент выплат по безработице </a:t>
            </a:r>
            <a:r>
              <a:rPr lang="en-US" sz="1900" b="1" dirty="0">
                <a:solidFill>
                  <a:srgbClr val="002060"/>
                </a:solidFill>
              </a:rPr>
              <a:t>(DUA)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Департамент временной помощи</a:t>
            </a:r>
            <a:r>
              <a:rPr lang="en-US" sz="1900" b="1" dirty="0">
                <a:solidFill>
                  <a:srgbClr val="002060"/>
                </a:solidFill>
              </a:rPr>
              <a:t> (DTA)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4"/>
              </a:rPr>
              <a:t>www.mass.gov/DTA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Комиссия штата Массачусетс по вопросам реабилитации</a:t>
            </a:r>
            <a:r>
              <a:rPr lang="en-US" sz="1900" b="1" dirty="0">
                <a:solidFill>
                  <a:srgbClr val="002060"/>
                </a:solidFill>
              </a:rPr>
              <a:t> (MRC)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5"/>
              </a:rPr>
              <a:t>www.mass.gov/MRC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002060"/>
                </a:solidFill>
              </a:rPr>
              <a:t>Комиссия штата Массачусетс по делам слепых </a:t>
            </a:r>
            <a:r>
              <a:rPr lang="en-US" sz="1900" b="1" dirty="0">
                <a:solidFill>
                  <a:srgbClr val="002060"/>
                </a:solidFill>
              </a:rPr>
              <a:t>(MCB)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6"/>
              </a:rPr>
              <a:t>www.mass.gov/MCB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745" y="3411831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1246" y="4855895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5931" y="1651279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225931" y="4684967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5" y="169893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9931" y="34846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Программа общественного трудоустройства лиц старшего возраста </a:t>
            </a:r>
            <a:r>
              <a:rPr lang="en-US" b="1" dirty="0">
                <a:solidFill>
                  <a:srgbClr val="002060"/>
                </a:solidFill>
              </a:rPr>
              <a:t>(SCSEP)</a:t>
            </a:r>
          </a:p>
          <a:p>
            <a:r>
              <a:rPr lang="en-US" b="1" dirty="0">
                <a:hlinkClick r:id="rId12"/>
              </a:rPr>
              <a:t>https://www.mass.gov/senior-community-service-employment-program-scsep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6" y="2278501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945" y="0"/>
            <a:ext cx="7176521" cy="954348"/>
          </a:xfrm>
        </p:spPr>
        <p:txBody>
          <a:bodyPr/>
          <a:lstStyle/>
          <a:p>
            <a:r>
              <a:rPr lang="ru-RU" b="1" dirty="0"/>
              <a:t>Чем </a:t>
            </a:r>
            <a:r>
              <a:rPr lang="en-US" b="1" dirty="0" err="1"/>
              <a:t>MassHire</a:t>
            </a:r>
            <a:r>
              <a:rPr lang="ru-RU" b="1" dirty="0"/>
              <a:t> может помочь вам</a:t>
            </a:r>
            <a:r>
              <a:rPr lang="en-US" b="1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Специальные программы и услуги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Процесс поисков работы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solidFill>
                    <a:srgbClr val="FFFFFF"/>
                  </a:solidFill>
                </a:rPr>
                <a:t>Процесс профессиональной 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подготовки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solidFill>
                    <a:srgbClr val="FFFFFF"/>
                  </a:solidFill>
                </a:rPr>
                <a:t>Страхование по безработице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r>
              <a:rPr lang="ru-RU" b="1" dirty="0"/>
              <a:t>Специальные программы и услуги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300" b="1" dirty="0"/>
              <a:t>   </a:t>
            </a:r>
            <a:r>
              <a:rPr lang="ru-RU" sz="3300" b="1" dirty="0"/>
              <a:t>Услуги для ветеранов</a:t>
            </a:r>
            <a:endParaRPr lang="en-US" sz="3300" b="1" dirty="0"/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8229600" cy="466248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ru-RU" sz="3900" b="1" dirty="0">
                <a:solidFill>
                  <a:srgbClr val="0C3B5D"/>
                </a:solidFill>
                <a:cs typeface="Arial" charset="0"/>
              </a:rPr>
              <a:t>Клиенты-ветераны и правомочные супруги</a:t>
            </a:r>
            <a:endParaRPr lang="en-US" sz="3900" b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ru-RU" sz="3100" b="1" i="1" dirty="0">
                <a:solidFill>
                  <a:srgbClr val="0C3B5D"/>
                </a:solidFill>
                <a:cs typeface="Arial" charset="0"/>
              </a:rPr>
              <a:t>Мы с гордостью служим тем, кто с гордостью служил нашей стране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1928419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ru-RU" sz="3500" b="1" dirty="0">
                <a:solidFill>
                  <a:schemeClr val="bg1"/>
                </a:solidFill>
                <a:cs typeface="Arial" charset="0"/>
              </a:rPr>
              <a:t>Клиенты, имеющие инвалидность</a:t>
            </a:r>
            <a:endParaRPr lang="en-US" sz="35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ru-RU" sz="2400" b="1" dirty="0">
                <a:solidFill>
                  <a:srgbClr val="0C3B5D"/>
                </a:solidFill>
              </a:rPr>
              <a:t>Клиенты могут идентифицировать себя и, при наличии инвалидности, получить помощь</a:t>
            </a:r>
            <a:endParaRPr lang="en-US" sz="2400" b="1" dirty="0">
              <a:solidFill>
                <a:srgbClr val="0C3B5D"/>
              </a:solidFill>
            </a:endParaRP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0C3B5D"/>
                </a:solidFill>
                <a:cs typeface="Arial" charset="0"/>
              </a:rPr>
              <a:t>По заявкам предоставляются разумные удобства</a:t>
            </a:r>
            <a:endParaRPr lang="en-US" sz="2000" b="1" dirty="0">
              <a:solidFill>
                <a:srgbClr val="0C3B5D"/>
              </a:solidFill>
              <a:cs typeface="Arial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ru-RU" b="1" dirty="0"/>
              <a:t>Молодёжь</a:t>
            </a:r>
            <a:endParaRPr lang="en-US" b="1" dirty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/>
              <a:t>Применяются требования к праву на участие</a:t>
            </a:r>
            <a:endParaRPr lang="en-US" sz="2400" dirty="0"/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11342</TotalTime>
  <Words>1190</Words>
  <Application>Microsoft Office PowerPoint</Application>
  <PresentationFormat>On-screen Show (4:3)</PresentationFormat>
  <Paragraphs>279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Lucida Grande</vt:lpstr>
      <vt:lpstr>Wingdings</vt:lpstr>
      <vt:lpstr>Office Theme</vt:lpstr>
      <vt:lpstr>1_Office Theme</vt:lpstr>
      <vt:lpstr>Добро пожаловать в MassHire</vt:lpstr>
      <vt:lpstr>ЦЕНТРЫ КАРЬЕРЫ MASSHIRE</vt:lpstr>
      <vt:lpstr>Местонахождение отделений MassHire</vt:lpstr>
      <vt:lpstr>Партнёры MassHire</vt:lpstr>
      <vt:lpstr>Чем MassHire может помочь вам?</vt:lpstr>
      <vt:lpstr>Специальные программы и услуги</vt:lpstr>
      <vt:lpstr>   Услуги для ветеранов</vt:lpstr>
      <vt:lpstr>Клиенты, имеющие инвалидность</vt:lpstr>
      <vt:lpstr>Молодёжь</vt:lpstr>
      <vt:lpstr>Услуги на разных языках</vt:lpstr>
      <vt:lpstr>Помощь в приобретении профессии (TAA),          Пособия по профессиональной переподготовке (TRA)</vt:lpstr>
      <vt:lpstr>Национальные гранты для сокращённых работников (NDWG)</vt:lpstr>
      <vt:lpstr>Услуги для сезонных сельскохозяйственных работников-мигрантов (MSFW) и сельскохозяйственных работодателей</vt:lpstr>
      <vt:lpstr>С чего начать? Поиски работы или обучение</vt:lpstr>
      <vt:lpstr>Оценки: поиски работы или обучение?</vt:lpstr>
      <vt:lpstr>Информация о рынке труда: поиски работы или обучение?</vt:lpstr>
      <vt:lpstr>Интернет-средства для поисков работы или обучения</vt:lpstr>
      <vt:lpstr>Процесс поиска работы </vt:lpstr>
      <vt:lpstr>Процесс обучения</vt:lpstr>
      <vt:lpstr>Обучение без отрыва от производства</vt:lpstr>
      <vt:lpstr>MassHire JobQuest</vt:lpstr>
      <vt:lpstr>JobQuest – поиск эквивалентных должностей</vt:lpstr>
      <vt:lpstr>PowerPoint Presentation</vt:lpstr>
      <vt:lpstr>PowerPoint Presentation</vt:lpstr>
      <vt:lpstr>Программа возможностей повышения квалификации (ТОР) Раздел 30</vt:lpstr>
      <vt:lpstr>Страховое пособие по безработице</vt:lpstr>
      <vt:lpstr>Услуги повторного трудоустройства и оценка соответствия критериям (RESEA)</vt:lpstr>
      <vt:lpstr>Вопросы?  Обращайтесь в местный Центр карьеры MassHire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Alejandra Lloveras</cp:lastModifiedBy>
  <cp:revision>670</cp:revision>
  <cp:lastPrinted>2020-03-12T17:41:47Z</cp:lastPrinted>
  <dcterms:created xsi:type="dcterms:W3CDTF">2018-04-17T17:15:10Z</dcterms:created>
  <dcterms:modified xsi:type="dcterms:W3CDTF">2020-07-06T18:07:19Z</dcterms:modified>
</cp:coreProperties>
</file>