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sldIdLst>
    <p:sldId id="256" r:id="rId5"/>
    <p:sldId id="258" r:id="rId6"/>
    <p:sldId id="263" r:id="rId7"/>
    <p:sldId id="264" r:id="rId8"/>
    <p:sldId id="266" r:id="rId9"/>
    <p:sldId id="272" r:id="rId10"/>
    <p:sldId id="270" r:id="rId11"/>
    <p:sldId id="273" r:id="rId12"/>
    <p:sldId id="274" r:id="rId13"/>
    <p:sldId id="268" r:id="rId14"/>
    <p:sldId id="269" r:id="rId15"/>
    <p:sldId id="278" r:id="rId16"/>
    <p:sldId id="281" r:id="rId17"/>
    <p:sldId id="279" r:id="rId18"/>
    <p:sldId id="280" r:id="rId19"/>
    <p:sldId id="275" r:id="rId20"/>
    <p:sldId id="282" r:id="rId21"/>
    <p:sldId id="276" r:id="rId22"/>
    <p:sldId id="283" r:id="rId23"/>
    <p:sldId id="287" r:id="rId24"/>
    <p:sldId id="286" r:id="rId25"/>
    <p:sldId id="267" r:id="rId26"/>
    <p:sldId id="265" r:id="rId27"/>
    <p:sldId id="289" r:id="rId28"/>
    <p:sldId id="290" r:id="rId29"/>
    <p:sldId id="271" r:id="rId30"/>
    <p:sldId id="291" r:id="rId31"/>
    <p:sldId id="292" r:id="rId32"/>
    <p:sldId id="293" r:id="rId33"/>
    <p:sldId id="257" r:id="rId34"/>
    <p:sldId id="262" r:id="rId35"/>
    <p:sldId id="259" r:id="rId36"/>
    <p:sldId id="288" r:id="rId37"/>
    <p:sldId id="26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1EEE04-C043-0CBA-DC63-FDB924904A4F}" name="Reyes, Rachel (MBY)" initials="RR" userId="S::rachel.reyes@mass.gov::e4bbc976-73e5-478a-aef9-5be77b692d97" providerId="AD"/>
  <p188:author id="{7706D2F8-0D18-FBCE-69E4-343D631BD967}" name="DeGregorio, Amelia (MBY)" initials="DA" userId="S::amelia.degregorio@mass.gov::4bc5358c-0a07-4fd5-9a76-8e58499b7d8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237" autoAdjust="0"/>
  </p:normalViewPr>
  <p:slideViewPr>
    <p:cSldViewPr snapToGrid="0">
      <p:cViewPr>
        <p:scale>
          <a:sx n="70" d="100"/>
          <a:sy n="70" d="100"/>
        </p:scale>
        <p:origin x="48"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yes, Rachel (MBY)" userId="e4bbc976-73e5-478a-aef9-5be77b692d97" providerId="ADAL" clId="{ED2DD7BC-6DAA-4873-81D4-2843E0F0B163}"/>
    <pc:docChg chg="custSel addSld delSld modSld sldOrd">
      <pc:chgData name="Reyes, Rachel (MBY)" userId="e4bbc976-73e5-478a-aef9-5be77b692d97" providerId="ADAL" clId="{ED2DD7BC-6DAA-4873-81D4-2843E0F0B163}" dt="2026-09-10T00:43:18.580" v="403" actId="20577"/>
      <pc:docMkLst>
        <pc:docMk/>
      </pc:docMkLst>
      <pc:sldChg chg="modSp ord">
        <pc:chgData name="Reyes, Rachel (MBY)" userId="e4bbc976-73e5-478a-aef9-5be77b692d97" providerId="ADAL" clId="{ED2DD7BC-6DAA-4873-81D4-2843E0F0B163}" dt="2026-09-09T10:44:24.482" v="58"/>
        <pc:sldMkLst>
          <pc:docMk/>
          <pc:sldMk cId="1479443260" sldId="257"/>
        </pc:sldMkLst>
        <pc:spChg chg="mod">
          <ac:chgData name="Reyes, Rachel (MBY)" userId="e4bbc976-73e5-478a-aef9-5be77b692d97" providerId="ADAL" clId="{ED2DD7BC-6DAA-4873-81D4-2843E0F0B163}" dt="2026-09-06T12:07:50.525" v="2"/>
          <ac:spMkLst>
            <pc:docMk/>
            <pc:sldMk cId="1479443260" sldId="257"/>
            <ac:spMk id="5" creationId="{25F2BEBD-013E-BA9B-E7F9-0CF2B5340C3C}"/>
          </ac:spMkLst>
        </pc:spChg>
      </pc:sldChg>
      <pc:sldChg chg="modSp ord">
        <pc:chgData name="Reyes, Rachel (MBY)" userId="e4bbc976-73e5-478a-aef9-5be77b692d97" providerId="ADAL" clId="{ED2DD7BC-6DAA-4873-81D4-2843E0F0B163}" dt="2026-09-07T10:45:32.125" v="13"/>
        <pc:sldMkLst>
          <pc:docMk/>
          <pc:sldMk cId="2222596948" sldId="258"/>
        </pc:sldMkLst>
        <pc:spChg chg="mod">
          <ac:chgData name="Reyes, Rachel (MBY)" userId="e4bbc976-73e5-478a-aef9-5be77b692d97" providerId="ADAL" clId="{ED2DD7BC-6DAA-4873-81D4-2843E0F0B163}" dt="2026-09-06T12:04:10.573" v="0"/>
          <ac:spMkLst>
            <pc:docMk/>
            <pc:sldMk cId="2222596948" sldId="258"/>
            <ac:spMk id="3" creationId="{17ECA7FF-A2D6-FA0C-2658-52789BF52C0D}"/>
          </ac:spMkLst>
        </pc:spChg>
      </pc:sldChg>
      <pc:sldChg chg="addSp modSp">
        <pc:chgData name="Reyes, Rachel (MBY)" userId="e4bbc976-73e5-478a-aef9-5be77b692d97" providerId="ADAL" clId="{ED2DD7BC-6DAA-4873-81D4-2843E0F0B163}" dt="2026-09-09T10:36:35.951" v="54"/>
        <pc:sldMkLst>
          <pc:docMk/>
          <pc:sldMk cId="0" sldId="259"/>
        </pc:sldMkLst>
        <pc:picChg chg="add mod">
          <ac:chgData name="Reyes, Rachel (MBY)" userId="e4bbc976-73e5-478a-aef9-5be77b692d97" providerId="ADAL" clId="{ED2DD7BC-6DAA-4873-81D4-2843E0F0B163}" dt="2026-09-09T10:36:35.951" v="54"/>
          <ac:picMkLst>
            <pc:docMk/>
            <pc:sldMk cId="0" sldId="259"/>
            <ac:picMk id="4" creationId="{6596C7EB-AD2A-73A6-0D15-3E337770EC27}"/>
          </ac:picMkLst>
        </pc:picChg>
      </pc:sldChg>
      <pc:sldChg chg="modSp mod ord modNotesTx">
        <pc:chgData name="Reyes, Rachel (MBY)" userId="e4bbc976-73e5-478a-aef9-5be77b692d97" providerId="ADAL" clId="{ED2DD7BC-6DAA-4873-81D4-2843E0F0B163}" dt="2026-09-10T00:43:18.580" v="403" actId="20577"/>
        <pc:sldMkLst>
          <pc:docMk/>
          <pc:sldMk cId="0" sldId="260"/>
        </pc:sldMkLst>
        <pc:spChg chg="mod">
          <ac:chgData name="Reyes, Rachel (MBY)" userId="e4bbc976-73e5-478a-aef9-5be77b692d97" providerId="ADAL" clId="{ED2DD7BC-6DAA-4873-81D4-2843E0F0B163}" dt="2026-09-10T00:43:18.580" v="403" actId="20577"/>
          <ac:spMkLst>
            <pc:docMk/>
            <pc:sldMk cId="0" sldId="260"/>
            <ac:spMk id="4" creationId="{AEC3664D-D502-4DF9-F857-62F5E38CD511}"/>
          </ac:spMkLst>
        </pc:spChg>
      </pc:sldChg>
      <pc:sldChg chg="modSp ord">
        <pc:chgData name="Reyes, Rachel (MBY)" userId="e4bbc976-73e5-478a-aef9-5be77b692d97" providerId="ADAL" clId="{ED2DD7BC-6DAA-4873-81D4-2843E0F0B163}" dt="2026-09-09T10:37:50.949" v="57"/>
        <pc:sldMkLst>
          <pc:docMk/>
          <pc:sldMk cId="1867329327" sldId="262"/>
        </pc:sldMkLst>
        <pc:spChg chg="mod">
          <ac:chgData name="Reyes, Rachel (MBY)" userId="e4bbc976-73e5-478a-aef9-5be77b692d97" providerId="ADAL" clId="{ED2DD7BC-6DAA-4873-81D4-2843E0F0B163}" dt="2026-09-09T10:37:50.949" v="57"/>
          <ac:spMkLst>
            <pc:docMk/>
            <pc:sldMk cId="1867329327" sldId="262"/>
            <ac:spMk id="2" creationId="{8DEC8968-E016-A8CB-81D2-A37FD4179FFB}"/>
          </ac:spMkLst>
        </pc:spChg>
      </pc:sldChg>
      <pc:sldChg chg="add">
        <pc:chgData name="Reyes, Rachel (MBY)" userId="e4bbc976-73e5-478a-aef9-5be77b692d97" providerId="ADAL" clId="{ED2DD7BC-6DAA-4873-81D4-2843E0F0B163}" dt="2026-09-07T10:45:16.106" v="12"/>
        <pc:sldMkLst>
          <pc:docMk/>
          <pc:sldMk cId="2777492694" sldId="263"/>
        </pc:sldMkLst>
      </pc:sldChg>
      <pc:sldChg chg="add">
        <pc:chgData name="Reyes, Rachel (MBY)" userId="e4bbc976-73e5-478a-aef9-5be77b692d97" providerId="ADAL" clId="{ED2DD7BC-6DAA-4873-81D4-2843E0F0B163}" dt="2026-09-07T10:48:08.490" v="14"/>
        <pc:sldMkLst>
          <pc:docMk/>
          <pc:sldMk cId="390571265" sldId="264"/>
        </pc:sldMkLst>
      </pc:sldChg>
      <pc:sldChg chg="modSp ord">
        <pc:chgData name="Reyes, Rachel (MBY)" userId="e4bbc976-73e5-478a-aef9-5be77b692d97" providerId="ADAL" clId="{ED2DD7BC-6DAA-4873-81D4-2843E0F0B163}" dt="2026-09-09T12:08:20.683" v="67"/>
        <pc:sldMkLst>
          <pc:docMk/>
          <pc:sldMk cId="1493073286" sldId="265"/>
        </pc:sldMkLst>
        <pc:spChg chg="mod">
          <ac:chgData name="Reyes, Rachel (MBY)" userId="e4bbc976-73e5-478a-aef9-5be77b692d97" providerId="ADAL" clId="{ED2DD7BC-6DAA-4873-81D4-2843E0F0B163}" dt="2026-09-09T12:08:20.683" v="67"/>
          <ac:spMkLst>
            <pc:docMk/>
            <pc:sldMk cId="1493073286" sldId="265"/>
            <ac:spMk id="5" creationId="{2E5CA683-FABE-4214-EBEC-5B52E8440A44}"/>
          </ac:spMkLst>
        </pc:spChg>
      </pc:sldChg>
      <pc:sldChg chg="add ord">
        <pc:chgData name="Reyes, Rachel (MBY)" userId="e4bbc976-73e5-478a-aef9-5be77b692d97" providerId="ADAL" clId="{ED2DD7BC-6DAA-4873-81D4-2843E0F0B163}" dt="2026-09-07T11:08:43.280" v="16"/>
        <pc:sldMkLst>
          <pc:docMk/>
          <pc:sldMk cId="2964330054" sldId="266"/>
        </pc:sldMkLst>
      </pc:sldChg>
      <pc:sldChg chg="add">
        <pc:chgData name="Reyes, Rachel (MBY)" userId="e4bbc976-73e5-478a-aef9-5be77b692d97" providerId="ADAL" clId="{ED2DD7BC-6DAA-4873-81D4-2843E0F0B163}" dt="2026-09-08T09:27:29.753" v="51"/>
        <pc:sldMkLst>
          <pc:docMk/>
          <pc:sldMk cId="109857222" sldId="267"/>
        </pc:sldMkLst>
      </pc:sldChg>
      <pc:sldChg chg="modSp add">
        <pc:chgData name="Reyes, Rachel (MBY)" userId="e4bbc976-73e5-478a-aef9-5be77b692d97" providerId="ADAL" clId="{ED2DD7BC-6DAA-4873-81D4-2843E0F0B163}" dt="2026-09-07T12:48:17.782" v="18"/>
        <pc:sldMkLst>
          <pc:docMk/>
          <pc:sldMk cId="4098193980" sldId="268"/>
        </pc:sldMkLst>
        <pc:spChg chg="mod">
          <ac:chgData name="Reyes, Rachel (MBY)" userId="e4bbc976-73e5-478a-aef9-5be77b692d97" providerId="ADAL" clId="{ED2DD7BC-6DAA-4873-81D4-2843E0F0B163}" dt="2026-09-07T12:48:17.782" v="18"/>
          <ac:spMkLst>
            <pc:docMk/>
            <pc:sldMk cId="4098193980" sldId="268"/>
            <ac:spMk id="5" creationId="{50E4E457-5EF2-EB71-EB2D-2254F6EFB6C7}"/>
          </ac:spMkLst>
        </pc:spChg>
      </pc:sldChg>
      <pc:sldChg chg="modSp">
        <pc:chgData name="Reyes, Rachel (MBY)" userId="e4bbc976-73e5-478a-aef9-5be77b692d97" providerId="ADAL" clId="{ED2DD7BC-6DAA-4873-81D4-2843E0F0B163}" dt="2026-09-07T15:07:12.389" v="32"/>
        <pc:sldMkLst>
          <pc:docMk/>
          <pc:sldMk cId="960122991" sldId="269"/>
        </pc:sldMkLst>
        <pc:spChg chg="mod">
          <ac:chgData name="Reyes, Rachel (MBY)" userId="e4bbc976-73e5-478a-aef9-5be77b692d97" providerId="ADAL" clId="{ED2DD7BC-6DAA-4873-81D4-2843E0F0B163}" dt="2026-09-07T15:07:12.389" v="32"/>
          <ac:spMkLst>
            <pc:docMk/>
            <pc:sldMk cId="960122991" sldId="269"/>
            <ac:spMk id="5" creationId="{65CF2629-122D-AF98-2AC7-4328FC73A4A0}"/>
          </ac:spMkLst>
        </pc:spChg>
      </pc:sldChg>
      <pc:sldChg chg="modSp mod ord">
        <pc:chgData name="Reyes, Rachel (MBY)" userId="e4bbc976-73e5-478a-aef9-5be77b692d97" providerId="ADAL" clId="{ED2DD7BC-6DAA-4873-81D4-2843E0F0B163}" dt="2026-09-09T20:58:15.456" v="385" actId="20577"/>
        <pc:sldMkLst>
          <pc:docMk/>
          <pc:sldMk cId="722636826" sldId="270"/>
        </pc:sldMkLst>
        <pc:spChg chg="mod">
          <ac:chgData name="Reyes, Rachel (MBY)" userId="e4bbc976-73e5-478a-aef9-5be77b692d97" providerId="ADAL" clId="{ED2DD7BC-6DAA-4873-81D4-2843E0F0B163}" dt="2026-09-09T20:58:15.456" v="385" actId="20577"/>
          <ac:spMkLst>
            <pc:docMk/>
            <pc:sldMk cId="722636826" sldId="270"/>
            <ac:spMk id="5" creationId="{4A23A4AE-45EB-13A4-103B-DE4A7AEC4E2F}"/>
          </ac:spMkLst>
        </pc:spChg>
      </pc:sldChg>
      <pc:sldChg chg="add">
        <pc:chgData name="Reyes, Rachel (MBY)" userId="e4bbc976-73e5-478a-aef9-5be77b692d97" providerId="ADAL" clId="{ED2DD7BC-6DAA-4873-81D4-2843E0F0B163}" dt="2026-09-09T11:10:30.251" v="61"/>
        <pc:sldMkLst>
          <pc:docMk/>
          <pc:sldMk cId="2901264101" sldId="271"/>
        </pc:sldMkLst>
      </pc:sldChg>
      <pc:sldChg chg="ord">
        <pc:chgData name="Reyes, Rachel (MBY)" userId="e4bbc976-73e5-478a-aef9-5be77b692d97" providerId="ADAL" clId="{ED2DD7BC-6DAA-4873-81D4-2843E0F0B163}" dt="2026-09-07T13:08:43.895" v="22"/>
        <pc:sldMkLst>
          <pc:docMk/>
          <pc:sldMk cId="2954266964" sldId="272"/>
        </pc:sldMkLst>
      </pc:sldChg>
      <pc:sldChg chg="modSp">
        <pc:chgData name="Reyes, Rachel (MBY)" userId="e4bbc976-73e5-478a-aef9-5be77b692d97" providerId="ADAL" clId="{ED2DD7BC-6DAA-4873-81D4-2843E0F0B163}" dt="2026-09-07T14:11:54.356" v="30"/>
        <pc:sldMkLst>
          <pc:docMk/>
          <pc:sldMk cId="3773103527" sldId="273"/>
        </pc:sldMkLst>
        <pc:spChg chg="mod">
          <ac:chgData name="Reyes, Rachel (MBY)" userId="e4bbc976-73e5-478a-aef9-5be77b692d97" providerId="ADAL" clId="{ED2DD7BC-6DAA-4873-81D4-2843E0F0B163}" dt="2026-09-07T14:11:54.356" v="30"/>
          <ac:spMkLst>
            <pc:docMk/>
            <pc:sldMk cId="3773103527" sldId="273"/>
            <ac:spMk id="5" creationId="{5C415DEE-600E-AC18-3430-F035816CE7B4}"/>
          </ac:spMkLst>
        </pc:spChg>
      </pc:sldChg>
      <pc:sldChg chg="modSp">
        <pc:chgData name="Reyes, Rachel (MBY)" userId="e4bbc976-73e5-478a-aef9-5be77b692d97" providerId="ADAL" clId="{ED2DD7BC-6DAA-4873-81D4-2843E0F0B163}" dt="2026-09-09T14:20:15.936" v="71"/>
        <pc:sldMkLst>
          <pc:docMk/>
          <pc:sldMk cId="386552725" sldId="274"/>
        </pc:sldMkLst>
        <pc:spChg chg="mod">
          <ac:chgData name="Reyes, Rachel (MBY)" userId="e4bbc976-73e5-478a-aef9-5be77b692d97" providerId="ADAL" clId="{ED2DD7BC-6DAA-4873-81D4-2843E0F0B163}" dt="2026-09-09T14:20:15.936" v="71"/>
          <ac:spMkLst>
            <pc:docMk/>
            <pc:sldMk cId="386552725" sldId="274"/>
            <ac:spMk id="5" creationId="{46230DA9-893B-29F6-B104-D98E3DF649FD}"/>
          </ac:spMkLst>
        </pc:spChg>
      </pc:sldChg>
      <pc:sldChg chg="modSp ord">
        <pc:chgData name="Reyes, Rachel (MBY)" userId="e4bbc976-73e5-478a-aef9-5be77b692d97" providerId="ADAL" clId="{ED2DD7BC-6DAA-4873-81D4-2843E0F0B163}" dt="2026-09-08T09:22:16.667" v="48"/>
        <pc:sldMkLst>
          <pc:docMk/>
          <pc:sldMk cId="3973288913" sldId="275"/>
        </pc:sldMkLst>
        <pc:spChg chg="mod">
          <ac:chgData name="Reyes, Rachel (MBY)" userId="e4bbc976-73e5-478a-aef9-5be77b692d97" providerId="ADAL" clId="{ED2DD7BC-6DAA-4873-81D4-2843E0F0B163}" dt="2026-09-08T09:22:16.667" v="48"/>
          <ac:spMkLst>
            <pc:docMk/>
            <pc:sldMk cId="3973288913" sldId="275"/>
            <ac:spMk id="5" creationId="{CE5B6603-8C86-2AC9-9DF7-44B9D09F5A20}"/>
          </ac:spMkLst>
        </pc:spChg>
      </pc:sldChg>
      <pc:sldChg chg="modSp ord">
        <pc:chgData name="Reyes, Rachel (MBY)" userId="e4bbc976-73e5-478a-aef9-5be77b692d97" providerId="ADAL" clId="{ED2DD7BC-6DAA-4873-81D4-2843E0F0B163}" dt="2026-09-08T09:20:23.580" v="47"/>
        <pc:sldMkLst>
          <pc:docMk/>
          <pc:sldMk cId="3855541026" sldId="276"/>
        </pc:sldMkLst>
        <pc:spChg chg="mod">
          <ac:chgData name="Reyes, Rachel (MBY)" userId="e4bbc976-73e5-478a-aef9-5be77b692d97" providerId="ADAL" clId="{ED2DD7BC-6DAA-4873-81D4-2843E0F0B163}" dt="2026-09-07T15:10:55.067" v="33"/>
          <ac:spMkLst>
            <pc:docMk/>
            <pc:sldMk cId="3855541026" sldId="276"/>
            <ac:spMk id="2" creationId="{8F228EEC-0FE3-F78C-220E-6F95FF5B80A0}"/>
          </ac:spMkLst>
        </pc:spChg>
        <pc:spChg chg="mod">
          <ac:chgData name="Reyes, Rachel (MBY)" userId="e4bbc976-73e5-478a-aef9-5be77b692d97" providerId="ADAL" clId="{ED2DD7BC-6DAA-4873-81D4-2843E0F0B163}" dt="2026-09-08T09:20:23.580" v="47"/>
          <ac:spMkLst>
            <pc:docMk/>
            <pc:sldMk cId="3855541026" sldId="276"/>
            <ac:spMk id="5" creationId="{2A4483E6-8DFF-A7D7-F178-CCC389F16230}"/>
          </ac:spMkLst>
        </pc:spChg>
      </pc:sldChg>
      <pc:sldChg chg="modSp">
        <pc:chgData name="Reyes, Rachel (MBY)" userId="e4bbc976-73e5-478a-aef9-5be77b692d97" providerId="ADAL" clId="{ED2DD7BC-6DAA-4873-81D4-2843E0F0B163}" dt="2026-09-07T22:05:52.042" v="40"/>
        <pc:sldMkLst>
          <pc:docMk/>
          <pc:sldMk cId="2391964757" sldId="278"/>
        </pc:sldMkLst>
        <pc:spChg chg="mod">
          <ac:chgData name="Reyes, Rachel (MBY)" userId="e4bbc976-73e5-478a-aef9-5be77b692d97" providerId="ADAL" clId="{ED2DD7BC-6DAA-4873-81D4-2843E0F0B163}" dt="2026-09-07T22:05:52.042" v="40"/>
          <ac:spMkLst>
            <pc:docMk/>
            <pc:sldMk cId="2391964757" sldId="278"/>
            <ac:spMk id="3" creationId="{6AD9D98A-A9FE-CD2E-6841-9C37969A305D}"/>
          </ac:spMkLst>
        </pc:spChg>
      </pc:sldChg>
      <pc:sldChg chg="ord">
        <pc:chgData name="Reyes, Rachel (MBY)" userId="e4bbc976-73e5-478a-aef9-5be77b692d97" providerId="ADAL" clId="{ED2DD7BC-6DAA-4873-81D4-2843E0F0B163}" dt="2026-09-07T22:12:19.423" v="41"/>
        <pc:sldMkLst>
          <pc:docMk/>
          <pc:sldMk cId="2285090646" sldId="279"/>
        </pc:sldMkLst>
      </pc:sldChg>
      <pc:sldChg chg="add">
        <pc:chgData name="Reyes, Rachel (MBY)" userId="e4bbc976-73e5-478a-aef9-5be77b692d97" providerId="ADAL" clId="{ED2DD7BC-6DAA-4873-81D4-2843E0F0B163}" dt="2026-09-07T22:17:50.583" v="42"/>
        <pc:sldMkLst>
          <pc:docMk/>
          <pc:sldMk cId="3215394938" sldId="283"/>
        </pc:sldMkLst>
      </pc:sldChg>
      <pc:sldChg chg="add">
        <pc:chgData name="Reyes, Rachel (MBY)" userId="e4bbc976-73e5-478a-aef9-5be77b692d97" providerId="ADAL" clId="{ED2DD7BC-6DAA-4873-81D4-2843E0F0B163}" dt="2026-09-08T09:27:19.238" v="50"/>
        <pc:sldMkLst>
          <pc:docMk/>
          <pc:sldMk cId="4283808385" sldId="286"/>
        </pc:sldMkLst>
      </pc:sldChg>
      <pc:sldChg chg="delSp modSp">
        <pc:chgData name="Reyes, Rachel (MBY)" userId="e4bbc976-73e5-478a-aef9-5be77b692d97" providerId="ADAL" clId="{ED2DD7BC-6DAA-4873-81D4-2843E0F0B163}" dt="2026-09-09T10:36:01.588" v="53"/>
        <pc:sldMkLst>
          <pc:docMk/>
          <pc:sldMk cId="2987077124" sldId="288"/>
        </pc:sldMkLst>
        <pc:spChg chg="mod">
          <ac:chgData name="Reyes, Rachel (MBY)" userId="e4bbc976-73e5-478a-aef9-5be77b692d97" providerId="ADAL" clId="{ED2DD7BC-6DAA-4873-81D4-2843E0F0B163}" dt="2026-09-09T10:36:01.588" v="53"/>
          <ac:spMkLst>
            <pc:docMk/>
            <pc:sldMk cId="2987077124" sldId="288"/>
            <ac:spMk id="4" creationId="{67000A8E-046C-FDF2-ED11-D647E6CD49DB}"/>
          </ac:spMkLst>
        </pc:spChg>
      </pc:sldChg>
      <pc:sldChg chg="add">
        <pc:chgData name="Reyes, Rachel (MBY)" userId="e4bbc976-73e5-478a-aef9-5be77b692d97" providerId="ADAL" clId="{ED2DD7BC-6DAA-4873-81D4-2843E0F0B163}" dt="2026-09-09T11:06:11.528" v="59"/>
        <pc:sldMkLst>
          <pc:docMk/>
          <pc:sldMk cId="75761963" sldId="289"/>
        </pc:sldMkLst>
      </pc:sldChg>
      <pc:sldChg chg="add">
        <pc:chgData name="Reyes, Rachel (MBY)" userId="e4bbc976-73e5-478a-aef9-5be77b692d97" providerId="ADAL" clId="{ED2DD7BC-6DAA-4873-81D4-2843E0F0B163}" dt="2026-09-09T11:06:22.020" v="60"/>
        <pc:sldMkLst>
          <pc:docMk/>
          <pc:sldMk cId="3562123427" sldId="290"/>
        </pc:sldMkLst>
      </pc:sldChg>
      <pc:sldChg chg="add">
        <pc:chgData name="Reyes, Rachel (MBY)" userId="e4bbc976-73e5-478a-aef9-5be77b692d97" providerId="ADAL" clId="{ED2DD7BC-6DAA-4873-81D4-2843E0F0B163}" dt="2026-09-09T11:10:38.116" v="62"/>
        <pc:sldMkLst>
          <pc:docMk/>
          <pc:sldMk cId="3238742663" sldId="291"/>
        </pc:sldMkLst>
      </pc:sldChg>
      <pc:sldChg chg="add">
        <pc:chgData name="Reyes, Rachel (MBY)" userId="e4bbc976-73e5-478a-aef9-5be77b692d97" providerId="ADAL" clId="{ED2DD7BC-6DAA-4873-81D4-2843E0F0B163}" dt="2026-09-09T11:10:45.543" v="63"/>
        <pc:sldMkLst>
          <pc:docMk/>
          <pc:sldMk cId="2217560784" sldId="292"/>
        </pc:sldMkLst>
      </pc:sldChg>
      <pc:sldChg chg="modSp">
        <pc:chgData name="Reyes, Rachel (MBY)" userId="e4bbc976-73e5-478a-aef9-5be77b692d97" providerId="ADAL" clId="{ED2DD7BC-6DAA-4873-81D4-2843E0F0B163}" dt="2026-09-09T12:31:11.278" v="69"/>
        <pc:sldMkLst>
          <pc:docMk/>
          <pc:sldMk cId="4224218621" sldId="293"/>
        </pc:sldMkLst>
        <pc:spChg chg="mod">
          <ac:chgData name="Reyes, Rachel (MBY)" userId="e4bbc976-73e5-478a-aef9-5be77b692d97" providerId="ADAL" clId="{ED2DD7BC-6DAA-4873-81D4-2843E0F0B163}" dt="2026-09-09T12:31:11.278" v="69"/>
          <ac:spMkLst>
            <pc:docMk/>
            <pc:sldMk cId="4224218621" sldId="293"/>
            <ac:spMk id="3" creationId="{27A55680-9E9D-9486-84F5-DFE04633ADAE}"/>
          </ac:spMkLst>
        </pc:spChg>
      </pc:sldChg>
    </pc:docChg>
  </pc:docChgLst>
  <pc:docChgLst>
    <pc:chgData name="DeGregorio, Amelia (MBY)" userId="S::amelia.degregorio@mass.gov::4bc5358c-0a07-4fd5-9a76-8e58499b7d88" providerId="AD" clId="Web-{7EB30329-AAC8-C954-F8D3-83117ADD974A}"/>
    <pc:docChg chg="modSld">
      <pc:chgData name="DeGregorio, Amelia (MBY)" userId="S::amelia.degregorio@mass.gov::4bc5358c-0a07-4fd5-9a76-8e58499b7d88" providerId="AD" clId="Web-{7EB30329-AAC8-C954-F8D3-83117ADD974A}" dt="2026-09-08T14:25:33.374" v="491" actId="1076"/>
      <pc:docMkLst>
        <pc:docMk/>
      </pc:docMkLst>
      <pc:sldChg chg="addSp delSp modSp">
        <pc:chgData name="DeGregorio, Amelia (MBY)" userId="S::amelia.degregorio@mass.gov::4bc5358c-0a07-4fd5-9a76-8e58499b7d88" providerId="AD" clId="Web-{7EB30329-AAC8-C954-F8D3-83117ADD974A}" dt="2026-09-08T14:18:50.570" v="381" actId="1076"/>
        <pc:sldMkLst>
          <pc:docMk/>
          <pc:sldMk cId="2285090646" sldId="279"/>
        </pc:sldMkLst>
        <pc:spChg chg="mod">
          <ac:chgData name="DeGregorio, Amelia (MBY)" userId="S::amelia.degregorio@mass.gov::4bc5358c-0a07-4fd5-9a76-8e58499b7d88" providerId="AD" clId="Web-{7EB30329-AAC8-C954-F8D3-83117ADD974A}" dt="2026-09-08T14:08:51.136" v="74" actId="20577"/>
          <ac:spMkLst>
            <pc:docMk/>
            <pc:sldMk cId="2285090646" sldId="279"/>
            <ac:spMk id="2" creationId="{145F4B75-B08B-03DE-7741-B453558AB646}"/>
          </ac:spMkLst>
        </pc:spChg>
        <pc:spChg chg="add mod">
          <ac:chgData name="DeGregorio, Amelia (MBY)" userId="S::amelia.degregorio@mass.gov::4bc5358c-0a07-4fd5-9a76-8e58499b7d88" providerId="AD" clId="Web-{7EB30329-AAC8-C954-F8D3-83117ADD974A}" dt="2026-09-08T14:18:50.570" v="381" actId="1076"/>
          <ac:spMkLst>
            <pc:docMk/>
            <pc:sldMk cId="2285090646" sldId="279"/>
            <ac:spMk id="10" creationId="{A113E6D7-15A3-3E66-39BA-F67DEFE60A04}"/>
          </ac:spMkLst>
        </pc:spChg>
        <pc:picChg chg="add mod ord">
          <ac:chgData name="DeGregorio, Amelia (MBY)" userId="S::amelia.degregorio@mass.gov::4bc5358c-0a07-4fd5-9a76-8e58499b7d88" providerId="AD" clId="Web-{7EB30329-AAC8-C954-F8D3-83117ADD974A}" dt="2026-09-08T14:15:07.441" v="295" actId="1076"/>
          <ac:picMkLst>
            <pc:docMk/>
            <pc:sldMk cId="2285090646" sldId="279"/>
            <ac:picMk id="4" creationId="{D354D9E4-ABBB-0F9B-5A80-B820C36E3510}"/>
          </ac:picMkLst>
        </pc:picChg>
        <pc:picChg chg="add mod">
          <ac:chgData name="DeGregorio, Amelia (MBY)" userId="S::amelia.degregorio@mass.gov::4bc5358c-0a07-4fd5-9a76-8e58499b7d88" providerId="AD" clId="Web-{7EB30329-AAC8-C954-F8D3-83117ADD974A}" dt="2026-09-08T14:15:04.206" v="294" actId="1076"/>
          <ac:picMkLst>
            <pc:docMk/>
            <pc:sldMk cId="2285090646" sldId="279"/>
            <ac:picMk id="6" creationId="{3EAD9B1F-86A0-59BA-255E-20330634417E}"/>
          </ac:picMkLst>
        </pc:picChg>
      </pc:sldChg>
      <pc:sldChg chg="addSp delSp modSp">
        <pc:chgData name="DeGregorio, Amelia (MBY)" userId="S::amelia.degregorio@mass.gov::4bc5358c-0a07-4fd5-9a76-8e58499b7d88" providerId="AD" clId="Web-{7EB30329-AAC8-C954-F8D3-83117ADD974A}" dt="2026-09-08T14:25:33.374" v="491" actId="1076"/>
        <pc:sldMkLst>
          <pc:docMk/>
          <pc:sldMk cId="2135570235" sldId="280"/>
        </pc:sldMkLst>
        <pc:spChg chg="mod">
          <ac:chgData name="DeGregorio, Amelia (MBY)" userId="S::amelia.degregorio@mass.gov::4bc5358c-0a07-4fd5-9a76-8e58499b7d88" providerId="AD" clId="Web-{7EB30329-AAC8-C954-F8D3-83117ADD974A}" dt="2026-09-08T14:21:01.916" v="413" actId="20577"/>
          <ac:spMkLst>
            <pc:docMk/>
            <pc:sldMk cId="2135570235" sldId="280"/>
            <ac:spMk id="2" creationId="{F475AB75-5FB0-4DC7-8C7B-5E3793A1CDFE}"/>
          </ac:spMkLst>
        </pc:spChg>
        <pc:spChg chg="add mod">
          <ac:chgData name="DeGregorio, Amelia (MBY)" userId="S::amelia.degregorio@mass.gov::4bc5358c-0a07-4fd5-9a76-8e58499b7d88" providerId="AD" clId="Web-{7EB30329-AAC8-C954-F8D3-83117ADD974A}" dt="2026-09-08T14:25:33.374" v="491" actId="1076"/>
          <ac:spMkLst>
            <pc:docMk/>
            <pc:sldMk cId="2135570235" sldId="280"/>
            <ac:spMk id="6" creationId="{33B7964A-8F20-B11E-BFA9-ED3176BB9A68}"/>
          </ac:spMkLst>
        </pc:spChg>
        <pc:picChg chg="add mod ord">
          <ac:chgData name="DeGregorio, Amelia (MBY)" userId="S::amelia.degregorio@mass.gov::4bc5358c-0a07-4fd5-9a76-8e58499b7d88" providerId="AD" clId="Web-{7EB30329-AAC8-C954-F8D3-83117ADD974A}" dt="2026-09-08T14:20:29.962" v="389" actId="14100"/>
          <ac:picMkLst>
            <pc:docMk/>
            <pc:sldMk cId="2135570235" sldId="280"/>
            <ac:picMk id="4" creationId="{C7DF90A2-563F-8D94-52E1-966288C600D2}"/>
          </ac:picMkLst>
        </pc:picChg>
        <pc:picChg chg="add mod">
          <ac:chgData name="DeGregorio, Amelia (MBY)" userId="S::amelia.degregorio@mass.gov::4bc5358c-0a07-4fd5-9a76-8e58499b7d88" providerId="AD" clId="Web-{7EB30329-AAC8-C954-F8D3-83117ADD974A}" dt="2026-09-08T14:25:21.780" v="489" actId="1076"/>
          <ac:picMkLst>
            <pc:docMk/>
            <pc:sldMk cId="2135570235" sldId="280"/>
            <ac:picMk id="5" creationId="{63D71CF0-9F79-F9D4-8B35-EEC7021508F3}"/>
          </ac:picMkLst>
        </pc:picChg>
      </pc:sldChg>
      <pc:sldChg chg="addSp delSp modSp">
        <pc:chgData name="DeGregorio, Amelia (MBY)" userId="S::amelia.degregorio@mass.gov::4bc5358c-0a07-4fd5-9a76-8e58499b7d88" providerId="AD" clId="Web-{7EB30329-AAC8-C954-F8D3-83117ADD974A}" dt="2026-09-08T14:12:58.079" v="289"/>
        <pc:sldMkLst>
          <pc:docMk/>
          <pc:sldMk cId="3239289978" sldId="281"/>
        </pc:sldMkLst>
        <pc:spChg chg="mod">
          <ac:chgData name="DeGregorio, Amelia (MBY)" userId="S::amelia.degregorio@mass.gov::4bc5358c-0a07-4fd5-9a76-8e58499b7d88" providerId="AD" clId="Web-{7EB30329-AAC8-C954-F8D3-83117ADD974A}" dt="2026-09-08T14:02:23.191" v="39" actId="20577"/>
          <ac:spMkLst>
            <pc:docMk/>
            <pc:sldMk cId="3239289978" sldId="281"/>
            <ac:spMk id="2" creationId="{703ED1EC-DB00-7FDB-0958-777C620749F0}"/>
          </ac:spMkLst>
        </pc:spChg>
        <pc:graphicFrameChg chg="add mod modGraphic">
          <ac:chgData name="DeGregorio, Amelia (MBY)" userId="S::amelia.degregorio@mass.gov::4bc5358c-0a07-4fd5-9a76-8e58499b7d88" providerId="AD" clId="Web-{7EB30329-AAC8-C954-F8D3-83117ADD974A}" dt="2026-09-08T14:12:58.079" v="289"/>
          <ac:graphicFrameMkLst>
            <pc:docMk/>
            <pc:sldMk cId="3239289978" sldId="281"/>
            <ac:graphicFrameMk id="9" creationId="{5D54DBE5-FBFB-61A5-DC5F-90BF2A1D285A}"/>
          </ac:graphicFrameMkLst>
        </pc:graphicFrameChg>
        <pc:picChg chg="add mod ord">
          <ac:chgData name="DeGregorio, Amelia (MBY)" userId="S::amelia.degregorio@mass.gov::4bc5358c-0a07-4fd5-9a76-8e58499b7d88" providerId="AD" clId="Web-{7EB30329-AAC8-C954-F8D3-83117ADD974A}" dt="2026-09-08T14:01:31.831" v="37" actId="1076"/>
          <ac:picMkLst>
            <pc:docMk/>
            <pc:sldMk cId="3239289978" sldId="281"/>
            <ac:picMk id="4" creationId="{A005C683-189F-A1F9-6325-0355CDC6FD50}"/>
          </ac:picMkLst>
        </pc:picChg>
        <pc:picChg chg="add mod">
          <ac:chgData name="DeGregorio, Amelia (MBY)" userId="S::amelia.degregorio@mass.gov::4bc5358c-0a07-4fd5-9a76-8e58499b7d88" providerId="AD" clId="Web-{7EB30329-AAC8-C954-F8D3-83117ADD974A}" dt="2026-09-08T14:00:57.174" v="36" actId="1076"/>
          <ac:picMkLst>
            <pc:docMk/>
            <pc:sldMk cId="3239289978" sldId="281"/>
            <ac:picMk id="6" creationId="{3E60B5E6-4306-ED00-06A5-29FB8A4704AF}"/>
          </ac:picMkLst>
        </pc:picChg>
      </pc:sldChg>
    </pc:docChg>
  </pc:docChgLst>
  <pc:docChgLst>
    <pc:chgData name="Partelow, Amy (MBY)" userId="22265179-b0dc-42ed-8925-a7c3778bac63" providerId="ADAL" clId="{69E27B2A-5F74-4707-9C49-5A6A86DB6AD1}"/>
    <pc:docChg chg="custSel modSld">
      <pc:chgData name="Partelow, Amy (MBY)" userId="22265179-b0dc-42ed-8925-a7c3778bac63" providerId="ADAL" clId="{69E27B2A-5F74-4707-9C49-5A6A86DB6AD1}" dt="2026-09-09T21:13:12.308" v="4" actId="313"/>
      <pc:docMkLst>
        <pc:docMk/>
      </pc:docMkLst>
      <pc:sldChg chg="modSp mod">
        <pc:chgData name="Partelow, Amy (MBY)" userId="22265179-b0dc-42ed-8925-a7c3778bac63" providerId="ADAL" clId="{69E27B2A-5F74-4707-9C49-5A6A86DB6AD1}" dt="2026-09-09T21:07:01.920" v="3" actId="6549"/>
        <pc:sldMkLst>
          <pc:docMk/>
          <pc:sldMk cId="722636826" sldId="270"/>
        </pc:sldMkLst>
        <pc:spChg chg="mod">
          <ac:chgData name="Partelow, Amy (MBY)" userId="22265179-b0dc-42ed-8925-a7c3778bac63" providerId="ADAL" clId="{69E27B2A-5F74-4707-9C49-5A6A86DB6AD1}" dt="2026-09-09T21:07:01.920" v="3" actId="6549"/>
          <ac:spMkLst>
            <pc:docMk/>
            <pc:sldMk cId="722636826" sldId="270"/>
            <ac:spMk id="5" creationId="{4A23A4AE-45EB-13A4-103B-DE4A7AEC4E2F}"/>
          </ac:spMkLst>
        </pc:spChg>
      </pc:sldChg>
      <pc:sldChg chg="modSp mod">
        <pc:chgData name="Partelow, Amy (MBY)" userId="22265179-b0dc-42ed-8925-a7c3778bac63" providerId="ADAL" clId="{69E27B2A-5F74-4707-9C49-5A6A86DB6AD1}" dt="2026-09-09T21:13:12.308" v="4" actId="313"/>
        <pc:sldMkLst>
          <pc:docMk/>
          <pc:sldMk cId="2391964757" sldId="278"/>
        </pc:sldMkLst>
        <pc:spChg chg="mod">
          <ac:chgData name="Partelow, Amy (MBY)" userId="22265179-b0dc-42ed-8925-a7c3778bac63" providerId="ADAL" clId="{69E27B2A-5F74-4707-9C49-5A6A86DB6AD1}" dt="2026-09-09T21:13:12.308" v="4" actId="313"/>
          <ac:spMkLst>
            <pc:docMk/>
            <pc:sldMk cId="2391964757" sldId="278"/>
            <ac:spMk id="3" creationId="{6AD9D98A-A9FE-CD2E-6841-9C37969A305D}"/>
          </ac:spMkLst>
        </pc:spChg>
      </pc:sldChg>
    </pc:docChg>
  </pc:docChgLst>
  <pc:docChgLst>
    <pc:chgData name="McCaffrey, Emily (MBY)" userId="b3005e07-7cdf-435a-9ed2-e5fef60e238e" providerId="ADAL" clId="{5087B67D-BBEB-44FA-9BCD-7E816E8DA668}"/>
    <pc:docChg chg="undo redo custSel modSld">
      <pc:chgData name="McCaffrey, Emily (MBY)" userId="b3005e07-7cdf-435a-9ed2-e5fef60e238e" providerId="ADAL" clId="{5087B67D-BBEB-44FA-9BCD-7E816E8DA668}" dt="2026-09-29T19:57:59.998" v="3456" actId="20577"/>
      <pc:docMkLst>
        <pc:docMk/>
      </pc:docMkLst>
      <pc:sldChg chg="modSp mod">
        <pc:chgData name="McCaffrey, Emily (MBY)" userId="b3005e07-7cdf-435a-9ed2-e5fef60e238e" providerId="ADAL" clId="{5087B67D-BBEB-44FA-9BCD-7E816E8DA668}" dt="2026-09-29T19:45:43.222" v="1705" actId="962"/>
        <pc:sldMkLst>
          <pc:docMk/>
          <pc:sldMk cId="0" sldId="260"/>
        </pc:sldMkLst>
        <pc:spChg chg="mod">
          <ac:chgData name="McCaffrey, Emily (MBY)" userId="b3005e07-7cdf-435a-9ed2-e5fef60e238e" providerId="ADAL" clId="{5087B67D-BBEB-44FA-9BCD-7E816E8DA668}" dt="2026-09-29T19:45:43.222" v="1705" actId="962"/>
          <ac:spMkLst>
            <pc:docMk/>
            <pc:sldMk cId="0" sldId="260"/>
            <ac:spMk id="2" creationId="{00000000-0000-0000-0000-000000000000}"/>
          </ac:spMkLst>
        </pc:spChg>
      </pc:sldChg>
      <pc:sldChg chg="modSp mod modNotesTx">
        <pc:chgData name="McCaffrey, Emily (MBY)" userId="b3005e07-7cdf-435a-9ed2-e5fef60e238e" providerId="ADAL" clId="{5087B67D-BBEB-44FA-9BCD-7E816E8DA668}" dt="2026-09-29T19:44:38.225" v="1703" actId="962"/>
        <pc:sldMkLst>
          <pc:docMk/>
          <pc:sldMk cId="109857222" sldId="267"/>
        </pc:sldMkLst>
        <pc:picChg chg="mod">
          <ac:chgData name="McCaffrey, Emily (MBY)" userId="b3005e07-7cdf-435a-9ed2-e5fef60e238e" providerId="ADAL" clId="{5087B67D-BBEB-44FA-9BCD-7E816E8DA668}" dt="2026-09-29T19:44:38.225" v="1703" actId="962"/>
          <ac:picMkLst>
            <pc:docMk/>
            <pc:sldMk cId="109857222" sldId="267"/>
            <ac:picMk id="4" creationId="{8CA7FF10-0A89-31D2-8648-027BF7EE4A9F}"/>
          </ac:picMkLst>
        </pc:picChg>
      </pc:sldChg>
      <pc:sldChg chg="modSp mod modNotesTx">
        <pc:chgData name="McCaffrey, Emily (MBY)" userId="b3005e07-7cdf-435a-9ed2-e5fef60e238e" providerId="ADAL" clId="{5087B67D-BBEB-44FA-9BCD-7E816E8DA668}" dt="2026-09-29T19:31:16.191" v="792" actId="962"/>
        <pc:sldMkLst>
          <pc:docMk/>
          <pc:sldMk cId="2285090646" sldId="279"/>
        </pc:sldMkLst>
        <pc:picChg chg="mod">
          <ac:chgData name="McCaffrey, Emily (MBY)" userId="b3005e07-7cdf-435a-9ed2-e5fef60e238e" providerId="ADAL" clId="{5087B67D-BBEB-44FA-9BCD-7E816E8DA668}" dt="2026-09-29T19:31:16.191" v="792" actId="962"/>
          <ac:picMkLst>
            <pc:docMk/>
            <pc:sldMk cId="2285090646" sldId="279"/>
            <ac:picMk id="6" creationId="{3EAD9B1F-86A0-59BA-255E-20330634417E}"/>
          </ac:picMkLst>
        </pc:picChg>
      </pc:sldChg>
      <pc:sldChg chg="modSp mod modNotesTx">
        <pc:chgData name="McCaffrey, Emily (MBY)" userId="b3005e07-7cdf-435a-9ed2-e5fef60e238e" providerId="ADAL" clId="{5087B67D-BBEB-44FA-9BCD-7E816E8DA668}" dt="2026-09-29T19:57:59.998" v="3456" actId="20577"/>
        <pc:sldMkLst>
          <pc:docMk/>
          <pc:sldMk cId="3239289978" sldId="281"/>
        </pc:sldMkLst>
        <pc:picChg chg="mod">
          <ac:chgData name="McCaffrey, Emily (MBY)" userId="b3005e07-7cdf-435a-9ed2-e5fef60e238e" providerId="ADAL" clId="{5087B67D-BBEB-44FA-9BCD-7E816E8DA668}" dt="2026-09-29T19:46:38.493" v="1715" actId="962"/>
          <ac:picMkLst>
            <pc:docMk/>
            <pc:sldMk cId="3239289978" sldId="281"/>
            <ac:picMk id="4" creationId="{A005C683-189F-A1F9-6325-0355CDC6FD50}"/>
          </ac:picMkLst>
        </pc:picChg>
        <pc:picChg chg="mod">
          <ac:chgData name="McCaffrey, Emily (MBY)" userId="b3005e07-7cdf-435a-9ed2-e5fef60e238e" providerId="ADAL" clId="{5087B67D-BBEB-44FA-9BCD-7E816E8DA668}" dt="2026-09-29T19:57:40.799" v="3431" actId="962"/>
          <ac:picMkLst>
            <pc:docMk/>
            <pc:sldMk cId="3239289978" sldId="281"/>
            <ac:picMk id="6" creationId="{3E60B5E6-4306-ED00-06A5-29FB8A4704AF}"/>
          </ac:picMkLst>
        </pc:picChg>
      </pc:sldChg>
      <pc:sldChg chg="modSp mod modNotesTx">
        <pc:chgData name="McCaffrey, Emily (MBY)" userId="b3005e07-7cdf-435a-9ed2-e5fef60e238e" providerId="ADAL" clId="{5087B67D-BBEB-44FA-9BCD-7E816E8DA668}" dt="2026-09-29T19:42:35.886" v="1322" actId="962"/>
        <pc:sldMkLst>
          <pc:docMk/>
          <pc:sldMk cId="3215394938" sldId="283"/>
        </pc:sldMkLst>
        <pc:spChg chg="mod">
          <ac:chgData name="McCaffrey, Emily (MBY)" userId="b3005e07-7cdf-435a-9ed2-e5fef60e238e" providerId="ADAL" clId="{5087B67D-BBEB-44FA-9BCD-7E816E8DA668}" dt="2026-09-29T19:40:51.174" v="1316" actId="962"/>
          <ac:spMkLst>
            <pc:docMk/>
            <pc:sldMk cId="3215394938" sldId="283"/>
            <ac:spMk id="7" creationId="{37F4E387-95D8-ABA9-CD97-60A58FD20EFD}"/>
          </ac:spMkLst>
        </pc:spChg>
        <pc:spChg chg="mod">
          <ac:chgData name="McCaffrey, Emily (MBY)" userId="b3005e07-7cdf-435a-9ed2-e5fef60e238e" providerId="ADAL" clId="{5087B67D-BBEB-44FA-9BCD-7E816E8DA668}" dt="2026-09-29T19:41:16.708" v="1318" actId="962"/>
          <ac:spMkLst>
            <pc:docMk/>
            <pc:sldMk cId="3215394938" sldId="283"/>
            <ac:spMk id="8" creationId="{DCECC650-FAB5-9760-D705-F13B7308487F}"/>
          </ac:spMkLst>
        </pc:spChg>
        <pc:spChg chg="mod">
          <ac:chgData name="McCaffrey, Emily (MBY)" userId="b3005e07-7cdf-435a-9ed2-e5fef60e238e" providerId="ADAL" clId="{5087B67D-BBEB-44FA-9BCD-7E816E8DA668}" dt="2026-09-29T19:41:59.926" v="1320" actId="962"/>
          <ac:spMkLst>
            <pc:docMk/>
            <pc:sldMk cId="3215394938" sldId="283"/>
            <ac:spMk id="10" creationId="{769AD935-9A92-6E1F-9B2B-275D5D1433F6}"/>
          </ac:spMkLst>
        </pc:spChg>
        <pc:spChg chg="mod">
          <ac:chgData name="McCaffrey, Emily (MBY)" userId="b3005e07-7cdf-435a-9ed2-e5fef60e238e" providerId="ADAL" clId="{5087B67D-BBEB-44FA-9BCD-7E816E8DA668}" dt="2026-09-29T19:42:35.886" v="1322" actId="962"/>
          <ac:spMkLst>
            <pc:docMk/>
            <pc:sldMk cId="3215394938" sldId="283"/>
            <ac:spMk id="11" creationId="{B2ACE842-E590-8452-C238-BFE878BE6A44}"/>
          </ac:spMkLst>
        </pc:spChg>
        <pc:picChg chg="mod">
          <ac:chgData name="McCaffrey, Emily (MBY)" userId="b3005e07-7cdf-435a-9ed2-e5fef60e238e" providerId="ADAL" clId="{5087B67D-BBEB-44FA-9BCD-7E816E8DA668}" dt="2026-09-29T19:40:19.886" v="1314" actId="962"/>
          <ac:picMkLst>
            <pc:docMk/>
            <pc:sldMk cId="3215394938" sldId="283"/>
            <ac:picMk id="4" creationId="{D32548E1-E635-053A-FF50-7F6665BBE2D7}"/>
          </ac:picMkLst>
        </pc:picChg>
      </pc:sldChg>
    </pc:docChg>
  </pc:docChgLst>
  <pc:docChgLst>
    <pc:chgData name="DeGregorio, Amelia (MBY)" userId="S::amelia.degregorio@mass.gov::4bc5358c-0a07-4fd5-9a76-8e58499b7d88" providerId="AD" clId="Web-{0EFB3193-8F86-0688-2ECC-886E488392B7}"/>
    <pc:docChg chg="modSld">
      <pc:chgData name="DeGregorio, Amelia (MBY)" userId="S::amelia.degregorio@mass.gov::4bc5358c-0a07-4fd5-9a76-8e58499b7d88" providerId="AD" clId="Web-{0EFB3193-8F86-0688-2ECC-886E488392B7}" dt="2026-09-08T17:33:54.134" v="0" actId="1076"/>
      <pc:docMkLst>
        <pc:docMk/>
      </pc:docMkLst>
      <pc:sldChg chg="modSp">
        <pc:chgData name="DeGregorio, Amelia (MBY)" userId="S::amelia.degregorio@mass.gov::4bc5358c-0a07-4fd5-9a76-8e58499b7d88" providerId="AD" clId="Web-{0EFB3193-8F86-0688-2ECC-886E488392B7}" dt="2026-09-08T17:33:54.134" v="0" actId="1076"/>
        <pc:sldMkLst>
          <pc:docMk/>
          <pc:sldMk cId="3215394938" sldId="283"/>
        </pc:sldMkLst>
        <pc:spChg chg="mod">
          <ac:chgData name="DeGregorio, Amelia (MBY)" userId="S::amelia.degregorio@mass.gov::4bc5358c-0a07-4fd5-9a76-8e58499b7d88" providerId="AD" clId="Web-{0EFB3193-8F86-0688-2ECC-886E488392B7}" dt="2026-09-08T17:33:54.134" v="0" actId="1076"/>
          <ac:spMkLst>
            <pc:docMk/>
            <pc:sldMk cId="3215394938" sldId="283"/>
            <ac:spMk id="16" creationId="{E7D11278-56C9-145B-E52A-A11C36F1CC97}"/>
          </ac:spMkLst>
        </pc:spChg>
      </pc:sldChg>
    </pc:docChg>
  </pc:docChgLst>
  <pc:docChgLst>
    <pc:chgData name="DeGregorio, Amelia (MBY)" userId="S::amelia.degregorio@mass.gov::4bc5358c-0a07-4fd5-9a76-8e58499b7d88" providerId="AD" clId="Web-{B4FFEE47-2095-74A9-17E7-52B8BDC292B1}"/>
    <pc:docChg chg="mod modSld sldOrd">
      <pc:chgData name="DeGregorio, Amelia (MBY)" userId="S::amelia.degregorio@mass.gov::4bc5358c-0a07-4fd5-9a76-8e58499b7d88" providerId="AD" clId="Web-{B4FFEE47-2095-74A9-17E7-52B8BDC292B1}" dt="2026-09-09T17:30:10.203" v="66" actId="20577"/>
      <pc:docMkLst>
        <pc:docMk/>
      </pc:docMkLst>
      <pc:sldChg chg="modSp">
        <pc:chgData name="DeGregorio, Amelia (MBY)" userId="S::amelia.degregorio@mass.gov::4bc5358c-0a07-4fd5-9a76-8e58499b7d88" providerId="AD" clId="Web-{B4FFEE47-2095-74A9-17E7-52B8BDC292B1}" dt="2026-09-09T17:25:29.589" v="13" actId="20577"/>
        <pc:sldMkLst>
          <pc:docMk/>
          <pc:sldMk cId="4098193980" sldId="268"/>
        </pc:sldMkLst>
        <pc:spChg chg="mod">
          <ac:chgData name="DeGregorio, Amelia (MBY)" userId="S::amelia.degregorio@mass.gov::4bc5358c-0a07-4fd5-9a76-8e58499b7d88" providerId="AD" clId="Web-{B4FFEE47-2095-74A9-17E7-52B8BDC292B1}" dt="2026-09-09T17:25:29.589" v="13" actId="20577"/>
          <ac:spMkLst>
            <pc:docMk/>
            <pc:sldMk cId="4098193980" sldId="268"/>
            <ac:spMk id="5" creationId="{50E4E457-5EF2-EB71-EB2D-2254F6EFB6C7}"/>
          </ac:spMkLst>
        </pc:spChg>
      </pc:sldChg>
      <pc:sldChg chg="ord">
        <pc:chgData name="DeGregorio, Amelia (MBY)" userId="S::amelia.degregorio@mass.gov::4bc5358c-0a07-4fd5-9a76-8e58499b7d88" providerId="AD" clId="Web-{B4FFEE47-2095-74A9-17E7-52B8BDC292B1}" dt="2026-09-09T17:27:48.669" v="14"/>
        <pc:sldMkLst>
          <pc:docMk/>
          <pc:sldMk cId="3215394938" sldId="283"/>
        </pc:sldMkLst>
      </pc:sldChg>
      <pc:sldChg chg="modSp">
        <pc:chgData name="DeGregorio, Amelia (MBY)" userId="S::amelia.degregorio@mass.gov::4bc5358c-0a07-4fd5-9a76-8e58499b7d88" providerId="AD" clId="Web-{B4FFEE47-2095-74A9-17E7-52B8BDC292B1}" dt="2026-09-09T17:30:10.203" v="66" actId="20577"/>
        <pc:sldMkLst>
          <pc:docMk/>
          <pc:sldMk cId="3562123427" sldId="290"/>
        </pc:sldMkLst>
        <pc:spChg chg="mod">
          <ac:chgData name="DeGregorio, Amelia (MBY)" userId="S::amelia.degregorio@mass.gov::4bc5358c-0a07-4fd5-9a76-8e58499b7d88" providerId="AD" clId="Web-{B4FFEE47-2095-74A9-17E7-52B8BDC292B1}" dt="2026-09-09T17:30:10.203" v="66" actId="20577"/>
          <ac:spMkLst>
            <pc:docMk/>
            <pc:sldMk cId="3562123427" sldId="290"/>
            <ac:spMk id="5" creationId="{2D73756E-ED4E-5CA8-372C-4676CB84A1A8}"/>
          </ac:spMkLst>
        </pc:spChg>
      </pc:sldChg>
    </pc:docChg>
  </pc:docChgLst>
  <pc:docChgLst>
    <pc:chgData name="Eastman, Molly (MBY)" userId="S::molly.eastman@mass.gov::aa3bd255-f134-4808-8279-6a10929e19c9" providerId="AD" clId="Web-{EDE44E42-6A0F-FBA7-6FA9-959DB5F0DF4B}"/>
    <pc:docChg chg="modSld">
      <pc:chgData name="Eastman, Molly (MBY)" userId="S::molly.eastman@mass.gov::aa3bd255-f134-4808-8279-6a10929e19c9" providerId="AD" clId="Web-{EDE44E42-6A0F-FBA7-6FA9-959DB5F0DF4B}" dt="2026-09-09T18:05:29.573" v="115"/>
      <pc:docMkLst>
        <pc:docMk/>
      </pc:docMkLst>
      <pc:sldChg chg="modNotes">
        <pc:chgData name="Eastman, Molly (MBY)" userId="S::molly.eastman@mass.gov::aa3bd255-f134-4808-8279-6a10929e19c9" providerId="AD" clId="Web-{EDE44E42-6A0F-FBA7-6FA9-959DB5F0DF4B}" dt="2026-09-09T18:03:10.227" v="13"/>
        <pc:sldMkLst>
          <pc:docMk/>
          <pc:sldMk cId="486328236" sldId="256"/>
        </pc:sldMkLst>
      </pc:sldChg>
      <pc:sldChg chg="modNotes">
        <pc:chgData name="Eastman, Molly (MBY)" userId="S::molly.eastman@mass.gov::aa3bd255-f134-4808-8279-6a10929e19c9" providerId="AD" clId="Web-{EDE44E42-6A0F-FBA7-6FA9-959DB5F0DF4B}" dt="2026-09-09T18:05:15.729" v="90"/>
        <pc:sldMkLst>
          <pc:docMk/>
          <pc:sldMk cId="1479443260" sldId="257"/>
        </pc:sldMkLst>
      </pc:sldChg>
      <pc:sldChg chg="modNotes">
        <pc:chgData name="Eastman, Molly (MBY)" userId="S::molly.eastman@mass.gov::aa3bd255-f134-4808-8279-6a10929e19c9" providerId="AD" clId="Web-{EDE44E42-6A0F-FBA7-6FA9-959DB5F0DF4B}" dt="2026-09-09T18:03:12.587" v="17"/>
        <pc:sldMkLst>
          <pc:docMk/>
          <pc:sldMk cId="2222596948" sldId="258"/>
        </pc:sldMkLst>
      </pc:sldChg>
      <pc:sldChg chg="modNotes">
        <pc:chgData name="Eastman, Molly (MBY)" userId="S::molly.eastman@mass.gov::aa3bd255-f134-4808-8279-6a10929e19c9" providerId="AD" clId="Web-{EDE44E42-6A0F-FBA7-6FA9-959DB5F0DF4B}" dt="2026-09-09T18:05:25.901" v="110"/>
        <pc:sldMkLst>
          <pc:docMk/>
          <pc:sldMk cId="0" sldId="259"/>
        </pc:sldMkLst>
      </pc:sldChg>
      <pc:sldChg chg="modNotes">
        <pc:chgData name="Eastman, Molly (MBY)" userId="S::molly.eastman@mass.gov::aa3bd255-f134-4808-8279-6a10929e19c9" providerId="AD" clId="Web-{EDE44E42-6A0F-FBA7-6FA9-959DB5F0DF4B}" dt="2026-09-09T18:05:23.010" v="104"/>
        <pc:sldMkLst>
          <pc:docMk/>
          <pc:sldMk cId="1867329327" sldId="262"/>
        </pc:sldMkLst>
      </pc:sldChg>
      <pc:sldChg chg="modNotes">
        <pc:chgData name="Eastman, Molly (MBY)" userId="S::molly.eastman@mass.gov::aa3bd255-f134-4808-8279-6a10929e19c9" providerId="AD" clId="Web-{EDE44E42-6A0F-FBA7-6FA9-959DB5F0DF4B}" dt="2026-09-09T18:04:44.182" v="68"/>
        <pc:sldMkLst>
          <pc:docMk/>
          <pc:sldMk cId="1493073286" sldId="265"/>
        </pc:sldMkLst>
      </pc:sldChg>
      <pc:sldChg chg="modNotes">
        <pc:chgData name="Eastman, Molly (MBY)" userId="S::molly.eastman@mass.gov::aa3bd255-f134-4808-8279-6a10929e19c9" providerId="AD" clId="Web-{EDE44E42-6A0F-FBA7-6FA9-959DB5F0DF4B}" dt="2026-09-09T18:04:37.619" v="64"/>
        <pc:sldMkLst>
          <pc:docMk/>
          <pc:sldMk cId="109857222" sldId="267"/>
        </pc:sldMkLst>
      </pc:sldChg>
      <pc:sldChg chg="modNotes">
        <pc:chgData name="Eastman, Molly (MBY)" userId="S::molly.eastman@mass.gov::aa3bd255-f134-4808-8279-6a10929e19c9" providerId="AD" clId="Web-{EDE44E42-6A0F-FBA7-6FA9-959DB5F0DF4B}" dt="2026-09-09T18:03:24.353" v="18"/>
        <pc:sldMkLst>
          <pc:docMk/>
          <pc:sldMk cId="722636826" sldId="270"/>
        </pc:sldMkLst>
      </pc:sldChg>
      <pc:sldChg chg="modNotes">
        <pc:chgData name="Eastman, Molly (MBY)" userId="S::molly.eastman@mass.gov::aa3bd255-f134-4808-8279-6a10929e19c9" providerId="AD" clId="Web-{EDE44E42-6A0F-FBA7-6FA9-959DB5F0DF4B}" dt="2026-09-09T18:04:56.041" v="77"/>
        <pc:sldMkLst>
          <pc:docMk/>
          <pc:sldMk cId="2901264101" sldId="271"/>
        </pc:sldMkLst>
      </pc:sldChg>
      <pc:sldChg chg="modNotes">
        <pc:chgData name="Eastman, Molly (MBY)" userId="S::molly.eastman@mass.gov::aa3bd255-f134-4808-8279-6a10929e19c9" providerId="AD" clId="Web-{EDE44E42-6A0F-FBA7-6FA9-959DB5F0DF4B}" dt="2026-09-09T18:03:30.884" v="20"/>
        <pc:sldMkLst>
          <pc:docMk/>
          <pc:sldMk cId="3773103527" sldId="273"/>
        </pc:sldMkLst>
      </pc:sldChg>
      <pc:sldChg chg="modNotes">
        <pc:chgData name="Eastman, Molly (MBY)" userId="S::molly.eastman@mass.gov::aa3bd255-f134-4808-8279-6a10929e19c9" providerId="AD" clId="Web-{EDE44E42-6A0F-FBA7-6FA9-959DB5F0DF4B}" dt="2026-09-09T18:03:36.728" v="22"/>
        <pc:sldMkLst>
          <pc:docMk/>
          <pc:sldMk cId="386552725" sldId="274"/>
        </pc:sldMkLst>
      </pc:sldChg>
      <pc:sldChg chg="modNotes">
        <pc:chgData name="Eastman, Molly (MBY)" userId="S::molly.eastman@mass.gov::aa3bd255-f134-4808-8279-6a10929e19c9" providerId="AD" clId="Web-{EDE44E42-6A0F-FBA7-6FA9-959DB5F0DF4B}" dt="2026-09-09T18:04:08.744" v="45"/>
        <pc:sldMkLst>
          <pc:docMk/>
          <pc:sldMk cId="3973288913" sldId="275"/>
        </pc:sldMkLst>
      </pc:sldChg>
      <pc:sldChg chg="modNotes">
        <pc:chgData name="Eastman, Molly (MBY)" userId="S::molly.eastman@mass.gov::aa3bd255-f134-4808-8279-6a10929e19c9" providerId="AD" clId="Web-{EDE44E42-6A0F-FBA7-6FA9-959DB5F0DF4B}" dt="2026-09-09T18:04:19.197" v="51"/>
        <pc:sldMkLst>
          <pc:docMk/>
          <pc:sldMk cId="3855541026" sldId="276"/>
        </pc:sldMkLst>
      </pc:sldChg>
      <pc:sldChg chg="modNotes">
        <pc:chgData name="Eastman, Molly (MBY)" userId="S::molly.eastman@mass.gov::aa3bd255-f134-4808-8279-6a10929e19c9" providerId="AD" clId="Web-{EDE44E42-6A0F-FBA7-6FA9-959DB5F0DF4B}" dt="2026-09-09T18:03:49.369" v="28"/>
        <pc:sldMkLst>
          <pc:docMk/>
          <pc:sldMk cId="2391964757" sldId="278"/>
        </pc:sldMkLst>
      </pc:sldChg>
      <pc:sldChg chg="modNotes">
        <pc:chgData name="Eastman, Molly (MBY)" userId="S::molly.eastman@mass.gov::aa3bd255-f134-4808-8279-6a10929e19c9" providerId="AD" clId="Web-{EDE44E42-6A0F-FBA7-6FA9-959DB5F0DF4B}" dt="2026-09-09T18:03:57.119" v="37"/>
        <pc:sldMkLst>
          <pc:docMk/>
          <pc:sldMk cId="2285090646" sldId="279"/>
        </pc:sldMkLst>
      </pc:sldChg>
      <pc:sldChg chg="modNotes">
        <pc:chgData name="Eastman, Molly (MBY)" userId="S::molly.eastman@mass.gov::aa3bd255-f134-4808-8279-6a10929e19c9" providerId="AD" clId="Web-{EDE44E42-6A0F-FBA7-6FA9-959DB5F0DF4B}" dt="2026-09-09T18:04:01.009" v="42"/>
        <pc:sldMkLst>
          <pc:docMk/>
          <pc:sldMk cId="2135570235" sldId="280"/>
        </pc:sldMkLst>
      </pc:sldChg>
      <pc:sldChg chg="modNotes">
        <pc:chgData name="Eastman, Molly (MBY)" userId="S::molly.eastman@mass.gov::aa3bd255-f134-4808-8279-6a10929e19c9" providerId="AD" clId="Web-{EDE44E42-6A0F-FBA7-6FA9-959DB5F0DF4B}" dt="2026-09-09T18:03:54.040" v="33"/>
        <pc:sldMkLst>
          <pc:docMk/>
          <pc:sldMk cId="3239289978" sldId="281"/>
        </pc:sldMkLst>
      </pc:sldChg>
      <pc:sldChg chg="modNotes">
        <pc:chgData name="Eastman, Molly (MBY)" userId="S::molly.eastman@mass.gov::aa3bd255-f134-4808-8279-6a10929e19c9" providerId="AD" clId="Web-{EDE44E42-6A0F-FBA7-6FA9-959DB5F0DF4B}" dt="2026-09-09T18:04:11.103" v="50"/>
        <pc:sldMkLst>
          <pc:docMk/>
          <pc:sldMk cId="764710827" sldId="282"/>
        </pc:sldMkLst>
      </pc:sldChg>
      <pc:sldChg chg="modNotes">
        <pc:chgData name="Eastman, Molly (MBY)" userId="S::molly.eastman@mass.gov::aa3bd255-f134-4808-8279-6a10929e19c9" providerId="AD" clId="Web-{EDE44E42-6A0F-FBA7-6FA9-959DB5F0DF4B}" dt="2026-09-09T18:04:35.666" v="60"/>
        <pc:sldMkLst>
          <pc:docMk/>
          <pc:sldMk cId="4283808385" sldId="286"/>
        </pc:sldMkLst>
      </pc:sldChg>
      <pc:sldChg chg="modNotes">
        <pc:chgData name="Eastman, Molly (MBY)" userId="S::molly.eastman@mass.gov::aa3bd255-f134-4808-8279-6a10929e19c9" providerId="AD" clId="Web-{EDE44E42-6A0F-FBA7-6FA9-959DB5F0DF4B}" dt="2026-09-09T18:04:31.869" v="54"/>
        <pc:sldMkLst>
          <pc:docMk/>
          <pc:sldMk cId="3927289437" sldId="287"/>
        </pc:sldMkLst>
      </pc:sldChg>
      <pc:sldChg chg="modNotes">
        <pc:chgData name="Eastman, Molly (MBY)" userId="S::molly.eastman@mass.gov::aa3bd255-f134-4808-8279-6a10929e19c9" providerId="AD" clId="Web-{EDE44E42-6A0F-FBA7-6FA9-959DB5F0DF4B}" dt="2026-09-09T18:05:29.573" v="115"/>
        <pc:sldMkLst>
          <pc:docMk/>
          <pc:sldMk cId="2987077124" sldId="288"/>
        </pc:sldMkLst>
      </pc:sldChg>
      <pc:sldChg chg="modNotes">
        <pc:chgData name="Eastman, Molly (MBY)" userId="S::molly.eastman@mass.gov::aa3bd255-f134-4808-8279-6a10929e19c9" providerId="AD" clId="Web-{EDE44E42-6A0F-FBA7-6FA9-959DB5F0DF4B}" dt="2026-09-09T18:05:00.916" v="79"/>
        <pc:sldMkLst>
          <pc:docMk/>
          <pc:sldMk cId="3238742663" sldId="291"/>
        </pc:sldMkLst>
      </pc:sldChg>
      <pc:sldChg chg="modNotes">
        <pc:chgData name="Eastman, Molly (MBY)" userId="S::molly.eastman@mass.gov::aa3bd255-f134-4808-8279-6a10929e19c9" providerId="AD" clId="Web-{EDE44E42-6A0F-FBA7-6FA9-959DB5F0DF4B}" dt="2026-09-09T18:05:06.651" v="82"/>
        <pc:sldMkLst>
          <pc:docMk/>
          <pc:sldMk cId="2217560784" sldId="292"/>
        </pc:sldMkLst>
      </pc:sldChg>
      <pc:sldChg chg="modNotes">
        <pc:chgData name="Eastman, Molly (MBY)" userId="S::molly.eastman@mass.gov::aa3bd255-f134-4808-8279-6a10929e19c9" providerId="AD" clId="Web-{EDE44E42-6A0F-FBA7-6FA9-959DB5F0DF4B}" dt="2026-09-09T18:05:11.323" v="86"/>
        <pc:sldMkLst>
          <pc:docMk/>
          <pc:sldMk cId="4224218621" sldId="293"/>
        </pc:sldMkLst>
      </pc:sldChg>
    </pc:docChg>
  </pc:docChgLst>
  <pc:docChgLst>
    <pc:chgData name="Lafferty, Elizabeth (MBY)" userId="S::elizabeth.lafferty@mass.gov::58615069-65e6-4a7c-971a-208f256a835b" providerId="AD" clId="Web-{56B9941E-8BAD-9AF2-FF14-9E1A0723FF61}"/>
    <pc:docChg chg="modSld">
      <pc:chgData name="Lafferty, Elizabeth (MBY)" userId="S::elizabeth.lafferty@mass.gov::58615069-65e6-4a7c-971a-208f256a835b" providerId="AD" clId="Web-{56B9941E-8BAD-9AF2-FF14-9E1A0723FF61}" dt="2026-09-09T18:19:42.333" v="148" actId="20577"/>
      <pc:docMkLst>
        <pc:docMk/>
      </pc:docMkLst>
      <pc:sldChg chg="addSp delSp modSp">
        <pc:chgData name="Lafferty, Elizabeth (MBY)" userId="S::elizabeth.lafferty@mass.gov::58615069-65e6-4a7c-971a-208f256a835b" providerId="AD" clId="Web-{56B9941E-8BAD-9AF2-FF14-9E1A0723FF61}" dt="2026-09-09T18:14:17.155" v="137" actId="1076"/>
        <pc:sldMkLst>
          <pc:docMk/>
          <pc:sldMk cId="0" sldId="260"/>
        </pc:sldMkLst>
        <pc:spChg chg="add mod">
          <ac:chgData name="Lafferty, Elizabeth (MBY)" userId="S::elizabeth.lafferty@mass.gov::58615069-65e6-4a7c-971a-208f256a835b" providerId="AD" clId="Web-{56B9941E-8BAD-9AF2-FF14-9E1A0723FF61}" dt="2026-09-09T18:14:17.155" v="137" actId="1076"/>
          <ac:spMkLst>
            <pc:docMk/>
            <pc:sldMk cId="0" sldId="260"/>
            <ac:spMk id="4" creationId="{AEC3664D-D502-4DF9-F857-62F5E38CD511}"/>
          </ac:spMkLst>
        </pc:spChg>
      </pc:sldChg>
      <pc:sldChg chg="modSp modNotes">
        <pc:chgData name="Lafferty, Elizabeth (MBY)" userId="S::elizabeth.lafferty@mass.gov::58615069-65e6-4a7c-971a-208f256a835b" providerId="AD" clId="Web-{56B9941E-8BAD-9AF2-FF14-9E1A0723FF61}" dt="2026-09-09T18:15:40.640" v="145" actId="20577"/>
        <pc:sldMkLst>
          <pc:docMk/>
          <pc:sldMk cId="75761963" sldId="289"/>
        </pc:sldMkLst>
        <pc:spChg chg="mod">
          <ac:chgData name="Lafferty, Elizabeth (MBY)" userId="S::elizabeth.lafferty@mass.gov::58615069-65e6-4a7c-971a-208f256a835b" providerId="AD" clId="Web-{56B9941E-8BAD-9AF2-FF14-9E1A0723FF61}" dt="2026-09-09T18:15:40.640" v="145" actId="20577"/>
          <ac:spMkLst>
            <pc:docMk/>
            <pc:sldMk cId="75761963" sldId="289"/>
            <ac:spMk id="5" creationId="{DB9830B1-76C7-92AE-1856-1B7B87244C93}"/>
          </ac:spMkLst>
        </pc:spChg>
      </pc:sldChg>
      <pc:sldChg chg="modSp">
        <pc:chgData name="Lafferty, Elizabeth (MBY)" userId="S::elizabeth.lafferty@mass.gov::58615069-65e6-4a7c-971a-208f256a835b" providerId="AD" clId="Web-{56B9941E-8BAD-9AF2-FF14-9E1A0723FF61}" dt="2026-09-09T18:19:42.333" v="148" actId="20577"/>
        <pc:sldMkLst>
          <pc:docMk/>
          <pc:sldMk cId="3238742663" sldId="291"/>
        </pc:sldMkLst>
        <pc:spChg chg="mod">
          <ac:chgData name="Lafferty, Elizabeth (MBY)" userId="S::elizabeth.lafferty@mass.gov::58615069-65e6-4a7c-971a-208f256a835b" providerId="AD" clId="Web-{56B9941E-8BAD-9AF2-FF14-9E1A0723FF61}" dt="2026-09-09T18:19:42.333" v="148" actId="20577"/>
          <ac:spMkLst>
            <pc:docMk/>
            <pc:sldMk cId="3238742663" sldId="291"/>
            <ac:spMk id="5" creationId="{FAD1DDDE-7F47-E3C1-420D-8AFE20F721C5}"/>
          </ac:spMkLst>
        </pc:spChg>
      </pc:sldChg>
      <pc:sldChg chg="modNotes">
        <pc:chgData name="Lafferty, Elizabeth (MBY)" userId="S::elizabeth.lafferty@mass.gov::58615069-65e6-4a7c-971a-208f256a835b" providerId="AD" clId="Web-{56B9941E-8BAD-9AF2-FF14-9E1A0723FF61}" dt="2026-09-09T18:06:59.865" v="1"/>
        <pc:sldMkLst>
          <pc:docMk/>
          <pc:sldMk cId="2217560784" sldId="292"/>
        </pc:sldMkLst>
      </pc:sldChg>
    </pc:docChg>
  </pc:docChgLst>
  <pc:docChgLst>
    <pc:chgData name="Jones, Sandra (MBY)" userId="10f54543-962b-4e34-80e8-9fbd64fef643" providerId="ADAL" clId="{1C39261E-0344-47C5-A813-ABD1114334E1}"/>
    <pc:docChg chg="custSel modSld">
      <pc:chgData name="Jones, Sandra (MBY)" userId="10f54543-962b-4e34-80e8-9fbd64fef643" providerId="ADAL" clId="{1C39261E-0344-47C5-A813-ABD1114334E1}" dt="2026-09-09T21:56:48.341" v="254" actId="6549"/>
      <pc:docMkLst>
        <pc:docMk/>
      </pc:docMkLst>
      <pc:sldChg chg="modSp mod">
        <pc:chgData name="Jones, Sandra (MBY)" userId="10f54543-962b-4e34-80e8-9fbd64fef643" providerId="ADAL" clId="{1C39261E-0344-47C5-A813-ABD1114334E1}" dt="2026-09-09T21:56:48.341" v="254" actId="6549"/>
        <pc:sldMkLst>
          <pc:docMk/>
          <pc:sldMk cId="1479443260" sldId="257"/>
        </pc:sldMkLst>
        <pc:spChg chg="mod">
          <ac:chgData name="Jones, Sandra (MBY)" userId="10f54543-962b-4e34-80e8-9fbd64fef643" providerId="ADAL" clId="{1C39261E-0344-47C5-A813-ABD1114334E1}" dt="2026-09-09T21:55:02.012" v="237" actId="20577"/>
          <ac:spMkLst>
            <pc:docMk/>
            <pc:sldMk cId="1479443260" sldId="257"/>
            <ac:spMk id="2" creationId="{F25AC0E8-692A-0A7A-CDBD-18DFFC162069}"/>
          </ac:spMkLst>
        </pc:spChg>
        <pc:spChg chg="mod">
          <ac:chgData name="Jones, Sandra (MBY)" userId="10f54543-962b-4e34-80e8-9fbd64fef643" providerId="ADAL" clId="{1C39261E-0344-47C5-A813-ABD1114334E1}" dt="2026-09-09T21:56:48.341" v="254" actId="6549"/>
          <ac:spMkLst>
            <pc:docMk/>
            <pc:sldMk cId="1479443260" sldId="257"/>
            <ac:spMk id="5" creationId="{25F2BEBD-013E-BA9B-E7F9-0CF2B5340C3C}"/>
          </ac:spMkLst>
        </pc:spChg>
      </pc:sldChg>
      <pc:sldChg chg="modSp mod">
        <pc:chgData name="Jones, Sandra (MBY)" userId="10f54543-962b-4e34-80e8-9fbd64fef643" providerId="ADAL" clId="{1C39261E-0344-47C5-A813-ABD1114334E1}" dt="2026-09-09T20:49:47.286" v="1" actId="20577"/>
        <pc:sldMkLst>
          <pc:docMk/>
          <pc:sldMk cId="2777492694" sldId="263"/>
        </pc:sldMkLst>
        <pc:spChg chg="mod">
          <ac:chgData name="Jones, Sandra (MBY)" userId="10f54543-962b-4e34-80e8-9fbd64fef643" providerId="ADAL" clId="{1C39261E-0344-47C5-A813-ABD1114334E1}" dt="2026-09-09T20:49:47.286" v="1" actId="20577"/>
          <ac:spMkLst>
            <pc:docMk/>
            <pc:sldMk cId="2777492694" sldId="263"/>
            <ac:spMk id="2" creationId="{5AAB3E9E-91AE-89B5-05C0-0B58501D80A8}"/>
          </ac:spMkLst>
        </pc:spChg>
      </pc:sldChg>
      <pc:sldChg chg="modSp mod">
        <pc:chgData name="Jones, Sandra (MBY)" userId="10f54543-962b-4e34-80e8-9fbd64fef643" providerId="ADAL" clId="{1C39261E-0344-47C5-A813-ABD1114334E1}" dt="2026-09-09T20:51:05.430" v="3" actId="20577"/>
        <pc:sldMkLst>
          <pc:docMk/>
          <pc:sldMk cId="390571265" sldId="264"/>
        </pc:sldMkLst>
        <pc:spChg chg="mod">
          <ac:chgData name="Jones, Sandra (MBY)" userId="10f54543-962b-4e34-80e8-9fbd64fef643" providerId="ADAL" clId="{1C39261E-0344-47C5-A813-ABD1114334E1}" dt="2026-09-09T20:51:05.430" v="3" actId="20577"/>
          <ac:spMkLst>
            <pc:docMk/>
            <pc:sldMk cId="390571265" sldId="264"/>
            <ac:spMk id="2" creationId="{ED164980-21C9-D87C-6B02-DD4901C765B8}"/>
          </ac:spMkLst>
        </pc:spChg>
      </pc:sldChg>
      <pc:sldChg chg="modSp mod">
        <pc:chgData name="Jones, Sandra (MBY)" userId="10f54543-962b-4e34-80e8-9fbd64fef643" providerId="ADAL" clId="{1C39261E-0344-47C5-A813-ABD1114334E1}" dt="2026-09-09T21:46:40.346" v="208" actId="20577"/>
        <pc:sldMkLst>
          <pc:docMk/>
          <pc:sldMk cId="1493073286" sldId="265"/>
        </pc:sldMkLst>
        <pc:spChg chg="mod">
          <ac:chgData name="Jones, Sandra (MBY)" userId="10f54543-962b-4e34-80e8-9fbd64fef643" providerId="ADAL" clId="{1C39261E-0344-47C5-A813-ABD1114334E1}" dt="2026-09-09T21:46:40.346" v="208" actId="20577"/>
          <ac:spMkLst>
            <pc:docMk/>
            <pc:sldMk cId="1493073286" sldId="265"/>
            <ac:spMk id="5" creationId="{2E5CA683-FABE-4214-EBEC-5B52E8440A44}"/>
          </ac:spMkLst>
        </pc:spChg>
      </pc:sldChg>
      <pc:sldChg chg="modSp mod">
        <pc:chgData name="Jones, Sandra (MBY)" userId="10f54543-962b-4e34-80e8-9fbd64fef643" providerId="ADAL" clId="{1C39261E-0344-47C5-A813-ABD1114334E1}" dt="2026-09-09T21:01:30.721" v="26" actId="6549"/>
        <pc:sldMkLst>
          <pc:docMk/>
          <pc:sldMk cId="2964330054" sldId="266"/>
        </pc:sldMkLst>
        <pc:spChg chg="mod">
          <ac:chgData name="Jones, Sandra (MBY)" userId="10f54543-962b-4e34-80e8-9fbd64fef643" providerId="ADAL" clId="{1C39261E-0344-47C5-A813-ABD1114334E1}" dt="2026-09-09T21:01:30.721" v="26" actId="6549"/>
          <ac:spMkLst>
            <pc:docMk/>
            <pc:sldMk cId="2964330054" sldId="266"/>
            <ac:spMk id="5" creationId="{623ED9B9-4388-E94D-0428-F394184960A7}"/>
          </ac:spMkLst>
        </pc:spChg>
      </pc:sldChg>
      <pc:sldChg chg="modSp mod">
        <pc:chgData name="Jones, Sandra (MBY)" userId="10f54543-962b-4e34-80e8-9fbd64fef643" providerId="ADAL" clId="{1C39261E-0344-47C5-A813-ABD1114334E1}" dt="2026-09-09T21:14:38.921" v="68" actId="20577"/>
        <pc:sldMkLst>
          <pc:docMk/>
          <pc:sldMk cId="4098193980" sldId="268"/>
        </pc:sldMkLst>
        <pc:spChg chg="mod">
          <ac:chgData name="Jones, Sandra (MBY)" userId="10f54543-962b-4e34-80e8-9fbd64fef643" providerId="ADAL" clId="{1C39261E-0344-47C5-A813-ABD1114334E1}" dt="2026-09-09T21:14:38.921" v="68" actId="20577"/>
          <ac:spMkLst>
            <pc:docMk/>
            <pc:sldMk cId="4098193980" sldId="268"/>
            <ac:spMk id="5" creationId="{50E4E457-5EF2-EB71-EB2D-2254F6EFB6C7}"/>
          </ac:spMkLst>
        </pc:spChg>
      </pc:sldChg>
      <pc:sldChg chg="modSp mod">
        <pc:chgData name="Jones, Sandra (MBY)" userId="10f54543-962b-4e34-80e8-9fbd64fef643" providerId="ADAL" clId="{1C39261E-0344-47C5-A813-ABD1114334E1}" dt="2026-09-09T21:15:59.676" v="77" actId="6549"/>
        <pc:sldMkLst>
          <pc:docMk/>
          <pc:sldMk cId="960122991" sldId="269"/>
        </pc:sldMkLst>
        <pc:spChg chg="mod">
          <ac:chgData name="Jones, Sandra (MBY)" userId="10f54543-962b-4e34-80e8-9fbd64fef643" providerId="ADAL" clId="{1C39261E-0344-47C5-A813-ABD1114334E1}" dt="2026-09-09T21:15:59.676" v="77" actId="6549"/>
          <ac:spMkLst>
            <pc:docMk/>
            <pc:sldMk cId="960122991" sldId="269"/>
            <ac:spMk id="5" creationId="{65CF2629-122D-AF98-2AC7-4328FC73A4A0}"/>
          </ac:spMkLst>
        </pc:spChg>
      </pc:sldChg>
      <pc:sldChg chg="modSp mod">
        <pc:chgData name="Jones, Sandra (MBY)" userId="10f54543-962b-4e34-80e8-9fbd64fef643" providerId="ADAL" clId="{1C39261E-0344-47C5-A813-ABD1114334E1}" dt="2026-09-09T21:06:16.224" v="37" actId="20577"/>
        <pc:sldMkLst>
          <pc:docMk/>
          <pc:sldMk cId="722636826" sldId="270"/>
        </pc:sldMkLst>
        <pc:spChg chg="mod">
          <ac:chgData name="Jones, Sandra (MBY)" userId="10f54543-962b-4e34-80e8-9fbd64fef643" providerId="ADAL" clId="{1C39261E-0344-47C5-A813-ABD1114334E1}" dt="2026-09-09T21:06:16.224" v="37" actId="20577"/>
          <ac:spMkLst>
            <pc:docMk/>
            <pc:sldMk cId="722636826" sldId="270"/>
            <ac:spMk id="5" creationId="{4A23A4AE-45EB-13A4-103B-DE4A7AEC4E2F}"/>
          </ac:spMkLst>
        </pc:spChg>
      </pc:sldChg>
      <pc:sldChg chg="modSp mod">
        <pc:chgData name="Jones, Sandra (MBY)" userId="10f54543-962b-4e34-80e8-9fbd64fef643" providerId="ADAL" clId="{1C39261E-0344-47C5-A813-ABD1114334E1}" dt="2026-09-09T21:50:24.505" v="219" actId="6549"/>
        <pc:sldMkLst>
          <pc:docMk/>
          <pc:sldMk cId="2901264101" sldId="271"/>
        </pc:sldMkLst>
        <pc:spChg chg="mod">
          <ac:chgData name="Jones, Sandra (MBY)" userId="10f54543-962b-4e34-80e8-9fbd64fef643" providerId="ADAL" clId="{1C39261E-0344-47C5-A813-ABD1114334E1}" dt="2026-09-09T21:50:24.505" v="219" actId="6549"/>
          <ac:spMkLst>
            <pc:docMk/>
            <pc:sldMk cId="2901264101" sldId="271"/>
            <ac:spMk id="5" creationId="{CC2214C6-8A09-A0D5-9903-A5F67D7FD20E}"/>
          </ac:spMkLst>
        </pc:spChg>
      </pc:sldChg>
      <pc:sldChg chg="modSp mod">
        <pc:chgData name="Jones, Sandra (MBY)" userId="10f54543-962b-4e34-80e8-9fbd64fef643" providerId="ADAL" clId="{1C39261E-0344-47C5-A813-ABD1114334E1}" dt="2026-09-09T21:03:14.881" v="32" actId="20577"/>
        <pc:sldMkLst>
          <pc:docMk/>
          <pc:sldMk cId="2954266964" sldId="272"/>
        </pc:sldMkLst>
        <pc:spChg chg="mod">
          <ac:chgData name="Jones, Sandra (MBY)" userId="10f54543-962b-4e34-80e8-9fbd64fef643" providerId="ADAL" clId="{1C39261E-0344-47C5-A813-ABD1114334E1}" dt="2026-09-09T21:03:14.881" v="32" actId="20577"/>
          <ac:spMkLst>
            <pc:docMk/>
            <pc:sldMk cId="2954266964" sldId="272"/>
            <ac:spMk id="5" creationId="{A84B9C81-7E3A-AD63-6315-AC37BA46782B}"/>
          </ac:spMkLst>
        </pc:spChg>
      </pc:sldChg>
      <pc:sldChg chg="modSp mod">
        <pc:chgData name="Jones, Sandra (MBY)" userId="10f54543-962b-4e34-80e8-9fbd64fef643" providerId="ADAL" clId="{1C39261E-0344-47C5-A813-ABD1114334E1}" dt="2026-09-09T21:09:00.523" v="44" actId="20577"/>
        <pc:sldMkLst>
          <pc:docMk/>
          <pc:sldMk cId="3773103527" sldId="273"/>
        </pc:sldMkLst>
        <pc:spChg chg="mod">
          <ac:chgData name="Jones, Sandra (MBY)" userId="10f54543-962b-4e34-80e8-9fbd64fef643" providerId="ADAL" clId="{1C39261E-0344-47C5-A813-ABD1114334E1}" dt="2026-09-09T21:09:00.523" v="44" actId="20577"/>
          <ac:spMkLst>
            <pc:docMk/>
            <pc:sldMk cId="3773103527" sldId="273"/>
            <ac:spMk id="5" creationId="{5C415DEE-600E-AC18-3430-F035816CE7B4}"/>
          </ac:spMkLst>
        </pc:spChg>
      </pc:sldChg>
      <pc:sldChg chg="modSp mod">
        <pc:chgData name="Jones, Sandra (MBY)" userId="10f54543-962b-4e34-80e8-9fbd64fef643" providerId="ADAL" clId="{1C39261E-0344-47C5-A813-ABD1114334E1}" dt="2026-09-09T21:22:35.725" v="111" actId="1076"/>
        <pc:sldMkLst>
          <pc:docMk/>
          <pc:sldMk cId="386552725" sldId="274"/>
        </pc:sldMkLst>
        <pc:spChg chg="mod">
          <ac:chgData name="Jones, Sandra (MBY)" userId="10f54543-962b-4e34-80e8-9fbd64fef643" providerId="ADAL" clId="{1C39261E-0344-47C5-A813-ABD1114334E1}" dt="2026-09-09T21:22:35.725" v="111" actId="1076"/>
          <ac:spMkLst>
            <pc:docMk/>
            <pc:sldMk cId="386552725" sldId="274"/>
            <ac:spMk id="5" creationId="{46230DA9-893B-29F6-B104-D98E3DF649FD}"/>
          </ac:spMkLst>
        </pc:spChg>
      </pc:sldChg>
      <pc:sldChg chg="modSp mod">
        <pc:chgData name="Jones, Sandra (MBY)" userId="10f54543-962b-4e34-80e8-9fbd64fef643" providerId="ADAL" clId="{1C39261E-0344-47C5-A813-ABD1114334E1}" dt="2026-09-09T21:20:14.403" v="88" actId="20577"/>
        <pc:sldMkLst>
          <pc:docMk/>
          <pc:sldMk cId="3973288913" sldId="275"/>
        </pc:sldMkLst>
        <pc:spChg chg="mod">
          <ac:chgData name="Jones, Sandra (MBY)" userId="10f54543-962b-4e34-80e8-9fbd64fef643" providerId="ADAL" clId="{1C39261E-0344-47C5-A813-ABD1114334E1}" dt="2026-09-09T21:20:14.403" v="88" actId="20577"/>
          <ac:spMkLst>
            <pc:docMk/>
            <pc:sldMk cId="3973288913" sldId="275"/>
            <ac:spMk id="5" creationId="{CE5B6603-8C86-2AC9-9DF7-44B9D09F5A20}"/>
          </ac:spMkLst>
        </pc:spChg>
      </pc:sldChg>
      <pc:sldChg chg="modSp mod">
        <pc:chgData name="Jones, Sandra (MBY)" userId="10f54543-962b-4e34-80e8-9fbd64fef643" providerId="ADAL" clId="{1C39261E-0344-47C5-A813-ABD1114334E1}" dt="2026-09-09T21:25:37.834" v="127" actId="20577"/>
        <pc:sldMkLst>
          <pc:docMk/>
          <pc:sldMk cId="3855541026" sldId="276"/>
        </pc:sldMkLst>
        <pc:spChg chg="mod">
          <ac:chgData name="Jones, Sandra (MBY)" userId="10f54543-962b-4e34-80e8-9fbd64fef643" providerId="ADAL" clId="{1C39261E-0344-47C5-A813-ABD1114334E1}" dt="2026-09-09T21:25:37.834" v="127" actId="20577"/>
          <ac:spMkLst>
            <pc:docMk/>
            <pc:sldMk cId="3855541026" sldId="276"/>
            <ac:spMk id="5" creationId="{2A4483E6-8DFF-A7D7-F178-CCC389F16230}"/>
          </ac:spMkLst>
        </pc:spChg>
      </pc:sldChg>
      <pc:sldChg chg="modSp mod">
        <pc:chgData name="Jones, Sandra (MBY)" userId="10f54543-962b-4e34-80e8-9fbd64fef643" providerId="ADAL" clId="{1C39261E-0344-47C5-A813-ABD1114334E1}" dt="2026-09-09T21:18:06.133" v="82" actId="6549"/>
        <pc:sldMkLst>
          <pc:docMk/>
          <pc:sldMk cId="2391964757" sldId="278"/>
        </pc:sldMkLst>
        <pc:spChg chg="mod">
          <ac:chgData name="Jones, Sandra (MBY)" userId="10f54543-962b-4e34-80e8-9fbd64fef643" providerId="ADAL" clId="{1C39261E-0344-47C5-A813-ABD1114334E1}" dt="2026-09-09T21:18:06.133" v="82" actId="6549"/>
          <ac:spMkLst>
            <pc:docMk/>
            <pc:sldMk cId="2391964757" sldId="278"/>
            <ac:spMk id="3" creationId="{6AD9D98A-A9FE-CD2E-6841-9C37969A305D}"/>
          </ac:spMkLst>
        </pc:spChg>
      </pc:sldChg>
      <pc:sldChg chg="modSp mod">
        <pc:chgData name="Jones, Sandra (MBY)" userId="10f54543-962b-4e34-80e8-9fbd64fef643" providerId="ADAL" clId="{1C39261E-0344-47C5-A813-ABD1114334E1}" dt="2026-09-09T21:23:46.248" v="113" actId="20577"/>
        <pc:sldMkLst>
          <pc:docMk/>
          <pc:sldMk cId="764710827" sldId="282"/>
        </pc:sldMkLst>
        <pc:spChg chg="mod">
          <ac:chgData name="Jones, Sandra (MBY)" userId="10f54543-962b-4e34-80e8-9fbd64fef643" providerId="ADAL" clId="{1C39261E-0344-47C5-A813-ABD1114334E1}" dt="2026-09-09T21:23:46.248" v="113" actId="20577"/>
          <ac:spMkLst>
            <pc:docMk/>
            <pc:sldMk cId="764710827" sldId="282"/>
            <ac:spMk id="3" creationId="{DDBF1EC1-35FF-D9B4-2E4A-ECCA256CE3EF}"/>
          </ac:spMkLst>
        </pc:spChg>
      </pc:sldChg>
      <pc:sldChg chg="modSp mod">
        <pc:chgData name="Jones, Sandra (MBY)" userId="10f54543-962b-4e34-80e8-9fbd64fef643" providerId="ADAL" clId="{1C39261E-0344-47C5-A813-ABD1114334E1}" dt="2026-09-09T21:34:04.649" v="201" actId="20577"/>
        <pc:sldMkLst>
          <pc:docMk/>
          <pc:sldMk cId="4283808385" sldId="286"/>
        </pc:sldMkLst>
        <pc:spChg chg="mod">
          <ac:chgData name="Jones, Sandra (MBY)" userId="10f54543-962b-4e34-80e8-9fbd64fef643" providerId="ADAL" clId="{1C39261E-0344-47C5-A813-ABD1114334E1}" dt="2026-09-09T21:34:04.649" v="201" actId="20577"/>
          <ac:spMkLst>
            <pc:docMk/>
            <pc:sldMk cId="4283808385" sldId="286"/>
            <ac:spMk id="3" creationId="{6655D4B7-B4DC-47A2-D6CC-2428D515CEFF}"/>
          </ac:spMkLst>
        </pc:spChg>
      </pc:sldChg>
      <pc:sldChg chg="modSp mod">
        <pc:chgData name="Jones, Sandra (MBY)" userId="10f54543-962b-4e34-80e8-9fbd64fef643" providerId="ADAL" clId="{1C39261E-0344-47C5-A813-ABD1114334E1}" dt="2026-09-09T21:29:53.039" v="200" actId="20577"/>
        <pc:sldMkLst>
          <pc:docMk/>
          <pc:sldMk cId="3927289437" sldId="287"/>
        </pc:sldMkLst>
        <pc:spChg chg="mod">
          <ac:chgData name="Jones, Sandra (MBY)" userId="10f54543-962b-4e34-80e8-9fbd64fef643" providerId="ADAL" clId="{1C39261E-0344-47C5-A813-ABD1114334E1}" dt="2026-09-09T21:29:53.039" v="200" actId="20577"/>
          <ac:spMkLst>
            <pc:docMk/>
            <pc:sldMk cId="3927289437" sldId="287"/>
            <ac:spMk id="5" creationId="{77BA2BDE-5185-9453-5143-7E9F656C7DF2}"/>
          </ac:spMkLst>
        </pc:spChg>
      </pc:sldChg>
      <pc:sldChg chg="modSp mod">
        <pc:chgData name="Jones, Sandra (MBY)" userId="10f54543-962b-4e34-80e8-9fbd64fef643" providerId="ADAL" clId="{1C39261E-0344-47C5-A813-ABD1114334E1}" dt="2026-09-09T21:48:17.207" v="214" actId="20577"/>
        <pc:sldMkLst>
          <pc:docMk/>
          <pc:sldMk cId="75761963" sldId="289"/>
        </pc:sldMkLst>
        <pc:spChg chg="mod">
          <ac:chgData name="Jones, Sandra (MBY)" userId="10f54543-962b-4e34-80e8-9fbd64fef643" providerId="ADAL" clId="{1C39261E-0344-47C5-A813-ABD1114334E1}" dt="2026-09-09T21:48:17.207" v="214" actId="20577"/>
          <ac:spMkLst>
            <pc:docMk/>
            <pc:sldMk cId="75761963" sldId="289"/>
            <ac:spMk id="5" creationId="{DB9830B1-76C7-92AE-1856-1B7B87244C93}"/>
          </ac:spMkLst>
        </pc:spChg>
      </pc:sldChg>
      <pc:sldChg chg="modSp mod">
        <pc:chgData name="Jones, Sandra (MBY)" userId="10f54543-962b-4e34-80e8-9fbd64fef643" providerId="ADAL" clId="{1C39261E-0344-47C5-A813-ABD1114334E1}" dt="2026-09-09T21:49:45.181" v="217" actId="6549"/>
        <pc:sldMkLst>
          <pc:docMk/>
          <pc:sldMk cId="3562123427" sldId="290"/>
        </pc:sldMkLst>
        <pc:spChg chg="mod">
          <ac:chgData name="Jones, Sandra (MBY)" userId="10f54543-962b-4e34-80e8-9fbd64fef643" providerId="ADAL" clId="{1C39261E-0344-47C5-A813-ABD1114334E1}" dt="2026-09-09T21:49:45.181" v="217" actId="6549"/>
          <ac:spMkLst>
            <pc:docMk/>
            <pc:sldMk cId="3562123427" sldId="290"/>
            <ac:spMk id="5" creationId="{2D73756E-ED4E-5CA8-372C-4676CB84A1A8}"/>
          </ac:spMkLst>
        </pc:spChg>
      </pc:sldChg>
      <pc:sldChg chg="modSp mod">
        <pc:chgData name="Jones, Sandra (MBY)" userId="10f54543-962b-4e34-80e8-9fbd64fef643" providerId="ADAL" clId="{1C39261E-0344-47C5-A813-ABD1114334E1}" dt="2026-09-09T21:51:48.362" v="222" actId="20577"/>
        <pc:sldMkLst>
          <pc:docMk/>
          <pc:sldMk cId="3238742663" sldId="291"/>
        </pc:sldMkLst>
        <pc:spChg chg="mod">
          <ac:chgData name="Jones, Sandra (MBY)" userId="10f54543-962b-4e34-80e8-9fbd64fef643" providerId="ADAL" clId="{1C39261E-0344-47C5-A813-ABD1114334E1}" dt="2026-09-09T21:51:48.362" v="222" actId="20577"/>
          <ac:spMkLst>
            <pc:docMk/>
            <pc:sldMk cId="3238742663" sldId="291"/>
            <ac:spMk id="5" creationId="{FAD1DDDE-7F47-E3C1-420D-8AFE20F721C5}"/>
          </ac:spMkLst>
        </pc:spChg>
      </pc:sldChg>
      <pc:sldChg chg="modSp mod">
        <pc:chgData name="Jones, Sandra (MBY)" userId="10f54543-962b-4e34-80e8-9fbd64fef643" providerId="ADAL" clId="{1C39261E-0344-47C5-A813-ABD1114334E1}" dt="2026-09-09T21:53:40.199" v="228" actId="20577"/>
        <pc:sldMkLst>
          <pc:docMk/>
          <pc:sldMk cId="2217560784" sldId="292"/>
        </pc:sldMkLst>
        <pc:spChg chg="mod">
          <ac:chgData name="Jones, Sandra (MBY)" userId="10f54543-962b-4e34-80e8-9fbd64fef643" providerId="ADAL" clId="{1C39261E-0344-47C5-A813-ABD1114334E1}" dt="2026-09-09T21:53:40.199" v="228" actId="20577"/>
          <ac:spMkLst>
            <pc:docMk/>
            <pc:sldMk cId="2217560784" sldId="292"/>
            <ac:spMk id="3" creationId="{D27046E4-2057-93DE-B77D-FD81EFBE5C96}"/>
          </ac:spMkLst>
        </pc:spChg>
      </pc:sldChg>
      <pc:sldChg chg="modSp mod">
        <pc:chgData name="Jones, Sandra (MBY)" userId="10f54543-962b-4e34-80e8-9fbd64fef643" providerId="ADAL" clId="{1C39261E-0344-47C5-A813-ABD1114334E1}" dt="2026-09-09T21:54:18.287" v="236" actId="6549"/>
        <pc:sldMkLst>
          <pc:docMk/>
          <pc:sldMk cId="4224218621" sldId="293"/>
        </pc:sldMkLst>
        <pc:spChg chg="mod">
          <ac:chgData name="Jones, Sandra (MBY)" userId="10f54543-962b-4e34-80e8-9fbd64fef643" providerId="ADAL" clId="{1C39261E-0344-47C5-A813-ABD1114334E1}" dt="2026-09-09T21:53:58.994" v="229" actId="20577"/>
          <ac:spMkLst>
            <pc:docMk/>
            <pc:sldMk cId="4224218621" sldId="293"/>
            <ac:spMk id="2" creationId="{9C131D1F-520A-8977-6F6D-E851688EFA61}"/>
          </ac:spMkLst>
        </pc:spChg>
        <pc:spChg chg="mod">
          <ac:chgData name="Jones, Sandra (MBY)" userId="10f54543-962b-4e34-80e8-9fbd64fef643" providerId="ADAL" clId="{1C39261E-0344-47C5-A813-ABD1114334E1}" dt="2026-09-09T21:54:18.287" v="236" actId="6549"/>
          <ac:spMkLst>
            <pc:docMk/>
            <pc:sldMk cId="4224218621" sldId="293"/>
            <ac:spMk id="3" creationId="{27A55680-9E9D-9486-84F5-DFE04633ADA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8CB152-CD3D-4B85-B577-1C6AB3CE50B3}"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5874FE-9F89-4081-90B5-956A1DF45481}" type="slidenum">
              <a:rPr lang="en-US" smtClean="0"/>
              <a:t>‹#›</a:t>
            </a:fld>
            <a:endParaRPr lang="en-US"/>
          </a:p>
        </p:txBody>
      </p:sp>
    </p:spTree>
    <p:extLst>
      <p:ext uri="{BB962C8B-B14F-4D97-AF65-F5344CB8AC3E}">
        <p14:creationId xmlns:p14="http://schemas.microsoft.com/office/powerpoint/2010/main" val="3124042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15874FE-9F89-4081-90B5-956A1DF45481}" type="slidenum">
              <a:rPr lang="en-US" smtClean="0"/>
              <a:t>1</a:t>
            </a:fld>
            <a:endParaRPr lang="en-US"/>
          </a:p>
        </p:txBody>
      </p:sp>
    </p:spTree>
    <p:extLst>
      <p:ext uri="{BB962C8B-B14F-4D97-AF65-F5344CB8AC3E}">
        <p14:creationId xmlns:p14="http://schemas.microsoft.com/office/powerpoint/2010/main" val="2958082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a:t>
            </a:r>
          </a:p>
        </p:txBody>
      </p:sp>
      <p:sp>
        <p:nvSpPr>
          <p:cNvPr id="4" name="Slide Number Placeholder 3"/>
          <p:cNvSpPr>
            <a:spLocks noGrp="1"/>
          </p:cNvSpPr>
          <p:nvPr>
            <p:ph type="sldNum" sz="quarter" idx="5"/>
          </p:nvPr>
        </p:nvSpPr>
        <p:spPr/>
        <p:txBody>
          <a:bodyPr/>
          <a:lstStyle/>
          <a:p>
            <a:fld id="{015874FE-9F89-4081-90B5-956A1DF45481}" type="slidenum">
              <a:rPr lang="en-US" smtClean="0"/>
              <a:t>2</a:t>
            </a:fld>
            <a:endParaRPr lang="en-US"/>
          </a:p>
        </p:txBody>
      </p:sp>
    </p:spTree>
    <p:extLst>
      <p:ext uri="{BB962C8B-B14F-4D97-AF65-F5344CB8AC3E}">
        <p14:creationId xmlns:p14="http://schemas.microsoft.com/office/powerpoint/2010/main" val="4017391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Adam</a:t>
            </a:r>
          </a:p>
        </p:txBody>
      </p:sp>
      <p:sp>
        <p:nvSpPr>
          <p:cNvPr id="4" name="Slide Number Placeholder 3"/>
          <p:cNvSpPr>
            <a:spLocks noGrp="1"/>
          </p:cNvSpPr>
          <p:nvPr>
            <p:ph type="sldNum" sz="quarter" idx="5"/>
          </p:nvPr>
        </p:nvSpPr>
        <p:spPr/>
        <p:txBody>
          <a:bodyPr/>
          <a:lstStyle/>
          <a:p>
            <a:fld id="{8068D923-E6D6-41B4-840D-B2DF4A5819AC}" type="slidenum">
              <a:rPr lang="en-US" smtClean="0"/>
              <a:t>3</a:t>
            </a:fld>
            <a:endParaRPr lang="en-US"/>
          </a:p>
        </p:txBody>
      </p:sp>
    </p:spTree>
    <p:extLst>
      <p:ext uri="{BB962C8B-B14F-4D97-AF65-F5344CB8AC3E}">
        <p14:creationId xmlns:p14="http://schemas.microsoft.com/office/powerpoint/2010/main" val="3549068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Adam</a:t>
            </a:r>
          </a:p>
        </p:txBody>
      </p:sp>
      <p:sp>
        <p:nvSpPr>
          <p:cNvPr id="4" name="Slide Number Placeholder 3"/>
          <p:cNvSpPr>
            <a:spLocks noGrp="1"/>
          </p:cNvSpPr>
          <p:nvPr>
            <p:ph type="sldNum" sz="quarter" idx="5"/>
          </p:nvPr>
        </p:nvSpPr>
        <p:spPr/>
        <p:txBody>
          <a:bodyPr/>
          <a:lstStyle/>
          <a:p>
            <a:fld id="{8068D923-E6D6-41B4-840D-B2DF4A5819AC}" type="slidenum">
              <a:rPr lang="en-US" smtClean="0"/>
              <a:t>4</a:t>
            </a:fld>
            <a:endParaRPr lang="en-US"/>
          </a:p>
        </p:txBody>
      </p:sp>
    </p:spTree>
    <p:extLst>
      <p:ext uri="{BB962C8B-B14F-4D97-AF65-F5344CB8AC3E}">
        <p14:creationId xmlns:p14="http://schemas.microsoft.com/office/powerpoint/2010/main" val="1087943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Adam</a:t>
            </a:r>
          </a:p>
        </p:txBody>
      </p:sp>
      <p:sp>
        <p:nvSpPr>
          <p:cNvPr id="4" name="Slide Number Placeholder 3"/>
          <p:cNvSpPr>
            <a:spLocks noGrp="1"/>
          </p:cNvSpPr>
          <p:nvPr>
            <p:ph type="sldNum" sz="quarter" idx="5"/>
          </p:nvPr>
        </p:nvSpPr>
        <p:spPr/>
        <p:txBody>
          <a:bodyPr/>
          <a:lstStyle/>
          <a:p>
            <a:fld id="{8068D923-E6D6-41B4-840D-B2DF4A5819AC}" type="slidenum">
              <a:rPr lang="en-US" smtClean="0"/>
              <a:t>5</a:t>
            </a:fld>
            <a:endParaRPr lang="en-US"/>
          </a:p>
        </p:txBody>
      </p:sp>
    </p:spTree>
    <p:extLst>
      <p:ext uri="{BB962C8B-B14F-4D97-AF65-F5344CB8AC3E}">
        <p14:creationId xmlns:p14="http://schemas.microsoft.com/office/powerpoint/2010/main" val="1877331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B47D3-FB61-E471-3134-1F270AE61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6F06A6-E6FD-7D22-1AB7-C881FCFFFE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49F9E-39A2-6D7A-132A-9F83349A72EC}"/>
              </a:ext>
            </a:extLst>
          </p:cNvPr>
          <p:cNvSpPr>
            <a:spLocks noGrp="1"/>
          </p:cNvSpPr>
          <p:nvPr>
            <p:ph type="body" idx="1"/>
          </p:nvPr>
        </p:nvSpPr>
        <p:spPr/>
        <p:txBody>
          <a:bodyPr/>
          <a:lstStyle/>
          <a:p>
            <a:r>
              <a:rPr lang="en-US"/>
              <a:t>Amelia </a:t>
            </a:r>
          </a:p>
        </p:txBody>
      </p:sp>
      <p:sp>
        <p:nvSpPr>
          <p:cNvPr id="4" name="Slide Number Placeholder 3">
            <a:extLst>
              <a:ext uri="{FF2B5EF4-FFF2-40B4-BE49-F238E27FC236}">
                <a16:creationId xmlns:a16="http://schemas.microsoft.com/office/drawing/2014/main" id="{A7240326-C7BA-87B5-A8A8-AC85C3918E93}"/>
              </a:ext>
            </a:extLst>
          </p:cNvPr>
          <p:cNvSpPr>
            <a:spLocks noGrp="1"/>
          </p:cNvSpPr>
          <p:nvPr>
            <p:ph type="sldNum" sz="quarter" idx="5"/>
          </p:nvPr>
        </p:nvSpPr>
        <p:spPr/>
        <p:txBody>
          <a:bodyPr/>
          <a:lstStyle/>
          <a:p>
            <a:fld id="{8068D923-E6D6-41B4-840D-B2DF4A5819AC}" type="slidenum">
              <a:rPr lang="en-US" smtClean="0"/>
              <a:t>6</a:t>
            </a:fld>
            <a:endParaRPr lang="en-US"/>
          </a:p>
        </p:txBody>
      </p:sp>
    </p:spTree>
    <p:extLst>
      <p:ext uri="{BB962C8B-B14F-4D97-AF65-F5344CB8AC3E}">
        <p14:creationId xmlns:p14="http://schemas.microsoft.com/office/powerpoint/2010/main" val="3396209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0A59-B252-37D3-4F78-D5CCEDCBC4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1B895-D8F6-8298-A968-8CD53C0E5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8193A0-60A2-A810-EEA7-2C94FD3D74E2}"/>
              </a:ext>
            </a:extLst>
          </p:cNvPr>
          <p:cNvSpPr>
            <a:spLocks noGrp="1"/>
          </p:cNvSpPr>
          <p:nvPr>
            <p:ph type="body" idx="1"/>
          </p:nvPr>
        </p:nvSpPr>
        <p:spPr/>
        <p:txBody>
          <a:bodyPr/>
          <a:lstStyle/>
          <a:p>
            <a:r>
              <a:rPr lang="en-US"/>
              <a:t>Amelia Note:   additional PE Portal Instruction will be shared with all providers and reviewed in the Contract Management and CCS Contract Requirement Trainings</a:t>
            </a:r>
          </a:p>
        </p:txBody>
      </p:sp>
      <p:sp>
        <p:nvSpPr>
          <p:cNvPr id="4" name="Slide Number Placeholder 3">
            <a:extLst>
              <a:ext uri="{FF2B5EF4-FFF2-40B4-BE49-F238E27FC236}">
                <a16:creationId xmlns:a16="http://schemas.microsoft.com/office/drawing/2014/main" id="{4FFCB395-C88E-88E0-870E-CB111A32FA35}"/>
              </a:ext>
            </a:extLst>
          </p:cNvPr>
          <p:cNvSpPr>
            <a:spLocks noGrp="1"/>
          </p:cNvSpPr>
          <p:nvPr>
            <p:ph type="sldNum" sz="quarter" idx="5"/>
          </p:nvPr>
        </p:nvSpPr>
        <p:spPr/>
        <p:txBody>
          <a:bodyPr/>
          <a:lstStyle/>
          <a:p>
            <a:fld id="{8068D923-E6D6-41B4-840D-B2DF4A5819AC}" type="slidenum">
              <a:rPr lang="en-US" smtClean="0"/>
              <a:t>7</a:t>
            </a:fld>
            <a:endParaRPr lang="en-US"/>
          </a:p>
        </p:txBody>
      </p:sp>
    </p:spTree>
    <p:extLst>
      <p:ext uri="{BB962C8B-B14F-4D97-AF65-F5344CB8AC3E}">
        <p14:creationId xmlns:p14="http://schemas.microsoft.com/office/powerpoint/2010/main" val="591339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A4C2B-088E-5830-1691-19FF73CC5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F359A-C0EC-4153-F409-2DBE458A3D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6C953-2A00-FC33-3751-775977642D89}"/>
              </a:ext>
            </a:extLst>
          </p:cNvPr>
          <p:cNvSpPr>
            <a:spLocks noGrp="1"/>
          </p:cNvSpPr>
          <p:nvPr>
            <p:ph type="body" idx="1"/>
          </p:nvPr>
        </p:nvSpPr>
        <p:spPr/>
        <p:txBody>
          <a:bodyPr/>
          <a:lstStyle/>
          <a:p>
            <a:r>
              <a:rPr lang="en-US"/>
              <a:t>Amelia  Note:   additional PE Portal Instruction will be shared with all providers and reviewed in the Contract Management and CCS Contract Requirement Trainings</a:t>
            </a:r>
          </a:p>
        </p:txBody>
      </p:sp>
      <p:sp>
        <p:nvSpPr>
          <p:cNvPr id="4" name="Slide Number Placeholder 3">
            <a:extLst>
              <a:ext uri="{FF2B5EF4-FFF2-40B4-BE49-F238E27FC236}">
                <a16:creationId xmlns:a16="http://schemas.microsoft.com/office/drawing/2014/main" id="{B32EE863-B4EF-89C9-C609-0D8DDF94FA5D}"/>
              </a:ext>
            </a:extLst>
          </p:cNvPr>
          <p:cNvSpPr>
            <a:spLocks noGrp="1"/>
          </p:cNvSpPr>
          <p:nvPr>
            <p:ph type="sldNum" sz="quarter" idx="5"/>
          </p:nvPr>
        </p:nvSpPr>
        <p:spPr/>
        <p:txBody>
          <a:bodyPr/>
          <a:lstStyle/>
          <a:p>
            <a:fld id="{8068D923-E6D6-41B4-840D-B2DF4A5819AC}" type="slidenum">
              <a:rPr lang="en-US" smtClean="0"/>
              <a:t>8</a:t>
            </a:fld>
            <a:endParaRPr lang="en-US"/>
          </a:p>
        </p:txBody>
      </p:sp>
    </p:spTree>
    <p:extLst>
      <p:ext uri="{BB962C8B-B14F-4D97-AF65-F5344CB8AC3E}">
        <p14:creationId xmlns:p14="http://schemas.microsoft.com/office/powerpoint/2010/main" val="1329797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9B7D3-FC09-589B-988C-4E319C6242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E386B-47B6-5889-A97E-CD21733213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B89AD-A635-65E8-F302-3F98A9E6AD41}"/>
              </a:ext>
            </a:extLst>
          </p:cNvPr>
          <p:cNvSpPr>
            <a:spLocks noGrp="1"/>
          </p:cNvSpPr>
          <p:nvPr>
            <p:ph type="body" idx="1"/>
          </p:nvPr>
        </p:nvSpPr>
        <p:spPr/>
        <p:txBody>
          <a:bodyPr/>
          <a:lstStyle/>
          <a:p>
            <a:r>
              <a:rPr lang="en-US"/>
              <a:t>Amelia  Note:   Discuss change in Closed Case to PE Eligible, discuss when a provider recruits a student then finds out they are CS eligible        </a:t>
            </a:r>
          </a:p>
        </p:txBody>
      </p:sp>
      <p:sp>
        <p:nvSpPr>
          <p:cNvPr id="4" name="Slide Number Placeholder 3">
            <a:extLst>
              <a:ext uri="{FF2B5EF4-FFF2-40B4-BE49-F238E27FC236}">
                <a16:creationId xmlns:a16="http://schemas.microsoft.com/office/drawing/2014/main" id="{554505ED-2ACA-625A-46B6-E9CA05A42D16}"/>
              </a:ext>
            </a:extLst>
          </p:cNvPr>
          <p:cNvSpPr>
            <a:spLocks noGrp="1"/>
          </p:cNvSpPr>
          <p:nvPr>
            <p:ph type="sldNum" sz="quarter" idx="5"/>
          </p:nvPr>
        </p:nvSpPr>
        <p:spPr/>
        <p:txBody>
          <a:bodyPr/>
          <a:lstStyle/>
          <a:p>
            <a:fld id="{8068D923-E6D6-41B4-840D-B2DF4A5819AC}" type="slidenum">
              <a:rPr lang="en-US" smtClean="0"/>
              <a:t>9</a:t>
            </a:fld>
            <a:endParaRPr lang="en-US"/>
          </a:p>
        </p:txBody>
      </p:sp>
    </p:spTree>
    <p:extLst>
      <p:ext uri="{BB962C8B-B14F-4D97-AF65-F5344CB8AC3E}">
        <p14:creationId xmlns:p14="http://schemas.microsoft.com/office/powerpoint/2010/main" val="362837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Amelia </a:t>
            </a:r>
          </a:p>
        </p:txBody>
      </p:sp>
      <p:sp>
        <p:nvSpPr>
          <p:cNvPr id="4" name="Slide Number Placeholder 3"/>
          <p:cNvSpPr>
            <a:spLocks noGrp="1"/>
          </p:cNvSpPr>
          <p:nvPr>
            <p:ph type="sldNum" sz="quarter" idx="5"/>
          </p:nvPr>
        </p:nvSpPr>
        <p:spPr/>
        <p:txBody>
          <a:bodyPr/>
          <a:lstStyle/>
          <a:p>
            <a:fld id="{8068D923-E6D6-41B4-840D-B2DF4A5819AC}" type="slidenum">
              <a:rPr lang="en-US" smtClean="0"/>
              <a:t>10</a:t>
            </a:fld>
            <a:endParaRPr lang="en-US"/>
          </a:p>
        </p:txBody>
      </p:sp>
    </p:spTree>
    <p:extLst>
      <p:ext uri="{BB962C8B-B14F-4D97-AF65-F5344CB8AC3E}">
        <p14:creationId xmlns:p14="http://schemas.microsoft.com/office/powerpoint/2010/main" val="1412043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0CC55-90D6-F1AB-0ED3-A81C1B667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F7C3E-29CA-D61E-9CE7-A93F6B946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9DD91-7188-5E13-B2CD-7FADA0462105}"/>
              </a:ext>
            </a:extLst>
          </p:cNvPr>
          <p:cNvSpPr>
            <a:spLocks noGrp="1"/>
          </p:cNvSpPr>
          <p:nvPr>
            <p:ph type="body" idx="1"/>
          </p:nvPr>
        </p:nvSpPr>
        <p:spPr/>
        <p:txBody>
          <a:bodyPr/>
          <a:lstStyle/>
          <a:p>
            <a:r>
              <a:rPr lang="en-US"/>
              <a:t>Amelia </a:t>
            </a:r>
          </a:p>
        </p:txBody>
      </p:sp>
      <p:sp>
        <p:nvSpPr>
          <p:cNvPr id="4" name="Slide Number Placeholder 3">
            <a:extLst>
              <a:ext uri="{FF2B5EF4-FFF2-40B4-BE49-F238E27FC236}">
                <a16:creationId xmlns:a16="http://schemas.microsoft.com/office/drawing/2014/main" id="{734C6927-C5B7-4136-E22A-8A0D304BD438}"/>
              </a:ext>
            </a:extLst>
          </p:cNvPr>
          <p:cNvSpPr>
            <a:spLocks noGrp="1"/>
          </p:cNvSpPr>
          <p:nvPr>
            <p:ph type="sldNum" sz="quarter" idx="5"/>
          </p:nvPr>
        </p:nvSpPr>
        <p:spPr/>
        <p:txBody>
          <a:bodyPr/>
          <a:lstStyle/>
          <a:p>
            <a:fld id="{8068D923-E6D6-41B4-840D-B2DF4A5819AC}" type="slidenum">
              <a:rPr lang="en-US" smtClean="0"/>
              <a:t>11</a:t>
            </a:fld>
            <a:endParaRPr lang="en-US"/>
          </a:p>
        </p:txBody>
      </p:sp>
    </p:spTree>
    <p:extLst>
      <p:ext uri="{BB962C8B-B14F-4D97-AF65-F5344CB8AC3E}">
        <p14:creationId xmlns:p14="http://schemas.microsoft.com/office/powerpoint/2010/main" val="2191728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15874FE-9F89-4081-90B5-956A1DF45481}" type="slidenum">
              <a:rPr lang="en-US" smtClean="0"/>
              <a:t>12</a:t>
            </a:fld>
            <a:endParaRPr lang="en-US"/>
          </a:p>
        </p:txBody>
      </p:sp>
    </p:spTree>
    <p:extLst>
      <p:ext uri="{BB962C8B-B14F-4D97-AF65-F5344CB8AC3E}">
        <p14:creationId xmlns:p14="http://schemas.microsoft.com/office/powerpoint/2010/main" val="511608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Alternative Description:</a:t>
            </a:r>
          </a:p>
          <a:p>
            <a:r>
              <a:rPr lang="en-US" dirty="0">
                <a:latin typeface="Calibri"/>
                <a:ea typeface="Calibri"/>
                <a:cs typeface="Calibri"/>
              </a:rPr>
              <a:t>An example of the dashboard interface that user would see. The example includes brightly colored text in four boxes. </a:t>
            </a:r>
          </a:p>
          <a:p>
            <a:endParaRPr lang="en-US" dirty="0">
              <a:latin typeface="Calibri"/>
              <a:ea typeface="Calibri"/>
              <a:cs typeface="Calibri"/>
            </a:endParaRPr>
          </a:p>
          <a:p>
            <a:r>
              <a:rPr lang="en-US" dirty="0">
                <a:latin typeface="Calibri"/>
                <a:ea typeface="Calibri"/>
                <a:cs typeface="Calibri"/>
              </a:rPr>
              <a:t>Box one shows the number 500+ in a bright blue color followed by the text: Career Profiles- O*NET data: salary, outlook, skills and day-in-the-life. </a:t>
            </a:r>
          </a:p>
          <a:p>
            <a:r>
              <a:rPr lang="en-US" dirty="0">
                <a:latin typeface="Calibri"/>
                <a:ea typeface="Calibri"/>
                <a:cs typeface="Calibri"/>
              </a:rPr>
              <a:t>Box two shows the number 500+ in a bright green color followed by the text: Virtual Job Shadow videos- real pros on-site, English and Spanish paired Q &amp; A. </a:t>
            </a:r>
          </a:p>
          <a:p>
            <a:r>
              <a:rPr lang="en-US" dirty="0">
                <a:latin typeface="Calibri"/>
                <a:ea typeface="Calibri"/>
                <a:cs typeface="Calibri"/>
              </a:rPr>
              <a:t>Box three shows the number 800+ in bright orange color followed by the text: Employability videos- 21</a:t>
            </a:r>
            <a:r>
              <a:rPr lang="en-US" baseline="30000" dirty="0">
                <a:latin typeface="Calibri"/>
                <a:ea typeface="Calibri"/>
                <a:cs typeface="Calibri"/>
              </a:rPr>
              <a:t>st</a:t>
            </a:r>
            <a:r>
              <a:rPr lang="en-US" dirty="0">
                <a:latin typeface="Calibri"/>
                <a:ea typeface="Calibri"/>
                <a:cs typeface="Calibri"/>
              </a:rPr>
              <a:t>- century skills from real professionals. </a:t>
            </a:r>
          </a:p>
          <a:p>
            <a:r>
              <a:rPr lang="en-US" dirty="0">
                <a:latin typeface="Calibri"/>
                <a:ea typeface="Calibri"/>
                <a:cs typeface="Calibri"/>
              </a:rPr>
              <a:t>Box four shows the number 200+ in bright purple color followed by the text: Lessons and Courses- customizable, standards-aligned </a:t>
            </a:r>
            <a:r>
              <a:rPr lang="en-US" dirty="0" err="1">
                <a:latin typeface="Calibri"/>
                <a:ea typeface="Calibri"/>
                <a:cs typeface="Calibri"/>
              </a:rPr>
              <a:t>Flexlessons</a:t>
            </a:r>
            <a:r>
              <a:rPr lang="en-US" dirty="0">
                <a:latin typeface="Calibri"/>
                <a:ea typeface="Calibri"/>
                <a:cs typeface="Calibri"/>
              </a:rPr>
              <a:t>. </a:t>
            </a:r>
          </a:p>
          <a:p>
            <a:endParaRPr lang="en-US" dirty="0">
              <a:latin typeface="Calibri"/>
              <a:ea typeface="Calibri"/>
              <a:cs typeface="Calibri"/>
            </a:endParaRPr>
          </a:p>
          <a:p>
            <a:r>
              <a:rPr lang="en-US" dirty="0">
                <a:latin typeface="Calibri"/>
                <a:ea typeface="Calibri"/>
                <a:cs typeface="Calibri"/>
              </a:rPr>
              <a:t>Two light green boxes fall below. </a:t>
            </a:r>
          </a:p>
          <a:p>
            <a:r>
              <a:rPr lang="en-US" dirty="0">
                <a:latin typeface="Calibri"/>
                <a:ea typeface="Calibri"/>
                <a:cs typeface="Calibri"/>
              </a:rPr>
              <a:t>The first light green box contains: Industry-Led Projects- Simulated work experiences that scale work-based learning with authentic industry challenges with live professional feedback. Students earn WBL hours and build employability skills. </a:t>
            </a:r>
          </a:p>
          <a:p>
            <a:r>
              <a:rPr lang="en-US" dirty="0">
                <a:latin typeface="Calibri"/>
                <a:ea typeface="Calibri"/>
                <a:cs typeface="Calibri"/>
              </a:rPr>
              <a:t>The second light box contains: </a:t>
            </a:r>
            <a:r>
              <a:rPr lang="en-US" dirty="0" err="1">
                <a:latin typeface="Calibri"/>
                <a:ea typeface="Calibri"/>
                <a:cs typeface="Calibri"/>
              </a:rPr>
              <a:t>FlexLessons</a:t>
            </a:r>
            <a:r>
              <a:rPr lang="en-US" dirty="0">
                <a:latin typeface="Calibri"/>
                <a:ea typeface="Calibri"/>
                <a:cs typeface="Calibri"/>
              </a:rPr>
              <a:t>- Customizable modules across career development, postsecondary planning, WBL and employability- clone, modify, or build from scratch and align to local standards. </a:t>
            </a:r>
          </a:p>
        </p:txBody>
      </p:sp>
      <p:sp>
        <p:nvSpPr>
          <p:cNvPr id="4" name="Slide Number Placeholder 3"/>
          <p:cNvSpPr>
            <a:spLocks noGrp="1"/>
          </p:cNvSpPr>
          <p:nvPr>
            <p:ph type="sldNum" sz="quarter" idx="5"/>
          </p:nvPr>
        </p:nvSpPr>
        <p:spPr/>
        <p:txBody>
          <a:bodyPr/>
          <a:lstStyle/>
          <a:p>
            <a:fld id="{015874FE-9F89-4081-90B5-956A1DF45481}" type="slidenum">
              <a:rPr lang="en-US" smtClean="0"/>
              <a:t>13</a:t>
            </a:fld>
            <a:endParaRPr lang="en-US"/>
          </a:p>
        </p:txBody>
      </p:sp>
    </p:spTree>
    <p:extLst>
      <p:ext uri="{BB962C8B-B14F-4D97-AF65-F5344CB8AC3E}">
        <p14:creationId xmlns:p14="http://schemas.microsoft.com/office/powerpoint/2010/main" val="3520407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Alternative Text Description of picture: </a:t>
            </a:r>
          </a:p>
          <a:p>
            <a:r>
              <a:rPr lang="en-US" dirty="0">
                <a:latin typeface="Calibri"/>
                <a:ea typeface="Calibri"/>
                <a:cs typeface="Calibri"/>
              </a:rPr>
              <a:t>A colorful dashboard with a white background and various neon colors and icons related to the categories. Dashboard includes the following five categories-</a:t>
            </a:r>
          </a:p>
          <a:p>
            <a:pPr marL="171450" indent="-171450">
              <a:buFont typeface="Arial" panose="020B0604020202020204" pitchFamily="34" charset="0"/>
              <a:buChar char="•"/>
            </a:pPr>
            <a:r>
              <a:rPr lang="en-US" dirty="0">
                <a:latin typeface="Calibri"/>
                <a:ea typeface="Calibri"/>
                <a:cs typeface="Calibri"/>
              </a:rPr>
              <a:t>Career planning and job exploration with a button that says “find my talents”</a:t>
            </a:r>
          </a:p>
          <a:p>
            <a:pPr marL="171450" indent="-171450">
              <a:buFont typeface="Arial" panose="020B0604020202020204" pitchFamily="34" charset="0"/>
              <a:buChar char="•"/>
            </a:pPr>
            <a:r>
              <a:rPr lang="en-US" dirty="0">
                <a:latin typeface="Calibri"/>
                <a:ea typeface="Calibri"/>
                <a:cs typeface="Calibri"/>
              </a:rPr>
              <a:t>Your first work experiences with a button that says “explore work” </a:t>
            </a:r>
          </a:p>
          <a:p>
            <a:pPr marL="171450" indent="-171450">
              <a:buFont typeface="Arial" panose="020B0604020202020204" pitchFamily="34" charset="0"/>
              <a:buChar char="•"/>
            </a:pPr>
            <a:r>
              <a:rPr lang="en-US" dirty="0">
                <a:latin typeface="Calibri"/>
                <a:ea typeface="Calibri"/>
                <a:cs typeface="Calibri"/>
              </a:rPr>
              <a:t>School beyond high school with a button that says “training and education options”</a:t>
            </a:r>
          </a:p>
          <a:p>
            <a:pPr marL="171450" indent="-171450">
              <a:buFont typeface="Arial" panose="020B0604020202020204" pitchFamily="34" charset="0"/>
              <a:buChar char="•"/>
            </a:pPr>
            <a:r>
              <a:rPr lang="en-US" dirty="0">
                <a:latin typeface="Calibri"/>
                <a:ea typeface="Calibri"/>
                <a:cs typeface="Calibri"/>
              </a:rPr>
              <a:t>Workplace readiness  with a button that says “Get Skills for Work”</a:t>
            </a:r>
          </a:p>
          <a:p>
            <a:pPr marL="171450" indent="-171450">
              <a:buFont typeface="Arial" panose="020B0604020202020204" pitchFamily="34" charset="0"/>
              <a:buChar char="•"/>
            </a:pPr>
            <a:r>
              <a:rPr lang="en-US" dirty="0">
                <a:latin typeface="Calibri"/>
                <a:ea typeface="Calibri"/>
                <a:cs typeface="Calibri"/>
              </a:rPr>
              <a:t>Self-Advocacy with a button that says “Improve my Self-Advocacy Skills”</a:t>
            </a:r>
          </a:p>
        </p:txBody>
      </p:sp>
      <p:sp>
        <p:nvSpPr>
          <p:cNvPr id="4" name="Slide Number Placeholder 3"/>
          <p:cNvSpPr>
            <a:spLocks noGrp="1"/>
          </p:cNvSpPr>
          <p:nvPr>
            <p:ph type="sldNum" sz="quarter" idx="5"/>
          </p:nvPr>
        </p:nvSpPr>
        <p:spPr/>
        <p:txBody>
          <a:bodyPr/>
          <a:lstStyle/>
          <a:p>
            <a:fld id="{015874FE-9F89-4081-90B5-956A1DF45481}" type="slidenum">
              <a:rPr lang="en-US" smtClean="0"/>
              <a:t>14</a:t>
            </a:fld>
            <a:endParaRPr lang="en-US"/>
          </a:p>
        </p:txBody>
      </p:sp>
    </p:spTree>
    <p:extLst>
      <p:ext uri="{BB962C8B-B14F-4D97-AF65-F5344CB8AC3E}">
        <p14:creationId xmlns:p14="http://schemas.microsoft.com/office/powerpoint/2010/main" val="3448400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a:t>
            </a:r>
          </a:p>
        </p:txBody>
      </p:sp>
      <p:sp>
        <p:nvSpPr>
          <p:cNvPr id="4" name="Slide Number Placeholder 3"/>
          <p:cNvSpPr>
            <a:spLocks noGrp="1"/>
          </p:cNvSpPr>
          <p:nvPr>
            <p:ph type="sldNum" sz="quarter" idx="5"/>
          </p:nvPr>
        </p:nvSpPr>
        <p:spPr/>
        <p:txBody>
          <a:bodyPr/>
          <a:lstStyle/>
          <a:p>
            <a:fld id="{015874FE-9F89-4081-90B5-956A1DF45481}" type="slidenum">
              <a:rPr lang="en-US" smtClean="0"/>
              <a:t>15</a:t>
            </a:fld>
            <a:endParaRPr lang="en-US"/>
          </a:p>
        </p:txBody>
      </p:sp>
    </p:spTree>
    <p:extLst>
      <p:ext uri="{BB962C8B-B14F-4D97-AF65-F5344CB8AC3E}">
        <p14:creationId xmlns:p14="http://schemas.microsoft.com/office/powerpoint/2010/main" val="4099079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0A226-D63D-98D9-20EE-7AA600497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697464-F332-716A-F68B-CE75D796E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DE756B-F63D-5288-4D5F-B8060DC3DD81}"/>
              </a:ext>
            </a:extLst>
          </p:cNvPr>
          <p:cNvSpPr>
            <a:spLocks noGrp="1"/>
          </p:cNvSpPr>
          <p:nvPr>
            <p:ph type="body" idx="1"/>
          </p:nvPr>
        </p:nvSpPr>
        <p:spPr/>
        <p:txBody>
          <a:bodyPr/>
          <a:lstStyle/>
          <a:p>
            <a:r>
              <a:rPr lang="en-US"/>
              <a:t>Molly</a:t>
            </a:r>
          </a:p>
          <a:p>
            <a:endParaRPr lang="en-US"/>
          </a:p>
        </p:txBody>
      </p:sp>
      <p:sp>
        <p:nvSpPr>
          <p:cNvPr id="4" name="Slide Number Placeholder 3">
            <a:extLst>
              <a:ext uri="{FF2B5EF4-FFF2-40B4-BE49-F238E27FC236}">
                <a16:creationId xmlns:a16="http://schemas.microsoft.com/office/drawing/2014/main" id="{98C740DA-B8E8-9D90-137A-661BC533EEEA}"/>
              </a:ext>
            </a:extLst>
          </p:cNvPr>
          <p:cNvSpPr>
            <a:spLocks noGrp="1"/>
          </p:cNvSpPr>
          <p:nvPr>
            <p:ph type="sldNum" sz="quarter" idx="5"/>
          </p:nvPr>
        </p:nvSpPr>
        <p:spPr/>
        <p:txBody>
          <a:bodyPr/>
          <a:lstStyle/>
          <a:p>
            <a:fld id="{8068D923-E6D6-41B4-840D-B2DF4A5819AC}" type="slidenum">
              <a:rPr lang="en-US" smtClean="0"/>
              <a:t>16</a:t>
            </a:fld>
            <a:endParaRPr lang="en-US"/>
          </a:p>
        </p:txBody>
      </p:sp>
    </p:spTree>
    <p:extLst>
      <p:ext uri="{BB962C8B-B14F-4D97-AF65-F5344CB8AC3E}">
        <p14:creationId xmlns:p14="http://schemas.microsoft.com/office/powerpoint/2010/main" val="4091649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Molly</a:t>
            </a:r>
          </a:p>
        </p:txBody>
      </p:sp>
      <p:sp>
        <p:nvSpPr>
          <p:cNvPr id="4" name="Slide Number Placeholder 3"/>
          <p:cNvSpPr>
            <a:spLocks noGrp="1"/>
          </p:cNvSpPr>
          <p:nvPr>
            <p:ph type="sldNum" sz="quarter" idx="5"/>
          </p:nvPr>
        </p:nvSpPr>
        <p:spPr/>
        <p:txBody>
          <a:bodyPr/>
          <a:lstStyle/>
          <a:p>
            <a:fld id="{015874FE-9F89-4081-90B5-956A1DF45481}" type="slidenum">
              <a:rPr lang="en-US" smtClean="0"/>
              <a:t>17</a:t>
            </a:fld>
            <a:endParaRPr lang="en-US"/>
          </a:p>
        </p:txBody>
      </p:sp>
    </p:spTree>
    <p:extLst>
      <p:ext uri="{BB962C8B-B14F-4D97-AF65-F5344CB8AC3E}">
        <p14:creationId xmlns:p14="http://schemas.microsoft.com/office/powerpoint/2010/main" val="1490707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457EF-ED6F-C549-389D-A2CB99B6BA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CFEDB-C790-8832-6673-132C7168F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08461-9534-00C7-EE18-76E3D3316E78}"/>
              </a:ext>
            </a:extLst>
          </p:cNvPr>
          <p:cNvSpPr>
            <a:spLocks noGrp="1"/>
          </p:cNvSpPr>
          <p:nvPr>
            <p:ph type="body" idx="1"/>
          </p:nvPr>
        </p:nvSpPr>
        <p:spPr/>
        <p:txBody>
          <a:bodyPr/>
          <a:lstStyle/>
          <a:p>
            <a:r>
              <a:rPr lang="en-US"/>
              <a:t>Molly</a:t>
            </a:r>
          </a:p>
        </p:txBody>
      </p:sp>
      <p:sp>
        <p:nvSpPr>
          <p:cNvPr id="4" name="Slide Number Placeholder 3">
            <a:extLst>
              <a:ext uri="{FF2B5EF4-FFF2-40B4-BE49-F238E27FC236}">
                <a16:creationId xmlns:a16="http://schemas.microsoft.com/office/drawing/2014/main" id="{79C3B7A9-D183-12A7-BA00-99593200819D}"/>
              </a:ext>
            </a:extLst>
          </p:cNvPr>
          <p:cNvSpPr>
            <a:spLocks noGrp="1"/>
          </p:cNvSpPr>
          <p:nvPr>
            <p:ph type="sldNum" sz="quarter" idx="5"/>
          </p:nvPr>
        </p:nvSpPr>
        <p:spPr/>
        <p:txBody>
          <a:bodyPr/>
          <a:lstStyle/>
          <a:p>
            <a:fld id="{8068D923-E6D6-41B4-840D-B2DF4A5819AC}" type="slidenum">
              <a:rPr lang="en-US" smtClean="0"/>
              <a:t>18</a:t>
            </a:fld>
            <a:endParaRPr lang="en-US"/>
          </a:p>
        </p:txBody>
      </p:sp>
    </p:spTree>
    <p:extLst>
      <p:ext uri="{BB962C8B-B14F-4D97-AF65-F5344CB8AC3E}">
        <p14:creationId xmlns:p14="http://schemas.microsoft.com/office/powerpoint/2010/main" val="3099963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 Text Description:</a:t>
            </a:r>
          </a:p>
          <a:p>
            <a:r>
              <a:rPr lang="en-US" dirty="0"/>
              <a:t>A colorful diagram illustrating the timeline of session one and two, summer workshops, the July workshop schedule and the August workshop. Both the July and August workshops contain scannable QR codes. Surrounding the outside of the diagram are decorative arrows pointing to context of each timeline. </a:t>
            </a:r>
          </a:p>
        </p:txBody>
      </p:sp>
      <p:sp>
        <p:nvSpPr>
          <p:cNvPr id="4" name="Slide Number Placeholder 3"/>
          <p:cNvSpPr>
            <a:spLocks noGrp="1"/>
          </p:cNvSpPr>
          <p:nvPr>
            <p:ph type="sldNum" sz="quarter" idx="5"/>
          </p:nvPr>
        </p:nvSpPr>
        <p:spPr/>
        <p:txBody>
          <a:bodyPr/>
          <a:lstStyle/>
          <a:p>
            <a:fld id="{015874FE-9F89-4081-90B5-956A1DF45481}" type="slidenum">
              <a:rPr lang="en-US" smtClean="0"/>
              <a:t>19</a:t>
            </a:fld>
            <a:endParaRPr lang="en-US"/>
          </a:p>
        </p:txBody>
      </p:sp>
    </p:spTree>
    <p:extLst>
      <p:ext uri="{BB962C8B-B14F-4D97-AF65-F5344CB8AC3E}">
        <p14:creationId xmlns:p14="http://schemas.microsoft.com/office/powerpoint/2010/main" val="287131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B3E32-7FE7-58D2-CD25-9DEAA63CA0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1595A-08BA-A084-4A24-95F3DEE36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02557-600A-B0A4-1D8B-6F44C7057A01}"/>
              </a:ext>
            </a:extLst>
          </p:cNvPr>
          <p:cNvSpPr>
            <a:spLocks noGrp="1"/>
          </p:cNvSpPr>
          <p:nvPr>
            <p:ph type="body" idx="1"/>
          </p:nvPr>
        </p:nvSpPr>
        <p:spPr/>
        <p:txBody>
          <a:bodyPr/>
          <a:lstStyle/>
          <a:p>
            <a:r>
              <a:rPr lang="en-US"/>
              <a:t>Molly</a:t>
            </a:r>
          </a:p>
          <a:p>
            <a:endParaRPr lang="en-US"/>
          </a:p>
        </p:txBody>
      </p:sp>
      <p:sp>
        <p:nvSpPr>
          <p:cNvPr id="4" name="Slide Number Placeholder 3">
            <a:extLst>
              <a:ext uri="{FF2B5EF4-FFF2-40B4-BE49-F238E27FC236}">
                <a16:creationId xmlns:a16="http://schemas.microsoft.com/office/drawing/2014/main" id="{F9980DAC-B815-2489-F8F8-F811BD616779}"/>
              </a:ext>
            </a:extLst>
          </p:cNvPr>
          <p:cNvSpPr>
            <a:spLocks noGrp="1"/>
          </p:cNvSpPr>
          <p:nvPr>
            <p:ph type="sldNum" sz="quarter" idx="5"/>
          </p:nvPr>
        </p:nvSpPr>
        <p:spPr/>
        <p:txBody>
          <a:bodyPr/>
          <a:lstStyle/>
          <a:p>
            <a:fld id="{8068D923-E6D6-41B4-840D-B2DF4A5819AC}" type="slidenum">
              <a:rPr lang="en-US" smtClean="0"/>
              <a:t>20</a:t>
            </a:fld>
            <a:endParaRPr lang="en-US"/>
          </a:p>
        </p:txBody>
      </p:sp>
    </p:spTree>
    <p:extLst>
      <p:ext uri="{BB962C8B-B14F-4D97-AF65-F5344CB8AC3E}">
        <p14:creationId xmlns:p14="http://schemas.microsoft.com/office/powerpoint/2010/main" val="3467368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Molly</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15874FE-9F89-4081-90B5-956A1DF45481}" type="slidenum">
              <a:rPr lang="en-US" smtClean="0"/>
              <a:t>21</a:t>
            </a:fld>
            <a:endParaRPr lang="en-US"/>
          </a:p>
        </p:txBody>
      </p:sp>
    </p:spTree>
    <p:extLst>
      <p:ext uri="{BB962C8B-B14F-4D97-AF65-F5344CB8AC3E}">
        <p14:creationId xmlns:p14="http://schemas.microsoft.com/office/powerpoint/2010/main" val="2167710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Alternative text description:</a:t>
            </a:r>
          </a:p>
          <a:p>
            <a:endParaRPr lang="en-US" dirty="0">
              <a:latin typeface="Calibri"/>
              <a:ea typeface="Calibri"/>
              <a:cs typeface="Calibri"/>
            </a:endParaRPr>
          </a:p>
          <a:p>
            <a:r>
              <a:rPr lang="en-US" dirty="0">
                <a:latin typeface="Calibri"/>
                <a:ea typeface="Calibri"/>
                <a:cs typeface="Calibri"/>
              </a:rPr>
              <a:t>A map of Massachusetts with twenty-nine marked college campuses throughout the state. Below the map are each individual college name listed with website and contact information. </a:t>
            </a:r>
          </a:p>
        </p:txBody>
      </p:sp>
      <p:sp>
        <p:nvSpPr>
          <p:cNvPr id="4" name="Slide Number Placeholder 3"/>
          <p:cNvSpPr>
            <a:spLocks noGrp="1"/>
          </p:cNvSpPr>
          <p:nvPr>
            <p:ph type="sldNum" sz="quarter" idx="5"/>
          </p:nvPr>
        </p:nvSpPr>
        <p:spPr/>
        <p:txBody>
          <a:bodyPr/>
          <a:lstStyle/>
          <a:p>
            <a:fld id="{015874FE-9F89-4081-90B5-956A1DF45481}" type="slidenum">
              <a:rPr lang="en-US" smtClean="0"/>
              <a:t>22</a:t>
            </a:fld>
            <a:endParaRPr lang="en-US"/>
          </a:p>
        </p:txBody>
      </p:sp>
    </p:spTree>
    <p:extLst>
      <p:ext uri="{BB962C8B-B14F-4D97-AF65-F5344CB8AC3E}">
        <p14:creationId xmlns:p14="http://schemas.microsoft.com/office/powerpoint/2010/main" val="2166588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Bron </a:t>
            </a:r>
          </a:p>
          <a:p>
            <a:r>
              <a:rPr lang="en-US"/>
              <a:t>Note:  We have had a number of questions about using Uber, Lift or vendors offering the service to other providers. We are seeking legal and procurement advise and will provide that as soon as possible. </a:t>
            </a:r>
          </a:p>
        </p:txBody>
      </p:sp>
      <p:sp>
        <p:nvSpPr>
          <p:cNvPr id="4" name="Slide Number Placeholder 3"/>
          <p:cNvSpPr>
            <a:spLocks noGrp="1"/>
          </p:cNvSpPr>
          <p:nvPr>
            <p:ph type="sldNum" sz="quarter" idx="5"/>
          </p:nvPr>
        </p:nvSpPr>
        <p:spPr/>
        <p:txBody>
          <a:bodyPr/>
          <a:lstStyle/>
          <a:p>
            <a:fld id="{015874FE-9F89-4081-90B5-956A1DF45481}" type="slidenum">
              <a:rPr lang="en-US" smtClean="0"/>
              <a:t>23</a:t>
            </a:fld>
            <a:endParaRPr lang="en-US"/>
          </a:p>
        </p:txBody>
      </p:sp>
    </p:spTree>
    <p:extLst>
      <p:ext uri="{BB962C8B-B14F-4D97-AF65-F5344CB8AC3E}">
        <p14:creationId xmlns:p14="http://schemas.microsoft.com/office/powerpoint/2010/main" val="124558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Bron </a:t>
            </a:r>
          </a:p>
          <a:p>
            <a:r>
              <a:rPr lang="en-US"/>
              <a:t>We will discuss single service WBL in a couple slides. </a:t>
            </a:r>
          </a:p>
        </p:txBody>
      </p:sp>
      <p:sp>
        <p:nvSpPr>
          <p:cNvPr id="4" name="Slide Number Placeholder 3"/>
          <p:cNvSpPr>
            <a:spLocks noGrp="1"/>
          </p:cNvSpPr>
          <p:nvPr>
            <p:ph type="sldNum" sz="quarter" idx="5"/>
          </p:nvPr>
        </p:nvSpPr>
        <p:spPr/>
        <p:txBody>
          <a:bodyPr/>
          <a:lstStyle/>
          <a:p>
            <a:fld id="{8068D923-E6D6-41B4-840D-B2DF4A5819AC}" type="slidenum">
              <a:rPr lang="en-US" smtClean="0"/>
              <a:t>24</a:t>
            </a:fld>
            <a:endParaRPr lang="en-US"/>
          </a:p>
        </p:txBody>
      </p:sp>
    </p:spTree>
    <p:extLst>
      <p:ext uri="{BB962C8B-B14F-4D97-AF65-F5344CB8AC3E}">
        <p14:creationId xmlns:p14="http://schemas.microsoft.com/office/powerpoint/2010/main" val="2459808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a:t>
            </a:r>
          </a:p>
        </p:txBody>
      </p:sp>
      <p:sp>
        <p:nvSpPr>
          <p:cNvPr id="4" name="Slide Number Placeholder 3"/>
          <p:cNvSpPr>
            <a:spLocks noGrp="1"/>
          </p:cNvSpPr>
          <p:nvPr>
            <p:ph type="sldNum" sz="quarter" idx="5"/>
          </p:nvPr>
        </p:nvSpPr>
        <p:spPr/>
        <p:txBody>
          <a:bodyPr/>
          <a:lstStyle/>
          <a:p>
            <a:fld id="{8068D923-E6D6-41B4-840D-B2DF4A5819AC}" type="slidenum">
              <a:rPr lang="en-US" smtClean="0"/>
              <a:t>25</a:t>
            </a:fld>
            <a:endParaRPr lang="en-US"/>
          </a:p>
        </p:txBody>
      </p:sp>
    </p:spTree>
    <p:extLst>
      <p:ext uri="{BB962C8B-B14F-4D97-AF65-F5344CB8AC3E}">
        <p14:creationId xmlns:p14="http://schemas.microsoft.com/office/powerpoint/2010/main" val="1447939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68D923-E6D6-41B4-840D-B2DF4A5819AC}" type="slidenum">
              <a:rPr lang="en-US" smtClean="0"/>
              <a:t>26</a:t>
            </a:fld>
            <a:endParaRPr lang="en-US"/>
          </a:p>
        </p:txBody>
      </p:sp>
    </p:spTree>
    <p:extLst>
      <p:ext uri="{BB962C8B-B14F-4D97-AF65-F5344CB8AC3E}">
        <p14:creationId xmlns:p14="http://schemas.microsoft.com/office/powerpoint/2010/main" val="2493431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a:t>
            </a:r>
          </a:p>
        </p:txBody>
      </p:sp>
      <p:sp>
        <p:nvSpPr>
          <p:cNvPr id="4" name="Slide Number Placeholder 3"/>
          <p:cNvSpPr>
            <a:spLocks noGrp="1"/>
          </p:cNvSpPr>
          <p:nvPr>
            <p:ph type="sldNum" sz="quarter" idx="5"/>
          </p:nvPr>
        </p:nvSpPr>
        <p:spPr/>
        <p:txBody>
          <a:bodyPr/>
          <a:lstStyle/>
          <a:p>
            <a:fld id="{8068D923-E6D6-41B4-840D-B2DF4A5819AC}" type="slidenum">
              <a:rPr lang="en-US" smtClean="0"/>
              <a:t>27</a:t>
            </a:fld>
            <a:endParaRPr lang="en-US"/>
          </a:p>
        </p:txBody>
      </p:sp>
    </p:spTree>
    <p:extLst>
      <p:ext uri="{BB962C8B-B14F-4D97-AF65-F5344CB8AC3E}">
        <p14:creationId xmlns:p14="http://schemas.microsoft.com/office/powerpoint/2010/main" val="3300739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Bron</a:t>
            </a:r>
          </a:p>
        </p:txBody>
      </p:sp>
      <p:sp>
        <p:nvSpPr>
          <p:cNvPr id="4" name="Slide Number Placeholder 3"/>
          <p:cNvSpPr>
            <a:spLocks noGrp="1"/>
          </p:cNvSpPr>
          <p:nvPr>
            <p:ph type="sldNum" sz="quarter" idx="5"/>
          </p:nvPr>
        </p:nvSpPr>
        <p:spPr/>
        <p:txBody>
          <a:bodyPr/>
          <a:lstStyle/>
          <a:p>
            <a:fld id="{8068D923-E6D6-41B4-840D-B2DF4A5819AC}" type="slidenum">
              <a:rPr lang="en-US" smtClean="0"/>
              <a:t>28</a:t>
            </a:fld>
            <a:endParaRPr lang="en-US"/>
          </a:p>
        </p:txBody>
      </p:sp>
    </p:spTree>
    <p:extLst>
      <p:ext uri="{BB962C8B-B14F-4D97-AF65-F5344CB8AC3E}">
        <p14:creationId xmlns:p14="http://schemas.microsoft.com/office/powerpoint/2010/main" val="1248027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3595A-B609-0129-2C76-E84F18522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EFFFFE-BFA0-92C2-ECE3-1F751EB9FD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DA369-24AA-125A-3738-DCCCD57CF1DF}"/>
              </a:ext>
            </a:extLst>
          </p:cNvPr>
          <p:cNvSpPr>
            <a:spLocks noGrp="1"/>
          </p:cNvSpPr>
          <p:nvPr>
            <p:ph type="body" idx="1"/>
          </p:nvPr>
        </p:nvSpPr>
        <p:spPr/>
        <p:txBody>
          <a:bodyPr/>
          <a:lstStyle/>
          <a:p>
            <a:r>
              <a:rPr lang="en-US"/>
              <a:t>Bron</a:t>
            </a:r>
          </a:p>
          <a:p>
            <a:endParaRPr lang="en-US"/>
          </a:p>
        </p:txBody>
      </p:sp>
      <p:sp>
        <p:nvSpPr>
          <p:cNvPr id="4" name="Slide Number Placeholder 3">
            <a:extLst>
              <a:ext uri="{FF2B5EF4-FFF2-40B4-BE49-F238E27FC236}">
                <a16:creationId xmlns:a16="http://schemas.microsoft.com/office/drawing/2014/main" id="{8347F1F6-EB4A-C5C2-C8DE-D3F2BD6E968F}"/>
              </a:ext>
            </a:extLst>
          </p:cNvPr>
          <p:cNvSpPr>
            <a:spLocks noGrp="1"/>
          </p:cNvSpPr>
          <p:nvPr>
            <p:ph type="sldNum" sz="quarter" idx="5"/>
          </p:nvPr>
        </p:nvSpPr>
        <p:spPr/>
        <p:txBody>
          <a:bodyPr/>
          <a:lstStyle/>
          <a:p>
            <a:fld id="{8068D923-E6D6-41B4-840D-B2DF4A5819AC}" type="slidenum">
              <a:rPr lang="en-US" smtClean="0"/>
              <a:t>29</a:t>
            </a:fld>
            <a:endParaRPr lang="en-US"/>
          </a:p>
        </p:txBody>
      </p:sp>
    </p:spTree>
    <p:extLst>
      <p:ext uri="{BB962C8B-B14F-4D97-AF65-F5344CB8AC3E}">
        <p14:creationId xmlns:p14="http://schemas.microsoft.com/office/powerpoint/2010/main" val="3191357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a:p>
            <a:r>
              <a:rPr lang="en-US">
                <a:latin typeface="Calibri"/>
                <a:ea typeface="Calibri"/>
                <a:cs typeface="Calibri"/>
              </a:rPr>
              <a:t>Bron</a:t>
            </a:r>
          </a:p>
        </p:txBody>
      </p:sp>
      <p:sp>
        <p:nvSpPr>
          <p:cNvPr id="4" name="Slide Number Placeholder 3"/>
          <p:cNvSpPr>
            <a:spLocks noGrp="1"/>
          </p:cNvSpPr>
          <p:nvPr>
            <p:ph type="sldNum" sz="quarter" idx="5"/>
          </p:nvPr>
        </p:nvSpPr>
        <p:spPr/>
        <p:txBody>
          <a:bodyPr/>
          <a:lstStyle/>
          <a:p>
            <a:fld id="{015874FE-9F89-4081-90B5-956A1DF45481}" type="slidenum">
              <a:rPr lang="en-US" smtClean="0"/>
              <a:t>30</a:t>
            </a:fld>
            <a:endParaRPr lang="en-US"/>
          </a:p>
        </p:txBody>
      </p:sp>
    </p:spTree>
    <p:extLst>
      <p:ext uri="{BB962C8B-B14F-4D97-AF65-F5344CB8AC3E}">
        <p14:creationId xmlns:p14="http://schemas.microsoft.com/office/powerpoint/2010/main" val="579303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15874FE-9F89-4081-90B5-956A1DF45481}" type="slidenum">
              <a:rPr lang="en-US" smtClean="0"/>
              <a:t>31</a:t>
            </a:fld>
            <a:endParaRPr lang="en-US"/>
          </a:p>
        </p:txBody>
      </p:sp>
    </p:spTree>
    <p:extLst>
      <p:ext uri="{BB962C8B-B14F-4D97-AF65-F5344CB8AC3E}">
        <p14:creationId xmlns:p14="http://schemas.microsoft.com/office/powerpoint/2010/main" val="1445463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a:t>
            </a:r>
          </a:p>
        </p:txBody>
      </p:sp>
      <p:sp>
        <p:nvSpPr>
          <p:cNvPr id="4" name="Slide Number Placeholder 3"/>
          <p:cNvSpPr>
            <a:spLocks noGrp="1"/>
          </p:cNvSpPr>
          <p:nvPr>
            <p:ph type="sldNum" sz="quarter" idx="5"/>
          </p:nvPr>
        </p:nvSpPr>
        <p:spPr/>
        <p:txBody>
          <a:bodyPr/>
          <a:lstStyle/>
          <a:p>
            <a:fld id="{015874FE-9F89-4081-90B5-956A1DF45481}" type="slidenum">
              <a:rPr lang="en-US" smtClean="0"/>
              <a:t>32</a:t>
            </a:fld>
            <a:endParaRPr lang="en-US"/>
          </a:p>
        </p:txBody>
      </p:sp>
    </p:spTree>
    <p:extLst>
      <p:ext uri="{BB962C8B-B14F-4D97-AF65-F5344CB8AC3E}">
        <p14:creationId xmlns:p14="http://schemas.microsoft.com/office/powerpoint/2010/main" val="604439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a:t>
            </a:r>
          </a:p>
        </p:txBody>
      </p:sp>
      <p:sp>
        <p:nvSpPr>
          <p:cNvPr id="4" name="Slide Number Placeholder 3"/>
          <p:cNvSpPr>
            <a:spLocks noGrp="1"/>
          </p:cNvSpPr>
          <p:nvPr>
            <p:ph type="sldNum" sz="quarter" idx="5"/>
          </p:nvPr>
        </p:nvSpPr>
        <p:spPr/>
        <p:txBody>
          <a:bodyPr/>
          <a:lstStyle/>
          <a:p>
            <a:fld id="{015874FE-9F89-4081-90B5-956A1DF45481}" type="slidenum">
              <a:rPr lang="en-US" smtClean="0"/>
              <a:t>33</a:t>
            </a:fld>
            <a:endParaRPr lang="en-US"/>
          </a:p>
        </p:txBody>
      </p:sp>
    </p:spTree>
    <p:extLst>
      <p:ext uri="{BB962C8B-B14F-4D97-AF65-F5344CB8AC3E}">
        <p14:creationId xmlns:p14="http://schemas.microsoft.com/office/powerpoint/2010/main" val="1144056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Rachel</a:t>
            </a:r>
          </a:p>
        </p:txBody>
      </p:sp>
      <p:sp>
        <p:nvSpPr>
          <p:cNvPr id="4" name="Slide Number Placeholder 3"/>
          <p:cNvSpPr>
            <a:spLocks noGrp="1"/>
          </p:cNvSpPr>
          <p:nvPr>
            <p:ph type="sldNum" sz="quarter" idx="5"/>
          </p:nvPr>
        </p:nvSpPr>
        <p:spPr/>
        <p:txBody>
          <a:bodyPr/>
          <a:lstStyle/>
          <a:p>
            <a:fld id="{015874FE-9F89-4081-90B5-956A1DF45481}" type="slidenum">
              <a:rPr lang="en-US" smtClean="0"/>
              <a:t>34</a:t>
            </a:fld>
            <a:endParaRPr lang="en-US"/>
          </a:p>
        </p:txBody>
      </p:sp>
    </p:spTree>
    <p:extLst>
      <p:ext uri="{BB962C8B-B14F-4D97-AF65-F5344CB8AC3E}">
        <p14:creationId xmlns:p14="http://schemas.microsoft.com/office/powerpoint/2010/main" val="9929980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1E3DC-89A1-0A48-5EA2-1176A1D3EF3E}"/>
              </a:ext>
            </a:extLst>
          </p:cNvPr>
          <p:cNvSpPr>
            <a:spLocks noGrp="1"/>
          </p:cNvSpPr>
          <p:nvPr>
            <p:ph type="ctrTitle"/>
          </p:nvPr>
        </p:nvSpPr>
        <p:spPr>
          <a:xfrm>
            <a:off x="955589" y="1214438"/>
            <a:ext cx="6779741"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A6AEFB6D-FC34-C55B-4CCF-4ADB41DB1D62}"/>
              </a:ext>
            </a:extLst>
          </p:cNvPr>
          <p:cNvSpPr>
            <a:spLocks noGrp="1"/>
          </p:cNvSpPr>
          <p:nvPr>
            <p:ph type="subTitle" idx="1"/>
          </p:nvPr>
        </p:nvSpPr>
        <p:spPr>
          <a:xfrm>
            <a:off x="955589" y="3836816"/>
            <a:ext cx="6779741" cy="685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83289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9F37-9D77-F903-72AC-782D9FF0BC7E}"/>
              </a:ext>
            </a:extLst>
          </p:cNvPr>
          <p:cNvSpPr>
            <a:spLocks noGrp="1"/>
          </p:cNvSpPr>
          <p:nvPr>
            <p:ph type="title"/>
          </p:nvPr>
        </p:nvSpPr>
        <p:spPr>
          <a:xfrm>
            <a:off x="838200" y="141823"/>
            <a:ext cx="10515600" cy="784934"/>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86A325C-3428-DA49-035F-E9957B656E26}"/>
              </a:ext>
            </a:extLst>
          </p:cNvPr>
          <p:cNvSpPr>
            <a:spLocks noGrp="1"/>
          </p:cNvSpPr>
          <p:nvPr>
            <p:ph idx="1"/>
          </p:nvPr>
        </p:nvSpPr>
        <p:spPr>
          <a:xfrm>
            <a:off x="838200" y="1606378"/>
            <a:ext cx="10515600" cy="4570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488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6A325C-3428-DA49-035F-E9957B656E26}"/>
              </a:ext>
            </a:extLst>
          </p:cNvPr>
          <p:cNvSpPr>
            <a:spLocks noGrp="1"/>
          </p:cNvSpPr>
          <p:nvPr>
            <p:ph idx="1"/>
          </p:nvPr>
        </p:nvSpPr>
        <p:spPr>
          <a:xfrm>
            <a:off x="838200" y="1606378"/>
            <a:ext cx="10515600" cy="4570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74538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913F76-9DAF-1138-F257-18351ED858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99F9FD-A9EF-F622-73EB-CE914AB9D5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9A73E-9A29-D970-8109-053672767E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15BFFF-F878-B540-A2F8-FD4EEC1D7958}" type="datetimeFigureOut">
              <a:rPr lang="en-US" smtClean="0"/>
              <a:t>9/29/2026</a:t>
            </a:fld>
            <a:endParaRPr lang="en-US"/>
          </a:p>
        </p:txBody>
      </p:sp>
      <p:sp>
        <p:nvSpPr>
          <p:cNvPr id="5" name="Footer Placeholder 4">
            <a:extLst>
              <a:ext uri="{FF2B5EF4-FFF2-40B4-BE49-F238E27FC236}">
                <a16:creationId xmlns:a16="http://schemas.microsoft.com/office/drawing/2014/main" id="{235C9121-C391-2953-434F-A8820BD0C3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94D769A-A804-84F9-A0AF-6D2A68C2EA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4E5DB5-5EF1-EC4E-98A2-721C3BD0F74C}" type="slidenum">
              <a:rPr lang="en-US" smtClean="0"/>
              <a:t>‹#›</a:t>
            </a:fld>
            <a:endParaRPr lang="en-US"/>
          </a:p>
        </p:txBody>
      </p:sp>
    </p:spTree>
    <p:extLst>
      <p:ext uri="{BB962C8B-B14F-4D97-AF65-F5344CB8AC3E}">
        <p14:creationId xmlns:p14="http://schemas.microsoft.com/office/powerpoint/2010/main" val="1101467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mailto:latoya@careerworkstraining.org" TargetMode="Externa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rsa.ed.gov/sites/default/files/subregulatory/DCL-26-04.pdf"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mailto:%3cMBY-DL-CCSINFO@mass.gov"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326C9-EE18-7C53-634E-E78AF60F6967}"/>
              </a:ext>
            </a:extLst>
          </p:cNvPr>
          <p:cNvSpPr>
            <a:spLocks noGrp="1"/>
          </p:cNvSpPr>
          <p:nvPr>
            <p:ph type="ctrTitle"/>
          </p:nvPr>
        </p:nvSpPr>
        <p:spPr>
          <a:xfrm>
            <a:off x="707571" y="2155370"/>
            <a:ext cx="7027760" cy="2547259"/>
          </a:xfrm>
        </p:spPr>
        <p:txBody>
          <a:bodyPr>
            <a:normAutofit fontScale="90000"/>
          </a:bodyPr>
          <a:lstStyle/>
          <a:p>
            <a:r>
              <a:rPr lang="en-US" sz="6600">
                <a:solidFill>
                  <a:srgbClr val="000000"/>
                </a:solidFill>
                <a:latin typeface="Aptos Display" panose="020B0004020202020204" pitchFamily="34" charset="0"/>
              </a:rPr>
              <a:t>CCS Transition Services Operational Training</a:t>
            </a:r>
            <a:br>
              <a:rPr lang="en-US" sz="6600">
                <a:solidFill>
                  <a:srgbClr val="000000"/>
                </a:solidFill>
                <a:latin typeface="Aptos Display" panose="020B0004020202020204" pitchFamily="34" charset="0"/>
              </a:rPr>
            </a:br>
            <a:endParaRPr lang="en-US"/>
          </a:p>
        </p:txBody>
      </p:sp>
      <p:sp>
        <p:nvSpPr>
          <p:cNvPr id="3" name="Subtitle 2">
            <a:extLst>
              <a:ext uri="{FF2B5EF4-FFF2-40B4-BE49-F238E27FC236}">
                <a16:creationId xmlns:a16="http://schemas.microsoft.com/office/drawing/2014/main" id="{7A229331-E338-3F6E-60B4-93E92695A0E8}"/>
              </a:ext>
            </a:extLst>
          </p:cNvPr>
          <p:cNvSpPr>
            <a:spLocks noGrp="1"/>
          </p:cNvSpPr>
          <p:nvPr>
            <p:ph type="subTitle" idx="1"/>
          </p:nvPr>
        </p:nvSpPr>
        <p:spPr>
          <a:xfrm>
            <a:off x="707571" y="5236029"/>
            <a:ext cx="7027760" cy="1132114"/>
          </a:xfrm>
        </p:spPr>
        <p:txBody>
          <a:bodyPr vert="horz" lIns="91440" tIns="45720" rIns="91440" bIns="45720" rtlCol="0" anchor="t">
            <a:normAutofit/>
          </a:bodyPr>
          <a:lstStyle/>
          <a:p>
            <a:pPr algn="l"/>
            <a:r>
              <a:rPr lang="en-US"/>
              <a:t>Provider  Training Series  9-10-2026</a:t>
            </a:r>
          </a:p>
        </p:txBody>
      </p:sp>
    </p:spTree>
    <p:extLst>
      <p:ext uri="{BB962C8B-B14F-4D97-AF65-F5344CB8AC3E}">
        <p14:creationId xmlns:p14="http://schemas.microsoft.com/office/powerpoint/2010/main" val="486328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ECA7FF-A2D6-FA0C-2658-52789BF52C0D}"/>
              </a:ext>
            </a:extLst>
          </p:cNvPr>
          <p:cNvSpPr>
            <a:spLocks noGrp="1"/>
          </p:cNvSpPr>
          <p:nvPr>
            <p:ph idx="1"/>
          </p:nvPr>
        </p:nvSpPr>
        <p:spPr>
          <a:xfrm>
            <a:off x="502920" y="1344168"/>
            <a:ext cx="10850880" cy="4832795"/>
          </a:xfrm>
        </p:spPr>
        <p:txBody>
          <a:bodyPr/>
          <a:lstStyle/>
          <a:p>
            <a:pPr marL="0" indent="0" fontAlgn="base">
              <a:lnSpc>
                <a:spcPts val="3750"/>
              </a:lnSpc>
              <a:buNone/>
            </a:pPr>
            <a:r>
              <a:rPr lang="en-US" b="1">
                <a:solidFill>
                  <a:srgbClr val="000000"/>
                </a:solidFill>
                <a:cs typeface="Segoe UI"/>
              </a:rPr>
              <a:t>Welcome</a:t>
            </a:r>
          </a:p>
          <a:p>
            <a:pPr marL="0" indent="0" fontAlgn="base">
              <a:lnSpc>
                <a:spcPts val="3750"/>
              </a:lnSpc>
              <a:buNone/>
            </a:pPr>
            <a:r>
              <a:rPr lang="en-US" b="1">
                <a:solidFill>
                  <a:srgbClr val="000000"/>
                </a:solidFill>
              </a:rPr>
              <a:t>Presenters:</a:t>
            </a:r>
          </a:p>
          <a:p>
            <a:pPr fontAlgn="base">
              <a:lnSpc>
                <a:spcPts val="3750"/>
              </a:lnSpc>
            </a:pPr>
            <a:r>
              <a:rPr lang="en-US" b="1">
                <a:solidFill>
                  <a:srgbClr val="000000"/>
                </a:solidFill>
              </a:rPr>
              <a:t>Adam Garber, Senior Career Services Director​</a:t>
            </a:r>
            <a:endParaRPr lang="en-US" b="1">
              <a:solidFill>
                <a:srgbClr val="000000"/>
              </a:solidFill>
              <a:cs typeface="Segoe UI"/>
            </a:endParaRPr>
          </a:p>
          <a:p>
            <a:pPr fontAlgn="base">
              <a:lnSpc>
                <a:spcPts val="3750"/>
              </a:lnSpc>
            </a:pPr>
            <a:r>
              <a:rPr lang="en-US" b="1">
                <a:solidFill>
                  <a:srgbClr val="000000"/>
                </a:solidFill>
              </a:rPr>
              <a:t>Bronwen Lafferty, Business Improvement Partner​</a:t>
            </a:r>
            <a:endParaRPr lang="en-US" b="1">
              <a:solidFill>
                <a:srgbClr val="000000"/>
              </a:solidFill>
              <a:cs typeface="Segoe UI"/>
            </a:endParaRPr>
          </a:p>
          <a:p>
            <a:pPr>
              <a:lnSpc>
                <a:spcPts val="3750"/>
              </a:lnSpc>
            </a:pPr>
            <a:r>
              <a:rPr lang="en-US" b="1"/>
              <a:t>Molly Eastman, Business Improvement Partner </a:t>
            </a:r>
          </a:p>
          <a:p>
            <a:pPr>
              <a:lnSpc>
                <a:spcPts val="3750"/>
              </a:lnSpc>
            </a:pPr>
            <a:r>
              <a:rPr lang="en-US" b="1"/>
              <a:t>Amelia DeGregorio, Business Improvement Partner </a:t>
            </a:r>
          </a:p>
          <a:p>
            <a:r>
              <a:rPr lang="en-US" b="1">
                <a:solidFill>
                  <a:srgbClr val="000000"/>
                </a:solidFill>
              </a:rPr>
              <a:t>Rachel Reyes, Director of Career Services Operations</a:t>
            </a:r>
            <a:endParaRPr lang="en-US"/>
          </a:p>
          <a:p>
            <a:endParaRPr lang="en-US"/>
          </a:p>
        </p:txBody>
      </p:sp>
    </p:spTree>
    <p:extLst>
      <p:ext uri="{BB962C8B-B14F-4D97-AF65-F5344CB8AC3E}">
        <p14:creationId xmlns:p14="http://schemas.microsoft.com/office/powerpoint/2010/main" val="2222596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CC029-1F14-DE5B-AB2D-C469E019290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8002AD-B9BB-1CC9-FFD1-5CE6502B680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overview</a:t>
            </a:r>
          </a:p>
        </p:txBody>
      </p:sp>
      <p:sp>
        <p:nvSpPr>
          <p:cNvPr id="2" name="Content Placeholder 1">
            <a:extLst>
              <a:ext uri="{FF2B5EF4-FFF2-40B4-BE49-F238E27FC236}">
                <a16:creationId xmlns:a16="http://schemas.microsoft.com/office/drawing/2014/main" id="{5AAB3E9E-91AE-89B5-05C0-0B58501D80A8}"/>
              </a:ext>
            </a:extLst>
          </p:cNvPr>
          <p:cNvSpPr>
            <a:spLocks noGrp="1"/>
          </p:cNvSpPr>
          <p:nvPr>
            <p:ph idx="1"/>
          </p:nvPr>
        </p:nvSpPr>
        <p:spPr>
          <a:xfrm>
            <a:off x="371856" y="1355217"/>
            <a:ext cx="11448288" cy="5097971"/>
          </a:xfrm>
        </p:spPr>
        <p:txBody>
          <a:bodyPr>
            <a:normAutofit fontScale="92500" lnSpcReduction="10000"/>
          </a:bodyPr>
          <a:lstStyle/>
          <a:p>
            <a:pPr marL="0" indent="0">
              <a:buNone/>
            </a:pPr>
            <a:r>
              <a:rPr lang="en-US"/>
              <a:t>MassAbility has a long-standing history of supporting students with disabilities and helping those students transition from high school to postsecondary education, training, and employment</a:t>
            </a:r>
          </a:p>
          <a:p>
            <a:r>
              <a:rPr lang="en-US" sz="2600"/>
              <a:t>The Workforce Innovation and Opportunity Act (WIOA) strengthened the expectation that Vocational Rehabilitation agencies engage students with disabilities earlier - before they leave school and before they enter the adult service system</a:t>
            </a:r>
          </a:p>
          <a:p>
            <a:r>
              <a:rPr lang="en-US" sz="2600"/>
              <a:t>Under WIOA, one of </a:t>
            </a:r>
            <a:r>
              <a:rPr lang="en-US" sz="2600" err="1"/>
              <a:t>MassAbility’s</a:t>
            </a:r>
            <a:r>
              <a:rPr lang="en-US" sz="2600"/>
              <a:t> roles is to provide access to Pre-Employment Transition Services (Pre-ETS) for students with disabilities who are eligible or potentially eligible for VR services</a:t>
            </a:r>
          </a:p>
          <a:p>
            <a:r>
              <a:rPr lang="en-US" sz="2600" b="1"/>
              <a:t>The five required Pre-ETS activities are:</a:t>
            </a:r>
          </a:p>
          <a:p>
            <a:pPr lvl="1">
              <a:buFont typeface="Courier New" panose="02070309020205020404" pitchFamily="49" charset="0"/>
              <a:buChar char="o"/>
            </a:pPr>
            <a:r>
              <a:rPr lang="en-US" sz="1900" b="1"/>
              <a:t>Job Exploration Counseling </a:t>
            </a:r>
          </a:p>
          <a:p>
            <a:pPr lvl="1">
              <a:buFont typeface="Courier New" panose="02070309020205020404" pitchFamily="49" charset="0"/>
              <a:buChar char="o"/>
            </a:pPr>
            <a:r>
              <a:rPr lang="en-US" sz="1900" b="1"/>
              <a:t>Work-Based Learning Experiences </a:t>
            </a:r>
          </a:p>
          <a:p>
            <a:pPr lvl="1">
              <a:buFont typeface="Courier New" panose="02070309020205020404" pitchFamily="49" charset="0"/>
              <a:buChar char="o"/>
            </a:pPr>
            <a:r>
              <a:rPr lang="en-US" sz="1900" b="1"/>
              <a:t>Counseling on Postsecondary Education and Training Opportunities </a:t>
            </a:r>
          </a:p>
          <a:p>
            <a:pPr lvl="1">
              <a:buFont typeface="Courier New" panose="02070309020205020404" pitchFamily="49" charset="0"/>
              <a:buChar char="o"/>
            </a:pPr>
            <a:r>
              <a:rPr lang="en-US" sz="1900" b="1"/>
              <a:t>Workplace Readiness Training </a:t>
            </a:r>
          </a:p>
          <a:p>
            <a:pPr lvl="1">
              <a:buFont typeface="Courier New" panose="02070309020205020404" pitchFamily="49" charset="0"/>
              <a:buChar char="o"/>
            </a:pPr>
            <a:r>
              <a:rPr lang="en-US" sz="1900" b="1"/>
              <a:t>Instruction in Self-Advocacy</a:t>
            </a:r>
          </a:p>
          <a:p>
            <a:endParaRPr lang="en-US"/>
          </a:p>
        </p:txBody>
      </p:sp>
    </p:spTree>
    <p:extLst>
      <p:ext uri="{BB962C8B-B14F-4D97-AF65-F5344CB8AC3E}">
        <p14:creationId xmlns:p14="http://schemas.microsoft.com/office/powerpoint/2010/main" val="277749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15C51-DF18-024C-A540-8E60EB2971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ABF3A5-2301-8346-98EF-27F51069F7D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Transition services</a:t>
            </a:r>
          </a:p>
        </p:txBody>
      </p:sp>
      <p:sp>
        <p:nvSpPr>
          <p:cNvPr id="2" name="Content Placeholder 1">
            <a:extLst>
              <a:ext uri="{FF2B5EF4-FFF2-40B4-BE49-F238E27FC236}">
                <a16:creationId xmlns:a16="http://schemas.microsoft.com/office/drawing/2014/main" id="{ED164980-21C9-D87C-6B02-DD4901C765B8}"/>
              </a:ext>
            </a:extLst>
          </p:cNvPr>
          <p:cNvSpPr>
            <a:spLocks noGrp="1"/>
          </p:cNvSpPr>
          <p:nvPr>
            <p:ph idx="1"/>
          </p:nvPr>
        </p:nvSpPr>
        <p:spPr>
          <a:xfrm>
            <a:off x="420623" y="1344167"/>
            <a:ext cx="10051433" cy="5176375"/>
          </a:xfrm>
        </p:spPr>
        <p:txBody>
          <a:bodyPr>
            <a:normAutofit fontScale="77500" lnSpcReduction="20000"/>
          </a:bodyPr>
          <a:lstStyle/>
          <a:p>
            <a:pPr marL="0" indent="0">
              <a:buNone/>
            </a:pPr>
            <a:r>
              <a:rPr lang="en-US"/>
              <a:t>The CCS Transition Services Model is how MassAbility puts the WIOA mandate into action – with a strong focus on moving Pre-ETS beyond information and exposure toward meaningful experiences that help students explore careers, build skills, connect with employers, and prepare for adult employment</a:t>
            </a:r>
          </a:p>
          <a:p>
            <a:pPr marL="0" indent="0">
              <a:buNone/>
            </a:pPr>
            <a:endParaRPr lang="en-US"/>
          </a:p>
          <a:p>
            <a:pPr marL="0" indent="0">
              <a:buNone/>
            </a:pPr>
            <a:r>
              <a:rPr lang="en-US"/>
              <a:t>MassAbility was intentional when developing the CCS RFR to include both transition services and employment services in one RFR, as we saw the value of a continuum of services for students as they move from high school/college to the world of young adulthood and employment. Not all providers will offer both services, but all are encouraged help students understand </a:t>
            </a:r>
            <a:r>
              <a:rPr lang="en-US" err="1"/>
              <a:t>MassAbility’s</a:t>
            </a:r>
            <a:r>
              <a:rPr lang="en-US"/>
              <a:t> adult services model when a student will benefit from supports as they move from education to the world of employment</a:t>
            </a:r>
          </a:p>
          <a:p>
            <a:pPr marL="0" indent="0">
              <a:buNone/>
            </a:pPr>
            <a:endParaRPr lang="en-US"/>
          </a:p>
          <a:p>
            <a:pPr marL="0" indent="0">
              <a:buNone/>
            </a:pPr>
            <a:r>
              <a:rPr lang="en-US"/>
              <a:t>The CCS model has been developed to address the need for students with disabilities who are in mainstream programs, alternative education paths (home school, charter schools, GED/</a:t>
            </a:r>
            <a:r>
              <a:rPr lang="en-US" err="1"/>
              <a:t>HiSet</a:t>
            </a:r>
            <a:r>
              <a:rPr lang="en-US"/>
              <a:t> programs) and college and post-secondary training) that was generally underserved in the last model</a:t>
            </a:r>
          </a:p>
          <a:p>
            <a:pPr marL="0" indent="0">
              <a:buNone/>
            </a:pPr>
            <a:endParaRPr lang="en-US"/>
          </a:p>
          <a:p>
            <a:pPr marL="0" indent="0">
              <a:buNone/>
            </a:pPr>
            <a:endParaRPr lang="en-US"/>
          </a:p>
        </p:txBody>
      </p:sp>
    </p:spTree>
    <p:extLst>
      <p:ext uri="{BB962C8B-B14F-4D97-AF65-F5344CB8AC3E}">
        <p14:creationId xmlns:p14="http://schemas.microsoft.com/office/powerpoint/2010/main" val="390571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5F92B-6BC3-E1F1-CD0E-056EF36E96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5CA5B6-AE48-ECFF-1C5E-15B139D64D9F}"/>
              </a:ext>
            </a:extLst>
          </p:cNvPr>
          <p:cNvSpPr>
            <a:spLocks noGrp="1"/>
          </p:cNvSpPr>
          <p:nvPr>
            <p:ph type="title"/>
          </p:nvPr>
        </p:nvSpPr>
        <p:spPr/>
        <p:txBody>
          <a:bodyPr>
            <a:normAutofit/>
          </a:bodyPr>
          <a:lstStyle/>
          <a:p>
            <a:r>
              <a:rPr lang="en-US"/>
              <a:t>CCS Transition Services Ramp Up </a:t>
            </a:r>
          </a:p>
        </p:txBody>
      </p:sp>
      <p:sp>
        <p:nvSpPr>
          <p:cNvPr id="5" name="Content Placeholder 4">
            <a:extLst>
              <a:ext uri="{FF2B5EF4-FFF2-40B4-BE49-F238E27FC236}">
                <a16:creationId xmlns:a16="http://schemas.microsoft.com/office/drawing/2014/main" id="{623ED9B9-4388-E94D-0428-F394184960A7}"/>
              </a:ext>
            </a:extLst>
          </p:cNvPr>
          <p:cNvSpPr>
            <a:spLocks noGrp="1"/>
          </p:cNvSpPr>
          <p:nvPr>
            <p:ph idx="1"/>
          </p:nvPr>
        </p:nvSpPr>
        <p:spPr>
          <a:xfrm>
            <a:off x="557784" y="1188720"/>
            <a:ext cx="10796016" cy="4988243"/>
          </a:xfrm>
        </p:spPr>
        <p:txBody>
          <a:bodyPr>
            <a:normAutofit/>
          </a:bodyPr>
          <a:lstStyle/>
          <a:p>
            <a:r>
              <a:rPr lang="en-US" sz="2000" err="1"/>
              <a:t>MassAbility’s</a:t>
            </a:r>
            <a:r>
              <a:rPr lang="en-US" sz="2000"/>
              <a:t> CCS Transition Services program is an evolution of the previous Pre-ETS Model</a:t>
            </a:r>
          </a:p>
          <a:p>
            <a:r>
              <a:rPr lang="en-US" sz="2000"/>
              <a:t>The new services start October 1, 2026</a:t>
            </a:r>
          </a:p>
          <a:p>
            <a:r>
              <a:rPr lang="en-US" sz="2000"/>
              <a:t>All providers will receive additional training and support and will be asked to participate in group support sessions to help ensure they fully understand and adopt the new model including Learning Communities and Community of Practice</a:t>
            </a:r>
          </a:p>
          <a:p>
            <a:r>
              <a:rPr lang="en-US" sz="2000"/>
              <a:t>Some providers are new to transition services and will receive extra support to get their program up and running</a:t>
            </a:r>
          </a:p>
          <a:p>
            <a:r>
              <a:rPr lang="en-US" sz="2000"/>
              <a:t>Each provider has been assigned a Business Improvement Partner and Area Director to support their program </a:t>
            </a:r>
          </a:p>
          <a:p>
            <a:r>
              <a:rPr lang="en-US" sz="2000"/>
              <a:t>Providers will receive start-up funding to assist in ramping up their new program including:</a:t>
            </a:r>
          </a:p>
          <a:p>
            <a:pPr lvl="1">
              <a:buFont typeface="Courier New" panose="02070309020205020404" pitchFamily="49" charset="0"/>
              <a:buChar char="o"/>
            </a:pPr>
            <a:r>
              <a:rPr lang="en-US" sz="1800"/>
              <a:t>Improving Outreach Materials to inform and recruit students/families/school referrals</a:t>
            </a:r>
          </a:p>
          <a:p>
            <a:pPr lvl="1">
              <a:buFont typeface="Courier New" panose="02070309020205020404" pitchFamily="49" charset="0"/>
              <a:buChar char="o"/>
            </a:pPr>
            <a:r>
              <a:rPr lang="en-US" sz="1800"/>
              <a:t>Support to develop employer partnerships for work-based learning sites </a:t>
            </a:r>
          </a:p>
          <a:p>
            <a:pPr lvl="1">
              <a:buFont typeface="Courier New" panose="02070309020205020404" pitchFamily="49" charset="0"/>
              <a:buChar char="o"/>
            </a:pPr>
            <a:r>
              <a:rPr lang="en-US" sz="1800"/>
              <a:t>Curriculum funding to purchase </a:t>
            </a:r>
            <a:r>
              <a:rPr lang="en-US" sz="1800" b="1" err="1"/>
              <a:t>Pathful</a:t>
            </a:r>
            <a:r>
              <a:rPr lang="en-US" sz="1800" b="1"/>
              <a:t> Explore, Explore-Work.com</a:t>
            </a:r>
            <a:r>
              <a:rPr lang="en-US" sz="1800"/>
              <a:t>, </a:t>
            </a:r>
            <a:r>
              <a:rPr lang="en-US" sz="1800" b="1" err="1"/>
              <a:t>CareerWork</a:t>
            </a:r>
            <a:r>
              <a:rPr lang="en-US" sz="1800" b="1"/>
              <a:t>$ Youth</a:t>
            </a:r>
          </a:p>
          <a:p>
            <a:pPr lvl="1">
              <a:buFont typeface="Courier New" panose="02070309020205020404" pitchFamily="49" charset="0"/>
              <a:buChar char="o"/>
            </a:pPr>
            <a:r>
              <a:rPr lang="en-US" sz="1800"/>
              <a:t>Technology funding to provide laptops and iPads to utilize online tools</a:t>
            </a:r>
          </a:p>
        </p:txBody>
      </p:sp>
    </p:spTree>
    <p:extLst>
      <p:ext uri="{BB962C8B-B14F-4D97-AF65-F5344CB8AC3E}">
        <p14:creationId xmlns:p14="http://schemas.microsoft.com/office/powerpoint/2010/main" val="296433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68E91-62F5-1341-68C0-3852FA011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F3A51-2CE7-4CDE-65CE-C53A5D90C0A1}"/>
              </a:ext>
            </a:extLst>
          </p:cNvPr>
          <p:cNvSpPr>
            <a:spLocks noGrp="1"/>
          </p:cNvSpPr>
          <p:nvPr>
            <p:ph type="title"/>
          </p:nvPr>
        </p:nvSpPr>
        <p:spPr/>
        <p:txBody>
          <a:bodyPr>
            <a:normAutofit/>
          </a:bodyPr>
          <a:lstStyle/>
          <a:p>
            <a:r>
              <a:rPr lang="en-US"/>
              <a:t>CCS Transition Services Eligibility Criteria</a:t>
            </a:r>
          </a:p>
        </p:txBody>
      </p:sp>
      <p:sp>
        <p:nvSpPr>
          <p:cNvPr id="5" name="Content Placeholder 4">
            <a:extLst>
              <a:ext uri="{FF2B5EF4-FFF2-40B4-BE49-F238E27FC236}">
                <a16:creationId xmlns:a16="http://schemas.microsoft.com/office/drawing/2014/main" id="{A84B9C81-7E3A-AD63-6315-AC37BA46782B}"/>
              </a:ext>
            </a:extLst>
          </p:cNvPr>
          <p:cNvSpPr>
            <a:spLocks noGrp="1"/>
          </p:cNvSpPr>
          <p:nvPr>
            <p:ph idx="1"/>
          </p:nvPr>
        </p:nvSpPr>
        <p:spPr>
          <a:xfrm>
            <a:off x="272143" y="1188720"/>
            <a:ext cx="11081657" cy="4988243"/>
          </a:xfrm>
        </p:spPr>
        <p:txBody>
          <a:bodyPr>
            <a:normAutofit lnSpcReduction="10000"/>
          </a:bodyPr>
          <a:lstStyle/>
          <a:p>
            <a:pPr marL="0" indent="0">
              <a:buNone/>
            </a:pPr>
            <a:r>
              <a:rPr lang="en-US" sz="2000"/>
              <a:t>This program is exclusively for </a:t>
            </a:r>
            <a:r>
              <a:rPr lang="en-US" sz="2000" b="1"/>
              <a:t>students </a:t>
            </a:r>
            <a:r>
              <a:rPr lang="en-US" sz="2000"/>
              <a:t>with </a:t>
            </a:r>
            <a:r>
              <a:rPr lang="en-US" sz="2000" b="1"/>
              <a:t>disabilities</a:t>
            </a:r>
            <a:r>
              <a:rPr lang="en-US" sz="2000"/>
              <a:t> ages </a:t>
            </a:r>
            <a:r>
              <a:rPr lang="en-US" sz="2000" b="1"/>
              <a:t>14 </a:t>
            </a:r>
            <a:r>
              <a:rPr lang="en-US" sz="2000"/>
              <a:t>until their </a:t>
            </a:r>
            <a:r>
              <a:rPr lang="en-US" sz="2000" b="1"/>
              <a:t>22</a:t>
            </a:r>
            <a:r>
              <a:rPr lang="en-US" sz="2000" baseline="30000"/>
              <a:t>nd</a:t>
            </a:r>
            <a:r>
              <a:rPr lang="en-US" sz="2000"/>
              <a:t> birthday</a:t>
            </a:r>
          </a:p>
          <a:p>
            <a:pPr marL="0" indent="0">
              <a:buNone/>
            </a:pPr>
            <a:r>
              <a:rPr lang="en-US" sz="2000"/>
              <a:t>It is intended that most of the services will be provided to students who are within two years of high school graduation or enrolled in post-secondary education</a:t>
            </a:r>
          </a:p>
          <a:p>
            <a:pPr marL="0" indent="0">
              <a:buNone/>
            </a:pPr>
            <a:r>
              <a:rPr lang="en-US" sz="2000"/>
              <a:t>“Student” means enrolled and participating in a secondary, post-secondary, or other recognized education program. This can include GED or </a:t>
            </a:r>
            <a:r>
              <a:rPr lang="en-US" sz="2000" err="1"/>
              <a:t>HiSet</a:t>
            </a:r>
            <a:r>
              <a:rPr lang="en-US" sz="2000"/>
              <a:t> programs, home school students approved by their local school system, alternative high schools, and accredited training programs</a:t>
            </a:r>
          </a:p>
          <a:p>
            <a:pPr marL="0" indent="0">
              <a:buNone/>
            </a:pPr>
            <a:r>
              <a:rPr lang="en-US" sz="2000"/>
              <a:t>Services must cease when the student completes education/training or turns 22</a:t>
            </a:r>
          </a:p>
          <a:p>
            <a:pPr marL="0" indent="0">
              <a:buNone/>
            </a:pPr>
            <a:r>
              <a:rPr lang="en-US" sz="2000"/>
              <a:t>Students may be on an IEP, or a 504 plan. Students who do not require special education but have a documented disability may also be eligible for the program</a:t>
            </a:r>
          </a:p>
          <a:p>
            <a:pPr marL="0" indent="0">
              <a:buNone/>
            </a:pPr>
            <a:r>
              <a:rPr lang="en-US" sz="2000"/>
              <a:t>Providers will serve students who are either </a:t>
            </a:r>
            <a:r>
              <a:rPr lang="en-US" sz="2000" b="1"/>
              <a:t>eligible</a:t>
            </a:r>
            <a:r>
              <a:rPr lang="en-US" sz="2000"/>
              <a:t> for MassAbility services or </a:t>
            </a:r>
            <a:r>
              <a:rPr lang="en-US" sz="2000" b="1"/>
              <a:t>potentially eligible</a:t>
            </a:r>
            <a:endParaRPr lang="en-US" sz="2000"/>
          </a:p>
          <a:p>
            <a:pPr marL="0" indent="0">
              <a:buNone/>
            </a:pPr>
            <a:r>
              <a:rPr lang="en-US" sz="2000"/>
              <a:t>Potentially eligible students are students with documented disabilities who may receive Pre-ETS without applying for, or being determined eligible for, vocational rehabilitation services</a:t>
            </a:r>
          </a:p>
          <a:p>
            <a:pPr marL="0" indent="0">
              <a:buNone/>
            </a:pPr>
            <a:r>
              <a:rPr lang="en-US" sz="2000"/>
              <a:t>Referrals for CCS Transition Services can come directly from MassAbility, self-referrals,                school systems, state agencies such as DDS, DMH, DCF and DYS, and other community                  partners</a:t>
            </a:r>
          </a:p>
          <a:p>
            <a:pPr marL="0" indent="0">
              <a:buNone/>
            </a:pPr>
            <a:endParaRPr lang="en-US" sz="2000"/>
          </a:p>
        </p:txBody>
      </p:sp>
    </p:spTree>
    <p:extLst>
      <p:ext uri="{BB962C8B-B14F-4D97-AF65-F5344CB8AC3E}">
        <p14:creationId xmlns:p14="http://schemas.microsoft.com/office/powerpoint/2010/main" val="2954266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3517C-B55A-C8D3-D1D7-B34B8E703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3841DE-7979-672D-E181-C7F3DB3B3151}"/>
              </a:ext>
            </a:extLst>
          </p:cNvPr>
          <p:cNvSpPr>
            <a:spLocks noGrp="1"/>
          </p:cNvSpPr>
          <p:nvPr>
            <p:ph type="title"/>
          </p:nvPr>
        </p:nvSpPr>
        <p:spPr/>
        <p:txBody>
          <a:bodyPr>
            <a:normAutofit/>
          </a:bodyPr>
          <a:lstStyle/>
          <a:p>
            <a:r>
              <a:rPr lang="en-US"/>
              <a:t>CCS Transition Services General Guidelines</a:t>
            </a:r>
          </a:p>
        </p:txBody>
      </p:sp>
      <p:sp>
        <p:nvSpPr>
          <p:cNvPr id="5" name="Content Placeholder 4">
            <a:extLst>
              <a:ext uri="{FF2B5EF4-FFF2-40B4-BE49-F238E27FC236}">
                <a16:creationId xmlns:a16="http://schemas.microsoft.com/office/drawing/2014/main" id="{4A23A4AE-45EB-13A4-103B-DE4A7AEC4E2F}"/>
              </a:ext>
            </a:extLst>
          </p:cNvPr>
          <p:cNvSpPr>
            <a:spLocks noGrp="1"/>
          </p:cNvSpPr>
          <p:nvPr>
            <p:ph idx="1"/>
          </p:nvPr>
        </p:nvSpPr>
        <p:spPr>
          <a:xfrm>
            <a:off x="250371" y="1188720"/>
            <a:ext cx="11103429" cy="4988243"/>
          </a:xfrm>
        </p:spPr>
        <p:txBody>
          <a:bodyPr>
            <a:normAutofit lnSpcReduction="10000"/>
          </a:bodyPr>
          <a:lstStyle/>
          <a:p>
            <a:pPr marL="0" indent="0">
              <a:buNone/>
            </a:pPr>
            <a:r>
              <a:rPr lang="en-US" sz="2000" b="1"/>
              <a:t>All students will participate in an intake meeting/call prior to the provision of services</a:t>
            </a:r>
          </a:p>
          <a:p>
            <a:r>
              <a:rPr lang="en-US" sz="2000"/>
              <a:t>Providers will complete a brief intake meeting prior to initiation of services and will gather the  required details, as well as a copy of the student Pre-ETS application, signed by the student and parent/guardian prior to initiation of services for all Potentially Eligible Students</a:t>
            </a:r>
            <a:endParaRPr lang="en-US" sz="2000" b="1"/>
          </a:p>
          <a:p>
            <a:r>
              <a:rPr lang="en-US" sz="2000"/>
              <a:t>MassAbility Career Counselors will send referrals directly to providers. When received, providers should reach out to the student/family or referral source to complete the intake process. Student and their guardian will need to sign the referral form consenting to participation in the program. Providers do not add the MassAbility Eligible Student to the PE Portal.  </a:t>
            </a:r>
          </a:p>
          <a:p>
            <a:pPr marL="0" indent="0">
              <a:buNone/>
            </a:pPr>
            <a:r>
              <a:rPr lang="en-US" sz="2000" b="1"/>
              <a:t>All students must be approved for services prior to the provision of services</a:t>
            </a:r>
            <a:endParaRPr lang="en-US" sz="2000"/>
          </a:p>
          <a:p>
            <a:r>
              <a:rPr lang="en-US" sz="2000"/>
              <a:t>Once a Potentially Eligible Student’s intake is complete and the referral form signed, the student’s demographics must be entered into the MassAbility PE Portal. Student must be approved for services prior to initiative of services. </a:t>
            </a:r>
          </a:p>
          <a:p>
            <a:r>
              <a:rPr lang="en-US" sz="2000"/>
              <a:t>Students referred by MassAbility will be considered as approved, pending provider                         receiving signature of student/guardian</a:t>
            </a:r>
          </a:p>
          <a:p>
            <a:pPr marL="0" indent="0">
              <a:buNone/>
            </a:pPr>
            <a:r>
              <a:rPr lang="en-US" sz="2000"/>
              <a:t>Note: providers can accept approval to participate in the program and attestation of disability via email from the student/guardian and can submit that document with the intake form</a:t>
            </a:r>
          </a:p>
          <a:p>
            <a:pPr marL="0" indent="0">
              <a:buNone/>
            </a:pPr>
            <a:endParaRPr lang="en-US" sz="2000"/>
          </a:p>
          <a:p>
            <a:pPr marL="0" indent="0">
              <a:buNone/>
            </a:pPr>
            <a:endParaRPr lang="en-US" sz="2000"/>
          </a:p>
        </p:txBody>
      </p:sp>
    </p:spTree>
    <p:extLst>
      <p:ext uri="{BB962C8B-B14F-4D97-AF65-F5344CB8AC3E}">
        <p14:creationId xmlns:p14="http://schemas.microsoft.com/office/powerpoint/2010/main" val="722636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582C7-9BE7-749E-112B-DC94C95983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2368A2-25FC-26CA-BF4C-36812E6F7DA5}"/>
              </a:ext>
            </a:extLst>
          </p:cNvPr>
          <p:cNvSpPr>
            <a:spLocks noGrp="1"/>
          </p:cNvSpPr>
          <p:nvPr>
            <p:ph type="title"/>
          </p:nvPr>
        </p:nvSpPr>
        <p:spPr/>
        <p:txBody>
          <a:bodyPr>
            <a:normAutofit/>
          </a:bodyPr>
          <a:lstStyle/>
          <a:p>
            <a:r>
              <a:rPr lang="en-US"/>
              <a:t>Pre-ETS Service Plan General Guidelines</a:t>
            </a:r>
          </a:p>
        </p:txBody>
      </p:sp>
      <p:sp>
        <p:nvSpPr>
          <p:cNvPr id="5" name="Content Placeholder 4">
            <a:extLst>
              <a:ext uri="{FF2B5EF4-FFF2-40B4-BE49-F238E27FC236}">
                <a16:creationId xmlns:a16="http://schemas.microsoft.com/office/drawing/2014/main" id="{5C415DEE-600E-AC18-3430-F035816CE7B4}"/>
              </a:ext>
            </a:extLst>
          </p:cNvPr>
          <p:cNvSpPr>
            <a:spLocks noGrp="1"/>
          </p:cNvSpPr>
          <p:nvPr>
            <p:ph idx="1"/>
          </p:nvPr>
        </p:nvSpPr>
        <p:spPr>
          <a:xfrm>
            <a:off x="250371" y="1188720"/>
            <a:ext cx="11103429" cy="4988243"/>
          </a:xfrm>
        </p:spPr>
        <p:txBody>
          <a:bodyPr>
            <a:normAutofit/>
          </a:bodyPr>
          <a:lstStyle/>
          <a:p>
            <a:pPr marL="0" indent="0">
              <a:buNone/>
            </a:pPr>
            <a:r>
              <a:rPr lang="en-US" sz="2000" b="1"/>
              <a:t>Providers will complete a Transition Services Plan (Pre-ETS service plan) with each student </a:t>
            </a:r>
          </a:p>
          <a:p>
            <a:r>
              <a:rPr lang="en-US" sz="2000"/>
              <a:t>Through conversation with the student, parent or guardian, or if a MassAbility Eligible student, the Career Services Counselor, the provider will develop a Service Plan for each student</a:t>
            </a:r>
          </a:p>
          <a:p>
            <a:r>
              <a:rPr lang="en-US" sz="2000"/>
              <a:t>The plan will describe each of the services that the student will receive with a start and end date. Providers can map out a continuum of services in one plan </a:t>
            </a:r>
          </a:p>
          <a:p>
            <a:pPr marL="0" indent="0">
              <a:buNone/>
            </a:pPr>
            <a:r>
              <a:rPr lang="en-US" sz="1800"/>
              <a:t>Example:  Self Advocacy Nov. 1- Dec. 15, Job Exploration Counseling Jan. 3-Feb. 15,                                               Workplace Readiness Feb 26- March 31, Work-based Learning placement  April 10-June 30</a:t>
            </a:r>
          </a:p>
          <a:p>
            <a:pPr marL="0" indent="0">
              <a:buNone/>
            </a:pPr>
            <a:r>
              <a:rPr lang="en-US" sz="1800"/>
              <a:t>Example:  Career Camp July 12- July 16  (Check all categories) Job Exploration Counseling, Counseling on Post-secondary Education and Training Opportunities, Instruction in Self-Advocacy, Work-Based Learning Experiences  +  Work-experience  July 20- Aug. 22</a:t>
            </a:r>
          </a:p>
          <a:p>
            <a:r>
              <a:rPr lang="en-US" sz="2000"/>
              <a:t>For PE students, the service plan details need to be submitted with the student referrals into the PE Portal.  The plan in the portal allows you to check off each service the student will participate in and enter the dates of services.</a:t>
            </a:r>
          </a:p>
          <a:p>
            <a:r>
              <a:rPr lang="en-US" sz="2000"/>
              <a:t>If there is potential to extend dates of service to plan for absences, snow days, etc., providers should use extended dates in the portal</a:t>
            </a:r>
          </a:p>
          <a:p>
            <a:endParaRPr lang="en-US" sz="2000"/>
          </a:p>
          <a:p>
            <a:pPr marL="0" indent="0">
              <a:buNone/>
            </a:pPr>
            <a:endParaRPr lang="en-US" sz="2000"/>
          </a:p>
          <a:p>
            <a:pPr marL="0" indent="0">
              <a:buNone/>
            </a:pPr>
            <a:endParaRPr lang="en-US" sz="2000"/>
          </a:p>
          <a:p>
            <a:pPr marL="0" indent="0">
              <a:buNone/>
            </a:pPr>
            <a:endParaRPr lang="en-US" sz="2000"/>
          </a:p>
          <a:p>
            <a:pPr marL="0" indent="0">
              <a:buNone/>
            </a:pPr>
            <a:endParaRPr lang="en-US" sz="2000"/>
          </a:p>
          <a:p>
            <a:pPr marL="0" indent="0">
              <a:buNone/>
            </a:pPr>
            <a:endParaRPr lang="en-US" sz="2000"/>
          </a:p>
        </p:txBody>
      </p:sp>
    </p:spTree>
    <p:extLst>
      <p:ext uri="{BB962C8B-B14F-4D97-AF65-F5344CB8AC3E}">
        <p14:creationId xmlns:p14="http://schemas.microsoft.com/office/powerpoint/2010/main" val="3773103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9F9DB-E632-DA99-8D02-894E7B4EC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927E3-5A01-BE54-5997-1476A172F1B2}"/>
              </a:ext>
            </a:extLst>
          </p:cNvPr>
          <p:cNvSpPr>
            <a:spLocks noGrp="1"/>
          </p:cNvSpPr>
          <p:nvPr>
            <p:ph type="title"/>
          </p:nvPr>
        </p:nvSpPr>
        <p:spPr/>
        <p:txBody>
          <a:bodyPr>
            <a:normAutofit/>
          </a:bodyPr>
          <a:lstStyle/>
          <a:p>
            <a:r>
              <a:rPr lang="en-US"/>
              <a:t>Additional Details</a:t>
            </a:r>
          </a:p>
        </p:txBody>
      </p:sp>
      <p:sp>
        <p:nvSpPr>
          <p:cNvPr id="5" name="Content Placeholder 4">
            <a:extLst>
              <a:ext uri="{FF2B5EF4-FFF2-40B4-BE49-F238E27FC236}">
                <a16:creationId xmlns:a16="http://schemas.microsoft.com/office/drawing/2014/main" id="{46230DA9-893B-29F6-B104-D98E3DF649FD}"/>
              </a:ext>
            </a:extLst>
          </p:cNvPr>
          <p:cNvSpPr>
            <a:spLocks noGrp="1"/>
          </p:cNvSpPr>
          <p:nvPr>
            <p:ph idx="1"/>
          </p:nvPr>
        </p:nvSpPr>
        <p:spPr>
          <a:xfrm>
            <a:off x="194690" y="1335786"/>
            <a:ext cx="10997185" cy="5769864"/>
          </a:xfrm>
        </p:spPr>
        <p:txBody>
          <a:bodyPr>
            <a:normAutofit lnSpcReduction="10000"/>
          </a:bodyPr>
          <a:lstStyle/>
          <a:p>
            <a:r>
              <a:rPr lang="en-US" sz="2000"/>
              <a:t>All students, regardless of whether they are a direct referral from MassAbility or a Potentially Eligible student will receive services equitably.  There is no preferential treatment for VR eligible students.</a:t>
            </a:r>
          </a:p>
          <a:p>
            <a:r>
              <a:rPr lang="en-US" sz="2000"/>
              <a:t>All students must have a signed intake form and service plan submitted prior to initiation of services</a:t>
            </a:r>
          </a:p>
          <a:p>
            <a:r>
              <a:rPr lang="en-US" sz="2000"/>
              <a:t>PE Student’s demographics, intake form with signatures, documentation of disability or self declaration of disability, and the Pre-ETS service plan, must be submitted into the PE portal and approved prior to the start of services</a:t>
            </a:r>
          </a:p>
          <a:p>
            <a:r>
              <a:rPr lang="en-US" sz="2000"/>
              <a:t>When the student has been referred by MassAbility, the providers will email the intake form                 with signatures and the Pre-ETS Service plan to the MassAbility Career Services counselor                  who will update the Student’s IPE to include the services</a:t>
            </a:r>
          </a:p>
          <a:p>
            <a:r>
              <a:rPr lang="en-US" sz="2000"/>
              <a:t>Students who have a closed case with MassAbility</a:t>
            </a:r>
            <a:r>
              <a:rPr lang="en-US" sz="2000" b="1"/>
              <a:t> can </a:t>
            </a:r>
            <a:r>
              <a:rPr lang="en-US" sz="2000"/>
              <a:t>receive services as a PE student****                 but students with an open VR case can not receive services as a PE student and                             must be referred by MassAbility </a:t>
            </a:r>
          </a:p>
          <a:p>
            <a:r>
              <a:rPr lang="en-US" sz="2000"/>
              <a:t>Students can be enrolled with two providers at the same time, but duplicate services can not be provided to the same student at the same time. Providers are encouraged to collaborate to ensure that they both are not trying to provide the same services at the same time.              MassAbility staff can view if a student is enrolled with another provider.  Providers can                reach out to their managing office to ensure that are not duplicating services. </a:t>
            </a:r>
          </a:p>
          <a:p>
            <a:pPr marL="0" indent="0">
              <a:buNone/>
            </a:pPr>
            <a:endParaRPr lang="en-US" sz="2000"/>
          </a:p>
          <a:p>
            <a:pPr marL="0" indent="0">
              <a:buNone/>
            </a:pPr>
            <a:endParaRPr lang="en-US" sz="2000"/>
          </a:p>
          <a:p>
            <a:pPr marL="0" indent="0">
              <a:buNone/>
            </a:pPr>
            <a:endParaRPr lang="en-US" sz="2000"/>
          </a:p>
          <a:p>
            <a:pPr marL="0" indent="0">
              <a:buNone/>
            </a:pPr>
            <a:endParaRPr lang="en-US" sz="2000"/>
          </a:p>
        </p:txBody>
      </p:sp>
    </p:spTree>
    <p:extLst>
      <p:ext uri="{BB962C8B-B14F-4D97-AF65-F5344CB8AC3E}">
        <p14:creationId xmlns:p14="http://schemas.microsoft.com/office/powerpoint/2010/main" val="386552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861EF-DEA1-F604-96F1-4644D4B99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FE8F0-2DBB-00BA-2082-211AA2146E13}"/>
              </a:ext>
            </a:extLst>
          </p:cNvPr>
          <p:cNvSpPr>
            <a:spLocks noGrp="1"/>
          </p:cNvSpPr>
          <p:nvPr>
            <p:ph type="title"/>
          </p:nvPr>
        </p:nvSpPr>
        <p:spPr/>
        <p:txBody>
          <a:bodyPr>
            <a:normAutofit/>
          </a:bodyPr>
          <a:lstStyle/>
          <a:p>
            <a:r>
              <a:rPr lang="en-US"/>
              <a:t>CCS Transition Services Expectations</a:t>
            </a:r>
          </a:p>
        </p:txBody>
      </p:sp>
      <p:sp>
        <p:nvSpPr>
          <p:cNvPr id="5" name="Content Placeholder 4">
            <a:extLst>
              <a:ext uri="{FF2B5EF4-FFF2-40B4-BE49-F238E27FC236}">
                <a16:creationId xmlns:a16="http://schemas.microsoft.com/office/drawing/2014/main" id="{50E4E457-5EF2-EB71-EB2D-2254F6EFB6C7}"/>
              </a:ext>
            </a:extLst>
          </p:cNvPr>
          <p:cNvSpPr>
            <a:spLocks noGrp="1"/>
          </p:cNvSpPr>
          <p:nvPr>
            <p:ph idx="1"/>
          </p:nvPr>
        </p:nvSpPr>
        <p:spPr>
          <a:xfrm>
            <a:off x="557784" y="1188720"/>
            <a:ext cx="10796016" cy="4988243"/>
          </a:xfrm>
        </p:spPr>
        <p:txBody>
          <a:bodyPr vert="horz" lIns="91440" tIns="45720" rIns="91440" bIns="45720" rtlCol="0" anchor="t">
            <a:normAutofit/>
          </a:bodyPr>
          <a:lstStyle/>
          <a:p>
            <a:pPr marL="0" indent="0">
              <a:buNone/>
            </a:pPr>
            <a:r>
              <a:rPr lang="en-US" sz="2000" b="1"/>
              <a:t>Providers will: </a:t>
            </a:r>
          </a:p>
          <a:p>
            <a:r>
              <a:rPr lang="en-US" sz="2000"/>
              <a:t>All five required Pre-ETS services will be provided through single session series and Career Camps</a:t>
            </a:r>
          </a:p>
          <a:p>
            <a:r>
              <a:rPr lang="en-US" sz="2000"/>
              <a:t>All providers will have a published schedule of their program modules with a planned number of sessions for the services, with posted start and stop dates for the sessions</a:t>
            </a:r>
          </a:p>
          <a:p>
            <a:r>
              <a:rPr lang="en-US" sz="2000"/>
              <a:t>All Providers will offer Career Camps in the summer and during school breaks</a:t>
            </a:r>
          </a:p>
          <a:p>
            <a:r>
              <a:rPr lang="en-US" sz="2000"/>
              <a:t>All providers will provide work-based learning opportunities to the majority of students who have successfully completed Career Camps and single service modules </a:t>
            </a:r>
          </a:p>
          <a:p>
            <a:r>
              <a:rPr lang="en-US" sz="2000"/>
              <a:t>To provide services in-person as well as remotely</a:t>
            </a:r>
          </a:p>
          <a:p>
            <a:pPr lvl="1"/>
            <a:r>
              <a:rPr lang="en-US" sz="1800"/>
              <a:t>In-person is the priority</a:t>
            </a:r>
          </a:p>
          <a:p>
            <a:pPr lvl="1"/>
            <a:r>
              <a:rPr lang="en-US" sz="1800"/>
              <a:t>Remote available to expand access for college students, students with busy afterschool schedules, and rural areas </a:t>
            </a:r>
          </a:p>
          <a:p>
            <a:r>
              <a:rPr lang="en-US" sz="2000"/>
              <a:t>Providers will offer all services after school, on weekends, evenings, and during                      school breaks</a:t>
            </a:r>
          </a:p>
        </p:txBody>
      </p:sp>
    </p:spTree>
    <p:extLst>
      <p:ext uri="{BB962C8B-B14F-4D97-AF65-F5344CB8AC3E}">
        <p14:creationId xmlns:p14="http://schemas.microsoft.com/office/powerpoint/2010/main" val="4098193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714CA-A7A0-9570-AA01-1E8F5406CE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18B2A-A1F8-8A3E-AB0E-D51DEF4EF592}"/>
              </a:ext>
            </a:extLst>
          </p:cNvPr>
          <p:cNvSpPr>
            <a:spLocks noGrp="1"/>
          </p:cNvSpPr>
          <p:nvPr>
            <p:ph type="title"/>
          </p:nvPr>
        </p:nvSpPr>
        <p:spPr/>
        <p:txBody>
          <a:bodyPr>
            <a:normAutofit/>
          </a:bodyPr>
          <a:lstStyle/>
          <a:p>
            <a:r>
              <a:rPr lang="en-US"/>
              <a:t>Curriculum Expectations</a:t>
            </a:r>
          </a:p>
        </p:txBody>
      </p:sp>
      <p:sp>
        <p:nvSpPr>
          <p:cNvPr id="5" name="Content Placeholder 4">
            <a:extLst>
              <a:ext uri="{FF2B5EF4-FFF2-40B4-BE49-F238E27FC236}">
                <a16:creationId xmlns:a16="http://schemas.microsoft.com/office/drawing/2014/main" id="{65CF2629-122D-AF98-2AC7-4328FC73A4A0}"/>
              </a:ext>
            </a:extLst>
          </p:cNvPr>
          <p:cNvSpPr>
            <a:spLocks noGrp="1"/>
          </p:cNvSpPr>
          <p:nvPr>
            <p:ph idx="1"/>
          </p:nvPr>
        </p:nvSpPr>
        <p:spPr>
          <a:xfrm>
            <a:off x="533400" y="1188720"/>
            <a:ext cx="10820400" cy="5320937"/>
          </a:xfrm>
        </p:spPr>
        <p:txBody>
          <a:bodyPr>
            <a:normAutofit fontScale="92500"/>
          </a:bodyPr>
          <a:lstStyle/>
          <a:p>
            <a:r>
              <a:rPr lang="en-US" sz="2200"/>
              <a:t>Providers are expected to use the technology-based curriculum that is funded by MassAbility to promote consistency across the state</a:t>
            </a:r>
          </a:p>
          <a:p>
            <a:r>
              <a:rPr lang="en-US" sz="2200"/>
              <a:t>Providers are encouraged to use the curriculum company’s resources to learn how to use the products, track student participation, etc. </a:t>
            </a:r>
          </a:p>
          <a:p>
            <a:r>
              <a:rPr lang="en-US" sz="2200"/>
              <a:t>Providers are being provided with all three products but may use them aligned to their students’ age, interests, skill level, and to align with their scheduled modules</a:t>
            </a:r>
          </a:p>
          <a:p>
            <a:r>
              <a:rPr lang="en-US" sz="2200"/>
              <a:t>Providers will enhance their training model with their own creativity and local programming</a:t>
            </a:r>
          </a:p>
          <a:p>
            <a:r>
              <a:rPr lang="en-US" sz="2200"/>
              <a:t>Providers are encouraged to tie in community partners to help make the sessions interesting: </a:t>
            </a:r>
          </a:p>
          <a:p>
            <a:pPr lvl="1"/>
            <a:r>
              <a:rPr lang="en-US" sz="1800"/>
              <a:t>Bring students to a College Fair</a:t>
            </a:r>
          </a:p>
          <a:p>
            <a:pPr lvl="1"/>
            <a:r>
              <a:rPr lang="en-US" sz="1800"/>
              <a:t>Invite a representative from the Disability Services Office or Admissions office of the local community college to speak to the students</a:t>
            </a:r>
          </a:p>
          <a:p>
            <a:pPr lvl="1"/>
            <a:r>
              <a:rPr lang="en-US" sz="1800"/>
              <a:t>Have employers come in to speak about what they look for in an employee</a:t>
            </a:r>
          </a:p>
          <a:p>
            <a:pPr lvl="1"/>
            <a:r>
              <a:rPr lang="en-US" sz="1800"/>
              <a:t>Arrange a tour of a large local employer that interests students</a:t>
            </a:r>
          </a:p>
          <a:p>
            <a:pPr lvl="1"/>
            <a:r>
              <a:rPr lang="en-US" sz="1800"/>
              <a:t>Arrange an info session at the local </a:t>
            </a:r>
            <a:r>
              <a:rPr lang="en-US" sz="1800" err="1"/>
              <a:t>MassHire</a:t>
            </a:r>
            <a:r>
              <a:rPr lang="en-US" sz="1800"/>
              <a:t> office to help students understand how to use their         services</a:t>
            </a:r>
          </a:p>
          <a:p>
            <a:pPr lvl="1"/>
            <a:r>
              <a:rPr lang="en-US" sz="1800"/>
              <a:t>Have some local tradespeople come in and speak about the work they do</a:t>
            </a:r>
          </a:p>
        </p:txBody>
      </p:sp>
    </p:spTree>
    <p:extLst>
      <p:ext uri="{BB962C8B-B14F-4D97-AF65-F5344CB8AC3E}">
        <p14:creationId xmlns:p14="http://schemas.microsoft.com/office/powerpoint/2010/main" val="960122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672B0-FC22-8269-42AB-ACB821C813A5}"/>
              </a:ext>
            </a:extLst>
          </p:cNvPr>
          <p:cNvSpPr>
            <a:spLocks noGrp="1"/>
          </p:cNvSpPr>
          <p:nvPr>
            <p:ph type="title"/>
          </p:nvPr>
        </p:nvSpPr>
        <p:spPr/>
        <p:txBody>
          <a:bodyPr/>
          <a:lstStyle/>
          <a:p>
            <a:r>
              <a:rPr lang="en-US"/>
              <a:t>Purchasing Curriculum</a:t>
            </a:r>
          </a:p>
        </p:txBody>
      </p:sp>
      <p:sp>
        <p:nvSpPr>
          <p:cNvPr id="3" name="Content Placeholder 2">
            <a:extLst>
              <a:ext uri="{FF2B5EF4-FFF2-40B4-BE49-F238E27FC236}">
                <a16:creationId xmlns:a16="http://schemas.microsoft.com/office/drawing/2014/main" id="{6AD9D98A-A9FE-CD2E-6841-9C37969A305D}"/>
              </a:ext>
            </a:extLst>
          </p:cNvPr>
          <p:cNvSpPr>
            <a:spLocks noGrp="1"/>
          </p:cNvSpPr>
          <p:nvPr>
            <p:ph idx="1"/>
          </p:nvPr>
        </p:nvSpPr>
        <p:spPr>
          <a:xfrm>
            <a:off x="707570" y="1349828"/>
            <a:ext cx="10646229" cy="4827135"/>
          </a:xfrm>
        </p:spPr>
        <p:txBody>
          <a:bodyPr>
            <a:normAutofit lnSpcReduction="10000"/>
          </a:bodyPr>
          <a:lstStyle/>
          <a:p>
            <a:r>
              <a:rPr lang="en-US" sz="2400"/>
              <a:t>Providers will receive funding, upon request, for the three online curriculum platforms being promoted for CCS Transition Services. </a:t>
            </a:r>
          </a:p>
          <a:p>
            <a:r>
              <a:rPr lang="en-US" sz="2400"/>
              <a:t>Providers should seek input from students and families to continually improve their services and curriculum</a:t>
            </a:r>
          </a:p>
          <a:p>
            <a:r>
              <a:rPr lang="en-US" sz="2400"/>
              <a:t>MassAbility welcomes feedback about the recommended curriculum and will request feedback in March 2027 to ensure curriculum is meeting the needs of providers and program recipients. Future funding will be determined based on feedback, utilization tracking, and direct input from students</a:t>
            </a:r>
          </a:p>
          <a:p>
            <a:r>
              <a:rPr lang="en-US" sz="2400"/>
              <a:t>Providers are encouraged to work directly with the curriculum providers to receive training materials and resources to ensure all staff are proficient in the use of the curriculum</a:t>
            </a:r>
          </a:p>
          <a:p>
            <a:r>
              <a:rPr lang="en-US" sz="2400"/>
              <a:t>Providers can supplement the curriculum with their own resources and platforms. Please ensure that your Contract Manager and Business Improvement Partner are aware of what additional tools you may be using</a:t>
            </a:r>
          </a:p>
          <a:p>
            <a:pPr marL="0" indent="0">
              <a:buNone/>
            </a:pPr>
            <a:endParaRPr lang="en-US" sz="2000"/>
          </a:p>
          <a:p>
            <a:endParaRPr lang="en-US" sz="2000"/>
          </a:p>
          <a:p>
            <a:endParaRPr lang="en-US" sz="2000"/>
          </a:p>
          <a:p>
            <a:endParaRPr lang="en-US" sz="2000"/>
          </a:p>
          <a:p>
            <a:endParaRPr lang="en-US"/>
          </a:p>
        </p:txBody>
      </p:sp>
    </p:spTree>
    <p:extLst>
      <p:ext uri="{BB962C8B-B14F-4D97-AF65-F5344CB8AC3E}">
        <p14:creationId xmlns:p14="http://schemas.microsoft.com/office/powerpoint/2010/main" val="2391964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D1EC-DB00-7FDB-0958-777C620749F0}"/>
              </a:ext>
            </a:extLst>
          </p:cNvPr>
          <p:cNvSpPr>
            <a:spLocks noGrp="1"/>
          </p:cNvSpPr>
          <p:nvPr>
            <p:ph type="title"/>
          </p:nvPr>
        </p:nvSpPr>
        <p:spPr/>
        <p:txBody>
          <a:bodyPr/>
          <a:lstStyle/>
          <a:p>
            <a:r>
              <a:rPr lang="en-US" err="1"/>
              <a:t>Pathful</a:t>
            </a:r>
            <a:r>
              <a:rPr lang="en-US"/>
              <a:t> (Curriculum) </a:t>
            </a:r>
          </a:p>
        </p:txBody>
      </p:sp>
      <p:pic>
        <p:nvPicPr>
          <p:cNvPr id="4" name="Content Placeholder 3" descr="Pathful logo">
            <a:extLst>
              <a:ext uri="{FF2B5EF4-FFF2-40B4-BE49-F238E27FC236}">
                <a16:creationId xmlns:a16="http://schemas.microsoft.com/office/drawing/2014/main" id="{A005C683-189F-A1F9-6325-0355CDC6FD50}"/>
              </a:ext>
            </a:extLst>
          </p:cNvPr>
          <p:cNvPicPr>
            <a:picLocks noGrp="1" noChangeAspect="1"/>
          </p:cNvPicPr>
          <p:nvPr>
            <p:ph idx="1"/>
          </p:nvPr>
        </p:nvPicPr>
        <p:blipFill>
          <a:blip r:embed="rId3"/>
          <a:stretch>
            <a:fillRect/>
          </a:stretch>
        </p:blipFill>
        <p:spPr>
          <a:xfrm>
            <a:off x="479382" y="5279471"/>
            <a:ext cx="2955621" cy="1045010"/>
          </a:xfrm>
          <a:prstGeom prst="rect">
            <a:avLst/>
          </a:prstGeom>
        </p:spPr>
      </p:pic>
      <p:pic>
        <p:nvPicPr>
          <p:cNvPr id="6" name="Picture 5" descr="An example of the dashboard interface that user would see. The example includes brightly colored text in four boxes. &#10;&#10;Box one shows the number 500+ in a bright blue color followed by the text: Career Profiles- O*NET data: salary, outlook, skills and day-in-the-life. &#10;Box two shows the number 500+ in a bright green color followed by the text: Virtual Job Shadow videos- real pros on-site, English and Spanish paired Q &amp; A. &#10;Box three shows the number 800+ in bright orange color followed by the text: Employability videos- 21st- century skills from real professionals. &#10;Box four shows the number 200+ in bright purple color followed by the text: Lessons and Courses- customizable, standards-aligned Flexlessons. &#10;&#10;Two light green boxes fall below. &#10;The first light green box contains: Industry-Led Projects- Simulated work experiences that scale work-based learning with authentic industry challenges with live professional feedback. Students earn WBL hours and build employability skills. &#10;The second light box contains: FlexLessons- Customizable modules across career development, postsecondary planning, WBL and employability- clone, modify, or build from scratch and align to local standards. ">
            <a:extLst>
              <a:ext uri="{FF2B5EF4-FFF2-40B4-BE49-F238E27FC236}">
                <a16:creationId xmlns:a16="http://schemas.microsoft.com/office/drawing/2014/main" id="{3E60B5E6-4306-ED00-06A5-29FB8A4704AF}"/>
              </a:ext>
            </a:extLst>
          </p:cNvPr>
          <p:cNvPicPr>
            <a:picLocks noChangeAspect="1"/>
          </p:cNvPicPr>
          <p:nvPr/>
        </p:nvPicPr>
        <p:blipFill>
          <a:blip r:embed="rId4"/>
          <a:stretch>
            <a:fillRect/>
          </a:stretch>
        </p:blipFill>
        <p:spPr>
          <a:xfrm>
            <a:off x="480164" y="1507294"/>
            <a:ext cx="11377809" cy="3290181"/>
          </a:xfrm>
          <a:prstGeom prst="rect">
            <a:avLst/>
          </a:prstGeom>
        </p:spPr>
      </p:pic>
      <p:graphicFrame>
        <p:nvGraphicFramePr>
          <p:cNvPr id="9" name="Table 8">
            <a:extLst>
              <a:ext uri="{FF2B5EF4-FFF2-40B4-BE49-F238E27FC236}">
                <a16:creationId xmlns:a16="http://schemas.microsoft.com/office/drawing/2014/main" id="{5D54DBE5-FBFB-61A5-DC5F-90BF2A1D285A}"/>
              </a:ext>
            </a:extLst>
          </p:cNvPr>
          <p:cNvGraphicFramePr>
            <a:graphicFrameLocks noGrp="1"/>
          </p:cNvGraphicFramePr>
          <p:nvPr>
            <p:extLst>
              <p:ext uri="{D42A27DB-BD31-4B8C-83A1-F6EECF244321}">
                <p14:modId xmlns:p14="http://schemas.microsoft.com/office/powerpoint/2010/main" val="4104442747"/>
              </p:ext>
            </p:extLst>
          </p:nvPr>
        </p:nvGraphicFramePr>
        <p:xfrm>
          <a:off x="3851753" y="4979095"/>
          <a:ext cx="5654190" cy="1553227"/>
        </p:xfrm>
        <a:graphic>
          <a:graphicData uri="http://schemas.openxmlformats.org/drawingml/2006/table">
            <a:tbl>
              <a:tblPr bandRow="1">
                <a:tableStyleId>{5C22544A-7EE6-4342-B048-85BDC9FD1C3A}</a:tableStyleId>
              </a:tblPr>
              <a:tblGrid>
                <a:gridCol w="5654190">
                  <a:extLst>
                    <a:ext uri="{9D8B030D-6E8A-4147-A177-3AD203B41FA5}">
                      <a16:colId xmlns:a16="http://schemas.microsoft.com/office/drawing/2014/main" val="1092049765"/>
                    </a:ext>
                  </a:extLst>
                </a:gridCol>
              </a:tblGrid>
              <a:tr h="1553227">
                <a:tc>
                  <a:txBody>
                    <a:bodyPr/>
                    <a:lstStyle/>
                    <a:p>
                      <a:pPr>
                        <a:buNone/>
                      </a:pPr>
                      <a:r>
                        <a:rPr lang="en-US" dirty="0">
                          <a:effectLst/>
                        </a:rPr>
                        <a:t>Who to Contact: </a:t>
                      </a:r>
                    </a:p>
                    <a:p>
                      <a:pPr lvl="0">
                        <a:buNone/>
                      </a:pPr>
                      <a:r>
                        <a:rPr lang="en-US" dirty="0">
                          <a:effectLst/>
                        </a:rPr>
                        <a:t>Rebecca Pickens, Senior Regional Sales Manager</a:t>
                      </a:r>
                    </a:p>
                    <a:p>
                      <a:pPr lvl="0">
                        <a:buNone/>
                      </a:pPr>
                      <a:r>
                        <a:rPr lang="en-US" dirty="0">
                          <a:effectLst/>
                        </a:rPr>
                        <a:t>Phone: (954) 326-0535</a:t>
                      </a:r>
                    </a:p>
                    <a:p>
                      <a:pPr lvl="0">
                        <a:buNone/>
                      </a:pPr>
                      <a:r>
                        <a:rPr lang="en-US" dirty="0">
                          <a:effectLst/>
                        </a:rPr>
                        <a:t>Email: rpickens@pathful.com</a:t>
                      </a:r>
                      <a:endParaRPr lang="en-US" u="none" dirty="0">
                        <a:effectLst/>
                      </a:endParaRPr>
                    </a:p>
                  </a:txBody>
                  <a:tcPr marL="0" marR="0" marT="0" marB="0" anchor="ctr">
                    <a:lnL>
                      <a:noFill/>
                    </a:lnL>
                    <a:lnR>
                      <a:noFill/>
                    </a:lnR>
                    <a:lnT>
                      <a:noFill/>
                    </a:lnT>
                    <a:lnB>
                      <a:noFill/>
                    </a:lnB>
                    <a:noFill/>
                  </a:tcPr>
                </a:tc>
                <a:extLst>
                  <a:ext uri="{0D108BD9-81ED-4DB2-BD59-A6C34878D82A}">
                    <a16:rowId xmlns:a16="http://schemas.microsoft.com/office/drawing/2014/main" val="3005366642"/>
                  </a:ext>
                </a:extLst>
              </a:tr>
            </a:tbl>
          </a:graphicData>
        </a:graphic>
      </p:graphicFrame>
    </p:spTree>
    <p:extLst>
      <p:ext uri="{BB962C8B-B14F-4D97-AF65-F5344CB8AC3E}">
        <p14:creationId xmlns:p14="http://schemas.microsoft.com/office/powerpoint/2010/main" val="3239289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4B75-B08B-03DE-7741-B453558AB646}"/>
              </a:ext>
            </a:extLst>
          </p:cNvPr>
          <p:cNvSpPr>
            <a:spLocks noGrp="1"/>
          </p:cNvSpPr>
          <p:nvPr>
            <p:ph type="title"/>
          </p:nvPr>
        </p:nvSpPr>
        <p:spPr/>
        <p:txBody>
          <a:bodyPr/>
          <a:lstStyle/>
          <a:p>
            <a:r>
              <a:rPr lang="en-US"/>
              <a:t>Explore Work (Curriculum) </a:t>
            </a:r>
          </a:p>
        </p:txBody>
      </p:sp>
      <p:pic>
        <p:nvPicPr>
          <p:cNvPr id="4" name="Content Placeholder 3" descr="Explore Work">
            <a:extLst>
              <a:ext uri="{FF2B5EF4-FFF2-40B4-BE49-F238E27FC236}">
                <a16:creationId xmlns:a16="http://schemas.microsoft.com/office/drawing/2014/main" id="{D354D9E4-ABBB-0F9B-5A80-B820C36E3510}"/>
              </a:ext>
            </a:extLst>
          </p:cNvPr>
          <p:cNvPicPr>
            <a:picLocks noGrp="1" noChangeAspect="1"/>
          </p:cNvPicPr>
          <p:nvPr>
            <p:ph idx="1"/>
          </p:nvPr>
        </p:nvPicPr>
        <p:blipFill>
          <a:blip r:embed="rId3"/>
          <a:stretch>
            <a:fillRect/>
          </a:stretch>
        </p:blipFill>
        <p:spPr>
          <a:xfrm>
            <a:off x="446240" y="5080685"/>
            <a:ext cx="2458232" cy="1379950"/>
          </a:xfrm>
          <a:prstGeom prst="rect">
            <a:avLst/>
          </a:prstGeom>
        </p:spPr>
      </p:pic>
      <p:pic>
        <p:nvPicPr>
          <p:cNvPr id="6" name="Picture 5" descr="Alternative Text Description of picture: &#10;A colorful dashboard with a white background and various neon colors and icons related to the categories. Dashboard includes the following five categories-&#10;Career planning and job exploration with a button that says “find my talents”&#10;Your first work experiences with a button that says “explore work” &#10;School beyond high school with a button that says “training and education options”&#10;Workplace readiness  with a button that says “Get Skills for Work”&#10;Self-Advocacy with a button that says “Improve my Self-Advocacy Skills”&#10;">
            <a:extLst>
              <a:ext uri="{FF2B5EF4-FFF2-40B4-BE49-F238E27FC236}">
                <a16:creationId xmlns:a16="http://schemas.microsoft.com/office/drawing/2014/main" id="{3EAD9B1F-86A0-59BA-255E-20330634417E}"/>
              </a:ext>
            </a:extLst>
          </p:cNvPr>
          <p:cNvPicPr>
            <a:picLocks noChangeAspect="1"/>
          </p:cNvPicPr>
          <p:nvPr/>
        </p:nvPicPr>
        <p:blipFill>
          <a:blip r:embed="rId4"/>
          <a:stretch>
            <a:fillRect/>
          </a:stretch>
        </p:blipFill>
        <p:spPr>
          <a:xfrm>
            <a:off x="1858027" y="1247210"/>
            <a:ext cx="8872603" cy="3820785"/>
          </a:xfrm>
          <a:prstGeom prst="rect">
            <a:avLst/>
          </a:prstGeom>
        </p:spPr>
      </p:pic>
      <p:sp>
        <p:nvSpPr>
          <p:cNvPr id="10" name="TextBox 9">
            <a:extLst>
              <a:ext uri="{FF2B5EF4-FFF2-40B4-BE49-F238E27FC236}">
                <a16:creationId xmlns:a16="http://schemas.microsoft.com/office/drawing/2014/main" id="{A113E6D7-15A3-3E66-39BA-F67DEFE60A04}"/>
              </a:ext>
            </a:extLst>
          </p:cNvPr>
          <p:cNvSpPr txBox="1"/>
          <p:nvPr/>
        </p:nvSpPr>
        <p:spPr>
          <a:xfrm>
            <a:off x="3632547" y="5202477"/>
            <a:ext cx="446761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For more Information, contact: </a:t>
            </a:r>
          </a:p>
          <a:p>
            <a:r>
              <a:rPr lang="en-US" sz="1400"/>
              <a:t>Theresa Kulow, Deputy Director, Employment Resources, Inc. </a:t>
            </a:r>
          </a:p>
          <a:p>
            <a:r>
              <a:rPr lang="en-US" sz="1400"/>
              <a:t>Phone: (608)906-2720</a:t>
            </a:r>
          </a:p>
          <a:p>
            <a:r>
              <a:rPr lang="en-US" sz="1400"/>
              <a:t>Email: </a:t>
            </a:r>
            <a:r>
              <a:rPr lang="en-US" sz="1400">
                <a:ea typeface="+mn-lt"/>
                <a:cs typeface="+mn-lt"/>
              </a:rPr>
              <a:t>kulow@eri-wi.org</a:t>
            </a:r>
            <a:br>
              <a:rPr lang="en-US" sz="1400"/>
            </a:br>
            <a:endParaRPr lang="en-US" sz="1400"/>
          </a:p>
        </p:txBody>
      </p:sp>
    </p:spTree>
    <p:extLst>
      <p:ext uri="{BB962C8B-B14F-4D97-AF65-F5344CB8AC3E}">
        <p14:creationId xmlns:p14="http://schemas.microsoft.com/office/powerpoint/2010/main" val="2285090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AB75-5FB0-4DC7-8C7B-5E3793A1CDFE}"/>
              </a:ext>
            </a:extLst>
          </p:cNvPr>
          <p:cNvSpPr>
            <a:spLocks noGrp="1"/>
          </p:cNvSpPr>
          <p:nvPr>
            <p:ph type="title"/>
          </p:nvPr>
        </p:nvSpPr>
        <p:spPr/>
        <p:txBody>
          <a:bodyPr/>
          <a:lstStyle/>
          <a:p>
            <a:r>
              <a:rPr lang="en-US" err="1"/>
              <a:t>ReadyWork</a:t>
            </a:r>
            <a:r>
              <a:rPr lang="en-US"/>
              <a:t>$ Youth (Curriculum) </a:t>
            </a:r>
          </a:p>
        </p:txBody>
      </p:sp>
      <p:pic>
        <p:nvPicPr>
          <p:cNvPr id="4" name="Content Placeholder 3" descr="CareerWork$ Logo">
            <a:extLst>
              <a:ext uri="{FF2B5EF4-FFF2-40B4-BE49-F238E27FC236}">
                <a16:creationId xmlns:a16="http://schemas.microsoft.com/office/drawing/2014/main" id="{C7DF90A2-563F-8D94-52E1-966288C600D2}"/>
              </a:ext>
            </a:extLst>
          </p:cNvPr>
          <p:cNvPicPr>
            <a:picLocks noGrp="1" noChangeAspect="1"/>
          </p:cNvPicPr>
          <p:nvPr>
            <p:ph idx="1"/>
          </p:nvPr>
        </p:nvPicPr>
        <p:blipFill>
          <a:blip r:embed="rId3"/>
          <a:stretch>
            <a:fillRect/>
          </a:stretch>
        </p:blipFill>
        <p:spPr>
          <a:xfrm>
            <a:off x="460592" y="5800997"/>
            <a:ext cx="3306350" cy="607382"/>
          </a:xfrm>
          <a:prstGeom prst="rect">
            <a:avLst/>
          </a:prstGeom>
        </p:spPr>
      </p:pic>
      <p:pic>
        <p:nvPicPr>
          <p:cNvPr id="5" name="Picture 4" descr="Text, letter, email">
            <a:extLst>
              <a:ext uri="{FF2B5EF4-FFF2-40B4-BE49-F238E27FC236}">
                <a16:creationId xmlns:a16="http://schemas.microsoft.com/office/drawing/2014/main" id="{63D71CF0-9F79-F9D4-8B35-EEC7021508F3}"/>
              </a:ext>
            </a:extLst>
          </p:cNvPr>
          <p:cNvPicPr>
            <a:picLocks noChangeAspect="1"/>
          </p:cNvPicPr>
          <p:nvPr/>
        </p:nvPicPr>
        <p:blipFill>
          <a:blip r:embed="rId4"/>
          <a:stretch>
            <a:fillRect/>
          </a:stretch>
        </p:blipFill>
        <p:spPr>
          <a:xfrm>
            <a:off x="125260" y="1347844"/>
            <a:ext cx="11941480" cy="3995299"/>
          </a:xfrm>
          <a:prstGeom prst="rect">
            <a:avLst/>
          </a:prstGeom>
        </p:spPr>
      </p:pic>
      <p:sp>
        <p:nvSpPr>
          <p:cNvPr id="6" name="TextBox 5">
            <a:extLst>
              <a:ext uri="{FF2B5EF4-FFF2-40B4-BE49-F238E27FC236}">
                <a16:creationId xmlns:a16="http://schemas.microsoft.com/office/drawing/2014/main" id="{33B7964A-8F20-B11E-BFA9-ED3176BB9A68}"/>
              </a:ext>
            </a:extLst>
          </p:cNvPr>
          <p:cNvSpPr txBox="1"/>
          <p:nvPr/>
        </p:nvSpPr>
        <p:spPr>
          <a:xfrm>
            <a:off x="4390373" y="5567818"/>
            <a:ext cx="583712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For more Information, contact: </a:t>
            </a:r>
            <a:br>
              <a:rPr lang="en-US" sz="1400"/>
            </a:br>
            <a:r>
              <a:rPr lang="en-US" sz="1400"/>
              <a:t>Latoya Edmond, Executive Director</a:t>
            </a:r>
          </a:p>
          <a:p>
            <a:r>
              <a:rPr lang="en-US" sz="1400"/>
              <a:t>Phone: (215) 664-6690</a:t>
            </a:r>
          </a:p>
          <a:p>
            <a:r>
              <a:rPr lang="en-US" sz="1400"/>
              <a:t>Email: </a:t>
            </a:r>
            <a:r>
              <a:rPr lang="en-US" sz="1400">
                <a:hlinkClick r:id="rId5"/>
              </a:rPr>
              <a:t>latoya@careerworkstraining.org</a:t>
            </a:r>
            <a:r>
              <a:rPr lang="en-US" sz="1400"/>
              <a:t>  </a:t>
            </a:r>
          </a:p>
        </p:txBody>
      </p:sp>
    </p:spTree>
    <p:extLst>
      <p:ext uri="{BB962C8B-B14F-4D97-AF65-F5344CB8AC3E}">
        <p14:creationId xmlns:p14="http://schemas.microsoft.com/office/powerpoint/2010/main" val="2135570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C9A14-7370-8779-4076-8573BCC9D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1726F-152C-BB66-329E-5440786D05ED}"/>
              </a:ext>
            </a:extLst>
          </p:cNvPr>
          <p:cNvSpPr>
            <a:spLocks noGrp="1"/>
          </p:cNvSpPr>
          <p:nvPr>
            <p:ph type="title"/>
          </p:nvPr>
        </p:nvSpPr>
        <p:spPr/>
        <p:txBody>
          <a:bodyPr>
            <a:normAutofit/>
          </a:bodyPr>
          <a:lstStyle/>
          <a:p>
            <a:r>
              <a:rPr lang="en-US"/>
              <a:t>Transition Services Outreach Planning</a:t>
            </a:r>
          </a:p>
        </p:txBody>
      </p:sp>
      <p:sp>
        <p:nvSpPr>
          <p:cNvPr id="5" name="Content Placeholder 4">
            <a:extLst>
              <a:ext uri="{FF2B5EF4-FFF2-40B4-BE49-F238E27FC236}">
                <a16:creationId xmlns:a16="http://schemas.microsoft.com/office/drawing/2014/main" id="{CE5B6603-8C86-2AC9-9DF7-44B9D09F5A20}"/>
              </a:ext>
            </a:extLst>
          </p:cNvPr>
          <p:cNvSpPr>
            <a:spLocks noGrp="1"/>
          </p:cNvSpPr>
          <p:nvPr>
            <p:ph idx="1"/>
          </p:nvPr>
        </p:nvSpPr>
        <p:spPr>
          <a:xfrm>
            <a:off x="557784" y="1188720"/>
            <a:ext cx="10796016" cy="4988243"/>
          </a:xfrm>
        </p:spPr>
        <p:txBody>
          <a:bodyPr>
            <a:normAutofit fontScale="92500" lnSpcReduction="10000"/>
          </a:bodyPr>
          <a:lstStyle/>
          <a:p>
            <a:pPr marL="0" indent="0">
              <a:buNone/>
            </a:pPr>
            <a:r>
              <a:rPr lang="en-US" sz="2200"/>
              <a:t>Providers are encouraged to have a robust outreach program which includes social media outreach, easy to navigate websites, brochures, fliers and posters for target markets with QR codes to drive families to their website </a:t>
            </a:r>
          </a:p>
          <a:p>
            <a:pPr marL="0" indent="0">
              <a:buNone/>
            </a:pPr>
            <a:r>
              <a:rPr lang="en-US" sz="2200"/>
              <a:t>Providers are encouraged to:​</a:t>
            </a:r>
          </a:p>
          <a:p>
            <a:pPr lvl="0" fontAlgn="base"/>
            <a:r>
              <a:rPr lang="en-US" sz="2200"/>
              <a:t>Maintain and expand their relationships with High Schools​, providing materials to guidance offices, special ed departments, school administrations, etc. </a:t>
            </a:r>
          </a:p>
          <a:p>
            <a:pPr lvl="0" fontAlgn="base"/>
            <a:r>
              <a:rPr lang="en-US" sz="2200"/>
              <a:t>Connect with Charter, Private, and Alternative High Schools​</a:t>
            </a:r>
          </a:p>
          <a:p>
            <a:pPr lvl="0" fontAlgn="base"/>
            <a:r>
              <a:rPr lang="en-US" sz="2200"/>
              <a:t>Develop relationships with public and private colleges​</a:t>
            </a:r>
          </a:p>
          <a:p>
            <a:pPr lvl="0" fontAlgn="base"/>
            <a:r>
              <a:rPr lang="en-US" sz="2200"/>
              <a:t>Develop or expand relationships with local YMCAs, Boys and Girls Clubs, Independent Living Centers, disability advocacy groups, etc.​</a:t>
            </a:r>
          </a:p>
          <a:p>
            <a:pPr lvl="0" fontAlgn="base"/>
            <a:r>
              <a:rPr lang="en-US" sz="2200"/>
              <a:t>Outreach and market their program to their local DDS, DMH, DCF, and DYS​</a:t>
            </a:r>
          </a:p>
          <a:p>
            <a:pPr lvl="0" fontAlgn="base"/>
            <a:r>
              <a:rPr lang="en-US" sz="2200"/>
              <a:t>Reach Behavioral Health programs and other health care professionals​</a:t>
            </a:r>
          </a:p>
          <a:p>
            <a:pPr lvl="0" fontAlgn="base"/>
            <a:r>
              <a:rPr lang="en-US" sz="2200"/>
              <a:t>Promote their program to Career Services area offices​ and counselors</a:t>
            </a:r>
          </a:p>
          <a:p>
            <a:pPr fontAlgn="base"/>
            <a:r>
              <a:rPr lang="en-US" sz="2200">
                <a:ea typeface="+mn-lt"/>
                <a:cs typeface="+mn-lt"/>
              </a:rPr>
              <a:t>Track their outreach efforts and outcome (enrollments) per events</a:t>
            </a:r>
          </a:p>
          <a:p>
            <a:pPr lvl="0" fontAlgn="base"/>
            <a:endParaRPr lang="en-US" sz="2200"/>
          </a:p>
          <a:p>
            <a:endParaRPr lang="en-US" sz="2000"/>
          </a:p>
        </p:txBody>
      </p:sp>
    </p:spTree>
    <p:extLst>
      <p:ext uri="{BB962C8B-B14F-4D97-AF65-F5344CB8AC3E}">
        <p14:creationId xmlns:p14="http://schemas.microsoft.com/office/powerpoint/2010/main" val="3973288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83251-82D6-36D4-FBAC-5F42D508A25B}"/>
              </a:ext>
            </a:extLst>
          </p:cNvPr>
          <p:cNvSpPr>
            <a:spLocks noGrp="1"/>
          </p:cNvSpPr>
          <p:nvPr>
            <p:ph type="title"/>
          </p:nvPr>
        </p:nvSpPr>
        <p:spPr/>
        <p:txBody>
          <a:bodyPr/>
          <a:lstStyle/>
          <a:p>
            <a:r>
              <a:rPr lang="en-US"/>
              <a:t>Promoting the Program</a:t>
            </a:r>
          </a:p>
        </p:txBody>
      </p:sp>
      <p:sp>
        <p:nvSpPr>
          <p:cNvPr id="3" name="Content Placeholder 2">
            <a:extLst>
              <a:ext uri="{FF2B5EF4-FFF2-40B4-BE49-F238E27FC236}">
                <a16:creationId xmlns:a16="http://schemas.microsoft.com/office/drawing/2014/main" id="{DDBF1EC1-35FF-D9B4-2E4A-ECCA256CE3EF}"/>
              </a:ext>
            </a:extLst>
          </p:cNvPr>
          <p:cNvSpPr>
            <a:spLocks noGrp="1"/>
          </p:cNvSpPr>
          <p:nvPr>
            <p:ph idx="1"/>
          </p:nvPr>
        </p:nvSpPr>
        <p:spPr>
          <a:xfrm>
            <a:off x="163286" y="1175658"/>
            <a:ext cx="11190514" cy="5001306"/>
          </a:xfrm>
        </p:spPr>
        <p:txBody>
          <a:bodyPr>
            <a:normAutofit lnSpcReduction="10000"/>
          </a:bodyPr>
          <a:lstStyle/>
          <a:p>
            <a:pPr marL="0" indent="0">
              <a:buNone/>
            </a:pPr>
            <a:r>
              <a:rPr lang="en-US" sz="2000" b="1"/>
              <a:t>Outreach and marketing of the program is critical to the success of the program</a:t>
            </a:r>
          </a:p>
          <a:p>
            <a:pPr marL="0" indent="0">
              <a:buNone/>
            </a:pPr>
            <a:r>
              <a:rPr lang="en-US" sz="2000"/>
              <a:t>Providers can cast a much wider net for students instead of receiving referrals from a limited number of school partners</a:t>
            </a:r>
          </a:p>
          <a:p>
            <a:r>
              <a:rPr lang="en-US" sz="2000"/>
              <a:t>Providers will publish their schedule on their website, in marketing materials, on social media, and to families, schools, MassAbility, and community partners on a regular basis</a:t>
            </a:r>
          </a:p>
          <a:p>
            <a:r>
              <a:rPr lang="en-US" sz="2000"/>
              <a:t>Ensure MassAbility is listed as a co-brand on all marketing materials</a:t>
            </a:r>
          </a:p>
          <a:p>
            <a:r>
              <a:rPr lang="en-US" sz="2000"/>
              <a:t>If using QR Codes, please ensure that they bring the student to updated information on the agency website that includes the registration process. </a:t>
            </a:r>
          </a:p>
          <a:p>
            <a:r>
              <a:rPr lang="en-US" sz="2000"/>
              <a:t>Providers can develop their own online registration format or drive students to the MassAbility Application for Transition Services webpage </a:t>
            </a:r>
          </a:p>
          <a:p>
            <a:r>
              <a:rPr lang="en-US" sz="2000"/>
              <a:t>Providers can publicly display the curriculum that they are using, but this is not required</a:t>
            </a:r>
          </a:p>
          <a:p>
            <a:r>
              <a:rPr lang="en-US" sz="2000"/>
              <a:t>Providers should ensure that they fully describe location of services, number of staff present                    in all single session and career camp programs, describe any field trips or offsite activities,                 declare if snacks or lunch will be provided, publish general expectations of the program,                  and, if providing transportation, ensure details of the service are available for student and            family’s review</a:t>
            </a:r>
          </a:p>
          <a:p>
            <a:endParaRPr lang="en-US" sz="2200"/>
          </a:p>
          <a:p>
            <a:endParaRPr lang="en-US"/>
          </a:p>
          <a:p>
            <a:endParaRPr lang="en-US"/>
          </a:p>
        </p:txBody>
      </p:sp>
    </p:spTree>
    <p:extLst>
      <p:ext uri="{BB962C8B-B14F-4D97-AF65-F5344CB8AC3E}">
        <p14:creationId xmlns:p14="http://schemas.microsoft.com/office/powerpoint/2010/main" val="764710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FB4EF-1FA1-1177-7973-F3F00BFD1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228EEC-0FE3-F78C-220E-6F95FF5B80A0}"/>
              </a:ext>
            </a:extLst>
          </p:cNvPr>
          <p:cNvSpPr>
            <a:spLocks noGrp="1"/>
          </p:cNvSpPr>
          <p:nvPr>
            <p:ph type="title"/>
          </p:nvPr>
        </p:nvSpPr>
        <p:spPr>
          <a:xfrm>
            <a:off x="838200" y="120051"/>
            <a:ext cx="10515600" cy="784934"/>
          </a:xfrm>
        </p:spPr>
        <p:txBody>
          <a:bodyPr>
            <a:normAutofit/>
          </a:bodyPr>
          <a:lstStyle/>
          <a:p>
            <a:r>
              <a:rPr lang="en-US"/>
              <a:t>Strategies for Student Recruitment </a:t>
            </a:r>
          </a:p>
        </p:txBody>
      </p:sp>
      <p:sp>
        <p:nvSpPr>
          <p:cNvPr id="5" name="Content Placeholder 4">
            <a:extLst>
              <a:ext uri="{FF2B5EF4-FFF2-40B4-BE49-F238E27FC236}">
                <a16:creationId xmlns:a16="http://schemas.microsoft.com/office/drawing/2014/main" id="{2A4483E6-8DFF-A7D7-F178-CCC389F16230}"/>
              </a:ext>
            </a:extLst>
          </p:cNvPr>
          <p:cNvSpPr>
            <a:spLocks noGrp="1"/>
          </p:cNvSpPr>
          <p:nvPr>
            <p:ph idx="1"/>
          </p:nvPr>
        </p:nvSpPr>
        <p:spPr>
          <a:xfrm>
            <a:off x="557784" y="1188720"/>
            <a:ext cx="10796016" cy="4988243"/>
          </a:xfrm>
        </p:spPr>
        <p:txBody>
          <a:bodyPr>
            <a:normAutofit fontScale="92500" lnSpcReduction="10000"/>
          </a:bodyPr>
          <a:lstStyle/>
          <a:p>
            <a:pPr marL="0" indent="0">
              <a:buNone/>
            </a:pPr>
            <a:r>
              <a:rPr lang="en-US" sz="2200"/>
              <a:t>Ensure your marketing materials (online and print) are: </a:t>
            </a:r>
          </a:p>
          <a:p>
            <a:r>
              <a:rPr lang="en-US" sz="2200"/>
              <a:t>Proactive (calendar of events)</a:t>
            </a:r>
          </a:p>
          <a:p>
            <a:r>
              <a:rPr lang="en-US" sz="2200"/>
              <a:t>Dynamic (feature pictures of youth, bios of staff, youth success stories) </a:t>
            </a:r>
          </a:p>
          <a:p>
            <a:r>
              <a:rPr lang="en-US" sz="2200"/>
              <a:t>Accessible (plain language, accessibility check, multiple languages)</a:t>
            </a:r>
          </a:p>
          <a:p>
            <a:r>
              <a:rPr lang="en-US" sz="2200"/>
              <a:t>Appealing to youth </a:t>
            </a:r>
          </a:p>
          <a:p>
            <a:r>
              <a:rPr lang="en-US" sz="2200"/>
              <a:t>Social Media (Instagram, TikTok, Facebook, etc.)</a:t>
            </a:r>
          </a:p>
          <a:p>
            <a:r>
              <a:rPr lang="en-US" sz="2200"/>
              <a:t>Address the 5 Pre-ETS topics specifically </a:t>
            </a:r>
          </a:p>
          <a:p>
            <a:r>
              <a:rPr lang="en-US" sz="2200"/>
              <a:t>Emphasize this is NO cost to the family! (*Funded by MassAbility*) </a:t>
            </a:r>
          </a:p>
          <a:p>
            <a:r>
              <a:rPr lang="en-US" sz="2200"/>
              <a:t>Brochures for college students should focus on career preparation and paid work-based learning opportunities, clearly distinguishing these experiences from internships required by the college or academic program. </a:t>
            </a:r>
          </a:p>
          <a:p>
            <a:r>
              <a:rPr lang="en-US" sz="2200"/>
              <a:t>Brochures for high school students should be engaging and easy for students to                     understand, while also providing parents and families with clear information about the            services and benefits.</a:t>
            </a:r>
          </a:p>
          <a:p>
            <a:endParaRPr lang="en-US" sz="2000"/>
          </a:p>
        </p:txBody>
      </p:sp>
    </p:spTree>
    <p:extLst>
      <p:ext uri="{BB962C8B-B14F-4D97-AF65-F5344CB8AC3E}">
        <p14:creationId xmlns:p14="http://schemas.microsoft.com/office/powerpoint/2010/main" val="3855541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E3C91-50CE-0E5B-B153-85C458C864A5}"/>
              </a:ext>
            </a:extLst>
          </p:cNvPr>
          <p:cNvSpPr>
            <a:spLocks noGrp="1"/>
          </p:cNvSpPr>
          <p:nvPr>
            <p:ph type="title"/>
          </p:nvPr>
        </p:nvSpPr>
        <p:spPr/>
        <p:txBody>
          <a:bodyPr/>
          <a:lstStyle/>
          <a:p>
            <a:r>
              <a:rPr lang="en-US"/>
              <a:t>Example of a Transition Marketing flyer </a:t>
            </a:r>
          </a:p>
        </p:txBody>
      </p:sp>
      <p:pic>
        <p:nvPicPr>
          <p:cNvPr id="4" name="Content Placeholder 3" descr="A colorful diagram illustrating the timeline of session one and two, summer workshops, the July workshop schedule and the August workshop. Both the July and August workshops contain scannable QR codes. Surrounding the outside of the diagram are decorative arrows pointing to context of each timeline. ">
            <a:extLst>
              <a:ext uri="{FF2B5EF4-FFF2-40B4-BE49-F238E27FC236}">
                <a16:creationId xmlns:a16="http://schemas.microsoft.com/office/drawing/2014/main" id="{D32548E1-E635-053A-FF50-7F6665BBE2D7}"/>
              </a:ext>
            </a:extLst>
          </p:cNvPr>
          <p:cNvPicPr>
            <a:picLocks noGrp="1" noChangeAspect="1"/>
          </p:cNvPicPr>
          <p:nvPr>
            <p:ph idx="1"/>
          </p:nvPr>
        </p:nvPicPr>
        <p:blipFill>
          <a:blip r:embed="rId3"/>
          <a:stretch>
            <a:fillRect/>
          </a:stretch>
        </p:blipFill>
        <p:spPr>
          <a:xfrm>
            <a:off x="2743768" y="1536798"/>
            <a:ext cx="6140793" cy="4741101"/>
          </a:xfrm>
          <a:prstGeom prst="rect">
            <a:avLst/>
          </a:prstGeom>
        </p:spPr>
      </p:pic>
      <p:sp>
        <p:nvSpPr>
          <p:cNvPr id="5" name="TextBox 4">
            <a:extLst>
              <a:ext uri="{FF2B5EF4-FFF2-40B4-BE49-F238E27FC236}">
                <a16:creationId xmlns:a16="http://schemas.microsoft.com/office/drawing/2014/main" id="{2FA7DE34-52C4-31A3-8EAC-82DF3426077D}"/>
              </a:ext>
            </a:extLst>
          </p:cNvPr>
          <p:cNvSpPr txBox="1"/>
          <p:nvPr/>
        </p:nvSpPr>
        <p:spPr>
          <a:xfrm>
            <a:off x="5954038" y="5778674"/>
            <a:ext cx="1060537"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t>Provider Name</a:t>
            </a:r>
          </a:p>
          <a:p>
            <a:endParaRPr lang="en-US"/>
          </a:p>
        </p:txBody>
      </p:sp>
      <p:sp>
        <p:nvSpPr>
          <p:cNvPr id="6" name="TextBox 5">
            <a:extLst>
              <a:ext uri="{FF2B5EF4-FFF2-40B4-BE49-F238E27FC236}">
                <a16:creationId xmlns:a16="http://schemas.microsoft.com/office/drawing/2014/main" id="{3D70CB32-48DA-11C0-932C-C9FEB4A56448}"/>
              </a:ext>
            </a:extLst>
          </p:cNvPr>
          <p:cNvSpPr txBox="1"/>
          <p:nvPr/>
        </p:nvSpPr>
        <p:spPr>
          <a:xfrm>
            <a:off x="3156559" y="5745271"/>
            <a:ext cx="10271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Contact Name</a:t>
            </a:r>
            <a:endParaRPr lang="en-US">
              <a:solidFill>
                <a:schemeClr val="bg1"/>
              </a:solidFill>
            </a:endParaRPr>
          </a:p>
        </p:txBody>
      </p:sp>
      <p:sp>
        <p:nvSpPr>
          <p:cNvPr id="7" name="Arrow: Right 6" descr="Blue arrow pointing to the first timeline noting the dates of camp weeks. ">
            <a:extLst>
              <a:ext uri="{FF2B5EF4-FFF2-40B4-BE49-F238E27FC236}">
                <a16:creationId xmlns:a16="http://schemas.microsoft.com/office/drawing/2014/main" id="{37F4E387-95D8-ABA9-CD97-60A58FD20EFD}"/>
              </a:ext>
            </a:extLst>
          </p:cNvPr>
          <p:cNvSpPr/>
          <p:nvPr/>
        </p:nvSpPr>
        <p:spPr>
          <a:xfrm>
            <a:off x="634651" y="3858016"/>
            <a:ext cx="1895605" cy="2755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descr="Blue arrow pointing to the bottom of the diagram to note the RSVP contact and deadline. ">
            <a:extLst>
              <a:ext uri="{FF2B5EF4-FFF2-40B4-BE49-F238E27FC236}">
                <a16:creationId xmlns:a16="http://schemas.microsoft.com/office/drawing/2014/main" id="{DCECC650-FAB5-9760-D705-F13B7308487F}"/>
              </a:ext>
            </a:extLst>
          </p:cNvPr>
          <p:cNvSpPr/>
          <p:nvPr/>
        </p:nvSpPr>
        <p:spPr>
          <a:xfrm rot="1680000">
            <a:off x="643002" y="5294334"/>
            <a:ext cx="1920657" cy="3256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Left 9" descr="A blue arrow pointing to the bottom right hand side of the diagram showing the MassAbility logo.">
            <a:extLst>
              <a:ext uri="{FF2B5EF4-FFF2-40B4-BE49-F238E27FC236}">
                <a16:creationId xmlns:a16="http://schemas.microsoft.com/office/drawing/2014/main" id="{769AD935-9A92-6E1F-9B2B-275D5D1433F6}"/>
              </a:ext>
            </a:extLst>
          </p:cNvPr>
          <p:cNvSpPr/>
          <p:nvPr/>
        </p:nvSpPr>
        <p:spPr>
          <a:xfrm>
            <a:off x="9016652" y="5839215"/>
            <a:ext cx="2346542" cy="14196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Left 10" descr="A blue arrow pointing to the QR codes and the last two boxes of the timeline for July ad August ">
            <a:extLst>
              <a:ext uri="{FF2B5EF4-FFF2-40B4-BE49-F238E27FC236}">
                <a16:creationId xmlns:a16="http://schemas.microsoft.com/office/drawing/2014/main" id="{B2ACE842-E590-8452-C238-BFE878BE6A44}"/>
              </a:ext>
            </a:extLst>
          </p:cNvPr>
          <p:cNvSpPr/>
          <p:nvPr/>
        </p:nvSpPr>
        <p:spPr>
          <a:xfrm>
            <a:off x="9014563" y="4263024"/>
            <a:ext cx="2379945" cy="36743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C8034AD-F4C4-EC6A-5790-BBD8A0168738}"/>
              </a:ext>
            </a:extLst>
          </p:cNvPr>
          <p:cNvSpPr txBox="1"/>
          <p:nvPr/>
        </p:nvSpPr>
        <p:spPr>
          <a:xfrm>
            <a:off x="467638" y="3290170"/>
            <a:ext cx="166178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Dates of Camp Weeks</a:t>
            </a:r>
          </a:p>
        </p:txBody>
      </p:sp>
      <p:sp>
        <p:nvSpPr>
          <p:cNvPr id="14" name="TextBox 13">
            <a:extLst>
              <a:ext uri="{FF2B5EF4-FFF2-40B4-BE49-F238E27FC236}">
                <a16:creationId xmlns:a16="http://schemas.microsoft.com/office/drawing/2014/main" id="{E85342D6-555C-94A2-2E9C-31ABA1F5CF57}"/>
              </a:ext>
            </a:extLst>
          </p:cNvPr>
          <p:cNvSpPr txBox="1"/>
          <p:nvPr/>
        </p:nvSpPr>
        <p:spPr>
          <a:xfrm>
            <a:off x="240083" y="5657589"/>
            <a:ext cx="18893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RSVP Contact and Deadline</a:t>
            </a:r>
          </a:p>
        </p:txBody>
      </p:sp>
      <p:sp>
        <p:nvSpPr>
          <p:cNvPr id="15" name="TextBox 14">
            <a:extLst>
              <a:ext uri="{FF2B5EF4-FFF2-40B4-BE49-F238E27FC236}">
                <a16:creationId xmlns:a16="http://schemas.microsoft.com/office/drawing/2014/main" id="{F780400D-552F-2806-48B7-91AA8E67C6D9}"/>
              </a:ext>
            </a:extLst>
          </p:cNvPr>
          <p:cNvSpPr txBox="1"/>
          <p:nvPr/>
        </p:nvSpPr>
        <p:spPr>
          <a:xfrm>
            <a:off x="9018740" y="3286735"/>
            <a:ext cx="247180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QR Codes to Single Session Calendar and Sign up </a:t>
            </a:r>
          </a:p>
        </p:txBody>
      </p:sp>
      <p:sp>
        <p:nvSpPr>
          <p:cNvPr id="16" name="TextBox 15">
            <a:extLst>
              <a:ext uri="{FF2B5EF4-FFF2-40B4-BE49-F238E27FC236}">
                <a16:creationId xmlns:a16="http://schemas.microsoft.com/office/drawing/2014/main" id="{E7D11278-56C9-145B-E52A-A11C36F1CC97}"/>
              </a:ext>
            </a:extLst>
          </p:cNvPr>
          <p:cNvSpPr txBox="1"/>
          <p:nvPr/>
        </p:nvSpPr>
        <p:spPr>
          <a:xfrm>
            <a:off x="9025002" y="5267194"/>
            <a:ext cx="23715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Co-Brand </a:t>
            </a:r>
            <a:r>
              <a:rPr lang="en-US" err="1"/>
              <a:t>MassAbility</a:t>
            </a:r>
            <a:r>
              <a:rPr lang="en-US"/>
              <a:t> &amp; Provider Logo </a:t>
            </a:r>
          </a:p>
        </p:txBody>
      </p:sp>
    </p:spTree>
    <p:extLst>
      <p:ext uri="{BB962C8B-B14F-4D97-AF65-F5344CB8AC3E}">
        <p14:creationId xmlns:p14="http://schemas.microsoft.com/office/powerpoint/2010/main" val="3215394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30EAC-53C6-DAD5-936A-299F91C1C5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16C7C-49FF-3B07-EE8E-D825F9ED7B7D}"/>
              </a:ext>
            </a:extLst>
          </p:cNvPr>
          <p:cNvSpPr>
            <a:spLocks noGrp="1"/>
          </p:cNvSpPr>
          <p:nvPr>
            <p:ph type="title"/>
          </p:nvPr>
        </p:nvSpPr>
        <p:spPr>
          <a:xfrm>
            <a:off x="838200" y="120051"/>
            <a:ext cx="10515600" cy="784934"/>
          </a:xfrm>
        </p:spPr>
        <p:txBody>
          <a:bodyPr>
            <a:normAutofit/>
          </a:bodyPr>
          <a:lstStyle/>
          <a:p>
            <a:r>
              <a:rPr lang="en-US"/>
              <a:t>Partnering with MassAbility </a:t>
            </a:r>
          </a:p>
        </p:txBody>
      </p:sp>
      <p:sp>
        <p:nvSpPr>
          <p:cNvPr id="5" name="Content Placeholder 4">
            <a:extLst>
              <a:ext uri="{FF2B5EF4-FFF2-40B4-BE49-F238E27FC236}">
                <a16:creationId xmlns:a16="http://schemas.microsoft.com/office/drawing/2014/main" id="{77BA2BDE-5185-9453-5143-7E9F656C7DF2}"/>
              </a:ext>
            </a:extLst>
          </p:cNvPr>
          <p:cNvSpPr>
            <a:spLocks noGrp="1"/>
          </p:cNvSpPr>
          <p:nvPr>
            <p:ph idx="1"/>
          </p:nvPr>
        </p:nvSpPr>
        <p:spPr>
          <a:xfrm>
            <a:off x="475488" y="1188720"/>
            <a:ext cx="10878312" cy="5358384"/>
          </a:xfrm>
        </p:spPr>
        <p:txBody>
          <a:bodyPr>
            <a:normAutofit lnSpcReduction="10000"/>
          </a:bodyPr>
          <a:lstStyle/>
          <a:p>
            <a:pPr marL="0" indent="0">
              <a:buNone/>
            </a:pPr>
            <a:r>
              <a:rPr lang="en-US" sz="2000"/>
              <a:t>Pre-ETS has moved out of the school day but partnership with schools is critical</a:t>
            </a:r>
          </a:p>
          <a:p>
            <a:r>
              <a:rPr lang="en-US" sz="2000"/>
              <a:t>Each public High School in Massachusetts has a MassAbility Career Counselor assigned as its liaison</a:t>
            </a:r>
          </a:p>
          <a:p>
            <a:r>
              <a:rPr lang="en-US" sz="2000"/>
              <a:t>The local area office can provide you with contact information for the school </a:t>
            </a:r>
          </a:p>
          <a:p>
            <a:r>
              <a:rPr lang="en-US" sz="2000"/>
              <a:t>All Massachusetts Public High Schools have received notification of the changes of the Pre-ETS model from the Commissioners of DESE and MassAbility</a:t>
            </a:r>
          </a:p>
          <a:p>
            <a:r>
              <a:rPr lang="en-US" sz="2000"/>
              <a:t>All MassAbility Area Offices are sending out messages to their local school partners (Special Ed Teachers, Guidance Counselors, Special Ed Liaisons, Student Services Directors) notifying them of the changes in the model and providing a list of approved CCS providers available in their local communities </a:t>
            </a:r>
          </a:p>
          <a:p>
            <a:r>
              <a:rPr lang="en-US" sz="2000"/>
              <a:t>The Rehabilitation Services Administration has issued updated guidance reinforcing the requirement that Pre-ETS be provided in integrated settings, with services matching the student’s Pre-ETS plan or IPE. Moving services outside of the school system, with a focus on work-based learning in integrated, community settings aligns with RSA requirements</a:t>
            </a:r>
          </a:p>
          <a:p>
            <a:pPr marL="0" indent="0">
              <a:buNone/>
            </a:pPr>
            <a:endParaRPr lang="en-US" sz="2000"/>
          </a:p>
          <a:p>
            <a:pPr marL="0" indent="0">
              <a:buNone/>
            </a:pPr>
            <a:r>
              <a:rPr lang="en-US" sz="2000"/>
              <a:t>*** </a:t>
            </a:r>
            <a:r>
              <a:rPr lang="en-US" sz="1400"/>
              <a:t>DESE Letter and link to RSA notice is included at end of this this presentation</a:t>
            </a:r>
          </a:p>
        </p:txBody>
      </p:sp>
    </p:spTree>
    <p:extLst>
      <p:ext uri="{BB962C8B-B14F-4D97-AF65-F5344CB8AC3E}">
        <p14:creationId xmlns:p14="http://schemas.microsoft.com/office/powerpoint/2010/main" val="3927289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43B24-D220-26EF-5784-188AF26A7198}"/>
              </a:ext>
            </a:extLst>
          </p:cNvPr>
          <p:cNvSpPr>
            <a:spLocks noGrp="1"/>
          </p:cNvSpPr>
          <p:nvPr>
            <p:ph type="title"/>
          </p:nvPr>
        </p:nvSpPr>
        <p:spPr/>
        <p:txBody>
          <a:bodyPr/>
          <a:lstStyle/>
          <a:p>
            <a:r>
              <a:rPr lang="en-US"/>
              <a:t>Know your Education Partners</a:t>
            </a:r>
          </a:p>
        </p:txBody>
      </p:sp>
      <p:sp>
        <p:nvSpPr>
          <p:cNvPr id="3" name="Content Placeholder 2">
            <a:extLst>
              <a:ext uri="{FF2B5EF4-FFF2-40B4-BE49-F238E27FC236}">
                <a16:creationId xmlns:a16="http://schemas.microsoft.com/office/drawing/2014/main" id="{6655D4B7-B4DC-47A2-D6CC-2428D515CEFF}"/>
              </a:ext>
            </a:extLst>
          </p:cNvPr>
          <p:cNvSpPr>
            <a:spLocks noGrp="1"/>
          </p:cNvSpPr>
          <p:nvPr>
            <p:ph idx="1"/>
          </p:nvPr>
        </p:nvSpPr>
        <p:spPr>
          <a:xfrm>
            <a:off x="596900" y="1212678"/>
            <a:ext cx="10756900" cy="4964285"/>
          </a:xfrm>
        </p:spPr>
        <p:txBody>
          <a:bodyPr vert="horz" lIns="91440" tIns="45720" rIns="91440" bIns="45720" rtlCol="0" anchor="t">
            <a:normAutofit fontScale="92500" lnSpcReduction="10000"/>
          </a:bodyPr>
          <a:lstStyle/>
          <a:p>
            <a:pPr marL="0" indent="0">
              <a:buNone/>
            </a:pPr>
            <a:r>
              <a:rPr lang="en-US"/>
              <a:t>There are approximately 408 public high schools in Massachusetts, including vocational and charter schools</a:t>
            </a:r>
          </a:p>
          <a:p>
            <a:pPr marL="0" indent="0">
              <a:buNone/>
            </a:pPr>
            <a:r>
              <a:rPr lang="en-US"/>
              <a:t>There are 29 public colleges and universities in Massachusetts</a:t>
            </a:r>
          </a:p>
          <a:p>
            <a:pPr marL="0" lvl="0" indent="0">
              <a:buNone/>
            </a:pPr>
            <a:r>
              <a:rPr lang="en-US"/>
              <a:t>There are 69 private colleges and universities in Massachusetts</a:t>
            </a:r>
          </a:p>
          <a:p>
            <a:pPr marL="0" lvl="0" indent="0">
              <a:buNone/>
            </a:pPr>
            <a:endParaRPr lang="en-US"/>
          </a:p>
          <a:p>
            <a:pPr marL="0" indent="0">
              <a:buNone/>
            </a:pPr>
            <a:r>
              <a:rPr lang="en-US"/>
              <a:t>All colleges have Student Services/Disability Services/Office of Accessibility. Additionally, many have specialized supports on campus</a:t>
            </a:r>
          </a:p>
          <a:p>
            <a:pPr lvl="0"/>
            <a:r>
              <a:rPr lang="en-US"/>
              <a:t>Academic Support Programs (LD/ADHD/ASD/ID)</a:t>
            </a:r>
          </a:p>
          <a:p>
            <a:pPr lvl="0"/>
            <a:r>
              <a:rPr lang="en-US"/>
              <a:t>Campus Counseling Services</a:t>
            </a:r>
          </a:p>
          <a:p>
            <a:pPr lvl="0"/>
            <a:r>
              <a:rPr lang="en-US"/>
              <a:t>Campus Medical Services</a:t>
            </a:r>
          </a:p>
          <a:p>
            <a:pPr lvl="0"/>
            <a:r>
              <a:rPr lang="en-US"/>
              <a:t>College Navigators</a:t>
            </a:r>
          </a:p>
          <a:p>
            <a:endParaRPr lang="en-US"/>
          </a:p>
        </p:txBody>
      </p:sp>
    </p:spTree>
    <p:extLst>
      <p:ext uri="{BB962C8B-B14F-4D97-AF65-F5344CB8AC3E}">
        <p14:creationId xmlns:p14="http://schemas.microsoft.com/office/powerpoint/2010/main" val="4283808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Massachusetts with twenty-nine marked college campuses throughout the state. Below the map are each individual college name listed with website and contact information. &#10;">
            <a:extLst>
              <a:ext uri="{FF2B5EF4-FFF2-40B4-BE49-F238E27FC236}">
                <a16:creationId xmlns:a16="http://schemas.microsoft.com/office/drawing/2014/main" id="{8CA7FF10-0A89-31D2-8648-027BF7EE4A9F}"/>
              </a:ext>
            </a:extLst>
          </p:cNvPr>
          <p:cNvPicPr>
            <a:picLocks noChangeAspect="1"/>
          </p:cNvPicPr>
          <p:nvPr/>
        </p:nvPicPr>
        <p:blipFill>
          <a:blip r:embed="rId3"/>
          <a:srcRect b="5480"/>
          <a:stretch>
            <a:fillRect/>
          </a:stretch>
        </p:blipFill>
        <p:spPr>
          <a:xfrm>
            <a:off x="20" y="-113018"/>
            <a:ext cx="12191980" cy="6856718"/>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A0182-6016-A4D7-11D5-76983C0C8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7EE09-897C-6259-2E60-DC4CA0EA2F79}"/>
              </a:ext>
            </a:extLst>
          </p:cNvPr>
          <p:cNvSpPr>
            <a:spLocks noGrp="1"/>
          </p:cNvSpPr>
          <p:nvPr>
            <p:ph type="title"/>
          </p:nvPr>
        </p:nvSpPr>
        <p:spPr/>
        <p:txBody>
          <a:bodyPr>
            <a:normAutofit/>
          </a:bodyPr>
          <a:lstStyle/>
          <a:p>
            <a:r>
              <a:rPr lang="en-US"/>
              <a:t>Transition Services New Model</a:t>
            </a:r>
          </a:p>
        </p:txBody>
      </p:sp>
      <p:sp>
        <p:nvSpPr>
          <p:cNvPr id="5" name="Content Placeholder 4">
            <a:extLst>
              <a:ext uri="{FF2B5EF4-FFF2-40B4-BE49-F238E27FC236}">
                <a16:creationId xmlns:a16="http://schemas.microsoft.com/office/drawing/2014/main" id="{2E5CA683-FABE-4214-EBEC-5B52E8440A44}"/>
              </a:ext>
            </a:extLst>
          </p:cNvPr>
          <p:cNvSpPr>
            <a:spLocks noGrp="1"/>
          </p:cNvSpPr>
          <p:nvPr>
            <p:ph idx="1"/>
          </p:nvPr>
        </p:nvSpPr>
        <p:spPr>
          <a:xfrm>
            <a:off x="557784" y="1188720"/>
            <a:ext cx="10796016" cy="4988243"/>
          </a:xfrm>
        </p:spPr>
        <p:txBody>
          <a:bodyPr>
            <a:normAutofit/>
          </a:bodyPr>
          <a:lstStyle/>
          <a:p>
            <a:pPr marL="0" indent="0">
              <a:buNone/>
            </a:pPr>
            <a:r>
              <a:rPr lang="en-US" sz="2000"/>
              <a:t>CCS Transition Services will be provided in group sessions </a:t>
            </a:r>
          </a:p>
          <a:p>
            <a:pPr marL="0" indent="0">
              <a:buNone/>
            </a:pPr>
            <a:r>
              <a:rPr lang="en-US" sz="2000"/>
              <a:t>Curriculum should be adapted for learners of all abilities and individualized to align with students’ interests and abilities</a:t>
            </a:r>
          </a:p>
          <a:p>
            <a:pPr marL="0" indent="0">
              <a:buNone/>
            </a:pPr>
            <a:r>
              <a:rPr lang="en-US" sz="2000"/>
              <a:t>Providers are asked to have a planned curriculum for each required service and utilize curriculum models funded by MassAbility. Curriculum can be augmented with provider generated materials, technology, and local community alignment</a:t>
            </a:r>
          </a:p>
          <a:p>
            <a:pPr marL="0" indent="0">
              <a:buNone/>
            </a:pPr>
            <a:r>
              <a:rPr lang="en-US" sz="2000"/>
              <a:t>The program should be individualized, but not provided as a one-to-one service, except when identified as “Start up supports for student in work-based learning internship site / check-ins with student in work-based learning internship site”</a:t>
            </a:r>
          </a:p>
          <a:p>
            <a:pPr marL="0" indent="0">
              <a:buNone/>
            </a:pPr>
            <a:r>
              <a:rPr lang="en-US" sz="2000"/>
              <a:t>Transportation is a reimbursable model now, using state funding to allow for both PE and CS students to access it. Providers who do not currently have the capacity to provide transportation may have options available in the near future. Additional guidance and support will be forthcoming from MassAbility</a:t>
            </a:r>
          </a:p>
          <a:p>
            <a:pPr marL="0" indent="0">
              <a:buNone/>
            </a:pPr>
            <a:r>
              <a:rPr lang="en-US" sz="2000"/>
              <a:t>Business Improvement Partners will be working with you to support your program and will             be facilitating Provider Learning Communities and planning Community of Practice sessions</a:t>
            </a:r>
          </a:p>
          <a:p>
            <a:pPr marL="0" indent="0">
              <a:buNone/>
            </a:pPr>
            <a:endParaRPr lang="en-US" sz="2000"/>
          </a:p>
          <a:p>
            <a:pPr marL="0" indent="0">
              <a:buNone/>
            </a:pPr>
            <a:endParaRPr lang="en-US" sz="2000"/>
          </a:p>
          <a:p>
            <a:pPr marL="0" indent="0">
              <a:buNone/>
            </a:pPr>
            <a:endParaRPr lang="en-US" sz="2000"/>
          </a:p>
          <a:p>
            <a:pPr marL="0" indent="0">
              <a:buNone/>
            </a:pPr>
            <a:endParaRPr lang="en-US" sz="2000"/>
          </a:p>
        </p:txBody>
      </p:sp>
    </p:spTree>
    <p:extLst>
      <p:ext uri="{BB962C8B-B14F-4D97-AF65-F5344CB8AC3E}">
        <p14:creationId xmlns:p14="http://schemas.microsoft.com/office/powerpoint/2010/main" val="1493073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53D0A-D63A-9821-5F78-904246EDF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DA897-1FCC-7A5B-DCF9-36BB87D849F4}"/>
              </a:ext>
            </a:extLst>
          </p:cNvPr>
          <p:cNvSpPr>
            <a:spLocks noGrp="1"/>
          </p:cNvSpPr>
          <p:nvPr>
            <p:ph type="title"/>
          </p:nvPr>
        </p:nvSpPr>
        <p:spPr/>
        <p:txBody>
          <a:bodyPr>
            <a:normAutofit/>
          </a:bodyPr>
          <a:lstStyle/>
          <a:p>
            <a:r>
              <a:rPr lang="en-US"/>
              <a:t>Single Service Sessions</a:t>
            </a:r>
          </a:p>
        </p:txBody>
      </p:sp>
      <p:sp>
        <p:nvSpPr>
          <p:cNvPr id="5" name="Content Placeholder 4">
            <a:extLst>
              <a:ext uri="{FF2B5EF4-FFF2-40B4-BE49-F238E27FC236}">
                <a16:creationId xmlns:a16="http://schemas.microsoft.com/office/drawing/2014/main" id="{DB9830B1-76C7-92AE-1856-1B7B87244C93}"/>
              </a:ext>
            </a:extLst>
          </p:cNvPr>
          <p:cNvSpPr>
            <a:spLocks noGrp="1"/>
          </p:cNvSpPr>
          <p:nvPr>
            <p:ph idx="1"/>
          </p:nvPr>
        </p:nvSpPr>
        <p:spPr>
          <a:xfrm>
            <a:off x="557784" y="1188720"/>
            <a:ext cx="10796016" cy="4988243"/>
          </a:xfrm>
        </p:spPr>
        <p:txBody>
          <a:bodyPr vert="horz" lIns="91440" tIns="45720" rIns="91440" bIns="45720" rtlCol="0" anchor="t">
            <a:normAutofit fontScale="92500" lnSpcReduction="20000"/>
          </a:bodyPr>
          <a:lstStyle/>
          <a:p>
            <a:r>
              <a:rPr lang="en-US" sz="2000"/>
              <a:t>Single service sessions are group sessions supporting 4-12 students</a:t>
            </a:r>
          </a:p>
          <a:p>
            <a:r>
              <a:rPr lang="en-US" sz="2000"/>
              <a:t>The single service modules are paid by the session which is intended to be </a:t>
            </a:r>
            <a:r>
              <a:rPr lang="en-US" sz="2000" i="1"/>
              <a:t>around</a:t>
            </a:r>
            <a:r>
              <a:rPr lang="en-US" sz="2000"/>
              <a:t> an hour.   (This is billed by the session and not by ¼ hour) </a:t>
            </a:r>
          </a:p>
          <a:p>
            <a:r>
              <a:rPr lang="en-US" sz="2000"/>
              <a:t>The session rate of $613.17 per session and is fully loaded </a:t>
            </a:r>
            <a:r>
              <a:rPr lang="en-US" sz="1700"/>
              <a:t>(inclusive of prep time, materials, supervision, facilities, admin, etc.)      </a:t>
            </a:r>
          </a:p>
          <a:p>
            <a:r>
              <a:rPr lang="en-US" sz="2000"/>
              <a:t>Providers can offer sessions that are two or three hours for special events such as tours of employment sites, college campuses, </a:t>
            </a:r>
            <a:r>
              <a:rPr lang="en-US" sz="2000" err="1"/>
              <a:t>MassHire</a:t>
            </a:r>
            <a:r>
              <a:rPr lang="en-US" sz="2000"/>
              <a:t> offices, etc. which can be multi-hour events</a:t>
            </a:r>
          </a:p>
          <a:p>
            <a:r>
              <a:rPr lang="en-US" sz="2000"/>
              <a:t>It is intended that there will be two provider staff present at each session </a:t>
            </a:r>
          </a:p>
          <a:p>
            <a:r>
              <a:rPr lang="en-US" sz="2000"/>
              <a:t>Each single service session series should focus on one service module: Self-Advocacy, Job Exploration, Workplace Readiness, or Post-Secondary and Training Exploration </a:t>
            </a:r>
          </a:p>
          <a:p>
            <a:r>
              <a:rPr lang="en-US" sz="2000"/>
              <a:t>Providers can provide transportation to and from single service sessions </a:t>
            </a:r>
          </a:p>
          <a:p>
            <a:r>
              <a:rPr lang="en-US" sz="2000"/>
              <a:t>Students receiving single service sessions after school can be transported home by provider</a:t>
            </a:r>
          </a:p>
          <a:p>
            <a:r>
              <a:rPr lang="en-US" sz="2000"/>
              <a:t>Single service sessions operate in a cohort model with the same students enrolled for a defined number of sessions.  </a:t>
            </a:r>
          </a:p>
          <a:p>
            <a:pPr marL="0" indent="0">
              <a:buNone/>
            </a:pPr>
            <a:r>
              <a:rPr lang="en-US" sz="1600"/>
              <a:t>     </a:t>
            </a:r>
            <a:r>
              <a:rPr lang="en-US" sz="1600" b="1"/>
              <a:t>Examples</a:t>
            </a:r>
          </a:p>
          <a:p>
            <a:pPr lvl="1">
              <a:buFont typeface="Courier New" panose="02070309020205020404" pitchFamily="49" charset="0"/>
              <a:buChar char="o"/>
            </a:pPr>
            <a:r>
              <a:rPr lang="en-US" sz="1600"/>
              <a:t> 6-week self advocacy program in 1.5 hour sessions</a:t>
            </a:r>
          </a:p>
          <a:p>
            <a:pPr lvl="1">
              <a:buFont typeface="Courier New" panose="02070309020205020404" pitchFamily="49" charset="0"/>
              <a:buChar char="o"/>
            </a:pPr>
            <a:r>
              <a:rPr lang="en-US" sz="1600"/>
              <a:t> 4-week job exploration program in 1 hour sessions with a three-hour job site tour on the 5</a:t>
            </a:r>
            <a:r>
              <a:rPr lang="en-US" sz="1600" baseline="30000"/>
              <a:t>th</a:t>
            </a:r>
            <a:r>
              <a:rPr lang="en-US" sz="1600"/>
              <a:t> week</a:t>
            </a:r>
          </a:p>
          <a:p>
            <a:pPr lvl="1">
              <a:buFont typeface="Courier New" panose="02070309020205020404" pitchFamily="49" charset="0"/>
              <a:buChar char="o"/>
            </a:pPr>
            <a:r>
              <a:rPr lang="en-US" sz="1600"/>
              <a:t> 8-week workplace readiness program in 1.5-hour sessions followed by work-based learning placement</a:t>
            </a:r>
          </a:p>
          <a:p>
            <a:pPr lvl="1">
              <a:buFont typeface="Courier New" panose="02070309020205020404" pitchFamily="49" charset="0"/>
              <a:buChar char="o"/>
            </a:pPr>
            <a:endParaRPr lang="en-US" sz="1600"/>
          </a:p>
          <a:p>
            <a:endParaRPr lang="en-US" sz="2000"/>
          </a:p>
        </p:txBody>
      </p:sp>
    </p:spTree>
    <p:extLst>
      <p:ext uri="{BB962C8B-B14F-4D97-AF65-F5344CB8AC3E}">
        <p14:creationId xmlns:p14="http://schemas.microsoft.com/office/powerpoint/2010/main" val="75761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62E56-8E2E-2E71-5D48-9B5D9CB907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FBCB3-7C78-7F9F-A8FA-C96AE3ADD089}"/>
              </a:ext>
            </a:extLst>
          </p:cNvPr>
          <p:cNvSpPr>
            <a:spLocks noGrp="1"/>
          </p:cNvSpPr>
          <p:nvPr>
            <p:ph type="title"/>
          </p:nvPr>
        </p:nvSpPr>
        <p:spPr/>
        <p:txBody>
          <a:bodyPr>
            <a:normAutofit/>
          </a:bodyPr>
          <a:lstStyle/>
          <a:p>
            <a:r>
              <a:rPr lang="en-US"/>
              <a:t>Single Service Sessions - cont. </a:t>
            </a:r>
          </a:p>
        </p:txBody>
      </p:sp>
      <p:sp>
        <p:nvSpPr>
          <p:cNvPr id="5" name="Content Placeholder 4">
            <a:extLst>
              <a:ext uri="{FF2B5EF4-FFF2-40B4-BE49-F238E27FC236}">
                <a16:creationId xmlns:a16="http://schemas.microsoft.com/office/drawing/2014/main" id="{2D73756E-ED4E-5CA8-372C-4676CB84A1A8}"/>
              </a:ext>
            </a:extLst>
          </p:cNvPr>
          <p:cNvSpPr>
            <a:spLocks noGrp="1"/>
          </p:cNvSpPr>
          <p:nvPr>
            <p:ph idx="1"/>
          </p:nvPr>
        </p:nvSpPr>
        <p:spPr>
          <a:xfrm>
            <a:off x="557784" y="1188720"/>
            <a:ext cx="11045952" cy="4988243"/>
          </a:xfrm>
        </p:spPr>
        <p:txBody>
          <a:bodyPr vert="horz" lIns="91440" tIns="45720" rIns="91440" bIns="45720" rtlCol="0" anchor="t">
            <a:normAutofit/>
          </a:bodyPr>
          <a:lstStyle/>
          <a:p>
            <a:r>
              <a:rPr lang="en-US" sz="2000"/>
              <a:t>Single service sessions should follow a planned progression around one of the five Pre-ETS topics (using a planned curriculum path) </a:t>
            </a:r>
          </a:p>
          <a:p>
            <a:r>
              <a:rPr lang="en-US" sz="2000"/>
              <a:t>Providers can provide single service sessions in-person or remotely. Hybrid models are allowable</a:t>
            </a:r>
          </a:p>
          <a:p>
            <a:r>
              <a:rPr lang="en-US" sz="2000"/>
              <a:t>Students are not paid to attend single service sessions, however paid work-based learning opportunities can follow single service sessions or occur concurrently </a:t>
            </a:r>
          </a:p>
          <a:p>
            <a:r>
              <a:rPr lang="en-US" sz="2000"/>
              <a:t>Providers should have planned curriculum and use the MassAbility approved technology-based platforms to augment their locally developed curricula</a:t>
            </a:r>
          </a:p>
          <a:p>
            <a:r>
              <a:rPr lang="en-US" sz="2000"/>
              <a:t>Providers will have publicly posted schedules of Transition Services; on their website, and shared with families, MassAbility, and schools</a:t>
            </a:r>
          </a:p>
          <a:p>
            <a:r>
              <a:rPr lang="en-US" sz="2000"/>
              <a:t>For CS Eligible students counselors should receive a Transition Services Plan from the provider before services start so that the IPE can be amended appropriately to include each single service</a:t>
            </a:r>
          </a:p>
          <a:p>
            <a:r>
              <a:rPr lang="en-US" sz="2000"/>
              <a:t>For PE students the Transition Services Plan will be completed in the PE Portal prior to                       the initiation of services</a:t>
            </a:r>
          </a:p>
          <a:p>
            <a:endParaRPr lang="en-US" sz="2000"/>
          </a:p>
          <a:p>
            <a:endParaRPr lang="en-US" sz="2000"/>
          </a:p>
        </p:txBody>
      </p:sp>
    </p:spTree>
    <p:extLst>
      <p:ext uri="{BB962C8B-B14F-4D97-AF65-F5344CB8AC3E}">
        <p14:creationId xmlns:p14="http://schemas.microsoft.com/office/powerpoint/2010/main" val="3562123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C4969-B196-41D6-4EBE-908D30AA6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A22CF-1A02-D0D0-4F4A-C91E94FF8314}"/>
              </a:ext>
            </a:extLst>
          </p:cNvPr>
          <p:cNvSpPr>
            <a:spLocks noGrp="1"/>
          </p:cNvSpPr>
          <p:nvPr>
            <p:ph type="title"/>
          </p:nvPr>
        </p:nvSpPr>
        <p:spPr/>
        <p:txBody>
          <a:bodyPr>
            <a:normAutofit/>
          </a:bodyPr>
          <a:lstStyle/>
          <a:p>
            <a:r>
              <a:rPr lang="en-US"/>
              <a:t> Career Camps </a:t>
            </a:r>
          </a:p>
        </p:txBody>
      </p:sp>
      <p:sp>
        <p:nvSpPr>
          <p:cNvPr id="5" name="Content Placeholder 4">
            <a:extLst>
              <a:ext uri="{FF2B5EF4-FFF2-40B4-BE49-F238E27FC236}">
                <a16:creationId xmlns:a16="http://schemas.microsoft.com/office/drawing/2014/main" id="{CC2214C6-8A09-A0D5-9903-A5F67D7FD20E}"/>
              </a:ext>
            </a:extLst>
          </p:cNvPr>
          <p:cNvSpPr>
            <a:spLocks noGrp="1"/>
          </p:cNvSpPr>
          <p:nvPr>
            <p:ph idx="1"/>
          </p:nvPr>
        </p:nvSpPr>
        <p:spPr>
          <a:xfrm>
            <a:off x="557784" y="1188720"/>
            <a:ext cx="10796016" cy="4988243"/>
          </a:xfrm>
        </p:spPr>
        <p:txBody>
          <a:bodyPr>
            <a:normAutofit lnSpcReduction="10000"/>
          </a:bodyPr>
          <a:lstStyle/>
          <a:p>
            <a:r>
              <a:rPr lang="en-US" sz="2000"/>
              <a:t>Providers will offer 5-day Career Camps during school breaks and summer</a:t>
            </a:r>
          </a:p>
          <a:p>
            <a:r>
              <a:rPr lang="en-US" sz="2000"/>
              <a:t>Career camps will cover four of the five required services (Self Advocacy, Job Exploration, Work-Readiness, Post-Secondary Ed/Training) </a:t>
            </a:r>
          </a:p>
          <a:p>
            <a:r>
              <a:rPr lang="en-US" sz="2000"/>
              <a:t>Career camps should be followed by work-based learning opportunities for students who successfully complete the Career Camp</a:t>
            </a:r>
          </a:p>
          <a:p>
            <a:r>
              <a:rPr lang="en-US" sz="2000"/>
              <a:t>Career camps are intended to be 5-hour (two 2.5 hour sessions of actual learning) plus a lunch break</a:t>
            </a:r>
          </a:p>
          <a:p>
            <a:r>
              <a:rPr lang="en-US" sz="2000"/>
              <a:t>Providers can provide lunch using the Career Camp funding structure to support the cost</a:t>
            </a:r>
          </a:p>
          <a:p>
            <a:r>
              <a:rPr lang="en-US" sz="2000"/>
              <a:t>Alternative proposals such as career camps for five successive Saturdays can be approved by the managing office Area Director </a:t>
            </a:r>
          </a:p>
          <a:p>
            <a:r>
              <a:rPr lang="en-US" sz="2000"/>
              <a:t>Transportation to and from the career camp can be offered by the provider</a:t>
            </a:r>
          </a:p>
          <a:p>
            <a:r>
              <a:rPr lang="en-US" sz="2000"/>
              <a:t>Career Camps can occur on school grounds when schools are on break or in                  community settings like libraries, YMCAs, college campuses, provider’s offices, etc. </a:t>
            </a:r>
          </a:p>
          <a:p>
            <a:r>
              <a:rPr lang="en-US" sz="2000"/>
              <a:t>Career camps can not be held in provider day programs or combined with other                      programs such as Youth Works or DDS services</a:t>
            </a:r>
          </a:p>
        </p:txBody>
      </p:sp>
    </p:spTree>
    <p:extLst>
      <p:ext uri="{BB962C8B-B14F-4D97-AF65-F5344CB8AC3E}">
        <p14:creationId xmlns:p14="http://schemas.microsoft.com/office/powerpoint/2010/main" val="2901264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A2839-7456-EF6B-BC5F-667429AB98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C6225-F99E-D4FA-2F18-EE9382E246CE}"/>
              </a:ext>
            </a:extLst>
          </p:cNvPr>
          <p:cNvSpPr>
            <a:spLocks noGrp="1"/>
          </p:cNvSpPr>
          <p:nvPr>
            <p:ph type="title"/>
          </p:nvPr>
        </p:nvSpPr>
        <p:spPr/>
        <p:txBody>
          <a:bodyPr>
            <a:normAutofit/>
          </a:bodyPr>
          <a:lstStyle/>
          <a:p>
            <a:r>
              <a:rPr lang="en-US"/>
              <a:t> Career Camps - cont. </a:t>
            </a:r>
          </a:p>
        </p:txBody>
      </p:sp>
      <p:sp>
        <p:nvSpPr>
          <p:cNvPr id="5" name="Content Placeholder 4">
            <a:extLst>
              <a:ext uri="{FF2B5EF4-FFF2-40B4-BE49-F238E27FC236}">
                <a16:creationId xmlns:a16="http://schemas.microsoft.com/office/drawing/2014/main" id="{FAD1DDDE-7F47-E3C1-420D-8AFE20F721C5}"/>
              </a:ext>
            </a:extLst>
          </p:cNvPr>
          <p:cNvSpPr>
            <a:spLocks noGrp="1"/>
          </p:cNvSpPr>
          <p:nvPr>
            <p:ph idx="1"/>
          </p:nvPr>
        </p:nvSpPr>
        <p:spPr>
          <a:xfrm>
            <a:off x="429768" y="1188720"/>
            <a:ext cx="10924032" cy="4988243"/>
          </a:xfrm>
        </p:spPr>
        <p:txBody>
          <a:bodyPr vert="horz" lIns="91440" tIns="45720" rIns="91440" bIns="45720" rtlCol="0" anchor="t">
            <a:normAutofit lnSpcReduction="10000"/>
          </a:bodyPr>
          <a:lstStyle/>
          <a:p>
            <a:r>
              <a:rPr lang="en-US" sz="2000"/>
              <a:t>For CS Eligible students counselors should receive a Transition Services Plan from the provider before the start of the Career Camp</a:t>
            </a:r>
          </a:p>
          <a:p>
            <a:r>
              <a:rPr lang="en-US" sz="2000"/>
              <a:t>The IPE shall be amended to include all five required Pre-ETS services for each student participating in career camps, with start date being start of career camp, and end date being the anticipated end of the work-based learning which should follow the Career Camp  </a:t>
            </a:r>
          </a:p>
          <a:p>
            <a:pPr lvl="1"/>
            <a:r>
              <a:rPr lang="en-US" sz="2000"/>
              <a:t>Example:  Career Camp: July 5-10, WBL: July 15-Aug 30, Services: July 5-Aug 30</a:t>
            </a:r>
          </a:p>
          <a:p>
            <a:r>
              <a:rPr lang="en-US" sz="2000"/>
              <a:t>For PE Students, provider will choose all five services when submitting the student referral as the camp should include four of the five services, followed up by work-based learning placement</a:t>
            </a:r>
          </a:p>
          <a:p>
            <a:r>
              <a:rPr lang="en-US" sz="2000"/>
              <a:t>Students are not paid to participate in Career Camps </a:t>
            </a:r>
          </a:p>
          <a:p>
            <a:r>
              <a:rPr lang="en-US" sz="2000"/>
              <a:t>Career Camps should provide the students with the skills necessary to successfully move into work-based learning</a:t>
            </a:r>
          </a:p>
          <a:p>
            <a:r>
              <a:rPr lang="en-US" sz="2000"/>
              <a:t>Most WBL placements should be paid work-experiences  </a:t>
            </a:r>
          </a:p>
          <a:p>
            <a:r>
              <a:rPr lang="en-US" sz="2000"/>
              <a:t>Any unpaid work experiences should be short-term and about exposure to work and                exploring student interests</a:t>
            </a:r>
          </a:p>
          <a:p>
            <a:r>
              <a:rPr lang="en-US" sz="2000"/>
              <a:t>Some students may require additional single session work readiness training                                  before placement</a:t>
            </a:r>
          </a:p>
          <a:p>
            <a:endParaRPr lang="en-US" sz="2000"/>
          </a:p>
        </p:txBody>
      </p:sp>
    </p:spTree>
    <p:extLst>
      <p:ext uri="{BB962C8B-B14F-4D97-AF65-F5344CB8AC3E}">
        <p14:creationId xmlns:p14="http://schemas.microsoft.com/office/powerpoint/2010/main" val="3238742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29526-36D0-9089-ED58-9832E627639A}"/>
              </a:ext>
            </a:extLst>
          </p:cNvPr>
          <p:cNvSpPr>
            <a:spLocks noGrp="1"/>
          </p:cNvSpPr>
          <p:nvPr>
            <p:ph type="title"/>
          </p:nvPr>
        </p:nvSpPr>
        <p:spPr>
          <a:xfrm>
            <a:off x="850392" y="594359"/>
            <a:ext cx="10503408" cy="332397"/>
          </a:xfrm>
        </p:spPr>
        <p:txBody>
          <a:bodyPr>
            <a:normAutofit fontScale="90000"/>
          </a:bodyPr>
          <a:lstStyle/>
          <a:p>
            <a:r>
              <a:rPr lang="en-US"/>
              <a:t>Work-Based Learning</a:t>
            </a:r>
            <a:br>
              <a:rPr lang="en-US"/>
            </a:br>
            <a:endParaRPr lang="en-US"/>
          </a:p>
        </p:txBody>
      </p:sp>
      <p:sp>
        <p:nvSpPr>
          <p:cNvPr id="3" name="Content Placeholder 2">
            <a:extLst>
              <a:ext uri="{FF2B5EF4-FFF2-40B4-BE49-F238E27FC236}">
                <a16:creationId xmlns:a16="http://schemas.microsoft.com/office/drawing/2014/main" id="{D27046E4-2057-93DE-B77D-FD81EFBE5C96}"/>
              </a:ext>
            </a:extLst>
          </p:cNvPr>
          <p:cNvSpPr>
            <a:spLocks noGrp="1"/>
          </p:cNvSpPr>
          <p:nvPr>
            <p:ph idx="1"/>
          </p:nvPr>
        </p:nvSpPr>
        <p:spPr>
          <a:xfrm>
            <a:off x="448056" y="1188720"/>
            <a:ext cx="10905744" cy="4988243"/>
          </a:xfrm>
        </p:spPr>
        <p:txBody>
          <a:bodyPr>
            <a:normAutofit fontScale="92500" lnSpcReduction="10000"/>
          </a:bodyPr>
          <a:lstStyle/>
          <a:p>
            <a:r>
              <a:rPr lang="en-US" sz="2000"/>
              <a:t>Work-based learning is intended to follow single service and Career Camps</a:t>
            </a:r>
          </a:p>
          <a:p>
            <a:r>
              <a:rPr lang="en-US" sz="2000"/>
              <a:t>Most students are expected to participate in work-based learning</a:t>
            </a:r>
          </a:p>
          <a:p>
            <a:r>
              <a:rPr lang="en-US" sz="2000"/>
              <a:t>Paid WBL will be paid at minimum wage by paycheck or direct deposit (no stipends or gift cards)</a:t>
            </a:r>
          </a:p>
          <a:p>
            <a:r>
              <a:rPr lang="en-US" sz="2000"/>
              <a:t>Social security student exemption is applicable for student internships (request support from MassAbility Student Benefits Counselors when needed) </a:t>
            </a:r>
          </a:p>
          <a:p>
            <a:r>
              <a:rPr lang="en-US" sz="2000"/>
              <a:t>Paid WBL should be between 40 and 60 hours, shorter sessions can be appropriate for some students or during the school year.  </a:t>
            </a:r>
          </a:p>
          <a:p>
            <a:pPr lvl="1"/>
            <a:r>
              <a:rPr lang="en-US" sz="1600"/>
              <a:t>During School Year Example: student may work in a WBL site 3 hours a week after school on Tuesdays for 10 weeks </a:t>
            </a:r>
          </a:p>
          <a:p>
            <a:pPr lvl="1"/>
            <a:r>
              <a:rPr lang="en-US" sz="1600"/>
              <a:t>During Summer Example: student completes Career Camp on June 28, starts WBL July 6</a:t>
            </a:r>
            <a:r>
              <a:rPr lang="en-US" sz="1600" baseline="30000"/>
              <a:t>th</a:t>
            </a:r>
            <a:r>
              <a:rPr lang="en-US" sz="1600"/>
              <a:t> and works 10 hours a week for 6 weeks</a:t>
            </a:r>
          </a:p>
          <a:p>
            <a:r>
              <a:rPr lang="en-US" sz="2000"/>
              <a:t>Unpaid WBL should meet the criteria for DOL volunteer work (non-profit)</a:t>
            </a:r>
          </a:p>
          <a:p>
            <a:r>
              <a:rPr lang="en-US" sz="2000"/>
              <a:t>Shorter term opportunities are acceptable based on student’s needs, schedules, and specific supports criteria (such as when an aid/para supports the student) </a:t>
            </a:r>
          </a:p>
          <a:p>
            <a:r>
              <a:rPr lang="en-US" sz="2000"/>
              <a:t>Providers will be expected to develop internship sites and will receive start-up funding upon                request</a:t>
            </a:r>
          </a:p>
          <a:p>
            <a:r>
              <a:rPr lang="en-US" sz="2000"/>
              <a:t>MassAbility Counselors or Business Relations Specialists may be able to suggest sites </a:t>
            </a:r>
            <a:endParaRPr lang="en-US" sz="2400"/>
          </a:p>
        </p:txBody>
      </p:sp>
    </p:spTree>
    <p:extLst>
      <p:ext uri="{BB962C8B-B14F-4D97-AF65-F5344CB8AC3E}">
        <p14:creationId xmlns:p14="http://schemas.microsoft.com/office/powerpoint/2010/main" val="2217560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A2D6D-AB7C-FB79-9A60-1E2FEF19A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31D1F-520A-8977-6F6D-E851688EFA61}"/>
              </a:ext>
            </a:extLst>
          </p:cNvPr>
          <p:cNvSpPr>
            <a:spLocks noGrp="1"/>
          </p:cNvSpPr>
          <p:nvPr>
            <p:ph type="title"/>
          </p:nvPr>
        </p:nvSpPr>
        <p:spPr>
          <a:xfrm>
            <a:off x="850392" y="594359"/>
            <a:ext cx="10503408" cy="332397"/>
          </a:xfrm>
        </p:spPr>
        <p:txBody>
          <a:bodyPr>
            <a:normAutofit fontScale="90000"/>
          </a:bodyPr>
          <a:lstStyle/>
          <a:p>
            <a:r>
              <a:rPr lang="en-US"/>
              <a:t>Work-Based Learning - </a:t>
            </a:r>
            <a:r>
              <a:rPr lang="en-US" err="1"/>
              <a:t>cont</a:t>
            </a:r>
            <a:br>
              <a:rPr lang="en-US"/>
            </a:br>
            <a:endParaRPr lang="en-US"/>
          </a:p>
        </p:txBody>
      </p:sp>
      <p:sp>
        <p:nvSpPr>
          <p:cNvPr id="3" name="Content Placeholder 2">
            <a:extLst>
              <a:ext uri="{FF2B5EF4-FFF2-40B4-BE49-F238E27FC236}">
                <a16:creationId xmlns:a16="http://schemas.microsoft.com/office/drawing/2014/main" id="{27A55680-9E9D-9486-84F5-DFE04633ADAE}"/>
              </a:ext>
            </a:extLst>
          </p:cNvPr>
          <p:cNvSpPr>
            <a:spLocks noGrp="1"/>
          </p:cNvSpPr>
          <p:nvPr>
            <p:ph idx="1"/>
          </p:nvPr>
        </p:nvSpPr>
        <p:spPr>
          <a:xfrm>
            <a:off x="448056" y="1188720"/>
            <a:ext cx="10905744" cy="4988243"/>
          </a:xfrm>
        </p:spPr>
        <p:txBody>
          <a:bodyPr>
            <a:normAutofit/>
          </a:bodyPr>
          <a:lstStyle/>
          <a:p>
            <a:r>
              <a:rPr lang="en-US" sz="2000"/>
              <a:t>Work-based learning is about exposure, while it's important that the site hold the interest of the student, this is not intended to result in direct job placement</a:t>
            </a:r>
          </a:p>
          <a:p>
            <a:r>
              <a:rPr lang="en-US" sz="2000"/>
              <a:t>Provider should ensure that employers understand the parameters of the program and that a hiring commitment is not necessary </a:t>
            </a:r>
          </a:p>
          <a:p>
            <a:r>
              <a:rPr lang="en-US" sz="2000"/>
              <a:t>Providers must carry worker’s comp insurance and liability insurance and provide coverage documentation to their employer partners for all internships (insurance company will provide binders specific to the WBL Employer) </a:t>
            </a:r>
          </a:p>
          <a:p>
            <a:r>
              <a:rPr lang="en-US" sz="2000"/>
              <a:t>Work-based Learning beyond 60 hours requires managing Area Director approval </a:t>
            </a:r>
          </a:p>
          <a:p>
            <a:r>
              <a:rPr lang="en-US" sz="2000"/>
              <a:t>Providers are encouraged to develop relationships with a wide range of employers and track all outreach to employers. A bank of potential employer locations will assist in placing students in a timely manner after completion of single session series and career camps</a:t>
            </a:r>
          </a:p>
          <a:p>
            <a:endParaRPr lang="en-US" sz="2400"/>
          </a:p>
          <a:p>
            <a:endParaRPr lang="en-US" sz="2400"/>
          </a:p>
        </p:txBody>
      </p:sp>
    </p:spTree>
    <p:extLst>
      <p:ext uri="{BB962C8B-B14F-4D97-AF65-F5344CB8AC3E}">
        <p14:creationId xmlns:p14="http://schemas.microsoft.com/office/powerpoint/2010/main" val="4224218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AC0E8-692A-0A7A-CDBD-18DFFC162069}"/>
              </a:ext>
            </a:extLst>
          </p:cNvPr>
          <p:cNvSpPr>
            <a:spLocks noGrp="1"/>
          </p:cNvSpPr>
          <p:nvPr>
            <p:ph type="title"/>
          </p:nvPr>
        </p:nvSpPr>
        <p:spPr/>
        <p:txBody>
          <a:bodyPr>
            <a:normAutofit/>
          </a:bodyPr>
          <a:lstStyle/>
          <a:p>
            <a:r>
              <a:rPr lang="en-US"/>
              <a:t>Comprehensive Career Services - Wrap Up</a:t>
            </a:r>
          </a:p>
        </p:txBody>
      </p:sp>
      <p:sp>
        <p:nvSpPr>
          <p:cNvPr id="5" name="Content Placeholder 4">
            <a:extLst>
              <a:ext uri="{FF2B5EF4-FFF2-40B4-BE49-F238E27FC236}">
                <a16:creationId xmlns:a16="http://schemas.microsoft.com/office/drawing/2014/main" id="{25F2BEBD-013E-BA9B-E7F9-0CF2B5340C3C}"/>
              </a:ext>
            </a:extLst>
          </p:cNvPr>
          <p:cNvSpPr>
            <a:spLocks noGrp="1"/>
          </p:cNvSpPr>
          <p:nvPr>
            <p:ph idx="1"/>
          </p:nvPr>
        </p:nvSpPr>
        <p:spPr>
          <a:xfrm>
            <a:off x="557784" y="1188720"/>
            <a:ext cx="10796016" cy="4988243"/>
          </a:xfrm>
        </p:spPr>
        <p:txBody>
          <a:bodyPr>
            <a:normAutofit/>
          </a:bodyPr>
          <a:lstStyle/>
          <a:p>
            <a:pPr marL="0" indent="0">
              <a:buNone/>
            </a:pPr>
            <a:r>
              <a:rPr lang="en-US" sz="2000" b="1"/>
              <a:t>CCS Transition Services is the New Pre-ETS for Massachusetts</a:t>
            </a:r>
            <a:endParaRPr lang="en-US" sz="2000"/>
          </a:p>
          <a:p>
            <a:r>
              <a:rPr lang="en-US" sz="2000" err="1"/>
              <a:t>MassAbility’s</a:t>
            </a:r>
            <a:r>
              <a:rPr lang="en-US" sz="2000"/>
              <a:t> CCS Transition Services program is an evolution of the previous Pre-ETS service model (Pre-Employment Transition Services) </a:t>
            </a:r>
          </a:p>
          <a:p>
            <a:r>
              <a:rPr lang="en-US" sz="2000"/>
              <a:t>This new model seeks to expand the outreach of the program outside of the school environment and beyond the Special Education classroom settings</a:t>
            </a:r>
          </a:p>
          <a:p>
            <a:r>
              <a:rPr lang="en-US" sz="2000"/>
              <a:t>This model will be offered after school, in the evening, weekends, and during school breaks</a:t>
            </a:r>
          </a:p>
          <a:p>
            <a:r>
              <a:rPr lang="en-US" sz="2000"/>
              <a:t>Work-based learning (internships) is the cornerstone of the model and most students who successfully participate in single service sessions and Career Camps should be offered internship opportunities</a:t>
            </a:r>
          </a:p>
          <a:p>
            <a:r>
              <a:rPr lang="en-US" sz="2000"/>
              <a:t>Student and guardian signature is required on the Student Intake and Service Plan Form</a:t>
            </a:r>
          </a:p>
          <a:p>
            <a:r>
              <a:rPr lang="en-US" sz="2000"/>
              <a:t>PE students must be entered into the MassAbility PE portal before services begin</a:t>
            </a:r>
          </a:p>
          <a:p>
            <a:r>
              <a:rPr lang="en-US" sz="2000"/>
              <a:t>MassAbility Counselors will send a referral directly to providers for Career Eligible                 students indicating which services the provider should enroll the student in</a:t>
            </a:r>
          </a:p>
          <a:p>
            <a:pPr marL="0" indent="0">
              <a:buNone/>
            </a:pPr>
            <a:endParaRPr lang="en-US" sz="2000"/>
          </a:p>
        </p:txBody>
      </p:sp>
    </p:spTree>
    <p:extLst>
      <p:ext uri="{BB962C8B-B14F-4D97-AF65-F5344CB8AC3E}">
        <p14:creationId xmlns:p14="http://schemas.microsoft.com/office/powerpoint/2010/main" val="1479443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4AF43-B496-F5DE-E389-84F553CDD40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EC8968-E016-A8CB-81D2-A37FD4179FFB}"/>
              </a:ext>
            </a:extLst>
          </p:cNvPr>
          <p:cNvSpPr>
            <a:spLocks noGrp="1"/>
          </p:cNvSpPr>
          <p:nvPr>
            <p:ph idx="1"/>
          </p:nvPr>
        </p:nvSpPr>
        <p:spPr>
          <a:xfrm>
            <a:off x="664029" y="1393372"/>
            <a:ext cx="10689771" cy="4783592"/>
          </a:xfrm>
        </p:spPr>
        <p:txBody>
          <a:bodyPr>
            <a:normAutofit/>
          </a:bodyPr>
          <a:lstStyle/>
          <a:p>
            <a:pPr marL="0" indent="0">
              <a:buNone/>
            </a:pPr>
            <a:r>
              <a:rPr lang="en-US" sz="2000"/>
              <a:t>Resource Materials</a:t>
            </a:r>
          </a:p>
          <a:p>
            <a:pPr marL="0" indent="0">
              <a:buNone/>
            </a:pPr>
            <a:endParaRPr lang="en-US" sz="2000"/>
          </a:p>
          <a:p>
            <a:pPr marL="0" indent="0">
              <a:buNone/>
            </a:pPr>
            <a:endParaRPr lang="en-US" sz="2000"/>
          </a:p>
          <a:p>
            <a:pPr marL="0" indent="0">
              <a:buNone/>
            </a:pPr>
            <a:r>
              <a:rPr lang="en-US" sz="2000"/>
              <a:t> </a:t>
            </a:r>
            <a:r>
              <a:rPr lang="en-US" sz="2000">
                <a:hlinkClick r:id="rId3"/>
              </a:rPr>
              <a:t>DCL-26-04.pdf</a:t>
            </a:r>
            <a:endParaRPr lang="en-US" sz="2000"/>
          </a:p>
          <a:p>
            <a:pPr marL="0" indent="0">
              <a:buNone/>
            </a:pPr>
            <a:r>
              <a:rPr lang="en-US" sz="2000"/>
              <a:t>https://rsa.ed.gov/sites/default/files/subregulatory/DCL-26-04.pdf</a:t>
            </a:r>
          </a:p>
          <a:p>
            <a:pPr marL="0" indent="0">
              <a:buNone/>
            </a:pPr>
            <a:endParaRPr lang="en-US" sz="2000"/>
          </a:p>
          <a:p>
            <a:pPr marL="0" indent="0">
              <a:buNone/>
            </a:pPr>
            <a:endParaRPr lang="en-US" sz="2000"/>
          </a:p>
          <a:p>
            <a:pPr marL="0" indent="0">
              <a:buNone/>
            </a:pPr>
            <a:r>
              <a:rPr lang="en-US" sz="2000"/>
              <a:t>Letter from DESE and MassAbility Commissioner</a:t>
            </a:r>
          </a:p>
          <a:p>
            <a:pPr marL="0" indent="0">
              <a:buNone/>
            </a:pPr>
            <a:endParaRPr lang="en-US" sz="2000"/>
          </a:p>
        </p:txBody>
      </p:sp>
    </p:spTree>
    <p:extLst>
      <p:ext uri="{BB962C8B-B14F-4D97-AF65-F5344CB8AC3E}">
        <p14:creationId xmlns:p14="http://schemas.microsoft.com/office/powerpoint/2010/main" val="1867329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718219-FE04-0536-E890-565B09460F83}"/>
              </a:ext>
            </a:extLst>
          </p:cNvPr>
          <p:cNvSpPr txBox="1"/>
          <p:nvPr/>
        </p:nvSpPr>
        <p:spPr>
          <a:xfrm>
            <a:off x="1252728" y="1389888"/>
            <a:ext cx="9939528" cy="5242461"/>
          </a:xfrm>
          <a:prstGeom prst="rect">
            <a:avLst/>
          </a:prstGeom>
          <a:noFill/>
        </p:spPr>
        <p:txBody>
          <a:bodyPr wrap="square">
            <a:spAutoFit/>
          </a:bodyPr>
          <a:lstStyle/>
          <a:p>
            <a:pPr marL="0" marR="0" algn="ctr">
              <a:lnSpc>
                <a:spcPct val="100000"/>
              </a:lnSpc>
              <a:spcBef>
                <a:spcPts val="1800"/>
              </a:spcBef>
              <a:spcAft>
                <a:spcPts val="400"/>
              </a:spcAft>
              <a:buNone/>
            </a:pPr>
            <a:r>
              <a:rPr lang="en-US" sz="1800" b="1" kern="0">
                <a:solidFill>
                  <a:schemeClr val="tx1"/>
                </a:solidFill>
                <a:effectLst/>
                <a:latin typeface="+mn-lt"/>
                <a:ea typeface="Times New Roman" panose="02020603050405020304" pitchFamily="18" charset="0"/>
                <a:cs typeface="Times New Roman" panose="02020603050405020304" pitchFamily="18" charset="0"/>
              </a:rPr>
              <a:t>On the Desktop</a:t>
            </a:r>
          </a:p>
          <a:p>
            <a:pPr marL="0" marR="0" algn="ctr">
              <a:lnSpc>
                <a:spcPct val="100000"/>
              </a:lnSpc>
              <a:buNone/>
            </a:pPr>
            <a:r>
              <a:rPr lang="en-US" sz="1800" i="1">
                <a:solidFill>
                  <a:schemeClr val="tx1"/>
                </a:solidFill>
                <a:effectLst/>
                <a:latin typeface="+mn-lt"/>
                <a:ea typeface="Times New Roman" panose="02020603050405020304" pitchFamily="18" charset="0"/>
                <a:cs typeface="Aptos" panose="020B0004020202020204" pitchFamily="34" charset="0"/>
              </a:rPr>
              <a:t>A message from Commissioner Pedro Martinez and the</a:t>
            </a:r>
            <a:br>
              <a:rPr lang="en-US" sz="1800" i="1">
                <a:solidFill>
                  <a:schemeClr val="tx1"/>
                </a:solidFill>
                <a:effectLst/>
                <a:latin typeface="+mn-lt"/>
                <a:ea typeface="Times New Roman" panose="02020603050405020304" pitchFamily="18" charset="0"/>
                <a:cs typeface="Aptos" panose="020B0004020202020204" pitchFamily="34" charset="0"/>
              </a:rPr>
            </a:br>
            <a:r>
              <a:rPr lang="en-US" sz="1800" i="1">
                <a:solidFill>
                  <a:schemeClr val="tx1"/>
                </a:solidFill>
                <a:effectLst/>
                <a:latin typeface="+mn-lt"/>
                <a:ea typeface="Times New Roman" panose="02020603050405020304" pitchFamily="18" charset="0"/>
                <a:cs typeface="Aptos" panose="020B0004020202020204" pitchFamily="34" charset="0"/>
              </a:rPr>
              <a:t>Department of Elementary and Secondary Education</a:t>
            </a:r>
            <a:endParaRPr lang="en-US" sz="1800">
              <a:effectLst/>
              <a:latin typeface="+mn-lt"/>
              <a:ea typeface="Aptos" panose="020B0004020202020204" pitchFamily="34" charset="0"/>
              <a:cs typeface="Aptos" panose="020B0004020202020204" pitchFamily="34" charset="0"/>
            </a:endParaRPr>
          </a:p>
          <a:p>
            <a:pPr marL="0" marR="0" algn="ctr">
              <a:lnSpc>
                <a:spcPct val="100000"/>
              </a:lnSpc>
              <a:buNone/>
            </a:pPr>
            <a:r>
              <a:rPr lang="en-US" sz="1800" i="1">
                <a:solidFill>
                  <a:schemeClr val="tx1"/>
                </a:solidFill>
                <a:effectLst/>
                <a:latin typeface="+mn-lt"/>
                <a:ea typeface="Times New Roman" panose="02020603050405020304" pitchFamily="18" charset="0"/>
                <a:cs typeface="Aptos" panose="020B0004020202020204" pitchFamily="34" charset="0"/>
              </a:rPr>
              <a:t>August 5, 2026</a:t>
            </a:r>
            <a:br>
              <a:rPr lang="en-US" sz="1800">
                <a:solidFill>
                  <a:schemeClr val="tx1"/>
                </a:solidFill>
                <a:effectLst/>
                <a:latin typeface="+mn-lt"/>
                <a:ea typeface="Times New Roman" panose="02020603050405020304" pitchFamily="18" charset="0"/>
                <a:cs typeface="Aptos" panose="020B0004020202020204" pitchFamily="34" charset="0"/>
              </a:rPr>
            </a:br>
            <a:r>
              <a:rPr lang="en-US" sz="1800">
                <a:solidFill>
                  <a:schemeClr val="tx1"/>
                </a:solidFill>
                <a:effectLst/>
                <a:latin typeface="+mn-lt"/>
                <a:ea typeface="Times New Roman" panose="02020603050405020304" pitchFamily="18" charset="0"/>
                <a:cs typeface="Aptos" panose="020B0004020202020204" pitchFamily="34" charset="0"/>
              </a:rPr>
              <a:t> </a:t>
            </a:r>
            <a:endParaRPr lang="en-US" sz="1800">
              <a:effectLst/>
              <a:latin typeface="+mn-lt"/>
              <a:ea typeface="Aptos" panose="020B0004020202020204" pitchFamily="34" charset="0"/>
              <a:cs typeface="Aptos" panose="020B0004020202020204" pitchFamily="34" charset="0"/>
            </a:endParaRPr>
          </a:p>
          <a:p>
            <a:pPr marL="0" marR="0" algn="ctr">
              <a:lnSpc>
                <a:spcPct val="100000"/>
              </a:lnSpc>
              <a:spcBef>
                <a:spcPts val="800"/>
              </a:spcBef>
              <a:spcAft>
                <a:spcPts val="400"/>
              </a:spcAft>
              <a:buNone/>
            </a:pPr>
            <a:r>
              <a:rPr lang="en-US" sz="1800" b="1">
                <a:solidFill>
                  <a:schemeClr val="tx1"/>
                </a:solidFill>
                <a:effectLst/>
                <a:latin typeface="+mn-lt"/>
                <a:ea typeface="Times New Roman" panose="02020603050405020304" pitchFamily="18" charset="0"/>
                <a:cs typeface="Times New Roman" panose="02020603050405020304" pitchFamily="18" charset="0"/>
              </a:rPr>
              <a:t>Transition Services Update</a:t>
            </a:r>
          </a:p>
          <a:p>
            <a:pPr marL="0" marR="0">
              <a:lnSpc>
                <a:spcPct val="100000"/>
              </a:lnSpc>
              <a:spcBef>
                <a:spcPts val="750"/>
              </a:spcBef>
              <a:spcAft>
                <a:spcPts val="750"/>
              </a:spcAft>
              <a:buNone/>
            </a:pPr>
            <a:br>
              <a:rPr lang="en-US" sz="1800">
                <a:solidFill>
                  <a:schemeClr val="tx1"/>
                </a:solidFill>
                <a:effectLst/>
                <a:latin typeface="+mn-lt"/>
                <a:ea typeface="Aptos" panose="020B0004020202020204" pitchFamily="34" charset="0"/>
                <a:cs typeface="Aptos" panose="020B0004020202020204" pitchFamily="34" charset="0"/>
              </a:rPr>
            </a:br>
            <a:r>
              <a:rPr lang="en-US" sz="1800">
                <a:solidFill>
                  <a:schemeClr val="tx1"/>
                </a:solidFill>
                <a:effectLst/>
                <a:latin typeface="+mn-lt"/>
                <a:ea typeface="Aptos" panose="020B0004020202020204" pitchFamily="34" charset="0"/>
                <a:cs typeface="Aptos" panose="020B0004020202020204" pitchFamily="34" charset="0"/>
              </a:rPr>
              <a:t>Dear Superintendents, Charter School Leaders, Directors of Education Collaboratives, Assistant Superintendents, Special Education Directors,</a:t>
            </a:r>
            <a:endParaRPr lang="en-US" sz="1800">
              <a:effectLst/>
              <a:latin typeface="+mn-lt"/>
              <a:ea typeface="Aptos" panose="020B0004020202020204" pitchFamily="34" charset="0"/>
              <a:cs typeface="Aptos" panose="020B0004020202020204" pitchFamily="34" charset="0"/>
            </a:endParaRPr>
          </a:p>
          <a:p>
            <a:pPr marL="0" marR="0">
              <a:lnSpc>
                <a:spcPct val="100000"/>
              </a:lnSpc>
              <a:spcBef>
                <a:spcPts val="750"/>
              </a:spcBef>
              <a:spcAft>
                <a:spcPts val="750"/>
              </a:spcAft>
              <a:buNone/>
            </a:pPr>
            <a:r>
              <a:rPr lang="en-US" sz="1800">
                <a:solidFill>
                  <a:schemeClr val="tx1"/>
                </a:solidFill>
                <a:effectLst/>
                <a:latin typeface="+mn-lt"/>
                <a:ea typeface="Aptos" panose="020B0004020202020204" pitchFamily="34" charset="0"/>
                <a:cs typeface="Aptos" panose="020B0004020202020204" pitchFamily="34" charset="0"/>
              </a:rPr>
              <a:t>For decades, MassAbility and the Department of Elementary and Secondary Education (DESE) have proudly collaborated with schools across the Commonwealth to support students with disabilities. Today, we are sharing an important update on how our agencies will align resources to deepen student support while continuing to respect your vital classroom environment. </a:t>
            </a:r>
            <a:endParaRPr lang="en-US" sz="1800">
              <a:effectLst/>
              <a:latin typeface="+mn-lt"/>
              <a:ea typeface="Aptos" panose="020B0004020202020204" pitchFamily="34" charset="0"/>
              <a:cs typeface="Aptos" panose="020B0004020202020204" pitchFamily="34" charset="0"/>
            </a:endParaRPr>
          </a:p>
          <a:p>
            <a:pPr marL="0" marR="0">
              <a:lnSpc>
                <a:spcPct val="100000"/>
              </a:lnSpc>
              <a:spcBef>
                <a:spcPts val="750"/>
              </a:spcBef>
              <a:spcAft>
                <a:spcPts val="750"/>
              </a:spcAft>
              <a:buNone/>
            </a:pPr>
            <a:r>
              <a:rPr lang="en-US" sz="1800">
                <a:solidFill>
                  <a:schemeClr val="tx1"/>
                </a:solidFill>
                <a:effectLst/>
                <a:latin typeface="+mn-lt"/>
                <a:ea typeface="Aptos" panose="020B0004020202020204" pitchFamily="34" charset="0"/>
                <a:cs typeface="Aptos" panose="020B0004020202020204" pitchFamily="34" charset="0"/>
              </a:rPr>
              <a:t>To protect this essential academic focus, MassAbility will no longer provide Pre-Employment Transition Services during regular school hours. Instead, MassAbility will support Pre-Employment Transition Services during non-school hours including evenings, weekends, and school vacations.</a:t>
            </a:r>
            <a:endParaRPr lang="en-US" sz="1200">
              <a:effectLst/>
              <a:latin typeface="Aptos" panose="020B0004020202020204" pitchFamily="34" charset="0"/>
              <a:ea typeface="Aptos" panose="020B0004020202020204" pitchFamily="34" charset="0"/>
              <a:cs typeface="Aptos" panose="020B0004020202020204" pitchFamily="34" charset="0"/>
            </a:endParaRPr>
          </a:p>
        </p:txBody>
      </p:sp>
      <p:pic>
        <p:nvPicPr>
          <p:cNvPr id="4" name="Picture 3" descr="DESE logo">
            <a:extLst>
              <a:ext uri="{FF2B5EF4-FFF2-40B4-BE49-F238E27FC236}">
                <a16:creationId xmlns:a16="http://schemas.microsoft.com/office/drawing/2014/main" id="{6596C7EB-AD2A-73A6-0D15-3E337770EC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2050" y="225651"/>
            <a:ext cx="2247900" cy="923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43FEBDC8-C525-B1D3-3A9E-3328F1E51C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7000A8E-046C-FDF2-ED11-D647E6CD49DB}"/>
              </a:ext>
            </a:extLst>
          </p:cNvPr>
          <p:cNvSpPr txBox="1"/>
          <p:nvPr/>
        </p:nvSpPr>
        <p:spPr>
          <a:xfrm>
            <a:off x="1261872" y="585215"/>
            <a:ext cx="9838944" cy="4801314"/>
          </a:xfrm>
          <a:prstGeom prst="rect">
            <a:avLst/>
          </a:prstGeom>
          <a:noFill/>
        </p:spPr>
        <p:txBody>
          <a:bodyPr wrap="square">
            <a:spAutoFit/>
          </a:bodyPr>
          <a:lstStyle/>
          <a:p>
            <a:r>
              <a:rPr lang="en-US" sz="1800" kern="0">
                <a:solidFill>
                  <a:schemeClr val="tx1"/>
                </a:solidFill>
                <a:effectLst/>
                <a:latin typeface="+mn-lt"/>
                <a:ea typeface="Aptos" panose="020B0004020202020204" pitchFamily="34" charset="0"/>
                <a:cs typeface="Aptos" panose="020B0004020202020204" pitchFamily="34" charset="0"/>
              </a:rPr>
              <a:t>Please rest assured that our agencies’ collective partnership with you and our commitment to your schools remains as strong as ever. Even as MassAbility's service delivery format shifts, the agency’s relationships and on-site collaboration </a:t>
            </a:r>
            <a:r>
              <a:rPr lang="en-US"/>
              <a:t>continue. MassAbility representatives will remain actively present to prepare youth for future pathways with a refined focus on: </a:t>
            </a:r>
          </a:p>
          <a:p>
            <a:pPr lvl="0"/>
            <a:r>
              <a:rPr lang="en-US"/>
              <a:t>Maintaining a collaborative school presence to guide and prepare youth for future transition programming through on-premises outreach </a:t>
            </a:r>
          </a:p>
          <a:p>
            <a:pPr lvl="0"/>
            <a:r>
              <a:rPr lang="en-US"/>
              <a:t>Work-based learning including internships </a:t>
            </a:r>
          </a:p>
          <a:p>
            <a:pPr lvl="0"/>
            <a:r>
              <a:rPr lang="en-US"/>
              <a:t>Aligning our resources to reach the greatest number of students with disabilities from diverse communities across the Commonwealth </a:t>
            </a:r>
          </a:p>
          <a:p>
            <a:r>
              <a:rPr lang="en-US"/>
              <a:t>This updated approach expands specialized community-based programming and summer career camps without duplicating IEP services or interrupting the school schedule. </a:t>
            </a:r>
          </a:p>
          <a:p>
            <a:r>
              <a:rPr lang="en-US"/>
              <a:t>We are deeply excited about how the new model will maximize both academic achievement and career readiness. We value your vital role in this work and appreciate your continued partnership and input as we set youth across the Commonwealth up for long-term success. </a:t>
            </a:r>
          </a:p>
          <a:p>
            <a:r>
              <a:rPr lang="en-US"/>
              <a:t>Sincerely, </a:t>
            </a:r>
          </a:p>
          <a:p>
            <a:r>
              <a:rPr lang="en-US"/>
              <a:t>Toni Wolf, Commissioner, MassAbility </a:t>
            </a:r>
          </a:p>
          <a:p>
            <a:r>
              <a:rPr lang="en-US"/>
              <a:t>Pedro Martinez, Commissioner, Department of Elementary and Secondary Education </a:t>
            </a:r>
          </a:p>
        </p:txBody>
      </p:sp>
    </p:spTree>
    <p:extLst>
      <p:ext uri="{BB962C8B-B14F-4D97-AF65-F5344CB8AC3E}">
        <p14:creationId xmlns:p14="http://schemas.microsoft.com/office/powerpoint/2010/main" val="2987077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Editable Blue Header Bar" descr="Q &amp; A Thank you for joining us today! If you have additional questions please forward them to: MBY-DL-CCSINFO@mass.gov"/>
          <p:cNvSpPr/>
          <p:nvPr/>
        </p:nvSpPr>
        <p:spPr>
          <a:xfrm>
            <a:off x="0" y="0"/>
            <a:ext cx="12192000" cy="502920"/>
          </a:xfrm>
          <a:prstGeom prst="rect">
            <a:avLst/>
          </a:prstGeom>
          <a:solidFill>
            <a:srgbClr val="0B1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AEC3664D-D502-4DF9-F857-62F5E38CD511}"/>
              </a:ext>
            </a:extLst>
          </p:cNvPr>
          <p:cNvSpPr txBox="1"/>
          <p:nvPr/>
        </p:nvSpPr>
        <p:spPr>
          <a:xfrm>
            <a:off x="1101968" y="1465383"/>
            <a:ext cx="9765322"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t>Q &amp; A</a:t>
            </a:r>
          </a:p>
          <a:p>
            <a:pPr algn="ctr"/>
            <a:endParaRPr lang="en-US" sz="5400" b="1"/>
          </a:p>
          <a:p>
            <a:pPr algn="ctr"/>
            <a:r>
              <a:rPr lang="en-US" sz="3600" b="1"/>
              <a:t>Thank you for joining us today!</a:t>
            </a:r>
          </a:p>
          <a:p>
            <a:pPr algn="ctr"/>
            <a:r>
              <a:rPr lang="en-US" sz="3600" b="1"/>
              <a:t>If you have additional questions please forward them to:</a:t>
            </a:r>
          </a:p>
          <a:p>
            <a:pPr algn="ctr"/>
            <a:r>
              <a:rPr lang="en-US" sz="3600">
                <a:ea typeface="+mn-lt"/>
                <a:cs typeface="+mn-lt"/>
                <a:hlinkClick r:id="rId3"/>
              </a:rPr>
              <a:t>MBY-DL-CCSINFO@mass.gov</a:t>
            </a:r>
            <a:r>
              <a:rPr lang="en-US" sz="3600">
                <a:ea typeface="+mn-lt"/>
                <a:cs typeface="+mn-lt"/>
              </a:rPr>
              <a:t> </a:t>
            </a:r>
            <a:endParaRPr lang="en-US" sz="3600"/>
          </a:p>
          <a:p>
            <a:pPr algn="ctr"/>
            <a:endParaRPr lang="en-US" sz="5400" b="1"/>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3C320A4F3EACA42A46B30E2F2CC12E4" ma:contentTypeVersion="17" ma:contentTypeDescription="Create a new document." ma:contentTypeScope="" ma:versionID="6294d2897c3d324f9eff22697da26bab">
  <xsd:schema xmlns:xsd="http://www.w3.org/2001/XMLSchema" xmlns:xs="http://www.w3.org/2001/XMLSchema" xmlns:p="http://schemas.microsoft.com/office/2006/metadata/properties" xmlns:ns2="a00b7208-d186-4866-bf6c-4158936aa133" xmlns:ns3="fb2cf4de-29fa-424e-b18e-cff0f97826b5" targetNamespace="http://schemas.microsoft.com/office/2006/metadata/properties" ma:root="true" ma:fieldsID="38efcdf376859cad7c7d903c350476d3" ns2:_="" ns3:_="">
    <xsd:import namespace="a00b7208-d186-4866-bf6c-4158936aa133"/>
    <xsd:import namespace="fb2cf4de-29fa-424e-b18e-cff0f97826b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0b7208-d186-4866-bf6c-4158936aa1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2cf4de-29fa-424e-b18e-cff0f97826b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9cc73410-8405-4426-ba0f-d86d49b02b6b}" ma:internalName="TaxCatchAll" ma:showField="CatchAllData" ma:web="fb2cf4de-29fa-424e-b18e-cff0f97826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00b7208-d186-4866-bf6c-4158936aa133">
      <Terms xmlns="http://schemas.microsoft.com/office/infopath/2007/PartnerControls"/>
    </lcf76f155ced4ddcb4097134ff3c332f>
    <TaxCatchAll xmlns="fb2cf4de-29fa-424e-b18e-cff0f97826b5" xsi:nil="true"/>
  </documentManagement>
</p:properties>
</file>

<file path=customXml/itemProps1.xml><?xml version="1.0" encoding="utf-8"?>
<ds:datastoreItem xmlns:ds="http://schemas.openxmlformats.org/officeDocument/2006/customXml" ds:itemID="{FE5F845F-C9F6-4163-877A-E6CBA5ECA004}">
  <ds:schemaRefs>
    <ds:schemaRef ds:uri="http://schemas.microsoft.com/sharepoint/v3/contenttype/forms"/>
  </ds:schemaRefs>
</ds:datastoreItem>
</file>

<file path=customXml/itemProps2.xml><?xml version="1.0" encoding="utf-8"?>
<ds:datastoreItem xmlns:ds="http://schemas.openxmlformats.org/officeDocument/2006/customXml" ds:itemID="{0ED9B9B4-9863-4AFC-995B-B690490B4CA3}">
  <ds:schemaRefs>
    <ds:schemaRef ds:uri="a00b7208-d186-4866-bf6c-4158936aa133"/>
    <ds:schemaRef ds:uri="fb2cf4de-29fa-424e-b18e-cff0f97826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5CFBD91-4C0E-42B3-AC75-13E9C56F4338}">
  <ds:schemaRefs>
    <ds:schemaRef ds:uri="a00b7208-d186-4866-bf6c-4158936aa133"/>
    <ds:schemaRef ds:uri="fb2cf4de-29fa-424e-b18e-cff0f97826b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32</TotalTime>
  <Words>5160</Words>
  <Application>Microsoft Office PowerPoint</Application>
  <PresentationFormat>Widescreen</PresentationFormat>
  <Paragraphs>374</Paragraphs>
  <Slides>34</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Aptos</vt:lpstr>
      <vt:lpstr>Aptos Display</vt:lpstr>
      <vt:lpstr>Arial</vt:lpstr>
      <vt:lpstr>Calibri</vt:lpstr>
      <vt:lpstr>Courier New</vt:lpstr>
      <vt:lpstr>Segoe UI</vt:lpstr>
      <vt:lpstr>Office Theme</vt:lpstr>
      <vt:lpstr>CCS Transition Services Operational Training </vt:lpstr>
      <vt:lpstr>PowerPoint Presentation</vt:lpstr>
      <vt:lpstr>overview</vt:lpstr>
      <vt:lpstr>Transition services</vt:lpstr>
      <vt:lpstr>CCS Transition Services Ramp Up </vt:lpstr>
      <vt:lpstr>CCS Transition Services Eligibility Criteria</vt:lpstr>
      <vt:lpstr>CCS Transition Services General Guidelines</vt:lpstr>
      <vt:lpstr>Pre-ETS Service Plan General Guidelines</vt:lpstr>
      <vt:lpstr>Additional Details</vt:lpstr>
      <vt:lpstr>CCS Transition Services Expectations</vt:lpstr>
      <vt:lpstr>Curriculum Expectations</vt:lpstr>
      <vt:lpstr>Purchasing Curriculum</vt:lpstr>
      <vt:lpstr>Pathful (Curriculum) </vt:lpstr>
      <vt:lpstr>Explore Work (Curriculum) </vt:lpstr>
      <vt:lpstr>ReadyWork$ Youth (Curriculum) </vt:lpstr>
      <vt:lpstr>Transition Services Outreach Planning</vt:lpstr>
      <vt:lpstr>Promoting the Program</vt:lpstr>
      <vt:lpstr>Strategies for Student Recruitment </vt:lpstr>
      <vt:lpstr>Example of a Transition Marketing flyer </vt:lpstr>
      <vt:lpstr>Partnering with MassAbility </vt:lpstr>
      <vt:lpstr>Know your Education Partners</vt:lpstr>
      <vt:lpstr>PowerPoint Presentation</vt:lpstr>
      <vt:lpstr>Transition Services New Model</vt:lpstr>
      <vt:lpstr>Single Service Sessions</vt:lpstr>
      <vt:lpstr>Single Service Sessions - cont. </vt:lpstr>
      <vt:lpstr> Career Camps </vt:lpstr>
      <vt:lpstr> Career Camps - cont. </vt:lpstr>
      <vt:lpstr>Work-Based Learning </vt:lpstr>
      <vt:lpstr>Work-Based Learning - cont </vt:lpstr>
      <vt:lpstr>Comprehensive Career Services - Wrap Up</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Malone, Sarah (MBY)</dc:creator>
  <cp:lastModifiedBy>McCaffrey, Emily (MBY)</cp:lastModifiedBy>
  <cp:revision>1</cp:revision>
  <dcterms:created xsi:type="dcterms:W3CDTF">2026-06-01T19:07:51Z</dcterms:created>
  <dcterms:modified xsi:type="dcterms:W3CDTF">2026-09-29T19:58:05Z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0x01010013C320A4F3EACA42A46B30E2F2CC12E4</vt:lpwstr>
  </property>
  <property fmtid="{D5CDD505-2E9C-101B-9397-08002B2CF9AE}" pid="3" name="MediaServiceImageTags">
    <vt:lpwstr/>
  </property>
</Properties>
</file>