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Lst>
  <p:notesMasterIdLst>
    <p:notesMasterId r:id="rId62"/>
  </p:notesMasterIdLst>
  <p:handoutMasterIdLst>
    <p:handoutMasterId r:id="rId63"/>
  </p:handoutMasterIdLst>
  <p:sldIdLst>
    <p:sldId id="516" r:id="rId5"/>
    <p:sldId id="520" r:id="rId6"/>
    <p:sldId id="518" r:id="rId7"/>
    <p:sldId id="519" r:id="rId8"/>
    <p:sldId id="605" r:id="rId9"/>
    <p:sldId id="538" r:id="rId10"/>
    <p:sldId id="526" r:id="rId11"/>
    <p:sldId id="606" r:id="rId12"/>
    <p:sldId id="607" r:id="rId13"/>
    <p:sldId id="522" r:id="rId14"/>
    <p:sldId id="523" r:id="rId15"/>
    <p:sldId id="524" r:id="rId16"/>
    <p:sldId id="602" r:id="rId17"/>
    <p:sldId id="608" r:id="rId18"/>
    <p:sldId id="609" r:id="rId19"/>
    <p:sldId id="528" r:id="rId20"/>
    <p:sldId id="610" r:id="rId21"/>
    <p:sldId id="532" r:id="rId22"/>
    <p:sldId id="533" r:id="rId23"/>
    <p:sldId id="534" r:id="rId24"/>
    <p:sldId id="535" r:id="rId25"/>
    <p:sldId id="539" r:id="rId26"/>
    <p:sldId id="581" r:id="rId27"/>
    <p:sldId id="583" r:id="rId28"/>
    <p:sldId id="544" r:id="rId29"/>
    <p:sldId id="545" r:id="rId30"/>
    <p:sldId id="547" r:id="rId31"/>
    <p:sldId id="548" r:id="rId32"/>
    <p:sldId id="549" r:id="rId33"/>
    <p:sldId id="613" r:id="rId34"/>
    <p:sldId id="614" r:id="rId35"/>
    <p:sldId id="551" r:id="rId36"/>
    <p:sldId id="552" r:id="rId37"/>
    <p:sldId id="615" r:id="rId38"/>
    <p:sldId id="559" r:id="rId39"/>
    <p:sldId id="553" r:id="rId40"/>
    <p:sldId id="554" r:id="rId41"/>
    <p:sldId id="611" r:id="rId42"/>
    <p:sldId id="561" r:id="rId43"/>
    <p:sldId id="556" r:id="rId44"/>
    <p:sldId id="557" r:id="rId45"/>
    <p:sldId id="558" r:id="rId46"/>
    <p:sldId id="563" r:id="rId47"/>
    <p:sldId id="598" r:id="rId48"/>
    <p:sldId id="564" r:id="rId49"/>
    <p:sldId id="566" r:id="rId50"/>
    <p:sldId id="585" r:id="rId51"/>
    <p:sldId id="586" r:id="rId52"/>
    <p:sldId id="616" r:id="rId53"/>
    <p:sldId id="617" r:id="rId54"/>
    <p:sldId id="570" r:id="rId55"/>
    <p:sldId id="571" r:id="rId56"/>
    <p:sldId id="572" r:id="rId57"/>
    <p:sldId id="589" r:id="rId58"/>
    <p:sldId id="600" r:id="rId59"/>
    <p:sldId id="574" r:id="rId60"/>
    <p:sldId id="575" r:id="rId61"/>
  </p:sldIdLst>
  <p:sldSz cx="9144000" cy="6858000" type="screen4x3"/>
  <p:notesSz cx="7010400" cy="9296400"/>
  <p:defaultTextStyle>
    <a:defPPr>
      <a:defRPr lang="en-US"/>
    </a:defPPr>
    <a:lvl1pPr algn="l" rtl="0" fontAlgn="base">
      <a:spcBef>
        <a:spcPct val="0"/>
      </a:spcBef>
      <a:spcAft>
        <a:spcPct val="0"/>
      </a:spcAft>
      <a:defRPr b="1" kern="1200">
        <a:solidFill>
          <a:schemeClr val="tx1"/>
        </a:solidFill>
        <a:latin typeface="Arial" charset="0"/>
        <a:ea typeface="+mn-ea"/>
        <a:cs typeface="Arial" charset="0"/>
      </a:defRPr>
    </a:lvl1pPr>
    <a:lvl2pPr marL="457200" algn="l" rtl="0" fontAlgn="base">
      <a:spcBef>
        <a:spcPct val="0"/>
      </a:spcBef>
      <a:spcAft>
        <a:spcPct val="0"/>
      </a:spcAft>
      <a:defRPr b="1" kern="1200">
        <a:solidFill>
          <a:schemeClr val="tx1"/>
        </a:solidFill>
        <a:latin typeface="Arial" charset="0"/>
        <a:ea typeface="+mn-ea"/>
        <a:cs typeface="Arial" charset="0"/>
      </a:defRPr>
    </a:lvl2pPr>
    <a:lvl3pPr marL="914400" algn="l" rtl="0" fontAlgn="base">
      <a:spcBef>
        <a:spcPct val="0"/>
      </a:spcBef>
      <a:spcAft>
        <a:spcPct val="0"/>
      </a:spcAft>
      <a:defRPr b="1" kern="1200">
        <a:solidFill>
          <a:schemeClr val="tx1"/>
        </a:solidFill>
        <a:latin typeface="Arial" charset="0"/>
        <a:ea typeface="+mn-ea"/>
        <a:cs typeface="Arial" charset="0"/>
      </a:defRPr>
    </a:lvl3pPr>
    <a:lvl4pPr marL="1371600" algn="l" rtl="0" fontAlgn="base">
      <a:spcBef>
        <a:spcPct val="0"/>
      </a:spcBef>
      <a:spcAft>
        <a:spcPct val="0"/>
      </a:spcAft>
      <a:defRPr b="1" kern="1200">
        <a:solidFill>
          <a:schemeClr val="tx1"/>
        </a:solidFill>
        <a:latin typeface="Arial" charset="0"/>
        <a:ea typeface="+mn-ea"/>
        <a:cs typeface="Arial" charset="0"/>
      </a:defRPr>
    </a:lvl4pPr>
    <a:lvl5pPr marL="1828800" algn="l" rtl="0" fontAlgn="base">
      <a:spcBef>
        <a:spcPct val="0"/>
      </a:spcBef>
      <a:spcAft>
        <a:spcPct val="0"/>
      </a:spcAft>
      <a:defRPr b="1" kern="1200">
        <a:solidFill>
          <a:schemeClr val="tx1"/>
        </a:solidFill>
        <a:latin typeface="Arial" charset="0"/>
        <a:ea typeface="+mn-ea"/>
        <a:cs typeface="Arial" charset="0"/>
      </a:defRPr>
    </a:lvl5pPr>
    <a:lvl6pPr marL="2286000" algn="l" defTabSz="914400" rtl="0" eaLnBrk="1" latinLnBrk="0" hangingPunct="1">
      <a:defRPr b="1" kern="1200">
        <a:solidFill>
          <a:schemeClr val="tx1"/>
        </a:solidFill>
        <a:latin typeface="Arial" charset="0"/>
        <a:ea typeface="+mn-ea"/>
        <a:cs typeface="Arial" charset="0"/>
      </a:defRPr>
    </a:lvl6pPr>
    <a:lvl7pPr marL="2743200" algn="l" defTabSz="914400" rtl="0" eaLnBrk="1" latinLnBrk="0" hangingPunct="1">
      <a:defRPr b="1" kern="1200">
        <a:solidFill>
          <a:schemeClr val="tx1"/>
        </a:solidFill>
        <a:latin typeface="Arial" charset="0"/>
        <a:ea typeface="+mn-ea"/>
        <a:cs typeface="Arial" charset="0"/>
      </a:defRPr>
    </a:lvl7pPr>
    <a:lvl8pPr marL="3200400" algn="l" defTabSz="914400" rtl="0" eaLnBrk="1" latinLnBrk="0" hangingPunct="1">
      <a:defRPr b="1" kern="1200">
        <a:solidFill>
          <a:schemeClr val="tx1"/>
        </a:solidFill>
        <a:latin typeface="Arial" charset="0"/>
        <a:ea typeface="+mn-ea"/>
        <a:cs typeface="Arial" charset="0"/>
      </a:defRPr>
    </a:lvl8pPr>
    <a:lvl9pPr marL="3657600" algn="l" defTabSz="914400" rtl="0" eaLnBrk="1" latinLnBrk="0" hangingPunct="1">
      <a:defRPr b="1" kern="1200">
        <a:solidFill>
          <a:schemeClr val="tx1"/>
        </a:solidFill>
        <a:latin typeface="Arial" charset="0"/>
        <a:ea typeface="+mn-ea"/>
        <a:cs typeface="Arial" charset="0"/>
      </a:defRPr>
    </a:lvl9pPr>
  </p:defaultTextStyle>
  <p:extLst>
    <p:ext uri="{521415D9-36F7-43E2-AB2F-B90AF26B5E84}">
      <p14:sectionLst xmlns:p14="http://schemas.microsoft.com/office/powerpoint/2010/main">
        <p14:section name="Default Section" id="{862078E0-C3FC-4D49-B33B-29AF9DAA705D}">
          <p14:sldIdLst>
            <p14:sldId id="516"/>
            <p14:sldId id="520"/>
            <p14:sldId id="518"/>
            <p14:sldId id="519"/>
            <p14:sldId id="605"/>
            <p14:sldId id="538"/>
            <p14:sldId id="526"/>
            <p14:sldId id="606"/>
            <p14:sldId id="607"/>
            <p14:sldId id="522"/>
            <p14:sldId id="523"/>
            <p14:sldId id="524"/>
            <p14:sldId id="602"/>
            <p14:sldId id="608"/>
            <p14:sldId id="609"/>
            <p14:sldId id="528"/>
            <p14:sldId id="610"/>
            <p14:sldId id="532"/>
            <p14:sldId id="533"/>
            <p14:sldId id="534"/>
            <p14:sldId id="535"/>
            <p14:sldId id="539"/>
            <p14:sldId id="581"/>
            <p14:sldId id="583"/>
            <p14:sldId id="544"/>
            <p14:sldId id="545"/>
            <p14:sldId id="547"/>
            <p14:sldId id="548"/>
            <p14:sldId id="549"/>
            <p14:sldId id="613"/>
            <p14:sldId id="614"/>
            <p14:sldId id="551"/>
            <p14:sldId id="552"/>
            <p14:sldId id="615"/>
            <p14:sldId id="559"/>
            <p14:sldId id="553"/>
            <p14:sldId id="554"/>
            <p14:sldId id="611"/>
            <p14:sldId id="561"/>
            <p14:sldId id="556"/>
            <p14:sldId id="557"/>
            <p14:sldId id="558"/>
            <p14:sldId id="563"/>
            <p14:sldId id="598"/>
            <p14:sldId id="564"/>
            <p14:sldId id="566"/>
            <p14:sldId id="585"/>
            <p14:sldId id="586"/>
            <p14:sldId id="616"/>
            <p14:sldId id="617"/>
            <p14:sldId id="570"/>
            <p14:sldId id="571"/>
            <p14:sldId id="572"/>
            <p14:sldId id="589"/>
            <p14:sldId id="600"/>
            <p14:sldId id="574"/>
            <p14:sldId id="575"/>
          </p14:sldIdLst>
        </p14:section>
      </p14:sectionLst>
    </p:ext>
    <p:ext uri="{EFAFB233-063F-42B5-8137-9DF3F51BA10A}">
      <p15:sldGuideLst xmlns:p15="http://schemas.microsoft.com/office/powerpoint/2012/main">
        <p15:guide id="1" orient="horz" pos="2184" userDrawn="1">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Lehman, Evan S" initials="LES" lastIdx="104" clrIdx="6">
    <p:extLst>
      <p:ext uri="{19B8F6BF-5375-455C-9EA6-DF929625EA0E}">
        <p15:presenceInfo xmlns:p15="http://schemas.microsoft.com/office/powerpoint/2012/main" userId="S::elehman@kpmg.com::ce877b5d-5b12-4a8a-a699-16fd7bc5b252" providerId="AD"/>
      </p:ext>
    </p:extLst>
  </p:cmAuthor>
  <p:cmAuthor id="1" name="Wells, Alicia (EEC)" initials="WA(" lastIdx="5" clrIdx="0">
    <p:extLst>
      <p:ext uri="{19B8F6BF-5375-455C-9EA6-DF929625EA0E}">
        <p15:presenceInfo xmlns:p15="http://schemas.microsoft.com/office/powerpoint/2012/main" userId="S-1-5-21-1078081533-706699826-839522115-35804" providerId="AD"/>
      </p:ext>
    </p:extLst>
  </p:cmAuthor>
  <p:cmAuthor id="8" name="Gmelich, David R" initials="GDR" lastIdx="11" clrIdx="7">
    <p:extLst>
      <p:ext uri="{19B8F6BF-5375-455C-9EA6-DF929625EA0E}">
        <p15:presenceInfo xmlns:p15="http://schemas.microsoft.com/office/powerpoint/2012/main" userId="S::dgmelich@kpmg.com::75874b71-ae6d-4234-ae07-1fce5615c2cd" providerId="AD"/>
      </p:ext>
    </p:extLst>
  </p:cmAuthor>
  <p:cmAuthor id="2" name="Ray, Frank (EEC)" initials="FWR" lastIdx="2" clrIdx="1">
    <p:extLst>
      <p:ext uri="{19B8F6BF-5375-455C-9EA6-DF929625EA0E}">
        <p15:presenceInfo xmlns:p15="http://schemas.microsoft.com/office/powerpoint/2012/main" userId="Ray, Frank (EEC)" providerId="None"/>
      </p:ext>
    </p:extLst>
  </p:cmAuthor>
  <p:cmAuthor id="9" name="Trapasso, Anthony B" initials="TAB" lastIdx="15" clrIdx="8">
    <p:extLst>
      <p:ext uri="{19B8F6BF-5375-455C-9EA6-DF929625EA0E}">
        <p15:presenceInfo xmlns:p15="http://schemas.microsoft.com/office/powerpoint/2012/main" userId="S::atrapasso@kpmg.com::b25d5bc8-5c59-494e-86a2-1977bd03cd37" providerId="AD"/>
      </p:ext>
    </p:extLst>
  </p:cmAuthor>
  <p:cmAuthor id="3" name="Friday, Ola (EEC)" initials="FO(" lastIdx="9" clrIdx="2">
    <p:extLst>
      <p:ext uri="{19B8F6BF-5375-455C-9EA6-DF929625EA0E}">
        <p15:presenceInfo xmlns:p15="http://schemas.microsoft.com/office/powerpoint/2012/main" userId="S-1-5-21-1078081533-706699826-839522115-55689" providerId="AD"/>
      </p:ext>
    </p:extLst>
  </p:cmAuthor>
  <p:cmAuthor id="10" name="Mati, Julia E" initials="MJE" lastIdx="21" clrIdx="9">
    <p:extLst>
      <p:ext uri="{19B8F6BF-5375-455C-9EA6-DF929625EA0E}">
        <p15:presenceInfo xmlns:p15="http://schemas.microsoft.com/office/powerpoint/2012/main" userId="S::jmati@kpmg.com::d8964fb7-b7ab-4ef3-9508-ab29cdadec5a" providerId="AD"/>
      </p:ext>
    </p:extLst>
  </p:cmAuthor>
  <p:cmAuthor id="4" name="Wells, Alicia (EEC)" initials="W(" lastIdx="6" clrIdx="3">
    <p:extLst>
      <p:ext uri="{19B8F6BF-5375-455C-9EA6-DF929625EA0E}">
        <p15:presenceInfo xmlns:p15="http://schemas.microsoft.com/office/powerpoint/2012/main" userId="S::alicia.wells@mass.gov::c3917746-68f8-43cb-899f-91715cf64b37" providerId="AD"/>
      </p:ext>
    </p:extLst>
  </p:cmAuthor>
  <p:cmAuthor id="11" name="Carney, Caitlin N" initials="CCN" lastIdx="3" clrIdx="10">
    <p:extLst>
      <p:ext uri="{19B8F6BF-5375-455C-9EA6-DF929625EA0E}">
        <p15:presenceInfo xmlns:p15="http://schemas.microsoft.com/office/powerpoint/2012/main" userId="S::caitlincarney@kpmg.com::8376a4ad-dcd0-40b2-b242-1182718a3fa3" providerId="AD"/>
      </p:ext>
    </p:extLst>
  </p:cmAuthor>
  <p:cmAuthor id="5" name="Quinones, Carmen (EEC)" initials="Q(" lastIdx="11" clrIdx="4">
    <p:extLst>
      <p:ext uri="{19B8F6BF-5375-455C-9EA6-DF929625EA0E}">
        <p15:presenceInfo xmlns:p15="http://schemas.microsoft.com/office/powerpoint/2012/main" userId="S::carmen.quinones@mass.gov::ed4b5d34-ed0e-4609-ade7-394800e34db1" providerId="AD"/>
      </p:ext>
    </p:extLst>
  </p:cmAuthor>
  <p:cmAuthor id="6" name="Moran, Dominique J" initials="MDJ" lastIdx="169" clrIdx="5">
    <p:extLst>
      <p:ext uri="{19B8F6BF-5375-455C-9EA6-DF929625EA0E}">
        <p15:presenceInfo xmlns:p15="http://schemas.microsoft.com/office/powerpoint/2012/main" userId="S::dominiquemoran@kpmg.com::f29162f5-119d-4dcd-832f-9ef5883441c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6E8DB2"/>
    <a:srgbClr val="000099"/>
    <a:srgbClr val="54759E"/>
    <a:srgbClr val="8AC4FF"/>
    <a:srgbClr val="BBDFFF"/>
    <a:srgbClr val="C3E2FF"/>
    <a:srgbClr val="FF9900"/>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5155" autoAdjust="0"/>
  </p:normalViewPr>
  <p:slideViewPr>
    <p:cSldViewPr snapToGrid="0">
      <p:cViewPr varScale="1">
        <p:scale>
          <a:sx n="97" d="100"/>
          <a:sy n="97" d="100"/>
        </p:scale>
        <p:origin x="2004" y="84"/>
      </p:cViewPr>
      <p:guideLst>
        <p:guide orient="horz" pos="2184"/>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handoutMaster" Target="handoutMasters/handoutMaster1.xml"/><Relationship Id="rId68"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viewProps" Target="viewProps.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commentAuthors" Target="commentAuthor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066" name="Rectangle 2"/>
          <p:cNvSpPr>
            <a:spLocks noGrp="1" noChangeArrowheads="1"/>
          </p:cNvSpPr>
          <p:nvPr>
            <p:ph type="hdr" sz="quarter"/>
          </p:nvPr>
        </p:nvSpPr>
        <p:spPr bwMode="auto">
          <a:xfrm>
            <a:off x="0" y="0"/>
            <a:ext cx="3036888" cy="465621"/>
          </a:xfrm>
          <a:prstGeom prst="rect">
            <a:avLst/>
          </a:prstGeom>
          <a:noFill/>
          <a:ln w="9525">
            <a:noFill/>
            <a:miter lim="800000"/>
            <a:headEnd/>
            <a:tailEnd/>
          </a:ln>
          <a:effectLst/>
        </p:spPr>
        <p:txBody>
          <a:bodyPr vert="horz" wrap="square" lIns="91640" tIns="45820" rIns="91640" bIns="45820" numCol="1" anchor="t" anchorCtr="0" compatLnSpc="1">
            <a:prstTxWarp prst="textNoShape">
              <a:avLst/>
            </a:prstTxWarp>
          </a:bodyPr>
          <a:lstStyle>
            <a:lvl1pPr defTabSz="915988">
              <a:spcBef>
                <a:spcPct val="0"/>
              </a:spcBef>
              <a:defRPr sz="1200" b="0">
                <a:cs typeface="+mn-cs"/>
              </a:defRPr>
            </a:lvl1pPr>
          </a:lstStyle>
          <a:p>
            <a:pPr>
              <a:defRPr/>
            </a:pPr>
            <a:endParaRPr lang="en-US" dirty="0"/>
          </a:p>
        </p:txBody>
      </p:sp>
      <p:sp>
        <p:nvSpPr>
          <p:cNvPr id="88067" name="Rectangle 3"/>
          <p:cNvSpPr>
            <a:spLocks noGrp="1" noChangeArrowheads="1"/>
          </p:cNvSpPr>
          <p:nvPr>
            <p:ph type="dt" sz="quarter" idx="1"/>
          </p:nvPr>
        </p:nvSpPr>
        <p:spPr bwMode="auto">
          <a:xfrm>
            <a:off x="3971925" y="0"/>
            <a:ext cx="3036888" cy="465621"/>
          </a:xfrm>
          <a:prstGeom prst="rect">
            <a:avLst/>
          </a:prstGeom>
          <a:noFill/>
          <a:ln w="9525">
            <a:noFill/>
            <a:miter lim="800000"/>
            <a:headEnd/>
            <a:tailEnd/>
          </a:ln>
          <a:effectLst/>
        </p:spPr>
        <p:txBody>
          <a:bodyPr vert="horz" wrap="square" lIns="91640" tIns="45820" rIns="91640" bIns="45820" numCol="1" anchor="t" anchorCtr="0" compatLnSpc="1">
            <a:prstTxWarp prst="textNoShape">
              <a:avLst/>
            </a:prstTxWarp>
          </a:bodyPr>
          <a:lstStyle>
            <a:lvl1pPr algn="r" defTabSz="915988">
              <a:spcBef>
                <a:spcPct val="0"/>
              </a:spcBef>
              <a:defRPr sz="1200" b="0">
                <a:cs typeface="+mn-cs"/>
              </a:defRPr>
            </a:lvl1pPr>
          </a:lstStyle>
          <a:p>
            <a:pPr>
              <a:defRPr/>
            </a:pPr>
            <a:endParaRPr lang="en-US" dirty="0"/>
          </a:p>
        </p:txBody>
      </p:sp>
      <p:sp>
        <p:nvSpPr>
          <p:cNvPr id="88068" name="Rectangle 4"/>
          <p:cNvSpPr>
            <a:spLocks noGrp="1" noChangeArrowheads="1"/>
          </p:cNvSpPr>
          <p:nvPr>
            <p:ph type="ftr" sz="quarter" idx="2"/>
          </p:nvPr>
        </p:nvSpPr>
        <p:spPr bwMode="auto">
          <a:xfrm>
            <a:off x="0" y="8829180"/>
            <a:ext cx="3036888" cy="465621"/>
          </a:xfrm>
          <a:prstGeom prst="rect">
            <a:avLst/>
          </a:prstGeom>
          <a:noFill/>
          <a:ln w="9525">
            <a:noFill/>
            <a:miter lim="800000"/>
            <a:headEnd/>
            <a:tailEnd/>
          </a:ln>
          <a:effectLst/>
        </p:spPr>
        <p:txBody>
          <a:bodyPr vert="horz" wrap="square" lIns="91640" tIns="45820" rIns="91640" bIns="45820" numCol="1" anchor="b" anchorCtr="0" compatLnSpc="1">
            <a:prstTxWarp prst="textNoShape">
              <a:avLst/>
            </a:prstTxWarp>
          </a:bodyPr>
          <a:lstStyle>
            <a:lvl1pPr defTabSz="915988">
              <a:spcBef>
                <a:spcPct val="0"/>
              </a:spcBef>
              <a:defRPr sz="1200" b="0">
                <a:cs typeface="+mn-cs"/>
              </a:defRPr>
            </a:lvl1pPr>
          </a:lstStyle>
          <a:p>
            <a:pPr>
              <a:defRPr/>
            </a:pPr>
            <a:endParaRPr lang="en-US" dirty="0"/>
          </a:p>
        </p:txBody>
      </p:sp>
      <p:sp>
        <p:nvSpPr>
          <p:cNvPr id="88069" name="Rectangle 5"/>
          <p:cNvSpPr>
            <a:spLocks noGrp="1" noChangeArrowheads="1"/>
          </p:cNvSpPr>
          <p:nvPr>
            <p:ph type="sldNum" sz="quarter" idx="3"/>
          </p:nvPr>
        </p:nvSpPr>
        <p:spPr bwMode="auto">
          <a:xfrm>
            <a:off x="3971925" y="8829180"/>
            <a:ext cx="3036888" cy="465621"/>
          </a:xfrm>
          <a:prstGeom prst="rect">
            <a:avLst/>
          </a:prstGeom>
          <a:noFill/>
          <a:ln w="9525">
            <a:noFill/>
            <a:miter lim="800000"/>
            <a:headEnd/>
            <a:tailEnd/>
          </a:ln>
          <a:effectLst/>
        </p:spPr>
        <p:txBody>
          <a:bodyPr vert="horz" wrap="square" lIns="91640" tIns="45820" rIns="91640" bIns="45820" numCol="1" anchor="b" anchorCtr="0" compatLnSpc="1">
            <a:prstTxWarp prst="textNoShape">
              <a:avLst/>
            </a:prstTxWarp>
          </a:bodyPr>
          <a:lstStyle>
            <a:lvl1pPr algn="r" defTabSz="915988">
              <a:spcBef>
                <a:spcPct val="0"/>
              </a:spcBef>
              <a:defRPr sz="1200" b="0">
                <a:cs typeface="+mn-cs"/>
              </a:defRPr>
            </a:lvl1pPr>
          </a:lstStyle>
          <a:p>
            <a:pPr>
              <a:defRPr/>
            </a:pPr>
            <a:fld id="{C0A0AD01-4FBE-4EAF-A2A7-E71A85EE0EB6}" type="slidenum">
              <a:rPr lang="en-US"/>
              <a:pPr>
                <a:defRPr/>
              </a:pPr>
              <a:t>‹#›</a:t>
            </a:fld>
            <a:endParaRPr lang="en-US" dirty="0"/>
          </a:p>
        </p:txBody>
      </p:sp>
    </p:spTree>
    <p:extLst>
      <p:ext uri="{BB962C8B-B14F-4D97-AF65-F5344CB8AC3E}">
        <p14:creationId xmlns:p14="http://schemas.microsoft.com/office/powerpoint/2010/main" val="26182933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3036888" cy="465621"/>
          </a:xfrm>
          <a:prstGeom prst="rect">
            <a:avLst/>
          </a:prstGeom>
          <a:noFill/>
          <a:ln w="9525">
            <a:noFill/>
            <a:miter lim="800000"/>
            <a:headEnd/>
            <a:tailEnd/>
          </a:ln>
          <a:effectLst/>
        </p:spPr>
        <p:txBody>
          <a:bodyPr vert="horz" wrap="square" lIns="93152" tIns="46576" rIns="93152" bIns="46576" numCol="1" anchor="t" anchorCtr="0" compatLnSpc="1">
            <a:prstTxWarp prst="textNoShape">
              <a:avLst/>
            </a:prstTxWarp>
          </a:bodyPr>
          <a:lstStyle>
            <a:lvl1pPr defTabSz="931863">
              <a:spcBef>
                <a:spcPct val="0"/>
              </a:spcBef>
              <a:defRPr sz="1200" b="0">
                <a:cs typeface="+mn-cs"/>
              </a:defRPr>
            </a:lvl1pPr>
          </a:lstStyle>
          <a:p>
            <a:pPr>
              <a:defRPr/>
            </a:pPr>
            <a:endParaRPr lang="en-US" dirty="0"/>
          </a:p>
        </p:txBody>
      </p:sp>
      <p:sp>
        <p:nvSpPr>
          <p:cNvPr id="17411" name="Rectangle 3"/>
          <p:cNvSpPr>
            <a:spLocks noGrp="1" noChangeArrowheads="1"/>
          </p:cNvSpPr>
          <p:nvPr>
            <p:ph type="dt" idx="1"/>
          </p:nvPr>
        </p:nvSpPr>
        <p:spPr bwMode="auto">
          <a:xfrm>
            <a:off x="3971925" y="0"/>
            <a:ext cx="3036888" cy="465621"/>
          </a:xfrm>
          <a:prstGeom prst="rect">
            <a:avLst/>
          </a:prstGeom>
          <a:noFill/>
          <a:ln w="9525">
            <a:noFill/>
            <a:miter lim="800000"/>
            <a:headEnd/>
            <a:tailEnd/>
          </a:ln>
          <a:effectLst/>
        </p:spPr>
        <p:txBody>
          <a:bodyPr vert="horz" wrap="square" lIns="93152" tIns="46576" rIns="93152" bIns="46576" numCol="1" anchor="t" anchorCtr="0" compatLnSpc="1">
            <a:prstTxWarp prst="textNoShape">
              <a:avLst/>
            </a:prstTxWarp>
          </a:bodyPr>
          <a:lstStyle>
            <a:lvl1pPr algn="r" defTabSz="931863">
              <a:spcBef>
                <a:spcPct val="0"/>
              </a:spcBef>
              <a:defRPr sz="1200" b="0">
                <a:cs typeface="+mn-cs"/>
              </a:defRPr>
            </a:lvl1pPr>
          </a:lstStyle>
          <a:p>
            <a:pPr>
              <a:defRPr/>
            </a:pPr>
            <a:endParaRPr lang="en-US" dirty="0"/>
          </a:p>
        </p:txBody>
      </p:sp>
      <p:sp>
        <p:nvSpPr>
          <p:cNvPr id="2150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17413" name="Rectangle 5"/>
          <p:cNvSpPr>
            <a:spLocks noGrp="1" noChangeArrowheads="1"/>
          </p:cNvSpPr>
          <p:nvPr>
            <p:ph type="body" sz="quarter" idx="3"/>
          </p:nvPr>
        </p:nvSpPr>
        <p:spPr bwMode="auto">
          <a:xfrm>
            <a:off x="701675" y="4416191"/>
            <a:ext cx="5607050" cy="4182580"/>
          </a:xfrm>
          <a:prstGeom prst="rect">
            <a:avLst/>
          </a:prstGeom>
          <a:noFill/>
          <a:ln w="9525">
            <a:noFill/>
            <a:miter lim="800000"/>
            <a:headEnd/>
            <a:tailEnd/>
          </a:ln>
          <a:effectLst/>
        </p:spPr>
        <p:txBody>
          <a:bodyPr vert="horz" wrap="square" lIns="93152" tIns="46576" rIns="93152" bIns="4657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6"/>
          <p:cNvSpPr>
            <a:spLocks noGrp="1" noChangeArrowheads="1"/>
          </p:cNvSpPr>
          <p:nvPr>
            <p:ph type="ftr" sz="quarter" idx="4"/>
          </p:nvPr>
        </p:nvSpPr>
        <p:spPr bwMode="auto">
          <a:xfrm>
            <a:off x="0" y="8829180"/>
            <a:ext cx="3036888" cy="465621"/>
          </a:xfrm>
          <a:prstGeom prst="rect">
            <a:avLst/>
          </a:prstGeom>
          <a:noFill/>
          <a:ln w="9525">
            <a:noFill/>
            <a:miter lim="800000"/>
            <a:headEnd/>
            <a:tailEnd/>
          </a:ln>
          <a:effectLst/>
        </p:spPr>
        <p:txBody>
          <a:bodyPr vert="horz" wrap="square" lIns="93152" tIns="46576" rIns="93152" bIns="46576" numCol="1" anchor="b" anchorCtr="0" compatLnSpc="1">
            <a:prstTxWarp prst="textNoShape">
              <a:avLst/>
            </a:prstTxWarp>
          </a:bodyPr>
          <a:lstStyle>
            <a:lvl1pPr defTabSz="931863">
              <a:spcBef>
                <a:spcPct val="0"/>
              </a:spcBef>
              <a:defRPr sz="1200" b="0">
                <a:cs typeface="+mn-cs"/>
              </a:defRPr>
            </a:lvl1pPr>
          </a:lstStyle>
          <a:p>
            <a:pPr>
              <a:defRPr/>
            </a:pPr>
            <a:endParaRPr lang="en-US" dirty="0"/>
          </a:p>
        </p:txBody>
      </p:sp>
      <p:sp>
        <p:nvSpPr>
          <p:cNvPr id="17415" name="Rectangle 7"/>
          <p:cNvSpPr>
            <a:spLocks noGrp="1" noChangeArrowheads="1"/>
          </p:cNvSpPr>
          <p:nvPr>
            <p:ph type="sldNum" sz="quarter" idx="5"/>
          </p:nvPr>
        </p:nvSpPr>
        <p:spPr bwMode="auto">
          <a:xfrm>
            <a:off x="3971925" y="8829180"/>
            <a:ext cx="3036888" cy="465621"/>
          </a:xfrm>
          <a:prstGeom prst="rect">
            <a:avLst/>
          </a:prstGeom>
          <a:noFill/>
          <a:ln w="9525">
            <a:noFill/>
            <a:miter lim="800000"/>
            <a:headEnd/>
            <a:tailEnd/>
          </a:ln>
          <a:effectLst/>
        </p:spPr>
        <p:txBody>
          <a:bodyPr vert="horz" wrap="square" lIns="93152" tIns="46576" rIns="93152" bIns="46576" numCol="1" anchor="b" anchorCtr="0" compatLnSpc="1">
            <a:prstTxWarp prst="textNoShape">
              <a:avLst/>
            </a:prstTxWarp>
          </a:bodyPr>
          <a:lstStyle>
            <a:lvl1pPr algn="r" defTabSz="931863">
              <a:spcBef>
                <a:spcPct val="0"/>
              </a:spcBef>
              <a:defRPr sz="1200" b="0">
                <a:cs typeface="+mn-cs"/>
              </a:defRPr>
            </a:lvl1pPr>
          </a:lstStyle>
          <a:p>
            <a:pPr>
              <a:defRPr/>
            </a:pPr>
            <a:fld id="{FC40C652-4344-4BF0-B2D6-05C320ECF034}" type="slidenum">
              <a:rPr lang="en-US"/>
              <a:pPr>
                <a:defRPr/>
              </a:pPr>
              <a:t>‹#›</a:t>
            </a:fld>
            <a:endParaRPr lang="en-US" dirty="0"/>
          </a:p>
        </p:txBody>
      </p:sp>
    </p:spTree>
    <p:extLst>
      <p:ext uri="{BB962C8B-B14F-4D97-AF65-F5344CB8AC3E}">
        <p14:creationId xmlns:p14="http://schemas.microsoft.com/office/powerpoint/2010/main" val="25797800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merriam-webster.com/dictionary/attestation" TargetMode="External"/><Relationship Id="rId2" Type="http://schemas.openxmlformats.org/officeDocument/2006/relationships/slide" Target="../slides/slide14.xml"/><Relationship Id="rId1" Type="http://schemas.openxmlformats.org/officeDocument/2006/relationships/notesMaster" Target="../notesMasters/notesMaster1.xml"/><Relationship Id="rId4" Type="http://schemas.openxmlformats.org/officeDocument/2006/relationships/hyperlink" Target="https://corporatefinanceinstitute.com/resources/knowledge/accounting/expenditure/" TargetMode="Externa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merriam-webster.com/dictionary/attestation" TargetMode="External"/><Relationship Id="rId2" Type="http://schemas.openxmlformats.org/officeDocument/2006/relationships/slide" Target="../slides/slide15.xml"/><Relationship Id="rId1" Type="http://schemas.openxmlformats.org/officeDocument/2006/relationships/notesMaster" Target="../notesMasters/notesMaster1.xml"/><Relationship Id="rId6" Type="http://schemas.openxmlformats.org/officeDocument/2006/relationships/hyperlink" Target="https://www.lowellma.gov/DocumentCenter/View/14194/Duplication-of-Benefits-Notice" TargetMode="External"/><Relationship Id="rId5" Type="http://schemas.openxmlformats.org/officeDocument/2006/relationships/hyperlink" Target="https://oig.usaid.gov/node/221" TargetMode="External"/><Relationship Id="rId4" Type="http://schemas.openxmlformats.org/officeDocument/2006/relationships/hyperlink" Target="https://corporatefinanceinstitute.com/resources/knowledge/accounting/expenditure/"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vecteezy.com/free-vector/construction-clipart?page=2" TargetMode="External"/><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2:notes"/>
          <p:cNvSpPr>
            <a:spLocks noGrp="1" noRot="1" noChangeAspect="1"/>
          </p:cNvSpPr>
          <p:nvPr>
            <p:ph type="sldImg" idx="2"/>
          </p:nvPr>
        </p:nvSpPr>
        <p:spPr>
          <a:xfrm>
            <a:off x="1184275" y="698500"/>
            <a:ext cx="4654550" cy="34909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10" name="Google Shape;110;p2:notes"/>
          <p:cNvSpPr txBox="1">
            <a:spLocks noGrp="1"/>
          </p:cNvSpPr>
          <p:nvPr>
            <p:ph type="body" idx="1"/>
          </p:nvPr>
        </p:nvSpPr>
        <p:spPr>
          <a:xfrm>
            <a:off x="702946" y="4422224"/>
            <a:ext cx="5617208" cy="4188294"/>
          </a:xfrm>
          <a:prstGeom prst="rect">
            <a:avLst/>
          </a:prstGeom>
          <a:noFill/>
          <a:ln>
            <a:noFill/>
          </a:ln>
        </p:spPr>
        <p:txBody>
          <a:bodyPr spcFirstLastPara="1" wrap="square" lIns="93290" tIns="46645" rIns="93290" bIns="46645" anchor="t" anchorCtr="0">
            <a:noAutofit/>
          </a:bodyPr>
          <a:lstStyle/>
          <a:p>
            <a:pPr marL="0" indent="0">
              <a:spcBef>
                <a:spcPts val="0"/>
              </a:spcBef>
            </a:pPr>
            <a:endParaRPr dirty="0"/>
          </a:p>
        </p:txBody>
      </p:sp>
      <p:sp>
        <p:nvSpPr>
          <p:cNvPr id="111" name="Google Shape;111;p2:notes"/>
          <p:cNvSpPr txBox="1">
            <a:spLocks noGrp="1"/>
          </p:cNvSpPr>
          <p:nvPr>
            <p:ph type="sldNum" idx="12"/>
          </p:nvPr>
        </p:nvSpPr>
        <p:spPr>
          <a:xfrm>
            <a:off x="3979120" y="8841242"/>
            <a:ext cx="3042390" cy="466257"/>
          </a:xfrm>
          <a:prstGeom prst="rect">
            <a:avLst/>
          </a:prstGeom>
          <a:noFill/>
          <a:ln>
            <a:noFill/>
          </a:ln>
        </p:spPr>
        <p:txBody>
          <a:bodyPr spcFirstLastPara="1" wrap="square" lIns="93290" tIns="46645" rIns="93290" bIns="46645" anchor="b" anchorCtr="0">
            <a:noAutofit/>
          </a:bodyPr>
          <a:lstStyle/>
          <a:p>
            <a:pPr algn="r">
              <a:buSzPts val="1400"/>
            </a:pPr>
            <a:fld id="{00000000-1234-1234-1234-123412341234}" type="slidenum">
              <a:rPr lang="en-US"/>
              <a:pPr algn="r">
                <a:buSzPts val="1400"/>
              </a:pPr>
              <a:t>3</a:t>
            </a:fld>
            <a:endParaRPr dirty="0"/>
          </a:p>
        </p:txBody>
      </p:sp>
    </p:spTree>
    <p:extLst>
      <p:ext uri="{BB962C8B-B14F-4D97-AF65-F5344CB8AC3E}">
        <p14:creationId xmlns:p14="http://schemas.microsoft.com/office/powerpoint/2010/main" val="18456131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C40C652-4344-4BF0-B2D6-05C320ECF034}" type="slidenum">
              <a:rPr lang="en-US" smtClean="0"/>
              <a:pPr>
                <a:defRPr/>
              </a:pPr>
              <a:t>5</a:t>
            </a:fld>
            <a:endParaRPr lang="en-US" dirty="0"/>
          </a:p>
        </p:txBody>
      </p:sp>
    </p:spTree>
    <p:extLst>
      <p:ext uri="{BB962C8B-B14F-4D97-AF65-F5344CB8AC3E}">
        <p14:creationId xmlns:p14="http://schemas.microsoft.com/office/powerpoint/2010/main" val="13003361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Attestation: </a:t>
            </a:r>
            <a:r>
              <a:rPr lang="en-US" dirty="0">
                <a:hlinkClick r:id="rId3"/>
              </a:rPr>
              <a:t>Attestation Definition &amp; Meaning - Merriam-Webster</a:t>
            </a:r>
            <a:endParaRPr lang="en-US" dirty="0"/>
          </a:p>
          <a:p>
            <a:r>
              <a:rPr lang="en-US" dirty="0"/>
              <a:t>Expenditure: </a:t>
            </a:r>
            <a:r>
              <a:rPr lang="en-US" dirty="0">
                <a:hlinkClick r:id="rId4"/>
              </a:rPr>
              <a:t>What is an Expenditure? - Overview, Guide and Examples (corporatefinanceinstitute.com)</a:t>
            </a:r>
            <a:r>
              <a:rPr lang="en-US" dirty="0"/>
              <a:t> (was spending too much time looking for a definition from an official gov/accounting website)</a:t>
            </a:r>
          </a:p>
          <a:p>
            <a:r>
              <a:rPr lang="en-US" dirty="0"/>
              <a:t>Internal control: greenbook</a:t>
            </a:r>
          </a:p>
        </p:txBody>
      </p:sp>
      <p:sp>
        <p:nvSpPr>
          <p:cNvPr id="4" name="Slide Number Placeholder 3"/>
          <p:cNvSpPr>
            <a:spLocks noGrp="1"/>
          </p:cNvSpPr>
          <p:nvPr>
            <p:ph type="sldNum" sz="quarter" idx="5"/>
          </p:nvPr>
        </p:nvSpPr>
        <p:spPr/>
        <p:txBody>
          <a:bodyPr/>
          <a:lstStyle/>
          <a:p>
            <a:pPr>
              <a:defRPr/>
            </a:pPr>
            <a:fld id="{FC40C652-4344-4BF0-B2D6-05C320ECF034}" type="slidenum">
              <a:rPr lang="en-US" smtClean="0"/>
              <a:pPr>
                <a:defRPr/>
              </a:pPr>
              <a:t>14</a:t>
            </a:fld>
            <a:endParaRPr lang="en-US" dirty="0"/>
          </a:p>
        </p:txBody>
      </p:sp>
    </p:spTree>
    <p:extLst>
      <p:ext uri="{BB962C8B-B14F-4D97-AF65-F5344CB8AC3E}">
        <p14:creationId xmlns:p14="http://schemas.microsoft.com/office/powerpoint/2010/main" val="17027877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Attestation: </a:t>
            </a:r>
            <a:r>
              <a:rPr lang="en-US" dirty="0">
                <a:hlinkClick r:id="rId3"/>
              </a:rPr>
              <a:t>Attestation Definition &amp; Meaning - Merriam-Webster</a:t>
            </a:r>
            <a:endParaRPr lang="en-US" dirty="0"/>
          </a:p>
          <a:p>
            <a:r>
              <a:rPr lang="en-US" dirty="0"/>
              <a:t>Expenditure: </a:t>
            </a:r>
            <a:r>
              <a:rPr lang="en-US" dirty="0">
                <a:hlinkClick r:id="rId4"/>
              </a:rPr>
              <a:t>What is an Expenditure? - Overview, Guide and Examples (corporatefinanceinstitute.com)</a:t>
            </a:r>
            <a:r>
              <a:rPr lang="en-US" dirty="0"/>
              <a:t> (was spending too much time looking for a definition from an official gov/accounting website)</a:t>
            </a:r>
          </a:p>
          <a:p>
            <a:r>
              <a:rPr lang="en-US" dirty="0"/>
              <a:t>Internal control: greenbook</a:t>
            </a:r>
          </a:p>
          <a:p>
            <a:r>
              <a:rPr lang="en-US" dirty="0"/>
              <a:t>FWA - OIG </a:t>
            </a:r>
            <a:r>
              <a:rPr lang="en-US" dirty="0">
                <a:hlinkClick r:id="rId5"/>
              </a:rPr>
              <a:t>What is considered fraud, waste, or abuse? | Office of Inspector General (usaid.gov)</a:t>
            </a:r>
            <a:endParaRPr lang="en-US" dirty="0"/>
          </a:p>
          <a:p>
            <a:r>
              <a:rPr lang="en-US" dirty="0"/>
              <a:t>DOB – Lowell, mass gov </a:t>
            </a:r>
            <a:r>
              <a:rPr lang="en-US" dirty="0">
                <a:hlinkClick r:id="rId6"/>
              </a:rPr>
              <a:t>Duplication-of-Benefits-Notice (lowellma.gov)</a:t>
            </a:r>
            <a:endParaRPr lang="en-US" dirty="0"/>
          </a:p>
        </p:txBody>
      </p:sp>
      <p:sp>
        <p:nvSpPr>
          <p:cNvPr id="4" name="Slide Number Placeholder 3"/>
          <p:cNvSpPr>
            <a:spLocks noGrp="1"/>
          </p:cNvSpPr>
          <p:nvPr>
            <p:ph type="sldNum" sz="quarter" idx="5"/>
          </p:nvPr>
        </p:nvSpPr>
        <p:spPr/>
        <p:txBody>
          <a:bodyPr/>
          <a:lstStyle/>
          <a:p>
            <a:pPr>
              <a:defRPr/>
            </a:pPr>
            <a:fld id="{FC40C652-4344-4BF0-B2D6-05C320ECF034}" type="slidenum">
              <a:rPr lang="en-US" smtClean="0"/>
              <a:pPr>
                <a:defRPr/>
              </a:pPr>
              <a:t>15</a:t>
            </a:fld>
            <a:endParaRPr lang="en-US" dirty="0"/>
          </a:p>
        </p:txBody>
      </p:sp>
    </p:spTree>
    <p:extLst>
      <p:ext uri="{BB962C8B-B14F-4D97-AF65-F5344CB8AC3E}">
        <p14:creationId xmlns:p14="http://schemas.microsoft.com/office/powerpoint/2010/main" val="12613097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hlinkClick r:id="rId3"/>
              </a:rPr>
              <a:t>Construction Clipart Vector Art, Icons, and Graphics for Free Download (vecteezy.com)</a:t>
            </a:r>
            <a:endParaRPr lang="en-US" dirty="0"/>
          </a:p>
        </p:txBody>
      </p:sp>
      <p:sp>
        <p:nvSpPr>
          <p:cNvPr id="4" name="Slide Number Placeholder 3"/>
          <p:cNvSpPr>
            <a:spLocks noGrp="1"/>
          </p:cNvSpPr>
          <p:nvPr>
            <p:ph type="sldNum" sz="quarter" idx="5"/>
          </p:nvPr>
        </p:nvSpPr>
        <p:spPr/>
        <p:txBody>
          <a:bodyPr/>
          <a:lstStyle/>
          <a:p>
            <a:pPr>
              <a:defRPr/>
            </a:pPr>
            <a:fld id="{FC40C652-4344-4BF0-B2D6-05C320ECF034}" type="slidenum">
              <a:rPr lang="en-US" smtClean="0"/>
              <a:pPr>
                <a:defRPr/>
              </a:pPr>
              <a:t>23</a:t>
            </a:fld>
            <a:endParaRPr lang="en-US" dirty="0"/>
          </a:p>
        </p:txBody>
      </p:sp>
    </p:spTree>
    <p:extLst>
      <p:ext uri="{BB962C8B-B14F-4D97-AF65-F5344CB8AC3E}">
        <p14:creationId xmlns:p14="http://schemas.microsoft.com/office/powerpoint/2010/main" val="39428173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C40C652-4344-4BF0-B2D6-05C320ECF034}" type="slidenum">
              <a:rPr lang="en-US" smtClean="0"/>
              <a:pPr>
                <a:defRPr/>
              </a:pPr>
              <a:t>35</a:t>
            </a:fld>
            <a:endParaRPr lang="en-US" dirty="0"/>
          </a:p>
        </p:txBody>
      </p:sp>
    </p:spTree>
    <p:extLst>
      <p:ext uri="{BB962C8B-B14F-4D97-AF65-F5344CB8AC3E}">
        <p14:creationId xmlns:p14="http://schemas.microsoft.com/office/powerpoint/2010/main" val="24704309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C40C652-4344-4BF0-B2D6-05C320ECF034}" type="slidenum">
              <a:rPr lang="en-US" smtClean="0"/>
              <a:pPr>
                <a:defRPr/>
              </a:pPr>
              <a:t>39</a:t>
            </a:fld>
            <a:endParaRPr lang="en-US" dirty="0"/>
          </a:p>
        </p:txBody>
      </p:sp>
    </p:spTree>
    <p:extLst>
      <p:ext uri="{BB962C8B-B14F-4D97-AF65-F5344CB8AC3E}">
        <p14:creationId xmlns:p14="http://schemas.microsoft.com/office/powerpoint/2010/main" val="3243622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C40C652-4344-4BF0-B2D6-05C320ECF034}" type="slidenum">
              <a:rPr lang="en-US" smtClean="0"/>
              <a:pPr>
                <a:defRPr/>
              </a:pPr>
              <a:t>50</a:t>
            </a:fld>
            <a:endParaRPr lang="en-US" dirty="0"/>
          </a:p>
        </p:txBody>
      </p:sp>
    </p:spTree>
    <p:extLst>
      <p:ext uri="{BB962C8B-B14F-4D97-AF65-F5344CB8AC3E}">
        <p14:creationId xmlns:p14="http://schemas.microsoft.com/office/powerpoint/2010/main" val="420981907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cstate="print"/>
          <a:srcRect/>
          <a:stretch>
            <a:fillRect/>
          </a:stretch>
        </p:blipFill>
        <p:spPr bwMode="auto">
          <a:xfrm>
            <a:off x="479425"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38" y="1165225"/>
            <a:ext cx="14287" cy="4557713"/>
          </a:xfrm>
          <a:prstGeom prst="line">
            <a:avLst/>
          </a:prstGeom>
          <a:noFill/>
          <a:ln w="9525">
            <a:solidFill>
              <a:srgbClr val="0033CC"/>
            </a:solidFill>
            <a:round/>
            <a:headEnd/>
            <a:tailEnd/>
          </a:ln>
        </p:spPr>
        <p:txBody>
          <a:bodyPr/>
          <a:lstStyle/>
          <a:p>
            <a:pPr>
              <a:spcBef>
                <a:spcPct val="50000"/>
              </a:spcBef>
              <a:defRPr/>
            </a:pPr>
            <a:endParaRPr lang="en-US" dirty="0"/>
          </a:p>
        </p:txBody>
      </p:sp>
      <p:sp>
        <p:nvSpPr>
          <p:cNvPr id="6" name="Line 11"/>
          <p:cNvSpPr>
            <a:spLocks noChangeShapeType="1"/>
          </p:cNvSpPr>
          <p:nvPr/>
        </p:nvSpPr>
        <p:spPr bwMode="auto">
          <a:xfrm>
            <a:off x="2443163" y="3752850"/>
            <a:ext cx="5722937" cy="0"/>
          </a:xfrm>
          <a:prstGeom prst="line">
            <a:avLst/>
          </a:prstGeom>
          <a:noFill/>
          <a:ln w="9525">
            <a:solidFill>
              <a:srgbClr val="0033CC"/>
            </a:solidFill>
            <a:round/>
            <a:headEnd/>
            <a:tailEnd/>
          </a:ln>
        </p:spPr>
        <p:txBody>
          <a:bodyPr/>
          <a:lstStyle/>
          <a:p>
            <a:pPr>
              <a:spcBef>
                <a:spcPct val="50000"/>
              </a:spcBef>
              <a:defRPr/>
            </a:pPr>
            <a:endParaRPr lang="en-US" dirty="0"/>
          </a:p>
        </p:txBody>
      </p:sp>
      <p:sp>
        <p:nvSpPr>
          <p:cNvPr id="105478" name="Rectangle 6"/>
          <p:cNvSpPr>
            <a:spLocks noGrp="1" noChangeArrowheads="1"/>
          </p:cNvSpPr>
          <p:nvPr>
            <p:ph type="ctrTitle"/>
          </p:nvPr>
        </p:nvSpPr>
        <p:spPr>
          <a:xfrm>
            <a:off x="2352675" y="1143000"/>
            <a:ext cx="6105525" cy="2457450"/>
          </a:xfrm>
        </p:spPr>
        <p:txBody>
          <a:bodyPr anchor="t"/>
          <a:lstStyle>
            <a:lvl1pPr>
              <a:spcAft>
                <a:spcPct val="25000"/>
              </a:spcAft>
              <a:defRPr/>
            </a:lvl1pPr>
          </a:lstStyle>
          <a:p>
            <a:r>
              <a:rPr lang="en-US"/>
              <a:t>Click to edit Master title style</a:t>
            </a:r>
          </a:p>
        </p:txBody>
      </p:sp>
      <p:sp>
        <p:nvSpPr>
          <p:cNvPr id="8" name="Rectangle 3"/>
          <p:cNvSpPr>
            <a:spLocks noGrp="1" noChangeArrowheads="1"/>
          </p:cNvSpPr>
          <p:nvPr>
            <p:ph type="dt" sz="half" idx="10"/>
          </p:nvPr>
        </p:nvSpPr>
        <p:spPr>
          <a:xfrm>
            <a:off x="457200" y="6245225"/>
            <a:ext cx="2133600" cy="476250"/>
          </a:xfrm>
        </p:spPr>
        <p:txBody>
          <a:bodyPr/>
          <a:lstStyle>
            <a:lvl1pPr>
              <a:defRPr smtClean="0"/>
            </a:lvl1pPr>
          </a:lstStyle>
          <a:p>
            <a:pPr>
              <a:defRPr/>
            </a:pPr>
            <a:fld id="{FFC5BF77-A12D-4A4E-81A1-2E51B85A9F4E}" type="datetime1">
              <a:rPr lang="en-US"/>
              <a:pPr>
                <a:defRPr/>
              </a:pPr>
              <a:t>4/7/2022</a:t>
            </a:fld>
            <a:endParaRPr lang="en-US" dirty="0"/>
          </a:p>
        </p:txBody>
      </p:sp>
      <p:sp>
        <p:nvSpPr>
          <p:cNvPr id="9" name="Rectangle 4"/>
          <p:cNvSpPr>
            <a:spLocks noGrp="1" noChangeArrowheads="1"/>
          </p:cNvSpPr>
          <p:nvPr>
            <p:ph type="ftr" sz="quarter" idx="11"/>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800" b="0">
                <a:latin typeface="Verdana" pitchFamily="96" charset="0"/>
              </a:defRPr>
            </a:lvl1pPr>
          </a:lstStyle>
          <a:p>
            <a:pPr>
              <a:defRPr/>
            </a:pPr>
            <a:endParaRPr lang="en-US" dirty="0"/>
          </a:p>
        </p:txBody>
      </p:sp>
      <p:sp>
        <p:nvSpPr>
          <p:cNvPr id="10" name="Rectangle 5"/>
          <p:cNvSpPr>
            <a:spLocks noGrp="1" noChangeArrowheads="1"/>
          </p:cNvSpPr>
          <p:nvPr>
            <p:ph type="sldNum" sz="quarter" idx="12"/>
          </p:nvPr>
        </p:nvSpPr>
        <p:spPr>
          <a:xfrm>
            <a:off x="6553200" y="6245225"/>
            <a:ext cx="2133600" cy="476250"/>
          </a:xfrm>
        </p:spPr>
        <p:txBody>
          <a:bodyPr/>
          <a:lstStyle>
            <a:lvl1pPr>
              <a:defRPr/>
            </a:lvl1pPr>
          </a:lstStyle>
          <a:p>
            <a:pPr>
              <a:defRPr/>
            </a:pPr>
            <a:fld id="{206D085D-A9F1-4868-B5F8-23B3C88ECF04}" type="slidenum">
              <a:rPr lang="en-US"/>
              <a:pPr>
                <a:defRPr/>
              </a:pPr>
              <a:t>‹#›</a:t>
            </a:fld>
            <a:endParaRPr lang="en-US" dirty="0"/>
          </a:p>
        </p:txBody>
      </p:sp>
      <p:pic>
        <p:nvPicPr>
          <p:cNvPr id="11" name="Picture 10" descr="EEC.gif"/>
          <p:cNvPicPr>
            <a:picLocks noChangeAspect="1"/>
          </p:cNvPicPr>
          <p:nvPr userDrawn="1"/>
        </p:nvPicPr>
        <p:blipFill>
          <a:blip r:embed="rId3" cstate="print"/>
          <a:stretch>
            <a:fillRect/>
          </a:stretch>
        </p:blipFill>
        <p:spPr>
          <a:xfrm>
            <a:off x="5814889" y="5590718"/>
            <a:ext cx="2857500" cy="638175"/>
          </a:xfrm>
          <a:prstGeom prst="rect">
            <a:avLst/>
          </a:prstGeom>
        </p:spPr>
      </p:pic>
      <p:sp>
        <p:nvSpPr>
          <p:cNvPr id="13" name="Text Placeholder 12"/>
          <p:cNvSpPr>
            <a:spLocks noGrp="1"/>
          </p:cNvSpPr>
          <p:nvPr>
            <p:ph type="body" sz="quarter" idx="13" hasCustomPrompt="1"/>
          </p:nvPr>
        </p:nvSpPr>
        <p:spPr>
          <a:xfrm>
            <a:off x="2449513" y="3927475"/>
            <a:ext cx="5716587" cy="446088"/>
          </a:xfrm>
        </p:spPr>
        <p:txBody>
          <a:bodyPr/>
          <a:lstStyle>
            <a:lvl1pPr>
              <a:buNone/>
              <a:defRPr sz="1800">
                <a:solidFill>
                  <a:srgbClr val="000099"/>
                </a:solidFill>
              </a:defRPr>
            </a:lvl1pPr>
          </a:lstStyle>
          <a:p>
            <a:pPr lvl="0"/>
            <a:r>
              <a:rPr lang="en-US"/>
              <a:t>[Cover Slide Text]</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fld id="{7550D742-E7EE-41B8-9B65-6DB397F6AFB3}" type="datetime1">
              <a:rPr lang="en-US"/>
              <a:pPr>
                <a:defRPr/>
              </a:pPr>
              <a:t>4/7/2022</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107A53D9-FB86-4668-B944-96648E8AE60B}" type="slidenum">
              <a:rPr lang="en-US"/>
              <a:pPr>
                <a:defRPr/>
              </a:pPr>
              <a:t>‹#›</a:t>
            </a:fld>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fld id="{651E5007-E2A8-4F28-B02C-D9B4778A4FBC}" type="datetime1">
              <a:rPr lang="en-US"/>
              <a:pPr>
                <a:defRPr/>
              </a:pPr>
              <a:t>4/7/2022</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5BE8001B-4A50-453B-B357-D338BCF54D49}" type="slidenum">
              <a:rPr lang="en-US"/>
              <a:pPr>
                <a:defRPr/>
              </a:pPr>
              <a:t>‹#›</a:t>
            </a:fld>
            <a:endParaRPr lang="en-US" dirty="0"/>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4175" y="47625"/>
            <a:ext cx="2105025" cy="60785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4338" y="47625"/>
            <a:ext cx="6167437" cy="6078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fld id="{E64D285B-DACB-42BB-B653-47C1841396BB}" type="datetime1">
              <a:rPr lang="en-US"/>
              <a:pPr>
                <a:defRPr/>
              </a:pPr>
              <a:t>4/7/2022</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58C940A9-B102-4401-A51E-99B08281D257}" type="slidenum">
              <a:rPr lang="en-US"/>
              <a:pPr>
                <a:defRPr/>
              </a:pPr>
              <a:t>‹#›</a:t>
            </a:fld>
            <a:endParaRPr lang="en-US" dirty="0"/>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0"/>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fld id="{A5874A1A-8E78-422A-B8B2-80C17E336868}" type="datetime1">
              <a:rPr lang="en-US"/>
              <a:pPr>
                <a:defRPr/>
              </a:pPr>
              <a:t>4/7/2022</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8D947839-9A1B-4AE2-A730-CDFB28550EA6}" type="slidenum">
              <a:rPr lang="en-US"/>
              <a:pPr>
                <a:defRPr/>
              </a:pPr>
              <a:t>‹#›</a:t>
            </a:fld>
            <a:endParaRPr lang="en-US" dirty="0"/>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able Placeholder 2"/>
          <p:cNvSpPr>
            <a:spLocks noGrp="1"/>
          </p:cNvSpPr>
          <p:nvPr>
            <p:ph type="tbl" idx="1"/>
          </p:nvPr>
        </p:nvSpPr>
        <p:spPr>
          <a:xfrm>
            <a:off x="457200" y="1600200"/>
            <a:ext cx="8382000" cy="4525963"/>
          </a:xfrm>
        </p:spPr>
        <p:txBody>
          <a:bodyPr/>
          <a:lstStyle/>
          <a:p>
            <a:pPr lvl="0"/>
            <a:r>
              <a:rPr lang="en-US" noProof="0" dirty="0"/>
              <a:t>Click icon to add table</a:t>
            </a:r>
          </a:p>
        </p:txBody>
      </p:sp>
      <p:sp>
        <p:nvSpPr>
          <p:cNvPr id="4" name="Rectangle 12"/>
          <p:cNvSpPr>
            <a:spLocks noGrp="1" noChangeArrowheads="1"/>
          </p:cNvSpPr>
          <p:nvPr>
            <p:ph type="dt" sz="half" idx="10"/>
          </p:nvPr>
        </p:nvSpPr>
        <p:spPr>
          <a:ln/>
        </p:spPr>
        <p:txBody>
          <a:bodyPr/>
          <a:lstStyle>
            <a:lvl1pPr>
              <a:defRPr/>
            </a:lvl1pPr>
          </a:lstStyle>
          <a:p>
            <a:pPr>
              <a:defRPr/>
            </a:pPr>
            <a:fld id="{477C6CFE-4E4B-440B-BF1B-C97C32263C65}" type="datetime1">
              <a:rPr lang="en-US"/>
              <a:pPr>
                <a:defRPr/>
              </a:pPr>
              <a:t>4/7/2022</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1B256153-7E97-4A73-A199-10036E3EA904}" type="slidenum">
              <a:rPr lang="en-US"/>
              <a:pPr>
                <a:defRPr/>
              </a:pPr>
              <a:t>‹#›</a:t>
            </a:fld>
            <a:endParaRPr lang="en-US" dirty="0"/>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12"/>
          <p:cNvSpPr>
            <a:spLocks noGrp="1" noChangeArrowheads="1"/>
          </p:cNvSpPr>
          <p:nvPr>
            <p:ph type="dt" sz="half" idx="10"/>
          </p:nvPr>
        </p:nvSpPr>
        <p:spPr>
          <a:ln/>
        </p:spPr>
        <p:txBody>
          <a:bodyPr/>
          <a:lstStyle>
            <a:lvl1pPr>
              <a:defRPr/>
            </a:lvl1pPr>
          </a:lstStyle>
          <a:p>
            <a:pPr>
              <a:defRPr/>
            </a:pPr>
            <a:fld id="{9F806A53-99B1-4A5A-AAED-521BB5A1F7AE}" type="datetime1">
              <a:rPr lang="en-US"/>
              <a:pPr>
                <a:defRPr/>
              </a:pPr>
              <a:t>4/7/2022</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E241BF2A-6D13-4D22-85B7-693EDEFE158B}" type="slidenum">
              <a:rPr lang="en-US"/>
              <a:pPr>
                <a:defRPr/>
              </a:pPr>
              <a:t>‹#›</a:t>
            </a:fld>
            <a:endParaRPr lang="en-US" dirty="0"/>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p>
            <a:r>
              <a:rPr lang="en-US"/>
              <a:t>Click to edit Master title style</a:t>
            </a:r>
          </a:p>
        </p:txBody>
      </p:sp>
      <p:sp>
        <p:nvSpPr>
          <p:cNvPr id="3" name="Content Placeholder 2"/>
          <p:cNvSpPr>
            <a:spLocks noGrp="1"/>
          </p:cNvSpPr>
          <p:nvPr>
            <p:ph sz="half" idx="1"/>
          </p:nvPr>
        </p:nvSpPr>
        <p:spPr>
          <a:xfrm>
            <a:off x="457200" y="1600200"/>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600200"/>
            <a:ext cx="411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724400" y="3938588"/>
            <a:ext cx="411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12"/>
          <p:cNvSpPr>
            <a:spLocks noGrp="1" noChangeArrowheads="1"/>
          </p:cNvSpPr>
          <p:nvPr>
            <p:ph type="dt" sz="half" idx="10"/>
          </p:nvPr>
        </p:nvSpPr>
        <p:spPr>
          <a:ln/>
        </p:spPr>
        <p:txBody>
          <a:bodyPr/>
          <a:lstStyle>
            <a:lvl1pPr>
              <a:defRPr/>
            </a:lvl1pPr>
          </a:lstStyle>
          <a:p>
            <a:pPr>
              <a:defRPr/>
            </a:pPr>
            <a:fld id="{4E35B36A-9BCD-40BE-9DCA-02D555224E8C}" type="datetime1">
              <a:rPr lang="en-US"/>
              <a:pPr>
                <a:defRPr/>
              </a:pPr>
              <a:t>4/7/2022</a:t>
            </a:fld>
            <a:endParaRPr lang="en-US" dirty="0"/>
          </a:p>
        </p:txBody>
      </p:sp>
      <p:sp>
        <p:nvSpPr>
          <p:cNvPr id="7" name="Rectangle 14"/>
          <p:cNvSpPr>
            <a:spLocks noGrp="1" noChangeArrowheads="1"/>
          </p:cNvSpPr>
          <p:nvPr>
            <p:ph type="sldNum" sz="quarter" idx="11"/>
          </p:nvPr>
        </p:nvSpPr>
        <p:spPr>
          <a:ln/>
        </p:spPr>
        <p:txBody>
          <a:bodyPr/>
          <a:lstStyle>
            <a:lvl1pPr>
              <a:defRPr/>
            </a:lvl1pPr>
          </a:lstStyle>
          <a:p>
            <a:pPr>
              <a:defRPr/>
            </a:pPr>
            <a:fld id="{B12BF940-2A7D-475F-AF5E-4A25A2E6EB11}" type="slidenum">
              <a:rPr lang="en-US"/>
              <a:pPr>
                <a:defRPr/>
              </a:pPr>
              <a:t>‹#›</a:t>
            </a:fld>
            <a:endParaRPr lang="en-US" dirty="0"/>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Content">
  <p:cSld name="1_Title and Content">
    <p:spTree>
      <p:nvGrpSpPr>
        <p:cNvPr id="1" name="Shape 26"/>
        <p:cNvGrpSpPr/>
        <p:nvPr/>
      </p:nvGrpSpPr>
      <p:grpSpPr>
        <a:xfrm>
          <a:off x="0" y="0"/>
          <a:ext cx="0" cy="0"/>
          <a:chOff x="0" y="0"/>
          <a:chExt cx="0" cy="0"/>
        </a:xfrm>
      </p:grpSpPr>
      <p:sp>
        <p:nvSpPr>
          <p:cNvPr id="27" name="Google Shape;27;p55"/>
          <p:cNvSpPr txBox="1">
            <a:spLocks noGrp="1"/>
          </p:cNvSpPr>
          <p:nvPr>
            <p:ph type="body" idx="1"/>
          </p:nvPr>
        </p:nvSpPr>
        <p:spPr>
          <a:xfrm>
            <a:off x="457200" y="1339942"/>
            <a:ext cx="8382000" cy="4525963"/>
          </a:xfrm>
          <a:prstGeom prst="rect">
            <a:avLst/>
          </a:prstGeom>
          <a:noFill/>
          <a:ln>
            <a:noFill/>
          </a:ln>
        </p:spPr>
        <p:txBody>
          <a:bodyPr spcFirstLastPara="1" wrap="square" lIns="91425" tIns="45700" rIns="91425" bIns="45700" anchor="t" anchorCtr="0">
            <a:noAutofit/>
          </a:bodyPr>
          <a:lstStyle>
            <a:lvl1pPr marL="457200" lvl="0" indent="-355600" algn="l">
              <a:lnSpc>
                <a:spcPct val="100000"/>
              </a:lnSpc>
              <a:spcBef>
                <a:spcPts val="2000"/>
              </a:spcBef>
              <a:spcAft>
                <a:spcPts val="0"/>
              </a:spcAft>
              <a:buSzPts val="2000"/>
              <a:buFont typeface="Verdana"/>
              <a:buChar char="•"/>
              <a:defRPr sz="2000"/>
            </a:lvl1pPr>
            <a:lvl2pPr marL="914400" lvl="1" indent="-342900" algn="l">
              <a:lnSpc>
                <a:spcPct val="100000"/>
              </a:lnSpc>
              <a:spcBef>
                <a:spcPts val="360"/>
              </a:spcBef>
              <a:spcAft>
                <a:spcPts val="0"/>
              </a:spcAft>
              <a:buSzPts val="1800"/>
              <a:buChar char="–"/>
              <a:defRPr sz="1800"/>
            </a:lvl2pPr>
            <a:lvl3pPr marL="1371600" lvl="2" indent="-342900" algn="l">
              <a:lnSpc>
                <a:spcPct val="100000"/>
              </a:lnSpc>
              <a:spcBef>
                <a:spcPts val="360"/>
              </a:spcBef>
              <a:spcAft>
                <a:spcPts val="0"/>
              </a:spcAft>
              <a:buSzPts val="1800"/>
              <a:buFont typeface="Verdana"/>
              <a:buChar char="•"/>
              <a:defRPr sz="1800"/>
            </a:lvl3pPr>
            <a:lvl4pPr marL="1828800" lvl="3" indent="-342900" algn="l">
              <a:lnSpc>
                <a:spcPct val="100000"/>
              </a:lnSpc>
              <a:spcBef>
                <a:spcPts val="360"/>
              </a:spcBef>
              <a:spcAft>
                <a:spcPts val="0"/>
              </a:spcAft>
              <a:buSzPts val="1800"/>
              <a:buFont typeface="Verdana"/>
              <a:buChar char="–"/>
              <a:defRPr sz="1800"/>
            </a:lvl4pPr>
            <a:lvl5pPr marL="2286000" lvl="4" indent="-342900" algn="l">
              <a:lnSpc>
                <a:spcPct val="100000"/>
              </a:lnSpc>
              <a:spcBef>
                <a:spcPts val="360"/>
              </a:spcBef>
              <a:spcAft>
                <a:spcPts val="0"/>
              </a:spcAft>
              <a:buSzPts val="1800"/>
              <a:buFont typeface="Verdana"/>
              <a:buChar char="»"/>
              <a:defRPr sz="1800"/>
            </a:lvl5pPr>
            <a:lvl6pPr marL="2743200" lvl="5" indent="-342900" algn="l">
              <a:lnSpc>
                <a:spcPct val="100000"/>
              </a:lnSpc>
              <a:spcBef>
                <a:spcPts val="360"/>
              </a:spcBef>
              <a:spcAft>
                <a:spcPts val="0"/>
              </a:spcAft>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28" name="Google Shape;28;p55"/>
          <p:cNvSpPr txBox="1">
            <a:spLocks noGrp="1"/>
          </p:cNvSpPr>
          <p:nvPr>
            <p:ph type="dt" idx="10"/>
          </p:nvPr>
        </p:nvSpPr>
        <p:spPr>
          <a:xfrm>
            <a:off x="0" y="6594475"/>
            <a:ext cx="1933575" cy="263525"/>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9" name="Google Shape;29;p55"/>
          <p:cNvSpPr txBox="1">
            <a:spLocks noGrp="1"/>
          </p:cNvSpPr>
          <p:nvPr>
            <p:ph type="sldNum" idx="12"/>
          </p:nvPr>
        </p:nvSpPr>
        <p:spPr>
          <a:xfrm>
            <a:off x="7210425" y="6594475"/>
            <a:ext cx="1933575" cy="263525"/>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800"/>
              <a:buFont typeface="Arial"/>
              <a:buNone/>
              <a:defRPr sz="800" b="0" i="0" u="none" strike="noStrike" cap="none">
                <a:solidFill>
                  <a:schemeClr val="dk1"/>
                </a:solidFill>
                <a:latin typeface="Verdana"/>
                <a:ea typeface="Verdana"/>
                <a:cs typeface="Verdana"/>
                <a:sym typeface="Verdana"/>
              </a:defRPr>
            </a:lvl1pPr>
            <a:lvl2pPr marL="0" marR="0" lvl="1" indent="0" algn="r">
              <a:lnSpc>
                <a:spcPct val="100000"/>
              </a:lnSpc>
              <a:spcBef>
                <a:spcPts val="0"/>
              </a:spcBef>
              <a:spcAft>
                <a:spcPts val="0"/>
              </a:spcAft>
              <a:buClr>
                <a:srgbClr val="000000"/>
              </a:buClr>
              <a:buSzPts val="800"/>
              <a:buFont typeface="Arial"/>
              <a:buNone/>
              <a:defRPr sz="800" b="0" i="0" u="none" strike="noStrike" cap="none">
                <a:solidFill>
                  <a:schemeClr val="dk1"/>
                </a:solidFill>
                <a:latin typeface="Verdana"/>
                <a:ea typeface="Verdana"/>
                <a:cs typeface="Verdana"/>
                <a:sym typeface="Verdana"/>
              </a:defRPr>
            </a:lvl2pPr>
            <a:lvl3pPr marL="0" marR="0" lvl="2" indent="0" algn="r">
              <a:lnSpc>
                <a:spcPct val="100000"/>
              </a:lnSpc>
              <a:spcBef>
                <a:spcPts val="0"/>
              </a:spcBef>
              <a:spcAft>
                <a:spcPts val="0"/>
              </a:spcAft>
              <a:buClr>
                <a:srgbClr val="000000"/>
              </a:buClr>
              <a:buSzPts val="800"/>
              <a:buFont typeface="Arial"/>
              <a:buNone/>
              <a:defRPr sz="800" b="0" i="0" u="none" strike="noStrike" cap="none">
                <a:solidFill>
                  <a:schemeClr val="dk1"/>
                </a:solidFill>
                <a:latin typeface="Verdana"/>
                <a:ea typeface="Verdana"/>
                <a:cs typeface="Verdana"/>
                <a:sym typeface="Verdana"/>
              </a:defRPr>
            </a:lvl3pPr>
            <a:lvl4pPr marL="0" marR="0" lvl="3" indent="0" algn="r">
              <a:lnSpc>
                <a:spcPct val="100000"/>
              </a:lnSpc>
              <a:spcBef>
                <a:spcPts val="0"/>
              </a:spcBef>
              <a:spcAft>
                <a:spcPts val="0"/>
              </a:spcAft>
              <a:buClr>
                <a:srgbClr val="000000"/>
              </a:buClr>
              <a:buSzPts val="800"/>
              <a:buFont typeface="Arial"/>
              <a:buNone/>
              <a:defRPr sz="800" b="0" i="0" u="none" strike="noStrike" cap="none">
                <a:solidFill>
                  <a:schemeClr val="dk1"/>
                </a:solidFill>
                <a:latin typeface="Verdana"/>
                <a:ea typeface="Verdana"/>
                <a:cs typeface="Verdana"/>
                <a:sym typeface="Verdana"/>
              </a:defRPr>
            </a:lvl4pPr>
            <a:lvl5pPr marL="0" marR="0" lvl="4" indent="0" algn="r">
              <a:lnSpc>
                <a:spcPct val="100000"/>
              </a:lnSpc>
              <a:spcBef>
                <a:spcPts val="0"/>
              </a:spcBef>
              <a:spcAft>
                <a:spcPts val="0"/>
              </a:spcAft>
              <a:buClr>
                <a:srgbClr val="000000"/>
              </a:buClr>
              <a:buSzPts val="800"/>
              <a:buFont typeface="Arial"/>
              <a:buNone/>
              <a:defRPr sz="800" b="0" i="0" u="none" strike="noStrike" cap="none">
                <a:solidFill>
                  <a:schemeClr val="dk1"/>
                </a:solidFill>
                <a:latin typeface="Verdana"/>
                <a:ea typeface="Verdana"/>
                <a:cs typeface="Verdana"/>
                <a:sym typeface="Verdana"/>
              </a:defRPr>
            </a:lvl5pPr>
            <a:lvl6pPr marL="0" marR="0" lvl="5" indent="0" algn="r">
              <a:lnSpc>
                <a:spcPct val="100000"/>
              </a:lnSpc>
              <a:spcBef>
                <a:spcPts val="0"/>
              </a:spcBef>
              <a:spcAft>
                <a:spcPts val="0"/>
              </a:spcAft>
              <a:buClr>
                <a:srgbClr val="000000"/>
              </a:buClr>
              <a:buSzPts val="800"/>
              <a:buFont typeface="Arial"/>
              <a:buNone/>
              <a:defRPr sz="800" b="0" i="0" u="none" strike="noStrike" cap="none">
                <a:solidFill>
                  <a:schemeClr val="dk1"/>
                </a:solidFill>
                <a:latin typeface="Verdana"/>
                <a:ea typeface="Verdana"/>
                <a:cs typeface="Verdana"/>
                <a:sym typeface="Verdana"/>
              </a:defRPr>
            </a:lvl6pPr>
            <a:lvl7pPr marL="0" marR="0" lvl="6" indent="0" algn="r">
              <a:lnSpc>
                <a:spcPct val="100000"/>
              </a:lnSpc>
              <a:spcBef>
                <a:spcPts val="0"/>
              </a:spcBef>
              <a:spcAft>
                <a:spcPts val="0"/>
              </a:spcAft>
              <a:buClr>
                <a:srgbClr val="000000"/>
              </a:buClr>
              <a:buSzPts val="800"/>
              <a:buFont typeface="Arial"/>
              <a:buNone/>
              <a:defRPr sz="800" b="0" i="0" u="none" strike="noStrike" cap="none">
                <a:solidFill>
                  <a:schemeClr val="dk1"/>
                </a:solidFill>
                <a:latin typeface="Verdana"/>
                <a:ea typeface="Verdana"/>
                <a:cs typeface="Verdana"/>
                <a:sym typeface="Verdana"/>
              </a:defRPr>
            </a:lvl7pPr>
            <a:lvl8pPr marL="0" marR="0" lvl="7" indent="0" algn="r">
              <a:lnSpc>
                <a:spcPct val="100000"/>
              </a:lnSpc>
              <a:spcBef>
                <a:spcPts val="0"/>
              </a:spcBef>
              <a:spcAft>
                <a:spcPts val="0"/>
              </a:spcAft>
              <a:buClr>
                <a:srgbClr val="000000"/>
              </a:buClr>
              <a:buSzPts val="800"/>
              <a:buFont typeface="Arial"/>
              <a:buNone/>
              <a:defRPr sz="800" b="0" i="0" u="none" strike="noStrike" cap="none">
                <a:solidFill>
                  <a:schemeClr val="dk1"/>
                </a:solidFill>
                <a:latin typeface="Verdana"/>
                <a:ea typeface="Verdana"/>
                <a:cs typeface="Verdana"/>
                <a:sym typeface="Verdana"/>
              </a:defRPr>
            </a:lvl8pPr>
            <a:lvl9pPr marL="0" marR="0" lvl="8" indent="0" algn="r">
              <a:lnSpc>
                <a:spcPct val="100000"/>
              </a:lnSpc>
              <a:spcBef>
                <a:spcPts val="0"/>
              </a:spcBef>
              <a:spcAft>
                <a:spcPts val="0"/>
              </a:spcAft>
              <a:buClr>
                <a:srgbClr val="000000"/>
              </a:buClr>
              <a:buSzPts val="800"/>
              <a:buFont typeface="Arial"/>
              <a:buNone/>
              <a:defRPr sz="800" b="0" i="0" u="none" strike="noStrike" cap="none">
                <a:solidFill>
                  <a:schemeClr val="dk1"/>
                </a:solidFill>
                <a:latin typeface="Verdana"/>
                <a:ea typeface="Verdana"/>
                <a:cs typeface="Verdana"/>
                <a:sym typeface="Verdana"/>
              </a:defRPr>
            </a:lvl9pPr>
          </a:lstStyle>
          <a:p>
            <a:pPr marL="0" lvl="0" indent="0" algn="r" rtl="0">
              <a:spcBef>
                <a:spcPts val="0"/>
              </a:spcBef>
              <a:spcAft>
                <a:spcPts val="0"/>
              </a:spcAft>
              <a:buNone/>
            </a:pPr>
            <a:fld id="{00000000-1234-1234-1234-123412341234}" type="slidenum">
              <a:rPr lang="en-US"/>
              <a:t>‹#›</a:t>
            </a:fld>
            <a:endParaRPr dirty="0"/>
          </a:p>
        </p:txBody>
      </p:sp>
      <p:sp>
        <p:nvSpPr>
          <p:cNvPr id="30" name="Google Shape;30;p55"/>
          <p:cNvSpPr txBox="1">
            <a:spLocks noGrp="1"/>
          </p:cNvSpPr>
          <p:nvPr>
            <p:ph type="body" idx="2"/>
          </p:nvPr>
        </p:nvSpPr>
        <p:spPr>
          <a:xfrm>
            <a:off x="444500" y="277813"/>
            <a:ext cx="7132638" cy="469900"/>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1800"/>
              </a:spcBef>
              <a:spcAft>
                <a:spcPts val="0"/>
              </a:spcAft>
              <a:buSzPts val="1800"/>
              <a:buFont typeface="Verdana"/>
              <a:buNone/>
              <a:defRPr sz="1800"/>
            </a:lvl1pPr>
            <a:lvl2pPr marL="914400" lvl="1" indent="-342900" algn="l">
              <a:lnSpc>
                <a:spcPct val="100000"/>
              </a:lnSpc>
              <a:spcBef>
                <a:spcPts val="360"/>
              </a:spcBef>
              <a:spcAft>
                <a:spcPts val="0"/>
              </a:spcAft>
              <a:buSzPts val="1800"/>
              <a:buChar char="–"/>
              <a:defRPr/>
            </a:lvl2pPr>
            <a:lvl3pPr marL="1371600" lvl="2" indent="-342900" algn="l">
              <a:lnSpc>
                <a:spcPct val="100000"/>
              </a:lnSpc>
              <a:spcBef>
                <a:spcPts val="360"/>
              </a:spcBef>
              <a:spcAft>
                <a:spcPts val="0"/>
              </a:spcAft>
              <a:buSzPts val="1800"/>
              <a:buChar char="•"/>
              <a:defRPr/>
            </a:lvl3pPr>
            <a:lvl4pPr marL="1828800" lvl="3" indent="-342900" algn="l">
              <a:lnSpc>
                <a:spcPct val="100000"/>
              </a:lnSpc>
              <a:spcBef>
                <a:spcPts val="360"/>
              </a:spcBef>
              <a:spcAft>
                <a:spcPts val="0"/>
              </a:spcAft>
              <a:buSzPts val="1800"/>
              <a:buChar char="–"/>
              <a:defRPr/>
            </a:lvl4pPr>
            <a:lvl5pPr marL="2286000" lvl="4" indent="-342900" algn="l">
              <a:lnSpc>
                <a:spcPct val="100000"/>
              </a:lnSpc>
              <a:spcBef>
                <a:spcPts val="360"/>
              </a:spcBef>
              <a:spcAft>
                <a:spcPts val="0"/>
              </a:spcAft>
              <a:buSzPts val="1800"/>
              <a:buChar char="»"/>
              <a:defRPr/>
            </a:lvl5pPr>
            <a:lvl6pPr marL="2743200" lvl="5" indent="-342900" algn="l">
              <a:lnSpc>
                <a:spcPct val="100000"/>
              </a:lnSpc>
              <a:spcBef>
                <a:spcPts val="360"/>
              </a:spcBef>
              <a:spcAft>
                <a:spcPts val="0"/>
              </a:spcAft>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Tree>
    <p:extLst>
      <p:ext uri="{BB962C8B-B14F-4D97-AF65-F5344CB8AC3E}">
        <p14:creationId xmlns:p14="http://schemas.microsoft.com/office/powerpoint/2010/main" val="2566901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942"/>
            <a:ext cx="8382000" cy="4525963"/>
          </a:xfrm>
        </p:spPr>
        <p:txBody>
          <a:bodyPr lIns="0" tIns="0" rIns="0" bIns="0"/>
          <a:lstStyle>
            <a:lvl1pPr>
              <a:defRPr sz="2000"/>
            </a:lvl1pPr>
            <a:lvl2pPr>
              <a:defRPr sz="18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2"/>
          <p:cNvSpPr>
            <a:spLocks noGrp="1" noChangeArrowheads="1"/>
          </p:cNvSpPr>
          <p:nvPr>
            <p:ph type="dt" sz="half" idx="10"/>
          </p:nvPr>
        </p:nvSpPr>
        <p:spPr>
          <a:ln/>
        </p:spPr>
        <p:txBody>
          <a:bodyPr/>
          <a:lstStyle>
            <a:lvl1pPr>
              <a:defRPr/>
            </a:lvl1pPr>
          </a:lstStyle>
          <a:p>
            <a:pPr>
              <a:defRPr/>
            </a:pPr>
            <a:fld id="{2F6CC710-1491-4E4E-9152-D3737FD39707}" type="datetime1">
              <a:rPr lang="en-US"/>
              <a:pPr>
                <a:defRPr/>
              </a:pPr>
              <a:t>4/7/2022</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3EC657DF-FE95-454F-AB66-42CBA9BDA6D9}" type="slidenum">
              <a:rPr lang="en-US"/>
              <a:pPr>
                <a:defRPr/>
              </a:pPr>
              <a:t>‹#›</a:t>
            </a:fld>
            <a:endParaRPr lang="en-US" dirty="0"/>
          </a:p>
        </p:txBody>
      </p:sp>
      <p:sp>
        <p:nvSpPr>
          <p:cNvPr id="7" name="Text Placeholder 6"/>
          <p:cNvSpPr>
            <a:spLocks noGrp="1"/>
          </p:cNvSpPr>
          <p:nvPr>
            <p:ph type="body" sz="quarter" idx="12" hasCustomPrompt="1"/>
          </p:nvPr>
        </p:nvSpPr>
        <p:spPr>
          <a:xfrm>
            <a:off x="444500" y="277813"/>
            <a:ext cx="7132638" cy="469900"/>
          </a:xfrm>
        </p:spPr>
        <p:txBody>
          <a:bodyPr/>
          <a:lstStyle>
            <a:lvl1pPr>
              <a:buNone/>
              <a:defRPr sz="1800"/>
            </a:lvl1pPr>
          </a:lstStyle>
          <a:p>
            <a:pPr lvl="0"/>
            <a:r>
              <a:rPr lang="en-US"/>
              <a:t>Slide Title</a:t>
            </a:r>
          </a:p>
          <a:p>
            <a:pPr lvl="0"/>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fld id="{4C4A21A5-9DCB-4E47-A5D6-C59403ACF65D}" type="datetime1">
              <a:rPr lang="en-US"/>
              <a:pPr>
                <a:defRPr/>
              </a:pPr>
              <a:t>4/7/2022</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55CF46B9-8171-45E1-A369-0EA009B04A84}" type="slidenum">
              <a:rPr lang="en-US"/>
              <a:pPr>
                <a:defRPr/>
              </a:pPr>
              <a:t>‹#›</a:t>
            </a:fld>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fld id="{FCE76B26-D525-4B3A-AD1F-0F749DCB5CEA}" type="datetime1">
              <a:rPr lang="en-US"/>
              <a:pPr>
                <a:defRPr/>
              </a:pPr>
              <a:t>4/7/2022</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F4571D79-3FCF-470B-A39E-9BBB02B9F0E9}" type="slidenum">
              <a:rPr lang="en-US"/>
              <a:pPr>
                <a:defRPr/>
              </a:pPr>
              <a:t>‹#›</a:t>
            </a:fld>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2"/>
          <p:cNvSpPr>
            <a:spLocks noGrp="1" noChangeArrowheads="1"/>
          </p:cNvSpPr>
          <p:nvPr>
            <p:ph type="dt" sz="half" idx="10"/>
          </p:nvPr>
        </p:nvSpPr>
        <p:spPr>
          <a:ln/>
        </p:spPr>
        <p:txBody>
          <a:bodyPr/>
          <a:lstStyle>
            <a:lvl1pPr>
              <a:defRPr/>
            </a:lvl1pPr>
          </a:lstStyle>
          <a:p>
            <a:pPr>
              <a:defRPr/>
            </a:pPr>
            <a:fld id="{CA0CAF8B-6BB1-4D78-91A4-9088E87EBD16}" type="datetime1">
              <a:rPr lang="en-US"/>
              <a:pPr>
                <a:defRPr/>
              </a:pPr>
              <a:t>4/7/2022</a:t>
            </a:fld>
            <a:endParaRPr lang="en-US" dirty="0"/>
          </a:p>
        </p:txBody>
      </p:sp>
      <p:sp>
        <p:nvSpPr>
          <p:cNvPr id="8" name="Rectangle 14"/>
          <p:cNvSpPr>
            <a:spLocks noGrp="1" noChangeArrowheads="1"/>
          </p:cNvSpPr>
          <p:nvPr>
            <p:ph type="sldNum" sz="quarter" idx="11"/>
          </p:nvPr>
        </p:nvSpPr>
        <p:spPr>
          <a:ln/>
        </p:spPr>
        <p:txBody>
          <a:bodyPr/>
          <a:lstStyle>
            <a:lvl1pPr>
              <a:defRPr/>
            </a:lvl1pPr>
          </a:lstStyle>
          <a:p>
            <a:pPr>
              <a:defRPr/>
            </a:pPr>
            <a:fld id="{570959ED-9753-44BA-B55A-7B20CE50366D}" type="slidenum">
              <a:rPr lang="en-US"/>
              <a:pPr>
                <a:defRPr/>
              </a:pPr>
              <a:t>‹#›</a:t>
            </a:fld>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12"/>
          <p:cNvSpPr>
            <a:spLocks noGrp="1" noChangeArrowheads="1"/>
          </p:cNvSpPr>
          <p:nvPr>
            <p:ph type="dt" sz="half" idx="10"/>
          </p:nvPr>
        </p:nvSpPr>
        <p:spPr>
          <a:ln/>
        </p:spPr>
        <p:txBody>
          <a:bodyPr/>
          <a:lstStyle>
            <a:lvl1pPr>
              <a:defRPr/>
            </a:lvl1pPr>
          </a:lstStyle>
          <a:p>
            <a:pPr>
              <a:defRPr/>
            </a:pPr>
            <a:fld id="{BA56232C-64F3-4BC7-A9F4-9AD666360C45}" type="datetime1">
              <a:rPr lang="en-US"/>
              <a:pPr>
                <a:defRPr/>
              </a:pPr>
              <a:t>4/7/2022</a:t>
            </a:fld>
            <a:endParaRPr lang="en-US" dirty="0"/>
          </a:p>
        </p:txBody>
      </p:sp>
      <p:sp>
        <p:nvSpPr>
          <p:cNvPr id="4" name="Rectangle 14"/>
          <p:cNvSpPr>
            <a:spLocks noGrp="1" noChangeArrowheads="1"/>
          </p:cNvSpPr>
          <p:nvPr>
            <p:ph type="sldNum" sz="quarter" idx="11"/>
          </p:nvPr>
        </p:nvSpPr>
        <p:spPr>
          <a:ln/>
        </p:spPr>
        <p:txBody>
          <a:bodyPr/>
          <a:lstStyle>
            <a:lvl1pPr>
              <a:defRPr/>
            </a:lvl1pPr>
          </a:lstStyle>
          <a:p>
            <a:pPr>
              <a:defRPr/>
            </a:pPr>
            <a:fld id="{A2E52CFE-2BB0-48A7-9F53-4B9D51B44A46}" type="slidenum">
              <a:rPr lang="en-US"/>
              <a:pPr>
                <a:defRPr/>
              </a:pPr>
              <a:t>‹#›</a:t>
            </a:fld>
            <a:endParaRPr lang="en-US" dirty="0"/>
          </a:p>
        </p:txBody>
      </p:sp>
      <p:sp>
        <p:nvSpPr>
          <p:cNvPr id="6" name="Title 5"/>
          <p:cNvSpPr>
            <a:spLocks noGrp="1"/>
          </p:cNvSpPr>
          <p:nvPr>
            <p:ph type="title" hasCustomPrompt="1"/>
          </p:nvPr>
        </p:nvSpPr>
        <p:spPr>
          <a:xfrm>
            <a:off x="457200" y="152400"/>
            <a:ext cx="7584674" cy="685800"/>
          </a:xfrm>
        </p:spPr>
        <p:txBody>
          <a:bodyPr/>
          <a:lstStyle>
            <a:lvl1pPr>
              <a:defRPr/>
            </a:lvl1pPr>
          </a:lstStyle>
          <a:p>
            <a:r>
              <a:rPr lang="en-US"/>
              <a:t>[Slide Title]</a:t>
            </a: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Rectangle 12"/>
          <p:cNvSpPr>
            <a:spLocks noGrp="1" noChangeArrowheads="1"/>
          </p:cNvSpPr>
          <p:nvPr>
            <p:ph type="dt" sz="half" idx="10"/>
          </p:nvPr>
        </p:nvSpPr>
        <p:spPr>
          <a:ln/>
        </p:spPr>
        <p:txBody>
          <a:bodyPr/>
          <a:lstStyle>
            <a:lvl1pPr>
              <a:defRPr/>
            </a:lvl1pPr>
          </a:lstStyle>
          <a:p>
            <a:pPr>
              <a:defRPr/>
            </a:pPr>
            <a:fld id="{BA56232C-64F3-4BC7-A9F4-9AD666360C45}" type="datetime1">
              <a:rPr lang="en-US"/>
              <a:pPr>
                <a:defRPr/>
              </a:pPr>
              <a:t>4/7/2022</a:t>
            </a:fld>
            <a:endParaRPr lang="en-US" dirty="0"/>
          </a:p>
        </p:txBody>
      </p:sp>
      <p:sp>
        <p:nvSpPr>
          <p:cNvPr id="4" name="Rectangle 14"/>
          <p:cNvSpPr>
            <a:spLocks noGrp="1" noChangeArrowheads="1"/>
          </p:cNvSpPr>
          <p:nvPr>
            <p:ph type="sldNum" sz="quarter" idx="11"/>
          </p:nvPr>
        </p:nvSpPr>
        <p:spPr>
          <a:ln/>
        </p:spPr>
        <p:txBody>
          <a:bodyPr/>
          <a:lstStyle>
            <a:lvl1pPr>
              <a:defRPr/>
            </a:lvl1pPr>
          </a:lstStyle>
          <a:p>
            <a:pPr>
              <a:defRPr/>
            </a:pPr>
            <a:fld id="{A2E52CFE-2BB0-48A7-9F53-4B9D51B44A46}" type="slidenum">
              <a:rPr lang="en-US"/>
              <a:pPr>
                <a:defRPr/>
              </a:pPr>
              <a:t>‹#›</a:t>
            </a:fld>
            <a:endParaRPr lang="en-US" dirty="0"/>
          </a:p>
        </p:txBody>
      </p:sp>
      <p:sp>
        <p:nvSpPr>
          <p:cNvPr id="6" name="Title 5"/>
          <p:cNvSpPr>
            <a:spLocks noGrp="1"/>
          </p:cNvSpPr>
          <p:nvPr>
            <p:ph type="title" hasCustomPrompt="1"/>
          </p:nvPr>
        </p:nvSpPr>
        <p:spPr>
          <a:xfrm>
            <a:off x="457200" y="152400"/>
            <a:ext cx="7584674" cy="685800"/>
          </a:xfrm>
        </p:spPr>
        <p:txBody>
          <a:bodyPr/>
          <a:lstStyle>
            <a:lvl1pPr>
              <a:defRPr/>
            </a:lvl1pPr>
          </a:lstStyle>
          <a:p>
            <a:r>
              <a:rPr lang="en-US"/>
              <a:t>[Slide Title]</a:t>
            </a:r>
          </a:p>
        </p:txBody>
      </p:sp>
      <p:sp>
        <p:nvSpPr>
          <p:cNvPr id="5" name="Text Placeholder 4"/>
          <p:cNvSpPr>
            <a:spLocks noGrp="1"/>
          </p:cNvSpPr>
          <p:nvPr>
            <p:ph type="body" sz="quarter" idx="12"/>
          </p:nvPr>
        </p:nvSpPr>
        <p:spPr>
          <a:xfrm>
            <a:off x="457200" y="1219200"/>
            <a:ext cx="8229600" cy="48387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44155466"/>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fld id="{2DD26A74-AA3F-4EF0-A4AF-04DB0CC29C2B}" type="datetime1">
              <a:rPr lang="en-US"/>
              <a:pPr>
                <a:defRPr/>
              </a:pPr>
              <a:t>4/7/2022</a:t>
            </a:fld>
            <a:endParaRPr lang="en-US" dirty="0"/>
          </a:p>
        </p:txBody>
      </p:sp>
      <p:sp>
        <p:nvSpPr>
          <p:cNvPr id="3" name="Rectangle 14"/>
          <p:cNvSpPr>
            <a:spLocks noGrp="1" noChangeArrowheads="1"/>
          </p:cNvSpPr>
          <p:nvPr>
            <p:ph type="sldNum" sz="quarter" idx="11"/>
          </p:nvPr>
        </p:nvSpPr>
        <p:spPr>
          <a:ln/>
        </p:spPr>
        <p:txBody>
          <a:bodyPr/>
          <a:lstStyle>
            <a:lvl1pPr>
              <a:defRPr/>
            </a:lvl1pPr>
          </a:lstStyle>
          <a:p>
            <a:pPr>
              <a:defRPr/>
            </a:pPr>
            <a:fld id="{19AB79F6-C316-4021-B029-814B015AF6AF}" type="slidenum">
              <a:rPr lang="en-US"/>
              <a:pPr>
                <a:defRPr/>
              </a:pPr>
              <a:t>‹#›</a:t>
            </a:fld>
            <a:endParaRPr lang="en-US"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fld id="{6AAD3D5E-105C-4907-9B60-C6F5CE58284D}" type="datetime1">
              <a:rPr lang="en-US"/>
              <a:pPr>
                <a:defRPr/>
              </a:pPr>
              <a:t>4/7/2022</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45725644-1B45-4695-9AFB-0497CF045AA5}" type="slidenum">
              <a:rPr lang="en-US"/>
              <a:pPr>
                <a:defRPr/>
              </a:pPr>
              <a:t>‹#›</a:t>
            </a:fld>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gi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15"/>
          <p:cNvSpPr>
            <a:spLocks noGrp="1" noChangeArrowheads="1"/>
          </p:cNvSpPr>
          <p:nvPr>
            <p:ph type="title"/>
          </p:nvPr>
        </p:nvSpPr>
        <p:spPr bwMode="auto">
          <a:xfrm>
            <a:off x="457200" y="152400"/>
            <a:ext cx="7691438" cy="686337"/>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US"/>
              <a:t>Click to edit Master title style</a:t>
            </a:r>
          </a:p>
        </p:txBody>
      </p:sp>
      <p:sp>
        <p:nvSpPr>
          <p:cNvPr id="4100" name="Rectangle 11"/>
          <p:cNvSpPr>
            <a:spLocks noGrp="1" noChangeArrowheads="1"/>
          </p:cNvSpPr>
          <p:nvPr>
            <p:ph type="body" idx="1"/>
          </p:nvPr>
        </p:nvSpPr>
        <p:spPr bwMode="auto">
          <a:xfrm>
            <a:off x="457200" y="1219200"/>
            <a:ext cx="8229600" cy="481806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5788" name="Rectangle 12"/>
          <p:cNvSpPr>
            <a:spLocks noGrp="1" noChangeArrowheads="1"/>
          </p:cNvSpPr>
          <p:nvPr>
            <p:ph type="dt" sz="half" idx="2"/>
          </p:nvPr>
        </p:nvSpPr>
        <p:spPr bwMode="auto">
          <a:xfrm>
            <a:off x="0"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800" b="0" smtClean="0">
                <a:latin typeface="+mn-lt"/>
                <a:cs typeface="+mn-cs"/>
              </a:defRPr>
            </a:lvl1pPr>
          </a:lstStyle>
          <a:p>
            <a:pPr>
              <a:defRPr/>
            </a:pPr>
            <a:fld id="{40E272F6-1708-4844-BC38-1E403A83FDAA}" type="datetime1">
              <a:rPr lang="en-US"/>
              <a:pPr>
                <a:defRPr/>
              </a:pPr>
              <a:t>4/7/2022</a:t>
            </a:fld>
            <a:endParaRPr lang="en-US" dirty="0"/>
          </a:p>
        </p:txBody>
      </p:sp>
      <p:sp>
        <p:nvSpPr>
          <p:cNvPr id="75790" name="Rectangle 14"/>
          <p:cNvSpPr>
            <a:spLocks noGrp="1" noChangeArrowheads="1"/>
          </p:cNvSpPr>
          <p:nvPr>
            <p:ph type="sldNum" sz="quarter" idx="4"/>
          </p:nvPr>
        </p:nvSpPr>
        <p:spPr bwMode="auto">
          <a:xfrm>
            <a:off x="6753225" y="6330950"/>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000" b="0">
                <a:latin typeface="+mn-lt"/>
                <a:cs typeface="+mn-cs"/>
              </a:defRPr>
            </a:lvl1pPr>
          </a:lstStyle>
          <a:p>
            <a:pPr>
              <a:defRPr/>
            </a:pPr>
            <a:fld id="{CF0C1523-E9F1-42F5-83FF-A196C03FCA7F}" type="slidenum">
              <a:rPr lang="en-US" smtClean="0"/>
              <a:pPr>
                <a:defRPr/>
              </a:pPr>
              <a:t>‹#›</a:t>
            </a:fld>
            <a:endParaRPr lang="en-US" dirty="0"/>
          </a:p>
        </p:txBody>
      </p:sp>
      <p:sp>
        <p:nvSpPr>
          <p:cNvPr id="1031" name="Line 32"/>
          <p:cNvSpPr>
            <a:spLocks noChangeShapeType="1"/>
          </p:cNvSpPr>
          <p:nvPr/>
        </p:nvSpPr>
        <p:spPr bwMode="auto">
          <a:xfrm>
            <a:off x="444500" y="919163"/>
            <a:ext cx="8242300" cy="34925"/>
          </a:xfrm>
          <a:prstGeom prst="line">
            <a:avLst/>
          </a:prstGeom>
          <a:noFill/>
          <a:ln w="9525">
            <a:solidFill>
              <a:srgbClr val="0033CC"/>
            </a:solidFill>
            <a:round/>
            <a:headEnd/>
            <a:tailEnd/>
          </a:ln>
        </p:spPr>
        <p:txBody>
          <a:bodyPr/>
          <a:lstStyle/>
          <a:p>
            <a:pPr>
              <a:spcBef>
                <a:spcPct val="50000"/>
              </a:spcBef>
              <a:defRPr/>
            </a:pPr>
            <a:endParaRPr lang="en-US" dirty="0"/>
          </a:p>
        </p:txBody>
      </p:sp>
      <p:pic>
        <p:nvPicPr>
          <p:cNvPr id="8" name="Picture 7" descr="EEC-Happle2.gif"/>
          <p:cNvPicPr>
            <a:picLocks noChangeAspect="1"/>
          </p:cNvPicPr>
          <p:nvPr/>
        </p:nvPicPr>
        <p:blipFill>
          <a:blip r:embed="rId19" cstate="print"/>
          <a:stretch>
            <a:fillRect/>
          </a:stretch>
        </p:blipFill>
        <p:spPr>
          <a:xfrm>
            <a:off x="8181890" y="182878"/>
            <a:ext cx="659958" cy="655859"/>
          </a:xfrm>
          <a:prstGeom prst="rect">
            <a:avLst/>
          </a:prstGeom>
        </p:spPr>
      </p:pic>
    </p:spTree>
  </p:cSld>
  <p:clrMap bg1="lt1" tx1="dk1" bg2="lt2" tx2="dk2" accent1="accent1" accent2="accent2" accent3="accent3" accent4="accent4" accent5="accent5" accent6="accent6" hlink="hlink" folHlink="folHlink"/>
  <p:sldLayoutIdLst>
    <p:sldLayoutId id="2147483685" r:id="rId1"/>
    <p:sldLayoutId id="2147483671" r:id="rId2"/>
    <p:sldLayoutId id="2147483672" r:id="rId3"/>
    <p:sldLayoutId id="2147483673" r:id="rId4"/>
    <p:sldLayoutId id="2147483674" r:id="rId5"/>
    <p:sldLayoutId id="2147483675" r:id="rId6"/>
    <p:sldLayoutId id="2147483687"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 id="2147483686" r:id="rId17"/>
  </p:sldLayoutIdLst>
  <p:transition/>
  <p:hf hdr="0" ftr="0" dt="0"/>
  <p:txStyles>
    <p:titleStyle>
      <a:lvl1pPr algn="l" rtl="0" eaLnBrk="1" fontAlgn="base" hangingPunct="1">
        <a:spcBef>
          <a:spcPct val="0"/>
        </a:spcBef>
        <a:spcAft>
          <a:spcPct val="0"/>
        </a:spcAft>
        <a:defRPr sz="2400" b="1">
          <a:solidFill>
            <a:srgbClr val="0033CC"/>
          </a:solidFill>
          <a:latin typeface="+mj-lt"/>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p:titleStyle>
    <p:bodyStyle>
      <a:lvl1pPr marL="228600" indent="-228600" algn="l" rtl="0" eaLnBrk="1" fontAlgn="base" hangingPunct="1">
        <a:spcBef>
          <a:spcPts val="0"/>
        </a:spcBef>
        <a:spcAft>
          <a:spcPts val="600"/>
        </a:spcAft>
        <a:buClr>
          <a:srgbClr val="0033CC"/>
        </a:buClr>
        <a:buChar char="•"/>
        <a:defRPr sz="1600" b="1">
          <a:solidFill>
            <a:schemeClr val="tx1"/>
          </a:solidFill>
          <a:latin typeface="+mn-lt"/>
          <a:ea typeface="+mn-ea"/>
          <a:cs typeface="+mn-cs"/>
        </a:defRPr>
      </a:lvl1pPr>
      <a:lvl2pPr marL="576263" indent="-233363" algn="l" rtl="0" eaLnBrk="1" fontAlgn="base" hangingPunct="1">
        <a:spcBef>
          <a:spcPts val="0"/>
        </a:spcBef>
        <a:spcAft>
          <a:spcPts val="600"/>
        </a:spcAft>
        <a:buClr>
          <a:srgbClr val="0033CC"/>
        </a:buClr>
        <a:buFont typeface="Arial" charset="0"/>
        <a:buChar char="–"/>
        <a:defRPr sz="1600">
          <a:solidFill>
            <a:schemeClr val="tx1"/>
          </a:solidFill>
          <a:latin typeface="+mn-lt"/>
          <a:cs typeface="+mn-cs"/>
        </a:defRPr>
      </a:lvl2pPr>
      <a:lvl3pPr marL="914400" indent="-223838" algn="l" rtl="0" eaLnBrk="1" fontAlgn="base" hangingPunct="1">
        <a:spcBef>
          <a:spcPts val="0"/>
        </a:spcBef>
        <a:spcAft>
          <a:spcPts val="600"/>
        </a:spcAft>
        <a:buClr>
          <a:srgbClr val="0033CC"/>
        </a:buClr>
        <a:buChar char="•"/>
        <a:defRPr sz="1600">
          <a:solidFill>
            <a:schemeClr val="tx1"/>
          </a:solidFill>
          <a:latin typeface="+mn-lt"/>
          <a:cs typeface="+mn-cs"/>
        </a:defRPr>
      </a:lvl3pPr>
      <a:lvl4pPr marL="1262063" indent="-233363" algn="l" rtl="0" eaLnBrk="1" fontAlgn="base" hangingPunct="1">
        <a:spcBef>
          <a:spcPts val="0"/>
        </a:spcBef>
        <a:spcAft>
          <a:spcPts val="600"/>
        </a:spcAft>
        <a:buClr>
          <a:srgbClr val="0033CC"/>
        </a:buClr>
        <a:buChar char="–"/>
        <a:defRPr sz="1600">
          <a:solidFill>
            <a:schemeClr val="tx1"/>
          </a:solidFill>
          <a:latin typeface="+mn-lt"/>
          <a:cs typeface="+mn-cs"/>
        </a:defRPr>
      </a:lvl4pPr>
      <a:lvl5pPr marL="1600200" indent="-223838" algn="l" rtl="0" eaLnBrk="1" fontAlgn="base" hangingPunct="1">
        <a:spcBef>
          <a:spcPts val="0"/>
        </a:spcBef>
        <a:spcAft>
          <a:spcPts val="600"/>
        </a:spcAft>
        <a:buClr>
          <a:srgbClr val="0033CC"/>
        </a:buClr>
        <a:buChar char="»"/>
        <a:defRPr sz="1600">
          <a:solidFill>
            <a:schemeClr val="tx1"/>
          </a:solidFill>
          <a:latin typeface="+mn-lt"/>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8" userDrawn="1">
          <p15:clr>
            <a:srgbClr val="F26B43"/>
          </p15:clr>
        </p15:guide>
        <p15:guide id="2" pos="5472" userDrawn="1">
          <p15:clr>
            <a:srgbClr val="F26B43"/>
          </p15:clr>
        </p15:guide>
        <p15:guide id="3" orient="horz" pos="624" userDrawn="1">
          <p15:clr>
            <a:srgbClr val="F26B43"/>
          </p15:clr>
        </p15:guide>
        <p15:guide id="4" orient="horz" pos="768" userDrawn="1">
          <p15:clr>
            <a:srgbClr val="F26B43"/>
          </p15:clr>
        </p15:guide>
        <p15:guide id="5" orient="horz" pos="3816"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2.xml.rels><?xml version="1.0" encoding="UTF-8" standalone="yes"?>
<Relationships xmlns="http://schemas.openxmlformats.org/package/2006/relationships"><Relationship Id="rId3" Type="http://schemas.openxmlformats.org/officeDocument/2006/relationships/hyperlink" Target="https://www.mass.gov/service-details/commonwealth-cares-for-children-child-care-stabilization-grants" TargetMode="External"/><Relationship Id="rId2" Type="http://schemas.openxmlformats.org/officeDocument/2006/relationships/hyperlink" Target="https://www.youtube.com/playlist?list=PLwGB_JsJkhc4hcKoB3Bl_4ylK21jy4f1C" TargetMode="External"/><Relationship Id="rId1" Type="http://schemas.openxmlformats.org/officeDocument/2006/relationships/slideLayout" Target="../slideLayouts/slideLayout7.xml"/><Relationship Id="rId5" Type="http://schemas.openxmlformats.org/officeDocument/2006/relationships/hyperlink" Target="https://eeclead.force.com/EEC_Login" TargetMode="External"/><Relationship Id="rId4" Type="http://schemas.openxmlformats.org/officeDocument/2006/relationships/hyperlink" Target="https://www.mass.gov/service-details/child-care-stabilization-grants-faqs" TargetMode="External"/></Relationships>
</file>

<file path=ppt/slides/_rels/slide53.xml.rels><?xml version="1.0" encoding="UTF-8" standalone="yes"?>
<Relationships xmlns="http://schemas.openxmlformats.org/package/2006/relationships"><Relationship Id="rId3" Type="http://schemas.openxmlformats.org/officeDocument/2006/relationships/hyperlink" Target="https://www.congress.gov/117/plaws/publ2/PLAW-117publ2.pdf" TargetMode="External"/><Relationship Id="rId7" Type="http://schemas.openxmlformats.org/officeDocument/2006/relationships/hyperlink" Target="https://www.pandemicoversight.gov/media/file/pandemic-response-accountability-committee-lessons-learned0pdf" TargetMode="External"/><Relationship Id="rId2" Type="http://schemas.openxmlformats.org/officeDocument/2006/relationships/hyperlink" Target="https://www.acf.hhs.gov/sites/default/files/documents/occ/CCDF-ACF-IM-2021-02.pdf" TargetMode="External"/><Relationship Id="rId1" Type="http://schemas.openxmlformats.org/officeDocument/2006/relationships/slideLayout" Target="../slideLayouts/slideLayout7.xml"/><Relationship Id="rId6" Type="http://schemas.openxmlformats.org/officeDocument/2006/relationships/hyperlink" Target="https://www.oversight.gov/sites/default/files/oig-reports/DOIOIG_CARESActLessonsLearned_052020.pdf" TargetMode="External"/><Relationship Id="rId5" Type="http://schemas.openxmlformats.org/officeDocument/2006/relationships/hyperlink" Target="https://ocfs.ny.gov/main/contracts/funding/COVID-relief/childcare-stabilization/Childcare-Stabilization-Grant-Provider-Attestation.en.es.pdf" TargetMode="External"/><Relationship Id="rId4" Type="http://schemas.openxmlformats.org/officeDocument/2006/relationships/hyperlink" Target="https://malegislature.gov/Bills/192/H3973" TargetMode="External"/></Relationships>
</file>

<file path=ppt/slides/_rels/slide54.xml.rels><?xml version="1.0" encoding="UTF-8" standalone="yes"?>
<Relationships xmlns="http://schemas.openxmlformats.org/package/2006/relationships"><Relationship Id="rId3" Type="http://schemas.openxmlformats.org/officeDocument/2006/relationships/hyperlink" Target="https://www.macomptroller.org/announcement/covid-19-pandemic-response-internal-controls-guidance/" TargetMode="External"/><Relationship Id="rId7" Type="http://schemas.openxmlformats.org/officeDocument/2006/relationships/hyperlink" Target="https://dcyf.wa.gov/sites/default/files/pdf/SpendDocGuide.pdf" TargetMode="External"/><Relationship Id="rId2" Type="http://schemas.openxmlformats.org/officeDocument/2006/relationships/hyperlink" Target="https://childcareta.acf.hhs.gov/resource/strengthening-stabilization-grant-integrity-internal-controls" TargetMode="External"/><Relationship Id="rId1" Type="http://schemas.openxmlformats.org/officeDocument/2006/relationships/slideLayout" Target="../slideLayouts/slideLayout7.xml"/><Relationship Id="rId6" Type="http://schemas.openxmlformats.org/officeDocument/2006/relationships/hyperlink" Target="https://www.gao.gov/assets/gao-14-704g.pdf" TargetMode="External"/><Relationship Id="rId5" Type="http://schemas.openxmlformats.org/officeDocument/2006/relationships/hyperlink" Target="https://www.lowellma.gov/DocumentCenter/View/14194/Duplication-of-Benefits-Notice" TargetMode="External"/><Relationship Id="rId4" Type="http://schemas.openxmlformats.org/officeDocument/2006/relationships/hyperlink" Target="https://www.macomptroller.org/wp-content/uploads/internal-control-guide.pdf" TargetMode="Externa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Setting You Up for Success:</a:t>
            </a:r>
            <a:br>
              <a:rPr lang="en-US" dirty="0"/>
            </a:br>
            <a:r>
              <a:rPr lang="en-US" dirty="0"/>
              <a:t>Child Care Stabilization Grant Compliance</a:t>
            </a:r>
            <a:br>
              <a:rPr lang="en-US" dirty="0"/>
            </a:br>
            <a:br>
              <a:rPr lang="en-US" dirty="0"/>
            </a:br>
            <a:br>
              <a:rPr lang="en-US" dirty="0"/>
            </a:br>
            <a:br>
              <a:rPr lang="en-US" dirty="0"/>
            </a:br>
            <a:endParaRPr lang="en-US" dirty="0"/>
          </a:p>
        </p:txBody>
      </p:sp>
      <p:sp>
        <p:nvSpPr>
          <p:cNvPr id="3" name="Text Placeholder 2"/>
          <p:cNvSpPr>
            <a:spLocks noGrp="1"/>
          </p:cNvSpPr>
          <p:nvPr>
            <p:ph type="body" sz="quarter" idx="13"/>
          </p:nvPr>
        </p:nvSpPr>
        <p:spPr/>
        <p:txBody>
          <a:bodyPr/>
          <a:lstStyle/>
          <a:p>
            <a:pPr algn="r"/>
            <a:r>
              <a:rPr lang="en-US" dirty="0"/>
              <a:t>April 2022</a:t>
            </a:r>
          </a:p>
        </p:txBody>
      </p:sp>
    </p:spTree>
    <p:extLst>
      <p:ext uri="{BB962C8B-B14F-4D97-AF65-F5344CB8AC3E}">
        <p14:creationId xmlns:p14="http://schemas.microsoft.com/office/powerpoint/2010/main" val="1713529790"/>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Polling Question #1</a:t>
            </a:r>
          </a:p>
        </p:txBody>
      </p:sp>
      <p:sp>
        <p:nvSpPr>
          <p:cNvPr id="4" name="Slide Number Placeholder 3"/>
          <p:cNvSpPr>
            <a:spLocks noGrp="1"/>
          </p:cNvSpPr>
          <p:nvPr>
            <p:ph type="sldNum" sz="quarter" idx="11"/>
          </p:nvPr>
        </p:nvSpPr>
        <p:spPr/>
        <p:txBody>
          <a:bodyPr/>
          <a:lstStyle/>
          <a:p>
            <a:pPr>
              <a:defRPr/>
            </a:pPr>
            <a:fld id="{E241BF2A-6D13-4D22-85B7-693EDEFE158B}" type="slidenum">
              <a:rPr lang="en-US" smtClean="0"/>
              <a:pPr>
                <a:defRPr/>
              </a:pPr>
              <a:t>10</a:t>
            </a:fld>
            <a:endParaRPr lang="en-US" dirty="0"/>
          </a:p>
        </p:txBody>
      </p:sp>
    </p:spTree>
    <p:extLst>
      <p:ext uri="{BB962C8B-B14F-4D97-AF65-F5344CB8AC3E}">
        <p14:creationId xmlns:p14="http://schemas.microsoft.com/office/powerpoint/2010/main" val="1431091768"/>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E241BF2A-6D13-4D22-85B7-693EDEFE158B}" type="slidenum">
              <a:rPr lang="en-US" smtClean="0"/>
              <a:pPr>
                <a:defRPr/>
              </a:pPr>
              <a:t>11</a:t>
            </a:fld>
            <a:endParaRPr lang="en-US" dirty="0"/>
          </a:p>
        </p:txBody>
      </p:sp>
      <p:sp>
        <p:nvSpPr>
          <p:cNvPr id="5" name="Title 4"/>
          <p:cNvSpPr>
            <a:spLocks noGrp="1"/>
          </p:cNvSpPr>
          <p:nvPr>
            <p:ph type="title"/>
          </p:nvPr>
        </p:nvSpPr>
        <p:spPr/>
        <p:txBody>
          <a:bodyPr/>
          <a:lstStyle/>
          <a:p>
            <a:r>
              <a:rPr lang="en-US" dirty="0"/>
              <a:t>Polling Question #1 </a:t>
            </a:r>
          </a:p>
        </p:txBody>
      </p:sp>
      <p:sp>
        <p:nvSpPr>
          <p:cNvPr id="6" name="Text Placeholder 5"/>
          <p:cNvSpPr>
            <a:spLocks noGrp="1"/>
          </p:cNvSpPr>
          <p:nvPr>
            <p:ph type="body" sz="quarter" idx="12"/>
          </p:nvPr>
        </p:nvSpPr>
        <p:spPr/>
        <p:txBody>
          <a:bodyPr/>
          <a:lstStyle/>
          <a:p>
            <a:pPr marL="0" indent="0">
              <a:buNone/>
            </a:pPr>
            <a:r>
              <a:rPr lang="en-US" b="0" dirty="0"/>
              <a:t>What type of role do you perform within your child care center?</a:t>
            </a:r>
          </a:p>
          <a:p>
            <a:r>
              <a:rPr lang="en-US" b="0" dirty="0"/>
              <a:t>Owner</a:t>
            </a:r>
          </a:p>
          <a:p>
            <a:r>
              <a:rPr lang="en-US" b="0" dirty="0"/>
              <a:t>Administrator </a:t>
            </a:r>
          </a:p>
          <a:p>
            <a:r>
              <a:rPr lang="en-US" b="0" dirty="0"/>
              <a:t>Educator</a:t>
            </a:r>
          </a:p>
          <a:p>
            <a:r>
              <a:rPr lang="en-US" b="0" dirty="0"/>
              <a:t>Employee </a:t>
            </a:r>
          </a:p>
          <a:p>
            <a:r>
              <a:rPr lang="en-US" b="0" dirty="0"/>
              <a:t>Other</a:t>
            </a:r>
          </a:p>
        </p:txBody>
      </p:sp>
    </p:spTree>
    <p:extLst>
      <p:ext uri="{BB962C8B-B14F-4D97-AF65-F5344CB8AC3E}">
        <p14:creationId xmlns:p14="http://schemas.microsoft.com/office/powerpoint/2010/main" val="261525488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Acronyms and Definitions</a:t>
            </a:r>
          </a:p>
        </p:txBody>
      </p:sp>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12</a:t>
            </a:fld>
            <a:endParaRPr lang="en-US" dirty="0"/>
          </a:p>
        </p:txBody>
      </p:sp>
    </p:spTree>
    <p:extLst>
      <p:ext uri="{BB962C8B-B14F-4D97-AF65-F5344CB8AC3E}">
        <p14:creationId xmlns:p14="http://schemas.microsoft.com/office/powerpoint/2010/main" val="3078199060"/>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E241BF2A-6D13-4D22-85B7-693EDEFE158B}" type="slidenum">
              <a:rPr lang="en-US" smtClean="0"/>
              <a:pPr>
                <a:defRPr/>
              </a:pPr>
              <a:t>13</a:t>
            </a:fld>
            <a:endParaRPr lang="en-US" dirty="0"/>
          </a:p>
        </p:txBody>
      </p:sp>
      <p:sp>
        <p:nvSpPr>
          <p:cNvPr id="5" name="Title 4"/>
          <p:cNvSpPr>
            <a:spLocks noGrp="1"/>
          </p:cNvSpPr>
          <p:nvPr>
            <p:ph type="title"/>
          </p:nvPr>
        </p:nvSpPr>
        <p:spPr/>
        <p:txBody>
          <a:bodyPr/>
          <a:lstStyle/>
          <a:p>
            <a:r>
              <a:rPr lang="en-US" dirty="0"/>
              <a:t>Acronyms and Definitions</a:t>
            </a:r>
          </a:p>
        </p:txBody>
      </p:sp>
      <p:sp>
        <p:nvSpPr>
          <p:cNvPr id="6" name="Text Placeholder 5"/>
          <p:cNvSpPr>
            <a:spLocks noGrp="1"/>
          </p:cNvSpPr>
          <p:nvPr>
            <p:ph type="body" sz="quarter" idx="12"/>
          </p:nvPr>
        </p:nvSpPr>
        <p:spPr>
          <a:xfrm>
            <a:off x="457200" y="1204332"/>
            <a:ext cx="8229600" cy="4838700"/>
          </a:xfrm>
        </p:spPr>
        <p:txBody>
          <a:bodyPr/>
          <a:lstStyle/>
          <a:p>
            <a:pPr marL="0" indent="0">
              <a:buNone/>
            </a:pPr>
            <a:r>
              <a:rPr lang="en-US" sz="2000" dirty="0">
                <a:solidFill>
                  <a:srgbClr val="0033CC"/>
                </a:solidFill>
              </a:rPr>
              <a:t>Acronyms</a:t>
            </a:r>
          </a:p>
          <a:p>
            <a:pPr marL="0" indent="0">
              <a:buNone/>
            </a:pPr>
            <a:endParaRPr lang="en-US" b="0" dirty="0">
              <a:solidFill>
                <a:srgbClr val="FF0000"/>
              </a:solidFill>
            </a:endParaRPr>
          </a:p>
        </p:txBody>
      </p:sp>
      <p:graphicFrame>
        <p:nvGraphicFramePr>
          <p:cNvPr id="7" name="Table 2">
            <a:extLst>
              <a:ext uri="{FF2B5EF4-FFF2-40B4-BE49-F238E27FC236}">
                <a16:creationId xmlns:a16="http://schemas.microsoft.com/office/drawing/2014/main" id="{1B5357C6-E5FD-48DA-ADF1-7F47532E1FAF}"/>
              </a:ext>
            </a:extLst>
          </p:cNvPr>
          <p:cNvGraphicFramePr>
            <a:graphicFrameLocks noGrp="1"/>
          </p:cNvGraphicFramePr>
          <p:nvPr>
            <p:extLst>
              <p:ext uri="{D42A27DB-BD31-4B8C-83A1-F6EECF244321}">
                <p14:modId xmlns:p14="http://schemas.microsoft.com/office/powerpoint/2010/main" val="2290649400"/>
              </p:ext>
            </p:extLst>
          </p:nvPr>
        </p:nvGraphicFramePr>
        <p:xfrm>
          <a:off x="457200" y="1622028"/>
          <a:ext cx="8329961" cy="2801391"/>
        </p:xfrm>
        <a:graphic>
          <a:graphicData uri="http://schemas.openxmlformats.org/drawingml/2006/table">
            <a:tbl>
              <a:tblPr firstRow="1" bandRow="1">
                <a:tableStyleId>{5C22544A-7EE6-4342-B048-85BDC9FD1C3A}</a:tableStyleId>
              </a:tblPr>
              <a:tblGrid>
                <a:gridCol w="2453268">
                  <a:extLst>
                    <a:ext uri="{9D8B030D-6E8A-4147-A177-3AD203B41FA5}">
                      <a16:colId xmlns:a16="http://schemas.microsoft.com/office/drawing/2014/main" val="1830390055"/>
                    </a:ext>
                  </a:extLst>
                </a:gridCol>
                <a:gridCol w="5876693">
                  <a:extLst>
                    <a:ext uri="{9D8B030D-6E8A-4147-A177-3AD203B41FA5}">
                      <a16:colId xmlns:a16="http://schemas.microsoft.com/office/drawing/2014/main" val="613364727"/>
                    </a:ext>
                  </a:extLst>
                </a:gridCol>
              </a:tblGrid>
              <a:tr h="476092">
                <a:tc>
                  <a:txBody>
                    <a:bodyPr/>
                    <a:lstStyle/>
                    <a:p>
                      <a:r>
                        <a:rPr lang="en-US" dirty="0">
                          <a:solidFill>
                            <a:schemeClr val="tx1"/>
                          </a:solidFill>
                        </a:rPr>
                        <a:t>Acronym</a:t>
                      </a:r>
                    </a:p>
                  </a:txBody>
                  <a:tcPr/>
                </a:tc>
                <a:tc>
                  <a:txBody>
                    <a:bodyPr/>
                    <a:lstStyle/>
                    <a:p>
                      <a:pPr algn="l"/>
                      <a:r>
                        <a:rPr lang="en-US" dirty="0">
                          <a:solidFill>
                            <a:schemeClr val="tx1"/>
                          </a:solidFill>
                        </a:rPr>
                        <a:t>Definition</a:t>
                      </a:r>
                    </a:p>
                  </a:txBody>
                  <a:tcPr/>
                </a:tc>
                <a:extLst>
                  <a:ext uri="{0D108BD9-81ED-4DB2-BD59-A6C34878D82A}">
                    <a16:rowId xmlns:a16="http://schemas.microsoft.com/office/drawing/2014/main" val="3827714409"/>
                  </a:ext>
                </a:extLst>
              </a:tr>
              <a:tr h="569174">
                <a:tc>
                  <a:txBody>
                    <a:bodyPr/>
                    <a:lstStyle/>
                    <a:p>
                      <a:r>
                        <a:rPr lang="en-US" sz="1700" b="1" dirty="0"/>
                        <a:t>ACF</a:t>
                      </a:r>
                    </a:p>
                  </a:txBody>
                  <a:tcPr/>
                </a:tc>
                <a:tc>
                  <a:txBody>
                    <a:bodyPr/>
                    <a:lstStyle/>
                    <a:p>
                      <a:r>
                        <a:rPr lang="en-US" sz="1500" dirty="0"/>
                        <a:t>Administration for Children and Families</a:t>
                      </a:r>
                    </a:p>
                  </a:txBody>
                  <a:tcPr/>
                </a:tc>
                <a:extLst>
                  <a:ext uri="{0D108BD9-81ED-4DB2-BD59-A6C34878D82A}">
                    <a16:rowId xmlns:a16="http://schemas.microsoft.com/office/drawing/2014/main" val="4160790051"/>
                  </a:ext>
                </a:extLst>
              </a:tr>
              <a:tr h="569174">
                <a:tc>
                  <a:txBody>
                    <a:bodyPr/>
                    <a:lstStyle/>
                    <a:p>
                      <a:r>
                        <a:rPr lang="en-US" sz="1700" b="1" dirty="0"/>
                        <a:t>ARP Act </a:t>
                      </a:r>
                    </a:p>
                  </a:txBody>
                  <a:tcPr/>
                </a:tc>
                <a:tc>
                  <a:txBody>
                    <a:bodyPr/>
                    <a:lstStyle/>
                    <a:p>
                      <a:r>
                        <a:rPr lang="en-US" sz="1500" dirty="0"/>
                        <a:t>American Rescue Plan Act</a:t>
                      </a:r>
                    </a:p>
                  </a:txBody>
                  <a:tcPr/>
                </a:tc>
                <a:extLst>
                  <a:ext uri="{0D108BD9-81ED-4DB2-BD59-A6C34878D82A}">
                    <a16:rowId xmlns:a16="http://schemas.microsoft.com/office/drawing/2014/main" val="1777388532"/>
                  </a:ext>
                </a:extLst>
              </a:tr>
              <a:tr h="569174">
                <a:tc>
                  <a:txBody>
                    <a:bodyPr/>
                    <a:lstStyle/>
                    <a:p>
                      <a:r>
                        <a:rPr lang="en-US" sz="1700" b="1" dirty="0"/>
                        <a:t>LEAD</a:t>
                      </a:r>
                    </a:p>
                  </a:txBody>
                  <a:tcPr/>
                </a:tc>
                <a:tc>
                  <a:txBody>
                    <a:bodyPr/>
                    <a:lstStyle/>
                    <a:p>
                      <a:r>
                        <a:rPr lang="en-US" sz="1500" dirty="0"/>
                        <a:t>Licensing Education Analytic Database</a:t>
                      </a:r>
                    </a:p>
                  </a:txBody>
                  <a:tcPr/>
                </a:tc>
                <a:extLst>
                  <a:ext uri="{0D108BD9-81ED-4DB2-BD59-A6C34878D82A}">
                    <a16:rowId xmlns:a16="http://schemas.microsoft.com/office/drawing/2014/main" val="3196944499"/>
                  </a:ext>
                </a:extLst>
              </a:tr>
              <a:tr h="617777">
                <a:tc>
                  <a:txBody>
                    <a:bodyPr/>
                    <a:lstStyle/>
                    <a:p>
                      <a:r>
                        <a:rPr lang="en-US" sz="1700" b="1" dirty="0"/>
                        <a:t>EEC</a:t>
                      </a:r>
                    </a:p>
                  </a:txBody>
                  <a:tcPr/>
                </a:tc>
                <a:tc>
                  <a:txBody>
                    <a:bodyPr/>
                    <a:lstStyle/>
                    <a:p>
                      <a:r>
                        <a:rPr lang="en-US" sz="1500" dirty="0"/>
                        <a:t>Massachusetts Department of Early Education and Care</a:t>
                      </a:r>
                    </a:p>
                  </a:txBody>
                  <a:tcPr/>
                </a:tc>
                <a:extLst>
                  <a:ext uri="{0D108BD9-81ED-4DB2-BD59-A6C34878D82A}">
                    <a16:rowId xmlns:a16="http://schemas.microsoft.com/office/drawing/2014/main" val="1449557739"/>
                  </a:ext>
                </a:extLst>
              </a:tr>
            </a:tbl>
          </a:graphicData>
        </a:graphic>
      </p:graphicFrame>
    </p:spTree>
    <p:extLst>
      <p:ext uri="{BB962C8B-B14F-4D97-AF65-F5344CB8AC3E}">
        <p14:creationId xmlns:p14="http://schemas.microsoft.com/office/powerpoint/2010/main" val="1826582622"/>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E241BF2A-6D13-4D22-85B7-693EDEFE158B}" type="slidenum">
              <a:rPr lang="en-US" smtClean="0"/>
              <a:pPr>
                <a:defRPr/>
              </a:pPr>
              <a:t>14</a:t>
            </a:fld>
            <a:endParaRPr lang="en-US" dirty="0"/>
          </a:p>
        </p:txBody>
      </p:sp>
      <p:sp>
        <p:nvSpPr>
          <p:cNvPr id="5" name="Title 4"/>
          <p:cNvSpPr>
            <a:spLocks noGrp="1"/>
          </p:cNvSpPr>
          <p:nvPr>
            <p:ph type="title"/>
          </p:nvPr>
        </p:nvSpPr>
        <p:spPr/>
        <p:txBody>
          <a:bodyPr/>
          <a:lstStyle/>
          <a:p>
            <a:r>
              <a:rPr lang="en-US" dirty="0"/>
              <a:t>Acronyms and Definitions (continued)</a:t>
            </a:r>
          </a:p>
        </p:txBody>
      </p:sp>
      <p:sp>
        <p:nvSpPr>
          <p:cNvPr id="6" name="Text Placeholder 5"/>
          <p:cNvSpPr>
            <a:spLocks noGrp="1"/>
          </p:cNvSpPr>
          <p:nvPr>
            <p:ph type="body" sz="quarter" idx="12"/>
          </p:nvPr>
        </p:nvSpPr>
        <p:spPr>
          <a:xfrm>
            <a:off x="457200" y="1204332"/>
            <a:ext cx="8229600" cy="4838700"/>
          </a:xfrm>
        </p:spPr>
        <p:txBody>
          <a:bodyPr/>
          <a:lstStyle/>
          <a:p>
            <a:pPr marL="0" indent="0">
              <a:buNone/>
            </a:pPr>
            <a:r>
              <a:rPr lang="en-US" sz="2000" dirty="0">
                <a:solidFill>
                  <a:srgbClr val="0033CC"/>
                </a:solidFill>
              </a:rPr>
              <a:t>Definitions</a:t>
            </a:r>
          </a:p>
          <a:p>
            <a:pPr marL="0" indent="0">
              <a:buNone/>
            </a:pPr>
            <a:endParaRPr lang="en-US" b="0" dirty="0">
              <a:solidFill>
                <a:srgbClr val="FF0000"/>
              </a:solidFill>
            </a:endParaRPr>
          </a:p>
        </p:txBody>
      </p:sp>
      <p:graphicFrame>
        <p:nvGraphicFramePr>
          <p:cNvPr id="7" name="Table 2">
            <a:extLst>
              <a:ext uri="{FF2B5EF4-FFF2-40B4-BE49-F238E27FC236}">
                <a16:creationId xmlns:a16="http://schemas.microsoft.com/office/drawing/2014/main" id="{1B5357C6-E5FD-48DA-ADF1-7F47532E1FAF}"/>
              </a:ext>
            </a:extLst>
          </p:cNvPr>
          <p:cNvGraphicFramePr>
            <a:graphicFrameLocks noGrp="1"/>
          </p:cNvGraphicFramePr>
          <p:nvPr>
            <p:extLst>
              <p:ext uri="{D42A27DB-BD31-4B8C-83A1-F6EECF244321}">
                <p14:modId xmlns:p14="http://schemas.microsoft.com/office/powerpoint/2010/main" val="2976580306"/>
              </p:ext>
            </p:extLst>
          </p:nvPr>
        </p:nvGraphicFramePr>
        <p:xfrm>
          <a:off x="457200" y="1631231"/>
          <a:ext cx="8329961" cy="4388120"/>
        </p:xfrm>
        <a:graphic>
          <a:graphicData uri="http://schemas.openxmlformats.org/drawingml/2006/table">
            <a:tbl>
              <a:tblPr firstRow="1" bandRow="1">
                <a:tableStyleId>{5C22544A-7EE6-4342-B048-85BDC9FD1C3A}</a:tableStyleId>
              </a:tblPr>
              <a:tblGrid>
                <a:gridCol w="1995450">
                  <a:extLst>
                    <a:ext uri="{9D8B030D-6E8A-4147-A177-3AD203B41FA5}">
                      <a16:colId xmlns:a16="http://schemas.microsoft.com/office/drawing/2014/main" val="1830390055"/>
                    </a:ext>
                  </a:extLst>
                </a:gridCol>
                <a:gridCol w="6334511">
                  <a:extLst>
                    <a:ext uri="{9D8B030D-6E8A-4147-A177-3AD203B41FA5}">
                      <a16:colId xmlns:a16="http://schemas.microsoft.com/office/drawing/2014/main" val="613364727"/>
                    </a:ext>
                  </a:extLst>
                </a:gridCol>
              </a:tblGrid>
              <a:tr h="476092">
                <a:tc>
                  <a:txBody>
                    <a:bodyPr/>
                    <a:lstStyle/>
                    <a:p>
                      <a:r>
                        <a:rPr lang="en-US" dirty="0">
                          <a:solidFill>
                            <a:schemeClr val="tx1"/>
                          </a:solidFill>
                        </a:rPr>
                        <a:t>Term</a:t>
                      </a:r>
                    </a:p>
                  </a:txBody>
                  <a:tcPr/>
                </a:tc>
                <a:tc>
                  <a:txBody>
                    <a:bodyPr/>
                    <a:lstStyle/>
                    <a:p>
                      <a:pPr algn="l"/>
                      <a:r>
                        <a:rPr lang="en-US" dirty="0">
                          <a:solidFill>
                            <a:schemeClr val="tx1"/>
                          </a:solidFill>
                        </a:rPr>
                        <a:t>Definition</a:t>
                      </a:r>
                    </a:p>
                  </a:txBody>
                  <a:tcPr/>
                </a:tc>
                <a:extLst>
                  <a:ext uri="{0D108BD9-81ED-4DB2-BD59-A6C34878D82A}">
                    <a16:rowId xmlns:a16="http://schemas.microsoft.com/office/drawing/2014/main" val="3827714409"/>
                  </a:ext>
                </a:extLst>
              </a:tr>
              <a:tr h="569174">
                <a:tc>
                  <a:txBody>
                    <a:bodyPr/>
                    <a:lstStyle/>
                    <a:p>
                      <a:r>
                        <a:rPr lang="en-US" sz="1700" b="1" dirty="0"/>
                        <a:t>Program Error</a:t>
                      </a:r>
                    </a:p>
                  </a:txBody>
                  <a:tcPr/>
                </a:tc>
                <a:tc>
                  <a:txBody>
                    <a:bodyPr/>
                    <a:lstStyle/>
                    <a:p>
                      <a:r>
                        <a:rPr lang="en-US" sz="1500" b="0" dirty="0"/>
                        <a:t>Unintentional errors based on information entered in the Grant application that result in overpayment of Grant funds will result in recoupment of funds.  </a:t>
                      </a:r>
                    </a:p>
                  </a:txBody>
                  <a:tcPr/>
                </a:tc>
                <a:extLst>
                  <a:ext uri="{0D108BD9-81ED-4DB2-BD59-A6C34878D82A}">
                    <a16:rowId xmlns:a16="http://schemas.microsoft.com/office/drawing/2014/main" val="4160790051"/>
                  </a:ext>
                </a:extLst>
              </a:tr>
              <a:tr h="569174">
                <a:tc>
                  <a:txBody>
                    <a:bodyPr/>
                    <a:lstStyle/>
                    <a:p>
                      <a:r>
                        <a:rPr lang="en-US" sz="1700" b="1" dirty="0"/>
                        <a:t>Intentional Program Error</a:t>
                      </a:r>
                    </a:p>
                  </a:txBody>
                  <a:tcPr/>
                </a:tc>
                <a:tc>
                  <a:txBody>
                    <a:bodyPr/>
                    <a:lstStyle/>
                    <a:p>
                      <a:r>
                        <a:rPr lang="en-US" sz="1500" b="0" dirty="0"/>
                        <a:t>Any violation or misapplication of law, regulation, or policy governing the administration of Grant funds, regardless of whether such a violation results in recoupment.</a:t>
                      </a:r>
                    </a:p>
                  </a:txBody>
                  <a:tcPr/>
                </a:tc>
                <a:extLst>
                  <a:ext uri="{0D108BD9-81ED-4DB2-BD59-A6C34878D82A}">
                    <a16:rowId xmlns:a16="http://schemas.microsoft.com/office/drawing/2014/main" val="1777388532"/>
                  </a:ext>
                </a:extLst>
              </a:tr>
              <a:tr h="569174">
                <a:tc>
                  <a:txBody>
                    <a:bodyPr/>
                    <a:lstStyle/>
                    <a:p>
                      <a:r>
                        <a:rPr lang="en-US" sz="1700" b="1" dirty="0"/>
                        <a:t>Attestation</a:t>
                      </a:r>
                    </a:p>
                  </a:txBody>
                  <a:tcPr/>
                </a:tc>
                <a:tc>
                  <a:txBody>
                    <a:bodyPr/>
                    <a:lstStyle/>
                    <a:p>
                      <a:pPr marL="0" indent="0" algn="l" defTabSz="914400" rtl="0" eaLnBrk="1" latinLnBrk="0" hangingPunct="1">
                        <a:buNone/>
                      </a:pPr>
                      <a:r>
                        <a:rPr lang="en-US" sz="1500" b="0" kern="1200" dirty="0">
                          <a:solidFill>
                            <a:schemeClr val="dk1"/>
                          </a:solidFill>
                          <a:latin typeface="+mn-lt"/>
                          <a:ea typeface="+mn-ea"/>
                          <a:cs typeface="+mn-cs"/>
                        </a:rPr>
                        <a:t>An official verification of something as true or authentic.</a:t>
                      </a:r>
                    </a:p>
                  </a:txBody>
                  <a:tcPr/>
                </a:tc>
                <a:extLst>
                  <a:ext uri="{0D108BD9-81ED-4DB2-BD59-A6C34878D82A}">
                    <a16:rowId xmlns:a16="http://schemas.microsoft.com/office/drawing/2014/main" val="2609345961"/>
                  </a:ext>
                </a:extLst>
              </a:tr>
              <a:tr h="569174">
                <a:tc>
                  <a:txBody>
                    <a:bodyPr/>
                    <a:lstStyle/>
                    <a:p>
                      <a:r>
                        <a:rPr lang="en-US" sz="1700" b="1" dirty="0"/>
                        <a:t>Expenditure</a:t>
                      </a:r>
                    </a:p>
                  </a:txBody>
                  <a:tcPr/>
                </a:tc>
                <a:tc>
                  <a:txBody>
                    <a:bodyPr/>
                    <a:lstStyle/>
                    <a:p>
                      <a:r>
                        <a:rPr lang="en-US" sz="1500" b="0" kern="1200" dirty="0">
                          <a:solidFill>
                            <a:schemeClr val="dk1"/>
                          </a:solidFill>
                          <a:latin typeface="+mn-lt"/>
                          <a:ea typeface="+mn-ea"/>
                          <a:cs typeface="+mn-cs"/>
                        </a:rPr>
                        <a:t>A payment with either cash or credit to purchase goods or services.</a:t>
                      </a:r>
                    </a:p>
                  </a:txBody>
                  <a:tcPr/>
                </a:tc>
                <a:extLst>
                  <a:ext uri="{0D108BD9-81ED-4DB2-BD59-A6C34878D82A}">
                    <a16:rowId xmlns:a16="http://schemas.microsoft.com/office/drawing/2014/main" val="275692408"/>
                  </a:ext>
                </a:extLst>
              </a:tr>
              <a:tr h="269271">
                <a:tc>
                  <a:txBody>
                    <a:bodyPr/>
                    <a:lstStyle/>
                    <a:p>
                      <a:r>
                        <a:rPr lang="en-US" sz="1700" b="1" dirty="0"/>
                        <a:t>Internal Control</a:t>
                      </a:r>
                    </a:p>
                  </a:txBody>
                  <a:tcPr/>
                </a:tc>
                <a:tc>
                  <a:txBody>
                    <a:bodyPr/>
                    <a:lstStyle/>
                    <a:p>
                      <a:pPr marL="0" indent="0">
                        <a:buNone/>
                      </a:pPr>
                      <a:r>
                        <a:rPr lang="en-US" sz="1500" b="0" kern="1200" dirty="0">
                          <a:solidFill>
                            <a:schemeClr val="dk1"/>
                          </a:solidFill>
                          <a:latin typeface="+mn-lt"/>
                          <a:ea typeface="+mn-ea"/>
                          <a:cs typeface="+mn-cs"/>
                        </a:rPr>
                        <a:t>Processes used by management to help an entity achieve its objectives.</a:t>
                      </a:r>
                    </a:p>
                  </a:txBody>
                  <a:tcPr/>
                </a:tc>
                <a:extLst>
                  <a:ext uri="{0D108BD9-81ED-4DB2-BD59-A6C34878D82A}">
                    <a16:rowId xmlns:a16="http://schemas.microsoft.com/office/drawing/2014/main" val="3196944499"/>
                  </a:ext>
                </a:extLst>
              </a:tr>
              <a:tr h="216980">
                <a:tc>
                  <a:txBody>
                    <a:bodyPr/>
                    <a:lstStyle/>
                    <a:p>
                      <a:r>
                        <a:rPr lang="en-US" sz="1700" b="1" dirty="0"/>
                        <a:t>Fiscal Monitoring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500" b="0" kern="1200" dirty="0">
                          <a:solidFill>
                            <a:schemeClr val="dk1"/>
                          </a:solidFill>
                          <a:latin typeface="+mn-lt"/>
                          <a:ea typeface="+mn-ea"/>
                          <a:cs typeface="+mn-cs"/>
                        </a:rPr>
                        <a:t>A review process to ensure proper use of Grant funds.</a:t>
                      </a:r>
                    </a:p>
                    <a:p>
                      <a:pPr marL="0" indent="0">
                        <a:buNone/>
                      </a:pPr>
                      <a:endParaRPr lang="en-US" sz="1500" b="0" kern="1200" dirty="0">
                        <a:solidFill>
                          <a:schemeClr val="dk1"/>
                        </a:solidFill>
                        <a:latin typeface="+mn-lt"/>
                        <a:ea typeface="+mn-ea"/>
                        <a:cs typeface="+mn-cs"/>
                      </a:endParaRPr>
                    </a:p>
                  </a:txBody>
                  <a:tcPr/>
                </a:tc>
                <a:extLst>
                  <a:ext uri="{0D108BD9-81ED-4DB2-BD59-A6C34878D82A}">
                    <a16:rowId xmlns:a16="http://schemas.microsoft.com/office/drawing/2014/main" val="415554423"/>
                  </a:ext>
                </a:extLst>
              </a:tr>
            </a:tbl>
          </a:graphicData>
        </a:graphic>
      </p:graphicFrame>
    </p:spTree>
    <p:extLst>
      <p:ext uri="{BB962C8B-B14F-4D97-AF65-F5344CB8AC3E}">
        <p14:creationId xmlns:p14="http://schemas.microsoft.com/office/powerpoint/2010/main" val="3920060860"/>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E241BF2A-6D13-4D22-85B7-693EDEFE158B}" type="slidenum">
              <a:rPr lang="en-US" smtClean="0"/>
              <a:pPr>
                <a:defRPr/>
              </a:pPr>
              <a:t>15</a:t>
            </a:fld>
            <a:endParaRPr lang="en-US" dirty="0"/>
          </a:p>
        </p:txBody>
      </p:sp>
      <p:sp>
        <p:nvSpPr>
          <p:cNvPr id="5" name="Title 4"/>
          <p:cNvSpPr>
            <a:spLocks noGrp="1"/>
          </p:cNvSpPr>
          <p:nvPr>
            <p:ph type="title"/>
          </p:nvPr>
        </p:nvSpPr>
        <p:spPr/>
        <p:txBody>
          <a:bodyPr/>
          <a:lstStyle/>
          <a:p>
            <a:r>
              <a:rPr lang="en-US" dirty="0"/>
              <a:t>Acronyms and Definitions (continued)</a:t>
            </a:r>
          </a:p>
        </p:txBody>
      </p:sp>
      <p:sp>
        <p:nvSpPr>
          <p:cNvPr id="6" name="Text Placeholder 5"/>
          <p:cNvSpPr>
            <a:spLocks noGrp="1"/>
          </p:cNvSpPr>
          <p:nvPr>
            <p:ph type="body" sz="quarter" idx="12"/>
          </p:nvPr>
        </p:nvSpPr>
        <p:spPr>
          <a:xfrm>
            <a:off x="457200" y="1204332"/>
            <a:ext cx="8229600" cy="4838700"/>
          </a:xfrm>
        </p:spPr>
        <p:txBody>
          <a:bodyPr/>
          <a:lstStyle/>
          <a:p>
            <a:pPr marL="0" indent="0">
              <a:buNone/>
            </a:pPr>
            <a:r>
              <a:rPr lang="en-US" sz="2000" dirty="0">
                <a:solidFill>
                  <a:srgbClr val="0033CC"/>
                </a:solidFill>
              </a:rPr>
              <a:t>(continued)</a:t>
            </a:r>
          </a:p>
          <a:p>
            <a:pPr marL="0" indent="0">
              <a:buNone/>
            </a:pPr>
            <a:endParaRPr lang="en-US" b="0" dirty="0">
              <a:solidFill>
                <a:srgbClr val="FF0000"/>
              </a:solidFill>
            </a:endParaRPr>
          </a:p>
        </p:txBody>
      </p:sp>
      <p:graphicFrame>
        <p:nvGraphicFramePr>
          <p:cNvPr id="7" name="Table 2">
            <a:extLst>
              <a:ext uri="{FF2B5EF4-FFF2-40B4-BE49-F238E27FC236}">
                <a16:creationId xmlns:a16="http://schemas.microsoft.com/office/drawing/2014/main" id="{1B5357C6-E5FD-48DA-ADF1-7F47532E1FAF}"/>
              </a:ext>
            </a:extLst>
          </p:cNvPr>
          <p:cNvGraphicFramePr>
            <a:graphicFrameLocks noGrp="1"/>
          </p:cNvGraphicFramePr>
          <p:nvPr>
            <p:extLst>
              <p:ext uri="{D42A27DB-BD31-4B8C-83A1-F6EECF244321}">
                <p14:modId xmlns:p14="http://schemas.microsoft.com/office/powerpoint/2010/main" val="3888630580"/>
              </p:ext>
            </p:extLst>
          </p:nvPr>
        </p:nvGraphicFramePr>
        <p:xfrm>
          <a:off x="457200" y="1546383"/>
          <a:ext cx="8329961" cy="4880452"/>
        </p:xfrm>
        <a:graphic>
          <a:graphicData uri="http://schemas.openxmlformats.org/drawingml/2006/table">
            <a:tbl>
              <a:tblPr firstRow="1" bandRow="1">
                <a:tableStyleId>{5C22544A-7EE6-4342-B048-85BDC9FD1C3A}</a:tableStyleId>
              </a:tblPr>
              <a:tblGrid>
                <a:gridCol w="1995450">
                  <a:extLst>
                    <a:ext uri="{9D8B030D-6E8A-4147-A177-3AD203B41FA5}">
                      <a16:colId xmlns:a16="http://schemas.microsoft.com/office/drawing/2014/main" val="1830390055"/>
                    </a:ext>
                  </a:extLst>
                </a:gridCol>
                <a:gridCol w="6334511">
                  <a:extLst>
                    <a:ext uri="{9D8B030D-6E8A-4147-A177-3AD203B41FA5}">
                      <a16:colId xmlns:a16="http://schemas.microsoft.com/office/drawing/2014/main" val="613364727"/>
                    </a:ext>
                  </a:extLst>
                </a:gridCol>
              </a:tblGrid>
              <a:tr h="476092">
                <a:tc>
                  <a:txBody>
                    <a:bodyPr/>
                    <a:lstStyle/>
                    <a:p>
                      <a:r>
                        <a:rPr lang="en-US" dirty="0">
                          <a:solidFill>
                            <a:schemeClr val="tx1"/>
                          </a:solidFill>
                        </a:rPr>
                        <a:t>Term</a:t>
                      </a:r>
                    </a:p>
                  </a:txBody>
                  <a:tcPr/>
                </a:tc>
                <a:tc>
                  <a:txBody>
                    <a:bodyPr/>
                    <a:lstStyle/>
                    <a:p>
                      <a:pPr algn="l"/>
                      <a:r>
                        <a:rPr lang="en-US" dirty="0">
                          <a:solidFill>
                            <a:schemeClr val="tx1"/>
                          </a:solidFill>
                        </a:rPr>
                        <a:t>Definition</a:t>
                      </a:r>
                    </a:p>
                  </a:txBody>
                  <a:tcPr/>
                </a:tc>
                <a:extLst>
                  <a:ext uri="{0D108BD9-81ED-4DB2-BD59-A6C34878D82A}">
                    <a16:rowId xmlns:a16="http://schemas.microsoft.com/office/drawing/2014/main" val="3827714409"/>
                  </a:ext>
                </a:extLst>
              </a:tr>
              <a:tr h="569174">
                <a:tc>
                  <a:txBody>
                    <a:bodyPr/>
                    <a:lstStyle/>
                    <a:p>
                      <a:r>
                        <a:rPr lang="en-US" sz="1700" b="1" dirty="0"/>
                        <a:t>Fraud</a:t>
                      </a:r>
                    </a:p>
                  </a:txBody>
                  <a:tcPr/>
                </a:tc>
                <a:tc>
                  <a:txBody>
                    <a:bodyPr/>
                    <a:lstStyle/>
                    <a:p>
                      <a:pPr marL="0" indent="0">
                        <a:buNone/>
                      </a:pPr>
                      <a:r>
                        <a:rPr lang="en-US" sz="1500" b="0" kern="1200" dirty="0">
                          <a:solidFill>
                            <a:schemeClr val="dk1"/>
                          </a:solidFill>
                          <a:latin typeface="+mn-lt"/>
                          <a:ea typeface="+mn-ea"/>
                          <a:cs typeface="+mn-cs"/>
                        </a:rPr>
                        <a:t>The wrongful or criminal deception intended to result in financial or personal gain. Fraud includes false representation of fact, making false statements, or concealment of information.</a:t>
                      </a:r>
                    </a:p>
                  </a:txBody>
                  <a:tcPr/>
                </a:tc>
                <a:extLst>
                  <a:ext uri="{0D108BD9-81ED-4DB2-BD59-A6C34878D82A}">
                    <a16:rowId xmlns:a16="http://schemas.microsoft.com/office/drawing/2014/main" val="4160790051"/>
                  </a:ext>
                </a:extLst>
              </a:tr>
              <a:tr h="569174">
                <a:tc>
                  <a:txBody>
                    <a:bodyPr/>
                    <a:lstStyle/>
                    <a:p>
                      <a:r>
                        <a:rPr lang="en-US" sz="1700" b="1" dirty="0"/>
                        <a:t>Waste</a:t>
                      </a:r>
                    </a:p>
                  </a:txBody>
                  <a:tcPr/>
                </a:tc>
                <a:tc>
                  <a:txBody>
                    <a:bodyPr/>
                    <a:lstStyle/>
                    <a:p>
                      <a:r>
                        <a:rPr lang="en-US" sz="1500" b="0" kern="1200" dirty="0">
                          <a:solidFill>
                            <a:schemeClr val="dk1"/>
                          </a:solidFill>
                          <a:latin typeface="+mn-lt"/>
                          <a:ea typeface="+mn-ea"/>
                          <a:cs typeface="+mn-cs"/>
                        </a:rPr>
                        <a:t>The thoughtless or careless expenditure, mismanagement, or abuse of resources. Waste also includes incurring unnecessary costs resulting from inefficient or ineffective practices, systems, or controls.</a:t>
                      </a:r>
                    </a:p>
                  </a:txBody>
                  <a:tcPr/>
                </a:tc>
                <a:extLst>
                  <a:ext uri="{0D108BD9-81ED-4DB2-BD59-A6C34878D82A}">
                    <a16:rowId xmlns:a16="http://schemas.microsoft.com/office/drawing/2014/main" val="1777388532"/>
                  </a:ext>
                </a:extLst>
              </a:tr>
              <a:tr h="569174">
                <a:tc>
                  <a:txBody>
                    <a:bodyPr/>
                    <a:lstStyle/>
                    <a:p>
                      <a:r>
                        <a:rPr lang="en-US" sz="1700" b="1" dirty="0"/>
                        <a:t>Abuse</a:t>
                      </a:r>
                    </a:p>
                  </a:txBody>
                  <a:tcPr/>
                </a:tc>
                <a:tc>
                  <a:txBody>
                    <a:bodyPr/>
                    <a:lstStyle/>
                    <a:p>
                      <a:pPr marL="0" indent="0" algn="l" defTabSz="914400" rtl="0" eaLnBrk="1" latinLnBrk="0" hangingPunct="1">
                        <a:buNone/>
                      </a:pPr>
                      <a:r>
                        <a:rPr lang="en-US" sz="1500" b="0" kern="1200" dirty="0">
                          <a:solidFill>
                            <a:schemeClr val="dk1"/>
                          </a:solidFill>
                          <a:latin typeface="+mn-lt"/>
                          <a:ea typeface="+mn-ea"/>
                          <a:cs typeface="+mn-cs"/>
                        </a:rPr>
                        <a:t>Excessive or improper use of a thing, or to use something in a manner contrary to the natural or legal rules for its use. Abuse can occur in financial or nonfinancial settings.</a:t>
                      </a:r>
                    </a:p>
                  </a:txBody>
                  <a:tcPr/>
                </a:tc>
                <a:extLst>
                  <a:ext uri="{0D108BD9-81ED-4DB2-BD59-A6C34878D82A}">
                    <a16:rowId xmlns:a16="http://schemas.microsoft.com/office/drawing/2014/main" val="2609345961"/>
                  </a:ext>
                </a:extLst>
              </a:tr>
              <a:tr h="569174">
                <a:tc>
                  <a:txBody>
                    <a:bodyPr/>
                    <a:lstStyle/>
                    <a:p>
                      <a:r>
                        <a:rPr lang="en-US" sz="1700" b="1" dirty="0"/>
                        <a:t>Duplication of Benefits</a:t>
                      </a:r>
                    </a:p>
                  </a:txBody>
                  <a:tcPr/>
                </a:tc>
                <a:tc>
                  <a:txBody>
                    <a:bodyPr/>
                    <a:lstStyle/>
                    <a:p>
                      <a:r>
                        <a:rPr lang="en-US" sz="1500" b="0" kern="1200" dirty="0">
                          <a:solidFill>
                            <a:schemeClr val="dk1"/>
                          </a:solidFill>
                          <a:latin typeface="+mn-lt"/>
                          <a:ea typeface="+mn-ea"/>
                          <a:cs typeface="+mn-cs"/>
                        </a:rPr>
                        <a:t>Occurs when a person, household, business, government, or other entity receives financial assistance from multiple sources for the same purpose, and the total assistance received for that purpose is more than the total need for assistance.</a:t>
                      </a:r>
                    </a:p>
                  </a:txBody>
                  <a:tcPr/>
                </a:tc>
                <a:extLst>
                  <a:ext uri="{0D108BD9-81ED-4DB2-BD59-A6C34878D82A}">
                    <a16:rowId xmlns:a16="http://schemas.microsoft.com/office/drawing/2014/main" val="275692408"/>
                  </a:ext>
                </a:extLst>
              </a:tr>
              <a:tr h="540537">
                <a:tc>
                  <a:txBody>
                    <a:bodyPr/>
                    <a:lstStyle/>
                    <a:p>
                      <a:r>
                        <a:rPr lang="en-US" sz="1700" b="1" dirty="0"/>
                        <a:t>Allowability of Expenditure</a:t>
                      </a:r>
                    </a:p>
                  </a:txBody>
                  <a:tcPr/>
                </a:tc>
                <a:tc>
                  <a:txBody>
                    <a:bodyPr/>
                    <a:lstStyle/>
                    <a:p>
                      <a:r>
                        <a:rPr lang="en-US" sz="1500" b="0" kern="1200" dirty="0">
                          <a:solidFill>
                            <a:schemeClr val="dk1"/>
                          </a:solidFill>
                          <a:latin typeface="+mn-lt"/>
                          <a:ea typeface="+mn-ea"/>
                          <a:cs typeface="+mn-cs"/>
                        </a:rPr>
                        <a:t>How grant funds are permitted to be used under relevant rules and regulations (specifics to be discussed later in presentation).</a:t>
                      </a:r>
                    </a:p>
                  </a:txBody>
                  <a:tcPr/>
                </a:tc>
                <a:extLst>
                  <a:ext uri="{0D108BD9-81ED-4DB2-BD59-A6C34878D82A}">
                    <a16:rowId xmlns:a16="http://schemas.microsoft.com/office/drawing/2014/main" val="3315856122"/>
                  </a:ext>
                </a:extLst>
              </a:tr>
            </a:tbl>
          </a:graphicData>
        </a:graphic>
      </p:graphicFrame>
    </p:spTree>
    <p:extLst>
      <p:ext uri="{BB962C8B-B14F-4D97-AF65-F5344CB8AC3E}">
        <p14:creationId xmlns:p14="http://schemas.microsoft.com/office/powerpoint/2010/main" val="1015502094"/>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Polling Question #2</a:t>
            </a:r>
          </a:p>
        </p:txBody>
      </p:sp>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16</a:t>
            </a:fld>
            <a:endParaRPr lang="en-US" dirty="0"/>
          </a:p>
        </p:txBody>
      </p:sp>
    </p:spTree>
    <p:extLst>
      <p:ext uri="{BB962C8B-B14F-4D97-AF65-F5344CB8AC3E}">
        <p14:creationId xmlns:p14="http://schemas.microsoft.com/office/powerpoint/2010/main" val="3230760999"/>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E241BF2A-6D13-4D22-85B7-693EDEFE158B}" type="slidenum">
              <a:rPr lang="en-US" smtClean="0"/>
              <a:pPr>
                <a:defRPr/>
              </a:pPr>
              <a:t>17</a:t>
            </a:fld>
            <a:endParaRPr lang="en-US" dirty="0"/>
          </a:p>
        </p:txBody>
      </p:sp>
      <p:sp>
        <p:nvSpPr>
          <p:cNvPr id="5" name="Title 4"/>
          <p:cNvSpPr>
            <a:spLocks noGrp="1"/>
          </p:cNvSpPr>
          <p:nvPr>
            <p:ph type="title"/>
          </p:nvPr>
        </p:nvSpPr>
        <p:spPr/>
        <p:txBody>
          <a:bodyPr/>
          <a:lstStyle/>
          <a:p>
            <a:r>
              <a:rPr lang="en-US" dirty="0"/>
              <a:t>Polling Question #2</a:t>
            </a:r>
          </a:p>
        </p:txBody>
      </p:sp>
      <p:sp>
        <p:nvSpPr>
          <p:cNvPr id="6" name="Text Placeholder 5"/>
          <p:cNvSpPr>
            <a:spLocks noGrp="1"/>
          </p:cNvSpPr>
          <p:nvPr>
            <p:ph type="body" sz="quarter" idx="12"/>
          </p:nvPr>
        </p:nvSpPr>
        <p:spPr/>
        <p:txBody>
          <a:bodyPr/>
          <a:lstStyle/>
          <a:p>
            <a:pPr marL="0" indent="0">
              <a:buNone/>
            </a:pPr>
            <a:r>
              <a:rPr lang="en-US" b="0" dirty="0"/>
              <a:t>What are you most interested in learning about today?</a:t>
            </a:r>
          </a:p>
          <a:p>
            <a:r>
              <a:rPr lang="en-US" b="0" dirty="0"/>
              <a:t>Internal controls </a:t>
            </a:r>
          </a:p>
          <a:p>
            <a:r>
              <a:rPr lang="en-US" b="0" dirty="0"/>
              <a:t>Expenditure tracking and overall documentation</a:t>
            </a:r>
          </a:p>
          <a:p>
            <a:r>
              <a:rPr lang="en-US" b="0" dirty="0"/>
              <a:t>Attestation</a:t>
            </a:r>
          </a:p>
          <a:p>
            <a:r>
              <a:rPr lang="en-US" b="0" dirty="0"/>
              <a:t>Managing multiple funding sources</a:t>
            </a:r>
          </a:p>
          <a:p>
            <a:r>
              <a:rPr lang="en-US" b="0" dirty="0"/>
              <a:t>Fraud, waste, and abuse</a:t>
            </a:r>
          </a:p>
          <a:p>
            <a:r>
              <a:rPr lang="en-US" b="0" dirty="0"/>
              <a:t>I’m not sure, but I’m excited to find out!</a:t>
            </a:r>
          </a:p>
          <a:p>
            <a:pPr marL="342900" lvl="1" indent="0">
              <a:buNone/>
            </a:pPr>
            <a:endParaRPr lang="en-US" dirty="0"/>
          </a:p>
        </p:txBody>
      </p:sp>
    </p:spTree>
    <p:extLst>
      <p:ext uri="{BB962C8B-B14F-4D97-AF65-F5344CB8AC3E}">
        <p14:creationId xmlns:p14="http://schemas.microsoft.com/office/powerpoint/2010/main" val="3357103978"/>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Polling Question #3</a:t>
            </a:r>
          </a:p>
        </p:txBody>
      </p:sp>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18</a:t>
            </a:fld>
            <a:endParaRPr lang="en-US" dirty="0"/>
          </a:p>
        </p:txBody>
      </p:sp>
    </p:spTree>
    <p:extLst>
      <p:ext uri="{BB962C8B-B14F-4D97-AF65-F5344CB8AC3E}">
        <p14:creationId xmlns:p14="http://schemas.microsoft.com/office/powerpoint/2010/main" val="1884019516"/>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E241BF2A-6D13-4D22-85B7-693EDEFE158B}" type="slidenum">
              <a:rPr lang="en-US" smtClean="0"/>
              <a:pPr>
                <a:defRPr/>
              </a:pPr>
              <a:t>19</a:t>
            </a:fld>
            <a:endParaRPr lang="en-US" dirty="0"/>
          </a:p>
        </p:txBody>
      </p:sp>
      <p:sp>
        <p:nvSpPr>
          <p:cNvPr id="5" name="Title 4"/>
          <p:cNvSpPr>
            <a:spLocks noGrp="1"/>
          </p:cNvSpPr>
          <p:nvPr>
            <p:ph type="title"/>
          </p:nvPr>
        </p:nvSpPr>
        <p:spPr/>
        <p:txBody>
          <a:bodyPr/>
          <a:lstStyle/>
          <a:p>
            <a:r>
              <a:rPr lang="en-US" dirty="0"/>
              <a:t>Polling Question #3</a:t>
            </a:r>
          </a:p>
        </p:txBody>
      </p:sp>
      <p:sp>
        <p:nvSpPr>
          <p:cNvPr id="6" name="Text Placeholder 5"/>
          <p:cNvSpPr>
            <a:spLocks noGrp="1"/>
          </p:cNvSpPr>
          <p:nvPr>
            <p:ph type="body" sz="quarter" idx="12"/>
          </p:nvPr>
        </p:nvSpPr>
        <p:spPr/>
        <p:txBody>
          <a:bodyPr/>
          <a:lstStyle/>
          <a:p>
            <a:pPr marL="0" indent="0">
              <a:buNone/>
            </a:pPr>
            <a:r>
              <a:rPr lang="en-US" b="0" dirty="0"/>
              <a:t>How much support do you think your organization will need to comply with Child Care Stabilization Grant requirements?</a:t>
            </a:r>
          </a:p>
          <a:p>
            <a:r>
              <a:rPr lang="en-US" b="0" dirty="0"/>
              <a:t>A lot of support</a:t>
            </a:r>
          </a:p>
          <a:p>
            <a:r>
              <a:rPr lang="en-US" b="0" dirty="0"/>
              <a:t>Some support</a:t>
            </a:r>
          </a:p>
          <a:p>
            <a:r>
              <a:rPr lang="en-US" b="0" dirty="0"/>
              <a:t>No support </a:t>
            </a:r>
          </a:p>
        </p:txBody>
      </p:sp>
    </p:spTree>
    <p:extLst>
      <p:ext uri="{BB962C8B-B14F-4D97-AF65-F5344CB8AC3E}">
        <p14:creationId xmlns:p14="http://schemas.microsoft.com/office/powerpoint/2010/main" val="389617424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pPr algn="ctr"/>
            <a:r>
              <a:rPr lang="en-US" dirty="0"/>
              <a:t>Session Protocols</a:t>
            </a:r>
          </a:p>
        </p:txBody>
      </p:sp>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2</a:t>
            </a:fld>
            <a:endParaRPr lang="en-US" dirty="0"/>
          </a:p>
        </p:txBody>
      </p:sp>
    </p:spTree>
    <p:extLst>
      <p:ext uri="{BB962C8B-B14F-4D97-AF65-F5344CB8AC3E}">
        <p14:creationId xmlns:p14="http://schemas.microsoft.com/office/powerpoint/2010/main" val="4280847858"/>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Polling Question #4</a:t>
            </a:r>
          </a:p>
        </p:txBody>
      </p:sp>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20</a:t>
            </a:fld>
            <a:endParaRPr lang="en-US" dirty="0"/>
          </a:p>
        </p:txBody>
      </p:sp>
    </p:spTree>
    <p:extLst>
      <p:ext uri="{BB962C8B-B14F-4D97-AF65-F5344CB8AC3E}">
        <p14:creationId xmlns:p14="http://schemas.microsoft.com/office/powerpoint/2010/main" val="4279712208"/>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E241BF2A-6D13-4D22-85B7-693EDEFE158B}" type="slidenum">
              <a:rPr lang="en-US" smtClean="0"/>
              <a:pPr>
                <a:defRPr/>
              </a:pPr>
              <a:t>21</a:t>
            </a:fld>
            <a:endParaRPr lang="en-US" dirty="0"/>
          </a:p>
        </p:txBody>
      </p:sp>
      <p:sp>
        <p:nvSpPr>
          <p:cNvPr id="5" name="Title 4"/>
          <p:cNvSpPr>
            <a:spLocks noGrp="1"/>
          </p:cNvSpPr>
          <p:nvPr>
            <p:ph type="title"/>
          </p:nvPr>
        </p:nvSpPr>
        <p:spPr/>
        <p:txBody>
          <a:bodyPr/>
          <a:lstStyle/>
          <a:p>
            <a:r>
              <a:rPr lang="en-US" dirty="0"/>
              <a:t>Polling Question #4</a:t>
            </a:r>
          </a:p>
        </p:txBody>
      </p:sp>
      <p:sp>
        <p:nvSpPr>
          <p:cNvPr id="6" name="Text Placeholder 5"/>
          <p:cNvSpPr>
            <a:spLocks noGrp="1"/>
          </p:cNvSpPr>
          <p:nvPr>
            <p:ph type="body" sz="quarter" idx="12"/>
          </p:nvPr>
        </p:nvSpPr>
        <p:spPr/>
        <p:txBody>
          <a:bodyPr/>
          <a:lstStyle/>
          <a:p>
            <a:pPr marL="0" indent="0">
              <a:buNone/>
            </a:pPr>
            <a:r>
              <a:rPr lang="en-US" b="0" dirty="0">
                <a:effectLst/>
                <a:ea typeface="Calibri" panose="020F0502020204030204" pitchFamily="34" charset="0"/>
              </a:rPr>
              <a:t>Who from your program currently manages the grant funds and oversees the grant requirements?</a:t>
            </a:r>
            <a:endParaRPr lang="en-US" b="0" dirty="0"/>
          </a:p>
          <a:p>
            <a:pPr>
              <a:buSzPct val="106000"/>
              <a:buFont typeface="Arial" panose="020B0604020202020204" pitchFamily="34" charset="0"/>
              <a:buChar char="•"/>
            </a:pPr>
            <a:r>
              <a:rPr lang="en-US" b="0" dirty="0"/>
              <a:t>Just me </a:t>
            </a:r>
          </a:p>
          <a:p>
            <a:pPr>
              <a:buSzPct val="106000"/>
              <a:buFont typeface="Arial" panose="020B0604020202020204" pitchFamily="34" charset="0"/>
              <a:buChar char="•"/>
            </a:pPr>
            <a:r>
              <a:rPr lang="en-US" b="0" dirty="0"/>
              <a:t>My organization’s fiscal team </a:t>
            </a:r>
          </a:p>
          <a:p>
            <a:pPr>
              <a:buSzPct val="106000"/>
              <a:buFont typeface="Arial" panose="020B0604020202020204" pitchFamily="34" charset="0"/>
              <a:buChar char="•"/>
            </a:pPr>
            <a:r>
              <a:rPr lang="en-US" b="0" dirty="0"/>
              <a:t>My organization’s Director/Administrator </a:t>
            </a:r>
          </a:p>
          <a:p>
            <a:pPr>
              <a:buSzPct val="106000"/>
              <a:buFont typeface="Arial" panose="020B0604020202020204" pitchFamily="34" charset="0"/>
              <a:buChar char="•"/>
            </a:pPr>
            <a:r>
              <a:rPr lang="en-US" b="0" dirty="0"/>
              <a:t>My organization uses an outside source (Bookkeeper, Accountant) </a:t>
            </a:r>
          </a:p>
          <a:p>
            <a:endParaRPr lang="en-US" b="0" dirty="0"/>
          </a:p>
        </p:txBody>
      </p:sp>
    </p:spTree>
    <p:extLst>
      <p:ext uri="{BB962C8B-B14F-4D97-AF65-F5344CB8AC3E}">
        <p14:creationId xmlns:p14="http://schemas.microsoft.com/office/powerpoint/2010/main" val="4071064395"/>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Allowability of Fund Expenditures</a:t>
            </a:r>
          </a:p>
        </p:txBody>
      </p:sp>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22</a:t>
            </a:fld>
            <a:endParaRPr lang="en-US" dirty="0"/>
          </a:p>
        </p:txBody>
      </p:sp>
    </p:spTree>
    <p:extLst>
      <p:ext uri="{BB962C8B-B14F-4D97-AF65-F5344CB8AC3E}">
        <p14:creationId xmlns:p14="http://schemas.microsoft.com/office/powerpoint/2010/main" val="829601545"/>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E241BF2A-6D13-4D22-85B7-693EDEFE158B}" type="slidenum">
              <a:rPr lang="en-US" smtClean="0"/>
              <a:pPr>
                <a:defRPr/>
              </a:pPr>
              <a:t>23</a:t>
            </a:fld>
            <a:endParaRPr lang="en-US" dirty="0"/>
          </a:p>
        </p:txBody>
      </p:sp>
      <p:sp>
        <p:nvSpPr>
          <p:cNvPr id="5" name="Title 4"/>
          <p:cNvSpPr>
            <a:spLocks noGrp="1"/>
          </p:cNvSpPr>
          <p:nvPr>
            <p:ph type="title"/>
          </p:nvPr>
        </p:nvSpPr>
        <p:spPr/>
        <p:txBody>
          <a:bodyPr/>
          <a:lstStyle/>
          <a:p>
            <a:r>
              <a:rPr lang="en-US" dirty="0"/>
              <a:t>Allowability of Fund Expenditures</a:t>
            </a:r>
          </a:p>
        </p:txBody>
      </p:sp>
      <p:sp>
        <p:nvSpPr>
          <p:cNvPr id="6" name="Text Placeholder 5"/>
          <p:cNvSpPr>
            <a:spLocks noGrp="1"/>
          </p:cNvSpPr>
          <p:nvPr>
            <p:ph type="body" sz="quarter" idx="12"/>
          </p:nvPr>
        </p:nvSpPr>
        <p:spPr/>
        <p:txBody>
          <a:bodyPr/>
          <a:lstStyle/>
          <a:p>
            <a:pPr marL="0" indent="0">
              <a:buNone/>
            </a:pPr>
            <a:r>
              <a:rPr lang="en-US" dirty="0"/>
              <a:t>How may Grant funds be used?</a:t>
            </a:r>
          </a:p>
          <a:p>
            <a:pPr marL="342900" indent="-342900">
              <a:buFont typeface="+mj-lt"/>
              <a:buAutoNum type="arabicPeriod"/>
            </a:pPr>
            <a:r>
              <a:rPr lang="en-US" b="0" dirty="0"/>
              <a:t>Personnel salaries and wages: </a:t>
            </a:r>
          </a:p>
          <a:p>
            <a:pPr lvl="1"/>
            <a:r>
              <a:rPr lang="en-US" dirty="0"/>
              <a:t>Includes hiring incentives for new employees and bonuses for existing employees.</a:t>
            </a:r>
          </a:p>
          <a:p>
            <a:pPr lvl="1"/>
            <a:r>
              <a:rPr lang="en-US" b="1" dirty="0"/>
              <a:t>Remember: </a:t>
            </a:r>
            <a:r>
              <a:rPr lang="en-US" dirty="0"/>
              <a:t>A</a:t>
            </a:r>
            <a:r>
              <a:rPr lang="en-US" b="0" dirty="0"/>
              <a:t>s of the submission date of the Grant application, you must continue to pay full compensation to staff (including benefits) and may not involuntarily furlough staff.</a:t>
            </a:r>
          </a:p>
          <a:p>
            <a:pPr marL="342900" lvl="1" indent="0">
              <a:buNone/>
            </a:pPr>
            <a:endParaRPr lang="en-US" b="0" dirty="0"/>
          </a:p>
          <a:p>
            <a:pPr marL="342900" indent="-342900">
              <a:buFont typeface="+mj-lt"/>
              <a:buAutoNum type="arabicPeriod" startAt="2"/>
            </a:pPr>
            <a:r>
              <a:rPr lang="en-US" b="0" dirty="0"/>
              <a:t>Rent, utilities, facilities maintenance, and insurance:</a:t>
            </a:r>
          </a:p>
          <a:p>
            <a:pPr lvl="1"/>
            <a:r>
              <a:rPr lang="en-US" b="0" dirty="0"/>
              <a:t>The Grant funds </a:t>
            </a:r>
            <a:r>
              <a:rPr lang="en-US" b="1" dirty="0"/>
              <a:t>may not be used</a:t>
            </a:r>
            <a:r>
              <a:rPr lang="en-US" b="0" dirty="0"/>
              <a:t> for construction or major renovations per 45 Code of Federal Regulations 98.2.</a:t>
            </a:r>
          </a:p>
          <a:p>
            <a:pPr lvl="1"/>
            <a:r>
              <a:rPr lang="en-US" b="0" dirty="0"/>
              <a:t>Major renovations are structural changes to the foundation, roof, floor, exterior, or load-bearing walls of a facility</a:t>
            </a:r>
            <a:r>
              <a:rPr lang="en-US" dirty="0"/>
              <a:t>;</a:t>
            </a:r>
            <a:r>
              <a:rPr lang="en-US" b="0" dirty="0"/>
              <a:t> the extension of a facility to increase its floor area; or extensive alteration of a facility such as to significantly change its function and purpose, even if such renovation does not include any structural change.</a:t>
            </a:r>
          </a:p>
          <a:p>
            <a:pPr marL="342900" lvl="1" indent="0">
              <a:buNone/>
            </a:pPr>
            <a:endParaRPr lang="en-US" b="0" dirty="0"/>
          </a:p>
          <a:p>
            <a:pPr lvl="2"/>
            <a:endParaRPr lang="en-US" dirty="0"/>
          </a:p>
          <a:p>
            <a:pPr lvl="2"/>
            <a:endParaRPr lang="en-US" b="0" dirty="0"/>
          </a:p>
          <a:p>
            <a:pPr lvl="2"/>
            <a:endParaRPr lang="en-US" b="0" dirty="0"/>
          </a:p>
        </p:txBody>
      </p:sp>
      <p:grpSp>
        <p:nvGrpSpPr>
          <p:cNvPr id="77" name="Group 76"/>
          <p:cNvGrpSpPr/>
          <p:nvPr/>
        </p:nvGrpSpPr>
        <p:grpSpPr>
          <a:xfrm>
            <a:off x="3944207" y="1497693"/>
            <a:ext cx="305330" cy="305330"/>
            <a:chOff x="5357813" y="4551363"/>
            <a:chExt cx="381000" cy="381000"/>
          </a:xfrm>
          <a:solidFill>
            <a:srgbClr val="0033CC"/>
          </a:solidFill>
        </p:grpSpPr>
        <p:sp>
          <p:nvSpPr>
            <p:cNvPr id="78" name="Freeform 1230"/>
            <p:cNvSpPr>
              <a:spLocks/>
            </p:cNvSpPr>
            <p:nvPr/>
          </p:nvSpPr>
          <p:spPr bwMode="auto">
            <a:xfrm>
              <a:off x="5510213" y="4665663"/>
              <a:ext cx="25400" cy="46038"/>
            </a:xfrm>
            <a:custGeom>
              <a:avLst/>
              <a:gdLst>
                <a:gd name="T0" fmla="*/ 4 w 15"/>
                <a:gd name="T1" fmla="*/ 5 h 27"/>
                <a:gd name="T2" fmla="*/ 15 w 15"/>
                <a:gd name="T3" fmla="*/ 0 h 27"/>
                <a:gd name="T4" fmla="*/ 15 w 15"/>
                <a:gd name="T5" fmla="*/ 27 h 27"/>
                <a:gd name="T6" fmla="*/ 4 w 15"/>
                <a:gd name="T7" fmla="*/ 21 h 27"/>
                <a:gd name="T8" fmla="*/ 0 w 15"/>
                <a:gd name="T9" fmla="*/ 13 h 27"/>
                <a:gd name="T10" fmla="*/ 4 w 15"/>
                <a:gd name="T11" fmla="*/ 5 h 27"/>
              </a:gdLst>
              <a:ahLst/>
              <a:cxnLst>
                <a:cxn ang="0">
                  <a:pos x="T0" y="T1"/>
                </a:cxn>
                <a:cxn ang="0">
                  <a:pos x="T2" y="T3"/>
                </a:cxn>
                <a:cxn ang="0">
                  <a:pos x="T4" y="T5"/>
                </a:cxn>
                <a:cxn ang="0">
                  <a:pos x="T6" y="T7"/>
                </a:cxn>
                <a:cxn ang="0">
                  <a:pos x="T8" y="T9"/>
                </a:cxn>
                <a:cxn ang="0">
                  <a:pos x="T10" y="T11"/>
                </a:cxn>
              </a:cxnLst>
              <a:rect l="0" t="0" r="r" b="b"/>
              <a:pathLst>
                <a:path w="15" h="27">
                  <a:moveTo>
                    <a:pt x="4" y="5"/>
                  </a:moveTo>
                  <a:cubicBezTo>
                    <a:pt x="7" y="3"/>
                    <a:pt x="10" y="1"/>
                    <a:pt x="15" y="0"/>
                  </a:cubicBezTo>
                  <a:cubicBezTo>
                    <a:pt x="15" y="27"/>
                    <a:pt x="15" y="27"/>
                    <a:pt x="15" y="27"/>
                  </a:cubicBezTo>
                  <a:cubicBezTo>
                    <a:pt x="10" y="25"/>
                    <a:pt x="6" y="23"/>
                    <a:pt x="4" y="21"/>
                  </a:cubicBezTo>
                  <a:cubicBezTo>
                    <a:pt x="1" y="19"/>
                    <a:pt x="0" y="16"/>
                    <a:pt x="0" y="13"/>
                  </a:cubicBezTo>
                  <a:cubicBezTo>
                    <a:pt x="0" y="10"/>
                    <a:pt x="2" y="8"/>
                    <a:pt x="4"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9" name="Freeform 1231"/>
            <p:cNvSpPr>
              <a:spLocks/>
            </p:cNvSpPr>
            <p:nvPr/>
          </p:nvSpPr>
          <p:spPr bwMode="auto">
            <a:xfrm>
              <a:off x="5562601" y="4756150"/>
              <a:ext cx="31750" cy="49213"/>
            </a:xfrm>
            <a:custGeom>
              <a:avLst/>
              <a:gdLst>
                <a:gd name="T0" fmla="*/ 14 w 19"/>
                <a:gd name="T1" fmla="*/ 5 h 30"/>
                <a:gd name="T2" fmla="*/ 19 w 19"/>
                <a:gd name="T3" fmla="*/ 15 h 30"/>
                <a:gd name="T4" fmla="*/ 13 w 19"/>
                <a:gd name="T5" fmla="*/ 25 h 30"/>
                <a:gd name="T6" fmla="*/ 0 w 19"/>
                <a:gd name="T7" fmla="*/ 30 h 30"/>
                <a:gd name="T8" fmla="*/ 0 w 19"/>
                <a:gd name="T9" fmla="*/ 0 h 30"/>
                <a:gd name="T10" fmla="*/ 14 w 19"/>
                <a:gd name="T11" fmla="*/ 5 h 30"/>
              </a:gdLst>
              <a:ahLst/>
              <a:cxnLst>
                <a:cxn ang="0">
                  <a:pos x="T0" y="T1"/>
                </a:cxn>
                <a:cxn ang="0">
                  <a:pos x="T2" y="T3"/>
                </a:cxn>
                <a:cxn ang="0">
                  <a:pos x="T4" y="T5"/>
                </a:cxn>
                <a:cxn ang="0">
                  <a:pos x="T6" y="T7"/>
                </a:cxn>
                <a:cxn ang="0">
                  <a:pos x="T8" y="T9"/>
                </a:cxn>
                <a:cxn ang="0">
                  <a:pos x="T10" y="T11"/>
                </a:cxn>
              </a:cxnLst>
              <a:rect l="0" t="0" r="r" b="b"/>
              <a:pathLst>
                <a:path w="19" h="30">
                  <a:moveTo>
                    <a:pt x="14" y="5"/>
                  </a:moveTo>
                  <a:cubicBezTo>
                    <a:pt x="17" y="8"/>
                    <a:pt x="19" y="11"/>
                    <a:pt x="19" y="15"/>
                  </a:cubicBezTo>
                  <a:cubicBezTo>
                    <a:pt x="19" y="18"/>
                    <a:pt x="17" y="22"/>
                    <a:pt x="13" y="25"/>
                  </a:cubicBezTo>
                  <a:cubicBezTo>
                    <a:pt x="10" y="28"/>
                    <a:pt x="5" y="30"/>
                    <a:pt x="0" y="30"/>
                  </a:cubicBezTo>
                  <a:cubicBezTo>
                    <a:pt x="0" y="0"/>
                    <a:pt x="0" y="0"/>
                    <a:pt x="0" y="0"/>
                  </a:cubicBezTo>
                  <a:cubicBezTo>
                    <a:pt x="7" y="1"/>
                    <a:pt x="11" y="3"/>
                    <a:pt x="14"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 name="Freeform 1232"/>
            <p:cNvSpPr>
              <a:spLocks noEditPoints="1"/>
            </p:cNvSpPr>
            <p:nvPr/>
          </p:nvSpPr>
          <p:spPr bwMode="auto">
            <a:xfrm>
              <a:off x="5357813" y="4551363"/>
              <a:ext cx="381000" cy="381000"/>
            </a:xfrm>
            <a:custGeom>
              <a:avLst/>
              <a:gdLst>
                <a:gd name="T0" fmla="*/ 112 w 225"/>
                <a:gd name="T1" fmla="*/ 0 h 226"/>
                <a:gd name="T2" fmla="*/ 0 w 225"/>
                <a:gd name="T3" fmla="*/ 113 h 226"/>
                <a:gd name="T4" fmla="*/ 112 w 225"/>
                <a:gd name="T5" fmla="*/ 226 h 226"/>
                <a:gd name="T6" fmla="*/ 225 w 225"/>
                <a:gd name="T7" fmla="*/ 113 h 226"/>
                <a:gd name="T8" fmla="*/ 112 w 225"/>
                <a:gd name="T9" fmla="*/ 0 h 226"/>
                <a:gd name="T10" fmla="*/ 155 w 225"/>
                <a:gd name="T11" fmla="*/ 157 h 226"/>
                <a:gd name="T12" fmla="*/ 121 w 225"/>
                <a:gd name="T13" fmla="*/ 169 h 226"/>
                <a:gd name="T14" fmla="*/ 121 w 225"/>
                <a:gd name="T15" fmla="*/ 183 h 226"/>
                <a:gd name="T16" fmla="*/ 105 w 225"/>
                <a:gd name="T17" fmla="*/ 183 h 226"/>
                <a:gd name="T18" fmla="*/ 105 w 225"/>
                <a:gd name="T19" fmla="*/ 169 h 226"/>
                <a:gd name="T20" fmla="*/ 73 w 225"/>
                <a:gd name="T21" fmla="*/ 159 h 226"/>
                <a:gd name="T22" fmla="*/ 58 w 225"/>
                <a:gd name="T23" fmla="*/ 135 h 226"/>
                <a:gd name="T24" fmla="*/ 87 w 225"/>
                <a:gd name="T25" fmla="*/ 133 h 226"/>
                <a:gd name="T26" fmla="*/ 94 w 225"/>
                <a:gd name="T27" fmla="*/ 144 h 226"/>
                <a:gd name="T28" fmla="*/ 105 w 225"/>
                <a:gd name="T29" fmla="*/ 150 h 226"/>
                <a:gd name="T30" fmla="*/ 105 w 225"/>
                <a:gd name="T31" fmla="*/ 117 h 226"/>
                <a:gd name="T32" fmla="*/ 72 w 225"/>
                <a:gd name="T33" fmla="*/ 104 h 226"/>
                <a:gd name="T34" fmla="*/ 62 w 225"/>
                <a:gd name="T35" fmla="*/ 82 h 226"/>
                <a:gd name="T36" fmla="*/ 74 w 225"/>
                <a:gd name="T37" fmla="*/ 61 h 226"/>
                <a:gd name="T38" fmla="*/ 105 w 225"/>
                <a:gd name="T39" fmla="*/ 51 h 226"/>
                <a:gd name="T40" fmla="*/ 105 w 225"/>
                <a:gd name="T41" fmla="*/ 43 h 226"/>
                <a:gd name="T42" fmla="*/ 121 w 225"/>
                <a:gd name="T43" fmla="*/ 43 h 226"/>
                <a:gd name="T44" fmla="*/ 121 w 225"/>
                <a:gd name="T45" fmla="*/ 51 h 226"/>
                <a:gd name="T46" fmla="*/ 149 w 225"/>
                <a:gd name="T47" fmla="*/ 59 h 226"/>
                <a:gd name="T48" fmla="*/ 163 w 225"/>
                <a:gd name="T49" fmla="*/ 78 h 226"/>
                <a:gd name="T50" fmla="*/ 134 w 225"/>
                <a:gd name="T51" fmla="*/ 81 h 226"/>
                <a:gd name="T52" fmla="*/ 121 w 225"/>
                <a:gd name="T53" fmla="*/ 68 h 226"/>
                <a:gd name="T54" fmla="*/ 121 w 225"/>
                <a:gd name="T55" fmla="*/ 99 h 226"/>
                <a:gd name="T56" fmla="*/ 157 w 225"/>
                <a:gd name="T57" fmla="*/ 112 h 226"/>
                <a:gd name="T58" fmla="*/ 167 w 225"/>
                <a:gd name="T59" fmla="*/ 133 h 226"/>
                <a:gd name="T60" fmla="*/ 155 w 225"/>
                <a:gd name="T61" fmla="*/ 157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25" h="226">
                  <a:moveTo>
                    <a:pt x="112" y="0"/>
                  </a:moveTo>
                  <a:cubicBezTo>
                    <a:pt x="50" y="0"/>
                    <a:pt x="0" y="51"/>
                    <a:pt x="0" y="113"/>
                  </a:cubicBezTo>
                  <a:cubicBezTo>
                    <a:pt x="0" y="175"/>
                    <a:pt x="50" y="226"/>
                    <a:pt x="112" y="226"/>
                  </a:cubicBezTo>
                  <a:cubicBezTo>
                    <a:pt x="175" y="226"/>
                    <a:pt x="225" y="175"/>
                    <a:pt x="225" y="113"/>
                  </a:cubicBezTo>
                  <a:cubicBezTo>
                    <a:pt x="225" y="51"/>
                    <a:pt x="175" y="0"/>
                    <a:pt x="112" y="0"/>
                  </a:cubicBezTo>
                  <a:close/>
                  <a:moveTo>
                    <a:pt x="155" y="157"/>
                  </a:moveTo>
                  <a:cubicBezTo>
                    <a:pt x="147" y="163"/>
                    <a:pt x="135" y="167"/>
                    <a:pt x="121" y="169"/>
                  </a:cubicBezTo>
                  <a:cubicBezTo>
                    <a:pt x="121" y="183"/>
                    <a:pt x="121" y="183"/>
                    <a:pt x="121" y="183"/>
                  </a:cubicBezTo>
                  <a:cubicBezTo>
                    <a:pt x="105" y="183"/>
                    <a:pt x="105" y="183"/>
                    <a:pt x="105" y="183"/>
                  </a:cubicBezTo>
                  <a:cubicBezTo>
                    <a:pt x="105" y="169"/>
                    <a:pt x="105" y="169"/>
                    <a:pt x="105" y="169"/>
                  </a:cubicBezTo>
                  <a:cubicBezTo>
                    <a:pt x="92" y="168"/>
                    <a:pt x="81" y="165"/>
                    <a:pt x="73" y="159"/>
                  </a:cubicBezTo>
                  <a:cubicBezTo>
                    <a:pt x="65" y="153"/>
                    <a:pt x="60" y="145"/>
                    <a:pt x="58" y="135"/>
                  </a:cubicBezTo>
                  <a:cubicBezTo>
                    <a:pt x="87" y="133"/>
                    <a:pt x="87" y="133"/>
                    <a:pt x="87" y="133"/>
                  </a:cubicBezTo>
                  <a:cubicBezTo>
                    <a:pt x="88" y="137"/>
                    <a:pt x="90" y="141"/>
                    <a:pt x="94" y="144"/>
                  </a:cubicBezTo>
                  <a:cubicBezTo>
                    <a:pt x="97" y="147"/>
                    <a:pt x="101" y="149"/>
                    <a:pt x="105" y="150"/>
                  </a:cubicBezTo>
                  <a:cubicBezTo>
                    <a:pt x="105" y="117"/>
                    <a:pt x="105" y="117"/>
                    <a:pt x="105" y="117"/>
                  </a:cubicBezTo>
                  <a:cubicBezTo>
                    <a:pt x="90" y="114"/>
                    <a:pt x="79" y="110"/>
                    <a:pt x="72" y="104"/>
                  </a:cubicBezTo>
                  <a:cubicBezTo>
                    <a:pt x="66" y="98"/>
                    <a:pt x="62" y="91"/>
                    <a:pt x="62" y="82"/>
                  </a:cubicBezTo>
                  <a:cubicBezTo>
                    <a:pt x="62" y="74"/>
                    <a:pt x="66" y="67"/>
                    <a:pt x="74" y="61"/>
                  </a:cubicBezTo>
                  <a:cubicBezTo>
                    <a:pt x="82" y="55"/>
                    <a:pt x="92" y="51"/>
                    <a:pt x="105" y="51"/>
                  </a:cubicBezTo>
                  <a:cubicBezTo>
                    <a:pt x="105" y="43"/>
                    <a:pt x="105" y="43"/>
                    <a:pt x="105" y="43"/>
                  </a:cubicBezTo>
                  <a:cubicBezTo>
                    <a:pt x="121" y="43"/>
                    <a:pt x="121" y="43"/>
                    <a:pt x="121" y="43"/>
                  </a:cubicBezTo>
                  <a:cubicBezTo>
                    <a:pt x="121" y="51"/>
                    <a:pt x="121" y="51"/>
                    <a:pt x="121" y="51"/>
                  </a:cubicBezTo>
                  <a:cubicBezTo>
                    <a:pt x="133" y="52"/>
                    <a:pt x="142" y="54"/>
                    <a:pt x="149" y="59"/>
                  </a:cubicBezTo>
                  <a:cubicBezTo>
                    <a:pt x="156" y="64"/>
                    <a:pt x="161" y="70"/>
                    <a:pt x="163" y="78"/>
                  </a:cubicBezTo>
                  <a:cubicBezTo>
                    <a:pt x="134" y="81"/>
                    <a:pt x="134" y="81"/>
                    <a:pt x="134" y="81"/>
                  </a:cubicBezTo>
                  <a:cubicBezTo>
                    <a:pt x="133" y="74"/>
                    <a:pt x="128" y="70"/>
                    <a:pt x="121" y="68"/>
                  </a:cubicBezTo>
                  <a:cubicBezTo>
                    <a:pt x="121" y="99"/>
                    <a:pt x="121" y="99"/>
                    <a:pt x="121" y="99"/>
                  </a:cubicBezTo>
                  <a:cubicBezTo>
                    <a:pt x="139" y="102"/>
                    <a:pt x="151" y="106"/>
                    <a:pt x="157" y="112"/>
                  </a:cubicBezTo>
                  <a:cubicBezTo>
                    <a:pt x="164" y="117"/>
                    <a:pt x="167" y="124"/>
                    <a:pt x="167" y="133"/>
                  </a:cubicBezTo>
                  <a:cubicBezTo>
                    <a:pt x="167" y="142"/>
                    <a:pt x="163" y="150"/>
                    <a:pt x="155" y="15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81" name="Freeform 1233">
            <a:extLst>
              <a:ext uri="{FF2B5EF4-FFF2-40B4-BE49-F238E27FC236}">
                <a16:creationId xmlns:a16="http://schemas.microsoft.com/office/drawing/2014/main" id="{A164DD57-83B6-4A36-AB5D-64024FDFD9A4}"/>
              </a:ext>
            </a:extLst>
          </p:cNvPr>
          <p:cNvSpPr>
            <a:spLocks noEditPoints="1"/>
          </p:cNvSpPr>
          <p:nvPr/>
        </p:nvSpPr>
        <p:spPr bwMode="auto">
          <a:xfrm>
            <a:off x="6230724" y="3392330"/>
            <a:ext cx="461244" cy="445123"/>
          </a:xfrm>
          <a:custGeom>
            <a:avLst/>
            <a:gdLst>
              <a:gd name="T0" fmla="*/ 64 w 205"/>
              <a:gd name="T1" fmla="*/ 174 h 204"/>
              <a:gd name="T2" fmla="*/ 47 w 205"/>
              <a:gd name="T3" fmla="*/ 180 h 204"/>
              <a:gd name="T4" fmla="*/ 37 w 205"/>
              <a:gd name="T5" fmla="*/ 181 h 204"/>
              <a:gd name="T6" fmla="*/ 24 w 205"/>
              <a:gd name="T7" fmla="*/ 168 h 204"/>
              <a:gd name="T8" fmla="*/ 25 w 205"/>
              <a:gd name="T9" fmla="*/ 156 h 204"/>
              <a:gd name="T10" fmla="*/ 23 w 205"/>
              <a:gd name="T11" fmla="*/ 124 h 204"/>
              <a:gd name="T12" fmla="*/ 10 w 205"/>
              <a:gd name="T13" fmla="*/ 119 h 204"/>
              <a:gd name="T14" fmla="*/ 1 w 205"/>
              <a:gd name="T15" fmla="*/ 109 h 204"/>
              <a:gd name="T16" fmla="*/ 1 w 205"/>
              <a:gd name="T17" fmla="*/ 90 h 204"/>
              <a:gd name="T18" fmla="*/ 7 w 205"/>
              <a:gd name="T19" fmla="*/ 85 h 204"/>
              <a:gd name="T20" fmla="*/ 30 w 205"/>
              <a:gd name="T21" fmla="*/ 68 h 204"/>
              <a:gd name="T22" fmla="*/ 25 w 205"/>
              <a:gd name="T23" fmla="*/ 47 h 204"/>
              <a:gd name="T24" fmla="*/ 24 w 205"/>
              <a:gd name="T25" fmla="*/ 36 h 204"/>
              <a:gd name="T26" fmla="*/ 38 w 205"/>
              <a:gd name="T27" fmla="*/ 23 h 204"/>
              <a:gd name="T28" fmla="*/ 49 w 205"/>
              <a:gd name="T29" fmla="*/ 23 h 204"/>
              <a:gd name="T30" fmla="*/ 85 w 205"/>
              <a:gd name="T31" fmla="*/ 14 h 204"/>
              <a:gd name="T32" fmla="*/ 87 w 205"/>
              <a:gd name="T33" fmla="*/ 6 h 204"/>
              <a:gd name="T34" fmla="*/ 93 w 205"/>
              <a:gd name="T35" fmla="*/ 0 h 204"/>
              <a:gd name="T36" fmla="*/ 113 w 205"/>
              <a:gd name="T37" fmla="*/ 0 h 204"/>
              <a:gd name="T38" fmla="*/ 120 w 205"/>
              <a:gd name="T39" fmla="*/ 7 h 204"/>
              <a:gd name="T40" fmla="*/ 137 w 205"/>
              <a:gd name="T41" fmla="*/ 29 h 204"/>
              <a:gd name="T42" fmla="*/ 158 w 205"/>
              <a:gd name="T43" fmla="*/ 24 h 204"/>
              <a:gd name="T44" fmla="*/ 169 w 205"/>
              <a:gd name="T45" fmla="*/ 24 h 204"/>
              <a:gd name="T46" fmla="*/ 181 w 205"/>
              <a:gd name="T47" fmla="*/ 36 h 204"/>
              <a:gd name="T48" fmla="*/ 181 w 205"/>
              <a:gd name="T49" fmla="*/ 47 h 204"/>
              <a:gd name="T50" fmla="*/ 183 w 205"/>
              <a:gd name="T51" fmla="*/ 79 h 204"/>
              <a:gd name="T52" fmla="*/ 196 w 205"/>
              <a:gd name="T53" fmla="*/ 85 h 204"/>
              <a:gd name="T54" fmla="*/ 205 w 205"/>
              <a:gd name="T55" fmla="*/ 94 h 204"/>
              <a:gd name="T56" fmla="*/ 205 w 205"/>
              <a:gd name="T57" fmla="*/ 114 h 204"/>
              <a:gd name="T58" fmla="*/ 198 w 205"/>
              <a:gd name="T59" fmla="*/ 119 h 204"/>
              <a:gd name="T60" fmla="*/ 175 w 205"/>
              <a:gd name="T61" fmla="*/ 136 h 204"/>
              <a:gd name="T62" fmla="*/ 181 w 205"/>
              <a:gd name="T63" fmla="*/ 157 h 204"/>
              <a:gd name="T64" fmla="*/ 181 w 205"/>
              <a:gd name="T65" fmla="*/ 168 h 204"/>
              <a:gd name="T66" fmla="*/ 168 w 205"/>
              <a:gd name="T67" fmla="*/ 181 h 204"/>
              <a:gd name="T68" fmla="*/ 157 w 205"/>
              <a:gd name="T69" fmla="*/ 181 h 204"/>
              <a:gd name="T70" fmla="*/ 120 w 205"/>
              <a:gd name="T71" fmla="*/ 190 h 204"/>
              <a:gd name="T72" fmla="*/ 119 w 205"/>
              <a:gd name="T73" fmla="*/ 197 h 204"/>
              <a:gd name="T74" fmla="*/ 113 w 205"/>
              <a:gd name="T75" fmla="*/ 204 h 204"/>
              <a:gd name="T76" fmla="*/ 93 w 205"/>
              <a:gd name="T77" fmla="*/ 204 h 204"/>
              <a:gd name="T78" fmla="*/ 86 w 205"/>
              <a:gd name="T79" fmla="*/ 196 h 204"/>
              <a:gd name="T80" fmla="*/ 68 w 205"/>
              <a:gd name="T81" fmla="*/ 174 h 204"/>
              <a:gd name="T82" fmla="*/ 64 w 205"/>
              <a:gd name="T83" fmla="*/ 174 h 204"/>
              <a:gd name="T84" fmla="*/ 135 w 205"/>
              <a:gd name="T85" fmla="*/ 152 h 204"/>
              <a:gd name="T86" fmla="*/ 112 w 205"/>
              <a:gd name="T87" fmla="*/ 129 h 204"/>
              <a:gd name="T88" fmla="*/ 104 w 205"/>
              <a:gd name="T89" fmla="*/ 127 h 204"/>
              <a:gd name="T90" fmla="*/ 59 w 205"/>
              <a:gd name="T91" fmla="*/ 84 h 204"/>
              <a:gd name="T92" fmla="*/ 62 w 205"/>
              <a:gd name="T93" fmla="*/ 80 h 204"/>
              <a:gd name="T94" fmla="*/ 67 w 205"/>
              <a:gd name="T95" fmla="*/ 82 h 204"/>
              <a:gd name="T96" fmla="*/ 81 w 205"/>
              <a:gd name="T97" fmla="*/ 96 h 204"/>
              <a:gd name="T98" fmla="*/ 87 w 205"/>
              <a:gd name="T99" fmla="*/ 98 h 204"/>
              <a:gd name="T100" fmla="*/ 100 w 205"/>
              <a:gd name="T101" fmla="*/ 85 h 204"/>
              <a:gd name="T102" fmla="*/ 98 w 205"/>
              <a:gd name="T103" fmla="*/ 79 h 204"/>
              <a:gd name="T104" fmla="*/ 84 w 205"/>
              <a:gd name="T105" fmla="*/ 65 h 204"/>
              <a:gd name="T106" fmla="*/ 86 w 205"/>
              <a:gd name="T107" fmla="*/ 57 h 204"/>
              <a:gd name="T108" fmla="*/ 101 w 205"/>
              <a:gd name="T109" fmla="*/ 57 h 204"/>
              <a:gd name="T110" fmla="*/ 129 w 205"/>
              <a:gd name="T111" fmla="*/ 104 h 204"/>
              <a:gd name="T112" fmla="*/ 130 w 205"/>
              <a:gd name="T113" fmla="*/ 108 h 204"/>
              <a:gd name="T114" fmla="*/ 141 w 205"/>
              <a:gd name="T115" fmla="*/ 119 h 204"/>
              <a:gd name="T116" fmla="*/ 153 w 205"/>
              <a:gd name="T117" fmla="*/ 132 h 204"/>
              <a:gd name="T118" fmla="*/ 141 w 205"/>
              <a:gd name="T119" fmla="*/ 57 h 204"/>
              <a:gd name="T120" fmla="*/ 61 w 205"/>
              <a:gd name="T121" fmla="*/ 60 h 204"/>
              <a:gd name="T122" fmla="*/ 57 w 205"/>
              <a:gd name="T123" fmla="*/ 139 h 204"/>
              <a:gd name="T124" fmla="*/ 135 w 205"/>
              <a:gd name="T125" fmla="*/ 152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05" h="204">
                <a:moveTo>
                  <a:pt x="64" y="174"/>
                </a:moveTo>
                <a:cubicBezTo>
                  <a:pt x="57" y="174"/>
                  <a:pt x="52" y="176"/>
                  <a:pt x="47" y="180"/>
                </a:cubicBezTo>
                <a:cubicBezTo>
                  <a:pt x="44" y="184"/>
                  <a:pt x="41" y="184"/>
                  <a:pt x="37" y="181"/>
                </a:cubicBezTo>
                <a:cubicBezTo>
                  <a:pt x="33" y="176"/>
                  <a:pt x="28" y="172"/>
                  <a:pt x="24" y="168"/>
                </a:cubicBezTo>
                <a:cubicBezTo>
                  <a:pt x="20" y="163"/>
                  <a:pt x="20" y="161"/>
                  <a:pt x="25" y="156"/>
                </a:cubicBezTo>
                <a:cubicBezTo>
                  <a:pt x="33" y="146"/>
                  <a:pt x="32" y="132"/>
                  <a:pt x="23" y="124"/>
                </a:cubicBezTo>
                <a:cubicBezTo>
                  <a:pt x="19" y="121"/>
                  <a:pt x="15" y="120"/>
                  <a:pt x="10" y="119"/>
                </a:cubicBezTo>
                <a:cubicBezTo>
                  <a:pt x="3" y="117"/>
                  <a:pt x="1" y="117"/>
                  <a:pt x="1" y="109"/>
                </a:cubicBezTo>
                <a:cubicBezTo>
                  <a:pt x="0" y="103"/>
                  <a:pt x="1" y="96"/>
                  <a:pt x="1" y="90"/>
                </a:cubicBezTo>
                <a:cubicBezTo>
                  <a:pt x="1" y="86"/>
                  <a:pt x="4" y="85"/>
                  <a:pt x="7" y="85"/>
                </a:cubicBezTo>
                <a:cubicBezTo>
                  <a:pt x="19" y="84"/>
                  <a:pt x="27" y="78"/>
                  <a:pt x="30" y="68"/>
                </a:cubicBezTo>
                <a:cubicBezTo>
                  <a:pt x="32" y="60"/>
                  <a:pt x="30" y="53"/>
                  <a:pt x="25" y="47"/>
                </a:cubicBezTo>
                <a:cubicBezTo>
                  <a:pt x="21" y="42"/>
                  <a:pt x="21" y="40"/>
                  <a:pt x="24" y="36"/>
                </a:cubicBezTo>
                <a:cubicBezTo>
                  <a:pt x="29" y="31"/>
                  <a:pt x="33" y="27"/>
                  <a:pt x="38" y="23"/>
                </a:cubicBezTo>
                <a:cubicBezTo>
                  <a:pt x="42" y="19"/>
                  <a:pt x="44" y="19"/>
                  <a:pt x="49" y="23"/>
                </a:cubicBezTo>
                <a:cubicBezTo>
                  <a:pt x="61" y="34"/>
                  <a:pt x="80" y="29"/>
                  <a:pt x="85" y="14"/>
                </a:cubicBezTo>
                <a:cubicBezTo>
                  <a:pt x="86" y="11"/>
                  <a:pt x="87" y="9"/>
                  <a:pt x="87" y="6"/>
                </a:cubicBezTo>
                <a:cubicBezTo>
                  <a:pt x="87" y="3"/>
                  <a:pt x="89" y="0"/>
                  <a:pt x="93" y="0"/>
                </a:cubicBezTo>
                <a:cubicBezTo>
                  <a:pt x="100" y="0"/>
                  <a:pt x="106" y="0"/>
                  <a:pt x="113" y="0"/>
                </a:cubicBezTo>
                <a:cubicBezTo>
                  <a:pt x="118" y="0"/>
                  <a:pt x="120" y="2"/>
                  <a:pt x="120" y="7"/>
                </a:cubicBezTo>
                <a:cubicBezTo>
                  <a:pt x="120" y="18"/>
                  <a:pt x="127" y="27"/>
                  <a:pt x="137" y="29"/>
                </a:cubicBezTo>
                <a:cubicBezTo>
                  <a:pt x="145" y="31"/>
                  <a:pt x="152" y="29"/>
                  <a:pt x="158" y="24"/>
                </a:cubicBezTo>
                <a:cubicBezTo>
                  <a:pt x="163" y="20"/>
                  <a:pt x="165" y="20"/>
                  <a:pt x="169" y="24"/>
                </a:cubicBezTo>
                <a:cubicBezTo>
                  <a:pt x="173" y="28"/>
                  <a:pt x="178" y="32"/>
                  <a:pt x="181" y="36"/>
                </a:cubicBezTo>
                <a:cubicBezTo>
                  <a:pt x="186" y="41"/>
                  <a:pt x="186" y="43"/>
                  <a:pt x="181" y="47"/>
                </a:cubicBezTo>
                <a:cubicBezTo>
                  <a:pt x="173" y="57"/>
                  <a:pt x="173" y="71"/>
                  <a:pt x="183" y="79"/>
                </a:cubicBezTo>
                <a:cubicBezTo>
                  <a:pt x="186" y="83"/>
                  <a:pt x="191" y="85"/>
                  <a:pt x="196" y="85"/>
                </a:cubicBezTo>
                <a:cubicBezTo>
                  <a:pt x="203" y="86"/>
                  <a:pt x="205" y="87"/>
                  <a:pt x="205" y="94"/>
                </a:cubicBezTo>
                <a:cubicBezTo>
                  <a:pt x="205" y="101"/>
                  <a:pt x="205" y="107"/>
                  <a:pt x="205" y="114"/>
                </a:cubicBezTo>
                <a:cubicBezTo>
                  <a:pt x="204" y="118"/>
                  <a:pt x="201" y="119"/>
                  <a:pt x="198" y="119"/>
                </a:cubicBezTo>
                <a:cubicBezTo>
                  <a:pt x="187" y="119"/>
                  <a:pt x="178" y="126"/>
                  <a:pt x="175" y="136"/>
                </a:cubicBezTo>
                <a:cubicBezTo>
                  <a:pt x="174" y="144"/>
                  <a:pt x="175" y="151"/>
                  <a:pt x="181" y="157"/>
                </a:cubicBezTo>
                <a:cubicBezTo>
                  <a:pt x="185" y="161"/>
                  <a:pt x="185" y="164"/>
                  <a:pt x="181" y="168"/>
                </a:cubicBezTo>
                <a:cubicBezTo>
                  <a:pt x="177" y="172"/>
                  <a:pt x="173" y="177"/>
                  <a:pt x="168" y="181"/>
                </a:cubicBezTo>
                <a:cubicBezTo>
                  <a:pt x="164" y="185"/>
                  <a:pt x="162" y="185"/>
                  <a:pt x="157" y="181"/>
                </a:cubicBezTo>
                <a:cubicBezTo>
                  <a:pt x="145" y="169"/>
                  <a:pt x="125" y="174"/>
                  <a:pt x="120" y="190"/>
                </a:cubicBezTo>
                <a:cubicBezTo>
                  <a:pt x="120" y="192"/>
                  <a:pt x="119" y="195"/>
                  <a:pt x="119" y="197"/>
                </a:cubicBezTo>
                <a:cubicBezTo>
                  <a:pt x="119" y="202"/>
                  <a:pt x="117" y="203"/>
                  <a:pt x="113" y="204"/>
                </a:cubicBezTo>
                <a:cubicBezTo>
                  <a:pt x="106" y="204"/>
                  <a:pt x="99" y="204"/>
                  <a:pt x="93" y="204"/>
                </a:cubicBezTo>
                <a:cubicBezTo>
                  <a:pt x="87" y="203"/>
                  <a:pt x="86" y="202"/>
                  <a:pt x="86" y="196"/>
                </a:cubicBezTo>
                <a:cubicBezTo>
                  <a:pt x="86" y="185"/>
                  <a:pt x="79" y="177"/>
                  <a:pt x="68" y="174"/>
                </a:cubicBezTo>
                <a:cubicBezTo>
                  <a:pt x="67" y="174"/>
                  <a:pt x="65" y="174"/>
                  <a:pt x="64" y="174"/>
                </a:cubicBezTo>
                <a:close/>
                <a:moveTo>
                  <a:pt x="135" y="152"/>
                </a:moveTo>
                <a:cubicBezTo>
                  <a:pt x="127" y="144"/>
                  <a:pt x="119" y="137"/>
                  <a:pt x="112" y="129"/>
                </a:cubicBezTo>
                <a:cubicBezTo>
                  <a:pt x="110" y="126"/>
                  <a:pt x="108" y="126"/>
                  <a:pt x="104" y="127"/>
                </a:cubicBezTo>
                <a:cubicBezTo>
                  <a:pt x="78" y="135"/>
                  <a:pt x="53" y="111"/>
                  <a:pt x="59" y="84"/>
                </a:cubicBezTo>
                <a:cubicBezTo>
                  <a:pt x="59" y="83"/>
                  <a:pt x="61" y="81"/>
                  <a:pt x="62" y="80"/>
                </a:cubicBezTo>
                <a:cubicBezTo>
                  <a:pt x="64" y="80"/>
                  <a:pt x="66" y="81"/>
                  <a:pt x="67" y="82"/>
                </a:cubicBezTo>
                <a:cubicBezTo>
                  <a:pt x="72" y="86"/>
                  <a:pt x="76" y="91"/>
                  <a:pt x="81" y="96"/>
                </a:cubicBezTo>
                <a:cubicBezTo>
                  <a:pt x="83" y="97"/>
                  <a:pt x="85" y="98"/>
                  <a:pt x="87" y="98"/>
                </a:cubicBezTo>
                <a:cubicBezTo>
                  <a:pt x="101" y="96"/>
                  <a:pt x="98" y="98"/>
                  <a:pt x="100" y="85"/>
                </a:cubicBezTo>
                <a:cubicBezTo>
                  <a:pt x="101" y="83"/>
                  <a:pt x="100" y="81"/>
                  <a:pt x="98" y="79"/>
                </a:cubicBezTo>
                <a:cubicBezTo>
                  <a:pt x="93" y="74"/>
                  <a:pt x="88" y="69"/>
                  <a:pt x="84" y="65"/>
                </a:cubicBezTo>
                <a:cubicBezTo>
                  <a:pt x="81" y="61"/>
                  <a:pt x="82" y="58"/>
                  <a:pt x="86" y="57"/>
                </a:cubicBezTo>
                <a:cubicBezTo>
                  <a:pt x="91" y="56"/>
                  <a:pt x="97" y="56"/>
                  <a:pt x="101" y="57"/>
                </a:cubicBezTo>
                <a:cubicBezTo>
                  <a:pt x="123" y="61"/>
                  <a:pt x="135" y="82"/>
                  <a:pt x="129" y="104"/>
                </a:cubicBezTo>
                <a:cubicBezTo>
                  <a:pt x="128" y="105"/>
                  <a:pt x="129" y="107"/>
                  <a:pt x="130" y="108"/>
                </a:cubicBezTo>
                <a:cubicBezTo>
                  <a:pt x="133" y="112"/>
                  <a:pt x="137" y="116"/>
                  <a:pt x="141" y="119"/>
                </a:cubicBezTo>
                <a:cubicBezTo>
                  <a:pt x="145" y="123"/>
                  <a:pt x="149" y="128"/>
                  <a:pt x="153" y="132"/>
                </a:cubicBezTo>
                <a:cubicBezTo>
                  <a:pt x="168" y="109"/>
                  <a:pt x="164" y="76"/>
                  <a:pt x="141" y="57"/>
                </a:cubicBezTo>
                <a:cubicBezTo>
                  <a:pt x="117" y="37"/>
                  <a:pt x="83" y="38"/>
                  <a:pt x="61" y="60"/>
                </a:cubicBezTo>
                <a:cubicBezTo>
                  <a:pt x="40" y="81"/>
                  <a:pt x="38" y="116"/>
                  <a:pt x="57" y="139"/>
                </a:cubicBezTo>
                <a:cubicBezTo>
                  <a:pt x="76" y="162"/>
                  <a:pt x="110" y="168"/>
                  <a:pt x="135" y="152"/>
                </a:cubicBezTo>
                <a:close/>
              </a:path>
            </a:pathLst>
          </a:custGeom>
          <a:solidFill>
            <a:srgbClr val="0033CC"/>
          </a:solidFill>
          <a:ln>
            <a:noFill/>
          </a:ln>
        </p:spPr>
        <p:txBody>
          <a:bodyPr vert="horz" wrap="square" lIns="91440" tIns="45720" rIns="91440" bIns="45720" numCol="1" anchor="t" anchorCtr="0" compatLnSpc="1">
            <a:prstTxWarp prst="textNoShape">
              <a:avLst/>
            </a:prstTxWarp>
          </a:bodyPr>
          <a:lstStyle/>
          <a:p>
            <a:endParaRPr lang="en-US" dirty="0"/>
          </a:p>
        </p:txBody>
      </p:sp>
      <p:pic>
        <p:nvPicPr>
          <p:cNvPr id="1028" name="Picture 4" descr="See the source image">
            <a:extLst>
              <a:ext uri="{FF2B5EF4-FFF2-40B4-BE49-F238E27FC236}">
                <a16:creationId xmlns:a16="http://schemas.microsoft.com/office/drawing/2014/main" id="{20F89550-E793-4E89-A4F6-11106EA0C11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61346" y="5496105"/>
            <a:ext cx="1933574" cy="13618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9068566"/>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24</a:t>
            </a:fld>
            <a:endParaRPr lang="en-US" dirty="0"/>
          </a:p>
        </p:txBody>
      </p:sp>
      <p:sp>
        <p:nvSpPr>
          <p:cNvPr id="3" name="Title 2"/>
          <p:cNvSpPr>
            <a:spLocks noGrp="1"/>
          </p:cNvSpPr>
          <p:nvPr>
            <p:ph type="title"/>
          </p:nvPr>
        </p:nvSpPr>
        <p:spPr/>
        <p:txBody>
          <a:bodyPr/>
          <a:lstStyle/>
          <a:p>
            <a:r>
              <a:rPr lang="en-US" dirty="0"/>
              <a:t>Allowability of Fund Expenditures (continued)</a:t>
            </a:r>
          </a:p>
        </p:txBody>
      </p:sp>
      <p:sp>
        <p:nvSpPr>
          <p:cNvPr id="4" name="Text Placeholder 3"/>
          <p:cNvSpPr>
            <a:spLocks noGrp="1"/>
          </p:cNvSpPr>
          <p:nvPr>
            <p:ph type="body" sz="quarter" idx="12"/>
          </p:nvPr>
        </p:nvSpPr>
        <p:spPr/>
        <p:txBody>
          <a:bodyPr/>
          <a:lstStyle/>
          <a:p>
            <a:pPr marL="342900" indent="-342900">
              <a:buFont typeface="+mj-lt"/>
              <a:buAutoNum type="arabicPeriod" startAt="3"/>
            </a:pPr>
            <a:r>
              <a:rPr lang="en-US" b="0" dirty="0"/>
              <a:t>Personal protective equipment, cleaning, and other health and safety practices</a:t>
            </a:r>
          </a:p>
          <a:p>
            <a:endParaRPr lang="en-US" b="0" dirty="0"/>
          </a:p>
          <a:p>
            <a:pPr marL="342900" indent="-342900">
              <a:buFont typeface="+mj-lt"/>
              <a:buAutoNum type="arabicPeriod" startAt="4"/>
            </a:pPr>
            <a:r>
              <a:rPr lang="en-US" b="0" dirty="0"/>
              <a:t>Equipment and supplies</a:t>
            </a:r>
          </a:p>
          <a:p>
            <a:pPr marL="0" indent="0">
              <a:buNone/>
            </a:pPr>
            <a:endParaRPr lang="en-US" b="0" dirty="0"/>
          </a:p>
          <a:p>
            <a:pPr marL="342900" indent="-342900">
              <a:buFont typeface="+mj-lt"/>
              <a:buAutoNum type="arabicPeriod" startAt="5"/>
            </a:pPr>
            <a:r>
              <a:rPr lang="en-US" b="0" dirty="0"/>
              <a:t>Goods and services related to the child care facility, program, and providers, including professional development</a:t>
            </a:r>
          </a:p>
          <a:p>
            <a:pPr marL="342900" indent="-342900">
              <a:buFont typeface="+mj-lt"/>
              <a:buAutoNum type="arabicPeriod" startAt="5"/>
            </a:pPr>
            <a:endParaRPr lang="en-US" b="0" dirty="0"/>
          </a:p>
          <a:p>
            <a:pPr marL="342900" indent="-342900">
              <a:buFont typeface="+mj-lt"/>
              <a:buAutoNum type="arabicPeriod" startAt="6"/>
            </a:pPr>
            <a:r>
              <a:rPr lang="en-US" b="0" dirty="0"/>
              <a:t>Mental health services</a:t>
            </a:r>
          </a:p>
          <a:p>
            <a:pPr marL="0" indent="0">
              <a:buNone/>
            </a:pPr>
            <a:endParaRPr lang="en-US" b="0" dirty="0"/>
          </a:p>
          <a:p>
            <a:pPr marL="342900" indent="-342900">
              <a:buFont typeface="+mj-lt"/>
              <a:buAutoNum type="arabicPeriod" startAt="7"/>
            </a:pPr>
            <a:r>
              <a:rPr lang="en-US" b="0" dirty="0"/>
              <a:t>Paying for past expenses incurred after January 31, 2020, including COVID-19-related debt </a:t>
            </a:r>
          </a:p>
          <a:p>
            <a:pPr marL="0" indent="0">
              <a:buNone/>
            </a:pPr>
            <a:endParaRPr lang="en-US" b="0" dirty="0"/>
          </a:p>
          <a:p>
            <a:pPr marL="0" indent="0">
              <a:buNone/>
            </a:pPr>
            <a:endParaRPr lang="en-US" b="0" dirty="0"/>
          </a:p>
          <a:p>
            <a:pPr marL="0" indent="0">
              <a:buNone/>
            </a:pPr>
            <a:endParaRPr lang="en-US" b="0" dirty="0"/>
          </a:p>
          <a:p>
            <a:pPr marL="0" indent="0">
              <a:buNone/>
            </a:pPr>
            <a:r>
              <a:rPr lang="en-US" sz="1200" dirty="0">
                <a:solidFill>
                  <a:schemeClr val="bg2"/>
                </a:solidFill>
              </a:rPr>
              <a:t>Sources:</a:t>
            </a:r>
          </a:p>
          <a:p>
            <a:r>
              <a:rPr lang="en-US" sz="1200" b="0" dirty="0">
                <a:solidFill>
                  <a:schemeClr val="bg2"/>
                </a:solidFill>
              </a:rPr>
              <a:t>ARP Act, </a:t>
            </a:r>
            <a:r>
              <a:rPr lang="en-US" sz="1200" b="0" i="1" dirty="0">
                <a:solidFill>
                  <a:schemeClr val="bg2"/>
                </a:solidFill>
              </a:rPr>
              <a:t>Child Care Stabilization Section 2022, p. 30–31</a:t>
            </a:r>
          </a:p>
          <a:p>
            <a:r>
              <a:rPr lang="en-US" sz="1200" b="0" dirty="0">
                <a:solidFill>
                  <a:schemeClr val="bg2"/>
                </a:solidFill>
              </a:rPr>
              <a:t>The Administration for Children and Families, </a:t>
            </a:r>
            <a:r>
              <a:rPr lang="en-US" sz="1200" b="0" i="1" dirty="0">
                <a:solidFill>
                  <a:schemeClr val="bg2"/>
                </a:solidFill>
              </a:rPr>
              <a:t>ARP Act Child Care Stabilization Grants CCDF-ACF-IM-2021-02</a:t>
            </a:r>
            <a:endParaRPr lang="en-US" sz="1200" i="1" dirty="0">
              <a:solidFill>
                <a:schemeClr val="bg2"/>
              </a:solidFill>
            </a:endParaRPr>
          </a:p>
          <a:p>
            <a:pPr marL="0" indent="0">
              <a:buNone/>
            </a:pPr>
            <a:endParaRPr lang="en-US" b="0" dirty="0"/>
          </a:p>
        </p:txBody>
      </p:sp>
      <p:grpSp>
        <p:nvGrpSpPr>
          <p:cNvPr id="5" name="Group 4"/>
          <p:cNvGrpSpPr/>
          <p:nvPr/>
        </p:nvGrpSpPr>
        <p:grpSpPr>
          <a:xfrm>
            <a:off x="7671219" y="4490868"/>
            <a:ext cx="869130" cy="1420996"/>
            <a:chOff x="6594476" y="798513"/>
            <a:chExt cx="615950" cy="1016000"/>
          </a:xfrm>
        </p:grpSpPr>
        <p:sp>
          <p:nvSpPr>
            <p:cNvPr id="6" name="Freeform 744"/>
            <p:cNvSpPr>
              <a:spLocks/>
            </p:cNvSpPr>
            <p:nvPr/>
          </p:nvSpPr>
          <p:spPr bwMode="auto">
            <a:xfrm>
              <a:off x="6611938" y="1017588"/>
              <a:ext cx="220663" cy="244475"/>
            </a:xfrm>
            <a:custGeom>
              <a:avLst/>
              <a:gdLst>
                <a:gd name="T0" fmla="*/ 119 w 130"/>
                <a:gd name="T1" fmla="*/ 78 h 144"/>
                <a:gd name="T2" fmla="*/ 96 w 130"/>
                <a:gd name="T3" fmla="*/ 17 h 144"/>
                <a:gd name="T4" fmla="*/ 86 w 130"/>
                <a:gd name="T5" fmla="*/ 12 h 144"/>
                <a:gd name="T6" fmla="*/ 81 w 130"/>
                <a:gd name="T7" fmla="*/ 23 h 144"/>
                <a:gd name="T8" fmla="*/ 93 w 130"/>
                <a:gd name="T9" fmla="*/ 54 h 144"/>
                <a:gd name="T10" fmla="*/ 88 w 130"/>
                <a:gd name="T11" fmla="*/ 54 h 144"/>
                <a:gd name="T12" fmla="*/ 70 w 130"/>
                <a:gd name="T13" fmla="*/ 6 h 144"/>
                <a:gd name="T14" fmla="*/ 60 w 130"/>
                <a:gd name="T15" fmla="*/ 1 h 144"/>
                <a:gd name="T16" fmla="*/ 55 w 130"/>
                <a:gd name="T17" fmla="*/ 11 h 144"/>
                <a:gd name="T18" fmla="*/ 72 w 130"/>
                <a:gd name="T19" fmla="*/ 55 h 144"/>
                <a:gd name="T20" fmla="*/ 67 w 130"/>
                <a:gd name="T21" fmla="*/ 56 h 144"/>
                <a:gd name="T22" fmla="*/ 51 w 130"/>
                <a:gd name="T23" fmla="*/ 13 h 144"/>
                <a:gd name="T24" fmla="*/ 40 w 130"/>
                <a:gd name="T25" fmla="*/ 9 h 144"/>
                <a:gd name="T26" fmla="*/ 36 w 130"/>
                <a:gd name="T27" fmla="*/ 19 h 144"/>
                <a:gd name="T28" fmla="*/ 53 w 130"/>
                <a:gd name="T29" fmla="*/ 66 h 144"/>
                <a:gd name="T30" fmla="*/ 50 w 130"/>
                <a:gd name="T31" fmla="*/ 69 h 144"/>
                <a:gd name="T32" fmla="*/ 36 w 130"/>
                <a:gd name="T33" fmla="*/ 31 h 144"/>
                <a:gd name="T34" fmla="*/ 26 w 130"/>
                <a:gd name="T35" fmla="*/ 26 h 144"/>
                <a:gd name="T36" fmla="*/ 21 w 130"/>
                <a:gd name="T37" fmla="*/ 36 h 144"/>
                <a:gd name="T38" fmla="*/ 44 w 130"/>
                <a:gd name="T39" fmla="*/ 97 h 144"/>
                <a:gd name="T40" fmla="*/ 24 w 130"/>
                <a:gd name="T41" fmla="*/ 109 h 144"/>
                <a:gd name="T42" fmla="*/ 53 w 130"/>
                <a:gd name="T43" fmla="*/ 125 h 144"/>
                <a:gd name="T44" fmla="*/ 59 w 130"/>
                <a:gd name="T45" fmla="*/ 144 h 144"/>
                <a:gd name="T46" fmla="*/ 130 w 130"/>
                <a:gd name="T47" fmla="*/ 122 h 144"/>
                <a:gd name="T48" fmla="*/ 119 w 130"/>
                <a:gd name="T49" fmla="*/ 80 h 144"/>
                <a:gd name="T50" fmla="*/ 119 w 130"/>
                <a:gd name="T51" fmla="*/ 80 h 144"/>
                <a:gd name="T52" fmla="*/ 119 w 130"/>
                <a:gd name="T53" fmla="*/ 78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30" h="144">
                  <a:moveTo>
                    <a:pt x="119" y="78"/>
                  </a:moveTo>
                  <a:cubicBezTo>
                    <a:pt x="96" y="17"/>
                    <a:pt x="96" y="17"/>
                    <a:pt x="96" y="17"/>
                  </a:cubicBezTo>
                  <a:cubicBezTo>
                    <a:pt x="95" y="13"/>
                    <a:pt x="90" y="11"/>
                    <a:pt x="86" y="12"/>
                  </a:cubicBezTo>
                  <a:cubicBezTo>
                    <a:pt x="82" y="14"/>
                    <a:pt x="80" y="19"/>
                    <a:pt x="81" y="23"/>
                  </a:cubicBezTo>
                  <a:cubicBezTo>
                    <a:pt x="93" y="54"/>
                    <a:pt x="93" y="54"/>
                    <a:pt x="93" y="54"/>
                  </a:cubicBezTo>
                  <a:cubicBezTo>
                    <a:pt x="92" y="54"/>
                    <a:pt x="90" y="54"/>
                    <a:pt x="88" y="54"/>
                  </a:cubicBezTo>
                  <a:cubicBezTo>
                    <a:pt x="70" y="6"/>
                    <a:pt x="70" y="6"/>
                    <a:pt x="70" y="6"/>
                  </a:cubicBezTo>
                  <a:cubicBezTo>
                    <a:pt x="69" y="2"/>
                    <a:pt x="64" y="0"/>
                    <a:pt x="60" y="1"/>
                  </a:cubicBezTo>
                  <a:cubicBezTo>
                    <a:pt x="56" y="3"/>
                    <a:pt x="54" y="7"/>
                    <a:pt x="55" y="11"/>
                  </a:cubicBezTo>
                  <a:cubicBezTo>
                    <a:pt x="72" y="55"/>
                    <a:pt x="72" y="55"/>
                    <a:pt x="72" y="55"/>
                  </a:cubicBezTo>
                  <a:cubicBezTo>
                    <a:pt x="70" y="55"/>
                    <a:pt x="68" y="56"/>
                    <a:pt x="67" y="56"/>
                  </a:cubicBezTo>
                  <a:cubicBezTo>
                    <a:pt x="51" y="13"/>
                    <a:pt x="51" y="13"/>
                    <a:pt x="51" y="13"/>
                  </a:cubicBezTo>
                  <a:cubicBezTo>
                    <a:pt x="49" y="9"/>
                    <a:pt x="45" y="7"/>
                    <a:pt x="40" y="9"/>
                  </a:cubicBezTo>
                  <a:cubicBezTo>
                    <a:pt x="36" y="10"/>
                    <a:pt x="34" y="15"/>
                    <a:pt x="36" y="19"/>
                  </a:cubicBezTo>
                  <a:cubicBezTo>
                    <a:pt x="53" y="66"/>
                    <a:pt x="53" y="66"/>
                    <a:pt x="53" y="66"/>
                  </a:cubicBezTo>
                  <a:cubicBezTo>
                    <a:pt x="52" y="67"/>
                    <a:pt x="51" y="68"/>
                    <a:pt x="50" y="69"/>
                  </a:cubicBezTo>
                  <a:cubicBezTo>
                    <a:pt x="36" y="31"/>
                    <a:pt x="36" y="31"/>
                    <a:pt x="36" y="31"/>
                  </a:cubicBezTo>
                  <a:cubicBezTo>
                    <a:pt x="34" y="27"/>
                    <a:pt x="30" y="24"/>
                    <a:pt x="26" y="26"/>
                  </a:cubicBezTo>
                  <a:cubicBezTo>
                    <a:pt x="22" y="28"/>
                    <a:pt x="19" y="32"/>
                    <a:pt x="21" y="36"/>
                  </a:cubicBezTo>
                  <a:cubicBezTo>
                    <a:pt x="44" y="97"/>
                    <a:pt x="44" y="97"/>
                    <a:pt x="44" y="97"/>
                  </a:cubicBezTo>
                  <a:cubicBezTo>
                    <a:pt x="0" y="87"/>
                    <a:pt x="13" y="100"/>
                    <a:pt x="24" y="109"/>
                  </a:cubicBezTo>
                  <a:cubicBezTo>
                    <a:pt x="34" y="119"/>
                    <a:pt x="53" y="125"/>
                    <a:pt x="53" y="125"/>
                  </a:cubicBezTo>
                  <a:cubicBezTo>
                    <a:pt x="59" y="144"/>
                    <a:pt x="59" y="144"/>
                    <a:pt x="59" y="144"/>
                  </a:cubicBezTo>
                  <a:cubicBezTo>
                    <a:pt x="130" y="122"/>
                    <a:pt x="130" y="122"/>
                    <a:pt x="130" y="122"/>
                  </a:cubicBezTo>
                  <a:cubicBezTo>
                    <a:pt x="119" y="80"/>
                    <a:pt x="119" y="80"/>
                    <a:pt x="119" y="80"/>
                  </a:cubicBezTo>
                  <a:cubicBezTo>
                    <a:pt x="119" y="80"/>
                    <a:pt x="119" y="80"/>
                    <a:pt x="119" y="80"/>
                  </a:cubicBezTo>
                  <a:cubicBezTo>
                    <a:pt x="119" y="79"/>
                    <a:pt x="119" y="78"/>
                    <a:pt x="119" y="78"/>
                  </a:cubicBezTo>
                  <a:close/>
                </a:path>
              </a:pathLst>
            </a:custGeom>
            <a:solidFill>
              <a:srgbClr val="D946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 name="Freeform 745"/>
            <p:cNvSpPr>
              <a:spLocks/>
            </p:cNvSpPr>
            <p:nvPr/>
          </p:nvSpPr>
          <p:spPr bwMode="auto">
            <a:xfrm>
              <a:off x="6681788" y="1038226"/>
              <a:ext cx="195263" cy="230188"/>
            </a:xfrm>
            <a:custGeom>
              <a:avLst/>
              <a:gdLst>
                <a:gd name="T0" fmla="*/ 116 w 116"/>
                <a:gd name="T1" fmla="*/ 90 h 136"/>
                <a:gd name="T2" fmla="*/ 112 w 116"/>
                <a:gd name="T3" fmla="*/ 26 h 136"/>
                <a:gd name="T4" fmla="*/ 104 w 116"/>
                <a:gd name="T5" fmla="*/ 18 h 136"/>
                <a:gd name="T6" fmla="*/ 96 w 116"/>
                <a:gd name="T7" fmla="*/ 27 h 136"/>
                <a:gd name="T8" fmla="*/ 98 w 116"/>
                <a:gd name="T9" fmla="*/ 60 h 136"/>
                <a:gd name="T10" fmla="*/ 93 w 116"/>
                <a:gd name="T11" fmla="*/ 58 h 136"/>
                <a:gd name="T12" fmla="*/ 90 w 116"/>
                <a:gd name="T13" fmla="*/ 7 h 136"/>
                <a:gd name="T14" fmla="*/ 82 w 116"/>
                <a:gd name="T15" fmla="*/ 0 h 136"/>
                <a:gd name="T16" fmla="*/ 74 w 116"/>
                <a:gd name="T17" fmla="*/ 8 h 136"/>
                <a:gd name="T18" fmla="*/ 77 w 116"/>
                <a:gd name="T19" fmla="*/ 55 h 136"/>
                <a:gd name="T20" fmla="*/ 72 w 116"/>
                <a:gd name="T21" fmla="*/ 55 h 136"/>
                <a:gd name="T22" fmla="*/ 70 w 116"/>
                <a:gd name="T23" fmla="*/ 9 h 136"/>
                <a:gd name="T24" fmla="*/ 61 w 116"/>
                <a:gd name="T25" fmla="*/ 1 h 136"/>
                <a:gd name="T26" fmla="*/ 54 w 116"/>
                <a:gd name="T27" fmla="*/ 10 h 136"/>
                <a:gd name="T28" fmla="*/ 57 w 116"/>
                <a:gd name="T29" fmla="*/ 60 h 136"/>
                <a:gd name="T30" fmla="*/ 53 w 116"/>
                <a:gd name="T31" fmla="*/ 62 h 136"/>
                <a:gd name="T32" fmla="*/ 50 w 116"/>
                <a:gd name="T33" fmla="*/ 21 h 136"/>
                <a:gd name="T34" fmla="*/ 42 w 116"/>
                <a:gd name="T35" fmla="*/ 14 h 136"/>
                <a:gd name="T36" fmla="*/ 34 w 116"/>
                <a:gd name="T37" fmla="*/ 22 h 136"/>
                <a:gd name="T38" fmla="*/ 38 w 116"/>
                <a:gd name="T39" fmla="*/ 87 h 136"/>
                <a:gd name="T40" fmla="*/ 15 w 116"/>
                <a:gd name="T41" fmla="*/ 93 h 136"/>
                <a:gd name="T42" fmla="*/ 39 w 116"/>
                <a:gd name="T43" fmla="*/ 117 h 136"/>
                <a:gd name="T44" fmla="*/ 39 w 116"/>
                <a:gd name="T45" fmla="*/ 136 h 136"/>
                <a:gd name="T46" fmla="*/ 113 w 116"/>
                <a:gd name="T47" fmla="*/ 136 h 136"/>
                <a:gd name="T48" fmla="*/ 116 w 116"/>
                <a:gd name="T49" fmla="*/ 92 h 136"/>
                <a:gd name="T50" fmla="*/ 116 w 116"/>
                <a:gd name="T51" fmla="*/ 92 h 136"/>
                <a:gd name="T52" fmla="*/ 116 w 116"/>
                <a:gd name="T53" fmla="*/ 90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16" h="136">
                  <a:moveTo>
                    <a:pt x="116" y="90"/>
                  </a:moveTo>
                  <a:cubicBezTo>
                    <a:pt x="112" y="26"/>
                    <a:pt x="112" y="26"/>
                    <a:pt x="112" y="26"/>
                  </a:cubicBezTo>
                  <a:cubicBezTo>
                    <a:pt x="112" y="21"/>
                    <a:pt x="108" y="18"/>
                    <a:pt x="104" y="18"/>
                  </a:cubicBezTo>
                  <a:cubicBezTo>
                    <a:pt x="99" y="19"/>
                    <a:pt x="96" y="22"/>
                    <a:pt x="96" y="27"/>
                  </a:cubicBezTo>
                  <a:cubicBezTo>
                    <a:pt x="98" y="60"/>
                    <a:pt x="98" y="60"/>
                    <a:pt x="98" y="60"/>
                  </a:cubicBezTo>
                  <a:cubicBezTo>
                    <a:pt x="97" y="60"/>
                    <a:pt x="95" y="59"/>
                    <a:pt x="93" y="58"/>
                  </a:cubicBezTo>
                  <a:cubicBezTo>
                    <a:pt x="90" y="7"/>
                    <a:pt x="90" y="7"/>
                    <a:pt x="90" y="7"/>
                  </a:cubicBezTo>
                  <a:cubicBezTo>
                    <a:pt x="90" y="3"/>
                    <a:pt x="86" y="0"/>
                    <a:pt x="82" y="0"/>
                  </a:cubicBezTo>
                  <a:cubicBezTo>
                    <a:pt x="78" y="0"/>
                    <a:pt x="74" y="4"/>
                    <a:pt x="74" y="8"/>
                  </a:cubicBezTo>
                  <a:cubicBezTo>
                    <a:pt x="77" y="55"/>
                    <a:pt x="77" y="55"/>
                    <a:pt x="77" y="55"/>
                  </a:cubicBezTo>
                  <a:cubicBezTo>
                    <a:pt x="76" y="55"/>
                    <a:pt x="74" y="55"/>
                    <a:pt x="72" y="55"/>
                  </a:cubicBezTo>
                  <a:cubicBezTo>
                    <a:pt x="70" y="9"/>
                    <a:pt x="70" y="9"/>
                    <a:pt x="70" y="9"/>
                  </a:cubicBezTo>
                  <a:cubicBezTo>
                    <a:pt x="69" y="4"/>
                    <a:pt x="65" y="1"/>
                    <a:pt x="61" y="1"/>
                  </a:cubicBezTo>
                  <a:cubicBezTo>
                    <a:pt x="57" y="1"/>
                    <a:pt x="53" y="5"/>
                    <a:pt x="54" y="10"/>
                  </a:cubicBezTo>
                  <a:cubicBezTo>
                    <a:pt x="57" y="60"/>
                    <a:pt x="57" y="60"/>
                    <a:pt x="57" y="60"/>
                  </a:cubicBezTo>
                  <a:cubicBezTo>
                    <a:pt x="55" y="60"/>
                    <a:pt x="54" y="61"/>
                    <a:pt x="53" y="62"/>
                  </a:cubicBezTo>
                  <a:cubicBezTo>
                    <a:pt x="50" y="21"/>
                    <a:pt x="50" y="21"/>
                    <a:pt x="50" y="21"/>
                  </a:cubicBezTo>
                  <a:cubicBezTo>
                    <a:pt x="50" y="17"/>
                    <a:pt x="46" y="13"/>
                    <a:pt x="42" y="14"/>
                  </a:cubicBezTo>
                  <a:cubicBezTo>
                    <a:pt x="37" y="14"/>
                    <a:pt x="34" y="18"/>
                    <a:pt x="34" y="22"/>
                  </a:cubicBezTo>
                  <a:cubicBezTo>
                    <a:pt x="38" y="87"/>
                    <a:pt x="38" y="87"/>
                    <a:pt x="38" y="87"/>
                  </a:cubicBezTo>
                  <a:cubicBezTo>
                    <a:pt x="0" y="64"/>
                    <a:pt x="8" y="81"/>
                    <a:pt x="15" y="93"/>
                  </a:cubicBezTo>
                  <a:cubicBezTo>
                    <a:pt x="22" y="104"/>
                    <a:pt x="39" y="117"/>
                    <a:pt x="39" y="117"/>
                  </a:cubicBezTo>
                  <a:cubicBezTo>
                    <a:pt x="39" y="136"/>
                    <a:pt x="39" y="136"/>
                    <a:pt x="39" y="136"/>
                  </a:cubicBezTo>
                  <a:cubicBezTo>
                    <a:pt x="113" y="136"/>
                    <a:pt x="113" y="136"/>
                    <a:pt x="113" y="136"/>
                  </a:cubicBezTo>
                  <a:cubicBezTo>
                    <a:pt x="116" y="92"/>
                    <a:pt x="116" y="92"/>
                    <a:pt x="116" y="92"/>
                  </a:cubicBezTo>
                  <a:cubicBezTo>
                    <a:pt x="116" y="92"/>
                    <a:pt x="116" y="92"/>
                    <a:pt x="116" y="92"/>
                  </a:cubicBezTo>
                  <a:cubicBezTo>
                    <a:pt x="116" y="92"/>
                    <a:pt x="116" y="91"/>
                    <a:pt x="116" y="90"/>
                  </a:cubicBezTo>
                  <a:close/>
                </a:path>
              </a:pathLst>
            </a:custGeom>
            <a:solidFill>
              <a:srgbClr val="DF68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 name="Freeform 746"/>
            <p:cNvSpPr>
              <a:spLocks/>
            </p:cNvSpPr>
            <p:nvPr/>
          </p:nvSpPr>
          <p:spPr bwMode="auto">
            <a:xfrm>
              <a:off x="6892926" y="909638"/>
              <a:ext cx="71438" cy="87313"/>
            </a:xfrm>
            <a:custGeom>
              <a:avLst/>
              <a:gdLst>
                <a:gd name="T0" fmla="*/ 34 w 42"/>
                <a:gd name="T1" fmla="*/ 52 h 52"/>
                <a:gd name="T2" fmla="*/ 8 w 42"/>
                <a:gd name="T3" fmla="*/ 52 h 52"/>
                <a:gd name="T4" fmla="*/ 0 w 42"/>
                <a:gd name="T5" fmla="*/ 44 h 52"/>
                <a:gd name="T6" fmla="*/ 0 w 42"/>
                <a:gd name="T7" fmla="*/ 8 h 52"/>
                <a:gd name="T8" fmla="*/ 8 w 42"/>
                <a:gd name="T9" fmla="*/ 0 h 52"/>
                <a:gd name="T10" fmla="*/ 34 w 42"/>
                <a:gd name="T11" fmla="*/ 0 h 52"/>
                <a:gd name="T12" fmla="*/ 42 w 42"/>
                <a:gd name="T13" fmla="*/ 8 h 52"/>
                <a:gd name="T14" fmla="*/ 42 w 42"/>
                <a:gd name="T15" fmla="*/ 44 h 52"/>
                <a:gd name="T16" fmla="*/ 34 w 42"/>
                <a:gd name="T17"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 h="52">
                  <a:moveTo>
                    <a:pt x="34" y="52"/>
                  </a:moveTo>
                  <a:cubicBezTo>
                    <a:pt x="8" y="52"/>
                    <a:pt x="8" y="52"/>
                    <a:pt x="8" y="52"/>
                  </a:cubicBezTo>
                  <a:cubicBezTo>
                    <a:pt x="4" y="52"/>
                    <a:pt x="0" y="48"/>
                    <a:pt x="0" y="44"/>
                  </a:cubicBezTo>
                  <a:cubicBezTo>
                    <a:pt x="0" y="8"/>
                    <a:pt x="0" y="8"/>
                    <a:pt x="0" y="8"/>
                  </a:cubicBezTo>
                  <a:cubicBezTo>
                    <a:pt x="0" y="3"/>
                    <a:pt x="4" y="0"/>
                    <a:pt x="8" y="0"/>
                  </a:cubicBezTo>
                  <a:cubicBezTo>
                    <a:pt x="34" y="0"/>
                    <a:pt x="34" y="0"/>
                    <a:pt x="34" y="0"/>
                  </a:cubicBezTo>
                  <a:cubicBezTo>
                    <a:pt x="38" y="0"/>
                    <a:pt x="42" y="3"/>
                    <a:pt x="42" y="8"/>
                  </a:cubicBezTo>
                  <a:cubicBezTo>
                    <a:pt x="42" y="44"/>
                    <a:pt x="42" y="44"/>
                    <a:pt x="42" y="44"/>
                  </a:cubicBezTo>
                  <a:cubicBezTo>
                    <a:pt x="42" y="48"/>
                    <a:pt x="38" y="52"/>
                    <a:pt x="34" y="52"/>
                  </a:cubicBezTo>
                  <a:close/>
                </a:path>
              </a:pathLst>
            </a:custGeom>
            <a:solidFill>
              <a:srgbClr val="4B28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 name="Freeform 747"/>
            <p:cNvSpPr>
              <a:spLocks/>
            </p:cNvSpPr>
            <p:nvPr/>
          </p:nvSpPr>
          <p:spPr bwMode="auto">
            <a:xfrm>
              <a:off x="6904038" y="920751"/>
              <a:ext cx="11113" cy="66675"/>
            </a:xfrm>
            <a:custGeom>
              <a:avLst/>
              <a:gdLst>
                <a:gd name="T0" fmla="*/ 3 w 6"/>
                <a:gd name="T1" fmla="*/ 40 h 40"/>
                <a:gd name="T2" fmla="*/ 3 w 6"/>
                <a:gd name="T3" fmla="*/ 40 h 40"/>
                <a:gd name="T4" fmla="*/ 0 w 6"/>
                <a:gd name="T5" fmla="*/ 37 h 40"/>
                <a:gd name="T6" fmla="*/ 0 w 6"/>
                <a:gd name="T7" fmla="*/ 3 h 40"/>
                <a:gd name="T8" fmla="*/ 3 w 6"/>
                <a:gd name="T9" fmla="*/ 0 h 40"/>
                <a:gd name="T10" fmla="*/ 6 w 6"/>
                <a:gd name="T11" fmla="*/ 3 h 40"/>
                <a:gd name="T12" fmla="*/ 6 w 6"/>
                <a:gd name="T13" fmla="*/ 37 h 40"/>
                <a:gd name="T14" fmla="*/ 3 w 6"/>
                <a:gd name="T15" fmla="*/ 40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40">
                  <a:moveTo>
                    <a:pt x="3" y="40"/>
                  </a:moveTo>
                  <a:cubicBezTo>
                    <a:pt x="3" y="40"/>
                    <a:pt x="3" y="40"/>
                    <a:pt x="3" y="40"/>
                  </a:cubicBezTo>
                  <a:cubicBezTo>
                    <a:pt x="1" y="40"/>
                    <a:pt x="0" y="39"/>
                    <a:pt x="0" y="37"/>
                  </a:cubicBezTo>
                  <a:cubicBezTo>
                    <a:pt x="0" y="3"/>
                    <a:pt x="0" y="3"/>
                    <a:pt x="0" y="3"/>
                  </a:cubicBezTo>
                  <a:cubicBezTo>
                    <a:pt x="0" y="1"/>
                    <a:pt x="1" y="0"/>
                    <a:pt x="3" y="0"/>
                  </a:cubicBezTo>
                  <a:cubicBezTo>
                    <a:pt x="4" y="0"/>
                    <a:pt x="6" y="1"/>
                    <a:pt x="6" y="3"/>
                  </a:cubicBezTo>
                  <a:cubicBezTo>
                    <a:pt x="6" y="37"/>
                    <a:pt x="6" y="37"/>
                    <a:pt x="6" y="37"/>
                  </a:cubicBezTo>
                  <a:cubicBezTo>
                    <a:pt x="6" y="39"/>
                    <a:pt x="4" y="40"/>
                    <a:pt x="3" y="40"/>
                  </a:cubicBezTo>
                  <a:close/>
                </a:path>
              </a:pathLst>
            </a:custGeom>
            <a:solidFill>
              <a:srgbClr val="5D40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 name="Freeform 748"/>
            <p:cNvSpPr>
              <a:spLocks/>
            </p:cNvSpPr>
            <p:nvPr/>
          </p:nvSpPr>
          <p:spPr bwMode="auto">
            <a:xfrm>
              <a:off x="6923088" y="920751"/>
              <a:ext cx="11113" cy="66675"/>
            </a:xfrm>
            <a:custGeom>
              <a:avLst/>
              <a:gdLst>
                <a:gd name="T0" fmla="*/ 3 w 6"/>
                <a:gd name="T1" fmla="*/ 40 h 40"/>
                <a:gd name="T2" fmla="*/ 3 w 6"/>
                <a:gd name="T3" fmla="*/ 40 h 40"/>
                <a:gd name="T4" fmla="*/ 0 w 6"/>
                <a:gd name="T5" fmla="*/ 37 h 40"/>
                <a:gd name="T6" fmla="*/ 0 w 6"/>
                <a:gd name="T7" fmla="*/ 3 h 40"/>
                <a:gd name="T8" fmla="*/ 3 w 6"/>
                <a:gd name="T9" fmla="*/ 0 h 40"/>
                <a:gd name="T10" fmla="*/ 6 w 6"/>
                <a:gd name="T11" fmla="*/ 3 h 40"/>
                <a:gd name="T12" fmla="*/ 6 w 6"/>
                <a:gd name="T13" fmla="*/ 37 h 40"/>
                <a:gd name="T14" fmla="*/ 3 w 6"/>
                <a:gd name="T15" fmla="*/ 40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40">
                  <a:moveTo>
                    <a:pt x="3" y="40"/>
                  </a:moveTo>
                  <a:cubicBezTo>
                    <a:pt x="3" y="40"/>
                    <a:pt x="3" y="40"/>
                    <a:pt x="3" y="40"/>
                  </a:cubicBezTo>
                  <a:cubicBezTo>
                    <a:pt x="1" y="40"/>
                    <a:pt x="0" y="39"/>
                    <a:pt x="0" y="37"/>
                  </a:cubicBezTo>
                  <a:cubicBezTo>
                    <a:pt x="0" y="3"/>
                    <a:pt x="0" y="3"/>
                    <a:pt x="0" y="3"/>
                  </a:cubicBezTo>
                  <a:cubicBezTo>
                    <a:pt x="0" y="1"/>
                    <a:pt x="1" y="0"/>
                    <a:pt x="3" y="0"/>
                  </a:cubicBezTo>
                  <a:cubicBezTo>
                    <a:pt x="5" y="0"/>
                    <a:pt x="6" y="1"/>
                    <a:pt x="6" y="3"/>
                  </a:cubicBezTo>
                  <a:cubicBezTo>
                    <a:pt x="6" y="37"/>
                    <a:pt x="6" y="37"/>
                    <a:pt x="6" y="37"/>
                  </a:cubicBezTo>
                  <a:cubicBezTo>
                    <a:pt x="6" y="39"/>
                    <a:pt x="5" y="40"/>
                    <a:pt x="3" y="40"/>
                  </a:cubicBezTo>
                  <a:close/>
                </a:path>
              </a:pathLst>
            </a:custGeom>
            <a:solidFill>
              <a:srgbClr val="5D40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 name="Freeform 749"/>
            <p:cNvSpPr>
              <a:spLocks/>
            </p:cNvSpPr>
            <p:nvPr/>
          </p:nvSpPr>
          <p:spPr bwMode="auto">
            <a:xfrm>
              <a:off x="6942138" y="920751"/>
              <a:ext cx="9525" cy="66675"/>
            </a:xfrm>
            <a:custGeom>
              <a:avLst/>
              <a:gdLst>
                <a:gd name="T0" fmla="*/ 3 w 6"/>
                <a:gd name="T1" fmla="*/ 40 h 40"/>
                <a:gd name="T2" fmla="*/ 3 w 6"/>
                <a:gd name="T3" fmla="*/ 40 h 40"/>
                <a:gd name="T4" fmla="*/ 0 w 6"/>
                <a:gd name="T5" fmla="*/ 37 h 40"/>
                <a:gd name="T6" fmla="*/ 0 w 6"/>
                <a:gd name="T7" fmla="*/ 3 h 40"/>
                <a:gd name="T8" fmla="*/ 3 w 6"/>
                <a:gd name="T9" fmla="*/ 0 h 40"/>
                <a:gd name="T10" fmla="*/ 6 w 6"/>
                <a:gd name="T11" fmla="*/ 3 h 40"/>
                <a:gd name="T12" fmla="*/ 6 w 6"/>
                <a:gd name="T13" fmla="*/ 37 h 40"/>
                <a:gd name="T14" fmla="*/ 3 w 6"/>
                <a:gd name="T15" fmla="*/ 40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40">
                  <a:moveTo>
                    <a:pt x="3" y="40"/>
                  </a:moveTo>
                  <a:cubicBezTo>
                    <a:pt x="3" y="40"/>
                    <a:pt x="3" y="40"/>
                    <a:pt x="3" y="40"/>
                  </a:cubicBezTo>
                  <a:cubicBezTo>
                    <a:pt x="2" y="40"/>
                    <a:pt x="0" y="39"/>
                    <a:pt x="0" y="37"/>
                  </a:cubicBezTo>
                  <a:cubicBezTo>
                    <a:pt x="0" y="3"/>
                    <a:pt x="0" y="3"/>
                    <a:pt x="0" y="3"/>
                  </a:cubicBezTo>
                  <a:cubicBezTo>
                    <a:pt x="0" y="1"/>
                    <a:pt x="2" y="0"/>
                    <a:pt x="3" y="0"/>
                  </a:cubicBezTo>
                  <a:cubicBezTo>
                    <a:pt x="5" y="0"/>
                    <a:pt x="6" y="1"/>
                    <a:pt x="6" y="3"/>
                  </a:cubicBezTo>
                  <a:cubicBezTo>
                    <a:pt x="6" y="37"/>
                    <a:pt x="6" y="37"/>
                    <a:pt x="6" y="37"/>
                  </a:cubicBezTo>
                  <a:cubicBezTo>
                    <a:pt x="6" y="39"/>
                    <a:pt x="5" y="40"/>
                    <a:pt x="3" y="40"/>
                  </a:cubicBezTo>
                  <a:close/>
                </a:path>
              </a:pathLst>
            </a:custGeom>
            <a:solidFill>
              <a:srgbClr val="5D40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 name="Freeform 750"/>
            <p:cNvSpPr>
              <a:spLocks/>
            </p:cNvSpPr>
            <p:nvPr/>
          </p:nvSpPr>
          <p:spPr bwMode="auto">
            <a:xfrm>
              <a:off x="6829426" y="984251"/>
              <a:ext cx="201613" cy="150813"/>
            </a:xfrm>
            <a:custGeom>
              <a:avLst/>
              <a:gdLst>
                <a:gd name="T0" fmla="*/ 79 w 120"/>
                <a:gd name="T1" fmla="*/ 89 h 89"/>
                <a:gd name="T2" fmla="*/ 41 w 120"/>
                <a:gd name="T3" fmla="*/ 89 h 89"/>
                <a:gd name="T4" fmla="*/ 0 w 120"/>
                <a:gd name="T5" fmla="*/ 48 h 89"/>
                <a:gd name="T6" fmla="*/ 0 w 120"/>
                <a:gd name="T7" fmla="*/ 41 h 89"/>
                <a:gd name="T8" fmla="*/ 41 w 120"/>
                <a:gd name="T9" fmla="*/ 0 h 89"/>
                <a:gd name="T10" fmla="*/ 79 w 120"/>
                <a:gd name="T11" fmla="*/ 0 h 89"/>
                <a:gd name="T12" fmla="*/ 120 w 120"/>
                <a:gd name="T13" fmla="*/ 41 h 89"/>
                <a:gd name="T14" fmla="*/ 120 w 120"/>
                <a:gd name="T15" fmla="*/ 48 h 89"/>
                <a:gd name="T16" fmla="*/ 79 w 120"/>
                <a:gd name="T17" fmla="*/ 8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0" h="89">
                  <a:moveTo>
                    <a:pt x="79" y="89"/>
                  </a:moveTo>
                  <a:cubicBezTo>
                    <a:pt x="41" y="89"/>
                    <a:pt x="41" y="89"/>
                    <a:pt x="41" y="89"/>
                  </a:cubicBezTo>
                  <a:cubicBezTo>
                    <a:pt x="18" y="89"/>
                    <a:pt x="0" y="71"/>
                    <a:pt x="0" y="48"/>
                  </a:cubicBezTo>
                  <a:cubicBezTo>
                    <a:pt x="0" y="41"/>
                    <a:pt x="0" y="41"/>
                    <a:pt x="0" y="41"/>
                  </a:cubicBezTo>
                  <a:cubicBezTo>
                    <a:pt x="0" y="18"/>
                    <a:pt x="18" y="0"/>
                    <a:pt x="41" y="0"/>
                  </a:cubicBezTo>
                  <a:cubicBezTo>
                    <a:pt x="79" y="0"/>
                    <a:pt x="79" y="0"/>
                    <a:pt x="79" y="0"/>
                  </a:cubicBezTo>
                  <a:cubicBezTo>
                    <a:pt x="101" y="0"/>
                    <a:pt x="120" y="18"/>
                    <a:pt x="120" y="41"/>
                  </a:cubicBezTo>
                  <a:cubicBezTo>
                    <a:pt x="120" y="48"/>
                    <a:pt x="120" y="48"/>
                    <a:pt x="120" y="48"/>
                  </a:cubicBezTo>
                  <a:cubicBezTo>
                    <a:pt x="120" y="71"/>
                    <a:pt x="101" y="89"/>
                    <a:pt x="79" y="89"/>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 name="Rectangle 751"/>
            <p:cNvSpPr>
              <a:spLocks noChangeArrowheads="1"/>
            </p:cNvSpPr>
            <p:nvPr/>
          </p:nvSpPr>
          <p:spPr bwMode="auto">
            <a:xfrm>
              <a:off x="6850063" y="1120776"/>
              <a:ext cx="161925" cy="171450"/>
            </a:xfrm>
            <a:prstGeom prst="rect">
              <a:avLst/>
            </a:prstGeom>
            <a:solidFill>
              <a:srgbClr val="FFD02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 name="Rectangle 752"/>
            <p:cNvSpPr>
              <a:spLocks noChangeArrowheads="1"/>
            </p:cNvSpPr>
            <p:nvPr/>
          </p:nvSpPr>
          <p:spPr bwMode="auto">
            <a:xfrm>
              <a:off x="6850063" y="1135063"/>
              <a:ext cx="161925" cy="15875"/>
            </a:xfrm>
            <a:prstGeom prst="rect">
              <a:avLst/>
            </a:prstGeom>
            <a:solidFill>
              <a:srgbClr val="E3B72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 name="Freeform 753"/>
            <p:cNvSpPr>
              <a:spLocks/>
            </p:cNvSpPr>
            <p:nvPr/>
          </p:nvSpPr>
          <p:spPr bwMode="auto">
            <a:xfrm>
              <a:off x="6827838" y="906463"/>
              <a:ext cx="58738" cy="261938"/>
            </a:xfrm>
            <a:custGeom>
              <a:avLst/>
              <a:gdLst>
                <a:gd name="T0" fmla="*/ 0 w 37"/>
                <a:gd name="T1" fmla="*/ 6 h 165"/>
                <a:gd name="T2" fmla="*/ 24 w 37"/>
                <a:gd name="T3" fmla="*/ 165 h 165"/>
                <a:gd name="T4" fmla="*/ 37 w 37"/>
                <a:gd name="T5" fmla="*/ 162 h 165"/>
                <a:gd name="T6" fmla="*/ 11 w 37"/>
                <a:gd name="T7" fmla="*/ 0 h 165"/>
                <a:gd name="T8" fmla="*/ 0 w 37"/>
                <a:gd name="T9" fmla="*/ 6 h 165"/>
              </a:gdLst>
              <a:ahLst/>
              <a:cxnLst>
                <a:cxn ang="0">
                  <a:pos x="T0" y="T1"/>
                </a:cxn>
                <a:cxn ang="0">
                  <a:pos x="T2" y="T3"/>
                </a:cxn>
                <a:cxn ang="0">
                  <a:pos x="T4" y="T5"/>
                </a:cxn>
                <a:cxn ang="0">
                  <a:pos x="T6" y="T7"/>
                </a:cxn>
                <a:cxn ang="0">
                  <a:pos x="T8" y="T9"/>
                </a:cxn>
              </a:cxnLst>
              <a:rect l="0" t="0" r="r" b="b"/>
              <a:pathLst>
                <a:path w="37" h="165">
                  <a:moveTo>
                    <a:pt x="0" y="6"/>
                  </a:moveTo>
                  <a:lnTo>
                    <a:pt x="24" y="165"/>
                  </a:lnTo>
                  <a:lnTo>
                    <a:pt x="37" y="162"/>
                  </a:lnTo>
                  <a:lnTo>
                    <a:pt x="11" y="0"/>
                  </a:lnTo>
                  <a:lnTo>
                    <a:pt x="0" y="6"/>
                  </a:lnTo>
                  <a:close/>
                </a:path>
              </a:pathLst>
            </a:custGeom>
            <a:solidFill>
              <a:srgbClr val="6364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 name="Freeform 754"/>
            <p:cNvSpPr>
              <a:spLocks/>
            </p:cNvSpPr>
            <p:nvPr/>
          </p:nvSpPr>
          <p:spPr bwMode="auto">
            <a:xfrm>
              <a:off x="6864351" y="1149351"/>
              <a:ext cx="55563" cy="149225"/>
            </a:xfrm>
            <a:custGeom>
              <a:avLst/>
              <a:gdLst>
                <a:gd name="T0" fmla="*/ 6 w 35"/>
                <a:gd name="T1" fmla="*/ 94 h 94"/>
                <a:gd name="T2" fmla="*/ 0 w 35"/>
                <a:gd name="T3" fmla="*/ 2 h 94"/>
                <a:gd name="T4" fmla="*/ 13 w 35"/>
                <a:gd name="T5" fmla="*/ 0 h 94"/>
                <a:gd name="T6" fmla="*/ 35 w 35"/>
                <a:gd name="T7" fmla="*/ 91 h 94"/>
                <a:gd name="T8" fmla="*/ 6 w 35"/>
                <a:gd name="T9" fmla="*/ 94 h 94"/>
              </a:gdLst>
              <a:ahLst/>
              <a:cxnLst>
                <a:cxn ang="0">
                  <a:pos x="T0" y="T1"/>
                </a:cxn>
                <a:cxn ang="0">
                  <a:pos x="T2" y="T3"/>
                </a:cxn>
                <a:cxn ang="0">
                  <a:pos x="T4" y="T5"/>
                </a:cxn>
                <a:cxn ang="0">
                  <a:pos x="T6" y="T7"/>
                </a:cxn>
                <a:cxn ang="0">
                  <a:pos x="T8" y="T9"/>
                </a:cxn>
              </a:cxnLst>
              <a:rect l="0" t="0" r="r" b="b"/>
              <a:pathLst>
                <a:path w="35" h="94">
                  <a:moveTo>
                    <a:pt x="6" y="94"/>
                  </a:moveTo>
                  <a:lnTo>
                    <a:pt x="0" y="2"/>
                  </a:lnTo>
                  <a:lnTo>
                    <a:pt x="13" y="0"/>
                  </a:lnTo>
                  <a:lnTo>
                    <a:pt x="35" y="91"/>
                  </a:lnTo>
                  <a:lnTo>
                    <a:pt x="6" y="94"/>
                  </a:lnTo>
                  <a:close/>
                </a:path>
              </a:pathLst>
            </a:custGeom>
            <a:solidFill>
              <a:srgbClr val="0072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 name="Oval 755"/>
            <p:cNvSpPr>
              <a:spLocks noChangeArrowheads="1"/>
            </p:cNvSpPr>
            <p:nvPr/>
          </p:nvSpPr>
          <p:spPr bwMode="auto">
            <a:xfrm>
              <a:off x="6864351" y="1143001"/>
              <a:ext cx="22225" cy="20638"/>
            </a:xfrm>
            <a:prstGeom prst="ellipse">
              <a:avLst/>
            </a:prstGeom>
            <a:solidFill>
              <a:srgbClr val="0072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 name="Freeform 756"/>
            <p:cNvSpPr>
              <a:spLocks/>
            </p:cNvSpPr>
            <p:nvPr/>
          </p:nvSpPr>
          <p:spPr bwMode="auto">
            <a:xfrm>
              <a:off x="6811963" y="869951"/>
              <a:ext cx="44450" cy="58738"/>
            </a:xfrm>
            <a:custGeom>
              <a:avLst/>
              <a:gdLst>
                <a:gd name="T0" fmla="*/ 0 w 28"/>
                <a:gd name="T1" fmla="*/ 5 h 37"/>
                <a:gd name="T2" fmla="*/ 5 w 28"/>
                <a:gd name="T3" fmla="*/ 37 h 37"/>
                <a:gd name="T4" fmla="*/ 28 w 28"/>
                <a:gd name="T5" fmla="*/ 34 h 37"/>
                <a:gd name="T6" fmla="*/ 23 w 28"/>
                <a:gd name="T7" fmla="*/ 0 h 37"/>
                <a:gd name="T8" fmla="*/ 0 w 28"/>
                <a:gd name="T9" fmla="*/ 5 h 37"/>
              </a:gdLst>
              <a:ahLst/>
              <a:cxnLst>
                <a:cxn ang="0">
                  <a:pos x="T0" y="T1"/>
                </a:cxn>
                <a:cxn ang="0">
                  <a:pos x="T2" y="T3"/>
                </a:cxn>
                <a:cxn ang="0">
                  <a:pos x="T4" y="T5"/>
                </a:cxn>
                <a:cxn ang="0">
                  <a:pos x="T6" y="T7"/>
                </a:cxn>
                <a:cxn ang="0">
                  <a:pos x="T8" y="T9"/>
                </a:cxn>
              </a:cxnLst>
              <a:rect l="0" t="0" r="r" b="b"/>
              <a:pathLst>
                <a:path w="28" h="37">
                  <a:moveTo>
                    <a:pt x="0" y="5"/>
                  </a:moveTo>
                  <a:lnTo>
                    <a:pt x="5" y="37"/>
                  </a:lnTo>
                  <a:lnTo>
                    <a:pt x="28" y="34"/>
                  </a:lnTo>
                  <a:lnTo>
                    <a:pt x="23" y="0"/>
                  </a:lnTo>
                  <a:lnTo>
                    <a:pt x="0" y="5"/>
                  </a:lnTo>
                  <a:close/>
                </a:path>
              </a:pathLst>
            </a:custGeom>
            <a:solidFill>
              <a:srgbClr val="C6C7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 name="Freeform 757"/>
            <p:cNvSpPr>
              <a:spLocks/>
            </p:cNvSpPr>
            <p:nvPr/>
          </p:nvSpPr>
          <p:spPr bwMode="auto">
            <a:xfrm>
              <a:off x="6611938" y="819151"/>
              <a:ext cx="434975" cy="95250"/>
            </a:xfrm>
            <a:custGeom>
              <a:avLst/>
              <a:gdLst>
                <a:gd name="T0" fmla="*/ 12 w 274"/>
                <a:gd name="T1" fmla="*/ 38 h 60"/>
                <a:gd name="T2" fmla="*/ 0 w 274"/>
                <a:gd name="T3" fmla="*/ 48 h 60"/>
                <a:gd name="T4" fmla="*/ 9 w 274"/>
                <a:gd name="T5" fmla="*/ 60 h 60"/>
                <a:gd name="T6" fmla="*/ 269 w 274"/>
                <a:gd name="T7" fmla="*/ 20 h 60"/>
                <a:gd name="T8" fmla="*/ 274 w 274"/>
                <a:gd name="T9" fmla="*/ 0 h 60"/>
                <a:gd name="T10" fmla="*/ 12 w 274"/>
                <a:gd name="T11" fmla="*/ 38 h 60"/>
              </a:gdLst>
              <a:ahLst/>
              <a:cxnLst>
                <a:cxn ang="0">
                  <a:pos x="T0" y="T1"/>
                </a:cxn>
                <a:cxn ang="0">
                  <a:pos x="T2" y="T3"/>
                </a:cxn>
                <a:cxn ang="0">
                  <a:pos x="T4" y="T5"/>
                </a:cxn>
                <a:cxn ang="0">
                  <a:pos x="T6" y="T7"/>
                </a:cxn>
                <a:cxn ang="0">
                  <a:pos x="T8" y="T9"/>
                </a:cxn>
                <a:cxn ang="0">
                  <a:pos x="T10" y="T11"/>
                </a:cxn>
              </a:cxnLst>
              <a:rect l="0" t="0" r="r" b="b"/>
              <a:pathLst>
                <a:path w="274" h="60">
                  <a:moveTo>
                    <a:pt x="12" y="38"/>
                  </a:moveTo>
                  <a:lnTo>
                    <a:pt x="0" y="48"/>
                  </a:lnTo>
                  <a:lnTo>
                    <a:pt x="9" y="60"/>
                  </a:lnTo>
                  <a:lnTo>
                    <a:pt x="269" y="20"/>
                  </a:lnTo>
                  <a:lnTo>
                    <a:pt x="274" y="0"/>
                  </a:lnTo>
                  <a:lnTo>
                    <a:pt x="12" y="38"/>
                  </a:lnTo>
                  <a:close/>
                </a:path>
              </a:pathLst>
            </a:custGeom>
            <a:solidFill>
              <a:srgbClr val="0072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 name="Freeform 758"/>
            <p:cNvSpPr>
              <a:spLocks/>
            </p:cNvSpPr>
            <p:nvPr/>
          </p:nvSpPr>
          <p:spPr bwMode="auto">
            <a:xfrm>
              <a:off x="6594476" y="798513"/>
              <a:ext cx="463550" cy="98425"/>
            </a:xfrm>
            <a:custGeom>
              <a:avLst/>
              <a:gdLst>
                <a:gd name="T0" fmla="*/ 292 w 292"/>
                <a:gd name="T1" fmla="*/ 16 h 62"/>
                <a:gd name="T2" fmla="*/ 3 w 292"/>
                <a:gd name="T3" fmla="*/ 62 h 62"/>
                <a:gd name="T4" fmla="*/ 0 w 292"/>
                <a:gd name="T5" fmla="*/ 45 h 62"/>
                <a:gd name="T6" fmla="*/ 290 w 292"/>
                <a:gd name="T7" fmla="*/ 0 h 62"/>
                <a:gd name="T8" fmla="*/ 292 w 292"/>
                <a:gd name="T9" fmla="*/ 16 h 62"/>
              </a:gdLst>
              <a:ahLst/>
              <a:cxnLst>
                <a:cxn ang="0">
                  <a:pos x="T0" y="T1"/>
                </a:cxn>
                <a:cxn ang="0">
                  <a:pos x="T2" y="T3"/>
                </a:cxn>
                <a:cxn ang="0">
                  <a:pos x="T4" y="T5"/>
                </a:cxn>
                <a:cxn ang="0">
                  <a:pos x="T6" y="T7"/>
                </a:cxn>
                <a:cxn ang="0">
                  <a:pos x="T8" y="T9"/>
                </a:cxn>
              </a:cxnLst>
              <a:rect l="0" t="0" r="r" b="b"/>
              <a:pathLst>
                <a:path w="292" h="62">
                  <a:moveTo>
                    <a:pt x="292" y="16"/>
                  </a:moveTo>
                  <a:lnTo>
                    <a:pt x="3" y="62"/>
                  </a:lnTo>
                  <a:lnTo>
                    <a:pt x="0" y="45"/>
                  </a:lnTo>
                  <a:lnTo>
                    <a:pt x="290" y="0"/>
                  </a:lnTo>
                  <a:lnTo>
                    <a:pt x="292" y="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 name="Freeform 759"/>
            <p:cNvSpPr>
              <a:spLocks/>
            </p:cNvSpPr>
            <p:nvPr/>
          </p:nvSpPr>
          <p:spPr bwMode="auto">
            <a:xfrm>
              <a:off x="7054851" y="938213"/>
              <a:ext cx="17463" cy="22225"/>
            </a:xfrm>
            <a:custGeom>
              <a:avLst/>
              <a:gdLst>
                <a:gd name="T0" fmla="*/ 11 w 11"/>
                <a:gd name="T1" fmla="*/ 2 h 14"/>
                <a:gd name="T2" fmla="*/ 2 w 11"/>
                <a:gd name="T3" fmla="*/ 0 h 14"/>
                <a:gd name="T4" fmla="*/ 0 w 11"/>
                <a:gd name="T5" fmla="*/ 11 h 14"/>
                <a:gd name="T6" fmla="*/ 11 w 11"/>
                <a:gd name="T7" fmla="*/ 14 h 14"/>
                <a:gd name="T8" fmla="*/ 11 w 11"/>
                <a:gd name="T9" fmla="*/ 2 h 14"/>
              </a:gdLst>
              <a:ahLst/>
              <a:cxnLst>
                <a:cxn ang="0">
                  <a:pos x="T0" y="T1"/>
                </a:cxn>
                <a:cxn ang="0">
                  <a:pos x="T2" y="T3"/>
                </a:cxn>
                <a:cxn ang="0">
                  <a:pos x="T4" y="T5"/>
                </a:cxn>
                <a:cxn ang="0">
                  <a:pos x="T6" y="T7"/>
                </a:cxn>
                <a:cxn ang="0">
                  <a:pos x="T8" y="T9"/>
                </a:cxn>
              </a:cxnLst>
              <a:rect l="0" t="0" r="r" b="b"/>
              <a:pathLst>
                <a:path w="11" h="14">
                  <a:moveTo>
                    <a:pt x="11" y="2"/>
                  </a:moveTo>
                  <a:lnTo>
                    <a:pt x="2" y="0"/>
                  </a:lnTo>
                  <a:lnTo>
                    <a:pt x="0" y="11"/>
                  </a:lnTo>
                  <a:lnTo>
                    <a:pt x="11" y="14"/>
                  </a:lnTo>
                  <a:lnTo>
                    <a:pt x="11" y="2"/>
                  </a:lnTo>
                  <a:close/>
                </a:path>
              </a:pathLst>
            </a:custGeom>
            <a:solidFill>
              <a:srgbClr val="3946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 name="Freeform 760"/>
            <p:cNvSpPr>
              <a:spLocks/>
            </p:cNvSpPr>
            <p:nvPr/>
          </p:nvSpPr>
          <p:spPr bwMode="auto">
            <a:xfrm>
              <a:off x="7067551" y="954088"/>
              <a:ext cx="50800" cy="52388"/>
            </a:xfrm>
            <a:custGeom>
              <a:avLst/>
              <a:gdLst>
                <a:gd name="T0" fmla="*/ 16 w 30"/>
                <a:gd name="T1" fmla="*/ 9 h 31"/>
                <a:gd name="T2" fmla="*/ 6 w 30"/>
                <a:gd name="T3" fmla="*/ 23 h 31"/>
                <a:gd name="T4" fmla="*/ 9 w 30"/>
                <a:gd name="T5" fmla="*/ 30 h 31"/>
                <a:gd name="T6" fmla="*/ 29 w 30"/>
                <a:gd name="T7" fmla="*/ 9 h 31"/>
                <a:gd name="T8" fmla="*/ 16 w 30"/>
                <a:gd name="T9" fmla="*/ 9 h 31"/>
              </a:gdLst>
              <a:ahLst/>
              <a:cxnLst>
                <a:cxn ang="0">
                  <a:pos x="T0" y="T1"/>
                </a:cxn>
                <a:cxn ang="0">
                  <a:pos x="T2" y="T3"/>
                </a:cxn>
                <a:cxn ang="0">
                  <a:pos x="T4" y="T5"/>
                </a:cxn>
                <a:cxn ang="0">
                  <a:pos x="T6" y="T7"/>
                </a:cxn>
                <a:cxn ang="0">
                  <a:pos x="T8" y="T9"/>
                </a:cxn>
              </a:cxnLst>
              <a:rect l="0" t="0" r="r" b="b"/>
              <a:pathLst>
                <a:path w="30" h="31">
                  <a:moveTo>
                    <a:pt x="16" y="9"/>
                  </a:moveTo>
                  <a:cubicBezTo>
                    <a:pt x="16" y="9"/>
                    <a:pt x="13" y="19"/>
                    <a:pt x="6" y="23"/>
                  </a:cubicBezTo>
                  <a:cubicBezTo>
                    <a:pt x="0" y="26"/>
                    <a:pt x="1" y="30"/>
                    <a:pt x="9" y="30"/>
                  </a:cubicBezTo>
                  <a:cubicBezTo>
                    <a:pt x="18" y="31"/>
                    <a:pt x="28" y="18"/>
                    <a:pt x="29" y="9"/>
                  </a:cubicBezTo>
                  <a:cubicBezTo>
                    <a:pt x="30" y="0"/>
                    <a:pt x="16" y="9"/>
                    <a:pt x="16" y="9"/>
                  </a:cubicBezTo>
                  <a:close/>
                </a:path>
              </a:pathLst>
            </a:custGeom>
            <a:solidFill>
              <a:srgbClr val="3946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 name="Freeform 761"/>
            <p:cNvSpPr>
              <a:spLocks/>
            </p:cNvSpPr>
            <p:nvPr/>
          </p:nvSpPr>
          <p:spPr bwMode="auto">
            <a:xfrm>
              <a:off x="7064376" y="931863"/>
              <a:ext cx="133350" cy="98425"/>
            </a:xfrm>
            <a:custGeom>
              <a:avLst/>
              <a:gdLst>
                <a:gd name="T0" fmla="*/ 31 w 79"/>
                <a:gd name="T1" fmla="*/ 51 h 58"/>
                <a:gd name="T2" fmla="*/ 35 w 79"/>
                <a:gd name="T3" fmla="*/ 39 h 58"/>
                <a:gd name="T4" fmla="*/ 28 w 79"/>
                <a:gd name="T5" fmla="*/ 28 h 58"/>
                <a:gd name="T6" fmla="*/ 10 w 79"/>
                <a:gd name="T7" fmla="*/ 24 h 58"/>
                <a:gd name="T8" fmla="*/ 1 w 79"/>
                <a:gd name="T9" fmla="*/ 16 h 58"/>
                <a:gd name="T10" fmla="*/ 8 w 79"/>
                <a:gd name="T11" fmla="*/ 0 h 58"/>
                <a:gd name="T12" fmla="*/ 63 w 79"/>
                <a:gd name="T13" fmla="*/ 11 h 58"/>
                <a:gd name="T14" fmla="*/ 76 w 79"/>
                <a:gd name="T15" fmla="*/ 23 h 58"/>
                <a:gd name="T16" fmla="*/ 69 w 79"/>
                <a:gd name="T17" fmla="*/ 37 h 58"/>
                <a:gd name="T18" fmla="*/ 58 w 79"/>
                <a:gd name="T19" fmla="*/ 43 h 58"/>
                <a:gd name="T20" fmla="*/ 55 w 79"/>
                <a:gd name="T21" fmla="*/ 58 h 58"/>
                <a:gd name="T22" fmla="*/ 31 w 79"/>
                <a:gd name="T23" fmla="*/ 51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9" h="58">
                  <a:moveTo>
                    <a:pt x="31" y="51"/>
                  </a:moveTo>
                  <a:cubicBezTo>
                    <a:pt x="35" y="39"/>
                    <a:pt x="35" y="39"/>
                    <a:pt x="35" y="39"/>
                  </a:cubicBezTo>
                  <a:cubicBezTo>
                    <a:pt x="35" y="39"/>
                    <a:pt x="38" y="30"/>
                    <a:pt x="28" y="28"/>
                  </a:cubicBezTo>
                  <a:cubicBezTo>
                    <a:pt x="10" y="24"/>
                    <a:pt x="10" y="24"/>
                    <a:pt x="10" y="24"/>
                  </a:cubicBezTo>
                  <a:cubicBezTo>
                    <a:pt x="10" y="24"/>
                    <a:pt x="2" y="23"/>
                    <a:pt x="1" y="16"/>
                  </a:cubicBezTo>
                  <a:cubicBezTo>
                    <a:pt x="0" y="8"/>
                    <a:pt x="2" y="0"/>
                    <a:pt x="8" y="0"/>
                  </a:cubicBezTo>
                  <a:cubicBezTo>
                    <a:pt x="14" y="0"/>
                    <a:pt x="58" y="10"/>
                    <a:pt x="63" y="11"/>
                  </a:cubicBezTo>
                  <a:cubicBezTo>
                    <a:pt x="68" y="12"/>
                    <a:pt x="74" y="15"/>
                    <a:pt x="76" y="23"/>
                  </a:cubicBezTo>
                  <a:cubicBezTo>
                    <a:pt x="79" y="31"/>
                    <a:pt x="75" y="37"/>
                    <a:pt x="69" y="37"/>
                  </a:cubicBezTo>
                  <a:cubicBezTo>
                    <a:pt x="64" y="36"/>
                    <a:pt x="59" y="36"/>
                    <a:pt x="58" y="43"/>
                  </a:cubicBezTo>
                  <a:cubicBezTo>
                    <a:pt x="56" y="50"/>
                    <a:pt x="55" y="58"/>
                    <a:pt x="55" y="58"/>
                  </a:cubicBezTo>
                  <a:lnTo>
                    <a:pt x="31" y="51"/>
                  </a:lnTo>
                  <a:close/>
                </a:path>
              </a:pathLst>
            </a:custGeom>
            <a:solidFill>
              <a:srgbClr val="7027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 name="Freeform 762"/>
            <p:cNvSpPr>
              <a:spLocks/>
            </p:cNvSpPr>
            <p:nvPr/>
          </p:nvSpPr>
          <p:spPr bwMode="auto">
            <a:xfrm>
              <a:off x="7105651" y="1009651"/>
              <a:ext cx="57150" cy="38100"/>
            </a:xfrm>
            <a:custGeom>
              <a:avLst/>
              <a:gdLst>
                <a:gd name="T0" fmla="*/ 0 w 36"/>
                <a:gd name="T1" fmla="*/ 18 h 24"/>
                <a:gd name="T2" fmla="*/ 4 w 36"/>
                <a:gd name="T3" fmla="*/ 0 h 24"/>
                <a:gd name="T4" fmla="*/ 36 w 36"/>
                <a:gd name="T5" fmla="*/ 7 h 24"/>
                <a:gd name="T6" fmla="*/ 33 w 36"/>
                <a:gd name="T7" fmla="*/ 24 h 24"/>
                <a:gd name="T8" fmla="*/ 0 w 36"/>
                <a:gd name="T9" fmla="*/ 18 h 24"/>
              </a:gdLst>
              <a:ahLst/>
              <a:cxnLst>
                <a:cxn ang="0">
                  <a:pos x="T0" y="T1"/>
                </a:cxn>
                <a:cxn ang="0">
                  <a:pos x="T2" y="T3"/>
                </a:cxn>
                <a:cxn ang="0">
                  <a:pos x="T4" y="T5"/>
                </a:cxn>
                <a:cxn ang="0">
                  <a:pos x="T6" y="T7"/>
                </a:cxn>
                <a:cxn ang="0">
                  <a:pos x="T8" y="T9"/>
                </a:cxn>
              </a:cxnLst>
              <a:rect l="0" t="0" r="r" b="b"/>
              <a:pathLst>
                <a:path w="36" h="24">
                  <a:moveTo>
                    <a:pt x="0" y="18"/>
                  </a:moveTo>
                  <a:lnTo>
                    <a:pt x="4" y="0"/>
                  </a:lnTo>
                  <a:lnTo>
                    <a:pt x="36" y="7"/>
                  </a:lnTo>
                  <a:lnTo>
                    <a:pt x="33" y="24"/>
                  </a:lnTo>
                  <a:lnTo>
                    <a:pt x="0" y="18"/>
                  </a:lnTo>
                  <a:close/>
                </a:path>
              </a:pathLst>
            </a:custGeom>
            <a:solidFill>
              <a:srgbClr val="3946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 name="Freeform 763"/>
            <p:cNvSpPr>
              <a:spLocks/>
            </p:cNvSpPr>
            <p:nvPr/>
          </p:nvSpPr>
          <p:spPr bwMode="auto">
            <a:xfrm>
              <a:off x="6946901" y="1025526"/>
              <a:ext cx="254000" cy="282575"/>
            </a:xfrm>
            <a:custGeom>
              <a:avLst/>
              <a:gdLst>
                <a:gd name="T0" fmla="*/ 21 w 150"/>
                <a:gd name="T1" fmla="*/ 168 h 168"/>
                <a:gd name="T2" fmla="*/ 0 w 150"/>
                <a:gd name="T3" fmla="*/ 133 h 168"/>
                <a:gd name="T4" fmla="*/ 21 w 150"/>
                <a:gd name="T5" fmla="*/ 108 h 168"/>
                <a:gd name="T6" fmla="*/ 87 w 150"/>
                <a:gd name="T7" fmla="*/ 11 h 168"/>
                <a:gd name="T8" fmla="*/ 106 w 150"/>
                <a:gd name="T9" fmla="*/ 6 h 168"/>
                <a:gd name="T10" fmla="*/ 124 w 150"/>
                <a:gd name="T11" fmla="*/ 10 h 168"/>
                <a:gd name="T12" fmla="*/ 135 w 150"/>
                <a:gd name="T13" fmla="*/ 25 h 168"/>
                <a:gd name="T14" fmla="*/ 117 w 150"/>
                <a:gd name="T15" fmla="*/ 168 h 168"/>
                <a:gd name="T16" fmla="*/ 21 w 150"/>
                <a:gd name="T17" fmla="*/ 168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0" h="168">
                  <a:moveTo>
                    <a:pt x="21" y="168"/>
                  </a:moveTo>
                  <a:cubicBezTo>
                    <a:pt x="21" y="168"/>
                    <a:pt x="0" y="159"/>
                    <a:pt x="0" y="133"/>
                  </a:cubicBezTo>
                  <a:cubicBezTo>
                    <a:pt x="1" y="108"/>
                    <a:pt x="10" y="112"/>
                    <a:pt x="21" y="108"/>
                  </a:cubicBezTo>
                  <a:cubicBezTo>
                    <a:pt x="33" y="103"/>
                    <a:pt x="70" y="79"/>
                    <a:pt x="87" y="11"/>
                  </a:cubicBezTo>
                  <a:cubicBezTo>
                    <a:pt x="89" y="0"/>
                    <a:pt x="101" y="5"/>
                    <a:pt x="106" y="6"/>
                  </a:cubicBezTo>
                  <a:cubicBezTo>
                    <a:pt x="111" y="7"/>
                    <a:pt x="124" y="10"/>
                    <a:pt x="124" y="10"/>
                  </a:cubicBezTo>
                  <a:cubicBezTo>
                    <a:pt x="124" y="10"/>
                    <a:pt x="134" y="12"/>
                    <a:pt x="135" y="25"/>
                  </a:cubicBezTo>
                  <a:cubicBezTo>
                    <a:pt x="137" y="38"/>
                    <a:pt x="150" y="148"/>
                    <a:pt x="117" y="168"/>
                  </a:cubicBezTo>
                  <a:cubicBezTo>
                    <a:pt x="83" y="168"/>
                    <a:pt x="21" y="168"/>
                    <a:pt x="21" y="168"/>
                  </a:cubicBezTo>
                  <a:close/>
                </a:path>
              </a:pathLst>
            </a:custGeom>
            <a:solidFill>
              <a:srgbClr val="0072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 name="Freeform 764"/>
            <p:cNvSpPr>
              <a:spLocks/>
            </p:cNvSpPr>
            <p:nvPr/>
          </p:nvSpPr>
          <p:spPr bwMode="auto">
            <a:xfrm>
              <a:off x="6951663" y="1047751"/>
              <a:ext cx="228600" cy="249238"/>
            </a:xfrm>
            <a:custGeom>
              <a:avLst/>
              <a:gdLst>
                <a:gd name="T0" fmla="*/ 7 w 135"/>
                <a:gd name="T1" fmla="*/ 107 h 147"/>
                <a:gd name="T2" fmla="*/ 93 w 135"/>
                <a:gd name="T3" fmla="*/ 0 h 147"/>
                <a:gd name="T4" fmla="*/ 120 w 135"/>
                <a:gd name="T5" fmla="*/ 6 h 147"/>
                <a:gd name="T6" fmla="*/ 117 w 135"/>
                <a:gd name="T7" fmla="*/ 139 h 147"/>
                <a:gd name="T8" fmla="*/ 109 w 135"/>
                <a:gd name="T9" fmla="*/ 147 h 147"/>
                <a:gd name="T10" fmla="*/ 23 w 135"/>
                <a:gd name="T11" fmla="*/ 147 h 147"/>
                <a:gd name="T12" fmla="*/ 7 w 135"/>
                <a:gd name="T13" fmla="*/ 107 h 147"/>
              </a:gdLst>
              <a:ahLst/>
              <a:cxnLst>
                <a:cxn ang="0">
                  <a:pos x="T0" y="T1"/>
                </a:cxn>
                <a:cxn ang="0">
                  <a:pos x="T2" y="T3"/>
                </a:cxn>
                <a:cxn ang="0">
                  <a:pos x="T4" y="T5"/>
                </a:cxn>
                <a:cxn ang="0">
                  <a:pos x="T6" y="T7"/>
                </a:cxn>
                <a:cxn ang="0">
                  <a:pos x="T8" y="T9"/>
                </a:cxn>
                <a:cxn ang="0">
                  <a:pos x="T10" y="T11"/>
                </a:cxn>
                <a:cxn ang="0">
                  <a:pos x="T12" y="T13"/>
                </a:cxn>
              </a:cxnLst>
              <a:rect l="0" t="0" r="r" b="b"/>
              <a:pathLst>
                <a:path w="135" h="147">
                  <a:moveTo>
                    <a:pt x="7" y="107"/>
                  </a:moveTo>
                  <a:cubicBezTo>
                    <a:pt x="7" y="107"/>
                    <a:pt x="62" y="105"/>
                    <a:pt x="93" y="0"/>
                  </a:cubicBezTo>
                  <a:cubicBezTo>
                    <a:pt x="120" y="6"/>
                    <a:pt x="120" y="6"/>
                    <a:pt x="120" y="6"/>
                  </a:cubicBezTo>
                  <a:cubicBezTo>
                    <a:pt x="120" y="6"/>
                    <a:pt x="135" y="82"/>
                    <a:pt x="117" y="139"/>
                  </a:cubicBezTo>
                  <a:cubicBezTo>
                    <a:pt x="109" y="147"/>
                    <a:pt x="109" y="147"/>
                    <a:pt x="109" y="147"/>
                  </a:cubicBezTo>
                  <a:cubicBezTo>
                    <a:pt x="23" y="147"/>
                    <a:pt x="23" y="147"/>
                    <a:pt x="23" y="147"/>
                  </a:cubicBezTo>
                  <a:cubicBezTo>
                    <a:pt x="23" y="147"/>
                    <a:pt x="0" y="137"/>
                    <a:pt x="7" y="107"/>
                  </a:cubicBezTo>
                  <a:close/>
                </a:path>
              </a:pathLst>
            </a:custGeom>
            <a:solidFill>
              <a:srgbClr val="009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 name="Freeform 765"/>
            <p:cNvSpPr>
              <a:spLocks noEditPoints="1"/>
            </p:cNvSpPr>
            <p:nvPr/>
          </p:nvSpPr>
          <p:spPr bwMode="auto">
            <a:xfrm>
              <a:off x="6918326" y="1230313"/>
              <a:ext cx="69850" cy="71438"/>
            </a:xfrm>
            <a:custGeom>
              <a:avLst/>
              <a:gdLst>
                <a:gd name="T0" fmla="*/ 21 w 41"/>
                <a:gd name="T1" fmla="*/ 0 h 42"/>
                <a:gd name="T2" fmla="*/ 0 w 41"/>
                <a:gd name="T3" fmla="*/ 21 h 42"/>
                <a:gd name="T4" fmla="*/ 21 w 41"/>
                <a:gd name="T5" fmla="*/ 42 h 42"/>
                <a:gd name="T6" fmla="*/ 41 w 41"/>
                <a:gd name="T7" fmla="*/ 21 h 42"/>
                <a:gd name="T8" fmla="*/ 21 w 41"/>
                <a:gd name="T9" fmla="*/ 0 h 42"/>
                <a:gd name="T10" fmla="*/ 21 w 41"/>
                <a:gd name="T11" fmla="*/ 30 h 42"/>
                <a:gd name="T12" fmla="*/ 11 w 41"/>
                <a:gd name="T13" fmla="*/ 21 h 42"/>
                <a:gd name="T14" fmla="*/ 21 w 41"/>
                <a:gd name="T15" fmla="*/ 12 h 42"/>
                <a:gd name="T16" fmla="*/ 30 w 41"/>
                <a:gd name="T17" fmla="*/ 21 h 42"/>
                <a:gd name="T18" fmla="*/ 21 w 41"/>
                <a:gd name="T19" fmla="*/ 3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1" h="42">
                  <a:moveTo>
                    <a:pt x="21" y="0"/>
                  </a:moveTo>
                  <a:cubicBezTo>
                    <a:pt x="9" y="0"/>
                    <a:pt x="0" y="9"/>
                    <a:pt x="0" y="21"/>
                  </a:cubicBezTo>
                  <a:cubicBezTo>
                    <a:pt x="0" y="32"/>
                    <a:pt x="9" y="42"/>
                    <a:pt x="21" y="42"/>
                  </a:cubicBezTo>
                  <a:cubicBezTo>
                    <a:pt x="32" y="42"/>
                    <a:pt x="41" y="32"/>
                    <a:pt x="41" y="21"/>
                  </a:cubicBezTo>
                  <a:cubicBezTo>
                    <a:pt x="41" y="9"/>
                    <a:pt x="32" y="0"/>
                    <a:pt x="21" y="0"/>
                  </a:cubicBezTo>
                  <a:close/>
                  <a:moveTo>
                    <a:pt x="21" y="30"/>
                  </a:moveTo>
                  <a:cubicBezTo>
                    <a:pt x="16" y="30"/>
                    <a:pt x="11" y="26"/>
                    <a:pt x="11" y="21"/>
                  </a:cubicBezTo>
                  <a:cubicBezTo>
                    <a:pt x="11" y="16"/>
                    <a:pt x="16" y="12"/>
                    <a:pt x="21" y="12"/>
                  </a:cubicBezTo>
                  <a:cubicBezTo>
                    <a:pt x="26" y="12"/>
                    <a:pt x="30" y="16"/>
                    <a:pt x="30" y="21"/>
                  </a:cubicBezTo>
                  <a:cubicBezTo>
                    <a:pt x="30" y="26"/>
                    <a:pt x="26" y="30"/>
                    <a:pt x="21" y="30"/>
                  </a:cubicBezTo>
                  <a:close/>
                </a:path>
              </a:pathLst>
            </a:custGeom>
            <a:solidFill>
              <a:srgbClr val="F68D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 name="Freeform 766"/>
            <p:cNvSpPr>
              <a:spLocks/>
            </p:cNvSpPr>
            <p:nvPr/>
          </p:nvSpPr>
          <p:spPr bwMode="auto">
            <a:xfrm>
              <a:off x="6713538" y="1309688"/>
              <a:ext cx="476250" cy="444500"/>
            </a:xfrm>
            <a:custGeom>
              <a:avLst/>
              <a:gdLst>
                <a:gd name="T0" fmla="*/ 300 w 300"/>
                <a:gd name="T1" fmla="*/ 0 h 280"/>
                <a:gd name="T2" fmla="*/ 266 w 300"/>
                <a:gd name="T3" fmla="*/ 280 h 280"/>
                <a:gd name="T4" fmla="*/ 34 w 300"/>
                <a:gd name="T5" fmla="*/ 280 h 280"/>
                <a:gd name="T6" fmla="*/ 0 w 300"/>
                <a:gd name="T7" fmla="*/ 0 h 280"/>
                <a:gd name="T8" fmla="*/ 300 w 300"/>
                <a:gd name="T9" fmla="*/ 0 h 280"/>
              </a:gdLst>
              <a:ahLst/>
              <a:cxnLst>
                <a:cxn ang="0">
                  <a:pos x="T0" y="T1"/>
                </a:cxn>
                <a:cxn ang="0">
                  <a:pos x="T2" y="T3"/>
                </a:cxn>
                <a:cxn ang="0">
                  <a:pos x="T4" y="T5"/>
                </a:cxn>
                <a:cxn ang="0">
                  <a:pos x="T6" y="T7"/>
                </a:cxn>
                <a:cxn ang="0">
                  <a:pos x="T8" y="T9"/>
                </a:cxn>
              </a:cxnLst>
              <a:rect l="0" t="0" r="r" b="b"/>
              <a:pathLst>
                <a:path w="300" h="280">
                  <a:moveTo>
                    <a:pt x="300" y="0"/>
                  </a:moveTo>
                  <a:lnTo>
                    <a:pt x="266" y="280"/>
                  </a:lnTo>
                  <a:lnTo>
                    <a:pt x="34" y="280"/>
                  </a:lnTo>
                  <a:lnTo>
                    <a:pt x="0" y="0"/>
                  </a:lnTo>
                  <a:lnTo>
                    <a:pt x="300" y="0"/>
                  </a:lnTo>
                  <a:close/>
                </a:path>
              </a:pathLst>
            </a:custGeom>
            <a:solidFill>
              <a:srgbClr val="00A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 name="Freeform 767"/>
            <p:cNvSpPr>
              <a:spLocks/>
            </p:cNvSpPr>
            <p:nvPr/>
          </p:nvSpPr>
          <p:spPr bwMode="auto">
            <a:xfrm>
              <a:off x="7005638" y="1309688"/>
              <a:ext cx="184150" cy="444500"/>
            </a:xfrm>
            <a:custGeom>
              <a:avLst/>
              <a:gdLst>
                <a:gd name="T0" fmla="*/ 116 w 116"/>
                <a:gd name="T1" fmla="*/ 0 h 280"/>
                <a:gd name="T2" fmla="*/ 82 w 116"/>
                <a:gd name="T3" fmla="*/ 280 h 280"/>
                <a:gd name="T4" fmla="*/ 0 w 116"/>
                <a:gd name="T5" fmla="*/ 280 h 280"/>
                <a:gd name="T6" fmla="*/ 38 w 116"/>
                <a:gd name="T7" fmla="*/ 0 h 280"/>
                <a:gd name="T8" fmla="*/ 116 w 116"/>
                <a:gd name="T9" fmla="*/ 0 h 280"/>
              </a:gdLst>
              <a:ahLst/>
              <a:cxnLst>
                <a:cxn ang="0">
                  <a:pos x="T0" y="T1"/>
                </a:cxn>
                <a:cxn ang="0">
                  <a:pos x="T2" y="T3"/>
                </a:cxn>
                <a:cxn ang="0">
                  <a:pos x="T4" y="T5"/>
                </a:cxn>
                <a:cxn ang="0">
                  <a:pos x="T6" y="T7"/>
                </a:cxn>
                <a:cxn ang="0">
                  <a:pos x="T8" y="T9"/>
                </a:cxn>
              </a:cxnLst>
              <a:rect l="0" t="0" r="r" b="b"/>
              <a:pathLst>
                <a:path w="116" h="280">
                  <a:moveTo>
                    <a:pt x="116" y="0"/>
                  </a:moveTo>
                  <a:lnTo>
                    <a:pt x="82" y="280"/>
                  </a:lnTo>
                  <a:lnTo>
                    <a:pt x="0" y="280"/>
                  </a:lnTo>
                  <a:lnTo>
                    <a:pt x="38" y="0"/>
                  </a:lnTo>
                  <a:lnTo>
                    <a:pt x="116" y="0"/>
                  </a:lnTo>
                  <a:close/>
                </a:path>
              </a:pathLst>
            </a:custGeom>
            <a:solidFill>
              <a:srgbClr val="2ABD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 name="Freeform 768"/>
            <p:cNvSpPr>
              <a:spLocks/>
            </p:cNvSpPr>
            <p:nvPr/>
          </p:nvSpPr>
          <p:spPr bwMode="auto">
            <a:xfrm>
              <a:off x="6762751" y="1254126"/>
              <a:ext cx="201613" cy="17463"/>
            </a:xfrm>
            <a:custGeom>
              <a:avLst/>
              <a:gdLst>
                <a:gd name="T0" fmla="*/ 115 w 119"/>
                <a:gd name="T1" fmla="*/ 10 h 10"/>
                <a:gd name="T2" fmla="*/ 4 w 119"/>
                <a:gd name="T3" fmla="*/ 10 h 10"/>
                <a:gd name="T4" fmla="*/ 0 w 119"/>
                <a:gd name="T5" fmla="*/ 5 h 10"/>
                <a:gd name="T6" fmla="*/ 4 w 119"/>
                <a:gd name="T7" fmla="*/ 0 h 10"/>
                <a:gd name="T8" fmla="*/ 115 w 119"/>
                <a:gd name="T9" fmla="*/ 0 h 10"/>
                <a:gd name="T10" fmla="*/ 119 w 119"/>
                <a:gd name="T11" fmla="*/ 5 h 10"/>
                <a:gd name="T12" fmla="*/ 115 w 119"/>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119" h="10">
                  <a:moveTo>
                    <a:pt x="115" y="10"/>
                  </a:moveTo>
                  <a:cubicBezTo>
                    <a:pt x="4" y="10"/>
                    <a:pt x="4" y="10"/>
                    <a:pt x="4" y="10"/>
                  </a:cubicBezTo>
                  <a:cubicBezTo>
                    <a:pt x="2" y="10"/>
                    <a:pt x="0" y="8"/>
                    <a:pt x="0" y="5"/>
                  </a:cubicBezTo>
                  <a:cubicBezTo>
                    <a:pt x="0" y="2"/>
                    <a:pt x="2" y="0"/>
                    <a:pt x="4" y="0"/>
                  </a:cubicBezTo>
                  <a:cubicBezTo>
                    <a:pt x="115" y="0"/>
                    <a:pt x="115" y="0"/>
                    <a:pt x="115" y="0"/>
                  </a:cubicBezTo>
                  <a:cubicBezTo>
                    <a:pt x="117" y="0"/>
                    <a:pt x="119" y="2"/>
                    <a:pt x="119" y="5"/>
                  </a:cubicBezTo>
                  <a:cubicBezTo>
                    <a:pt x="119" y="8"/>
                    <a:pt x="117" y="10"/>
                    <a:pt x="115" y="10"/>
                  </a:cubicBezTo>
                  <a:close/>
                </a:path>
              </a:pathLst>
            </a:custGeom>
            <a:solidFill>
              <a:srgbClr val="C6C7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 name="Freeform 769"/>
            <p:cNvSpPr>
              <a:spLocks/>
            </p:cNvSpPr>
            <p:nvPr/>
          </p:nvSpPr>
          <p:spPr bwMode="auto">
            <a:xfrm>
              <a:off x="6692901" y="1273176"/>
              <a:ext cx="517525" cy="42863"/>
            </a:xfrm>
            <a:custGeom>
              <a:avLst/>
              <a:gdLst>
                <a:gd name="T0" fmla="*/ 322 w 326"/>
                <a:gd name="T1" fmla="*/ 27 h 27"/>
                <a:gd name="T2" fmla="*/ 6 w 326"/>
                <a:gd name="T3" fmla="*/ 27 h 27"/>
                <a:gd name="T4" fmla="*/ 0 w 326"/>
                <a:gd name="T5" fmla="*/ 0 h 27"/>
                <a:gd name="T6" fmla="*/ 326 w 326"/>
                <a:gd name="T7" fmla="*/ 0 h 27"/>
                <a:gd name="T8" fmla="*/ 322 w 326"/>
                <a:gd name="T9" fmla="*/ 27 h 27"/>
              </a:gdLst>
              <a:ahLst/>
              <a:cxnLst>
                <a:cxn ang="0">
                  <a:pos x="T0" y="T1"/>
                </a:cxn>
                <a:cxn ang="0">
                  <a:pos x="T2" y="T3"/>
                </a:cxn>
                <a:cxn ang="0">
                  <a:pos x="T4" y="T5"/>
                </a:cxn>
                <a:cxn ang="0">
                  <a:pos x="T6" y="T7"/>
                </a:cxn>
                <a:cxn ang="0">
                  <a:pos x="T8" y="T9"/>
                </a:cxn>
              </a:cxnLst>
              <a:rect l="0" t="0" r="r" b="b"/>
              <a:pathLst>
                <a:path w="326" h="27">
                  <a:moveTo>
                    <a:pt x="322" y="27"/>
                  </a:moveTo>
                  <a:lnTo>
                    <a:pt x="6" y="27"/>
                  </a:lnTo>
                  <a:lnTo>
                    <a:pt x="0" y="0"/>
                  </a:lnTo>
                  <a:lnTo>
                    <a:pt x="326" y="0"/>
                  </a:lnTo>
                  <a:lnTo>
                    <a:pt x="322" y="27"/>
                  </a:lnTo>
                  <a:close/>
                </a:path>
              </a:pathLst>
            </a:custGeom>
            <a:solidFill>
              <a:srgbClr val="F68D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 name="Freeform 770"/>
            <p:cNvSpPr>
              <a:spLocks/>
            </p:cNvSpPr>
            <p:nvPr/>
          </p:nvSpPr>
          <p:spPr bwMode="auto">
            <a:xfrm>
              <a:off x="6640513" y="1247776"/>
              <a:ext cx="147638" cy="31750"/>
            </a:xfrm>
            <a:custGeom>
              <a:avLst/>
              <a:gdLst>
                <a:gd name="T0" fmla="*/ 78 w 87"/>
                <a:gd name="T1" fmla="*/ 19 h 19"/>
                <a:gd name="T2" fmla="*/ 9 w 87"/>
                <a:gd name="T3" fmla="*/ 19 h 19"/>
                <a:gd name="T4" fmla="*/ 0 w 87"/>
                <a:gd name="T5" fmla="*/ 10 h 19"/>
                <a:gd name="T6" fmla="*/ 0 w 87"/>
                <a:gd name="T7" fmla="*/ 10 h 19"/>
                <a:gd name="T8" fmla="*/ 9 w 87"/>
                <a:gd name="T9" fmla="*/ 0 h 19"/>
                <a:gd name="T10" fmla="*/ 78 w 87"/>
                <a:gd name="T11" fmla="*/ 0 h 19"/>
                <a:gd name="T12" fmla="*/ 87 w 87"/>
                <a:gd name="T13" fmla="*/ 10 h 19"/>
                <a:gd name="T14" fmla="*/ 87 w 87"/>
                <a:gd name="T15" fmla="*/ 10 h 19"/>
                <a:gd name="T16" fmla="*/ 78 w 87"/>
                <a:gd name="T17"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7" h="19">
                  <a:moveTo>
                    <a:pt x="78" y="19"/>
                  </a:moveTo>
                  <a:cubicBezTo>
                    <a:pt x="9" y="19"/>
                    <a:pt x="9" y="19"/>
                    <a:pt x="9" y="19"/>
                  </a:cubicBezTo>
                  <a:cubicBezTo>
                    <a:pt x="4" y="19"/>
                    <a:pt x="0" y="15"/>
                    <a:pt x="0" y="10"/>
                  </a:cubicBezTo>
                  <a:cubicBezTo>
                    <a:pt x="0" y="10"/>
                    <a:pt x="0" y="10"/>
                    <a:pt x="0" y="10"/>
                  </a:cubicBezTo>
                  <a:cubicBezTo>
                    <a:pt x="0" y="4"/>
                    <a:pt x="4" y="0"/>
                    <a:pt x="9" y="0"/>
                  </a:cubicBezTo>
                  <a:cubicBezTo>
                    <a:pt x="78" y="0"/>
                    <a:pt x="78" y="0"/>
                    <a:pt x="78" y="0"/>
                  </a:cubicBezTo>
                  <a:cubicBezTo>
                    <a:pt x="83" y="0"/>
                    <a:pt x="87" y="4"/>
                    <a:pt x="87" y="10"/>
                  </a:cubicBezTo>
                  <a:cubicBezTo>
                    <a:pt x="87" y="10"/>
                    <a:pt x="87" y="10"/>
                    <a:pt x="87" y="10"/>
                  </a:cubicBezTo>
                  <a:cubicBezTo>
                    <a:pt x="87" y="15"/>
                    <a:pt x="83" y="19"/>
                    <a:pt x="78" y="19"/>
                  </a:cubicBezTo>
                  <a:close/>
                </a:path>
              </a:pathLst>
            </a:custGeom>
            <a:solidFill>
              <a:srgbClr val="D30C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 name="Freeform 771"/>
            <p:cNvSpPr>
              <a:spLocks/>
            </p:cNvSpPr>
            <p:nvPr/>
          </p:nvSpPr>
          <p:spPr bwMode="auto">
            <a:xfrm>
              <a:off x="6635751" y="1614488"/>
              <a:ext cx="280988" cy="200025"/>
            </a:xfrm>
            <a:custGeom>
              <a:avLst/>
              <a:gdLst>
                <a:gd name="T0" fmla="*/ 32 w 166"/>
                <a:gd name="T1" fmla="*/ 92 h 118"/>
                <a:gd name="T2" fmla="*/ 16 w 166"/>
                <a:gd name="T3" fmla="*/ 87 h 118"/>
                <a:gd name="T4" fmla="*/ 0 w 166"/>
                <a:gd name="T5" fmla="*/ 65 h 118"/>
                <a:gd name="T6" fmla="*/ 11 w 166"/>
                <a:gd name="T7" fmla="*/ 57 h 118"/>
                <a:gd name="T8" fmla="*/ 6 w 166"/>
                <a:gd name="T9" fmla="*/ 52 h 118"/>
                <a:gd name="T10" fmla="*/ 12 w 166"/>
                <a:gd name="T11" fmla="*/ 49 h 118"/>
                <a:gd name="T12" fmla="*/ 14 w 166"/>
                <a:gd name="T13" fmla="*/ 40 h 118"/>
                <a:gd name="T14" fmla="*/ 20 w 166"/>
                <a:gd name="T15" fmla="*/ 23 h 118"/>
                <a:gd name="T16" fmla="*/ 28 w 166"/>
                <a:gd name="T17" fmla="*/ 17 h 118"/>
                <a:gd name="T18" fmla="*/ 33 w 166"/>
                <a:gd name="T19" fmla="*/ 11 h 118"/>
                <a:gd name="T20" fmla="*/ 44 w 166"/>
                <a:gd name="T21" fmla="*/ 16 h 118"/>
                <a:gd name="T22" fmla="*/ 55 w 166"/>
                <a:gd name="T23" fmla="*/ 11 h 118"/>
                <a:gd name="T24" fmla="*/ 68 w 166"/>
                <a:gd name="T25" fmla="*/ 3 h 118"/>
                <a:gd name="T26" fmla="*/ 73 w 166"/>
                <a:gd name="T27" fmla="*/ 2 h 118"/>
                <a:gd name="T28" fmla="*/ 76 w 166"/>
                <a:gd name="T29" fmla="*/ 5 h 118"/>
                <a:gd name="T30" fmla="*/ 85 w 166"/>
                <a:gd name="T31" fmla="*/ 0 h 118"/>
                <a:gd name="T32" fmla="*/ 91 w 166"/>
                <a:gd name="T33" fmla="*/ 6 h 118"/>
                <a:gd name="T34" fmla="*/ 95 w 166"/>
                <a:gd name="T35" fmla="*/ 6 h 118"/>
                <a:gd name="T36" fmla="*/ 107 w 166"/>
                <a:gd name="T37" fmla="*/ 8 h 118"/>
                <a:gd name="T38" fmla="*/ 114 w 166"/>
                <a:gd name="T39" fmla="*/ 10 h 118"/>
                <a:gd name="T40" fmla="*/ 120 w 166"/>
                <a:gd name="T41" fmla="*/ 6 h 118"/>
                <a:gd name="T42" fmla="*/ 134 w 166"/>
                <a:gd name="T43" fmla="*/ 16 h 118"/>
                <a:gd name="T44" fmla="*/ 142 w 166"/>
                <a:gd name="T45" fmla="*/ 15 h 118"/>
                <a:gd name="T46" fmla="*/ 144 w 166"/>
                <a:gd name="T47" fmla="*/ 17 h 118"/>
                <a:gd name="T48" fmla="*/ 153 w 166"/>
                <a:gd name="T49" fmla="*/ 22 h 118"/>
                <a:gd name="T50" fmla="*/ 166 w 166"/>
                <a:gd name="T51" fmla="*/ 43 h 118"/>
                <a:gd name="T52" fmla="*/ 164 w 166"/>
                <a:gd name="T53" fmla="*/ 52 h 118"/>
                <a:gd name="T54" fmla="*/ 159 w 166"/>
                <a:gd name="T55" fmla="*/ 56 h 118"/>
                <a:gd name="T56" fmla="*/ 160 w 166"/>
                <a:gd name="T57" fmla="*/ 58 h 118"/>
                <a:gd name="T58" fmla="*/ 162 w 166"/>
                <a:gd name="T59" fmla="*/ 79 h 118"/>
                <a:gd name="T60" fmla="*/ 161 w 166"/>
                <a:gd name="T61" fmla="*/ 81 h 118"/>
                <a:gd name="T62" fmla="*/ 158 w 166"/>
                <a:gd name="T63" fmla="*/ 83 h 118"/>
                <a:gd name="T64" fmla="*/ 156 w 166"/>
                <a:gd name="T65" fmla="*/ 86 h 118"/>
                <a:gd name="T66" fmla="*/ 146 w 166"/>
                <a:gd name="T67" fmla="*/ 91 h 118"/>
                <a:gd name="T68" fmla="*/ 137 w 166"/>
                <a:gd name="T69" fmla="*/ 96 h 118"/>
                <a:gd name="T70" fmla="*/ 136 w 166"/>
                <a:gd name="T71" fmla="*/ 102 h 118"/>
                <a:gd name="T72" fmla="*/ 127 w 166"/>
                <a:gd name="T73" fmla="*/ 108 h 118"/>
                <a:gd name="T74" fmla="*/ 111 w 166"/>
                <a:gd name="T75" fmla="*/ 101 h 118"/>
                <a:gd name="T76" fmla="*/ 108 w 166"/>
                <a:gd name="T77" fmla="*/ 118 h 118"/>
                <a:gd name="T78" fmla="*/ 91 w 166"/>
                <a:gd name="T79" fmla="*/ 108 h 118"/>
                <a:gd name="T80" fmla="*/ 78 w 166"/>
                <a:gd name="T81" fmla="*/ 117 h 118"/>
                <a:gd name="T82" fmla="*/ 72 w 166"/>
                <a:gd name="T83" fmla="*/ 102 h 118"/>
                <a:gd name="T84" fmla="*/ 63 w 166"/>
                <a:gd name="T85" fmla="*/ 114 h 118"/>
                <a:gd name="T86" fmla="*/ 59 w 166"/>
                <a:gd name="T87" fmla="*/ 103 h 118"/>
                <a:gd name="T88" fmla="*/ 49 w 166"/>
                <a:gd name="T89" fmla="*/ 111 h 118"/>
                <a:gd name="T90" fmla="*/ 46 w 166"/>
                <a:gd name="T91" fmla="*/ 99 h 118"/>
                <a:gd name="T92" fmla="*/ 37 w 166"/>
                <a:gd name="T93" fmla="*/ 102 h 118"/>
                <a:gd name="T94" fmla="*/ 25 w 166"/>
                <a:gd name="T95" fmla="*/ 89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66" h="118">
                  <a:moveTo>
                    <a:pt x="32" y="92"/>
                  </a:moveTo>
                  <a:cubicBezTo>
                    <a:pt x="28" y="88"/>
                    <a:pt x="21" y="90"/>
                    <a:pt x="16" y="87"/>
                  </a:cubicBezTo>
                  <a:cubicBezTo>
                    <a:pt x="8" y="84"/>
                    <a:pt x="7" y="72"/>
                    <a:pt x="0" y="65"/>
                  </a:cubicBezTo>
                  <a:cubicBezTo>
                    <a:pt x="5" y="64"/>
                    <a:pt x="9" y="61"/>
                    <a:pt x="11" y="57"/>
                  </a:cubicBezTo>
                  <a:cubicBezTo>
                    <a:pt x="9" y="55"/>
                    <a:pt x="7" y="54"/>
                    <a:pt x="6" y="52"/>
                  </a:cubicBezTo>
                  <a:cubicBezTo>
                    <a:pt x="7" y="50"/>
                    <a:pt x="10" y="50"/>
                    <a:pt x="12" y="49"/>
                  </a:cubicBezTo>
                  <a:cubicBezTo>
                    <a:pt x="15" y="47"/>
                    <a:pt x="15" y="43"/>
                    <a:pt x="14" y="40"/>
                  </a:cubicBezTo>
                  <a:cubicBezTo>
                    <a:pt x="14" y="34"/>
                    <a:pt x="14" y="26"/>
                    <a:pt x="20" y="23"/>
                  </a:cubicBezTo>
                  <a:cubicBezTo>
                    <a:pt x="22" y="21"/>
                    <a:pt x="25" y="20"/>
                    <a:pt x="28" y="17"/>
                  </a:cubicBezTo>
                  <a:cubicBezTo>
                    <a:pt x="30" y="15"/>
                    <a:pt x="31" y="12"/>
                    <a:pt x="33" y="11"/>
                  </a:cubicBezTo>
                  <a:cubicBezTo>
                    <a:pt x="37" y="10"/>
                    <a:pt x="40" y="14"/>
                    <a:pt x="44" y="16"/>
                  </a:cubicBezTo>
                  <a:cubicBezTo>
                    <a:pt x="48" y="17"/>
                    <a:pt x="52" y="13"/>
                    <a:pt x="55" y="11"/>
                  </a:cubicBezTo>
                  <a:cubicBezTo>
                    <a:pt x="59" y="8"/>
                    <a:pt x="64" y="5"/>
                    <a:pt x="68" y="3"/>
                  </a:cubicBezTo>
                  <a:cubicBezTo>
                    <a:pt x="70" y="3"/>
                    <a:pt x="71" y="2"/>
                    <a:pt x="73" y="2"/>
                  </a:cubicBezTo>
                  <a:cubicBezTo>
                    <a:pt x="74" y="3"/>
                    <a:pt x="75" y="4"/>
                    <a:pt x="76" y="5"/>
                  </a:cubicBezTo>
                  <a:cubicBezTo>
                    <a:pt x="80" y="6"/>
                    <a:pt x="84" y="4"/>
                    <a:pt x="85" y="0"/>
                  </a:cubicBezTo>
                  <a:cubicBezTo>
                    <a:pt x="88" y="0"/>
                    <a:pt x="88" y="5"/>
                    <a:pt x="91" y="6"/>
                  </a:cubicBezTo>
                  <a:cubicBezTo>
                    <a:pt x="92" y="6"/>
                    <a:pt x="93" y="6"/>
                    <a:pt x="95" y="6"/>
                  </a:cubicBezTo>
                  <a:cubicBezTo>
                    <a:pt x="99" y="5"/>
                    <a:pt x="103" y="6"/>
                    <a:pt x="107" y="8"/>
                  </a:cubicBezTo>
                  <a:cubicBezTo>
                    <a:pt x="109" y="9"/>
                    <a:pt x="111" y="10"/>
                    <a:pt x="114" y="10"/>
                  </a:cubicBezTo>
                  <a:cubicBezTo>
                    <a:pt x="117" y="10"/>
                    <a:pt x="120" y="9"/>
                    <a:pt x="120" y="6"/>
                  </a:cubicBezTo>
                  <a:cubicBezTo>
                    <a:pt x="125" y="8"/>
                    <a:pt x="128" y="17"/>
                    <a:pt x="134" y="16"/>
                  </a:cubicBezTo>
                  <a:cubicBezTo>
                    <a:pt x="137" y="16"/>
                    <a:pt x="140" y="13"/>
                    <a:pt x="142" y="15"/>
                  </a:cubicBezTo>
                  <a:cubicBezTo>
                    <a:pt x="143" y="15"/>
                    <a:pt x="144" y="16"/>
                    <a:pt x="144" y="17"/>
                  </a:cubicBezTo>
                  <a:cubicBezTo>
                    <a:pt x="147" y="20"/>
                    <a:pt x="150" y="21"/>
                    <a:pt x="153" y="22"/>
                  </a:cubicBezTo>
                  <a:cubicBezTo>
                    <a:pt x="161" y="26"/>
                    <a:pt x="164" y="35"/>
                    <a:pt x="166" y="43"/>
                  </a:cubicBezTo>
                  <a:cubicBezTo>
                    <a:pt x="166" y="46"/>
                    <a:pt x="166" y="50"/>
                    <a:pt x="164" y="52"/>
                  </a:cubicBezTo>
                  <a:cubicBezTo>
                    <a:pt x="162" y="53"/>
                    <a:pt x="159" y="54"/>
                    <a:pt x="159" y="56"/>
                  </a:cubicBezTo>
                  <a:cubicBezTo>
                    <a:pt x="159" y="57"/>
                    <a:pt x="160" y="57"/>
                    <a:pt x="160" y="58"/>
                  </a:cubicBezTo>
                  <a:cubicBezTo>
                    <a:pt x="164" y="64"/>
                    <a:pt x="163" y="72"/>
                    <a:pt x="162" y="79"/>
                  </a:cubicBezTo>
                  <a:cubicBezTo>
                    <a:pt x="162" y="80"/>
                    <a:pt x="162" y="80"/>
                    <a:pt x="161" y="81"/>
                  </a:cubicBezTo>
                  <a:cubicBezTo>
                    <a:pt x="161" y="82"/>
                    <a:pt x="159" y="82"/>
                    <a:pt x="158" y="83"/>
                  </a:cubicBezTo>
                  <a:cubicBezTo>
                    <a:pt x="157" y="84"/>
                    <a:pt x="157" y="85"/>
                    <a:pt x="156" y="86"/>
                  </a:cubicBezTo>
                  <a:cubicBezTo>
                    <a:pt x="155" y="90"/>
                    <a:pt x="150" y="91"/>
                    <a:pt x="146" y="91"/>
                  </a:cubicBezTo>
                  <a:cubicBezTo>
                    <a:pt x="142" y="91"/>
                    <a:pt x="138" y="92"/>
                    <a:pt x="137" y="96"/>
                  </a:cubicBezTo>
                  <a:cubicBezTo>
                    <a:pt x="136" y="98"/>
                    <a:pt x="136" y="100"/>
                    <a:pt x="136" y="102"/>
                  </a:cubicBezTo>
                  <a:cubicBezTo>
                    <a:pt x="135" y="106"/>
                    <a:pt x="131" y="108"/>
                    <a:pt x="127" y="108"/>
                  </a:cubicBezTo>
                  <a:cubicBezTo>
                    <a:pt x="121" y="108"/>
                    <a:pt x="115" y="106"/>
                    <a:pt x="111" y="101"/>
                  </a:cubicBezTo>
                  <a:cubicBezTo>
                    <a:pt x="109" y="106"/>
                    <a:pt x="108" y="112"/>
                    <a:pt x="108" y="118"/>
                  </a:cubicBezTo>
                  <a:cubicBezTo>
                    <a:pt x="102" y="114"/>
                    <a:pt x="97" y="111"/>
                    <a:pt x="91" y="108"/>
                  </a:cubicBezTo>
                  <a:cubicBezTo>
                    <a:pt x="87" y="112"/>
                    <a:pt x="83" y="115"/>
                    <a:pt x="78" y="117"/>
                  </a:cubicBezTo>
                  <a:cubicBezTo>
                    <a:pt x="77" y="112"/>
                    <a:pt x="74" y="106"/>
                    <a:pt x="72" y="102"/>
                  </a:cubicBezTo>
                  <a:cubicBezTo>
                    <a:pt x="70" y="106"/>
                    <a:pt x="67" y="111"/>
                    <a:pt x="63" y="114"/>
                  </a:cubicBezTo>
                  <a:cubicBezTo>
                    <a:pt x="60" y="111"/>
                    <a:pt x="59" y="107"/>
                    <a:pt x="59" y="103"/>
                  </a:cubicBezTo>
                  <a:cubicBezTo>
                    <a:pt x="56" y="106"/>
                    <a:pt x="53" y="109"/>
                    <a:pt x="49" y="111"/>
                  </a:cubicBezTo>
                  <a:cubicBezTo>
                    <a:pt x="48" y="107"/>
                    <a:pt x="47" y="103"/>
                    <a:pt x="46" y="99"/>
                  </a:cubicBezTo>
                  <a:cubicBezTo>
                    <a:pt x="43" y="99"/>
                    <a:pt x="40" y="100"/>
                    <a:pt x="37" y="102"/>
                  </a:cubicBezTo>
                  <a:cubicBezTo>
                    <a:pt x="37" y="95"/>
                    <a:pt x="32" y="89"/>
                    <a:pt x="25" y="89"/>
                  </a:cubicBezTo>
                </a:path>
              </a:pathLst>
            </a:custGeom>
            <a:solidFill>
              <a:srgbClr val="D9B0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 name="Freeform 772"/>
            <p:cNvSpPr>
              <a:spLocks/>
            </p:cNvSpPr>
            <p:nvPr/>
          </p:nvSpPr>
          <p:spPr bwMode="auto">
            <a:xfrm>
              <a:off x="6664326" y="1627188"/>
              <a:ext cx="196850" cy="136525"/>
            </a:xfrm>
            <a:custGeom>
              <a:avLst/>
              <a:gdLst>
                <a:gd name="T0" fmla="*/ 10 w 116"/>
                <a:gd name="T1" fmla="*/ 44 h 80"/>
                <a:gd name="T2" fmla="*/ 12 w 116"/>
                <a:gd name="T3" fmla="*/ 47 h 80"/>
                <a:gd name="T4" fmla="*/ 9 w 116"/>
                <a:gd name="T5" fmla="*/ 54 h 80"/>
                <a:gd name="T6" fmla="*/ 20 w 116"/>
                <a:gd name="T7" fmla="*/ 54 h 80"/>
                <a:gd name="T8" fmla="*/ 19 w 116"/>
                <a:gd name="T9" fmla="*/ 64 h 80"/>
                <a:gd name="T10" fmla="*/ 28 w 116"/>
                <a:gd name="T11" fmla="*/ 69 h 80"/>
                <a:gd name="T12" fmla="*/ 32 w 116"/>
                <a:gd name="T13" fmla="*/ 69 h 80"/>
                <a:gd name="T14" fmla="*/ 35 w 116"/>
                <a:gd name="T15" fmla="*/ 71 h 80"/>
                <a:gd name="T16" fmla="*/ 46 w 116"/>
                <a:gd name="T17" fmla="*/ 80 h 80"/>
                <a:gd name="T18" fmla="*/ 54 w 116"/>
                <a:gd name="T19" fmla="*/ 74 h 80"/>
                <a:gd name="T20" fmla="*/ 64 w 116"/>
                <a:gd name="T21" fmla="*/ 77 h 80"/>
                <a:gd name="T22" fmla="*/ 74 w 116"/>
                <a:gd name="T23" fmla="*/ 77 h 80"/>
                <a:gd name="T24" fmla="*/ 80 w 116"/>
                <a:gd name="T25" fmla="*/ 71 h 80"/>
                <a:gd name="T26" fmla="*/ 95 w 116"/>
                <a:gd name="T27" fmla="*/ 69 h 80"/>
                <a:gd name="T28" fmla="*/ 101 w 116"/>
                <a:gd name="T29" fmla="*/ 65 h 80"/>
                <a:gd name="T30" fmla="*/ 104 w 116"/>
                <a:gd name="T31" fmla="*/ 62 h 80"/>
                <a:gd name="T32" fmla="*/ 114 w 116"/>
                <a:gd name="T33" fmla="*/ 45 h 80"/>
                <a:gd name="T34" fmla="*/ 110 w 116"/>
                <a:gd name="T35" fmla="*/ 32 h 80"/>
                <a:gd name="T36" fmla="*/ 113 w 116"/>
                <a:gd name="T37" fmla="*/ 26 h 80"/>
                <a:gd name="T38" fmla="*/ 109 w 116"/>
                <a:gd name="T39" fmla="*/ 20 h 80"/>
                <a:gd name="T40" fmla="*/ 84 w 116"/>
                <a:gd name="T41" fmla="*/ 9 h 80"/>
                <a:gd name="T42" fmla="*/ 74 w 116"/>
                <a:gd name="T43" fmla="*/ 7 h 80"/>
                <a:gd name="T44" fmla="*/ 69 w 116"/>
                <a:gd name="T45" fmla="*/ 3 h 80"/>
                <a:gd name="T46" fmla="*/ 66 w 116"/>
                <a:gd name="T47" fmla="*/ 5 h 80"/>
                <a:gd name="T48" fmla="*/ 55 w 116"/>
                <a:gd name="T49" fmla="*/ 0 h 80"/>
                <a:gd name="T50" fmla="*/ 40 w 116"/>
                <a:gd name="T51" fmla="*/ 4 h 80"/>
                <a:gd name="T52" fmla="*/ 32 w 116"/>
                <a:gd name="T53" fmla="*/ 8 h 80"/>
                <a:gd name="T54" fmla="*/ 29 w 116"/>
                <a:gd name="T55" fmla="*/ 9 h 80"/>
                <a:gd name="T56" fmla="*/ 27 w 116"/>
                <a:gd name="T57" fmla="*/ 12 h 80"/>
                <a:gd name="T58" fmla="*/ 15 w 116"/>
                <a:gd name="T59" fmla="*/ 23 h 80"/>
                <a:gd name="T60" fmla="*/ 11 w 116"/>
                <a:gd name="T61" fmla="*/ 25 h 80"/>
                <a:gd name="T62" fmla="*/ 12 w 116"/>
                <a:gd name="T63" fmla="*/ 31 h 80"/>
                <a:gd name="T64" fmla="*/ 10 w 116"/>
                <a:gd name="T65" fmla="*/ 44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16" h="80">
                  <a:moveTo>
                    <a:pt x="10" y="44"/>
                  </a:moveTo>
                  <a:cubicBezTo>
                    <a:pt x="11" y="45"/>
                    <a:pt x="11" y="46"/>
                    <a:pt x="12" y="47"/>
                  </a:cubicBezTo>
                  <a:cubicBezTo>
                    <a:pt x="12" y="49"/>
                    <a:pt x="8" y="52"/>
                    <a:pt x="9" y="54"/>
                  </a:cubicBezTo>
                  <a:cubicBezTo>
                    <a:pt x="13" y="54"/>
                    <a:pt x="16" y="54"/>
                    <a:pt x="20" y="54"/>
                  </a:cubicBezTo>
                  <a:cubicBezTo>
                    <a:pt x="17" y="57"/>
                    <a:pt x="17" y="61"/>
                    <a:pt x="19" y="64"/>
                  </a:cubicBezTo>
                  <a:cubicBezTo>
                    <a:pt x="20" y="67"/>
                    <a:pt x="24" y="70"/>
                    <a:pt x="28" y="69"/>
                  </a:cubicBezTo>
                  <a:cubicBezTo>
                    <a:pt x="29" y="69"/>
                    <a:pt x="30" y="69"/>
                    <a:pt x="32" y="69"/>
                  </a:cubicBezTo>
                  <a:cubicBezTo>
                    <a:pt x="33" y="70"/>
                    <a:pt x="34" y="70"/>
                    <a:pt x="35" y="71"/>
                  </a:cubicBezTo>
                  <a:cubicBezTo>
                    <a:pt x="39" y="74"/>
                    <a:pt x="43" y="77"/>
                    <a:pt x="46" y="80"/>
                  </a:cubicBezTo>
                  <a:cubicBezTo>
                    <a:pt x="47" y="76"/>
                    <a:pt x="51" y="74"/>
                    <a:pt x="54" y="74"/>
                  </a:cubicBezTo>
                  <a:cubicBezTo>
                    <a:pt x="58" y="75"/>
                    <a:pt x="61" y="76"/>
                    <a:pt x="64" y="77"/>
                  </a:cubicBezTo>
                  <a:cubicBezTo>
                    <a:pt x="68" y="79"/>
                    <a:pt x="72" y="79"/>
                    <a:pt x="74" y="77"/>
                  </a:cubicBezTo>
                  <a:cubicBezTo>
                    <a:pt x="77" y="76"/>
                    <a:pt x="78" y="73"/>
                    <a:pt x="80" y="71"/>
                  </a:cubicBezTo>
                  <a:cubicBezTo>
                    <a:pt x="85" y="68"/>
                    <a:pt x="91" y="70"/>
                    <a:pt x="95" y="69"/>
                  </a:cubicBezTo>
                  <a:cubicBezTo>
                    <a:pt x="97" y="68"/>
                    <a:pt x="99" y="67"/>
                    <a:pt x="101" y="65"/>
                  </a:cubicBezTo>
                  <a:cubicBezTo>
                    <a:pt x="102" y="64"/>
                    <a:pt x="103" y="63"/>
                    <a:pt x="104" y="62"/>
                  </a:cubicBezTo>
                  <a:cubicBezTo>
                    <a:pt x="110" y="58"/>
                    <a:pt x="116" y="51"/>
                    <a:pt x="114" y="45"/>
                  </a:cubicBezTo>
                  <a:cubicBezTo>
                    <a:pt x="113" y="40"/>
                    <a:pt x="108" y="36"/>
                    <a:pt x="110" y="32"/>
                  </a:cubicBezTo>
                  <a:cubicBezTo>
                    <a:pt x="111" y="30"/>
                    <a:pt x="113" y="28"/>
                    <a:pt x="113" y="26"/>
                  </a:cubicBezTo>
                  <a:cubicBezTo>
                    <a:pt x="113" y="24"/>
                    <a:pt x="111" y="22"/>
                    <a:pt x="109" y="20"/>
                  </a:cubicBezTo>
                  <a:cubicBezTo>
                    <a:pt x="101" y="15"/>
                    <a:pt x="93" y="10"/>
                    <a:pt x="84" y="9"/>
                  </a:cubicBezTo>
                  <a:cubicBezTo>
                    <a:pt x="81" y="9"/>
                    <a:pt x="77" y="9"/>
                    <a:pt x="74" y="7"/>
                  </a:cubicBezTo>
                  <a:cubicBezTo>
                    <a:pt x="72" y="5"/>
                    <a:pt x="71" y="3"/>
                    <a:pt x="69" y="3"/>
                  </a:cubicBezTo>
                  <a:cubicBezTo>
                    <a:pt x="68" y="3"/>
                    <a:pt x="67" y="4"/>
                    <a:pt x="66" y="5"/>
                  </a:cubicBezTo>
                  <a:cubicBezTo>
                    <a:pt x="62" y="7"/>
                    <a:pt x="56" y="4"/>
                    <a:pt x="55" y="0"/>
                  </a:cubicBezTo>
                  <a:cubicBezTo>
                    <a:pt x="52" y="4"/>
                    <a:pt x="45" y="2"/>
                    <a:pt x="40" y="4"/>
                  </a:cubicBezTo>
                  <a:cubicBezTo>
                    <a:pt x="37" y="5"/>
                    <a:pt x="35" y="8"/>
                    <a:pt x="32" y="8"/>
                  </a:cubicBezTo>
                  <a:cubicBezTo>
                    <a:pt x="31" y="9"/>
                    <a:pt x="29" y="9"/>
                    <a:pt x="29" y="9"/>
                  </a:cubicBezTo>
                  <a:cubicBezTo>
                    <a:pt x="28" y="10"/>
                    <a:pt x="27" y="11"/>
                    <a:pt x="27" y="12"/>
                  </a:cubicBezTo>
                  <a:cubicBezTo>
                    <a:pt x="24" y="17"/>
                    <a:pt x="20" y="21"/>
                    <a:pt x="15" y="23"/>
                  </a:cubicBezTo>
                  <a:cubicBezTo>
                    <a:pt x="13" y="23"/>
                    <a:pt x="12" y="24"/>
                    <a:pt x="11" y="25"/>
                  </a:cubicBezTo>
                  <a:cubicBezTo>
                    <a:pt x="10" y="27"/>
                    <a:pt x="12" y="29"/>
                    <a:pt x="12" y="31"/>
                  </a:cubicBezTo>
                  <a:cubicBezTo>
                    <a:pt x="13" y="39"/>
                    <a:pt x="0" y="36"/>
                    <a:pt x="10" y="44"/>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 name="Freeform 773"/>
            <p:cNvSpPr>
              <a:spLocks/>
            </p:cNvSpPr>
            <p:nvPr/>
          </p:nvSpPr>
          <p:spPr bwMode="auto">
            <a:xfrm>
              <a:off x="6675438" y="1744663"/>
              <a:ext cx="31750" cy="17463"/>
            </a:xfrm>
            <a:custGeom>
              <a:avLst/>
              <a:gdLst>
                <a:gd name="T0" fmla="*/ 6 w 19"/>
                <a:gd name="T1" fmla="*/ 1 h 10"/>
                <a:gd name="T2" fmla="*/ 1 w 19"/>
                <a:gd name="T3" fmla="*/ 6 h 10"/>
                <a:gd name="T4" fmla="*/ 1 w 19"/>
                <a:gd name="T5" fmla="*/ 7 h 10"/>
                <a:gd name="T6" fmla="*/ 2 w 19"/>
                <a:gd name="T7" fmla="*/ 8 h 10"/>
                <a:gd name="T8" fmla="*/ 7 w 19"/>
                <a:gd name="T9" fmla="*/ 10 h 10"/>
                <a:gd name="T10" fmla="*/ 8 w 19"/>
                <a:gd name="T11" fmla="*/ 10 h 10"/>
                <a:gd name="T12" fmla="*/ 10 w 19"/>
                <a:gd name="T13" fmla="*/ 10 h 10"/>
                <a:gd name="T14" fmla="*/ 17 w 19"/>
                <a:gd name="T15" fmla="*/ 8 h 10"/>
                <a:gd name="T16" fmla="*/ 19 w 19"/>
                <a:gd name="T17" fmla="*/ 8 h 10"/>
                <a:gd name="T18" fmla="*/ 19 w 19"/>
                <a:gd name="T19" fmla="*/ 7 h 10"/>
                <a:gd name="T20" fmla="*/ 18 w 19"/>
                <a:gd name="T21" fmla="*/ 2 h 10"/>
                <a:gd name="T22" fmla="*/ 6 w 19"/>
                <a:gd name="T23" fmla="*/ 1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 h="10">
                  <a:moveTo>
                    <a:pt x="6" y="1"/>
                  </a:moveTo>
                  <a:cubicBezTo>
                    <a:pt x="4" y="2"/>
                    <a:pt x="2" y="4"/>
                    <a:pt x="1" y="6"/>
                  </a:cubicBezTo>
                  <a:cubicBezTo>
                    <a:pt x="0" y="6"/>
                    <a:pt x="0" y="7"/>
                    <a:pt x="1" y="7"/>
                  </a:cubicBezTo>
                  <a:cubicBezTo>
                    <a:pt x="1" y="8"/>
                    <a:pt x="1" y="8"/>
                    <a:pt x="2" y="8"/>
                  </a:cubicBezTo>
                  <a:cubicBezTo>
                    <a:pt x="3" y="9"/>
                    <a:pt x="5" y="9"/>
                    <a:pt x="7" y="10"/>
                  </a:cubicBezTo>
                  <a:cubicBezTo>
                    <a:pt x="7" y="10"/>
                    <a:pt x="8" y="10"/>
                    <a:pt x="8" y="10"/>
                  </a:cubicBezTo>
                  <a:cubicBezTo>
                    <a:pt x="9" y="10"/>
                    <a:pt x="9" y="10"/>
                    <a:pt x="10" y="10"/>
                  </a:cubicBezTo>
                  <a:cubicBezTo>
                    <a:pt x="12" y="9"/>
                    <a:pt x="15" y="9"/>
                    <a:pt x="17" y="8"/>
                  </a:cubicBezTo>
                  <a:cubicBezTo>
                    <a:pt x="18" y="8"/>
                    <a:pt x="18" y="8"/>
                    <a:pt x="19" y="8"/>
                  </a:cubicBezTo>
                  <a:cubicBezTo>
                    <a:pt x="19" y="7"/>
                    <a:pt x="19" y="7"/>
                    <a:pt x="19" y="7"/>
                  </a:cubicBezTo>
                  <a:cubicBezTo>
                    <a:pt x="19" y="5"/>
                    <a:pt x="19" y="4"/>
                    <a:pt x="18" y="2"/>
                  </a:cubicBezTo>
                  <a:cubicBezTo>
                    <a:pt x="16" y="0"/>
                    <a:pt x="9" y="1"/>
                    <a:pt x="6" y="1"/>
                  </a:cubicBezTo>
                  <a:close/>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 name="Freeform 774"/>
            <p:cNvSpPr>
              <a:spLocks/>
            </p:cNvSpPr>
            <p:nvPr/>
          </p:nvSpPr>
          <p:spPr bwMode="auto">
            <a:xfrm>
              <a:off x="6694488" y="1722438"/>
              <a:ext cx="33338" cy="15875"/>
            </a:xfrm>
            <a:custGeom>
              <a:avLst/>
              <a:gdLst>
                <a:gd name="T0" fmla="*/ 12 w 19"/>
                <a:gd name="T1" fmla="*/ 8 h 9"/>
                <a:gd name="T2" fmla="*/ 14 w 19"/>
                <a:gd name="T3" fmla="*/ 8 h 9"/>
                <a:gd name="T4" fmla="*/ 15 w 19"/>
                <a:gd name="T5" fmla="*/ 7 h 9"/>
                <a:gd name="T6" fmla="*/ 15 w 19"/>
                <a:gd name="T7" fmla="*/ 6 h 9"/>
                <a:gd name="T8" fmla="*/ 16 w 19"/>
                <a:gd name="T9" fmla="*/ 4 h 9"/>
                <a:gd name="T10" fmla="*/ 5 w 19"/>
                <a:gd name="T11" fmla="*/ 2 h 9"/>
                <a:gd name="T12" fmla="*/ 12 w 19"/>
                <a:gd name="T13" fmla="*/ 8 h 9"/>
              </a:gdLst>
              <a:ahLst/>
              <a:cxnLst>
                <a:cxn ang="0">
                  <a:pos x="T0" y="T1"/>
                </a:cxn>
                <a:cxn ang="0">
                  <a:pos x="T2" y="T3"/>
                </a:cxn>
                <a:cxn ang="0">
                  <a:pos x="T4" y="T5"/>
                </a:cxn>
                <a:cxn ang="0">
                  <a:pos x="T6" y="T7"/>
                </a:cxn>
                <a:cxn ang="0">
                  <a:pos x="T8" y="T9"/>
                </a:cxn>
                <a:cxn ang="0">
                  <a:pos x="T10" y="T11"/>
                </a:cxn>
                <a:cxn ang="0">
                  <a:pos x="T12" y="T13"/>
                </a:cxn>
              </a:cxnLst>
              <a:rect l="0" t="0" r="r" b="b"/>
              <a:pathLst>
                <a:path w="19" h="9">
                  <a:moveTo>
                    <a:pt x="12" y="8"/>
                  </a:moveTo>
                  <a:cubicBezTo>
                    <a:pt x="12" y="8"/>
                    <a:pt x="13" y="8"/>
                    <a:pt x="14" y="8"/>
                  </a:cubicBezTo>
                  <a:cubicBezTo>
                    <a:pt x="14" y="8"/>
                    <a:pt x="15" y="7"/>
                    <a:pt x="15" y="7"/>
                  </a:cubicBezTo>
                  <a:cubicBezTo>
                    <a:pt x="15" y="6"/>
                    <a:pt x="15" y="6"/>
                    <a:pt x="15" y="6"/>
                  </a:cubicBezTo>
                  <a:cubicBezTo>
                    <a:pt x="16" y="5"/>
                    <a:pt x="16" y="5"/>
                    <a:pt x="16" y="4"/>
                  </a:cubicBezTo>
                  <a:cubicBezTo>
                    <a:pt x="19" y="0"/>
                    <a:pt x="7" y="1"/>
                    <a:pt x="5" y="2"/>
                  </a:cubicBezTo>
                  <a:cubicBezTo>
                    <a:pt x="0" y="5"/>
                    <a:pt x="9" y="9"/>
                    <a:pt x="12" y="8"/>
                  </a:cubicBezTo>
                  <a:close/>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 name="Freeform 775"/>
            <p:cNvSpPr>
              <a:spLocks/>
            </p:cNvSpPr>
            <p:nvPr/>
          </p:nvSpPr>
          <p:spPr bwMode="auto">
            <a:xfrm>
              <a:off x="6662738" y="1695451"/>
              <a:ext cx="4763" cy="7938"/>
            </a:xfrm>
            <a:custGeom>
              <a:avLst/>
              <a:gdLst>
                <a:gd name="T0" fmla="*/ 2 w 3"/>
                <a:gd name="T1" fmla="*/ 0 h 5"/>
                <a:gd name="T2" fmla="*/ 0 w 3"/>
                <a:gd name="T3" fmla="*/ 3 h 5"/>
                <a:gd name="T4" fmla="*/ 0 w 3"/>
                <a:gd name="T5" fmla="*/ 3 h 5"/>
                <a:gd name="T6" fmla="*/ 0 w 3"/>
                <a:gd name="T7" fmla="*/ 4 h 5"/>
                <a:gd name="T8" fmla="*/ 2 w 3"/>
                <a:gd name="T9" fmla="*/ 5 h 5"/>
                <a:gd name="T10" fmla="*/ 2 w 3"/>
                <a:gd name="T11" fmla="*/ 4 h 5"/>
                <a:gd name="T12" fmla="*/ 3 w 3"/>
                <a:gd name="T13" fmla="*/ 2 h 5"/>
                <a:gd name="T14" fmla="*/ 2 w 3"/>
                <a:gd name="T15" fmla="*/ 1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5">
                  <a:moveTo>
                    <a:pt x="2" y="0"/>
                  </a:moveTo>
                  <a:cubicBezTo>
                    <a:pt x="1" y="1"/>
                    <a:pt x="1" y="2"/>
                    <a:pt x="0" y="3"/>
                  </a:cubicBezTo>
                  <a:cubicBezTo>
                    <a:pt x="0" y="3"/>
                    <a:pt x="0" y="3"/>
                    <a:pt x="0" y="3"/>
                  </a:cubicBezTo>
                  <a:cubicBezTo>
                    <a:pt x="0" y="4"/>
                    <a:pt x="0" y="4"/>
                    <a:pt x="0" y="4"/>
                  </a:cubicBezTo>
                  <a:cubicBezTo>
                    <a:pt x="1" y="5"/>
                    <a:pt x="1" y="5"/>
                    <a:pt x="2" y="5"/>
                  </a:cubicBezTo>
                  <a:cubicBezTo>
                    <a:pt x="2" y="5"/>
                    <a:pt x="2" y="4"/>
                    <a:pt x="2" y="4"/>
                  </a:cubicBezTo>
                  <a:cubicBezTo>
                    <a:pt x="3" y="3"/>
                    <a:pt x="3" y="3"/>
                    <a:pt x="3" y="2"/>
                  </a:cubicBezTo>
                  <a:cubicBezTo>
                    <a:pt x="3" y="1"/>
                    <a:pt x="2" y="1"/>
                    <a:pt x="2" y="1"/>
                  </a:cubicBezTo>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 name="Freeform 776"/>
            <p:cNvSpPr>
              <a:spLocks/>
            </p:cNvSpPr>
            <p:nvPr/>
          </p:nvSpPr>
          <p:spPr bwMode="auto">
            <a:xfrm>
              <a:off x="6694488" y="1685926"/>
              <a:ext cx="28575" cy="14288"/>
            </a:xfrm>
            <a:custGeom>
              <a:avLst/>
              <a:gdLst>
                <a:gd name="T0" fmla="*/ 4 w 16"/>
                <a:gd name="T1" fmla="*/ 1 h 9"/>
                <a:gd name="T2" fmla="*/ 1 w 16"/>
                <a:gd name="T3" fmla="*/ 2 h 9"/>
                <a:gd name="T4" fmla="*/ 1 w 16"/>
                <a:gd name="T5" fmla="*/ 5 h 9"/>
                <a:gd name="T6" fmla="*/ 1 w 16"/>
                <a:gd name="T7" fmla="*/ 6 h 9"/>
                <a:gd name="T8" fmla="*/ 1 w 16"/>
                <a:gd name="T9" fmla="*/ 7 h 9"/>
                <a:gd name="T10" fmla="*/ 9 w 16"/>
                <a:gd name="T11" fmla="*/ 9 h 9"/>
                <a:gd name="T12" fmla="*/ 15 w 16"/>
                <a:gd name="T13" fmla="*/ 6 h 9"/>
                <a:gd name="T14" fmla="*/ 16 w 16"/>
                <a:gd name="T15" fmla="*/ 4 h 9"/>
                <a:gd name="T16" fmla="*/ 12 w 16"/>
                <a:gd name="T17" fmla="*/ 2 h 9"/>
                <a:gd name="T18" fmla="*/ 1 w 16"/>
                <a:gd name="T19" fmla="*/ 1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 h="9">
                  <a:moveTo>
                    <a:pt x="4" y="1"/>
                  </a:moveTo>
                  <a:cubicBezTo>
                    <a:pt x="3" y="0"/>
                    <a:pt x="2" y="1"/>
                    <a:pt x="1" y="2"/>
                  </a:cubicBezTo>
                  <a:cubicBezTo>
                    <a:pt x="0" y="3"/>
                    <a:pt x="0" y="4"/>
                    <a:pt x="1" y="5"/>
                  </a:cubicBezTo>
                  <a:cubicBezTo>
                    <a:pt x="1" y="6"/>
                    <a:pt x="1" y="6"/>
                    <a:pt x="1" y="6"/>
                  </a:cubicBezTo>
                  <a:cubicBezTo>
                    <a:pt x="1" y="7"/>
                    <a:pt x="1" y="7"/>
                    <a:pt x="1" y="7"/>
                  </a:cubicBezTo>
                  <a:cubicBezTo>
                    <a:pt x="3" y="8"/>
                    <a:pt x="6" y="9"/>
                    <a:pt x="9" y="9"/>
                  </a:cubicBezTo>
                  <a:cubicBezTo>
                    <a:pt x="11" y="9"/>
                    <a:pt x="14" y="8"/>
                    <a:pt x="15" y="6"/>
                  </a:cubicBezTo>
                  <a:cubicBezTo>
                    <a:pt x="16" y="5"/>
                    <a:pt x="16" y="5"/>
                    <a:pt x="16" y="4"/>
                  </a:cubicBezTo>
                  <a:cubicBezTo>
                    <a:pt x="15" y="3"/>
                    <a:pt x="13" y="3"/>
                    <a:pt x="12" y="2"/>
                  </a:cubicBezTo>
                  <a:cubicBezTo>
                    <a:pt x="9" y="0"/>
                    <a:pt x="4" y="0"/>
                    <a:pt x="1" y="1"/>
                  </a:cubicBezTo>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 name="Freeform 777"/>
            <p:cNvSpPr>
              <a:spLocks/>
            </p:cNvSpPr>
            <p:nvPr/>
          </p:nvSpPr>
          <p:spPr bwMode="auto">
            <a:xfrm>
              <a:off x="6716713" y="1647826"/>
              <a:ext cx="36513" cy="14288"/>
            </a:xfrm>
            <a:custGeom>
              <a:avLst/>
              <a:gdLst>
                <a:gd name="T0" fmla="*/ 8 w 21"/>
                <a:gd name="T1" fmla="*/ 8 h 8"/>
                <a:gd name="T2" fmla="*/ 10 w 21"/>
                <a:gd name="T3" fmla="*/ 8 h 8"/>
                <a:gd name="T4" fmla="*/ 16 w 21"/>
                <a:gd name="T5" fmla="*/ 8 h 8"/>
                <a:gd name="T6" fmla="*/ 19 w 21"/>
                <a:gd name="T7" fmla="*/ 7 h 8"/>
                <a:gd name="T8" fmla="*/ 20 w 21"/>
                <a:gd name="T9" fmla="*/ 2 h 8"/>
                <a:gd name="T10" fmla="*/ 19 w 21"/>
                <a:gd name="T11" fmla="*/ 1 h 8"/>
                <a:gd name="T12" fmla="*/ 11 w 21"/>
                <a:gd name="T13" fmla="*/ 1 h 8"/>
                <a:gd name="T14" fmla="*/ 6 w 21"/>
                <a:gd name="T15" fmla="*/ 0 h 8"/>
                <a:gd name="T16" fmla="*/ 8 w 21"/>
                <a:gd name="T17" fmla="*/ 8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8">
                  <a:moveTo>
                    <a:pt x="8" y="8"/>
                  </a:moveTo>
                  <a:cubicBezTo>
                    <a:pt x="9" y="8"/>
                    <a:pt x="10" y="8"/>
                    <a:pt x="10" y="8"/>
                  </a:cubicBezTo>
                  <a:cubicBezTo>
                    <a:pt x="12" y="8"/>
                    <a:pt x="14" y="8"/>
                    <a:pt x="16" y="8"/>
                  </a:cubicBezTo>
                  <a:cubicBezTo>
                    <a:pt x="18" y="8"/>
                    <a:pt x="19" y="8"/>
                    <a:pt x="19" y="7"/>
                  </a:cubicBezTo>
                  <a:cubicBezTo>
                    <a:pt x="21" y="6"/>
                    <a:pt x="21" y="4"/>
                    <a:pt x="20" y="2"/>
                  </a:cubicBezTo>
                  <a:cubicBezTo>
                    <a:pt x="20" y="2"/>
                    <a:pt x="20" y="1"/>
                    <a:pt x="19" y="1"/>
                  </a:cubicBezTo>
                  <a:cubicBezTo>
                    <a:pt x="17" y="1"/>
                    <a:pt x="13" y="1"/>
                    <a:pt x="11" y="1"/>
                  </a:cubicBezTo>
                  <a:cubicBezTo>
                    <a:pt x="9" y="1"/>
                    <a:pt x="7" y="0"/>
                    <a:pt x="6" y="0"/>
                  </a:cubicBezTo>
                  <a:cubicBezTo>
                    <a:pt x="0" y="2"/>
                    <a:pt x="5" y="8"/>
                    <a:pt x="8" y="8"/>
                  </a:cubicBezTo>
                  <a:close/>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 name="Freeform 778"/>
            <p:cNvSpPr>
              <a:spLocks/>
            </p:cNvSpPr>
            <p:nvPr/>
          </p:nvSpPr>
          <p:spPr bwMode="auto">
            <a:xfrm>
              <a:off x="6751638" y="1676401"/>
              <a:ext cx="14288" cy="9525"/>
            </a:xfrm>
            <a:custGeom>
              <a:avLst/>
              <a:gdLst>
                <a:gd name="T0" fmla="*/ 0 w 9"/>
                <a:gd name="T1" fmla="*/ 2 h 5"/>
                <a:gd name="T2" fmla="*/ 4 w 9"/>
                <a:gd name="T3" fmla="*/ 1 h 5"/>
                <a:gd name="T4" fmla="*/ 7 w 9"/>
                <a:gd name="T5" fmla="*/ 1 h 5"/>
                <a:gd name="T6" fmla="*/ 8 w 9"/>
                <a:gd name="T7" fmla="*/ 3 h 5"/>
                <a:gd name="T8" fmla="*/ 6 w 9"/>
                <a:gd name="T9" fmla="*/ 4 h 5"/>
                <a:gd name="T10" fmla="*/ 2 w 9"/>
                <a:gd name="T11" fmla="*/ 5 h 5"/>
                <a:gd name="T12" fmla="*/ 1 w 9"/>
                <a:gd name="T13" fmla="*/ 5 h 5"/>
                <a:gd name="T14" fmla="*/ 1 w 9"/>
                <a:gd name="T15" fmla="*/ 4 h 5"/>
                <a:gd name="T16" fmla="*/ 1 w 9"/>
                <a:gd name="T17" fmla="*/ 2 h 5"/>
                <a:gd name="T18" fmla="*/ 2 w 9"/>
                <a:gd name="T1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5">
                  <a:moveTo>
                    <a:pt x="0" y="2"/>
                  </a:moveTo>
                  <a:cubicBezTo>
                    <a:pt x="2" y="2"/>
                    <a:pt x="3" y="1"/>
                    <a:pt x="4" y="1"/>
                  </a:cubicBezTo>
                  <a:cubicBezTo>
                    <a:pt x="5" y="0"/>
                    <a:pt x="6" y="0"/>
                    <a:pt x="7" y="1"/>
                  </a:cubicBezTo>
                  <a:cubicBezTo>
                    <a:pt x="8" y="1"/>
                    <a:pt x="9" y="2"/>
                    <a:pt x="8" y="3"/>
                  </a:cubicBezTo>
                  <a:cubicBezTo>
                    <a:pt x="8" y="4"/>
                    <a:pt x="7" y="4"/>
                    <a:pt x="6" y="4"/>
                  </a:cubicBezTo>
                  <a:cubicBezTo>
                    <a:pt x="4" y="4"/>
                    <a:pt x="3" y="5"/>
                    <a:pt x="2" y="5"/>
                  </a:cubicBezTo>
                  <a:cubicBezTo>
                    <a:pt x="1" y="5"/>
                    <a:pt x="1" y="5"/>
                    <a:pt x="1" y="5"/>
                  </a:cubicBezTo>
                  <a:cubicBezTo>
                    <a:pt x="1" y="4"/>
                    <a:pt x="1" y="4"/>
                    <a:pt x="1" y="4"/>
                  </a:cubicBezTo>
                  <a:cubicBezTo>
                    <a:pt x="1" y="3"/>
                    <a:pt x="1" y="3"/>
                    <a:pt x="1" y="2"/>
                  </a:cubicBezTo>
                  <a:cubicBezTo>
                    <a:pt x="2" y="2"/>
                    <a:pt x="2" y="2"/>
                    <a:pt x="2" y="2"/>
                  </a:cubicBezTo>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 name="Freeform 779"/>
            <p:cNvSpPr>
              <a:spLocks/>
            </p:cNvSpPr>
            <p:nvPr/>
          </p:nvSpPr>
          <p:spPr bwMode="auto">
            <a:xfrm>
              <a:off x="6742113" y="1704976"/>
              <a:ext cx="15875" cy="7938"/>
            </a:xfrm>
            <a:custGeom>
              <a:avLst/>
              <a:gdLst>
                <a:gd name="T0" fmla="*/ 6 w 9"/>
                <a:gd name="T1" fmla="*/ 0 h 4"/>
                <a:gd name="T2" fmla="*/ 3 w 9"/>
                <a:gd name="T3" fmla="*/ 1 h 4"/>
                <a:gd name="T4" fmla="*/ 2 w 9"/>
                <a:gd name="T5" fmla="*/ 1 h 4"/>
                <a:gd name="T6" fmla="*/ 1 w 9"/>
                <a:gd name="T7" fmla="*/ 2 h 4"/>
                <a:gd name="T8" fmla="*/ 0 w 9"/>
                <a:gd name="T9" fmla="*/ 4 h 4"/>
                <a:gd name="T10" fmla="*/ 7 w 9"/>
                <a:gd name="T11" fmla="*/ 3 h 4"/>
                <a:gd name="T12" fmla="*/ 9 w 9"/>
                <a:gd name="T13" fmla="*/ 3 h 4"/>
                <a:gd name="T14" fmla="*/ 8 w 9"/>
                <a:gd name="T15" fmla="*/ 1 h 4"/>
                <a:gd name="T16" fmla="*/ 6 w 9"/>
                <a:gd name="T17"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4">
                  <a:moveTo>
                    <a:pt x="6" y="0"/>
                  </a:moveTo>
                  <a:cubicBezTo>
                    <a:pt x="5" y="0"/>
                    <a:pt x="4" y="0"/>
                    <a:pt x="3" y="1"/>
                  </a:cubicBezTo>
                  <a:cubicBezTo>
                    <a:pt x="2" y="1"/>
                    <a:pt x="2" y="1"/>
                    <a:pt x="2" y="1"/>
                  </a:cubicBezTo>
                  <a:cubicBezTo>
                    <a:pt x="2" y="1"/>
                    <a:pt x="1" y="2"/>
                    <a:pt x="1" y="2"/>
                  </a:cubicBezTo>
                  <a:cubicBezTo>
                    <a:pt x="1" y="3"/>
                    <a:pt x="0" y="4"/>
                    <a:pt x="0" y="4"/>
                  </a:cubicBezTo>
                  <a:cubicBezTo>
                    <a:pt x="2" y="4"/>
                    <a:pt x="5" y="4"/>
                    <a:pt x="7" y="3"/>
                  </a:cubicBezTo>
                  <a:cubicBezTo>
                    <a:pt x="8" y="3"/>
                    <a:pt x="9" y="3"/>
                    <a:pt x="9" y="3"/>
                  </a:cubicBezTo>
                  <a:cubicBezTo>
                    <a:pt x="9" y="2"/>
                    <a:pt x="8" y="2"/>
                    <a:pt x="8" y="1"/>
                  </a:cubicBezTo>
                  <a:cubicBezTo>
                    <a:pt x="7" y="1"/>
                    <a:pt x="7" y="1"/>
                    <a:pt x="6" y="1"/>
                  </a:cubicBezTo>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 name="Freeform 780"/>
            <p:cNvSpPr>
              <a:spLocks/>
            </p:cNvSpPr>
            <p:nvPr/>
          </p:nvSpPr>
          <p:spPr bwMode="auto">
            <a:xfrm>
              <a:off x="6738938" y="1736726"/>
              <a:ext cx="11113" cy="6350"/>
            </a:xfrm>
            <a:custGeom>
              <a:avLst/>
              <a:gdLst>
                <a:gd name="T0" fmla="*/ 4 w 6"/>
                <a:gd name="T1" fmla="*/ 1 h 4"/>
                <a:gd name="T2" fmla="*/ 2 w 6"/>
                <a:gd name="T3" fmla="*/ 1 h 4"/>
                <a:gd name="T4" fmla="*/ 0 w 6"/>
                <a:gd name="T5" fmla="*/ 2 h 4"/>
                <a:gd name="T6" fmla="*/ 2 w 6"/>
                <a:gd name="T7" fmla="*/ 4 h 4"/>
                <a:gd name="T8" fmla="*/ 4 w 6"/>
                <a:gd name="T9" fmla="*/ 4 h 4"/>
                <a:gd name="T10" fmla="*/ 6 w 6"/>
                <a:gd name="T11" fmla="*/ 2 h 4"/>
                <a:gd name="T12" fmla="*/ 5 w 6"/>
                <a:gd name="T13" fmla="*/ 0 h 4"/>
                <a:gd name="T14" fmla="*/ 2 w 6"/>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4">
                  <a:moveTo>
                    <a:pt x="4" y="1"/>
                  </a:moveTo>
                  <a:cubicBezTo>
                    <a:pt x="3" y="1"/>
                    <a:pt x="2" y="1"/>
                    <a:pt x="2" y="1"/>
                  </a:cubicBezTo>
                  <a:cubicBezTo>
                    <a:pt x="1" y="1"/>
                    <a:pt x="0" y="2"/>
                    <a:pt x="0" y="2"/>
                  </a:cubicBezTo>
                  <a:cubicBezTo>
                    <a:pt x="0" y="3"/>
                    <a:pt x="1" y="4"/>
                    <a:pt x="2" y="4"/>
                  </a:cubicBezTo>
                  <a:cubicBezTo>
                    <a:pt x="3" y="4"/>
                    <a:pt x="3" y="4"/>
                    <a:pt x="4" y="4"/>
                  </a:cubicBezTo>
                  <a:cubicBezTo>
                    <a:pt x="5" y="4"/>
                    <a:pt x="6" y="3"/>
                    <a:pt x="6" y="2"/>
                  </a:cubicBezTo>
                  <a:cubicBezTo>
                    <a:pt x="6" y="2"/>
                    <a:pt x="6" y="1"/>
                    <a:pt x="5" y="0"/>
                  </a:cubicBezTo>
                  <a:cubicBezTo>
                    <a:pt x="4" y="0"/>
                    <a:pt x="3" y="1"/>
                    <a:pt x="2" y="1"/>
                  </a:cubicBezTo>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 name="Freeform 781"/>
            <p:cNvSpPr>
              <a:spLocks/>
            </p:cNvSpPr>
            <p:nvPr/>
          </p:nvSpPr>
          <p:spPr bwMode="auto">
            <a:xfrm>
              <a:off x="6764338" y="1714501"/>
              <a:ext cx="25400" cy="11113"/>
            </a:xfrm>
            <a:custGeom>
              <a:avLst/>
              <a:gdLst>
                <a:gd name="T0" fmla="*/ 10 w 15"/>
                <a:gd name="T1" fmla="*/ 1 h 7"/>
                <a:gd name="T2" fmla="*/ 3 w 15"/>
                <a:gd name="T3" fmla="*/ 0 h 7"/>
                <a:gd name="T4" fmla="*/ 0 w 15"/>
                <a:gd name="T5" fmla="*/ 2 h 7"/>
                <a:gd name="T6" fmla="*/ 2 w 15"/>
                <a:gd name="T7" fmla="*/ 5 h 7"/>
                <a:gd name="T8" fmla="*/ 3 w 15"/>
                <a:gd name="T9" fmla="*/ 6 h 7"/>
                <a:gd name="T10" fmla="*/ 9 w 15"/>
                <a:gd name="T11" fmla="*/ 7 h 7"/>
                <a:gd name="T12" fmla="*/ 14 w 15"/>
                <a:gd name="T13" fmla="*/ 6 h 7"/>
                <a:gd name="T14" fmla="*/ 14 w 15"/>
                <a:gd name="T15" fmla="*/ 4 h 7"/>
                <a:gd name="T16" fmla="*/ 14 w 15"/>
                <a:gd name="T17" fmla="*/ 3 h 7"/>
                <a:gd name="T18" fmla="*/ 10 w 15"/>
                <a:gd name="T19" fmla="*/ 1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 h="7">
                  <a:moveTo>
                    <a:pt x="10" y="1"/>
                  </a:moveTo>
                  <a:cubicBezTo>
                    <a:pt x="7" y="0"/>
                    <a:pt x="5" y="0"/>
                    <a:pt x="3" y="0"/>
                  </a:cubicBezTo>
                  <a:cubicBezTo>
                    <a:pt x="2" y="0"/>
                    <a:pt x="0" y="1"/>
                    <a:pt x="0" y="2"/>
                  </a:cubicBezTo>
                  <a:cubicBezTo>
                    <a:pt x="0" y="3"/>
                    <a:pt x="1" y="4"/>
                    <a:pt x="2" y="5"/>
                  </a:cubicBezTo>
                  <a:cubicBezTo>
                    <a:pt x="2" y="5"/>
                    <a:pt x="3" y="5"/>
                    <a:pt x="3" y="6"/>
                  </a:cubicBezTo>
                  <a:cubicBezTo>
                    <a:pt x="5" y="6"/>
                    <a:pt x="7" y="7"/>
                    <a:pt x="9" y="7"/>
                  </a:cubicBezTo>
                  <a:cubicBezTo>
                    <a:pt x="11" y="7"/>
                    <a:pt x="12" y="6"/>
                    <a:pt x="14" y="6"/>
                  </a:cubicBezTo>
                  <a:cubicBezTo>
                    <a:pt x="14" y="5"/>
                    <a:pt x="15" y="4"/>
                    <a:pt x="14" y="4"/>
                  </a:cubicBezTo>
                  <a:cubicBezTo>
                    <a:pt x="14" y="3"/>
                    <a:pt x="14" y="3"/>
                    <a:pt x="14" y="3"/>
                  </a:cubicBezTo>
                  <a:cubicBezTo>
                    <a:pt x="13" y="2"/>
                    <a:pt x="11" y="2"/>
                    <a:pt x="10" y="1"/>
                  </a:cubicBezTo>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 name="Freeform 782"/>
            <p:cNvSpPr>
              <a:spLocks/>
            </p:cNvSpPr>
            <p:nvPr/>
          </p:nvSpPr>
          <p:spPr bwMode="auto">
            <a:xfrm>
              <a:off x="6781801" y="1684338"/>
              <a:ext cx="20638" cy="11113"/>
            </a:xfrm>
            <a:custGeom>
              <a:avLst/>
              <a:gdLst>
                <a:gd name="T0" fmla="*/ 1 w 12"/>
                <a:gd name="T1" fmla="*/ 5 h 7"/>
                <a:gd name="T2" fmla="*/ 1 w 12"/>
                <a:gd name="T3" fmla="*/ 6 h 7"/>
                <a:gd name="T4" fmla="*/ 2 w 12"/>
                <a:gd name="T5" fmla="*/ 7 h 7"/>
                <a:gd name="T6" fmla="*/ 10 w 12"/>
                <a:gd name="T7" fmla="*/ 5 h 7"/>
                <a:gd name="T8" fmla="*/ 12 w 12"/>
                <a:gd name="T9" fmla="*/ 4 h 7"/>
                <a:gd name="T10" fmla="*/ 11 w 12"/>
                <a:gd name="T11" fmla="*/ 3 h 7"/>
                <a:gd name="T12" fmla="*/ 7 w 12"/>
                <a:gd name="T13" fmla="*/ 1 h 7"/>
                <a:gd name="T14" fmla="*/ 1 w 12"/>
                <a:gd name="T15" fmla="*/ 5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7">
                  <a:moveTo>
                    <a:pt x="1" y="5"/>
                  </a:moveTo>
                  <a:cubicBezTo>
                    <a:pt x="1" y="6"/>
                    <a:pt x="1" y="6"/>
                    <a:pt x="1" y="6"/>
                  </a:cubicBezTo>
                  <a:cubicBezTo>
                    <a:pt x="1" y="7"/>
                    <a:pt x="2" y="7"/>
                    <a:pt x="2" y="7"/>
                  </a:cubicBezTo>
                  <a:cubicBezTo>
                    <a:pt x="5" y="7"/>
                    <a:pt x="8" y="6"/>
                    <a:pt x="10" y="5"/>
                  </a:cubicBezTo>
                  <a:cubicBezTo>
                    <a:pt x="11" y="5"/>
                    <a:pt x="11" y="5"/>
                    <a:pt x="12" y="4"/>
                  </a:cubicBezTo>
                  <a:cubicBezTo>
                    <a:pt x="12" y="4"/>
                    <a:pt x="12" y="3"/>
                    <a:pt x="11" y="3"/>
                  </a:cubicBezTo>
                  <a:cubicBezTo>
                    <a:pt x="11" y="1"/>
                    <a:pt x="9" y="1"/>
                    <a:pt x="7" y="1"/>
                  </a:cubicBezTo>
                  <a:cubicBezTo>
                    <a:pt x="3" y="1"/>
                    <a:pt x="0" y="0"/>
                    <a:pt x="1" y="5"/>
                  </a:cubicBezTo>
                  <a:close/>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5" name="Freeform 783"/>
            <p:cNvSpPr>
              <a:spLocks/>
            </p:cNvSpPr>
            <p:nvPr/>
          </p:nvSpPr>
          <p:spPr bwMode="auto">
            <a:xfrm>
              <a:off x="6799263" y="1695451"/>
              <a:ext cx="15875" cy="3175"/>
            </a:xfrm>
            <a:custGeom>
              <a:avLst/>
              <a:gdLst>
                <a:gd name="T0" fmla="*/ 2 w 9"/>
                <a:gd name="T1" fmla="*/ 0 h 2"/>
                <a:gd name="T2" fmla="*/ 1 w 9"/>
                <a:gd name="T3" fmla="*/ 1 h 2"/>
                <a:gd name="T4" fmla="*/ 2 w 9"/>
                <a:gd name="T5" fmla="*/ 2 h 2"/>
                <a:gd name="T6" fmla="*/ 4 w 9"/>
                <a:gd name="T7" fmla="*/ 2 h 2"/>
                <a:gd name="T8" fmla="*/ 9 w 9"/>
                <a:gd name="T9" fmla="*/ 1 h 2"/>
                <a:gd name="T10" fmla="*/ 2 w 9"/>
                <a:gd name="T11" fmla="*/ 0 h 2"/>
                <a:gd name="T12" fmla="*/ 0 w 9"/>
                <a:gd name="T13" fmla="*/ 1 h 2"/>
              </a:gdLst>
              <a:ahLst/>
              <a:cxnLst>
                <a:cxn ang="0">
                  <a:pos x="T0" y="T1"/>
                </a:cxn>
                <a:cxn ang="0">
                  <a:pos x="T2" y="T3"/>
                </a:cxn>
                <a:cxn ang="0">
                  <a:pos x="T4" y="T5"/>
                </a:cxn>
                <a:cxn ang="0">
                  <a:pos x="T6" y="T7"/>
                </a:cxn>
                <a:cxn ang="0">
                  <a:pos x="T8" y="T9"/>
                </a:cxn>
                <a:cxn ang="0">
                  <a:pos x="T10" y="T11"/>
                </a:cxn>
                <a:cxn ang="0">
                  <a:pos x="T12" y="T13"/>
                </a:cxn>
              </a:cxnLst>
              <a:rect l="0" t="0" r="r" b="b"/>
              <a:pathLst>
                <a:path w="9" h="2">
                  <a:moveTo>
                    <a:pt x="2" y="0"/>
                  </a:moveTo>
                  <a:cubicBezTo>
                    <a:pt x="1" y="0"/>
                    <a:pt x="1" y="1"/>
                    <a:pt x="1" y="1"/>
                  </a:cubicBezTo>
                  <a:cubicBezTo>
                    <a:pt x="1" y="2"/>
                    <a:pt x="1" y="2"/>
                    <a:pt x="2" y="2"/>
                  </a:cubicBezTo>
                  <a:cubicBezTo>
                    <a:pt x="3" y="2"/>
                    <a:pt x="3" y="2"/>
                    <a:pt x="4" y="2"/>
                  </a:cubicBezTo>
                  <a:cubicBezTo>
                    <a:pt x="5" y="2"/>
                    <a:pt x="7" y="1"/>
                    <a:pt x="9" y="1"/>
                  </a:cubicBezTo>
                  <a:cubicBezTo>
                    <a:pt x="7" y="1"/>
                    <a:pt x="4" y="0"/>
                    <a:pt x="2" y="0"/>
                  </a:cubicBezTo>
                  <a:cubicBezTo>
                    <a:pt x="1" y="0"/>
                    <a:pt x="1" y="0"/>
                    <a:pt x="0" y="1"/>
                  </a:cubicBezTo>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6" name="Freeform 784"/>
            <p:cNvSpPr>
              <a:spLocks/>
            </p:cNvSpPr>
            <p:nvPr/>
          </p:nvSpPr>
          <p:spPr bwMode="auto">
            <a:xfrm>
              <a:off x="6829426" y="1673226"/>
              <a:ext cx="19050" cy="11113"/>
            </a:xfrm>
            <a:custGeom>
              <a:avLst/>
              <a:gdLst>
                <a:gd name="T0" fmla="*/ 6 w 12"/>
                <a:gd name="T1" fmla="*/ 1 h 6"/>
                <a:gd name="T2" fmla="*/ 2 w 12"/>
                <a:gd name="T3" fmla="*/ 1 h 6"/>
                <a:gd name="T4" fmla="*/ 1 w 12"/>
                <a:gd name="T5" fmla="*/ 2 h 6"/>
                <a:gd name="T6" fmla="*/ 0 w 12"/>
                <a:gd name="T7" fmla="*/ 4 h 6"/>
                <a:gd name="T8" fmla="*/ 2 w 12"/>
                <a:gd name="T9" fmla="*/ 5 h 6"/>
                <a:gd name="T10" fmla="*/ 11 w 12"/>
                <a:gd name="T11" fmla="*/ 4 h 6"/>
                <a:gd name="T12" fmla="*/ 12 w 12"/>
                <a:gd name="T13" fmla="*/ 4 h 6"/>
                <a:gd name="T14" fmla="*/ 11 w 12"/>
                <a:gd name="T15" fmla="*/ 3 h 6"/>
                <a:gd name="T16" fmla="*/ 6 w 12"/>
                <a:gd name="T17" fmla="*/ 1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6">
                  <a:moveTo>
                    <a:pt x="6" y="1"/>
                  </a:moveTo>
                  <a:cubicBezTo>
                    <a:pt x="5" y="0"/>
                    <a:pt x="4" y="1"/>
                    <a:pt x="2" y="1"/>
                  </a:cubicBezTo>
                  <a:cubicBezTo>
                    <a:pt x="2" y="1"/>
                    <a:pt x="1" y="2"/>
                    <a:pt x="1" y="2"/>
                  </a:cubicBezTo>
                  <a:cubicBezTo>
                    <a:pt x="0" y="3"/>
                    <a:pt x="0" y="4"/>
                    <a:pt x="0" y="4"/>
                  </a:cubicBezTo>
                  <a:cubicBezTo>
                    <a:pt x="1" y="5"/>
                    <a:pt x="2" y="5"/>
                    <a:pt x="2" y="5"/>
                  </a:cubicBezTo>
                  <a:cubicBezTo>
                    <a:pt x="5" y="6"/>
                    <a:pt x="8" y="6"/>
                    <a:pt x="11" y="4"/>
                  </a:cubicBezTo>
                  <a:cubicBezTo>
                    <a:pt x="12" y="4"/>
                    <a:pt x="12" y="4"/>
                    <a:pt x="12" y="4"/>
                  </a:cubicBezTo>
                  <a:cubicBezTo>
                    <a:pt x="12" y="3"/>
                    <a:pt x="12" y="3"/>
                    <a:pt x="11" y="3"/>
                  </a:cubicBezTo>
                  <a:cubicBezTo>
                    <a:pt x="11" y="1"/>
                    <a:pt x="8" y="0"/>
                    <a:pt x="6" y="1"/>
                  </a:cubicBezTo>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7" name="Freeform 785"/>
            <p:cNvSpPr>
              <a:spLocks/>
            </p:cNvSpPr>
            <p:nvPr/>
          </p:nvSpPr>
          <p:spPr bwMode="auto">
            <a:xfrm>
              <a:off x="6832601" y="1695451"/>
              <a:ext cx="22225" cy="12700"/>
            </a:xfrm>
            <a:custGeom>
              <a:avLst/>
              <a:gdLst>
                <a:gd name="T0" fmla="*/ 8 w 13"/>
                <a:gd name="T1" fmla="*/ 0 h 7"/>
                <a:gd name="T2" fmla="*/ 1 w 13"/>
                <a:gd name="T3" fmla="*/ 0 h 7"/>
                <a:gd name="T4" fmla="*/ 0 w 13"/>
                <a:gd name="T5" fmla="*/ 1 h 7"/>
                <a:gd name="T6" fmla="*/ 0 w 13"/>
                <a:gd name="T7" fmla="*/ 2 h 7"/>
                <a:gd name="T8" fmla="*/ 0 w 13"/>
                <a:gd name="T9" fmla="*/ 4 h 7"/>
                <a:gd name="T10" fmla="*/ 0 w 13"/>
                <a:gd name="T11" fmla="*/ 4 h 7"/>
                <a:gd name="T12" fmla="*/ 1 w 13"/>
                <a:gd name="T13" fmla="*/ 5 h 7"/>
                <a:gd name="T14" fmla="*/ 12 w 13"/>
                <a:gd name="T15" fmla="*/ 6 h 7"/>
                <a:gd name="T16" fmla="*/ 13 w 13"/>
                <a:gd name="T17" fmla="*/ 5 h 7"/>
                <a:gd name="T18" fmla="*/ 13 w 13"/>
                <a:gd name="T19" fmla="*/ 4 h 7"/>
                <a:gd name="T20" fmla="*/ 12 w 13"/>
                <a:gd name="T21" fmla="*/ 2 h 7"/>
                <a:gd name="T22" fmla="*/ 4 w 13"/>
                <a:gd name="T23"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 h="7">
                  <a:moveTo>
                    <a:pt x="8" y="0"/>
                  </a:moveTo>
                  <a:cubicBezTo>
                    <a:pt x="6" y="0"/>
                    <a:pt x="4" y="0"/>
                    <a:pt x="1" y="0"/>
                  </a:cubicBezTo>
                  <a:cubicBezTo>
                    <a:pt x="1" y="0"/>
                    <a:pt x="0" y="0"/>
                    <a:pt x="0" y="1"/>
                  </a:cubicBezTo>
                  <a:cubicBezTo>
                    <a:pt x="0" y="2"/>
                    <a:pt x="0" y="2"/>
                    <a:pt x="0" y="2"/>
                  </a:cubicBezTo>
                  <a:cubicBezTo>
                    <a:pt x="0" y="2"/>
                    <a:pt x="0" y="3"/>
                    <a:pt x="0" y="4"/>
                  </a:cubicBezTo>
                  <a:cubicBezTo>
                    <a:pt x="0" y="4"/>
                    <a:pt x="0" y="4"/>
                    <a:pt x="0" y="4"/>
                  </a:cubicBezTo>
                  <a:cubicBezTo>
                    <a:pt x="0" y="5"/>
                    <a:pt x="0" y="5"/>
                    <a:pt x="1" y="5"/>
                  </a:cubicBezTo>
                  <a:cubicBezTo>
                    <a:pt x="4" y="6"/>
                    <a:pt x="8" y="7"/>
                    <a:pt x="12" y="6"/>
                  </a:cubicBezTo>
                  <a:cubicBezTo>
                    <a:pt x="12" y="6"/>
                    <a:pt x="13" y="6"/>
                    <a:pt x="13" y="5"/>
                  </a:cubicBezTo>
                  <a:cubicBezTo>
                    <a:pt x="13" y="5"/>
                    <a:pt x="13" y="4"/>
                    <a:pt x="13" y="4"/>
                  </a:cubicBezTo>
                  <a:cubicBezTo>
                    <a:pt x="13" y="3"/>
                    <a:pt x="12" y="2"/>
                    <a:pt x="12" y="2"/>
                  </a:cubicBezTo>
                  <a:cubicBezTo>
                    <a:pt x="10" y="1"/>
                    <a:pt x="7" y="0"/>
                    <a:pt x="4" y="0"/>
                  </a:cubicBezTo>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8" name="Freeform 786"/>
            <p:cNvSpPr>
              <a:spLocks/>
            </p:cNvSpPr>
            <p:nvPr/>
          </p:nvSpPr>
          <p:spPr bwMode="auto">
            <a:xfrm>
              <a:off x="6808788" y="1719263"/>
              <a:ext cx="25400" cy="9525"/>
            </a:xfrm>
            <a:custGeom>
              <a:avLst/>
              <a:gdLst>
                <a:gd name="T0" fmla="*/ 12 w 15"/>
                <a:gd name="T1" fmla="*/ 0 h 6"/>
                <a:gd name="T2" fmla="*/ 4 w 15"/>
                <a:gd name="T3" fmla="*/ 1 h 6"/>
                <a:gd name="T4" fmla="*/ 1 w 15"/>
                <a:gd name="T5" fmla="*/ 3 h 6"/>
                <a:gd name="T6" fmla="*/ 1 w 15"/>
                <a:gd name="T7" fmla="*/ 6 h 6"/>
                <a:gd name="T8" fmla="*/ 3 w 15"/>
                <a:gd name="T9" fmla="*/ 6 h 6"/>
                <a:gd name="T10" fmla="*/ 10 w 15"/>
                <a:gd name="T11" fmla="*/ 6 h 6"/>
                <a:gd name="T12" fmla="*/ 13 w 15"/>
                <a:gd name="T13" fmla="*/ 6 h 6"/>
                <a:gd name="T14" fmla="*/ 15 w 15"/>
                <a:gd name="T15" fmla="*/ 2 h 6"/>
                <a:gd name="T16" fmla="*/ 8 w 15"/>
                <a:gd name="T17" fmla="*/ 1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 h="6">
                  <a:moveTo>
                    <a:pt x="12" y="0"/>
                  </a:moveTo>
                  <a:cubicBezTo>
                    <a:pt x="10" y="0"/>
                    <a:pt x="7" y="0"/>
                    <a:pt x="4" y="1"/>
                  </a:cubicBezTo>
                  <a:cubicBezTo>
                    <a:pt x="3" y="1"/>
                    <a:pt x="2" y="2"/>
                    <a:pt x="1" y="3"/>
                  </a:cubicBezTo>
                  <a:cubicBezTo>
                    <a:pt x="0" y="4"/>
                    <a:pt x="0" y="5"/>
                    <a:pt x="1" y="6"/>
                  </a:cubicBezTo>
                  <a:cubicBezTo>
                    <a:pt x="2" y="6"/>
                    <a:pt x="3" y="6"/>
                    <a:pt x="3" y="6"/>
                  </a:cubicBezTo>
                  <a:cubicBezTo>
                    <a:pt x="6" y="6"/>
                    <a:pt x="8" y="6"/>
                    <a:pt x="10" y="6"/>
                  </a:cubicBezTo>
                  <a:cubicBezTo>
                    <a:pt x="11" y="6"/>
                    <a:pt x="12" y="6"/>
                    <a:pt x="13" y="6"/>
                  </a:cubicBezTo>
                  <a:cubicBezTo>
                    <a:pt x="14" y="5"/>
                    <a:pt x="15" y="4"/>
                    <a:pt x="15" y="2"/>
                  </a:cubicBezTo>
                  <a:cubicBezTo>
                    <a:pt x="13" y="1"/>
                    <a:pt x="10" y="0"/>
                    <a:pt x="8" y="1"/>
                  </a:cubicBezTo>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9" name="Freeform 787"/>
            <p:cNvSpPr>
              <a:spLocks/>
            </p:cNvSpPr>
            <p:nvPr/>
          </p:nvSpPr>
          <p:spPr bwMode="auto">
            <a:xfrm>
              <a:off x="6792913" y="1754188"/>
              <a:ext cx="17463" cy="20638"/>
            </a:xfrm>
            <a:custGeom>
              <a:avLst/>
              <a:gdLst>
                <a:gd name="T0" fmla="*/ 0 w 10"/>
                <a:gd name="T1" fmla="*/ 8 h 12"/>
                <a:gd name="T2" fmla="*/ 1 w 10"/>
                <a:gd name="T3" fmla="*/ 6 h 12"/>
                <a:gd name="T4" fmla="*/ 2 w 10"/>
                <a:gd name="T5" fmla="*/ 4 h 12"/>
                <a:gd name="T6" fmla="*/ 5 w 10"/>
                <a:gd name="T7" fmla="*/ 2 h 12"/>
                <a:gd name="T8" fmla="*/ 10 w 10"/>
                <a:gd name="T9" fmla="*/ 3 h 12"/>
                <a:gd name="T10" fmla="*/ 9 w 10"/>
                <a:gd name="T11" fmla="*/ 7 h 12"/>
                <a:gd name="T12" fmla="*/ 0 w 10"/>
                <a:gd name="T13" fmla="*/ 8 h 12"/>
              </a:gdLst>
              <a:ahLst/>
              <a:cxnLst>
                <a:cxn ang="0">
                  <a:pos x="T0" y="T1"/>
                </a:cxn>
                <a:cxn ang="0">
                  <a:pos x="T2" y="T3"/>
                </a:cxn>
                <a:cxn ang="0">
                  <a:pos x="T4" y="T5"/>
                </a:cxn>
                <a:cxn ang="0">
                  <a:pos x="T6" y="T7"/>
                </a:cxn>
                <a:cxn ang="0">
                  <a:pos x="T8" y="T9"/>
                </a:cxn>
                <a:cxn ang="0">
                  <a:pos x="T10" y="T11"/>
                </a:cxn>
                <a:cxn ang="0">
                  <a:pos x="T12" y="T13"/>
                </a:cxn>
              </a:cxnLst>
              <a:rect l="0" t="0" r="r" b="b"/>
              <a:pathLst>
                <a:path w="10" h="12">
                  <a:moveTo>
                    <a:pt x="0" y="8"/>
                  </a:moveTo>
                  <a:cubicBezTo>
                    <a:pt x="0" y="8"/>
                    <a:pt x="0" y="7"/>
                    <a:pt x="1" y="6"/>
                  </a:cubicBezTo>
                  <a:cubicBezTo>
                    <a:pt x="1" y="5"/>
                    <a:pt x="1" y="4"/>
                    <a:pt x="2" y="4"/>
                  </a:cubicBezTo>
                  <a:cubicBezTo>
                    <a:pt x="3" y="3"/>
                    <a:pt x="4" y="2"/>
                    <a:pt x="5" y="2"/>
                  </a:cubicBezTo>
                  <a:cubicBezTo>
                    <a:pt x="8" y="1"/>
                    <a:pt x="9" y="0"/>
                    <a:pt x="10" y="3"/>
                  </a:cubicBezTo>
                  <a:cubicBezTo>
                    <a:pt x="10" y="4"/>
                    <a:pt x="10" y="6"/>
                    <a:pt x="9" y="7"/>
                  </a:cubicBezTo>
                  <a:cubicBezTo>
                    <a:pt x="8" y="9"/>
                    <a:pt x="2" y="12"/>
                    <a:pt x="0" y="8"/>
                  </a:cubicBezTo>
                  <a:close/>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0" name="Freeform 788"/>
            <p:cNvSpPr>
              <a:spLocks/>
            </p:cNvSpPr>
            <p:nvPr/>
          </p:nvSpPr>
          <p:spPr bwMode="auto">
            <a:xfrm>
              <a:off x="6861176" y="1727201"/>
              <a:ext cx="34925" cy="14288"/>
            </a:xfrm>
            <a:custGeom>
              <a:avLst/>
              <a:gdLst>
                <a:gd name="T0" fmla="*/ 2 w 21"/>
                <a:gd name="T1" fmla="*/ 2 h 8"/>
                <a:gd name="T2" fmla="*/ 4 w 21"/>
                <a:gd name="T3" fmla="*/ 1 h 8"/>
                <a:gd name="T4" fmla="*/ 9 w 21"/>
                <a:gd name="T5" fmla="*/ 0 h 8"/>
                <a:gd name="T6" fmla="*/ 14 w 21"/>
                <a:gd name="T7" fmla="*/ 0 h 8"/>
                <a:gd name="T8" fmla="*/ 15 w 21"/>
                <a:gd name="T9" fmla="*/ 0 h 8"/>
                <a:gd name="T10" fmla="*/ 17 w 21"/>
                <a:gd name="T11" fmla="*/ 2 h 8"/>
                <a:gd name="T12" fmla="*/ 10 w 21"/>
                <a:gd name="T13" fmla="*/ 7 h 8"/>
                <a:gd name="T14" fmla="*/ 2 w 21"/>
                <a:gd name="T15" fmla="*/ 2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8">
                  <a:moveTo>
                    <a:pt x="2" y="2"/>
                  </a:moveTo>
                  <a:cubicBezTo>
                    <a:pt x="2" y="1"/>
                    <a:pt x="3" y="1"/>
                    <a:pt x="4" y="1"/>
                  </a:cubicBezTo>
                  <a:cubicBezTo>
                    <a:pt x="6" y="1"/>
                    <a:pt x="7" y="1"/>
                    <a:pt x="9" y="0"/>
                  </a:cubicBezTo>
                  <a:cubicBezTo>
                    <a:pt x="10" y="0"/>
                    <a:pt x="12" y="0"/>
                    <a:pt x="14" y="0"/>
                  </a:cubicBezTo>
                  <a:cubicBezTo>
                    <a:pt x="14" y="0"/>
                    <a:pt x="15" y="0"/>
                    <a:pt x="15" y="0"/>
                  </a:cubicBezTo>
                  <a:cubicBezTo>
                    <a:pt x="16" y="1"/>
                    <a:pt x="16" y="1"/>
                    <a:pt x="17" y="2"/>
                  </a:cubicBezTo>
                  <a:cubicBezTo>
                    <a:pt x="21" y="6"/>
                    <a:pt x="12" y="6"/>
                    <a:pt x="10" y="7"/>
                  </a:cubicBezTo>
                  <a:cubicBezTo>
                    <a:pt x="7" y="8"/>
                    <a:pt x="0" y="5"/>
                    <a:pt x="2" y="2"/>
                  </a:cubicBezTo>
                  <a:close/>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1" name="Freeform 789"/>
            <p:cNvSpPr>
              <a:spLocks/>
            </p:cNvSpPr>
            <p:nvPr/>
          </p:nvSpPr>
          <p:spPr bwMode="auto">
            <a:xfrm>
              <a:off x="6869113" y="1695451"/>
              <a:ext cx="20638" cy="12700"/>
            </a:xfrm>
            <a:custGeom>
              <a:avLst/>
              <a:gdLst>
                <a:gd name="T0" fmla="*/ 6 w 12"/>
                <a:gd name="T1" fmla="*/ 6 h 7"/>
                <a:gd name="T2" fmla="*/ 2 w 12"/>
                <a:gd name="T3" fmla="*/ 5 h 7"/>
                <a:gd name="T4" fmla="*/ 1 w 12"/>
                <a:gd name="T5" fmla="*/ 2 h 7"/>
                <a:gd name="T6" fmla="*/ 11 w 12"/>
                <a:gd name="T7" fmla="*/ 2 h 7"/>
                <a:gd name="T8" fmla="*/ 12 w 12"/>
                <a:gd name="T9" fmla="*/ 3 h 7"/>
                <a:gd name="T10" fmla="*/ 11 w 12"/>
                <a:gd name="T11" fmla="*/ 5 h 7"/>
                <a:gd name="T12" fmla="*/ 6 w 12"/>
                <a:gd name="T13" fmla="*/ 7 h 7"/>
              </a:gdLst>
              <a:ahLst/>
              <a:cxnLst>
                <a:cxn ang="0">
                  <a:pos x="T0" y="T1"/>
                </a:cxn>
                <a:cxn ang="0">
                  <a:pos x="T2" y="T3"/>
                </a:cxn>
                <a:cxn ang="0">
                  <a:pos x="T4" y="T5"/>
                </a:cxn>
                <a:cxn ang="0">
                  <a:pos x="T6" y="T7"/>
                </a:cxn>
                <a:cxn ang="0">
                  <a:pos x="T8" y="T9"/>
                </a:cxn>
                <a:cxn ang="0">
                  <a:pos x="T10" y="T11"/>
                </a:cxn>
                <a:cxn ang="0">
                  <a:pos x="T12" y="T13"/>
                </a:cxn>
              </a:cxnLst>
              <a:rect l="0" t="0" r="r" b="b"/>
              <a:pathLst>
                <a:path w="12" h="7">
                  <a:moveTo>
                    <a:pt x="6" y="6"/>
                  </a:moveTo>
                  <a:cubicBezTo>
                    <a:pt x="5" y="6"/>
                    <a:pt x="3" y="6"/>
                    <a:pt x="2" y="5"/>
                  </a:cubicBezTo>
                  <a:cubicBezTo>
                    <a:pt x="1" y="5"/>
                    <a:pt x="0" y="3"/>
                    <a:pt x="1" y="2"/>
                  </a:cubicBezTo>
                  <a:cubicBezTo>
                    <a:pt x="4" y="0"/>
                    <a:pt x="8" y="0"/>
                    <a:pt x="11" y="2"/>
                  </a:cubicBezTo>
                  <a:cubicBezTo>
                    <a:pt x="12" y="2"/>
                    <a:pt x="12" y="3"/>
                    <a:pt x="12" y="3"/>
                  </a:cubicBezTo>
                  <a:cubicBezTo>
                    <a:pt x="12" y="4"/>
                    <a:pt x="11" y="5"/>
                    <a:pt x="11" y="5"/>
                  </a:cubicBezTo>
                  <a:cubicBezTo>
                    <a:pt x="9" y="6"/>
                    <a:pt x="7" y="6"/>
                    <a:pt x="6" y="7"/>
                  </a:cubicBezTo>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52" name="Freeform 1234"/>
          <p:cNvSpPr>
            <a:spLocks noEditPoints="1"/>
          </p:cNvSpPr>
          <p:nvPr/>
        </p:nvSpPr>
        <p:spPr bwMode="auto">
          <a:xfrm>
            <a:off x="8029880" y="1219199"/>
            <a:ext cx="352425" cy="352425"/>
          </a:xfrm>
          <a:custGeom>
            <a:avLst/>
            <a:gdLst>
              <a:gd name="T0" fmla="*/ 35 w 208"/>
              <a:gd name="T1" fmla="*/ 21 h 209"/>
              <a:gd name="T2" fmla="*/ 15 w 208"/>
              <a:gd name="T3" fmla="*/ 21 h 209"/>
              <a:gd name="T4" fmla="*/ 4 w 208"/>
              <a:gd name="T5" fmla="*/ 7 h 209"/>
              <a:gd name="T6" fmla="*/ 14 w 208"/>
              <a:gd name="T7" fmla="*/ 0 h 209"/>
              <a:gd name="T8" fmla="*/ 44 w 208"/>
              <a:gd name="T9" fmla="*/ 0 h 209"/>
              <a:gd name="T10" fmla="*/ 55 w 208"/>
              <a:gd name="T11" fmla="*/ 10 h 209"/>
              <a:gd name="T12" fmla="*/ 58 w 208"/>
              <a:gd name="T13" fmla="*/ 37 h 209"/>
              <a:gd name="T14" fmla="*/ 59 w 208"/>
              <a:gd name="T15" fmla="*/ 41 h 209"/>
              <a:gd name="T16" fmla="*/ 63 w 208"/>
              <a:gd name="T17" fmla="*/ 41 h 209"/>
              <a:gd name="T18" fmla="*/ 125 w 208"/>
              <a:gd name="T19" fmla="*/ 41 h 209"/>
              <a:gd name="T20" fmla="*/ 135 w 208"/>
              <a:gd name="T21" fmla="*/ 47 h 209"/>
              <a:gd name="T22" fmla="*/ 134 w 208"/>
              <a:gd name="T23" fmla="*/ 57 h 209"/>
              <a:gd name="T24" fmla="*/ 124 w 208"/>
              <a:gd name="T25" fmla="*/ 61 h 209"/>
              <a:gd name="T26" fmla="*/ 66 w 208"/>
              <a:gd name="T27" fmla="*/ 61 h 209"/>
              <a:gd name="T28" fmla="*/ 61 w 208"/>
              <a:gd name="T29" fmla="*/ 61 h 209"/>
              <a:gd name="T30" fmla="*/ 63 w 208"/>
              <a:gd name="T31" fmla="*/ 80 h 209"/>
              <a:gd name="T32" fmla="*/ 89 w 208"/>
              <a:gd name="T33" fmla="*/ 87 h 209"/>
              <a:gd name="T34" fmla="*/ 113 w 208"/>
              <a:gd name="T35" fmla="*/ 92 h 209"/>
              <a:gd name="T36" fmla="*/ 154 w 208"/>
              <a:gd name="T37" fmla="*/ 92 h 209"/>
              <a:gd name="T38" fmla="*/ 167 w 208"/>
              <a:gd name="T39" fmla="*/ 103 h 209"/>
              <a:gd name="T40" fmla="*/ 175 w 208"/>
              <a:gd name="T41" fmla="*/ 150 h 209"/>
              <a:gd name="T42" fmla="*/ 178 w 208"/>
              <a:gd name="T43" fmla="*/ 153 h 209"/>
              <a:gd name="T44" fmla="*/ 196 w 208"/>
              <a:gd name="T45" fmla="*/ 153 h 209"/>
              <a:gd name="T46" fmla="*/ 207 w 208"/>
              <a:gd name="T47" fmla="*/ 163 h 209"/>
              <a:gd name="T48" fmla="*/ 197 w 208"/>
              <a:gd name="T49" fmla="*/ 173 h 209"/>
              <a:gd name="T50" fmla="*/ 167 w 208"/>
              <a:gd name="T51" fmla="*/ 173 h 209"/>
              <a:gd name="T52" fmla="*/ 156 w 208"/>
              <a:gd name="T53" fmla="*/ 164 h 209"/>
              <a:gd name="T54" fmla="*/ 155 w 208"/>
              <a:gd name="T55" fmla="*/ 153 h 209"/>
              <a:gd name="T56" fmla="*/ 125 w 208"/>
              <a:gd name="T57" fmla="*/ 153 h 209"/>
              <a:gd name="T58" fmla="*/ 110 w 208"/>
              <a:gd name="T59" fmla="*/ 184 h 209"/>
              <a:gd name="T60" fmla="*/ 47 w 208"/>
              <a:gd name="T61" fmla="*/ 201 h 209"/>
              <a:gd name="T62" fmla="*/ 4 w 208"/>
              <a:gd name="T63" fmla="*/ 152 h 209"/>
              <a:gd name="T64" fmla="*/ 41 w 208"/>
              <a:gd name="T65" fmla="*/ 87 h 209"/>
              <a:gd name="T66" fmla="*/ 43 w 208"/>
              <a:gd name="T67" fmla="*/ 82 h 209"/>
              <a:gd name="T68" fmla="*/ 36 w 208"/>
              <a:gd name="T69" fmla="*/ 27 h 209"/>
              <a:gd name="T70" fmla="*/ 35 w 208"/>
              <a:gd name="T71" fmla="*/ 21 h 209"/>
              <a:gd name="T72" fmla="*/ 65 w 208"/>
              <a:gd name="T73" fmla="*/ 184 h 209"/>
              <a:gd name="T74" fmla="*/ 106 w 208"/>
              <a:gd name="T75" fmla="*/ 143 h 209"/>
              <a:gd name="T76" fmla="*/ 65 w 208"/>
              <a:gd name="T77" fmla="*/ 102 h 209"/>
              <a:gd name="T78" fmla="*/ 24 w 208"/>
              <a:gd name="T79" fmla="*/ 143 h 209"/>
              <a:gd name="T80" fmla="*/ 65 w 208"/>
              <a:gd name="T81" fmla="*/ 184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08" h="209">
                <a:moveTo>
                  <a:pt x="35" y="21"/>
                </a:moveTo>
                <a:cubicBezTo>
                  <a:pt x="28" y="21"/>
                  <a:pt x="22" y="21"/>
                  <a:pt x="15" y="21"/>
                </a:cubicBezTo>
                <a:cubicBezTo>
                  <a:pt x="6" y="21"/>
                  <a:pt x="1" y="13"/>
                  <a:pt x="4" y="7"/>
                </a:cubicBezTo>
                <a:cubicBezTo>
                  <a:pt x="6" y="2"/>
                  <a:pt x="10" y="0"/>
                  <a:pt x="14" y="0"/>
                </a:cubicBezTo>
                <a:cubicBezTo>
                  <a:pt x="24" y="0"/>
                  <a:pt x="34" y="0"/>
                  <a:pt x="44" y="0"/>
                </a:cubicBezTo>
                <a:cubicBezTo>
                  <a:pt x="50" y="0"/>
                  <a:pt x="54" y="4"/>
                  <a:pt x="55" y="10"/>
                </a:cubicBezTo>
                <a:cubicBezTo>
                  <a:pt x="56" y="19"/>
                  <a:pt x="57" y="28"/>
                  <a:pt x="58" y="37"/>
                </a:cubicBezTo>
                <a:cubicBezTo>
                  <a:pt x="58" y="38"/>
                  <a:pt x="58" y="40"/>
                  <a:pt x="59" y="41"/>
                </a:cubicBezTo>
                <a:cubicBezTo>
                  <a:pt x="60" y="41"/>
                  <a:pt x="62" y="41"/>
                  <a:pt x="63" y="41"/>
                </a:cubicBezTo>
                <a:cubicBezTo>
                  <a:pt x="84" y="41"/>
                  <a:pt x="104" y="41"/>
                  <a:pt x="125" y="41"/>
                </a:cubicBezTo>
                <a:cubicBezTo>
                  <a:pt x="129" y="41"/>
                  <a:pt x="133" y="42"/>
                  <a:pt x="135" y="47"/>
                </a:cubicBezTo>
                <a:cubicBezTo>
                  <a:pt x="137" y="50"/>
                  <a:pt x="136" y="54"/>
                  <a:pt x="134" y="57"/>
                </a:cubicBezTo>
                <a:cubicBezTo>
                  <a:pt x="132" y="61"/>
                  <a:pt x="128" y="62"/>
                  <a:pt x="124" y="61"/>
                </a:cubicBezTo>
                <a:cubicBezTo>
                  <a:pt x="105" y="61"/>
                  <a:pt x="85" y="61"/>
                  <a:pt x="66" y="61"/>
                </a:cubicBezTo>
                <a:cubicBezTo>
                  <a:pt x="64" y="61"/>
                  <a:pt x="63" y="61"/>
                  <a:pt x="61" y="61"/>
                </a:cubicBezTo>
                <a:cubicBezTo>
                  <a:pt x="62" y="68"/>
                  <a:pt x="63" y="75"/>
                  <a:pt x="63" y="80"/>
                </a:cubicBezTo>
                <a:cubicBezTo>
                  <a:pt x="72" y="83"/>
                  <a:pt x="81" y="84"/>
                  <a:pt x="89" y="87"/>
                </a:cubicBezTo>
                <a:cubicBezTo>
                  <a:pt x="97" y="91"/>
                  <a:pt x="105" y="92"/>
                  <a:pt x="113" y="92"/>
                </a:cubicBezTo>
                <a:cubicBezTo>
                  <a:pt x="127" y="92"/>
                  <a:pt x="140" y="92"/>
                  <a:pt x="154" y="92"/>
                </a:cubicBezTo>
                <a:cubicBezTo>
                  <a:pt x="162" y="92"/>
                  <a:pt x="166" y="95"/>
                  <a:pt x="167" y="103"/>
                </a:cubicBezTo>
                <a:cubicBezTo>
                  <a:pt x="169" y="119"/>
                  <a:pt x="172" y="135"/>
                  <a:pt x="175" y="150"/>
                </a:cubicBezTo>
                <a:cubicBezTo>
                  <a:pt x="175" y="153"/>
                  <a:pt x="176" y="153"/>
                  <a:pt x="178" y="153"/>
                </a:cubicBezTo>
                <a:cubicBezTo>
                  <a:pt x="184" y="153"/>
                  <a:pt x="190" y="153"/>
                  <a:pt x="196" y="153"/>
                </a:cubicBezTo>
                <a:cubicBezTo>
                  <a:pt x="203" y="153"/>
                  <a:pt x="207" y="157"/>
                  <a:pt x="207" y="163"/>
                </a:cubicBezTo>
                <a:cubicBezTo>
                  <a:pt x="208" y="168"/>
                  <a:pt x="203" y="173"/>
                  <a:pt x="197" y="173"/>
                </a:cubicBezTo>
                <a:cubicBezTo>
                  <a:pt x="187" y="174"/>
                  <a:pt x="177" y="174"/>
                  <a:pt x="167" y="173"/>
                </a:cubicBezTo>
                <a:cubicBezTo>
                  <a:pt x="161" y="173"/>
                  <a:pt x="158" y="170"/>
                  <a:pt x="156" y="164"/>
                </a:cubicBezTo>
                <a:cubicBezTo>
                  <a:pt x="156" y="161"/>
                  <a:pt x="155" y="157"/>
                  <a:pt x="155" y="153"/>
                </a:cubicBezTo>
                <a:cubicBezTo>
                  <a:pt x="145" y="153"/>
                  <a:pt x="135" y="153"/>
                  <a:pt x="125" y="153"/>
                </a:cubicBezTo>
                <a:cubicBezTo>
                  <a:pt x="123" y="165"/>
                  <a:pt x="118" y="175"/>
                  <a:pt x="110" y="184"/>
                </a:cubicBezTo>
                <a:cubicBezTo>
                  <a:pt x="93" y="202"/>
                  <a:pt x="71" y="209"/>
                  <a:pt x="47" y="201"/>
                </a:cubicBezTo>
                <a:cubicBezTo>
                  <a:pt x="23" y="194"/>
                  <a:pt x="8" y="177"/>
                  <a:pt x="4" y="152"/>
                </a:cubicBezTo>
                <a:cubicBezTo>
                  <a:pt x="0" y="124"/>
                  <a:pt x="15" y="98"/>
                  <a:pt x="41" y="87"/>
                </a:cubicBezTo>
                <a:cubicBezTo>
                  <a:pt x="43" y="86"/>
                  <a:pt x="43" y="85"/>
                  <a:pt x="43" y="82"/>
                </a:cubicBezTo>
                <a:cubicBezTo>
                  <a:pt x="41" y="64"/>
                  <a:pt x="39" y="46"/>
                  <a:pt x="36" y="27"/>
                </a:cubicBezTo>
                <a:cubicBezTo>
                  <a:pt x="36" y="25"/>
                  <a:pt x="36" y="23"/>
                  <a:pt x="35" y="21"/>
                </a:cubicBezTo>
                <a:close/>
                <a:moveTo>
                  <a:pt x="65" y="184"/>
                </a:moveTo>
                <a:cubicBezTo>
                  <a:pt x="87" y="184"/>
                  <a:pt x="106" y="165"/>
                  <a:pt x="106" y="143"/>
                </a:cubicBezTo>
                <a:cubicBezTo>
                  <a:pt x="106" y="121"/>
                  <a:pt x="87" y="102"/>
                  <a:pt x="65" y="102"/>
                </a:cubicBezTo>
                <a:cubicBezTo>
                  <a:pt x="42" y="102"/>
                  <a:pt x="24" y="120"/>
                  <a:pt x="24" y="143"/>
                </a:cubicBezTo>
                <a:cubicBezTo>
                  <a:pt x="24" y="166"/>
                  <a:pt x="42" y="184"/>
                  <a:pt x="65" y="184"/>
                </a:cubicBezTo>
                <a:close/>
              </a:path>
            </a:pathLst>
          </a:custGeom>
          <a:solidFill>
            <a:srgbClr val="0033CC"/>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53" name="Freeform 1235"/>
          <p:cNvSpPr>
            <a:spLocks/>
          </p:cNvSpPr>
          <p:nvPr/>
        </p:nvSpPr>
        <p:spPr bwMode="auto">
          <a:xfrm>
            <a:off x="8133949" y="1444625"/>
            <a:ext cx="34925" cy="33338"/>
          </a:xfrm>
          <a:custGeom>
            <a:avLst/>
            <a:gdLst>
              <a:gd name="T0" fmla="*/ 11 w 21"/>
              <a:gd name="T1" fmla="*/ 20 h 20"/>
              <a:gd name="T2" fmla="*/ 1 w 21"/>
              <a:gd name="T3" fmla="*/ 10 h 20"/>
              <a:gd name="T4" fmla="*/ 11 w 21"/>
              <a:gd name="T5" fmla="*/ 0 h 20"/>
              <a:gd name="T6" fmla="*/ 21 w 21"/>
              <a:gd name="T7" fmla="*/ 10 h 20"/>
              <a:gd name="T8" fmla="*/ 11 w 21"/>
              <a:gd name="T9" fmla="*/ 20 h 20"/>
            </a:gdLst>
            <a:ahLst/>
            <a:cxnLst>
              <a:cxn ang="0">
                <a:pos x="T0" y="T1"/>
              </a:cxn>
              <a:cxn ang="0">
                <a:pos x="T2" y="T3"/>
              </a:cxn>
              <a:cxn ang="0">
                <a:pos x="T4" y="T5"/>
              </a:cxn>
              <a:cxn ang="0">
                <a:pos x="T6" y="T7"/>
              </a:cxn>
              <a:cxn ang="0">
                <a:pos x="T8" y="T9"/>
              </a:cxn>
            </a:cxnLst>
            <a:rect l="0" t="0" r="r" b="b"/>
            <a:pathLst>
              <a:path w="21" h="20">
                <a:moveTo>
                  <a:pt x="11" y="20"/>
                </a:moveTo>
                <a:cubicBezTo>
                  <a:pt x="5" y="20"/>
                  <a:pt x="1" y="16"/>
                  <a:pt x="1" y="10"/>
                </a:cubicBezTo>
                <a:cubicBezTo>
                  <a:pt x="0" y="4"/>
                  <a:pt x="5" y="0"/>
                  <a:pt x="11" y="0"/>
                </a:cubicBezTo>
                <a:cubicBezTo>
                  <a:pt x="16" y="0"/>
                  <a:pt x="21" y="4"/>
                  <a:pt x="21" y="10"/>
                </a:cubicBezTo>
                <a:cubicBezTo>
                  <a:pt x="21" y="15"/>
                  <a:pt x="16" y="20"/>
                  <a:pt x="11" y="20"/>
                </a:cubicBezTo>
                <a:close/>
              </a:path>
            </a:pathLst>
          </a:custGeom>
          <a:solidFill>
            <a:srgbClr val="0033CC"/>
          </a:solidFill>
          <a:ln>
            <a:noFill/>
          </a:ln>
        </p:spPr>
        <p:txBody>
          <a:bodyPr vert="horz" wrap="square" lIns="91440" tIns="45720" rIns="91440" bIns="45720" numCol="1" anchor="t" anchorCtr="0" compatLnSpc="1">
            <a:prstTxWarp prst="textNoShape">
              <a:avLst/>
            </a:prstTxWarp>
          </a:bodyPr>
          <a:lstStyle/>
          <a:p>
            <a:endParaRPr lang="en-US" dirty="0"/>
          </a:p>
        </p:txBody>
      </p:sp>
      <p:grpSp>
        <p:nvGrpSpPr>
          <p:cNvPr id="54" name="Group 53"/>
          <p:cNvGrpSpPr/>
          <p:nvPr/>
        </p:nvGrpSpPr>
        <p:grpSpPr>
          <a:xfrm>
            <a:off x="3354824" y="1997899"/>
            <a:ext cx="472612" cy="361951"/>
            <a:chOff x="4519613" y="5799138"/>
            <a:chExt cx="273050" cy="271463"/>
          </a:xfrm>
          <a:solidFill>
            <a:srgbClr val="0033CC"/>
          </a:solidFill>
        </p:grpSpPr>
        <p:sp>
          <p:nvSpPr>
            <p:cNvPr id="55" name="Freeform 1236"/>
            <p:cNvSpPr>
              <a:spLocks noEditPoints="1"/>
            </p:cNvSpPr>
            <p:nvPr/>
          </p:nvSpPr>
          <p:spPr bwMode="auto">
            <a:xfrm>
              <a:off x="4591051" y="5799138"/>
              <a:ext cx="130175" cy="128588"/>
            </a:xfrm>
            <a:custGeom>
              <a:avLst/>
              <a:gdLst>
                <a:gd name="T0" fmla="*/ 38 w 77"/>
                <a:gd name="T1" fmla="*/ 76 h 76"/>
                <a:gd name="T2" fmla="*/ 5 w 77"/>
                <a:gd name="T3" fmla="*/ 76 h 76"/>
                <a:gd name="T4" fmla="*/ 0 w 77"/>
                <a:gd name="T5" fmla="*/ 71 h 76"/>
                <a:gd name="T6" fmla="*/ 0 w 77"/>
                <a:gd name="T7" fmla="*/ 5 h 76"/>
                <a:gd name="T8" fmla="*/ 5 w 77"/>
                <a:gd name="T9" fmla="*/ 0 h 76"/>
                <a:gd name="T10" fmla="*/ 72 w 77"/>
                <a:gd name="T11" fmla="*/ 0 h 76"/>
                <a:gd name="T12" fmla="*/ 77 w 77"/>
                <a:gd name="T13" fmla="*/ 5 h 76"/>
                <a:gd name="T14" fmla="*/ 77 w 77"/>
                <a:gd name="T15" fmla="*/ 71 h 76"/>
                <a:gd name="T16" fmla="*/ 72 w 77"/>
                <a:gd name="T17" fmla="*/ 76 h 76"/>
                <a:gd name="T18" fmla="*/ 38 w 77"/>
                <a:gd name="T19" fmla="*/ 76 h 76"/>
                <a:gd name="T20" fmla="*/ 24 w 77"/>
                <a:gd name="T21" fmla="*/ 28 h 76"/>
                <a:gd name="T22" fmla="*/ 18 w 77"/>
                <a:gd name="T23" fmla="*/ 28 h 76"/>
                <a:gd name="T24" fmla="*/ 14 w 77"/>
                <a:gd name="T25" fmla="*/ 30 h 76"/>
                <a:gd name="T26" fmla="*/ 16 w 77"/>
                <a:gd name="T27" fmla="*/ 34 h 76"/>
                <a:gd name="T28" fmla="*/ 24 w 77"/>
                <a:gd name="T29" fmla="*/ 40 h 76"/>
                <a:gd name="T30" fmla="*/ 26 w 77"/>
                <a:gd name="T31" fmla="*/ 45 h 76"/>
                <a:gd name="T32" fmla="*/ 23 w 77"/>
                <a:gd name="T33" fmla="*/ 54 h 76"/>
                <a:gd name="T34" fmla="*/ 23 w 77"/>
                <a:gd name="T35" fmla="*/ 59 h 76"/>
                <a:gd name="T36" fmla="*/ 29 w 77"/>
                <a:gd name="T37" fmla="*/ 58 h 76"/>
                <a:gd name="T38" fmla="*/ 36 w 77"/>
                <a:gd name="T39" fmla="*/ 52 h 76"/>
                <a:gd name="T40" fmla="*/ 41 w 77"/>
                <a:gd name="T41" fmla="*/ 52 h 76"/>
                <a:gd name="T42" fmla="*/ 48 w 77"/>
                <a:gd name="T43" fmla="*/ 58 h 76"/>
                <a:gd name="T44" fmla="*/ 54 w 77"/>
                <a:gd name="T45" fmla="*/ 59 h 76"/>
                <a:gd name="T46" fmla="*/ 54 w 77"/>
                <a:gd name="T47" fmla="*/ 54 h 76"/>
                <a:gd name="T48" fmla="*/ 51 w 77"/>
                <a:gd name="T49" fmla="*/ 45 h 76"/>
                <a:gd name="T50" fmla="*/ 53 w 77"/>
                <a:gd name="T51" fmla="*/ 40 h 76"/>
                <a:gd name="T52" fmla="*/ 61 w 77"/>
                <a:gd name="T53" fmla="*/ 35 h 76"/>
                <a:gd name="T54" fmla="*/ 63 w 77"/>
                <a:gd name="T55" fmla="*/ 30 h 76"/>
                <a:gd name="T56" fmla="*/ 58 w 77"/>
                <a:gd name="T57" fmla="*/ 28 h 76"/>
                <a:gd name="T58" fmla="*/ 49 w 77"/>
                <a:gd name="T59" fmla="*/ 28 h 76"/>
                <a:gd name="T60" fmla="*/ 45 w 77"/>
                <a:gd name="T61" fmla="*/ 25 h 76"/>
                <a:gd name="T62" fmla="*/ 41 w 77"/>
                <a:gd name="T63" fmla="*/ 15 h 76"/>
                <a:gd name="T64" fmla="*/ 36 w 77"/>
                <a:gd name="T65" fmla="*/ 15 h 76"/>
                <a:gd name="T66" fmla="*/ 33 w 77"/>
                <a:gd name="T67" fmla="*/ 21 h 76"/>
                <a:gd name="T68" fmla="*/ 24 w 77"/>
                <a:gd name="T69" fmla="*/ 28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77" h="76">
                  <a:moveTo>
                    <a:pt x="38" y="76"/>
                  </a:moveTo>
                  <a:cubicBezTo>
                    <a:pt x="27" y="76"/>
                    <a:pt x="16" y="76"/>
                    <a:pt x="5" y="76"/>
                  </a:cubicBezTo>
                  <a:cubicBezTo>
                    <a:pt x="2" y="76"/>
                    <a:pt x="0" y="75"/>
                    <a:pt x="0" y="71"/>
                  </a:cubicBezTo>
                  <a:cubicBezTo>
                    <a:pt x="0" y="49"/>
                    <a:pt x="0" y="27"/>
                    <a:pt x="0" y="5"/>
                  </a:cubicBezTo>
                  <a:cubicBezTo>
                    <a:pt x="0" y="2"/>
                    <a:pt x="1" y="0"/>
                    <a:pt x="5" y="0"/>
                  </a:cubicBezTo>
                  <a:cubicBezTo>
                    <a:pt x="27" y="0"/>
                    <a:pt x="50" y="0"/>
                    <a:pt x="72" y="0"/>
                  </a:cubicBezTo>
                  <a:cubicBezTo>
                    <a:pt x="76" y="0"/>
                    <a:pt x="77" y="2"/>
                    <a:pt x="77" y="5"/>
                  </a:cubicBezTo>
                  <a:cubicBezTo>
                    <a:pt x="77" y="27"/>
                    <a:pt x="77" y="49"/>
                    <a:pt x="77" y="71"/>
                  </a:cubicBezTo>
                  <a:cubicBezTo>
                    <a:pt x="77" y="75"/>
                    <a:pt x="76" y="76"/>
                    <a:pt x="72" y="76"/>
                  </a:cubicBezTo>
                  <a:cubicBezTo>
                    <a:pt x="61" y="76"/>
                    <a:pt x="49" y="76"/>
                    <a:pt x="38" y="76"/>
                  </a:cubicBezTo>
                  <a:close/>
                  <a:moveTo>
                    <a:pt x="24" y="28"/>
                  </a:moveTo>
                  <a:cubicBezTo>
                    <a:pt x="22" y="28"/>
                    <a:pt x="20" y="28"/>
                    <a:pt x="18" y="28"/>
                  </a:cubicBezTo>
                  <a:cubicBezTo>
                    <a:pt x="17" y="28"/>
                    <a:pt x="15" y="29"/>
                    <a:pt x="14" y="30"/>
                  </a:cubicBezTo>
                  <a:cubicBezTo>
                    <a:pt x="14" y="31"/>
                    <a:pt x="15" y="33"/>
                    <a:pt x="16" y="34"/>
                  </a:cubicBezTo>
                  <a:cubicBezTo>
                    <a:pt x="18" y="36"/>
                    <a:pt x="21" y="38"/>
                    <a:pt x="24" y="40"/>
                  </a:cubicBezTo>
                  <a:cubicBezTo>
                    <a:pt x="26" y="41"/>
                    <a:pt x="27" y="43"/>
                    <a:pt x="26" y="45"/>
                  </a:cubicBezTo>
                  <a:cubicBezTo>
                    <a:pt x="24" y="48"/>
                    <a:pt x="23" y="51"/>
                    <a:pt x="23" y="54"/>
                  </a:cubicBezTo>
                  <a:cubicBezTo>
                    <a:pt x="22" y="55"/>
                    <a:pt x="23" y="57"/>
                    <a:pt x="23" y="59"/>
                  </a:cubicBezTo>
                  <a:cubicBezTo>
                    <a:pt x="25" y="59"/>
                    <a:pt x="27" y="59"/>
                    <a:pt x="29" y="58"/>
                  </a:cubicBezTo>
                  <a:cubicBezTo>
                    <a:pt x="31" y="56"/>
                    <a:pt x="34" y="54"/>
                    <a:pt x="36" y="52"/>
                  </a:cubicBezTo>
                  <a:cubicBezTo>
                    <a:pt x="37" y="52"/>
                    <a:pt x="40" y="52"/>
                    <a:pt x="41" y="52"/>
                  </a:cubicBezTo>
                  <a:cubicBezTo>
                    <a:pt x="43" y="54"/>
                    <a:pt x="46" y="56"/>
                    <a:pt x="48" y="58"/>
                  </a:cubicBezTo>
                  <a:cubicBezTo>
                    <a:pt x="50" y="59"/>
                    <a:pt x="52" y="59"/>
                    <a:pt x="54" y="59"/>
                  </a:cubicBezTo>
                  <a:cubicBezTo>
                    <a:pt x="54" y="57"/>
                    <a:pt x="55" y="55"/>
                    <a:pt x="54" y="54"/>
                  </a:cubicBezTo>
                  <a:cubicBezTo>
                    <a:pt x="54" y="51"/>
                    <a:pt x="53" y="48"/>
                    <a:pt x="51" y="45"/>
                  </a:cubicBezTo>
                  <a:cubicBezTo>
                    <a:pt x="50" y="43"/>
                    <a:pt x="51" y="41"/>
                    <a:pt x="53" y="40"/>
                  </a:cubicBezTo>
                  <a:cubicBezTo>
                    <a:pt x="56" y="39"/>
                    <a:pt x="58" y="37"/>
                    <a:pt x="61" y="35"/>
                  </a:cubicBezTo>
                  <a:cubicBezTo>
                    <a:pt x="62" y="34"/>
                    <a:pt x="62" y="32"/>
                    <a:pt x="63" y="30"/>
                  </a:cubicBezTo>
                  <a:cubicBezTo>
                    <a:pt x="62" y="30"/>
                    <a:pt x="60" y="28"/>
                    <a:pt x="58" y="28"/>
                  </a:cubicBezTo>
                  <a:cubicBezTo>
                    <a:pt x="55" y="28"/>
                    <a:pt x="52" y="28"/>
                    <a:pt x="49" y="28"/>
                  </a:cubicBezTo>
                  <a:cubicBezTo>
                    <a:pt x="46" y="28"/>
                    <a:pt x="45" y="27"/>
                    <a:pt x="45" y="25"/>
                  </a:cubicBezTo>
                  <a:cubicBezTo>
                    <a:pt x="44" y="21"/>
                    <a:pt x="43" y="18"/>
                    <a:pt x="41" y="15"/>
                  </a:cubicBezTo>
                  <a:cubicBezTo>
                    <a:pt x="40" y="11"/>
                    <a:pt x="37" y="11"/>
                    <a:pt x="36" y="15"/>
                  </a:cubicBezTo>
                  <a:cubicBezTo>
                    <a:pt x="35" y="17"/>
                    <a:pt x="34" y="19"/>
                    <a:pt x="33" y="21"/>
                  </a:cubicBezTo>
                  <a:cubicBezTo>
                    <a:pt x="31" y="28"/>
                    <a:pt x="31" y="28"/>
                    <a:pt x="24"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6" name="Freeform 1237"/>
            <p:cNvSpPr>
              <a:spLocks noEditPoints="1"/>
            </p:cNvSpPr>
            <p:nvPr/>
          </p:nvSpPr>
          <p:spPr bwMode="auto">
            <a:xfrm>
              <a:off x="4662488" y="5942013"/>
              <a:ext cx="130175" cy="128588"/>
            </a:xfrm>
            <a:custGeom>
              <a:avLst/>
              <a:gdLst>
                <a:gd name="T0" fmla="*/ 77 w 77"/>
                <a:gd name="T1" fmla="*/ 38 h 76"/>
                <a:gd name="T2" fmla="*/ 77 w 77"/>
                <a:gd name="T3" fmla="*/ 70 h 76"/>
                <a:gd name="T4" fmla="*/ 71 w 77"/>
                <a:gd name="T5" fmla="*/ 76 h 76"/>
                <a:gd name="T6" fmla="*/ 6 w 77"/>
                <a:gd name="T7" fmla="*/ 76 h 76"/>
                <a:gd name="T8" fmla="*/ 0 w 77"/>
                <a:gd name="T9" fmla="*/ 71 h 76"/>
                <a:gd name="T10" fmla="*/ 0 w 77"/>
                <a:gd name="T11" fmla="*/ 5 h 76"/>
                <a:gd name="T12" fmla="*/ 5 w 77"/>
                <a:gd name="T13" fmla="*/ 0 h 76"/>
                <a:gd name="T14" fmla="*/ 72 w 77"/>
                <a:gd name="T15" fmla="*/ 0 h 76"/>
                <a:gd name="T16" fmla="*/ 77 w 77"/>
                <a:gd name="T17" fmla="*/ 5 h 76"/>
                <a:gd name="T18" fmla="*/ 77 w 77"/>
                <a:gd name="T19" fmla="*/ 38 h 76"/>
                <a:gd name="T20" fmla="*/ 37 w 77"/>
                <a:gd name="T21" fmla="*/ 60 h 76"/>
                <a:gd name="T22" fmla="*/ 37 w 77"/>
                <a:gd name="T23" fmla="*/ 60 h 76"/>
                <a:gd name="T24" fmla="*/ 57 w 77"/>
                <a:gd name="T25" fmla="*/ 60 h 76"/>
                <a:gd name="T26" fmla="*/ 61 w 77"/>
                <a:gd name="T27" fmla="*/ 54 h 76"/>
                <a:gd name="T28" fmla="*/ 41 w 77"/>
                <a:gd name="T29" fmla="*/ 20 h 76"/>
                <a:gd name="T30" fmla="*/ 35 w 77"/>
                <a:gd name="T31" fmla="*/ 20 h 76"/>
                <a:gd name="T32" fmla="*/ 15 w 77"/>
                <a:gd name="T33" fmla="*/ 55 h 76"/>
                <a:gd name="T34" fmla="*/ 19 w 77"/>
                <a:gd name="T35" fmla="*/ 60 h 76"/>
                <a:gd name="T36" fmla="*/ 37 w 77"/>
                <a:gd name="T37" fmla="*/ 60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7" h="76">
                  <a:moveTo>
                    <a:pt x="77" y="38"/>
                  </a:moveTo>
                  <a:cubicBezTo>
                    <a:pt x="77" y="49"/>
                    <a:pt x="77" y="60"/>
                    <a:pt x="77" y="70"/>
                  </a:cubicBezTo>
                  <a:cubicBezTo>
                    <a:pt x="77" y="76"/>
                    <a:pt x="76" y="76"/>
                    <a:pt x="71" y="76"/>
                  </a:cubicBezTo>
                  <a:cubicBezTo>
                    <a:pt x="49" y="76"/>
                    <a:pt x="27" y="76"/>
                    <a:pt x="6" y="76"/>
                  </a:cubicBezTo>
                  <a:cubicBezTo>
                    <a:pt x="2" y="76"/>
                    <a:pt x="0" y="75"/>
                    <a:pt x="0" y="71"/>
                  </a:cubicBezTo>
                  <a:cubicBezTo>
                    <a:pt x="0" y="49"/>
                    <a:pt x="0" y="27"/>
                    <a:pt x="0" y="5"/>
                  </a:cubicBezTo>
                  <a:cubicBezTo>
                    <a:pt x="0" y="1"/>
                    <a:pt x="2" y="0"/>
                    <a:pt x="5" y="0"/>
                  </a:cubicBezTo>
                  <a:cubicBezTo>
                    <a:pt x="27" y="0"/>
                    <a:pt x="50" y="0"/>
                    <a:pt x="72" y="0"/>
                  </a:cubicBezTo>
                  <a:cubicBezTo>
                    <a:pt x="75" y="0"/>
                    <a:pt x="77" y="1"/>
                    <a:pt x="77" y="5"/>
                  </a:cubicBezTo>
                  <a:cubicBezTo>
                    <a:pt x="76" y="16"/>
                    <a:pt x="77" y="27"/>
                    <a:pt x="77" y="38"/>
                  </a:cubicBezTo>
                  <a:close/>
                  <a:moveTo>
                    <a:pt x="37" y="60"/>
                  </a:moveTo>
                  <a:cubicBezTo>
                    <a:pt x="37" y="60"/>
                    <a:pt x="37" y="60"/>
                    <a:pt x="37" y="60"/>
                  </a:cubicBezTo>
                  <a:cubicBezTo>
                    <a:pt x="44" y="60"/>
                    <a:pt x="50" y="60"/>
                    <a:pt x="57" y="60"/>
                  </a:cubicBezTo>
                  <a:cubicBezTo>
                    <a:pt x="63" y="60"/>
                    <a:pt x="64" y="59"/>
                    <a:pt x="61" y="54"/>
                  </a:cubicBezTo>
                  <a:cubicBezTo>
                    <a:pt x="55" y="42"/>
                    <a:pt x="48" y="31"/>
                    <a:pt x="41" y="20"/>
                  </a:cubicBezTo>
                  <a:cubicBezTo>
                    <a:pt x="40" y="17"/>
                    <a:pt x="37" y="17"/>
                    <a:pt x="35" y="20"/>
                  </a:cubicBezTo>
                  <a:cubicBezTo>
                    <a:pt x="29" y="31"/>
                    <a:pt x="22" y="43"/>
                    <a:pt x="15" y="55"/>
                  </a:cubicBezTo>
                  <a:cubicBezTo>
                    <a:pt x="13" y="58"/>
                    <a:pt x="15" y="60"/>
                    <a:pt x="19" y="60"/>
                  </a:cubicBezTo>
                  <a:cubicBezTo>
                    <a:pt x="25" y="60"/>
                    <a:pt x="31" y="60"/>
                    <a:pt x="37"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7" name="Freeform 1238"/>
            <p:cNvSpPr>
              <a:spLocks noEditPoints="1"/>
            </p:cNvSpPr>
            <p:nvPr/>
          </p:nvSpPr>
          <p:spPr bwMode="auto">
            <a:xfrm>
              <a:off x="4519613" y="5942013"/>
              <a:ext cx="130175" cy="128588"/>
            </a:xfrm>
            <a:custGeom>
              <a:avLst/>
              <a:gdLst>
                <a:gd name="T0" fmla="*/ 38 w 77"/>
                <a:gd name="T1" fmla="*/ 76 h 76"/>
                <a:gd name="T2" fmla="*/ 6 w 77"/>
                <a:gd name="T3" fmla="*/ 76 h 76"/>
                <a:gd name="T4" fmla="*/ 0 w 77"/>
                <a:gd name="T5" fmla="*/ 71 h 76"/>
                <a:gd name="T6" fmla="*/ 0 w 77"/>
                <a:gd name="T7" fmla="*/ 5 h 76"/>
                <a:gd name="T8" fmla="*/ 6 w 77"/>
                <a:gd name="T9" fmla="*/ 0 h 76"/>
                <a:gd name="T10" fmla="*/ 72 w 77"/>
                <a:gd name="T11" fmla="*/ 0 h 76"/>
                <a:gd name="T12" fmla="*/ 77 w 77"/>
                <a:gd name="T13" fmla="*/ 5 h 76"/>
                <a:gd name="T14" fmla="*/ 77 w 77"/>
                <a:gd name="T15" fmla="*/ 71 h 76"/>
                <a:gd name="T16" fmla="*/ 72 w 77"/>
                <a:gd name="T17" fmla="*/ 76 h 76"/>
                <a:gd name="T18" fmla="*/ 38 w 77"/>
                <a:gd name="T19" fmla="*/ 76 h 76"/>
                <a:gd name="T20" fmla="*/ 62 w 77"/>
                <a:gd name="T21" fmla="*/ 38 h 76"/>
                <a:gd name="T22" fmla="*/ 39 w 77"/>
                <a:gd name="T23" fmla="*/ 14 h 76"/>
                <a:gd name="T24" fmla="*/ 15 w 77"/>
                <a:gd name="T25" fmla="*/ 38 h 76"/>
                <a:gd name="T26" fmla="*/ 38 w 77"/>
                <a:gd name="T27" fmla="*/ 62 h 76"/>
                <a:gd name="T28" fmla="*/ 62 w 77"/>
                <a:gd name="T29" fmla="*/ 38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7" h="76">
                  <a:moveTo>
                    <a:pt x="38" y="76"/>
                  </a:moveTo>
                  <a:cubicBezTo>
                    <a:pt x="27" y="76"/>
                    <a:pt x="17" y="76"/>
                    <a:pt x="6" y="76"/>
                  </a:cubicBezTo>
                  <a:cubicBezTo>
                    <a:pt x="2" y="76"/>
                    <a:pt x="0" y="75"/>
                    <a:pt x="0" y="71"/>
                  </a:cubicBezTo>
                  <a:cubicBezTo>
                    <a:pt x="1" y="49"/>
                    <a:pt x="1" y="27"/>
                    <a:pt x="0" y="5"/>
                  </a:cubicBezTo>
                  <a:cubicBezTo>
                    <a:pt x="0" y="1"/>
                    <a:pt x="2" y="0"/>
                    <a:pt x="6" y="0"/>
                  </a:cubicBezTo>
                  <a:cubicBezTo>
                    <a:pt x="28" y="0"/>
                    <a:pt x="50" y="0"/>
                    <a:pt x="72" y="0"/>
                  </a:cubicBezTo>
                  <a:cubicBezTo>
                    <a:pt x="75" y="0"/>
                    <a:pt x="77" y="1"/>
                    <a:pt x="77" y="5"/>
                  </a:cubicBezTo>
                  <a:cubicBezTo>
                    <a:pt x="77" y="27"/>
                    <a:pt x="77" y="49"/>
                    <a:pt x="77" y="71"/>
                  </a:cubicBezTo>
                  <a:cubicBezTo>
                    <a:pt x="77" y="75"/>
                    <a:pt x="75" y="76"/>
                    <a:pt x="72" y="76"/>
                  </a:cubicBezTo>
                  <a:cubicBezTo>
                    <a:pt x="60" y="76"/>
                    <a:pt x="49" y="76"/>
                    <a:pt x="38" y="76"/>
                  </a:cubicBezTo>
                  <a:close/>
                  <a:moveTo>
                    <a:pt x="62" y="38"/>
                  </a:moveTo>
                  <a:cubicBezTo>
                    <a:pt x="62" y="24"/>
                    <a:pt x="52" y="14"/>
                    <a:pt x="39" y="14"/>
                  </a:cubicBezTo>
                  <a:cubicBezTo>
                    <a:pt x="25" y="14"/>
                    <a:pt x="15" y="24"/>
                    <a:pt x="15" y="38"/>
                  </a:cubicBezTo>
                  <a:cubicBezTo>
                    <a:pt x="15" y="52"/>
                    <a:pt x="25" y="62"/>
                    <a:pt x="38" y="62"/>
                  </a:cubicBezTo>
                  <a:cubicBezTo>
                    <a:pt x="52" y="62"/>
                    <a:pt x="62" y="52"/>
                    <a:pt x="62" y="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58" name="Group 57"/>
          <p:cNvGrpSpPr/>
          <p:nvPr/>
        </p:nvGrpSpPr>
        <p:grpSpPr>
          <a:xfrm>
            <a:off x="4425950" y="3054350"/>
            <a:ext cx="292100" cy="374650"/>
            <a:chOff x="7000876" y="6196013"/>
            <a:chExt cx="292100" cy="374650"/>
          </a:xfrm>
          <a:solidFill>
            <a:srgbClr val="0033CC"/>
          </a:solidFill>
        </p:grpSpPr>
        <p:sp>
          <p:nvSpPr>
            <p:cNvPr id="59" name="Freeform 1239"/>
            <p:cNvSpPr>
              <a:spLocks/>
            </p:cNvSpPr>
            <p:nvPr/>
          </p:nvSpPr>
          <p:spPr bwMode="auto">
            <a:xfrm>
              <a:off x="7154863" y="6359525"/>
              <a:ext cx="138113" cy="211138"/>
            </a:xfrm>
            <a:custGeom>
              <a:avLst/>
              <a:gdLst>
                <a:gd name="T0" fmla="*/ 48 w 82"/>
                <a:gd name="T1" fmla="*/ 77 h 125"/>
                <a:gd name="T2" fmla="*/ 39 w 82"/>
                <a:gd name="T3" fmla="*/ 77 h 125"/>
                <a:gd name="T4" fmla="*/ 39 w 82"/>
                <a:gd name="T5" fmla="*/ 42 h 125"/>
                <a:gd name="T6" fmla="*/ 0 w 82"/>
                <a:gd name="T7" fmla="*/ 42 h 125"/>
                <a:gd name="T8" fmla="*/ 19 w 82"/>
                <a:gd name="T9" fmla="*/ 9 h 125"/>
                <a:gd name="T10" fmla="*/ 60 w 82"/>
                <a:gd name="T11" fmla="*/ 7 h 125"/>
                <a:gd name="T12" fmla="*/ 82 w 82"/>
                <a:gd name="T13" fmla="*/ 43 h 125"/>
                <a:gd name="T14" fmla="*/ 82 w 82"/>
                <a:gd name="T15" fmla="*/ 122 h 125"/>
                <a:gd name="T16" fmla="*/ 82 w 82"/>
                <a:gd name="T17" fmla="*/ 125 h 125"/>
                <a:gd name="T18" fmla="*/ 48 w 82"/>
                <a:gd name="T19" fmla="*/ 125 h 125"/>
                <a:gd name="T20" fmla="*/ 48 w 82"/>
                <a:gd name="T21" fmla="*/ 77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2" h="125">
                  <a:moveTo>
                    <a:pt x="48" y="77"/>
                  </a:moveTo>
                  <a:cubicBezTo>
                    <a:pt x="44" y="77"/>
                    <a:pt x="42" y="77"/>
                    <a:pt x="39" y="77"/>
                  </a:cubicBezTo>
                  <a:cubicBezTo>
                    <a:pt x="39" y="65"/>
                    <a:pt x="39" y="54"/>
                    <a:pt x="39" y="42"/>
                  </a:cubicBezTo>
                  <a:cubicBezTo>
                    <a:pt x="26" y="42"/>
                    <a:pt x="13" y="42"/>
                    <a:pt x="0" y="42"/>
                  </a:cubicBezTo>
                  <a:cubicBezTo>
                    <a:pt x="1" y="28"/>
                    <a:pt x="7" y="17"/>
                    <a:pt x="19" y="9"/>
                  </a:cubicBezTo>
                  <a:cubicBezTo>
                    <a:pt x="32" y="0"/>
                    <a:pt x="46" y="0"/>
                    <a:pt x="60" y="7"/>
                  </a:cubicBezTo>
                  <a:cubicBezTo>
                    <a:pt x="74" y="15"/>
                    <a:pt x="82" y="27"/>
                    <a:pt x="82" y="43"/>
                  </a:cubicBezTo>
                  <a:cubicBezTo>
                    <a:pt x="82" y="69"/>
                    <a:pt x="82" y="96"/>
                    <a:pt x="82" y="122"/>
                  </a:cubicBezTo>
                  <a:cubicBezTo>
                    <a:pt x="82" y="123"/>
                    <a:pt x="82" y="124"/>
                    <a:pt x="82" y="125"/>
                  </a:cubicBezTo>
                  <a:cubicBezTo>
                    <a:pt x="71" y="125"/>
                    <a:pt x="59" y="125"/>
                    <a:pt x="48" y="125"/>
                  </a:cubicBezTo>
                  <a:cubicBezTo>
                    <a:pt x="48" y="109"/>
                    <a:pt x="48" y="93"/>
                    <a:pt x="48" y="7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0" name="Freeform 1240"/>
            <p:cNvSpPr>
              <a:spLocks/>
            </p:cNvSpPr>
            <p:nvPr/>
          </p:nvSpPr>
          <p:spPr bwMode="auto">
            <a:xfrm>
              <a:off x="7000876" y="6510338"/>
              <a:ext cx="211138" cy="60325"/>
            </a:xfrm>
            <a:custGeom>
              <a:avLst/>
              <a:gdLst>
                <a:gd name="T0" fmla="*/ 0 w 125"/>
                <a:gd name="T1" fmla="*/ 35 h 35"/>
                <a:gd name="T2" fmla="*/ 0 w 125"/>
                <a:gd name="T3" fmla="*/ 0 h 35"/>
                <a:gd name="T4" fmla="*/ 125 w 125"/>
                <a:gd name="T5" fmla="*/ 0 h 35"/>
                <a:gd name="T6" fmla="*/ 125 w 125"/>
                <a:gd name="T7" fmla="*/ 35 h 35"/>
                <a:gd name="T8" fmla="*/ 0 w 125"/>
                <a:gd name="T9" fmla="*/ 35 h 35"/>
              </a:gdLst>
              <a:ahLst/>
              <a:cxnLst>
                <a:cxn ang="0">
                  <a:pos x="T0" y="T1"/>
                </a:cxn>
                <a:cxn ang="0">
                  <a:pos x="T2" y="T3"/>
                </a:cxn>
                <a:cxn ang="0">
                  <a:pos x="T4" y="T5"/>
                </a:cxn>
                <a:cxn ang="0">
                  <a:pos x="T6" y="T7"/>
                </a:cxn>
                <a:cxn ang="0">
                  <a:pos x="T8" y="T9"/>
                </a:cxn>
              </a:cxnLst>
              <a:rect l="0" t="0" r="r" b="b"/>
              <a:pathLst>
                <a:path w="125" h="35">
                  <a:moveTo>
                    <a:pt x="0" y="35"/>
                  </a:moveTo>
                  <a:cubicBezTo>
                    <a:pt x="0" y="23"/>
                    <a:pt x="0" y="12"/>
                    <a:pt x="0" y="0"/>
                  </a:cubicBezTo>
                  <a:cubicBezTo>
                    <a:pt x="41" y="0"/>
                    <a:pt x="83" y="0"/>
                    <a:pt x="125" y="0"/>
                  </a:cubicBezTo>
                  <a:cubicBezTo>
                    <a:pt x="125" y="11"/>
                    <a:pt x="125" y="23"/>
                    <a:pt x="125" y="35"/>
                  </a:cubicBezTo>
                  <a:cubicBezTo>
                    <a:pt x="84" y="35"/>
                    <a:pt x="42" y="35"/>
                    <a:pt x="0" y="3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1" name="Freeform 1241"/>
            <p:cNvSpPr>
              <a:spLocks/>
            </p:cNvSpPr>
            <p:nvPr/>
          </p:nvSpPr>
          <p:spPr bwMode="auto">
            <a:xfrm>
              <a:off x="7142163" y="6196013"/>
              <a:ext cx="150813" cy="103188"/>
            </a:xfrm>
            <a:custGeom>
              <a:avLst/>
              <a:gdLst>
                <a:gd name="T0" fmla="*/ 90 w 90"/>
                <a:gd name="T1" fmla="*/ 27 h 61"/>
                <a:gd name="T2" fmla="*/ 78 w 90"/>
                <a:gd name="T3" fmla="*/ 27 h 61"/>
                <a:gd name="T4" fmla="*/ 64 w 90"/>
                <a:gd name="T5" fmla="*/ 41 h 61"/>
                <a:gd name="T6" fmla="*/ 64 w 90"/>
                <a:gd name="T7" fmla="*/ 54 h 61"/>
                <a:gd name="T8" fmla="*/ 36 w 90"/>
                <a:gd name="T9" fmla="*/ 54 h 61"/>
                <a:gd name="T10" fmla="*/ 27 w 90"/>
                <a:gd name="T11" fmla="*/ 29 h 61"/>
                <a:gd name="T12" fmla="*/ 11 w 90"/>
                <a:gd name="T13" fmla="*/ 61 h 61"/>
                <a:gd name="T14" fmla="*/ 0 w 90"/>
                <a:gd name="T15" fmla="*/ 55 h 61"/>
                <a:gd name="T16" fmla="*/ 6 w 90"/>
                <a:gd name="T17" fmla="*/ 42 h 61"/>
                <a:gd name="T18" fmla="*/ 14 w 90"/>
                <a:gd name="T19" fmla="*/ 10 h 61"/>
                <a:gd name="T20" fmla="*/ 14 w 90"/>
                <a:gd name="T21" fmla="*/ 0 h 61"/>
                <a:gd name="T22" fmla="*/ 90 w 90"/>
                <a:gd name="T23" fmla="*/ 0 h 61"/>
                <a:gd name="T24" fmla="*/ 90 w 90"/>
                <a:gd name="T25" fmla="*/ 27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61">
                  <a:moveTo>
                    <a:pt x="90" y="27"/>
                  </a:moveTo>
                  <a:cubicBezTo>
                    <a:pt x="86" y="27"/>
                    <a:pt x="82" y="27"/>
                    <a:pt x="78" y="27"/>
                  </a:cubicBezTo>
                  <a:cubicBezTo>
                    <a:pt x="70" y="27"/>
                    <a:pt x="64" y="33"/>
                    <a:pt x="64" y="41"/>
                  </a:cubicBezTo>
                  <a:cubicBezTo>
                    <a:pt x="63" y="45"/>
                    <a:pt x="64" y="50"/>
                    <a:pt x="64" y="54"/>
                  </a:cubicBezTo>
                  <a:cubicBezTo>
                    <a:pt x="54" y="54"/>
                    <a:pt x="45" y="54"/>
                    <a:pt x="36" y="54"/>
                  </a:cubicBezTo>
                  <a:cubicBezTo>
                    <a:pt x="34" y="46"/>
                    <a:pt x="38" y="35"/>
                    <a:pt x="27" y="29"/>
                  </a:cubicBezTo>
                  <a:cubicBezTo>
                    <a:pt x="22" y="39"/>
                    <a:pt x="17" y="50"/>
                    <a:pt x="11" y="61"/>
                  </a:cubicBezTo>
                  <a:cubicBezTo>
                    <a:pt x="8" y="59"/>
                    <a:pt x="4" y="57"/>
                    <a:pt x="0" y="55"/>
                  </a:cubicBezTo>
                  <a:cubicBezTo>
                    <a:pt x="2" y="51"/>
                    <a:pt x="4" y="46"/>
                    <a:pt x="6" y="42"/>
                  </a:cubicBezTo>
                  <a:cubicBezTo>
                    <a:pt x="12" y="32"/>
                    <a:pt x="15" y="22"/>
                    <a:pt x="14" y="10"/>
                  </a:cubicBezTo>
                  <a:cubicBezTo>
                    <a:pt x="13" y="7"/>
                    <a:pt x="14" y="3"/>
                    <a:pt x="14" y="0"/>
                  </a:cubicBezTo>
                  <a:cubicBezTo>
                    <a:pt x="39" y="0"/>
                    <a:pt x="64" y="0"/>
                    <a:pt x="90" y="0"/>
                  </a:cubicBezTo>
                  <a:cubicBezTo>
                    <a:pt x="90" y="9"/>
                    <a:pt x="90" y="18"/>
                    <a:pt x="90" y="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2" name="Freeform 1242"/>
            <p:cNvSpPr>
              <a:spLocks/>
            </p:cNvSpPr>
            <p:nvPr/>
          </p:nvSpPr>
          <p:spPr bwMode="auto">
            <a:xfrm>
              <a:off x="7189788" y="6311900"/>
              <a:ext cx="69850" cy="34925"/>
            </a:xfrm>
            <a:custGeom>
              <a:avLst/>
              <a:gdLst>
                <a:gd name="T0" fmla="*/ 0 w 41"/>
                <a:gd name="T1" fmla="*/ 0 h 21"/>
                <a:gd name="T2" fmla="*/ 41 w 41"/>
                <a:gd name="T3" fmla="*/ 0 h 21"/>
                <a:gd name="T4" fmla="*/ 41 w 41"/>
                <a:gd name="T5" fmla="*/ 21 h 21"/>
                <a:gd name="T6" fmla="*/ 0 w 41"/>
                <a:gd name="T7" fmla="*/ 21 h 21"/>
                <a:gd name="T8" fmla="*/ 0 w 41"/>
                <a:gd name="T9" fmla="*/ 0 h 21"/>
              </a:gdLst>
              <a:ahLst/>
              <a:cxnLst>
                <a:cxn ang="0">
                  <a:pos x="T0" y="T1"/>
                </a:cxn>
                <a:cxn ang="0">
                  <a:pos x="T2" y="T3"/>
                </a:cxn>
                <a:cxn ang="0">
                  <a:pos x="T4" y="T5"/>
                </a:cxn>
                <a:cxn ang="0">
                  <a:pos x="T6" y="T7"/>
                </a:cxn>
                <a:cxn ang="0">
                  <a:pos x="T8" y="T9"/>
                </a:cxn>
              </a:cxnLst>
              <a:rect l="0" t="0" r="r" b="b"/>
              <a:pathLst>
                <a:path w="41" h="21">
                  <a:moveTo>
                    <a:pt x="0" y="0"/>
                  </a:moveTo>
                  <a:cubicBezTo>
                    <a:pt x="13" y="0"/>
                    <a:pt x="27" y="0"/>
                    <a:pt x="41" y="0"/>
                  </a:cubicBezTo>
                  <a:cubicBezTo>
                    <a:pt x="41" y="7"/>
                    <a:pt x="41" y="14"/>
                    <a:pt x="41" y="21"/>
                  </a:cubicBezTo>
                  <a:cubicBezTo>
                    <a:pt x="27" y="16"/>
                    <a:pt x="13" y="16"/>
                    <a:pt x="0" y="21"/>
                  </a:cubicBezTo>
                  <a:cubicBezTo>
                    <a:pt x="0" y="14"/>
                    <a:pt x="0" y="7"/>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3" name="Freeform 1243"/>
            <p:cNvSpPr>
              <a:spLocks/>
            </p:cNvSpPr>
            <p:nvPr/>
          </p:nvSpPr>
          <p:spPr bwMode="auto">
            <a:xfrm>
              <a:off x="7116763" y="6196013"/>
              <a:ext cx="25400" cy="46038"/>
            </a:xfrm>
            <a:custGeom>
              <a:avLst/>
              <a:gdLst>
                <a:gd name="T0" fmla="*/ 0 w 15"/>
                <a:gd name="T1" fmla="*/ 0 h 27"/>
                <a:gd name="T2" fmla="*/ 15 w 15"/>
                <a:gd name="T3" fmla="*/ 0 h 27"/>
                <a:gd name="T4" fmla="*/ 15 w 15"/>
                <a:gd name="T5" fmla="*/ 27 h 27"/>
                <a:gd name="T6" fmla="*/ 0 w 15"/>
                <a:gd name="T7" fmla="*/ 27 h 27"/>
                <a:gd name="T8" fmla="*/ 0 w 15"/>
                <a:gd name="T9" fmla="*/ 0 h 27"/>
              </a:gdLst>
              <a:ahLst/>
              <a:cxnLst>
                <a:cxn ang="0">
                  <a:pos x="T0" y="T1"/>
                </a:cxn>
                <a:cxn ang="0">
                  <a:pos x="T2" y="T3"/>
                </a:cxn>
                <a:cxn ang="0">
                  <a:pos x="T4" y="T5"/>
                </a:cxn>
                <a:cxn ang="0">
                  <a:pos x="T6" y="T7"/>
                </a:cxn>
                <a:cxn ang="0">
                  <a:pos x="T8" y="T9"/>
                </a:cxn>
              </a:cxnLst>
              <a:rect l="0" t="0" r="r" b="b"/>
              <a:pathLst>
                <a:path w="15" h="27">
                  <a:moveTo>
                    <a:pt x="0" y="0"/>
                  </a:moveTo>
                  <a:cubicBezTo>
                    <a:pt x="5" y="0"/>
                    <a:pt x="10" y="0"/>
                    <a:pt x="15" y="0"/>
                  </a:cubicBezTo>
                  <a:cubicBezTo>
                    <a:pt x="15" y="9"/>
                    <a:pt x="15" y="18"/>
                    <a:pt x="15" y="27"/>
                  </a:cubicBezTo>
                  <a:cubicBezTo>
                    <a:pt x="10" y="27"/>
                    <a:pt x="6" y="27"/>
                    <a:pt x="0" y="27"/>
                  </a:cubicBezTo>
                  <a:cubicBezTo>
                    <a:pt x="0" y="18"/>
                    <a:pt x="0" y="9"/>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4" name="Freeform 1244"/>
            <p:cNvSpPr>
              <a:spLocks/>
            </p:cNvSpPr>
            <p:nvPr/>
          </p:nvSpPr>
          <p:spPr bwMode="auto">
            <a:xfrm>
              <a:off x="7118351" y="6453188"/>
              <a:ext cx="28575" cy="33338"/>
            </a:xfrm>
            <a:custGeom>
              <a:avLst/>
              <a:gdLst>
                <a:gd name="T0" fmla="*/ 17 w 17"/>
                <a:gd name="T1" fmla="*/ 20 h 20"/>
                <a:gd name="T2" fmla="*/ 0 w 17"/>
                <a:gd name="T3" fmla="*/ 20 h 20"/>
                <a:gd name="T4" fmla="*/ 0 w 17"/>
                <a:gd name="T5" fmla="*/ 0 h 20"/>
                <a:gd name="T6" fmla="*/ 17 w 17"/>
                <a:gd name="T7" fmla="*/ 0 h 20"/>
                <a:gd name="T8" fmla="*/ 17 w 17"/>
                <a:gd name="T9" fmla="*/ 20 h 20"/>
              </a:gdLst>
              <a:ahLst/>
              <a:cxnLst>
                <a:cxn ang="0">
                  <a:pos x="T0" y="T1"/>
                </a:cxn>
                <a:cxn ang="0">
                  <a:pos x="T2" y="T3"/>
                </a:cxn>
                <a:cxn ang="0">
                  <a:pos x="T4" y="T5"/>
                </a:cxn>
                <a:cxn ang="0">
                  <a:pos x="T6" y="T7"/>
                </a:cxn>
                <a:cxn ang="0">
                  <a:pos x="T8" y="T9"/>
                </a:cxn>
              </a:cxnLst>
              <a:rect l="0" t="0" r="r" b="b"/>
              <a:pathLst>
                <a:path w="17" h="20">
                  <a:moveTo>
                    <a:pt x="17" y="20"/>
                  </a:moveTo>
                  <a:cubicBezTo>
                    <a:pt x="11" y="20"/>
                    <a:pt x="6" y="20"/>
                    <a:pt x="0" y="20"/>
                  </a:cubicBezTo>
                  <a:cubicBezTo>
                    <a:pt x="0" y="13"/>
                    <a:pt x="0" y="7"/>
                    <a:pt x="0" y="0"/>
                  </a:cubicBezTo>
                  <a:cubicBezTo>
                    <a:pt x="6" y="0"/>
                    <a:pt x="11" y="0"/>
                    <a:pt x="17" y="0"/>
                  </a:cubicBezTo>
                  <a:cubicBezTo>
                    <a:pt x="17" y="6"/>
                    <a:pt x="17" y="13"/>
                    <a:pt x="17"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5" name="Freeform 1245"/>
            <p:cNvSpPr>
              <a:spLocks/>
            </p:cNvSpPr>
            <p:nvPr/>
          </p:nvSpPr>
          <p:spPr bwMode="auto">
            <a:xfrm>
              <a:off x="7170738" y="6453188"/>
              <a:ext cx="26988" cy="33338"/>
            </a:xfrm>
            <a:custGeom>
              <a:avLst/>
              <a:gdLst>
                <a:gd name="T0" fmla="*/ 16 w 16"/>
                <a:gd name="T1" fmla="*/ 20 h 20"/>
                <a:gd name="T2" fmla="*/ 0 w 16"/>
                <a:gd name="T3" fmla="*/ 20 h 20"/>
                <a:gd name="T4" fmla="*/ 0 w 16"/>
                <a:gd name="T5" fmla="*/ 0 h 20"/>
                <a:gd name="T6" fmla="*/ 16 w 16"/>
                <a:gd name="T7" fmla="*/ 0 h 20"/>
                <a:gd name="T8" fmla="*/ 16 w 16"/>
                <a:gd name="T9" fmla="*/ 20 h 20"/>
              </a:gdLst>
              <a:ahLst/>
              <a:cxnLst>
                <a:cxn ang="0">
                  <a:pos x="T0" y="T1"/>
                </a:cxn>
                <a:cxn ang="0">
                  <a:pos x="T2" y="T3"/>
                </a:cxn>
                <a:cxn ang="0">
                  <a:pos x="T4" y="T5"/>
                </a:cxn>
                <a:cxn ang="0">
                  <a:pos x="T6" y="T7"/>
                </a:cxn>
                <a:cxn ang="0">
                  <a:pos x="T8" y="T9"/>
                </a:cxn>
              </a:cxnLst>
              <a:rect l="0" t="0" r="r" b="b"/>
              <a:pathLst>
                <a:path w="16" h="20">
                  <a:moveTo>
                    <a:pt x="16" y="20"/>
                  </a:moveTo>
                  <a:cubicBezTo>
                    <a:pt x="11" y="20"/>
                    <a:pt x="5" y="20"/>
                    <a:pt x="0" y="20"/>
                  </a:cubicBezTo>
                  <a:cubicBezTo>
                    <a:pt x="0" y="13"/>
                    <a:pt x="0" y="7"/>
                    <a:pt x="0" y="0"/>
                  </a:cubicBezTo>
                  <a:cubicBezTo>
                    <a:pt x="5" y="0"/>
                    <a:pt x="10" y="0"/>
                    <a:pt x="16" y="0"/>
                  </a:cubicBezTo>
                  <a:cubicBezTo>
                    <a:pt x="16" y="6"/>
                    <a:pt x="16" y="13"/>
                    <a:pt x="16"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6" name="Freeform 1246"/>
            <p:cNvSpPr>
              <a:spLocks/>
            </p:cNvSpPr>
            <p:nvPr/>
          </p:nvSpPr>
          <p:spPr bwMode="auto">
            <a:xfrm>
              <a:off x="7067551" y="6453188"/>
              <a:ext cx="28575" cy="33338"/>
            </a:xfrm>
            <a:custGeom>
              <a:avLst/>
              <a:gdLst>
                <a:gd name="T0" fmla="*/ 17 w 17"/>
                <a:gd name="T1" fmla="*/ 20 h 20"/>
                <a:gd name="T2" fmla="*/ 0 w 17"/>
                <a:gd name="T3" fmla="*/ 20 h 20"/>
                <a:gd name="T4" fmla="*/ 0 w 17"/>
                <a:gd name="T5" fmla="*/ 0 h 20"/>
                <a:gd name="T6" fmla="*/ 17 w 17"/>
                <a:gd name="T7" fmla="*/ 0 h 20"/>
                <a:gd name="T8" fmla="*/ 17 w 17"/>
                <a:gd name="T9" fmla="*/ 20 h 20"/>
              </a:gdLst>
              <a:ahLst/>
              <a:cxnLst>
                <a:cxn ang="0">
                  <a:pos x="T0" y="T1"/>
                </a:cxn>
                <a:cxn ang="0">
                  <a:pos x="T2" y="T3"/>
                </a:cxn>
                <a:cxn ang="0">
                  <a:pos x="T4" y="T5"/>
                </a:cxn>
                <a:cxn ang="0">
                  <a:pos x="T6" y="T7"/>
                </a:cxn>
                <a:cxn ang="0">
                  <a:pos x="T8" y="T9"/>
                </a:cxn>
              </a:cxnLst>
              <a:rect l="0" t="0" r="r" b="b"/>
              <a:pathLst>
                <a:path w="17" h="20">
                  <a:moveTo>
                    <a:pt x="17" y="20"/>
                  </a:moveTo>
                  <a:cubicBezTo>
                    <a:pt x="11" y="20"/>
                    <a:pt x="6" y="20"/>
                    <a:pt x="0" y="20"/>
                  </a:cubicBezTo>
                  <a:cubicBezTo>
                    <a:pt x="0" y="13"/>
                    <a:pt x="0" y="7"/>
                    <a:pt x="0" y="0"/>
                  </a:cubicBezTo>
                  <a:cubicBezTo>
                    <a:pt x="5" y="0"/>
                    <a:pt x="11" y="0"/>
                    <a:pt x="17" y="0"/>
                  </a:cubicBezTo>
                  <a:cubicBezTo>
                    <a:pt x="17" y="6"/>
                    <a:pt x="17" y="13"/>
                    <a:pt x="17"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7" name="Freeform 1247"/>
            <p:cNvSpPr>
              <a:spLocks/>
            </p:cNvSpPr>
            <p:nvPr/>
          </p:nvSpPr>
          <p:spPr bwMode="auto">
            <a:xfrm>
              <a:off x="7015163" y="6453188"/>
              <a:ext cx="28575" cy="34925"/>
            </a:xfrm>
            <a:custGeom>
              <a:avLst/>
              <a:gdLst>
                <a:gd name="T0" fmla="*/ 17 w 17"/>
                <a:gd name="T1" fmla="*/ 21 h 21"/>
                <a:gd name="T2" fmla="*/ 2 w 17"/>
                <a:gd name="T3" fmla="*/ 20 h 21"/>
                <a:gd name="T4" fmla="*/ 1 w 17"/>
                <a:gd name="T5" fmla="*/ 18 h 21"/>
                <a:gd name="T6" fmla="*/ 0 w 17"/>
                <a:gd name="T7" fmla="*/ 0 h 21"/>
                <a:gd name="T8" fmla="*/ 17 w 17"/>
                <a:gd name="T9" fmla="*/ 0 h 21"/>
                <a:gd name="T10" fmla="*/ 17 w 17"/>
                <a:gd name="T11" fmla="*/ 21 h 21"/>
              </a:gdLst>
              <a:ahLst/>
              <a:cxnLst>
                <a:cxn ang="0">
                  <a:pos x="T0" y="T1"/>
                </a:cxn>
                <a:cxn ang="0">
                  <a:pos x="T2" y="T3"/>
                </a:cxn>
                <a:cxn ang="0">
                  <a:pos x="T4" y="T5"/>
                </a:cxn>
                <a:cxn ang="0">
                  <a:pos x="T6" y="T7"/>
                </a:cxn>
                <a:cxn ang="0">
                  <a:pos x="T8" y="T9"/>
                </a:cxn>
                <a:cxn ang="0">
                  <a:pos x="T10" y="T11"/>
                </a:cxn>
              </a:cxnLst>
              <a:rect l="0" t="0" r="r" b="b"/>
              <a:pathLst>
                <a:path w="17" h="21">
                  <a:moveTo>
                    <a:pt x="17" y="21"/>
                  </a:moveTo>
                  <a:cubicBezTo>
                    <a:pt x="12" y="21"/>
                    <a:pt x="7" y="21"/>
                    <a:pt x="2" y="20"/>
                  </a:cubicBezTo>
                  <a:cubicBezTo>
                    <a:pt x="2" y="20"/>
                    <a:pt x="1" y="19"/>
                    <a:pt x="1" y="18"/>
                  </a:cubicBezTo>
                  <a:cubicBezTo>
                    <a:pt x="0" y="12"/>
                    <a:pt x="0" y="6"/>
                    <a:pt x="0" y="0"/>
                  </a:cubicBezTo>
                  <a:cubicBezTo>
                    <a:pt x="6" y="0"/>
                    <a:pt x="12" y="0"/>
                    <a:pt x="17" y="0"/>
                  </a:cubicBezTo>
                  <a:cubicBezTo>
                    <a:pt x="17" y="6"/>
                    <a:pt x="17" y="13"/>
                    <a:pt x="17"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68" name="Freeform 1248">
            <a:extLst>
              <a:ext uri="{FF2B5EF4-FFF2-40B4-BE49-F238E27FC236}">
                <a16:creationId xmlns:a16="http://schemas.microsoft.com/office/drawing/2014/main" id="{7A842351-141C-4CFC-9AEA-439FE4425ED3}"/>
              </a:ext>
            </a:extLst>
          </p:cNvPr>
          <p:cNvSpPr>
            <a:spLocks/>
          </p:cNvSpPr>
          <p:nvPr/>
        </p:nvSpPr>
        <p:spPr bwMode="auto">
          <a:xfrm>
            <a:off x="3190179" y="3638550"/>
            <a:ext cx="458096" cy="368396"/>
          </a:xfrm>
          <a:custGeom>
            <a:avLst/>
            <a:gdLst>
              <a:gd name="T0" fmla="*/ 55 w 253"/>
              <a:gd name="T1" fmla="*/ 172 h 221"/>
              <a:gd name="T2" fmla="*/ 42 w 253"/>
              <a:gd name="T3" fmla="*/ 172 h 221"/>
              <a:gd name="T4" fmla="*/ 10 w 253"/>
              <a:gd name="T5" fmla="*/ 152 h 221"/>
              <a:gd name="T6" fmla="*/ 13 w 253"/>
              <a:gd name="T7" fmla="*/ 116 h 221"/>
              <a:gd name="T8" fmla="*/ 13 w 253"/>
              <a:gd name="T9" fmla="*/ 108 h 221"/>
              <a:gd name="T10" fmla="*/ 27 w 253"/>
              <a:gd name="T11" fmla="*/ 55 h 221"/>
              <a:gd name="T12" fmla="*/ 31 w 253"/>
              <a:gd name="T13" fmla="*/ 49 h 221"/>
              <a:gd name="T14" fmla="*/ 69 w 253"/>
              <a:gd name="T15" fmla="*/ 15 h 221"/>
              <a:gd name="T16" fmla="*/ 80 w 253"/>
              <a:gd name="T17" fmla="*/ 11 h 221"/>
              <a:gd name="T18" fmla="*/ 124 w 253"/>
              <a:gd name="T19" fmla="*/ 9 h 221"/>
              <a:gd name="T20" fmla="*/ 128 w 253"/>
              <a:gd name="T21" fmla="*/ 12 h 221"/>
              <a:gd name="T22" fmla="*/ 159 w 253"/>
              <a:gd name="T23" fmla="*/ 3 h 221"/>
              <a:gd name="T24" fmla="*/ 185 w 253"/>
              <a:gd name="T25" fmla="*/ 23 h 221"/>
              <a:gd name="T26" fmla="*/ 190 w 253"/>
              <a:gd name="T27" fmla="*/ 27 h 221"/>
              <a:gd name="T28" fmla="*/ 225 w 253"/>
              <a:gd name="T29" fmla="*/ 59 h 221"/>
              <a:gd name="T30" fmla="*/ 228 w 253"/>
              <a:gd name="T31" fmla="*/ 63 h 221"/>
              <a:gd name="T32" fmla="*/ 248 w 253"/>
              <a:gd name="T33" fmla="*/ 111 h 221"/>
              <a:gd name="T34" fmla="*/ 206 w 253"/>
              <a:gd name="T35" fmla="*/ 142 h 221"/>
              <a:gd name="T36" fmla="*/ 177 w 253"/>
              <a:gd name="T37" fmla="*/ 142 h 221"/>
              <a:gd name="T38" fmla="*/ 182 w 253"/>
              <a:gd name="T39" fmla="*/ 130 h 221"/>
              <a:gd name="T40" fmla="*/ 182 w 253"/>
              <a:gd name="T41" fmla="*/ 125 h 221"/>
              <a:gd name="T42" fmla="*/ 177 w 253"/>
              <a:gd name="T43" fmla="*/ 118 h 221"/>
              <a:gd name="T44" fmla="*/ 170 w 253"/>
              <a:gd name="T45" fmla="*/ 123 h 221"/>
              <a:gd name="T46" fmla="*/ 146 w 253"/>
              <a:gd name="T47" fmla="*/ 142 h 221"/>
              <a:gd name="T48" fmla="*/ 145 w 253"/>
              <a:gd name="T49" fmla="*/ 142 h 221"/>
              <a:gd name="T50" fmla="*/ 130 w 253"/>
              <a:gd name="T51" fmla="*/ 133 h 221"/>
              <a:gd name="T52" fmla="*/ 106 w 253"/>
              <a:gd name="T53" fmla="*/ 118 h 221"/>
              <a:gd name="T54" fmla="*/ 98 w 253"/>
              <a:gd name="T55" fmla="*/ 123 h 221"/>
              <a:gd name="T56" fmla="*/ 104 w 253"/>
              <a:gd name="T57" fmla="*/ 130 h 221"/>
              <a:gd name="T58" fmla="*/ 121 w 253"/>
              <a:gd name="T59" fmla="*/ 143 h 221"/>
              <a:gd name="T60" fmla="*/ 114 w 253"/>
              <a:gd name="T61" fmla="*/ 164 h 221"/>
              <a:gd name="T62" fmla="*/ 94 w 253"/>
              <a:gd name="T63" fmla="*/ 172 h 221"/>
              <a:gd name="T64" fmla="*/ 79 w 253"/>
              <a:gd name="T65" fmla="*/ 187 h 221"/>
              <a:gd name="T66" fmla="*/ 79 w 253"/>
              <a:gd name="T67" fmla="*/ 208 h 221"/>
              <a:gd name="T68" fmla="*/ 67 w 253"/>
              <a:gd name="T69" fmla="*/ 221 h 221"/>
              <a:gd name="T70" fmla="*/ 55 w 253"/>
              <a:gd name="T71" fmla="*/ 208 h 221"/>
              <a:gd name="T72" fmla="*/ 55 w 253"/>
              <a:gd name="T73" fmla="*/ 172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53" h="221">
                <a:moveTo>
                  <a:pt x="55" y="172"/>
                </a:moveTo>
                <a:cubicBezTo>
                  <a:pt x="51" y="172"/>
                  <a:pt x="47" y="172"/>
                  <a:pt x="42" y="172"/>
                </a:cubicBezTo>
                <a:cubicBezTo>
                  <a:pt x="28" y="172"/>
                  <a:pt x="17" y="165"/>
                  <a:pt x="10" y="152"/>
                </a:cubicBezTo>
                <a:cubicBezTo>
                  <a:pt x="4" y="140"/>
                  <a:pt x="5" y="127"/>
                  <a:pt x="13" y="116"/>
                </a:cubicBezTo>
                <a:cubicBezTo>
                  <a:pt x="15" y="113"/>
                  <a:pt x="15" y="111"/>
                  <a:pt x="13" y="108"/>
                </a:cubicBezTo>
                <a:cubicBezTo>
                  <a:pt x="0" y="89"/>
                  <a:pt x="7" y="65"/>
                  <a:pt x="27" y="55"/>
                </a:cubicBezTo>
                <a:cubicBezTo>
                  <a:pt x="29" y="54"/>
                  <a:pt x="31" y="51"/>
                  <a:pt x="31" y="49"/>
                </a:cubicBezTo>
                <a:cubicBezTo>
                  <a:pt x="33" y="29"/>
                  <a:pt x="48" y="14"/>
                  <a:pt x="69" y="15"/>
                </a:cubicBezTo>
                <a:cubicBezTo>
                  <a:pt x="73" y="15"/>
                  <a:pt x="77" y="14"/>
                  <a:pt x="80" y="11"/>
                </a:cubicBezTo>
                <a:cubicBezTo>
                  <a:pt x="93" y="0"/>
                  <a:pt x="110" y="0"/>
                  <a:pt x="124" y="9"/>
                </a:cubicBezTo>
                <a:cubicBezTo>
                  <a:pt x="125" y="10"/>
                  <a:pt x="126" y="11"/>
                  <a:pt x="128" y="12"/>
                </a:cubicBezTo>
                <a:cubicBezTo>
                  <a:pt x="137" y="4"/>
                  <a:pt x="147" y="1"/>
                  <a:pt x="159" y="3"/>
                </a:cubicBezTo>
                <a:cubicBezTo>
                  <a:pt x="171" y="6"/>
                  <a:pt x="179" y="12"/>
                  <a:pt x="185" y="23"/>
                </a:cubicBezTo>
                <a:cubicBezTo>
                  <a:pt x="186" y="25"/>
                  <a:pt x="188" y="26"/>
                  <a:pt x="190" y="27"/>
                </a:cubicBezTo>
                <a:cubicBezTo>
                  <a:pt x="210" y="29"/>
                  <a:pt x="221" y="39"/>
                  <a:pt x="225" y="59"/>
                </a:cubicBezTo>
                <a:cubicBezTo>
                  <a:pt x="225" y="60"/>
                  <a:pt x="227" y="62"/>
                  <a:pt x="228" y="63"/>
                </a:cubicBezTo>
                <a:cubicBezTo>
                  <a:pt x="245" y="74"/>
                  <a:pt x="253" y="92"/>
                  <a:pt x="248" y="111"/>
                </a:cubicBezTo>
                <a:cubicBezTo>
                  <a:pt x="242" y="130"/>
                  <a:pt x="226" y="142"/>
                  <a:pt x="206" y="142"/>
                </a:cubicBezTo>
                <a:cubicBezTo>
                  <a:pt x="197" y="142"/>
                  <a:pt x="187" y="142"/>
                  <a:pt x="177" y="142"/>
                </a:cubicBezTo>
                <a:cubicBezTo>
                  <a:pt x="179" y="138"/>
                  <a:pt x="180" y="134"/>
                  <a:pt x="182" y="130"/>
                </a:cubicBezTo>
                <a:cubicBezTo>
                  <a:pt x="182" y="129"/>
                  <a:pt x="182" y="127"/>
                  <a:pt x="182" y="125"/>
                </a:cubicBezTo>
                <a:cubicBezTo>
                  <a:pt x="183" y="121"/>
                  <a:pt x="181" y="118"/>
                  <a:pt x="177" y="118"/>
                </a:cubicBezTo>
                <a:cubicBezTo>
                  <a:pt x="173" y="118"/>
                  <a:pt x="171" y="120"/>
                  <a:pt x="170" y="123"/>
                </a:cubicBezTo>
                <a:cubicBezTo>
                  <a:pt x="167" y="139"/>
                  <a:pt x="162" y="142"/>
                  <a:pt x="146" y="142"/>
                </a:cubicBezTo>
                <a:cubicBezTo>
                  <a:pt x="146" y="142"/>
                  <a:pt x="146" y="142"/>
                  <a:pt x="145" y="142"/>
                </a:cubicBezTo>
                <a:cubicBezTo>
                  <a:pt x="138" y="143"/>
                  <a:pt x="133" y="142"/>
                  <a:pt x="130" y="133"/>
                </a:cubicBezTo>
                <a:cubicBezTo>
                  <a:pt x="126" y="123"/>
                  <a:pt x="116" y="119"/>
                  <a:pt x="106" y="118"/>
                </a:cubicBezTo>
                <a:cubicBezTo>
                  <a:pt x="101" y="117"/>
                  <a:pt x="98" y="119"/>
                  <a:pt x="98" y="123"/>
                </a:cubicBezTo>
                <a:cubicBezTo>
                  <a:pt x="97" y="128"/>
                  <a:pt x="100" y="130"/>
                  <a:pt x="104" y="130"/>
                </a:cubicBezTo>
                <a:cubicBezTo>
                  <a:pt x="113" y="131"/>
                  <a:pt x="119" y="136"/>
                  <a:pt x="121" y="143"/>
                </a:cubicBezTo>
                <a:cubicBezTo>
                  <a:pt x="123" y="152"/>
                  <a:pt x="122" y="159"/>
                  <a:pt x="114" y="164"/>
                </a:cubicBezTo>
                <a:cubicBezTo>
                  <a:pt x="108" y="169"/>
                  <a:pt x="101" y="172"/>
                  <a:pt x="94" y="172"/>
                </a:cubicBezTo>
                <a:cubicBezTo>
                  <a:pt x="83" y="173"/>
                  <a:pt x="79" y="177"/>
                  <a:pt x="79" y="187"/>
                </a:cubicBezTo>
                <a:cubicBezTo>
                  <a:pt x="79" y="194"/>
                  <a:pt x="79" y="201"/>
                  <a:pt x="79" y="208"/>
                </a:cubicBezTo>
                <a:cubicBezTo>
                  <a:pt x="79" y="216"/>
                  <a:pt x="74" y="221"/>
                  <a:pt x="67" y="221"/>
                </a:cubicBezTo>
                <a:cubicBezTo>
                  <a:pt x="60" y="221"/>
                  <a:pt x="55" y="216"/>
                  <a:pt x="55" y="208"/>
                </a:cubicBezTo>
                <a:cubicBezTo>
                  <a:pt x="55" y="197"/>
                  <a:pt x="55" y="185"/>
                  <a:pt x="55" y="172"/>
                </a:cubicBezTo>
                <a:close/>
              </a:path>
            </a:pathLst>
          </a:custGeom>
          <a:solidFill>
            <a:srgbClr val="0033CC"/>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69" name="Freeform 1249">
            <a:extLst>
              <a:ext uri="{FF2B5EF4-FFF2-40B4-BE49-F238E27FC236}">
                <a16:creationId xmlns:a16="http://schemas.microsoft.com/office/drawing/2014/main" id="{DF668017-4919-4B54-A01A-011213922A91}"/>
              </a:ext>
            </a:extLst>
          </p:cNvPr>
          <p:cNvSpPr>
            <a:spLocks/>
          </p:cNvSpPr>
          <p:nvPr/>
        </p:nvSpPr>
        <p:spPr bwMode="auto">
          <a:xfrm>
            <a:off x="3280297" y="4555476"/>
            <a:ext cx="277860" cy="379233"/>
          </a:xfrm>
          <a:custGeom>
            <a:avLst/>
            <a:gdLst>
              <a:gd name="T0" fmla="*/ 14 w 144"/>
              <a:gd name="T1" fmla="*/ 185 h 199"/>
              <a:gd name="T2" fmla="*/ 14 w 144"/>
              <a:gd name="T3" fmla="*/ 165 h 199"/>
              <a:gd name="T4" fmla="*/ 16 w 144"/>
              <a:gd name="T5" fmla="*/ 146 h 199"/>
              <a:gd name="T6" fmla="*/ 34 w 144"/>
              <a:gd name="T7" fmla="*/ 118 h 199"/>
              <a:gd name="T8" fmla="*/ 60 w 144"/>
              <a:gd name="T9" fmla="*/ 100 h 199"/>
              <a:gd name="T10" fmla="*/ 57 w 144"/>
              <a:gd name="T11" fmla="*/ 98 h 199"/>
              <a:gd name="T12" fmla="*/ 34 w 144"/>
              <a:gd name="T13" fmla="*/ 82 h 199"/>
              <a:gd name="T14" fmla="*/ 14 w 144"/>
              <a:gd name="T15" fmla="*/ 45 h 199"/>
              <a:gd name="T16" fmla="*/ 14 w 144"/>
              <a:gd name="T17" fmla="*/ 19 h 199"/>
              <a:gd name="T18" fmla="*/ 14 w 144"/>
              <a:gd name="T19" fmla="*/ 14 h 199"/>
              <a:gd name="T20" fmla="*/ 7 w 144"/>
              <a:gd name="T21" fmla="*/ 14 h 199"/>
              <a:gd name="T22" fmla="*/ 1 w 144"/>
              <a:gd name="T23" fmla="*/ 8 h 199"/>
              <a:gd name="T24" fmla="*/ 6 w 144"/>
              <a:gd name="T25" fmla="*/ 1 h 199"/>
              <a:gd name="T26" fmla="*/ 10 w 144"/>
              <a:gd name="T27" fmla="*/ 0 h 199"/>
              <a:gd name="T28" fmla="*/ 134 w 144"/>
              <a:gd name="T29" fmla="*/ 0 h 199"/>
              <a:gd name="T30" fmla="*/ 139 w 144"/>
              <a:gd name="T31" fmla="*/ 1 h 199"/>
              <a:gd name="T32" fmla="*/ 144 w 144"/>
              <a:gd name="T33" fmla="*/ 8 h 199"/>
              <a:gd name="T34" fmla="*/ 138 w 144"/>
              <a:gd name="T35" fmla="*/ 14 h 199"/>
              <a:gd name="T36" fmla="*/ 130 w 144"/>
              <a:gd name="T37" fmla="*/ 14 h 199"/>
              <a:gd name="T38" fmla="*/ 130 w 144"/>
              <a:gd name="T39" fmla="*/ 19 h 199"/>
              <a:gd name="T40" fmla="*/ 129 w 144"/>
              <a:gd name="T41" fmla="*/ 51 h 199"/>
              <a:gd name="T42" fmla="*/ 113 w 144"/>
              <a:gd name="T43" fmla="*/ 80 h 199"/>
              <a:gd name="T44" fmla="*/ 88 w 144"/>
              <a:gd name="T45" fmla="*/ 97 h 199"/>
              <a:gd name="T46" fmla="*/ 84 w 144"/>
              <a:gd name="T47" fmla="*/ 100 h 199"/>
              <a:gd name="T48" fmla="*/ 104 w 144"/>
              <a:gd name="T49" fmla="*/ 114 h 199"/>
              <a:gd name="T50" fmla="*/ 115 w 144"/>
              <a:gd name="T51" fmla="*/ 122 h 199"/>
              <a:gd name="T52" fmla="*/ 130 w 144"/>
              <a:gd name="T53" fmla="*/ 156 h 199"/>
              <a:gd name="T54" fmla="*/ 130 w 144"/>
              <a:gd name="T55" fmla="*/ 185 h 199"/>
              <a:gd name="T56" fmla="*/ 137 w 144"/>
              <a:gd name="T57" fmla="*/ 185 h 199"/>
              <a:gd name="T58" fmla="*/ 144 w 144"/>
              <a:gd name="T59" fmla="*/ 192 h 199"/>
              <a:gd name="T60" fmla="*/ 137 w 144"/>
              <a:gd name="T61" fmla="*/ 199 h 199"/>
              <a:gd name="T62" fmla="*/ 122 w 144"/>
              <a:gd name="T63" fmla="*/ 199 h 199"/>
              <a:gd name="T64" fmla="*/ 10 w 144"/>
              <a:gd name="T65" fmla="*/ 199 h 199"/>
              <a:gd name="T66" fmla="*/ 1 w 144"/>
              <a:gd name="T67" fmla="*/ 194 h 199"/>
              <a:gd name="T68" fmla="*/ 7 w 144"/>
              <a:gd name="T69" fmla="*/ 185 h 199"/>
              <a:gd name="T70" fmla="*/ 14 w 144"/>
              <a:gd name="T71" fmla="*/ 185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44" h="199">
                <a:moveTo>
                  <a:pt x="14" y="185"/>
                </a:moveTo>
                <a:cubicBezTo>
                  <a:pt x="14" y="178"/>
                  <a:pt x="14" y="172"/>
                  <a:pt x="14" y="165"/>
                </a:cubicBezTo>
                <a:cubicBezTo>
                  <a:pt x="15" y="158"/>
                  <a:pt x="14" y="152"/>
                  <a:pt x="16" y="146"/>
                </a:cubicBezTo>
                <a:cubicBezTo>
                  <a:pt x="18" y="134"/>
                  <a:pt x="24" y="125"/>
                  <a:pt x="34" y="118"/>
                </a:cubicBezTo>
                <a:cubicBezTo>
                  <a:pt x="43" y="112"/>
                  <a:pt x="51" y="106"/>
                  <a:pt x="60" y="100"/>
                </a:cubicBezTo>
                <a:cubicBezTo>
                  <a:pt x="59" y="99"/>
                  <a:pt x="58" y="98"/>
                  <a:pt x="57" y="98"/>
                </a:cubicBezTo>
                <a:cubicBezTo>
                  <a:pt x="49" y="92"/>
                  <a:pt x="42" y="87"/>
                  <a:pt x="34" y="82"/>
                </a:cubicBezTo>
                <a:cubicBezTo>
                  <a:pt x="21" y="73"/>
                  <a:pt x="15" y="60"/>
                  <a:pt x="14" y="45"/>
                </a:cubicBezTo>
                <a:cubicBezTo>
                  <a:pt x="14" y="36"/>
                  <a:pt x="14" y="28"/>
                  <a:pt x="14" y="19"/>
                </a:cubicBezTo>
                <a:cubicBezTo>
                  <a:pt x="14" y="18"/>
                  <a:pt x="14" y="16"/>
                  <a:pt x="14" y="14"/>
                </a:cubicBezTo>
                <a:cubicBezTo>
                  <a:pt x="12" y="14"/>
                  <a:pt x="9" y="14"/>
                  <a:pt x="7" y="14"/>
                </a:cubicBezTo>
                <a:cubicBezTo>
                  <a:pt x="3" y="14"/>
                  <a:pt x="1" y="12"/>
                  <a:pt x="1" y="8"/>
                </a:cubicBezTo>
                <a:cubicBezTo>
                  <a:pt x="1" y="4"/>
                  <a:pt x="2" y="2"/>
                  <a:pt x="6" y="1"/>
                </a:cubicBezTo>
                <a:cubicBezTo>
                  <a:pt x="7" y="1"/>
                  <a:pt x="9" y="0"/>
                  <a:pt x="10" y="0"/>
                </a:cubicBezTo>
                <a:cubicBezTo>
                  <a:pt x="52" y="0"/>
                  <a:pt x="93" y="0"/>
                  <a:pt x="134" y="0"/>
                </a:cubicBezTo>
                <a:cubicBezTo>
                  <a:pt x="136" y="0"/>
                  <a:pt x="137" y="1"/>
                  <a:pt x="139" y="1"/>
                </a:cubicBezTo>
                <a:cubicBezTo>
                  <a:pt x="142" y="2"/>
                  <a:pt x="144" y="5"/>
                  <a:pt x="144" y="8"/>
                </a:cubicBezTo>
                <a:cubicBezTo>
                  <a:pt x="143" y="11"/>
                  <a:pt x="141" y="14"/>
                  <a:pt x="138" y="14"/>
                </a:cubicBezTo>
                <a:cubicBezTo>
                  <a:pt x="135" y="14"/>
                  <a:pt x="133" y="14"/>
                  <a:pt x="130" y="14"/>
                </a:cubicBezTo>
                <a:cubicBezTo>
                  <a:pt x="130" y="16"/>
                  <a:pt x="130" y="18"/>
                  <a:pt x="130" y="19"/>
                </a:cubicBezTo>
                <a:cubicBezTo>
                  <a:pt x="130" y="30"/>
                  <a:pt x="130" y="40"/>
                  <a:pt x="129" y="51"/>
                </a:cubicBezTo>
                <a:cubicBezTo>
                  <a:pt x="128" y="63"/>
                  <a:pt x="122" y="72"/>
                  <a:pt x="113" y="80"/>
                </a:cubicBezTo>
                <a:cubicBezTo>
                  <a:pt x="105" y="86"/>
                  <a:pt x="97" y="91"/>
                  <a:pt x="88" y="97"/>
                </a:cubicBezTo>
                <a:cubicBezTo>
                  <a:pt x="87" y="98"/>
                  <a:pt x="86" y="99"/>
                  <a:pt x="84" y="100"/>
                </a:cubicBezTo>
                <a:cubicBezTo>
                  <a:pt x="91" y="105"/>
                  <a:pt x="98" y="109"/>
                  <a:pt x="104" y="114"/>
                </a:cubicBezTo>
                <a:cubicBezTo>
                  <a:pt x="108" y="116"/>
                  <a:pt x="112" y="119"/>
                  <a:pt x="115" y="122"/>
                </a:cubicBezTo>
                <a:cubicBezTo>
                  <a:pt x="125" y="131"/>
                  <a:pt x="130" y="142"/>
                  <a:pt x="130" y="156"/>
                </a:cubicBezTo>
                <a:cubicBezTo>
                  <a:pt x="130" y="165"/>
                  <a:pt x="130" y="175"/>
                  <a:pt x="130" y="185"/>
                </a:cubicBezTo>
                <a:cubicBezTo>
                  <a:pt x="132" y="185"/>
                  <a:pt x="135" y="185"/>
                  <a:pt x="137" y="185"/>
                </a:cubicBezTo>
                <a:cubicBezTo>
                  <a:pt x="141" y="185"/>
                  <a:pt x="144" y="188"/>
                  <a:pt x="144" y="192"/>
                </a:cubicBezTo>
                <a:cubicBezTo>
                  <a:pt x="144" y="195"/>
                  <a:pt x="141" y="199"/>
                  <a:pt x="137" y="199"/>
                </a:cubicBezTo>
                <a:cubicBezTo>
                  <a:pt x="132" y="199"/>
                  <a:pt x="127" y="199"/>
                  <a:pt x="122" y="199"/>
                </a:cubicBezTo>
                <a:cubicBezTo>
                  <a:pt x="84" y="199"/>
                  <a:pt x="47" y="199"/>
                  <a:pt x="10" y="199"/>
                </a:cubicBezTo>
                <a:cubicBezTo>
                  <a:pt x="6" y="199"/>
                  <a:pt x="2" y="198"/>
                  <a:pt x="1" y="194"/>
                </a:cubicBezTo>
                <a:cubicBezTo>
                  <a:pt x="0" y="190"/>
                  <a:pt x="2" y="186"/>
                  <a:pt x="7" y="185"/>
                </a:cubicBezTo>
                <a:cubicBezTo>
                  <a:pt x="9" y="185"/>
                  <a:pt x="11" y="185"/>
                  <a:pt x="14" y="185"/>
                </a:cubicBezTo>
                <a:close/>
              </a:path>
            </a:pathLst>
          </a:custGeom>
          <a:solidFill>
            <a:srgbClr val="0033CC"/>
          </a:solidFill>
          <a:ln>
            <a:noFill/>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473072931"/>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Maintenance of Documentation</a:t>
            </a:r>
          </a:p>
        </p:txBody>
      </p:sp>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25</a:t>
            </a:fld>
            <a:endParaRPr lang="en-US" dirty="0"/>
          </a:p>
        </p:txBody>
      </p:sp>
    </p:spTree>
    <p:extLst>
      <p:ext uri="{BB962C8B-B14F-4D97-AF65-F5344CB8AC3E}">
        <p14:creationId xmlns:p14="http://schemas.microsoft.com/office/powerpoint/2010/main" val="4291570929"/>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E241BF2A-6D13-4D22-85B7-693EDEFE158B}" type="slidenum">
              <a:rPr lang="en-US" smtClean="0"/>
              <a:pPr/>
              <a:t>26</a:t>
            </a:fld>
            <a:endParaRPr lang="en-US" dirty="0"/>
          </a:p>
        </p:txBody>
      </p:sp>
      <p:sp>
        <p:nvSpPr>
          <p:cNvPr id="5" name="Title 4"/>
          <p:cNvSpPr>
            <a:spLocks noGrp="1"/>
          </p:cNvSpPr>
          <p:nvPr>
            <p:ph type="title"/>
          </p:nvPr>
        </p:nvSpPr>
        <p:spPr/>
        <p:txBody>
          <a:bodyPr/>
          <a:lstStyle/>
          <a:p>
            <a:r>
              <a:rPr lang="en-US" dirty="0"/>
              <a:t>Maintenance of Documentation</a:t>
            </a:r>
          </a:p>
        </p:txBody>
      </p:sp>
      <p:sp>
        <p:nvSpPr>
          <p:cNvPr id="384" name="Text Placeholder 383"/>
          <p:cNvSpPr>
            <a:spLocks noGrp="1"/>
          </p:cNvSpPr>
          <p:nvPr>
            <p:ph type="body" sz="quarter" idx="12"/>
          </p:nvPr>
        </p:nvSpPr>
        <p:spPr/>
        <p:txBody>
          <a:bodyPr/>
          <a:lstStyle/>
          <a:p>
            <a:pPr marL="0" indent="0">
              <a:buNone/>
            </a:pPr>
            <a:r>
              <a:rPr lang="en-US" b="0" dirty="0"/>
              <a:t>EEC can and likely will request to review supporting documentation following a provider’s receipt of Grant funds.</a:t>
            </a:r>
          </a:p>
          <a:p>
            <a:pPr marL="0" indent="0">
              <a:buNone/>
            </a:pPr>
            <a:endParaRPr lang="en-US" b="0" dirty="0"/>
          </a:p>
          <a:p>
            <a:pPr marL="0" indent="0">
              <a:buNone/>
            </a:pPr>
            <a:endParaRPr lang="en-US" b="0" dirty="0"/>
          </a:p>
          <a:p>
            <a:pPr marL="0" indent="0">
              <a:buNone/>
            </a:pPr>
            <a:endParaRPr lang="en-US" b="0" dirty="0"/>
          </a:p>
          <a:p>
            <a:pPr marL="0" indent="0">
              <a:buNone/>
            </a:pPr>
            <a:endParaRPr lang="en-US" b="0" dirty="0"/>
          </a:p>
          <a:p>
            <a:pPr marL="0" indent="0">
              <a:buNone/>
            </a:pPr>
            <a:r>
              <a:rPr lang="en-US" b="0" dirty="0"/>
              <a:t>Providers should consider:</a:t>
            </a:r>
          </a:p>
          <a:p>
            <a:r>
              <a:rPr lang="en-US" b="0" dirty="0"/>
              <a:t>Using the Grant expenditure template or a similar tool to track the Grant fund expenditures</a:t>
            </a:r>
          </a:p>
          <a:p>
            <a:r>
              <a:rPr lang="en-US" b="0" dirty="0"/>
              <a:t>Recording transactions in an accurate and timely fashion and retaining adequate support to substantiate the expenditures.</a:t>
            </a:r>
          </a:p>
          <a:p>
            <a:endParaRPr lang="en-US" b="0" dirty="0"/>
          </a:p>
        </p:txBody>
      </p:sp>
      <p:grpSp>
        <p:nvGrpSpPr>
          <p:cNvPr id="6" name="Group 5"/>
          <p:cNvGrpSpPr/>
          <p:nvPr/>
        </p:nvGrpSpPr>
        <p:grpSpPr>
          <a:xfrm>
            <a:off x="2425499" y="1965360"/>
            <a:ext cx="3648075" cy="1038225"/>
            <a:chOff x="3262313" y="2139951"/>
            <a:chExt cx="2366964" cy="784225"/>
          </a:xfrm>
        </p:grpSpPr>
        <p:sp>
          <p:nvSpPr>
            <p:cNvPr id="7" name="Freeform 157"/>
            <p:cNvSpPr>
              <a:spLocks/>
            </p:cNvSpPr>
            <p:nvPr/>
          </p:nvSpPr>
          <p:spPr bwMode="auto">
            <a:xfrm>
              <a:off x="5005389" y="2198688"/>
              <a:ext cx="487363" cy="650875"/>
            </a:xfrm>
            <a:custGeom>
              <a:avLst/>
              <a:gdLst>
                <a:gd name="T0" fmla="*/ 48 w 289"/>
                <a:gd name="T1" fmla="*/ 370 h 385"/>
                <a:gd name="T2" fmla="*/ 34 w 289"/>
                <a:gd name="T3" fmla="*/ 163 h 385"/>
                <a:gd name="T4" fmla="*/ 22 w 289"/>
                <a:gd name="T5" fmla="*/ 164 h 385"/>
                <a:gd name="T6" fmla="*/ 8 w 289"/>
                <a:gd name="T7" fmla="*/ 151 h 385"/>
                <a:gd name="T8" fmla="*/ 0 w 289"/>
                <a:gd name="T9" fmla="*/ 31 h 385"/>
                <a:gd name="T10" fmla="*/ 13 w 289"/>
                <a:gd name="T11" fmla="*/ 16 h 385"/>
                <a:gd name="T12" fmla="*/ 38 w 289"/>
                <a:gd name="T13" fmla="*/ 15 h 385"/>
                <a:gd name="T14" fmla="*/ 64 w 289"/>
                <a:gd name="T15" fmla="*/ 13 h 385"/>
                <a:gd name="T16" fmla="*/ 251 w 289"/>
                <a:gd name="T17" fmla="*/ 1 h 385"/>
                <a:gd name="T18" fmla="*/ 266 w 289"/>
                <a:gd name="T19" fmla="*/ 14 h 385"/>
                <a:gd name="T20" fmla="*/ 288 w 289"/>
                <a:gd name="T21" fmla="*/ 354 h 385"/>
                <a:gd name="T22" fmla="*/ 275 w 289"/>
                <a:gd name="T23" fmla="*/ 370 h 385"/>
                <a:gd name="T24" fmla="*/ 63 w 289"/>
                <a:gd name="T25" fmla="*/ 385 h 385"/>
                <a:gd name="T26" fmla="*/ 48 w 289"/>
                <a:gd name="T27" fmla="*/ 370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9" h="385">
                  <a:moveTo>
                    <a:pt x="48" y="370"/>
                  </a:moveTo>
                  <a:cubicBezTo>
                    <a:pt x="34" y="163"/>
                    <a:pt x="34" y="163"/>
                    <a:pt x="34" y="163"/>
                  </a:cubicBezTo>
                  <a:cubicBezTo>
                    <a:pt x="22" y="164"/>
                    <a:pt x="22" y="164"/>
                    <a:pt x="22" y="164"/>
                  </a:cubicBezTo>
                  <a:cubicBezTo>
                    <a:pt x="15" y="164"/>
                    <a:pt x="9" y="158"/>
                    <a:pt x="8" y="151"/>
                  </a:cubicBezTo>
                  <a:cubicBezTo>
                    <a:pt x="0" y="31"/>
                    <a:pt x="0" y="31"/>
                    <a:pt x="0" y="31"/>
                  </a:cubicBezTo>
                  <a:cubicBezTo>
                    <a:pt x="0" y="24"/>
                    <a:pt x="5" y="17"/>
                    <a:pt x="13" y="16"/>
                  </a:cubicBezTo>
                  <a:cubicBezTo>
                    <a:pt x="38" y="15"/>
                    <a:pt x="38" y="15"/>
                    <a:pt x="38" y="15"/>
                  </a:cubicBezTo>
                  <a:cubicBezTo>
                    <a:pt x="64" y="13"/>
                    <a:pt x="64" y="13"/>
                    <a:pt x="64" y="13"/>
                  </a:cubicBezTo>
                  <a:cubicBezTo>
                    <a:pt x="251" y="1"/>
                    <a:pt x="251" y="1"/>
                    <a:pt x="251" y="1"/>
                  </a:cubicBezTo>
                  <a:cubicBezTo>
                    <a:pt x="259" y="0"/>
                    <a:pt x="265" y="6"/>
                    <a:pt x="266" y="14"/>
                  </a:cubicBezTo>
                  <a:cubicBezTo>
                    <a:pt x="288" y="354"/>
                    <a:pt x="288" y="354"/>
                    <a:pt x="288" y="354"/>
                  </a:cubicBezTo>
                  <a:cubicBezTo>
                    <a:pt x="289" y="362"/>
                    <a:pt x="283" y="370"/>
                    <a:pt x="275" y="370"/>
                  </a:cubicBezTo>
                  <a:cubicBezTo>
                    <a:pt x="63" y="385"/>
                    <a:pt x="63" y="385"/>
                    <a:pt x="63" y="385"/>
                  </a:cubicBezTo>
                  <a:cubicBezTo>
                    <a:pt x="55" y="385"/>
                    <a:pt x="48" y="378"/>
                    <a:pt x="48" y="370"/>
                  </a:cubicBezTo>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 name="Rectangle 158"/>
            <p:cNvSpPr>
              <a:spLocks noChangeArrowheads="1"/>
            </p:cNvSpPr>
            <p:nvPr/>
          </p:nvSpPr>
          <p:spPr bwMode="auto">
            <a:xfrm>
              <a:off x="5130801" y="2835276"/>
              <a:ext cx="225425" cy="33338"/>
            </a:xfrm>
            <a:prstGeom prst="rect">
              <a:avLst/>
            </a:prstGeom>
            <a:solidFill>
              <a:srgbClr val="FFE59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 name="Freeform 159"/>
            <p:cNvSpPr>
              <a:spLocks/>
            </p:cNvSpPr>
            <p:nvPr/>
          </p:nvSpPr>
          <p:spPr bwMode="auto">
            <a:xfrm>
              <a:off x="5127626" y="2825751"/>
              <a:ext cx="185738" cy="22225"/>
            </a:xfrm>
            <a:custGeom>
              <a:avLst/>
              <a:gdLst>
                <a:gd name="T0" fmla="*/ 49 w 109"/>
                <a:gd name="T1" fmla="*/ 0 h 13"/>
                <a:gd name="T2" fmla="*/ 0 w 109"/>
                <a:gd name="T3" fmla="*/ 2 h 13"/>
                <a:gd name="T4" fmla="*/ 1 w 109"/>
                <a:gd name="T5" fmla="*/ 12 h 13"/>
                <a:gd name="T6" fmla="*/ 1 w 109"/>
                <a:gd name="T7" fmla="*/ 13 h 13"/>
                <a:gd name="T8" fmla="*/ 109 w 109"/>
                <a:gd name="T9" fmla="*/ 6 h 13"/>
                <a:gd name="T10" fmla="*/ 49 w 109"/>
                <a:gd name="T11" fmla="*/ 0 h 13"/>
              </a:gdLst>
              <a:ahLst/>
              <a:cxnLst>
                <a:cxn ang="0">
                  <a:pos x="T0" y="T1"/>
                </a:cxn>
                <a:cxn ang="0">
                  <a:pos x="T2" y="T3"/>
                </a:cxn>
                <a:cxn ang="0">
                  <a:pos x="T4" y="T5"/>
                </a:cxn>
                <a:cxn ang="0">
                  <a:pos x="T6" y="T7"/>
                </a:cxn>
                <a:cxn ang="0">
                  <a:pos x="T8" y="T9"/>
                </a:cxn>
                <a:cxn ang="0">
                  <a:pos x="T10" y="T11"/>
                </a:cxn>
              </a:cxnLst>
              <a:rect l="0" t="0" r="r" b="b"/>
              <a:pathLst>
                <a:path w="109" h="13">
                  <a:moveTo>
                    <a:pt x="49" y="0"/>
                  </a:moveTo>
                  <a:cubicBezTo>
                    <a:pt x="0" y="2"/>
                    <a:pt x="0" y="2"/>
                    <a:pt x="0" y="2"/>
                  </a:cubicBezTo>
                  <a:cubicBezTo>
                    <a:pt x="1" y="12"/>
                    <a:pt x="1" y="12"/>
                    <a:pt x="1" y="12"/>
                  </a:cubicBezTo>
                  <a:cubicBezTo>
                    <a:pt x="1" y="12"/>
                    <a:pt x="1" y="12"/>
                    <a:pt x="1" y="13"/>
                  </a:cubicBezTo>
                  <a:cubicBezTo>
                    <a:pt x="109" y="6"/>
                    <a:pt x="109" y="6"/>
                    <a:pt x="109" y="6"/>
                  </a:cubicBezTo>
                  <a:cubicBezTo>
                    <a:pt x="49" y="0"/>
                    <a:pt x="49" y="0"/>
                    <a:pt x="49" y="0"/>
                  </a:cubicBezTo>
                </a:path>
              </a:pathLst>
            </a:custGeom>
            <a:solidFill>
              <a:srgbClr val="FCC2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 name="Freeform 160"/>
            <p:cNvSpPr>
              <a:spLocks/>
            </p:cNvSpPr>
            <p:nvPr/>
          </p:nvSpPr>
          <p:spPr bwMode="auto">
            <a:xfrm>
              <a:off x="5068889" y="2724151"/>
              <a:ext cx="15875" cy="88900"/>
            </a:xfrm>
            <a:custGeom>
              <a:avLst/>
              <a:gdLst>
                <a:gd name="T0" fmla="*/ 7 w 10"/>
                <a:gd name="T1" fmla="*/ 0 h 56"/>
                <a:gd name="T2" fmla="*/ 0 w 10"/>
                <a:gd name="T3" fmla="*/ 54 h 56"/>
                <a:gd name="T4" fmla="*/ 10 w 10"/>
                <a:gd name="T5" fmla="*/ 56 h 56"/>
                <a:gd name="T6" fmla="*/ 9 w 10"/>
                <a:gd name="T7" fmla="*/ 46 h 56"/>
                <a:gd name="T8" fmla="*/ 4 w 10"/>
                <a:gd name="T9" fmla="*/ 45 h 56"/>
                <a:gd name="T10" fmla="*/ 8 w 10"/>
                <a:gd name="T11" fmla="*/ 18 h 56"/>
                <a:gd name="T12" fmla="*/ 7 w 10"/>
                <a:gd name="T13" fmla="*/ 0 h 56"/>
              </a:gdLst>
              <a:ahLst/>
              <a:cxnLst>
                <a:cxn ang="0">
                  <a:pos x="T0" y="T1"/>
                </a:cxn>
                <a:cxn ang="0">
                  <a:pos x="T2" y="T3"/>
                </a:cxn>
                <a:cxn ang="0">
                  <a:pos x="T4" y="T5"/>
                </a:cxn>
                <a:cxn ang="0">
                  <a:pos x="T6" y="T7"/>
                </a:cxn>
                <a:cxn ang="0">
                  <a:pos x="T8" y="T9"/>
                </a:cxn>
                <a:cxn ang="0">
                  <a:pos x="T10" y="T11"/>
                </a:cxn>
                <a:cxn ang="0">
                  <a:pos x="T12" y="T13"/>
                </a:cxn>
              </a:cxnLst>
              <a:rect l="0" t="0" r="r" b="b"/>
              <a:pathLst>
                <a:path w="10" h="56">
                  <a:moveTo>
                    <a:pt x="7" y="0"/>
                  </a:moveTo>
                  <a:lnTo>
                    <a:pt x="0" y="54"/>
                  </a:lnTo>
                  <a:lnTo>
                    <a:pt x="10" y="56"/>
                  </a:lnTo>
                  <a:lnTo>
                    <a:pt x="9" y="46"/>
                  </a:lnTo>
                  <a:lnTo>
                    <a:pt x="4" y="45"/>
                  </a:lnTo>
                  <a:lnTo>
                    <a:pt x="8" y="18"/>
                  </a:lnTo>
                  <a:lnTo>
                    <a:pt x="7" y="0"/>
                  </a:lnTo>
                  <a:close/>
                </a:path>
              </a:pathLst>
            </a:custGeom>
            <a:solidFill>
              <a:srgbClr val="E6E7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 name="Freeform 161"/>
            <p:cNvSpPr>
              <a:spLocks/>
            </p:cNvSpPr>
            <p:nvPr/>
          </p:nvSpPr>
          <p:spPr bwMode="auto">
            <a:xfrm>
              <a:off x="5068889" y="2724151"/>
              <a:ext cx="15875" cy="88900"/>
            </a:xfrm>
            <a:custGeom>
              <a:avLst/>
              <a:gdLst>
                <a:gd name="T0" fmla="*/ 7 w 10"/>
                <a:gd name="T1" fmla="*/ 0 h 56"/>
                <a:gd name="T2" fmla="*/ 0 w 10"/>
                <a:gd name="T3" fmla="*/ 54 h 56"/>
                <a:gd name="T4" fmla="*/ 10 w 10"/>
                <a:gd name="T5" fmla="*/ 56 h 56"/>
                <a:gd name="T6" fmla="*/ 9 w 10"/>
                <a:gd name="T7" fmla="*/ 46 h 56"/>
                <a:gd name="T8" fmla="*/ 4 w 10"/>
                <a:gd name="T9" fmla="*/ 45 h 56"/>
                <a:gd name="T10" fmla="*/ 8 w 10"/>
                <a:gd name="T11" fmla="*/ 18 h 56"/>
                <a:gd name="T12" fmla="*/ 7 w 10"/>
                <a:gd name="T13" fmla="*/ 0 h 56"/>
              </a:gdLst>
              <a:ahLst/>
              <a:cxnLst>
                <a:cxn ang="0">
                  <a:pos x="T0" y="T1"/>
                </a:cxn>
                <a:cxn ang="0">
                  <a:pos x="T2" y="T3"/>
                </a:cxn>
                <a:cxn ang="0">
                  <a:pos x="T4" y="T5"/>
                </a:cxn>
                <a:cxn ang="0">
                  <a:pos x="T6" y="T7"/>
                </a:cxn>
                <a:cxn ang="0">
                  <a:pos x="T8" y="T9"/>
                </a:cxn>
                <a:cxn ang="0">
                  <a:pos x="T10" y="T11"/>
                </a:cxn>
                <a:cxn ang="0">
                  <a:pos x="T12" y="T13"/>
                </a:cxn>
              </a:cxnLst>
              <a:rect l="0" t="0" r="r" b="b"/>
              <a:pathLst>
                <a:path w="10" h="56">
                  <a:moveTo>
                    <a:pt x="7" y="0"/>
                  </a:moveTo>
                  <a:lnTo>
                    <a:pt x="0" y="54"/>
                  </a:lnTo>
                  <a:lnTo>
                    <a:pt x="10" y="56"/>
                  </a:lnTo>
                  <a:lnTo>
                    <a:pt x="9" y="46"/>
                  </a:lnTo>
                  <a:lnTo>
                    <a:pt x="4" y="45"/>
                  </a:lnTo>
                  <a:lnTo>
                    <a:pt x="8" y="18"/>
                  </a:lnTo>
                  <a:lnTo>
                    <a:pt x="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 name="Freeform 162"/>
            <p:cNvSpPr>
              <a:spLocks noEditPoints="1"/>
            </p:cNvSpPr>
            <p:nvPr/>
          </p:nvSpPr>
          <p:spPr bwMode="auto">
            <a:xfrm>
              <a:off x="5080001" y="2686051"/>
              <a:ext cx="11113" cy="127000"/>
            </a:xfrm>
            <a:custGeom>
              <a:avLst/>
              <a:gdLst>
                <a:gd name="T0" fmla="*/ 2 w 7"/>
                <a:gd name="T1" fmla="*/ 70 h 80"/>
                <a:gd name="T2" fmla="*/ 3 w 7"/>
                <a:gd name="T3" fmla="*/ 80 h 80"/>
                <a:gd name="T4" fmla="*/ 7 w 7"/>
                <a:gd name="T5" fmla="*/ 80 h 80"/>
                <a:gd name="T6" fmla="*/ 6 w 7"/>
                <a:gd name="T7" fmla="*/ 70 h 80"/>
                <a:gd name="T8" fmla="*/ 2 w 7"/>
                <a:gd name="T9" fmla="*/ 70 h 80"/>
                <a:gd name="T10" fmla="*/ 2 w 7"/>
                <a:gd name="T11" fmla="*/ 0 h 80"/>
                <a:gd name="T12" fmla="*/ 0 w 7"/>
                <a:gd name="T13" fmla="*/ 24 h 80"/>
                <a:gd name="T14" fmla="*/ 1 w 7"/>
                <a:gd name="T15" fmla="*/ 42 h 80"/>
                <a:gd name="T16" fmla="*/ 3 w 7"/>
                <a:gd name="T17" fmla="*/ 21 h 80"/>
                <a:gd name="T18" fmla="*/ 2 w 7"/>
                <a:gd name="T19"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 h="80">
                  <a:moveTo>
                    <a:pt x="2" y="70"/>
                  </a:moveTo>
                  <a:lnTo>
                    <a:pt x="3" y="80"/>
                  </a:lnTo>
                  <a:lnTo>
                    <a:pt x="7" y="80"/>
                  </a:lnTo>
                  <a:lnTo>
                    <a:pt x="6" y="70"/>
                  </a:lnTo>
                  <a:lnTo>
                    <a:pt x="2" y="70"/>
                  </a:lnTo>
                  <a:close/>
                  <a:moveTo>
                    <a:pt x="2" y="0"/>
                  </a:moveTo>
                  <a:lnTo>
                    <a:pt x="0" y="24"/>
                  </a:lnTo>
                  <a:lnTo>
                    <a:pt x="1" y="42"/>
                  </a:lnTo>
                  <a:lnTo>
                    <a:pt x="3" y="21"/>
                  </a:lnTo>
                  <a:lnTo>
                    <a:pt x="2" y="0"/>
                  </a:lnTo>
                  <a:close/>
                </a:path>
              </a:pathLst>
            </a:custGeom>
            <a:solidFill>
              <a:srgbClr val="E7C0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 name="Freeform 163"/>
            <p:cNvSpPr>
              <a:spLocks noEditPoints="1"/>
            </p:cNvSpPr>
            <p:nvPr/>
          </p:nvSpPr>
          <p:spPr bwMode="auto">
            <a:xfrm>
              <a:off x="5080001" y="2686051"/>
              <a:ext cx="11113" cy="127000"/>
            </a:xfrm>
            <a:custGeom>
              <a:avLst/>
              <a:gdLst>
                <a:gd name="T0" fmla="*/ 2 w 7"/>
                <a:gd name="T1" fmla="*/ 70 h 80"/>
                <a:gd name="T2" fmla="*/ 3 w 7"/>
                <a:gd name="T3" fmla="*/ 80 h 80"/>
                <a:gd name="T4" fmla="*/ 7 w 7"/>
                <a:gd name="T5" fmla="*/ 80 h 80"/>
                <a:gd name="T6" fmla="*/ 6 w 7"/>
                <a:gd name="T7" fmla="*/ 70 h 80"/>
                <a:gd name="T8" fmla="*/ 2 w 7"/>
                <a:gd name="T9" fmla="*/ 70 h 80"/>
                <a:gd name="T10" fmla="*/ 2 w 7"/>
                <a:gd name="T11" fmla="*/ 0 h 80"/>
                <a:gd name="T12" fmla="*/ 0 w 7"/>
                <a:gd name="T13" fmla="*/ 24 h 80"/>
                <a:gd name="T14" fmla="*/ 1 w 7"/>
                <a:gd name="T15" fmla="*/ 42 h 80"/>
                <a:gd name="T16" fmla="*/ 3 w 7"/>
                <a:gd name="T17" fmla="*/ 21 h 80"/>
                <a:gd name="T18" fmla="*/ 2 w 7"/>
                <a:gd name="T19"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 h="80">
                  <a:moveTo>
                    <a:pt x="2" y="70"/>
                  </a:moveTo>
                  <a:lnTo>
                    <a:pt x="3" y="80"/>
                  </a:lnTo>
                  <a:lnTo>
                    <a:pt x="7" y="80"/>
                  </a:lnTo>
                  <a:lnTo>
                    <a:pt x="6" y="70"/>
                  </a:lnTo>
                  <a:lnTo>
                    <a:pt x="2" y="70"/>
                  </a:lnTo>
                  <a:moveTo>
                    <a:pt x="2" y="0"/>
                  </a:moveTo>
                  <a:lnTo>
                    <a:pt x="0" y="24"/>
                  </a:lnTo>
                  <a:lnTo>
                    <a:pt x="1" y="42"/>
                  </a:lnTo>
                  <a:lnTo>
                    <a:pt x="3" y="21"/>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 name="Freeform 164"/>
            <p:cNvSpPr>
              <a:spLocks/>
            </p:cNvSpPr>
            <p:nvPr/>
          </p:nvSpPr>
          <p:spPr bwMode="auto">
            <a:xfrm>
              <a:off x="5356226" y="2832101"/>
              <a:ext cx="196850" cy="26988"/>
            </a:xfrm>
            <a:custGeom>
              <a:avLst/>
              <a:gdLst>
                <a:gd name="T0" fmla="*/ 32 w 124"/>
                <a:gd name="T1" fmla="*/ 0 h 17"/>
                <a:gd name="T2" fmla="*/ 0 w 124"/>
                <a:gd name="T3" fmla="*/ 5 h 17"/>
                <a:gd name="T4" fmla="*/ 123 w 124"/>
                <a:gd name="T5" fmla="*/ 17 h 17"/>
                <a:gd name="T6" fmla="*/ 124 w 124"/>
                <a:gd name="T7" fmla="*/ 11 h 17"/>
                <a:gd name="T8" fmla="*/ 32 w 124"/>
                <a:gd name="T9" fmla="*/ 0 h 17"/>
              </a:gdLst>
              <a:ahLst/>
              <a:cxnLst>
                <a:cxn ang="0">
                  <a:pos x="T0" y="T1"/>
                </a:cxn>
                <a:cxn ang="0">
                  <a:pos x="T2" y="T3"/>
                </a:cxn>
                <a:cxn ang="0">
                  <a:pos x="T4" y="T5"/>
                </a:cxn>
                <a:cxn ang="0">
                  <a:pos x="T6" y="T7"/>
                </a:cxn>
                <a:cxn ang="0">
                  <a:pos x="T8" y="T9"/>
                </a:cxn>
              </a:cxnLst>
              <a:rect l="0" t="0" r="r" b="b"/>
              <a:pathLst>
                <a:path w="124" h="17">
                  <a:moveTo>
                    <a:pt x="32" y="0"/>
                  </a:moveTo>
                  <a:lnTo>
                    <a:pt x="0" y="5"/>
                  </a:lnTo>
                  <a:lnTo>
                    <a:pt x="123" y="17"/>
                  </a:lnTo>
                  <a:lnTo>
                    <a:pt x="124" y="11"/>
                  </a:lnTo>
                  <a:lnTo>
                    <a:pt x="32" y="0"/>
                  </a:lnTo>
                  <a:close/>
                </a:path>
              </a:pathLst>
            </a:custGeom>
            <a:solidFill>
              <a:srgbClr val="E6E7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 name="Freeform 165"/>
            <p:cNvSpPr>
              <a:spLocks/>
            </p:cNvSpPr>
            <p:nvPr/>
          </p:nvSpPr>
          <p:spPr bwMode="auto">
            <a:xfrm>
              <a:off x="5356226" y="2832101"/>
              <a:ext cx="196850" cy="26988"/>
            </a:xfrm>
            <a:custGeom>
              <a:avLst/>
              <a:gdLst>
                <a:gd name="T0" fmla="*/ 32 w 124"/>
                <a:gd name="T1" fmla="*/ 0 h 17"/>
                <a:gd name="T2" fmla="*/ 0 w 124"/>
                <a:gd name="T3" fmla="*/ 5 h 17"/>
                <a:gd name="T4" fmla="*/ 123 w 124"/>
                <a:gd name="T5" fmla="*/ 17 h 17"/>
                <a:gd name="T6" fmla="*/ 124 w 124"/>
                <a:gd name="T7" fmla="*/ 11 h 17"/>
                <a:gd name="T8" fmla="*/ 32 w 124"/>
                <a:gd name="T9" fmla="*/ 0 h 17"/>
              </a:gdLst>
              <a:ahLst/>
              <a:cxnLst>
                <a:cxn ang="0">
                  <a:pos x="T0" y="T1"/>
                </a:cxn>
                <a:cxn ang="0">
                  <a:pos x="T2" y="T3"/>
                </a:cxn>
                <a:cxn ang="0">
                  <a:pos x="T4" y="T5"/>
                </a:cxn>
                <a:cxn ang="0">
                  <a:pos x="T6" y="T7"/>
                </a:cxn>
                <a:cxn ang="0">
                  <a:pos x="T8" y="T9"/>
                </a:cxn>
              </a:cxnLst>
              <a:rect l="0" t="0" r="r" b="b"/>
              <a:pathLst>
                <a:path w="124" h="17">
                  <a:moveTo>
                    <a:pt x="32" y="0"/>
                  </a:moveTo>
                  <a:lnTo>
                    <a:pt x="0" y="5"/>
                  </a:lnTo>
                  <a:lnTo>
                    <a:pt x="123" y="17"/>
                  </a:lnTo>
                  <a:lnTo>
                    <a:pt x="124" y="11"/>
                  </a:lnTo>
                  <a:lnTo>
                    <a:pt x="3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 name="Freeform 166"/>
            <p:cNvSpPr>
              <a:spLocks/>
            </p:cNvSpPr>
            <p:nvPr/>
          </p:nvSpPr>
          <p:spPr bwMode="auto">
            <a:xfrm>
              <a:off x="5313364" y="2830513"/>
              <a:ext cx="93663" cy="9525"/>
            </a:xfrm>
            <a:custGeom>
              <a:avLst/>
              <a:gdLst>
                <a:gd name="T0" fmla="*/ 44 w 59"/>
                <a:gd name="T1" fmla="*/ 0 h 6"/>
                <a:gd name="T2" fmla="*/ 0 w 59"/>
                <a:gd name="T3" fmla="*/ 3 h 6"/>
                <a:gd name="T4" fmla="*/ 27 w 59"/>
                <a:gd name="T5" fmla="*/ 6 h 6"/>
                <a:gd name="T6" fmla="*/ 59 w 59"/>
                <a:gd name="T7" fmla="*/ 1 h 6"/>
                <a:gd name="T8" fmla="*/ 44 w 59"/>
                <a:gd name="T9" fmla="*/ 0 h 6"/>
              </a:gdLst>
              <a:ahLst/>
              <a:cxnLst>
                <a:cxn ang="0">
                  <a:pos x="T0" y="T1"/>
                </a:cxn>
                <a:cxn ang="0">
                  <a:pos x="T2" y="T3"/>
                </a:cxn>
                <a:cxn ang="0">
                  <a:pos x="T4" y="T5"/>
                </a:cxn>
                <a:cxn ang="0">
                  <a:pos x="T6" y="T7"/>
                </a:cxn>
                <a:cxn ang="0">
                  <a:pos x="T8" y="T9"/>
                </a:cxn>
              </a:cxnLst>
              <a:rect l="0" t="0" r="r" b="b"/>
              <a:pathLst>
                <a:path w="59" h="6">
                  <a:moveTo>
                    <a:pt x="44" y="0"/>
                  </a:moveTo>
                  <a:lnTo>
                    <a:pt x="0" y="3"/>
                  </a:lnTo>
                  <a:lnTo>
                    <a:pt x="27" y="6"/>
                  </a:lnTo>
                  <a:lnTo>
                    <a:pt x="59" y="1"/>
                  </a:lnTo>
                  <a:lnTo>
                    <a:pt x="44" y="0"/>
                  </a:lnTo>
                  <a:close/>
                </a:path>
              </a:pathLst>
            </a:custGeom>
            <a:solidFill>
              <a:srgbClr val="E8D19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 name="Freeform 167"/>
            <p:cNvSpPr>
              <a:spLocks/>
            </p:cNvSpPr>
            <p:nvPr/>
          </p:nvSpPr>
          <p:spPr bwMode="auto">
            <a:xfrm>
              <a:off x="5313364" y="2830513"/>
              <a:ext cx="93663" cy="9525"/>
            </a:xfrm>
            <a:custGeom>
              <a:avLst/>
              <a:gdLst>
                <a:gd name="T0" fmla="*/ 44 w 59"/>
                <a:gd name="T1" fmla="*/ 0 h 6"/>
                <a:gd name="T2" fmla="*/ 0 w 59"/>
                <a:gd name="T3" fmla="*/ 3 h 6"/>
                <a:gd name="T4" fmla="*/ 27 w 59"/>
                <a:gd name="T5" fmla="*/ 6 h 6"/>
                <a:gd name="T6" fmla="*/ 59 w 59"/>
                <a:gd name="T7" fmla="*/ 1 h 6"/>
                <a:gd name="T8" fmla="*/ 44 w 59"/>
                <a:gd name="T9" fmla="*/ 0 h 6"/>
              </a:gdLst>
              <a:ahLst/>
              <a:cxnLst>
                <a:cxn ang="0">
                  <a:pos x="T0" y="T1"/>
                </a:cxn>
                <a:cxn ang="0">
                  <a:pos x="T2" y="T3"/>
                </a:cxn>
                <a:cxn ang="0">
                  <a:pos x="T4" y="T5"/>
                </a:cxn>
                <a:cxn ang="0">
                  <a:pos x="T6" y="T7"/>
                </a:cxn>
                <a:cxn ang="0">
                  <a:pos x="T8" y="T9"/>
                </a:cxn>
              </a:cxnLst>
              <a:rect l="0" t="0" r="r" b="b"/>
              <a:pathLst>
                <a:path w="59" h="6">
                  <a:moveTo>
                    <a:pt x="44" y="0"/>
                  </a:moveTo>
                  <a:lnTo>
                    <a:pt x="0" y="3"/>
                  </a:lnTo>
                  <a:lnTo>
                    <a:pt x="27" y="6"/>
                  </a:lnTo>
                  <a:lnTo>
                    <a:pt x="59" y="1"/>
                  </a:lnTo>
                  <a:lnTo>
                    <a:pt x="4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 name="Freeform 168"/>
            <p:cNvSpPr>
              <a:spLocks/>
            </p:cNvSpPr>
            <p:nvPr/>
          </p:nvSpPr>
          <p:spPr bwMode="auto">
            <a:xfrm>
              <a:off x="5211764" y="2820988"/>
              <a:ext cx="171450" cy="14288"/>
            </a:xfrm>
            <a:custGeom>
              <a:avLst/>
              <a:gdLst>
                <a:gd name="T0" fmla="*/ 51 w 108"/>
                <a:gd name="T1" fmla="*/ 0 h 9"/>
                <a:gd name="T2" fmla="*/ 0 w 108"/>
                <a:gd name="T3" fmla="*/ 3 h 9"/>
                <a:gd name="T4" fmla="*/ 64 w 108"/>
                <a:gd name="T5" fmla="*/ 9 h 9"/>
                <a:gd name="T6" fmla="*/ 108 w 108"/>
                <a:gd name="T7" fmla="*/ 6 h 9"/>
                <a:gd name="T8" fmla="*/ 51 w 108"/>
                <a:gd name="T9" fmla="*/ 0 h 9"/>
              </a:gdLst>
              <a:ahLst/>
              <a:cxnLst>
                <a:cxn ang="0">
                  <a:pos x="T0" y="T1"/>
                </a:cxn>
                <a:cxn ang="0">
                  <a:pos x="T2" y="T3"/>
                </a:cxn>
                <a:cxn ang="0">
                  <a:pos x="T4" y="T5"/>
                </a:cxn>
                <a:cxn ang="0">
                  <a:pos x="T6" y="T7"/>
                </a:cxn>
                <a:cxn ang="0">
                  <a:pos x="T8" y="T9"/>
                </a:cxn>
              </a:cxnLst>
              <a:rect l="0" t="0" r="r" b="b"/>
              <a:pathLst>
                <a:path w="108" h="9">
                  <a:moveTo>
                    <a:pt x="51" y="0"/>
                  </a:moveTo>
                  <a:lnTo>
                    <a:pt x="0" y="3"/>
                  </a:lnTo>
                  <a:lnTo>
                    <a:pt x="64" y="9"/>
                  </a:lnTo>
                  <a:lnTo>
                    <a:pt x="108" y="6"/>
                  </a:lnTo>
                  <a:lnTo>
                    <a:pt x="51" y="0"/>
                  </a:lnTo>
                  <a:close/>
                </a:path>
              </a:pathLst>
            </a:custGeom>
            <a:solidFill>
              <a:srgbClr val="E4B5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 name="Freeform 169"/>
            <p:cNvSpPr>
              <a:spLocks/>
            </p:cNvSpPr>
            <p:nvPr/>
          </p:nvSpPr>
          <p:spPr bwMode="auto">
            <a:xfrm>
              <a:off x="5211764" y="2820988"/>
              <a:ext cx="171450" cy="14288"/>
            </a:xfrm>
            <a:custGeom>
              <a:avLst/>
              <a:gdLst>
                <a:gd name="T0" fmla="*/ 51 w 108"/>
                <a:gd name="T1" fmla="*/ 0 h 9"/>
                <a:gd name="T2" fmla="*/ 0 w 108"/>
                <a:gd name="T3" fmla="*/ 3 h 9"/>
                <a:gd name="T4" fmla="*/ 64 w 108"/>
                <a:gd name="T5" fmla="*/ 9 h 9"/>
                <a:gd name="T6" fmla="*/ 108 w 108"/>
                <a:gd name="T7" fmla="*/ 6 h 9"/>
                <a:gd name="T8" fmla="*/ 51 w 108"/>
                <a:gd name="T9" fmla="*/ 0 h 9"/>
              </a:gdLst>
              <a:ahLst/>
              <a:cxnLst>
                <a:cxn ang="0">
                  <a:pos x="T0" y="T1"/>
                </a:cxn>
                <a:cxn ang="0">
                  <a:pos x="T2" y="T3"/>
                </a:cxn>
                <a:cxn ang="0">
                  <a:pos x="T4" y="T5"/>
                </a:cxn>
                <a:cxn ang="0">
                  <a:pos x="T6" y="T7"/>
                </a:cxn>
                <a:cxn ang="0">
                  <a:pos x="T8" y="T9"/>
                </a:cxn>
              </a:cxnLst>
              <a:rect l="0" t="0" r="r" b="b"/>
              <a:pathLst>
                <a:path w="108" h="9">
                  <a:moveTo>
                    <a:pt x="51" y="0"/>
                  </a:moveTo>
                  <a:lnTo>
                    <a:pt x="0" y="3"/>
                  </a:lnTo>
                  <a:lnTo>
                    <a:pt x="64" y="9"/>
                  </a:lnTo>
                  <a:lnTo>
                    <a:pt x="108" y="6"/>
                  </a:lnTo>
                  <a:lnTo>
                    <a:pt x="5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 name="Freeform 170"/>
            <p:cNvSpPr>
              <a:spLocks/>
            </p:cNvSpPr>
            <p:nvPr/>
          </p:nvSpPr>
          <p:spPr bwMode="auto">
            <a:xfrm>
              <a:off x="5075239" y="2159001"/>
              <a:ext cx="554038" cy="690563"/>
            </a:xfrm>
            <a:custGeom>
              <a:avLst/>
              <a:gdLst>
                <a:gd name="T0" fmla="*/ 0 w 349"/>
                <a:gd name="T1" fmla="*/ 401 h 435"/>
                <a:gd name="T2" fmla="*/ 303 w 349"/>
                <a:gd name="T3" fmla="*/ 435 h 435"/>
                <a:gd name="T4" fmla="*/ 349 w 349"/>
                <a:gd name="T5" fmla="*/ 34 h 435"/>
                <a:gd name="T6" fmla="*/ 46 w 349"/>
                <a:gd name="T7" fmla="*/ 0 h 435"/>
                <a:gd name="T8" fmla="*/ 0 w 349"/>
                <a:gd name="T9" fmla="*/ 401 h 435"/>
              </a:gdLst>
              <a:ahLst/>
              <a:cxnLst>
                <a:cxn ang="0">
                  <a:pos x="T0" y="T1"/>
                </a:cxn>
                <a:cxn ang="0">
                  <a:pos x="T2" y="T3"/>
                </a:cxn>
                <a:cxn ang="0">
                  <a:pos x="T4" y="T5"/>
                </a:cxn>
                <a:cxn ang="0">
                  <a:pos x="T6" y="T7"/>
                </a:cxn>
                <a:cxn ang="0">
                  <a:pos x="T8" y="T9"/>
                </a:cxn>
              </a:cxnLst>
              <a:rect l="0" t="0" r="r" b="b"/>
              <a:pathLst>
                <a:path w="349" h="435">
                  <a:moveTo>
                    <a:pt x="0" y="401"/>
                  </a:moveTo>
                  <a:lnTo>
                    <a:pt x="303" y="435"/>
                  </a:lnTo>
                  <a:lnTo>
                    <a:pt x="349" y="34"/>
                  </a:lnTo>
                  <a:lnTo>
                    <a:pt x="46" y="0"/>
                  </a:lnTo>
                  <a:lnTo>
                    <a:pt x="0" y="401"/>
                  </a:lnTo>
                  <a:close/>
                </a:path>
              </a:pathLst>
            </a:custGeom>
            <a:solidFill>
              <a:srgbClr val="DCD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 name="Freeform 171"/>
            <p:cNvSpPr>
              <a:spLocks/>
            </p:cNvSpPr>
            <p:nvPr/>
          </p:nvSpPr>
          <p:spPr bwMode="auto">
            <a:xfrm>
              <a:off x="5075239" y="2159001"/>
              <a:ext cx="554038" cy="690563"/>
            </a:xfrm>
            <a:custGeom>
              <a:avLst/>
              <a:gdLst>
                <a:gd name="T0" fmla="*/ 0 w 349"/>
                <a:gd name="T1" fmla="*/ 401 h 435"/>
                <a:gd name="T2" fmla="*/ 303 w 349"/>
                <a:gd name="T3" fmla="*/ 435 h 435"/>
                <a:gd name="T4" fmla="*/ 349 w 349"/>
                <a:gd name="T5" fmla="*/ 34 h 435"/>
                <a:gd name="T6" fmla="*/ 46 w 349"/>
                <a:gd name="T7" fmla="*/ 0 h 435"/>
                <a:gd name="T8" fmla="*/ 0 w 349"/>
                <a:gd name="T9" fmla="*/ 401 h 435"/>
              </a:gdLst>
              <a:ahLst/>
              <a:cxnLst>
                <a:cxn ang="0">
                  <a:pos x="T0" y="T1"/>
                </a:cxn>
                <a:cxn ang="0">
                  <a:pos x="T2" y="T3"/>
                </a:cxn>
                <a:cxn ang="0">
                  <a:pos x="T4" y="T5"/>
                </a:cxn>
                <a:cxn ang="0">
                  <a:pos x="T6" y="T7"/>
                </a:cxn>
                <a:cxn ang="0">
                  <a:pos x="T8" y="T9"/>
                </a:cxn>
              </a:cxnLst>
              <a:rect l="0" t="0" r="r" b="b"/>
              <a:pathLst>
                <a:path w="349" h="435">
                  <a:moveTo>
                    <a:pt x="0" y="401"/>
                  </a:moveTo>
                  <a:lnTo>
                    <a:pt x="303" y="435"/>
                  </a:lnTo>
                  <a:lnTo>
                    <a:pt x="349" y="34"/>
                  </a:lnTo>
                  <a:lnTo>
                    <a:pt x="46" y="0"/>
                  </a:lnTo>
                  <a:lnTo>
                    <a:pt x="0" y="40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 name="Freeform 172"/>
            <p:cNvSpPr>
              <a:spLocks/>
            </p:cNvSpPr>
            <p:nvPr/>
          </p:nvSpPr>
          <p:spPr bwMode="auto">
            <a:xfrm>
              <a:off x="5053014" y="2192338"/>
              <a:ext cx="12700" cy="31750"/>
            </a:xfrm>
            <a:custGeom>
              <a:avLst/>
              <a:gdLst>
                <a:gd name="T0" fmla="*/ 7 w 8"/>
                <a:gd name="T1" fmla="*/ 0 h 20"/>
                <a:gd name="T2" fmla="*/ 0 w 8"/>
                <a:gd name="T3" fmla="*/ 1 h 20"/>
                <a:gd name="T4" fmla="*/ 1 w 8"/>
                <a:gd name="T5" fmla="*/ 20 h 20"/>
                <a:gd name="T6" fmla="*/ 8 w 8"/>
                <a:gd name="T7" fmla="*/ 20 h 20"/>
                <a:gd name="T8" fmla="*/ 7 w 8"/>
                <a:gd name="T9" fmla="*/ 0 h 20"/>
              </a:gdLst>
              <a:ahLst/>
              <a:cxnLst>
                <a:cxn ang="0">
                  <a:pos x="T0" y="T1"/>
                </a:cxn>
                <a:cxn ang="0">
                  <a:pos x="T2" y="T3"/>
                </a:cxn>
                <a:cxn ang="0">
                  <a:pos x="T4" y="T5"/>
                </a:cxn>
                <a:cxn ang="0">
                  <a:pos x="T6" y="T7"/>
                </a:cxn>
                <a:cxn ang="0">
                  <a:pos x="T8" y="T9"/>
                </a:cxn>
              </a:cxnLst>
              <a:rect l="0" t="0" r="r" b="b"/>
              <a:pathLst>
                <a:path w="8" h="20">
                  <a:moveTo>
                    <a:pt x="7" y="0"/>
                  </a:moveTo>
                  <a:lnTo>
                    <a:pt x="0" y="1"/>
                  </a:lnTo>
                  <a:lnTo>
                    <a:pt x="1" y="20"/>
                  </a:lnTo>
                  <a:lnTo>
                    <a:pt x="8" y="20"/>
                  </a:lnTo>
                  <a:lnTo>
                    <a:pt x="7" y="0"/>
                  </a:lnTo>
                  <a:close/>
                </a:path>
              </a:pathLst>
            </a:custGeom>
            <a:solidFill>
              <a:srgbClr val="E6E7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 name="Freeform 173"/>
            <p:cNvSpPr>
              <a:spLocks/>
            </p:cNvSpPr>
            <p:nvPr/>
          </p:nvSpPr>
          <p:spPr bwMode="auto">
            <a:xfrm>
              <a:off x="5053014" y="2192338"/>
              <a:ext cx="12700" cy="31750"/>
            </a:xfrm>
            <a:custGeom>
              <a:avLst/>
              <a:gdLst>
                <a:gd name="T0" fmla="*/ 7 w 8"/>
                <a:gd name="T1" fmla="*/ 0 h 20"/>
                <a:gd name="T2" fmla="*/ 0 w 8"/>
                <a:gd name="T3" fmla="*/ 1 h 20"/>
                <a:gd name="T4" fmla="*/ 1 w 8"/>
                <a:gd name="T5" fmla="*/ 20 h 20"/>
                <a:gd name="T6" fmla="*/ 8 w 8"/>
                <a:gd name="T7" fmla="*/ 20 h 20"/>
                <a:gd name="T8" fmla="*/ 7 w 8"/>
                <a:gd name="T9" fmla="*/ 0 h 20"/>
              </a:gdLst>
              <a:ahLst/>
              <a:cxnLst>
                <a:cxn ang="0">
                  <a:pos x="T0" y="T1"/>
                </a:cxn>
                <a:cxn ang="0">
                  <a:pos x="T2" y="T3"/>
                </a:cxn>
                <a:cxn ang="0">
                  <a:pos x="T4" y="T5"/>
                </a:cxn>
                <a:cxn ang="0">
                  <a:pos x="T6" y="T7"/>
                </a:cxn>
                <a:cxn ang="0">
                  <a:pos x="T8" y="T9"/>
                </a:cxn>
              </a:cxnLst>
              <a:rect l="0" t="0" r="r" b="b"/>
              <a:pathLst>
                <a:path w="8" h="20">
                  <a:moveTo>
                    <a:pt x="7" y="0"/>
                  </a:moveTo>
                  <a:lnTo>
                    <a:pt x="0" y="1"/>
                  </a:lnTo>
                  <a:lnTo>
                    <a:pt x="1" y="20"/>
                  </a:lnTo>
                  <a:lnTo>
                    <a:pt x="8" y="20"/>
                  </a:lnTo>
                  <a:lnTo>
                    <a:pt x="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 name="Freeform 174"/>
            <p:cNvSpPr>
              <a:spLocks noEditPoints="1"/>
            </p:cNvSpPr>
            <p:nvPr/>
          </p:nvSpPr>
          <p:spPr bwMode="auto">
            <a:xfrm>
              <a:off x="5054601" y="2224088"/>
              <a:ext cx="31750" cy="461963"/>
            </a:xfrm>
            <a:custGeom>
              <a:avLst/>
              <a:gdLst>
                <a:gd name="T0" fmla="*/ 19 w 19"/>
                <a:gd name="T1" fmla="*/ 243 h 273"/>
                <a:gd name="T2" fmla="*/ 15 w 19"/>
                <a:gd name="T3" fmla="*/ 246 h 273"/>
                <a:gd name="T4" fmla="*/ 17 w 19"/>
                <a:gd name="T5" fmla="*/ 273 h 273"/>
                <a:gd name="T6" fmla="*/ 19 w 19"/>
                <a:gd name="T7" fmla="*/ 251 h 273"/>
                <a:gd name="T8" fmla="*/ 19 w 19"/>
                <a:gd name="T9" fmla="*/ 243 h 273"/>
                <a:gd name="T10" fmla="*/ 7 w 19"/>
                <a:gd name="T11" fmla="*/ 0 h 273"/>
                <a:gd name="T12" fmla="*/ 0 w 19"/>
                <a:gd name="T13" fmla="*/ 0 h 273"/>
                <a:gd name="T14" fmla="*/ 7 w 19"/>
                <a:gd name="T15" fmla="*/ 109 h 273"/>
                <a:gd name="T16" fmla="*/ 12 w 19"/>
                <a:gd name="T17" fmla="*/ 103 h 273"/>
                <a:gd name="T18" fmla="*/ 7 w 19"/>
                <a:gd name="T19" fmla="*/ 0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 h="273">
                  <a:moveTo>
                    <a:pt x="19" y="243"/>
                  </a:moveTo>
                  <a:cubicBezTo>
                    <a:pt x="15" y="246"/>
                    <a:pt x="15" y="246"/>
                    <a:pt x="15" y="246"/>
                  </a:cubicBezTo>
                  <a:cubicBezTo>
                    <a:pt x="17" y="273"/>
                    <a:pt x="17" y="273"/>
                    <a:pt x="17" y="273"/>
                  </a:cubicBezTo>
                  <a:cubicBezTo>
                    <a:pt x="19" y="251"/>
                    <a:pt x="19" y="251"/>
                    <a:pt x="19" y="251"/>
                  </a:cubicBezTo>
                  <a:cubicBezTo>
                    <a:pt x="19" y="243"/>
                    <a:pt x="19" y="243"/>
                    <a:pt x="19" y="243"/>
                  </a:cubicBezTo>
                  <a:moveTo>
                    <a:pt x="7" y="0"/>
                  </a:moveTo>
                  <a:cubicBezTo>
                    <a:pt x="0" y="0"/>
                    <a:pt x="0" y="0"/>
                    <a:pt x="0" y="0"/>
                  </a:cubicBezTo>
                  <a:cubicBezTo>
                    <a:pt x="7" y="109"/>
                    <a:pt x="7" y="109"/>
                    <a:pt x="7" y="109"/>
                  </a:cubicBezTo>
                  <a:cubicBezTo>
                    <a:pt x="9" y="107"/>
                    <a:pt x="10" y="105"/>
                    <a:pt x="12" y="103"/>
                  </a:cubicBezTo>
                  <a:cubicBezTo>
                    <a:pt x="7" y="0"/>
                    <a:pt x="7" y="0"/>
                    <a:pt x="7" y="0"/>
                  </a:cubicBezTo>
                </a:path>
              </a:pathLst>
            </a:custGeom>
            <a:solidFill>
              <a:srgbClr val="E7C0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 name="Freeform 175"/>
            <p:cNvSpPr>
              <a:spLocks/>
            </p:cNvSpPr>
            <p:nvPr/>
          </p:nvSpPr>
          <p:spPr bwMode="auto">
            <a:xfrm>
              <a:off x="5083176" y="2647951"/>
              <a:ext cx="4763" cy="71438"/>
            </a:xfrm>
            <a:custGeom>
              <a:avLst/>
              <a:gdLst>
                <a:gd name="T0" fmla="*/ 2 w 3"/>
                <a:gd name="T1" fmla="*/ 0 h 45"/>
                <a:gd name="T2" fmla="*/ 0 w 3"/>
                <a:gd name="T3" fmla="*/ 24 h 45"/>
                <a:gd name="T4" fmla="*/ 1 w 3"/>
                <a:gd name="T5" fmla="*/ 45 h 45"/>
                <a:gd name="T6" fmla="*/ 3 w 3"/>
                <a:gd name="T7" fmla="*/ 24 h 45"/>
                <a:gd name="T8" fmla="*/ 2 w 3"/>
                <a:gd name="T9" fmla="*/ 0 h 45"/>
              </a:gdLst>
              <a:ahLst/>
              <a:cxnLst>
                <a:cxn ang="0">
                  <a:pos x="T0" y="T1"/>
                </a:cxn>
                <a:cxn ang="0">
                  <a:pos x="T2" y="T3"/>
                </a:cxn>
                <a:cxn ang="0">
                  <a:pos x="T4" y="T5"/>
                </a:cxn>
                <a:cxn ang="0">
                  <a:pos x="T6" y="T7"/>
                </a:cxn>
                <a:cxn ang="0">
                  <a:pos x="T8" y="T9"/>
                </a:cxn>
              </a:cxnLst>
              <a:rect l="0" t="0" r="r" b="b"/>
              <a:pathLst>
                <a:path w="3" h="45">
                  <a:moveTo>
                    <a:pt x="2" y="0"/>
                  </a:moveTo>
                  <a:lnTo>
                    <a:pt x="0" y="24"/>
                  </a:lnTo>
                  <a:lnTo>
                    <a:pt x="1" y="45"/>
                  </a:lnTo>
                  <a:lnTo>
                    <a:pt x="3" y="24"/>
                  </a:lnTo>
                  <a:lnTo>
                    <a:pt x="2" y="0"/>
                  </a:lnTo>
                  <a:close/>
                </a:path>
              </a:pathLst>
            </a:custGeom>
            <a:solidFill>
              <a:srgbClr val="D4B4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 name="Freeform 176"/>
            <p:cNvSpPr>
              <a:spLocks/>
            </p:cNvSpPr>
            <p:nvPr/>
          </p:nvSpPr>
          <p:spPr bwMode="auto">
            <a:xfrm>
              <a:off x="5083176" y="2647951"/>
              <a:ext cx="4763" cy="71438"/>
            </a:xfrm>
            <a:custGeom>
              <a:avLst/>
              <a:gdLst>
                <a:gd name="T0" fmla="*/ 2 w 3"/>
                <a:gd name="T1" fmla="*/ 0 h 45"/>
                <a:gd name="T2" fmla="*/ 0 w 3"/>
                <a:gd name="T3" fmla="*/ 24 h 45"/>
                <a:gd name="T4" fmla="*/ 1 w 3"/>
                <a:gd name="T5" fmla="*/ 45 h 45"/>
                <a:gd name="T6" fmla="*/ 3 w 3"/>
                <a:gd name="T7" fmla="*/ 24 h 45"/>
                <a:gd name="T8" fmla="*/ 2 w 3"/>
                <a:gd name="T9" fmla="*/ 0 h 45"/>
              </a:gdLst>
              <a:ahLst/>
              <a:cxnLst>
                <a:cxn ang="0">
                  <a:pos x="T0" y="T1"/>
                </a:cxn>
                <a:cxn ang="0">
                  <a:pos x="T2" y="T3"/>
                </a:cxn>
                <a:cxn ang="0">
                  <a:pos x="T4" y="T5"/>
                </a:cxn>
                <a:cxn ang="0">
                  <a:pos x="T6" y="T7"/>
                </a:cxn>
                <a:cxn ang="0">
                  <a:pos x="T8" y="T9"/>
                </a:cxn>
              </a:cxnLst>
              <a:rect l="0" t="0" r="r" b="b"/>
              <a:pathLst>
                <a:path w="3" h="45">
                  <a:moveTo>
                    <a:pt x="2" y="0"/>
                  </a:moveTo>
                  <a:lnTo>
                    <a:pt x="0" y="24"/>
                  </a:lnTo>
                  <a:lnTo>
                    <a:pt x="1" y="45"/>
                  </a:lnTo>
                  <a:lnTo>
                    <a:pt x="3" y="24"/>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 name="Freeform 177"/>
            <p:cNvSpPr>
              <a:spLocks/>
            </p:cNvSpPr>
            <p:nvPr/>
          </p:nvSpPr>
          <p:spPr bwMode="auto">
            <a:xfrm>
              <a:off x="5562601" y="2792413"/>
              <a:ext cx="12700" cy="11113"/>
            </a:xfrm>
            <a:custGeom>
              <a:avLst/>
              <a:gdLst>
                <a:gd name="T0" fmla="*/ 8 w 8"/>
                <a:gd name="T1" fmla="*/ 0 h 7"/>
                <a:gd name="T2" fmla="*/ 0 w 8"/>
                <a:gd name="T3" fmla="*/ 1 h 7"/>
                <a:gd name="T4" fmla="*/ 0 w 8"/>
                <a:gd name="T5" fmla="*/ 7 h 7"/>
                <a:gd name="T6" fmla="*/ 8 w 8"/>
                <a:gd name="T7" fmla="*/ 6 h 7"/>
                <a:gd name="T8" fmla="*/ 8 w 8"/>
                <a:gd name="T9" fmla="*/ 0 h 7"/>
              </a:gdLst>
              <a:ahLst/>
              <a:cxnLst>
                <a:cxn ang="0">
                  <a:pos x="T0" y="T1"/>
                </a:cxn>
                <a:cxn ang="0">
                  <a:pos x="T2" y="T3"/>
                </a:cxn>
                <a:cxn ang="0">
                  <a:pos x="T4" y="T5"/>
                </a:cxn>
                <a:cxn ang="0">
                  <a:pos x="T6" y="T7"/>
                </a:cxn>
                <a:cxn ang="0">
                  <a:pos x="T8" y="T9"/>
                </a:cxn>
              </a:cxnLst>
              <a:rect l="0" t="0" r="r" b="b"/>
              <a:pathLst>
                <a:path w="8" h="7">
                  <a:moveTo>
                    <a:pt x="8" y="0"/>
                  </a:moveTo>
                  <a:lnTo>
                    <a:pt x="0" y="1"/>
                  </a:lnTo>
                  <a:lnTo>
                    <a:pt x="0" y="7"/>
                  </a:lnTo>
                  <a:lnTo>
                    <a:pt x="8" y="6"/>
                  </a:lnTo>
                  <a:lnTo>
                    <a:pt x="8" y="0"/>
                  </a:lnTo>
                  <a:close/>
                </a:path>
              </a:pathLst>
            </a:custGeom>
            <a:solidFill>
              <a:srgbClr val="E6E7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 name="Freeform 178"/>
            <p:cNvSpPr>
              <a:spLocks/>
            </p:cNvSpPr>
            <p:nvPr/>
          </p:nvSpPr>
          <p:spPr bwMode="auto">
            <a:xfrm>
              <a:off x="5562601" y="2792413"/>
              <a:ext cx="12700" cy="11113"/>
            </a:xfrm>
            <a:custGeom>
              <a:avLst/>
              <a:gdLst>
                <a:gd name="T0" fmla="*/ 8 w 8"/>
                <a:gd name="T1" fmla="*/ 0 h 7"/>
                <a:gd name="T2" fmla="*/ 0 w 8"/>
                <a:gd name="T3" fmla="*/ 1 h 7"/>
                <a:gd name="T4" fmla="*/ 0 w 8"/>
                <a:gd name="T5" fmla="*/ 7 h 7"/>
                <a:gd name="T6" fmla="*/ 8 w 8"/>
                <a:gd name="T7" fmla="*/ 6 h 7"/>
                <a:gd name="T8" fmla="*/ 8 w 8"/>
                <a:gd name="T9" fmla="*/ 0 h 7"/>
              </a:gdLst>
              <a:ahLst/>
              <a:cxnLst>
                <a:cxn ang="0">
                  <a:pos x="T0" y="T1"/>
                </a:cxn>
                <a:cxn ang="0">
                  <a:pos x="T2" y="T3"/>
                </a:cxn>
                <a:cxn ang="0">
                  <a:pos x="T4" y="T5"/>
                </a:cxn>
                <a:cxn ang="0">
                  <a:pos x="T6" y="T7"/>
                </a:cxn>
                <a:cxn ang="0">
                  <a:pos x="T8" y="T9"/>
                </a:cxn>
              </a:cxnLst>
              <a:rect l="0" t="0" r="r" b="b"/>
              <a:pathLst>
                <a:path w="8" h="7">
                  <a:moveTo>
                    <a:pt x="8" y="0"/>
                  </a:moveTo>
                  <a:lnTo>
                    <a:pt x="0" y="1"/>
                  </a:lnTo>
                  <a:lnTo>
                    <a:pt x="0" y="7"/>
                  </a:lnTo>
                  <a:lnTo>
                    <a:pt x="8" y="6"/>
                  </a:lnTo>
                  <a:lnTo>
                    <a:pt x="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 name="Freeform 179"/>
            <p:cNvSpPr>
              <a:spLocks/>
            </p:cNvSpPr>
            <p:nvPr/>
          </p:nvSpPr>
          <p:spPr bwMode="auto">
            <a:xfrm>
              <a:off x="5091114" y="2813051"/>
              <a:ext cx="36513" cy="19050"/>
            </a:xfrm>
            <a:custGeom>
              <a:avLst/>
              <a:gdLst>
                <a:gd name="T0" fmla="*/ 0 w 23"/>
                <a:gd name="T1" fmla="*/ 0 h 12"/>
                <a:gd name="T2" fmla="*/ 0 w 23"/>
                <a:gd name="T3" fmla="*/ 12 h 12"/>
                <a:gd name="T4" fmla="*/ 23 w 23"/>
                <a:gd name="T5" fmla="*/ 10 h 12"/>
                <a:gd name="T6" fmla="*/ 23 w 23"/>
                <a:gd name="T7" fmla="*/ 2 h 12"/>
                <a:gd name="T8" fmla="*/ 16 w 23"/>
                <a:gd name="T9" fmla="*/ 2 h 12"/>
                <a:gd name="T10" fmla="*/ 2 w 23"/>
                <a:gd name="T11" fmla="*/ 2 h 12"/>
                <a:gd name="T12" fmla="*/ 2 w 23"/>
                <a:gd name="T13" fmla="*/ 0 h 12"/>
                <a:gd name="T14" fmla="*/ 0 w 23"/>
                <a:gd name="T15" fmla="*/ 0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 h="12">
                  <a:moveTo>
                    <a:pt x="0" y="0"/>
                  </a:moveTo>
                  <a:lnTo>
                    <a:pt x="0" y="12"/>
                  </a:lnTo>
                  <a:lnTo>
                    <a:pt x="23" y="10"/>
                  </a:lnTo>
                  <a:lnTo>
                    <a:pt x="23" y="2"/>
                  </a:lnTo>
                  <a:lnTo>
                    <a:pt x="16" y="2"/>
                  </a:lnTo>
                  <a:lnTo>
                    <a:pt x="2" y="2"/>
                  </a:lnTo>
                  <a:lnTo>
                    <a:pt x="2" y="0"/>
                  </a:lnTo>
                  <a:lnTo>
                    <a:pt x="0" y="0"/>
                  </a:lnTo>
                  <a:close/>
                </a:path>
              </a:pathLst>
            </a:custGeom>
            <a:solidFill>
              <a:srgbClr val="E7C0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 name="Freeform 180"/>
            <p:cNvSpPr>
              <a:spLocks/>
            </p:cNvSpPr>
            <p:nvPr/>
          </p:nvSpPr>
          <p:spPr bwMode="auto">
            <a:xfrm>
              <a:off x="5091114" y="2813051"/>
              <a:ext cx="36513" cy="19050"/>
            </a:xfrm>
            <a:custGeom>
              <a:avLst/>
              <a:gdLst>
                <a:gd name="T0" fmla="*/ 0 w 23"/>
                <a:gd name="T1" fmla="*/ 0 h 12"/>
                <a:gd name="T2" fmla="*/ 0 w 23"/>
                <a:gd name="T3" fmla="*/ 12 h 12"/>
                <a:gd name="T4" fmla="*/ 23 w 23"/>
                <a:gd name="T5" fmla="*/ 10 h 12"/>
                <a:gd name="T6" fmla="*/ 23 w 23"/>
                <a:gd name="T7" fmla="*/ 2 h 12"/>
                <a:gd name="T8" fmla="*/ 16 w 23"/>
                <a:gd name="T9" fmla="*/ 2 h 12"/>
                <a:gd name="T10" fmla="*/ 2 w 23"/>
                <a:gd name="T11" fmla="*/ 2 h 12"/>
                <a:gd name="T12" fmla="*/ 2 w 23"/>
                <a:gd name="T13" fmla="*/ 0 h 12"/>
                <a:gd name="T14" fmla="*/ 0 w 23"/>
                <a:gd name="T15" fmla="*/ 0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 h="12">
                  <a:moveTo>
                    <a:pt x="0" y="0"/>
                  </a:moveTo>
                  <a:lnTo>
                    <a:pt x="0" y="12"/>
                  </a:lnTo>
                  <a:lnTo>
                    <a:pt x="23" y="10"/>
                  </a:lnTo>
                  <a:lnTo>
                    <a:pt x="23" y="2"/>
                  </a:lnTo>
                  <a:lnTo>
                    <a:pt x="16" y="2"/>
                  </a:lnTo>
                  <a:lnTo>
                    <a:pt x="2" y="2"/>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 name="Freeform 181"/>
            <p:cNvSpPr>
              <a:spLocks/>
            </p:cNvSpPr>
            <p:nvPr/>
          </p:nvSpPr>
          <p:spPr bwMode="auto">
            <a:xfrm>
              <a:off x="5127626" y="2816226"/>
              <a:ext cx="84138" cy="12700"/>
            </a:xfrm>
            <a:custGeom>
              <a:avLst/>
              <a:gdLst>
                <a:gd name="T0" fmla="*/ 0 w 53"/>
                <a:gd name="T1" fmla="*/ 0 h 8"/>
                <a:gd name="T2" fmla="*/ 0 w 53"/>
                <a:gd name="T3" fmla="*/ 8 h 8"/>
                <a:gd name="T4" fmla="*/ 53 w 53"/>
                <a:gd name="T5" fmla="*/ 6 h 8"/>
                <a:gd name="T6" fmla="*/ 0 w 53"/>
                <a:gd name="T7" fmla="*/ 0 h 8"/>
              </a:gdLst>
              <a:ahLst/>
              <a:cxnLst>
                <a:cxn ang="0">
                  <a:pos x="T0" y="T1"/>
                </a:cxn>
                <a:cxn ang="0">
                  <a:pos x="T2" y="T3"/>
                </a:cxn>
                <a:cxn ang="0">
                  <a:pos x="T4" y="T5"/>
                </a:cxn>
                <a:cxn ang="0">
                  <a:pos x="T6" y="T7"/>
                </a:cxn>
              </a:cxnLst>
              <a:rect l="0" t="0" r="r" b="b"/>
              <a:pathLst>
                <a:path w="53" h="8">
                  <a:moveTo>
                    <a:pt x="0" y="0"/>
                  </a:moveTo>
                  <a:lnTo>
                    <a:pt x="0" y="8"/>
                  </a:lnTo>
                  <a:lnTo>
                    <a:pt x="53" y="6"/>
                  </a:lnTo>
                  <a:lnTo>
                    <a:pt x="0" y="0"/>
                  </a:lnTo>
                  <a:close/>
                </a:path>
              </a:pathLst>
            </a:custGeom>
            <a:solidFill>
              <a:srgbClr val="E4B5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 name="Freeform 182"/>
            <p:cNvSpPr>
              <a:spLocks/>
            </p:cNvSpPr>
            <p:nvPr/>
          </p:nvSpPr>
          <p:spPr bwMode="auto">
            <a:xfrm>
              <a:off x="5127626" y="2816226"/>
              <a:ext cx="84138" cy="12700"/>
            </a:xfrm>
            <a:custGeom>
              <a:avLst/>
              <a:gdLst>
                <a:gd name="T0" fmla="*/ 0 w 53"/>
                <a:gd name="T1" fmla="*/ 0 h 8"/>
                <a:gd name="T2" fmla="*/ 0 w 53"/>
                <a:gd name="T3" fmla="*/ 8 h 8"/>
                <a:gd name="T4" fmla="*/ 53 w 53"/>
                <a:gd name="T5" fmla="*/ 6 h 8"/>
                <a:gd name="T6" fmla="*/ 0 w 53"/>
                <a:gd name="T7" fmla="*/ 0 h 8"/>
              </a:gdLst>
              <a:ahLst/>
              <a:cxnLst>
                <a:cxn ang="0">
                  <a:pos x="T0" y="T1"/>
                </a:cxn>
                <a:cxn ang="0">
                  <a:pos x="T2" y="T3"/>
                </a:cxn>
                <a:cxn ang="0">
                  <a:pos x="T4" y="T5"/>
                </a:cxn>
                <a:cxn ang="0">
                  <a:pos x="T6" y="T7"/>
                </a:cxn>
              </a:cxnLst>
              <a:rect l="0" t="0" r="r" b="b"/>
              <a:pathLst>
                <a:path w="53" h="8">
                  <a:moveTo>
                    <a:pt x="0" y="0"/>
                  </a:moveTo>
                  <a:lnTo>
                    <a:pt x="0" y="8"/>
                  </a:lnTo>
                  <a:lnTo>
                    <a:pt x="53" y="6"/>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 name="Freeform 183"/>
            <p:cNvSpPr>
              <a:spLocks noEditPoints="1"/>
            </p:cNvSpPr>
            <p:nvPr/>
          </p:nvSpPr>
          <p:spPr bwMode="auto">
            <a:xfrm>
              <a:off x="5089526" y="2797176"/>
              <a:ext cx="38100" cy="19050"/>
            </a:xfrm>
            <a:custGeom>
              <a:avLst/>
              <a:gdLst>
                <a:gd name="T0" fmla="*/ 23 w 24"/>
                <a:gd name="T1" fmla="*/ 11 h 12"/>
                <a:gd name="T2" fmla="*/ 17 w 24"/>
                <a:gd name="T3" fmla="*/ 12 h 12"/>
                <a:gd name="T4" fmla="*/ 24 w 24"/>
                <a:gd name="T5" fmla="*/ 12 h 12"/>
                <a:gd name="T6" fmla="*/ 23 w 24"/>
                <a:gd name="T7" fmla="*/ 11 h 12"/>
                <a:gd name="T8" fmla="*/ 0 w 24"/>
                <a:gd name="T9" fmla="*/ 0 h 12"/>
                <a:gd name="T10" fmla="*/ 1 w 24"/>
                <a:gd name="T11" fmla="*/ 10 h 12"/>
                <a:gd name="T12" fmla="*/ 3 w 24"/>
                <a:gd name="T13" fmla="*/ 10 h 12"/>
                <a:gd name="T14" fmla="*/ 3 w 24"/>
                <a:gd name="T15" fmla="*/ 0 h 12"/>
                <a:gd name="T16" fmla="*/ 0 w 24"/>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12">
                  <a:moveTo>
                    <a:pt x="23" y="11"/>
                  </a:moveTo>
                  <a:lnTo>
                    <a:pt x="17" y="12"/>
                  </a:lnTo>
                  <a:lnTo>
                    <a:pt x="24" y="12"/>
                  </a:lnTo>
                  <a:lnTo>
                    <a:pt x="23" y="11"/>
                  </a:lnTo>
                  <a:close/>
                  <a:moveTo>
                    <a:pt x="0" y="0"/>
                  </a:moveTo>
                  <a:lnTo>
                    <a:pt x="1" y="10"/>
                  </a:lnTo>
                  <a:lnTo>
                    <a:pt x="3" y="10"/>
                  </a:lnTo>
                  <a:lnTo>
                    <a:pt x="3" y="0"/>
                  </a:lnTo>
                  <a:lnTo>
                    <a:pt x="0" y="0"/>
                  </a:lnTo>
                  <a:close/>
                </a:path>
              </a:pathLst>
            </a:custGeom>
            <a:solidFill>
              <a:srgbClr val="D4B4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 name="Freeform 184"/>
            <p:cNvSpPr>
              <a:spLocks noEditPoints="1"/>
            </p:cNvSpPr>
            <p:nvPr/>
          </p:nvSpPr>
          <p:spPr bwMode="auto">
            <a:xfrm>
              <a:off x="5089526" y="2797176"/>
              <a:ext cx="38100" cy="19050"/>
            </a:xfrm>
            <a:custGeom>
              <a:avLst/>
              <a:gdLst>
                <a:gd name="T0" fmla="*/ 23 w 24"/>
                <a:gd name="T1" fmla="*/ 11 h 12"/>
                <a:gd name="T2" fmla="*/ 17 w 24"/>
                <a:gd name="T3" fmla="*/ 12 h 12"/>
                <a:gd name="T4" fmla="*/ 24 w 24"/>
                <a:gd name="T5" fmla="*/ 12 h 12"/>
                <a:gd name="T6" fmla="*/ 23 w 24"/>
                <a:gd name="T7" fmla="*/ 11 h 12"/>
                <a:gd name="T8" fmla="*/ 0 w 24"/>
                <a:gd name="T9" fmla="*/ 0 h 12"/>
                <a:gd name="T10" fmla="*/ 1 w 24"/>
                <a:gd name="T11" fmla="*/ 10 h 12"/>
                <a:gd name="T12" fmla="*/ 3 w 24"/>
                <a:gd name="T13" fmla="*/ 10 h 12"/>
                <a:gd name="T14" fmla="*/ 3 w 24"/>
                <a:gd name="T15" fmla="*/ 0 h 12"/>
                <a:gd name="T16" fmla="*/ 0 w 24"/>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12">
                  <a:moveTo>
                    <a:pt x="23" y="11"/>
                  </a:moveTo>
                  <a:lnTo>
                    <a:pt x="17" y="12"/>
                  </a:lnTo>
                  <a:lnTo>
                    <a:pt x="24" y="12"/>
                  </a:lnTo>
                  <a:lnTo>
                    <a:pt x="23" y="11"/>
                  </a:lnTo>
                  <a:moveTo>
                    <a:pt x="0" y="0"/>
                  </a:moveTo>
                  <a:lnTo>
                    <a:pt x="1" y="10"/>
                  </a:lnTo>
                  <a:lnTo>
                    <a:pt x="3" y="10"/>
                  </a:lnTo>
                  <a:lnTo>
                    <a:pt x="3"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 name="Freeform 185"/>
            <p:cNvSpPr>
              <a:spLocks/>
            </p:cNvSpPr>
            <p:nvPr/>
          </p:nvSpPr>
          <p:spPr bwMode="auto">
            <a:xfrm>
              <a:off x="5126039" y="2809876"/>
              <a:ext cx="166688" cy="15875"/>
            </a:xfrm>
            <a:custGeom>
              <a:avLst/>
              <a:gdLst>
                <a:gd name="T0" fmla="*/ 53 w 105"/>
                <a:gd name="T1" fmla="*/ 0 h 10"/>
                <a:gd name="T2" fmla="*/ 0 w 105"/>
                <a:gd name="T3" fmla="*/ 3 h 10"/>
                <a:gd name="T4" fmla="*/ 1 w 105"/>
                <a:gd name="T5" fmla="*/ 4 h 10"/>
                <a:gd name="T6" fmla="*/ 54 w 105"/>
                <a:gd name="T7" fmla="*/ 10 h 10"/>
                <a:gd name="T8" fmla="*/ 105 w 105"/>
                <a:gd name="T9" fmla="*/ 7 h 10"/>
                <a:gd name="T10" fmla="*/ 53 w 105"/>
                <a:gd name="T11" fmla="*/ 0 h 10"/>
              </a:gdLst>
              <a:ahLst/>
              <a:cxnLst>
                <a:cxn ang="0">
                  <a:pos x="T0" y="T1"/>
                </a:cxn>
                <a:cxn ang="0">
                  <a:pos x="T2" y="T3"/>
                </a:cxn>
                <a:cxn ang="0">
                  <a:pos x="T4" y="T5"/>
                </a:cxn>
                <a:cxn ang="0">
                  <a:pos x="T6" y="T7"/>
                </a:cxn>
                <a:cxn ang="0">
                  <a:pos x="T8" y="T9"/>
                </a:cxn>
                <a:cxn ang="0">
                  <a:pos x="T10" y="T11"/>
                </a:cxn>
              </a:cxnLst>
              <a:rect l="0" t="0" r="r" b="b"/>
              <a:pathLst>
                <a:path w="105" h="10">
                  <a:moveTo>
                    <a:pt x="53" y="0"/>
                  </a:moveTo>
                  <a:lnTo>
                    <a:pt x="0" y="3"/>
                  </a:lnTo>
                  <a:lnTo>
                    <a:pt x="1" y="4"/>
                  </a:lnTo>
                  <a:lnTo>
                    <a:pt x="54" y="10"/>
                  </a:lnTo>
                  <a:lnTo>
                    <a:pt x="105" y="7"/>
                  </a:lnTo>
                  <a:lnTo>
                    <a:pt x="53" y="0"/>
                  </a:lnTo>
                  <a:close/>
                </a:path>
              </a:pathLst>
            </a:custGeom>
            <a:solidFill>
              <a:srgbClr val="D2AB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 name="Freeform 186"/>
            <p:cNvSpPr>
              <a:spLocks/>
            </p:cNvSpPr>
            <p:nvPr/>
          </p:nvSpPr>
          <p:spPr bwMode="auto">
            <a:xfrm>
              <a:off x="5126039" y="2809876"/>
              <a:ext cx="166688" cy="15875"/>
            </a:xfrm>
            <a:custGeom>
              <a:avLst/>
              <a:gdLst>
                <a:gd name="T0" fmla="*/ 53 w 105"/>
                <a:gd name="T1" fmla="*/ 0 h 10"/>
                <a:gd name="T2" fmla="*/ 0 w 105"/>
                <a:gd name="T3" fmla="*/ 3 h 10"/>
                <a:gd name="T4" fmla="*/ 1 w 105"/>
                <a:gd name="T5" fmla="*/ 4 h 10"/>
                <a:gd name="T6" fmla="*/ 54 w 105"/>
                <a:gd name="T7" fmla="*/ 10 h 10"/>
                <a:gd name="T8" fmla="*/ 105 w 105"/>
                <a:gd name="T9" fmla="*/ 7 h 10"/>
                <a:gd name="T10" fmla="*/ 53 w 105"/>
                <a:gd name="T11" fmla="*/ 0 h 10"/>
              </a:gdLst>
              <a:ahLst/>
              <a:cxnLst>
                <a:cxn ang="0">
                  <a:pos x="T0" y="T1"/>
                </a:cxn>
                <a:cxn ang="0">
                  <a:pos x="T2" y="T3"/>
                </a:cxn>
                <a:cxn ang="0">
                  <a:pos x="T4" y="T5"/>
                </a:cxn>
                <a:cxn ang="0">
                  <a:pos x="T6" y="T7"/>
                </a:cxn>
                <a:cxn ang="0">
                  <a:pos x="T8" y="T9"/>
                </a:cxn>
                <a:cxn ang="0">
                  <a:pos x="T10" y="T11"/>
                </a:cxn>
              </a:cxnLst>
              <a:rect l="0" t="0" r="r" b="b"/>
              <a:pathLst>
                <a:path w="105" h="10">
                  <a:moveTo>
                    <a:pt x="53" y="0"/>
                  </a:moveTo>
                  <a:lnTo>
                    <a:pt x="0" y="3"/>
                  </a:lnTo>
                  <a:lnTo>
                    <a:pt x="1" y="4"/>
                  </a:lnTo>
                  <a:lnTo>
                    <a:pt x="54" y="10"/>
                  </a:lnTo>
                  <a:lnTo>
                    <a:pt x="105" y="7"/>
                  </a:lnTo>
                  <a:lnTo>
                    <a:pt x="5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 name="Freeform 187"/>
            <p:cNvSpPr>
              <a:spLocks noEditPoints="1"/>
            </p:cNvSpPr>
            <p:nvPr/>
          </p:nvSpPr>
          <p:spPr bwMode="auto">
            <a:xfrm>
              <a:off x="5084764" y="2686051"/>
              <a:ext cx="477838" cy="134938"/>
            </a:xfrm>
            <a:custGeom>
              <a:avLst/>
              <a:gdLst>
                <a:gd name="T0" fmla="*/ 301 w 301"/>
                <a:gd name="T1" fmla="*/ 68 h 85"/>
                <a:gd name="T2" fmla="*/ 79 w 301"/>
                <a:gd name="T3" fmla="*/ 78 h 85"/>
                <a:gd name="T4" fmla="*/ 131 w 301"/>
                <a:gd name="T5" fmla="*/ 85 h 85"/>
                <a:gd name="T6" fmla="*/ 301 w 301"/>
                <a:gd name="T7" fmla="*/ 74 h 85"/>
                <a:gd name="T8" fmla="*/ 301 w 301"/>
                <a:gd name="T9" fmla="*/ 68 h 85"/>
                <a:gd name="T10" fmla="*/ 2 w 301"/>
                <a:gd name="T11" fmla="*/ 0 h 85"/>
                <a:gd name="T12" fmla="*/ 0 w 301"/>
                <a:gd name="T13" fmla="*/ 21 h 85"/>
                <a:gd name="T14" fmla="*/ 3 w 301"/>
                <a:gd name="T15" fmla="*/ 70 h 85"/>
                <a:gd name="T16" fmla="*/ 6 w 301"/>
                <a:gd name="T17" fmla="*/ 70 h 85"/>
                <a:gd name="T18" fmla="*/ 2 w 301"/>
                <a:gd name="T19" fmla="*/ 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01" h="85">
                  <a:moveTo>
                    <a:pt x="301" y="68"/>
                  </a:moveTo>
                  <a:lnTo>
                    <a:pt x="79" y="78"/>
                  </a:lnTo>
                  <a:lnTo>
                    <a:pt x="131" y="85"/>
                  </a:lnTo>
                  <a:lnTo>
                    <a:pt x="301" y="74"/>
                  </a:lnTo>
                  <a:lnTo>
                    <a:pt x="301" y="68"/>
                  </a:lnTo>
                  <a:close/>
                  <a:moveTo>
                    <a:pt x="2" y="0"/>
                  </a:moveTo>
                  <a:lnTo>
                    <a:pt x="0" y="21"/>
                  </a:lnTo>
                  <a:lnTo>
                    <a:pt x="3" y="70"/>
                  </a:lnTo>
                  <a:lnTo>
                    <a:pt x="6" y="70"/>
                  </a:lnTo>
                  <a:lnTo>
                    <a:pt x="2" y="0"/>
                  </a:lnTo>
                  <a:close/>
                </a:path>
              </a:pathLst>
            </a:custGeom>
            <a:solidFill>
              <a:srgbClr val="CACB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 name="Freeform 188"/>
            <p:cNvSpPr>
              <a:spLocks noEditPoints="1"/>
            </p:cNvSpPr>
            <p:nvPr/>
          </p:nvSpPr>
          <p:spPr bwMode="auto">
            <a:xfrm>
              <a:off x="5084764" y="2686051"/>
              <a:ext cx="477838" cy="134938"/>
            </a:xfrm>
            <a:custGeom>
              <a:avLst/>
              <a:gdLst>
                <a:gd name="T0" fmla="*/ 301 w 301"/>
                <a:gd name="T1" fmla="*/ 68 h 85"/>
                <a:gd name="T2" fmla="*/ 79 w 301"/>
                <a:gd name="T3" fmla="*/ 78 h 85"/>
                <a:gd name="T4" fmla="*/ 131 w 301"/>
                <a:gd name="T5" fmla="*/ 85 h 85"/>
                <a:gd name="T6" fmla="*/ 301 w 301"/>
                <a:gd name="T7" fmla="*/ 74 h 85"/>
                <a:gd name="T8" fmla="*/ 301 w 301"/>
                <a:gd name="T9" fmla="*/ 68 h 85"/>
                <a:gd name="T10" fmla="*/ 2 w 301"/>
                <a:gd name="T11" fmla="*/ 0 h 85"/>
                <a:gd name="T12" fmla="*/ 0 w 301"/>
                <a:gd name="T13" fmla="*/ 21 h 85"/>
                <a:gd name="T14" fmla="*/ 3 w 301"/>
                <a:gd name="T15" fmla="*/ 70 h 85"/>
                <a:gd name="T16" fmla="*/ 6 w 301"/>
                <a:gd name="T17" fmla="*/ 70 h 85"/>
                <a:gd name="T18" fmla="*/ 2 w 301"/>
                <a:gd name="T19" fmla="*/ 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01" h="85">
                  <a:moveTo>
                    <a:pt x="301" y="68"/>
                  </a:moveTo>
                  <a:lnTo>
                    <a:pt x="79" y="78"/>
                  </a:lnTo>
                  <a:lnTo>
                    <a:pt x="131" y="85"/>
                  </a:lnTo>
                  <a:lnTo>
                    <a:pt x="301" y="74"/>
                  </a:lnTo>
                  <a:lnTo>
                    <a:pt x="301" y="68"/>
                  </a:lnTo>
                  <a:moveTo>
                    <a:pt x="2" y="0"/>
                  </a:moveTo>
                  <a:lnTo>
                    <a:pt x="0" y="21"/>
                  </a:lnTo>
                  <a:lnTo>
                    <a:pt x="3" y="70"/>
                  </a:lnTo>
                  <a:lnTo>
                    <a:pt x="6" y="7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 name="Freeform 189"/>
            <p:cNvSpPr>
              <a:spLocks/>
            </p:cNvSpPr>
            <p:nvPr/>
          </p:nvSpPr>
          <p:spPr bwMode="auto">
            <a:xfrm>
              <a:off x="5064126" y="2151063"/>
              <a:ext cx="514350" cy="665163"/>
            </a:xfrm>
            <a:custGeom>
              <a:avLst/>
              <a:gdLst>
                <a:gd name="T0" fmla="*/ 19 w 324"/>
                <a:gd name="T1" fmla="*/ 419 h 419"/>
                <a:gd name="T2" fmla="*/ 324 w 324"/>
                <a:gd name="T3" fmla="*/ 404 h 419"/>
                <a:gd name="T4" fmla="*/ 303 w 324"/>
                <a:gd name="T5" fmla="*/ 0 h 419"/>
                <a:gd name="T6" fmla="*/ 0 w 324"/>
                <a:gd name="T7" fmla="*/ 15 h 419"/>
                <a:gd name="T8" fmla="*/ 19 w 324"/>
                <a:gd name="T9" fmla="*/ 419 h 419"/>
              </a:gdLst>
              <a:ahLst/>
              <a:cxnLst>
                <a:cxn ang="0">
                  <a:pos x="T0" y="T1"/>
                </a:cxn>
                <a:cxn ang="0">
                  <a:pos x="T2" y="T3"/>
                </a:cxn>
                <a:cxn ang="0">
                  <a:pos x="T4" y="T5"/>
                </a:cxn>
                <a:cxn ang="0">
                  <a:pos x="T6" y="T7"/>
                </a:cxn>
                <a:cxn ang="0">
                  <a:pos x="T8" y="T9"/>
                </a:cxn>
              </a:cxnLst>
              <a:rect l="0" t="0" r="r" b="b"/>
              <a:pathLst>
                <a:path w="324" h="419">
                  <a:moveTo>
                    <a:pt x="19" y="419"/>
                  </a:moveTo>
                  <a:lnTo>
                    <a:pt x="324" y="404"/>
                  </a:lnTo>
                  <a:lnTo>
                    <a:pt x="303" y="0"/>
                  </a:lnTo>
                  <a:lnTo>
                    <a:pt x="0" y="15"/>
                  </a:lnTo>
                  <a:lnTo>
                    <a:pt x="19" y="419"/>
                  </a:lnTo>
                  <a:close/>
                </a:path>
              </a:pathLst>
            </a:custGeom>
            <a:solidFill>
              <a:srgbClr val="DCD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 name="Freeform 190"/>
            <p:cNvSpPr>
              <a:spLocks/>
            </p:cNvSpPr>
            <p:nvPr/>
          </p:nvSpPr>
          <p:spPr bwMode="auto">
            <a:xfrm>
              <a:off x="5064126" y="2151063"/>
              <a:ext cx="514350" cy="665163"/>
            </a:xfrm>
            <a:custGeom>
              <a:avLst/>
              <a:gdLst>
                <a:gd name="T0" fmla="*/ 19 w 324"/>
                <a:gd name="T1" fmla="*/ 419 h 419"/>
                <a:gd name="T2" fmla="*/ 324 w 324"/>
                <a:gd name="T3" fmla="*/ 404 h 419"/>
                <a:gd name="T4" fmla="*/ 303 w 324"/>
                <a:gd name="T5" fmla="*/ 0 h 419"/>
                <a:gd name="T6" fmla="*/ 0 w 324"/>
                <a:gd name="T7" fmla="*/ 15 h 419"/>
                <a:gd name="T8" fmla="*/ 19 w 324"/>
                <a:gd name="T9" fmla="*/ 419 h 419"/>
              </a:gdLst>
              <a:ahLst/>
              <a:cxnLst>
                <a:cxn ang="0">
                  <a:pos x="T0" y="T1"/>
                </a:cxn>
                <a:cxn ang="0">
                  <a:pos x="T2" y="T3"/>
                </a:cxn>
                <a:cxn ang="0">
                  <a:pos x="T4" y="T5"/>
                </a:cxn>
                <a:cxn ang="0">
                  <a:pos x="T6" y="T7"/>
                </a:cxn>
                <a:cxn ang="0">
                  <a:pos x="T8" y="T9"/>
                </a:cxn>
              </a:cxnLst>
              <a:rect l="0" t="0" r="r" b="b"/>
              <a:pathLst>
                <a:path w="324" h="419">
                  <a:moveTo>
                    <a:pt x="19" y="419"/>
                  </a:moveTo>
                  <a:lnTo>
                    <a:pt x="324" y="404"/>
                  </a:lnTo>
                  <a:lnTo>
                    <a:pt x="303" y="0"/>
                  </a:lnTo>
                  <a:lnTo>
                    <a:pt x="0" y="15"/>
                  </a:lnTo>
                  <a:lnTo>
                    <a:pt x="19" y="41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 name="Freeform 191"/>
            <p:cNvSpPr>
              <a:spLocks noEditPoints="1"/>
            </p:cNvSpPr>
            <p:nvPr/>
          </p:nvSpPr>
          <p:spPr bwMode="auto">
            <a:xfrm>
              <a:off x="5087939" y="2159001"/>
              <a:ext cx="500063" cy="628650"/>
            </a:xfrm>
            <a:custGeom>
              <a:avLst/>
              <a:gdLst>
                <a:gd name="T0" fmla="*/ 313 w 315"/>
                <a:gd name="T1" fmla="*/ 326 h 396"/>
                <a:gd name="T2" fmla="*/ 313 w 315"/>
                <a:gd name="T3" fmla="*/ 392 h 396"/>
                <a:gd name="T4" fmla="*/ 309 w 315"/>
                <a:gd name="T5" fmla="*/ 392 h 396"/>
                <a:gd name="T6" fmla="*/ 309 w 315"/>
                <a:gd name="T7" fmla="*/ 396 h 396"/>
                <a:gd name="T8" fmla="*/ 315 w 315"/>
                <a:gd name="T9" fmla="*/ 396 h 396"/>
                <a:gd name="T10" fmla="*/ 313 w 315"/>
                <a:gd name="T11" fmla="*/ 326 h 396"/>
                <a:gd name="T12" fmla="*/ 8 w 315"/>
                <a:gd name="T13" fmla="*/ 0 h 396"/>
                <a:gd name="T14" fmla="*/ 0 w 315"/>
                <a:gd name="T15" fmla="*/ 0 h 396"/>
                <a:gd name="T16" fmla="*/ 1 w 315"/>
                <a:gd name="T17" fmla="*/ 9 h 396"/>
                <a:gd name="T18" fmla="*/ 8 w 315"/>
                <a:gd name="T19" fmla="*/ 9 h 396"/>
                <a:gd name="T20" fmla="*/ 8 w 315"/>
                <a:gd name="T21" fmla="*/ 0 h 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5" h="396">
                  <a:moveTo>
                    <a:pt x="313" y="326"/>
                  </a:moveTo>
                  <a:lnTo>
                    <a:pt x="313" y="392"/>
                  </a:lnTo>
                  <a:lnTo>
                    <a:pt x="309" y="392"/>
                  </a:lnTo>
                  <a:lnTo>
                    <a:pt x="309" y="396"/>
                  </a:lnTo>
                  <a:lnTo>
                    <a:pt x="315" y="396"/>
                  </a:lnTo>
                  <a:lnTo>
                    <a:pt x="313" y="326"/>
                  </a:lnTo>
                  <a:close/>
                  <a:moveTo>
                    <a:pt x="8" y="0"/>
                  </a:moveTo>
                  <a:lnTo>
                    <a:pt x="0" y="0"/>
                  </a:lnTo>
                  <a:lnTo>
                    <a:pt x="1" y="9"/>
                  </a:lnTo>
                  <a:lnTo>
                    <a:pt x="8" y="9"/>
                  </a:lnTo>
                  <a:lnTo>
                    <a:pt x="8" y="0"/>
                  </a:lnTo>
                  <a:close/>
                </a:path>
              </a:pathLst>
            </a:custGeom>
            <a:solidFill>
              <a:srgbClr val="E6E7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 name="Freeform 192"/>
            <p:cNvSpPr>
              <a:spLocks noEditPoints="1"/>
            </p:cNvSpPr>
            <p:nvPr/>
          </p:nvSpPr>
          <p:spPr bwMode="auto">
            <a:xfrm>
              <a:off x="5087939" y="2159001"/>
              <a:ext cx="500063" cy="628650"/>
            </a:xfrm>
            <a:custGeom>
              <a:avLst/>
              <a:gdLst>
                <a:gd name="T0" fmla="*/ 313 w 315"/>
                <a:gd name="T1" fmla="*/ 326 h 396"/>
                <a:gd name="T2" fmla="*/ 313 w 315"/>
                <a:gd name="T3" fmla="*/ 392 h 396"/>
                <a:gd name="T4" fmla="*/ 309 w 315"/>
                <a:gd name="T5" fmla="*/ 392 h 396"/>
                <a:gd name="T6" fmla="*/ 309 w 315"/>
                <a:gd name="T7" fmla="*/ 396 h 396"/>
                <a:gd name="T8" fmla="*/ 315 w 315"/>
                <a:gd name="T9" fmla="*/ 396 h 396"/>
                <a:gd name="T10" fmla="*/ 313 w 315"/>
                <a:gd name="T11" fmla="*/ 326 h 396"/>
                <a:gd name="T12" fmla="*/ 8 w 315"/>
                <a:gd name="T13" fmla="*/ 0 h 396"/>
                <a:gd name="T14" fmla="*/ 0 w 315"/>
                <a:gd name="T15" fmla="*/ 0 h 396"/>
                <a:gd name="T16" fmla="*/ 1 w 315"/>
                <a:gd name="T17" fmla="*/ 9 h 396"/>
                <a:gd name="T18" fmla="*/ 8 w 315"/>
                <a:gd name="T19" fmla="*/ 9 h 396"/>
                <a:gd name="T20" fmla="*/ 8 w 315"/>
                <a:gd name="T21" fmla="*/ 0 h 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5" h="396">
                  <a:moveTo>
                    <a:pt x="313" y="326"/>
                  </a:moveTo>
                  <a:lnTo>
                    <a:pt x="313" y="392"/>
                  </a:lnTo>
                  <a:lnTo>
                    <a:pt x="309" y="392"/>
                  </a:lnTo>
                  <a:lnTo>
                    <a:pt x="309" y="396"/>
                  </a:lnTo>
                  <a:lnTo>
                    <a:pt x="315" y="396"/>
                  </a:lnTo>
                  <a:lnTo>
                    <a:pt x="313" y="326"/>
                  </a:lnTo>
                  <a:moveTo>
                    <a:pt x="8" y="0"/>
                  </a:moveTo>
                  <a:lnTo>
                    <a:pt x="0" y="0"/>
                  </a:lnTo>
                  <a:lnTo>
                    <a:pt x="1" y="9"/>
                  </a:lnTo>
                  <a:lnTo>
                    <a:pt x="8" y="9"/>
                  </a:lnTo>
                  <a:lnTo>
                    <a:pt x="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 name="Freeform 193"/>
            <p:cNvSpPr>
              <a:spLocks noEditPoints="1"/>
            </p:cNvSpPr>
            <p:nvPr/>
          </p:nvSpPr>
          <p:spPr bwMode="auto">
            <a:xfrm>
              <a:off x="5089526" y="2173288"/>
              <a:ext cx="488950" cy="625475"/>
            </a:xfrm>
            <a:custGeom>
              <a:avLst/>
              <a:gdLst>
                <a:gd name="T0" fmla="*/ 289 w 289"/>
                <a:gd name="T1" fmla="*/ 360 h 370"/>
                <a:gd name="T2" fmla="*/ 8 w 289"/>
                <a:gd name="T3" fmla="*/ 360 h 370"/>
                <a:gd name="T4" fmla="*/ 9 w 289"/>
                <a:gd name="T5" fmla="*/ 370 h 370"/>
                <a:gd name="T6" fmla="*/ 289 w 289"/>
                <a:gd name="T7" fmla="*/ 363 h 370"/>
                <a:gd name="T8" fmla="*/ 289 w 289"/>
                <a:gd name="T9" fmla="*/ 360 h 370"/>
                <a:gd name="T10" fmla="*/ 6 w 289"/>
                <a:gd name="T11" fmla="*/ 271 h 370"/>
                <a:gd name="T12" fmla="*/ 7 w 289"/>
                <a:gd name="T13" fmla="*/ 301 h 370"/>
                <a:gd name="T14" fmla="*/ 7 w 289"/>
                <a:gd name="T15" fmla="*/ 271 h 370"/>
                <a:gd name="T16" fmla="*/ 6 w 289"/>
                <a:gd name="T17" fmla="*/ 271 h 370"/>
                <a:gd name="T18" fmla="*/ 7 w 289"/>
                <a:gd name="T19" fmla="*/ 0 h 370"/>
                <a:gd name="T20" fmla="*/ 0 w 289"/>
                <a:gd name="T21" fmla="*/ 0 h 370"/>
                <a:gd name="T22" fmla="*/ 3 w 289"/>
                <a:gd name="T23" fmla="*/ 123 h 370"/>
                <a:gd name="T24" fmla="*/ 7 w 289"/>
                <a:gd name="T25" fmla="*/ 120 h 370"/>
                <a:gd name="T26" fmla="*/ 7 w 289"/>
                <a:gd name="T27" fmla="*/ 0 h 3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9" h="370">
                  <a:moveTo>
                    <a:pt x="289" y="360"/>
                  </a:moveTo>
                  <a:cubicBezTo>
                    <a:pt x="8" y="360"/>
                    <a:pt x="8" y="360"/>
                    <a:pt x="8" y="360"/>
                  </a:cubicBezTo>
                  <a:cubicBezTo>
                    <a:pt x="9" y="370"/>
                    <a:pt x="9" y="370"/>
                    <a:pt x="9" y="370"/>
                  </a:cubicBezTo>
                  <a:cubicBezTo>
                    <a:pt x="289" y="363"/>
                    <a:pt x="289" y="363"/>
                    <a:pt x="289" y="363"/>
                  </a:cubicBezTo>
                  <a:cubicBezTo>
                    <a:pt x="289" y="360"/>
                    <a:pt x="289" y="360"/>
                    <a:pt x="289" y="360"/>
                  </a:cubicBezTo>
                  <a:moveTo>
                    <a:pt x="6" y="271"/>
                  </a:moveTo>
                  <a:cubicBezTo>
                    <a:pt x="7" y="301"/>
                    <a:pt x="7" y="301"/>
                    <a:pt x="7" y="301"/>
                  </a:cubicBezTo>
                  <a:cubicBezTo>
                    <a:pt x="7" y="271"/>
                    <a:pt x="7" y="271"/>
                    <a:pt x="7" y="271"/>
                  </a:cubicBezTo>
                  <a:cubicBezTo>
                    <a:pt x="7" y="271"/>
                    <a:pt x="7" y="271"/>
                    <a:pt x="6" y="271"/>
                  </a:cubicBezTo>
                  <a:moveTo>
                    <a:pt x="7" y="0"/>
                  </a:moveTo>
                  <a:cubicBezTo>
                    <a:pt x="0" y="0"/>
                    <a:pt x="0" y="0"/>
                    <a:pt x="0" y="0"/>
                  </a:cubicBezTo>
                  <a:cubicBezTo>
                    <a:pt x="3" y="123"/>
                    <a:pt x="3" y="123"/>
                    <a:pt x="3" y="123"/>
                  </a:cubicBezTo>
                  <a:cubicBezTo>
                    <a:pt x="4" y="122"/>
                    <a:pt x="6" y="121"/>
                    <a:pt x="7" y="120"/>
                  </a:cubicBezTo>
                  <a:cubicBezTo>
                    <a:pt x="7" y="0"/>
                    <a:pt x="7" y="0"/>
                    <a:pt x="7" y="0"/>
                  </a:cubicBezTo>
                </a:path>
              </a:pathLst>
            </a:custGeom>
            <a:solidFill>
              <a:srgbClr val="CACB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 name="Rectangle 194"/>
            <p:cNvSpPr>
              <a:spLocks noChangeArrowheads="1"/>
            </p:cNvSpPr>
            <p:nvPr/>
          </p:nvSpPr>
          <p:spPr bwMode="auto">
            <a:xfrm>
              <a:off x="5100639" y="2139951"/>
              <a:ext cx="484188" cy="641350"/>
            </a:xfrm>
            <a:prstGeom prst="rect">
              <a:avLst/>
            </a:prstGeom>
            <a:solidFill>
              <a:srgbClr val="DCDDD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5" name="Rectangle 195"/>
            <p:cNvSpPr>
              <a:spLocks noChangeArrowheads="1"/>
            </p:cNvSpPr>
            <p:nvPr/>
          </p:nvSpPr>
          <p:spPr bwMode="auto">
            <a:xfrm>
              <a:off x="5100639" y="2139951"/>
              <a:ext cx="484188"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6" name="Freeform 196"/>
            <p:cNvSpPr>
              <a:spLocks/>
            </p:cNvSpPr>
            <p:nvPr/>
          </p:nvSpPr>
          <p:spPr bwMode="auto">
            <a:xfrm>
              <a:off x="5335589" y="2478088"/>
              <a:ext cx="169863" cy="14288"/>
            </a:xfrm>
            <a:custGeom>
              <a:avLst/>
              <a:gdLst>
                <a:gd name="T0" fmla="*/ 100 w 100"/>
                <a:gd name="T1" fmla="*/ 0 h 9"/>
                <a:gd name="T2" fmla="*/ 0 w 100"/>
                <a:gd name="T3" fmla="*/ 0 h 9"/>
                <a:gd name="T4" fmla="*/ 1 w 100"/>
                <a:gd name="T5" fmla="*/ 9 h 9"/>
                <a:gd name="T6" fmla="*/ 100 w 100"/>
                <a:gd name="T7" fmla="*/ 9 h 9"/>
                <a:gd name="T8" fmla="*/ 100 w 100"/>
                <a:gd name="T9" fmla="*/ 0 h 9"/>
              </a:gdLst>
              <a:ahLst/>
              <a:cxnLst>
                <a:cxn ang="0">
                  <a:pos x="T0" y="T1"/>
                </a:cxn>
                <a:cxn ang="0">
                  <a:pos x="T2" y="T3"/>
                </a:cxn>
                <a:cxn ang="0">
                  <a:pos x="T4" y="T5"/>
                </a:cxn>
                <a:cxn ang="0">
                  <a:pos x="T6" y="T7"/>
                </a:cxn>
                <a:cxn ang="0">
                  <a:pos x="T8" y="T9"/>
                </a:cxn>
              </a:cxnLst>
              <a:rect l="0" t="0" r="r" b="b"/>
              <a:pathLst>
                <a:path w="100" h="9">
                  <a:moveTo>
                    <a:pt x="100" y="0"/>
                  </a:moveTo>
                  <a:cubicBezTo>
                    <a:pt x="0" y="0"/>
                    <a:pt x="0" y="0"/>
                    <a:pt x="0" y="0"/>
                  </a:cubicBezTo>
                  <a:cubicBezTo>
                    <a:pt x="1" y="3"/>
                    <a:pt x="1" y="6"/>
                    <a:pt x="1" y="9"/>
                  </a:cubicBezTo>
                  <a:cubicBezTo>
                    <a:pt x="100" y="9"/>
                    <a:pt x="100" y="9"/>
                    <a:pt x="100" y="9"/>
                  </a:cubicBezTo>
                  <a:cubicBezTo>
                    <a:pt x="100" y="0"/>
                    <a:pt x="100" y="0"/>
                    <a:pt x="100" y="0"/>
                  </a:cubicBezTo>
                </a:path>
              </a:pathLst>
            </a:custGeom>
            <a:solidFill>
              <a:srgbClr val="EC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7" name="Freeform 197"/>
            <p:cNvSpPr>
              <a:spLocks/>
            </p:cNvSpPr>
            <p:nvPr/>
          </p:nvSpPr>
          <p:spPr bwMode="auto">
            <a:xfrm>
              <a:off x="5338764" y="2508251"/>
              <a:ext cx="166688" cy="15875"/>
            </a:xfrm>
            <a:custGeom>
              <a:avLst/>
              <a:gdLst>
                <a:gd name="T0" fmla="*/ 99 w 99"/>
                <a:gd name="T1" fmla="*/ 0 h 9"/>
                <a:gd name="T2" fmla="*/ 0 w 99"/>
                <a:gd name="T3" fmla="*/ 0 h 9"/>
                <a:gd name="T4" fmla="*/ 0 w 99"/>
                <a:gd name="T5" fmla="*/ 9 h 9"/>
                <a:gd name="T6" fmla="*/ 99 w 99"/>
                <a:gd name="T7" fmla="*/ 9 h 9"/>
                <a:gd name="T8" fmla="*/ 99 w 99"/>
                <a:gd name="T9" fmla="*/ 0 h 9"/>
              </a:gdLst>
              <a:ahLst/>
              <a:cxnLst>
                <a:cxn ang="0">
                  <a:pos x="T0" y="T1"/>
                </a:cxn>
                <a:cxn ang="0">
                  <a:pos x="T2" y="T3"/>
                </a:cxn>
                <a:cxn ang="0">
                  <a:pos x="T4" y="T5"/>
                </a:cxn>
                <a:cxn ang="0">
                  <a:pos x="T6" y="T7"/>
                </a:cxn>
                <a:cxn ang="0">
                  <a:pos x="T8" y="T9"/>
                </a:cxn>
              </a:cxnLst>
              <a:rect l="0" t="0" r="r" b="b"/>
              <a:pathLst>
                <a:path w="99" h="9">
                  <a:moveTo>
                    <a:pt x="99" y="0"/>
                  </a:moveTo>
                  <a:cubicBezTo>
                    <a:pt x="0" y="0"/>
                    <a:pt x="0" y="0"/>
                    <a:pt x="0" y="0"/>
                  </a:cubicBezTo>
                  <a:cubicBezTo>
                    <a:pt x="0" y="3"/>
                    <a:pt x="0" y="6"/>
                    <a:pt x="0" y="9"/>
                  </a:cubicBezTo>
                  <a:cubicBezTo>
                    <a:pt x="99" y="9"/>
                    <a:pt x="99" y="9"/>
                    <a:pt x="99" y="9"/>
                  </a:cubicBezTo>
                  <a:cubicBezTo>
                    <a:pt x="99" y="0"/>
                    <a:pt x="99" y="0"/>
                    <a:pt x="99" y="0"/>
                  </a:cubicBezTo>
                </a:path>
              </a:pathLst>
            </a:custGeom>
            <a:solidFill>
              <a:srgbClr val="EC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8" name="Rectangle 198"/>
            <p:cNvSpPr>
              <a:spLocks noChangeArrowheads="1"/>
            </p:cNvSpPr>
            <p:nvPr/>
          </p:nvSpPr>
          <p:spPr bwMode="auto">
            <a:xfrm>
              <a:off x="5343526" y="2576513"/>
              <a:ext cx="161925" cy="14288"/>
            </a:xfrm>
            <a:prstGeom prst="rect">
              <a:avLst/>
            </a:prstGeom>
            <a:solidFill>
              <a:srgbClr val="ECEDE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9" name="Rectangle 199"/>
            <p:cNvSpPr>
              <a:spLocks noChangeArrowheads="1"/>
            </p:cNvSpPr>
            <p:nvPr/>
          </p:nvSpPr>
          <p:spPr bwMode="auto">
            <a:xfrm>
              <a:off x="5343526" y="2576513"/>
              <a:ext cx="161925"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0" name="Freeform 200"/>
            <p:cNvSpPr>
              <a:spLocks/>
            </p:cNvSpPr>
            <p:nvPr/>
          </p:nvSpPr>
          <p:spPr bwMode="auto">
            <a:xfrm>
              <a:off x="5233989" y="2635251"/>
              <a:ext cx="271463" cy="14288"/>
            </a:xfrm>
            <a:custGeom>
              <a:avLst/>
              <a:gdLst>
                <a:gd name="T0" fmla="*/ 161 w 161"/>
                <a:gd name="T1" fmla="*/ 0 h 9"/>
                <a:gd name="T2" fmla="*/ 19 w 161"/>
                <a:gd name="T3" fmla="*/ 0 h 9"/>
                <a:gd name="T4" fmla="*/ 0 w 161"/>
                <a:gd name="T5" fmla="*/ 9 h 9"/>
                <a:gd name="T6" fmla="*/ 161 w 161"/>
                <a:gd name="T7" fmla="*/ 9 h 9"/>
                <a:gd name="T8" fmla="*/ 161 w 161"/>
                <a:gd name="T9" fmla="*/ 0 h 9"/>
              </a:gdLst>
              <a:ahLst/>
              <a:cxnLst>
                <a:cxn ang="0">
                  <a:pos x="T0" y="T1"/>
                </a:cxn>
                <a:cxn ang="0">
                  <a:pos x="T2" y="T3"/>
                </a:cxn>
                <a:cxn ang="0">
                  <a:pos x="T4" y="T5"/>
                </a:cxn>
                <a:cxn ang="0">
                  <a:pos x="T6" y="T7"/>
                </a:cxn>
                <a:cxn ang="0">
                  <a:pos x="T8" y="T9"/>
                </a:cxn>
              </a:cxnLst>
              <a:rect l="0" t="0" r="r" b="b"/>
              <a:pathLst>
                <a:path w="161" h="9">
                  <a:moveTo>
                    <a:pt x="161" y="0"/>
                  </a:moveTo>
                  <a:cubicBezTo>
                    <a:pt x="19" y="0"/>
                    <a:pt x="19" y="0"/>
                    <a:pt x="19" y="0"/>
                  </a:cubicBezTo>
                  <a:cubicBezTo>
                    <a:pt x="13" y="3"/>
                    <a:pt x="7" y="7"/>
                    <a:pt x="0" y="9"/>
                  </a:cubicBezTo>
                  <a:cubicBezTo>
                    <a:pt x="161" y="9"/>
                    <a:pt x="161" y="9"/>
                    <a:pt x="161" y="9"/>
                  </a:cubicBezTo>
                  <a:cubicBezTo>
                    <a:pt x="161" y="0"/>
                    <a:pt x="161" y="0"/>
                    <a:pt x="161" y="0"/>
                  </a:cubicBezTo>
                </a:path>
              </a:pathLst>
            </a:custGeom>
            <a:solidFill>
              <a:srgbClr val="EC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1" name="Rectangle 201"/>
            <p:cNvSpPr>
              <a:spLocks noChangeArrowheads="1"/>
            </p:cNvSpPr>
            <p:nvPr/>
          </p:nvSpPr>
          <p:spPr bwMode="auto">
            <a:xfrm>
              <a:off x="5146676" y="2665413"/>
              <a:ext cx="358775" cy="15875"/>
            </a:xfrm>
            <a:prstGeom prst="rect">
              <a:avLst/>
            </a:prstGeom>
            <a:solidFill>
              <a:srgbClr val="ECEDE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2" name="Rectangle 202"/>
            <p:cNvSpPr>
              <a:spLocks noChangeArrowheads="1"/>
            </p:cNvSpPr>
            <p:nvPr/>
          </p:nvSpPr>
          <p:spPr bwMode="auto">
            <a:xfrm>
              <a:off x="5146676" y="2665413"/>
              <a:ext cx="358775" cy="1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3" name="Freeform 203"/>
            <p:cNvSpPr>
              <a:spLocks/>
            </p:cNvSpPr>
            <p:nvPr/>
          </p:nvSpPr>
          <p:spPr bwMode="auto">
            <a:xfrm>
              <a:off x="5329239" y="2541588"/>
              <a:ext cx="176213" cy="15875"/>
            </a:xfrm>
            <a:custGeom>
              <a:avLst/>
              <a:gdLst>
                <a:gd name="T0" fmla="*/ 104 w 104"/>
                <a:gd name="T1" fmla="*/ 0 h 9"/>
                <a:gd name="T2" fmla="*/ 3 w 104"/>
                <a:gd name="T3" fmla="*/ 0 h 9"/>
                <a:gd name="T4" fmla="*/ 0 w 104"/>
                <a:gd name="T5" fmla="*/ 9 h 9"/>
                <a:gd name="T6" fmla="*/ 104 w 104"/>
                <a:gd name="T7" fmla="*/ 9 h 9"/>
                <a:gd name="T8" fmla="*/ 104 w 104"/>
                <a:gd name="T9" fmla="*/ 0 h 9"/>
              </a:gdLst>
              <a:ahLst/>
              <a:cxnLst>
                <a:cxn ang="0">
                  <a:pos x="T0" y="T1"/>
                </a:cxn>
                <a:cxn ang="0">
                  <a:pos x="T2" y="T3"/>
                </a:cxn>
                <a:cxn ang="0">
                  <a:pos x="T4" y="T5"/>
                </a:cxn>
                <a:cxn ang="0">
                  <a:pos x="T6" y="T7"/>
                </a:cxn>
                <a:cxn ang="0">
                  <a:pos x="T8" y="T9"/>
                </a:cxn>
              </a:cxnLst>
              <a:rect l="0" t="0" r="r" b="b"/>
              <a:pathLst>
                <a:path w="104" h="9">
                  <a:moveTo>
                    <a:pt x="104" y="0"/>
                  </a:moveTo>
                  <a:cubicBezTo>
                    <a:pt x="3" y="0"/>
                    <a:pt x="3" y="0"/>
                    <a:pt x="3" y="0"/>
                  </a:cubicBezTo>
                  <a:cubicBezTo>
                    <a:pt x="2" y="3"/>
                    <a:pt x="1" y="6"/>
                    <a:pt x="0" y="9"/>
                  </a:cubicBezTo>
                  <a:cubicBezTo>
                    <a:pt x="104" y="9"/>
                    <a:pt x="104" y="9"/>
                    <a:pt x="104" y="9"/>
                  </a:cubicBezTo>
                  <a:cubicBezTo>
                    <a:pt x="104" y="0"/>
                    <a:pt x="104" y="0"/>
                    <a:pt x="104" y="0"/>
                  </a:cubicBezTo>
                </a:path>
              </a:pathLst>
            </a:custGeom>
            <a:solidFill>
              <a:srgbClr val="EC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4" name="Freeform 204"/>
            <p:cNvSpPr>
              <a:spLocks/>
            </p:cNvSpPr>
            <p:nvPr/>
          </p:nvSpPr>
          <p:spPr bwMode="auto">
            <a:xfrm>
              <a:off x="5287964" y="2389188"/>
              <a:ext cx="217488" cy="15875"/>
            </a:xfrm>
            <a:custGeom>
              <a:avLst/>
              <a:gdLst>
                <a:gd name="T0" fmla="*/ 129 w 129"/>
                <a:gd name="T1" fmla="*/ 0 h 9"/>
                <a:gd name="T2" fmla="*/ 0 w 129"/>
                <a:gd name="T3" fmla="*/ 0 h 9"/>
                <a:gd name="T4" fmla="*/ 9 w 129"/>
                <a:gd name="T5" fmla="*/ 9 h 9"/>
                <a:gd name="T6" fmla="*/ 129 w 129"/>
                <a:gd name="T7" fmla="*/ 9 h 9"/>
                <a:gd name="T8" fmla="*/ 129 w 129"/>
                <a:gd name="T9" fmla="*/ 0 h 9"/>
              </a:gdLst>
              <a:ahLst/>
              <a:cxnLst>
                <a:cxn ang="0">
                  <a:pos x="T0" y="T1"/>
                </a:cxn>
                <a:cxn ang="0">
                  <a:pos x="T2" y="T3"/>
                </a:cxn>
                <a:cxn ang="0">
                  <a:pos x="T4" y="T5"/>
                </a:cxn>
                <a:cxn ang="0">
                  <a:pos x="T6" y="T7"/>
                </a:cxn>
                <a:cxn ang="0">
                  <a:pos x="T8" y="T9"/>
                </a:cxn>
              </a:cxnLst>
              <a:rect l="0" t="0" r="r" b="b"/>
              <a:pathLst>
                <a:path w="129" h="9">
                  <a:moveTo>
                    <a:pt x="129" y="0"/>
                  </a:moveTo>
                  <a:cubicBezTo>
                    <a:pt x="0" y="0"/>
                    <a:pt x="0" y="0"/>
                    <a:pt x="0" y="0"/>
                  </a:cubicBezTo>
                  <a:cubicBezTo>
                    <a:pt x="3" y="3"/>
                    <a:pt x="6" y="6"/>
                    <a:pt x="9" y="9"/>
                  </a:cubicBezTo>
                  <a:cubicBezTo>
                    <a:pt x="129" y="9"/>
                    <a:pt x="129" y="9"/>
                    <a:pt x="129" y="9"/>
                  </a:cubicBezTo>
                  <a:cubicBezTo>
                    <a:pt x="129" y="0"/>
                    <a:pt x="129" y="0"/>
                    <a:pt x="129" y="0"/>
                  </a:cubicBezTo>
                </a:path>
              </a:pathLst>
            </a:custGeom>
            <a:solidFill>
              <a:srgbClr val="EC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5" name="Rectangle 206"/>
            <p:cNvSpPr>
              <a:spLocks noChangeArrowheads="1"/>
            </p:cNvSpPr>
            <p:nvPr/>
          </p:nvSpPr>
          <p:spPr bwMode="auto">
            <a:xfrm>
              <a:off x="5343526" y="2422526"/>
              <a:ext cx="161925" cy="12700"/>
            </a:xfrm>
            <a:prstGeom prst="rect">
              <a:avLst/>
            </a:prstGeom>
            <a:solidFill>
              <a:srgbClr val="ECEDE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6" name="Rectangle 207"/>
            <p:cNvSpPr>
              <a:spLocks noChangeArrowheads="1"/>
            </p:cNvSpPr>
            <p:nvPr/>
          </p:nvSpPr>
          <p:spPr bwMode="auto">
            <a:xfrm>
              <a:off x="5343526" y="2422526"/>
              <a:ext cx="161925" cy="1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7" name="Freeform 208"/>
            <p:cNvSpPr>
              <a:spLocks/>
            </p:cNvSpPr>
            <p:nvPr/>
          </p:nvSpPr>
          <p:spPr bwMode="auto">
            <a:xfrm>
              <a:off x="5235576" y="2359026"/>
              <a:ext cx="269875" cy="15875"/>
            </a:xfrm>
            <a:custGeom>
              <a:avLst/>
              <a:gdLst>
                <a:gd name="T0" fmla="*/ 160 w 160"/>
                <a:gd name="T1" fmla="*/ 0 h 9"/>
                <a:gd name="T2" fmla="*/ 0 w 160"/>
                <a:gd name="T3" fmla="*/ 0 h 9"/>
                <a:gd name="T4" fmla="*/ 19 w 160"/>
                <a:gd name="T5" fmla="*/ 9 h 9"/>
                <a:gd name="T6" fmla="*/ 160 w 160"/>
                <a:gd name="T7" fmla="*/ 9 h 9"/>
                <a:gd name="T8" fmla="*/ 160 w 160"/>
                <a:gd name="T9" fmla="*/ 0 h 9"/>
              </a:gdLst>
              <a:ahLst/>
              <a:cxnLst>
                <a:cxn ang="0">
                  <a:pos x="T0" y="T1"/>
                </a:cxn>
                <a:cxn ang="0">
                  <a:pos x="T2" y="T3"/>
                </a:cxn>
                <a:cxn ang="0">
                  <a:pos x="T4" y="T5"/>
                </a:cxn>
                <a:cxn ang="0">
                  <a:pos x="T6" y="T7"/>
                </a:cxn>
                <a:cxn ang="0">
                  <a:pos x="T8" y="T9"/>
                </a:cxn>
              </a:cxnLst>
              <a:rect l="0" t="0" r="r" b="b"/>
              <a:pathLst>
                <a:path w="160" h="9">
                  <a:moveTo>
                    <a:pt x="160" y="0"/>
                  </a:moveTo>
                  <a:cubicBezTo>
                    <a:pt x="0" y="0"/>
                    <a:pt x="0" y="0"/>
                    <a:pt x="0" y="0"/>
                  </a:cubicBezTo>
                  <a:cubicBezTo>
                    <a:pt x="7" y="2"/>
                    <a:pt x="13" y="5"/>
                    <a:pt x="19" y="9"/>
                  </a:cubicBezTo>
                  <a:cubicBezTo>
                    <a:pt x="160" y="9"/>
                    <a:pt x="160" y="9"/>
                    <a:pt x="160" y="9"/>
                  </a:cubicBezTo>
                  <a:cubicBezTo>
                    <a:pt x="160" y="0"/>
                    <a:pt x="160" y="0"/>
                    <a:pt x="160" y="0"/>
                  </a:cubicBezTo>
                </a:path>
              </a:pathLst>
            </a:custGeom>
            <a:solidFill>
              <a:srgbClr val="EC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8" name="Rectangle 209"/>
            <p:cNvSpPr>
              <a:spLocks noChangeArrowheads="1"/>
            </p:cNvSpPr>
            <p:nvPr/>
          </p:nvSpPr>
          <p:spPr bwMode="auto">
            <a:xfrm>
              <a:off x="5146676" y="2295526"/>
              <a:ext cx="358775" cy="17463"/>
            </a:xfrm>
            <a:prstGeom prst="rect">
              <a:avLst/>
            </a:prstGeom>
            <a:solidFill>
              <a:srgbClr val="ECEDE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9" name="Rectangle 210"/>
            <p:cNvSpPr>
              <a:spLocks noChangeArrowheads="1"/>
            </p:cNvSpPr>
            <p:nvPr/>
          </p:nvSpPr>
          <p:spPr bwMode="auto">
            <a:xfrm>
              <a:off x="5146676" y="2295526"/>
              <a:ext cx="358775" cy="17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0" name="Rectangle 211"/>
            <p:cNvSpPr>
              <a:spLocks noChangeArrowheads="1"/>
            </p:cNvSpPr>
            <p:nvPr/>
          </p:nvSpPr>
          <p:spPr bwMode="auto">
            <a:xfrm>
              <a:off x="5146676" y="2224088"/>
              <a:ext cx="358775" cy="39688"/>
            </a:xfrm>
            <a:prstGeom prst="rect">
              <a:avLst/>
            </a:prstGeom>
            <a:solidFill>
              <a:srgbClr val="ECEDE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1" name="Rectangle 212"/>
            <p:cNvSpPr>
              <a:spLocks noChangeArrowheads="1"/>
            </p:cNvSpPr>
            <p:nvPr/>
          </p:nvSpPr>
          <p:spPr bwMode="auto">
            <a:xfrm>
              <a:off x="5146676" y="2224088"/>
              <a:ext cx="358775" cy="39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2" name="Rectangle 213"/>
            <p:cNvSpPr>
              <a:spLocks noChangeArrowheads="1"/>
            </p:cNvSpPr>
            <p:nvPr/>
          </p:nvSpPr>
          <p:spPr bwMode="auto">
            <a:xfrm>
              <a:off x="5146676" y="2327276"/>
              <a:ext cx="358775" cy="15875"/>
            </a:xfrm>
            <a:prstGeom prst="rect">
              <a:avLst/>
            </a:prstGeom>
            <a:solidFill>
              <a:srgbClr val="ECEDE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3" name="Rectangle 214"/>
            <p:cNvSpPr>
              <a:spLocks noChangeArrowheads="1"/>
            </p:cNvSpPr>
            <p:nvPr/>
          </p:nvSpPr>
          <p:spPr bwMode="auto">
            <a:xfrm>
              <a:off x="5146676" y="2327276"/>
              <a:ext cx="358775" cy="1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4" name="Freeform 215"/>
            <p:cNvSpPr>
              <a:spLocks/>
            </p:cNvSpPr>
            <p:nvPr/>
          </p:nvSpPr>
          <p:spPr bwMode="auto">
            <a:xfrm>
              <a:off x="5032376" y="2474913"/>
              <a:ext cx="38100" cy="123825"/>
            </a:xfrm>
            <a:custGeom>
              <a:avLst/>
              <a:gdLst>
                <a:gd name="T0" fmla="*/ 18 w 23"/>
                <a:gd name="T1" fmla="*/ 0 h 74"/>
                <a:gd name="T2" fmla="*/ 6 w 23"/>
                <a:gd name="T3" fmla="*/ 1 h 74"/>
                <a:gd name="T4" fmla="*/ 6 w 23"/>
                <a:gd name="T5" fmla="*/ 1 h 74"/>
                <a:gd name="T6" fmla="*/ 2 w 23"/>
                <a:gd name="T7" fmla="*/ 0 h 74"/>
                <a:gd name="T8" fmla="*/ 0 w 23"/>
                <a:gd name="T9" fmla="*/ 18 h 74"/>
                <a:gd name="T10" fmla="*/ 20 w 23"/>
                <a:gd name="T11" fmla="*/ 74 h 74"/>
                <a:gd name="T12" fmla="*/ 23 w 23"/>
                <a:gd name="T13" fmla="*/ 72 h 74"/>
                <a:gd name="T14" fmla="*/ 18 w 23"/>
                <a:gd name="T15" fmla="*/ 0 h 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 h="74">
                  <a:moveTo>
                    <a:pt x="18" y="0"/>
                  </a:moveTo>
                  <a:cubicBezTo>
                    <a:pt x="6" y="1"/>
                    <a:pt x="6" y="1"/>
                    <a:pt x="6" y="1"/>
                  </a:cubicBezTo>
                  <a:cubicBezTo>
                    <a:pt x="6" y="1"/>
                    <a:pt x="6" y="1"/>
                    <a:pt x="6" y="1"/>
                  </a:cubicBezTo>
                  <a:cubicBezTo>
                    <a:pt x="4" y="1"/>
                    <a:pt x="3" y="1"/>
                    <a:pt x="2" y="0"/>
                  </a:cubicBezTo>
                  <a:cubicBezTo>
                    <a:pt x="1" y="6"/>
                    <a:pt x="0" y="12"/>
                    <a:pt x="0" y="18"/>
                  </a:cubicBezTo>
                  <a:cubicBezTo>
                    <a:pt x="0" y="39"/>
                    <a:pt x="8" y="59"/>
                    <a:pt x="20" y="74"/>
                  </a:cubicBezTo>
                  <a:cubicBezTo>
                    <a:pt x="23" y="72"/>
                    <a:pt x="23" y="72"/>
                    <a:pt x="23" y="72"/>
                  </a:cubicBezTo>
                  <a:cubicBezTo>
                    <a:pt x="18" y="0"/>
                    <a:pt x="18" y="0"/>
                    <a:pt x="18" y="0"/>
                  </a:cubicBezTo>
                </a:path>
              </a:pathLst>
            </a:custGeom>
            <a:solidFill>
              <a:srgbClr val="ECEC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5" name="Freeform 216"/>
            <p:cNvSpPr>
              <a:spLocks/>
            </p:cNvSpPr>
            <p:nvPr/>
          </p:nvSpPr>
          <p:spPr bwMode="auto">
            <a:xfrm>
              <a:off x="5035551" y="2408238"/>
              <a:ext cx="42863" cy="187325"/>
            </a:xfrm>
            <a:custGeom>
              <a:avLst/>
              <a:gdLst>
                <a:gd name="T0" fmla="*/ 18 w 25"/>
                <a:gd name="T1" fmla="*/ 0 h 111"/>
                <a:gd name="T2" fmla="*/ 0 w 25"/>
                <a:gd name="T3" fmla="*/ 39 h 111"/>
                <a:gd name="T4" fmla="*/ 4 w 25"/>
                <a:gd name="T5" fmla="*/ 40 h 111"/>
                <a:gd name="T6" fmla="*/ 4 w 25"/>
                <a:gd name="T7" fmla="*/ 40 h 111"/>
                <a:gd name="T8" fmla="*/ 16 w 25"/>
                <a:gd name="T9" fmla="*/ 39 h 111"/>
                <a:gd name="T10" fmla="*/ 21 w 25"/>
                <a:gd name="T11" fmla="*/ 111 h 111"/>
                <a:gd name="T12" fmla="*/ 25 w 25"/>
                <a:gd name="T13" fmla="*/ 107 h 111"/>
                <a:gd name="T14" fmla="*/ 18 w 25"/>
                <a:gd name="T15" fmla="*/ 0 h 1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 h="111">
                  <a:moveTo>
                    <a:pt x="18" y="0"/>
                  </a:moveTo>
                  <a:cubicBezTo>
                    <a:pt x="9" y="11"/>
                    <a:pt x="3" y="25"/>
                    <a:pt x="0" y="39"/>
                  </a:cubicBezTo>
                  <a:cubicBezTo>
                    <a:pt x="1" y="40"/>
                    <a:pt x="2" y="40"/>
                    <a:pt x="4" y="40"/>
                  </a:cubicBezTo>
                  <a:cubicBezTo>
                    <a:pt x="4" y="40"/>
                    <a:pt x="4" y="40"/>
                    <a:pt x="4" y="40"/>
                  </a:cubicBezTo>
                  <a:cubicBezTo>
                    <a:pt x="16" y="39"/>
                    <a:pt x="16" y="39"/>
                    <a:pt x="16" y="39"/>
                  </a:cubicBezTo>
                  <a:cubicBezTo>
                    <a:pt x="21" y="111"/>
                    <a:pt x="21" y="111"/>
                    <a:pt x="21" y="111"/>
                  </a:cubicBezTo>
                  <a:cubicBezTo>
                    <a:pt x="25" y="107"/>
                    <a:pt x="25" y="107"/>
                    <a:pt x="25" y="107"/>
                  </a:cubicBezTo>
                  <a:cubicBezTo>
                    <a:pt x="18" y="0"/>
                    <a:pt x="18" y="0"/>
                    <a:pt x="18" y="0"/>
                  </a:cubicBezTo>
                </a:path>
              </a:pathLst>
            </a:custGeom>
            <a:solidFill>
              <a:srgbClr val="EED5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6" name="Freeform 217"/>
            <p:cNvSpPr>
              <a:spLocks/>
            </p:cNvSpPr>
            <p:nvPr/>
          </p:nvSpPr>
          <p:spPr bwMode="auto">
            <a:xfrm>
              <a:off x="5065714" y="2398713"/>
              <a:ext cx="19050" cy="190500"/>
            </a:xfrm>
            <a:custGeom>
              <a:avLst/>
              <a:gdLst>
                <a:gd name="T0" fmla="*/ 5 w 11"/>
                <a:gd name="T1" fmla="*/ 0 h 113"/>
                <a:gd name="T2" fmla="*/ 0 w 11"/>
                <a:gd name="T3" fmla="*/ 6 h 113"/>
                <a:gd name="T4" fmla="*/ 7 w 11"/>
                <a:gd name="T5" fmla="*/ 113 h 113"/>
                <a:gd name="T6" fmla="*/ 9 w 11"/>
                <a:gd name="T7" fmla="*/ 111 h 113"/>
                <a:gd name="T8" fmla="*/ 11 w 11"/>
                <a:gd name="T9" fmla="*/ 113 h 113"/>
                <a:gd name="T10" fmla="*/ 5 w 11"/>
                <a:gd name="T11" fmla="*/ 0 h 113"/>
              </a:gdLst>
              <a:ahLst/>
              <a:cxnLst>
                <a:cxn ang="0">
                  <a:pos x="T0" y="T1"/>
                </a:cxn>
                <a:cxn ang="0">
                  <a:pos x="T2" y="T3"/>
                </a:cxn>
                <a:cxn ang="0">
                  <a:pos x="T4" y="T5"/>
                </a:cxn>
                <a:cxn ang="0">
                  <a:pos x="T6" y="T7"/>
                </a:cxn>
                <a:cxn ang="0">
                  <a:pos x="T8" y="T9"/>
                </a:cxn>
                <a:cxn ang="0">
                  <a:pos x="T10" y="T11"/>
                </a:cxn>
              </a:cxnLst>
              <a:rect l="0" t="0" r="r" b="b"/>
              <a:pathLst>
                <a:path w="11" h="113">
                  <a:moveTo>
                    <a:pt x="5" y="0"/>
                  </a:moveTo>
                  <a:cubicBezTo>
                    <a:pt x="3" y="2"/>
                    <a:pt x="2" y="4"/>
                    <a:pt x="0" y="6"/>
                  </a:cubicBezTo>
                  <a:cubicBezTo>
                    <a:pt x="7" y="113"/>
                    <a:pt x="7" y="113"/>
                    <a:pt x="7" y="113"/>
                  </a:cubicBezTo>
                  <a:cubicBezTo>
                    <a:pt x="9" y="111"/>
                    <a:pt x="9" y="111"/>
                    <a:pt x="9" y="111"/>
                  </a:cubicBezTo>
                  <a:cubicBezTo>
                    <a:pt x="11" y="113"/>
                    <a:pt x="11" y="113"/>
                    <a:pt x="11" y="113"/>
                  </a:cubicBezTo>
                  <a:cubicBezTo>
                    <a:pt x="5" y="0"/>
                    <a:pt x="5" y="0"/>
                    <a:pt x="5" y="0"/>
                  </a:cubicBezTo>
                </a:path>
              </a:pathLst>
            </a:custGeom>
            <a:solidFill>
              <a:srgbClr val="E3CD9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7" name="Freeform 218"/>
            <p:cNvSpPr>
              <a:spLocks noEditPoints="1"/>
            </p:cNvSpPr>
            <p:nvPr/>
          </p:nvSpPr>
          <p:spPr bwMode="auto">
            <a:xfrm>
              <a:off x="5073651" y="2381251"/>
              <a:ext cx="25400" cy="250825"/>
            </a:xfrm>
            <a:custGeom>
              <a:avLst/>
              <a:gdLst>
                <a:gd name="T0" fmla="*/ 15 w 15"/>
                <a:gd name="T1" fmla="*/ 141 h 148"/>
                <a:gd name="T2" fmla="*/ 11 w 15"/>
                <a:gd name="T3" fmla="*/ 145 h 148"/>
                <a:gd name="T4" fmla="*/ 15 w 15"/>
                <a:gd name="T5" fmla="*/ 148 h 148"/>
                <a:gd name="T6" fmla="*/ 15 w 15"/>
                <a:gd name="T7" fmla="*/ 141 h 148"/>
                <a:gd name="T8" fmla="*/ 12 w 15"/>
                <a:gd name="T9" fmla="*/ 0 h 148"/>
                <a:gd name="T10" fmla="*/ 0 w 15"/>
                <a:gd name="T11" fmla="*/ 10 h 148"/>
                <a:gd name="T12" fmla="*/ 6 w 15"/>
                <a:gd name="T13" fmla="*/ 123 h 148"/>
                <a:gd name="T14" fmla="*/ 15 w 15"/>
                <a:gd name="T15" fmla="*/ 132 h 148"/>
                <a:gd name="T16" fmla="*/ 12 w 15"/>
                <a:gd name="T17" fmla="*/ 0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 h="148">
                  <a:moveTo>
                    <a:pt x="15" y="141"/>
                  </a:moveTo>
                  <a:cubicBezTo>
                    <a:pt x="11" y="145"/>
                    <a:pt x="11" y="145"/>
                    <a:pt x="11" y="145"/>
                  </a:cubicBezTo>
                  <a:cubicBezTo>
                    <a:pt x="13" y="146"/>
                    <a:pt x="14" y="147"/>
                    <a:pt x="15" y="148"/>
                  </a:cubicBezTo>
                  <a:cubicBezTo>
                    <a:pt x="15" y="141"/>
                    <a:pt x="15" y="141"/>
                    <a:pt x="15" y="141"/>
                  </a:cubicBezTo>
                  <a:moveTo>
                    <a:pt x="12" y="0"/>
                  </a:moveTo>
                  <a:cubicBezTo>
                    <a:pt x="8" y="3"/>
                    <a:pt x="4" y="6"/>
                    <a:pt x="0" y="10"/>
                  </a:cubicBezTo>
                  <a:cubicBezTo>
                    <a:pt x="6" y="123"/>
                    <a:pt x="6" y="123"/>
                    <a:pt x="6" y="123"/>
                  </a:cubicBezTo>
                  <a:cubicBezTo>
                    <a:pt x="15" y="132"/>
                    <a:pt x="15" y="132"/>
                    <a:pt x="15" y="132"/>
                  </a:cubicBezTo>
                  <a:cubicBezTo>
                    <a:pt x="12" y="0"/>
                    <a:pt x="12" y="0"/>
                    <a:pt x="12" y="0"/>
                  </a:cubicBezTo>
                </a:path>
              </a:pathLst>
            </a:custGeom>
            <a:solidFill>
              <a:srgbClr val="DCD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8" name="Freeform 219"/>
            <p:cNvSpPr>
              <a:spLocks noEditPoints="1"/>
            </p:cNvSpPr>
            <p:nvPr/>
          </p:nvSpPr>
          <p:spPr bwMode="auto">
            <a:xfrm>
              <a:off x="5094289" y="2376488"/>
              <a:ext cx="6350" cy="255588"/>
            </a:xfrm>
            <a:custGeom>
              <a:avLst/>
              <a:gdLst>
                <a:gd name="T0" fmla="*/ 4 w 4"/>
                <a:gd name="T1" fmla="*/ 143 h 151"/>
                <a:gd name="T2" fmla="*/ 3 w 4"/>
                <a:gd name="T3" fmla="*/ 144 h 151"/>
                <a:gd name="T4" fmla="*/ 3 w 4"/>
                <a:gd name="T5" fmla="*/ 151 h 151"/>
                <a:gd name="T6" fmla="*/ 4 w 4"/>
                <a:gd name="T7" fmla="*/ 151 h 151"/>
                <a:gd name="T8" fmla="*/ 4 w 4"/>
                <a:gd name="T9" fmla="*/ 143 h 151"/>
                <a:gd name="T10" fmla="*/ 4 w 4"/>
                <a:gd name="T11" fmla="*/ 0 h 151"/>
                <a:gd name="T12" fmla="*/ 0 w 4"/>
                <a:gd name="T13" fmla="*/ 3 h 151"/>
                <a:gd name="T14" fmla="*/ 3 w 4"/>
                <a:gd name="T15" fmla="*/ 135 h 151"/>
                <a:gd name="T16" fmla="*/ 4 w 4"/>
                <a:gd name="T17" fmla="*/ 136 h 151"/>
                <a:gd name="T18" fmla="*/ 4 w 4"/>
                <a:gd name="T19"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 h="151">
                  <a:moveTo>
                    <a:pt x="4" y="143"/>
                  </a:moveTo>
                  <a:cubicBezTo>
                    <a:pt x="3" y="144"/>
                    <a:pt x="3" y="144"/>
                    <a:pt x="3" y="144"/>
                  </a:cubicBezTo>
                  <a:cubicBezTo>
                    <a:pt x="3" y="151"/>
                    <a:pt x="3" y="151"/>
                    <a:pt x="3" y="151"/>
                  </a:cubicBezTo>
                  <a:cubicBezTo>
                    <a:pt x="4" y="151"/>
                    <a:pt x="4" y="151"/>
                    <a:pt x="4" y="151"/>
                  </a:cubicBezTo>
                  <a:cubicBezTo>
                    <a:pt x="4" y="143"/>
                    <a:pt x="4" y="143"/>
                    <a:pt x="4" y="143"/>
                  </a:cubicBezTo>
                  <a:moveTo>
                    <a:pt x="4" y="0"/>
                  </a:moveTo>
                  <a:cubicBezTo>
                    <a:pt x="3" y="1"/>
                    <a:pt x="1" y="2"/>
                    <a:pt x="0" y="3"/>
                  </a:cubicBezTo>
                  <a:cubicBezTo>
                    <a:pt x="3" y="135"/>
                    <a:pt x="3" y="135"/>
                    <a:pt x="3" y="135"/>
                  </a:cubicBezTo>
                  <a:cubicBezTo>
                    <a:pt x="4" y="136"/>
                    <a:pt x="4" y="136"/>
                    <a:pt x="4" y="136"/>
                  </a:cubicBezTo>
                  <a:cubicBezTo>
                    <a:pt x="4" y="0"/>
                    <a:pt x="4" y="0"/>
                    <a:pt x="4" y="0"/>
                  </a:cubicBezTo>
                </a:path>
              </a:pathLst>
            </a:custGeom>
            <a:solidFill>
              <a:srgbClr val="D3D4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9" name="Freeform 220"/>
            <p:cNvSpPr>
              <a:spLocks/>
            </p:cNvSpPr>
            <p:nvPr/>
          </p:nvSpPr>
          <p:spPr bwMode="auto">
            <a:xfrm>
              <a:off x="5100639" y="2351088"/>
              <a:ext cx="238125" cy="306388"/>
            </a:xfrm>
            <a:custGeom>
              <a:avLst/>
              <a:gdLst>
                <a:gd name="T0" fmla="*/ 50 w 140"/>
                <a:gd name="T1" fmla="*/ 0 h 181"/>
                <a:gd name="T2" fmla="*/ 0 w 140"/>
                <a:gd name="T3" fmla="*/ 15 h 181"/>
                <a:gd name="T4" fmla="*/ 0 w 140"/>
                <a:gd name="T5" fmla="*/ 151 h 181"/>
                <a:gd name="T6" fmla="*/ 4 w 140"/>
                <a:gd name="T7" fmla="*/ 155 h 181"/>
                <a:gd name="T8" fmla="*/ 0 w 140"/>
                <a:gd name="T9" fmla="*/ 158 h 181"/>
                <a:gd name="T10" fmla="*/ 0 w 140"/>
                <a:gd name="T11" fmla="*/ 166 h 181"/>
                <a:gd name="T12" fmla="*/ 50 w 140"/>
                <a:gd name="T13" fmla="*/ 181 h 181"/>
                <a:gd name="T14" fmla="*/ 78 w 140"/>
                <a:gd name="T15" fmla="*/ 177 h 181"/>
                <a:gd name="T16" fmla="*/ 27 w 140"/>
                <a:gd name="T17" fmla="*/ 177 h 181"/>
                <a:gd name="T18" fmla="*/ 27 w 140"/>
                <a:gd name="T19" fmla="*/ 168 h 181"/>
                <a:gd name="T20" fmla="*/ 97 w 140"/>
                <a:gd name="T21" fmla="*/ 168 h 181"/>
                <a:gd name="T22" fmla="*/ 135 w 140"/>
                <a:gd name="T23" fmla="*/ 122 h 181"/>
                <a:gd name="T24" fmla="*/ 27 w 140"/>
                <a:gd name="T25" fmla="*/ 122 h 181"/>
                <a:gd name="T26" fmla="*/ 27 w 140"/>
                <a:gd name="T27" fmla="*/ 113 h 181"/>
                <a:gd name="T28" fmla="*/ 138 w 140"/>
                <a:gd name="T29" fmla="*/ 113 h 181"/>
                <a:gd name="T30" fmla="*/ 140 w 140"/>
                <a:gd name="T31" fmla="*/ 102 h 181"/>
                <a:gd name="T32" fmla="*/ 27 w 140"/>
                <a:gd name="T33" fmla="*/ 102 h 181"/>
                <a:gd name="T34" fmla="*/ 27 w 140"/>
                <a:gd name="T35" fmla="*/ 93 h 181"/>
                <a:gd name="T36" fmla="*/ 140 w 140"/>
                <a:gd name="T37" fmla="*/ 93 h 181"/>
                <a:gd name="T38" fmla="*/ 140 w 140"/>
                <a:gd name="T39" fmla="*/ 91 h 181"/>
                <a:gd name="T40" fmla="*/ 140 w 140"/>
                <a:gd name="T41" fmla="*/ 84 h 181"/>
                <a:gd name="T42" fmla="*/ 94 w 140"/>
                <a:gd name="T43" fmla="*/ 84 h 181"/>
                <a:gd name="T44" fmla="*/ 94 w 140"/>
                <a:gd name="T45" fmla="*/ 75 h 181"/>
                <a:gd name="T46" fmla="*/ 139 w 140"/>
                <a:gd name="T47" fmla="*/ 75 h 181"/>
                <a:gd name="T48" fmla="*/ 119 w 140"/>
                <a:gd name="T49" fmla="*/ 32 h 181"/>
                <a:gd name="T50" fmla="*/ 27 w 140"/>
                <a:gd name="T51" fmla="*/ 32 h 181"/>
                <a:gd name="T52" fmla="*/ 27 w 140"/>
                <a:gd name="T53" fmla="*/ 23 h 181"/>
                <a:gd name="T54" fmla="*/ 110 w 140"/>
                <a:gd name="T55" fmla="*/ 23 h 181"/>
                <a:gd name="T56" fmla="*/ 98 w 140"/>
                <a:gd name="T57" fmla="*/ 14 h 181"/>
                <a:gd name="T58" fmla="*/ 27 w 140"/>
                <a:gd name="T59" fmla="*/ 14 h 181"/>
                <a:gd name="T60" fmla="*/ 27 w 140"/>
                <a:gd name="T61" fmla="*/ 5 h 181"/>
                <a:gd name="T62" fmla="*/ 79 w 140"/>
                <a:gd name="T63" fmla="*/ 5 h 181"/>
                <a:gd name="T64" fmla="*/ 50 w 140"/>
                <a:gd name="T65" fmla="*/ 0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40" h="181">
                  <a:moveTo>
                    <a:pt x="50" y="0"/>
                  </a:moveTo>
                  <a:cubicBezTo>
                    <a:pt x="31" y="0"/>
                    <a:pt x="14" y="5"/>
                    <a:pt x="0" y="15"/>
                  </a:cubicBezTo>
                  <a:cubicBezTo>
                    <a:pt x="0" y="151"/>
                    <a:pt x="0" y="151"/>
                    <a:pt x="0" y="151"/>
                  </a:cubicBezTo>
                  <a:cubicBezTo>
                    <a:pt x="4" y="155"/>
                    <a:pt x="4" y="155"/>
                    <a:pt x="4" y="155"/>
                  </a:cubicBezTo>
                  <a:cubicBezTo>
                    <a:pt x="0" y="158"/>
                    <a:pt x="0" y="158"/>
                    <a:pt x="0" y="158"/>
                  </a:cubicBezTo>
                  <a:cubicBezTo>
                    <a:pt x="0" y="166"/>
                    <a:pt x="0" y="166"/>
                    <a:pt x="0" y="166"/>
                  </a:cubicBezTo>
                  <a:cubicBezTo>
                    <a:pt x="14" y="176"/>
                    <a:pt x="31" y="181"/>
                    <a:pt x="50" y="181"/>
                  </a:cubicBezTo>
                  <a:cubicBezTo>
                    <a:pt x="60" y="181"/>
                    <a:pt x="69" y="180"/>
                    <a:pt x="78" y="177"/>
                  </a:cubicBezTo>
                  <a:cubicBezTo>
                    <a:pt x="27" y="177"/>
                    <a:pt x="27" y="177"/>
                    <a:pt x="27" y="177"/>
                  </a:cubicBezTo>
                  <a:cubicBezTo>
                    <a:pt x="27" y="168"/>
                    <a:pt x="27" y="168"/>
                    <a:pt x="27" y="168"/>
                  </a:cubicBezTo>
                  <a:cubicBezTo>
                    <a:pt x="97" y="168"/>
                    <a:pt x="97" y="168"/>
                    <a:pt x="97" y="168"/>
                  </a:cubicBezTo>
                  <a:cubicBezTo>
                    <a:pt x="114" y="157"/>
                    <a:pt x="128" y="141"/>
                    <a:pt x="135" y="122"/>
                  </a:cubicBezTo>
                  <a:cubicBezTo>
                    <a:pt x="27" y="122"/>
                    <a:pt x="27" y="122"/>
                    <a:pt x="27" y="122"/>
                  </a:cubicBezTo>
                  <a:cubicBezTo>
                    <a:pt x="27" y="113"/>
                    <a:pt x="27" y="113"/>
                    <a:pt x="27" y="113"/>
                  </a:cubicBezTo>
                  <a:cubicBezTo>
                    <a:pt x="138" y="113"/>
                    <a:pt x="138" y="113"/>
                    <a:pt x="138" y="113"/>
                  </a:cubicBezTo>
                  <a:cubicBezTo>
                    <a:pt x="139" y="109"/>
                    <a:pt x="139" y="106"/>
                    <a:pt x="140" y="102"/>
                  </a:cubicBezTo>
                  <a:cubicBezTo>
                    <a:pt x="27" y="102"/>
                    <a:pt x="27" y="102"/>
                    <a:pt x="27" y="102"/>
                  </a:cubicBezTo>
                  <a:cubicBezTo>
                    <a:pt x="27" y="93"/>
                    <a:pt x="27" y="93"/>
                    <a:pt x="27" y="93"/>
                  </a:cubicBezTo>
                  <a:cubicBezTo>
                    <a:pt x="140" y="93"/>
                    <a:pt x="140" y="93"/>
                    <a:pt x="140" y="93"/>
                  </a:cubicBezTo>
                  <a:cubicBezTo>
                    <a:pt x="140" y="92"/>
                    <a:pt x="140" y="91"/>
                    <a:pt x="140" y="91"/>
                  </a:cubicBezTo>
                  <a:cubicBezTo>
                    <a:pt x="140" y="88"/>
                    <a:pt x="140" y="86"/>
                    <a:pt x="140" y="84"/>
                  </a:cubicBezTo>
                  <a:cubicBezTo>
                    <a:pt x="94" y="84"/>
                    <a:pt x="94" y="84"/>
                    <a:pt x="94" y="84"/>
                  </a:cubicBezTo>
                  <a:cubicBezTo>
                    <a:pt x="94" y="75"/>
                    <a:pt x="94" y="75"/>
                    <a:pt x="94" y="75"/>
                  </a:cubicBezTo>
                  <a:cubicBezTo>
                    <a:pt x="139" y="75"/>
                    <a:pt x="139" y="75"/>
                    <a:pt x="139" y="75"/>
                  </a:cubicBezTo>
                  <a:cubicBezTo>
                    <a:pt x="136" y="59"/>
                    <a:pt x="129" y="44"/>
                    <a:pt x="119" y="32"/>
                  </a:cubicBezTo>
                  <a:cubicBezTo>
                    <a:pt x="27" y="32"/>
                    <a:pt x="27" y="32"/>
                    <a:pt x="27" y="32"/>
                  </a:cubicBezTo>
                  <a:cubicBezTo>
                    <a:pt x="27" y="23"/>
                    <a:pt x="27" y="23"/>
                    <a:pt x="27" y="23"/>
                  </a:cubicBezTo>
                  <a:cubicBezTo>
                    <a:pt x="110" y="23"/>
                    <a:pt x="110" y="23"/>
                    <a:pt x="110" y="23"/>
                  </a:cubicBezTo>
                  <a:cubicBezTo>
                    <a:pt x="107" y="20"/>
                    <a:pt x="102" y="16"/>
                    <a:pt x="98" y="14"/>
                  </a:cubicBezTo>
                  <a:cubicBezTo>
                    <a:pt x="27" y="14"/>
                    <a:pt x="27" y="14"/>
                    <a:pt x="27" y="14"/>
                  </a:cubicBezTo>
                  <a:cubicBezTo>
                    <a:pt x="27" y="5"/>
                    <a:pt x="27" y="5"/>
                    <a:pt x="27" y="5"/>
                  </a:cubicBezTo>
                  <a:cubicBezTo>
                    <a:pt x="79" y="5"/>
                    <a:pt x="79" y="5"/>
                    <a:pt x="79" y="5"/>
                  </a:cubicBezTo>
                  <a:cubicBezTo>
                    <a:pt x="70" y="2"/>
                    <a:pt x="60" y="0"/>
                    <a:pt x="50" y="0"/>
                  </a:cubicBezTo>
                </a:path>
              </a:pathLst>
            </a:custGeom>
            <a:solidFill>
              <a:srgbClr val="DCD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0" name="Freeform 221"/>
            <p:cNvSpPr>
              <a:spLocks/>
            </p:cNvSpPr>
            <p:nvPr/>
          </p:nvSpPr>
          <p:spPr bwMode="auto">
            <a:xfrm>
              <a:off x="5260976" y="2478088"/>
              <a:ext cx="77788" cy="14288"/>
            </a:xfrm>
            <a:custGeom>
              <a:avLst/>
              <a:gdLst>
                <a:gd name="T0" fmla="*/ 45 w 46"/>
                <a:gd name="T1" fmla="*/ 0 h 9"/>
                <a:gd name="T2" fmla="*/ 0 w 46"/>
                <a:gd name="T3" fmla="*/ 0 h 9"/>
                <a:gd name="T4" fmla="*/ 0 w 46"/>
                <a:gd name="T5" fmla="*/ 9 h 9"/>
                <a:gd name="T6" fmla="*/ 46 w 46"/>
                <a:gd name="T7" fmla="*/ 9 h 9"/>
                <a:gd name="T8" fmla="*/ 45 w 46"/>
                <a:gd name="T9" fmla="*/ 0 h 9"/>
              </a:gdLst>
              <a:ahLst/>
              <a:cxnLst>
                <a:cxn ang="0">
                  <a:pos x="T0" y="T1"/>
                </a:cxn>
                <a:cxn ang="0">
                  <a:pos x="T2" y="T3"/>
                </a:cxn>
                <a:cxn ang="0">
                  <a:pos x="T4" y="T5"/>
                </a:cxn>
                <a:cxn ang="0">
                  <a:pos x="T6" y="T7"/>
                </a:cxn>
                <a:cxn ang="0">
                  <a:pos x="T8" y="T9"/>
                </a:cxn>
              </a:cxnLst>
              <a:rect l="0" t="0" r="r" b="b"/>
              <a:pathLst>
                <a:path w="46" h="9">
                  <a:moveTo>
                    <a:pt x="45" y="0"/>
                  </a:moveTo>
                  <a:cubicBezTo>
                    <a:pt x="0" y="0"/>
                    <a:pt x="0" y="0"/>
                    <a:pt x="0" y="0"/>
                  </a:cubicBezTo>
                  <a:cubicBezTo>
                    <a:pt x="0" y="9"/>
                    <a:pt x="0" y="9"/>
                    <a:pt x="0" y="9"/>
                  </a:cubicBezTo>
                  <a:cubicBezTo>
                    <a:pt x="46" y="9"/>
                    <a:pt x="46" y="9"/>
                    <a:pt x="46" y="9"/>
                  </a:cubicBezTo>
                  <a:cubicBezTo>
                    <a:pt x="46" y="6"/>
                    <a:pt x="46" y="3"/>
                    <a:pt x="45" y="0"/>
                  </a:cubicBezTo>
                </a:path>
              </a:pathLst>
            </a:custGeom>
            <a:solidFill>
              <a:srgbClr val="E3E4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1" name="Freeform 222"/>
            <p:cNvSpPr>
              <a:spLocks/>
            </p:cNvSpPr>
            <p:nvPr/>
          </p:nvSpPr>
          <p:spPr bwMode="auto">
            <a:xfrm>
              <a:off x="5146676" y="2508251"/>
              <a:ext cx="192088" cy="15875"/>
            </a:xfrm>
            <a:custGeom>
              <a:avLst/>
              <a:gdLst>
                <a:gd name="T0" fmla="*/ 113 w 113"/>
                <a:gd name="T1" fmla="*/ 0 h 9"/>
                <a:gd name="T2" fmla="*/ 0 w 113"/>
                <a:gd name="T3" fmla="*/ 0 h 9"/>
                <a:gd name="T4" fmla="*/ 0 w 113"/>
                <a:gd name="T5" fmla="*/ 9 h 9"/>
                <a:gd name="T6" fmla="*/ 113 w 113"/>
                <a:gd name="T7" fmla="*/ 9 h 9"/>
                <a:gd name="T8" fmla="*/ 113 w 113"/>
                <a:gd name="T9" fmla="*/ 0 h 9"/>
              </a:gdLst>
              <a:ahLst/>
              <a:cxnLst>
                <a:cxn ang="0">
                  <a:pos x="T0" y="T1"/>
                </a:cxn>
                <a:cxn ang="0">
                  <a:pos x="T2" y="T3"/>
                </a:cxn>
                <a:cxn ang="0">
                  <a:pos x="T4" y="T5"/>
                </a:cxn>
                <a:cxn ang="0">
                  <a:pos x="T6" y="T7"/>
                </a:cxn>
                <a:cxn ang="0">
                  <a:pos x="T8" y="T9"/>
                </a:cxn>
              </a:cxnLst>
              <a:rect l="0" t="0" r="r" b="b"/>
              <a:pathLst>
                <a:path w="113" h="9">
                  <a:moveTo>
                    <a:pt x="113" y="0"/>
                  </a:moveTo>
                  <a:cubicBezTo>
                    <a:pt x="0" y="0"/>
                    <a:pt x="0" y="0"/>
                    <a:pt x="0" y="0"/>
                  </a:cubicBezTo>
                  <a:cubicBezTo>
                    <a:pt x="0" y="9"/>
                    <a:pt x="0" y="9"/>
                    <a:pt x="0" y="9"/>
                  </a:cubicBezTo>
                  <a:cubicBezTo>
                    <a:pt x="113" y="9"/>
                    <a:pt x="113" y="9"/>
                    <a:pt x="113" y="9"/>
                  </a:cubicBezTo>
                  <a:cubicBezTo>
                    <a:pt x="113" y="6"/>
                    <a:pt x="113" y="3"/>
                    <a:pt x="113" y="0"/>
                  </a:cubicBezTo>
                </a:path>
              </a:pathLst>
            </a:custGeom>
            <a:solidFill>
              <a:srgbClr val="E3E4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2" name="Freeform 223"/>
            <p:cNvSpPr>
              <a:spLocks/>
            </p:cNvSpPr>
            <p:nvPr/>
          </p:nvSpPr>
          <p:spPr bwMode="auto">
            <a:xfrm>
              <a:off x="5146676" y="2635251"/>
              <a:ext cx="119063" cy="14288"/>
            </a:xfrm>
            <a:custGeom>
              <a:avLst/>
              <a:gdLst>
                <a:gd name="T0" fmla="*/ 70 w 70"/>
                <a:gd name="T1" fmla="*/ 0 h 9"/>
                <a:gd name="T2" fmla="*/ 0 w 70"/>
                <a:gd name="T3" fmla="*/ 0 h 9"/>
                <a:gd name="T4" fmla="*/ 0 w 70"/>
                <a:gd name="T5" fmla="*/ 9 h 9"/>
                <a:gd name="T6" fmla="*/ 51 w 70"/>
                <a:gd name="T7" fmla="*/ 9 h 9"/>
                <a:gd name="T8" fmla="*/ 70 w 70"/>
                <a:gd name="T9" fmla="*/ 0 h 9"/>
              </a:gdLst>
              <a:ahLst/>
              <a:cxnLst>
                <a:cxn ang="0">
                  <a:pos x="T0" y="T1"/>
                </a:cxn>
                <a:cxn ang="0">
                  <a:pos x="T2" y="T3"/>
                </a:cxn>
                <a:cxn ang="0">
                  <a:pos x="T4" y="T5"/>
                </a:cxn>
                <a:cxn ang="0">
                  <a:pos x="T6" y="T7"/>
                </a:cxn>
                <a:cxn ang="0">
                  <a:pos x="T8" y="T9"/>
                </a:cxn>
              </a:cxnLst>
              <a:rect l="0" t="0" r="r" b="b"/>
              <a:pathLst>
                <a:path w="70" h="9">
                  <a:moveTo>
                    <a:pt x="70" y="0"/>
                  </a:moveTo>
                  <a:cubicBezTo>
                    <a:pt x="0" y="0"/>
                    <a:pt x="0" y="0"/>
                    <a:pt x="0" y="0"/>
                  </a:cubicBezTo>
                  <a:cubicBezTo>
                    <a:pt x="0" y="9"/>
                    <a:pt x="0" y="9"/>
                    <a:pt x="0" y="9"/>
                  </a:cubicBezTo>
                  <a:cubicBezTo>
                    <a:pt x="51" y="9"/>
                    <a:pt x="51" y="9"/>
                    <a:pt x="51" y="9"/>
                  </a:cubicBezTo>
                  <a:cubicBezTo>
                    <a:pt x="58" y="7"/>
                    <a:pt x="64" y="3"/>
                    <a:pt x="70" y="0"/>
                  </a:cubicBezTo>
                </a:path>
              </a:pathLst>
            </a:custGeom>
            <a:solidFill>
              <a:srgbClr val="E3E4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3" name="Freeform 224"/>
            <p:cNvSpPr>
              <a:spLocks/>
            </p:cNvSpPr>
            <p:nvPr/>
          </p:nvSpPr>
          <p:spPr bwMode="auto">
            <a:xfrm>
              <a:off x="5146676" y="2541588"/>
              <a:ext cx="187325" cy="15875"/>
            </a:xfrm>
            <a:custGeom>
              <a:avLst/>
              <a:gdLst>
                <a:gd name="T0" fmla="*/ 111 w 111"/>
                <a:gd name="T1" fmla="*/ 0 h 9"/>
                <a:gd name="T2" fmla="*/ 0 w 111"/>
                <a:gd name="T3" fmla="*/ 0 h 9"/>
                <a:gd name="T4" fmla="*/ 0 w 111"/>
                <a:gd name="T5" fmla="*/ 9 h 9"/>
                <a:gd name="T6" fmla="*/ 108 w 111"/>
                <a:gd name="T7" fmla="*/ 9 h 9"/>
                <a:gd name="T8" fmla="*/ 111 w 111"/>
                <a:gd name="T9" fmla="*/ 0 h 9"/>
              </a:gdLst>
              <a:ahLst/>
              <a:cxnLst>
                <a:cxn ang="0">
                  <a:pos x="T0" y="T1"/>
                </a:cxn>
                <a:cxn ang="0">
                  <a:pos x="T2" y="T3"/>
                </a:cxn>
                <a:cxn ang="0">
                  <a:pos x="T4" y="T5"/>
                </a:cxn>
                <a:cxn ang="0">
                  <a:pos x="T6" y="T7"/>
                </a:cxn>
                <a:cxn ang="0">
                  <a:pos x="T8" y="T9"/>
                </a:cxn>
              </a:cxnLst>
              <a:rect l="0" t="0" r="r" b="b"/>
              <a:pathLst>
                <a:path w="111" h="9">
                  <a:moveTo>
                    <a:pt x="111" y="0"/>
                  </a:moveTo>
                  <a:cubicBezTo>
                    <a:pt x="0" y="0"/>
                    <a:pt x="0" y="0"/>
                    <a:pt x="0" y="0"/>
                  </a:cubicBezTo>
                  <a:cubicBezTo>
                    <a:pt x="0" y="9"/>
                    <a:pt x="0" y="9"/>
                    <a:pt x="0" y="9"/>
                  </a:cubicBezTo>
                  <a:cubicBezTo>
                    <a:pt x="108" y="9"/>
                    <a:pt x="108" y="9"/>
                    <a:pt x="108" y="9"/>
                  </a:cubicBezTo>
                  <a:cubicBezTo>
                    <a:pt x="109" y="6"/>
                    <a:pt x="110" y="3"/>
                    <a:pt x="111" y="0"/>
                  </a:cubicBezTo>
                </a:path>
              </a:pathLst>
            </a:custGeom>
            <a:solidFill>
              <a:srgbClr val="E3E4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4" name="Freeform 225"/>
            <p:cNvSpPr>
              <a:spLocks/>
            </p:cNvSpPr>
            <p:nvPr/>
          </p:nvSpPr>
          <p:spPr bwMode="auto">
            <a:xfrm>
              <a:off x="5146676" y="2389188"/>
              <a:ext cx="155575" cy="15875"/>
            </a:xfrm>
            <a:custGeom>
              <a:avLst/>
              <a:gdLst>
                <a:gd name="T0" fmla="*/ 83 w 92"/>
                <a:gd name="T1" fmla="*/ 0 h 9"/>
                <a:gd name="T2" fmla="*/ 0 w 92"/>
                <a:gd name="T3" fmla="*/ 0 h 9"/>
                <a:gd name="T4" fmla="*/ 0 w 92"/>
                <a:gd name="T5" fmla="*/ 9 h 9"/>
                <a:gd name="T6" fmla="*/ 92 w 92"/>
                <a:gd name="T7" fmla="*/ 9 h 9"/>
                <a:gd name="T8" fmla="*/ 83 w 92"/>
                <a:gd name="T9" fmla="*/ 0 h 9"/>
              </a:gdLst>
              <a:ahLst/>
              <a:cxnLst>
                <a:cxn ang="0">
                  <a:pos x="T0" y="T1"/>
                </a:cxn>
                <a:cxn ang="0">
                  <a:pos x="T2" y="T3"/>
                </a:cxn>
                <a:cxn ang="0">
                  <a:pos x="T4" y="T5"/>
                </a:cxn>
                <a:cxn ang="0">
                  <a:pos x="T6" y="T7"/>
                </a:cxn>
                <a:cxn ang="0">
                  <a:pos x="T8" y="T9"/>
                </a:cxn>
              </a:cxnLst>
              <a:rect l="0" t="0" r="r" b="b"/>
              <a:pathLst>
                <a:path w="92" h="9">
                  <a:moveTo>
                    <a:pt x="83" y="0"/>
                  </a:moveTo>
                  <a:cubicBezTo>
                    <a:pt x="0" y="0"/>
                    <a:pt x="0" y="0"/>
                    <a:pt x="0" y="0"/>
                  </a:cubicBezTo>
                  <a:cubicBezTo>
                    <a:pt x="0" y="9"/>
                    <a:pt x="0" y="9"/>
                    <a:pt x="0" y="9"/>
                  </a:cubicBezTo>
                  <a:cubicBezTo>
                    <a:pt x="92" y="9"/>
                    <a:pt x="92" y="9"/>
                    <a:pt x="92" y="9"/>
                  </a:cubicBezTo>
                  <a:cubicBezTo>
                    <a:pt x="89" y="6"/>
                    <a:pt x="86" y="3"/>
                    <a:pt x="83" y="0"/>
                  </a:cubicBezTo>
                </a:path>
              </a:pathLst>
            </a:custGeom>
            <a:solidFill>
              <a:srgbClr val="E3E4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5" name="Freeform 226"/>
            <p:cNvSpPr>
              <a:spLocks/>
            </p:cNvSpPr>
            <p:nvPr/>
          </p:nvSpPr>
          <p:spPr bwMode="auto">
            <a:xfrm>
              <a:off x="5146676" y="2359026"/>
              <a:ext cx="120650" cy="15875"/>
            </a:xfrm>
            <a:custGeom>
              <a:avLst/>
              <a:gdLst>
                <a:gd name="T0" fmla="*/ 52 w 71"/>
                <a:gd name="T1" fmla="*/ 0 h 9"/>
                <a:gd name="T2" fmla="*/ 0 w 71"/>
                <a:gd name="T3" fmla="*/ 0 h 9"/>
                <a:gd name="T4" fmla="*/ 0 w 71"/>
                <a:gd name="T5" fmla="*/ 9 h 9"/>
                <a:gd name="T6" fmla="*/ 71 w 71"/>
                <a:gd name="T7" fmla="*/ 9 h 9"/>
                <a:gd name="T8" fmla="*/ 52 w 71"/>
                <a:gd name="T9" fmla="*/ 0 h 9"/>
              </a:gdLst>
              <a:ahLst/>
              <a:cxnLst>
                <a:cxn ang="0">
                  <a:pos x="T0" y="T1"/>
                </a:cxn>
                <a:cxn ang="0">
                  <a:pos x="T2" y="T3"/>
                </a:cxn>
                <a:cxn ang="0">
                  <a:pos x="T4" y="T5"/>
                </a:cxn>
                <a:cxn ang="0">
                  <a:pos x="T6" y="T7"/>
                </a:cxn>
                <a:cxn ang="0">
                  <a:pos x="T8" y="T9"/>
                </a:cxn>
              </a:cxnLst>
              <a:rect l="0" t="0" r="r" b="b"/>
              <a:pathLst>
                <a:path w="71" h="9">
                  <a:moveTo>
                    <a:pt x="52" y="0"/>
                  </a:moveTo>
                  <a:cubicBezTo>
                    <a:pt x="0" y="0"/>
                    <a:pt x="0" y="0"/>
                    <a:pt x="0" y="0"/>
                  </a:cubicBezTo>
                  <a:cubicBezTo>
                    <a:pt x="0" y="9"/>
                    <a:pt x="0" y="9"/>
                    <a:pt x="0" y="9"/>
                  </a:cubicBezTo>
                  <a:cubicBezTo>
                    <a:pt x="71" y="9"/>
                    <a:pt x="71" y="9"/>
                    <a:pt x="71" y="9"/>
                  </a:cubicBezTo>
                  <a:cubicBezTo>
                    <a:pt x="65" y="5"/>
                    <a:pt x="59" y="2"/>
                    <a:pt x="52" y="0"/>
                  </a:cubicBezTo>
                </a:path>
              </a:pathLst>
            </a:custGeom>
            <a:solidFill>
              <a:srgbClr val="E3E4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6" name="Freeform 227"/>
            <p:cNvSpPr>
              <a:spLocks/>
            </p:cNvSpPr>
            <p:nvPr/>
          </p:nvSpPr>
          <p:spPr bwMode="auto">
            <a:xfrm>
              <a:off x="5005389" y="2586038"/>
              <a:ext cx="103188" cy="103188"/>
            </a:xfrm>
            <a:custGeom>
              <a:avLst/>
              <a:gdLst>
                <a:gd name="T0" fmla="*/ 65 w 65"/>
                <a:gd name="T1" fmla="*/ 17 h 65"/>
                <a:gd name="T2" fmla="*/ 17 w 65"/>
                <a:gd name="T3" fmla="*/ 65 h 65"/>
                <a:gd name="T4" fmla="*/ 0 w 65"/>
                <a:gd name="T5" fmla="*/ 47 h 65"/>
                <a:gd name="T6" fmla="*/ 48 w 65"/>
                <a:gd name="T7" fmla="*/ 0 h 65"/>
                <a:gd name="T8" fmla="*/ 65 w 65"/>
                <a:gd name="T9" fmla="*/ 17 h 65"/>
              </a:gdLst>
              <a:ahLst/>
              <a:cxnLst>
                <a:cxn ang="0">
                  <a:pos x="T0" y="T1"/>
                </a:cxn>
                <a:cxn ang="0">
                  <a:pos x="T2" y="T3"/>
                </a:cxn>
                <a:cxn ang="0">
                  <a:pos x="T4" y="T5"/>
                </a:cxn>
                <a:cxn ang="0">
                  <a:pos x="T6" y="T7"/>
                </a:cxn>
                <a:cxn ang="0">
                  <a:pos x="T8" y="T9"/>
                </a:cxn>
              </a:cxnLst>
              <a:rect l="0" t="0" r="r" b="b"/>
              <a:pathLst>
                <a:path w="65" h="65">
                  <a:moveTo>
                    <a:pt x="65" y="17"/>
                  </a:moveTo>
                  <a:lnTo>
                    <a:pt x="17" y="65"/>
                  </a:lnTo>
                  <a:lnTo>
                    <a:pt x="0" y="47"/>
                  </a:lnTo>
                  <a:lnTo>
                    <a:pt x="48" y="0"/>
                  </a:lnTo>
                  <a:lnTo>
                    <a:pt x="65" y="17"/>
                  </a:lnTo>
                  <a:close/>
                </a:path>
              </a:pathLst>
            </a:custGeom>
            <a:solidFill>
              <a:srgbClr val="7027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7" name="Freeform 228"/>
            <p:cNvSpPr>
              <a:spLocks/>
            </p:cNvSpPr>
            <p:nvPr/>
          </p:nvSpPr>
          <p:spPr bwMode="auto">
            <a:xfrm>
              <a:off x="5005389" y="2586038"/>
              <a:ext cx="103188" cy="103188"/>
            </a:xfrm>
            <a:custGeom>
              <a:avLst/>
              <a:gdLst>
                <a:gd name="T0" fmla="*/ 65 w 65"/>
                <a:gd name="T1" fmla="*/ 17 h 65"/>
                <a:gd name="T2" fmla="*/ 17 w 65"/>
                <a:gd name="T3" fmla="*/ 65 h 65"/>
                <a:gd name="T4" fmla="*/ 0 w 65"/>
                <a:gd name="T5" fmla="*/ 47 h 65"/>
                <a:gd name="T6" fmla="*/ 48 w 65"/>
                <a:gd name="T7" fmla="*/ 0 h 65"/>
                <a:gd name="T8" fmla="*/ 65 w 65"/>
                <a:gd name="T9" fmla="*/ 17 h 65"/>
              </a:gdLst>
              <a:ahLst/>
              <a:cxnLst>
                <a:cxn ang="0">
                  <a:pos x="T0" y="T1"/>
                </a:cxn>
                <a:cxn ang="0">
                  <a:pos x="T2" y="T3"/>
                </a:cxn>
                <a:cxn ang="0">
                  <a:pos x="T4" y="T5"/>
                </a:cxn>
                <a:cxn ang="0">
                  <a:pos x="T6" y="T7"/>
                </a:cxn>
                <a:cxn ang="0">
                  <a:pos x="T8" y="T9"/>
                </a:cxn>
              </a:cxnLst>
              <a:rect l="0" t="0" r="r" b="b"/>
              <a:pathLst>
                <a:path w="65" h="65">
                  <a:moveTo>
                    <a:pt x="65" y="17"/>
                  </a:moveTo>
                  <a:lnTo>
                    <a:pt x="17" y="65"/>
                  </a:lnTo>
                  <a:lnTo>
                    <a:pt x="0" y="47"/>
                  </a:lnTo>
                  <a:lnTo>
                    <a:pt x="48" y="0"/>
                  </a:lnTo>
                  <a:lnTo>
                    <a:pt x="65" y="1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8" name="Freeform 229"/>
            <p:cNvSpPr>
              <a:spLocks/>
            </p:cNvSpPr>
            <p:nvPr/>
          </p:nvSpPr>
          <p:spPr bwMode="auto">
            <a:xfrm>
              <a:off x="4857751" y="2633663"/>
              <a:ext cx="201613" cy="200025"/>
            </a:xfrm>
            <a:custGeom>
              <a:avLst/>
              <a:gdLst>
                <a:gd name="T0" fmla="*/ 119 w 119"/>
                <a:gd name="T1" fmla="*/ 29 h 119"/>
                <a:gd name="T2" fmla="*/ 37 w 119"/>
                <a:gd name="T3" fmla="*/ 111 h 119"/>
                <a:gd name="T4" fmla="*/ 8 w 119"/>
                <a:gd name="T5" fmla="*/ 111 h 119"/>
                <a:gd name="T6" fmla="*/ 8 w 119"/>
                <a:gd name="T7" fmla="*/ 83 h 119"/>
                <a:gd name="T8" fmla="*/ 91 w 119"/>
                <a:gd name="T9" fmla="*/ 0 h 119"/>
                <a:gd name="T10" fmla="*/ 119 w 119"/>
                <a:gd name="T11" fmla="*/ 29 h 119"/>
              </a:gdLst>
              <a:ahLst/>
              <a:cxnLst>
                <a:cxn ang="0">
                  <a:pos x="T0" y="T1"/>
                </a:cxn>
                <a:cxn ang="0">
                  <a:pos x="T2" y="T3"/>
                </a:cxn>
                <a:cxn ang="0">
                  <a:pos x="T4" y="T5"/>
                </a:cxn>
                <a:cxn ang="0">
                  <a:pos x="T6" y="T7"/>
                </a:cxn>
                <a:cxn ang="0">
                  <a:pos x="T8" y="T9"/>
                </a:cxn>
                <a:cxn ang="0">
                  <a:pos x="T10" y="T11"/>
                </a:cxn>
              </a:cxnLst>
              <a:rect l="0" t="0" r="r" b="b"/>
              <a:pathLst>
                <a:path w="119" h="119">
                  <a:moveTo>
                    <a:pt x="119" y="29"/>
                  </a:moveTo>
                  <a:cubicBezTo>
                    <a:pt x="37" y="111"/>
                    <a:pt x="37" y="111"/>
                    <a:pt x="37" y="111"/>
                  </a:cubicBezTo>
                  <a:cubicBezTo>
                    <a:pt x="29" y="119"/>
                    <a:pt x="16" y="119"/>
                    <a:pt x="8" y="111"/>
                  </a:cubicBezTo>
                  <a:cubicBezTo>
                    <a:pt x="0" y="103"/>
                    <a:pt x="0" y="91"/>
                    <a:pt x="8" y="83"/>
                  </a:cubicBezTo>
                  <a:cubicBezTo>
                    <a:pt x="91" y="0"/>
                    <a:pt x="91" y="0"/>
                    <a:pt x="91" y="0"/>
                  </a:cubicBezTo>
                  <a:cubicBezTo>
                    <a:pt x="119" y="29"/>
                    <a:pt x="119" y="29"/>
                    <a:pt x="119" y="29"/>
                  </a:cubicBezTo>
                </a:path>
              </a:pathLst>
            </a:custGeom>
            <a:solidFill>
              <a:srgbClr val="7027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9" name="Freeform 230"/>
            <p:cNvSpPr>
              <a:spLocks noEditPoints="1"/>
            </p:cNvSpPr>
            <p:nvPr/>
          </p:nvSpPr>
          <p:spPr bwMode="auto">
            <a:xfrm>
              <a:off x="5006976" y="2324101"/>
              <a:ext cx="361950" cy="363538"/>
            </a:xfrm>
            <a:custGeom>
              <a:avLst/>
              <a:gdLst>
                <a:gd name="T0" fmla="*/ 38 w 214"/>
                <a:gd name="T1" fmla="*/ 38 h 215"/>
                <a:gd name="T2" fmla="*/ 38 w 214"/>
                <a:gd name="T3" fmla="*/ 177 h 215"/>
                <a:gd name="T4" fmla="*/ 176 w 214"/>
                <a:gd name="T5" fmla="*/ 177 h 215"/>
                <a:gd name="T6" fmla="*/ 176 w 214"/>
                <a:gd name="T7" fmla="*/ 38 h 215"/>
                <a:gd name="T8" fmla="*/ 38 w 214"/>
                <a:gd name="T9" fmla="*/ 38 h 215"/>
                <a:gd name="T10" fmla="*/ 160 w 214"/>
                <a:gd name="T11" fmla="*/ 161 h 215"/>
                <a:gd name="T12" fmla="*/ 54 w 214"/>
                <a:gd name="T13" fmla="*/ 161 h 215"/>
                <a:gd name="T14" fmla="*/ 54 w 214"/>
                <a:gd name="T15" fmla="*/ 54 h 215"/>
                <a:gd name="T16" fmla="*/ 160 w 214"/>
                <a:gd name="T17" fmla="*/ 54 h 215"/>
                <a:gd name="T18" fmla="*/ 160 w 214"/>
                <a:gd name="T19" fmla="*/ 161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4" h="215">
                  <a:moveTo>
                    <a:pt x="38" y="38"/>
                  </a:moveTo>
                  <a:cubicBezTo>
                    <a:pt x="0" y="77"/>
                    <a:pt x="0" y="138"/>
                    <a:pt x="38" y="177"/>
                  </a:cubicBezTo>
                  <a:cubicBezTo>
                    <a:pt x="76" y="215"/>
                    <a:pt x="138" y="215"/>
                    <a:pt x="176" y="177"/>
                  </a:cubicBezTo>
                  <a:cubicBezTo>
                    <a:pt x="214" y="138"/>
                    <a:pt x="214" y="77"/>
                    <a:pt x="176" y="38"/>
                  </a:cubicBezTo>
                  <a:cubicBezTo>
                    <a:pt x="138" y="0"/>
                    <a:pt x="76" y="0"/>
                    <a:pt x="38" y="38"/>
                  </a:cubicBezTo>
                  <a:close/>
                  <a:moveTo>
                    <a:pt x="160" y="161"/>
                  </a:moveTo>
                  <a:cubicBezTo>
                    <a:pt x="131" y="190"/>
                    <a:pt x="83" y="190"/>
                    <a:pt x="54" y="161"/>
                  </a:cubicBezTo>
                  <a:cubicBezTo>
                    <a:pt x="24" y="131"/>
                    <a:pt x="24" y="84"/>
                    <a:pt x="54" y="54"/>
                  </a:cubicBezTo>
                  <a:cubicBezTo>
                    <a:pt x="83" y="25"/>
                    <a:pt x="131" y="25"/>
                    <a:pt x="160" y="54"/>
                  </a:cubicBezTo>
                  <a:cubicBezTo>
                    <a:pt x="190" y="84"/>
                    <a:pt x="190" y="131"/>
                    <a:pt x="160" y="161"/>
                  </a:cubicBezTo>
                  <a:close/>
                </a:path>
              </a:pathLst>
            </a:custGeom>
            <a:solidFill>
              <a:srgbClr val="4B28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 name="Freeform 231"/>
            <p:cNvSpPr>
              <a:spLocks/>
            </p:cNvSpPr>
            <p:nvPr/>
          </p:nvSpPr>
          <p:spPr bwMode="auto">
            <a:xfrm>
              <a:off x="5021264" y="2636838"/>
              <a:ext cx="20638" cy="28575"/>
            </a:xfrm>
            <a:custGeom>
              <a:avLst/>
              <a:gdLst>
                <a:gd name="T0" fmla="*/ 5 w 13"/>
                <a:gd name="T1" fmla="*/ 0 h 18"/>
                <a:gd name="T2" fmla="*/ 0 w 13"/>
                <a:gd name="T3" fmla="*/ 4 h 18"/>
                <a:gd name="T4" fmla="*/ 13 w 13"/>
                <a:gd name="T5" fmla="*/ 18 h 18"/>
                <a:gd name="T6" fmla="*/ 5 w 13"/>
                <a:gd name="T7" fmla="*/ 0 h 18"/>
              </a:gdLst>
              <a:ahLst/>
              <a:cxnLst>
                <a:cxn ang="0">
                  <a:pos x="T0" y="T1"/>
                </a:cxn>
                <a:cxn ang="0">
                  <a:pos x="T2" y="T3"/>
                </a:cxn>
                <a:cxn ang="0">
                  <a:pos x="T4" y="T5"/>
                </a:cxn>
                <a:cxn ang="0">
                  <a:pos x="T6" y="T7"/>
                </a:cxn>
              </a:cxnLst>
              <a:rect l="0" t="0" r="r" b="b"/>
              <a:pathLst>
                <a:path w="13" h="18">
                  <a:moveTo>
                    <a:pt x="5" y="0"/>
                  </a:moveTo>
                  <a:lnTo>
                    <a:pt x="0" y="4"/>
                  </a:lnTo>
                  <a:lnTo>
                    <a:pt x="13" y="18"/>
                  </a:lnTo>
                  <a:lnTo>
                    <a:pt x="5" y="0"/>
                  </a:lnTo>
                  <a:close/>
                </a:path>
              </a:pathLst>
            </a:custGeom>
            <a:solidFill>
              <a:srgbClr val="5E1B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1" name="Freeform 232"/>
            <p:cNvSpPr>
              <a:spLocks/>
            </p:cNvSpPr>
            <p:nvPr/>
          </p:nvSpPr>
          <p:spPr bwMode="auto">
            <a:xfrm>
              <a:off x="5021264" y="2636838"/>
              <a:ext cx="20638" cy="28575"/>
            </a:xfrm>
            <a:custGeom>
              <a:avLst/>
              <a:gdLst>
                <a:gd name="T0" fmla="*/ 5 w 13"/>
                <a:gd name="T1" fmla="*/ 0 h 18"/>
                <a:gd name="T2" fmla="*/ 0 w 13"/>
                <a:gd name="T3" fmla="*/ 4 h 18"/>
                <a:gd name="T4" fmla="*/ 13 w 13"/>
                <a:gd name="T5" fmla="*/ 18 h 18"/>
                <a:gd name="T6" fmla="*/ 5 w 13"/>
                <a:gd name="T7" fmla="*/ 0 h 18"/>
              </a:gdLst>
              <a:ahLst/>
              <a:cxnLst>
                <a:cxn ang="0">
                  <a:pos x="T0" y="T1"/>
                </a:cxn>
                <a:cxn ang="0">
                  <a:pos x="T2" y="T3"/>
                </a:cxn>
                <a:cxn ang="0">
                  <a:pos x="T4" y="T5"/>
                </a:cxn>
                <a:cxn ang="0">
                  <a:pos x="T6" y="T7"/>
                </a:cxn>
              </a:cxnLst>
              <a:rect l="0" t="0" r="r" b="b"/>
              <a:pathLst>
                <a:path w="13" h="18">
                  <a:moveTo>
                    <a:pt x="5" y="0"/>
                  </a:moveTo>
                  <a:lnTo>
                    <a:pt x="0" y="4"/>
                  </a:lnTo>
                  <a:lnTo>
                    <a:pt x="13" y="18"/>
                  </a:lnTo>
                  <a:lnTo>
                    <a:pt x="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2" name="Freeform 233"/>
            <p:cNvSpPr>
              <a:spLocks/>
            </p:cNvSpPr>
            <p:nvPr/>
          </p:nvSpPr>
          <p:spPr bwMode="auto">
            <a:xfrm>
              <a:off x="5021264" y="2643188"/>
              <a:ext cx="25400" cy="30163"/>
            </a:xfrm>
            <a:custGeom>
              <a:avLst/>
              <a:gdLst>
                <a:gd name="T0" fmla="*/ 0 w 16"/>
                <a:gd name="T1" fmla="*/ 0 h 19"/>
                <a:gd name="T2" fmla="*/ 16 w 16"/>
                <a:gd name="T3" fmla="*/ 19 h 19"/>
                <a:gd name="T4" fmla="*/ 13 w 16"/>
                <a:gd name="T5" fmla="*/ 14 h 19"/>
                <a:gd name="T6" fmla="*/ 0 w 16"/>
                <a:gd name="T7" fmla="*/ 0 h 19"/>
              </a:gdLst>
              <a:ahLst/>
              <a:cxnLst>
                <a:cxn ang="0">
                  <a:pos x="T0" y="T1"/>
                </a:cxn>
                <a:cxn ang="0">
                  <a:pos x="T2" y="T3"/>
                </a:cxn>
                <a:cxn ang="0">
                  <a:pos x="T4" y="T5"/>
                </a:cxn>
                <a:cxn ang="0">
                  <a:pos x="T6" y="T7"/>
                </a:cxn>
              </a:cxnLst>
              <a:rect l="0" t="0" r="r" b="b"/>
              <a:pathLst>
                <a:path w="16" h="19">
                  <a:moveTo>
                    <a:pt x="0" y="0"/>
                  </a:moveTo>
                  <a:lnTo>
                    <a:pt x="16" y="19"/>
                  </a:lnTo>
                  <a:lnTo>
                    <a:pt x="13" y="14"/>
                  </a:lnTo>
                  <a:lnTo>
                    <a:pt x="0" y="0"/>
                  </a:lnTo>
                  <a:close/>
                </a:path>
              </a:pathLst>
            </a:custGeom>
            <a:solidFill>
              <a:srgbClr val="5E1B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3" name="Freeform 234"/>
            <p:cNvSpPr>
              <a:spLocks/>
            </p:cNvSpPr>
            <p:nvPr/>
          </p:nvSpPr>
          <p:spPr bwMode="auto">
            <a:xfrm>
              <a:off x="5021264" y="2643188"/>
              <a:ext cx="25400" cy="30163"/>
            </a:xfrm>
            <a:custGeom>
              <a:avLst/>
              <a:gdLst>
                <a:gd name="T0" fmla="*/ 0 w 16"/>
                <a:gd name="T1" fmla="*/ 0 h 19"/>
                <a:gd name="T2" fmla="*/ 16 w 16"/>
                <a:gd name="T3" fmla="*/ 19 h 19"/>
                <a:gd name="T4" fmla="*/ 13 w 16"/>
                <a:gd name="T5" fmla="*/ 14 h 19"/>
                <a:gd name="T6" fmla="*/ 0 w 16"/>
                <a:gd name="T7" fmla="*/ 0 h 19"/>
              </a:gdLst>
              <a:ahLst/>
              <a:cxnLst>
                <a:cxn ang="0">
                  <a:pos x="T0" y="T1"/>
                </a:cxn>
                <a:cxn ang="0">
                  <a:pos x="T2" y="T3"/>
                </a:cxn>
                <a:cxn ang="0">
                  <a:pos x="T4" y="T5"/>
                </a:cxn>
                <a:cxn ang="0">
                  <a:pos x="T6" y="T7"/>
                </a:cxn>
              </a:cxnLst>
              <a:rect l="0" t="0" r="r" b="b"/>
              <a:pathLst>
                <a:path w="16" h="19">
                  <a:moveTo>
                    <a:pt x="0" y="0"/>
                  </a:moveTo>
                  <a:lnTo>
                    <a:pt x="16" y="19"/>
                  </a:lnTo>
                  <a:lnTo>
                    <a:pt x="13" y="14"/>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4" name="Freeform 872"/>
            <p:cNvSpPr>
              <a:spLocks/>
            </p:cNvSpPr>
            <p:nvPr/>
          </p:nvSpPr>
          <p:spPr bwMode="auto">
            <a:xfrm>
              <a:off x="3275013" y="2698751"/>
              <a:ext cx="857250" cy="225425"/>
            </a:xfrm>
            <a:custGeom>
              <a:avLst/>
              <a:gdLst>
                <a:gd name="T0" fmla="*/ 534 w 540"/>
                <a:gd name="T1" fmla="*/ 0 h 142"/>
                <a:gd name="T2" fmla="*/ 303 w 540"/>
                <a:gd name="T3" fmla="*/ 139 h 142"/>
                <a:gd name="T4" fmla="*/ 4 w 540"/>
                <a:gd name="T5" fmla="*/ 112 h 142"/>
                <a:gd name="T6" fmla="*/ 0 w 540"/>
                <a:gd name="T7" fmla="*/ 114 h 142"/>
                <a:gd name="T8" fmla="*/ 300 w 540"/>
                <a:gd name="T9" fmla="*/ 142 h 142"/>
                <a:gd name="T10" fmla="*/ 540 w 540"/>
                <a:gd name="T11" fmla="*/ 0 h 142"/>
                <a:gd name="T12" fmla="*/ 534 w 540"/>
                <a:gd name="T13" fmla="*/ 0 h 142"/>
              </a:gdLst>
              <a:ahLst/>
              <a:cxnLst>
                <a:cxn ang="0">
                  <a:pos x="T0" y="T1"/>
                </a:cxn>
                <a:cxn ang="0">
                  <a:pos x="T2" y="T3"/>
                </a:cxn>
                <a:cxn ang="0">
                  <a:pos x="T4" y="T5"/>
                </a:cxn>
                <a:cxn ang="0">
                  <a:pos x="T6" y="T7"/>
                </a:cxn>
                <a:cxn ang="0">
                  <a:pos x="T8" y="T9"/>
                </a:cxn>
                <a:cxn ang="0">
                  <a:pos x="T10" y="T11"/>
                </a:cxn>
                <a:cxn ang="0">
                  <a:pos x="T12" y="T13"/>
                </a:cxn>
              </a:cxnLst>
              <a:rect l="0" t="0" r="r" b="b"/>
              <a:pathLst>
                <a:path w="540" h="142">
                  <a:moveTo>
                    <a:pt x="534" y="0"/>
                  </a:moveTo>
                  <a:lnTo>
                    <a:pt x="303" y="139"/>
                  </a:lnTo>
                  <a:lnTo>
                    <a:pt x="4" y="112"/>
                  </a:lnTo>
                  <a:lnTo>
                    <a:pt x="0" y="114"/>
                  </a:lnTo>
                  <a:lnTo>
                    <a:pt x="300" y="142"/>
                  </a:lnTo>
                  <a:lnTo>
                    <a:pt x="540" y="0"/>
                  </a:lnTo>
                  <a:lnTo>
                    <a:pt x="534"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5" name="Freeform 873"/>
            <p:cNvSpPr>
              <a:spLocks/>
            </p:cNvSpPr>
            <p:nvPr/>
          </p:nvSpPr>
          <p:spPr bwMode="auto">
            <a:xfrm>
              <a:off x="3275013" y="2698751"/>
              <a:ext cx="857250" cy="225425"/>
            </a:xfrm>
            <a:custGeom>
              <a:avLst/>
              <a:gdLst>
                <a:gd name="T0" fmla="*/ 534 w 540"/>
                <a:gd name="T1" fmla="*/ 0 h 142"/>
                <a:gd name="T2" fmla="*/ 303 w 540"/>
                <a:gd name="T3" fmla="*/ 139 h 142"/>
                <a:gd name="T4" fmla="*/ 4 w 540"/>
                <a:gd name="T5" fmla="*/ 112 h 142"/>
                <a:gd name="T6" fmla="*/ 0 w 540"/>
                <a:gd name="T7" fmla="*/ 114 h 142"/>
                <a:gd name="T8" fmla="*/ 300 w 540"/>
                <a:gd name="T9" fmla="*/ 142 h 142"/>
                <a:gd name="T10" fmla="*/ 540 w 540"/>
                <a:gd name="T11" fmla="*/ 0 h 142"/>
                <a:gd name="T12" fmla="*/ 534 w 540"/>
                <a:gd name="T13" fmla="*/ 0 h 142"/>
              </a:gdLst>
              <a:ahLst/>
              <a:cxnLst>
                <a:cxn ang="0">
                  <a:pos x="T0" y="T1"/>
                </a:cxn>
                <a:cxn ang="0">
                  <a:pos x="T2" y="T3"/>
                </a:cxn>
                <a:cxn ang="0">
                  <a:pos x="T4" y="T5"/>
                </a:cxn>
                <a:cxn ang="0">
                  <a:pos x="T6" y="T7"/>
                </a:cxn>
                <a:cxn ang="0">
                  <a:pos x="T8" y="T9"/>
                </a:cxn>
                <a:cxn ang="0">
                  <a:pos x="T10" y="T11"/>
                </a:cxn>
                <a:cxn ang="0">
                  <a:pos x="T12" y="T13"/>
                </a:cxn>
              </a:cxnLst>
              <a:rect l="0" t="0" r="r" b="b"/>
              <a:pathLst>
                <a:path w="540" h="142">
                  <a:moveTo>
                    <a:pt x="534" y="0"/>
                  </a:moveTo>
                  <a:lnTo>
                    <a:pt x="303" y="139"/>
                  </a:lnTo>
                  <a:lnTo>
                    <a:pt x="4" y="112"/>
                  </a:lnTo>
                  <a:lnTo>
                    <a:pt x="0" y="114"/>
                  </a:lnTo>
                  <a:lnTo>
                    <a:pt x="300" y="142"/>
                  </a:lnTo>
                  <a:lnTo>
                    <a:pt x="540" y="0"/>
                  </a:lnTo>
                  <a:lnTo>
                    <a:pt x="53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6" name="Freeform 874"/>
            <p:cNvSpPr>
              <a:spLocks/>
            </p:cNvSpPr>
            <p:nvPr/>
          </p:nvSpPr>
          <p:spPr bwMode="auto">
            <a:xfrm>
              <a:off x="3276601" y="2649538"/>
              <a:ext cx="855663" cy="269875"/>
            </a:xfrm>
            <a:custGeom>
              <a:avLst/>
              <a:gdLst>
                <a:gd name="T0" fmla="*/ 302 w 539"/>
                <a:gd name="T1" fmla="*/ 170 h 170"/>
                <a:gd name="T2" fmla="*/ 0 w 539"/>
                <a:gd name="T3" fmla="*/ 142 h 170"/>
                <a:gd name="T4" fmla="*/ 238 w 539"/>
                <a:gd name="T5" fmla="*/ 0 h 170"/>
                <a:gd name="T6" fmla="*/ 539 w 539"/>
                <a:gd name="T7" fmla="*/ 27 h 170"/>
                <a:gd name="T8" fmla="*/ 302 w 539"/>
                <a:gd name="T9" fmla="*/ 170 h 170"/>
              </a:gdLst>
              <a:ahLst/>
              <a:cxnLst>
                <a:cxn ang="0">
                  <a:pos x="T0" y="T1"/>
                </a:cxn>
                <a:cxn ang="0">
                  <a:pos x="T2" y="T3"/>
                </a:cxn>
                <a:cxn ang="0">
                  <a:pos x="T4" y="T5"/>
                </a:cxn>
                <a:cxn ang="0">
                  <a:pos x="T6" y="T7"/>
                </a:cxn>
                <a:cxn ang="0">
                  <a:pos x="T8" y="T9"/>
                </a:cxn>
              </a:cxnLst>
              <a:rect l="0" t="0" r="r" b="b"/>
              <a:pathLst>
                <a:path w="539" h="170">
                  <a:moveTo>
                    <a:pt x="302" y="170"/>
                  </a:moveTo>
                  <a:lnTo>
                    <a:pt x="0" y="142"/>
                  </a:lnTo>
                  <a:lnTo>
                    <a:pt x="238" y="0"/>
                  </a:lnTo>
                  <a:lnTo>
                    <a:pt x="539" y="27"/>
                  </a:lnTo>
                  <a:lnTo>
                    <a:pt x="302" y="170"/>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7" name="Freeform 875"/>
            <p:cNvSpPr>
              <a:spLocks/>
            </p:cNvSpPr>
            <p:nvPr/>
          </p:nvSpPr>
          <p:spPr bwMode="auto">
            <a:xfrm>
              <a:off x="3276601" y="2649538"/>
              <a:ext cx="855663" cy="269875"/>
            </a:xfrm>
            <a:custGeom>
              <a:avLst/>
              <a:gdLst>
                <a:gd name="T0" fmla="*/ 302 w 539"/>
                <a:gd name="T1" fmla="*/ 170 h 170"/>
                <a:gd name="T2" fmla="*/ 0 w 539"/>
                <a:gd name="T3" fmla="*/ 142 h 170"/>
                <a:gd name="T4" fmla="*/ 238 w 539"/>
                <a:gd name="T5" fmla="*/ 0 h 170"/>
                <a:gd name="T6" fmla="*/ 539 w 539"/>
                <a:gd name="T7" fmla="*/ 27 h 170"/>
                <a:gd name="T8" fmla="*/ 302 w 539"/>
                <a:gd name="T9" fmla="*/ 170 h 170"/>
              </a:gdLst>
              <a:ahLst/>
              <a:cxnLst>
                <a:cxn ang="0">
                  <a:pos x="T0" y="T1"/>
                </a:cxn>
                <a:cxn ang="0">
                  <a:pos x="T2" y="T3"/>
                </a:cxn>
                <a:cxn ang="0">
                  <a:pos x="T4" y="T5"/>
                </a:cxn>
                <a:cxn ang="0">
                  <a:pos x="T6" y="T7"/>
                </a:cxn>
                <a:cxn ang="0">
                  <a:pos x="T8" y="T9"/>
                </a:cxn>
              </a:cxnLst>
              <a:rect l="0" t="0" r="r" b="b"/>
              <a:pathLst>
                <a:path w="539" h="170">
                  <a:moveTo>
                    <a:pt x="302" y="170"/>
                  </a:moveTo>
                  <a:lnTo>
                    <a:pt x="0" y="142"/>
                  </a:lnTo>
                  <a:lnTo>
                    <a:pt x="238" y="0"/>
                  </a:lnTo>
                  <a:lnTo>
                    <a:pt x="539" y="27"/>
                  </a:lnTo>
                  <a:lnTo>
                    <a:pt x="302" y="17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8" name="Freeform 876"/>
            <p:cNvSpPr>
              <a:spLocks noEditPoints="1"/>
            </p:cNvSpPr>
            <p:nvPr/>
          </p:nvSpPr>
          <p:spPr bwMode="auto">
            <a:xfrm>
              <a:off x="3262313" y="2684463"/>
              <a:ext cx="854075" cy="188913"/>
            </a:xfrm>
            <a:custGeom>
              <a:avLst/>
              <a:gdLst>
                <a:gd name="T0" fmla="*/ 25 w 538"/>
                <a:gd name="T1" fmla="*/ 103 h 119"/>
                <a:gd name="T2" fmla="*/ 0 w 538"/>
                <a:gd name="T3" fmla="*/ 118 h 119"/>
                <a:gd name="T4" fmla="*/ 11 w 538"/>
                <a:gd name="T5" fmla="*/ 119 h 119"/>
                <a:gd name="T6" fmla="*/ 13 w 538"/>
                <a:gd name="T7" fmla="*/ 118 h 119"/>
                <a:gd name="T8" fmla="*/ 9 w 538"/>
                <a:gd name="T9" fmla="*/ 118 h 119"/>
                <a:gd name="T10" fmla="*/ 30 w 538"/>
                <a:gd name="T11" fmla="*/ 103 h 119"/>
                <a:gd name="T12" fmla="*/ 25 w 538"/>
                <a:gd name="T13" fmla="*/ 103 h 119"/>
                <a:gd name="T14" fmla="*/ 530 w 538"/>
                <a:gd name="T15" fmla="*/ 0 h 119"/>
                <a:gd name="T16" fmla="*/ 525 w 538"/>
                <a:gd name="T17" fmla="*/ 3 h 119"/>
                <a:gd name="T18" fmla="*/ 532 w 538"/>
                <a:gd name="T19" fmla="*/ 4 h 119"/>
                <a:gd name="T20" fmla="*/ 538 w 538"/>
                <a:gd name="T21" fmla="*/ 1 h 119"/>
                <a:gd name="T22" fmla="*/ 530 w 538"/>
                <a:gd name="T23" fmla="*/ 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19">
                  <a:moveTo>
                    <a:pt x="25" y="103"/>
                  </a:moveTo>
                  <a:lnTo>
                    <a:pt x="0" y="118"/>
                  </a:lnTo>
                  <a:lnTo>
                    <a:pt x="11" y="119"/>
                  </a:lnTo>
                  <a:lnTo>
                    <a:pt x="13" y="118"/>
                  </a:lnTo>
                  <a:lnTo>
                    <a:pt x="9" y="118"/>
                  </a:lnTo>
                  <a:lnTo>
                    <a:pt x="30" y="103"/>
                  </a:lnTo>
                  <a:lnTo>
                    <a:pt x="25" y="103"/>
                  </a:lnTo>
                  <a:close/>
                  <a:moveTo>
                    <a:pt x="530" y="0"/>
                  </a:moveTo>
                  <a:lnTo>
                    <a:pt x="525" y="3"/>
                  </a:lnTo>
                  <a:lnTo>
                    <a:pt x="532" y="4"/>
                  </a:lnTo>
                  <a:lnTo>
                    <a:pt x="538" y="1"/>
                  </a:lnTo>
                  <a:lnTo>
                    <a:pt x="530"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 name="Freeform 877"/>
            <p:cNvSpPr>
              <a:spLocks noEditPoints="1"/>
            </p:cNvSpPr>
            <p:nvPr/>
          </p:nvSpPr>
          <p:spPr bwMode="auto">
            <a:xfrm>
              <a:off x="3262313" y="2684463"/>
              <a:ext cx="854075" cy="188913"/>
            </a:xfrm>
            <a:custGeom>
              <a:avLst/>
              <a:gdLst>
                <a:gd name="T0" fmla="*/ 25 w 538"/>
                <a:gd name="T1" fmla="*/ 103 h 119"/>
                <a:gd name="T2" fmla="*/ 0 w 538"/>
                <a:gd name="T3" fmla="*/ 118 h 119"/>
                <a:gd name="T4" fmla="*/ 11 w 538"/>
                <a:gd name="T5" fmla="*/ 119 h 119"/>
                <a:gd name="T6" fmla="*/ 13 w 538"/>
                <a:gd name="T7" fmla="*/ 118 h 119"/>
                <a:gd name="T8" fmla="*/ 9 w 538"/>
                <a:gd name="T9" fmla="*/ 118 h 119"/>
                <a:gd name="T10" fmla="*/ 30 w 538"/>
                <a:gd name="T11" fmla="*/ 103 h 119"/>
                <a:gd name="T12" fmla="*/ 25 w 538"/>
                <a:gd name="T13" fmla="*/ 103 h 119"/>
                <a:gd name="T14" fmla="*/ 530 w 538"/>
                <a:gd name="T15" fmla="*/ 0 h 119"/>
                <a:gd name="T16" fmla="*/ 525 w 538"/>
                <a:gd name="T17" fmla="*/ 3 h 119"/>
                <a:gd name="T18" fmla="*/ 532 w 538"/>
                <a:gd name="T19" fmla="*/ 4 h 119"/>
                <a:gd name="T20" fmla="*/ 538 w 538"/>
                <a:gd name="T21" fmla="*/ 1 h 119"/>
                <a:gd name="T22" fmla="*/ 530 w 538"/>
                <a:gd name="T23" fmla="*/ 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19">
                  <a:moveTo>
                    <a:pt x="25" y="103"/>
                  </a:moveTo>
                  <a:lnTo>
                    <a:pt x="0" y="118"/>
                  </a:lnTo>
                  <a:lnTo>
                    <a:pt x="11" y="119"/>
                  </a:lnTo>
                  <a:lnTo>
                    <a:pt x="13" y="118"/>
                  </a:lnTo>
                  <a:lnTo>
                    <a:pt x="9" y="118"/>
                  </a:lnTo>
                  <a:lnTo>
                    <a:pt x="30" y="103"/>
                  </a:lnTo>
                  <a:lnTo>
                    <a:pt x="25" y="103"/>
                  </a:lnTo>
                  <a:moveTo>
                    <a:pt x="530" y="0"/>
                  </a:moveTo>
                  <a:lnTo>
                    <a:pt x="525" y="3"/>
                  </a:lnTo>
                  <a:lnTo>
                    <a:pt x="532" y="4"/>
                  </a:lnTo>
                  <a:lnTo>
                    <a:pt x="538" y="1"/>
                  </a:lnTo>
                  <a:lnTo>
                    <a:pt x="53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 name="Freeform 878"/>
            <p:cNvSpPr>
              <a:spLocks noEditPoints="1"/>
            </p:cNvSpPr>
            <p:nvPr/>
          </p:nvSpPr>
          <p:spPr bwMode="auto">
            <a:xfrm>
              <a:off x="3279776" y="2689226"/>
              <a:ext cx="827088" cy="220663"/>
            </a:xfrm>
            <a:custGeom>
              <a:avLst/>
              <a:gdLst>
                <a:gd name="T0" fmla="*/ 2 w 521"/>
                <a:gd name="T1" fmla="*/ 115 h 139"/>
                <a:gd name="T2" fmla="*/ 0 w 521"/>
                <a:gd name="T3" fmla="*/ 116 h 139"/>
                <a:gd name="T4" fmla="*/ 300 w 521"/>
                <a:gd name="T5" fmla="*/ 139 h 139"/>
                <a:gd name="T6" fmla="*/ 306 w 521"/>
                <a:gd name="T7" fmla="*/ 136 h 139"/>
                <a:gd name="T8" fmla="*/ 2 w 521"/>
                <a:gd name="T9" fmla="*/ 115 h 139"/>
                <a:gd name="T10" fmla="*/ 514 w 521"/>
                <a:gd name="T11" fmla="*/ 0 h 139"/>
                <a:gd name="T12" fmla="*/ 340 w 521"/>
                <a:gd name="T13" fmla="*/ 114 h 139"/>
                <a:gd name="T14" fmla="*/ 521 w 521"/>
                <a:gd name="T15" fmla="*/ 1 h 139"/>
                <a:gd name="T16" fmla="*/ 514 w 521"/>
                <a:gd name="T17"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39">
                  <a:moveTo>
                    <a:pt x="2" y="115"/>
                  </a:moveTo>
                  <a:lnTo>
                    <a:pt x="0" y="116"/>
                  </a:lnTo>
                  <a:lnTo>
                    <a:pt x="300" y="139"/>
                  </a:lnTo>
                  <a:lnTo>
                    <a:pt x="306" y="136"/>
                  </a:lnTo>
                  <a:lnTo>
                    <a:pt x="2" y="115"/>
                  </a:lnTo>
                  <a:close/>
                  <a:moveTo>
                    <a:pt x="514" y="0"/>
                  </a:moveTo>
                  <a:lnTo>
                    <a:pt x="340" y="114"/>
                  </a:lnTo>
                  <a:lnTo>
                    <a:pt x="521" y="1"/>
                  </a:lnTo>
                  <a:lnTo>
                    <a:pt x="514"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 name="Freeform 879"/>
            <p:cNvSpPr>
              <a:spLocks noEditPoints="1"/>
            </p:cNvSpPr>
            <p:nvPr/>
          </p:nvSpPr>
          <p:spPr bwMode="auto">
            <a:xfrm>
              <a:off x="3279776" y="2689226"/>
              <a:ext cx="827088" cy="220663"/>
            </a:xfrm>
            <a:custGeom>
              <a:avLst/>
              <a:gdLst>
                <a:gd name="T0" fmla="*/ 2 w 521"/>
                <a:gd name="T1" fmla="*/ 115 h 139"/>
                <a:gd name="T2" fmla="*/ 0 w 521"/>
                <a:gd name="T3" fmla="*/ 116 h 139"/>
                <a:gd name="T4" fmla="*/ 300 w 521"/>
                <a:gd name="T5" fmla="*/ 139 h 139"/>
                <a:gd name="T6" fmla="*/ 306 w 521"/>
                <a:gd name="T7" fmla="*/ 136 h 139"/>
                <a:gd name="T8" fmla="*/ 2 w 521"/>
                <a:gd name="T9" fmla="*/ 115 h 139"/>
                <a:gd name="T10" fmla="*/ 514 w 521"/>
                <a:gd name="T11" fmla="*/ 0 h 139"/>
                <a:gd name="T12" fmla="*/ 340 w 521"/>
                <a:gd name="T13" fmla="*/ 114 h 139"/>
                <a:gd name="T14" fmla="*/ 521 w 521"/>
                <a:gd name="T15" fmla="*/ 1 h 139"/>
                <a:gd name="T16" fmla="*/ 514 w 521"/>
                <a:gd name="T17"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39">
                  <a:moveTo>
                    <a:pt x="2" y="115"/>
                  </a:moveTo>
                  <a:lnTo>
                    <a:pt x="0" y="116"/>
                  </a:lnTo>
                  <a:lnTo>
                    <a:pt x="300" y="139"/>
                  </a:lnTo>
                  <a:lnTo>
                    <a:pt x="306" y="136"/>
                  </a:lnTo>
                  <a:lnTo>
                    <a:pt x="2" y="115"/>
                  </a:lnTo>
                  <a:moveTo>
                    <a:pt x="514" y="0"/>
                  </a:moveTo>
                  <a:lnTo>
                    <a:pt x="340" y="114"/>
                  </a:lnTo>
                  <a:lnTo>
                    <a:pt x="521" y="1"/>
                  </a:lnTo>
                  <a:lnTo>
                    <a:pt x="51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2" name="Freeform 880"/>
            <p:cNvSpPr>
              <a:spLocks/>
            </p:cNvSpPr>
            <p:nvPr/>
          </p:nvSpPr>
          <p:spPr bwMode="auto">
            <a:xfrm>
              <a:off x="3276601" y="2643188"/>
              <a:ext cx="838200" cy="261938"/>
            </a:xfrm>
            <a:custGeom>
              <a:avLst/>
              <a:gdLst>
                <a:gd name="T0" fmla="*/ 309 w 528"/>
                <a:gd name="T1" fmla="*/ 165 h 165"/>
                <a:gd name="T2" fmla="*/ 0 w 528"/>
                <a:gd name="T3" fmla="*/ 144 h 165"/>
                <a:gd name="T4" fmla="*/ 217 w 528"/>
                <a:gd name="T5" fmla="*/ 0 h 165"/>
                <a:gd name="T6" fmla="*/ 528 w 528"/>
                <a:gd name="T7" fmla="*/ 21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4"/>
                  </a:lnTo>
                  <a:lnTo>
                    <a:pt x="217" y="0"/>
                  </a:lnTo>
                  <a:lnTo>
                    <a:pt x="528" y="21"/>
                  </a:lnTo>
                  <a:lnTo>
                    <a:pt x="309" y="1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 name="Freeform 881"/>
            <p:cNvSpPr>
              <a:spLocks/>
            </p:cNvSpPr>
            <p:nvPr/>
          </p:nvSpPr>
          <p:spPr bwMode="auto">
            <a:xfrm>
              <a:off x="3276601" y="2643188"/>
              <a:ext cx="838200" cy="261938"/>
            </a:xfrm>
            <a:custGeom>
              <a:avLst/>
              <a:gdLst>
                <a:gd name="T0" fmla="*/ 309 w 528"/>
                <a:gd name="T1" fmla="*/ 165 h 165"/>
                <a:gd name="T2" fmla="*/ 0 w 528"/>
                <a:gd name="T3" fmla="*/ 144 h 165"/>
                <a:gd name="T4" fmla="*/ 217 w 528"/>
                <a:gd name="T5" fmla="*/ 0 h 165"/>
                <a:gd name="T6" fmla="*/ 528 w 528"/>
                <a:gd name="T7" fmla="*/ 21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4"/>
                  </a:lnTo>
                  <a:lnTo>
                    <a:pt x="217" y="0"/>
                  </a:lnTo>
                  <a:lnTo>
                    <a:pt x="528" y="21"/>
                  </a:lnTo>
                  <a:lnTo>
                    <a:pt x="309" y="16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 name="Freeform 882"/>
            <p:cNvSpPr>
              <a:spLocks noEditPoints="1"/>
            </p:cNvSpPr>
            <p:nvPr/>
          </p:nvSpPr>
          <p:spPr bwMode="auto">
            <a:xfrm>
              <a:off x="3275013" y="2663826"/>
              <a:ext cx="857250" cy="184150"/>
            </a:xfrm>
            <a:custGeom>
              <a:avLst/>
              <a:gdLst>
                <a:gd name="T0" fmla="*/ 4 w 540"/>
                <a:gd name="T1" fmla="*/ 112 h 116"/>
                <a:gd name="T2" fmla="*/ 0 w 540"/>
                <a:gd name="T3" fmla="*/ 114 h 116"/>
                <a:gd name="T4" fmla="*/ 17 w 540"/>
                <a:gd name="T5" fmla="*/ 116 h 116"/>
                <a:gd name="T6" fmla="*/ 20 w 540"/>
                <a:gd name="T7" fmla="*/ 113 h 116"/>
                <a:gd name="T8" fmla="*/ 4 w 540"/>
                <a:gd name="T9" fmla="*/ 112 h 116"/>
                <a:gd name="T10" fmla="*/ 534 w 540"/>
                <a:gd name="T11" fmla="*/ 0 h 116"/>
                <a:gd name="T12" fmla="*/ 521 w 540"/>
                <a:gd name="T13" fmla="*/ 7 h 116"/>
                <a:gd name="T14" fmla="*/ 528 w 540"/>
                <a:gd name="T15" fmla="*/ 8 h 116"/>
                <a:gd name="T16" fmla="*/ 540 w 540"/>
                <a:gd name="T17" fmla="*/ 1 h 116"/>
                <a:gd name="T18" fmla="*/ 534 w 540"/>
                <a:gd name="T19"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6">
                  <a:moveTo>
                    <a:pt x="4" y="112"/>
                  </a:moveTo>
                  <a:lnTo>
                    <a:pt x="0" y="114"/>
                  </a:lnTo>
                  <a:lnTo>
                    <a:pt x="17" y="116"/>
                  </a:lnTo>
                  <a:lnTo>
                    <a:pt x="20" y="113"/>
                  </a:lnTo>
                  <a:lnTo>
                    <a:pt x="4" y="112"/>
                  </a:lnTo>
                  <a:close/>
                  <a:moveTo>
                    <a:pt x="534" y="0"/>
                  </a:moveTo>
                  <a:lnTo>
                    <a:pt x="521" y="7"/>
                  </a:lnTo>
                  <a:lnTo>
                    <a:pt x="528" y="8"/>
                  </a:lnTo>
                  <a:lnTo>
                    <a:pt x="540" y="1"/>
                  </a:lnTo>
                  <a:lnTo>
                    <a:pt x="534"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 name="Freeform 883"/>
            <p:cNvSpPr>
              <a:spLocks noEditPoints="1"/>
            </p:cNvSpPr>
            <p:nvPr/>
          </p:nvSpPr>
          <p:spPr bwMode="auto">
            <a:xfrm>
              <a:off x="3275013" y="2663826"/>
              <a:ext cx="857250" cy="184150"/>
            </a:xfrm>
            <a:custGeom>
              <a:avLst/>
              <a:gdLst>
                <a:gd name="T0" fmla="*/ 4 w 540"/>
                <a:gd name="T1" fmla="*/ 112 h 116"/>
                <a:gd name="T2" fmla="*/ 0 w 540"/>
                <a:gd name="T3" fmla="*/ 114 h 116"/>
                <a:gd name="T4" fmla="*/ 17 w 540"/>
                <a:gd name="T5" fmla="*/ 116 h 116"/>
                <a:gd name="T6" fmla="*/ 20 w 540"/>
                <a:gd name="T7" fmla="*/ 113 h 116"/>
                <a:gd name="T8" fmla="*/ 4 w 540"/>
                <a:gd name="T9" fmla="*/ 112 h 116"/>
                <a:gd name="T10" fmla="*/ 534 w 540"/>
                <a:gd name="T11" fmla="*/ 0 h 116"/>
                <a:gd name="T12" fmla="*/ 521 w 540"/>
                <a:gd name="T13" fmla="*/ 7 h 116"/>
                <a:gd name="T14" fmla="*/ 528 w 540"/>
                <a:gd name="T15" fmla="*/ 8 h 116"/>
                <a:gd name="T16" fmla="*/ 540 w 540"/>
                <a:gd name="T17" fmla="*/ 1 h 116"/>
                <a:gd name="T18" fmla="*/ 534 w 540"/>
                <a:gd name="T19"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6">
                  <a:moveTo>
                    <a:pt x="4" y="112"/>
                  </a:moveTo>
                  <a:lnTo>
                    <a:pt x="0" y="114"/>
                  </a:lnTo>
                  <a:lnTo>
                    <a:pt x="17" y="116"/>
                  </a:lnTo>
                  <a:lnTo>
                    <a:pt x="20" y="113"/>
                  </a:lnTo>
                  <a:lnTo>
                    <a:pt x="4" y="112"/>
                  </a:lnTo>
                  <a:moveTo>
                    <a:pt x="534" y="0"/>
                  </a:moveTo>
                  <a:lnTo>
                    <a:pt x="521" y="7"/>
                  </a:lnTo>
                  <a:lnTo>
                    <a:pt x="528" y="8"/>
                  </a:lnTo>
                  <a:lnTo>
                    <a:pt x="540" y="1"/>
                  </a:lnTo>
                  <a:lnTo>
                    <a:pt x="53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 name="Freeform 884"/>
            <p:cNvSpPr>
              <a:spLocks/>
            </p:cNvSpPr>
            <p:nvPr/>
          </p:nvSpPr>
          <p:spPr bwMode="auto">
            <a:xfrm>
              <a:off x="3302001" y="2843213"/>
              <a:ext cx="14288" cy="4763"/>
            </a:xfrm>
            <a:custGeom>
              <a:avLst/>
              <a:gdLst>
                <a:gd name="T0" fmla="*/ 3 w 9"/>
                <a:gd name="T1" fmla="*/ 0 h 3"/>
                <a:gd name="T2" fmla="*/ 0 w 9"/>
                <a:gd name="T3" fmla="*/ 3 h 3"/>
                <a:gd name="T4" fmla="*/ 5 w 9"/>
                <a:gd name="T5" fmla="*/ 3 h 3"/>
                <a:gd name="T6" fmla="*/ 9 w 9"/>
                <a:gd name="T7" fmla="*/ 1 h 3"/>
                <a:gd name="T8" fmla="*/ 3 w 9"/>
                <a:gd name="T9" fmla="*/ 0 h 3"/>
              </a:gdLst>
              <a:ahLst/>
              <a:cxnLst>
                <a:cxn ang="0">
                  <a:pos x="T0" y="T1"/>
                </a:cxn>
                <a:cxn ang="0">
                  <a:pos x="T2" y="T3"/>
                </a:cxn>
                <a:cxn ang="0">
                  <a:pos x="T4" y="T5"/>
                </a:cxn>
                <a:cxn ang="0">
                  <a:pos x="T6" y="T7"/>
                </a:cxn>
                <a:cxn ang="0">
                  <a:pos x="T8" y="T9"/>
                </a:cxn>
              </a:cxnLst>
              <a:rect l="0" t="0" r="r" b="b"/>
              <a:pathLst>
                <a:path w="9" h="3">
                  <a:moveTo>
                    <a:pt x="3" y="0"/>
                  </a:moveTo>
                  <a:lnTo>
                    <a:pt x="0" y="3"/>
                  </a:lnTo>
                  <a:lnTo>
                    <a:pt x="5" y="3"/>
                  </a:lnTo>
                  <a:lnTo>
                    <a:pt x="9" y="1"/>
                  </a:lnTo>
                  <a:lnTo>
                    <a:pt x="3"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 name="Freeform 885"/>
            <p:cNvSpPr>
              <a:spLocks/>
            </p:cNvSpPr>
            <p:nvPr/>
          </p:nvSpPr>
          <p:spPr bwMode="auto">
            <a:xfrm>
              <a:off x="3302001" y="2843213"/>
              <a:ext cx="14288" cy="4763"/>
            </a:xfrm>
            <a:custGeom>
              <a:avLst/>
              <a:gdLst>
                <a:gd name="T0" fmla="*/ 3 w 9"/>
                <a:gd name="T1" fmla="*/ 0 h 3"/>
                <a:gd name="T2" fmla="*/ 0 w 9"/>
                <a:gd name="T3" fmla="*/ 3 h 3"/>
                <a:gd name="T4" fmla="*/ 5 w 9"/>
                <a:gd name="T5" fmla="*/ 3 h 3"/>
                <a:gd name="T6" fmla="*/ 9 w 9"/>
                <a:gd name="T7" fmla="*/ 1 h 3"/>
                <a:gd name="T8" fmla="*/ 3 w 9"/>
                <a:gd name="T9" fmla="*/ 0 h 3"/>
              </a:gdLst>
              <a:ahLst/>
              <a:cxnLst>
                <a:cxn ang="0">
                  <a:pos x="T0" y="T1"/>
                </a:cxn>
                <a:cxn ang="0">
                  <a:pos x="T2" y="T3"/>
                </a:cxn>
                <a:cxn ang="0">
                  <a:pos x="T4" y="T5"/>
                </a:cxn>
                <a:cxn ang="0">
                  <a:pos x="T6" y="T7"/>
                </a:cxn>
                <a:cxn ang="0">
                  <a:pos x="T8" y="T9"/>
                </a:cxn>
              </a:cxnLst>
              <a:rect l="0" t="0" r="r" b="b"/>
              <a:pathLst>
                <a:path w="9" h="3">
                  <a:moveTo>
                    <a:pt x="3" y="0"/>
                  </a:moveTo>
                  <a:lnTo>
                    <a:pt x="0" y="3"/>
                  </a:lnTo>
                  <a:lnTo>
                    <a:pt x="5" y="3"/>
                  </a:lnTo>
                  <a:lnTo>
                    <a:pt x="9" y="1"/>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8" name="Freeform 886"/>
            <p:cNvSpPr>
              <a:spLocks/>
            </p:cNvSpPr>
            <p:nvPr/>
          </p:nvSpPr>
          <p:spPr bwMode="auto">
            <a:xfrm>
              <a:off x="3309938" y="2674938"/>
              <a:ext cx="803275" cy="215900"/>
            </a:xfrm>
            <a:custGeom>
              <a:avLst/>
              <a:gdLst>
                <a:gd name="T0" fmla="*/ 499 w 506"/>
                <a:gd name="T1" fmla="*/ 0 h 136"/>
                <a:gd name="T2" fmla="*/ 281 w 506"/>
                <a:gd name="T3" fmla="*/ 131 h 136"/>
                <a:gd name="T4" fmla="*/ 4 w 506"/>
                <a:gd name="T5" fmla="*/ 107 h 136"/>
                <a:gd name="T6" fmla="*/ 0 w 506"/>
                <a:gd name="T7" fmla="*/ 109 h 136"/>
                <a:gd name="T8" fmla="*/ 278 w 506"/>
                <a:gd name="T9" fmla="*/ 136 h 136"/>
                <a:gd name="T10" fmla="*/ 506 w 506"/>
                <a:gd name="T11" fmla="*/ 1 h 136"/>
                <a:gd name="T12" fmla="*/ 499 w 506"/>
                <a:gd name="T13" fmla="*/ 0 h 136"/>
              </a:gdLst>
              <a:ahLst/>
              <a:cxnLst>
                <a:cxn ang="0">
                  <a:pos x="T0" y="T1"/>
                </a:cxn>
                <a:cxn ang="0">
                  <a:pos x="T2" y="T3"/>
                </a:cxn>
                <a:cxn ang="0">
                  <a:pos x="T4" y="T5"/>
                </a:cxn>
                <a:cxn ang="0">
                  <a:pos x="T6" y="T7"/>
                </a:cxn>
                <a:cxn ang="0">
                  <a:pos x="T8" y="T9"/>
                </a:cxn>
                <a:cxn ang="0">
                  <a:pos x="T10" y="T11"/>
                </a:cxn>
                <a:cxn ang="0">
                  <a:pos x="T12" y="T13"/>
                </a:cxn>
              </a:cxnLst>
              <a:rect l="0" t="0" r="r" b="b"/>
              <a:pathLst>
                <a:path w="506" h="136">
                  <a:moveTo>
                    <a:pt x="499" y="0"/>
                  </a:moveTo>
                  <a:lnTo>
                    <a:pt x="281" y="131"/>
                  </a:lnTo>
                  <a:lnTo>
                    <a:pt x="4" y="107"/>
                  </a:lnTo>
                  <a:lnTo>
                    <a:pt x="0" y="109"/>
                  </a:lnTo>
                  <a:lnTo>
                    <a:pt x="278" y="136"/>
                  </a:lnTo>
                  <a:lnTo>
                    <a:pt x="506" y="1"/>
                  </a:lnTo>
                  <a:lnTo>
                    <a:pt x="499"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9" name="Freeform 887"/>
            <p:cNvSpPr>
              <a:spLocks/>
            </p:cNvSpPr>
            <p:nvPr/>
          </p:nvSpPr>
          <p:spPr bwMode="auto">
            <a:xfrm>
              <a:off x="3309938" y="2674938"/>
              <a:ext cx="803275" cy="215900"/>
            </a:xfrm>
            <a:custGeom>
              <a:avLst/>
              <a:gdLst>
                <a:gd name="T0" fmla="*/ 499 w 506"/>
                <a:gd name="T1" fmla="*/ 0 h 136"/>
                <a:gd name="T2" fmla="*/ 281 w 506"/>
                <a:gd name="T3" fmla="*/ 131 h 136"/>
                <a:gd name="T4" fmla="*/ 4 w 506"/>
                <a:gd name="T5" fmla="*/ 107 h 136"/>
                <a:gd name="T6" fmla="*/ 0 w 506"/>
                <a:gd name="T7" fmla="*/ 109 h 136"/>
                <a:gd name="T8" fmla="*/ 278 w 506"/>
                <a:gd name="T9" fmla="*/ 136 h 136"/>
                <a:gd name="T10" fmla="*/ 506 w 506"/>
                <a:gd name="T11" fmla="*/ 1 h 136"/>
                <a:gd name="T12" fmla="*/ 499 w 506"/>
                <a:gd name="T13" fmla="*/ 0 h 136"/>
              </a:gdLst>
              <a:ahLst/>
              <a:cxnLst>
                <a:cxn ang="0">
                  <a:pos x="T0" y="T1"/>
                </a:cxn>
                <a:cxn ang="0">
                  <a:pos x="T2" y="T3"/>
                </a:cxn>
                <a:cxn ang="0">
                  <a:pos x="T4" y="T5"/>
                </a:cxn>
                <a:cxn ang="0">
                  <a:pos x="T6" y="T7"/>
                </a:cxn>
                <a:cxn ang="0">
                  <a:pos x="T8" y="T9"/>
                </a:cxn>
                <a:cxn ang="0">
                  <a:pos x="T10" y="T11"/>
                </a:cxn>
                <a:cxn ang="0">
                  <a:pos x="T12" y="T13"/>
                </a:cxn>
              </a:cxnLst>
              <a:rect l="0" t="0" r="r" b="b"/>
              <a:pathLst>
                <a:path w="506" h="136">
                  <a:moveTo>
                    <a:pt x="499" y="0"/>
                  </a:moveTo>
                  <a:lnTo>
                    <a:pt x="281" y="131"/>
                  </a:lnTo>
                  <a:lnTo>
                    <a:pt x="4" y="107"/>
                  </a:lnTo>
                  <a:lnTo>
                    <a:pt x="0" y="109"/>
                  </a:lnTo>
                  <a:lnTo>
                    <a:pt x="278" y="136"/>
                  </a:lnTo>
                  <a:lnTo>
                    <a:pt x="506" y="1"/>
                  </a:lnTo>
                  <a:lnTo>
                    <a:pt x="49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0" name="Freeform 888"/>
            <p:cNvSpPr>
              <a:spLocks/>
            </p:cNvSpPr>
            <p:nvPr/>
          </p:nvSpPr>
          <p:spPr bwMode="auto">
            <a:xfrm>
              <a:off x="3276601" y="2614613"/>
              <a:ext cx="855663" cy="268288"/>
            </a:xfrm>
            <a:custGeom>
              <a:avLst/>
              <a:gdLst>
                <a:gd name="T0" fmla="*/ 302 w 539"/>
                <a:gd name="T1" fmla="*/ 169 h 169"/>
                <a:gd name="T2" fmla="*/ 0 w 539"/>
                <a:gd name="T3" fmla="*/ 143 h 169"/>
                <a:gd name="T4" fmla="*/ 238 w 539"/>
                <a:gd name="T5" fmla="*/ 0 h 169"/>
                <a:gd name="T6" fmla="*/ 539 w 539"/>
                <a:gd name="T7" fmla="*/ 27 h 169"/>
                <a:gd name="T8" fmla="*/ 302 w 539"/>
                <a:gd name="T9" fmla="*/ 169 h 169"/>
              </a:gdLst>
              <a:ahLst/>
              <a:cxnLst>
                <a:cxn ang="0">
                  <a:pos x="T0" y="T1"/>
                </a:cxn>
                <a:cxn ang="0">
                  <a:pos x="T2" y="T3"/>
                </a:cxn>
                <a:cxn ang="0">
                  <a:pos x="T4" y="T5"/>
                </a:cxn>
                <a:cxn ang="0">
                  <a:pos x="T6" y="T7"/>
                </a:cxn>
                <a:cxn ang="0">
                  <a:pos x="T8" y="T9"/>
                </a:cxn>
              </a:cxnLst>
              <a:rect l="0" t="0" r="r" b="b"/>
              <a:pathLst>
                <a:path w="539" h="169">
                  <a:moveTo>
                    <a:pt x="302" y="169"/>
                  </a:moveTo>
                  <a:lnTo>
                    <a:pt x="0" y="143"/>
                  </a:lnTo>
                  <a:lnTo>
                    <a:pt x="238" y="0"/>
                  </a:lnTo>
                  <a:lnTo>
                    <a:pt x="539" y="27"/>
                  </a:lnTo>
                  <a:lnTo>
                    <a:pt x="302" y="169"/>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1" name="Freeform 889"/>
            <p:cNvSpPr>
              <a:spLocks/>
            </p:cNvSpPr>
            <p:nvPr/>
          </p:nvSpPr>
          <p:spPr bwMode="auto">
            <a:xfrm>
              <a:off x="3276601" y="2614613"/>
              <a:ext cx="855663" cy="268288"/>
            </a:xfrm>
            <a:custGeom>
              <a:avLst/>
              <a:gdLst>
                <a:gd name="T0" fmla="*/ 302 w 539"/>
                <a:gd name="T1" fmla="*/ 169 h 169"/>
                <a:gd name="T2" fmla="*/ 0 w 539"/>
                <a:gd name="T3" fmla="*/ 143 h 169"/>
                <a:gd name="T4" fmla="*/ 238 w 539"/>
                <a:gd name="T5" fmla="*/ 0 h 169"/>
                <a:gd name="T6" fmla="*/ 539 w 539"/>
                <a:gd name="T7" fmla="*/ 27 h 169"/>
                <a:gd name="T8" fmla="*/ 302 w 539"/>
                <a:gd name="T9" fmla="*/ 169 h 169"/>
              </a:gdLst>
              <a:ahLst/>
              <a:cxnLst>
                <a:cxn ang="0">
                  <a:pos x="T0" y="T1"/>
                </a:cxn>
                <a:cxn ang="0">
                  <a:pos x="T2" y="T3"/>
                </a:cxn>
                <a:cxn ang="0">
                  <a:pos x="T4" y="T5"/>
                </a:cxn>
                <a:cxn ang="0">
                  <a:pos x="T6" y="T7"/>
                </a:cxn>
                <a:cxn ang="0">
                  <a:pos x="T8" y="T9"/>
                </a:cxn>
              </a:cxnLst>
              <a:rect l="0" t="0" r="r" b="b"/>
              <a:pathLst>
                <a:path w="539" h="169">
                  <a:moveTo>
                    <a:pt x="302" y="169"/>
                  </a:moveTo>
                  <a:lnTo>
                    <a:pt x="0" y="143"/>
                  </a:lnTo>
                  <a:lnTo>
                    <a:pt x="238" y="0"/>
                  </a:lnTo>
                  <a:lnTo>
                    <a:pt x="539" y="27"/>
                  </a:lnTo>
                  <a:lnTo>
                    <a:pt x="302" y="1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2" name="Freeform 890"/>
            <p:cNvSpPr>
              <a:spLocks noEditPoints="1"/>
            </p:cNvSpPr>
            <p:nvPr/>
          </p:nvSpPr>
          <p:spPr bwMode="auto">
            <a:xfrm>
              <a:off x="3262313" y="2647951"/>
              <a:ext cx="854075" cy="192088"/>
            </a:xfrm>
            <a:custGeom>
              <a:avLst/>
              <a:gdLst>
                <a:gd name="T0" fmla="*/ 25 w 538"/>
                <a:gd name="T1" fmla="*/ 104 h 121"/>
                <a:gd name="T2" fmla="*/ 0 w 538"/>
                <a:gd name="T3" fmla="*/ 120 h 121"/>
                <a:gd name="T4" fmla="*/ 11 w 538"/>
                <a:gd name="T5" fmla="*/ 121 h 121"/>
                <a:gd name="T6" fmla="*/ 13 w 538"/>
                <a:gd name="T7" fmla="*/ 118 h 121"/>
                <a:gd name="T8" fmla="*/ 9 w 538"/>
                <a:gd name="T9" fmla="*/ 118 h 121"/>
                <a:gd name="T10" fmla="*/ 30 w 538"/>
                <a:gd name="T11" fmla="*/ 105 h 121"/>
                <a:gd name="T12" fmla="*/ 25 w 538"/>
                <a:gd name="T13" fmla="*/ 104 h 121"/>
                <a:gd name="T14" fmla="*/ 530 w 538"/>
                <a:gd name="T15" fmla="*/ 0 h 121"/>
                <a:gd name="T16" fmla="*/ 525 w 538"/>
                <a:gd name="T17" fmla="*/ 4 h 121"/>
                <a:gd name="T18" fmla="*/ 532 w 538"/>
                <a:gd name="T19" fmla="*/ 5 h 121"/>
                <a:gd name="T20" fmla="*/ 538 w 538"/>
                <a:gd name="T21" fmla="*/ 1 h 121"/>
                <a:gd name="T22" fmla="*/ 530 w 538"/>
                <a:gd name="T23" fmla="*/ 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21">
                  <a:moveTo>
                    <a:pt x="25" y="104"/>
                  </a:moveTo>
                  <a:lnTo>
                    <a:pt x="0" y="120"/>
                  </a:lnTo>
                  <a:lnTo>
                    <a:pt x="11" y="121"/>
                  </a:lnTo>
                  <a:lnTo>
                    <a:pt x="13" y="118"/>
                  </a:lnTo>
                  <a:lnTo>
                    <a:pt x="9" y="118"/>
                  </a:lnTo>
                  <a:lnTo>
                    <a:pt x="30" y="105"/>
                  </a:lnTo>
                  <a:lnTo>
                    <a:pt x="25" y="104"/>
                  </a:lnTo>
                  <a:close/>
                  <a:moveTo>
                    <a:pt x="530" y="0"/>
                  </a:moveTo>
                  <a:lnTo>
                    <a:pt x="525" y="4"/>
                  </a:lnTo>
                  <a:lnTo>
                    <a:pt x="532" y="5"/>
                  </a:lnTo>
                  <a:lnTo>
                    <a:pt x="538" y="1"/>
                  </a:lnTo>
                  <a:lnTo>
                    <a:pt x="530"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3" name="Freeform 891"/>
            <p:cNvSpPr>
              <a:spLocks noEditPoints="1"/>
            </p:cNvSpPr>
            <p:nvPr/>
          </p:nvSpPr>
          <p:spPr bwMode="auto">
            <a:xfrm>
              <a:off x="3262313" y="2647951"/>
              <a:ext cx="854075" cy="192088"/>
            </a:xfrm>
            <a:custGeom>
              <a:avLst/>
              <a:gdLst>
                <a:gd name="T0" fmla="*/ 25 w 538"/>
                <a:gd name="T1" fmla="*/ 104 h 121"/>
                <a:gd name="T2" fmla="*/ 0 w 538"/>
                <a:gd name="T3" fmla="*/ 120 h 121"/>
                <a:gd name="T4" fmla="*/ 11 w 538"/>
                <a:gd name="T5" fmla="*/ 121 h 121"/>
                <a:gd name="T6" fmla="*/ 13 w 538"/>
                <a:gd name="T7" fmla="*/ 118 h 121"/>
                <a:gd name="T8" fmla="*/ 9 w 538"/>
                <a:gd name="T9" fmla="*/ 118 h 121"/>
                <a:gd name="T10" fmla="*/ 30 w 538"/>
                <a:gd name="T11" fmla="*/ 105 h 121"/>
                <a:gd name="T12" fmla="*/ 25 w 538"/>
                <a:gd name="T13" fmla="*/ 104 h 121"/>
                <a:gd name="T14" fmla="*/ 530 w 538"/>
                <a:gd name="T15" fmla="*/ 0 h 121"/>
                <a:gd name="T16" fmla="*/ 525 w 538"/>
                <a:gd name="T17" fmla="*/ 4 h 121"/>
                <a:gd name="T18" fmla="*/ 532 w 538"/>
                <a:gd name="T19" fmla="*/ 5 h 121"/>
                <a:gd name="T20" fmla="*/ 538 w 538"/>
                <a:gd name="T21" fmla="*/ 1 h 121"/>
                <a:gd name="T22" fmla="*/ 530 w 538"/>
                <a:gd name="T23" fmla="*/ 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21">
                  <a:moveTo>
                    <a:pt x="25" y="104"/>
                  </a:moveTo>
                  <a:lnTo>
                    <a:pt x="0" y="120"/>
                  </a:lnTo>
                  <a:lnTo>
                    <a:pt x="11" y="121"/>
                  </a:lnTo>
                  <a:lnTo>
                    <a:pt x="13" y="118"/>
                  </a:lnTo>
                  <a:lnTo>
                    <a:pt x="9" y="118"/>
                  </a:lnTo>
                  <a:lnTo>
                    <a:pt x="30" y="105"/>
                  </a:lnTo>
                  <a:lnTo>
                    <a:pt x="25" y="104"/>
                  </a:lnTo>
                  <a:moveTo>
                    <a:pt x="530" y="0"/>
                  </a:moveTo>
                  <a:lnTo>
                    <a:pt x="525" y="4"/>
                  </a:lnTo>
                  <a:lnTo>
                    <a:pt x="532" y="5"/>
                  </a:lnTo>
                  <a:lnTo>
                    <a:pt x="538" y="1"/>
                  </a:lnTo>
                  <a:lnTo>
                    <a:pt x="53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4" name="Freeform 892"/>
            <p:cNvSpPr>
              <a:spLocks noEditPoints="1"/>
            </p:cNvSpPr>
            <p:nvPr/>
          </p:nvSpPr>
          <p:spPr bwMode="auto">
            <a:xfrm>
              <a:off x="3279776" y="2654301"/>
              <a:ext cx="827088" cy="222250"/>
            </a:xfrm>
            <a:custGeom>
              <a:avLst/>
              <a:gdLst>
                <a:gd name="T0" fmla="*/ 2 w 521"/>
                <a:gd name="T1" fmla="*/ 114 h 140"/>
                <a:gd name="T2" fmla="*/ 0 w 521"/>
                <a:gd name="T3" fmla="*/ 117 h 140"/>
                <a:gd name="T4" fmla="*/ 300 w 521"/>
                <a:gd name="T5" fmla="*/ 140 h 140"/>
                <a:gd name="T6" fmla="*/ 306 w 521"/>
                <a:gd name="T7" fmla="*/ 136 h 140"/>
                <a:gd name="T8" fmla="*/ 2 w 521"/>
                <a:gd name="T9" fmla="*/ 114 h 140"/>
                <a:gd name="T10" fmla="*/ 514 w 521"/>
                <a:gd name="T11" fmla="*/ 0 h 140"/>
                <a:gd name="T12" fmla="*/ 340 w 521"/>
                <a:gd name="T13" fmla="*/ 114 h 140"/>
                <a:gd name="T14" fmla="*/ 521 w 521"/>
                <a:gd name="T15" fmla="*/ 1 h 140"/>
                <a:gd name="T16" fmla="*/ 514 w 521"/>
                <a:gd name="T17"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40">
                  <a:moveTo>
                    <a:pt x="2" y="114"/>
                  </a:moveTo>
                  <a:lnTo>
                    <a:pt x="0" y="117"/>
                  </a:lnTo>
                  <a:lnTo>
                    <a:pt x="300" y="140"/>
                  </a:lnTo>
                  <a:lnTo>
                    <a:pt x="306" y="136"/>
                  </a:lnTo>
                  <a:lnTo>
                    <a:pt x="2" y="114"/>
                  </a:lnTo>
                  <a:close/>
                  <a:moveTo>
                    <a:pt x="514" y="0"/>
                  </a:moveTo>
                  <a:lnTo>
                    <a:pt x="340" y="114"/>
                  </a:lnTo>
                  <a:lnTo>
                    <a:pt x="521" y="1"/>
                  </a:lnTo>
                  <a:lnTo>
                    <a:pt x="514"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5" name="Freeform 893"/>
            <p:cNvSpPr>
              <a:spLocks noEditPoints="1"/>
            </p:cNvSpPr>
            <p:nvPr/>
          </p:nvSpPr>
          <p:spPr bwMode="auto">
            <a:xfrm>
              <a:off x="3279776" y="2654301"/>
              <a:ext cx="827088" cy="222250"/>
            </a:xfrm>
            <a:custGeom>
              <a:avLst/>
              <a:gdLst>
                <a:gd name="T0" fmla="*/ 2 w 521"/>
                <a:gd name="T1" fmla="*/ 114 h 140"/>
                <a:gd name="T2" fmla="*/ 0 w 521"/>
                <a:gd name="T3" fmla="*/ 117 h 140"/>
                <a:gd name="T4" fmla="*/ 300 w 521"/>
                <a:gd name="T5" fmla="*/ 140 h 140"/>
                <a:gd name="T6" fmla="*/ 306 w 521"/>
                <a:gd name="T7" fmla="*/ 136 h 140"/>
                <a:gd name="T8" fmla="*/ 2 w 521"/>
                <a:gd name="T9" fmla="*/ 114 h 140"/>
                <a:gd name="T10" fmla="*/ 514 w 521"/>
                <a:gd name="T11" fmla="*/ 0 h 140"/>
                <a:gd name="T12" fmla="*/ 340 w 521"/>
                <a:gd name="T13" fmla="*/ 114 h 140"/>
                <a:gd name="T14" fmla="*/ 521 w 521"/>
                <a:gd name="T15" fmla="*/ 1 h 140"/>
                <a:gd name="T16" fmla="*/ 514 w 521"/>
                <a:gd name="T17"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40">
                  <a:moveTo>
                    <a:pt x="2" y="114"/>
                  </a:moveTo>
                  <a:lnTo>
                    <a:pt x="0" y="117"/>
                  </a:lnTo>
                  <a:lnTo>
                    <a:pt x="300" y="140"/>
                  </a:lnTo>
                  <a:lnTo>
                    <a:pt x="306" y="136"/>
                  </a:lnTo>
                  <a:lnTo>
                    <a:pt x="2" y="114"/>
                  </a:lnTo>
                  <a:moveTo>
                    <a:pt x="514" y="0"/>
                  </a:moveTo>
                  <a:lnTo>
                    <a:pt x="340" y="114"/>
                  </a:lnTo>
                  <a:lnTo>
                    <a:pt x="521" y="1"/>
                  </a:lnTo>
                  <a:lnTo>
                    <a:pt x="51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6" name="Freeform 894"/>
            <p:cNvSpPr>
              <a:spLocks/>
            </p:cNvSpPr>
            <p:nvPr/>
          </p:nvSpPr>
          <p:spPr bwMode="auto">
            <a:xfrm>
              <a:off x="3276601" y="2608263"/>
              <a:ext cx="838200" cy="261938"/>
            </a:xfrm>
            <a:custGeom>
              <a:avLst/>
              <a:gdLst>
                <a:gd name="T0" fmla="*/ 309 w 528"/>
                <a:gd name="T1" fmla="*/ 165 h 165"/>
                <a:gd name="T2" fmla="*/ 0 w 528"/>
                <a:gd name="T3" fmla="*/ 143 h 165"/>
                <a:gd name="T4" fmla="*/ 217 w 528"/>
                <a:gd name="T5" fmla="*/ 0 h 165"/>
                <a:gd name="T6" fmla="*/ 528 w 528"/>
                <a:gd name="T7" fmla="*/ 21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3"/>
                  </a:lnTo>
                  <a:lnTo>
                    <a:pt x="217" y="0"/>
                  </a:lnTo>
                  <a:lnTo>
                    <a:pt x="528" y="21"/>
                  </a:lnTo>
                  <a:lnTo>
                    <a:pt x="309" y="1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7" name="Freeform 895"/>
            <p:cNvSpPr>
              <a:spLocks/>
            </p:cNvSpPr>
            <p:nvPr/>
          </p:nvSpPr>
          <p:spPr bwMode="auto">
            <a:xfrm>
              <a:off x="3276601" y="2608263"/>
              <a:ext cx="838200" cy="261938"/>
            </a:xfrm>
            <a:custGeom>
              <a:avLst/>
              <a:gdLst>
                <a:gd name="T0" fmla="*/ 309 w 528"/>
                <a:gd name="T1" fmla="*/ 165 h 165"/>
                <a:gd name="T2" fmla="*/ 0 w 528"/>
                <a:gd name="T3" fmla="*/ 143 h 165"/>
                <a:gd name="T4" fmla="*/ 217 w 528"/>
                <a:gd name="T5" fmla="*/ 0 h 165"/>
                <a:gd name="T6" fmla="*/ 528 w 528"/>
                <a:gd name="T7" fmla="*/ 21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3"/>
                  </a:lnTo>
                  <a:lnTo>
                    <a:pt x="217" y="0"/>
                  </a:lnTo>
                  <a:lnTo>
                    <a:pt x="528" y="21"/>
                  </a:lnTo>
                  <a:lnTo>
                    <a:pt x="309" y="16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8" name="Freeform 896"/>
            <p:cNvSpPr>
              <a:spLocks noEditPoints="1"/>
            </p:cNvSpPr>
            <p:nvPr/>
          </p:nvSpPr>
          <p:spPr bwMode="auto">
            <a:xfrm>
              <a:off x="3275013" y="2630488"/>
              <a:ext cx="857250" cy="182563"/>
            </a:xfrm>
            <a:custGeom>
              <a:avLst/>
              <a:gdLst>
                <a:gd name="T0" fmla="*/ 4 w 540"/>
                <a:gd name="T1" fmla="*/ 110 h 115"/>
                <a:gd name="T2" fmla="*/ 0 w 540"/>
                <a:gd name="T3" fmla="*/ 113 h 115"/>
                <a:gd name="T4" fmla="*/ 17 w 540"/>
                <a:gd name="T5" fmla="*/ 115 h 115"/>
                <a:gd name="T6" fmla="*/ 20 w 540"/>
                <a:gd name="T7" fmla="*/ 112 h 115"/>
                <a:gd name="T8" fmla="*/ 4 w 540"/>
                <a:gd name="T9" fmla="*/ 110 h 115"/>
                <a:gd name="T10" fmla="*/ 534 w 540"/>
                <a:gd name="T11" fmla="*/ 0 h 115"/>
                <a:gd name="T12" fmla="*/ 521 w 540"/>
                <a:gd name="T13" fmla="*/ 7 h 115"/>
                <a:gd name="T14" fmla="*/ 528 w 540"/>
                <a:gd name="T15" fmla="*/ 7 h 115"/>
                <a:gd name="T16" fmla="*/ 540 w 540"/>
                <a:gd name="T17" fmla="*/ 0 h 115"/>
                <a:gd name="T18" fmla="*/ 534 w 540"/>
                <a:gd name="T19"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5">
                  <a:moveTo>
                    <a:pt x="4" y="110"/>
                  </a:moveTo>
                  <a:lnTo>
                    <a:pt x="0" y="113"/>
                  </a:lnTo>
                  <a:lnTo>
                    <a:pt x="17" y="115"/>
                  </a:lnTo>
                  <a:lnTo>
                    <a:pt x="20" y="112"/>
                  </a:lnTo>
                  <a:lnTo>
                    <a:pt x="4" y="110"/>
                  </a:lnTo>
                  <a:close/>
                  <a:moveTo>
                    <a:pt x="534" y="0"/>
                  </a:moveTo>
                  <a:lnTo>
                    <a:pt x="521" y="7"/>
                  </a:lnTo>
                  <a:lnTo>
                    <a:pt x="528" y="7"/>
                  </a:lnTo>
                  <a:lnTo>
                    <a:pt x="540" y="0"/>
                  </a:lnTo>
                  <a:lnTo>
                    <a:pt x="534"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9" name="Freeform 897"/>
            <p:cNvSpPr>
              <a:spLocks noEditPoints="1"/>
            </p:cNvSpPr>
            <p:nvPr/>
          </p:nvSpPr>
          <p:spPr bwMode="auto">
            <a:xfrm>
              <a:off x="3275013" y="2630488"/>
              <a:ext cx="857250" cy="182563"/>
            </a:xfrm>
            <a:custGeom>
              <a:avLst/>
              <a:gdLst>
                <a:gd name="T0" fmla="*/ 4 w 540"/>
                <a:gd name="T1" fmla="*/ 110 h 115"/>
                <a:gd name="T2" fmla="*/ 0 w 540"/>
                <a:gd name="T3" fmla="*/ 113 h 115"/>
                <a:gd name="T4" fmla="*/ 17 w 540"/>
                <a:gd name="T5" fmla="*/ 115 h 115"/>
                <a:gd name="T6" fmla="*/ 20 w 540"/>
                <a:gd name="T7" fmla="*/ 112 h 115"/>
                <a:gd name="T8" fmla="*/ 4 w 540"/>
                <a:gd name="T9" fmla="*/ 110 h 115"/>
                <a:gd name="T10" fmla="*/ 534 w 540"/>
                <a:gd name="T11" fmla="*/ 0 h 115"/>
                <a:gd name="T12" fmla="*/ 521 w 540"/>
                <a:gd name="T13" fmla="*/ 7 h 115"/>
                <a:gd name="T14" fmla="*/ 528 w 540"/>
                <a:gd name="T15" fmla="*/ 7 h 115"/>
                <a:gd name="T16" fmla="*/ 540 w 540"/>
                <a:gd name="T17" fmla="*/ 0 h 115"/>
                <a:gd name="T18" fmla="*/ 534 w 540"/>
                <a:gd name="T19"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5">
                  <a:moveTo>
                    <a:pt x="4" y="110"/>
                  </a:moveTo>
                  <a:lnTo>
                    <a:pt x="0" y="113"/>
                  </a:lnTo>
                  <a:lnTo>
                    <a:pt x="17" y="115"/>
                  </a:lnTo>
                  <a:lnTo>
                    <a:pt x="20" y="112"/>
                  </a:lnTo>
                  <a:lnTo>
                    <a:pt x="4" y="110"/>
                  </a:lnTo>
                  <a:moveTo>
                    <a:pt x="534" y="0"/>
                  </a:moveTo>
                  <a:lnTo>
                    <a:pt x="521" y="7"/>
                  </a:lnTo>
                  <a:lnTo>
                    <a:pt x="528" y="7"/>
                  </a:lnTo>
                  <a:lnTo>
                    <a:pt x="540" y="0"/>
                  </a:lnTo>
                  <a:lnTo>
                    <a:pt x="53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0" name="Freeform 898"/>
            <p:cNvSpPr>
              <a:spLocks/>
            </p:cNvSpPr>
            <p:nvPr/>
          </p:nvSpPr>
          <p:spPr bwMode="auto">
            <a:xfrm>
              <a:off x="3302001" y="2808288"/>
              <a:ext cx="14288" cy="6350"/>
            </a:xfrm>
            <a:custGeom>
              <a:avLst/>
              <a:gdLst>
                <a:gd name="T0" fmla="*/ 3 w 9"/>
                <a:gd name="T1" fmla="*/ 0 h 4"/>
                <a:gd name="T2" fmla="*/ 0 w 9"/>
                <a:gd name="T3" fmla="*/ 3 h 4"/>
                <a:gd name="T4" fmla="*/ 5 w 9"/>
                <a:gd name="T5" fmla="*/ 4 h 4"/>
                <a:gd name="T6" fmla="*/ 9 w 9"/>
                <a:gd name="T7" fmla="*/ 0 h 4"/>
                <a:gd name="T8" fmla="*/ 3 w 9"/>
                <a:gd name="T9" fmla="*/ 0 h 4"/>
              </a:gdLst>
              <a:ahLst/>
              <a:cxnLst>
                <a:cxn ang="0">
                  <a:pos x="T0" y="T1"/>
                </a:cxn>
                <a:cxn ang="0">
                  <a:pos x="T2" y="T3"/>
                </a:cxn>
                <a:cxn ang="0">
                  <a:pos x="T4" y="T5"/>
                </a:cxn>
                <a:cxn ang="0">
                  <a:pos x="T6" y="T7"/>
                </a:cxn>
                <a:cxn ang="0">
                  <a:pos x="T8" y="T9"/>
                </a:cxn>
              </a:cxnLst>
              <a:rect l="0" t="0" r="r" b="b"/>
              <a:pathLst>
                <a:path w="9" h="4">
                  <a:moveTo>
                    <a:pt x="3" y="0"/>
                  </a:moveTo>
                  <a:lnTo>
                    <a:pt x="0" y="3"/>
                  </a:lnTo>
                  <a:lnTo>
                    <a:pt x="5" y="4"/>
                  </a:lnTo>
                  <a:lnTo>
                    <a:pt x="9" y="0"/>
                  </a:lnTo>
                  <a:lnTo>
                    <a:pt x="3"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1" name="Freeform 899"/>
            <p:cNvSpPr>
              <a:spLocks/>
            </p:cNvSpPr>
            <p:nvPr/>
          </p:nvSpPr>
          <p:spPr bwMode="auto">
            <a:xfrm>
              <a:off x="3302001" y="2808288"/>
              <a:ext cx="14288" cy="6350"/>
            </a:xfrm>
            <a:custGeom>
              <a:avLst/>
              <a:gdLst>
                <a:gd name="T0" fmla="*/ 3 w 9"/>
                <a:gd name="T1" fmla="*/ 0 h 4"/>
                <a:gd name="T2" fmla="*/ 0 w 9"/>
                <a:gd name="T3" fmla="*/ 3 h 4"/>
                <a:gd name="T4" fmla="*/ 5 w 9"/>
                <a:gd name="T5" fmla="*/ 4 h 4"/>
                <a:gd name="T6" fmla="*/ 9 w 9"/>
                <a:gd name="T7" fmla="*/ 0 h 4"/>
                <a:gd name="T8" fmla="*/ 3 w 9"/>
                <a:gd name="T9" fmla="*/ 0 h 4"/>
              </a:gdLst>
              <a:ahLst/>
              <a:cxnLst>
                <a:cxn ang="0">
                  <a:pos x="T0" y="T1"/>
                </a:cxn>
                <a:cxn ang="0">
                  <a:pos x="T2" y="T3"/>
                </a:cxn>
                <a:cxn ang="0">
                  <a:pos x="T4" y="T5"/>
                </a:cxn>
                <a:cxn ang="0">
                  <a:pos x="T6" y="T7"/>
                </a:cxn>
                <a:cxn ang="0">
                  <a:pos x="T8" y="T9"/>
                </a:cxn>
              </a:cxnLst>
              <a:rect l="0" t="0" r="r" b="b"/>
              <a:pathLst>
                <a:path w="9" h="4">
                  <a:moveTo>
                    <a:pt x="3" y="0"/>
                  </a:moveTo>
                  <a:lnTo>
                    <a:pt x="0" y="3"/>
                  </a:lnTo>
                  <a:lnTo>
                    <a:pt x="5" y="4"/>
                  </a:lnTo>
                  <a:lnTo>
                    <a:pt x="9" y="0"/>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2" name="Freeform 900"/>
            <p:cNvSpPr>
              <a:spLocks/>
            </p:cNvSpPr>
            <p:nvPr/>
          </p:nvSpPr>
          <p:spPr bwMode="auto">
            <a:xfrm>
              <a:off x="3309938" y="2641601"/>
              <a:ext cx="803275" cy="212725"/>
            </a:xfrm>
            <a:custGeom>
              <a:avLst/>
              <a:gdLst>
                <a:gd name="T0" fmla="*/ 499 w 506"/>
                <a:gd name="T1" fmla="*/ 0 h 134"/>
                <a:gd name="T2" fmla="*/ 281 w 506"/>
                <a:gd name="T3" fmla="*/ 130 h 134"/>
                <a:gd name="T4" fmla="*/ 4 w 506"/>
                <a:gd name="T5" fmla="*/ 105 h 134"/>
                <a:gd name="T6" fmla="*/ 0 w 506"/>
                <a:gd name="T7" fmla="*/ 109 h 134"/>
                <a:gd name="T8" fmla="*/ 278 w 506"/>
                <a:gd name="T9" fmla="*/ 134 h 134"/>
                <a:gd name="T10" fmla="*/ 506 w 506"/>
                <a:gd name="T11" fmla="*/ 0 h 134"/>
                <a:gd name="T12" fmla="*/ 499 w 506"/>
                <a:gd name="T13" fmla="*/ 0 h 134"/>
              </a:gdLst>
              <a:ahLst/>
              <a:cxnLst>
                <a:cxn ang="0">
                  <a:pos x="T0" y="T1"/>
                </a:cxn>
                <a:cxn ang="0">
                  <a:pos x="T2" y="T3"/>
                </a:cxn>
                <a:cxn ang="0">
                  <a:pos x="T4" y="T5"/>
                </a:cxn>
                <a:cxn ang="0">
                  <a:pos x="T6" y="T7"/>
                </a:cxn>
                <a:cxn ang="0">
                  <a:pos x="T8" y="T9"/>
                </a:cxn>
                <a:cxn ang="0">
                  <a:pos x="T10" y="T11"/>
                </a:cxn>
                <a:cxn ang="0">
                  <a:pos x="T12" y="T13"/>
                </a:cxn>
              </a:cxnLst>
              <a:rect l="0" t="0" r="r" b="b"/>
              <a:pathLst>
                <a:path w="506" h="134">
                  <a:moveTo>
                    <a:pt x="499" y="0"/>
                  </a:moveTo>
                  <a:lnTo>
                    <a:pt x="281" y="130"/>
                  </a:lnTo>
                  <a:lnTo>
                    <a:pt x="4" y="105"/>
                  </a:lnTo>
                  <a:lnTo>
                    <a:pt x="0" y="109"/>
                  </a:lnTo>
                  <a:lnTo>
                    <a:pt x="278" y="134"/>
                  </a:lnTo>
                  <a:lnTo>
                    <a:pt x="506" y="0"/>
                  </a:lnTo>
                  <a:lnTo>
                    <a:pt x="499"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3" name="Freeform 901"/>
            <p:cNvSpPr>
              <a:spLocks/>
            </p:cNvSpPr>
            <p:nvPr/>
          </p:nvSpPr>
          <p:spPr bwMode="auto">
            <a:xfrm>
              <a:off x="3309938" y="2641601"/>
              <a:ext cx="803275" cy="212725"/>
            </a:xfrm>
            <a:custGeom>
              <a:avLst/>
              <a:gdLst>
                <a:gd name="T0" fmla="*/ 499 w 506"/>
                <a:gd name="T1" fmla="*/ 0 h 134"/>
                <a:gd name="T2" fmla="*/ 281 w 506"/>
                <a:gd name="T3" fmla="*/ 130 h 134"/>
                <a:gd name="T4" fmla="*/ 4 w 506"/>
                <a:gd name="T5" fmla="*/ 105 h 134"/>
                <a:gd name="T6" fmla="*/ 0 w 506"/>
                <a:gd name="T7" fmla="*/ 109 h 134"/>
                <a:gd name="T8" fmla="*/ 278 w 506"/>
                <a:gd name="T9" fmla="*/ 134 h 134"/>
                <a:gd name="T10" fmla="*/ 506 w 506"/>
                <a:gd name="T11" fmla="*/ 0 h 134"/>
                <a:gd name="T12" fmla="*/ 499 w 506"/>
                <a:gd name="T13" fmla="*/ 0 h 134"/>
              </a:gdLst>
              <a:ahLst/>
              <a:cxnLst>
                <a:cxn ang="0">
                  <a:pos x="T0" y="T1"/>
                </a:cxn>
                <a:cxn ang="0">
                  <a:pos x="T2" y="T3"/>
                </a:cxn>
                <a:cxn ang="0">
                  <a:pos x="T4" y="T5"/>
                </a:cxn>
                <a:cxn ang="0">
                  <a:pos x="T6" y="T7"/>
                </a:cxn>
                <a:cxn ang="0">
                  <a:pos x="T8" y="T9"/>
                </a:cxn>
                <a:cxn ang="0">
                  <a:pos x="T10" y="T11"/>
                </a:cxn>
                <a:cxn ang="0">
                  <a:pos x="T12" y="T13"/>
                </a:cxn>
              </a:cxnLst>
              <a:rect l="0" t="0" r="r" b="b"/>
              <a:pathLst>
                <a:path w="506" h="134">
                  <a:moveTo>
                    <a:pt x="499" y="0"/>
                  </a:moveTo>
                  <a:lnTo>
                    <a:pt x="281" y="130"/>
                  </a:lnTo>
                  <a:lnTo>
                    <a:pt x="4" y="105"/>
                  </a:lnTo>
                  <a:lnTo>
                    <a:pt x="0" y="109"/>
                  </a:lnTo>
                  <a:lnTo>
                    <a:pt x="278" y="134"/>
                  </a:lnTo>
                  <a:lnTo>
                    <a:pt x="506" y="0"/>
                  </a:lnTo>
                  <a:lnTo>
                    <a:pt x="49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4" name="Freeform 902"/>
            <p:cNvSpPr>
              <a:spLocks/>
            </p:cNvSpPr>
            <p:nvPr/>
          </p:nvSpPr>
          <p:spPr bwMode="auto">
            <a:xfrm>
              <a:off x="3276601" y="2581276"/>
              <a:ext cx="855663" cy="266700"/>
            </a:xfrm>
            <a:custGeom>
              <a:avLst/>
              <a:gdLst>
                <a:gd name="T0" fmla="*/ 302 w 539"/>
                <a:gd name="T1" fmla="*/ 168 h 168"/>
                <a:gd name="T2" fmla="*/ 0 w 539"/>
                <a:gd name="T3" fmla="*/ 141 h 168"/>
                <a:gd name="T4" fmla="*/ 238 w 539"/>
                <a:gd name="T5" fmla="*/ 0 h 168"/>
                <a:gd name="T6" fmla="*/ 539 w 539"/>
                <a:gd name="T7" fmla="*/ 26 h 168"/>
                <a:gd name="T8" fmla="*/ 302 w 539"/>
                <a:gd name="T9" fmla="*/ 168 h 168"/>
              </a:gdLst>
              <a:ahLst/>
              <a:cxnLst>
                <a:cxn ang="0">
                  <a:pos x="T0" y="T1"/>
                </a:cxn>
                <a:cxn ang="0">
                  <a:pos x="T2" y="T3"/>
                </a:cxn>
                <a:cxn ang="0">
                  <a:pos x="T4" y="T5"/>
                </a:cxn>
                <a:cxn ang="0">
                  <a:pos x="T6" y="T7"/>
                </a:cxn>
                <a:cxn ang="0">
                  <a:pos x="T8" y="T9"/>
                </a:cxn>
              </a:cxnLst>
              <a:rect l="0" t="0" r="r" b="b"/>
              <a:pathLst>
                <a:path w="539" h="168">
                  <a:moveTo>
                    <a:pt x="302" y="168"/>
                  </a:moveTo>
                  <a:lnTo>
                    <a:pt x="0" y="141"/>
                  </a:lnTo>
                  <a:lnTo>
                    <a:pt x="238" y="0"/>
                  </a:lnTo>
                  <a:lnTo>
                    <a:pt x="539" y="26"/>
                  </a:lnTo>
                  <a:lnTo>
                    <a:pt x="302" y="168"/>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5" name="Freeform 903"/>
            <p:cNvSpPr>
              <a:spLocks/>
            </p:cNvSpPr>
            <p:nvPr/>
          </p:nvSpPr>
          <p:spPr bwMode="auto">
            <a:xfrm>
              <a:off x="3276601" y="2581276"/>
              <a:ext cx="855663" cy="266700"/>
            </a:xfrm>
            <a:custGeom>
              <a:avLst/>
              <a:gdLst>
                <a:gd name="T0" fmla="*/ 302 w 539"/>
                <a:gd name="T1" fmla="*/ 168 h 168"/>
                <a:gd name="T2" fmla="*/ 0 w 539"/>
                <a:gd name="T3" fmla="*/ 141 h 168"/>
                <a:gd name="T4" fmla="*/ 238 w 539"/>
                <a:gd name="T5" fmla="*/ 0 h 168"/>
                <a:gd name="T6" fmla="*/ 539 w 539"/>
                <a:gd name="T7" fmla="*/ 26 h 168"/>
                <a:gd name="T8" fmla="*/ 302 w 539"/>
                <a:gd name="T9" fmla="*/ 168 h 168"/>
              </a:gdLst>
              <a:ahLst/>
              <a:cxnLst>
                <a:cxn ang="0">
                  <a:pos x="T0" y="T1"/>
                </a:cxn>
                <a:cxn ang="0">
                  <a:pos x="T2" y="T3"/>
                </a:cxn>
                <a:cxn ang="0">
                  <a:pos x="T4" y="T5"/>
                </a:cxn>
                <a:cxn ang="0">
                  <a:pos x="T6" y="T7"/>
                </a:cxn>
                <a:cxn ang="0">
                  <a:pos x="T8" y="T9"/>
                </a:cxn>
              </a:cxnLst>
              <a:rect l="0" t="0" r="r" b="b"/>
              <a:pathLst>
                <a:path w="539" h="168">
                  <a:moveTo>
                    <a:pt x="302" y="168"/>
                  </a:moveTo>
                  <a:lnTo>
                    <a:pt x="0" y="141"/>
                  </a:lnTo>
                  <a:lnTo>
                    <a:pt x="238" y="0"/>
                  </a:lnTo>
                  <a:lnTo>
                    <a:pt x="539" y="26"/>
                  </a:lnTo>
                  <a:lnTo>
                    <a:pt x="302" y="16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6" name="Freeform 904"/>
            <p:cNvSpPr>
              <a:spLocks noEditPoints="1"/>
            </p:cNvSpPr>
            <p:nvPr/>
          </p:nvSpPr>
          <p:spPr bwMode="auto">
            <a:xfrm>
              <a:off x="3262313" y="2614613"/>
              <a:ext cx="854075" cy="188913"/>
            </a:xfrm>
            <a:custGeom>
              <a:avLst/>
              <a:gdLst>
                <a:gd name="T0" fmla="*/ 25 w 538"/>
                <a:gd name="T1" fmla="*/ 102 h 119"/>
                <a:gd name="T2" fmla="*/ 0 w 538"/>
                <a:gd name="T3" fmla="*/ 118 h 119"/>
                <a:gd name="T4" fmla="*/ 11 w 538"/>
                <a:gd name="T5" fmla="*/ 119 h 119"/>
                <a:gd name="T6" fmla="*/ 13 w 538"/>
                <a:gd name="T7" fmla="*/ 118 h 119"/>
                <a:gd name="T8" fmla="*/ 9 w 538"/>
                <a:gd name="T9" fmla="*/ 118 h 119"/>
                <a:gd name="T10" fmla="*/ 30 w 538"/>
                <a:gd name="T11" fmla="*/ 103 h 119"/>
                <a:gd name="T12" fmla="*/ 25 w 538"/>
                <a:gd name="T13" fmla="*/ 102 h 119"/>
                <a:gd name="T14" fmla="*/ 530 w 538"/>
                <a:gd name="T15" fmla="*/ 0 h 119"/>
                <a:gd name="T16" fmla="*/ 525 w 538"/>
                <a:gd name="T17" fmla="*/ 3 h 119"/>
                <a:gd name="T18" fmla="*/ 532 w 538"/>
                <a:gd name="T19" fmla="*/ 4 h 119"/>
                <a:gd name="T20" fmla="*/ 538 w 538"/>
                <a:gd name="T21" fmla="*/ 0 h 119"/>
                <a:gd name="T22" fmla="*/ 530 w 538"/>
                <a:gd name="T23" fmla="*/ 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19">
                  <a:moveTo>
                    <a:pt x="25" y="102"/>
                  </a:moveTo>
                  <a:lnTo>
                    <a:pt x="0" y="118"/>
                  </a:lnTo>
                  <a:lnTo>
                    <a:pt x="11" y="119"/>
                  </a:lnTo>
                  <a:lnTo>
                    <a:pt x="13" y="118"/>
                  </a:lnTo>
                  <a:lnTo>
                    <a:pt x="9" y="118"/>
                  </a:lnTo>
                  <a:lnTo>
                    <a:pt x="30" y="103"/>
                  </a:lnTo>
                  <a:lnTo>
                    <a:pt x="25" y="102"/>
                  </a:lnTo>
                  <a:close/>
                  <a:moveTo>
                    <a:pt x="530" y="0"/>
                  </a:moveTo>
                  <a:lnTo>
                    <a:pt x="525" y="3"/>
                  </a:lnTo>
                  <a:lnTo>
                    <a:pt x="532" y="4"/>
                  </a:lnTo>
                  <a:lnTo>
                    <a:pt x="538" y="0"/>
                  </a:lnTo>
                  <a:lnTo>
                    <a:pt x="530"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7" name="Freeform 905"/>
            <p:cNvSpPr>
              <a:spLocks noEditPoints="1"/>
            </p:cNvSpPr>
            <p:nvPr/>
          </p:nvSpPr>
          <p:spPr bwMode="auto">
            <a:xfrm>
              <a:off x="3262313" y="2614613"/>
              <a:ext cx="854075" cy="188913"/>
            </a:xfrm>
            <a:custGeom>
              <a:avLst/>
              <a:gdLst>
                <a:gd name="T0" fmla="*/ 25 w 538"/>
                <a:gd name="T1" fmla="*/ 102 h 119"/>
                <a:gd name="T2" fmla="*/ 0 w 538"/>
                <a:gd name="T3" fmla="*/ 118 h 119"/>
                <a:gd name="T4" fmla="*/ 11 w 538"/>
                <a:gd name="T5" fmla="*/ 119 h 119"/>
                <a:gd name="T6" fmla="*/ 13 w 538"/>
                <a:gd name="T7" fmla="*/ 118 h 119"/>
                <a:gd name="T8" fmla="*/ 9 w 538"/>
                <a:gd name="T9" fmla="*/ 118 h 119"/>
                <a:gd name="T10" fmla="*/ 30 w 538"/>
                <a:gd name="T11" fmla="*/ 103 h 119"/>
                <a:gd name="T12" fmla="*/ 25 w 538"/>
                <a:gd name="T13" fmla="*/ 102 h 119"/>
                <a:gd name="T14" fmla="*/ 530 w 538"/>
                <a:gd name="T15" fmla="*/ 0 h 119"/>
                <a:gd name="T16" fmla="*/ 525 w 538"/>
                <a:gd name="T17" fmla="*/ 3 h 119"/>
                <a:gd name="T18" fmla="*/ 532 w 538"/>
                <a:gd name="T19" fmla="*/ 4 h 119"/>
                <a:gd name="T20" fmla="*/ 538 w 538"/>
                <a:gd name="T21" fmla="*/ 0 h 119"/>
                <a:gd name="T22" fmla="*/ 530 w 538"/>
                <a:gd name="T23" fmla="*/ 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19">
                  <a:moveTo>
                    <a:pt x="25" y="102"/>
                  </a:moveTo>
                  <a:lnTo>
                    <a:pt x="0" y="118"/>
                  </a:lnTo>
                  <a:lnTo>
                    <a:pt x="11" y="119"/>
                  </a:lnTo>
                  <a:lnTo>
                    <a:pt x="13" y="118"/>
                  </a:lnTo>
                  <a:lnTo>
                    <a:pt x="9" y="118"/>
                  </a:lnTo>
                  <a:lnTo>
                    <a:pt x="30" y="103"/>
                  </a:lnTo>
                  <a:lnTo>
                    <a:pt x="25" y="102"/>
                  </a:lnTo>
                  <a:moveTo>
                    <a:pt x="530" y="0"/>
                  </a:moveTo>
                  <a:lnTo>
                    <a:pt x="525" y="3"/>
                  </a:lnTo>
                  <a:lnTo>
                    <a:pt x="532" y="4"/>
                  </a:lnTo>
                  <a:lnTo>
                    <a:pt x="538" y="0"/>
                  </a:lnTo>
                  <a:lnTo>
                    <a:pt x="53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8" name="Freeform 906"/>
            <p:cNvSpPr>
              <a:spLocks noEditPoints="1"/>
            </p:cNvSpPr>
            <p:nvPr/>
          </p:nvSpPr>
          <p:spPr bwMode="auto">
            <a:xfrm>
              <a:off x="3279776" y="2619376"/>
              <a:ext cx="827088" cy="222250"/>
            </a:xfrm>
            <a:custGeom>
              <a:avLst/>
              <a:gdLst>
                <a:gd name="T0" fmla="*/ 2 w 521"/>
                <a:gd name="T1" fmla="*/ 115 h 140"/>
                <a:gd name="T2" fmla="*/ 0 w 521"/>
                <a:gd name="T3" fmla="*/ 116 h 140"/>
                <a:gd name="T4" fmla="*/ 300 w 521"/>
                <a:gd name="T5" fmla="*/ 140 h 140"/>
                <a:gd name="T6" fmla="*/ 306 w 521"/>
                <a:gd name="T7" fmla="*/ 136 h 140"/>
                <a:gd name="T8" fmla="*/ 2 w 521"/>
                <a:gd name="T9" fmla="*/ 115 h 140"/>
                <a:gd name="T10" fmla="*/ 514 w 521"/>
                <a:gd name="T11" fmla="*/ 0 h 140"/>
                <a:gd name="T12" fmla="*/ 340 w 521"/>
                <a:gd name="T13" fmla="*/ 114 h 140"/>
                <a:gd name="T14" fmla="*/ 521 w 521"/>
                <a:gd name="T15" fmla="*/ 1 h 140"/>
                <a:gd name="T16" fmla="*/ 514 w 521"/>
                <a:gd name="T17"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40">
                  <a:moveTo>
                    <a:pt x="2" y="115"/>
                  </a:moveTo>
                  <a:lnTo>
                    <a:pt x="0" y="116"/>
                  </a:lnTo>
                  <a:lnTo>
                    <a:pt x="300" y="140"/>
                  </a:lnTo>
                  <a:lnTo>
                    <a:pt x="306" y="136"/>
                  </a:lnTo>
                  <a:lnTo>
                    <a:pt x="2" y="115"/>
                  </a:lnTo>
                  <a:close/>
                  <a:moveTo>
                    <a:pt x="514" y="0"/>
                  </a:moveTo>
                  <a:lnTo>
                    <a:pt x="340" y="114"/>
                  </a:lnTo>
                  <a:lnTo>
                    <a:pt x="521" y="1"/>
                  </a:lnTo>
                  <a:lnTo>
                    <a:pt x="514"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9" name="Freeform 907"/>
            <p:cNvSpPr>
              <a:spLocks noEditPoints="1"/>
            </p:cNvSpPr>
            <p:nvPr/>
          </p:nvSpPr>
          <p:spPr bwMode="auto">
            <a:xfrm>
              <a:off x="3279776" y="2619376"/>
              <a:ext cx="827088" cy="222250"/>
            </a:xfrm>
            <a:custGeom>
              <a:avLst/>
              <a:gdLst>
                <a:gd name="T0" fmla="*/ 2 w 521"/>
                <a:gd name="T1" fmla="*/ 115 h 140"/>
                <a:gd name="T2" fmla="*/ 0 w 521"/>
                <a:gd name="T3" fmla="*/ 116 h 140"/>
                <a:gd name="T4" fmla="*/ 300 w 521"/>
                <a:gd name="T5" fmla="*/ 140 h 140"/>
                <a:gd name="T6" fmla="*/ 306 w 521"/>
                <a:gd name="T7" fmla="*/ 136 h 140"/>
                <a:gd name="T8" fmla="*/ 2 w 521"/>
                <a:gd name="T9" fmla="*/ 115 h 140"/>
                <a:gd name="T10" fmla="*/ 514 w 521"/>
                <a:gd name="T11" fmla="*/ 0 h 140"/>
                <a:gd name="T12" fmla="*/ 340 w 521"/>
                <a:gd name="T13" fmla="*/ 114 h 140"/>
                <a:gd name="T14" fmla="*/ 521 w 521"/>
                <a:gd name="T15" fmla="*/ 1 h 140"/>
                <a:gd name="T16" fmla="*/ 514 w 521"/>
                <a:gd name="T17"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40">
                  <a:moveTo>
                    <a:pt x="2" y="115"/>
                  </a:moveTo>
                  <a:lnTo>
                    <a:pt x="0" y="116"/>
                  </a:lnTo>
                  <a:lnTo>
                    <a:pt x="300" y="140"/>
                  </a:lnTo>
                  <a:lnTo>
                    <a:pt x="306" y="136"/>
                  </a:lnTo>
                  <a:lnTo>
                    <a:pt x="2" y="115"/>
                  </a:lnTo>
                  <a:moveTo>
                    <a:pt x="514" y="0"/>
                  </a:moveTo>
                  <a:lnTo>
                    <a:pt x="340" y="114"/>
                  </a:lnTo>
                  <a:lnTo>
                    <a:pt x="521" y="1"/>
                  </a:lnTo>
                  <a:lnTo>
                    <a:pt x="51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0" name="Freeform 908"/>
            <p:cNvSpPr>
              <a:spLocks/>
            </p:cNvSpPr>
            <p:nvPr/>
          </p:nvSpPr>
          <p:spPr bwMode="auto">
            <a:xfrm>
              <a:off x="3276601" y="2571751"/>
              <a:ext cx="838200" cy="263525"/>
            </a:xfrm>
            <a:custGeom>
              <a:avLst/>
              <a:gdLst>
                <a:gd name="T0" fmla="*/ 309 w 528"/>
                <a:gd name="T1" fmla="*/ 166 h 166"/>
                <a:gd name="T2" fmla="*/ 0 w 528"/>
                <a:gd name="T3" fmla="*/ 145 h 166"/>
                <a:gd name="T4" fmla="*/ 217 w 528"/>
                <a:gd name="T5" fmla="*/ 0 h 166"/>
                <a:gd name="T6" fmla="*/ 528 w 528"/>
                <a:gd name="T7" fmla="*/ 23 h 166"/>
                <a:gd name="T8" fmla="*/ 309 w 528"/>
                <a:gd name="T9" fmla="*/ 166 h 166"/>
              </a:gdLst>
              <a:ahLst/>
              <a:cxnLst>
                <a:cxn ang="0">
                  <a:pos x="T0" y="T1"/>
                </a:cxn>
                <a:cxn ang="0">
                  <a:pos x="T2" y="T3"/>
                </a:cxn>
                <a:cxn ang="0">
                  <a:pos x="T4" y="T5"/>
                </a:cxn>
                <a:cxn ang="0">
                  <a:pos x="T6" y="T7"/>
                </a:cxn>
                <a:cxn ang="0">
                  <a:pos x="T8" y="T9"/>
                </a:cxn>
              </a:cxnLst>
              <a:rect l="0" t="0" r="r" b="b"/>
              <a:pathLst>
                <a:path w="528" h="166">
                  <a:moveTo>
                    <a:pt x="309" y="166"/>
                  </a:moveTo>
                  <a:lnTo>
                    <a:pt x="0" y="145"/>
                  </a:lnTo>
                  <a:lnTo>
                    <a:pt x="217" y="0"/>
                  </a:lnTo>
                  <a:lnTo>
                    <a:pt x="528" y="23"/>
                  </a:lnTo>
                  <a:lnTo>
                    <a:pt x="309" y="16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1" name="Freeform 909"/>
            <p:cNvSpPr>
              <a:spLocks/>
            </p:cNvSpPr>
            <p:nvPr/>
          </p:nvSpPr>
          <p:spPr bwMode="auto">
            <a:xfrm>
              <a:off x="3276601" y="2571751"/>
              <a:ext cx="838200" cy="263525"/>
            </a:xfrm>
            <a:custGeom>
              <a:avLst/>
              <a:gdLst>
                <a:gd name="T0" fmla="*/ 309 w 528"/>
                <a:gd name="T1" fmla="*/ 166 h 166"/>
                <a:gd name="T2" fmla="*/ 0 w 528"/>
                <a:gd name="T3" fmla="*/ 145 h 166"/>
                <a:gd name="T4" fmla="*/ 217 w 528"/>
                <a:gd name="T5" fmla="*/ 0 h 166"/>
                <a:gd name="T6" fmla="*/ 528 w 528"/>
                <a:gd name="T7" fmla="*/ 23 h 166"/>
                <a:gd name="T8" fmla="*/ 309 w 528"/>
                <a:gd name="T9" fmla="*/ 166 h 166"/>
              </a:gdLst>
              <a:ahLst/>
              <a:cxnLst>
                <a:cxn ang="0">
                  <a:pos x="T0" y="T1"/>
                </a:cxn>
                <a:cxn ang="0">
                  <a:pos x="T2" y="T3"/>
                </a:cxn>
                <a:cxn ang="0">
                  <a:pos x="T4" y="T5"/>
                </a:cxn>
                <a:cxn ang="0">
                  <a:pos x="T6" y="T7"/>
                </a:cxn>
                <a:cxn ang="0">
                  <a:pos x="T8" y="T9"/>
                </a:cxn>
              </a:cxnLst>
              <a:rect l="0" t="0" r="r" b="b"/>
              <a:pathLst>
                <a:path w="528" h="166">
                  <a:moveTo>
                    <a:pt x="309" y="166"/>
                  </a:moveTo>
                  <a:lnTo>
                    <a:pt x="0" y="145"/>
                  </a:lnTo>
                  <a:lnTo>
                    <a:pt x="217" y="0"/>
                  </a:lnTo>
                  <a:lnTo>
                    <a:pt x="528" y="23"/>
                  </a:lnTo>
                  <a:lnTo>
                    <a:pt x="309" y="16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2" name="Freeform 910"/>
            <p:cNvSpPr>
              <a:spLocks noEditPoints="1"/>
            </p:cNvSpPr>
            <p:nvPr/>
          </p:nvSpPr>
          <p:spPr bwMode="auto">
            <a:xfrm>
              <a:off x="3275013" y="2593976"/>
              <a:ext cx="857250" cy="182563"/>
            </a:xfrm>
            <a:custGeom>
              <a:avLst/>
              <a:gdLst>
                <a:gd name="T0" fmla="*/ 4 w 540"/>
                <a:gd name="T1" fmla="*/ 112 h 115"/>
                <a:gd name="T2" fmla="*/ 0 w 540"/>
                <a:gd name="T3" fmla="*/ 114 h 115"/>
                <a:gd name="T4" fmla="*/ 17 w 540"/>
                <a:gd name="T5" fmla="*/ 115 h 115"/>
                <a:gd name="T6" fmla="*/ 20 w 540"/>
                <a:gd name="T7" fmla="*/ 113 h 115"/>
                <a:gd name="T8" fmla="*/ 4 w 540"/>
                <a:gd name="T9" fmla="*/ 112 h 115"/>
                <a:gd name="T10" fmla="*/ 534 w 540"/>
                <a:gd name="T11" fmla="*/ 0 h 115"/>
                <a:gd name="T12" fmla="*/ 521 w 540"/>
                <a:gd name="T13" fmla="*/ 8 h 115"/>
                <a:gd name="T14" fmla="*/ 528 w 540"/>
                <a:gd name="T15" fmla="*/ 9 h 115"/>
                <a:gd name="T16" fmla="*/ 540 w 540"/>
                <a:gd name="T17" fmla="*/ 1 h 115"/>
                <a:gd name="T18" fmla="*/ 534 w 540"/>
                <a:gd name="T19"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5">
                  <a:moveTo>
                    <a:pt x="4" y="112"/>
                  </a:moveTo>
                  <a:lnTo>
                    <a:pt x="0" y="114"/>
                  </a:lnTo>
                  <a:lnTo>
                    <a:pt x="17" y="115"/>
                  </a:lnTo>
                  <a:lnTo>
                    <a:pt x="20" y="113"/>
                  </a:lnTo>
                  <a:lnTo>
                    <a:pt x="4" y="112"/>
                  </a:lnTo>
                  <a:close/>
                  <a:moveTo>
                    <a:pt x="534" y="0"/>
                  </a:moveTo>
                  <a:lnTo>
                    <a:pt x="521" y="8"/>
                  </a:lnTo>
                  <a:lnTo>
                    <a:pt x="528" y="9"/>
                  </a:lnTo>
                  <a:lnTo>
                    <a:pt x="540" y="1"/>
                  </a:lnTo>
                  <a:lnTo>
                    <a:pt x="534"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3" name="Freeform 911"/>
            <p:cNvSpPr>
              <a:spLocks noEditPoints="1"/>
            </p:cNvSpPr>
            <p:nvPr/>
          </p:nvSpPr>
          <p:spPr bwMode="auto">
            <a:xfrm>
              <a:off x="3275013" y="2593976"/>
              <a:ext cx="857250" cy="182563"/>
            </a:xfrm>
            <a:custGeom>
              <a:avLst/>
              <a:gdLst>
                <a:gd name="T0" fmla="*/ 4 w 540"/>
                <a:gd name="T1" fmla="*/ 112 h 115"/>
                <a:gd name="T2" fmla="*/ 0 w 540"/>
                <a:gd name="T3" fmla="*/ 114 h 115"/>
                <a:gd name="T4" fmla="*/ 17 w 540"/>
                <a:gd name="T5" fmla="*/ 115 h 115"/>
                <a:gd name="T6" fmla="*/ 20 w 540"/>
                <a:gd name="T7" fmla="*/ 113 h 115"/>
                <a:gd name="T8" fmla="*/ 4 w 540"/>
                <a:gd name="T9" fmla="*/ 112 h 115"/>
                <a:gd name="T10" fmla="*/ 534 w 540"/>
                <a:gd name="T11" fmla="*/ 0 h 115"/>
                <a:gd name="T12" fmla="*/ 521 w 540"/>
                <a:gd name="T13" fmla="*/ 8 h 115"/>
                <a:gd name="T14" fmla="*/ 528 w 540"/>
                <a:gd name="T15" fmla="*/ 9 h 115"/>
                <a:gd name="T16" fmla="*/ 540 w 540"/>
                <a:gd name="T17" fmla="*/ 1 h 115"/>
                <a:gd name="T18" fmla="*/ 534 w 540"/>
                <a:gd name="T19"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5">
                  <a:moveTo>
                    <a:pt x="4" y="112"/>
                  </a:moveTo>
                  <a:lnTo>
                    <a:pt x="0" y="114"/>
                  </a:lnTo>
                  <a:lnTo>
                    <a:pt x="17" y="115"/>
                  </a:lnTo>
                  <a:lnTo>
                    <a:pt x="20" y="113"/>
                  </a:lnTo>
                  <a:lnTo>
                    <a:pt x="4" y="112"/>
                  </a:lnTo>
                  <a:moveTo>
                    <a:pt x="534" y="0"/>
                  </a:moveTo>
                  <a:lnTo>
                    <a:pt x="521" y="8"/>
                  </a:lnTo>
                  <a:lnTo>
                    <a:pt x="528" y="9"/>
                  </a:lnTo>
                  <a:lnTo>
                    <a:pt x="540" y="1"/>
                  </a:lnTo>
                  <a:lnTo>
                    <a:pt x="53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4" name="Freeform 912"/>
            <p:cNvSpPr>
              <a:spLocks/>
            </p:cNvSpPr>
            <p:nvPr/>
          </p:nvSpPr>
          <p:spPr bwMode="auto">
            <a:xfrm>
              <a:off x="3302001" y="2773363"/>
              <a:ext cx="14288" cy="4763"/>
            </a:xfrm>
            <a:custGeom>
              <a:avLst/>
              <a:gdLst>
                <a:gd name="T0" fmla="*/ 3 w 9"/>
                <a:gd name="T1" fmla="*/ 0 h 3"/>
                <a:gd name="T2" fmla="*/ 0 w 9"/>
                <a:gd name="T3" fmla="*/ 2 h 3"/>
                <a:gd name="T4" fmla="*/ 5 w 9"/>
                <a:gd name="T5" fmla="*/ 3 h 3"/>
                <a:gd name="T6" fmla="*/ 9 w 9"/>
                <a:gd name="T7" fmla="*/ 1 h 3"/>
                <a:gd name="T8" fmla="*/ 3 w 9"/>
                <a:gd name="T9" fmla="*/ 0 h 3"/>
              </a:gdLst>
              <a:ahLst/>
              <a:cxnLst>
                <a:cxn ang="0">
                  <a:pos x="T0" y="T1"/>
                </a:cxn>
                <a:cxn ang="0">
                  <a:pos x="T2" y="T3"/>
                </a:cxn>
                <a:cxn ang="0">
                  <a:pos x="T4" y="T5"/>
                </a:cxn>
                <a:cxn ang="0">
                  <a:pos x="T6" y="T7"/>
                </a:cxn>
                <a:cxn ang="0">
                  <a:pos x="T8" y="T9"/>
                </a:cxn>
              </a:cxnLst>
              <a:rect l="0" t="0" r="r" b="b"/>
              <a:pathLst>
                <a:path w="9" h="3">
                  <a:moveTo>
                    <a:pt x="3" y="0"/>
                  </a:moveTo>
                  <a:lnTo>
                    <a:pt x="0" y="2"/>
                  </a:lnTo>
                  <a:lnTo>
                    <a:pt x="5" y="3"/>
                  </a:lnTo>
                  <a:lnTo>
                    <a:pt x="9" y="1"/>
                  </a:lnTo>
                  <a:lnTo>
                    <a:pt x="3"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5" name="Freeform 913"/>
            <p:cNvSpPr>
              <a:spLocks/>
            </p:cNvSpPr>
            <p:nvPr/>
          </p:nvSpPr>
          <p:spPr bwMode="auto">
            <a:xfrm>
              <a:off x="3302001" y="2773363"/>
              <a:ext cx="14288" cy="4763"/>
            </a:xfrm>
            <a:custGeom>
              <a:avLst/>
              <a:gdLst>
                <a:gd name="T0" fmla="*/ 3 w 9"/>
                <a:gd name="T1" fmla="*/ 0 h 3"/>
                <a:gd name="T2" fmla="*/ 0 w 9"/>
                <a:gd name="T3" fmla="*/ 2 h 3"/>
                <a:gd name="T4" fmla="*/ 5 w 9"/>
                <a:gd name="T5" fmla="*/ 3 h 3"/>
                <a:gd name="T6" fmla="*/ 9 w 9"/>
                <a:gd name="T7" fmla="*/ 1 h 3"/>
                <a:gd name="T8" fmla="*/ 3 w 9"/>
                <a:gd name="T9" fmla="*/ 0 h 3"/>
              </a:gdLst>
              <a:ahLst/>
              <a:cxnLst>
                <a:cxn ang="0">
                  <a:pos x="T0" y="T1"/>
                </a:cxn>
                <a:cxn ang="0">
                  <a:pos x="T2" y="T3"/>
                </a:cxn>
                <a:cxn ang="0">
                  <a:pos x="T4" y="T5"/>
                </a:cxn>
                <a:cxn ang="0">
                  <a:pos x="T6" y="T7"/>
                </a:cxn>
                <a:cxn ang="0">
                  <a:pos x="T8" y="T9"/>
                </a:cxn>
              </a:cxnLst>
              <a:rect l="0" t="0" r="r" b="b"/>
              <a:pathLst>
                <a:path w="9" h="3">
                  <a:moveTo>
                    <a:pt x="3" y="0"/>
                  </a:moveTo>
                  <a:lnTo>
                    <a:pt x="0" y="2"/>
                  </a:lnTo>
                  <a:lnTo>
                    <a:pt x="5" y="3"/>
                  </a:lnTo>
                  <a:lnTo>
                    <a:pt x="9" y="1"/>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6" name="Freeform 914"/>
            <p:cNvSpPr>
              <a:spLocks/>
            </p:cNvSpPr>
            <p:nvPr/>
          </p:nvSpPr>
          <p:spPr bwMode="auto">
            <a:xfrm>
              <a:off x="3309938" y="2606676"/>
              <a:ext cx="803275" cy="212725"/>
            </a:xfrm>
            <a:custGeom>
              <a:avLst/>
              <a:gdLst>
                <a:gd name="T0" fmla="*/ 499 w 506"/>
                <a:gd name="T1" fmla="*/ 0 h 134"/>
                <a:gd name="T2" fmla="*/ 281 w 506"/>
                <a:gd name="T3" fmla="*/ 131 h 134"/>
                <a:gd name="T4" fmla="*/ 4 w 506"/>
                <a:gd name="T5" fmla="*/ 106 h 134"/>
                <a:gd name="T6" fmla="*/ 0 w 506"/>
                <a:gd name="T7" fmla="*/ 108 h 134"/>
                <a:gd name="T8" fmla="*/ 278 w 506"/>
                <a:gd name="T9" fmla="*/ 134 h 134"/>
                <a:gd name="T10" fmla="*/ 506 w 506"/>
                <a:gd name="T11" fmla="*/ 1 h 134"/>
                <a:gd name="T12" fmla="*/ 499 w 506"/>
                <a:gd name="T13" fmla="*/ 0 h 134"/>
              </a:gdLst>
              <a:ahLst/>
              <a:cxnLst>
                <a:cxn ang="0">
                  <a:pos x="T0" y="T1"/>
                </a:cxn>
                <a:cxn ang="0">
                  <a:pos x="T2" y="T3"/>
                </a:cxn>
                <a:cxn ang="0">
                  <a:pos x="T4" y="T5"/>
                </a:cxn>
                <a:cxn ang="0">
                  <a:pos x="T6" y="T7"/>
                </a:cxn>
                <a:cxn ang="0">
                  <a:pos x="T8" y="T9"/>
                </a:cxn>
                <a:cxn ang="0">
                  <a:pos x="T10" y="T11"/>
                </a:cxn>
                <a:cxn ang="0">
                  <a:pos x="T12" y="T13"/>
                </a:cxn>
              </a:cxnLst>
              <a:rect l="0" t="0" r="r" b="b"/>
              <a:pathLst>
                <a:path w="506" h="134">
                  <a:moveTo>
                    <a:pt x="499" y="0"/>
                  </a:moveTo>
                  <a:lnTo>
                    <a:pt x="281" y="131"/>
                  </a:lnTo>
                  <a:lnTo>
                    <a:pt x="4" y="106"/>
                  </a:lnTo>
                  <a:lnTo>
                    <a:pt x="0" y="108"/>
                  </a:lnTo>
                  <a:lnTo>
                    <a:pt x="278" y="134"/>
                  </a:lnTo>
                  <a:lnTo>
                    <a:pt x="506" y="1"/>
                  </a:lnTo>
                  <a:lnTo>
                    <a:pt x="499"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7" name="Freeform 915"/>
            <p:cNvSpPr>
              <a:spLocks/>
            </p:cNvSpPr>
            <p:nvPr/>
          </p:nvSpPr>
          <p:spPr bwMode="auto">
            <a:xfrm>
              <a:off x="3309938" y="2606676"/>
              <a:ext cx="803275" cy="212725"/>
            </a:xfrm>
            <a:custGeom>
              <a:avLst/>
              <a:gdLst>
                <a:gd name="T0" fmla="*/ 499 w 506"/>
                <a:gd name="T1" fmla="*/ 0 h 134"/>
                <a:gd name="T2" fmla="*/ 281 w 506"/>
                <a:gd name="T3" fmla="*/ 131 h 134"/>
                <a:gd name="T4" fmla="*/ 4 w 506"/>
                <a:gd name="T5" fmla="*/ 106 h 134"/>
                <a:gd name="T6" fmla="*/ 0 w 506"/>
                <a:gd name="T7" fmla="*/ 108 h 134"/>
                <a:gd name="T8" fmla="*/ 278 w 506"/>
                <a:gd name="T9" fmla="*/ 134 h 134"/>
                <a:gd name="T10" fmla="*/ 506 w 506"/>
                <a:gd name="T11" fmla="*/ 1 h 134"/>
                <a:gd name="T12" fmla="*/ 499 w 506"/>
                <a:gd name="T13" fmla="*/ 0 h 134"/>
              </a:gdLst>
              <a:ahLst/>
              <a:cxnLst>
                <a:cxn ang="0">
                  <a:pos x="T0" y="T1"/>
                </a:cxn>
                <a:cxn ang="0">
                  <a:pos x="T2" y="T3"/>
                </a:cxn>
                <a:cxn ang="0">
                  <a:pos x="T4" y="T5"/>
                </a:cxn>
                <a:cxn ang="0">
                  <a:pos x="T6" y="T7"/>
                </a:cxn>
                <a:cxn ang="0">
                  <a:pos x="T8" y="T9"/>
                </a:cxn>
                <a:cxn ang="0">
                  <a:pos x="T10" y="T11"/>
                </a:cxn>
                <a:cxn ang="0">
                  <a:pos x="T12" y="T13"/>
                </a:cxn>
              </a:cxnLst>
              <a:rect l="0" t="0" r="r" b="b"/>
              <a:pathLst>
                <a:path w="506" h="134">
                  <a:moveTo>
                    <a:pt x="499" y="0"/>
                  </a:moveTo>
                  <a:lnTo>
                    <a:pt x="281" y="131"/>
                  </a:lnTo>
                  <a:lnTo>
                    <a:pt x="4" y="106"/>
                  </a:lnTo>
                  <a:lnTo>
                    <a:pt x="0" y="108"/>
                  </a:lnTo>
                  <a:lnTo>
                    <a:pt x="278" y="134"/>
                  </a:lnTo>
                  <a:lnTo>
                    <a:pt x="506" y="1"/>
                  </a:lnTo>
                  <a:lnTo>
                    <a:pt x="49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8" name="Freeform 916"/>
            <p:cNvSpPr>
              <a:spLocks/>
            </p:cNvSpPr>
            <p:nvPr/>
          </p:nvSpPr>
          <p:spPr bwMode="auto">
            <a:xfrm>
              <a:off x="3276601" y="2544763"/>
              <a:ext cx="855663" cy="269875"/>
            </a:xfrm>
            <a:custGeom>
              <a:avLst/>
              <a:gdLst>
                <a:gd name="T0" fmla="*/ 302 w 539"/>
                <a:gd name="T1" fmla="*/ 170 h 170"/>
                <a:gd name="T2" fmla="*/ 0 w 539"/>
                <a:gd name="T3" fmla="*/ 143 h 170"/>
                <a:gd name="T4" fmla="*/ 238 w 539"/>
                <a:gd name="T5" fmla="*/ 0 h 170"/>
                <a:gd name="T6" fmla="*/ 539 w 539"/>
                <a:gd name="T7" fmla="*/ 27 h 170"/>
                <a:gd name="T8" fmla="*/ 302 w 539"/>
                <a:gd name="T9" fmla="*/ 170 h 170"/>
              </a:gdLst>
              <a:ahLst/>
              <a:cxnLst>
                <a:cxn ang="0">
                  <a:pos x="T0" y="T1"/>
                </a:cxn>
                <a:cxn ang="0">
                  <a:pos x="T2" y="T3"/>
                </a:cxn>
                <a:cxn ang="0">
                  <a:pos x="T4" y="T5"/>
                </a:cxn>
                <a:cxn ang="0">
                  <a:pos x="T6" y="T7"/>
                </a:cxn>
                <a:cxn ang="0">
                  <a:pos x="T8" y="T9"/>
                </a:cxn>
              </a:cxnLst>
              <a:rect l="0" t="0" r="r" b="b"/>
              <a:pathLst>
                <a:path w="539" h="170">
                  <a:moveTo>
                    <a:pt x="302" y="170"/>
                  </a:moveTo>
                  <a:lnTo>
                    <a:pt x="0" y="143"/>
                  </a:lnTo>
                  <a:lnTo>
                    <a:pt x="238" y="0"/>
                  </a:lnTo>
                  <a:lnTo>
                    <a:pt x="539" y="27"/>
                  </a:lnTo>
                  <a:lnTo>
                    <a:pt x="302" y="170"/>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9" name="Freeform 917"/>
            <p:cNvSpPr>
              <a:spLocks/>
            </p:cNvSpPr>
            <p:nvPr/>
          </p:nvSpPr>
          <p:spPr bwMode="auto">
            <a:xfrm>
              <a:off x="3276601" y="2544763"/>
              <a:ext cx="855663" cy="269875"/>
            </a:xfrm>
            <a:custGeom>
              <a:avLst/>
              <a:gdLst>
                <a:gd name="T0" fmla="*/ 302 w 539"/>
                <a:gd name="T1" fmla="*/ 170 h 170"/>
                <a:gd name="T2" fmla="*/ 0 w 539"/>
                <a:gd name="T3" fmla="*/ 143 h 170"/>
                <a:gd name="T4" fmla="*/ 238 w 539"/>
                <a:gd name="T5" fmla="*/ 0 h 170"/>
                <a:gd name="T6" fmla="*/ 539 w 539"/>
                <a:gd name="T7" fmla="*/ 27 h 170"/>
                <a:gd name="T8" fmla="*/ 302 w 539"/>
                <a:gd name="T9" fmla="*/ 170 h 170"/>
              </a:gdLst>
              <a:ahLst/>
              <a:cxnLst>
                <a:cxn ang="0">
                  <a:pos x="T0" y="T1"/>
                </a:cxn>
                <a:cxn ang="0">
                  <a:pos x="T2" y="T3"/>
                </a:cxn>
                <a:cxn ang="0">
                  <a:pos x="T4" y="T5"/>
                </a:cxn>
                <a:cxn ang="0">
                  <a:pos x="T6" y="T7"/>
                </a:cxn>
                <a:cxn ang="0">
                  <a:pos x="T8" y="T9"/>
                </a:cxn>
              </a:cxnLst>
              <a:rect l="0" t="0" r="r" b="b"/>
              <a:pathLst>
                <a:path w="539" h="170">
                  <a:moveTo>
                    <a:pt x="302" y="170"/>
                  </a:moveTo>
                  <a:lnTo>
                    <a:pt x="0" y="143"/>
                  </a:lnTo>
                  <a:lnTo>
                    <a:pt x="238" y="0"/>
                  </a:lnTo>
                  <a:lnTo>
                    <a:pt x="539" y="27"/>
                  </a:lnTo>
                  <a:lnTo>
                    <a:pt x="302" y="17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0" name="Freeform 918"/>
            <p:cNvSpPr>
              <a:spLocks noEditPoints="1"/>
            </p:cNvSpPr>
            <p:nvPr/>
          </p:nvSpPr>
          <p:spPr bwMode="auto">
            <a:xfrm>
              <a:off x="3262313" y="2579688"/>
              <a:ext cx="854075" cy="188913"/>
            </a:xfrm>
            <a:custGeom>
              <a:avLst/>
              <a:gdLst>
                <a:gd name="T0" fmla="*/ 25 w 538"/>
                <a:gd name="T1" fmla="*/ 103 h 119"/>
                <a:gd name="T2" fmla="*/ 0 w 538"/>
                <a:gd name="T3" fmla="*/ 119 h 119"/>
                <a:gd name="T4" fmla="*/ 11 w 538"/>
                <a:gd name="T5" fmla="*/ 119 h 119"/>
                <a:gd name="T6" fmla="*/ 13 w 538"/>
                <a:gd name="T7" fmla="*/ 118 h 119"/>
                <a:gd name="T8" fmla="*/ 9 w 538"/>
                <a:gd name="T9" fmla="*/ 118 h 119"/>
                <a:gd name="T10" fmla="*/ 30 w 538"/>
                <a:gd name="T11" fmla="*/ 103 h 119"/>
                <a:gd name="T12" fmla="*/ 25 w 538"/>
                <a:gd name="T13" fmla="*/ 103 h 119"/>
                <a:gd name="T14" fmla="*/ 530 w 538"/>
                <a:gd name="T15" fmla="*/ 0 h 119"/>
                <a:gd name="T16" fmla="*/ 525 w 538"/>
                <a:gd name="T17" fmla="*/ 3 h 119"/>
                <a:gd name="T18" fmla="*/ 532 w 538"/>
                <a:gd name="T19" fmla="*/ 4 h 119"/>
                <a:gd name="T20" fmla="*/ 538 w 538"/>
                <a:gd name="T21" fmla="*/ 1 h 119"/>
                <a:gd name="T22" fmla="*/ 530 w 538"/>
                <a:gd name="T23" fmla="*/ 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19">
                  <a:moveTo>
                    <a:pt x="25" y="103"/>
                  </a:moveTo>
                  <a:lnTo>
                    <a:pt x="0" y="119"/>
                  </a:lnTo>
                  <a:lnTo>
                    <a:pt x="11" y="119"/>
                  </a:lnTo>
                  <a:lnTo>
                    <a:pt x="13" y="118"/>
                  </a:lnTo>
                  <a:lnTo>
                    <a:pt x="9" y="118"/>
                  </a:lnTo>
                  <a:lnTo>
                    <a:pt x="30" y="103"/>
                  </a:lnTo>
                  <a:lnTo>
                    <a:pt x="25" y="103"/>
                  </a:lnTo>
                  <a:close/>
                  <a:moveTo>
                    <a:pt x="530" y="0"/>
                  </a:moveTo>
                  <a:lnTo>
                    <a:pt x="525" y="3"/>
                  </a:lnTo>
                  <a:lnTo>
                    <a:pt x="532" y="4"/>
                  </a:lnTo>
                  <a:lnTo>
                    <a:pt x="538" y="1"/>
                  </a:lnTo>
                  <a:lnTo>
                    <a:pt x="530"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1" name="Freeform 919"/>
            <p:cNvSpPr>
              <a:spLocks noEditPoints="1"/>
            </p:cNvSpPr>
            <p:nvPr/>
          </p:nvSpPr>
          <p:spPr bwMode="auto">
            <a:xfrm>
              <a:off x="3262313" y="2579688"/>
              <a:ext cx="854075" cy="188913"/>
            </a:xfrm>
            <a:custGeom>
              <a:avLst/>
              <a:gdLst>
                <a:gd name="T0" fmla="*/ 25 w 538"/>
                <a:gd name="T1" fmla="*/ 103 h 119"/>
                <a:gd name="T2" fmla="*/ 0 w 538"/>
                <a:gd name="T3" fmla="*/ 119 h 119"/>
                <a:gd name="T4" fmla="*/ 11 w 538"/>
                <a:gd name="T5" fmla="*/ 119 h 119"/>
                <a:gd name="T6" fmla="*/ 13 w 538"/>
                <a:gd name="T7" fmla="*/ 118 h 119"/>
                <a:gd name="T8" fmla="*/ 9 w 538"/>
                <a:gd name="T9" fmla="*/ 118 h 119"/>
                <a:gd name="T10" fmla="*/ 30 w 538"/>
                <a:gd name="T11" fmla="*/ 103 h 119"/>
                <a:gd name="T12" fmla="*/ 25 w 538"/>
                <a:gd name="T13" fmla="*/ 103 h 119"/>
                <a:gd name="T14" fmla="*/ 530 w 538"/>
                <a:gd name="T15" fmla="*/ 0 h 119"/>
                <a:gd name="T16" fmla="*/ 525 w 538"/>
                <a:gd name="T17" fmla="*/ 3 h 119"/>
                <a:gd name="T18" fmla="*/ 532 w 538"/>
                <a:gd name="T19" fmla="*/ 4 h 119"/>
                <a:gd name="T20" fmla="*/ 538 w 538"/>
                <a:gd name="T21" fmla="*/ 1 h 119"/>
                <a:gd name="T22" fmla="*/ 530 w 538"/>
                <a:gd name="T23" fmla="*/ 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19">
                  <a:moveTo>
                    <a:pt x="25" y="103"/>
                  </a:moveTo>
                  <a:lnTo>
                    <a:pt x="0" y="119"/>
                  </a:lnTo>
                  <a:lnTo>
                    <a:pt x="11" y="119"/>
                  </a:lnTo>
                  <a:lnTo>
                    <a:pt x="13" y="118"/>
                  </a:lnTo>
                  <a:lnTo>
                    <a:pt x="9" y="118"/>
                  </a:lnTo>
                  <a:lnTo>
                    <a:pt x="30" y="103"/>
                  </a:lnTo>
                  <a:lnTo>
                    <a:pt x="25" y="103"/>
                  </a:lnTo>
                  <a:moveTo>
                    <a:pt x="530" y="0"/>
                  </a:moveTo>
                  <a:lnTo>
                    <a:pt x="525" y="3"/>
                  </a:lnTo>
                  <a:lnTo>
                    <a:pt x="532" y="4"/>
                  </a:lnTo>
                  <a:lnTo>
                    <a:pt x="538" y="1"/>
                  </a:lnTo>
                  <a:lnTo>
                    <a:pt x="53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2" name="Freeform 920"/>
            <p:cNvSpPr>
              <a:spLocks noEditPoints="1"/>
            </p:cNvSpPr>
            <p:nvPr/>
          </p:nvSpPr>
          <p:spPr bwMode="auto">
            <a:xfrm>
              <a:off x="3279776" y="2584451"/>
              <a:ext cx="827088" cy="222250"/>
            </a:xfrm>
            <a:custGeom>
              <a:avLst/>
              <a:gdLst>
                <a:gd name="T0" fmla="*/ 2 w 521"/>
                <a:gd name="T1" fmla="*/ 115 h 140"/>
                <a:gd name="T2" fmla="*/ 0 w 521"/>
                <a:gd name="T3" fmla="*/ 116 h 140"/>
                <a:gd name="T4" fmla="*/ 300 w 521"/>
                <a:gd name="T5" fmla="*/ 140 h 140"/>
                <a:gd name="T6" fmla="*/ 306 w 521"/>
                <a:gd name="T7" fmla="*/ 136 h 140"/>
                <a:gd name="T8" fmla="*/ 2 w 521"/>
                <a:gd name="T9" fmla="*/ 115 h 140"/>
                <a:gd name="T10" fmla="*/ 514 w 521"/>
                <a:gd name="T11" fmla="*/ 0 h 140"/>
                <a:gd name="T12" fmla="*/ 340 w 521"/>
                <a:gd name="T13" fmla="*/ 114 h 140"/>
                <a:gd name="T14" fmla="*/ 521 w 521"/>
                <a:gd name="T15" fmla="*/ 1 h 140"/>
                <a:gd name="T16" fmla="*/ 514 w 521"/>
                <a:gd name="T17"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40">
                  <a:moveTo>
                    <a:pt x="2" y="115"/>
                  </a:moveTo>
                  <a:lnTo>
                    <a:pt x="0" y="116"/>
                  </a:lnTo>
                  <a:lnTo>
                    <a:pt x="300" y="140"/>
                  </a:lnTo>
                  <a:lnTo>
                    <a:pt x="306" y="136"/>
                  </a:lnTo>
                  <a:lnTo>
                    <a:pt x="2" y="115"/>
                  </a:lnTo>
                  <a:close/>
                  <a:moveTo>
                    <a:pt x="514" y="0"/>
                  </a:moveTo>
                  <a:lnTo>
                    <a:pt x="340" y="114"/>
                  </a:lnTo>
                  <a:lnTo>
                    <a:pt x="521" y="1"/>
                  </a:lnTo>
                  <a:lnTo>
                    <a:pt x="514"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3" name="Freeform 921"/>
            <p:cNvSpPr>
              <a:spLocks noEditPoints="1"/>
            </p:cNvSpPr>
            <p:nvPr/>
          </p:nvSpPr>
          <p:spPr bwMode="auto">
            <a:xfrm>
              <a:off x="3279776" y="2584451"/>
              <a:ext cx="827088" cy="222250"/>
            </a:xfrm>
            <a:custGeom>
              <a:avLst/>
              <a:gdLst>
                <a:gd name="T0" fmla="*/ 2 w 521"/>
                <a:gd name="T1" fmla="*/ 115 h 140"/>
                <a:gd name="T2" fmla="*/ 0 w 521"/>
                <a:gd name="T3" fmla="*/ 116 h 140"/>
                <a:gd name="T4" fmla="*/ 300 w 521"/>
                <a:gd name="T5" fmla="*/ 140 h 140"/>
                <a:gd name="T6" fmla="*/ 306 w 521"/>
                <a:gd name="T7" fmla="*/ 136 h 140"/>
                <a:gd name="T8" fmla="*/ 2 w 521"/>
                <a:gd name="T9" fmla="*/ 115 h 140"/>
                <a:gd name="T10" fmla="*/ 514 w 521"/>
                <a:gd name="T11" fmla="*/ 0 h 140"/>
                <a:gd name="T12" fmla="*/ 340 w 521"/>
                <a:gd name="T13" fmla="*/ 114 h 140"/>
                <a:gd name="T14" fmla="*/ 521 w 521"/>
                <a:gd name="T15" fmla="*/ 1 h 140"/>
                <a:gd name="T16" fmla="*/ 514 w 521"/>
                <a:gd name="T17"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40">
                  <a:moveTo>
                    <a:pt x="2" y="115"/>
                  </a:moveTo>
                  <a:lnTo>
                    <a:pt x="0" y="116"/>
                  </a:lnTo>
                  <a:lnTo>
                    <a:pt x="300" y="140"/>
                  </a:lnTo>
                  <a:lnTo>
                    <a:pt x="306" y="136"/>
                  </a:lnTo>
                  <a:lnTo>
                    <a:pt x="2" y="115"/>
                  </a:lnTo>
                  <a:moveTo>
                    <a:pt x="514" y="0"/>
                  </a:moveTo>
                  <a:lnTo>
                    <a:pt x="340" y="114"/>
                  </a:lnTo>
                  <a:lnTo>
                    <a:pt x="521" y="1"/>
                  </a:lnTo>
                  <a:lnTo>
                    <a:pt x="51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4" name="Freeform 922"/>
            <p:cNvSpPr>
              <a:spLocks/>
            </p:cNvSpPr>
            <p:nvPr/>
          </p:nvSpPr>
          <p:spPr bwMode="auto">
            <a:xfrm>
              <a:off x="3276601" y="2538413"/>
              <a:ext cx="838200" cy="261938"/>
            </a:xfrm>
            <a:custGeom>
              <a:avLst/>
              <a:gdLst>
                <a:gd name="T0" fmla="*/ 309 w 528"/>
                <a:gd name="T1" fmla="*/ 165 h 165"/>
                <a:gd name="T2" fmla="*/ 0 w 528"/>
                <a:gd name="T3" fmla="*/ 144 h 165"/>
                <a:gd name="T4" fmla="*/ 217 w 528"/>
                <a:gd name="T5" fmla="*/ 0 h 165"/>
                <a:gd name="T6" fmla="*/ 528 w 528"/>
                <a:gd name="T7" fmla="*/ 21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4"/>
                  </a:lnTo>
                  <a:lnTo>
                    <a:pt x="217" y="0"/>
                  </a:lnTo>
                  <a:lnTo>
                    <a:pt x="528" y="21"/>
                  </a:lnTo>
                  <a:lnTo>
                    <a:pt x="309" y="1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5" name="Freeform 923"/>
            <p:cNvSpPr>
              <a:spLocks/>
            </p:cNvSpPr>
            <p:nvPr/>
          </p:nvSpPr>
          <p:spPr bwMode="auto">
            <a:xfrm>
              <a:off x="3276601" y="2538413"/>
              <a:ext cx="838200" cy="261938"/>
            </a:xfrm>
            <a:custGeom>
              <a:avLst/>
              <a:gdLst>
                <a:gd name="T0" fmla="*/ 309 w 528"/>
                <a:gd name="T1" fmla="*/ 165 h 165"/>
                <a:gd name="T2" fmla="*/ 0 w 528"/>
                <a:gd name="T3" fmla="*/ 144 h 165"/>
                <a:gd name="T4" fmla="*/ 217 w 528"/>
                <a:gd name="T5" fmla="*/ 0 h 165"/>
                <a:gd name="T6" fmla="*/ 528 w 528"/>
                <a:gd name="T7" fmla="*/ 21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4"/>
                  </a:lnTo>
                  <a:lnTo>
                    <a:pt x="217" y="0"/>
                  </a:lnTo>
                  <a:lnTo>
                    <a:pt x="528" y="21"/>
                  </a:lnTo>
                  <a:lnTo>
                    <a:pt x="309" y="16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6" name="Freeform 924"/>
            <p:cNvSpPr>
              <a:spLocks noEditPoints="1"/>
            </p:cNvSpPr>
            <p:nvPr/>
          </p:nvSpPr>
          <p:spPr bwMode="auto">
            <a:xfrm>
              <a:off x="3275013" y="2559051"/>
              <a:ext cx="857250" cy="184150"/>
            </a:xfrm>
            <a:custGeom>
              <a:avLst/>
              <a:gdLst>
                <a:gd name="T0" fmla="*/ 4 w 540"/>
                <a:gd name="T1" fmla="*/ 112 h 116"/>
                <a:gd name="T2" fmla="*/ 0 w 540"/>
                <a:gd name="T3" fmla="*/ 114 h 116"/>
                <a:gd name="T4" fmla="*/ 17 w 540"/>
                <a:gd name="T5" fmla="*/ 116 h 116"/>
                <a:gd name="T6" fmla="*/ 20 w 540"/>
                <a:gd name="T7" fmla="*/ 114 h 116"/>
                <a:gd name="T8" fmla="*/ 4 w 540"/>
                <a:gd name="T9" fmla="*/ 112 h 116"/>
                <a:gd name="T10" fmla="*/ 534 w 540"/>
                <a:gd name="T11" fmla="*/ 0 h 116"/>
                <a:gd name="T12" fmla="*/ 521 w 540"/>
                <a:gd name="T13" fmla="*/ 8 h 116"/>
                <a:gd name="T14" fmla="*/ 528 w 540"/>
                <a:gd name="T15" fmla="*/ 8 h 116"/>
                <a:gd name="T16" fmla="*/ 540 w 540"/>
                <a:gd name="T17" fmla="*/ 1 h 116"/>
                <a:gd name="T18" fmla="*/ 534 w 540"/>
                <a:gd name="T19"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6">
                  <a:moveTo>
                    <a:pt x="4" y="112"/>
                  </a:moveTo>
                  <a:lnTo>
                    <a:pt x="0" y="114"/>
                  </a:lnTo>
                  <a:lnTo>
                    <a:pt x="17" y="116"/>
                  </a:lnTo>
                  <a:lnTo>
                    <a:pt x="20" y="114"/>
                  </a:lnTo>
                  <a:lnTo>
                    <a:pt x="4" y="112"/>
                  </a:lnTo>
                  <a:close/>
                  <a:moveTo>
                    <a:pt x="534" y="0"/>
                  </a:moveTo>
                  <a:lnTo>
                    <a:pt x="521" y="8"/>
                  </a:lnTo>
                  <a:lnTo>
                    <a:pt x="528" y="8"/>
                  </a:lnTo>
                  <a:lnTo>
                    <a:pt x="540" y="1"/>
                  </a:lnTo>
                  <a:lnTo>
                    <a:pt x="534"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7" name="Freeform 925"/>
            <p:cNvSpPr>
              <a:spLocks noEditPoints="1"/>
            </p:cNvSpPr>
            <p:nvPr/>
          </p:nvSpPr>
          <p:spPr bwMode="auto">
            <a:xfrm>
              <a:off x="3275013" y="2559051"/>
              <a:ext cx="857250" cy="184150"/>
            </a:xfrm>
            <a:custGeom>
              <a:avLst/>
              <a:gdLst>
                <a:gd name="T0" fmla="*/ 4 w 540"/>
                <a:gd name="T1" fmla="*/ 112 h 116"/>
                <a:gd name="T2" fmla="*/ 0 w 540"/>
                <a:gd name="T3" fmla="*/ 114 h 116"/>
                <a:gd name="T4" fmla="*/ 17 w 540"/>
                <a:gd name="T5" fmla="*/ 116 h 116"/>
                <a:gd name="T6" fmla="*/ 20 w 540"/>
                <a:gd name="T7" fmla="*/ 114 h 116"/>
                <a:gd name="T8" fmla="*/ 4 w 540"/>
                <a:gd name="T9" fmla="*/ 112 h 116"/>
                <a:gd name="T10" fmla="*/ 534 w 540"/>
                <a:gd name="T11" fmla="*/ 0 h 116"/>
                <a:gd name="T12" fmla="*/ 521 w 540"/>
                <a:gd name="T13" fmla="*/ 8 h 116"/>
                <a:gd name="T14" fmla="*/ 528 w 540"/>
                <a:gd name="T15" fmla="*/ 8 h 116"/>
                <a:gd name="T16" fmla="*/ 540 w 540"/>
                <a:gd name="T17" fmla="*/ 1 h 116"/>
                <a:gd name="T18" fmla="*/ 534 w 540"/>
                <a:gd name="T19"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6">
                  <a:moveTo>
                    <a:pt x="4" y="112"/>
                  </a:moveTo>
                  <a:lnTo>
                    <a:pt x="0" y="114"/>
                  </a:lnTo>
                  <a:lnTo>
                    <a:pt x="17" y="116"/>
                  </a:lnTo>
                  <a:lnTo>
                    <a:pt x="20" y="114"/>
                  </a:lnTo>
                  <a:lnTo>
                    <a:pt x="4" y="112"/>
                  </a:lnTo>
                  <a:moveTo>
                    <a:pt x="534" y="0"/>
                  </a:moveTo>
                  <a:lnTo>
                    <a:pt x="521" y="8"/>
                  </a:lnTo>
                  <a:lnTo>
                    <a:pt x="528" y="8"/>
                  </a:lnTo>
                  <a:lnTo>
                    <a:pt x="540" y="1"/>
                  </a:lnTo>
                  <a:lnTo>
                    <a:pt x="53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8" name="Freeform 926"/>
            <p:cNvSpPr>
              <a:spLocks/>
            </p:cNvSpPr>
            <p:nvPr/>
          </p:nvSpPr>
          <p:spPr bwMode="auto">
            <a:xfrm>
              <a:off x="3302001" y="2740026"/>
              <a:ext cx="14288" cy="3175"/>
            </a:xfrm>
            <a:custGeom>
              <a:avLst/>
              <a:gdLst>
                <a:gd name="T0" fmla="*/ 3 w 9"/>
                <a:gd name="T1" fmla="*/ 0 h 2"/>
                <a:gd name="T2" fmla="*/ 0 w 9"/>
                <a:gd name="T3" fmla="*/ 2 h 2"/>
                <a:gd name="T4" fmla="*/ 5 w 9"/>
                <a:gd name="T5" fmla="*/ 2 h 2"/>
                <a:gd name="T6" fmla="*/ 9 w 9"/>
                <a:gd name="T7" fmla="*/ 0 h 2"/>
                <a:gd name="T8" fmla="*/ 3 w 9"/>
                <a:gd name="T9" fmla="*/ 0 h 2"/>
              </a:gdLst>
              <a:ahLst/>
              <a:cxnLst>
                <a:cxn ang="0">
                  <a:pos x="T0" y="T1"/>
                </a:cxn>
                <a:cxn ang="0">
                  <a:pos x="T2" y="T3"/>
                </a:cxn>
                <a:cxn ang="0">
                  <a:pos x="T4" y="T5"/>
                </a:cxn>
                <a:cxn ang="0">
                  <a:pos x="T6" y="T7"/>
                </a:cxn>
                <a:cxn ang="0">
                  <a:pos x="T8" y="T9"/>
                </a:cxn>
              </a:cxnLst>
              <a:rect l="0" t="0" r="r" b="b"/>
              <a:pathLst>
                <a:path w="9" h="2">
                  <a:moveTo>
                    <a:pt x="3" y="0"/>
                  </a:moveTo>
                  <a:lnTo>
                    <a:pt x="0" y="2"/>
                  </a:lnTo>
                  <a:lnTo>
                    <a:pt x="5" y="2"/>
                  </a:lnTo>
                  <a:lnTo>
                    <a:pt x="9" y="0"/>
                  </a:lnTo>
                  <a:lnTo>
                    <a:pt x="3"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9" name="Freeform 927"/>
            <p:cNvSpPr>
              <a:spLocks/>
            </p:cNvSpPr>
            <p:nvPr/>
          </p:nvSpPr>
          <p:spPr bwMode="auto">
            <a:xfrm>
              <a:off x="3302001" y="2740026"/>
              <a:ext cx="14288" cy="3175"/>
            </a:xfrm>
            <a:custGeom>
              <a:avLst/>
              <a:gdLst>
                <a:gd name="T0" fmla="*/ 3 w 9"/>
                <a:gd name="T1" fmla="*/ 0 h 2"/>
                <a:gd name="T2" fmla="*/ 0 w 9"/>
                <a:gd name="T3" fmla="*/ 2 h 2"/>
                <a:gd name="T4" fmla="*/ 5 w 9"/>
                <a:gd name="T5" fmla="*/ 2 h 2"/>
                <a:gd name="T6" fmla="*/ 9 w 9"/>
                <a:gd name="T7" fmla="*/ 0 h 2"/>
                <a:gd name="T8" fmla="*/ 3 w 9"/>
                <a:gd name="T9" fmla="*/ 0 h 2"/>
              </a:gdLst>
              <a:ahLst/>
              <a:cxnLst>
                <a:cxn ang="0">
                  <a:pos x="T0" y="T1"/>
                </a:cxn>
                <a:cxn ang="0">
                  <a:pos x="T2" y="T3"/>
                </a:cxn>
                <a:cxn ang="0">
                  <a:pos x="T4" y="T5"/>
                </a:cxn>
                <a:cxn ang="0">
                  <a:pos x="T6" y="T7"/>
                </a:cxn>
                <a:cxn ang="0">
                  <a:pos x="T8" y="T9"/>
                </a:cxn>
              </a:cxnLst>
              <a:rect l="0" t="0" r="r" b="b"/>
              <a:pathLst>
                <a:path w="9" h="2">
                  <a:moveTo>
                    <a:pt x="3" y="0"/>
                  </a:moveTo>
                  <a:lnTo>
                    <a:pt x="0" y="2"/>
                  </a:lnTo>
                  <a:lnTo>
                    <a:pt x="5" y="2"/>
                  </a:lnTo>
                  <a:lnTo>
                    <a:pt x="9" y="0"/>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0" name="Freeform 928"/>
            <p:cNvSpPr>
              <a:spLocks/>
            </p:cNvSpPr>
            <p:nvPr/>
          </p:nvSpPr>
          <p:spPr bwMode="auto">
            <a:xfrm>
              <a:off x="3309938" y="2571751"/>
              <a:ext cx="803275" cy="214313"/>
            </a:xfrm>
            <a:custGeom>
              <a:avLst/>
              <a:gdLst>
                <a:gd name="T0" fmla="*/ 499 w 506"/>
                <a:gd name="T1" fmla="*/ 0 h 135"/>
                <a:gd name="T2" fmla="*/ 281 w 506"/>
                <a:gd name="T3" fmla="*/ 130 h 135"/>
                <a:gd name="T4" fmla="*/ 4 w 506"/>
                <a:gd name="T5" fmla="*/ 106 h 135"/>
                <a:gd name="T6" fmla="*/ 0 w 506"/>
                <a:gd name="T7" fmla="*/ 108 h 135"/>
                <a:gd name="T8" fmla="*/ 278 w 506"/>
                <a:gd name="T9" fmla="*/ 135 h 135"/>
                <a:gd name="T10" fmla="*/ 506 w 506"/>
                <a:gd name="T11" fmla="*/ 0 h 135"/>
                <a:gd name="T12" fmla="*/ 499 w 506"/>
                <a:gd name="T13" fmla="*/ 0 h 135"/>
              </a:gdLst>
              <a:ahLst/>
              <a:cxnLst>
                <a:cxn ang="0">
                  <a:pos x="T0" y="T1"/>
                </a:cxn>
                <a:cxn ang="0">
                  <a:pos x="T2" y="T3"/>
                </a:cxn>
                <a:cxn ang="0">
                  <a:pos x="T4" y="T5"/>
                </a:cxn>
                <a:cxn ang="0">
                  <a:pos x="T6" y="T7"/>
                </a:cxn>
                <a:cxn ang="0">
                  <a:pos x="T8" y="T9"/>
                </a:cxn>
                <a:cxn ang="0">
                  <a:pos x="T10" y="T11"/>
                </a:cxn>
                <a:cxn ang="0">
                  <a:pos x="T12" y="T13"/>
                </a:cxn>
              </a:cxnLst>
              <a:rect l="0" t="0" r="r" b="b"/>
              <a:pathLst>
                <a:path w="506" h="135">
                  <a:moveTo>
                    <a:pt x="499" y="0"/>
                  </a:moveTo>
                  <a:lnTo>
                    <a:pt x="281" y="130"/>
                  </a:lnTo>
                  <a:lnTo>
                    <a:pt x="4" y="106"/>
                  </a:lnTo>
                  <a:lnTo>
                    <a:pt x="0" y="108"/>
                  </a:lnTo>
                  <a:lnTo>
                    <a:pt x="278" y="135"/>
                  </a:lnTo>
                  <a:lnTo>
                    <a:pt x="506" y="0"/>
                  </a:lnTo>
                  <a:lnTo>
                    <a:pt x="499"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1" name="Freeform 929"/>
            <p:cNvSpPr>
              <a:spLocks/>
            </p:cNvSpPr>
            <p:nvPr/>
          </p:nvSpPr>
          <p:spPr bwMode="auto">
            <a:xfrm>
              <a:off x="3309938" y="2571751"/>
              <a:ext cx="803275" cy="214313"/>
            </a:xfrm>
            <a:custGeom>
              <a:avLst/>
              <a:gdLst>
                <a:gd name="T0" fmla="*/ 499 w 506"/>
                <a:gd name="T1" fmla="*/ 0 h 135"/>
                <a:gd name="T2" fmla="*/ 281 w 506"/>
                <a:gd name="T3" fmla="*/ 130 h 135"/>
                <a:gd name="T4" fmla="*/ 4 w 506"/>
                <a:gd name="T5" fmla="*/ 106 h 135"/>
                <a:gd name="T6" fmla="*/ 0 w 506"/>
                <a:gd name="T7" fmla="*/ 108 h 135"/>
                <a:gd name="T8" fmla="*/ 278 w 506"/>
                <a:gd name="T9" fmla="*/ 135 h 135"/>
                <a:gd name="T10" fmla="*/ 506 w 506"/>
                <a:gd name="T11" fmla="*/ 0 h 135"/>
                <a:gd name="T12" fmla="*/ 499 w 506"/>
                <a:gd name="T13" fmla="*/ 0 h 135"/>
              </a:gdLst>
              <a:ahLst/>
              <a:cxnLst>
                <a:cxn ang="0">
                  <a:pos x="T0" y="T1"/>
                </a:cxn>
                <a:cxn ang="0">
                  <a:pos x="T2" y="T3"/>
                </a:cxn>
                <a:cxn ang="0">
                  <a:pos x="T4" y="T5"/>
                </a:cxn>
                <a:cxn ang="0">
                  <a:pos x="T6" y="T7"/>
                </a:cxn>
                <a:cxn ang="0">
                  <a:pos x="T8" y="T9"/>
                </a:cxn>
                <a:cxn ang="0">
                  <a:pos x="T10" y="T11"/>
                </a:cxn>
                <a:cxn ang="0">
                  <a:pos x="T12" y="T13"/>
                </a:cxn>
              </a:cxnLst>
              <a:rect l="0" t="0" r="r" b="b"/>
              <a:pathLst>
                <a:path w="506" h="135">
                  <a:moveTo>
                    <a:pt x="499" y="0"/>
                  </a:moveTo>
                  <a:lnTo>
                    <a:pt x="281" y="130"/>
                  </a:lnTo>
                  <a:lnTo>
                    <a:pt x="4" y="106"/>
                  </a:lnTo>
                  <a:lnTo>
                    <a:pt x="0" y="108"/>
                  </a:lnTo>
                  <a:lnTo>
                    <a:pt x="278" y="135"/>
                  </a:lnTo>
                  <a:lnTo>
                    <a:pt x="506" y="0"/>
                  </a:lnTo>
                  <a:lnTo>
                    <a:pt x="49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2" name="Freeform 930"/>
            <p:cNvSpPr>
              <a:spLocks/>
            </p:cNvSpPr>
            <p:nvPr/>
          </p:nvSpPr>
          <p:spPr bwMode="auto">
            <a:xfrm>
              <a:off x="3276601" y="2509838"/>
              <a:ext cx="855663" cy="268288"/>
            </a:xfrm>
            <a:custGeom>
              <a:avLst/>
              <a:gdLst>
                <a:gd name="T0" fmla="*/ 302 w 539"/>
                <a:gd name="T1" fmla="*/ 169 h 169"/>
                <a:gd name="T2" fmla="*/ 0 w 539"/>
                <a:gd name="T3" fmla="*/ 143 h 169"/>
                <a:gd name="T4" fmla="*/ 238 w 539"/>
                <a:gd name="T5" fmla="*/ 0 h 169"/>
                <a:gd name="T6" fmla="*/ 539 w 539"/>
                <a:gd name="T7" fmla="*/ 28 h 169"/>
                <a:gd name="T8" fmla="*/ 302 w 539"/>
                <a:gd name="T9" fmla="*/ 169 h 169"/>
              </a:gdLst>
              <a:ahLst/>
              <a:cxnLst>
                <a:cxn ang="0">
                  <a:pos x="T0" y="T1"/>
                </a:cxn>
                <a:cxn ang="0">
                  <a:pos x="T2" y="T3"/>
                </a:cxn>
                <a:cxn ang="0">
                  <a:pos x="T4" y="T5"/>
                </a:cxn>
                <a:cxn ang="0">
                  <a:pos x="T6" y="T7"/>
                </a:cxn>
                <a:cxn ang="0">
                  <a:pos x="T8" y="T9"/>
                </a:cxn>
              </a:cxnLst>
              <a:rect l="0" t="0" r="r" b="b"/>
              <a:pathLst>
                <a:path w="539" h="169">
                  <a:moveTo>
                    <a:pt x="302" y="169"/>
                  </a:moveTo>
                  <a:lnTo>
                    <a:pt x="0" y="143"/>
                  </a:lnTo>
                  <a:lnTo>
                    <a:pt x="238" y="0"/>
                  </a:lnTo>
                  <a:lnTo>
                    <a:pt x="539" y="28"/>
                  </a:lnTo>
                  <a:lnTo>
                    <a:pt x="302" y="169"/>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3" name="Freeform 931"/>
            <p:cNvSpPr>
              <a:spLocks/>
            </p:cNvSpPr>
            <p:nvPr/>
          </p:nvSpPr>
          <p:spPr bwMode="auto">
            <a:xfrm>
              <a:off x="3276601" y="2509838"/>
              <a:ext cx="855663" cy="268288"/>
            </a:xfrm>
            <a:custGeom>
              <a:avLst/>
              <a:gdLst>
                <a:gd name="T0" fmla="*/ 302 w 539"/>
                <a:gd name="T1" fmla="*/ 169 h 169"/>
                <a:gd name="T2" fmla="*/ 0 w 539"/>
                <a:gd name="T3" fmla="*/ 143 h 169"/>
                <a:gd name="T4" fmla="*/ 238 w 539"/>
                <a:gd name="T5" fmla="*/ 0 h 169"/>
                <a:gd name="T6" fmla="*/ 539 w 539"/>
                <a:gd name="T7" fmla="*/ 28 h 169"/>
                <a:gd name="T8" fmla="*/ 302 w 539"/>
                <a:gd name="T9" fmla="*/ 169 h 169"/>
              </a:gdLst>
              <a:ahLst/>
              <a:cxnLst>
                <a:cxn ang="0">
                  <a:pos x="T0" y="T1"/>
                </a:cxn>
                <a:cxn ang="0">
                  <a:pos x="T2" y="T3"/>
                </a:cxn>
                <a:cxn ang="0">
                  <a:pos x="T4" y="T5"/>
                </a:cxn>
                <a:cxn ang="0">
                  <a:pos x="T6" y="T7"/>
                </a:cxn>
                <a:cxn ang="0">
                  <a:pos x="T8" y="T9"/>
                </a:cxn>
              </a:cxnLst>
              <a:rect l="0" t="0" r="r" b="b"/>
              <a:pathLst>
                <a:path w="539" h="169">
                  <a:moveTo>
                    <a:pt x="302" y="169"/>
                  </a:moveTo>
                  <a:lnTo>
                    <a:pt x="0" y="143"/>
                  </a:lnTo>
                  <a:lnTo>
                    <a:pt x="238" y="0"/>
                  </a:lnTo>
                  <a:lnTo>
                    <a:pt x="539" y="28"/>
                  </a:lnTo>
                  <a:lnTo>
                    <a:pt x="302" y="1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4" name="Freeform 932"/>
            <p:cNvSpPr>
              <a:spLocks/>
            </p:cNvSpPr>
            <p:nvPr/>
          </p:nvSpPr>
          <p:spPr bwMode="auto">
            <a:xfrm>
              <a:off x="3262313" y="2724151"/>
              <a:ext cx="20638" cy="11113"/>
            </a:xfrm>
            <a:custGeom>
              <a:avLst/>
              <a:gdLst>
                <a:gd name="T0" fmla="*/ 8 w 13"/>
                <a:gd name="T1" fmla="*/ 0 h 7"/>
                <a:gd name="T2" fmla="*/ 0 w 13"/>
                <a:gd name="T3" fmla="*/ 6 h 7"/>
                <a:gd name="T4" fmla="*/ 11 w 13"/>
                <a:gd name="T5" fmla="*/ 7 h 7"/>
                <a:gd name="T6" fmla="*/ 13 w 13"/>
                <a:gd name="T7" fmla="*/ 6 h 7"/>
                <a:gd name="T8" fmla="*/ 13 w 13"/>
                <a:gd name="T9" fmla="*/ 6 h 7"/>
                <a:gd name="T10" fmla="*/ 9 w 13"/>
                <a:gd name="T11" fmla="*/ 4 h 7"/>
                <a:gd name="T12" fmla="*/ 9 w 13"/>
                <a:gd name="T13" fmla="*/ 4 h 7"/>
                <a:gd name="T14" fmla="*/ 8 w 13"/>
                <a:gd name="T15" fmla="*/ 4 h 7"/>
                <a:gd name="T16" fmla="*/ 12 w 13"/>
                <a:gd name="T17" fmla="*/ 2 h 7"/>
                <a:gd name="T18" fmla="*/ 9 w 13"/>
                <a:gd name="T19" fmla="*/ 2 h 7"/>
                <a:gd name="T20" fmla="*/ 11 w 13"/>
                <a:gd name="T21" fmla="*/ 1 h 7"/>
                <a:gd name="T22" fmla="*/ 8 w 13"/>
                <a:gd name="T23"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 h="7">
                  <a:moveTo>
                    <a:pt x="8" y="0"/>
                  </a:moveTo>
                  <a:lnTo>
                    <a:pt x="0" y="6"/>
                  </a:lnTo>
                  <a:lnTo>
                    <a:pt x="11" y="7"/>
                  </a:lnTo>
                  <a:lnTo>
                    <a:pt x="13" y="6"/>
                  </a:lnTo>
                  <a:lnTo>
                    <a:pt x="13" y="6"/>
                  </a:lnTo>
                  <a:lnTo>
                    <a:pt x="9" y="4"/>
                  </a:lnTo>
                  <a:lnTo>
                    <a:pt x="9" y="4"/>
                  </a:lnTo>
                  <a:lnTo>
                    <a:pt x="8" y="4"/>
                  </a:lnTo>
                  <a:lnTo>
                    <a:pt x="12" y="2"/>
                  </a:lnTo>
                  <a:lnTo>
                    <a:pt x="9" y="2"/>
                  </a:lnTo>
                  <a:lnTo>
                    <a:pt x="11" y="1"/>
                  </a:lnTo>
                  <a:lnTo>
                    <a:pt x="8"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5" name="Freeform 933"/>
            <p:cNvSpPr>
              <a:spLocks/>
            </p:cNvSpPr>
            <p:nvPr/>
          </p:nvSpPr>
          <p:spPr bwMode="auto">
            <a:xfrm>
              <a:off x="3262313" y="2724151"/>
              <a:ext cx="20638" cy="11113"/>
            </a:xfrm>
            <a:custGeom>
              <a:avLst/>
              <a:gdLst>
                <a:gd name="T0" fmla="*/ 8 w 13"/>
                <a:gd name="T1" fmla="*/ 0 h 7"/>
                <a:gd name="T2" fmla="*/ 0 w 13"/>
                <a:gd name="T3" fmla="*/ 6 h 7"/>
                <a:gd name="T4" fmla="*/ 11 w 13"/>
                <a:gd name="T5" fmla="*/ 7 h 7"/>
                <a:gd name="T6" fmla="*/ 13 w 13"/>
                <a:gd name="T7" fmla="*/ 6 h 7"/>
                <a:gd name="T8" fmla="*/ 13 w 13"/>
                <a:gd name="T9" fmla="*/ 6 h 7"/>
                <a:gd name="T10" fmla="*/ 9 w 13"/>
                <a:gd name="T11" fmla="*/ 4 h 7"/>
                <a:gd name="T12" fmla="*/ 9 w 13"/>
                <a:gd name="T13" fmla="*/ 4 h 7"/>
                <a:gd name="T14" fmla="*/ 8 w 13"/>
                <a:gd name="T15" fmla="*/ 4 h 7"/>
                <a:gd name="T16" fmla="*/ 12 w 13"/>
                <a:gd name="T17" fmla="*/ 2 h 7"/>
                <a:gd name="T18" fmla="*/ 9 w 13"/>
                <a:gd name="T19" fmla="*/ 2 h 7"/>
                <a:gd name="T20" fmla="*/ 11 w 13"/>
                <a:gd name="T21" fmla="*/ 1 h 7"/>
                <a:gd name="T22" fmla="*/ 8 w 13"/>
                <a:gd name="T23"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 h="7">
                  <a:moveTo>
                    <a:pt x="8" y="0"/>
                  </a:moveTo>
                  <a:lnTo>
                    <a:pt x="0" y="6"/>
                  </a:lnTo>
                  <a:lnTo>
                    <a:pt x="11" y="7"/>
                  </a:lnTo>
                  <a:lnTo>
                    <a:pt x="13" y="6"/>
                  </a:lnTo>
                  <a:lnTo>
                    <a:pt x="13" y="6"/>
                  </a:lnTo>
                  <a:lnTo>
                    <a:pt x="9" y="4"/>
                  </a:lnTo>
                  <a:lnTo>
                    <a:pt x="9" y="4"/>
                  </a:lnTo>
                  <a:lnTo>
                    <a:pt x="8" y="4"/>
                  </a:lnTo>
                  <a:lnTo>
                    <a:pt x="12" y="2"/>
                  </a:lnTo>
                  <a:lnTo>
                    <a:pt x="9" y="2"/>
                  </a:lnTo>
                  <a:lnTo>
                    <a:pt x="11" y="1"/>
                  </a:lnTo>
                  <a:lnTo>
                    <a:pt x="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6" name="Freeform 934"/>
            <p:cNvSpPr>
              <a:spLocks/>
            </p:cNvSpPr>
            <p:nvPr/>
          </p:nvSpPr>
          <p:spPr bwMode="auto">
            <a:xfrm>
              <a:off x="3279776" y="2733676"/>
              <a:ext cx="152400" cy="12700"/>
            </a:xfrm>
            <a:custGeom>
              <a:avLst/>
              <a:gdLst>
                <a:gd name="T0" fmla="*/ 2 w 96"/>
                <a:gd name="T1" fmla="*/ 0 h 8"/>
                <a:gd name="T2" fmla="*/ 0 w 96"/>
                <a:gd name="T3" fmla="*/ 1 h 8"/>
                <a:gd name="T4" fmla="*/ 96 w 96"/>
                <a:gd name="T5" fmla="*/ 8 h 8"/>
                <a:gd name="T6" fmla="*/ 2 w 96"/>
                <a:gd name="T7" fmla="*/ 0 h 8"/>
              </a:gdLst>
              <a:ahLst/>
              <a:cxnLst>
                <a:cxn ang="0">
                  <a:pos x="T0" y="T1"/>
                </a:cxn>
                <a:cxn ang="0">
                  <a:pos x="T2" y="T3"/>
                </a:cxn>
                <a:cxn ang="0">
                  <a:pos x="T4" y="T5"/>
                </a:cxn>
                <a:cxn ang="0">
                  <a:pos x="T6" y="T7"/>
                </a:cxn>
              </a:cxnLst>
              <a:rect l="0" t="0" r="r" b="b"/>
              <a:pathLst>
                <a:path w="96" h="8">
                  <a:moveTo>
                    <a:pt x="2" y="0"/>
                  </a:moveTo>
                  <a:lnTo>
                    <a:pt x="0" y="1"/>
                  </a:lnTo>
                  <a:lnTo>
                    <a:pt x="96" y="8"/>
                  </a:lnTo>
                  <a:lnTo>
                    <a:pt x="2"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7" name="Freeform 935"/>
            <p:cNvSpPr>
              <a:spLocks/>
            </p:cNvSpPr>
            <p:nvPr/>
          </p:nvSpPr>
          <p:spPr bwMode="auto">
            <a:xfrm>
              <a:off x="3279776" y="2733676"/>
              <a:ext cx="152400" cy="12700"/>
            </a:xfrm>
            <a:custGeom>
              <a:avLst/>
              <a:gdLst>
                <a:gd name="T0" fmla="*/ 2 w 96"/>
                <a:gd name="T1" fmla="*/ 0 h 8"/>
                <a:gd name="T2" fmla="*/ 0 w 96"/>
                <a:gd name="T3" fmla="*/ 1 h 8"/>
                <a:gd name="T4" fmla="*/ 96 w 96"/>
                <a:gd name="T5" fmla="*/ 8 h 8"/>
                <a:gd name="T6" fmla="*/ 2 w 96"/>
                <a:gd name="T7" fmla="*/ 0 h 8"/>
              </a:gdLst>
              <a:ahLst/>
              <a:cxnLst>
                <a:cxn ang="0">
                  <a:pos x="T0" y="T1"/>
                </a:cxn>
                <a:cxn ang="0">
                  <a:pos x="T2" y="T3"/>
                </a:cxn>
                <a:cxn ang="0">
                  <a:pos x="T4" y="T5"/>
                </a:cxn>
                <a:cxn ang="0">
                  <a:pos x="T6" y="T7"/>
                </a:cxn>
              </a:cxnLst>
              <a:rect l="0" t="0" r="r" b="b"/>
              <a:pathLst>
                <a:path w="96" h="8">
                  <a:moveTo>
                    <a:pt x="2" y="0"/>
                  </a:moveTo>
                  <a:lnTo>
                    <a:pt x="0" y="1"/>
                  </a:lnTo>
                  <a:lnTo>
                    <a:pt x="96" y="8"/>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8" name="Freeform 936"/>
            <p:cNvSpPr>
              <a:spLocks/>
            </p:cNvSpPr>
            <p:nvPr/>
          </p:nvSpPr>
          <p:spPr bwMode="auto">
            <a:xfrm>
              <a:off x="3276601" y="2503488"/>
              <a:ext cx="838200" cy="263525"/>
            </a:xfrm>
            <a:custGeom>
              <a:avLst/>
              <a:gdLst>
                <a:gd name="T0" fmla="*/ 309 w 528"/>
                <a:gd name="T1" fmla="*/ 166 h 166"/>
                <a:gd name="T2" fmla="*/ 0 w 528"/>
                <a:gd name="T3" fmla="*/ 143 h 166"/>
                <a:gd name="T4" fmla="*/ 217 w 528"/>
                <a:gd name="T5" fmla="*/ 0 h 166"/>
                <a:gd name="T6" fmla="*/ 528 w 528"/>
                <a:gd name="T7" fmla="*/ 21 h 166"/>
                <a:gd name="T8" fmla="*/ 309 w 528"/>
                <a:gd name="T9" fmla="*/ 166 h 166"/>
              </a:gdLst>
              <a:ahLst/>
              <a:cxnLst>
                <a:cxn ang="0">
                  <a:pos x="T0" y="T1"/>
                </a:cxn>
                <a:cxn ang="0">
                  <a:pos x="T2" y="T3"/>
                </a:cxn>
                <a:cxn ang="0">
                  <a:pos x="T4" y="T5"/>
                </a:cxn>
                <a:cxn ang="0">
                  <a:pos x="T6" y="T7"/>
                </a:cxn>
                <a:cxn ang="0">
                  <a:pos x="T8" y="T9"/>
                </a:cxn>
              </a:cxnLst>
              <a:rect l="0" t="0" r="r" b="b"/>
              <a:pathLst>
                <a:path w="528" h="166">
                  <a:moveTo>
                    <a:pt x="309" y="166"/>
                  </a:moveTo>
                  <a:lnTo>
                    <a:pt x="0" y="143"/>
                  </a:lnTo>
                  <a:lnTo>
                    <a:pt x="217" y="0"/>
                  </a:lnTo>
                  <a:lnTo>
                    <a:pt x="528" y="21"/>
                  </a:lnTo>
                  <a:lnTo>
                    <a:pt x="309" y="16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9" name="Freeform 937"/>
            <p:cNvSpPr>
              <a:spLocks/>
            </p:cNvSpPr>
            <p:nvPr/>
          </p:nvSpPr>
          <p:spPr bwMode="auto">
            <a:xfrm>
              <a:off x="3276601" y="2503488"/>
              <a:ext cx="838200" cy="263525"/>
            </a:xfrm>
            <a:custGeom>
              <a:avLst/>
              <a:gdLst>
                <a:gd name="T0" fmla="*/ 309 w 528"/>
                <a:gd name="T1" fmla="*/ 166 h 166"/>
                <a:gd name="T2" fmla="*/ 0 w 528"/>
                <a:gd name="T3" fmla="*/ 143 h 166"/>
                <a:gd name="T4" fmla="*/ 217 w 528"/>
                <a:gd name="T5" fmla="*/ 0 h 166"/>
                <a:gd name="T6" fmla="*/ 528 w 528"/>
                <a:gd name="T7" fmla="*/ 21 h 166"/>
                <a:gd name="T8" fmla="*/ 309 w 528"/>
                <a:gd name="T9" fmla="*/ 166 h 166"/>
              </a:gdLst>
              <a:ahLst/>
              <a:cxnLst>
                <a:cxn ang="0">
                  <a:pos x="T0" y="T1"/>
                </a:cxn>
                <a:cxn ang="0">
                  <a:pos x="T2" y="T3"/>
                </a:cxn>
                <a:cxn ang="0">
                  <a:pos x="T4" y="T5"/>
                </a:cxn>
                <a:cxn ang="0">
                  <a:pos x="T6" y="T7"/>
                </a:cxn>
                <a:cxn ang="0">
                  <a:pos x="T8" y="T9"/>
                </a:cxn>
              </a:cxnLst>
              <a:rect l="0" t="0" r="r" b="b"/>
              <a:pathLst>
                <a:path w="528" h="166">
                  <a:moveTo>
                    <a:pt x="309" y="166"/>
                  </a:moveTo>
                  <a:lnTo>
                    <a:pt x="0" y="143"/>
                  </a:lnTo>
                  <a:lnTo>
                    <a:pt x="217" y="0"/>
                  </a:lnTo>
                  <a:lnTo>
                    <a:pt x="528" y="21"/>
                  </a:lnTo>
                  <a:lnTo>
                    <a:pt x="309" y="16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0" name="Freeform 938"/>
            <p:cNvSpPr>
              <a:spLocks noEditPoints="1"/>
            </p:cNvSpPr>
            <p:nvPr/>
          </p:nvSpPr>
          <p:spPr bwMode="auto">
            <a:xfrm>
              <a:off x="3275013" y="2525713"/>
              <a:ext cx="857250" cy="182563"/>
            </a:xfrm>
            <a:custGeom>
              <a:avLst/>
              <a:gdLst>
                <a:gd name="T0" fmla="*/ 4 w 540"/>
                <a:gd name="T1" fmla="*/ 111 h 115"/>
                <a:gd name="T2" fmla="*/ 0 w 540"/>
                <a:gd name="T3" fmla="*/ 114 h 115"/>
                <a:gd name="T4" fmla="*/ 9 w 540"/>
                <a:gd name="T5" fmla="*/ 115 h 115"/>
                <a:gd name="T6" fmla="*/ 12 w 540"/>
                <a:gd name="T7" fmla="*/ 111 h 115"/>
                <a:gd name="T8" fmla="*/ 4 w 540"/>
                <a:gd name="T9" fmla="*/ 111 h 115"/>
                <a:gd name="T10" fmla="*/ 534 w 540"/>
                <a:gd name="T11" fmla="*/ 0 h 115"/>
                <a:gd name="T12" fmla="*/ 522 w 540"/>
                <a:gd name="T13" fmla="*/ 6 h 115"/>
                <a:gd name="T14" fmla="*/ 529 w 540"/>
                <a:gd name="T15" fmla="*/ 7 h 115"/>
                <a:gd name="T16" fmla="*/ 540 w 540"/>
                <a:gd name="T17" fmla="*/ 0 h 115"/>
                <a:gd name="T18" fmla="*/ 534 w 540"/>
                <a:gd name="T19"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5">
                  <a:moveTo>
                    <a:pt x="4" y="111"/>
                  </a:moveTo>
                  <a:lnTo>
                    <a:pt x="0" y="114"/>
                  </a:lnTo>
                  <a:lnTo>
                    <a:pt x="9" y="115"/>
                  </a:lnTo>
                  <a:lnTo>
                    <a:pt x="12" y="111"/>
                  </a:lnTo>
                  <a:lnTo>
                    <a:pt x="4" y="111"/>
                  </a:lnTo>
                  <a:close/>
                  <a:moveTo>
                    <a:pt x="534" y="0"/>
                  </a:moveTo>
                  <a:lnTo>
                    <a:pt x="522" y="6"/>
                  </a:lnTo>
                  <a:lnTo>
                    <a:pt x="529" y="7"/>
                  </a:lnTo>
                  <a:lnTo>
                    <a:pt x="540" y="0"/>
                  </a:lnTo>
                  <a:lnTo>
                    <a:pt x="534"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1" name="Freeform 939"/>
            <p:cNvSpPr>
              <a:spLocks noEditPoints="1"/>
            </p:cNvSpPr>
            <p:nvPr/>
          </p:nvSpPr>
          <p:spPr bwMode="auto">
            <a:xfrm>
              <a:off x="3275013" y="2525713"/>
              <a:ext cx="857250" cy="182563"/>
            </a:xfrm>
            <a:custGeom>
              <a:avLst/>
              <a:gdLst>
                <a:gd name="T0" fmla="*/ 4 w 540"/>
                <a:gd name="T1" fmla="*/ 111 h 115"/>
                <a:gd name="T2" fmla="*/ 0 w 540"/>
                <a:gd name="T3" fmla="*/ 114 h 115"/>
                <a:gd name="T4" fmla="*/ 9 w 540"/>
                <a:gd name="T5" fmla="*/ 115 h 115"/>
                <a:gd name="T6" fmla="*/ 12 w 540"/>
                <a:gd name="T7" fmla="*/ 111 h 115"/>
                <a:gd name="T8" fmla="*/ 4 w 540"/>
                <a:gd name="T9" fmla="*/ 111 h 115"/>
                <a:gd name="T10" fmla="*/ 534 w 540"/>
                <a:gd name="T11" fmla="*/ 0 h 115"/>
                <a:gd name="T12" fmla="*/ 522 w 540"/>
                <a:gd name="T13" fmla="*/ 6 h 115"/>
                <a:gd name="T14" fmla="*/ 529 w 540"/>
                <a:gd name="T15" fmla="*/ 7 h 115"/>
                <a:gd name="T16" fmla="*/ 540 w 540"/>
                <a:gd name="T17" fmla="*/ 0 h 115"/>
                <a:gd name="T18" fmla="*/ 534 w 540"/>
                <a:gd name="T19"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5">
                  <a:moveTo>
                    <a:pt x="4" y="111"/>
                  </a:moveTo>
                  <a:lnTo>
                    <a:pt x="0" y="114"/>
                  </a:lnTo>
                  <a:lnTo>
                    <a:pt x="9" y="115"/>
                  </a:lnTo>
                  <a:lnTo>
                    <a:pt x="12" y="111"/>
                  </a:lnTo>
                  <a:lnTo>
                    <a:pt x="4" y="111"/>
                  </a:lnTo>
                  <a:moveTo>
                    <a:pt x="534" y="0"/>
                  </a:moveTo>
                  <a:lnTo>
                    <a:pt x="522" y="6"/>
                  </a:lnTo>
                  <a:lnTo>
                    <a:pt x="529" y="7"/>
                  </a:lnTo>
                  <a:lnTo>
                    <a:pt x="540" y="0"/>
                  </a:lnTo>
                  <a:lnTo>
                    <a:pt x="53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2" name="Freeform 940"/>
            <p:cNvSpPr>
              <a:spLocks/>
            </p:cNvSpPr>
            <p:nvPr/>
          </p:nvSpPr>
          <p:spPr bwMode="auto">
            <a:xfrm>
              <a:off x="3276601" y="2476501"/>
              <a:ext cx="855663" cy="268288"/>
            </a:xfrm>
            <a:custGeom>
              <a:avLst/>
              <a:gdLst>
                <a:gd name="T0" fmla="*/ 302 w 539"/>
                <a:gd name="T1" fmla="*/ 169 h 169"/>
                <a:gd name="T2" fmla="*/ 0 w 539"/>
                <a:gd name="T3" fmla="*/ 141 h 169"/>
                <a:gd name="T4" fmla="*/ 238 w 539"/>
                <a:gd name="T5" fmla="*/ 0 h 169"/>
                <a:gd name="T6" fmla="*/ 539 w 539"/>
                <a:gd name="T7" fmla="*/ 26 h 169"/>
                <a:gd name="T8" fmla="*/ 302 w 539"/>
                <a:gd name="T9" fmla="*/ 169 h 169"/>
              </a:gdLst>
              <a:ahLst/>
              <a:cxnLst>
                <a:cxn ang="0">
                  <a:pos x="T0" y="T1"/>
                </a:cxn>
                <a:cxn ang="0">
                  <a:pos x="T2" y="T3"/>
                </a:cxn>
                <a:cxn ang="0">
                  <a:pos x="T4" y="T5"/>
                </a:cxn>
                <a:cxn ang="0">
                  <a:pos x="T6" y="T7"/>
                </a:cxn>
                <a:cxn ang="0">
                  <a:pos x="T8" y="T9"/>
                </a:cxn>
              </a:cxnLst>
              <a:rect l="0" t="0" r="r" b="b"/>
              <a:pathLst>
                <a:path w="539" h="169">
                  <a:moveTo>
                    <a:pt x="302" y="169"/>
                  </a:moveTo>
                  <a:lnTo>
                    <a:pt x="0" y="141"/>
                  </a:lnTo>
                  <a:lnTo>
                    <a:pt x="238" y="0"/>
                  </a:lnTo>
                  <a:lnTo>
                    <a:pt x="539" y="26"/>
                  </a:lnTo>
                  <a:lnTo>
                    <a:pt x="302" y="169"/>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3" name="Freeform 941"/>
            <p:cNvSpPr>
              <a:spLocks/>
            </p:cNvSpPr>
            <p:nvPr/>
          </p:nvSpPr>
          <p:spPr bwMode="auto">
            <a:xfrm>
              <a:off x="3276601" y="2476501"/>
              <a:ext cx="855663" cy="268288"/>
            </a:xfrm>
            <a:custGeom>
              <a:avLst/>
              <a:gdLst>
                <a:gd name="T0" fmla="*/ 302 w 539"/>
                <a:gd name="T1" fmla="*/ 169 h 169"/>
                <a:gd name="T2" fmla="*/ 0 w 539"/>
                <a:gd name="T3" fmla="*/ 141 h 169"/>
                <a:gd name="T4" fmla="*/ 238 w 539"/>
                <a:gd name="T5" fmla="*/ 0 h 169"/>
                <a:gd name="T6" fmla="*/ 539 w 539"/>
                <a:gd name="T7" fmla="*/ 26 h 169"/>
                <a:gd name="T8" fmla="*/ 302 w 539"/>
                <a:gd name="T9" fmla="*/ 169 h 169"/>
              </a:gdLst>
              <a:ahLst/>
              <a:cxnLst>
                <a:cxn ang="0">
                  <a:pos x="T0" y="T1"/>
                </a:cxn>
                <a:cxn ang="0">
                  <a:pos x="T2" y="T3"/>
                </a:cxn>
                <a:cxn ang="0">
                  <a:pos x="T4" y="T5"/>
                </a:cxn>
                <a:cxn ang="0">
                  <a:pos x="T6" y="T7"/>
                </a:cxn>
                <a:cxn ang="0">
                  <a:pos x="T8" y="T9"/>
                </a:cxn>
              </a:cxnLst>
              <a:rect l="0" t="0" r="r" b="b"/>
              <a:pathLst>
                <a:path w="539" h="169">
                  <a:moveTo>
                    <a:pt x="302" y="169"/>
                  </a:moveTo>
                  <a:lnTo>
                    <a:pt x="0" y="141"/>
                  </a:lnTo>
                  <a:lnTo>
                    <a:pt x="238" y="0"/>
                  </a:lnTo>
                  <a:lnTo>
                    <a:pt x="539" y="26"/>
                  </a:lnTo>
                  <a:lnTo>
                    <a:pt x="302" y="1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4" name="Freeform 942"/>
            <p:cNvSpPr>
              <a:spLocks/>
            </p:cNvSpPr>
            <p:nvPr/>
          </p:nvSpPr>
          <p:spPr bwMode="auto">
            <a:xfrm>
              <a:off x="3262313" y="2690813"/>
              <a:ext cx="20638" cy="7938"/>
            </a:xfrm>
            <a:custGeom>
              <a:avLst/>
              <a:gdLst>
                <a:gd name="T0" fmla="*/ 8 w 13"/>
                <a:gd name="T1" fmla="*/ 0 h 5"/>
                <a:gd name="T2" fmla="*/ 0 w 13"/>
                <a:gd name="T3" fmla="*/ 4 h 5"/>
                <a:gd name="T4" fmla="*/ 11 w 13"/>
                <a:gd name="T5" fmla="*/ 5 h 5"/>
                <a:gd name="T6" fmla="*/ 13 w 13"/>
                <a:gd name="T7" fmla="*/ 4 h 5"/>
                <a:gd name="T8" fmla="*/ 13 w 13"/>
                <a:gd name="T9" fmla="*/ 4 h 5"/>
                <a:gd name="T10" fmla="*/ 9 w 13"/>
                <a:gd name="T11" fmla="*/ 4 h 5"/>
                <a:gd name="T12" fmla="*/ 9 w 13"/>
                <a:gd name="T13" fmla="*/ 4 h 5"/>
                <a:gd name="T14" fmla="*/ 8 w 13"/>
                <a:gd name="T15" fmla="*/ 4 h 5"/>
                <a:gd name="T16" fmla="*/ 12 w 13"/>
                <a:gd name="T17" fmla="*/ 1 h 5"/>
                <a:gd name="T18" fmla="*/ 9 w 13"/>
                <a:gd name="T19" fmla="*/ 1 h 5"/>
                <a:gd name="T20" fmla="*/ 11 w 13"/>
                <a:gd name="T21" fmla="*/ 0 h 5"/>
                <a:gd name="T22" fmla="*/ 8 w 13"/>
                <a:gd name="T23"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 h="5">
                  <a:moveTo>
                    <a:pt x="8" y="0"/>
                  </a:moveTo>
                  <a:lnTo>
                    <a:pt x="0" y="4"/>
                  </a:lnTo>
                  <a:lnTo>
                    <a:pt x="11" y="5"/>
                  </a:lnTo>
                  <a:lnTo>
                    <a:pt x="13" y="4"/>
                  </a:lnTo>
                  <a:lnTo>
                    <a:pt x="13" y="4"/>
                  </a:lnTo>
                  <a:lnTo>
                    <a:pt x="9" y="4"/>
                  </a:lnTo>
                  <a:lnTo>
                    <a:pt x="9" y="4"/>
                  </a:lnTo>
                  <a:lnTo>
                    <a:pt x="8" y="4"/>
                  </a:lnTo>
                  <a:lnTo>
                    <a:pt x="12" y="1"/>
                  </a:lnTo>
                  <a:lnTo>
                    <a:pt x="9" y="1"/>
                  </a:lnTo>
                  <a:lnTo>
                    <a:pt x="11" y="0"/>
                  </a:lnTo>
                  <a:lnTo>
                    <a:pt x="8"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5" name="Freeform 943"/>
            <p:cNvSpPr>
              <a:spLocks/>
            </p:cNvSpPr>
            <p:nvPr/>
          </p:nvSpPr>
          <p:spPr bwMode="auto">
            <a:xfrm>
              <a:off x="3262313" y="2690813"/>
              <a:ext cx="20638" cy="7938"/>
            </a:xfrm>
            <a:custGeom>
              <a:avLst/>
              <a:gdLst>
                <a:gd name="T0" fmla="*/ 8 w 13"/>
                <a:gd name="T1" fmla="*/ 0 h 5"/>
                <a:gd name="T2" fmla="*/ 0 w 13"/>
                <a:gd name="T3" fmla="*/ 4 h 5"/>
                <a:gd name="T4" fmla="*/ 11 w 13"/>
                <a:gd name="T5" fmla="*/ 5 h 5"/>
                <a:gd name="T6" fmla="*/ 13 w 13"/>
                <a:gd name="T7" fmla="*/ 4 h 5"/>
                <a:gd name="T8" fmla="*/ 13 w 13"/>
                <a:gd name="T9" fmla="*/ 4 h 5"/>
                <a:gd name="T10" fmla="*/ 9 w 13"/>
                <a:gd name="T11" fmla="*/ 4 h 5"/>
                <a:gd name="T12" fmla="*/ 9 w 13"/>
                <a:gd name="T13" fmla="*/ 4 h 5"/>
                <a:gd name="T14" fmla="*/ 8 w 13"/>
                <a:gd name="T15" fmla="*/ 4 h 5"/>
                <a:gd name="T16" fmla="*/ 12 w 13"/>
                <a:gd name="T17" fmla="*/ 1 h 5"/>
                <a:gd name="T18" fmla="*/ 9 w 13"/>
                <a:gd name="T19" fmla="*/ 1 h 5"/>
                <a:gd name="T20" fmla="*/ 11 w 13"/>
                <a:gd name="T21" fmla="*/ 0 h 5"/>
                <a:gd name="T22" fmla="*/ 8 w 13"/>
                <a:gd name="T23"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 h="5">
                  <a:moveTo>
                    <a:pt x="8" y="0"/>
                  </a:moveTo>
                  <a:lnTo>
                    <a:pt x="0" y="4"/>
                  </a:lnTo>
                  <a:lnTo>
                    <a:pt x="11" y="5"/>
                  </a:lnTo>
                  <a:lnTo>
                    <a:pt x="13" y="4"/>
                  </a:lnTo>
                  <a:lnTo>
                    <a:pt x="13" y="4"/>
                  </a:lnTo>
                  <a:lnTo>
                    <a:pt x="9" y="4"/>
                  </a:lnTo>
                  <a:lnTo>
                    <a:pt x="9" y="4"/>
                  </a:lnTo>
                  <a:lnTo>
                    <a:pt x="8" y="4"/>
                  </a:lnTo>
                  <a:lnTo>
                    <a:pt x="12" y="1"/>
                  </a:lnTo>
                  <a:lnTo>
                    <a:pt x="9" y="1"/>
                  </a:lnTo>
                  <a:lnTo>
                    <a:pt x="11" y="0"/>
                  </a:lnTo>
                  <a:lnTo>
                    <a:pt x="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6" name="Freeform 944"/>
            <p:cNvSpPr>
              <a:spLocks/>
            </p:cNvSpPr>
            <p:nvPr/>
          </p:nvSpPr>
          <p:spPr bwMode="auto">
            <a:xfrm>
              <a:off x="3279776" y="2697163"/>
              <a:ext cx="22225" cy="3175"/>
            </a:xfrm>
            <a:custGeom>
              <a:avLst/>
              <a:gdLst>
                <a:gd name="T0" fmla="*/ 2 w 14"/>
                <a:gd name="T1" fmla="*/ 0 h 2"/>
                <a:gd name="T2" fmla="*/ 0 w 14"/>
                <a:gd name="T3" fmla="*/ 1 h 2"/>
                <a:gd name="T4" fmla="*/ 11 w 14"/>
                <a:gd name="T5" fmla="*/ 2 h 2"/>
                <a:gd name="T6" fmla="*/ 14 w 14"/>
                <a:gd name="T7" fmla="*/ 1 h 2"/>
                <a:gd name="T8" fmla="*/ 2 w 14"/>
                <a:gd name="T9" fmla="*/ 0 h 2"/>
              </a:gdLst>
              <a:ahLst/>
              <a:cxnLst>
                <a:cxn ang="0">
                  <a:pos x="T0" y="T1"/>
                </a:cxn>
                <a:cxn ang="0">
                  <a:pos x="T2" y="T3"/>
                </a:cxn>
                <a:cxn ang="0">
                  <a:pos x="T4" y="T5"/>
                </a:cxn>
                <a:cxn ang="0">
                  <a:pos x="T6" y="T7"/>
                </a:cxn>
                <a:cxn ang="0">
                  <a:pos x="T8" y="T9"/>
                </a:cxn>
              </a:cxnLst>
              <a:rect l="0" t="0" r="r" b="b"/>
              <a:pathLst>
                <a:path w="14" h="2">
                  <a:moveTo>
                    <a:pt x="2" y="0"/>
                  </a:moveTo>
                  <a:lnTo>
                    <a:pt x="0" y="1"/>
                  </a:lnTo>
                  <a:lnTo>
                    <a:pt x="11" y="2"/>
                  </a:lnTo>
                  <a:lnTo>
                    <a:pt x="14" y="1"/>
                  </a:lnTo>
                  <a:lnTo>
                    <a:pt x="2"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7" name="Freeform 945"/>
            <p:cNvSpPr>
              <a:spLocks/>
            </p:cNvSpPr>
            <p:nvPr/>
          </p:nvSpPr>
          <p:spPr bwMode="auto">
            <a:xfrm>
              <a:off x="3279776" y="2697163"/>
              <a:ext cx="22225" cy="3175"/>
            </a:xfrm>
            <a:custGeom>
              <a:avLst/>
              <a:gdLst>
                <a:gd name="T0" fmla="*/ 2 w 14"/>
                <a:gd name="T1" fmla="*/ 0 h 2"/>
                <a:gd name="T2" fmla="*/ 0 w 14"/>
                <a:gd name="T3" fmla="*/ 1 h 2"/>
                <a:gd name="T4" fmla="*/ 11 w 14"/>
                <a:gd name="T5" fmla="*/ 2 h 2"/>
                <a:gd name="T6" fmla="*/ 14 w 14"/>
                <a:gd name="T7" fmla="*/ 1 h 2"/>
                <a:gd name="T8" fmla="*/ 2 w 14"/>
                <a:gd name="T9" fmla="*/ 0 h 2"/>
              </a:gdLst>
              <a:ahLst/>
              <a:cxnLst>
                <a:cxn ang="0">
                  <a:pos x="T0" y="T1"/>
                </a:cxn>
                <a:cxn ang="0">
                  <a:pos x="T2" y="T3"/>
                </a:cxn>
                <a:cxn ang="0">
                  <a:pos x="T4" y="T5"/>
                </a:cxn>
                <a:cxn ang="0">
                  <a:pos x="T6" y="T7"/>
                </a:cxn>
                <a:cxn ang="0">
                  <a:pos x="T8" y="T9"/>
                </a:cxn>
              </a:cxnLst>
              <a:rect l="0" t="0" r="r" b="b"/>
              <a:pathLst>
                <a:path w="14" h="2">
                  <a:moveTo>
                    <a:pt x="2" y="0"/>
                  </a:moveTo>
                  <a:lnTo>
                    <a:pt x="0" y="1"/>
                  </a:lnTo>
                  <a:lnTo>
                    <a:pt x="11" y="2"/>
                  </a:lnTo>
                  <a:lnTo>
                    <a:pt x="14" y="1"/>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8" name="Freeform 946"/>
            <p:cNvSpPr>
              <a:spLocks/>
            </p:cNvSpPr>
            <p:nvPr/>
          </p:nvSpPr>
          <p:spPr bwMode="auto">
            <a:xfrm>
              <a:off x="3276601" y="2470151"/>
              <a:ext cx="838200" cy="260350"/>
            </a:xfrm>
            <a:custGeom>
              <a:avLst/>
              <a:gdLst>
                <a:gd name="T0" fmla="*/ 309 w 528"/>
                <a:gd name="T1" fmla="*/ 164 h 164"/>
                <a:gd name="T2" fmla="*/ 0 w 528"/>
                <a:gd name="T3" fmla="*/ 143 h 164"/>
                <a:gd name="T4" fmla="*/ 217 w 528"/>
                <a:gd name="T5" fmla="*/ 0 h 164"/>
                <a:gd name="T6" fmla="*/ 528 w 528"/>
                <a:gd name="T7" fmla="*/ 21 h 164"/>
                <a:gd name="T8" fmla="*/ 309 w 528"/>
                <a:gd name="T9" fmla="*/ 164 h 164"/>
              </a:gdLst>
              <a:ahLst/>
              <a:cxnLst>
                <a:cxn ang="0">
                  <a:pos x="T0" y="T1"/>
                </a:cxn>
                <a:cxn ang="0">
                  <a:pos x="T2" y="T3"/>
                </a:cxn>
                <a:cxn ang="0">
                  <a:pos x="T4" y="T5"/>
                </a:cxn>
                <a:cxn ang="0">
                  <a:pos x="T6" y="T7"/>
                </a:cxn>
                <a:cxn ang="0">
                  <a:pos x="T8" y="T9"/>
                </a:cxn>
              </a:cxnLst>
              <a:rect l="0" t="0" r="r" b="b"/>
              <a:pathLst>
                <a:path w="528" h="164">
                  <a:moveTo>
                    <a:pt x="309" y="164"/>
                  </a:moveTo>
                  <a:lnTo>
                    <a:pt x="0" y="143"/>
                  </a:lnTo>
                  <a:lnTo>
                    <a:pt x="217" y="0"/>
                  </a:lnTo>
                  <a:lnTo>
                    <a:pt x="528" y="21"/>
                  </a:lnTo>
                  <a:lnTo>
                    <a:pt x="309" y="16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9" name="Freeform 947"/>
            <p:cNvSpPr>
              <a:spLocks/>
            </p:cNvSpPr>
            <p:nvPr/>
          </p:nvSpPr>
          <p:spPr bwMode="auto">
            <a:xfrm>
              <a:off x="3276601" y="2470151"/>
              <a:ext cx="838200" cy="260350"/>
            </a:xfrm>
            <a:custGeom>
              <a:avLst/>
              <a:gdLst>
                <a:gd name="T0" fmla="*/ 309 w 528"/>
                <a:gd name="T1" fmla="*/ 164 h 164"/>
                <a:gd name="T2" fmla="*/ 0 w 528"/>
                <a:gd name="T3" fmla="*/ 143 h 164"/>
                <a:gd name="T4" fmla="*/ 217 w 528"/>
                <a:gd name="T5" fmla="*/ 0 h 164"/>
                <a:gd name="T6" fmla="*/ 528 w 528"/>
                <a:gd name="T7" fmla="*/ 21 h 164"/>
                <a:gd name="T8" fmla="*/ 309 w 528"/>
                <a:gd name="T9" fmla="*/ 164 h 164"/>
              </a:gdLst>
              <a:ahLst/>
              <a:cxnLst>
                <a:cxn ang="0">
                  <a:pos x="T0" y="T1"/>
                </a:cxn>
                <a:cxn ang="0">
                  <a:pos x="T2" y="T3"/>
                </a:cxn>
                <a:cxn ang="0">
                  <a:pos x="T4" y="T5"/>
                </a:cxn>
                <a:cxn ang="0">
                  <a:pos x="T6" y="T7"/>
                </a:cxn>
                <a:cxn ang="0">
                  <a:pos x="T8" y="T9"/>
                </a:cxn>
              </a:cxnLst>
              <a:rect l="0" t="0" r="r" b="b"/>
              <a:pathLst>
                <a:path w="528" h="164">
                  <a:moveTo>
                    <a:pt x="309" y="164"/>
                  </a:moveTo>
                  <a:lnTo>
                    <a:pt x="0" y="143"/>
                  </a:lnTo>
                  <a:lnTo>
                    <a:pt x="217" y="0"/>
                  </a:lnTo>
                  <a:lnTo>
                    <a:pt x="528" y="21"/>
                  </a:lnTo>
                  <a:lnTo>
                    <a:pt x="309" y="16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0" name="Freeform 948"/>
            <p:cNvSpPr>
              <a:spLocks noEditPoints="1"/>
            </p:cNvSpPr>
            <p:nvPr/>
          </p:nvSpPr>
          <p:spPr bwMode="auto">
            <a:xfrm>
              <a:off x="3275013" y="2489201"/>
              <a:ext cx="857250" cy="182563"/>
            </a:xfrm>
            <a:custGeom>
              <a:avLst/>
              <a:gdLst>
                <a:gd name="T0" fmla="*/ 4 w 540"/>
                <a:gd name="T1" fmla="*/ 112 h 115"/>
                <a:gd name="T2" fmla="*/ 0 w 540"/>
                <a:gd name="T3" fmla="*/ 114 h 115"/>
                <a:gd name="T4" fmla="*/ 9 w 540"/>
                <a:gd name="T5" fmla="*/ 115 h 115"/>
                <a:gd name="T6" fmla="*/ 12 w 540"/>
                <a:gd name="T7" fmla="*/ 113 h 115"/>
                <a:gd name="T8" fmla="*/ 4 w 540"/>
                <a:gd name="T9" fmla="*/ 112 h 115"/>
                <a:gd name="T10" fmla="*/ 534 w 540"/>
                <a:gd name="T11" fmla="*/ 0 h 115"/>
                <a:gd name="T12" fmla="*/ 522 w 540"/>
                <a:gd name="T13" fmla="*/ 8 h 115"/>
                <a:gd name="T14" fmla="*/ 529 w 540"/>
                <a:gd name="T15" fmla="*/ 8 h 115"/>
                <a:gd name="T16" fmla="*/ 540 w 540"/>
                <a:gd name="T17" fmla="*/ 1 h 115"/>
                <a:gd name="T18" fmla="*/ 534 w 540"/>
                <a:gd name="T19"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5">
                  <a:moveTo>
                    <a:pt x="4" y="112"/>
                  </a:moveTo>
                  <a:lnTo>
                    <a:pt x="0" y="114"/>
                  </a:lnTo>
                  <a:lnTo>
                    <a:pt x="9" y="115"/>
                  </a:lnTo>
                  <a:lnTo>
                    <a:pt x="12" y="113"/>
                  </a:lnTo>
                  <a:lnTo>
                    <a:pt x="4" y="112"/>
                  </a:lnTo>
                  <a:close/>
                  <a:moveTo>
                    <a:pt x="534" y="0"/>
                  </a:moveTo>
                  <a:lnTo>
                    <a:pt x="522" y="8"/>
                  </a:lnTo>
                  <a:lnTo>
                    <a:pt x="529" y="8"/>
                  </a:lnTo>
                  <a:lnTo>
                    <a:pt x="540" y="1"/>
                  </a:lnTo>
                  <a:lnTo>
                    <a:pt x="534"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1" name="Freeform 949"/>
            <p:cNvSpPr>
              <a:spLocks noEditPoints="1"/>
            </p:cNvSpPr>
            <p:nvPr/>
          </p:nvSpPr>
          <p:spPr bwMode="auto">
            <a:xfrm>
              <a:off x="3275013" y="2489201"/>
              <a:ext cx="857250" cy="182563"/>
            </a:xfrm>
            <a:custGeom>
              <a:avLst/>
              <a:gdLst>
                <a:gd name="T0" fmla="*/ 4 w 540"/>
                <a:gd name="T1" fmla="*/ 112 h 115"/>
                <a:gd name="T2" fmla="*/ 0 w 540"/>
                <a:gd name="T3" fmla="*/ 114 h 115"/>
                <a:gd name="T4" fmla="*/ 9 w 540"/>
                <a:gd name="T5" fmla="*/ 115 h 115"/>
                <a:gd name="T6" fmla="*/ 12 w 540"/>
                <a:gd name="T7" fmla="*/ 113 h 115"/>
                <a:gd name="T8" fmla="*/ 4 w 540"/>
                <a:gd name="T9" fmla="*/ 112 h 115"/>
                <a:gd name="T10" fmla="*/ 534 w 540"/>
                <a:gd name="T11" fmla="*/ 0 h 115"/>
                <a:gd name="T12" fmla="*/ 522 w 540"/>
                <a:gd name="T13" fmla="*/ 8 h 115"/>
                <a:gd name="T14" fmla="*/ 529 w 540"/>
                <a:gd name="T15" fmla="*/ 8 h 115"/>
                <a:gd name="T16" fmla="*/ 540 w 540"/>
                <a:gd name="T17" fmla="*/ 1 h 115"/>
                <a:gd name="T18" fmla="*/ 534 w 540"/>
                <a:gd name="T19"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5">
                  <a:moveTo>
                    <a:pt x="4" y="112"/>
                  </a:moveTo>
                  <a:lnTo>
                    <a:pt x="0" y="114"/>
                  </a:lnTo>
                  <a:lnTo>
                    <a:pt x="9" y="115"/>
                  </a:lnTo>
                  <a:lnTo>
                    <a:pt x="12" y="113"/>
                  </a:lnTo>
                  <a:lnTo>
                    <a:pt x="4" y="112"/>
                  </a:lnTo>
                  <a:moveTo>
                    <a:pt x="534" y="0"/>
                  </a:moveTo>
                  <a:lnTo>
                    <a:pt x="522" y="8"/>
                  </a:lnTo>
                  <a:lnTo>
                    <a:pt x="529" y="8"/>
                  </a:lnTo>
                  <a:lnTo>
                    <a:pt x="540" y="1"/>
                  </a:lnTo>
                  <a:lnTo>
                    <a:pt x="53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2" name="Freeform 950"/>
            <p:cNvSpPr>
              <a:spLocks/>
            </p:cNvSpPr>
            <p:nvPr/>
          </p:nvSpPr>
          <p:spPr bwMode="auto">
            <a:xfrm>
              <a:off x="3276601" y="2439988"/>
              <a:ext cx="855663" cy="269875"/>
            </a:xfrm>
            <a:custGeom>
              <a:avLst/>
              <a:gdLst>
                <a:gd name="T0" fmla="*/ 302 w 539"/>
                <a:gd name="T1" fmla="*/ 170 h 170"/>
                <a:gd name="T2" fmla="*/ 0 w 539"/>
                <a:gd name="T3" fmla="*/ 143 h 170"/>
                <a:gd name="T4" fmla="*/ 238 w 539"/>
                <a:gd name="T5" fmla="*/ 0 h 170"/>
                <a:gd name="T6" fmla="*/ 539 w 539"/>
                <a:gd name="T7" fmla="*/ 27 h 170"/>
                <a:gd name="T8" fmla="*/ 302 w 539"/>
                <a:gd name="T9" fmla="*/ 170 h 170"/>
              </a:gdLst>
              <a:ahLst/>
              <a:cxnLst>
                <a:cxn ang="0">
                  <a:pos x="T0" y="T1"/>
                </a:cxn>
                <a:cxn ang="0">
                  <a:pos x="T2" y="T3"/>
                </a:cxn>
                <a:cxn ang="0">
                  <a:pos x="T4" y="T5"/>
                </a:cxn>
                <a:cxn ang="0">
                  <a:pos x="T6" y="T7"/>
                </a:cxn>
                <a:cxn ang="0">
                  <a:pos x="T8" y="T9"/>
                </a:cxn>
              </a:cxnLst>
              <a:rect l="0" t="0" r="r" b="b"/>
              <a:pathLst>
                <a:path w="539" h="170">
                  <a:moveTo>
                    <a:pt x="302" y="170"/>
                  </a:moveTo>
                  <a:lnTo>
                    <a:pt x="0" y="143"/>
                  </a:lnTo>
                  <a:lnTo>
                    <a:pt x="238" y="0"/>
                  </a:lnTo>
                  <a:lnTo>
                    <a:pt x="539" y="27"/>
                  </a:lnTo>
                  <a:lnTo>
                    <a:pt x="302" y="170"/>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3" name="Freeform 951"/>
            <p:cNvSpPr>
              <a:spLocks/>
            </p:cNvSpPr>
            <p:nvPr/>
          </p:nvSpPr>
          <p:spPr bwMode="auto">
            <a:xfrm>
              <a:off x="3276601" y="2439988"/>
              <a:ext cx="855663" cy="269875"/>
            </a:xfrm>
            <a:custGeom>
              <a:avLst/>
              <a:gdLst>
                <a:gd name="T0" fmla="*/ 302 w 539"/>
                <a:gd name="T1" fmla="*/ 170 h 170"/>
                <a:gd name="T2" fmla="*/ 0 w 539"/>
                <a:gd name="T3" fmla="*/ 143 h 170"/>
                <a:gd name="T4" fmla="*/ 238 w 539"/>
                <a:gd name="T5" fmla="*/ 0 h 170"/>
                <a:gd name="T6" fmla="*/ 539 w 539"/>
                <a:gd name="T7" fmla="*/ 27 h 170"/>
                <a:gd name="T8" fmla="*/ 302 w 539"/>
                <a:gd name="T9" fmla="*/ 170 h 170"/>
              </a:gdLst>
              <a:ahLst/>
              <a:cxnLst>
                <a:cxn ang="0">
                  <a:pos x="T0" y="T1"/>
                </a:cxn>
                <a:cxn ang="0">
                  <a:pos x="T2" y="T3"/>
                </a:cxn>
                <a:cxn ang="0">
                  <a:pos x="T4" y="T5"/>
                </a:cxn>
                <a:cxn ang="0">
                  <a:pos x="T6" y="T7"/>
                </a:cxn>
                <a:cxn ang="0">
                  <a:pos x="T8" y="T9"/>
                </a:cxn>
              </a:cxnLst>
              <a:rect l="0" t="0" r="r" b="b"/>
              <a:pathLst>
                <a:path w="539" h="170">
                  <a:moveTo>
                    <a:pt x="302" y="170"/>
                  </a:moveTo>
                  <a:lnTo>
                    <a:pt x="0" y="143"/>
                  </a:lnTo>
                  <a:lnTo>
                    <a:pt x="238" y="0"/>
                  </a:lnTo>
                  <a:lnTo>
                    <a:pt x="539" y="27"/>
                  </a:lnTo>
                  <a:lnTo>
                    <a:pt x="302" y="17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4" name="Freeform 952"/>
            <p:cNvSpPr>
              <a:spLocks/>
            </p:cNvSpPr>
            <p:nvPr/>
          </p:nvSpPr>
          <p:spPr bwMode="auto">
            <a:xfrm>
              <a:off x="3262313" y="2655888"/>
              <a:ext cx="20638" cy="9525"/>
            </a:xfrm>
            <a:custGeom>
              <a:avLst/>
              <a:gdLst>
                <a:gd name="T0" fmla="*/ 8 w 13"/>
                <a:gd name="T1" fmla="*/ 0 h 6"/>
                <a:gd name="T2" fmla="*/ 0 w 13"/>
                <a:gd name="T3" fmla="*/ 5 h 6"/>
                <a:gd name="T4" fmla="*/ 11 w 13"/>
                <a:gd name="T5" fmla="*/ 6 h 6"/>
                <a:gd name="T6" fmla="*/ 13 w 13"/>
                <a:gd name="T7" fmla="*/ 4 h 6"/>
                <a:gd name="T8" fmla="*/ 13 w 13"/>
                <a:gd name="T9" fmla="*/ 4 h 6"/>
                <a:gd name="T10" fmla="*/ 9 w 13"/>
                <a:gd name="T11" fmla="*/ 4 h 6"/>
                <a:gd name="T12" fmla="*/ 9 w 13"/>
                <a:gd name="T13" fmla="*/ 4 h 6"/>
                <a:gd name="T14" fmla="*/ 8 w 13"/>
                <a:gd name="T15" fmla="*/ 4 h 6"/>
                <a:gd name="T16" fmla="*/ 12 w 13"/>
                <a:gd name="T17" fmla="*/ 2 h 6"/>
                <a:gd name="T18" fmla="*/ 9 w 13"/>
                <a:gd name="T19" fmla="*/ 2 h 6"/>
                <a:gd name="T20" fmla="*/ 11 w 13"/>
                <a:gd name="T21" fmla="*/ 0 h 6"/>
                <a:gd name="T22" fmla="*/ 8 w 13"/>
                <a:gd name="T23"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 h="6">
                  <a:moveTo>
                    <a:pt x="8" y="0"/>
                  </a:moveTo>
                  <a:lnTo>
                    <a:pt x="0" y="5"/>
                  </a:lnTo>
                  <a:lnTo>
                    <a:pt x="11" y="6"/>
                  </a:lnTo>
                  <a:lnTo>
                    <a:pt x="13" y="4"/>
                  </a:lnTo>
                  <a:lnTo>
                    <a:pt x="13" y="4"/>
                  </a:lnTo>
                  <a:lnTo>
                    <a:pt x="9" y="4"/>
                  </a:lnTo>
                  <a:lnTo>
                    <a:pt x="9" y="4"/>
                  </a:lnTo>
                  <a:lnTo>
                    <a:pt x="8" y="4"/>
                  </a:lnTo>
                  <a:lnTo>
                    <a:pt x="12" y="2"/>
                  </a:lnTo>
                  <a:lnTo>
                    <a:pt x="9" y="2"/>
                  </a:lnTo>
                  <a:lnTo>
                    <a:pt x="11" y="0"/>
                  </a:lnTo>
                  <a:lnTo>
                    <a:pt x="8"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5" name="Freeform 953"/>
            <p:cNvSpPr>
              <a:spLocks/>
            </p:cNvSpPr>
            <p:nvPr/>
          </p:nvSpPr>
          <p:spPr bwMode="auto">
            <a:xfrm>
              <a:off x="3262313" y="2655888"/>
              <a:ext cx="20638" cy="9525"/>
            </a:xfrm>
            <a:custGeom>
              <a:avLst/>
              <a:gdLst>
                <a:gd name="T0" fmla="*/ 8 w 13"/>
                <a:gd name="T1" fmla="*/ 0 h 6"/>
                <a:gd name="T2" fmla="*/ 0 w 13"/>
                <a:gd name="T3" fmla="*/ 5 h 6"/>
                <a:gd name="T4" fmla="*/ 11 w 13"/>
                <a:gd name="T5" fmla="*/ 6 h 6"/>
                <a:gd name="T6" fmla="*/ 13 w 13"/>
                <a:gd name="T7" fmla="*/ 4 h 6"/>
                <a:gd name="T8" fmla="*/ 13 w 13"/>
                <a:gd name="T9" fmla="*/ 4 h 6"/>
                <a:gd name="T10" fmla="*/ 9 w 13"/>
                <a:gd name="T11" fmla="*/ 4 h 6"/>
                <a:gd name="T12" fmla="*/ 9 w 13"/>
                <a:gd name="T13" fmla="*/ 4 h 6"/>
                <a:gd name="T14" fmla="*/ 8 w 13"/>
                <a:gd name="T15" fmla="*/ 4 h 6"/>
                <a:gd name="T16" fmla="*/ 12 w 13"/>
                <a:gd name="T17" fmla="*/ 2 h 6"/>
                <a:gd name="T18" fmla="*/ 9 w 13"/>
                <a:gd name="T19" fmla="*/ 2 h 6"/>
                <a:gd name="T20" fmla="*/ 11 w 13"/>
                <a:gd name="T21" fmla="*/ 0 h 6"/>
                <a:gd name="T22" fmla="*/ 8 w 13"/>
                <a:gd name="T23"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 h="6">
                  <a:moveTo>
                    <a:pt x="8" y="0"/>
                  </a:moveTo>
                  <a:lnTo>
                    <a:pt x="0" y="5"/>
                  </a:lnTo>
                  <a:lnTo>
                    <a:pt x="11" y="6"/>
                  </a:lnTo>
                  <a:lnTo>
                    <a:pt x="13" y="4"/>
                  </a:lnTo>
                  <a:lnTo>
                    <a:pt x="13" y="4"/>
                  </a:lnTo>
                  <a:lnTo>
                    <a:pt x="9" y="4"/>
                  </a:lnTo>
                  <a:lnTo>
                    <a:pt x="9" y="4"/>
                  </a:lnTo>
                  <a:lnTo>
                    <a:pt x="8" y="4"/>
                  </a:lnTo>
                  <a:lnTo>
                    <a:pt x="12" y="2"/>
                  </a:lnTo>
                  <a:lnTo>
                    <a:pt x="9" y="2"/>
                  </a:lnTo>
                  <a:lnTo>
                    <a:pt x="11" y="0"/>
                  </a:lnTo>
                  <a:lnTo>
                    <a:pt x="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6" name="Freeform 954"/>
            <p:cNvSpPr>
              <a:spLocks/>
            </p:cNvSpPr>
            <p:nvPr/>
          </p:nvSpPr>
          <p:spPr bwMode="auto">
            <a:xfrm>
              <a:off x="3279776" y="2662238"/>
              <a:ext cx="22225" cy="3175"/>
            </a:xfrm>
            <a:custGeom>
              <a:avLst/>
              <a:gdLst>
                <a:gd name="T0" fmla="*/ 2 w 14"/>
                <a:gd name="T1" fmla="*/ 0 h 2"/>
                <a:gd name="T2" fmla="*/ 0 w 14"/>
                <a:gd name="T3" fmla="*/ 2 h 2"/>
                <a:gd name="T4" fmla="*/ 11 w 14"/>
                <a:gd name="T5" fmla="*/ 2 h 2"/>
                <a:gd name="T6" fmla="*/ 14 w 14"/>
                <a:gd name="T7" fmla="*/ 1 h 2"/>
                <a:gd name="T8" fmla="*/ 2 w 14"/>
                <a:gd name="T9" fmla="*/ 0 h 2"/>
              </a:gdLst>
              <a:ahLst/>
              <a:cxnLst>
                <a:cxn ang="0">
                  <a:pos x="T0" y="T1"/>
                </a:cxn>
                <a:cxn ang="0">
                  <a:pos x="T2" y="T3"/>
                </a:cxn>
                <a:cxn ang="0">
                  <a:pos x="T4" y="T5"/>
                </a:cxn>
                <a:cxn ang="0">
                  <a:pos x="T6" y="T7"/>
                </a:cxn>
                <a:cxn ang="0">
                  <a:pos x="T8" y="T9"/>
                </a:cxn>
              </a:cxnLst>
              <a:rect l="0" t="0" r="r" b="b"/>
              <a:pathLst>
                <a:path w="14" h="2">
                  <a:moveTo>
                    <a:pt x="2" y="0"/>
                  </a:moveTo>
                  <a:lnTo>
                    <a:pt x="0" y="2"/>
                  </a:lnTo>
                  <a:lnTo>
                    <a:pt x="11" y="2"/>
                  </a:lnTo>
                  <a:lnTo>
                    <a:pt x="14" y="1"/>
                  </a:lnTo>
                  <a:lnTo>
                    <a:pt x="2"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7" name="Freeform 955"/>
            <p:cNvSpPr>
              <a:spLocks/>
            </p:cNvSpPr>
            <p:nvPr/>
          </p:nvSpPr>
          <p:spPr bwMode="auto">
            <a:xfrm>
              <a:off x="3279776" y="2662238"/>
              <a:ext cx="22225" cy="3175"/>
            </a:xfrm>
            <a:custGeom>
              <a:avLst/>
              <a:gdLst>
                <a:gd name="T0" fmla="*/ 2 w 14"/>
                <a:gd name="T1" fmla="*/ 0 h 2"/>
                <a:gd name="T2" fmla="*/ 0 w 14"/>
                <a:gd name="T3" fmla="*/ 2 h 2"/>
                <a:gd name="T4" fmla="*/ 11 w 14"/>
                <a:gd name="T5" fmla="*/ 2 h 2"/>
                <a:gd name="T6" fmla="*/ 14 w 14"/>
                <a:gd name="T7" fmla="*/ 1 h 2"/>
                <a:gd name="T8" fmla="*/ 2 w 14"/>
                <a:gd name="T9" fmla="*/ 0 h 2"/>
              </a:gdLst>
              <a:ahLst/>
              <a:cxnLst>
                <a:cxn ang="0">
                  <a:pos x="T0" y="T1"/>
                </a:cxn>
                <a:cxn ang="0">
                  <a:pos x="T2" y="T3"/>
                </a:cxn>
                <a:cxn ang="0">
                  <a:pos x="T4" y="T5"/>
                </a:cxn>
                <a:cxn ang="0">
                  <a:pos x="T6" y="T7"/>
                </a:cxn>
                <a:cxn ang="0">
                  <a:pos x="T8" y="T9"/>
                </a:cxn>
              </a:cxnLst>
              <a:rect l="0" t="0" r="r" b="b"/>
              <a:pathLst>
                <a:path w="14" h="2">
                  <a:moveTo>
                    <a:pt x="2" y="0"/>
                  </a:moveTo>
                  <a:lnTo>
                    <a:pt x="0" y="2"/>
                  </a:lnTo>
                  <a:lnTo>
                    <a:pt x="11" y="2"/>
                  </a:lnTo>
                  <a:lnTo>
                    <a:pt x="14" y="1"/>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8" name="Freeform 956"/>
            <p:cNvSpPr>
              <a:spLocks/>
            </p:cNvSpPr>
            <p:nvPr/>
          </p:nvSpPr>
          <p:spPr bwMode="auto">
            <a:xfrm>
              <a:off x="3276601" y="2433638"/>
              <a:ext cx="838200" cy="261938"/>
            </a:xfrm>
            <a:custGeom>
              <a:avLst/>
              <a:gdLst>
                <a:gd name="T0" fmla="*/ 309 w 528"/>
                <a:gd name="T1" fmla="*/ 165 h 165"/>
                <a:gd name="T2" fmla="*/ 0 w 528"/>
                <a:gd name="T3" fmla="*/ 144 h 165"/>
                <a:gd name="T4" fmla="*/ 217 w 528"/>
                <a:gd name="T5" fmla="*/ 0 h 165"/>
                <a:gd name="T6" fmla="*/ 528 w 528"/>
                <a:gd name="T7" fmla="*/ 21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4"/>
                  </a:lnTo>
                  <a:lnTo>
                    <a:pt x="217" y="0"/>
                  </a:lnTo>
                  <a:lnTo>
                    <a:pt x="528" y="21"/>
                  </a:lnTo>
                  <a:lnTo>
                    <a:pt x="309" y="1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9" name="Freeform 957"/>
            <p:cNvSpPr>
              <a:spLocks/>
            </p:cNvSpPr>
            <p:nvPr/>
          </p:nvSpPr>
          <p:spPr bwMode="auto">
            <a:xfrm>
              <a:off x="3276601" y="2433638"/>
              <a:ext cx="838200" cy="261938"/>
            </a:xfrm>
            <a:custGeom>
              <a:avLst/>
              <a:gdLst>
                <a:gd name="T0" fmla="*/ 309 w 528"/>
                <a:gd name="T1" fmla="*/ 165 h 165"/>
                <a:gd name="T2" fmla="*/ 0 w 528"/>
                <a:gd name="T3" fmla="*/ 144 h 165"/>
                <a:gd name="T4" fmla="*/ 217 w 528"/>
                <a:gd name="T5" fmla="*/ 0 h 165"/>
                <a:gd name="T6" fmla="*/ 528 w 528"/>
                <a:gd name="T7" fmla="*/ 21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4"/>
                  </a:lnTo>
                  <a:lnTo>
                    <a:pt x="217" y="0"/>
                  </a:lnTo>
                  <a:lnTo>
                    <a:pt x="528" y="21"/>
                  </a:lnTo>
                  <a:lnTo>
                    <a:pt x="309" y="16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0" name="Freeform 958"/>
            <p:cNvSpPr>
              <a:spLocks/>
            </p:cNvSpPr>
            <p:nvPr/>
          </p:nvSpPr>
          <p:spPr bwMode="auto">
            <a:xfrm>
              <a:off x="4121151" y="2551113"/>
              <a:ext cx="11113" cy="3175"/>
            </a:xfrm>
            <a:custGeom>
              <a:avLst/>
              <a:gdLst>
                <a:gd name="T0" fmla="*/ 1 w 7"/>
                <a:gd name="T1" fmla="*/ 0 h 2"/>
                <a:gd name="T2" fmla="*/ 0 w 7"/>
                <a:gd name="T3" fmla="*/ 1 h 2"/>
                <a:gd name="T4" fmla="*/ 6 w 7"/>
                <a:gd name="T5" fmla="*/ 2 h 2"/>
                <a:gd name="T6" fmla="*/ 7 w 7"/>
                <a:gd name="T7" fmla="*/ 1 h 2"/>
                <a:gd name="T8" fmla="*/ 1 w 7"/>
                <a:gd name="T9" fmla="*/ 0 h 2"/>
              </a:gdLst>
              <a:ahLst/>
              <a:cxnLst>
                <a:cxn ang="0">
                  <a:pos x="T0" y="T1"/>
                </a:cxn>
                <a:cxn ang="0">
                  <a:pos x="T2" y="T3"/>
                </a:cxn>
                <a:cxn ang="0">
                  <a:pos x="T4" y="T5"/>
                </a:cxn>
                <a:cxn ang="0">
                  <a:pos x="T6" y="T7"/>
                </a:cxn>
                <a:cxn ang="0">
                  <a:pos x="T8" y="T9"/>
                </a:cxn>
              </a:cxnLst>
              <a:rect l="0" t="0" r="r" b="b"/>
              <a:pathLst>
                <a:path w="7" h="2">
                  <a:moveTo>
                    <a:pt x="1" y="0"/>
                  </a:moveTo>
                  <a:lnTo>
                    <a:pt x="0" y="1"/>
                  </a:lnTo>
                  <a:lnTo>
                    <a:pt x="6" y="2"/>
                  </a:lnTo>
                  <a:lnTo>
                    <a:pt x="7" y="1"/>
                  </a:lnTo>
                  <a:lnTo>
                    <a:pt x="1"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1" name="Freeform 959"/>
            <p:cNvSpPr>
              <a:spLocks/>
            </p:cNvSpPr>
            <p:nvPr/>
          </p:nvSpPr>
          <p:spPr bwMode="auto">
            <a:xfrm>
              <a:off x="4121151" y="2551113"/>
              <a:ext cx="11113" cy="3175"/>
            </a:xfrm>
            <a:custGeom>
              <a:avLst/>
              <a:gdLst>
                <a:gd name="T0" fmla="*/ 1 w 7"/>
                <a:gd name="T1" fmla="*/ 0 h 2"/>
                <a:gd name="T2" fmla="*/ 0 w 7"/>
                <a:gd name="T3" fmla="*/ 1 h 2"/>
                <a:gd name="T4" fmla="*/ 6 w 7"/>
                <a:gd name="T5" fmla="*/ 2 h 2"/>
                <a:gd name="T6" fmla="*/ 7 w 7"/>
                <a:gd name="T7" fmla="*/ 1 h 2"/>
                <a:gd name="T8" fmla="*/ 1 w 7"/>
                <a:gd name="T9" fmla="*/ 0 h 2"/>
              </a:gdLst>
              <a:ahLst/>
              <a:cxnLst>
                <a:cxn ang="0">
                  <a:pos x="T0" y="T1"/>
                </a:cxn>
                <a:cxn ang="0">
                  <a:pos x="T2" y="T3"/>
                </a:cxn>
                <a:cxn ang="0">
                  <a:pos x="T4" y="T5"/>
                </a:cxn>
                <a:cxn ang="0">
                  <a:pos x="T6" y="T7"/>
                </a:cxn>
                <a:cxn ang="0">
                  <a:pos x="T8" y="T9"/>
                </a:cxn>
              </a:cxnLst>
              <a:rect l="0" t="0" r="r" b="b"/>
              <a:pathLst>
                <a:path w="7" h="2">
                  <a:moveTo>
                    <a:pt x="1" y="0"/>
                  </a:moveTo>
                  <a:lnTo>
                    <a:pt x="0" y="1"/>
                  </a:lnTo>
                  <a:lnTo>
                    <a:pt x="6" y="2"/>
                  </a:lnTo>
                  <a:lnTo>
                    <a:pt x="7" y="1"/>
                  </a:lnTo>
                  <a:lnTo>
                    <a:pt x="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2" name="Freeform 960"/>
            <p:cNvSpPr>
              <a:spLocks noEditPoints="1"/>
            </p:cNvSpPr>
            <p:nvPr/>
          </p:nvSpPr>
          <p:spPr bwMode="auto">
            <a:xfrm>
              <a:off x="3432176" y="2552701"/>
              <a:ext cx="698500" cy="223838"/>
            </a:xfrm>
            <a:custGeom>
              <a:avLst/>
              <a:gdLst>
                <a:gd name="T0" fmla="*/ 0 w 440"/>
                <a:gd name="T1" fmla="*/ 122 h 141"/>
                <a:gd name="T2" fmla="*/ 201 w 440"/>
                <a:gd name="T3" fmla="*/ 141 h 141"/>
                <a:gd name="T4" fmla="*/ 211 w 440"/>
                <a:gd name="T5" fmla="*/ 135 h 141"/>
                <a:gd name="T6" fmla="*/ 210 w 440"/>
                <a:gd name="T7" fmla="*/ 134 h 141"/>
                <a:gd name="T8" fmla="*/ 204 w 440"/>
                <a:gd name="T9" fmla="*/ 138 h 141"/>
                <a:gd name="T10" fmla="*/ 0 w 440"/>
                <a:gd name="T11" fmla="*/ 122 h 141"/>
                <a:gd name="T12" fmla="*/ 434 w 440"/>
                <a:gd name="T13" fmla="*/ 0 h 141"/>
                <a:gd name="T14" fmla="*/ 244 w 440"/>
                <a:gd name="T15" fmla="*/ 112 h 141"/>
                <a:gd name="T16" fmla="*/ 212 w 440"/>
                <a:gd name="T17" fmla="*/ 134 h 141"/>
                <a:gd name="T18" fmla="*/ 440 w 440"/>
                <a:gd name="T19" fmla="*/ 1 h 141"/>
                <a:gd name="T20" fmla="*/ 434 w 440"/>
                <a:gd name="T21" fmla="*/ 0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40" h="141">
                  <a:moveTo>
                    <a:pt x="0" y="122"/>
                  </a:moveTo>
                  <a:lnTo>
                    <a:pt x="201" y="141"/>
                  </a:lnTo>
                  <a:lnTo>
                    <a:pt x="211" y="135"/>
                  </a:lnTo>
                  <a:lnTo>
                    <a:pt x="210" y="134"/>
                  </a:lnTo>
                  <a:lnTo>
                    <a:pt x="204" y="138"/>
                  </a:lnTo>
                  <a:lnTo>
                    <a:pt x="0" y="122"/>
                  </a:lnTo>
                  <a:close/>
                  <a:moveTo>
                    <a:pt x="434" y="0"/>
                  </a:moveTo>
                  <a:lnTo>
                    <a:pt x="244" y="112"/>
                  </a:lnTo>
                  <a:lnTo>
                    <a:pt x="212" y="134"/>
                  </a:lnTo>
                  <a:lnTo>
                    <a:pt x="440" y="1"/>
                  </a:lnTo>
                  <a:lnTo>
                    <a:pt x="434"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3" name="Freeform 961"/>
            <p:cNvSpPr>
              <a:spLocks noEditPoints="1"/>
            </p:cNvSpPr>
            <p:nvPr/>
          </p:nvSpPr>
          <p:spPr bwMode="auto">
            <a:xfrm>
              <a:off x="3432176" y="2552701"/>
              <a:ext cx="698500" cy="223838"/>
            </a:xfrm>
            <a:custGeom>
              <a:avLst/>
              <a:gdLst>
                <a:gd name="T0" fmla="*/ 0 w 440"/>
                <a:gd name="T1" fmla="*/ 122 h 141"/>
                <a:gd name="T2" fmla="*/ 201 w 440"/>
                <a:gd name="T3" fmla="*/ 141 h 141"/>
                <a:gd name="T4" fmla="*/ 211 w 440"/>
                <a:gd name="T5" fmla="*/ 135 h 141"/>
                <a:gd name="T6" fmla="*/ 210 w 440"/>
                <a:gd name="T7" fmla="*/ 134 h 141"/>
                <a:gd name="T8" fmla="*/ 204 w 440"/>
                <a:gd name="T9" fmla="*/ 138 h 141"/>
                <a:gd name="T10" fmla="*/ 0 w 440"/>
                <a:gd name="T11" fmla="*/ 122 h 141"/>
                <a:gd name="T12" fmla="*/ 434 w 440"/>
                <a:gd name="T13" fmla="*/ 0 h 141"/>
                <a:gd name="T14" fmla="*/ 244 w 440"/>
                <a:gd name="T15" fmla="*/ 112 h 141"/>
                <a:gd name="T16" fmla="*/ 212 w 440"/>
                <a:gd name="T17" fmla="*/ 134 h 141"/>
                <a:gd name="T18" fmla="*/ 440 w 440"/>
                <a:gd name="T19" fmla="*/ 1 h 141"/>
                <a:gd name="T20" fmla="*/ 434 w 440"/>
                <a:gd name="T21" fmla="*/ 0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40" h="141">
                  <a:moveTo>
                    <a:pt x="0" y="122"/>
                  </a:moveTo>
                  <a:lnTo>
                    <a:pt x="201" y="141"/>
                  </a:lnTo>
                  <a:lnTo>
                    <a:pt x="211" y="135"/>
                  </a:lnTo>
                  <a:lnTo>
                    <a:pt x="210" y="134"/>
                  </a:lnTo>
                  <a:lnTo>
                    <a:pt x="204" y="138"/>
                  </a:lnTo>
                  <a:lnTo>
                    <a:pt x="0" y="122"/>
                  </a:lnTo>
                  <a:moveTo>
                    <a:pt x="434" y="0"/>
                  </a:moveTo>
                  <a:lnTo>
                    <a:pt x="244" y="112"/>
                  </a:lnTo>
                  <a:lnTo>
                    <a:pt x="212" y="134"/>
                  </a:lnTo>
                  <a:lnTo>
                    <a:pt x="440" y="1"/>
                  </a:lnTo>
                  <a:lnTo>
                    <a:pt x="43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4" name="Freeform 962"/>
            <p:cNvSpPr>
              <a:spLocks noEditPoints="1"/>
            </p:cNvSpPr>
            <p:nvPr/>
          </p:nvSpPr>
          <p:spPr bwMode="auto">
            <a:xfrm>
              <a:off x="3275013" y="2727326"/>
              <a:ext cx="7938" cy="6350"/>
            </a:xfrm>
            <a:custGeom>
              <a:avLst/>
              <a:gdLst>
                <a:gd name="T0" fmla="*/ 5 w 5"/>
                <a:gd name="T1" fmla="*/ 4 h 4"/>
                <a:gd name="T2" fmla="*/ 5 w 5"/>
                <a:gd name="T3" fmla="*/ 4 h 4"/>
                <a:gd name="T4" fmla="*/ 5 w 5"/>
                <a:gd name="T5" fmla="*/ 4 h 4"/>
                <a:gd name="T6" fmla="*/ 5 w 5"/>
                <a:gd name="T7" fmla="*/ 4 h 4"/>
                <a:gd name="T8" fmla="*/ 4 w 5"/>
                <a:gd name="T9" fmla="*/ 0 h 4"/>
                <a:gd name="T10" fmla="*/ 0 w 5"/>
                <a:gd name="T11" fmla="*/ 2 h 4"/>
                <a:gd name="T12" fmla="*/ 1 w 5"/>
                <a:gd name="T13" fmla="*/ 2 h 4"/>
                <a:gd name="T14" fmla="*/ 4 w 5"/>
                <a:gd name="T15" fmla="*/ 0 h 4"/>
                <a:gd name="T16" fmla="*/ 4 w 5"/>
                <a:gd name="T17"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4">
                  <a:moveTo>
                    <a:pt x="5" y="4"/>
                  </a:moveTo>
                  <a:lnTo>
                    <a:pt x="5" y="4"/>
                  </a:lnTo>
                  <a:lnTo>
                    <a:pt x="5" y="4"/>
                  </a:lnTo>
                  <a:lnTo>
                    <a:pt x="5" y="4"/>
                  </a:lnTo>
                  <a:close/>
                  <a:moveTo>
                    <a:pt x="4" y="0"/>
                  </a:moveTo>
                  <a:lnTo>
                    <a:pt x="0" y="2"/>
                  </a:lnTo>
                  <a:lnTo>
                    <a:pt x="1" y="2"/>
                  </a:lnTo>
                  <a:lnTo>
                    <a:pt x="4" y="0"/>
                  </a:lnTo>
                  <a:lnTo>
                    <a:pt x="4"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5" name="Freeform 963"/>
            <p:cNvSpPr>
              <a:spLocks noEditPoints="1"/>
            </p:cNvSpPr>
            <p:nvPr/>
          </p:nvSpPr>
          <p:spPr bwMode="auto">
            <a:xfrm>
              <a:off x="3275013" y="2727326"/>
              <a:ext cx="7938" cy="6350"/>
            </a:xfrm>
            <a:custGeom>
              <a:avLst/>
              <a:gdLst>
                <a:gd name="T0" fmla="*/ 5 w 5"/>
                <a:gd name="T1" fmla="*/ 4 h 4"/>
                <a:gd name="T2" fmla="*/ 5 w 5"/>
                <a:gd name="T3" fmla="*/ 4 h 4"/>
                <a:gd name="T4" fmla="*/ 5 w 5"/>
                <a:gd name="T5" fmla="*/ 4 h 4"/>
                <a:gd name="T6" fmla="*/ 5 w 5"/>
                <a:gd name="T7" fmla="*/ 4 h 4"/>
                <a:gd name="T8" fmla="*/ 4 w 5"/>
                <a:gd name="T9" fmla="*/ 0 h 4"/>
                <a:gd name="T10" fmla="*/ 0 w 5"/>
                <a:gd name="T11" fmla="*/ 2 h 4"/>
                <a:gd name="T12" fmla="*/ 1 w 5"/>
                <a:gd name="T13" fmla="*/ 2 h 4"/>
                <a:gd name="T14" fmla="*/ 4 w 5"/>
                <a:gd name="T15" fmla="*/ 0 h 4"/>
                <a:gd name="T16" fmla="*/ 4 w 5"/>
                <a:gd name="T17"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4">
                  <a:moveTo>
                    <a:pt x="5" y="4"/>
                  </a:moveTo>
                  <a:lnTo>
                    <a:pt x="5" y="4"/>
                  </a:lnTo>
                  <a:lnTo>
                    <a:pt x="5" y="4"/>
                  </a:lnTo>
                  <a:lnTo>
                    <a:pt x="5" y="4"/>
                  </a:lnTo>
                  <a:moveTo>
                    <a:pt x="4" y="0"/>
                  </a:moveTo>
                  <a:lnTo>
                    <a:pt x="0" y="2"/>
                  </a:lnTo>
                  <a:lnTo>
                    <a:pt x="1" y="2"/>
                  </a:lnTo>
                  <a:lnTo>
                    <a:pt x="4" y="0"/>
                  </a:lnTo>
                  <a:lnTo>
                    <a:pt x="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6" name="Freeform 964"/>
            <p:cNvSpPr>
              <a:spLocks/>
            </p:cNvSpPr>
            <p:nvPr/>
          </p:nvSpPr>
          <p:spPr bwMode="auto">
            <a:xfrm>
              <a:off x="3282951" y="2733676"/>
              <a:ext cx="482600" cy="38100"/>
            </a:xfrm>
            <a:custGeom>
              <a:avLst/>
              <a:gdLst>
                <a:gd name="T0" fmla="*/ 0 w 304"/>
                <a:gd name="T1" fmla="*/ 0 h 24"/>
                <a:gd name="T2" fmla="*/ 0 w 304"/>
                <a:gd name="T3" fmla="*/ 0 h 24"/>
                <a:gd name="T4" fmla="*/ 94 w 304"/>
                <a:gd name="T5" fmla="*/ 8 h 24"/>
                <a:gd name="T6" fmla="*/ 298 w 304"/>
                <a:gd name="T7" fmla="*/ 24 h 24"/>
                <a:gd name="T8" fmla="*/ 304 w 304"/>
                <a:gd name="T9" fmla="*/ 20 h 24"/>
                <a:gd name="T10" fmla="*/ 302 w 304"/>
                <a:gd name="T11" fmla="*/ 20 h 24"/>
                <a:gd name="T12" fmla="*/ 298 w 304"/>
                <a:gd name="T13" fmla="*/ 23 h 24"/>
                <a:gd name="T14" fmla="*/ 134 w 304"/>
                <a:gd name="T15" fmla="*/ 8 h 24"/>
                <a:gd name="T16" fmla="*/ 0 w 304"/>
                <a:gd name="T17" fmla="*/ 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4" h="24">
                  <a:moveTo>
                    <a:pt x="0" y="0"/>
                  </a:moveTo>
                  <a:lnTo>
                    <a:pt x="0" y="0"/>
                  </a:lnTo>
                  <a:lnTo>
                    <a:pt x="94" y="8"/>
                  </a:lnTo>
                  <a:lnTo>
                    <a:pt x="298" y="24"/>
                  </a:lnTo>
                  <a:lnTo>
                    <a:pt x="304" y="20"/>
                  </a:lnTo>
                  <a:lnTo>
                    <a:pt x="302" y="20"/>
                  </a:lnTo>
                  <a:lnTo>
                    <a:pt x="298" y="23"/>
                  </a:lnTo>
                  <a:lnTo>
                    <a:pt x="134" y="8"/>
                  </a:lnTo>
                  <a:lnTo>
                    <a:pt x="0" y="0"/>
                  </a:lnTo>
                  <a:close/>
                </a:path>
              </a:pathLst>
            </a:custGeom>
            <a:solidFill>
              <a:srgbClr val="B2AF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7" name="Freeform 965"/>
            <p:cNvSpPr>
              <a:spLocks/>
            </p:cNvSpPr>
            <p:nvPr/>
          </p:nvSpPr>
          <p:spPr bwMode="auto">
            <a:xfrm>
              <a:off x="3282951" y="2733676"/>
              <a:ext cx="482600" cy="38100"/>
            </a:xfrm>
            <a:custGeom>
              <a:avLst/>
              <a:gdLst>
                <a:gd name="T0" fmla="*/ 0 w 304"/>
                <a:gd name="T1" fmla="*/ 0 h 24"/>
                <a:gd name="T2" fmla="*/ 0 w 304"/>
                <a:gd name="T3" fmla="*/ 0 h 24"/>
                <a:gd name="T4" fmla="*/ 94 w 304"/>
                <a:gd name="T5" fmla="*/ 8 h 24"/>
                <a:gd name="T6" fmla="*/ 298 w 304"/>
                <a:gd name="T7" fmla="*/ 24 h 24"/>
                <a:gd name="T8" fmla="*/ 304 w 304"/>
                <a:gd name="T9" fmla="*/ 20 h 24"/>
                <a:gd name="T10" fmla="*/ 302 w 304"/>
                <a:gd name="T11" fmla="*/ 20 h 24"/>
                <a:gd name="T12" fmla="*/ 298 w 304"/>
                <a:gd name="T13" fmla="*/ 23 h 24"/>
                <a:gd name="T14" fmla="*/ 134 w 304"/>
                <a:gd name="T15" fmla="*/ 8 h 24"/>
                <a:gd name="T16" fmla="*/ 0 w 304"/>
                <a:gd name="T17" fmla="*/ 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4" h="24">
                  <a:moveTo>
                    <a:pt x="0" y="0"/>
                  </a:moveTo>
                  <a:lnTo>
                    <a:pt x="0" y="0"/>
                  </a:lnTo>
                  <a:lnTo>
                    <a:pt x="94" y="8"/>
                  </a:lnTo>
                  <a:lnTo>
                    <a:pt x="298" y="24"/>
                  </a:lnTo>
                  <a:lnTo>
                    <a:pt x="304" y="20"/>
                  </a:lnTo>
                  <a:lnTo>
                    <a:pt x="302" y="20"/>
                  </a:lnTo>
                  <a:lnTo>
                    <a:pt x="298" y="23"/>
                  </a:lnTo>
                  <a:lnTo>
                    <a:pt x="134" y="8"/>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8" name="Freeform 966"/>
            <p:cNvSpPr>
              <a:spLocks noEditPoints="1"/>
            </p:cNvSpPr>
            <p:nvPr/>
          </p:nvSpPr>
          <p:spPr bwMode="auto">
            <a:xfrm>
              <a:off x="3276601" y="2727326"/>
              <a:ext cx="542925" cy="39688"/>
            </a:xfrm>
            <a:custGeom>
              <a:avLst/>
              <a:gdLst>
                <a:gd name="T0" fmla="*/ 342 w 342"/>
                <a:gd name="T1" fmla="*/ 2 h 25"/>
                <a:gd name="T2" fmla="*/ 306 w 342"/>
                <a:gd name="T3" fmla="*/ 24 h 25"/>
                <a:gd name="T4" fmla="*/ 308 w 342"/>
                <a:gd name="T5" fmla="*/ 24 h 25"/>
                <a:gd name="T6" fmla="*/ 309 w 342"/>
                <a:gd name="T7" fmla="*/ 25 h 25"/>
                <a:gd name="T8" fmla="*/ 310 w 342"/>
                <a:gd name="T9" fmla="*/ 24 h 25"/>
                <a:gd name="T10" fmla="*/ 342 w 342"/>
                <a:gd name="T11" fmla="*/ 2 h 25"/>
                <a:gd name="T12" fmla="*/ 3 w 342"/>
                <a:gd name="T13" fmla="*/ 0 h 25"/>
                <a:gd name="T14" fmla="*/ 0 w 342"/>
                <a:gd name="T15" fmla="*/ 2 h 25"/>
                <a:gd name="T16" fmla="*/ 4 w 342"/>
                <a:gd name="T17" fmla="*/ 4 h 25"/>
                <a:gd name="T18" fmla="*/ 4 w 342"/>
                <a:gd name="T19" fmla="*/ 4 h 25"/>
                <a:gd name="T20" fmla="*/ 138 w 342"/>
                <a:gd name="T21" fmla="*/ 12 h 25"/>
                <a:gd name="T22" fmla="*/ 3 w 342"/>
                <a:gd name="T23" fmla="*/ 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42" h="25">
                  <a:moveTo>
                    <a:pt x="342" y="2"/>
                  </a:moveTo>
                  <a:lnTo>
                    <a:pt x="306" y="24"/>
                  </a:lnTo>
                  <a:lnTo>
                    <a:pt x="308" y="24"/>
                  </a:lnTo>
                  <a:lnTo>
                    <a:pt x="309" y="25"/>
                  </a:lnTo>
                  <a:lnTo>
                    <a:pt x="310" y="24"/>
                  </a:lnTo>
                  <a:lnTo>
                    <a:pt x="342" y="2"/>
                  </a:lnTo>
                  <a:close/>
                  <a:moveTo>
                    <a:pt x="3" y="0"/>
                  </a:moveTo>
                  <a:lnTo>
                    <a:pt x="0" y="2"/>
                  </a:lnTo>
                  <a:lnTo>
                    <a:pt x="4" y="4"/>
                  </a:lnTo>
                  <a:lnTo>
                    <a:pt x="4" y="4"/>
                  </a:lnTo>
                  <a:lnTo>
                    <a:pt x="138" y="12"/>
                  </a:lnTo>
                  <a:lnTo>
                    <a:pt x="3"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9" name="Freeform 967"/>
            <p:cNvSpPr>
              <a:spLocks noEditPoints="1"/>
            </p:cNvSpPr>
            <p:nvPr/>
          </p:nvSpPr>
          <p:spPr bwMode="auto">
            <a:xfrm>
              <a:off x="3276601" y="2727326"/>
              <a:ext cx="542925" cy="39688"/>
            </a:xfrm>
            <a:custGeom>
              <a:avLst/>
              <a:gdLst>
                <a:gd name="T0" fmla="*/ 342 w 342"/>
                <a:gd name="T1" fmla="*/ 2 h 25"/>
                <a:gd name="T2" fmla="*/ 306 w 342"/>
                <a:gd name="T3" fmla="*/ 24 h 25"/>
                <a:gd name="T4" fmla="*/ 308 w 342"/>
                <a:gd name="T5" fmla="*/ 24 h 25"/>
                <a:gd name="T6" fmla="*/ 309 w 342"/>
                <a:gd name="T7" fmla="*/ 25 h 25"/>
                <a:gd name="T8" fmla="*/ 310 w 342"/>
                <a:gd name="T9" fmla="*/ 24 h 25"/>
                <a:gd name="T10" fmla="*/ 342 w 342"/>
                <a:gd name="T11" fmla="*/ 2 h 25"/>
                <a:gd name="T12" fmla="*/ 3 w 342"/>
                <a:gd name="T13" fmla="*/ 0 h 25"/>
                <a:gd name="T14" fmla="*/ 0 w 342"/>
                <a:gd name="T15" fmla="*/ 2 h 25"/>
                <a:gd name="T16" fmla="*/ 4 w 342"/>
                <a:gd name="T17" fmla="*/ 4 h 25"/>
                <a:gd name="T18" fmla="*/ 4 w 342"/>
                <a:gd name="T19" fmla="*/ 4 h 25"/>
                <a:gd name="T20" fmla="*/ 138 w 342"/>
                <a:gd name="T21" fmla="*/ 12 h 25"/>
                <a:gd name="T22" fmla="*/ 3 w 342"/>
                <a:gd name="T23" fmla="*/ 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42" h="25">
                  <a:moveTo>
                    <a:pt x="342" y="2"/>
                  </a:moveTo>
                  <a:lnTo>
                    <a:pt x="306" y="24"/>
                  </a:lnTo>
                  <a:lnTo>
                    <a:pt x="308" y="24"/>
                  </a:lnTo>
                  <a:lnTo>
                    <a:pt x="309" y="25"/>
                  </a:lnTo>
                  <a:lnTo>
                    <a:pt x="310" y="24"/>
                  </a:lnTo>
                  <a:lnTo>
                    <a:pt x="342" y="2"/>
                  </a:lnTo>
                  <a:moveTo>
                    <a:pt x="3" y="0"/>
                  </a:moveTo>
                  <a:lnTo>
                    <a:pt x="0" y="2"/>
                  </a:lnTo>
                  <a:lnTo>
                    <a:pt x="4" y="4"/>
                  </a:lnTo>
                  <a:lnTo>
                    <a:pt x="4" y="4"/>
                  </a:lnTo>
                  <a:lnTo>
                    <a:pt x="138" y="12"/>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0" name="Freeform 968"/>
            <p:cNvSpPr>
              <a:spLocks/>
            </p:cNvSpPr>
            <p:nvPr/>
          </p:nvSpPr>
          <p:spPr bwMode="auto">
            <a:xfrm>
              <a:off x="3276601" y="2501901"/>
              <a:ext cx="855663" cy="268288"/>
            </a:xfrm>
            <a:custGeom>
              <a:avLst/>
              <a:gdLst>
                <a:gd name="T0" fmla="*/ 302 w 539"/>
                <a:gd name="T1" fmla="*/ 169 h 169"/>
                <a:gd name="T2" fmla="*/ 0 w 539"/>
                <a:gd name="T3" fmla="*/ 142 h 169"/>
                <a:gd name="T4" fmla="*/ 238 w 539"/>
                <a:gd name="T5" fmla="*/ 0 h 169"/>
                <a:gd name="T6" fmla="*/ 539 w 539"/>
                <a:gd name="T7" fmla="*/ 26 h 169"/>
                <a:gd name="T8" fmla="*/ 302 w 539"/>
                <a:gd name="T9" fmla="*/ 169 h 169"/>
              </a:gdLst>
              <a:ahLst/>
              <a:cxnLst>
                <a:cxn ang="0">
                  <a:pos x="T0" y="T1"/>
                </a:cxn>
                <a:cxn ang="0">
                  <a:pos x="T2" y="T3"/>
                </a:cxn>
                <a:cxn ang="0">
                  <a:pos x="T4" y="T5"/>
                </a:cxn>
                <a:cxn ang="0">
                  <a:pos x="T6" y="T7"/>
                </a:cxn>
                <a:cxn ang="0">
                  <a:pos x="T8" y="T9"/>
                </a:cxn>
              </a:cxnLst>
              <a:rect l="0" t="0" r="r" b="b"/>
              <a:pathLst>
                <a:path w="539" h="169">
                  <a:moveTo>
                    <a:pt x="302" y="169"/>
                  </a:moveTo>
                  <a:lnTo>
                    <a:pt x="0" y="142"/>
                  </a:lnTo>
                  <a:lnTo>
                    <a:pt x="238" y="0"/>
                  </a:lnTo>
                  <a:lnTo>
                    <a:pt x="539" y="26"/>
                  </a:lnTo>
                  <a:lnTo>
                    <a:pt x="302" y="169"/>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1" name="Freeform 969"/>
            <p:cNvSpPr>
              <a:spLocks/>
            </p:cNvSpPr>
            <p:nvPr/>
          </p:nvSpPr>
          <p:spPr bwMode="auto">
            <a:xfrm>
              <a:off x="3276601" y="2501901"/>
              <a:ext cx="855663" cy="268288"/>
            </a:xfrm>
            <a:custGeom>
              <a:avLst/>
              <a:gdLst>
                <a:gd name="T0" fmla="*/ 302 w 539"/>
                <a:gd name="T1" fmla="*/ 169 h 169"/>
                <a:gd name="T2" fmla="*/ 0 w 539"/>
                <a:gd name="T3" fmla="*/ 142 h 169"/>
                <a:gd name="T4" fmla="*/ 238 w 539"/>
                <a:gd name="T5" fmla="*/ 0 h 169"/>
                <a:gd name="T6" fmla="*/ 539 w 539"/>
                <a:gd name="T7" fmla="*/ 26 h 169"/>
                <a:gd name="T8" fmla="*/ 302 w 539"/>
                <a:gd name="T9" fmla="*/ 169 h 169"/>
              </a:gdLst>
              <a:ahLst/>
              <a:cxnLst>
                <a:cxn ang="0">
                  <a:pos x="T0" y="T1"/>
                </a:cxn>
                <a:cxn ang="0">
                  <a:pos x="T2" y="T3"/>
                </a:cxn>
                <a:cxn ang="0">
                  <a:pos x="T4" y="T5"/>
                </a:cxn>
                <a:cxn ang="0">
                  <a:pos x="T6" y="T7"/>
                </a:cxn>
                <a:cxn ang="0">
                  <a:pos x="T8" y="T9"/>
                </a:cxn>
              </a:cxnLst>
              <a:rect l="0" t="0" r="r" b="b"/>
              <a:pathLst>
                <a:path w="539" h="169">
                  <a:moveTo>
                    <a:pt x="302" y="169"/>
                  </a:moveTo>
                  <a:lnTo>
                    <a:pt x="0" y="142"/>
                  </a:lnTo>
                  <a:lnTo>
                    <a:pt x="238" y="0"/>
                  </a:lnTo>
                  <a:lnTo>
                    <a:pt x="539" y="26"/>
                  </a:lnTo>
                  <a:lnTo>
                    <a:pt x="302" y="1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2" name="Freeform 970"/>
            <p:cNvSpPr>
              <a:spLocks/>
            </p:cNvSpPr>
            <p:nvPr/>
          </p:nvSpPr>
          <p:spPr bwMode="auto">
            <a:xfrm>
              <a:off x="4106863" y="2536826"/>
              <a:ext cx="9525" cy="4763"/>
            </a:xfrm>
            <a:custGeom>
              <a:avLst/>
              <a:gdLst>
                <a:gd name="T0" fmla="*/ 5 w 6"/>
                <a:gd name="T1" fmla="*/ 0 h 3"/>
                <a:gd name="T2" fmla="*/ 4 w 6"/>
                <a:gd name="T3" fmla="*/ 0 h 3"/>
                <a:gd name="T4" fmla="*/ 5 w 6"/>
                <a:gd name="T5" fmla="*/ 0 h 3"/>
                <a:gd name="T6" fmla="*/ 0 w 6"/>
                <a:gd name="T7" fmla="*/ 3 h 3"/>
                <a:gd name="T8" fmla="*/ 0 w 6"/>
                <a:gd name="T9" fmla="*/ 3 h 3"/>
                <a:gd name="T10" fmla="*/ 6 w 6"/>
                <a:gd name="T11" fmla="*/ 0 h 3"/>
                <a:gd name="T12" fmla="*/ 5 w 6"/>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6" h="3">
                  <a:moveTo>
                    <a:pt x="5" y="0"/>
                  </a:moveTo>
                  <a:lnTo>
                    <a:pt x="4" y="0"/>
                  </a:lnTo>
                  <a:lnTo>
                    <a:pt x="5" y="0"/>
                  </a:lnTo>
                  <a:lnTo>
                    <a:pt x="0" y="3"/>
                  </a:lnTo>
                  <a:lnTo>
                    <a:pt x="0" y="3"/>
                  </a:lnTo>
                  <a:lnTo>
                    <a:pt x="6" y="0"/>
                  </a:lnTo>
                  <a:lnTo>
                    <a:pt x="5"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3" name="Freeform 971"/>
            <p:cNvSpPr>
              <a:spLocks/>
            </p:cNvSpPr>
            <p:nvPr/>
          </p:nvSpPr>
          <p:spPr bwMode="auto">
            <a:xfrm>
              <a:off x="4106863" y="2536826"/>
              <a:ext cx="9525" cy="4763"/>
            </a:xfrm>
            <a:custGeom>
              <a:avLst/>
              <a:gdLst>
                <a:gd name="T0" fmla="*/ 5 w 6"/>
                <a:gd name="T1" fmla="*/ 0 h 3"/>
                <a:gd name="T2" fmla="*/ 4 w 6"/>
                <a:gd name="T3" fmla="*/ 0 h 3"/>
                <a:gd name="T4" fmla="*/ 5 w 6"/>
                <a:gd name="T5" fmla="*/ 0 h 3"/>
                <a:gd name="T6" fmla="*/ 0 w 6"/>
                <a:gd name="T7" fmla="*/ 3 h 3"/>
                <a:gd name="T8" fmla="*/ 0 w 6"/>
                <a:gd name="T9" fmla="*/ 3 h 3"/>
                <a:gd name="T10" fmla="*/ 6 w 6"/>
                <a:gd name="T11" fmla="*/ 0 h 3"/>
                <a:gd name="T12" fmla="*/ 5 w 6"/>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6" h="3">
                  <a:moveTo>
                    <a:pt x="5" y="0"/>
                  </a:moveTo>
                  <a:lnTo>
                    <a:pt x="4" y="0"/>
                  </a:lnTo>
                  <a:lnTo>
                    <a:pt x="5" y="0"/>
                  </a:lnTo>
                  <a:lnTo>
                    <a:pt x="0" y="3"/>
                  </a:lnTo>
                  <a:lnTo>
                    <a:pt x="0" y="3"/>
                  </a:lnTo>
                  <a:lnTo>
                    <a:pt x="6" y="0"/>
                  </a:lnTo>
                  <a:lnTo>
                    <a:pt x="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4" name="Freeform 972"/>
            <p:cNvSpPr>
              <a:spLocks/>
            </p:cNvSpPr>
            <p:nvPr/>
          </p:nvSpPr>
          <p:spPr bwMode="auto">
            <a:xfrm>
              <a:off x="4105276" y="2536826"/>
              <a:ext cx="9525" cy="4763"/>
            </a:xfrm>
            <a:custGeom>
              <a:avLst/>
              <a:gdLst>
                <a:gd name="T0" fmla="*/ 5 w 6"/>
                <a:gd name="T1" fmla="*/ 0 h 3"/>
                <a:gd name="T2" fmla="*/ 0 w 6"/>
                <a:gd name="T3" fmla="*/ 3 h 3"/>
                <a:gd name="T4" fmla="*/ 1 w 6"/>
                <a:gd name="T5" fmla="*/ 3 h 3"/>
                <a:gd name="T6" fmla="*/ 6 w 6"/>
                <a:gd name="T7" fmla="*/ 0 h 3"/>
                <a:gd name="T8" fmla="*/ 5 w 6"/>
                <a:gd name="T9" fmla="*/ 0 h 3"/>
              </a:gdLst>
              <a:ahLst/>
              <a:cxnLst>
                <a:cxn ang="0">
                  <a:pos x="T0" y="T1"/>
                </a:cxn>
                <a:cxn ang="0">
                  <a:pos x="T2" y="T3"/>
                </a:cxn>
                <a:cxn ang="0">
                  <a:pos x="T4" y="T5"/>
                </a:cxn>
                <a:cxn ang="0">
                  <a:pos x="T6" y="T7"/>
                </a:cxn>
                <a:cxn ang="0">
                  <a:pos x="T8" y="T9"/>
                </a:cxn>
              </a:cxnLst>
              <a:rect l="0" t="0" r="r" b="b"/>
              <a:pathLst>
                <a:path w="6" h="3">
                  <a:moveTo>
                    <a:pt x="5" y="0"/>
                  </a:moveTo>
                  <a:lnTo>
                    <a:pt x="0" y="3"/>
                  </a:lnTo>
                  <a:lnTo>
                    <a:pt x="1" y="3"/>
                  </a:lnTo>
                  <a:lnTo>
                    <a:pt x="6" y="0"/>
                  </a:lnTo>
                  <a:lnTo>
                    <a:pt x="5"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5" name="Freeform 973"/>
            <p:cNvSpPr>
              <a:spLocks/>
            </p:cNvSpPr>
            <p:nvPr/>
          </p:nvSpPr>
          <p:spPr bwMode="auto">
            <a:xfrm>
              <a:off x="4105276" y="2536826"/>
              <a:ext cx="9525" cy="4763"/>
            </a:xfrm>
            <a:custGeom>
              <a:avLst/>
              <a:gdLst>
                <a:gd name="T0" fmla="*/ 5 w 6"/>
                <a:gd name="T1" fmla="*/ 0 h 3"/>
                <a:gd name="T2" fmla="*/ 0 w 6"/>
                <a:gd name="T3" fmla="*/ 3 h 3"/>
                <a:gd name="T4" fmla="*/ 1 w 6"/>
                <a:gd name="T5" fmla="*/ 3 h 3"/>
                <a:gd name="T6" fmla="*/ 6 w 6"/>
                <a:gd name="T7" fmla="*/ 0 h 3"/>
                <a:gd name="T8" fmla="*/ 5 w 6"/>
                <a:gd name="T9" fmla="*/ 0 h 3"/>
              </a:gdLst>
              <a:ahLst/>
              <a:cxnLst>
                <a:cxn ang="0">
                  <a:pos x="T0" y="T1"/>
                </a:cxn>
                <a:cxn ang="0">
                  <a:pos x="T2" y="T3"/>
                </a:cxn>
                <a:cxn ang="0">
                  <a:pos x="T4" y="T5"/>
                </a:cxn>
                <a:cxn ang="0">
                  <a:pos x="T6" y="T7"/>
                </a:cxn>
                <a:cxn ang="0">
                  <a:pos x="T8" y="T9"/>
                </a:cxn>
              </a:cxnLst>
              <a:rect l="0" t="0" r="r" b="b"/>
              <a:pathLst>
                <a:path w="6" h="3">
                  <a:moveTo>
                    <a:pt x="5" y="0"/>
                  </a:moveTo>
                  <a:lnTo>
                    <a:pt x="0" y="3"/>
                  </a:lnTo>
                  <a:lnTo>
                    <a:pt x="1" y="3"/>
                  </a:lnTo>
                  <a:lnTo>
                    <a:pt x="6" y="0"/>
                  </a:lnTo>
                  <a:lnTo>
                    <a:pt x="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6" name="Freeform 974"/>
            <p:cNvSpPr>
              <a:spLocks/>
            </p:cNvSpPr>
            <p:nvPr/>
          </p:nvSpPr>
          <p:spPr bwMode="auto">
            <a:xfrm>
              <a:off x="4102101" y="2535238"/>
              <a:ext cx="12700" cy="1588"/>
            </a:xfrm>
            <a:custGeom>
              <a:avLst/>
              <a:gdLst>
                <a:gd name="T0" fmla="*/ 1 w 8"/>
                <a:gd name="T1" fmla="*/ 0 h 1"/>
                <a:gd name="T2" fmla="*/ 0 w 8"/>
                <a:gd name="T3" fmla="*/ 1 h 1"/>
                <a:gd name="T4" fmla="*/ 7 w 8"/>
                <a:gd name="T5" fmla="*/ 1 h 1"/>
                <a:gd name="T6" fmla="*/ 8 w 8"/>
                <a:gd name="T7" fmla="*/ 1 h 1"/>
                <a:gd name="T8" fmla="*/ 1 w 8"/>
                <a:gd name="T9" fmla="*/ 0 h 1"/>
              </a:gdLst>
              <a:ahLst/>
              <a:cxnLst>
                <a:cxn ang="0">
                  <a:pos x="T0" y="T1"/>
                </a:cxn>
                <a:cxn ang="0">
                  <a:pos x="T2" y="T3"/>
                </a:cxn>
                <a:cxn ang="0">
                  <a:pos x="T4" y="T5"/>
                </a:cxn>
                <a:cxn ang="0">
                  <a:pos x="T6" y="T7"/>
                </a:cxn>
                <a:cxn ang="0">
                  <a:pos x="T8" y="T9"/>
                </a:cxn>
              </a:cxnLst>
              <a:rect l="0" t="0" r="r" b="b"/>
              <a:pathLst>
                <a:path w="8" h="1">
                  <a:moveTo>
                    <a:pt x="1" y="0"/>
                  </a:moveTo>
                  <a:lnTo>
                    <a:pt x="0" y="1"/>
                  </a:lnTo>
                  <a:lnTo>
                    <a:pt x="7" y="1"/>
                  </a:lnTo>
                  <a:lnTo>
                    <a:pt x="8" y="1"/>
                  </a:lnTo>
                  <a:lnTo>
                    <a:pt x="1"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7" name="Freeform 975"/>
            <p:cNvSpPr>
              <a:spLocks/>
            </p:cNvSpPr>
            <p:nvPr/>
          </p:nvSpPr>
          <p:spPr bwMode="auto">
            <a:xfrm>
              <a:off x="4102101" y="2535238"/>
              <a:ext cx="12700" cy="1588"/>
            </a:xfrm>
            <a:custGeom>
              <a:avLst/>
              <a:gdLst>
                <a:gd name="T0" fmla="*/ 1 w 8"/>
                <a:gd name="T1" fmla="*/ 0 h 1"/>
                <a:gd name="T2" fmla="*/ 0 w 8"/>
                <a:gd name="T3" fmla="*/ 1 h 1"/>
                <a:gd name="T4" fmla="*/ 7 w 8"/>
                <a:gd name="T5" fmla="*/ 1 h 1"/>
                <a:gd name="T6" fmla="*/ 8 w 8"/>
                <a:gd name="T7" fmla="*/ 1 h 1"/>
                <a:gd name="T8" fmla="*/ 1 w 8"/>
                <a:gd name="T9" fmla="*/ 0 h 1"/>
              </a:gdLst>
              <a:ahLst/>
              <a:cxnLst>
                <a:cxn ang="0">
                  <a:pos x="T0" y="T1"/>
                </a:cxn>
                <a:cxn ang="0">
                  <a:pos x="T2" y="T3"/>
                </a:cxn>
                <a:cxn ang="0">
                  <a:pos x="T4" y="T5"/>
                </a:cxn>
                <a:cxn ang="0">
                  <a:pos x="T6" y="T7"/>
                </a:cxn>
                <a:cxn ang="0">
                  <a:pos x="T8" y="T9"/>
                </a:cxn>
              </a:cxnLst>
              <a:rect l="0" t="0" r="r" b="b"/>
              <a:pathLst>
                <a:path w="8" h="1">
                  <a:moveTo>
                    <a:pt x="1" y="0"/>
                  </a:moveTo>
                  <a:lnTo>
                    <a:pt x="0" y="1"/>
                  </a:lnTo>
                  <a:lnTo>
                    <a:pt x="7" y="1"/>
                  </a:lnTo>
                  <a:lnTo>
                    <a:pt x="8" y="1"/>
                  </a:lnTo>
                  <a:lnTo>
                    <a:pt x="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8" name="Freeform 976"/>
            <p:cNvSpPr>
              <a:spLocks/>
            </p:cNvSpPr>
            <p:nvPr/>
          </p:nvSpPr>
          <p:spPr bwMode="auto">
            <a:xfrm>
              <a:off x="4095751" y="2536826"/>
              <a:ext cx="17463" cy="4763"/>
            </a:xfrm>
            <a:custGeom>
              <a:avLst/>
              <a:gdLst>
                <a:gd name="T0" fmla="*/ 4 w 11"/>
                <a:gd name="T1" fmla="*/ 0 h 3"/>
                <a:gd name="T2" fmla="*/ 1 w 11"/>
                <a:gd name="T3" fmla="*/ 2 h 3"/>
                <a:gd name="T4" fmla="*/ 0 w 11"/>
                <a:gd name="T5" fmla="*/ 2 h 3"/>
                <a:gd name="T6" fmla="*/ 6 w 11"/>
                <a:gd name="T7" fmla="*/ 3 h 3"/>
                <a:gd name="T8" fmla="*/ 11 w 11"/>
                <a:gd name="T9" fmla="*/ 0 h 3"/>
                <a:gd name="T10" fmla="*/ 4 w 11"/>
                <a:gd name="T11" fmla="*/ 0 h 3"/>
              </a:gdLst>
              <a:ahLst/>
              <a:cxnLst>
                <a:cxn ang="0">
                  <a:pos x="T0" y="T1"/>
                </a:cxn>
                <a:cxn ang="0">
                  <a:pos x="T2" y="T3"/>
                </a:cxn>
                <a:cxn ang="0">
                  <a:pos x="T4" y="T5"/>
                </a:cxn>
                <a:cxn ang="0">
                  <a:pos x="T6" y="T7"/>
                </a:cxn>
                <a:cxn ang="0">
                  <a:pos x="T8" y="T9"/>
                </a:cxn>
                <a:cxn ang="0">
                  <a:pos x="T10" y="T11"/>
                </a:cxn>
              </a:cxnLst>
              <a:rect l="0" t="0" r="r" b="b"/>
              <a:pathLst>
                <a:path w="11" h="3">
                  <a:moveTo>
                    <a:pt x="4" y="0"/>
                  </a:moveTo>
                  <a:lnTo>
                    <a:pt x="1" y="2"/>
                  </a:lnTo>
                  <a:lnTo>
                    <a:pt x="0" y="2"/>
                  </a:lnTo>
                  <a:lnTo>
                    <a:pt x="6" y="3"/>
                  </a:lnTo>
                  <a:lnTo>
                    <a:pt x="11" y="0"/>
                  </a:lnTo>
                  <a:lnTo>
                    <a:pt x="4"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9" name="Freeform 977"/>
            <p:cNvSpPr>
              <a:spLocks/>
            </p:cNvSpPr>
            <p:nvPr/>
          </p:nvSpPr>
          <p:spPr bwMode="auto">
            <a:xfrm>
              <a:off x="4095751" y="2536826"/>
              <a:ext cx="17463" cy="4763"/>
            </a:xfrm>
            <a:custGeom>
              <a:avLst/>
              <a:gdLst>
                <a:gd name="T0" fmla="*/ 4 w 11"/>
                <a:gd name="T1" fmla="*/ 0 h 3"/>
                <a:gd name="T2" fmla="*/ 1 w 11"/>
                <a:gd name="T3" fmla="*/ 2 h 3"/>
                <a:gd name="T4" fmla="*/ 0 w 11"/>
                <a:gd name="T5" fmla="*/ 2 h 3"/>
                <a:gd name="T6" fmla="*/ 6 w 11"/>
                <a:gd name="T7" fmla="*/ 3 h 3"/>
                <a:gd name="T8" fmla="*/ 11 w 11"/>
                <a:gd name="T9" fmla="*/ 0 h 3"/>
                <a:gd name="T10" fmla="*/ 4 w 11"/>
                <a:gd name="T11" fmla="*/ 0 h 3"/>
              </a:gdLst>
              <a:ahLst/>
              <a:cxnLst>
                <a:cxn ang="0">
                  <a:pos x="T0" y="T1"/>
                </a:cxn>
                <a:cxn ang="0">
                  <a:pos x="T2" y="T3"/>
                </a:cxn>
                <a:cxn ang="0">
                  <a:pos x="T4" y="T5"/>
                </a:cxn>
                <a:cxn ang="0">
                  <a:pos x="T6" y="T7"/>
                </a:cxn>
                <a:cxn ang="0">
                  <a:pos x="T8" y="T9"/>
                </a:cxn>
                <a:cxn ang="0">
                  <a:pos x="T10" y="T11"/>
                </a:cxn>
              </a:cxnLst>
              <a:rect l="0" t="0" r="r" b="b"/>
              <a:pathLst>
                <a:path w="11" h="3">
                  <a:moveTo>
                    <a:pt x="4" y="0"/>
                  </a:moveTo>
                  <a:lnTo>
                    <a:pt x="1" y="2"/>
                  </a:lnTo>
                  <a:lnTo>
                    <a:pt x="0" y="2"/>
                  </a:lnTo>
                  <a:lnTo>
                    <a:pt x="6" y="3"/>
                  </a:lnTo>
                  <a:lnTo>
                    <a:pt x="11" y="0"/>
                  </a:lnTo>
                  <a:lnTo>
                    <a:pt x="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0" name="Freeform 978"/>
            <p:cNvSpPr>
              <a:spLocks/>
            </p:cNvSpPr>
            <p:nvPr/>
          </p:nvSpPr>
          <p:spPr bwMode="auto">
            <a:xfrm>
              <a:off x="4097338" y="2535238"/>
              <a:ext cx="6350" cy="4763"/>
            </a:xfrm>
            <a:custGeom>
              <a:avLst/>
              <a:gdLst>
                <a:gd name="T0" fmla="*/ 4 w 4"/>
                <a:gd name="T1" fmla="*/ 0 h 3"/>
                <a:gd name="T2" fmla="*/ 0 w 4"/>
                <a:gd name="T3" fmla="*/ 3 h 3"/>
                <a:gd name="T4" fmla="*/ 3 w 4"/>
                <a:gd name="T5" fmla="*/ 1 h 3"/>
                <a:gd name="T6" fmla="*/ 4 w 4"/>
                <a:gd name="T7" fmla="*/ 0 h 3"/>
                <a:gd name="T8" fmla="*/ 4 w 4"/>
                <a:gd name="T9" fmla="*/ 0 h 3"/>
              </a:gdLst>
              <a:ahLst/>
              <a:cxnLst>
                <a:cxn ang="0">
                  <a:pos x="T0" y="T1"/>
                </a:cxn>
                <a:cxn ang="0">
                  <a:pos x="T2" y="T3"/>
                </a:cxn>
                <a:cxn ang="0">
                  <a:pos x="T4" y="T5"/>
                </a:cxn>
                <a:cxn ang="0">
                  <a:pos x="T6" y="T7"/>
                </a:cxn>
                <a:cxn ang="0">
                  <a:pos x="T8" y="T9"/>
                </a:cxn>
              </a:cxnLst>
              <a:rect l="0" t="0" r="r" b="b"/>
              <a:pathLst>
                <a:path w="4" h="3">
                  <a:moveTo>
                    <a:pt x="4" y="0"/>
                  </a:moveTo>
                  <a:lnTo>
                    <a:pt x="0" y="3"/>
                  </a:lnTo>
                  <a:lnTo>
                    <a:pt x="3" y="1"/>
                  </a:lnTo>
                  <a:lnTo>
                    <a:pt x="4" y="0"/>
                  </a:lnTo>
                  <a:lnTo>
                    <a:pt x="4"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1" name="Freeform 979"/>
            <p:cNvSpPr>
              <a:spLocks/>
            </p:cNvSpPr>
            <p:nvPr/>
          </p:nvSpPr>
          <p:spPr bwMode="auto">
            <a:xfrm>
              <a:off x="4097338" y="2535238"/>
              <a:ext cx="6350" cy="4763"/>
            </a:xfrm>
            <a:custGeom>
              <a:avLst/>
              <a:gdLst>
                <a:gd name="T0" fmla="*/ 4 w 4"/>
                <a:gd name="T1" fmla="*/ 0 h 3"/>
                <a:gd name="T2" fmla="*/ 0 w 4"/>
                <a:gd name="T3" fmla="*/ 3 h 3"/>
                <a:gd name="T4" fmla="*/ 3 w 4"/>
                <a:gd name="T5" fmla="*/ 1 h 3"/>
                <a:gd name="T6" fmla="*/ 4 w 4"/>
                <a:gd name="T7" fmla="*/ 0 h 3"/>
                <a:gd name="T8" fmla="*/ 4 w 4"/>
                <a:gd name="T9" fmla="*/ 0 h 3"/>
              </a:gdLst>
              <a:ahLst/>
              <a:cxnLst>
                <a:cxn ang="0">
                  <a:pos x="T0" y="T1"/>
                </a:cxn>
                <a:cxn ang="0">
                  <a:pos x="T2" y="T3"/>
                </a:cxn>
                <a:cxn ang="0">
                  <a:pos x="T4" y="T5"/>
                </a:cxn>
                <a:cxn ang="0">
                  <a:pos x="T6" y="T7"/>
                </a:cxn>
                <a:cxn ang="0">
                  <a:pos x="T8" y="T9"/>
                </a:cxn>
              </a:cxnLst>
              <a:rect l="0" t="0" r="r" b="b"/>
              <a:pathLst>
                <a:path w="4" h="3">
                  <a:moveTo>
                    <a:pt x="4" y="0"/>
                  </a:moveTo>
                  <a:lnTo>
                    <a:pt x="0" y="3"/>
                  </a:lnTo>
                  <a:lnTo>
                    <a:pt x="3" y="1"/>
                  </a:lnTo>
                  <a:lnTo>
                    <a:pt x="4" y="0"/>
                  </a:lnTo>
                  <a:lnTo>
                    <a:pt x="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2" name="Freeform 980"/>
            <p:cNvSpPr>
              <a:spLocks/>
            </p:cNvSpPr>
            <p:nvPr/>
          </p:nvSpPr>
          <p:spPr bwMode="auto">
            <a:xfrm>
              <a:off x="3262313" y="2708276"/>
              <a:ext cx="34925" cy="15875"/>
            </a:xfrm>
            <a:custGeom>
              <a:avLst/>
              <a:gdLst>
                <a:gd name="T0" fmla="*/ 17 w 22"/>
                <a:gd name="T1" fmla="*/ 0 h 10"/>
                <a:gd name="T2" fmla="*/ 0 w 22"/>
                <a:gd name="T3" fmla="*/ 10 h 10"/>
                <a:gd name="T4" fmla="*/ 8 w 22"/>
                <a:gd name="T5" fmla="*/ 10 h 10"/>
                <a:gd name="T6" fmla="*/ 10 w 22"/>
                <a:gd name="T7" fmla="*/ 9 h 10"/>
                <a:gd name="T8" fmla="*/ 9 w 22"/>
                <a:gd name="T9" fmla="*/ 9 h 10"/>
                <a:gd name="T10" fmla="*/ 22 w 22"/>
                <a:gd name="T11" fmla="*/ 0 h 10"/>
                <a:gd name="T12" fmla="*/ 17 w 22"/>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22" h="10">
                  <a:moveTo>
                    <a:pt x="17" y="0"/>
                  </a:moveTo>
                  <a:lnTo>
                    <a:pt x="0" y="10"/>
                  </a:lnTo>
                  <a:lnTo>
                    <a:pt x="8" y="10"/>
                  </a:lnTo>
                  <a:lnTo>
                    <a:pt x="10" y="9"/>
                  </a:lnTo>
                  <a:lnTo>
                    <a:pt x="9" y="9"/>
                  </a:lnTo>
                  <a:lnTo>
                    <a:pt x="22" y="0"/>
                  </a:lnTo>
                  <a:lnTo>
                    <a:pt x="17"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3" name="Freeform 981"/>
            <p:cNvSpPr>
              <a:spLocks/>
            </p:cNvSpPr>
            <p:nvPr/>
          </p:nvSpPr>
          <p:spPr bwMode="auto">
            <a:xfrm>
              <a:off x="3262313" y="2708276"/>
              <a:ext cx="34925" cy="15875"/>
            </a:xfrm>
            <a:custGeom>
              <a:avLst/>
              <a:gdLst>
                <a:gd name="T0" fmla="*/ 17 w 22"/>
                <a:gd name="T1" fmla="*/ 0 h 10"/>
                <a:gd name="T2" fmla="*/ 0 w 22"/>
                <a:gd name="T3" fmla="*/ 10 h 10"/>
                <a:gd name="T4" fmla="*/ 8 w 22"/>
                <a:gd name="T5" fmla="*/ 10 h 10"/>
                <a:gd name="T6" fmla="*/ 10 w 22"/>
                <a:gd name="T7" fmla="*/ 9 h 10"/>
                <a:gd name="T8" fmla="*/ 9 w 22"/>
                <a:gd name="T9" fmla="*/ 9 h 10"/>
                <a:gd name="T10" fmla="*/ 22 w 22"/>
                <a:gd name="T11" fmla="*/ 0 h 10"/>
                <a:gd name="T12" fmla="*/ 17 w 22"/>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22" h="10">
                  <a:moveTo>
                    <a:pt x="17" y="0"/>
                  </a:moveTo>
                  <a:lnTo>
                    <a:pt x="0" y="10"/>
                  </a:lnTo>
                  <a:lnTo>
                    <a:pt x="8" y="10"/>
                  </a:lnTo>
                  <a:lnTo>
                    <a:pt x="10" y="9"/>
                  </a:lnTo>
                  <a:lnTo>
                    <a:pt x="9" y="9"/>
                  </a:lnTo>
                  <a:lnTo>
                    <a:pt x="22" y="0"/>
                  </a:lnTo>
                  <a:lnTo>
                    <a:pt x="1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4" name="Freeform 982"/>
            <p:cNvSpPr>
              <a:spLocks/>
            </p:cNvSpPr>
            <p:nvPr/>
          </p:nvSpPr>
          <p:spPr bwMode="auto">
            <a:xfrm>
              <a:off x="3275013" y="2722563"/>
              <a:ext cx="7938" cy="3175"/>
            </a:xfrm>
            <a:custGeom>
              <a:avLst/>
              <a:gdLst>
                <a:gd name="T0" fmla="*/ 2 w 5"/>
                <a:gd name="T1" fmla="*/ 0 h 2"/>
                <a:gd name="T2" fmla="*/ 0 w 5"/>
                <a:gd name="T3" fmla="*/ 1 h 2"/>
                <a:gd name="T4" fmla="*/ 3 w 5"/>
                <a:gd name="T5" fmla="*/ 2 h 2"/>
                <a:gd name="T6" fmla="*/ 5 w 5"/>
                <a:gd name="T7" fmla="*/ 0 h 2"/>
                <a:gd name="T8" fmla="*/ 2 w 5"/>
                <a:gd name="T9" fmla="*/ 0 h 2"/>
              </a:gdLst>
              <a:ahLst/>
              <a:cxnLst>
                <a:cxn ang="0">
                  <a:pos x="T0" y="T1"/>
                </a:cxn>
                <a:cxn ang="0">
                  <a:pos x="T2" y="T3"/>
                </a:cxn>
                <a:cxn ang="0">
                  <a:pos x="T4" y="T5"/>
                </a:cxn>
                <a:cxn ang="0">
                  <a:pos x="T6" y="T7"/>
                </a:cxn>
                <a:cxn ang="0">
                  <a:pos x="T8" y="T9"/>
                </a:cxn>
              </a:cxnLst>
              <a:rect l="0" t="0" r="r" b="b"/>
              <a:pathLst>
                <a:path w="5" h="2">
                  <a:moveTo>
                    <a:pt x="2" y="0"/>
                  </a:moveTo>
                  <a:lnTo>
                    <a:pt x="0" y="1"/>
                  </a:lnTo>
                  <a:lnTo>
                    <a:pt x="3" y="2"/>
                  </a:lnTo>
                  <a:lnTo>
                    <a:pt x="5" y="0"/>
                  </a:lnTo>
                  <a:lnTo>
                    <a:pt x="2"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5" name="Freeform 983"/>
            <p:cNvSpPr>
              <a:spLocks/>
            </p:cNvSpPr>
            <p:nvPr/>
          </p:nvSpPr>
          <p:spPr bwMode="auto">
            <a:xfrm>
              <a:off x="3275013" y="2722563"/>
              <a:ext cx="7938" cy="3175"/>
            </a:xfrm>
            <a:custGeom>
              <a:avLst/>
              <a:gdLst>
                <a:gd name="T0" fmla="*/ 2 w 5"/>
                <a:gd name="T1" fmla="*/ 0 h 2"/>
                <a:gd name="T2" fmla="*/ 0 w 5"/>
                <a:gd name="T3" fmla="*/ 1 h 2"/>
                <a:gd name="T4" fmla="*/ 3 w 5"/>
                <a:gd name="T5" fmla="*/ 2 h 2"/>
                <a:gd name="T6" fmla="*/ 5 w 5"/>
                <a:gd name="T7" fmla="*/ 0 h 2"/>
                <a:gd name="T8" fmla="*/ 2 w 5"/>
                <a:gd name="T9" fmla="*/ 0 h 2"/>
              </a:gdLst>
              <a:ahLst/>
              <a:cxnLst>
                <a:cxn ang="0">
                  <a:pos x="T0" y="T1"/>
                </a:cxn>
                <a:cxn ang="0">
                  <a:pos x="T2" y="T3"/>
                </a:cxn>
                <a:cxn ang="0">
                  <a:pos x="T4" y="T5"/>
                </a:cxn>
                <a:cxn ang="0">
                  <a:pos x="T6" y="T7"/>
                </a:cxn>
                <a:cxn ang="0">
                  <a:pos x="T8" y="T9"/>
                </a:cxn>
              </a:cxnLst>
              <a:rect l="0" t="0" r="r" b="b"/>
              <a:pathLst>
                <a:path w="5" h="2">
                  <a:moveTo>
                    <a:pt x="2" y="0"/>
                  </a:moveTo>
                  <a:lnTo>
                    <a:pt x="0" y="1"/>
                  </a:lnTo>
                  <a:lnTo>
                    <a:pt x="3" y="2"/>
                  </a:lnTo>
                  <a:lnTo>
                    <a:pt x="5"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6" name="Freeform 984"/>
            <p:cNvSpPr>
              <a:spLocks/>
            </p:cNvSpPr>
            <p:nvPr/>
          </p:nvSpPr>
          <p:spPr bwMode="auto">
            <a:xfrm>
              <a:off x="3289301" y="2701926"/>
              <a:ext cx="15875" cy="6350"/>
            </a:xfrm>
            <a:custGeom>
              <a:avLst/>
              <a:gdLst>
                <a:gd name="T0" fmla="*/ 3 w 10"/>
                <a:gd name="T1" fmla="*/ 0 h 4"/>
                <a:gd name="T2" fmla="*/ 0 w 10"/>
                <a:gd name="T3" fmla="*/ 4 h 4"/>
                <a:gd name="T4" fmla="*/ 5 w 10"/>
                <a:gd name="T5" fmla="*/ 4 h 4"/>
                <a:gd name="T6" fmla="*/ 10 w 10"/>
                <a:gd name="T7" fmla="*/ 1 h 4"/>
                <a:gd name="T8" fmla="*/ 3 w 10"/>
                <a:gd name="T9" fmla="*/ 0 h 4"/>
              </a:gdLst>
              <a:ahLst/>
              <a:cxnLst>
                <a:cxn ang="0">
                  <a:pos x="T0" y="T1"/>
                </a:cxn>
                <a:cxn ang="0">
                  <a:pos x="T2" y="T3"/>
                </a:cxn>
                <a:cxn ang="0">
                  <a:pos x="T4" y="T5"/>
                </a:cxn>
                <a:cxn ang="0">
                  <a:pos x="T6" y="T7"/>
                </a:cxn>
                <a:cxn ang="0">
                  <a:pos x="T8" y="T9"/>
                </a:cxn>
              </a:cxnLst>
              <a:rect l="0" t="0" r="r" b="b"/>
              <a:pathLst>
                <a:path w="10" h="4">
                  <a:moveTo>
                    <a:pt x="3" y="0"/>
                  </a:moveTo>
                  <a:lnTo>
                    <a:pt x="0" y="4"/>
                  </a:lnTo>
                  <a:lnTo>
                    <a:pt x="5" y="4"/>
                  </a:lnTo>
                  <a:lnTo>
                    <a:pt x="10" y="1"/>
                  </a:lnTo>
                  <a:lnTo>
                    <a:pt x="3"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7" name="Freeform 985"/>
            <p:cNvSpPr>
              <a:spLocks/>
            </p:cNvSpPr>
            <p:nvPr/>
          </p:nvSpPr>
          <p:spPr bwMode="auto">
            <a:xfrm>
              <a:off x="3289301" y="2701926"/>
              <a:ext cx="15875" cy="6350"/>
            </a:xfrm>
            <a:custGeom>
              <a:avLst/>
              <a:gdLst>
                <a:gd name="T0" fmla="*/ 3 w 10"/>
                <a:gd name="T1" fmla="*/ 0 h 4"/>
                <a:gd name="T2" fmla="*/ 0 w 10"/>
                <a:gd name="T3" fmla="*/ 4 h 4"/>
                <a:gd name="T4" fmla="*/ 5 w 10"/>
                <a:gd name="T5" fmla="*/ 4 h 4"/>
                <a:gd name="T6" fmla="*/ 10 w 10"/>
                <a:gd name="T7" fmla="*/ 1 h 4"/>
                <a:gd name="T8" fmla="*/ 3 w 10"/>
                <a:gd name="T9" fmla="*/ 0 h 4"/>
              </a:gdLst>
              <a:ahLst/>
              <a:cxnLst>
                <a:cxn ang="0">
                  <a:pos x="T0" y="T1"/>
                </a:cxn>
                <a:cxn ang="0">
                  <a:pos x="T2" y="T3"/>
                </a:cxn>
                <a:cxn ang="0">
                  <a:pos x="T4" y="T5"/>
                </a:cxn>
                <a:cxn ang="0">
                  <a:pos x="T6" y="T7"/>
                </a:cxn>
                <a:cxn ang="0">
                  <a:pos x="T8" y="T9"/>
                </a:cxn>
              </a:cxnLst>
              <a:rect l="0" t="0" r="r" b="b"/>
              <a:pathLst>
                <a:path w="10" h="4">
                  <a:moveTo>
                    <a:pt x="3" y="0"/>
                  </a:moveTo>
                  <a:lnTo>
                    <a:pt x="0" y="4"/>
                  </a:lnTo>
                  <a:lnTo>
                    <a:pt x="5" y="4"/>
                  </a:lnTo>
                  <a:lnTo>
                    <a:pt x="10" y="1"/>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8" name="Freeform 986"/>
            <p:cNvSpPr>
              <a:spLocks/>
            </p:cNvSpPr>
            <p:nvPr/>
          </p:nvSpPr>
          <p:spPr bwMode="auto">
            <a:xfrm>
              <a:off x="3294063" y="2700338"/>
              <a:ext cx="14288" cy="3175"/>
            </a:xfrm>
            <a:custGeom>
              <a:avLst/>
              <a:gdLst>
                <a:gd name="T0" fmla="*/ 2 w 9"/>
                <a:gd name="T1" fmla="*/ 0 h 2"/>
                <a:gd name="T2" fmla="*/ 0 w 9"/>
                <a:gd name="T3" fmla="*/ 1 h 2"/>
                <a:gd name="T4" fmla="*/ 7 w 9"/>
                <a:gd name="T5" fmla="*/ 2 h 2"/>
                <a:gd name="T6" fmla="*/ 9 w 9"/>
                <a:gd name="T7" fmla="*/ 0 h 2"/>
                <a:gd name="T8" fmla="*/ 2 w 9"/>
                <a:gd name="T9" fmla="*/ 0 h 2"/>
              </a:gdLst>
              <a:ahLst/>
              <a:cxnLst>
                <a:cxn ang="0">
                  <a:pos x="T0" y="T1"/>
                </a:cxn>
                <a:cxn ang="0">
                  <a:pos x="T2" y="T3"/>
                </a:cxn>
                <a:cxn ang="0">
                  <a:pos x="T4" y="T5"/>
                </a:cxn>
                <a:cxn ang="0">
                  <a:pos x="T6" y="T7"/>
                </a:cxn>
                <a:cxn ang="0">
                  <a:pos x="T8" y="T9"/>
                </a:cxn>
              </a:cxnLst>
              <a:rect l="0" t="0" r="r" b="b"/>
              <a:pathLst>
                <a:path w="9" h="2">
                  <a:moveTo>
                    <a:pt x="2" y="0"/>
                  </a:moveTo>
                  <a:lnTo>
                    <a:pt x="0" y="1"/>
                  </a:lnTo>
                  <a:lnTo>
                    <a:pt x="7" y="2"/>
                  </a:lnTo>
                  <a:lnTo>
                    <a:pt x="9" y="0"/>
                  </a:lnTo>
                  <a:lnTo>
                    <a:pt x="2"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9" name="Freeform 987"/>
            <p:cNvSpPr>
              <a:spLocks/>
            </p:cNvSpPr>
            <p:nvPr/>
          </p:nvSpPr>
          <p:spPr bwMode="auto">
            <a:xfrm>
              <a:off x="3294063" y="2700338"/>
              <a:ext cx="14288" cy="3175"/>
            </a:xfrm>
            <a:custGeom>
              <a:avLst/>
              <a:gdLst>
                <a:gd name="T0" fmla="*/ 2 w 9"/>
                <a:gd name="T1" fmla="*/ 0 h 2"/>
                <a:gd name="T2" fmla="*/ 0 w 9"/>
                <a:gd name="T3" fmla="*/ 1 h 2"/>
                <a:gd name="T4" fmla="*/ 7 w 9"/>
                <a:gd name="T5" fmla="*/ 2 h 2"/>
                <a:gd name="T6" fmla="*/ 9 w 9"/>
                <a:gd name="T7" fmla="*/ 0 h 2"/>
                <a:gd name="T8" fmla="*/ 2 w 9"/>
                <a:gd name="T9" fmla="*/ 0 h 2"/>
              </a:gdLst>
              <a:ahLst/>
              <a:cxnLst>
                <a:cxn ang="0">
                  <a:pos x="T0" y="T1"/>
                </a:cxn>
                <a:cxn ang="0">
                  <a:pos x="T2" y="T3"/>
                </a:cxn>
                <a:cxn ang="0">
                  <a:pos x="T4" y="T5"/>
                </a:cxn>
                <a:cxn ang="0">
                  <a:pos x="T6" y="T7"/>
                </a:cxn>
                <a:cxn ang="0">
                  <a:pos x="T8" y="T9"/>
                </a:cxn>
              </a:cxnLst>
              <a:rect l="0" t="0" r="r" b="b"/>
              <a:pathLst>
                <a:path w="9" h="2">
                  <a:moveTo>
                    <a:pt x="2" y="0"/>
                  </a:moveTo>
                  <a:lnTo>
                    <a:pt x="0" y="1"/>
                  </a:lnTo>
                  <a:lnTo>
                    <a:pt x="7" y="2"/>
                  </a:lnTo>
                  <a:lnTo>
                    <a:pt x="9"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0" name="Freeform 988"/>
            <p:cNvSpPr>
              <a:spLocks/>
            </p:cNvSpPr>
            <p:nvPr/>
          </p:nvSpPr>
          <p:spPr bwMode="auto">
            <a:xfrm>
              <a:off x="3297238" y="2698751"/>
              <a:ext cx="12700" cy="1588"/>
            </a:xfrm>
            <a:custGeom>
              <a:avLst/>
              <a:gdLst>
                <a:gd name="T0" fmla="*/ 3 w 8"/>
                <a:gd name="T1" fmla="*/ 0 h 1"/>
                <a:gd name="T2" fmla="*/ 0 w 8"/>
                <a:gd name="T3" fmla="*/ 1 h 1"/>
                <a:gd name="T4" fmla="*/ 7 w 8"/>
                <a:gd name="T5" fmla="*/ 1 h 1"/>
                <a:gd name="T6" fmla="*/ 8 w 8"/>
                <a:gd name="T7" fmla="*/ 1 h 1"/>
                <a:gd name="T8" fmla="*/ 3 w 8"/>
                <a:gd name="T9" fmla="*/ 0 h 1"/>
              </a:gdLst>
              <a:ahLst/>
              <a:cxnLst>
                <a:cxn ang="0">
                  <a:pos x="T0" y="T1"/>
                </a:cxn>
                <a:cxn ang="0">
                  <a:pos x="T2" y="T3"/>
                </a:cxn>
                <a:cxn ang="0">
                  <a:pos x="T4" y="T5"/>
                </a:cxn>
                <a:cxn ang="0">
                  <a:pos x="T6" y="T7"/>
                </a:cxn>
                <a:cxn ang="0">
                  <a:pos x="T8" y="T9"/>
                </a:cxn>
              </a:cxnLst>
              <a:rect l="0" t="0" r="r" b="b"/>
              <a:pathLst>
                <a:path w="8" h="1">
                  <a:moveTo>
                    <a:pt x="3" y="0"/>
                  </a:moveTo>
                  <a:lnTo>
                    <a:pt x="0" y="1"/>
                  </a:lnTo>
                  <a:lnTo>
                    <a:pt x="7" y="1"/>
                  </a:lnTo>
                  <a:lnTo>
                    <a:pt x="8" y="1"/>
                  </a:lnTo>
                  <a:lnTo>
                    <a:pt x="3" y="0"/>
                  </a:lnTo>
                  <a:close/>
                </a:path>
              </a:pathLst>
            </a:custGeom>
            <a:solidFill>
              <a:srgbClr val="B2AF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1" name="Freeform 989"/>
            <p:cNvSpPr>
              <a:spLocks/>
            </p:cNvSpPr>
            <p:nvPr/>
          </p:nvSpPr>
          <p:spPr bwMode="auto">
            <a:xfrm>
              <a:off x="3297238" y="2698751"/>
              <a:ext cx="12700" cy="1588"/>
            </a:xfrm>
            <a:custGeom>
              <a:avLst/>
              <a:gdLst>
                <a:gd name="T0" fmla="*/ 3 w 8"/>
                <a:gd name="T1" fmla="*/ 0 h 1"/>
                <a:gd name="T2" fmla="*/ 0 w 8"/>
                <a:gd name="T3" fmla="*/ 1 h 1"/>
                <a:gd name="T4" fmla="*/ 7 w 8"/>
                <a:gd name="T5" fmla="*/ 1 h 1"/>
                <a:gd name="T6" fmla="*/ 8 w 8"/>
                <a:gd name="T7" fmla="*/ 1 h 1"/>
                <a:gd name="T8" fmla="*/ 3 w 8"/>
                <a:gd name="T9" fmla="*/ 0 h 1"/>
              </a:gdLst>
              <a:ahLst/>
              <a:cxnLst>
                <a:cxn ang="0">
                  <a:pos x="T0" y="T1"/>
                </a:cxn>
                <a:cxn ang="0">
                  <a:pos x="T2" y="T3"/>
                </a:cxn>
                <a:cxn ang="0">
                  <a:pos x="T4" y="T5"/>
                </a:cxn>
                <a:cxn ang="0">
                  <a:pos x="T6" y="T7"/>
                </a:cxn>
                <a:cxn ang="0">
                  <a:pos x="T8" y="T9"/>
                </a:cxn>
              </a:cxnLst>
              <a:rect l="0" t="0" r="r" b="b"/>
              <a:pathLst>
                <a:path w="8" h="1">
                  <a:moveTo>
                    <a:pt x="3" y="0"/>
                  </a:moveTo>
                  <a:lnTo>
                    <a:pt x="0" y="1"/>
                  </a:lnTo>
                  <a:lnTo>
                    <a:pt x="7" y="1"/>
                  </a:lnTo>
                  <a:lnTo>
                    <a:pt x="8" y="1"/>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2" name="Freeform 990"/>
            <p:cNvSpPr>
              <a:spLocks noEditPoints="1"/>
            </p:cNvSpPr>
            <p:nvPr/>
          </p:nvSpPr>
          <p:spPr bwMode="auto">
            <a:xfrm>
              <a:off x="3279776" y="2540001"/>
              <a:ext cx="827088" cy="223838"/>
            </a:xfrm>
            <a:custGeom>
              <a:avLst/>
              <a:gdLst>
                <a:gd name="T0" fmla="*/ 2 w 521"/>
                <a:gd name="T1" fmla="*/ 115 h 141"/>
                <a:gd name="T2" fmla="*/ 0 w 521"/>
                <a:gd name="T3" fmla="*/ 117 h 141"/>
                <a:gd name="T4" fmla="*/ 300 w 521"/>
                <a:gd name="T5" fmla="*/ 141 h 141"/>
                <a:gd name="T6" fmla="*/ 306 w 521"/>
                <a:gd name="T7" fmla="*/ 136 h 141"/>
                <a:gd name="T8" fmla="*/ 2 w 521"/>
                <a:gd name="T9" fmla="*/ 115 h 141"/>
                <a:gd name="T10" fmla="*/ 514 w 521"/>
                <a:gd name="T11" fmla="*/ 0 h 141"/>
                <a:gd name="T12" fmla="*/ 340 w 521"/>
                <a:gd name="T13" fmla="*/ 115 h 141"/>
                <a:gd name="T14" fmla="*/ 521 w 521"/>
                <a:gd name="T15" fmla="*/ 1 h 141"/>
                <a:gd name="T16" fmla="*/ 521 w 521"/>
                <a:gd name="T17" fmla="*/ 1 h 141"/>
                <a:gd name="T18" fmla="*/ 520 w 521"/>
                <a:gd name="T19" fmla="*/ 1 h 141"/>
                <a:gd name="T20" fmla="*/ 514 w 521"/>
                <a:gd name="T21" fmla="*/ 0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21" h="141">
                  <a:moveTo>
                    <a:pt x="2" y="115"/>
                  </a:moveTo>
                  <a:lnTo>
                    <a:pt x="0" y="117"/>
                  </a:lnTo>
                  <a:lnTo>
                    <a:pt x="300" y="141"/>
                  </a:lnTo>
                  <a:lnTo>
                    <a:pt x="306" y="136"/>
                  </a:lnTo>
                  <a:lnTo>
                    <a:pt x="2" y="115"/>
                  </a:lnTo>
                  <a:close/>
                  <a:moveTo>
                    <a:pt x="514" y="0"/>
                  </a:moveTo>
                  <a:lnTo>
                    <a:pt x="340" y="115"/>
                  </a:lnTo>
                  <a:lnTo>
                    <a:pt x="521" y="1"/>
                  </a:lnTo>
                  <a:lnTo>
                    <a:pt x="521" y="1"/>
                  </a:lnTo>
                  <a:lnTo>
                    <a:pt x="520" y="1"/>
                  </a:lnTo>
                  <a:lnTo>
                    <a:pt x="514"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3" name="Freeform 991"/>
            <p:cNvSpPr>
              <a:spLocks noEditPoints="1"/>
            </p:cNvSpPr>
            <p:nvPr/>
          </p:nvSpPr>
          <p:spPr bwMode="auto">
            <a:xfrm>
              <a:off x="3279776" y="2540001"/>
              <a:ext cx="827088" cy="223838"/>
            </a:xfrm>
            <a:custGeom>
              <a:avLst/>
              <a:gdLst>
                <a:gd name="T0" fmla="*/ 2 w 521"/>
                <a:gd name="T1" fmla="*/ 115 h 141"/>
                <a:gd name="T2" fmla="*/ 0 w 521"/>
                <a:gd name="T3" fmla="*/ 117 h 141"/>
                <a:gd name="T4" fmla="*/ 300 w 521"/>
                <a:gd name="T5" fmla="*/ 141 h 141"/>
                <a:gd name="T6" fmla="*/ 306 w 521"/>
                <a:gd name="T7" fmla="*/ 136 h 141"/>
                <a:gd name="T8" fmla="*/ 2 w 521"/>
                <a:gd name="T9" fmla="*/ 115 h 141"/>
                <a:gd name="T10" fmla="*/ 514 w 521"/>
                <a:gd name="T11" fmla="*/ 0 h 141"/>
                <a:gd name="T12" fmla="*/ 340 w 521"/>
                <a:gd name="T13" fmla="*/ 115 h 141"/>
                <a:gd name="T14" fmla="*/ 521 w 521"/>
                <a:gd name="T15" fmla="*/ 1 h 141"/>
                <a:gd name="T16" fmla="*/ 521 w 521"/>
                <a:gd name="T17" fmla="*/ 1 h 141"/>
                <a:gd name="T18" fmla="*/ 520 w 521"/>
                <a:gd name="T19" fmla="*/ 1 h 141"/>
                <a:gd name="T20" fmla="*/ 514 w 521"/>
                <a:gd name="T21" fmla="*/ 0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21" h="141">
                  <a:moveTo>
                    <a:pt x="2" y="115"/>
                  </a:moveTo>
                  <a:lnTo>
                    <a:pt x="0" y="117"/>
                  </a:lnTo>
                  <a:lnTo>
                    <a:pt x="300" y="141"/>
                  </a:lnTo>
                  <a:lnTo>
                    <a:pt x="306" y="136"/>
                  </a:lnTo>
                  <a:lnTo>
                    <a:pt x="2" y="115"/>
                  </a:lnTo>
                  <a:moveTo>
                    <a:pt x="514" y="0"/>
                  </a:moveTo>
                  <a:lnTo>
                    <a:pt x="340" y="115"/>
                  </a:lnTo>
                  <a:lnTo>
                    <a:pt x="521" y="1"/>
                  </a:lnTo>
                  <a:lnTo>
                    <a:pt x="521" y="1"/>
                  </a:lnTo>
                  <a:lnTo>
                    <a:pt x="520" y="1"/>
                  </a:lnTo>
                  <a:lnTo>
                    <a:pt x="51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4" name="Freeform 992"/>
            <p:cNvSpPr>
              <a:spLocks/>
            </p:cNvSpPr>
            <p:nvPr/>
          </p:nvSpPr>
          <p:spPr bwMode="auto">
            <a:xfrm>
              <a:off x="3276601" y="2493963"/>
              <a:ext cx="838200" cy="261938"/>
            </a:xfrm>
            <a:custGeom>
              <a:avLst/>
              <a:gdLst>
                <a:gd name="T0" fmla="*/ 309 w 528"/>
                <a:gd name="T1" fmla="*/ 165 h 165"/>
                <a:gd name="T2" fmla="*/ 0 w 528"/>
                <a:gd name="T3" fmla="*/ 144 h 165"/>
                <a:gd name="T4" fmla="*/ 217 w 528"/>
                <a:gd name="T5" fmla="*/ 0 h 165"/>
                <a:gd name="T6" fmla="*/ 528 w 528"/>
                <a:gd name="T7" fmla="*/ 22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4"/>
                  </a:lnTo>
                  <a:lnTo>
                    <a:pt x="217" y="0"/>
                  </a:lnTo>
                  <a:lnTo>
                    <a:pt x="528" y="22"/>
                  </a:lnTo>
                  <a:lnTo>
                    <a:pt x="309" y="1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5" name="Freeform 993"/>
            <p:cNvSpPr>
              <a:spLocks/>
            </p:cNvSpPr>
            <p:nvPr/>
          </p:nvSpPr>
          <p:spPr bwMode="auto">
            <a:xfrm>
              <a:off x="3276601" y="2493963"/>
              <a:ext cx="838200" cy="261938"/>
            </a:xfrm>
            <a:custGeom>
              <a:avLst/>
              <a:gdLst>
                <a:gd name="T0" fmla="*/ 309 w 528"/>
                <a:gd name="T1" fmla="*/ 165 h 165"/>
                <a:gd name="T2" fmla="*/ 0 w 528"/>
                <a:gd name="T3" fmla="*/ 144 h 165"/>
                <a:gd name="T4" fmla="*/ 217 w 528"/>
                <a:gd name="T5" fmla="*/ 0 h 165"/>
                <a:gd name="T6" fmla="*/ 528 w 528"/>
                <a:gd name="T7" fmla="*/ 22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4"/>
                  </a:lnTo>
                  <a:lnTo>
                    <a:pt x="217" y="0"/>
                  </a:lnTo>
                  <a:lnTo>
                    <a:pt x="528" y="22"/>
                  </a:lnTo>
                  <a:lnTo>
                    <a:pt x="309" y="16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6" name="Freeform 994"/>
            <p:cNvSpPr>
              <a:spLocks/>
            </p:cNvSpPr>
            <p:nvPr/>
          </p:nvSpPr>
          <p:spPr bwMode="auto">
            <a:xfrm>
              <a:off x="4121151" y="2516188"/>
              <a:ext cx="11113" cy="1588"/>
            </a:xfrm>
            <a:custGeom>
              <a:avLst/>
              <a:gdLst>
                <a:gd name="T0" fmla="*/ 1 w 7"/>
                <a:gd name="T1" fmla="*/ 0 h 1"/>
                <a:gd name="T2" fmla="*/ 0 w 7"/>
                <a:gd name="T3" fmla="*/ 0 h 1"/>
                <a:gd name="T4" fmla="*/ 6 w 7"/>
                <a:gd name="T5" fmla="*/ 1 h 1"/>
                <a:gd name="T6" fmla="*/ 7 w 7"/>
                <a:gd name="T7" fmla="*/ 0 h 1"/>
                <a:gd name="T8" fmla="*/ 1 w 7"/>
                <a:gd name="T9" fmla="*/ 0 h 1"/>
              </a:gdLst>
              <a:ahLst/>
              <a:cxnLst>
                <a:cxn ang="0">
                  <a:pos x="T0" y="T1"/>
                </a:cxn>
                <a:cxn ang="0">
                  <a:pos x="T2" y="T3"/>
                </a:cxn>
                <a:cxn ang="0">
                  <a:pos x="T4" y="T5"/>
                </a:cxn>
                <a:cxn ang="0">
                  <a:pos x="T6" y="T7"/>
                </a:cxn>
                <a:cxn ang="0">
                  <a:pos x="T8" y="T9"/>
                </a:cxn>
              </a:cxnLst>
              <a:rect l="0" t="0" r="r" b="b"/>
              <a:pathLst>
                <a:path w="7" h="1">
                  <a:moveTo>
                    <a:pt x="1" y="0"/>
                  </a:moveTo>
                  <a:lnTo>
                    <a:pt x="0" y="0"/>
                  </a:lnTo>
                  <a:lnTo>
                    <a:pt x="6" y="1"/>
                  </a:lnTo>
                  <a:lnTo>
                    <a:pt x="7" y="0"/>
                  </a:lnTo>
                  <a:lnTo>
                    <a:pt x="1"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7" name="Freeform 995"/>
            <p:cNvSpPr>
              <a:spLocks/>
            </p:cNvSpPr>
            <p:nvPr/>
          </p:nvSpPr>
          <p:spPr bwMode="auto">
            <a:xfrm>
              <a:off x="4121151" y="2516188"/>
              <a:ext cx="11113" cy="1588"/>
            </a:xfrm>
            <a:custGeom>
              <a:avLst/>
              <a:gdLst>
                <a:gd name="T0" fmla="*/ 1 w 7"/>
                <a:gd name="T1" fmla="*/ 0 h 1"/>
                <a:gd name="T2" fmla="*/ 0 w 7"/>
                <a:gd name="T3" fmla="*/ 0 h 1"/>
                <a:gd name="T4" fmla="*/ 6 w 7"/>
                <a:gd name="T5" fmla="*/ 1 h 1"/>
                <a:gd name="T6" fmla="*/ 7 w 7"/>
                <a:gd name="T7" fmla="*/ 0 h 1"/>
                <a:gd name="T8" fmla="*/ 1 w 7"/>
                <a:gd name="T9" fmla="*/ 0 h 1"/>
              </a:gdLst>
              <a:ahLst/>
              <a:cxnLst>
                <a:cxn ang="0">
                  <a:pos x="T0" y="T1"/>
                </a:cxn>
                <a:cxn ang="0">
                  <a:pos x="T2" y="T3"/>
                </a:cxn>
                <a:cxn ang="0">
                  <a:pos x="T4" y="T5"/>
                </a:cxn>
                <a:cxn ang="0">
                  <a:pos x="T6" y="T7"/>
                </a:cxn>
                <a:cxn ang="0">
                  <a:pos x="T8" y="T9"/>
                </a:cxn>
              </a:cxnLst>
              <a:rect l="0" t="0" r="r" b="b"/>
              <a:pathLst>
                <a:path w="7" h="1">
                  <a:moveTo>
                    <a:pt x="1" y="0"/>
                  </a:moveTo>
                  <a:lnTo>
                    <a:pt x="0" y="0"/>
                  </a:lnTo>
                  <a:lnTo>
                    <a:pt x="6" y="1"/>
                  </a:lnTo>
                  <a:lnTo>
                    <a:pt x="7" y="0"/>
                  </a:lnTo>
                  <a:lnTo>
                    <a:pt x="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8" name="Freeform 996"/>
            <p:cNvSpPr>
              <a:spLocks/>
            </p:cNvSpPr>
            <p:nvPr/>
          </p:nvSpPr>
          <p:spPr bwMode="auto">
            <a:xfrm>
              <a:off x="4102101" y="2516188"/>
              <a:ext cx="28575" cy="12700"/>
            </a:xfrm>
            <a:custGeom>
              <a:avLst/>
              <a:gdLst>
                <a:gd name="T0" fmla="*/ 12 w 18"/>
                <a:gd name="T1" fmla="*/ 0 h 8"/>
                <a:gd name="T2" fmla="*/ 0 w 18"/>
                <a:gd name="T3" fmla="*/ 8 h 8"/>
                <a:gd name="T4" fmla="*/ 7 w 18"/>
                <a:gd name="T5" fmla="*/ 8 h 8"/>
                <a:gd name="T6" fmla="*/ 18 w 18"/>
                <a:gd name="T7" fmla="*/ 1 h 8"/>
                <a:gd name="T8" fmla="*/ 12 w 18"/>
                <a:gd name="T9" fmla="*/ 0 h 8"/>
              </a:gdLst>
              <a:ahLst/>
              <a:cxnLst>
                <a:cxn ang="0">
                  <a:pos x="T0" y="T1"/>
                </a:cxn>
                <a:cxn ang="0">
                  <a:pos x="T2" y="T3"/>
                </a:cxn>
                <a:cxn ang="0">
                  <a:pos x="T4" y="T5"/>
                </a:cxn>
                <a:cxn ang="0">
                  <a:pos x="T6" y="T7"/>
                </a:cxn>
                <a:cxn ang="0">
                  <a:pos x="T8" y="T9"/>
                </a:cxn>
              </a:cxnLst>
              <a:rect l="0" t="0" r="r" b="b"/>
              <a:pathLst>
                <a:path w="18" h="8">
                  <a:moveTo>
                    <a:pt x="12" y="0"/>
                  </a:moveTo>
                  <a:lnTo>
                    <a:pt x="0" y="8"/>
                  </a:lnTo>
                  <a:lnTo>
                    <a:pt x="7" y="8"/>
                  </a:lnTo>
                  <a:lnTo>
                    <a:pt x="18" y="1"/>
                  </a:lnTo>
                  <a:lnTo>
                    <a:pt x="12"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9" name="Freeform 997"/>
            <p:cNvSpPr>
              <a:spLocks/>
            </p:cNvSpPr>
            <p:nvPr/>
          </p:nvSpPr>
          <p:spPr bwMode="auto">
            <a:xfrm>
              <a:off x="4102101" y="2516188"/>
              <a:ext cx="28575" cy="12700"/>
            </a:xfrm>
            <a:custGeom>
              <a:avLst/>
              <a:gdLst>
                <a:gd name="T0" fmla="*/ 12 w 18"/>
                <a:gd name="T1" fmla="*/ 0 h 8"/>
                <a:gd name="T2" fmla="*/ 0 w 18"/>
                <a:gd name="T3" fmla="*/ 8 h 8"/>
                <a:gd name="T4" fmla="*/ 7 w 18"/>
                <a:gd name="T5" fmla="*/ 8 h 8"/>
                <a:gd name="T6" fmla="*/ 18 w 18"/>
                <a:gd name="T7" fmla="*/ 1 h 8"/>
                <a:gd name="T8" fmla="*/ 12 w 18"/>
                <a:gd name="T9" fmla="*/ 0 h 8"/>
              </a:gdLst>
              <a:ahLst/>
              <a:cxnLst>
                <a:cxn ang="0">
                  <a:pos x="T0" y="T1"/>
                </a:cxn>
                <a:cxn ang="0">
                  <a:pos x="T2" y="T3"/>
                </a:cxn>
                <a:cxn ang="0">
                  <a:pos x="T4" y="T5"/>
                </a:cxn>
                <a:cxn ang="0">
                  <a:pos x="T6" y="T7"/>
                </a:cxn>
                <a:cxn ang="0">
                  <a:pos x="T8" y="T9"/>
                </a:cxn>
              </a:cxnLst>
              <a:rect l="0" t="0" r="r" b="b"/>
              <a:pathLst>
                <a:path w="18" h="8">
                  <a:moveTo>
                    <a:pt x="12" y="0"/>
                  </a:moveTo>
                  <a:lnTo>
                    <a:pt x="0" y="8"/>
                  </a:lnTo>
                  <a:lnTo>
                    <a:pt x="7" y="8"/>
                  </a:lnTo>
                  <a:lnTo>
                    <a:pt x="18" y="1"/>
                  </a:lnTo>
                  <a:lnTo>
                    <a:pt x="1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0" name="Freeform 998"/>
            <p:cNvSpPr>
              <a:spLocks noEditPoints="1"/>
            </p:cNvSpPr>
            <p:nvPr/>
          </p:nvSpPr>
          <p:spPr bwMode="auto">
            <a:xfrm>
              <a:off x="3275013" y="2692401"/>
              <a:ext cx="7938" cy="4763"/>
            </a:xfrm>
            <a:custGeom>
              <a:avLst/>
              <a:gdLst>
                <a:gd name="T0" fmla="*/ 5 w 5"/>
                <a:gd name="T1" fmla="*/ 3 h 3"/>
                <a:gd name="T2" fmla="*/ 5 w 5"/>
                <a:gd name="T3" fmla="*/ 3 h 3"/>
                <a:gd name="T4" fmla="*/ 5 w 5"/>
                <a:gd name="T5" fmla="*/ 3 h 3"/>
                <a:gd name="T6" fmla="*/ 5 w 5"/>
                <a:gd name="T7" fmla="*/ 3 h 3"/>
                <a:gd name="T8" fmla="*/ 4 w 5"/>
                <a:gd name="T9" fmla="*/ 0 h 3"/>
                <a:gd name="T10" fmla="*/ 0 w 5"/>
                <a:gd name="T11" fmla="*/ 3 h 3"/>
                <a:gd name="T12" fmla="*/ 1 w 5"/>
                <a:gd name="T13" fmla="*/ 3 h 3"/>
                <a:gd name="T14" fmla="*/ 4 w 5"/>
                <a:gd name="T15" fmla="*/ 0 h 3"/>
                <a:gd name="T16" fmla="*/ 4 w 5"/>
                <a:gd name="T17"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3">
                  <a:moveTo>
                    <a:pt x="5" y="3"/>
                  </a:moveTo>
                  <a:lnTo>
                    <a:pt x="5" y="3"/>
                  </a:lnTo>
                  <a:lnTo>
                    <a:pt x="5" y="3"/>
                  </a:lnTo>
                  <a:lnTo>
                    <a:pt x="5" y="3"/>
                  </a:lnTo>
                  <a:close/>
                  <a:moveTo>
                    <a:pt x="4" y="0"/>
                  </a:moveTo>
                  <a:lnTo>
                    <a:pt x="0" y="3"/>
                  </a:lnTo>
                  <a:lnTo>
                    <a:pt x="1" y="3"/>
                  </a:lnTo>
                  <a:lnTo>
                    <a:pt x="4" y="0"/>
                  </a:lnTo>
                  <a:lnTo>
                    <a:pt x="4"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1" name="Freeform 999"/>
            <p:cNvSpPr>
              <a:spLocks noEditPoints="1"/>
            </p:cNvSpPr>
            <p:nvPr/>
          </p:nvSpPr>
          <p:spPr bwMode="auto">
            <a:xfrm>
              <a:off x="3275013" y="2692401"/>
              <a:ext cx="7938" cy="4763"/>
            </a:xfrm>
            <a:custGeom>
              <a:avLst/>
              <a:gdLst>
                <a:gd name="T0" fmla="*/ 5 w 5"/>
                <a:gd name="T1" fmla="*/ 3 h 3"/>
                <a:gd name="T2" fmla="*/ 5 w 5"/>
                <a:gd name="T3" fmla="*/ 3 h 3"/>
                <a:gd name="T4" fmla="*/ 5 w 5"/>
                <a:gd name="T5" fmla="*/ 3 h 3"/>
                <a:gd name="T6" fmla="*/ 5 w 5"/>
                <a:gd name="T7" fmla="*/ 3 h 3"/>
                <a:gd name="T8" fmla="*/ 4 w 5"/>
                <a:gd name="T9" fmla="*/ 0 h 3"/>
                <a:gd name="T10" fmla="*/ 0 w 5"/>
                <a:gd name="T11" fmla="*/ 3 h 3"/>
                <a:gd name="T12" fmla="*/ 1 w 5"/>
                <a:gd name="T13" fmla="*/ 3 h 3"/>
                <a:gd name="T14" fmla="*/ 4 w 5"/>
                <a:gd name="T15" fmla="*/ 0 h 3"/>
                <a:gd name="T16" fmla="*/ 4 w 5"/>
                <a:gd name="T17"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3">
                  <a:moveTo>
                    <a:pt x="5" y="3"/>
                  </a:moveTo>
                  <a:lnTo>
                    <a:pt x="5" y="3"/>
                  </a:lnTo>
                  <a:lnTo>
                    <a:pt x="5" y="3"/>
                  </a:lnTo>
                  <a:lnTo>
                    <a:pt x="5" y="3"/>
                  </a:lnTo>
                  <a:moveTo>
                    <a:pt x="4" y="0"/>
                  </a:moveTo>
                  <a:lnTo>
                    <a:pt x="0" y="3"/>
                  </a:lnTo>
                  <a:lnTo>
                    <a:pt x="1" y="3"/>
                  </a:lnTo>
                  <a:lnTo>
                    <a:pt x="4" y="0"/>
                  </a:lnTo>
                  <a:lnTo>
                    <a:pt x="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2" name="Freeform 1000"/>
            <p:cNvSpPr>
              <a:spLocks/>
            </p:cNvSpPr>
            <p:nvPr/>
          </p:nvSpPr>
          <p:spPr bwMode="auto">
            <a:xfrm>
              <a:off x="3282951" y="2697163"/>
              <a:ext cx="19050" cy="1588"/>
            </a:xfrm>
            <a:custGeom>
              <a:avLst/>
              <a:gdLst>
                <a:gd name="T0" fmla="*/ 0 w 12"/>
                <a:gd name="T1" fmla="*/ 0 h 1"/>
                <a:gd name="T2" fmla="*/ 0 w 12"/>
                <a:gd name="T3" fmla="*/ 0 h 1"/>
                <a:gd name="T4" fmla="*/ 12 w 12"/>
                <a:gd name="T5" fmla="*/ 1 h 1"/>
                <a:gd name="T6" fmla="*/ 12 w 12"/>
                <a:gd name="T7" fmla="*/ 1 h 1"/>
                <a:gd name="T8" fmla="*/ 0 w 12"/>
                <a:gd name="T9" fmla="*/ 0 h 1"/>
              </a:gdLst>
              <a:ahLst/>
              <a:cxnLst>
                <a:cxn ang="0">
                  <a:pos x="T0" y="T1"/>
                </a:cxn>
                <a:cxn ang="0">
                  <a:pos x="T2" y="T3"/>
                </a:cxn>
                <a:cxn ang="0">
                  <a:pos x="T4" y="T5"/>
                </a:cxn>
                <a:cxn ang="0">
                  <a:pos x="T6" y="T7"/>
                </a:cxn>
                <a:cxn ang="0">
                  <a:pos x="T8" y="T9"/>
                </a:cxn>
              </a:cxnLst>
              <a:rect l="0" t="0" r="r" b="b"/>
              <a:pathLst>
                <a:path w="12" h="1">
                  <a:moveTo>
                    <a:pt x="0" y="0"/>
                  </a:moveTo>
                  <a:lnTo>
                    <a:pt x="0" y="0"/>
                  </a:lnTo>
                  <a:lnTo>
                    <a:pt x="12" y="1"/>
                  </a:lnTo>
                  <a:lnTo>
                    <a:pt x="12" y="1"/>
                  </a:lnTo>
                  <a:lnTo>
                    <a:pt x="0" y="0"/>
                  </a:lnTo>
                  <a:close/>
                </a:path>
              </a:pathLst>
            </a:custGeom>
            <a:solidFill>
              <a:srgbClr val="B2AF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3" name="Freeform 1001"/>
            <p:cNvSpPr>
              <a:spLocks/>
            </p:cNvSpPr>
            <p:nvPr/>
          </p:nvSpPr>
          <p:spPr bwMode="auto">
            <a:xfrm>
              <a:off x="3282951" y="2697163"/>
              <a:ext cx="19050" cy="1588"/>
            </a:xfrm>
            <a:custGeom>
              <a:avLst/>
              <a:gdLst>
                <a:gd name="T0" fmla="*/ 0 w 12"/>
                <a:gd name="T1" fmla="*/ 0 h 1"/>
                <a:gd name="T2" fmla="*/ 0 w 12"/>
                <a:gd name="T3" fmla="*/ 0 h 1"/>
                <a:gd name="T4" fmla="*/ 12 w 12"/>
                <a:gd name="T5" fmla="*/ 1 h 1"/>
                <a:gd name="T6" fmla="*/ 12 w 12"/>
                <a:gd name="T7" fmla="*/ 1 h 1"/>
                <a:gd name="T8" fmla="*/ 0 w 12"/>
                <a:gd name="T9" fmla="*/ 0 h 1"/>
              </a:gdLst>
              <a:ahLst/>
              <a:cxnLst>
                <a:cxn ang="0">
                  <a:pos x="T0" y="T1"/>
                </a:cxn>
                <a:cxn ang="0">
                  <a:pos x="T2" y="T3"/>
                </a:cxn>
                <a:cxn ang="0">
                  <a:pos x="T4" y="T5"/>
                </a:cxn>
                <a:cxn ang="0">
                  <a:pos x="T6" y="T7"/>
                </a:cxn>
                <a:cxn ang="0">
                  <a:pos x="T8" y="T9"/>
                </a:cxn>
              </a:cxnLst>
              <a:rect l="0" t="0" r="r" b="b"/>
              <a:pathLst>
                <a:path w="12" h="1">
                  <a:moveTo>
                    <a:pt x="0" y="0"/>
                  </a:moveTo>
                  <a:lnTo>
                    <a:pt x="0" y="0"/>
                  </a:lnTo>
                  <a:lnTo>
                    <a:pt x="12" y="1"/>
                  </a:lnTo>
                  <a:lnTo>
                    <a:pt x="12" y="1"/>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4" name="Freeform 1002"/>
            <p:cNvSpPr>
              <a:spLocks/>
            </p:cNvSpPr>
            <p:nvPr/>
          </p:nvSpPr>
          <p:spPr bwMode="auto">
            <a:xfrm>
              <a:off x="3276601" y="2692401"/>
              <a:ext cx="30163" cy="6350"/>
            </a:xfrm>
            <a:custGeom>
              <a:avLst/>
              <a:gdLst>
                <a:gd name="T0" fmla="*/ 3 w 19"/>
                <a:gd name="T1" fmla="*/ 0 h 4"/>
                <a:gd name="T2" fmla="*/ 0 w 19"/>
                <a:gd name="T3" fmla="*/ 3 h 4"/>
                <a:gd name="T4" fmla="*/ 4 w 19"/>
                <a:gd name="T5" fmla="*/ 3 h 4"/>
                <a:gd name="T6" fmla="*/ 4 w 19"/>
                <a:gd name="T7" fmla="*/ 3 h 4"/>
                <a:gd name="T8" fmla="*/ 16 w 19"/>
                <a:gd name="T9" fmla="*/ 4 h 4"/>
                <a:gd name="T10" fmla="*/ 19 w 19"/>
                <a:gd name="T11" fmla="*/ 2 h 4"/>
                <a:gd name="T12" fmla="*/ 3 w 19"/>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19" h="4">
                  <a:moveTo>
                    <a:pt x="3" y="0"/>
                  </a:moveTo>
                  <a:lnTo>
                    <a:pt x="0" y="3"/>
                  </a:lnTo>
                  <a:lnTo>
                    <a:pt x="4" y="3"/>
                  </a:lnTo>
                  <a:lnTo>
                    <a:pt x="4" y="3"/>
                  </a:lnTo>
                  <a:lnTo>
                    <a:pt x="16" y="4"/>
                  </a:lnTo>
                  <a:lnTo>
                    <a:pt x="19" y="2"/>
                  </a:lnTo>
                  <a:lnTo>
                    <a:pt x="3"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5" name="Freeform 1003"/>
            <p:cNvSpPr>
              <a:spLocks/>
            </p:cNvSpPr>
            <p:nvPr/>
          </p:nvSpPr>
          <p:spPr bwMode="auto">
            <a:xfrm>
              <a:off x="3276601" y="2692401"/>
              <a:ext cx="30163" cy="6350"/>
            </a:xfrm>
            <a:custGeom>
              <a:avLst/>
              <a:gdLst>
                <a:gd name="T0" fmla="*/ 3 w 19"/>
                <a:gd name="T1" fmla="*/ 0 h 4"/>
                <a:gd name="T2" fmla="*/ 0 w 19"/>
                <a:gd name="T3" fmla="*/ 3 h 4"/>
                <a:gd name="T4" fmla="*/ 4 w 19"/>
                <a:gd name="T5" fmla="*/ 3 h 4"/>
                <a:gd name="T6" fmla="*/ 4 w 19"/>
                <a:gd name="T7" fmla="*/ 3 h 4"/>
                <a:gd name="T8" fmla="*/ 16 w 19"/>
                <a:gd name="T9" fmla="*/ 4 h 4"/>
                <a:gd name="T10" fmla="*/ 19 w 19"/>
                <a:gd name="T11" fmla="*/ 2 h 4"/>
                <a:gd name="T12" fmla="*/ 3 w 19"/>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19" h="4">
                  <a:moveTo>
                    <a:pt x="3" y="0"/>
                  </a:moveTo>
                  <a:lnTo>
                    <a:pt x="0" y="3"/>
                  </a:lnTo>
                  <a:lnTo>
                    <a:pt x="4" y="3"/>
                  </a:lnTo>
                  <a:lnTo>
                    <a:pt x="4" y="3"/>
                  </a:lnTo>
                  <a:lnTo>
                    <a:pt x="16" y="4"/>
                  </a:lnTo>
                  <a:lnTo>
                    <a:pt x="19" y="2"/>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6" name="Freeform 1004"/>
            <p:cNvSpPr>
              <a:spLocks/>
            </p:cNvSpPr>
            <p:nvPr/>
          </p:nvSpPr>
          <p:spPr bwMode="auto">
            <a:xfrm>
              <a:off x="3302001" y="2698751"/>
              <a:ext cx="9525" cy="1588"/>
            </a:xfrm>
            <a:custGeom>
              <a:avLst/>
              <a:gdLst>
                <a:gd name="T0" fmla="*/ 0 w 6"/>
                <a:gd name="T1" fmla="*/ 0 h 1"/>
                <a:gd name="T2" fmla="*/ 0 w 6"/>
                <a:gd name="T3" fmla="*/ 0 h 1"/>
                <a:gd name="T4" fmla="*/ 5 w 6"/>
                <a:gd name="T5" fmla="*/ 1 h 1"/>
                <a:gd name="T6" fmla="*/ 6 w 6"/>
                <a:gd name="T7" fmla="*/ 0 h 1"/>
                <a:gd name="T8" fmla="*/ 0 w 6"/>
                <a:gd name="T9" fmla="*/ 0 h 1"/>
              </a:gdLst>
              <a:ahLst/>
              <a:cxnLst>
                <a:cxn ang="0">
                  <a:pos x="T0" y="T1"/>
                </a:cxn>
                <a:cxn ang="0">
                  <a:pos x="T2" y="T3"/>
                </a:cxn>
                <a:cxn ang="0">
                  <a:pos x="T4" y="T5"/>
                </a:cxn>
                <a:cxn ang="0">
                  <a:pos x="T6" y="T7"/>
                </a:cxn>
                <a:cxn ang="0">
                  <a:pos x="T8" y="T9"/>
                </a:cxn>
              </a:cxnLst>
              <a:rect l="0" t="0" r="r" b="b"/>
              <a:pathLst>
                <a:path w="6" h="1">
                  <a:moveTo>
                    <a:pt x="0" y="0"/>
                  </a:moveTo>
                  <a:lnTo>
                    <a:pt x="0" y="0"/>
                  </a:lnTo>
                  <a:lnTo>
                    <a:pt x="5" y="1"/>
                  </a:lnTo>
                  <a:lnTo>
                    <a:pt x="6" y="0"/>
                  </a:lnTo>
                  <a:lnTo>
                    <a:pt x="0" y="0"/>
                  </a:lnTo>
                  <a:close/>
                </a:path>
              </a:pathLst>
            </a:custGeom>
            <a:solidFill>
              <a:srgbClr val="9C98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7" name="Freeform 1005"/>
            <p:cNvSpPr>
              <a:spLocks/>
            </p:cNvSpPr>
            <p:nvPr/>
          </p:nvSpPr>
          <p:spPr bwMode="auto">
            <a:xfrm>
              <a:off x="3302001" y="2698751"/>
              <a:ext cx="9525" cy="1588"/>
            </a:xfrm>
            <a:custGeom>
              <a:avLst/>
              <a:gdLst>
                <a:gd name="T0" fmla="*/ 0 w 6"/>
                <a:gd name="T1" fmla="*/ 0 h 1"/>
                <a:gd name="T2" fmla="*/ 0 w 6"/>
                <a:gd name="T3" fmla="*/ 0 h 1"/>
                <a:gd name="T4" fmla="*/ 5 w 6"/>
                <a:gd name="T5" fmla="*/ 1 h 1"/>
                <a:gd name="T6" fmla="*/ 6 w 6"/>
                <a:gd name="T7" fmla="*/ 0 h 1"/>
                <a:gd name="T8" fmla="*/ 0 w 6"/>
                <a:gd name="T9" fmla="*/ 0 h 1"/>
              </a:gdLst>
              <a:ahLst/>
              <a:cxnLst>
                <a:cxn ang="0">
                  <a:pos x="T0" y="T1"/>
                </a:cxn>
                <a:cxn ang="0">
                  <a:pos x="T2" y="T3"/>
                </a:cxn>
                <a:cxn ang="0">
                  <a:pos x="T4" y="T5"/>
                </a:cxn>
                <a:cxn ang="0">
                  <a:pos x="T6" y="T7"/>
                </a:cxn>
                <a:cxn ang="0">
                  <a:pos x="T8" y="T9"/>
                </a:cxn>
              </a:cxnLst>
              <a:rect l="0" t="0" r="r" b="b"/>
              <a:pathLst>
                <a:path w="6" h="1">
                  <a:moveTo>
                    <a:pt x="0" y="0"/>
                  </a:moveTo>
                  <a:lnTo>
                    <a:pt x="0" y="0"/>
                  </a:lnTo>
                  <a:lnTo>
                    <a:pt x="5" y="1"/>
                  </a:lnTo>
                  <a:lnTo>
                    <a:pt x="6"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8" name="Freeform 1006"/>
            <p:cNvSpPr>
              <a:spLocks/>
            </p:cNvSpPr>
            <p:nvPr/>
          </p:nvSpPr>
          <p:spPr bwMode="auto">
            <a:xfrm>
              <a:off x="3302001" y="2695576"/>
              <a:ext cx="14288" cy="3175"/>
            </a:xfrm>
            <a:custGeom>
              <a:avLst/>
              <a:gdLst>
                <a:gd name="T0" fmla="*/ 3 w 9"/>
                <a:gd name="T1" fmla="*/ 0 h 2"/>
                <a:gd name="T2" fmla="*/ 0 w 9"/>
                <a:gd name="T3" fmla="*/ 2 h 2"/>
                <a:gd name="T4" fmla="*/ 6 w 9"/>
                <a:gd name="T5" fmla="*/ 2 h 2"/>
                <a:gd name="T6" fmla="*/ 9 w 9"/>
                <a:gd name="T7" fmla="*/ 0 h 2"/>
                <a:gd name="T8" fmla="*/ 3 w 9"/>
                <a:gd name="T9" fmla="*/ 0 h 2"/>
              </a:gdLst>
              <a:ahLst/>
              <a:cxnLst>
                <a:cxn ang="0">
                  <a:pos x="T0" y="T1"/>
                </a:cxn>
                <a:cxn ang="0">
                  <a:pos x="T2" y="T3"/>
                </a:cxn>
                <a:cxn ang="0">
                  <a:pos x="T4" y="T5"/>
                </a:cxn>
                <a:cxn ang="0">
                  <a:pos x="T6" y="T7"/>
                </a:cxn>
                <a:cxn ang="0">
                  <a:pos x="T8" y="T9"/>
                </a:cxn>
              </a:cxnLst>
              <a:rect l="0" t="0" r="r" b="b"/>
              <a:pathLst>
                <a:path w="9" h="2">
                  <a:moveTo>
                    <a:pt x="3" y="0"/>
                  </a:moveTo>
                  <a:lnTo>
                    <a:pt x="0" y="2"/>
                  </a:lnTo>
                  <a:lnTo>
                    <a:pt x="6" y="2"/>
                  </a:lnTo>
                  <a:lnTo>
                    <a:pt x="9" y="0"/>
                  </a:lnTo>
                  <a:lnTo>
                    <a:pt x="3"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9" name="Freeform 1007"/>
            <p:cNvSpPr>
              <a:spLocks/>
            </p:cNvSpPr>
            <p:nvPr/>
          </p:nvSpPr>
          <p:spPr bwMode="auto">
            <a:xfrm>
              <a:off x="3302001" y="2695576"/>
              <a:ext cx="14288" cy="3175"/>
            </a:xfrm>
            <a:custGeom>
              <a:avLst/>
              <a:gdLst>
                <a:gd name="T0" fmla="*/ 3 w 9"/>
                <a:gd name="T1" fmla="*/ 0 h 2"/>
                <a:gd name="T2" fmla="*/ 0 w 9"/>
                <a:gd name="T3" fmla="*/ 2 h 2"/>
                <a:gd name="T4" fmla="*/ 6 w 9"/>
                <a:gd name="T5" fmla="*/ 2 h 2"/>
                <a:gd name="T6" fmla="*/ 9 w 9"/>
                <a:gd name="T7" fmla="*/ 0 h 2"/>
                <a:gd name="T8" fmla="*/ 3 w 9"/>
                <a:gd name="T9" fmla="*/ 0 h 2"/>
              </a:gdLst>
              <a:ahLst/>
              <a:cxnLst>
                <a:cxn ang="0">
                  <a:pos x="T0" y="T1"/>
                </a:cxn>
                <a:cxn ang="0">
                  <a:pos x="T2" y="T3"/>
                </a:cxn>
                <a:cxn ang="0">
                  <a:pos x="T4" y="T5"/>
                </a:cxn>
                <a:cxn ang="0">
                  <a:pos x="T6" y="T7"/>
                </a:cxn>
                <a:cxn ang="0">
                  <a:pos x="T8" y="T9"/>
                </a:cxn>
              </a:cxnLst>
              <a:rect l="0" t="0" r="r" b="b"/>
              <a:pathLst>
                <a:path w="9" h="2">
                  <a:moveTo>
                    <a:pt x="3" y="0"/>
                  </a:moveTo>
                  <a:lnTo>
                    <a:pt x="0" y="2"/>
                  </a:lnTo>
                  <a:lnTo>
                    <a:pt x="6" y="2"/>
                  </a:lnTo>
                  <a:lnTo>
                    <a:pt x="9" y="0"/>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0" name="Freeform 1008"/>
            <p:cNvSpPr>
              <a:spLocks/>
            </p:cNvSpPr>
            <p:nvPr/>
          </p:nvSpPr>
          <p:spPr bwMode="auto">
            <a:xfrm>
              <a:off x="3309938" y="2528888"/>
              <a:ext cx="803275" cy="212725"/>
            </a:xfrm>
            <a:custGeom>
              <a:avLst/>
              <a:gdLst>
                <a:gd name="T0" fmla="*/ 499 w 506"/>
                <a:gd name="T1" fmla="*/ 0 h 134"/>
                <a:gd name="T2" fmla="*/ 281 w 506"/>
                <a:gd name="T3" fmla="*/ 130 h 134"/>
                <a:gd name="T4" fmla="*/ 4 w 506"/>
                <a:gd name="T5" fmla="*/ 105 h 134"/>
                <a:gd name="T6" fmla="*/ 1 w 506"/>
                <a:gd name="T7" fmla="*/ 107 h 134"/>
                <a:gd name="T8" fmla="*/ 0 w 506"/>
                <a:gd name="T9" fmla="*/ 108 h 134"/>
                <a:gd name="T10" fmla="*/ 278 w 506"/>
                <a:gd name="T11" fmla="*/ 134 h 134"/>
                <a:gd name="T12" fmla="*/ 506 w 506"/>
                <a:gd name="T13" fmla="*/ 0 h 134"/>
                <a:gd name="T14" fmla="*/ 499 w 506"/>
                <a:gd name="T15" fmla="*/ 0 h 1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6" h="134">
                  <a:moveTo>
                    <a:pt x="499" y="0"/>
                  </a:moveTo>
                  <a:lnTo>
                    <a:pt x="281" y="130"/>
                  </a:lnTo>
                  <a:lnTo>
                    <a:pt x="4" y="105"/>
                  </a:lnTo>
                  <a:lnTo>
                    <a:pt x="1" y="107"/>
                  </a:lnTo>
                  <a:lnTo>
                    <a:pt x="0" y="108"/>
                  </a:lnTo>
                  <a:lnTo>
                    <a:pt x="278" y="134"/>
                  </a:lnTo>
                  <a:lnTo>
                    <a:pt x="506" y="0"/>
                  </a:lnTo>
                  <a:lnTo>
                    <a:pt x="499"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1" name="Freeform 1010"/>
            <p:cNvSpPr>
              <a:spLocks/>
            </p:cNvSpPr>
            <p:nvPr/>
          </p:nvSpPr>
          <p:spPr bwMode="auto">
            <a:xfrm>
              <a:off x="3309938" y="2528888"/>
              <a:ext cx="803275" cy="212725"/>
            </a:xfrm>
            <a:custGeom>
              <a:avLst/>
              <a:gdLst>
                <a:gd name="T0" fmla="*/ 499 w 506"/>
                <a:gd name="T1" fmla="*/ 0 h 134"/>
                <a:gd name="T2" fmla="*/ 281 w 506"/>
                <a:gd name="T3" fmla="*/ 130 h 134"/>
                <a:gd name="T4" fmla="*/ 4 w 506"/>
                <a:gd name="T5" fmla="*/ 105 h 134"/>
                <a:gd name="T6" fmla="*/ 1 w 506"/>
                <a:gd name="T7" fmla="*/ 107 h 134"/>
                <a:gd name="T8" fmla="*/ 0 w 506"/>
                <a:gd name="T9" fmla="*/ 108 h 134"/>
                <a:gd name="T10" fmla="*/ 278 w 506"/>
                <a:gd name="T11" fmla="*/ 134 h 134"/>
                <a:gd name="T12" fmla="*/ 506 w 506"/>
                <a:gd name="T13" fmla="*/ 0 h 134"/>
                <a:gd name="T14" fmla="*/ 499 w 506"/>
                <a:gd name="T15" fmla="*/ 0 h 1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6" h="134">
                  <a:moveTo>
                    <a:pt x="499" y="0"/>
                  </a:moveTo>
                  <a:lnTo>
                    <a:pt x="281" y="130"/>
                  </a:lnTo>
                  <a:lnTo>
                    <a:pt x="4" y="105"/>
                  </a:lnTo>
                  <a:lnTo>
                    <a:pt x="1" y="107"/>
                  </a:lnTo>
                  <a:lnTo>
                    <a:pt x="0" y="108"/>
                  </a:lnTo>
                  <a:lnTo>
                    <a:pt x="278" y="134"/>
                  </a:lnTo>
                  <a:lnTo>
                    <a:pt x="506" y="0"/>
                  </a:lnTo>
                  <a:lnTo>
                    <a:pt x="49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2" name="Freeform 1011"/>
            <p:cNvSpPr>
              <a:spLocks/>
            </p:cNvSpPr>
            <p:nvPr/>
          </p:nvSpPr>
          <p:spPr bwMode="auto">
            <a:xfrm>
              <a:off x="3276601" y="2466975"/>
              <a:ext cx="855663" cy="268288"/>
            </a:xfrm>
            <a:custGeom>
              <a:avLst/>
              <a:gdLst>
                <a:gd name="T0" fmla="*/ 302 w 539"/>
                <a:gd name="T1" fmla="*/ 169 h 169"/>
                <a:gd name="T2" fmla="*/ 0 w 539"/>
                <a:gd name="T3" fmla="*/ 142 h 169"/>
                <a:gd name="T4" fmla="*/ 238 w 539"/>
                <a:gd name="T5" fmla="*/ 0 h 169"/>
                <a:gd name="T6" fmla="*/ 539 w 539"/>
                <a:gd name="T7" fmla="*/ 27 h 169"/>
                <a:gd name="T8" fmla="*/ 302 w 539"/>
                <a:gd name="T9" fmla="*/ 169 h 169"/>
              </a:gdLst>
              <a:ahLst/>
              <a:cxnLst>
                <a:cxn ang="0">
                  <a:pos x="T0" y="T1"/>
                </a:cxn>
                <a:cxn ang="0">
                  <a:pos x="T2" y="T3"/>
                </a:cxn>
                <a:cxn ang="0">
                  <a:pos x="T4" y="T5"/>
                </a:cxn>
                <a:cxn ang="0">
                  <a:pos x="T6" y="T7"/>
                </a:cxn>
                <a:cxn ang="0">
                  <a:pos x="T8" y="T9"/>
                </a:cxn>
              </a:cxnLst>
              <a:rect l="0" t="0" r="r" b="b"/>
              <a:pathLst>
                <a:path w="539" h="169">
                  <a:moveTo>
                    <a:pt x="302" y="169"/>
                  </a:moveTo>
                  <a:lnTo>
                    <a:pt x="0" y="142"/>
                  </a:lnTo>
                  <a:lnTo>
                    <a:pt x="238" y="0"/>
                  </a:lnTo>
                  <a:lnTo>
                    <a:pt x="539" y="27"/>
                  </a:lnTo>
                  <a:lnTo>
                    <a:pt x="302" y="169"/>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3" name="Freeform 1012"/>
            <p:cNvSpPr>
              <a:spLocks/>
            </p:cNvSpPr>
            <p:nvPr/>
          </p:nvSpPr>
          <p:spPr bwMode="auto">
            <a:xfrm>
              <a:off x="3276601" y="2466975"/>
              <a:ext cx="855663" cy="268288"/>
            </a:xfrm>
            <a:custGeom>
              <a:avLst/>
              <a:gdLst>
                <a:gd name="T0" fmla="*/ 302 w 539"/>
                <a:gd name="T1" fmla="*/ 169 h 169"/>
                <a:gd name="T2" fmla="*/ 0 w 539"/>
                <a:gd name="T3" fmla="*/ 142 h 169"/>
                <a:gd name="T4" fmla="*/ 238 w 539"/>
                <a:gd name="T5" fmla="*/ 0 h 169"/>
                <a:gd name="T6" fmla="*/ 539 w 539"/>
                <a:gd name="T7" fmla="*/ 27 h 169"/>
                <a:gd name="T8" fmla="*/ 302 w 539"/>
                <a:gd name="T9" fmla="*/ 169 h 169"/>
              </a:gdLst>
              <a:ahLst/>
              <a:cxnLst>
                <a:cxn ang="0">
                  <a:pos x="T0" y="T1"/>
                </a:cxn>
                <a:cxn ang="0">
                  <a:pos x="T2" y="T3"/>
                </a:cxn>
                <a:cxn ang="0">
                  <a:pos x="T4" y="T5"/>
                </a:cxn>
                <a:cxn ang="0">
                  <a:pos x="T6" y="T7"/>
                </a:cxn>
                <a:cxn ang="0">
                  <a:pos x="T8" y="T9"/>
                </a:cxn>
              </a:cxnLst>
              <a:rect l="0" t="0" r="r" b="b"/>
              <a:pathLst>
                <a:path w="539" h="169">
                  <a:moveTo>
                    <a:pt x="302" y="169"/>
                  </a:moveTo>
                  <a:lnTo>
                    <a:pt x="0" y="142"/>
                  </a:lnTo>
                  <a:lnTo>
                    <a:pt x="238" y="0"/>
                  </a:lnTo>
                  <a:lnTo>
                    <a:pt x="539" y="27"/>
                  </a:lnTo>
                  <a:lnTo>
                    <a:pt x="302" y="1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4" name="Freeform 1013"/>
            <p:cNvSpPr>
              <a:spLocks/>
            </p:cNvSpPr>
            <p:nvPr/>
          </p:nvSpPr>
          <p:spPr bwMode="auto">
            <a:xfrm>
              <a:off x="4106863" y="2501900"/>
              <a:ext cx="9525" cy="6350"/>
            </a:xfrm>
            <a:custGeom>
              <a:avLst/>
              <a:gdLst>
                <a:gd name="T0" fmla="*/ 5 w 6"/>
                <a:gd name="T1" fmla="*/ 0 h 4"/>
                <a:gd name="T2" fmla="*/ 4 w 6"/>
                <a:gd name="T3" fmla="*/ 1 h 4"/>
                <a:gd name="T4" fmla="*/ 5 w 6"/>
                <a:gd name="T5" fmla="*/ 1 h 4"/>
                <a:gd name="T6" fmla="*/ 0 w 6"/>
                <a:gd name="T7" fmla="*/ 4 h 4"/>
                <a:gd name="T8" fmla="*/ 0 w 6"/>
                <a:gd name="T9" fmla="*/ 4 h 4"/>
                <a:gd name="T10" fmla="*/ 6 w 6"/>
                <a:gd name="T11" fmla="*/ 0 h 4"/>
                <a:gd name="T12" fmla="*/ 5 w 6"/>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6" h="4">
                  <a:moveTo>
                    <a:pt x="5" y="0"/>
                  </a:moveTo>
                  <a:lnTo>
                    <a:pt x="4" y="1"/>
                  </a:lnTo>
                  <a:lnTo>
                    <a:pt x="5" y="1"/>
                  </a:lnTo>
                  <a:lnTo>
                    <a:pt x="0" y="4"/>
                  </a:lnTo>
                  <a:lnTo>
                    <a:pt x="0" y="4"/>
                  </a:lnTo>
                  <a:lnTo>
                    <a:pt x="6" y="0"/>
                  </a:lnTo>
                  <a:lnTo>
                    <a:pt x="5"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5" name="Freeform 1014"/>
            <p:cNvSpPr>
              <a:spLocks/>
            </p:cNvSpPr>
            <p:nvPr/>
          </p:nvSpPr>
          <p:spPr bwMode="auto">
            <a:xfrm>
              <a:off x="4106863" y="2501900"/>
              <a:ext cx="9525" cy="6350"/>
            </a:xfrm>
            <a:custGeom>
              <a:avLst/>
              <a:gdLst>
                <a:gd name="T0" fmla="*/ 5 w 6"/>
                <a:gd name="T1" fmla="*/ 0 h 4"/>
                <a:gd name="T2" fmla="*/ 4 w 6"/>
                <a:gd name="T3" fmla="*/ 1 h 4"/>
                <a:gd name="T4" fmla="*/ 5 w 6"/>
                <a:gd name="T5" fmla="*/ 1 h 4"/>
                <a:gd name="T6" fmla="*/ 0 w 6"/>
                <a:gd name="T7" fmla="*/ 4 h 4"/>
                <a:gd name="T8" fmla="*/ 0 w 6"/>
                <a:gd name="T9" fmla="*/ 4 h 4"/>
                <a:gd name="T10" fmla="*/ 6 w 6"/>
                <a:gd name="T11" fmla="*/ 0 h 4"/>
                <a:gd name="T12" fmla="*/ 5 w 6"/>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6" h="4">
                  <a:moveTo>
                    <a:pt x="5" y="0"/>
                  </a:moveTo>
                  <a:lnTo>
                    <a:pt x="4" y="1"/>
                  </a:lnTo>
                  <a:lnTo>
                    <a:pt x="5" y="1"/>
                  </a:lnTo>
                  <a:lnTo>
                    <a:pt x="0" y="4"/>
                  </a:lnTo>
                  <a:lnTo>
                    <a:pt x="0" y="4"/>
                  </a:lnTo>
                  <a:lnTo>
                    <a:pt x="6" y="0"/>
                  </a:lnTo>
                  <a:lnTo>
                    <a:pt x="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6" name="Freeform 1015"/>
            <p:cNvSpPr>
              <a:spLocks/>
            </p:cNvSpPr>
            <p:nvPr/>
          </p:nvSpPr>
          <p:spPr bwMode="auto">
            <a:xfrm>
              <a:off x="4105276" y="2503488"/>
              <a:ext cx="9525" cy="4763"/>
            </a:xfrm>
            <a:custGeom>
              <a:avLst/>
              <a:gdLst>
                <a:gd name="T0" fmla="*/ 5 w 6"/>
                <a:gd name="T1" fmla="*/ 0 h 3"/>
                <a:gd name="T2" fmla="*/ 0 w 6"/>
                <a:gd name="T3" fmla="*/ 2 h 3"/>
                <a:gd name="T4" fmla="*/ 1 w 6"/>
                <a:gd name="T5" fmla="*/ 3 h 3"/>
                <a:gd name="T6" fmla="*/ 6 w 6"/>
                <a:gd name="T7" fmla="*/ 0 h 3"/>
                <a:gd name="T8" fmla="*/ 5 w 6"/>
                <a:gd name="T9" fmla="*/ 0 h 3"/>
              </a:gdLst>
              <a:ahLst/>
              <a:cxnLst>
                <a:cxn ang="0">
                  <a:pos x="T0" y="T1"/>
                </a:cxn>
                <a:cxn ang="0">
                  <a:pos x="T2" y="T3"/>
                </a:cxn>
                <a:cxn ang="0">
                  <a:pos x="T4" y="T5"/>
                </a:cxn>
                <a:cxn ang="0">
                  <a:pos x="T6" y="T7"/>
                </a:cxn>
                <a:cxn ang="0">
                  <a:pos x="T8" y="T9"/>
                </a:cxn>
              </a:cxnLst>
              <a:rect l="0" t="0" r="r" b="b"/>
              <a:pathLst>
                <a:path w="6" h="3">
                  <a:moveTo>
                    <a:pt x="5" y="0"/>
                  </a:moveTo>
                  <a:lnTo>
                    <a:pt x="0" y="2"/>
                  </a:lnTo>
                  <a:lnTo>
                    <a:pt x="1" y="3"/>
                  </a:lnTo>
                  <a:lnTo>
                    <a:pt x="6" y="0"/>
                  </a:lnTo>
                  <a:lnTo>
                    <a:pt x="5"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7" name="Freeform 1016"/>
            <p:cNvSpPr>
              <a:spLocks/>
            </p:cNvSpPr>
            <p:nvPr/>
          </p:nvSpPr>
          <p:spPr bwMode="auto">
            <a:xfrm>
              <a:off x="4105276" y="2503488"/>
              <a:ext cx="9525" cy="4763"/>
            </a:xfrm>
            <a:custGeom>
              <a:avLst/>
              <a:gdLst>
                <a:gd name="T0" fmla="*/ 5 w 6"/>
                <a:gd name="T1" fmla="*/ 0 h 3"/>
                <a:gd name="T2" fmla="*/ 0 w 6"/>
                <a:gd name="T3" fmla="*/ 2 h 3"/>
                <a:gd name="T4" fmla="*/ 1 w 6"/>
                <a:gd name="T5" fmla="*/ 3 h 3"/>
                <a:gd name="T6" fmla="*/ 6 w 6"/>
                <a:gd name="T7" fmla="*/ 0 h 3"/>
                <a:gd name="T8" fmla="*/ 5 w 6"/>
                <a:gd name="T9" fmla="*/ 0 h 3"/>
              </a:gdLst>
              <a:ahLst/>
              <a:cxnLst>
                <a:cxn ang="0">
                  <a:pos x="T0" y="T1"/>
                </a:cxn>
                <a:cxn ang="0">
                  <a:pos x="T2" y="T3"/>
                </a:cxn>
                <a:cxn ang="0">
                  <a:pos x="T4" y="T5"/>
                </a:cxn>
                <a:cxn ang="0">
                  <a:pos x="T6" y="T7"/>
                </a:cxn>
                <a:cxn ang="0">
                  <a:pos x="T8" y="T9"/>
                </a:cxn>
              </a:cxnLst>
              <a:rect l="0" t="0" r="r" b="b"/>
              <a:pathLst>
                <a:path w="6" h="3">
                  <a:moveTo>
                    <a:pt x="5" y="0"/>
                  </a:moveTo>
                  <a:lnTo>
                    <a:pt x="0" y="2"/>
                  </a:lnTo>
                  <a:lnTo>
                    <a:pt x="1" y="3"/>
                  </a:lnTo>
                  <a:lnTo>
                    <a:pt x="6" y="0"/>
                  </a:lnTo>
                  <a:lnTo>
                    <a:pt x="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8" name="Freeform 1017"/>
            <p:cNvSpPr>
              <a:spLocks/>
            </p:cNvSpPr>
            <p:nvPr/>
          </p:nvSpPr>
          <p:spPr bwMode="auto">
            <a:xfrm>
              <a:off x="4102101" y="2501900"/>
              <a:ext cx="12700" cy="1588"/>
            </a:xfrm>
            <a:custGeom>
              <a:avLst/>
              <a:gdLst>
                <a:gd name="T0" fmla="*/ 1 w 8"/>
                <a:gd name="T1" fmla="*/ 0 h 1"/>
                <a:gd name="T2" fmla="*/ 0 w 8"/>
                <a:gd name="T3" fmla="*/ 0 h 1"/>
                <a:gd name="T4" fmla="*/ 7 w 8"/>
                <a:gd name="T5" fmla="*/ 1 h 1"/>
                <a:gd name="T6" fmla="*/ 8 w 8"/>
                <a:gd name="T7" fmla="*/ 0 h 1"/>
                <a:gd name="T8" fmla="*/ 1 w 8"/>
                <a:gd name="T9" fmla="*/ 0 h 1"/>
              </a:gdLst>
              <a:ahLst/>
              <a:cxnLst>
                <a:cxn ang="0">
                  <a:pos x="T0" y="T1"/>
                </a:cxn>
                <a:cxn ang="0">
                  <a:pos x="T2" y="T3"/>
                </a:cxn>
                <a:cxn ang="0">
                  <a:pos x="T4" y="T5"/>
                </a:cxn>
                <a:cxn ang="0">
                  <a:pos x="T6" y="T7"/>
                </a:cxn>
                <a:cxn ang="0">
                  <a:pos x="T8" y="T9"/>
                </a:cxn>
              </a:cxnLst>
              <a:rect l="0" t="0" r="r" b="b"/>
              <a:pathLst>
                <a:path w="8" h="1">
                  <a:moveTo>
                    <a:pt x="1" y="0"/>
                  </a:moveTo>
                  <a:lnTo>
                    <a:pt x="0" y="0"/>
                  </a:lnTo>
                  <a:lnTo>
                    <a:pt x="7" y="1"/>
                  </a:lnTo>
                  <a:lnTo>
                    <a:pt x="8" y="0"/>
                  </a:lnTo>
                  <a:lnTo>
                    <a:pt x="1"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9" name="Freeform 1018"/>
            <p:cNvSpPr>
              <a:spLocks/>
            </p:cNvSpPr>
            <p:nvPr/>
          </p:nvSpPr>
          <p:spPr bwMode="auto">
            <a:xfrm>
              <a:off x="4102101" y="2501900"/>
              <a:ext cx="12700" cy="1588"/>
            </a:xfrm>
            <a:custGeom>
              <a:avLst/>
              <a:gdLst>
                <a:gd name="T0" fmla="*/ 1 w 8"/>
                <a:gd name="T1" fmla="*/ 0 h 1"/>
                <a:gd name="T2" fmla="*/ 0 w 8"/>
                <a:gd name="T3" fmla="*/ 0 h 1"/>
                <a:gd name="T4" fmla="*/ 7 w 8"/>
                <a:gd name="T5" fmla="*/ 1 h 1"/>
                <a:gd name="T6" fmla="*/ 8 w 8"/>
                <a:gd name="T7" fmla="*/ 0 h 1"/>
                <a:gd name="T8" fmla="*/ 1 w 8"/>
                <a:gd name="T9" fmla="*/ 0 h 1"/>
              </a:gdLst>
              <a:ahLst/>
              <a:cxnLst>
                <a:cxn ang="0">
                  <a:pos x="T0" y="T1"/>
                </a:cxn>
                <a:cxn ang="0">
                  <a:pos x="T2" y="T3"/>
                </a:cxn>
                <a:cxn ang="0">
                  <a:pos x="T4" y="T5"/>
                </a:cxn>
                <a:cxn ang="0">
                  <a:pos x="T6" y="T7"/>
                </a:cxn>
                <a:cxn ang="0">
                  <a:pos x="T8" y="T9"/>
                </a:cxn>
              </a:cxnLst>
              <a:rect l="0" t="0" r="r" b="b"/>
              <a:pathLst>
                <a:path w="8" h="1">
                  <a:moveTo>
                    <a:pt x="1" y="0"/>
                  </a:moveTo>
                  <a:lnTo>
                    <a:pt x="0" y="0"/>
                  </a:lnTo>
                  <a:lnTo>
                    <a:pt x="7" y="1"/>
                  </a:lnTo>
                  <a:lnTo>
                    <a:pt x="8" y="0"/>
                  </a:lnTo>
                  <a:lnTo>
                    <a:pt x="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0" name="Freeform 1019"/>
            <p:cNvSpPr>
              <a:spLocks/>
            </p:cNvSpPr>
            <p:nvPr/>
          </p:nvSpPr>
          <p:spPr bwMode="auto">
            <a:xfrm>
              <a:off x="4095751" y="2501900"/>
              <a:ext cx="17463" cy="4763"/>
            </a:xfrm>
            <a:custGeom>
              <a:avLst/>
              <a:gdLst>
                <a:gd name="T0" fmla="*/ 4 w 11"/>
                <a:gd name="T1" fmla="*/ 0 h 3"/>
                <a:gd name="T2" fmla="*/ 1 w 11"/>
                <a:gd name="T3" fmla="*/ 2 h 3"/>
                <a:gd name="T4" fmla="*/ 0 w 11"/>
                <a:gd name="T5" fmla="*/ 3 h 3"/>
                <a:gd name="T6" fmla="*/ 6 w 11"/>
                <a:gd name="T7" fmla="*/ 3 h 3"/>
                <a:gd name="T8" fmla="*/ 11 w 11"/>
                <a:gd name="T9" fmla="*/ 1 h 3"/>
                <a:gd name="T10" fmla="*/ 4 w 11"/>
                <a:gd name="T11" fmla="*/ 0 h 3"/>
              </a:gdLst>
              <a:ahLst/>
              <a:cxnLst>
                <a:cxn ang="0">
                  <a:pos x="T0" y="T1"/>
                </a:cxn>
                <a:cxn ang="0">
                  <a:pos x="T2" y="T3"/>
                </a:cxn>
                <a:cxn ang="0">
                  <a:pos x="T4" y="T5"/>
                </a:cxn>
                <a:cxn ang="0">
                  <a:pos x="T6" y="T7"/>
                </a:cxn>
                <a:cxn ang="0">
                  <a:pos x="T8" y="T9"/>
                </a:cxn>
                <a:cxn ang="0">
                  <a:pos x="T10" y="T11"/>
                </a:cxn>
              </a:cxnLst>
              <a:rect l="0" t="0" r="r" b="b"/>
              <a:pathLst>
                <a:path w="11" h="3">
                  <a:moveTo>
                    <a:pt x="4" y="0"/>
                  </a:moveTo>
                  <a:lnTo>
                    <a:pt x="1" y="2"/>
                  </a:lnTo>
                  <a:lnTo>
                    <a:pt x="0" y="3"/>
                  </a:lnTo>
                  <a:lnTo>
                    <a:pt x="6" y="3"/>
                  </a:lnTo>
                  <a:lnTo>
                    <a:pt x="11" y="1"/>
                  </a:lnTo>
                  <a:lnTo>
                    <a:pt x="4"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1" name="Freeform 1020"/>
            <p:cNvSpPr>
              <a:spLocks/>
            </p:cNvSpPr>
            <p:nvPr/>
          </p:nvSpPr>
          <p:spPr bwMode="auto">
            <a:xfrm>
              <a:off x="4095751" y="2501900"/>
              <a:ext cx="17463" cy="4763"/>
            </a:xfrm>
            <a:custGeom>
              <a:avLst/>
              <a:gdLst>
                <a:gd name="T0" fmla="*/ 4 w 11"/>
                <a:gd name="T1" fmla="*/ 0 h 3"/>
                <a:gd name="T2" fmla="*/ 1 w 11"/>
                <a:gd name="T3" fmla="*/ 2 h 3"/>
                <a:gd name="T4" fmla="*/ 0 w 11"/>
                <a:gd name="T5" fmla="*/ 3 h 3"/>
                <a:gd name="T6" fmla="*/ 6 w 11"/>
                <a:gd name="T7" fmla="*/ 3 h 3"/>
                <a:gd name="T8" fmla="*/ 11 w 11"/>
                <a:gd name="T9" fmla="*/ 1 h 3"/>
                <a:gd name="T10" fmla="*/ 4 w 11"/>
                <a:gd name="T11" fmla="*/ 0 h 3"/>
              </a:gdLst>
              <a:ahLst/>
              <a:cxnLst>
                <a:cxn ang="0">
                  <a:pos x="T0" y="T1"/>
                </a:cxn>
                <a:cxn ang="0">
                  <a:pos x="T2" y="T3"/>
                </a:cxn>
                <a:cxn ang="0">
                  <a:pos x="T4" y="T5"/>
                </a:cxn>
                <a:cxn ang="0">
                  <a:pos x="T6" y="T7"/>
                </a:cxn>
                <a:cxn ang="0">
                  <a:pos x="T8" y="T9"/>
                </a:cxn>
                <a:cxn ang="0">
                  <a:pos x="T10" y="T11"/>
                </a:cxn>
              </a:cxnLst>
              <a:rect l="0" t="0" r="r" b="b"/>
              <a:pathLst>
                <a:path w="11" h="3">
                  <a:moveTo>
                    <a:pt x="4" y="0"/>
                  </a:moveTo>
                  <a:lnTo>
                    <a:pt x="1" y="2"/>
                  </a:lnTo>
                  <a:lnTo>
                    <a:pt x="0" y="3"/>
                  </a:lnTo>
                  <a:lnTo>
                    <a:pt x="6" y="3"/>
                  </a:lnTo>
                  <a:lnTo>
                    <a:pt x="11" y="1"/>
                  </a:lnTo>
                  <a:lnTo>
                    <a:pt x="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2" name="Freeform 1021"/>
            <p:cNvSpPr>
              <a:spLocks/>
            </p:cNvSpPr>
            <p:nvPr/>
          </p:nvSpPr>
          <p:spPr bwMode="auto">
            <a:xfrm>
              <a:off x="4097338" y="2501900"/>
              <a:ext cx="6350" cy="3175"/>
            </a:xfrm>
            <a:custGeom>
              <a:avLst/>
              <a:gdLst>
                <a:gd name="T0" fmla="*/ 4 w 4"/>
                <a:gd name="T1" fmla="*/ 0 h 2"/>
                <a:gd name="T2" fmla="*/ 0 w 4"/>
                <a:gd name="T3" fmla="*/ 2 h 2"/>
                <a:gd name="T4" fmla="*/ 3 w 4"/>
                <a:gd name="T5" fmla="*/ 0 h 2"/>
                <a:gd name="T6" fmla="*/ 4 w 4"/>
                <a:gd name="T7" fmla="*/ 0 h 2"/>
                <a:gd name="T8" fmla="*/ 4 w 4"/>
                <a:gd name="T9" fmla="*/ 0 h 2"/>
              </a:gdLst>
              <a:ahLst/>
              <a:cxnLst>
                <a:cxn ang="0">
                  <a:pos x="T0" y="T1"/>
                </a:cxn>
                <a:cxn ang="0">
                  <a:pos x="T2" y="T3"/>
                </a:cxn>
                <a:cxn ang="0">
                  <a:pos x="T4" y="T5"/>
                </a:cxn>
                <a:cxn ang="0">
                  <a:pos x="T6" y="T7"/>
                </a:cxn>
                <a:cxn ang="0">
                  <a:pos x="T8" y="T9"/>
                </a:cxn>
              </a:cxnLst>
              <a:rect l="0" t="0" r="r" b="b"/>
              <a:pathLst>
                <a:path w="4" h="2">
                  <a:moveTo>
                    <a:pt x="4" y="0"/>
                  </a:moveTo>
                  <a:lnTo>
                    <a:pt x="0" y="2"/>
                  </a:lnTo>
                  <a:lnTo>
                    <a:pt x="3" y="0"/>
                  </a:lnTo>
                  <a:lnTo>
                    <a:pt x="4" y="0"/>
                  </a:lnTo>
                  <a:lnTo>
                    <a:pt x="4"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3" name="Freeform 1022"/>
            <p:cNvSpPr>
              <a:spLocks/>
            </p:cNvSpPr>
            <p:nvPr/>
          </p:nvSpPr>
          <p:spPr bwMode="auto">
            <a:xfrm>
              <a:off x="4097338" y="2501900"/>
              <a:ext cx="6350" cy="3175"/>
            </a:xfrm>
            <a:custGeom>
              <a:avLst/>
              <a:gdLst>
                <a:gd name="T0" fmla="*/ 4 w 4"/>
                <a:gd name="T1" fmla="*/ 0 h 2"/>
                <a:gd name="T2" fmla="*/ 0 w 4"/>
                <a:gd name="T3" fmla="*/ 2 h 2"/>
                <a:gd name="T4" fmla="*/ 3 w 4"/>
                <a:gd name="T5" fmla="*/ 0 h 2"/>
                <a:gd name="T6" fmla="*/ 4 w 4"/>
                <a:gd name="T7" fmla="*/ 0 h 2"/>
                <a:gd name="T8" fmla="*/ 4 w 4"/>
                <a:gd name="T9" fmla="*/ 0 h 2"/>
              </a:gdLst>
              <a:ahLst/>
              <a:cxnLst>
                <a:cxn ang="0">
                  <a:pos x="T0" y="T1"/>
                </a:cxn>
                <a:cxn ang="0">
                  <a:pos x="T2" y="T3"/>
                </a:cxn>
                <a:cxn ang="0">
                  <a:pos x="T4" y="T5"/>
                </a:cxn>
                <a:cxn ang="0">
                  <a:pos x="T6" y="T7"/>
                </a:cxn>
                <a:cxn ang="0">
                  <a:pos x="T8" y="T9"/>
                </a:cxn>
              </a:cxnLst>
              <a:rect l="0" t="0" r="r" b="b"/>
              <a:pathLst>
                <a:path w="4" h="2">
                  <a:moveTo>
                    <a:pt x="4" y="0"/>
                  </a:moveTo>
                  <a:lnTo>
                    <a:pt x="0" y="2"/>
                  </a:lnTo>
                  <a:lnTo>
                    <a:pt x="3" y="0"/>
                  </a:lnTo>
                  <a:lnTo>
                    <a:pt x="4" y="0"/>
                  </a:lnTo>
                  <a:lnTo>
                    <a:pt x="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4" name="Freeform 1023"/>
            <p:cNvSpPr>
              <a:spLocks/>
            </p:cNvSpPr>
            <p:nvPr/>
          </p:nvSpPr>
          <p:spPr bwMode="auto">
            <a:xfrm>
              <a:off x="3262313" y="2671763"/>
              <a:ext cx="34925" cy="19050"/>
            </a:xfrm>
            <a:custGeom>
              <a:avLst/>
              <a:gdLst>
                <a:gd name="T0" fmla="*/ 17 w 22"/>
                <a:gd name="T1" fmla="*/ 0 h 12"/>
                <a:gd name="T2" fmla="*/ 0 w 22"/>
                <a:gd name="T3" fmla="*/ 11 h 12"/>
                <a:gd name="T4" fmla="*/ 8 w 22"/>
                <a:gd name="T5" fmla="*/ 12 h 12"/>
                <a:gd name="T6" fmla="*/ 10 w 22"/>
                <a:gd name="T7" fmla="*/ 11 h 12"/>
                <a:gd name="T8" fmla="*/ 9 w 22"/>
                <a:gd name="T9" fmla="*/ 11 h 12"/>
                <a:gd name="T10" fmla="*/ 22 w 22"/>
                <a:gd name="T11" fmla="*/ 0 h 12"/>
                <a:gd name="T12" fmla="*/ 17 w 22"/>
                <a:gd name="T13" fmla="*/ 0 h 12"/>
              </a:gdLst>
              <a:ahLst/>
              <a:cxnLst>
                <a:cxn ang="0">
                  <a:pos x="T0" y="T1"/>
                </a:cxn>
                <a:cxn ang="0">
                  <a:pos x="T2" y="T3"/>
                </a:cxn>
                <a:cxn ang="0">
                  <a:pos x="T4" y="T5"/>
                </a:cxn>
                <a:cxn ang="0">
                  <a:pos x="T6" y="T7"/>
                </a:cxn>
                <a:cxn ang="0">
                  <a:pos x="T8" y="T9"/>
                </a:cxn>
                <a:cxn ang="0">
                  <a:pos x="T10" y="T11"/>
                </a:cxn>
                <a:cxn ang="0">
                  <a:pos x="T12" y="T13"/>
                </a:cxn>
              </a:cxnLst>
              <a:rect l="0" t="0" r="r" b="b"/>
              <a:pathLst>
                <a:path w="22" h="12">
                  <a:moveTo>
                    <a:pt x="17" y="0"/>
                  </a:moveTo>
                  <a:lnTo>
                    <a:pt x="0" y="11"/>
                  </a:lnTo>
                  <a:lnTo>
                    <a:pt x="8" y="12"/>
                  </a:lnTo>
                  <a:lnTo>
                    <a:pt x="10" y="11"/>
                  </a:lnTo>
                  <a:lnTo>
                    <a:pt x="9" y="11"/>
                  </a:lnTo>
                  <a:lnTo>
                    <a:pt x="22" y="0"/>
                  </a:lnTo>
                  <a:lnTo>
                    <a:pt x="17"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5" name="Freeform 1024"/>
            <p:cNvSpPr>
              <a:spLocks/>
            </p:cNvSpPr>
            <p:nvPr/>
          </p:nvSpPr>
          <p:spPr bwMode="auto">
            <a:xfrm>
              <a:off x="3262313" y="2671763"/>
              <a:ext cx="34925" cy="19050"/>
            </a:xfrm>
            <a:custGeom>
              <a:avLst/>
              <a:gdLst>
                <a:gd name="T0" fmla="*/ 17 w 22"/>
                <a:gd name="T1" fmla="*/ 0 h 12"/>
                <a:gd name="T2" fmla="*/ 0 w 22"/>
                <a:gd name="T3" fmla="*/ 11 h 12"/>
                <a:gd name="T4" fmla="*/ 8 w 22"/>
                <a:gd name="T5" fmla="*/ 12 h 12"/>
                <a:gd name="T6" fmla="*/ 10 w 22"/>
                <a:gd name="T7" fmla="*/ 11 h 12"/>
                <a:gd name="T8" fmla="*/ 9 w 22"/>
                <a:gd name="T9" fmla="*/ 11 h 12"/>
                <a:gd name="T10" fmla="*/ 22 w 22"/>
                <a:gd name="T11" fmla="*/ 0 h 12"/>
                <a:gd name="T12" fmla="*/ 17 w 22"/>
                <a:gd name="T13" fmla="*/ 0 h 12"/>
              </a:gdLst>
              <a:ahLst/>
              <a:cxnLst>
                <a:cxn ang="0">
                  <a:pos x="T0" y="T1"/>
                </a:cxn>
                <a:cxn ang="0">
                  <a:pos x="T2" y="T3"/>
                </a:cxn>
                <a:cxn ang="0">
                  <a:pos x="T4" y="T5"/>
                </a:cxn>
                <a:cxn ang="0">
                  <a:pos x="T6" y="T7"/>
                </a:cxn>
                <a:cxn ang="0">
                  <a:pos x="T8" y="T9"/>
                </a:cxn>
                <a:cxn ang="0">
                  <a:pos x="T10" y="T11"/>
                </a:cxn>
                <a:cxn ang="0">
                  <a:pos x="T12" y="T13"/>
                </a:cxn>
              </a:cxnLst>
              <a:rect l="0" t="0" r="r" b="b"/>
              <a:pathLst>
                <a:path w="22" h="12">
                  <a:moveTo>
                    <a:pt x="17" y="0"/>
                  </a:moveTo>
                  <a:lnTo>
                    <a:pt x="0" y="11"/>
                  </a:lnTo>
                  <a:lnTo>
                    <a:pt x="8" y="12"/>
                  </a:lnTo>
                  <a:lnTo>
                    <a:pt x="10" y="11"/>
                  </a:lnTo>
                  <a:lnTo>
                    <a:pt x="9" y="11"/>
                  </a:lnTo>
                  <a:lnTo>
                    <a:pt x="22" y="0"/>
                  </a:lnTo>
                  <a:lnTo>
                    <a:pt x="1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6" name="Freeform 1025"/>
            <p:cNvSpPr>
              <a:spLocks/>
            </p:cNvSpPr>
            <p:nvPr/>
          </p:nvSpPr>
          <p:spPr bwMode="auto">
            <a:xfrm>
              <a:off x="3275013" y="2689225"/>
              <a:ext cx="7938" cy="1588"/>
            </a:xfrm>
            <a:custGeom>
              <a:avLst/>
              <a:gdLst>
                <a:gd name="T0" fmla="*/ 2 w 5"/>
                <a:gd name="T1" fmla="*/ 0 h 1"/>
                <a:gd name="T2" fmla="*/ 0 w 5"/>
                <a:gd name="T3" fmla="*/ 1 h 1"/>
                <a:gd name="T4" fmla="*/ 3 w 5"/>
                <a:gd name="T5" fmla="*/ 1 h 1"/>
                <a:gd name="T6" fmla="*/ 5 w 5"/>
                <a:gd name="T7" fmla="*/ 0 h 1"/>
                <a:gd name="T8" fmla="*/ 2 w 5"/>
                <a:gd name="T9" fmla="*/ 0 h 1"/>
              </a:gdLst>
              <a:ahLst/>
              <a:cxnLst>
                <a:cxn ang="0">
                  <a:pos x="T0" y="T1"/>
                </a:cxn>
                <a:cxn ang="0">
                  <a:pos x="T2" y="T3"/>
                </a:cxn>
                <a:cxn ang="0">
                  <a:pos x="T4" y="T5"/>
                </a:cxn>
                <a:cxn ang="0">
                  <a:pos x="T6" y="T7"/>
                </a:cxn>
                <a:cxn ang="0">
                  <a:pos x="T8" y="T9"/>
                </a:cxn>
              </a:cxnLst>
              <a:rect l="0" t="0" r="r" b="b"/>
              <a:pathLst>
                <a:path w="5" h="1">
                  <a:moveTo>
                    <a:pt x="2" y="0"/>
                  </a:moveTo>
                  <a:lnTo>
                    <a:pt x="0" y="1"/>
                  </a:lnTo>
                  <a:lnTo>
                    <a:pt x="3" y="1"/>
                  </a:lnTo>
                  <a:lnTo>
                    <a:pt x="5" y="0"/>
                  </a:lnTo>
                  <a:lnTo>
                    <a:pt x="2"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7" name="Freeform 1026"/>
            <p:cNvSpPr>
              <a:spLocks/>
            </p:cNvSpPr>
            <p:nvPr/>
          </p:nvSpPr>
          <p:spPr bwMode="auto">
            <a:xfrm>
              <a:off x="3275013" y="2689225"/>
              <a:ext cx="7938" cy="1588"/>
            </a:xfrm>
            <a:custGeom>
              <a:avLst/>
              <a:gdLst>
                <a:gd name="T0" fmla="*/ 2 w 5"/>
                <a:gd name="T1" fmla="*/ 0 h 1"/>
                <a:gd name="T2" fmla="*/ 0 w 5"/>
                <a:gd name="T3" fmla="*/ 1 h 1"/>
                <a:gd name="T4" fmla="*/ 3 w 5"/>
                <a:gd name="T5" fmla="*/ 1 h 1"/>
                <a:gd name="T6" fmla="*/ 5 w 5"/>
                <a:gd name="T7" fmla="*/ 0 h 1"/>
                <a:gd name="T8" fmla="*/ 2 w 5"/>
                <a:gd name="T9" fmla="*/ 0 h 1"/>
              </a:gdLst>
              <a:ahLst/>
              <a:cxnLst>
                <a:cxn ang="0">
                  <a:pos x="T0" y="T1"/>
                </a:cxn>
                <a:cxn ang="0">
                  <a:pos x="T2" y="T3"/>
                </a:cxn>
                <a:cxn ang="0">
                  <a:pos x="T4" y="T5"/>
                </a:cxn>
                <a:cxn ang="0">
                  <a:pos x="T6" y="T7"/>
                </a:cxn>
                <a:cxn ang="0">
                  <a:pos x="T8" y="T9"/>
                </a:cxn>
              </a:cxnLst>
              <a:rect l="0" t="0" r="r" b="b"/>
              <a:pathLst>
                <a:path w="5" h="1">
                  <a:moveTo>
                    <a:pt x="2" y="0"/>
                  </a:moveTo>
                  <a:lnTo>
                    <a:pt x="0" y="1"/>
                  </a:lnTo>
                  <a:lnTo>
                    <a:pt x="3" y="1"/>
                  </a:lnTo>
                  <a:lnTo>
                    <a:pt x="5"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8" name="Freeform 1027"/>
            <p:cNvSpPr>
              <a:spLocks/>
            </p:cNvSpPr>
            <p:nvPr/>
          </p:nvSpPr>
          <p:spPr bwMode="auto">
            <a:xfrm>
              <a:off x="3289301" y="2668588"/>
              <a:ext cx="15875" cy="3175"/>
            </a:xfrm>
            <a:custGeom>
              <a:avLst/>
              <a:gdLst>
                <a:gd name="T0" fmla="*/ 3 w 10"/>
                <a:gd name="T1" fmla="*/ 0 h 2"/>
                <a:gd name="T2" fmla="*/ 0 w 10"/>
                <a:gd name="T3" fmla="*/ 2 h 2"/>
                <a:gd name="T4" fmla="*/ 5 w 10"/>
                <a:gd name="T5" fmla="*/ 2 h 2"/>
                <a:gd name="T6" fmla="*/ 10 w 10"/>
                <a:gd name="T7" fmla="*/ 0 h 2"/>
                <a:gd name="T8" fmla="*/ 3 w 10"/>
                <a:gd name="T9" fmla="*/ 0 h 2"/>
              </a:gdLst>
              <a:ahLst/>
              <a:cxnLst>
                <a:cxn ang="0">
                  <a:pos x="T0" y="T1"/>
                </a:cxn>
                <a:cxn ang="0">
                  <a:pos x="T2" y="T3"/>
                </a:cxn>
                <a:cxn ang="0">
                  <a:pos x="T4" y="T5"/>
                </a:cxn>
                <a:cxn ang="0">
                  <a:pos x="T6" y="T7"/>
                </a:cxn>
                <a:cxn ang="0">
                  <a:pos x="T8" y="T9"/>
                </a:cxn>
              </a:cxnLst>
              <a:rect l="0" t="0" r="r" b="b"/>
              <a:pathLst>
                <a:path w="10" h="2">
                  <a:moveTo>
                    <a:pt x="3" y="0"/>
                  </a:moveTo>
                  <a:lnTo>
                    <a:pt x="0" y="2"/>
                  </a:lnTo>
                  <a:lnTo>
                    <a:pt x="5" y="2"/>
                  </a:lnTo>
                  <a:lnTo>
                    <a:pt x="10" y="0"/>
                  </a:lnTo>
                  <a:lnTo>
                    <a:pt x="3"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9" name="Freeform 1028"/>
            <p:cNvSpPr>
              <a:spLocks/>
            </p:cNvSpPr>
            <p:nvPr/>
          </p:nvSpPr>
          <p:spPr bwMode="auto">
            <a:xfrm>
              <a:off x="3289301" y="2668588"/>
              <a:ext cx="15875" cy="3175"/>
            </a:xfrm>
            <a:custGeom>
              <a:avLst/>
              <a:gdLst>
                <a:gd name="T0" fmla="*/ 3 w 10"/>
                <a:gd name="T1" fmla="*/ 0 h 2"/>
                <a:gd name="T2" fmla="*/ 0 w 10"/>
                <a:gd name="T3" fmla="*/ 2 h 2"/>
                <a:gd name="T4" fmla="*/ 5 w 10"/>
                <a:gd name="T5" fmla="*/ 2 h 2"/>
                <a:gd name="T6" fmla="*/ 10 w 10"/>
                <a:gd name="T7" fmla="*/ 0 h 2"/>
                <a:gd name="T8" fmla="*/ 3 w 10"/>
                <a:gd name="T9" fmla="*/ 0 h 2"/>
              </a:gdLst>
              <a:ahLst/>
              <a:cxnLst>
                <a:cxn ang="0">
                  <a:pos x="T0" y="T1"/>
                </a:cxn>
                <a:cxn ang="0">
                  <a:pos x="T2" y="T3"/>
                </a:cxn>
                <a:cxn ang="0">
                  <a:pos x="T4" y="T5"/>
                </a:cxn>
                <a:cxn ang="0">
                  <a:pos x="T6" y="T7"/>
                </a:cxn>
                <a:cxn ang="0">
                  <a:pos x="T8" y="T9"/>
                </a:cxn>
              </a:cxnLst>
              <a:rect l="0" t="0" r="r" b="b"/>
              <a:pathLst>
                <a:path w="10" h="2">
                  <a:moveTo>
                    <a:pt x="3" y="0"/>
                  </a:moveTo>
                  <a:lnTo>
                    <a:pt x="0" y="2"/>
                  </a:lnTo>
                  <a:lnTo>
                    <a:pt x="5" y="2"/>
                  </a:lnTo>
                  <a:lnTo>
                    <a:pt x="10" y="0"/>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0" name="Freeform 1029"/>
            <p:cNvSpPr>
              <a:spLocks/>
            </p:cNvSpPr>
            <p:nvPr/>
          </p:nvSpPr>
          <p:spPr bwMode="auto">
            <a:xfrm>
              <a:off x="3294063" y="2665413"/>
              <a:ext cx="14288" cy="3175"/>
            </a:xfrm>
            <a:custGeom>
              <a:avLst/>
              <a:gdLst>
                <a:gd name="T0" fmla="*/ 2 w 9"/>
                <a:gd name="T1" fmla="*/ 0 h 2"/>
                <a:gd name="T2" fmla="*/ 0 w 9"/>
                <a:gd name="T3" fmla="*/ 2 h 2"/>
                <a:gd name="T4" fmla="*/ 7 w 9"/>
                <a:gd name="T5" fmla="*/ 2 h 2"/>
                <a:gd name="T6" fmla="*/ 9 w 9"/>
                <a:gd name="T7" fmla="*/ 1 h 2"/>
                <a:gd name="T8" fmla="*/ 2 w 9"/>
                <a:gd name="T9" fmla="*/ 0 h 2"/>
              </a:gdLst>
              <a:ahLst/>
              <a:cxnLst>
                <a:cxn ang="0">
                  <a:pos x="T0" y="T1"/>
                </a:cxn>
                <a:cxn ang="0">
                  <a:pos x="T2" y="T3"/>
                </a:cxn>
                <a:cxn ang="0">
                  <a:pos x="T4" y="T5"/>
                </a:cxn>
                <a:cxn ang="0">
                  <a:pos x="T6" y="T7"/>
                </a:cxn>
                <a:cxn ang="0">
                  <a:pos x="T8" y="T9"/>
                </a:cxn>
              </a:cxnLst>
              <a:rect l="0" t="0" r="r" b="b"/>
              <a:pathLst>
                <a:path w="9" h="2">
                  <a:moveTo>
                    <a:pt x="2" y="0"/>
                  </a:moveTo>
                  <a:lnTo>
                    <a:pt x="0" y="2"/>
                  </a:lnTo>
                  <a:lnTo>
                    <a:pt x="7" y="2"/>
                  </a:lnTo>
                  <a:lnTo>
                    <a:pt x="9" y="1"/>
                  </a:lnTo>
                  <a:lnTo>
                    <a:pt x="2"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1" name="Freeform 1030"/>
            <p:cNvSpPr>
              <a:spLocks/>
            </p:cNvSpPr>
            <p:nvPr/>
          </p:nvSpPr>
          <p:spPr bwMode="auto">
            <a:xfrm>
              <a:off x="3294063" y="2665413"/>
              <a:ext cx="14288" cy="3175"/>
            </a:xfrm>
            <a:custGeom>
              <a:avLst/>
              <a:gdLst>
                <a:gd name="T0" fmla="*/ 2 w 9"/>
                <a:gd name="T1" fmla="*/ 0 h 2"/>
                <a:gd name="T2" fmla="*/ 0 w 9"/>
                <a:gd name="T3" fmla="*/ 2 h 2"/>
                <a:gd name="T4" fmla="*/ 7 w 9"/>
                <a:gd name="T5" fmla="*/ 2 h 2"/>
                <a:gd name="T6" fmla="*/ 9 w 9"/>
                <a:gd name="T7" fmla="*/ 1 h 2"/>
                <a:gd name="T8" fmla="*/ 2 w 9"/>
                <a:gd name="T9" fmla="*/ 0 h 2"/>
              </a:gdLst>
              <a:ahLst/>
              <a:cxnLst>
                <a:cxn ang="0">
                  <a:pos x="T0" y="T1"/>
                </a:cxn>
                <a:cxn ang="0">
                  <a:pos x="T2" y="T3"/>
                </a:cxn>
                <a:cxn ang="0">
                  <a:pos x="T4" y="T5"/>
                </a:cxn>
                <a:cxn ang="0">
                  <a:pos x="T6" y="T7"/>
                </a:cxn>
                <a:cxn ang="0">
                  <a:pos x="T8" y="T9"/>
                </a:cxn>
              </a:cxnLst>
              <a:rect l="0" t="0" r="r" b="b"/>
              <a:pathLst>
                <a:path w="9" h="2">
                  <a:moveTo>
                    <a:pt x="2" y="0"/>
                  </a:moveTo>
                  <a:lnTo>
                    <a:pt x="0" y="2"/>
                  </a:lnTo>
                  <a:lnTo>
                    <a:pt x="7" y="2"/>
                  </a:lnTo>
                  <a:lnTo>
                    <a:pt x="9" y="1"/>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2" name="Freeform 1031"/>
            <p:cNvSpPr>
              <a:spLocks/>
            </p:cNvSpPr>
            <p:nvPr/>
          </p:nvSpPr>
          <p:spPr bwMode="auto">
            <a:xfrm>
              <a:off x="3297238" y="2663825"/>
              <a:ext cx="12700" cy="3175"/>
            </a:xfrm>
            <a:custGeom>
              <a:avLst/>
              <a:gdLst>
                <a:gd name="T0" fmla="*/ 3 w 8"/>
                <a:gd name="T1" fmla="*/ 0 h 2"/>
                <a:gd name="T2" fmla="*/ 0 w 8"/>
                <a:gd name="T3" fmla="*/ 1 h 2"/>
                <a:gd name="T4" fmla="*/ 7 w 8"/>
                <a:gd name="T5" fmla="*/ 2 h 2"/>
                <a:gd name="T6" fmla="*/ 8 w 8"/>
                <a:gd name="T7" fmla="*/ 1 h 2"/>
                <a:gd name="T8" fmla="*/ 3 w 8"/>
                <a:gd name="T9" fmla="*/ 0 h 2"/>
              </a:gdLst>
              <a:ahLst/>
              <a:cxnLst>
                <a:cxn ang="0">
                  <a:pos x="T0" y="T1"/>
                </a:cxn>
                <a:cxn ang="0">
                  <a:pos x="T2" y="T3"/>
                </a:cxn>
                <a:cxn ang="0">
                  <a:pos x="T4" y="T5"/>
                </a:cxn>
                <a:cxn ang="0">
                  <a:pos x="T6" y="T7"/>
                </a:cxn>
                <a:cxn ang="0">
                  <a:pos x="T8" y="T9"/>
                </a:cxn>
              </a:cxnLst>
              <a:rect l="0" t="0" r="r" b="b"/>
              <a:pathLst>
                <a:path w="8" h="2">
                  <a:moveTo>
                    <a:pt x="3" y="0"/>
                  </a:moveTo>
                  <a:lnTo>
                    <a:pt x="0" y="1"/>
                  </a:lnTo>
                  <a:lnTo>
                    <a:pt x="7" y="2"/>
                  </a:lnTo>
                  <a:lnTo>
                    <a:pt x="8" y="1"/>
                  </a:lnTo>
                  <a:lnTo>
                    <a:pt x="3" y="0"/>
                  </a:lnTo>
                  <a:close/>
                </a:path>
              </a:pathLst>
            </a:custGeom>
            <a:solidFill>
              <a:srgbClr val="B2AF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3" name="Freeform 1032"/>
            <p:cNvSpPr>
              <a:spLocks/>
            </p:cNvSpPr>
            <p:nvPr/>
          </p:nvSpPr>
          <p:spPr bwMode="auto">
            <a:xfrm>
              <a:off x="3297238" y="2663825"/>
              <a:ext cx="12700" cy="3175"/>
            </a:xfrm>
            <a:custGeom>
              <a:avLst/>
              <a:gdLst>
                <a:gd name="T0" fmla="*/ 3 w 8"/>
                <a:gd name="T1" fmla="*/ 0 h 2"/>
                <a:gd name="T2" fmla="*/ 0 w 8"/>
                <a:gd name="T3" fmla="*/ 1 h 2"/>
                <a:gd name="T4" fmla="*/ 7 w 8"/>
                <a:gd name="T5" fmla="*/ 2 h 2"/>
                <a:gd name="T6" fmla="*/ 8 w 8"/>
                <a:gd name="T7" fmla="*/ 1 h 2"/>
                <a:gd name="T8" fmla="*/ 3 w 8"/>
                <a:gd name="T9" fmla="*/ 0 h 2"/>
              </a:gdLst>
              <a:ahLst/>
              <a:cxnLst>
                <a:cxn ang="0">
                  <a:pos x="T0" y="T1"/>
                </a:cxn>
                <a:cxn ang="0">
                  <a:pos x="T2" y="T3"/>
                </a:cxn>
                <a:cxn ang="0">
                  <a:pos x="T4" y="T5"/>
                </a:cxn>
                <a:cxn ang="0">
                  <a:pos x="T6" y="T7"/>
                </a:cxn>
                <a:cxn ang="0">
                  <a:pos x="T8" y="T9"/>
                </a:cxn>
              </a:cxnLst>
              <a:rect l="0" t="0" r="r" b="b"/>
              <a:pathLst>
                <a:path w="8" h="2">
                  <a:moveTo>
                    <a:pt x="3" y="0"/>
                  </a:moveTo>
                  <a:lnTo>
                    <a:pt x="0" y="1"/>
                  </a:lnTo>
                  <a:lnTo>
                    <a:pt x="7" y="2"/>
                  </a:lnTo>
                  <a:lnTo>
                    <a:pt x="8" y="1"/>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4" name="Freeform 1033"/>
            <p:cNvSpPr>
              <a:spLocks noEditPoints="1"/>
            </p:cNvSpPr>
            <p:nvPr/>
          </p:nvSpPr>
          <p:spPr bwMode="auto">
            <a:xfrm>
              <a:off x="3279776" y="2506663"/>
              <a:ext cx="827088" cy="220663"/>
            </a:xfrm>
            <a:custGeom>
              <a:avLst/>
              <a:gdLst>
                <a:gd name="T0" fmla="*/ 2 w 521"/>
                <a:gd name="T1" fmla="*/ 115 h 139"/>
                <a:gd name="T2" fmla="*/ 0 w 521"/>
                <a:gd name="T3" fmla="*/ 116 h 139"/>
                <a:gd name="T4" fmla="*/ 300 w 521"/>
                <a:gd name="T5" fmla="*/ 139 h 139"/>
                <a:gd name="T6" fmla="*/ 306 w 521"/>
                <a:gd name="T7" fmla="*/ 136 h 139"/>
                <a:gd name="T8" fmla="*/ 2 w 521"/>
                <a:gd name="T9" fmla="*/ 115 h 139"/>
                <a:gd name="T10" fmla="*/ 514 w 521"/>
                <a:gd name="T11" fmla="*/ 0 h 139"/>
                <a:gd name="T12" fmla="*/ 340 w 521"/>
                <a:gd name="T13" fmla="*/ 114 h 139"/>
                <a:gd name="T14" fmla="*/ 521 w 521"/>
                <a:gd name="T15" fmla="*/ 1 h 139"/>
                <a:gd name="T16" fmla="*/ 521 w 521"/>
                <a:gd name="T17" fmla="*/ 1 h 139"/>
                <a:gd name="T18" fmla="*/ 520 w 521"/>
                <a:gd name="T19" fmla="*/ 0 h 139"/>
                <a:gd name="T20" fmla="*/ 514 w 521"/>
                <a:gd name="T21"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21" h="139">
                  <a:moveTo>
                    <a:pt x="2" y="115"/>
                  </a:moveTo>
                  <a:lnTo>
                    <a:pt x="0" y="116"/>
                  </a:lnTo>
                  <a:lnTo>
                    <a:pt x="300" y="139"/>
                  </a:lnTo>
                  <a:lnTo>
                    <a:pt x="306" y="136"/>
                  </a:lnTo>
                  <a:lnTo>
                    <a:pt x="2" y="115"/>
                  </a:lnTo>
                  <a:close/>
                  <a:moveTo>
                    <a:pt x="514" y="0"/>
                  </a:moveTo>
                  <a:lnTo>
                    <a:pt x="340" y="114"/>
                  </a:lnTo>
                  <a:lnTo>
                    <a:pt x="521" y="1"/>
                  </a:lnTo>
                  <a:lnTo>
                    <a:pt x="521" y="1"/>
                  </a:lnTo>
                  <a:lnTo>
                    <a:pt x="520" y="0"/>
                  </a:lnTo>
                  <a:lnTo>
                    <a:pt x="514"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5" name="Freeform 1034"/>
            <p:cNvSpPr>
              <a:spLocks noEditPoints="1"/>
            </p:cNvSpPr>
            <p:nvPr/>
          </p:nvSpPr>
          <p:spPr bwMode="auto">
            <a:xfrm>
              <a:off x="3279776" y="2506663"/>
              <a:ext cx="827088" cy="220663"/>
            </a:xfrm>
            <a:custGeom>
              <a:avLst/>
              <a:gdLst>
                <a:gd name="T0" fmla="*/ 2 w 521"/>
                <a:gd name="T1" fmla="*/ 115 h 139"/>
                <a:gd name="T2" fmla="*/ 0 w 521"/>
                <a:gd name="T3" fmla="*/ 116 h 139"/>
                <a:gd name="T4" fmla="*/ 300 w 521"/>
                <a:gd name="T5" fmla="*/ 139 h 139"/>
                <a:gd name="T6" fmla="*/ 306 w 521"/>
                <a:gd name="T7" fmla="*/ 136 h 139"/>
                <a:gd name="T8" fmla="*/ 2 w 521"/>
                <a:gd name="T9" fmla="*/ 115 h 139"/>
                <a:gd name="T10" fmla="*/ 514 w 521"/>
                <a:gd name="T11" fmla="*/ 0 h 139"/>
                <a:gd name="T12" fmla="*/ 340 w 521"/>
                <a:gd name="T13" fmla="*/ 114 h 139"/>
                <a:gd name="T14" fmla="*/ 521 w 521"/>
                <a:gd name="T15" fmla="*/ 1 h 139"/>
                <a:gd name="T16" fmla="*/ 521 w 521"/>
                <a:gd name="T17" fmla="*/ 1 h 139"/>
                <a:gd name="T18" fmla="*/ 520 w 521"/>
                <a:gd name="T19" fmla="*/ 0 h 139"/>
                <a:gd name="T20" fmla="*/ 514 w 521"/>
                <a:gd name="T21"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21" h="139">
                  <a:moveTo>
                    <a:pt x="2" y="115"/>
                  </a:moveTo>
                  <a:lnTo>
                    <a:pt x="0" y="116"/>
                  </a:lnTo>
                  <a:lnTo>
                    <a:pt x="300" y="139"/>
                  </a:lnTo>
                  <a:lnTo>
                    <a:pt x="306" y="136"/>
                  </a:lnTo>
                  <a:lnTo>
                    <a:pt x="2" y="115"/>
                  </a:lnTo>
                  <a:moveTo>
                    <a:pt x="514" y="0"/>
                  </a:moveTo>
                  <a:lnTo>
                    <a:pt x="340" y="114"/>
                  </a:lnTo>
                  <a:lnTo>
                    <a:pt x="521" y="1"/>
                  </a:lnTo>
                  <a:lnTo>
                    <a:pt x="521" y="1"/>
                  </a:lnTo>
                  <a:lnTo>
                    <a:pt x="520" y="0"/>
                  </a:lnTo>
                  <a:lnTo>
                    <a:pt x="51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6" name="Freeform 1035"/>
            <p:cNvSpPr>
              <a:spLocks/>
            </p:cNvSpPr>
            <p:nvPr/>
          </p:nvSpPr>
          <p:spPr bwMode="auto">
            <a:xfrm>
              <a:off x="3276601" y="2459038"/>
              <a:ext cx="838200" cy="263525"/>
            </a:xfrm>
            <a:custGeom>
              <a:avLst/>
              <a:gdLst>
                <a:gd name="T0" fmla="*/ 309 w 528"/>
                <a:gd name="T1" fmla="*/ 166 h 166"/>
                <a:gd name="T2" fmla="*/ 0 w 528"/>
                <a:gd name="T3" fmla="*/ 145 h 166"/>
                <a:gd name="T4" fmla="*/ 217 w 528"/>
                <a:gd name="T5" fmla="*/ 0 h 166"/>
                <a:gd name="T6" fmla="*/ 528 w 528"/>
                <a:gd name="T7" fmla="*/ 22 h 166"/>
                <a:gd name="T8" fmla="*/ 309 w 528"/>
                <a:gd name="T9" fmla="*/ 166 h 166"/>
              </a:gdLst>
              <a:ahLst/>
              <a:cxnLst>
                <a:cxn ang="0">
                  <a:pos x="T0" y="T1"/>
                </a:cxn>
                <a:cxn ang="0">
                  <a:pos x="T2" y="T3"/>
                </a:cxn>
                <a:cxn ang="0">
                  <a:pos x="T4" y="T5"/>
                </a:cxn>
                <a:cxn ang="0">
                  <a:pos x="T6" y="T7"/>
                </a:cxn>
                <a:cxn ang="0">
                  <a:pos x="T8" y="T9"/>
                </a:cxn>
              </a:cxnLst>
              <a:rect l="0" t="0" r="r" b="b"/>
              <a:pathLst>
                <a:path w="528" h="166">
                  <a:moveTo>
                    <a:pt x="309" y="166"/>
                  </a:moveTo>
                  <a:lnTo>
                    <a:pt x="0" y="145"/>
                  </a:lnTo>
                  <a:lnTo>
                    <a:pt x="217" y="0"/>
                  </a:lnTo>
                  <a:lnTo>
                    <a:pt x="528" y="22"/>
                  </a:lnTo>
                  <a:lnTo>
                    <a:pt x="309" y="16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7" name="Freeform 1036"/>
            <p:cNvSpPr>
              <a:spLocks/>
            </p:cNvSpPr>
            <p:nvPr/>
          </p:nvSpPr>
          <p:spPr bwMode="auto">
            <a:xfrm>
              <a:off x="3276601" y="2459038"/>
              <a:ext cx="838200" cy="263525"/>
            </a:xfrm>
            <a:custGeom>
              <a:avLst/>
              <a:gdLst>
                <a:gd name="T0" fmla="*/ 309 w 528"/>
                <a:gd name="T1" fmla="*/ 166 h 166"/>
                <a:gd name="T2" fmla="*/ 0 w 528"/>
                <a:gd name="T3" fmla="*/ 145 h 166"/>
                <a:gd name="T4" fmla="*/ 217 w 528"/>
                <a:gd name="T5" fmla="*/ 0 h 166"/>
                <a:gd name="T6" fmla="*/ 528 w 528"/>
                <a:gd name="T7" fmla="*/ 22 h 166"/>
                <a:gd name="T8" fmla="*/ 309 w 528"/>
                <a:gd name="T9" fmla="*/ 166 h 166"/>
              </a:gdLst>
              <a:ahLst/>
              <a:cxnLst>
                <a:cxn ang="0">
                  <a:pos x="T0" y="T1"/>
                </a:cxn>
                <a:cxn ang="0">
                  <a:pos x="T2" y="T3"/>
                </a:cxn>
                <a:cxn ang="0">
                  <a:pos x="T4" y="T5"/>
                </a:cxn>
                <a:cxn ang="0">
                  <a:pos x="T6" y="T7"/>
                </a:cxn>
                <a:cxn ang="0">
                  <a:pos x="T8" y="T9"/>
                </a:cxn>
              </a:cxnLst>
              <a:rect l="0" t="0" r="r" b="b"/>
              <a:pathLst>
                <a:path w="528" h="166">
                  <a:moveTo>
                    <a:pt x="309" y="166"/>
                  </a:moveTo>
                  <a:lnTo>
                    <a:pt x="0" y="145"/>
                  </a:lnTo>
                  <a:lnTo>
                    <a:pt x="217" y="0"/>
                  </a:lnTo>
                  <a:lnTo>
                    <a:pt x="528" y="22"/>
                  </a:lnTo>
                  <a:lnTo>
                    <a:pt x="309" y="16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8" name="Freeform 1037"/>
            <p:cNvSpPr>
              <a:spLocks/>
            </p:cNvSpPr>
            <p:nvPr/>
          </p:nvSpPr>
          <p:spPr bwMode="auto">
            <a:xfrm>
              <a:off x="4121151" y="2481263"/>
              <a:ext cx="11113" cy="1588"/>
            </a:xfrm>
            <a:custGeom>
              <a:avLst/>
              <a:gdLst>
                <a:gd name="T0" fmla="*/ 1 w 7"/>
                <a:gd name="T1" fmla="*/ 0 h 1"/>
                <a:gd name="T2" fmla="*/ 0 w 7"/>
                <a:gd name="T3" fmla="*/ 1 h 1"/>
                <a:gd name="T4" fmla="*/ 6 w 7"/>
                <a:gd name="T5" fmla="*/ 1 h 1"/>
                <a:gd name="T6" fmla="*/ 7 w 7"/>
                <a:gd name="T7" fmla="*/ 1 h 1"/>
                <a:gd name="T8" fmla="*/ 1 w 7"/>
                <a:gd name="T9" fmla="*/ 0 h 1"/>
              </a:gdLst>
              <a:ahLst/>
              <a:cxnLst>
                <a:cxn ang="0">
                  <a:pos x="T0" y="T1"/>
                </a:cxn>
                <a:cxn ang="0">
                  <a:pos x="T2" y="T3"/>
                </a:cxn>
                <a:cxn ang="0">
                  <a:pos x="T4" y="T5"/>
                </a:cxn>
                <a:cxn ang="0">
                  <a:pos x="T6" y="T7"/>
                </a:cxn>
                <a:cxn ang="0">
                  <a:pos x="T8" y="T9"/>
                </a:cxn>
              </a:cxnLst>
              <a:rect l="0" t="0" r="r" b="b"/>
              <a:pathLst>
                <a:path w="7" h="1">
                  <a:moveTo>
                    <a:pt x="1" y="0"/>
                  </a:moveTo>
                  <a:lnTo>
                    <a:pt x="0" y="1"/>
                  </a:lnTo>
                  <a:lnTo>
                    <a:pt x="6" y="1"/>
                  </a:lnTo>
                  <a:lnTo>
                    <a:pt x="7" y="1"/>
                  </a:lnTo>
                  <a:lnTo>
                    <a:pt x="1"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9" name="Freeform 1038"/>
            <p:cNvSpPr>
              <a:spLocks/>
            </p:cNvSpPr>
            <p:nvPr/>
          </p:nvSpPr>
          <p:spPr bwMode="auto">
            <a:xfrm>
              <a:off x="4121151" y="2481263"/>
              <a:ext cx="11113" cy="1588"/>
            </a:xfrm>
            <a:custGeom>
              <a:avLst/>
              <a:gdLst>
                <a:gd name="T0" fmla="*/ 1 w 7"/>
                <a:gd name="T1" fmla="*/ 0 h 1"/>
                <a:gd name="T2" fmla="*/ 0 w 7"/>
                <a:gd name="T3" fmla="*/ 1 h 1"/>
                <a:gd name="T4" fmla="*/ 6 w 7"/>
                <a:gd name="T5" fmla="*/ 1 h 1"/>
                <a:gd name="T6" fmla="*/ 7 w 7"/>
                <a:gd name="T7" fmla="*/ 1 h 1"/>
                <a:gd name="T8" fmla="*/ 1 w 7"/>
                <a:gd name="T9" fmla="*/ 0 h 1"/>
              </a:gdLst>
              <a:ahLst/>
              <a:cxnLst>
                <a:cxn ang="0">
                  <a:pos x="T0" y="T1"/>
                </a:cxn>
                <a:cxn ang="0">
                  <a:pos x="T2" y="T3"/>
                </a:cxn>
                <a:cxn ang="0">
                  <a:pos x="T4" y="T5"/>
                </a:cxn>
                <a:cxn ang="0">
                  <a:pos x="T6" y="T7"/>
                </a:cxn>
                <a:cxn ang="0">
                  <a:pos x="T8" y="T9"/>
                </a:cxn>
              </a:cxnLst>
              <a:rect l="0" t="0" r="r" b="b"/>
              <a:pathLst>
                <a:path w="7" h="1">
                  <a:moveTo>
                    <a:pt x="1" y="0"/>
                  </a:moveTo>
                  <a:lnTo>
                    <a:pt x="0" y="1"/>
                  </a:lnTo>
                  <a:lnTo>
                    <a:pt x="6" y="1"/>
                  </a:lnTo>
                  <a:lnTo>
                    <a:pt x="7" y="1"/>
                  </a:lnTo>
                  <a:lnTo>
                    <a:pt x="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0" name="Freeform 1039"/>
            <p:cNvSpPr>
              <a:spLocks/>
            </p:cNvSpPr>
            <p:nvPr/>
          </p:nvSpPr>
          <p:spPr bwMode="auto">
            <a:xfrm>
              <a:off x="4102101" y="2482850"/>
              <a:ext cx="28575" cy="11113"/>
            </a:xfrm>
            <a:custGeom>
              <a:avLst/>
              <a:gdLst>
                <a:gd name="T0" fmla="*/ 12 w 18"/>
                <a:gd name="T1" fmla="*/ 0 h 7"/>
                <a:gd name="T2" fmla="*/ 0 w 18"/>
                <a:gd name="T3" fmla="*/ 6 h 7"/>
                <a:gd name="T4" fmla="*/ 7 w 18"/>
                <a:gd name="T5" fmla="*/ 7 h 7"/>
                <a:gd name="T6" fmla="*/ 18 w 18"/>
                <a:gd name="T7" fmla="*/ 0 h 7"/>
                <a:gd name="T8" fmla="*/ 12 w 18"/>
                <a:gd name="T9" fmla="*/ 0 h 7"/>
              </a:gdLst>
              <a:ahLst/>
              <a:cxnLst>
                <a:cxn ang="0">
                  <a:pos x="T0" y="T1"/>
                </a:cxn>
                <a:cxn ang="0">
                  <a:pos x="T2" y="T3"/>
                </a:cxn>
                <a:cxn ang="0">
                  <a:pos x="T4" y="T5"/>
                </a:cxn>
                <a:cxn ang="0">
                  <a:pos x="T6" y="T7"/>
                </a:cxn>
                <a:cxn ang="0">
                  <a:pos x="T8" y="T9"/>
                </a:cxn>
              </a:cxnLst>
              <a:rect l="0" t="0" r="r" b="b"/>
              <a:pathLst>
                <a:path w="18" h="7">
                  <a:moveTo>
                    <a:pt x="12" y="0"/>
                  </a:moveTo>
                  <a:lnTo>
                    <a:pt x="0" y="6"/>
                  </a:lnTo>
                  <a:lnTo>
                    <a:pt x="7" y="7"/>
                  </a:lnTo>
                  <a:lnTo>
                    <a:pt x="18" y="0"/>
                  </a:lnTo>
                  <a:lnTo>
                    <a:pt x="12"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1" name="Freeform 1040"/>
            <p:cNvSpPr>
              <a:spLocks/>
            </p:cNvSpPr>
            <p:nvPr/>
          </p:nvSpPr>
          <p:spPr bwMode="auto">
            <a:xfrm>
              <a:off x="4102101" y="2482850"/>
              <a:ext cx="28575" cy="11113"/>
            </a:xfrm>
            <a:custGeom>
              <a:avLst/>
              <a:gdLst>
                <a:gd name="T0" fmla="*/ 12 w 18"/>
                <a:gd name="T1" fmla="*/ 0 h 7"/>
                <a:gd name="T2" fmla="*/ 0 w 18"/>
                <a:gd name="T3" fmla="*/ 6 h 7"/>
                <a:gd name="T4" fmla="*/ 7 w 18"/>
                <a:gd name="T5" fmla="*/ 7 h 7"/>
                <a:gd name="T6" fmla="*/ 18 w 18"/>
                <a:gd name="T7" fmla="*/ 0 h 7"/>
                <a:gd name="T8" fmla="*/ 12 w 18"/>
                <a:gd name="T9" fmla="*/ 0 h 7"/>
              </a:gdLst>
              <a:ahLst/>
              <a:cxnLst>
                <a:cxn ang="0">
                  <a:pos x="T0" y="T1"/>
                </a:cxn>
                <a:cxn ang="0">
                  <a:pos x="T2" y="T3"/>
                </a:cxn>
                <a:cxn ang="0">
                  <a:pos x="T4" y="T5"/>
                </a:cxn>
                <a:cxn ang="0">
                  <a:pos x="T6" y="T7"/>
                </a:cxn>
                <a:cxn ang="0">
                  <a:pos x="T8" y="T9"/>
                </a:cxn>
              </a:cxnLst>
              <a:rect l="0" t="0" r="r" b="b"/>
              <a:pathLst>
                <a:path w="18" h="7">
                  <a:moveTo>
                    <a:pt x="12" y="0"/>
                  </a:moveTo>
                  <a:lnTo>
                    <a:pt x="0" y="6"/>
                  </a:lnTo>
                  <a:lnTo>
                    <a:pt x="7" y="7"/>
                  </a:lnTo>
                  <a:lnTo>
                    <a:pt x="18" y="0"/>
                  </a:lnTo>
                  <a:lnTo>
                    <a:pt x="1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2" name="Freeform 1041"/>
            <p:cNvSpPr>
              <a:spLocks noEditPoints="1"/>
            </p:cNvSpPr>
            <p:nvPr/>
          </p:nvSpPr>
          <p:spPr bwMode="auto">
            <a:xfrm>
              <a:off x="3275013" y="2659063"/>
              <a:ext cx="7938" cy="3175"/>
            </a:xfrm>
            <a:custGeom>
              <a:avLst/>
              <a:gdLst>
                <a:gd name="T0" fmla="*/ 5 w 5"/>
                <a:gd name="T1" fmla="*/ 2 h 2"/>
                <a:gd name="T2" fmla="*/ 5 w 5"/>
                <a:gd name="T3" fmla="*/ 2 h 2"/>
                <a:gd name="T4" fmla="*/ 5 w 5"/>
                <a:gd name="T5" fmla="*/ 2 h 2"/>
                <a:gd name="T6" fmla="*/ 5 w 5"/>
                <a:gd name="T7" fmla="*/ 2 h 2"/>
                <a:gd name="T8" fmla="*/ 4 w 5"/>
                <a:gd name="T9" fmla="*/ 0 h 2"/>
                <a:gd name="T10" fmla="*/ 0 w 5"/>
                <a:gd name="T11" fmla="*/ 2 h 2"/>
                <a:gd name="T12" fmla="*/ 1 w 5"/>
                <a:gd name="T13" fmla="*/ 2 h 2"/>
                <a:gd name="T14" fmla="*/ 4 w 5"/>
                <a:gd name="T15" fmla="*/ 0 h 2"/>
                <a:gd name="T16" fmla="*/ 4 w 5"/>
                <a:gd name="T17"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2">
                  <a:moveTo>
                    <a:pt x="5" y="2"/>
                  </a:moveTo>
                  <a:lnTo>
                    <a:pt x="5" y="2"/>
                  </a:lnTo>
                  <a:lnTo>
                    <a:pt x="5" y="2"/>
                  </a:lnTo>
                  <a:lnTo>
                    <a:pt x="5" y="2"/>
                  </a:lnTo>
                  <a:close/>
                  <a:moveTo>
                    <a:pt x="4" y="0"/>
                  </a:moveTo>
                  <a:lnTo>
                    <a:pt x="0" y="2"/>
                  </a:lnTo>
                  <a:lnTo>
                    <a:pt x="1" y="2"/>
                  </a:lnTo>
                  <a:lnTo>
                    <a:pt x="4" y="0"/>
                  </a:lnTo>
                  <a:lnTo>
                    <a:pt x="4"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3" name="Freeform 1042"/>
            <p:cNvSpPr>
              <a:spLocks noEditPoints="1"/>
            </p:cNvSpPr>
            <p:nvPr/>
          </p:nvSpPr>
          <p:spPr bwMode="auto">
            <a:xfrm>
              <a:off x="3275013" y="2659063"/>
              <a:ext cx="7938" cy="3175"/>
            </a:xfrm>
            <a:custGeom>
              <a:avLst/>
              <a:gdLst>
                <a:gd name="T0" fmla="*/ 5 w 5"/>
                <a:gd name="T1" fmla="*/ 2 h 2"/>
                <a:gd name="T2" fmla="*/ 5 w 5"/>
                <a:gd name="T3" fmla="*/ 2 h 2"/>
                <a:gd name="T4" fmla="*/ 5 w 5"/>
                <a:gd name="T5" fmla="*/ 2 h 2"/>
                <a:gd name="T6" fmla="*/ 5 w 5"/>
                <a:gd name="T7" fmla="*/ 2 h 2"/>
                <a:gd name="T8" fmla="*/ 4 w 5"/>
                <a:gd name="T9" fmla="*/ 0 h 2"/>
                <a:gd name="T10" fmla="*/ 0 w 5"/>
                <a:gd name="T11" fmla="*/ 2 h 2"/>
                <a:gd name="T12" fmla="*/ 1 w 5"/>
                <a:gd name="T13" fmla="*/ 2 h 2"/>
                <a:gd name="T14" fmla="*/ 4 w 5"/>
                <a:gd name="T15" fmla="*/ 0 h 2"/>
                <a:gd name="T16" fmla="*/ 4 w 5"/>
                <a:gd name="T17"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2">
                  <a:moveTo>
                    <a:pt x="5" y="2"/>
                  </a:moveTo>
                  <a:lnTo>
                    <a:pt x="5" y="2"/>
                  </a:lnTo>
                  <a:lnTo>
                    <a:pt x="5" y="2"/>
                  </a:lnTo>
                  <a:lnTo>
                    <a:pt x="5" y="2"/>
                  </a:lnTo>
                  <a:moveTo>
                    <a:pt x="4" y="0"/>
                  </a:moveTo>
                  <a:lnTo>
                    <a:pt x="0" y="2"/>
                  </a:lnTo>
                  <a:lnTo>
                    <a:pt x="1" y="2"/>
                  </a:lnTo>
                  <a:lnTo>
                    <a:pt x="4" y="0"/>
                  </a:lnTo>
                  <a:lnTo>
                    <a:pt x="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4" name="Freeform 1043"/>
            <p:cNvSpPr>
              <a:spLocks/>
            </p:cNvSpPr>
            <p:nvPr/>
          </p:nvSpPr>
          <p:spPr bwMode="auto">
            <a:xfrm>
              <a:off x="3282951" y="2662238"/>
              <a:ext cx="19050" cy="1588"/>
            </a:xfrm>
            <a:custGeom>
              <a:avLst/>
              <a:gdLst>
                <a:gd name="T0" fmla="*/ 0 w 12"/>
                <a:gd name="T1" fmla="*/ 0 h 1"/>
                <a:gd name="T2" fmla="*/ 0 w 12"/>
                <a:gd name="T3" fmla="*/ 0 h 1"/>
                <a:gd name="T4" fmla="*/ 12 w 12"/>
                <a:gd name="T5" fmla="*/ 1 h 1"/>
                <a:gd name="T6" fmla="*/ 12 w 12"/>
                <a:gd name="T7" fmla="*/ 1 h 1"/>
                <a:gd name="T8" fmla="*/ 0 w 12"/>
                <a:gd name="T9" fmla="*/ 0 h 1"/>
              </a:gdLst>
              <a:ahLst/>
              <a:cxnLst>
                <a:cxn ang="0">
                  <a:pos x="T0" y="T1"/>
                </a:cxn>
                <a:cxn ang="0">
                  <a:pos x="T2" y="T3"/>
                </a:cxn>
                <a:cxn ang="0">
                  <a:pos x="T4" y="T5"/>
                </a:cxn>
                <a:cxn ang="0">
                  <a:pos x="T6" y="T7"/>
                </a:cxn>
                <a:cxn ang="0">
                  <a:pos x="T8" y="T9"/>
                </a:cxn>
              </a:cxnLst>
              <a:rect l="0" t="0" r="r" b="b"/>
              <a:pathLst>
                <a:path w="12" h="1">
                  <a:moveTo>
                    <a:pt x="0" y="0"/>
                  </a:moveTo>
                  <a:lnTo>
                    <a:pt x="0" y="0"/>
                  </a:lnTo>
                  <a:lnTo>
                    <a:pt x="12" y="1"/>
                  </a:lnTo>
                  <a:lnTo>
                    <a:pt x="12" y="1"/>
                  </a:lnTo>
                  <a:lnTo>
                    <a:pt x="0" y="0"/>
                  </a:lnTo>
                  <a:close/>
                </a:path>
              </a:pathLst>
            </a:custGeom>
            <a:solidFill>
              <a:srgbClr val="B2AF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5" name="Freeform 1044"/>
            <p:cNvSpPr>
              <a:spLocks/>
            </p:cNvSpPr>
            <p:nvPr/>
          </p:nvSpPr>
          <p:spPr bwMode="auto">
            <a:xfrm>
              <a:off x="3282951" y="2662238"/>
              <a:ext cx="19050" cy="1588"/>
            </a:xfrm>
            <a:custGeom>
              <a:avLst/>
              <a:gdLst>
                <a:gd name="T0" fmla="*/ 0 w 12"/>
                <a:gd name="T1" fmla="*/ 0 h 1"/>
                <a:gd name="T2" fmla="*/ 0 w 12"/>
                <a:gd name="T3" fmla="*/ 0 h 1"/>
                <a:gd name="T4" fmla="*/ 12 w 12"/>
                <a:gd name="T5" fmla="*/ 1 h 1"/>
                <a:gd name="T6" fmla="*/ 12 w 12"/>
                <a:gd name="T7" fmla="*/ 1 h 1"/>
                <a:gd name="T8" fmla="*/ 0 w 12"/>
                <a:gd name="T9" fmla="*/ 0 h 1"/>
              </a:gdLst>
              <a:ahLst/>
              <a:cxnLst>
                <a:cxn ang="0">
                  <a:pos x="T0" y="T1"/>
                </a:cxn>
                <a:cxn ang="0">
                  <a:pos x="T2" y="T3"/>
                </a:cxn>
                <a:cxn ang="0">
                  <a:pos x="T4" y="T5"/>
                </a:cxn>
                <a:cxn ang="0">
                  <a:pos x="T6" y="T7"/>
                </a:cxn>
                <a:cxn ang="0">
                  <a:pos x="T8" y="T9"/>
                </a:cxn>
              </a:cxnLst>
              <a:rect l="0" t="0" r="r" b="b"/>
              <a:pathLst>
                <a:path w="12" h="1">
                  <a:moveTo>
                    <a:pt x="0" y="0"/>
                  </a:moveTo>
                  <a:lnTo>
                    <a:pt x="0" y="0"/>
                  </a:lnTo>
                  <a:lnTo>
                    <a:pt x="12" y="1"/>
                  </a:lnTo>
                  <a:lnTo>
                    <a:pt x="12" y="1"/>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6" name="Freeform 1045"/>
            <p:cNvSpPr>
              <a:spLocks/>
            </p:cNvSpPr>
            <p:nvPr/>
          </p:nvSpPr>
          <p:spPr bwMode="auto">
            <a:xfrm>
              <a:off x="3276601" y="2659063"/>
              <a:ext cx="30163" cy="4763"/>
            </a:xfrm>
            <a:custGeom>
              <a:avLst/>
              <a:gdLst>
                <a:gd name="T0" fmla="*/ 3 w 19"/>
                <a:gd name="T1" fmla="*/ 0 h 3"/>
                <a:gd name="T2" fmla="*/ 0 w 19"/>
                <a:gd name="T3" fmla="*/ 2 h 3"/>
                <a:gd name="T4" fmla="*/ 4 w 19"/>
                <a:gd name="T5" fmla="*/ 2 h 3"/>
                <a:gd name="T6" fmla="*/ 4 w 19"/>
                <a:gd name="T7" fmla="*/ 2 h 3"/>
                <a:gd name="T8" fmla="*/ 16 w 19"/>
                <a:gd name="T9" fmla="*/ 3 h 3"/>
                <a:gd name="T10" fmla="*/ 19 w 19"/>
                <a:gd name="T11" fmla="*/ 1 h 3"/>
                <a:gd name="T12" fmla="*/ 3 w 19"/>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19" h="3">
                  <a:moveTo>
                    <a:pt x="3" y="0"/>
                  </a:moveTo>
                  <a:lnTo>
                    <a:pt x="0" y="2"/>
                  </a:lnTo>
                  <a:lnTo>
                    <a:pt x="4" y="2"/>
                  </a:lnTo>
                  <a:lnTo>
                    <a:pt x="4" y="2"/>
                  </a:lnTo>
                  <a:lnTo>
                    <a:pt x="16" y="3"/>
                  </a:lnTo>
                  <a:lnTo>
                    <a:pt x="19" y="1"/>
                  </a:lnTo>
                  <a:lnTo>
                    <a:pt x="3"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7" name="Freeform 1046"/>
            <p:cNvSpPr>
              <a:spLocks/>
            </p:cNvSpPr>
            <p:nvPr/>
          </p:nvSpPr>
          <p:spPr bwMode="auto">
            <a:xfrm>
              <a:off x="3276601" y="2659063"/>
              <a:ext cx="30163" cy="4763"/>
            </a:xfrm>
            <a:custGeom>
              <a:avLst/>
              <a:gdLst>
                <a:gd name="T0" fmla="*/ 3 w 19"/>
                <a:gd name="T1" fmla="*/ 0 h 3"/>
                <a:gd name="T2" fmla="*/ 0 w 19"/>
                <a:gd name="T3" fmla="*/ 2 h 3"/>
                <a:gd name="T4" fmla="*/ 4 w 19"/>
                <a:gd name="T5" fmla="*/ 2 h 3"/>
                <a:gd name="T6" fmla="*/ 4 w 19"/>
                <a:gd name="T7" fmla="*/ 2 h 3"/>
                <a:gd name="T8" fmla="*/ 16 w 19"/>
                <a:gd name="T9" fmla="*/ 3 h 3"/>
                <a:gd name="T10" fmla="*/ 19 w 19"/>
                <a:gd name="T11" fmla="*/ 1 h 3"/>
                <a:gd name="T12" fmla="*/ 3 w 19"/>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19" h="3">
                  <a:moveTo>
                    <a:pt x="3" y="0"/>
                  </a:moveTo>
                  <a:lnTo>
                    <a:pt x="0" y="2"/>
                  </a:lnTo>
                  <a:lnTo>
                    <a:pt x="4" y="2"/>
                  </a:lnTo>
                  <a:lnTo>
                    <a:pt x="4" y="2"/>
                  </a:lnTo>
                  <a:lnTo>
                    <a:pt x="16" y="3"/>
                  </a:lnTo>
                  <a:lnTo>
                    <a:pt x="19" y="1"/>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8" name="Freeform 1047"/>
            <p:cNvSpPr>
              <a:spLocks/>
            </p:cNvSpPr>
            <p:nvPr/>
          </p:nvSpPr>
          <p:spPr bwMode="auto">
            <a:xfrm>
              <a:off x="3302001" y="2663825"/>
              <a:ext cx="9525" cy="1588"/>
            </a:xfrm>
            <a:custGeom>
              <a:avLst/>
              <a:gdLst>
                <a:gd name="T0" fmla="*/ 0 w 6"/>
                <a:gd name="T1" fmla="*/ 0 h 1"/>
                <a:gd name="T2" fmla="*/ 0 w 6"/>
                <a:gd name="T3" fmla="*/ 0 h 1"/>
                <a:gd name="T4" fmla="*/ 5 w 6"/>
                <a:gd name="T5" fmla="*/ 1 h 1"/>
                <a:gd name="T6" fmla="*/ 6 w 6"/>
                <a:gd name="T7" fmla="*/ 1 h 1"/>
                <a:gd name="T8" fmla="*/ 0 w 6"/>
                <a:gd name="T9" fmla="*/ 0 h 1"/>
              </a:gdLst>
              <a:ahLst/>
              <a:cxnLst>
                <a:cxn ang="0">
                  <a:pos x="T0" y="T1"/>
                </a:cxn>
                <a:cxn ang="0">
                  <a:pos x="T2" y="T3"/>
                </a:cxn>
                <a:cxn ang="0">
                  <a:pos x="T4" y="T5"/>
                </a:cxn>
                <a:cxn ang="0">
                  <a:pos x="T6" y="T7"/>
                </a:cxn>
                <a:cxn ang="0">
                  <a:pos x="T8" y="T9"/>
                </a:cxn>
              </a:cxnLst>
              <a:rect l="0" t="0" r="r" b="b"/>
              <a:pathLst>
                <a:path w="6" h="1">
                  <a:moveTo>
                    <a:pt x="0" y="0"/>
                  </a:moveTo>
                  <a:lnTo>
                    <a:pt x="0" y="0"/>
                  </a:lnTo>
                  <a:lnTo>
                    <a:pt x="5" y="1"/>
                  </a:lnTo>
                  <a:lnTo>
                    <a:pt x="6" y="1"/>
                  </a:lnTo>
                  <a:lnTo>
                    <a:pt x="0" y="0"/>
                  </a:lnTo>
                  <a:close/>
                </a:path>
              </a:pathLst>
            </a:custGeom>
            <a:solidFill>
              <a:srgbClr val="9C98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9" name="Freeform 1048"/>
            <p:cNvSpPr>
              <a:spLocks/>
            </p:cNvSpPr>
            <p:nvPr/>
          </p:nvSpPr>
          <p:spPr bwMode="auto">
            <a:xfrm>
              <a:off x="3302001" y="2663825"/>
              <a:ext cx="9525" cy="1588"/>
            </a:xfrm>
            <a:custGeom>
              <a:avLst/>
              <a:gdLst>
                <a:gd name="T0" fmla="*/ 0 w 6"/>
                <a:gd name="T1" fmla="*/ 0 h 1"/>
                <a:gd name="T2" fmla="*/ 0 w 6"/>
                <a:gd name="T3" fmla="*/ 0 h 1"/>
                <a:gd name="T4" fmla="*/ 5 w 6"/>
                <a:gd name="T5" fmla="*/ 1 h 1"/>
                <a:gd name="T6" fmla="*/ 6 w 6"/>
                <a:gd name="T7" fmla="*/ 1 h 1"/>
                <a:gd name="T8" fmla="*/ 0 w 6"/>
                <a:gd name="T9" fmla="*/ 0 h 1"/>
              </a:gdLst>
              <a:ahLst/>
              <a:cxnLst>
                <a:cxn ang="0">
                  <a:pos x="T0" y="T1"/>
                </a:cxn>
                <a:cxn ang="0">
                  <a:pos x="T2" y="T3"/>
                </a:cxn>
                <a:cxn ang="0">
                  <a:pos x="T4" y="T5"/>
                </a:cxn>
                <a:cxn ang="0">
                  <a:pos x="T6" y="T7"/>
                </a:cxn>
                <a:cxn ang="0">
                  <a:pos x="T8" y="T9"/>
                </a:cxn>
              </a:cxnLst>
              <a:rect l="0" t="0" r="r" b="b"/>
              <a:pathLst>
                <a:path w="6" h="1">
                  <a:moveTo>
                    <a:pt x="0" y="0"/>
                  </a:moveTo>
                  <a:lnTo>
                    <a:pt x="0" y="0"/>
                  </a:lnTo>
                  <a:lnTo>
                    <a:pt x="5" y="1"/>
                  </a:lnTo>
                  <a:lnTo>
                    <a:pt x="6" y="1"/>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0" name="Freeform 1049"/>
            <p:cNvSpPr>
              <a:spLocks/>
            </p:cNvSpPr>
            <p:nvPr/>
          </p:nvSpPr>
          <p:spPr bwMode="auto">
            <a:xfrm>
              <a:off x="3302001" y="2660650"/>
              <a:ext cx="14288" cy="4763"/>
            </a:xfrm>
            <a:custGeom>
              <a:avLst/>
              <a:gdLst>
                <a:gd name="T0" fmla="*/ 3 w 9"/>
                <a:gd name="T1" fmla="*/ 0 h 3"/>
                <a:gd name="T2" fmla="*/ 0 w 9"/>
                <a:gd name="T3" fmla="*/ 2 h 3"/>
                <a:gd name="T4" fmla="*/ 6 w 9"/>
                <a:gd name="T5" fmla="*/ 3 h 3"/>
                <a:gd name="T6" fmla="*/ 9 w 9"/>
                <a:gd name="T7" fmla="*/ 1 h 3"/>
                <a:gd name="T8" fmla="*/ 3 w 9"/>
                <a:gd name="T9" fmla="*/ 0 h 3"/>
              </a:gdLst>
              <a:ahLst/>
              <a:cxnLst>
                <a:cxn ang="0">
                  <a:pos x="T0" y="T1"/>
                </a:cxn>
                <a:cxn ang="0">
                  <a:pos x="T2" y="T3"/>
                </a:cxn>
                <a:cxn ang="0">
                  <a:pos x="T4" y="T5"/>
                </a:cxn>
                <a:cxn ang="0">
                  <a:pos x="T6" y="T7"/>
                </a:cxn>
                <a:cxn ang="0">
                  <a:pos x="T8" y="T9"/>
                </a:cxn>
              </a:cxnLst>
              <a:rect l="0" t="0" r="r" b="b"/>
              <a:pathLst>
                <a:path w="9" h="3">
                  <a:moveTo>
                    <a:pt x="3" y="0"/>
                  </a:moveTo>
                  <a:lnTo>
                    <a:pt x="0" y="2"/>
                  </a:lnTo>
                  <a:lnTo>
                    <a:pt x="6" y="3"/>
                  </a:lnTo>
                  <a:lnTo>
                    <a:pt x="9" y="1"/>
                  </a:lnTo>
                  <a:lnTo>
                    <a:pt x="3"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1" name="Freeform 1050"/>
            <p:cNvSpPr>
              <a:spLocks/>
            </p:cNvSpPr>
            <p:nvPr/>
          </p:nvSpPr>
          <p:spPr bwMode="auto">
            <a:xfrm>
              <a:off x="3302001" y="2660650"/>
              <a:ext cx="14288" cy="4763"/>
            </a:xfrm>
            <a:custGeom>
              <a:avLst/>
              <a:gdLst>
                <a:gd name="T0" fmla="*/ 3 w 9"/>
                <a:gd name="T1" fmla="*/ 0 h 3"/>
                <a:gd name="T2" fmla="*/ 0 w 9"/>
                <a:gd name="T3" fmla="*/ 2 h 3"/>
                <a:gd name="T4" fmla="*/ 6 w 9"/>
                <a:gd name="T5" fmla="*/ 3 h 3"/>
                <a:gd name="T6" fmla="*/ 9 w 9"/>
                <a:gd name="T7" fmla="*/ 1 h 3"/>
                <a:gd name="T8" fmla="*/ 3 w 9"/>
                <a:gd name="T9" fmla="*/ 0 h 3"/>
              </a:gdLst>
              <a:ahLst/>
              <a:cxnLst>
                <a:cxn ang="0">
                  <a:pos x="T0" y="T1"/>
                </a:cxn>
                <a:cxn ang="0">
                  <a:pos x="T2" y="T3"/>
                </a:cxn>
                <a:cxn ang="0">
                  <a:pos x="T4" y="T5"/>
                </a:cxn>
                <a:cxn ang="0">
                  <a:pos x="T6" y="T7"/>
                </a:cxn>
                <a:cxn ang="0">
                  <a:pos x="T8" y="T9"/>
                </a:cxn>
              </a:cxnLst>
              <a:rect l="0" t="0" r="r" b="b"/>
              <a:pathLst>
                <a:path w="9" h="3">
                  <a:moveTo>
                    <a:pt x="3" y="0"/>
                  </a:moveTo>
                  <a:lnTo>
                    <a:pt x="0" y="2"/>
                  </a:lnTo>
                  <a:lnTo>
                    <a:pt x="6" y="3"/>
                  </a:lnTo>
                  <a:lnTo>
                    <a:pt x="9" y="1"/>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2" name="Freeform 1051"/>
            <p:cNvSpPr>
              <a:spLocks/>
            </p:cNvSpPr>
            <p:nvPr/>
          </p:nvSpPr>
          <p:spPr bwMode="auto">
            <a:xfrm>
              <a:off x="3309938" y="2492375"/>
              <a:ext cx="803275" cy="214313"/>
            </a:xfrm>
            <a:custGeom>
              <a:avLst/>
              <a:gdLst>
                <a:gd name="T0" fmla="*/ 499 w 506"/>
                <a:gd name="T1" fmla="*/ 0 h 135"/>
                <a:gd name="T2" fmla="*/ 281 w 506"/>
                <a:gd name="T3" fmla="*/ 131 h 135"/>
                <a:gd name="T4" fmla="*/ 4 w 506"/>
                <a:gd name="T5" fmla="*/ 107 h 135"/>
                <a:gd name="T6" fmla="*/ 1 w 506"/>
                <a:gd name="T7" fmla="*/ 109 h 135"/>
                <a:gd name="T8" fmla="*/ 0 w 506"/>
                <a:gd name="T9" fmla="*/ 109 h 135"/>
                <a:gd name="T10" fmla="*/ 278 w 506"/>
                <a:gd name="T11" fmla="*/ 135 h 135"/>
                <a:gd name="T12" fmla="*/ 506 w 506"/>
                <a:gd name="T13" fmla="*/ 1 h 135"/>
                <a:gd name="T14" fmla="*/ 499 w 506"/>
                <a:gd name="T15" fmla="*/ 0 h 1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6" h="135">
                  <a:moveTo>
                    <a:pt x="499" y="0"/>
                  </a:moveTo>
                  <a:lnTo>
                    <a:pt x="281" y="131"/>
                  </a:lnTo>
                  <a:lnTo>
                    <a:pt x="4" y="107"/>
                  </a:lnTo>
                  <a:lnTo>
                    <a:pt x="1" y="109"/>
                  </a:lnTo>
                  <a:lnTo>
                    <a:pt x="0" y="109"/>
                  </a:lnTo>
                  <a:lnTo>
                    <a:pt x="278" y="135"/>
                  </a:lnTo>
                  <a:lnTo>
                    <a:pt x="506" y="1"/>
                  </a:lnTo>
                  <a:lnTo>
                    <a:pt x="499"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3" name="Freeform 1052"/>
            <p:cNvSpPr>
              <a:spLocks/>
            </p:cNvSpPr>
            <p:nvPr/>
          </p:nvSpPr>
          <p:spPr bwMode="auto">
            <a:xfrm>
              <a:off x="3309938" y="2492375"/>
              <a:ext cx="803275" cy="214313"/>
            </a:xfrm>
            <a:custGeom>
              <a:avLst/>
              <a:gdLst>
                <a:gd name="T0" fmla="*/ 499 w 506"/>
                <a:gd name="T1" fmla="*/ 0 h 135"/>
                <a:gd name="T2" fmla="*/ 281 w 506"/>
                <a:gd name="T3" fmla="*/ 131 h 135"/>
                <a:gd name="T4" fmla="*/ 4 w 506"/>
                <a:gd name="T5" fmla="*/ 107 h 135"/>
                <a:gd name="T6" fmla="*/ 1 w 506"/>
                <a:gd name="T7" fmla="*/ 109 h 135"/>
                <a:gd name="T8" fmla="*/ 0 w 506"/>
                <a:gd name="T9" fmla="*/ 109 h 135"/>
                <a:gd name="T10" fmla="*/ 278 w 506"/>
                <a:gd name="T11" fmla="*/ 135 h 135"/>
                <a:gd name="T12" fmla="*/ 506 w 506"/>
                <a:gd name="T13" fmla="*/ 1 h 135"/>
                <a:gd name="T14" fmla="*/ 499 w 506"/>
                <a:gd name="T15" fmla="*/ 0 h 1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6" h="135">
                  <a:moveTo>
                    <a:pt x="499" y="0"/>
                  </a:moveTo>
                  <a:lnTo>
                    <a:pt x="281" y="131"/>
                  </a:lnTo>
                  <a:lnTo>
                    <a:pt x="4" y="107"/>
                  </a:lnTo>
                  <a:lnTo>
                    <a:pt x="1" y="109"/>
                  </a:lnTo>
                  <a:lnTo>
                    <a:pt x="0" y="109"/>
                  </a:lnTo>
                  <a:lnTo>
                    <a:pt x="278" y="135"/>
                  </a:lnTo>
                  <a:lnTo>
                    <a:pt x="506" y="1"/>
                  </a:lnTo>
                  <a:lnTo>
                    <a:pt x="49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4" name="Freeform 1053"/>
            <p:cNvSpPr>
              <a:spLocks/>
            </p:cNvSpPr>
            <p:nvPr/>
          </p:nvSpPr>
          <p:spPr bwMode="auto">
            <a:xfrm>
              <a:off x="3276601" y="2432050"/>
              <a:ext cx="855663" cy="268288"/>
            </a:xfrm>
            <a:custGeom>
              <a:avLst/>
              <a:gdLst>
                <a:gd name="T0" fmla="*/ 302 w 539"/>
                <a:gd name="T1" fmla="*/ 169 h 169"/>
                <a:gd name="T2" fmla="*/ 0 w 539"/>
                <a:gd name="T3" fmla="*/ 143 h 169"/>
                <a:gd name="T4" fmla="*/ 238 w 539"/>
                <a:gd name="T5" fmla="*/ 0 h 169"/>
                <a:gd name="T6" fmla="*/ 539 w 539"/>
                <a:gd name="T7" fmla="*/ 27 h 169"/>
                <a:gd name="T8" fmla="*/ 302 w 539"/>
                <a:gd name="T9" fmla="*/ 169 h 169"/>
              </a:gdLst>
              <a:ahLst/>
              <a:cxnLst>
                <a:cxn ang="0">
                  <a:pos x="T0" y="T1"/>
                </a:cxn>
                <a:cxn ang="0">
                  <a:pos x="T2" y="T3"/>
                </a:cxn>
                <a:cxn ang="0">
                  <a:pos x="T4" y="T5"/>
                </a:cxn>
                <a:cxn ang="0">
                  <a:pos x="T6" y="T7"/>
                </a:cxn>
                <a:cxn ang="0">
                  <a:pos x="T8" y="T9"/>
                </a:cxn>
              </a:cxnLst>
              <a:rect l="0" t="0" r="r" b="b"/>
              <a:pathLst>
                <a:path w="539" h="169">
                  <a:moveTo>
                    <a:pt x="302" y="169"/>
                  </a:moveTo>
                  <a:lnTo>
                    <a:pt x="0" y="143"/>
                  </a:lnTo>
                  <a:lnTo>
                    <a:pt x="238" y="0"/>
                  </a:lnTo>
                  <a:lnTo>
                    <a:pt x="539" y="27"/>
                  </a:lnTo>
                  <a:lnTo>
                    <a:pt x="302" y="169"/>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5" name="Freeform 1054"/>
            <p:cNvSpPr>
              <a:spLocks/>
            </p:cNvSpPr>
            <p:nvPr/>
          </p:nvSpPr>
          <p:spPr bwMode="auto">
            <a:xfrm>
              <a:off x="3276601" y="2432050"/>
              <a:ext cx="855663" cy="268288"/>
            </a:xfrm>
            <a:custGeom>
              <a:avLst/>
              <a:gdLst>
                <a:gd name="T0" fmla="*/ 302 w 539"/>
                <a:gd name="T1" fmla="*/ 169 h 169"/>
                <a:gd name="T2" fmla="*/ 0 w 539"/>
                <a:gd name="T3" fmla="*/ 143 h 169"/>
                <a:gd name="T4" fmla="*/ 238 w 539"/>
                <a:gd name="T5" fmla="*/ 0 h 169"/>
                <a:gd name="T6" fmla="*/ 539 w 539"/>
                <a:gd name="T7" fmla="*/ 27 h 169"/>
                <a:gd name="T8" fmla="*/ 302 w 539"/>
                <a:gd name="T9" fmla="*/ 169 h 169"/>
              </a:gdLst>
              <a:ahLst/>
              <a:cxnLst>
                <a:cxn ang="0">
                  <a:pos x="T0" y="T1"/>
                </a:cxn>
                <a:cxn ang="0">
                  <a:pos x="T2" y="T3"/>
                </a:cxn>
                <a:cxn ang="0">
                  <a:pos x="T4" y="T5"/>
                </a:cxn>
                <a:cxn ang="0">
                  <a:pos x="T6" y="T7"/>
                </a:cxn>
                <a:cxn ang="0">
                  <a:pos x="T8" y="T9"/>
                </a:cxn>
              </a:cxnLst>
              <a:rect l="0" t="0" r="r" b="b"/>
              <a:pathLst>
                <a:path w="539" h="169">
                  <a:moveTo>
                    <a:pt x="302" y="169"/>
                  </a:moveTo>
                  <a:lnTo>
                    <a:pt x="0" y="143"/>
                  </a:lnTo>
                  <a:lnTo>
                    <a:pt x="238" y="0"/>
                  </a:lnTo>
                  <a:lnTo>
                    <a:pt x="539" y="27"/>
                  </a:lnTo>
                  <a:lnTo>
                    <a:pt x="302" y="1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6" name="Freeform 1055"/>
            <p:cNvSpPr>
              <a:spLocks/>
            </p:cNvSpPr>
            <p:nvPr/>
          </p:nvSpPr>
          <p:spPr bwMode="auto">
            <a:xfrm>
              <a:off x="4102101" y="2465388"/>
              <a:ext cx="14288" cy="7938"/>
            </a:xfrm>
            <a:custGeom>
              <a:avLst/>
              <a:gdLst>
                <a:gd name="T0" fmla="*/ 1 w 9"/>
                <a:gd name="T1" fmla="*/ 0 h 5"/>
                <a:gd name="T2" fmla="*/ 0 w 9"/>
                <a:gd name="T3" fmla="*/ 1 h 5"/>
                <a:gd name="T4" fmla="*/ 8 w 9"/>
                <a:gd name="T5" fmla="*/ 1 h 5"/>
                <a:gd name="T6" fmla="*/ 3 w 9"/>
                <a:gd name="T7" fmla="*/ 5 h 5"/>
                <a:gd name="T8" fmla="*/ 3 w 9"/>
                <a:gd name="T9" fmla="*/ 5 h 5"/>
                <a:gd name="T10" fmla="*/ 9 w 9"/>
                <a:gd name="T11" fmla="*/ 1 h 5"/>
                <a:gd name="T12" fmla="*/ 1 w 9"/>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9" h="5">
                  <a:moveTo>
                    <a:pt x="1" y="0"/>
                  </a:moveTo>
                  <a:lnTo>
                    <a:pt x="0" y="1"/>
                  </a:lnTo>
                  <a:lnTo>
                    <a:pt x="8" y="1"/>
                  </a:lnTo>
                  <a:lnTo>
                    <a:pt x="3" y="5"/>
                  </a:lnTo>
                  <a:lnTo>
                    <a:pt x="3" y="5"/>
                  </a:lnTo>
                  <a:lnTo>
                    <a:pt x="9" y="1"/>
                  </a:lnTo>
                  <a:lnTo>
                    <a:pt x="1"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7" name="Freeform 1056"/>
            <p:cNvSpPr>
              <a:spLocks/>
            </p:cNvSpPr>
            <p:nvPr/>
          </p:nvSpPr>
          <p:spPr bwMode="auto">
            <a:xfrm>
              <a:off x="4102101" y="2465388"/>
              <a:ext cx="14288" cy="7938"/>
            </a:xfrm>
            <a:custGeom>
              <a:avLst/>
              <a:gdLst>
                <a:gd name="T0" fmla="*/ 1 w 9"/>
                <a:gd name="T1" fmla="*/ 0 h 5"/>
                <a:gd name="T2" fmla="*/ 0 w 9"/>
                <a:gd name="T3" fmla="*/ 1 h 5"/>
                <a:gd name="T4" fmla="*/ 8 w 9"/>
                <a:gd name="T5" fmla="*/ 1 h 5"/>
                <a:gd name="T6" fmla="*/ 3 w 9"/>
                <a:gd name="T7" fmla="*/ 5 h 5"/>
                <a:gd name="T8" fmla="*/ 3 w 9"/>
                <a:gd name="T9" fmla="*/ 5 h 5"/>
                <a:gd name="T10" fmla="*/ 9 w 9"/>
                <a:gd name="T11" fmla="*/ 1 h 5"/>
                <a:gd name="T12" fmla="*/ 1 w 9"/>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9" h="5">
                  <a:moveTo>
                    <a:pt x="1" y="0"/>
                  </a:moveTo>
                  <a:lnTo>
                    <a:pt x="0" y="1"/>
                  </a:lnTo>
                  <a:lnTo>
                    <a:pt x="8" y="1"/>
                  </a:lnTo>
                  <a:lnTo>
                    <a:pt x="3" y="5"/>
                  </a:lnTo>
                  <a:lnTo>
                    <a:pt x="3" y="5"/>
                  </a:lnTo>
                  <a:lnTo>
                    <a:pt x="9" y="1"/>
                  </a:lnTo>
                  <a:lnTo>
                    <a:pt x="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8" name="Freeform 1057"/>
            <p:cNvSpPr>
              <a:spLocks/>
            </p:cNvSpPr>
            <p:nvPr/>
          </p:nvSpPr>
          <p:spPr bwMode="auto">
            <a:xfrm>
              <a:off x="4095751" y="2466975"/>
              <a:ext cx="19050" cy="6350"/>
            </a:xfrm>
            <a:custGeom>
              <a:avLst/>
              <a:gdLst>
                <a:gd name="T0" fmla="*/ 4 w 12"/>
                <a:gd name="T1" fmla="*/ 0 h 4"/>
                <a:gd name="T2" fmla="*/ 0 w 12"/>
                <a:gd name="T3" fmla="*/ 3 h 4"/>
                <a:gd name="T4" fmla="*/ 7 w 12"/>
                <a:gd name="T5" fmla="*/ 4 h 4"/>
                <a:gd name="T6" fmla="*/ 12 w 12"/>
                <a:gd name="T7" fmla="*/ 0 h 4"/>
                <a:gd name="T8" fmla="*/ 4 w 12"/>
                <a:gd name="T9" fmla="*/ 0 h 4"/>
              </a:gdLst>
              <a:ahLst/>
              <a:cxnLst>
                <a:cxn ang="0">
                  <a:pos x="T0" y="T1"/>
                </a:cxn>
                <a:cxn ang="0">
                  <a:pos x="T2" y="T3"/>
                </a:cxn>
                <a:cxn ang="0">
                  <a:pos x="T4" y="T5"/>
                </a:cxn>
                <a:cxn ang="0">
                  <a:pos x="T6" y="T7"/>
                </a:cxn>
                <a:cxn ang="0">
                  <a:pos x="T8" y="T9"/>
                </a:cxn>
              </a:cxnLst>
              <a:rect l="0" t="0" r="r" b="b"/>
              <a:pathLst>
                <a:path w="12" h="4">
                  <a:moveTo>
                    <a:pt x="4" y="0"/>
                  </a:moveTo>
                  <a:lnTo>
                    <a:pt x="0" y="3"/>
                  </a:lnTo>
                  <a:lnTo>
                    <a:pt x="7" y="4"/>
                  </a:lnTo>
                  <a:lnTo>
                    <a:pt x="12" y="0"/>
                  </a:lnTo>
                  <a:lnTo>
                    <a:pt x="4"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9" name="Freeform 1058"/>
            <p:cNvSpPr>
              <a:spLocks/>
            </p:cNvSpPr>
            <p:nvPr/>
          </p:nvSpPr>
          <p:spPr bwMode="auto">
            <a:xfrm>
              <a:off x="4095751" y="2466975"/>
              <a:ext cx="19050" cy="6350"/>
            </a:xfrm>
            <a:custGeom>
              <a:avLst/>
              <a:gdLst>
                <a:gd name="T0" fmla="*/ 4 w 12"/>
                <a:gd name="T1" fmla="*/ 0 h 4"/>
                <a:gd name="T2" fmla="*/ 0 w 12"/>
                <a:gd name="T3" fmla="*/ 3 h 4"/>
                <a:gd name="T4" fmla="*/ 7 w 12"/>
                <a:gd name="T5" fmla="*/ 4 h 4"/>
                <a:gd name="T6" fmla="*/ 12 w 12"/>
                <a:gd name="T7" fmla="*/ 0 h 4"/>
                <a:gd name="T8" fmla="*/ 4 w 12"/>
                <a:gd name="T9" fmla="*/ 0 h 4"/>
              </a:gdLst>
              <a:ahLst/>
              <a:cxnLst>
                <a:cxn ang="0">
                  <a:pos x="T0" y="T1"/>
                </a:cxn>
                <a:cxn ang="0">
                  <a:pos x="T2" y="T3"/>
                </a:cxn>
                <a:cxn ang="0">
                  <a:pos x="T4" y="T5"/>
                </a:cxn>
                <a:cxn ang="0">
                  <a:pos x="T6" y="T7"/>
                </a:cxn>
                <a:cxn ang="0">
                  <a:pos x="T8" y="T9"/>
                </a:cxn>
              </a:cxnLst>
              <a:rect l="0" t="0" r="r" b="b"/>
              <a:pathLst>
                <a:path w="12" h="4">
                  <a:moveTo>
                    <a:pt x="4" y="0"/>
                  </a:moveTo>
                  <a:lnTo>
                    <a:pt x="0" y="3"/>
                  </a:lnTo>
                  <a:lnTo>
                    <a:pt x="7" y="4"/>
                  </a:lnTo>
                  <a:lnTo>
                    <a:pt x="12" y="0"/>
                  </a:lnTo>
                  <a:lnTo>
                    <a:pt x="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0" name="Freeform 1059"/>
            <p:cNvSpPr>
              <a:spLocks/>
            </p:cNvSpPr>
            <p:nvPr/>
          </p:nvSpPr>
          <p:spPr bwMode="auto">
            <a:xfrm>
              <a:off x="3262313" y="2630488"/>
              <a:ext cx="47625" cy="25400"/>
            </a:xfrm>
            <a:custGeom>
              <a:avLst/>
              <a:gdLst>
                <a:gd name="T0" fmla="*/ 25 w 30"/>
                <a:gd name="T1" fmla="*/ 0 h 16"/>
                <a:gd name="T2" fmla="*/ 0 w 30"/>
                <a:gd name="T3" fmla="*/ 16 h 16"/>
                <a:gd name="T4" fmla="*/ 8 w 30"/>
                <a:gd name="T5" fmla="*/ 16 h 16"/>
                <a:gd name="T6" fmla="*/ 10 w 30"/>
                <a:gd name="T7" fmla="*/ 15 h 16"/>
                <a:gd name="T8" fmla="*/ 9 w 30"/>
                <a:gd name="T9" fmla="*/ 15 h 16"/>
                <a:gd name="T10" fmla="*/ 30 w 30"/>
                <a:gd name="T11" fmla="*/ 0 h 16"/>
                <a:gd name="T12" fmla="*/ 25 w 30"/>
                <a:gd name="T13" fmla="*/ 0 h 16"/>
              </a:gdLst>
              <a:ahLst/>
              <a:cxnLst>
                <a:cxn ang="0">
                  <a:pos x="T0" y="T1"/>
                </a:cxn>
                <a:cxn ang="0">
                  <a:pos x="T2" y="T3"/>
                </a:cxn>
                <a:cxn ang="0">
                  <a:pos x="T4" y="T5"/>
                </a:cxn>
                <a:cxn ang="0">
                  <a:pos x="T6" y="T7"/>
                </a:cxn>
                <a:cxn ang="0">
                  <a:pos x="T8" y="T9"/>
                </a:cxn>
                <a:cxn ang="0">
                  <a:pos x="T10" y="T11"/>
                </a:cxn>
                <a:cxn ang="0">
                  <a:pos x="T12" y="T13"/>
                </a:cxn>
              </a:cxnLst>
              <a:rect l="0" t="0" r="r" b="b"/>
              <a:pathLst>
                <a:path w="30" h="16">
                  <a:moveTo>
                    <a:pt x="25" y="0"/>
                  </a:moveTo>
                  <a:lnTo>
                    <a:pt x="0" y="16"/>
                  </a:lnTo>
                  <a:lnTo>
                    <a:pt x="8" y="16"/>
                  </a:lnTo>
                  <a:lnTo>
                    <a:pt x="10" y="15"/>
                  </a:lnTo>
                  <a:lnTo>
                    <a:pt x="9" y="15"/>
                  </a:lnTo>
                  <a:lnTo>
                    <a:pt x="30" y="0"/>
                  </a:lnTo>
                  <a:lnTo>
                    <a:pt x="25"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1" name="Freeform 1060"/>
            <p:cNvSpPr>
              <a:spLocks/>
            </p:cNvSpPr>
            <p:nvPr/>
          </p:nvSpPr>
          <p:spPr bwMode="auto">
            <a:xfrm>
              <a:off x="3262313" y="2630488"/>
              <a:ext cx="47625" cy="25400"/>
            </a:xfrm>
            <a:custGeom>
              <a:avLst/>
              <a:gdLst>
                <a:gd name="T0" fmla="*/ 25 w 30"/>
                <a:gd name="T1" fmla="*/ 0 h 16"/>
                <a:gd name="T2" fmla="*/ 0 w 30"/>
                <a:gd name="T3" fmla="*/ 16 h 16"/>
                <a:gd name="T4" fmla="*/ 8 w 30"/>
                <a:gd name="T5" fmla="*/ 16 h 16"/>
                <a:gd name="T6" fmla="*/ 10 w 30"/>
                <a:gd name="T7" fmla="*/ 15 h 16"/>
                <a:gd name="T8" fmla="*/ 9 w 30"/>
                <a:gd name="T9" fmla="*/ 15 h 16"/>
                <a:gd name="T10" fmla="*/ 30 w 30"/>
                <a:gd name="T11" fmla="*/ 0 h 16"/>
                <a:gd name="T12" fmla="*/ 25 w 30"/>
                <a:gd name="T13" fmla="*/ 0 h 16"/>
              </a:gdLst>
              <a:ahLst/>
              <a:cxnLst>
                <a:cxn ang="0">
                  <a:pos x="T0" y="T1"/>
                </a:cxn>
                <a:cxn ang="0">
                  <a:pos x="T2" y="T3"/>
                </a:cxn>
                <a:cxn ang="0">
                  <a:pos x="T4" y="T5"/>
                </a:cxn>
                <a:cxn ang="0">
                  <a:pos x="T6" y="T7"/>
                </a:cxn>
                <a:cxn ang="0">
                  <a:pos x="T8" y="T9"/>
                </a:cxn>
                <a:cxn ang="0">
                  <a:pos x="T10" y="T11"/>
                </a:cxn>
                <a:cxn ang="0">
                  <a:pos x="T12" y="T13"/>
                </a:cxn>
              </a:cxnLst>
              <a:rect l="0" t="0" r="r" b="b"/>
              <a:pathLst>
                <a:path w="30" h="16">
                  <a:moveTo>
                    <a:pt x="25" y="0"/>
                  </a:moveTo>
                  <a:lnTo>
                    <a:pt x="0" y="16"/>
                  </a:lnTo>
                  <a:lnTo>
                    <a:pt x="8" y="16"/>
                  </a:lnTo>
                  <a:lnTo>
                    <a:pt x="10" y="15"/>
                  </a:lnTo>
                  <a:lnTo>
                    <a:pt x="9" y="15"/>
                  </a:lnTo>
                  <a:lnTo>
                    <a:pt x="30" y="0"/>
                  </a:lnTo>
                  <a:lnTo>
                    <a:pt x="2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2" name="Freeform 1061"/>
            <p:cNvSpPr>
              <a:spLocks/>
            </p:cNvSpPr>
            <p:nvPr/>
          </p:nvSpPr>
          <p:spPr bwMode="auto">
            <a:xfrm>
              <a:off x="3275013" y="2654300"/>
              <a:ext cx="7938" cy="1588"/>
            </a:xfrm>
            <a:custGeom>
              <a:avLst/>
              <a:gdLst>
                <a:gd name="T0" fmla="*/ 2 w 5"/>
                <a:gd name="T1" fmla="*/ 0 h 1"/>
                <a:gd name="T2" fmla="*/ 0 w 5"/>
                <a:gd name="T3" fmla="*/ 1 h 1"/>
                <a:gd name="T4" fmla="*/ 3 w 5"/>
                <a:gd name="T5" fmla="*/ 1 h 1"/>
                <a:gd name="T6" fmla="*/ 5 w 5"/>
                <a:gd name="T7" fmla="*/ 0 h 1"/>
                <a:gd name="T8" fmla="*/ 2 w 5"/>
                <a:gd name="T9" fmla="*/ 0 h 1"/>
              </a:gdLst>
              <a:ahLst/>
              <a:cxnLst>
                <a:cxn ang="0">
                  <a:pos x="T0" y="T1"/>
                </a:cxn>
                <a:cxn ang="0">
                  <a:pos x="T2" y="T3"/>
                </a:cxn>
                <a:cxn ang="0">
                  <a:pos x="T4" y="T5"/>
                </a:cxn>
                <a:cxn ang="0">
                  <a:pos x="T6" y="T7"/>
                </a:cxn>
                <a:cxn ang="0">
                  <a:pos x="T8" y="T9"/>
                </a:cxn>
              </a:cxnLst>
              <a:rect l="0" t="0" r="r" b="b"/>
              <a:pathLst>
                <a:path w="5" h="1">
                  <a:moveTo>
                    <a:pt x="2" y="0"/>
                  </a:moveTo>
                  <a:lnTo>
                    <a:pt x="0" y="1"/>
                  </a:lnTo>
                  <a:lnTo>
                    <a:pt x="3" y="1"/>
                  </a:lnTo>
                  <a:lnTo>
                    <a:pt x="5" y="0"/>
                  </a:lnTo>
                  <a:lnTo>
                    <a:pt x="2"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3" name="Freeform 1062"/>
            <p:cNvSpPr>
              <a:spLocks/>
            </p:cNvSpPr>
            <p:nvPr/>
          </p:nvSpPr>
          <p:spPr bwMode="auto">
            <a:xfrm>
              <a:off x="3275013" y="2654300"/>
              <a:ext cx="7938" cy="1588"/>
            </a:xfrm>
            <a:custGeom>
              <a:avLst/>
              <a:gdLst>
                <a:gd name="T0" fmla="*/ 2 w 5"/>
                <a:gd name="T1" fmla="*/ 0 h 1"/>
                <a:gd name="T2" fmla="*/ 0 w 5"/>
                <a:gd name="T3" fmla="*/ 1 h 1"/>
                <a:gd name="T4" fmla="*/ 3 w 5"/>
                <a:gd name="T5" fmla="*/ 1 h 1"/>
                <a:gd name="T6" fmla="*/ 5 w 5"/>
                <a:gd name="T7" fmla="*/ 0 h 1"/>
                <a:gd name="T8" fmla="*/ 2 w 5"/>
                <a:gd name="T9" fmla="*/ 0 h 1"/>
              </a:gdLst>
              <a:ahLst/>
              <a:cxnLst>
                <a:cxn ang="0">
                  <a:pos x="T0" y="T1"/>
                </a:cxn>
                <a:cxn ang="0">
                  <a:pos x="T2" y="T3"/>
                </a:cxn>
                <a:cxn ang="0">
                  <a:pos x="T4" y="T5"/>
                </a:cxn>
                <a:cxn ang="0">
                  <a:pos x="T6" y="T7"/>
                </a:cxn>
                <a:cxn ang="0">
                  <a:pos x="T8" y="T9"/>
                </a:cxn>
              </a:cxnLst>
              <a:rect l="0" t="0" r="r" b="b"/>
              <a:pathLst>
                <a:path w="5" h="1">
                  <a:moveTo>
                    <a:pt x="2" y="0"/>
                  </a:moveTo>
                  <a:lnTo>
                    <a:pt x="0" y="1"/>
                  </a:lnTo>
                  <a:lnTo>
                    <a:pt x="3" y="1"/>
                  </a:lnTo>
                  <a:lnTo>
                    <a:pt x="5"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4" name="Freeform 1063"/>
            <p:cNvSpPr>
              <a:spLocks noEditPoints="1"/>
            </p:cNvSpPr>
            <p:nvPr/>
          </p:nvSpPr>
          <p:spPr bwMode="auto">
            <a:xfrm>
              <a:off x="3279776" y="2471738"/>
              <a:ext cx="827088" cy="222250"/>
            </a:xfrm>
            <a:custGeom>
              <a:avLst/>
              <a:gdLst>
                <a:gd name="T0" fmla="*/ 2 w 521"/>
                <a:gd name="T1" fmla="*/ 115 h 140"/>
                <a:gd name="T2" fmla="*/ 0 w 521"/>
                <a:gd name="T3" fmla="*/ 116 h 140"/>
                <a:gd name="T4" fmla="*/ 300 w 521"/>
                <a:gd name="T5" fmla="*/ 140 h 140"/>
                <a:gd name="T6" fmla="*/ 306 w 521"/>
                <a:gd name="T7" fmla="*/ 136 h 140"/>
                <a:gd name="T8" fmla="*/ 2 w 521"/>
                <a:gd name="T9" fmla="*/ 115 h 140"/>
                <a:gd name="T10" fmla="*/ 514 w 521"/>
                <a:gd name="T11" fmla="*/ 0 h 140"/>
                <a:gd name="T12" fmla="*/ 340 w 521"/>
                <a:gd name="T13" fmla="*/ 113 h 140"/>
                <a:gd name="T14" fmla="*/ 521 w 521"/>
                <a:gd name="T15" fmla="*/ 1 h 140"/>
                <a:gd name="T16" fmla="*/ 521 w 521"/>
                <a:gd name="T17" fmla="*/ 1 h 140"/>
                <a:gd name="T18" fmla="*/ 514 w 521"/>
                <a:gd name="T19"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21" h="140">
                  <a:moveTo>
                    <a:pt x="2" y="115"/>
                  </a:moveTo>
                  <a:lnTo>
                    <a:pt x="0" y="116"/>
                  </a:lnTo>
                  <a:lnTo>
                    <a:pt x="300" y="140"/>
                  </a:lnTo>
                  <a:lnTo>
                    <a:pt x="306" y="136"/>
                  </a:lnTo>
                  <a:lnTo>
                    <a:pt x="2" y="115"/>
                  </a:lnTo>
                  <a:close/>
                  <a:moveTo>
                    <a:pt x="514" y="0"/>
                  </a:moveTo>
                  <a:lnTo>
                    <a:pt x="340" y="113"/>
                  </a:lnTo>
                  <a:lnTo>
                    <a:pt x="521" y="1"/>
                  </a:lnTo>
                  <a:lnTo>
                    <a:pt x="521" y="1"/>
                  </a:lnTo>
                  <a:lnTo>
                    <a:pt x="514"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5" name="Freeform 1064"/>
            <p:cNvSpPr>
              <a:spLocks noEditPoints="1"/>
            </p:cNvSpPr>
            <p:nvPr/>
          </p:nvSpPr>
          <p:spPr bwMode="auto">
            <a:xfrm>
              <a:off x="3279776" y="2471738"/>
              <a:ext cx="827088" cy="222250"/>
            </a:xfrm>
            <a:custGeom>
              <a:avLst/>
              <a:gdLst>
                <a:gd name="T0" fmla="*/ 2 w 521"/>
                <a:gd name="T1" fmla="*/ 115 h 140"/>
                <a:gd name="T2" fmla="*/ 0 w 521"/>
                <a:gd name="T3" fmla="*/ 116 h 140"/>
                <a:gd name="T4" fmla="*/ 300 w 521"/>
                <a:gd name="T5" fmla="*/ 140 h 140"/>
                <a:gd name="T6" fmla="*/ 306 w 521"/>
                <a:gd name="T7" fmla="*/ 136 h 140"/>
                <a:gd name="T8" fmla="*/ 2 w 521"/>
                <a:gd name="T9" fmla="*/ 115 h 140"/>
                <a:gd name="T10" fmla="*/ 514 w 521"/>
                <a:gd name="T11" fmla="*/ 0 h 140"/>
                <a:gd name="T12" fmla="*/ 340 w 521"/>
                <a:gd name="T13" fmla="*/ 113 h 140"/>
                <a:gd name="T14" fmla="*/ 521 w 521"/>
                <a:gd name="T15" fmla="*/ 1 h 140"/>
                <a:gd name="T16" fmla="*/ 521 w 521"/>
                <a:gd name="T17" fmla="*/ 1 h 140"/>
                <a:gd name="T18" fmla="*/ 514 w 521"/>
                <a:gd name="T19"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21" h="140">
                  <a:moveTo>
                    <a:pt x="2" y="115"/>
                  </a:moveTo>
                  <a:lnTo>
                    <a:pt x="0" y="116"/>
                  </a:lnTo>
                  <a:lnTo>
                    <a:pt x="300" y="140"/>
                  </a:lnTo>
                  <a:lnTo>
                    <a:pt x="306" y="136"/>
                  </a:lnTo>
                  <a:lnTo>
                    <a:pt x="2" y="115"/>
                  </a:lnTo>
                  <a:moveTo>
                    <a:pt x="514" y="0"/>
                  </a:moveTo>
                  <a:lnTo>
                    <a:pt x="340" y="113"/>
                  </a:lnTo>
                  <a:lnTo>
                    <a:pt x="521" y="1"/>
                  </a:lnTo>
                  <a:lnTo>
                    <a:pt x="521" y="1"/>
                  </a:lnTo>
                  <a:lnTo>
                    <a:pt x="51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6" name="Freeform 1065"/>
            <p:cNvSpPr>
              <a:spLocks/>
            </p:cNvSpPr>
            <p:nvPr/>
          </p:nvSpPr>
          <p:spPr bwMode="auto">
            <a:xfrm>
              <a:off x="3276601" y="2425700"/>
              <a:ext cx="838200" cy="261938"/>
            </a:xfrm>
            <a:custGeom>
              <a:avLst/>
              <a:gdLst>
                <a:gd name="T0" fmla="*/ 309 w 528"/>
                <a:gd name="T1" fmla="*/ 165 h 165"/>
                <a:gd name="T2" fmla="*/ 0 w 528"/>
                <a:gd name="T3" fmla="*/ 144 h 165"/>
                <a:gd name="T4" fmla="*/ 217 w 528"/>
                <a:gd name="T5" fmla="*/ 0 h 165"/>
                <a:gd name="T6" fmla="*/ 528 w 528"/>
                <a:gd name="T7" fmla="*/ 21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4"/>
                  </a:lnTo>
                  <a:lnTo>
                    <a:pt x="217" y="0"/>
                  </a:lnTo>
                  <a:lnTo>
                    <a:pt x="528" y="21"/>
                  </a:lnTo>
                  <a:lnTo>
                    <a:pt x="309" y="1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7" name="Freeform 1066"/>
            <p:cNvSpPr>
              <a:spLocks/>
            </p:cNvSpPr>
            <p:nvPr/>
          </p:nvSpPr>
          <p:spPr bwMode="auto">
            <a:xfrm>
              <a:off x="3276601" y="2425700"/>
              <a:ext cx="838200" cy="261938"/>
            </a:xfrm>
            <a:custGeom>
              <a:avLst/>
              <a:gdLst>
                <a:gd name="T0" fmla="*/ 309 w 528"/>
                <a:gd name="T1" fmla="*/ 165 h 165"/>
                <a:gd name="T2" fmla="*/ 0 w 528"/>
                <a:gd name="T3" fmla="*/ 144 h 165"/>
                <a:gd name="T4" fmla="*/ 217 w 528"/>
                <a:gd name="T5" fmla="*/ 0 h 165"/>
                <a:gd name="T6" fmla="*/ 528 w 528"/>
                <a:gd name="T7" fmla="*/ 21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4"/>
                  </a:lnTo>
                  <a:lnTo>
                    <a:pt x="217" y="0"/>
                  </a:lnTo>
                  <a:lnTo>
                    <a:pt x="528" y="21"/>
                  </a:lnTo>
                  <a:lnTo>
                    <a:pt x="309" y="16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8" name="Freeform 1067"/>
            <p:cNvSpPr>
              <a:spLocks noEditPoints="1"/>
            </p:cNvSpPr>
            <p:nvPr/>
          </p:nvSpPr>
          <p:spPr bwMode="auto">
            <a:xfrm>
              <a:off x="3275013" y="2446338"/>
              <a:ext cx="857250" cy="184150"/>
            </a:xfrm>
            <a:custGeom>
              <a:avLst/>
              <a:gdLst>
                <a:gd name="T0" fmla="*/ 4 w 540"/>
                <a:gd name="T1" fmla="*/ 111 h 116"/>
                <a:gd name="T2" fmla="*/ 0 w 540"/>
                <a:gd name="T3" fmla="*/ 113 h 116"/>
                <a:gd name="T4" fmla="*/ 17 w 540"/>
                <a:gd name="T5" fmla="*/ 116 h 116"/>
                <a:gd name="T6" fmla="*/ 20 w 540"/>
                <a:gd name="T7" fmla="*/ 113 h 116"/>
                <a:gd name="T8" fmla="*/ 4 w 540"/>
                <a:gd name="T9" fmla="*/ 111 h 116"/>
                <a:gd name="T10" fmla="*/ 534 w 540"/>
                <a:gd name="T11" fmla="*/ 0 h 116"/>
                <a:gd name="T12" fmla="*/ 521 w 540"/>
                <a:gd name="T13" fmla="*/ 8 h 116"/>
                <a:gd name="T14" fmla="*/ 528 w 540"/>
                <a:gd name="T15" fmla="*/ 8 h 116"/>
                <a:gd name="T16" fmla="*/ 540 w 540"/>
                <a:gd name="T17" fmla="*/ 1 h 116"/>
                <a:gd name="T18" fmla="*/ 534 w 540"/>
                <a:gd name="T19"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6">
                  <a:moveTo>
                    <a:pt x="4" y="111"/>
                  </a:moveTo>
                  <a:lnTo>
                    <a:pt x="0" y="113"/>
                  </a:lnTo>
                  <a:lnTo>
                    <a:pt x="17" y="116"/>
                  </a:lnTo>
                  <a:lnTo>
                    <a:pt x="20" y="113"/>
                  </a:lnTo>
                  <a:lnTo>
                    <a:pt x="4" y="111"/>
                  </a:lnTo>
                  <a:close/>
                  <a:moveTo>
                    <a:pt x="534" y="0"/>
                  </a:moveTo>
                  <a:lnTo>
                    <a:pt x="521" y="8"/>
                  </a:lnTo>
                  <a:lnTo>
                    <a:pt x="528" y="8"/>
                  </a:lnTo>
                  <a:lnTo>
                    <a:pt x="540" y="1"/>
                  </a:lnTo>
                  <a:lnTo>
                    <a:pt x="534"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9" name="Freeform 1068"/>
            <p:cNvSpPr>
              <a:spLocks noEditPoints="1"/>
            </p:cNvSpPr>
            <p:nvPr/>
          </p:nvSpPr>
          <p:spPr bwMode="auto">
            <a:xfrm>
              <a:off x="3275013" y="2446338"/>
              <a:ext cx="857250" cy="184150"/>
            </a:xfrm>
            <a:custGeom>
              <a:avLst/>
              <a:gdLst>
                <a:gd name="T0" fmla="*/ 4 w 540"/>
                <a:gd name="T1" fmla="*/ 111 h 116"/>
                <a:gd name="T2" fmla="*/ 0 w 540"/>
                <a:gd name="T3" fmla="*/ 113 h 116"/>
                <a:gd name="T4" fmla="*/ 17 w 540"/>
                <a:gd name="T5" fmla="*/ 116 h 116"/>
                <a:gd name="T6" fmla="*/ 20 w 540"/>
                <a:gd name="T7" fmla="*/ 113 h 116"/>
                <a:gd name="T8" fmla="*/ 4 w 540"/>
                <a:gd name="T9" fmla="*/ 111 h 116"/>
                <a:gd name="T10" fmla="*/ 534 w 540"/>
                <a:gd name="T11" fmla="*/ 0 h 116"/>
                <a:gd name="T12" fmla="*/ 521 w 540"/>
                <a:gd name="T13" fmla="*/ 8 h 116"/>
                <a:gd name="T14" fmla="*/ 528 w 540"/>
                <a:gd name="T15" fmla="*/ 8 h 116"/>
                <a:gd name="T16" fmla="*/ 540 w 540"/>
                <a:gd name="T17" fmla="*/ 1 h 116"/>
                <a:gd name="T18" fmla="*/ 534 w 540"/>
                <a:gd name="T19"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6">
                  <a:moveTo>
                    <a:pt x="4" y="111"/>
                  </a:moveTo>
                  <a:lnTo>
                    <a:pt x="0" y="113"/>
                  </a:lnTo>
                  <a:lnTo>
                    <a:pt x="17" y="116"/>
                  </a:lnTo>
                  <a:lnTo>
                    <a:pt x="20" y="113"/>
                  </a:lnTo>
                  <a:lnTo>
                    <a:pt x="4" y="111"/>
                  </a:lnTo>
                  <a:moveTo>
                    <a:pt x="534" y="0"/>
                  </a:moveTo>
                  <a:lnTo>
                    <a:pt x="521" y="8"/>
                  </a:lnTo>
                  <a:lnTo>
                    <a:pt x="528" y="8"/>
                  </a:lnTo>
                  <a:lnTo>
                    <a:pt x="540" y="1"/>
                  </a:lnTo>
                  <a:lnTo>
                    <a:pt x="53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0" name="Freeform 1069"/>
            <p:cNvSpPr>
              <a:spLocks/>
            </p:cNvSpPr>
            <p:nvPr/>
          </p:nvSpPr>
          <p:spPr bwMode="auto">
            <a:xfrm>
              <a:off x="3302001" y="2625725"/>
              <a:ext cx="14288" cy="4763"/>
            </a:xfrm>
            <a:custGeom>
              <a:avLst/>
              <a:gdLst>
                <a:gd name="T0" fmla="*/ 3 w 9"/>
                <a:gd name="T1" fmla="*/ 0 h 3"/>
                <a:gd name="T2" fmla="*/ 0 w 9"/>
                <a:gd name="T3" fmla="*/ 3 h 3"/>
                <a:gd name="T4" fmla="*/ 5 w 9"/>
                <a:gd name="T5" fmla="*/ 3 h 3"/>
                <a:gd name="T6" fmla="*/ 9 w 9"/>
                <a:gd name="T7" fmla="*/ 0 h 3"/>
                <a:gd name="T8" fmla="*/ 3 w 9"/>
                <a:gd name="T9" fmla="*/ 0 h 3"/>
              </a:gdLst>
              <a:ahLst/>
              <a:cxnLst>
                <a:cxn ang="0">
                  <a:pos x="T0" y="T1"/>
                </a:cxn>
                <a:cxn ang="0">
                  <a:pos x="T2" y="T3"/>
                </a:cxn>
                <a:cxn ang="0">
                  <a:pos x="T4" y="T5"/>
                </a:cxn>
                <a:cxn ang="0">
                  <a:pos x="T6" y="T7"/>
                </a:cxn>
                <a:cxn ang="0">
                  <a:pos x="T8" y="T9"/>
                </a:cxn>
              </a:cxnLst>
              <a:rect l="0" t="0" r="r" b="b"/>
              <a:pathLst>
                <a:path w="9" h="3">
                  <a:moveTo>
                    <a:pt x="3" y="0"/>
                  </a:moveTo>
                  <a:lnTo>
                    <a:pt x="0" y="3"/>
                  </a:lnTo>
                  <a:lnTo>
                    <a:pt x="5" y="3"/>
                  </a:lnTo>
                  <a:lnTo>
                    <a:pt x="9" y="0"/>
                  </a:lnTo>
                  <a:lnTo>
                    <a:pt x="3"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1" name="Freeform 1070"/>
            <p:cNvSpPr>
              <a:spLocks/>
            </p:cNvSpPr>
            <p:nvPr/>
          </p:nvSpPr>
          <p:spPr bwMode="auto">
            <a:xfrm>
              <a:off x="3302001" y="2625725"/>
              <a:ext cx="14288" cy="4763"/>
            </a:xfrm>
            <a:custGeom>
              <a:avLst/>
              <a:gdLst>
                <a:gd name="T0" fmla="*/ 3 w 9"/>
                <a:gd name="T1" fmla="*/ 0 h 3"/>
                <a:gd name="T2" fmla="*/ 0 w 9"/>
                <a:gd name="T3" fmla="*/ 3 h 3"/>
                <a:gd name="T4" fmla="*/ 5 w 9"/>
                <a:gd name="T5" fmla="*/ 3 h 3"/>
                <a:gd name="T6" fmla="*/ 9 w 9"/>
                <a:gd name="T7" fmla="*/ 0 h 3"/>
                <a:gd name="T8" fmla="*/ 3 w 9"/>
                <a:gd name="T9" fmla="*/ 0 h 3"/>
              </a:gdLst>
              <a:ahLst/>
              <a:cxnLst>
                <a:cxn ang="0">
                  <a:pos x="T0" y="T1"/>
                </a:cxn>
                <a:cxn ang="0">
                  <a:pos x="T2" y="T3"/>
                </a:cxn>
                <a:cxn ang="0">
                  <a:pos x="T4" y="T5"/>
                </a:cxn>
                <a:cxn ang="0">
                  <a:pos x="T6" y="T7"/>
                </a:cxn>
                <a:cxn ang="0">
                  <a:pos x="T8" y="T9"/>
                </a:cxn>
              </a:cxnLst>
              <a:rect l="0" t="0" r="r" b="b"/>
              <a:pathLst>
                <a:path w="9" h="3">
                  <a:moveTo>
                    <a:pt x="3" y="0"/>
                  </a:moveTo>
                  <a:lnTo>
                    <a:pt x="0" y="3"/>
                  </a:lnTo>
                  <a:lnTo>
                    <a:pt x="5" y="3"/>
                  </a:lnTo>
                  <a:lnTo>
                    <a:pt x="9" y="0"/>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2" name="Freeform 1071"/>
            <p:cNvSpPr>
              <a:spLocks/>
            </p:cNvSpPr>
            <p:nvPr/>
          </p:nvSpPr>
          <p:spPr bwMode="auto">
            <a:xfrm>
              <a:off x="3309938" y="2459038"/>
              <a:ext cx="803275" cy="212725"/>
            </a:xfrm>
            <a:custGeom>
              <a:avLst/>
              <a:gdLst>
                <a:gd name="T0" fmla="*/ 499 w 506"/>
                <a:gd name="T1" fmla="*/ 0 h 134"/>
                <a:gd name="T2" fmla="*/ 281 w 506"/>
                <a:gd name="T3" fmla="*/ 130 h 134"/>
                <a:gd name="T4" fmla="*/ 4 w 506"/>
                <a:gd name="T5" fmla="*/ 105 h 134"/>
                <a:gd name="T6" fmla="*/ 0 w 506"/>
                <a:gd name="T7" fmla="*/ 108 h 134"/>
                <a:gd name="T8" fmla="*/ 278 w 506"/>
                <a:gd name="T9" fmla="*/ 134 h 134"/>
                <a:gd name="T10" fmla="*/ 506 w 506"/>
                <a:gd name="T11" fmla="*/ 0 h 134"/>
                <a:gd name="T12" fmla="*/ 499 w 506"/>
                <a:gd name="T13" fmla="*/ 0 h 134"/>
              </a:gdLst>
              <a:ahLst/>
              <a:cxnLst>
                <a:cxn ang="0">
                  <a:pos x="T0" y="T1"/>
                </a:cxn>
                <a:cxn ang="0">
                  <a:pos x="T2" y="T3"/>
                </a:cxn>
                <a:cxn ang="0">
                  <a:pos x="T4" y="T5"/>
                </a:cxn>
                <a:cxn ang="0">
                  <a:pos x="T6" y="T7"/>
                </a:cxn>
                <a:cxn ang="0">
                  <a:pos x="T8" y="T9"/>
                </a:cxn>
                <a:cxn ang="0">
                  <a:pos x="T10" y="T11"/>
                </a:cxn>
                <a:cxn ang="0">
                  <a:pos x="T12" y="T13"/>
                </a:cxn>
              </a:cxnLst>
              <a:rect l="0" t="0" r="r" b="b"/>
              <a:pathLst>
                <a:path w="506" h="134">
                  <a:moveTo>
                    <a:pt x="499" y="0"/>
                  </a:moveTo>
                  <a:lnTo>
                    <a:pt x="281" y="130"/>
                  </a:lnTo>
                  <a:lnTo>
                    <a:pt x="4" y="105"/>
                  </a:lnTo>
                  <a:lnTo>
                    <a:pt x="0" y="108"/>
                  </a:lnTo>
                  <a:lnTo>
                    <a:pt x="278" y="134"/>
                  </a:lnTo>
                  <a:lnTo>
                    <a:pt x="506" y="0"/>
                  </a:lnTo>
                  <a:lnTo>
                    <a:pt x="499"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3" name="Freeform 1072"/>
            <p:cNvSpPr>
              <a:spLocks/>
            </p:cNvSpPr>
            <p:nvPr/>
          </p:nvSpPr>
          <p:spPr bwMode="auto">
            <a:xfrm>
              <a:off x="3309938" y="2459038"/>
              <a:ext cx="803275" cy="212725"/>
            </a:xfrm>
            <a:custGeom>
              <a:avLst/>
              <a:gdLst>
                <a:gd name="T0" fmla="*/ 499 w 506"/>
                <a:gd name="T1" fmla="*/ 0 h 134"/>
                <a:gd name="T2" fmla="*/ 281 w 506"/>
                <a:gd name="T3" fmla="*/ 130 h 134"/>
                <a:gd name="T4" fmla="*/ 4 w 506"/>
                <a:gd name="T5" fmla="*/ 105 h 134"/>
                <a:gd name="T6" fmla="*/ 0 w 506"/>
                <a:gd name="T7" fmla="*/ 108 h 134"/>
                <a:gd name="T8" fmla="*/ 278 w 506"/>
                <a:gd name="T9" fmla="*/ 134 h 134"/>
                <a:gd name="T10" fmla="*/ 506 w 506"/>
                <a:gd name="T11" fmla="*/ 0 h 134"/>
                <a:gd name="T12" fmla="*/ 499 w 506"/>
                <a:gd name="T13" fmla="*/ 0 h 134"/>
              </a:gdLst>
              <a:ahLst/>
              <a:cxnLst>
                <a:cxn ang="0">
                  <a:pos x="T0" y="T1"/>
                </a:cxn>
                <a:cxn ang="0">
                  <a:pos x="T2" y="T3"/>
                </a:cxn>
                <a:cxn ang="0">
                  <a:pos x="T4" y="T5"/>
                </a:cxn>
                <a:cxn ang="0">
                  <a:pos x="T6" y="T7"/>
                </a:cxn>
                <a:cxn ang="0">
                  <a:pos x="T8" y="T9"/>
                </a:cxn>
                <a:cxn ang="0">
                  <a:pos x="T10" y="T11"/>
                </a:cxn>
                <a:cxn ang="0">
                  <a:pos x="T12" y="T13"/>
                </a:cxn>
              </a:cxnLst>
              <a:rect l="0" t="0" r="r" b="b"/>
              <a:pathLst>
                <a:path w="506" h="134">
                  <a:moveTo>
                    <a:pt x="499" y="0"/>
                  </a:moveTo>
                  <a:lnTo>
                    <a:pt x="281" y="130"/>
                  </a:lnTo>
                  <a:lnTo>
                    <a:pt x="4" y="105"/>
                  </a:lnTo>
                  <a:lnTo>
                    <a:pt x="0" y="108"/>
                  </a:lnTo>
                  <a:lnTo>
                    <a:pt x="278" y="134"/>
                  </a:lnTo>
                  <a:lnTo>
                    <a:pt x="506" y="0"/>
                  </a:lnTo>
                  <a:lnTo>
                    <a:pt x="49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4" name="Freeform 1073"/>
            <p:cNvSpPr>
              <a:spLocks/>
            </p:cNvSpPr>
            <p:nvPr/>
          </p:nvSpPr>
          <p:spPr bwMode="auto">
            <a:xfrm>
              <a:off x="3276601" y="2397125"/>
              <a:ext cx="855663" cy="268288"/>
            </a:xfrm>
            <a:custGeom>
              <a:avLst/>
              <a:gdLst>
                <a:gd name="T0" fmla="*/ 302 w 539"/>
                <a:gd name="T1" fmla="*/ 169 h 169"/>
                <a:gd name="T2" fmla="*/ 0 w 539"/>
                <a:gd name="T3" fmla="*/ 142 h 169"/>
                <a:gd name="T4" fmla="*/ 238 w 539"/>
                <a:gd name="T5" fmla="*/ 0 h 169"/>
                <a:gd name="T6" fmla="*/ 539 w 539"/>
                <a:gd name="T7" fmla="*/ 27 h 169"/>
                <a:gd name="T8" fmla="*/ 302 w 539"/>
                <a:gd name="T9" fmla="*/ 169 h 169"/>
              </a:gdLst>
              <a:ahLst/>
              <a:cxnLst>
                <a:cxn ang="0">
                  <a:pos x="T0" y="T1"/>
                </a:cxn>
                <a:cxn ang="0">
                  <a:pos x="T2" y="T3"/>
                </a:cxn>
                <a:cxn ang="0">
                  <a:pos x="T4" y="T5"/>
                </a:cxn>
                <a:cxn ang="0">
                  <a:pos x="T6" y="T7"/>
                </a:cxn>
                <a:cxn ang="0">
                  <a:pos x="T8" y="T9"/>
                </a:cxn>
              </a:cxnLst>
              <a:rect l="0" t="0" r="r" b="b"/>
              <a:pathLst>
                <a:path w="539" h="169">
                  <a:moveTo>
                    <a:pt x="302" y="169"/>
                  </a:moveTo>
                  <a:lnTo>
                    <a:pt x="0" y="142"/>
                  </a:lnTo>
                  <a:lnTo>
                    <a:pt x="238" y="0"/>
                  </a:lnTo>
                  <a:lnTo>
                    <a:pt x="539" y="27"/>
                  </a:lnTo>
                  <a:lnTo>
                    <a:pt x="302" y="169"/>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5" name="Freeform 1074"/>
            <p:cNvSpPr>
              <a:spLocks/>
            </p:cNvSpPr>
            <p:nvPr/>
          </p:nvSpPr>
          <p:spPr bwMode="auto">
            <a:xfrm>
              <a:off x="3276601" y="2397125"/>
              <a:ext cx="855663" cy="268288"/>
            </a:xfrm>
            <a:custGeom>
              <a:avLst/>
              <a:gdLst>
                <a:gd name="T0" fmla="*/ 302 w 539"/>
                <a:gd name="T1" fmla="*/ 169 h 169"/>
                <a:gd name="T2" fmla="*/ 0 w 539"/>
                <a:gd name="T3" fmla="*/ 142 h 169"/>
                <a:gd name="T4" fmla="*/ 238 w 539"/>
                <a:gd name="T5" fmla="*/ 0 h 169"/>
                <a:gd name="T6" fmla="*/ 539 w 539"/>
                <a:gd name="T7" fmla="*/ 27 h 169"/>
                <a:gd name="T8" fmla="*/ 302 w 539"/>
                <a:gd name="T9" fmla="*/ 169 h 169"/>
              </a:gdLst>
              <a:ahLst/>
              <a:cxnLst>
                <a:cxn ang="0">
                  <a:pos x="T0" y="T1"/>
                </a:cxn>
                <a:cxn ang="0">
                  <a:pos x="T2" y="T3"/>
                </a:cxn>
                <a:cxn ang="0">
                  <a:pos x="T4" y="T5"/>
                </a:cxn>
                <a:cxn ang="0">
                  <a:pos x="T6" y="T7"/>
                </a:cxn>
                <a:cxn ang="0">
                  <a:pos x="T8" y="T9"/>
                </a:cxn>
              </a:cxnLst>
              <a:rect l="0" t="0" r="r" b="b"/>
              <a:pathLst>
                <a:path w="539" h="169">
                  <a:moveTo>
                    <a:pt x="302" y="169"/>
                  </a:moveTo>
                  <a:lnTo>
                    <a:pt x="0" y="142"/>
                  </a:lnTo>
                  <a:lnTo>
                    <a:pt x="238" y="0"/>
                  </a:lnTo>
                  <a:lnTo>
                    <a:pt x="539" y="27"/>
                  </a:lnTo>
                  <a:lnTo>
                    <a:pt x="302" y="1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6" name="Freeform 1075"/>
            <p:cNvSpPr>
              <a:spLocks noEditPoints="1"/>
            </p:cNvSpPr>
            <p:nvPr/>
          </p:nvSpPr>
          <p:spPr bwMode="auto">
            <a:xfrm>
              <a:off x="3262313" y="2430463"/>
              <a:ext cx="854075" cy="190500"/>
            </a:xfrm>
            <a:custGeom>
              <a:avLst/>
              <a:gdLst>
                <a:gd name="T0" fmla="*/ 25 w 538"/>
                <a:gd name="T1" fmla="*/ 103 h 120"/>
                <a:gd name="T2" fmla="*/ 0 w 538"/>
                <a:gd name="T3" fmla="*/ 119 h 120"/>
                <a:gd name="T4" fmla="*/ 11 w 538"/>
                <a:gd name="T5" fmla="*/ 120 h 120"/>
                <a:gd name="T6" fmla="*/ 13 w 538"/>
                <a:gd name="T7" fmla="*/ 119 h 120"/>
                <a:gd name="T8" fmla="*/ 9 w 538"/>
                <a:gd name="T9" fmla="*/ 118 h 120"/>
                <a:gd name="T10" fmla="*/ 30 w 538"/>
                <a:gd name="T11" fmla="*/ 104 h 120"/>
                <a:gd name="T12" fmla="*/ 25 w 538"/>
                <a:gd name="T13" fmla="*/ 103 h 120"/>
                <a:gd name="T14" fmla="*/ 530 w 538"/>
                <a:gd name="T15" fmla="*/ 0 h 120"/>
                <a:gd name="T16" fmla="*/ 525 w 538"/>
                <a:gd name="T17" fmla="*/ 4 h 120"/>
                <a:gd name="T18" fmla="*/ 532 w 538"/>
                <a:gd name="T19" fmla="*/ 4 h 120"/>
                <a:gd name="T20" fmla="*/ 538 w 538"/>
                <a:gd name="T21" fmla="*/ 1 h 120"/>
                <a:gd name="T22" fmla="*/ 530 w 538"/>
                <a:gd name="T23"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20">
                  <a:moveTo>
                    <a:pt x="25" y="103"/>
                  </a:moveTo>
                  <a:lnTo>
                    <a:pt x="0" y="119"/>
                  </a:lnTo>
                  <a:lnTo>
                    <a:pt x="11" y="120"/>
                  </a:lnTo>
                  <a:lnTo>
                    <a:pt x="13" y="119"/>
                  </a:lnTo>
                  <a:lnTo>
                    <a:pt x="9" y="118"/>
                  </a:lnTo>
                  <a:lnTo>
                    <a:pt x="30" y="104"/>
                  </a:lnTo>
                  <a:lnTo>
                    <a:pt x="25" y="103"/>
                  </a:lnTo>
                  <a:close/>
                  <a:moveTo>
                    <a:pt x="530" y="0"/>
                  </a:moveTo>
                  <a:lnTo>
                    <a:pt x="525" y="4"/>
                  </a:lnTo>
                  <a:lnTo>
                    <a:pt x="532" y="4"/>
                  </a:lnTo>
                  <a:lnTo>
                    <a:pt x="538" y="1"/>
                  </a:lnTo>
                  <a:lnTo>
                    <a:pt x="530"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7" name="Freeform 1076"/>
            <p:cNvSpPr>
              <a:spLocks noEditPoints="1"/>
            </p:cNvSpPr>
            <p:nvPr/>
          </p:nvSpPr>
          <p:spPr bwMode="auto">
            <a:xfrm>
              <a:off x="3262313" y="2430463"/>
              <a:ext cx="854075" cy="190500"/>
            </a:xfrm>
            <a:custGeom>
              <a:avLst/>
              <a:gdLst>
                <a:gd name="T0" fmla="*/ 25 w 538"/>
                <a:gd name="T1" fmla="*/ 103 h 120"/>
                <a:gd name="T2" fmla="*/ 0 w 538"/>
                <a:gd name="T3" fmla="*/ 119 h 120"/>
                <a:gd name="T4" fmla="*/ 11 w 538"/>
                <a:gd name="T5" fmla="*/ 120 h 120"/>
                <a:gd name="T6" fmla="*/ 13 w 538"/>
                <a:gd name="T7" fmla="*/ 119 h 120"/>
                <a:gd name="T8" fmla="*/ 9 w 538"/>
                <a:gd name="T9" fmla="*/ 118 h 120"/>
                <a:gd name="T10" fmla="*/ 30 w 538"/>
                <a:gd name="T11" fmla="*/ 104 h 120"/>
                <a:gd name="T12" fmla="*/ 25 w 538"/>
                <a:gd name="T13" fmla="*/ 103 h 120"/>
                <a:gd name="T14" fmla="*/ 530 w 538"/>
                <a:gd name="T15" fmla="*/ 0 h 120"/>
                <a:gd name="T16" fmla="*/ 525 w 538"/>
                <a:gd name="T17" fmla="*/ 4 h 120"/>
                <a:gd name="T18" fmla="*/ 532 w 538"/>
                <a:gd name="T19" fmla="*/ 4 h 120"/>
                <a:gd name="T20" fmla="*/ 538 w 538"/>
                <a:gd name="T21" fmla="*/ 1 h 120"/>
                <a:gd name="T22" fmla="*/ 530 w 538"/>
                <a:gd name="T23"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20">
                  <a:moveTo>
                    <a:pt x="25" y="103"/>
                  </a:moveTo>
                  <a:lnTo>
                    <a:pt x="0" y="119"/>
                  </a:lnTo>
                  <a:lnTo>
                    <a:pt x="11" y="120"/>
                  </a:lnTo>
                  <a:lnTo>
                    <a:pt x="13" y="119"/>
                  </a:lnTo>
                  <a:lnTo>
                    <a:pt x="9" y="118"/>
                  </a:lnTo>
                  <a:lnTo>
                    <a:pt x="30" y="104"/>
                  </a:lnTo>
                  <a:lnTo>
                    <a:pt x="25" y="103"/>
                  </a:lnTo>
                  <a:moveTo>
                    <a:pt x="530" y="0"/>
                  </a:moveTo>
                  <a:lnTo>
                    <a:pt x="525" y="4"/>
                  </a:lnTo>
                  <a:lnTo>
                    <a:pt x="532" y="4"/>
                  </a:lnTo>
                  <a:lnTo>
                    <a:pt x="538" y="1"/>
                  </a:lnTo>
                  <a:lnTo>
                    <a:pt x="53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8" name="Freeform 1077"/>
            <p:cNvSpPr>
              <a:spLocks noEditPoints="1"/>
            </p:cNvSpPr>
            <p:nvPr/>
          </p:nvSpPr>
          <p:spPr bwMode="auto">
            <a:xfrm>
              <a:off x="3279776" y="2436813"/>
              <a:ext cx="827088" cy="222250"/>
            </a:xfrm>
            <a:custGeom>
              <a:avLst/>
              <a:gdLst>
                <a:gd name="T0" fmla="*/ 2 w 521"/>
                <a:gd name="T1" fmla="*/ 115 h 140"/>
                <a:gd name="T2" fmla="*/ 0 w 521"/>
                <a:gd name="T3" fmla="*/ 116 h 140"/>
                <a:gd name="T4" fmla="*/ 300 w 521"/>
                <a:gd name="T5" fmla="*/ 140 h 140"/>
                <a:gd name="T6" fmla="*/ 306 w 521"/>
                <a:gd name="T7" fmla="*/ 135 h 140"/>
                <a:gd name="T8" fmla="*/ 2 w 521"/>
                <a:gd name="T9" fmla="*/ 115 h 140"/>
                <a:gd name="T10" fmla="*/ 514 w 521"/>
                <a:gd name="T11" fmla="*/ 0 h 140"/>
                <a:gd name="T12" fmla="*/ 340 w 521"/>
                <a:gd name="T13" fmla="*/ 114 h 140"/>
                <a:gd name="T14" fmla="*/ 521 w 521"/>
                <a:gd name="T15" fmla="*/ 0 h 140"/>
                <a:gd name="T16" fmla="*/ 514 w 521"/>
                <a:gd name="T17"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40">
                  <a:moveTo>
                    <a:pt x="2" y="115"/>
                  </a:moveTo>
                  <a:lnTo>
                    <a:pt x="0" y="116"/>
                  </a:lnTo>
                  <a:lnTo>
                    <a:pt x="300" y="140"/>
                  </a:lnTo>
                  <a:lnTo>
                    <a:pt x="306" y="135"/>
                  </a:lnTo>
                  <a:lnTo>
                    <a:pt x="2" y="115"/>
                  </a:lnTo>
                  <a:close/>
                  <a:moveTo>
                    <a:pt x="514" y="0"/>
                  </a:moveTo>
                  <a:lnTo>
                    <a:pt x="340" y="114"/>
                  </a:lnTo>
                  <a:lnTo>
                    <a:pt x="521" y="0"/>
                  </a:lnTo>
                  <a:lnTo>
                    <a:pt x="514"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9" name="Freeform 1078"/>
            <p:cNvSpPr>
              <a:spLocks noEditPoints="1"/>
            </p:cNvSpPr>
            <p:nvPr/>
          </p:nvSpPr>
          <p:spPr bwMode="auto">
            <a:xfrm>
              <a:off x="3279776" y="2436813"/>
              <a:ext cx="827088" cy="222250"/>
            </a:xfrm>
            <a:custGeom>
              <a:avLst/>
              <a:gdLst>
                <a:gd name="T0" fmla="*/ 2 w 521"/>
                <a:gd name="T1" fmla="*/ 115 h 140"/>
                <a:gd name="T2" fmla="*/ 0 w 521"/>
                <a:gd name="T3" fmla="*/ 116 h 140"/>
                <a:gd name="T4" fmla="*/ 300 w 521"/>
                <a:gd name="T5" fmla="*/ 140 h 140"/>
                <a:gd name="T6" fmla="*/ 306 w 521"/>
                <a:gd name="T7" fmla="*/ 135 h 140"/>
                <a:gd name="T8" fmla="*/ 2 w 521"/>
                <a:gd name="T9" fmla="*/ 115 h 140"/>
                <a:gd name="T10" fmla="*/ 514 w 521"/>
                <a:gd name="T11" fmla="*/ 0 h 140"/>
                <a:gd name="T12" fmla="*/ 340 w 521"/>
                <a:gd name="T13" fmla="*/ 114 h 140"/>
                <a:gd name="T14" fmla="*/ 521 w 521"/>
                <a:gd name="T15" fmla="*/ 0 h 140"/>
                <a:gd name="T16" fmla="*/ 514 w 521"/>
                <a:gd name="T17"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40">
                  <a:moveTo>
                    <a:pt x="2" y="115"/>
                  </a:moveTo>
                  <a:lnTo>
                    <a:pt x="0" y="116"/>
                  </a:lnTo>
                  <a:lnTo>
                    <a:pt x="300" y="140"/>
                  </a:lnTo>
                  <a:lnTo>
                    <a:pt x="306" y="135"/>
                  </a:lnTo>
                  <a:lnTo>
                    <a:pt x="2" y="115"/>
                  </a:lnTo>
                  <a:moveTo>
                    <a:pt x="514" y="0"/>
                  </a:moveTo>
                  <a:lnTo>
                    <a:pt x="340" y="114"/>
                  </a:lnTo>
                  <a:lnTo>
                    <a:pt x="521" y="0"/>
                  </a:lnTo>
                  <a:lnTo>
                    <a:pt x="51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0" name="Freeform 1079"/>
            <p:cNvSpPr>
              <a:spLocks/>
            </p:cNvSpPr>
            <p:nvPr/>
          </p:nvSpPr>
          <p:spPr bwMode="auto">
            <a:xfrm>
              <a:off x="3276601" y="2389188"/>
              <a:ext cx="838200" cy="265113"/>
            </a:xfrm>
            <a:custGeom>
              <a:avLst/>
              <a:gdLst>
                <a:gd name="T0" fmla="*/ 309 w 528"/>
                <a:gd name="T1" fmla="*/ 167 h 167"/>
                <a:gd name="T2" fmla="*/ 0 w 528"/>
                <a:gd name="T3" fmla="*/ 144 h 167"/>
                <a:gd name="T4" fmla="*/ 217 w 528"/>
                <a:gd name="T5" fmla="*/ 0 h 167"/>
                <a:gd name="T6" fmla="*/ 528 w 528"/>
                <a:gd name="T7" fmla="*/ 23 h 167"/>
                <a:gd name="T8" fmla="*/ 309 w 528"/>
                <a:gd name="T9" fmla="*/ 167 h 167"/>
              </a:gdLst>
              <a:ahLst/>
              <a:cxnLst>
                <a:cxn ang="0">
                  <a:pos x="T0" y="T1"/>
                </a:cxn>
                <a:cxn ang="0">
                  <a:pos x="T2" y="T3"/>
                </a:cxn>
                <a:cxn ang="0">
                  <a:pos x="T4" y="T5"/>
                </a:cxn>
                <a:cxn ang="0">
                  <a:pos x="T6" y="T7"/>
                </a:cxn>
                <a:cxn ang="0">
                  <a:pos x="T8" y="T9"/>
                </a:cxn>
              </a:cxnLst>
              <a:rect l="0" t="0" r="r" b="b"/>
              <a:pathLst>
                <a:path w="528" h="167">
                  <a:moveTo>
                    <a:pt x="309" y="167"/>
                  </a:moveTo>
                  <a:lnTo>
                    <a:pt x="0" y="144"/>
                  </a:lnTo>
                  <a:lnTo>
                    <a:pt x="217" y="0"/>
                  </a:lnTo>
                  <a:lnTo>
                    <a:pt x="528" y="23"/>
                  </a:lnTo>
                  <a:lnTo>
                    <a:pt x="309" y="16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1" name="Freeform 1080"/>
            <p:cNvSpPr>
              <a:spLocks/>
            </p:cNvSpPr>
            <p:nvPr/>
          </p:nvSpPr>
          <p:spPr bwMode="auto">
            <a:xfrm>
              <a:off x="3276601" y="2389188"/>
              <a:ext cx="838200" cy="265113"/>
            </a:xfrm>
            <a:custGeom>
              <a:avLst/>
              <a:gdLst>
                <a:gd name="T0" fmla="*/ 309 w 528"/>
                <a:gd name="T1" fmla="*/ 167 h 167"/>
                <a:gd name="T2" fmla="*/ 0 w 528"/>
                <a:gd name="T3" fmla="*/ 144 h 167"/>
                <a:gd name="T4" fmla="*/ 217 w 528"/>
                <a:gd name="T5" fmla="*/ 0 h 167"/>
                <a:gd name="T6" fmla="*/ 528 w 528"/>
                <a:gd name="T7" fmla="*/ 23 h 167"/>
                <a:gd name="T8" fmla="*/ 309 w 528"/>
                <a:gd name="T9" fmla="*/ 167 h 167"/>
              </a:gdLst>
              <a:ahLst/>
              <a:cxnLst>
                <a:cxn ang="0">
                  <a:pos x="T0" y="T1"/>
                </a:cxn>
                <a:cxn ang="0">
                  <a:pos x="T2" y="T3"/>
                </a:cxn>
                <a:cxn ang="0">
                  <a:pos x="T4" y="T5"/>
                </a:cxn>
                <a:cxn ang="0">
                  <a:pos x="T6" y="T7"/>
                </a:cxn>
                <a:cxn ang="0">
                  <a:pos x="T8" y="T9"/>
                </a:cxn>
              </a:cxnLst>
              <a:rect l="0" t="0" r="r" b="b"/>
              <a:pathLst>
                <a:path w="528" h="167">
                  <a:moveTo>
                    <a:pt x="309" y="167"/>
                  </a:moveTo>
                  <a:lnTo>
                    <a:pt x="0" y="144"/>
                  </a:lnTo>
                  <a:lnTo>
                    <a:pt x="217" y="0"/>
                  </a:lnTo>
                  <a:lnTo>
                    <a:pt x="528" y="23"/>
                  </a:lnTo>
                  <a:lnTo>
                    <a:pt x="309" y="16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2" name="Freeform 1081"/>
            <p:cNvSpPr>
              <a:spLocks noEditPoints="1"/>
            </p:cNvSpPr>
            <p:nvPr/>
          </p:nvSpPr>
          <p:spPr bwMode="auto">
            <a:xfrm>
              <a:off x="3275013" y="2411413"/>
              <a:ext cx="857250" cy="182563"/>
            </a:xfrm>
            <a:custGeom>
              <a:avLst/>
              <a:gdLst>
                <a:gd name="T0" fmla="*/ 4 w 540"/>
                <a:gd name="T1" fmla="*/ 112 h 115"/>
                <a:gd name="T2" fmla="*/ 0 w 540"/>
                <a:gd name="T3" fmla="*/ 114 h 115"/>
                <a:gd name="T4" fmla="*/ 17 w 540"/>
                <a:gd name="T5" fmla="*/ 115 h 115"/>
                <a:gd name="T6" fmla="*/ 20 w 540"/>
                <a:gd name="T7" fmla="*/ 113 h 115"/>
                <a:gd name="T8" fmla="*/ 4 w 540"/>
                <a:gd name="T9" fmla="*/ 112 h 115"/>
                <a:gd name="T10" fmla="*/ 534 w 540"/>
                <a:gd name="T11" fmla="*/ 0 h 115"/>
                <a:gd name="T12" fmla="*/ 521 w 540"/>
                <a:gd name="T13" fmla="*/ 8 h 115"/>
                <a:gd name="T14" fmla="*/ 528 w 540"/>
                <a:gd name="T15" fmla="*/ 8 h 115"/>
                <a:gd name="T16" fmla="*/ 540 w 540"/>
                <a:gd name="T17" fmla="*/ 0 h 115"/>
                <a:gd name="T18" fmla="*/ 534 w 540"/>
                <a:gd name="T19"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5">
                  <a:moveTo>
                    <a:pt x="4" y="112"/>
                  </a:moveTo>
                  <a:lnTo>
                    <a:pt x="0" y="114"/>
                  </a:lnTo>
                  <a:lnTo>
                    <a:pt x="17" y="115"/>
                  </a:lnTo>
                  <a:lnTo>
                    <a:pt x="20" y="113"/>
                  </a:lnTo>
                  <a:lnTo>
                    <a:pt x="4" y="112"/>
                  </a:lnTo>
                  <a:close/>
                  <a:moveTo>
                    <a:pt x="534" y="0"/>
                  </a:moveTo>
                  <a:lnTo>
                    <a:pt x="521" y="8"/>
                  </a:lnTo>
                  <a:lnTo>
                    <a:pt x="528" y="8"/>
                  </a:lnTo>
                  <a:lnTo>
                    <a:pt x="540" y="0"/>
                  </a:lnTo>
                  <a:lnTo>
                    <a:pt x="534"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3" name="Freeform 1082"/>
            <p:cNvSpPr>
              <a:spLocks noEditPoints="1"/>
            </p:cNvSpPr>
            <p:nvPr/>
          </p:nvSpPr>
          <p:spPr bwMode="auto">
            <a:xfrm>
              <a:off x="3275013" y="2411413"/>
              <a:ext cx="857250" cy="182563"/>
            </a:xfrm>
            <a:custGeom>
              <a:avLst/>
              <a:gdLst>
                <a:gd name="T0" fmla="*/ 4 w 540"/>
                <a:gd name="T1" fmla="*/ 112 h 115"/>
                <a:gd name="T2" fmla="*/ 0 w 540"/>
                <a:gd name="T3" fmla="*/ 114 h 115"/>
                <a:gd name="T4" fmla="*/ 17 w 540"/>
                <a:gd name="T5" fmla="*/ 115 h 115"/>
                <a:gd name="T6" fmla="*/ 20 w 540"/>
                <a:gd name="T7" fmla="*/ 113 h 115"/>
                <a:gd name="T8" fmla="*/ 4 w 540"/>
                <a:gd name="T9" fmla="*/ 112 h 115"/>
                <a:gd name="T10" fmla="*/ 534 w 540"/>
                <a:gd name="T11" fmla="*/ 0 h 115"/>
                <a:gd name="T12" fmla="*/ 521 w 540"/>
                <a:gd name="T13" fmla="*/ 8 h 115"/>
                <a:gd name="T14" fmla="*/ 528 w 540"/>
                <a:gd name="T15" fmla="*/ 8 h 115"/>
                <a:gd name="T16" fmla="*/ 540 w 540"/>
                <a:gd name="T17" fmla="*/ 0 h 115"/>
                <a:gd name="T18" fmla="*/ 534 w 540"/>
                <a:gd name="T19"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5">
                  <a:moveTo>
                    <a:pt x="4" y="112"/>
                  </a:moveTo>
                  <a:lnTo>
                    <a:pt x="0" y="114"/>
                  </a:lnTo>
                  <a:lnTo>
                    <a:pt x="17" y="115"/>
                  </a:lnTo>
                  <a:lnTo>
                    <a:pt x="20" y="113"/>
                  </a:lnTo>
                  <a:lnTo>
                    <a:pt x="4" y="112"/>
                  </a:lnTo>
                  <a:moveTo>
                    <a:pt x="534" y="0"/>
                  </a:moveTo>
                  <a:lnTo>
                    <a:pt x="521" y="8"/>
                  </a:lnTo>
                  <a:lnTo>
                    <a:pt x="528" y="8"/>
                  </a:lnTo>
                  <a:lnTo>
                    <a:pt x="540" y="0"/>
                  </a:lnTo>
                  <a:lnTo>
                    <a:pt x="53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4" name="Freeform 1083"/>
            <p:cNvSpPr>
              <a:spLocks/>
            </p:cNvSpPr>
            <p:nvPr/>
          </p:nvSpPr>
          <p:spPr bwMode="auto">
            <a:xfrm>
              <a:off x="3302001" y="2590800"/>
              <a:ext cx="14288" cy="4763"/>
            </a:xfrm>
            <a:custGeom>
              <a:avLst/>
              <a:gdLst>
                <a:gd name="T0" fmla="*/ 3 w 9"/>
                <a:gd name="T1" fmla="*/ 0 h 3"/>
                <a:gd name="T2" fmla="*/ 0 w 9"/>
                <a:gd name="T3" fmla="*/ 2 h 3"/>
                <a:gd name="T4" fmla="*/ 5 w 9"/>
                <a:gd name="T5" fmla="*/ 3 h 3"/>
                <a:gd name="T6" fmla="*/ 9 w 9"/>
                <a:gd name="T7" fmla="*/ 0 h 3"/>
                <a:gd name="T8" fmla="*/ 3 w 9"/>
                <a:gd name="T9" fmla="*/ 0 h 3"/>
              </a:gdLst>
              <a:ahLst/>
              <a:cxnLst>
                <a:cxn ang="0">
                  <a:pos x="T0" y="T1"/>
                </a:cxn>
                <a:cxn ang="0">
                  <a:pos x="T2" y="T3"/>
                </a:cxn>
                <a:cxn ang="0">
                  <a:pos x="T4" y="T5"/>
                </a:cxn>
                <a:cxn ang="0">
                  <a:pos x="T6" y="T7"/>
                </a:cxn>
                <a:cxn ang="0">
                  <a:pos x="T8" y="T9"/>
                </a:cxn>
              </a:cxnLst>
              <a:rect l="0" t="0" r="r" b="b"/>
              <a:pathLst>
                <a:path w="9" h="3">
                  <a:moveTo>
                    <a:pt x="3" y="0"/>
                  </a:moveTo>
                  <a:lnTo>
                    <a:pt x="0" y="2"/>
                  </a:lnTo>
                  <a:lnTo>
                    <a:pt x="5" y="3"/>
                  </a:lnTo>
                  <a:lnTo>
                    <a:pt x="9" y="0"/>
                  </a:lnTo>
                  <a:lnTo>
                    <a:pt x="3"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5" name="Freeform 1084"/>
            <p:cNvSpPr>
              <a:spLocks/>
            </p:cNvSpPr>
            <p:nvPr/>
          </p:nvSpPr>
          <p:spPr bwMode="auto">
            <a:xfrm>
              <a:off x="3302001" y="2590800"/>
              <a:ext cx="14288" cy="4763"/>
            </a:xfrm>
            <a:custGeom>
              <a:avLst/>
              <a:gdLst>
                <a:gd name="T0" fmla="*/ 3 w 9"/>
                <a:gd name="T1" fmla="*/ 0 h 3"/>
                <a:gd name="T2" fmla="*/ 0 w 9"/>
                <a:gd name="T3" fmla="*/ 2 h 3"/>
                <a:gd name="T4" fmla="*/ 5 w 9"/>
                <a:gd name="T5" fmla="*/ 3 h 3"/>
                <a:gd name="T6" fmla="*/ 9 w 9"/>
                <a:gd name="T7" fmla="*/ 0 h 3"/>
                <a:gd name="T8" fmla="*/ 3 w 9"/>
                <a:gd name="T9" fmla="*/ 0 h 3"/>
              </a:gdLst>
              <a:ahLst/>
              <a:cxnLst>
                <a:cxn ang="0">
                  <a:pos x="T0" y="T1"/>
                </a:cxn>
                <a:cxn ang="0">
                  <a:pos x="T2" y="T3"/>
                </a:cxn>
                <a:cxn ang="0">
                  <a:pos x="T4" y="T5"/>
                </a:cxn>
                <a:cxn ang="0">
                  <a:pos x="T6" y="T7"/>
                </a:cxn>
                <a:cxn ang="0">
                  <a:pos x="T8" y="T9"/>
                </a:cxn>
              </a:cxnLst>
              <a:rect l="0" t="0" r="r" b="b"/>
              <a:pathLst>
                <a:path w="9" h="3">
                  <a:moveTo>
                    <a:pt x="3" y="0"/>
                  </a:moveTo>
                  <a:lnTo>
                    <a:pt x="0" y="2"/>
                  </a:lnTo>
                  <a:lnTo>
                    <a:pt x="5" y="3"/>
                  </a:lnTo>
                  <a:lnTo>
                    <a:pt x="9" y="0"/>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6" name="Freeform 1085"/>
            <p:cNvSpPr>
              <a:spLocks/>
            </p:cNvSpPr>
            <p:nvPr/>
          </p:nvSpPr>
          <p:spPr bwMode="auto">
            <a:xfrm>
              <a:off x="3309938" y="2424113"/>
              <a:ext cx="803275" cy="212725"/>
            </a:xfrm>
            <a:custGeom>
              <a:avLst/>
              <a:gdLst>
                <a:gd name="T0" fmla="*/ 499 w 506"/>
                <a:gd name="T1" fmla="*/ 0 h 134"/>
                <a:gd name="T2" fmla="*/ 281 w 506"/>
                <a:gd name="T3" fmla="*/ 131 h 134"/>
                <a:gd name="T4" fmla="*/ 4 w 506"/>
                <a:gd name="T5" fmla="*/ 105 h 134"/>
                <a:gd name="T6" fmla="*/ 0 w 506"/>
                <a:gd name="T7" fmla="*/ 108 h 134"/>
                <a:gd name="T8" fmla="*/ 278 w 506"/>
                <a:gd name="T9" fmla="*/ 134 h 134"/>
                <a:gd name="T10" fmla="*/ 506 w 506"/>
                <a:gd name="T11" fmla="*/ 0 h 134"/>
                <a:gd name="T12" fmla="*/ 499 w 506"/>
                <a:gd name="T13" fmla="*/ 0 h 134"/>
              </a:gdLst>
              <a:ahLst/>
              <a:cxnLst>
                <a:cxn ang="0">
                  <a:pos x="T0" y="T1"/>
                </a:cxn>
                <a:cxn ang="0">
                  <a:pos x="T2" y="T3"/>
                </a:cxn>
                <a:cxn ang="0">
                  <a:pos x="T4" y="T5"/>
                </a:cxn>
                <a:cxn ang="0">
                  <a:pos x="T6" y="T7"/>
                </a:cxn>
                <a:cxn ang="0">
                  <a:pos x="T8" y="T9"/>
                </a:cxn>
                <a:cxn ang="0">
                  <a:pos x="T10" y="T11"/>
                </a:cxn>
                <a:cxn ang="0">
                  <a:pos x="T12" y="T13"/>
                </a:cxn>
              </a:cxnLst>
              <a:rect l="0" t="0" r="r" b="b"/>
              <a:pathLst>
                <a:path w="506" h="134">
                  <a:moveTo>
                    <a:pt x="499" y="0"/>
                  </a:moveTo>
                  <a:lnTo>
                    <a:pt x="281" y="131"/>
                  </a:lnTo>
                  <a:lnTo>
                    <a:pt x="4" y="105"/>
                  </a:lnTo>
                  <a:lnTo>
                    <a:pt x="0" y="108"/>
                  </a:lnTo>
                  <a:lnTo>
                    <a:pt x="278" y="134"/>
                  </a:lnTo>
                  <a:lnTo>
                    <a:pt x="506" y="0"/>
                  </a:lnTo>
                  <a:lnTo>
                    <a:pt x="499"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7" name="Freeform 1086"/>
            <p:cNvSpPr>
              <a:spLocks/>
            </p:cNvSpPr>
            <p:nvPr/>
          </p:nvSpPr>
          <p:spPr bwMode="auto">
            <a:xfrm>
              <a:off x="3309938" y="2424113"/>
              <a:ext cx="803275" cy="212725"/>
            </a:xfrm>
            <a:custGeom>
              <a:avLst/>
              <a:gdLst>
                <a:gd name="T0" fmla="*/ 499 w 506"/>
                <a:gd name="T1" fmla="*/ 0 h 134"/>
                <a:gd name="T2" fmla="*/ 281 w 506"/>
                <a:gd name="T3" fmla="*/ 131 h 134"/>
                <a:gd name="T4" fmla="*/ 4 w 506"/>
                <a:gd name="T5" fmla="*/ 105 h 134"/>
                <a:gd name="T6" fmla="*/ 0 w 506"/>
                <a:gd name="T7" fmla="*/ 108 h 134"/>
                <a:gd name="T8" fmla="*/ 278 w 506"/>
                <a:gd name="T9" fmla="*/ 134 h 134"/>
                <a:gd name="T10" fmla="*/ 506 w 506"/>
                <a:gd name="T11" fmla="*/ 0 h 134"/>
                <a:gd name="T12" fmla="*/ 499 w 506"/>
                <a:gd name="T13" fmla="*/ 0 h 134"/>
              </a:gdLst>
              <a:ahLst/>
              <a:cxnLst>
                <a:cxn ang="0">
                  <a:pos x="T0" y="T1"/>
                </a:cxn>
                <a:cxn ang="0">
                  <a:pos x="T2" y="T3"/>
                </a:cxn>
                <a:cxn ang="0">
                  <a:pos x="T4" y="T5"/>
                </a:cxn>
                <a:cxn ang="0">
                  <a:pos x="T6" y="T7"/>
                </a:cxn>
                <a:cxn ang="0">
                  <a:pos x="T8" y="T9"/>
                </a:cxn>
                <a:cxn ang="0">
                  <a:pos x="T10" y="T11"/>
                </a:cxn>
                <a:cxn ang="0">
                  <a:pos x="T12" y="T13"/>
                </a:cxn>
              </a:cxnLst>
              <a:rect l="0" t="0" r="r" b="b"/>
              <a:pathLst>
                <a:path w="506" h="134">
                  <a:moveTo>
                    <a:pt x="499" y="0"/>
                  </a:moveTo>
                  <a:lnTo>
                    <a:pt x="281" y="131"/>
                  </a:lnTo>
                  <a:lnTo>
                    <a:pt x="4" y="105"/>
                  </a:lnTo>
                  <a:lnTo>
                    <a:pt x="0" y="108"/>
                  </a:lnTo>
                  <a:lnTo>
                    <a:pt x="278" y="134"/>
                  </a:lnTo>
                  <a:lnTo>
                    <a:pt x="506" y="0"/>
                  </a:lnTo>
                  <a:lnTo>
                    <a:pt x="49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8" name="Freeform 1087"/>
            <p:cNvSpPr>
              <a:spLocks/>
            </p:cNvSpPr>
            <p:nvPr/>
          </p:nvSpPr>
          <p:spPr bwMode="auto">
            <a:xfrm>
              <a:off x="3276601" y="2362200"/>
              <a:ext cx="855663" cy="269875"/>
            </a:xfrm>
            <a:custGeom>
              <a:avLst/>
              <a:gdLst>
                <a:gd name="T0" fmla="*/ 302 w 539"/>
                <a:gd name="T1" fmla="*/ 170 h 170"/>
                <a:gd name="T2" fmla="*/ 0 w 539"/>
                <a:gd name="T3" fmla="*/ 142 h 170"/>
                <a:gd name="T4" fmla="*/ 238 w 539"/>
                <a:gd name="T5" fmla="*/ 0 h 170"/>
                <a:gd name="T6" fmla="*/ 539 w 539"/>
                <a:gd name="T7" fmla="*/ 27 h 170"/>
                <a:gd name="T8" fmla="*/ 302 w 539"/>
                <a:gd name="T9" fmla="*/ 170 h 170"/>
              </a:gdLst>
              <a:ahLst/>
              <a:cxnLst>
                <a:cxn ang="0">
                  <a:pos x="T0" y="T1"/>
                </a:cxn>
                <a:cxn ang="0">
                  <a:pos x="T2" y="T3"/>
                </a:cxn>
                <a:cxn ang="0">
                  <a:pos x="T4" y="T5"/>
                </a:cxn>
                <a:cxn ang="0">
                  <a:pos x="T6" y="T7"/>
                </a:cxn>
                <a:cxn ang="0">
                  <a:pos x="T8" y="T9"/>
                </a:cxn>
              </a:cxnLst>
              <a:rect l="0" t="0" r="r" b="b"/>
              <a:pathLst>
                <a:path w="539" h="170">
                  <a:moveTo>
                    <a:pt x="302" y="170"/>
                  </a:moveTo>
                  <a:lnTo>
                    <a:pt x="0" y="142"/>
                  </a:lnTo>
                  <a:lnTo>
                    <a:pt x="238" y="0"/>
                  </a:lnTo>
                  <a:lnTo>
                    <a:pt x="539" y="27"/>
                  </a:lnTo>
                  <a:lnTo>
                    <a:pt x="302" y="170"/>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9" name="Freeform 1088"/>
            <p:cNvSpPr>
              <a:spLocks/>
            </p:cNvSpPr>
            <p:nvPr/>
          </p:nvSpPr>
          <p:spPr bwMode="auto">
            <a:xfrm>
              <a:off x="3276601" y="2362200"/>
              <a:ext cx="855663" cy="269875"/>
            </a:xfrm>
            <a:custGeom>
              <a:avLst/>
              <a:gdLst>
                <a:gd name="T0" fmla="*/ 302 w 539"/>
                <a:gd name="T1" fmla="*/ 170 h 170"/>
                <a:gd name="T2" fmla="*/ 0 w 539"/>
                <a:gd name="T3" fmla="*/ 142 h 170"/>
                <a:gd name="T4" fmla="*/ 238 w 539"/>
                <a:gd name="T5" fmla="*/ 0 h 170"/>
                <a:gd name="T6" fmla="*/ 539 w 539"/>
                <a:gd name="T7" fmla="*/ 27 h 170"/>
                <a:gd name="T8" fmla="*/ 302 w 539"/>
                <a:gd name="T9" fmla="*/ 170 h 170"/>
              </a:gdLst>
              <a:ahLst/>
              <a:cxnLst>
                <a:cxn ang="0">
                  <a:pos x="T0" y="T1"/>
                </a:cxn>
                <a:cxn ang="0">
                  <a:pos x="T2" y="T3"/>
                </a:cxn>
                <a:cxn ang="0">
                  <a:pos x="T4" y="T5"/>
                </a:cxn>
                <a:cxn ang="0">
                  <a:pos x="T6" y="T7"/>
                </a:cxn>
                <a:cxn ang="0">
                  <a:pos x="T8" y="T9"/>
                </a:cxn>
              </a:cxnLst>
              <a:rect l="0" t="0" r="r" b="b"/>
              <a:pathLst>
                <a:path w="539" h="170">
                  <a:moveTo>
                    <a:pt x="302" y="170"/>
                  </a:moveTo>
                  <a:lnTo>
                    <a:pt x="0" y="142"/>
                  </a:lnTo>
                  <a:lnTo>
                    <a:pt x="238" y="0"/>
                  </a:lnTo>
                  <a:lnTo>
                    <a:pt x="539" y="27"/>
                  </a:lnTo>
                  <a:lnTo>
                    <a:pt x="302" y="17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0" name="Freeform 1089"/>
            <p:cNvSpPr>
              <a:spLocks noEditPoints="1"/>
            </p:cNvSpPr>
            <p:nvPr/>
          </p:nvSpPr>
          <p:spPr bwMode="auto">
            <a:xfrm>
              <a:off x="3262313" y="2397125"/>
              <a:ext cx="854075" cy="188913"/>
            </a:xfrm>
            <a:custGeom>
              <a:avLst/>
              <a:gdLst>
                <a:gd name="T0" fmla="*/ 25 w 538"/>
                <a:gd name="T1" fmla="*/ 103 h 119"/>
                <a:gd name="T2" fmla="*/ 0 w 538"/>
                <a:gd name="T3" fmla="*/ 118 h 119"/>
                <a:gd name="T4" fmla="*/ 11 w 538"/>
                <a:gd name="T5" fmla="*/ 119 h 119"/>
                <a:gd name="T6" fmla="*/ 13 w 538"/>
                <a:gd name="T7" fmla="*/ 118 h 119"/>
                <a:gd name="T8" fmla="*/ 9 w 538"/>
                <a:gd name="T9" fmla="*/ 118 h 119"/>
                <a:gd name="T10" fmla="*/ 30 w 538"/>
                <a:gd name="T11" fmla="*/ 103 h 119"/>
                <a:gd name="T12" fmla="*/ 25 w 538"/>
                <a:gd name="T13" fmla="*/ 103 h 119"/>
                <a:gd name="T14" fmla="*/ 530 w 538"/>
                <a:gd name="T15" fmla="*/ 0 h 119"/>
                <a:gd name="T16" fmla="*/ 525 w 538"/>
                <a:gd name="T17" fmla="*/ 3 h 119"/>
                <a:gd name="T18" fmla="*/ 532 w 538"/>
                <a:gd name="T19" fmla="*/ 4 h 119"/>
                <a:gd name="T20" fmla="*/ 538 w 538"/>
                <a:gd name="T21" fmla="*/ 1 h 119"/>
                <a:gd name="T22" fmla="*/ 530 w 538"/>
                <a:gd name="T23" fmla="*/ 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19">
                  <a:moveTo>
                    <a:pt x="25" y="103"/>
                  </a:moveTo>
                  <a:lnTo>
                    <a:pt x="0" y="118"/>
                  </a:lnTo>
                  <a:lnTo>
                    <a:pt x="11" y="119"/>
                  </a:lnTo>
                  <a:lnTo>
                    <a:pt x="13" y="118"/>
                  </a:lnTo>
                  <a:lnTo>
                    <a:pt x="9" y="118"/>
                  </a:lnTo>
                  <a:lnTo>
                    <a:pt x="30" y="103"/>
                  </a:lnTo>
                  <a:lnTo>
                    <a:pt x="25" y="103"/>
                  </a:lnTo>
                  <a:close/>
                  <a:moveTo>
                    <a:pt x="530" y="0"/>
                  </a:moveTo>
                  <a:lnTo>
                    <a:pt x="525" y="3"/>
                  </a:lnTo>
                  <a:lnTo>
                    <a:pt x="532" y="4"/>
                  </a:lnTo>
                  <a:lnTo>
                    <a:pt x="538" y="1"/>
                  </a:lnTo>
                  <a:lnTo>
                    <a:pt x="530"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1" name="Freeform 1090"/>
            <p:cNvSpPr>
              <a:spLocks noEditPoints="1"/>
            </p:cNvSpPr>
            <p:nvPr/>
          </p:nvSpPr>
          <p:spPr bwMode="auto">
            <a:xfrm>
              <a:off x="3262313" y="2397125"/>
              <a:ext cx="854075" cy="188913"/>
            </a:xfrm>
            <a:custGeom>
              <a:avLst/>
              <a:gdLst>
                <a:gd name="T0" fmla="*/ 25 w 538"/>
                <a:gd name="T1" fmla="*/ 103 h 119"/>
                <a:gd name="T2" fmla="*/ 0 w 538"/>
                <a:gd name="T3" fmla="*/ 118 h 119"/>
                <a:gd name="T4" fmla="*/ 11 w 538"/>
                <a:gd name="T5" fmla="*/ 119 h 119"/>
                <a:gd name="T6" fmla="*/ 13 w 538"/>
                <a:gd name="T7" fmla="*/ 118 h 119"/>
                <a:gd name="T8" fmla="*/ 9 w 538"/>
                <a:gd name="T9" fmla="*/ 118 h 119"/>
                <a:gd name="T10" fmla="*/ 30 w 538"/>
                <a:gd name="T11" fmla="*/ 103 h 119"/>
                <a:gd name="T12" fmla="*/ 25 w 538"/>
                <a:gd name="T13" fmla="*/ 103 h 119"/>
                <a:gd name="T14" fmla="*/ 530 w 538"/>
                <a:gd name="T15" fmla="*/ 0 h 119"/>
                <a:gd name="T16" fmla="*/ 525 w 538"/>
                <a:gd name="T17" fmla="*/ 3 h 119"/>
                <a:gd name="T18" fmla="*/ 532 w 538"/>
                <a:gd name="T19" fmla="*/ 4 h 119"/>
                <a:gd name="T20" fmla="*/ 538 w 538"/>
                <a:gd name="T21" fmla="*/ 1 h 119"/>
                <a:gd name="T22" fmla="*/ 530 w 538"/>
                <a:gd name="T23" fmla="*/ 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19">
                  <a:moveTo>
                    <a:pt x="25" y="103"/>
                  </a:moveTo>
                  <a:lnTo>
                    <a:pt x="0" y="118"/>
                  </a:lnTo>
                  <a:lnTo>
                    <a:pt x="11" y="119"/>
                  </a:lnTo>
                  <a:lnTo>
                    <a:pt x="13" y="118"/>
                  </a:lnTo>
                  <a:lnTo>
                    <a:pt x="9" y="118"/>
                  </a:lnTo>
                  <a:lnTo>
                    <a:pt x="30" y="103"/>
                  </a:lnTo>
                  <a:lnTo>
                    <a:pt x="25" y="103"/>
                  </a:lnTo>
                  <a:moveTo>
                    <a:pt x="530" y="0"/>
                  </a:moveTo>
                  <a:lnTo>
                    <a:pt x="525" y="3"/>
                  </a:lnTo>
                  <a:lnTo>
                    <a:pt x="532" y="4"/>
                  </a:lnTo>
                  <a:lnTo>
                    <a:pt x="538" y="1"/>
                  </a:lnTo>
                  <a:lnTo>
                    <a:pt x="53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2" name="Freeform 1091"/>
            <p:cNvSpPr>
              <a:spLocks noEditPoints="1"/>
            </p:cNvSpPr>
            <p:nvPr/>
          </p:nvSpPr>
          <p:spPr bwMode="auto">
            <a:xfrm>
              <a:off x="3279776" y="2401888"/>
              <a:ext cx="827088" cy="220663"/>
            </a:xfrm>
            <a:custGeom>
              <a:avLst/>
              <a:gdLst>
                <a:gd name="T0" fmla="*/ 2 w 521"/>
                <a:gd name="T1" fmla="*/ 115 h 139"/>
                <a:gd name="T2" fmla="*/ 0 w 521"/>
                <a:gd name="T3" fmla="*/ 116 h 139"/>
                <a:gd name="T4" fmla="*/ 300 w 521"/>
                <a:gd name="T5" fmla="*/ 139 h 139"/>
                <a:gd name="T6" fmla="*/ 306 w 521"/>
                <a:gd name="T7" fmla="*/ 136 h 139"/>
                <a:gd name="T8" fmla="*/ 2 w 521"/>
                <a:gd name="T9" fmla="*/ 115 h 139"/>
                <a:gd name="T10" fmla="*/ 514 w 521"/>
                <a:gd name="T11" fmla="*/ 0 h 139"/>
                <a:gd name="T12" fmla="*/ 340 w 521"/>
                <a:gd name="T13" fmla="*/ 114 h 139"/>
                <a:gd name="T14" fmla="*/ 521 w 521"/>
                <a:gd name="T15" fmla="*/ 1 h 139"/>
                <a:gd name="T16" fmla="*/ 514 w 521"/>
                <a:gd name="T17"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39">
                  <a:moveTo>
                    <a:pt x="2" y="115"/>
                  </a:moveTo>
                  <a:lnTo>
                    <a:pt x="0" y="116"/>
                  </a:lnTo>
                  <a:lnTo>
                    <a:pt x="300" y="139"/>
                  </a:lnTo>
                  <a:lnTo>
                    <a:pt x="306" y="136"/>
                  </a:lnTo>
                  <a:lnTo>
                    <a:pt x="2" y="115"/>
                  </a:lnTo>
                  <a:close/>
                  <a:moveTo>
                    <a:pt x="514" y="0"/>
                  </a:moveTo>
                  <a:lnTo>
                    <a:pt x="340" y="114"/>
                  </a:lnTo>
                  <a:lnTo>
                    <a:pt x="521" y="1"/>
                  </a:lnTo>
                  <a:lnTo>
                    <a:pt x="514"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3" name="Freeform 1092"/>
            <p:cNvSpPr>
              <a:spLocks noEditPoints="1"/>
            </p:cNvSpPr>
            <p:nvPr/>
          </p:nvSpPr>
          <p:spPr bwMode="auto">
            <a:xfrm>
              <a:off x="3279776" y="2401888"/>
              <a:ext cx="827088" cy="220663"/>
            </a:xfrm>
            <a:custGeom>
              <a:avLst/>
              <a:gdLst>
                <a:gd name="T0" fmla="*/ 2 w 521"/>
                <a:gd name="T1" fmla="*/ 115 h 139"/>
                <a:gd name="T2" fmla="*/ 0 w 521"/>
                <a:gd name="T3" fmla="*/ 116 h 139"/>
                <a:gd name="T4" fmla="*/ 300 w 521"/>
                <a:gd name="T5" fmla="*/ 139 h 139"/>
                <a:gd name="T6" fmla="*/ 306 w 521"/>
                <a:gd name="T7" fmla="*/ 136 h 139"/>
                <a:gd name="T8" fmla="*/ 2 w 521"/>
                <a:gd name="T9" fmla="*/ 115 h 139"/>
                <a:gd name="T10" fmla="*/ 514 w 521"/>
                <a:gd name="T11" fmla="*/ 0 h 139"/>
                <a:gd name="T12" fmla="*/ 340 w 521"/>
                <a:gd name="T13" fmla="*/ 114 h 139"/>
                <a:gd name="T14" fmla="*/ 521 w 521"/>
                <a:gd name="T15" fmla="*/ 1 h 139"/>
                <a:gd name="T16" fmla="*/ 514 w 521"/>
                <a:gd name="T17"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39">
                  <a:moveTo>
                    <a:pt x="2" y="115"/>
                  </a:moveTo>
                  <a:lnTo>
                    <a:pt x="0" y="116"/>
                  </a:lnTo>
                  <a:lnTo>
                    <a:pt x="300" y="139"/>
                  </a:lnTo>
                  <a:lnTo>
                    <a:pt x="306" y="136"/>
                  </a:lnTo>
                  <a:lnTo>
                    <a:pt x="2" y="115"/>
                  </a:lnTo>
                  <a:moveTo>
                    <a:pt x="514" y="0"/>
                  </a:moveTo>
                  <a:lnTo>
                    <a:pt x="340" y="114"/>
                  </a:lnTo>
                  <a:lnTo>
                    <a:pt x="521" y="1"/>
                  </a:lnTo>
                  <a:lnTo>
                    <a:pt x="51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4" name="Freeform 1093"/>
            <p:cNvSpPr>
              <a:spLocks/>
            </p:cNvSpPr>
            <p:nvPr/>
          </p:nvSpPr>
          <p:spPr bwMode="auto">
            <a:xfrm>
              <a:off x="3276601" y="2355850"/>
              <a:ext cx="838200" cy="261938"/>
            </a:xfrm>
            <a:custGeom>
              <a:avLst/>
              <a:gdLst>
                <a:gd name="T0" fmla="*/ 309 w 528"/>
                <a:gd name="T1" fmla="*/ 165 h 165"/>
                <a:gd name="T2" fmla="*/ 0 w 528"/>
                <a:gd name="T3" fmla="*/ 144 h 165"/>
                <a:gd name="T4" fmla="*/ 217 w 528"/>
                <a:gd name="T5" fmla="*/ 0 h 165"/>
                <a:gd name="T6" fmla="*/ 528 w 528"/>
                <a:gd name="T7" fmla="*/ 21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4"/>
                  </a:lnTo>
                  <a:lnTo>
                    <a:pt x="217" y="0"/>
                  </a:lnTo>
                  <a:lnTo>
                    <a:pt x="528" y="21"/>
                  </a:lnTo>
                  <a:lnTo>
                    <a:pt x="309" y="1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5" name="Freeform 1094"/>
            <p:cNvSpPr>
              <a:spLocks/>
            </p:cNvSpPr>
            <p:nvPr/>
          </p:nvSpPr>
          <p:spPr bwMode="auto">
            <a:xfrm>
              <a:off x="3276601" y="2355850"/>
              <a:ext cx="838200" cy="261938"/>
            </a:xfrm>
            <a:custGeom>
              <a:avLst/>
              <a:gdLst>
                <a:gd name="T0" fmla="*/ 309 w 528"/>
                <a:gd name="T1" fmla="*/ 165 h 165"/>
                <a:gd name="T2" fmla="*/ 0 w 528"/>
                <a:gd name="T3" fmla="*/ 144 h 165"/>
                <a:gd name="T4" fmla="*/ 217 w 528"/>
                <a:gd name="T5" fmla="*/ 0 h 165"/>
                <a:gd name="T6" fmla="*/ 528 w 528"/>
                <a:gd name="T7" fmla="*/ 21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4"/>
                  </a:lnTo>
                  <a:lnTo>
                    <a:pt x="217" y="0"/>
                  </a:lnTo>
                  <a:lnTo>
                    <a:pt x="528" y="21"/>
                  </a:lnTo>
                  <a:lnTo>
                    <a:pt x="309" y="16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6" name="Freeform 1095"/>
            <p:cNvSpPr>
              <a:spLocks noEditPoints="1"/>
            </p:cNvSpPr>
            <p:nvPr/>
          </p:nvSpPr>
          <p:spPr bwMode="auto">
            <a:xfrm>
              <a:off x="3275013" y="2376488"/>
              <a:ext cx="857250" cy="184150"/>
            </a:xfrm>
            <a:custGeom>
              <a:avLst/>
              <a:gdLst>
                <a:gd name="T0" fmla="*/ 4 w 540"/>
                <a:gd name="T1" fmla="*/ 112 h 116"/>
                <a:gd name="T2" fmla="*/ 0 w 540"/>
                <a:gd name="T3" fmla="*/ 114 h 116"/>
                <a:gd name="T4" fmla="*/ 17 w 540"/>
                <a:gd name="T5" fmla="*/ 116 h 116"/>
                <a:gd name="T6" fmla="*/ 20 w 540"/>
                <a:gd name="T7" fmla="*/ 113 h 116"/>
                <a:gd name="T8" fmla="*/ 4 w 540"/>
                <a:gd name="T9" fmla="*/ 112 h 116"/>
                <a:gd name="T10" fmla="*/ 534 w 540"/>
                <a:gd name="T11" fmla="*/ 0 h 116"/>
                <a:gd name="T12" fmla="*/ 521 w 540"/>
                <a:gd name="T13" fmla="*/ 7 h 116"/>
                <a:gd name="T14" fmla="*/ 528 w 540"/>
                <a:gd name="T15" fmla="*/ 8 h 116"/>
                <a:gd name="T16" fmla="*/ 540 w 540"/>
                <a:gd name="T17" fmla="*/ 1 h 116"/>
                <a:gd name="T18" fmla="*/ 534 w 540"/>
                <a:gd name="T19"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6">
                  <a:moveTo>
                    <a:pt x="4" y="112"/>
                  </a:moveTo>
                  <a:lnTo>
                    <a:pt x="0" y="114"/>
                  </a:lnTo>
                  <a:lnTo>
                    <a:pt x="17" y="116"/>
                  </a:lnTo>
                  <a:lnTo>
                    <a:pt x="20" y="113"/>
                  </a:lnTo>
                  <a:lnTo>
                    <a:pt x="4" y="112"/>
                  </a:lnTo>
                  <a:close/>
                  <a:moveTo>
                    <a:pt x="534" y="0"/>
                  </a:moveTo>
                  <a:lnTo>
                    <a:pt x="521" y="7"/>
                  </a:lnTo>
                  <a:lnTo>
                    <a:pt x="528" y="8"/>
                  </a:lnTo>
                  <a:lnTo>
                    <a:pt x="540" y="1"/>
                  </a:lnTo>
                  <a:lnTo>
                    <a:pt x="534"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7" name="Freeform 1096"/>
            <p:cNvSpPr>
              <a:spLocks noEditPoints="1"/>
            </p:cNvSpPr>
            <p:nvPr/>
          </p:nvSpPr>
          <p:spPr bwMode="auto">
            <a:xfrm>
              <a:off x="3275013" y="2376488"/>
              <a:ext cx="857250" cy="184150"/>
            </a:xfrm>
            <a:custGeom>
              <a:avLst/>
              <a:gdLst>
                <a:gd name="T0" fmla="*/ 4 w 540"/>
                <a:gd name="T1" fmla="*/ 112 h 116"/>
                <a:gd name="T2" fmla="*/ 0 w 540"/>
                <a:gd name="T3" fmla="*/ 114 h 116"/>
                <a:gd name="T4" fmla="*/ 17 w 540"/>
                <a:gd name="T5" fmla="*/ 116 h 116"/>
                <a:gd name="T6" fmla="*/ 20 w 540"/>
                <a:gd name="T7" fmla="*/ 113 h 116"/>
                <a:gd name="T8" fmla="*/ 4 w 540"/>
                <a:gd name="T9" fmla="*/ 112 h 116"/>
                <a:gd name="T10" fmla="*/ 534 w 540"/>
                <a:gd name="T11" fmla="*/ 0 h 116"/>
                <a:gd name="T12" fmla="*/ 521 w 540"/>
                <a:gd name="T13" fmla="*/ 7 h 116"/>
                <a:gd name="T14" fmla="*/ 528 w 540"/>
                <a:gd name="T15" fmla="*/ 8 h 116"/>
                <a:gd name="T16" fmla="*/ 540 w 540"/>
                <a:gd name="T17" fmla="*/ 1 h 116"/>
                <a:gd name="T18" fmla="*/ 534 w 540"/>
                <a:gd name="T19"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6">
                  <a:moveTo>
                    <a:pt x="4" y="112"/>
                  </a:moveTo>
                  <a:lnTo>
                    <a:pt x="0" y="114"/>
                  </a:lnTo>
                  <a:lnTo>
                    <a:pt x="17" y="116"/>
                  </a:lnTo>
                  <a:lnTo>
                    <a:pt x="20" y="113"/>
                  </a:lnTo>
                  <a:lnTo>
                    <a:pt x="4" y="112"/>
                  </a:lnTo>
                  <a:moveTo>
                    <a:pt x="534" y="0"/>
                  </a:moveTo>
                  <a:lnTo>
                    <a:pt x="521" y="7"/>
                  </a:lnTo>
                  <a:lnTo>
                    <a:pt x="528" y="8"/>
                  </a:lnTo>
                  <a:lnTo>
                    <a:pt x="540" y="1"/>
                  </a:lnTo>
                  <a:lnTo>
                    <a:pt x="53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8" name="Freeform 1097"/>
            <p:cNvSpPr>
              <a:spLocks/>
            </p:cNvSpPr>
            <p:nvPr/>
          </p:nvSpPr>
          <p:spPr bwMode="auto">
            <a:xfrm>
              <a:off x="3302001" y="2555875"/>
              <a:ext cx="14288" cy="4763"/>
            </a:xfrm>
            <a:custGeom>
              <a:avLst/>
              <a:gdLst>
                <a:gd name="T0" fmla="*/ 3 w 9"/>
                <a:gd name="T1" fmla="*/ 0 h 3"/>
                <a:gd name="T2" fmla="*/ 0 w 9"/>
                <a:gd name="T3" fmla="*/ 3 h 3"/>
                <a:gd name="T4" fmla="*/ 5 w 9"/>
                <a:gd name="T5" fmla="*/ 3 h 3"/>
                <a:gd name="T6" fmla="*/ 9 w 9"/>
                <a:gd name="T7" fmla="*/ 1 h 3"/>
                <a:gd name="T8" fmla="*/ 3 w 9"/>
                <a:gd name="T9" fmla="*/ 0 h 3"/>
              </a:gdLst>
              <a:ahLst/>
              <a:cxnLst>
                <a:cxn ang="0">
                  <a:pos x="T0" y="T1"/>
                </a:cxn>
                <a:cxn ang="0">
                  <a:pos x="T2" y="T3"/>
                </a:cxn>
                <a:cxn ang="0">
                  <a:pos x="T4" y="T5"/>
                </a:cxn>
                <a:cxn ang="0">
                  <a:pos x="T6" y="T7"/>
                </a:cxn>
                <a:cxn ang="0">
                  <a:pos x="T8" y="T9"/>
                </a:cxn>
              </a:cxnLst>
              <a:rect l="0" t="0" r="r" b="b"/>
              <a:pathLst>
                <a:path w="9" h="3">
                  <a:moveTo>
                    <a:pt x="3" y="0"/>
                  </a:moveTo>
                  <a:lnTo>
                    <a:pt x="0" y="3"/>
                  </a:lnTo>
                  <a:lnTo>
                    <a:pt x="5" y="3"/>
                  </a:lnTo>
                  <a:lnTo>
                    <a:pt x="9" y="1"/>
                  </a:lnTo>
                  <a:lnTo>
                    <a:pt x="3"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9" name="Freeform 1098"/>
            <p:cNvSpPr>
              <a:spLocks/>
            </p:cNvSpPr>
            <p:nvPr/>
          </p:nvSpPr>
          <p:spPr bwMode="auto">
            <a:xfrm>
              <a:off x="3302001" y="2555875"/>
              <a:ext cx="14288" cy="4763"/>
            </a:xfrm>
            <a:custGeom>
              <a:avLst/>
              <a:gdLst>
                <a:gd name="T0" fmla="*/ 3 w 9"/>
                <a:gd name="T1" fmla="*/ 0 h 3"/>
                <a:gd name="T2" fmla="*/ 0 w 9"/>
                <a:gd name="T3" fmla="*/ 3 h 3"/>
                <a:gd name="T4" fmla="*/ 5 w 9"/>
                <a:gd name="T5" fmla="*/ 3 h 3"/>
                <a:gd name="T6" fmla="*/ 9 w 9"/>
                <a:gd name="T7" fmla="*/ 1 h 3"/>
                <a:gd name="T8" fmla="*/ 3 w 9"/>
                <a:gd name="T9" fmla="*/ 0 h 3"/>
              </a:gdLst>
              <a:ahLst/>
              <a:cxnLst>
                <a:cxn ang="0">
                  <a:pos x="T0" y="T1"/>
                </a:cxn>
                <a:cxn ang="0">
                  <a:pos x="T2" y="T3"/>
                </a:cxn>
                <a:cxn ang="0">
                  <a:pos x="T4" y="T5"/>
                </a:cxn>
                <a:cxn ang="0">
                  <a:pos x="T6" y="T7"/>
                </a:cxn>
                <a:cxn ang="0">
                  <a:pos x="T8" y="T9"/>
                </a:cxn>
              </a:cxnLst>
              <a:rect l="0" t="0" r="r" b="b"/>
              <a:pathLst>
                <a:path w="9" h="3">
                  <a:moveTo>
                    <a:pt x="3" y="0"/>
                  </a:moveTo>
                  <a:lnTo>
                    <a:pt x="0" y="3"/>
                  </a:lnTo>
                  <a:lnTo>
                    <a:pt x="5" y="3"/>
                  </a:lnTo>
                  <a:lnTo>
                    <a:pt x="9" y="1"/>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0" name="Freeform 1099"/>
            <p:cNvSpPr>
              <a:spLocks/>
            </p:cNvSpPr>
            <p:nvPr/>
          </p:nvSpPr>
          <p:spPr bwMode="auto">
            <a:xfrm>
              <a:off x="3309938" y="2387600"/>
              <a:ext cx="803275" cy="215900"/>
            </a:xfrm>
            <a:custGeom>
              <a:avLst/>
              <a:gdLst>
                <a:gd name="T0" fmla="*/ 499 w 506"/>
                <a:gd name="T1" fmla="*/ 0 h 136"/>
                <a:gd name="T2" fmla="*/ 281 w 506"/>
                <a:gd name="T3" fmla="*/ 131 h 136"/>
                <a:gd name="T4" fmla="*/ 4 w 506"/>
                <a:gd name="T5" fmla="*/ 107 h 136"/>
                <a:gd name="T6" fmla="*/ 0 w 506"/>
                <a:gd name="T7" fmla="*/ 109 h 136"/>
                <a:gd name="T8" fmla="*/ 278 w 506"/>
                <a:gd name="T9" fmla="*/ 136 h 136"/>
                <a:gd name="T10" fmla="*/ 506 w 506"/>
                <a:gd name="T11" fmla="*/ 1 h 136"/>
                <a:gd name="T12" fmla="*/ 499 w 506"/>
                <a:gd name="T13" fmla="*/ 0 h 136"/>
              </a:gdLst>
              <a:ahLst/>
              <a:cxnLst>
                <a:cxn ang="0">
                  <a:pos x="T0" y="T1"/>
                </a:cxn>
                <a:cxn ang="0">
                  <a:pos x="T2" y="T3"/>
                </a:cxn>
                <a:cxn ang="0">
                  <a:pos x="T4" y="T5"/>
                </a:cxn>
                <a:cxn ang="0">
                  <a:pos x="T6" y="T7"/>
                </a:cxn>
                <a:cxn ang="0">
                  <a:pos x="T8" y="T9"/>
                </a:cxn>
                <a:cxn ang="0">
                  <a:pos x="T10" y="T11"/>
                </a:cxn>
                <a:cxn ang="0">
                  <a:pos x="T12" y="T13"/>
                </a:cxn>
              </a:cxnLst>
              <a:rect l="0" t="0" r="r" b="b"/>
              <a:pathLst>
                <a:path w="506" h="136">
                  <a:moveTo>
                    <a:pt x="499" y="0"/>
                  </a:moveTo>
                  <a:lnTo>
                    <a:pt x="281" y="131"/>
                  </a:lnTo>
                  <a:lnTo>
                    <a:pt x="4" y="107"/>
                  </a:lnTo>
                  <a:lnTo>
                    <a:pt x="0" y="109"/>
                  </a:lnTo>
                  <a:lnTo>
                    <a:pt x="278" y="136"/>
                  </a:lnTo>
                  <a:lnTo>
                    <a:pt x="506" y="1"/>
                  </a:lnTo>
                  <a:lnTo>
                    <a:pt x="499"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1" name="Freeform 1100"/>
            <p:cNvSpPr>
              <a:spLocks/>
            </p:cNvSpPr>
            <p:nvPr/>
          </p:nvSpPr>
          <p:spPr bwMode="auto">
            <a:xfrm>
              <a:off x="3309938" y="2387600"/>
              <a:ext cx="803275" cy="215900"/>
            </a:xfrm>
            <a:custGeom>
              <a:avLst/>
              <a:gdLst>
                <a:gd name="T0" fmla="*/ 499 w 506"/>
                <a:gd name="T1" fmla="*/ 0 h 136"/>
                <a:gd name="T2" fmla="*/ 281 w 506"/>
                <a:gd name="T3" fmla="*/ 131 h 136"/>
                <a:gd name="T4" fmla="*/ 4 w 506"/>
                <a:gd name="T5" fmla="*/ 107 h 136"/>
                <a:gd name="T6" fmla="*/ 0 w 506"/>
                <a:gd name="T7" fmla="*/ 109 h 136"/>
                <a:gd name="T8" fmla="*/ 278 w 506"/>
                <a:gd name="T9" fmla="*/ 136 h 136"/>
                <a:gd name="T10" fmla="*/ 506 w 506"/>
                <a:gd name="T11" fmla="*/ 1 h 136"/>
                <a:gd name="T12" fmla="*/ 499 w 506"/>
                <a:gd name="T13" fmla="*/ 0 h 136"/>
              </a:gdLst>
              <a:ahLst/>
              <a:cxnLst>
                <a:cxn ang="0">
                  <a:pos x="T0" y="T1"/>
                </a:cxn>
                <a:cxn ang="0">
                  <a:pos x="T2" y="T3"/>
                </a:cxn>
                <a:cxn ang="0">
                  <a:pos x="T4" y="T5"/>
                </a:cxn>
                <a:cxn ang="0">
                  <a:pos x="T6" y="T7"/>
                </a:cxn>
                <a:cxn ang="0">
                  <a:pos x="T8" y="T9"/>
                </a:cxn>
                <a:cxn ang="0">
                  <a:pos x="T10" y="T11"/>
                </a:cxn>
                <a:cxn ang="0">
                  <a:pos x="T12" y="T13"/>
                </a:cxn>
              </a:cxnLst>
              <a:rect l="0" t="0" r="r" b="b"/>
              <a:pathLst>
                <a:path w="506" h="136">
                  <a:moveTo>
                    <a:pt x="499" y="0"/>
                  </a:moveTo>
                  <a:lnTo>
                    <a:pt x="281" y="131"/>
                  </a:lnTo>
                  <a:lnTo>
                    <a:pt x="4" y="107"/>
                  </a:lnTo>
                  <a:lnTo>
                    <a:pt x="0" y="109"/>
                  </a:lnTo>
                  <a:lnTo>
                    <a:pt x="278" y="136"/>
                  </a:lnTo>
                  <a:lnTo>
                    <a:pt x="506" y="1"/>
                  </a:lnTo>
                  <a:lnTo>
                    <a:pt x="49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2" name="Freeform 1101"/>
            <p:cNvSpPr>
              <a:spLocks/>
            </p:cNvSpPr>
            <p:nvPr/>
          </p:nvSpPr>
          <p:spPr bwMode="auto">
            <a:xfrm>
              <a:off x="3276601" y="2327275"/>
              <a:ext cx="855663" cy="268288"/>
            </a:xfrm>
            <a:custGeom>
              <a:avLst/>
              <a:gdLst>
                <a:gd name="T0" fmla="*/ 302 w 539"/>
                <a:gd name="T1" fmla="*/ 169 h 169"/>
                <a:gd name="T2" fmla="*/ 0 w 539"/>
                <a:gd name="T3" fmla="*/ 143 h 169"/>
                <a:gd name="T4" fmla="*/ 238 w 539"/>
                <a:gd name="T5" fmla="*/ 0 h 169"/>
                <a:gd name="T6" fmla="*/ 539 w 539"/>
                <a:gd name="T7" fmla="*/ 27 h 169"/>
                <a:gd name="T8" fmla="*/ 302 w 539"/>
                <a:gd name="T9" fmla="*/ 169 h 169"/>
              </a:gdLst>
              <a:ahLst/>
              <a:cxnLst>
                <a:cxn ang="0">
                  <a:pos x="T0" y="T1"/>
                </a:cxn>
                <a:cxn ang="0">
                  <a:pos x="T2" y="T3"/>
                </a:cxn>
                <a:cxn ang="0">
                  <a:pos x="T4" y="T5"/>
                </a:cxn>
                <a:cxn ang="0">
                  <a:pos x="T6" y="T7"/>
                </a:cxn>
                <a:cxn ang="0">
                  <a:pos x="T8" y="T9"/>
                </a:cxn>
              </a:cxnLst>
              <a:rect l="0" t="0" r="r" b="b"/>
              <a:pathLst>
                <a:path w="539" h="169">
                  <a:moveTo>
                    <a:pt x="302" y="169"/>
                  </a:moveTo>
                  <a:lnTo>
                    <a:pt x="0" y="143"/>
                  </a:lnTo>
                  <a:lnTo>
                    <a:pt x="238" y="0"/>
                  </a:lnTo>
                  <a:lnTo>
                    <a:pt x="539" y="27"/>
                  </a:lnTo>
                  <a:lnTo>
                    <a:pt x="302" y="169"/>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3" name="Freeform 1102"/>
            <p:cNvSpPr>
              <a:spLocks/>
            </p:cNvSpPr>
            <p:nvPr/>
          </p:nvSpPr>
          <p:spPr bwMode="auto">
            <a:xfrm>
              <a:off x="3276601" y="2327275"/>
              <a:ext cx="855663" cy="268288"/>
            </a:xfrm>
            <a:custGeom>
              <a:avLst/>
              <a:gdLst>
                <a:gd name="T0" fmla="*/ 302 w 539"/>
                <a:gd name="T1" fmla="*/ 169 h 169"/>
                <a:gd name="T2" fmla="*/ 0 w 539"/>
                <a:gd name="T3" fmla="*/ 143 h 169"/>
                <a:gd name="T4" fmla="*/ 238 w 539"/>
                <a:gd name="T5" fmla="*/ 0 h 169"/>
                <a:gd name="T6" fmla="*/ 539 w 539"/>
                <a:gd name="T7" fmla="*/ 27 h 169"/>
                <a:gd name="T8" fmla="*/ 302 w 539"/>
                <a:gd name="T9" fmla="*/ 169 h 169"/>
              </a:gdLst>
              <a:ahLst/>
              <a:cxnLst>
                <a:cxn ang="0">
                  <a:pos x="T0" y="T1"/>
                </a:cxn>
                <a:cxn ang="0">
                  <a:pos x="T2" y="T3"/>
                </a:cxn>
                <a:cxn ang="0">
                  <a:pos x="T4" y="T5"/>
                </a:cxn>
                <a:cxn ang="0">
                  <a:pos x="T6" y="T7"/>
                </a:cxn>
                <a:cxn ang="0">
                  <a:pos x="T8" y="T9"/>
                </a:cxn>
              </a:cxnLst>
              <a:rect l="0" t="0" r="r" b="b"/>
              <a:pathLst>
                <a:path w="539" h="169">
                  <a:moveTo>
                    <a:pt x="302" y="169"/>
                  </a:moveTo>
                  <a:lnTo>
                    <a:pt x="0" y="143"/>
                  </a:lnTo>
                  <a:lnTo>
                    <a:pt x="238" y="0"/>
                  </a:lnTo>
                  <a:lnTo>
                    <a:pt x="539" y="27"/>
                  </a:lnTo>
                  <a:lnTo>
                    <a:pt x="302" y="1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4" name="Freeform 1103"/>
            <p:cNvSpPr>
              <a:spLocks noEditPoints="1"/>
            </p:cNvSpPr>
            <p:nvPr/>
          </p:nvSpPr>
          <p:spPr bwMode="auto">
            <a:xfrm>
              <a:off x="3262313" y="2360613"/>
              <a:ext cx="854075" cy="192088"/>
            </a:xfrm>
            <a:custGeom>
              <a:avLst/>
              <a:gdLst>
                <a:gd name="T0" fmla="*/ 25 w 538"/>
                <a:gd name="T1" fmla="*/ 104 h 121"/>
                <a:gd name="T2" fmla="*/ 0 w 538"/>
                <a:gd name="T3" fmla="*/ 120 h 121"/>
                <a:gd name="T4" fmla="*/ 11 w 538"/>
                <a:gd name="T5" fmla="*/ 121 h 121"/>
                <a:gd name="T6" fmla="*/ 13 w 538"/>
                <a:gd name="T7" fmla="*/ 119 h 121"/>
                <a:gd name="T8" fmla="*/ 9 w 538"/>
                <a:gd name="T9" fmla="*/ 119 h 121"/>
                <a:gd name="T10" fmla="*/ 30 w 538"/>
                <a:gd name="T11" fmla="*/ 105 h 121"/>
                <a:gd name="T12" fmla="*/ 25 w 538"/>
                <a:gd name="T13" fmla="*/ 104 h 121"/>
                <a:gd name="T14" fmla="*/ 530 w 538"/>
                <a:gd name="T15" fmla="*/ 0 h 121"/>
                <a:gd name="T16" fmla="*/ 525 w 538"/>
                <a:gd name="T17" fmla="*/ 4 h 121"/>
                <a:gd name="T18" fmla="*/ 532 w 538"/>
                <a:gd name="T19" fmla="*/ 5 h 121"/>
                <a:gd name="T20" fmla="*/ 538 w 538"/>
                <a:gd name="T21" fmla="*/ 1 h 121"/>
                <a:gd name="T22" fmla="*/ 530 w 538"/>
                <a:gd name="T23" fmla="*/ 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21">
                  <a:moveTo>
                    <a:pt x="25" y="104"/>
                  </a:moveTo>
                  <a:lnTo>
                    <a:pt x="0" y="120"/>
                  </a:lnTo>
                  <a:lnTo>
                    <a:pt x="11" y="121"/>
                  </a:lnTo>
                  <a:lnTo>
                    <a:pt x="13" y="119"/>
                  </a:lnTo>
                  <a:lnTo>
                    <a:pt x="9" y="119"/>
                  </a:lnTo>
                  <a:lnTo>
                    <a:pt x="30" y="105"/>
                  </a:lnTo>
                  <a:lnTo>
                    <a:pt x="25" y="104"/>
                  </a:lnTo>
                  <a:close/>
                  <a:moveTo>
                    <a:pt x="530" y="0"/>
                  </a:moveTo>
                  <a:lnTo>
                    <a:pt x="525" y="4"/>
                  </a:lnTo>
                  <a:lnTo>
                    <a:pt x="532" y="5"/>
                  </a:lnTo>
                  <a:lnTo>
                    <a:pt x="538" y="1"/>
                  </a:lnTo>
                  <a:lnTo>
                    <a:pt x="530"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5" name="Freeform 1104"/>
            <p:cNvSpPr>
              <a:spLocks noEditPoints="1"/>
            </p:cNvSpPr>
            <p:nvPr/>
          </p:nvSpPr>
          <p:spPr bwMode="auto">
            <a:xfrm>
              <a:off x="3262313" y="2360613"/>
              <a:ext cx="854075" cy="192088"/>
            </a:xfrm>
            <a:custGeom>
              <a:avLst/>
              <a:gdLst>
                <a:gd name="T0" fmla="*/ 25 w 538"/>
                <a:gd name="T1" fmla="*/ 104 h 121"/>
                <a:gd name="T2" fmla="*/ 0 w 538"/>
                <a:gd name="T3" fmla="*/ 120 h 121"/>
                <a:gd name="T4" fmla="*/ 11 w 538"/>
                <a:gd name="T5" fmla="*/ 121 h 121"/>
                <a:gd name="T6" fmla="*/ 13 w 538"/>
                <a:gd name="T7" fmla="*/ 119 h 121"/>
                <a:gd name="T8" fmla="*/ 9 w 538"/>
                <a:gd name="T9" fmla="*/ 119 h 121"/>
                <a:gd name="T10" fmla="*/ 30 w 538"/>
                <a:gd name="T11" fmla="*/ 105 h 121"/>
                <a:gd name="T12" fmla="*/ 25 w 538"/>
                <a:gd name="T13" fmla="*/ 104 h 121"/>
                <a:gd name="T14" fmla="*/ 530 w 538"/>
                <a:gd name="T15" fmla="*/ 0 h 121"/>
                <a:gd name="T16" fmla="*/ 525 w 538"/>
                <a:gd name="T17" fmla="*/ 4 h 121"/>
                <a:gd name="T18" fmla="*/ 532 w 538"/>
                <a:gd name="T19" fmla="*/ 5 h 121"/>
                <a:gd name="T20" fmla="*/ 538 w 538"/>
                <a:gd name="T21" fmla="*/ 1 h 121"/>
                <a:gd name="T22" fmla="*/ 530 w 538"/>
                <a:gd name="T23" fmla="*/ 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21">
                  <a:moveTo>
                    <a:pt x="25" y="104"/>
                  </a:moveTo>
                  <a:lnTo>
                    <a:pt x="0" y="120"/>
                  </a:lnTo>
                  <a:lnTo>
                    <a:pt x="11" y="121"/>
                  </a:lnTo>
                  <a:lnTo>
                    <a:pt x="13" y="119"/>
                  </a:lnTo>
                  <a:lnTo>
                    <a:pt x="9" y="119"/>
                  </a:lnTo>
                  <a:lnTo>
                    <a:pt x="30" y="105"/>
                  </a:lnTo>
                  <a:lnTo>
                    <a:pt x="25" y="104"/>
                  </a:lnTo>
                  <a:moveTo>
                    <a:pt x="530" y="0"/>
                  </a:moveTo>
                  <a:lnTo>
                    <a:pt x="525" y="4"/>
                  </a:lnTo>
                  <a:lnTo>
                    <a:pt x="532" y="5"/>
                  </a:lnTo>
                  <a:lnTo>
                    <a:pt x="538" y="1"/>
                  </a:lnTo>
                  <a:lnTo>
                    <a:pt x="53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6" name="Freeform 1105"/>
            <p:cNvSpPr>
              <a:spLocks noEditPoints="1"/>
            </p:cNvSpPr>
            <p:nvPr/>
          </p:nvSpPr>
          <p:spPr bwMode="auto">
            <a:xfrm>
              <a:off x="3279776" y="2366963"/>
              <a:ext cx="827088" cy="222250"/>
            </a:xfrm>
            <a:custGeom>
              <a:avLst/>
              <a:gdLst>
                <a:gd name="T0" fmla="*/ 2 w 521"/>
                <a:gd name="T1" fmla="*/ 115 h 140"/>
                <a:gd name="T2" fmla="*/ 0 w 521"/>
                <a:gd name="T3" fmla="*/ 117 h 140"/>
                <a:gd name="T4" fmla="*/ 300 w 521"/>
                <a:gd name="T5" fmla="*/ 140 h 140"/>
                <a:gd name="T6" fmla="*/ 306 w 521"/>
                <a:gd name="T7" fmla="*/ 136 h 140"/>
                <a:gd name="T8" fmla="*/ 2 w 521"/>
                <a:gd name="T9" fmla="*/ 115 h 140"/>
                <a:gd name="T10" fmla="*/ 514 w 521"/>
                <a:gd name="T11" fmla="*/ 0 h 140"/>
                <a:gd name="T12" fmla="*/ 340 w 521"/>
                <a:gd name="T13" fmla="*/ 115 h 140"/>
                <a:gd name="T14" fmla="*/ 521 w 521"/>
                <a:gd name="T15" fmla="*/ 1 h 140"/>
                <a:gd name="T16" fmla="*/ 514 w 521"/>
                <a:gd name="T17"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40">
                  <a:moveTo>
                    <a:pt x="2" y="115"/>
                  </a:moveTo>
                  <a:lnTo>
                    <a:pt x="0" y="117"/>
                  </a:lnTo>
                  <a:lnTo>
                    <a:pt x="300" y="140"/>
                  </a:lnTo>
                  <a:lnTo>
                    <a:pt x="306" y="136"/>
                  </a:lnTo>
                  <a:lnTo>
                    <a:pt x="2" y="115"/>
                  </a:lnTo>
                  <a:close/>
                  <a:moveTo>
                    <a:pt x="514" y="0"/>
                  </a:moveTo>
                  <a:lnTo>
                    <a:pt x="340" y="115"/>
                  </a:lnTo>
                  <a:lnTo>
                    <a:pt x="521" y="1"/>
                  </a:lnTo>
                  <a:lnTo>
                    <a:pt x="514"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7" name="Freeform 1106"/>
            <p:cNvSpPr>
              <a:spLocks noEditPoints="1"/>
            </p:cNvSpPr>
            <p:nvPr/>
          </p:nvSpPr>
          <p:spPr bwMode="auto">
            <a:xfrm>
              <a:off x="3279776" y="2366963"/>
              <a:ext cx="827088" cy="222250"/>
            </a:xfrm>
            <a:custGeom>
              <a:avLst/>
              <a:gdLst>
                <a:gd name="T0" fmla="*/ 2 w 521"/>
                <a:gd name="T1" fmla="*/ 115 h 140"/>
                <a:gd name="T2" fmla="*/ 0 w 521"/>
                <a:gd name="T3" fmla="*/ 117 h 140"/>
                <a:gd name="T4" fmla="*/ 300 w 521"/>
                <a:gd name="T5" fmla="*/ 140 h 140"/>
                <a:gd name="T6" fmla="*/ 306 w 521"/>
                <a:gd name="T7" fmla="*/ 136 h 140"/>
                <a:gd name="T8" fmla="*/ 2 w 521"/>
                <a:gd name="T9" fmla="*/ 115 h 140"/>
                <a:gd name="T10" fmla="*/ 514 w 521"/>
                <a:gd name="T11" fmla="*/ 0 h 140"/>
                <a:gd name="T12" fmla="*/ 340 w 521"/>
                <a:gd name="T13" fmla="*/ 115 h 140"/>
                <a:gd name="T14" fmla="*/ 521 w 521"/>
                <a:gd name="T15" fmla="*/ 1 h 140"/>
                <a:gd name="T16" fmla="*/ 514 w 521"/>
                <a:gd name="T17"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40">
                  <a:moveTo>
                    <a:pt x="2" y="115"/>
                  </a:moveTo>
                  <a:lnTo>
                    <a:pt x="0" y="117"/>
                  </a:lnTo>
                  <a:lnTo>
                    <a:pt x="300" y="140"/>
                  </a:lnTo>
                  <a:lnTo>
                    <a:pt x="306" y="136"/>
                  </a:lnTo>
                  <a:lnTo>
                    <a:pt x="2" y="115"/>
                  </a:lnTo>
                  <a:moveTo>
                    <a:pt x="514" y="0"/>
                  </a:moveTo>
                  <a:lnTo>
                    <a:pt x="340" y="115"/>
                  </a:lnTo>
                  <a:lnTo>
                    <a:pt x="521" y="1"/>
                  </a:lnTo>
                  <a:lnTo>
                    <a:pt x="51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8" name="Freeform 1107"/>
            <p:cNvSpPr>
              <a:spLocks/>
            </p:cNvSpPr>
            <p:nvPr/>
          </p:nvSpPr>
          <p:spPr bwMode="auto">
            <a:xfrm>
              <a:off x="3276601" y="2320925"/>
              <a:ext cx="838200" cy="261938"/>
            </a:xfrm>
            <a:custGeom>
              <a:avLst/>
              <a:gdLst>
                <a:gd name="T0" fmla="*/ 309 w 528"/>
                <a:gd name="T1" fmla="*/ 165 h 165"/>
                <a:gd name="T2" fmla="*/ 0 w 528"/>
                <a:gd name="T3" fmla="*/ 144 h 165"/>
                <a:gd name="T4" fmla="*/ 217 w 528"/>
                <a:gd name="T5" fmla="*/ 0 h 165"/>
                <a:gd name="T6" fmla="*/ 528 w 528"/>
                <a:gd name="T7" fmla="*/ 21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4"/>
                  </a:lnTo>
                  <a:lnTo>
                    <a:pt x="217" y="0"/>
                  </a:lnTo>
                  <a:lnTo>
                    <a:pt x="528" y="21"/>
                  </a:lnTo>
                  <a:lnTo>
                    <a:pt x="309" y="1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9" name="Freeform 1108"/>
            <p:cNvSpPr>
              <a:spLocks/>
            </p:cNvSpPr>
            <p:nvPr/>
          </p:nvSpPr>
          <p:spPr bwMode="auto">
            <a:xfrm>
              <a:off x="3276601" y="2320925"/>
              <a:ext cx="838200" cy="261938"/>
            </a:xfrm>
            <a:custGeom>
              <a:avLst/>
              <a:gdLst>
                <a:gd name="T0" fmla="*/ 309 w 528"/>
                <a:gd name="T1" fmla="*/ 165 h 165"/>
                <a:gd name="T2" fmla="*/ 0 w 528"/>
                <a:gd name="T3" fmla="*/ 144 h 165"/>
                <a:gd name="T4" fmla="*/ 217 w 528"/>
                <a:gd name="T5" fmla="*/ 0 h 165"/>
                <a:gd name="T6" fmla="*/ 528 w 528"/>
                <a:gd name="T7" fmla="*/ 21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4"/>
                  </a:lnTo>
                  <a:lnTo>
                    <a:pt x="217" y="0"/>
                  </a:lnTo>
                  <a:lnTo>
                    <a:pt x="528" y="21"/>
                  </a:lnTo>
                  <a:lnTo>
                    <a:pt x="309" y="16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0" name="Freeform 1109"/>
            <p:cNvSpPr>
              <a:spLocks noEditPoints="1"/>
            </p:cNvSpPr>
            <p:nvPr/>
          </p:nvSpPr>
          <p:spPr bwMode="auto">
            <a:xfrm>
              <a:off x="3275013" y="2343150"/>
              <a:ext cx="857250" cy="182563"/>
            </a:xfrm>
            <a:custGeom>
              <a:avLst/>
              <a:gdLst>
                <a:gd name="T0" fmla="*/ 4 w 540"/>
                <a:gd name="T1" fmla="*/ 110 h 115"/>
                <a:gd name="T2" fmla="*/ 0 w 540"/>
                <a:gd name="T3" fmla="*/ 114 h 115"/>
                <a:gd name="T4" fmla="*/ 17 w 540"/>
                <a:gd name="T5" fmla="*/ 115 h 115"/>
                <a:gd name="T6" fmla="*/ 20 w 540"/>
                <a:gd name="T7" fmla="*/ 112 h 115"/>
                <a:gd name="T8" fmla="*/ 4 w 540"/>
                <a:gd name="T9" fmla="*/ 110 h 115"/>
                <a:gd name="T10" fmla="*/ 534 w 540"/>
                <a:gd name="T11" fmla="*/ 0 h 115"/>
                <a:gd name="T12" fmla="*/ 521 w 540"/>
                <a:gd name="T13" fmla="*/ 7 h 115"/>
                <a:gd name="T14" fmla="*/ 528 w 540"/>
                <a:gd name="T15" fmla="*/ 7 h 115"/>
                <a:gd name="T16" fmla="*/ 540 w 540"/>
                <a:gd name="T17" fmla="*/ 0 h 115"/>
                <a:gd name="T18" fmla="*/ 534 w 540"/>
                <a:gd name="T19"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5">
                  <a:moveTo>
                    <a:pt x="4" y="110"/>
                  </a:moveTo>
                  <a:lnTo>
                    <a:pt x="0" y="114"/>
                  </a:lnTo>
                  <a:lnTo>
                    <a:pt x="17" y="115"/>
                  </a:lnTo>
                  <a:lnTo>
                    <a:pt x="20" y="112"/>
                  </a:lnTo>
                  <a:lnTo>
                    <a:pt x="4" y="110"/>
                  </a:lnTo>
                  <a:close/>
                  <a:moveTo>
                    <a:pt x="534" y="0"/>
                  </a:moveTo>
                  <a:lnTo>
                    <a:pt x="521" y="7"/>
                  </a:lnTo>
                  <a:lnTo>
                    <a:pt x="528" y="7"/>
                  </a:lnTo>
                  <a:lnTo>
                    <a:pt x="540" y="0"/>
                  </a:lnTo>
                  <a:lnTo>
                    <a:pt x="534"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1" name="Freeform 1110"/>
            <p:cNvSpPr>
              <a:spLocks noEditPoints="1"/>
            </p:cNvSpPr>
            <p:nvPr/>
          </p:nvSpPr>
          <p:spPr bwMode="auto">
            <a:xfrm>
              <a:off x="3275013" y="2343150"/>
              <a:ext cx="857250" cy="182563"/>
            </a:xfrm>
            <a:custGeom>
              <a:avLst/>
              <a:gdLst>
                <a:gd name="T0" fmla="*/ 4 w 540"/>
                <a:gd name="T1" fmla="*/ 110 h 115"/>
                <a:gd name="T2" fmla="*/ 0 w 540"/>
                <a:gd name="T3" fmla="*/ 114 h 115"/>
                <a:gd name="T4" fmla="*/ 17 w 540"/>
                <a:gd name="T5" fmla="*/ 115 h 115"/>
                <a:gd name="T6" fmla="*/ 20 w 540"/>
                <a:gd name="T7" fmla="*/ 112 h 115"/>
                <a:gd name="T8" fmla="*/ 4 w 540"/>
                <a:gd name="T9" fmla="*/ 110 h 115"/>
                <a:gd name="T10" fmla="*/ 534 w 540"/>
                <a:gd name="T11" fmla="*/ 0 h 115"/>
                <a:gd name="T12" fmla="*/ 521 w 540"/>
                <a:gd name="T13" fmla="*/ 7 h 115"/>
                <a:gd name="T14" fmla="*/ 528 w 540"/>
                <a:gd name="T15" fmla="*/ 7 h 115"/>
                <a:gd name="T16" fmla="*/ 540 w 540"/>
                <a:gd name="T17" fmla="*/ 0 h 115"/>
                <a:gd name="T18" fmla="*/ 534 w 540"/>
                <a:gd name="T19"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5">
                  <a:moveTo>
                    <a:pt x="4" y="110"/>
                  </a:moveTo>
                  <a:lnTo>
                    <a:pt x="0" y="114"/>
                  </a:lnTo>
                  <a:lnTo>
                    <a:pt x="17" y="115"/>
                  </a:lnTo>
                  <a:lnTo>
                    <a:pt x="20" y="112"/>
                  </a:lnTo>
                  <a:lnTo>
                    <a:pt x="4" y="110"/>
                  </a:lnTo>
                  <a:moveTo>
                    <a:pt x="534" y="0"/>
                  </a:moveTo>
                  <a:lnTo>
                    <a:pt x="521" y="7"/>
                  </a:lnTo>
                  <a:lnTo>
                    <a:pt x="528" y="7"/>
                  </a:lnTo>
                  <a:lnTo>
                    <a:pt x="540" y="0"/>
                  </a:lnTo>
                  <a:lnTo>
                    <a:pt x="53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2" name="Freeform 1111"/>
            <p:cNvSpPr>
              <a:spLocks/>
            </p:cNvSpPr>
            <p:nvPr/>
          </p:nvSpPr>
          <p:spPr bwMode="auto">
            <a:xfrm>
              <a:off x="3302001" y="2520950"/>
              <a:ext cx="14288" cy="6350"/>
            </a:xfrm>
            <a:custGeom>
              <a:avLst/>
              <a:gdLst>
                <a:gd name="T0" fmla="*/ 3 w 9"/>
                <a:gd name="T1" fmla="*/ 0 h 4"/>
                <a:gd name="T2" fmla="*/ 0 w 9"/>
                <a:gd name="T3" fmla="*/ 3 h 4"/>
                <a:gd name="T4" fmla="*/ 5 w 9"/>
                <a:gd name="T5" fmla="*/ 4 h 4"/>
                <a:gd name="T6" fmla="*/ 9 w 9"/>
                <a:gd name="T7" fmla="*/ 0 h 4"/>
                <a:gd name="T8" fmla="*/ 3 w 9"/>
                <a:gd name="T9" fmla="*/ 0 h 4"/>
              </a:gdLst>
              <a:ahLst/>
              <a:cxnLst>
                <a:cxn ang="0">
                  <a:pos x="T0" y="T1"/>
                </a:cxn>
                <a:cxn ang="0">
                  <a:pos x="T2" y="T3"/>
                </a:cxn>
                <a:cxn ang="0">
                  <a:pos x="T4" y="T5"/>
                </a:cxn>
                <a:cxn ang="0">
                  <a:pos x="T6" y="T7"/>
                </a:cxn>
                <a:cxn ang="0">
                  <a:pos x="T8" y="T9"/>
                </a:cxn>
              </a:cxnLst>
              <a:rect l="0" t="0" r="r" b="b"/>
              <a:pathLst>
                <a:path w="9" h="4">
                  <a:moveTo>
                    <a:pt x="3" y="0"/>
                  </a:moveTo>
                  <a:lnTo>
                    <a:pt x="0" y="3"/>
                  </a:lnTo>
                  <a:lnTo>
                    <a:pt x="5" y="4"/>
                  </a:lnTo>
                  <a:lnTo>
                    <a:pt x="9" y="0"/>
                  </a:lnTo>
                  <a:lnTo>
                    <a:pt x="3"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3" name="Freeform 1112"/>
            <p:cNvSpPr>
              <a:spLocks/>
            </p:cNvSpPr>
            <p:nvPr/>
          </p:nvSpPr>
          <p:spPr bwMode="auto">
            <a:xfrm>
              <a:off x="3302001" y="2520950"/>
              <a:ext cx="14288" cy="6350"/>
            </a:xfrm>
            <a:custGeom>
              <a:avLst/>
              <a:gdLst>
                <a:gd name="T0" fmla="*/ 3 w 9"/>
                <a:gd name="T1" fmla="*/ 0 h 4"/>
                <a:gd name="T2" fmla="*/ 0 w 9"/>
                <a:gd name="T3" fmla="*/ 3 h 4"/>
                <a:gd name="T4" fmla="*/ 5 w 9"/>
                <a:gd name="T5" fmla="*/ 4 h 4"/>
                <a:gd name="T6" fmla="*/ 9 w 9"/>
                <a:gd name="T7" fmla="*/ 0 h 4"/>
                <a:gd name="T8" fmla="*/ 3 w 9"/>
                <a:gd name="T9" fmla="*/ 0 h 4"/>
              </a:gdLst>
              <a:ahLst/>
              <a:cxnLst>
                <a:cxn ang="0">
                  <a:pos x="T0" y="T1"/>
                </a:cxn>
                <a:cxn ang="0">
                  <a:pos x="T2" y="T3"/>
                </a:cxn>
                <a:cxn ang="0">
                  <a:pos x="T4" y="T5"/>
                </a:cxn>
                <a:cxn ang="0">
                  <a:pos x="T6" y="T7"/>
                </a:cxn>
                <a:cxn ang="0">
                  <a:pos x="T8" y="T9"/>
                </a:cxn>
              </a:cxnLst>
              <a:rect l="0" t="0" r="r" b="b"/>
              <a:pathLst>
                <a:path w="9" h="4">
                  <a:moveTo>
                    <a:pt x="3" y="0"/>
                  </a:moveTo>
                  <a:lnTo>
                    <a:pt x="0" y="3"/>
                  </a:lnTo>
                  <a:lnTo>
                    <a:pt x="5" y="4"/>
                  </a:lnTo>
                  <a:lnTo>
                    <a:pt x="9" y="0"/>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4" name="Freeform 1113"/>
            <p:cNvSpPr>
              <a:spLocks/>
            </p:cNvSpPr>
            <p:nvPr/>
          </p:nvSpPr>
          <p:spPr bwMode="auto">
            <a:xfrm>
              <a:off x="3309938" y="2354263"/>
              <a:ext cx="803275" cy="212725"/>
            </a:xfrm>
            <a:custGeom>
              <a:avLst/>
              <a:gdLst>
                <a:gd name="T0" fmla="*/ 499 w 506"/>
                <a:gd name="T1" fmla="*/ 0 h 134"/>
                <a:gd name="T2" fmla="*/ 281 w 506"/>
                <a:gd name="T3" fmla="*/ 130 h 134"/>
                <a:gd name="T4" fmla="*/ 4 w 506"/>
                <a:gd name="T5" fmla="*/ 105 h 134"/>
                <a:gd name="T6" fmla="*/ 0 w 506"/>
                <a:gd name="T7" fmla="*/ 109 h 134"/>
                <a:gd name="T8" fmla="*/ 278 w 506"/>
                <a:gd name="T9" fmla="*/ 134 h 134"/>
                <a:gd name="T10" fmla="*/ 506 w 506"/>
                <a:gd name="T11" fmla="*/ 0 h 134"/>
                <a:gd name="T12" fmla="*/ 499 w 506"/>
                <a:gd name="T13" fmla="*/ 0 h 134"/>
              </a:gdLst>
              <a:ahLst/>
              <a:cxnLst>
                <a:cxn ang="0">
                  <a:pos x="T0" y="T1"/>
                </a:cxn>
                <a:cxn ang="0">
                  <a:pos x="T2" y="T3"/>
                </a:cxn>
                <a:cxn ang="0">
                  <a:pos x="T4" y="T5"/>
                </a:cxn>
                <a:cxn ang="0">
                  <a:pos x="T6" y="T7"/>
                </a:cxn>
                <a:cxn ang="0">
                  <a:pos x="T8" y="T9"/>
                </a:cxn>
                <a:cxn ang="0">
                  <a:pos x="T10" y="T11"/>
                </a:cxn>
                <a:cxn ang="0">
                  <a:pos x="T12" y="T13"/>
                </a:cxn>
              </a:cxnLst>
              <a:rect l="0" t="0" r="r" b="b"/>
              <a:pathLst>
                <a:path w="506" h="134">
                  <a:moveTo>
                    <a:pt x="499" y="0"/>
                  </a:moveTo>
                  <a:lnTo>
                    <a:pt x="281" y="130"/>
                  </a:lnTo>
                  <a:lnTo>
                    <a:pt x="4" y="105"/>
                  </a:lnTo>
                  <a:lnTo>
                    <a:pt x="0" y="109"/>
                  </a:lnTo>
                  <a:lnTo>
                    <a:pt x="278" y="134"/>
                  </a:lnTo>
                  <a:lnTo>
                    <a:pt x="506" y="0"/>
                  </a:lnTo>
                  <a:lnTo>
                    <a:pt x="499"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5" name="Freeform 1114"/>
            <p:cNvSpPr>
              <a:spLocks/>
            </p:cNvSpPr>
            <p:nvPr/>
          </p:nvSpPr>
          <p:spPr bwMode="auto">
            <a:xfrm>
              <a:off x="3309938" y="2354263"/>
              <a:ext cx="803275" cy="212725"/>
            </a:xfrm>
            <a:custGeom>
              <a:avLst/>
              <a:gdLst>
                <a:gd name="T0" fmla="*/ 499 w 506"/>
                <a:gd name="T1" fmla="*/ 0 h 134"/>
                <a:gd name="T2" fmla="*/ 281 w 506"/>
                <a:gd name="T3" fmla="*/ 130 h 134"/>
                <a:gd name="T4" fmla="*/ 4 w 506"/>
                <a:gd name="T5" fmla="*/ 105 h 134"/>
                <a:gd name="T6" fmla="*/ 0 w 506"/>
                <a:gd name="T7" fmla="*/ 109 h 134"/>
                <a:gd name="T8" fmla="*/ 278 w 506"/>
                <a:gd name="T9" fmla="*/ 134 h 134"/>
                <a:gd name="T10" fmla="*/ 506 w 506"/>
                <a:gd name="T11" fmla="*/ 0 h 134"/>
                <a:gd name="T12" fmla="*/ 499 w 506"/>
                <a:gd name="T13" fmla="*/ 0 h 134"/>
              </a:gdLst>
              <a:ahLst/>
              <a:cxnLst>
                <a:cxn ang="0">
                  <a:pos x="T0" y="T1"/>
                </a:cxn>
                <a:cxn ang="0">
                  <a:pos x="T2" y="T3"/>
                </a:cxn>
                <a:cxn ang="0">
                  <a:pos x="T4" y="T5"/>
                </a:cxn>
                <a:cxn ang="0">
                  <a:pos x="T6" y="T7"/>
                </a:cxn>
                <a:cxn ang="0">
                  <a:pos x="T8" y="T9"/>
                </a:cxn>
                <a:cxn ang="0">
                  <a:pos x="T10" y="T11"/>
                </a:cxn>
                <a:cxn ang="0">
                  <a:pos x="T12" y="T13"/>
                </a:cxn>
              </a:cxnLst>
              <a:rect l="0" t="0" r="r" b="b"/>
              <a:pathLst>
                <a:path w="506" h="134">
                  <a:moveTo>
                    <a:pt x="499" y="0"/>
                  </a:moveTo>
                  <a:lnTo>
                    <a:pt x="281" y="130"/>
                  </a:lnTo>
                  <a:lnTo>
                    <a:pt x="4" y="105"/>
                  </a:lnTo>
                  <a:lnTo>
                    <a:pt x="0" y="109"/>
                  </a:lnTo>
                  <a:lnTo>
                    <a:pt x="278" y="134"/>
                  </a:lnTo>
                  <a:lnTo>
                    <a:pt x="506" y="0"/>
                  </a:lnTo>
                  <a:lnTo>
                    <a:pt x="49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6" name="Freeform 1115"/>
            <p:cNvSpPr>
              <a:spLocks/>
            </p:cNvSpPr>
            <p:nvPr/>
          </p:nvSpPr>
          <p:spPr bwMode="auto">
            <a:xfrm>
              <a:off x="3276601" y="2293938"/>
              <a:ext cx="855663" cy="266700"/>
            </a:xfrm>
            <a:custGeom>
              <a:avLst/>
              <a:gdLst>
                <a:gd name="T0" fmla="*/ 302 w 539"/>
                <a:gd name="T1" fmla="*/ 168 h 168"/>
                <a:gd name="T2" fmla="*/ 0 w 539"/>
                <a:gd name="T3" fmla="*/ 141 h 168"/>
                <a:gd name="T4" fmla="*/ 238 w 539"/>
                <a:gd name="T5" fmla="*/ 0 h 168"/>
                <a:gd name="T6" fmla="*/ 539 w 539"/>
                <a:gd name="T7" fmla="*/ 26 h 168"/>
                <a:gd name="T8" fmla="*/ 302 w 539"/>
                <a:gd name="T9" fmla="*/ 168 h 168"/>
              </a:gdLst>
              <a:ahLst/>
              <a:cxnLst>
                <a:cxn ang="0">
                  <a:pos x="T0" y="T1"/>
                </a:cxn>
                <a:cxn ang="0">
                  <a:pos x="T2" y="T3"/>
                </a:cxn>
                <a:cxn ang="0">
                  <a:pos x="T4" y="T5"/>
                </a:cxn>
                <a:cxn ang="0">
                  <a:pos x="T6" y="T7"/>
                </a:cxn>
                <a:cxn ang="0">
                  <a:pos x="T8" y="T9"/>
                </a:cxn>
              </a:cxnLst>
              <a:rect l="0" t="0" r="r" b="b"/>
              <a:pathLst>
                <a:path w="539" h="168">
                  <a:moveTo>
                    <a:pt x="302" y="168"/>
                  </a:moveTo>
                  <a:lnTo>
                    <a:pt x="0" y="141"/>
                  </a:lnTo>
                  <a:lnTo>
                    <a:pt x="238" y="0"/>
                  </a:lnTo>
                  <a:lnTo>
                    <a:pt x="539" y="26"/>
                  </a:lnTo>
                  <a:lnTo>
                    <a:pt x="302" y="168"/>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7" name="Freeform 1116"/>
            <p:cNvSpPr>
              <a:spLocks/>
            </p:cNvSpPr>
            <p:nvPr/>
          </p:nvSpPr>
          <p:spPr bwMode="auto">
            <a:xfrm>
              <a:off x="3276601" y="2293938"/>
              <a:ext cx="855663" cy="266700"/>
            </a:xfrm>
            <a:custGeom>
              <a:avLst/>
              <a:gdLst>
                <a:gd name="T0" fmla="*/ 302 w 539"/>
                <a:gd name="T1" fmla="*/ 168 h 168"/>
                <a:gd name="T2" fmla="*/ 0 w 539"/>
                <a:gd name="T3" fmla="*/ 141 h 168"/>
                <a:gd name="T4" fmla="*/ 238 w 539"/>
                <a:gd name="T5" fmla="*/ 0 h 168"/>
                <a:gd name="T6" fmla="*/ 539 w 539"/>
                <a:gd name="T7" fmla="*/ 26 h 168"/>
                <a:gd name="T8" fmla="*/ 302 w 539"/>
                <a:gd name="T9" fmla="*/ 168 h 168"/>
              </a:gdLst>
              <a:ahLst/>
              <a:cxnLst>
                <a:cxn ang="0">
                  <a:pos x="T0" y="T1"/>
                </a:cxn>
                <a:cxn ang="0">
                  <a:pos x="T2" y="T3"/>
                </a:cxn>
                <a:cxn ang="0">
                  <a:pos x="T4" y="T5"/>
                </a:cxn>
                <a:cxn ang="0">
                  <a:pos x="T6" y="T7"/>
                </a:cxn>
                <a:cxn ang="0">
                  <a:pos x="T8" y="T9"/>
                </a:cxn>
              </a:cxnLst>
              <a:rect l="0" t="0" r="r" b="b"/>
              <a:pathLst>
                <a:path w="539" h="168">
                  <a:moveTo>
                    <a:pt x="302" y="168"/>
                  </a:moveTo>
                  <a:lnTo>
                    <a:pt x="0" y="141"/>
                  </a:lnTo>
                  <a:lnTo>
                    <a:pt x="238" y="0"/>
                  </a:lnTo>
                  <a:lnTo>
                    <a:pt x="539" y="26"/>
                  </a:lnTo>
                  <a:lnTo>
                    <a:pt x="302" y="16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8" name="Freeform 1117"/>
            <p:cNvSpPr>
              <a:spLocks noEditPoints="1"/>
            </p:cNvSpPr>
            <p:nvPr/>
          </p:nvSpPr>
          <p:spPr bwMode="auto">
            <a:xfrm>
              <a:off x="3262313" y="2327275"/>
              <a:ext cx="854075" cy="188913"/>
            </a:xfrm>
            <a:custGeom>
              <a:avLst/>
              <a:gdLst>
                <a:gd name="T0" fmla="*/ 25 w 538"/>
                <a:gd name="T1" fmla="*/ 102 h 119"/>
                <a:gd name="T2" fmla="*/ 0 w 538"/>
                <a:gd name="T3" fmla="*/ 118 h 119"/>
                <a:gd name="T4" fmla="*/ 11 w 538"/>
                <a:gd name="T5" fmla="*/ 119 h 119"/>
                <a:gd name="T6" fmla="*/ 13 w 538"/>
                <a:gd name="T7" fmla="*/ 118 h 119"/>
                <a:gd name="T8" fmla="*/ 9 w 538"/>
                <a:gd name="T9" fmla="*/ 118 h 119"/>
                <a:gd name="T10" fmla="*/ 30 w 538"/>
                <a:gd name="T11" fmla="*/ 103 h 119"/>
                <a:gd name="T12" fmla="*/ 25 w 538"/>
                <a:gd name="T13" fmla="*/ 102 h 119"/>
                <a:gd name="T14" fmla="*/ 530 w 538"/>
                <a:gd name="T15" fmla="*/ 0 h 119"/>
                <a:gd name="T16" fmla="*/ 525 w 538"/>
                <a:gd name="T17" fmla="*/ 3 h 119"/>
                <a:gd name="T18" fmla="*/ 532 w 538"/>
                <a:gd name="T19" fmla="*/ 4 h 119"/>
                <a:gd name="T20" fmla="*/ 538 w 538"/>
                <a:gd name="T21" fmla="*/ 0 h 119"/>
                <a:gd name="T22" fmla="*/ 530 w 538"/>
                <a:gd name="T23" fmla="*/ 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19">
                  <a:moveTo>
                    <a:pt x="25" y="102"/>
                  </a:moveTo>
                  <a:lnTo>
                    <a:pt x="0" y="118"/>
                  </a:lnTo>
                  <a:lnTo>
                    <a:pt x="11" y="119"/>
                  </a:lnTo>
                  <a:lnTo>
                    <a:pt x="13" y="118"/>
                  </a:lnTo>
                  <a:lnTo>
                    <a:pt x="9" y="118"/>
                  </a:lnTo>
                  <a:lnTo>
                    <a:pt x="30" y="103"/>
                  </a:lnTo>
                  <a:lnTo>
                    <a:pt x="25" y="102"/>
                  </a:lnTo>
                  <a:close/>
                  <a:moveTo>
                    <a:pt x="530" y="0"/>
                  </a:moveTo>
                  <a:lnTo>
                    <a:pt x="525" y="3"/>
                  </a:lnTo>
                  <a:lnTo>
                    <a:pt x="532" y="4"/>
                  </a:lnTo>
                  <a:lnTo>
                    <a:pt x="538" y="0"/>
                  </a:lnTo>
                  <a:lnTo>
                    <a:pt x="530"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9" name="Freeform 1118"/>
            <p:cNvSpPr>
              <a:spLocks noEditPoints="1"/>
            </p:cNvSpPr>
            <p:nvPr/>
          </p:nvSpPr>
          <p:spPr bwMode="auto">
            <a:xfrm>
              <a:off x="3262313" y="2327275"/>
              <a:ext cx="854075" cy="188913"/>
            </a:xfrm>
            <a:custGeom>
              <a:avLst/>
              <a:gdLst>
                <a:gd name="T0" fmla="*/ 25 w 538"/>
                <a:gd name="T1" fmla="*/ 102 h 119"/>
                <a:gd name="T2" fmla="*/ 0 w 538"/>
                <a:gd name="T3" fmla="*/ 118 h 119"/>
                <a:gd name="T4" fmla="*/ 11 w 538"/>
                <a:gd name="T5" fmla="*/ 119 h 119"/>
                <a:gd name="T6" fmla="*/ 13 w 538"/>
                <a:gd name="T7" fmla="*/ 118 h 119"/>
                <a:gd name="T8" fmla="*/ 9 w 538"/>
                <a:gd name="T9" fmla="*/ 118 h 119"/>
                <a:gd name="T10" fmla="*/ 30 w 538"/>
                <a:gd name="T11" fmla="*/ 103 h 119"/>
                <a:gd name="T12" fmla="*/ 25 w 538"/>
                <a:gd name="T13" fmla="*/ 102 h 119"/>
                <a:gd name="T14" fmla="*/ 530 w 538"/>
                <a:gd name="T15" fmla="*/ 0 h 119"/>
                <a:gd name="T16" fmla="*/ 525 w 538"/>
                <a:gd name="T17" fmla="*/ 3 h 119"/>
                <a:gd name="T18" fmla="*/ 532 w 538"/>
                <a:gd name="T19" fmla="*/ 4 h 119"/>
                <a:gd name="T20" fmla="*/ 538 w 538"/>
                <a:gd name="T21" fmla="*/ 0 h 119"/>
                <a:gd name="T22" fmla="*/ 530 w 538"/>
                <a:gd name="T23" fmla="*/ 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19">
                  <a:moveTo>
                    <a:pt x="25" y="102"/>
                  </a:moveTo>
                  <a:lnTo>
                    <a:pt x="0" y="118"/>
                  </a:lnTo>
                  <a:lnTo>
                    <a:pt x="11" y="119"/>
                  </a:lnTo>
                  <a:lnTo>
                    <a:pt x="13" y="118"/>
                  </a:lnTo>
                  <a:lnTo>
                    <a:pt x="9" y="118"/>
                  </a:lnTo>
                  <a:lnTo>
                    <a:pt x="30" y="103"/>
                  </a:lnTo>
                  <a:lnTo>
                    <a:pt x="25" y="102"/>
                  </a:lnTo>
                  <a:moveTo>
                    <a:pt x="530" y="0"/>
                  </a:moveTo>
                  <a:lnTo>
                    <a:pt x="525" y="3"/>
                  </a:lnTo>
                  <a:lnTo>
                    <a:pt x="532" y="4"/>
                  </a:lnTo>
                  <a:lnTo>
                    <a:pt x="538" y="0"/>
                  </a:lnTo>
                  <a:lnTo>
                    <a:pt x="53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0" name="Freeform 1119"/>
            <p:cNvSpPr>
              <a:spLocks noEditPoints="1"/>
            </p:cNvSpPr>
            <p:nvPr/>
          </p:nvSpPr>
          <p:spPr bwMode="auto">
            <a:xfrm>
              <a:off x="3279776" y="2332038"/>
              <a:ext cx="827088" cy="222250"/>
            </a:xfrm>
            <a:custGeom>
              <a:avLst/>
              <a:gdLst>
                <a:gd name="T0" fmla="*/ 2 w 521"/>
                <a:gd name="T1" fmla="*/ 115 h 140"/>
                <a:gd name="T2" fmla="*/ 0 w 521"/>
                <a:gd name="T3" fmla="*/ 116 h 140"/>
                <a:gd name="T4" fmla="*/ 300 w 521"/>
                <a:gd name="T5" fmla="*/ 140 h 140"/>
                <a:gd name="T6" fmla="*/ 306 w 521"/>
                <a:gd name="T7" fmla="*/ 137 h 140"/>
                <a:gd name="T8" fmla="*/ 2 w 521"/>
                <a:gd name="T9" fmla="*/ 115 h 140"/>
                <a:gd name="T10" fmla="*/ 514 w 521"/>
                <a:gd name="T11" fmla="*/ 0 h 140"/>
                <a:gd name="T12" fmla="*/ 340 w 521"/>
                <a:gd name="T13" fmla="*/ 114 h 140"/>
                <a:gd name="T14" fmla="*/ 521 w 521"/>
                <a:gd name="T15" fmla="*/ 1 h 140"/>
                <a:gd name="T16" fmla="*/ 514 w 521"/>
                <a:gd name="T17"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40">
                  <a:moveTo>
                    <a:pt x="2" y="115"/>
                  </a:moveTo>
                  <a:lnTo>
                    <a:pt x="0" y="116"/>
                  </a:lnTo>
                  <a:lnTo>
                    <a:pt x="300" y="140"/>
                  </a:lnTo>
                  <a:lnTo>
                    <a:pt x="306" y="137"/>
                  </a:lnTo>
                  <a:lnTo>
                    <a:pt x="2" y="115"/>
                  </a:lnTo>
                  <a:close/>
                  <a:moveTo>
                    <a:pt x="514" y="0"/>
                  </a:moveTo>
                  <a:lnTo>
                    <a:pt x="340" y="114"/>
                  </a:lnTo>
                  <a:lnTo>
                    <a:pt x="521" y="1"/>
                  </a:lnTo>
                  <a:lnTo>
                    <a:pt x="514"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1" name="Freeform 1120"/>
            <p:cNvSpPr>
              <a:spLocks noEditPoints="1"/>
            </p:cNvSpPr>
            <p:nvPr/>
          </p:nvSpPr>
          <p:spPr bwMode="auto">
            <a:xfrm>
              <a:off x="3279776" y="2332038"/>
              <a:ext cx="827088" cy="222250"/>
            </a:xfrm>
            <a:custGeom>
              <a:avLst/>
              <a:gdLst>
                <a:gd name="T0" fmla="*/ 2 w 521"/>
                <a:gd name="T1" fmla="*/ 115 h 140"/>
                <a:gd name="T2" fmla="*/ 0 w 521"/>
                <a:gd name="T3" fmla="*/ 116 h 140"/>
                <a:gd name="T4" fmla="*/ 300 w 521"/>
                <a:gd name="T5" fmla="*/ 140 h 140"/>
                <a:gd name="T6" fmla="*/ 306 w 521"/>
                <a:gd name="T7" fmla="*/ 137 h 140"/>
                <a:gd name="T8" fmla="*/ 2 w 521"/>
                <a:gd name="T9" fmla="*/ 115 h 140"/>
                <a:gd name="T10" fmla="*/ 514 w 521"/>
                <a:gd name="T11" fmla="*/ 0 h 140"/>
                <a:gd name="T12" fmla="*/ 340 w 521"/>
                <a:gd name="T13" fmla="*/ 114 h 140"/>
                <a:gd name="T14" fmla="*/ 521 w 521"/>
                <a:gd name="T15" fmla="*/ 1 h 140"/>
                <a:gd name="T16" fmla="*/ 514 w 521"/>
                <a:gd name="T17"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40">
                  <a:moveTo>
                    <a:pt x="2" y="115"/>
                  </a:moveTo>
                  <a:lnTo>
                    <a:pt x="0" y="116"/>
                  </a:lnTo>
                  <a:lnTo>
                    <a:pt x="300" y="140"/>
                  </a:lnTo>
                  <a:lnTo>
                    <a:pt x="306" y="137"/>
                  </a:lnTo>
                  <a:lnTo>
                    <a:pt x="2" y="115"/>
                  </a:lnTo>
                  <a:moveTo>
                    <a:pt x="514" y="0"/>
                  </a:moveTo>
                  <a:lnTo>
                    <a:pt x="340" y="114"/>
                  </a:lnTo>
                  <a:lnTo>
                    <a:pt x="521" y="1"/>
                  </a:lnTo>
                  <a:lnTo>
                    <a:pt x="51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2" name="Freeform 1121"/>
            <p:cNvSpPr>
              <a:spLocks/>
            </p:cNvSpPr>
            <p:nvPr/>
          </p:nvSpPr>
          <p:spPr bwMode="auto">
            <a:xfrm>
              <a:off x="3276601" y="2284413"/>
              <a:ext cx="838200" cy="265113"/>
            </a:xfrm>
            <a:custGeom>
              <a:avLst/>
              <a:gdLst>
                <a:gd name="T0" fmla="*/ 309 w 528"/>
                <a:gd name="T1" fmla="*/ 167 h 167"/>
                <a:gd name="T2" fmla="*/ 0 w 528"/>
                <a:gd name="T3" fmla="*/ 145 h 167"/>
                <a:gd name="T4" fmla="*/ 217 w 528"/>
                <a:gd name="T5" fmla="*/ 0 h 167"/>
                <a:gd name="T6" fmla="*/ 528 w 528"/>
                <a:gd name="T7" fmla="*/ 23 h 167"/>
                <a:gd name="T8" fmla="*/ 309 w 528"/>
                <a:gd name="T9" fmla="*/ 167 h 167"/>
              </a:gdLst>
              <a:ahLst/>
              <a:cxnLst>
                <a:cxn ang="0">
                  <a:pos x="T0" y="T1"/>
                </a:cxn>
                <a:cxn ang="0">
                  <a:pos x="T2" y="T3"/>
                </a:cxn>
                <a:cxn ang="0">
                  <a:pos x="T4" y="T5"/>
                </a:cxn>
                <a:cxn ang="0">
                  <a:pos x="T6" y="T7"/>
                </a:cxn>
                <a:cxn ang="0">
                  <a:pos x="T8" y="T9"/>
                </a:cxn>
              </a:cxnLst>
              <a:rect l="0" t="0" r="r" b="b"/>
              <a:pathLst>
                <a:path w="528" h="167">
                  <a:moveTo>
                    <a:pt x="309" y="167"/>
                  </a:moveTo>
                  <a:lnTo>
                    <a:pt x="0" y="145"/>
                  </a:lnTo>
                  <a:lnTo>
                    <a:pt x="217" y="0"/>
                  </a:lnTo>
                  <a:lnTo>
                    <a:pt x="528" y="23"/>
                  </a:lnTo>
                  <a:lnTo>
                    <a:pt x="309" y="16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3" name="Freeform 1122"/>
            <p:cNvSpPr>
              <a:spLocks/>
            </p:cNvSpPr>
            <p:nvPr/>
          </p:nvSpPr>
          <p:spPr bwMode="auto">
            <a:xfrm>
              <a:off x="3276601" y="2284413"/>
              <a:ext cx="838200" cy="265113"/>
            </a:xfrm>
            <a:custGeom>
              <a:avLst/>
              <a:gdLst>
                <a:gd name="T0" fmla="*/ 309 w 528"/>
                <a:gd name="T1" fmla="*/ 167 h 167"/>
                <a:gd name="T2" fmla="*/ 0 w 528"/>
                <a:gd name="T3" fmla="*/ 145 h 167"/>
                <a:gd name="T4" fmla="*/ 217 w 528"/>
                <a:gd name="T5" fmla="*/ 0 h 167"/>
                <a:gd name="T6" fmla="*/ 528 w 528"/>
                <a:gd name="T7" fmla="*/ 23 h 167"/>
                <a:gd name="T8" fmla="*/ 309 w 528"/>
                <a:gd name="T9" fmla="*/ 167 h 167"/>
              </a:gdLst>
              <a:ahLst/>
              <a:cxnLst>
                <a:cxn ang="0">
                  <a:pos x="T0" y="T1"/>
                </a:cxn>
                <a:cxn ang="0">
                  <a:pos x="T2" y="T3"/>
                </a:cxn>
                <a:cxn ang="0">
                  <a:pos x="T4" y="T5"/>
                </a:cxn>
                <a:cxn ang="0">
                  <a:pos x="T6" y="T7"/>
                </a:cxn>
                <a:cxn ang="0">
                  <a:pos x="T8" y="T9"/>
                </a:cxn>
              </a:cxnLst>
              <a:rect l="0" t="0" r="r" b="b"/>
              <a:pathLst>
                <a:path w="528" h="167">
                  <a:moveTo>
                    <a:pt x="309" y="167"/>
                  </a:moveTo>
                  <a:lnTo>
                    <a:pt x="0" y="145"/>
                  </a:lnTo>
                  <a:lnTo>
                    <a:pt x="217" y="0"/>
                  </a:lnTo>
                  <a:lnTo>
                    <a:pt x="528" y="23"/>
                  </a:lnTo>
                  <a:lnTo>
                    <a:pt x="309" y="16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4" name="Freeform 1123"/>
            <p:cNvSpPr>
              <a:spLocks noEditPoints="1"/>
            </p:cNvSpPr>
            <p:nvPr/>
          </p:nvSpPr>
          <p:spPr bwMode="auto">
            <a:xfrm>
              <a:off x="3275013" y="2306638"/>
              <a:ext cx="857250" cy="182563"/>
            </a:xfrm>
            <a:custGeom>
              <a:avLst/>
              <a:gdLst>
                <a:gd name="T0" fmla="*/ 4 w 540"/>
                <a:gd name="T1" fmla="*/ 112 h 115"/>
                <a:gd name="T2" fmla="*/ 0 w 540"/>
                <a:gd name="T3" fmla="*/ 114 h 115"/>
                <a:gd name="T4" fmla="*/ 17 w 540"/>
                <a:gd name="T5" fmla="*/ 115 h 115"/>
                <a:gd name="T6" fmla="*/ 20 w 540"/>
                <a:gd name="T7" fmla="*/ 113 h 115"/>
                <a:gd name="T8" fmla="*/ 4 w 540"/>
                <a:gd name="T9" fmla="*/ 112 h 115"/>
                <a:gd name="T10" fmla="*/ 534 w 540"/>
                <a:gd name="T11" fmla="*/ 0 h 115"/>
                <a:gd name="T12" fmla="*/ 521 w 540"/>
                <a:gd name="T13" fmla="*/ 8 h 115"/>
                <a:gd name="T14" fmla="*/ 528 w 540"/>
                <a:gd name="T15" fmla="*/ 9 h 115"/>
                <a:gd name="T16" fmla="*/ 540 w 540"/>
                <a:gd name="T17" fmla="*/ 1 h 115"/>
                <a:gd name="T18" fmla="*/ 534 w 540"/>
                <a:gd name="T19"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5">
                  <a:moveTo>
                    <a:pt x="4" y="112"/>
                  </a:moveTo>
                  <a:lnTo>
                    <a:pt x="0" y="114"/>
                  </a:lnTo>
                  <a:lnTo>
                    <a:pt x="17" y="115"/>
                  </a:lnTo>
                  <a:lnTo>
                    <a:pt x="20" y="113"/>
                  </a:lnTo>
                  <a:lnTo>
                    <a:pt x="4" y="112"/>
                  </a:lnTo>
                  <a:close/>
                  <a:moveTo>
                    <a:pt x="534" y="0"/>
                  </a:moveTo>
                  <a:lnTo>
                    <a:pt x="521" y="8"/>
                  </a:lnTo>
                  <a:lnTo>
                    <a:pt x="528" y="9"/>
                  </a:lnTo>
                  <a:lnTo>
                    <a:pt x="540" y="1"/>
                  </a:lnTo>
                  <a:lnTo>
                    <a:pt x="534"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5" name="Freeform 1124"/>
            <p:cNvSpPr>
              <a:spLocks noEditPoints="1"/>
            </p:cNvSpPr>
            <p:nvPr/>
          </p:nvSpPr>
          <p:spPr bwMode="auto">
            <a:xfrm>
              <a:off x="3275013" y="2306638"/>
              <a:ext cx="857250" cy="182563"/>
            </a:xfrm>
            <a:custGeom>
              <a:avLst/>
              <a:gdLst>
                <a:gd name="T0" fmla="*/ 4 w 540"/>
                <a:gd name="T1" fmla="*/ 112 h 115"/>
                <a:gd name="T2" fmla="*/ 0 w 540"/>
                <a:gd name="T3" fmla="*/ 114 h 115"/>
                <a:gd name="T4" fmla="*/ 17 w 540"/>
                <a:gd name="T5" fmla="*/ 115 h 115"/>
                <a:gd name="T6" fmla="*/ 20 w 540"/>
                <a:gd name="T7" fmla="*/ 113 h 115"/>
                <a:gd name="T8" fmla="*/ 4 w 540"/>
                <a:gd name="T9" fmla="*/ 112 h 115"/>
                <a:gd name="T10" fmla="*/ 534 w 540"/>
                <a:gd name="T11" fmla="*/ 0 h 115"/>
                <a:gd name="T12" fmla="*/ 521 w 540"/>
                <a:gd name="T13" fmla="*/ 8 h 115"/>
                <a:gd name="T14" fmla="*/ 528 w 540"/>
                <a:gd name="T15" fmla="*/ 9 h 115"/>
                <a:gd name="T16" fmla="*/ 540 w 540"/>
                <a:gd name="T17" fmla="*/ 1 h 115"/>
                <a:gd name="T18" fmla="*/ 534 w 540"/>
                <a:gd name="T19"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5">
                  <a:moveTo>
                    <a:pt x="4" y="112"/>
                  </a:moveTo>
                  <a:lnTo>
                    <a:pt x="0" y="114"/>
                  </a:lnTo>
                  <a:lnTo>
                    <a:pt x="17" y="115"/>
                  </a:lnTo>
                  <a:lnTo>
                    <a:pt x="20" y="113"/>
                  </a:lnTo>
                  <a:lnTo>
                    <a:pt x="4" y="112"/>
                  </a:lnTo>
                  <a:moveTo>
                    <a:pt x="534" y="0"/>
                  </a:moveTo>
                  <a:lnTo>
                    <a:pt x="521" y="8"/>
                  </a:lnTo>
                  <a:lnTo>
                    <a:pt x="528" y="9"/>
                  </a:lnTo>
                  <a:lnTo>
                    <a:pt x="540" y="1"/>
                  </a:lnTo>
                  <a:lnTo>
                    <a:pt x="53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6" name="Freeform 1125"/>
            <p:cNvSpPr>
              <a:spLocks/>
            </p:cNvSpPr>
            <p:nvPr/>
          </p:nvSpPr>
          <p:spPr bwMode="auto">
            <a:xfrm>
              <a:off x="3302001" y="2486025"/>
              <a:ext cx="14288" cy="4763"/>
            </a:xfrm>
            <a:custGeom>
              <a:avLst/>
              <a:gdLst>
                <a:gd name="T0" fmla="*/ 3 w 9"/>
                <a:gd name="T1" fmla="*/ 0 h 3"/>
                <a:gd name="T2" fmla="*/ 0 w 9"/>
                <a:gd name="T3" fmla="*/ 2 h 3"/>
                <a:gd name="T4" fmla="*/ 5 w 9"/>
                <a:gd name="T5" fmla="*/ 3 h 3"/>
                <a:gd name="T6" fmla="*/ 9 w 9"/>
                <a:gd name="T7" fmla="*/ 1 h 3"/>
                <a:gd name="T8" fmla="*/ 3 w 9"/>
                <a:gd name="T9" fmla="*/ 0 h 3"/>
              </a:gdLst>
              <a:ahLst/>
              <a:cxnLst>
                <a:cxn ang="0">
                  <a:pos x="T0" y="T1"/>
                </a:cxn>
                <a:cxn ang="0">
                  <a:pos x="T2" y="T3"/>
                </a:cxn>
                <a:cxn ang="0">
                  <a:pos x="T4" y="T5"/>
                </a:cxn>
                <a:cxn ang="0">
                  <a:pos x="T6" y="T7"/>
                </a:cxn>
                <a:cxn ang="0">
                  <a:pos x="T8" y="T9"/>
                </a:cxn>
              </a:cxnLst>
              <a:rect l="0" t="0" r="r" b="b"/>
              <a:pathLst>
                <a:path w="9" h="3">
                  <a:moveTo>
                    <a:pt x="3" y="0"/>
                  </a:moveTo>
                  <a:lnTo>
                    <a:pt x="0" y="2"/>
                  </a:lnTo>
                  <a:lnTo>
                    <a:pt x="5" y="3"/>
                  </a:lnTo>
                  <a:lnTo>
                    <a:pt x="9" y="1"/>
                  </a:lnTo>
                  <a:lnTo>
                    <a:pt x="3"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7" name="Freeform 1126"/>
            <p:cNvSpPr>
              <a:spLocks/>
            </p:cNvSpPr>
            <p:nvPr/>
          </p:nvSpPr>
          <p:spPr bwMode="auto">
            <a:xfrm>
              <a:off x="3302001" y="2486025"/>
              <a:ext cx="14288" cy="4763"/>
            </a:xfrm>
            <a:custGeom>
              <a:avLst/>
              <a:gdLst>
                <a:gd name="T0" fmla="*/ 3 w 9"/>
                <a:gd name="T1" fmla="*/ 0 h 3"/>
                <a:gd name="T2" fmla="*/ 0 w 9"/>
                <a:gd name="T3" fmla="*/ 2 h 3"/>
                <a:gd name="T4" fmla="*/ 5 w 9"/>
                <a:gd name="T5" fmla="*/ 3 h 3"/>
                <a:gd name="T6" fmla="*/ 9 w 9"/>
                <a:gd name="T7" fmla="*/ 1 h 3"/>
                <a:gd name="T8" fmla="*/ 3 w 9"/>
                <a:gd name="T9" fmla="*/ 0 h 3"/>
              </a:gdLst>
              <a:ahLst/>
              <a:cxnLst>
                <a:cxn ang="0">
                  <a:pos x="T0" y="T1"/>
                </a:cxn>
                <a:cxn ang="0">
                  <a:pos x="T2" y="T3"/>
                </a:cxn>
                <a:cxn ang="0">
                  <a:pos x="T4" y="T5"/>
                </a:cxn>
                <a:cxn ang="0">
                  <a:pos x="T6" y="T7"/>
                </a:cxn>
                <a:cxn ang="0">
                  <a:pos x="T8" y="T9"/>
                </a:cxn>
              </a:cxnLst>
              <a:rect l="0" t="0" r="r" b="b"/>
              <a:pathLst>
                <a:path w="9" h="3">
                  <a:moveTo>
                    <a:pt x="3" y="0"/>
                  </a:moveTo>
                  <a:lnTo>
                    <a:pt x="0" y="2"/>
                  </a:lnTo>
                  <a:lnTo>
                    <a:pt x="5" y="3"/>
                  </a:lnTo>
                  <a:lnTo>
                    <a:pt x="9" y="1"/>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8" name="Freeform 1127"/>
            <p:cNvSpPr>
              <a:spLocks/>
            </p:cNvSpPr>
            <p:nvPr/>
          </p:nvSpPr>
          <p:spPr bwMode="auto">
            <a:xfrm>
              <a:off x="3309938" y="2319338"/>
              <a:ext cx="803275" cy="212725"/>
            </a:xfrm>
            <a:custGeom>
              <a:avLst/>
              <a:gdLst>
                <a:gd name="T0" fmla="*/ 499 w 506"/>
                <a:gd name="T1" fmla="*/ 0 h 134"/>
                <a:gd name="T2" fmla="*/ 281 w 506"/>
                <a:gd name="T3" fmla="*/ 131 h 134"/>
                <a:gd name="T4" fmla="*/ 4 w 506"/>
                <a:gd name="T5" fmla="*/ 106 h 134"/>
                <a:gd name="T6" fmla="*/ 0 w 506"/>
                <a:gd name="T7" fmla="*/ 108 h 134"/>
                <a:gd name="T8" fmla="*/ 278 w 506"/>
                <a:gd name="T9" fmla="*/ 134 h 134"/>
                <a:gd name="T10" fmla="*/ 506 w 506"/>
                <a:gd name="T11" fmla="*/ 1 h 134"/>
                <a:gd name="T12" fmla="*/ 499 w 506"/>
                <a:gd name="T13" fmla="*/ 0 h 134"/>
              </a:gdLst>
              <a:ahLst/>
              <a:cxnLst>
                <a:cxn ang="0">
                  <a:pos x="T0" y="T1"/>
                </a:cxn>
                <a:cxn ang="0">
                  <a:pos x="T2" y="T3"/>
                </a:cxn>
                <a:cxn ang="0">
                  <a:pos x="T4" y="T5"/>
                </a:cxn>
                <a:cxn ang="0">
                  <a:pos x="T6" y="T7"/>
                </a:cxn>
                <a:cxn ang="0">
                  <a:pos x="T8" y="T9"/>
                </a:cxn>
                <a:cxn ang="0">
                  <a:pos x="T10" y="T11"/>
                </a:cxn>
                <a:cxn ang="0">
                  <a:pos x="T12" y="T13"/>
                </a:cxn>
              </a:cxnLst>
              <a:rect l="0" t="0" r="r" b="b"/>
              <a:pathLst>
                <a:path w="506" h="134">
                  <a:moveTo>
                    <a:pt x="499" y="0"/>
                  </a:moveTo>
                  <a:lnTo>
                    <a:pt x="281" y="131"/>
                  </a:lnTo>
                  <a:lnTo>
                    <a:pt x="4" y="106"/>
                  </a:lnTo>
                  <a:lnTo>
                    <a:pt x="0" y="108"/>
                  </a:lnTo>
                  <a:lnTo>
                    <a:pt x="278" y="134"/>
                  </a:lnTo>
                  <a:lnTo>
                    <a:pt x="506" y="1"/>
                  </a:lnTo>
                  <a:lnTo>
                    <a:pt x="499"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9" name="Freeform 1128"/>
            <p:cNvSpPr>
              <a:spLocks/>
            </p:cNvSpPr>
            <p:nvPr/>
          </p:nvSpPr>
          <p:spPr bwMode="auto">
            <a:xfrm>
              <a:off x="3309938" y="2319338"/>
              <a:ext cx="803275" cy="212725"/>
            </a:xfrm>
            <a:custGeom>
              <a:avLst/>
              <a:gdLst>
                <a:gd name="T0" fmla="*/ 499 w 506"/>
                <a:gd name="T1" fmla="*/ 0 h 134"/>
                <a:gd name="T2" fmla="*/ 281 w 506"/>
                <a:gd name="T3" fmla="*/ 131 h 134"/>
                <a:gd name="T4" fmla="*/ 4 w 506"/>
                <a:gd name="T5" fmla="*/ 106 h 134"/>
                <a:gd name="T6" fmla="*/ 0 w 506"/>
                <a:gd name="T7" fmla="*/ 108 h 134"/>
                <a:gd name="T8" fmla="*/ 278 w 506"/>
                <a:gd name="T9" fmla="*/ 134 h 134"/>
                <a:gd name="T10" fmla="*/ 506 w 506"/>
                <a:gd name="T11" fmla="*/ 1 h 134"/>
                <a:gd name="T12" fmla="*/ 499 w 506"/>
                <a:gd name="T13" fmla="*/ 0 h 134"/>
              </a:gdLst>
              <a:ahLst/>
              <a:cxnLst>
                <a:cxn ang="0">
                  <a:pos x="T0" y="T1"/>
                </a:cxn>
                <a:cxn ang="0">
                  <a:pos x="T2" y="T3"/>
                </a:cxn>
                <a:cxn ang="0">
                  <a:pos x="T4" y="T5"/>
                </a:cxn>
                <a:cxn ang="0">
                  <a:pos x="T6" y="T7"/>
                </a:cxn>
                <a:cxn ang="0">
                  <a:pos x="T8" y="T9"/>
                </a:cxn>
                <a:cxn ang="0">
                  <a:pos x="T10" y="T11"/>
                </a:cxn>
                <a:cxn ang="0">
                  <a:pos x="T12" y="T13"/>
                </a:cxn>
              </a:cxnLst>
              <a:rect l="0" t="0" r="r" b="b"/>
              <a:pathLst>
                <a:path w="506" h="134">
                  <a:moveTo>
                    <a:pt x="499" y="0"/>
                  </a:moveTo>
                  <a:lnTo>
                    <a:pt x="281" y="131"/>
                  </a:lnTo>
                  <a:lnTo>
                    <a:pt x="4" y="106"/>
                  </a:lnTo>
                  <a:lnTo>
                    <a:pt x="0" y="108"/>
                  </a:lnTo>
                  <a:lnTo>
                    <a:pt x="278" y="134"/>
                  </a:lnTo>
                  <a:lnTo>
                    <a:pt x="506" y="1"/>
                  </a:lnTo>
                  <a:lnTo>
                    <a:pt x="49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0" name="Freeform 1129"/>
            <p:cNvSpPr>
              <a:spLocks/>
            </p:cNvSpPr>
            <p:nvPr/>
          </p:nvSpPr>
          <p:spPr bwMode="auto">
            <a:xfrm>
              <a:off x="3276601" y="2257425"/>
              <a:ext cx="855663" cy="269875"/>
            </a:xfrm>
            <a:custGeom>
              <a:avLst/>
              <a:gdLst>
                <a:gd name="T0" fmla="*/ 302 w 539"/>
                <a:gd name="T1" fmla="*/ 170 h 170"/>
                <a:gd name="T2" fmla="*/ 0 w 539"/>
                <a:gd name="T3" fmla="*/ 143 h 170"/>
                <a:gd name="T4" fmla="*/ 238 w 539"/>
                <a:gd name="T5" fmla="*/ 0 h 170"/>
                <a:gd name="T6" fmla="*/ 539 w 539"/>
                <a:gd name="T7" fmla="*/ 27 h 170"/>
                <a:gd name="T8" fmla="*/ 302 w 539"/>
                <a:gd name="T9" fmla="*/ 170 h 170"/>
              </a:gdLst>
              <a:ahLst/>
              <a:cxnLst>
                <a:cxn ang="0">
                  <a:pos x="T0" y="T1"/>
                </a:cxn>
                <a:cxn ang="0">
                  <a:pos x="T2" y="T3"/>
                </a:cxn>
                <a:cxn ang="0">
                  <a:pos x="T4" y="T5"/>
                </a:cxn>
                <a:cxn ang="0">
                  <a:pos x="T6" y="T7"/>
                </a:cxn>
                <a:cxn ang="0">
                  <a:pos x="T8" y="T9"/>
                </a:cxn>
              </a:cxnLst>
              <a:rect l="0" t="0" r="r" b="b"/>
              <a:pathLst>
                <a:path w="539" h="170">
                  <a:moveTo>
                    <a:pt x="302" y="170"/>
                  </a:moveTo>
                  <a:lnTo>
                    <a:pt x="0" y="143"/>
                  </a:lnTo>
                  <a:lnTo>
                    <a:pt x="238" y="0"/>
                  </a:lnTo>
                  <a:lnTo>
                    <a:pt x="539" y="27"/>
                  </a:lnTo>
                  <a:lnTo>
                    <a:pt x="302" y="170"/>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1" name="Freeform 1130"/>
            <p:cNvSpPr>
              <a:spLocks/>
            </p:cNvSpPr>
            <p:nvPr/>
          </p:nvSpPr>
          <p:spPr bwMode="auto">
            <a:xfrm>
              <a:off x="3276601" y="2257425"/>
              <a:ext cx="855663" cy="269875"/>
            </a:xfrm>
            <a:custGeom>
              <a:avLst/>
              <a:gdLst>
                <a:gd name="T0" fmla="*/ 302 w 539"/>
                <a:gd name="T1" fmla="*/ 170 h 170"/>
                <a:gd name="T2" fmla="*/ 0 w 539"/>
                <a:gd name="T3" fmla="*/ 143 h 170"/>
                <a:gd name="T4" fmla="*/ 238 w 539"/>
                <a:gd name="T5" fmla="*/ 0 h 170"/>
                <a:gd name="T6" fmla="*/ 539 w 539"/>
                <a:gd name="T7" fmla="*/ 27 h 170"/>
                <a:gd name="T8" fmla="*/ 302 w 539"/>
                <a:gd name="T9" fmla="*/ 170 h 170"/>
              </a:gdLst>
              <a:ahLst/>
              <a:cxnLst>
                <a:cxn ang="0">
                  <a:pos x="T0" y="T1"/>
                </a:cxn>
                <a:cxn ang="0">
                  <a:pos x="T2" y="T3"/>
                </a:cxn>
                <a:cxn ang="0">
                  <a:pos x="T4" y="T5"/>
                </a:cxn>
                <a:cxn ang="0">
                  <a:pos x="T6" y="T7"/>
                </a:cxn>
                <a:cxn ang="0">
                  <a:pos x="T8" y="T9"/>
                </a:cxn>
              </a:cxnLst>
              <a:rect l="0" t="0" r="r" b="b"/>
              <a:pathLst>
                <a:path w="539" h="170">
                  <a:moveTo>
                    <a:pt x="302" y="170"/>
                  </a:moveTo>
                  <a:lnTo>
                    <a:pt x="0" y="143"/>
                  </a:lnTo>
                  <a:lnTo>
                    <a:pt x="238" y="0"/>
                  </a:lnTo>
                  <a:lnTo>
                    <a:pt x="539" y="27"/>
                  </a:lnTo>
                  <a:lnTo>
                    <a:pt x="302" y="17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2" name="Freeform 1131"/>
            <p:cNvSpPr>
              <a:spLocks noEditPoints="1"/>
            </p:cNvSpPr>
            <p:nvPr/>
          </p:nvSpPr>
          <p:spPr bwMode="auto">
            <a:xfrm>
              <a:off x="3262313" y="2292350"/>
              <a:ext cx="854075" cy="188913"/>
            </a:xfrm>
            <a:custGeom>
              <a:avLst/>
              <a:gdLst>
                <a:gd name="T0" fmla="*/ 21 w 538"/>
                <a:gd name="T1" fmla="*/ 104 h 119"/>
                <a:gd name="T2" fmla="*/ 0 w 538"/>
                <a:gd name="T3" fmla="*/ 119 h 119"/>
                <a:gd name="T4" fmla="*/ 11 w 538"/>
                <a:gd name="T5" fmla="*/ 119 h 119"/>
                <a:gd name="T6" fmla="*/ 13 w 538"/>
                <a:gd name="T7" fmla="*/ 118 h 119"/>
                <a:gd name="T8" fmla="*/ 9 w 538"/>
                <a:gd name="T9" fmla="*/ 118 h 119"/>
                <a:gd name="T10" fmla="*/ 28 w 538"/>
                <a:gd name="T11" fmla="*/ 105 h 119"/>
                <a:gd name="T12" fmla="*/ 21 w 538"/>
                <a:gd name="T13" fmla="*/ 104 h 119"/>
                <a:gd name="T14" fmla="*/ 533 w 538"/>
                <a:gd name="T15" fmla="*/ 0 h 119"/>
                <a:gd name="T16" fmla="*/ 528 w 538"/>
                <a:gd name="T17" fmla="*/ 4 h 119"/>
                <a:gd name="T18" fmla="*/ 532 w 538"/>
                <a:gd name="T19" fmla="*/ 4 h 119"/>
                <a:gd name="T20" fmla="*/ 538 w 538"/>
                <a:gd name="T21" fmla="*/ 1 h 119"/>
                <a:gd name="T22" fmla="*/ 533 w 538"/>
                <a:gd name="T23" fmla="*/ 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19">
                  <a:moveTo>
                    <a:pt x="21" y="104"/>
                  </a:moveTo>
                  <a:lnTo>
                    <a:pt x="0" y="119"/>
                  </a:lnTo>
                  <a:lnTo>
                    <a:pt x="11" y="119"/>
                  </a:lnTo>
                  <a:lnTo>
                    <a:pt x="13" y="118"/>
                  </a:lnTo>
                  <a:lnTo>
                    <a:pt x="9" y="118"/>
                  </a:lnTo>
                  <a:lnTo>
                    <a:pt x="28" y="105"/>
                  </a:lnTo>
                  <a:lnTo>
                    <a:pt x="21" y="104"/>
                  </a:lnTo>
                  <a:close/>
                  <a:moveTo>
                    <a:pt x="533" y="0"/>
                  </a:moveTo>
                  <a:lnTo>
                    <a:pt x="528" y="4"/>
                  </a:lnTo>
                  <a:lnTo>
                    <a:pt x="532" y="4"/>
                  </a:lnTo>
                  <a:lnTo>
                    <a:pt x="538" y="1"/>
                  </a:lnTo>
                  <a:lnTo>
                    <a:pt x="533"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3" name="Freeform 1132"/>
            <p:cNvSpPr>
              <a:spLocks noEditPoints="1"/>
            </p:cNvSpPr>
            <p:nvPr/>
          </p:nvSpPr>
          <p:spPr bwMode="auto">
            <a:xfrm>
              <a:off x="3262313" y="2292350"/>
              <a:ext cx="854075" cy="188913"/>
            </a:xfrm>
            <a:custGeom>
              <a:avLst/>
              <a:gdLst>
                <a:gd name="T0" fmla="*/ 21 w 538"/>
                <a:gd name="T1" fmla="*/ 104 h 119"/>
                <a:gd name="T2" fmla="*/ 0 w 538"/>
                <a:gd name="T3" fmla="*/ 119 h 119"/>
                <a:gd name="T4" fmla="*/ 11 w 538"/>
                <a:gd name="T5" fmla="*/ 119 h 119"/>
                <a:gd name="T6" fmla="*/ 13 w 538"/>
                <a:gd name="T7" fmla="*/ 118 h 119"/>
                <a:gd name="T8" fmla="*/ 9 w 538"/>
                <a:gd name="T9" fmla="*/ 118 h 119"/>
                <a:gd name="T10" fmla="*/ 28 w 538"/>
                <a:gd name="T11" fmla="*/ 105 h 119"/>
                <a:gd name="T12" fmla="*/ 21 w 538"/>
                <a:gd name="T13" fmla="*/ 104 h 119"/>
                <a:gd name="T14" fmla="*/ 533 w 538"/>
                <a:gd name="T15" fmla="*/ 0 h 119"/>
                <a:gd name="T16" fmla="*/ 528 w 538"/>
                <a:gd name="T17" fmla="*/ 4 h 119"/>
                <a:gd name="T18" fmla="*/ 532 w 538"/>
                <a:gd name="T19" fmla="*/ 4 h 119"/>
                <a:gd name="T20" fmla="*/ 538 w 538"/>
                <a:gd name="T21" fmla="*/ 1 h 119"/>
                <a:gd name="T22" fmla="*/ 533 w 538"/>
                <a:gd name="T23" fmla="*/ 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19">
                  <a:moveTo>
                    <a:pt x="21" y="104"/>
                  </a:moveTo>
                  <a:lnTo>
                    <a:pt x="0" y="119"/>
                  </a:lnTo>
                  <a:lnTo>
                    <a:pt x="11" y="119"/>
                  </a:lnTo>
                  <a:lnTo>
                    <a:pt x="13" y="118"/>
                  </a:lnTo>
                  <a:lnTo>
                    <a:pt x="9" y="118"/>
                  </a:lnTo>
                  <a:lnTo>
                    <a:pt x="28" y="105"/>
                  </a:lnTo>
                  <a:lnTo>
                    <a:pt x="21" y="104"/>
                  </a:lnTo>
                  <a:moveTo>
                    <a:pt x="533" y="0"/>
                  </a:moveTo>
                  <a:lnTo>
                    <a:pt x="528" y="4"/>
                  </a:lnTo>
                  <a:lnTo>
                    <a:pt x="532" y="4"/>
                  </a:lnTo>
                  <a:lnTo>
                    <a:pt x="538" y="1"/>
                  </a:lnTo>
                  <a:lnTo>
                    <a:pt x="53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4" name="Freeform 1133"/>
            <p:cNvSpPr>
              <a:spLocks noEditPoints="1"/>
            </p:cNvSpPr>
            <p:nvPr/>
          </p:nvSpPr>
          <p:spPr bwMode="auto">
            <a:xfrm>
              <a:off x="3279776" y="2298700"/>
              <a:ext cx="827088" cy="220663"/>
            </a:xfrm>
            <a:custGeom>
              <a:avLst/>
              <a:gdLst>
                <a:gd name="T0" fmla="*/ 2 w 521"/>
                <a:gd name="T1" fmla="*/ 114 h 139"/>
                <a:gd name="T2" fmla="*/ 0 w 521"/>
                <a:gd name="T3" fmla="*/ 115 h 139"/>
                <a:gd name="T4" fmla="*/ 300 w 521"/>
                <a:gd name="T5" fmla="*/ 139 h 139"/>
                <a:gd name="T6" fmla="*/ 306 w 521"/>
                <a:gd name="T7" fmla="*/ 135 h 139"/>
                <a:gd name="T8" fmla="*/ 2 w 521"/>
                <a:gd name="T9" fmla="*/ 114 h 139"/>
                <a:gd name="T10" fmla="*/ 517 w 521"/>
                <a:gd name="T11" fmla="*/ 0 h 139"/>
                <a:gd name="T12" fmla="*/ 486 w 521"/>
                <a:gd name="T13" fmla="*/ 18 h 139"/>
                <a:gd name="T14" fmla="*/ 340 w 521"/>
                <a:gd name="T15" fmla="*/ 113 h 139"/>
                <a:gd name="T16" fmla="*/ 521 w 521"/>
                <a:gd name="T17" fmla="*/ 0 h 139"/>
                <a:gd name="T18" fmla="*/ 517 w 521"/>
                <a:gd name="T19"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21" h="139">
                  <a:moveTo>
                    <a:pt x="2" y="114"/>
                  </a:moveTo>
                  <a:lnTo>
                    <a:pt x="0" y="115"/>
                  </a:lnTo>
                  <a:lnTo>
                    <a:pt x="300" y="139"/>
                  </a:lnTo>
                  <a:lnTo>
                    <a:pt x="306" y="135"/>
                  </a:lnTo>
                  <a:lnTo>
                    <a:pt x="2" y="114"/>
                  </a:lnTo>
                  <a:close/>
                  <a:moveTo>
                    <a:pt x="517" y="0"/>
                  </a:moveTo>
                  <a:lnTo>
                    <a:pt x="486" y="18"/>
                  </a:lnTo>
                  <a:lnTo>
                    <a:pt x="340" y="113"/>
                  </a:lnTo>
                  <a:lnTo>
                    <a:pt x="521" y="0"/>
                  </a:lnTo>
                  <a:lnTo>
                    <a:pt x="517"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5" name="Freeform 1134"/>
            <p:cNvSpPr>
              <a:spLocks noEditPoints="1"/>
            </p:cNvSpPr>
            <p:nvPr/>
          </p:nvSpPr>
          <p:spPr bwMode="auto">
            <a:xfrm>
              <a:off x="3279776" y="2298700"/>
              <a:ext cx="827088" cy="220663"/>
            </a:xfrm>
            <a:custGeom>
              <a:avLst/>
              <a:gdLst>
                <a:gd name="T0" fmla="*/ 2 w 521"/>
                <a:gd name="T1" fmla="*/ 114 h 139"/>
                <a:gd name="T2" fmla="*/ 0 w 521"/>
                <a:gd name="T3" fmla="*/ 115 h 139"/>
                <a:gd name="T4" fmla="*/ 300 w 521"/>
                <a:gd name="T5" fmla="*/ 139 h 139"/>
                <a:gd name="T6" fmla="*/ 306 w 521"/>
                <a:gd name="T7" fmla="*/ 135 h 139"/>
                <a:gd name="T8" fmla="*/ 2 w 521"/>
                <a:gd name="T9" fmla="*/ 114 h 139"/>
                <a:gd name="T10" fmla="*/ 517 w 521"/>
                <a:gd name="T11" fmla="*/ 0 h 139"/>
                <a:gd name="T12" fmla="*/ 486 w 521"/>
                <a:gd name="T13" fmla="*/ 18 h 139"/>
                <a:gd name="T14" fmla="*/ 340 w 521"/>
                <a:gd name="T15" fmla="*/ 113 h 139"/>
                <a:gd name="T16" fmla="*/ 521 w 521"/>
                <a:gd name="T17" fmla="*/ 0 h 139"/>
                <a:gd name="T18" fmla="*/ 517 w 521"/>
                <a:gd name="T19"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21" h="139">
                  <a:moveTo>
                    <a:pt x="2" y="114"/>
                  </a:moveTo>
                  <a:lnTo>
                    <a:pt x="0" y="115"/>
                  </a:lnTo>
                  <a:lnTo>
                    <a:pt x="300" y="139"/>
                  </a:lnTo>
                  <a:lnTo>
                    <a:pt x="306" y="135"/>
                  </a:lnTo>
                  <a:lnTo>
                    <a:pt x="2" y="114"/>
                  </a:lnTo>
                  <a:moveTo>
                    <a:pt x="517" y="0"/>
                  </a:moveTo>
                  <a:lnTo>
                    <a:pt x="486" y="18"/>
                  </a:lnTo>
                  <a:lnTo>
                    <a:pt x="340" y="113"/>
                  </a:lnTo>
                  <a:lnTo>
                    <a:pt x="521" y="0"/>
                  </a:lnTo>
                  <a:lnTo>
                    <a:pt x="51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6" name="Freeform 1135"/>
            <p:cNvSpPr>
              <a:spLocks/>
            </p:cNvSpPr>
            <p:nvPr/>
          </p:nvSpPr>
          <p:spPr bwMode="auto">
            <a:xfrm>
              <a:off x="3276601" y="2251075"/>
              <a:ext cx="838200" cy="261938"/>
            </a:xfrm>
            <a:custGeom>
              <a:avLst/>
              <a:gdLst>
                <a:gd name="T0" fmla="*/ 309 w 528"/>
                <a:gd name="T1" fmla="*/ 165 h 165"/>
                <a:gd name="T2" fmla="*/ 0 w 528"/>
                <a:gd name="T3" fmla="*/ 144 h 165"/>
                <a:gd name="T4" fmla="*/ 217 w 528"/>
                <a:gd name="T5" fmla="*/ 0 h 165"/>
                <a:gd name="T6" fmla="*/ 528 w 528"/>
                <a:gd name="T7" fmla="*/ 21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4"/>
                  </a:lnTo>
                  <a:lnTo>
                    <a:pt x="217" y="0"/>
                  </a:lnTo>
                  <a:lnTo>
                    <a:pt x="528" y="21"/>
                  </a:lnTo>
                  <a:lnTo>
                    <a:pt x="309" y="1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7" name="Freeform 1136"/>
            <p:cNvSpPr>
              <a:spLocks/>
            </p:cNvSpPr>
            <p:nvPr/>
          </p:nvSpPr>
          <p:spPr bwMode="auto">
            <a:xfrm>
              <a:off x="3276601" y="2251075"/>
              <a:ext cx="838200" cy="261938"/>
            </a:xfrm>
            <a:custGeom>
              <a:avLst/>
              <a:gdLst>
                <a:gd name="T0" fmla="*/ 309 w 528"/>
                <a:gd name="T1" fmla="*/ 165 h 165"/>
                <a:gd name="T2" fmla="*/ 0 w 528"/>
                <a:gd name="T3" fmla="*/ 144 h 165"/>
                <a:gd name="T4" fmla="*/ 217 w 528"/>
                <a:gd name="T5" fmla="*/ 0 h 165"/>
                <a:gd name="T6" fmla="*/ 528 w 528"/>
                <a:gd name="T7" fmla="*/ 21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4"/>
                  </a:lnTo>
                  <a:lnTo>
                    <a:pt x="217" y="0"/>
                  </a:lnTo>
                  <a:lnTo>
                    <a:pt x="528" y="21"/>
                  </a:lnTo>
                  <a:lnTo>
                    <a:pt x="309" y="16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8" name="Freeform 1137"/>
            <p:cNvSpPr>
              <a:spLocks/>
            </p:cNvSpPr>
            <p:nvPr/>
          </p:nvSpPr>
          <p:spPr bwMode="auto">
            <a:xfrm>
              <a:off x="4103688" y="2274888"/>
              <a:ext cx="33338" cy="17463"/>
            </a:xfrm>
            <a:custGeom>
              <a:avLst/>
              <a:gdLst>
                <a:gd name="T0" fmla="*/ 14 w 21"/>
                <a:gd name="T1" fmla="*/ 0 h 11"/>
                <a:gd name="T2" fmla="*/ 3 w 21"/>
                <a:gd name="T3" fmla="*/ 6 h 11"/>
                <a:gd name="T4" fmla="*/ 7 w 21"/>
                <a:gd name="T5" fmla="*/ 6 h 11"/>
                <a:gd name="T6" fmla="*/ 0 w 21"/>
                <a:gd name="T7" fmla="*/ 11 h 11"/>
                <a:gd name="T8" fmla="*/ 3 w 21"/>
                <a:gd name="T9" fmla="*/ 11 h 11"/>
                <a:gd name="T10" fmla="*/ 21 w 21"/>
                <a:gd name="T11" fmla="*/ 1 h 11"/>
                <a:gd name="T12" fmla="*/ 14 w 21"/>
                <a:gd name="T13" fmla="*/ 0 h 11"/>
              </a:gdLst>
              <a:ahLst/>
              <a:cxnLst>
                <a:cxn ang="0">
                  <a:pos x="T0" y="T1"/>
                </a:cxn>
                <a:cxn ang="0">
                  <a:pos x="T2" y="T3"/>
                </a:cxn>
                <a:cxn ang="0">
                  <a:pos x="T4" y="T5"/>
                </a:cxn>
                <a:cxn ang="0">
                  <a:pos x="T6" y="T7"/>
                </a:cxn>
                <a:cxn ang="0">
                  <a:pos x="T8" y="T9"/>
                </a:cxn>
                <a:cxn ang="0">
                  <a:pos x="T10" y="T11"/>
                </a:cxn>
                <a:cxn ang="0">
                  <a:pos x="T12" y="T13"/>
                </a:cxn>
              </a:cxnLst>
              <a:rect l="0" t="0" r="r" b="b"/>
              <a:pathLst>
                <a:path w="21" h="11">
                  <a:moveTo>
                    <a:pt x="14" y="0"/>
                  </a:moveTo>
                  <a:lnTo>
                    <a:pt x="3" y="6"/>
                  </a:lnTo>
                  <a:lnTo>
                    <a:pt x="7" y="6"/>
                  </a:lnTo>
                  <a:lnTo>
                    <a:pt x="0" y="11"/>
                  </a:lnTo>
                  <a:lnTo>
                    <a:pt x="3" y="11"/>
                  </a:lnTo>
                  <a:lnTo>
                    <a:pt x="21" y="1"/>
                  </a:lnTo>
                  <a:lnTo>
                    <a:pt x="14"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9" name="Freeform 1138"/>
            <p:cNvSpPr>
              <a:spLocks/>
            </p:cNvSpPr>
            <p:nvPr/>
          </p:nvSpPr>
          <p:spPr bwMode="auto">
            <a:xfrm>
              <a:off x="4103688" y="2274888"/>
              <a:ext cx="33338" cy="17463"/>
            </a:xfrm>
            <a:custGeom>
              <a:avLst/>
              <a:gdLst>
                <a:gd name="T0" fmla="*/ 14 w 21"/>
                <a:gd name="T1" fmla="*/ 0 h 11"/>
                <a:gd name="T2" fmla="*/ 3 w 21"/>
                <a:gd name="T3" fmla="*/ 6 h 11"/>
                <a:gd name="T4" fmla="*/ 7 w 21"/>
                <a:gd name="T5" fmla="*/ 6 h 11"/>
                <a:gd name="T6" fmla="*/ 0 w 21"/>
                <a:gd name="T7" fmla="*/ 11 h 11"/>
                <a:gd name="T8" fmla="*/ 3 w 21"/>
                <a:gd name="T9" fmla="*/ 11 h 11"/>
                <a:gd name="T10" fmla="*/ 21 w 21"/>
                <a:gd name="T11" fmla="*/ 1 h 11"/>
                <a:gd name="T12" fmla="*/ 14 w 21"/>
                <a:gd name="T13" fmla="*/ 0 h 11"/>
              </a:gdLst>
              <a:ahLst/>
              <a:cxnLst>
                <a:cxn ang="0">
                  <a:pos x="T0" y="T1"/>
                </a:cxn>
                <a:cxn ang="0">
                  <a:pos x="T2" y="T3"/>
                </a:cxn>
                <a:cxn ang="0">
                  <a:pos x="T4" y="T5"/>
                </a:cxn>
                <a:cxn ang="0">
                  <a:pos x="T6" y="T7"/>
                </a:cxn>
                <a:cxn ang="0">
                  <a:pos x="T8" y="T9"/>
                </a:cxn>
                <a:cxn ang="0">
                  <a:pos x="T10" y="T11"/>
                </a:cxn>
                <a:cxn ang="0">
                  <a:pos x="T12" y="T13"/>
                </a:cxn>
              </a:cxnLst>
              <a:rect l="0" t="0" r="r" b="b"/>
              <a:pathLst>
                <a:path w="21" h="11">
                  <a:moveTo>
                    <a:pt x="14" y="0"/>
                  </a:moveTo>
                  <a:lnTo>
                    <a:pt x="3" y="6"/>
                  </a:lnTo>
                  <a:lnTo>
                    <a:pt x="7" y="6"/>
                  </a:lnTo>
                  <a:lnTo>
                    <a:pt x="0" y="11"/>
                  </a:lnTo>
                  <a:lnTo>
                    <a:pt x="3" y="11"/>
                  </a:lnTo>
                  <a:lnTo>
                    <a:pt x="21" y="1"/>
                  </a:lnTo>
                  <a:lnTo>
                    <a:pt x="1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0" name="Freeform 1139"/>
            <p:cNvSpPr>
              <a:spLocks/>
            </p:cNvSpPr>
            <p:nvPr/>
          </p:nvSpPr>
          <p:spPr bwMode="auto">
            <a:xfrm>
              <a:off x="4095751" y="2292350"/>
              <a:ext cx="12700" cy="6350"/>
            </a:xfrm>
            <a:custGeom>
              <a:avLst/>
              <a:gdLst>
                <a:gd name="T0" fmla="*/ 5 w 8"/>
                <a:gd name="T1" fmla="*/ 0 h 4"/>
                <a:gd name="T2" fmla="*/ 0 w 8"/>
                <a:gd name="T3" fmla="*/ 3 h 4"/>
                <a:gd name="T4" fmla="*/ 3 w 8"/>
                <a:gd name="T5" fmla="*/ 4 h 4"/>
                <a:gd name="T6" fmla="*/ 8 w 8"/>
                <a:gd name="T7" fmla="*/ 0 h 4"/>
                <a:gd name="T8" fmla="*/ 5 w 8"/>
                <a:gd name="T9" fmla="*/ 0 h 4"/>
              </a:gdLst>
              <a:ahLst/>
              <a:cxnLst>
                <a:cxn ang="0">
                  <a:pos x="T0" y="T1"/>
                </a:cxn>
                <a:cxn ang="0">
                  <a:pos x="T2" y="T3"/>
                </a:cxn>
                <a:cxn ang="0">
                  <a:pos x="T4" y="T5"/>
                </a:cxn>
                <a:cxn ang="0">
                  <a:pos x="T6" y="T7"/>
                </a:cxn>
                <a:cxn ang="0">
                  <a:pos x="T8" y="T9"/>
                </a:cxn>
              </a:cxnLst>
              <a:rect l="0" t="0" r="r" b="b"/>
              <a:pathLst>
                <a:path w="8" h="4">
                  <a:moveTo>
                    <a:pt x="5" y="0"/>
                  </a:moveTo>
                  <a:lnTo>
                    <a:pt x="0" y="3"/>
                  </a:lnTo>
                  <a:lnTo>
                    <a:pt x="3" y="4"/>
                  </a:lnTo>
                  <a:lnTo>
                    <a:pt x="8" y="0"/>
                  </a:lnTo>
                  <a:lnTo>
                    <a:pt x="5"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1" name="Freeform 1140"/>
            <p:cNvSpPr>
              <a:spLocks/>
            </p:cNvSpPr>
            <p:nvPr/>
          </p:nvSpPr>
          <p:spPr bwMode="auto">
            <a:xfrm>
              <a:off x="4095751" y="2292350"/>
              <a:ext cx="12700" cy="6350"/>
            </a:xfrm>
            <a:custGeom>
              <a:avLst/>
              <a:gdLst>
                <a:gd name="T0" fmla="*/ 5 w 8"/>
                <a:gd name="T1" fmla="*/ 0 h 4"/>
                <a:gd name="T2" fmla="*/ 0 w 8"/>
                <a:gd name="T3" fmla="*/ 3 h 4"/>
                <a:gd name="T4" fmla="*/ 3 w 8"/>
                <a:gd name="T5" fmla="*/ 4 h 4"/>
                <a:gd name="T6" fmla="*/ 8 w 8"/>
                <a:gd name="T7" fmla="*/ 0 h 4"/>
                <a:gd name="T8" fmla="*/ 5 w 8"/>
                <a:gd name="T9" fmla="*/ 0 h 4"/>
              </a:gdLst>
              <a:ahLst/>
              <a:cxnLst>
                <a:cxn ang="0">
                  <a:pos x="T0" y="T1"/>
                </a:cxn>
                <a:cxn ang="0">
                  <a:pos x="T2" y="T3"/>
                </a:cxn>
                <a:cxn ang="0">
                  <a:pos x="T4" y="T5"/>
                </a:cxn>
                <a:cxn ang="0">
                  <a:pos x="T6" y="T7"/>
                </a:cxn>
                <a:cxn ang="0">
                  <a:pos x="T8" y="T9"/>
                </a:cxn>
              </a:cxnLst>
              <a:rect l="0" t="0" r="r" b="b"/>
              <a:pathLst>
                <a:path w="8" h="4">
                  <a:moveTo>
                    <a:pt x="5" y="0"/>
                  </a:moveTo>
                  <a:lnTo>
                    <a:pt x="0" y="3"/>
                  </a:lnTo>
                  <a:lnTo>
                    <a:pt x="3" y="4"/>
                  </a:lnTo>
                  <a:lnTo>
                    <a:pt x="8" y="0"/>
                  </a:lnTo>
                  <a:lnTo>
                    <a:pt x="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2" name="Freeform 1141"/>
            <p:cNvSpPr>
              <a:spLocks/>
            </p:cNvSpPr>
            <p:nvPr/>
          </p:nvSpPr>
          <p:spPr bwMode="auto">
            <a:xfrm>
              <a:off x="4051301" y="2297113"/>
              <a:ext cx="49213" cy="30163"/>
            </a:xfrm>
            <a:custGeom>
              <a:avLst/>
              <a:gdLst>
                <a:gd name="T0" fmla="*/ 28 w 31"/>
                <a:gd name="T1" fmla="*/ 0 h 19"/>
                <a:gd name="T2" fmla="*/ 0 w 31"/>
                <a:gd name="T3" fmla="*/ 19 h 19"/>
                <a:gd name="T4" fmla="*/ 31 w 31"/>
                <a:gd name="T5" fmla="*/ 1 h 19"/>
                <a:gd name="T6" fmla="*/ 28 w 31"/>
                <a:gd name="T7" fmla="*/ 0 h 19"/>
              </a:gdLst>
              <a:ahLst/>
              <a:cxnLst>
                <a:cxn ang="0">
                  <a:pos x="T0" y="T1"/>
                </a:cxn>
                <a:cxn ang="0">
                  <a:pos x="T2" y="T3"/>
                </a:cxn>
                <a:cxn ang="0">
                  <a:pos x="T4" y="T5"/>
                </a:cxn>
                <a:cxn ang="0">
                  <a:pos x="T6" y="T7"/>
                </a:cxn>
              </a:cxnLst>
              <a:rect l="0" t="0" r="r" b="b"/>
              <a:pathLst>
                <a:path w="31" h="19">
                  <a:moveTo>
                    <a:pt x="28" y="0"/>
                  </a:moveTo>
                  <a:lnTo>
                    <a:pt x="0" y="19"/>
                  </a:lnTo>
                  <a:lnTo>
                    <a:pt x="31" y="1"/>
                  </a:lnTo>
                  <a:lnTo>
                    <a:pt x="28" y="0"/>
                  </a:lnTo>
                  <a:close/>
                </a:path>
              </a:pathLst>
            </a:custGeom>
            <a:solidFill>
              <a:srgbClr val="B2AF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3" name="Freeform 1142"/>
            <p:cNvSpPr>
              <a:spLocks/>
            </p:cNvSpPr>
            <p:nvPr/>
          </p:nvSpPr>
          <p:spPr bwMode="auto">
            <a:xfrm>
              <a:off x="4051301" y="2297113"/>
              <a:ext cx="49213" cy="30163"/>
            </a:xfrm>
            <a:custGeom>
              <a:avLst/>
              <a:gdLst>
                <a:gd name="T0" fmla="*/ 28 w 31"/>
                <a:gd name="T1" fmla="*/ 0 h 19"/>
                <a:gd name="T2" fmla="*/ 0 w 31"/>
                <a:gd name="T3" fmla="*/ 19 h 19"/>
                <a:gd name="T4" fmla="*/ 31 w 31"/>
                <a:gd name="T5" fmla="*/ 1 h 19"/>
                <a:gd name="T6" fmla="*/ 28 w 31"/>
                <a:gd name="T7" fmla="*/ 0 h 19"/>
              </a:gdLst>
              <a:ahLst/>
              <a:cxnLst>
                <a:cxn ang="0">
                  <a:pos x="T0" y="T1"/>
                </a:cxn>
                <a:cxn ang="0">
                  <a:pos x="T2" y="T3"/>
                </a:cxn>
                <a:cxn ang="0">
                  <a:pos x="T4" y="T5"/>
                </a:cxn>
                <a:cxn ang="0">
                  <a:pos x="T6" y="T7"/>
                </a:cxn>
              </a:cxnLst>
              <a:rect l="0" t="0" r="r" b="b"/>
              <a:pathLst>
                <a:path w="31" h="19">
                  <a:moveTo>
                    <a:pt x="28" y="0"/>
                  </a:moveTo>
                  <a:lnTo>
                    <a:pt x="0" y="19"/>
                  </a:lnTo>
                  <a:lnTo>
                    <a:pt x="31" y="1"/>
                  </a:lnTo>
                  <a:lnTo>
                    <a:pt x="2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4" name="Freeform 1143"/>
            <p:cNvSpPr>
              <a:spLocks/>
            </p:cNvSpPr>
            <p:nvPr/>
          </p:nvSpPr>
          <p:spPr bwMode="auto">
            <a:xfrm>
              <a:off x="3278188" y="2452688"/>
              <a:ext cx="25400" cy="4763"/>
            </a:xfrm>
            <a:custGeom>
              <a:avLst/>
              <a:gdLst>
                <a:gd name="T0" fmla="*/ 4 w 16"/>
                <a:gd name="T1" fmla="*/ 0 h 3"/>
                <a:gd name="T2" fmla="*/ 0 w 16"/>
                <a:gd name="T3" fmla="*/ 2 h 3"/>
                <a:gd name="T4" fmla="*/ 11 w 16"/>
                <a:gd name="T5" fmla="*/ 3 h 3"/>
                <a:gd name="T6" fmla="*/ 16 w 16"/>
                <a:gd name="T7" fmla="*/ 1 h 3"/>
                <a:gd name="T8" fmla="*/ 4 w 16"/>
                <a:gd name="T9" fmla="*/ 0 h 3"/>
              </a:gdLst>
              <a:ahLst/>
              <a:cxnLst>
                <a:cxn ang="0">
                  <a:pos x="T0" y="T1"/>
                </a:cxn>
                <a:cxn ang="0">
                  <a:pos x="T2" y="T3"/>
                </a:cxn>
                <a:cxn ang="0">
                  <a:pos x="T4" y="T5"/>
                </a:cxn>
                <a:cxn ang="0">
                  <a:pos x="T6" y="T7"/>
                </a:cxn>
                <a:cxn ang="0">
                  <a:pos x="T8" y="T9"/>
                </a:cxn>
              </a:cxnLst>
              <a:rect l="0" t="0" r="r" b="b"/>
              <a:pathLst>
                <a:path w="16" h="3">
                  <a:moveTo>
                    <a:pt x="4" y="0"/>
                  </a:moveTo>
                  <a:lnTo>
                    <a:pt x="0" y="2"/>
                  </a:lnTo>
                  <a:lnTo>
                    <a:pt x="11" y="3"/>
                  </a:lnTo>
                  <a:lnTo>
                    <a:pt x="16" y="1"/>
                  </a:lnTo>
                  <a:lnTo>
                    <a:pt x="4"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5" name="Freeform 1144"/>
            <p:cNvSpPr>
              <a:spLocks/>
            </p:cNvSpPr>
            <p:nvPr/>
          </p:nvSpPr>
          <p:spPr bwMode="auto">
            <a:xfrm>
              <a:off x="3278188" y="2452688"/>
              <a:ext cx="25400" cy="4763"/>
            </a:xfrm>
            <a:custGeom>
              <a:avLst/>
              <a:gdLst>
                <a:gd name="T0" fmla="*/ 4 w 16"/>
                <a:gd name="T1" fmla="*/ 0 h 3"/>
                <a:gd name="T2" fmla="*/ 0 w 16"/>
                <a:gd name="T3" fmla="*/ 2 h 3"/>
                <a:gd name="T4" fmla="*/ 11 w 16"/>
                <a:gd name="T5" fmla="*/ 3 h 3"/>
                <a:gd name="T6" fmla="*/ 16 w 16"/>
                <a:gd name="T7" fmla="*/ 1 h 3"/>
                <a:gd name="T8" fmla="*/ 4 w 16"/>
                <a:gd name="T9" fmla="*/ 0 h 3"/>
              </a:gdLst>
              <a:ahLst/>
              <a:cxnLst>
                <a:cxn ang="0">
                  <a:pos x="T0" y="T1"/>
                </a:cxn>
                <a:cxn ang="0">
                  <a:pos x="T2" y="T3"/>
                </a:cxn>
                <a:cxn ang="0">
                  <a:pos x="T4" y="T5"/>
                </a:cxn>
                <a:cxn ang="0">
                  <a:pos x="T6" y="T7"/>
                </a:cxn>
                <a:cxn ang="0">
                  <a:pos x="T8" y="T9"/>
                </a:cxn>
              </a:cxnLst>
              <a:rect l="0" t="0" r="r" b="b"/>
              <a:pathLst>
                <a:path w="16" h="3">
                  <a:moveTo>
                    <a:pt x="4" y="0"/>
                  </a:moveTo>
                  <a:lnTo>
                    <a:pt x="0" y="2"/>
                  </a:lnTo>
                  <a:lnTo>
                    <a:pt x="11" y="3"/>
                  </a:lnTo>
                  <a:lnTo>
                    <a:pt x="16" y="1"/>
                  </a:lnTo>
                  <a:lnTo>
                    <a:pt x="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6" name="Freeform 1145"/>
            <p:cNvSpPr>
              <a:spLocks/>
            </p:cNvSpPr>
            <p:nvPr/>
          </p:nvSpPr>
          <p:spPr bwMode="auto">
            <a:xfrm>
              <a:off x="3295651" y="2454275"/>
              <a:ext cx="15875" cy="4763"/>
            </a:xfrm>
            <a:custGeom>
              <a:avLst/>
              <a:gdLst>
                <a:gd name="T0" fmla="*/ 5 w 10"/>
                <a:gd name="T1" fmla="*/ 0 h 3"/>
                <a:gd name="T2" fmla="*/ 0 w 10"/>
                <a:gd name="T3" fmla="*/ 2 h 3"/>
                <a:gd name="T4" fmla="*/ 7 w 10"/>
                <a:gd name="T5" fmla="*/ 3 h 3"/>
                <a:gd name="T6" fmla="*/ 10 w 10"/>
                <a:gd name="T7" fmla="*/ 1 h 3"/>
                <a:gd name="T8" fmla="*/ 5 w 10"/>
                <a:gd name="T9" fmla="*/ 0 h 3"/>
              </a:gdLst>
              <a:ahLst/>
              <a:cxnLst>
                <a:cxn ang="0">
                  <a:pos x="T0" y="T1"/>
                </a:cxn>
                <a:cxn ang="0">
                  <a:pos x="T2" y="T3"/>
                </a:cxn>
                <a:cxn ang="0">
                  <a:pos x="T4" y="T5"/>
                </a:cxn>
                <a:cxn ang="0">
                  <a:pos x="T6" y="T7"/>
                </a:cxn>
                <a:cxn ang="0">
                  <a:pos x="T8" y="T9"/>
                </a:cxn>
              </a:cxnLst>
              <a:rect l="0" t="0" r="r" b="b"/>
              <a:pathLst>
                <a:path w="10" h="3">
                  <a:moveTo>
                    <a:pt x="5" y="0"/>
                  </a:moveTo>
                  <a:lnTo>
                    <a:pt x="0" y="2"/>
                  </a:lnTo>
                  <a:lnTo>
                    <a:pt x="7" y="3"/>
                  </a:lnTo>
                  <a:lnTo>
                    <a:pt x="10" y="1"/>
                  </a:lnTo>
                  <a:lnTo>
                    <a:pt x="5"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7" name="Freeform 1146"/>
            <p:cNvSpPr>
              <a:spLocks/>
            </p:cNvSpPr>
            <p:nvPr/>
          </p:nvSpPr>
          <p:spPr bwMode="auto">
            <a:xfrm>
              <a:off x="3295651" y="2454275"/>
              <a:ext cx="15875" cy="4763"/>
            </a:xfrm>
            <a:custGeom>
              <a:avLst/>
              <a:gdLst>
                <a:gd name="T0" fmla="*/ 5 w 10"/>
                <a:gd name="T1" fmla="*/ 0 h 3"/>
                <a:gd name="T2" fmla="*/ 0 w 10"/>
                <a:gd name="T3" fmla="*/ 2 h 3"/>
                <a:gd name="T4" fmla="*/ 7 w 10"/>
                <a:gd name="T5" fmla="*/ 3 h 3"/>
                <a:gd name="T6" fmla="*/ 10 w 10"/>
                <a:gd name="T7" fmla="*/ 1 h 3"/>
                <a:gd name="T8" fmla="*/ 5 w 10"/>
                <a:gd name="T9" fmla="*/ 0 h 3"/>
              </a:gdLst>
              <a:ahLst/>
              <a:cxnLst>
                <a:cxn ang="0">
                  <a:pos x="T0" y="T1"/>
                </a:cxn>
                <a:cxn ang="0">
                  <a:pos x="T2" y="T3"/>
                </a:cxn>
                <a:cxn ang="0">
                  <a:pos x="T4" y="T5"/>
                </a:cxn>
                <a:cxn ang="0">
                  <a:pos x="T6" y="T7"/>
                </a:cxn>
                <a:cxn ang="0">
                  <a:pos x="T8" y="T9"/>
                </a:cxn>
              </a:cxnLst>
              <a:rect l="0" t="0" r="r" b="b"/>
              <a:pathLst>
                <a:path w="10" h="3">
                  <a:moveTo>
                    <a:pt x="5" y="0"/>
                  </a:moveTo>
                  <a:lnTo>
                    <a:pt x="0" y="2"/>
                  </a:lnTo>
                  <a:lnTo>
                    <a:pt x="7" y="3"/>
                  </a:lnTo>
                  <a:lnTo>
                    <a:pt x="10" y="1"/>
                  </a:lnTo>
                  <a:lnTo>
                    <a:pt x="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8" name="Freeform 1147"/>
            <p:cNvSpPr>
              <a:spLocks/>
            </p:cNvSpPr>
            <p:nvPr/>
          </p:nvSpPr>
          <p:spPr bwMode="auto">
            <a:xfrm>
              <a:off x="3306763" y="2284413"/>
              <a:ext cx="808038" cy="217488"/>
            </a:xfrm>
            <a:custGeom>
              <a:avLst/>
              <a:gdLst>
                <a:gd name="T0" fmla="*/ 505 w 509"/>
                <a:gd name="T1" fmla="*/ 0 h 137"/>
                <a:gd name="T2" fmla="*/ 285 w 509"/>
                <a:gd name="T3" fmla="*/ 132 h 137"/>
                <a:gd name="T4" fmla="*/ 3 w 509"/>
                <a:gd name="T5" fmla="*/ 108 h 137"/>
                <a:gd name="T6" fmla="*/ 0 w 509"/>
                <a:gd name="T7" fmla="*/ 110 h 137"/>
                <a:gd name="T8" fmla="*/ 282 w 509"/>
                <a:gd name="T9" fmla="*/ 137 h 137"/>
                <a:gd name="T10" fmla="*/ 469 w 509"/>
                <a:gd name="T11" fmla="*/ 27 h 137"/>
                <a:gd name="T12" fmla="*/ 497 w 509"/>
                <a:gd name="T13" fmla="*/ 8 h 137"/>
                <a:gd name="T14" fmla="*/ 502 w 509"/>
                <a:gd name="T15" fmla="*/ 5 h 137"/>
                <a:gd name="T16" fmla="*/ 509 w 509"/>
                <a:gd name="T17" fmla="*/ 0 h 137"/>
                <a:gd name="T18" fmla="*/ 505 w 509"/>
                <a:gd name="T19" fmla="*/ 0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09" h="137">
                  <a:moveTo>
                    <a:pt x="505" y="0"/>
                  </a:moveTo>
                  <a:lnTo>
                    <a:pt x="285" y="132"/>
                  </a:lnTo>
                  <a:lnTo>
                    <a:pt x="3" y="108"/>
                  </a:lnTo>
                  <a:lnTo>
                    <a:pt x="0" y="110"/>
                  </a:lnTo>
                  <a:lnTo>
                    <a:pt x="282" y="137"/>
                  </a:lnTo>
                  <a:lnTo>
                    <a:pt x="469" y="27"/>
                  </a:lnTo>
                  <a:lnTo>
                    <a:pt x="497" y="8"/>
                  </a:lnTo>
                  <a:lnTo>
                    <a:pt x="502" y="5"/>
                  </a:lnTo>
                  <a:lnTo>
                    <a:pt x="509" y="0"/>
                  </a:lnTo>
                  <a:lnTo>
                    <a:pt x="505"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9" name="Freeform 1148"/>
            <p:cNvSpPr>
              <a:spLocks/>
            </p:cNvSpPr>
            <p:nvPr/>
          </p:nvSpPr>
          <p:spPr bwMode="auto">
            <a:xfrm>
              <a:off x="3306763" y="2284413"/>
              <a:ext cx="808038" cy="217488"/>
            </a:xfrm>
            <a:custGeom>
              <a:avLst/>
              <a:gdLst>
                <a:gd name="T0" fmla="*/ 505 w 509"/>
                <a:gd name="T1" fmla="*/ 0 h 137"/>
                <a:gd name="T2" fmla="*/ 285 w 509"/>
                <a:gd name="T3" fmla="*/ 132 h 137"/>
                <a:gd name="T4" fmla="*/ 3 w 509"/>
                <a:gd name="T5" fmla="*/ 108 h 137"/>
                <a:gd name="T6" fmla="*/ 0 w 509"/>
                <a:gd name="T7" fmla="*/ 110 h 137"/>
                <a:gd name="T8" fmla="*/ 282 w 509"/>
                <a:gd name="T9" fmla="*/ 137 h 137"/>
                <a:gd name="T10" fmla="*/ 469 w 509"/>
                <a:gd name="T11" fmla="*/ 27 h 137"/>
                <a:gd name="T12" fmla="*/ 497 w 509"/>
                <a:gd name="T13" fmla="*/ 8 h 137"/>
                <a:gd name="T14" fmla="*/ 502 w 509"/>
                <a:gd name="T15" fmla="*/ 5 h 137"/>
                <a:gd name="T16" fmla="*/ 509 w 509"/>
                <a:gd name="T17" fmla="*/ 0 h 137"/>
                <a:gd name="T18" fmla="*/ 505 w 509"/>
                <a:gd name="T19" fmla="*/ 0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09" h="137">
                  <a:moveTo>
                    <a:pt x="505" y="0"/>
                  </a:moveTo>
                  <a:lnTo>
                    <a:pt x="285" y="132"/>
                  </a:lnTo>
                  <a:lnTo>
                    <a:pt x="3" y="108"/>
                  </a:lnTo>
                  <a:lnTo>
                    <a:pt x="0" y="110"/>
                  </a:lnTo>
                  <a:lnTo>
                    <a:pt x="282" y="137"/>
                  </a:lnTo>
                  <a:lnTo>
                    <a:pt x="469" y="27"/>
                  </a:lnTo>
                  <a:lnTo>
                    <a:pt x="497" y="8"/>
                  </a:lnTo>
                  <a:lnTo>
                    <a:pt x="502" y="5"/>
                  </a:lnTo>
                  <a:lnTo>
                    <a:pt x="509" y="0"/>
                  </a:lnTo>
                  <a:lnTo>
                    <a:pt x="50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0" name="Freeform 1149"/>
            <p:cNvSpPr>
              <a:spLocks/>
            </p:cNvSpPr>
            <p:nvPr/>
          </p:nvSpPr>
          <p:spPr bwMode="auto">
            <a:xfrm>
              <a:off x="3279776" y="2225675"/>
              <a:ext cx="857250" cy="268288"/>
            </a:xfrm>
            <a:custGeom>
              <a:avLst/>
              <a:gdLst>
                <a:gd name="T0" fmla="*/ 302 w 540"/>
                <a:gd name="T1" fmla="*/ 169 h 169"/>
                <a:gd name="T2" fmla="*/ 0 w 540"/>
                <a:gd name="T3" fmla="*/ 143 h 169"/>
                <a:gd name="T4" fmla="*/ 238 w 540"/>
                <a:gd name="T5" fmla="*/ 0 h 169"/>
                <a:gd name="T6" fmla="*/ 540 w 540"/>
                <a:gd name="T7" fmla="*/ 27 h 169"/>
                <a:gd name="T8" fmla="*/ 302 w 540"/>
                <a:gd name="T9" fmla="*/ 169 h 169"/>
              </a:gdLst>
              <a:ahLst/>
              <a:cxnLst>
                <a:cxn ang="0">
                  <a:pos x="T0" y="T1"/>
                </a:cxn>
                <a:cxn ang="0">
                  <a:pos x="T2" y="T3"/>
                </a:cxn>
                <a:cxn ang="0">
                  <a:pos x="T4" y="T5"/>
                </a:cxn>
                <a:cxn ang="0">
                  <a:pos x="T6" y="T7"/>
                </a:cxn>
                <a:cxn ang="0">
                  <a:pos x="T8" y="T9"/>
                </a:cxn>
              </a:cxnLst>
              <a:rect l="0" t="0" r="r" b="b"/>
              <a:pathLst>
                <a:path w="540" h="169">
                  <a:moveTo>
                    <a:pt x="302" y="169"/>
                  </a:moveTo>
                  <a:lnTo>
                    <a:pt x="0" y="143"/>
                  </a:lnTo>
                  <a:lnTo>
                    <a:pt x="238" y="0"/>
                  </a:lnTo>
                  <a:lnTo>
                    <a:pt x="540" y="27"/>
                  </a:lnTo>
                  <a:lnTo>
                    <a:pt x="302" y="169"/>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1" name="Freeform 1150"/>
            <p:cNvSpPr>
              <a:spLocks/>
            </p:cNvSpPr>
            <p:nvPr/>
          </p:nvSpPr>
          <p:spPr bwMode="auto">
            <a:xfrm>
              <a:off x="3279776" y="2225675"/>
              <a:ext cx="857250" cy="268288"/>
            </a:xfrm>
            <a:custGeom>
              <a:avLst/>
              <a:gdLst>
                <a:gd name="T0" fmla="*/ 302 w 540"/>
                <a:gd name="T1" fmla="*/ 169 h 169"/>
                <a:gd name="T2" fmla="*/ 0 w 540"/>
                <a:gd name="T3" fmla="*/ 143 h 169"/>
                <a:gd name="T4" fmla="*/ 238 w 540"/>
                <a:gd name="T5" fmla="*/ 0 h 169"/>
                <a:gd name="T6" fmla="*/ 540 w 540"/>
                <a:gd name="T7" fmla="*/ 27 h 169"/>
                <a:gd name="T8" fmla="*/ 302 w 540"/>
                <a:gd name="T9" fmla="*/ 169 h 169"/>
              </a:gdLst>
              <a:ahLst/>
              <a:cxnLst>
                <a:cxn ang="0">
                  <a:pos x="T0" y="T1"/>
                </a:cxn>
                <a:cxn ang="0">
                  <a:pos x="T2" y="T3"/>
                </a:cxn>
                <a:cxn ang="0">
                  <a:pos x="T4" y="T5"/>
                </a:cxn>
                <a:cxn ang="0">
                  <a:pos x="T6" y="T7"/>
                </a:cxn>
                <a:cxn ang="0">
                  <a:pos x="T8" y="T9"/>
                </a:cxn>
              </a:cxnLst>
              <a:rect l="0" t="0" r="r" b="b"/>
              <a:pathLst>
                <a:path w="540" h="169">
                  <a:moveTo>
                    <a:pt x="302" y="169"/>
                  </a:moveTo>
                  <a:lnTo>
                    <a:pt x="0" y="143"/>
                  </a:lnTo>
                  <a:lnTo>
                    <a:pt x="238" y="0"/>
                  </a:lnTo>
                  <a:lnTo>
                    <a:pt x="540" y="27"/>
                  </a:lnTo>
                  <a:lnTo>
                    <a:pt x="302" y="1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2" name="Freeform 1151"/>
            <p:cNvSpPr>
              <a:spLocks/>
            </p:cNvSpPr>
            <p:nvPr/>
          </p:nvSpPr>
          <p:spPr bwMode="auto">
            <a:xfrm>
              <a:off x="3265488" y="2216150"/>
              <a:ext cx="854075" cy="234950"/>
            </a:xfrm>
            <a:custGeom>
              <a:avLst/>
              <a:gdLst>
                <a:gd name="T0" fmla="*/ 225 w 538"/>
                <a:gd name="T1" fmla="*/ 0 h 148"/>
                <a:gd name="T2" fmla="*/ 0 w 538"/>
                <a:gd name="T3" fmla="*/ 147 h 148"/>
                <a:gd name="T4" fmla="*/ 11 w 538"/>
                <a:gd name="T5" fmla="*/ 148 h 148"/>
                <a:gd name="T6" fmla="*/ 216 w 538"/>
                <a:gd name="T7" fmla="*/ 25 h 148"/>
                <a:gd name="T8" fmla="*/ 223 w 538"/>
                <a:gd name="T9" fmla="*/ 20 h 148"/>
                <a:gd name="T10" fmla="*/ 224 w 538"/>
                <a:gd name="T11" fmla="*/ 20 h 148"/>
                <a:gd name="T12" fmla="*/ 247 w 538"/>
                <a:gd name="T13" fmla="*/ 6 h 148"/>
                <a:gd name="T14" fmla="*/ 533 w 538"/>
                <a:gd name="T15" fmla="*/ 32 h 148"/>
                <a:gd name="T16" fmla="*/ 538 w 538"/>
                <a:gd name="T17" fmla="*/ 29 h 148"/>
                <a:gd name="T18" fmla="*/ 225 w 538"/>
                <a:gd name="T19" fmla="*/ 0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38" h="148">
                  <a:moveTo>
                    <a:pt x="225" y="0"/>
                  </a:moveTo>
                  <a:lnTo>
                    <a:pt x="0" y="147"/>
                  </a:lnTo>
                  <a:lnTo>
                    <a:pt x="11" y="148"/>
                  </a:lnTo>
                  <a:lnTo>
                    <a:pt x="216" y="25"/>
                  </a:lnTo>
                  <a:lnTo>
                    <a:pt x="223" y="20"/>
                  </a:lnTo>
                  <a:lnTo>
                    <a:pt x="224" y="20"/>
                  </a:lnTo>
                  <a:lnTo>
                    <a:pt x="247" y="6"/>
                  </a:lnTo>
                  <a:lnTo>
                    <a:pt x="533" y="32"/>
                  </a:lnTo>
                  <a:lnTo>
                    <a:pt x="538" y="29"/>
                  </a:lnTo>
                  <a:lnTo>
                    <a:pt x="225"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3" name="Freeform 1152"/>
            <p:cNvSpPr>
              <a:spLocks/>
            </p:cNvSpPr>
            <p:nvPr/>
          </p:nvSpPr>
          <p:spPr bwMode="auto">
            <a:xfrm>
              <a:off x="3265488" y="2216150"/>
              <a:ext cx="854075" cy="234950"/>
            </a:xfrm>
            <a:custGeom>
              <a:avLst/>
              <a:gdLst>
                <a:gd name="T0" fmla="*/ 225 w 538"/>
                <a:gd name="T1" fmla="*/ 0 h 148"/>
                <a:gd name="T2" fmla="*/ 0 w 538"/>
                <a:gd name="T3" fmla="*/ 147 h 148"/>
                <a:gd name="T4" fmla="*/ 11 w 538"/>
                <a:gd name="T5" fmla="*/ 148 h 148"/>
                <a:gd name="T6" fmla="*/ 216 w 538"/>
                <a:gd name="T7" fmla="*/ 25 h 148"/>
                <a:gd name="T8" fmla="*/ 223 w 538"/>
                <a:gd name="T9" fmla="*/ 20 h 148"/>
                <a:gd name="T10" fmla="*/ 224 w 538"/>
                <a:gd name="T11" fmla="*/ 20 h 148"/>
                <a:gd name="T12" fmla="*/ 247 w 538"/>
                <a:gd name="T13" fmla="*/ 6 h 148"/>
                <a:gd name="T14" fmla="*/ 533 w 538"/>
                <a:gd name="T15" fmla="*/ 32 h 148"/>
                <a:gd name="T16" fmla="*/ 538 w 538"/>
                <a:gd name="T17" fmla="*/ 29 h 148"/>
                <a:gd name="T18" fmla="*/ 225 w 538"/>
                <a:gd name="T19" fmla="*/ 0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38" h="148">
                  <a:moveTo>
                    <a:pt x="225" y="0"/>
                  </a:moveTo>
                  <a:lnTo>
                    <a:pt x="0" y="147"/>
                  </a:lnTo>
                  <a:lnTo>
                    <a:pt x="11" y="148"/>
                  </a:lnTo>
                  <a:lnTo>
                    <a:pt x="216" y="25"/>
                  </a:lnTo>
                  <a:lnTo>
                    <a:pt x="223" y="20"/>
                  </a:lnTo>
                  <a:lnTo>
                    <a:pt x="224" y="20"/>
                  </a:lnTo>
                  <a:lnTo>
                    <a:pt x="247" y="6"/>
                  </a:lnTo>
                  <a:lnTo>
                    <a:pt x="533" y="32"/>
                  </a:lnTo>
                  <a:lnTo>
                    <a:pt x="538" y="29"/>
                  </a:lnTo>
                  <a:lnTo>
                    <a:pt x="22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4" name="Freeform 1153"/>
            <p:cNvSpPr>
              <a:spLocks/>
            </p:cNvSpPr>
            <p:nvPr/>
          </p:nvSpPr>
          <p:spPr bwMode="auto">
            <a:xfrm>
              <a:off x="3608388" y="2247900"/>
              <a:ext cx="12700" cy="7938"/>
            </a:xfrm>
            <a:custGeom>
              <a:avLst/>
              <a:gdLst>
                <a:gd name="T0" fmla="*/ 7 w 8"/>
                <a:gd name="T1" fmla="*/ 0 h 5"/>
                <a:gd name="T2" fmla="*/ 0 w 8"/>
                <a:gd name="T3" fmla="*/ 5 h 5"/>
                <a:gd name="T4" fmla="*/ 8 w 8"/>
                <a:gd name="T5" fmla="*/ 0 h 5"/>
                <a:gd name="T6" fmla="*/ 7 w 8"/>
                <a:gd name="T7" fmla="*/ 0 h 5"/>
              </a:gdLst>
              <a:ahLst/>
              <a:cxnLst>
                <a:cxn ang="0">
                  <a:pos x="T0" y="T1"/>
                </a:cxn>
                <a:cxn ang="0">
                  <a:pos x="T2" y="T3"/>
                </a:cxn>
                <a:cxn ang="0">
                  <a:pos x="T4" y="T5"/>
                </a:cxn>
                <a:cxn ang="0">
                  <a:pos x="T6" y="T7"/>
                </a:cxn>
              </a:cxnLst>
              <a:rect l="0" t="0" r="r" b="b"/>
              <a:pathLst>
                <a:path w="8" h="5">
                  <a:moveTo>
                    <a:pt x="7" y="0"/>
                  </a:moveTo>
                  <a:lnTo>
                    <a:pt x="0" y="5"/>
                  </a:lnTo>
                  <a:lnTo>
                    <a:pt x="8" y="0"/>
                  </a:lnTo>
                  <a:lnTo>
                    <a:pt x="7"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5" name="Freeform 1154"/>
            <p:cNvSpPr>
              <a:spLocks/>
            </p:cNvSpPr>
            <p:nvPr/>
          </p:nvSpPr>
          <p:spPr bwMode="auto">
            <a:xfrm>
              <a:off x="3608388" y="2247900"/>
              <a:ext cx="12700" cy="7938"/>
            </a:xfrm>
            <a:custGeom>
              <a:avLst/>
              <a:gdLst>
                <a:gd name="T0" fmla="*/ 7 w 8"/>
                <a:gd name="T1" fmla="*/ 0 h 5"/>
                <a:gd name="T2" fmla="*/ 0 w 8"/>
                <a:gd name="T3" fmla="*/ 5 h 5"/>
                <a:gd name="T4" fmla="*/ 8 w 8"/>
                <a:gd name="T5" fmla="*/ 0 h 5"/>
                <a:gd name="T6" fmla="*/ 7 w 8"/>
                <a:gd name="T7" fmla="*/ 0 h 5"/>
              </a:gdLst>
              <a:ahLst/>
              <a:cxnLst>
                <a:cxn ang="0">
                  <a:pos x="T0" y="T1"/>
                </a:cxn>
                <a:cxn ang="0">
                  <a:pos x="T2" y="T3"/>
                </a:cxn>
                <a:cxn ang="0">
                  <a:pos x="T4" y="T5"/>
                </a:cxn>
                <a:cxn ang="0">
                  <a:pos x="T6" y="T7"/>
                </a:cxn>
              </a:cxnLst>
              <a:rect l="0" t="0" r="r" b="b"/>
              <a:pathLst>
                <a:path w="8" h="5">
                  <a:moveTo>
                    <a:pt x="7" y="0"/>
                  </a:moveTo>
                  <a:lnTo>
                    <a:pt x="0" y="5"/>
                  </a:lnTo>
                  <a:lnTo>
                    <a:pt x="8" y="0"/>
                  </a:lnTo>
                  <a:lnTo>
                    <a:pt x="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6" name="Freeform 1155"/>
            <p:cNvSpPr>
              <a:spLocks/>
            </p:cNvSpPr>
            <p:nvPr/>
          </p:nvSpPr>
          <p:spPr bwMode="auto">
            <a:xfrm>
              <a:off x="3282951" y="2225675"/>
              <a:ext cx="828675" cy="261938"/>
            </a:xfrm>
            <a:custGeom>
              <a:avLst/>
              <a:gdLst>
                <a:gd name="T0" fmla="*/ 236 w 522"/>
                <a:gd name="T1" fmla="*/ 0 h 165"/>
                <a:gd name="T2" fmla="*/ 213 w 522"/>
                <a:gd name="T3" fmla="*/ 14 h 165"/>
                <a:gd name="T4" fmla="*/ 205 w 522"/>
                <a:gd name="T5" fmla="*/ 19 h 165"/>
                <a:gd name="T6" fmla="*/ 0 w 522"/>
                <a:gd name="T7" fmla="*/ 142 h 165"/>
                <a:gd name="T8" fmla="*/ 300 w 522"/>
                <a:gd name="T9" fmla="*/ 165 h 165"/>
                <a:gd name="T10" fmla="*/ 522 w 522"/>
                <a:gd name="T11" fmla="*/ 26 h 165"/>
                <a:gd name="T12" fmla="*/ 236 w 522"/>
                <a:gd name="T13" fmla="*/ 0 h 165"/>
              </a:gdLst>
              <a:ahLst/>
              <a:cxnLst>
                <a:cxn ang="0">
                  <a:pos x="T0" y="T1"/>
                </a:cxn>
                <a:cxn ang="0">
                  <a:pos x="T2" y="T3"/>
                </a:cxn>
                <a:cxn ang="0">
                  <a:pos x="T4" y="T5"/>
                </a:cxn>
                <a:cxn ang="0">
                  <a:pos x="T6" y="T7"/>
                </a:cxn>
                <a:cxn ang="0">
                  <a:pos x="T8" y="T9"/>
                </a:cxn>
                <a:cxn ang="0">
                  <a:pos x="T10" y="T11"/>
                </a:cxn>
                <a:cxn ang="0">
                  <a:pos x="T12" y="T13"/>
                </a:cxn>
              </a:cxnLst>
              <a:rect l="0" t="0" r="r" b="b"/>
              <a:pathLst>
                <a:path w="522" h="165">
                  <a:moveTo>
                    <a:pt x="236" y="0"/>
                  </a:moveTo>
                  <a:lnTo>
                    <a:pt x="213" y="14"/>
                  </a:lnTo>
                  <a:lnTo>
                    <a:pt x="205" y="19"/>
                  </a:lnTo>
                  <a:lnTo>
                    <a:pt x="0" y="142"/>
                  </a:lnTo>
                  <a:lnTo>
                    <a:pt x="300" y="165"/>
                  </a:lnTo>
                  <a:lnTo>
                    <a:pt x="522" y="26"/>
                  </a:lnTo>
                  <a:lnTo>
                    <a:pt x="236"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7" name="Freeform 1156"/>
            <p:cNvSpPr>
              <a:spLocks/>
            </p:cNvSpPr>
            <p:nvPr/>
          </p:nvSpPr>
          <p:spPr bwMode="auto">
            <a:xfrm>
              <a:off x="3282951" y="2225675"/>
              <a:ext cx="828675" cy="261938"/>
            </a:xfrm>
            <a:custGeom>
              <a:avLst/>
              <a:gdLst>
                <a:gd name="T0" fmla="*/ 236 w 522"/>
                <a:gd name="T1" fmla="*/ 0 h 165"/>
                <a:gd name="T2" fmla="*/ 213 w 522"/>
                <a:gd name="T3" fmla="*/ 14 h 165"/>
                <a:gd name="T4" fmla="*/ 205 w 522"/>
                <a:gd name="T5" fmla="*/ 19 h 165"/>
                <a:gd name="T6" fmla="*/ 0 w 522"/>
                <a:gd name="T7" fmla="*/ 142 h 165"/>
                <a:gd name="T8" fmla="*/ 300 w 522"/>
                <a:gd name="T9" fmla="*/ 165 h 165"/>
                <a:gd name="T10" fmla="*/ 522 w 522"/>
                <a:gd name="T11" fmla="*/ 26 h 165"/>
                <a:gd name="T12" fmla="*/ 236 w 522"/>
                <a:gd name="T13" fmla="*/ 0 h 165"/>
              </a:gdLst>
              <a:ahLst/>
              <a:cxnLst>
                <a:cxn ang="0">
                  <a:pos x="T0" y="T1"/>
                </a:cxn>
                <a:cxn ang="0">
                  <a:pos x="T2" y="T3"/>
                </a:cxn>
                <a:cxn ang="0">
                  <a:pos x="T4" y="T5"/>
                </a:cxn>
                <a:cxn ang="0">
                  <a:pos x="T6" y="T7"/>
                </a:cxn>
                <a:cxn ang="0">
                  <a:pos x="T8" y="T9"/>
                </a:cxn>
                <a:cxn ang="0">
                  <a:pos x="T10" y="T11"/>
                </a:cxn>
                <a:cxn ang="0">
                  <a:pos x="T12" y="T13"/>
                </a:cxn>
              </a:cxnLst>
              <a:rect l="0" t="0" r="r" b="b"/>
              <a:pathLst>
                <a:path w="522" h="165">
                  <a:moveTo>
                    <a:pt x="236" y="0"/>
                  </a:moveTo>
                  <a:lnTo>
                    <a:pt x="213" y="14"/>
                  </a:lnTo>
                  <a:lnTo>
                    <a:pt x="205" y="19"/>
                  </a:lnTo>
                  <a:lnTo>
                    <a:pt x="0" y="142"/>
                  </a:lnTo>
                  <a:lnTo>
                    <a:pt x="300" y="165"/>
                  </a:lnTo>
                  <a:lnTo>
                    <a:pt x="522" y="26"/>
                  </a:lnTo>
                  <a:lnTo>
                    <a:pt x="23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8" name="Freeform 1157"/>
            <p:cNvSpPr>
              <a:spLocks/>
            </p:cNvSpPr>
            <p:nvPr/>
          </p:nvSpPr>
          <p:spPr bwMode="auto">
            <a:xfrm>
              <a:off x="3279776" y="2219325"/>
              <a:ext cx="838200" cy="261938"/>
            </a:xfrm>
            <a:custGeom>
              <a:avLst/>
              <a:gdLst>
                <a:gd name="T0" fmla="*/ 310 w 528"/>
                <a:gd name="T1" fmla="*/ 165 h 165"/>
                <a:gd name="T2" fmla="*/ 0 w 528"/>
                <a:gd name="T3" fmla="*/ 144 h 165"/>
                <a:gd name="T4" fmla="*/ 217 w 528"/>
                <a:gd name="T5" fmla="*/ 0 h 165"/>
                <a:gd name="T6" fmla="*/ 528 w 528"/>
                <a:gd name="T7" fmla="*/ 21 h 165"/>
                <a:gd name="T8" fmla="*/ 310 w 528"/>
                <a:gd name="T9" fmla="*/ 165 h 165"/>
              </a:gdLst>
              <a:ahLst/>
              <a:cxnLst>
                <a:cxn ang="0">
                  <a:pos x="T0" y="T1"/>
                </a:cxn>
                <a:cxn ang="0">
                  <a:pos x="T2" y="T3"/>
                </a:cxn>
                <a:cxn ang="0">
                  <a:pos x="T4" y="T5"/>
                </a:cxn>
                <a:cxn ang="0">
                  <a:pos x="T6" y="T7"/>
                </a:cxn>
                <a:cxn ang="0">
                  <a:pos x="T8" y="T9"/>
                </a:cxn>
              </a:cxnLst>
              <a:rect l="0" t="0" r="r" b="b"/>
              <a:pathLst>
                <a:path w="528" h="165">
                  <a:moveTo>
                    <a:pt x="310" y="165"/>
                  </a:moveTo>
                  <a:lnTo>
                    <a:pt x="0" y="144"/>
                  </a:lnTo>
                  <a:lnTo>
                    <a:pt x="217" y="0"/>
                  </a:lnTo>
                  <a:lnTo>
                    <a:pt x="528" y="21"/>
                  </a:lnTo>
                  <a:lnTo>
                    <a:pt x="310" y="1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9" name="Freeform 1158"/>
            <p:cNvSpPr>
              <a:spLocks/>
            </p:cNvSpPr>
            <p:nvPr/>
          </p:nvSpPr>
          <p:spPr bwMode="auto">
            <a:xfrm>
              <a:off x="3606801" y="2287588"/>
              <a:ext cx="254000" cy="19050"/>
            </a:xfrm>
            <a:custGeom>
              <a:avLst/>
              <a:gdLst>
                <a:gd name="T0" fmla="*/ 157 w 160"/>
                <a:gd name="T1" fmla="*/ 12 h 12"/>
                <a:gd name="T2" fmla="*/ 0 w 160"/>
                <a:gd name="T3" fmla="*/ 2 h 12"/>
                <a:gd name="T4" fmla="*/ 3 w 160"/>
                <a:gd name="T5" fmla="*/ 0 h 12"/>
                <a:gd name="T6" fmla="*/ 160 w 160"/>
                <a:gd name="T7" fmla="*/ 10 h 12"/>
                <a:gd name="T8" fmla="*/ 157 w 160"/>
                <a:gd name="T9" fmla="*/ 12 h 12"/>
              </a:gdLst>
              <a:ahLst/>
              <a:cxnLst>
                <a:cxn ang="0">
                  <a:pos x="T0" y="T1"/>
                </a:cxn>
                <a:cxn ang="0">
                  <a:pos x="T2" y="T3"/>
                </a:cxn>
                <a:cxn ang="0">
                  <a:pos x="T4" y="T5"/>
                </a:cxn>
                <a:cxn ang="0">
                  <a:pos x="T6" y="T7"/>
                </a:cxn>
                <a:cxn ang="0">
                  <a:pos x="T8" y="T9"/>
                </a:cxn>
              </a:cxnLst>
              <a:rect l="0" t="0" r="r" b="b"/>
              <a:pathLst>
                <a:path w="160" h="12">
                  <a:moveTo>
                    <a:pt x="157" y="12"/>
                  </a:moveTo>
                  <a:lnTo>
                    <a:pt x="0" y="2"/>
                  </a:lnTo>
                  <a:lnTo>
                    <a:pt x="3" y="0"/>
                  </a:lnTo>
                  <a:lnTo>
                    <a:pt x="160" y="10"/>
                  </a:lnTo>
                  <a:lnTo>
                    <a:pt x="157" y="12"/>
                  </a:lnTo>
                  <a:close/>
                </a:path>
              </a:pathLst>
            </a:custGeom>
            <a:solidFill>
              <a:srgbClr val="D3D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0" name="Freeform 1159"/>
            <p:cNvSpPr>
              <a:spLocks/>
            </p:cNvSpPr>
            <p:nvPr/>
          </p:nvSpPr>
          <p:spPr bwMode="auto">
            <a:xfrm>
              <a:off x="3494088" y="2360613"/>
              <a:ext cx="295275" cy="23813"/>
            </a:xfrm>
            <a:custGeom>
              <a:avLst/>
              <a:gdLst>
                <a:gd name="T0" fmla="*/ 183 w 186"/>
                <a:gd name="T1" fmla="*/ 15 h 15"/>
                <a:gd name="T2" fmla="*/ 0 w 186"/>
                <a:gd name="T3" fmla="*/ 3 h 15"/>
                <a:gd name="T4" fmla="*/ 3 w 186"/>
                <a:gd name="T5" fmla="*/ 0 h 15"/>
                <a:gd name="T6" fmla="*/ 186 w 186"/>
                <a:gd name="T7" fmla="*/ 13 h 15"/>
                <a:gd name="T8" fmla="*/ 183 w 186"/>
                <a:gd name="T9" fmla="*/ 15 h 15"/>
              </a:gdLst>
              <a:ahLst/>
              <a:cxnLst>
                <a:cxn ang="0">
                  <a:pos x="T0" y="T1"/>
                </a:cxn>
                <a:cxn ang="0">
                  <a:pos x="T2" y="T3"/>
                </a:cxn>
                <a:cxn ang="0">
                  <a:pos x="T4" y="T5"/>
                </a:cxn>
                <a:cxn ang="0">
                  <a:pos x="T6" y="T7"/>
                </a:cxn>
                <a:cxn ang="0">
                  <a:pos x="T8" y="T9"/>
                </a:cxn>
              </a:cxnLst>
              <a:rect l="0" t="0" r="r" b="b"/>
              <a:pathLst>
                <a:path w="186" h="15">
                  <a:moveTo>
                    <a:pt x="183" y="15"/>
                  </a:moveTo>
                  <a:lnTo>
                    <a:pt x="0" y="3"/>
                  </a:lnTo>
                  <a:lnTo>
                    <a:pt x="3" y="0"/>
                  </a:lnTo>
                  <a:lnTo>
                    <a:pt x="186" y="13"/>
                  </a:lnTo>
                  <a:lnTo>
                    <a:pt x="183" y="15"/>
                  </a:lnTo>
                  <a:close/>
                </a:path>
              </a:pathLst>
            </a:custGeom>
            <a:solidFill>
              <a:srgbClr val="D3D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1" name="Freeform 1160"/>
            <p:cNvSpPr>
              <a:spLocks/>
            </p:cNvSpPr>
            <p:nvPr/>
          </p:nvSpPr>
          <p:spPr bwMode="auto">
            <a:xfrm>
              <a:off x="3481388" y="2368550"/>
              <a:ext cx="371475" cy="28575"/>
            </a:xfrm>
            <a:custGeom>
              <a:avLst/>
              <a:gdLst>
                <a:gd name="T0" fmla="*/ 230 w 234"/>
                <a:gd name="T1" fmla="*/ 18 h 18"/>
                <a:gd name="T2" fmla="*/ 0 w 234"/>
                <a:gd name="T3" fmla="*/ 2 h 18"/>
                <a:gd name="T4" fmla="*/ 4 w 234"/>
                <a:gd name="T5" fmla="*/ 0 h 18"/>
                <a:gd name="T6" fmla="*/ 234 w 234"/>
                <a:gd name="T7" fmla="*/ 16 h 18"/>
                <a:gd name="T8" fmla="*/ 230 w 234"/>
                <a:gd name="T9" fmla="*/ 18 h 18"/>
              </a:gdLst>
              <a:ahLst/>
              <a:cxnLst>
                <a:cxn ang="0">
                  <a:pos x="T0" y="T1"/>
                </a:cxn>
                <a:cxn ang="0">
                  <a:pos x="T2" y="T3"/>
                </a:cxn>
                <a:cxn ang="0">
                  <a:pos x="T4" y="T5"/>
                </a:cxn>
                <a:cxn ang="0">
                  <a:pos x="T6" y="T7"/>
                </a:cxn>
                <a:cxn ang="0">
                  <a:pos x="T8" y="T9"/>
                </a:cxn>
              </a:cxnLst>
              <a:rect l="0" t="0" r="r" b="b"/>
              <a:pathLst>
                <a:path w="234" h="18">
                  <a:moveTo>
                    <a:pt x="230" y="18"/>
                  </a:moveTo>
                  <a:lnTo>
                    <a:pt x="0" y="2"/>
                  </a:lnTo>
                  <a:lnTo>
                    <a:pt x="4" y="0"/>
                  </a:lnTo>
                  <a:lnTo>
                    <a:pt x="234" y="16"/>
                  </a:lnTo>
                  <a:lnTo>
                    <a:pt x="230" y="18"/>
                  </a:lnTo>
                  <a:close/>
                </a:path>
              </a:pathLst>
            </a:custGeom>
            <a:solidFill>
              <a:srgbClr val="D3D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2" name="Freeform 1161"/>
            <p:cNvSpPr>
              <a:spLocks/>
            </p:cNvSpPr>
            <p:nvPr/>
          </p:nvSpPr>
          <p:spPr bwMode="auto">
            <a:xfrm>
              <a:off x="3460751" y="2382838"/>
              <a:ext cx="242888" cy="20638"/>
            </a:xfrm>
            <a:custGeom>
              <a:avLst/>
              <a:gdLst>
                <a:gd name="T0" fmla="*/ 150 w 153"/>
                <a:gd name="T1" fmla="*/ 13 h 13"/>
                <a:gd name="T2" fmla="*/ 0 w 153"/>
                <a:gd name="T3" fmla="*/ 2 h 13"/>
                <a:gd name="T4" fmla="*/ 3 w 153"/>
                <a:gd name="T5" fmla="*/ 0 h 13"/>
                <a:gd name="T6" fmla="*/ 153 w 153"/>
                <a:gd name="T7" fmla="*/ 11 h 13"/>
                <a:gd name="T8" fmla="*/ 150 w 153"/>
                <a:gd name="T9" fmla="*/ 13 h 13"/>
              </a:gdLst>
              <a:ahLst/>
              <a:cxnLst>
                <a:cxn ang="0">
                  <a:pos x="T0" y="T1"/>
                </a:cxn>
                <a:cxn ang="0">
                  <a:pos x="T2" y="T3"/>
                </a:cxn>
                <a:cxn ang="0">
                  <a:pos x="T4" y="T5"/>
                </a:cxn>
                <a:cxn ang="0">
                  <a:pos x="T6" y="T7"/>
                </a:cxn>
                <a:cxn ang="0">
                  <a:pos x="T8" y="T9"/>
                </a:cxn>
              </a:cxnLst>
              <a:rect l="0" t="0" r="r" b="b"/>
              <a:pathLst>
                <a:path w="153" h="13">
                  <a:moveTo>
                    <a:pt x="150" y="13"/>
                  </a:moveTo>
                  <a:lnTo>
                    <a:pt x="0" y="2"/>
                  </a:lnTo>
                  <a:lnTo>
                    <a:pt x="3" y="0"/>
                  </a:lnTo>
                  <a:lnTo>
                    <a:pt x="153" y="11"/>
                  </a:lnTo>
                  <a:lnTo>
                    <a:pt x="150" y="13"/>
                  </a:lnTo>
                  <a:close/>
                </a:path>
              </a:pathLst>
            </a:custGeom>
            <a:solidFill>
              <a:srgbClr val="D3D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3" name="Freeform 1162"/>
            <p:cNvSpPr>
              <a:spLocks/>
            </p:cNvSpPr>
            <p:nvPr/>
          </p:nvSpPr>
          <p:spPr bwMode="auto">
            <a:xfrm>
              <a:off x="3440113" y="2397125"/>
              <a:ext cx="369888" cy="28575"/>
            </a:xfrm>
            <a:custGeom>
              <a:avLst/>
              <a:gdLst>
                <a:gd name="T0" fmla="*/ 230 w 233"/>
                <a:gd name="T1" fmla="*/ 18 h 18"/>
                <a:gd name="T2" fmla="*/ 0 w 233"/>
                <a:gd name="T3" fmla="*/ 2 h 18"/>
                <a:gd name="T4" fmla="*/ 3 w 233"/>
                <a:gd name="T5" fmla="*/ 0 h 18"/>
                <a:gd name="T6" fmla="*/ 233 w 233"/>
                <a:gd name="T7" fmla="*/ 16 h 18"/>
                <a:gd name="T8" fmla="*/ 230 w 233"/>
                <a:gd name="T9" fmla="*/ 18 h 18"/>
              </a:gdLst>
              <a:ahLst/>
              <a:cxnLst>
                <a:cxn ang="0">
                  <a:pos x="T0" y="T1"/>
                </a:cxn>
                <a:cxn ang="0">
                  <a:pos x="T2" y="T3"/>
                </a:cxn>
                <a:cxn ang="0">
                  <a:pos x="T4" y="T5"/>
                </a:cxn>
                <a:cxn ang="0">
                  <a:pos x="T6" y="T7"/>
                </a:cxn>
                <a:cxn ang="0">
                  <a:pos x="T8" y="T9"/>
                </a:cxn>
              </a:cxnLst>
              <a:rect l="0" t="0" r="r" b="b"/>
              <a:pathLst>
                <a:path w="233" h="18">
                  <a:moveTo>
                    <a:pt x="230" y="18"/>
                  </a:moveTo>
                  <a:lnTo>
                    <a:pt x="0" y="2"/>
                  </a:lnTo>
                  <a:lnTo>
                    <a:pt x="3" y="0"/>
                  </a:lnTo>
                  <a:lnTo>
                    <a:pt x="233" y="16"/>
                  </a:lnTo>
                  <a:lnTo>
                    <a:pt x="230" y="18"/>
                  </a:lnTo>
                  <a:close/>
                </a:path>
              </a:pathLst>
            </a:custGeom>
            <a:solidFill>
              <a:srgbClr val="D3D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4" name="Freeform 1163"/>
            <p:cNvSpPr>
              <a:spLocks/>
            </p:cNvSpPr>
            <p:nvPr/>
          </p:nvSpPr>
          <p:spPr bwMode="auto">
            <a:xfrm>
              <a:off x="3429001" y="2403475"/>
              <a:ext cx="371475" cy="28575"/>
            </a:xfrm>
            <a:custGeom>
              <a:avLst/>
              <a:gdLst>
                <a:gd name="T0" fmla="*/ 230 w 234"/>
                <a:gd name="T1" fmla="*/ 18 h 18"/>
                <a:gd name="T2" fmla="*/ 0 w 234"/>
                <a:gd name="T3" fmla="*/ 2 h 18"/>
                <a:gd name="T4" fmla="*/ 4 w 234"/>
                <a:gd name="T5" fmla="*/ 0 h 18"/>
                <a:gd name="T6" fmla="*/ 234 w 234"/>
                <a:gd name="T7" fmla="*/ 16 h 18"/>
                <a:gd name="T8" fmla="*/ 230 w 234"/>
                <a:gd name="T9" fmla="*/ 18 h 18"/>
              </a:gdLst>
              <a:ahLst/>
              <a:cxnLst>
                <a:cxn ang="0">
                  <a:pos x="T0" y="T1"/>
                </a:cxn>
                <a:cxn ang="0">
                  <a:pos x="T2" y="T3"/>
                </a:cxn>
                <a:cxn ang="0">
                  <a:pos x="T4" y="T5"/>
                </a:cxn>
                <a:cxn ang="0">
                  <a:pos x="T6" y="T7"/>
                </a:cxn>
                <a:cxn ang="0">
                  <a:pos x="T8" y="T9"/>
                </a:cxn>
              </a:cxnLst>
              <a:rect l="0" t="0" r="r" b="b"/>
              <a:pathLst>
                <a:path w="234" h="18">
                  <a:moveTo>
                    <a:pt x="230" y="18"/>
                  </a:moveTo>
                  <a:lnTo>
                    <a:pt x="0" y="2"/>
                  </a:lnTo>
                  <a:lnTo>
                    <a:pt x="4" y="0"/>
                  </a:lnTo>
                  <a:lnTo>
                    <a:pt x="234" y="16"/>
                  </a:lnTo>
                  <a:lnTo>
                    <a:pt x="230" y="18"/>
                  </a:lnTo>
                  <a:close/>
                </a:path>
              </a:pathLst>
            </a:custGeom>
            <a:solidFill>
              <a:srgbClr val="D3D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5" name="Freeform 1164"/>
            <p:cNvSpPr>
              <a:spLocks/>
            </p:cNvSpPr>
            <p:nvPr/>
          </p:nvSpPr>
          <p:spPr bwMode="auto">
            <a:xfrm>
              <a:off x="3471863" y="2376488"/>
              <a:ext cx="368300" cy="28575"/>
            </a:xfrm>
            <a:custGeom>
              <a:avLst/>
              <a:gdLst>
                <a:gd name="T0" fmla="*/ 229 w 232"/>
                <a:gd name="T1" fmla="*/ 18 h 18"/>
                <a:gd name="T2" fmla="*/ 0 w 232"/>
                <a:gd name="T3" fmla="*/ 2 h 18"/>
                <a:gd name="T4" fmla="*/ 3 w 232"/>
                <a:gd name="T5" fmla="*/ 0 h 18"/>
                <a:gd name="T6" fmla="*/ 232 w 232"/>
                <a:gd name="T7" fmla="*/ 16 h 18"/>
                <a:gd name="T8" fmla="*/ 229 w 232"/>
                <a:gd name="T9" fmla="*/ 18 h 18"/>
              </a:gdLst>
              <a:ahLst/>
              <a:cxnLst>
                <a:cxn ang="0">
                  <a:pos x="T0" y="T1"/>
                </a:cxn>
                <a:cxn ang="0">
                  <a:pos x="T2" y="T3"/>
                </a:cxn>
                <a:cxn ang="0">
                  <a:pos x="T4" y="T5"/>
                </a:cxn>
                <a:cxn ang="0">
                  <a:pos x="T6" y="T7"/>
                </a:cxn>
                <a:cxn ang="0">
                  <a:pos x="T8" y="T9"/>
                </a:cxn>
              </a:cxnLst>
              <a:rect l="0" t="0" r="r" b="b"/>
              <a:pathLst>
                <a:path w="232" h="18">
                  <a:moveTo>
                    <a:pt x="229" y="18"/>
                  </a:moveTo>
                  <a:lnTo>
                    <a:pt x="0" y="2"/>
                  </a:lnTo>
                  <a:lnTo>
                    <a:pt x="3" y="0"/>
                  </a:lnTo>
                  <a:lnTo>
                    <a:pt x="232" y="16"/>
                  </a:lnTo>
                  <a:lnTo>
                    <a:pt x="229" y="18"/>
                  </a:lnTo>
                  <a:close/>
                </a:path>
              </a:pathLst>
            </a:custGeom>
            <a:solidFill>
              <a:srgbClr val="D3D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6" name="Freeform 1165"/>
            <p:cNvSpPr>
              <a:spLocks/>
            </p:cNvSpPr>
            <p:nvPr/>
          </p:nvSpPr>
          <p:spPr bwMode="auto">
            <a:xfrm>
              <a:off x="3595688" y="2293938"/>
              <a:ext cx="369888" cy="28575"/>
            </a:xfrm>
            <a:custGeom>
              <a:avLst/>
              <a:gdLst>
                <a:gd name="T0" fmla="*/ 230 w 233"/>
                <a:gd name="T1" fmla="*/ 18 h 18"/>
                <a:gd name="T2" fmla="*/ 0 w 233"/>
                <a:gd name="T3" fmla="*/ 2 h 18"/>
                <a:gd name="T4" fmla="*/ 3 w 233"/>
                <a:gd name="T5" fmla="*/ 0 h 18"/>
                <a:gd name="T6" fmla="*/ 233 w 233"/>
                <a:gd name="T7" fmla="*/ 16 h 18"/>
                <a:gd name="T8" fmla="*/ 230 w 233"/>
                <a:gd name="T9" fmla="*/ 18 h 18"/>
              </a:gdLst>
              <a:ahLst/>
              <a:cxnLst>
                <a:cxn ang="0">
                  <a:pos x="T0" y="T1"/>
                </a:cxn>
                <a:cxn ang="0">
                  <a:pos x="T2" y="T3"/>
                </a:cxn>
                <a:cxn ang="0">
                  <a:pos x="T4" y="T5"/>
                </a:cxn>
                <a:cxn ang="0">
                  <a:pos x="T6" y="T7"/>
                </a:cxn>
                <a:cxn ang="0">
                  <a:pos x="T8" y="T9"/>
                </a:cxn>
              </a:cxnLst>
              <a:rect l="0" t="0" r="r" b="b"/>
              <a:pathLst>
                <a:path w="233" h="18">
                  <a:moveTo>
                    <a:pt x="230" y="18"/>
                  </a:moveTo>
                  <a:lnTo>
                    <a:pt x="0" y="2"/>
                  </a:lnTo>
                  <a:lnTo>
                    <a:pt x="3" y="0"/>
                  </a:lnTo>
                  <a:lnTo>
                    <a:pt x="233" y="16"/>
                  </a:lnTo>
                  <a:lnTo>
                    <a:pt x="230" y="18"/>
                  </a:lnTo>
                  <a:close/>
                </a:path>
              </a:pathLst>
            </a:custGeom>
            <a:solidFill>
              <a:srgbClr val="D3D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7" name="Freeform 1166"/>
            <p:cNvSpPr>
              <a:spLocks/>
            </p:cNvSpPr>
            <p:nvPr/>
          </p:nvSpPr>
          <p:spPr bwMode="auto">
            <a:xfrm>
              <a:off x="3573463" y="2308225"/>
              <a:ext cx="169863" cy="15875"/>
            </a:xfrm>
            <a:custGeom>
              <a:avLst/>
              <a:gdLst>
                <a:gd name="T0" fmla="*/ 104 w 107"/>
                <a:gd name="T1" fmla="*/ 10 h 10"/>
                <a:gd name="T2" fmla="*/ 0 w 107"/>
                <a:gd name="T3" fmla="*/ 3 h 10"/>
                <a:gd name="T4" fmla="*/ 3 w 107"/>
                <a:gd name="T5" fmla="*/ 0 h 10"/>
                <a:gd name="T6" fmla="*/ 107 w 107"/>
                <a:gd name="T7" fmla="*/ 8 h 10"/>
                <a:gd name="T8" fmla="*/ 104 w 107"/>
                <a:gd name="T9" fmla="*/ 10 h 10"/>
              </a:gdLst>
              <a:ahLst/>
              <a:cxnLst>
                <a:cxn ang="0">
                  <a:pos x="T0" y="T1"/>
                </a:cxn>
                <a:cxn ang="0">
                  <a:pos x="T2" y="T3"/>
                </a:cxn>
                <a:cxn ang="0">
                  <a:pos x="T4" y="T5"/>
                </a:cxn>
                <a:cxn ang="0">
                  <a:pos x="T6" y="T7"/>
                </a:cxn>
                <a:cxn ang="0">
                  <a:pos x="T8" y="T9"/>
                </a:cxn>
              </a:cxnLst>
              <a:rect l="0" t="0" r="r" b="b"/>
              <a:pathLst>
                <a:path w="107" h="10">
                  <a:moveTo>
                    <a:pt x="104" y="10"/>
                  </a:moveTo>
                  <a:lnTo>
                    <a:pt x="0" y="3"/>
                  </a:lnTo>
                  <a:lnTo>
                    <a:pt x="3" y="0"/>
                  </a:lnTo>
                  <a:lnTo>
                    <a:pt x="107" y="8"/>
                  </a:lnTo>
                  <a:lnTo>
                    <a:pt x="104" y="10"/>
                  </a:lnTo>
                  <a:close/>
                </a:path>
              </a:pathLst>
            </a:custGeom>
            <a:solidFill>
              <a:srgbClr val="D3D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8" name="Freeform 1167"/>
            <p:cNvSpPr>
              <a:spLocks/>
            </p:cNvSpPr>
            <p:nvPr/>
          </p:nvSpPr>
          <p:spPr bwMode="auto">
            <a:xfrm>
              <a:off x="3522663" y="2343150"/>
              <a:ext cx="368300" cy="28575"/>
            </a:xfrm>
            <a:custGeom>
              <a:avLst/>
              <a:gdLst>
                <a:gd name="T0" fmla="*/ 229 w 232"/>
                <a:gd name="T1" fmla="*/ 18 h 18"/>
                <a:gd name="T2" fmla="*/ 0 w 232"/>
                <a:gd name="T3" fmla="*/ 2 h 18"/>
                <a:gd name="T4" fmla="*/ 3 w 232"/>
                <a:gd name="T5" fmla="*/ 0 h 18"/>
                <a:gd name="T6" fmla="*/ 232 w 232"/>
                <a:gd name="T7" fmla="*/ 16 h 18"/>
                <a:gd name="T8" fmla="*/ 229 w 232"/>
                <a:gd name="T9" fmla="*/ 18 h 18"/>
              </a:gdLst>
              <a:ahLst/>
              <a:cxnLst>
                <a:cxn ang="0">
                  <a:pos x="T0" y="T1"/>
                </a:cxn>
                <a:cxn ang="0">
                  <a:pos x="T2" y="T3"/>
                </a:cxn>
                <a:cxn ang="0">
                  <a:pos x="T4" y="T5"/>
                </a:cxn>
                <a:cxn ang="0">
                  <a:pos x="T6" y="T7"/>
                </a:cxn>
                <a:cxn ang="0">
                  <a:pos x="T8" y="T9"/>
                </a:cxn>
              </a:cxnLst>
              <a:rect l="0" t="0" r="r" b="b"/>
              <a:pathLst>
                <a:path w="232" h="18">
                  <a:moveTo>
                    <a:pt x="229" y="18"/>
                  </a:moveTo>
                  <a:lnTo>
                    <a:pt x="0" y="2"/>
                  </a:lnTo>
                  <a:lnTo>
                    <a:pt x="3" y="0"/>
                  </a:lnTo>
                  <a:lnTo>
                    <a:pt x="232" y="16"/>
                  </a:lnTo>
                  <a:lnTo>
                    <a:pt x="229" y="18"/>
                  </a:lnTo>
                  <a:close/>
                </a:path>
              </a:pathLst>
            </a:custGeom>
            <a:solidFill>
              <a:srgbClr val="D3D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9" name="Freeform 1168"/>
            <p:cNvSpPr>
              <a:spLocks/>
            </p:cNvSpPr>
            <p:nvPr/>
          </p:nvSpPr>
          <p:spPr bwMode="auto">
            <a:xfrm>
              <a:off x="3513138" y="2349500"/>
              <a:ext cx="168275" cy="15875"/>
            </a:xfrm>
            <a:custGeom>
              <a:avLst/>
              <a:gdLst>
                <a:gd name="T0" fmla="*/ 103 w 106"/>
                <a:gd name="T1" fmla="*/ 10 h 10"/>
                <a:gd name="T2" fmla="*/ 0 w 106"/>
                <a:gd name="T3" fmla="*/ 2 h 10"/>
                <a:gd name="T4" fmla="*/ 3 w 106"/>
                <a:gd name="T5" fmla="*/ 0 h 10"/>
                <a:gd name="T6" fmla="*/ 106 w 106"/>
                <a:gd name="T7" fmla="*/ 7 h 10"/>
                <a:gd name="T8" fmla="*/ 103 w 106"/>
                <a:gd name="T9" fmla="*/ 10 h 10"/>
              </a:gdLst>
              <a:ahLst/>
              <a:cxnLst>
                <a:cxn ang="0">
                  <a:pos x="T0" y="T1"/>
                </a:cxn>
                <a:cxn ang="0">
                  <a:pos x="T2" y="T3"/>
                </a:cxn>
                <a:cxn ang="0">
                  <a:pos x="T4" y="T5"/>
                </a:cxn>
                <a:cxn ang="0">
                  <a:pos x="T6" y="T7"/>
                </a:cxn>
                <a:cxn ang="0">
                  <a:pos x="T8" y="T9"/>
                </a:cxn>
              </a:cxnLst>
              <a:rect l="0" t="0" r="r" b="b"/>
              <a:pathLst>
                <a:path w="106" h="10">
                  <a:moveTo>
                    <a:pt x="103" y="10"/>
                  </a:moveTo>
                  <a:lnTo>
                    <a:pt x="0" y="2"/>
                  </a:lnTo>
                  <a:lnTo>
                    <a:pt x="3" y="0"/>
                  </a:lnTo>
                  <a:lnTo>
                    <a:pt x="106" y="7"/>
                  </a:lnTo>
                  <a:lnTo>
                    <a:pt x="103" y="10"/>
                  </a:lnTo>
                  <a:close/>
                </a:path>
              </a:pathLst>
            </a:custGeom>
            <a:solidFill>
              <a:srgbClr val="D3D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0" name="Freeform 1169"/>
            <p:cNvSpPr>
              <a:spLocks/>
            </p:cNvSpPr>
            <p:nvPr/>
          </p:nvSpPr>
          <p:spPr bwMode="auto">
            <a:xfrm>
              <a:off x="3532188" y="2335213"/>
              <a:ext cx="371475" cy="30163"/>
            </a:xfrm>
            <a:custGeom>
              <a:avLst/>
              <a:gdLst>
                <a:gd name="T0" fmla="*/ 230 w 234"/>
                <a:gd name="T1" fmla="*/ 19 h 19"/>
                <a:gd name="T2" fmla="*/ 0 w 234"/>
                <a:gd name="T3" fmla="*/ 3 h 19"/>
                <a:gd name="T4" fmla="*/ 4 w 234"/>
                <a:gd name="T5" fmla="*/ 0 h 19"/>
                <a:gd name="T6" fmla="*/ 234 w 234"/>
                <a:gd name="T7" fmla="*/ 16 h 19"/>
                <a:gd name="T8" fmla="*/ 230 w 234"/>
                <a:gd name="T9" fmla="*/ 19 h 19"/>
              </a:gdLst>
              <a:ahLst/>
              <a:cxnLst>
                <a:cxn ang="0">
                  <a:pos x="T0" y="T1"/>
                </a:cxn>
                <a:cxn ang="0">
                  <a:pos x="T2" y="T3"/>
                </a:cxn>
                <a:cxn ang="0">
                  <a:pos x="T4" y="T5"/>
                </a:cxn>
                <a:cxn ang="0">
                  <a:pos x="T6" y="T7"/>
                </a:cxn>
                <a:cxn ang="0">
                  <a:pos x="T8" y="T9"/>
                </a:cxn>
              </a:cxnLst>
              <a:rect l="0" t="0" r="r" b="b"/>
              <a:pathLst>
                <a:path w="234" h="19">
                  <a:moveTo>
                    <a:pt x="230" y="19"/>
                  </a:moveTo>
                  <a:lnTo>
                    <a:pt x="0" y="3"/>
                  </a:lnTo>
                  <a:lnTo>
                    <a:pt x="4" y="0"/>
                  </a:lnTo>
                  <a:lnTo>
                    <a:pt x="234" y="16"/>
                  </a:lnTo>
                  <a:lnTo>
                    <a:pt x="230" y="19"/>
                  </a:lnTo>
                  <a:close/>
                </a:path>
              </a:pathLst>
            </a:custGeom>
            <a:solidFill>
              <a:srgbClr val="D3D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1" name="Freeform 1170"/>
            <p:cNvSpPr>
              <a:spLocks/>
            </p:cNvSpPr>
            <p:nvPr/>
          </p:nvSpPr>
          <p:spPr bwMode="auto">
            <a:xfrm>
              <a:off x="3552826" y="2322513"/>
              <a:ext cx="369888" cy="28575"/>
            </a:xfrm>
            <a:custGeom>
              <a:avLst/>
              <a:gdLst>
                <a:gd name="T0" fmla="*/ 230 w 233"/>
                <a:gd name="T1" fmla="*/ 18 h 18"/>
                <a:gd name="T2" fmla="*/ 0 w 233"/>
                <a:gd name="T3" fmla="*/ 2 h 18"/>
                <a:gd name="T4" fmla="*/ 3 w 233"/>
                <a:gd name="T5" fmla="*/ 0 h 18"/>
                <a:gd name="T6" fmla="*/ 233 w 233"/>
                <a:gd name="T7" fmla="*/ 16 h 18"/>
                <a:gd name="T8" fmla="*/ 230 w 233"/>
                <a:gd name="T9" fmla="*/ 18 h 18"/>
              </a:gdLst>
              <a:ahLst/>
              <a:cxnLst>
                <a:cxn ang="0">
                  <a:pos x="T0" y="T1"/>
                </a:cxn>
                <a:cxn ang="0">
                  <a:pos x="T2" y="T3"/>
                </a:cxn>
                <a:cxn ang="0">
                  <a:pos x="T4" y="T5"/>
                </a:cxn>
                <a:cxn ang="0">
                  <a:pos x="T6" y="T7"/>
                </a:cxn>
                <a:cxn ang="0">
                  <a:pos x="T8" y="T9"/>
                </a:cxn>
              </a:cxnLst>
              <a:rect l="0" t="0" r="r" b="b"/>
              <a:pathLst>
                <a:path w="233" h="18">
                  <a:moveTo>
                    <a:pt x="230" y="18"/>
                  </a:moveTo>
                  <a:lnTo>
                    <a:pt x="0" y="2"/>
                  </a:lnTo>
                  <a:lnTo>
                    <a:pt x="3" y="0"/>
                  </a:lnTo>
                  <a:lnTo>
                    <a:pt x="233" y="16"/>
                  </a:lnTo>
                  <a:lnTo>
                    <a:pt x="230" y="18"/>
                  </a:lnTo>
                  <a:close/>
                </a:path>
              </a:pathLst>
            </a:custGeom>
            <a:solidFill>
              <a:srgbClr val="D3D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2" name="Freeform 1171"/>
            <p:cNvSpPr>
              <a:spLocks/>
            </p:cNvSpPr>
            <p:nvPr/>
          </p:nvSpPr>
          <p:spPr bwMode="auto">
            <a:xfrm>
              <a:off x="3543301" y="2328863"/>
              <a:ext cx="369888" cy="28575"/>
            </a:xfrm>
            <a:custGeom>
              <a:avLst/>
              <a:gdLst>
                <a:gd name="T0" fmla="*/ 230 w 233"/>
                <a:gd name="T1" fmla="*/ 18 h 18"/>
                <a:gd name="T2" fmla="*/ 0 w 233"/>
                <a:gd name="T3" fmla="*/ 2 h 18"/>
                <a:gd name="T4" fmla="*/ 3 w 233"/>
                <a:gd name="T5" fmla="*/ 0 h 18"/>
                <a:gd name="T6" fmla="*/ 233 w 233"/>
                <a:gd name="T7" fmla="*/ 16 h 18"/>
                <a:gd name="T8" fmla="*/ 230 w 233"/>
                <a:gd name="T9" fmla="*/ 18 h 18"/>
              </a:gdLst>
              <a:ahLst/>
              <a:cxnLst>
                <a:cxn ang="0">
                  <a:pos x="T0" y="T1"/>
                </a:cxn>
                <a:cxn ang="0">
                  <a:pos x="T2" y="T3"/>
                </a:cxn>
                <a:cxn ang="0">
                  <a:pos x="T4" y="T5"/>
                </a:cxn>
                <a:cxn ang="0">
                  <a:pos x="T6" y="T7"/>
                </a:cxn>
                <a:cxn ang="0">
                  <a:pos x="T8" y="T9"/>
                </a:cxn>
              </a:cxnLst>
              <a:rect l="0" t="0" r="r" b="b"/>
              <a:pathLst>
                <a:path w="233" h="18">
                  <a:moveTo>
                    <a:pt x="230" y="18"/>
                  </a:moveTo>
                  <a:lnTo>
                    <a:pt x="0" y="2"/>
                  </a:lnTo>
                  <a:lnTo>
                    <a:pt x="3" y="0"/>
                  </a:lnTo>
                  <a:lnTo>
                    <a:pt x="233" y="16"/>
                  </a:lnTo>
                  <a:lnTo>
                    <a:pt x="230" y="18"/>
                  </a:lnTo>
                  <a:close/>
                </a:path>
              </a:pathLst>
            </a:custGeom>
            <a:solidFill>
              <a:srgbClr val="D3D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3" name="Freeform 1172"/>
            <p:cNvSpPr>
              <a:spLocks/>
            </p:cNvSpPr>
            <p:nvPr/>
          </p:nvSpPr>
          <p:spPr bwMode="auto">
            <a:xfrm>
              <a:off x="3584576" y="2301875"/>
              <a:ext cx="369888" cy="28575"/>
            </a:xfrm>
            <a:custGeom>
              <a:avLst/>
              <a:gdLst>
                <a:gd name="T0" fmla="*/ 229 w 233"/>
                <a:gd name="T1" fmla="*/ 18 h 18"/>
                <a:gd name="T2" fmla="*/ 0 w 233"/>
                <a:gd name="T3" fmla="*/ 2 h 18"/>
                <a:gd name="T4" fmla="*/ 4 w 233"/>
                <a:gd name="T5" fmla="*/ 0 h 18"/>
                <a:gd name="T6" fmla="*/ 233 w 233"/>
                <a:gd name="T7" fmla="*/ 16 h 18"/>
                <a:gd name="T8" fmla="*/ 229 w 233"/>
                <a:gd name="T9" fmla="*/ 18 h 18"/>
              </a:gdLst>
              <a:ahLst/>
              <a:cxnLst>
                <a:cxn ang="0">
                  <a:pos x="T0" y="T1"/>
                </a:cxn>
                <a:cxn ang="0">
                  <a:pos x="T2" y="T3"/>
                </a:cxn>
                <a:cxn ang="0">
                  <a:pos x="T4" y="T5"/>
                </a:cxn>
                <a:cxn ang="0">
                  <a:pos x="T6" y="T7"/>
                </a:cxn>
                <a:cxn ang="0">
                  <a:pos x="T8" y="T9"/>
                </a:cxn>
              </a:cxnLst>
              <a:rect l="0" t="0" r="r" b="b"/>
              <a:pathLst>
                <a:path w="233" h="18">
                  <a:moveTo>
                    <a:pt x="229" y="18"/>
                  </a:moveTo>
                  <a:lnTo>
                    <a:pt x="0" y="2"/>
                  </a:lnTo>
                  <a:lnTo>
                    <a:pt x="4" y="0"/>
                  </a:lnTo>
                  <a:lnTo>
                    <a:pt x="233" y="16"/>
                  </a:lnTo>
                  <a:lnTo>
                    <a:pt x="229" y="18"/>
                  </a:lnTo>
                  <a:close/>
                </a:path>
              </a:pathLst>
            </a:custGeom>
            <a:solidFill>
              <a:srgbClr val="D3D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Tree>
    <p:extLst>
      <p:ext uri="{BB962C8B-B14F-4D97-AF65-F5344CB8AC3E}">
        <p14:creationId xmlns:p14="http://schemas.microsoft.com/office/powerpoint/2010/main" val="4082149803"/>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27</a:t>
            </a:fld>
            <a:endParaRPr lang="en-US" dirty="0"/>
          </a:p>
        </p:txBody>
      </p:sp>
      <p:sp>
        <p:nvSpPr>
          <p:cNvPr id="4" name="Title 3"/>
          <p:cNvSpPr>
            <a:spLocks noGrp="1"/>
          </p:cNvSpPr>
          <p:nvPr>
            <p:ph type="title"/>
          </p:nvPr>
        </p:nvSpPr>
        <p:spPr/>
        <p:txBody>
          <a:bodyPr/>
          <a:lstStyle/>
          <a:p>
            <a:r>
              <a:rPr lang="en-US" dirty="0"/>
              <a:t>Maintenance of Documentation (continued)</a:t>
            </a:r>
          </a:p>
        </p:txBody>
      </p:sp>
      <p:sp>
        <p:nvSpPr>
          <p:cNvPr id="5" name="Text Placeholder 4"/>
          <p:cNvSpPr>
            <a:spLocks noGrp="1"/>
          </p:cNvSpPr>
          <p:nvPr>
            <p:ph type="body" sz="quarter" idx="12"/>
          </p:nvPr>
        </p:nvSpPr>
        <p:spPr/>
        <p:txBody>
          <a:bodyPr/>
          <a:lstStyle/>
          <a:p>
            <a:pPr marL="0" indent="0">
              <a:buNone/>
            </a:pPr>
            <a:r>
              <a:rPr lang="en-US" dirty="0"/>
              <a:t>Example documentation to help demonstrate permissible use of the Grant funds: </a:t>
            </a:r>
          </a:p>
          <a:p>
            <a:endParaRPr lang="en-US" b="0" dirty="0"/>
          </a:p>
          <a:p>
            <a:r>
              <a:rPr lang="en-US" b="0" dirty="0"/>
              <a:t>For payroll, benefits, and paid leave time: </a:t>
            </a:r>
          </a:p>
          <a:p>
            <a:pPr lvl="1"/>
            <a:r>
              <a:rPr lang="en-US" b="0" dirty="0"/>
              <a:t>Payroll and benefit records from a payroll report or a payroll ledger</a:t>
            </a:r>
          </a:p>
          <a:p>
            <a:pPr lvl="1"/>
            <a:r>
              <a:rPr lang="en-US" b="0" dirty="0"/>
              <a:t>Employee timecards and pay stubs</a:t>
            </a:r>
          </a:p>
          <a:p>
            <a:endParaRPr lang="en-US" b="0" dirty="0"/>
          </a:p>
          <a:p>
            <a:r>
              <a:rPr lang="en-US" b="0" dirty="0"/>
              <a:t>For rent or mortgage, business, operating costs, utilities, and maintenance: </a:t>
            </a:r>
          </a:p>
          <a:p>
            <a:pPr lvl="1"/>
            <a:r>
              <a:rPr lang="en-US" b="0" dirty="0"/>
              <a:t>Mortgage or rental space agreement</a:t>
            </a:r>
          </a:p>
          <a:p>
            <a:pPr lvl="1"/>
            <a:r>
              <a:rPr lang="en-US" b="0" dirty="0"/>
              <a:t>Utility statements</a:t>
            </a:r>
          </a:p>
          <a:p>
            <a:pPr lvl="1"/>
            <a:r>
              <a:rPr lang="en-US" b="0" dirty="0"/>
              <a:t>Paid invoices and/or receipts for purchases of materials and supplies</a:t>
            </a:r>
          </a:p>
          <a:p>
            <a:pPr marL="0" indent="0">
              <a:buNone/>
            </a:pPr>
            <a:endParaRPr lang="en-US" dirty="0"/>
          </a:p>
          <a:p>
            <a:pPr lvl="1"/>
            <a:endParaRPr lang="en-US" dirty="0"/>
          </a:p>
          <a:p>
            <a:pPr lvl="1"/>
            <a:endParaRPr lang="en-US" b="0" dirty="0"/>
          </a:p>
        </p:txBody>
      </p:sp>
    </p:spTree>
    <p:extLst>
      <p:ext uri="{BB962C8B-B14F-4D97-AF65-F5344CB8AC3E}">
        <p14:creationId xmlns:p14="http://schemas.microsoft.com/office/powerpoint/2010/main" val="2885444573"/>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28</a:t>
            </a:fld>
            <a:endParaRPr lang="en-US" dirty="0"/>
          </a:p>
        </p:txBody>
      </p:sp>
      <p:sp>
        <p:nvSpPr>
          <p:cNvPr id="4" name="Title 3"/>
          <p:cNvSpPr>
            <a:spLocks noGrp="1"/>
          </p:cNvSpPr>
          <p:nvPr>
            <p:ph type="title"/>
          </p:nvPr>
        </p:nvSpPr>
        <p:spPr/>
        <p:txBody>
          <a:bodyPr/>
          <a:lstStyle/>
          <a:p>
            <a:r>
              <a:rPr lang="en-US" dirty="0"/>
              <a:t>Maintenance of Documentation (continued)</a:t>
            </a:r>
          </a:p>
        </p:txBody>
      </p:sp>
      <p:sp>
        <p:nvSpPr>
          <p:cNvPr id="5" name="Text Placeholder 4"/>
          <p:cNvSpPr>
            <a:spLocks noGrp="1"/>
          </p:cNvSpPr>
          <p:nvPr>
            <p:ph type="body" sz="quarter" idx="12"/>
          </p:nvPr>
        </p:nvSpPr>
        <p:spPr/>
        <p:txBody>
          <a:bodyPr/>
          <a:lstStyle/>
          <a:p>
            <a:pPr marL="0" indent="0">
              <a:buNone/>
            </a:pPr>
            <a:endParaRPr lang="en-US" dirty="0"/>
          </a:p>
          <a:p>
            <a:endParaRPr lang="en-US" b="0" dirty="0"/>
          </a:p>
        </p:txBody>
      </p:sp>
      <p:sp>
        <p:nvSpPr>
          <p:cNvPr id="6" name="TextBox 5">
            <a:extLst>
              <a:ext uri="{FF2B5EF4-FFF2-40B4-BE49-F238E27FC236}">
                <a16:creationId xmlns:a16="http://schemas.microsoft.com/office/drawing/2014/main" id="{1FC24025-1E25-414E-868D-71A38C6095AB}"/>
              </a:ext>
            </a:extLst>
          </p:cNvPr>
          <p:cNvSpPr txBox="1"/>
          <p:nvPr/>
        </p:nvSpPr>
        <p:spPr>
          <a:xfrm>
            <a:off x="457200" y="1420841"/>
            <a:ext cx="7759337" cy="4693593"/>
          </a:xfrm>
          <a:prstGeom prst="rect">
            <a:avLst/>
          </a:prstGeom>
          <a:noFill/>
        </p:spPr>
        <p:txBody>
          <a:bodyPr wrap="square">
            <a:spAutoFit/>
          </a:bodyPr>
          <a:lstStyle/>
          <a:p>
            <a:pPr marL="228600" indent="-228600">
              <a:spcBef>
                <a:spcPts val="0"/>
              </a:spcBef>
              <a:spcAft>
                <a:spcPts val="600"/>
              </a:spcAft>
              <a:buClr>
                <a:srgbClr val="0033CC"/>
              </a:buClr>
              <a:buFontTx/>
              <a:buChar char="•"/>
              <a:defRPr/>
            </a:pPr>
            <a:r>
              <a:rPr lang="en-US" sz="1600" b="0" dirty="0">
                <a:latin typeface="+mn-lt"/>
                <a:cs typeface="+mn-cs"/>
              </a:rPr>
              <a:t>For program materials:</a:t>
            </a:r>
          </a:p>
          <a:p>
            <a:pPr marL="576263" lvl="1" indent="-233363">
              <a:spcBef>
                <a:spcPts val="0"/>
              </a:spcBef>
              <a:spcAft>
                <a:spcPts val="600"/>
              </a:spcAft>
              <a:buClr>
                <a:srgbClr val="0033CC"/>
              </a:buClr>
              <a:buFont typeface="Arial" charset="0"/>
              <a:buChar char="–"/>
            </a:pPr>
            <a:r>
              <a:rPr lang="en-US" sz="1600" b="0" dirty="0">
                <a:latin typeface="+mn-lt"/>
                <a:cs typeface="+mn-cs"/>
              </a:rPr>
              <a:t>Electronic receipts from websites for purchase of educational materials</a:t>
            </a:r>
          </a:p>
          <a:p>
            <a:pPr marL="576263" lvl="1" indent="-233363">
              <a:spcBef>
                <a:spcPts val="0"/>
              </a:spcBef>
              <a:spcAft>
                <a:spcPts val="600"/>
              </a:spcAft>
              <a:buClr>
                <a:srgbClr val="0033CC"/>
              </a:buClr>
              <a:buFont typeface="Arial" charset="0"/>
              <a:buChar char="–"/>
            </a:pPr>
            <a:r>
              <a:rPr lang="en-US" sz="1600" b="0" dirty="0">
                <a:latin typeface="+mn-lt"/>
                <a:cs typeface="+mn-cs"/>
              </a:rPr>
              <a:t>Paper receipts from traditional retailers. </a:t>
            </a:r>
          </a:p>
          <a:p>
            <a:pPr marL="0" indent="0">
              <a:buNone/>
            </a:pPr>
            <a:endParaRPr lang="en-US" sz="1600" dirty="0"/>
          </a:p>
          <a:p>
            <a:pPr marL="0" indent="0">
              <a:buNone/>
            </a:pPr>
            <a:endParaRPr lang="en-US" sz="1600" dirty="0"/>
          </a:p>
          <a:p>
            <a:pPr marL="0" indent="0">
              <a:buNone/>
            </a:pPr>
            <a:r>
              <a:rPr lang="en-US" sz="1600" dirty="0">
                <a:latin typeface="+mn-lt"/>
              </a:rPr>
              <a:t>Important:</a:t>
            </a:r>
            <a:r>
              <a:rPr lang="en-US" sz="1600" b="0" dirty="0">
                <a:latin typeface="+mn-lt"/>
              </a:rPr>
              <a:t> You must be able to readily produce the necessary documentation and data to satisfy state or federal review requests.</a:t>
            </a:r>
          </a:p>
          <a:p>
            <a:pPr marL="0" indent="0">
              <a:buNone/>
            </a:pPr>
            <a:endParaRPr lang="en-US" sz="2400" dirty="0"/>
          </a:p>
          <a:p>
            <a:pPr marL="0" indent="0">
              <a:buNone/>
            </a:pPr>
            <a:endParaRPr lang="en-US" sz="1200" dirty="0">
              <a:solidFill>
                <a:schemeClr val="bg2"/>
              </a:solidFill>
            </a:endParaRPr>
          </a:p>
          <a:p>
            <a:pPr marL="0" indent="0">
              <a:buNone/>
            </a:pPr>
            <a:endParaRPr lang="en-US" sz="1200" dirty="0">
              <a:solidFill>
                <a:schemeClr val="bg2"/>
              </a:solidFill>
            </a:endParaRPr>
          </a:p>
          <a:p>
            <a:pPr marL="0" indent="0">
              <a:buNone/>
            </a:pPr>
            <a:endParaRPr lang="en-US" sz="1200" dirty="0">
              <a:solidFill>
                <a:schemeClr val="bg2"/>
              </a:solidFill>
            </a:endParaRPr>
          </a:p>
          <a:p>
            <a:pPr marL="0" indent="0">
              <a:buNone/>
            </a:pPr>
            <a:endParaRPr lang="en-US" sz="1200" dirty="0">
              <a:solidFill>
                <a:schemeClr val="bg2"/>
              </a:solidFill>
            </a:endParaRPr>
          </a:p>
          <a:p>
            <a:pPr marL="0" indent="0">
              <a:buNone/>
            </a:pPr>
            <a:endParaRPr lang="en-US" sz="1200" dirty="0">
              <a:solidFill>
                <a:schemeClr val="bg2"/>
              </a:solidFill>
            </a:endParaRPr>
          </a:p>
          <a:p>
            <a:pPr marL="0" indent="0">
              <a:buNone/>
            </a:pPr>
            <a:endParaRPr lang="en-US" sz="1200" dirty="0">
              <a:solidFill>
                <a:schemeClr val="bg2"/>
              </a:solidFill>
            </a:endParaRPr>
          </a:p>
          <a:p>
            <a:pPr marL="0" indent="0">
              <a:buNone/>
            </a:pPr>
            <a:endParaRPr lang="en-US" sz="1200" dirty="0">
              <a:solidFill>
                <a:schemeClr val="bg2"/>
              </a:solidFill>
            </a:endParaRPr>
          </a:p>
          <a:p>
            <a:pPr marL="0" indent="0">
              <a:buNone/>
            </a:pPr>
            <a:endParaRPr lang="en-US" sz="1200" dirty="0">
              <a:solidFill>
                <a:schemeClr val="bg2"/>
              </a:solidFill>
            </a:endParaRPr>
          </a:p>
          <a:p>
            <a:pPr marL="0" indent="0">
              <a:buNone/>
            </a:pPr>
            <a:r>
              <a:rPr lang="en-US" sz="1200" dirty="0">
                <a:solidFill>
                  <a:schemeClr val="bg2"/>
                </a:solidFill>
                <a:latin typeface="+mn-lt"/>
              </a:rPr>
              <a:t>Sources:</a:t>
            </a:r>
          </a:p>
          <a:p>
            <a:pPr marL="171450" indent="-171450">
              <a:buFont typeface="Arial" panose="020B0604020202020204" pitchFamily="34" charset="0"/>
              <a:buChar char="•"/>
            </a:pPr>
            <a:r>
              <a:rPr lang="en-US" sz="1200" b="0" dirty="0">
                <a:solidFill>
                  <a:schemeClr val="bg2"/>
                </a:solidFill>
                <a:latin typeface="+mn-lt"/>
              </a:rPr>
              <a:t>ARP Act, </a:t>
            </a:r>
            <a:r>
              <a:rPr lang="en-US" sz="1200" b="0" i="1" dirty="0">
                <a:solidFill>
                  <a:schemeClr val="bg2"/>
                </a:solidFill>
                <a:latin typeface="+mn-lt"/>
              </a:rPr>
              <a:t>Child Care Stabilization Section 2022, p. 30–31</a:t>
            </a:r>
          </a:p>
          <a:p>
            <a:pPr marL="171450" indent="-171450">
              <a:buFont typeface="Arial" panose="020B0604020202020204" pitchFamily="34" charset="0"/>
              <a:buChar char="•"/>
            </a:pPr>
            <a:r>
              <a:rPr lang="en-US" sz="1200" b="0" dirty="0">
                <a:solidFill>
                  <a:schemeClr val="bg2"/>
                </a:solidFill>
                <a:latin typeface="+mn-lt"/>
              </a:rPr>
              <a:t>Office of Inspector General, </a:t>
            </a:r>
            <a:r>
              <a:rPr lang="en-US" sz="1200" b="0" i="1" dirty="0">
                <a:solidFill>
                  <a:schemeClr val="bg2"/>
                </a:solidFill>
                <a:latin typeface="+mn-lt"/>
              </a:rPr>
              <a:t>Lessons Learned for CARES Act Awards</a:t>
            </a:r>
          </a:p>
        </p:txBody>
      </p:sp>
    </p:spTree>
    <p:extLst>
      <p:ext uri="{BB962C8B-B14F-4D97-AF65-F5344CB8AC3E}">
        <p14:creationId xmlns:p14="http://schemas.microsoft.com/office/powerpoint/2010/main" val="1273660698"/>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Expenditure Tracking</a:t>
            </a:r>
          </a:p>
        </p:txBody>
      </p:sp>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29</a:t>
            </a:fld>
            <a:endParaRPr lang="en-US" dirty="0"/>
          </a:p>
        </p:txBody>
      </p:sp>
    </p:spTree>
    <p:extLst>
      <p:ext uri="{BB962C8B-B14F-4D97-AF65-F5344CB8AC3E}">
        <p14:creationId xmlns:p14="http://schemas.microsoft.com/office/powerpoint/2010/main" val="345054636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3" name="Title 2"/>
          <p:cNvSpPr>
            <a:spLocks noGrp="1"/>
          </p:cNvSpPr>
          <p:nvPr>
            <p:ph type="title"/>
          </p:nvPr>
        </p:nvSpPr>
        <p:spPr/>
        <p:txBody>
          <a:bodyPr/>
          <a:lstStyle/>
          <a:p>
            <a:r>
              <a:rPr lang="en-US" dirty="0"/>
              <a:t>Session Protocols</a:t>
            </a:r>
          </a:p>
        </p:txBody>
      </p:sp>
      <p:sp>
        <p:nvSpPr>
          <p:cNvPr id="4" name="Text Placeholder 3"/>
          <p:cNvSpPr>
            <a:spLocks noGrp="1"/>
          </p:cNvSpPr>
          <p:nvPr>
            <p:ph type="body" sz="quarter" idx="12"/>
          </p:nvPr>
        </p:nvSpPr>
        <p:spPr/>
        <p:txBody>
          <a:bodyPr/>
          <a:lstStyle/>
          <a:p>
            <a:r>
              <a:rPr lang="en-US" b="0" dirty="0"/>
              <a:t>Attendees will be on mute.</a:t>
            </a:r>
          </a:p>
          <a:p>
            <a:r>
              <a:rPr lang="en-US" b="0" dirty="0"/>
              <a:t>There will be opportunity for Q&amp;A at the end of the presentation, but feel free to send questions in the Q&amp;A box throughout the presentation.</a:t>
            </a:r>
          </a:p>
          <a:p>
            <a:pPr marL="0" indent="0">
              <a:buNone/>
            </a:pPr>
            <a:endParaRPr lang="en-US" dirty="0"/>
          </a:p>
        </p:txBody>
      </p:sp>
    </p:spTree>
    <p:custDataLst>
      <p:tags r:id="rId1"/>
    </p:custDataLst>
    <p:extLst>
      <p:ext uri="{BB962C8B-B14F-4D97-AF65-F5344CB8AC3E}">
        <p14:creationId xmlns:p14="http://schemas.microsoft.com/office/powerpoint/2010/main" val="3631280577"/>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30</a:t>
            </a:fld>
            <a:endParaRPr lang="en-US" dirty="0"/>
          </a:p>
        </p:txBody>
      </p:sp>
      <p:sp>
        <p:nvSpPr>
          <p:cNvPr id="3" name="Title 2"/>
          <p:cNvSpPr>
            <a:spLocks noGrp="1"/>
          </p:cNvSpPr>
          <p:nvPr>
            <p:ph type="title"/>
          </p:nvPr>
        </p:nvSpPr>
        <p:spPr/>
        <p:txBody>
          <a:bodyPr/>
          <a:lstStyle/>
          <a:p>
            <a:r>
              <a:rPr lang="en-US" dirty="0"/>
              <a:t>Expenditure Tracking</a:t>
            </a:r>
          </a:p>
        </p:txBody>
      </p:sp>
      <p:sp>
        <p:nvSpPr>
          <p:cNvPr id="4" name="Text Placeholder 3"/>
          <p:cNvSpPr>
            <a:spLocks noGrp="1"/>
          </p:cNvSpPr>
          <p:nvPr>
            <p:ph type="body" sz="quarter" idx="12"/>
          </p:nvPr>
        </p:nvSpPr>
        <p:spPr>
          <a:xfrm>
            <a:off x="457200" y="1196897"/>
            <a:ext cx="8229600" cy="4838700"/>
          </a:xfrm>
        </p:spPr>
        <p:txBody>
          <a:bodyPr/>
          <a:lstStyle/>
          <a:p>
            <a:pPr marL="0" indent="0">
              <a:buNone/>
            </a:pPr>
            <a:r>
              <a:rPr lang="en-US" b="0" dirty="0"/>
              <a:t>While you are required to keep supporting documentation, you are highly encouraged to also have a tracker of all expenditures made with Grant funds.</a:t>
            </a:r>
          </a:p>
          <a:p>
            <a:pPr marL="0" indent="0">
              <a:buNone/>
            </a:pPr>
            <a:endParaRPr lang="en-US" b="0" dirty="0"/>
          </a:p>
          <a:p>
            <a:pPr marL="0" indent="0">
              <a:buNone/>
            </a:pPr>
            <a:r>
              <a:rPr lang="en-US" b="0" dirty="0"/>
              <a:t>To accomplish this, you should record basic information about each expenditure, such as:</a:t>
            </a:r>
          </a:p>
          <a:p>
            <a:r>
              <a:rPr lang="en-US" b="0" dirty="0"/>
              <a:t>Date of the expenditure</a:t>
            </a:r>
          </a:p>
          <a:p>
            <a:r>
              <a:rPr lang="en-US" b="0" dirty="0"/>
              <a:t>Amount of the expenditure (in dollars)</a:t>
            </a:r>
          </a:p>
          <a:p>
            <a:r>
              <a:rPr lang="en-US" b="0" dirty="0"/>
              <a:t>Which category of allowable use the expenditure falls under</a:t>
            </a:r>
          </a:p>
          <a:p>
            <a:r>
              <a:rPr lang="en-US" b="0" dirty="0"/>
              <a:t>The form of supporting documentation on file for the expenditure.</a:t>
            </a:r>
          </a:p>
          <a:p>
            <a:pPr marL="0" indent="0">
              <a:buNone/>
            </a:pPr>
            <a:endParaRPr lang="en-US" b="0" dirty="0"/>
          </a:p>
          <a:p>
            <a:pPr marL="0" indent="0">
              <a:buNone/>
            </a:pPr>
            <a:endParaRPr lang="en-US" b="0" dirty="0"/>
          </a:p>
        </p:txBody>
      </p:sp>
    </p:spTree>
    <p:extLst>
      <p:ext uri="{BB962C8B-B14F-4D97-AF65-F5344CB8AC3E}">
        <p14:creationId xmlns:p14="http://schemas.microsoft.com/office/powerpoint/2010/main" val="113242246"/>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31</a:t>
            </a:fld>
            <a:endParaRPr lang="en-US" dirty="0"/>
          </a:p>
        </p:txBody>
      </p:sp>
      <p:sp>
        <p:nvSpPr>
          <p:cNvPr id="3" name="Title 2"/>
          <p:cNvSpPr>
            <a:spLocks noGrp="1"/>
          </p:cNvSpPr>
          <p:nvPr>
            <p:ph type="title"/>
          </p:nvPr>
        </p:nvSpPr>
        <p:spPr/>
        <p:txBody>
          <a:bodyPr/>
          <a:lstStyle/>
          <a:p>
            <a:r>
              <a:rPr lang="en-US" dirty="0"/>
              <a:t>Expenditure Tracking (continued)</a:t>
            </a:r>
          </a:p>
        </p:txBody>
      </p:sp>
      <p:sp>
        <p:nvSpPr>
          <p:cNvPr id="4" name="Text Placeholder 3"/>
          <p:cNvSpPr>
            <a:spLocks noGrp="1"/>
          </p:cNvSpPr>
          <p:nvPr>
            <p:ph type="body" sz="quarter" idx="12"/>
          </p:nvPr>
        </p:nvSpPr>
        <p:spPr>
          <a:xfrm>
            <a:off x="457200" y="1196897"/>
            <a:ext cx="8229600" cy="4838700"/>
          </a:xfrm>
        </p:spPr>
        <p:txBody>
          <a:bodyPr/>
          <a:lstStyle/>
          <a:p>
            <a:pPr marL="0" indent="0">
              <a:buNone/>
            </a:pPr>
            <a:r>
              <a:rPr lang="en-US" b="0" dirty="0"/>
              <a:t>If you do already have a tool you use, then ensure all data elements below are included, or consider updating your tool.</a:t>
            </a:r>
            <a:endParaRPr lang="en-US" dirty="0"/>
          </a:p>
          <a:p>
            <a:pPr marL="0" indent="0">
              <a:buNone/>
            </a:pPr>
            <a:endParaRPr lang="en-US" dirty="0"/>
          </a:p>
          <a:p>
            <a:pPr marL="0" indent="0">
              <a:buNone/>
            </a:pPr>
            <a:r>
              <a:rPr lang="en-US" dirty="0"/>
              <a:t>If you don’t already have a tool like this in place, then EEC has a template for you to utilize that we will walk-through now.</a:t>
            </a:r>
          </a:p>
          <a:p>
            <a:pPr marL="0" indent="0">
              <a:buNone/>
            </a:pPr>
            <a:endParaRPr lang="en-US" b="0" dirty="0"/>
          </a:p>
        </p:txBody>
      </p:sp>
      <p:pic>
        <p:nvPicPr>
          <p:cNvPr id="6" name="Picture 5">
            <a:extLst>
              <a:ext uri="{FF2B5EF4-FFF2-40B4-BE49-F238E27FC236}">
                <a16:creationId xmlns:a16="http://schemas.microsoft.com/office/drawing/2014/main" id="{E508210E-9420-4494-A96F-B9BF5378CD9B}"/>
              </a:ext>
            </a:extLst>
          </p:cNvPr>
          <p:cNvPicPr>
            <a:picLocks noChangeAspect="1"/>
          </p:cNvPicPr>
          <p:nvPr/>
        </p:nvPicPr>
        <p:blipFill rotWithShape="1">
          <a:blip r:embed="rId2"/>
          <a:srcRect b="16096"/>
          <a:stretch/>
        </p:blipFill>
        <p:spPr>
          <a:xfrm>
            <a:off x="0" y="3010634"/>
            <a:ext cx="9144000" cy="1614399"/>
          </a:xfrm>
          <a:prstGeom prst="rect">
            <a:avLst/>
          </a:prstGeom>
        </p:spPr>
      </p:pic>
    </p:spTree>
    <p:extLst>
      <p:ext uri="{BB962C8B-B14F-4D97-AF65-F5344CB8AC3E}">
        <p14:creationId xmlns:p14="http://schemas.microsoft.com/office/powerpoint/2010/main" val="1378496599"/>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Understanding the Importance of Attestation</a:t>
            </a:r>
          </a:p>
        </p:txBody>
      </p:sp>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32</a:t>
            </a:fld>
            <a:endParaRPr lang="en-US" dirty="0"/>
          </a:p>
        </p:txBody>
      </p:sp>
    </p:spTree>
    <p:extLst>
      <p:ext uri="{BB962C8B-B14F-4D97-AF65-F5344CB8AC3E}">
        <p14:creationId xmlns:p14="http://schemas.microsoft.com/office/powerpoint/2010/main" val="3667581677"/>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33</a:t>
            </a:fld>
            <a:endParaRPr lang="en-US" dirty="0"/>
          </a:p>
        </p:txBody>
      </p:sp>
      <p:sp>
        <p:nvSpPr>
          <p:cNvPr id="3" name="Title 2"/>
          <p:cNvSpPr>
            <a:spLocks noGrp="1"/>
          </p:cNvSpPr>
          <p:nvPr>
            <p:ph type="title"/>
          </p:nvPr>
        </p:nvSpPr>
        <p:spPr/>
        <p:txBody>
          <a:bodyPr/>
          <a:lstStyle/>
          <a:p>
            <a:r>
              <a:rPr lang="en-US" dirty="0"/>
              <a:t>Understanding the Importance of Attestation</a:t>
            </a:r>
          </a:p>
        </p:txBody>
      </p:sp>
      <p:sp>
        <p:nvSpPr>
          <p:cNvPr id="4" name="Text Placeholder 3"/>
          <p:cNvSpPr>
            <a:spLocks noGrp="1"/>
          </p:cNvSpPr>
          <p:nvPr>
            <p:ph type="body" sz="quarter" idx="12"/>
          </p:nvPr>
        </p:nvSpPr>
        <p:spPr/>
        <p:txBody>
          <a:bodyPr/>
          <a:lstStyle/>
          <a:p>
            <a:endParaRPr lang="en-US" dirty="0"/>
          </a:p>
          <a:p>
            <a:endParaRPr lang="en-US" dirty="0"/>
          </a:p>
          <a:p>
            <a:endParaRPr lang="en-US" dirty="0"/>
          </a:p>
          <a:p>
            <a:endParaRPr lang="en-US" dirty="0"/>
          </a:p>
          <a:p>
            <a:endParaRPr lang="en-US" dirty="0"/>
          </a:p>
          <a:p>
            <a:pPr marL="0" indent="0">
              <a:buNone/>
            </a:pPr>
            <a:endParaRPr lang="en-US" dirty="0"/>
          </a:p>
          <a:p>
            <a:pPr marL="0" indent="0">
              <a:buNone/>
            </a:pPr>
            <a:endParaRPr lang="en-US" dirty="0"/>
          </a:p>
          <a:p>
            <a:pPr marL="0" indent="0">
              <a:buNone/>
            </a:pPr>
            <a:r>
              <a:rPr lang="en-US" dirty="0"/>
              <a:t>When you make an attestation, you’re guaranteeing something is true. </a:t>
            </a:r>
          </a:p>
          <a:p>
            <a:r>
              <a:rPr lang="en-US" b="0" dirty="0"/>
              <a:t>EEC and the federal government expect that you can provide documentation to support any attestations you make as part of the Grant program.</a:t>
            </a:r>
          </a:p>
          <a:p>
            <a:r>
              <a:rPr lang="en-US" b="0" dirty="0"/>
              <a:t>During each application cycle, check to ensure you are still in compliance with the attestation statements on the application. If you are not in compliance, then you must take the necessary steps to comply before applying for Grant funds again.</a:t>
            </a:r>
          </a:p>
          <a:p>
            <a:r>
              <a:rPr lang="en-US" b="0" dirty="0"/>
              <a:t>It may be helpful to turn the list of attestations into a checklist and review the list prior to recertification.</a:t>
            </a:r>
          </a:p>
          <a:p>
            <a:pPr marL="0" indent="0">
              <a:buNone/>
            </a:pPr>
            <a:endParaRPr lang="en-US" b="0" dirty="0"/>
          </a:p>
          <a:p>
            <a:endParaRPr lang="en-US" dirty="0"/>
          </a:p>
        </p:txBody>
      </p:sp>
      <p:grpSp>
        <p:nvGrpSpPr>
          <p:cNvPr id="7" name="Group 6"/>
          <p:cNvGrpSpPr/>
          <p:nvPr/>
        </p:nvGrpSpPr>
        <p:grpSpPr>
          <a:xfrm>
            <a:off x="2502073" y="1219200"/>
            <a:ext cx="4139854" cy="1715911"/>
            <a:chOff x="6427789" y="1916113"/>
            <a:chExt cx="2608262" cy="1081088"/>
          </a:xfrm>
        </p:grpSpPr>
        <p:sp>
          <p:nvSpPr>
            <p:cNvPr id="8" name="Freeform 5"/>
            <p:cNvSpPr>
              <a:spLocks/>
            </p:cNvSpPr>
            <p:nvPr/>
          </p:nvSpPr>
          <p:spPr bwMode="auto">
            <a:xfrm>
              <a:off x="6589714" y="1916113"/>
              <a:ext cx="217488" cy="603250"/>
            </a:xfrm>
            <a:custGeom>
              <a:avLst/>
              <a:gdLst>
                <a:gd name="T0" fmla="*/ 107 w 128"/>
                <a:gd name="T1" fmla="*/ 164 h 357"/>
                <a:gd name="T2" fmla="*/ 119 w 128"/>
                <a:gd name="T3" fmla="*/ 120 h 357"/>
                <a:gd name="T4" fmla="*/ 127 w 128"/>
                <a:gd name="T5" fmla="*/ 57 h 357"/>
                <a:gd name="T6" fmla="*/ 114 w 128"/>
                <a:gd name="T7" fmla="*/ 52 h 357"/>
                <a:gd name="T8" fmla="*/ 108 w 128"/>
                <a:gd name="T9" fmla="*/ 93 h 357"/>
                <a:gd name="T10" fmla="*/ 105 w 128"/>
                <a:gd name="T11" fmla="*/ 93 h 357"/>
                <a:gd name="T12" fmla="*/ 111 w 128"/>
                <a:gd name="T13" fmla="*/ 21 h 357"/>
                <a:gd name="T14" fmla="*/ 97 w 128"/>
                <a:gd name="T15" fmla="*/ 22 h 357"/>
                <a:gd name="T16" fmla="*/ 88 w 128"/>
                <a:gd name="T17" fmla="*/ 81 h 357"/>
                <a:gd name="T18" fmla="*/ 87 w 128"/>
                <a:gd name="T19" fmla="*/ 81 h 357"/>
                <a:gd name="T20" fmla="*/ 91 w 128"/>
                <a:gd name="T21" fmla="*/ 14 h 357"/>
                <a:gd name="T22" fmla="*/ 75 w 128"/>
                <a:gd name="T23" fmla="*/ 12 h 357"/>
                <a:gd name="T24" fmla="*/ 67 w 128"/>
                <a:gd name="T25" fmla="*/ 79 h 357"/>
                <a:gd name="T26" fmla="*/ 65 w 128"/>
                <a:gd name="T27" fmla="*/ 77 h 357"/>
                <a:gd name="T28" fmla="*/ 68 w 128"/>
                <a:gd name="T29" fmla="*/ 15 h 357"/>
                <a:gd name="T30" fmla="*/ 55 w 128"/>
                <a:gd name="T31" fmla="*/ 23 h 357"/>
                <a:gd name="T32" fmla="*/ 45 w 128"/>
                <a:gd name="T33" fmla="*/ 91 h 357"/>
                <a:gd name="T34" fmla="*/ 37 w 128"/>
                <a:gd name="T35" fmla="*/ 107 h 357"/>
                <a:gd name="T36" fmla="*/ 17 w 128"/>
                <a:gd name="T37" fmla="*/ 74 h 357"/>
                <a:gd name="T38" fmla="*/ 6 w 128"/>
                <a:gd name="T39" fmla="*/ 81 h 357"/>
                <a:gd name="T40" fmla="*/ 14 w 128"/>
                <a:gd name="T41" fmla="*/ 96 h 357"/>
                <a:gd name="T42" fmla="*/ 23 w 128"/>
                <a:gd name="T43" fmla="*/ 125 h 357"/>
                <a:gd name="T44" fmla="*/ 38 w 128"/>
                <a:gd name="T45" fmla="*/ 166 h 357"/>
                <a:gd name="T46" fmla="*/ 39 w 128"/>
                <a:gd name="T47" fmla="*/ 357 h 357"/>
                <a:gd name="T48" fmla="*/ 108 w 128"/>
                <a:gd name="T49" fmla="*/ 354 h 357"/>
                <a:gd name="T50" fmla="*/ 107 w 128"/>
                <a:gd name="T51" fmla="*/ 164 h 3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8" h="357">
                  <a:moveTo>
                    <a:pt x="107" y="164"/>
                  </a:moveTo>
                  <a:cubicBezTo>
                    <a:pt x="114" y="142"/>
                    <a:pt x="113" y="156"/>
                    <a:pt x="119" y="120"/>
                  </a:cubicBezTo>
                  <a:cubicBezTo>
                    <a:pt x="126" y="86"/>
                    <a:pt x="125" y="79"/>
                    <a:pt x="127" y="57"/>
                  </a:cubicBezTo>
                  <a:cubicBezTo>
                    <a:pt x="128" y="42"/>
                    <a:pt x="116" y="40"/>
                    <a:pt x="114" y="52"/>
                  </a:cubicBezTo>
                  <a:cubicBezTo>
                    <a:pt x="108" y="93"/>
                    <a:pt x="108" y="93"/>
                    <a:pt x="108" y="93"/>
                  </a:cubicBezTo>
                  <a:cubicBezTo>
                    <a:pt x="105" y="93"/>
                    <a:pt x="105" y="93"/>
                    <a:pt x="105" y="93"/>
                  </a:cubicBezTo>
                  <a:cubicBezTo>
                    <a:pt x="106" y="83"/>
                    <a:pt x="113" y="26"/>
                    <a:pt x="111" y="21"/>
                  </a:cubicBezTo>
                  <a:cubicBezTo>
                    <a:pt x="108" y="13"/>
                    <a:pt x="98" y="15"/>
                    <a:pt x="97" y="22"/>
                  </a:cubicBezTo>
                  <a:cubicBezTo>
                    <a:pt x="88" y="81"/>
                    <a:pt x="88" y="81"/>
                    <a:pt x="88" y="81"/>
                  </a:cubicBezTo>
                  <a:cubicBezTo>
                    <a:pt x="87" y="81"/>
                    <a:pt x="87" y="81"/>
                    <a:pt x="87" y="81"/>
                  </a:cubicBezTo>
                  <a:cubicBezTo>
                    <a:pt x="87" y="73"/>
                    <a:pt x="92" y="32"/>
                    <a:pt x="91" y="14"/>
                  </a:cubicBezTo>
                  <a:cubicBezTo>
                    <a:pt x="91" y="4"/>
                    <a:pt x="80" y="0"/>
                    <a:pt x="75" y="12"/>
                  </a:cubicBezTo>
                  <a:cubicBezTo>
                    <a:pt x="67" y="79"/>
                    <a:pt x="67" y="79"/>
                    <a:pt x="67" y="79"/>
                  </a:cubicBezTo>
                  <a:cubicBezTo>
                    <a:pt x="65" y="77"/>
                    <a:pt x="65" y="77"/>
                    <a:pt x="65" y="77"/>
                  </a:cubicBezTo>
                  <a:cubicBezTo>
                    <a:pt x="65" y="66"/>
                    <a:pt x="70" y="23"/>
                    <a:pt x="68" y="15"/>
                  </a:cubicBezTo>
                  <a:cubicBezTo>
                    <a:pt x="68" y="12"/>
                    <a:pt x="56" y="4"/>
                    <a:pt x="55" y="23"/>
                  </a:cubicBezTo>
                  <a:cubicBezTo>
                    <a:pt x="53" y="49"/>
                    <a:pt x="48" y="57"/>
                    <a:pt x="45" y="91"/>
                  </a:cubicBezTo>
                  <a:cubicBezTo>
                    <a:pt x="45" y="96"/>
                    <a:pt x="39" y="101"/>
                    <a:pt x="37" y="107"/>
                  </a:cubicBezTo>
                  <a:cubicBezTo>
                    <a:pt x="37" y="107"/>
                    <a:pt x="35" y="82"/>
                    <a:pt x="17" y="74"/>
                  </a:cubicBezTo>
                  <a:cubicBezTo>
                    <a:pt x="17" y="74"/>
                    <a:pt x="0" y="69"/>
                    <a:pt x="6" y="81"/>
                  </a:cubicBezTo>
                  <a:cubicBezTo>
                    <a:pt x="13" y="94"/>
                    <a:pt x="13" y="85"/>
                    <a:pt x="14" y="96"/>
                  </a:cubicBezTo>
                  <a:cubicBezTo>
                    <a:pt x="15" y="106"/>
                    <a:pt x="19" y="102"/>
                    <a:pt x="23" y="125"/>
                  </a:cubicBezTo>
                  <a:cubicBezTo>
                    <a:pt x="24" y="135"/>
                    <a:pt x="30" y="158"/>
                    <a:pt x="38" y="166"/>
                  </a:cubicBezTo>
                  <a:cubicBezTo>
                    <a:pt x="39" y="357"/>
                    <a:pt x="39" y="357"/>
                    <a:pt x="39" y="357"/>
                  </a:cubicBezTo>
                  <a:cubicBezTo>
                    <a:pt x="108" y="354"/>
                    <a:pt x="108" y="354"/>
                    <a:pt x="108" y="354"/>
                  </a:cubicBezTo>
                  <a:lnTo>
                    <a:pt x="107" y="164"/>
                  </a:lnTo>
                  <a:close/>
                </a:path>
              </a:pathLst>
            </a:custGeom>
            <a:solidFill>
              <a:srgbClr val="C8A5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 name="Freeform 6"/>
            <p:cNvSpPr>
              <a:spLocks/>
            </p:cNvSpPr>
            <p:nvPr/>
          </p:nvSpPr>
          <p:spPr bwMode="auto">
            <a:xfrm>
              <a:off x="6645276" y="2233613"/>
              <a:ext cx="147638" cy="763588"/>
            </a:xfrm>
            <a:custGeom>
              <a:avLst/>
              <a:gdLst>
                <a:gd name="T0" fmla="*/ 93 w 93"/>
                <a:gd name="T1" fmla="*/ 481 h 481"/>
                <a:gd name="T2" fmla="*/ 4 w 93"/>
                <a:gd name="T3" fmla="*/ 481 h 481"/>
                <a:gd name="T4" fmla="*/ 2 w 93"/>
                <a:gd name="T5" fmla="*/ 220 h 481"/>
                <a:gd name="T6" fmla="*/ 2 w 93"/>
                <a:gd name="T7" fmla="*/ 202 h 481"/>
                <a:gd name="T8" fmla="*/ 2 w 93"/>
                <a:gd name="T9" fmla="*/ 202 h 481"/>
                <a:gd name="T10" fmla="*/ 0 w 93"/>
                <a:gd name="T11" fmla="*/ 53 h 481"/>
                <a:gd name="T12" fmla="*/ 0 w 93"/>
                <a:gd name="T13" fmla="*/ 3 h 481"/>
                <a:gd name="T14" fmla="*/ 6 w 93"/>
                <a:gd name="T15" fmla="*/ 3 h 481"/>
                <a:gd name="T16" fmla="*/ 79 w 93"/>
                <a:gd name="T17" fmla="*/ 0 h 481"/>
                <a:gd name="T18" fmla="*/ 86 w 93"/>
                <a:gd name="T19" fmla="*/ 0 h 481"/>
                <a:gd name="T20" fmla="*/ 87 w 93"/>
                <a:gd name="T21" fmla="*/ 64 h 481"/>
                <a:gd name="T22" fmla="*/ 87 w 93"/>
                <a:gd name="T23" fmla="*/ 64 h 481"/>
                <a:gd name="T24" fmla="*/ 88 w 93"/>
                <a:gd name="T25" fmla="*/ 161 h 481"/>
                <a:gd name="T26" fmla="*/ 88 w 93"/>
                <a:gd name="T27" fmla="*/ 161 h 481"/>
                <a:gd name="T28" fmla="*/ 89 w 93"/>
                <a:gd name="T29" fmla="*/ 190 h 481"/>
                <a:gd name="T30" fmla="*/ 93 w 93"/>
                <a:gd name="T31" fmla="*/ 481 h 4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3" h="481">
                  <a:moveTo>
                    <a:pt x="93" y="481"/>
                  </a:moveTo>
                  <a:lnTo>
                    <a:pt x="4" y="481"/>
                  </a:lnTo>
                  <a:lnTo>
                    <a:pt x="2" y="220"/>
                  </a:lnTo>
                  <a:lnTo>
                    <a:pt x="2" y="202"/>
                  </a:lnTo>
                  <a:lnTo>
                    <a:pt x="2" y="202"/>
                  </a:lnTo>
                  <a:lnTo>
                    <a:pt x="0" y="53"/>
                  </a:lnTo>
                  <a:lnTo>
                    <a:pt x="0" y="3"/>
                  </a:lnTo>
                  <a:lnTo>
                    <a:pt x="6" y="3"/>
                  </a:lnTo>
                  <a:lnTo>
                    <a:pt x="79" y="0"/>
                  </a:lnTo>
                  <a:lnTo>
                    <a:pt x="86" y="0"/>
                  </a:lnTo>
                  <a:lnTo>
                    <a:pt x="87" y="64"/>
                  </a:lnTo>
                  <a:lnTo>
                    <a:pt x="87" y="64"/>
                  </a:lnTo>
                  <a:lnTo>
                    <a:pt x="88" y="161"/>
                  </a:lnTo>
                  <a:lnTo>
                    <a:pt x="88" y="161"/>
                  </a:lnTo>
                  <a:lnTo>
                    <a:pt x="89" y="190"/>
                  </a:lnTo>
                  <a:lnTo>
                    <a:pt x="93" y="481"/>
                  </a:lnTo>
                  <a:close/>
                </a:path>
              </a:pathLst>
            </a:custGeom>
            <a:solidFill>
              <a:srgbClr val="F68D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 name="Freeform 7"/>
            <p:cNvSpPr>
              <a:spLocks/>
            </p:cNvSpPr>
            <p:nvPr/>
          </p:nvSpPr>
          <p:spPr bwMode="auto">
            <a:xfrm>
              <a:off x="6846889" y="1941513"/>
              <a:ext cx="261938" cy="603250"/>
            </a:xfrm>
            <a:custGeom>
              <a:avLst/>
              <a:gdLst>
                <a:gd name="T0" fmla="*/ 118 w 155"/>
                <a:gd name="T1" fmla="*/ 164 h 357"/>
                <a:gd name="T2" fmla="*/ 130 w 155"/>
                <a:gd name="T3" fmla="*/ 121 h 357"/>
                <a:gd name="T4" fmla="*/ 150 w 155"/>
                <a:gd name="T5" fmla="*/ 60 h 357"/>
                <a:gd name="T6" fmla="*/ 137 w 155"/>
                <a:gd name="T7" fmla="*/ 55 h 357"/>
                <a:gd name="T8" fmla="*/ 118 w 155"/>
                <a:gd name="T9" fmla="*/ 93 h 357"/>
                <a:gd name="T10" fmla="*/ 116 w 155"/>
                <a:gd name="T11" fmla="*/ 93 h 357"/>
                <a:gd name="T12" fmla="*/ 121 w 155"/>
                <a:gd name="T13" fmla="*/ 21 h 357"/>
                <a:gd name="T14" fmla="*/ 107 w 155"/>
                <a:gd name="T15" fmla="*/ 23 h 357"/>
                <a:gd name="T16" fmla="*/ 99 w 155"/>
                <a:gd name="T17" fmla="*/ 81 h 357"/>
                <a:gd name="T18" fmla="*/ 97 w 155"/>
                <a:gd name="T19" fmla="*/ 81 h 357"/>
                <a:gd name="T20" fmla="*/ 101 w 155"/>
                <a:gd name="T21" fmla="*/ 15 h 357"/>
                <a:gd name="T22" fmla="*/ 86 w 155"/>
                <a:gd name="T23" fmla="*/ 12 h 357"/>
                <a:gd name="T24" fmla="*/ 77 w 155"/>
                <a:gd name="T25" fmla="*/ 80 h 357"/>
                <a:gd name="T26" fmla="*/ 72 w 155"/>
                <a:gd name="T27" fmla="*/ 80 h 357"/>
                <a:gd name="T28" fmla="*/ 65 w 155"/>
                <a:gd name="T29" fmla="*/ 18 h 357"/>
                <a:gd name="T30" fmla="*/ 51 w 155"/>
                <a:gd name="T31" fmla="*/ 32 h 357"/>
                <a:gd name="T32" fmla="*/ 45 w 155"/>
                <a:gd name="T33" fmla="*/ 111 h 357"/>
                <a:gd name="T34" fmla="*/ 43 w 155"/>
                <a:gd name="T35" fmla="*/ 114 h 357"/>
                <a:gd name="T36" fmla="*/ 18 w 155"/>
                <a:gd name="T37" fmla="*/ 77 h 357"/>
                <a:gd name="T38" fmla="*/ 7 w 155"/>
                <a:gd name="T39" fmla="*/ 85 h 357"/>
                <a:gd name="T40" fmla="*/ 13 w 155"/>
                <a:gd name="T41" fmla="*/ 100 h 357"/>
                <a:gd name="T42" fmla="*/ 23 w 155"/>
                <a:gd name="T43" fmla="*/ 128 h 357"/>
                <a:gd name="T44" fmla="*/ 48 w 155"/>
                <a:gd name="T45" fmla="*/ 167 h 357"/>
                <a:gd name="T46" fmla="*/ 50 w 155"/>
                <a:gd name="T47" fmla="*/ 357 h 357"/>
                <a:gd name="T48" fmla="*/ 119 w 155"/>
                <a:gd name="T49" fmla="*/ 355 h 357"/>
                <a:gd name="T50" fmla="*/ 118 w 155"/>
                <a:gd name="T51" fmla="*/ 164 h 3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55" h="357">
                  <a:moveTo>
                    <a:pt x="118" y="164"/>
                  </a:moveTo>
                  <a:cubicBezTo>
                    <a:pt x="124" y="142"/>
                    <a:pt x="123" y="156"/>
                    <a:pt x="130" y="121"/>
                  </a:cubicBezTo>
                  <a:cubicBezTo>
                    <a:pt x="136" y="86"/>
                    <a:pt x="140" y="90"/>
                    <a:pt x="150" y="60"/>
                  </a:cubicBezTo>
                  <a:cubicBezTo>
                    <a:pt x="155" y="46"/>
                    <a:pt x="142" y="44"/>
                    <a:pt x="137" y="55"/>
                  </a:cubicBezTo>
                  <a:cubicBezTo>
                    <a:pt x="118" y="93"/>
                    <a:pt x="118" y="93"/>
                    <a:pt x="118" y="93"/>
                  </a:cubicBezTo>
                  <a:cubicBezTo>
                    <a:pt x="116" y="93"/>
                    <a:pt x="116" y="93"/>
                    <a:pt x="116" y="93"/>
                  </a:cubicBezTo>
                  <a:cubicBezTo>
                    <a:pt x="117" y="83"/>
                    <a:pt x="123" y="26"/>
                    <a:pt x="121" y="21"/>
                  </a:cubicBezTo>
                  <a:cubicBezTo>
                    <a:pt x="118" y="14"/>
                    <a:pt x="109" y="16"/>
                    <a:pt x="107" y="23"/>
                  </a:cubicBezTo>
                  <a:cubicBezTo>
                    <a:pt x="99" y="81"/>
                    <a:pt x="99" y="81"/>
                    <a:pt x="99" y="81"/>
                  </a:cubicBezTo>
                  <a:cubicBezTo>
                    <a:pt x="97" y="81"/>
                    <a:pt x="97" y="81"/>
                    <a:pt x="97" y="81"/>
                  </a:cubicBezTo>
                  <a:cubicBezTo>
                    <a:pt x="98" y="74"/>
                    <a:pt x="102" y="33"/>
                    <a:pt x="101" y="15"/>
                  </a:cubicBezTo>
                  <a:cubicBezTo>
                    <a:pt x="101" y="4"/>
                    <a:pt x="90" y="0"/>
                    <a:pt x="86" y="12"/>
                  </a:cubicBezTo>
                  <a:cubicBezTo>
                    <a:pt x="77" y="80"/>
                    <a:pt x="77" y="80"/>
                    <a:pt x="77" y="80"/>
                  </a:cubicBezTo>
                  <a:cubicBezTo>
                    <a:pt x="72" y="80"/>
                    <a:pt x="72" y="80"/>
                    <a:pt x="72" y="80"/>
                  </a:cubicBezTo>
                  <a:cubicBezTo>
                    <a:pt x="71" y="69"/>
                    <a:pt x="69" y="23"/>
                    <a:pt x="65" y="18"/>
                  </a:cubicBezTo>
                  <a:cubicBezTo>
                    <a:pt x="63" y="16"/>
                    <a:pt x="52" y="10"/>
                    <a:pt x="51" y="32"/>
                  </a:cubicBezTo>
                  <a:cubicBezTo>
                    <a:pt x="49" y="64"/>
                    <a:pt x="57" y="76"/>
                    <a:pt x="45" y="111"/>
                  </a:cubicBezTo>
                  <a:cubicBezTo>
                    <a:pt x="43" y="114"/>
                    <a:pt x="43" y="114"/>
                    <a:pt x="43" y="114"/>
                  </a:cubicBezTo>
                  <a:cubicBezTo>
                    <a:pt x="33" y="111"/>
                    <a:pt x="35" y="85"/>
                    <a:pt x="18" y="77"/>
                  </a:cubicBezTo>
                  <a:cubicBezTo>
                    <a:pt x="17" y="77"/>
                    <a:pt x="0" y="72"/>
                    <a:pt x="7" y="85"/>
                  </a:cubicBezTo>
                  <a:cubicBezTo>
                    <a:pt x="13" y="97"/>
                    <a:pt x="12" y="89"/>
                    <a:pt x="13" y="100"/>
                  </a:cubicBezTo>
                  <a:cubicBezTo>
                    <a:pt x="14" y="110"/>
                    <a:pt x="20" y="106"/>
                    <a:pt x="23" y="128"/>
                  </a:cubicBezTo>
                  <a:cubicBezTo>
                    <a:pt x="25" y="139"/>
                    <a:pt x="41" y="158"/>
                    <a:pt x="48" y="167"/>
                  </a:cubicBezTo>
                  <a:cubicBezTo>
                    <a:pt x="50" y="357"/>
                    <a:pt x="50" y="357"/>
                    <a:pt x="50" y="357"/>
                  </a:cubicBezTo>
                  <a:cubicBezTo>
                    <a:pt x="119" y="355"/>
                    <a:pt x="119" y="355"/>
                    <a:pt x="119" y="355"/>
                  </a:cubicBezTo>
                  <a:lnTo>
                    <a:pt x="118" y="164"/>
                  </a:lnTo>
                  <a:close/>
                </a:path>
              </a:pathLst>
            </a:custGeom>
            <a:solidFill>
              <a:srgbClr val="FBB7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 name="Freeform 8"/>
            <p:cNvSpPr>
              <a:spLocks/>
            </p:cNvSpPr>
            <p:nvPr/>
          </p:nvSpPr>
          <p:spPr bwMode="auto">
            <a:xfrm>
              <a:off x="6923089" y="2235201"/>
              <a:ext cx="130175" cy="33338"/>
            </a:xfrm>
            <a:custGeom>
              <a:avLst/>
              <a:gdLst>
                <a:gd name="T0" fmla="*/ 1 w 82"/>
                <a:gd name="T1" fmla="*/ 21 h 21"/>
                <a:gd name="T2" fmla="*/ 82 w 82"/>
                <a:gd name="T3" fmla="*/ 19 h 21"/>
                <a:gd name="T4" fmla="*/ 81 w 82"/>
                <a:gd name="T5" fmla="*/ 0 h 21"/>
                <a:gd name="T6" fmla="*/ 0 w 82"/>
                <a:gd name="T7" fmla="*/ 3 h 21"/>
                <a:gd name="T8" fmla="*/ 1 w 82"/>
                <a:gd name="T9" fmla="*/ 21 h 21"/>
              </a:gdLst>
              <a:ahLst/>
              <a:cxnLst>
                <a:cxn ang="0">
                  <a:pos x="T0" y="T1"/>
                </a:cxn>
                <a:cxn ang="0">
                  <a:pos x="T2" y="T3"/>
                </a:cxn>
                <a:cxn ang="0">
                  <a:pos x="T4" y="T5"/>
                </a:cxn>
                <a:cxn ang="0">
                  <a:pos x="T6" y="T7"/>
                </a:cxn>
                <a:cxn ang="0">
                  <a:pos x="T8" y="T9"/>
                </a:cxn>
              </a:cxnLst>
              <a:rect l="0" t="0" r="r" b="b"/>
              <a:pathLst>
                <a:path w="82" h="21">
                  <a:moveTo>
                    <a:pt x="1" y="21"/>
                  </a:moveTo>
                  <a:lnTo>
                    <a:pt x="82" y="19"/>
                  </a:lnTo>
                  <a:lnTo>
                    <a:pt x="81" y="0"/>
                  </a:lnTo>
                  <a:lnTo>
                    <a:pt x="0" y="3"/>
                  </a:lnTo>
                  <a:lnTo>
                    <a:pt x="1" y="21"/>
                  </a:lnTo>
                  <a:close/>
                </a:path>
              </a:pathLst>
            </a:custGeom>
            <a:solidFill>
              <a:srgbClr val="E6E7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 name="Freeform 9"/>
            <p:cNvSpPr>
              <a:spLocks/>
            </p:cNvSpPr>
            <p:nvPr/>
          </p:nvSpPr>
          <p:spPr bwMode="auto">
            <a:xfrm>
              <a:off x="6919914" y="2260601"/>
              <a:ext cx="146050" cy="736600"/>
            </a:xfrm>
            <a:custGeom>
              <a:avLst/>
              <a:gdLst>
                <a:gd name="T0" fmla="*/ 92 w 92"/>
                <a:gd name="T1" fmla="*/ 464 h 464"/>
                <a:gd name="T2" fmla="*/ 2 w 92"/>
                <a:gd name="T3" fmla="*/ 464 h 464"/>
                <a:gd name="T4" fmla="*/ 0 w 92"/>
                <a:gd name="T5" fmla="*/ 3 h 464"/>
                <a:gd name="T6" fmla="*/ 3 w 92"/>
                <a:gd name="T7" fmla="*/ 2 h 464"/>
                <a:gd name="T8" fmla="*/ 5 w 92"/>
                <a:gd name="T9" fmla="*/ 2 h 464"/>
                <a:gd name="T10" fmla="*/ 80 w 92"/>
                <a:gd name="T11" fmla="*/ 0 h 464"/>
                <a:gd name="T12" fmla="*/ 84 w 92"/>
                <a:gd name="T13" fmla="*/ 0 h 464"/>
                <a:gd name="T14" fmla="*/ 86 w 92"/>
                <a:gd name="T15" fmla="*/ 0 h 464"/>
                <a:gd name="T16" fmla="*/ 92 w 92"/>
                <a:gd name="T17" fmla="*/ 464 h 4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 h="464">
                  <a:moveTo>
                    <a:pt x="92" y="464"/>
                  </a:moveTo>
                  <a:lnTo>
                    <a:pt x="2" y="464"/>
                  </a:lnTo>
                  <a:lnTo>
                    <a:pt x="0" y="3"/>
                  </a:lnTo>
                  <a:lnTo>
                    <a:pt x="3" y="2"/>
                  </a:lnTo>
                  <a:lnTo>
                    <a:pt x="5" y="2"/>
                  </a:lnTo>
                  <a:lnTo>
                    <a:pt x="80" y="0"/>
                  </a:lnTo>
                  <a:lnTo>
                    <a:pt x="84" y="0"/>
                  </a:lnTo>
                  <a:lnTo>
                    <a:pt x="86" y="0"/>
                  </a:lnTo>
                  <a:lnTo>
                    <a:pt x="92" y="464"/>
                  </a:lnTo>
                  <a:close/>
                </a:path>
              </a:pathLst>
            </a:custGeom>
            <a:solidFill>
              <a:srgbClr val="0072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 name="Freeform 10"/>
            <p:cNvSpPr>
              <a:spLocks/>
            </p:cNvSpPr>
            <p:nvPr/>
          </p:nvSpPr>
          <p:spPr bwMode="auto">
            <a:xfrm>
              <a:off x="7048501" y="2028826"/>
              <a:ext cx="241300" cy="319088"/>
            </a:xfrm>
            <a:custGeom>
              <a:avLst/>
              <a:gdLst>
                <a:gd name="T0" fmla="*/ 122 w 143"/>
                <a:gd name="T1" fmla="*/ 167 h 189"/>
                <a:gd name="T2" fmla="*/ 133 w 143"/>
                <a:gd name="T3" fmla="*/ 123 h 189"/>
                <a:gd name="T4" fmla="*/ 141 w 143"/>
                <a:gd name="T5" fmla="*/ 59 h 189"/>
                <a:gd name="T6" fmla="*/ 128 w 143"/>
                <a:gd name="T7" fmla="*/ 53 h 189"/>
                <a:gd name="T8" fmla="*/ 121 w 143"/>
                <a:gd name="T9" fmla="*/ 94 h 189"/>
                <a:gd name="T10" fmla="*/ 118 w 143"/>
                <a:gd name="T11" fmla="*/ 95 h 189"/>
                <a:gd name="T12" fmla="*/ 123 w 143"/>
                <a:gd name="T13" fmla="*/ 20 h 189"/>
                <a:gd name="T14" fmla="*/ 108 w 143"/>
                <a:gd name="T15" fmla="*/ 23 h 189"/>
                <a:gd name="T16" fmla="*/ 101 w 143"/>
                <a:gd name="T17" fmla="*/ 82 h 189"/>
                <a:gd name="T18" fmla="*/ 99 w 143"/>
                <a:gd name="T19" fmla="*/ 83 h 189"/>
                <a:gd name="T20" fmla="*/ 103 w 143"/>
                <a:gd name="T21" fmla="*/ 14 h 189"/>
                <a:gd name="T22" fmla="*/ 86 w 143"/>
                <a:gd name="T23" fmla="*/ 12 h 189"/>
                <a:gd name="T24" fmla="*/ 79 w 143"/>
                <a:gd name="T25" fmla="*/ 81 h 189"/>
                <a:gd name="T26" fmla="*/ 76 w 143"/>
                <a:gd name="T27" fmla="*/ 82 h 189"/>
                <a:gd name="T28" fmla="*/ 79 w 143"/>
                <a:gd name="T29" fmla="*/ 18 h 189"/>
                <a:gd name="T30" fmla="*/ 65 w 143"/>
                <a:gd name="T31" fmla="*/ 32 h 189"/>
                <a:gd name="T32" fmla="*/ 57 w 143"/>
                <a:gd name="T33" fmla="*/ 77 h 189"/>
                <a:gd name="T34" fmla="*/ 46 w 143"/>
                <a:gd name="T35" fmla="*/ 114 h 189"/>
                <a:gd name="T36" fmla="*/ 45 w 143"/>
                <a:gd name="T37" fmla="*/ 117 h 189"/>
                <a:gd name="T38" fmla="*/ 18 w 143"/>
                <a:gd name="T39" fmla="*/ 80 h 189"/>
                <a:gd name="T40" fmla="*/ 7 w 143"/>
                <a:gd name="T41" fmla="*/ 88 h 189"/>
                <a:gd name="T42" fmla="*/ 13 w 143"/>
                <a:gd name="T43" fmla="*/ 104 h 189"/>
                <a:gd name="T44" fmla="*/ 24 w 143"/>
                <a:gd name="T45" fmla="*/ 132 h 189"/>
                <a:gd name="T46" fmla="*/ 51 w 143"/>
                <a:gd name="T47" fmla="*/ 171 h 189"/>
                <a:gd name="T48" fmla="*/ 51 w 143"/>
                <a:gd name="T49" fmla="*/ 184 h 189"/>
                <a:gd name="T50" fmla="*/ 116 w 143"/>
                <a:gd name="T51" fmla="*/ 189 h 189"/>
                <a:gd name="T52" fmla="*/ 122 w 143"/>
                <a:gd name="T53" fmla="*/ 167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3" h="189">
                  <a:moveTo>
                    <a:pt x="122" y="167"/>
                  </a:moveTo>
                  <a:cubicBezTo>
                    <a:pt x="128" y="145"/>
                    <a:pt x="127" y="159"/>
                    <a:pt x="133" y="123"/>
                  </a:cubicBezTo>
                  <a:cubicBezTo>
                    <a:pt x="140" y="87"/>
                    <a:pt x="136" y="85"/>
                    <a:pt x="141" y="59"/>
                  </a:cubicBezTo>
                  <a:cubicBezTo>
                    <a:pt x="143" y="43"/>
                    <a:pt x="129" y="43"/>
                    <a:pt x="128" y="53"/>
                  </a:cubicBezTo>
                  <a:cubicBezTo>
                    <a:pt x="121" y="94"/>
                    <a:pt x="121" y="94"/>
                    <a:pt x="121" y="94"/>
                  </a:cubicBezTo>
                  <a:cubicBezTo>
                    <a:pt x="118" y="95"/>
                    <a:pt x="118" y="95"/>
                    <a:pt x="118" y="95"/>
                  </a:cubicBezTo>
                  <a:cubicBezTo>
                    <a:pt x="119" y="84"/>
                    <a:pt x="125" y="26"/>
                    <a:pt x="123" y="20"/>
                  </a:cubicBezTo>
                  <a:cubicBezTo>
                    <a:pt x="120" y="13"/>
                    <a:pt x="110" y="15"/>
                    <a:pt x="108" y="23"/>
                  </a:cubicBezTo>
                  <a:cubicBezTo>
                    <a:pt x="101" y="82"/>
                    <a:pt x="101" y="82"/>
                    <a:pt x="101" y="82"/>
                  </a:cubicBezTo>
                  <a:cubicBezTo>
                    <a:pt x="99" y="83"/>
                    <a:pt x="99" y="83"/>
                    <a:pt x="99" y="83"/>
                  </a:cubicBezTo>
                  <a:cubicBezTo>
                    <a:pt x="100" y="75"/>
                    <a:pt x="103" y="33"/>
                    <a:pt x="103" y="14"/>
                  </a:cubicBezTo>
                  <a:cubicBezTo>
                    <a:pt x="102" y="4"/>
                    <a:pt x="91" y="0"/>
                    <a:pt x="86" y="12"/>
                  </a:cubicBezTo>
                  <a:cubicBezTo>
                    <a:pt x="79" y="81"/>
                    <a:pt x="79" y="81"/>
                    <a:pt x="79" y="81"/>
                  </a:cubicBezTo>
                  <a:cubicBezTo>
                    <a:pt x="76" y="82"/>
                    <a:pt x="76" y="82"/>
                    <a:pt x="76" y="82"/>
                  </a:cubicBezTo>
                  <a:cubicBezTo>
                    <a:pt x="75" y="70"/>
                    <a:pt x="84" y="23"/>
                    <a:pt x="79" y="18"/>
                  </a:cubicBezTo>
                  <a:cubicBezTo>
                    <a:pt x="77" y="15"/>
                    <a:pt x="66" y="10"/>
                    <a:pt x="65" y="32"/>
                  </a:cubicBezTo>
                  <a:cubicBezTo>
                    <a:pt x="61" y="50"/>
                    <a:pt x="60" y="62"/>
                    <a:pt x="57" y="77"/>
                  </a:cubicBezTo>
                  <a:cubicBezTo>
                    <a:pt x="56" y="88"/>
                    <a:pt x="50" y="99"/>
                    <a:pt x="46" y="114"/>
                  </a:cubicBezTo>
                  <a:cubicBezTo>
                    <a:pt x="45" y="117"/>
                    <a:pt x="45" y="117"/>
                    <a:pt x="45" y="117"/>
                  </a:cubicBezTo>
                  <a:cubicBezTo>
                    <a:pt x="34" y="114"/>
                    <a:pt x="35" y="88"/>
                    <a:pt x="18" y="80"/>
                  </a:cubicBezTo>
                  <a:cubicBezTo>
                    <a:pt x="17" y="80"/>
                    <a:pt x="0" y="75"/>
                    <a:pt x="7" y="88"/>
                  </a:cubicBezTo>
                  <a:cubicBezTo>
                    <a:pt x="13" y="100"/>
                    <a:pt x="12" y="93"/>
                    <a:pt x="13" y="104"/>
                  </a:cubicBezTo>
                  <a:cubicBezTo>
                    <a:pt x="14" y="113"/>
                    <a:pt x="21" y="109"/>
                    <a:pt x="24" y="132"/>
                  </a:cubicBezTo>
                  <a:cubicBezTo>
                    <a:pt x="26" y="143"/>
                    <a:pt x="43" y="163"/>
                    <a:pt x="51" y="171"/>
                  </a:cubicBezTo>
                  <a:cubicBezTo>
                    <a:pt x="51" y="184"/>
                    <a:pt x="51" y="184"/>
                    <a:pt x="51" y="184"/>
                  </a:cubicBezTo>
                  <a:cubicBezTo>
                    <a:pt x="116" y="189"/>
                    <a:pt x="116" y="189"/>
                    <a:pt x="116" y="189"/>
                  </a:cubicBezTo>
                  <a:lnTo>
                    <a:pt x="122" y="167"/>
                  </a:lnTo>
                  <a:close/>
                </a:path>
              </a:pathLst>
            </a:custGeom>
            <a:solidFill>
              <a:srgbClr val="FDCE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 name="Freeform 11"/>
            <p:cNvSpPr>
              <a:spLocks/>
            </p:cNvSpPr>
            <p:nvPr/>
          </p:nvSpPr>
          <p:spPr bwMode="auto">
            <a:xfrm>
              <a:off x="7124701" y="2339976"/>
              <a:ext cx="130175" cy="38100"/>
            </a:xfrm>
            <a:custGeom>
              <a:avLst/>
              <a:gdLst>
                <a:gd name="T0" fmla="*/ 0 w 82"/>
                <a:gd name="T1" fmla="*/ 18 h 24"/>
                <a:gd name="T2" fmla="*/ 81 w 82"/>
                <a:gd name="T3" fmla="*/ 24 h 24"/>
                <a:gd name="T4" fmla="*/ 82 w 82"/>
                <a:gd name="T5" fmla="*/ 6 h 24"/>
                <a:gd name="T6" fmla="*/ 2 w 82"/>
                <a:gd name="T7" fmla="*/ 0 h 24"/>
                <a:gd name="T8" fmla="*/ 0 w 82"/>
                <a:gd name="T9" fmla="*/ 18 h 24"/>
              </a:gdLst>
              <a:ahLst/>
              <a:cxnLst>
                <a:cxn ang="0">
                  <a:pos x="T0" y="T1"/>
                </a:cxn>
                <a:cxn ang="0">
                  <a:pos x="T2" y="T3"/>
                </a:cxn>
                <a:cxn ang="0">
                  <a:pos x="T4" y="T5"/>
                </a:cxn>
                <a:cxn ang="0">
                  <a:pos x="T6" y="T7"/>
                </a:cxn>
                <a:cxn ang="0">
                  <a:pos x="T8" y="T9"/>
                </a:cxn>
              </a:cxnLst>
              <a:rect l="0" t="0" r="r" b="b"/>
              <a:pathLst>
                <a:path w="82" h="24">
                  <a:moveTo>
                    <a:pt x="0" y="18"/>
                  </a:moveTo>
                  <a:lnTo>
                    <a:pt x="81" y="24"/>
                  </a:lnTo>
                  <a:lnTo>
                    <a:pt x="82" y="6"/>
                  </a:lnTo>
                  <a:lnTo>
                    <a:pt x="2" y="0"/>
                  </a:lnTo>
                  <a:lnTo>
                    <a:pt x="0" y="18"/>
                  </a:lnTo>
                  <a:close/>
                </a:path>
              </a:pathLst>
            </a:custGeom>
            <a:solidFill>
              <a:srgbClr val="E6E7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 name="Freeform 12"/>
            <p:cNvSpPr>
              <a:spLocks/>
            </p:cNvSpPr>
            <p:nvPr/>
          </p:nvSpPr>
          <p:spPr bwMode="auto">
            <a:xfrm>
              <a:off x="7077076" y="2368551"/>
              <a:ext cx="176213" cy="628650"/>
            </a:xfrm>
            <a:custGeom>
              <a:avLst/>
              <a:gdLst>
                <a:gd name="T0" fmla="*/ 111 w 111"/>
                <a:gd name="T1" fmla="*/ 6 h 396"/>
                <a:gd name="T2" fmla="*/ 81 w 111"/>
                <a:gd name="T3" fmla="*/ 396 h 396"/>
                <a:gd name="T4" fmla="*/ 0 w 111"/>
                <a:gd name="T5" fmla="*/ 396 h 396"/>
                <a:gd name="T6" fmla="*/ 30 w 111"/>
                <a:gd name="T7" fmla="*/ 0 h 396"/>
                <a:gd name="T8" fmla="*/ 111 w 111"/>
                <a:gd name="T9" fmla="*/ 6 h 396"/>
              </a:gdLst>
              <a:ahLst/>
              <a:cxnLst>
                <a:cxn ang="0">
                  <a:pos x="T0" y="T1"/>
                </a:cxn>
                <a:cxn ang="0">
                  <a:pos x="T2" y="T3"/>
                </a:cxn>
                <a:cxn ang="0">
                  <a:pos x="T4" y="T5"/>
                </a:cxn>
                <a:cxn ang="0">
                  <a:pos x="T6" y="T7"/>
                </a:cxn>
                <a:cxn ang="0">
                  <a:pos x="T8" y="T9"/>
                </a:cxn>
              </a:cxnLst>
              <a:rect l="0" t="0" r="r" b="b"/>
              <a:pathLst>
                <a:path w="111" h="396">
                  <a:moveTo>
                    <a:pt x="111" y="6"/>
                  </a:moveTo>
                  <a:lnTo>
                    <a:pt x="81" y="396"/>
                  </a:lnTo>
                  <a:lnTo>
                    <a:pt x="0" y="396"/>
                  </a:lnTo>
                  <a:lnTo>
                    <a:pt x="30" y="0"/>
                  </a:lnTo>
                  <a:lnTo>
                    <a:pt x="111" y="6"/>
                  </a:lnTo>
                  <a:close/>
                </a:path>
              </a:pathLst>
            </a:custGeom>
            <a:solidFill>
              <a:srgbClr val="7027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 name="Freeform 13"/>
            <p:cNvSpPr>
              <a:spLocks/>
            </p:cNvSpPr>
            <p:nvPr/>
          </p:nvSpPr>
          <p:spPr bwMode="auto">
            <a:xfrm>
              <a:off x="6697664" y="2203451"/>
              <a:ext cx="222250" cy="293688"/>
            </a:xfrm>
            <a:custGeom>
              <a:avLst/>
              <a:gdLst>
                <a:gd name="T0" fmla="*/ 112 w 132"/>
                <a:gd name="T1" fmla="*/ 153 h 173"/>
                <a:gd name="T2" fmla="*/ 122 w 132"/>
                <a:gd name="T3" fmla="*/ 112 h 173"/>
                <a:gd name="T4" fmla="*/ 129 w 132"/>
                <a:gd name="T5" fmla="*/ 54 h 173"/>
                <a:gd name="T6" fmla="*/ 117 w 132"/>
                <a:gd name="T7" fmla="*/ 49 h 173"/>
                <a:gd name="T8" fmla="*/ 111 w 132"/>
                <a:gd name="T9" fmla="*/ 87 h 173"/>
                <a:gd name="T10" fmla="*/ 109 w 132"/>
                <a:gd name="T11" fmla="*/ 87 h 173"/>
                <a:gd name="T12" fmla="*/ 113 w 132"/>
                <a:gd name="T13" fmla="*/ 19 h 173"/>
                <a:gd name="T14" fmla="*/ 100 w 132"/>
                <a:gd name="T15" fmla="*/ 21 h 173"/>
                <a:gd name="T16" fmla="*/ 93 w 132"/>
                <a:gd name="T17" fmla="*/ 76 h 173"/>
                <a:gd name="T18" fmla="*/ 91 w 132"/>
                <a:gd name="T19" fmla="*/ 76 h 173"/>
                <a:gd name="T20" fmla="*/ 94 w 132"/>
                <a:gd name="T21" fmla="*/ 13 h 173"/>
                <a:gd name="T22" fmla="*/ 79 w 132"/>
                <a:gd name="T23" fmla="*/ 11 h 173"/>
                <a:gd name="T24" fmla="*/ 72 w 132"/>
                <a:gd name="T25" fmla="*/ 75 h 173"/>
                <a:gd name="T26" fmla="*/ 70 w 132"/>
                <a:gd name="T27" fmla="*/ 75 h 173"/>
                <a:gd name="T28" fmla="*/ 73 w 132"/>
                <a:gd name="T29" fmla="*/ 16 h 173"/>
                <a:gd name="T30" fmla="*/ 60 w 132"/>
                <a:gd name="T31" fmla="*/ 29 h 173"/>
                <a:gd name="T32" fmla="*/ 53 w 132"/>
                <a:gd name="T33" fmla="*/ 71 h 173"/>
                <a:gd name="T34" fmla="*/ 42 w 132"/>
                <a:gd name="T35" fmla="*/ 104 h 173"/>
                <a:gd name="T36" fmla="*/ 41 w 132"/>
                <a:gd name="T37" fmla="*/ 107 h 173"/>
                <a:gd name="T38" fmla="*/ 17 w 132"/>
                <a:gd name="T39" fmla="*/ 74 h 173"/>
                <a:gd name="T40" fmla="*/ 6 w 132"/>
                <a:gd name="T41" fmla="*/ 81 h 173"/>
                <a:gd name="T42" fmla="*/ 23 w 132"/>
                <a:gd name="T43" fmla="*/ 121 h 173"/>
                <a:gd name="T44" fmla="*/ 47 w 132"/>
                <a:gd name="T45" fmla="*/ 157 h 173"/>
                <a:gd name="T46" fmla="*/ 47 w 132"/>
                <a:gd name="T47" fmla="*/ 169 h 173"/>
                <a:gd name="T48" fmla="*/ 106 w 132"/>
                <a:gd name="T49" fmla="*/ 173 h 173"/>
                <a:gd name="T50" fmla="*/ 112 w 132"/>
                <a:gd name="T51" fmla="*/ 153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32" h="173">
                  <a:moveTo>
                    <a:pt x="112" y="153"/>
                  </a:moveTo>
                  <a:cubicBezTo>
                    <a:pt x="118" y="133"/>
                    <a:pt x="117" y="146"/>
                    <a:pt x="122" y="112"/>
                  </a:cubicBezTo>
                  <a:cubicBezTo>
                    <a:pt x="128" y="80"/>
                    <a:pt x="125" y="78"/>
                    <a:pt x="129" y="54"/>
                  </a:cubicBezTo>
                  <a:cubicBezTo>
                    <a:pt x="132" y="40"/>
                    <a:pt x="118" y="39"/>
                    <a:pt x="117" y="49"/>
                  </a:cubicBezTo>
                  <a:cubicBezTo>
                    <a:pt x="111" y="87"/>
                    <a:pt x="111" y="87"/>
                    <a:pt x="111" y="87"/>
                  </a:cubicBezTo>
                  <a:cubicBezTo>
                    <a:pt x="109" y="87"/>
                    <a:pt x="109" y="87"/>
                    <a:pt x="109" y="87"/>
                  </a:cubicBezTo>
                  <a:cubicBezTo>
                    <a:pt x="109" y="77"/>
                    <a:pt x="115" y="24"/>
                    <a:pt x="113" y="19"/>
                  </a:cubicBezTo>
                  <a:cubicBezTo>
                    <a:pt x="110" y="12"/>
                    <a:pt x="101" y="14"/>
                    <a:pt x="100" y="21"/>
                  </a:cubicBezTo>
                  <a:cubicBezTo>
                    <a:pt x="93" y="76"/>
                    <a:pt x="93" y="76"/>
                    <a:pt x="93" y="76"/>
                  </a:cubicBezTo>
                  <a:cubicBezTo>
                    <a:pt x="91" y="76"/>
                    <a:pt x="91" y="76"/>
                    <a:pt x="91" y="76"/>
                  </a:cubicBezTo>
                  <a:cubicBezTo>
                    <a:pt x="91" y="69"/>
                    <a:pt x="95" y="30"/>
                    <a:pt x="94" y="13"/>
                  </a:cubicBezTo>
                  <a:cubicBezTo>
                    <a:pt x="94" y="4"/>
                    <a:pt x="83" y="0"/>
                    <a:pt x="79" y="11"/>
                  </a:cubicBezTo>
                  <a:cubicBezTo>
                    <a:pt x="72" y="75"/>
                    <a:pt x="72" y="75"/>
                    <a:pt x="72" y="75"/>
                  </a:cubicBezTo>
                  <a:cubicBezTo>
                    <a:pt x="70" y="75"/>
                    <a:pt x="70" y="75"/>
                    <a:pt x="70" y="75"/>
                  </a:cubicBezTo>
                  <a:cubicBezTo>
                    <a:pt x="69" y="64"/>
                    <a:pt x="77" y="21"/>
                    <a:pt x="73" y="16"/>
                  </a:cubicBezTo>
                  <a:cubicBezTo>
                    <a:pt x="71" y="14"/>
                    <a:pt x="61" y="9"/>
                    <a:pt x="60" y="29"/>
                  </a:cubicBezTo>
                  <a:cubicBezTo>
                    <a:pt x="57" y="46"/>
                    <a:pt x="55" y="57"/>
                    <a:pt x="53" y="71"/>
                  </a:cubicBezTo>
                  <a:cubicBezTo>
                    <a:pt x="51" y="81"/>
                    <a:pt x="46" y="91"/>
                    <a:pt x="42" y="104"/>
                  </a:cubicBezTo>
                  <a:cubicBezTo>
                    <a:pt x="41" y="107"/>
                    <a:pt x="41" y="107"/>
                    <a:pt x="41" y="107"/>
                  </a:cubicBezTo>
                  <a:cubicBezTo>
                    <a:pt x="31" y="104"/>
                    <a:pt x="33" y="81"/>
                    <a:pt x="17" y="74"/>
                  </a:cubicBezTo>
                  <a:cubicBezTo>
                    <a:pt x="16" y="73"/>
                    <a:pt x="0" y="69"/>
                    <a:pt x="6" y="81"/>
                  </a:cubicBezTo>
                  <a:cubicBezTo>
                    <a:pt x="12" y="92"/>
                    <a:pt x="21" y="95"/>
                    <a:pt x="23" y="121"/>
                  </a:cubicBezTo>
                  <a:cubicBezTo>
                    <a:pt x="23" y="131"/>
                    <a:pt x="40" y="149"/>
                    <a:pt x="47" y="157"/>
                  </a:cubicBezTo>
                  <a:cubicBezTo>
                    <a:pt x="47" y="169"/>
                    <a:pt x="47" y="169"/>
                    <a:pt x="47" y="169"/>
                  </a:cubicBezTo>
                  <a:cubicBezTo>
                    <a:pt x="106" y="173"/>
                    <a:pt x="106" y="173"/>
                    <a:pt x="106" y="173"/>
                  </a:cubicBezTo>
                  <a:lnTo>
                    <a:pt x="112" y="153"/>
                  </a:lnTo>
                  <a:close/>
                </a:path>
              </a:pathLst>
            </a:custGeom>
            <a:solidFill>
              <a:srgbClr val="B689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 name="Freeform 14"/>
            <p:cNvSpPr>
              <a:spLocks/>
            </p:cNvSpPr>
            <p:nvPr/>
          </p:nvSpPr>
          <p:spPr bwMode="auto">
            <a:xfrm>
              <a:off x="6765926" y="2487613"/>
              <a:ext cx="120650" cy="55563"/>
            </a:xfrm>
            <a:custGeom>
              <a:avLst/>
              <a:gdLst>
                <a:gd name="T0" fmla="*/ 0 w 76"/>
                <a:gd name="T1" fmla="*/ 29 h 35"/>
                <a:gd name="T2" fmla="*/ 74 w 76"/>
                <a:gd name="T3" fmla="*/ 35 h 35"/>
                <a:gd name="T4" fmla="*/ 76 w 76"/>
                <a:gd name="T5" fmla="*/ 7 h 35"/>
                <a:gd name="T6" fmla="*/ 2 w 76"/>
                <a:gd name="T7" fmla="*/ 0 h 35"/>
                <a:gd name="T8" fmla="*/ 0 w 76"/>
                <a:gd name="T9" fmla="*/ 29 h 35"/>
              </a:gdLst>
              <a:ahLst/>
              <a:cxnLst>
                <a:cxn ang="0">
                  <a:pos x="T0" y="T1"/>
                </a:cxn>
                <a:cxn ang="0">
                  <a:pos x="T2" y="T3"/>
                </a:cxn>
                <a:cxn ang="0">
                  <a:pos x="T4" y="T5"/>
                </a:cxn>
                <a:cxn ang="0">
                  <a:pos x="T6" y="T7"/>
                </a:cxn>
                <a:cxn ang="0">
                  <a:pos x="T8" y="T9"/>
                </a:cxn>
              </a:cxnLst>
              <a:rect l="0" t="0" r="r" b="b"/>
              <a:pathLst>
                <a:path w="76" h="35">
                  <a:moveTo>
                    <a:pt x="0" y="29"/>
                  </a:moveTo>
                  <a:lnTo>
                    <a:pt x="74" y="35"/>
                  </a:lnTo>
                  <a:lnTo>
                    <a:pt x="76" y="7"/>
                  </a:lnTo>
                  <a:lnTo>
                    <a:pt x="2" y="0"/>
                  </a:lnTo>
                  <a:lnTo>
                    <a:pt x="0" y="29"/>
                  </a:lnTo>
                  <a:close/>
                </a:path>
              </a:pathLst>
            </a:custGeom>
            <a:solidFill>
              <a:srgbClr val="E6E7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 name="Freeform 15"/>
            <p:cNvSpPr>
              <a:spLocks/>
            </p:cNvSpPr>
            <p:nvPr/>
          </p:nvSpPr>
          <p:spPr bwMode="auto">
            <a:xfrm>
              <a:off x="6718301" y="2533651"/>
              <a:ext cx="176213" cy="463550"/>
            </a:xfrm>
            <a:custGeom>
              <a:avLst/>
              <a:gdLst>
                <a:gd name="T0" fmla="*/ 111 w 111"/>
                <a:gd name="T1" fmla="*/ 6 h 292"/>
                <a:gd name="T2" fmla="*/ 89 w 111"/>
                <a:gd name="T3" fmla="*/ 292 h 292"/>
                <a:gd name="T4" fmla="*/ 0 w 111"/>
                <a:gd name="T5" fmla="*/ 292 h 292"/>
                <a:gd name="T6" fmla="*/ 23 w 111"/>
                <a:gd name="T7" fmla="*/ 0 h 292"/>
                <a:gd name="T8" fmla="*/ 30 w 111"/>
                <a:gd name="T9" fmla="*/ 0 h 292"/>
                <a:gd name="T10" fmla="*/ 43 w 111"/>
                <a:gd name="T11" fmla="*/ 1 h 292"/>
                <a:gd name="T12" fmla="*/ 111 w 111"/>
                <a:gd name="T13" fmla="*/ 6 h 292"/>
              </a:gdLst>
              <a:ahLst/>
              <a:cxnLst>
                <a:cxn ang="0">
                  <a:pos x="T0" y="T1"/>
                </a:cxn>
                <a:cxn ang="0">
                  <a:pos x="T2" y="T3"/>
                </a:cxn>
                <a:cxn ang="0">
                  <a:pos x="T4" y="T5"/>
                </a:cxn>
                <a:cxn ang="0">
                  <a:pos x="T6" y="T7"/>
                </a:cxn>
                <a:cxn ang="0">
                  <a:pos x="T8" y="T9"/>
                </a:cxn>
                <a:cxn ang="0">
                  <a:pos x="T10" y="T11"/>
                </a:cxn>
                <a:cxn ang="0">
                  <a:pos x="T12" y="T13"/>
                </a:cxn>
              </a:cxnLst>
              <a:rect l="0" t="0" r="r" b="b"/>
              <a:pathLst>
                <a:path w="111" h="292">
                  <a:moveTo>
                    <a:pt x="111" y="6"/>
                  </a:moveTo>
                  <a:lnTo>
                    <a:pt x="89" y="292"/>
                  </a:lnTo>
                  <a:lnTo>
                    <a:pt x="0" y="292"/>
                  </a:lnTo>
                  <a:lnTo>
                    <a:pt x="23" y="0"/>
                  </a:lnTo>
                  <a:lnTo>
                    <a:pt x="30" y="0"/>
                  </a:lnTo>
                  <a:lnTo>
                    <a:pt x="43" y="1"/>
                  </a:lnTo>
                  <a:lnTo>
                    <a:pt x="111" y="6"/>
                  </a:lnTo>
                  <a:close/>
                </a:path>
              </a:pathLst>
            </a:custGeom>
            <a:solidFill>
              <a:srgbClr val="4B28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 name="Freeform 16"/>
            <p:cNvSpPr>
              <a:spLocks/>
            </p:cNvSpPr>
            <p:nvPr/>
          </p:nvSpPr>
          <p:spPr bwMode="auto">
            <a:xfrm>
              <a:off x="6427789" y="2254251"/>
              <a:ext cx="241300" cy="315913"/>
            </a:xfrm>
            <a:custGeom>
              <a:avLst/>
              <a:gdLst>
                <a:gd name="T0" fmla="*/ 140 w 143"/>
                <a:gd name="T1" fmla="*/ 152 h 187"/>
                <a:gd name="T2" fmla="*/ 140 w 143"/>
                <a:gd name="T3" fmla="*/ 106 h 187"/>
                <a:gd name="T4" fmla="*/ 130 w 143"/>
                <a:gd name="T5" fmla="*/ 43 h 187"/>
                <a:gd name="T6" fmla="*/ 116 w 143"/>
                <a:gd name="T7" fmla="*/ 41 h 187"/>
                <a:gd name="T8" fmla="*/ 121 w 143"/>
                <a:gd name="T9" fmla="*/ 83 h 187"/>
                <a:gd name="T10" fmla="*/ 118 w 143"/>
                <a:gd name="T11" fmla="*/ 84 h 187"/>
                <a:gd name="T12" fmla="*/ 103 w 143"/>
                <a:gd name="T13" fmla="*/ 11 h 187"/>
                <a:gd name="T14" fmla="*/ 90 w 143"/>
                <a:gd name="T15" fmla="*/ 17 h 187"/>
                <a:gd name="T16" fmla="*/ 98 w 143"/>
                <a:gd name="T17" fmla="*/ 76 h 187"/>
                <a:gd name="T18" fmla="*/ 97 w 143"/>
                <a:gd name="T19" fmla="*/ 77 h 187"/>
                <a:gd name="T20" fmla="*/ 82 w 143"/>
                <a:gd name="T21" fmla="*/ 11 h 187"/>
                <a:gd name="T22" fmla="*/ 66 w 143"/>
                <a:gd name="T23" fmla="*/ 13 h 187"/>
                <a:gd name="T24" fmla="*/ 77 w 143"/>
                <a:gd name="T25" fmla="*/ 81 h 187"/>
                <a:gd name="T26" fmla="*/ 74 w 143"/>
                <a:gd name="T27" fmla="*/ 82 h 187"/>
                <a:gd name="T28" fmla="*/ 61 w 143"/>
                <a:gd name="T29" fmla="*/ 20 h 187"/>
                <a:gd name="T30" fmla="*/ 51 w 143"/>
                <a:gd name="T31" fmla="*/ 37 h 187"/>
                <a:gd name="T32" fmla="*/ 55 w 143"/>
                <a:gd name="T33" fmla="*/ 83 h 187"/>
                <a:gd name="T34" fmla="*/ 54 w 143"/>
                <a:gd name="T35" fmla="*/ 121 h 187"/>
                <a:gd name="T36" fmla="*/ 54 w 143"/>
                <a:gd name="T37" fmla="*/ 124 h 187"/>
                <a:gd name="T38" fmla="*/ 18 w 143"/>
                <a:gd name="T39" fmla="*/ 96 h 187"/>
                <a:gd name="T40" fmla="*/ 10 w 143"/>
                <a:gd name="T41" fmla="*/ 106 h 187"/>
                <a:gd name="T42" fmla="*/ 20 w 143"/>
                <a:gd name="T43" fmla="*/ 120 h 187"/>
                <a:gd name="T44" fmla="*/ 38 w 143"/>
                <a:gd name="T45" fmla="*/ 144 h 187"/>
                <a:gd name="T46" fmla="*/ 74 w 143"/>
                <a:gd name="T47" fmla="*/ 174 h 187"/>
                <a:gd name="T48" fmla="*/ 77 w 143"/>
                <a:gd name="T49" fmla="*/ 187 h 187"/>
                <a:gd name="T50" fmla="*/ 140 w 143"/>
                <a:gd name="T51" fmla="*/ 175 h 187"/>
                <a:gd name="T52" fmla="*/ 140 w 143"/>
                <a:gd name="T53" fmla="*/ 152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3" h="187">
                  <a:moveTo>
                    <a:pt x="140" y="152"/>
                  </a:moveTo>
                  <a:cubicBezTo>
                    <a:pt x="141" y="129"/>
                    <a:pt x="143" y="143"/>
                    <a:pt x="140" y="106"/>
                  </a:cubicBezTo>
                  <a:cubicBezTo>
                    <a:pt x="137" y="70"/>
                    <a:pt x="133" y="70"/>
                    <a:pt x="130" y="43"/>
                  </a:cubicBezTo>
                  <a:cubicBezTo>
                    <a:pt x="129" y="28"/>
                    <a:pt x="115" y="31"/>
                    <a:pt x="116" y="41"/>
                  </a:cubicBezTo>
                  <a:cubicBezTo>
                    <a:pt x="121" y="83"/>
                    <a:pt x="121" y="83"/>
                    <a:pt x="121" y="83"/>
                  </a:cubicBezTo>
                  <a:cubicBezTo>
                    <a:pt x="118" y="84"/>
                    <a:pt x="118" y="84"/>
                    <a:pt x="118" y="84"/>
                  </a:cubicBezTo>
                  <a:cubicBezTo>
                    <a:pt x="116" y="73"/>
                    <a:pt x="107" y="16"/>
                    <a:pt x="103" y="11"/>
                  </a:cubicBezTo>
                  <a:cubicBezTo>
                    <a:pt x="98" y="5"/>
                    <a:pt x="90" y="10"/>
                    <a:pt x="90" y="17"/>
                  </a:cubicBezTo>
                  <a:cubicBezTo>
                    <a:pt x="98" y="76"/>
                    <a:pt x="98" y="76"/>
                    <a:pt x="98" y="76"/>
                  </a:cubicBezTo>
                  <a:cubicBezTo>
                    <a:pt x="97" y="77"/>
                    <a:pt x="97" y="77"/>
                    <a:pt x="97" y="77"/>
                  </a:cubicBezTo>
                  <a:cubicBezTo>
                    <a:pt x="95" y="70"/>
                    <a:pt x="88" y="28"/>
                    <a:pt x="82" y="11"/>
                  </a:cubicBezTo>
                  <a:cubicBezTo>
                    <a:pt x="79" y="1"/>
                    <a:pt x="67" y="0"/>
                    <a:pt x="66" y="13"/>
                  </a:cubicBezTo>
                  <a:cubicBezTo>
                    <a:pt x="77" y="81"/>
                    <a:pt x="77" y="81"/>
                    <a:pt x="77" y="81"/>
                  </a:cubicBezTo>
                  <a:cubicBezTo>
                    <a:pt x="74" y="82"/>
                    <a:pt x="74" y="82"/>
                    <a:pt x="74" y="82"/>
                  </a:cubicBezTo>
                  <a:cubicBezTo>
                    <a:pt x="70" y="71"/>
                    <a:pt x="66" y="24"/>
                    <a:pt x="61" y="20"/>
                  </a:cubicBezTo>
                  <a:cubicBezTo>
                    <a:pt x="58" y="18"/>
                    <a:pt x="46" y="16"/>
                    <a:pt x="51" y="37"/>
                  </a:cubicBezTo>
                  <a:cubicBezTo>
                    <a:pt x="52" y="56"/>
                    <a:pt x="54" y="68"/>
                    <a:pt x="55" y="83"/>
                  </a:cubicBezTo>
                  <a:cubicBezTo>
                    <a:pt x="56" y="93"/>
                    <a:pt x="54" y="105"/>
                    <a:pt x="54" y="121"/>
                  </a:cubicBezTo>
                  <a:cubicBezTo>
                    <a:pt x="54" y="124"/>
                    <a:pt x="54" y="124"/>
                    <a:pt x="54" y="124"/>
                  </a:cubicBezTo>
                  <a:cubicBezTo>
                    <a:pt x="43" y="124"/>
                    <a:pt x="37" y="98"/>
                    <a:pt x="18" y="96"/>
                  </a:cubicBezTo>
                  <a:cubicBezTo>
                    <a:pt x="17" y="96"/>
                    <a:pt x="0" y="96"/>
                    <a:pt x="10" y="106"/>
                  </a:cubicBezTo>
                  <a:cubicBezTo>
                    <a:pt x="19" y="116"/>
                    <a:pt x="16" y="109"/>
                    <a:pt x="20" y="120"/>
                  </a:cubicBezTo>
                  <a:cubicBezTo>
                    <a:pt x="23" y="129"/>
                    <a:pt x="28" y="123"/>
                    <a:pt x="38" y="144"/>
                  </a:cubicBezTo>
                  <a:cubicBezTo>
                    <a:pt x="43" y="154"/>
                    <a:pt x="64" y="168"/>
                    <a:pt x="74" y="174"/>
                  </a:cubicBezTo>
                  <a:cubicBezTo>
                    <a:pt x="77" y="187"/>
                    <a:pt x="77" y="187"/>
                    <a:pt x="77" y="187"/>
                  </a:cubicBezTo>
                  <a:cubicBezTo>
                    <a:pt x="140" y="175"/>
                    <a:pt x="140" y="175"/>
                    <a:pt x="140" y="175"/>
                  </a:cubicBezTo>
                  <a:lnTo>
                    <a:pt x="140" y="152"/>
                  </a:lnTo>
                  <a:close/>
                </a:path>
              </a:pathLst>
            </a:custGeom>
            <a:solidFill>
              <a:srgbClr val="FDC8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 name="Freeform 17"/>
            <p:cNvSpPr>
              <a:spLocks/>
            </p:cNvSpPr>
            <p:nvPr/>
          </p:nvSpPr>
          <p:spPr bwMode="auto">
            <a:xfrm>
              <a:off x="6551614" y="2546351"/>
              <a:ext cx="130175" cy="52388"/>
            </a:xfrm>
            <a:custGeom>
              <a:avLst/>
              <a:gdLst>
                <a:gd name="T0" fmla="*/ 79 w 82"/>
                <a:gd name="T1" fmla="*/ 0 h 33"/>
                <a:gd name="T2" fmla="*/ 0 w 82"/>
                <a:gd name="T3" fmla="*/ 15 h 33"/>
                <a:gd name="T4" fmla="*/ 3 w 82"/>
                <a:gd name="T5" fmla="*/ 33 h 33"/>
                <a:gd name="T6" fmla="*/ 82 w 82"/>
                <a:gd name="T7" fmla="*/ 19 h 33"/>
                <a:gd name="T8" fmla="*/ 79 w 82"/>
                <a:gd name="T9" fmla="*/ 0 h 33"/>
              </a:gdLst>
              <a:ahLst/>
              <a:cxnLst>
                <a:cxn ang="0">
                  <a:pos x="T0" y="T1"/>
                </a:cxn>
                <a:cxn ang="0">
                  <a:pos x="T2" y="T3"/>
                </a:cxn>
                <a:cxn ang="0">
                  <a:pos x="T4" y="T5"/>
                </a:cxn>
                <a:cxn ang="0">
                  <a:pos x="T6" y="T7"/>
                </a:cxn>
                <a:cxn ang="0">
                  <a:pos x="T8" y="T9"/>
                </a:cxn>
              </a:cxnLst>
              <a:rect l="0" t="0" r="r" b="b"/>
              <a:pathLst>
                <a:path w="82" h="33">
                  <a:moveTo>
                    <a:pt x="79" y="0"/>
                  </a:moveTo>
                  <a:lnTo>
                    <a:pt x="0" y="15"/>
                  </a:lnTo>
                  <a:lnTo>
                    <a:pt x="3" y="33"/>
                  </a:lnTo>
                  <a:lnTo>
                    <a:pt x="82" y="19"/>
                  </a:lnTo>
                  <a:lnTo>
                    <a:pt x="79" y="0"/>
                  </a:lnTo>
                  <a:close/>
                </a:path>
              </a:pathLst>
            </a:custGeom>
            <a:solidFill>
              <a:srgbClr val="E6E7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 name="Freeform 18"/>
            <p:cNvSpPr>
              <a:spLocks/>
            </p:cNvSpPr>
            <p:nvPr/>
          </p:nvSpPr>
          <p:spPr bwMode="auto">
            <a:xfrm>
              <a:off x="6556376" y="2578101"/>
              <a:ext cx="153988" cy="419100"/>
            </a:xfrm>
            <a:custGeom>
              <a:avLst/>
              <a:gdLst>
                <a:gd name="T0" fmla="*/ 79 w 97"/>
                <a:gd name="T1" fmla="*/ 0 h 264"/>
                <a:gd name="T2" fmla="*/ 97 w 97"/>
                <a:gd name="T3" fmla="*/ 264 h 264"/>
                <a:gd name="T4" fmla="*/ 15 w 97"/>
                <a:gd name="T5" fmla="*/ 264 h 264"/>
                <a:gd name="T6" fmla="*/ 0 w 97"/>
                <a:gd name="T7" fmla="*/ 13 h 264"/>
                <a:gd name="T8" fmla="*/ 58 w 97"/>
                <a:gd name="T9" fmla="*/ 3 h 264"/>
                <a:gd name="T10" fmla="*/ 79 w 97"/>
                <a:gd name="T11" fmla="*/ 0 h 264"/>
              </a:gdLst>
              <a:ahLst/>
              <a:cxnLst>
                <a:cxn ang="0">
                  <a:pos x="T0" y="T1"/>
                </a:cxn>
                <a:cxn ang="0">
                  <a:pos x="T2" y="T3"/>
                </a:cxn>
                <a:cxn ang="0">
                  <a:pos x="T4" y="T5"/>
                </a:cxn>
                <a:cxn ang="0">
                  <a:pos x="T6" y="T7"/>
                </a:cxn>
                <a:cxn ang="0">
                  <a:pos x="T8" y="T9"/>
                </a:cxn>
                <a:cxn ang="0">
                  <a:pos x="T10" y="T11"/>
                </a:cxn>
              </a:cxnLst>
              <a:rect l="0" t="0" r="r" b="b"/>
              <a:pathLst>
                <a:path w="97" h="264">
                  <a:moveTo>
                    <a:pt x="79" y="0"/>
                  </a:moveTo>
                  <a:lnTo>
                    <a:pt x="97" y="264"/>
                  </a:lnTo>
                  <a:lnTo>
                    <a:pt x="15" y="264"/>
                  </a:lnTo>
                  <a:lnTo>
                    <a:pt x="0" y="13"/>
                  </a:lnTo>
                  <a:lnTo>
                    <a:pt x="58" y="3"/>
                  </a:lnTo>
                  <a:lnTo>
                    <a:pt x="79" y="0"/>
                  </a:lnTo>
                  <a:close/>
                </a:path>
              </a:pathLst>
            </a:custGeom>
            <a:solidFill>
              <a:srgbClr val="0072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 name="Rectangle 309"/>
            <p:cNvSpPr>
              <a:spLocks noChangeArrowheads="1"/>
            </p:cNvSpPr>
            <p:nvPr/>
          </p:nvSpPr>
          <p:spPr bwMode="auto">
            <a:xfrm>
              <a:off x="7991476" y="2162176"/>
              <a:ext cx="593725" cy="768350"/>
            </a:xfrm>
            <a:prstGeom prst="rect">
              <a:avLst/>
            </a:prstGeom>
            <a:solidFill>
              <a:srgbClr val="9B652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 name="Rectangle 310"/>
            <p:cNvSpPr>
              <a:spLocks noChangeArrowheads="1"/>
            </p:cNvSpPr>
            <p:nvPr/>
          </p:nvSpPr>
          <p:spPr bwMode="auto">
            <a:xfrm>
              <a:off x="7991476" y="2162176"/>
              <a:ext cx="59372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 name="Freeform 311"/>
            <p:cNvSpPr>
              <a:spLocks/>
            </p:cNvSpPr>
            <p:nvPr/>
          </p:nvSpPr>
          <p:spPr bwMode="auto">
            <a:xfrm>
              <a:off x="7991476" y="2162176"/>
              <a:ext cx="593725" cy="768350"/>
            </a:xfrm>
            <a:custGeom>
              <a:avLst/>
              <a:gdLst>
                <a:gd name="T0" fmla="*/ 0 w 374"/>
                <a:gd name="T1" fmla="*/ 460 h 484"/>
                <a:gd name="T2" fmla="*/ 0 w 374"/>
                <a:gd name="T3" fmla="*/ 484 h 484"/>
                <a:gd name="T4" fmla="*/ 374 w 374"/>
                <a:gd name="T5" fmla="*/ 484 h 484"/>
                <a:gd name="T6" fmla="*/ 374 w 374"/>
                <a:gd name="T7" fmla="*/ 0 h 484"/>
                <a:gd name="T8" fmla="*/ 360 w 374"/>
                <a:gd name="T9" fmla="*/ 0 h 484"/>
                <a:gd name="T10" fmla="*/ 0 w 374"/>
                <a:gd name="T11" fmla="*/ 460 h 484"/>
              </a:gdLst>
              <a:ahLst/>
              <a:cxnLst>
                <a:cxn ang="0">
                  <a:pos x="T0" y="T1"/>
                </a:cxn>
                <a:cxn ang="0">
                  <a:pos x="T2" y="T3"/>
                </a:cxn>
                <a:cxn ang="0">
                  <a:pos x="T4" y="T5"/>
                </a:cxn>
                <a:cxn ang="0">
                  <a:pos x="T6" y="T7"/>
                </a:cxn>
                <a:cxn ang="0">
                  <a:pos x="T8" y="T9"/>
                </a:cxn>
                <a:cxn ang="0">
                  <a:pos x="T10" y="T11"/>
                </a:cxn>
              </a:cxnLst>
              <a:rect l="0" t="0" r="r" b="b"/>
              <a:pathLst>
                <a:path w="374" h="484">
                  <a:moveTo>
                    <a:pt x="0" y="460"/>
                  </a:moveTo>
                  <a:lnTo>
                    <a:pt x="0" y="484"/>
                  </a:lnTo>
                  <a:lnTo>
                    <a:pt x="374" y="484"/>
                  </a:lnTo>
                  <a:lnTo>
                    <a:pt x="374" y="0"/>
                  </a:lnTo>
                  <a:lnTo>
                    <a:pt x="360" y="0"/>
                  </a:lnTo>
                  <a:lnTo>
                    <a:pt x="0" y="460"/>
                  </a:lnTo>
                  <a:close/>
                </a:path>
              </a:pathLst>
            </a:custGeom>
            <a:solidFill>
              <a:srgbClr val="A168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 name="Freeform 312"/>
            <p:cNvSpPr>
              <a:spLocks/>
            </p:cNvSpPr>
            <p:nvPr/>
          </p:nvSpPr>
          <p:spPr bwMode="auto">
            <a:xfrm>
              <a:off x="7991476" y="2162176"/>
              <a:ext cx="593725" cy="768350"/>
            </a:xfrm>
            <a:custGeom>
              <a:avLst/>
              <a:gdLst>
                <a:gd name="T0" fmla="*/ 0 w 374"/>
                <a:gd name="T1" fmla="*/ 460 h 484"/>
                <a:gd name="T2" fmla="*/ 0 w 374"/>
                <a:gd name="T3" fmla="*/ 484 h 484"/>
                <a:gd name="T4" fmla="*/ 374 w 374"/>
                <a:gd name="T5" fmla="*/ 484 h 484"/>
                <a:gd name="T6" fmla="*/ 374 w 374"/>
                <a:gd name="T7" fmla="*/ 0 h 484"/>
                <a:gd name="T8" fmla="*/ 360 w 374"/>
                <a:gd name="T9" fmla="*/ 0 h 484"/>
                <a:gd name="T10" fmla="*/ 0 w 374"/>
                <a:gd name="T11" fmla="*/ 460 h 484"/>
              </a:gdLst>
              <a:ahLst/>
              <a:cxnLst>
                <a:cxn ang="0">
                  <a:pos x="T0" y="T1"/>
                </a:cxn>
                <a:cxn ang="0">
                  <a:pos x="T2" y="T3"/>
                </a:cxn>
                <a:cxn ang="0">
                  <a:pos x="T4" y="T5"/>
                </a:cxn>
                <a:cxn ang="0">
                  <a:pos x="T6" y="T7"/>
                </a:cxn>
                <a:cxn ang="0">
                  <a:pos x="T8" y="T9"/>
                </a:cxn>
                <a:cxn ang="0">
                  <a:pos x="T10" y="T11"/>
                </a:cxn>
              </a:cxnLst>
              <a:rect l="0" t="0" r="r" b="b"/>
              <a:pathLst>
                <a:path w="374" h="484">
                  <a:moveTo>
                    <a:pt x="0" y="460"/>
                  </a:moveTo>
                  <a:lnTo>
                    <a:pt x="0" y="484"/>
                  </a:lnTo>
                  <a:lnTo>
                    <a:pt x="374" y="484"/>
                  </a:lnTo>
                  <a:lnTo>
                    <a:pt x="374" y="0"/>
                  </a:lnTo>
                  <a:lnTo>
                    <a:pt x="360" y="0"/>
                  </a:lnTo>
                  <a:lnTo>
                    <a:pt x="0" y="46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 name="Freeform 313"/>
            <p:cNvSpPr>
              <a:spLocks/>
            </p:cNvSpPr>
            <p:nvPr/>
          </p:nvSpPr>
          <p:spPr bwMode="auto">
            <a:xfrm>
              <a:off x="8032751" y="2211388"/>
              <a:ext cx="515938" cy="669925"/>
            </a:xfrm>
            <a:custGeom>
              <a:avLst/>
              <a:gdLst>
                <a:gd name="T0" fmla="*/ 0 w 325"/>
                <a:gd name="T1" fmla="*/ 398 h 422"/>
                <a:gd name="T2" fmla="*/ 0 w 325"/>
                <a:gd name="T3" fmla="*/ 422 h 422"/>
                <a:gd name="T4" fmla="*/ 325 w 325"/>
                <a:gd name="T5" fmla="*/ 422 h 422"/>
                <a:gd name="T6" fmla="*/ 325 w 325"/>
                <a:gd name="T7" fmla="*/ 0 h 422"/>
                <a:gd name="T8" fmla="*/ 308 w 325"/>
                <a:gd name="T9" fmla="*/ 0 h 422"/>
                <a:gd name="T10" fmla="*/ 0 w 325"/>
                <a:gd name="T11" fmla="*/ 398 h 422"/>
              </a:gdLst>
              <a:ahLst/>
              <a:cxnLst>
                <a:cxn ang="0">
                  <a:pos x="T0" y="T1"/>
                </a:cxn>
                <a:cxn ang="0">
                  <a:pos x="T2" y="T3"/>
                </a:cxn>
                <a:cxn ang="0">
                  <a:pos x="T4" y="T5"/>
                </a:cxn>
                <a:cxn ang="0">
                  <a:pos x="T6" y="T7"/>
                </a:cxn>
                <a:cxn ang="0">
                  <a:pos x="T8" y="T9"/>
                </a:cxn>
                <a:cxn ang="0">
                  <a:pos x="T10" y="T11"/>
                </a:cxn>
              </a:cxnLst>
              <a:rect l="0" t="0" r="r" b="b"/>
              <a:pathLst>
                <a:path w="325" h="422">
                  <a:moveTo>
                    <a:pt x="0" y="398"/>
                  </a:moveTo>
                  <a:lnTo>
                    <a:pt x="0" y="422"/>
                  </a:lnTo>
                  <a:lnTo>
                    <a:pt x="325" y="422"/>
                  </a:lnTo>
                  <a:lnTo>
                    <a:pt x="325" y="0"/>
                  </a:lnTo>
                  <a:lnTo>
                    <a:pt x="308" y="0"/>
                  </a:lnTo>
                  <a:lnTo>
                    <a:pt x="0" y="398"/>
                  </a:lnTo>
                  <a:close/>
                </a:path>
              </a:pathLst>
            </a:custGeom>
            <a:solidFill>
              <a:srgbClr val="EDED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 name="Freeform 314"/>
            <p:cNvSpPr>
              <a:spLocks/>
            </p:cNvSpPr>
            <p:nvPr/>
          </p:nvSpPr>
          <p:spPr bwMode="auto">
            <a:xfrm>
              <a:off x="8032751" y="2211388"/>
              <a:ext cx="515938" cy="669925"/>
            </a:xfrm>
            <a:custGeom>
              <a:avLst/>
              <a:gdLst>
                <a:gd name="T0" fmla="*/ 0 w 325"/>
                <a:gd name="T1" fmla="*/ 398 h 422"/>
                <a:gd name="T2" fmla="*/ 0 w 325"/>
                <a:gd name="T3" fmla="*/ 422 h 422"/>
                <a:gd name="T4" fmla="*/ 325 w 325"/>
                <a:gd name="T5" fmla="*/ 422 h 422"/>
                <a:gd name="T6" fmla="*/ 325 w 325"/>
                <a:gd name="T7" fmla="*/ 0 h 422"/>
                <a:gd name="T8" fmla="*/ 308 w 325"/>
                <a:gd name="T9" fmla="*/ 0 h 422"/>
                <a:gd name="T10" fmla="*/ 0 w 325"/>
                <a:gd name="T11" fmla="*/ 398 h 422"/>
              </a:gdLst>
              <a:ahLst/>
              <a:cxnLst>
                <a:cxn ang="0">
                  <a:pos x="T0" y="T1"/>
                </a:cxn>
                <a:cxn ang="0">
                  <a:pos x="T2" y="T3"/>
                </a:cxn>
                <a:cxn ang="0">
                  <a:pos x="T4" y="T5"/>
                </a:cxn>
                <a:cxn ang="0">
                  <a:pos x="T6" y="T7"/>
                </a:cxn>
                <a:cxn ang="0">
                  <a:pos x="T8" y="T9"/>
                </a:cxn>
                <a:cxn ang="0">
                  <a:pos x="T10" y="T11"/>
                </a:cxn>
              </a:cxnLst>
              <a:rect l="0" t="0" r="r" b="b"/>
              <a:pathLst>
                <a:path w="325" h="422">
                  <a:moveTo>
                    <a:pt x="0" y="398"/>
                  </a:moveTo>
                  <a:lnTo>
                    <a:pt x="0" y="422"/>
                  </a:lnTo>
                  <a:lnTo>
                    <a:pt x="325" y="422"/>
                  </a:lnTo>
                  <a:lnTo>
                    <a:pt x="325" y="0"/>
                  </a:lnTo>
                  <a:lnTo>
                    <a:pt x="308" y="0"/>
                  </a:lnTo>
                  <a:lnTo>
                    <a:pt x="0" y="39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 name="Freeform 315"/>
            <p:cNvSpPr>
              <a:spLocks/>
            </p:cNvSpPr>
            <p:nvPr/>
          </p:nvSpPr>
          <p:spPr bwMode="auto">
            <a:xfrm>
              <a:off x="8032751" y="2211388"/>
              <a:ext cx="488950" cy="631825"/>
            </a:xfrm>
            <a:custGeom>
              <a:avLst/>
              <a:gdLst>
                <a:gd name="T0" fmla="*/ 0 w 308"/>
                <a:gd name="T1" fmla="*/ 0 h 398"/>
                <a:gd name="T2" fmla="*/ 0 w 308"/>
                <a:gd name="T3" fmla="*/ 398 h 398"/>
                <a:gd name="T4" fmla="*/ 308 w 308"/>
                <a:gd name="T5" fmla="*/ 0 h 398"/>
                <a:gd name="T6" fmla="*/ 0 w 308"/>
                <a:gd name="T7" fmla="*/ 0 h 398"/>
              </a:gdLst>
              <a:ahLst/>
              <a:cxnLst>
                <a:cxn ang="0">
                  <a:pos x="T0" y="T1"/>
                </a:cxn>
                <a:cxn ang="0">
                  <a:pos x="T2" y="T3"/>
                </a:cxn>
                <a:cxn ang="0">
                  <a:pos x="T4" y="T5"/>
                </a:cxn>
                <a:cxn ang="0">
                  <a:pos x="T6" y="T7"/>
                </a:cxn>
              </a:cxnLst>
              <a:rect l="0" t="0" r="r" b="b"/>
              <a:pathLst>
                <a:path w="308" h="398">
                  <a:moveTo>
                    <a:pt x="0" y="0"/>
                  </a:moveTo>
                  <a:lnTo>
                    <a:pt x="0" y="398"/>
                  </a:lnTo>
                  <a:lnTo>
                    <a:pt x="308" y="0"/>
                  </a:lnTo>
                  <a:lnTo>
                    <a:pt x="0" y="0"/>
                  </a:lnTo>
                  <a:close/>
                </a:path>
              </a:pathLst>
            </a:custGeom>
            <a:solidFill>
              <a:srgbClr val="F8F8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 name="Freeform 316"/>
            <p:cNvSpPr>
              <a:spLocks/>
            </p:cNvSpPr>
            <p:nvPr/>
          </p:nvSpPr>
          <p:spPr bwMode="auto">
            <a:xfrm>
              <a:off x="8032751" y="2211388"/>
              <a:ext cx="488950" cy="631825"/>
            </a:xfrm>
            <a:custGeom>
              <a:avLst/>
              <a:gdLst>
                <a:gd name="T0" fmla="*/ 0 w 308"/>
                <a:gd name="T1" fmla="*/ 0 h 398"/>
                <a:gd name="T2" fmla="*/ 0 w 308"/>
                <a:gd name="T3" fmla="*/ 398 h 398"/>
                <a:gd name="T4" fmla="*/ 308 w 308"/>
                <a:gd name="T5" fmla="*/ 0 h 398"/>
                <a:gd name="T6" fmla="*/ 0 w 308"/>
                <a:gd name="T7" fmla="*/ 0 h 398"/>
              </a:gdLst>
              <a:ahLst/>
              <a:cxnLst>
                <a:cxn ang="0">
                  <a:pos x="T0" y="T1"/>
                </a:cxn>
                <a:cxn ang="0">
                  <a:pos x="T2" y="T3"/>
                </a:cxn>
                <a:cxn ang="0">
                  <a:pos x="T4" y="T5"/>
                </a:cxn>
                <a:cxn ang="0">
                  <a:pos x="T6" y="T7"/>
                </a:cxn>
              </a:cxnLst>
              <a:rect l="0" t="0" r="r" b="b"/>
              <a:pathLst>
                <a:path w="308" h="398">
                  <a:moveTo>
                    <a:pt x="0" y="0"/>
                  </a:moveTo>
                  <a:lnTo>
                    <a:pt x="0" y="398"/>
                  </a:lnTo>
                  <a:lnTo>
                    <a:pt x="308"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 name="Freeform 317"/>
            <p:cNvSpPr>
              <a:spLocks noEditPoints="1"/>
            </p:cNvSpPr>
            <p:nvPr/>
          </p:nvSpPr>
          <p:spPr bwMode="auto">
            <a:xfrm>
              <a:off x="8242301" y="2087563"/>
              <a:ext cx="84138" cy="53975"/>
            </a:xfrm>
            <a:custGeom>
              <a:avLst/>
              <a:gdLst>
                <a:gd name="T0" fmla="*/ 25 w 50"/>
                <a:gd name="T1" fmla="*/ 0 h 32"/>
                <a:gd name="T2" fmla="*/ 0 w 50"/>
                <a:gd name="T3" fmla="*/ 25 h 32"/>
                <a:gd name="T4" fmla="*/ 0 w 50"/>
                <a:gd name="T5" fmla="*/ 32 h 32"/>
                <a:gd name="T6" fmla="*/ 50 w 50"/>
                <a:gd name="T7" fmla="*/ 32 h 32"/>
                <a:gd name="T8" fmla="*/ 50 w 50"/>
                <a:gd name="T9" fmla="*/ 25 h 32"/>
                <a:gd name="T10" fmla="*/ 25 w 50"/>
                <a:gd name="T11" fmla="*/ 0 h 32"/>
                <a:gd name="T12" fmla="*/ 26 w 50"/>
                <a:gd name="T13" fmla="*/ 27 h 32"/>
                <a:gd name="T14" fmla="*/ 16 w 50"/>
                <a:gd name="T15" fmla="*/ 17 h 32"/>
                <a:gd name="T16" fmla="*/ 26 w 50"/>
                <a:gd name="T17" fmla="*/ 7 h 32"/>
                <a:gd name="T18" fmla="*/ 36 w 50"/>
                <a:gd name="T19" fmla="*/ 17 h 32"/>
                <a:gd name="T20" fmla="*/ 26 w 50"/>
                <a:gd name="T21" fmla="*/ 27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0" h="32">
                  <a:moveTo>
                    <a:pt x="25" y="0"/>
                  </a:moveTo>
                  <a:cubicBezTo>
                    <a:pt x="11" y="0"/>
                    <a:pt x="0" y="11"/>
                    <a:pt x="0" y="25"/>
                  </a:cubicBezTo>
                  <a:cubicBezTo>
                    <a:pt x="0" y="32"/>
                    <a:pt x="0" y="32"/>
                    <a:pt x="0" y="32"/>
                  </a:cubicBezTo>
                  <a:cubicBezTo>
                    <a:pt x="50" y="32"/>
                    <a:pt x="50" y="32"/>
                    <a:pt x="50" y="32"/>
                  </a:cubicBezTo>
                  <a:cubicBezTo>
                    <a:pt x="50" y="25"/>
                    <a:pt x="50" y="25"/>
                    <a:pt x="50" y="25"/>
                  </a:cubicBezTo>
                  <a:cubicBezTo>
                    <a:pt x="50" y="11"/>
                    <a:pt x="39" y="0"/>
                    <a:pt x="25" y="0"/>
                  </a:cubicBezTo>
                  <a:close/>
                  <a:moveTo>
                    <a:pt x="26" y="27"/>
                  </a:moveTo>
                  <a:cubicBezTo>
                    <a:pt x="20" y="27"/>
                    <a:pt x="16" y="23"/>
                    <a:pt x="16" y="17"/>
                  </a:cubicBezTo>
                  <a:cubicBezTo>
                    <a:pt x="16" y="12"/>
                    <a:pt x="20" y="7"/>
                    <a:pt x="26" y="7"/>
                  </a:cubicBezTo>
                  <a:cubicBezTo>
                    <a:pt x="31" y="7"/>
                    <a:pt x="36" y="12"/>
                    <a:pt x="36" y="17"/>
                  </a:cubicBezTo>
                  <a:cubicBezTo>
                    <a:pt x="36" y="23"/>
                    <a:pt x="31" y="27"/>
                    <a:pt x="26" y="27"/>
                  </a:cubicBezTo>
                  <a:close/>
                </a:path>
              </a:pathLst>
            </a:custGeom>
            <a:solidFill>
              <a:srgbClr val="0550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 name="Freeform 318"/>
            <p:cNvSpPr>
              <a:spLocks/>
            </p:cNvSpPr>
            <p:nvPr/>
          </p:nvSpPr>
          <p:spPr bwMode="auto">
            <a:xfrm>
              <a:off x="8242301" y="2087563"/>
              <a:ext cx="60325" cy="53975"/>
            </a:xfrm>
            <a:custGeom>
              <a:avLst/>
              <a:gdLst>
                <a:gd name="T0" fmla="*/ 5 w 36"/>
                <a:gd name="T1" fmla="*/ 27 h 32"/>
                <a:gd name="T2" fmla="*/ 30 w 36"/>
                <a:gd name="T3" fmla="*/ 2 h 32"/>
                <a:gd name="T4" fmla="*/ 36 w 36"/>
                <a:gd name="T5" fmla="*/ 3 h 32"/>
                <a:gd name="T6" fmla="*/ 25 w 36"/>
                <a:gd name="T7" fmla="*/ 0 h 32"/>
                <a:gd name="T8" fmla="*/ 0 w 36"/>
                <a:gd name="T9" fmla="*/ 25 h 32"/>
                <a:gd name="T10" fmla="*/ 0 w 36"/>
                <a:gd name="T11" fmla="*/ 32 h 32"/>
                <a:gd name="T12" fmla="*/ 5 w 36"/>
                <a:gd name="T13" fmla="*/ 32 h 32"/>
                <a:gd name="T14" fmla="*/ 5 w 36"/>
                <a:gd name="T15" fmla="*/ 27 h 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 h="32">
                  <a:moveTo>
                    <a:pt x="5" y="27"/>
                  </a:moveTo>
                  <a:cubicBezTo>
                    <a:pt x="5" y="13"/>
                    <a:pt x="16" y="2"/>
                    <a:pt x="30" y="2"/>
                  </a:cubicBezTo>
                  <a:cubicBezTo>
                    <a:pt x="32" y="2"/>
                    <a:pt x="34" y="2"/>
                    <a:pt x="36" y="3"/>
                  </a:cubicBezTo>
                  <a:cubicBezTo>
                    <a:pt x="33" y="1"/>
                    <a:pt x="29" y="0"/>
                    <a:pt x="25" y="0"/>
                  </a:cubicBezTo>
                  <a:cubicBezTo>
                    <a:pt x="11" y="0"/>
                    <a:pt x="0" y="11"/>
                    <a:pt x="0" y="25"/>
                  </a:cubicBezTo>
                  <a:cubicBezTo>
                    <a:pt x="0" y="32"/>
                    <a:pt x="0" y="32"/>
                    <a:pt x="0" y="32"/>
                  </a:cubicBezTo>
                  <a:cubicBezTo>
                    <a:pt x="5" y="32"/>
                    <a:pt x="5" y="32"/>
                    <a:pt x="5" y="32"/>
                  </a:cubicBezTo>
                  <a:lnTo>
                    <a:pt x="5" y="27"/>
                  </a:lnTo>
                  <a:close/>
                </a:path>
              </a:pathLst>
            </a:custGeom>
            <a:solidFill>
              <a:srgbClr val="009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 name="Freeform 319"/>
            <p:cNvSpPr>
              <a:spLocks/>
            </p:cNvSpPr>
            <p:nvPr/>
          </p:nvSpPr>
          <p:spPr bwMode="auto">
            <a:xfrm>
              <a:off x="8131176" y="2141538"/>
              <a:ext cx="306388" cy="77788"/>
            </a:xfrm>
            <a:custGeom>
              <a:avLst/>
              <a:gdLst>
                <a:gd name="T0" fmla="*/ 181 w 181"/>
                <a:gd name="T1" fmla="*/ 46 h 46"/>
                <a:gd name="T2" fmla="*/ 0 w 181"/>
                <a:gd name="T3" fmla="*/ 46 h 46"/>
                <a:gd name="T4" fmla="*/ 0 w 181"/>
                <a:gd name="T5" fmla="*/ 16 h 46"/>
                <a:gd name="T6" fmla="*/ 15 w 181"/>
                <a:gd name="T7" fmla="*/ 0 h 46"/>
                <a:gd name="T8" fmla="*/ 165 w 181"/>
                <a:gd name="T9" fmla="*/ 0 h 46"/>
                <a:gd name="T10" fmla="*/ 181 w 181"/>
                <a:gd name="T11" fmla="*/ 16 h 46"/>
                <a:gd name="T12" fmla="*/ 181 w 181"/>
                <a:gd name="T13" fmla="*/ 46 h 46"/>
              </a:gdLst>
              <a:ahLst/>
              <a:cxnLst>
                <a:cxn ang="0">
                  <a:pos x="T0" y="T1"/>
                </a:cxn>
                <a:cxn ang="0">
                  <a:pos x="T2" y="T3"/>
                </a:cxn>
                <a:cxn ang="0">
                  <a:pos x="T4" y="T5"/>
                </a:cxn>
                <a:cxn ang="0">
                  <a:pos x="T6" y="T7"/>
                </a:cxn>
                <a:cxn ang="0">
                  <a:pos x="T8" y="T9"/>
                </a:cxn>
                <a:cxn ang="0">
                  <a:pos x="T10" y="T11"/>
                </a:cxn>
                <a:cxn ang="0">
                  <a:pos x="T12" y="T13"/>
                </a:cxn>
              </a:cxnLst>
              <a:rect l="0" t="0" r="r" b="b"/>
              <a:pathLst>
                <a:path w="181" h="46">
                  <a:moveTo>
                    <a:pt x="181" y="46"/>
                  </a:moveTo>
                  <a:cubicBezTo>
                    <a:pt x="0" y="46"/>
                    <a:pt x="0" y="46"/>
                    <a:pt x="0" y="46"/>
                  </a:cubicBezTo>
                  <a:cubicBezTo>
                    <a:pt x="0" y="16"/>
                    <a:pt x="0" y="16"/>
                    <a:pt x="0" y="16"/>
                  </a:cubicBezTo>
                  <a:cubicBezTo>
                    <a:pt x="0" y="7"/>
                    <a:pt x="7" y="0"/>
                    <a:pt x="15" y="0"/>
                  </a:cubicBezTo>
                  <a:cubicBezTo>
                    <a:pt x="165" y="0"/>
                    <a:pt x="165" y="0"/>
                    <a:pt x="165" y="0"/>
                  </a:cubicBezTo>
                  <a:cubicBezTo>
                    <a:pt x="174" y="0"/>
                    <a:pt x="181" y="7"/>
                    <a:pt x="181" y="16"/>
                  </a:cubicBezTo>
                  <a:lnTo>
                    <a:pt x="181" y="46"/>
                  </a:lnTo>
                  <a:close/>
                </a:path>
              </a:pathLst>
            </a:custGeom>
            <a:solidFill>
              <a:srgbClr val="0550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 name="Rectangle 320"/>
            <p:cNvSpPr>
              <a:spLocks noChangeArrowheads="1"/>
            </p:cNvSpPr>
            <p:nvPr/>
          </p:nvSpPr>
          <p:spPr bwMode="auto">
            <a:xfrm>
              <a:off x="8131176" y="2192338"/>
              <a:ext cx="306388" cy="26988"/>
            </a:xfrm>
            <a:prstGeom prst="rect">
              <a:avLst/>
            </a:prstGeom>
            <a:solidFill>
              <a:srgbClr val="0072B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 name="Freeform 321"/>
            <p:cNvSpPr>
              <a:spLocks/>
            </p:cNvSpPr>
            <p:nvPr/>
          </p:nvSpPr>
          <p:spPr bwMode="auto">
            <a:xfrm>
              <a:off x="7789864" y="2693988"/>
              <a:ext cx="188913" cy="230188"/>
            </a:xfrm>
            <a:custGeom>
              <a:avLst/>
              <a:gdLst>
                <a:gd name="T0" fmla="*/ 111 w 111"/>
                <a:gd name="T1" fmla="*/ 6 h 136"/>
                <a:gd name="T2" fmla="*/ 111 w 111"/>
                <a:gd name="T3" fmla="*/ 128 h 136"/>
                <a:gd name="T4" fmla="*/ 106 w 111"/>
                <a:gd name="T5" fmla="*/ 135 h 136"/>
                <a:gd name="T6" fmla="*/ 104 w 111"/>
                <a:gd name="T7" fmla="*/ 136 h 136"/>
                <a:gd name="T8" fmla="*/ 8 w 111"/>
                <a:gd name="T9" fmla="*/ 136 h 136"/>
                <a:gd name="T10" fmla="*/ 0 w 111"/>
                <a:gd name="T11" fmla="*/ 128 h 136"/>
                <a:gd name="T12" fmla="*/ 0 w 111"/>
                <a:gd name="T13" fmla="*/ 6 h 136"/>
                <a:gd name="T14" fmla="*/ 8 w 111"/>
                <a:gd name="T15" fmla="*/ 0 h 136"/>
                <a:gd name="T16" fmla="*/ 104 w 111"/>
                <a:gd name="T17" fmla="*/ 0 h 136"/>
                <a:gd name="T18" fmla="*/ 111 w 111"/>
                <a:gd name="T19" fmla="*/ 6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1" h="136">
                  <a:moveTo>
                    <a:pt x="111" y="6"/>
                  </a:moveTo>
                  <a:cubicBezTo>
                    <a:pt x="111" y="128"/>
                    <a:pt x="111" y="128"/>
                    <a:pt x="111" y="128"/>
                  </a:cubicBezTo>
                  <a:cubicBezTo>
                    <a:pt x="111" y="131"/>
                    <a:pt x="110" y="134"/>
                    <a:pt x="106" y="135"/>
                  </a:cubicBezTo>
                  <a:cubicBezTo>
                    <a:pt x="106" y="136"/>
                    <a:pt x="105" y="136"/>
                    <a:pt x="104" y="136"/>
                  </a:cubicBezTo>
                  <a:cubicBezTo>
                    <a:pt x="8" y="136"/>
                    <a:pt x="8" y="136"/>
                    <a:pt x="8" y="136"/>
                  </a:cubicBezTo>
                  <a:cubicBezTo>
                    <a:pt x="4" y="136"/>
                    <a:pt x="0" y="132"/>
                    <a:pt x="0" y="128"/>
                  </a:cubicBezTo>
                  <a:cubicBezTo>
                    <a:pt x="0" y="6"/>
                    <a:pt x="0" y="6"/>
                    <a:pt x="0" y="6"/>
                  </a:cubicBezTo>
                  <a:cubicBezTo>
                    <a:pt x="0" y="2"/>
                    <a:pt x="4" y="0"/>
                    <a:pt x="8" y="0"/>
                  </a:cubicBezTo>
                  <a:cubicBezTo>
                    <a:pt x="104" y="0"/>
                    <a:pt x="104" y="0"/>
                    <a:pt x="104" y="0"/>
                  </a:cubicBezTo>
                  <a:cubicBezTo>
                    <a:pt x="108" y="0"/>
                    <a:pt x="111" y="2"/>
                    <a:pt x="111" y="6"/>
                  </a:cubicBezTo>
                </a:path>
              </a:pathLst>
            </a:custGeom>
            <a:solidFill>
              <a:srgbClr val="4B28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 name="Rectangle 322"/>
            <p:cNvSpPr>
              <a:spLocks noChangeArrowheads="1"/>
            </p:cNvSpPr>
            <p:nvPr/>
          </p:nvSpPr>
          <p:spPr bwMode="auto">
            <a:xfrm>
              <a:off x="7802564" y="2706688"/>
              <a:ext cx="165100" cy="36513"/>
            </a:xfrm>
            <a:prstGeom prst="rect">
              <a:avLst/>
            </a:prstGeom>
            <a:solidFill>
              <a:srgbClr val="0072B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 name="Rectangle 323"/>
            <p:cNvSpPr>
              <a:spLocks noChangeArrowheads="1"/>
            </p:cNvSpPr>
            <p:nvPr/>
          </p:nvSpPr>
          <p:spPr bwMode="auto">
            <a:xfrm>
              <a:off x="7813676" y="2806701"/>
              <a:ext cx="30163" cy="23813"/>
            </a:xfrm>
            <a:prstGeom prst="rect">
              <a:avLst/>
            </a:prstGeom>
            <a:solidFill>
              <a:srgbClr val="009C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 name="Rectangle 324"/>
            <p:cNvSpPr>
              <a:spLocks noChangeArrowheads="1"/>
            </p:cNvSpPr>
            <p:nvPr/>
          </p:nvSpPr>
          <p:spPr bwMode="auto">
            <a:xfrm>
              <a:off x="7851776" y="2806701"/>
              <a:ext cx="30163" cy="23813"/>
            </a:xfrm>
            <a:prstGeom prst="rect">
              <a:avLst/>
            </a:prstGeom>
            <a:solidFill>
              <a:srgbClr val="009C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 name="Rectangle 325"/>
            <p:cNvSpPr>
              <a:spLocks noChangeArrowheads="1"/>
            </p:cNvSpPr>
            <p:nvPr/>
          </p:nvSpPr>
          <p:spPr bwMode="auto">
            <a:xfrm>
              <a:off x="7888289" y="2806701"/>
              <a:ext cx="30163" cy="23813"/>
            </a:xfrm>
            <a:prstGeom prst="rect">
              <a:avLst/>
            </a:prstGeom>
            <a:solidFill>
              <a:srgbClr val="009C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 name="Rectangle 326"/>
            <p:cNvSpPr>
              <a:spLocks noChangeArrowheads="1"/>
            </p:cNvSpPr>
            <p:nvPr/>
          </p:nvSpPr>
          <p:spPr bwMode="auto">
            <a:xfrm>
              <a:off x="7813676" y="2774951"/>
              <a:ext cx="30163" cy="25400"/>
            </a:xfrm>
            <a:prstGeom prst="rect">
              <a:avLst/>
            </a:prstGeom>
            <a:solidFill>
              <a:srgbClr val="009C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 name="Rectangle 327"/>
            <p:cNvSpPr>
              <a:spLocks noChangeArrowheads="1"/>
            </p:cNvSpPr>
            <p:nvPr/>
          </p:nvSpPr>
          <p:spPr bwMode="auto">
            <a:xfrm>
              <a:off x="7851776" y="2774951"/>
              <a:ext cx="30163" cy="25400"/>
            </a:xfrm>
            <a:prstGeom prst="rect">
              <a:avLst/>
            </a:prstGeom>
            <a:solidFill>
              <a:srgbClr val="009C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 name="Rectangle 328"/>
            <p:cNvSpPr>
              <a:spLocks noChangeArrowheads="1"/>
            </p:cNvSpPr>
            <p:nvPr/>
          </p:nvSpPr>
          <p:spPr bwMode="auto">
            <a:xfrm>
              <a:off x="7888289" y="2774951"/>
              <a:ext cx="30163" cy="25400"/>
            </a:xfrm>
            <a:prstGeom prst="rect">
              <a:avLst/>
            </a:prstGeom>
            <a:solidFill>
              <a:srgbClr val="009C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 name="Rectangle 329"/>
            <p:cNvSpPr>
              <a:spLocks noChangeArrowheads="1"/>
            </p:cNvSpPr>
            <p:nvPr/>
          </p:nvSpPr>
          <p:spPr bwMode="auto">
            <a:xfrm>
              <a:off x="7813676" y="2838451"/>
              <a:ext cx="30163" cy="23813"/>
            </a:xfrm>
            <a:prstGeom prst="rect">
              <a:avLst/>
            </a:prstGeom>
            <a:solidFill>
              <a:srgbClr val="009C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 name="Rectangle 330"/>
            <p:cNvSpPr>
              <a:spLocks noChangeArrowheads="1"/>
            </p:cNvSpPr>
            <p:nvPr/>
          </p:nvSpPr>
          <p:spPr bwMode="auto">
            <a:xfrm>
              <a:off x="7851776" y="2838451"/>
              <a:ext cx="30163" cy="23813"/>
            </a:xfrm>
            <a:prstGeom prst="rect">
              <a:avLst/>
            </a:prstGeom>
            <a:solidFill>
              <a:srgbClr val="009C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 name="Rectangle 331"/>
            <p:cNvSpPr>
              <a:spLocks noChangeArrowheads="1"/>
            </p:cNvSpPr>
            <p:nvPr/>
          </p:nvSpPr>
          <p:spPr bwMode="auto">
            <a:xfrm>
              <a:off x="7888289" y="2838451"/>
              <a:ext cx="30163" cy="23813"/>
            </a:xfrm>
            <a:prstGeom prst="rect">
              <a:avLst/>
            </a:prstGeom>
            <a:solidFill>
              <a:srgbClr val="009C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5" name="Rectangle 332"/>
            <p:cNvSpPr>
              <a:spLocks noChangeArrowheads="1"/>
            </p:cNvSpPr>
            <p:nvPr/>
          </p:nvSpPr>
          <p:spPr bwMode="auto">
            <a:xfrm>
              <a:off x="7927976" y="2838451"/>
              <a:ext cx="30163" cy="23813"/>
            </a:xfrm>
            <a:prstGeom prst="rect">
              <a:avLst/>
            </a:prstGeom>
            <a:solidFill>
              <a:srgbClr val="009C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6" name="Rectangle 333"/>
            <p:cNvSpPr>
              <a:spLocks noChangeArrowheads="1"/>
            </p:cNvSpPr>
            <p:nvPr/>
          </p:nvSpPr>
          <p:spPr bwMode="auto">
            <a:xfrm>
              <a:off x="7927976" y="2774951"/>
              <a:ext cx="30163" cy="25400"/>
            </a:xfrm>
            <a:prstGeom prst="rect">
              <a:avLst/>
            </a:prstGeom>
            <a:solidFill>
              <a:srgbClr val="009C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7" name="Rectangle 334"/>
            <p:cNvSpPr>
              <a:spLocks noChangeArrowheads="1"/>
            </p:cNvSpPr>
            <p:nvPr/>
          </p:nvSpPr>
          <p:spPr bwMode="auto">
            <a:xfrm>
              <a:off x="7807326" y="2709863"/>
              <a:ext cx="157163" cy="30163"/>
            </a:xfrm>
            <a:prstGeom prst="rect">
              <a:avLst/>
            </a:prstGeom>
            <a:solidFill>
              <a:srgbClr val="00AFA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8" name="Rectangle 335"/>
            <p:cNvSpPr>
              <a:spLocks noChangeArrowheads="1"/>
            </p:cNvSpPr>
            <p:nvPr/>
          </p:nvSpPr>
          <p:spPr bwMode="auto">
            <a:xfrm>
              <a:off x="7813676" y="2871788"/>
              <a:ext cx="30163" cy="23813"/>
            </a:xfrm>
            <a:prstGeom prst="rect">
              <a:avLst/>
            </a:prstGeom>
            <a:solidFill>
              <a:srgbClr val="009C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9" name="Rectangle 336"/>
            <p:cNvSpPr>
              <a:spLocks noChangeArrowheads="1"/>
            </p:cNvSpPr>
            <p:nvPr/>
          </p:nvSpPr>
          <p:spPr bwMode="auto">
            <a:xfrm>
              <a:off x="7851776" y="2871788"/>
              <a:ext cx="30163" cy="23813"/>
            </a:xfrm>
            <a:prstGeom prst="rect">
              <a:avLst/>
            </a:prstGeom>
            <a:solidFill>
              <a:srgbClr val="009C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0" name="Rectangle 337"/>
            <p:cNvSpPr>
              <a:spLocks noChangeArrowheads="1"/>
            </p:cNvSpPr>
            <p:nvPr/>
          </p:nvSpPr>
          <p:spPr bwMode="auto">
            <a:xfrm>
              <a:off x="7888289" y="2871788"/>
              <a:ext cx="30163" cy="23813"/>
            </a:xfrm>
            <a:prstGeom prst="rect">
              <a:avLst/>
            </a:prstGeom>
            <a:solidFill>
              <a:srgbClr val="009C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1" name="Rectangle 338"/>
            <p:cNvSpPr>
              <a:spLocks noChangeArrowheads="1"/>
            </p:cNvSpPr>
            <p:nvPr/>
          </p:nvSpPr>
          <p:spPr bwMode="auto">
            <a:xfrm>
              <a:off x="7927976" y="2871788"/>
              <a:ext cx="30163" cy="23813"/>
            </a:xfrm>
            <a:prstGeom prst="rect">
              <a:avLst/>
            </a:prstGeom>
            <a:solidFill>
              <a:srgbClr val="009C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2" name="Freeform 339"/>
            <p:cNvSpPr>
              <a:spLocks/>
            </p:cNvSpPr>
            <p:nvPr/>
          </p:nvSpPr>
          <p:spPr bwMode="auto">
            <a:xfrm>
              <a:off x="7924801" y="2884488"/>
              <a:ext cx="0" cy="3175"/>
            </a:xfrm>
            <a:custGeom>
              <a:avLst/>
              <a:gdLst>
                <a:gd name="T0" fmla="*/ 0 h 2"/>
                <a:gd name="T1" fmla="*/ 0 h 2"/>
                <a:gd name="T2" fmla="*/ 2 h 2"/>
                <a:gd name="T3" fmla="*/ 0 h 2"/>
              </a:gdLst>
              <a:ahLst/>
              <a:cxnLst>
                <a:cxn ang="0">
                  <a:pos x="0" y="T0"/>
                </a:cxn>
                <a:cxn ang="0">
                  <a:pos x="0" y="T1"/>
                </a:cxn>
                <a:cxn ang="0">
                  <a:pos x="0" y="T2"/>
                </a:cxn>
                <a:cxn ang="0">
                  <a:pos x="0" y="T3"/>
                </a:cxn>
              </a:cxnLst>
              <a:rect l="0" t="0" r="r" b="b"/>
              <a:pathLst>
                <a:path h="2">
                  <a:moveTo>
                    <a:pt x="0" y="0"/>
                  </a:moveTo>
                  <a:cubicBezTo>
                    <a:pt x="0" y="0"/>
                    <a:pt x="0" y="0"/>
                    <a:pt x="0" y="0"/>
                  </a:cubicBezTo>
                  <a:cubicBezTo>
                    <a:pt x="0" y="1"/>
                    <a:pt x="0" y="1"/>
                    <a:pt x="0" y="2"/>
                  </a:cubicBezTo>
                  <a:cubicBezTo>
                    <a:pt x="0" y="0"/>
                    <a:pt x="0" y="0"/>
                    <a:pt x="0" y="0"/>
                  </a:cubicBezTo>
                </a:path>
              </a:pathLst>
            </a:custGeom>
            <a:solidFill>
              <a:srgbClr val="0C4D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3" name="Rectangle 340"/>
            <p:cNvSpPr>
              <a:spLocks noChangeArrowheads="1"/>
            </p:cNvSpPr>
            <p:nvPr/>
          </p:nvSpPr>
          <p:spPr bwMode="auto">
            <a:xfrm>
              <a:off x="7927976" y="2806701"/>
              <a:ext cx="30163" cy="23813"/>
            </a:xfrm>
            <a:prstGeom prst="rect">
              <a:avLst/>
            </a:prstGeom>
            <a:solidFill>
              <a:srgbClr val="009C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4" name="Freeform 341"/>
            <p:cNvSpPr>
              <a:spLocks/>
            </p:cNvSpPr>
            <p:nvPr/>
          </p:nvSpPr>
          <p:spPr bwMode="auto">
            <a:xfrm>
              <a:off x="8769351" y="2536826"/>
              <a:ext cx="92075" cy="76200"/>
            </a:xfrm>
            <a:custGeom>
              <a:avLst/>
              <a:gdLst>
                <a:gd name="T0" fmla="*/ 47 w 55"/>
                <a:gd name="T1" fmla="*/ 0 h 45"/>
                <a:gd name="T2" fmla="*/ 48 w 55"/>
                <a:gd name="T3" fmla="*/ 7 h 45"/>
                <a:gd name="T4" fmla="*/ 16 w 55"/>
                <a:gd name="T5" fmla="*/ 39 h 45"/>
                <a:gd name="T6" fmla="*/ 0 w 55"/>
                <a:gd name="T7" fmla="*/ 35 h 45"/>
                <a:gd name="T8" fmla="*/ 22 w 55"/>
                <a:gd name="T9" fmla="*/ 45 h 45"/>
                <a:gd name="T10" fmla="*/ 33 w 55"/>
                <a:gd name="T11" fmla="*/ 43 h 45"/>
                <a:gd name="T12" fmla="*/ 50 w 55"/>
                <a:gd name="T13" fmla="*/ 5 h 45"/>
                <a:gd name="T14" fmla="*/ 47 w 55"/>
                <a:gd name="T15" fmla="*/ 0 h 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45">
                  <a:moveTo>
                    <a:pt x="47" y="0"/>
                  </a:moveTo>
                  <a:cubicBezTo>
                    <a:pt x="47" y="2"/>
                    <a:pt x="48" y="5"/>
                    <a:pt x="48" y="7"/>
                  </a:cubicBezTo>
                  <a:cubicBezTo>
                    <a:pt x="48" y="25"/>
                    <a:pt x="33" y="39"/>
                    <a:pt x="16" y="39"/>
                  </a:cubicBezTo>
                  <a:cubicBezTo>
                    <a:pt x="10" y="39"/>
                    <a:pt x="5" y="37"/>
                    <a:pt x="0" y="35"/>
                  </a:cubicBezTo>
                  <a:cubicBezTo>
                    <a:pt x="6" y="41"/>
                    <a:pt x="14" y="45"/>
                    <a:pt x="22" y="45"/>
                  </a:cubicBezTo>
                  <a:cubicBezTo>
                    <a:pt x="26" y="45"/>
                    <a:pt x="29" y="44"/>
                    <a:pt x="33" y="43"/>
                  </a:cubicBezTo>
                  <a:cubicBezTo>
                    <a:pt x="48" y="37"/>
                    <a:pt x="55" y="21"/>
                    <a:pt x="50" y="5"/>
                  </a:cubicBezTo>
                  <a:cubicBezTo>
                    <a:pt x="49" y="3"/>
                    <a:pt x="48" y="1"/>
                    <a:pt x="47" y="0"/>
                  </a:cubicBezTo>
                </a:path>
              </a:pathLst>
            </a:custGeom>
            <a:solidFill>
              <a:srgbClr val="B6B3B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5" name="Oval 342"/>
            <p:cNvSpPr>
              <a:spLocks noChangeArrowheads="1"/>
            </p:cNvSpPr>
            <p:nvPr/>
          </p:nvSpPr>
          <p:spPr bwMode="auto">
            <a:xfrm>
              <a:off x="8742364" y="2493963"/>
              <a:ext cx="107950" cy="109538"/>
            </a:xfrm>
            <a:prstGeom prst="ellipse">
              <a:avLst/>
            </a:pr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6" name="Freeform 343"/>
            <p:cNvSpPr>
              <a:spLocks noEditPoints="1"/>
            </p:cNvSpPr>
            <p:nvPr/>
          </p:nvSpPr>
          <p:spPr bwMode="auto">
            <a:xfrm>
              <a:off x="8748714" y="2503488"/>
              <a:ext cx="96838" cy="95250"/>
            </a:xfrm>
            <a:custGeom>
              <a:avLst/>
              <a:gdLst>
                <a:gd name="T0" fmla="*/ 29 w 57"/>
                <a:gd name="T1" fmla="*/ 57 h 57"/>
                <a:gd name="T2" fmla="*/ 0 w 57"/>
                <a:gd name="T3" fmla="*/ 28 h 57"/>
                <a:gd name="T4" fmla="*/ 29 w 57"/>
                <a:gd name="T5" fmla="*/ 0 h 57"/>
                <a:gd name="T6" fmla="*/ 57 w 57"/>
                <a:gd name="T7" fmla="*/ 28 h 57"/>
                <a:gd name="T8" fmla="*/ 29 w 57"/>
                <a:gd name="T9" fmla="*/ 57 h 57"/>
                <a:gd name="T10" fmla="*/ 29 w 57"/>
                <a:gd name="T11" fmla="*/ 4 h 57"/>
                <a:gd name="T12" fmla="*/ 5 w 57"/>
                <a:gd name="T13" fmla="*/ 28 h 57"/>
                <a:gd name="T14" fmla="*/ 29 w 57"/>
                <a:gd name="T15" fmla="*/ 53 h 57"/>
                <a:gd name="T16" fmla="*/ 53 w 57"/>
                <a:gd name="T17" fmla="*/ 28 h 57"/>
                <a:gd name="T18" fmla="*/ 29 w 57"/>
                <a:gd name="T19" fmla="*/ 4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 h="57">
                  <a:moveTo>
                    <a:pt x="29" y="57"/>
                  </a:moveTo>
                  <a:cubicBezTo>
                    <a:pt x="13" y="57"/>
                    <a:pt x="0" y="44"/>
                    <a:pt x="0" y="28"/>
                  </a:cubicBezTo>
                  <a:cubicBezTo>
                    <a:pt x="0" y="13"/>
                    <a:pt x="13" y="0"/>
                    <a:pt x="29" y="0"/>
                  </a:cubicBezTo>
                  <a:cubicBezTo>
                    <a:pt x="45" y="0"/>
                    <a:pt x="57" y="13"/>
                    <a:pt x="57" y="28"/>
                  </a:cubicBezTo>
                  <a:cubicBezTo>
                    <a:pt x="57" y="44"/>
                    <a:pt x="45" y="57"/>
                    <a:pt x="29" y="57"/>
                  </a:cubicBezTo>
                  <a:moveTo>
                    <a:pt x="29" y="4"/>
                  </a:moveTo>
                  <a:cubicBezTo>
                    <a:pt x="16" y="4"/>
                    <a:pt x="5" y="15"/>
                    <a:pt x="5" y="28"/>
                  </a:cubicBezTo>
                  <a:cubicBezTo>
                    <a:pt x="5" y="42"/>
                    <a:pt x="16" y="53"/>
                    <a:pt x="29" y="53"/>
                  </a:cubicBezTo>
                  <a:cubicBezTo>
                    <a:pt x="42" y="53"/>
                    <a:pt x="53" y="42"/>
                    <a:pt x="53" y="28"/>
                  </a:cubicBezTo>
                  <a:cubicBezTo>
                    <a:pt x="53" y="15"/>
                    <a:pt x="42" y="4"/>
                    <a:pt x="29" y="4"/>
                  </a:cubicBezTo>
                </a:path>
              </a:pathLst>
            </a:custGeom>
            <a:solidFill>
              <a:srgbClr val="FFE6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7" name="Freeform 344"/>
            <p:cNvSpPr>
              <a:spLocks/>
            </p:cNvSpPr>
            <p:nvPr/>
          </p:nvSpPr>
          <p:spPr bwMode="auto">
            <a:xfrm>
              <a:off x="8782051" y="2519363"/>
              <a:ext cx="33338" cy="60325"/>
            </a:xfrm>
            <a:custGeom>
              <a:avLst/>
              <a:gdLst>
                <a:gd name="T0" fmla="*/ 7 w 19"/>
                <a:gd name="T1" fmla="*/ 35 h 35"/>
                <a:gd name="T2" fmla="*/ 7 w 19"/>
                <a:gd name="T3" fmla="*/ 31 h 35"/>
                <a:gd name="T4" fmla="*/ 0 w 19"/>
                <a:gd name="T5" fmla="*/ 29 h 35"/>
                <a:gd name="T6" fmla="*/ 1 w 19"/>
                <a:gd name="T7" fmla="*/ 24 h 35"/>
                <a:gd name="T8" fmla="*/ 8 w 19"/>
                <a:gd name="T9" fmla="*/ 26 h 35"/>
                <a:gd name="T10" fmla="*/ 12 w 19"/>
                <a:gd name="T11" fmla="*/ 23 h 35"/>
                <a:gd name="T12" fmla="*/ 8 w 19"/>
                <a:gd name="T13" fmla="*/ 20 h 35"/>
                <a:gd name="T14" fmla="*/ 0 w 19"/>
                <a:gd name="T15" fmla="*/ 12 h 35"/>
                <a:gd name="T16" fmla="*/ 7 w 19"/>
                <a:gd name="T17" fmla="*/ 4 h 35"/>
                <a:gd name="T18" fmla="*/ 7 w 19"/>
                <a:gd name="T19" fmla="*/ 0 h 35"/>
                <a:gd name="T20" fmla="*/ 12 w 19"/>
                <a:gd name="T21" fmla="*/ 0 h 35"/>
                <a:gd name="T22" fmla="*/ 12 w 19"/>
                <a:gd name="T23" fmla="*/ 4 h 35"/>
                <a:gd name="T24" fmla="*/ 18 w 19"/>
                <a:gd name="T25" fmla="*/ 5 h 35"/>
                <a:gd name="T26" fmla="*/ 17 w 19"/>
                <a:gd name="T27" fmla="*/ 10 h 35"/>
                <a:gd name="T28" fmla="*/ 10 w 19"/>
                <a:gd name="T29" fmla="*/ 9 h 35"/>
                <a:gd name="T30" fmla="*/ 7 w 19"/>
                <a:gd name="T31" fmla="*/ 11 h 35"/>
                <a:gd name="T32" fmla="*/ 12 w 19"/>
                <a:gd name="T33" fmla="*/ 15 h 35"/>
                <a:gd name="T34" fmla="*/ 19 w 19"/>
                <a:gd name="T35" fmla="*/ 23 h 35"/>
                <a:gd name="T36" fmla="*/ 11 w 19"/>
                <a:gd name="T37" fmla="*/ 31 h 35"/>
                <a:gd name="T38" fmla="*/ 11 w 19"/>
                <a:gd name="T39" fmla="*/ 35 h 35"/>
                <a:gd name="T40" fmla="*/ 7 w 19"/>
                <a:gd name="T41" fmla="*/ 35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 h="35">
                  <a:moveTo>
                    <a:pt x="7" y="35"/>
                  </a:moveTo>
                  <a:cubicBezTo>
                    <a:pt x="7" y="31"/>
                    <a:pt x="7" y="31"/>
                    <a:pt x="7" y="31"/>
                  </a:cubicBezTo>
                  <a:cubicBezTo>
                    <a:pt x="4" y="31"/>
                    <a:pt x="1" y="30"/>
                    <a:pt x="0" y="29"/>
                  </a:cubicBezTo>
                  <a:cubicBezTo>
                    <a:pt x="1" y="24"/>
                    <a:pt x="1" y="24"/>
                    <a:pt x="1" y="24"/>
                  </a:cubicBezTo>
                  <a:cubicBezTo>
                    <a:pt x="3" y="25"/>
                    <a:pt x="5" y="26"/>
                    <a:pt x="8" y="26"/>
                  </a:cubicBezTo>
                  <a:cubicBezTo>
                    <a:pt x="11" y="26"/>
                    <a:pt x="12" y="25"/>
                    <a:pt x="12" y="23"/>
                  </a:cubicBezTo>
                  <a:cubicBezTo>
                    <a:pt x="12" y="22"/>
                    <a:pt x="11" y="21"/>
                    <a:pt x="8" y="20"/>
                  </a:cubicBezTo>
                  <a:cubicBezTo>
                    <a:pt x="3" y="18"/>
                    <a:pt x="0" y="16"/>
                    <a:pt x="0" y="12"/>
                  </a:cubicBezTo>
                  <a:cubicBezTo>
                    <a:pt x="0" y="8"/>
                    <a:pt x="3" y="5"/>
                    <a:pt x="7" y="4"/>
                  </a:cubicBezTo>
                  <a:cubicBezTo>
                    <a:pt x="7" y="0"/>
                    <a:pt x="7" y="0"/>
                    <a:pt x="7" y="0"/>
                  </a:cubicBezTo>
                  <a:cubicBezTo>
                    <a:pt x="12" y="0"/>
                    <a:pt x="12" y="0"/>
                    <a:pt x="12" y="0"/>
                  </a:cubicBezTo>
                  <a:cubicBezTo>
                    <a:pt x="12" y="4"/>
                    <a:pt x="12" y="4"/>
                    <a:pt x="12" y="4"/>
                  </a:cubicBezTo>
                  <a:cubicBezTo>
                    <a:pt x="14" y="4"/>
                    <a:pt x="16" y="5"/>
                    <a:pt x="18" y="5"/>
                  </a:cubicBezTo>
                  <a:cubicBezTo>
                    <a:pt x="17" y="10"/>
                    <a:pt x="17" y="10"/>
                    <a:pt x="17" y="10"/>
                  </a:cubicBezTo>
                  <a:cubicBezTo>
                    <a:pt x="15" y="10"/>
                    <a:pt x="13" y="9"/>
                    <a:pt x="10" y="9"/>
                  </a:cubicBezTo>
                  <a:cubicBezTo>
                    <a:pt x="8" y="9"/>
                    <a:pt x="7" y="10"/>
                    <a:pt x="7" y="11"/>
                  </a:cubicBezTo>
                  <a:cubicBezTo>
                    <a:pt x="7" y="12"/>
                    <a:pt x="8" y="13"/>
                    <a:pt x="12" y="15"/>
                  </a:cubicBezTo>
                  <a:cubicBezTo>
                    <a:pt x="17" y="17"/>
                    <a:pt x="19" y="19"/>
                    <a:pt x="19" y="23"/>
                  </a:cubicBezTo>
                  <a:cubicBezTo>
                    <a:pt x="19" y="27"/>
                    <a:pt x="16" y="30"/>
                    <a:pt x="11" y="31"/>
                  </a:cubicBezTo>
                  <a:cubicBezTo>
                    <a:pt x="11" y="35"/>
                    <a:pt x="11" y="35"/>
                    <a:pt x="11" y="35"/>
                  </a:cubicBezTo>
                  <a:lnTo>
                    <a:pt x="7" y="35"/>
                  </a:lnTo>
                  <a:close/>
                </a:path>
              </a:pathLst>
            </a:custGeom>
            <a:solidFill>
              <a:srgbClr val="FFE6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8" name="Freeform 345"/>
            <p:cNvSpPr>
              <a:spLocks noEditPoints="1"/>
            </p:cNvSpPr>
            <p:nvPr/>
          </p:nvSpPr>
          <p:spPr bwMode="auto">
            <a:xfrm>
              <a:off x="8747126" y="2501901"/>
              <a:ext cx="96838" cy="95250"/>
            </a:xfrm>
            <a:custGeom>
              <a:avLst/>
              <a:gdLst>
                <a:gd name="T0" fmla="*/ 29 w 57"/>
                <a:gd name="T1" fmla="*/ 57 h 57"/>
                <a:gd name="T2" fmla="*/ 0 w 57"/>
                <a:gd name="T3" fmla="*/ 28 h 57"/>
                <a:gd name="T4" fmla="*/ 29 w 57"/>
                <a:gd name="T5" fmla="*/ 0 h 57"/>
                <a:gd name="T6" fmla="*/ 57 w 57"/>
                <a:gd name="T7" fmla="*/ 28 h 57"/>
                <a:gd name="T8" fmla="*/ 29 w 57"/>
                <a:gd name="T9" fmla="*/ 57 h 57"/>
                <a:gd name="T10" fmla="*/ 29 w 57"/>
                <a:gd name="T11" fmla="*/ 4 h 57"/>
                <a:gd name="T12" fmla="*/ 4 w 57"/>
                <a:gd name="T13" fmla="*/ 28 h 57"/>
                <a:gd name="T14" fmla="*/ 29 w 57"/>
                <a:gd name="T15" fmla="*/ 52 h 57"/>
                <a:gd name="T16" fmla="*/ 53 w 57"/>
                <a:gd name="T17" fmla="*/ 28 h 57"/>
                <a:gd name="T18" fmla="*/ 29 w 57"/>
                <a:gd name="T19" fmla="*/ 4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 h="57">
                  <a:moveTo>
                    <a:pt x="29" y="57"/>
                  </a:moveTo>
                  <a:cubicBezTo>
                    <a:pt x="13" y="57"/>
                    <a:pt x="0" y="44"/>
                    <a:pt x="0" y="28"/>
                  </a:cubicBezTo>
                  <a:cubicBezTo>
                    <a:pt x="0" y="12"/>
                    <a:pt x="13" y="0"/>
                    <a:pt x="29" y="0"/>
                  </a:cubicBezTo>
                  <a:cubicBezTo>
                    <a:pt x="44" y="0"/>
                    <a:pt x="57" y="12"/>
                    <a:pt x="57" y="28"/>
                  </a:cubicBezTo>
                  <a:cubicBezTo>
                    <a:pt x="57" y="44"/>
                    <a:pt x="44" y="57"/>
                    <a:pt x="29" y="57"/>
                  </a:cubicBezTo>
                  <a:moveTo>
                    <a:pt x="29" y="4"/>
                  </a:moveTo>
                  <a:cubicBezTo>
                    <a:pt x="15" y="4"/>
                    <a:pt x="4" y="15"/>
                    <a:pt x="4" y="28"/>
                  </a:cubicBezTo>
                  <a:cubicBezTo>
                    <a:pt x="4" y="41"/>
                    <a:pt x="15" y="52"/>
                    <a:pt x="29" y="52"/>
                  </a:cubicBezTo>
                  <a:cubicBezTo>
                    <a:pt x="42" y="52"/>
                    <a:pt x="53" y="41"/>
                    <a:pt x="53" y="28"/>
                  </a:cubicBezTo>
                  <a:cubicBezTo>
                    <a:pt x="53" y="15"/>
                    <a:pt x="42" y="4"/>
                    <a:pt x="29" y="4"/>
                  </a:cubicBezTo>
                </a:path>
              </a:pathLst>
            </a:custGeom>
            <a:solidFill>
              <a:srgbClr val="DAA8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9" name="Freeform 346"/>
            <p:cNvSpPr>
              <a:spLocks/>
            </p:cNvSpPr>
            <p:nvPr/>
          </p:nvSpPr>
          <p:spPr bwMode="auto">
            <a:xfrm>
              <a:off x="8780464" y="2517776"/>
              <a:ext cx="33338" cy="60325"/>
            </a:xfrm>
            <a:custGeom>
              <a:avLst/>
              <a:gdLst>
                <a:gd name="T0" fmla="*/ 7 w 19"/>
                <a:gd name="T1" fmla="*/ 35 h 35"/>
                <a:gd name="T2" fmla="*/ 7 w 19"/>
                <a:gd name="T3" fmla="*/ 31 h 35"/>
                <a:gd name="T4" fmla="*/ 0 w 19"/>
                <a:gd name="T5" fmla="*/ 29 h 35"/>
                <a:gd name="T6" fmla="*/ 1 w 19"/>
                <a:gd name="T7" fmla="*/ 24 h 35"/>
                <a:gd name="T8" fmla="*/ 8 w 19"/>
                <a:gd name="T9" fmla="*/ 26 h 35"/>
                <a:gd name="T10" fmla="*/ 12 w 19"/>
                <a:gd name="T11" fmla="*/ 23 h 35"/>
                <a:gd name="T12" fmla="*/ 8 w 19"/>
                <a:gd name="T13" fmla="*/ 19 h 35"/>
                <a:gd name="T14" fmla="*/ 0 w 19"/>
                <a:gd name="T15" fmla="*/ 12 h 35"/>
                <a:gd name="T16" fmla="*/ 7 w 19"/>
                <a:gd name="T17" fmla="*/ 4 h 35"/>
                <a:gd name="T18" fmla="*/ 7 w 19"/>
                <a:gd name="T19" fmla="*/ 0 h 35"/>
                <a:gd name="T20" fmla="*/ 11 w 19"/>
                <a:gd name="T21" fmla="*/ 0 h 35"/>
                <a:gd name="T22" fmla="*/ 11 w 19"/>
                <a:gd name="T23" fmla="*/ 4 h 35"/>
                <a:gd name="T24" fmla="*/ 18 w 19"/>
                <a:gd name="T25" fmla="*/ 5 h 35"/>
                <a:gd name="T26" fmla="*/ 16 w 19"/>
                <a:gd name="T27" fmla="*/ 10 h 35"/>
                <a:gd name="T28" fmla="*/ 10 w 19"/>
                <a:gd name="T29" fmla="*/ 8 h 35"/>
                <a:gd name="T30" fmla="*/ 6 w 19"/>
                <a:gd name="T31" fmla="*/ 11 h 35"/>
                <a:gd name="T32" fmla="*/ 12 w 19"/>
                <a:gd name="T33" fmla="*/ 15 h 35"/>
                <a:gd name="T34" fmla="*/ 19 w 19"/>
                <a:gd name="T35" fmla="*/ 23 h 35"/>
                <a:gd name="T36" fmla="*/ 11 w 19"/>
                <a:gd name="T37" fmla="*/ 31 h 35"/>
                <a:gd name="T38" fmla="*/ 11 w 19"/>
                <a:gd name="T39" fmla="*/ 35 h 35"/>
                <a:gd name="T40" fmla="*/ 7 w 19"/>
                <a:gd name="T41" fmla="*/ 35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 h="35">
                  <a:moveTo>
                    <a:pt x="7" y="35"/>
                  </a:moveTo>
                  <a:cubicBezTo>
                    <a:pt x="7" y="31"/>
                    <a:pt x="7" y="31"/>
                    <a:pt x="7" y="31"/>
                  </a:cubicBezTo>
                  <a:cubicBezTo>
                    <a:pt x="4" y="31"/>
                    <a:pt x="1" y="30"/>
                    <a:pt x="0" y="29"/>
                  </a:cubicBezTo>
                  <a:cubicBezTo>
                    <a:pt x="1" y="24"/>
                    <a:pt x="1" y="24"/>
                    <a:pt x="1" y="24"/>
                  </a:cubicBezTo>
                  <a:cubicBezTo>
                    <a:pt x="3" y="25"/>
                    <a:pt x="5" y="26"/>
                    <a:pt x="8" y="26"/>
                  </a:cubicBezTo>
                  <a:cubicBezTo>
                    <a:pt x="11" y="26"/>
                    <a:pt x="12" y="25"/>
                    <a:pt x="12" y="23"/>
                  </a:cubicBezTo>
                  <a:cubicBezTo>
                    <a:pt x="12" y="22"/>
                    <a:pt x="11" y="21"/>
                    <a:pt x="8" y="19"/>
                  </a:cubicBezTo>
                  <a:cubicBezTo>
                    <a:pt x="3" y="18"/>
                    <a:pt x="0" y="16"/>
                    <a:pt x="0" y="12"/>
                  </a:cubicBezTo>
                  <a:cubicBezTo>
                    <a:pt x="0" y="8"/>
                    <a:pt x="3" y="5"/>
                    <a:pt x="7" y="4"/>
                  </a:cubicBezTo>
                  <a:cubicBezTo>
                    <a:pt x="7" y="0"/>
                    <a:pt x="7" y="0"/>
                    <a:pt x="7" y="0"/>
                  </a:cubicBezTo>
                  <a:cubicBezTo>
                    <a:pt x="11" y="0"/>
                    <a:pt x="11" y="0"/>
                    <a:pt x="11" y="0"/>
                  </a:cubicBezTo>
                  <a:cubicBezTo>
                    <a:pt x="11" y="4"/>
                    <a:pt x="11" y="4"/>
                    <a:pt x="11" y="4"/>
                  </a:cubicBezTo>
                  <a:cubicBezTo>
                    <a:pt x="14" y="4"/>
                    <a:pt x="16" y="4"/>
                    <a:pt x="18" y="5"/>
                  </a:cubicBezTo>
                  <a:cubicBezTo>
                    <a:pt x="16" y="10"/>
                    <a:pt x="16" y="10"/>
                    <a:pt x="16" y="10"/>
                  </a:cubicBezTo>
                  <a:cubicBezTo>
                    <a:pt x="15" y="9"/>
                    <a:pt x="13" y="8"/>
                    <a:pt x="10" y="8"/>
                  </a:cubicBezTo>
                  <a:cubicBezTo>
                    <a:pt x="7" y="8"/>
                    <a:pt x="6" y="10"/>
                    <a:pt x="6" y="11"/>
                  </a:cubicBezTo>
                  <a:cubicBezTo>
                    <a:pt x="6" y="12"/>
                    <a:pt x="8" y="13"/>
                    <a:pt x="12" y="15"/>
                  </a:cubicBezTo>
                  <a:cubicBezTo>
                    <a:pt x="17" y="16"/>
                    <a:pt x="19" y="19"/>
                    <a:pt x="19" y="23"/>
                  </a:cubicBezTo>
                  <a:cubicBezTo>
                    <a:pt x="19" y="26"/>
                    <a:pt x="16" y="30"/>
                    <a:pt x="11" y="31"/>
                  </a:cubicBezTo>
                  <a:cubicBezTo>
                    <a:pt x="11" y="35"/>
                    <a:pt x="11" y="35"/>
                    <a:pt x="11" y="35"/>
                  </a:cubicBezTo>
                  <a:cubicBezTo>
                    <a:pt x="7" y="35"/>
                    <a:pt x="7" y="35"/>
                    <a:pt x="7" y="35"/>
                  </a:cubicBezTo>
                </a:path>
              </a:pathLst>
            </a:custGeom>
            <a:solidFill>
              <a:srgbClr val="DAA8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0" name="Freeform 347"/>
            <p:cNvSpPr>
              <a:spLocks/>
            </p:cNvSpPr>
            <p:nvPr/>
          </p:nvSpPr>
          <p:spPr bwMode="auto">
            <a:xfrm>
              <a:off x="8701089" y="2562226"/>
              <a:ext cx="46038" cy="15875"/>
            </a:xfrm>
            <a:custGeom>
              <a:avLst/>
              <a:gdLst>
                <a:gd name="T0" fmla="*/ 25 w 27"/>
                <a:gd name="T1" fmla="*/ 0 h 9"/>
                <a:gd name="T2" fmla="*/ 6 w 27"/>
                <a:gd name="T3" fmla="*/ 6 h 9"/>
                <a:gd name="T4" fmla="*/ 0 w 27"/>
                <a:gd name="T5" fmla="*/ 5 h 9"/>
                <a:gd name="T6" fmla="*/ 15 w 27"/>
                <a:gd name="T7" fmla="*/ 9 h 9"/>
                <a:gd name="T8" fmla="*/ 25 w 27"/>
                <a:gd name="T9" fmla="*/ 7 h 9"/>
                <a:gd name="T10" fmla="*/ 27 w 27"/>
                <a:gd name="T11" fmla="*/ 6 h 9"/>
                <a:gd name="T12" fmla="*/ 25 w 27"/>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27" h="9">
                  <a:moveTo>
                    <a:pt x="25" y="0"/>
                  </a:moveTo>
                  <a:cubicBezTo>
                    <a:pt x="20" y="4"/>
                    <a:pt x="13" y="6"/>
                    <a:pt x="6" y="6"/>
                  </a:cubicBezTo>
                  <a:cubicBezTo>
                    <a:pt x="4" y="6"/>
                    <a:pt x="2" y="5"/>
                    <a:pt x="0" y="5"/>
                  </a:cubicBezTo>
                  <a:cubicBezTo>
                    <a:pt x="4" y="8"/>
                    <a:pt x="10" y="9"/>
                    <a:pt x="15" y="9"/>
                  </a:cubicBezTo>
                  <a:cubicBezTo>
                    <a:pt x="18" y="9"/>
                    <a:pt x="22" y="8"/>
                    <a:pt x="25" y="7"/>
                  </a:cubicBezTo>
                  <a:cubicBezTo>
                    <a:pt x="26" y="7"/>
                    <a:pt x="27" y="7"/>
                    <a:pt x="27" y="6"/>
                  </a:cubicBezTo>
                  <a:cubicBezTo>
                    <a:pt x="26" y="4"/>
                    <a:pt x="26" y="2"/>
                    <a:pt x="25" y="0"/>
                  </a:cubicBezTo>
                </a:path>
              </a:pathLst>
            </a:custGeom>
            <a:solidFill>
              <a:srgbClr val="B6B3B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1" name="Freeform 348"/>
            <p:cNvSpPr>
              <a:spLocks noEditPoints="1"/>
            </p:cNvSpPr>
            <p:nvPr/>
          </p:nvSpPr>
          <p:spPr bwMode="auto">
            <a:xfrm>
              <a:off x="8743951" y="2516188"/>
              <a:ext cx="34925" cy="55563"/>
            </a:xfrm>
            <a:custGeom>
              <a:avLst/>
              <a:gdLst>
                <a:gd name="T0" fmla="*/ 3 w 21"/>
                <a:gd name="T1" fmla="*/ 25 h 33"/>
                <a:gd name="T2" fmla="*/ 0 w 21"/>
                <a:gd name="T3" fmla="*/ 27 h 33"/>
                <a:gd name="T4" fmla="*/ 2 w 21"/>
                <a:gd name="T5" fmla="*/ 33 h 33"/>
                <a:gd name="T6" fmla="*/ 5 w 21"/>
                <a:gd name="T7" fmla="*/ 32 h 33"/>
                <a:gd name="T8" fmla="*/ 3 w 21"/>
                <a:gd name="T9" fmla="*/ 25 h 33"/>
                <a:gd name="T10" fmla="*/ 18 w 21"/>
                <a:gd name="T11" fmla="*/ 0 h 33"/>
                <a:gd name="T12" fmla="*/ 17 w 21"/>
                <a:gd name="T13" fmla="*/ 1 h 33"/>
                <a:gd name="T14" fmla="*/ 8 w 21"/>
                <a:gd name="T15" fmla="*/ 21 h 33"/>
                <a:gd name="T16" fmla="*/ 9 w 21"/>
                <a:gd name="T17" fmla="*/ 29 h 33"/>
                <a:gd name="T18" fmla="*/ 18 w 21"/>
                <a:gd name="T19" fmla="*/ 0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 h="33">
                  <a:moveTo>
                    <a:pt x="3" y="25"/>
                  </a:moveTo>
                  <a:cubicBezTo>
                    <a:pt x="2" y="26"/>
                    <a:pt x="1" y="27"/>
                    <a:pt x="0" y="27"/>
                  </a:cubicBezTo>
                  <a:cubicBezTo>
                    <a:pt x="1" y="29"/>
                    <a:pt x="1" y="31"/>
                    <a:pt x="2" y="33"/>
                  </a:cubicBezTo>
                  <a:cubicBezTo>
                    <a:pt x="3" y="33"/>
                    <a:pt x="4" y="32"/>
                    <a:pt x="5" y="32"/>
                  </a:cubicBezTo>
                  <a:cubicBezTo>
                    <a:pt x="4" y="30"/>
                    <a:pt x="3" y="28"/>
                    <a:pt x="3" y="25"/>
                  </a:cubicBezTo>
                  <a:moveTo>
                    <a:pt x="18" y="0"/>
                  </a:moveTo>
                  <a:cubicBezTo>
                    <a:pt x="18" y="1"/>
                    <a:pt x="17" y="1"/>
                    <a:pt x="17" y="1"/>
                  </a:cubicBezTo>
                  <a:cubicBezTo>
                    <a:pt x="16" y="9"/>
                    <a:pt x="13" y="16"/>
                    <a:pt x="8" y="21"/>
                  </a:cubicBezTo>
                  <a:cubicBezTo>
                    <a:pt x="8" y="24"/>
                    <a:pt x="8" y="26"/>
                    <a:pt x="9" y="29"/>
                  </a:cubicBezTo>
                  <a:cubicBezTo>
                    <a:pt x="17" y="22"/>
                    <a:pt x="21" y="11"/>
                    <a:pt x="18" y="0"/>
                  </a:cubicBezTo>
                </a:path>
              </a:pathLst>
            </a:custGeom>
            <a:solidFill>
              <a:srgbClr val="B898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2" name="Freeform 349"/>
            <p:cNvSpPr>
              <a:spLocks noEditPoints="1"/>
            </p:cNvSpPr>
            <p:nvPr/>
          </p:nvSpPr>
          <p:spPr bwMode="auto">
            <a:xfrm>
              <a:off x="8755064" y="2513013"/>
              <a:ext cx="19050" cy="52388"/>
            </a:xfrm>
            <a:custGeom>
              <a:avLst/>
              <a:gdLst>
                <a:gd name="T0" fmla="*/ 1 w 11"/>
                <a:gd name="T1" fmla="*/ 23 h 31"/>
                <a:gd name="T2" fmla="*/ 0 w 11"/>
                <a:gd name="T3" fmla="*/ 24 h 31"/>
                <a:gd name="T4" fmla="*/ 2 w 11"/>
                <a:gd name="T5" fmla="*/ 31 h 31"/>
                <a:gd name="T6" fmla="*/ 2 w 11"/>
                <a:gd name="T7" fmla="*/ 31 h 31"/>
                <a:gd name="T8" fmla="*/ 1 w 11"/>
                <a:gd name="T9" fmla="*/ 23 h 31"/>
                <a:gd name="T10" fmla="*/ 11 w 11"/>
                <a:gd name="T11" fmla="*/ 0 h 31"/>
                <a:gd name="T12" fmla="*/ 10 w 11"/>
                <a:gd name="T13" fmla="*/ 1 h 31"/>
                <a:gd name="T14" fmla="*/ 10 w 11"/>
                <a:gd name="T15" fmla="*/ 3 h 31"/>
                <a:gd name="T16" fmla="*/ 11 w 11"/>
                <a:gd name="T17" fmla="*/ 2 h 31"/>
                <a:gd name="T18" fmla="*/ 11 w 11"/>
                <a:gd name="T19" fmla="*/ 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 h="31">
                  <a:moveTo>
                    <a:pt x="1" y="23"/>
                  </a:moveTo>
                  <a:cubicBezTo>
                    <a:pt x="0" y="23"/>
                    <a:pt x="0" y="24"/>
                    <a:pt x="0" y="24"/>
                  </a:cubicBezTo>
                  <a:cubicBezTo>
                    <a:pt x="0" y="27"/>
                    <a:pt x="1" y="29"/>
                    <a:pt x="2" y="31"/>
                  </a:cubicBezTo>
                  <a:cubicBezTo>
                    <a:pt x="2" y="31"/>
                    <a:pt x="2" y="31"/>
                    <a:pt x="2" y="31"/>
                  </a:cubicBezTo>
                  <a:cubicBezTo>
                    <a:pt x="1" y="28"/>
                    <a:pt x="1" y="26"/>
                    <a:pt x="1" y="23"/>
                  </a:cubicBezTo>
                  <a:moveTo>
                    <a:pt x="11" y="0"/>
                  </a:moveTo>
                  <a:cubicBezTo>
                    <a:pt x="11" y="1"/>
                    <a:pt x="10" y="1"/>
                    <a:pt x="10" y="1"/>
                  </a:cubicBezTo>
                  <a:cubicBezTo>
                    <a:pt x="10" y="2"/>
                    <a:pt x="10" y="3"/>
                    <a:pt x="10" y="3"/>
                  </a:cubicBezTo>
                  <a:cubicBezTo>
                    <a:pt x="10" y="3"/>
                    <a:pt x="11" y="3"/>
                    <a:pt x="11" y="2"/>
                  </a:cubicBezTo>
                  <a:cubicBezTo>
                    <a:pt x="11" y="2"/>
                    <a:pt x="11" y="1"/>
                    <a:pt x="11" y="0"/>
                  </a:cubicBezTo>
                </a:path>
              </a:pathLst>
            </a:custGeom>
            <a:solidFill>
              <a:srgbClr val="B7A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3" name="Freeform 350"/>
            <p:cNvSpPr>
              <a:spLocks noEditPoints="1"/>
            </p:cNvSpPr>
            <p:nvPr/>
          </p:nvSpPr>
          <p:spPr bwMode="auto">
            <a:xfrm>
              <a:off x="8748714" y="2509838"/>
              <a:ext cx="25400" cy="60325"/>
            </a:xfrm>
            <a:custGeom>
              <a:avLst/>
              <a:gdLst>
                <a:gd name="T0" fmla="*/ 4 w 15"/>
                <a:gd name="T1" fmla="*/ 26 h 36"/>
                <a:gd name="T2" fmla="*/ 0 w 15"/>
                <a:gd name="T3" fmla="*/ 29 h 36"/>
                <a:gd name="T4" fmla="*/ 2 w 15"/>
                <a:gd name="T5" fmla="*/ 36 h 36"/>
                <a:gd name="T6" fmla="*/ 6 w 15"/>
                <a:gd name="T7" fmla="*/ 33 h 36"/>
                <a:gd name="T8" fmla="*/ 4 w 15"/>
                <a:gd name="T9" fmla="*/ 26 h 36"/>
                <a:gd name="T10" fmla="*/ 14 w 15"/>
                <a:gd name="T11" fmla="*/ 0 h 36"/>
                <a:gd name="T12" fmla="*/ 14 w 15"/>
                <a:gd name="T13" fmla="*/ 1 h 36"/>
                <a:gd name="T14" fmla="*/ 14 w 15"/>
                <a:gd name="T15" fmla="*/ 3 h 36"/>
                <a:gd name="T16" fmla="*/ 15 w 15"/>
                <a:gd name="T17" fmla="*/ 2 h 36"/>
                <a:gd name="T18" fmla="*/ 14 w 15"/>
                <a:gd name="T19" fmla="*/ 1 h 36"/>
                <a:gd name="T20" fmla="*/ 14 w 15"/>
                <a:gd name="T21" fmla="*/ 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36">
                  <a:moveTo>
                    <a:pt x="4" y="26"/>
                  </a:moveTo>
                  <a:cubicBezTo>
                    <a:pt x="3" y="27"/>
                    <a:pt x="1" y="28"/>
                    <a:pt x="0" y="29"/>
                  </a:cubicBezTo>
                  <a:cubicBezTo>
                    <a:pt x="0" y="32"/>
                    <a:pt x="1" y="34"/>
                    <a:pt x="2" y="36"/>
                  </a:cubicBezTo>
                  <a:cubicBezTo>
                    <a:pt x="3" y="35"/>
                    <a:pt x="5" y="34"/>
                    <a:pt x="6" y="33"/>
                  </a:cubicBezTo>
                  <a:cubicBezTo>
                    <a:pt x="5" y="31"/>
                    <a:pt x="4" y="29"/>
                    <a:pt x="4" y="26"/>
                  </a:cubicBezTo>
                  <a:moveTo>
                    <a:pt x="14" y="0"/>
                  </a:moveTo>
                  <a:cubicBezTo>
                    <a:pt x="14" y="0"/>
                    <a:pt x="14" y="1"/>
                    <a:pt x="14" y="1"/>
                  </a:cubicBezTo>
                  <a:cubicBezTo>
                    <a:pt x="14" y="2"/>
                    <a:pt x="14" y="2"/>
                    <a:pt x="14" y="3"/>
                  </a:cubicBezTo>
                  <a:cubicBezTo>
                    <a:pt x="14" y="3"/>
                    <a:pt x="15" y="3"/>
                    <a:pt x="15" y="2"/>
                  </a:cubicBezTo>
                  <a:cubicBezTo>
                    <a:pt x="15" y="2"/>
                    <a:pt x="14" y="1"/>
                    <a:pt x="14" y="1"/>
                  </a:cubicBezTo>
                  <a:cubicBezTo>
                    <a:pt x="14" y="0"/>
                    <a:pt x="14" y="0"/>
                    <a:pt x="14" y="0"/>
                  </a:cubicBezTo>
                </a:path>
              </a:pathLst>
            </a:custGeom>
            <a:solidFill>
              <a:srgbClr val="A381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4" name="Oval 351"/>
            <p:cNvSpPr>
              <a:spLocks noChangeArrowheads="1"/>
            </p:cNvSpPr>
            <p:nvPr/>
          </p:nvSpPr>
          <p:spPr bwMode="auto">
            <a:xfrm>
              <a:off x="8651876" y="2451101"/>
              <a:ext cx="120650" cy="120650"/>
            </a:xfrm>
            <a:prstGeom prst="ellipse">
              <a:avLst/>
            </a:pr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5" name="Freeform 352"/>
            <p:cNvSpPr>
              <a:spLocks noEditPoints="1"/>
            </p:cNvSpPr>
            <p:nvPr/>
          </p:nvSpPr>
          <p:spPr bwMode="auto">
            <a:xfrm>
              <a:off x="8661401" y="2459038"/>
              <a:ext cx="107950" cy="107950"/>
            </a:xfrm>
            <a:custGeom>
              <a:avLst/>
              <a:gdLst>
                <a:gd name="T0" fmla="*/ 32 w 64"/>
                <a:gd name="T1" fmla="*/ 64 h 64"/>
                <a:gd name="T2" fmla="*/ 0 w 64"/>
                <a:gd name="T3" fmla="*/ 32 h 64"/>
                <a:gd name="T4" fmla="*/ 32 w 64"/>
                <a:gd name="T5" fmla="*/ 0 h 64"/>
                <a:gd name="T6" fmla="*/ 64 w 64"/>
                <a:gd name="T7" fmla="*/ 32 h 64"/>
                <a:gd name="T8" fmla="*/ 32 w 64"/>
                <a:gd name="T9" fmla="*/ 64 h 64"/>
                <a:gd name="T10" fmla="*/ 32 w 64"/>
                <a:gd name="T11" fmla="*/ 5 h 64"/>
                <a:gd name="T12" fmla="*/ 5 w 64"/>
                <a:gd name="T13" fmla="*/ 32 h 64"/>
                <a:gd name="T14" fmla="*/ 32 w 64"/>
                <a:gd name="T15" fmla="*/ 60 h 64"/>
                <a:gd name="T16" fmla="*/ 59 w 64"/>
                <a:gd name="T17" fmla="*/ 32 h 64"/>
                <a:gd name="T18" fmla="*/ 32 w 64"/>
                <a:gd name="T19" fmla="*/ 5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 h="64">
                  <a:moveTo>
                    <a:pt x="32" y="64"/>
                  </a:moveTo>
                  <a:cubicBezTo>
                    <a:pt x="14" y="64"/>
                    <a:pt x="0" y="50"/>
                    <a:pt x="0" y="32"/>
                  </a:cubicBezTo>
                  <a:cubicBezTo>
                    <a:pt x="0" y="15"/>
                    <a:pt x="14" y="0"/>
                    <a:pt x="32" y="0"/>
                  </a:cubicBezTo>
                  <a:cubicBezTo>
                    <a:pt x="49" y="0"/>
                    <a:pt x="64" y="15"/>
                    <a:pt x="64" y="32"/>
                  </a:cubicBezTo>
                  <a:cubicBezTo>
                    <a:pt x="64" y="50"/>
                    <a:pt x="49" y="64"/>
                    <a:pt x="32" y="64"/>
                  </a:cubicBezTo>
                  <a:moveTo>
                    <a:pt x="32" y="5"/>
                  </a:moveTo>
                  <a:cubicBezTo>
                    <a:pt x="17" y="5"/>
                    <a:pt x="5" y="17"/>
                    <a:pt x="5" y="32"/>
                  </a:cubicBezTo>
                  <a:cubicBezTo>
                    <a:pt x="5" y="47"/>
                    <a:pt x="17" y="60"/>
                    <a:pt x="32" y="60"/>
                  </a:cubicBezTo>
                  <a:cubicBezTo>
                    <a:pt x="47" y="60"/>
                    <a:pt x="59" y="47"/>
                    <a:pt x="59" y="32"/>
                  </a:cubicBezTo>
                  <a:cubicBezTo>
                    <a:pt x="59" y="17"/>
                    <a:pt x="47" y="5"/>
                    <a:pt x="32" y="5"/>
                  </a:cubicBezTo>
                </a:path>
              </a:pathLst>
            </a:custGeom>
            <a:solidFill>
              <a:srgbClr val="FFE6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6" name="Freeform 353"/>
            <p:cNvSpPr>
              <a:spLocks/>
            </p:cNvSpPr>
            <p:nvPr/>
          </p:nvSpPr>
          <p:spPr bwMode="auto">
            <a:xfrm>
              <a:off x="8697914" y="2479676"/>
              <a:ext cx="36513" cy="65088"/>
            </a:xfrm>
            <a:custGeom>
              <a:avLst/>
              <a:gdLst>
                <a:gd name="T0" fmla="*/ 8 w 21"/>
                <a:gd name="T1" fmla="*/ 39 h 39"/>
                <a:gd name="T2" fmla="*/ 8 w 21"/>
                <a:gd name="T3" fmla="*/ 35 h 39"/>
                <a:gd name="T4" fmla="*/ 0 w 21"/>
                <a:gd name="T5" fmla="*/ 33 h 39"/>
                <a:gd name="T6" fmla="*/ 1 w 21"/>
                <a:gd name="T7" fmla="*/ 27 h 39"/>
                <a:gd name="T8" fmla="*/ 9 w 21"/>
                <a:gd name="T9" fmla="*/ 29 h 39"/>
                <a:gd name="T10" fmla="*/ 14 w 21"/>
                <a:gd name="T11" fmla="*/ 26 h 39"/>
                <a:gd name="T12" fmla="*/ 9 w 21"/>
                <a:gd name="T13" fmla="*/ 22 h 39"/>
                <a:gd name="T14" fmla="*/ 0 w 21"/>
                <a:gd name="T15" fmla="*/ 13 h 39"/>
                <a:gd name="T16" fmla="*/ 8 w 21"/>
                <a:gd name="T17" fmla="*/ 5 h 39"/>
                <a:gd name="T18" fmla="*/ 8 w 21"/>
                <a:gd name="T19" fmla="*/ 0 h 39"/>
                <a:gd name="T20" fmla="*/ 13 w 21"/>
                <a:gd name="T21" fmla="*/ 0 h 39"/>
                <a:gd name="T22" fmla="*/ 13 w 21"/>
                <a:gd name="T23" fmla="*/ 4 h 39"/>
                <a:gd name="T24" fmla="*/ 20 w 21"/>
                <a:gd name="T25" fmla="*/ 6 h 39"/>
                <a:gd name="T26" fmla="*/ 18 w 21"/>
                <a:gd name="T27" fmla="*/ 11 h 39"/>
                <a:gd name="T28" fmla="*/ 11 w 21"/>
                <a:gd name="T29" fmla="*/ 10 h 39"/>
                <a:gd name="T30" fmla="*/ 7 w 21"/>
                <a:gd name="T31" fmla="*/ 12 h 39"/>
                <a:gd name="T32" fmla="*/ 13 w 21"/>
                <a:gd name="T33" fmla="*/ 16 h 39"/>
                <a:gd name="T34" fmla="*/ 21 w 21"/>
                <a:gd name="T35" fmla="*/ 25 h 39"/>
                <a:gd name="T36" fmla="*/ 12 w 21"/>
                <a:gd name="T37" fmla="*/ 34 h 39"/>
                <a:gd name="T38" fmla="*/ 12 w 21"/>
                <a:gd name="T39" fmla="*/ 39 h 39"/>
                <a:gd name="T40" fmla="*/ 8 w 21"/>
                <a:gd name="T41" fmla="*/ 3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1" h="39">
                  <a:moveTo>
                    <a:pt x="8" y="39"/>
                  </a:moveTo>
                  <a:cubicBezTo>
                    <a:pt x="8" y="35"/>
                    <a:pt x="8" y="35"/>
                    <a:pt x="8" y="35"/>
                  </a:cubicBezTo>
                  <a:cubicBezTo>
                    <a:pt x="5" y="35"/>
                    <a:pt x="1" y="34"/>
                    <a:pt x="0" y="33"/>
                  </a:cubicBezTo>
                  <a:cubicBezTo>
                    <a:pt x="1" y="27"/>
                    <a:pt x="1" y="27"/>
                    <a:pt x="1" y="27"/>
                  </a:cubicBezTo>
                  <a:cubicBezTo>
                    <a:pt x="3" y="28"/>
                    <a:pt x="6" y="29"/>
                    <a:pt x="9" y="29"/>
                  </a:cubicBezTo>
                  <a:cubicBezTo>
                    <a:pt x="12" y="29"/>
                    <a:pt x="14" y="28"/>
                    <a:pt x="14" y="26"/>
                  </a:cubicBezTo>
                  <a:cubicBezTo>
                    <a:pt x="14" y="24"/>
                    <a:pt x="12" y="23"/>
                    <a:pt x="9" y="22"/>
                  </a:cubicBezTo>
                  <a:cubicBezTo>
                    <a:pt x="3" y="20"/>
                    <a:pt x="0" y="18"/>
                    <a:pt x="0" y="13"/>
                  </a:cubicBezTo>
                  <a:cubicBezTo>
                    <a:pt x="0" y="9"/>
                    <a:pt x="3" y="6"/>
                    <a:pt x="8" y="5"/>
                  </a:cubicBezTo>
                  <a:cubicBezTo>
                    <a:pt x="8" y="0"/>
                    <a:pt x="8" y="0"/>
                    <a:pt x="8" y="0"/>
                  </a:cubicBezTo>
                  <a:cubicBezTo>
                    <a:pt x="13" y="0"/>
                    <a:pt x="13" y="0"/>
                    <a:pt x="13" y="0"/>
                  </a:cubicBezTo>
                  <a:cubicBezTo>
                    <a:pt x="13" y="4"/>
                    <a:pt x="13" y="4"/>
                    <a:pt x="13" y="4"/>
                  </a:cubicBezTo>
                  <a:cubicBezTo>
                    <a:pt x="16" y="4"/>
                    <a:pt x="18" y="5"/>
                    <a:pt x="20" y="6"/>
                  </a:cubicBezTo>
                  <a:cubicBezTo>
                    <a:pt x="18" y="11"/>
                    <a:pt x="18" y="11"/>
                    <a:pt x="18" y="11"/>
                  </a:cubicBezTo>
                  <a:cubicBezTo>
                    <a:pt x="17" y="11"/>
                    <a:pt x="15" y="10"/>
                    <a:pt x="11" y="10"/>
                  </a:cubicBezTo>
                  <a:cubicBezTo>
                    <a:pt x="8" y="10"/>
                    <a:pt x="7" y="11"/>
                    <a:pt x="7" y="12"/>
                  </a:cubicBezTo>
                  <a:cubicBezTo>
                    <a:pt x="7" y="14"/>
                    <a:pt x="9" y="15"/>
                    <a:pt x="13" y="16"/>
                  </a:cubicBezTo>
                  <a:cubicBezTo>
                    <a:pt x="19" y="18"/>
                    <a:pt x="21" y="21"/>
                    <a:pt x="21" y="25"/>
                  </a:cubicBezTo>
                  <a:cubicBezTo>
                    <a:pt x="21" y="30"/>
                    <a:pt x="18" y="33"/>
                    <a:pt x="12" y="34"/>
                  </a:cubicBezTo>
                  <a:cubicBezTo>
                    <a:pt x="12" y="39"/>
                    <a:pt x="12" y="39"/>
                    <a:pt x="12" y="39"/>
                  </a:cubicBezTo>
                  <a:lnTo>
                    <a:pt x="8" y="39"/>
                  </a:lnTo>
                  <a:close/>
                </a:path>
              </a:pathLst>
            </a:custGeom>
            <a:solidFill>
              <a:srgbClr val="FFE6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7" name="Freeform 354"/>
            <p:cNvSpPr>
              <a:spLocks noEditPoints="1"/>
            </p:cNvSpPr>
            <p:nvPr/>
          </p:nvSpPr>
          <p:spPr bwMode="auto">
            <a:xfrm>
              <a:off x="8659814" y="2457451"/>
              <a:ext cx="106363" cy="107950"/>
            </a:xfrm>
            <a:custGeom>
              <a:avLst/>
              <a:gdLst>
                <a:gd name="T0" fmla="*/ 31 w 63"/>
                <a:gd name="T1" fmla="*/ 64 h 64"/>
                <a:gd name="T2" fmla="*/ 0 w 63"/>
                <a:gd name="T3" fmla="*/ 32 h 64"/>
                <a:gd name="T4" fmla="*/ 31 w 63"/>
                <a:gd name="T5" fmla="*/ 0 h 64"/>
                <a:gd name="T6" fmla="*/ 63 w 63"/>
                <a:gd name="T7" fmla="*/ 32 h 64"/>
                <a:gd name="T8" fmla="*/ 31 w 63"/>
                <a:gd name="T9" fmla="*/ 64 h 64"/>
                <a:gd name="T10" fmla="*/ 31 w 63"/>
                <a:gd name="T11" fmla="*/ 5 h 64"/>
                <a:gd name="T12" fmla="*/ 4 w 63"/>
                <a:gd name="T13" fmla="*/ 32 h 64"/>
                <a:gd name="T14" fmla="*/ 31 w 63"/>
                <a:gd name="T15" fmla="*/ 59 h 64"/>
                <a:gd name="T16" fmla="*/ 59 w 63"/>
                <a:gd name="T17" fmla="*/ 32 h 64"/>
                <a:gd name="T18" fmla="*/ 31 w 63"/>
                <a:gd name="T19" fmla="*/ 5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3" h="64">
                  <a:moveTo>
                    <a:pt x="31" y="64"/>
                  </a:moveTo>
                  <a:cubicBezTo>
                    <a:pt x="14" y="64"/>
                    <a:pt x="0" y="50"/>
                    <a:pt x="0" y="32"/>
                  </a:cubicBezTo>
                  <a:cubicBezTo>
                    <a:pt x="0" y="14"/>
                    <a:pt x="14" y="0"/>
                    <a:pt x="31" y="0"/>
                  </a:cubicBezTo>
                  <a:cubicBezTo>
                    <a:pt x="49" y="0"/>
                    <a:pt x="63" y="14"/>
                    <a:pt x="63" y="32"/>
                  </a:cubicBezTo>
                  <a:cubicBezTo>
                    <a:pt x="63" y="50"/>
                    <a:pt x="49" y="64"/>
                    <a:pt x="31" y="64"/>
                  </a:cubicBezTo>
                  <a:moveTo>
                    <a:pt x="31" y="5"/>
                  </a:moveTo>
                  <a:cubicBezTo>
                    <a:pt x="16" y="5"/>
                    <a:pt x="4" y="17"/>
                    <a:pt x="4" y="32"/>
                  </a:cubicBezTo>
                  <a:cubicBezTo>
                    <a:pt x="4" y="47"/>
                    <a:pt x="16" y="59"/>
                    <a:pt x="31" y="59"/>
                  </a:cubicBezTo>
                  <a:cubicBezTo>
                    <a:pt x="46" y="59"/>
                    <a:pt x="59" y="47"/>
                    <a:pt x="59" y="32"/>
                  </a:cubicBezTo>
                  <a:cubicBezTo>
                    <a:pt x="59" y="17"/>
                    <a:pt x="46" y="5"/>
                    <a:pt x="31" y="5"/>
                  </a:cubicBezTo>
                </a:path>
              </a:pathLst>
            </a:custGeom>
            <a:solidFill>
              <a:srgbClr val="DAA8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8" name="Freeform 355"/>
            <p:cNvSpPr>
              <a:spLocks/>
            </p:cNvSpPr>
            <p:nvPr/>
          </p:nvSpPr>
          <p:spPr bwMode="auto">
            <a:xfrm>
              <a:off x="8694739" y="2478088"/>
              <a:ext cx="36513" cy="65088"/>
            </a:xfrm>
            <a:custGeom>
              <a:avLst/>
              <a:gdLst>
                <a:gd name="T0" fmla="*/ 8 w 22"/>
                <a:gd name="T1" fmla="*/ 39 h 39"/>
                <a:gd name="T2" fmla="*/ 8 w 22"/>
                <a:gd name="T3" fmla="*/ 34 h 39"/>
                <a:gd name="T4" fmla="*/ 0 w 22"/>
                <a:gd name="T5" fmla="*/ 32 h 39"/>
                <a:gd name="T6" fmla="*/ 2 w 22"/>
                <a:gd name="T7" fmla="*/ 27 h 39"/>
                <a:gd name="T8" fmla="*/ 10 w 22"/>
                <a:gd name="T9" fmla="*/ 29 h 39"/>
                <a:gd name="T10" fmla="*/ 14 w 22"/>
                <a:gd name="T11" fmla="*/ 26 h 39"/>
                <a:gd name="T12" fmla="*/ 9 w 22"/>
                <a:gd name="T13" fmla="*/ 22 h 39"/>
                <a:gd name="T14" fmla="*/ 1 w 22"/>
                <a:gd name="T15" fmla="*/ 13 h 39"/>
                <a:gd name="T16" fmla="*/ 9 w 22"/>
                <a:gd name="T17" fmla="*/ 4 h 39"/>
                <a:gd name="T18" fmla="*/ 9 w 22"/>
                <a:gd name="T19" fmla="*/ 0 h 39"/>
                <a:gd name="T20" fmla="*/ 13 w 22"/>
                <a:gd name="T21" fmla="*/ 0 h 39"/>
                <a:gd name="T22" fmla="*/ 13 w 22"/>
                <a:gd name="T23" fmla="*/ 4 h 39"/>
                <a:gd name="T24" fmla="*/ 20 w 22"/>
                <a:gd name="T25" fmla="*/ 5 h 39"/>
                <a:gd name="T26" fmla="*/ 19 w 22"/>
                <a:gd name="T27" fmla="*/ 11 h 39"/>
                <a:gd name="T28" fmla="*/ 12 w 22"/>
                <a:gd name="T29" fmla="*/ 9 h 39"/>
                <a:gd name="T30" fmla="*/ 8 w 22"/>
                <a:gd name="T31" fmla="*/ 12 h 39"/>
                <a:gd name="T32" fmla="*/ 14 w 22"/>
                <a:gd name="T33" fmla="*/ 16 h 39"/>
                <a:gd name="T34" fmla="*/ 22 w 22"/>
                <a:gd name="T35" fmla="*/ 25 h 39"/>
                <a:gd name="T36" fmla="*/ 13 w 22"/>
                <a:gd name="T37" fmla="*/ 34 h 39"/>
                <a:gd name="T38" fmla="*/ 13 w 22"/>
                <a:gd name="T39" fmla="*/ 39 h 39"/>
                <a:gd name="T40" fmla="*/ 8 w 22"/>
                <a:gd name="T41" fmla="*/ 3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2" h="39">
                  <a:moveTo>
                    <a:pt x="8" y="39"/>
                  </a:moveTo>
                  <a:cubicBezTo>
                    <a:pt x="8" y="34"/>
                    <a:pt x="8" y="34"/>
                    <a:pt x="8" y="34"/>
                  </a:cubicBezTo>
                  <a:cubicBezTo>
                    <a:pt x="5" y="34"/>
                    <a:pt x="2" y="33"/>
                    <a:pt x="0" y="32"/>
                  </a:cubicBezTo>
                  <a:cubicBezTo>
                    <a:pt x="2" y="27"/>
                    <a:pt x="2" y="27"/>
                    <a:pt x="2" y="27"/>
                  </a:cubicBezTo>
                  <a:cubicBezTo>
                    <a:pt x="4" y="28"/>
                    <a:pt x="7" y="29"/>
                    <a:pt x="10" y="29"/>
                  </a:cubicBezTo>
                  <a:cubicBezTo>
                    <a:pt x="12" y="29"/>
                    <a:pt x="14" y="28"/>
                    <a:pt x="14" y="26"/>
                  </a:cubicBezTo>
                  <a:cubicBezTo>
                    <a:pt x="14" y="24"/>
                    <a:pt x="13" y="23"/>
                    <a:pt x="9" y="22"/>
                  </a:cubicBezTo>
                  <a:cubicBezTo>
                    <a:pt x="4" y="20"/>
                    <a:pt x="1" y="17"/>
                    <a:pt x="1" y="13"/>
                  </a:cubicBezTo>
                  <a:cubicBezTo>
                    <a:pt x="1" y="9"/>
                    <a:pt x="4" y="5"/>
                    <a:pt x="9" y="4"/>
                  </a:cubicBezTo>
                  <a:cubicBezTo>
                    <a:pt x="9" y="0"/>
                    <a:pt x="9" y="0"/>
                    <a:pt x="9" y="0"/>
                  </a:cubicBezTo>
                  <a:cubicBezTo>
                    <a:pt x="13" y="0"/>
                    <a:pt x="13" y="0"/>
                    <a:pt x="13" y="0"/>
                  </a:cubicBezTo>
                  <a:cubicBezTo>
                    <a:pt x="13" y="4"/>
                    <a:pt x="13" y="4"/>
                    <a:pt x="13" y="4"/>
                  </a:cubicBezTo>
                  <a:cubicBezTo>
                    <a:pt x="17" y="4"/>
                    <a:pt x="19" y="5"/>
                    <a:pt x="20" y="5"/>
                  </a:cubicBezTo>
                  <a:cubicBezTo>
                    <a:pt x="19" y="11"/>
                    <a:pt x="19" y="11"/>
                    <a:pt x="19" y="11"/>
                  </a:cubicBezTo>
                  <a:cubicBezTo>
                    <a:pt x="18" y="10"/>
                    <a:pt x="15" y="9"/>
                    <a:pt x="12" y="9"/>
                  </a:cubicBezTo>
                  <a:cubicBezTo>
                    <a:pt x="9" y="9"/>
                    <a:pt x="8" y="11"/>
                    <a:pt x="8" y="12"/>
                  </a:cubicBezTo>
                  <a:cubicBezTo>
                    <a:pt x="8" y="14"/>
                    <a:pt x="10" y="15"/>
                    <a:pt x="14" y="16"/>
                  </a:cubicBezTo>
                  <a:cubicBezTo>
                    <a:pt x="19" y="18"/>
                    <a:pt x="22" y="21"/>
                    <a:pt x="22" y="25"/>
                  </a:cubicBezTo>
                  <a:cubicBezTo>
                    <a:pt x="22" y="29"/>
                    <a:pt x="19" y="33"/>
                    <a:pt x="13" y="34"/>
                  </a:cubicBezTo>
                  <a:cubicBezTo>
                    <a:pt x="13" y="39"/>
                    <a:pt x="13" y="39"/>
                    <a:pt x="13" y="39"/>
                  </a:cubicBezTo>
                  <a:lnTo>
                    <a:pt x="8" y="39"/>
                  </a:lnTo>
                  <a:close/>
                </a:path>
              </a:pathLst>
            </a:custGeom>
            <a:solidFill>
              <a:srgbClr val="DAA8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9" name="Freeform 356"/>
            <p:cNvSpPr>
              <a:spLocks/>
            </p:cNvSpPr>
            <p:nvPr/>
          </p:nvSpPr>
          <p:spPr bwMode="auto">
            <a:xfrm>
              <a:off x="8758239" y="2420938"/>
              <a:ext cx="103188" cy="87313"/>
            </a:xfrm>
            <a:custGeom>
              <a:avLst/>
              <a:gdLst>
                <a:gd name="T0" fmla="*/ 31 w 61"/>
                <a:gd name="T1" fmla="*/ 0 h 52"/>
                <a:gd name="T2" fmla="*/ 21 w 61"/>
                <a:gd name="T3" fmla="*/ 2 h 52"/>
                <a:gd name="T4" fmla="*/ 5 w 61"/>
                <a:gd name="T5" fmla="*/ 37 h 52"/>
                <a:gd name="T6" fmla="*/ 11 w 61"/>
                <a:gd name="T7" fmla="*/ 46 h 52"/>
                <a:gd name="T8" fmla="*/ 22 w 61"/>
                <a:gd name="T9" fmla="*/ 44 h 52"/>
                <a:gd name="T10" fmla="*/ 43 w 61"/>
                <a:gd name="T11" fmla="*/ 52 h 52"/>
                <a:gd name="T12" fmla="*/ 56 w 61"/>
                <a:gd name="T13" fmla="*/ 18 h 52"/>
                <a:gd name="T14" fmla="*/ 31 w 61"/>
                <a:gd name="T15" fmla="*/ 0 h 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52">
                  <a:moveTo>
                    <a:pt x="31" y="0"/>
                  </a:moveTo>
                  <a:cubicBezTo>
                    <a:pt x="27" y="0"/>
                    <a:pt x="24" y="1"/>
                    <a:pt x="21" y="2"/>
                  </a:cubicBezTo>
                  <a:cubicBezTo>
                    <a:pt x="7" y="7"/>
                    <a:pt x="0" y="23"/>
                    <a:pt x="5" y="37"/>
                  </a:cubicBezTo>
                  <a:cubicBezTo>
                    <a:pt x="6" y="41"/>
                    <a:pt x="8" y="44"/>
                    <a:pt x="11" y="46"/>
                  </a:cubicBezTo>
                  <a:cubicBezTo>
                    <a:pt x="14" y="45"/>
                    <a:pt x="18" y="44"/>
                    <a:pt x="22" y="44"/>
                  </a:cubicBezTo>
                  <a:cubicBezTo>
                    <a:pt x="30" y="44"/>
                    <a:pt x="37" y="47"/>
                    <a:pt x="43" y="52"/>
                  </a:cubicBezTo>
                  <a:cubicBezTo>
                    <a:pt x="55" y="46"/>
                    <a:pt x="61" y="31"/>
                    <a:pt x="56" y="18"/>
                  </a:cubicBezTo>
                  <a:cubicBezTo>
                    <a:pt x="52" y="7"/>
                    <a:pt x="42" y="0"/>
                    <a:pt x="31" y="0"/>
                  </a:cubicBezTo>
                </a:path>
              </a:pathLst>
            </a:custGeom>
            <a:solidFill>
              <a:srgbClr val="B6B3B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0" name="Freeform 357"/>
            <p:cNvSpPr>
              <a:spLocks noEditPoints="1"/>
            </p:cNvSpPr>
            <p:nvPr/>
          </p:nvSpPr>
          <p:spPr bwMode="auto">
            <a:xfrm>
              <a:off x="8777289" y="2493963"/>
              <a:ext cx="53975" cy="19050"/>
            </a:xfrm>
            <a:custGeom>
              <a:avLst/>
              <a:gdLst>
                <a:gd name="T0" fmla="*/ 12 w 32"/>
                <a:gd name="T1" fmla="*/ 9 h 11"/>
                <a:gd name="T2" fmla="*/ 10 w 32"/>
                <a:gd name="T3" fmla="*/ 9 h 11"/>
                <a:gd name="T4" fmla="*/ 20 w 32"/>
                <a:gd name="T5" fmla="*/ 11 h 11"/>
                <a:gd name="T6" fmla="*/ 21 w 32"/>
                <a:gd name="T7" fmla="*/ 11 h 11"/>
                <a:gd name="T8" fmla="*/ 12 w 32"/>
                <a:gd name="T9" fmla="*/ 9 h 11"/>
                <a:gd name="T10" fmla="*/ 11 w 32"/>
                <a:gd name="T11" fmla="*/ 0 h 11"/>
                <a:gd name="T12" fmla="*/ 0 w 32"/>
                <a:gd name="T13" fmla="*/ 2 h 11"/>
                <a:gd name="T14" fmla="*/ 2 w 32"/>
                <a:gd name="T15" fmla="*/ 5 h 11"/>
                <a:gd name="T16" fmla="*/ 11 w 32"/>
                <a:gd name="T17" fmla="*/ 4 h 11"/>
                <a:gd name="T18" fmla="*/ 28 w 32"/>
                <a:gd name="T19" fmla="*/ 9 h 11"/>
                <a:gd name="T20" fmla="*/ 29 w 32"/>
                <a:gd name="T21" fmla="*/ 9 h 11"/>
                <a:gd name="T22" fmla="*/ 32 w 32"/>
                <a:gd name="T23" fmla="*/ 8 h 11"/>
                <a:gd name="T24" fmla="*/ 11 w 32"/>
                <a:gd name="T25"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 h="11">
                  <a:moveTo>
                    <a:pt x="12" y="9"/>
                  </a:moveTo>
                  <a:cubicBezTo>
                    <a:pt x="11" y="9"/>
                    <a:pt x="11" y="9"/>
                    <a:pt x="10" y="9"/>
                  </a:cubicBezTo>
                  <a:cubicBezTo>
                    <a:pt x="13" y="10"/>
                    <a:pt x="16" y="11"/>
                    <a:pt x="20" y="11"/>
                  </a:cubicBezTo>
                  <a:cubicBezTo>
                    <a:pt x="20" y="11"/>
                    <a:pt x="21" y="11"/>
                    <a:pt x="21" y="11"/>
                  </a:cubicBezTo>
                  <a:cubicBezTo>
                    <a:pt x="18" y="10"/>
                    <a:pt x="15" y="9"/>
                    <a:pt x="12" y="9"/>
                  </a:cubicBezTo>
                  <a:moveTo>
                    <a:pt x="11" y="0"/>
                  </a:moveTo>
                  <a:cubicBezTo>
                    <a:pt x="7" y="0"/>
                    <a:pt x="3" y="1"/>
                    <a:pt x="0" y="2"/>
                  </a:cubicBezTo>
                  <a:cubicBezTo>
                    <a:pt x="1" y="3"/>
                    <a:pt x="2" y="4"/>
                    <a:pt x="2" y="5"/>
                  </a:cubicBezTo>
                  <a:cubicBezTo>
                    <a:pt x="5" y="4"/>
                    <a:pt x="8" y="4"/>
                    <a:pt x="11" y="4"/>
                  </a:cubicBezTo>
                  <a:cubicBezTo>
                    <a:pt x="17" y="4"/>
                    <a:pt x="23" y="6"/>
                    <a:pt x="28" y="9"/>
                  </a:cubicBezTo>
                  <a:cubicBezTo>
                    <a:pt x="29" y="9"/>
                    <a:pt x="29" y="9"/>
                    <a:pt x="29" y="9"/>
                  </a:cubicBezTo>
                  <a:cubicBezTo>
                    <a:pt x="30" y="9"/>
                    <a:pt x="31" y="8"/>
                    <a:pt x="32" y="8"/>
                  </a:cubicBezTo>
                  <a:cubicBezTo>
                    <a:pt x="26" y="3"/>
                    <a:pt x="19" y="0"/>
                    <a:pt x="11" y="0"/>
                  </a:cubicBezTo>
                </a:path>
              </a:pathLst>
            </a:custGeom>
            <a:solidFill>
              <a:srgbClr val="B898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1" name="Freeform 358"/>
            <p:cNvSpPr>
              <a:spLocks/>
            </p:cNvSpPr>
            <p:nvPr/>
          </p:nvSpPr>
          <p:spPr bwMode="auto">
            <a:xfrm>
              <a:off x="8789989" y="2508251"/>
              <a:ext cx="25400" cy="4763"/>
            </a:xfrm>
            <a:custGeom>
              <a:avLst/>
              <a:gdLst>
                <a:gd name="T0" fmla="*/ 4 w 15"/>
                <a:gd name="T1" fmla="*/ 0 h 3"/>
                <a:gd name="T2" fmla="*/ 0 w 15"/>
                <a:gd name="T3" fmla="*/ 0 h 3"/>
                <a:gd name="T4" fmla="*/ 3 w 15"/>
                <a:gd name="T5" fmla="*/ 1 h 3"/>
                <a:gd name="T6" fmla="*/ 5 w 15"/>
                <a:gd name="T7" fmla="*/ 1 h 3"/>
                <a:gd name="T8" fmla="*/ 14 w 15"/>
                <a:gd name="T9" fmla="*/ 3 h 3"/>
                <a:gd name="T10" fmla="*/ 15 w 15"/>
                <a:gd name="T11" fmla="*/ 3 h 3"/>
                <a:gd name="T12" fmla="*/ 4 w 15"/>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15" h="3">
                  <a:moveTo>
                    <a:pt x="4" y="0"/>
                  </a:moveTo>
                  <a:cubicBezTo>
                    <a:pt x="3" y="0"/>
                    <a:pt x="2" y="0"/>
                    <a:pt x="0" y="0"/>
                  </a:cubicBezTo>
                  <a:cubicBezTo>
                    <a:pt x="1" y="0"/>
                    <a:pt x="2" y="1"/>
                    <a:pt x="3" y="1"/>
                  </a:cubicBezTo>
                  <a:cubicBezTo>
                    <a:pt x="4" y="1"/>
                    <a:pt x="4" y="1"/>
                    <a:pt x="5" y="1"/>
                  </a:cubicBezTo>
                  <a:cubicBezTo>
                    <a:pt x="8" y="1"/>
                    <a:pt x="11" y="2"/>
                    <a:pt x="14" y="3"/>
                  </a:cubicBezTo>
                  <a:cubicBezTo>
                    <a:pt x="15" y="3"/>
                    <a:pt x="15" y="3"/>
                    <a:pt x="15" y="3"/>
                  </a:cubicBezTo>
                  <a:cubicBezTo>
                    <a:pt x="12" y="1"/>
                    <a:pt x="8" y="0"/>
                    <a:pt x="4" y="0"/>
                  </a:cubicBezTo>
                </a:path>
              </a:pathLst>
            </a:custGeom>
            <a:solidFill>
              <a:srgbClr val="B7A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2" name="Freeform 359"/>
            <p:cNvSpPr>
              <a:spLocks/>
            </p:cNvSpPr>
            <p:nvPr/>
          </p:nvSpPr>
          <p:spPr bwMode="auto">
            <a:xfrm>
              <a:off x="8780464" y="2501901"/>
              <a:ext cx="44450" cy="11113"/>
            </a:xfrm>
            <a:custGeom>
              <a:avLst/>
              <a:gdLst>
                <a:gd name="T0" fmla="*/ 9 w 26"/>
                <a:gd name="T1" fmla="*/ 0 h 7"/>
                <a:gd name="T2" fmla="*/ 0 w 26"/>
                <a:gd name="T3" fmla="*/ 1 h 7"/>
                <a:gd name="T4" fmla="*/ 5 w 26"/>
                <a:gd name="T5" fmla="*/ 4 h 7"/>
                <a:gd name="T6" fmla="*/ 9 w 26"/>
                <a:gd name="T7" fmla="*/ 4 h 7"/>
                <a:gd name="T8" fmla="*/ 20 w 26"/>
                <a:gd name="T9" fmla="*/ 7 h 7"/>
                <a:gd name="T10" fmla="*/ 26 w 26"/>
                <a:gd name="T11" fmla="*/ 5 h 7"/>
                <a:gd name="T12" fmla="*/ 9 w 26"/>
                <a:gd name="T13" fmla="*/ 0 h 7"/>
              </a:gdLst>
              <a:ahLst/>
              <a:cxnLst>
                <a:cxn ang="0">
                  <a:pos x="T0" y="T1"/>
                </a:cxn>
                <a:cxn ang="0">
                  <a:pos x="T2" y="T3"/>
                </a:cxn>
                <a:cxn ang="0">
                  <a:pos x="T4" y="T5"/>
                </a:cxn>
                <a:cxn ang="0">
                  <a:pos x="T6" y="T7"/>
                </a:cxn>
                <a:cxn ang="0">
                  <a:pos x="T8" y="T9"/>
                </a:cxn>
                <a:cxn ang="0">
                  <a:pos x="T10" y="T11"/>
                </a:cxn>
                <a:cxn ang="0">
                  <a:pos x="T12" y="T13"/>
                </a:cxn>
              </a:cxnLst>
              <a:rect l="0" t="0" r="r" b="b"/>
              <a:pathLst>
                <a:path w="26" h="7">
                  <a:moveTo>
                    <a:pt x="9" y="0"/>
                  </a:moveTo>
                  <a:cubicBezTo>
                    <a:pt x="6" y="0"/>
                    <a:pt x="3" y="0"/>
                    <a:pt x="0" y="1"/>
                  </a:cubicBezTo>
                  <a:cubicBezTo>
                    <a:pt x="2" y="2"/>
                    <a:pt x="4" y="3"/>
                    <a:pt x="5" y="4"/>
                  </a:cubicBezTo>
                  <a:cubicBezTo>
                    <a:pt x="7" y="4"/>
                    <a:pt x="8" y="4"/>
                    <a:pt x="9" y="4"/>
                  </a:cubicBezTo>
                  <a:cubicBezTo>
                    <a:pt x="13" y="4"/>
                    <a:pt x="17" y="5"/>
                    <a:pt x="20" y="7"/>
                  </a:cubicBezTo>
                  <a:cubicBezTo>
                    <a:pt x="22" y="6"/>
                    <a:pt x="24" y="6"/>
                    <a:pt x="26" y="5"/>
                  </a:cubicBezTo>
                  <a:cubicBezTo>
                    <a:pt x="21" y="2"/>
                    <a:pt x="15" y="0"/>
                    <a:pt x="9" y="0"/>
                  </a:cubicBezTo>
                </a:path>
              </a:pathLst>
            </a:custGeom>
            <a:solidFill>
              <a:srgbClr val="A381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3" name="Oval 360"/>
            <p:cNvSpPr>
              <a:spLocks noChangeArrowheads="1"/>
            </p:cNvSpPr>
            <p:nvPr/>
          </p:nvSpPr>
          <p:spPr bwMode="auto">
            <a:xfrm>
              <a:off x="8763001" y="2417763"/>
              <a:ext cx="90488" cy="90488"/>
            </a:xfrm>
            <a:prstGeom prst="ellipse">
              <a:avLst/>
            </a:pr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4" name="Freeform 361"/>
            <p:cNvSpPr>
              <a:spLocks noEditPoints="1"/>
            </p:cNvSpPr>
            <p:nvPr/>
          </p:nvSpPr>
          <p:spPr bwMode="auto">
            <a:xfrm>
              <a:off x="8769351" y="2424113"/>
              <a:ext cx="80963" cy="80963"/>
            </a:xfrm>
            <a:custGeom>
              <a:avLst/>
              <a:gdLst>
                <a:gd name="T0" fmla="*/ 24 w 48"/>
                <a:gd name="T1" fmla="*/ 48 h 48"/>
                <a:gd name="T2" fmla="*/ 0 w 48"/>
                <a:gd name="T3" fmla="*/ 24 h 48"/>
                <a:gd name="T4" fmla="*/ 24 w 48"/>
                <a:gd name="T5" fmla="*/ 0 h 48"/>
                <a:gd name="T6" fmla="*/ 48 w 48"/>
                <a:gd name="T7" fmla="*/ 24 h 48"/>
                <a:gd name="T8" fmla="*/ 24 w 48"/>
                <a:gd name="T9" fmla="*/ 48 h 48"/>
                <a:gd name="T10" fmla="*/ 24 w 48"/>
                <a:gd name="T11" fmla="*/ 3 h 48"/>
                <a:gd name="T12" fmla="*/ 3 w 48"/>
                <a:gd name="T13" fmla="*/ 24 h 48"/>
                <a:gd name="T14" fmla="*/ 24 w 48"/>
                <a:gd name="T15" fmla="*/ 45 h 48"/>
                <a:gd name="T16" fmla="*/ 45 w 48"/>
                <a:gd name="T17" fmla="*/ 24 h 48"/>
                <a:gd name="T18" fmla="*/ 24 w 48"/>
                <a:gd name="T19" fmla="*/ 3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48">
                  <a:moveTo>
                    <a:pt x="24" y="48"/>
                  </a:moveTo>
                  <a:cubicBezTo>
                    <a:pt x="11" y="48"/>
                    <a:pt x="0" y="37"/>
                    <a:pt x="0" y="24"/>
                  </a:cubicBezTo>
                  <a:cubicBezTo>
                    <a:pt x="0" y="11"/>
                    <a:pt x="11" y="0"/>
                    <a:pt x="24" y="0"/>
                  </a:cubicBezTo>
                  <a:cubicBezTo>
                    <a:pt x="38" y="0"/>
                    <a:pt x="48" y="11"/>
                    <a:pt x="48" y="24"/>
                  </a:cubicBezTo>
                  <a:cubicBezTo>
                    <a:pt x="48" y="37"/>
                    <a:pt x="38" y="48"/>
                    <a:pt x="24" y="48"/>
                  </a:cubicBezTo>
                  <a:close/>
                  <a:moveTo>
                    <a:pt x="24" y="3"/>
                  </a:moveTo>
                  <a:cubicBezTo>
                    <a:pt x="13" y="3"/>
                    <a:pt x="3" y="13"/>
                    <a:pt x="3" y="24"/>
                  </a:cubicBezTo>
                  <a:cubicBezTo>
                    <a:pt x="3" y="35"/>
                    <a:pt x="13" y="45"/>
                    <a:pt x="24" y="45"/>
                  </a:cubicBezTo>
                  <a:cubicBezTo>
                    <a:pt x="36" y="45"/>
                    <a:pt x="45" y="35"/>
                    <a:pt x="45" y="24"/>
                  </a:cubicBezTo>
                  <a:cubicBezTo>
                    <a:pt x="45" y="13"/>
                    <a:pt x="36" y="3"/>
                    <a:pt x="24" y="3"/>
                  </a:cubicBezTo>
                  <a:close/>
                </a:path>
              </a:pathLst>
            </a:custGeom>
            <a:solidFill>
              <a:srgbClr val="FFE6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5" name="Freeform 362"/>
            <p:cNvSpPr>
              <a:spLocks/>
            </p:cNvSpPr>
            <p:nvPr/>
          </p:nvSpPr>
          <p:spPr bwMode="auto">
            <a:xfrm>
              <a:off x="8796339" y="2436813"/>
              <a:ext cx="28575" cy="50800"/>
            </a:xfrm>
            <a:custGeom>
              <a:avLst/>
              <a:gdLst>
                <a:gd name="T0" fmla="*/ 7 w 17"/>
                <a:gd name="T1" fmla="*/ 30 h 30"/>
                <a:gd name="T2" fmla="*/ 7 w 17"/>
                <a:gd name="T3" fmla="*/ 27 h 30"/>
                <a:gd name="T4" fmla="*/ 0 w 17"/>
                <a:gd name="T5" fmla="*/ 25 h 30"/>
                <a:gd name="T6" fmla="*/ 1 w 17"/>
                <a:gd name="T7" fmla="*/ 21 h 30"/>
                <a:gd name="T8" fmla="*/ 8 w 17"/>
                <a:gd name="T9" fmla="*/ 23 h 30"/>
                <a:gd name="T10" fmla="*/ 11 w 17"/>
                <a:gd name="T11" fmla="*/ 20 h 30"/>
                <a:gd name="T12" fmla="*/ 7 w 17"/>
                <a:gd name="T13" fmla="*/ 17 h 30"/>
                <a:gd name="T14" fmla="*/ 1 w 17"/>
                <a:gd name="T15" fmla="*/ 10 h 30"/>
                <a:gd name="T16" fmla="*/ 7 w 17"/>
                <a:gd name="T17" fmla="*/ 4 h 30"/>
                <a:gd name="T18" fmla="*/ 7 w 17"/>
                <a:gd name="T19" fmla="*/ 0 h 30"/>
                <a:gd name="T20" fmla="*/ 10 w 17"/>
                <a:gd name="T21" fmla="*/ 0 h 30"/>
                <a:gd name="T22" fmla="*/ 10 w 17"/>
                <a:gd name="T23" fmla="*/ 4 h 30"/>
                <a:gd name="T24" fmla="*/ 16 w 17"/>
                <a:gd name="T25" fmla="*/ 5 h 30"/>
                <a:gd name="T26" fmla="*/ 15 w 17"/>
                <a:gd name="T27" fmla="*/ 9 h 30"/>
                <a:gd name="T28" fmla="*/ 9 w 17"/>
                <a:gd name="T29" fmla="*/ 8 h 30"/>
                <a:gd name="T30" fmla="*/ 6 w 17"/>
                <a:gd name="T31" fmla="*/ 10 h 30"/>
                <a:gd name="T32" fmla="*/ 11 w 17"/>
                <a:gd name="T33" fmla="*/ 13 h 30"/>
                <a:gd name="T34" fmla="*/ 17 w 17"/>
                <a:gd name="T35" fmla="*/ 20 h 30"/>
                <a:gd name="T36" fmla="*/ 10 w 17"/>
                <a:gd name="T37" fmla="*/ 27 h 30"/>
                <a:gd name="T38" fmla="*/ 10 w 17"/>
                <a:gd name="T39" fmla="*/ 30 h 30"/>
                <a:gd name="T40" fmla="*/ 7 w 17"/>
                <a:gd name="T41" fmla="*/ 3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 h="30">
                  <a:moveTo>
                    <a:pt x="7" y="30"/>
                  </a:moveTo>
                  <a:cubicBezTo>
                    <a:pt x="7" y="27"/>
                    <a:pt x="7" y="27"/>
                    <a:pt x="7" y="27"/>
                  </a:cubicBezTo>
                  <a:cubicBezTo>
                    <a:pt x="4" y="27"/>
                    <a:pt x="2" y="26"/>
                    <a:pt x="0" y="25"/>
                  </a:cubicBezTo>
                  <a:cubicBezTo>
                    <a:pt x="1" y="21"/>
                    <a:pt x="1" y="21"/>
                    <a:pt x="1" y="21"/>
                  </a:cubicBezTo>
                  <a:cubicBezTo>
                    <a:pt x="3" y="22"/>
                    <a:pt x="5" y="23"/>
                    <a:pt x="8" y="23"/>
                  </a:cubicBezTo>
                  <a:cubicBezTo>
                    <a:pt x="10" y="23"/>
                    <a:pt x="11" y="22"/>
                    <a:pt x="11" y="20"/>
                  </a:cubicBezTo>
                  <a:cubicBezTo>
                    <a:pt x="11" y="19"/>
                    <a:pt x="10" y="18"/>
                    <a:pt x="7" y="17"/>
                  </a:cubicBezTo>
                  <a:cubicBezTo>
                    <a:pt x="3" y="16"/>
                    <a:pt x="1" y="14"/>
                    <a:pt x="1" y="10"/>
                  </a:cubicBezTo>
                  <a:cubicBezTo>
                    <a:pt x="1" y="7"/>
                    <a:pt x="3" y="5"/>
                    <a:pt x="7" y="4"/>
                  </a:cubicBezTo>
                  <a:cubicBezTo>
                    <a:pt x="7" y="0"/>
                    <a:pt x="7" y="0"/>
                    <a:pt x="7" y="0"/>
                  </a:cubicBezTo>
                  <a:cubicBezTo>
                    <a:pt x="10" y="0"/>
                    <a:pt x="10" y="0"/>
                    <a:pt x="10" y="0"/>
                  </a:cubicBezTo>
                  <a:cubicBezTo>
                    <a:pt x="10" y="4"/>
                    <a:pt x="10" y="4"/>
                    <a:pt x="10" y="4"/>
                  </a:cubicBezTo>
                  <a:cubicBezTo>
                    <a:pt x="13" y="4"/>
                    <a:pt x="14" y="4"/>
                    <a:pt x="16" y="5"/>
                  </a:cubicBezTo>
                  <a:cubicBezTo>
                    <a:pt x="15" y="9"/>
                    <a:pt x="15" y="9"/>
                    <a:pt x="15" y="9"/>
                  </a:cubicBezTo>
                  <a:cubicBezTo>
                    <a:pt x="14" y="9"/>
                    <a:pt x="12" y="8"/>
                    <a:pt x="9" y="8"/>
                  </a:cubicBezTo>
                  <a:cubicBezTo>
                    <a:pt x="7" y="8"/>
                    <a:pt x="6" y="9"/>
                    <a:pt x="6" y="10"/>
                  </a:cubicBezTo>
                  <a:cubicBezTo>
                    <a:pt x="6" y="11"/>
                    <a:pt x="7" y="12"/>
                    <a:pt x="11" y="13"/>
                  </a:cubicBezTo>
                  <a:cubicBezTo>
                    <a:pt x="15" y="15"/>
                    <a:pt x="17" y="17"/>
                    <a:pt x="17" y="20"/>
                  </a:cubicBezTo>
                  <a:cubicBezTo>
                    <a:pt x="17" y="23"/>
                    <a:pt x="14" y="26"/>
                    <a:pt x="10" y="27"/>
                  </a:cubicBezTo>
                  <a:cubicBezTo>
                    <a:pt x="10" y="30"/>
                    <a:pt x="10" y="30"/>
                    <a:pt x="10" y="30"/>
                  </a:cubicBezTo>
                  <a:lnTo>
                    <a:pt x="7" y="30"/>
                  </a:lnTo>
                  <a:close/>
                </a:path>
              </a:pathLst>
            </a:custGeom>
            <a:solidFill>
              <a:srgbClr val="FFE6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6" name="Freeform 363"/>
            <p:cNvSpPr>
              <a:spLocks noEditPoints="1"/>
            </p:cNvSpPr>
            <p:nvPr/>
          </p:nvSpPr>
          <p:spPr bwMode="auto">
            <a:xfrm>
              <a:off x="8767764" y="2422526"/>
              <a:ext cx="80963" cy="80963"/>
            </a:xfrm>
            <a:custGeom>
              <a:avLst/>
              <a:gdLst>
                <a:gd name="T0" fmla="*/ 24 w 48"/>
                <a:gd name="T1" fmla="*/ 48 h 48"/>
                <a:gd name="T2" fmla="*/ 0 w 48"/>
                <a:gd name="T3" fmla="*/ 24 h 48"/>
                <a:gd name="T4" fmla="*/ 24 w 48"/>
                <a:gd name="T5" fmla="*/ 0 h 48"/>
                <a:gd name="T6" fmla="*/ 48 w 48"/>
                <a:gd name="T7" fmla="*/ 24 h 48"/>
                <a:gd name="T8" fmla="*/ 24 w 48"/>
                <a:gd name="T9" fmla="*/ 48 h 48"/>
                <a:gd name="T10" fmla="*/ 24 w 48"/>
                <a:gd name="T11" fmla="*/ 3 h 48"/>
                <a:gd name="T12" fmla="*/ 3 w 48"/>
                <a:gd name="T13" fmla="*/ 24 h 48"/>
                <a:gd name="T14" fmla="*/ 24 w 48"/>
                <a:gd name="T15" fmla="*/ 45 h 48"/>
                <a:gd name="T16" fmla="*/ 45 w 48"/>
                <a:gd name="T17" fmla="*/ 24 h 48"/>
                <a:gd name="T18" fmla="*/ 24 w 48"/>
                <a:gd name="T19" fmla="*/ 3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48">
                  <a:moveTo>
                    <a:pt x="24" y="48"/>
                  </a:moveTo>
                  <a:cubicBezTo>
                    <a:pt x="11" y="48"/>
                    <a:pt x="0" y="37"/>
                    <a:pt x="0" y="24"/>
                  </a:cubicBezTo>
                  <a:cubicBezTo>
                    <a:pt x="0" y="11"/>
                    <a:pt x="11" y="0"/>
                    <a:pt x="24" y="0"/>
                  </a:cubicBezTo>
                  <a:cubicBezTo>
                    <a:pt x="37" y="0"/>
                    <a:pt x="48" y="11"/>
                    <a:pt x="48" y="24"/>
                  </a:cubicBezTo>
                  <a:cubicBezTo>
                    <a:pt x="48" y="37"/>
                    <a:pt x="37" y="48"/>
                    <a:pt x="24" y="48"/>
                  </a:cubicBezTo>
                  <a:close/>
                  <a:moveTo>
                    <a:pt x="24" y="3"/>
                  </a:moveTo>
                  <a:cubicBezTo>
                    <a:pt x="13" y="3"/>
                    <a:pt x="3" y="13"/>
                    <a:pt x="3" y="24"/>
                  </a:cubicBezTo>
                  <a:cubicBezTo>
                    <a:pt x="3" y="35"/>
                    <a:pt x="13" y="45"/>
                    <a:pt x="24" y="45"/>
                  </a:cubicBezTo>
                  <a:cubicBezTo>
                    <a:pt x="36" y="45"/>
                    <a:pt x="45" y="35"/>
                    <a:pt x="45" y="24"/>
                  </a:cubicBezTo>
                  <a:cubicBezTo>
                    <a:pt x="45" y="13"/>
                    <a:pt x="36" y="3"/>
                    <a:pt x="24" y="3"/>
                  </a:cubicBezTo>
                  <a:close/>
                </a:path>
              </a:pathLst>
            </a:custGeom>
            <a:solidFill>
              <a:srgbClr val="DAA8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7" name="Freeform 364"/>
            <p:cNvSpPr>
              <a:spLocks/>
            </p:cNvSpPr>
            <p:nvPr/>
          </p:nvSpPr>
          <p:spPr bwMode="auto">
            <a:xfrm>
              <a:off x="8794751" y="2435226"/>
              <a:ext cx="28575" cy="50800"/>
            </a:xfrm>
            <a:custGeom>
              <a:avLst/>
              <a:gdLst>
                <a:gd name="T0" fmla="*/ 7 w 17"/>
                <a:gd name="T1" fmla="*/ 30 h 30"/>
                <a:gd name="T2" fmla="*/ 7 w 17"/>
                <a:gd name="T3" fmla="*/ 27 h 30"/>
                <a:gd name="T4" fmla="*/ 0 w 17"/>
                <a:gd name="T5" fmla="*/ 25 h 30"/>
                <a:gd name="T6" fmla="*/ 1 w 17"/>
                <a:gd name="T7" fmla="*/ 21 h 30"/>
                <a:gd name="T8" fmla="*/ 8 w 17"/>
                <a:gd name="T9" fmla="*/ 23 h 30"/>
                <a:gd name="T10" fmla="*/ 11 w 17"/>
                <a:gd name="T11" fmla="*/ 20 h 30"/>
                <a:gd name="T12" fmla="*/ 7 w 17"/>
                <a:gd name="T13" fmla="*/ 17 h 30"/>
                <a:gd name="T14" fmla="*/ 1 w 17"/>
                <a:gd name="T15" fmla="*/ 10 h 30"/>
                <a:gd name="T16" fmla="*/ 7 w 17"/>
                <a:gd name="T17" fmla="*/ 4 h 30"/>
                <a:gd name="T18" fmla="*/ 7 w 17"/>
                <a:gd name="T19" fmla="*/ 0 h 30"/>
                <a:gd name="T20" fmla="*/ 10 w 17"/>
                <a:gd name="T21" fmla="*/ 0 h 30"/>
                <a:gd name="T22" fmla="*/ 10 w 17"/>
                <a:gd name="T23" fmla="*/ 4 h 30"/>
                <a:gd name="T24" fmla="*/ 16 w 17"/>
                <a:gd name="T25" fmla="*/ 5 h 30"/>
                <a:gd name="T26" fmla="*/ 15 w 17"/>
                <a:gd name="T27" fmla="*/ 9 h 30"/>
                <a:gd name="T28" fmla="*/ 9 w 17"/>
                <a:gd name="T29" fmla="*/ 8 h 30"/>
                <a:gd name="T30" fmla="*/ 6 w 17"/>
                <a:gd name="T31" fmla="*/ 10 h 30"/>
                <a:gd name="T32" fmla="*/ 11 w 17"/>
                <a:gd name="T33" fmla="*/ 13 h 30"/>
                <a:gd name="T34" fmla="*/ 17 w 17"/>
                <a:gd name="T35" fmla="*/ 20 h 30"/>
                <a:gd name="T36" fmla="*/ 10 w 17"/>
                <a:gd name="T37" fmla="*/ 27 h 30"/>
                <a:gd name="T38" fmla="*/ 10 w 17"/>
                <a:gd name="T39" fmla="*/ 30 h 30"/>
                <a:gd name="T40" fmla="*/ 7 w 17"/>
                <a:gd name="T41" fmla="*/ 3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 h="30">
                  <a:moveTo>
                    <a:pt x="7" y="30"/>
                  </a:moveTo>
                  <a:cubicBezTo>
                    <a:pt x="7" y="27"/>
                    <a:pt x="7" y="27"/>
                    <a:pt x="7" y="27"/>
                  </a:cubicBezTo>
                  <a:cubicBezTo>
                    <a:pt x="4" y="27"/>
                    <a:pt x="2" y="26"/>
                    <a:pt x="0" y="25"/>
                  </a:cubicBezTo>
                  <a:cubicBezTo>
                    <a:pt x="1" y="21"/>
                    <a:pt x="1" y="21"/>
                    <a:pt x="1" y="21"/>
                  </a:cubicBezTo>
                  <a:cubicBezTo>
                    <a:pt x="3" y="22"/>
                    <a:pt x="5" y="23"/>
                    <a:pt x="8" y="23"/>
                  </a:cubicBezTo>
                  <a:cubicBezTo>
                    <a:pt x="10" y="23"/>
                    <a:pt x="11" y="22"/>
                    <a:pt x="11" y="20"/>
                  </a:cubicBezTo>
                  <a:cubicBezTo>
                    <a:pt x="11" y="19"/>
                    <a:pt x="10" y="18"/>
                    <a:pt x="7" y="17"/>
                  </a:cubicBezTo>
                  <a:cubicBezTo>
                    <a:pt x="3" y="16"/>
                    <a:pt x="1" y="14"/>
                    <a:pt x="1" y="10"/>
                  </a:cubicBezTo>
                  <a:cubicBezTo>
                    <a:pt x="1" y="7"/>
                    <a:pt x="3" y="5"/>
                    <a:pt x="7" y="4"/>
                  </a:cubicBezTo>
                  <a:cubicBezTo>
                    <a:pt x="7" y="0"/>
                    <a:pt x="7" y="0"/>
                    <a:pt x="7" y="0"/>
                  </a:cubicBezTo>
                  <a:cubicBezTo>
                    <a:pt x="10" y="0"/>
                    <a:pt x="10" y="0"/>
                    <a:pt x="10" y="0"/>
                  </a:cubicBezTo>
                  <a:cubicBezTo>
                    <a:pt x="10" y="4"/>
                    <a:pt x="10" y="4"/>
                    <a:pt x="10" y="4"/>
                  </a:cubicBezTo>
                  <a:cubicBezTo>
                    <a:pt x="13" y="4"/>
                    <a:pt x="14" y="4"/>
                    <a:pt x="16" y="5"/>
                  </a:cubicBezTo>
                  <a:cubicBezTo>
                    <a:pt x="15" y="9"/>
                    <a:pt x="15" y="9"/>
                    <a:pt x="15" y="9"/>
                  </a:cubicBezTo>
                  <a:cubicBezTo>
                    <a:pt x="14" y="9"/>
                    <a:pt x="12" y="8"/>
                    <a:pt x="9" y="8"/>
                  </a:cubicBezTo>
                  <a:cubicBezTo>
                    <a:pt x="7" y="8"/>
                    <a:pt x="6" y="9"/>
                    <a:pt x="6" y="10"/>
                  </a:cubicBezTo>
                  <a:cubicBezTo>
                    <a:pt x="6" y="11"/>
                    <a:pt x="7" y="12"/>
                    <a:pt x="11" y="13"/>
                  </a:cubicBezTo>
                  <a:cubicBezTo>
                    <a:pt x="15" y="15"/>
                    <a:pt x="17" y="17"/>
                    <a:pt x="17" y="20"/>
                  </a:cubicBezTo>
                  <a:cubicBezTo>
                    <a:pt x="17" y="23"/>
                    <a:pt x="14" y="26"/>
                    <a:pt x="10" y="27"/>
                  </a:cubicBezTo>
                  <a:cubicBezTo>
                    <a:pt x="10" y="30"/>
                    <a:pt x="10" y="30"/>
                    <a:pt x="10" y="30"/>
                  </a:cubicBezTo>
                  <a:lnTo>
                    <a:pt x="7" y="30"/>
                  </a:lnTo>
                  <a:close/>
                </a:path>
              </a:pathLst>
            </a:custGeom>
            <a:solidFill>
              <a:srgbClr val="DAA8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8" name="Freeform 365"/>
            <p:cNvSpPr>
              <a:spLocks/>
            </p:cNvSpPr>
            <p:nvPr/>
          </p:nvSpPr>
          <p:spPr bwMode="auto">
            <a:xfrm>
              <a:off x="8661401" y="2290763"/>
              <a:ext cx="111125" cy="96838"/>
            </a:xfrm>
            <a:custGeom>
              <a:avLst/>
              <a:gdLst>
                <a:gd name="T0" fmla="*/ 33 w 66"/>
                <a:gd name="T1" fmla="*/ 0 h 58"/>
                <a:gd name="T2" fmla="*/ 22 w 66"/>
                <a:gd name="T3" fmla="*/ 2 h 58"/>
                <a:gd name="T4" fmla="*/ 6 w 66"/>
                <a:gd name="T5" fmla="*/ 39 h 58"/>
                <a:gd name="T6" fmla="*/ 33 w 66"/>
                <a:gd name="T7" fmla="*/ 58 h 58"/>
                <a:gd name="T8" fmla="*/ 43 w 66"/>
                <a:gd name="T9" fmla="*/ 56 h 58"/>
                <a:gd name="T10" fmla="*/ 60 w 66"/>
                <a:gd name="T11" fmla="*/ 19 h 58"/>
                <a:gd name="T12" fmla="*/ 33 w 66"/>
                <a:gd name="T13" fmla="*/ 0 h 58"/>
              </a:gdLst>
              <a:ahLst/>
              <a:cxnLst>
                <a:cxn ang="0">
                  <a:pos x="T0" y="T1"/>
                </a:cxn>
                <a:cxn ang="0">
                  <a:pos x="T2" y="T3"/>
                </a:cxn>
                <a:cxn ang="0">
                  <a:pos x="T4" y="T5"/>
                </a:cxn>
                <a:cxn ang="0">
                  <a:pos x="T6" y="T7"/>
                </a:cxn>
                <a:cxn ang="0">
                  <a:pos x="T8" y="T9"/>
                </a:cxn>
                <a:cxn ang="0">
                  <a:pos x="T10" y="T11"/>
                </a:cxn>
                <a:cxn ang="0">
                  <a:pos x="T12" y="T13"/>
                </a:cxn>
              </a:cxnLst>
              <a:rect l="0" t="0" r="r" b="b"/>
              <a:pathLst>
                <a:path w="66" h="58">
                  <a:moveTo>
                    <a:pt x="33" y="0"/>
                  </a:moveTo>
                  <a:cubicBezTo>
                    <a:pt x="29" y="0"/>
                    <a:pt x="26" y="0"/>
                    <a:pt x="22" y="2"/>
                  </a:cubicBezTo>
                  <a:cubicBezTo>
                    <a:pt x="7" y="7"/>
                    <a:pt x="0" y="24"/>
                    <a:pt x="6" y="39"/>
                  </a:cubicBezTo>
                  <a:cubicBezTo>
                    <a:pt x="10" y="51"/>
                    <a:pt x="21" y="58"/>
                    <a:pt x="33" y="58"/>
                  </a:cubicBezTo>
                  <a:cubicBezTo>
                    <a:pt x="36" y="58"/>
                    <a:pt x="40" y="57"/>
                    <a:pt x="43" y="56"/>
                  </a:cubicBezTo>
                  <a:cubicBezTo>
                    <a:pt x="58" y="50"/>
                    <a:pt x="66" y="34"/>
                    <a:pt x="60" y="19"/>
                  </a:cubicBezTo>
                  <a:cubicBezTo>
                    <a:pt x="56" y="7"/>
                    <a:pt x="45" y="0"/>
                    <a:pt x="33" y="0"/>
                  </a:cubicBezTo>
                </a:path>
              </a:pathLst>
            </a:custGeom>
            <a:solidFill>
              <a:srgbClr val="B6B3B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9" name="Oval 366"/>
            <p:cNvSpPr>
              <a:spLocks noChangeArrowheads="1"/>
            </p:cNvSpPr>
            <p:nvPr/>
          </p:nvSpPr>
          <p:spPr bwMode="auto">
            <a:xfrm>
              <a:off x="8651876" y="2270126"/>
              <a:ext cx="106363" cy="107950"/>
            </a:xfrm>
            <a:prstGeom prst="ellipse">
              <a:avLst/>
            </a:pr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 name="Freeform 367"/>
            <p:cNvSpPr>
              <a:spLocks noEditPoints="1"/>
            </p:cNvSpPr>
            <p:nvPr/>
          </p:nvSpPr>
          <p:spPr bwMode="auto">
            <a:xfrm>
              <a:off x="8659814" y="2278063"/>
              <a:ext cx="95250" cy="96838"/>
            </a:xfrm>
            <a:custGeom>
              <a:avLst/>
              <a:gdLst>
                <a:gd name="T0" fmla="*/ 28 w 57"/>
                <a:gd name="T1" fmla="*/ 57 h 57"/>
                <a:gd name="T2" fmla="*/ 0 w 57"/>
                <a:gd name="T3" fmla="*/ 28 h 57"/>
                <a:gd name="T4" fmla="*/ 28 w 57"/>
                <a:gd name="T5" fmla="*/ 0 h 57"/>
                <a:gd name="T6" fmla="*/ 57 w 57"/>
                <a:gd name="T7" fmla="*/ 28 h 57"/>
                <a:gd name="T8" fmla="*/ 28 w 57"/>
                <a:gd name="T9" fmla="*/ 57 h 57"/>
                <a:gd name="T10" fmla="*/ 28 w 57"/>
                <a:gd name="T11" fmla="*/ 4 h 57"/>
                <a:gd name="T12" fmla="*/ 4 w 57"/>
                <a:gd name="T13" fmla="*/ 28 h 57"/>
                <a:gd name="T14" fmla="*/ 28 w 57"/>
                <a:gd name="T15" fmla="*/ 53 h 57"/>
                <a:gd name="T16" fmla="*/ 53 w 57"/>
                <a:gd name="T17" fmla="*/ 28 h 57"/>
                <a:gd name="T18" fmla="*/ 28 w 57"/>
                <a:gd name="T19" fmla="*/ 4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 h="57">
                  <a:moveTo>
                    <a:pt x="28" y="57"/>
                  </a:moveTo>
                  <a:cubicBezTo>
                    <a:pt x="13" y="57"/>
                    <a:pt x="0" y="44"/>
                    <a:pt x="0" y="28"/>
                  </a:cubicBezTo>
                  <a:cubicBezTo>
                    <a:pt x="0" y="13"/>
                    <a:pt x="13" y="0"/>
                    <a:pt x="28" y="0"/>
                  </a:cubicBezTo>
                  <a:cubicBezTo>
                    <a:pt x="44" y="0"/>
                    <a:pt x="57" y="13"/>
                    <a:pt x="57" y="28"/>
                  </a:cubicBezTo>
                  <a:cubicBezTo>
                    <a:pt x="57" y="44"/>
                    <a:pt x="44" y="57"/>
                    <a:pt x="28" y="57"/>
                  </a:cubicBezTo>
                  <a:close/>
                  <a:moveTo>
                    <a:pt x="28" y="4"/>
                  </a:moveTo>
                  <a:cubicBezTo>
                    <a:pt x="15" y="4"/>
                    <a:pt x="4" y="15"/>
                    <a:pt x="4" y="28"/>
                  </a:cubicBezTo>
                  <a:cubicBezTo>
                    <a:pt x="4" y="42"/>
                    <a:pt x="15" y="53"/>
                    <a:pt x="28" y="53"/>
                  </a:cubicBezTo>
                  <a:cubicBezTo>
                    <a:pt x="42" y="53"/>
                    <a:pt x="53" y="42"/>
                    <a:pt x="53" y="28"/>
                  </a:cubicBezTo>
                  <a:cubicBezTo>
                    <a:pt x="53" y="15"/>
                    <a:pt x="42" y="4"/>
                    <a:pt x="28" y="4"/>
                  </a:cubicBezTo>
                  <a:close/>
                </a:path>
              </a:pathLst>
            </a:custGeom>
            <a:solidFill>
              <a:srgbClr val="FFE6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1" name="Freeform 368"/>
            <p:cNvSpPr>
              <a:spLocks/>
            </p:cNvSpPr>
            <p:nvPr/>
          </p:nvSpPr>
          <p:spPr bwMode="auto">
            <a:xfrm>
              <a:off x="8691564" y="2295526"/>
              <a:ext cx="31750" cy="58738"/>
            </a:xfrm>
            <a:custGeom>
              <a:avLst/>
              <a:gdLst>
                <a:gd name="T0" fmla="*/ 8 w 19"/>
                <a:gd name="T1" fmla="*/ 35 h 35"/>
                <a:gd name="T2" fmla="*/ 8 w 19"/>
                <a:gd name="T3" fmla="*/ 31 h 35"/>
                <a:gd name="T4" fmla="*/ 0 w 19"/>
                <a:gd name="T5" fmla="*/ 29 h 35"/>
                <a:gd name="T6" fmla="*/ 2 w 19"/>
                <a:gd name="T7" fmla="*/ 24 h 35"/>
                <a:gd name="T8" fmla="*/ 9 w 19"/>
                <a:gd name="T9" fmla="*/ 26 h 35"/>
                <a:gd name="T10" fmla="*/ 13 w 19"/>
                <a:gd name="T11" fmla="*/ 23 h 35"/>
                <a:gd name="T12" fmla="*/ 8 w 19"/>
                <a:gd name="T13" fmla="*/ 20 h 35"/>
                <a:gd name="T14" fmla="*/ 1 w 19"/>
                <a:gd name="T15" fmla="*/ 12 h 35"/>
                <a:gd name="T16" fmla="*/ 8 w 19"/>
                <a:gd name="T17" fmla="*/ 4 h 35"/>
                <a:gd name="T18" fmla="*/ 8 w 19"/>
                <a:gd name="T19" fmla="*/ 0 h 35"/>
                <a:gd name="T20" fmla="*/ 12 w 19"/>
                <a:gd name="T21" fmla="*/ 0 h 35"/>
                <a:gd name="T22" fmla="*/ 12 w 19"/>
                <a:gd name="T23" fmla="*/ 4 h 35"/>
                <a:gd name="T24" fmla="*/ 18 w 19"/>
                <a:gd name="T25" fmla="*/ 5 h 35"/>
                <a:gd name="T26" fmla="*/ 17 w 19"/>
                <a:gd name="T27" fmla="*/ 10 h 35"/>
                <a:gd name="T28" fmla="*/ 11 w 19"/>
                <a:gd name="T29" fmla="*/ 9 h 35"/>
                <a:gd name="T30" fmla="*/ 7 w 19"/>
                <a:gd name="T31" fmla="*/ 11 h 35"/>
                <a:gd name="T32" fmla="*/ 12 w 19"/>
                <a:gd name="T33" fmla="*/ 15 h 35"/>
                <a:gd name="T34" fmla="*/ 19 w 19"/>
                <a:gd name="T35" fmla="*/ 23 h 35"/>
                <a:gd name="T36" fmla="*/ 12 w 19"/>
                <a:gd name="T37" fmla="*/ 31 h 35"/>
                <a:gd name="T38" fmla="*/ 12 w 19"/>
                <a:gd name="T39" fmla="*/ 35 h 35"/>
                <a:gd name="T40" fmla="*/ 8 w 19"/>
                <a:gd name="T41" fmla="*/ 35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 h="35">
                  <a:moveTo>
                    <a:pt x="8" y="35"/>
                  </a:moveTo>
                  <a:cubicBezTo>
                    <a:pt x="8" y="31"/>
                    <a:pt x="8" y="31"/>
                    <a:pt x="8" y="31"/>
                  </a:cubicBezTo>
                  <a:cubicBezTo>
                    <a:pt x="5" y="31"/>
                    <a:pt x="2" y="30"/>
                    <a:pt x="0" y="29"/>
                  </a:cubicBezTo>
                  <a:cubicBezTo>
                    <a:pt x="2" y="24"/>
                    <a:pt x="2" y="24"/>
                    <a:pt x="2" y="24"/>
                  </a:cubicBezTo>
                  <a:cubicBezTo>
                    <a:pt x="3" y="25"/>
                    <a:pt x="6" y="26"/>
                    <a:pt x="9" y="26"/>
                  </a:cubicBezTo>
                  <a:cubicBezTo>
                    <a:pt x="11" y="26"/>
                    <a:pt x="13" y="25"/>
                    <a:pt x="13" y="23"/>
                  </a:cubicBezTo>
                  <a:cubicBezTo>
                    <a:pt x="13" y="22"/>
                    <a:pt x="12" y="21"/>
                    <a:pt x="8" y="20"/>
                  </a:cubicBezTo>
                  <a:cubicBezTo>
                    <a:pt x="4" y="18"/>
                    <a:pt x="1" y="16"/>
                    <a:pt x="1" y="12"/>
                  </a:cubicBezTo>
                  <a:cubicBezTo>
                    <a:pt x="1" y="8"/>
                    <a:pt x="3" y="5"/>
                    <a:pt x="8" y="4"/>
                  </a:cubicBezTo>
                  <a:cubicBezTo>
                    <a:pt x="8" y="0"/>
                    <a:pt x="8" y="0"/>
                    <a:pt x="8" y="0"/>
                  </a:cubicBezTo>
                  <a:cubicBezTo>
                    <a:pt x="12" y="0"/>
                    <a:pt x="12" y="0"/>
                    <a:pt x="12" y="0"/>
                  </a:cubicBezTo>
                  <a:cubicBezTo>
                    <a:pt x="12" y="4"/>
                    <a:pt x="12" y="4"/>
                    <a:pt x="12" y="4"/>
                  </a:cubicBezTo>
                  <a:cubicBezTo>
                    <a:pt x="15" y="4"/>
                    <a:pt x="17" y="5"/>
                    <a:pt x="18" y="5"/>
                  </a:cubicBezTo>
                  <a:cubicBezTo>
                    <a:pt x="17" y="10"/>
                    <a:pt x="17" y="10"/>
                    <a:pt x="17" y="10"/>
                  </a:cubicBezTo>
                  <a:cubicBezTo>
                    <a:pt x="16" y="10"/>
                    <a:pt x="14" y="9"/>
                    <a:pt x="11" y="9"/>
                  </a:cubicBezTo>
                  <a:cubicBezTo>
                    <a:pt x="8" y="9"/>
                    <a:pt x="7" y="10"/>
                    <a:pt x="7" y="11"/>
                  </a:cubicBezTo>
                  <a:cubicBezTo>
                    <a:pt x="7" y="13"/>
                    <a:pt x="9" y="13"/>
                    <a:pt x="12" y="15"/>
                  </a:cubicBezTo>
                  <a:cubicBezTo>
                    <a:pt x="17" y="17"/>
                    <a:pt x="19" y="19"/>
                    <a:pt x="19" y="23"/>
                  </a:cubicBezTo>
                  <a:cubicBezTo>
                    <a:pt x="19" y="27"/>
                    <a:pt x="17" y="30"/>
                    <a:pt x="12" y="31"/>
                  </a:cubicBezTo>
                  <a:cubicBezTo>
                    <a:pt x="12" y="35"/>
                    <a:pt x="12" y="35"/>
                    <a:pt x="12" y="35"/>
                  </a:cubicBezTo>
                  <a:lnTo>
                    <a:pt x="8" y="35"/>
                  </a:lnTo>
                  <a:close/>
                </a:path>
              </a:pathLst>
            </a:custGeom>
            <a:solidFill>
              <a:srgbClr val="FFE6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2" name="Freeform 369"/>
            <p:cNvSpPr>
              <a:spLocks noEditPoints="1"/>
            </p:cNvSpPr>
            <p:nvPr/>
          </p:nvSpPr>
          <p:spPr bwMode="auto">
            <a:xfrm>
              <a:off x="8658226" y="2276476"/>
              <a:ext cx="95250" cy="96838"/>
            </a:xfrm>
            <a:custGeom>
              <a:avLst/>
              <a:gdLst>
                <a:gd name="T0" fmla="*/ 28 w 57"/>
                <a:gd name="T1" fmla="*/ 57 h 57"/>
                <a:gd name="T2" fmla="*/ 0 w 57"/>
                <a:gd name="T3" fmla="*/ 28 h 57"/>
                <a:gd name="T4" fmla="*/ 28 w 57"/>
                <a:gd name="T5" fmla="*/ 0 h 57"/>
                <a:gd name="T6" fmla="*/ 57 w 57"/>
                <a:gd name="T7" fmla="*/ 28 h 57"/>
                <a:gd name="T8" fmla="*/ 28 w 57"/>
                <a:gd name="T9" fmla="*/ 57 h 57"/>
                <a:gd name="T10" fmla="*/ 28 w 57"/>
                <a:gd name="T11" fmla="*/ 4 h 57"/>
                <a:gd name="T12" fmla="*/ 4 w 57"/>
                <a:gd name="T13" fmla="*/ 28 h 57"/>
                <a:gd name="T14" fmla="*/ 28 w 57"/>
                <a:gd name="T15" fmla="*/ 52 h 57"/>
                <a:gd name="T16" fmla="*/ 53 w 57"/>
                <a:gd name="T17" fmla="*/ 28 h 57"/>
                <a:gd name="T18" fmla="*/ 28 w 57"/>
                <a:gd name="T19" fmla="*/ 4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 h="57">
                  <a:moveTo>
                    <a:pt x="28" y="57"/>
                  </a:moveTo>
                  <a:cubicBezTo>
                    <a:pt x="13" y="57"/>
                    <a:pt x="0" y="44"/>
                    <a:pt x="0" y="28"/>
                  </a:cubicBezTo>
                  <a:cubicBezTo>
                    <a:pt x="0" y="12"/>
                    <a:pt x="13" y="0"/>
                    <a:pt x="28" y="0"/>
                  </a:cubicBezTo>
                  <a:cubicBezTo>
                    <a:pt x="44" y="0"/>
                    <a:pt x="57" y="12"/>
                    <a:pt x="57" y="28"/>
                  </a:cubicBezTo>
                  <a:cubicBezTo>
                    <a:pt x="57" y="44"/>
                    <a:pt x="44" y="57"/>
                    <a:pt x="28" y="57"/>
                  </a:cubicBezTo>
                  <a:close/>
                  <a:moveTo>
                    <a:pt x="28" y="4"/>
                  </a:moveTo>
                  <a:cubicBezTo>
                    <a:pt x="15" y="4"/>
                    <a:pt x="4" y="15"/>
                    <a:pt x="4" y="28"/>
                  </a:cubicBezTo>
                  <a:cubicBezTo>
                    <a:pt x="4" y="42"/>
                    <a:pt x="15" y="52"/>
                    <a:pt x="28" y="52"/>
                  </a:cubicBezTo>
                  <a:cubicBezTo>
                    <a:pt x="42" y="52"/>
                    <a:pt x="53" y="42"/>
                    <a:pt x="53" y="28"/>
                  </a:cubicBezTo>
                  <a:cubicBezTo>
                    <a:pt x="53" y="15"/>
                    <a:pt x="42" y="4"/>
                    <a:pt x="28" y="4"/>
                  </a:cubicBezTo>
                  <a:close/>
                </a:path>
              </a:pathLst>
            </a:custGeom>
            <a:solidFill>
              <a:srgbClr val="DAA8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3" name="Freeform 370"/>
            <p:cNvSpPr>
              <a:spLocks/>
            </p:cNvSpPr>
            <p:nvPr/>
          </p:nvSpPr>
          <p:spPr bwMode="auto">
            <a:xfrm>
              <a:off x="8689976" y="2293938"/>
              <a:ext cx="31750" cy="58738"/>
            </a:xfrm>
            <a:custGeom>
              <a:avLst/>
              <a:gdLst>
                <a:gd name="T0" fmla="*/ 7 w 19"/>
                <a:gd name="T1" fmla="*/ 35 h 35"/>
                <a:gd name="T2" fmla="*/ 7 w 19"/>
                <a:gd name="T3" fmla="*/ 31 h 35"/>
                <a:gd name="T4" fmla="*/ 0 w 19"/>
                <a:gd name="T5" fmla="*/ 29 h 35"/>
                <a:gd name="T6" fmla="*/ 1 w 19"/>
                <a:gd name="T7" fmla="*/ 24 h 35"/>
                <a:gd name="T8" fmla="*/ 9 w 19"/>
                <a:gd name="T9" fmla="*/ 26 h 35"/>
                <a:gd name="T10" fmla="*/ 13 w 19"/>
                <a:gd name="T11" fmla="*/ 23 h 35"/>
                <a:gd name="T12" fmla="*/ 8 w 19"/>
                <a:gd name="T13" fmla="*/ 20 h 35"/>
                <a:gd name="T14" fmla="*/ 0 w 19"/>
                <a:gd name="T15" fmla="*/ 12 h 35"/>
                <a:gd name="T16" fmla="*/ 8 w 19"/>
                <a:gd name="T17" fmla="*/ 4 h 35"/>
                <a:gd name="T18" fmla="*/ 8 w 19"/>
                <a:gd name="T19" fmla="*/ 0 h 35"/>
                <a:gd name="T20" fmla="*/ 12 w 19"/>
                <a:gd name="T21" fmla="*/ 0 h 35"/>
                <a:gd name="T22" fmla="*/ 12 w 19"/>
                <a:gd name="T23" fmla="*/ 4 h 35"/>
                <a:gd name="T24" fmla="*/ 18 w 19"/>
                <a:gd name="T25" fmla="*/ 5 h 35"/>
                <a:gd name="T26" fmla="*/ 17 w 19"/>
                <a:gd name="T27" fmla="*/ 10 h 35"/>
                <a:gd name="T28" fmla="*/ 11 w 19"/>
                <a:gd name="T29" fmla="*/ 9 h 35"/>
                <a:gd name="T30" fmla="*/ 7 w 19"/>
                <a:gd name="T31" fmla="*/ 11 h 35"/>
                <a:gd name="T32" fmla="*/ 12 w 19"/>
                <a:gd name="T33" fmla="*/ 15 h 35"/>
                <a:gd name="T34" fmla="*/ 19 w 19"/>
                <a:gd name="T35" fmla="*/ 23 h 35"/>
                <a:gd name="T36" fmla="*/ 12 w 19"/>
                <a:gd name="T37" fmla="*/ 31 h 35"/>
                <a:gd name="T38" fmla="*/ 12 w 19"/>
                <a:gd name="T39" fmla="*/ 35 h 35"/>
                <a:gd name="T40" fmla="*/ 7 w 19"/>
                <a:gd name="T41" fmla="*/ 35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 h="35">
                  <a:moveTo>
                    <a:pt x="7" y="35"/>
                  </a:moveTo>
                  <a:cubicBezTo>
                    <a:pt x="7" y="31"/>
                    <a:pt x="7" y="31"/>
                    <a:pt x="7" y="31"/>
                  </a:cubicBezTo>
                  <a:cubicBezTo>
                    <a:pt x="5" y="31"/>
                    <a:pt x="2" y="30"/>
                    <a:pt x="0" y="29"/>
                  </a:cubicBezTo>
                  <a:cubicBezTo>
                    <a:pt x="1" y="24"/>
                    <a:pt x="1" y="24"/>
                    <a:pt x="1" y="24"/>
                  </a:cubicBezTo>
                  <a:cubicBezTo>
                    <a:pt x="3" y="25"/>
                    <a:pt x="6" y="26"/>
                    <a:pt x="9" y="26"/>
                  </a:cubicBezTo>
                  <a:cubicBezTo>
                    <a:pt x="11" y="26"/>
                    <a:pt x="13" y="25"/>
                    <a:pt x="13" y="23"/>
                  </a:cubicBezTo>
                  <a:cubicBezTo>
                    <a:pt x="13" y="22"/>
                    <a:pt x="11" y="21"/>
                    <a:pt x="8" y="20"/>
                  </a:cubicBezTo>
                  <a:cubicBezTo>
                    <a:pt x="4" y="18"/>
                    <a:pt x="0" y="16"/>
                    <a:pt x="0" y="12"/>
                  </a:cubicBezTo>
                  <a:cubicBezTo>
                    <a:pt x="0" y="8"/>
                    <a:pt x="3" y="5"/>
                    <a:pt x="8" y="4"/>
                  </a:cubicBezTo>
                  <a:cubicBezTo>
                    <a:pt x="8" y="0"/>
                    <a:pt x="8" y="0"/>
                    <a:pt x="8" y="0"/>
                  </a:cubicBezTo>
                  <a:cubicBezTo>
                    <a:pt x="12" y="0"/>
                    <a:pt x="12" y="0"/>
                    <a:pt x="12" y="0"/>
                  </a:cubicBezTo>
                  <a:cubicBezTo>
                    <a:pt x="12" y="4"/>
                    <a:pt x="12" y="4"/>
                    <a:pt x="12" y="4"/>
                  </a:cubicBezTo>
                  <a:cubicBezTo>
                    <a:pt x="15" y="4"/>
                    <a:pt x="17" y="4"/>
                    <a:pt x="18" y="5"/>
                  </a:cubicBezTo>
                  <a:cubicBezTo>
                    <a:pt x="17" y="10"/>
                    <a:pt x="17" y="10"/>
                    <a:pt x="17" y="10"/>
                  </a:cubicBezTo>
                  <a:cubicBezTo>
                    <a:pt x="16" y="10"/>
                    <a:pt x="14" y="9"/>
                    <a:pt x="11" y="9"/>
                  </a:cubicBezTo>
                  <a:cubicBezTo>
                    <a:pt x="8" y="9"/>
                    <a:pt x="7" y="10"/>
                    <a:pt x="7" y="11"/>
                  </a:cubicBezTo>
                  <a:cubicBezTo>
                    <a:pt x="7" y="12"/>
                    <a:pt x="8" y="13"/>
                    <a:pt x="12" y="15"/>
                  </a:cubicBezTo>
                  <a:cubicBezTo>
                    <a:pt x="17" y="16"/>
                    <a:pt x="19" y="19"/>
                    <a:pt x="19" y="23"/>
                  </a:cubicBezTo>
                  <a:cubicBezTo>
                    <a:pt x="19" y="26"/>
                    <a:pt x="17" y="30"/>
                    <a:pt x="12" y="31"/>
                  </a:cubicBezTo>
                  <a:cubicBezTo>
                    <a:pt x="12" y="35"/>
                    <a:pt x="12" y="35"/>
                    <a:pt x="12" y="35"/>
                  </a:cubicBezTo>
                  <a:lnTo>
                    <a:pt x="7" y="35"/>
                  </a:lnTo>
                  <a:close/>
                </a:path>
              </a:pathLst>
            </a:custGeom>
            <a:solidFill>
              <a:srgbClr val="DAA8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4" name="Freeform 371"/>
            <p:cNvSpPr>
              <a:spLocks/>
            </p:cNvSpPr>
            <p:nvPr/>
          </p:nvSpPr>
          <p:spPr bwMode="auto">
            <a:xfrm>
              <a:off x="8281989" y="2424113"/>
              <a:ext cx="68263" cy="60325"/>
            </a:xfrm>
            <a:custGeom>
              <a:avLst/>
              <a:gdLst>
                <a:gd name="T0" fmla="*/ 0 w 40"/>
                <a:gd name="T1" fmla="*/ 11 h 36"/>
                <a:gd name="T2" fmla="*/ 12 w 40"/>
                <a:gd name="T3" fmla="*/ 36 h 36"/>
                <a:gd name="T4" fmla="*/ 40 w 40"/>
                <a:gd name="T5" fmla="*/ 14 h 36"/>
                <a:gd name="T6" fmla="*/ 16 w 40"/>
                <a:gd name="T7" fmla="*/ 0 h 36"/>
                <a:gd name="T8" fmla="*/ 0 w 40"/>
                <a:gd name="T9" fmla="*/ 11 h 36"/>
              </a:gdLst>
              <a:ahLst/>
              <a:cxnLst>
                <a:cxn ang="0">
                  <a:pos x="T0" y="T1"/>
                </a:cxn>
                <a:cxn ang="0">
                  <a:pos x="T2" y="T3"/>
                </a:cxn>
                <a:cxn ang="0">
                  <a:pos x="T4" y="T5"/>
                </a:cxn>
                <a:cxn ang="0">
                  <a:pos x="T6" y="T7"/>
                </a:cxn>
                <a:cxn ang="0">
                  <a:pos x="T8" y="T9"/>
                </a:cxn>
              </a:cxnLst>
              <a:rect l="0" t="0" r="r" b="b"/>
              <a:pathLst>
                <a:path w="40" h="36">
                  <a:moveTo>
                    <a:pt x="0" y="11"/>
                  </a:moveTo>
                  <a:cubicBezTo>
                    <a:pt x="12" y="36"/>
                    <a:pt x="12" y="36"/>
                    <a:pt x="12" y="36"/>
                  </a:cubicBezTo>
                  <a:cubicBezTo>
                    <a:pt x="23" y="31"/>
                    <a:pt x="33" y="23"/>
                    <a:pt x="40" y="14"/>
                  </a:cubicBezTo>
                  <a:cubicBezTo>
                    <a:pt x="16" y="0"/>
                    <a:pt x="16" y="0"/>
                    <a:pt x="16" y="0"/>
                  </a:cubicBezTo>
                  <a:cubicBezTo>
                    <a:pt x="12" y="5"/>
                    <a:pt x="6" y="9"/>
                    <a:pt x="0" y="11"/>
                  </a:cubicBezTo>
                </a:path>
              </a:pathLst>
            </a:custGeom>
            <a:solidFill>
              <a:srgbClr val="4B28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5" name="Freeform 372"/>
            <p:cNvSpPr>
              <a:spLocks/>
            </p:cNvSpPr>
            <p:nvPr/>
          </p:nvSpPr>
          <p:spPr bwMode="auto">
            <a:xfrm>
              <a:off x="8316914" y="2335213"/>
              <a:ext cx="55563" cy="101600"/>
            </a:xfrm>
            <a:custGeom>
              <a:avLst/>
              <a:gdLst>
                <a:gd name="T0" fmla="*/ 0 w 33"/>
                <a:gd name="T1" fmla="*/ 46 h 60"/>
                <a:gd name="T2" fmla="*/ 24 w 33"/>
                <a:gd name="T3" fmla="*/ 60 h 60"/>
                <a:gd name="T4" fmla="*/ 33 w 33"/>
                <a:gd name="T5" fmla="*/ 25 h 60"/>
                <a:gd name="T6" fmla="*/ 29 w 33"/>
                <a:gd name="T7" fmla="*/ 0 h 60"/>
                <a:gd name="T8" fmla="*/ 4 w 33"/>
                <a:gd name="T9" fmla="*/ 12 h 60"/>
                <a:gd name="T10" fmla="*/ 6 w 33"/>
                <a:gd name="T11" fmla="*/ 25 h 60"/>
                <a:gd name="T12" fmla="*/ 0 w 33"/>
                <a:gd name="T13" fmla="*/ 46 h 60"/>
              </a:gdLst>
              <a:ahLst/>
              <a:cxnLst>
                <a:cxn ang="0">
                  <a:pos x="T0" y="T1"/>
                </a:cxn>
                <a:cxn ang="0">
                  <a:pos x="T2" y="T3"/>
                </a:cxn>
                <a:cxn ang="0">
                  <a:pos x="T4" y="T5"/>
                </a:cxn>
                <a:cxn ang="0">
                  <a:pos x="T6" y="T7"/>
                </a:cxn>
                <a:cxn ang="0">
                  <a:pos x="T8" y="T9"/>
                </a:cxn>
                <a:cxn ang="0">
                  <a:pos x="T10" y="T11"/>
                </a:cxn>
                <a:cxn ang="0">
                  <a:pos x="T12" y="T13"/>
                </a:cxn>
              </a:cxnLst>
              <a:rect l="0" t="0" r="r" b="b"/>
              <a:pathLst>
                <a:path w="33" h="60">
                  <a:moveTo>
                    <a:pt x="0" y="46"/>
                  </a:moveTo>
                  <a:cubicBezTo>
                    <a:pt x="24" y="60"/>
                    <a:pt x="24" y="60"/>
                    <a:pt x="24" y="60"/>
                  </a:cubicBezTo>
                  <a:cubicBezTo>
                    <a:pt x="30" y="50"/>
                    <a:pt x="33" y="38"/>
                    <a:pt x="33" y="25"/>
                  </a:cubicBezTo>
                  <a:cubicBezTo>
                    <a:pt x="33" y="16"/>
                    <a:pt x="32" y="7"/>
                    <a:pt x="29" y="0"/>
                  </a:cubicBezTo>
                  <a:cubicBezTo>
                    <a:pt x="4" y="12"/>
                    <a:pt x="4" y="12"/>
                    <a:pt x="4" y="12"/>
                  </a:cubicBezTo>
                  <a:cubicBezTo>
                    <a:pt x="5" y="16"/>
                    <a:pt x="6" y="20"/>
                    <a:pt x="6" y="25"/>
                  </a:cubicBezTo>
                  <a:cubicBezTo>
                    <a:pt x="6" y="33"/>
                    <a:pt x="4" y="40"/>
                    <a:pt x="0" y="46"/>
                  </a:cubicBezTo>
                </a:path>
              </a:pathLst>
            </a:custGeom>
            <a:solidFill>
              <a:srgbClr val="4B28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6" name="Freeform 373"/>
            <p:cNvSpPr>
              <a:spLocks/>
            </p:cNvSpPr>
            <p:nvPr/>
          </p:nvSpPr>
          <p:spPr bwMode="auto">
            <a:xfrm>
              <a:off x="8186739" y="2263776"/>
              <a:ext cx="173038" cy="80963"/>
            </a:xfrm>
            <a:custGeom>
              <a:avLst/>
              <a:gdLst>
                <a:gd name="T0" fmla="*/ 0 w 103"/>
                <a:gd name="T1" fmla="*/ 14 h 48"/>
                <a:gd name="T2" fmla="*/ 18 w 103"/>
                <a:gd name="T3" fmla="*/ 35 h 48"/>
                <a:gd name="T4" fmla="*/ 42 w 103"/>
                <a:gd name="T5" fmla="*/ 27 h 48"/>
                <a:gd name="T6" fmla="*/ 78 w 103"/>
                <a:gd name="T7" fmla="*/ 48 h 48"/>
                <a:gd name="T8" fmla="*/ 103 w 103"/>
                <a:gd name="T9" fmla="*/ 36 h 48"/>
                <a:gd name="T10" fmla="*/ 42 w 103"/>
                <a:gd name="T11" fmla="*/ 0 h 48"/>
                <a:gd name="T12" fmla="*/ 0 w 103"/>
                <a:gd name="T13" fmla="*/ 14 h 48"/>
              </a:gdLst>
              <a:ahLst/>
              <a:cxnLst>
                <a:cxn ang="0">
                  <a:pos x="T0" y="T1"/>
                </a:cxn>
                <a:cxn ang="0">
                  <a:pos x="T2" y="T3"/>
                </a:cxn>
                <a:cxn ang="0">
                  <a:pos x="T4" y="T5"/>
                </a:cxn>
                <a:cxn ang="0">
                  <a:pos x="T6" y="T7"/>
                </a:cxn>
                <a:cxn ang="0">
                  <a:pos x="T8" y="T9"/>
                </a:cxn>
                <a:cxn ang="0">
                  <a:pos x="T10" y="T11"/>
                </a:cxn>
                <a:cxn ang="0">
                  <a:pos x="T12" y="T13"/>
                </a:cxn>
              </a:cxnLst>
              <a:rect l="0" t="0" r="r" b="b"/>
              <a:pathLst>
                <a:path w="103" h="48">
                  <a:moveTo>
                    <a:pt x="0" y="14"/>
                  </a:moveTo>
                  <a:cubicBezTo>
                    <a:pt x="18" y="35"/>
                    <a:pt x="18" y="35"/>
                    <a:pt x="18" y="35"/>
                  </a:cubicBezTo>
                  <a:cubicBezTo>
                    <a:pt x="25" y="30"/>
                    <a:pt x="33" y="27"/>
                    <a:pt x="42" y="27"/>
                  </a:cubicBezTo>
                  <a:cubicBezTo>
                    <a:pt x="58" y="27"/>
                    <a:pt x="71" y="36"/>
                    <a:pt x="78" y="48"/>
                  </a:cubicBezTo>
                  <a:cubicBezTo>
                    <a:pt x="103" y="36"/>
                    <a:pt x="103" y="36"/>
                    <a:pt x="103" y="36"/>
                  </a:cubicBezTo>
                  <a:cubicBezTo>
                    <a:pt x="91" y="15"/>
                    <a:pt x="68" y="0"/>
                    <a:pt x="42" y="0"/>
                  </a:cubicBezTo>
                  <a:cubicBezTo>
                    <a:pt x="26" y="0"/>
                    <a:pt x="12" y="5"/>
                    <a:pt x="0" y="14"/>
                  </a:cubicBezTo>
                  <a:close/>
                </a:path>
              </a:pathLst>
            </a:custGeom>
            <a:solidFill>
              <a:srgbClr val="7027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7" name="Freeform 374"/>
            <p:cNvSpPr>
              <a:spLocks/>
            </p:cNvSpPr>
            <p:nvPr/>
          </p:nvSpPr>
          <p:spPr bwMode="auto">
            <a:xfrm>
              <a:off x="8142289" y="2295526"/>
              <a:ext cx="149225" cy="196850"/>
            </a:xfrm>
            <a:custGeom>
              <a:avLst/>
              <a:gdLst>
                <a:gd name="T0" fmla="*/ 0 w 88"/>
                <a:gd name="T1" fmla="*/ 49 h 117"/>
                <a:gd name="T2" fmla="*/ 68 w 88"/>
                <a:gd name="T3" fmla="*/ 117 h 117"/>
                <a:gd name="T4" fmla="*/ 88 w 88"/>
                <a:gd name="T5" fmla="*/ 114 h 117"/>
                <a:gd name="T6" fmla="*/ 76 w 88"/>
                <a:gd name="T7" fmla="*/ 89 h 117"/>
                <a:gd name="T8" fmla="*/ 68 w 88"/>
                <a:gd name="T9" fmla="*/ 90 h 117"/>
                <a:gd name="T10" fmla="*/ 27 w 88"/>
                <a:gd name="T11" fmla="*/ 49 h 117"/>
                <a:gd name="T12" fmla="*/ 39 w 88"/>
                <a:gd name="T13" fmla="*/ 20 h 117"/>
                <a:gd name="T14" fmla="*/ 21 w 88"/>
                <a:gd name="T15" fmla="*/ 0 h 117"/>
                <a:gd name="T16" fmla="*/ 0 w 88"/>
                <a:gd name="T17" fmla="*/ 4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 h="117">
                  <a:moveTo>
                    <a:pt x="0" y="49"/>
                  </a:moveTo>
                  <a:cubicBezTo>
                    <a:pt x="0" y="87"/>
                    <a:pt x="31" y="117"/>
                    <a:pt x="68" y="117"/>
                  </a:cubicBezTo>
                  <a:cubicBezTo>
                    <a:pt x="75" y="117"/>
                    <a:pt x="82" y="116"/>
                    <a:pt x="88" y="114"/>
                  </a:cubicBezTo>
                  <a:cubicBezTo>
                    <a:pt x="76" y="89"/>
                    <a:pt x="76" y="89"/>
                    <a:pt x="76" y="89"/>
                  </a:cubicBezTo>
                  <a:cubicBezTo>
                    <a:pt x="74" y="90"/>
                    <a:pt x="71" y="90"/>
                    <a:pt x="68" y="90"/>
                  </a:cubicBezTo>
                  <a:cubicBezTo>
                    <a:pt x="46" y="90"/>
                    <a:pt x="27" y="72"/>
                    <a:pt x="27" y="49"/>
                  </a:cubicBezTo>
                  <a:cubicBezTo>
                    <a:pt x="27" y="38"/>
                    <a:pt x="32" y="28"/>
                    <a:pt x="39" y="20"/>
                  </a:cubicBezTo>
                  <a:cubicBezTo>
                    <a:pt x="21" y="0"/>
                    <a:pt x="21" y="0"/>
                    <a:pt x="21" y="0"/>
                  </a:cubicBezTo>
                  <a:cubicBezTo>
                    <a:pt x="8" y="12"/>
                    <a:pt x="0" y="30"/>
                    <a:pt x="0" y="49"/>
                  </a:cubicBezTo>
                  <a:close/>
                </a:path>
              </a:pathLst>
            </a:custGeom>
            <a:solidFill>
              <a:srgbClr val="004E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8" name="Freeform 375"/>
            <p:cNvSpPr>
              <a:spLocks/>
            </p:cNvSpPr>
            <p:nvPr/>
          </p:nvSpPr>
          <p:spPr bwMode="auto">
            <a:xfrm>
              <a:off x="8104189" y="2527301"/>
              <a:ext cx="300038" cy="15875"/>
            </a:xfrm>
            <a:custGeom>
              <a:avLst/>
              <a:gdLst>
                <a:gd name="T0" fmla="*/ 0 w 189"/>
                <a:gd name="T1" fmla="*/ 10 h 10"/>
                <a:gd name="T2" fmla="*/ 189 w 189"/>
                <a:gd name="T3" fmla="*/ 10 h 10"/>
                <a:gd name="T4" fmla="*/ 189 w 189"/>
                <a:gd name="T5" fmla="*/ 0 h 10"/>
                <a:gd name="T6" fmla="*/ 0 w 189"/>
                <a:gd name="T7" fmla="*/ 1 h 10"/>
                <a:gd name="T8" fmla="*/ 0 w 189"/>
                <a:gd name="T9" fmla="*/ 10 h 10"/>
              </a:gdLst>
              <a:ahLst/>
              <a:cxnLst>
                <a:cxn ang="0">
                  <a:pos x="T0" y="T1"/>
                </a:cxn>
                <a:cxn ang="0">
                  <a:pos x="T2" y="T3"/>
                </a:cxn>
                <a:cxn ang="0">
                  <a:pos x="T4" y="T5"/>
                </a:cxn>
                <a:cxn ang="0">
                  <a:pos x="T6" y="T7"/>
                </a:cxn>
                <a:cxn ang="0">
                  <a:pos x="T8" y="T9"/>
                </a:cxn>
              </a:cxnLst>
              <a:rect l="0" t="0" r="r" b="b"/>
              <a:pathLst>
                <a:path w="189" h="10">
                  <a:moveTo>
                    <a:pt x="0" y="10"/>
                  </a:moveTo>
                  <a:lnTo>
                    <a:pt x="189" y="10"/>
                  </a:lnTo>
                  <a:lnTo>
                    <a:pt x="189" y="0"/>
                  </a:lnTo>
                  <a:lnTo>
                    <a:pt x="0" y="1"/>
                  </a:lnTo>
                  <a:lnTo>
                    <a:pt x="0" y="10"/>
                  </a:lnTo>
                  <a:close/>
                </a:path>
              </a:pathLst>
            </a:custGeom>
            <a:solidFill>
              <a:srgbClr val="CFD1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 name="Freeform 376"/>
            <p:cNvSpPr>
              <a:spLocks/>
            </p:cNvSpPr>
            <p:nvPr/>
          </p:nvSpPr>
          <p:spPr bwMode="auto">
            <a:xfrm>
              <a:off x="8104189" y="2527301"/>
              <a:ext cx="300038" cy="15875"/>
            </a:xfrm>
            <a:custGeom>
              <a:avLst/>
              <a:gdLst>
                <a:gd name="T0" fmla="*/ 0 w 189"/>
                <a:gd name="T1" fmla="*/ 10 h 10"/>
                <a:gd name="T2" fmla="*/ 189 w 189"/>
                <a:gd name="T3" fmla="*/ 10 h 10"/>
                <a:gd name="T4" fmla="*/ 189 w 189"/>
                <a:gd name="T5" fmla="*/ 0 h 10"/>
                <a:gd name="T6" fmla="*/ 0 w 189"/>
                <a:gd name="T7" fmla="*/ 1 h 10"/>
                <a:gd name="T8" fmla="*/ 0 w 189"/>
                <a:gd name="T9" fmla="*/ 10 h 10"/>
              </a:gdLst>
              <a:ahLst/>
              <a:cxnLst>
                <a:cxn ang="0">
                  <a:pos x="T0" y="T1"/>
                </a:cxn>
                <a:cxn ang="0">
                  <a:pos x="T2" y="T3"/>
                </a:cxn>
                <a:cxn ang="0">
                  <a:pos x="T4" y="T5"/>
                </a:cxn>
                <a:cxn ang="0">
                  <a:pos x="T6" y="T7"/>
                </a:cxn>
                <a:cxn ang="0">
                  <a:pos x="T8" y="T9"/>
                </a:cxn>
              </a:cxnLst>
              <a:rect l="0" t="0" r="r" b="b"/>
              <a:pathLst>
                <a:path w="189" h="10">
                  <a:moveTo>
                    <a:pt x="0" y="10"/>
                  </a:moveTo>
                  <a:lnTo>
                    <a:pt x="189" y="10"/>
                  </a:lnTo>
                  <a:lnTo>
                    <a:pt x="189" y="0"/>
                  </a:lnTo>
                  <a:lnTo>
                    <a:pt x="0" y="1"/>
                  </a:lnTo>
                  <a:lnTo>
                    <a:pt x="0" y="1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 name="Rectangle 377"/>
            <p:cNvSpPr>
              <a:spLocks noChangeArrowheads="1"/>
            </p:cNvSpPr>
            <p:nvPr/>
          </p:nvSpPr>
          <p:spPr bwMode="auto">
            <a:xfrm>
              <a:off x="8104189" y="2562226"/>
              <a:ext cx="300038" cy="15875"/>
            </a:xfrm>
            <a:prstGeom prst="rect">
              <a:avLst/>
            </a:prstGeom>
            <a:solidFill>
              <a:srgbClr val="CFD1D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 name="Rectangle 378"/>
            <p:cNvSpPr>
              <a:spLocks noChangeArrowheads="1"/>
            </p:cNvSpPr>
            <p:nvPr/>
          </p:nvSpPr>
          <p:spPr bwMode="auto">
            <a:xfrm>
              <a:off x="8104189" y="2597151"/>
              <a:ext cx="300038" cy="15875"/>
            </a:xfrm>
            <a:prstGeom prst="rect">
              <a:avLst/>
            </a:prstGeom>
            <a:solidFill>
              <a:srgbClr val="CFD1D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2" name="Freeform 379"/>
            <p:cNvSpPr>
              <a:spLocks/>
            </p:cNvSpPr>
            <p:nvPr/>
          </p:nvSpPr>
          <p:spPr bwMode="auto">
            <a:xfrm>
              <a:off x="8104189" y="2632076"/>
              <a:ext cx="300038" cy="15875"/>
            </a:xfrm>
            <a:custGeom>
              <a:avLst/>
              <a:gdLst>
                <a:gd name="T0" fmla="*/ 0 w 189"/>
                <a:gd name="T1" fmla="*/ 10 h 10"/>
                <a:gd name="T2" fmla="*/ 189 w 189"/>
                <a:gd name="T3" fmla="*/ 9 h 10"/>
                <a:gd name="T4" fmla="*/ 189 w 189"/>
                <a:gd name="T5" fmla="*/ 0 h 10"/>
                <a:gd name="T6" fmla="*/ 0 w 189"/>
                <a:gd name="T7" fmla="*/ 0 h 10"/>
                <a:gd name="T8" fmla="*/ 0 w 189"/>
                <a:gd name="T9" fmla="*/ 10 h 10"/>
              </a:gdLst>
              <a:ahLst/>
              <a:cxnLst>
                <a:cxn ang="0">
                  <a:pos x="T0" y="T1"/>
                </a:cxn>
                <a:cxn ang="0">
                  <a:pos x="T2" y="T3"/>
                </a:cxn>
                <a:cxn ang="0">
                  <a:pos x="T4" y="T5"/>
                </a:cxn>
                <a:cxn ang="0">
                  <a:pos x="T6" y="T7"/>
                </a:cxn>
                <a:cxn ang="0">
                  <a:pos x="T8" y="T9"/>
                </a:cxn>
              </a:cxnLst>
              <a:rect l="0" t="0" r="r" b="b"/>
              <a:pathLst>
                <a:path w="189" h="10">
                  <a:moveTo>
                    <a:pt x="0" y="10"/>
                  </a:moveTo>
                  <a:lnTo>
                    <a:pt x="189" y="9"/>
                  </a:lnTo>
                  <a:lnTo>
                    <a:pt x="189" y="0"/>
                  </a:lnTo>
                  <a:lnTo>
                    <a:pt x="0" y="0"/>
                  </a:lnTo>
                  <a:lnTo>
                    <a:pt x="0" y="10"/>
                  </a:lnTo>
                  <a:close/>
                </a:path>
              </a:pathLst>
            </a:custGeom>
            <a:solidFill>
              <a:srgbClr val="CFD1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 name="Rectangle 380"/>
            <p:cNvSpPr>
              <a:spLocks noChangeArrowheads="1"/>
            </p:cNvSpPr>
            <p:nvPr/>
          </p:nvSpPr>
          <p:spPr bwMode="auto">
            <a:xfrm>
              <a:off x="8104189" y="2667001"/>
              <a:ext cx="300038" cy="15875"/>
            </a:xfrm>
            <a:prstGeom prst="rect">
              <a:avLst/>
            </a:prstGeom>
            <a:solidFill>
              <a:srgbClr val="CFD1D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 name="Freeform 381"/>
            <p:cNvSpPr>
              <a:spLocks/>
            </p:cNvSpPr>
            <p:nvPr/>
          </p:nvSpPr>
          <p:spPr bwMode="auto">
            <a:xfrm>
              <a:off x="8131176" y="2703513"/>
              <a:ext cx="223838" cy="127000"/>
            </a:xfrm>
            <a:custGeom>
              <a:avLst/>
              <a:gdLst>
                <a:gd name="T0" fmla="*/ 141 w 141"/>
                <a:gd name="T1" fmla="*/ 76 h 80"/>
                <a:gd name="T2" fmla="*/ 117 w 141"/>
                <a:gd name="T3" fmla="*/ 44 h 80"/>
                <a:gd name="T4" fmla="*/ 90 w 141"/>
                <a:gd name="T5" fmla="*/ 76 h 80"/>
                <a:gd name="T6" fmla="*/ 43 w 141"/>
                <a:gd name="T7" fmla="*/ 0 h 80"/>
                <a:gd name="T8" fmla="*/ 0 w 141"/>
                <a:gd name="T9" fmla="*/ 69 h 80"/>
                <a:gd name="T10" fmla="*/ 140 w 141"/>
                <a:gd name="T11" fmla="*/ 80 h 80"/>
                <a:gd name="T12" fmla="*/ 141 w 141"/>
                <a:gd name="T13" fmla="*/ 76 h 80"/>
              </a:gdLst>
              <a:ahLst/>
              <a:cxnLst>
                <a:cxn ang="0">
                  <a:pos x="T0" y="T1"/>
                </a:cxn>
                <a:cxn ang="0">
                  <a:pos x="T2" y="T3"/>
                </a:cxn>
                <a:cxn ang="0">
                  <a:pos x="T4" y="T5"/>
                </a:cxn>
                <a:cxn ang="0">
                  <a:pos x="T6" y="T7"/>
                </a:cxn>
                <a:cxn ang="0">
                  <a:pos x="T8" y="T9"/>
                </a:cxn>
                <a:cxn ang="0">
                  <a:pos x="T10" y="T11"/>
                </a:cxn>
                <a:cxn ang="0">
                  <a:pos x="T12" y="T13"/>
                </a:cxn>
              </a:cxnLst>
              <a:rect l="0" t="0" r="r" b="b"/>
              <a:pathLst>
                <a:path w="141" h="80">
                  <a:moveTo>
                    <a:pt x="141" y="76"/>
                  </a:moveTo>
                  <a:lnTo>
                    <a:pt x="117" y="44"/>
                  </a:lnTo>
                  <a:lnTo>
                    <a:pt x="90" y="76"/>
                  </a:lnTo>
                  <a:lnTo>
                    <a:pt x="43" y="0"/>
                  </a:lnTo>
                  <a:lnTo>
                    <a:pt x="0" y="69"/>
                  </a:lnTo>
                  <a:lnTo>
                    <a:pt x="140" y="80"/>
                  </a:lnTo>
                  <a:lnTo>
                    <a:pt x="141" y="76"/>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 name="Freeform 382"/>
            <p:cNvSpPr>
              <a:spLocks/>
            </p:cNvSpPr>
            <p:nvPr/>
          </p:nvSpPr>
          <p:spPr bwMode="auto">
            <a:xfrm>
              <a:off x="8123239" y="2727326"/>
              <a:ext cx="288925" cy="112713"/>
            </a:xfrm>
            <a:custGeom>
              <a:avLst/>
              <a:gdLst>
                <a:gd name="T0" fmla="*/ 0 w 182"/>
                <a:gd name="T1" fmla="*/ 37 h 71"/>
                <a:gd name="T2" fmla="*/ 29 w 182"/>
                <a:gd name="T3" fmla="*/ 0 h 71"/>
                <a:gd name="T4" fmla="*/ 64 w 182"/>
                <a:gd name="T5" fmla="*/ 40 h 71"/>
                <a:gd name="T6" fmla="*/ 95 w 182"/>
                <a:gd name="T7" fmla="*/ 12 h 71"/>
                <a:gd name="T8" fmla="*/ 126 w 182"/>
                <a:gd name="T9" fmla="*/ 61 h 71"/>
                <a:gd name="T10" fmla="*/ 165 w 182"/>
                <a:gd name="T11" fmla="*/ 34 h 71"/>
                <a:gd name="T12" fmla="*/ 182 w 182"/>
                <a:gd name="T13" fmla="*/ 71 h 71"/>
                <a:gd name="T14" fmla="*/ 3 w 182"/>
                <a:gd name="T15" fmla="*/ 67 h 71"/>
                <a:gd name="T16" fmla="*/ 0 w 182"/>
                <a:gd name="T17" fmla="*/ 37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2" h="71">
                  <a:moveTo>
                    <a:pt x="0" y="37"/>
                  </a:moveTo>
                  <a:lnTo>
                    <a:pt x="29" y="0"/>
                  </a:lnTo>
                  <a:lnTo>
                    <a:pt x="64" y="40"/>
                  </a:lnTo>
                  <a:lnTo>
                    <a:pt x="95" y="12"/>
                  </a:lnTo>
                  <a:lnTo>
                    <a:pt x="126" y="61"/>
                  </a:lnTo>
                  <a:lnTo>
                    <a:pt x="165" y="34"/>
                  </a:lnTo>
                  <a:lnTo>
                    <a:pt x="182" y="71"/>
                  </a:lnTo>
                  <a:lnTo>
                    <a:pt x="3" y="67"/>
                  </a:lnTo>
                  <a:lnTo>
                    <a:pt x="0" y="37"/>
                  </a:lnTo>
                  <a:close/>
                </a:path>
              </a:pathLst>
            </a:custGeom>
            <a:solidFill>
              <a:srgbClr val="004E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 name="Freeform 383"/>
            <p:cNvSpPr>
              <a:spLocks/>
            </p:cNvSpPr>
            <p:nvPr/>
          </p:nvSpPr>
          <p:spPr bwMode="auto">
            <a:xfrm>
              <a:off x="8116889" y="2759076"/>
              <a:ext cx="331788" cy="93663"/>
            </a:xfrm>
            <a:custGeom>
              <a:avLst/>
              <a:gdLst>
                <a:gd name="T0" fmla="*/ 209 w 209"/>
                <a:gd name="T1" fmla="*/ 59 h 59"/>
                <a:gd name="T2" fmla="*/ 185 w 209"/>
                <a:gd name="T3" fmla="*/ 28 h 59"/>
                <a:gd name="T4" fmla="*/ 170 w 209"/>
                <a:gd name="T5" fmla="*/ 43 h 59"/>
                <a:gd name="T6" fmla="*/ 149 w 209"/>
                <a:gd name="T7" fmla="*/ 19 h 59"/>
                <a:gd name="T8" fmla="*/ 127 w 209"/>
                <a:gd name="T9" fmla="*/ 39 h 59"/>
                <a:gd name="T10" fmla="*/ 84 w 209"/>
                <a:gd name="T11" fmla="*/ 0 h 59"/>
                <a:gd name="T12" fmla="*/ 48 w 209"/>
                <a:gd name="T13" fmla="*/ 34 h 59"/>
                <a:gd name="T14" fmla="*/ 0 w 209"/>
                <a:gd name="T15" fmla="*/ 6 h 59"/>
                <a:gd name="T16" fmla="*/ 0 w 209"/>
                <a:gd name="T17" fmla="*/ 59 h 59"/>
                <a:gd name="T18" fmla="*/ 209 w 209"/>
                <a:gd name="T19" fmla="*/ 59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9" h="59">
                  <a:moveTo>
                    <a:pt x="209" y="59"/>
                  </a:moveTo>
                  <a:lnTo>
                    <a:pt x="185" y="28"/>
                  </a:lnTo>
                  <a:lnTo>
                    <a:pt x="170" y="43"/>
                  </a:lnTo>
                  <a:lnTo>
                    <a:pt x="149" y="19"/>
                  </a:lnTo>
                  <a:lnTo>
                    <a:pt x="127" y="39"/>
                  </a:lnTo>
                  <a:lnTo>
                    <a:pt x="84" y="0"/>
                  </a:lnTo>
                  <a:lnTo>
                    <a:pt x="48" y="34"/>
                  </a:lnTo>
                  <a:lnTo>
                    <a:pt x="0" y="6"/>
                  </a:lnTo>
                  <a:lnTo>
                    <a:pt x="0" y="59"/>
                  </a:lnTo>
                  <a:lnTo>
                    <a:pt x="209" y="59"/>
                  </a:lnTo>
                  <a:close/>
                </a:path>
              </a:pathLst>
            </a:custGeom>
            <a:solidFill>
              <a:srgbClr val="7027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 name="Freeform 384"/>
            <p:cNvSpPr>
              <a:spLocks/>
            </p:cNvSpPr>
            <p:nvPr/>
          </p:nvSpPr>
          <p:spPr bwMode="auto">
            <a:xfrm>
              <a:off x="8580439" y="2582863"/>
              <a:ext cx="411163" cy="374650"/>
            </a:xfrm>
            <a:custGeom>
              <a:avLst/>
              <a:gdLst>
                <a:gd name="T0" fmla="*/ 163 w 244"/>
                <a:gd name="T1" fmla="*/ 106 h 222"/>
                <a:gd name="T2" fmla="*/ 162 w 244"/>
                <a:gd name="T3" fmla="*/ 105 h 222"/>
                <a:gd name="T4" fmla="*/ 130 w 244"/>
                <a:gd name="T5" fmla="*/ 56 h 222"/>
                <a:gd name="T6" fmla="*/ 105 w 244"/>
                <a:gd name="T7" fmla="*/ 24 h 222"/>
                <a:gd name="T8" fmla="*/ 81 w 244"/>
                <a:gd name="T9" fmla="*/ 14 h 222"/>
                <a:gd name="T10" fmla="*/ 46 w 244"/>
                <a:gd name="T11" fmla="*/ 1 h 222"/>
                <a:gd name="T12" fmla="*/ 14 w 244"/>
                <a:gd name="T13" fmla="*/ 19 h 222"/>
                <a:gd name="T14" fmla="*/ 3 w 244"/>
                <a:gd name="T15" fmla="*/ 44 h 222"/>
                <a:gd name="T16" fmla="*/ 18 w 244"/>
                <a:gd name="T17" fmla="*/ 51 h 222"/>
                <a:gd name="T18" fmla="*/ 22 w 244"/>
                <a:gd name="T19" fmla="*/ 46 h 222"/>
                <a:gd name="T20" fmla="*/ 23 w 244"/>
                <a:gd name="T21" fmla="*/ 45 h 222"/>
                <a:gd name="T22" fmla="*/ 24 w 244"/>
                <a:gd name="T23" fmla="*/ 42 h 222"/>
                <a:gd name="T24" fmla="*/ 31 w 244"/>
                <a:gd name="T25" fmla="*/ 33 h 222"/>
                <a:gd name="T26" fmla="*/ 33 w 244"/>
                <a:gd name="T27" fmla="*/ 32 h 222"/>
                <a:gd name="T28" fmla="*/ 43 w 244"/>
                <a:gd name="T29" fmla="*/ 31 h 222"/>
                <a:gd name="T30" fmla="*/ 50 w 244"/>
                <a:gd name="T31" fmla="*/ 32 h 222"/>
                <a:gd name="T32" fmla="*/ 53 w 244"/>
                <a:gd name="T33" fmla="*/ 32 h 222"/>
                <a:gd name="T34" fmla="*/ 58 w 244"/>
                <a:gd name="T35" fmla="*/ 32 h 222"/>
                <a:gd name="T36" fmla="*/ 61 w 244"/>
                <a:gd name="T37" fmla="*/ 32 h 222"/>
                <a:gd name="T38" fmla="*/ 61 w 244"/>
                <a:gd name="T39" fmla="*/ 33 h 222"/>
                <a:gd name="T40" fmla="*/ 61 w 244"/>
                <a:gd name="T41" fmla="*/ 37 h 222"/>
                <a:gd name="T42" fmla="*/ 62 w 244"/>
                <a:gd name="T43" fmla="*/ 44 h 222"/>
                <a:gd name="T44" fmla="*/ 64 w 244"/>
                <a:gd name="T45" fmla="*/ 48 h 222"/>
                <a:gd name="T46" fmla="*/ 65 w 244"/>
                <a:gd name="T47" fmla="*/ 49 h 222"/>
                <a:gd name="T48" fmla="*/ 71 w 244"/>
                <a:gd name="T49" fmla="*/ 54 h 222"/>
                <a:gd name="T50" fmla="*/ 87 w 244"/>
                <a:gd name="T51" fmla="*/ 63 h 222"/>
                <a:gd name="T52" fmla="*/ 88 w 244"/>
                <a:gd name="T53" fmla="*/ 69 h 222"/>
                <a:gd name="T54" fmla="*/ 87 w 244"/>
                <a:gd name="T55" fmla="*/ 72 h 222"/>
                <a:gd name="T56" fmla="*/ 77 w 244"/>
                <a:gd name="T57" fmla="*/ 93 h 222"/>
                <a:gd name="T58" fmla="*/ 73 w 244"/>
                <a:gd name="T59" fmla="*/ 106 h 222"/>
                <a:gd name="T60" fmla="*/ 93 w 244"/>
                <a:gd name="T61" fmla="*/ 133 h 222"/>
                <a:gd name="T62" fmla="*/ 121 w 244"/>
                <a:gd name="T63" fmla="*/ 151 h 222"/>
                <a:gd name="T64" fmla="*/ 124 w 244"/>
                <a:gd name="T65" fmla="*/ 154 h 222"/>
                <a:gd name="T66" fmla="*/ 124 w 244"/>
                <a:gd name="T67" fmla="*/ 155 h 222"/>
                <a:gd name="T68" fmla="*/ 174 w 244"/>
                <a:gd name="T69" fmla="*/ 222 h 222"/>
                <a:gd name="T70" fmla="*/ 244 w 244"/>
                <a:gd name="T71" fmla="*/ 222 h 222"/>
                <a:gd name="T72" fmla="*/ 244 w 244"/>
                <a:gd name="T73" fmla="*/ 218 h 222"/>
                <a:gd name="T74" fmla="*/ 172 w 244"/>
                <a:gd name="T75" fmla="*/ 124 h 222"/>
                <a:gd name="T76" fmla="*/ 163 w 244"/>
                <a:gd name="T77" fmla="*/ 106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44" h="222">
                  <a:moveTo>
                    <a:pt x="163" y="106"/>
                  </a:moveTo>
                  <a:cubicBezTo>
                    <a:pt x="162" y="106"/>
                    <a:pt x="162" y="106"/>
                    <a:pt x="162" y="105"/>
                  </a:cubicBezTo>
                  <a:cubicBezTo>
                    <a:pt x="153" y="90"/>
                    <a:pt x="142" y="71"/>
                    <a:pt x="130" y="56"/>
                  </a:cubicBezTo>
                  <a:cubicBezTo>
                    <a:pt x="123" y="46"/>
                    <a:pt x="111" y="30"/>
                    <a:pt x="105" y="24"/>
                  </a:cubicBezTo>
                  <a:cubicBezTo>
                    <a:pt x="98" y="16"/>
                    <a:pt x="98" y="20"/>
                    <a:pt x="81" y="14"/>
                  </a:cubicBezTo>
                  <a:cubicBezTo>
                    <a:pt x="70" y="10"/>
                    <a:pt x="58" y="0"/>
                    <a:pt x="46" y="1"/>
                  </a:cubicBezTo>
                  <a:cubicBezTo>
                    <a:pt x="34" y="1"/>
                    <a:pt x="21" y="10"/>
                    <a:pt x="14" y="19"/>
                  </a:cubicBezTo>
                  <a:cubicBezTo>
                    <a:pt x="6" y="28"/>
                    <a:pt x="6" y="33"/>
                    <a:pt x="3" y="44"/>
                  </a:cubicBezTo>
                  <a:cubicBezTo>
                    <a:pt x="0" y="53"/>
                    <a:pt x="13" y="58"/>
                    <a:pt x="18" y="51"/>
                  </a:cubicBezTo>
                  <a:cubicBezTo>
                    <a:pt x="19" y="49"/>
                    <a:pt x="21" y="48"/>
                    <a:pt x="22" y="46"/>
                  </a:cubicBezTo>
                  <a:cubicBezTo>
                    <a:pt x="22" y="46"/>
                    <a:pt x="22" y="45"/>
                    <a:pt x="23" y="45"/>
                  </a:cubicBezTo>
                  <a:cubicBezTo>
                    <a:pt x="23" y="44"/>
                    <a:pt x="24" y="43"/>
                    <a:pt x="24" y="42"/>
                  </a:cubicBezTo>
                  <a:cubicBezTo>
                    <a:pt x="26" y="39"/>
                    <a:pt x="28" y="35"/>
                    <a:pt x="31" y="33"/>
                  </a:cubicBezTo>
                  <a:cubicBezTo>
                    <a:pt x="32" y="33"/>
                    <a:pt x="32" y="33"/>
                    <a:pt x="33" y="32"/>
                  </a:cubicBezTo>
                  <a:cubicBezTo>
                    <a:pt x="36" y="31"/>
                    <a:pt x="39" y="31"/>
                    <a:pt x="43" y="31"/>
                  </a:cubicBezTo>
                  <a:cubicBezTo>
                    <a:pt x="45" y="31"/>
                    <a:pt x="48" y="31"/>
                    <a:pt x="50" y="32"/>
                  </a:cubicBezTo>
                  <a:cubicBezTo>
                    <a:pt x="51" y="32"/>
                    <a:pt x="52" y="32"/>
                    <a:pt x="53" y="32"/>
                  </a:cubicBezTo>
                  <a:cubicBezTo>
                    <a:pt x="54" y="32"/>
                    <a:pt x="56" y="32"/>
                    <a:pt x="58" y="32"/>
                  </a:cubicBezTo>
                  <a:cubicBezTo>
                    <a:pt x="59" y="32"/>
                    <a:pt x="60" y="32"/>
                    <a:pt x="61" y="32"/>
                  </a:cubicBezTo>
                  <a:cubicBezTo>
                    <a:pt x="61" y="33"/>
                    <a:pt x="61" y="33"/>
                    <a:pt x="61" y="33"/>
                  </a:cubicBezTo>
                  <a:cubicBezTo>
                    <a:pt x="61" y="34"/>
                    <a:pt x="61" y="36"/>
                    <a:pt x="61" y="37"/>
                  </a:cubicBezTo>
                  <a:cubicBezTo>
                    <a:pt x="61" y="39"/>
                    <a:pt x="62" y="42"/>
                    <a:pt x="62" y="44"/>
                  </a:cubicBezTo>
                  <a:cubicBezTo>
                    <a:pt x="63" y="45"/>
                    <a:pt x="63" y="47"/>
                    <a:pt x="64" y="48"/>
                  </a:cubicBezTo>
                  <a:cubicBezTo>
                    <a:pt x="64" y="48"/>
                    <a:pt x="64" y="49"/>
                    <a:pt x="65" y="49"/>
                  </a:cubicBezTo>
                  <a:cubicBezTo>
                    <a:pt x="66" y="52"/>
                    <a:pt x="68" y="54"/>
                    <a:pt x="71" y="54"/>
                  </a:cubicBezTo>
                  <a:cubicBezTo>
                    <a:pt x="78" y="62"/>
                    <a:pt x="84" y="56"/>
                    <a:pt x="87" y="63"/>
                  </a:cubicBezTo>
                  <a:cubicBezTo>
                    <a:pt x="89" y="65"/>
                    <a:pt x="89" y="67"/>
                    <a:pt x="88" y="69"/>
                  </a:cubicBezTo>
                  <a:cubicBezTo>
                    <a:pt x="88" y="69"/>
                    <a:pt x="88" y="70"/>
                    <a:pt x="87" y="72"/>
                  </a:cubicBezTo>
                  <a:cubicBezTo>
                    <a:pt x="84" y="79"/>
                    <a:pt x="80" y="86"/>
                    <a:pt x="77" y="93"/>
                  </a:cubicBezTo>
                  <a:cubicBezTo>
                    <a:pt x="75" y="98"/>
                    <a:pt x="72" y="102"/>
                    <a:pt x="73" y="106"/>
                  </a:cubicBezTo>
                  <a:cubicBezTo>
                    <a:pt x="75" y="113"/>
                    <a:pt x="76" y="116"/>
                    <a:pt x="93" y="133"/>
                  </a:cubicBezTo>
                  <a:cubicBezTo>
                    <a:pt x="101" y="142"/>
                    <a:pt x="114" y="146"/>
                    <a:pt x="121" y="151"/>
                  </a:cubicBezTo>
                  <a:cubicBezTo>
                    <a:pt x="122" y="152"/>
                    <a:pt x="123" y="153"/>
                    <a:pt x="124" y="154"/>
                  </a:cubicBezTo>
                  <a:cubicBezTo>
                    <a:pt x="124" y="155"/>
                    <a:pt x="124" y="155"/>
                    <a:pt x="124" y="155"/>
                  </a:cubicBezTo>
                  <a:cubicBezTo>
                    <a:pt x="126" y="159"/>
                    <a:pt x="146" y="185"/>
                    <a:pt x="174" y="222"/>
                  </a:cubicBezTo>
                  <a:cubicBezTo>
                    <a:pt x="244" y="222"/>
                    <a:pt x="244" y="222"/>
                    <a:pt x="244" y="222"/>
                  </a:cubicBezTo>
                  <a:cubicBezTo>
                    <a:pt x="244" y="218"/>
                    <a:pt x="244" y="218"/>
                    <a:pt x="244" y="218"/>
                  </a:cubicBezTo>
                  <a:cubicBezTo>
                    <a:pt x="210" y="174"/>
                    <a:pt x="172" y="125"/>
                    <a:pt x="172" y="124"/>
                  </a:cubicBezTo>
                  <a:cubicBezTo>
                    <a:pt x="169" y="118"/>
                    <a:pt x="166" y="112"/>
                    <a:pt x="163" y="106"/>
                  </a:cubicBezTo>
                </a:path>
              </a:pathLst>
            </a:custGeom>
            <a:solidFill>
              <a:srgbClr val="FCC2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8" name="Freeform 385"/>
            <p:cNvSpPr>
              <a:spLocks/>
            </p:cNvSpPr>
            <p:nvPr/>
          </p:nvSpPr>
          <p:spPr bwMode="auto">
            <a:xfrm>
              <a:off x="8672514" y="2719388"/>
              <a:ext cx="80963" cy="90488"/>
            </a:xfrm>
            <a:custGeom>
              <a:avLst/>
              <a:gdLst>
                <a:gd name="T0" fmla="*/ 10 w 48"/>
                <a:gd name="T1" fmla="*/ 46 h 54"/>
                <a:gd name="T2" fmla="*/ 25 w 48"/>
                <a:gd name="T3" fmla="*/ 53 h 54"/>
                <a:gd name="T4" fmla="*/ 32 w 48"/>
                <a:gd name="T5" fmla="*/ 49 h 54"/>
                <a:gd name="T6" fmla="*/ 41 w 48"/>
                <a:gd name="T7" fmla="*/ 42 h 54"/>
                <a:gd name="T8" fmla="*/ 40 w 48"/>
                <a:gd name="T9" fmla="*/ 22 h 54"/>
                <a:gd name="T10" fmla="*/ 35 w 48"/>
                <a:gd name="T11" fmla="*/ 15 h 54"/>
                <a:gd name="T12" fmla="*/ 34 w 48"/>
                <a:gd name="T13" fmla="*/ 22 h 54"/>
                <a:gd name="T14" fmla="*/ 32 w 48"/>
                <a:gd name="T15" fmla="*/ 24 h 54"/>
                <a:gd name="T16" fmla="*/ 14 w 48"/>
                <a:gd name="T17" fmla="*/ 35 h 54"/>
                <a:gd name="T18" fmla="*/ 18 w 48"/>
                <a:gd name="T19" fmla="*/ 30 h 54"/>
                <a:gd name="T20" fmla="*/ 19 w 48"/>
                <a:gd name="T21" fmla="*/ 28 h 54"/>
                <a:gd name="T22" fmla="*/ 29 w 48"/>
                <a:gd name="T23" fmla="*/ 11 h 54"/>
                <a:gd name="T24" fmla="*/ 28 w 48"/>
                <a:gd name="T25" fmla="*/ 9 h 54"/>
                <a:gd name="T26" fmla="*/ 28 w 48"/>
                <a:gd name="T27" fmla="*/ 8 h 54"/>
                <a:gd name="T28" fmla="*/ 28 w 48"/>
                <a:gd name="T29" fmla="*/ 6 h 54"/>
                <a:gd name="T30" fmla="*/ 23 w 48"/>
                <a:gd name="T31" fmla="*/ 0 h 54"/>
                <a:gd name="T32" fmla="*/ 21 w 48"/>
                <a:gd name="T33" fmla="*/ 0 h 54"/>
                <a:gd name="T34" fmla="*/ 11 w 48"/>
                <a:gd name="T35" fmla="*/ 14 h 54"/>
                <a:gd name="T36" fmla="*/ 9 w 48"/>
                <a:gd name="T37" fmla="*/ 16 h 54"/>
                <a:gd name="T38" fmla="*/ 3 w 48"/>
                <a:gd name="T39" fmla="*/ 26 h 54"/>
                <a:gd name="T40" fmla="*/ 0 w 48"/>
                <a:gd name="T41" fmla="*/ 32 h 54"/>
                <a:gd name="T42" fmla="*/ 0 w 48"/>
                <a:gd name="T43" fmla="*/ 33 h 54"/>
                <a:gd name="T44" fmla="*/ 1 w 48"/>
                <a:gd name="T45" fmla="*/ 37 h 54"/>
                <a:gd name="T46" fmla="*/ 10 w 48"/>
                <a:gd name="T47" fmla="*/ 46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8" h="54">
                  <a:moveTo>
                    <a:pt x="10" y="46"/>
                  </a:moveTo>
                  <a:cubicBezTo>
                    <a:pt x="15" y="49"/>
                    <a:pt x="20" y="54"/>
                    <a:pt x="25" y="53"/>
                  </a:cubicBezTo>
                  <a:cubicBezTo>
                    <a:pt x="26" y="52"/>
                    <a:pt x="29" y="51"/>
                    <a:pt x="32" y="49"/>
                  </a:cubicBezTo>
                  <a:cubicBezTo>
                    <a:pt x="36" y="46"/>
                    <a:pt x="40" y="43"/>
                    <a:pt x="41" y="42"/>
                  </a:cubicBezTo>
                  <a:cubicBezTo>
                    <a:pt x="48" y="36"/>
                    <a:pt x="42" y="32"/>
                    <a:pt x="40" y="22"/>
                  </a:cubicBezTo>
                  <a:cubicBezTo>
                    <a:pt x="40" y="19"/>
                    <a:pt x="38" y="16"/>
                    <a:pt x="35" y="15"/>
                  </a:cubicBezTo>
                  <a:cubicBezTo>
                    <a:pt x="32" y="14"/>
                    <a:pt x="36" y="20"/>
                    <a:pt x="34" y="22"/>
                  </a:cubicBezTo>
                  <a:cubicBezTo>
                    <a:pt x="34" y="23"/>
                    <a:pt x="33" y="23"/>
                    <a:pt x="32" y="24"/>
                  </a:cubicBezTo>
                  <a:cubicBezTo>
                    <a:pt x="26" y="28"/>
                    <a:pt x="15" y="33"/>
                    <a:pt x="14" y="35"/>
                  </a:cubicBezTo>
                  <a:cubicBezTo>
                    <a:pt x="15" y="32"/>
                    <a:pt x="16" y="32"/>
                    <a:pt x="18" y="30"/>
                  </a:cubicBezTo>
                  <a:cubicBezTo>
                    <a:pt x="18" y="29"/>
                    <a:pt x="19" y="28"/>
                    <a:pt x="19" y="28"/>
                  </a:cubicBezTo>
                  <a:cubicBezTo>
                    <a:pt x="22" y="22"/>
                    <a:pt x="25" y="16"/>
                    <a:pt x="29" y="11"/>
                  </a:cubicBezTo>
                  <a:cubicBezTo>
                    <a:pt x="29" y="10"/>
                    <a:pt x="28" y="10"/>
                    <a:pt x="28" y="9"/>
                  </a:cubicBezTo>
                  <a:cubicBezTo>
                    <a:pt x="28" y="8"/>
                    <a:pt x="28" y="8"/>
                    <a:pt x="28" y="8"/>
                  </a:cubicBezTo>
                  <a:cubicBezTo>
                    <a:pt x="28" y="8"/>
                    <a:pt x="28" y="7"/>
                    <a:pt x="28" y="6"/>
                  </a:cubicBezTo>
                  <a:cubicBezTo>
                    <a:pt x="27" y="4"/>
                    <a:pt x="26" y="1"/>
                    <a:pt x="23" y="0"/>
                  </a:cubicBezTo>
                  <a:cubicBezTo>
                    <a:pt x="23" y="0"/>
                    <a:pt x="22" y="0"/>
                    <a:pt x="21" y="0"/>
                  </a:cubicBezTo>
                  <a:cubicBezTo>
                    <a:pt x="17" y="4"/>
                    <a:pt x="16" y="10"/>
                    <a:pt x="11" y="14"/>
                  </a:cubicBezTo>
                  <a:cubicBezTo>
                    <a:pt x="10" y="14"/>
                    <a:pt x="10" y="15"/>
                    <a:pt x="9" y="16"/>
                  </a:cubicBezTo>
                  <a:cubicBezTo>
                    <a:pt x="6" y="19"/>
                    <a:pt x="4" y="23"/>
                    <a:pt x="3" y="26"/>
                  </a:cubicBezTo>
                  <a:cubicBezTo>
                    <a:pt x="1" y="29"/>
                    <a:pt x="0" y="30"/>
                    <a:pt x="0" y="32"/>
                  </a:cubicBezTo>
                  <a:cubicBezTo>
                    <a:pt x="0" y="32"/>
                    <a:pt x="0" y="33"/>
                    <a:pt x="0" y="33"/>
                  </a:cubicBezTo>
                  <a:cubicBezTo>
                    <a:pt x="0" y="34"/>
                    <a:pt x="0" y="36"/>
                    <a:pt x="1" y="37"/>
                  </a:cubicBezTo>
                  <a:cubicBezTo>
                    <a:pt x="4" y="42"/>
                    <a:pt x="5" y="43"/>
                    <a:pt x="10" y="46"/>
                  </a:cubicBezTo>
                </a:path>
              </a:pathLst>
            </a:custGeom>
            <a:solidFill>
              <a:srgbClr val="DEAF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9" name="Rectangle 386"/>
            <p:cNvSpPr>
              <a:spLocks noChangeArrowheads="1"/>
            </p:cNvSpPr>
            <p:nvPr/>
          </p:nvSpPr>
          <p:spPr bwMode="auto">
            <a:xfrm>
              <a:off x="8672514" y="2773363"/>
              <a:ext cx="1588" cy="1588"/>
            </a:xfrm>
            <a:prstGeom prst="rect">
              <a:avLst/>
            </a:prstGeom>
            <a:solidFill>
              <a:srgbClr val="D2D3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0" name="Freeform 387"/>
            <p:cNvSpPr>
              <a:spLocks/>
            </p:cNvSpPr>
            <p:nvPr/>
          </p:nvSpPr>
          <p:spPr bwMode="auto">
            <a:xfrm>
              <a:off x="8672514" y="2773363"/>
              <a:ext cx="28575" cy="12700"/>
            </a:xfrm>
            <a:custGeom>
              <a:avLst/>
              <a:gdLst>
                <a:gd name="T0" fmla="*/ 0 w 17"/>
                <a:gd name="T1" fmla="*/ 0 h 7"/>
                <a:gd name="T2" fmla="*/ 0 w 17"/>
                <a:gd name="T3" fmla="*/ 0 h 7"/>
                <a:gd name="T4" fmla="*/ 0 w 17"/>
                <a:gd name="T5" fmla="*/ 0 h 7"/>
                <a:gd name="T6" fmla="*/ 0 w 17"/>
                <a:gd name="T7" fmla="*/ 1 h 7"/>
                <a:gd name="T8" fmla="*/ 0 w 17"/>
                <a:gd name="T9" fmla="*/ 1 h 7"/>
                <a:gd name="T10" fmla="*/ 11 w 17"/>
                <a:gd name="T11" fmla="*/ 7 h 7"/>
                <a:gd name="T12" fmla="*/ 13 w 17"/>
                <a:gd name="T13" fmla="*/ 6 h 7"/>
                <a:gd name="T14" fmla="*/ 17 w 17"/>
                <a:gd name="T15" fmla="*/ 4 h 7"/>
                <a:gd name="T16" fmla="*/ 16 w 17"/>
                <a:gd name="T17" fmla="*/ 3 h 7"/>
                <a:gd name="T18" fmla="*/ 13 w 17"/>
                <a:gd name="T19" fmla="*/ 4 h 7"/>
                <a:gd name="T20" fmla="*/ 13 w 17"/>
                <a:gd name="T21" fmla="*/ 5 h 7"/>
                <a:gd name="T22" fmla="*/ 11 w 17"/>
                <a:gd name="T23" fmla="*/ 5 h 7"/>
                <a:gd name="T24" fmla="*/ 0 w 17"/>
                <a:gd name="T25"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 h="7">
                  <a:moveTo>
                    <a:pt x="0" y="0"/>
                  </a:moveTo>
                  <a:cubicBezTo>
                    <a:pt x="0" y="0"/>
                    <a:pt x="0" y="0"/>
                    <a:pt x="0" y="0"/>
                  </a:cubicBezTo>
                  <a:cubicBezTo>
                    <a:pt x="0" y="0"/>
                    <a:pt x="0" y="0"/>
                    <a:pt x="0" y="0"/>
                  </a:cubicBezTo>
                  <a:cubicBezTo>
                    <a:pt x="0" y="1"/>
                    <a:pt x="0" y="1"/>
                    <a:pt x="0" y="1"/>
                  </a:cubicBezTo>
                  <a:cubicBezTo>
                    <a:pt x="0" y="1"/>
                    <a:pt x="0" y="1"/>
                    <a:pt x="0" y="1"/>
                  </a:cubicBezTo>
                  <a:cubicBezTo>
                    <a:pt x="3" y="4"/>
                    <a:pt x="7" y="7"/>
                    <a:pt x="11" y="7"/>
                  </a:cubicBezTo>
                  <a:cubicBezTo>
                    <a:pt x="12" y="7"/>
                    <a:pt x="12" y="6"/>
                    <a:pt x="13" y="6"/>
                  </a:cubicBezTo>
                  <a:cubicBezTo>
                    <a:pt x="14" y="6"/>
                    <a:pt x="15" y="5"/>
                    <a:pt x="17" y="4"/>
                  </a:cubicBezTo>
                  <a:cubicBezTo>
                    <a:pt x="16" y="3"/>
                    <a:pt x="16" y="3"/>
                    <a:pt x="16" y="3"/>
                  </a:cubicBezTo>
                  <a:cubicBezTo>
                    <a:pt x="15" y="4"/>
                    <a:pt x="14" y="4"/>
                    <a:pt x="13" y="4"/>
                  </a:cubicBezTo>
                  <a:cubicBezTo>
                    <a:pt x="13" y="5"/>
                    <a:pt x="13" y="5"/>
                    <a:pt x="13" y="5"/>
                  </a:cubicBezTo>
                  <a:cubicBezTo>
                    <a:pt x="12" y="5"/>
                    <a:pt x="11" y="5"/>
                    <a:pt x="11" y="5"/>
                  </a:cubicBezTo>
                  <a:cubicBezTo>
                    <a:pt x="7" y="5"/>
                    <a:pt x="3" y="3"/>
                    <a:pt x="0" y="0"/>
                  </a:cubicBezTo>
                </a:path>
              </a:pathLst>
            </a:custGeom>
            <a:solidFill>
              <a:srgbClr val="BE98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1" name="Freeform 388"/>
            <p:cNvSpPr>
              <a:spLocks/>
            </p:cNvSpPr>
            <p:nvPr/>
          </p:nvSpPr>
          <p:spPr bwMode="auto">
            <a:xfrm>
              <a:off x="8645526" y="2684463"/>
              <a:ext cx="85725" cy="98425"/>
            </a:xfrm>
            <a:custGeom>
              <a:avLst/>
              <a:gdLst>
                <a:gd name="T0" fmla="*/ 14 w 51"/>
                <a:gd name="T1" fmla="*/ 51 h 59"/>
                <a:gd name="T2" fmla="*/ 16 w 51"/>
                <a:gd name="T3" fmla="*/ 53 h 59"/>
                <a:gd name="T4" fmla="*/ 29 w 51"/>
                <a:gd name="T5" fmla="*/ 58 h 59"/>
                <a:gd name="T6" fmla="*/ 29 w 51"/>
                <a:gd name="T7" fmla="*/ 57 h 59"/>
                <a:gd name="T8" fmla="*/ 32 w 51"/>
                <a:gd name="T9" fmla="*/ 56 h 59"/>
                <a:gd name="T10" fmla="*/ 35 w 51"/>
                <a:gd name="T11" fmla="*/ 54 h 59"/>
                <a:gd name="T12" fmla="*/ 45 w 51"/>
                <a:gd name="T13" fmla="*/ 47 h 59"/>
                <a:gd name="T14" fmla="*/ 45 w 51"/>
                <a:gd name="T15" fmla="*/ 47 h 59"/>
                <a:gd name="T16" fmla="*/ 44 w 51"/>
                <a:gd name="T17" fmla="*/ 30 h 59"/>
                <a:gd name="T18" fmla="*/ 44 w 51"/>
                <a:gd name="T19" fmla="*/ 28 h 59"/>
                <a:gd name="T20" fmla="*/ 44 w 51"/>
                <a:gd name="T21" fmla="*/ 27 h 59"/>
                <a:gd name="T22" fmla="*/ 39 w 51"/>
                <a:gd name="T23" fmla="*/ 20 h 59"/>
                <a:gd name="T24" fmla="*/ 31 w 51"/>
                <a:gd name="T25" fmla="*/ 23 h 59"/>
                <a:gd name="T26" fmla="*/ 22 w 51"/>
                <a:gd name="T27" fmla="*/ 37 h 59"/>
                <a:gd name="T28" fmla="*/ 23 w 51"/>
                <a:gd name="T29" fmla="*/ 33 h 59"/>
                <a:gd name="T30" fmla="*/ 37 w 51"/>
                <a:gd name="T31" fmla="*/ 10 h 59"/>
                <a:gd name="T32" fmla="*/ 36 w 51"/>
                <a:gd name="T33" fmla="*/ 11 h 59"/>
                <a:gd name="T34" fmla="*/ 36 w 51"/>
                <a:gd name="T35" fmla="*/ 2 h 59"/>
                <a:gd name="T36" fmla="*/ 28 w 51"/>
                <a:gd name="T37" fmla="*/ 2 h 59"/>
                <a:gd name="T38" fmla="*/ 11 w 51"/>
                <a:gd name="T39" fmla="*/ 15 h 59"/>
                <a:gd name="T40" fmla="*/ 11 w 51"/>
                <a:gd name="T41" fmla="*/ 16 h 59"/>
                <a:gd name="T42" fmla="*/ 10 w 51"/>
                <a:gd name="T43" fmla="*/ 16 h 59"/>
                <a:gd name="T44" fmla="*/ 10 w 51"/>
                <a:gd name="T45" fmla="*/ 17 h 59"/>
                <a:gd name="T46" fmla="*/ 1 w 51"/>
                <a:gd name="T47" fmla="*/ 27 h 59"/>
                <a:gd name="T48" fmla="*/ 1 w 51"/>
                <a:gd name="T49" fmla="*/ 27 h 59"/>
                <a:gd name="T50" fmla="*/ 0 w 51"/>
                <a:gd name="T51" fmla="*/ 30 h 59"/>
                <a:gd name="T52" fmla="*/ 2 w 51"/>
                <a:gd name="T53" fmla="*/ 35 h 59"/>
                <a:gd name="T54" fmla="*/ 3 w 51"/>
                <a:gd name="T55" fmla="*/ 36 h 59"/>
                <a:gd name="T56" fmla="*/ 5 w 51"/>
                <a:gd name="T57" fmla="*/ 39 h 59"/>
                <a:gd name="T58" fmla="*/ 14 w 51"/>
                <a:gd name="T59" fmla="*/ 51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51" h="59">
                  <a:moveTo>
                    <a:pt x="14" y="51"/>
                  </a:moveTo>
                  <a:cubicBezTo>
                    <a:pt x="15" y="52"/>
                    <a:pt x="15" y="52"/>
                    <a:pt x="16" y="53"/>
                  </a:cubicBezTo>
                  <a:cubicBezTo>
                    <a:pt x="20" y="56"/>
                    <a:pt x="24" y="59"/>
                    <a:pt x="29" y="58"/>
                  </a:cubicBezTo>
                  <a:cubicBezTo>
                    <a:pt x="29" y="57"/>
                    <a:pt x="29" y="57"/>
                    <a:pt x="29" y="57"/>
                  </a:cubicBezTo>
                  <a:cubicBezTo>
                    <a:pt x="30" y="57"/>
                    <a:pt x="31" y="57"/>
                    <a:pt x="32" y="56"/>
                  </a:cubicBezTo>
                  <a:cubicBezTo>
                    <a:pt x="33" y="55"/>
                    <a:pt x="34" y="55"/>
                    <a:pt x="35" y="54"/>
                  </a:cubicBezTo>
                  <a:cubicBezTo>
                    <a:pt x="39" y="52"/>
                    <a:pt x="43" y="49"/>
                    <a:pt x="45" y="47"/>
                  </a:cubicBezTo>
                  <a:cubicBezTo>
                    <a:pt x="45" y="47"/>
                    <a:pt x="45" y="47"/>
                    <a:pt x="45" y="47"/>
                  </a:cubicBezTo>
                  <a:cubicBezTo>
                    <a:pt x="51" y="41"/>
                    <a:pt x="46" y="38"/>
                    <a:pt x="44" y="30"/>
                  </a:cubicBezTo>
                  <a:cubicBezTo>
                    <a:pt x="44" y="29"/>
                    <a:pt x="44" y="28"/>
                    <a:pt x="44" y="28"/>
                  </a:cubicBezTo>
                  <a:cubicBezTo>
                    <a:pt x="44" y="27"/>
                    <a:pt x="44" y="27"/>
                    <a:pt x="44" y="27"/>
                  </a:cubicBezTo>
                  <a:cubicBezTo>
                    <a:pt x="43" y="24"/>
                    <a:pt x="42" y="21"/>
                    <a:pt x="39" y="20"/>
                  </a:cubicBezTo>
                  <a:cubicBezTo>
                    <a:pt x="36" y="19"/>
                    <a:pt x="33" y="21"/>
                    <a:pt x="31" y="23"/>
                  </a:cubicBezTo>
                  <a:cubicBezTo>
                    <a:pt x="29" y="26"/>
                    <a:pt x="24" y="35"/>
                    <a:pt x="22" y="37"/>
                  </a:cubicBezTo>
                  <a:cubicBezTo>
                    <a:pt x="22" y="37"/>
                    <a:pt x="21" y="37"/>
                    <a:pt x="23" y="33"/>
                  </a:cubicBezTo>
                  <a:cubicBezTo>
                    <a:pt x="27" y="25"/>
                    <a:pt x="30" y="16"/>
                    <a:pt x="37" y="10"/>
                  </a:cubicBezTo>
                  <a:cubicBezTo>
                    <a:pt x="37" y="11"/>
                    <a:pt x="36" y="11"/>
                    <a:pt x="36" y="11"/>
                  </a:cubicBezTo>
                  <a:cubicBezTo>
                    <a:pt x="36" y="8"/>
                    <a:pt x="38" y="4"/>
                    <a:pt x="36" y="2"/>
                  </a:cubicBezTo>
                  <a:cubicBezTo>
                    <a:pt x="34" y="0"/>
                    <a:pt x="30" y="1"/>
                    <a:pt x="28" y="2"/>
                  </a:cubicBezTo>
                  <a:cubicBezTo>
                    <a:pt x="22" y="5"/>
                    <a:pt x="17" y="11"/>
                    <a:pt x="11" y="15"/>
                  </a:cubicBezTo>
                  <a:cubicBezTo>
                    <a:pt x="11" y="16"/>
                    <a:pt x="11" y="16"/>
                    <a:pt x="11" y="16"/>
                  </a:cubicBezTo>
                  <a:cubicBezTo>
                    <a:pt x="11" y="16"/>
                    <a:pt x="11" y="16"/>
                    <a:pt x="10" y="16"/>
                  </a:cubicBezTo>
                  <a:cubicBezTo>
                    <a:pt x="10" y="17"/>
                    <a:pt x="10" y="17"/>
                    <a:pt x="10" y="17"/>
                  </a:cubicBezTo>
                  <a:cubicBezTo>
                    <a:pt x="7" y="19"/>
                    <a:pt x="2" y="23"/>
                    <a:pt x="1" y="27"/>
                  </a:cubicBezTo>
                  <a:cubicBezTo>
                    <a:pt x="1" y="27"/>
                    <a:pt x="1" y="27"/>
                    <a:pt x="1" y="27"/>
                  </a:cubicBezTo>
                  <a:cubicBezTo>
                    <a:pt x="0" y="28"/>
                    <a:pt x="0" y="29"/>
                    <a:pt x="0" y="30"/>
                  </a:cubicBezTo>
                  <a:cubicBezTo>
                    <a:pt x="0" y="32"/>
                    <a:pt x="1" y="33"/>
                    <a:pt x="2" y="35"/>
                  </a:cubicBezTo>
                  <a:cubicBezTo>
                    <a:pt x="2" y="35"/>
                    <a:pt x="3" y="36"/>
                    <a:pt x="3" y="36"/>
                  </a:cubicBezTo>
                  <a:cubicBezTo>
                    <a:pt x="4" y="37"/>
                    <a:pt x="4" y="38"/>
                    <a:pt x="5" y="39"/>
                  </a:cubicBezTo>
                  <a:cubicBezTo>
                    <a:pt x="8" y="44"/>
                    <a:pt x="10" y="48"/>
                    <a:pt x="14" y="51"/>
                  </a:cubicBezTo>
                </a:path>
              </a:pathLst>
            </a:custGeom>
            <a:solidFill>
              <a:srgbClr val="DEAF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2" name="Freeform 389"/>
            <p:cNvSpPr>
              <a:spLocks/>
            </p:cNvSpPr>
            <p:nvPr/>
          </p:nvSpPr>
          <p:spPr bwMode="auto">
            <a:xfrm>
              <a:off x="8686801" y="2736851"/>
              <a:ext cx="3175" cy="6350"/>
            </a:xfrm>
            <a:custGeom>
              <a:avLst/>
              <a:gdLst>
                <a:gd name="T0" fmla="*/ 2 w 2"/>
                <a:gd name="T1" fmla="*/ 0 h 4"/>
                <a:gd name="T2" fmla="*/ 0 w 2"/>
                <a:gd name="T3" fmla="*/ 4 h 4"/>
                <a:gd name="T4" fmla="*/ 0 w 2"/>
                <a:gd name="T5" fmla="*/ 3 h 4"/>
                <a:gd name="T6" fmla="*/ 2 w 2"/>
                <a:gd name="T7" fmla="*/ 0 h 4"/>
              </a:gdLst>
              <a:ahLst/>
              <a:cxnLst>
                <a:cxn ang="0">
                  <a:pos x="T0" y="T1"/>
                </a:cxn>
                <a:cxn ang="0">
                  <a:pos x="T2" y="T3"/>
                </a:cxn>
                <a:cxn ang="0">
                  <a:pos x="T4" y="T5"/>
                </a:cxn>
                <a:cxn ang="0">
                  <a:pos x="T6" y="T7"/>
                </a:cxn>
              </a:cxnLst>
              <a:rect l="0" t="0" r="r" b="b"/>
              <a:pathLst>
                <a:path w="2" h="4">
                  <a:moveTo>
                    <a:pt x="2" y="0"/>
                  </a:moveTo>
                  <a:cubicBezTo>
                    <a:pt x="1" y="1"/>
                    <a:pt x="0" y="3"/>
                    <a:pt x="0" y="4"/>
                  </a:cubicBezTo>
                  <a:cubicBezTo>
                    <a:pt x="0" y="3"/>
                    <a:pt x="0" y="3"/>
                    <a:pt x="0" y="3"/>
                  </a:cubicBezTo>
                  <a:cubicBezTo>
                    <a:pt x="1" y="3"/>
                    <a:pt x="2" y="1"/>
                    <a:pt x="2" y="0"/>
                  </a:cubicBezTo>
                </a:path>
              </a:pathLst>
            </a:custGeom>
            <a:solidFill>
              <a:srgbClr val="D5A5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3" name="Freeform 390"/>
            <p:cNvSpPr>
              <a:spLocks/>
            </p:cNvSpPr>
            <p:nvPr/>
          </p:nvSpPr>
          <p:spPr bwMode="auto">
            <a:xfrm>
              <a:off x="8648701" y="2743201"/>
              <a:ext cx="26988" cy="1588"/>
            </a:xfrm>
            <a:custGeom>
              <a:avLst/>
              <a:gdLst>
                <a:gd name="T0" fmla="*/ 15 w 16"/>
                <a:gd name="T1" fmla="*/ 0 h 1"/>
                <a:gd name="T2" fmla="*/ 8 w 16"/>
                <a:gd name="T3" fmla="*/ 0 h 1"/>
                <a:gd name="T4" fmla="*/ 3 w 16"/>
                <a:gd name="T5" fmla="*/ 0 h 1"/>
                <a:gd name="T6" fmla="*/ 2 w 16"/>
                <a:gd name="T7" fmla="*/ 0 h 1"/>
                <a:gd name="T8" fmla="*/ 2 w 16"/>
                <a:gd name="T9" fmla="*/ 0 h 1"/>
                <a:gd name="T10" fmla="*/ 0 w 16"/>
                <a:gd name="T11" fmla="*/ 0 h 1"/>
                <a:gd name="T12" fmla="*/ 1 w 16"/>
                <a:gd name="T13" fmla="*/ 1 h 1"/>
                <a:gd name="T14" fmla="*/ 3 w 16"/>
                <a:gd name="T15" fmla="*/ 1 h 1"/>
                <a:gd name="T16" fmla="*/ 3 w 16"/>
                <a:gd name="T17" fmla="*/ 1 h 1"/>
                <a:gd name="T18" fmla="*/ 4 w 16"/>
                <a:gd name="T19" fmla="*/ 1 h 1"/>
                <a:gd name="T20" fmla="*/ 8 w 16"/>
                <a:gd name="T21" fmla="*/ 1 h 1"/>
                <a:gd name="T22" fmla="*/ 16 w 16"/>
                <a:gd name="T23" fmla="*/ 1 h 1"/>
                <a:gd name="T24" fmla="*/ 15 w 16"/>
                <a:gd name="T25" fmla="*/ 0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 h="1">
                  <a:moveTo>
                    <a:pt x="15" y="0"/>
                  </a:moveTo>
                  <a:cubicBezTo>
                    <a:pt x="13" y="0"/>
                    <a:pt x="11" y="0"/>
                    <a:pt x="8" y="0"/>
                  </a:cubicBezTo>
                  <a:cubicBezTo>
                    <a:pt x="6" y="0"/>
                    <a:pt x="5" y="0"/>
                    <a:pt x="3" y="0"/>
                  </a:cubicBezTo>
                  <a:cubicBezTo>
                    <a:pt x="3" y="0"/>
                    <a:pt x="2" y="0"/>
                    <a:pt x="2" y="0"/>
                  </a:cubicBezTo>
                  <a:cubicBezTo>
                    <a:pt x="2" y="0"/>
                    <a:pt x="2" y="0"/>
                    <a:pt x="2" y="0"/>
                  </a:cubicBezTo>
                  <a:cubicBezTo>
                    <a:pt x="1" y="0"/>
                    <a:pt x="1" y="0"/>
                    <a:pt x="0" y="0"/>
                  </a:cubicBezTo>
                  <a:cubicBezTo>
                    <a:pt x="0" y="0"/>
                    <a:pt x="1" y="1"/>
                    <a:pt x="1" y="1"/>
                  </a:cubicBezTo>
                  <a:cubicBezTo>
                    <a:pt x="2" y="1"/>
                    <a:pt x="2" y="1"/>
                    <a:pt x="3" y="1"/>
                  </a:cubicBezTo>
                  <a:cubicBezTo>
                    <a:pt x="3" y="1"/>
                    <a:pt x="3" y="1"/>
                    <a:pt x="3" y="1"/>
                  </a:cubicBezTo>
                  <a:cubicBezTo>
                    <a:pt x="3" y="1"/>
                    <a:pt x="4" y="1"/>
                    <a:pt x="4" y="1"/>
                  </a:cubicBezTo>
                  <a:cubicBezTo>
                    <a:pt x="6" y="1"/>
                    <a:pt x="7" y="1"/>
                    <a:pt x="8" y="1"/>
                  </a:cubicBezTo>
                  <a:cubicBezTo>
                    <a:pt x="12" y="1"/>
                    <a:pt x="14" y="1"/>
                    <a:pt x="16" y="1"/>
                  </a:cubicBezTo>
                  <a:cubicBezTo>
                    <a:pt x="15" y="0"/>
                    <a:pt x="15" y="0"/>
                    <a:pt x="15" y="0"/>
                  </a:cubicBezTo>
                </a:path>
              </a:pathLst>
            </a:custGeom>
            <a:solidFill>
              <a:srgbClr val="BE98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4" name="Freeform 391"/>
            <p:cNvSpPr>
              <a:spLocks/>
            </p:cNvSpPr>
            <p:nvPr/>
          </p:nvSpPr>
          <p:spPr bwMode="auto">
            <a:xfrm>
              <a:off x="8615364" y="2643188"/>
              <a:ext cx="77788" cy="101600"/>
            </a:xfrm>
            <a:custGeom>
              <a:avLst/>
              <a:gdLst>
                <a:gd name="T0" fmla="*/ 11 w 46"/>
                <a:gd name="T1" fmla="*/ 59 h 60"/>
                <a:gd name="T2" fmla="*/ 20 w 46"/>
                <a:gd name="T3" fmla="*/ 59 h 60"/>
                <a:gd name="T4" fmla="*/ 22 w 46"/>
                <a:gd name="T5" fmla="*/ 59 h 60"/>
                <a:gd name="T6" fmla="*/ 23 w 46"/>
                <a:gd name="T7" fmla="*/ 59 h 60"/>
                <a:gd name="T8" fmla="*/ 38 w 46"/>
                <a:gd name="T9" fmla="*/ 58 h 60"/>
                <a:gd name="T10" fmla="*/ 41 w 46"/>
                <a:gd name="T11" fmla="*/ 57 h 60"/>
                <a:gd name="T12" fmla="*/ 41 w 46"/>
                <a:gd name="T13" fmla="*/ 57 h 60"/>
                <a:gd name="T14" fmla="*/ 41 w 46"/>
                <a:gd name="T15" fmla="*/ 57 h 60"/>
                <a:gd name="T16" fmla="*/ 43 w 46"/>
                <a:gd name="T17" fmla="*/ 52 h 60"/>
                <a:gd name="T18" fmla="*/ 42 w 46"/>
                <a:gd name="T19" fmla="*/ 49 h 60"/>
                <a:gd name="T20" fmla="*/ 33 w 46"/>
                <a:gd name="T21" fmla="*/ 40 h 60"/>
                <a:gd name="T22" fmla="*/ 29 w 46"/>
                <a:gd name="T23" fmla="*/ 39 h 60"/>
                <a:gd name="T24" fmla="*/ 29 w 46"/>
                <a:gd name="T25" fmla="*/ 39 h 60"/>
                <a:gd name="T26" fmla="*/ 26 w 46"/>
                <a:gd name="T27" fmla="*/ 38 h 60"/>
                <a:gd name="T28" fmla="*/ 25 w 46"/>
                <a:gd name="T29" fmla="*/ 35 h 60"/>
                <a:gd name="T30" fmla="*/ 25 w 46"/>
                <a:gd name="T31" fmla="*/ 25 h 60"/>
                <a:gd name="T32" fmla="*/ 44 w 46"/>
                <a:gd name="T33" fmla="*/ 13 h 60"/>
                <a:gd name="T34" fmla="*/ 44 w 46"/>
                <a:gd name="T35" fmla="*/ 13 h 60"/>
                <a:gd name="T36" fmla="*/ 46 w 46"/>
                <a:gd name="T37" fmla="*/ 12 h 60"/>
                <a:gd name="T38" fmla="*/ 40 w 46"/>
                <a:gd name="T39" fmla="*/ 1 h 60"/>
                <a:gd name="T40" fmla="*/ 39 w 46"/>
                <a:gd name="T41" fmla="*/ 0 h 60"/>
                <a:gd name="T42" fmla="*/ 33 w 46"/>
                <a:gd name="T43" fmla="*/ 1 h 60"/>
                <a:gd name="T44" fmla="*/ 12 w 46"/>
                <a:gd name="T45" fmla="*/ 7 h 60"/>
                <a:gd name="T46" fmla="*/ 6 w 46"/>
                <a:gd name="T47" fmla="*/ 12 h 60"/>
                <a:gd name="T48" fmla="*/ 5 w 46"/>
                <a:gd name="T49" fmla="*/ 16 h 60"/>
                <a:gd name="T50" fmla="*/ 5 w 46"/>
                <a:gd name="T51" fmla="*/ 18 h 60"/>
                <a:gd name="T52" fmla="*/ 2 w 46"/>
                <a:gd name="T53" fmla="*/ 52 h 60"/>
                <a:gd name="T54" fmla="*/ 11 w 46"/>
                <a:gd name="T55" fmla="*/ 59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6" h="60">
                  <a:moveTo>
                    <a:pt x="11" y="59"/>
                  </a:moveTo>
                  <a:cubicBezTo>
                    <a:pt x="14" y="60"/>
                    <a:pt x="17" y="59"/>
                    <a:pt x="20" y="59"/>
                  </a:cubicBezTo>
                  <a:cubicBezTo>
                    <a:pt x="21" y="59"/>
                    <a:pt x="21" y="59"/>
                    <a:pt x="22" y="59"/>
                  </a:cubicBezTo>
                  <a:cubicBezTo>
                    <a:pt x="22" y="59"/>
                    <a:pt x="23" y="59"/>
                    <a:pt x="23" y="59"/>
                  </a:cubicBezTo>
                  <a:cubicBezTo>
                    <a:pt x="31" y="59"/>
                    <a:pt x="35" y="59"/>
                    <a:pt x="38" y="58"/>
                  </a:cubicBezTo>
                  <a:cubicBezTo>
                    <a:pt x="39" y="58"/>
                    <a:pt x="40" y="58"/>
                    <a:pt x="41" y="57"/>
                  </a:cubicBezTo>
                  <a:cubicBezTo>
                    <a:pt x="41" y="57"/>
                    <a:pt x="41" y="57"/>
                    <a:pt x="41" y="57"/>
                  </a:cubicBezTo>
                  <a:cubicBezTo>
                    <a:pt x="41" y="57"/>
                    <a:pt x="41" y="57"/>
                    <a:pt x="41" y="57"/>
                  </a:cubicBezTo>
                  <a:cubicBezTo>
                    <a:pt x="43" y="56"/>
                    <a:pt x="43" y="54"/>
                    <a:pt x="43" y="52"/>
                  </a:cubicBezTo>
                  <a:cubicBezTo>
                    <a:pt x="43" y="51"/>
                    <a:pt x="43" y="50"/>
                    <a:pt x="42" y="49"/>
                  </a:cubicBezTo>
                  <a:cubicBezTo>
                    <a:pt x="41" y="45"/>
                    <a:pt x="37" y="42"/>
                    <a:pt x="33" y="40"/>
                  </a:cubicBezTo>
                  <a:cubicBezTo>
                    <a:pt x="32" y="40"/>
                    <a:pt x="31" y="40"/>
                    <a:pt x="29" y="39"/>
                  </a:cubicBezTo>
                  <a:cubicBezTo>
                    <a:pt x="29" y="39"/>
                    <a:pt x="29" y="39"/>
                    <a:pt x="29" y="39"/>
                  </a:cubicBezTo>
                  <a:cubicBezTo>
                    <a:pt x="28" y="39"/>
                    <a:pt x="26" y="39"/>
                    <a:pt x="26" y="38"/>
                  </a:cubicBezTo>
                  <a:cubicBezTo>
                    <a:pt x="25" y="37"/>
                    <a:pt x="25" y="36"/>
                    <a:pt x="25" y="35"/>
                  </a:cubicBezTo>
                  <a:cubicBezTo>
                    <a:pt x="24" y="32"/>
                    <a:pt x="24" y="28"/>
                    <a:pt x="25" y="25"/>
                  </a:cubicBezTo>
                  <a:cubicBezTo>
                    <a:pt x="28" y="18"/>
                    <a:pt x="37" y="16"/>
                    <a:pt x="44" y="13"/>
                  </a:cubicBezTo>
                  <a:cubicBezTo>
                    <a:pt x="44" y="13"/>
                    <a:pt x="44" y="13"/>
                    <a:pt x="44" y="13"/>
                  </a:cubicBezTo>
                  <a:cubicBezTo>
                    <a:pt x="45" y="12"/>
                    <a:pt x="45" y="12"/>
                    <a:pt x="46" y="12"/>
                  </a:cubicBezTo>
                  <a:cubicBezTo>
                    <a:pt x="44" y="7"/>
                    <a:pt x="41" y="4"/>
                    <a:pt x="40" y="1"/>
                  </a:cubicBezTo>
                  <a:cubicBezTo>
                    <a:pt x="40" y="1"/>
                    <a:pt x="40" y="0"/>
                    <a:pt x="39" y="0"/>
                  </a:cubicBezTo>
                  <a:cubicBezTo>
                    <a:pt x="38" y="0"/>
                    <a:pt x="36" y="0"/>
                    <a:pt x="33" y="1"/>
                  </a:cubicBezTo>
                  <a:cubicBezTo>
                    <a:pt x="26" y="2"/>
                    <a:pt x="17" y="5"/>
                    <a:pt x="12" y="7"/>
                  </a:cubicBezTo>
                  <a:cubicBezTo>
                    <a:pt x="10" y="8"/>
                    <a:pt x="7" y="10"/>
                    <a:pt x="6" y="12"/>
                  </a:cubicBezTo>
                  <a:cubicBezTo>
                    <a:pt x="5" y="13"/>
                    <a:pt x="5" y="14"/>
                    <a:pt x="5" y="16"/>
                  </a:cubicBezTo>
                  <a:cubicBezTo>
                    <a:pt x="5" y="17"/>
                    <a:pt x="5" y="17"/>
                    <a:pt x="5" y="18"/>
                  </a:cubicBezTo>
                  <a:cubicBezTo>
                    <a:pt x="0" y="39"/>
                    <a:pt x="1" y="49"/>
                    <a:pt x="2" y="52"/>
                  </a:cubicBezTo>
                  <a:cubicBezTo>
                    <a:pt x="4" y="56"/>
                    <a:pt x="7" y="58"/>
                    <a:pt x="11" y="59"/>
                  </a:cubicBezTo>
                </a:path>
              </a:pathLst>
            </a:custGeom>
            <a:solidFill>
              <a:srgbClr val="DEAF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5" name="Freeform 392"/>
            <p:cNvSpPr>
              <a:spLocks noEditPoints="1"/>
            </p:cNvSpPr>
            <p:nvPr/>
          </p:nvSpPr>
          <p:spPr bwMode="auto">
            <a:xfrm>
              <a:off x="8675689" y="2636838"/>
              <a:ext cx="7938" cy="7938"/>
            </a:xfrm>
            <a:custGeom>
              <a:avLst/>
              <a:gdLst>
                <a:gd name="T0" fmla="*/ 4 w 4"/>
                <a:gd name="T1" fmla="*/ 1 h 5"/>
                <a:gd name="T2" fmla="*/ 4 w 4"/>
                <a:gd name="T3" fmla="*/ 5 h 5"/>
                <a:gd name="T4" fmla="*/ 4 w 4"/>
                <a:gd name="T5" fmla="*/ 5 h 5"/>
                <a:gd name="T6" fmla="*/ 4 w 4"/>
                <a:gd name="T7" fmla="*/ 1 h 5"/>
                <a:gd name="T8" fmla="*/ 0 w 4"/>
                <a:gd name="T9" fmla="*/ 0 h 5"/>
                <a:gd name="T10" fmla="*/ 0 w 4"/>
                <a:gd name="T11" fmla="*/ 0 h 5"/>
                <a:gd name="T12" fmla="*/ 1 w 4"/>
                <a:gd name="T13" fmla="*/ 0 h 5"/>
                <a:gd name="T14" fmla="*/ 0 w 4"/>
                <a:gd name="T15" fmla="*/ 0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5">
                  <a:moveTo>
                    <a:pt x="4" y="1"/>
                  </a:moveTo>
                  <a:cubicBezTo>
                    <a:pt x="4" y="2"/>
                    <a:pt x="4" y="4"/>
                    <a:pt x="4" y="5"/>
                  </a:cubicBezTo>
                  <a:cubicBezTo>
                    <a:pt x="4" y="5"/>
                    <a:pt x="4" y="5"/>
                    <a:pt x="4" y="5"/>
                  </a:cubicBezTo>
                  <a:cubicBezTo>
                    <a:pt x="4" y="4"/>
                    <a:pt x="4" y="2"/>
                    <a:pt x="4" y="1"/>
                  </a:cubicBezTo>
                  <a:moveTo>
                    <a:pt x="0" y="0"/>
                  </a:moveTo>
                  <a:cubicBezTo>
                    <a:pt x="0" y="0"/>
                    <a:pt x="0" y="0"/>
                    <a:pt x="0" y="0"/>
                  </a:cubicBezTo>
                  <a:cubicBezTo>
                    <a:pt x="0" y="0"/>
                    <a:pt x="0" y="0"/>
                    <a:pt x="1" y="0"/>
                  </a:cubicBezTo>
                  <a:cubicBezTo>
                    <a:pt x="0" y="0"/>
                    <a:pt x="0" y="0"/>
                    <a:pt x="0" y="0"/>
                  </a:cubicBezTo>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6" name="Freeform 393"/>
            <p:cNvSpPr>
              <a:spLocks/>
            </p:cNvSpPr>
            <p:nvPr/>
          </p:nvSpPr>
          <p:spPr bwMode="auto">
            <a:xfrm>
              <a:off x="8662989" y="2617788"/>
              <a:ext cx="73025" cy="57150"/>
            </a:xfrm>
            <a:custGeom>
              <a:avLst/>
              <a:gdLst>
                <a:gd name="T0" fmla="*/ 0 w 43"/>
                <a:gd name="T1" fmla="*/ 0 h 34"/>
                <a:gd name="T2" fmla="*/ 8 w 43"/>
                <a:gd name="T3" fmla="*/ 11 h 34"/>
                <a:gd name="T4" fmla="*/ 9 w 43"/>
                <a:gd name="T5" fmla="*/ 11 h 34"/>
                <a:gd name="T6" fmla="*/ 9 w 43"/>
                <a:gd name="T7" fmla="*/ 11 h 34"/>
                <a:gd name="T8" fmla="*/ 12 w 43"/>
                <a:gd name="T9" fmla="*/ 11 h 34"/>
                <a:gd name="T10" fmla="*/ 12 w 43"/>
                <a:gd name="T11" fmla="*/ 12 h 34"/>
                <a:gd name="T12" fmla="*/ 12 w 43"/>
                <a:gd name="T13" fmla="*/ 12 h 34"/>
                <a:gd name="T14" fmla="*/ 12 w 43"/>
                <a:gd name="T15" fmla="*/ 16 h 34"/>
                <a:gd name="T16" fmla="*/ 12 w 43"/>
                <a:gd name="T17" fmla="*/ 16 h 34"/>
                <a:gd name="T18" fmla="*/ 14 w 43"/>
                <a:gd name="T19" fmla="*/ 20 h 34"/>
                <a:gd name="T20" fmla="*/ 16 w 43"/>
                <a:gd name="T21" fmla="*/ 22 h 34"/>
                <a:gd name="T22" fmla="*/ 19 w 43"/>
                <a:gd name="T23" fmla="*/ 25 h 34"/>
                <a:gd name="T24" fmla="*/ 34 w 43"/>
                <a:gd name="T25" fmla="*/ 34 h 34"/>
                <a:gd name="T26" fmla="*/ 39 w 43"/>
                <a:gd name="T27" fmla="*/ 34 h 34"/>
                <a:gd name="T28" fmla="*/ 40 w 43"/>
                <a:gd name="T29" fmla="*/ 34 h 34"/>
                <a:gd name="T30" fmla="*/ 43 w 43"/>
                <a:gd name="T31" fmla="*/ 34 h 34"/>
                <a:gd name="T32" fmla="*/ 27 w 43"/>
                <a:gd name="T33" fmla="*/ 17 h 34"/>
                <a:gd name="T34" fmla="*/ 0 w 43"/>
                <a:gd name="T35" fmla="*/ 0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3" h="34">
                  <a:moveTo>
                    <a:pt x="0" y="0"/>
                  </a:moveTo>
                  <a:cubicBezTo>
                    <a:pt x="8" y="11"/>
                    <a:pt x="8" y="11"/>
                    <a:pt x="8" y="11"/>
                  </a:cubicBezTo>
                  <a:cubicBezTo>
                    <a:pt x="8" y="11"/>
                    <a:pt x="8" y="11"/>
                    <a:pt x="9" y="11"/>
                  </a:cubicBezTo>
                  <a:cubicBezTo>
                    <a:pt x="9" y="11"/>
                    <a:pt x="9" y="11"/>
                    <a:pt x="9" y="11"/>
                  </a:cubicBezTo>
                  <a:cubicBezTo>
                    <a:pt x="10" y="11"/>
                    <a:pt x="11" y="11"/>
                    <a:pt x="12" y="11"/>
                  </a:cubicBezTo>
                  <a:cubicBezTo>
                    <a:pt x="12" y="12"/>
                    <a:pt x="12" y="12"/>
                    <a:pt x="12" y="12"/>
                  </a:cubicBezTo>
                  <a:cubicBezTo>
                    <a:pt x="12" y="12"/>
                    <a:pt x="12" y="12"/>
                    <a:pt x="12" y="12"/>
                  </a:cubicBezTo>
                  <a:cubicBezTo>
                    <a:pt x="12" y="13"/>
                    <a:pt x="12" y="15"/>
                    <a:pt x="12" y="16"/>
                  </a:cubicBezTo>
                  <a:cubicBezTo>
                    <a:pt x="12" y="16"/>
                    <a:pt x="12" y="16"/>
                    <a:pt x="12" y="16"/>
                  </a:cubicBezTo>
                  <a:cubicBezTo>
                    <a:pt x="13" y="17"/>
                    <a:pt x="13" y="19"/>
                    <a:pt x="14" y="20"/>
                  </a:cubicBezTo>
                  <a:cubicBezTo>
                    <a:pt x="16" y="22"/>
                    <a:pt x="16" y="22"/>
                    <a:pt x="16" y="22"/>
                  </a:cubicBezTo>
                  <a:cubicBezTo>
                    <a:pt x="17" y="23"/>
                    <a:pt x="18" y="24"/>
                    <a:pt x="19" y="25"/>
                  </a:cubicBezTo>
                  <a:cubicBezTo>
                    <a:pt x="23" y="28"/>
                    <a:pt x="28" y="32"/>
                    <a:pt x="34" y="34"/>
                  </a:cubicBezTo>
                  <a:cubicBezTo>
                    <a:pt x="36" y="34"/>
                    <a:pt x="37" y="34"/>
                    <a:pt x="39" y="34"/>
                  </a:cubicBezTo>
                  <a:cubicBezTo>
                    <a:pt x="39" y="34"/>
                    <a:pt x="40" y="34"/>
                    <a:pt x="40" y="34"/>
                  </a:cubicBezTo>
                  <a:cubicBezTo>
                    <a:pt x="41" y="34"/>
                    <a:pt x="42" y="34"/>
                    <a:pt x="43" y="34"/>
                  </a:cubicBezTo>
                  <a:cubicBezTo>
                    <a:pt x="40" y="28"/>
                    <a:pt x="32" y="21"/>
                    <a:pt x="27" y="17"/>
                  </a:cubicBezTo>
                  <a:cubicBezTo>
                    <a:pt x="24" y="14"/>
                    <a:pt x="10" y="6"/>
                    <a:pt x="0" y="0"/>
                  </a:cubicBezTo>
                </a:path>
              </a:pathLst>
            </a:custGeom>
            <a:solidFill>
              <a:srgbClr val="F1BB9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7" name="Freeform 394"/>
            <p:cNvSpPr>
              <a:spLocks/>
            </p:cNvSpPr>
            <p:nvPr/>
          </p:nvSpPr>
          <p:spPr bwMode="auto">
            <a:xfrm>
              <a:off x="8683626" y="2644776"/>
              <a:ext cx="3175" cy="6350"/>
            </a:xfrm>
            <a:custGeom>
              <a:avLst/>
              <a:gdLst>
                <a:gd name="T0" fmla="*/ 0 w 2"/>
                <a:gd name="T1" fmla="*/ 0 h 4"/>
                <a:gd name="T2" fmla="*/ 0 w 2"/>
                <a:gd name="T3" fmla="*/ 1 h 4"/>
                <a:gd name="T4" fmla="*/ 2 w 2"/>
                <a:gd name="T5" fmla="*/ 4 h 4"/>
                <a:gd name="T6" fmla="*/ 0 w 2"/>
                <a:gd name="T7" fmla="*/ 0 h 4"/>
                <a:gd name="T8" fmla="*/ 0 w 2"/>
                <a:gd name="T9" fmla="*/ 0 h 4"/>
                <a:gd name="T10" fmla="*/ 0 w 2"/>
                <a:gd name="T11" fmla="*/ 0 h 4"/>
              </a:gdLst>
              <a:ahLst/>
              <a:cxnLst>
                <a:cxn ang="0">
                  <a:pos x="T0" y="T1"/>
                </a:cxn>
                <a:cxn ang="0">
                  <a:pos x="T2" y="T3"/>
                </a:cxn>
                <a:cxn ang="0">
                  <a:pos x="T4" y="T5"/>
                </a:cxn>
                <a:cxn ang="0">
                  <a:pos x="T6" y="T7"/>
                </a:cxn>
                <a:cxn ang="0">
                  <a:pos x="T8" y="T9"/>
                </a:cxn>
                <a:cxn ang="0">
                  <a:pos x="T10" y="T11"/>
                </a:cxn>
              </a:cxnLst>
              <a:rect l="0" t="0" r="r" b="b"/>
              <a:pathLst>
                <a:path w="2" h="4">
                  <a:moveTo>
                    <a:pt x="0" y="0"/>
                  </a:moveTo>
                  <a:cubicBezTo>
                    <a:pt x="0" y="0"/>
                    <a:pt x="0" y="1"/>
                    <a:pt x="0" y="1"/>
                  </a:cubicBezTo>
                  <a:cubicBezTo>
                    <a:pt x="2" y="4"/>
                    <a:pt x="2" y="4"/>
                    <a:pt x="2" y="4"/>
                  </a:cubicBezTo>
                  <a:cubicBezTo>
                    <a:pt x="1" y="3"/>
                    <a:pt x="1" y="1"/>
                    <a:pt x="0" y="0"/>
                  </a:cubicBezTo>
                  <a:cubicBezTo>
                    <a:pt x="0" y="0"/>
                    <a:pt x="0" y="0"/>
                    <a:pt x="0" y="0"/>
                  </a:cubicBezTo>
                  <a:cubicBezTo>
                    <a:pt x="0" y="0"/>
                    <a:pt x="0" y="0"/>
                    <a:pt x="0" y="0"/>
                  </a:cubicBezTo>
                </a:path>
              </a:pathLst>
            </a:custGeom>
            <a:solidFill>
              <a:srgbClr val="D6AA7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8" name="Freeform 395"/>
            <p:cNvSpPr>
              <a:spLocks/>
            </p:cNvSpPr>
            <p:nvPr/>
          </p:nvSpPr>
          <p:spPr bwMode="auto">
            <a:xfrm>
              <a:off x="8604251" y="2601913"/>
              <a:ext cx="136525" cy="165100"/>
            </a:xfrm>
            <a:custGeom>
              <a:avLst/>
              <a:gdLst>
                <a:gd name="T0" fmla="*/ 8 w 81"/>
                <a:gd name="T1" fmla="*/ 28 h 98"/>
                <a:gd name="T2" fmla="*/ 1 w 81"/>
                <a:gd name="T3" fmla="*/ 13 h 98"/>
                <a:gd name="T4" fmla="*/ 15 w 81"/>
                <a:gd name="T5" fmla="*/ 2 h 98"/>
                <a:gd name="T6" fmla="*/ 36 w 81"/>
                <a:gd name="T7" fmla="*/ 14 h 98"/>
                <a:gd name="T8" fmla="*/ 54 w 81"/>
                <a:gd name="T9" fmla="*/ 35 h 98"/>
                <a:gd name="T10" fmla="*/ 81 w 81"/>
                <a:gd name="T11" fmla="*/ 46 h 98"/>
                <a:gd name="T12" fmla="*/ 66 w 81"/>
                <a:gd name="T13" fmla="*/ 65 h 98"/>
                <a:gd name="T14" fmla="*/ 42 w 81"/>
                <a:gd name="T15" fmla="*/ 66 h 98"/>
                <a:gd name="T16" fmla="*/ 25 w 81"/>
                <a:gd name="T17" fmla="*/ 50 h 98"/>
                <a:gd name="T18" fmla="*/ 8 w 81"/>
                <a:gd name="T19" fmla="*/ 28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 h="98">
                  <a:moveTo>
                    <a:pt x="8" y="28"/>
                  </a:moveTo>
                  <a:cubicBezTo>
                    <a:pt x="5" y="24"/>
                    <a:pt x="0" y="18"/>
                    <a:pt x="1" y="13"/>
                  </a:cubicBezTo>
                  <a:cubicBezTo>
                    <a:pt x="2" y="6"/>
                    <a:pt x="8" y="0"/>
                    <a:pt x="15" y="2"/>
                  </a:cubicBezTo>
                  <a:cubicBezTo>
                    <a:pt x="23" y="3"/>
                    <a:pt x="30" y="9"/>
                    <a:pt x="36" y="14"/>
                  </a:cubicBezTo>
                  <a:cubicBezTo>
                    <a:pt x="42" y="20"/>
                    <a:pt x="47" y="29"/>
                    <a:pt x="54" y="35"/>
                  </a:cubicBezTo>
                  <a:cubicBezTo>
                    <a:pt x="60" y="41"/>
                    <a:pt x="72" y="47"/>
                    <a:pt x="81" y="46"/>
                  </a:cubicBezTo>
                  <a:cubicBezTo>
                    <a:pt x="74" y="52"/>
                    <a:pt x="76" y="63"/>
                    <a:pt x="66" y="65"/>
                  </a:cubicBezTo>
                  <a:cubicBezTo>
                    <a:pt x="51" y="69"/>
                    <a:pt x="65" y="98"/>
                    <a:pt x="42" y="66"/>
                  </a:cubicBezTo>
                  <a:cubicBezTo>
                    <a:pt x="36" y="57"/>
                    <a:pt x="33" y="58"/>
                    <a:pt x="25" y="50"/>
                  </a:cubicBezTo>
                  <a:cubicBezTo>
                    <a:pt x="18" y="44"/>
                    <a:pt x="13" y="37"/>
                    <a:pt x="8" y="28"/>
                  </a:cubicBezTo>
                </a:path>
              </a:pathLst>
            </a:custGeom>
            <a:solidFill>
              <a:srgbClr val="D6A7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9" name="Freeform 396"/>
            <p:cNvSpPr>
              <a:spLocks/>
            </p:cNvSpPr>
            <p:nvPr/>
          </p:nvSpPr>
          <p:spPr bwMode="auto">
            <a:xfrm>
              <a:off x="8647114" y="2593976"/>
              <a:ext cx="9525" cy="30163"/>
            </a:xfrm>
            <a:custGeom>
              <a:avLst/>
              <a:gdLst>
                <a:gd name="T0" fmla="*/ 2 w 5"/>
                <a:gd name="T1" fmla="*/ 0 h 18"/>
                <a:gd name="T2" fmla="*/ 5 w 5"/>
                <a:gd name="T3" fmla="*/ 18 h 18"/>
                <a:gd name="T4" fmla="*/ 3 w 5"/>
                <a:gd name="T5" fmla="*/ 18 h 18"/>
                <a:gd name="T6" fmla="*/ 2 w 5"/>
                <a:gd name="T7" fmla="*/ 0 h 18"/>
              </a:gdLst>
              <a:ahLst/>
              <a:cxnLst>
                <a:cxn ang="0">
                  <a:pos x="T0" y="T1"/>
                </a:cxn>
                <a:cxn ang="0">
                  <a:pos x="T2" y="T3"/>
                </a:cxn>
                <a:cxn ang="0">
                  <a:pos x="T4" y="T5"/>
                </a:cxn>
                <a:cxn ang="0">
                  <a:pos x="T6" y="T7"/>
                </a:cxn>
              </a:cxnLst>
              <a:rect l="0" t="0" r="r" b="b"/>
              <a:pathLst>
                <a:path w="5" h="18">
                  <a:moveTo>
                    <a:pt x="2" y="0"/>
                  </a:moveTo>
                  <a:cubicBezTo>
                    <a:pt x="2" y="6"/>
                    <a:pt x="3" y="12"/>
                    <a:pt x="5" y="18"/>
                  </a:cubicBezTo>
                  <a:cubicBezTo>
                    <a:pt x="3" y="18"/>
                    <a:pt x="3" y="18"/>
                    <a:pt x="3" y="18"/>
                  </a:cubicBezTo>
                  <a:cubicBezTo>
                    <a:pt x="0" y="13"/>
                    <a:pt x="1" y="6"/>
                    <a:pt x="2" y="0"/>
                  </a:cubicBezTo>
                </a:path>
              </a:pathLst>
            </a:custGeom>
            <a:solidFill>
              <a:srgbClr val="D5A5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0" name="Freeform 397"/>
            <p:cNvSpPr>
              <a:spLocks/>
            </p:cNvSpPr>
            <p:nvPr/>
          </p:nvSpPr>
          <p:spPr bwMode="auto">
            <a:xfrm>
              <a:off x="8551864" y="2525713"/>
              <a:ext cx="204788" cy="274638"/>
            </a:xfrm>
            <a:custGeom>
              <a:avLst/>
              <a:gdLst>
                <a:gd name="T0" fmla="*/ 122 w 122"/>
                <a:gd name="T1" fmla="*/ 148 h 163"/>
                <a:gd name="T2" fmla="*/ 17 w 122"/>
                <a:gd name="T3" fmla="*/ 0 h 163"/>
                <a:gd name="T4" fmla="*/ 0 w 122"/>
                <a:gd name="T5" fmla="*/ 12 h 163"/>
                <a:gd name="T6" fmla="*/ 105 w 122"/>
                <a:gd name="T7" fmla="*/ 159 h 163"/>
                <a:gd name="T8" fmla="*/ 122 w 122"/>
                <a:gd name="T9" fmla="*/ 148 h 163"/>
              </a:gdLst>
              <a:ahLst/>
              <a:cxnLst>
                <a:cxn ang="0">
                  <a:pos x="T0" y="T1"/>
                </a:cxn>
                <a:cxn ang="0">
                  <a:pos x="T2" y="T3"/>
                </a:cxn>
                <a:cxn ang="0">
                  <a:pos x="T4" y="T5"/>
                </a:cxn>
                <a:cxn ang="0">
                  <a:pos x="T6" y="T7"/>
                </a:cxn>
                <a:cxn ang="0">
                  <a:pos x="T8" y="T9"/>
                </a:cxn>
              </a:cxnLst>
              <a:rect l="0" t="0" r="r" b="b"/>
              <a:pathLst>
                <a:path w="122" h="163">
                  <a:moveTo>
                    <a:pt x="122" y="148"/>
                  </a:moveTo>
                  <a:cubicBezTo>
                    <a:pt x="17" y="0"/>
                    <a:pt x="17" y="0"/>
                    <a:pt x="17" y="0"/>
                  </a:cubicBezTo>
                  <a:cubicBezTo>
                    <a:pt x="0" y="12"/>
                    <a:pt x="0" y="12"/>
                    <a:pt x="0" y="12"/>
                  </a:cubicBezTo>
                  <a:cubicBezTo>
                    <a:pt x="105" y="159"/>
                    <a:pt x="105" y="159"/>
                    <a:pt x="105" y="159"/>
                  </a:cubicBezTo>
                  <a:cubicBezTo>
                    <a:pt x="118" y="163"/>
                    <a:pt x="122" y="161"/>
                    <a:pt x="122" y="148"/>
                  </a:cubicBezTo>
                </a:path>
              </a:pathLst>
            </a:custGeom>
            <a:solidFill>
              <a:srgbClr val="D30C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1" name="Freeform 398"/>
            <p:cNvSpPr>
              <a:spLocks noEditPoints="1"/>
            </p:cNvSpPr>
            <p:nvPr/>
          </p:nvSpPr>
          <p:spPr bwMode="auto">
            <a:xfrm>
              <a:off x="8301039" y="2241551"/>
              <a:ext cx="349250" cy="350838"/>
            </a:xfrm>
            <a:custGeom>
              <a:avLst/>
              <a:gdLst>
                <a:gd name="T0" fmla="*/ 31 w 207"/>
                <a:gd name="T1" fmla="*/ 161 h 208"/>
                <a:gd name="T2" fmla="*/ 46 w 207"/>
                <a:gd name="T3" fmla="*/ 32 h 208"/>
                <a:gd name="T4" fmla="*/ 176 w 207"/>
                <a:gd name="T5" fmla="*/ 47 h 208"/>
                <a:gd name="T6" fmla="*/ 161 w 207"/>
                <a:gd name="T7" fmla="*/ 176 h 208"/>
                <a:gd name="T8" fmla="*/ 31 w 207"/>
                <a:gd name="T9" fmla="*/ 161 h 208"/>
                <a:gd name="T10" fmla="*/ 154 w 207"/>
                <a:gd name="T11" fmla="*/ 168 h 208"/>
                <a:gd name="T12" fmla="*/ 167 w 207"/>
                <a:gd name="T13" fmla="*/ 54 h 208"/>
                <a:gd name="T14" fmla="*/ 53 w 207"/>
                <a:gd name="T15" fmla="*/ 40 h 208"/>
                <a:gd name="T16" fmla="*/ 40 w 207"/>
                <a:gd name="T17" fmla="*/ 155 h 208"/>
                <a:gd name="T18" fmla="*/ 154 w 207"/>
                <a:gd name="T19" fmla="*/ 16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7" h="208">
                  <a:moveTo>
                    <a:pt x="31" y="161"/>
                  </a:moveTo>
                  <a:cubicBezTo>
                    <a:pt x="0" y="121"/>
                    <a:pt x="6" y="63"/>
                    <a:pt x="46" y="32"/>
                  </a:cubicBezTo>
                  <a:cubicBezTo>
                    <a:pt x="86" y="0"/>
                    <a:pt x="144" y="7"/>
                    <a:pt x="176" y="47"/>
                  </a:cubicBezTo>
                  <a:cubicBezTo>
                    <a:pt x="207" y="87"/>
                    <a:pt x="200" y="145"/>
                    <a:pt x="161" y="176"/>
                  </a:cubicBezTo>
                  <a:cubicBezTo>
                    <a:pt x="121" y="208"/>
                    <a:pt x="63" y="201"/>
                    <a:pt x="31" y="161"/>
                  </a:cubicBezTo>
                  <a:moveTo>
                    <a:pt x="154" y="168"/>
                  </a:moveTo>
                  <a:cubicBezTo>
                    <a:pt x="189" y="140"/>
                    <a:pt x="195" y="89"/>
                    <a:pt x="167" y="54"/>
                  </a:cubicBezTo>
                  <a:cubicBezTo>
                    <a:pt x="139" y="18"/>
                    <a:pt x="88" y="12"/>
                    <a:pt x="53" y="40"/>
                  </a:cubicBezTo>
                  <a:cubicBezTo>
                    <a:pt x="18" y="68"/>
                    <a:pt x="12" y="119"/>
                    <a:pt x="40" y="155"/>
                  </a:cubicBezTo>
                  <a:cubicBezTo>
                    <a:pt x="67" y="190"/>
                    <a:pt x="119" y="196"/>
                    <a:pt x="154" y="168"/>
                  </a:cubicBezTo>
                </a:path>
              </a:pathLst>
            </a:custGeom>
            <a:solidFill>
              <a:srgbClr val="D30C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2" name="Freeform 399"/>
            <p:cNvSpPr>
              <a:spLocks/>
            </p:cNvSpPr>
            <p:nvPr/>
          </p:nvSpPr>
          <p:spPr bwMode="auto">
            <a:xfrm>
              <a:off x="8585201" y="2333626"/>
              <a:ext cx="28575" cy="166688"/>
            </a:xfrm>
            <a:custGeom>
              <a:avLst/>
              <a:gdLst>
                <a:gd name="T0" fmla="*/ 0 w 17"/>
                <a:gd name="T1" fmla="*/ 0 h 98"/>
                <a:gd name="T2" fmla="*/ 0 w 17"/>
                <a:gd name="T3" fmla="*/ 21 h 98"/>
                <a:gd name="T4" fmla="*/ 4 w 17"/>
                <a:gd name="T5" fmla="*/ 47 h 98"/>
                <a:gd name="T6" fmla="*/ 1 w 17"/>
                <a:gd name="T7" fmla="*/ 47 h 98"/>
                <a:gd name="T8" fmla="*/ 0 w 17"/>
                <a:gd name="T9" fmla="*/ 41 h 98"/>
                <a:gd name="T10" fmla="*/ 0 w 17"/>
                <a:gd name="T11" fmla="*/ 98 h 98"/>
                <a:gd name="T12" fmla="*/ 17 w 17"/>
                <a:gd name="T13" fmla="*/ 49 h 98"/>
                <a:gd name="T14" fmla="*/ 0 w 17"/>
                <a:gd name="T15" fmla="*/ 0 h 9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 h="98">
                  <a:moveTo>
                    <a:pt x="0" y="0"/>
                  </a:moveTo>
                  <a:cubicBezTo>
                    <a:pt x="0" y="21"/>
                    <a:pt x="0" y="21"/>
                    <a:pt x="0" y="21"/>
                  </a:cubicBezTo>
                  <a:cubicBezTo>
                    <a:pt x="3" y="29"/>
                    <a:pt x="4" y="38"/>
                    <a:pt x="4" y="47"/>
                  </a:cubicBezTo>
                  <a:cubicBezTo>
                    <a:pt x="1" y="47"/>
                    <a:pt x="1" y="47"/>
                    <a:pt x="1" y="47"/>
                  </a:cubicBezTo>
                  <a:cubicBezTo>
                    <a:pt x="1" y="45"/>
                    <a:pt x="1" y="43"/>
                    <a:pt x="0" y="41"/>
                  </a:cubicBezTo>
                  <a:cubicBezTo>
                    <a:pt x="0" y="98"/>
                    <a:pt x="0" y="98"/>
                    <a:pt x="0" y="98"/>
                  </a:cubicBezTo>
                  <a:cubicBezTo>
                    <a:pt x="11" y="84"/>
                    <a:pt x="17" y="66"/>
                    <a:pt x="17" y="49"/>
                  </a:cubicBezTo>
                  <a:cubicBezTo>
                    <a:pt x="17" y="32"/>
                    <a:pt x="11" y="15"/>
                    <a:pt x="0" y="0"/>
                  </a:cubicBezTo>
                </a:path>
              </a:pathLst>
            </a:custGeom>
            <a:solidFill>
              <a:srgbClr val="F0F4F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3" name="Freeform 400"/>
            <p:cNvSpPr>
              <a:spLocks noEditPoints="1"/>
            </p:cNvSpPr>
            <p:nvPr/>
          </p:nvSpPr>
          <p:spPr bwMode="auto">
            <a:xfrm>
              <a:off x="8548689" y="2300288"/>
              <a:ext cx="36513" cy="233363"/>
            </a:xfrm>
            <a:custGeom>
              <a:avLst/>
              <a:gdLst>
                <a:gd name="T0" fmla="*/ 0 w 21"/>
                <a:gd name="T1" fmla="*/ 17 h 138"/>
                <a:gd name="T2" fmla="*/ 0 w 21"/>
                <a:gd name="T3" fmla="*/ 138 h 138"/>
                <a:gd name="T4" fmla="*/ 5 w 21"/>
                <a:gd name="T5" fmla="*/ 134 h 138"/>
                <a:gd name="T6" fmla="*/ 5 w 21"/>
                <a:gd name="T7" fmla="*/ 134 h 138"/>
                <a:gd name="T8" fmla="*/ 7 w 21"/>
                <a:gd name="T9" fmla="*/ 133 h 138"/>
                <a:gd name="T10" fmla="*/ 7 w 21"/>
                <a:gd name="T11" fmla="*/ 133 h 138"/>
                <a:gd name="T12" fmla="*/ 7 w 21"/>
                <a:gd name="T13" fmla="*/ 133 h 138"/>
                <a:gd name="T14" fmla="*/ 21 w 21"/>
                <a:gd name="T15" fmla="*/ 118 h 138"/>
                <a:gd name="T16" fmla="*/ 21 w 21"/>
                <a:gd name="T17" fmla="*/ 61 h 138"/>
                <a:gd name="T18" fmla="*/ 0 w 21"/>
                <a:gd name="T19" fmla="*/ 17 h 138"/>
                <a:gd name="T20" fmla="*/ 0 w 21"/>
                <a:gd name="T21" fmla="*/ 0 h 138"/>
                <a:gd name="T22" fmla="*/ 0 w 21"/>
                <a:gd name="T23" fmla="*/ 9 h 138"/>
                <a:gd name="T24" fmla="*/ 21 w 21"/>
                <a:gd name="T25" fmla="*/ 41 h 138"/>
                <a:gd name="T26" fmla="*/ 21 w 21"/>
                <a:gd name="T27" fmla="*/ 20 h 138"/>
                <a:gd name="T28" fmla="*/ 20 w 21"/>
                <a:gd name="T29" fmla="*/ 19 h 138"/>
                <a:gd name="T30" fmla="*/ 20 w 21"/>
                <a:gd name="T31" fmla="*/ 19 h 138"/>
                <a:gd name="T32" fmla="*/ 20 w 21"/>
                <a:gd name="T33" fmla="*/ 19 h 138"/>
                <a:gd name="T34" fmla="*/ 0 w 21"/>
                <a:gd name="T35" fmla="*/ 0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1" h="138">
                  <a:moveTo>
                    <a:pt x="0" y="17"/>
                  </a:moveTo>
                  <a:cubicBezTo>
                    <a:pt x="0" y="138"/>
                    <a:pt x="0" y="138"/>
                    <a:pt x="0" y="138"/>
                  </a:cubicBezTo>
                  <a:cubicBezTo>
                    <a:pt x="2" y="137"/>
                    <a:pt x="3" y="136"/>
                    <a:pt x="5" y="134"/>
                  </a:cubicBezTo>
                  <a:cubicBezTo>
                    <a:pt x="5" y="134"/>
                    <a:pt x="5" y="134"/>
                    <a:pt x="5" y="134"/>
                  </a:cubicBezTo>
                  <a:cubicBezTo>
                    <a:pt x="6" y="134"/>
                    <a:pt x="6" y="133"/>
                    <a:pt x="7" y="133"/>
                  </a:cubicBezTo>
                  <a:cubicBezTo>
                    <a:pt x="7" y="133"/>
                    <a:pt x="7" y="133"/>
                    <a:pt x="7" y="133"/>
                  </a:cubicBezTo>
                  <a:cubicBezTo>
                    <a:pt x="7" y="133"/>
                    <a:pt x="7" y="133"/>
                    <a:pt x="7" y="133"/>
                  </a:cubicBezTo>
                  <a:cubicBezTo>
                    <a:pt x="13" y="128"/>
                    <a:pt x="17" y="123"/>
                    <a:pt x="21" y="118"/>
                  </a:cubicBezTo>
                  <a:cubicBezTo>
                    <a:pt x="21" y="61"/>
                    <a:pt x="21" y="61"/>
                    <a:pt x="21" y="61"/>
                  </a:cubicBezTo>
                  <a:cubicBezTo>
                    <a:pt x="19" y="44"/>
                    <a:pt x="11" y="29"/>
                    <a:pt x="0" y="17"/>
                  </a:cubicBezTo>
                  <a:moveTo>
                    <a:pt x="0" y="0"/>
                  </a:moveTo>
                  <a:cubicBezTo>
                    <a:pt x="0" y="9"/>
                    <a:pt x="0" y="9"/>
                    <a:pt x="0" y="9"/>
                  </a:cubicBezTo>
                  <a:cubicBezTo>
                    <a:pt x="10" y="17"/>
                    <a:pt x="17" y="28"/>
                    <a:pt x="21" y="41"/>
                  </a:cubicBezTo>
                  <a:cubicBezTo>
                    <a:pt x="21" y="20"/>
                    <a:pt x="21" y="20"/>
                    <a:pt x="21" y="20"/>
                  </a:cubicBezTo>
                  <a:cubicBezTo>
                    <a:pt x="21" y="20"/>
                    <a:pt x="21" y="19"/>
                    <a:pt x="20" y="19"/>
                  </a:cubicBezTo>
                  <a:cubicBezTo>
                    <a:pt x="20" y="19"/>
                    <a:pt x="20" y="19"/>
                    <a:pt x="20" y="19"/>
                  </a:cubicBezTo>
                  <a:cubicBezTo>
                    <a:pt x="20" y="19"/>
                    <a:pt x="20" y="19"/>
                    <a:pt x="20" y="19"/>
                  </a:cubicBezTo>
                  <a:cubicBezTo>
                    <a:pt x="14" y="11"/>
                    <a:pt x="7" y="5"/>
                    <a:pt x="0" y="0"/>
                  </a:cubicBezTo>
                </a:path>
              </a:pathLst>
            </a:custGeom>
            <a:solidFill>
              <a:srgbClr val="AB7F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4" name="Freeform 401"/>
            <p:cNvSpPr>
              <a:spLocks/>
            </p:cNvSpPr>
            <p:nvPr/>
          </p:nvSpPr>
          <p:spPr bwMode="auto">
            <a:xfrm>
              <a:off x="8340726" y="2279651"/>
              <a:ext cx="207963" cy="274638"/>
            </a:xfrm>
            <a:custGeom>
              <a:avLst/>
              <a:gdLst>
                <a:gd name="T0" fmla="*/ 79 w 123"/>
                <a:gd name="T1" fmla="*/ 0 h 162"/>
                <a:gd name="T2" fmla="*/ 75 w 123"/>
                <a:gd name="T3" fmla="*/ 0 h 162"/>
                <a:gd name="T4" fmla="*/ 16 w 123"/>
                <a:gd name="T5" fmla="*/ 76 h 162"/>
                <a:gd name="T6" fmla="*/ 9 w 123"/>
                <a:gd name="T7" fmla="*/ 93 h 162"/>
                <a:gd name="T8" fmla="*/ 5 w 123"/>
                <a:gd name="T9" fmla="*/ 91 h 162"/>
                <a:gd name="T10" fmla="*/ 0 w 123"/>
                <a:gd name="T11" fmla="*/ 96 h 162"/>
                <a:gd name="T12" fmla="*/ 5 w 123"/>
                <a:gd name="T13" fmla="*/ 99 h 162"/>
                <a:gd name="T14" fmla="*/ 1 w 123"/>
                <a:gd name="T15" fmla="*/ 103 h 162"/>
                <a:gd name="T16" fmla="*/ 16 w 123"/>
                <a:gd name="T17" fmla="*/ 132 h 162"/>
                <a:gd name="T18" fmla="*/ 16 w 123"/>
                <a:gd name="T19" fmla="*/ 132 h 162"/>
                <a:gd name="T20" fmla="*/ 31 w 123"/>
                <a:gd name="T21" fmla="*/ 146 h 162"/>
                <a:gd name="T22" fmla="*/ 37 w 123"/>
                <a:gd name="T23" fmla="*/ 146 h 162"/>
                <a:gd name="T24" fmla="*/ 37 w 123"/>
                <a:gd name="T25" fmla="*/ 151 h 162"/>
                <a:gd name="T26" fmla="*/ 79 w 123"/>
                <a:gd name="T27" fmla="*/ 162 h 162"/>
                <a:gd name="T28" fmla="*/ 79 w 123"/>
                <a:gd name="T29" fmla="*/ 162 h 162"/>
                <a:gd name="T30" fmla="*/ 80 w 123"/>
                <a:gd name="T31" fmla="*/ 162 h 162"/>
                <a:gd name="T32" fmla="*/ 123 w 123"/>
                <a:gd name="T33" fmla="*/ 150 h 162"/>
                <a:gd name="T34" fmla="*/ 123 w 123"/>
                <a:gd name="T35" fmla="*/ 29 h 162"/>
                <a:gd name="T36" fmla="*/ 88 w 123"/>
                <a:gd name="T37" fmla="*/ 10 h 162"/>
                <a:gd name="T38" fmla="*/ 89 w 123"/>
                <a:gd name="T39" fmla="*/ 5 h 162"/>
                <a:gd name="T40" fmla="*/ 123 w 123"/>
                <a:gd name="T41" fmla="*/ 21 h 162"/>
                <a:gd name="T42" fmla="*/ 123 w 123"/>
                <a:gd name="T43" fmla="*/ 12 h 162"/>
                <a:gd name="T44" fmla="*/ 79 w 123"/>
                <a:gd name="T45" fmla="*/ 0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3" h="162">
                  <a:moveTo>
                    <a:pt x="79" y="0"/>
                  </a:moveTo>
                  <a:cubicBezTo>
                    <a:pt x="78" y="0"/>
                    <a:pt x="77" y="0"/>
                    <a:pt x="75" y="0"/>
                  </a:cubicBezTo>
                  <a:cubicBezTo>
                    <a:pt x="16" y="76"/>
                    <a:pt x="16" y="76"/>
                    <a:pt x="16" y="76"/>
                  </a:cubicBezTo>
                  <a:cubicBezTo>
                    <a:pt x="14" y="82"/>
                    <a:pt x="12" y="88"/>
                    <a:pt x="9" y="93"/>
                  </a:cubicBezTo>
                  <a:cubicBezTo>
                    <a:pt x="5" y="91"/>
                    <a:pt x="5" y="91"/>
                    <a:pt x="5" y="91"/>
                  </a:cubicBezTo>
                  <a:cubicBezTo>
                    <a:pt x="0" y="96"/>
                    <a:pt x="0" y="96"/>
                    <a:pt x="0" y="96"/>
                  </a:cubicBezTo>
                  <a:cubicBezTo>
                    <a:pt x="5" y="99"/>
                    <a:pt x="5" y="99"/>
                    <a:pt x="5" y="99"/>
                  </a:cubicBezTo>
                  <a:cubicBezTo>
                    <a:pt x="4" y="100"/>
                    <a:pt x="2" y="102"/>
                    <a:pt x="1" y="103"/>
                  </a:cubicBezTo>
                  <a:cubicBezTo>
                    <a:pt x="4" y="113"/>
                    <a:pt x="9" y="123"/>
                    <a:pt x="16" y="132"/>
                  </a:cubicBezTo>
                  <a:cubicBezTo>
                    <a:pt x="16" y="132"/>
                    <a:pt x="16" y="132"/>
                    <a:pt x="16" y="132"/>
                  </a:cubicBezTo>
                  <a:cubicBezTo>
                    <a:pt x="21" y="138"/>
                    <a:pt x="26" y="143"/>
                    <a:pt x="31" y="146"/>
                  </a:cubicBezTo>
                  <a:cubicBezTo>
                    <a:pt x="37" y="146"/>
                    <a:pt x="37" y="146"/>
                    <a:pt x="37" y="146"/>
                  </a:cubicBezTo>
                  <a:cubicBezTo>
                    <a:pt x="37" y="151"/>
                    <a:pt x="37" y="151"/>
                    <a:pt x="37" y="151"/>
                  </a:cubicBezTo>
                  <a:cubicBezTo>
                    <a:pt x="50" y="158"/>
                    <a:pt x="65" y="162"/>
                    <a:pt x="79" y="162"/>
                  </a:cubicBezTo>
                  <a:cubicBezTo>
                    <a:pt x="79" y="162"/>
                    <a:pt x="79" y="162"/>
                    <a:pt x="79" y="162"/>
                  </a:cubicBezTo>
                  <a:cubicBezTo>
                    <a:pt x="79" y="162"/>
                    <a:pt x="80" y="162"/>
                    <a:pt x="80" y="162"/>
                  </a:cubicBezTo>
                  <a:cubicBezTo>
                    <a:pt x="94" y="162"/>
                    <a:pt x="109" y="158"/>
                    <a:pt x="123" y="150"/>
                  </a:cubicBezTo>
                  <a:cubicBezTo>
                    <a:pt x="123" y="29"/>
                    <a:pt x="123" y="29"/>
                    <a:pt x="123" y="29"/>
                  </a:cubicBezTo>
                  <a:cubicBezTo>
                    <a:pt x="113" y="20"/>
                    <a:pt x="101" y="13"/>
                    <a:pt x="88" y="10"/>
                  </a:cubicBezTo>
                  <a:cubicBezTo>
                    <a:pt x="89" y="5"/>
                    <a:pt x="89" y="5"/>
                    <a:pt x="89" y="5"/>
                  </a:cubicBezTo>
                  <a:cubicBezTo>
                    <a:pt x="102" y="7"/>
                    <a:pt x="113" y="13"/>
                    <a:pt x="123" y="21"/>
                  </a:cubicBezTo>
                  <a:cubicBezTo>
                    <a:pt x="123" y="12"/>
                    <a:pt x="123" y="12"/>
                    <a:pt x="123" y="12"/>
                  </a:cubicBezTo>
                  <a:cubicBezTo>
                    <a:pt x="110" y="4"/>
                    <a:pt x="95" y="0"/>
                    <a:pt x="79" y="0"/>
                  </a:cubicBezTo>
                </a:path>
              </a:pathLst>
            </a:custGeom>
            <a:solidFill>
              <a:srgbClr val="E5E9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5" name="Freeform 402"/>
            <p:cNvSpPr>
              <a:spLocks noEditPoints="1"/>
            </p:cNvSpPr>
            <p:nvPr/>
          </p:nvSpPr>
          <p:spPr bwMode="auto">
            <a:xfrm>
              <a:off x="8337551" y="2279651"/>
              <a:ext cx="130175" cy="161925"/>
            </a:xfrm>
            <a:custGeom>
              <a:avLst/>
              <a:gdLst>
                <a:gd name="T0" fmla="*/ 0 w 77"/>
                <a:gd name="T1" fmla="*/ 87 h 96"/>
                <a:gd name="T2" fmla="*/ 1 w 77"/>
                <a:gd name="T3" fmla="*/ 96 h 96"/>
                <a:gd name="T4" fmla="*/ 2 w 77"/>
                <a:gd name="T5" fmla="*/ 96 h 96"/>
                <a:gd name="T6" fmla="*/ 7 w 77"/>
                <a:gd name="T7" fmla="*/ 91 h 96"/>
                <a:gd name="T8" fmla="*/ 0 w 77"/>
                <a:gd name="T9" fmla="*/ 87 h 96"/>
                <a:gd name="T10" fmla="*/ 77 w 77"/>
                <a:gd name="T11" fmla="*/ 0 h 96"/>
                <a:gd name="T12" fmla="*/ 36 w 77"/>
                <a:gd name="T13" fmla="*/ 14 h 96"/>
                <a:gd name="T14" fmla="*/ 36 w 77"/>
                <a:gd name="T15" fmla="*/ 14 h 96"/>
                <a:gd name="T16" fmla="*/ 31 w 77"/>
                <a:gd name="T17" fmla="*/ 17 h 96"/>
                <a:gd name="T18" fmla="*/ 31 w 77"/>
                <a:gd name="T19" fmla="*/ 17 h 96"/>
                <a:gd name="T20" fmla="*/ 16 w 77"/>
                <a:gd name="T21" fmla="*/ 33 h 96"/>
                <a:gd name="T22" fmla="*/ 20 w 77"/>
                <a:gd name="T23" fmla="*/ 58 h 96"/>
                <a:gd name="T24" fmla="*/ 18 w 77"/>
                <a:gd name="T25" fmla="*/ 76 h 96"/>
                <a:gd name="T26" fmla="*/ 77 w 77"/>
                <a:gd name="T27" fmla="*/ 0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7" h="96">
                  <a:moveTo>
                    <a:pt x="0" y="87"/>
                  </a:moveTo>
                  <a:cubicBezTo>
                    <a:pt x="0" y="90"/>
                    <a:pt x="1" y="93"/>
                    <a:pt x="1" y="96"/>
                  </a:cubicBezTo>
                  <a:cubicBezTo>
                    <a:pt x="2" y="96"/>
                    <a:pt x="2" y="96"/>
                    <a:pt x="2" y="96"/>
                  </a:cubicBezTo>
                  <a:cubicBezTo>
                    <a:pt x="7" y="91"/>
                    <a:pt x="7" y="91"/>
                    <a:pt x="7" y="91"/>
                  </a:cubicBezTo>
                  <a:cubicBezTo>
                    <a:pt x="0" y="87"/>
                    <a:pt x="0" y="87"/>
                    <a:pt x="0" y="87"/>
                  </a:cubicBezTo>
                  <a:moveTo>
                    <a:pt x="77" y="0"/>
                  </a:moveTo>
                  <a:cubicBezTo>
                    <a:pt x="63" y="1"/>
                    <a:pt x="48" y="5"/>
                    <a:pt x="36" y="14"/>
                  </a:cubicBezTo>
                  <a:cubicBezTo>
                    <a:pt x="36" y="14"/>
                    <a:pt x="36" y="14"/>
                    <a:pt x="36" y="14"/>
                  </a:cubicBezTo>
                  <a:cubicBezTo>
                    <a:pt x="34" y="15"/>
                    <a:pt x="33" y="16"/>
                    <a:pt x="31" y="17"/>
                  </a:cubicBezTo>
                  <a:cubicBezTo>
                    <a:pt x="31" y="17"/>
                    <a:pt x="31" y="17"/>
                    <a:pt x="31" y="17"/>
                  </a:cubicBezTo>
                  <a:cubicBezTo>
                    <a:pt x="25" y="22"/>
                    <a:pt x="20" y="27"/>
                    <a:pt x="16" y="33"/>
                  </a:cubicBezTo>
                  <a:cubicBezTo>
                    <a:pt x="19" y="41"/>
                    <a:pt x="20" y="49"/>
                    <a:pt x="20" y="58"/>
                  </a:cubicBezTo>
                  <a:cubicBezTo>
                    <a:pt x="20" y="64"/>
                    <a:pt x="20" y="70"/>
                    <a:pt x="18" y="76"/>
                  </a:cubicBezTo>
                  <a:cubicBezTo>
                    <a:pt x="77" y="0"/>
                    <a:pt x="77" y="0"/>
                    <a:pt x="77" y="0"/>
                  </a:cubicBezTo>
                </a:path>
              </a:pathLst>
            </a:custGeom>
            <a:solidFill>
              <a:srgbClr val="ECF0F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6" name="Freeform 403"/>
            <p:cNvSpPr>
              <a:spLocks/>
            </p:cNvSpPr>
            <p:nvPr/>
          </p:nvSpPr>
          <p:spPr bwMode="auto">
            <a:xfrm>
              <a:off x="8339139" y="2441576"/>
              <a:ext cx="11113" cy="12700"/>
            </a:xfrm>
            <a:custGeom>
              <a:avLst/>
              <a:gdLst>
                <a:gd name="T0" fmla="*/ 0 w 6"/>
                <a:gd name="T1" fmla="*/ 0 h 7"/>
                <a:gd name="T2" fmla="*/ 2 w 6"/>
                <a:gd name="T3" fmla="*/ 7 h 7"/>
                <a:gd name="T4" fmla="*/ 6 w 6"/>
                <a:gd name="T5" fmla="*/ 3 h 7"/>
                <a:gd name="T6" fmla="*/ 1 w 6"/>
                <a:gd name="T7" fmla="*/ 0 h 7"/>
                <a:gd name="T8" fmla="*/ 0 w 6"/>
                <a:gd name="T9" fmla="*/ 0 h 7"/>
              </a:gdLst>
              <a:ahLst/>
              <a:cxnLst>
                <a:cxn ang="0">
                  <a:pos x="T0" y="T1"/>
                </a:cxn>
                <a:cxn ang="0">
                  <a:pos x="T2" y="T3"/>
                </a:cxn>
                <a:cxn ang="0">
                  <a:pos x="T4" y="T5"/>
                </a:cxn>
                <a:cxn ang="0">
                  <a:pos x="T6" y="T7"/>
                </a:cxn>
                <a:cxn ang="0">
                  <a:pos x="T8" y="T9"/>
                </a:cxn>
              </a:cxnLst>
              <a:rect l="0" t="0" r="r" b="b"/>
              <a:pathLst>
                <a:path w="6" h="7">
                  <a:moveTo>
                    <a:pt x="0" y="0"/>
                  </a:moveTo>
                  <a:cubicBezTo>
                    <a:pt x="1" y="2"/>
                    <a:pt x="1" y="5"/>
                    <a:pt x="2" y="7"/>
                  </a:cubicBezTo>
                  <a:cubicBezTo>
                    <a:pt x="3" y="6"/>
                    <a:pt x="5" y="4"/>
                    <a:pt x="6" y="3"/>
                  </a:cubicBezTo>
                  <a:cubicBezTo>
                    <a:pt x="1" y="0"/>
                    <a:pt x="1" y="0"/>
                    <a:pt x="1" y="0"/>
                  </a:cubicBezTo>
                  <a:cubicBezTo>
                    <a:pt x="0" y="0"/>
                    <a:pt x="0" y="0"/>
                    <a:pt x="0" y="0"/>
                  </a:cubicBezTo>
                </a:path>
              </a:pathLst>
            </a:custGeom>
            <a:solidFill>
              <a:srgbClr val="624D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7" name="Freeform 404"/>
            <p:cNvSpPr>
              <a:spLocks/>
            </p:cNvSpPr>
            <p:nvPr/>
          </p:nvSpPr>
          <p:spPr bwMode="auto">
            <a:xfrm>
              <a:off x="8337551" y="2335213"/>
              <a:ext cx="34925" cy="101600"/>
            </a:xfrm>
            <a:custGeom>
              <a:avLst/>
              <a:gdLst>
                <a:gd name="T0" fmla="*/ 16 w 20"/>
                <a:gd name="T1" fmla="*/ 0 h 60"/>
                <a:gd name="T2" fmla="*/ 0 w 20"/>
                <a:gd name="T3" fmla="*/ 48 h 60"/>
                <a:gd name="T4" fmla="*/ 0 w 20"/>
                <a:gd name="T5" fmla="*/ 54 h 60"/>
                <a:gd name="T6" fmla="*/ 7 w 20"/>
                <a:gd name="T7" fmla="*/ 58 h 60"/>
                <a:gd name="T8" fmla="*/ 11 w 20"/>
                <a:gd name="T9" fmla="*/ 60 h 60"/>
                <a:gd name="T10" fmla="*/ 18 w 20"/>
                <a:gd name="T11" fmla="*/ 43 h 60"/>
                <a:gd name="T12" fmla="*/ 18 w 20"/>
                <a:gd name="T13" fmla="*/ 43 h 60"/>
                <a:gd name="T14" fmla="*/ 20 w 20"/>
                <a:gd name="T15" fmla="*/ 25 h 60"/>
                <a:gd name="T16" fmla="*/ 16 w 20"/>
                <a:gd name="T17"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 h="60">
                  <a:moveTo>
                    <a:pt x="16" y="0"/>
                  </a:moveTo>
                  <a:cubicBezTo>
                    <a:pt x="5" y="14"/>
                    <a:pt x="0" y="31"/>
                    <a:pt x="0" y="48"/>
                  </a:cubicBezTo>
                  <a:cubicBezTo>
                    <a:pt x="0" y="50"/>
                    <a:pt x="0" y="52"/>
                    <a:pt x="0" y="54"/>
                  </a:cubicBezTo>
                  <a:cubicBezTo>
                    <a:pt x="7" y="58"/>
                    <a:pt x="7" y="58"/>
                    <a:pt x="7" y="58"/>
                  </a:cubicBezTo>
                  <a:cubicBezTo>
                    <a:pt x="11" y="60"/>
                    <a:pt x="11" y="60"/>
                    <a:pt x="11" y="60"/>
                  </a:cubicBezTo>
                  <a:cubicBezTo>
                    <a:pt x="14" y="55"/>
                    <a:pt x="16" y="49"/>
                    <a:pt x="18" y="43"/>
                  </a:cubicBezTo>
                  <a:cubicBezTo>
                    <a:pt x="18" y="43"/>
                    <a:pt x="18" y="43"/>
                    <a:pt x="18" y="43"/>
                  </a:cubicBezTo>
                  <a:cubicBezTo>
                    <a:pt x="20" y="37"/>
                    <a:pt x="20" y="31"/>
                    <a:pt x="20" y="25"/>
                  </a:cubicBezTo>
                  <a:cubicBezTo>
                    <a:pt x="20" y="16"/>
                    <a:pt x="19" y="8"/>
                    <a:pt x="16" y="0"/>
                  </a:cubicBezTo>
                </a:path>
              </a:pathLst>
            </a:custGeom>
            <a:solidFill>
              <a:srgbClr val="624D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8" name="Freeform 405"/>
            <p:cNvSpPr>
              <a:spLocks/>
            </p:cNvSpPr>
            <p:nvPr/>
          </p:nvSpPr>
          <p:spPr bwMode="auto">
            <a:xfrm>
              <a:off x="8393114" y="2527301"/>
              <a:ext cx="11113" cy="7938"/>
            </a:xfrm>
            <a:custGeom>
              <a:avLst/>
              <a:gdLst>
                <a:gd name="T0" fmla="*/ 6 w 6"/>
                <a:gd name="T1" fmla="*/ 0 h 5"/>
                <a:gd name="T2" fmla="*/ 0 w 6"/>
                <a:gd name="T3" fmla="*/ 0 h 5"/>
                <a:gd name="T4" fmla="*/ 6 w 6"/>
                <a:gd name="T5" fmla="*/ 5 h 5"/>
                <a:gd name="T6" fmla="*/ 6 w 6"/>
                <a:gd name="T7" fmla="*/ 0 h 5"/>
              </a:gdLst>
              <a:ahLst/>
              <a:cxnLst>
                <a:cxn ang="0">
                  <a:pos x="T0" y="T1"/>
                </a:cxn>
                <a:cxn ang="0">
                  <a:pos x="T2" y="T3"/>
                </a:cxn>
                <a:cxn ang="0">
                  <a:pos x="T4" y="T5"/>
                </a:cxn>
                <a:cxn ang="0">
                  <a:pos x="T6" y="T7"/>
                </a:cxn>
              </a:cxnLst>
              <a:rect l="0" t="0" r="r" b="b"/>
              <a:pathLst>
                <a:path w="6" h="5">
                  <a:moveTo>
                    <a:pt x="6" y="0"/>
                  </a:moveTo>
                  <a:cubicBezTo>
                    <a:pt x="0" y="0"/>
                    <a:pt x="0" y="0"/>
                    <a:pt x="0" y="0"/>
                  </a:cubicBezTo>
                  <a:cubicBezTo>
                    <a:pt x="2" y="2"/>
                    <a:pt x="4" y="3"/>
                    <a:pt x="6" y="5"/>
                  </a:cubicBezTo>
                  <a:cubicBezTo>
                    <a:pt x="6" y="0"/>
                    <a:pt x="6" y="0"/>
                    <a:pt x="6" y="0"/>
                  </a:cubicBezTo>
                </a:path>
              </a:pathLst>
            </a:custGeom>
            <a:solidFill>
              <a:srgbClr val="CDD1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9" name="Freeform 407"/>
            <p:cNvSpPr>
              <a:spLocks noEditPoints="1"/>
            </p:cNvSpPr>
            <p:nvPr/>
          </p:nvSpPr>
          <p:spPr bwMode="auto">
            <a:xfrm>
              <a:off x="8337551" y="2308226"/>
              <a:ext cx="276225" cy="246063"/>
            </a:xfrm>
            <a:custGeom>
              <a:avLst/>
              <a:gdLst>
                <a:gd name="T0" fmla="*/ 82 w 163"/>
                <a:gd name="T1" fmla="*/ 145 h 145"/>
                <a:gd name="T2" fmla="*/ 81 w 163"/>
                <a:gd name="T3" fmla="*/ 145 h 145"/>
                <a:gd name="T4" fmla="*/ 81 w 163"/>
                <a:gd name="T5" fmla="*/ 145 h 145"/>
                <a:gd name="T6" fmla="*/ 82 w 163"/>
                <a:gd name="T7" fmla="*/ 145 h 145"/>
                <a:gd name="T8" fmla="*/ 18 w 163"/>
                <a:gd name="T9" fmla="*/ 115 h 145"/>
                <a:gd name="T10" fmla="*/ 81 w 163"/>
                <a:gd name="T11" fmla="*/ 145 h 145"/>
                <a:gd name="T12" fmla="*/ 39 w 163"/>
                <a:gd name="T13" fmla="*/ 134 h 145"/>
                <a:gd name="T14" fmla="*/ 33 w 163"/>
                <a:gd name="T15" fmla="*/ 129 h 145"/>
                <a:gd name="T16" fmla="*/ 18 w 163"/>
                <a:gd name="T17" fmla="*/ 115 h 145"/>
                <a:gd name="T18" fmla="*/ 145 w 163"/>
                <a:gd name="T19" fmla="*/ 14 h 145"/>
                <a:gd name="T20" fmla="*/ 145 w 163"/>
                <a:gd name="T21" fmla="*/ 14 h 145"/>
                <a:gd name="T22" fmla="*/ 146 w 163"/>
                <a:gd name="T23" fmla="*/ 15 h 145"/>
                <a:gd name="T24" fmla="*/ 163 w 163"/>
                <a:gd name="T25" fmla="*/ 64 h 145"/>
                <a:gd name="T26" fmla="*/ 163 w 163"/>
                <a:gd name="T27" fmla="*/ 64 h 145"/>
                <a:gd name="T28" fmla="*/ 145 w 163"/>
                <a:gd name="T29" fmla="*/ 14 h 145"/>
                <a:gd name="T30" fmla="*/ 145 w 163"/>
                <a:gd name="T31" fmla="*/ 14 h 145"/>
                <a:gd name="T32" fmla="*/ 31 w 163"/>
                <a:gd name="T33" fmla="*/ 0 h 145"/>
                <a:gd name="T34" fmla="*/ 31 w 163"/>
                <a:gd name="T35" fmla="*/ 0 h 145"/>
                <a:gd name="T36" fmla="*/ 0 w 163"/>
                <a:gd name="T37" fmla="*/ 64 h 145"/>
                <a:gd name="T38" fmla="*/ 16 w 163"/>
                <a:gd name="T39" fmla="*/ 16 h 145"/>
                <a:gd name="T40" fmla="*/ 31 w 163"/>
                <a:gd name="T41" fmla="*/ 0 h 145"/>
                <a:gd name="T42" fmla="*/ 31 w 163"/>
                <a:gd name="T43" fmla="*/ 0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63" h="145">
                  <a:moveTo>
                    <a:pt x="82" y="145"/>
                  </a:moveTo>
                  <a:cubicBezTo>
                    <a:pt x="82" y="145"/>
                    <a:pt x="81" y="145"/>
                    <a:pt x="81" y="145"/>
                  </a:cubicBezTo>
                  <a:cubicBezTo>
                    <a:pt x="81" y="145"/>
                    <a:pt x="81" y="145"/>
                    <a:pt x="81" y="145"/>
                  </a:cubicBezTo>
                  <a:cubicBezTo>
                    <a:pt x="81" y="145"/>
                    <a:pt x="82" y="145"/>
                    <a:pt x="82" y="145"/>
                  </a:cubicBezTo>
                  <a:moveTo>
                    <a:pt x="18" y="115"/>
                  </a:moveTo>
                  <a:cubicBezTo>
                    <a:pt x="34" y="135"/>
                    <a:pt x="58" y="145"/>
                    <a:pt x="81" y="145"/>
                  </a:cubicBezTo>
                  <a:cubicBezTo>
                    <a:pt x="67" y="145"/>
                    <a:pt x="52" y="141"/>
                    <a:pt x="39" y="134"/>
                  </a:cubicBezTo>
                  <a:cubicBezTo>
                    <a:pt x="37" y="132"/>
                    <a:pt x="35" y="131"/>
                    <a:pt x="33" y="129"/>
                  </a:cubicBezTo>
                  <a:cubicBezTo>
                    <a:pt x="28" y="126"/>
                    <a:pt x="23" y="121"/>
                    <a:pt x="18" y="115"/>
                  </a:cubicBezTo>
                  <a:moveTo>
                    <a:pt x="145" y="14"/>
                  </a:moveTo>
                  <a:cubicBezTo>
                    <a:pt x="145" y="14"/>
                    <a:pt x="145" y="14"/>
                    <a:pt x="145" y="14"/>
                  </a:cubicBezTo>
                  <a:cubicBezTo>
                    <a:pt x="146" y="14"/>
                    <a:pt x="146" y="15"/>
                    <a:pt x="146" y="15"/>
                  </a:cubicBezTo>
                  <a:cubicBezTo>
                    <a:pt x="157" y="30"/>
                    <a:pt x="163" y="47"/>
                    <a:pt x="163" y="64"/>
                  </a:cubicBezTo>
                  <a:cubicBezTo>
                    <a:pt x="163" y="64"/>
                    <a:pt x="163" y="64"/>
                    <a:pt x="163" y="64"/>
                  </a:cubicBezTo>
                  <a:cubicBezTo>
                    <a:pt x="163" y="46"/>
                    <a:pt x="157" y="29"/>
                    <a:pt x="145" y="14"/>
                  </a:cubicBezTo>
                  <a:cubicBezTo>
                    <a:pt x="145" y="14"/>
                    <a:pt x="145" y="14"/>
                    <a:pt x="145" y="14"/>
                  </a:cubicBezTo>
                  <a:moveTo>
                    <a:pt x="31" y="0"/>
                  </a:moveTo>
                  <a:cubicBezTo>
                    <a:pt x="31" y="0"/>
                    <a:pt x="31" y="0"/>
                    <a:pt x="31" y="0"/>
                  </a:cubicBezTo>
                  <a:cubicBezTo>
                    <a:pt x="11" y="16"/>
                    <a:pt x="0" y="40"/>
                    <a:pt x="0" y="64"/>
                  </a:cubicBezTo>
                  <a:cubicBezTo>
                    <a:pt x="0" y="47"/>
                    <a:pt x="5" y="30"/>
                    <a:pt x="16" y="16"/>
                  </a:cubicBezTo>
                  <a:cubicBezTo>
                    <a:pt x="20" y="10"/>
                    <a:pt x="25" y="5"/>
                    <a:pt x="31" y="0"/>
                  </a:cubicBezTo>
                  <a:cubicBezTo>
                    <a:pt x="31" y="0"/>
                    <a:pt x="31" y="0"/>
                    <a:pt x="31" y="0"/>
                  </a:cubicBezTo>
                </a:path>
              </a:pathLst>
            </a:custGeom>
            <a:solidFill>
              <a:srgbClr val="D256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0" name="Freeform 408"/>
            <p:cNvSpPr>
              <a:spLocks/>
            </p:cNvSpPr>
            <p:nvPr/>
          </p:nvSpPr>
          <p:spPr bwMode="auto">
            <a:xfrm>
              <a:off x="8585201" y="2370138"/>
              <a:ext cx="6350" cy="42863"/>
            </a:xfrm>
            <a:custGeom>
              <a:avLst/>
              <a:gdLst>
                <a:gd name="T0" fmla="*/ 0 w 4"/>
                <a:gd name="T1" fmla="*/ 0 h 26"/>
                <a:gd name="T2" fmla="*/ 0 w 4"/>
                <a:gd name="T3" fmla="*/ 20 h 26"/>
                <a:gd name="T4" fmla="*/ 1 w 4"/>
                <a:gd name="T5" fmla="*/ 26 h 26"/>
                <a:gd name="T6" fmla="*/ 4 w 4"/>
                <a:gd name="T7" fmla="*/ 26 h 26"/>
                <a:gd name="T8" fmla="*/ 0 w 4"/>
                <a:gd name="T9" fmla="*/ 0 h 26"/>
              </a:gdLst>
              <a:ahLst/>
              <a:cxnLst>
                <a:cxn ang="0">
                  <a:pos x="T0" y="T1"/>
                </a:cxn>
                <a:cxn ang="0">
                  <a:pos x="T2" y="T3"/>
                </a:cxn>
                <a:cxn ang="0">
                  <a:pos x="T4" y="T5"/>
                </a:cxn>
                <a:cxn ang="0">
                  <a:pos x="T6" y="T7"/>
                </a:cxn>
                <a:cxn ang="0">
                  <a:pos x="T8" y="T9"/>
                </a:cxn>
              </a:cxnLst>
              <a:rect l="0" t="0" r="r" b="b"/>
              <a:pathLst>
                <a:path w="4" h="26">
                  <a:moveTo>
                    <a:pt x="0" y="0"/>
                  </a:moveTo>
                  <a:cubicBezTo>
                    <a:pt x="0" y="20"/>
                    <a:pt x="0" y="20"/>
                    <a:pt x="0" y="20"/>
                  </a:cubicBezTo>
                  <a:cubicBezTo>
                    <a:pt x="1" y="22"/>
                    <a:pt x="1" y="24"/>
                    <a:pt x="1" y="26"/>
                  </a:cubicBezTo>
                  <a:cubicBezTo>
                    <a:pt x="4" y="26"/>
                    <a:pt x="4" y="26"/>
                    <a:pt x="4" y="26"/>
                  </a:cubicBezTo>
                  <a:cubicBezTo>
                    <a:pt x="4" y="17"/>
                    <a:pt x="3" y="8"/>
                    <a:pt x="0"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1" name="Freeform 409"/>
            <p:cNvSpPr>
              <a:spLocks/>
            </p:cNvSpPr>
            <p:nvPr/>
          </p:nvSpPr>
          <p:spPr bwMode="auto">
            <a:xfrm>
              <a:off x="8548688" y="2316163"/>
              <a:ext cx="36513" cy="87313"/>
            </a:xfrm>
            <a:custGeom>
              <a:avLst/>
              <a:gdLst>
                <a:gd name="T0" fmla="*/ 0 w 21"/>
                <a:gd name="T1" fmla="*/ 0 h 52"/>
                <a:gd name="T2" fmla="*/ 0 w 21"/>
                <a:gd name="T3" fmla="*/ 8 h 52"/>
                <a:gd name="T4" fmla="*/ 21 w 21"/>
                <a:gd name="T5" fmla="*/ 52 h 52"/>
                <a:gd name="T6" fmla="*/ 21 w 21"/>
                <a:gd name="T7" fmla="*/ 32 h 52"/>
                <a:gd name="T8" fmla="*/ 0 w 21"/>
                <a:gd name="T9" fmla="*/ 0 h 52"/>
              </a:gdLst>
              <a:ahLst/>
              <a:cxnLst>
                <a:cxn ang="0">
                  <a:pos x="T0" y="T1"/>
                </a:cxn>
                <a:cxn ang="0">
                  <a:pos x="T2" y="T3"/>
                </a:cxn>
                <a:cxn ang="0">
                  <a:pos x="T4" y="T5"/>
                </a:cxn>
                <a:cxn ang="0">
                  <a:pos x="T6" y="T7"/>
                </a:cxn>
                <a:cxn ang="0">
                  <a:pos x="T8" y="T9"/>
                </a:cxn>
              </a:cxnLst>
              <a:rect l="0" t="0" r="r" b="b"/>
              <a:pathLst>
                <a:path w="21" h="52">
                  <a:moveTo>
                    <a:pt x="0" y="0"/>
                  </a:moveTo>
                  <a:cubicBezTo>
                    <a:pt x="0" y="8"/>
                    <a:pt x="0" y="8"/>
                    <a:pt x="0" y="8"/>
                  </a:cubicBezTo>
                  <a:cubicBezTo>
                    <a:pt x="11" y="20"/>
                    <a:pt x="19" y="35"/>
                    <a:pt x="21" y="52"/>
                  </a:cubicBezTo>
                  <a:cubicBezTo>
                    <a:pt x="21" y="32"/>
                    <a:pt x="21" y="32"/>
                    <a:pt x="21" y="32"/>
                  </a:cubicBezTo>
                  <a:cubicBezTo>
                    <a:pt x="17" y="19"/>
                    <a:pt x="10" y="8"/>
                    <a:pt x="0"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2" name="Freeform 410"/>
            <p:cNvSpPr>
              <a:spLocks/>
            </p:cNvSpPr>
            <p:nvPr/>
          </p:nvSpPr>
          <p:spPr bwMode="auto">
            <a:xfrm>
              <a:off x="8489951" y="2289176"/>
              <a:ext cx="58738" cy="39688"/>
            </a:xfrm>
            <a:custGeom>
              <a:avLst/>
              <a:gdLst>
                <a:gd name="T0" fmla="*/ 1 w 35"/>
                <a:gd name="T1" fmla="*/ 0 h 24"/>
                <a:gd name="T2" fmla="*/ 0 w 35"/>
                <a:gd name="T3" fmla="*/ 5 h 24"/>
                <a:gd name="T4" fmla="*/ 35 w 35"/>
                <a:gd name="T5" fmla="*/ 24 h 24"/>
                <a:gd name="T6" fmla="*/ 35 w 35"/>
                <a:gd name="T7" fmla="*/ 16 h 24"/>
                <a:gd name="T8" fmla="*/ 1 w 35"/>
                <a:gd name="T9" fmla="*/ 0 h 24"/>
              </a:gdLst>
              <a:ahLst/>
              <a:cxnLst>
                <a:cxn ang="0">
                  <a:pos x="T0" y="T1"/>
                </a:cxn>
                <a:cxn ang="0">
                  <a:pos x="T2" y="T3"/>
                </a:cxn>
                <a:cxn ang="0">
                  <a:pos x="T4" y="T5"/>
                </a:cxn>
                <a:cxn ang="0">
                  <a:pos x="T6" y="T7"/>
                </a:cxn>
                <a:cxn ang="0">
                  <a:pos x="T8" y="T9"/>
                </a:cxn>
              </a:cxnLst>
              <a:rect l="0" t="0" r="r" b="b"/>
              <a:pathLst>
                <a:path w="35" h="24">
                  <a:moveTo>
                    <a:pt x="1" y="0"/>
                  </a:moveTo>
                  <a:cubicBezTo>
                    <a:pt x="0" y="5"/>
                    <a:pt x="0" y="5"/>
                    <a:pt x="0" y="5"/>
                  </a:cubicBezTo>
                  <a:cubicBezTo>
                    <a:pt x="13" y="8"/>
                    <a:pt x="25" y="15"/>
                    <a:pt x="35" y="24"/>
                  </a:cubicBezTo>
                  <a:cubicBezTo>
                    <a:pt x="35" y="16"/>
                    <a:pt x="35" y="16"/>
                    <a:pt x="35" y="16"/>
                  </a:cubicBezTo>
                  <a:cubicBezTo>
                    <a:pt x="25" y="8"/>
                    <a:pt x="14" y="2"/>
                    <a:pt x="1"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3" name="Freeform 411"/>
            <p:cNvSpPr>
              <a:spLocks/>
            </p:cNvSpPr>
            <p:nvPr/>
          </p:nvSpPr>
          <p:spPr bwMode="auto">
            <a:xfrm>
              <a:off x="8566151" y="2554288"/>
              <a:ext cx="214313" cy="268288"/>
            </a:xfrm>
            <a:custGeom>
              <a:avLst/>
              <a:gdLst>
                <a:gd name="T0" fmla="*/ 118 w 127"/>
                <a:gd name="T1" fmla="*/ 152 h 159"/>
                <a:gd name="T2" fmla="*/ 115 w 127"/>
                <a:gd name="T3" fmla="*/ 154 h 159"/>
                <a:gd name="T4" fmla="*/ 92 w 127"/>
                <a:gd name="T5" fmla="*/ 150 h 159"/>
                <a:gd name="T6" fmla="*/ 2 w 127"/>
                <a:gd name="T7" fmla="*/ 24 h 159"/>
                <a:gd name="T8" fmla="*/ 3 w 127"/>
                <a:gd name="T9" fmla="*/ 17 h 159"/>
                <a:gd name="T10" fmla="*/ 24 w 127"/>
                <a:gd name="T11" fmla="*/ 2 h 159"/>
                <a:gd name="T12" fmla="*/ 32 w 127"/>
                <a:gd name="T13" fmla="*/ 3 h 159"/>
                <a:gd name="T14" fmla="*/ 122 w 127"/>
                <a:gd name="T15" fmla="*/ 129 h 159"/>
                <a:gd name="T16" fmla="*/ 118 w 127"/>
                <a:gd name="T17" fmla="*/ 152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7" h="159">
                  <a:moveTo>
                    <a:pt x="118" y="152"/>
                  </a:moveTo>
                  <a:cubicBezTo>
                    <a:pt x="115" y="154"/>
                    <a:pt x="115" y="154"/>
                    <a:pt x="115" y="154"/>
                  </a:cubicBezTo>
                  <a:cubicBezTo>
                    <a:pt x="107" y="159"/>
                    <a:pt x="97" y="157"/>
                    <a:pt x="92" y="150"/>
                  </a:cubicBezTo>
                  <a:cubicBezTo>
                    <a:pt x="2" y="24"/>
                    <a:pt x="2" y="24"/>
                    <a:pt x="2" y="24"/>
                  </a:cubicBezTo>
                  <a:cubicBezTo>
                    <a:pt x="0" y="22"/>
                    <a:pt x="1" y="18"/>
                    <a:pt x="3" y="17"/>
                  </a:cubicBezTo>
                  <a:cubicBezTo>
                    <a:pt x="24" y="2"/>
                    <a:pt x="24" y="2"/>
                    <a:pt x="24" y="2"/>
                  </a:cubicBezTo>
                  <a:cubicBezTo>
                    <a:pt x="27" y="0"/>
                    <a:pt x="30" y="1"/>
                    <a:pt x="32" y="3"/>
                  </a:cubicBezTo>
                  <a:cubicBezTo>
                    <a:pt x="122" y="129"/>
                    <a:pt x="122" y="129"/>
                    <a:pt x="122" y="129"/>
                  </a:cubicBezTo>
                  <a:cubicBezTo>
                    <a:pt x="127" y="136"/>
                    <a:pt x="125" y="146"/>
                    <a:pt x="118" y="152"/>
                  </a:cubicBezTo>
                </a:path>
              </a:pathLst>
            </a:custGeom>
            <a:solidFill>
              <a:srgbClr val="D30C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4" name="Freeform 412"/>
            <p:cNvSpPr>
              <a:spLocks/>
            </p:cNvSpPr>
            <p:nvPr/>
          </p:nvSpPr>
          <p:spPr bwMode="auto">
            <a:xfrm>
              <a:off x="8467726" y="2279651"/>
              <a:ext cx="7938" cy="0"/>
            </a:xfrm>
            <a:custGeom>
              <a:avLst/>
              <a:gdLst>
                <a:gd name="T0" fmla="*/ 4 w 4"/>
                <a:gd name="T1" fmla="*/ 0 w 4"/>
                <a:gd name="T2" fmla="*/ 0 w 4"/>
                <a:gd name="T3" fmla="*/ 4 w 4"/>
              </a:gdLst>
              <a:ahLst/>
              <a:cxnLst>
                <a:cxn ang="0">
                  <a:pos x="T0" y="0"/>
                </a:cxn>
                <a:cxn ang="0">
                  <a:pos x="T1" y="0"/>
                </a:cxn>
                <a:cxn ang="0">
                  <a:pos x="T2" y="0"/>
                </a:cxn>
                <a:cxn ang="0">
                  <a:pos x="T3" y="0"/>
                </a:cxn>
              </a:cxnLst>
              <a:rect l="0" t="0" r="r" b="b"/>
              <a:pathLst>
                <a:path w="4">
                  <a:moveTo>
                    <a:pt x="4" y="0"/>
                  </a:moveTo>
                  <a:cubicBezTo>
                    <a:pt x="3" y="0"/>
                    <a:pt x="2" y="0"/>
                    <a:pt x="0" y="0"/>
                  </a:cubicBezTo>
                  <a:cubicBezTo>
                    <a:pt x="0" y="0"/>
                    <a:pt x="0" y="0"/>
                    <a:pt x="0" y="0"/>
                  </a:cubicBezTo>
                  <a:cubicBezTo>
                    <a:pt x="2" y="0"/>
                    <a:pt x="3" y="0"/>
                    <a:pt x="4" y="0"/>
                  </a:cubicBezTo>
                </a:path>
              </a:pathLst>
            </a:custGeom>
            <a:solidFill>
              <a:srgbClr val="F1C5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5" name="Freeform 413"/>
            <p:cNvSpPr>
              <a:spLocks/>
            </p:cNvSpPr>
            <p:nvPr/>
          </p:nvSpPr>
          <p:spPr bwMode="auto">
            <a:xfrm>
              <a:off x="8399463" y="2279651"/>
              <a:ext cx="68263" cy="23813"/>
            </a:xfrm>
            <a:custGeom>
              <a:avLst/>
              <a:gdLst>
                <a:gd name="T0" fmla="*/ 41 w 41"/>
                <a:gd name="T1" fmla="*/ 0 h 14"/>
                <a:gd name="T2" fmla="*/ 0 w 41"/>
                <a:gd name="T3" fmla="*/ 14 h 14"/>
                <a:gd name="T4" fmla="*/ 0 w 41"/>
                <a:gd name="T5" fmla="*/ 14 h 14"/>
                <a:gd name="T6" fmla="*/ 41 w 41"/>
                <a:gd name="T7" fmla="*/ 0 h 14"/>
                <a:gd name="T8" fmla="*/ 41 w 41"/>
                <a:gd name="T9" fmla="*/ 0 h 14"/>
              </a:gdLst>
              <a:ahLst/>
              <a:cxnLst>
                <a:cxn ang="0">
                  <a:pos x="T0" y="T1"/>
                </a:cxn>
                <a:cxn ang="0">
                  <a:pos x="T2" y="T3"/>
                </a:cxn>
                <a:cxn ang="0">
                  <a:pos x="T4" y="T5"/>
                </a:cxn>
                <a:cxn ang="0">
                  <a:pos x="T6" y="T7"/>
                </a:cxn>
                <a:cxn ang="0">
                  <a:pos x="T8" y="T9"/>
                </a:cxn>
              </a:cxnLst>
              <a:rect l="0" t="0" r="r" b="b"/>
              <a:pathLst>
                <a:path w="41" h="14">
                  <a:moveTo>
                    <a:pt x="41" y="0"/>
                  </a:moveTo>
                  <a:cubicBezTo>
                    <a:pt x="27" y="1"/>
                    <a:pt x="12" y="5"/>
                    <a:pt x="0" y="14"/>
                  </a:cubicBezTo>
                  <a:cubicBezTo>
                    <a:pt x="0" y="14"/>
                    <a:pt x="0" y="14"/>
                    <a:pt x="0" y="14"/>
                  </a:cubicBezTo>
                  <a:cubicBezTo>
                    <a:pt x="12" y="5"/>
                    <a:pt x="27" y="1"/>
                    <a:pt x="41" y="0"/>
                  </a:cubicBezTo>
                  <a:cubicBezTo>
                    <a:pt x="41" y="0"/>
                    <a:pt x="41" y="0"/>
                    <a:pt x="41" y="0"/>
                  </a:cubicBezTo>
                </a:path>
              </a:pathLst>
            </a:custGeom>
            <a:solidFill>
              <a:srgbClr val="FBCD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6" name="Oval 414"/>
            <p:cNvSpPr>
              <a:spLocks noChangeArrowheads="1"/>
            </p:cNvSpPr>
            <p:nvPr/>
          </p:nvSpPr>
          <p:spPr bwMode="auto">
            <a:xfrm>
              <a:off x="8597901" y="2320926"/>
              <a:ext cx="1588" cy="1588"/>
            </a:xfrm>
            <a:prstGeom prst="ellipse">
              <a:avLst/>
            </a:prstGeom>
            <a:solidFill>
              <a:srgbClr val="FFD0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7" name="Freeform 415"/>
            <p:cNvSpPr>
              <a:spLocks/>
            </p:cNvSpPr>
            <p:nvPr/>
          </p:nvSpPr>
          <p:spPr bwMode="auto">
            <a:xfrm>
              <a:off x="8558213" y="2525713"/>
              <a:ext cx="3175" cy="1588"/>
            </a:xfrm>
            <a:custGeom>
              <a:avLst/>
              <a:gdLst>
                <a:gd name="T0" fmla="*/ 2 w 2"/>
                <a:gd name="T1" fmla="*/ 0 h 1"/>
                <a:gd name="T2" fmla="*/ 2 w 2"/>
                <a:gd name="T3" fmla="*/ 0 h 1"/>
                <a:gd name="T4" fmla="*/ 0 w 2"/>
                <a:gd name="T5" fmla="*/ 1 h 1"/>
                <a:gd name="T6" fmla="*/ 0 w 2"/>
                <a:gd name="T7" fmla="*/ 1 h 1"/>
                <a:gd name="T8" fmla="*/ 2 w 2"/>
                <a:gd name="T9" fmla="*/ 0 h 1"/>
              </a:gdLst>
              <a:ahLst/>
              <a:cxnLst>
                <a:cxn ang="0">
                  <a:pos x="T0" y="T1"/>
                </a:cxn>
                <a:cxn ang="0">
                  <a:pos x="T2" y="T3"/>
                </a:cxn>
                <a:cxn ang="0">
                  <a:pos x="T4" y="T5"/>
                </a:cxn>
                <a:cxn ang="0">
                  <a:pos x="T6" y="T7"/>
                </a:cxn>
                <a:cxn ang="0">
                  <a:pos x="T8" y="T9"/>
                </a:cxn>
              </a:cxnLst>
              <a:rect l="0" t="0" r="r" b="b"/>
              <a:pathLst>
                <a:path w="2" h="1">
                  <a:moveTo>
                    <a:pt x="2" y="0"/>
                  </a:moveTo>
                  <a:cubicBezTo>
                    <a:pt x="2" y="0"/>
                    <a:pt x="2" y="0"/>
                    <a:pt x="2" y="0"/>
                  </a:cubicBezTo>
                  <a:cubicBezTo>
                    <a:pt x="1" y="0"/>
                    <a:pt x="1" y="1"/>
                    <a:pt x="0" y="1"/>
                  </a:cubicBezTo>
                  <a:cubicBezTo>
                    <a:pt x="0" y="1"/>
                    <a:pt x="0" y="1"/>
                    <a:pt x="0" y="1"/>
                  </a:cubicBezTo>
                  <a:cubicBezTo>
                    <a:pt x="1" y="1"/>
                    <a:pt x="1" y="0"/>
                    <a:pt x="2" y="0"/>
                  </a:cubicBezTo>
                </a:path>
              </a:pathLst>
            </a:custGeom>
            <a:solidFill>
              <a:srgbClr val="A05E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8" name="Freeform 416"/>
            <p:cNvSpPr>
              <a:spLocks/>
            </p:cNvSpPr>
            <p:nvPr/>
          </p:nvSpPr>
          <p:spPr bwMode="auto">
            <a:xfrm>
              <a:off x="8585201" y="2533651"/>
              <a:ext cx="22225" cy="25400"/>
            </a:xfrm>
            <a:custGeom>
              <a:avLst/>
              <a:gdLst>
                <a:gd name="T0" fmla="*/ 0 w 13"/>
                <a:gd name="T1" fmla="*/ 0 h 15"/>
                <a:gd name="T2" fmla="*/ 0 w 13"/>
                <a:gd name="T3" fmla="*/ 0 h 15"/>
                <a:gd name="T4" fmla="*/ 11 w 13"/>
                <a:gd name="T5" fmla="*/ 15 h 15"/>
                <a:gd name="T6" fmla="*/ 13 w 13"/>
                <a:gd name="T7" fmla="*/ 14 h 15"/>
                <a:gd name="T8" fmla="*/ 13 w 13"/>
                <a:gd name="T9" fmla="*/ 14 h 15"/>
                <a:gd name="T10" fmla="*/ 13 w 13"/>
                <a:gd name="T11" fmla="*/ 14 h 15"/>
                <a:gd name="T12" fmla="*/ 11 w 13"/>
                <a:gd name="T13" fmla="*/ 15 h 15"/>
                <a:gd name="T14" fmla="*/ 0 w 13"/>
                <a:gd name="T15" fmla="*/ 0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5">
                  <a:moveTo>
                    <a:pt x="0" y="0"/>
                  </a:moveTo>
                  <a:cubicBezTo>
                    <a:pt x="0" y="0"/>
                    <a:pt x="0" y="0"/>
                    <a:pt x="0" y="0"/>
                  </a:cubicBezTo>
                  <a:cubicBezTo>
                    <a:pt x="11" y="15"/>
                    <a:pt x="11" y="15"/>
                    <a:pt x="11" y="15"/>
                  </a:cubicBezTo>
                  <a:cubicBezTo>
                    <a:pt x="13" y="14"/>
                    <a:pt x="13" y="14"/>
                    <a:pt x="13" y="14"/>
                  </a:cubicBezTo>
                  <a:cubicBezTo>
                    <a:pt x="13" y="14"/>
                    <a:pt x="13" y="14"/>
                    <a:pt x="13" y="14"/>
                  </a:cubicBezTo>
                  <a:cubicBezTo>
                    <a:pt x="13" y="14"/>
                    <a:pt x="13" y="14"/>
                    <a:pt x="13" y="14"/>
                  </a:cubicBezTo>
                  <a:cubicBezTo>
                    <a:pt x="11" y="15"/>
                    <a:pt x="11" y="15"/>
                    <a:pt x="11" y="15"/>
                  </a:cubicBezTo>
                  <a:cubicBezTo>
                    <a:pt x="0" y="0"/>
                    <a:pt x="0" y="0"/>
                    <a:pt x="0" y="0"/>
                  </a:cubicBezTo>
                </a:path>
              </a:pathLst>
            </a:custGeom>
            <a:solidFill>
              <a:srgbClr val="FFD0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9" name="Freeform 417"/>
            <p:cNvSpPr>
              <a:spLocks/>
            </p:cNvSpPr>
            <p:nvPr/>
          </p:nvSpPr>
          <p:spPr bwMode="auto">
            <a:xfrm>
              <a:off x="8583613" y="2530476"/>
              <a:ext cx="1588" cy="3175"/>
            </a:xfrm>
            <a:custGeom>
              <a:avLst/>
              <a:gdLst>
                <a:gd name="T0" fmla="*/ 0 w 1"/>
                <a:gd name="T1" fmla="*/ 0 h 2"/>
                <a:gd name="T2" fmla="*/ 0 w 1"/>
                <a:gd name="T3" fmla="*/ 0 h 2"/>
                <a:gd name="T4" fmla="*/ 1 w 1"/>
                <a:gd name="T5" fmla="*/ 2 h 2"/>
                <a:gd name="T6" fmla="*/ 1 w 1"/>
                <a:gd name="T7" fmla="*/ 2 h 2"/>
                <a:gd name="T8" fmla="*/ 0 w 1"/>
                <a:gd name="T9" fmla="*/ 0 h 2"/>
              </a:gdLst>
              <a:ahLst/>
              <a:cxnLst>
                <a:cxn ang="0">
                  <a:pos x="T0" y="T1"/>
                </a:cxn>
                <a:cxn ang="0">
                  <a:pos x="T2" y="T3"/>
                </a:cxn>
                <a:cxn ang="0">
                  <a:pos x="T4" y="T5"/>
                </a:cxn>
                <a:cxn ang="0">
                  <a:pos x="T6" y="T7"/>
                </a:cxn>
                <a:cxn ang="0">
                  <a:pos x="T8" y="T9"/>
                </a:cxn>
              </a:cxnLst>
              <a:rect l="0" t="0" r="r" b="b"/>
              <a:pathLst>
                <a:path w="1" h="2">
                  <a:moveTo>
                    <a:pt x="0" y="0"/>
                  </a:moveTo>
                  <a:cubicBezTo>
                    <a:pt x="0" y="0"/>
                    <a:pt x="0" y="0"/>
                    <a:pt x="0" y="0"/>
                  </a:cubicBezTo>
                  <a:cubicBezTo>
                    <a:pt x="1" y="2"/>
                    <a:pt x="1" y="2"/>
                    <a:pt x="1" y="2"/>
                  </a:cubicBezTo>
                  <a:cubicBezTo>
                    <a:pt x="1" y="2"/>
                    <a:pt x="1" y="2"/>
                    <a:pt x="1" y="2"/>
                  </a:cubicBezTo>
                  <a:cubicBezTo>
                    <a:pt x="0" y="0"/>
                    <a:pt x="0" y="0"/>
                    <a:pt x="0" y="0"/>
                  </a:cubicBezTo>
                </a:path>
              </a:pathLst>
            </a:custGeom>
            <a:solidFill>
              <a:srgbClr val="A05E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0" name="Freeform 418"/>
            <p:cNvSpPr>
              <a:spLocks noEditPoints="1"/>
            </p:cNvSpPr>
            <p:nvPr/>
          </p:nvSpPr>
          <p:spPr bwMode="auto">
            <a:xfrm>
              <a:off x="8607426" y="2555876"/>
              <a:ext cx="33338" cy="31750"/>
            </a:xfrm>
            <a:custGeom>
              <a:avLst/>
              <a:gdLst>
                <a:gd name="T0" fmla="*/ 8 w 20"/>
                <a:gd name="T1" fmla="*/ 2 h 19"/>
                <a:gd name="T2" fmla="*/ 8 w 20"/>
                <a:gd name="T3" fmla="*/ 2 h 19"/>
                <a:gd name="T4" fmla="*/ 20 w 20"/>
                <a:gd name="T5" fmla="*/ 19 h 19"/>
                <a:gd name="T6" fmla="*/ 20 w 20"/>
                <a:gd name="T7" fmla="*/ 19 h 19"/>
                <a:gd name="T8" fmla="*/ 8 w 20"/>
                <a:gd name="T9" fmla="*/ 2 h 19"/>
                <a:gd name="T10" fmla="*/ 8 w 20"/>
                <a:gd name="T11" fmla="*/ 2 h 19"/>
                <a:gd name="T12" fmla="*/ 8 w 20"/>
                <a:gd name="T13" fmla="*/ 2 h 19"/>
                <a:gd name="T14" fmla="*/ 8 w 20"/>
                <a:gd name="T15" fmla="*/ 2 h 19"/>
                <a:gd name="T16" fmla="*/ 8 w 20"/>
                <a:gd name="T17" fmla="*/ 2 h 19"/>
                <a:gd name="T18" fmla="*/ 3 w 20"/>
                <a:gd name="T19" fmla="*/ 0 h 19"/>
                <a:gd name="T20" fmla="*/ 0 w 20"/>
                <a:gd name="T21" fmla="*/ 1 h 19"/>
                <a:gd name="T22" fmla="*/ 3 w 20"/>
                <a:gd name="T23" fmla="*/ 0 h 19"/>
                <a:gd name="T24" fmla="*/ 3 w 20"/>
                <a:gd name="T25" fmla="*/ 0 h 19"/>
                <a:gd name="T26" fmla="*/ 3 w 20"/>
                <a:gd name="T27" fmla="*/ 0 h 19"/>
                <a:gd name="T28" fmla="*/ 3 w 20"/>
                <a:gd name="T29" fmla="*/ 0 h 19"/>
                <a:gd name="T30" fmla="*/ 3 w 20"/>
                <a:gd name="T31"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 h="19">
                  <a:moveTo>
                    <a:pt x="8" y="2"/>
                  </a:moveTo>
                  <a:cubicBezTo>
                    <a:pt x="8" y="2"/>
                    <a:pt x="8" y="2"/>
                    <a:pt x="8" y="2"/>
                  </a:cubicBezTo>
                  <a:cubicBezTo>
                    <a:pt x="20" y="19"/>
                    <a:pt x="20" y="19"/>
                    <a:pt x="20" y="19"/>
                  </a:cubicBezTo>
                  <a:cubicBezTo>
                    <a:pt x="20" y="19"/>
                    <a:pt x="20" y="19"/>
                    <a:pt x="20" y="19"/>
                  </a:cubicBezTo>
                  <a:cubicBezTo>
                    <a:pt x="8" y="2"/>
                    <a:pt x="8" y="2"/>
                    <a:pt x="8" y="2"/>
                  </a:cubicBezTo>
                  <a:cubicBezTo>
                    <a:pt x="8" y="2"/>
                    <a:pt x="8" y="2"/>
                    <a:pt x="8" y="2"/>
                  </a:cubicBezTo>
                  <a:moveTo>
                    <a:pt x="8" y="2"/>
                  </a:moveTo>
                  <a:cubicBezTo>
                    <a:pt x="8" y="2"/>
                    <a:pt x="8" y="2"/>
                    <a:pt x="8" y="2"/>
                  </a:cubicBezTo>
                  <a:cubicBezTo>
                    <a:pt x="8" y="2"/>
                    <a:pt x="8" y="2"/>
                    <a:pt x="8" y="2"/>
                  </a:cubicBezTo>
                  <a:moveTo>
                    <a:pt x="3" y="0"/>
                  </a:moveTo>
                  <a:cubicBezTo>
                    <a:pt x="2" y="0"/>
                    <a:pt x="1" y="0"/>
                    <a:pt x="0" y="1"/>
                  </a:cubicBezTo>
                  <a:cubicBezTo>
                    <a:pt x="1" y="0"/>
                    <a:pt x="2" y="0"/>
                    <a:pt x="3" y="0"/>
                  </a:cubicBezTo>
                  <a:moveTo>
                    <a:pt x="3" y="0"/>
                  </a:moveTo>
                  <a:cubicBezTo>
                    <a:pt x="3" y="0"/>
                    <a:pt x="3" y="0"/>
                    <a:pt x="3" y="0"/>
                  </a:cubicBezTo>
                  <a:cubicBezTo>
                    <a:pt x="3" y="0"/>
                    <a:pt x="3" y="0"/>
                    <a:pt x="3" y="0"/>
                  </a:cubicBezTo>
                  <a:cubicBezTo>
                    <a:pt x="3" y="0"/>
                    <a:pt x="3" y="0"/>
                    <a:pt x="3" y="0"/>
                  </a:cubicBezTo>
                </a:path>
              </a:pathLst>
            </a:custGeom>
            <a:solidFill>
              <a:srgbClr val="FFD0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1" name="Freeform 419"/>
            <p:cNvSpPr>
              <a:spLocks/>
            </p:cNvSpPr>
            <p:nvPr/>
          </p:nvSpPr>
          <p:spPr bwMode="auto">
            <a:xfrm>
              <a:off x="8569326" y="2530476"/>
              <a:ext cx="34925" cy="38100"/>
            </a:xfrm>
            <a:custGeom>
              <a:avLst/>
              <a:gdLst>
                <a:gd name="T0" fmla="*/ 8 w 20"/>
                <a:gd name="T1" fmla="*/ 0 h 23"/>
                <a:gd name="T2" fmla="*/ 2 w 20"/>
                <a:gd name="T3" fmla="*/ 5 h 23"/>
                <a:gd name="T4" fmla="*/ 0 w 20"/>
                <a:gd name="T5" fmla="*/ 7 h 23"/>
                <a:gd name="T6" fmla="*/ 11 w 20"/>
                <a:gd name="T7" fmla="*/ 23 h 23"/>
                <a:gd name="T8" fmla="*/ 20 w 20"/>
                <a:gd name="T9" fmla="*/ 17 h 23"/>
                <a:gd name="T10" fmla="*/ 9 w 20"/>
                <a:gd name="T11" fmla="*/ 2 h 23"/>
                <a:gd name="T12" fmla="*/ 8 w 20"/>
                <a:gd name="T13" fmla="*/ 0 h 23"/>
              </a:gdLst>
              <a:ahLst/>
              <a:cxnLst>
                <a:cxn ang="0">
                  <a:pos x="T0" y="T1"/>
                </a:cxn>
                <a:cxn ang="0">
                  <a:pos x="T2" y="T3"/>
                </a:cxn>
                <a:cxn ang="0">
                  <a:pos x="T4" y="T5"/>
                </a:cxn>
                <a:cxn ang="0">
                  <a:pos x="T6" y="T7"/>
                </a:cxn>
                <a:cxn ang="0">
                  <a:pos x="T8" y="T9"/>
                </a:cxn>
                <a:cxn ang="0">
                  <a:pos x="T10" y="T11"/>
                </a:cxn>
                <a:cxn ang="0">
                  <a:pos x="T12" y="T13"/>
                </a:cxn>
              </a:cxnLst>
              <a:rect l="0" t="0" r="r" b="b"/>
              <a:pathLst>
                <a:path w="20" h="23">
                  <a:moveTo>
                    <a:pt x="8" y="0"/>
                  </a:moveTo>
                  <a:cubicBezTo>
                    <a:pt x="6" y="2"/>
                    <a:pt x="4" y="4"/>
                    <a:pt x="2" y="5"/>
                  </a:cubicBezTo>
                  <a:cubicBezTo>
                    <a:pt x="1" y="6"/>
                    <a:pt x="0" y="6"/>
                    <a:pt x="0" y="7"/>
                  </a:cubicBezTo>
                  <a:cubicBezTo>
                    <a:pt x="11" y="23"/>
                    <a:pt x="11" y="23"/>
                    <a:pt x="11" y="23"/>
                  </a:cubicBezTo>
                  <a:cubicBezTo>
                    <a:pt x="20" y="17"/>
                    <a:pt x="20" y="17"/>
                    <a:pt x="20" y="17"/>
                  </a:cubicBezTo>
                  <a:cubicBezTo>
                    <a:pt x="9" y="2"/>
                    <a:pt x="9" y="2"/>
                    <a:pt x="9" y="2"/>
                  </a:cubicBezTo>
                  <a:cubicBezTo>
                    <a:pt x="8" y="0"/>
                    <a:pt x="8" y="0"/>
                    <a:pt x="8" y="0"/>
                  </a:cubicBezTo>
                </a:path>
              </a:pathLst>
            </a:custGeom>
            <a:solidFill>
              <a:srgbClr val="D218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2" name="Freeform 420"/>
            <p:cNvSpPr>
              <a:spLocks/>
            </p:cNvSpPr>
            <p:nvPr/>
          </p:nvSpPr>
          <p:spPr bwMode="auto">
            <a:xfrm>
              <a:off x="8388351" y="2262188"/>
              <a:ext cx="258763" cy="279400"/>
            </a:xfrm>
            <a:custGeom>
              <a:avLst/>
              <a:gdLst>
                <a:gd name="T0" fmla="*/ 51 w 153"/>
                <a:gd name="T1" fmla="*/ 0 h 166"/>
                <a:gd name="T2" fmla="*/ 0 w 153"/>
                <a:gd name="T3" fmla="*/ 16 h 166"/>
                <a:gd name="T4" fmla="*/ 6 w 153"/>
                <a:gd name="T5" fmla="*/ 25 h 166"/>
                <a:gd name="T6" fmla="*/ 47 w 153"/>
                <a:gd name="T7" fmla="*/ 11 h 166"/>
                <a:gd name="T8" fmla="*/ 47 w 153"/>
                <a:gd name="T9" fmla="*/ 11 h 166"/>
                <a:gd name="T10" fmla="*/ 51 w 153"/>
                <a:gd name="T11" fmla="*/ 11 h 166"/>
                <a:gd name="T12" fmla="*/ 51 w 153"/>
                <a:gd name="T13" fmla="*/ 11 h 166"/>
                <a:gd name="T14" fmla="*/ 51 w 153"/>
                <a:gd name="T15" fmla="*/ 11 h 166"/>
                <a:gd name="T16" fmla="*/ 51 w 153"/>
                <a:gd name="T17" fmla="*/ 11 h 166"/>
                <a:gd name="T18" fmla="*/ 51 w 153"/>
                <a:gd name="T19" fmla="*/ 11 h 166"/>
                <a:gd name="T20" fmla="*/ 115 w 153"/>
                <a:gd name="T21" fmla="*/ 41 h 166"/>
                <a:gd name="T22" fmla="*/ 115 w 153"/>
                <a:gd name="T23" fmla="*/ 42 h 166"/>
                <a:gd name="T24" fmla="*/ 115 w 153"/>
                <a:gd name="T25" fmla="*/ 42 h 166"/>
                <a:gd name="T26" fmla="*/ 133 w 153"/>
                <a:gd name="T27" fmla="*/ 92 h 166"/>
                <a:gd name="T28" fmla="*/ 133 w 153"/>
                <a:gd name="T29" fmla="*/ 92 h 166"/>
                <a:gd name="T30" fmla="*/ 102 w 153"/>
                <a:gd name="T31" fmla="*/ 156 h 166"/>
                <a:gd name="T32" fmla="*/ 102 w 153"/>
                <a:gd name="T33" fmla="*/ 156 h 166"/>
                <a:gd name="T34" fmla="*/ 102 w 153"/>
                <a:gd name="T35" fmla="*/ 156 h 166"/>
                <a:gd name="T36" fmla="*/ 100 w 153"/>
                <a:gd name="T37" fmla="*/ 157 h 166"/>
                <a:gd name="T38" fmla="*/ 107 w 153"/>
                <a:gd name="T39" fmla="*/ 166 h 166"/>
                <a:gd name="T40" fmla="*/ 109 w 153"/>
                <a:gd name="T41" fmla="*/ 164 h 166"/>
                <a:gd name="T42" fmla="*/ 115 w 153"/>
                <a:gd name="T43" fmla="*/ 159 h 166"/>
                <a:gd name="T44" fmla="*/ 115 w 153"/>
                <a:gd name="T45" fmla="*/ 159 h 166"/>
                <a:gd name="T46" fmla="*/ 115 w 153"/>
                <a:gd name="T47" fmla="*/ 159 h 166"/>
                <a:gd name="T48" fmla="*/ 124 w 153"/>
                <a:gd name="T49" fmla="*/ 35 h 166"/>
                <a:gd name="T50" fmla="*/ 124 w 153"/>
                <a:gd name="T51" fmla="*/ 35 h 166"/>
                <a:gd name="T52" fmla="*/ 124 w 153"/>
                <a:gd name="T53" fmla="*/ 35 h 166"/>
                <a:gd name="T54" fmla="*/ 51 w 153"/>
                <a:gd name="T55" fmla="*/ 0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53" h="166">
                  <a:moveTo>
                    <a:pt x="51" y="0"/>
                  </a:moveTo>
                  <a:cubicBezTo>
                    <a:pt x="33" y="0"/>
                    <a:pt x="15" y="5"/>
                    <a:pt x="0" y="16"/>
                  </a:cubicBezTo>
                  <a:cubicBezTo>
                    <a:pt x="6" y="25"/>
                    <a:pt x="6" y="25"/>
                    <a:pt x="6" y="25"/>
                  </a:cubicBezTo>
                  <a:cubicBezTo>
                    <a:pt x="18" y="16"/>
                    <a:pt x="33" y="12"/>
                    <a:pt x="47" y="11"/>
                  </a:cubicBezTo>
                  <a:cubicBezTo>
                    <a:pt x="47" y="11"/>
                    <a:pt x="47" y="11"/>
                    <a:pt x="47" y="11"/>
                  </a:cubicBezTo>
                  <a:cubicBezTo>
                    <a:pt x="49" y="11"/>
                    <a:pt x="50" y="11"/>
                    <a:pt x="51" y="11"/>
                  </a:cubicBezTo>
                  <a:cubicBezTo>
                    <a:pt x="51" y="11"/>
                    <a:pt x="51" y="11"/>
                    <a:pt x="51" y="11"/>
                  </a:cubicBezTo>
                  <a:cubicBezTo>
                    <a:pt x="51" y="11"/>
                    <a:pt x="51" y="11"/>
                    <a:pt x="51" y="11"/>
                  </a:cubicBezTo>
                  <a:cubicBezTo>
                    <a:pt x="51" y="11"/>
                    <a:pt x="51" y="11"/>
                    <a:pt x="51" y="11"/>
                  </a:cubicBezTo>
                  <a:cubicBezTo>
                    <a:pt x="51" y="11"/>
                    <a:pt x="51" y="11"/>
                    <a:pt x="51" y="11"/>
                  </a:cubicBezTo>
                  <a:cubicBezTo>
                    <a:pt x="75" y="11"/>
                    <a:pt x="99" y="21"/>
                    <a:pt x="115" y="41"/>
                  </a:cubicBezTo>
                  <a:cubicBezTo>
                    <a:pt x="115" y="41"/>
                    <a:pt x="115" y="42"/>
                    <a:pt x="115" y="42"/>
                  </a:cubicBezTo>
                  <a:cubicBezTo>
                    <a:pt x="115" y="42"/>
                    <a:pt x="115" y="42"/>
                    <a:pt x="115" y="42"/>
                  </a:cubicBezTo>
                  <a:cubicBezTo>
                    <a:pt x="127" y="57"/>
                    <a:pt x="133" y="74"/>
                    <a:pt x="133" y="92"/>
                  </a:cubicBezTo>
                  <a:cubicBezTo>
                    <a:pt x="133" y="92"/>
                    <a:pt x="133" y="92"/>
                    <a:pt x="133" y="92"/>
                  </a:cubicBezTo>
                  <a:cubicBezTo>
                    <a:pt x="133" y="116"/>
                    <a:pt x="122" y="140"/>
                    <a:pt x="102" y="156"/>
                  </a:cubicBezTo>
                  <a:cubicBezTo>
                    <a:pt x="102" y="156"/>
                    <a:pt x="102" y="156"/>
                    <a:pt x="102" y="156"/>
                  </a:cubicBezTo>
                  <a:cubicBezTo>
                    <a:pt x="102" y="156"/>
                    <a:pt x="102" y="156"/>
                    <a:pt x="102" y="156"/>
                  </a:cubicBezTo>
                  <a:cubicBezTo>
                    <a:pt x="101" y="156"/>
                    <a:pt x="101" y="157"/>
                    <a:pt x="100" y="157"/>
                  </a:cubicBezTo>
                  <a:cubicBezTo>
                    <a:pt x="107" y="166"/>
                    <a:pt x="107" y="166"/>
                    <a:pt x="107" y="166"/>
                  </a:cubicBezTo>
                  <a:cubicBezTo>
                    <a:pt x="107" y="165"/>
                    <a:pt x="108" y="165"/>
                    <a:pt x="109" y="164"/>
                  </a:cubicBezTo>
                  <a:cubicBezTo>
                    <a:pt x="111" y="163"/>
                    <a:pt x="113" y="161"/>
                    <a:pt x="115" y="159"/>
                  </a:cubicBezTo>
                  <a:cubicBezTo>
                    <a:pt x="115" y="159"/>
                    <a:pt x="115" y="159"/>
                    <a:pt x="115" y="159"/>
                  </a:cubicBezTo>
                  <a:cubicBezTo>
                    <a:pt x="115" y="159"/>
                    <a:pt x="115" y="159"/>
                    <a:pt x="115" y="159"/>
                  </a:cubicBezTo>
                  <a:cubicBezTo>
                    <a:pt x="149" y="126"/>
                    <a:pt x="153" y="73"/>
                    <a:pt x="124" y="35"/>
                  </a:cubicBezTo>
                  <a:cubicBezTo>
                    <a:pt x="124" y="35"/>
                    <a:pt x="124" y="35"/>
                    <a:pt x="124" y="35"/>
                  </a:cubicBezTo>
                  <a:cubicBezTo>
                    <a:pt x="124" y="35"/>
                    <a:pt x="124" y="35"/>
                    <a:pt x="124" y="35"/>
                  </a:cubicBezTo>
                  <a:cubicBezTo>
                    <a:pt x="105" y="12"/>
                    <a:pt x="79" y="0"/>
                    <a:pt x="51" y="0"/>
                  </a:cubicBezTo>
                </a:path>
              </a:pathLst>
            </a:custGeom>
            <a:solidFill>
              <a:srgbClr val="D218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3" name="Freeform 421"/>
            <p:cNvSpPr>
              <a:spLocks/>
            </p:cNvSpPr>
            <p:nvPr/>
          </p:nvSpPr>
          <p:spPr bwMode="auto">
            <a:xfrm>
              <a:off x="8548688" y="2300288"/>
              <a:ext cx="34925" cy="31750"/>
            </a:xfrm>
            <a:custGeom>
              <a:avLst/>
              <a:gdLst>
                <a:gd name="T0" fmla="*/ 0 w 20"/>
                <a:gd name="T1" fmla="*/ 0 h 19"/>
                <a:gd name="T2" fmla="*/ 0 w 20"/>
                <a:gd name="T3" fmla="*/ 0 h 19"/>
                <a:gd name="T4" fmla="*/ 20 w 20"/>
                <a:gd name="T5" fmla="*/ 19 h 19"/>
                <a:gd name="T6" fmla="*/ 20 w 20"/>
                <a:gd name="T7" fmla="*/ 18 h 19"/>
                <a:gd name="T8" fmla="*/ 0 w 20"/>
                <a:gd name="T9" fmla="*/ 0 h 19"/>
              </a:gdLst>
              <a:ahLst/>
              <a:cxnLst>
                <a:cxn ang="0">
                  <a:pos x="T0" y="T1"/>
                </a:cxn>
                <a:cxn ang="0">
                  <a:pos x="T2" y="T3"/>
                </a:cxn>
                <a:cxn ang="0">
                  <a:pos x="T4" y="T5"/>
                </a:cxn>
                <a:cxn ang="0">
                  <a:pos x="T6" y="T7"/>
                </a:cxn>
                <a:cxn ang="0">
                  <a:pos x="T8" y="T9"/>
                </a:cxn>
              </a:cxnLst>
              <a:rect l="0" t="0" r="r" b="b"/>
              <a:pathLst>
                <a:path w="20" h="19">
                  <a:moveTo>
                    <a:pt x="0" y="0"/>
                  </a:moveTo>
                  <a:cubicBezTo>
                    <a:pt x="0" y="0"/>
                    <a:pt x="0" y="0"/>
                    <a:pt x="0" y="0"/>
                  </a:cubicBezTo>
                  <a:cubicBezTo>
                    <a:pt x="7" y="5"/>
                    <a:pt x="14" y="11"/>
                    <a:pt x="20" y="19"/>
                  </a:cubicBezTo>
                  <a:cubicBezTo>
                    <a:pt x="20" y="19"/>
                    <a:pt x="20" y="18"/>
                    <a:pt x="20" y="18"/>
                  </a:cubicBezTo>
                  <a:cubicBezTo>
                    <a:pt x="14" y="11"/>
                    <a:pt x="7" y="5"/>
                    <a:pt x="0" y="0"/>
                  </a:cubicBezTo>
                </a:path>
              </a:pathLst>
            </a:custGeom>
            <a:solidFill>
              <a:srgbClr val="AC72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4" name="Freeform 422"/>
            <p:cNvSpPr>
              <a:spLocks/>
            </p:cNvSpPr>
            <p:nvPr/>
          </p:nvSpPr>
          <p:spPr bwMode="auto">
            <a:xfrm>
              <a:off x="8467726" y="2279651"/>
              <a:ext cx="80963" cy="20638"/>
            </a:xfrm>
            <a:custGeom>
              <a:avLst/>
              <a:gdLst>
                <a:gd name="T0" fmla="*/ 4 w 48"/>
                <a:gd name="T1" fmla="*/ 0 h 12"/>
                <a:gd name="T2" fmla="*/ 4 w 48"/>
                <a:gd name="T3" fmla="*/ 0 h 12"/>
                <a:gd name="T4" fmla="*/ 0 w 48"/>
                <a:gd name="T5" fmla="*/ 0 h 12"/>
                <a:gd name="T6" fmla="*/ 0 w 48"/>
                <a:gd name="T7" fmla="*/ 0 h 12"/>
                <a:gd name="T8" fmla="*/ 4 w 48"/>
                <a:gd name="T9" fmla="*/ 0 h 12"/>
                <a:gd name="T10" fmla="*/ 48 w 48"/>
                <a:gd name="T11" fmla="*/ 12 h 12"/>
                <a:gd name="T12" fmla="*/ 48 w 48"/>
                <a:gd name="T13" fmla="*/ 12 h 12"/>
                <a:gd name="T14" fmla="*/ 4 w 48"/>
                <a:gd name="T15" fmla="*/ 0 h 12"/>
                <a:gd name="T16" fmla="*/ 4 w 48"/>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 h="12">
                  <a:moveTo>
                    <a:pt x="4" y="0"/>
                  </a:moveTo>
                  <a:cubicBezTo>
                    <a:pt x="4" y="0"/>
                    <a:pt x="4" y="0"/>
                    <a:pt x="4" y="0"/>
                  </a:cubicBezTo>
                  <a:cubicBezTo>
                    <a:pt x="3" y="0"/>
                    <a:pt x="2" y="0"/>
                    <a:pt x="0" y="0"/>
                  </a:cubicBezTo>
                  <a:cubicBezTo>
                    <a:pt x="0" y="0"/>
                    <a:pt x="0" y="0"/>
                    <a:pt x="0" y="0"/>
                  </a:cubicBezTo>
                  <a:cubicBezTo>
                    <a:pt x="2" y="0"/>
                    <a:pt x="3" y="0"/>
                    <a:pt x="4" y="0"/>
                  </a:cubicBezTo>
                  <a:cubicBezTo>
                    <a:pt x="20" y="0"/>
                    <a:pt x="35" y="4"/>
                    <a:pt x="48" y="12"/>
                  </a:cubicBezTo>
                  <a:cubicBezTo>
                    <a:pt x="48" y="12"/>
                    <a:pt x="48" y="12"/>
                    <a:pt x="48" y="12"/>
                  </a:cubicBezTo>
                  <a:cubicBezTo>
                    <a:pt x="35" y="4"/>
                    <a:pt x="20" y="0"/>
                    <a:pt x="4" y="0"/>
                  </a:cubicBezTo>
                  <a:cubicBezTo>
                    <a:pt x="4" y="0"/>
                    <a:pt x="4" y="0"/>
                    <a:pt x="4" y="0"/>
                  </a:cubicBezTo>
                </a:path>
              </a:pathLst>
            </a:custGeom>
            <a:solidFill>
              <a:srgbClr val="EAC12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5" name="Freeform 423"/>
            <p:cNvSpPr>
              <a:spLocks/>
            </p:cNvSpPr>
            <p:nvPr/>
          </p:nvSpPr>
          <p:spPr bwMode="auto">
            <a:xfrm>
              <a:off x="8399463" y="2279651"/>
              <a:ext cx="68263" cy="23813"/>
            </a:xfrm>
            <a:custGeom>
              <a:avLst/>
              <a:gdLst>
                <a:gd name="T0" fmla="*/ 41 w 41"/>
                <a:gd name="T1" fmla="*/ 0 h 14"/>
                <a:gd name="T2" fmla="*/ 0 w 41"/>
                <a:gd name="T3" fmla="*/ 14 h 14"/>
                <a:gd name="T4" fmla="*/ 0 w 41"/>
                <a:gd name="T5" fmla="*/ 14 h 14"/>
                <a:gd name="T6" fmla="*/ 41 w 41"/>
                <a:gd name="T7" fmla="*/ 0 h 14"/>
                <a:gd name="T8" fmla="*/ 41 w 41"/>
                <a:gd name="T9" fmla="*/ 0 h 14"/>
              </a:gdLst>
              <a:ahLst/>
              <a:cxnLst>
                <a:cxn ang="0">
                  <a:pos x="T0" y="T1"/>
                </a:cxn>
                <a:cxn ang="0">
                  <a:pos x="T2" y="T3"/>
                </a:cxn>
                <a:cxn ang="0">
                  <a:pos x="T4" y="T5"/>
                </a:cxn>
                <a:cxn ang="0">
                  <a:pos x="T6" y="T7"/>
                </a:cxn>
                <a:cxn ang="0">
                  <a:pos x="T8" y="T9"/>
                </a:cxn>
              </a:cxnLst>
              <a:rect l="0" t="0" r="r" b="b"/>
              <a:pathLst>
                <a:path w="41" h="14">
                  <a:moveTo>
                    <a:pt x="41" y="0"/>
                  </a:moveTo>
                  <a:cubicBezTo>
                    <a:pt x="27" y="1"/>
                    <a:pt x="12" y="5"/>
                    <a:pt x="0" y="14"/>
                  </a:cubicBezTo>
                  <a:cubicBezTo>
                    <a:pt x="0" y="14"/>
                    <a:pt x="0" y="14"/>
                    <a:pt x="0" y="14"/>
                  </a:cubicBezTo>
                  <a:cubicBezTo>
                    <a:pt x="12" y="5"/>
                    <a:pt x="27" y="1"/>
                    <a:pt x="41" y="0"/>
                  </a:cubicBezTo>
                  <a:cubicBezTo>
                    <a:pt x="41" y="0"/>
                    <a:pt x="41" y="0"/>
                    <a:pt x="41" y="0"/>
                  </a:cubicBezTo>
                </a:path>
              </a:pathLst>
            </a:custGeom>
            <a:solidFill>
              <a:srgbClr val="F1C7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6" name="Freeform 424"/>
            <p:cNvSpPr>
              <a:spLocks noEditPoints="1"/>
            </p:cNvSpPr>
            <p:nvPr/>
          </p:nvSpPr>
          <p:spPr bwMode="auto">
            <a:xfrm>
              <a:off x="8558213" y="2500313"/>
              <a:ext cx="26988" cy="26988"/>
            </a:xfrm>
            <a:custGeom>
              <a:avLst/>
              <a:gdLst>
                <a:gd name="T0" fmla="*/ 2 w 16"/>
                <a:gd name="T1" fmla="*/ 15 h 16"/>
                <a:gd name="T2" fmla="*/ 0 w 16"/>
                <a:gd name="T3" fmla="*/ 16 h 16"/>
                <a:gd name="T4" fmla="*/ 0 w 16"/>
                <a:gd name="T5" fmla="*/ 16 h 16"/>
                <a:gd name="T6" fmla="*/ 2 w 16"/>
                <a:gd name="T7" fmla="*/ 15 h 16"/>
                <a:gd name="T8" fmla="*/ 16 w 16"/>
                <a:gd name="T9" fmla="*/ 0 h 16"/>
                <a:gd name="T10" fmla="*/ 2 w 16"/>
                <a:gd name="T11" fmla="*/ 15 h 16"/>
                <a:gd name="T12" fmla="*/ 2 w 16"/>
                <a:gd name="T13" fmla="*/ 15 h 16"/>
                <a:gd name="T14" fmla="*/ 2 w 16"/>
                <a:gd name="T15" fmla="*/ 15 h 16"/>
                <a:gd name="T16" fmla="*/ 16 w 16"/>
                <a:gd name="T17" fmla="*/ 0 h 16"/>
                <a:gd name="T18" fmla="*/ 16 w 16"/>
                <a:gd name="T19" fmla="*/ 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 h="16">
                  <a:moveTo>
                    <a:pt x="2" y="15"/>
                  </a:moveTo>
                  <a:cubicBezTo>
                    <a:pt x="1" y="15"/>
                    <a:pt x="1" y="16"/>
                    <a:pt x="0" y="16"/>
                  </a:cubicBezTo>
                  <a:cubicBezTo>
                    <a:pt x="0" y="16"/>
                    <a:pt x="0" y="16"/>
                    <a:pt x="0" y="16"/>
                  </a:cubicBezTo>
                  <a:cubicBezTo>
                    <a:pt x="1" y="16"/>
                    <a:pt x="1" y="15"/>
                    <a:pt x="2" y="15"/>
                  </a:cubicBezTo>
                  <a:moveTo>
                    <a:pt x="16" y="0"/>
                  </a:moveTo>
                  <a:cubicBezTo>
                    <a:pt x="12" y="5"/>
                    <a:pt x="8" y="10"/>
                    <a:pt x="2" y="15"/>
                  </a:cubicBezTo>
                  <a:cubicBezTo>
                    <a:pt x="2" y="15"/>
                    <a:pt x="2" y="15"/>
                    <a:pt x="2" y="15"/>
                  </a:cubicBezTo>
                  <a:cubicBezTo>
                    <a:pt x="2" y="15"/>
                    <a:pt x="2" y="15"/>
                    <a:pt x="2" y="15"/>
                  </a:cubicBezTo>
                  <a:cubicBezTo>
                    <a:pt x="8" y="10"/>
                    <a:pt x="12" y="5"/>
                    <a:pt x="16" y="0"/>
                  </a:cubicBezTo>
                  <a:cubicBezTo>
                    <a:pt x="16" y="0"/>
                    <a:pt x="16" y="0"/>
                    <a:pt x="16" y="0"/>
                  </a:cubicBezTo>
                </a:path>
              </a:pathLst>
            </a:custGeom>
            <a:solidFill>
              <a:srgbClr val="AC72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7" name="Freeform 425"/>
            <p:cNvSpPr>
              <a:spLocks noEditPoints="1"/>
            </p:cNvSpPr>
            <p:nvPr/>
          </p:nvSpPr>
          <p:spPr bwMode="auto">
            <a:xfrm>
              <a:off x="8475663" y="2279651"/>
              <a:ext cx="138113" cy="138113"/>
            </a:xfrm>
            <a:custGeom>
              <a:avLst/>
              <a:gdLst>
                <a:gd name="T0" fmla="*/ 82 w 82"/>
                <a:gd name="T1" fmla="*/ 81 h 81"/>
                <a:gd name="T2" fmla="*/ 82 w 82"/>
                <a:gd name="T3" fmla="*/ 81 h 81"/>
                <a:gd name="T4" fmla="*/ 82 w 82"/>
                <a:gd name="T5" fmla="*/ 81 h 81"/>
                <a:gd name="T6" fmla="*/ 82 w 82"/>
                <a:gd name="T7" fmla="*/ 81 h 81"/>
                <a:gd name="T8" fmla="*/ 0 w 82"/>
                <a:gd name="T9" fmla="*/ 0 h 81"/>
                <a:gd name="T10" fmla="*/ 44 w 82"/>
                <a:gd name="T11" fmla="*/ 12 h 81"/>
                <a:gd name="T12" fmla="*/ 64 w 82"/>
                <a:gd name="T13" fmla="*/ 30 h 81"/>
                <a:gd name="T14" fmla="*/ 0 w 82"/>
                <a:gd name="T15" fmla="*/ 0 h 81"/>
                <a:gd name="T16" fmla="*/ 0 w 82"/>
                <a:gd name="T17" fmla="*/ 0 h 81"/>
                <a:gd name="T18" fmla="*/ 0 w 82"/>
                <a:gd name="T19" fmla="*/ 0 h 81"/>
                <a:gd name="T20" fmla="*/ 0 w 82"/>
                <a:gd name="T21" fmla="*/ 0 h 81"/>
                <a:gd name="T22" fmla="*/ 0 w 82"/>
                <a:gd name="T23" fmla="*/ 0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2" h="81">
                  <a:moveTo>
                    <a:pt x="82" y="81"/>
                  </a:moveTo>
                  <a:cubicBezTo>
                    <a:pt x="82" y="81"/>
                    <a:pt x="82" y="81"/>
                    <a:pt x="82" y="81"/>
                  </a:cubicBezTo>
                  <a:cubicBezTo>
                    <a:pt x="82" y="81"/>
                    <a:pt x="82" y="81"/>
                    <a:pt x="82" y="81"/>
                  </a:cubicBezTo>
                  <a:cubicBezTo>
                    <a:pt x="82" y="81"/>
                    <a:pt x="82" y="81"/>
                    <a:pt x="82" y="81"/>
                  </a:cubicBezTo>
                  <a:moveTo>
                    <a:pt x="0" y="0"/>
                  </a:moveTo>
                  <a:cubicBezTo>
                    <a:pt x="16" y="0"/>
                    <a:pt x="31" y="4"/>
                    <a:pt x="44" y="12"/>
                  </a:cubicBezTo>
                  <a:cubicBezTo>
                    <a:pt x="51" y="17"/>
                    <a:pt x="58" y="23"/>
                    <a:pt x="64" y="30"/>
                  </a:cubicBezTo>
                  <a:cubicBezTo>
                    <a:pt x="48" y="10"/>
                    <a:pt x="24" y="0"/>
                    <a:pt x="0" y="0"/>
                  </a:cubicBezTo>
                  <a:moveTo>
                    <a:pt x="0" y="0"/>
                  </a:moveTo>
                  <a:cubicBezTo>
                    <a:pt x="0" y="0"/>
                    <a:pt x="0" y="0"/>
                    <a:pt x="0" y="0"/>
                  </a:cubicBezTo>
                  <a:cubicBezTo>
                    <a:pt x="0" y="0"/>
                    <a:pt x="0" y="0"/>
                    <a:pt x="0" y="0"/>
                  </a:cubicBezTo>
                  <a:cubicBezTo>
                    <a:pt x="0" y="0"/>
                    <a:pt x="0" y="0"/>
                    <a:pt x="0" y="0"/>
                  </a:cubicBezTo>
                </a:path>
              </a:pathLst>
            </a:custGeom>
            <a:solidFill>
              <a:srgbClr val="D24E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8" name="Freeform 426"/>
            <p:cNvSpPr>
              <a:spLocks/>
            </p:cNvSpPr>
            <p:nvPr/>
          </p:nvSpPr>
          <p:spPr bwMode="auto">
            <a:xfrm>
              <a:off x="8588376" y="2555876"/>
              <a:ext cx="109538" cy="111125"/>
            </a:xfrm>
            <a:custGeom>
              <a:avLst/>
              <a:gdLst>
                <a:gd name="T0" fmla="*/ 14 w 65"/>
                <a:gd name="T1" fmla="*/ 0 h 66"/>
                <a:gd name="T2" fmla="*/ 14 w 65"/>
                <a:gd name="T3" fmla="*/ 0 h 66"/>
                <a:gd name="T4" fmla="*/ 11 w 65"/>
                <a:gd name="T5" fmla="*/ 1 h 66"/>
                <a:gd name="T6" fmla="*/ 11 w 65"/>
                <a:gd name="T7" fmla="*/ 1 h 66"/>
                <a:gd name="T8" fmla="*/ 11 w 65"/>
                <a:gd name="T9" fmla="*/ 1 h 66"/>
                <a:gd name="T10" fmla="*/ 9 w 65"/>
                <a:gd name="T11" fmla="*/ 2 h 66"/>
                <a:gd name="T12" fmla="*/ 0 w 65"/>
                <a:gd name="T13" fmla="*/ 8 h 66"/>
                <a:gd name="T14" fmla="*/ 16 w 65"/>
                <a:gd name="T15" fmla="*/ 31 h 66"/>
                <a:gd name="T16" fmla="*/ 20 w 65"/>
                <a:gd name="T17" fmla="*/ 30 h 66"/>
                <a:gd name="T18" fmla="*/ 22 w 65"/>
                <a:gd name="T19" fmla="*/ 30 h 66"/>
                <a:gd name="T20" fmla="*/ 43 w 65"/>
                <a:gd name="T21" fmla="*/ 43 h 66"/>
                <a:gd name="T22" fmla="*/ 65 w 65"/>
                <a:gd name="T23" fmla="*/ 66 h 66"/>
                <a:gd name="T24" fmla="*/ 58 w 65"/>
                <a:gd name="T25" fmla="*/ 57 h 66"/>
                <a:gd name="T26" fmla="*/ 56 w 65"/>
                <a:gd name="T27" fmla="*/ 54 h 66"/>
                <a:gd name="T28" fmla="*/ 55 w 65"/>
                <a:gd name="T29" fmla="*/ 52 h 66"/>
                <a:gd name="T30" fmla="*/ 37 w 65"/>
                <a:gd name="T31" fmla="*/ 27 h 66"/>
                <a:gd name="T32" fmla="*/ 36 w 65"/>
                <a:gd name="T33" fmla="*/ 26 h 66"/>
                <a:gd name="T34" fmla="*/ 31 w 65"/>
                <a:gd name="T35" fmla="*/ 19 h 66"/>
                <a:gd name="T36" fmla="*/ 19 w 65"/>
                <a:gd name="T37" fmla="*/ 2 h 66"/>
                <a:gd name="T38" fmla="*/ 19 w 65"/>
                <a:gd name="T39" fmla="*/ 2 h 66"/>
                <a:gd name="T40" fmla="*/ 19 w 65"/>
                <a:gd name="T41" fmla="*/ 2 h 66"/>
                <a:gd name="T42" fmla="*/ 19 w 65"/>
                <a:gd name="T43" fmla="*/ 2 h 66"/>
                <a:gd name="T44" fmla="*/ 14 w 65"/>
                <a:gd name="T45" fmla="*/ 0 h 66"/>
                <a:gd name="T46" fmla="*/ 14 w 65"/>
                <a:gd name="T47"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5" h="66">
                  <a:moveTo>
                    <a:pt x="14" y="0"/>
                  </a:moveTo>
                  <a:cubicBezTo>
                    <a:pt x="14" y="0"/>
                    <a:pt x="14" y="0"/>
                    <a:pt x="14" y="0"/>
                  </a:cubicBezTo>
                  <a:cubicBezTo>
                    <a:pt x="13" y="0"/>
                    <a:pt x="12" y="0"/>
                    <a:pt x="11" y="1"/>
                  </a:cubicBezTo>
                  <a:cubicBezTo>
                    <a:pt x="11" y="1"/>
                    <a:pt x="11" y="1"/>
                    <a:pt x="11" y="1"/>
                  </a:cubicBezTo>
                  <a:cubicBezTo>
                    <a:pt x="11" y="1"/>
                    <a:pt x="11" y="1"/>
                    <a:pt x="11" y="1"/>
                  </a:cubicBezTo>
                  <a:cubicBezTo>
                    <a:pt x="9" y="2"/>
                    <a:pt x="9" y="2"/>
                    <a:pt x="9" y="2"/>
                  </a:cubicBezTo>
                  <a:cubicBezTo>
                    <a:pt x="0" y="8"/>
                    <a:pt x="0" y="8"/>
                    <a:pt x="0" y="8"/>
                  </a:cubicBezTo>
                  <a:cubicBezTo>
                    <a:pt x="16" y="31"/>
                    <a:pt x="16" y="31"/>
                    <a:pt x="16" y="31"/>
                  </a:cubicBezTo>
                  <a:cubicBezTo>
                    <a:pt x="18" y="30"/>
                    <a:pt x="19" y="30"/>
                    <a:pt x="20" y="30"/>
                  </a:cubicBezTo>
                  <a:cubicBezTo>
                    <a:pt x="21" y="30"/>
                    <a:pt x="22" y="30"/>
                    <a:pt x="22" y="30"/>
                  </a:cubicBezTo>
                  <a:cubicBezTo>
                    <a:pt x="30" y="31"/>
                    <a:pt x="37" y="37"/>
                    <a:pt x="43" y="43"/>
                  </a:cubicBezTo>
                  <a:cubicBezTo>
                    <a:pt x="50" y="50"/>
                    <a:pt x="56" y="60"/>
                    <a:pt x="65" y="66"/>
                  </a:cubicBezTo>
                  <a:cubicBezTo>
                    <a:pt x="58" y="57"/>
                    <a:pt x="58" y="57"/>
                    <a:pt x="58" y="57"/>
                  </a:cubicBezTo>
                  <a:cubicBezTo>
                    <a:pt x="56" y="54"/>
                    <a:pt x="56" y="54"/>
                    <a:pt x="56" y="54"/>
                  </a:cubicBezTo>
                  <a:cubicBezTo>
                    <a:pt x="55" y="52"/>
                    <a:pt x="55" y="52"/>
                    <a:pt x="55" y="52"/>
                  </a:cubicBezTo>
                  <a:cubicBezTo>
                    <a:pt x="37" y="27"/>
                    <a:pt x="37" y="27"/>
                    <a:pt x="37" y="27"/>
                  </a:cubicBezTo>
                  <a:cubicBezTo>
                    <a:pt x="36" y="26"/>
                    <a:pt x="36" y="26"/>
                    <a:pt x="36" y="26"/>
                  </a:cubicBezTo>
                  <a:cubicBezTo>
                    <a:pt x="31" y="19"/>
                    <a:pt x="31" y="19"/>
                    <a:pt x="31" y="19"/>
                  </a:cubicBezTo>
                  <a:cubicBezTo>
                    <a:pt x="19" y="2"/>
                    <a:pt x="19" y="2"/>
                    <a:pt x="19" y="2"/>
                  </a:cubicBezTo>
                  <a:cubicBezTo>
                    <a:pt x="19" y="2"/>
                    <a:pt x="19" y="2"/>
                    <a:pt x="19" y="2"/>
                  </a:cubicBezTo>
                  <a:cubicBezTo>
                    <a:pt x="19" y="2"/>
                    <a:pt x="19" y="2"/>
                    <a:pt x="19" y="2"/>
                  </a:cubicBezTo>
                  <a:cubicBezTo>
                    <a:pt x="19" y="2"/>
                    <a:pt x="19" y="2"/>
                    <a:pt x="19" y="2"/>
                  </a:cubicBezTo>
                  <a:cubicBezTo>
                    <a:pt x="18" y="0"/>
                    <a:pt x="16" y="0"/>
                    <a:pt x="14" y="0"/>
                  </a:cubicBezTo>
                  <a:cubicBezTo>
                    <a:pt x="14" y="0"/>
                    <a:pt x="14" y="0"/>
                    <a:pt x="14" y="0"/>
                  </a:cubicBezTo>
                </a:path>
              </a:pathLst>
            </a:custGeom>
            <a:solidFill>
              <a:srgbClr val="D218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9" name="Freeform 427"/>
            <p:cNvSpPr>
              <a:spLocks/>
            </p:cNvSpPr>
            <p:nvPr/>
          </p:nvSpPr>
          <p:spPr bwMode="auto">
            <a:xfrm>
              <a:off x="8599488" y="2605088"/>
              <a:ext cx="246063" cy="225425"/>
            </a:xfrm>
            <a:custGeom>
              <a:avLst/>
              <a:gdLst>
                <a:gd name="T0" fmla="*/ 43 w 145"/>
                <a:gd name="T1" fmla="*/ 66 h 134"/>
                <a:gd name="T2" fmla="*/ 63 w 145"/>
                <a:gd name="T3" fmla="*/ 99 h 134"/>
                <a:gd name="T4" fmla="*/ 65 w 145"/>
                <a:gd name="T5" fmla="*/ 103 h 134"/>
                <a:gd name="T6" fmla="*/ 83 w 145"/>
                <a:gd name="T7" fmla="*/ 122 h 134"/>
                <a:gd name="T8" fmla="*/ 123 w 145"/>
                <a:gd name="T9" fmla="*/ 126 h 134"/>
                <a:gd name="T10" fmla="*/ 145 w 145"/>
                <a:gd name="T11" fmla="*/ 108 h 134"/>
                <a:gd name="T12" fmla="*/ 128 w 145"/>
                <a:gd name="T13" fmla="*/ 81 h 134"/>
                <a:gd name="T14" fmla="*/ 124 w 145"/>
                <a:gd name="T15" fmla="*/ 59 h 134"/>
                <a:gd name="T16" fmla="*/ 108 w 145"/>
                <a:gd name="T17" fmla="*/ 38 h 134"/>
                <a:gd name="T18" fmla="*/ 77 w 145"/>
                <a:gd name="T19" fmla="*/ 42 h 134"/>
                <a:gd name="T20" fmla="*/ 36 w 145"/>
                <a:gd name="T21" fmla="*/ 14 h 134"/>
                <a:gd name="T22" fmla="*/ 15 w 145"/>
                <a:gd name="T23" fmla="*/ 1 h 134"/>
                <a:gd name="T24" fmla="*/ 1 w 145"/>
                <a:gd name="T25" fmla="*/ 12 h 134"/>
                <a:gd name="T26" fmla="*/ 11 w 145"/>
                <a:gd name="T27" fmla="*/ 32 h 134"/>
                <a:gd name="T28" fmla="*/ 43 w 145"/>
                <a:gd name="T29" fmla="*/ 66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5" h="134">
                  <a:moveTo>
                    <a:pt x="43" y="66"/>
                  </a:moveTo>
                  <a:cubicBezTo>
                    <a:pt x="47" y="73"/>
                    <a:pt x="58" y="91"/>
                    <a:pt x="63" y="99"/>
                  </a:cubicBezTo>
                  <a:cubicBezTo>
                    <a:pt x="63" y="99"/>
                    <a:pt x="64" y="100"/>
                    <a:pt x="65" y="103"/>
                  </a:cubicBezTo>
                  <a:cubicBezTo>
                    <a:pt x="66" y="104"/>
                    <a:pt x="76" y="116"/>
                    <a:pt x="83" y="122"/>
                  </a:cubicBezTo>
                  <a:cubicBezTo>
                    <a:pt x="96" y="132"/>
                    <a:pt x="109" y="134"/>
                    <a:pt x="123" y="126"/>
                  </a:cubicBezTo>
                  <a:cubicBezTo>
                    <a:pt x="131" y="121"/>
                    <a:pt x="142" y="112"/>
                    <a:pt x="145" y="108"/>
                  </a:cubicBezTo>
                  <a:cubicBezTo>
                    <a:pt x="140" y="100"/>
                    <a:pt x="127" y="85"/>
                    <a:pt x="128" y="81"/>
                  </a:cubicBezTo>
                  <a:cubicBezTo>
                    <a:pt x="129" y="73"/>
                    <a:pt x="127" y="66"/>
                    <a:pt x="124" y="59"/>
                  </a:cubicBezTo>
                  <a:cubicBezTo>
                    <a:pt x="121" y="51"/>
                    <a:pt x="117" y="41"/>
                    <a:pt x="108" y="38"/>
                  </a:cubicBezTo>
                  <a:cubicBezTo>
                    <a:pt x="98" y="35"/>
                    <a:pt x="88" y="42"/>
                    <a:pt x="77" y="42"/>
                  </a:cubicBezTo>
                  <a:cubicBezTo>
                    <a:pt x="54" y="43"/>
                    <a:pt x="47" y="25"/>
                    <a:pt x="36" y="14"/>
                  </a:cubicBezTo>
                  <a:cubicBezTo>
                    <a:pt x="30" y="8"/>
                    <a:pt x="23" y="2"/>
                    <a:pt x="15" y="1"/>
                  </a:cubicBezTo>
                  <a:cubicBezTo>
                    <a:pt x="9" y="0"/>
                    <a:pt x="2" y="6"/>
                    <a:pt x="1" y="12"/>
                  </a:cubicBezTo>
                  <a:cubicBezTo>
                    <a:pt x="0" y="17"/>
                    <a:pt x="4" y="22"/>
                    <a:pt x="11" y="32"/>
                  </a:cubicBezTo>
                  <a:cubicBezTo>
                    <a:pt x="29" y="59"/>
                    <a:pt x="34" y="52"/>
                    <a:pt x="43" y="66"/>
                  </a:cubicBezTo>
                </a:path>
              </a:pathLst>
            </a:custGeom>
            <a:solidFill>
              <a:srgbClr val="FCC2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0" name="Freeform 428"/>
            <p:cNvSpPr>
              <a:spLocks/>
            </p:cNvSpPr>
            <p:nvPr/>
          </p:nvSpPr>
          <p:spPr bwMode="auto">
            <a:xfrm>
              <a:off x="8753476" y="2820988"/>
              <a:ext cx="11113" cy="4763"/>
            </a:xfrm>
            <a:custGeom>
              <a:avLst/>
              <a:gdLst>
                <a:gd name="T0" fmla="*/ 0 w 6"/>
                <a:gd name="T1" fmla="*/ 0 h 3"/>
                <a:gd name="T2" fmla="*/ 6 w 6"/>
                <a:gd name="T3" fmla="*/ 3 h 3"/>
                <a:gd name="T4" fmla="*/ 0 w 6"/>
                <a:gd name="T5" fmla="*/ 0 h 3"/>
              </a:gdLst>
              <a:ahLst/>
              <a:cxnLst>
                <a:cxn ang="0">
                  <a:pos x="T0" y="T1"/>
                </a:cxn>
                <a:cxn ang="0">
                  <a:pos x="T2" y="T3"/>
                </a:cxn>
                <a:cxn ang="0">
                  <a:pos x="T4" y="T5"/>
                </a:cxn>
              </a:cxnLst>
              <a:rect l="0" t="0" r="r" b="b"/>
              <a:pathLst>
                <a:path w="6" h="3">
                  <a:moveTo>
                    <a:pt x="0" y="0"/>
                  </a:moveTo>
                  <a:cubicBezTo>
                    <a:pt x="2" y="1"/>
                    <a:pt x="4" y="2"/>
                    <a:pt x="6" y="3"/>
                  </a:cubicBezTo>
                  <a:cubicBezTo>
                    <a:pt x="4" y="2"/>
                    <a:pt x="2" y="1"/>
                    <a:pt x="0" y="0"/>
                  </a:cubicBezTo>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1" name="Freeform 429"/>
            <p:cNvSpPr>
              <a:spLocks/>
            </p:cNvSpPr>
            <p:nvPr/>
          </p:nvSpPr>
          <p:spPr bwMode="auto">
            <a:xfrm>
              <a:off x="8750301" y="2817813"/>
              <a:ext cx="14288" cy="7938"/>
            </a:xfrm>
            <a:custGeom>
              <a:avLst/>
              <a:gdLst>
                <a:gd name="T0" fmla="*/ 0 w 8"/>
                <a:gd name="T1" fmla="*/ 0 h 5"/>
                <a:gd name="T2" fmla="*/ 0 w 8"/>
                <a:gd name="T3" fmla="*/ 0 h 5"/>
                <a:gd name="T4" fmla="*/ 2 w 8"/>
                <a:gd name="T5" fmla="*/ 2 h 5"/>
                <a:gd name="T6" fmla="*/ 8 w 8"/>
                <a:gd name="T7" fmla="*/ 5 h 5"/>
                <a:gd name="T8" fmla="*/ 8 w 8"/>
                <a:gd name="T9" fmla="*/ 5 h 5"/>
                <a:gd name="T10" fmla="*/ 4 w 8"/>
                <a:gd name="T11" fmla="*/ 2 h 5"/>
                <a:gd name="T12" fmla="*/ 0 w 8"/>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8" h="5">
                  <a:moveTo>
                    <a:pt x="0" y="0"/>
                  </a:moveTo>
                  <a:cubicBezTo>
                    <a:pt x="0" y="0"/>
                    <a:pt x="0" y="0"/>
                    <a:pt x="0" y="0"/>
                  </a:cubicBezTo>
                  <a:cubicBezTo>
                    <a:pt x="1" y="1"/>
                    <a:pt x="1" y="1"/>
                    <a:pt x="2" y="2"/>
                  </a:cubicBezTo>
                  <a:cubicBezTo>
                    <a:pt x="4" y="3"/>
                    <a:pt x="6" y="4"/>
                    <a:pt x="8" y="5"/>
                  </a:cubicBezTo>
                  <a:cubicBezTo>
                    <a:pt x="8" y="5"/>
                    <a:pt x="8" y="5"/>
                    <a:pt x="8" y="5"/>
                  </a:cubicBezTo>
                  <a:cubicBezTo>
                    <a:pt x="7" y="4"/>
                    <a:pt x="6" y="3"/>
                    <a:pt x="4" y="2"/>
                  </a:cubicBezTo>
                  <a:cubicBezTo>
                    <a:pt x="3" y="2"/>
                    <a:pt x="2" y="1"/>
                    <a:pt x="0" y="0"/>
                  </a:cubicBezTo>
                </a:path>
              </a:pathLst>
            </a:custGeom>
            <a:solidFill>
              <a:srgbClr val="F1BB9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2" name="Freeform 430"/>
            <p:cNvSpPr>
              <a:spLocks/>
            </p:cNvSpPr>
            <p:nvPr/>
          </p:nvSpPr>
          <p:spPr bwMode="auto">
            <a:xfrm>
              <a:off x="8740776" y="2809876"/>
              <a:ext cx="9525" cy="7938"/>
            </a:xfrm>
            <a:custGeom>
              <a:avLst/>
              <a:gdLst>
                <a:gd name="T0" fmla="*/ 0 w 6"/>
                <a:gd name="T1" fmla="*/ 0 h 4"/>
                <a:gd name="T2" fmla="*/ 6 w 6"/>
                <a:gd name="T3" fmla="*/ 4 h 4"/>
                <a:gd name="T4" fmla="*/ 6 w 6"/>
                <a:gd name="T5" fmla="*/ 4 h 4"/>
                <a:gd name="T6" fmla="*/ 0 w 6"/>
                <a:gd name="T7" fmla="*/ 0 h 4"/>
              </a:gdLst>
              <a:ahLst/>
              <a:cxnLst>
                <a:cxn ang="0">
                  <a:pos x="T0" y="T1"/>
                </a:cxn>
                <a:cxn ang="0">
                  <a:pos x="T2" y="T3"/>
                </a:cxn>
                <a:cxn ang="0">
                  <a:pos x="T4" y="T5"/>
                </a:cxn>
                <a:cxn ang="0">
                  <a:pos x="T6" y="T7"/>
                </a:cxn>
              </a:cxnLst>
              <a:rect l="0" t="0" r="r" b="b"/>
              <a:pathLst>
                <a:path w="6" h="4">
                  <a:moveTo>
                    <a:pt x="0" y="0"/>
                  </a:moveTo>
                  <a:cubicBezTo>
                    <a:pt x="2" y="2"/>
                    <a:pt x="4" y="3"/>
                    <a:pt x="6" y="4"/>
                  </a:cubicBezTo>
                  <a:cubicBezTo>
                    <a:pt x="6" y="4"/>
                    <a:pt x="6" y="4"/>
                    <a:pt x="6" y="4"/>
                  </a:cubicBezTo>
                  <a:cubicBezTo>
                    <a:pt x="4" y="3"/>
                    <a:pt x="2" y="2"/>
                    <a:pt x="0" y="0"/>
                  </a:cubicBezTo>
                </a:path>
              </a:pathLst>
            </a:custGeom>
            <a:solidFill>
              <a:srgbClr val="CB11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3" name="Freeform 431"/>
            <p:cNvSpPr>
              <a:spLocks/>
            </p:cNvSpPr>
            <p:nvPr/>
          </p:nvSpPr>
          <p:spPr bwMode="auto">
            <a:xfrm>
              <a:off x="8601076" y="2624138"/>
              <a:ext cx="155575" cy="196850"/>
            </a:xfrm>
            <a:custGeom>
              <a:avLst/>
              <a:gdLst>
                <a:gd name="T0" fmla="*/ 0 w 92"/>
                <a:gd name="T1" fmla="*/ 0 h 116"/>
                <a:gd name="T2" fmla="*/ 0 w 92"/>
                <a:gd name="T3" fmla="*/ 0 h 116"/>
                <a:gd name="T4" fmla="*/ 0 w 92"/>
                <a:gd name="T5" fmla="*/ 1 h 116"/>
                <a:gd name="T6" fmla="*/ 10 w 92"/>
                <a:gd name="T7" fmla="*/ 20 h 116"/>
                <a:gd name="T8" fmla="*/ 42 w 92"/>
                <a:gd name="T9" fmla="*/ 54 h 116"/>
                <a:gd name="T10" fmla="*/ 62 w 92"/>
                <a:gd name="T11" fmla="*/ 87 h 116"/>
                <a:gd name="T12" fmla="*/ 64 w 92"/>
                <a:gd name="T13" fmla="*/ 91 h 116"/>
                <a:gd name="T14" fmla="*/ 82 w 92"/>
                <a:gd name="T15" fmla="*/ 110 h 116"/>
                <a:gd name="T16" fmla="*/ 82 w 92"/>
                <a:gd name="T17" fmla="*/ 110 h 116"/>
                <a:gd name="T18" fmla="*/ 88 w 92"/>
                <a:gd name="T19" fmla="*/ 114 h 116"/>
                <a:gd name="T20" fmla="*/ 92 w 92"/>
                <a:gd name="T21" fmla="*/ 116 h 116"/>
                <a:gd name="T22" fmla="*/ 76 w 92"/>
                <a:gd name="T23" fmla="*/ 98 h 116"/>
                <a:gd name="T24" fmla="*/ 52 w 92"/>
                <a:gd name="T25" fmla="*/ 63 h 116"/>
                <a:gd name="T26" fmla="*/ 24 w 92"/>
                <a:gd name="T27" fmla="*/ 32 h 116"/>
                <a:gd name="T28" fmla="*/ 9 w 92"/>
                <a:gd name="T29" fmla="*/ 17 h 116"/>
                <a:gd name="T30" fmla="*/ 0 w 92"/>
                <a:gd name="T31"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2" h="116">
                  <a:moveTo>
                    <a:pt x="0" y="0"/>
                  </a:moveTo>
                  <a:cubicBezTo>
                    <a:pt x="0" y="0"/>
                    <a:pt x="0" y="0"/>
                    <a:pt x="0" y="0"/>
                  </a:cubicBezTo>
                  <a:cubicBezTo>
                    <a:pt x="0" y="0"/>
                    <a:pt x="0" y="1"/>
                    <a:pt x="0" y="1"/>
                  </a:cubicBezTo>
                  <a:cubicBezTo>
                    <a:pt x="0" y="6"/>
                    <a:pt x="4" y="11"/>
                    <a:pt x="10" y="20"/>
                  </a:cubicBezTo>
                  <a:cubicBezTo>
                    <a:pt x="28" y="47"/>
                    <a:pt x="33" y="40"/>
                    <a:pt x="42" y="54"/>
                  </a:cubicBezTo>
                  <a:cubicBezTo>
                    <a:pt x="46" y="61"/>
                    <a:pt x="57" y="79"/>
                    <a:pt x="62" y="87"/>
                  </a:cubicBezTo>
                  <a:cubicBezTo>
                    <a:pt x="62" y="87"/>
                    <a:pt x="63" y="88"/>
                    <a:pt x="64" y="91"/>
                  </a:cubicBezTo>
                  <a:cubicBezTo>
                    <a:pt x="65" y="92"/>
                    <a:pt x="75" y="104"/>
                    <a:pt x="82" y="110"/>
                  </a:cubicBezTo>
                  <a:cubicBezTo>
                    <a:pt x="82" y="110"/>
                    <a:pt x="82" y="110"/>
                    <a:pt x="82" y="110"/>
                  </a:cubicBezTo>
                  <a:cubicBezTo>
                    <a:pt x="84" y="112"/>
                    <a:pt x="86" y="113"/>
                    <a:pt x="88" y="114"/>
                  </a:cubicBezTo>
                  <a:cubicBezTo>
                    <a:pt x="90" y="115"/>
                    <a:pt x="91" y="116"/>
                    <a:pt x="92" y="116"/>
                  </a:cubicBezTo>
                  <a:cubicBezTo>
                    <a:pt x="87" y="111"/>
                    <a:pt x="81" y="104"/>
                    <a:pt x="76" y="98"/>
                  </a:cubicBezTo>
                  <a:cubicBezTo>
                    <a:pt x="66" y="88"/>
                    <a:pt x="59" y="75"/>
                    <a:pt x="52" y="63"/>
                  </a:cubicBezTo>
                  <a:cubicBezTo>
                    <a:pt x="45" y="51"/>
                    <a:pt x="35" y="41"/>
                    <a:pt x="24" y="32"/>
                  </a:cubicBezTo>
                  <a:cubicBezTo>
                    <a:pt x="21" y="30"/>
                    <a:pt x="13" y="23"/>
                    <a:pt x="9" y="17"/>
                  </a:cubicBezTo>
                  <a:cubicBezTo>
                    <a:pt x="5" y="11"/>
                    <a:pt x="1" y="5"/>
                    <a:pt x="0" y="0"/>
                  </a:cubicBezTo>
                </a:path>
              </a:pathLst>
            </a:custGeom>
            <a:solidFill>
              <a:srgbClr val="F1BB9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4" name="Freeform 432"/>
            <p:cNvSpPr>
              <a:spLocks/>
            </p:cNvSpPr>
            <p:nvPr/>
          </p:nvSpPr>
          <p:spPr bwMode="auto">
            <a:xfrm>
              <a:off x="8774113" y="2771776"/>
              <a:ext cx="107950" cy="88900"/>
            </a:xfrm>
            <a:custGeom>
              <a:avLst/>
              <a:gdLst>
                <a:gd name="T0" fmla="*/ 0 w 68"/>
                <a:gd name="T1" fmla="*/ 45 h 56"/>
                <a:gd name="T2" fmla="*/ 9 w 68"/>
                <a:gd name="T3" fmla="*/ 56 h 56"/>
                <a:gd name="T4" fmla="*/ 68 w 68"/>
                <a:gd name="T5" fmla="*/ 11 h 56"/>
                <a:gd name="T6" fmla="*/ 60 w 68"/>
                <a:gd name="T7" fmla="*/ 0 h 56"/>
                <a:gd name="T8" fmla="*/ 0 w 68"/>
                <a:gd name="T9" fmla="*/ 45 h 56"/>
              </a:gdLst>
              <a:ahLst/>
              <a:cxnLst>
                <a:cxn ang="0">
                  <a:pos x="T0" y="T1"/>
                </a:cxn>
                <a:cxn ang="0">
                  <a:pos x="T2" y="T3"/>
                </a:cxn>
                <a:cxn ang="0">
                  <a:pos x="T4" y="T5"/>
                </a:cxn>
                <a:cxn ang="0">
                  <a:pos x="T6" y="T7"/>
                </a:cxn>
                <a:cxn ang="0">
                  <a:pos x="T8" y="T9"/>
                </a:cxn>
              </a:cxnLst>
              <a:rect l="0" t="0" r="r" b="b"/>
              <a:pathLst>
                <a:path w="68" h="56">
                  <a:moveTo>
                    <a:pt x="0" y="45"/>
                  </a:moveTo>
                  <a:lnTo>
                    <a:pt x="9" y="56"/>
                  </a:lnTo>
                  <a:lnTo>
                    <a:pt x="68" y="11"/>
                  </a:lnTo>
                  <a:lnTo>
                    <a:pt x="60" y="0"/>
                  </a:lnTo>
                  <a:lnTo>
                    <a:pt x="0" y="4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5" name="Freeform 433"/>
            <p:cNvSpPr>
              <a:spLocks/>
            </p:cNvSpPr>
            <p:nvPr/>
          </p:nvSpPr>
          <p:spPr bwMode="auto">
            <a:xfrm>
              <a:off x="8774113" y="2771776"/>
              <a:ext cx="107950" cy="88900"/>
            </a:xfrm>
            <a:custGeom>
              <a:avLst/>
              <a:gdLst>
                <a:gd name="T0" fmla="*/ 0 w 68"/>
                <a:gd name="T1" fmla="*/ 45 h 56"/>
                <a:gd name="T2" fmla="*/ 9 w 68"/>
                <a:gd name="T3" fmla="*/ 56 h 56"/>
                <a:gd name="T4" fmla="*/ 68 w 68"/>
                <a:gd name="T5" fmla="*/ 11 h 56"/>
                <a:gd name="T6" fmla="*/ 60 w 68"/>
                <a:gd name="T7" fmla="*/ 0 h 56"/>
                <a:gd name="T8" fmla="*/ 0 w 68"/>
                <a:gd name="T9" fmla="*/ 45 h 56"/>
              </a:gdLst>
              <a:ahLst/>
              <a:cxnLst>
                <a:cxn ang="0">
                  <a:pos x="T0" y="T1"/>
                </a:cxn>
                <a:cxn ang="0">
                  <a:pos x="T2" y="T3"/>
                </a:cxn>
                <a:cxn ang="0">
                  <a:pos x="T4" y="T5"/>
                </a:cxn>
                <a:cxn ang="0">
                  <a:pos x="T6" y="T7"/>
                </a:cxn>
                <a:cxn ang="0">
                  <a:pos x="T8" y="T9"/>
                </a:cxn>
              </a:cxnLst>
              <a:rect l="0" t="0" r="r" b="b"/>
              <a:pathLst>
                <a:path w="68" h="56">
                  <a:moveTo>
                    <a:pt x="0" y="45"/>
                  </a:moveTo>
                  <a:lnTo>
                    <a:pt x="9" y="56"/>
                  </a:lnTo>
                  <a:lnTo>
                    <a:pt x="68" y="11"/>
                  </a:lnTo>
                  <a:lnTo>
                    <a:pt x="60" y="0"/>
                  </a:lnTo>
                  <a:lnTo>
                    <a:pt x="0" y="4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6" name="Freeform 434"/>
            <p:cNvSpPr>
              <a:spLocks/>
            </p:cNvSpPr>
            <p:nvPr/>
          </p:nvSpPr>
          <p:spPr bwMode="auto">
            <a:xfrm>
              <a:off x="8772526" y="2774951"/>
              <a:ext cx="263525" cy="184150"/>
            </a:xfrm>
            <a:custGeom>
              <a:avLst/>
              <a:gdLst>
                <a:gd name="T0" fmla="*/ 0 w 166"/>
                <a:gd name="T1" fmla="*/ 57 h 116"/>
                <a:gd name="T2" fmla="*/ 46 w 166"/>
                <a:gd name="T3" fmla="*/ 116 h 116"/>
                <a:gd name="T4" fmla="*/ 138 w 166"/>
                <a:gd name="T5" fmla="*/ 116 h 116"/>
                <a:gd name="T6" fmla="*/ 166 w 166"/>
                <a:gd name="T7" fmla="*/ 116 h 116"/>
                <a:gd name="T8" fmla="*/ 73 w 166"/>
                <a:gd name="T9" fmla="*/ 0 h 116"/>
                <a:gd name="T10" fmla="*/ 0 w 166"/>
                <a:gd name="T11" fmla="*/ 57 h 116"/>
              </a:gdLst>
              <a:ahLst/>
              <a:cxnLst>
                <a:cxn ang="0">
                  <a:pos x="T0" y="T1"/>
                </a:cxn>
                <a:cxn ang="0">
                  <a:pos x="T2" y="T3"/>
                </a:cxn>
                <a:cxn ang="0">
                  <a:pos x="T4" y="T5"/>
                </a:cxn>
                <a:cxn ang="0">
                  <a:pos x="T6" y="T7"/>
                </a:cxn>
                <a:cxn ang="0">
                  <a:pos x="T8" y="T9"/>
                </a:cxn>
                <a:cxn ang="0">
                  <a:pos x="T10" y="T11"/>
                </a:cxn>
              </a:cxnLst>
              <a:rect l="0" t="0" r="r" b="b"/>
              <a:pathLst>
                <a:path w="166" h="116">
                  <a:moveTo>
                    <a:pt x="0" y="57"/>
                  </a:moveTo>
                  <a:lnTo>
                    <a:pt x="46" y="116"/>
                  </a:lnTo>
                  <a:lnTo>
                    <a:pt x="138" y="116"/>
                  </a:lnTo>
                  <a:lnTo>
                    <a:pt x="166" y="116"/>
                  </a:lnTo>
                  <a:lnTo>
                    <a:pt x="73" y="0"/>
                  </a:lnTo>
                  <a:lnTo>
                    <a:pt x="0" y="57"/>
                  </a:lnTo>
                  <a:close/>
                </a:path>
              </a:pathLst>
            </a:custGeom>
            <a:solidFill>
              <a:srgbClr val="004E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7" name="Freeform 435"/>
            <p:cNvSpPr>
              <a:spLocks/>
            </p:cNvSpPr>
            <p:nvPr/>
          </p:nvSpPr>
          <p:spPr bwMode="auto">
            <a:xfrm>
              <a:off x="8772526" y="2774951"/>
              <a:ext cx="263525" cy="184150"/>
            </a:xfrm>
            <a:custGeom>
              <a:avLst/>
              <a:gdLst>
                <a:gd name="T0" fmla="*/ 0 w 166"/>
                <a:gd name="T1" fmla="*/ 57 h 116"/>
                <a:gd name="T2" fmla="*/ 46 w 166"/>
                <a:gd name="T3" fmla="*/ 116 h 116"/>
                <a:gd name="T4" fmla="*/ 138 w 166"/>
                <a:gd name="T5" fmla="*/ 116 h 116"/>
                <a:gd name="T6" fmla="*/ 166 w 166"/>
                <a:gd name="T7" fmla="*/ 116 h 116"/>
                <a:gd name="T8" fmla="*/ 73 w 166"/>
                <a:gd name="T9" fmla="*/ 0 h 116"/>
                <a:gd name="T10" fmla="*/ 0 w 166"/>
                <a:gd name="T11" fmla="*/ 57 h 116"/>
              </a:gdLst>
              <a:ahLst/>
              <a:cxnLst>
                <a:cxn ang="0">
                  <a:pos x="T0" y="T1"/>
                </a:cxn>
                <a:cxn ang="0">
                  <a:pos x="T2" y="T3"/>
                </a:cxn>
                <a:cxn ang="0">
                  <a:pos x="T4" y="T5"/>
                </a:cxn>
                <a:cxn ang="0">
                  <a:pos x="T6" y="T7"/>
                </a:cxn>
                <a:cxn ang="0">
                  <a:pos x="T8" y="T9"/>
                </a:cxn>
                <a:cxn ang="0">
                  <a:pos x="T10" y="T11"/>
                </a:cxn>
              </a:cxnLst>
              <a:rect l="0" t="0" r="r" b="b"/>
              <a:pathLst>
                <a:path w="166" h="116">
                  <a:moveTo>
                    <a:pt x="0" y="57"/>
                  </a:moveTo>
                  <a:lnTo>
                    <a:pt x="46" y="116"/>
                  </a:lnTo>
                  <a:lnTo>
                    <a:pt x="138" y="116"/>
                  </a:lnTo>
                  <a:lnTo>
                    <a:pt x="166" y="116"/>
                  </a:lnTo>
                  <a:lnTo>
                    <a:pt x="73" y="0"/>
                  </a:lnTo>
                  <a:lnTo>
                    <a:pt x="0" y="5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8" name="Freeform 436"/>
            <p:cNvSpPr>
              <a:spLocks/>
            </p:cNvSpPr>
            <p:nvPr/>
          </p:nvSpPr>
          <p:spPr bwMode="auto">
            <a:xfrm>
              <a:off x="8774113" y="2838451"/>
              <a:ext cx="7938" cy="4763"/>
            </a:xfrm>
            <a:custGeom>
              <a:avLst/>
              <a:gdLst>
                <a:gd name="T0" fmla="*/ 5 w 5"/>
                <a:gd name="T1" fmla="*/ 0 h 3"/>
                <a:gd name="T2" fmla="*/ 0 w 5"/>
                <a:gd name="T3" fmla="*/ 3 h 3"/>
                <a:gd name="T4" fmla="*/ 5 w 5"/>
                <a:gd name="T5" fmla="*/ 0 h 3"/>
                <a:gd name="T6" fmla="*/ 5 w 5"/>
                <a:gd name="T7" fmla="*/ 0 h 3"/>
              </a:gdLst>
              <a:ahLst/>
              <a:cxnLst>
                <a:cxn ang="0">
                  <a:pos x="T0" y="T1"/>
                </a:cxn>
                <a:cxn ang="0">
                  <a:pos x="T2" y="T3"/>
                </a:cxn>
                <a:cxn ang="0">
                  <a:pos x="T4" y="T5"/>
                </a:cxn>
                <a:cxn ang="0">
                  <a:pos x="T6" y="T7"/>
                </a:cxn>
              </a:cxnLst>
              <a:rect l="0" t="0" r="r" b="b"/>
              <a:pathLst>
                <a:path w="5" h="3">
                  <a:moveTo>
                    <a:pt x="5" y="0"/>
                  </a:moveTo>
                  <a:lnTo>
                    <a:pt x="0" y="3"/>
                  </a:lnTo>
                  <a:lnTo>
                    <a:pt x="5" y="0"/>
                  </a:lnTo>
                  <a:lnTo>
                    <a:pt x="5" y="0"/>
                  </a:lnTo>
                  <a:close/>
                </a:path>
              </a:pathLst>
            </a:custGeom>
            <a:solidFill>
              <a:srgbClr val="E7E7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9" name="Freeform 437"/>
            <p:cNvSpPr>
              <a:spLocks/>
            </p:cNvSpPr>
            <p:nvPr/>
          </p:nvSpPr>
          <p:spPr bwMode="auto">
            <a:xfrm>
              <a:off x="8774113" y="2838451"/>
              <a:ext cx="7938" cy="4763"/>
            </a:xfrm>
            <a:custGeom>
              <a:avLst/>
              <a:gdLst>
                <a:gd name="T0" fmla="*/ 5 w 5"/>
                <a:gd name="T1" fmla="*/ 0 h 3"/>
                <a:gd name="T2" fmla="*/ 0 w 5"/>
                <a:gd name="T3" fmla="*/ 3 h 3"/>
                <a:gd name="T4" fmla="*/ 5 w 5"/>
                <a:gd name="T5" fmla="*/ 0 h 3"/>
                <a:gd name="T6" fmla="*/ 5 w 5"/>
                <a:gd name="T7" fmla="*/ 0 h 3"/>
              </a:gdLst>
              <a:ahLst/>
              <a:cxnLst>
                <a:cxn ang="0">
                  <a:pos x="T0" y="T1"/>
                </a:cxn>
                <a:cxn ang="0">
                  <a:pos x="T2" y="T3"/>
                </a:cxn>
                <a:cxn ang="0">
                  <a:pos x="T4" y="T5"/>
                </a:cxn>
                <a:cxn ang="0">
                  <a:pos x="T6" y="T7"/>
                </a:cxn>
              </a:cxnLst>
              <a:rect l="0" t="0" r="r" b="b"/>
              <a:pathLst>
                <a:path w="5" h="3">
                  <a:moveTo>
                    <a:pt x="5" y="0"/>
                  </a:moveTo>
                  <a:lnTo>
                    <a:pt x="0" y="3"/>
                  </a:lnTo>
                  <a:lnTo>
                    <a:pt x="5" y="0"/>
                  </a:lnTo>
                  <a:lnTo>
                    <a:pt x="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0" name="Freeform 438"/>
            <p:cNvSpPr>
              <a:spLocks/>
            </p:cNvSpPr>
            <p:nvPr/>
          </p:nvSpPr>
          <p:spPr bwMode="auto">
            <a:xfrm>
              <a:off x="8782051" y="2816226"/>
              <a:ext cx="28575" cy="22225"/>
            </a:xfrm>
            <a:custGeom>
              <a:avLst/>
              <a:gdLst>
                <a:gd name="T0" fmla="*/ 17 w 17"/>
                <a:gd name="T1" fmla="*/ 0 h 13"/>
                <a:gd name="T2" fmla="*/ 17 w 17"/>
                <a:gd name="T3" fmla="*/ 0 h 13"/>
                <a:gd name="T4" fmla="*/ 0 w 17"/>
                <a:gd name="T5" fmla="*/ 13 h 13"/>
                <a:gd name="T6" fmla="*/ 0 w 17"/>
                <a:gd name="T7" fmla="*/ 13 h 13"/>
                <a:gd name="T8" fmla="*/ 17 w 17"/>
                <a:gd name="T9" fmla="*/ 0 h 13"/>
              </a:gdLst>
              <a:ahLst/>
              <a:cxnLst>
                <a:cxn ang="0">
                  <a:pos x="T0" y="T1"/>
                </a:cxn>
                <a:cxn ang="0">
                  <a:pos x="T2" y="T3"/>
                </a:cxn>
                <a:cxn ang="0">
                  <a:pos x="T4" y="T5"/>
                </a:cxn>
                <a:cxn ang="0">
                  <a:pos x="T6" y="T7"/>
                </a:cxn>
                <a:cxn ang="0">
                  <a:pos x="T8" y="T9"/>
                </a:cxn>
              </a:cxnLst>
              <a:rect l="0" t="0" r="r" b="b"/>
              <a:pathLst>
                <a:path w="17" h="13">
                  <a:moveTo>
                    <a:pt x="17" y="0"/>
                  </a:moveTo>
                  <a:cubicBezTo>
                    <a:pt x="17" y="0"/>
                    <a:pt x="17" y="0"/>
                    <a:pt x="17" y="0"/>
                  </a:cubicBezTo>
                  <a:cubicBezTo>
                    <a:pt x="0" y="13"/>
                    <a:pt x="0" y="13"/>
                    <a:pt x="0" y="13"/>
                  </a:cubicBezTo>
                  <a:cubicBezTo>
                    <a:pt x="0" y="13"/>
                    <a:pt x="0" y="13"/>
                    <a:pt x="0" y="13"/>
                  </a:cubicBezTo>
                  <a:cubicBezTo>
                    <a:pt x="17" y="0"/>
                    <a:pt x="17" y="0"/>
                    <a:pt x="17" y="0"/>
                  </a:cubicBezTo>
                </a:path>
              </a:pathLst>
            </a:custGeom>
            <a:solidFill>
              <a:srgbClr val="E7B3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1" name="Freeform 439"/>
            <p:cNvSpPr>
              <a:spLocks/>
            </p:cNvSpPr>
            <p:nvPr/>
          </p:nvSpPr>
          <p:spPr bwMode="auto">
            <a:xfrm>
              <a:off x="8810626" y="2806701"/>
              <a:ext cx="11113" cy="9525"/>
            </a:xfrm>
            <a:custGeom>
              <a:avLst/>
              <a:gdLst>
                <a:gd name="T0" fmla="*/ 6 w 6"/>
                <a:gd name="T1" fmla="*/ 0 h 5"/>
                <a:gd name="T2" fmla="*/ 0 w 6"/>
                <a:gd name="T3" fmla="*/ 5 h 5"/>
                <a:gd name="T4" fmla="*/ 0 w 6"/>
                <a:gd name="T5" fmla="*/ 5 h 5"/>
                <a:gd name="T6" fmla="*/ 6 w 6"/>
                <a:gd name="T7" fmla="*/ 0 h 5"/>
                <a:gd name="T8" fmla="*/ 6 w 6"/>
                <a:gd name="T9" fmla="*/ 0 h 5"/>
              </a:gdLst>
              <a:ahLst/>
              <a:cxnLst>
                <a:cxn ang="0">
                  <a:pos x="T0" y="T1"/>
                </a:cxn>
                <a:cxn ang="0">
                  <a:pos x="T2" y="T3"/>
                </a:cxn>
                <a:cxn ang="0">
                  <a:pos x="T4" y="T5"/>
                </a:cxn>
                <a:cxn ang="0">
                  <a:pos x="T6" y="T7"/>
                </a:cxn>
                <a:cxn ang="0">
                  <a:pos x="T8" y="T9"/>
                </a:cxn>
              </a:cxnLst>
              <a:rect l="0" t="0" r="r" b="b"/>
              <a:pathLst>
                <a:path w="6" h="5">
                  <a:moveTo>
                    <a:pt x="6" y="0"/>
                  </a:moveTo>
                  <a:cubicBezTo>
                    <a:pt x="0" y="5"/>
                    <a:pt x="0" y="5"/>
                    <a:pt x="0" y="5"/>
                  </a:cubicBezTo>
                  <a:cubicBezTo>
                    <a:pt x="0" y="5"/>
                    <a:pt x="0" y="5"/>
                    <a:pt x="0" y="5"/>
                  </a:cubicBezTo>
                  <a:cubicBezTo>
                    <a:pt x="6" y="0"/>
                    <a:pt x="6" y="0"/>
                    <a:pt x="6" y="0"/>
                  </a:cubicBezTo>
                  <a:cubicBezTo>
                    <a:pt x="6" y="0"/>
                    <a:pt x="6" y="0"/>
                    <a:pt x="6" y="0"/>
                  </a:cubicBezTo>
                </a:path>
              </a:pathLst>
            </a:custGeom>
            <a:solidFill>
              <a:srgbClr val="E7B3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2" name="Freeform 440"/>
            <p:cNvSpPr>
              <a:spLocks/>
            </p:cNvSpPr>
            <p:nvPr/>
          </p:nvSpPr>
          <p:spPr bwMode="auto">
            <a:xfrm>
              <a:off x="8774113" y="2843213"/>
              <a:ext cx="9525" cy="12700"/>
            </a:xfrm>
            <a:custGeom>
              <a:avLst/>
              <a:gdLst>
                <a:gd name="T0" fmla="*/ 0 w 6"/>
                <a:gd name="T1" fmla="*/ 0 h 8"/>
                <a:gd name="T2" fmla="*/ 6 w 6"/>
                <a:gd name="T3" fmla="*/ 8 h 8"/>
                <a:gd name="T4" fmla="*/ 6 w 6"/>
                <a:gd name="T5" fmla="*/ 8 h 8"/>
                <a:gd name="T6" fmla="*/ 0 w 6"/>
                <a:gd name="T7" fmla="*/ 0 h 8"/>
              </a:gdLst>
              <a:ahLst/>
              <a:cxnLst>
                <a:cxn ang="0">
                  <a:pos x="T0" y="T1"/>
                </a:cxn>
                <a:cxn ang="0">
                  <a:pos x="T2" y="T3"/>
                </a:cxn>
                <a:cxn ang="0">
                  <a:pos x="T4" y="T5"/>
                </a:cxn>
                <a:cxn ang="0">
                  <a:pos x="T6" y="T7"/>
                </a:cxn>
              </a:cxnLst>
              <a:rect l="0" t="0" r="r" b="b"/>
              <a:pathLst>
                <a:path w="6" h="8">
                  <a:moveTo>
                    <a:pt x="0" y="0"/>
                  </a:moveTo>
                  <a:lnTo>
                    <a:pt x="6" y="8"/>
                  </a:lnTo>
                  <a:lnTo>
                    <a:pt x="6" y="8"/>
                  </a:lnTo>
                  <a:lnTo>
                    <a:pt x="0" y="0"/>
                  </a:lnTo>
                  <a:close/>
                </a:path>
              </a:pathLst>
            </a:custGeom>
            <a:solidFill>
              <a:srgbClr val="E7E7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3" name="Freeform 441"/>
            <p:cNvSpPr>
              <a:spLocks/>
            </p:cNvSpPr>
            <p:nvPr/>
          </p:nvSpPr>
          <p:spPr bwMode="auto">
            <a:xfrm>
              <a:off x="8774113" y="2843213"/>
              <a:ext cx="9525" cy="12700"/>
            </a:xfrm>
            <a:custGeom>
              <a:avLst/>
              <a:gdLst>
                <a:gd name="T0" fmla="*/ 0 w 6"/>
                <a:gd name="T1" fmla="*/ 0 h 8"/>
                <a:gd name="T2" fmla="*/ 6 w 6"/>
                <a:gd name="T3" fmla="*/ 8 h 8"/>
                <a:gd name="T4" fmla="*/ 6 w 6"/>
                <a:gd name="T5" fmla="*/ 8 h 8"/>
                <a:gd name="T6" fmla="*/ 0 w 6"/>
                <a:gd name="T7" fmla="*/ 0 h 8"/>
              </a:gdLst>
              <a:ahLst/>
              <a:cxnLst>
                <a:cxn ang="0">
                  <a:pos x="T0" y="T1"/>
                </a:cxn>
                <a:cxn ang="0">
                  <a:pos x="T2" y="T3"/>
                </a:cxn>
                <a:cxn ang="0">
                  <a:pos x="T4" y="T5"/>
                </a:cxn>
                <a:cxn ang="0">
                  <a:pos x="T6" y="T7"/>
                </a:cxn>
              </a:cxnLst>
              <a:rect l="0" t="0" r="r" b="b"/>
              <a:pathLst>
                <a:path w="6" h="8">
                  <a:moveTo>
                    <a:pt x="0" y="0"/>
                  </a:moveTo>
                  <a:lnTo>
                    <a:pt x="6" y="8"/>
                  </a:lnTo>
                  <a:lnTo>
                    <a:pt x="6" y="8"/>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4" name="Freeform 442"/>
            <p:cNvSpPr>
              <a:spLocks/>
            </p:cNvSpPr>
            <p:nvPr/>
          </p:nvSpPr>
          <p:spPr bwMode="auto">
            <a:xfrm>
              <a:off x="8774113" y="2806701"/>
              <a:ext cx="57150" cy="49213"/>
            </a:xfrm>
            <a:custGeom>
              <a:avLst/>
              <a:gdLst>
                <a:gd name="T0" fmla="*/ 30 w 36"/>
                <a:gd name="T1" fmla="*/ 0 h 31"/>
                <a:gd name="T2" fmla="*/ 23 w 36"/>
                <a:gd name="T3" fmla="*/ 6 h 31"/>
                <a:gd name="T4" fmla="*/ 5 w 36"/>
                <a:gd name="T5" fmla="*/ 20 h 31"/>
                <a:gd name="T6" fmla="*/ 0 w 36"/>
                <a:gd name="T7" fmla="*/ 23 h 31"/>
                <a:gd name="T8" fmla="*/ 6 w 36"/>
                <a:gd name="T9" fmla="*/ 31 h 31"/>
                <a:gd name="T10" fmla="*/ 36 w 36"/>
                <a:gd name="T11" fmla="*/ 8 h 31"/>
                <a:gd name="T12" fmla="*/ 30 w 36"/>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6" h="31">
                  <a:moveTo>
                    <a:pt x="30" y="0"/>
                  </a:moveTo>
                  <a:lnTo>
                    <a:pt x="23" y="6"/>
                  </a:lnTo>
                  <a:lnTo>
                    <a:pt x="5" y="20"/>
                  </a:lnTo>
                  <a:lnTo>
                    <a:pt x="0" y="23"/>
                  </a:lnTo>
                  <a:lnTo>
                    <a:pt x="6" y="31"/>
                  </a:lnTo>
                  <a:lnTo>
                    <a:pt x="36" y="8"/>
                  </a:lnTo>
                  <a:lnTo>
                    <a:pt x="30" y="0"/>
                  </a:lnTo>
                  <a:close/>
                </a:path>
              </a:pathLst>
            </a:custGeom>
            <a:solidFill>
              <a:srgbClr val="E7E7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5" name="Freeform 443"/>
            <p:cNvSpPr>
              <a:spLocks/>
            </p:cNvSpPr>
            <p:nvPr/>
          </p:nvSpPr>
          <p:spPr bwMode="auto">
            <a:xfrm>
              <a:off x="8774113" y="2806701"/>
              <a:ext cx="57150" cy="49213"/>
            </a:xfrm>
            <a:custGeom>
              <a:avLst/>
              <a:gdLst>
                <a:gd name="T0" fmla="*/ 30 w 36"/>
                <a:gd name="T1" fmla="*/ 0 h 31"/>
                <a:gd name="T2" fmla="*/ 23 w 36"/>
                <a:gd name="T3" fmla="*/ 6 h 31"/>
                <a:gd name="T4" fmla="*/ 5 w 36"/>
                <a:gd name="T5" fmla="*/ 20 h 31"/>
                <a:gd name="T6" fmla="*/ 0 w 36"/>
                <a:gd name="T7" fmla="*/ 23 h 31"/>
                <a:gd name="T8" fmla="*/ 6 w 36"/>
                <a:gd name="T9" fmla="*/ 31 h 31"/>
                <a:gd name="T10" fmla="*/ 36 w 36"/>
                <a:gd name="T11" fmla="*/ 8 h 31"/>
                <a:gd name="T12" fmla="*/ 30 w 36"/>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6" h="31">
                  <a:moveTo>
                    <a:pt x="30" y="0"/>
                  </a:moveTo>
                  <a:lnTo>
                    <a:pt x="23" y="6"/>
                  </a:lnTo>
                  <a:lnTo>
                    <a:pt x="5" y="20"/>
                  </a:lnTo>
                  <a:lnTo>
                    <a:pt x="0" y="23"/>
                  </a:lnTo>
                  <a:lnTo>
                    <a:pt x="6" y="31"/>
                  </a:lnTo>
                  <a:lnTo>
                    <a:pt x="36" y="8"/>
                  </a:lnTo>
                  <a:lnTo>
                    <a:pt x="3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6" name="Freeform 444"/>
            <p:cNvSpPr>
              <a:spLocks/>
            </p:cNvSpPr>
            <p:nvPr/>
          </p:nvSpPr>
          <p:spPr bwMode="auto">
            <a:xfrm>
              <a:off x="8772526" y="2819401"/>
              <a:ext cx="165100" cy="139700"/>
            </a:xfrm>
            <a:custGeom>
              <a:avLst/>
              <a:gdLst>
                <a:gd name="T0" fmla="*/ 37 w 104"/>
                <a:gd name="T1" fmla="*/ 0 h 88"/>
                <a:gd name="T2" fmla="*/ 7 w 104"/>
                <a:gd name="T3" fmla="*/ 23 h 88"/>
                <a:gd name="T4" fmla="*/ 7 w 104"/>
                <a:gd name="T5" fmla="*/ 23 h 88"/>
                <a:gd name="T6" fmla="*/ 7 w 104"/>
                <a:gd name="T7" fmla="*/ 23 h 88"/>
                <a:gd name="T8" fmla="*/ 0 w 104"/>
                <a:gd name="T9" fmla="*/ 29 h 88"/>
                <a:gd name="T10" fmla="*/ 46 w 104"/>
                <a:gd name="T11" fmla="*/ 88 h 88"/>
                <a:gd name="T12" fmla="*/ 104 w 104"/>
                <a:gd name="T13" fmla="*/ 88 h 88"/>
                <a:gd name="T14" fmla="*/ 37 w 104"/>
                <a:gd name="T15" fmla="*/ 0 h 8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 h="88">
                  <a:moveTo>
                    <a:pt x="37" y="0"/>
                  </a:moveTo>
                  <a:lnTo>
                    <a:pt x="7" y="23"/>
                  </a:lnTo>
                  <a:lnTo>
                    <a:pt x="7" y="23"/>
                  </a:lnTo>
                  <a:lnTo>
                    <a:pt x="7" y="23"/>
                  </a:lnTo>
                  <a:lnTo>
                    <a:pt x="0" y="29"/>
                  </a:lnTo>
                  <a:lnTo>
                    <a:pt x="46" y="88"/>
                  </a:lnTo>
                  <a:lnTo>
                    <a:pt x="104" y="88"/>
                  </a:lnTo>
                  <a:lnTo>
                    <a:pt x="37" y="0"/>
                  </a:lnTo>
                  <a:close/>
                </a:path>
              </a:pathLst>
            </a:custGeom>
            <a:solidFill>
              <a:srgbClr val="004C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7" name="Freeform 445"/>
            <p:cNvSpPr>
              <a:spLocks/>
            </p:cNvSpPr>
            <p:nvPr/>
          </p:nvSpPr>
          <p:spPr bwMode="auto">
            <a:xfrm>
              <a:off x="8772526" y="2819401"/>
              <a:ext cx="165100" cy="139700"/>
            </a:xfrm>
            <a:custGeom>
              <a:avLst/>
              <a:gdLst>
                <a:gd name="T0" fmla="*/ 37 w 104"/>
                <a:gd name="T1" fmla="*/ 0 h 88"/>
                <a:gd name="T2" fmla="*/ 7 w 104"/>
                <a:gd name="T3" fmla="*/ 23 h 88"/>
                <a:gd name="T4" fmla="*/ 7 w 104"/>
                <a:gd name="T5" fmla="*/ 23 h 88"/>
                <a:gd name="T6" fmla="*/ 7 w 104"/>
                <a:gd name="T7" fmla="*/ 23 h 88"/>
                <a:gd name="T8" fmla="*/ 0 w 104"/>
                <a:gd name="T9" fmla="*/ 29 h 88"/>
                <a:gd name="T10" fmla="*/ 46 w 104"/>
                <a:gd name="T11" fmla="*/ 88 h 88"/>
                <a:gd name="T12" fmla="*/ 104 w 104"/>
                <a:gd name="T13" fmla="*/ 88 h 88"/>
                <a:gd name="T14" fmla="*/ 37 w 104"/>
                <a:gd name="T15" fmla="*/ 0 h 8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 h="88">
                  <a:moveTo>
                    <a:pt x="37" y="0"/>
                  </a:moveTo>
                  <a:lnTo>
                    <a:pt x="7" y="23"/>
                  </a:lnTo>
                  <a:lnTo>
                    <a:pt x="7" y="23"/>
                  </a:lnTo>
                  <a:lnTo>
                    <a:pt x="7" y="23"/>
                  </a:lnTo>
                  <a:lnTo>
                    <a:pt x="0" y="29"/>
                  </a:lnTo>
                  <a:lnTo>
                    <a:pt x="46" y="88"/>
                  </a:lnTo>
                  <a:lnTo>
                    <a:pt x="104" y="88"/>
                  </a:lnTo>
                  <a:lnTo>
                    <a:pt x="3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Tree>
    <p:extLst>
      <p:ext uri="{BB962C8B-B14F-4D97-AF65-F5344CB8AC3E}">
        <p14:creationId xmlns:p14="http://schemas.microsoft.com/office/powerpoint/2010/main" val="3798860732"/>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2690F359-4A0A-44F4-87B7-FFC9B09A1A2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47066" y="1828800"/>
            <a:ext cx="6422085" cy="4633912"/>
          </a:xfrm>
        </p:spPr>
      </p:pic>
      <p:sp>
        <p:nvSpPr>
          <p:cNvPr id="3" name="Slide Number Placeholder 2">
            <a:extLst>
              <a:ext uri="{FF2B5EF4-FFF2-40B4-BE49-F238E27FC236}">
                <a16:creationId xmlns:a16="http://schemas.microsoft.com/office/drawing/2014/main" id="{67F7A024-6DF6-458E-94DA-CCA69C707584}"/>
              </a:ext>
            </a:extLst>
          </p:cNvPr>
          <p:cNvSpPr>
            <a:spLocks noGrp="1"/>
          </p:cNvSpPr>
          <p:nvPr>
            <p:ph type="sldNum" sz="quarter" idx="11"/>
          </p:nvPr>
        </p:nvSpPr>
        <p:spPr/>
        <p:txBody>
          <a:bodyPr/>
          <a:lstStyle/>
          <a:p>
            <a:pPr>
              <a:defRPr/>
            </a:pPr>
            <a:fld id="{3EC657DF-FE95-454F-AB66-42CBA9BDA6D9}" type="slidenum">
              <a:rPr lang="en-US" smtClean="0"/>
              <a:pPr>
                <a:defRPr/>
              </a:pPr>
              <a:t>34</a:t>
            </a:fld>
            <a:endParaRPr lang="en-US" dirty="0"/>
          </a:p>
        </p:txBody>
      </p:sp>
      <p:sp>
        <p:nvSpPr>
          <p:cNvPr id="4" name="Text Placeholder 3">
            <a:extLst>
              <a:ext uri="{FF2B5EF4-FFF2-40B4-BE49-F238E27FC236}">
                <a16:creationId xmlns:a16="http://schemas.microsoft.com/office/drawing/2014/main" id="{4D14FF05-488B-4432-8892-3BEE6B24949A}"/>
              </a:ext>
            </a:extLst>
          </p:cNvPr>
          <p:cNvSpPr>
            <a:spLocks noGrp="1"/>
          </p:cNvSpPr>
          <p:nvPr>
            <p:ph type="body" sz="quarter" idx="12"/>
          </p:nvPr>
        </p:nvSpPr>
        <p:spPr>
          <a:xfrm>
            <a:off x="278781" y="178420"/>
            <a:ext cx="7794702" cy="696477"/>
          </a:xfrm>
        </p:spPr>
        <p:txBody>
          <a:bodyPr/>
          <a:lstStyle/>
          <a:p>
            <a:r>
              <a:rPr lang="en-US" sz="2400" dirty="0">
                <a:solidFill>
                  <a:srgbClr val="0033CC"/>
                </a:solidFill>
              </a:rPr>
              <a:t>Understanding the Importance of Attestation (continued)</a:t>
            </a:r>
          </a:p>
        </p:txBody>
      </p:sp>
      <p:sp>
        <p:nvSpPr>
          <p:cNvPr id="8" name="TextBox 7">
            <a:extLst>
              <a:ext uri="{FF2B5EF4-FFF2-40B4-BE49-F238E27FC236}">
                <a16:creationId xmlns:a16="http://schemas.microsoft.com/office/drawing/2014/main" id="{DD4AC04C-CF27-4B4E-973D-1337672401EF}"/>
              </a:ext>
            </a:extLst>
          </p:cNvPr>
          <p:cNvSpPr txBox="1"/>
          <p:nvPr/>
        </p:nvSpPr>
        <p:spPr>
          <a:xfrm>
            <a:off x="447066" y="1170878"/>
            <a:ext cx="7626417" cy="861774"/>
          </a:xfrm>
          <a:prstGeom prst="rect">
            <a:avLst/>
          </a:prstGeom>
          <a:noFill/>
        </p:spPr>
        <p:txBody>
          <a:bodyPr wrap="square" rtlCol="0">
            <a:spAutoFit/>
          </a:bodyPr>
          <a:lstStyle/>
          <a:p>
            <a:r>
              <a:rPr lang="en-US" sz="1600" dirty="0">
                <a:latin typeface="+mn-lt"/>
              </a:rPr>
              <a:t>What you attest to every time you apply for Grant funds continued:</a:t>
            </a:r>
          </a:p>
          <a:p>
            <a:endParaRPr lang="en-US" dirty="0"/>
          </a:p>
        </p:txBody>
      </p:sp>
    </p:spTree>
    <p:extLst>
      <p:ext uri="{BB962C8B-B14F-4D97-AF65-F5344CB8AC3E}">
        <p14:creationId xmlns:p14="http://schemas.microsoft.com/office/powerpoint/2010/main" val="721896870"/>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35</a:t>
            </a:fld>
            <a:endParaRPr lang="en-US" dirty="0"/>
          </a:p>
        </p:txBody>
      </p:sp>
      <p:sp>
        <p:nvSpPr>
          <p:cNvPr id="6" name="Title 5"/>
          <p:cNvSpPr>
            <a:spLocks noGrp="1"/>
          </p:cNvSpPr>
          <p:nvPr>
            <p:ph type="title"/>
          </p:nvPr>
        </p:nvSpPr>
        <p:spPr/>
        <p:txBody>
          <a:bodyPr/>
          <a:lstStyle/>
          <a:p>
            <a:r>
              <a:rPr lang="en-US" dirty="0"/>
              <a:t>Understanding the Importance of Attestation (continued)</a:t>
            </a:r>
          </a:p>
        </p:txBody>
      </p:sp>
      <p:sp>
        <p:nvSpPr>
          <p:cNvPr id="7" name="Text Placeholder 6"/>
          <p:cNvSpPr>
            <a:spLocks noGrp="1"/>
          </p:cNvSpPr>
          <p:nvPr>
            <p:ph type="body" sz="quarter" idx="12"/>
          </p:nvPr>
        </p:nvSpPr>
        <p:spPr/>
        <p:txBody>
          <a:bodyPr/>
          <a:lstStyle/>
          <a:p>
            <a:pPr marL="0" indent="0">
              <a:buNone/>
            </a:pPr>
            <a:r>
              <a:rPr lang="en-US" dirty="0"/>
              <a:t>What you attest to every time you apply for Grant funds continued:</a:t>
            </a:r>
          </a:p>
        </p:txBody>
      </p:sp>
      <p:pic>
        <p:nvPicPr>
          <p:cNvPr id="8" name="Picture 7"/>
          <p:cNvPicPr/>
          <p:nvPr/>
        </p:nvPicPr>
        <p:blipFill>
          <a:blip r:embed="rId3"/>
          <a:stretch>
            <a:fillRect/>
          </a:stretch>
        </p:blipFill>
        <p:spPr>
          <a:xfrm>
            <a:off x="457199" y="1843722"/>
            <a:ext cx="6709287" cy="4214178"/>
          </a:xfrm>
          <a:prstGeom prst="rect">
            <a:avLst/>
          </a:prstGeom>
        </p:spPr>
      </p:pic>
      <p:sp>
        <p:nvSpPr>
          <p:cNvPr id="9" name="TextBox 8">
            <a:extLst>
              <a:ext uri="{FF2B5EF4-FFF2-40B4-BE49-F238E27FC236}">
                <a16:creationId xmlns:a16="http://schemas.microsoft.com/office/drawing/2014/main" id="{B646FA53-7C2F-4CDA-8237-20D9F129DCBF}"/>
              </a:ext>
            </a:extLst>
          </p:cNvPr>
          <p:cNvSpPr txBox="1"/>
          <p:nvPr/>
        </p:nvSpPr>
        <p:spPr>
          <a:xfrm>
            <a:off x="457199" y="6083795"/>
            <a:ext cx="4572000" cy="646331"/>
          </a:xfrm>
          <a:prstGeom prst="rect">
            <a:avLst/>
          </a:prstGeom>
          <a:noFill/>
        </p:spPr>
        <p:txBody>
          <a:bodyPr wrap="square">
            <a:spAutoFit/>
          </a:bodyPr>
          <a:lstStyle/>
          <a:p>
            <a:pPr marL="0" indent="0">
              <a:buNone/>
            </a:pPr>
            <a:r>
              <a:rPr lang="en-US" sz="1200" dirty="0">
                <a:solidFill>
                  <a:schemeClr val="bg2"/>
                </a:solidFill>
                <a:latin typeface="+mn-lt"/>
              </a:rPr>
              <a:t>Sources: </a:t>
            </a:r>
          </a:p>
          <a:p>
            <a:pPr marL="171450" indent="-171450">
              <a:buFont typeface="Arial" panose="020B0604020202020204" pitchFamily="34" charset="0"/>
              <a:buChar char="•"/>
            </a:pPr>
            <a:r>
              <a:rPr lang="en-US" sz="1200" b="0" i="1" dirty="0">
                <a:solidFill>
                  <a:schemeClr val="bg2"/>
                </a:solidFill>
                <a:latin typeface="+mn-lt"/>
              </a:rPr>
              <a:t>GSA Application </a:t>
            </a:r>
          </a:p>
          <a:p>
            <a:pPr marL="171450" indent="-171450">
              <a:buFont typeface="Arial" panose="020B0604020202020204" pitchFamily="34" charset="0"/>
              <a:buChar char="•"/>
            </a:pPr>
            <a:r>
              <a:rPr lang="en-US" sz="1200" b="0" i="1" dirty="0">
                <a:solidFill>
                  <a:schemeClr val="bg2"/>
                </a:solidFill>
                <a:latin typeface="+mn-lt"/>
              </a:rPr>
              <a:t>FCC Application</a:t>
            </a:r>
          </a:p>
        </p:txBody>
      </p:sp>
    </p:spTree>
    <p:extLst>
      <p:ext uri="{BB962C8B-B14F-4D97-AF65-F5344CB8AC3E}">
        <p14:creationId xmlns:p14="http://schemas.microsoft.com/office/powerpoint/2010/main" val="41597927"/>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Internal Controls</a:t>
            </a:r>
          </a:p>
        </p:txBody>
      </p:sp>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36</a:t>
            </a:fld>
            <a:endParaRPr lang="en-US" dirty="0"/>
          </a:p>
        </p:txBody>
      </p:sp>
    </p:spTree>
    <p:extLst>
      <p:ext uri="{BB962C8B-B14F-4D97-AF65-F5344CB8AC3E}">
        <p14:creationId xmlns:p14="http://schemas.microsoft.com/office/powerpoint/2010/main" val="4160585362"/>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37</a:t>
            </a:fld>
            <a:endParaRPr lang="en-US" dirty="0"/>
          </a:p>
        </p:txBody>
      </p:sp>
      <p:sp>
        <p:nvSpPr>
          <p:cNvPr id="3" name="Title 2"/>
          <p:cNvSpPr>
            <a:spLocks noGrp="1"/>
          </p:cNvSpPr>
          <p:nvPr>
            <p:ph type="title"/>
          </p:nvPr>
        </p:nvSpPr>
        <p:spPr/>
        <p:txBody>
          <a:bodyPr/>
          <a:lstStyle/>
          <a:p>
            <a:r>
              <a:rPr lang="en-US" dirty="0"/>
              <a:t>Internal Controls</a:t>
            </a:r>
          </a:p>
        </p:txBody>
      </p:sp>
      <p:sp>
        <p:nvSpPr>
          <p:cNvPr id="4" name="Text Placeholder 3"/>
          <p:cNvSpPr>
            <a:spLocks noGrp="1"/>
          </p:cNvSpPr>
          <p:nvPr>
            <p:ph type="body" sz="quarter" idx="12"/>
          </p:nvPr>
        </p:nvSpPr>
        <p:spPr/>
        <p:txBody>
          <a:bodyPr/>
          <a:lstStyle/>
          <a:p>
            <a:pPr marL="0" indent="0">
              <a:buNone/>
            </a:pPr>
            <a:r>
              <a:rPr lang="en-US" dirty="0"/>
              <a:t>Internal control defined:</a:t>
            </a:r>
            <a:r>
              <a:rPr lang="en-US" b="0" dirty="0"/>
              <a:t> Internal control activities are processes used by management to help an entity achieve its objectives.</a:t>
            </a:r>
          </a:p>
          <a:p>
            <a:pPr marL="0" indent="0">
              <a:buNone/>
            </a:pPr>
            <a:endParaRPr lang="en-US" b="0" dirty="0"/>
          </a:p>
          <a:p>
            <a:pPr marL="0" indent="0">
              <a:buNone/>
            </a:pPr>
            <a:r>
              <a:rPr lang="en-US" dirty="0"/>
              <a:t>Why implement internal controls?</a:t>
            </a:r>
          </a:p>
          <a:p>
            <a:r>
              <a:rPr lang="en-US" b="0" dirty="0"/>
              <a:t>Help run operations efficiently and effectively</a:t>
            </a:r>
          </a:p>
          <a:p>
            <a:r>
              <a:rPr lang="en-US" b="0" dirty="0"/>
              <a:t>Help prevent or detect problems and/or to identify them sooner if an issue occurs</a:t>
            </a:r>
          </a:p>
          <a:p>
            <a:r>
              <a:rPr lang="en-US" b="0" dirty="0"/>
              <a:t>Reduce possibility of mismanagement and error</a:t>
            </a:r>
          </a:p>
          <a:p>
            <a:r>
              <a:rPr lang="en-US" b="0" dirty="0"/>
              <a:t>Comply with applicable laws and regulations.</a:t>
            </a:r>
          </a:p>
          <a:p>
            <a:endParaRPr lang="en-US" dirty="0"/>
          </a:p>
        </p:txBody>
      </p:sp>
      <p:pic>
        <p:nvPicPr>
          <p:cNvPr id="5" name="Picture 4" descr="254 Internal Audit Illustrations &amp;amp;amp; Clip Art - iStock"/>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88451" y="3638550"/>
            <a:ext cx="2698349" cy="2419350"/>
          </a:xfrm>
          <a:prstGeom prst="rect">
            <a:avLst/>
          </a:prstGeom>
          <a:noFill/>
          <a:ln>
            <a:noFill/>
          </a:ln>
        </p:spPr>
      </p:pic>
    </p:spTree>
    <p:extLst>
      <p:ext uri="{BB962C8B-B14F-4D97-AF65-F5344CB8AC3E}">
        <p14:creationId xmlns:p14="http://schemas.microsoft.com/office/powerpoint/2010/main" val="758963174"/>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A2E52CFE-2BB0-48A7-9F53-4B9D51B44A46}" type="slidenum">
              <a:rPr lang="en-US" smtClean="0"/>
              <a:pPr/>
              <a:t>38</a:t>
            </a:fld>
            <a:endParaRPr lang="en-US" dirty="0"/>
          </a:p>
        </p:txBody>
      </p:sp>
      <p:sp>
        <p:nvSpPr>
          <p:cNvPr id="18" name="Title 17"/>
          <p:cNvSpPr>
            <a:spLocks noGrp="1"/>
          </p:cNvSpPr>
          <p:nvPr>
            <p:ph type="title"/>
          </p:nvPr>
        </p:nvSpPr>
        <p:spPr/>
        <p:txBody>
          <a:bodyPr/>
          <a:lstStyle/>
          <a:p>
            <a:r>
              <a:rPr lang="en-US" dirty="0"/>
              <a:t>Internal Controls (continued)</a:t>
            </a:r>
          </a:p>
        </p:txBody>
      </p:sp>
      <p:sp>
        <p:nvSpPr>
          <p:cNvPr id="4" name="Text Placeholder 3"/>
          <p:cNvSpPr>
            <a:spLocks noGrp="1"/>
          </p:cNvSpPr>
          <p:nvPr>
            <p:ph type="body" sz="quarter" idx="12"/>
          </p:nvPr>
        </p:nvSpPr>
        <p:spPr/>
        <p:txBody>
          <a:bodyPr/>
          <a:lstStyle/>
          <a:p>
            <a:pPr marL="0" indent="0">
              <a:buNone/>
            </a:pPr>
            <a:r>
              <a:rPr lang="en-US" dirty="0"/>
              <a:t>What internal controls might be applicable to managing Grant funds?</a:t>
            </a:r>
          </a:p>
          <a:p>
            <a:pPr marL="0" indent="0">
              <a:buNone/>
            </a:pPr>
            <a:endParaRPr lang="en-US" dirty="0"/>
          </a:p>
          <a:p>
            <a:pPr marL="342900" indent="-342900">
              <a:buFont typeface="+mj-lt"/>
              <a:buAutoNum type="arabicPeriod"/>
            </a:pPr>
            <a:r>
              <a:rPr lang="en-US" b="0" dirty="0"/>
              <a:t>Processes to help ensure accurate and timely recording of transactions:</a:t>
            </a:r>
          </a:p>
          <a:p>
            <a:pPr lvl="1"/>
            <a:r>
              <a:rPr lang="en-US" b="0" dirty="0"/>
              <a:t>Setting a recurring reminder (e.g., using an email calendar feature) to record transactions (e.g., on a weekly basis) and having two or more staff members review the recorded transactions for accuracy</a:t>
            </a:r>
          </a:p>
          <a:p>
            <a:pPr lvl="1"/>
            <a:r>
              <a:rPr lang="en-US" b="0" dirty="0"/>
              <a:t>Having a process in place where there are multiple designated staff members to review financial statements</a:t>
            </a:r>
          </a:p>
          <a:p>
            <a:pPr marL="342900" indent="-342900">
              <a:buFont typeface="+mj-lt"/>
              <a:buAutoNum type="arabicPeriod"/>
            </a:pPr>
            <a:endParaRPr lang="en-US" b="0" dirty="0"/>
          </a:p>
          <a:p>
            <a:pPr marL="342900" indent="-342900">
              <a:buFont typeface="+mj-lt"/>
              <a:buAutoNum type="arabicPeriod"/>
            </a:pPr>
            <a:r>
              <a:rPr lang="en-US" b="0" dirty="0"/>
              <a:t>Processes to retain appropriate documentation of transactions and policies: </a:t>
            </a:r>
          </a:p>
          <a:p>
            <a:pPr lvl="1"/>
            <a:r>
              <a:rPr lang="en-US" b="0" dirty="0"/>
              <a:t>Drafting/using a checklist of required documentation and periodically verifying all documents are complete, accurate, and protected from unauthorized access</a:t>
            </a:r>
          </a:p>
        </p:txBody>
      </p:sp>
    </p:spTree>
    <p:extLst>
      <p:ext uri="{BB962C8B-B14F-4D97-AF65-F5344CB8AC3E}">
        <p14:creationId xmlns:p14="http://schemas.microsoft.com/office/powerpoint/2010/main" val="471680517"/>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39</a:t>
            </a:fld>
            <a:endParaRPr lang="en-US" dirty="0"/>
          </a:p>
        </p:txBody>
      </p:sp>
      <p:sp>
        <p:nvSpPr>
          <p:cNvPr id="3" name="Title 2"/>
          <p:cNvSpPr>
            <a:spLocks noGrp="1"/>
          </p:cNvSpPr>
          <p:nvPr>
            <p:ph type="title"/>
          </p:nvPr>
        </p:nvSpPr>
        <p:spPr/>
        <p:txBody>
          <a:bodyPr/>
          <a:lstStyle/>
          <a:p>
            <a:r>
              <a:rPr lang="en-US" dirty="0"/>
              <a:t>Internal Controls (continued)</a:t>
            </a:r>
          </a:p>
        </p:txBody>
      </p:sp>
      <p:sp>
        <p:nvSpPr>
          <p:cNvPr id="4" name="Text Placeholder 3"/>
          <p:cNvSpPr>
            <a:spLocks noGrp="1"/>
          </p:cNvSpPr>
          <p:nvPr>
            <p:ph type="body" sz="quarter" idx="12"/>
          </p:nvPr>
        </p:nvSpPr>
        <p:spPr/>
        <p:txBody>
          <a:bodyPr/>
          <a:lstStyle/>
          <a:p>
            <a:pPr marL="342900" indent="-342900">
              <a:buFont typeface="+mj-lt"/>
              <a:buAutoNum type="arabicPeriod" startAt="3"/>
            </a:pPr>
            <a:r>
              <a:rPr lang="en-US" b="0" dirty="0"/>
              <a:t>Processes that may help reduce the risk of fraud, waste, and abuse</a:t>
            </a:r>
          </a:p>
          <a:p>
            <a:pPr lvl="1"/>
            <a:r>
              <a:rPr lang="en-US" b="0" dirty="0"/>
              <a:t>Requiring approval from two or more staff members before th</a:t>
            </a:r>
            <a:r>
              <a:rPr lang="en-US" dirty="0"/>
              <a:t>e G</a:t>
            </a:r>
            <a:r>
              <a:rPr lang="en-US" b="0" dirty="0"/>
              <a:t>rant fund expenditures are made</a:t>
            </a:r>
          </a:p>
          <a:p>
            <a:pPr lvl="1"/>
            <a:r>
              <a:rPr lang="en-US" b="0" dirty="0"/>
              <a:t>Ensuring staff responsibilities support segregation of duties, so that one person is not solely responsible for all of an organization’s monetary transactions and processes</a:t>
            </a:r>
          </a:p>
          <a:p>
            <a:pPr lvl="1"/>
            <a:r>
              <a:rPr lang="en-US" b="0" dirty="0"/>
              <a:t>Having processes clearly laid out and reviewed/confirmed to help ensure </a:t>
            </a:r>
            <a:r>
              <a:rPr lang="en-US" dirty="0"/>
              <a:t>they can be</a:t>
            </a:r>
            <a:r>
              <a:rPr lang="en-US" b="0" dirty="0"/>
              <a:t> readily followed</a:t>
            </a:r>
          </a:p>
          <a:p>
            <a:pPr lvl="1"/>
            <a:r>
              <a:rPr lang="en-US" b="0" dirty="0"/>
              <a:t>Protecting physical security of assets such as property, equipment, and inventory:</a:t>
            </a:r>
          </a:p>
          <a:p>
            <a:pPr lvl="2"/>
            <a:r>
              <a:rPr lang="en-US" b="0" dirty="0"/>
              <a:t>Keeping filing cabinets locked</a:t>
            </a:r>
          </a:p>
          <a:p>
            <a:pPr lvl="2"/>
            <a:r>
              <a:rPr lang="en-US" b="0" dirty="0"/>
              <a:t>If records are digitized, then installing proper </a:t>
            </a:r>
            <a:r>
              <a:rPr lang="en-US" dirty="0"/>
              <a:t>information technology</a:t>
            </a:r>
            <a:r>
              <a:rPr lang="en-US" b="0" dirty="0"/>
              <a:t> security measures</a:t>
            </a:r>
          </a:p>
        </p:txBody>
      </p:sp>
    </p:spTree>
    <p:extLst>
      <p:ext uri="{BB962C8B-B14F-4D97-AF65-F5344CB8AC3E}">
        <p14:creationId xmlns:p14="http://schemas.microsoft.com/office/powerpoint/2010/main" val="270314547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Agenda and Introductions</a:t>
            </a:r>
          </a:p>
        </p:txBody>
      </p:sp>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4</a:t>
            </a:fld>
            <a:endParaRPr lang="en-US" dirty="0"/>
          </a:p>
        </p:txBody>
      </p:sp>
    </p:spTree>
    <p:extLst>
      <p:ext uri="{BB962C8B-B14F-4D97-AF65-F5344CB8AC3E}">
        <p14:creationId xmlns:p14="http://schemas.microsoft.com/office/powerpoint/2010/main" val="1201327808"/>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40</a:t>
            </a:fld>
            <a:endParaRPr lang="en-US" dirty="0"/>
          </a:p>
        </p:txBody>
      </p:sp>
      <p:sp>
        <p:nvSpPr>
          <p:cNvPr id="3" name="Title 2"/>
          <p:cNvSpPr>
            <a:spLocks noGrp="1"/>
          </p:cNvSpPr>
          <p:nvPr>
            <p:ph type="title"/>
          </p:nvPr>
        </p:nvSpPr>
        <p:spPr/>
        <p:txBody>
          <a:bodyPr/>
          <a:lstStyle/>
          <a:p>
            <a:r>
              <a:rPr lang="en-US" dirty="0"/>
              <a:t>Internal Controls (continued)</a:t>
            </a:r>
          </a:p>
        </p:txBody>
      </p:sp>
      <p:sp>
        <p:nvSpPr>
          <p:cNvPr id="4" name="Text Placeholder 3"/>
          <p:cNvSpPr>
            <a:spLocks noGrp="1"/>
          </p:cNvSpPr>
          <p:nvPr>
            <p:ph type="body" sz="quarter" idx="12"/>
          </p:nvPr>
        </p:nvSpPr>
        <p:spPr/>
        <p:txBody>
          <a:bodyPr/>
          <a:lstStyle/>
          <a:p>
            <a:pPr marL="0" indent="0">
              <a:buNone/>
            </a:pPr>
            <a:r>
              <a:rPr lang="en-US" dirty="0"/>
              <a:t>What should you do once internal controls are implemented?</a:t>
            </a:r>
          </a:p>
          <a:p>
            <a:endParaRPr lang="en-US" b="0" dirty="0"/>
          </a:p>
          <a:p>
            <a:r>
              <a:rPr lang="en-US" b="0" dirty="0"/>
              <a:t>Ensure internal controls are clearly documented in your organizational policies such that applicable staff are aware of their responsibilities for managing Grant funds. </a:t>
            </a:r>
          </a:p>
          <a:p>
            <a:endParaRPr lang="en-US" b="0" dirty="0"/>
          </a:p>
          <a:p>
            <a:r>
              <a:rPr lang="en-US" b="0" dirty="0"/>
              <a:t>Review these policies for relevance and effectiveness on a regular basis (at least annually), such as when key procedures are added or when new employees join the team.</a:t>
            </a:r>
          </a:p>
          <a:p>
            <a:endParaRPr lang="en-US" b="0" dirty="0"/>
          </a:p>
          <a:p>
            <a:r>
              <a:rPr lang="en-US" b="0" dirty="0"/>
              <a:t>Take appropriate corrective action if deficiencies are identified.</a:t>
            </a:r>
          </a:p>
          <a:p>
            <a:endParaRPr lang="en-US" b="0" dirty="0"/>
          </a:p>
          <a:p>
            <a:r>
              <a:rPr lang="en-US" b="0" dirty="0"/>
              <a:t>Encourage continuous improvement to existing internal controls and monitoring.</a:t>
            </a:r>
            <a:endParaRPr lang="en-US" sz="1200" b="0" dirty="0"/>
          </a:p>
          <a:p>
            <a:pPr marL="0" indent="0">
              <a:buNone/>
            </a:pPr>
            <a:endParaRPr lang="en-US" sz="1200" b="0" dirty="0"/>
          </a:p>
          <a:p>
            <a:pPr marL="0" indent="0">
              <a:buNone/>
            </a:pPr>
            <a:endParaRPr lang="en-US" sz="1200" b="0" dirty="0"/>
          </a:p>
          <a:p>
            <a:pPr marL="0" indent="0">
              <a:buNone/>
            </a:pPr>
            <a:r>
              <a:rPr lang="en-US" sz="1200" dirty="0">
                <a:solidFill>
                  <a:schemeClr val="bg2"/>
                </a:solidFill>
              </a:rPr>
              <a:t>Sources</a:t>
            </a:r>
            <a:r>
              <a:rPr lang="en-US" sz="1200" b="0" dirty="0">
                <a:solidFill>
                  <a:schemeClr val="bg2"/>
                </a:solidFill>
              </a:rPr>
              <a:t>: </a:t>
            </a:r>
          </a:p>
          <a:p>
            <a:r>
              <a:rPr lang="en-US" sz="1200" b="0" dirty="0">
                <a:solidFill>
                  <a:schemeClr val="bg2"/>
                </a:solidFill>
              </a:rPr>
              <a:t>Massachusetts, COVID-19 Pandemic Response </a:t>
            </a:r>
            <a:r>
              <a:rPr lang="en-US" sz="1200" b="0" i="1" dirty="0">
                <a:solidFill>
                  <a:schemeClr val="bg2"/>
                </a:solidFill>
              </a:rPr>
              <a:t>Internal Controls Guidance </a:t>
            </a:r>
          </a:p>
          <a:p>
            <a:r>
              <a:rPr lang="en-US" sz="1200" b="0" dirty="0">
                <a:solidFill>
                  <a:schemeClr val="bg2"/>
                </a:solidFill>
              </a:rPr>
              <a:t>Massachusetts Comptroller, </a:t>
            </a:r>
            <a:r>
              <a:rPr lang="en-US" sz="1200" b="0" i="1" dirty="0">
                <a:solidFill>
                  <a:schemeClr val="bg2"/>
                </a:solidFill>
              </a:rPr>
              <a:t>Internal Control Guide</a:t>
            </a:r>
          </a:p>
        </p:txBody>
      </p:sp>
    </p:spTree>
    <p:extLst>
      <p:ext uri="{BB962C8B-B14F-4D97-AF65-F5344CB8AC3E}">
        <p14:creationId xmlns:p14="http://schemas.microsoft.com/office/powerpoint/2010/main" val="2444378757"/>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Receiving Grant Funds from Multiple Sources</a:t>
            </a:r>
          </a:p>
        </p:txBody>
      </p:sp>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41</a:t>
            </a:fld>
            <a:endParaRPr lang="en-US" dirty="0"/>
          </a:p>
        </p:txBody>
      </p:sp>
    </p:spTree>
    <p:extLst>
      <p:ext uri="{BB962C8B-B14F-4D97-AF65-F5344CB8AC3E}">
        <p14:creationId xmlns:p14="http://schemas.microsoft.com/office/powerpoint/2010/main" val="3028472529"/>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42</a:t>
            </a:fld>
            <a:endParaRPr lang="en-US" dirty="0"/>
          </a:p>
        </p:txBody>
      </p:sp>
      <p:sp>
        <p:nvSpPr>
          <p:cNvPr id="3" name="Title 2"/>
          <p:cNvSpPr>
            <a:spLocks noGrp="1"/>
          </p:cNvSpPr>
          <p:nvPr>
            <p:ph type="title"/>
          </p:nvPr>
        </p:nvSpPr>
        <p:spPr/>
        <p:txBody>
          <a:bodyPr/>
          <a:lstStyle/>
          <a:p>
            <a:r>
              <a:rPr lang="en-US" dirty="0"/>
              <a:t>Receiving Grant Funds from Multiple Sources</a:t>
            </a:r>
          </a:p>
        </p:txBody>
      </p:sp>
      <p:sp>
        <p:nvSpPr>
          <p:cNvPr id="4" name="Text Placeholder 3"/>
          <p:cNvSpPr>
            <a:spLocks noGrp="1"/>
          </p:cNvSpPr>
          <p:nvPr>
            <p:ph type="body" sz="quarter" idx="12"/>
          </p:nvPr>
        </p:nvSpPr>
        <p:spPr/>
        <p:txBody>
          <a:bodyPr/>
          <a:lstStyle/>
          <a:p>
            <a:pPr marL="0" indent="0">
              <a:buNone/>
            </a:pPr>
            <a:r>
              <a:rPr lang="en-US" b="0" dirty="0"/>
              <a:t>Providers are allowed to receive grant funding from multiple sources, but it is important to ensure these funds are being tracked separately:</a:t>
            </a:r>
          </a:p>
          <a:p>
            <a:r>
              <a:rPr lang="en-US" b="0" dirty="0"/>
              <a:t>If these funds overlap, then you may be unable to demonstrate the funds are being spent on allowable purposes defined by each specific grant requirement.</a:t>
            </a:r>
          </a:p>
          <a:p>
            <a:endParaRPr lang="en-US" dirty="0"/>
          </a:p>
          <a:p>
            <a:pPr marL="0" indent="0">
              <a:buNone/>
            </a:pPr>
            <a:r>
              <a:rPr lang="en-US" dirty="0"/>
              <a:t>What should you do if you are receiving funds from multiple grant programs?</a:t>
            </a:r>
          </a:p>
          <a:p>
            <a:r>
              <a:rPr lang="en-US" b="0" dirty="0"/>
              <a:t>Document the amount of funds received from each source and keep it on file for your reference when considering proper use of funds.</a:t>
            </a:r>
          </a:p>
          <a:p>
            <a:r>
              <a:rPr lang="en-US" b="0" dirty="0"/>
              <a:t>Review the terms of each grant program to clearly understand the allowable (and nonallowable) uses of grant funds.</a:t>
            </a:r>
          </a:p>
          <a:p>
            <a:pPr lvl="1"/>
            <a:endParaRPr lang="en-US" b="0" dirty="0"/>
          </a:p>
          <a:p>
            <a:pPr marL="342900" lvl="1" indent="0">
              <a:buNone/>
            </a:pPr>
            <a:endParaRPr lang="en-US" b="0" dirty="0"/>
          </a:p>
        </p:txBody>
      </p:sp>
      <p:grpSp>
        <p:nvGrpSpPr>
          <p:cNvPr id="5" name="Group 4"/>
          <p:cNvGrpSpPr/>
          <p:nvPr/>
        </p:nvGrpSpPr>
        <p:grpSpPr>
          <a:xfrm>
            <a:off x="7304049" y="5207620"/>
            <a:ext cx="1080436" cy="1231280"/>
            <a:chOff x="3362326" y="3241676"/>
            <a:chExt cx="690563" cy="860425"/>
          </a:xfrm>
        </p:grpSpPr>
        <p:sp>
          <p:nvSpPr>
            <p:cNvPr id="6" name="Freeform 235"/>
            <p:cNvSpPr>
              <a:spLocks/>
            </p:cNvSpPr>
            <p:nvPr/>
          </p:nvSpPr>
          <p:spPr bwMode="auto">
            <a:xfrm>
              <a:off x="3481389" y="3319463"/>
              <a:ext cx="571500" cy="760413"/>
            </a:xfrm>
            <a:custGeom>
              <a:avLst/>
              <a:gdLst>
                <a:gd name="T0" fmla="*/ 282 w 338"/>
                <a:gd name="T1" fmla="*/ 432 h 450"/>
                <a:gd name="T2" fmla="*/ 298 w 338"/>
                <a:gd name="T3" fmla="*/ 191 h 450"/>
                <a:gd name="T4" fmla="*/ 311 w 338"/>
                <a:gd name="T5" fmla="*/ 191 h 450"/>
                <a:gd name="T6" fmla="*/ 328 w 338"/>
                <a:gd name="T7" fmla="*/ 176 h 450"/>
                <a:gd name="T8" fmla="*/ 337 w 338"/>
                <a:gd name="T9" fmla="*/ 37 h 450"/>
                <a:gd name="T10" fmla="*/ 322 w 338"/>
                <a:gd name="T11" fmla="*/ 19 h 450"/>
                <a:gd name="T12" fmla="*/ 293 w 338"/>
                <a:gd name="T13" fmla="*/ 17 h 450"/>
                <a:gd name="T14" fmla="*/ 263 w 338"/>
                <a:gd name="T15" fmla="*/ 15 h 450"/>
                <a:gd name="T16" fmla="*/ 44 w 338"/>
                <a:gd name="T17" fmla="*/ 1 h 450"/>
                <a:gd name="T18" fmla="*/ 27 w 338"/>
                <a:gd name="T19" fmla="*/ 16 h 450"/>
                <a:gd name="T20" fmla="*/ 1 w 338"/>
                <a:gd name="T21" fmla="*/ 414 h 450"/>
                <a:gd name="T22" fmla="*/ 16 w 338"/>
                <a:gd name="T23" fmla="*/ 433 h 450"/>
                <a:gd name="T24" fmla="*/ 264 w 338"/>
                <a:gd name="T25" fmla="*/ 449 h 450"/>
                <a:gd name="T26" fmla="*/ 282 w 338"/>
                <a:gd name="T27" fmla="*/ 432 h 4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38" h="450">
                  <a:moveTo>
                    <a:pt x="282" y="432"/>
                  </a:moveTo>
                  <a:cubicBezTo>
                    <a:pt x="298" y="191"/>
                    <a:pt x="298" y="191"/>
                    <a:pt x="298" y="191"/>
                  </a:cubicBezTo>
                  <a:cubicBezTo>
                    <a:pt x="311" y="191"/>
                    <a:pt x="311" y="191"/>
                    <a:pt x="311" y="191"/>
                  </a:cubicBezTo>
                  <a:cubicBezTo>
                    <a:pt x="320" y="192"/>
                    <a:pt x="327" y="185"/>
                    <a:pt x="328" y="176"/>
                  </a:cubicBezTo>
                  <a:cubicBezTo>
                    <a:pt x="337" y="37"/>
                    <a:pt x="337" y="37"/>
                    <a:pt x="337" y="37"/>
                  </a:cubicBezTo>
                  <a:cubicBezTo>
                    <a:pt x="338" y="28"/>
                    <a:pt x="332" y="20"/>
                    <a:pt x="322" y="19"/>
                  </a:cubicBezTo>
                  <a:cubicBezTo>
                    <a:pt x="293" y="17"/>
                    <a:pt x="293" y="17"/>
                    <a:pt x="293" y="17"/>
                  </a:cubicBezTo>
                  <a:cubicBezTo>
                    <a:pt x="263" y="15"/>
                    <a:pt x="263" y="15"/>
                    <a:pt x="263" y="15"/>
                  </a:cubicBezTo>
                  <a:cubicBezTo>
                    <a:pt x="44" y="1"/>
                    <a:pt x="44" y="1"/>
                    <a:pt x="44" y="1"/>
                  </a:cubicBezTo>
                  <a:cubicBezTo>
                    <a:pt x="35" y="0"/>
                    <a:pt x="28" y="7"/>
                    <a:pt x="27" y="16"/>
                  </a:cubicBezTo>
                  <a:cubicBezTo>
                    <a:pt x="1" y="414"/>
                    <a:pt x="1" y="414"/>
                    <a:pt x="1" y="414"/>
                  </a:cubicBezTo>
                  <a:cubicBezTo>
                    <a:pt x="0" y="423"/>
                    <a:pt x="6" y="432"/>
                    <a:pt x="16" y="433"/>
                  </a:cubicBezTo>
                  <a:cubicBezTo>
                    <a:pt x="264" y="449"/>
                    <a:pt x="264" y="449"/>
                    <a:pt x="264" y="449"/>
                  </a:cubicBezTo>
                  <a:cubicBezTo>
                    <a:pt x="273" y="450"/>
                    <a:pt x="281" y="441"/>
                    <a:pt x="282" y="432"/>
                  </a:cubicBezTo>
                </a:path>
              </a:pathLst>
            </a:custGeom>
            <a:solidFill>
              <a:srgbClr val="679B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 name="Freeform 236"/>
            <p:cNvSpPr>
              <a:spLocks/>
            </p:cNvSpPr>
            <p:nvPr/>
          </p:nvSpPr>
          <p:spPr bwMode="auto">
            <a:xfrm>
              <a:off x="3460751" y="3317876"/>
              <a:ext cx="490538" cy="784225"/>
            </a:xfrm>
            <a:custGeom>
              <a:avLst/>
              <a:gdLst>
                <a:gd name="T0" fmla="*/ 17 w 291"/>
                <a:gd name="T1" fmla="*/ 432 h 464"/>
                <a:gd name="T2" fmla="*/ 0 w 291"/>
                <a:gd name="T3" fmla="*/ 414 h 464"/>
                <a:gd name="T4" fmla="*/ 27 w 291"/>
                <a:gd name="T5" fmla="*/ 16 h 464"/>
                <a:gd name="T6" fmla="*/ 45 w 291"/>
                <a:gd name="T7" fmla="*/ 1 h 464"/>
                <a:gd name="T8" fmla="*/ 275 w 291"/>
                <a:gd name="T9" fmla="*/ 33 h 464"/>
                <a:gd name="T10" fmla="*/ 290 w 291"/>
                <a:gd name="T11" fmla="*/ 51 h 464"/>
                <a:gd name="T12" fmla="*/ 264 w 291"/>
                <a:gd name="T13" fmla="*/ 448 h 464"/>
                <a:gd name="T14" fmla="*/ 247 w 291"/>
                <a:gd name="T15" fmla="*/ 463 h 464"/>
                <a:gd name="T16" fmla="*/ 17 w 291"/>
                <a:gd name="T17" fmla="*/ 432 h 4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1" h="464">
                  <a:moveTo>
                    <a:pt x="17" y="432"/>
                  </a:moveTo>
                  <a:cubicBezTo>
                    <a:pt x="7" y="431"/>
                    <a:pt x="0" y="423"/>
                    <a:pt x="0" y="414"/>
                  </a:cubicBezTo>
                  <a:cubicBezTo>
                    <a:pt x="27" y="16"/>
                    <a:pt x="27" y="16"/>
                    <a:pt x="27" y="16"/>
                  </a:cubicBezTo>
                  <a:cubicBezTo>
                    <a:pt x="27" y="7"/>
                    <a:pt x="36" y="0"/>
                    <a:pt x="45" y="1"/>
                  </a:cubicBezTo>
                  <a:cubicBezTo>
                    <a:pt x="275" y="33"/>
                    <a:pt x="275" y="33"/>
                    <a:pt x="275" y="33"/>
                  </a:cubicBezTo>
                  <a:cubicBezTo>
                    <a:pt x="284" y="33"/>
                    <a:pt x="291" y="41"/>
                    <a:pt x="290" y="51"/>
                  </a:cubicBezTo>
                  <a:cubicBezTo>
                    <a:pt x="264" y="448"/>
                    <a:pt x="264" y="448"/>
                    <a:pt x="264" y="448"/>
                  </a:cubicBezTo>
                  <a:cubicBezTo>
                    <a:pt x="264" y="457"/>
                    <a:pt x="256" y="464"/>
                    <a:pt x="247" y="463"/>
                  </a:cubicBezTo>
                  <a:cubicBezTo>
                    <a:pt x="17" y="432"/>
                    <a:pt x="17" y="432"/>
                    <a:pt x="17" y="432"/>
                  </a:cubicBezTo>
                </a:path>
              </a:pathLst>
            </a:custGeom>
            <a:solidFill>
              <a:srgbClr val="679B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 name="Freeform 237"/>
            <p:cNvSpPr>
              <a:spLocks/>
            </p:cNvSpPr>
            <p:nvPr/>
          </p:nvSpPr>
          <p:spPr bwMode="auto">
            <a:xfrm>
              <a:off x="3981451" y="3313113"/>
              <a:ext cx="14288" cy="36513"/>
            </a:xfrm>
            <a:custGeom>
              <a:avLst/>
              <a:gdLst>
                <a:gd name="T0" fmla="*/ 1 w 9"/>
                <a:gd name="T1" fmla="*/ 0 h 23"/>
                <a:gd name="T2" fmla="*/ 0 w 9"/>
                <a:gd name="T3" fmla="*/ 22 h 23"/>
                <a:gd name="T4" fmla="*/ 8 w 9"/>
                <a:gd name="T5" fmla="*/ 23 h 23"/>
                <a:gd name="T6" fmla="*/ 9 w 9"/>
                <a:gd name="T7" fmla="*/ 1 h 23"/>
                <a:gd name="T8" fmla="*/ 1 w 9"/>
                <a:gd name="T9" fmla="*/ 0 h 23"/>
              </a:gdLst>
              <a:ahLst/>
              <a:cxnLst>
                <a:cxn ang="0">
                  <a:pos x="T0" y="T1"/>
                </a:cxn>
                <a:cxn ang="0">
                  <a:pos x="T2" y="T3"/>
                </a:cxn>
                <a:cxn ang="0">
                  <a:pos x="T4" y="T5"/>
                </a:cxn>
                <a:cxn ang="0">
                  <a:pos x="T6" y="T7"/>
                </a:cxn>
                <a:cxn ang="0">
                  <a:pos x="T8" y="T9"/>
                </a:cxn>
              </a:cxnLst>
              <a:rect l="0" t="0" r="r" b="b"/>
              <a:pathLst>
                <a:path w="9" h="23">
                  <a:moveTo>
                    <a:pt x="1" y="0"/>
                  </a:moveTo>
                  <a:lnTo>
                    <a:pt x="0" y="22"/>
                  </a:lnTo>
                  <a:lnTo>
                    <a:pt x="8" y="23"/>
                  </a:lnTo>
                  <a:lnTo>
                    <a:pt x="9" y="1"/>
                  </a:lnTo>
                  <a:lnTo>
                    <a:pt x="1"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 name="Freeform 238"/>
            <p:cNvSpPr>
              <a:spLocks/>
            </p:cNvSpPr>
            <p:nvPr/>
          </p:nvSpPr>
          <p:spPr bwMode="auto">
            <a:xfrm>
              <a:off x="3981451" y="3313113"/>
              <a:ext cx="14288" cy="36513"/>
            </a:xfrm>
            <a:custGeom>
              <a:avLst/>
              <a:gdLst>
                <a:gd name="T0" fmla="*/ 1 w 9"/>
                <a:gd name="T1" fmla="*/ 0 h 23"/>
                <a:gd name="T2" fmla="*/ 0 w 9"/>
                <a:gd name="T3" fmla="*/ 22 h 23"/>
                <a:gd name="T4" fmla="*/ 8 w 9"/>
                <a:gd name="T5" fmla="*/ 23 h 23"/>
                <a:gd name="T6" fmla="*/ 9 w 9"/>
                <a:gd name="T7" fmla="*/ 1 h 23"/>
                <a:gd name="T8" fmla="*/ 1 w 9"/>
                <a:gd name="T9" fmla="*/ 0 h 23"/>
              </a:gdLst>
              <a:ahLst/>
              <a:cxnLst>
                <a:cxn ang="0">
                  <a:pos x="T0" y="T1"/>
                </a:cxn>
                <a:cxn ang="0">
                  <a:pos x="T2" y="T3"/>
                </a:cxn>
                <a:cxn ang="0">
                  <a:pos x="T4" y="T5"/>
                </a:cxn>
                <a:cxn ang="0">
                  <a:pos x="T6" y="T7"/>
                </a:cxn>
                <a:cxn ang="0">
                  <a:pos x="T8" y="T9"/>
                </a:cxn>
              </a:cxnLst>
              <a:rect l="0" t="0" r="r" b="b"/>
              <a:pathLst>
                <a:path w="9" h="23">
                  <a:moveTo>
                    <a:pt x="1" y="0"/>
                  </a:moveTo>
                  <a:lnTo>
                    <a:pt x="0" y="22"/>
                  </a:lnTo>
                  <a:lnTo>
                    <a:pt x="8" y="23"/>
                  </a:lnTo>
                  <a:lnTo>
                    <a:pt x="9" y="1"/>
                  </a:lnTo>
                  <a:lnTo>
                    <a:pt x="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 name="Freeform 239"/>
            <p:cNvSpPr>
              <a:spLocks noEditPoints="1"/>
            </p:cNvSpPr>
            <p:nvPr/>
          </p:nvSpPr>
          <p:spPr bwMode="auto">
            <a:xfrm>
              <a:off x="3908426" y="3348038"/>
              <a:ext cx="85725" cy="711200"/>
            </a:xfrm>
            <a:custGeom>
              <a:avLst/>
              <a:gdLst>
                <a:gd name="T0" fmla="*/ 34 w 54"/>
                <a:gd name="T1" fmla="*/ 333 h 448"/>
                <a:gd name="T2" fmla="*/ 30 w 54"/>
                <a:gd name="T3" fmla="*/ 337 h 448"/>
                <a:gd name="T4" fmla="*/ 24 w 54"/>
                <a:gd name="T5" fmla="*/ 436 h 448"/>
                <a:gd name="T6" fmla="*/ 1 w 54"/>
                <a:gd name="T7" fmla="*/ 435 h 448"/>
                <a:gd name="T8" fmla="*/ 0 w 54"/>
                <a:gd name="T9" fmla="*/ 446 h 448"/>
                <a:gd name="T10" fmla="*/ 26 w 54"/>
                <a:gd name="T11" fmla="*/ 448 h 448"/>
                <a:gd name="T12" fmla="*/ 34 w 54"/>
                <a:gd name="T13" fmla="*/ 333 h 448"/>
                <a:gd name="T14" fmla="*/ 46 w 54"/>
                <a:gd name="T15" fmla="*/ 0 h 448"/>
                <a:gd name="T16" fmla="*/ 31 w 54"/>
                <a:gd name="T17" fmla="*/ 303 h 448"/>
                <a:gd name="T18" fmla="*/ 36 w 54"/>
                <a:gd name="T19" fmla="*/ 299 h 448"/>
                <a:gd name="T20" fmla="*/ 54 w 54"/>
                <a:gd name="T21" fmla="*/ 1 h 448"/>
                <a:gd name="T22" fmla="*/ 46 w 54"/>
                <a:gd name="T23" fmla="*/ 0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4" h="448">
                  <a:moveTo>
                    <a:pt x="34" y="333"/>
                  </a:moveTo>
                  <a:lnTo>
                    <a:pt x="30" y="337"/>
                  </a:lnTo>
                  <a:lnTo>
                    <a:pt x="24" y="436"/>
                  </a:lnTo>
                  <a:lnTo>
                    <a:pt x="1" y="435"/>
                  </a:lnTo>
                  <a:lnTo>
                    <a:pt x="0" y="446"/>
                  </a:lnTo>
                  <a:lnTo>
                    <a:pt x="26" y="448"/>
                  </a:lnTo>
                  <a:lnTo>
                    <a:pt x="34" y="333"/>
                  </a:lnTo>
                  <a:close/>
                  <a:moveTo>
                    <a:pt x="46" y="0"/>
                  </a:moveTo>
                  <a:lnTo>
                    <a:pt x="31" y="303"/>
                  </a:lnTo>
                  <a:lnTo>
                    <a:pt x="36" y="299"/>
                  </a:lnTo>
                  <a:lnTo>
                    <a:pt x="54" y="1"/>
                  </a:lnTo>
                  <a:lnTo>
                    <a:pt x="46" y="0"/>
                  </a:lnTo>
                  <a:close/>
                </a:path>
              </a:pathLst>
            </a:custGeom>
            <a:solidFill>
              <a:srgbClr val="6188B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 name="Freeform 240"/>
            <p:cNvSpPr>
              <a:spLocks noEditPoints="1"/>
            </p:cNvSpPr>
            <p:nvPr/>
          </p:nvSpPr>
          <p:spPr bwMode="auto">
            <a:xfrm>
              <a:off x="3908426" y="3348038"/>
              <a:ext cx="85725" cy="711200"/>
            </a:xfrm>
            <a:custGeom>
              <a:avLst/>
              <a:gdLst>
                <a:gd name="T0" fmla="*/ 34 w 54"/>
                <a:gd name="T1" fmla="*/ 333 h 448"/>
                <a:gd name="T2" fmla="*/ 30 w 54"/>
                <a:gd name="T3" fmla="*/ 337 h 448"/>
                <a:gd name="T4" fmla="*/ 24 w 54"/>
                <a:gd name="T5" fmla="*/ 436 h 448"/>
                <a:gd name="T6" fmla="*/ 1 w 54"/>
                <a:gd name="T7" fmla="*/ 435 h 448"/>
                <a:gd name="T8" fmla="*/ 0 w 54"/>
                <a:gd name="T9" fmla="*/ 446 h 448"/>
                <a:gd name="T10" fmla="*/ 26 w 54"/>
                <a:gd name="T11" fmla="*/ 448 h 448"/>
                <a:gd name="T12" fmla="*/ 34 w 54"/>
                <a:gd name="T13" fmla="*/ 333 h 448"/>
                <a:gd name="T14" fmla="*/ 46 w 54"/>
                <a:gd name="T15" fmla="*/ 0 h 448"/>
                <a:gd name="T16" fmla="*/ 31 w 54"/>
                <a:gd name="T17" fmla="*/ 303 h 448"/>
                <a:gd name="T18" fmla="*/ 36 w 54"/>
                <a:gd name="T19" fmla="*/ 299 h 448"/>
                <a:gd name="T20" fmla="*/ 54 w 54"/>
                <a:gd name="T21" fmla="*/ 1 h 448"/>
                <a:gd name="T22" fmla="*/ 46 w 54"/>
                <a:gd name="T23" fmla="*/ 0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4" h="448">
                  <a:moveTo>
                    <a:pt x="34" y="333"/>
                  </a:moveTo>
                  <a:lnTo>
                    <a:pt x="30" y="337"/>
                  </a:lnTo>
                  <a:lnTo>
                    <a:pt x="24" y="436"/>
                  </a:lnTo>
                  <a:lnTo>
                    <a:pt x="1" y="435"/>
                  </a:lnTo>
                  <a:lnTo>
                    <a:pt x="0" y="446"/>
                  </a:lnTo>
                  <a:lnTo>
                    <a:pt x="26" y="448"/>
                  </a:lnTo>
                  <a:lnTo>
                    <a:pt x="34" y="333"/>
                  </a:lnTo>
                  <a:moveTo>
                    <a:pt x="46" y="0"/>
                  </a:moveTo>
                  <a:lnTo>
                    <a:pt x="31" y="303"/>
                  </a:lnTo>
                  <a:lnTo>
                    <a:pt x="36" y="299"/>
                  </a:lnTo>
                  <a:lnTo>
                    <a:pt x="54" y="1"/>
                  </a:lnTo>
                  <a:lnTo>
                    <a:pt x="4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 name="Freeform 241"/>
            <p:cNvSpPr>
              <a:spLocks/>
            </p:cNvSpPr>
            <p:nvPr/>
          </p:nvSpPr>
          <p:spPr bwMode="auto">
            <a:xfrm>
              <a:off x="3387726" y="4011613"/>
              <a:ext cx="76200" cy="17463"/>
            </a:xfrm>
            <a:custGeom>
              <a:avLst/>
              <a:gdLst>
                <a:gd name="T0" fmla="*/ 0 w 45"/>
                <a:gd name="T1" fmla="*/ 0 h 10"/>
                <a:gd name="T2" fmla="*/ 0 w 45"/>
                <a:gd name="T3" fmla="*/ 8 h 10"/>
                <a:gd name="T4" fmla="*/ 45 w 45"/>
                <a:gd name="T5" fmla="*/ 10 h 10"/>
                <a:gd name="T6" fmla="*/ 43 w 45"/>
                <a:gd name="T7" fmla="*/ 3 h 10"/>
                <a:gd name="T8" fmla="*/ 43 w 45"/>
                <a:gd name="T9" fmla="*/ 3 h 10"/>
                <a:gd name="T10" fmla="*/ 0 w 45"/>
                <a:gd name="T11" fmla="*/ 0 h 10"/>
              </a:gdLst>
              <a:ahLst/>
              <a:cxnLst>
                <a:cxn ang="0">
                  <a:pos x="T0" y="T1"/>
                </a:cxn>
                <a:cxn ang="0">
                  <a:pos x="T2" y="T3"/>
                </a:cxn>
                <a:cxn ang="0">
                  <a:pos x="T4" y="T5"/>
                </a:cxn>
                <a:cxn ang="0">
                  <a:pos x="T6" y="T7"/>
                </a:cxn>
                <a:cxn ang="0">
                  <a:pos x="T8" y="T9"/>
                </a:cxn>
                <a:cxn ang="0">
                  <a:pos x="T10" y="T11"/>
                </a:cxn>
              </a:cxnLst>
              <a:rect l="0" t="0" r="r" b="b"/>
              <a:pathLst>
                <a:path w="45" h="10">
                  <a:moveTo>
                    <a:pt x="0" y="0"/>
                  </a:moveTo>
                  <a:cubicBezTo>
                    <a:pt x="0" y="8"/>
                    <a:pt x="0" y="8"/>
                    <a:pt x="0" y="8"/>
                  </a:cubicBezTo>
                  <a:cubicBezTo>
                    <a:pt x="45" y="10"/>
                    <a:pt x="45" y="10"/>
                    <a:pt x="45" y="10"/>
                  </a:cubicBezTo>
                  <a:cubicBezTo>
                    <a:pt x="44" y="8"/>
                    <a:pt x="43" y="5"/>
                    <a:pt x="43" y="3"/>
                  </a:cubicBezTo>
                  <a:cubicBezTo>
                    <a:pt x="43" y="3"/>
                    <a:pt x="43" y="3"/>
                    <a:pt x="43" y="3"/>
                  </a:cubicBezTo>
                  <a:cubicBezTo>
                    <a:pt x="0" y="0"/>
                    <a:pt x="0" y="0"/>
                    <a:pt x="0" y="0"/>
                  </a:cubicBezTo>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 name="Freeform 242"/>
            <p:cNvSpPr>
              <a:spLocks noEditPoints="1"/>
            </p:cNvSpPr>
            <p:nvPr/>
          </p:nvSpPr>
          <p:spPr bwMode="auto">
            <a:xfrm>
              <a:off x="3460751" y="4016376"/>
              <a:ext cx="449263" cy="39688"/>
            </a:xfrm>
            <a:custGeom>
              <a:avLst/>
              <a:gdLst>
                <a:gd name="T0" fmla="*/ 184 w 266"/>
                <a:gd name="T1" fmla="*/ 9 h 23"/>
                <a:gd name="T2" fmla="*/ 173 w 266"/>
                <a:gd name="T3" fmla="*/ 18 h 23"/>
                <a:gd name="T4" fmla="*/ 265 w 266"/>
                <a:gd name="T5" fmla="*/ 23 h 23"/>
                <a:gd name="T6" fmla="*/ 266 w 266"/>
                <a:gd name="T7" fmla="*/ 13 h 23"/>
                <a:gd name="T8" fmla="*/ 184 w 266"/>
                <a:gd name="T9" fmla="*/ 9 h 23"/>
                <a:gd name="T10" fmla="*/ 0 w 266"/>
                <a:gd name="T11" fmla="*/ 0 h 23"/>
                <a:gd name="T12" fmla="*/ 0 w 266"/>
                <a:gd name="T13" fmla="*/ 0 h 23"/>
                <a:gd name="T14" fmla="*/ 2 w 266"/>
                <a:gd name="T15" fmla="*/ 7 h 23"/>
                <a:gd name="T16" fmla="*/ 151 w 266"/>
                <a:gd name="T17" fmla="*/ 16 h 23"/>
                <a:gd name="T18" fmla="*/ 156 w 266"/>
                <a:gd name="T19" fmla="*/ 7 h 23"/>
                <a:gd name="T20" fmla="*/ 0 w 266"/>
                <a:gd name="T21"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6" h="23">
                  <a:moveTo>
                    <a:pt x="184" y="9"/>
                  </a:moveTo>
                  <a:cubicBezTo>
                    <a:pt x="173" y="18"/>
                    <a:pt x="173" y="18"/>
                    <a:pt x="173" y="18"/>
                  </a:cubicBezTo>
                  <a:cubicBezTo>
                    <a:pt x="265" y="23"/>
                    <a:pt x="265" y="23"/>
                    <a:pt x="265" y="23"/>
                  </a:cubicBezTo>
                  <a:cubicBezTo>
                    <a:pt x="266" y="13"/>
                    <a:pt x="266" y="13"/>
                    <a:pt x="266" y="13"/>
                  </a:cubicBezTo>
                  <a:cubicBezTo>
                    <a:pt x="184" y="9"/>
                    <a:pt x="184" y="9"/>
                    <a:pt x="184" y="9"/>
                  </a:cubicBezTo>
                  <a:moveTo>
                    <a:pt x="0" y="0"/>
                  </a:moveTo>
                  <a:cubicBezTo>
                    <a:pt x="0" y="0"/>
                    <a:pt x="0" y="0"/>
                    <a:pt x="0" y="0"/>
                  </a:cubicBezTo>
                  <a:cubicBezTo>
                    <a:pt x="0" y="2"/>
                    <a:pt x="1" y="5"/>
                    <a:pt x="2" y="7"/>
                  </a:cubicBezTo>
                  <a:cubicBezTo>
                    <a:pt x="151" y="16"/>
                    <a:pt x="151" y="16"/>
                    <a:pt x="151" y="16"/>
                  </a:cubicBezTo>
                  <a:cubicBezTo>
                    <a:pt x="156" y="7"/>
                    <a:pt x="156" y="7"/>
                    <a:pt x="156" y="7"/>
                  </a:cubicBezTo>
                  <a:cubicBezTo>
                    <a:pt x="0" y="0"/>
                    <a:pt x="0" y="0"/>
                    <a:pt x="0" y="0"/>
                  </a:cubicBezTo>
                </a:path>
              </a:pathLst>
            </a:custGeom>
            <a:solidFill>
              <a:srgbClr val="6188B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 name="Freeform 243"/>
            <p:cNvSpPr>
              <a:spLocks/>
            </p:cNvSpPr>
            <p:nvPr/>
          </p:nvSpPr>
          <p:spPr bwMode="auto">
            <a:xfrm>
              <a:off x="3382964" y="3263901"/>
              <a:ext cx="601663" cy="776288"/>
            </a:xfrm>
            <a:custGeom>
              <a:avLst/>
              <a:gdLst>
                <a:gd name="T0" fmla="*/ 355 w 379"/>
                <a:gd name="T1" fmla="*/ 489 h 489"/>
                <a:gd name="T2" fmla="*/ 0 w 379"/>
                <a:gd name="T3" fmla="*/ 471 h 489"/>
                <a:gd name="T4" fmla="*/ 23 w 379"/>
                <a:gd name="T5" fmla="*/ 0 h 489"/>
                <a:gd name="T6" fmla="*/ 379 w 379"/>
                <a:gd name="T7" fmla="*/ 18 h 489"/>
                <a:gd name="T8" fmla="*/ 355 w 379"/>
                <a:gd name="T9" fmla="*/ 489 h 489"/>
              </a:gdLst>
              <a:ahLst/>
              <a:cxnLst>
                <a:cxn ang="0">
                  <a:pos x="T0" y="T1"/>
                </a:cxn>
                <a:cxn ang="0">
                  <a:pos x="T2" y="T3"/>
                </a:cxn>
                <a:cxn ang="0">
                  <a:pos x="T4" y="T5"/>
                </a:cxn>
                <a:cxn ang="0">
                  <a:pos x="T6" y="T7"/>
                </a:cxn>
                <a:cxn ang="0">
                  <a:pos x="T8" y="T9"/>
                </a:cxn>
              </a:cxnLst>
              <a:rect l="0" t="0" r="r" b="b"/>
              <a:pathLst>
                <a:path w="379" h="489">
                  <a:moveTo>
                    <a:pt x="355" y="489"/>
                  </a:moveTo>
                  <a:lnTo>
                    <a:pt x="0" y="471"/>
                  </a:lnTo>
                  <a:lnTo>
                    <a:pt x="23" y="0"/>
                  </a:lnTo>
                  <a:lnTo>
                    <a:pt x="379" y="18"/>
                  </a:lnTo>
                  <a:lnTo>
                    <a:pt x="355" y="489"/>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 name="Freeform 244"/>
            <p:cNvSpPr>
              <a:spLocks/>
            </p:cNvSpPr>
            <p:nvPr/>
          </p:nvSpPr>
          <p:spPr bwMode="auto">
            <a:xfrm>
              <a:off x="3382964" y="3263901"/>
              <a:ext cx="601663" cy="776288"/>
            </a:xfrm>
            <a:custGeom>
              <a:avLst/>
              <a:gdLst>
                <a:gd name="T0" fmla="*/ 355 w 379"/>
                <a:gd name="T1" fmla="*/ 489 h 489"/>
                <a:gd name="T2" fmla="*/ 0 w 379"/>
                <a:gd name="T3" fmla="*/ 471 h 489"/>
                <a:gd name="T4" fmla="*/ 23 w 379"/>
                <a:gd name="T5" fmla="*/ 0 h 489"/>
                <a:gd name="T6" fmla="*/ 379 w 379"/>
                <a:gd name="T7" fmla="*/ 18 h 489"/>
                <a:gd name="T8" fmla="*/ 355 w 379"/>
                <a:gd name="T9" fmla="*/ 489 h 489"/>
              </a:gdLst>
              <a:ahLst/>
              <a:cxnLst>
                <a:cxn ang="0">
                  <a:pos x="T0" y="T1"/>
                </a:cxn>
                <a:cxn ang="0">
                  <a:pos x="T2" y="T3"/>
                </a:cxn>
                <a:cxn ang="0">
                  <a:pos x="T4" y="T5"/>
                </a:cxn>
                <a:cxn ang="0">
                  <a:pos x="T6" y="T7"/>
                </a:cxn>
                <a:cxn ang="0">
                  <a:pos x="T8" y="T9"/>
                </a:cxn>
              </a:cxnLst>
              <a:rect l="0" t="0" r="r" b="b"/>
              <a:pathLst>
                <a:path w="379" h="489">
                  <a:moveTo>
                    <a:pt x="355" y="489"/>
                  </a:moveTo>
                  <a:lnTo>
                    <a:pt x="0" y="471"/>
                  </a:lnTo>
                  <a:lnTo>
                    <a:pt x="23" y="0"/>
                  </a:lnTo>
                  <a:lnTo>
                    <a:pt x="379" y="18"/>
                  </a:lnTo>
                  <a:lnTo>
                    <a:pt x="355" y="48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 name="Freeform 245"/>
            <p:cNvSpPr>
              <a:spLocks noEditPoints="1"/>
            </p:cNvSpPr>
            <p:nvPr/>
          </p:nvSpPr>
          <p:spPr bwMode="auto">
            <a:xfrm>
              <a:off x="3362326" y="3241676"/>
              <a:ext cx="592138" cy="763588"/>
            </a:xfrm>
            <a:custGeom>
              <a:avLst/>
              <a:gdLst>
                <a:gd name="T0" fmla="*/ 364 w 373"/>
                <a:gd name="T1" fmla="*/ 19 h 481"/>
                <a:gd name="T2" fmla="*/ 364 w 373"/>
                <a:gd name="T3" fmla="*/ 30 h 481"/>
                <a:gd name="T4" fmla="*/ 373 w 373"/>
                <a:gd name="T5" fmla="*/ 31 h 481"/>
                <a:gd name="T6" fmla="*/ 373 w 373"/>
                <a:gd name="T7" fmla="*/ 19 h 481"/>
                <a:gd name="T8" fmla="*/ 364 w 373"/>
                <a:gd name="T9" fmla="*/ 19 h 481"/>
                <a:gd name="T10" fmla="*/ 4 w 373"/>
                <a:gd name="T11" fmla="*/ 0 h 481"/>
                <a:gd name="T12" fmla="*/ 0 w 373"/>
                <a:gd name="T13" fmla="*/ 481 h 481"/>
                <a:gd name="T14" fmla="*/ 13 w 373"/>
                <a:gd name="T15" fmla="*/ 481 h 481"/>
                <a:gd name="T16" fmla="*/ 14 w 373"/>
                <a:gd name="T17" fmla="*/ 477 h 481"/>
                <a:gd name="T18" fmla="*/ 7 w 373"/>
                <a:gd name="T19" fmla="*/ 477 h 481"/>
                <a:gd name="T20" fmla="*/ 7 w 373"/>
                <a:gd name="T21" fmla="*/ 5 h 481"/>
                <a:gd name="T22" fmla="*/ 95 w 373"/>
                <a:gd name="T23" fmla="*/ 5 h 481"/>
                <a:gd name="T24" fmla="*/ 4 w 373"/>
                <a:gd name="T25" fmla="*/ 0 h 4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73" h="481">
                  <a:moveTo>
                    <a:pt x="364" y="19"/>
                  </a:moveTo>
                  <a:lnTo>
                    <a:pt x="364" y="30"/>
                  </a:lnTo>
                  <a:lnTo>
                    <a:pt x="373" y="31"/>
                  </a:lnTo>
                  <a:lnTo>
                    <a:pt x="373" y="19"/>
                  </a:lnTo>
                  <a:lnTo>
                    <a:pt x="364" y="19"/>
                  </a:lnTo>
                  <a:close/>
                  <a:moveTo>
                    <a:pt x="4" y="0"/>
                  </a:moveTo>
                  <a:lnTo>
                    <a:pt x="0" y="481"/>
                  </a:lnTo>
                  <a:lnTo>
                    <a:pt x="13" y="481"/>
                  </a:lnTo>
                  <a:lnTo>
                    <a:pt x="14" y="477"/>
                  </a:lnTo>
                  <a:lnTo>
                    <a:pt x="7" y="477"/>
                  </a:lnTo>
                  <a:lnTo>
                    <a:pt x="7" y="5"/>
                  </a:lnTo>
                  <a:lnTo>
                    <a:pt x="95" y="5"/>
                  </a:lnTo>
                  <a:lnTo>
                    <a:pt x="4"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 name="Freeform 246"/>
            <p:cNvSpPr>
              <a:spLocks noEditPoints="1"/>
            </p:cNvSpPr>
            <p:nvPr/>
          </p:nvSpPr>
          <p:spPr bwMode="auto">
            <a:xfrm>
              <a:off x="3362326" y="3241676"/>
              <a:ext cx="592138" cy="763588"/>
            </a:xfrm>
            <a:custGeom>
              <a:avLst/>
              <a:gdLst>
                <a:gd name="T0" fmla="*/ 364 w 373"/>
                <a:gd name="T1" fmla="*/ 19 h 481"/>
                <a:gd name="T2" fmla="*/ 364 w 373"/>
                <a:gd name="T3" fmla="*/ 30 h 481"/>
                <a:gd name="T4" fmla="*/ 373 w 373"/>
                <a:gd name="T5" fmla="*/ 31 h 481"/>
                <a:gd name="T6" fmla="*/ 373 w 373"/>
                <a:gd name="T7" fmla="*/ 19 h 481"/>
                <a:gd name="T8" fmla="*/ 364 w 373"/>
                <a:gd name="T9" fmla="*/ 19 h 481"/>
                <a:gd name="T10" fmla="*/ 4 w 373"/>
                <a:gd name="T11" fmla="*/ 0 h 481"/>
                <a:gd name="T12" fmla="*/ 0 w 373"/>
                <a:gd name="T13" fmla="*/ 481 h 481"/>
                <a:gd name="T14" fmla="*/ 13 w 373"/>
                <a:gd name="T15" fmla="*/ 481 h 481"/>
                <a:gd name="T16" fmla="*/ 14 w 373"/>
                <a:gd name="T17" fmla="*/ 477 h 481"/>
                <a:gd name="T18" fmla="*/ 7 w 373"/>
                <a:gd name="T19" fmla="*/ 477 h 481"/>
                <a:gd name="T20" fmla="*/ 7 w 373"/>
                <a:gd name="T21" fmla="*/ 5 h 481"/>
                <a:gd name="T22" fmla="*/ 95 w 373"/>
                <a:gd name="T23" fmla="*/ 5 h 481"/>
                <a:gd name="T24" fmla="*/ 4 w 373"/>
                <a:gd name="T25" fmla="*/ 0 h 4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73" h="481">
                  <a:moveTo>
                    <a:pt x="364" y="19"/>
                  </a:moveTo>
                  <a:lnTo>
                    <a:pt x="364" y="30"/>
                  </a:lnTo>
                  <a:lnTo>
                    <a:pt x="373" y="31"/>
                  </a:lnTo>
                  <a:lnTo>
                    <a:pt x="373" y="19"/>
                  </a:lnTo>
                  <a:lnTo>
                    <a:pt x="364" y="19"/>
                  </a:lnTo>
                  <a:moveTo>
                    <a:pt x="4" y="0"/>
                  </a:moveTo>
                  <a:lnTo>
                    <a:pt x="0" y="481"/>
                  </a:lnTo>
                  <a:lnTo>
                    <a:pt x="13" y="481"/>
                  </a:lnTo>
                  <a:lnTo>
                    <a:pt x="14" y="477"/>
                  </a:lnTo>
                  <a:lnTo>
                    <a:pt x="7" y="477"/>
                  </a:lnTo>
                  <a:lnTo>
                    <a:pt x="7" y="5"/>
                  </a:lnTo>
                  <a:lnTo>
                    <a:pt x="95" y="5"/>
                  </a:lnTo>
                  <a:lnTo>
                    <a:pt x="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 name="Freeform 247"/>
            <p:cNvSpPr>
              <a:spLocks noEditPoints="1"/>
            </p:cNvSpPr>
            <p:nvPr/>
          </p:nvSpPr>
          <p:spPr bwMode="auto">
            <a:xfrm>
              <a:off x="3382964" y="3289301"/>
              <a:ext cx="571500" cy="728663"/>
            </a:xfrm>
            <a:custGeom>
              <a:avLst/>
              <a:gdLst>
                <a:gd name="T0" fmla="*/ 233 w 360"/>
                <a:gd name="T1" fmla="*/ 447 h 459"/>
                <a:gd name="T2" fmla="*/ 1 w 360"/>
                <a:gd name="T3" fmla="*/ 447 h 459"/>
                <a:gd name="T4" fmla="*/ 0 w 360"/>
                <a:gd name="T5" fmla="*/ 451 h 459"/>
                <a:gd name="T6" fmla="*/ 221 w 360"/>
                <a:gd name="T7" fmla="*/ 456 h 459"/>
                <a:gd name="T8" fmla="*/ 233 w 360"/>
                <a:gd name="T9" fmla="*/ 447 h 459"/>
                <a:gd name="T10" fmla="*/ 349 w 360"/>
                <a:gd name="T11" fmla="*/ 447 h 459"/>
                <a:gd name="T12" fmla="*/ 270 w 360"/>
                <a:gd name="T13" fmla="*/ 447 h 459"/>
                <a:gd name="T14" fmla="*/ 257 w 360"/>
                <a:gd name="T15" fmla="*/ 457 h 459"/>
                <a:gd name="T16" fmla="*/ 349 w 360"/>
                <a:gd name="T17" fmla="*/ 459 h 459"/>
                <a:gd name="T18" fmla="*/ 349 w 360"/>
                <a:gd name="T19" fmla="*/ 447 h 459"/>
                <a:gd name="T20" fmla="*/ 351 w 360"/>
                <a:gd name="T21" fmla="*/ 0 h 459"/>
                <a:gd name="T22" fmla="*/ 351 w 360"/>
                <a:gd name="T23" fmla="*/ 352 h 459"/>
                <a:gd name="T24" fmla="*/ 351 w 360"/>
                <a:gd name="T25" fmla="*/ 351 h 459"/>
                <a:gd name="T26" fmla="*/ 360 w 360"/>
                <a:gd name="T27" fmla="*/ 1 h 459"/>
                <a:gd name="T28" fmla="*/ 351 w 360"/>
                <a:gd name="T29" fmla="*/ 0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0" h="459">
                  <a:moveTo>
                    <a:pt x="233" y="447"/>
                  </a:moveTo>
                  <a:lnTo>
                    <a:pt x="1" y="447"/>
                  </a:lnTo>
                  <a:lnTo>
                    <a:pt x="0" y="451"/>
                  </a:lnTo>
                  <a:lnTo>
                    <a:pt x="221" y="456"/>
                  </a:lnTo>
                  <a:lnTo>
                    <a:pt x="233" y="447"/>
                  </a:lnTo>
                  <a:close/>
                  <a:moveTo>
                    <a:pt x="349" y="447"/>
                  </a:moveTo>
                  <a:lnTo>
                    <a:pt x="270" y="447"/>
                  </a:lnTo>
                  <a:lnTo>
                    <a:pt x="257" y="457"/>
                  </a:lnTo>
                  <a:lnTo>
                    <a:pt x="349" y="459"/>
                  </a:lnTo>
                  <a:lnTo>
                    <a:pt x="349" y="447"/>
                  </a:lnTo>
                  <a:close/>
                  <a:moveTo>
                    <a:pt x="351" y="0"/>
                  </a:moveTo>
                  <a:lnTo>
                    <a:pt x="351" y="352"/>
                  </a:lnTo>
                  <a:lnTo>
                    <a:pt x="351" y="351"/>
                  </a:lnTo>
                  <a:lnTo>
                    <a:pt x="360" y="1"/>
                  </a:lnTo>
                  <a:lnTo>
                    <a:pt x="351"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 name="Freeform 248"/>
            <p:cNvSpPr>
              <a:spLocks noEditPoints="1"/>
            </p:cNvSpPr>
            <p:nvPr/>
          </p:nvSpPr>
          <p:spPr bwMode="auto">
            <a:xfrm>
              <a:off x="3382964" y="3289301"/>
              <a:ext cx="571500" cy="728663"/>
            </a:xfrm>
            <a:custGeom>
              <a:avLst/>
              <a:gdLst>
                <a:gd name="T0" fmla="*/ 233 w 360"/>
                <a:gd name="T1" fmla="*/ 447 h 459"/>
                <a:gd name="T2" fmla="*/ 1 w 360"/>
                <a:gd name="T3" fmla="*/ 447 h 459"/>
                <a:gd name="T4" fmla="*/ 0 w 360"/>
                <a:gd name="T5" fmla="*/ 451 h 459"/>
                <a:gd name="T6" fmla="*/ 221 w 360"/>
                <a:gd name="T7" fmla="*/ 456 h 459"/>
                <a:gd name="T8" fmla="*/ 233 w 360"/>
                <a:gd name="T9" fmla="*/ 447 h 459"/>
                <a:gd name="T10" fmla="*/ 349 w 360"/>
                <a:gd name="T11" fmla="*/ 447 h 459"/>
                <a:gd name="T12" fmla="*/ 270 w 360"/>
                <a:gd name="T13" fmla="*/ 447 h 459"/>
                <a:gd name="T14" fmla="*/ 257 w 360"/>
                <a:gd name="T15" fmla="*/ 457 h 459"/>
                <a:gd name="T16" fmla="*/ 349 w 360"/>
                <a:gd name="T17" fmla="*/ 459 h 459"/>
                <a:gd name="T18" fmla="*/ 349 w 360"/>
                <a:gd name="T19" fmla="*/ 447 h 459"/>
                <a:gd name="T20" fmla="*/ 351 w 360"/>
                <a:gd name="T21" fmla="*/ 0 h 459"/>
                <a:gd name="T22" fmla="*/ 351 w 360"/>
                <a:gd name="T23" fmla="*/ 352 h 459"/>
                <a:gd name="T24" fmla="*/ 351 w 360"/>
                <a:gd name="T25" fmla="*/ 351 h 459"/>
                <a:gd name="T26" fmla="*/ 360 w 360"/>
                <a:gd name="T27" fmla="*/ 1 h 459"/>
                <a:gd name="T28" fmla="*/ 351 w 360"/>
                <a:gd name="T29" fmla="*/ 0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0" h="459">
                  <a:moveTo>
                    <a:pt x="233" y="447"/>
                  </a:moveTo>
                  <a:lnTo>
                    <a:pt x="1" y="447"/>
                  </a:lnTo>
                  <a:lnTo>
                    <a:pt x="0" y="451"/>
                  </a:lnTo>
                  <a:lnTo>
                    <a:pt x="221" y="456"/>
                  </a:lnTo>
                  <a:lnTo>
                    <a:pt x="233" y="447"/>
                  </a:lnTo>
                  <a:moveTo>
                    <a:pt x="349" y="447"/>
                  </a:moveTo>
                  <a:lnTo>
                    <a:pt x="270" y="447"/>
                  </a:lnTo>
                  <a:lnTo>
                    <a:pt x="257" y="457"/>
                  </a:lnTo>
                  <a:lnTo>
                    <a:pt x="349" y="459"/>
                  </a:lnTo>
                  <a:lnTo>
                    <a:pt x="349" y="447"/>
                  </a:lnTo>
                  <a:moveTo>
                    <a:pt x="351" y="0"/>
                  </a:moveTo>
                  <a:lnTo>
                    <a:pt x="351" y="352"/>
                  </a:lnTo>
                  <a:lnTo>
                    <a:pt x="351" y="351"/>
                  </a:lnTo>
                  <a:lnTo>
                    <a:pt x="360" y="1"/>
                  </a:lnTo>
                  <a:lnTo>
                    <a:pt x="35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 name="Rectangle 249"/>
            <p:cNvSpPr>
              <a:spLocks noChangeArrowheads="1"/>
            </p:cNvSpPr>
            <p:nvPr/>
          </p:nvSpPr>
          <p:spPr bwMode="auto">
            <a:xfrm>
              <a:off x="3373439" y="3249613"/>
              <a:ext cx="566738" cy="7493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 name="Rectangle 250"/>
            <p:cNvSpPr>
              <a:spLocks noChangeArrowheads="1"/>
            </p:cNvSpPr>
            <p:nvPr/>
          </p:nvSpPr>
          <p:spPr bwMode="auto">
            <a:xfrm>
              <a:off x="3373439" y="3249613"/>
              <a:ext cx="566738"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 name="Rectangle 251"/>
            <p:cNvSpPr>
              <a:spLocks noChangeArrowheads="1"/>
            </p:cNvSpPr>
            <p:nvPr/>
          </p:nvSpPr>
          <p:spPr bwMode="auto">
            <a:xfrm>
              <a:off x="3467101" y="3452813"/>
              <a:ext cx="287338" cy="11113"/>
            </a:xfrm>
            <a:prstGeom prst="rect">
              <a:avLst/>
            </a:prstGeom>
            <a:solidFill>
              <a:srgbClr val="D3D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 name="Rectangle 252"/>
            <p:cNvSpPr>
              <a:spLocks noChangeArrowheads="1"/>
            </p:cNvSpPr>
            <p:nvPr/>
          </p:nvSpPr>
          <p:spPr bwMode="auto">
            <a:xfrm>
              <a:off x="3621089" y="3698876"/>
              <a:ext cx="182563" cy="11113"/>
            </a:xfrm>
            <a:prstGeom prst="rect">
              <a:avLst/>
            </a:prstGeom>
            <a:solidFill>
              <a:srgbClr val="D3D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 name="Rectangle 253"/>
            <p:cNvSpPr>
              <a:spLocks noChangeArrowheads="1"/>
            </p:cNvSpPr>
            <p:nvPr/>
          </p:nvSpPr>
          <p:spPr bwMode="auto">
            <a:xfrm>
              <a:off x="3621089" y="3721101"/>
              <a:ext cx="265113" cy="12700"/>
            </a:xfrm>
            <a:prstGeom prst="rect">
              <a:avLst/>
            </a:prstGeom>
            <a:solidFill>
              <a:srgbClr val="D3D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 name="Rectangle 254"/>
            <p:cNvSpPr>
              <a:spLocks noChangeArrowheads="1"/>
            </p:cNvSpPr>
            <p:nvPr/>
          </p:nvSpPr>
          <p:spPr bwMode="auto">
            <a:xfrm>
              <a:off x="3621089" y="3770313"/>
              <a:ext cx="119063" cy="11113"/>
            </a:xfrm>
            <a:prstGeom prst="rect">
              <a:avLst/>
            </a:prstGeom>
            <a:solidFill>
              <a:srgbClr val="D3D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 name="Freeform 255"/>
            <p:cNvSpPr>
              <a:spLocks noEditPoints="1"/>
            </p:cNvSpPr>
            <p:nvPr/>
          </p:nvSpPr>
          <p:spPr bwMode="auto">
            <a:xfrm>
              <a:off x="3492501" y="3705226"/>
              <a:ext cx="84138" cy="149225"/>
            </a:xfrm>
            <a:custGeom>
              <a:avLst/>
              <a:gdLst>
                <a:gd name="T0" fmla="*/ 13 w 50"/>
                <a:gd name="T1" fmla="*/ 57 h 89"/>
                <a:gd name="T2" fmla="*/ 17 w 50"/>
                <a:gd name="T3" fmla="*/ 66 h 89"/>
                <a:gd name="T4" fmla="*/ 22 w 50"/>
                <a:gd name="T5" fmla="*/ 68 h 89"/>
                <a:gd name="T6" fmla="*/ 22 w 50"/>
                <a:gd name="T7" fmla="*/ 50 h 89"/>
                <a:gd name="T8" fmla="*/ 5 w 50"/>
                <a:gd name="T9" fmla="*/ 41 h 89"/>
                <a:gd name="T10" fmla="*/ 1 w 50"/>
                <a:gd name="T11" fmla="*/ 29 h 89"/>
                <a:gd name="T12" fmla="*/ 2 w 50"/>
                <a:gd name="T13" fmla="*/ 22 h 89"/>
                <a:gd name="T14" fmla="*/ 6 w 50"/>
                <a:gd name="T15" fmla="*/ 16 h 89"/>
                <a:gd name="T16" fmla="*/ 15 w 50"/>
                <a:gd name="T17" fmla="*/ 10 h 89"/>
                <a:gd name="T18" fmla="*/ 23 w 50"/>
                <a:gd name="T19" fmla="*/ 9 h 89"/>
                <a:gd name="T20" fmla="*/ 23 w 50"/>
                <a:gd name="T21" fmla="*/ 0 h 89"/>
                <a:gd name="T22" fmla="*/ 28 w 50"/>
                <a:gd name="T23" fmla="*/ 0 h 89"/>
                <a:gd name="T24" fmla="*/ 28 w 50"/>
                <a:gd name="T25" fmla="*/ 8 h 89"/>
                <a:gd name="T26" fmla="*/ 35 w 50"/>
                <a:gd name="T27" fmla="*/ 9 h 89"/>
                <a:gd name="T28" fmla="*/ 41 w 50"/>
                <a:gd name="T29" fmla="*/ 12 h 89"/>
                <a:gd name="T30" fmla="*/ 46 w 50"/>
                <a:gd name="T31" fmla="*/ 16 h 89"/>
                <a:gd name="T32" fmla="*/ 49 w 50"/>
                <a:gd name="T33" fmla="*/ 22 h 89"/>
                <a:gd name="T34" fmla="*/ 50 w 50"/>
                <a:gd name="T35" fmla="*/ 28 h 89"/>
                <a:gd name="T36" fmla="*/ 36 w 50"/>
                <a:gd name="T37" fmla="*/ 28 h 89"/>
                <a:gd name="T38" fmla="*/ 34 w 50"/>
                <a:gd name="T39" fmla="*/ 21 h 89"/>
                <a:gd name="T40" fmla="*/ 28 w 50"/>
                <a:gd name="T41" fmla="*/ 19 h 89"/>
                <a:gd name="T42" fmla="*/ 28 w 50"/>
                <a:gd name="T43" fmla="*/ 37 h 89"/>
                <a:gd name="T44" fmla="*/ 46 w 50"/>
                <a:gd name="T45" fmla="*/ 46 h 89"/>
                <a:gd name="T46" fmla="*/ 50 w 50"/>
                <a:gd name="T47" fmla="*/ 58 h 89"/>
                <a:gd name="T48" fmla="*/ 47 w 50"/>
                <a:gd name="T49" fmla="*/ 68 h 89"/>
                <a:gd name="T50" fmla="*/ 42 w 50"/>
                <a:gd name="T51" fmla="*/ 74 h 89"/>
                <a:gd name="T52" fmla="*/ 34 w 50"/>
                <a:gd name="T53" fmla="*/ 78 h 89"/>
                <a:gd name="T54" fmla="*/ 31 w 50"/>
                <a:gd name="T55" fmla="*/ 78 h 89"/>
                <a:gd name="T56" fmla="*/ 27 w 50"/>
                <a:gd name="T57" fmla="*/ 79 h 89"/>
                <a:gd name="T58" fmla="*/ 27 w 50"/>
                <a:gd name="T59" fmla="*/ 89 h 89"/>
                <a:gd name="T60" fmla="*/ 22 w 50"/>
                <a:gd name="T61" fmla="*/ 89 h 89"/>
                <a:gd name="T62" fmla="*/ 22 w 50"/>
                <a:gd name="T63" fmla="*/ 79 h 89"/>
                <a:gd name="T64" fmla="*/ 11 w 50"/>
                <a:gd name="T65" fmla="*/ 76 h 89"/>
                <a:gd name="T66" fmla="*/ 8 w 50"/>
                <a:gd name="T67" fmla="*/ 75 h 89"/>
                <a:gd name="T68" fmla="*/ 5 w 50"/>
                <a:gd name="T69" fmla="*/ 73 h 89"/>
                <a:gd name="T70" fmla="*/ 1 w 50"/>
                <a:gd name="T71" fmla="*/ 66 h 89"/>
                <a:gd name="T72" fmla="*/ 0 w 50"/>
                <a:gd name="T73" fmla="*/ 57 h 89"/>
                <a:gd name="T74" fmla="*/ 13 w 50"/>
                <a:gd name="T75" fmla="*/ 57 h 89"/>
                <a:gd name="T76" fmla="*/ 23 w 50"/>
                <a:gd name="T77" fmla="*/ 19 h 89"/>
                <a:gd name="T78" fmla="*/ 17 w 50"/>
                <a:gd name="T79" fmla="*/ 21 h 89"/>
                <a:gd name="T80" fmla="*/ 15 w 50"/>
                <a:gd name="T81" fmla="*/ 27 h 89"/>
                <a:gd name="T82" fmla="*/ 17 w 50"/>
                <a:gd name="T83" fmla="*/ 33 h 89"/>
                <a:gd name="T84" fmla="*/ 19 w 50"/>
                <a:gd name="T85" fmla="*/ 34 h 89"/>
                <a:gd name="T86" fmla="*/ 23 w 50"/>
                <a:gd name="T87" fmla="*/ 36 h 89"/>
                <a:gd name="T88" fmla="*/ 23 w 50"/>
                <a:gd name="T89" fmla="*/ 19 h 89"/>
                <a:gd name="T90" fmla="*/ 27 w 50"/>
                <a:gd name="T91" fmla="*/ 68 h 89"/>
                <a:gd name="T92" fmla="*/ 33 w 50"/>
                <a:gd name="T93" fmla="*/ 66 h 89"/>
                <a:gd name="T94" fmla="*/ 36 w 50"/>
                <a:gd name="T95" fmla="*/ 60 h 89"/>
                <a:gd name="T96" fmla="*/ 27 w 50"/>
                <a:gd name="T97" fmla="*/ 51 h 89"/>
                <a:gd name="T98" fmla="*/ 27 w 50"/>
                <a:gd name="T99" fmla="*/ 68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0" h="89">
                  <a:moveTo>
                    <a:pt x="13" y="57"/>
                  </a:moveTo>
                  <a:cubicBezTo>
                    <a:pt x="13" y="61"/>
                    <a:pt x="15" y="64"/>
                    <a:pt x="17" y="66"/>
                  </a:cubicBezTo>
                  <a:cubicBezTo>
                    <a:pt x="18" y="67"/>
                    <a:pt x="20" y="68"/>
                    <a:pt x="22" y="68"/>
                  </a:cubicBezTo>
                  <a:cubicBezTo>
                    <a:pt x="22" y="50"/>
                    <a:pt x="22" y="50"/>
                    <a:pt x="22" y="50"/>
                  </a:cubicBezTo>
                  <a:cubicBezTo>
                    <a:pt x="13" y="47"/>
                    <a:pt x="8" y="45"/>
                    <a:pt x="5" y="41"/>
                  </a:cubicBezTo>
                  <a:cubicBezTo>
                    <a:pt x="2" y="38"/>
                    <a:pt x="1" y="34"/>
                    <a:pt x="1" y="29"/>
                  </a:cubicBezTo>
                  <a:cubicBezTo>
                    <a:pt x="1" y="27"/>
                    <a:pt x="1" y="25"/>
                    <a:pt x="2" y="22"/>
                  </a:cubicBezTo>
                  <a:cubicBezTo>
                    <a:pt x="3" y="20"/>
                    <a:pt x="4" y="18"/>
                    <a:pt x="6" y="16"/>
                  </a:cubicBezTo>
                  <a:cubicBezTo>
                    <a:pt x="9" y="13"/>
                    <a:pt x="12" y="11"/>
                    <a:pt x="15" y="10"/>
                  </a:cubicBezTo>
                  <a:cubicBezTo>
                    <a:pt x="17" y="9"/>
                    <a:pt x="20" y="9"/>
                    <a:pt x="23" y="9"/>
                  </a:cubicBezTo>
                  <a:cubicBezTo>
                    <a:pt x="23" y="0"/>
                    <a:pt x="23" y="0"/>
                    <a:pt x="23" y="0"/>
                  </a:cubicBezTo>
                  <a:cubicBezTo>
                    <a:pt x="28" y="0"/>
                    <a:pt x="28" y="0"/>
                    <a:pt x="28" y="0"/>
                  </a:cubicBezTo>
                  <a:cubicBezTo>
                    <a:pt x="28" y="8"/>
                    <a:pt x="28" y="8"/>
                    <a:pt x="28" y="8"/>
                  </a:cubicBezTo>
                  <a:cubicBezTo>
                    <a:pt x="30" y="8"/>
                    <a:pt x="33" y="8"/>
                    <a:pt x="35" y="9"/>
                  </a:cubicBezTo>
                  <a:cubicBezTo>
                    <a:pt x="37" y="10"/>
                    <a:pt x="39" y="11"/>
                    <a:pt x="41" y="12"/>
                  </a:cubicBezTo>
                  <a:cubicBezTo>
                    <a:pt x="43" y="13"/>
                    <a:pt x="44" y="14"/>
                    <a:pt x="46" y="16"/>
                  </a:cubicBezTo>
                  <a:cubicBezTo>
                    <a:pt x="47" y="18"/>
                    <a:pt x="48" y="20"/>
                    <a:pt x="49" y="22"/>
                  </a:cubicBezTo>
                  <a:cubicBezTo>
                    <a:pt x="49" y="24"/>
                    <a:pt x="50" y="26"/>
                    <a:pt x="50" y="28"/>
                  </a:cubicBezTo>
                  <a:cubicBezTo>
                    <a:pt x="36" y="28"/>
                    <a:pt x="36" y="28"/>
                    <a:pt x="36" y="28"/>
                  </a:cubicBezTo>
                  <a:cubicBezTo>
                    <a:pt x="36" y="25"/>
                    <a:pt x="35" y="22"/>
                    <a:pt x="34" y="21"/>
                  </a:cubicBezTo>
                  <a:cubicBezTo>
                    <a:pt x="33" y="20"/>
                    <a:pt x="31" y="19"/>
                    <a:pt x="28" y="19"/>
                  </a:cubicBezTo>
                  <a:cubicBezTo>
                    <a:pt x="28" y="37"/>
                    <a:pt x="28" y="37"/>
                    <a:pt x="28" y="37"/>
                  </a:cubicBezTo>
                  <a:cubicBezTo>
                    <a:pt x="37" y="39"/>
                    <a:pt x="43" y="42"/>
                    <a:pt x="46" y="46"/>
                  </a:cubicBezTo>
                  <a:cubicBezTo>
                    <a:pt x="49" y="49"/>
                    <a:pt x="50" y="53"/>
                    <a:pt x="50" y="58"/>
                  </a:cubicBezTo>
                  <a:cubicBezTo>
                    <a:pt x="50" y="62"/>
                    <a:pt x="49" y="65"/>
                    <a:pt x="47" y="68"/>
                  </a:cubicBezTo>
                  <a:cubicBezTo>
                    <a:pt x="46" y="71"/>
                    <a:pt x="44" y="73"/>
                    <a:pt x="42" y="74"/>
                  </a:cubicBezTo>
                  <a:cubicBezTo>
                    <a:pt x="39" y="76"/>
                    <a:pt x="37" y="77"/>
                    <a:pt x="34" y="78"/>
                  </a:cubicBezTo>
                  <a:cubicBezTo>
                    <a:pt x="33" y="78"/>
                    <a:pt x="32" y="78"/>
                    <a:pt x="31" y="78"/>
                  </a:cubicBezTo>
                  <a:cubicBezTo>
                    <a:pt x="30" y="79"/>
                    <a:pt x="28" y="79"/>
                    <a:pt x="27" y="79"/>
                  </a:cubicBezTo>
                  <a:cubicBezTo>
                    <a:pt x="27" y="89"/>
                    <a:pt x="27" y="89"/>
                    <a:pt x="27" y="89"/>
                  </a:cubicBezTo>
                  <a:cubicBezTo>
                    <a:pt x="22" y="89"/>
                    <a:pt x="22" y="89"/>
                    <a:pt x="22" y="89"/>
                  </a:cubicBezTo>
                  <a:cubicBezTo>
                    <a:pt x="22" y="79"/>
                    <a:pt x="22" y="79"/>
                    <a:pt x="22" y="79"/>
                  </a:cubicBezTo>
                  <a:cubicBezTo>
                    <a:pt x="18" y="79"/>
                    <a:pt x="14" y="78"/>
                    <a:pt x="11" y="76"/>
                  </a:cubicBezTo>
                  <a:cubicBezTo>
                    <a:pt x="9" y="76"/>
                    <a:pt x="8" y="75"/>
                    <a:pt x="8" y="75"/>
                  </a:cubicBezTo>
                  <a:cubicBezTo>
                    <a:pt x="7" y="74"/>
                    <a:pt x="6" y="73"/>
                    <a:pt x="5" y="73"/>
                  </a:cubicBezTo>
                  <a:cubicBezTo>
                    <a:pt x="3" y="71"/>
                    <a:pt x="2" y="69"/>
                    <a:pt x="1" y="66"/>
                  </a:cubicBezTo>
                  <a:cubicBezTo>
                    <a:pt x="0" y="63"/>
                    <a:pt x="0" y="60"/>
                    <a:pt x="0" y="57"/>
                  </a:cubicBezTo>
                  <a:lnTo>
                    <a:pt x="13" y="57"/>
                  </a:lnTo>
                  <a:close/>
                  <a:moveTo>
                    <a:pt x="23" y="19"/>
                  </a:moveTo>
                  <a:cubicBezTo>
                    <a:pt x="20" y="19"/>
                    <a:pt x="18" y="20"/>
                    <a:pt x="17" y="21"/>
                  </a:cubicBezTo>
                  <a:cubicBezTo>
                    <a:pt x="15" y="23"/>
                    <a:pt x="15" y="25"/>
                    <a:pt x="15" y="27"/>
                  </a:cubicBezTo>
                  <a:cubicBezTo>
                    <a:pt x="15" y="30"/>
                    <a:pt x="16" y="32"/>
                    <a:pt x="17" y="33"/>
                  </a:cubicBezTo>
                  <a:cubicBezTo>
                    <a:pt x="18" y="34"/>
                    <a:pt x="18" y="34"/>
                    <a:pt x="19" y="34"/>
                  </a:cubicBezTo>
                  <a:cubicBezTo>
                    <a:pt x="20" y="35"/>
                    <a:pt x="21" y="35"/>
                    <a:pt x="23" y="36"/>
                  </a:cubicBezTo>
                  <a:lnTo>
                    <a:pt x="23" y="19"/>
                  </a:lnTo>
                  <a:close/>
                  <a:moveTo>
                    <a:pt x="27" y="68"/>
                  </a:moveTo>
                  <a:cubicBezTo>
                    <a:pt x="30" y="68"/>
                    <a:pt x="32" y="67"/>
                    <a:pt x="33" y="66"/>
                  </a:cubicBezTo>
                  <a:cubicBezTo>
                    <a:pt x="35" y="64"/>
                    <a:pt x="36" y="62"/>
                    <a:pt x="36" y="60"/>
                  </a:cubicBezTo>
                  <a:cubicBezTo>
                    <a:pt x="36" y="55"/>
                    <a:pt x="33" y="53"/>
                    <a:pt x="27" y="51"/>
                  </a:cubicBezTo>
                  <a:lnTo>
                    <a:pt x="27" y="68"/>
                  </a:lnTo>
                  <a:close/>
                </a:path>
              </a:pathLst>
            </a:custGeom>
            <a:solidFill>
              <a:srgbClr val="C7C8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 name="Rectangle 256"/>
            <p:cNvSpPr>
              <a:spLocks noChangeArrowheads="1"/>
            </p:cNvSpPr>
            <p:nvPr/>
          </p:nvSpPr>
          <p:spPr bwMode="auto">
            <a:xfrm>
              <a:off x="3621089" y="3813176"/>
              <a:ext cx="265113" cy="11113"/>
            </a:xfrm>
            <a:prstGeom prst="rect">
              <a:avLst/>
            </a:prstGeom>
            <a:solidFill>
              <a:srgbClr val="D3D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 name="Rectangle 257"/>
            <p:cNvSpPr>
              <a:spLocks noChangeArrowheads="1"/>
            </p:cNvSpPr>
            <p:nvPr/>
          </p:nvSpPr>
          <p:spPr bwMode="auto">
            <a:xfrm>
              <a:off x="3621089" y="3833813"/>
              <a:ext cx="265113" cy="12700"/>
            </a:xfrm>
            <a:prstGeom prst="rect">
              <a:avLst/>
            </a:prstGeom>
            <a:solidFill>
              <a:srgbClr val="D3D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 name="Rectangle 258"/>
            <p:cNvSpPr>
              <a:spLocks noChangeArrowheads="1"/>
            </p:cNvSpPr>
            <p:nvPr/>
          </p:nvSpPr>
          <p:spPr bwMode="auto">
            <a:xfrm>
              <a:off x="3621089" y="3746501"/>
              <a:ext cx="265113" cy="11113"/>
            </a:xfrm>
            <a:prstGeom prst="rect">
              <a:avLst/>
            </a:prstGeom>
            <a:solidFill>
              <a:srgbClr val="D3D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 name="Rectangle 259"/>
            <p:cNvSpPr>
              <a:spLocks noChangeArrowheads="1"/>
            </p:cNvSpPr>
            <p:nvPr/>
          </p:nvSpPr>
          <p:spPr bwMode="auto">
            <a:xfrm>
              <a:off x="3467101" y="3476626"/>
              <a:ext cx="419100" cy="9525"/>
            </a:xfrm>
            <a:prstGeom prst="rect">
              <a:avLst/>
            </a:prstGeom>
            <a:solidFill>
              <a:srgbClr val="D3D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 name="Rectangle 260"/>
            <p:cNvSpPr>
              <a:spLocks noChangeArrowheads="1"/>
            </p:cNvSpPr>
            <p:nvPr/>
          </p:nvSpPr>
          <p:spPr bwMode="auto">
            <a:xfrm>
              <a:off x="3467101" y="3525838"/>
              <a:ext cx="190500" cy="9525"/>
            </a:xfrm>
            <a:prstGeom prst="rect">
              <a:avLst/>
            </a:prstGeom>
            <a:solidFill>
              <a:srgbClr val="D3D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 name="Freeform 261"/>
            <p:cNvSpPr>
              <a:spLocks/>
            </p:cNvSpPr>
            <p:nvPr/>
          </p:nvSpPr>
          <p:spPr bwMode="auto">
            <a:xfrm>
              <a:off x="3970339" y="3806826"/>
              <a:ext cx="38100" cy="53975"/>
            </a:xfrm>
            <a:custGeom>
              <a:avLst/>
              <a:gdLst>
                <a:gd name="T0" fmla="*/ 9 w 24"/>
                <a:gd name="T1" fmla="*/ 0 h 34"/>
                <a:gd name="T2" fmla="*/ 4 w 24"/>
                <a:gd name="T3" fmla="*/ 5 h 34"/>
                <a:gd name="T4" fmla="*/ 4 w 24"/>
                <a:gd name="T5" fmla="*/ 5 h 34"/>
                <a:gd name="T6" fmla="*/ 2 w 24"/>
                <a:gd name="T7" fmla="*/ 6 h 34"/>
                <a:gd name="T8" fmla="*/ 0 w 24"/>
                <a:gd name="T9" fmla="*/ 31 h 34"/>
                <a:gd name="T10" fmla="*/ 3 w 24"/>
                <a:gd name="T11" fmla="*/ 34 h 34"/>
                <a:gd name="T12" fmla="*/ 18 w 24"/>
                <a:gd name="T13" fmla="*/ 22 h 34"/>
                <a:gd name="T14" fmla="*/ 24 w 24"/>
                <a:gd name="T15" fmla="*/ 17 h 34"/>
                <a:gd name="T16" fmla="*/ 18 w 24"/>
                <a:gd name="T17" fmla="*/ 11 h 34"/>
                <a:gd name="T18" fmla="*/ 18 w 24"/>
                <a:gd name="T19" fmla="*/ 10 h 34"/>
                <a:gd name="T20" fmla="*/ 15 w 24"/>
                <a:gd name="T21" fmla="*/ 6 h 34"/>
                <a:gd name="T22" fmla="*/ 14 w 24"/>
                <a:gd name="T23" fmla="*/ 7 h 34"/>
                <a:gd name="T24" fmla="*/ 9 w 24"/>
                <a:gd name="T25" fmla="*/ 0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4">
                  <a:moveTo>
                    <a:pt x="9" y="0"/>
                  </a:moveTo>
                  <a:lnTo>
                    <a:pt x="4" y="5"/>
                  </a:lnTo>
                  <a:lnTo>
                    <a:pt x="4" y="5"/>
                  </a:lnTo>
                  <a:lnTo>
                    <a:pt x="2" y="6"/>
                  </a:lnTo>
                  <a:lnTo>
                    <a:pt x="0" y="31"/>
                  </a:lnTo>
                  <a:lnTo>
                    <a:pt x="3" y="34"/>
                  </a:lnTo>
                  <a:lnTo>
                    <a:pt x="18" y="22"/>
                  </a:lnTo>
                  <a:lnTo>
                    <a:pt x="24" y="17"/>
                  </a:lnTo>
                  <a:lnTo>
                    <a:pt x="18" y="11"/>
                  </a:lnTo>
                  <a:lnTo>
                    <a:pt x="18" y="10"/>
                  </a:lnTo>
                  <a:lnTo>
                    <a:pt x="15" y="6"/>
                  </a:lnTo>
                  <a:lnTo>
                    <a:pt x="14" y="7"/>
                  </a:lnTo>
                  <a:lnTo>
                    <a:pt x="9" y="0"/>
                  </a:lnTo>
                  <a:close/>
                </a:path>
              </a:pathLst>
            </a:custGeom>
            <a:solidFill>
              <a:srgbClr val="DCDB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 name="Freeform 262"/>
            <p:cNvSpPr>
              <a:spLocks/>
            </p:cNvSpPr>
            <p:nvPr/>
          </p:nvSpPr>
          <p:spPr bwMode="auto">
            <a:xfrm>
              <a:off x="3970339" y="3806826"/>
              <a:ext cx="38100" cy="53975"/>
            </a:xfrm>
            <a:custGeom>
              <a:avLst/>
              <a:gdLst>
                <a:gd name="T0" fmla="*/ 9 w 24"/>
                <a:gd name="T1" fmla="*/ 0 h 34"/>
                <a:gd name="T2" fmla="*/ 4 w 24"/>
                <a:gd name="T3" fmla="*/ 5 h 34"/>
                <a:gd name="T4" fmla="*/ 4 w 24"/>
                <a:gd name="T5" fmla="*/ 5 h 34"/>
                <a:gd name="T6" fmla="*/ 2 w 24"/>
                <a:gd name="T7" fmla="*/ 6 h 34"/>
                <a:gd name="T8" fmla="*/ 0 w 24"/>
                <a:gd name="T9" fmla="*/ 31 h 34"/>
                <a:gd name="T10" fmla="*/ 3 w 24"/>
                <a:gd name="T11" fmla="*/ 34 h 34"/>
                <a:gd name="T12" fmla="*/ 18 w 24"/>
                <a:gd name="T13" fmla="*/ 22 h 34"/>
                <a:gd name="T14" fmla="*/ 24 w 24"/>
                <a:gd name="T15" fmla="*/ 17 h 34"/>
                <a:gd name="T16" fmla="*/ 18 w 24"/>
                <a:gd name="T17" fmla="*/ 11 h 34"/>
                <a:gd name="T18" fmla="*/ 18 w 24"/>
                <a:gd name="T19" fmla="*/ 10 h 34"/>
                <a:gd name="T20" fmla="*/ 15 w 24"/>
                <a:gd name="T21" fmla="*/ 6 h 34"/>
                <a:gd name="T22" fmla="*/ 14 w 24"/>
                <a:gd name="T23" fmla="*/ 7 h 34"/>
                <a:gd name="T24" fmla="*/ 9 w 24"/>
                <a:gd name="T25" fmla="*/ 0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4">
                  <a:moveTo>
                    <a:pt x="9" y="0"/>
                  </a:moveTo>
                  <a:lnTo>
                    <a:pt x="4" y="5"/>
                  </a:lnTo>
                  <a:lnTo>
                    <a:pt x="4" y="5"/>
                  </a:lnTo>
                  <a:lnTo>
                    <a:pt x="2" y="6"/>
                  </a:lnTo>
                  <a:lnTo>
                    <a:pt x="0" y="31"/>
                  </a:lnTo>
                  <a:lnTo>
                    <a:pt x="3" y="34"/>
                  </a:lnTo>
                  <a:lnTo>
                    <a:pt x="18" y="22"/>
                  </a:lnTo>
                  <a:lnTo>
                    <a:pt x="24" y="17"/>
                  </a:lnTo>
                  <a:lnTo>
                    <a:pt x="18" y="11"/>
                  </a:lnTo>
                  <a:lnTo>
                    <a:pt x="18" y="10"/>
                  </a:lnTo>
                  <a:lnTo>
                    <a:pt x="15" y="6"/>
                  </a:lnTo>
                  <a:lnTo>
                    <a:pt x="14" y="7"/>
                  </a:lnTo>
                  <a:lnTo>
                    <a:pt x="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 name="Freeform 263"/>
            <p:cNvSpPr>
              <a:spLocks/>
            </p:cNvSpPr>
            <p:nvPr/>
          </p:nvSpPr>
          <p:spPr bwMode="auto">
            <a:xfrm>
              <a:off x="3963989" y="3816351"/>
              <a:ext cx="9525" cy="39688"/>
            </a:xfrm>
            <a:custGeom>
              <a:avLst/>
              <a:gdLst>
                <a:gd name="T0" fmla="*/ 6 w 6"/>
                <a:gd name="T1" fmla="*/ 0 h 25"/>
                <a:gd name="T2" fmla="*/ 1 w 6"/>
                <a:gd name="T3" fmla="*/ 4 h 25"/>
                <a:gd name="T4" fmla="*/ 0 w 6"/>
                <a:gd name="T5" fmla="*/ 19 h 25"/>
                <a:gd name="T6" fmla="*/ 2 w 6"/>
                <a:gd name="T7" fmla="*/ 22 h 25"/>
                <a:gd name="T8" fmla="*/ 4 w 6"/>
                <a:gd name="T9" fmla="*/ 25 h 25"/>
                <a:gd name="T10" fmla="*/ 6 w 6"/>
                <a:gd name="T11" fmla="*/ 0 h 25"/>
              </a:gdLst>
              <a:ahLst/>
              <a:cxnLst>
                <a:cxn ang="0">
                  <a:pos x="T0" y="T1"/>
                </a:cxn>
                <a:cxn ang="0">
                  <a:pos x="T2" y="T3"/>
                </a:cxn>
                <a:cxn ang="0">
                  <a:pos x="T4" y="T5"/>
                </a:cxn>
                <a:cxn ang="0">
                  <a:pos x="T6" y="T7"/>
                </a:cxn>
                <a:cxn ang="0">
                  <a:pos x="T8" y="T9"/>
                </a:cxn>
                <a:cxn ang="0">
                  <a:pos x="T10" y="T11"/>
                </a:cxn>
              </a:cxnLst>
              <a:rect l="0" t="0" r="r" b="b"/>
              <a:pathLst>
                <a:path w="6" h="25">
                  <a:moveTo>
                    <a:pt x="6" y="0"/>
                  </a:moveTo>
                  <a:lnTo>
                    <a:pt x="1" y="4"/>
                  </a:lnTo>
                  <a:lnTo>
                    <a:pt x="0" y="19"/>
                  </a:lnTo>
                  <a:lnTo>
                    <a:pt x="2" y="22"/>
                  </a:lnTo>
                  <a:lnTo>
                    <a:pt x="4" y="25"/>
                  </a:lnTo>
                  <a:lnTo>
                    <a:pt x="6" y="0"/>
                  </a:lnTo>
                  <a:close/>
                </a:path>
              </a:pathLst>
            </a:custGeom>
            <a:solidFill>
              <a:srgbClr val="608B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 name="Freeform 264"/>
            <p:cNvSpPr>
              <a:spLocks/>
            </p:cNvSpPr>
            <p:nvPr/>
          </p:nvSpPr>
          <p:spPr bwMode="auto">
            <a:xfrm>
              <a:off x="3963989" y="3816351"/>
              <a:ext cx="9525" cy="39688"/>
            </a:xfrm>
            <a:custGeom>
              <a:avLst/>
              <a:gdLst>
                <a:gd name="T0" fmla="*/ 6 w 6"/>
                <a:gd name="T1" fmla="*/ 0 h 25"/>
                <a:gd name="T2" fmla="*/ 1 w 6"/>
                <a:gd name="T3" fmla="*/ 4 h 25"/>
                <a:gd name="T4" fmla="*/ 0 w 6"/>
                <a:gd name="T5" fmla="*/ 19 h 25"/>
                <a:gd name="T6" fmla="*/ 2 w 6"/>
                <a:gd name="T7" fmla="*/ 22 h 25"/>
                <a:gd name="T8" fmla="*/ 4 w 6"/>
                <a:gd name="T9" fmla="*/ 25 h 25"/>
                <a:gd name="T10" fmla="*/ 6 w 6"/>
                <a:gd name="T11" fmla="*/ 0 h 25"/>
              </a:gdLst>
              <a:ahLst/>
              <a:cxnLst>
                <a:cxn ang="0">
                  <a:pos x="T0" y="T1"/>
                </a:cxn>
                <a:cxn ang="0">
                  <a:pos x="T2" y="T3"/>
                </a:cxn>
                <a:cxn ang="0">
                  <a:pos x="T4" y="T5"/>
                </a:cxn>
                <a:cxn ang="0">
                  <a:pos x="T6" y="T7"/>
                </a:cxn>
                <a:cxn ang="0">
                  <a:pos x="T8" y="T9"/>
                </a:cxn>
                <a:cxn ang="0">
                  <a:pos x="T10" y="T11"/>
                </a:cxn>
              </a:cxnLst>
              <a:rect l="0" t="0" r="r" b="b"/>
              <a:pathLst>
                <a:path w="6" h="25">
                  <a:moveTo>
                    <a:pt x="6" y="0"/>
                  </a:moveTo>
                  <a:lnTo>
                    <a:pt x="1" y="4"/>
                  </a:lnTo>
                  <a:lnTo>
                    <a:pt x="0" y="19"/>
                  </a:lnTo>
                  <a:lnTo>
                    <a:pt x="2" y="22"/>
                  </a:lnTo>
                  <a:lnTo>
                    <a:pt x="4" y="25"/>
                  </a:lnTo>
                  <a:lnTo>
                    <a:pt x="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 name="Freeform 265"/>
            <p:cNvSpPr>
              <a:spLocks/>
            </p:cNvSpPr>
            <p:nvPr/>
          </p:nvSpPr>
          <p:spPr bwMode="auto">
            <a:xfrm>
              <a:off x="3957639" y="3822701"/>
              <a:ext cx="7938" cy="23813"/>
            </a:xfrm>
            <a:custGeom>
              <a:avLst/>
              <a:gdLst>
                <a:gd name="T0" fmla="*/ 5 w 5"/>
                <a:gd name="T1" fmla="*/ 0 h 15"/>
                <a:gd name="T2" fmla="*/ 0 w 5"/>
                <a:gd name="T3" fmla="*/ 4 h 15"/>
                <a:gd name="T4" fmla="*/ 0 w 5"/>
                <a:gd name="T5" fmla="*/ 12 h 15"/>
                <a:gd name="T6" fmla="*/ 1 w 5"/>
                <a:gd name="T7" fmla="*/ 12 h 15"/>
                <a:gd name="T8" fmla="*/ 4 w 5"/>
                <a:gd name="T9" fmla="*/ 15 h 15"/>
                <a:gd name="T10" fmla="*/ 5 w 5"/>
                <a:gd name="T11" fmla="*/ 0 h 15"/>
              </a:gdLst>
              <a:ahLst/>
              <a:cxnLst>
                <a:cxn ang="0">
                  <a:pos x="T0" y="T1"/>
                </a:cxn>
                <a:cxn ang="0">
                  <a:pos x="T2" y="T3"/>
                </a:cxn>
                <a:cxn ang="0">
                  <a:pos x="T4" y="T5"/>
                </a:cxn>
                <a:cxn ang="0">
                  <a:pos x="T6" y="T7"/>
                </a:cxn>
                <a:cxn ang="0">
                  <a:pos x="T8" y="T9"/>
                </a:cxn>
                <a:cxn ang="0">
                  <a:pos x="T10" y="T11"/>
                </a:cxn>
              </a:cxnLst>
              <a:rect l="0" t="0" r="r" b="b"/>
              <a:pathLst>
                <a:path w="5" h="15">
                  <a:moveTo>
                    <a:pt x="5" y="0"/>
                  </a:moveTo>
                  <a:lnTo>
                    <a:pt x="0" y="4"/>
                  </a:lnTo>
                  <a:lnTo>
                    <a:pt x="0" y="12"/>
                  </a:lnTo>
                  <a:lnTo>
                    <a:pt x="1" y="12"/>
                  </a:lnTo>
                  <a:lnTo>
                    <a:pt x="4" y="15"/>
                  </a:lnTo>
                  <a:lnTo>
                    <a:pt x="5" y="0"/>
                  </a:lnTo>
                  <a:close/>
                </a:path>
              </a:pathLst>
            </a:custGeom>
            <a:solidFill>
              <a:srgbClr val="5A7CA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 name="Freeform 266"/>
            <p:cNvSpPr>
              <a:spLocks/>
            </p:cNvSpPr>
            <p:nvPr/>
          </p:nvSpPr>
          <p:spPr bwMode="auto">
            <a:xfrm>
              <a:off x="3957639" y="3822701"/>
              <a:ext cx="7938" cy="23813"/>
            </a:xfrm>
            <a:custGeom>
              <a:avLst/>
              <a:gdLst>
                <a:gd name="T0" fmla="*/ 5 w 5"/>
                <a:gd name="T1" fmla="*/ 0 h 15"/>
                <a:gd name="T2" fmla="*/ 0 w 5"/>
                <a:gd name="T3" fmla="*/ 4 h 15"/>
                <a:gd name="T4" fmla="*/ 0 w 5"/>
                <a:gd name="T5" fmla="*/ 12 h 15"/>
                <a:gd name="T6" fmla="*/ 1 w 5"/>
                <a:gd name="T7" fmla="*/ 12 h 15"/>
                <a:gd name="T8" fmla="*/ 4 w 5"/>
                <a:gd name="T9" fmla="*/ 15 h 15"/>
                <a:gd name="T10" fmla="*/ 5 w 5"/>
                <a:gd name="T11" fmla="*/ 0 h 15"/>
              </a:gdLst>
              <a:ahLst/>
              <a:cxnLst>
                <a:cxn ang="0">
                  <a:pos x="T0" y="T1"/>
                </a:cxn>
                <a:cxn ang="0">
                  <a:pos x="T2" y="T3"/>
                </a:cxn>
                <a:cxn ang="0">
                  <a:pos x="T4" y="T5"/>
                </a:cxn>
                <a:cxn ang="0">
                  <a:pos x="T6" y="T7"/>
                </a:cxn>
                <a:cxn ang="0">
                  <a:pos x="T8" y="T9"/>
                </a:cxn>
                <a:cxn ang="0">
                  <a:pos x="T10" y="T11"/>
                </a:cxn>
              </a:cxnLst>
              <a:rect l="0" t="0" r="r" b="b"/>
              <a:pathLst>
                <a:path w="5" h="15">
                  <a:moveTo>
                    <a:pt x="5" y="0"/>
                  </a:moveTo>
                  <a:lnTo>
                    <a:pt x="0" y="4"/>
                  </a:lnTo>
                  <a:lnTo>
                    <a:pt x="0" y="12"/>
                  </a:lnTo>
                  <a:lnTo>
                    <a:pt x="1" y="12"/>
                  </a:lnTo>
                  <a:lnTo>
                    <a:pt x="4" y="15"/>
                  </a:lnTo>
                  <a:lnTo>
                    <a:pt x="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 name="Freeform 267"/>
            <p:cNvSpPr>
              <a:spLocks/>
            </p:cNvSpPr>
            <p:nvPr/>
          </p:nvSpPr>
          <p:spPr bwMode="auto">
            <a:xfrm>
              <a:off x="3940176" y="3829051"/>
              <a:ext cx="17463" cy="25400"/>
            </a:xfrm>
            <a:custGeom>
              <a:avLst/>
              <a:gdLst>
                <a:gd name="T0" fmla="*/ 11 w 11"/>
                <a:gd name="T1" fmla="*/ 0 h 16"/>
                <a:gd name="T2" fmla="*/ 1 w 11"/>
                <a:gd name="T3" fmla="*/ 8 h 16"/>
                <a:gd name="T4" fmla="*/ 2 w 11"/>
                <a:gd name="T5" fmla="*/ 9 h 16"/>
                <a:gd name="T6" fmla="*/ 0 w 11"/>
                <a:gd name="T7" fmla="*/ 11 h 16"/>
                <a:gd name="T8" fmla="*/ 0 w 11"/>
                <a:gd name="T9" fmla="*/ 16 h 16"/>
                <a:gd name="T10" fmla="*/ 11 w 11"/>
                <a:gd name="T11" fmla="*/ 8 h 16"/>
                <a:gd name="T12" fmla="*/ 11 w 11"/>
                <a:gd name="T13" fmla="*/ 0 h 16"/>
              </a:gdLst>
              <a:ahLst/>
              <a:cxnLst>
                <a:cxn ang="0">
                  <a:pos x="T0" y="T1"/>
                </a:cxn>
                <a:cxn ang="0">
                  <a:pos x="T2" y="T3"/>
                </a:cxn>
                <a:cxn ang="0">
                  <a:pos x="T4" y="T5"/>
                </a:cxn>
                <a:cxn ang="0">
                  <a:pos x="T6" y="T7"/>
                </a:cxn>
                <a:cxn ang="0">
                  <a:pos x="T8" y="T9"/>
                </a:cxn>
                <a:cxn ang="0">
                  <a:pos x="T10" y="T11"/>
                </a:cxn>
                <a:cxn ang="0">
                  <a:pos x="T12" y="T13"/>
                </a:cxn>
              </a:cxnLst>
              <a:rect l="0" t="0" r="r" b="b"/>
              <a:pathLst>
                <a:path w="11" h="16">
                  <a:moveTo>
                    <a:pt x="11" y="0"/>
                  </a:moveTo>
                  <a:lnTo>
                    <a:pt x="1" y="8"/>
                  </a:lnTo>
                  <a:lnTo>
                    <a:pt x="2" y="9"/>
                  </a:lnTo>
                  <a:lnTo>
                    <a:pt x="0" y="11"/>
                  </a:lnTo>
                  <a:lnTo>
                    <a:pt x="0" y="16"/>
                  </a:lnTo>
                  <a:lnTo>
                    <a:pt x="11" y="8"/>
                  </a:lnTo>
                  <a:lnTo>
                    <a:pt x="11" y="0"/>
                  </a:lnTo>
                  <a:close/>
                </a:path>
              </a:pathLst>
            </a:custGeom>
            <a:solidFill>
              <a:srgbClr val="D5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 name="Freeform 268"/>
            <p:cNvSpPr>
              <a:spLocks/>
            </p:cNvSpPr>
            <p:nvPr/>
          </p:nvSpPr>
          <p:spPr bwMode="auto">
            <a:xfrm>
              <a:off x="3940176" y="3829051"/>
              <a:ext cx="17463" cy="25400"/>
            </a:xfrm>
            <a:custGeom>
              <a:avLst/>
              <a:gdLst>
                <a:gd name="T0" fmla="*/ 11 w 11"/>
                <a:gd name="T1" fmla="*/ 0 h 16"/>
                <a:gd name="T2" fmla="*/ 1 w 11"/>
                <a:gd name="T3" fmla="*/ 8 h 16"/>
                <a:gd name="T4" fmla="*/ 2 w 11"/>
                <a:gd name="T5" fmla="*/ 9 h 16"/>
                <a:gd name="T6" fmla="*/ 0 w 11"/>
                <a:gd name="T7" fmla="*/ 11 h 16"/>
                <a:gd name="T8" fmla="*/ 0 w 11"/>
                <a:gd name="T9" fmla="*/ 16 h 16"/>
                <a:gd name="T10" fmla="*/ 11 w 11"/>
                <a:gd name="T11" fmla="*/ 8 h 16"/>
                <a:gd name="T12" fmla="*/ 11 w 11"/>
                <a:gd name="T13" fmla="*/ 0 h 16"/>
              </a:gdLst>
              <a:ahLst/>
              <a:cxnLst>
                <a:cxn ang="0">
                  <a:pos x="T0" y="T1"/>
                </a:cxn>
                <a:cxn ang="0">
                  <a:pos x="T2" y="T3"/>
                </a:cxn>
                <a:cxn ang="0">
                  <a:pos x="T4" y="T5"/>
                </a:cxn>
                <a:cxn ang="0">
                  <a:pos x="T6" y="T7"/>
                </a:cxn>
                <a:cxn ang="0">
                  <a:pos x="T8" y="T9"/>
                </a:cxn>
                <a:cxn ang="0">
                  <a:pos x="T10" y="T11"/>
                </a:cxn>
                <a:cxn ang="0">
                  <a:pos x="T12" y="T13"/>
                </a:cxn>
              </a:cxnLst>
              <a:rect l="0" t="0" r="r" b="b"/>
              <a:pathLst>
                <a:path w="11" h="16">
                  <a:moveTo>
                    <a:pt x="11" y="0"/>
                  </a:moveTo>
                  <a:lnTo>
                    <a:pt x="1" y="8"/>
                  </a:lnTo>
                  <a:lnTo>
                    <a:pt x="2" y="9"/>
                  </a:lnTo>
                  <a:lnTo>
                    <a:pt x="0" y="11"/>
                  </a:lnTo>
                  <a:lnTo>
                    <a:pt x="0" y="16"/>
                  </a:lnTo>
                  <a:lnTo>
                    <a:pt x="11" y="8"/>
                  </a:lnTo>
                  <a:lnTo>
                    <a:pt x="1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 name="Freeform 269"/>
            <p:cNvSpPr>
              <a:spLocks/>
            </p:cNvSpPr>
            <p:nvPr/>
          </p:nvSpPr>
          <p:spPr bwMode="auto">
            <a:xfrm>
              <a:off x="3940176" y="3846513"/>
              <a:ext cx="0" cy="9525"/>
            </a:xfrm>
            <a:custGeom>
              <a:avLst/>
              <a:gdLst>
                <a:gd name="T0" fmla="*/ 0 h 6"/>
                <a:gd name="T1" fmla="*/ 1 h 6"/>
                <a:gd name="T2" fmla="*/ 6 h 6"/>
                <a:gd name="T3" fmla="*/ 5 h 6"/>
                <a:gd name="T4" fmla="*/ 0 h 6"/>
              </a:gdLst>
              <a:ahLst/>
              <a:cxnLst>
                <a:cxn ang="0">
                  <a:pos x="0" y="T0"/>
                </a:cxn>
                <a:cxn ang="0">
                  <a:pos x="0" y="T1"/>
                </a:cxn>
                <a:cxn ang="0">
                  <a:pos x="0" y="T2"/>
                </a:cxn>
                <a:cxn ang="0">
                  <a:pos x="0" y="T3"/>
                </a:cxn>
                <a:cxn ang="0">
                  <a:pos x="0" y="T4"/>
                </a:cxn>
              </a:cxnLst>
              <a:rect l="0" t="0" r="r" b="b"/>
              <a:pathLst>
                <a:path h="6">
                  <a:moveTo>
                    <a:pt x="0" y="0"/>
                  </a:moveTo>
                  <a:lnTo>
                    <a:pt x="0" y="1"/>
                  </a:lnTo>
                  <a:lnTo>
                    <a:pt x="0" y="6"/>
                  </a:lnTo>
                  <a:lnTo>
                    <a:pt x="0" y="5"/>
                  </a:lnTo>
                  <a:lnTo>
                    <a:pt x="0" y="0"/>
                  </a:lnTo>
                  <a:close/>
                </a:path>
              </a:pathLst>
            </a:custGeom>
            <a:solidFill>
              <a:srgbClr val="B9B5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 name="Freeform 270"/>
            <p:cNvSpPr>
              <a:spLocks/>
            </p:cNvSpPr>
            <p:nvPr/>
          </p:nvSpPr>
          <p:spPr bwMode="auto">
            <a:xfrm>
              <a:off x="3940176" y="3846513"/>
              <a:ext cx="0" cy="9525"/>
            </a:xfrm>
            <a:custGeom>
              <a:avLst/>
              <a:gdLst>
                <a:gd name="T0" fmla="*/ 0 h 6"/>
                <a:gd name="T1" fmla="*/ 1 h 6"/>
                <a:gd name="T2" fmla="*/ 6 h 6"/>
                <a:gd name="T3" fmla="*/ 5 h 6"/>
                <a:gd name="T4" fmla="*/ 0 h 6"/>
              </a:gdLst>
              <a:ahLst/>
              <a:cxnLst>
                <a:cxn ang="0">
                  <a:pos x="0" y="T0"/>
                </a:cxn>
                <a:cxn ang="0">
                  <a:pos x="0" y="T1"/>
                </a:cxn>
                <a:cxn ang="0">
                  <a:pos x="0" y="T2"/>
                </a:cxn>
                <a:cxn ang="0">
                  <a:pos x="0" y="T3"/>
                </a:cxn>
                <a:cxn ang="0">
                  <a:pos x="0" y="T4"/>
                </a:cxn>
              </a:cxnLst>
              <a:rect l="0" t="0" r="r" b="b"/>
              <a:pathLst>
                <a:path h="6">
                  <a:moveTo>
                    <a:pt x="0" y="0"/>
                  </a:moveTo>
                  <a:lnTo>
                    <a:pt x="0" y="1"/>
                  </a:lnTo>
                  <a:lnTo>
                    <a:pt x="0" y="6"/>
                  </a:lnTo>
                  <a:lnTo>
                    <a:pt x="0" y="5"/>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 name="Freeform 271"/>
            <p:cNvSpPr>
              <a:spLocks/>
            </p:cNvSpPr>
            <p:nvPr/>
          </p:nvSpPr>
          <p:spPr bwMode="auto">
            <a:xfrm>
              <a:off x="3706814" y="4043363"/>
              <a:ext cx="9525" cy="14288"/>
            </a:xfrm>
            <a:custGeom>
              <a:avLst/>
              <a:gdLst>
                <a:gd name="T0" fmla="*/ 5 w 6"/>
                <a:gd name="T1" fmla="*/ 0 h 9"/>
                <a:gd name="T2" fmla="*/ 3 w 6"/>
                <a:gd name="T3" fmla="*/ 4 h 9"/>
                <a:gd name="T4" fmla="*/ 3 w 6"/>
                <a:gd name="T5" fmla="*/ 5 h 9"/>
                <a:gd name="T6" fmla="*/ 0 w 6"/>
                <a:gd name="T7" fmla="*/ 9 h 9"/>
                <a:gd name="T8" fmla="*/ 2 w 6"/>
                <a:gd name="T9" fmla="*/ 7 h 9"/>
                <a:gd name="T10" fmla="*/ 6 w 6"/>
                <a:gd name="T11" fmla="*/ 0 h 9"/>
                <a:gd name="T12" fmla="*/ 5 w 6"/>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6" h="9">
                  <a:moveTo>
                    <a:pt x="5" y="0"/>
                  </a:moveTo>
                  <a:lnTo>
                    <a:pt x="3" y="4"/>
                  </a:lnTo>
                  <a:lnTo>
                    <a:pt x="3" y="5"/>
                  </a:lnTo>
                  <a:lnTo>
                    <a:pt x="0" y="9"/>
                  </a:lnTo>
                  <a:lnTo>
                    <a:pt x="2" y="7"/>
                  </a:lnTo>
                  <a:lnTo>
                    <a:pt x="6" y="0"/>
                  </a:lnTo>
                  <a:lnTo>
                    <a:pt x="5" y="0"/>
                  </a:lnTo>
                  <a:close/>
                </a:path>
              </a:pathLst>
            </a:custGeom>
            <a:solidFill>
              <a:srgbClr val="608B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 name="Freeform 272"/>
            <p:cNvSpPr>
              <a:spLocks/>
            </p:cNvSpPr>
            <p:nvPr/>
          </p:nvSpPr>
          <p:spPr bwMode="auto">
            <a:xfrm>
              <a:off x="3706814" y="4043363"/>
              <a:ext cx="9525" cy="14288"/>
            </a:xfrm>
            <a:custGeom>
              <a:avLst/>
              <a:gdLst>
                <a:gd name="T0" fmla="*/ 5 w 6"/>
                <a:gd name="T1" fmla="*/ 0 h 9"/>
                <a:gd name="T2" fmla="*/ 3 w 6"/>
                <a:gd name="T3" fmla="*/ 4 h 9"/>
                <a:gd name="T4" fmla="*/ 3 w 6"/>
                <a:gd name="T5" fmla="*/ 5 h 9"/>
                <a:gd name="T6" fmla="*/ 0 w 6"/>
                <a:gd name="T7" fmla="*/ 9 h 9"/>
                <a:gd name="T8" fmla="*/ 2 w 6"/>
                <a:gd name="T9" fmla="*/ 7 h 9"/>
                <a:gd name="T10" fmla="*/ 6 w 6"/>
                <a:gd name="T11" fmla="*/ 0 h 9"/>
                <a:gd name="T12" fmla="*/ 5 w 6"/>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6" h="9">
                  <a:moveTo>
                    <a:pt x="5" y="0"/>
                  </a:moveTo>
                  <a:lnTo>
                    <a:pt x="3" y="4"/>
                  </a:lnTo>
                  <a:lnTo>
                    <a:pt x="3" y="5"/>
                  </a:lnTo>
                  <a:lnTo>
                    <a:pt x="0" y="9"/>
                  </a:lnTo>
                  <a:lnTo>
                    <a:pt x="2" y="7"/>
                  </a:lnTo>
                  <a:lnTo>
                    <a:pt x="6" y="0"/>
                  </a:lnTo>
                  <a:lnTo>
                    <a:pt x="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 name="Freeform 273"/>
            <p:cNvSpPr>
              <a:spLocks/>
            </p:cNvSpPr>
            <p:nvPr/>
          </p:nvSpPr>
          <p:spPr bwMode="auto">
            <a:xfrm>
              <a:off x="3714751" y="4029076"/>
              <a:ext cx="12700" cy="14288"/>
            </a:xfrm>
            <a:custGeom>
              <a:avLst/>
              <a:gdLst>
                <a:gd name="T0" fmla="*/ 6 w 8"/>
                <a:gd name="T1" fmla="*/ 0 h 9"/>
                <a:gd name="T2" fmla="*/ 0 w 8"/>
                <a:gd name="T3" fmla="*/ 9 h 9"/>
                <a:gd name="T4" fmla="*/ 1 w 8"/>
                <a:gd name="T5" fmla="*/ 9 h 9"/>
                <a:gd name="T6" fmla="*/ 8 w 8"/>
                <a:gd name="T7" fmla="*/ 1 h 9"/>
                <a:gd name="T8" fmla="*/ 8 w 8"/>
                <a:gd name="T9" fmla="*/ 0 h 9"/>
                <a:gd name="T10" fmla="*/ 8 w 8"/>
                <a:gd name="T11" fmla="*/ 0 h 9"/>
                <a:gd name="T12" fmla="*/ 6 w 8"/>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8" h="9">
                  <a:moveTo>
                    <a:pt x="6" y="0"/>
                  </a:moveTo>
                  <a:lnTo>
                    <a:pt x="0" y="9"/>
                  </a:lnTo>
                  <a:lnTo>
                    <a:pt x="1" y="9"/>
                  </a:lnTo>
                  <a:lnTo>
                    <a:pt x="8" y="1"/>
                  </a:lnTo>
                  <a:lnTo>
                    <a:pt x="8" y="0"/>
                  </a:lnTo>
                  <a:lnTo>
                    <a:pt x="8" y="0"/>
                  </a:lnTo>
                  <a:lnTo>
                    <a:pt x="6" y="0"/>
                  </a:lnTo>
                  <a:close/>
                </a:path>
              </a:pathLst>
            </a:custGeom>
            <a:solidFill>
              <a:srgbClr val="5A7CA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5" name="Freeform 274"/>
            <p:cNvSpPr>
              <a:spLocks/>
            </p:cNvSpPr>
            <p:nvPr/>
          </p:nvSpPr>
          <p:spPr bwMode="auto">
            <a:xfrm>
              <a:off x="3714751" y="4029076"/>
              <a:ext cx="12700" cy="14288"/>
            </a:xfrm>
            <a:custGeom>
              <a:avLst/>
              <a:gdLst>
                <a:gd name="T0" fmla="*/ 6 w 8"/>
                <a:gd name="T1" fmla="*/ 0 h 9"/>
                <a:gd name="T2" fmla="*/ 0 w 8"/>
                <a:gd name="T3" fmla="*/ 9 h 9"/>
                <a:gd name="T4" fmla="*/ 1 w 8"/>
                <a:gd name="T5" fmla="*/ 9 h 9"/>
                <a:gd name="T6" fmla="*/ 8 w 8"/>
                <a:gd name="T7" fmla="*/ 1 h 9"/>
                <a:gd name="T8" fmla="*/ 8 w 8"/>
                <a:gd name="T9" fmla="*/ 0 h 9"/>
                <a:gd name="T10" fmla="*/ 8 w 8"/>
                <a:gd name="T11" fmla="*/ 0 h 9"/>
                <a:gd name="T12" fmla="*/ 6 w 8"/>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8" h="9">
                  <a:moveTo>
                    <a:pt x="6" y="0"/>
                  </a:moveTo>
                  <a:lnTo>
                    <a:pt x="0" y="9"/>
                  </a:lnTo>
                  <a:lnTo>
                    <a:pt x="1" y="9"/>
                  </a:lnTo>
                  <a:lnTo>
                    <a:pt x="8" y="1"/>
                  </a:lnTo>
                  <a:lnTo>
                    <a:pt x="8" y="0"/>
                  </a:lnTo>
                  <a:lnTo>
                    <a:pt x="8" y="0"/>
                  </a:lnTo>
                  <a:lnTo>
                    <a:pt x="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6" name="Freeform 275"/>
            <p:cNvSpPr>
              <a:spLocks/>
            </p:cNvSpPr>
            <p:nvPr/>
          </p:nvSpPr>
          <p:spPr bwMode="auto">
            <a:xfrm>
              <a:off x="3724276" y="4013201"/>
              <a:ext cx="19050" cy="15875"/>
            </a:xfrm>
            <a:custGeom>
              <a:avLst/>
              <a:gdLst>
                <a:gd name="T0" fmla="*/ 6 w 12"/>
                <a:gd name="T1" fmla="*/ 0 h 10"/>
                <a:gd name="T2" fmla="*/ 5 w 12"/>
                <a:gd name="T3" fmla="*/ 1 h 10"/>
                <a:gd name="T4" fmla="*/ 5 w 12"/>
                <a:gd name="T5" fmla="*/ 2 h 10"/>
                <a:gd name="T6" fmla="*/ 0 w 12"/>
                <a:gd name="T7" fmla="*/ 10 h 10"/>
                <a:gd name="T8" fmla="*/ 2 w 12"/>
                <a:gd name="T9" fmla="*/ 10 h 10"/>
                <a:gd name="T10" fmla="*/ 12 w 12"/>
                <a:gd name="T11" fmla="*/ 0 h 10"/>
                <a:gd name="T12" fmla="*/ 6 w 12"/>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2" h="10">
                  <a:moveTo>
                    <a:pt x="6" y="0"/>
                  </a:moveTo>
                  <a:lnTo>
                    <a:pt x="5" y="1"/>
                  </a:lnTo>
                  <a:lnTo>
                    <a:pt x="5" y="2"/>
                  </a:lnTo>
                  <a:lnTo>
                    <a:pt x="0" y="10"/>
                  </a:lnTo>
                  <a:lnTo>
                    <a:pt x="2" y="10"/>
                  </a:lnTo>
                  <a:lnTo>
                    <a:pt x="12" y="0"/>
                  </a:lnTo>
                  <a:lnTo>
                    <a:pt x="6" y="0"/>
                  </a:lnTo>
                  <a:close/>
                </a:path>
              </a:pathLst>
            </a:custGeom>
            <a:solidFill>
              <a:srgbClr val="D5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7" name="Freeform 276"/>
            <p:cNvSpPr>
              <a:spLocks/>
            </p:cNvSpPr>
            <p:nvPr/>
          </p:nvSpPr>
          <p:spPr bwMode="auto">
            <a:xfrm>
              <a:off x="3724276" y="4013201"/>
              <a:ext cx="19050" cy="15875"/>
            </a:xfrm>
            <a:custGeom>
              <a:avLst/>
              <a:gdLst>
                <a:gd name="T0" fmla="*/ 6 w 12"/>
                <a:gd name="T1" fmla="*/ 0 h 10"/>
                <a:gd name="T2" fmla="*/ 5 w 12"/>
                <a:gd name="T3" fmla="*/ 1 h 10"/>
                <a:gd name="T4" fmla="*/ 5 w 12"/>
                <a:gd name="T5" fmla="*/ 2 h 10"/>
                <a:gd name="T6" fmla="*/ 0 w 12"/>
                <a:gd name="T7" fmla="*/ 10 h 10"/>
                <a:gd name="T8" fmla="*/ 2 w 12"/>
                <a:gd name="T9" fmla="*/ 10 h 10"/>
                <a:gd name="T10" fmla="*/ 12 w 12"/>
                <a:gd name="T11" fmla="*/ 0 h 10"/>
                <a:gd name="T12" fmla="*/ 6 w 12"/>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2" h="10">
                  <a:moveTo>
                    <a:pt x="6" y="0"/>
                  </a:moveTo>
                  <a:lnTo>
                    <a:pt x="5" y="1"/>
                  </a:lnTo>
                  <a:lnTo>
                    <a:pt x="5" y="2"/>
                  </a:lnTo>
                  <a:lnTo>
                    <a:pt x="0" y="10"/>
                  </a:lnTo>
                  <a:lnTo>
                    <a:pt x="2" y="10"/>
                  </a:lnTo>
                  <a:lnTo>
                    <a:pt x="12" y="0"/>
                  </a:lnTo>
                  <a:lnTo>
                    <a:pt x="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8" name="Freeform 277"/>
            <p:cNvSpPr>
              <a:spLocks/>
            </p:cNvSpPr>
            <p:nvPr/>
          </p:nvSpPr>
          <p:spPr bwMode="auto">
            <a:xfrm>
              <a:off x="3733801" y="3998913"/>
              <a:ext cx="30163" cy="14288"/>
            </a:xfrm>
            <a:custGeom>
              <a:avLst/>
              <a:gdLst>
                <a:gd name="T0" fmla="*/ 19 w 19"/>
                <a:gd name="T1" fmla="*/ 0 h 9"/>
                <a:gd name="T2" fmla="*/ 12 w 19"/>
                <a:gd name="T3" fmla="*/ 0 h 9"/>
                <a:gd name="T4" fmla="*/ 0 w 19"/>
                <a:gd name="T5" fmla="*/ 9 h 9"/>
                <a:gd name="T6" fmla="*/ 6 w 19"/>
                <a:gd name="T7" fmla="*/ 9 h 9"/>
                <a:gd name="T8" fmla="*/ 19 w 19"/>
                <a:gd name="T9" fmla="*/ 0 h 9"/>
              </a:gdLst>
              <a:ahLst/>
              <a:cxnLst>
                <a:cxn ang="0">
                  <a:pos x="T0" y="T1"/>
                </a:cxn>
                <a:cxn ang="0">
                  <a:pos x="T2" y="T3"/>
                </a:cxn>
                <a:cxn ang="0">
                  <a:pos x="T4" y="T5"/>
                </a:cxn>
                <a:cxn ang="0">
                  <a:pos x="T6" y="T7"/>
                </a:cxn>
                <a:cxn ang="0">
                  <a:pos x="T8" y="T9"/>
                </a:cxn>
              </a:cxnLst>
              <a:rect l="0" t="0" r="r" b="b"/>
              <a:pathLst>
                <a:path w="19" h="9">
                  <a:moveTo>
                    <a:pt x="19" y="0"/>
                  </a:moveTo>
                  <a:lnTo>
                    <a:pt x="12" y="0"/>
                  </a:lnTo>
                  <a:lnTo>
                    <a:pt x="0" y="9"/>
                  </a:lnTo>
                  <a:lnTo>
                    <a:pt x="6" y="9"/>
                  </a:lnTo>
                  <a:lnTo>
                    <a:pt x="19" y="0"/>
                  </a:lnTo>
                  <a:close/>
                </a:path>
              </a:pathLst>
            </a:custGeom>
            <a:solidFill>
              <a:srgbClr val="B9B5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9" name="Freeform 278"/>
            <p:cNvSpPr>
              <a:spLocks/>
            </p:cNvSpPr>
            <p:nvPr/>
          </p:nvSpPr>
          <p:spPr bwMode="auto">
            <a:xfrm>
              <a:off x="3733801" y="3998913"/>
              <a:ext cx="30163" cy="14288"/>
            </a:xfrm>
            <a:custGeom>
              <a:avLst/>
              <a:gdLst>
                <a:gd name="T0" fmla="*/ 19 w 19"/>
                <a:gd name="T1" fmla="*/ 0 h 9"/>
                <a:gd name="T2" fmla="*/ 12 w 19"/>
                <a:gd name="T3" fmla="*/ 0 h 9"/>
                <a:gd name="T4" fmla="*/ 0 w 19"/>
                <a:gd name="T5" fmla="*/ 9 h 9"/>
                <a:gd name="T6" fmla="*/ 6 w 19"/>
                <a:gd name="T7" fmla="*/ 9 h 9"/>
                <a:gd name="T8" fmla="*/ 19 w 19"/>
                <a:gd name="T9" fmla="*/ 0 h 9"/>
              </a:gdLst>
              <a:ahLst/>
              <a:cxnLst>
                <a:cxn ang="0">
                  <a:pos x="T0" y="T1"/>
                </a:cxn>
                <a:cxn ang="0">
                  <a:pos x="T2" y="T3"/>
                </a:cxn>
                <a:cxn ang="0">
                  <a:pos x="T4" y="T5"/>
                </a:cxn>
                <a:cxn ang="0">
                  <a:pos x="T6" y="T7"/>
                </a:cxn>
                <a:cxn ang="0">
                  <a:pos x="T8" y="T9"/>
                </a:cxn>
              </a:cxnLst>
              <a:rect l="0" t="0" r="r" b="b"/>
              <a:pathLst>
                <a:path w="19" h="9">
                  <a:moveTo>
                    <a:pt x="19" y="0"/>
                  </a:moveTo>
                  <a:lnTo>
                    <a:pt x="12" y="0"/>
                  </a:lnTo>
                  <a:lnTo>
                    <a:pt x="0" y="9"/>
                  </a:lnTo>
                  <a:lnTo>
                    <a:pt x="6" y="9"/>
                  </a:lnTo>
                  <a:lnTo>
                    <a:pt x="1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0" name="Freeform 279"/>
            <p:cNvSpPr>
              <a:spLocks/>
            </p:cNvSpPr>
            <p:nvPr/>
          </p:nvSpPr>
          <p:spPr bwMode="auto">
            <a:xfrm>
              <a:off x="3752851" y="3848101"/>
              <a:ext cx="187325" cy="150813"/>
            </a:xfrm>
            <a:custGeom>
              <a:avLst/>
              <a:gdLst>
                <a:gd name="T0" fmla="*/ 118 w 118"/>
                <a:gd name="T1" fmla="*/ 0 h 95"/>
                <a:gd name="T2" fmla="*/ 48 w 118"/>
                <a:gd name="T3" fmla="*/ 56 h 95"/>
                <a:gd name="T4" fmla="*/ 0 w 118"/>
                <a:gd name="T5" fmla="*/ 95 h 95"/>
                <a:gd name="T6" fmla="*/ 7 w 118"/>
                <a:gd name="T7" fmla="*/ 95 h 95"/>
                <a:gd name="T8" fmla="*/ 45 w 118"/>
                <a:gd name="T9" fmla="*/ 65 h 95"/>
                <a:gd name="T10" fmla="*/ 45 w 118"/>
                <a:gd name="T11" fmla="*/ 65 h 95"/>
                <a:gd name="T12" fmla="*/ 118 w 118"/>
                <a:gd name="T13" fmla="*/ 5 h 95"/>
                <a:gd name="T14" fmla="*/ 118 w 118"/>
                <a:gd name="T15" fmla="*/ 0 h 9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8" h="95">
                  <a:moveTo>
                    <a:pt x="118" y="0"/>
                  </a:moveTo>
                  <a:lnTo>
                    <a:pt x="48" y="56"/>
                  </a:lnTo>
                  <a:lnTo>
                    <a:pt x="0" y="95"/>
                  </a:lnTo>
                  <a:lnTo>
                    <a:pt x="7" y="95"/>
                  </a:lnTo>
                  <a:lnTo>
                    <a:pt x="45" y="65"/>
                  </a:lnTo>
                  <a:lnTo>
                    <a:pt x="45" y="65"/>
                  </a:lnTo>
                  <a:lnTo>
                    <a:pt x="118" y="5"/>
                  </a:lnTo>
                  <a:lnTo>
                    <a:pt x="118" y="0"/>
                  </a:lnTo>
                  <a:close/>
                </a:path>
              </a:pathLst>
            </a:custGeom>
            <a:solidFill>
              <a:srgbClr val="DCDB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1" name="Freeform 280"/>
            <p:cNvSpPr>
              <a:spLocks/>
            </p:cNvSpPr>
            <p:nvPr/>
          </p:nvSpPr>
          <p:spPr bwMode="auto">
            <a:xfrm>
              <a:off x="3752851" y="3848101"/>
              <a:ext cx="187325" cy="150813"/>
            </a:xfrm>
            <a:custGeom>
              <a:avLst/>
              <a:gdLst>
                <a:gd name="T0" fmla="*/ 118 w 118"/>
                <a:gd name="T1" fmla="*/ 0 h 95"/>
                <a:gd name="T2" fmla="*/ 48 w 118"/>
                <a:gd name="T3" fmla="*/ 56 h 95"/>
                <a:gd name="T4" fmla="*/ 0 w 118"/>
                <a:gd name="T5" fmla="*/ 95 h 95"/>
                <a:gd name="T6" fmla="*/ 7 w 118"/>
                <a:gd name="T7" fmla="*/ 95 h 95"/>
                <a:gd name="T8" fmla="*/ 45 w 118"/>
                <a:gd name="T9" fmla="*/ 65 h 95"/>
                <a:gd name="T10" fmla="*/ 45 w 118"/>
                <a:gd name="T11" fmla="*/ 65 h 95"/>
                <a:gd name="T12" fmla="*/ 118 w 118"/>
                <a:gd name="T13" fmla="*/ 5 h 95"/>
                <a:gd name="T14" fmla="*/ 118 w 118"/>
                <a:gd name="T15" fmla="*/ 0 h 9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8" h="95">
                  <a:moveTo>
                    <a:pt x="118" y="0"/>
                  </a:moveTo>
                  <a:lnTo>
                    <a:pt x="48" y="56"/>
                  </a:lnTo>
                  <a:lnTo>
                    <a:pt x="0" y="95"/>
                  </a:lnTo>
                  <a:lnTo>
                    <a:pt x="7" y="95"/>
                  </a:lnTo>
                  <a:lnTo>
                    <a:pt x="45" y="65"/>
                  </a:lnTo>
                  <a:lnTo>
                    <a:pt x="45" y="65"/>
                  </a:lnTo>
                  <a:lnTo>
                    <a:pt x="118" y="5"/>
                  </a:lnTo>
                  <a:lnTo>
                    <a:pt x="11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2" name="Rectangle 281"/>
            <p:cNvSpPr>
              <a:spLocks noChangeArrowheads="1"/>
            </p:cNvSpPr>
            <p:nvPr/>
          </p:nvSpPr>
          <p:spPr bwMode="auto">
            <a:xfrm>
              <a:off x="3467101" y="3635376"/>
              <a:ext cx="419100" cy="11113"/>
            </a:xfrm>
            <a:prstGeom prst="rect">
              <a:avLst/>
            </a:prstGeom>
            <a:solidFill>
              <a:srgbClr val="D3D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3" name="Rectangle 282"/>
            <p:cNvSpPr>
              <a:spLocks noChangeArrowheads="1"/>
            </p:cNvSpPr>
            <p:nvPr/>
          </p:nvSpPr>
          <p:spPr bwMode="auto">
            <a:xfrm>
              <a:off x="3467101" y="3659188"/>
              <a:ext cx="190500" cy="9525"/>
            </a:xfrm>
            <a:prstGeom prst="rect">
              <a:avLst/>
            </a:prstGeom>
            <a:solidFill>
              <a:srgbClr val="D3D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4" name="Freeform 283"/>
            <p:cNvSpPr>
              <a:spLocks/>
            </p:cNvSpPr>
            <p:nvPr/>
          </p:nvSpPr>
          <p:spPr bwMode="auto">
            <a:xfrm>
              <a:off x="3727451" y="3841751"/>
              <a:ext cx="249238" cy="211138"/>
            </a:xfrm>
            <a:custGeom>
              <a:avLst/>
              <a:gdLst>
                <a:gd name="T0" fmla="*/ 146 w 157"/>
                <a:gd name="T1" fmla="*/ 0 h 133"/>
                <a:gd name="T2" fmla="*/ 157 w 157"/>
                <a:gd name="T3" fmla="*/ 14 h 133"/>
                <a:gd name="T4" fmla="*/ 12 w 157"/>
                <a:gd name="T5" fmla="*/ 133 h 133"/>
                <a:gd name="T6" fmla="*/ 0 w 157"/>
                <a:gd name="T7" fmla="*/ 119 h 133"/>
                <a:gd name="T8" fmla="*/ 146 w 157"/>
                <a:gd name="T9" fmla="*/ 0 h 133"/>
              </a:gdLst>
              <a:ahLst/>
              <a:cxnLst>
                <a:cxn ang="0">
                  <a:pos x="T0" y="T1"/>
                </a:cxn>
                <a:cxn ang="0">
                  <a:pos x="T2" y="T3"/>
                </a:cxn>
                <a:cxn ang="0">
                  <a:pos x="T4" y="T5"/>
                </a:cxn>
                <a:cxn ang="0">
                  <a:pos x="T6" y="T7"/>
                </a:cxn>
                <a:cxn ang="0">
                  <a:pos x="T8" y="T9"/>
                </a:cxn>
              </a:cxnLst>
              <a:rect l="0" t="0" r="r" b="b"/>
              <a:pathLst>
                <a:path w="157" h="133">
                  <a:moveTo>
                    <a:pt x="146" y="0"/>
                  </a:moveTo>
                  <a:lnTo>
                    <a:pt x="157" y="14"/>
                  </a:lnTo>
                  <a:lnTo>
                    <a:pt x="12" y="133"/>
                  </a:lnTo>
                  <a:lnTo>
                    <a:pt x="0" y="119"/>
                  </a:lnTo>
                  <a:lnTo>
                    <a:pt x="146" y="0"/>
                  </a:lnTo>
                  <a:close/>
                </a:path>
              </a:pathLst>
            </a:custGeom>
            <a:solidFill>
              <a:srgbClr val="004E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5" name="Freeform 284"/>
            <p:cNvSpPr>
              <a:spLocks/>
            </p:cNvSpPr>
            <p:nvPr/>
          </p:nvSpPr>
          <p:spPr bwMode="auto">
            <a:xfrm>
              <a:off x="3727451" y="3841751"/>
              <a:ext cx="249238" cy="211138"/>
            </a:xfrm>
            <a:custGeom>
              <a:avLst/>
              <a:gdLst>
                <a:gd name="T0" fmla="*/ 146 w 157"/>
                <a:gd name="T1" fmla="*/ 0 h 133"/>
                <a:gd name="T2" fmla="*/ 157 w 157"/>
                <a:gd name="T3" fmla="*/ 14 h 133"/>
                <a:gd name="T4" fmla="*/ 12 w 157"/>
                <a:gd name="T5" fmla="*/ 133 h 133"/>
                <a:gd name="T6" fmla="*/ 0 w 157"/>
                <a:gd name="T7" fmla="*/ 119 h 133"/>
                <a:gd name="T8" fmla="*/ 146 w 157"/>
                <a:gd name="T9" fmla="*/ 0 h 133"/>
              </a:gdLst>
              <a:ahLst/>
              <a:cxnLst>
                <a:cxn ang="0">
                  <a:pos x="T0" y="T1"/>
                </a:cxn>
                <a:cxn ang="0">
                  <a:pos x="T2" y="T3"/>
                </a:cxn>
                <a:cxn ang="0">
                  <a:pos x="T4" y="T5"/>
                </a:cxn>
                <a:cxn ang="0">
                  <a:pos x="T6" y="T7"/>
                </a:cxn>
                <a:cxn ang="0">
                  <a:pos x="T8" y="T9"/>
                </a:cxn>
              </a:cxnLst>
              <a:rect l="0" t="0" r="r" b="b"/>
              <a:pathLst>
                <a:path w="157" h="133">
                  <a:moveTo>
                    <a:pt x="146" y="0"/>
                  </a:moveTo>
                  <a:lnTo>
                    <a:pt x="157" y="14"/>
                  </a:lnTo>
                  <a:lnTo>
                    <a:pt x="12" y="133"/>
                  </a:lnTo>
                  <a:lnTo>
                    <a:pt x="0" y="119"/>
                  </a:lnTo>
                  <a:lnTo>
                    <a:pt x="14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6" name="Freeform 285"/>
            <p:cNvSpPr>
              <a:spLocks/>
            </p:cNvSpPr>
            <p:nvPr/>
          </p:nvSpPr>
          <p:spPr bwMode="auto">
            <a:xfrm>
              <a:off x="3727451" y="3841751"/>
              <a:ext cx="239713" cy="198438"/>
            </a:xfrm>
            <a:custGeom>
              <a:avLst/>
              <a:gdLst>
                <a:gd name="T0" fmla="*/ 146 w 151"/>
                <a:gd name="T1" fmla="*/ 0 h 125"/>
                <a:gd name="T2" fmla="*/ 151 w 151"/>
                <a:gd name="T3" fmla="*/ 6 h 125"/>
                <a:gd name="T4" fmla="*/ 5 w 151"/>
                <a:gd name="T5" fmla="*/ 125 h 125"/>
                <a:gd name="T6" fmla="*/ 0 w 151"/>
                <a:gd name="T7" fmla="*/ 118 h 125"/>
                <a:gd name="T8" fmla="*/ 146 w 151"/>
                <a:gd name="T9" fmla="*/ 0 h 125"/>
              </a:gdLst>
              <a:ahLst/>
              <a:cxnLst>
                <a:cxn ang="0">
                  <a:pos x="T0" y="T1"/>
                </a:cxn>
                <a:cxn ang="0">
                  <a:pos x="T2" y="T3"/>
                </a:cxn>
                <a:cxn ang="0">
                  <a:pos x="T4" y="T5"/>
                </a:cxn>
                <a:cxn ang="0">
                  <a:pos x="T6" y="T7"/>
                </a:cxn>
                <a:cxn ang="0">
                  <a:pos x="T8" y="T9"/>
                </a:cxn>
              </a:cxnLst>
              <a:rect l="0" t="0" r="r" b="b"/>
              <a:pathLst>
                <a:path w="151" h="125">
                  <a:moveTo>
                    <a:pt x="146" y="0"/>
                  </a:moveTo>
                  <a:lnTo>
                    <a:pt x="151" y="6"/>
                  </a:lnTo>
                  <a:lnTo>
                    <a:pt x="5" y="125"/>
                  </a:lnTo>
                  <a:lnTo>
                    <a:pt x="0" y="118"/>
                  </a:lnTo>
                  <a:lnTo>
                    <a:pt x="146" y="0"/>
                  </a:lnTo>
                  <a:close/>
                </a:path>
              </a:pathLst>
            </a:custGeom>
            <a:solidFill>
              <a:srgbClr val="004E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7" name="Freeform 286"/>
            <p:cNvSpPr>
              <a:spLocks/>
            </p:cNvSpPr>
            <p:nvPr/>
          </p:nvSpPr>
          <p:spPr bwMode="auto">
            <a:xfrm>
              <a:off x="3727451" y="3841751"/>
              <a:ext cx="239713" cy="198438"/>
            </a:xfrm>
            <a:custGeom>
              <a:avLst/>
              <a:gdLst>
                <a:gd name="T0" fmla="*/ 146 w 151"/>
                <a:gd name="T1" fmla="*/ 0 h 125"/>
                <a:gd name="T2" fmla="*/ 151 w 151"/>
                <a:gd name="T3" fmla="*/ 6 h 125"/>
                <a:gd name="T4" fmla="*/ 5 w 151"/>
                <a:gd name="T5" fmla="*/ 125 h 125"/>
                <a:gd name="T6" fmla="*/ 0 w 151"/>
                <a:gd name="T7" fmla="*/ 118 h 125"/>
                <a:gd name="T8" fmla="*/ 146 w 151"/>
                <a:gd name="T9" fmla="*/ 0 h 125"/>
              </a:gdLst>
              <a:ahLst/>
              <a:cxnLst>
                <a:cxn ang="0">
                  <a:pos x="T0" y="T1"/>
                </a:cxn>
                <a:cxn ang="0">
                  <a:pos x="T2" y="T3"/>
                </a:cxn>
                <a:cxn ang="0">
                  <a:pos x="T4" y="T5"/>
                </a:cxn>
                <a:cxn ang="0">
                  <a:pos x="T6" y="T7"/>
                </a:cxn>
                <a:cxn ang="0">
                  <a:pos x="T8" y="T9"/>
                </a:cxn>
              </a:cxnLst>
              <a:rect l="0" t="0" r="r" b="b"/>
              <a:pathLst>
                <a:path w="151" h="125">
                  <a:moveTo>
                    <a:pt x="146" y="0"/>
                  </a:moveTo>
                  <a:lnTo>
                    <a:pt x="151" y="6"/>
                  </a:lnTo>
                  <a:lnTo>
                    <a:pt x="5" y="125"/>
                  </a:lnTo>
                  <a:lnTo>
                    <a:pt x="0" y="118"/>
                  </a:lnTo>
                  <a:lnTo>
                    <a:pt x="14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8" name="Freeform 287"/>
            <p:cNvSpPr>
              <a:spLocks/>
            </p:cNvSpPr>
            <p:nvPr/>
          </p:nvSpPr>
          <p:spPr bwMode="auto">
            <a:xfrm>
              <a:off x="3937001" y="3821113"/>
              <a:ext cx="63500" cy="61913"/>
            </a:xfrm>
            <a:custGeom>
              <a:avLst/>
              <a:gdLst>
                <a:gd name="T0" fmla="*/ 26 w 40"/>
                <a:gd name="T1" fmla="*/ 0 h 39"/>
                <a:gd name="T2" fmla="*/ 40 w 40"/>
                <a:gd name="T3" fmla="*/ 17 h 39"/>
                <a:gd name="T4" fmla="*/ 14 w 40"/>
                <a:gd name="T5" fmla="*/ 39 h 39"/>
                <a:gd name="T6" fmla="*/ 0 w 40"/>
                <a:gd name="T7" fmla="*/ 21 h 39"/>
                <a:gd name="T8" fmla="*/ 26 w 40"/>
                <a:gd name="T9" fmla="*/ 0 h 39"/>
              </a:gdLst>
              <a:ahLst/>
              <a:cxnLst>
                <a:cxn ang="0">
                  <a:pos x="T0" y="T1"/>
                </a:cxn>
                <a:cxn ang="0">
                  <a:pos x="T2" y="T3"/>
                </a:cxn>
                <a:cxn ang="0">
                  <a:pos x="T4" y="T5"/>
                </a:cxn>
                <a:cxn ang="0">
                  <a:pos x="T6" y="T7"/>
                </a:cxn>
                <a:cxn ang="0">
                  <a:pos x="T8" y="T9"/>
                </a:cxn>
              </a:cxnLst>
              <a:rect l="0" t="0" r="r" b="b"/>
              <a:pathLst>
                <a:path w="40" h="39">
                  <a:moveTo>
                    <a:pt x="26" y="0"/>
                  </a:moveTo>
                  <a:lnTo>
                    <a:pt x="40" y="17"/>
                  </a:lnTo>
                  <a:lnTo>
                    <a:pt x="14" y="39"/>
                  </a:lnTo>
                  <a:lnTo>
                    <a:pt x="0" y="21"/>
                  </a:lnTo>
                  <a:lnTo>
                    <a:pt x="26" y="0"/>
                  </a:lnTo>
                  <a:close/>
                </a:path>
              </a:pathLst>
            </a:custGeom>
            <a:solidFill>
              <a:srgbClr val="0072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9" name="Freeform 288"/>
            <p:cNvSpPr>
              <a:spLocks/>
            </p:cNvSpPr>
            <p:nvPr/>
          </p:nvSpPr>
          <p:spPr bwMode="auto">
            <a:xfrm>
              <a:off x="3702051" y="4054476"/>
              <a:ext cx="19050" cy="15875"/>
            </a:xfrm>
            <a:custGeom>
              <a:avLst/>
              <a:gdLst>
                <a:gd name="T0" fmla="*/ 0 w 12"/>
                <a:gd name="T1" fmla="*/ 10 h 10"/>
                <a:gd name="T2" fmla="*/ 12 w 12"/>
                <a:gd name="T3" fmla="*/ 3 h 10"/>
                <a:gd name="T4" fmla="*/ 8 w 12"/>
                <a:gd name="T5" fmla="*/ 0 h 10"/>
                <a:gd name="T6" fmla="*/ 0 w 12"/>
                <a:gd name="T7" fmla="*/ 10 h 10"/>
              </a:gdLst>
              <a:ahLst/>
              <a:cxnLst>
                <a:cxn ang="0">
                  <a:pos x="T0" y="T1"/>
                </a:cxn>
                <a:cxn ang="0">
                  <a:pos x="T2" y="T3"/>
                </a:cxn>
                <a:cxn ang="0">
                  <a:pos x="T4" y="T5"/>
                </a:cxn>
                <a:cxn ang="0">
                  <a:pos x="T6" y="T7"/>
                </a:cxn>
              </a:cxnLst>
              <a:rect l="0" t="0" r="r" b="b"/>
              <a:pathLst>
                <a:path w="12" h="10">
                  <a:moveTo>
                    <a:pt x="0" y="10"/>
                  </a:moveTo>
                  <a:lnTo>
                    <a:pt x="12" y="3"/>
                  </a:lnTo>
                  <a:lnTo>
                    <a:pt x="8" y="0"/>
                  </a:lnTo>
                  <a:lnTo>
                    <a:pt x="0" y="10"/>
                  </a:lnTo>
                  <a:close/>
                </a:path>
              </a:pathLst>
            </a:custGeom>
            <a:solidFill>
              <a:srgbClr val="5152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0" name="Freeform 289"/>
            <p:cNvSpPr>
              <a:spLocks/>
            </p:cNvSpPr>
            <p:nvPr/>
          </p:nvSpPr>
          <p:spPr bwMode="auto">
            <a:xfrm>
              <a:off x="3702051" y="4054476"/>
              <a:ext cx="19050" cy="15875"/>
            </a:xfrm>
            <a:custGeom>
              <a:avLst/>
              <a:gdLst>
                <a:gd name="T0" fmla="*/ 0 w 12"/>
                <a:gd name="T1" fmla="*/ 10 h 10"/>
                <a:gd name="T2" fmla="*/ 12 w 12"/>
                <a:gd name="T3" fmla="*/ 3 h 10"/>
                <a:gd name="T4" fmla="*/ 8 w 12"/>
                <a:gd name="T5" fmla="*/ 0 h 10"/>
                <a:gd name="T6" fmla="*/ 0 w 12"/>
                <a:gd name="T7" fmla="*/ 10 h 10"/>
              </a:gdLst>
              <a:ahLst/>
              <a:cxnLst>
                <a:cxn ang="0">
                  <a:pos x="T0" y="T1"/>
                </a:cxn>
                <a:cxn ang="0">
                  <a:pos x="T2" y="T3"/>
                </a:cxn>
                <a:cxn ang="0">
                  <a:pos x="T4" y="T5"/>
                </a:cxn>
                <a:cxn ang="0">
                  <a:pos x="T6" y="T7"/>
                </a:cxn>
              </a:cxnLst>
              <a:rect l="0" t="0" r="r" b="b"/>
              <a:pathLst>
                <a:path w="12" h="10">
                  <a:moveTo>
                    <a:pt x="0" y="10"/>
                  </a:moveTo>
                  <a:lnTo>
                    <a:pt x="12" y="3"/>
                  </a:lnTo>
                  <a:lnTo>
                    <a:pt x="8" y="0"/>
                  </a:lnTo>
                  <a:lnTo>
                    <a:pt x="0" y="1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1" name="Line 290"/>
            <p:cNvSpPr>
              <a:spLocks noChangeShapeType="1"/>
            </p:cNvSpPr>
            <p:nvPr/>
          </p:nvSpPr>
          <p:spPr bwMode="auto">
            <a:xfrm>
              <a:off x="3711576" y="4052888"/>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2" name="Line 291"/>
            <p:cNvSpPr>
              <a:spLocks noChangeShapeType="1"/>
            </p:cNvSpPr>
            <p:nvPr/>
          </p:nvSpPr>
          <p:spPr bwMode="auto">
            <a:xfrm>
              <a:off x="3711576" y="4052888"/>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3" name="Rectangle 292"/>
            <p:cNvSpPr>
              <a:spLocks noChangeArrowheads="1"/>
            </p:cNvSpPr>
            <p:nvPr/>
          </p:nvSpPr>
          <p:spPr bwMode="auto">
            <a:xfrm>
              <a:off x="3711576" y="4052888"/>
              <a:ext cx="1588" cy="1588"/>
            </a:xfrm>
            <a:prstGeom prst="rect">
              <a:avLst/>
            </a:prstGeom>
            <a:solidFill>
              <a:srgbClr val="E8C1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4" name="Freeform 293"/>
            <p:cNvSpPr>
              <a:spLocks/>
            </p:cNvSpPr>
            <p:nvPr/>
          </p:nvSpPr>
          <p:spPr bwMode="auto">
            <a:xfrm>
              <a:off x="3705226" y="4030663"/>
              <a:ext cx="41275" cy="36513"/>
            </a:xfrm>
            <a:custGeom>
              <a:avLst/>
              <a:gdLst>
                <a:gd name="T0" fmla="*/ 26 w 26"/>
                <a:gd name="T1" fmla="*/ 14 h 23"/>
                <a:gd name="T2" fmla="*/ 14 w 26"/>
                <a:gd name="T3" fmla="*/ 0 h 23"/>
                <a:gd name="T4" fmla="*/ 0 w 26"/>
                <a:gd name="T5" fmla="*/ 20 h 23"/>
                <a:gd name="T6" fmla="*/ 3 w 26"/>
                <a:gd name="T7" fmla="*/ 23 h 23"/>
                <a:gd name="T8" fmla="*/ 26 w 26"/>
                <a:gd name="T9" fmla="*/ 14 h 23"/>
              </a:gdLst>
              <a:ahLst/>
              <a:cxnLst>
                <a:cxn ang="0">
                  <a:pos x="T0" y="T1"/>
                </a:cxn>
                <a:cxn ang="0">
                  <a:pos x="T2" y="T3"/>
                </a:cxn>
                <a:cxn ang="0">
                  <a:pos x="T4" y="T5"/>
                </a:cxn>
                <a:cxn ang="0">
                  <a:pos x="T6" y="T7"/>
                </a:cxn>
                <a:cxn ang="0">
                  <a:pos x="T8" y="T9"/>
                </a:cxn>
              </a:cxnLst>
              <a:rect l="0" t="0" r="r" b="b"/>
              <a:pathLst>
                <a:path w="26" h="23">
                  <a:moveTo>
                    <a:pt x="26" y="14"/>
                  </a:moveTo>
                  <a:lnTo>
                    <a:pt x="14" y="0"/>
                  </a:lnTo>
                  <a:lnTo>
                    <a:pt x="0" y="20"/>
                  </a:lnTo>
                  <a:lnTo>
                    <a:pt x="3" y="23"/>
                  </a:lnTo>
                  <a:lnTo>
                    <a:pt x="26" y="14"/>
                  </a:lnTo>
                  <a:close/>
                </a:path>
              </a:pathLst>
            </a:custGeom>
            <a:solidFill>
              <a:srgbClr val="D8D9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5" name="Freeform 294"/>
            <p:cNvSpPr>
              <a:spLocks/>
            </p:cNvSpPr>
            <p:nvPr/>
          </p:nvSpPr>
          <p:spPr bwMode="auto">
            <a:xfrm>
              <a:off x="3705226" y="4030663"/>
              <a:ext cx="41275" cy="36513"/>
            </a:xfrm>
            <a:custGeom>
              <a:avLst/>
              <a:gdLst>
                <a:gd name="T0" fmla="*/ 26 w 26"/>
                <a:gd name="T1" fmla="*/ 14 h 23"/>
                <a:gd name="T2" fmla="*/ 14 w 26"/>
                <a:gd name="T3" fmla="*/ 0 h 23"/>
                <a:gd name="T4" fmla="*/ 0 w 26"/>
                <a:gd name="T5" fmla="*/ 20 h 23"/>
                <a:gd name="T6" fmla="*/ 3 w 26"/>
                <a:gd name="T7" fmla="*/ 23 h 23"/>
                <a:gd name="T8" fmla="*/ 26 w 26"/>
                <a:gd name="T9" fmla="*/ 14 h 23"/>
              </a:gdLst>
              <a:ahLst/>
              <a:cxnLst>
                <a:cxn ang="0">
                  <a:pos x="T0" y="T1"/>
                </a:cxn>
                <a:cxn ang="0">
                  <a:pos x="T2" y="T3"/>
                </a:cxn>
                <a:cxn ang="0">
                  <a:pos x="T4" y="T5"/>
                </a:cxn>
                <a:cxn ang="0">
                  <a:pos x="T6" y="T7"/>
                </a:cxn>
                <a:cxn ang="0">
                  <a:pos x="T8" y="T9"/>
                </a:cxn>
              </a:cxnLst>
              <a:rect l="0" t="0" r="r" b="b"/>
              <a:pathLst>
                <a:path w="26" h="23">
                  <a:moveTo>
                    <a:pt x="26" y="14"/>
                  </a:moveTo>
                  <a:lnTo>
                    <a:pt x="14" y="0"/>
                  </a:lnTo>
                  <a:lnTo>
                    <a:pt x="0" y="20"/>
                  </a:lnTo>
                  <a:lnTo>
                    <a:pt x="3" y="23"/>
                  </a:lnTo>
                  <a:lnTo>
                    <a:pt x="26" y="1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6" name="Freeform 295"/>
            <p:cNvSpPr>
              <a:spLocks/>
            </p:cNvSpPr>
            <p:nvPr/>
          </p:nvSpPr>
          <p:spPr bwMode="auto">
            <a:xfrm>
              <a:off x="3727451" y="3951288"/>
              <a:ext cx="114300" cy="101600"/>
            </a:xfrm>
            <a:custGeom>
              <a:avLst/>
              <a:gdLst>
                <a:gd name="T0" fmla="*/ 61 w 72"/>
                <a:gd name="T1" fmla="*/ 0 h 64"/>
                <a:gd name="T2" fmla="*/ 72 w 72"/>
                <a:gd name="T3" fmla="*/ 15 h 64"/>
                <a:gd name="T4" fmla="*/ 12 w 72"/>
                <a:gd name="T5" fmla="*/ 64 h 64"/>
                <a:gd name="T6" fmla="*/ 0 w 72"/>
                <a:gd name="T7" fmla="*/ 49 h 64"/>
                <a:gd name="T8" fmla="*/ 61 w 72"/>
                <a:gd name="T9" fmla="*/ 0 h 64"/>
              </a:gdLst>
              <a:ahLst/>
              <a:cxnLst>
                <a:cxn ang="0">
                  <a:pos x="T0" y="T1"/>
                </a:cxn>
                <a:cxn ang="0">
                  <a:pos x="T2" y="T3"/>
                </a:cxn>
                <a:cxn ang="0">
                  <a:pos x="T4" y="T5"/>
                </a:cxn>
                <a:cxn ang="0">
                  <a:pos x="T6" y="T7"/>
                </a:cxn>
                <a:cxn ang="0">
                  <a:pos x="T8" y="T9"/>
                </a:cxn>
              </a:cxnLst>
              <a:rect l="0" t="0" r="r" b="b"/>
              <a:pathLst>
                <a:path w="72" h="64">
                  <a:moveTo>
                    <a:pt x="61" y="0"/>
                  </a:moveTo>
                  <a:lnTo>
                    <a:pt x="72" y="15"/>
                  </a:lnTo>
                  <a:lnTo>
                    <a:pt x="12" y="64"/>
                  </a:lnTo>
                  <a:lnTo>
                    <a:pt x="0" y="49"/>
                  </a:lnTo>
                  <a:lnTo>
                    <a:pt x="61" y="0"/>
                  </a:lnTo>
                  <a:close/>
                </a:path>
              </a:pathLst>
            </a:custGeom>
            <a:solidFill>
              <a:srgbClr val="0072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7" name="Freeform 296"/>
            <p:cNvSpPr>
              <a:spLocks/>
            </p:cNvSpPr>
            <p:nvPr/>
          </p:nvSpPr>
          <p:spPr bwMode="auto">
            <a:xfrm>
              <a:off x="3727451" y="3951288"/>
              <a:ext cx="114300" cy="101600"/>
            </a:xfrm>
            <a:custGeom>
              <a:avLst/>
              <a:gdLst>
                <a:gd name="T0" fmla="*/ 61 w 72"/>
                <a:gd name="T1" fmla="*/ 0 h 64"/>
                <a:gd name="T2" fmla="*/ 72 w 72"/>
                <a:gd name="T3" fmla="*/ 15 h 64"/>
                <a:gd name="T4" fmla="*/ 12 w 72"/>
                <a:gd name="T5" fmla="*/ 64 h 64"/>
                <a:gd name="T6" fmla="*/ 0 w 72"/>
                <a:gd name="T7" fmla="*/ 49 h 64"/>
                <a:gd name="T8" fmla="*/ 61 w 72"/>
                <a:gd name="T9" fmla="*/ 0 h 64"/>
              </a:gdLst>
              <a:ahLst/>
              <a:cxnLst>
                <a:cxn ang="0">
                  <a:pos x="T0" y="T1"/>
                </a:cxn>
                <a:cxn ang="0">
                  <a:pos x="T2" y="T3"/>
                </a:cxn>
                <a:cxn ang="0">
                  <a:pos x="T4" y="T5"/>
                </a:cxn>
                <a:cxn ang="0">
                  <a:pos x="T6" y="T7"/>
                </a:cxn>
                <a:cxn ang="0">
                  <a:pos x="T8" y="T9"/>
                </a:cxn>
              </a:cxnLst>
              <a:rect l="0" t="0" r="r" b="b"/>
              <a:pathLst>
                <a:path w="72" h="64">
                  <a:moveTo>
                    <a:pt x="61" y="0"/>
                  </a:moveTo>
                  <a:lnTo>
                    <a:pt x="72" y="15"/>
                  </a:lnTo>
                  <a:lnTo>
                    <a:pt x="12" y="64"/>
                  </a:lnTo>
                  <a:lnTo>
                    <a:pt x="0" y="49"/>
                  </a:lnTo>
                  <a:lnTo>
                    <a:pt x="6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8" name="Rectangle 297"/>
            <p:cNvSpPr>
              <a:spLocks noChangeArrowheads="1"/>
            </p:cNvSpPr>
            <p:nvPr/>
          </p:nvSpPr>
          <p:spPr bwMode="auto">
            <a:xfrm>
              <a:off x="3708401" y="4065588"/>
              <a:ext cx="1588" cy="1588"/>
            </a:xfrm>
            <a:prstGeom prst="rect">
              <a:avLst/>
            </a:prstGeom>
            <a:solidFill>
              <a:srgbClr val="608BB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9" name="Rectangle 298"/>
            <p:cNvSpPr>
              <a:spLocks noChangeArrowheads="1"/>
            </p:cNvSpPr>
            <p:nvPr/>
          </p:nvSpPr>
          <p:spPr bwMode="auto">
            <a:xfrm>
              <a:off x="3708401" y="4065588"/>
              <a:ext cx="1588"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0" name="Rectangle 299"/>
            <p:cNvSpPr>
              <a:spLocks noChangeArrowheads="1"/>
            </p:cNvSpPr>
            <p:nvPr/>
          </p:nvSpPr>
          <p:spPr bwMode="auto">
            <a:xfrm>
              <a:off x="3708401" y="4064001"/>
              <a:ext cx="1588" cy="1588"/>
            </a:xfrm>
            <a:prstGeom prst="rect">
              <a:avLst/>
            </a:prstGeom>
            <a:solidFill>
              <a:srgbClr val="4848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1" name="Freeform 300"/>
            <p:cNvSpPr>
              <a:spLocks/>
            </p:cNvSpPr>
            <p:nvPr/>
          </p:nvSpPr>
          <p:spPr bwMode="auto">
            <a:xfrm>
              <a:off x="3708401" y="4064001"/>
              <a:ext cx="0" cy="1588"/>
            </a:xfrm>
            <a:custGeom>
              <a:avLst/>
              <a:gdLst>
                <a:gd name="T0" fmla="*/ 0 h 1"/>
                <a:gd name="T1" fmla="*/ 1 h 1"/>
                <a:gd name="T2" fmla="*/ 1 h 1"/>
                <a:gd name="T3" fmla="*/ 0 h 1"/>
              </a:gdLst>
              <a:ahLst/>
              <a:cxnLst>
                <a:cxn ang="0">
                  <a:pos x="0" y="T0"/>
                </a:cxn>
                <a:cxn ang="0">
                  <a:pos x="0" y="T1"/>
                </a:cxn>
                <a:cxn ang="0">
                  <a:pos x="0" y="T2"/>
                </a:cxn>
                <a:cxn ang="0">
                  <a:pos x="0" y="T3"/>
                </a:cxn>
              </a:cxnLst>
              <a:rect l="0" t="0" r="r" b="b"/>
              <a:pathLst>
                <a:path h="1">
                  <a:moveTo>
                    <a:pt x="0" y="0"/>
                  </a:moveTo>
                  <a:lnTo>
                    <a:pt x="0" y="1"/>
                  </a:lnTo>
                  <a:lnTo>
                    <a:pt x="0" y="1"/>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2" name="Freeform 301"/>
            <p:cNvSpPr>
              <a:spLocks/>
            </p:cNvSpPr>
            <p:nvPr/>
          </p:nvSpPr>
          <p:spPr bwMode="auto">
            <a:xfrm>
              <a:off x="3706814" y="4041776"/>
              <a:ext cx="34925" cy="23813"/>
            </a:xfrm>
            <a:custGeom>
              <a:avLst/>
              <a:gdLst>
                <a:gd name="T0" fmla="*/ 18 w 22"/>
                <a:gd name="T1" fmla="*/ 0 h 15"/>
                <a:gd name="T2" fmla="*/ 0 w 22"/>
                <a:gd name="T3" fmla="*/ 14 h 15"/>
                <a:gd name="T4" fmla="*/ 1 w 22"/>
                <a:gd name="T5" fmla="*/ 14 h 15"/>
                <a:gd name="T6" fmla="*/ 1 w 22"/>
                <a:gd name="T7" fmla="*/ 15 h 15"/>
                <a:gd name="T8" fmla="*/ 1 w 22"/>
                <a:gd name="T9" fmla="*/ 15 h 15"/>
                <a:gd name="T10" fmla="*/ 22 w 22"/>
                <a:gd name="T11" fmla="*/ 5 h 15"/>
                <a:gd name="T12" fmla="*/ 18 w 22"/>
                <a:gd name="T13" fmla="*/ 0 h 15"/>
              </a:gdLst>
              <a:ahLst/>
              <a:cxnLst>
                <a:cxn ang="0">
                  <a:pos x="T0" y="T1"/>
                </a:cxn>
                <a:cxn ang="0">
                  <a:pos x="T2" y="T3"/>
                </a:cxn>
                <a:cxn ang="0">
                  <a:pos x="T4" y="T5"/>
                </a:cxn>
                <a:cxn ang="0">
                  <a:pos x="T6" y="T7"/>
                </a:cxn>
                <a:cxn ang="0">
                  <a:pos x="T8" y="T9"/>
                </a:cxn>
                <a:cxn ang="0">
                  <a:pos x="T10" y="T11"/>
                </a:cxn>
                <a:cxn ang="0">
                  <a:pos x="T12" y="T13"/>
                </a:cxn>
              </a:cxnLst>
              <a:rect l="0" t="0" r="r" b="b"/>
              <a:pathLst>
                <a:path w="22" h="15">
                  <a:moveTo>
                    <a:pt x="18" y="0"/>
                  </a:moveTo>
                  <a:lnTo>
                    <a:pt x="0" y="14"/>
                  </a:lnTo>
                  <a:lnTo>
                    <a:pt x="1" y="14"/>
                  </a:lnTo>
                  <a:lnTo>
                    <a:pt x="1" y="15"/>
                  </a:lnTo>
                  <a:lnTo>
                    <a:pt x="1" y="15"/>
                  </a:lnTo>
                  <a:lnTo>
                    <a:pt x="22" y="5"/>
                  </a:lnTo>
                  <a:lnTo>
                    <a:pt x="18" y="0"/>
                  </a:lnTo>
                  <a:close/>
                </a:path>
              </a:pathLst>
            </a:custGeom>
            <a:solidFill>
              <a:srgbClr val="BEBE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3" name="Freeform 302"/>
            <p:cNvSpPr>
              <a:spLocks/>
            </p:cNvSpPr>
            <p:nvPr/>
          </p:nvSpPr>
          <p:spPr bwMode="auto">
            <a:xfrm>
              <a:off x="3706814" y="4041776"/>
              <a:ext cx="34925" cy="23813"/>
            </a:xfrm>
            <a:custGeom>
              <a:avLst/>
              <a:gdLst>
                <a:gd name="T0" fmla="*/ 18 w 22"/>
                <a:gd name="T1" fmla="*/ 0 h 15"/>
                <a:gd name="T2" fmla="*/ 0 w 22"/>
                <a:gd name="T3" fmla="*/ 14 h 15"/>
                <a:gd name="T4" fmla="*/ 1 w 22"/>
                <a:gd name="T5" fmla="*/ 14 h 15"/>
                <a:gd name="T6" fmla="*/ 1 w 22"/>
                <a:gd name="T7" fmla="*/ 15 h 15"/>
                <a:gd name="T8" fmla="*/ 1 w 22"/>
                <a:gd name="T9" fmla="*/ 15 h 15"/>
                <a:gd name="T10" fmla="*/ 22 w 22"/>
                <a:gd name="T11" fmla="*/ 5 h 15"/>
                <a:gd name="T12" fmla="*/ 18 w 22"/>
                <a:gd name="T13" fmla="*/ 0 h 15"/>
              </a:gdLst>
              <a:ahLst/>
              <a:cxnLst>
                <a:cxn ang="0">
                  <a:pos x="T0" y="T1"/>
                </a:cxn>
                <a:cxn ang="0">
                  <a:pos x="T2" y="T3"/>
                </a:cxn>
                <a:cxn ang="0">
                  <a:pos x="T4" y="T5"/>
                </a:cxn>
                <a:cxn ang="0">
                  <a:pos x="T6" y="T7"/>
                </a:cxn>
                <a:cxn ang="0">
                  <a:pos x="T8" y="T9"/>
                </a:cxn>
                <a:cxn ang="0">
                  <a:pos x="T10" y="T11"/>
                </a:cxn>
                <a:cxn ang="0">
                  <a:pos x="T12" y="T13"/>
                </a:cxn>
              </a:cxnLst>
              <a:rect l="0" t="0" r="r" b="b"/>
              <a:pathLst>
                <a:path w="22" h="15">
                  <a:moveTo>
                    <a:pt x="18" y="0"/>
                  </a:moveTo>
                  <a:lnTo>
                    <a:pt x="0" y="14"/>
                  </a:lnTo>
                  <a:lnTo>
                    <a:pt x="1" y="14"/>
                  </a:lnTo>
                  <a:lnTo>
                    <a:pt x="1" y="15"/>
                  </a:lnTo>
                  <a:lnTo>
                    <a:pt x="1" y="15"/>
                  </a:lnTo>
                  <a:lnTo>
                    <a:pt x="22" y="5"/>
                  </a:lnTo>
                  <a:lnTo>
                    <a:pt x="1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4" name="Freeform 303"/>
            <p:cNvSpPr>
              <a:spLocks/>
            </p:cNvSpPr>
            <p:nvPr/>
          </p:nvSpPr>
          <p:spPr bwMode="auto">
            <a:xfrm>
              <a:off x="3971926" y="3821113"/>
              <a:ext cx="28575" cy="33338"/>
            </a:xfrm>
            <a:custGeom>
              <a:avLst/>
              <a:gdLst>
                <a:gd name="T0" fmla="*/ 4 w 18"/>
                <a:gd name="T1" fmla="*/ 0 h 21"/>
                <a:gd name="T2" fmla="*/ 18 w 18"/>
                <a:gd name="T3" fmla="*/ 17 h 21"/>
                <a:gd name="T4" fmla="*/ 14 w 18"/>
                <a:gd name="T5" fmla="*/ 21 h 21"/>
                <a:gd name="T6" fmla="*/ 0 w 18"/>
                <a:gd name="T7" fmla="*/ 4 h 21"/>
                <a:gd name="T8" fmla="*/ 4 w 18"/>
                <a:gd name="T9" fmla="*/ 0 h 21"/>
              </a:gdLst>
              <a:ahLst/>
              <a:cxnLst>
                <a:cxn ang="0">
                  <a:pos x="T0" y="T1"/>
                </a:cxn>
                <a:cxn ang="0">
                  <a:pos x="T2" y="T3"/>
                </a:cxn>
                <a:cxn ang="0">
                  <a:pos x="T4" y="T5"/>
                </a:cxn>
                <a:cxn ang="0">
                  <a:pos x="T6" y="T7"/>
                </a:cxn>
                <a:cxn ang="0">
                  <a:pos x="T8" y="T9"/>
                </a:cxn>
              </a:cxnLst>
              <a:rect l="0" t="0" r="r" b="b"/>
              <a:pathLst>
                <a:path w="18" h="21">
                  <a:moveTo>
                    <a:pt x="4" y="0"/>
                  </a:moveTo>
                  <a:lnTo>
                    <a:pt x="18" y="17"/>
                  </a:lnTo>
                  <a:lnTo>
                    <a:pt x="14" y="21"/>
                  </a:lnTo>
                  <a:lnTo>
                    <a:pt x="0" y="4"/>
                  </a:lnTo>
                  <a:lnTo>
                    <a:pt x="4" y="0"/>
                  </a:lnTo>
                  <a:close/>
                </a:path>
              </a:pathLst>
            </a:custGeom>
            <a:solidFill>
              <a:srgbClr val="C9CA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5" name="Freeform 304"/>
            <p:cNvSpPr>
              <a:spLocks/>
            </p:cNvSpPr>
            <p:nvPr/>
          </p:nvSpPr>
          <p:spPr bwMode="auto">
            <a:xfrm>
              <a:off x="3903664" y="3829051"/>
              <a:ext cx="90488" cy="76200"/>
            </a:xfrm>
            <a:custGeom>
              <a:avLst/>
              <a:gdLst>
                <a:gd name="T0" fmla="*/ 53 w 57"/>
                <a:gd name="T1" fmla="*/ 0 h 48"/>
                <a:gd name="T2" fmla="*/ 57 w 57"/>
                <a:gd name="T3" fmla="*/ 5 h 48"/>
                <a:gd name="T4" fmla="*/ 4 w 57"/>
                <a:gd name="T5" fmla="*/ 48 h 48"/>
                <a:gd name="T6" fmla="*/ 0 w 57"/>
                <a:gd name="T7" fmla="*/ 44 h 48"/>
                <a:gd name="T8" fmla="*/ 53 w 57"/>
                <a:gd name="T9" fmla="*/ 0 h 48"/>
              </a:gdLst>
              <a:ahLst/>
              <a:cxnLst>
                <a:cxn ang="0">
                  <a:pos x="T0" y="T1"/>
                </a:cxn>
                <a:cxn ang="0">
                  <a:pos x="T2" y="T3"/>
                </a:cxn>
                <a:cxn ang="0">
                  <a:pos x="T4" y="T5"/>
                </a:cxn>
                <a:cxn ang="0">
                  <a:pos x="T6" y="T7"/>
                </a:cxn>
                <a:cxn ang="0">
                  <a:pos x="T8" y="T9"/>
                </a:cxn>
              </a:cxnLst>
              <a:rect l="0" t="0" r="r" b="b"/>
              <a:pathLst>
                <a:path w="57" h="48">
                  <a:moveTo>
                    <a:pt x="53" y="0"/>
                  </a:moveTo>
                  <a:lnTo>
                    <a:pt x="57" y="5"/>
                  </a:lnTo>
                  <a:lnTo>
                    <a:pt x="4" y="48"/>
                  </a:lnTo>
                  <a:lnTo>
                    <a:pt x="0" y="44"/>
                  </a:lnTo>
                  <a:lnTo>
                    <a:pt x="53" y="0"/>
                  </a:lnTo>
                  <a:close/>
                </a:path>
              </a:pathLst>
            </a:custGeom>
            <a:solidFill>
              <a:srgbClr val="D8D9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6" name="Rectangle 305"/>
            <p:cNvSpPr>
              <a:spLocks noChangeArrowheads="1"/>
            </p:cNvSpPr>
            <p:nvPr/>
          </p:nvSpPr>
          <p:spPr bwMode="auto">
            <a:xfrm>
              <a:off x="3467101" y="3613151"/>
              <a:ext cx="419100" cy="11113"/>
            </a:xfrm>
            <a:prstGeom prst="rect">
              <a:avLst/>
            </a:prstGeom>
            <a:solidFill>
              <a:srgbClr val="D3D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7" name="Rectangle 306"/>
            <p:cNvSpPr>
              <a:spLocks noChangeArrowheads="1"/>
            </p:cNvSpPr>
            <p:nvPr/>
          </p:nvSpPr>
          <p:spPr bwMode="auto">
            <a:xfrm>
              <a:off x="3467101" y="3567113"/>
              <a:ext cx="419100" cy="12700"/>
            </a:xfrm>
            <a:prstGeom prst="rect">
              <a:avLst/>
            </a:prstGeom>
            <a:solidFill>
              <a:srgbClr val="D3D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8" name="Rectangle 307"/>
            <p:cNvSpPr>
              <a:spLocks noChangeArrowheads="1"/>
            </p:cNvSpPr>
            <p:nvPr/>
          </p:nvSpPr>
          <p:spPr bwMode="auto">
            <a:xfrm>
              <a:off x="3467101" y="3589338"/>
              <a:ext cx="419100" cy="12700"/>
            </a:xfrm>
            <a:prstGeom prst="rect">
              <a:avLst/>
            </a:prstGeom>
            <a:solidFill>
              <a:srgbClr val="D3D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9" name="Rectangle 308"/>
            <p:cNvSpPr>
              <a:spLocks noChangeArrowheads="1"/>
            </p:cNvSpPr>
            <p:nvPr/>
          </p:nvSpPr>
          <p:spPr bwMode="auto">
            <a:xfrm>
              <a:off x="3467101" y="3500438"/>
              <a:ext cx="419100" cy="11113"/>
            </a:xfrm>
            <a:prstGeom prst="rect">
              <a:avLst/>
            </a:prstGeom>
            <a:solidFill>
              <a:srgbClr val="D3D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Tree>
    <p:extLst>
      <p:ext uri="{BB962C8B-B14F-4D97-AF65-F5344CB8AC3E}">
        <p14:creationId xmlns:p14="http://schemas.microsoft.com/office/powerpoint/2010/main" val="1042380902"/>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43</a:t>
            </a:fld>
            <a:endParaRPr lang="en-US" dirty="0"/>
          </a:p>
        </p:txBody>
      </p:sp>
      <p:sp>
        <p:nvSpPr>
          <p:cNvPr id="3" name="Title 2"/>
          <p:cNvSpPr>
            <a:spLocks noGrp="1"/>
          </p:cNvSpPr>
          <p:nvPr>
            <p:ph type="title"/>
          </p:nvPr>
        </p:nvSpPr>
        <p:spPr/>
        <p:txBody>
          <a:bodyPr/>
          <a:lstStyle/>
          <a:p>
            <a:r>
              <a:rPr lang="en-US" dirty="0"/>
              <a:t>Receiving Grant Funds from Multiple Sources (continued)</a:t>
            </a:r>
          </a:p>
        </p:txBody>
      </p:sp>
      <p:sp>
        <p:nvSpPr>
          <p:cNvPr id="4" name="Text Placeholder 3"/>
          <p:cNvSpPr>
            <a:spLocks noGrp="1"/>
          </p:cNvSpPr>
          <p:nvPr>
            <p:ph type="body" sz="quarter" idx="12"/>
          </p:nvPr>
        </p:nvSpPr>
        <p:spPr/>
        <p:txBody>
          <a:bodyPr/>
          <a:lstStyle/>
          <a:p>
            <a:pPr marL="0" indent="0">
              <a:buNone/>
            </a:pPr>
            <a:r>
              <a:rPr lang="en-US" dirty="0"/>
              <a:t>What should you do if you are receiving funds from different grant programs? (continued)</a:t>
            </a:r>
          </a:p>
          <a:p>
            <a:r>
              <a:rPr lang="en-US" b="0" dirty="0"/>
              <a:t>Segregate funds from different grant funding sources, whether physically separating checks or depositing the funds in different bank accounts.</a:t>
            </a:r>
          </a:p>
          <a:p>
            <a:r>
              <a:rPr lang="en-US" b="0" dirty="0"/>
              <a:t>When populating the expenditure trackers (described previously), make sure to only include funds received from the Grant program.</a:t>
            </a:r>
          </a:p>
          <a:p>
            <a:r>
              <a:rPr lang="en-US" b="0" dirty="0"/>
              <a:t>Implement internal controls over processes for the use of separate grant funds, so staff do not try to claim expenses already covered by another grant. </a:t>
            </a:r>
          </a:p>
          <a:p>
            <a:endParaRPr lang="en-US" b="0" dirty="0"/>
          </a:p>
        </p:txBody>
      </p:sp>
      <p:sp>
        <p:nvSpPr>
          <p:cNvPr id="5" name="TextBox 4">
            <a:extLst>
              <a:ext uri="{FF2B5EF4-FFF2-40B4-BE49-F238E27FC236}">
                <a16:creationId xmlns:a16="http://schemas.microsoft.com/office/drawing/2014/main" id="{27F0EDBF-A5FA-482F-A0E2-B77B86BD7BEB}"/>
              </a:ext>
            </a:extLst>
          </p:cNvPr>
          <p:cNvSpPr txBox="1"/>
          <p:nvPr/>
        </p:nvSpPr>
        <p:spPr>
          <a:xfrm>
            <a:off x="457200" y="5315287"/>
            <a:ext cx="6582642" cy="1015663"/>
          </a:xfrm>
          <a:prstGeom prst="rect">
            <a:avLst/>
          </a:prstGeom>
          <a:noFill/>
        </p:spPr>
        <p:txBody>
          <a:bodyPr wrap="square">
            <a:spAutoFit/>
          </a:bodyPr>
          <a:lstStyle/>
          <a:p>
            <a:pPr marL="0" indent="0">
              <a:buNone/>
            </a:pPr>
            <a:r>
              <a:rPr lang="en-US" sz="1200" dirty="0">
                <a:solidFill>
                  <a:schemeClr val="bg2"/>
                </a:solidFill>
                <a:latin typeface="+mn-lt"/>
              </a:rPr>
              <a:t>Sources: </a:t>
            </a:r>
          </a:p>
          <a:p>
            <a:pPr marL="171450" indent="-171450">
              <a:buFont typeface="Arial" panose="020B0604020202020204" pitchFamily="34" charset="0"/>
              <a:buChar char="•"/>
            </a:pPr>
            <a:r>
              <a:rPr lang="en-US" sz="1200" b="0" i="1" dirty="0">
                <a:solidFill>
                  <a:schemeClr val="bg2"/>
                </a:solidFill>
                <a:latin typeface="+mn-lt"/>
              </a:rPr>
              <a:t>COVID-19 Pandemic Response Internal Controls Guidance </a:t>
            </a:r>
          </a:p>
          <a:p>
            <a:pPr marL="171450" lvl="0" indent="-171450">
              <a:buFont typeface="Arial" panose="020B0604020202020204" pitchFamily="34" charset="0"/>
              <a:buChar char="•"/>
            </a:pPr>
            <a:r>
              <a:rPr lang="en-US" sz="1200" b="0" dirty="0">
                <a:solidFill>
                  <a:schemeClr val="bg2"/>
                </a:solidFill>
                <a:latin typeface="+mn-lt"/>
              </a:rPr>
              <a:t>Massachusetts Comptroller, </a:t>
            </a:r>
            <a:r>
              <a:rPr lang="en-US" sz="1200" b="0" i="1" dirty="0">
                <a:solidFill>
                  <a:schemeClr val="bg2"/>
                </a:solidFill>
                <a:latin typeface="+mn-lt"/>
              </a:rPr>
              <a:t>Internal Control Guide </a:t>
            </a:r>
          </a:p>
          <a:p>
            <a:pPr marL="171450" lvl="0" indent="-171450">
              <a:buFont typeface="Arial" panose="020B0604020202020204" pitchFamily="34" charset="0"/>
              <a:buChar char="•"/>
            </a:pPr>
            <a:r>
              <a:rPr lang="en-US" sz="1200" b="0" dirty="0">
                <a:solidFill>
                  <a:schemeClr val="bg2"/>
                </a:solidFill>
                <a:latin typeface="+mn-lt"/>
              </a:rPr>
              <a:t>Pandemic Response and Accountability Committee, </a:t>
            </a:r>
            <a:r>
              <a:rPr lang="en-US" sz="1200" b="0" i="1" dirty="0">
                <a:solidFill>
                  <a:schemeClr val="bg2"/>
                </a:solidFill>
                <a:latin typeface="+mn-lt"/>
              </a:rPr>
              <a:t>Lessons Learned in Oversight of Pandemic Relief Funds</a:t>
            </a:r>
          </a:p>
        </p:txBody>
      </p:sp>
    </p:spTree>
    <p:extLst>
      <p:ext uri="{BB962C8B-B14F-4D97-AF65-F5344CB8AC3E}">
        <p14:creationId xmlns:p14="http://schemas.microsoft.com/office/powerpoint/2010/main" val="2129043080"/>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a:t>Fraud, Waste, and Abuse</a:t>
            </a:r>
          </a:p>
        </p:txBody>
      </p:sp>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44</a:t>
            </a:fld>
            <a:endParaRPr lang="en-US" dirty="0"/>
          </a:p>
        </p:txBody>
      </p:sp>
    </p:spTree>
    <p:extLst>
      <p:ext uri="{BB962C8B-B14F-4D97-AF65-F5344CB8AC3E}">
        <p14:creationId xmlns:p14="http://schemas.microsoft.com/office/powerpoint/2010/main" val="303493543"/>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45</a:t>
            </a:fld>
            <a:endParaRPr lang="en-US" dirty="0"/>
          </a:p>
        </p:txBody>
      </p:sp>
      <p:sp>
        <p:nvSpPr>
          <p:cNvPr id="3" name="Title 2"/>
          <p:cNvSpPr>
            <a:spLocks noGrp="1"/>
          </p:cNvSpPr>
          <p:nvPr>
            <p:ph type="title"/>
          </p:nvPr>
        </p:nvSpPr>
        <p:spPr/>
        <p:txBody>
          <a:bodyPr/>
          <a:lstStyle/>
          <a:p>
            <a:r>
              <a:rPr lang="en-US" dirty="0"/>
              <a:t>Fraud, Waste, and Abuse</a:t>
            </a:r>
          </a:p>
        </p:txBody>
      </p:sp>
      <p:sp>
        <p:nvSpPr>
          <p:cNvPr id="4" name="Text Placeholder 3"/>
          <p:cNvSpPr>
            <a:spLocks noGrp="1"/>
          </p:cNvSpPr>
          <p:nvPr>
            <p:ph type="body" sz="quarter" idx="12"/>
          </p:nvPr>
        </p:nvSpPr>
        <p:spPr/>
        <p:txBody>
          <a:bodyPr/>
          <a:lstStyle/>
          <a:p>
            <a:pPr marL="0" indent="0">
              <a:buNone/>
            </a:pPr>
            <a:r>
              <a:rPr lang="en-US" dirty="0"/>
              <a:t>What can you do to reduce the overall risk of fraud, waste, and abuse? </a:t>
            </a:r>
          </a:p>
          <a:p>
            <a:r>
              <a:rPr lang="en-US" b="0" dirty="0"/>
              <a:t>Keep complete and organized supporting documentation for all financial transactions.</a:t>
            </a:r>
          </a:p>
          <a:p>
            <a:r>
              <a:rPr lang="en-US" b="0" dirty="0"/>
              <a:t>Brainstorm potential fraud risks applicable to your organization and consider preventative measures.</a:t>
            </a:r>
          </a:p>
          <a:p>
            <a:r>
              <a:rPr lang="en-US" b="0" dirty="0"/>
              <a:t>Implement internal controls applicable to your organization.</a:t>
            </a:r>
          </a:p>
          <a:p>
            <a:r>
              <a:rPr lang="en-US" b="0" dirty="0"/>
              <a:t>Periodically review existing internal controls for applicability and efficiency.</a:t>
            </a:r>
          </a:p>
          <a:p>
            <a:r>
              <a:rPr lang="en-US" b="0" dirty="0"/>
              <a:t>Confirm your compliance with application’s attestation statements before submitting the application.</a:t>
            </a:r>
          </a:p>
          <a:p>
            <a:r>
              <a:rPr lang="en-US" b="0" dirty="0"/>
              <a:t>Ensure staff roles and organization support proper segregation of duties.</a:t>
            </a:r>
          </a:p>
          <a:p>
            <a:endParaRPr lang="en-US" b="0" dirty="0"/>
          </a:p>
          <a:p>
            <a:endParaRPr lang="en-US" dirty="0"/>
          </a:p>
          <a:p>
            <a:endParaRPr lang="en-US" dirty="0"/>
          </a:p>
        </p:txBody>
      </p:sp>
      <p:grpSp>
        <p:nvGrpSpPr>
          <p:cNvPr id="5" name="Group 4"/>
          <p:cNvGrpSpPr/>
          <p:nvPr/>
        </p:nvGrpSpPr>
        <p:grpSpPr>
          <a:xfrm>
            <a:off x="7331604" y="4545840"/>
            <a:ext cx="1128007" cy="1512060"/>
            <a:chOff x="4922838" y="3108326"/>
            <a:chExt cx="741363" cy="993775"/>
          </a:xfrm>
        </p:grpSpPr>
        <p:sp>
          <p:nvSpPr>
            <p:cNvPr id="6" name="Rectangle 446"/>
            <p:cNvSpPr>
              <a:spLocks noChangeArrowheads="1"/>
            </p:cNvSpPr>
            <p:nvPr/>
          </p:nvSpPr>
          <p:spPr bwMode="auto">
            <a:xfrm>
              <a:off x="5286376" y="3338513"/>
              <a:ext cx="14288" cy="442913"/>
            </a:xfrm>
            <a:prstGeom prst="rect">
              <a:avLst/>
            </a:prstGeom>
            <a:solidFill>
              <a:srgbClr val="FFD02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 name="Rectangle 447"/>
            <p:cNvSpPr>
              <a:spLocks noChangeArrowheads="1"/>
            </p:cNvSpPr>
            <p:nvPr/>
          </p:nvSpPr>
          <p:spPr bwMode="auto">
            <a:xfrm>
              <a:off x="5286376" y="3338513"/>
              <a:ext cx="14288" cy="44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 name="Freeform 448"/>
            <p:cNvSpPr>
              <a:spLocks/>
            </p:cNvSpPr>
            <p:nvPr/>
          </p:nvSpPr>
          <p:spPr bwMode="auto">
            <a:xfrm>
              <a:off x="5286376" y="3413126"/>
              <a:ext cx="14288" cy="368300"/>
            </a:xfrm>
            <a:custGeom>
              <a:avLst/>
              <a:gdLst>
                <a:gd name="T0" fmla="*/ 0 w 9"/>
                <a:gd name="T1" fmla="*/ 0 h 218"/>
                <a:gd name="T2" fmla="*/ 0 w 9"/>
                <a:gd name="T3" fmla="*/ 218 h 218"/>
                <a:gd name="T4" fmla="*/ 4 w 9"/>
                <a:gd name="T5" fmla="*/ 218 h 218"/>
                <a:gd name="T6" fmla="*/ 4 w 9"/>
                <a:gd name="T7" fmla="*/ 116 h 218"/>
                <a:gd name="T8" fmla="*/ 9 w 9"/>
                <a:gd name="T9" fmla="*/ 116 h 218"/>
                <a:gd name="T10" fmla="*/ 9 w 9"/>
                <a:gd name="T11" fmla="*/ 107 h 218"/>
                <a:gd name="T12" fmla="*/ 4 w 9"/>
                <a:gd name="T13" fmla="*/ 107 h 218"/>
                <a:gd name="T14" fmla="*/ 4 w 9"/>
                <a:gd name="T15" fmla="*/ 1 h 218"/>
                <a:gd name="T16" fmla="*/ 0 w 9"/>
                <a:gd name="T17"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218">
                  <a:moveTo>
                    <a:pt x="0" y="0"/>
                  </a:moveTo>
                  <a:cubicBezTo>
                    <a:pt x="0" y="218"/>
                    <a:pt x="0" y="218"/>
                    <a:pt x="0" y="218"/>
                  </a:cubicBezTo>
                  <a:cubicBezTo>
                    <a:pt x="4" y="218"/>
                    <a:pt x="4" y="218"/>
                    <a:pt x="4" y="218"/>
                  </a:cubicBezTo>
                  <a:cubicBezTo>
                    <a:pt x="4" y="116"/>
                    <a:pt x="4" y="116"/>
                    <a:pt x="4" y="116"/>
                  </a:cubicBezTo>
                  <a:cubicBezTo>
                    <a:pt x="9" y="116"/>
                    <a:pt x="9" y="116"/>
                    <a:pt x="9" y="116"/>
                  </a:cubicBezTo>
                  <a:cubicBezTo>
                    <a:pt x="9" y="107"/>
                    <a:pt x="9" y="107"/>
                    <a:pt x="9" y="107"/>
                  </a:cubicBezTo>
                  <a:cubicBezTo>
                    <a:pt x="4" y="107"/>
                    <a:pt x="4" y="107"/>
                    <a:pt x="4" y="107"/>
                  </a:cubicBezTo>
                  <a:cubicBezTo>
                    <a:pt x="4" y="1"/>
                    <a:pt x="4" y="1"/>
                    <a:pt x="4" y="1"/>
                  </a:cubicBezTo>
                  <a:cubicBezTo>
                    <a:pt x="3" y="1"/>
                    <a:pt x="1" y="1"/>
                    <a:pt x="0" y="0"/>
                  </a:cubicBezTo>
                </a:path>
              </a:pathLst>
            </a:custGeom>
            <a:solidFill>
              <a:srgbClr val="FCC2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 name="Rectangle 449"/>
            <p:cNvSpPr>
              <a:spLocks noChangeArrowheads="1"/>
            </p:cNvSpPr>
            <p:nvPr/>
          </p:nvSpPr>
          <p:spPr bwMode="auto">
            <a:xfrm>
              <a:off x="5286376" y="3128963"/>
              <a:ext cx="14288" cy="193675"/>
            </a:xfrm>
            <a:prstGeom prst="rect">
              <a:avLst/>
            </a:prstGeom>
            <a:solidFill>
              <a:srgbClr val="FFD02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 name="Rectangle 450"/>
            <p:cNvSpPr>
              <a:spLocks noChangeArrowheads="1"/>
            </p:cNvSpPr>
            <p:nvPr/>
          </p:nvSpPr>
          <p:spPr bwMode="auto">
            <a:xfrm>
              <a:off x="5286376" y="3128963"/>
              <a:ext cx="14288" cy="19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 name="Freeform 451"/>
            <p:cNvSpPr>
              <a:spLocks/>
            </p:cNvSpPr>
            <p:nvPr/>
          </p:nvSpPr>
          <p:spPr bwMode="auto">
            <a:xfrm>
              <a:off x="5286376" y="3203576"/>
              <a:ext cx="14288" cy="88900"/>
            </a:xfrm>
            <a:custGeom>
              <a:avLst/>
              <a:gdLst>
                <a:gd name="T0" fmla="*/ 9 w 9"/>
                <a:gd name="T1" fmla="*/ 0 h 52"/>
                <a:gd name="T2" fmla="*/ 5 w 9"/>
                <a:gd name="T3" fmla="*/ 0 h 52"/>
                <a:gd name="T4" fmla="*/ 0 w 9"/>
                <a:gd name="T5" fmla="*/ 0 h 52"/>
                <a:gd name="T6" fmla="*/ 0 w 9"/>
                <a:gd name="T7" fmla="*/ 4 h 52"/>
                <a:gd name="T8" fmla="*/ 5 w 9"/>
                <a:gd name="T9" fmla="*/ 4 h 52"/>
                <a:gd name="T10" fmla="*/ 5 w 9"/>
                <a:gd name="T11" fmla="*/ 48 h 52"/>
                <a:gd name="T12" fmla="*/ 5 w 9"/>
                <a:gd name="T13" fmla="*/ 48 h 52"/>
                <a:gd name="T14" fmla="*/ 9 w 9"/>
                <a:gd name="T15" fmla="*/ 52 h 52"/>
                <a:gd name="T16" fmla="*/ 9 w 9"/>
                <a:gd name="T17" fmla="*/ 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52">
                  <a:moveTo>
                    <a:pt x="9" y="0"/>
                  </a:moveTo>
                  <a:cubicBezTo>
                    <a:pt x="5" y="0"/>
                    <a:pt x="5" y="0"/>
                    <a:pt x="5" y="0"/>
                  </a:cubicBezTo>
                  <a:cubicBezTo>
                    <a:pt x="0" y="0"/>
                    <a:pt x="0" y="0"/>
                    <a:pt x="0" y="0"/>
                  </a:cubicBezTo>
                  <a:cubicBezTo>
                    <a:pt x="0" y="4"/>
                    <a:pt x="0" y="4"/>
                    <a:pt x="0" y="4"/>
                  </a:cubicBezTo>
                  <a:cubicBezTo>
                    <a:pt x="5" y="4"/>
                    <a:pt x="5" y="4"/>
                    <a:pt x="5" y="4"/>
                  </a:cubicBezTo>
                  <a:cubicBezTo>
                    <a:pt x="5" y="48"/>
                    <a:pt x="5" y="48"/>
                    <a:pt x="5" y="48"/>
                  </a:cubicBezTo>
                  <a:cubicBezTo>
                    <a:pt x="5" y="48"/>
                    <a:pt x="5" y="48"/>
                    <a:pt x="5" y="48"/>
                  </a:cubicBezTo>
                  <a:cubicBezTo>
                    <a:pt x="5" y="48"/>
                    <a:pt x="6" y="49"/>
                    <a:pt x="9" y="52"/>
                  </a:cubicBezTo>
                  <a:cubicBezTo>
                    <a:pt x="9" y="0"/>
                    <a:pt x="9" y="0"/>
                    <a:pt x="9" y="0"/>
                  </a:cubicBezTo>
                </a:path>
              </a:pathLst>
            </a:custGeom>
            <a:solidFill>
              <a:srgbClr val="FCC2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 name="Freeform 452"/>
            <p:cNvSpPr>
              <a:spLocks noEditPoints="1"/>
            </p:cNvSpPr>
            <p:nvPr/>
          </p:nvSpPr>
          <p:spPr bwMode="auto">
            <a:xfrm>
              <a:off x="5105401" y="3600451"/>
              <a:ext cx="12700" cy="14288"/>
            </a:xfrm>
            <a:custGeom>
              <a:avLst/>
              <a:gdLst>
                <a:gd name="T0" fmla="*/ 0 w 8"/>
                <a:gd name="T1" fmla="*/ 3 h 9"/>
                <a:gd name="T2" fmla="*/ 2 w 8"/>
                <a:gd name="T3" fmla="*/ 7 h 9"/>
                <a:gd name="T4" fmla="*/ 6 w 8"/>
                <a:gd name="T5" fmla="*/ 8 h 9"/>
                <a:gd name="T6" fmla="*/ 8 w 8"/>
                <a:gd name="T7" fmla="*/ 5 h 9"/>
                <a:gd name="T8" fmla="*/ 7 w 8"/>
                <a:gd name="T9" fmla="*/ 1 h 9"/>
                <a:gd name="T10" fmla="*/ 3 w 8"/>
                <a:gd name="T11" fmla="*/ 0 h 9"/>
                <a:gd name="T12" fmla="*/ 1 w 8"/>
                <a:gd name="T13" fmla="*/ 2 h 9"/>
                <a:gd name="T14" fmla="*/ 0 w 8"/>
                <a:gd name="T15" fmla="*/ 3 h 9"/>
                <a:gd name="T16" fmla="*/ 2 w 8"/>
                <a:gd name="T17" fmla="*/ 3 h 9"/>
                <a:gd name="T18" fmla="*/ 3 w 8"/>
                <a:gd name="T19" fmla="*/ 1 h 9"/>
                <a:gd name="T20" fmla="*/ 5 w 8"/>
                <a:gd name="T21" fmla="*/ 2 h 9"/>
                <a:gd name="T22" fmla="*/ 6 w 8"/>
                <a:gd name="T23" fmla="*/ 6 h 9"/>
                <a:gd name="T24" fmla="*/ 5 w 8"/>
                <a:gd name="T25" fmla="*/ 7 h 9"/>
                <a:gd name="T26" fmla="*/ 3 w 8"/>
                <a:gd name="T27" fmla="*/ 7 h 9"/>
                <a:gd name="T28" fmla="*/ 2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3"/>
                  </a:moveTo>
                  <a:cubicBezTo>
                    <a:pt x="2" y="7"/>
                    <a:pt x="2" y="7"/>
                    <a:pt x="2" y="7"/>
                  </a:cubicBezTo>
                  <a:cubicBezTo>
                    <a:pt x="2" y="8"/>
                    <a:pt x="4" y="9"/>
                    <a:pt x="6" y="8"/>
                  </a:cubicBezTo>
                  <a:cubicBezTo>
                    <a:pt x="7" y="8"/>
                    <a:pt x="8" y="6"/>
                    <a:pt x="8" y="5"/>
                  </a:cubicBezTo>
                  <a:cubicBezTo>
                    <a:pt x="7" y="1"/>
                    <a:pt x="7" y="1"/>
                    <a:pt x="7" y="1"/>
                  </a:cubicBezTo>
                  <a:cubicBezTo>
                    <a:pt x="6" y="0"/>
                    <a:pt x="4" y="0"/>
                    <a:pt x="3" y="0"/>
                  </a:cubicBezTo>
                  <a:cubicBezTo>
                    <a:pt x="2" y="1"/>
                    <a:pt x="1" y="1"/>
                    <a:pt x="1" y="2"/>
                  </a:cubicBezTo>
                  <a:cubicBezTo>
                    <a:pt x="0" y="2"/>
                    <a:pt x="0" y="3"/>
                    <a:pt x="0" y="3"/>
                  </a:cubicBezTo>
                  <a:close/>
                  <a:moveTo>
                    <a:pt x="2" y="3"/>
                  </a:moveTo>
                  <a:cubicBezTo>
                    <a:pt x="2" y="2"/>
                    <a:pt x="2" y="1"/>
                    <a:pt x="3" y="1"/>
                  </a:cubicBezTo>
                  <a:cubicBezTo>
                    <a:pt x="4" y="1"/>
                    <a:pt x="5" y="1"/>
                    <a:pt x="5" y="2"/>
                  </a:cubicBezTo>
                  <a:cubicBezTo>
                    <a:pt x="6" y="6"/>
                    <a:pt x="6" y="6"/>
                    <a:pt x="6" y="6"/>
                  </a:cubicBezTo>
                  <a:cubicBezTo>
                    <a:pt x="7" y="6"/>
                    <a:pt x="6" y="7"/>
                    <a:pt x="5" y="7"/>
                  </a:cubicBezTo>
                  <a:cubicBezTo>
                    <a:pt x="4" y="8"/>
                    <a:pt x="4" y="7"/>
                    <a:pt x="3"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 name="Freeform 453"/>
            <p:cNvSpPr>
              <a:spLocks/>
            </p:cNvSpPr>
            <p:nvPr/>
          </p:nvSpPr>
          <p:spPr bwMode="auto">
            <a:xfrm>
              <a:off x="5105401" y="3600451"/>
              <a:ext cx="9525" cy="14288"/>
            </a:xfrm>
            <a:custGeom>
              <a:avLst/>
              <a:gdLst>
                <a:gd name="T0" fmla="*/ 0 w 6"/>
                <a:gd name="T1" fmla="*/ 3 h 9"/>
                <a:gd name="T2" fmla="*/ 2 w 6"/>
                <a:gd name="T3" fmla="*/ 7 h 9"/>
                <a:gd name="T4" fmla="*/ 6 w 6"/>
                <a:gd name="T5" fmla="*/ 8 h 9"/>
                <a:gd name="T6" fmla="*/ 5 w 6"/>
                <a:gd name="T7" fmla="*/ 7 h 9"/>
                <a:gd name="T8" fmla="*/ 3 w 6"/>
                <a:gd name="T9" fmla="*/ 7 h 9"/>
                <a:gd name="T10" fmla="*/ 2 w 6"/>
                <a:gd name="T11" fmla="*/ 3 h 9"/>
                <a:gd name="T12" fmla="*/ 3 w 6"/>
                <a:gd name="T13" fmla="*/ 1 h 9"/>
                <a:gd name="T14" fmla="*/ 3 w 6"/>
                <a:gd name="T15" fmla="*/ 0 h 9"/>
                <a:gd name="T16" fmla="*/ 1 w 6"/>
                <a:gd name="T17" fmla="*/ 2 h 9"/>
                <a:gd name="T18" fmla="*/ 0 w 6"/>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9">
                  <a:moveTo>
                    <a:pt x="0" y="3"/>
                  </a:moveTo>
                  <a:cubicBezTo>
                    <a:pt x="2" y="7"/>
                    <a:pt x="2" y="7"/>
                    <a:pt x="2" y="7"/>
                  </a:cubicBezTo>
                  <a:cubicBezTo>
                    <a:pt x="2" y="8"/>
                    <a:pt x="4" y="9"/>
                    <a:pt x="6" y="8"/>
                  </a:cubicBezTo>
                  <a:cubicBezTo>
                    <a:pt x="5" y="7"/>
                    <a:pt x="5" y="7"/>
                    <a:pt x="5" y="7"/>
                  </a:cubicBezTo>
                  <a:cubicBezTo>
                    <a:pt x="4" y="8"/>
                    <a:pt x="4" y="7"/>
                    <a:pt x="3" y="7"/>
                  </a:cubicBezTo>
                  <a:cubicBezTo>
                    <a:pt x="2" y="3"/>
                    <a:pt x="2" y="3"/>
                    <a:pt x="2" y="3"/>
                  </a:cubicBezTo>
                  <a:cubicBezTo>
                    <a:pt x="2" y="2"/>
                    <a:pt x="2" y="1"/>
                    <a:pt x="3" y="1"/>
                  </a:cubicBezTo>
                  <a:cubicBezTo>
                    <a:pt x="3" y="0"/>
                    <a:pt x="3" y="0"/>
                    <a:pt x="3" y="0"/>
                  </a:cubicBezTo>
                  <a:cubicBezTo>
                    <a:pt x="2" y="1"/>
                    <a:pt x="1" y="1"/>
                    <a:pt x="1" y="2"/>
                  </a:cubicBezTo>
                  <a:cubicBezTo>
                    <a:pt x="0" y="2"/>
                    <a:pt x="0" y="3"/>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 name="Freeform 454"/>
            <p:cNvSpPr>
              <a:spLocks/>
            </p:cNvSpPr>
            <p:nvPr/>
          </p:nvSpPr>
          <p:spPr bwMode="auto">
            <a:xfrm>
              <a:off x="5111751" y="3609976"/>
              <a:ext cx="6350" cy="12700"/>
            </a:xfrm>
            <a:custGeom>
              <a:avLst/>
              <a:gdLst>
                <a:gd name="T0" fmla="*/ 3 w 4"/>
                <a:gd name="T1" fmla="*/ 8 h 8"/>
                <a:gd name="T2" fmla="*/ 4 w 4"/>
                <a:gd name="T3" fmla="*/ 8 h 8"/>
                <a:gd name="T4" fmla="*/ 4 w 4"/>
                <a:gd name="T5" fmla="*/ 8 h 8"/>
                <a:gd name="T6" fmla="*/ 2 w 4"/>
                <a:gd name="T7" fmla="*/ 0 h 8"/>
                <a:gd name="T8" fmla="*/ 1 w 4"/>
                <a:gd name="T9" fmla="*/ 0 h 8"/>
                <a:gd name="T10" fmla="*/ 0 w 4"/>
                <a:gd name="T11" fmla="*/ 0 h 8"/>
                <a:gd name="T12" fmla="*/ 0 w 4"/>
                <a:gd name="T13" fmla="*/ 1 h 8"/>
                <a:gd name="T14" fmla="*/ 3 w 4"/>
                <a:gd name="T15" fmla="*/ 8 h 8"/>
                <a:gd name="T16" fmla="*/ 3 w 4"/>
                <a:gd name="T17" fmla="*/ 8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8">
                  <a:moveTo>
                    <a:pt x="3" y="8"/>
                  </a:moveTo>
                  <a:lnTo>
                    <a:pt x="4" y="8"/>
                  </a:lnTo>
                  <a:lnTo>
                    <a:pt x="4" y="8"/>
                  </a:lnTo>
                  <a:lnTo>
                    <a:pt x="2" y="0"/>
                  </a:lnTo>
                  <a:lnTo>
                    <a:pt x="1" y="0"/>
                  </a:lnTo>
                  <a:lnTo>
                    <a:pt x="0" y="0"/>
                  </a:lnTo>
                  <a:lnTo>
                    <a:pt x="0" y="1"/>
                  </a:lnTo>
                  <a:lnTo>
                    <a:pt x="3" y="8"/>
                  </a:lnTo>
                  <a:lnTo>
                    <a:pt x="3" y="8"/>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 name="Freeform 455"/>
            <p:cNvSpPr>
              <a:spLocks/>
            </p:cNvSpPr>
            <p:nvPr/>
          </p:nvSpPr>
          <p:spPr bwMode="auto">
            <a:xfrm>
              <a:off x="5111751" y="3609976"/>
              <a:ext cx="6350" cy="12700"/>
            </a:xfrm>
            <a:custGeom>
              <a:avLst/>
              <a:gdLst>
                <a:gd name="T0" fmla="*/ 3 w 4"/>
                <a:gd name="T1" fmla="*/ 8 h 8"/>
                <a:gd name="T2" fmla="*/ 4 w 4"/>
                <a:gd name="T3" fmla="*/ 8 h 8"/>
                <a:gd name="T4" fmla="*/ 4 w 4"/>
                <a:gd name="T5" fmla="*/ 8 h 8"/>
                <a:gd name="T6" fmla="*/ 2 w 4"/>
                <a:gd name="T7" fmla="*/ 0 h 8"/>
                <a:gd name="T8" fmla="*/ 1 w 4"/>
                <a:gd name="T9" fmla="*/ 0 h 8"/>
                <a:gd name="T10" fmla="*/ 0 w 4"/>
                <a:gd name="T11" fmla="*/ 0 h 8"/>
                <a:gd name="T12" fmla="*/ 0 w 4"/>
                <a:gd name="T13" fmla="*/ 1 h 8"/>
                <a:gd name="T14" fmla="*/ 3 w 4"/>
                <a:gd name="T15" fmla="*/ 8 h 8"/>
                <a:gd name="T16" fmla="*/ 3 w 4"/>
                <a:gd name="T17" fmla="*/ 8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8">
                  <a:moveTo>
                    <a:pt x="3" y="8"/>
                  </a:moveTo>
                  <a:lnTo>
                    <a:pt x="4" y="8"/>
                  </a:lnTo>
                  <a:lnTo>
                    <a:pt x="4" y="8"/>
                  </a:lnTo>
                  <a:lnTo>
                    <a:pt x="2" y="0"/>
                  </a:lnTo>
                  <a:lnTo>
                    <a:pt x="1" y="0"/>
                  </a:lnTo>
                  <a:lnTo>
                    <a:pt x="0" y="0"/>
                  </a:lnTo>
                  <a:lnTo>
                    <a:pt x="0" y="1"/>
                  </a:lnTo>
                  <a:lnTo>
                    <a:pt x="3" y="8"/>
                  </a:lnTo>
                  <a:lnTo>
                    <a:pt x="3" y="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 name="Freeform 456"/>
            <p:cNvSpPr>
              <a:spLocks/>
            </p:cNvSpPr>
            <p:nvPr/>
          </p:nvSpPr>
          <p:spPr bwMode="auto">
            <a:xfrm>
              <a:off x="5111751" y="3609976"/>
              <a:ext cx="6350" cy="12700"/>
            </a:xfrm>
            <a:custGeom>
              <a:avLst/>
              <a:gdLst>
                <a:gd name="T0" fmla="*/ 0 w 4"/>
                <a:gd name="T1" fmla="*/ 1 h 8"/>
                <a:gd name="T2" fmla="*/ 3 w 4"/>
                <a:gd name="T3" fmla="*/ 8 h 8"/>
                <a:gd name="T4" fmla="*/ 4 w 4"/>
                <a:gd name="T5" fmla="*/ 8 h 8"/>
                <a:gd name="T6" fmla="*/ 4 w 4"/>
                <a:gd name="T7" fmla="*/ 8 h 8"/>
                <a:gd name="T8" fmla="*/ 1 w 4"/>
                <a:gd name="T9" fmla="*/ 0 h 8"/>
                <a:gd name="T10" fmla="*/ 1 w 4"/>
                <a:gd name="T11" fmla="*/ 0 h 8"/>
                <a:gd name="T12" fmla="*/ 0 w 4"/>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4" h="8">
                  <a:moveTo>
                    <a:pt x="0" y="1"/>
                  </a:moveTo>
                  <a:lnTo>
                    <a:pt x="3" y="8"/>
                  </a:lnTo>
                  <a:lnTo>
                    <a:pt x="4" y="8"/>
                  </a:lnTo>
                  <a:lnTo>
                    <a:pt x="4" y="8"/>
                  </a:lnTo>
                  <a:lnTo>
                    <a:pt x="1" y="0"/>
                  </a:lnTo>
                  <a:lnTo>
                    <a:pt x="1" y="0"/>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 name="Freeform 457"/>
            <p:cNvSpPr>
              <a:spLocks/>
            </p:cNvSpPr>
            <p:nvPr/>
          </p:nvSpPr>
          <p:spPr bwMode="auto">
            <a:xfrm>
              <a:off x="5111751" y="3609976"/>
              <a:ext cx="6350" cy="12700"/>
            </a:xfrm>
            <a:custGeom>
              <a:avLst/>
              <a:gdLst>
                <a:gd name="T0" fmla="*/ 0 w 4"/>
                <a:gd name="T1" fmla="*/ 1 h 8"/>
                <a:gd name="T2" fmla="*/ 3 w 4"/>
                <a:gd name="T3" fmla="*/ 8 h 8"/>
                <a:gd name="T4" fmla="*/ 4 w 4"/>
                <a:gd name="T5" fmla="*/ 8 h 8"/>
                <a:gd name="T6" fmla="*/ 4 w 4"/>
                <a:gd name="T7" fmla="*/ 8 h 8"/>
                <a:gd name="T8" fmla="*/ 1 w 4"/>
                <a:gd name="T9" fmla="*/ 0 h 8"/>
                <a:gd name="T10" fmla="*/ 1 w 4"/>
                <a:gd name="T11" fmla="*/ 0 h 8"/>
                <a:gd name="T12" fmla="*/ 0 w 4"/>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4" h="8">
                  <a:moveTo>
                    <a:pt x="0" y="1"/>
                  </a:moveTo>
                  <a:lnTo>
                    <a:pt x="3" y="8"/>
                  </a:lnTo>
                  <a:lnTo>
                    <a:pt x="4" y="8"/>
                  </a:lnTo>
                  <a:lnTo>
                    <a:pt x="4" y="8"/>
                  </a:lnTo>
                  <a:lnTo>
                    <a:pt x="1" y="0"/>
                  </a:lnTo>
                  <a:lnTo>
                    <a:pt x="1" y="0"/>
                  </a:lnTo>
                  <a:lnTo>
                    <a:pt x="0" y="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 name="Freeform 458"/>
            <p:cNvSpPr>
              <a:spLocks noEditPoints="1"/>
            </p:cNvSpPr>
            <p:nvPr/>
          </p:nvSpPr>
          <p:spPr bwMode="auto">
            <a:xfrm>
              <a:off x="5097463" y="3579813"/>
              <a:ext cx="14288" cy="14288"/>
            </a:xfrm>
            <a:custGeom>
              <a:avLst/>
              <a:gdLst>
                <a:gd name="T0" fmla="*/ 0 w 8"/>
                <a:gd name="T1" fmla="*/ 3 h 9"/>
                <a:gd name="T2" fmla="*/ 2 w 8"/>
                <a:gd name="T3" fmla="*/ 7 h 9"/>
                <a:gd name="T4" fmla="*/ 5 w 8"/>
                <a:gd name="T5" fmla="*/ 8 h 9"/>
                <a:gd name="T6" fmla="*/ 8 w 8"/>
                <a:gd name="T7" fmla="*/ 5 h 9"/>
                <a:gd name="T8" fmla="*/ 6 w 8"/>
                <a:gd name="T9" fmla="*/ 1 h 9"/>
                <a:gd name="T10" fmla="*/ 3 w 8"/>
                <a:gd name="T11" fmla="*/ 0 h 9"/>
                <a:gd name="T12" fmla="*/ 1 w 8"/>
                <a:gd name="T13" fmla="*/ 2 h 9"/>
                <a:gd name="T14" fmla="*/ 0 w 8"/>
                <a:gd name="T15" fmla="*/ 3 h 9"/>
                <a:gd name="T16" fmla="*/ 2 w 8"/>
                <a:gd name="T17" fmla="*/ 3 h 9"/>
                <a:gd name="T18" fmla="*/ 3 w 8"/>
                <a:gd name="T19" fmla="*/ 1 h 9"/>
                <a:gd name="T20" fmla="*/ 5 w 8"/>
                <a:gd name="T21" fmla="*/ 2 h 9"/>
                <a:gd name="T22" fmla="*/ 6 w 8"/>
                <a:gd name="T23" fmla="*/ 6 h 9"/>
                <a:gd name="T24" fmla="*/ 5 w 8"/>
                <a:gd name="T25" fmla="*/ 7 h 9"/>
                <a:gd name="T26" fmla="*/ 3 w 8"/>
                <a:gd name="T27" fmla="*/ 7 h 9"/>
                <a:gd name="T28" fmla="*/ 2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3"/>
                  </a:moveTo>
                  <a:cubicBezTo>
                    <a:pt x="2" y="7"/>
                    <a:pt x="2" y="7"/>
                    <a:pt x="2" y="7"/>
                  </a:cubicBezTo>
                  <a:cubicBezTo>
                    <a:pt x="2" y="9"/>
                    <a:pt x="4" y="9"/>
                    <a:pt x="5" y="8"/>
                  </a:cubicBezTo>
                  <a:cubicBezTo>
                    <a:pt x="7" y="8"/>
                    <a:pt x="8" y="6"/>
                    <a:pt x="8" y="5"/>
                  </a:cubicBezTo>
                  <a:cubicBezTo>
                    <a:pt x="6" y="1"/>
                    <a:pt x="6" y="1"/>
                    <a:pt x="6" y="1"/>
                  </a:cubicBezTo>
                  <a:cubicBezTo>
                    <a:pt x="6" y="0"/>
                    <a:pt x="4" y="0"/>
                    <a:pt x="3" y="0"/>
                  </a:cubicBezTo>
                  <a:cubicBezTo>
                    <a:pt x="2" y="1"/>
                    <a:pt x="1" y="1"/>
                    <a:pt x="1" y="2"/>
                  </a:cubicBezTo>
                  <a:cubicBezTo>
                    <a:pt x="0" y="2"/>
                    <a:pt x="0" y="3"/>
                    <a:pt x="0" y="3"/>
                  </a:cubicBezTo>
                  <a:close/>
                  <a:moveTo>
                    <a:pt x="2" y="3"/>
                  </a:moveTo>
                  <a:cubicBezTo>
                    <a:pt x="1" y="2"/>
                    <a:pt x="2" y="1"/>
                    <a:pt x="3" y="1"/>
                  </a:cubicBezTo>
                  <a:cubicBezTo>
                    <a:pt x="4" y="1"/>
                    <a:pt x="5" y="1"/>
                    <a:pt x="5" y="2"/>
                  </a:cubicBezTo>
                  <a:cubicBezTo>
                    <a:pt x="6" y="6"/>
                    <a:pt x="6" y="6"/>
                    <a:pt x="6" y="6"/>
                  </a:cubicBezTo>
                  <a:cubicBezTo>
                    <a:pt x="6" y="6"/>
                    <a:pt x="6" y="7"/>
                    <a:pt x="5" y="7"/>
                  </a:cubicBezTo>
                  <a:cubicBezTo>
                    <a:pt x="4" y="8"/>
                    <a:pt x="3" y="7"/>
                    <a:pt x="3"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 name="Freeform 459"/>
            <p:cNvSpPr>
              <a:spLocks/>
            </p:cNvSpPr>
            <p:nvPr/>
          </p:nvSpPr>
          <p:spPr bwMode="auto">
            <a:xfrm>
              <a:off x="5097463" y="3579813"/>
              <a:ext cx="9525" cy="14288"/>
            </a:xfrm>
            <a:custGeom>
              <a:avLst/>
              <a:gdLst>
                <a:gd name="T0" fmla="*/ 0 w 5"/>
                <a:gd name="T1" fmla="*/ 3 h 9"/>
                <a:gd name="T2" fmla="*/ 2 w 5"/>
                <a:gd name="T3" fmla="*/ 7 h 9"/>
                <a:gd name="T4" fmla="*/ 5 w 5"/>
                <a:gd name="T5" fmla="*/ 8 h 9"/>
                <a:gd name="T6" fmla="*/ 5 w 5"/>
                <a:gd name="T7" fmla="*/ 7 h 9"/>
                <a:gd name="T8" fmla="*/ 3 w 5"/>
                <a:gd name="T9" fmla="*/ 7 h 9"/>
                <a:gd name="T10" fmla="*/ 2 w 5"/>
                <a:gd name="T11" fmla="*/ 3 h 9"/>
                <a:gd name="T12" fmla="*/ 3 w 5"/>
                <a:gd name="T13" fmla="*/ 1 h 9"/>
                <a:gd name="T14" fmla="*/ 3 w 5"/>
                <a:gd name="T15" fmla="*/ 0 h 9"/>
                <a:gd name="T16" fmla="*/ 1 w 5"/>
                <a:gd name="T17" fmla="*/ 2 h 9"/>
                <a:gd name="T18" fmla="*/ 0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0" y="3"/>
                  </a:moveTo>
                  <a:cubicBezTo>
                    <a:pt x="2" y="7"/>
                    <a:pt x="2" y="7"/>
                    <a:pt x="2" y="7"/>
                  </a:cubicBezTo>
                  <a:cubicBezTo>
                    <a:pt x="2" y="9"/>
                    <a:pt x="4" y="9"/>
                    <a:pt x="5" y="8"/>
                  </a:cubicBezTo>
                  <a:cubicBezTo>
                    <a:pt x="5" y="7"/>
                    <a:pt x="5" y="7"/>
                    <a:pt x="5" y="7"/>
                  </a:cubicBezTo>
                  <a:cubicBezTo>
                    <a:pt x="4" y="8"/>
                    <a:pt x="3" y="7"/>
                    <a:pt x="3" y="7"/>
                  </a:cubicBezTo>
                  <a:cubicBezTo>
                    <a:pt x="2" y="3"/>
                    <a:pt x="2" y="3"/>
                    <a:pt x="2" y="3"/>
                  </a:cubicBezTo>
                  <a:cubicBezTo>
                    <a:pt x="1" y="2"/>
                    <a:pt x="2" y="1"/>
                    <a:pt x="3" y="1"/>
                  </a:cubicBezTo>
                  <a:cubicBezTo>
                    <a:pt x="3" y="0"/>
                    <a:pt x="3" y="0"/>
                    <a:pt x="3" y="0"/>
                  </a:cubicBezTo>
                  <a:cubicBezTo>
                    <a:pt x="2" y="1"/>
                    <a:pt x="1" y="1"/>
                    <a:pt x="1" y="2"/>
                  </a:cubicBezTo>
                  <a:cubicBezTo>
                    <a:pt x="0" y="2"/>
                    <a:pt x="0" y="3"/>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 name="Freeform 460"/>
            <p:cNvSpPr>
              <a:spLocks/>
            </p:cNvSpPr>
            <p:nvPr/>
          </p:nvSpPr>
          <p:spPr bwMode="auto">
            <a:xfrm>
              <a:off x="5105401" y="3589338"/>
              <a:ext cx="6350" cy="14288"/>
            </a:xfrm>
            <a:custGeom>
              <a:avLst/>
              <a:gdLst>
                <a:gd name="T0" fmla="*/ 3 w 4"/>
                <a:gd name="T1" fmla="*/ 9 h 9"/>
                <a:gd name="T2" fmla="*/ 4 w 4"/>
                <a:gd name="T3" fmla="*/ 9 h 9"/>
                <a:gd name="T4" fmla="*/ 4 w 4"/>
                <a:gd name="T5" fmla="*/ 9 h 9"/>
                <a:gd name="T6" fmla="*/ 1 w 4"/>
                <a:gd name="T7" fmla="*/ 0 h 9"/>
                <a:gd name="T8" fmla="*/ 1 w 4"/>
                <a:gd name="T9" fmla="*/ 0 h 9"/>
                <a:gd name="T10" fmla="*/ 0 w 4"/>
                <a:gd name="T11" fmla="*/ 0 h 9"/>
                <a:gd name="T12" fmla="*/ 0 w 4"/>
                <a:gd name="T13" fmla="*/ 1 h 9"/>
                <a:gd name="T14" fmla="*/ 3 w 4"/>
                <a:gd name="T15" fmla="*/ 9 h 9"/>
                <a:gd name="T16" fmla="*/ 3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3" y="9"/>
                  </a:moveTo>
                  <a:lnTo>
                    <a:pt x="4" y="9"/>
                  </a:lnTo>
                  <a:lnTo>
                    <a:pt x="4" y="9"/>
                  </a:lnTo>
                  <a:lnTo>
                    <a:pt x="1" y="0"/>
                  </a:lnTo>
                  <a:lnTo>
                    <a:pt x="1" y="0"/>
                  </a:lnTo>
                  <a:lnTo>
                    <a:pt x="0" y="0"/>
                  </a:lnTo>
                  <a:lnTo>
                    <a:pt x="0" y="1"/>
                  </a:lnTo>
                  <a:lnTo>
                    <a:pt x="3" y="9"/>
                  </a:lnTo>
                  <a:lnTo>
                    <a:pt x="3"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 name="Freeform 461"/>
            <p:cNvSpPr>
              <a:spLocks/>
            </p:cNvSpPr>
            <p:nvPr/>
          </p:nvSpPr>
          <p:spPr bwMode="auto">
            <a:xfrm>
              <a:off x="5105401" y="3589338"/>
              <a:ext cx="4763" cy="14288"/>
            </a:xfrm>
            <a:custGeom>
              <a:avLst/>
              <a:gdLst>
                <a:gd name="T0" fmla="*/ 0 w 3"/>
                <a:gd name="T1" fmla="*/ 1 h 9"/>
                <a:gd name="T2" fmla="*/ 3 w 3"/>
                <a:gd name="T3" fmla="*/ 9 h 9"/>
                <a:gd name="T4" fmla="*/ 3 w 3"/>
                <a:gd name="T5" fmla="*/ 9 h 9"/>
                <a:gd name="T6" fmla="*/ 3 w 3"/>
                <a:gd name="T7" fmla="*/ 9 h 9"/>
                <a:gd name="T8" fmla="*/ 1 w 3"/>
                <a:gd name="T9" fmla="*/ 0 h 9"/>
                <a:gd name="T10" fmla="*/ 0 w 3"/>
                <a:gd name="T11" fmla="*/ 0 h 9"/>
                <a:gd name="T12" fmla="*/ 0 w 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 h="9">
                  <a:moveTo>
                    <a:pt x="0" y="1"/>
                  </a:moveTo>
                  <a:lnTo>
                    <a:pt x="3" y="9"/>
                  </a:lnTo>
                  <a:lnTo>
                    <a:pt x="3" y="9"/>
                  </a:lnTo>
                  <a:lnTo>
                    <a:pt x="3" y="9"/>
                  </a:lnTo>
                  <a:lnTo>
                    <a:pt x="1" y="0"/>
                  </a:lnTo>
                  <a:lnTo>
                    <a:pt x="0" y="0"/>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 name="Freeform 462"/>
            <p:cNvSpPr>
              <a:spLocks noEditPoints="1"/>
            </p:cNvSpPr>
            <p:nvPr/>
          </p:nvSpPr>
          <p:spPr bwMode="auto">
            <a:xfrm>
              <a:off x="5091113" y="3559176"/>
              <a:ext cx="14288" cy="15875"/>
            </a:xfrm>
            <a:custGeom>
              <a:avLst/>
              <a:gdLst>
                <a:gd name="T0" fmla="*/ 0 w 8"/>
                <a:gd name="T1" fmla="*/ 3 h 9"/>
                <a:gd name="T2" fmla="*/ 1 w 8"/>
                <a:gd name="T3" fmla="*/ 7 h 9"/>
                <a:gd name="T4" fmla="*/ 5 w 8"/>
                <a:gd name="T5" fmla="*/ 8 h 9"/>
                <a:gd name="T6" fmla="*/ 8 w 8"/>
                <a:gd name="T7" fmla="*/ 5 h 9"/>
                <a:gd name="T8" fmla="*/ 6 w 8"/>
                <a:gd name="T9" fmla="*/ 1 h 9"/>
                <a:gd name="T10" fmla="*/ 2 w 8"/>
                <a:gd name="T11" fmla="*/ 0 h 9"/>
                <a:gd name="T12" fmla="*/ 0 w 8"/>
                <a:gd name="T13" fmla="*/ 2 h 9"/>
                <a:gd name="T14" fmla="*/ 0 w 8"/>
                <a:gd name="T15" fmla="*/ 3 h 9"/>
                <a:gd name="T16" fmla="*/ 1 w 8"/>
                <a:gd name="T17" fmla="*/ 3 h 9"/>
                <a:gd name="T18" fmla="*/ 3 w 8"/>
                <a:gd name="T19" fmla="*/ 1 h 9"/>
                <a:gd name="T20" fmla="*/ 5 w 8"/>
                <a:gd name="T21" fmla="*/ 2 h 9"/>
                <a:gd name="T22" fmla="*/ 6 w 8"/>
                <a:gd name="T23" fmla="*/ 6 h 9"/>
                <a:gd name="T24" fmla="*/ 5 w 8"/>
                <a:gd name="T25" fmla="*/ 7 h 9"/>
                <a:gd name="T26" fmla="*/ 3 w 8"/>
                <a:gd name="T27" fmla="*/ 7 h 9"/>
                <a:gd name="T28" fmla="*/ 1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3"/>
                  </a:moveTo>
                  <a:cubicBezTo>
                    <a:pt x="1" y="7"/>
                    <a:pt x="1" y="7"/>
                    <a:pt x="1" y="7"/>
                  </a:cubicBezTo>
                  <a:cubicBezTo>
                    <a:pt x="2" y="9"/>
                    <a:pt x="3" y="9"/>
                    <a:pt x="5" y="8"/>
                  </a:cubicBezTo>
                  <a:cubicBezTo>
                    <a:pt x="7" y="8"/>
                    <a:pt x="8" y="6"/>
                    <a:pt x="8" y="5"/>
                  </a:cubicBezTo>
                  <a:cubicBezTo>
                    <a:pt x="6" y="1"/>
                    <a:pt x="6" y="1"/>
                    <a:pt x="6" y="1"/>
                  </a:cubicBezTo>
                  <a:cubicBezTo>
                    <a:pt x="6" y="0"/>
                    <a:pt x="4" y="0"/>
                    <a:pt x="2" y="0"/>
                  </a:cubicBezTo>
                  <a:cubicBezTo>
                    <a:pt x="1" y="1"/>
                    <a:pt x="1" y="1"/>
                    <a:pt x="0" y="2"/>
                  </a:cubicBezTo>
                  <a:cubicBezTo>
                    <a:pt x="0" y="2"/>
                    <a:pt x="0" y="3"/>
                    <a:pt x="0" y="3"/>
                  </a:cubicBezTo>
                  <a:close/>
                  <a:moveTo>
                    <a:pt x="1" y="3"/>
                  </a:moveTo>
                  <a:cubicBezTo>
                    <a:pt x="1" y="2"/>
                    <a:pt x="2" y="2"/>
                    <a:pt x="3" y="1"/>
                  </a:cubicBezTo>
                  <a:cubicBezTo>
                    <a:pt x="4" y="1"/>
                    <a:pt x="4" y="1"/>
                    <a:pt x="5" y="2"/>
                  </a:cubicBezTo>
                  <a:cubicBezTo>
                    <a:pt x="6" y="6"/>
                    <a:pt x="6" y="6"/>
                    <a:pt x="6" y="6"/>
                  </a:cubicBezTo>
                  <a:cubicBezTo>
                    <a:pt x="6" y="6"/>
                    <a:pt x="6" y="7"/>
                    <a:pt x="5" y="7"/>
                  </a:cubicBezTo>
                  <a:cubicBezTo>
                    <a:pt x="4" y="8"/>
                    <a:pt x="3" y="7"/>
                    <a:pt x="3" y="7"/>
                  </a:cubicBezTo>
                  <a:lnTo>
                    <a:pt x="1"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 name="Freeform 463"/>
            <p:cNvSpPr>
              <a:spLocks/>
            </p:cNvSpPr>
            <p:nvPr/>
          </p:nvSpPr>
          <p:spPr bwMode="auto">
            <a:xfrm>
              <a:off x="5091113" y="3559176"/>
              <a:ext cx="7938" cy="15875"/>
            </a:xfrm>
            <a:custGeom>
              <a:avLst/>
              <a:gdLst>
                <a:gd name="T0" fmla="*/ 0 w 5"/>
                <a:gd name="T1" fmla="*/ 3 h 9"/>
                <a:gd name="T2" fmla="*/ 1 w 5"/>
                <a:gd name="T3" fmla="*/ 7 h 9"/>
                <a:gd name="T4" fmla="*/ 5 w 5"/>
                <a:gd name="T5" fmla="*/ 8 h 9"/>
                <a:gd name="T6" fmla="*/ 5 w 5"/>
                <a:gd name="T7" fmla="*/ 7 h 9"/>
                <a:gd name="T8" fmla="*/ 3 w 5"/>
                <a:gd name="T9" fmla="*/ 7 h 9"/>
                <a:gd name="T10" fmla="*/ 1 w 5"/>
                <a:gd name="T11" fmla="*/ 3 h 9"/>
                <a:gd name="T12" fmla="*/ 3 w 5"/>
                <a:gd name="T13" fmla="*/ 1 h 9"/>
                <a:gd name="T14" fmla="*/ 2 w 5"/>
                <a:gd name="T15" fmla="*/ 0 h 9"/>
                <a:gd name="T16" fmla="*/ 0 w 5"/>
                <a:gd name="T17" fmla="*/ 2 h 9"/>
                <a:gd name="T18" fmla="*/ 0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0" y="3"/>
                  </a:moveTo>
                  <a:cubicBezTo>
                    <a:pt x="1" y="7"/>
                    <a:pt x="1" y="7"/>
                    <a:pt x="1" y="7"/>
                  </a:cubicBezTo>
                  <a:cubicBezTo>
                    <a:pt x="2" y="9"/>
                    <a:pt x="3" y="9"/>
                    <a:pt x="5" y="8"/>
                  </a:cubicBezTo>
                  <a:cubicBezTo>
                    <a:pt x="5" y="7"/>
                    <a:pt x="5" y="7"/>
                    <a:pt x="5" y="7"/>
                  </a:cubicBezTo>
                  <a:cubicBezTo>
                    <a:pt x="4" y="8"/>
                    <a:pt x="3" y="7"/>
                    <a:pt x="3" y="7"/>
                  </a:cubicBezTo>
                  <a:cubicBezTo>
                    <a:pt x="1" y="3"/>
                    <a:pt x="1" y="3"/>
                    <a:pt x="1" y="3"/>
                  </a:cubicBezTo>
                  <a:cubicBezTo>
                    <a:pt x="1" y="2"/>
                    <a:pt x="2" y="2"/>
                    <a:pt x="3" y="1"/>
                  </a:cubicBezTo>
                  <a:cubicBezTo>
                    <a:pt x="2" y="0"/>
                    <a:pt x="2" y="0"/>
                    <a:pt x="2" y="0"/>
                  </a:cubicBezTo>
                  <a:cubicBezTo>
                    <a:pt x="1" y="1"/>
                    <a:pt x="1" y="1"/>
                    <a:pt x="0" y="2"/>
                  </a:cubicBezTo>
                  <a:cubicBezTo>
                    <a:pt x="0" y="2"/>
                    <a:pt x="0" y="3"/>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 name="Freeform 464"/>
            <p:cNvSpPr>
              <a:spLocks/>
            </p:cNvSpPr>
            <p:nvPr/>
          </p:nvSpPr>
          <p:spPr bwMode="auto">
            <a:xfrm>
              <a:off x="5097463" y="3568701"/>
              <a:ext cx="7938" cy="14288"/>
            </a:xfrm>
            <a:custGeom>
              <a:avLst/>
              <a:gdLst>
                <a:gd name="T0" fmla="*/ 4 w 5"/>
                <a:gd name="T1" fmla="*/ 9 h 9"/>
                <a:gd name="T2" fmla="*/ 5 w 5"/>
                <a:gd name="T3" fmla="*/ 9 h 9"/>
                <a:gd name="T4" fmla="*/ 5 w 5"/>
                <a:gd name="T5" fmla="*/ 9 h 9"/>
                <a:gd name="T6" fmla="*/ 1 w 5"/>
                <a:gd name="T7" fmla="*/ 0 h 9"/>
                <a:gd name="T8" fmla="*/ 1 w 5"/>
                <a:gd name="T9" fmla="*/ 0 h 9"/>
                <a:gd name="T10" fmla="*/ 0 w 5"/>
                <a:gd name="T11" fmla="*/ 0 h 9"/>
                <a:gd name="T12" fmla="*/ 0 w 5"/>
                <a:gd name="T13" fmla="*/ 1 h 9"/>
                <a:gd name="T14" fmla="*/ 2 w 5"/>
                <a:gd name="T15" fmla="*/ 9 h 9"/>
                <a:gd name="T16" fmla="*/ 4 w 5"/>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9">
                  <a:moveTo>
                    <a:pt x="4" y="9"/>
                  </a:moveTo>
                  <a:lnTo>
                    <a:pt x="5" y="9"/>
                  </a:lnTo>
                  <a:lnTo>
                    <a:pt x="5" y="9"/>
                  </a:lnTo>
                  <a:lnTo>
                    <a:pt x="1" y="0"/>
                  </a:lnTo>
                  <a:lnTo>
                    <a:pt x="1" y="0"/>
                  </a:lnTo>
                  <a:lnTo>
                    <a:pt x="0" y="0"/>
                  </a:lnTo>
                  <a:lnTo>
                    <a:pt x="0" y="1"/>
                  </a:lnTo>
                  <a:lnTo>
                    <a:pt x="2" y="9"/>
                  </a:lnTo>
                  <a:lnTo>
                    <a:pt x="4"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 name="Freeform 465"/>
            <p:cNvSpPr>
              <a:spLocks/>
            </p:cNvSpPr>
            <p:nvPr/>
          </p:nvSpPr>
          <p:spPr bwMode="auto">
            <a:xfrm>
              <a:off x="5097463" y="3568701"/>
              <a:ext cx="6350" cy="14288"/>
            </a:xfrm>
            <a:custGeom>
              <a:avLst/>
              <a:gdLst>
                <a:gd name="T0" fmla="*/ 0 w 4"/>
                <a:gd name="T1" fmla="*/ 1 h 9"/>
                <a:gd name="T2" fmla="*/ 2 w 4"/>
                <a:gd name="T3" fmla="*/ 9 h 9"/>
                <a:gd name="T4" fmla="*/ 4 w 4"/>
                <a:gd name="T5" fmla="*/ 9 h 9"/>
                <a:gd name="T6" fmla="*/ 4 w 4"/>
                <a:gd name="T7" fmla="*/ 9 h 9"/>
                <a:gd name="T8" fmla="*/ 0 w 4"/>
                <a:gd name="T9" fmla="*/ 0 h 9"/>
                <a:gd name="T10" fmla="*/ 0 w 4"/>
                <a:gd name="T11" fmla="*/ 0 h 9"/>
                <a:gd name="T12" fmla="*/ 0 w 4"/>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0" y="1"/>
                  </a:moveTo>
                  <a:lnTo>
                    <a:pt x="2" y="9"/>
                  </a:lnTo>
                  <a:lnTo>
                    <a:pt x="4" y="9"/>
                  </a:lnTo>
                  <a:lnTo>
                    <a:pt x="4" y="9"/>
                  </a:lnTo>
                  <a:lnTo>
                    <a:pt x="0" y="0"/>
                  </a:lnTo>
                  <a:lnTo>
                    <a:pt x="0" y="0"/>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 name="Freeform 466"/>
            <p:cNvSpPr>
              <a:spLocks noEditPoints="1"/>
            </p:cNvSpPr>
            <p:nvPr/>
          </p:nvSpPr>
          <p:spPr bwMode="auto">
            <a:xfrm>
              <a:off x="5084763" y="3538538"/>
              <a:ext cx="12700" cy="15875"/>
            </a:xfrm>
            <a:custGeom>
              <a:avLst/>
              <a:gdLst>
                <a:gd name="T0" fmla="*/ 0 w 8"/>
                <a:gd name="T1" fmla="*/ 3 h 9"/>
                <a:gd name="T2" fmla="*/ 1 w 8"/>
                <a:gd name="T3" fmla="*/ 8 h 9"/>
                <a:gd name="T4" fmla="*/ 5 w 8"/>
                <a:gd name="T5" fmla="*/ 8 h 9"/>
                <a:gd name="T6" fmla="*/ 7 w 8"/>
                <a:gd name="T7" fmla="*/ 5 h 9"/>
                <a:gd name="T8" fmla="*/ 6 w 8"/>
                <a:gd name="T9" fmla="*/ 1 h 9"/>
                <a:gd name="T10" fmla="*/ 2 w 8"/>
                <a:gd name="T11" fmla="*/ 0 h 9"/>
                <a:gd name="T12" fmla="*/ 0 w 8"/>
                <a:gd name="T13" fmla="*/ 2 h 9"/>
                <a:gd name="T14" fmla="*/ 0 w 8"/>
                <a:gd name="T15" fmla="*/ 3 h 9"/>
                <a:gd name="T16" fmla="*/ 1 w 8"/>
                <a:gd name="T17" fmla="*/ 3 h 9"/>
                <a:gd name="T18" fmla="*/ 2 w 8"/>
                <a:gd name="T19" fmla="*/ 1 h 9"/>
                <a:gd name="T20" fmla="*/ 4 w 8"/>
                <a:gd name="T21" fmla="*/ 2 h 9"/>
                <a:gd name="T22" fmla="*/ 6 w 8"/>
                <a:gd name="T23" fmla="*/ 6 h 9"/>
                <a:gd name="T24" fmla="*/ 5 w 8"/>
                <a:gd name="T25" fmla="*/ 7 h 9"/>
                <a:gd name="T26" fmla="*/ 3 w 8"/>
                <a:gd name="T27" fmla="*/ 7 h 9"/>
                <a:gd name="T28" fmla="*/ 1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3"/>
                  </a:moveTo>
                  <a:cubicBezTo>
                    <a:pt x="1" y="8"/>
                    <a:pt x="1" y="8"/>
                    <a:pt x="1" y="8"/>
                  </a:cubicBezTo>
                  <a:cubicBezTo>
                    <a:pt x="2" y="9"/>
                    <a:pt x="3" y="9"/>
                    <a:pt x="5" y="8"/>
                  </a:cubicBezTo>
                  <a:cubicBezTo>
                    <a:pt x="7" y="8"/>
                    <a:pt x="8" y="6"/>
                    <a:pt x="7" y="5"/>
                  </a:cubicBezTo>
                  <a:cubicBezTo>
                    <a:pt x="6" y="1"/>
                    <a:pt x="6" y="1"/>
                    <a:pt x="6" y="1"/>
                  </a:cubicBezTo>
                  <a:cubicBezTo>
                    <a:pt x="6" y="0"/>
                    <a:pt x="4" y="0"/>
                    <a:pt x="2" y="0"/>
                  </a:cubicBezTo>
                  <a:cubicBezTo>
                    <a:pt x="1" y="1"/>
                    <a:pt x="1" y="1"/>
                    <a:pt x="0" y="2"/>
                  </a:cubicBezTo>
                  <a:cubicBezTo>
                    <a:pt x="0" y="2"/>
                    <a:pt x="0" y="3"/>
                    <a:pt x="0" y="3"/>
                  </a:cubicBezTo>
                  <a:close/>
                  <a:moveTo>
                    <a:pt x="1" y="3"/>
                  </a:moveTo>
                  <a:cubicBezTo>
                    <a:pt x="1" y="2"/>
                    <a:pt x="2" y="2"/>
                    <a:pt x="2" y="1"/>
                  </a:cubicBezTo>
                  <a:cubicBezTo>
                    <a:pt x="3" y="1"/>
                    <a:pt x="4" y="1"/>
                    <a:pt x="4" y="2"/>
                  </a:cubicBezTo>
                  <a:cubicBezTo>
                    <a:pt x="6" y="6"/>
                    <a:pt x="6" y="6"/>
                    <a:pt x="6" y="6"/>
                  </a:cubicBezTo>
                  <a:cubicBezTo>
                    <a:pt x="6" y="6"/>
                    <a:pt x="6" y="7"/>
                    <a:pt x="5" y="7"/>
                  </a:cubicBezTo>
                  <a:cubicBezTo>
                    <a:pt x="4" y="8"/>
                    <a:pt x="3" y="8"/>
                    <a:pt x="3" y="7"/>
                  </a:cubicBezTo>
                  <a:lnTo>
                    <a:pt x="1"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 name="Freeform 467"/>
            <p:cNvSpPr>
              <a:spLocks/>
            </p:cNvSpPr>
            <p:nvPr/>
          </p:nvSpPr>
          <p:spPr bwMode="auto">
            <a:xfrm>
              <a:off x="5084763" y="3538538"/>
              <a:ext cx="7938" cy="15875"/>
            </a:xfrm>
            <a:custGeom>
              <a:avLst/>
              <a:gdLst>
                <a:gd name="T0" fmla="*/ 0 w 5"/>
                <a:gd name="T1" fmla="*/ 3 h 9"/>
                <a:gd name="T2" fmla="*/ 1 w 5"/>
                <a:gd name="T3" fmla="*/ 8 h 9"/>
                <a:gd name="T4" fmla="*/ 5 w 5"/>
                <a:gd name="T5" fmla="*/ 8 h 9"/>
                <a:gd name="T6" fmla="*/ 5 w 5"/>
                <a:gd name="T7" fmla="*/ 7 h 9"/>
                <a:gd name="T8" fmla="*/ 3 w 5"/>
                <a:gd name="T9" fmla="*/ 7 h 9"/>
                <a:gd name="T10" fmla="*/ 1 w 5"/>
                <a:gd name="T11" fmla="*/ 3 h 9"/>
                <a:gd name="T12" fmla="*/ 2 w 5"/>
                <a:gd name="T13" fmla="*/ 1 h 9"/>
                <a:gd name="T14" fmla="*/ 2 w 5"/>
                <a:gd name="T15" fmla="*/ 0 h 9"/>
                <a:gd name="T16" fmla="*/ 0 w 5"/>
                <a:gd name="T17" fmla="*/ 2 h 9"/>
                <a:gd name="T18" fmla="*/ 0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0" y="3"/>
                  </a:moveTo>
                  <a:cubicBezTo>
                    <a:pt x="1" y="8"/>
                    <a:pt x="1" y="8"/>
                    <a:pt x="1" y="8"/>
                  </a:cubicBezTo>
                  <a:cubicBezTo>
                    <a:pt x="2" y="9"/>
                    <a:pt x="3" y="9"/>
                    <a:pt x="5" y="8"/>
                  </a:cubicBezTo>
                  <a:cubicBezTo>
                    <a:pt x="5" y="7"/>
                    <a:pt x="5" y="7"/>
                    <a:pt x="5" y="7"/>
                  </a:cubicBezTo>
                  <a:cubicBezTo>
                    <a:pt x="4" y="8"/>
                    <a:pt x="3" y="8"/>
                    <a:pt x="3" y="7"/>
                  </a:cubicBezTo>
                  <a:cubicBezTo>
                    <a:pt x="1" y="3"/>
                    <a:pt x="1" y="3"/>
                    <a:pt x="1" y="3"/>
                  </a:cubicBezTo>
                  <a:cubicBezTo>
                    <a:pt x="1" y="2"/>
                    <a:pt x="2" y="2"/>
                    <a:pt x="2" y="1"/>
                  </a:cubicBezTo>
                  <a:cubicBezTo>
                    <a:pt x="2" y="0"/>
                    <a:pt x="2" y="0"/>
                    <a:pt x="2" y="0"/>
                  </a:cubicBezTo>
                  <a:cubicBezTo>
                    <a:pt x="1" y="1"/>
                    <a:pt x="1" y="1"/>
                    <a:pt x="0" y="2"/>
                  </a:cubicBezTo>
                  <a:cubicBezTo>
                    <a:pt x="0" y="2"/>
                    <a:pt x="0" y="3"/>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 name="Freeform 468"/>
            <p:cNvSpPr>
              <a:spLocks/>
            </p:cNvSpPr>
            <p:nvPr/>
          </p:nvSpPr>
          <p:spPr bwMode="auto">
            <a:xfrm>
              <a:off x="5091113" y="3549651"/>
              <a:ext cx="6350" cy="14288"/>
            </a:xfrm>
            <a:custGeom>
              <a:avLst/>
              <a:gdLst>
                <a:gd name="T0" fmla="*/ 3 w 4"/>
                <a:gd name="T1" fmla="*/ 9 h 9"/>
                <a:gd name="T2" fmla="*/ 4 w 4"/>
                <a:gd name="T3" fmla="*/ 8 h 9"/>
                <a:gd name="T4" fmla="*/ 4 w 4"/>
                <a:gd name="T5" fmla="*/ 8 h 9"/>
                <a:gd name="T6" fmla="*/ 1 w 4"/>
                <a:gd name="T7" fmla="*/ 0 h 9"/>
                <a:gd name="T8" fmla="*/ 1 w 4"/>
                <a:gd name="T9" fmla="*/ 0 h 9"/>
                <a:gd name="T10" fmla="*/ 0 w 4"/>
                <a:gd name="T11" fmla="*/ 0 h 9"/>
                <a:gd name="T12" fmla="*/ 0 w 4"/>
                <a:gd name="T13" fmla="*/ 1 h 9"/>
                <a:gd name="T14" fmla="*/ 2 w 4"/>
                <a:gd name="T15" fmla="*/ 8 h 9"/>
                <a:gd name="T16" fmla="*/ 3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3" y="9"/>
                  </a:moveTo>
                  <a:lnTo>
                    <a:pt x="4" y="8"/>
                  </a:lnTo>
                  <a:lnTo>
                    <a:pt x="4" y="8"/>
                  </a:lnTo>
                  <a:lnTo>
                    <a:pt x="1" y="0"/>
                  </a:lnTo>
                  <a:lnTo>
                    <a:pt x="1" y="0"/>
                  </a:lnTo>
                  <a:lnTo>
                    <a:pt x="0" y="0"/>
                  </a:lnTo>
                  <a:lnTo>
                    <a:pt x="0" y="1"/>
                  </a:lnTo>
                  <a:lnTo>
                    <a:pt x="2" y="8"/>
                  </a:lnTo>
                  <a:lnTo>
                    <a:pt x="3"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 name="Freeform 469"/>
            <p:cNvSpPr>
              <a:spLocks/>
            </p:cNvSpPr>
            <p:nvPr/>
          </p:nvSpPr>
          <p:spPr bwMode="auto">
            <a:xfrm>
              <a:off x="5091113" y="3549651"/>
              <a:ext cx="4763" cy="12700"/>
            </a:xfrm>
            <a:custGeom>
              <a:avLst/>
              <a:gdLst>
                <a:gd name="T0" fmla="*/ 0 w 3"/>
                <a:gd name="T1" fmla="*/ 1 h 8"/>
                <a:gd name="T2" fmla="*/ 2 w 3"/>
                <a:gd name="T3" fmla="*/ 8 h 8"/>
                <a:gd name="T4" fmla="*/ 3 w 3"/>
                <a:gd name="T5" fmla="*/ 8 h 8"/>
                <a:gd name="T6" fmla="*/ 3 w 3"/>
                <a:gd name="T7" fmla="*/ 8 h 8"/>
                <a:gd name="T8" fmla="*/ 0 w 3"/>
                <a:gd name="T9" fmla="*/ 0 h 8"/>
                <a:gd name="T10" fmla="*/ 0 w 3"/>
                <a:gd name="T11" fmla="*/ 0 h 8"/>
                <a:gd name="T12" fmla="*/ 0 w 3"/>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3" h="8">
                  <a:moveTo>
                    <a:pt x="0" y="1"/>
                  </a:moveTo>
                  <a:lnTo>
                    <a:pt x="2" y="8"/>
                  </a:lnTo>
                  <a:lnTo>
                    <a:pt x="3" y="8"/>
                  </a:lnTo>
                  <a:lnTo>
                    <a:pt x="3" y="8"/>
                  </a:lnTo>
                  <a:lnTo>
                    <a:pt x="0" y="0"/>
                  </a:lnTo>
                  <a:lnTo>
                    <a:pt x="0" y="0"/>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 name="Freeform 470"/>
            <p:cNvSpPr>
              <a:spLocks noEditPoints="1"/>
            </p:cNvSpPr>
            <p:nvPr/>
          </p:nvSpPr>
          <p:spPr bwMode="auto">
            <a:xfrm>
              <a:off x="5075238" y="3517901"/>
              <a:ext cx="15875" cy="15875"/>
            </a:xfrm>
            <a:custGeom>
              <a:avLst/>
              <a:gdLst>
                <a:gd name="T0" fmla="*/ 1 w 9"/>
                <a:gd name="T1" fmla="*/ 3 h 9"/>
                <a:gd name="T2" fmla="*/ 2 w 9"/>
                <a:gd name="T3" fmla="*/ 8 h 9"/>
                <a:gd name="T4" fmla="*/ 6 w 9"/>
                <a:gd name="T5" fmla="*/ 8 h 9"/>
                <a:gd name="T6" fmla="*/ 8 w 9"/>
                <a:gd name="T7" fmla="*/ 5 h 9"/>
                <a:gd name="T8" fmla="*/ 7 w 9"/>
                <a:gd name="T9" fmla="*/ 1 h 9"/>
                <a:gd name="T10" fmla="*/ 3 w 9"/>
                <a:gd name="T11" fmla="*/ 0 h 9"/>
                <a:gd name="T12" fmla="*/ 1 w 9"/>
                <a:gd name="T13" fmla="*/ 2 h 9"/>
                <a:gd name="T14" fmla="*/ 1 w 9"/>
                <a:gd name="T15" fmla="*/ 3 h 9"/>
                <a:gd name="T16" fmla="*/ 2 w 9"/>
                <a:gd name="T17" fmla="*/ 3 h 9"/>
                <a:gd name="T18" fmla="*/ 3 w 9"/>
                <a:gd name="T19" fmla="*/ 1 h 9"/>
                <a:gd name="T20" fmla="*/ 5 w 9"/>
                <a:gd name="T21" fmla="*/ 2 h 9"/>
                <a:gd name="T22" fmla="*/ 7 w 9"/>
                <a:gd name="T23" fmla="*/ 6 h 9"/>
                <a:gd name="T24" fmla="*/ 5 w 9"/>
                <a:gd name="T25" fmla="*/ 7 h 9"/>
                <a:gd name="T26" fmla="*/ 4 w 9"/>
                <a:gd name="T27" fmla="*/ 7 h 9"/>
                <a:gd name="T28" fmla="*/ 2 w 9"/>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9">
                  <a:moveTo>
                    <a:pt x="1" y="3"/>
                  </a:moveTo>
                  <a:cubicBezTo>
                    <a:pt x="2" y="8"/>
                    <a:pt x="2" y="8"/>
                    <a:pt x="2" y="8"/>
                  </a:cubicBezTo>
                  <a:cubicBezTo>
                    <a:pt x="2" y="9"/>
                    <a:pt x="4" y="9"/>
                    <a:pt x="6" y="8"/>
                  </a:cubicBezTo>
                  <a:cubicBezTo>
                    <a:pt x="7" y="8"/>
                    <a:pt x="9" y="6"/>
                    <a:pt x="8" y="5"/>
                  </a:cubicBezTo>
                  <a:cubicBezTo>
                    <a:pt x="7" y="1"/>
                    <a:pt x="7" y="1"/>
                    <a:pt x="7" y="1"/>
                  </a:cubicBezTo>
                  <a:cubicBezTo>
                    <a:pt x="6" y="0"/>
                    <a:pt x="5" y="0"/>
                    <a:pt x="3" y="0"/>
                  </a:cubicBezTo>
                  <a:cubicBezTo>
                    <a:pt x="2" y="1"/>
                    <a:pt x="1" y="1"/>
                    <a:pt x="1" y="2"/>
                  </a:cubicBezTo>
                  <a:cubicBezTo>
                    <a:pt x="1" y="2"/>
                    <a:pt x="0" y="3"/>
                    <a:pt x="1" y="3"/>
                  </a:cubicBezTo>
                  <a:close/>
                  <a:moveTo>
                    <a:pt x="2" y="3"/>
                  </a:moveTo>
                  <a:cubicBezTo>
                    <a:pt x="2" y="2"/>
                    <a:pt x="2" y="2"/>
                    <a:pt x="3" y="1"/>
                  </a:cubicBezTo>
                  <a:cubicBezTo>
                    <a:pt x="4" y="1"/>
                    <a:pt x="5" y="1"/>
                    <a:pt x="5" y="2"/>
                  </a:cubicBezTo>
                  <a:cubicBezTo>
                    <a:pt x="7" y="6"/>
                    <a:pt x="7" y="6"/>
                    <a:pt x="7" y="6"/>
                  </a:cubicBezTo>
                  <a:cubicBezTo>
                    <a:pt x="7" y="6"/>
                    <a:pt x="6" y="7"/>
                    <a:pt x="5" y="7"/>
                  </a:cubicBezTo>
                  <a:cubicBezTo>
                    <a:pt x="5" y="8"/>
                    <a:pt x="4" y="8"/>
                    <a:pt x="4"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 name="Freeform 471"/>
            <p:cNvSpPr>
              <a:spLocks/>
            </p:cNvSpPr>
            <p:nvPr/>
          </p:nvSpPr>
          <p:spPr bwMode="auto">
            <a:xfrm>
              <a:off x="5075238" y="3517901"/>
              <a:ext cx="11113" cy="15875"/>
            </a:xfrm>
            <a:custGeom>
              <a:avLst/>
              <a:gdLst>
                <a:gd name="T0" fmla="*/ 1 w 6"/>
                <a:gd name="T1" fmla="*/ 3 h 9"/>
                <a:gd name="T2" fmla="*/ 2 w 6"/>
                <a:gd name="T3" fmla="*/ 8 h 9"/>
                <a:gd name="T4" fmla="*/ 6 w 6"/>
                <a:gd name="T5" fmla="*/ 8 h 9"/>
                <a:gd name="T6" fmla="*/ 5 w 6"/>
                <a:gd name="T7" fmla="*/ 7 h 9"/>
                <a:gd name="T8" fmla="*/ 4 w 6"/>
                <a:gd name="T9" fmla="*/ 7 h 9"/>
                <a:gd name="T10" fmla="*/ 2 w 6"/>
                <a:gd name="T11" fmla="*/ 3 h 9"/>
                <a:gd name="T12" fmla="*/ 3 w 6"/>
                <a:gd name="T13" fmla="*/ 1 h 9"/>
                <a:gd name="T14" fmla="*/ 3 w 6"/>
                <a:gd name="T15" fmla="*/ 0 h 9"/>
                <a:gd name="T16" fmla="*/ 1 w 6"/>
                <a:gd name="T17" fmla="*/ 2 h 9"/>
                <a:gd name="T18" fmla="*/ 1 w 6"/>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9">
                  <a:moveTo>
                    <a:pt x="1" y="3"/>
                  </a:moveTo>
                  <a:cubicBezTo>
                    <a:pt x="2" y="8"/>
                    <a:pt x="2" y="8"/>
                    <a:pt x="2" y="8"/>
                  </a:cubicBezTo>
                  <a:cubicBezTo>
                    <a:pt x="2" y="9"/>
                    <a:pt x="4" y="9"/>
                    <a:pt x="6" y="8"/>
                  </a:cubicBezTo>
                  <a:cubicBezTo>
                    <a:pt x="5" y="7"/>
                    <a:pt x="5" y="7"/>
                    <a:pt x="5" y="7"/>
                  </a:cubicBezTo>
                  <a:cubicBezTo>
                    <a:pt x="5" y="8"/>
                    <a:pt x="4" y="8"/>
                    <a:pt x="4" y="7"/>
                  </a:cubicBezTo>
                  <a:cubicBezTo>
                    <a:pt x="2" y="3"/>
                    <a:pt x="2" y="3"/>
                    <a:pt x="2" y="3"/>
                  </a:cubicBezTo>
                  <a:cubicBezTo>
                    <a:pt x="2" y="2"/>
                    <a:pt x="2" y="2"/>
                    <a:pt x="3" y="1"/>
                  </a:cubicBezTo>
                  <a:cubicBezTo>
                    <a:pt x="3" y="0"/>
                    <a:pt x="3" y="0"/>
                    <a:pt x="3" y="0"/>
                  </a:cubicBezTo>
                  <a:cubicBezTo>
                    <a:pt x="2" y="1"/>
                    <a:pt x="1" y="1"/>
                    <a:pt x="1" y="2"/>
                  </a:cubicBezTo>
                  <a:cubicBezTo>
                    <a:pt x="1" y="2"/>
                    <a:pt x="0" y="3"/>
                    <a:pt x="1"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 name="Freeform 472"/>
            <p:cNvSpPr>
              <a:spLocks/>
            </p:cNvSpPr>
            <p:nvPr/>
          </p:nvSpPr>
          <p:spPr bwMode="auto">
            <a:xfrm>
              <a:off x="5083176" y="3529013"/>
              <a:ext cx="7938" cy="14288"/>
            </a:xfrm>
            <a:custGeom>
              <a:avLst/>
              <a:gdLst>
                <a:gd name="T0" fmla="*/ 3 w 5"/>
                <a:gd name="T1" fmla="*/ 9 h 9"/>
                <a:gd name="T2" fmla="*/ 4 w 5"/>
                <a:gd name="T3" fmla="*/ 8 h 9"/>
                <a:gd name="T4" fmla="*/ 5 w 5"/>
                <a:gd name="T5" fmla="*/ 8 h 9"/>
                <a:gd name="T6" fmla="*/ 2 w 5"/>
                <a:gd name="T7" fmla="*/ 0 h 9"/>
                <a:gd name="T8" fmla="*/ 2 w 5"/>
                <a:gd name="T9" fmla="*/ 0 h 9"/>
                <a:gd name="T10" fmla="*/ 1 w 5"/>
                <a:gd name="T11" fmla="*/ 1 h 9"/>
                <a:gd name="T12" fmla="*/ 0 w 5"/>
                <a:gd name="T13" fmla="*/ 1 h 9"/>
                <a:gd name="T14" fmla="*/ 3 w 5"/>
                <a:gd name="T15" fmla="*/ 8 h 9"/>
                <a:gd name="T16" fmla="*/ 3 w 5"/>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9">
                  <a:moveTo>
                    <a:pt x="3" y="9"/>
                  </a:moveTo>
                  <a:lnTo>
                    <a:pt x="4" y="8"/>
                  </a:lnTo>
                  <a:lnTo>
                    <a:pt x="5" y="8"/>
                  </a:lnTo>
                  <a:lnTo>
                    <a:pt x="2" y="0"/>
                  </a:lnTo>
                  <a:lnTo>
                    <a:pt x="2" y="0"/>
                  </a:lnTo>
                  <a:lnTo>
                    <a:pt x="1" y="1"/>
                  </a:lnTo>
                  <a:lnTo>
                    <a:pt x="0" y="1"/>
                  </a:lnTo>
                  <a:lnTo>
                    <a:pt x="3" y="8"/>
                  </a:lnTo>
                  <a:lnTo>
                    <a:pt x="3"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 name="Freeform 473"/>
            <p:cNvSpPr>
              <a:spLocks/>
            </p:cNvSpPr>
            <p:nvPr/>
          </p:nvSpPr>
          <p:spPr bwMode="auto">
            <a:xfrm>
              <a:off x="5083176" y="3529013"/>
              <a:ext cx="6350" cy="12700"/>
            </a:xfrm>
            <a:custGeom>
              <a:avLst/>
              <a:gdLst>
                <a:gd name="T0" fmla="*/ 0 w 4"/>
                <a:gd name="T1" fmla="*/ 1 h 8"/>
                <a:gd name="T2" fmla="*/ 3 w 4"/>
                <a:gd name="T3" fmla="*/ 8 h 8"/>
                <a:gd name="T4" fmla="*/ 4 w 4"/>
                <a:gd name="T5" fmla="*/ 8 h 8"/>
                <a:gd name="T6" fmla="*/ 4 w 4"/>
                <a:gd name="T7" fmla="*/ 8 h 8"/>
                <a:gd name="T8" fmla="*/ 1 w 4"/>
                <a:gd name="T9" fmla="*/ 0 h 8"/>
                <a:gd name="T10" fmla="*/ 1 w 4"/>
                <a:gd name="T11" fmla="*/ 0 h 8"/>
                <a:gd name="T12" fmla="*/ 0 w 4"/>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4" h="8">
                  <a:moveTo>
                    <a:pt x="0" y="1"/>
                  </a:moveTo>
                  <a:lnTo>
                    <a:pt x="3" y="8"/>
                  </a:lnTo>
                  <a:lnTo>
                    <a:pt x="4" y="8"/>
                  </a:lnTo>
                  <a:lnTo>
                    <a:pt x="4" y="8"/>
                  </a:lnTo>
                  <a:lnTo>
                    <a:pt x="1" y="0"/>
                  </a:lnTo>
                  <a:lnTo>
                    <a:pt x="1" y="0"/>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 name="Freeform 474"/>
            <p:cNvSpPr>
              <a:spLocks noEditPoints="1"/>
            </p:cNvSpPr>
            <p:nvPr/>
          </p:nvSpPr>
          <p:spPr bwMode="auto">
            <a:xfrm>
              <a:off x="5068888" y="3498851"/>
              <a:ext cx="14288" cy="14288"/>
            </a:xfrm>
            <a:custGeom>
              <a:avLst/>
              <a:gdLst>
                <a:gd name="T0" fmla="*/ 0 w 8"/>
                <a:gd name="T1" fmla="*/ 3 h 9"/>
                <a:gd name="T2" fmla="*/ 2 w 8"/>
                <a:gd name="T3" fmla="*/ 8 h 9"/>
                <a:gd name="T4" fmla="*/ 6 w 8"/>
                <a:gd name="T5" fmla="*/ 8 h 9"/>
                <a:gd name="T6" fmla="*/ 8 w 8"/>
                <a:gd name="T7" fmla="*/ 5 h 9"/>
                <a:gd name="T8" fmla="*/ 6 w 8"/>
                <a:gd name="T9" fmla="*/ 1 h 9"/>
                <a:gd name="T10" fmla="*/ 3 w 8"/>
                <a:gd name="T11" fmla="*/ 0 h 9"/>
                <a:gd name="T12" fmla="*/ 1 w 8"/>
                <a:gd name="T13" fmla="*/ 2 h 9"/>
                <a:gd name="T14" fmla="*/ 0 w 8"/>
                <a:gd name="T15" fmla="*/ 3 h 9"/>
                <a:gd name="T16" fmla="*/ 2 w 8"/>
                <a:gd name="T17" fmla="*/ 3 h 9"/>
                <a:gd name="T18" fmla="*/ 3 w 8"/>
                <a:gd name="T19" fmla="*/ 1 h 9"/>
                <a:gd name="T20" fmla="*/ 5 w 8"/>
                <a:gd name="T21" fmla="*/ 2 h 9"/>
                <a:gd name="T22" fmla="*/ 6 w 8"/>
                <a:gd name="T23" fmla="*/ 6 h 9"/>
                <a:gd name="T24" fmla="*/ 5 w 8"/>
                <a:gd name="T25" fmla="*/ 8 h 9"/>
                <a:gd name="T26" fmla="*/ 3 w 8"/>
                <a:gd name="T27" fmla="*/ 7 h 9"/>
                <a:gd name="T28" fmla="*/ 2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3"/>
                  </a:moveTo>
                  <a:cubicBezTo>
                    <a:pt x="2" y="8"/>
                    <a:pt x="2" y="8"/>
                    <a:pt x="2" y="8"/>
                  </a:cubicBezTo>
                  <a:cubicBezTo>
                    <a:pt x="2" y="9"/>
                    <a:pt x="4" y="9"/>
                    <a:pt x="6" y="8"/>
                  </a:cubicBezTo>
                  <a:cubicBezTo>
                    <a:pt x="7" y="8"/>
                    <a:pt x="8" y="7"/>
                    <a:pt x="8" y="5"/>
                  </a:cubicBezTo>
                  <a:cubicBezTo>
                    <a:pt x="6" y="1"/>
                    <a:pt x="6" y="1"/>
                    <a:pt x="6" y="1"/>
                  </a:cubicBezTo>
                  <a:cubicBezTo>
                    <a:pt x="6" y="0"/>
                    <a:pt x="4" y="0"/>
                    <a:pt x="3" y="0"/>
                  </a:cubicBezTo>
                  <a:cubicBezTo>
                    <a:pt x="2" y="1"/>
                    <a:pt x="1" y="1"/>
                    <a:pt x="1" y="2"/>
                  </a:cubicBezTo>
                  <a:cubicBezTo>
                    <a:pt x="0" y="2"/>
                    <a:pt x="0" y="3"/>
                    <a:pt x="0" y="3"/>
                  </a:cubicBezTo>
                  <a:close/>
                  <a:moveTo>
                    <a:pt x="2" y="3"/>
                  </a:moveTo>
                  <a:cubicBezTo>
                    <a:pt x="2" y="2"/>
                    <a:pt x="2" y="2"/>
                    <a:pt x="3" y="1"/>
                  </a:cubicBezTo>
                  <a:cubicBezTo>
                    <a:pt x="4" y="1"/>
                    <a:pt x="5" y="1"/>
                    <a:pt x="5" y="2"/>
                  </a:cubicBezTo>
                  <a:cubicBezTo>
                    <a:pt x="6" y="6"/>
                    <a:pt x="6" y="6"/>
                    <a:pt x="6" y="6"/>
                  </a:cubicBezTo>
                  <a:cubicBezTo>
                    <a:pt x="7" y="7"/>
                    <a:pt x="6" y="7"/>
                    <a:pt x="5" y="8"/>
                  </a:cubicBezTo>
                  <a:cubicBezTo>
                    <a:pt x="4" y="8"/>
                    <a:pt x="4" y="8"/>
                    <a:pt x="3"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 name="Freeform 475"/>
            <p:cNvSpPr>
              <a:spLocks/>
            </p:cNvSpPr>
            <p:nvPr/>
          </p:nvSpPr>
          <p:spPr bwMode="auto">
            <a:xfrm>
              <a:off x="5068888" y="3498851"/>
              <a:ext cx="11113" cy="14288"/>
            </a:xfrm>
            <a:custGeom>
              <a:avLst/>
              <a:gdLst>
                <a:gd name="T0" fmla="*/ 0 w 6"/>
                <a:gd name="T1" fmla="*/ 3 h 9"/>
                <a:gd name="T2" fmla="*/ 2 w 6"/>
                <a:gd name="T3" fmla="*/ 8 h 9"/>
                <a:gd name="T4" fmla="*/ 6 w 6"/>
                <a:gd name="T5" fmla="*/ 8 h 9"/>
                <a:gd name="T6" fmla="*/ 5 w 6"/>
                <a:gd name="T7" fmla="*/ 8 h 9"/>
                <a:gd name="T8" fmla="*/ 3 w 6"/>
                <a:gd name="T9" fmla="*/ 7 h 9"/>
                <a:gd name="T10" fmla="*/ 2 w 6"/>
                <a:gd name="T11" fmla="*/ 3 h 9"/>
                <a:gd name="T12" fmla="*/ 3 w 6"/>
                <a:gd name="T13" fmla="*/ 1 h 9"/>
                <a:gd name="T14" fmla="*/ 3 w 6"/>
                <a:gd name="T15" fmla="*/ 0 h 9"/>
                <a:gd name="T16" fmla="*/ 1 w 6"/>
                <a:gd name="T17" fmla="*/ 2 h 9"/>
                <a:gd name="T18" fmla="*/ 0 w 6"/>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9">
                  <a:moveTo>
                    <a:pt x="0" y="3"/>
                  </a:moveTo>
                  <a:cubicBezTo>
                    <a:pt x="2" y="8"/>
                    <a:pt x="2" y="8"/>
                    <a:pt x="2" y="8"/>
                  </a:cubicBezTo>
                  <a:cubicBezTo>
                    <a:pt x="2" y="9"/>
                    <a:pt x="4" y="9"/>
                    <a:pt x="6" y="8"/>
                  </a:cubicBezTo>
                  <a:cubicBezTo>
                    <a:pt x="5" y="8"/>
                    <a:pt x="5" y="8"/>
                    <a:pt x="5" y="8"/>
                  </a:cubicBezTo>
                  <a:cubicBezTo>
                    <a:pt x="4" y="8"/>
                    <a:pt x="4" y="8"/>
                    <a:pt x="3" y="7"/>
                  </a:cubicBezTo>
                  <a:cubicBezTo>
                    <a:pt x="2" y="3"/>
                    <a:pt x="2" y="3"/>
                    <a:pt x="2" y="3"/>
                  </a:cubicBezTo>
                  <a:cubicBezTo>
                    <a:pt x="2" y="2"/>
                    <a:pt x="2" y="2"/>
                    <a:pt x="3" y="1"/>
                  </a:cubicBezTo>
                  <a:cubicBezTo>
                    <a:pt x="3" y="0"/>
                    <a:pt x="3" y="0"/>
                    <a:pt x="3" y="0"/>
                  </a:cubicBezTo>
                  <a:cubicBezTo>
                    <a:pt x="2" y="1"/>
                    <a:pt x="1" y="1"/>
                    <a:pt x="1" y="2"/>
                  </a:cubicBezTo>
                  <a:cubicBezTo>
                    <a:pt x="0" y="2"/>
                    <a:pt x="0" y="3"/>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 name="Freeform 476"/>
            <p:cNvSpPr>
              <a:spLocks/>
            </p:cNvSpPr>
            <p:nvPr/>
          </p:nvSpPr>
          <p:spPr bwMode="auto">
            <a:xfrm>
              <a:off x="5075238" y="3508376"/>
              <a:ext cx="7938" cy="15875"/>
            </a:xfrm>
            <a:custGeom>
              <a:avLst/>
              <a:gdLst>
                <a:gd name="T0" fmla="*/ 4 w 5"/>
                <a:gd name="T1" fmla="*/ 10 h 10"/>
                <a:gd name="T2" fmla="*/ 5 w 5"/>
                <a:gd name="T3" fmla="*/ 9 h 10"/>
                <a:gd name="T4" fmla="*/ 5 w 5"/>
                <a:gd name="T5" fmla="*/ 9 h 10"/>
                <a:gd name="T6" fmla="*/ 3 w 5"/>
                <a:gd name="T7" fmla="*/ 0 h 10"/>
                <a:gd name="T8" fmla="*/ 2 w 5"/>
                <a:gd name="T9" fmla="*/ 0 h 10"/>
                <a:gd name="T10" fmla="*/ 0 w 5"/>
                <a:gd name="T11" fmla="*/ 1 h 10"/>
                <a:gd name="T12" fmla="*/ 0 w 5"/>
                <a:gd name="T13" fmla="*/ 1 h 10"/>
                <a:gd name="T14" fmla="*/ 4 w 5"/>
                <a:gd name="T15" fmla="*/ 9 h 10"/>
                <a:gd name="T16" fmla="*/ 4 w 5"/>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10">
                  <a:moveTo>
                    <a:pt x="4" y="10"/>
                  </a:moveTo>
                  <a:lnTo>
                    <a:pt x="5" y="9"/>
                  </a:lnTo>
                  <a:lnTo>
                    <a:pt x="5" y="9"/>
                  </a:lnTo>
                  <a:lnTo>
                    <a:pt x="3" y="0"/>
                  </a:lnTo>
                  <a:lnTo>
                    <a:pt x="2" y="0"/>
                  </a:lnTo>
                  <a:lnTo>
                    <a:pt x="0" y="1"/>
                  </a:lnTo>
                  <a:lnTo>
                    <a:pt x="0" y="1"/>
                  </a:lnTo>
                  <a:lnTo>
                    <a:pt x="4" y="9"/>
                  </a:lnTo>
                  <a:lnTo>
                    <a:pt x="4"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 name="Freeform 477"/>
            <p:cNvSpPr>
              <a:spLocks/>
            </p:cNvSpPr>
            <p:nvPr/>
          </p:nvSpPr>
          <p:spPr bwMode="auto">
            <a:xfrm>
              <a:off x="5075238" y="3508376"/>
              <a:ext cx="7938" cy="14288"/>
            </a:xfrm>
            <a:custGeom>
              <a:avLst/>
              <a:gdLst>
                <a:gd name="T0" fmla="*/ 0 w 5"/>
                <a:gd name="T1" fmla="*/ 1 h 9"/>
                <a:gd name="T2" fmla="*/ 4 w 5"/>
                <a:gd name="T3" fmla="*/ 9 h 9"/>
                <a:gd name="T4" fmla="*/ 5 w 5"/>
                <a:gd name="T5" fmla="*/ 9 h 9"/>
                <a:gd name="T6" fmla="*/ 5 w 5"/>
                <a:gd name="T7" fmla="*/ 9 h 9"/>
                <a:gd name="T8" fmla="*/ 2 w 5"/>
                <a:gd name="T9" fmla="*/ 0 h 9"/>
                <a:gd name="T10" fmla="*/ 2 w 5"/>
                <a:gd name="T11" fmla="*/ 0 h 9"/>
                <a:gd name="T12" fmla="*/ 0 w 5"/>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5" h="9">
                  <a:moveTo>
                    <a:pt x="0" y="1"/>
                  </a:moveTo>
                  <a:lnTo>
                    <a:pt x="4" y="9"/>
                  </a:lnTo>
                  <a:lnTo>
                    <a:pt x="5" y="9"/>
                  </a:lnTo>
                  <a:lnTo>
                    <a:pt x="5" y="9"/>
                  </a:lnTo>
                  <a:lnTo>
                    <a:pt x="2" y="0"/>
                  </a:lnTo>
                  <a:lnTo>
                    <a:pt x="2" y="0"/>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 name="Freeform 478"/>
            <p:cNvSpPr>
              <a:spLocks noEditPoints="1"/>
            </p:cNvSpPr>
            <p:nvPr/>
          </p:nvSpPr>
          <p:spPr bwMode="auto">
            <a:xfrm>
              <a:off x="5062538" y="3478213"/>
              <a:ext cx="12700" cy="14288"/>
            </a:xfrm>
            <a:custGeom>
              <a:avLst/>
              <a:gdLst>
                <a:gd name="T0" fmla="*/ 0 w 8"/>
                <a:gd name="T1" fmla="*/ 3 h 9"/>
                <a:gd name="T2" fmla="*/ 2 w 8"/>
                <a:gd name="T3" fmla="*/ 8 h 9"/>
                <a:gd name="T4" fmla="*/ 5 w 8"/>
                <a:gd name="T5" fmla="*/ 8 h 9"/>
                <a:gd name="T6" fmla="*/ 8 w 8"/>
                <a:gd name="T7" fmla="*/ 5 h 9"/>
                <a:gd name="T8" fmla="*/ 6 w 8"/>
                <a:gd name="T9" fmla="*/ 1 h 9"/>
                <a:gd name="T10" fmla="*/ 3 w 8"/>
                <a:gd name="T11" fmla="*/ 0 h 9"/>
                <a:gd name="T12" fmla="*/ 1 w 8"/>
                <a:gd name="T13" fmla="*/ 2 h 9"/>
                <a:gd name="T14" fmla="*/ 0 w 8"/>
                <a:gd name="T15" fmla="*/ 3 h 9"/>
                <a:gd name="T16" fmla="*/ 2 w 8"/>
                <a:gd name="T17" fmla="*/ 3 h 9"/>
                <a:gd name="T18" fmla="*/ 3 w 8"/>
                <a:gd name="T19" fmla="*/ 1 h 9"/>
                <a:gd name="T20" fmla="*/ 5 w 8"/>
                <a:gd name="T21" fmla="*/ 2 h 9"/>
                <a:gd name="T22" fmla="*/ 6 w 8"/>
                <a:gd name="T23" fmla="*/ 6 h 9"/>
                <a:gd name="T24" fmla="*/ 5 w 8"/>
                <a:gd name="T25" fmla="*/ 8 h 9"/>
                <a:gd name="T26" fmla="*/ 3 w 8"/>
                <a:gd name="T27" fmla="*/ 7 h 9"/>
                <a:gd name="T28" fmla="*/ 2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3"/>
                  </a:moveTo>
                  <a:cubicBezTo>
                    <a:pt x="2" y="8"/>
                    <a:pt x="2" y="8"/>
                    <a:pt x="2" y="8"/>
                  </a:cubicBezTo>
                  <a:cubicBezTo>
                    <a:pt x="2" y="9"/>
                    <a:pt x="4" y="9"/>
                    <a:pt x="5" y="8"/>
                  </a:cubicBezTo>
                  <a:cubicBezTo>
                    <a:pt x="7" y="8"/>
                    <a:pt x="8" y="7"/>
                    <a:pt x="8" y="5"/>
                  </a:cubicBezTo>
                  <a:cubicBezTo>
                    <a:pt x="6" y="1"/>
                    <a:pt x="6" y="1"/>
                    <a:pt x="6" y="1"/>
                  </a:cubicBezTo>
                  <a:cubicBezTo>
                    <a:pt x="6" y="0"/>
                    <a:pt x="4" y="0"/>
                    <a:pt x="3" y="0"/>
                  </a:cubicBezTo>
                  <a:cubicBezTo>
                    <a:pt x="2" y="1"/>
                    <a:pt x="1" y="1"/>
                    <a:pt x="1" y="2"/>
                  </a:cubicBezTo>
                  <a:cubicBezTo>
                    <a:pt x="0" y="2"/>
                    <a:pt x="0" y="3"/>
                    <a:pt x="0" y="3"/>
                  </a:cubicBezTo>
                  <a:close/>
                  <a:moveTo>
                    <a:pt x="2" y="3"/>
                  </a:moveTo>
                  <a:cubicBezTo>
                    <a:pt x="1" y="2"/>
                    <a:pt x="2" y="2"/>
                    <a:pt x="3" y="1"/>
                  </a:cubicBezTo>
                  <a:cubicBezTo>
                    <a:pt x="4" y="1"/>
                    <a:pt x="5" y="1"/>
                    <a:pt x="5" y="2"/>
                  </a:cubicBezTo>
                  <a:cubicBezTo>
                    <a:pt x="6" y="6"/>
                    <a:pt x="6" y="6"/>
                    <a:pt x="6" y="6"/>
                  </a:cubicBezTo>
                  <a:cubicBezTo>
                    <a:pt x="6" y="7"/>
                    <a:pt x="6" y="7"/>
                    <a:pt x="5" y="8"/>
                  </a:cubicBezTo>
                  <a:cubicBezTo>
                    <a:pt x="4" y="8"/>
                    <a:pt x="3" y="8"/>
                    <a:pt x="3"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 name="Freeform 479"/>
            <p:cNvSpPr>
              <a:spLocks/>
            </p:cNvSpPr>
            <p:nvPr/>
          </p:nvSpPr>
          <p:spPr bwMode="auto">
            <a:xfrm>
              <a:off x="5062538" y="3478213"/>
              <a:ext cx="7938" cy="14288"/>
            </a:xfrm>
            <a:custGeom>
              <a:avLst/>
              <a:gdLst>
                <a:gd name="T0" fmla="*/ 0 w 5"/>
                <a:gd name="T1" fmla="*/ 3 h 9"/>
                <a:gd name="T2" fmla="*/ 2 w 5"/>
                <a:gd name="T3" fmla="*/ 8 h 9"/>
                <a:gd name="T4" fmla="*/ 5 w 5"/>
                <a:gd name="T5" fmla="*/ 8 h 9"/>
                <a:gd name="T6" fmla="*/ 5 w 5"/>
                <a:gd name="T7" fmla="*/ 8 h 9"/>
                <a:gd name="T8" fmla="*/ 3 w 5"/>
                <a:gd name="T9" fmla="*/ 7 h 9"/>
                <a:gd name="T10" fmla="*/ 2 w 5"/>
                <a:gd name="T11" fmla="*/ 3 h 9"/>
                <a:gd name="T12" fmla="*/ 3 w 5"/>
                <a:gd name="T13" fmla="*/ 1 h 9"/>
                <a:gd name="T14" fmla="*/ 3 w 5"/>
                <a:gd name="T15" fmla="*/ 0 h 9"/>
                <a:gd name="T16" fmla="*/ 1 w 5"/>
                <a:gd name="T17" fmla="*/ 2 h 9"/>
                <a:gd name="T18" fmla="*/ 0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0" y="3"/>
                  </a:moveTo>
                  <a:cubicBezTo>
                    <a:pt x="2" y="8"/>
                    <a:pt x="2" y="8"/>
                    <a:pt x="2" y="8"/>
                  </a:cubicBezTo>
                  <a:cubicBezTo>
                    <a:pt x="2" y="9"/>
                    <a:pt x="4" y="9"/>
                    <a:pt x="5" y="8"/>
                  </a:cubicBezTo>
                  <a:cubicBezTo>
                    <a:pt x="5" y="8"/>
                    <a:pt x="5" y="8"/>
                    <a:pt x="5" y="8"/>
                  </a:cubicBezTo>
                  <a:cubicBezTo>
                    <a:pt x="4" y="8"/>
                    <a:pt x="3" y="8"/>
                    <a:pt x="3" y="7"/>
                  </a:cubicBezTo>
                  <a:cubicBezTo>
                    <a:pt x="2" y="3"/>
                    <a:pt x="2" y="3"/>
                    <a:pt x="2" y="3"/>
                  </a:cubicBezTo>
                  <a:cubicBezTo>
                    <a:pt x="1" y="2"/>
                    <a:pt x="2" y="2"/>
                    <a:pt x="3" y="1"/>
                  </a:cubicBezTo>
                  <a:cubicBezTo>
                    <a:pt x="3" y="0"/>
                    <a:pt x="3" y="0"/>
                    <a:pt x="3" y="0"/>
                  </a:cubicBezTo>
                  <a:cubicBezTo>
                    <a:pt x="2" y="1"/>
                    <a:pt x="1" y="1"/>
                    <a:pt x="1" y="2"/>
                  </a:cubicBezTo>
                  <a:cubicBezTo>
                    <a:pt x="0" y="2"/>
                    <a:pt x="0" y="3"/>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 name="Freeform 480"/>
            <p:cNvSpPr>
              <a:spLocks/>
            </p:cNvSpPr>
            <p:nvPr/>
          </p:nvSpPr>
          <p:spPr bwMode="auto">
            <a:xfrm>
              <a:off x="5068888" y="3487738"/>
              <a:ext cx="6350" cy="15875"/>
            </a:xfrm>
            <a:custGeom>
              <a:avLst/>
              <a:gdLst>
                <a:gd name="T0" fmla="*/ 3 w 4"/>
                <a:gd name="T1" fmla="*/ 10 h 10"/>
                <a:gd name="T2" fmla="*/ 4 w 4"/>
                <a:gd name="T3" fmla="*/ 9 h 10"/>
                <a:gd name="T4" fmla="*/ 4 w 4"/>
                <a:gd name="T5" fmla="*/ 9 h 10"/>
                <a:gd name="T6" fmla="*/ 1 w 4"/>
                <a:gd name="T7" fmla="*/ 0 h 10"/>
                <a:gd name="T8" fmla="*/ 1 w 4"/>
                <a:gd name="T9" fmla="*/ 0 h 10"/>
                <a:gd name="T10" fmla="*/ 0 w 4"/>
                <a:gd name="T11" fmla="*/ 1 h 10"/>
                <a:gd name="T12" fmla="*/ 0 w 4"/>
                <a:gd name="T13" fmla="*/ 1 h 10"/>
                <a:gd name="T14" fmla="*/ 3 w 4"/>
                <a:gd name="T15" fmla="*/ 10 h 10"/>
                <a:gd name="T16" fmla="*/ 3 w 4"/>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0">
                  <a:moveTo>
                    <a:pt x="3" y="10"/>
                  </a:moveTo>
                  <a:lnTo>
                    <a:pt x="4" y="9"/>
                  </a:lnTo>
                  <a:lnTo>
                    <a:pt x="4" y="9"/>
                  </a:lnTo>
                  <a:lnTo>
                    <a:pt x="1" y="0"/>
                  </a:lnTo>
                  <a:lnTo>
                    <a:pt x="1" y="0"/>
                  </a:lnTo>
                  <a:lnTo>
                    <a:pt x="0" y="1"/>
                  </a:lnTo>
                  <a:lnTo>
                    <a:pt x="0" y="1"/>
                  </a:lnTo>
                  <a:lnTo>
                    <a:pt x="3" y="10"/>
                  </a:lnTo>
                  <a:lnTo>
                    <a:pt x="3"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 name="Freeform 481"/>
            <p:cNvSpPr>
              <a:spLocks/>
            </p:cNvSpPr>
            <p:nvPr/>
          </p:nvSpPr>
          <p:spPr bwMode="auto">
            <a:xfrm>
              <a:off x="5068888" y="3487738"/>
              <a:ext cx="4763" cy="15875"/>
            </a:xfrm>
            <a:custGeom>
              <a:avLst/>
              <a:gdLst>
                <a:gd name="T0" fmla="*/ 0 w 3"/>
                <a:gd name="T1" fmla="*/ 1 h 10"/>
                <a:gd name="T2" fmla="*/ 2 w 3"/>
                <a:gd name="T3" fmla="*/ 9 h 10"/>
                <a:gd name="T4" fmla="*/ 3 w 3"/>
                <a:gd name="T5" fmla="*/ 10 h 10"/>
                <a:gd name="T6" fmla="*/ 3 w 3"/>
                <a:gd name="T7" fmla="*/ 9 h 10"/>
                <a:gd name="T8" fmla="*/ 1 w 3"/>
                <a:gd name="T9" fmla="*/ 0 h 10"/>
                <a:gd name="T10" fmla="*/ 0 w 3"/>
                <a:gd name="T11" fmla="*/ 0 h 10"/>
                <a:gd name="T12" fmla="*/ 0 w 3"/>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 h="10">
                  <a:moveTo>
                    <a:pt x="0" y="1"/>
                  </a:moveTo>
                  <a:lnTo>
                    <a:pt x="2" y="9"/>
                  </a:lnTo>
                  <a:lnTo>
                    <a:pt x="3" y="10"/>
                  </a:lnTo>
                  <a:lnTo>
                    <a:pt x="3" y="9"/>
                  </a:lnTo>
                  <a:lnTo>
                    <a:pt x="1" y="0"/>
                  </a:lnTo>
                  <a:lnTo>
                    <a:pt x="0" y="0"/>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 name="Freeform 482"/>
            <p:cNvSpPr>
              <a:spLocks noEditPoints="1"/>
            </p:cNvSpPr>
            <p:nvPr/>
          </p:nvSpPr>
          <p:spPr bwMode="auto">
            <a:xfrm>
              <a:off x="5056188" y="3457576"/>
              <a:ext cx="12700" cy="15875"/>
            </a:xfrm>
            <a:custGeom>
              <a:avLst/>
              <a:gdLst>
                <a:gd name="T0" fmla="*/ 0 w 8"/>
                <a:gd name="T1" fmla="*/ 3 h 9"/>
                <a:gd name="T2" fmla="*/ 1 w 8"/>
                <a:gd name="T3" fmla="*/ 8 h 9"/>
                <a:gd name="T4" fmla="*/ 5 w 8"/>
                <a:gd name="T5" fmla="*/ 9 h 9"/>
                <a:gd name="T6" fmla="*/ 8 w 8"/>
                <a:gd name="T7" fmla="*/ 6 h 9"/>
                <a:gd name="T8" fmla="*/ 6 w 8"/>
                <a:gd name="T9" fmla="*/ 1 h 9"/>
                <a:gd name="T10" fmla="*/ 2 w 8"/>
                <a:gd name="T11" fmla="*/ 0 h 9"/>
                <a:gd name="T12" fmla="*/ 0 w 8"/>
                <a:gd name="T13" fmla="*/ 2 h 9"/>
                <a:gd name="T14" fmla="*/ 0 w 8"/>
                <a:gd name="T15" fmla="*/ 3 h 9"/>
                <a:gd name="T16" fmla="*/ 1 w 8"/>
                <a:gd name="T17" fmla="*/ 3 h 9"/>
                <a:gd name="T18" fmla="*/ 3 w 8"/>
                <a:gd name="T19" fmla="*/ 1 h 9"/>
                <a:gd name="T20" fmla="*/ 5 w 8"/>
                <a:gd name="T21" fmla="*/ 2 h 9"/>
                <a:gd name="T22" fmla="*/ 6 w 8"/>
                <a:gd name="T23" fmla="*/ 6 h 9"/>
                <a:gd name="T24" fmla="*/ 5 w 8"/>
                <a:gd name="T25" fmla="*/ 8 h 9"/>
                <a:gd name="T26" fmla="*/ 3 w 8"/>
                <a:gd name="T27" fmla="*/ 7 h 9"/>
                <a:gd name="T28" fmla="*/ 1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3"/>
                  </a:moveTo>
                  <a:cubicBezTo>
                    <a:pt x="1" y="8"/>
                    <a:pt x="1" y="8"/>
                    <a:pt x="1" y="8"/>
                  </a:cubicBezTo>
                  <a:cubicBezTo>
                    <a:pt x="2" y="9"/>
                    <a:pt x="3" y="9"/>
                    <a:pt x="5" y="9"/>
                  </a:cubicBezTo>
                  <a:cubicBezTo>
                    <a:pt x="7" y="8"/>
                    <a:pt x="8" y="7"/>
                    <a:pt x="8" y="6"/>
                  </a:cubicBezTo>
                  <a:cubicBezTo>
                    <a:pt x="6" y="1"/>
                    <a:pt x="6" y="1"/>
                    <a:pt x="6" y="1"/>
                  </a:cubicBezTo>
                  <a:cubicBezTo>
                    <a:pt x="6" y="0"/>
                    <a:pt x="4" y="0"/>
                    <a:pt x="2" y="0"/>
                  </a:cubicBezTo>
                  <a:cubicBezTo>
                    <a:pt x="1" y="1"/>
                    <a:pt x="1" y="1"/>
                    <a:pt x="0" y="2"/>
                  </a:cubicBezTo>
                  <a:cubicBezTo>
                    <a:pt x="0" y="2"/>
                    <a:pt x="0" y="3"/>
                    <a:pt x="0" y="3"/>
                  </a:cubicBezTo>
                  <a:close/>
                  <a:moveTo>
                    <a:pt x="1" y="3"/>
                  </a:moveTo>
                  <a:cubicBezTo>
                    <a:pt x="1" y="2"/>
                    <a:pt x="2" y="2"/>
                    <a:pt x="3" y="1"/>
                  </a:cubicBezTo>
                  <a:cubicBezTo>
                    <a:pt x="4" y="1"/>
                    <a:pt x="4" y="1"/>
                    <a:pt x="5" y="2"/>
                  </a:cubicBezTo>
                  <a:cubicBezTo>
                    <a:pt x="6" y="6"/>
                    <a:pt x="6" y="6"/>
                    <a:pt x="6" y="6"/>
                  </a:cubicBezTo>
                  <a:cubicBezTo>
                    <a:pt x="6" y="7"/>
                    <a:pt x="6" y="7"/>
                    <a:pt x="5" y="8"/>
                  </a:cubicBezTo>
                  <a:cubicBezTo>
                    <a:pt x="4" y="8"/>
                    <a:pt x="3" y="8"/>
                    <a:pt x="3" y="7"/>
                  </a:cubicBezTo>
                  <a:lnTo>
                    <a:pt x="1"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 name="Freeform 483"/>
            <p:cNvSpPr>
              <a:spLocks/>
            </p:cNvSpPr>
            <p:nvPr/>
          </p:nvSpPr>
          <p:spPr bwMode="auto">
            <a:xfrm>
              <a:off x="5056188" y="3457576"/>
              <a:ext cx="7938" cy="15875"/>
            </a:xfrm>
            <a:custGeom>
              <a:avLst/>
              <a:gdLst>
                <a:gd name="T0" fmla="*/ 0 w 5"/>
                <a:gd name="T1" fmla="*/ 3 h 9"/>
                <a:gd name="T2" fmla="*/ 1 w 5"/>
                <a:gd name="T3" fmla="*/ 8 h 9"/>
                <a:gd name="T4" fmla="*/ 5 w 5"/>
                <a:gd name="T5" fmla="*/ 9 h 9"/>
                <a:gd name="T6" fmla="*/ 5 w 5"/>
                <a:gd name="T7" fmla="*/ 8 h 9"/>
                <a:gd name="T8" fmla="*/ 3 w 5"/>
                <a:gd name="T9" fmla="*/ 7 h 9"/>
                <a:gd name="T10" fmla="*/ 1 w 5"/>
                <a:gd name="T11" fmla="*/ 3 h 9"/>
                <a:gd name="T12" fmla="*/ 3 w 5"/>
                <a:gd name="T13" fmla="*/ 1 h 9"/>
                <a:gd name="T14" fmla="*/ 2 w 5"/>
                <a:gd name="T15" fmla="*/ 0 h 9"/>
                <a:gd name="T16" fmla="*/ 0 w 5"/>
                <a:gd name="T17" fmla="*/ 2 h 9"/>
                <a:gd name="T18" fmla="*/ 0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0" y="3"/>
                  </a:moveTo>
                  <a:cubicBezTo>
                    <a:pt x="1" y="8"/>
                    <a:pt x="1" y="8"/>
                    <a:pt x="1" y="8"/>
                  </a:cubicBezTo>
                  <a:cubicBezTo>
                    <a:pt x="2" y="9"/>
                    <a:pt x="3" y="9"/>
                    <a:pt x="5" y="9"/>
                  </a:cubicBezTo>
                  <a:cubicBezTo>
                    <a:pt x="5" y="8"/>
                    <a:pt x="5" y="8"/>
                    <a:pt x="5" y="8"/>
                  </a:cubicBezTo>
                  <a:cubicBezTo>
                    <a:pt x="4" y="8"/>
                    <a:pt x="3" y="8"/>
                    <a:pt x="3" y="7"/>
                  </a:cubicBezTo>
                  <a:cubicBezTo>
                    <a:pt x="1" y="3"/>
                    <a:pt x="1" y="3"/>
                    <a:pt x="1" y="3"/>
                  </a:cubicBezTo>
                  <a:cubicBezTo>
                    <a:pt x="1" y="2"/>
                    <a:pt x="2" y="2"/>
                    <a:pt x="3" y="1"/>
                  </a:cubicBezTo>
                  <a:cubicBezTo>
                    <a:pt x="2" y="0"/>
                    <a:pt x="2" y="0"/>
                    <a:pt x="2" y="0"/>
                  </a:cubicBezTo>
                  <a:cubicBezTo>
                    <a:pt x="1" y="1"/>
                    <a:pt x="1" y="1"/>
                    <a:pt x="0" y="2"/>
                  </a:cubicBezTo>
                  <a:cubicBezTo>
                    <a:pt x="0" y="2"/>
                    <a:pt x="0" y="3"/>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 name="Freeform 484"/>
            <p:cNvSpPr>
              <a:spLocks/>
            </p:cNvSpPr>
            <p:nvPr/>
          </p:nvSpPr>
          <p:spPr bwMode="auto">
            <a:xfrm>
              <a:off x="5062538" y="3468688"/>
              <a:ext cx="6350" cy="14288"/>
            </a:xfrm>
            <a:custGeom>
              <a:avLst/>
              <a:gdLst>
                <a:gd name="T0" fmla="*/ 3 w 4"/>
                <a:gd name="T1" fmla="*/ 9 h 9"/>
                <a:gd name="T2" fmla="*/ 4 w 4"/>
                <a:gd name="T3" fmla="*/ 8 h 9"/>
                <a:gd name="T4" fmla="*/ 4 w 4"/>
                <a:gd name="T5" fmla="*/ 8 h 9"/>
                <a:gd name="T6" fmla="*/ 1 w 4"/>
                <a:gd name="T7" fmla="*/ 0 h 9"/>
                <a:gd name="T8" fmla="*/ 1 w 4"/>
                <a:gd name="T9" fmla="*/ 0 h 9"/>
                <a:gd name="T10" fmla="*/ 0 w 4"/>
                <a:gd name="T11" fmla="*/ 1 h 9"/>
                <a:gd name="T12" fmla="*/ 0 w 4"/>
                <a:gd name="T13" fmla="*/ 1 h 9"/>
                <a:gd name="T14" fmla="*/ 2 w 4"/>
                <a:gd name="T15" fmla="*/ 9 h 9"/>
                <a:gd name="T16" fmla="*/ 3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3" y="9"/>
                  </a:moveTo>
                  <a:lnTo>
                    <a:pt x="4" y="8"/>
                  </a:lnTo>
                  <a:lnTo>
                    <a:pt x="4" y="8"/>
                  </a:lnTo>
                  <a:lnTo>
                    <a:pt x="1" y="0"/>
                  </a:lnTo>
                  <a:lnTo>
                    <a:pt x="1" y="0"/>
                  </a:lnTo>
                  <a:lnTo>
                    <a:pt x="0" y="1"/>
                  </a:lnTo>
                  <a:lnTo>
                    <a:pt x="0" y="1"/>
                  </a:lnTo>
                  <a:lnTo>
                    <a:pt x="2" y="9"/>
                  </a:lnTo>
                  <a:lnTo>
                    <a:pt x="3"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5" name="Freeform 485"/>
            <p:cNvSpPr>
              <a:spLocks/>
            </p:cNvSpPr>
            <p:nvPr/>
          </p:nvSpPr>
          <p:spPr bwMode="auto">
            <a:xfrm>
              <a:off x="5062538" y="3468688"/>
              <a:ext cx="4763" cy="14288"/>
            </a:xfrm>
            <a:custGeom>
              <a:avLst/>
              <a:gdLst>
                <a:gd name="T0" fmla="*/ 0 w 3"/>
                <a:gd name="T1" fmla="*/ 1 h 9"/>
                <a:gd name="T2" fmla="*/ 2 w 3"/>
                <a:gd name="T3" fmla="*/ 8 h 9"/>
                <a:gd name="T4" fmla="*/ 3 w 3"/>
                <a:gd name="T5" fmla="*/ 9 h 9"/>
                <a:gd name="T6" fmla="*/ 3 w 3"/>
                <a:gd name="T7" fmla="*/ 8 h 9"/>
                <a:gd name="T8" fmla="*/ 0 w 3"/>
                <a:gd name="T9" fmla="*/ 0 h 9"/>
                <a:gd name="T10" fmla="*/ 0 w 3"/>
                <a:gd name="T11" fmla="*/ 1 h 9"/>
                <a:gd name="T12" fmla="*/ 0 w 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 h="9">
                  <a:moveTo>
                    <a:pt x="0" y="1"/>
                  </a:moveTo>
                  <a:lnTo>
                    <a:pt x="2" y="8"/>
                  </a:lnTo>
                  <a:lnTo>
                    <a:pt x="3" y="9"/>
                  </a:lnTo>
                  <a:lnTo>
                    <a:pt x="3" y="8"/>
                  </a:lnTo>
                  <a:lnTo>
                    <a:pt x="0" y="0"/>
                  </a:lnTo>
                  <a:lnTo>
                    <a:pt x="0" y="1"/>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6" name="Freeform 486"/>
            <p:cNvSpPr>
              <a:spLocks noEditPoints="1"/>
            </p:cNvSpPr>
            <p:nvPr/>
          </p:nvSpPr>
          <p:spPr bwMode="auto">
            <a:xfrm>
              <a:off x="5048251" y="3436938"/>
              <a:ext cx="14288" cy="15875"/>
            </a:xfrm>
            <a:custGeom>
              <a:avLst/>
              <a:gdLst>
                <a:gd name="T0" fmla="*/ 0 w 8"/>
                <a:gd name="T1" fmla="*/ 4 h 9"/>
                <a:gd name="T2" fmla="*/ 1 w 8"/>
                <a:gd name="T3" fmla="*/ 8 h 9"/>
                <a:gd name="T4" fmla="*/ 5 w 8"/>
                <a:gd name="T5" fmla="*/ 9 h 9"/>
                <a:gd name="T6" fmla="*/ 7 w 8"/>
                <a:gd name="T7" fmla="*/ 6 h 9"/>
                <a:gd name="T8" fmla="*/ 6 w 8"/>
                <a:gd name="T9" fmla="*/ 1 h 9"/>
                <a:gd name="T10" fmla="*/ 2 w 8"/>
                <a:gd name="T11" fmla="*/ 1 h 9"/>
                <a:gd name="T12" fmla="*/ 0 w 8"/>
                <a:gd name="T13" fmla="*/ 2 h 9"/>
                <a:gd name="T14" fmla="*/ 0 w 8"/>
                <a:gd name="T15" fmla="*/ 4 h 9"/>
                <a:gd name="T16" fmla="*/ 1 w 8"/>
                <a:gd name="T17" fmla="*/ 3 h 9"/>
                <a:gd name="T18" fmla="*/ 2 w 8"/>
                <a:gd name="T19" fmla="*/ 1 h 9"/>
                <a:gd name="T20" fmla="*/ 4 w 8"/>
                <a:gd name="T21" fmla="*/ 2 h 9"/>
                <a:gd name="T22" fmla="*/ 6 w 8"/>
                <a:gd name="T23" fmla="*/ 6 h 9"/>
                <a:gd name="T24" fmla="*/ 5 w 8"/>
                <a:gd name="T25" fmla="*/ 8 h 9"/>
                <a:gd name="T26" fmla="*/ 3 w 8"/>
                <a:gd name="T27" fmla="*/ 7 h 9"/>
                <a:gd name="T28" fmla="*/ 1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4"/>
                  </a:moveTo>
                  <a:cubicBezTo>
                    <a:pt x="1" y="8"/>
                    <a:pt x="1" y="8"/>
                    <a:pt x="1" y="8"/>
                  </a:cubicBezTo>
                  <a:cubicBezTo>
                    <a:pt x="2" y="9"/>
                    <a:pt x="3" y="9"/>
                    <a:pt x="5" y="9"/>
                  </a:cubicBezTo>
                  <a:cubicBezTo>
                    <a:pt x="7" y="8"/>
                    <a:pt x="8" y="7"/>
                    <a:pt x="7" y="6"/>
                  </a:cubicBezTo>
                  <a:cubicBezTo>
                    <a:pt x="6" y="1"/>
                    <a:pt x="6" y="1"/>
                    <a:pt x="6" y="1"/>
                  </a:cubicBezTo>
                  <a:cubicBezTo>
                    <a:pt x="5" y="0"/>
                    <a:pt x="4" y="0"/>
                    <a:pt x="2" y="1"/>
                  </a:cubicBezTo>
                  <a:cubicBezTo>
                    <a:pt x="1" y="1"/>
                    <a:pt x="1" y="1"/>
                    <a:pt x="0" y="2"/>
                  </a:cubicBezTo>
                  <a:cubicBezTo>
                    <a:pt x="0" y="2"/>
                    <a:pt x="0" y="3"/>
                    <a:pt x="0" y="4"/>
                  </a:cubicBezTo>
                  <a:close/>
                  <a:moveTo>
                    <a:pt x="1" y="3"/>
                  </a:moveTo>
                  <a:cubicBezTo>
                    <a:pt x="1" y="2"/>
                    <a:pt x="2" y="2"/>
                    <a:pt x="2" y="1"/>
                  </a:cubicBezTo>
                  <a:cubicBezTo>
                    <a:pt x="3" y="1"/>
                    <a:pt x="4" y="1"/>
                    <a:pt x="4" y="2"/>
                  </a:cubicBezTo>
                  <a:cubicBezTo>
                    <a:pt x="6" y="6"/>
                    <a:pt x="6" y="6"/>
                    <a:pt x="6" y="6"/>
                  </a:cubicBezTo>
                  <a:cubicBezTo>
                    <a:pt x="6" y="7"/>
                    <a:pt x="5" y="7"/>
                    <a:pt x="5" y="8"/>
                  </a:cubicBezTo>
                  <a:cubicBezTo>
                    <a:pt x="4" y="8"/>
                    <a:pt x="3" y="8"/>
                    <a:pt x="3" y="7"/>
                  </a:cubicBezTo>
                  <a:lnTo>
                    <a:pt x="1"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7" name="Freeform 487"/>
            <p:cNvSpPr>
              <a:spLocks/>
            </p:cNvSpPr>
            <p:nvPr/>
          </p:nvSpPr>
          <p:spPr bwMode="auto">
            <a:xfrm>
              <a:off x="5048251" y="3438526"/>
              <a:ext cx="9525" cy="14288"/>
            </a:xfrm>
            <a:custGeom>
              <a:avLst/>
              <a:gdLst>
                <a:gd name="T0" fmla="*/ 0 w 5"/>
                <a:gd name="T1" fmla="*/ 3 h 8"/>
                <a:gd name="T2" fmla="*/ 1 w 5"/>
                <a:gd name="T3" fmla="*/ 7 h 8"/>
                <a:gd name="T4" fmla="*/ 5 w 5"/>
                <a:gd name="T5" fmla="*/ 8 h 8"/>
                <a:gd name="T6" fmla="*/ 5 w 5"/>
                <a:gd name="T7" fmla="*/ 7 h 8"/>
                <a:gd name="T8" fmla="*/ 3 w 5"/>
                <a:gd name="T9" fmla="*/ 6 h 8"/>
                <a:gd name="T10" fmla="*/ 1 w 5"/>
                <a:gd name="T11" fmla="*/ 2 h 8"/>
                <a:gd name="T12" fmla="*/ 2 w 5"/>
                <a:gd name="T13" fmla="*/ 0 h 8"/>
                <a:gd name="T14" fmla="*/ 2 w 5"/>
                <a:gd name="T15" fmla="*/ 0 h 8"/>
                <a:gd name="T16" fmla="*/ 0 w 5"/>
                <a:gd name="T17" fmla="*/ 1 h 8"/>
                <a:gd name="T18" fmla="*/ 0 w 5"/>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8">
                  <a:moveTo>
                    <a:pt x="0" y="3"/>
                  </a:moveTo>
                  <a:cubicBezTo>
                    <a:pt x="1" y="7"/>
                    <a:pt x="1" y="7"/>
                    <a:pt x="1" y="7"/>
                  </a:cubicBezTo>
                  <a:cubicBezTo>
                    <a:pt x="2" y="8"/>
                    <a:pt x="3" y="8"/>
                    <a:pt x="5" y="8"/>
                  </a:cubicBezTo>
                  <a:cubicBezTo>
                    <a:pt x="5" y="7"/>
                    <a:pt x="5" y="7"/>
                    <a:pt x="5" y="7"/>
                  </a:cubicBezTo>
                  <a:cubicBezTo>
                    <a:pt x="4" y="7"/>
                    <a:pt x="3" y="7"/>
                    <a:pt x="3" y="6"/>
                  </a:cubicBezTo>
                  <a:cubicBezTo>
                    <a:pt x="1" y="2"/>
                    <a:pt x="1" y="2"/>
                    <a:pt x="1" y="2"/>
                  </a:cubicBezTo>
                  <a:cubicBezTo>
                    <a:pt x="1" y="1"/>
                    <a:pt x="2" y="1"/>
                    <a:pt x="2" y="0"/>
                  </a:cubicBezTo>
                  <a:cubicBezTo>
                    <a:pt x="2" y="0"/>
                    <a:pt x="2" y="0"/>
                    <a:pt x="2" y="0"/>
                  </a:cubicBezTo>
                  <a:cubicBezTo>
                    <a:pt x="1" y="0"/>
                    <a:pt x="1" y="0"/>
                    <a:pt x="0" y="1"/>
                  </a:cubicBezTo>
                  <a:cubicBezTo>
                    <a:pt x="0" y="1"/>
                    <a:pt x="0" y="2"/>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8" name="Freeform 488"/>
            <p:cNvSpPr>
              <a:spLocks/>
            </p:cNvSpPr>
            <p:nvPr/>
          </p:nvSpPr>
          <p:spPr bwMode="auto">
            <a:xfrm>
              <a:off x="5056188" y="3448051"/>
              <a:ext cx="6350" cy="14288"/>
            </a:xfrm>
            <a:custGeom>
              <a:avLst/>
              <a:gdLst>
                <a:gd name="T0" fmla="*/ 3 w 4"/>
                <a:gd name="T1" fmla="*/ 9 h 9"/>
                <a:gd name="T2" fmla="*/ 4 w 4"/>
                <a:gd name="T3" fmla="*/ 8 h 9"/>
                <a:gd name="T4" fmla="*/ 4 w 4"/>
                <a:gd name="T5" fmla="*/ 8 h 9"/>
                <a:gd name="T6" fmla="*/ 1 w 4"/>
                <a:gd name="T7" fmla="*/ 0 h 9"/>
                <a:gd name="T8" fmla="*/ 1 w 4"/>
                <a:gd name="T9" fmla="*/ 0 h 9"/>
                <a:gd name="T10" fmla="*/ 0 w 4"/>
                <a:gd name="T11" fmla="*/ 1 h 9"/>
                <a:gd name="T12" fmla="*/ 0 w 4"/>
                <a:gd name="T13" fmla="*/ 1 h 9"/>
                <a:gd name="T14" fmla="*/ 2 w 4"/>
                <a:gd name="T15" fmla="*/ 9 h 9"/>
                <a:gd name="T16" fmla="*/ 3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3" y="9"/>
                  </a:moveTo>
                  <a:lnTo>
                    <a:pt x="4" y="8"/>
                  </a:lnTo>
                  <a:lnTo>
                    <a:pt x="4" y="8"/>
                  </a:lnTo>
                  <a:lnTo>
                    <a:pt x="1" y="0"/>
                  </a:lnTo>
                  <a:lnTo>
                    <a:pt x="1" y="0"/>
                  </a:lnTo>
                  <a:lnTo>
                    <a:pt x="0" y="1"/>
                  </a:lnTo>
                  <a:lnTo>
                    <a:pt x="0" y="1"/>
                  </a:lnTo>
                  <a:lnTo>
                    <a:pt x="2" y="9"/>
                  </a:lnTo>
                  <a:lnTo>
                    <a:pt x="3"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9" name="Freeform 489"/>
            <p:cNvSpPr>
              <a:spLocks/>
            </p:cNvSpPr>
            <p:nvPr/>
          </p:nvSpPr>
          <p:spPr bwMode="auto">
            <a:xfrm>
              <a:off x="5056188" y="3449638"/>
              <a:ext cx="4763" cy="12700"/>
            </a:xfrm>
            <a:custGeom>
              <a:avLst/>
              <a:gdLst>
                <a:gd name="T0" fmla="*/ 0 w 3"/>
                <a:gd name="T1" fmla="*/ 0 h 8"/>
                <a:gd name="T2" fmla="*/ 2 w 3"/>
                <a:gd name="T3" fmla="*/ 7 h 8"/>
                <a:gd name="T4" fmla="*/ 3 w 3"/>
                <a:gd name="T5" fmla="*/ 8 h 8"/>
                <a:gd name="T6" fmla="*/ 3 w 3"/>
                <a:gd name="T7" fmla="*/ 8 h 8"/>
                <a:gd name="T8" fmla="*/ 0 w 3"/>
                <a:gd name="T9" fmla="*/ 0 h 8"/>
                <a:gd name="T10" fmla="*/ 0 w 3"/>
                <a:gd name="T11" fmla="*/ 0 h 8"/>
                <a:gd name="T12" fmla="*/ 0 w 3"/>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3" h="8">
                  <a:moveTo>
                    <a:pt x="0" y="0"/>
                  </a:moveTo>
                  <a:lnTo>
                    <a:pt x="2" y="7"/>
                  </a:lnTo>
                  <a:lnTo>
                    <a:pt x="3" y="8"/>
                  </a:lnTo>
                  <a:lnTo>
                    <a:pt x="3" y="8"/>
                  </a:lnTo>
                  <a:lnTo>
                    <a:pt x="0" y="0"/>
                  </a:lnTo>
                  <a:lnTo>
                    <a:pt x="0" y="0"/>
                  </a:lnTo>
                  <a:lnTo>
                    <a:pt x="0" y="0"/>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0" name="Freeform 490"/>
            <p:cNvSpPr>
              <a:spLocks noEditPoints="1"/>
            </p:cNvSpPr>
            <p:nvPr/>
          </p:nvSpPr>
          <p:spPr bwMode="auto">
            <a:xfrm>
              <a:off x="5040313" y="3417888"/>
              <a:ext cx="15875" cy="14288"/>
            </a:xfrm>
            <a:custGeom>
              <a:avLst/>
              <a:gdLst>
                <a:gd name="T0" fmla="*/ 1 w 9"/>
                <a:gd name="T1" fmla="*/ 4 h 9"/>
                <a:gd name="T2" fmla="*/ 2 w 9"/>
                <a:gd name="T3" fmla="*/ 8 h 9"/>
                <a:gd name="T4" fmla="*/ 6 w 9"/>
                <a:gd name="T5" fmla="*/ 9 h 9"/>
                <a:gd name="T6" fmla="*/ 8 w 9"/>
                <a:gd name="T7" fmla="*/ 6 h 9"/>
                <a:gd name="T8" fmla="*/ 7 w 9"/>
                <a:gd name="T9" fmla="*/ 1 h 9"/>
                <a:gd name="T10" fmla="*/ 3 w 9"/>
                <a:gd name="T11" fmla="*/ 1 h 9"/>
                <a:gd name="T12" fmla="*/ 1 w 9"/>
                <a:gd name="T13" fmla="*/ 2 h 9"/>
                <a:gd name="T14" fmla="*/ 1 w 9"/>
                <a:gd name="T15" fmla="*/ 4 h 9"/>
                <a:gd name="T16" fmla="*/ 2 w 9"/>
                <a:gd name="T17" fmla="*/ 3 h 9"/>
                <a:gd name="T18" fmla="*/ 3 w 9"/>
                <a:gd name="T19" fmla="*/ 1 h 9"/>
                <a:gd name="T20" fmla="*/ 5 w 9"/>
                <a:gd name="T21" fmla="*/ 2 h 9"/>
                <a:gd name="T22" fmla="*/ 7 w 9"/>
                <a:gd name="T23" fmla="*/ 6 h 9"/>
                <a:gd name="T24" fmla="*/ 5 w 9"/>
                <a:gd name="T25" fmla="*/ 8 h 9"/>
                <a:gd name="T26" fmla="*/ 3 w 9"/>
                <a:gd name="T27" fmla="*/ 7 h 9"/>
                <a:gd name="T28" fmla="*/ 2 w 9"/>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9">
                  <a:moveTo>
                    <a:pt x="1" y="4"/>
                  </a:moveTo>
                  <a:cubicBezTo>
                    <a:pt x="2" y="8"/>
                    <a:pt x="2" y="8"/>
                    <a:pt x="2" y="8"/>
                  </a:cubicBezTo>
                  <a:cubicBezTo>
                    <a:pt x="2" y="9"/>
                    <a:pt x="4" y="9"/>
                    <a:pt x="6" y="9"/>
                  </a:cubicBezTo>
                  <a:cubicBezTo>
                    <a:pt x="7" y="8"/>
                    <a:pt x="9" y="7"/>
                    <a:pt x="8" y="6"/>
                  </a:cubicBezTo>
                  <a:cubicBezTo>
                    <a:pt x="7" y="1"/>
                    <a:pt x="7" y="1"/>
                    <a:pt x="7" y="1"/>
                  </a:cubicBezTo>
                  <a:cubicBezTo>
                    <a:pt x="6" y="0"/>
                    <a:pt x="5" y="0"/>
                    <a:pt x="3" y="1"/>
                  </a:cubicBezTo>
                  <a:cubicBezTo>
                    <a:pt x="2" y="1"/>
                    <a:pt x="1" y="1"/>
                    <a:pt x="1" y="2"/>
                  </a:cubicBezTo>
                  <a:cubicBezTo>
                    <a:pt x="1" y="2"/>
                    <a:pt x="0" y="3"/>
                    <a:pt x="1" y="4"/>
                  </a:cubicBezTo>
                  <a:close/>
                  <a:moveTo>
                    <a:pt x="2" y="3"/>
                  </a:moveTo>
                  <a:cubicBezTo>
                    <a:pt x="2" y="2"/>
                    <a:pt x="2" y="2"/>
                    <a:pt x="3" y="1"/>
                  </a:cubicBezTo>
                  <a:cubicBezTo>
                    <a:pt x="4" y="1"/>
                    <a:pt x="5" y="1"/>
                    <a:pt x="5" y="2"/>
                  </a:cubicBezTo>
                  <a:cubicBezTo>
                    <a:pt x="7" y="6"/>
                    <a:pt x="7" y="6"/>
                    <a:pt x="7" y="6"/>
                  </a:cubicBezTo>
                  <a:cubicBezTo>
                    <a:pt x="7" y="7"/>
                    <a:pt x="6" y="7"/>
                    <a:pt x="5" y="8"/>
                  </a:cubicBezTo>
                  <a:cubicBezTo>
                    <a:pt x="5" y="8"/>
                    <a:pt x="4" y="8"/>
                    <a:pt x="3"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1" name="Freeform 491"/>
            <p:cNvSpPr>
              <a:spLocks/>
            </p:cNvSpPr>
            <p:nvPr/>
          </p:nvSpPr>
          <p:spPr bwMode="auto">
            <a:xfrm>
              <a:off x="5040313" y="3419476"/>
              <a:ext cx="11113" cy="12700"/>
            </a:xfrm>
            <a:custGeom>
              <a:avLst/>
              <a:gdLst>
                <a:gd name="T0" fmla="*/ 1 w 6"/>
                <a:gd name="T1" fmla="*/ 3 h 8"/>
                <a:gd name="T2" fmla="*/ 2 w 6"/>
                <a:gd name="T3" fmla="*/ 7 h 8"/>
                <a:gd name="T4" fmla="*/ 6 w 6"/>
                <a:gd name="T5" fmla="*/ 8 h 8"/>
                <a:gd name="T6" fmla="*/ 5 w 6"/>
                <a:gd name="T7" fmla="*/ 7 h 8"/>
                <a:gd name="T8" fmla="*/ 3 w 6"/>
                <a:gd name="T9" fmla="*/ 6 h 8"/>
                <a:gd name="T10" fmla="*/ 2 w 6"/>
                <a:gd name="T11" fmla="*/ 2 h 8"/>
                <a:gd name="T12" fmla="*/ 3 w 6"/>
                <a:gd name="T13" fmla="*/ 0 h 8"/>
                <a:gd name="T14" fmla="*/ 3 w 6"/>
                <a:gd name="T15" fmla="*/ 0 h 8"/>
                <a:gd name="T16" fmla="*/ 1 w 6"/>
                <a:gd name="T17" fmla="*/ 1 h 8"/>
                <a:gd name="T18" fmla="*/ 1 w 6"/>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8">
                  <a:moveTo>
                    <a:pt x="1" y="3"/>
                  </a:moveTo>
                  <a:cubicBezTo>
                    <a:pt x="2" y="7"/>
                    <a:pt x="2" y="7"/>
                    <a:pt x="2" y="7"/>
                  </a:cubicBezTo>
                  <a:cubicBezTo>
                    <a:pt x="2" y="8"/>
                    <a:pt x="4" y="8"/>
                    <a:pt x="6" y="8"/>
                  </a:cubicBezTo>
                  <a:cubicBezTo>
                    <a:pt x="5" y="7"/>
                    <a:pt x="5" y="7"/>
                    <a:pt x="5" y="7"/>
                  </a:cubicBezTo>
                  <a:cubicBezTo>
                    <a:pt x="5" y="7"/>
                    <a:pt x="4" y="7"/>
                    <a:pt x="3" y="6"/>
                  </a:cubicBezTo>
                  <a:cubicBezTo>
                    <a:pt x="2" y="2"/>
                    <a:pt x="2" y="2"/>
                    <a:pt x="2" y="2"/>
                  </a:cubicBezTo>
                  <a:cubicBezTo>
                    <a:pt x="2" y="1"/>
                    <a:pt x="2" y="1"/>
                    <a:pt x="3" y="0"/>
                  </a:cubicBezTo>
                  <a:cubicBezTo>
                    <a:pt x="3" y="0"/>
                    <a:pt x="3" y="0"/>
                    <a:pt x="3" y="0"/>
                  </a:cubicBezTo>
                  <a:cubicBezTo>
                    <a:pt x="2" y="0"/>
                    <a:pt x="1" y="0"/>
                    <a:pt x="1" y="1"/>
                  </a:cubicBezTo>
                  <a:cubicBezTo>
                    <a:pt x="1" y="1"/>
                    <a:pt x="0" y="2"/>
                    <a:pt x="1"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2" name="Freeform 492"/>
            <p:cNvSpPr>
              <a:spLocks/>
            </p:cNvSpPr>
            <p:nvPr/>
          </p:nvSpPr>
          <p:spPr bwMode="auto">
            <a:xfrm>
              <a:off x="5046663" y="3427413"/>
              <a:ext cx="9525" cy="15875"/>
            </a:xfrm>
            <a:custGeom>
              <a:avLst/>
              <a:gdLst>
                <a:gd name="T0" fmla="*/ 4 w 6"/>
                <a:gd name="T1" fmla="*/ 10 h 10"/>
                <a:gd name="T2" fmla="*/ 5 w 6"/>
                <a:gd name="T3" fmla="*/ 8 h 10"/>
                <a:gd name="T4" fmla="*/ 6 w 6"/>
                <a:gd name="T5" fmla="*/ 8 h 10"/>
                <a:gd name="T6" fmla="*/ 3 w 6"/>
                <a:gd name="T7" fmla="*/ 0 h 10"/>
                <a:gd name="T8" fmla="*/ 3 w 6"/>
                <a:gd name="T9" fmla="*/ 0 h 10"/>
                <a:gd name="T10" fmla="*/ 0 w 6"/>
                <a:gd name="T11" fmla="*/ 1 h 10"/>
                <a:gd name="T12" fmla="*/ 0 w 6"/>
                <a:gd name="T13" fmla="*/ 1 h 10"/>
                <a:gd name="T14" fmla="*/ 4 w 6"/>
                <a:gd name="T15" fmla="*/ 10 h 10"/>
                <a:gd name="T16" fmla="*/ 4 w 6"/>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10">
                  <a:moveTo>
                    <a:pt x="4" y="10"/>
                  </a:moveTo>
                  <a:lnTo>
                    <a:pt x="5" y="8"/>
                  </a:lnTo>
                  <a:lnTo>
                    <a:pt x="6" y="8"/>
                  </a:lnTo>
                  <a:lnTo>
                    <a:pt x="3" y="0"/>
                  </a:lnTo>
                  <a:lnTo>
                    <a:pt x="3" y="0"/>
                  </a:lnTo>
                  <a:lnTo>
                    <a:pt x="0" y="1"/>
                  </a:lnTo>
                  <a:lnTo>
                    <a:pt x="0" y="1"/>
                  </a:lnTo>
                  <a:lnTo>
                    <a:pt x="4" y="10"/>
                  </a:lnTo>
                  <a:lnTo>
                    <a:pt x="4"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3" name="Freeform 493"/>
            <p:cNvSpPr>
              <a:spLocks/>
            </p:cNvSpPr>
            <p:nvPr/>
          </p:nvSpPr>
          <p:spPr bwMode="auto">
            <a:xfrm>
              <a:off x="5046663" y="3429001"/>
              <a:ext cx="7938" cy="14288"/>
            </a:xfrm>
            <a:custGeom>
              <a:avLst/>
              <a:gdLst>
                <a:gd name="T0" fmla="*/ 0 w 5"/>
                <a:gd name="T1" fmla="*/ 0 h 9"/>
                <a:gd name="T2" fmla="*/ 4 w 5"/>
                <a:gd name="T3" fmla="*/ 7 h 9"/>
                <a:gd name="T4" fmla="*/ 5 w 5"/>
                <a:gd name="T5" fmla="*/ 9 h 9"/>
                <a:gd name="T6" fmla="*/ 5 w 5"/>
                <a:gd name="T7" fmla="*/ 9 h 9"/>
                <a:gd name="T8" fmla="*/ 1 w 5"/>
                <a:gd name="T9" fmla="*/ 0 h 9"/>
                <a:gd name="T10" fmla="*/ 1 w 5"/>
                <a:gd name="T11" fmla="*/ 0 h 9"/>
                <a:gd name="T12" fmla="*/ 0 w 5"/>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5" h="9">
                  <a:moveTo>
                    <a:pt x="0" y="0"/>
                  </a:moveTo>
                  <a:lnTo>
                    <a:pt x="4" y="7"/>
                  </a:lnTo>
                  <a:lnTo>
                    <a:pt x="5" y="9"/>
                  </a:lnTo>
                  <a:lnTo>
                    <a:pt x="5" y="9"/>
                  </a:lnTo>
                  <a:lnTo>
                    <a:pt x="1" y="0"/>
                  </a:lnTo>
                  <a:lnTo>
                    <a:pt x="1" y="0"/>
                  </a:lnTo>
                  <a:lnTo>
                    <a:pt x="0" y="0"/>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4" name="Freeform 494"/>
            <p:cNvSpPr>
              <a:spLocks noEditPoints="1"/>
            </p:cNvSpPr>
            <p:nvPr/>
          </p:nvSpPr>
          <p:spPr bwMode="auto">
            <a:xfrm>
              <a:off x="5033963" y="3397251"/>
              <a:ext cx="12700" cy="14288"/>
            </a:xfrm>
            <a:custGeom>
              <a:avLst/>
              <a:gdLst>
                <a:gd name="T0" fmla="*/ 0 w 8"/>
                <a:gd name="T1" fmla="*/ 4 h 9"/>
                <a:gd name="T2" fmla="*/ 2 w 8"/>
                <a:gd name="T3" fmla="*/ 8 h 9"/>
                <a:gd name="T4" fmla="*/ 6 w 8"/>
                <a:gd name="T5" fmla="*/ 9 h 9"/>
                <a:gd name="T6" fmla="*/ 8 w 8"/>
                <a:gd name="T7" fmla="*/ 6 h 9"/>
                <a:gd name="T8" fmla="*/ 6 w 8"/>
                <a:gd name="T9" fmla="*/ 1 h 9"/>
                <a:gd name="T10" fmla="*/ 3 w 8"/>
                <a:gd name="T11" fmla="*/ 1 h 9"/>
                <a:gd name="T12" fmla="*/ 1 w 8"/>
                <a:gd name="T13" fmla="*/ 2 h 9"/>
                <a:gd name="T14" fmla="*/ 0 w 8"/>
                <a:gd name="T15" fmla="*/ 4 h 9"/>
                <a:gd name="T16" fmla="*/ 2 w 8"/>
                <a:gd name="T17" fmla="*/ 3 h 9"/>
                <a:gd name="T18" fmla="*/ 3 w 8"/>
                <a:gd name="T19" fmla="*/ 2 h 9"/>
                <a:gd name="T20" fmla="*/ 5 w 8"/>
                <a:gd name="T21" fmla="*/ 2 h 9"/>
                <a:gd name="T22" fmla="*/ 6 w 8"/>
                <a:gd name="T23" fmla="*/ 6 h 9"/>
                <a:gd name="T24" fmla="*/ 5 w 8"/>
                <a:gd name="T25" fmla="*/ 8 h 9"/>
                <a:gd name="T26" fmla="*/ 3 w 8"/>
                <a:gd name="T27" fmla="*/ 7 h 9"/>
                <a:gd name="T28" fmla="*/ 2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4"/>
                  </a:moveTo>
                  <a:cubicBezTo>
                    <a:pt x="2" y="8"/>
                    <a:pt x="2" y="8"/>
                    <a:pt x="2" y="8"/>
                  </a:cubicBezTo>
                  <a:cubicBezTo>
                    <a:pt x="2" y="9"/>
                    <a:pt x="4" y="9"/>
                    <a:pt x="6" y="9"/>
                  </a:cubicBezTo>
                  <a:cubicBezTo>
                    <a:pt x="7" y="8"/>
                    <a:pt x="8" y="7"/>
                    <a:pt x="8" y="6"/>
                  </a:cubicBezTo>
                  <a:cubicBezTo>
                    <a:pt x="6" y="1"/>
                    <a:pt x="6" y="1"/>
                    <a:pt x="6" y="1"/>
                  </a:cubicBezTo>
                  <a:cubicBezTo>
                    <a:pt x="6" y="0"/>
                    <a:pt x="4" y="0"/>
                    <a:pt x="3" y="1"/>
                  </a:cubicBezTo>
                  <a:cubicBezTo>
                    <a:pt x="2" y="1"/>
                    <a:pt x="1" y="1"/>
                    <a:pt x="1" y="2"/>
                  </a:cubicBezTo>
                  <a:cubicBezTo>
                    <a:pt x="0" y="2"/>
                    <a:pt x="0" y="3"/>
                    <a:pt x="0" y="4"/>
                  </a:cubicBezTo>
                  <a:close/>
                  <a:moveTo>
                    <a:pt x="2" y="3"/>
                  </a:moveTo>
                  <a:cubicBezTo>
                    <a:pt x="2" y="3"/>
                    <a:pt x="2" y="2"/>
                    <a:pt x="3" y="2"/>
                  </a:cubicBezTo>
                  <a:cubicBezTo>
                    <a:pt x="4" y="1"/>
                    <a:pt x="5" y="1"/>
                    <a:pt x="5" y="2"/>
                  </a:cubicBezTo>
                  <a:cubicBezTo>
                    <a:pt x="6" y="6"/>
                    <a:pt x="6" y="6"/>
                    <a:pt x="6" y="6"/>
                  </a:cubicBezTo>
                  <a:cubicBezTo>
                    <a:pt x="7" y="7"/>
                    <a:pt x="6" y="7"/>
                    <a:pt x="5" y="8"/>
                  </a:cubicBezTo>
                  <a:cubicBezTo>
                    <a:pt x="4" y="8"/>
                    <a:pt x="3" y="8"/>
                    <a:pt x="3"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5" name="Freeform 495"/>
            <p:cNvSpPr>
              <a:spLocks/>
            </p:cNvSpPr>
            <p:nvPr/>
          </p:nvSpPr>
          <p:spPr bwMode="auto">
            <a:xfrm>
              <a:off x="5033963" y="3398838"/>
              <a:ext cx="9525" cy="12700"/>
            </a:xfrm>
            <a:custGeom>
              <a:avLst/>
              <a:gdLst>
                <a:gd name="T0" fmla="*/ 0 w 6"/>
                <a:gd name="T1" fmla="*/ 3 h 8"/>
                <a:gd name="T2" fmla="*/ 2 w 6"/>
                <a:gd name="T3" fmla="*/ 7 h 8"/>
                <a:gd name="T4" fmla="*/ 6 w 6"/>
                <a:gd name="T5" fmla="*/ 8 h 8"/>
                <a:gd name="T6" fmla="*/ 5 w 6"/>
                <a:gd name="T7" fmla="*/ 7 h 8"/>
                <a:gd name="T8" fmla="*/ 3 w 6"/>
                <a:gd name="T9" fmla="*/ 6 h 8"/>
                <a:gd name="T10" fmla="*/ 2 w 6"/>
                <a:gd name="T11" fmla="*/ 2 h 8"/>
                <a:gd name="T12" fmla="*/ 3 w 6"/>
                <a:gd name="T13" fmla="*/ 1 h 8"/>
                <a:gd name="T14" fmla="*/ 3 w 6"/>
                <a:gd name="T15" fmla="*/ 0 h 8"/>
                <a:gd name="T16" fmla="*/ 1 w 6"/>
                <a:gd name="T17" fmla="*/ 1 h 8"/>
                <a:gd name="T18" fmla="*/ 0 w 6"/>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8">
                  <a:moveTo>
                    <a:pt x="0" y="3"/>
                  </a:moveTo>
                  <a:cubicBezTo>
                    <a:pt x="2" y="7"/>
                    <a:pt x="2" y="7"/>
                    <a:pt x="2" y="7"/>
                  </a:cubicBezTo>
                  <a:cubicBezTo>
                    <a:pt x="2" y="8"/>
                    <a:pt x="4" y="8"/>
                    <a:pt x="6" y="8"/>
                  </a:cubicBezTo>
                  <a:cubicBezTo>
                    <a:pt x="5" y="7"/>
                    <a:pt x="5" y="7"/>
                    <a:pt x="5" y="7"/>
                  </a:cubicBezTo>
                  <a:cubicBezTo>
                    <a:pt x="4" y="7"/>
                    <a:pt x="3" y="7"/>
                    <a:pt x="3" y="6"/>
                  </a:cubicBezTo>
                  <a:cubicBezTo>
                    <a:pt x="2" y="2"/>
                    <a:pt x="2" y="2"/>
                    <a:pt x="2" y="2"/>
                  </a:cubicBezTo>
                  <a:cubicBezTo>
                    <a:pt x="2" y="2"/>
                    <a:pt x="2" y="1"/>
                    <a:pt x="3" y="1"/>
                  </a:cubicBezTo>
                  <a:cubicBezTo>
                    <a:pt x="3" y="0"/>
                    <a:pt x="3" y="0"/>
                    <a:pt x="3" y="0"/>
                  </a:cubicBezTo>
                  <a:cubicBezTo>
                    <a:pt x="2" y="0"/>
                    <a:pt x="1" y="0"/>
                    <a:pt x="1" y="1"/>
                  </a:cubicBezTo>
                  <a:cubicBezTo>
                    <a:pt x="0" y="1"/>
                    <a:pt x="0" y="2"/>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6" name="Freeform 496"/>
            <p:cNvSpPr>
              <a:spLocks/>
            </p:cNvSpPr>
            <p:nvPr/>
          </p:nvSpPr>
          <p:spPr bwMode="auto">
            <a:xfrm>
              <a:off x="5040313" y="3406776"/>
              <a:ext cx="6350" cy="15875"/>
            </a:xfrm>
            <a:custGeom>
              <a:avLst/>
              <a:gdLst>
                <a:gd name="T0" fmla="*/ 3 w 4"/>
                <a:gd name="T1" fmla="*/ 10 h 10"/>
                <a:gd name="T2" fmla="*/ 4 w 4"/>
                <a:gd name="T3" fmla="*/ 9 h 10"/>
                <a:gd name="T4" fmla="*/ 4 w 4"/>
                <a:gd name="T5" fmla="*/ 9 h 10"/>
                <a:gd name="T6" fmla="*/ 2 w 4"/>
                <a:gd name="T7" fmla="*/ 1 h 10"/>
                <a:gd name="T8" fmla="*/ 1 w 4"/>
                <a:gd name="T9" fmla="*/ 0 h 10"/>
                <a:gd name="T10" fmla="*/ 0 w 4"/>
                <a:gd name="T11" fmla="*/ 1 h 10"/>
                <a:gd name="T12" fmla="*/ 0 w 4"/>
                <a:gd name="T13" fmla="*/ 1 h 10"/>
                <a:gd name="T14" fmla="*/ 3 w 4"/>
                <a:gd name="T15" fmla="*/ 10 h 10"/>
                <a:gd name="T16" fmla="*/ 3 w 4"/>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0">
                  <a:moveTo>
                    <a:pt x="3" y="10"/>
                  </a:moveTo>
                  <a:lnTo>
                    <a:pt x="4" y="9"/>
                  </a:lnTo>
                  <a:lnTo>
                    <a:pt x="4" y="9"/>
                  </a:lnTo>
                  <a:lnTo>
                    <a:pt x="2" y="1"/>
                  </a:lnTo>
                  <a:lnTo>
                    <a:pt x="1" y="0"/>
                  </a:lnTo>
                  <a:lnTo>
                    <a:pt x="0" y="1"/>
                  </a:lnTo>
                  <a:lnTo>
                    <a:pt x="0" y="1"/>
                  </a:lnTo>
                  <a:lnTo>
                    <a:pt x="3" y="10"/>
                  </a:lnTo>
                  <a:lnTo>
                    <a:pt x="3"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7" name="Freeform 497"/>
            <p:cNvSpPr>
              <a:spLocks/>
            </p:cNvSpPr>
            <p:nvPr/>
          </p:nvSpPr>
          <p:spPr bwMode="auto">
            <a:xfrm>
              <a:off x="5040313" y="3408363"/>
              <a:ext cx="6350" cy="14288"/>
            </a:xfrm>
            <a:custGeom>
              <a:avLst/>
              <a:gdLst>
                <a:gd name="T0" fmla="*/ 0 w 4"/>
                <a:gd name="T1" fmla="*/ 0 h 9"/>
                <a:gd name="T2" fmla="*/ 3 w 4"/>
                <a:gd name="T3" fmla="*/ 8 h 9"/>
                <a:gd name="T4" fmla="*/ 3 w 4"/>
                <a:gd name="T5" fmla="*/ 9 h 9"/>
                <a:gd name="T6" fmla="*/ 4 w 4"/>
                <a:gd name="T7" fmla="*/ 9 h 9"/>
                <a:gd name="T8" fmla="*/ 1 w 4"/>
                <a:gd name="T9" fmla="*/ 0 h 9"/>
                <a:gd name="T10" fmla="*/ 1 w 4"/>
                <a:gd name="T11" fmla="*/ 0 h 9"/>
                <a:gd name="T12" fmla="*/ 0 w 4"/>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0" y="0"/>
                  </a:moveTo>
                  <a:lnTo>
                    <a:pt x="3" y="8"/>
                  </a:lnTo>
                  <a:lnTo>
                    <a:pt x="3" y="9"/>
                  </a:lnTo>
                  <a:lnTo>
                    <a:pt x="4" y="9"/>
                  </a:lnTo>
                  <a:lnTo>
                    <a:pt x="1" y="0"/>
                  </a:lnTo>
                  <a:lnTo>
                    <a:pt x="1" y="0"/>
                  </a:lnTo>
                  <a:lnTo>
                    <a:pt x="0" y="0"/>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8" name="Freeform 498"/>
            <p:cNvSpPr>
              <a:spLocks noEditPoints="1"/>
            </p:cNvSpPr>
            <p:nvPr/>
          </p:nvSpPr>
          <p:spPr bwMode="auto">
            <a:xfrm>
              <a:off x="5027613" y="3376613"/>
              <a:ext cx="12700" cy="15875"/>
            </a:xfrm>
            <a:custGeom>
              <a:avLst/>
              <a:gdLst>
                <a:gd name="T0" fmla="*/ 0 w 8"/>
                <a:gd name="T1" fmla="*/ 4 h 9"/>
                <a:gd name="T2" fmla="*/ 2 w 8"/>
                <a:gd name="T3" fmla="*/ 8 h 9"/>
                <a:gd name="T4" fmla="*/ 5 w 8"/>
                <a:gd name="T5" fmla="*/ 9 h 9"/>
                <a:gd name="T6" fmla="*/ 8 w 8"/>
                <a:gd name="T7" fmla="*/ 6 h 9"/>
                <a:gd name="T8" fmla="*/ 6 w 8"/>
                <a:gd name="T9" fmla="*/ 1 h 9"/>
                <a:gd name="T10" fmla="*/ 3 w 8"/>
                <a:gd name="T11" fmla="*/ 1 h 9"/>
                <a:gd name="T12" fmla="*/ 1 w 8"/>
                <a:gd name="T13" fmla="*/ 2 h 9"/>
                <a:gd name="T14" fmla="*/ 0 w 8"/>
                <a:gd name="T15" fmla="*/ 4 h 9"/>
                <a:gd name="T16" fmla="*/ 2 w 8"/>
                <a:gd name="T17" fmla="*/ 3 h 9"/>
                <a:gd name="T18" fmla="*/ 3 w 8"/>
                <a:gd name="T19" fmla="*/ 2 h 9"/>
                <a:gd name="T20" fmla="*/ 5 w 8"/>
                <a:gd name="T21" fmla="*/ 2 h 9"/>
                <a:gd name="T22" fmla="*/ 6 w 8"/>
                <a:gd name="T23" fmla="*/ 6 h 9"/>
                <a:gd name="T24" fmla="*/ 5 w 8"/>
                <a:gd name="T25" fmla="*/ 8 h 9"/>
                <a:gd name="T26" fmla="*/ 3 w 8"/>
                <a:gd name="T27" fmla="*/ 7 h 9"/>
                <a:gd name="T28" fmla="*/ 2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4"/>
                  </a:moveTo>
                  <a:cubicBezTo>
                    <a:pt x="2" y="8"/>
                    <a:pt x="2" y="8"/>
                    <a:pt x="2" y="8"/>
                  </a:cubicBezTo>
                  <a:cubicBezTo>
                    <a:pt x="2" y="9"/>
                    <a:pt x="4" y="9"/>
                    <a:pt x="5" y="9"/>
                  </a:cubicBezTo>
                  <a:cubicBezTo>
                    <a:pt x="7" y="8"/>
                    <a:pt x="8" y="7"/>
                    <a:pt x="8" y="6"/>
                  </a:cubicBezTo>
                  <a:cubicBezTo>
                    <a:pt x="6" y="1"/>
                    <a:pt x="6" y="1"/>
                    <a:pt x="6" y="1"/>
                  </a:cubicBezTo>
                  <a:cubicBezTo>
                    <a:pt x="6" y="0"/>
                    <a:pt x="4" y="0"/>
                    <a:pt x="3" y="1"/>
                  </a:cubicBezTo>
                  <a:cubicBezTo>
                    <a:pt x="2" y="1"/>
                    <a:pt x="1" y="1"/>
                    <a:pt x="1" y="2"/>
                  </a:cubicBezTo>
                  <a:cubicBezTo>
                    <a:pt x="0" y="3"/>
                    <a:pt x="0" y="3"/>
                    <a:pt x="0" y="4"/>
                  </a:cubicBezTo>
                  <a:close/>
                  <a:moveTo>
                    <a:pt x="2" y="3"/>
                  </a:moveTo>
                  <a:cubicBezTo>
                    <a:pt x="1" y="3"/>
                    <a:pt x="2" y="2"/>
                    <a:pt x="3" y="2"/>
                  </a:cubicBezTo>
                  <a:cubicBezTo>
                    <a:pt x="4" y="1"/>
                    <a:pt x="5" y="1"/>
                    <a:pt x="5" y="2"/>
                  </a:cubicBezTo>
                  <a:cubicBezTo>
                    <a:pt x="6" y="6"/>
                    <a:pt x="6" y="6"/>
                    <a:pt x="6" y="6"/>
                  </a:cubicBezTo>
                  <a:cubicBezTo>
                    <a:pt x="6" y="7"/>
                    <a:pt x="6" y="7"/>
                    <a:pt x="5" y="8"/>
                  </a:cubicBezTo>
                  <a:cubicBezTo>
                    <a:pt x="4" y="8"/>
                    <a:pt x="3" y="8"/>
                    <a:pt x="3"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9" name="Freeform 499"/>
            <p:cNvSpPr>
              <a:spLocks/>
            </p:cNvSpPr>
            <p:nvPr/>
          </p:nvSpPr>
          <p:spPr bwMode="auto">
            <a:xfrm>
              <a:off x="5027613" y="3378201"/>
              <a:ext cx="7938" cy="14288"/>
            </a:xfrm>
            <a:custGeom>
              <a:avLst/>
              <a:gdLst>
                <a:gd name="T0" fmla="*/ 0 w 5"/>
                <a:gd name="T1" fmla="*/ 3 h 8"/>
                <a:gd name="T2" fmla="*/ 2 w 5"/>
                <a:gd name="T3" fmla="*/ 7 h 8"/>
                <a:gd name="T4" fmla="*/ 5 w 5"/>
                <a:gd name="T5" fmla="*/ 8 h 8"/>
                <a:gd name="T6" fmla="*/ 5 w 5"/>
                <a:gd name="T7" fmla="*/ 7 h 8"/>
                <a:gd name="T8" fmla="*/ 3 w 5"/>
                <a:gd name="T9" fmla="*/ 6 h 8"/>
                <a:gd name="T10" fmla="*/ 2 w 5"/>
                <a:gd name="T11" fmla="*/ 2 h 8"/>
                <a:gd name="T12" fmla="*/ 3 w 5"/>
                <a:gd name="T13" fmla="*/ 1 h 8"/>
                <a:gd name="T14" fmla="*/ 3 w 5"/>
                <a:gd name="T15" fmla="*/ 0 h 8"/>
                <a:gd name="T16" fmla="*/ 1 w 5"/>
                <a:gd name="T17" fmla="*/ 1 h 8"/>
                <a:gd name="T18" fmla="*/ 0 w 5"/>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8">
                  <a:moveTo>
                    <a:pt x="0" y="3"/>
                  </a:moveTo>
                  <a:cubicBezTo>
                    <a:pt x="2" y="7"/>
                    <a:pt x="2" y="7"/>
                    <a:pt x="2" y="7"/>
                  </a:cubicBezTo>
                  <a:cubicBezTo>
                    <a:pt x="2" y="8"/>
                    <a:pt x="4" y="8"/>
                    <a:pt x="5" y="8"/>
                  </a:cubicBezTo>
                  <a:cubicBezTo>
                    <a:pt x="5" y="7"/>
                    <a:pt x="5" y="7"/>
                    <a:pt x="5" y="7"/>
                  </a:cubicBezTo>
                  <a:cubicBezTo>
                    <a:pt x="4" y="7"/>
                    <a:pt x="3" y="7"/>
                    <a:pt x="3" y="6"/>
                  </a:cubicBezTo>
                  <a:cubicBezTo>
                    <a:pt x="2" y="2"/>
                    <a:pt x="2" y="2"/>
                    <a:pt x="2" y="2"/>
                  </a:cubicBezTo>
                  <a:cubicBezTo>
                    <a:pt x="1" y="2"/>
                    <a:pt x="2" y="1"/>
                    <a:pt x="3" y="1"/>
                  </a:cubicBezTo>
                  <a:cubicBezTo>
                    <a:pt x="3" y="0"/>
                    <a:pt x="3" y="0"/>
                    <a:pt x="3" y="0"/>
                  </a:cubicBezTo>
                  <a:cubicBezTo>
                    <a:pt x="2" y="0"/>
                    <a:pt x="1" y="0"/>
                    <a:pt x="1" y="1"/>
                  </a:cubicBezTo>
                  <a:cubicBezTo>
                    <a:pt x="0" y="2"/>
                    <a:pt x="0" y="2"/>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0" name="Freeform 500"/>
            <p:cNvSpPr>
              <a:spLocks/>
            </p:cNvSpPr>
            <p:nvPr/>
          </p:nvSpPr>
          <p:spPr bwMode="auto">
            <a:xfrm>
              <a:off x="5033963" y="3386138"/>
              <a:ext cx="6350" cy="15875"/>
            </a:xfrm>
            <a:custGeom>
              <a:avLst/>
              <a:gdLst>
                <a:gd name="T0" fmla="*/ 3 w 4"/>
                <a:gd name="T1" fmla="*/ 10 h 10"/>
                <a:gd name="T2" fmla="*/ 4 w 4"/>
                <a:gd name="T3" fmla="*/ 9 h 10"/>
                <a:gd name="T4" fmla="*/ 4 w 4"/>
                <a:gd name="T5" fmla="*/ 9 h 10"/>
                <a:gd name="T6" fmla="*/ 1 w 4"/>
                <a:gd name="T7" fmla="*/ 1 h 10"/>
                <a:gd name="T8" fmla="*/ 1 w 4"/>
                <a:gd name="T9" fmla="*/ 0 h 10"/>
                <a:gd name="T10" fmla="*/ 0 w 4"/>
                <a:gd name="T11" fmla="*/ 1 h 10"/>
                <a:gd name="T12" fmla="*/ 0 w 4"/>
                <a:gd name="T13" fmla="*/ 1 h 10"/>
                <a:gd name="T14" fmla="*/ 3 w 4"/>
                <a:gd name="T15" fmla="*/ 10 h 10"/>
                <a:gd name="T16" fmla="*/ 3 w 4"/>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0">
                  <a:moveTo>
                    <a:pt x="3" y="10"/>
                  </a:moveTo>
                  <a:lnTo>
                    <a:pt x="4" y="9"/>
                  </a:lnTo>
                  <a:lnTo>
                    <a:pt x="4" y="9"/>
                  </a:lnTo>
                  <a:lnTo>
                    <a:pt x="1" y="1"/>
                  </a:lnTo>
                  <a:lnTo>
                    <a:pt x="1" y="0"/>
                  </a:lnTo>
                  <a:lnTo>
                    <a:pt x="0" y="1"/>
                  </a:lnTo>
                  <a:lnTo>
                    <a:pt x="0" y="1"/>
                  </a:lnTo>
                  <a:lnTo>
                    <a:pt x="3" y="10"/>
                  </a:lnTo>
                  <a:lnTo>
                    <a:pt x="3"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1" name="Freeform 501"/>
            <p:cNvSpPr>
              <a:spLocks/>
            </p:cNvSpPr>
            <p:nvPr/>
          </p:nvSpPr>
          <p:spPr bwMode="auto">
            <a:xfrm>
              <a:off x="5033963" y="3387726"/>
              <a:ext cx="4763" cy="14288"/>
            </a:xfrm>
            <a:custGeom>
              <a:avLst/>
              <a:gdLst>
                <a:gd name="T0" fmla="*/ 0 w 3"/>
                <a:gd name="T1" fmla="*/ 0 h 9"/>
                <a:gd name="T2" fmla="*/ 2 w 3"/>
                <a:gd name="T3" fmla="*/ 8 h 9"/>
                <a:gd name="T4" fmla="*/ 3 w 3"/>
                <a:gd name="T5" fmla="*/ 9 h 9"/>
                <a:gd name="T6" fmla="*/ 3 w 3"/>
                <a:gd name="T7" fmla="*/ 9 h 9"/>
                <a:gd name="T8" fmla="*/ 1 w 3"/>
                <a:gd name="T9" fmla="*/ 0 h 9"/>
                <a:gd name="T10" fmla="*/ 0 w 3"/>
                <a:gd name="T11" fmla="*/ 0 h 9"/>
                <a:gd name="T12" fmla="*/ 0 w 3"/>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3" h="9">
                  <a:moveTo>
                    <a:pt x="0" y="0"/>
                  </a:moveTo>
                  <a:lnTo>
                    <a:pt x="2" y="8"/>
                  </a:lnTo>
                  <a:lnTo>
                    <a:pt x="3" y="9"/>
                  </a:lnTo>
                  <a:lnTo>
                    <a:pt x="3" y="9"/>
                  </a:lnTo>
                  <a:lnTo>
                    <a:pt x="1" y="0"/>
                  </a:lnTo>
                  <a:lnTo>
                    <a:pt x="0" y="0"/>
                  </a:lnTo>
                  <a:lnTo>
                    <a:pt x="0" y="0"/>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2" name="Freeform 502"/>
            <p:cNvSpPr>
              <a:spLocks noEditPoints="1"/>
            </p:cNvSpPr>
            <p:nvPr/>
          </p:nvSpPr>
          <p:spPr bwMode="auto">
            <a:xfrm>
              <a:off x="5019676" y="3355976"/>
              <a:ext cx="14288" cy="15875"/>
            </a:xfrm>
            <a:custGeom>
              <a:avLst/>
              <a:gdLst>
                <a:gd name="T0" fmla="*/ 0 w 8"/>
                <a:gd name="T1" fmla="*/ 4 h 9"/>
                <a:gd name="T2" fmla="*/ 1 w 8"/>
                <a:gd name="T3" fmla="*/ 8 h 9"/>
                <a:gd name="T4" fmla="*/ 5 w 8"/>
                <a:gd name="T5" fmla="*/ 9 h 9"/>
                <a:gd name="T6" fmla="*/ 8 w 8"/>
                <a:gd name="T7" fmla="*/ 6 h 9"/>
                <a:gd name="T8" fmla="*/ 6 w 8"/>
                <a:gd name="T9" fmla="*/ 2 h 9"/>
                <a:gd name="T10" fmla="*/ 2 w 8"/>
                <a:gd name="T11" fmla="*/ 1 h 9"/>
                <a:gd name="T12" fmla="*/ 0 w 8"/>
                <a:gd name="T13" fmla="*/ 2 h 9"/>
                <a:gd name="T14" fmla="*/ 0 w 8"/>
                <a:gd name="T15" fmla="*/ 4 h 9"/>
                <a:gd name="T16" fmla="*/ 1 w 8"/>
                <a:gd name="T17" fmla="*/ 3 h 9"/>
                <a:gd name="T18" fmla="*/ 3 w 8"/>
                <a:gd name="T19" fmla="*/ 2 h 9"/>
                <a:gd name="T20" fmla="*/ 5 w 8"/>
                <a:gd name="T21" fmla="*/ 2 h 9"/>
                <a:gd name="T22" fmla="*/ 6 w 8"/>
                <a:gd name="T23" fmla="*/ 6 h 9"/>
                <a:gd name="T24" fmla="*/ 5 w 8"/>
                <a:gd name="T25" fmla="*/ 8 h 9"/>
                <a:gd name="T26" fmla="*/ 3 w 8"/>
                <a:gd name="T27" fmla="*/ 7 h 9"/>
                <a:gd name="T28" fmla="*/ 1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4"/>
                  </a:moveTo>
                  <a:cubicBezTo>
                    <a:pt x="1" y="8"/>
                    <a:pt x="1" y="8"/>
                    <a:pt x="1" y="8"/>
                  </a:cubicBezTo>
                  <a:cubicBezTo>
                    <a:pt x="2" y="9"/>
                    <a:pt x="3" y="9"/>
                    <a:pt x="5" y="9"/>
                  </a:cubicBezTo>
                  <a:cubicBezTo>
                    <a:pt x="7" y="8"/>
                    <a:pt x="8" y="7"/>
                    <a:pt x="8" y="6"/>
                  </a:cubicBezTo>
                  <a:cubicBezTo>
                    <a:pt x="6" y="2"/>
                    <a:pt x="6" y="2"/>
                    <a:pt x="6" y="2"/>
                  </a:cubicBezTo>
                  <a:cubicBezTo>
                    <a:pt x="6" y="0"/>
                    <a:pt x="4" y="0"/>
                    <a:pt x="2" y="1"/>
                  </a:cubicBezTo>
                  <a:cubicBezTo>
                    <a:pt x="1" y="1"/>
                    <a:pt x="1" y="1"/>
                    <a:pt x="0" y="2"/>
                  </a:cubicBezTo>
                  <a:cubicBezTo>
                    <a:pt x="0" y="3"/>
                    <a:pt x="0" y="3"/>
                    <a:pt x="0" y="4"/>
                  </a:cubicBezTo>
                  <a:moveTo>
                    <a:pt x="1" y="3"/>
                  </a:moveTo>
                  <a:cubicBezTo>
                    <a:pt x="1" y="3"/>
                    <a:pt x="2" y="2"/>
                    <a:pt x="3" y="2"/>
                  </a:cubicBezTo>
                  <a:cubicBezTo>
                    <a:pt x="3" y="1"/>
                    <a:pt x="4" y="1"/>
                    <a:pt x="5" y="2"/>
                  </a:cubicBezTo>
                  <a:cubicBezTo>
                    <a:pt x="6" y="6"/>
                    <a:pt x="6" y="6"/>
                    <a:pt x="6" y="6"/>
                  </a:cubicBezTo>
                  <a:cubicBezTo>
                    <a:pt x="6" y="7"/>
                    <a:pt x="6" y="7"/>
                    <a:pt x="5" y="8"/>
                  </a:cubicBezTo>
                  <a:cubicBezTo>
                    <a:pt x="4" y="8"/>
                    <a:pt x="3" y="8"/>
                    <a:pt x="3" y="7"/>
                  </a:cubicBezTo>
                  <a:cubicBezTo>
                    <a:pt x="1" y="3"/>
                    <a:pt x="1" y="3"/>
                    <a:pt x="1" y="3"/>
                  </a:cubicBezTo>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3" name="Freeform 503"/>
            <p:cNvSpPr>
              <a:spLocks/>
            </p:cNvSpPr>
            <p:nvPr/>
          </p:nvSpPr>
          <p:spPr bwMode="auto">
            <a:xfrm>
              <a:off x="5019676" y="3357563"/>
              <a:ext cx="9525" cy="14288"/>
            </a:xfrm>
            <a:custGeom>
              <a:avLst/>
              <a:gdLst>
                <a:gd name="T0" fmla="*/ 0 w 5"/>
                <a:gd name="T1" fmla="*/ 3 h 8"/>
                <a:gd name="T2" fmla="*/ 1 w 5"/>
                <a:gd name="T3" fmla="*/ 7 h 8"/>
                <a:gd name="T4" fmla="*/ 5 w 5"/>
                <a:gd name="T5" fmla="*/ 8 h 8"/>
                <a:gd name="T6" fmla="*/ 5 w 5"/>
                <a:gd name="T7" fmla="*/ 7 h 8"/>
                <a:gd name="T8" fmla="*/ 3 w 5"/>
                <a:gd name="T9" fmla="*/ 6 h 8"/>
                <a:gd name="T10" fmla="*/ 1 w 5"/>
                <a:gd name="T11" fmla="*/ 2 h 8"/>
                <a:gd name="T12" fmla="*/ 3 w 5"/>
                <a:gd name="T13" fmla="*/ 1 h 8"/>
                <a:gd name="T14" fmla="*/ 2 w 5"/>
                <a:gd name="T15" fmla="*/ 0 h 8"/>
                <a:gd name="T16" fmla="*/ 0 w 5"/>
                <a:gd name="T17" fmla="*/ 1 h 8"/>
                <a:gd name="T18" fmla="*/ 0 w 5"/>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8">
                  <a:moveTo>
                    <a:pt x="0" y="3"/>
                  </a:moveTo>
                  <a:cubicBezTo>
                    <a:pt x="1" y="7"/>
                    <a:pt x="1" y="7"/>
                    <a:pt x="1" y="7"/>
                  </a:cubicBezTo>
                  <a:cubicBezTo>
                    <a:pt x="2" y="8"/>
                    <a:pt x="3" y="8"/>
                    <a:pt x="5" y="8"/>
                  </a:cubicBezTo>
                  <a:cubicBezTo>
                    <a:pt x="5" y="7"/>
                    <a:pt x="5" y="7"/>
                    <a:pt x="5" y="7"/>
                  </a:cubicBezTo>
                  <a:cubicBezTo>
                    <a:pt x="4" y="7"/>
                    <a:pt x="3" y="7"/>
                    <a:pt x="3" y="6"/>
                  </a:cubicBezTo>
                  <a:cubicBezTo>
                    <a:pt x="1" y="2"/>
                    <a:pt x="1" y="2"/>
                    <a:pt x="1" y="2"/>
                  </a:cubicBezTo>
                  <a:cubicBezTo>
                    <a:pt x="1" y="2"/>
                    <a:pt x="2" y="1"/>
                    <a:pt x="3" y="1"/>
                  </a:cubicBezTo>
                  <a:cubicBezTo>
                    <a:pt x="2" y="0"/>
                    <a:pt x="2" y="0"/>
                    <a:pt x="2" y="0"/>
                  </a:cubicBezTo>
                  <a:cubicBezTo>
                    <a:pt x="1" y="0"/>
                    <a:pt x="1" y="0"/>
                    <a:pt x="0" y="1"/>
                  </a:cubicBezTo>
                  <a:cubicBezTo>
                    <a:pt x="0" y="2"/>
                    <a:pt x="0" y="2"/>
                    <a:pt x="0" y="3"/>
                  </a:cubicBezTo>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4" name="Freeform 504"/>
            <p:cNvSpPr>
              <a:spLocks/>
            </p:cNvSpPr>
            <p:nvPr/>
          </p:nvSpPr>
          <p:spPr bwMode="auto">
            <a:xfrm>
              <a:off x="5027613" y="3367088"/>
              <a:ext cx="6350" cy="14288"/>
            </a:xfrm>
            <a:custGeom>
              <a:avLst/>
              <a:gdLst>
                <a:gd name="T0" fmla="*/ 3 w 4"/>
                <a:gd name="T1" fmla="*/ 9 h 9"/>
                <a:gd name="T2" fmla="*/ 4 w 4"/>
                <a:gd name="T3" fmla="*/ 9 h 9"/>
                <a:gd name="T4" fmla="*/ 4 w 4"/>
                <a:gd name="T5" fmla="*/ 8 h 9"/>
                <a:gd name="T6" fmla="*/ 1 w 4"/>
                <a:gd name="T7" fmla="*/ 1 h 9"/>
                <a:gd name="T8" fmla="*/ 1 w 4"/>
                <a:gd name="T9" fmla="*/ 0 h 9"/>
                <a:gd name="T10" fmla="*/ 0 w 4"/>
                <a:gd name="T11" fmla="*/ 1 h 9"/>
                <a:gd name="T12" fmla="*/ 0 w 4"/>
                <a:gd name="T13" fmla="*/ 1 h 9"/>
                <a:gd name="T14" fmla="*/ 2 w 4"/>
                <a:gd name="T15" fmla="*/ 9 h 9"/>
                <a:gd name="T16" fmla="*/ 3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3" y="9"/>
                  </a:moveTo>
                  <a:lnTo>
                    <a:pt x="4" y="9"/>
                  </a:lnTo>
                  <a:lnTo>
                    <a:pt x="4" y="8"/>
                  </a:lnTo>
                  <a:lnTo>
                    <a:pt x="1" y="1"/>
                  </a:lnTo>
                  <a:lnTo>
                    <a:pt x="1" y="0"/>
                  </a:lnTo>
                  <a:lnTo>
                    <a:pt x="0" y="1"/>
                  </a:lnTo>
                  <a:lnTo>
                    <a:pt x="0" y="1"/>
                  </a:lnTo>
                  <a:lnTo>
                    <a:pt x="2" y="9"/>
                  </a:lnTo>
                  <a:lnTo>
                    <a:pt x="3"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5" name="Freeform 505"/>
            <p:cNvSpPr>
              <a:spLocks/>
            </p:cNvSpPr>
            <p:nvPr/>
          </p:nvSpPr>
          <p:spPr bwMode="auto">
            <a:xfrm>
              <a:off x="5027613" y="3367088"/>
              <a:ext cx="6350" cy="14288"/>
            </a:xfrm>
            <a:custGeom>
              <a:avLst/>
              <a:gdLst>
                <a:gd name="T0" fmla="*/ 3 w 4"/>
                <a:gd name="T1" fmla="*/ 9 h 9"/>
                <a:gd name="T2" fmla="*/ 4 w 4"/>
                <a:gd name="T3" fmla="*/ 9 h 9"/>
                <a:gd name="T4" fmla="*/ 4 w 4"/>
                <a:gd name="T5" fmla="*/ 8 h 9"/>
                <a:gd name="T6" fmla="*/ 1 w 4"/>
                <a:gd name="T7" fmla="*/ 1 h 9"/>
                <a:gd name="T8" fmla="*/ 1 w 4"/>
                <a:gd name="T9" fmla="*/ 0 h 9"/>
                <a:gd name="T10" fmla="*/ 0 w 4"/>
                <a:gd name="T11" fmla="*/ 1 h 9"/>
                <a:gd name="T12" fmla="*/ 0 w 4"/>
                <a:gd name="T13" fmla="*/ 1 h 9"/>
                <a:gd name="T14" fmla="*/ 2 w 4"/>
                <a:gd name="T15" fmla="*/ 9 h 9"/>
                <a:gd name="T16" fmla="*/ 3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3" y="9"/>
                  </a:moveTo>
                  <a:lnTo>
                    <a:pt x="4" y="9"/>
                  </a:lnTo>
                  <a:lnTo>
                    <a:pt x="4" y="8"/>
                  </a:lnTo>
                  <a:lnTo>
                    <a:pt x="1" y="1"/>
                  </a:lnTo>
                  <a:lnTo>
                    <a:pt x="1" y="0"/>
                  </a:lnTo>
                  <a:lnTo>
                    <a:pt x="0" y="1"/>
                  </a:lnTo>
                  <a:lnTo>
                    <a:pt x="0" y="1"/>
                  </a:lnTo>
                  <a:lnTo>
                    <a:pt x="2" y="9"/>
                  </a:lnTo>
                  <a:lnTo>
                    <a:pt x="3"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6" name="Freeform 506"/>
            <p:cNvSpPr>
              <a:spLocks/>
            </p:cNvSpPr>
            <p:nvPr/>
          </p:nvSpPr>
          <p:spPr bwMode="auto">
            <a:xfrm>
              <a:off x="5027613" y="3368676"/>
              <a:ext cx="4763" cy="12700"/>
            </a:xfrm>
            <a:custGeom>
              <a:avLst/>
              <a:gdLst>
                <a:gd name="T0" fmla="*/ 0 w 3"/>
                <a:gd name="T1" fmla="*/ 1 h 8"/>
                <a:gd name="T2" fmla="*/ 2 w 3"/>
                <a:gd name="T3" fmla="*/ 7 h 8"/>
                <a:gd name="T4" fmla="*/ 3 w 3"/>
                <a:gd name="T5" fmla="*/ 8 h 8"/>
                <a:gd name="T6" fmla="*/ 3 w 3"/>
                <a:gd name="T7" fmla="*/ 8 h 8"/>
                <a:gd name="T8" fmla="*/ 0 w 3"/>
                <a:gd name="T9" fmla="*/ 0 h 8"/>
                <a:gd name="T10" fmla="*/ 0 w 3"/>
                <a:gd name="T11" fmla="*/ 0 h 8"/>
                <a:gd name="T12" fmla="*/ 0 w 3"/>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3" h="8">
                  <a:moveTo>
                    <a:pt x="0" y="1"/>
                  </a:moveTo>
                  <a:lnTo>
                    <a:pt x="2" y="7"/>
                  </a:lnTo>
                  <a:lnTo>
                    <a:pt x="3" y="8"/>
                  </a:lnTo>
                  <a:lnTo>
                    <a:pt x="3" y="8"/>
                  </a:lnTo>
                  <a:lnTo>
                    <a:pt x="0" y="0"/>
                  </a:lnTo>
                  <a:lnTo>
                    <a:pt x="0" y="0"/>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7" name="Freeform 507"/>
            <p:cNvSpPr>
              <a:spLocks/>
            </p:cNvSpPr>
            <p:nvPr/>
          </p:nvSpPr>
          <p:spPr bwMode="auto">
            <a:xfrm>
              <a:off x="5027613" y="3368676"/>
              <a:ext cx="4763" cy="12700"/>
            </a:xfrm>
            <a:custGeom>
              <a:avLst/>
              <a:gdLst>
                <a:gd name="T0" fmla="*/ 0 w 3"/>
                <a:gd name="T1" fmla="*/ 1 h 8"/>
                <a:gd name="T2" fmla="*/ 2 w 3"/>
                <a:gd name="T3" fmla="*/ 7 h 8"/>
                <a:gd name="T4" fmla="*/ 3 w 3"/>
                <a:gd name="T5" fmla="*/ 8 h 8"/>
                <a:gd name="T6" fmla="*/ 3 w 3"/>
                <a:gd name="T7" fmla="*/ 8 h 8"/>
                <a:gd name="T8" fmla="*/ 0 w 3"/>
                <a:gd name="T9" fmla="*/ 0 h 8"/>
                <a:gd name="T10" fmla="*/ 0 w 3"/>
                <a:gd name="T11" fmla="*/ 0 h 8"/>
                <a:gd name="T12" fmla="*/ 0 w 3"/>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3" h="8">
                  <a:moveTo>
                    <a:pt x="0" y="1"/>
                  </a:moveTo>
                  <a:lnTo>
                    <a:pt x="2" y="7"/>
                  </a:lnTo>
                  <a:lnTo>
                    <a:pt x="3" y="8"/>
                  </a:lnTo>
                  <a:lnTo>
                    <a:pt x="3" y="8"/>
                  </a:lnTo>
                  <a:lnTo>
                    <a:pt x="0" y="0"/>
                  </a:lnTo>
                  <a:lnTo>
                    <a:pt x="0" y="0"/>
                  </a:lnTo>
                  <a:lnTo>
                    <a:pt x="0" y="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8" name="Freeform 508"/>
            <p:cNvSpPr>
              <a:spLocks/>
            </p:cNvSpPr>
            <p:nvPr/>
          </p:nvSpPr>
          <p:spPr bwMode="auto">
            <a:xfrm>
              <a:off x="5000626" y="3305176"/>
              <a:ext cx="277813" cy="87313"/>
            </a:xfrm>
            <a:custGeom>
              <a:avLst/>
              <a:gdLst>
                <a:gd name="T0" fmla="*/ 165 w 165"/>
                <a:gd name="T1" fmla="*/ 18 h 51"/>
                <a:gd name="T2" fmla="*/ 159 w 165"/>
                <a:gd name="T3" fmla="*/ 51 h 51"/>
                <a:gd name="T4" fmla="*/ 157 w 165"/>
                <a:gd name="T5" fmla="*/ 50 h 51"/>
                <a:gd name="T6" fmla="*/ 104 w 165"/>
                <a:gd name="T7" fmla="*/ 28 h 51"/>
                <a:gd name="T8" fmla="*/ 17 w 165"/>
                <a:gd name="T9" fmla="*/ 40 h 51"/>
                <a:gd name="T10" fmla="*/ 6 w 165"/>
                <a:gd name="T11" fmla="*/ 39 h 51"/>
                <a:gd name="T12" fmla="*/ 0 w 165"/>
                <a:gd name="T13" fmla="*/ 33 h 51"/>
                <a:gd name="T14" fmla="*/ 7 w 165"/>
                <a:gd name="T15" fmla="*/ 27 h 51"/>
                <a:gd name="T16" fmla="*/ 9 w 165"/>
                <a:gd name="T17" fmla="*/ 28 h 51"/>
                <a:gd name="T18" fmla="*/ 10 w 165"/>
                <a:gd name="T19" fmla="*/ 31 h 51"/>
                <a:gd name="T20" fmla="*/ 19 w 165"/>
                <a:gd name="T21" fmla="*/ 28 h 51"/>
                <a:gd name="T22" fmla="*/ 22 w 165"/>
                <a:gd name="T23" fmla="*/ 28 h 51"/>
                <a:gd name="T24" fmla="*/ 104 w 165"/>
                <a:gd name="T25" fmla="*/ 2 h 51"/>
                <a:gd name="T26" fmla="*/ 165 w 165"/>
                <a:gd name="T27" fmla="*/ 18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51">
                  <a:moveTo>
                    <a:pt x="165" y="18"/>
                  </a:moveTo>
                  <a:cubicBezTo>
                    <a:pt x="159" y="51"/>
                    <a:pt x="159" y="51"/>
                    <a:pt x="159" y="51"/>
                  </a:cubicBezTo>
                  <a:cubicBezTo>
                    <a:pt x="159" y="51"/>
                    <a:pt x="158" y="50"/>
                    <a:pt x="157" y="50"/>
                  </a:cubicBezTo>
                  <a:cubicBezTo>
                    <a:pt x="158" y="50"/>
                    <a:pt x="122" y="27"/>
                    <a:pt x="104" y="28"/>
                  </a:cubicBezTo>
                  <a:cubicBezTo>
                    <a:pt x="82" y="28"/>
                    <a:pt x="37" y="41"/>
                    <a:pt x="17" y="40"/>
                  </a:cubicBezTo>
                  <a:cubicBezTo>
                    <a:pt x="14" y="40"/>
                    <a:pt x="11" y="40"/>
                    <a:pt x="6" y="39"/>
                  </a:cubicBezTo>
                  <a:cubicBezTo>
                    <a:pt x="3" y="39"/>
                    <a:pt x="0" y="36"/>
                    <a:pt x="0" y="33"/>
                  </a:cubicBezTo>
                  <a:cubicBezTo>
                    <a:pt x="0" y="30"/>
                    <a:pt x="3" y="27"/>
                    <a:pt x="7" y="27"/>
                  </a:cubicBezTo>
                  <a:cubicBezTo>
                    <a:pt x="8" y="27"/>
                    <a:pt x="8" y="28"/>
                    <a:pt x="9" y="28"/>
                  </a:cubicBezTo>
                  <a:cubicBezTo>
                    <a:pt x="9" y="29"/>
                    <a:pt x="9" y="30"/>
                    <a:pt x="10" y="31"/>
                  </a:cubicBezTo>
                  <a:cubicBezTo>
                    <a:pt x="13" y="35"/>
                    <a:pt x="19" y="33"/>
                    <a:pt x="19" y="28"/>
                  </a:cubicBezTo>
                  <a:cubicBezTo>
                    <a:pt x="20" y="28"/>
                    <a:pt x="21" y="28"/>
                    <a:pt x="22" y="28"/>
                  </a:cubicBezTo>
                  <a:cubicBezTo>
                    <a:pt x="33" y="28"/>
                    <a:pt x="77" y="4"/>
                    <a:pt x="104" y="2"/>
                  </a:cubicBezTo>
                  <a:cubicBezTo>
                    <a:pt x="122" y="0"/>
                    <a:pt x="150" y="10"/>
                    <a:pt x="165" y="18"/>
                  </a:cubicBezTo>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9" name="Freeform 509"/>
            <p:cNvSpPr>
              <a:spLocks noEditPoints="1"/>
            </p:cNvSpPr>
            <p:nvPr/>
          </p:nvSpPr>
          <p:spPr bwMode="auto">
            <a:xfrm>
              <a:off x="5002213" y="3352801"/>
              <a:ext cx="246063" cy="25400"/>
            </a:xfrm>
            <a:custGeom>
              <a:avLst/>
              <a:gdLst>
                <a:gd name="T0" fmla="*/ 14 w 146"/>
                <a:gd name="T1" fmla="*/ 12 h 15"/>
                <a:gd name="T2" fmla="*/ 16 w 146"/>
                <a:gd name="T3" fmla="*/ 12 h 15"/>
                <a:gd name="T4" fmla="*/ 16 w 146"/>
                <a:gd name="T5" fmla="*/ 12 h 15"/>
                <a:gd name="T6" fmla="*/ 16 w 146"/>
                <a:gd name="T7" fmla="*/ 12 h 15"/>
                <a:gd name="T8" fmla="*/ 16 w 146"/>
                <a:gd name="T9" fmla="*/ 12 h 15"/>
                <a:gd name="T10" fmla="*/ 14 w 146"/>
                <a:gd name="T11" fmla="*/ 12 h 15"/>
                <a:gd name="T12" fmla="*/ 24 w 146"/>
                <a:gd name="T13" fmla="*/ 12 h 15"/>
                <a:gd name="T14" fmla="*/ 18 w 146"/>
                <a:gd name="T15" fmla="*/ 12 h 15"/>
                <a:gd name="T16" fmla="*/ 18 w 146"/>
                <a:gd name="T17" fmla="*/ 12 h 15"/>
                <a:gd name="T18" fmla="*/ 18 w 146"/>
                <a:gd name="T19" fmla="*/ 12 h 15"/>
                <a:gd name="T20" fmla="*/ 18 w 146"/>
                <a:gd name="T21" fmla="*/ 12 h 15"/>
                <a:gd name="T22" fmla="*/ 24 w 146"/>
                <a:gd name="T23" fmla="*/ 12 h 15"/>
                <a:gd name="T24" fmla="*/ 1 w 146"/>
                <a:gd name="T25" fmla="*/ 9 h 15"/>
                <a:gd name="T26" fmla="*/ 1 w 146"/>
                <a:gd name="T27" fmla="*/ 9 h 15"/>
                <a:gd name="T28" fmla="*/ 1 w 146"/>
                <a:gd name="T29" fmla="*/ 9 h 15"/>
                <a:gd name="T30" fmla="*/ 0 w 146"/>
                <a:gd name="T31" fmla="*/ 8 h 15"/>
                <a:gd name="T32" fmla="*/ 1 w 146"/>
                <a:gd name="T33" fmla="*/ 9 h 15"/>
                <a:gd name="T34" fmla="*/ 0 w 146"/>
                <a:gd name="T35" fmla="*/ 8 h 15"/>
                <a:gd name="T36" fmla="*/ 0 w 146"/>
                <a:gd name="T37" fmla="*/ 8 h 15"/>
                <a:gd name="T38" fmla="*/ 104 w 146"/>
                <a:gd name="T39" fmla="*/ 0 h 15"/>
                <a:gd name="T40" fmla="*/ 103 w 146"/>
                <a:gd name="T41" fmla="*/ 0 h 15"/>
                <a:gd name="T42" fmla="*/ 87 w 146"/>
                <a:gd name="T43" fmla="*/ 1 h 15"/>
                <a:gd name="T44" fmla="*/ 103 w 146"/>
                <a:gd name="T45" fmla="*/ 0 h 15"/>
                <a:gd name="T46" fmla="*/ 104 w 146"/>
                <a:gd name="T47" fmla="*/ 0 h 15"/>
                <a:gd name="T48" fmla="*/ 146 w 146"/>
                <a:gd name="T49" fmla="*/ 15 h 15"/>
                <a:gd name="T50" fmla="*/ 146 w 146"/>
                <a:gd name="T51" fmla="*/ 15 h 15"/>
                <a:gd name="T52" fmla="*/ 104 w 146"/>
                <a:gd name="T53" fmla="*/ 0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6" h="15">
                  <a:moveTo>
                    <a:pt x="14" y="12"/>
                  </a:moveTo>
                  <a:cubicBezTo>
                    <a:pt x="15" y="12"/>
                    <a:pt x="15" y="12"/>
                    <a:pt x="16" y="12"/>
                  </a:cubicBezTo>
                  <a:cubicBezTo>
                    <a:pt x="16" y="12"/>
                    <a:pt x="16" y="12"/>
                    <a:pt x="16" y="12"/>
                  </a:cubicBezTo>
                  <a:cubicBezTo>
                    <a:pt x="16" y="12"/>
                    <a:pt x="16" y="12"/>
                    <a:pt x="16" y="12"/>
                  </a:cubicBezTo>
                  <a:cubicBezTo>
                    <a:pt x="16" y="12"/>
                    <a:pt x="16" y="12"/>
                    <a:pt x="16" y="12"/>
                  </a:cubicBezTo>
                  <a:cubicBezTo>
                    <a:pt x="15" y="12"/>
                    <a:pt x="15" y="12"/>
                    <a:pt x="14" y="12"/>
                  </a:cubicBezTo>
                  <a:moveTo>
                    <a:pt x="24" y="12"/>
                  </a:moveTo>
                  <a:cubicBezTo>
                    <a:pt x="22" y="12"/>
                    <a:pt x="20" y="12"/>
                    <a:pt x="18" y="12"/>
                  </a:cubicBezTo>
                  <a:cubicBezTo>
                    <a:pt x="18" y="12"/>
                    <a:pt x="18" y="12"/>
                    <a:pt x="18" y="12"/>
                  </a:cubicBezTo>
                  <a:cubicBezTo>
                    <a:pt x="18" y="12"/>
                    <a:pt x="18" y="12"/>
                    <a:pt x="18" y="12"/>
                  </a:cubicBezTo>
                  <a:cubicBezTo>
                    <a:pt x="18" y="12"/>
                    <a:pt x="18" y="12"/>
                    <a:pt x="18" y="12"/>
                  </a:cubicBezTo>
                  <a:cubicBezTo>
                    <a:pt x="20" y="12"/>
                    <a:pt x="22" y="12"/>
                    <a:pt x="24" y="12"/>
                  </a:cubicBezTo>
                  <a:moveTo>
                    <a:pt x="1" y="9"/>
                  </a:moveTo>
                  <a:cubicBezTo>
                    <a:pt x="1" y="9"/>
                    <a:pt x="1" y="9"/>
                    <a:pt x="1" y="9"/>
                  </a:cubicBezTo>
                  <a:cubicBezTo>
                    <a:pt x="1" y="9"/>
                    <a:pt x="1" y="9"/>
                    <a:pt x="1" y="9"/>
                  </a:cubicBezTo>
                  <a:moveTo>
                    <a:pt x="0" y="8"/>
                  </a:moveTo>
                  <a:cubicBezTo>
                    <a:pt x="0" y="9"/>
                    <a:pt x="1" y="9"/>
                    <a:pt x="1" y="9"/>
                  </a:cubicBezTo>
                  <a:cubicBezTo>
                    <a:pt x="1" y="9"/>
                    <a:pt x="0" y="9"/>
                    <a:pt x="0" y="8"/>
                  </a:cubicBezTo>
                  <a:cubicBezTo>
                    <a:pt x="0" y="8"/>
                    <a:pt x="0" y="8"/>
                    <a:pt x="0" y="8"/>
                  </a:cubicBezTo>
                  <a:moveTo>
                    <a:pt x="104" y="0"/>
                  </a:moveTo>
                  <a:cubicBezTo>
                    <a:pt x="103" y="0"/>
                    <a:pt x="103" y="0"/>
                    <a:pt x="103" y="0"/>
                  </a:cubicBezTo>
                  <a:cubicBezTo>
                    <a:pt x="99" y="0"/>
                    <a:pt x="93" y="0"/>
                    <a:pt x="87" y="1"/>
                  </a:cubicBezTo>
                  <a:cubicBezTo>
                    <a:pt x="93" y="0"/>
                    <a:pt x="99" y="0"/>
                    <a:pt x="103" y="0"/>
                  </a:cubicBezTo>
                  <a:cubicBezTo>
                    <a:pt x="103" y="0"/>
                    <a:pt x="103" y="0"/>
                    <a:pt x="104" y="0"/>
                  </a:cubicBezTo>
                  <a:cubicBezTo>
                    <a:pt x="115" y="0"/>
                    <a:pt x="134" y="9"/>
                    <a:pt x="146" y="15"/>
                  </a:cubicBezTo>
                  <a:cubicBezTo>
                    <a:pt x="146" y="15"/>
                    <a:pt x="146" y="15"/>
                    <a:pt x="146" y="15"/>
                  </a:cubicBezTo>
                  <a:cubicBezTo>
                    <a:pt x="134" y="9"/>
                    <a:pt x="115" y="0"/>
                    <a:pt x="104" y="0"/>
                  </a:cubicBezTo>
                </a:path>
              </a:pathLst>
            </a:custGeom>
            <a:solidFill>
              <a:srgbClr val="FFE5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0" name="Freeform 510"/>
            <p:cNvSpPr>
              <a:spLocks/>
            </p:cNvSpPr>
            <p:nvPr/>
          </p:nvSpPr>
          <p:spPr bwMode="auto">
            <a:xfrm>
              <a:off x="5030788" y="3373438"/>
              <a:ext cx="1588" cy="0"/>
            </a:xfrm>
            <a:custGeom>
              <a:avLst/>
              <a:gdLst>
                <a:gd name="T0" fmla="*/ 0 w 1"/>
                <a:gd name="T1" fmla="*/ 0 w 1"/>
                <a:gd name="T2" fmla="*/ 1 w 1"/>
                <a:gd name="T3" fmla="*/ 1 w 1"/>
                <a:gd name="T4" fmla="*/ 0 w 1"/>
              </a:gdLst>
              <a:ahLst/>
              <a:cxnLst>
                <a:cxn ang="0">
                  <a:pos x="T0" y="0"/>
                </a:cxn>
                <a:cxn ang="0">
                  <a:pos x="T1" y="0"/>
                </a:cxn>
                <a:cxn ang="0">
                  <a:pos x="T2" y="0"/>
                </a:cxn>
                <a:cxn ang="0">
                  <a:pos x="T3" y="0"/>
                </a:cxn>
                <a:cxn ang="0">
                  <a:pos x="T4" y="0"/>
                </a:cxn>
              </a:cxnLst>
              <a:rect l="0" t="0" r="r" b="b"/>
              <a:pathLst>
                <a:path w="1">
                  <a:moveTo>
                    <a:pt x="0" y="0"/>
                  </a:moveTo>
                  <a:cubicBezTo>
                    <a:pt x="0" y="0"/>
                    <a:pt x="0" y="0"/>
                    <a:pt x="0" y="0"/>
                  </a:cubicBezTo>
                  <a:cubicBezTo>
                    <a:pt x="0" y="0"/>
                    <a:pt x="0" y="0"/>
                    <a:pt x="1" y="0"/>
                  </a:cubicBezTo>
                  <a:cubicBezTo>
                    <a:pt x="1" y="0"/>
                    <a:pt x="1" y="0"/>
                    <a:pt x="1" y="0"/>
                  </a:cubicBezTo>
                  <a:cubicBezTo>
                    <a:pt x="0" y="0"/>
                    <a:pt x="0" y="0"/>
                    <a:pt x="0" y="0"/>
                  </a:cubicBezTo>
                </a:path>
              </a:pathLst>
            </a:custGeom>
            <a:solidFill>
              <a:srgbClr val="F5CC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1" name="Freeform 511"/>
            <p:cNvSpPr>
              <a:spLocks/>
            </p:cNvSpPr>
            <p:nvPr/>
          </p:nvSpPr>
          <p:spPr bwMode="auto">
            <a:xfrm>
              <a:off x="5029201" y="3373438"/>
              <a:ext cx="1588" cy="0"/>
            </a:xfrm>
            <a:custGeom>
              <a:avLst/>
              <a:gdLst>
                <a:gd name="T0" fmla="*/ 0 w 1"/>
                <a:gd name="T1" fmla="*/ 0 w 1"/>
                <a:gd name="T2" fmla="*/ 1 w 1"/>
                <a:gd name="T3" fmla="*/ 1 w 1"/>
                <a:gd name="T4" fmla="*/ 0 w 1"/>
              </a:gdLst>
              <a:ahLst/>
              <a:cxnLst>
                <a:cxn ang="0">
                  <a:pos x="T0" y="0"/>
                </a:cxn>
                <a:cxn ang="0">
                  <a:pos x="T1" y="0"/>
                </a:cxn>
                <a:cxn ang="0">
                  <a:pos x="T2" y="0"/>
                </a:cxn>
                <a:cxn ang="0">
                  <a:pos x="T3" y="0"/>
                </a:cxn>
                <a:cxn ang="0">
                  <a:pos x="T4" y="0"/>
                </a:cxn>
              </a:cxnLst>
              <a:rect l="0" t="0" r="r" b="b"/>
              <a:pathLst>
                <a:path w="1">
                  <a:moveTo>
                    <a:pt x="0" y="0"/>
                  </a:moveTo>
                  <a:cubicBezTo>
                    <a:pt x="0" y="0"/>
                    <a:pt x="0" y="0"/>
                    <a:pt x="0" y="0"/>
                  </a:cubicBezTo>
                  <a:cubicBezTo>
                    <a:pt x="0" y="0"/>
                    <a:pt x="0" y="0"/>
                    <a:pt x="1" y="0"/>
                  </a:cubicBezTo>
                  <a:cubicBezTo>
                    <a:pt x="1" y="0"/>
                    <a:pt x="1" y="0"/>
                    <a:pt x="1" y="0"/>
                  </a:cubicBezTo>
                  <a:cubicBezTo>
                    <a:pt x="0" y="0"/>
                    <a:pt x="0" y="0"/>
                    <a:pt x="0" y="0"/>
                  </a:cubicBezTo>
                </a:path>
              </a:pathLst>
            </a:custGeom>
            <a:solidFill>
              <a:srgbClr val="FCC2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2" name="Freeform 512"/>
            <p:cNvSpPr>
              <a:spLocks/>
            </p:cNvSpPr>
            <p:nvPr/>
          </p:nvSpPr>
          <p:spPr bwMode="auto">
            <a:xfrm>
              <a:off x="5002213" y="3344863"/>
              <a:ext cx="246063" cy="33338"/>
            </a:xfrm>
            <a:custGeom>
              <a:avLst/>
              <a:gdLst>
                <a:gd name="T0" fmla="*/ 102 w 146"/>
                <a:gd name="T1" fmla="*/ 0 h 20"/>
                <a:gd name="T2" fmla="*/ 101 w 146"/>
                <a:gd name="T3" fmla="*/ 0 h 20"/>
                <a:gd name="T4" fmla="*/ 14 w 146"/>
                <a:gd name="T5" fmla="*/ 15 h 20"/>
                <a:gd name="T6" fmla="*/ 14 w 146"/>
                <a:gd name="T7" fmla="*/ 15 h 20"/>
                <a:gd name="T8" fmla="*/ 2 w 146"/>
                <a:gd name="T9" fmla="*/ 14 h 20"/>
                <a:gd name="T10" fmla="*/ 0 w 146"/>
                <a:gd name="T11" fmla="*/ 13 h 20"/>
                <a:gd name="T12" fmla="*/ 1 w 146"/>
                <a:gd name="T13" fmla="*/ 14 h 20"/>
                <a:gd name="T14" fmla="*/ 1 w 146"/>
                <a:gd name="T15" fmla="*/ 14 h 20"/>
                <a:gd name="T16" fmla="*/ 1 w 146"/>
                <a:gd name="T17" fmla="*/ 14 h 20"/>
                <a:gd name="T18" fmla="*/ 5 w 146"/>
                <a:gd name="T19" fmla="*/ 16 h 20"/>
                <a:gd name="T20" fmla="*/ 14 w 146"/>
                <a:gd name="T21" fmla="*/ 17 h 20"/>
                <a:gd name="T22" fmla="*/ 16 w 146"/>
                <a:gd name="T23" fmla="*/ 17 h 20"/>
                <a:gd name="T24" fmla="*/ 16 w 146"/>
                <a:gd name="T25" fmla="*/ 17 h 20"/>
                <a:gd name="T26" fmla="*/ 17 w 146"/>
                <a:gd name="T27" fmla="*/ 17 h 20"/>
                <a:gd name="T28" fmla="*/ 18 w 146"/>
                <a:gd name="T29" fmla="*/ 17 h 20"/>
                <a:gd name="T30" fmla="*/ 18 w 146"/>
                <a:gd name="T31" fmla="*/ 17 h 20"/>
                <a:gd name="T32" fmla="*/ 24 w 146"/>
                <a:gd name="T33" fmla="*/ 17 h 20"/>
                <a:gd name="T34" fmla="*/ 87 w 146"/>
                <a:gd name="T35" fmla="*/ 6 h 20"/>
                <a:gd name="T36" fmla="*/ 103 w 146"/>
                <a:gd name="T37" fmla="*/ 5 h 20"/>
                <a:gd name="T38" fmla="*/ 104 w 146"/>
                <a:gd name="T39" fmla="*/ 5 h 20"/>
                <a:gd name="T40" fmla="*/ 146 w 146"/>
                <a:gd name="T41" fmla="*/ 20 h 20"/>
                <a:gd name="T42" fmla="*/ 145 w 146"/>
                <a:gd name="T43" fmla="*/ 15 h 20"/>
                <a:gd name="T44" fmla="*/ 102 w 146"/>
                <a:gd name="T45" fmla="*/ 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6" h="20">
                  <a:moveTo>
                    <a:pt x="102" y="0"/>
                  </a:moveTo>
                  <a:cubicBezTo>
                    <a:pt x="101" y="0"/>
                    <a:pt x="101" y="0"/>
                    <a:pt x="101" y="0"/>
                  </a:cubicBezTo>
                  <a:cubicBezTo>
                    <a:pt x="79" y="1"/>
                    <a:pt x="35" y="15"/>
                    <a:pt x="14" y="15"/>
                  </a:cubicBezTo>
                  <a:cubicBezTo>
                    <a:pt x="14" y="15"/>
                    <a:pt x="14" y="15"/>
                    <a:pt x="14" y="15"/>
                  </a:cubicBezTo>
                  <a:cubicBezTo>
                    <a:pt x="11" y="15"/>
                    <a:pt x="8" y="15"/>
                    <a:pt x="2" y="14"/>
                  </a:cubicBezTo>
                  <a:cubicBezTo>
                    <a:pt x="2" y="14"/>
                    <a:pt x="1" y="14"/>
                    <a:pt x="0" y="13"/>
                  </a:cubicBezTo>
                  <a:cubicBezTo>
                    <a:pt x="0" y="14"/>
                    <a:pt x="1" y="14"/>
                    <a:pt x="1" y="14"/>
                  </a:cubicBezTo>
                  <a:cubicBezTo>
                    <a:pt x="1" y="14"/>
                    <a:pt x="1" y="14"/>
                    <a:pt x="1" y="14"/>
                  </a:cubicBezTo>
                  <a:cubicBezTo>
                    <a:pt x="1" y="14"/>
                    <a:pt x="1" y="14"/>
                    <a:pt x="1" y="14"/>
                  </a:cubicBezTo>
                  <a:cubicBezTo>
                    <a:pt x="2" y="15"/>
                    <a:pt x="3" y="16"/>
                    <a:pt x="5" y="16"/>
                  </a:cubicBezTo>
                  <a:cubicBezTo>
                    <a:pt x="9" y="17"/>
                    <a:pt x="12" y="17"/>
                    <a:pt x="14" y="17"/>
                  </a:cubicBezTo>
                  <a:cubicBezTo>
                    <a:pt x="15" y="17"/>
                    <a:pt x="15" y="17"/>
                    <a:pt x="16" y="17"/>
                  </a:cubicBezTo>
                  <a:cubicBezTo>
                    <a:pt x="16" y="17"/>
                    <a:pt x="16" y="17"/>
                    <a:pt x="16" y="17"/>
                  </a:cubicBezTo>
                  <a:cubicBezTo>
                    <a:pt x="16" y="17"/>
                    <a:pt x="16" y="17"/>
                    <a:pt x="17" y="17"/>
                  </a:cubicBezTo>
                  <a:cubicBezTo>
                    <a:pt x="17" y="17"/>
                    <a:pt x="17" y="17"/>
                    <a:pt x="18" y="17"/>
                  </a:cubicBezTo>
                  <a:cubicBezTo>
                    <a:pt x="18" y="17"/>
                    <a:pt x="18" y="17"/>
                    <a:pt x="18" y="17"/>
                  </a:cubicBezTo>
                  <a:cubicBezTo>
                    <a:pt x="20" y="17"/>
                    <a:pt x="22" y="17"/>
                    <a:pt x="24" y="17"/>
                  </a:cubicBezTo>
                  <a:cubicBezTo>
                    <a:pt x="41" y="16"/>
                    <a:pt x="67" y="9"/>
                    <a:pt x="87" y="6"/>
                  </a:cubicBezTo>
                  <a:cubicBezTo>
                    <a:pt x="93" y="5"/>
                    <a:pt x="99" y="5"/>
                    <a:pt x="103" y="5"/>
                  </a:cubicBezTo>
                  <a:cubicBezTo>
                    <a:pt x="103" y="5"/>
                    <a:pt x="103" y="5"/>
                    <a:pt x="104" y="5"/>
                  </a:cubicBezTo>
                  <a:cubicBezTo>
                    <a:pt x="115" y="5"/>
                    <a:pt x="134" y="14"/>
                    <a:pt x="146" y="20"/>
                  </a:cubicBezTo>
                  <a:cubicBezTo>
                    <a:pt x="145" y="19"/>
                    <a:pt x="145" y="17"/>
                    <a:pt x="145" y="15"/>
                  </a:cubicBezTo>
                  <a:cubicBezTo>
                    <a:pt x="133" y="9"/>
                    <a:pt x="114" y="0"/>
                    <a:pt x="102" y="0"/>
                  </a:cubicBezTo>
                </a:path>
              </a:pathLst>
            </a:custGeom>
            <a:solidFill>
              <a:srgbClr val="FCC2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3" name="Freeform 513"/>
            <p:cNvSpPr>
              <a:spLocks noEditPoints="1"/>
            </p:cNvSpPr>
            <p:nvPr/>
          </p:nvSpPr>
          <p:spPr bwMode="auto">
            <a:xfrm>
              <a:off x="4929188" y="3600451"/>
              <a:ext cx="12700" cy="14288"/>
            </a:xfrm>
            <a:custGeom>
              <a:avLst/>
              <a:gdLst>
                <a:gd name="T0" fmla="*/ 7 w 8"/>
                <a:gd name="T1" fmla="*/ 2 h 9"/>
                <a:gd name="T2" fmla="*/ 5 w 8"/>
                <a:gd name="T3" fmla="*/ 0 h 9"/>
                <a:gd name="T4" fmla="*/ 2 w 8"/>
                <a:gd name="T5" fmla="*/ 1 h 9"/>
                <a:gd name="T6" fmla="*/ 0 w 8"/>
                <a:gd name="T7" fmla="*/ 5 h 9"/>
                <a:gd name="T8" fmla="*/ 2 w 8"/>
                <a:gd name="T9" fmla="*/ 8 h 9"/>
                <a:gd name="T10" fmla="*/ 6 w 8"/>
                <a:gd name="T11" fmla="*/ 7 h 9"/>
                <a:gd name="T12" fmla="*/ 8 w 8"/>
                <a:gd name="T13" fmla="*/ 3 h 9"/>
                <a:gd name="T14" fmla="*/ 7 w 8"/>
                <a:gd name="T15" fmla="*/ 2 h 9"/>
                <a:gd name="T16" fmla="*/ 5 w 8"/>
                <a:gd name="T17" fmla="*/ 7 h 9"/>
                <a:gd name="T18" fmla="*/ 3 w 8"/>
                <a:gd name="T19" fmla="*/ 7 h 9"/>
                <a:gd name="T20" fmla="*/ 2 w 8"/>
                <a:gd name="T21" fmla="*/ 6 h 9"/>
                <a:gd name="T22" fmla="*/ 3 w 8"/>
                <a:gd name="T23" fmla="*/ 2 h 9"/>
                <a:gd name="T24" fmla="*/ 5 w 8"/>
                <a:gd name="T25" fmla="*/ 1 h 9"/>
                <a:gd name="T26" fmla="*/ 6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7" y="2"/>
                  </a:moveTo>
                  <a:cubicBezTo>
                    <a:pt x="7" y="1"/>
                    <a:pt x="6" y="1"/>
                    <a:pt x="5" y="0"/>
                  </a:cubicBezTo>
                  <a:cubicBezTo>
                    <a:pt x="4" y="0"/>
                    <a:pt x="2" y="0"/>
                    <a:pt x="2" y="1"/>
                  </a:cubicBezTo>
                  <a:cubicBezTo>
                    <a:pt x="0" y="5"/>
                    <a:pt x="0" y="5"/>
                    <a:pt x="0" y="5"/>
                  </a:cubicBezTo>
                  <a:cubicBezTo>
                    <a:pt x="0" y="6"/>
                    <a:pt x="1" y="8"/>
                    <a:pt x="2" y="8"/>
                  </a:cubicBezTo>
                  <a:cubicBezTo>
                    <a:pt x="4" y="9"/>
                    <a:pt x="6" y="8"/>
                    <a:pt x="6" y="7"/>
                  </a:cubicBezTo>
                  <a:cubicBezTo>
                    <a:pt x="8" y="3"/>
                    <a:pt x="8" y="3"/>
                    <a:pt x="8" y="3"/>
                  </a:cubicBezTo>
                  <a:cubicBezTo>
                    <a:pt x="8" y="3"/>
                    <a:pt x="8" y="2"/>
                    <a:pt x="7" y="2"/>
                  </a:cubicBezTo>
                  <a:close/>
                  <a:moveTo>
                    <a:pt x="5" y="7"/>
                  </a:moveTo>
                  <a:cubicBezTo>
                    <a:pt x="5" y="7"/>
                    <a:pt x="4" y="8"/>
                    <a:pt x="3" y="7"/>
                  </a:cubicBezTo>
                  <a:cubicBezTo>
                    <a:pt x="2" y="7"/>
                    <a:pt x="1" y="6"/>
                    <a:pt x="2" y="6"/>
                  </a:cubicBezTo>
                  <a:cubicBezTo>
                    <a:pt x="3" y="2"/>
                    <a:pt x="3" y="2"/>
                    <a:pt x="3" y="2"/>
                  </a:cubicBezTo>
                  <a:cubicBezTo>
                    <a:pt x="3" y="1"/>
                    <a:pt x="4" y="1"/>
                    <a:pt x="5" y="1"/>
                  </a:cubicBezTo>
                  <a:cubicBezTo>
                    <a:pt x="6" y="1"/>
                    <a:pt x="6" y="2"/>
                    <a:pt x="6"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4" name="Freeform 514"/>
            <p:cNvSpPr>
              <a:spLocks/>
            </p:cNvSpPr>
            <p:nvPr/>
          </p:nvSpPr>
          <p:spPr bwMode="auto">
            <a:xfrm>
              <a:off x="4932363" y="3600451"/>
              <a:ext cx="9525" cy="14288"/>
            </a:xfrm>
            <a:custGeom>
              <a:avLst/>
              <a:gdLst>
                <a:gd name="T0" fmla="*/ 6 w 6"/>
                <a:gd name="T1" fmla="*/ 3 h 9"/>
                <a:gd name="T2" fmla="*/ 4 w 6"/>
                <a:gd name="T3" fmla="*/ 7 h 9"/>
                <a:gd name="T4" fmla="*/ 0 w 6"/>
                <a:gd name="T5" fmla="*/ 8 h 9"/>
                <a:gd name="T6" fmla="*/ 1 w 6"/>
                <a:gd name="T7" fmla="*/ 7 h 9"/>
                <a:gd name="T8" fmla="*/ 3 w 6"/>
                <a:gd name="T9" fmla="*/ 7 h 9"/>
                <a:gd name="T10" fmla="*/ 4 w 6"/>
                <a:gd name="T11" fmla="*/ 3 h 9"/>
                <a:gd name="T12" fmla="*/ 3 w 6"/>
                <a:gd name="T13" fmla="*/ 1 h 9"/>
                <a:gd name="T14" fmla="*/ 3 w 6"/>
                <a:gd name="T15" fmla="*/ 0 h 9"/>
                <a:gd name="T16" fmla="*/ 5 w 6"/>
                <a:gd name="T17" fmla="*/ 2 h 9"/>
                <a:gd name="T18" fmla="*/ 6 w 6"/>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9">
                  <a:moveTo>
                    <a:pt x="6" y="3"/>
                  </a:moveTo>
                  <a:cubicBezTo>
                    <a:pt x="4" y="7"/>
                    <a:pt x="4" y="7"/>
                    <a:pt x="4" y="7"/>
                  </a:cubicBezTo>
                  <a:cubicBezTo>
                    <a:pt x="4" y="8"/>
                    <a:pt x="2" y="9"/>
                    <a:pt x="0" y="8"/>
                  </a:cubicBezTo>
                  <a:cubicBezTo>
                    <a:pt x="1" y="7"/>
                    <a:pt x="1" y="7"/>
                    <a:pt x="1" y="7"/>
                  </a:cubicBezTo>
                  <a:cubicBezTo>
                    <a:pt x="2" y="8"/>
                    <a:pt x="3" y="7"/>
                    <a:pt x="3" y="7"/>
                  </a:cubicBezTo>
                  <a:cubicBezTo>
                    <a:pt x="4" y="3"/>
                    <a:pt x="4" y="3"/>
                    <a:pt x="4" y="3"/>
                  </a:cubicBezTo>
                  <a:cubicBezTo>
                    <a:pt x="4" y="2"/>
                    <a:pt x="4" y="1"/>
                    <a:pt x="3" y="1"/>
                  </a:cubicBezTo>
                  <a:cubicBezTo>
                    <a:pt x="3" y="0"/>
                    <a:pt x="3" y="0"/>
                    <a:pt x="3" y="0"/>
                  </a:cubicBezTo>
                  <a:cubicBezTo>
                    <a:pt x="4" y="1"/>
                    <a:pt x="5" y="1"/>
                    <a:pt x="5" y="2"/>
                  </a:cubicBezTo>
                  <a:cubicBezTo>
                    <a:pt x="6" y="2"/>
                    <a:pt x="6" y="3"/>
                    <a:pt x="6"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5" name="Freeform 515"/>
            <p:cNvSpPr>
              <a:spLocks/>
            </p:cNvSpPr>
            <p:nvPr/>
          </p:nvSpPr>
          <p:spPr bwMode="auto">
            <a:xfrm>
              <a:off x="4929188" y="3609976"/>
              <a:ext cx="6350" cy="12700"/>
            </a:xfrm>
            <a:custGeom>
              <a:avLst/>
              <a:gdLst>
                <a:gd name="T0" fmla="*/ 1 w 4"/>
                <a:gd name="T1" fmla="*/ 8 h 8"/>
                <a:gd name="T2" fmla="*/ 0 w 4"/>
                <a:gd name="T3" fmla="*/ 8 h 8"/>
                <a:gd name="T4" fmla="*/ 0 w 4"/>
                <a:gd name="T5" fmla="*/ 8 h 8"/>
                <a:gd name="T6" fmla="*/ 2 w 4"/>
                <a:gd name="T7" fmla="*/ 0 h 8"/>
                <a:gd name="T8" fmla="*/ 3 w 4"/>
                <a:gd name="T9" fmla="*/ 0 h 8"/>
                <a:gd name="T10" fmla="*/ 4 w 4"/>
                <a:gd name="T11" fmla="*/ 0 h 8"/>
                <a:gd name="T12" fmla="*/ 4 w 4"/>
                <a:gd name="T13" fmla="*/ 1 h 8"/>
                <a:gd name="T14" fmla="*/ 1 w 4"/>
                <a:gd name="T15" fmla="*/ 8 h 8"/>
                <a:gd name="T16" fmla="*/ 1 w 4"/>
                <a:gd name="T17" fmla="*/ 8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8">
                  <a:moveTo>
                    <a:pt x="1" y="8"/>
                  </a:moveTo>
                  <a:lnTo>
                    <a:pt x="0" y="8"/>
                  </a:lnTo>
                  <a:lnTo>
                    <a:pt x="0" y="8"/>
                  </a:lnTo>
                  <a:lnTo>
                    <a:pt x="2" y="0"/>
                  </a:lnTo>
                  <a:lnTo>
                    <a:pt x="3" y="0"/>
                  </a:lnTo>
                  <a:lnTo>
                    <a:pt x="4" y="0"/>
                  </a:lnTo>
                  <a:lnTo>
                    <a:pt x="4" y="1"/>
                  </a:lnTo>
                  <a:lnTo>
                    <a:pt x="1" y="8"/>
                  </a:lnTo>
                  <a:lnTo>
                    <a:pt x="1" y="8"/>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6" name="Freeform 516"/>
            <p:cNvSpPr>
              <a:spLocks/>
            </p:cNvSpPr>
            <p:nvPr/>
          </p:nvSpPr>
          <p:spPr bwMode="auto">
            <a:xfrm>
              <a:off x="4929188" y="3609976"/>
              <a:ext cx="6350" cy="12700"/>
            </a:xfrm>
            <a:custGeom>
              <a:avLst/>
              <a:gdLst>
                <a:gd name="T0" fmla="*/ 4 w 4"/>
                <a:gd name="T1" fmla="*/ 1 h 8"/>
                <a:gd name="T2" fmla="*/ 1 w 4"/>
                <a:gd name="T3" fmla="*/ 8 h 8"/>
                <a:gd name="T4" fmla="*/ 1 w 4"/>
                <a:gd name="T5" fmla="*/ 8 h 8"/>
                <a:gd name="T6" fmla="*/ 0 w 4"/>
                <a:gd name="T7" fmla="*/ 8 h 8"/>
                <a:gd name="T8" fmla="*/ 3 w 4"/>
                <a:gd name="T9" fmla="*/ 0 h 8"/>
                <a:gd name="T10" fmla="*/ 3 w 4"/>
                <a:gd name="T11" fmla="*/ 0 h 8"/>
                <a:gd name="T12" fmla="*/ 4 w 4"/>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4" h="8">
                  <a:moveTo>
                    <a:pt x="4" y="1"/>
                  </a:moveTo>
                  <a:lnTo>
                    <a:pt x="1" y="8"/>
                  </a:lnTo>
                  <a:lnTo>
                    <a:pt x="1" y="8"/>
                  </a:lnTo>
                  <a:lnTo>
                    <a:pt x="0" y="8"/>
                  </a:lnTo>
                  <a:lnTo>
                    <a:pt x="3" y="0"/>
                  </a:lnTo>
                  <a:lnTo>
                    <a:pt x="3" y="0"/>
                  </a:lnTo>
                  <a:lnTo>
                    <a:pt x="4"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7" name="Freeform 517"/>
            <p:cNvSpPr>
              <a:spLocks noEditPoints="1"/>
            </p:cNvSpPr>
            <p:nvPr/>
          </p:nvSpPr>
          <p:spPr bwMode="auto">
            <a:xfrm>
              <a:off x="4935538" y="3579813"/>
              <a:ext cx="14288" cy="14288"/>
            </a:xfrm>
            <a:custGeom>
              <a:avLst/>
              <a:gdLst>
                <a:gd name="T0" fmla="*/ 7 w 8"/>
                <a:gd name="T1" fmla="*/ 2 h 9"/>
                <a:gd name="T2" fmla="*/ 5 w 8"/>
                <a:gd name="T3" fmla="*/ 0 h 9"/>
                <a:gd name="T4" fmla="*/ 2 w 8"/>
                <a:gd name="T5" fmla="*/ 1 h 9"/>
                <a:gd name="T6" fmla="*/ 0 w 8"/>
                <a:gd name="T7" fmla="*/ 5 h 9"/>
                <a:gd name="T8" fmla="*/ 3 w 8"/>
                <a:gd name="T9" fmla="*/ 8 h 9"/>
                <a:gd name="T10" fmla="*/ 6 w 8"/>
                <a:gd name="T11" fmla="*/ 7 h 9"/>
                <a:gd name="T12" fmla="*/ 8 w 8"/>
                <a:gd name="T13" fmla="*/ 3 h 9"/>
                <a:gd name="T14" fmla="*/ 7 w 8"/>
                <a:gd name="T15" fmla="*/ 2 h 9"/>
                <a:gd name="T16" fmla="*/ 5 w 8"/>
                <a:gd name="T17" fmla="*/ 7 h 9"/>
                <a:gd name="T18" fmla="*/ 3 w 8"/>
                <a:gd name="T19" fmla="*/ 7 h 9"/>
                <a:gd name="T20" fmla="*/ 2 w 8"/>
                <a:gd name="T21" fmla="*/ 6 h 9"/>
                <a:gd name="T22" fmla="*/ 3 w 8"/>
                <a:gd name="T23" fmla="*/ 2 h 9"/>
                <a:gd name="T24" fmla="*/ 5 w 8"/>
                <a:gd name="T25" fmla="*/ 1 h 9"/>
                <a:gd name="T26" fmla="*/ 6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7" y="2"/>
                  </a:moveTo>
                  <a:cubicBezTo>
                    <a:pt x="7" y="1"/>
                    <a:pt x="6" y="1"/>
                    <a:pt x="5" y="0"/>
                  </a:cubicBezTo>
                  <a:cubicBezTo>
                    <a:pt x="4" y="0"/>
                    <a:pt x="2" y="0"/>
                    <a:pt x="2" y="1"/>
                  </a:cubicBezTo>
                  <a:cubicBezTo>
                    <a:pt x="0" y="5"/>
                    <a:pt x="0" y="5"/>
                    <a:pt x="0" y="5"/>
                  </a:cubicBezTo>
                  <a:cubicBezTo>
                    <a:pt x="0" y="6"/>
                    <a:pt x="1" y="8"/>
                    <a:pt x="3" y="8"/>
                  </a:cubicBezTo>
                  <a:cubicBezTo>
                    <a:pt x="4" y="9"/>
                    <a:pt x="6" y="9"/>
                    <a:pt x="6" y="7"/>
                  </a:cubicBezTo>
                  <a:cubicBezTo>
                    <a:pt x="8" y="3"/>
                    <a:pt x="8" y="3"/>
                    <a:pt x="8" y="3"/>
                  </a:cubicBezTo>
                  <a:cubicBezTo>
                    <a:pt x="8" y="3"/>
                    <a:pt x="8" y="2"/>
                    <a:pt x="7" y="2"/>
                  </a:cubicBezTo>
                  <a:close/>
                  <a:moveTo>
                    <a:pt x="5" y="7"/>
                  </a:moveTo>
                  <a:cubicBezTo>
                    <a:pt x="5" y="7"/>
                    <a:pt x="4" y="8"/>
                    <a:pt x="3" y="7"/>
                  </a:cubicBezTo>
                  <a:cubicBezTo>
                    <a:pt x="2" y="7"/>
                    <a:pt x="2" y="6"/>
                    <a:pt x="2" y="6"/>
                  </a:cubicBezTo>
                  <a:cubicBezTo>
                    <a:pt x="3" y="2"/>
                    <a:pt x="3" y="2"/>
                    <a:pt x="3" y="2"/>
                  </a:cubicBezTo>
                  <a:cubicBezTo>
                    <a:pt x="3" y="1"/>
                    <a:pt x="4" y="1"/>
                    <a:pt x="5" y="1"/>
                  </a:cubicBezTo>
                  <a:cubicBezTo>
                    <a:pt x="6" y="1"/>
                    <a:pt x="7" y="2"/>
                    <a:pt x="6"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8" name="Freeform 518"/>
            <p:cNvSpPr>
              <a:spLocks/>
            </p:cNvSpPr>
            <p:nvPr/>
          </p:nvSpPr>
          <p:spPr bwMode="auto">
            <a:xfrm>
              <a:off x="4940301" y="3579813"/>
              <a:ext cx="9525" cy="14288"/>
            </a:xfrm>
            <a:custGeom>
              <a:avLst/>
              <a:gdLst>
                <a:gd name="T0" fmla="*/ 5 w 5"/>
                <a:gd name="T1" fmla="*/ 3 h 9"/>
                <a:gd name="T2" fmla="*/ 3 w 5"/>
                <a:gd name="T3" fmla="*/ 7 h 9"/>
                <a:gd name="T4" fmla="*/ 0 w 5"/>
                <a:gd name="T5" fmla="*/ 8 h 9"/>
                <a:gd name="T6" fmla="*/ 0 w 5"/>
                <a:gd name="T7" fmla="*/ 7 h 9"/>
                <a:gd name="T8" fmla="*/ 2 w 5"/>
                <a:gd name="T9" fmla="*/ 7 h 9"/>
                <a:gd name="T10" fmla="*/ 3 w 5"/>
                <a:gd name="T11" fmla="*/ 3 h 9"/>
                <a:gd name="T12" fmla="*/ 2 w 5"/>
                <a:gd name="T13" fmla="*/ 1 h 9"/>
                <a:gd name="T14" fmla="*/ 2 w 5"/>
                <a:gd name="T15" fmla="*/ 0 h 9"/>
                <a:gd name="T16" fmla="*/ 4 w 5"/>
                <a:gd name="T17" fmla="*/ 2 h 9"/>
                <a:gd name="T18" fmla="*/ 5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5" y="3"/>
                  </a:moveTo>
                  <a:cubicBezTo>
                    <a:pt x="3" y="7"/>
                    <a:pt x="3" y="7"/>
                    <a:pt x="3" y="7"/>
                  </a:cubicBezTo>
                  <a:cubicBezTo>
                    <a:pt x="3" y="9"/>
                    <a:pt x="1" y="9"/>
                    <a:pt x="0" y="8"/>
                  </a:cubicBezTo>
                  <a:cubicBezTo>
                    <a:pt x="0" y="7"/>
                    <a:pt x="0" y="7"/>
                    <a:pt x="0" y="7"/>
                  </a:cubicBezTo>
                  <a:cubicBezTo>
                    <a:pt x="1" y="8"/>
                    <a:pt x="2" y="7"/>
                    <a:pt x="2" y="7"/>
                  </a:cubicBezTo>
                  <a:cubicBezTo>
                    <a:pt x="3" y="3"/>
                    <a:pt x="3" y="3"/>
                    <a:pt x="3" y="3"/>
                  </a:cubicBezTo>
                  <a:cubicBezTo>
                    <a:pt x="4" y="2"/>
                    <a:pt x="3" y="1"/>
                    <a:pt x="2" y="1"/>
                  </a:cubicBezTo>
                  <a:cubicBezTo>
                    <a:pt x="2" y="0"/>
                    <a:pt x="2" y="0"/>
                    <a:pt x="2" y="0"/>
                  </a:cubicBezTo>
                  <a:cubicBezTo>
                    <a:pt x="3" y="1"/>
                    <a:pt x="4" y="1"/>
                    <a:pt x="4" y="2"/>
                  </a:cubicBezTo>
                  <a:cubicBezTo>
                    <a:pt x="5" y="2"/>
                    <a:pt x="5" y="3"/>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9" name="Freeform 519"/>
            <p:cNvSpPr>
              <a:spLocks/>
            </p:cNvSpPr>
            <p:nvPr/>
          </p:nvSpPr>
          <p:spPr bwMode="auto">
            <a:xfrm>
              <a:off x="4935538" y="3589338"/>
              <a:ext cx="6350" cy="14288"/>
            </a:xfrm>
            <a:custGeom>
              <a:avLst/>
              <a:gdLst>
                <a:gd name="T0" fmla="*/ 1 w 4"/>
                <a:gd name="T1" fmla="*/ 9 h 9"/>
                <a:gd name="T2" fmla="*/ 0 w 4"/>
                <a:gd name="T3" fmla="*/ 9 h 9"/>
                <a:gd name="T4" fmla="*/ 0 w 4"/>
                <a:gd name="T5" fmla="*/ 9 h 9"/>
                <a:gd name="T6" fmla="*/ 3 w 4"/>
                <a:gd name="T7" fmla="*/ 0 h 9"/>
                <a:gd name="T8" fmla="*/ 3 w 4"/>
                <a:gd name="T9" fmla="*/ 0 h 9"/>
                <a:gd name="T10" fmla="*/ 4 w 4"/>
                <a:gd name="T11" fmla="*/ 0 h 9"/>
                <a:gd name="T12" fmla="*/ 4 w 4"/>
                <a:gd name="T13" fmla="*/ 1 h 9"/>
                <a:gd name="T14" fmla="*/ 1 w 4"/>
                <a:gd name="T15" fmla="*/ 9 h 9"/>
                <a:gd name="T16" fmla="*/ 1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1" y="9"/>
                  </a:moveTo>
                  <a:lnTo>
                    <a:pt x="0" y="9"/>
                  </a:lnTo>
                  <a:lnTo>
                    <a:pt x="0" y="9"/>
                  </a:lnTo>
                  <a:lnTo>
                    <a:pt x="3" y="0"/>
                  </a:lnTo>
                  <a:lnTo>
                    <a:pt x="3" y="0"/>
                  </a:lnTo>
                  <a:lnTo>
                    <a:pt x="4" y="0"/>
                  </a:lnTo>
                  <a:lnTo>
                    <a:pt x="4" y="1"/>
                  </a:lnTo>
                  <a:lnTo>
                    <a:pt x="1" y="9"/>
                  </a:lnTo>
                  <a:lnTo>
                    <a:pt x="1"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 name="Freeform 520"/>
            <p:cNvSpPr>
              <a:spLocks/>
            </p:cNvSpPr>
            <p:nvPr/>
          </p:nvSpPr>
          <p:spPr bwMode="auto">
            <a:xfrm>
              <a:off x="4937126" y="3589338"/>
              <a:ext cx="4763" cy="14288"/>
            </a:xfrm>
            <a:custGeom>
              <a:avLst/>
              <a:gdLst>
                <a:gd name="T0" fmla="*/ 3 w 3"/>
                <a:gd name="T1" fmla="*/ 1 h 9"/>
                <a:gd name="T2" fmla="*/ 1 w 3"/>
                <a:gd name="T3" fmla="*/ 9 h 9"/>
                <a:gd name="T4" fmla="*/ 0 w 3"/>
                <a:gd name="T5" fmla="*/ 9 h 9"/>
                <a:gd name="T6" fmla="*/ 0 w 3"/>
                <a:gd name="T7" fmla="*/ 9 h 9"/>
                <a:gd name="T8" fmla="*/ 2 w 3"/>
                <a:gd name="T9" fmla="*/ 0 h 9"/>
                <a:gd name="T10" fmla="*/ 3 w 3"/>
                <a:gd name="T11" fmla="*/ 0 h 9"/>
                <a:gd name="T12" fmla="*/ 3 w 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 h="9">
                  <a:moveTo>
                    <a:pt x="3" y="1"/>
                  </a:moveTo>
                  <a:lnTo>
                    <a:pt x="1" y="9"/>
                  </a:lnTo>
                  <a:lnTo>
                    <a:pt x="0" y="9"/>
                  </a:lnTo>
                  <a:lnTo>
                    <a:pt x="0" y="9"/>
                  </a:lnTo>
                  <a:lnTo>
                    <a:pt x="2" y="0"/>
                  </a:lnTo>
                  <a:lnTo>
                    <a:pt x="3" y="0"/>
                  </a:lnTo>
                  <a:lnTo>
                    <a:pt x="3"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1" name="Freeform 521"/>
            <p:cNvSpPr>
              <a:spLocks noEditPoints="1"/>
            </p:cNvSpPr>
            <p:nvPr/>
          </p:nvSpPr>
          <p:spPr bwMode="auto">
            <a:xfrm>
              <a:off x="4941888" y="3559176"/>
              <a:ext cx="14288" cy="15875"/>
            </a:xfrm>
            <a:custGeom>
              <a:avLst/>
              <a:gdLst>
                <a:gd name="T0" fmla="*/ 8 w 8"/>
                <a:gd name="T1" fmla="*/ 2 h 9"/>
                <a:gd name="T2" fmla="*/ 6 w 8"/>
                <a:gd name="T3" fmla="*/ 0 h 9"/>
                <a:gd name="T4" fmla="*/ 2 w 8"/>
                <a:gd name="T5" fmla="*/ 1 h 9"/>
                <a:gd name="T6" fmla="*/ 0 w 8"/>
                <a:gd name="T7" fmla="*/ 5 h 9"/>
                <a:gd name="T8" fmla="*/ 3 w 8"/>
                <a:gd name="T9" fmla="*/ 8 h 9"/>
                <a:gd name="T10" fmla="*/ 7 w 8"/>
                <a:gd name="T11" fmla="*/ 7 h 9"/>
                <a:gd name="T12" fmla="*/ 8 w 8"/>
                <a:gd name="T13" fmla="*/ 3 h 9"/>
                <a:gd name="T14" fmla="*/ 8 w 8"/>
                <a:gd name="T15" fmla="*/ 2 h 9"/>
                <a:gd name="T16" fmla="*/ 5 w 8"/>
                <a:gd name="T17" fmla="*/ 7 h 9"/>
                <a:gd name="T18" fmla="*/ 3 w 8"/>
                <a:gd name="T19" fmla="*/ 7 h 9"/>
                <a:gd name="T20" fmla="*/ 2 w 8"/>
                <a:gd name="T21" fmla="*/ 6 h 9"/>
                <a:gd name="T22" fmla="*/ 3 w 8"/>
                <a:gd name="T23" fmla="*/ 2 h 9"/>
                <a:gd name="T24" fmla="*/ 5 w 8"/>
                <a:gd name="T25" fmla="*/ 1 h 9"/>
                <a:gd name="T26" fmla="*/ 7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8" y="2"/>
                  </a:moveTo>
                  <a:cubicBezTo>
                    <a:pt x="7" y="1"/>
                    <a:pt x="7" y="1"/>
                    <a:pt x="6" y="0"/>
                  </a:cubicBezTo>
                  <a:cubicBezTo>
                    <a:pt x="4" y="0"/>
                    <a:pt x="2" y="0"/>
                    <a:pt x="2" y="1"/>
                  </a:cubicBezTo>
                  <a:cubicBezTo>
                    <a:pt x="0" y="5"/>
                    <a:pt x="0" y="5"/>
                    <a:pt x="0" y="5"/>
                  </a:cubicBezTo>
                  <a:cubicBezTo>
                    <a:pt x="0" y="6"/>
                    <a:pt x="1" y="8"/>
                    <a:pt x="3" y="8"/>
                  </a:cubicBezTo>
                  <a:cubicBezTo>
                    <a:pt x="5" y="9"/>
                    <a:pt x="6" y="9"/>
                    <a:pt x="7" y="7"/>
                  </a:cubicBezTo>
                  <a:cubicBezTo>
                    <a:pt x="8" y="3"/>
                    <a:pt x="8" y="3"/>
                    <a:pt x="8" y="3"/>
                  </a:cubicBezTo>
                  <a:cubicBezTo>
                    <a:pt x="8" y="3"/>
                    <a:pt x="8" y="2"/>
                    <a:pt x="8" y="2"/>
                  </a:cubicBezTo>
                  <a:close/>
                  <a:moveTo>
                    <a:pt x="5" y="7"/>
                  </a:moveTo>
                  <a:cubicBezTo>
                    <a:pt x="5" y="7"/>
                    <a:pt x="4" y="8"/>
                    <a:pt x="3" y="7"/>
                  </a:cubicBezTo>
                  <a:cubicBezTo>
                    <a:pt x="2" y="7"/>
                    <a:pt x="2" y="6"/>
                    <a:pt x="2" y="6"/>
                  </a:cubicBezTo>
                  <a:cubicBezTo>
                    <a:pt x="3" y="2"/>
                    <a:pt x="3" y="2"/>
                    <a:pt x="3" y="2"/>
                  </a:cubicBezTo>
                  <a:cubicBezTo>
                    <a:pt x="4" y="1"/>
                    <a:pt x="5" y="1"/>
                    <a:pt x="5" y="1"/>
                  </a:cubicBezTo>
                  <a:cubicBezTo>
                    <a:pt x="6" y="2"/>
                    <a:pt x="7" y="2"/>
                    <a:pt x="7"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2" name="Freeform 522"/>
            <p:cNvSpPr>
              <a:spLocks/>
            </p:cNvSpPr>
            <p:nvPr/>
          </p:nvSpPr>
          <p:spPr bwMode="auto">
            <a:xfrm>
              <a:off x="4948238" y="3559176"/>
              <a:ext cx="7938" cy="15875"/>
            </a:xfrm>
            <a:custGeom>
              <a:avLst/>
              <a:gdLst>
                <a:gd name="T0" fmla="*/ 5 w 5"/>
                <a:gd name="T1" fmla="*/ 3 h 9"/>
                <a:gd name="T2" fmla="*/ 4 w 5"/>
                <a:gd name="T3" fmla="*/ 7 h 9"/>
                <a:gd name="T4" fmla="*/ 0 w 5"/>
                <a:gd name="T5" fmla="*/ 8 h 9"/>
                <a:gd name="T6" fmla="*/ 0 w 5"/>
                <a:gd name="T7" fmla="*/ 7 h 9"/>
                <a:gd name="T8" fmla="*/ 2 w 5"/>
                <a:gd name="T9" fmla="*/ 7 h 9"/>
                <a:gd name="T10" fmla="*/ 4 w 5"/>
                <a:gd name="T11" fmla="*/ 3 h 9"/>
                <a:gd name="T12" fmla="*/ 2 w 5"/>
                <a:gd name="T13" fmla="*/ 1 h 9"/>
                <a:gd name="T14" fmla="*/ 3 w 5"/>
                <a:gd name="T15" fmla="*/ 0 h 9"/>
                <a:gd name="T16" fmla="*/ 5 w 5"/>
                <a:gd name="T17" fmla="*/ 2 h 9"/>
                <a:gd name="T18" fmla="*/ 5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5" y="3"/>
                  </a:moveTo>
                  <a:cubicBezTo>
                    <a:pt x="4" y="7"/>
                    <a:pt x="4" y="7"/>
                    <a:pt x="4" y="7"/>
                  </a:cubicBezTo>
                  <a:cubicBezTo>
                    <a:pt x="3" y="9"/>
                    <a:pt x="2" y="9"/>
                    <a:pt x="0" y="8"/>
                  </a:cubicBezTo>
                  <a:cubicBezTo>
                    <a:pt x="0" y="7"/>
                    <a:pt x="0" y="7"/>
                    <a:pt x="0" y="7"/>
                  </a:cubicBezTo>
                  <a:cubicBezTo>
                    <a:pt x="1" y="8"/>
                    <a:pt x="2" y="7"/>
                    <a:pt x="2" y="7"/>
                  </a:cubicBezTo>
                  <a:cubicBezTo>
                    <a:pt x="4" y="3"/>
                    <a:pt x="4" y="3"/>
                    <a:pt x="4" y="3"/>
                  </a:cubicBezTo>
                  <a:cubicBezTo>
                    <a:pt x="4" y="2"/>
                    <a:pt x="3" y="2"/>
                    <a:pt x="2" y="1"/>
                  </a:cubicBezTo>
                  <a:cubicBezTo>
                    <a:pt x="3" y="0"/>
                    <a:pt x="3" y="0"/>
                    <a:pt x="3" y="0"/>
                  </a:cubicBezTo>
                  <a:cubicBezTo>
                    <a:pt x="4" y="1"/>
                    <a:pt x="4" y="1"/>
                    <a:pt x="5" y="2"/>
                  </a:cubicBezTo>
                  <a:cubicBezTo>
                    <a:pt x="5" y="2"/>
                    <a:pt x="5" y="3"/>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3" name="Freeform 523"/>
            <p:cNvSpPr>
              <a:spLocks/>
            </p:cNvSpPr>
            <p:nvPr/>
          </p:nvSpPr>
          <p:spPr bwMode="auto">
            <a:xfrm>
              <a:off x="4941888" y="3568701"/>
              <a:ext cx="7938" cy="14288"/>
            </a:xfrm>
            <a:custGeom>
              <a:avLst/>
              <a:gdLst>
                <a:gd name="T0" fmla="*/ 1 w 5"/>
                <a:gd name="T1" fmla="*/ 9 h 9"/>
                <a:gd name="T2" fmla="*/ 0 w 5"/>
                <a:gd name="T3" fmla="*/ 9 h 9"/>
                <a:gd name="T4" fmla="*/ 0 w 5"/>
                <a:gd name="T5" fmla="*/ 9 h 9"/>
                <a:gd name="T6" fmla="*/ 4 w 5"/>
                <a:gd name="T7" fmla="*/ 0 h 9"/>
                <a:gd name="T8" fmla="*/ 4 w 5"/>
                <a:gd name="T9" fmla="*/ 0 h 9"/>
                <a:gd name="T10" fmla="*/ 5 w 5"/>
                <a:gd name="T11" fmla="*/ 0 h 9"/>
                <a:gd name="T12" fmla="*/ 5 w 5"/>
                <a:gd name="T13" fmla="*/ 1 h 9"/>
                <a:gd name="T14" fmla="*/ 3 w 5"/>
                <a:gd name="T15" fmla="*/ 9 h 9"/>
                <a:gd name="T16" fmla="*/ 1 w 5"/>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9">
                  <a:moveTo>
                    <a:pt x="1" y="9"/>
                  </a:moveTo>
                  <a:lnTo>
                    <a:pt x="0" y="9"/>
                  </a:lnTo>
                  <a:lnTo>
                    <a:pt x="0" y="9"/>
                  </a:lnTo>
                  <a:lnTo>
                    <a:pt x="4" y="0"/>
                  </a:lnTo>
                  <a:lnTo>
                    <a:pt x="4" y="0"/>
                  </a:lnTo>
                  <a:lnTo>
                    <a:pt x="5" y="0"/>
                  </a:lnTo>
                  <a:lnTo>
                    <a:pt x="5" y="1"/>
                  </a:lnTo>
                  <a:lnTo>
                    <a:pt x="3" y="9"/>
                  </a:lnTo>
                  <a:lnTo>
                    <a:pt x="1"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4" name="Freeform 524"/>
            <p:cNvSpPr>
              <a:spLocks/>
            </p:cNvSpPr>
            <p:nvPr/>
          </p:nvSpPr>
          <p:spPr bwMode="auto">
            <a:xfrm>
              <a:off x="4943476" y="3568701"/>
              <a:ext cx="6350" cy="14288"/>
            </a:xfrm>
            <a:custGeom>
              <a:avLst/>
              <a:gdLst>
                <a:gd name="T0" fmla="*/ 4 w 4"/>
                <a:gd name="T1" fmla="*/ 1 h 9"/>
                <a:gd name="T2" fmla="*/ 2 w 4"/>
                <a:gd name="T3" fmla="*/ 9 h 9"/>
                <a:gd name="T4" fmla="*/ 0 w 4"/>
                <a:gd name="T5" fmla="*/ 9 h 9"/>
                <a:gd name="T6" fmla="*/ 0 w 4"/>
                <a:gd name="T7" fmla="*/ 9 h 9"/>
                <a:gd name="T8" fmla="*/ 4 w 4"/>
                <a:gd name="T9" fmla="*/ 0 h 9"/>
                <a:gd name="T10" fmla="*/ 4 w 4"/>
                <a:gd name="T11" fmla="*/ 0 h 9"/>
                <a:gd name="T12" fmla="*/ 4 w 4"/>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4" y="1"/>
                  </a:moveTo>
                  <a:lnTo>
                    <a:pt x="2" y="9"/>
                  </a:lnTo>
                  <a:lnTo>
                    <a:pt x="0" y="9"/>
                  </a:lnTo>
                  <a:lnTo>
                    <a:pt x="0" y="9"/>
                  </a:lnTo>
                  <a:lnTo>
                    <a:pt x="4" y="0"/>
                  </a:lnTo>
                  <a:lnTo>
                    <a:pt x="4" y="0"/>
                  </a:lnTo>
                  <a:lnTo>
                    <a:pt x="4"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5" name="Freeform 525"/>
            <p:cNvSpPr>
              <a:spLocks noEditPoints="1"/>
            </p:cNvSpPr>
            <p:nvPr/>
          </p:nvSpPr>
          <p:spPr bwMode="auto">
            <a:xfrm>
              <a:off x="4949826" y="3538538"/>
              <a:ext cx="12700" cy="15875"/>
            </a:xfrm>
            <a:custGeom>
              <a:avLst/>
              <a:gdLst>
                <a:gd name="T0" fmla="*/ 8 w 8"/>
                <a:gd name="T1" fmla="*/ 2 h 9"/>
                <a:gd name="T2" fmla="*/ 6 w 8"/>
                <a:gd name="T3" fmla="*/ 0 h 9"/>
                <a:gd name="T4" fmla="*/ 2 w 8"/>
                <a:gd name="T5" fmla="*/ 1 h 9"/>
                <a:gd name="T6" fmla="*/ 1 w 8"/>
                <a:gd name="T7" fmla="*/ 5 h 9"/>
                <a:gd name="T8" fmla="*/ 3 w 8"/>
                <a:gd name="T9" fmla="*/ 8 h 9"/>
                <a:gd name="T10" fmla="*/ 7 w 8"/>
                <a:gd name="T11" fmla="*/ 8 h 9"/>
                <a:gd name="T12" fmla="*/ 8 w 8"/>
                <a:gd name="T13" fmla="*/ 3 h 9"/>
                <a:gd name="T14" fmla="*/ 8 w 8"/>
                <a:gd name="T15" fmla="*/ 2 h 9"/>
                <a:gd name="T16" fmla="*/ 5 w 8"/>
                <a:gd name="T17" fmla="*/ 7 h 9"/>
                <a:gd name="T18" fmla="*/ 3 w 8"/>
                <a:gd name="T19" fmla="*/ 7 h 9"/>
                <a:gd name="T20" fmla="*/ 2 w 8"/>
                <a:gd name="T21" fmla="*/ 6 h 9"/>
                <a:gd name="T22" fmla="*/ 4 w 8"/>
                <a:gd name="T23" fmla="*/ 2 h 9"/>
                <a:gd name="T24" fmla="*/ 6 w 8"/>
                <a:gd name="T25" fmla="*/ 1 h 9"/>
                <a:gd name="T26" fmla="*/ 7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8" y="2"/>
                  </a:moveTo>
                  <a:cubicBezTo>
                    <a:pt x="7" y="1"/>
                    <a:pt x="7" y="1"/>
                    <a:pt x="6" y="0"/>
                  </a:cubicBezTo>
                  <a:cubicBezTo>
                    <a:pt x="4" y="0"/>
                    <a:pt x="3" y="0"/>
                    <a:pt x="2" y="1"/>
                  </a:cubicBezTo>
                  <a:cubicBezTo>
                    <a:pt x="1" y="5"/>
                    <a:pt x="1" y="5"/>
                    <a:pt x="1" y="5"/>
                  </a:cubicBezTo>
                  <a:cubicBezTo>
                    <a:pt x="0" y="6"/>
                    <a:pt x="1" y="8"/>
                    <a:pt x="3" y="8"/>
                  </a:cubicBezTo>
                  <a:cubicBezTo>
                    <a:pt x="5" y="9"/>
                    <a:pt x="6" y="9"/>
                    <a:pt x="7" y="8"/>
                  </a:cubicBezTo>
                  <a:cubicBezTo>
                    <a:pt x="8" y="3"/>
                    <a:pt x="8" y="3"/>
                    <a:pt x="8" y="3"/>
                  </a:cubicBezTo>
                  <a:cubicBezTo>
                    <a:pt x="8" y="3"/>
                    <a:pt x="8" y="2"/>
                    <a:pt x="8" y="2"/>
                  </a:cubicBezTo>
                  <a:close/>
                  <a:moveTo>
                    <a:pt x="5" y="7"/>
                  </a:moveTo>
                  <a:cubicBezTo>
                    <a:pt x="5" y="8"/>
                    <a:pt x="4" y="8"/>
                    <a:pt x="3" y="7"/>
                  </a:cubicBezTo>
                  <a:cubicBezTo>
                    <a:pt x="3" y="7"/>
                    <a:pt x="2" y="6"/>
                    <a:pt x="2" y="6"/>
                  </a:cubicBezTo>
                  <a:cubicBezTo>
                    <a:pt x="4" y="2"/>
                    <a:pt x="4" y="2"/>
                    <a:pt x="4" y="2"/>
                  </a:cubicBezTo>
                  <a:cubicBezTo>
                    <a:pt x="4" y="1"/>
                    <a:pt x="5" y="1"/>
                    <a:pt x="6" y="1"/>
                  </a:cubicBezTo>
                  <a:cubicBezTo>
                    <a:pt x="6" y="2"/>
                    <a:pt x="7" y="2"/>
                    <a:pt x="7"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6" name="Freeform 526"/>
            <p:cNvSpPr>
              <a:spLocks/>
            </p:cNvSpPr>
            <p:nvPr/>
          </p:nvSpPr>
          <p:spPr bwMode="auto">
            <a:xfrm>
              <a:off x="4954588" y="3538538"/>
              <a:ext cx="7938" cy="15875"/>
            </a:xfrm>
            <a:custGeom>
              <a:avLst/>
              <a:gdLst>
                <a:gd name="T0" fmla="*/ 5 w 5"/>
                <a:gd name="T1" fmla="*/ 3 h 9"/>
                <a:gd name="T2" fmla="*/ 4 w 5"/>
                <a:gd name="T3" fmla="*/ 8 h 9"/>
                <a:gd name="T4" fmla="*/ 0 w 5"/>
                <a:gd name="T5" fmla="*/ 8 h 9"/>
                <a:gd name="T6" fmla="*/ 0 w 5"/>
                <a:gd name="T7" fmla="*/ 7 h 9"/>
                <a:gd name="T8" fmla="*/ 2 w 5"/>
                <a:gd name="T9" fmla="*/ 7 h 9"/>
                <a:gd name="T10" fmla="*/ 4 w 5"/>
                <a:gd name="T11" fmla="*/ 3 h 9"/>
                <a:gd name="T12" fmla="*/ 3 w 5"/>
                <a:gd name="T13" fmla="*/ 1 h 9"/>
                <a:gd name="T14" fmla="*/ 3 w 5"/>
                <a:gd name="T15" fmla="*/ 0 h 9"/>
                <a:gd name="T16" fmla="*/ 5 w 5"/>
                <a:gd name="T17" fmla="*/ 2 h 9"/>
                <a:gd name="T18" fmla="*/ 5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5" y="3"/>
                  </a:moveTo>
                  <a:cubicBezTo>
                    <a:pt x="4" y="8"/>
                    <a:pt x="4" y="8"/>
                    <a:pt x="4" y="8"/>
                  </a:cubicBezTo>
                  <a:cubicBezTo>
                    <a:pt x="3" y="9"/>
                    <a:pt x="2" y="9"/>
                    <a:pt x="0" y="8"/>
                  </a:cubicBezTo>
                  <a:cubicBezTo>
                    <a:pt x="0" y="7"/>
                    <a:pt x="0" y="7"/>
                    <a:pt x="0" y="7"/>
                  </a:cubicBezTo>
                  <a:cubicBezTo>
                    <a:pt x="1" y="8"/>
                    <a:pt x="2" y="8"/>
                    <a:pt x="2" y="7"/>
                  </a:cubicBezTo>
                  <a:cubicBezTo>
                    <a:pt x="4" y="3"/>
                    <a:pt x="4" y="3"/>
                    <a:pt x="4" y="3"/>
                  </a:cubicBezTo>
                  <a:cubicBezTo>
                    <a:pt x="4" y="2"/>
                    <a:pt x="3" y="2"/>
                    <a:pt x="3" y="1"/>
                  </a:cubicBezTo>
                  <a:cubicBezTo>
                    <a:pt x="3" y="0"/>
                    <a:pt x="3" y="0"/>
                    <a:pt x="3" y="0"/>
                  </a:cubicBezTo>
                  <a:cubicBezTo>
                    <a:pt x="4" y="1"/>
                    <a:pt x="4" y="1"/>
                    <a:pt x="5" y="2"/>
                  </a:cubicBezTo>
                  <a:cubicBezTo>
                    <a:pt x="5" y="2"/>
                    <a:pt x="5" y="3"/>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7" name="Freeform 527"/>
            <p:cNvSpPr>
              <a:spLocks/>
            </p:cNvSpPr>
            <p:nvPr/>
          </p:nvSpPr>
          <p:spPr bwMode="auto">
            <a:xfrm>
              <a:off x="4949826" y="3549651"/>
              <a:ext cx="6350" cy="14288"/>
            </a:xfrm>
            <a:custGeom>
              <a:avLst/>
              <a:gdLst>
                <a:gd name="T0" fmla="*/ 2 w 4"/>
                <a:gd name="T1" fmla="*/ 9 h 9"/>
                <a:gd name="T2" fmla="*/ 0 w 4"/>
                <a:gd name="T3" fmla="*/ 8 h 9"/>
                <a:gd name="T4" fmla="*/ 0 w 4"/>
                <a:gd name="T5" fmla="*/ 8 h 9"/>
                <a:gd name="T6" fmla="*/ 3 w 4"/>
                <a:gd name="T7" fmla="*/ 0 h 9"/>
                <a:gd name="T8" fmla="*/ 3 w 4"/>
                <a:gd name="T9" fmla="*/ 0 h 9"/>
                <a:gd name="T10" fmla="*/ 4 w 4"/>
                <a:gd name="T11" fmla="*/ 0 h 9"/>
                <a:gd name="T12" fmla="*/ 4 w 4"/>
                <a:gd name="T13" fmla="*/ 1 h 9"/>
                <a:gd name="T14" fmla="*/ 2 w 4"/>
                <a:gd name="T15" fmla="*/ 8 h 9"/>
                <a:gd name="T16" fmla="*/ 2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2" y="9"/>
                  </a:moveTo>
                  <a:lnTo>
                    <a:pt x="0" y="8"/>
                  </a:lnTo>
                  <a:lnTo>
                    <a:pt x="0" y="8"/>
                  </a:lnTo>
                  <a:lnTo>
                    <a:pt x="3" y="0"/>
                  </a:lnTo>
                  <a:lnTo>
                    <a:pt x="3" y="0"/>
                  </a:lnTo>
                  <a:lnTo>
                    <a:pt x="4" y="0"/>
                  </a:lnTo>
                  <a:lnTo>
                    <a:pt x="4" y="1"/>
                  </a:lnTo>
                  <a:lnTo>
                    <a:pt x="2" y="8"/>
                  </a:lnTo>
                  <a:lnTo>
                    <a:pt x="2"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8" name="Freeform 528"/>
            <p:cNvSpPr>
              <a:spLocks/>
            </p:cNvSpPr>
            <p:nvPr/>
          </p:nvSpPr>
          <p:spPr bwMode="auto">
            <a:xfrm>
              <a:off x="4951413" y="3549651"/>
              <a:ext cx="4763" cy="12700"/>
            </a:xfrm>
            <a:custGeom>
              <a:avLst/>
              <a:gdLst>
                <a:gd name="T0" fmla="*/ 3 w 3"/>
                <a:gd name="T1" fmla="*/ 1 h 8"/>
                <a:gd name="T2" fmla="*/ 1 w 3"/>
                <a:gd name="T3" fmla="*/ 8 h 8"/>
                <a:gd name="T4" fmla="*/ 0 w 3"/>
                <a:gd name="T5" fmla="*/ 8 h 8"/>
                <a:gd name="T6" fmla="*/ 0 w 3"/>
                <a:gd name="T7" fmla="*/ 8 h 8"/>
                <a:gd name="T8" fmla="*/ 3 w 3"/>
                <a:gd name="T9" fmla="*/ 0 h 8"/>
                <a:gd name="T10" fmla="*/ 3 w 3"/>
                <a:gd name="T11" fmla="*/ 0 h 8"/>
                <a:gd name="T12" fmla="*/ 3 w 3"/>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3" h="8">
                  <a:moveTo>
                    <a:pt x="3" y="1"/>
                  </a:moveTo>
                  <a:lnTo>
                    <a:pt x="1" y="8"/>
                  </a:lnTo>
                  <a:lnTo>
                    <a:pt x="0" y="8"/>
                  </a:lnTo>
                  <a:lnTo>
                    <a:pt x="0" y="8"/>
                  </a:lnTo>
                  <a:lnTo>
                    <a:pt x="3" y="0"/>
                  </a:lnTo>
                  <a:lnTo>
                    <a:pt x="3" y="0"/>
                  </a:lnTo>
                  <a:lnTo>
                    <a:pt x="3"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 name="Freeform 529"/>
            <p:cNvSpPr>
              <a:spLocks noEditPoints="1"/>
            </p:cNvSpPr>
            <p:nvPr/>
          </p:nvSpPr>
          <p:spPr bwMode="auto">
            <a:xfrm>
              <a:off x="4957763" y="3517901"/>
              <a:ext cx="12700" cy="15875"/>
            </a:xfrm>
            <a:custGeom>
              <a:avLst/>
              <a:gdLst>
                <a:gd name="T0" fmla="*/ 7 w 8"/>
                <a:gd name="T1" fmla="*/ 2 h 9"/>
                <a:gd name="T2" fmla="*/ 5 w 8"/>
                <a:gd name="T3" fmla="*/ 0 h 9"/>
                <a:gd name="T4" fmla="*/ 1 w 8"/>
                <a:gd name="T5" fmla="*/ 1 h 9"/>
                <a:gd name="T6" fmla="*/ 0 w 8"/>
                <a:gd name="T7" fmla="*/ 5 h 9"/>
                <a:gd name="T8" fmla="*/ 2 w 8"/>
                <a:gd name="T9" fmla="*/ 8 h 9"/>
                <a:gd name="T10" fmla="*/ 6 w 8"/>
                <a:gd name="T11" fmla="*/ 8 h 9"/>
                <a:gd name="T12" fmla="*/ 8 w 8"/>
                <a:gd name="T13" fmla="*/ 3 h 9"/>
                <a:gd name="T14" fmla="*/ 7 w 8"/>
                <a:gd name="T15" fmla="*/ 2 h 9"/>
                <a:gd name="T16" fmla="*/ 5 w 8"/>
                <a:gd name="T17" fmla="*/ 7 h 9"/>
                <a:gd name="T18" fmla="*/ 3 w 8"/>
                <a:gd name="T19" fmla="*/ 7 h 9"/>
                <a:gd name="T20" fmla="*/ 1 w 8"/>
                <a:gd name="T21" fmla="*/ 6 h 9"/>
                <a:gd name="T22" fmla="*/ 3 w 8"/>
                <a:gd name="T23" fmla="*/ 2 h 9"/>
                <a:gd name="T24" fmla="*/ 5 w 8"/>
                <a:gd name="T25" fmla="*/ 1 h 9"/>
                <a:gd name="T26" fmla="*/ 6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7" y="2"/>
                  </a:moveTo>
                  <a:cubicBezTo>
                    <a:pt x="7" y="1"/>
                    <a:pt x="6" y="1"/>
                    <a:pt x="5" y="0"/>
                  </a:cubicBezTo>
                  <a:cubicBezTo>
                    <a:pt x="3" y="0"/>
                    <a:pt x="2" y="0"/>
                    <a:pt x="1" y="1"/>
                  </a:cubicBezTo>
                  <a:cubicBezTo>
                    <a:pt x="0" y="5"/>
                    <a:pt x="0" y="5"/>
                    <a:pt x="0" y="5"/>
                  </a:cubicBezTo>
                  <a:cubicBezTo>
                    <a:pt x="0" y="6"/>
                    <a:pt x="1" y="8"/>
                    <a:pt x="2" y="8"/>
                  </a:cubicBezTo>
                  <a:cubicBezTo>
                    <a:pt x="4" y="9"/>
                    <a:pt x="6" y="9"/>
                    <a:pt x="6" y="8"/>
                  </a:cubicBezTo>
                  <a:cubicBezTo>
                    <a:pt x="8" y="3"/>
                    <a:pt x="8" y="3"/>
                    <a:pt x="8" y="3"/>
                  </a:cubicBezTo>
                  <a:cubicBezTo>
                    <a:pt x="8" y="3"/>
                    <a:pt x="8" y="2"/>
                    <a:pt x="7" y="2"/>
                  </a:cubicBezTo>
                  <a:close/>
                  <a:moveTo>
                    <a:pt x="5" y="7"/>
                  </a:moveTo>
                  <a:cubicBezTo>
                    <a:pt x="4" y="8"/>
                    <a:pt x="3" y="8"/>
                    <a:pt x="3" y="7"/>
                  </a:cubicBezTo>
                  <a:cubicBezTo>
                    <a:pt x="2" y="7"/>
                    <a:pt x="1" y="6"/>
                    <a:pt x="1" y="6"/>
                  </a:cubicBezTo>
                  <a:cubicBezTo>
                    <a:pt x="3" y="2"/>
                    <a:pt x="3" y="2"/>
                    <a:pt x="3" y="2"/>
                  </a:cubicBezTo>
                  <a:cubicBezTo>
                    <a:pt x="3" y="1"/>
                    <a:pt x="4" y="1"/>
                    <a:pt x="5" y="1"/>
                  </a:cubicBezTo>
                  <a:cubicBezTo>
                    <a:pt x="6" y="2"/>
                    <a:pt x="6" y="2"/>
                    <a:pt x="6"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 name="Freeform 530"/>
            <p:cNvSpPr>
              <a:spLocks/>
            </p:cNvSpPr>
            <p:nvPr/>
          </p:nvSpPr>
          <p:spPr bwMode="auto">
            <a:xfrm>
              <a:off x="4960938" y="3517901"/>
              <a:ext cx="9525" cy="15875"/>
            </a:xfrm>
            <a:custGeom>
              <a:avLst/>
              <a:gdLst>
                <a:gd name="T0" fmla="*/ 6 w 6"/>
                <a:gd name="T1" fmla="*/ 3 h 9"/>
                <a:gd name="T2" fmla="*/ 4 w 6"/>
                <a:gd name="T3" fmla="*/ 8 h 9"/>
                <a:gd name="T4" fmla="*/ 0 w 6"/>
                <a:gd name="T5" fmla="*/ 8 h 9"/>
                <a:gd name="T6" fmla="*/ 1 w 6"/>
                <a:gd name="T7" fmla="*/ 7 h 9"/>
                <a:gd name="T8" fmla="*/ 3 w 6"/>
                <a:gd name="T9" fmla="*/ 7 h 9"/>
                <a:gd name="T10" fmla="*/ 4 w 6"/>
                <a:gd name="T11" fmla="*/ 3 h 9"/>
                <a:gd name="T12" fmla="*/ 3 w 6"/>
                <a:gd name="T13" fmla="*/ 1 h 9"/>
                <a:gd name="T14" fmla="*/ 3 w 6"/>
                <a:gd name="T15" fmla="*/ 0 h 9"/>
                <a:gd name="T16" fmla="*/ 5 w 6"/>
                <a:gd name="T17" fmla="*/ 2 h 9"/>
                <a:gd name="T18" fmla="*/ 6 w 6"/>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9">
                  <a:moveTo>
                    <a:pt x="6" y="3"/>
                  </a:moveTo>
                  <a:cubicBezTo>
                    <a:pt x="4" y="8"/>
                    <a:pt x="4" y="8"/>
                    <a:pt x="4" y="8"/>
                  </a:cubicBezTo>
                  <a:cubicBezTo>
                    <a:pt x="4" y="9"/>
                    <a:pt x="2" y="9"/>
                    <a:pt x="0" y="8"/>
                  </a:cubicBezTo>
                  <a:cubicBezTo>
                    <a:pt x="1" y="7"/>
                    <a:pt x="1" y="7"/>
                    <a:pt x="1" y="7"/>
                  </a:cubicBezTo>
                  <a:cubicBezTo>
                    <a:pt x="1" y="8"/>
                    <a:pt x="2" y="8"/>
                    <a:pt x="3" y="7"/>
                  </a:cubicBezTo>
                  <a:cubicBezTo>
                    <a:pt x="4" y="3"/>
                    <a:pt x="4" y="3"/>
                    <a:pt x="4" y="3"/>
                  </a:cubicBezTo>
                  <a:cubicBezTo>
                    <a:pt x="4" y="2"/>
                    <a:pt x="4" y="2"/>
                    <a:pt x="3" y="1"/>
                  </a:cubicBezTo>
                  <a:cubicBezTo>
                    <a:pt x="3" y="0"/>
                    <a:pt x="3" y="0"/>
                    <a:pt x="3" y="0"/>
                  </a:cubicBezTo>
                  <a:cubicBezTo>
                    <a:pt x="4" y="1"/>
                    <a:pt x="5" y="1"/>
                    <a:pt x="5" y="2"/>
                  </a:cubicBezTo>
                  <a:cubicBezTo>
                    <a:pt x="6" y="2"/>
                    <a:pt x="6" y="3"/>
                    <a:pt x="6"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 name="Freeform 531"/>
            <p:cNvSpPr>
              <a:spLocks/>
            </p:cNvSpPr>
            <p:nvPr/>
          </p:nvSpPr>
          <p:spPr bwMode="auto">
            <a:xfrm>
              <a:off x="4957763" y="3529013"/>
              <a:ext cx="6350" cy="14288"/>
            </a:xfrm>
            <a:custGeom>
              <a:avLst/>
              <a:gdLst>
                <a:gd name="T0" fmla="*/ 1 w 4"/>
                <a:gd name="T1" fmla="*/ 9 h 9"/>
                <a:gd name="T2" fmla="*/ 0 w 4"/>
                <a:gd name="T3" fmla="*/ 8 h 9"/>
                <a:gd name="T4" fmla="*/ 0 w 4"/>
                <a:gd name="T5" fmla="*/ 8 h 9"/>
                <a:gd name="T6" fmla="*/ 2 w 4"/>
                <a:gd name="T7" fmla="*/ 0 h 9"/>
                <a:gd name="T8" fmla="*/ 2 w 4"/>
                <a:gd name="T9" fmla="*/ 0 h 9"/>
                <a:gd name="T10" fmla="*/ 4 w 4"/>
                <a:gd name="T11" fmla="*/ 1 h 9"/>
                <a:gd name="T12" fmla="*/ 4 w 4"/>
                <a:gd name="T13" fmla="*/ 1 h 9"/>
                <a:gd name="T14" fmla="*/ 1 w 4"/>
                <a:gd name="T15" fmla="*/ 8 h 9"/>
                <a:gd name="T16" fmla="*/ 1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1" y="9"/>
                  </a:moveTo>
                  <a:lnTo>
                    <a:pt x="0" y="8"/>
                  </a:lnTo>
                  <a:lnTo>
                    <a:pt x="0" y="8"/>
                  </a:lnTo>
                  <a:lnTo>
                    <a:pt x="2" y="0"/>
                  </a:lnTo>
                  <a:lnTo>
                    <a:pt x="2" y="0"/>
                  </a:lnTo>
                  <a:lnTo>
                    <a:pt x="4" y="1"/>
                  </a:lnTo>
                  <a:lnTo>
                    <a:pt x="4" y="1"/>
                  </a:lnTo>
                  <a:lnTo>
                    <a:pt x="1" y="8"/>
                  </a:lnTo>
                  <a:lnTo>
                    <a:pt x="1"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2" name="Freeform 532"/>
            <p:cNvSpPr>
              <a:spLocks/>
            </p:cNvSpPr>
            <p:nvPr/>
          </p:nvSpPr>
          <p:spPr bwMode="auto">
            <a:xfrm>
              <a:off x="4957763" y="3529013"/>
              <a:ext cx="6350" cy="12700"/>
            </a:xfrm>
            <a:custGeom>
              <a:avLst/>
              <a:gdLst>
                <a:gd name="T0" fmla="*/ 4 w 4"/>
                <a:gd name="T1" fmla="*/ 1 h 8"/>
                <a:gd name="T2" fmla="*/ 1 w 4"/>
                <a:gd name="T3" fmla="*/ 8 h 8"/>
                <a:gd name="T4" fmla="*/ 0 w 4"/>
                <a:gd name="T5" fmla="*/ 8 h 8"/>
                <a:gd name="T6" fmla="*/ 0 w 4"/>
                <a:gd name="T7" fmla="*/ 8 h 8"/>
                <a:gd name="T8" fmla="*/ 3 w 4"/>
                <a:gd name="T9" fmla="*/ 0 h 8"/>
                <a:gd name="T10" fmla="*/ 3 w 4"/>
                <a:gd name="T11" fmla="*/ 0 h 8"/>
                <a:gd name="T12" fmla="*/ 4 w 4"/>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4" h="8">
                  <a:moveTo>
                    <a:pt x="4" y="1"/>
                  </a:moveTo>
                  <a:lnTo>
                    <a:pt x="1" y="8"/>
                  </a:lnTo>
                  <a:lnTo>
                    <a:pt x="0" y="8"/>
                  </a:lnTo>
                  <a:lnTo>
                    <a:pt x="0" y="8"/>
                  </a:lnTo>
                  <a:lnTo>
                    <a:pt x="3" y="0"/>
                  </a:lnTo>
                  <a:lnTo>
                    <a:pt x="3" y="0"/>
                  </a:lnTo>
                  <a:lnTo>
                    <a:pt x="4"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 name="Freeform 533"/>
            <p:cNvSpPr>
              <a:spLocks noEditPoints="1"/>
            </p:cNvSpPr>
            <p:nvPr/>
          </p:nvSpPr>
          <p:spPr bwMode="auto">
            <a:xfrm>
              <a:off x="4964113" y="3498851"/>
              <a:ext cx="14288" cy="14288"/>
            </a:xfrm>
            <a:custGeom>
              <a:avLst/>
              <a:gdLst>
                <a:gd name="T0" fmla="*/ 7 w 8"/>
                <a:gd name="T1" fmla="*/ 2 h 9"/>
                <a:gd name="T2" fmla="*/ 5 w 8"/>
                <a:gd name="T3" fmla="*/ 0 h 9"/>
                <a:gd name="T4" fmla="*/ 2 w 8"/>
                <a:gd name="T5" fmla="*/ 1 h 9"/>
                <a:gd name="T6" fmla="*/ 0 w 8"/>
                <a:gd name="T7" fmla="*/ 5 h 9"/>
                <a:gd name="T8" fmla="*/ 2 w 8"/>
                <a:gd name="T9" fmla="*/ 8 h 9"/>
                <a:gd name="T10" fmla="*/ 6 w 8"/>
                <a:gd name="T11" fmla="*/ 8 h 9"/>
                <a:gd name="T12" fmla="*/ 8 w 8"/>
                <a:gd name="T13" fmla="*/ 3 h 9"/>
                <a:gd name="T14" fmla="*/ 7 w 8"/>
                <a:gd name="T15" fmla="*/ 2 h 9"/>
                <a:gd name="T16" fmla="*/ 5 w 8"/>
                <a:gd name="T17" fmla="*/ 7 h 9"/>
                <a:gd name="T18" fmla="*/ 3 w 8"/>
                <a:gd name="T19" fmla="*/ 8 h 9"/>
                <a:gd name="T20" fmla="*/ 2 w 8"/>
                <a:gd name="T21" fmla="*/ 6 h 9"/>
                <a:gd name="T22" fmla="*/ 3 w 8"/>
                <a:gd name="T23" fmla="*/ 2 h 9"/>
                <a:gd name="T24" fmla="*/ 5 w 8"/>
                <a:gd name="T25" fmla="*/ 1 h 9"/>
                <a:gd name="T26" fmla="*/ 6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7" y="2"/>
                  </a:moveTo>
                  <a:cubicBezTo>
                    <a:pt x="7" y="1"/>
                    <a:pt x="6" y="1"/>
                    <a:pt x="5" y="0"/>
                  </a:cubicBezTo>
                  <a:cubicBezTo>
                    <a:pt x="4" y="0"/>
                    <a:pt x="2" y="0"/>
                    <a:pt x="2" y="1"/>
                  </a:cubicBezTo>
                  <a:cubicBezTo>
                    <a:pt x="0" y="5"/>
                    <a:pt x="0" y="5"/>
                    <a:pt x="0" y="5"/>
                  </a:cubicBezTo>
                  <a:cubicBezTo>
                    <a:pt x="0" y="7"/>
                    <a:pt x="1" y="8"/>
                    <a:pt x="2" y="8"/>
                  </a:cubicBezTo>
                  <a:cubicBezTo>
                    <a:pt x="4" y="9"/>
                    <a:pt x="6" y="9"/>
                    <a:pt x="6" y="8"/>
                  </a:cubicBezTo>
                  <a:cubicBezTo>
                    <a:pt x="8" y="3"/>
                    <a:pt x="8" y="3"/>
                    <a:pt x="8" y="3"/>
                  </a:cubicBezTo>
                  <a:cubicBezTo>
                    <a:pt x="8" y="3"/>
                    <a:pt x="8" y="2"/>
                    <a:pt x="7" y="2"/>
                  </a:cubicBezTo>
                  <a:close/>
                  <a:moveTo>
                    <a:pt x="5" y="7"/>
                  </a:moveTo>
                  <a:cubicBezTo>
                    <a:pt x="5" y="8"/>
                    <a:pt x="4" y="8"/>
                    <a:pt x="3" y="8"/>
                  </a:cubicBezTo>
                  <a:cubicBezTo>
                    <a:pt x="2" y="7"/>
                    <a:pt x="1" y="7"/>
                    <a:pt x="2" y="6"/>
                  </a:cubicBezTo>
                  <a:cubicBezTo>
                    <a:pt x="3" y="2"/>
                    <a:pt x="3" y="2"/>
                    <a:pt x="3" y="2"/>
                  </a:cubicBezTo>
                  <a:cubicBezTo>
                    <a:pt x="3" y="1"/>
                    <a:pt x="4" y="1"/>
                    <a:pt x="5" y="1"/>
                  </a:cubicBezTo>
                  <a:cubicBezTo>
                    <a:pt x="6" y="2"/>
                    <a:pt x="6" y="2"/>
                    <a:pt x="6"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 name="Freeform 534"/>
            <p:cNvSpPr>
              <a:spLocks/>
            </p:cNvSpPr>
            <p:nvPr/>
          </p:nvSpPr>
          <p:spPr bwMode="auto">
            <a:xfrm>
              <a:off x="4967288" y="3498851"/>
              <a:ext cx="11113" cy="14288"/>
            </a:xfrm>
            <a:custGeom>
              <a:avLst/>
              <a:gdLst>
                <a:gd name="T0" fmla="*/ 6 w 6"/>
                <a:gd name="T1" fmla="*/ 3 h 9"/>
                <a:gd name="T2" fmla="*/ 4 w 6"/>
                <a:gd name="T3" fmla="*/ 8 h 9"/>
                <a:gd name="T4" fmla="*/ 0 w 6"/>
                <a:gd name="T5" fmla="*/ 8 h 9"/>
                <a:gd name="T6" fmla="*/ 1 w 6"/>
                <a:gd name="T7" fmla="*/ 8 h 9"/>
                <a:gd name="T8" fmla="*/ 3 w 6"/>
                <a:gd name="T9" fmla="*/ 7 h 9"/>
                <a:gd name="T10" fmla="*/ 4 w 6"/>
                <a:gd name="T11" fmla="*/ 3 h 9"/>
                <a:gd name="T12" fmla="*/ 3 w 6"/>
                <a:gd name="T13" fmla="*/ 1 h 9"/>
                <a:gd name="T14" fmla="*/ 3 w 6"/>
                <a:gd name="T15" fmla="*/ 0 h 9"/>
                <a:gd name="T16" fmla="*/ 5 w 6"/>
                <a:gd name="T17" fmla="*/ 2 h 9"/>
                <a:gd name="T18" fmla="*/ 6 w 6"/>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9">
                  <a:moveTo>
                    <a:pt x="6" y="3"/>
                  </a:moveTo>
                  <a:cubicBezTo>
                    <a:pt x="4" y="8"/>
                    <a:pt x="4" y="8"/>
                    <a:pt x="4" y="8"/>
                  </a:cubicBezTo>
                  <a:cubicBezTo>
                    <a:pt x="4" y="9"/>
                    <a:pt x="2" y="9"/>
                    <a:pt x="0" y="8"/>
                  </a:cubicBezTo>
                  <a:cubicBezTo>
                    <a:pt x="1" y="8"/>
                    <a:pt x="1" y="8"/>
                    <a:pt x="1" y="8"/>
                  </a:cubicBezTo>
                  <a:cubicBezTo>
                    <a:pt x="2" y="8"/>
                    <a:pt x="3" y="8"/>
                    <a:pt x="3" y="7"/>
                  </a:cubicBezTo>
                  <a:cubicBezTo>
                    <a:pt x="4" y="3"/>
                    <a:pt x="4" y="3"/>
                    <a:pt x="4" y="3"/>
                  </a:cubicBezTo>
                  <a:cubicBezTo>
                    <a:pt x="4" y="2"/>
                    <a:pt x="4" y="2"/>
                    <a:pt x="3" y="1"/>
                  </a:cubicBezTo>
                  <a:cubicBezTo>
                    <a:pt x="3" y="0"/>
                    <a:pt x="3" y="0"/>
                    <a:pt x="3" y="0"/>
                  </a:cubicBezTo>
                  <a:cubicBezTo>
                    <a:pt x="4" y="1"/>
                    <a:pt x="5" y="1"/>
                    <a:pt x="5" y="2"/>
                  </a:cubicBezTo>
                  <a:cubicBezTo>
                    <a:pt x="6" y="2"/>
                    <a:pt x="6" y="3"/>
                    <a:pt x="6"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 name="Freeform 535"/>
            <p:cNvSpPr>
              <a:spLocks/>
            </p:cNvSpPr>
            <p:nvPr/>
          </p:nvSpPr>
          <p:spPr bwMode="auto">
            <a:xfrm>
              <a:off x="4964113" y="3508376"/>
              <a:ext cx="6350" cy="15875"/>
            </a:xfrm>
            <a:custGeom>
              <a:avLst/>
              <a:gdLst>
                <a:gd name="T0" fmla="*/ 1 w 4"/>
                <a:gd name="T1" fmla="*/ 10 h 10"/>
                <a:gd name="T2" fmla="*/ 0 w 4"/>
                <a:gd name="T3" fmla="*/ 9 h 10"/>
                <a:gd name="T4" fmla="*/ 0 w 4"/>
                <a:gd name="T5" fmla="*/ 9 h 10"/>
                <a:gd name="T6" fmla="*/ 2 w 4"/>
                <a:gd name="T7" fmla="*/ 0 h 10"/>
                <a:gd name="T8" fmla="*/ 3 w 4"/>
                <a:gd name="T9" fmla="*/ 0 h 10"/>
                <a:gd name="T10" fmla="*/ 4 w 4"/>
                <a:gd name="T11" fmla="*/ 1 h 10"/>
                <a:gd name="T12" fmla="*/ 4 w 4"/>
                <a:gd name="T13" fmla="*/ 1 h 10"/>
                <a:gd name="T14" fmla="*/ 1 w 4"/>
                <a:gd name="T15" fmla="*/ 9 h 10"/>
                <a:gd name="T16" fmla="*/ 1 w 4"/>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0">
                  <a:moveTo>
                    <a:pt x="1" y="10"/>
                  </a:moveTo>
                  <a:lnTo>
                    <a:pt x="0" y="9"/>
                  </a:lnTo>
                  <a:lnTo>
                    <a:pt x="0" y="9"/>
                  </a:lnTo>
                  <a:lnTo>
                    <a:pt x="2" y="0"/>
                  </a:lnTo>
                  <a:lnTo>
                    <a:pt x="3" y="0"/>
                  </a:lnTo>
                  <a:lnTo>
                    <a:pt x="4" y="1"/>
                  </a:lnTo>
                  <a:lnTo>
                    <a:pt x="4" y="1"/>
                  </a:lnTo>
                  <a:lnTo>
                    <a:pt x="1" y="9"/>
                  </a:lnTo>
                  <a:lnTo>
                    <a:pt x="1"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 name="Freeform 536"/>
            <p:cNvSpPr>
              <a:spLocks/>
            </p:cNvSpPr>
            <p:nvPr/>
          </p:nvSpPr>
          <p:spPr bwMode="auto">
            <a:xfrm>
              <a:off x="4964113" y="3508376"/>
              <a:ext cx="6350" cy="14288"/>
            </a:xfrm>
            <a:custGeom>
              <a:avLst/>
              <a:gdLst>
                <a:gd name="T0" fmla="*/ 4 w 4"/>
                <a:gd name="T1" fmla="*/ 1 h 9"/>
                <a:gd name="T2" fmla="*/ 1 w 4"/>
                <a:gd name="T3" fmla="*/ 9 h 9"/>
                <a:gd name="T4" fmla="*/ 1 w 4"/>
                <a:gd name="T5" fmla="*/ 9 h 9"/>
                <a:gd name="T6" fmla="*/ 0 w 4"/>
                <a:gd name="T7" fmla="*/ 9 h 9"/>
                <a:gd name="T8" fmla="*/ 3 w 4"/>
                <a:gd name="T9" fmla="*/ 0 h 9"/>
                <a:gd name="T10" fmla="*/ 3 w 4"/>
                <a:gd name="T11" fmla="*/ 0 h 9"/>
                <a:gd name="T12" fmla="*/ 4 w 4"/>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4" y="1"/>
                  </a:moveTo>
                  <a:lnTo>
                    <a:pt x="1" y="9"/>
                  </a:lnTo>
                  <a:lnTo>
                    <a:pt x="1" y="9"/>
                  </a:lnTo>
                  <a:lnTo>
                    <a:pt x="0" y="9"/>
                  </a:lnTo>
                  <a:lnTo>
                    <a:pt x="3" y="0"/>
                  </a:lnTo>
                  <a:lnTo>
                    <a:pt x="3" y="0"/>
                  </a:lnTo>
                  <a:lnTo>
                    <a:pt x="4"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 name="Freeform 537"/>
            <p:cNvSpPr>
              <a:spLocks noEditPoints="1"/>
            </p:cNvSpPr>
            <p:nvPr/>
          </p:nvSpPr>
          <p:spPr bwMode="auto">
            <a:xfrm>
              <a:off x="4970463" y="3478213"/>
              <a:ext cx="14288" cy="14288"/>
            </a:xfrm>
            <a:custGeom>
              <a:avLst/>
              <a:gdLst>
                <a:gd name="T0" fmla="*/ 7 w 8"/>
                <a:gd name="T1" fmla="*/ 2 h 9"/>
                <a:gd name="T2" fmla="*/ 6 w 8"/>
                <a:gd name="T3" fmla="*/ 0 h 9"/>
                <a:gd name="T4" fmla="*/ 2 w 8"/>
                <a:gd name="T5" fmla="*/ 1 h 9"/>
                <a:gd name="T6" fmla="*/ 0 w 8"/>
                <a:gd name="T7" fmla="*/ 5 h 9"/>
                <a:gd name="T8" fmla="*/ 3 w 8"/>
                <a:gd name="T9" fmla="*/ 8 h 9"/>
                <a:gd name="T10" fmla="*/ 6 w 8"/>
                <a:gd name="T11" fmla="*/ 8 h 9"/>
                <a:gd name="T12" fmla="*/ 8 w 8"/>
                <a:gd name="T13" fmla="*/ 3 h 9"/>
                <a:gd name="T14" fmla="*/ 7 w 8"/>
                <a:gd name="T15" fmla="*/ 2 h 9"/>
                <a:gd name="T16" fmla="*/ 5 w 8"/>
                <a:gd name="T17" fmla="*/ 7 h 9"/>
                <a:gd name="T18" fmla="*/ 3 w 8"/>
                <a:gd name="T19" fmla="*/ 8 h 9"/>
                <a:gd name="T20" fmla="*/ 2 w 8"/>
                <a:gd name="T21" fmla="*/ 6 h 9"/>
                <a:gd name="T22" fmla="*/ 3 w 8"/>
                <a:gd name="T23" fmla="*/ 2 h 9"/>
                <a:gd name="T24" fmla="*/ 5 w 8"/>
                <a:gd name="T25" fmla="*/ 1 h 9"/>
                <a:gd name="T26" fmla="*/ 6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7" y="2"/>
                  </a:moveTo>
                  <a:cubicBezTo>
                    <a:pt x="7" y="1"/>
                    <a:pt x="6" y="1"/>
                    <a:pt x="6" y="0"/>
                  </a:cubicBezTo>
                  <a:cubicBezTo>
                    <a:pt x="4" y="0"/>
                    <a:pt x="2" y="0"/>
                    <a:pt x="2" y="1"/>
                  </a:cubicBezTo>
                  <a:cubicBezTo>
                    <a:pt x="0" y="5"/>
                    <a:pt x="0" y="5"/>
                    <a:pt x="0" y="5"/>
                  </a:cubicBezTo>
                  <a:cubicBezTo>
                    <a:pt x="0" y="7"/>
                    <a:pt x="1" y="8"/>
                    <a:pt x="3" y="8"/>
                  </a:cubicBezTo>
                  <a:cubicBezTo>
                    <a:pt x="4" y="9"/>
                    <a:pt x="6" y="9"/>
                    <a:pt x="6" y="8"/>
                  </a:cubicBezTo>
                  <a:cubicBezTo>
                    <a:pt x="8" y="3"/>
                    <a:pt x="8" y="3"/>
                    <a:pt x="8" y="3"/>
                  </a:cubicBezTo>
                  <a:cubicBezTo>
                    <a:pt x="8" y="3"/>
                    <a:pt x="8" y="2"/>
                    <a:pt x="7" y="2"/>
                  </a:cubicBezTo>
                  <a:close/>
                  <a:moveTo>
                    <a:pt x="5" y="7"/>
                  </a:moveTo>
                  <a:cubicBezTo>
                    <a:pt x="5" y="8"/>
                    <a:pt x="4" y="8"/>
                    <a:pt x="3" y="8"/>
                  </a:cubicBezTo>
                  <a:cubicBezTo>
                    <a:pt x="2" y="7"/>
                    <a:pt x="2" y="7"/>
                    <a:pt x="2" y="6"/>
                  </a:cubicBezTo>
                  <a:cubicBezTo>
                    <a:pt x="3" y="2"/>
                    <a:pt x="3" y="2"/>
                    <a:pt x="3" y="2"/>
                  </a:cubicBezTo>
                  <a:cubicBezTo>
                    <a:pt x="3" y="1"/>
                    <a:pt x="4" y="1"/>
                    <a:pt x="5" y="1"/>
                  </a:cubicBezTo>
                  <a:cubicBezTo>
                    <a:pt x="6" y="2"/>
                    <a:pt x="7" y="2"/>
                    <a:pt x="6"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8" name="Freeform 538"/>
            <p:cNvSpPr>
              <a:spLocks/>
            </p:cNvSpPr>
            <p:nvPr/>
          </p:nvSpPr>
          <p:spPr bwMode="auto">
            <a:xfrm>
              <a:off x="4976813" y="3478213"/>
              <a:ext cx="7938" cy="14288"/>
            </a:xfrm>
            <a:custGeom>
              <a:avLst/>
              <a:gdLst>
                <a:gd name="T0" fmla="*/ 5 w 5"/>
                <a:gd name="T1" fmla="*/ 3 h 9"/>
                <a:gd name="T2" fmla="*/ 3 w 5"/>
                <a:gd name="T3" fmla="*/ 8 h 9"/>
                <a:gd name="T4" fmla="*/ 0 w 5"/>
                <a:gd name="T5" fmla="*/ 8 h 9"/>
                <a:gd name="T6" fmla="*/ 0 w 5"/>
                <a:gd name="T7" fmla="*/ 8 h 9"/>
                <a:gd name="T8" fmla="*/ 2 w 5"/>
                <a:gd name="T9" fmla="*/ 7 h 9"/>
                <a:gd name="T10" fmla="*/ 3 w 5"/>
                <a:gd name="T11" fmla="*/ 3 h 9"/>
                <a:gd name="T12" fmla="*/ 2 w 5"/>
                <a:gd name="T13" fmla="*/ 1 h 9"/>
                <a:gd name="T14" fmla="*/ 3 w 5"/>
                <a:gd name="T15" fmla="*/ 0 h 9"/>
                <a:gd name="T16" fmla="*/ 4 w 5"/>
                <a:gd name="T17" fmla="*/ 2 h 9"/>
                <a:gd name="T18" fmla="*/ 5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5" y="3"/>
                  </a:moveTo>
                  <a:cubicBezTo>
                    <a:pt x="3" y="8"/>
                    <a:pt x="3" y="8"/>
                    <a:pt x="3" y="8"/>
                  </a:cubicBezTo>
                  <a:cubicBezTo>
                    <a:pt x="3" y="9"/>
                    <a:pt x="1" y="9"/>
                    <a:pt x="0" y="8"/>
                  </a:cubicBezTo>
                  <a:cubicBezTo>
                    <a:pt x="0" y="8"/>
                    <a:pt x="0" y="8"/>
                    <a:pt x="0" y="8"/>
                  </a:cubicBezTo>
                  <a:cubicBezTo>
                    <a:pt x="1" y="8"/>
                    <a:pt x="2" y="8"/>
                    <a:pt x="2" y="7"/>
                  </a:cubicBezTo>
                  <a:cubicBezTo>
                    <a:pt x="3" y="3"/>
                    <a:pt x="3" y="3"/>
                    <a:pt x="3" y="3"/>
                  </a:cubicBezTo>
                  <a:cubicBezTo>
                    <a:pt x="4" y="2"/>
                    <a:pt x="3" y="2"/>
                    <a:pt x="2" y="1"/>
                  </a:cubicBezTo>
                  <a:cubicBezTo>
                    <a:pt x="3" y="0"/>
                    <a:pt x="3" y="0"/>
                    <a:pt x="3" y="0"/>
                  </a:cubicBezTo>
                  <a:cubicBezTo>
                    <a:pt x="3" y="1"/>
                    <a:pt x="4" y="1"/>
                    <a:pt x="4" y="2"/>
                  </a:cubicBezTo>
                  <a:cubicBezTo>
                    <a:pt x="5" y="2"/>
                    <a:pt x="5" y="3"/>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9" name="Freeform 539"/>
            <p:cNvSpPr>
              <a:spLocks/>
            </p:cNvSpPr>
            <p:nvPr/>
          </p:nvSpPr>
          <p:spPr bwMode="auto">
            <a:xfrm>
              <a:off x="4970463" y="3487738"/>
              <a:ext cx="7938" cy="15875"/>
            </a:xfrm>
            <a:custGeom>
              <a:avLst/>
              <a:gdLst>
                <a:gd name="T0" fmla="*/ 2 w 5"/>
                <a:gd name="T1" fmla="*/ 10 h 10"/>
                <a:gd name="T2" fmla="*/ 0 w 5"/>
                <a:gd name="T3" fmla="*/ 9 h 10"/>
                <a:gd name="T4" fmla="*/ 0 w 5"/>
                <a:gd name="T5" fmla="*/ 9 h 10"/>
                <a:gd name="T6" fmla="*/ 4 w 5"/>
                <a:gd name="T7" fmla="*/ 0 h 10"/>
                <a:gd name="T8" fmla="*/ 4 w 5"/>
                <a:gd name="T9" fmla="*/ 0 h 10"/>
                <a:gd name="T10" fmla="*/ 5 w 5"/>
                <a:gd name="T11" fmla="*/ 1 h 10"/>
                <a:gd name="T12" fmla="*/ 5 w 5"/>
                <a:gd name="T13" fmla="*/ 1 h 10"/>
                <a:gd name="T14" fmla="*/ 2 w 5"/>
                <a:gd name="T15" fmla="*/ 10 h 10"/>
                <a:gd name="T16" fmla="*/ 2 w 5"/>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10">
                  <a:moveTo>
                    <a:pt x="2" y="10"/>
                  </a:moveTo>
                  <a:lnTo>
                    <a:pt x="0" y="9"/>
                  </a:lnTo>
                  <a:lnTo>
                    <a:pt x="0" y="9"/>
                  </a:lnTo>
                  <a:lnTo>
                    <a:pt x="4" y="0"/>
                  </a:lnTo>
                  <a:lnTo>
                    <a:pt x="4" y="0"/>
                  </a:lnTo>
                  <a:lnTo>
                    <a:pt x="5" y="1"/>
                  </a:lnTo>
                  <a:lnTo>
                    <a:pt x="5" y="1"/>
                  </a:lnTo>
                  <a:lnTo>
                    <a:pt x="2" y="10"/>
                  </a:lnTo>
                  <a:lnTo>
                    <a:pt x="2"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0" name="Freeform 540"/>
            <p:cNvSpPr>
              <a:spLocks/>
            </p:cNvSpPr>
            <p:nvPr/>
          </p:nvSpPr>
          <p:spPr bwMode="auto">
            <a:xfrm>
              <a:off x="4973638" y="3487738"/>
              <a:ext cx="4763" cy="15875"/>
            </a:xfrm>
            <a:custGeom>
              <a:avLst/>
              <a:gdLst>
                <a:gd name="T0" fmla="*/ 3 w 3"/>
                <a:gd name="T1" fmla="*/ 1 h 10"/>
                <a:gd name="T2" fmla="*/ 1 w 3"/>
                <a:gd name="T3" fmla="*/ 9 h 10"/>
                <a:gd name="T4" fmla="*/ 0 w 3"/>
                <a:gd name="T5" fmla="*/ 10 h 10"/>
                <a:gd name="T6" fmla="*/ 0 w 3"/>
                <a:gd name="T7" fmla="*/ 9 h 10"/>
                <a:gd name="T8" fmla="*/ 2 w 3"/>
                <a:gd name="T9" fmla="*/ 0 h 10"/>
                <a:gd name="T10" fmla="*/ 3 w 3"/>
                <a:gd name="T11" fmla="*/ 0 h 10"/>
                <a:gd name="T12" fmla="*/ 3 w 3"/>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 h="10">
                  <a:moveTo>
                    <a:pt x="3" y="1"/>
                  </a:moveTo>
                  <a:lnTo>
                    <a:pt x="1" y="9"/>
                  </a:lnTo>
                  <a:lnTo>
                    <a:pt x="0" y="10"/>
                  </a:lnTo>
                  <a:lnTo>
                    <a:pt x="0" y="9"/>
                  </a:lnTo>
                  <a:lnTo>
                    <a:pt x="2" y="0"/>
                  </a:lnTo>
                  <a:lnTo>
                    <a:pt x="3" y="0"/>
                  </a:lnTo>
                  <a:lnTo>
                    <a:pt x="3"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1" name="Freeform 541"/>
            <p:cNvSpPr>
              <a:spLocks noEditPoints="1"/>
            </p:cNvSpPr>
            <p:nvPr/>
          </p:nvSpPr>
          <p:spPr bwMode="auto">
            <a:xfrm>
              <a:off x="4978401" y="3457576"/>
              <a:ext cx="12700" cy="15875"/>
            </a:xfrm>
            <a:custGeom>
              <a:avLst/>
              <a:gdLst>
                <a:gd name="T0" fmla="*/ 8 w 8"/>
                <a:gd name="T1" fmla="*/ 2 h 9"/>
                <a:gd name="T2" fmla="*/ 6 w 8"/>
                <a:gd name="T3" fmla="*/ 0 h 9"/>
                <a:gd name="T4" fmla="*/ 2 w 8"/>
                <a:gd name="T5" fmla="*/ 1 h 9"/>
                <a:gd name="T6" fmla="*/ 1 w 8"/>
                <a:gd name="T7" fmla="*/ 6 h 9"/>
                <a:gd name="T8" fmla="*/ 3 w 8"/>
                <a:gd name="T9" fmla="*/ 9 h 9"/>
                <a:gd name="T10" fmla="*/ 7 w 8"/>
                <a:gd name="T11" fmla="*/ 8 h 9"/>
                <a:gd name="T12" fmla="*/ 8 w 8"/>
                <a:gd name="T13" fmla="*/ 3 h 9"/>
                <a:gd name="T14" fmla="*/ 8 w 8"/>
                <a:gd name="T15" fmla="*/ 2 h 9"/>
                <a:gd name="T16" fmla="*/ 5 w 8"/>
                <a:gd name="T17" fmla="*/ 7 h 9"/>
                <a:gd name="T18" fmla="*/ 3 w 8"/>
                <a:gd name="T19" fmla="*/ 8 h 9"/>
                <a:gd name="T20" fmla="*/ 2 w 8"/>
                <a:gd name="T21" fmla="*/ 6 h 9"/>
                <a:gd name="T22" fmla="*/ 3 w 8"/>
                <a:gd name="T23" fmla="*/ 2 h 9"/>
                <a:gd name="T24" fmla="*/ 5 w 8"/>
                <a:gd name="T25" fmla="*/ 1 h 9"/>
                <a:gd name="T26" fmla="*/ 7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8" y="2"/>
                  </a:moveTo>
                  <a:cubicBezTo>
                    <a:pt x="7" y="1"/>
                    <a:pt x="7" y="1"/>
                    <a:pt x="6" y="0"/>
                  </a:cubicBezTo>
                  <a:cubicBezTo>
                    <a:pt x="4" y="0"/>
                    <a:pt x="2" y="0"/>
                    <a:pt x="2" y="1"/>
                  </a:cubicBezTo>
                  <a:cubicBezTo>
                    <a:pt x="1" y="6"/>
                    <a:pt x="1" y="6"/>
                    <a:pt x="1" y="6"/>
                  </a:cubicBezTo>
                  <a:cubicBezTo>
                    <a:pt x="0" y="7"/>
                    <a:pt x="1" y="8"/>
                    <a:pt x="3" y="9"/>
                  </a:cubicBezTo>
                  <a:cubicBezTo>
                    <a:pt x="5" y="9"/>
                    <a:pt x="6" y="9"/>
                    <a:pt x="7" y="8"/>
                  </a:cubicBezTo>
                  <a:cubicBezTo>
                    <a:pt x="8" y="3"/>
                    <a:pt x="8" y="3"/>
                    <a:pt x="8" y="3"/>
                  </a:cubicBezTo>
                  <a:cubicBezTo>
                    <a:pt x="8" y="3"/>
                    <a:pt x="8" y="2"/>
                    <a:pt x="8" y="2"/>
                  </a:cubicBezTo>
                  <a:close/>
                  <a:moveTo>
                    <a:pt x="5" y="7"/>
                  </a:moveTo>
                  <a:cubicBezTo>
                    <a:pt x="5" y="8"/>
                    <a:pt x="4" y="8"/>
                    <a:pt x="3" y="8"/>
                  </a:cubicBezTo>
                  <a:cubicBezTo>
                    <a:pt x="2" y="7"/>
                    <a:pt x="2" y="7"/>
                    <a:pt x="2" y="6"/>
                  </a:cubicBezTo>
                  <a:cubicBezTo>
                    <a:pt x="3" y="2"/>
                    <a:pt x="3" y="2"/>
                    <a:pt x="3" y="2"/>
                  </a:cubicBezTo>
                  <a:cubicBezTo>
                    <a:pt x="4" y="1"/>
                    <a:pt x="5" y="1"/>
                    <a:pt x="5" y="1"/>
                  </a:cubicBezTo>
                  <a:cubicBezTo>
                    <a:pt x="6" y="2"/>
                    <a:pt x="7" y="2"/>
                    <a:pt x="7"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2" name="Freeform 542"/>
            <p:cNvSpPr>
              <a:spLocks/>
            </p:cNvSpPr>
            <p:nvPr/>
          </p:nvSpPr>
          <p:spPr bwMode="auto">
            <a:xfrm>
              <a:off x="4983163" y="3457576"/>
              <a:ext cx="7938" cy="15875"/>
            </a:xfrm>
            <a:custGeom>
              <a:avLst/>
              <a:gdLst>
                <a:gd name="T0" fmla="*/ 5 w 5"/>
                <a:gd name="T1" fmla="*/ 3 h 9"/>
                <a:gd name="T2" fmla="*/ 4 w 5"/>
                <a:gd name="T3" fmla="*/ 8 h 9"/>
                <a:gd name="T4" fmla="*/ 0 w 5"/>
                <a:gd name="T5" fmla="*/ 9 h 9"/>
                <a:gd name="T6" fmla="*/ 0 w 5"/>
                <a:gd name="T7" fmla="*/ 8 h 9"/>
                <a:gd name="T8" fmla="*/ 2 w 5"/>
                <a:gd name="T9" fmla="*/ 7 h 9"/>
                <a:gd name="T10" fmla="*/ 4 w 5"/>
                <a:gd name="T11" fmla="*/ 3 h 9"/>
                <a:gd name="T12" fmla="*/ 2 w 5"/>
                <a:gd name="T13" fmla="*/ 1 h 9"/>
                <a:gd name="T14" fmla="*/ 3 w 5"/>
                <a:gd name="T15" fmla="*/ 0 h 9"/>
                <a:gd name="T16" fmla="*/ 5 w 5"/>
                <a:gd name="T17" fmla="*/ 2 h 9"/>
                <a:gd name="T18" fmla="*/ 5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5" y="3"/>
                  </a:moveTo>
                  <a:cubicBezTo>
                    <a:pt x="4" y="8"/>
                    <a:pt x="4" y="8"/>
                    <a:pt x="4" y="8"/>
                  </a:cubicBezTo>
                  <a:cubicBezTo>
                    <a:pt x="3" y="9"/>
                    <a:pt x="2" y="9"/>
                    <a:pt x="0" y="9"/>
                  </a:cubicBezTo>
                  <a:cubicBezTo>
                    <a:pt x="0" y="8"/>
                    <a:pt x="0" y="8"/>
                    <a:pt x="0" y="8"/>
                  </a:cubicBezTo>
                  <a:cubicBezTo>
                    <a:pt x="1" y="8"/>
                    <a:pt x="2" y="8"/>
                    <a:pt x="2" y="7"/>
                  </a:cubicBezTo>
                  <a:cubicBezTo>
                    <a:pt x="4" y="3"/>
                    <a:pt x="4" y="3"/>
                    <a:pt x="4" y="3"/>
                  </a:cubicBezTo>
                  <a:cubicBezTo>
                    <a:pt x="4" y="2"/>
                    <a:pt x="3" y="2"/>
                    <a:pt x="2" y="1"/>
                  </a:cubicBezTo>
                  <a:cubicBezTo>
                    <a:pt x="3" y="0"/>
                    <a:pt x="3" y="0"/>
                    <a:pt x="3" y="0"/>
                  </a:cubicBezTo>
                  <a:cubicBezTo>
                    <a:pt x="4" y="1"/>
                    <a:pt x="4" y="1"/>
                    <a:pt x="5" y="2"/>
                  </a:cubicBezTo>
                  <a:cubicBezTo>
                    <a:pt x="5" y="2"/>
                    <a:pt x="5" y="3"/>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3" name="Freeform 543"/>
            <p:cNvSpPr>
              <a:spLocks/>
            </p:cNvSpPr>
            <p:nvPr/>
          </p:nvSpPr>
          <p:spPr bwMode="auto">
            <a:xfrm>
              <a:off x="4978401" y="3468688"/>
              <a:ext cx="6350" cy="14288"/>
            </a:xfrm>
            <a:custGeom>
              <a:avLst/>
              <a:gdLst>
                <a:gd name="T0" fmla="*/ 1 w 4"/>
                <a:gd name="T1" fmla="*/ 9 h 9"/>
                <a:gd name="T2" fmla="*/ 0 w 4"/>
                <a:gd name="T3" fmla="*/ 8 h 9"/>
                <a:gd name="T4" fmla="*/ 0 w 4"/>
                <a:gd name="T5" fmla="*/ 8 h 9"/>
                <a:gd name="T6" fmla="*/ 3 w 4"/>
                <a:gd name="T7" fmla="*/ 0 h 9"/>
                <a:gd name="T8" fmla="*/ 3 w 4"/>
                <a:gd name="T9" fmla="*/ 0 h 9"/>
                <a:gd name="T10" fmla="*/ 4 w 4"/>
                <a:gd name="T11" fmla="*/ 1 h 9"/>
                <a:gd name="T12" fmla="*/ 4 w 4"/>
                <a:gd name="T13" fmla="*/ 1 h 9"/>
                <a:gd name="T14" fmla="*/ 2 w 4"/>
                <a:gd name="T15" fmla="*/ 9 h 9"/>
                <a:gd name="T16" fmla="*/ 1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1" y="9"/>
                  </a:moveTo>
                  <a:lnTo>
                    <a:pt x="0" y="8"/>
                  </a:lnTo>
                  <a:lnTo>
                    <a:pt x="0" y="8"/>
                  </a:lnTo>
                  <a:lnTo>
                    <a:pt x="3" y="0"/>
                  </a:lnTo>
                  <a:lnTo>
                    <a:pt x="3" y="0"/>
                  </a:lnTo>
                  <a:lnTo>
                    <a:pt x="4" y="1"/>
                  </a:lnTo>
                  <a:lnTo>
                    <a:pt x="4" y="1"/>
                  </a:lnTo>
                  <a:lnTo>
                    <a:pt x="2" y="9"/>
                  </a:lnTo>
                  <a:lnTo>
                    <a:pt x="1"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4" name="Freeform 544"/>
            <p:cNvSpPr>
              <a:spLocks/>
            </p:cNvSpPr>
            <p:nvPr/>
          </p:nvSpPr>
          <p:spPr bwMode="auto">
            <a:xfrm>
              <a:off x="4979988" y="3468688"/>
              <a:ext cx="4763" cy="14288"/>
            </a:xfrm>
            <a:custGeom>
              <a:avLst/>
              <a:gdLst>
                <a:gd name="T0" fmla="*/ 3 w 3"/>
                <a:gd name="T1" fmla="*/ 1 h 9"/>
                <a:gd name="T2" fmla="*/ 1 w 3"/>
                <a:gd name="T3" fmla="*/ 8 h 9"/>
                <a:gd name="T4" fmla="*/ 0 w 3"/>
                <a:gd name="T5" fmla="*/ 9 h 9"/>
                <a:gd name="T6" fmla="*/ 0 w 3"/>
                <a:gd name="T7" fmla="*/ 8 h 9"/>
                <a:gd name="T8" fmla="*/ 3 w 3"/>
                <a:gd name="T9" fmla="*/ 0 h 9"/>
                <a:gd name="T10" fmla="*/ 3 w 3"/>
                <a:gd name="T11" fmla="*/ 1 h 9"/>
                <a:gd name="T12" fmla="*/ 3 w 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 h="9">
                  <a:moveTo>
                    <a:pt x="3" y="1"/>
                  </a:moveTo>
                  <a:lnTo>
                    <a:pt x="1" y="8"/>
                  </a:lnTo>
                  <a:lnTo>
                    <a:pt x="0" y="9"/>
                  </a:lnTo>
                  <a:lnTo>
                    <a:pt x="0" y="8"/>
                  </a:lnTo>
                  <a:lnTo>
                    <a:pt x="3" y="0"/>
                  </a:lnTo>
                  <a:lnTo>
                    <a:pt x="3" y="1"/>
                  </a:lnTo>
                  <a:lnTo>
                    <a:pt x="3"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5" name="Freeform 545"/>
            <p:cNvSpPr>
              <a:spLocks noEditPoints="1"/>
            </p:cNvSpPr>
            <p:nvPr/>
          </p:nvSpPr>
          <p:spPr bwMode="auto">
            <a:xfrm>
              <a:off x="4984751" y="3436938"/>
              <a:ext cx="15875" cy="15875"/>
            </a:xfrm>
            <a:custGeom>
              <a:avLst/>
              <a:gdLst>
                <a:gd name="T0" fmla="*/ 8 w 9"/>
                <a:gd name="T1" fmla="*/ 2 h 9"/>
                <a:gd name="T2" fmla="*/ 6 w 9"/>
                <a:gd name="T3" fmla="*/ 1 h 9"/>
                <a:gd name="T4" fmla="*/ 2 w 9"/>
                <a:gd name="T5" fmla="*/ 1 h 9"/>
                <a:gd name="T6" fmla="*/ 1 w 9"/>
                <a:gd name="T7" fmla="*/ 6 h 9"/>
                <a:gd name="T8" fmla="*/ 3 w 9"/>
                <a:gd name="T9" fmla="*/ 9 h 9"/>
                <a:gd name="T10" fmla="*/ 7 w 9"/>
                <a:gd name="T11" fmla="*/ 8 h 9"/>
                <a:gd name="T12" fmla="*/ 8 w 9"/>
                <a:gd name="T13" fmla="*/ 4 h 9"/>
                <a:gd name="T14" fmla="*/ 8 w 9"/>
                <a:gd name="T15" fmla="*/ 2 h 9"/>
                <a:gd name="T16" fmla="*/ 5 w 9"/>
                <a:gd name="T17" fmla="*/ 7 h 9"/>
                <a:gd name="T18" fmla="*/ 3 w 9"/>
                <a:gd name="T19" fmla="*/ 8 h 9"/>
                <a:gd name="T20" fmla="*/ 2 w 9"/>
                <a:gd name="T21" fmla="*/ 6 h 9"/>
                <a:gd name="T22" fmla="*/ 4 w 9"/>
                <a:gd name="T23" fmla="*/ 2 h 9"/>
                <a:gd name="T24" fmla="*/ 6 w 9"/>
                <a:gd name="T25" fmla="*/ 1 h 9"/>
                <a:gd name="T26" fmla="*/ 7 w 9"/>
                <a:gd name="T27" fmla="*/ 3 h 9"/>
                <a:gd name="T28" fmla="*/ 5 w 9"/>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9">
                  <a:moveTo>
                    <a:pt x="8" y="2"/>
                  </a:moveTo>
                  <a:cubicBezTo>
                    <a:pt x="7" y="1"/>
                    <a:pt x="7" y="1"/>
                    <a:pt x="6" y="1"/>
                  </a:cubicBezTo>
                  <a:cubicBezTo>
                    <a:pt x="4" y="0"/>
                    <a:pt x="3" y="0"/>
                    <a:pt x="2" y="1"/>
                  </a:cubicBezTo>
                  <a:cubicBezTo>
                    <a:pt x="1" y="6"/>
                    <a:pt x="1" y="6"/>
                    <a:pt x="1" y="6"/>
                  </a:cubicBezTo>
                  <a:cubicBezTo>
                    <a:pt x="0" y="7"/>
                    <a:pt x="1" y="8"/>
                    <a:pt x="3" y="9"/>
                  </a:cubicBezTo>
                  <a:cubicBezTo>
                    <a:pt x="5" y="9"/>
                    <a:pt x="6" y="9"/>
                    <a:pt x="7" y="8"/>
                  </a:cubicBezTo>
                  <a:cubicBezTo>
                    <a:pt x="8" y="4"/>
                    <a:pt x="8" y="4"/>
                    <a:pt x="8" y="4"/>
                  </a:cubicBezTo>
                  <a:cubicBezTo>
                    <a:pt x="9" y="3"/>
                    <a:pt x="8" y="2"/>
                    <a:pt x="8" y="2"/>
                  </a:cubicBezTo>
                  <a:close/>
                  <a:moveTo>
                    <a:pt x="5" y="7"/>
                  </a:moveTo>
                  <a:cubicBezTo>
                    <a:pt x="5" y="8"/>
                    <a:pt x="4" y="8"/>
                    <a:pt x="3" y="8"/>
                  </a:cubicBezTo>
                  <a:cubicBezTo>
                    <a:pt x="3" y="7"/>
                    <a:pt x="2" y="7"/>
                    <a:pt x="2" y="6"/>
                  </a:cubicBezTo>
                  <a:cubicBezTo>
                    <a:pt x="4" y="2"/>
                    <a:pt x="4" y="2"/>
                    <a:pt x="4" y="2"/>
                  </a:cubicBezTo>
                  <a:cubicBezTo>
                    <a:pt x="4" y="1"/>
                    <a:pt x="5" y="1"/>
                    <a:pt x="6" y="1"/>
                  </a:cubicBezTo>
                  <a:cubicBezTo>
                    <a:pt x="6" y="2"/>
                    <a:pt x="7" y="2"/>
                    <a:pt x="7"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6" name="Freeform 546"/>
            <p:cNvSpPr>
              <a:spLocks/>
            </p:cNvSpPr>
            <p:nvPr/>
          </p:nvSpPr>
          <p:spPr bwMode="auto">
            <a:xfrm>
              <a:off x="4989513" y="3438526"/>
              <a:ext cx="11113" cy="14288"/>
            </a:xfrm>
            <a:custGeom>
              <a:avLst/>
              <a:gdLst>
                <a:gd name="T0" fmla="*/ 5 w 6"/>
                <a:gd name="T1" fmla="*/ 3 h 8"/>
                <a:gd name="T2" fmla="*/ 4 w 6"/>
                <a:gd name="T3" fmla="*/ 7 h 8"/>
                <a:gd name="T4" fmla="*/ 0 w 6"/>
                <a:gd name="T5" fmla="*/ 8 h 8"/>
                <a:gd name="T6" fmla="*/ 0 w 6"/>
                <a:gd name="T7" fmla="*/ 7 h 8"/>
                <a:gd name="T8" fmla="*/ 2 w 6"/>
                <a:gd name="T9" fmla="*/ 6 h 8"/>
                <a:gd name="T10" fmla="*/ 4 w 6"/>
                <a:gd name="T11" fmla="*/ 2 h 8"/>
                <a:gd name="T12" fmla="*/ 3 w 6"/>
                <a:gd name="T13" fmla="*/ 0 h 8"/>
                <a:gd name="T14" fmla="*/ 3 w 6"/>
                <a:gd name="T15" fmla="*/ 0 h 8"/>
                <a:gd name="T16" fmla="*/ 5 w 6"/>
                <a:gd name="T17" fmla="*/ 1 h 8"/>
                <a:gd name="T18" fmla="*/ 5 w 6"/>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8">
                  <a:moveTo>
                    <a:pt x="5" y="3"/>
                  </a:moveTo>
                  <a:cubicBezTo>
                    <a:pt x="4" y="7"/>
                    <a:pt x="4" y="7"/>
                    <a:pt x="4" y="7"/>
                  </a:cubicBezTo>
                  <a:cubicBezTo>
                    <a:pt x="3" y="8"/>
                    <a:pt x="2" y="8"/>
                    <a:pt x="0" y="8"/>
                  </a:cubicBezTo>
                  <a:cubicBezTo>
                    <a:pt x="0" y="7"/>
                    <a:pt x="0" y="7"/>
                    <a:pt x="0" y="7"/>
                  </a:cubicBezTo>
                  <a:cubicBezTo>
                    <a:pt x="1" y="7"/>
                    <a:pt x="2" y="7"/>
                    <a:pt x="2" y="6"/>
                  </a:cubicBezTo>
                  <a:cubicBezTo>
                    <a:pt x="4" y="2"/>
                    <a:pt x="4" y="2"/>
                    <a:pt x="4" y="2"/>
                  </a:cubicBezTo>
                  <a:cubicBezTo>
                    <a:pt x="4" y="1"/>
                    <a:pt x="3" y="1"/>
                    <a:pt x="3" y="0"/>
                  </a:cubicBezTo>
                  <a:cubicBezTo>
                    <a:pt x="3" y="0"/>
                    <a:pt x="3" y="0"/>
                    <a:pt x="3" y="0"/>
                  </a:cubicBezTo>
                  <a:cubicBezTo>
                    <a:pt x="4" y="0"/>
                    <a:pt x="4" y="0"/>
                    <a:pt x="5" y="1"/>
                  </a:cubicBezTo>
                  <a:cubicBezTo>
                    <a:pt x="5" y="1"/>
                    <a:pt x="6" y="2"/>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7" name="Freeform 547"/>
            <p:cNvSpPr>
              <a:spLocks/>
            </p:cNvSpPr>
            <p:nvPr/>
          </p:nvSpPr>
          <p:spPr bwMode="auto">
            <a:xfrm>
              <a:off x="4984751" y="3448051"/>
              <a:ext cx="7938" cy="14288"/>
            </a:xfrm>
            <a:custGeom>
              <a:avLst/>
              <a:gdLst>
                <a:gd name="T0" fmla="*/ 2 w 5"/>
                <a:gd name="T1" fmla="*/ 9 h 9"/>
                <a:gd name="T2" fmla="*/ 0 w 5"/>
                <a:gd name="T3" fmla="*/ 8 h 9"/>
                <a:gd name="T4" fmla="*/ 0 w 5"/>
                <a:gd name="T5" fmla="*/ 8 h 9"/>
                <a:gd name="T6" fmla="*/ 3 w 5"/>
                <a:gd name="T7" fmla="*/ 0 h 9"/>
                <a:gd name="T8" fmla="*/ 3 w 5"/>
                <a:gd name="T9" fmla="*/ 0 h 9"/>
                <a:gd name="T10" fmla="*/ 4 w 5"/>
                <a:gd name="T11" fmla="*/ 1 h 9"/>
                <a:gd name="T12" fmla="*/ 5 w 5"/>
                <a:gd name="T13" fmla="*/ 1 h 9"/>
                <a:gd name="T14" fmla="*/ 2 w 5"/>
                <a:gd name="T15" fmla="*/ 9 h 9"/>
                <a:gd name="T16" fmla="*/ 2 w 5"/>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9">
                  <a:moveTo>
                    <a:pt x="2" y="9"/>
                  </a:moveTo>
                  <a:lnTo>
                    <a:pt x="0" y="8"/>
                  </a:lnTo>
                  <a:lnTo>
                    <a:pt x="0" y="8"/>
                  </a:lnTo>
                  <a:lnTo>
                    <a:pt x="3" y="0"/>
                  </a:lnTo>
                  <a:lnTo>
                    <a:pt x="3" y="0"/>
                  </a:lnTo>
                  <a:lnTo>
                    <a:pt x="4" y="1"/>
                  </a:lnTo>
                  <a:lnTo>
                    <a:pt x="5" y="1"/>
                  </a:lnTo>
                  <a:lnTo>
                    <a:pt x="2" y="9"/>
                  </a:lnTo>
                  <a:lnTo>
                    <a:pt x="2"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8" name="Freeform 548"/>
            <p:cNvSpPr>
              <a:spLocks/>
            </p:cNvSpPr>
            <p:nvPr/>
          </p:nvSpPr>
          <p:spPr bwMode="auto">
            <a:xfrm>
              <a:off x="4986338" y="3449638"/>
              <a:ext cx="4763" cy="12700"/>
            </a:xfrm>
            <a:custGeom>
              <a:avLst/>
              <a:gdLst>
                <a:gd name="T0" fmla="*/ 3 w 3"/>
                <a:gd name="T1" fmla="*/ 0 h 8"/>
                <a:gd name="T2" fmla="*/ 1 w 3"/>
                <a:gd name="T3" fmla="*/ 7 h 8"/>
                <a:gd name="T4" fmla="*/ 0 w 3"/>
                <a:gd name="T5" fmla="*/ 8 h 8"/>
                <a:gd name="T6" fmla="*/ 0 w 3"/>
                <a:gd name="T7" fmla="*/ 8 h 8"/>
                <a:gd name="T8" fmla="*/ 3 w 3"/>
                <a:gd name="T9" fmla="*/ 0 h 8"/>
                <a:gd name="T10" fmla="*/ 3 w 3"/>
                <a:gd name="T11" fmla="*/ 0 h 8"/>
                <a:gd name="T12" fmla="*/ 3 w 3"/>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3" h="8">
                  <a:moveTo>
                    <a:pt x="3" y="0"/>
                  </a:moveTo>
                  <a:lnTo>
                    <a:pt x="1" y="7"/>
                  </a:lnTo>
                  <a:lnTo>
                    <a:pt x="0" y="8"/>
                  </a:lnTo>
                  <a:lnTo>
                    <a:pt x="0" y="8"/>
                  </a:lnTo>
                  <a:lnTo>
                    <a:pt x="3" y="0"/>
                  </a:lnTo>
                  <a:lnTo>
                    <a:pt x="3" y="0"/>
                  </a:lnTo>
                  <a:lnTo>
                    <a:pt x="3" y="0"/>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9" name="Freeform 549"/>
            <p:cNvSpPr>
              <a:spLocks noEditPoints="1"/>
            </p:cNvSpPr>
            <p:nvPr/>
          </p:nvSpPr>
          <p:spPr bwMode="auto">
            <a:xfrm>
              <a:off x="4992688" y="3417888"/>
              <a:ext cx="14288" cy="14288"/>
            </a:xfrm>
            <a:custGeom>
              <a:avLst/>
              <a:gdLst>
                <a:gd name="T0" fmla="*/ 7 w 8"/>
                <a:gd name="T1" fmla="*/ 2 h 9"/>
                <a:gd name="T2" fmla="*/ 5 w 8"/>
                <a:gd name="T3" fmla="*/ 1 h 9"/>
                <a:gd name="T4" fmla="*/ 1 w 8"/>
                <a:gd name="T5" fmla="*/ 1 h 9"/>
                <a:gd name="T6" fmla="*/ 0 w 8"/>
                <a:gd name="T7" fmla="*/ 6 h 9"/>
                <a:gd name="T8" fmla="*/ 2 w 8"/>
                <a:gd name="T9" fmla="*/ 9 h 9"/>
                <a:gd name="T10" fmla="*/ 6 w 8"/>
                <a:gd name="T11" fmla="*/ 8 h 9"/>
                <a:gd name="T12" fmla="*/ 8 w 8"/>
                <a:gd name="T13" fmla="*/ 4 h 9"/>
                <a:gd name="T14" fmla="*/ 7 w 8"/>
                <a:gd name="T15" fmla="*/ 2 h 9"/>
                <a:gd name="T16" fmla="*/ 5 w 8"/>
                <a:gd name="T17" fmla="*/ 7 h 9"/>
                <a:gd name="T18" fmla="*/ 3 w 8"/>
                <a:gd name="T19" fmla="*/ 8 h 9"/>
                <a:gd name="T20" fmla="*/ 1 w 8"/>
                <a:gd name="T21" fmla="*/ 6 h 9"/>
                <a:gd name="T22" fmla="*/ 3 w 8"/>
                <a:gd name="T23" fmla="*/ 2 h 9"/>
                <a:gd name="T24" fmla="*/ 5 w 8"/>
                <a:gd name="T25" fmla="*/ 1 h 9"/>
                <a:gd name="T26" fmla="*/ 6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7" y="2"/>
                  </a:moveTo>
                  <a:cubicBezTo>
                    <a:pt x="7" y="1"/>
                    <a:pt x="6" y="1"/>
                    <a:pt x="5" y="1"/>
                  </a:cubicBezTo>
                  <a:cubicBezTo>
                    <a:pt x="3" y="0"/>
                    <a:pt x="2" y="0"/>
                    <a:pt x="1" y="1"/>
                  </a:cubicBezTo>
                  <a:cubicBezTo>
                    <a:pt x="0" y="6"/>
                    <a:pt x="0" y="6"/>
                    <a:pt x="0" y="6"/>
                  </a:cubicBezTo>
                  <a:cubicBezTo>
                    <a:pt x="0" y="7"/>
                    <a:pt x="1" y="8"/>
                    <a:pt x="2" y="9"/>
                  </a:cubicBezTo>
                  <a:cubicBezTo>
                    <a:pt x="4" y="9"/>
                    <a:pt x="6" y="9"/>
                    <a:pt x="6" y="8"/>
                  </a:cubicBezTo>
                  <a:cubicBezTo>
                    <a:pt x="8" y="4"/>
                    <a:pt x="8" y="4"/>
                    <a:pt x="8" y="4"/>
                  </a:cubicBezTo>
                  <a:cubicBezTo>
                    <a:pt x="8" y="3"/>
                    <a:pt x="8" y="2"/>
                    <a:pt x="7" y="2"/>
                  </a:cubicBezTo>
                  <a:close/>
                  <a:moveTo>
                    <a:pt x="5" y="7"/>
                  </a:moveTo>
                  <a:cubicBezTo>
                    <a:pt x="4" y="8"/>
                    <a:pt x="4" y="8"/>
                    <a:pt x="3" y="8"/>
                  </a:cubicBezTo>
                  <a:cubicBezTo>
                    <a:pt x="2" y="7"/>
                    <a:pt x="1" y="7"/>
                    <a:pt x="1" y="6"/>
                  </a:cubicBezTo>
                  <a:cubicBezTo>
                    <a:pt x="3" y="2"/>
                    <a:pt x="3" y="2"/>
                    <a:pt x="3" y="2"/>
                  </a:cubicBezTo>
                  <a:cubicBezTo>
                    <a:pt x="3" y="1"/>
                    <a:pt x="4" y="1"/>
                    <a:pt x="5" y="1"/>
                  </a:cubicBezTo>
                  <a:cubicBezTo>
                    <a:pt x="6" y="2"/>
                    <a:pt x="6" y="2"/>
                    <a:pt x="6"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0" name="Freeform 550"/>
            <p:cNvSpPr>
              <a:spLocks/>
            </p:cNvSpPr>
            <p:nvPr/>
          </p:nvSpPr>
          <p:spPr bwMode="auto">
            <a:xfrm>
              <a:off x="4995863" y="3419476"/>
              <a:ext cx="11113" cy="12700"/>
            </a:xfrm>
            <a:custGeom>
              <a:avLst/>
              <a:gdLst>
                <a:gd name="T0" fmla="*/ 6 w 6"/>
                <a:gd name="T1" fmla="*/ 3 h 8"/>
                <a:gd name="T2" fmla="*/ 4 w 6"/>
                <a:gd name="T3" fmla="*/ 7 h 8"/>
                <a:gd name="T4" fmla="*/ 0 w 6"/>
                <a:gd name="T5" fmla="*/ 8 h 8"/>
                <a:gd name="T6" fmla="*/ 1 w 6"/>
                <a:gd name="T7" fmla="*/ 7 h 8"/>
                <a:gd name="T8" fmla="*/ 3 w 6"/>
                <a:gd name="T9" fmla="*/ 6 h 8"/>
                <a:gd name="T10" fmla="*/ 4 w 6"/>
                <a:gd name="T11" fmla="*/ 2 h 8"/>
                <a:gd name="T12" fmla="*/ 3 w 6"/>
                <a:gd name="T13" fmla="*/ 0 h 8"/>
                <a:gd name="T14" fmla="*/ 3 w 6"/>
                <a:gd name="T15" fmla="*/ 0 h 8"/>
                <a:gd name="T16" fmla="*/ 5 w 6"/>
                <a:gd name="T17" fmla="*/ 1 h 8"/>
                <a:gd name="T18" fmla="*/ 6 w 6"/>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8">
                  <a:moveTo>
                    <a:pt x="6" y="3"/>
                  </a:moveTo>
                  <a:cubicBezTo>
                    <a:pt x="4" y="7"/>
                    <a:pt x="4" y="7"/>
                    <a:pt x="4" y="7"/>
                  </a:cubicBezTo>
                  <a:cubicBezTo>
                    <a:pt x="4" y="8"/>
                    <a:pt x="2" y="8"/>
                    <a:pt x="0" y="8"/>
                  </a:cubicBezTo>
                  <a:cubicBezTo>
                    <a:pt x="1" y="7"/>
                    <a:pt x="1" y="7"/>
                    <a:pt x="1" y="7"/>
                  </a:cubicBezTo>
                  <a:cubicBezTo>
                    <a:pt x="2" y="7"/>
                    <a:pt x="2" y="7"/>
                    <a:pt x="3" y="6"/>
                  </a:cubicBezTo>
                  <a:cubicBezTo>
                    <a:pt x="4" y="2"/>
                    <a:pt x="4" y="2"/>
                    <a:pt x="4" y="2"/>
                  </a:cubicBezTo>
                  <a:cubicBezTo>
                    <a:pt x="4" y="1"/>
                    <a:pt x="4" y="1"/>
                    <a:pt x="3" y="0"/>
                  </a:cubicBezTo>
                  <a:cubicBezTo>
                    <a:pt x="3" y="0"/>
                    <a:pt x="3" y="0"/>
                    <a:pt x="3" y="0"/>
                  </a:cubicBezTo>
                  <a:cubicBezTo>
                    <a:pt x="4" y="0"/>
                    <a:pt x="5" y="0"/>
                    <a:pt x="5" y="1"/>
                  </a:cubicBezTo>
                  <a:cubicBezTo>
                    <a:pt x="6" y="1"/>
                    <a:pt x="6" y="2"/>
                    <a:pt x="6"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1" name="Freeform 551"/>
            <p:cNvSpPr>
              <a:spLocks/>
            </p:cNvSpPr>
            <p:nvPr/>
          </p:nvSpPr>
          <p:spPr bwMode="auto">
            <a:xfrm>
              <a:off x="4992688" y="3427413"/>
              <a:ext cx="7938" cy="15875"/>
            </a:xfrm>
            <a:custGeom>
              <a:avLst/>
              <a:gdLst>
                <a:gd name="T0" fmla="*/ 1 w 5"/>
                <a:gd name="T1" fmla="*/ 10 h 10"/>
                <a:gd name="T2" fmla="*/ 0 w 5"/>
                <a:gd name="T3" fmla="*/ 8 h 10"/>
                <a:gd name="T4" fmla="*/ 0 w 5"/>
                <a:gd name="T5" fmla="*/ 8 h 10"/>
                <a:gd name="T6" fmla="*/ 2 w 5"/>
                <a:gd name="T7" fmla="*/ 0 h 10"/>
                <a:gd name="T8" fmla="*/ 4 w 5"/>
                <a:gd name="T9" fmla="*/ 0 h 10"/>
                <a:gd name="T10" fmla="*/ 5 w 5"/>
                <a:gd name="T11" fmla="*/ 1 h 10"/>
                <a:gd name="T12" fmla="*/ 5 w 5"/>
                <a:gd name="T13" fmla="*/ 1 h 10"/>
                <a:gd name="T14" fmla="*/ 1 w 5"/>
                <a:gd name="T15" fmla="*/ 10 h 10"/>
                <a:gd name="T16" fmla="*/ 1 w 5"/>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10">
                  <a:moveTo>
                    <a:pt x="1" y="10"/>
                  </a:moveTo>
                  <a:lnTo>
                    <a:pt x="0" y="8"/>
                  </a:lnTo>
                  <a:lnTo>
                    <a:pt x="0" y="8"/>
                  </a:lnTo>
                  <a:lnTo>
                    <a:pt x="2" y="0"/>
                  </a:lnTo>
                  <a:lnTo>
                    <a:pt x="4" y="0"/>
                  </a:lnTo>
                  <a:lnTo>
                    <a:pt x="5" y="1"/>
                  </a:lnTo>
                  <a:lnTo>
                    <a:pt x="5" y="1"/>
                  </a:lnTo>
                  <a:lnTo>
                    <a:pt x="1" y="10"/>
                  </a:lnTo>
                  <a:lnTo>
                    <a:pt x="1"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2" name="Freeform 552"/>
            <p:cNvSpPr>
              <a:spLocks/>
            </p:cNvSpPr>
            <p:nvPr/>
          </p:nvSpPr>
          <p:spPr bwMode="auto">
            <a:xfrm>
              <a:off x="4992688" y="3429001"/>
              <a:ext cx="7938" cy="14288"/>
            </a:xfrm>
            <a:custGeom>
              <a:avLst/>
              <a:gdLst>
                <a:gd name="T0" fmla="*/ 5 w 5"/>
                <a:gd name="T1" fmla="*/ 0 h 9"/>
                <a:gd name="T2" fmla="*/ 1 w 5"/>
                <a:gd name="T3" fmla="*/ 7 h 9"/>
                <a:gd name="T4" fmla="*/ 0 w 5"/>
                <a:gd name="T5" fmla="*/ 9 h 9"/>
                <a:gd name="T6" fmla="*/ 0 w 5"/>
                <a:gd name="T7" fmla="*/ 9 h 9"/>
                <a:gd name="T8" fmla="*/ 4 w 5"/>
                <a:gd name="T9" fmla="*/ 0 h 9"/>
                <a:gd name="T10" fmla="*/ 4 w 5"/>
                <a:gd name="T11" fmla="*/ 0 h 9"/>
                <a:gd name="T12" fmla="*/ 5 w 5"/>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5" h="9">
                  <a:moveTo>
                    <a:pt x="5" y="0"/>
                  </a:moveTo>
                  <a:lnTo>
                    <a:pt x="1" y="7"/>
                  </a:lnTo>
                  <a:lnTo>
                    <a:pt x="0" y="9"/>
                  </a:lnTo>
                  <a:lnTo>
                    <a:pt x="0" y="9"/>
                  </a:lnTo>
                  <a:lnTo>
                    <a:pt x="4" y="0"/>
                  </a:lnTo>
                  <a:lnTo>
                    <a:pt x="4" y="0"/>
                  </a:lnTo>
                  <a:lnTo>
                    <a:pt x="5" y="0"/>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3" name="Freeform 553"/>
            <p:cNvSpPr>
              <a:spLocks noEditPoints="1"/>
            </p:cNvSpPr>
            <p:nvPr/>
          </p:nvSpPr>
          <p:spPr bwMode="auto">
            <a:xfrm>
              <a:off x="5000626" y="3397251"/>
              <a:ext cx="12700" cy="14288"/>
            </a:xfrm>
            <a:custGeom>
              <a:avLst/>
              <a:gdLst>
                <a:gd name="T0" fmla="*/ 7 w 8"/>
                <a:gd name="T1" fmla="*/ 2 h 9"/>
                <a:gd name="T2" fmla="*/ 5 w 8"/>
                <a:gd name="T3" fmla="*/ 1 h 9"/>
                <a:gd name="T4" fmla="*/ 2 w 8"/>
                <a:gd name="T5" fmla="*/ 1 h 9"/>
                <a:gd name="T6" fmla="*/ 0 w 8"/>
                <a:gd name="T7" fmla="*/ 6 h 9"/>
                <a:gd name="T8" fmla="*/ 3 w 8"/>
                <a:gd name="T9" fmla="*/ 9 h 9"/>
                <a:gd name="T10" fmla="*/ 6 w 8"/>
                <a:gd name="T11" fmla="*/ 8 h 9"/>
                <a:gd name="T12" fmla="*/ 8 w 8"/>
                <a:gd name="T13" fmla="*/ 4 h 9"/>
                <a:gd name="T14" fmla="*/ 7 w 8"/>
                <a:gd name="T15" fmla="*/ 2 h 9"/>
                <a:gd name="T16" fmla="*/ 5 w 8"/>
                <a:gd name="T17" fmla="*/ 7 h 9"/>
                <a:gd name="T18" fmla="*/ 3 w 8"/>
                <a:gd name="T19" fmla="*/ 8 h 9"/>
                <a:gd name="T20" fmla="*/ 2 w 8"/>
                <a:gd name="T21" fmla="*/ 6 h 9"/>
                <a:gd name="T22" fmla="*/ 3 w 8"/>
                <a:gd name="T23" fmla="*/ 2 h 9"/>
                <a:gd name="T24" fmla="*/ 5 w 8"/>
                <a:gd name="T25" fmla="*/ 2 h 9"/>
                <a:gd name="T26" fmla="*/ 6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7" y="2"/>
                  </a:moveTo>
                  <a:cubicBezTo>
                    <a:pt x="7" y="1"/>
                    <a:pt x="6" y="1"/>
                    <a:pt x="5" y="1"/>
                  </a:cubicBezTo>
                  <a:cubicBezTo>
                    <a:pt x="4" y="0"/>
                    <a:pt x="2" y="0"/>
                    <a:pt x="2" y="1"/>
                  </a:cubicBezTo>
                  <a:cubicBezTo>
                    <a:pt x="0" y="6"/>
                    <a:pt x="0" y="6"/>
                    <a:pt x="0" y="6"/>
                  </a:cubicBezTo>
                  <a:cubicBezTo>
                    <a:pt x="0" y="7"/>
                    <a:pt x="1" y="8"/>
                    <a:pt x="3" y="9"/>
                  </a:cubicBezTo>
                  <a:cubicBezTo>
                    <a:pt x="4" y="9"/>
                    <a:pt x="6" y="9"/>
                    <a:pt x="6" y="8"/>
                  </a:cubicBezTo>
                  <a:cubicBezTo>
                    <a:pt x="8" y="4"/>
                    <a:pt x="8" y="4"/>
                    <a:pt x="8" y="4"/>
                  </a:cubicBezTo>
                  <a:cubicBezTo>
                    <a:pt x="8" y="3"/>
                    <a:pt x="8" y="2"/>
                    <a:pt x="7" y="2"/>
                  </a:cubicBezTo>
                  <a:close/>
                  <a:moveTo>
                    <a:pt x="5" y="7"/>
                  </a:moveTo>
                  <a:cubicBezTo>
                    <a:pt x="5" y="8"/>
                    <a:pt x="4" y="8"/>
                    <a:pt x="3" y="8"/>
                  </a:cubicBezTo>
                  <a:cubicBezTo>
                    <a:pt x="2" y="7"/>
                    <a:pt x="1" y="7"/>
                    <a:pt x="2" y="6"/>
                  </a:cubicBezTo>
                  <a:cubicBezTo>
                    <a:pt x="3" y="2"/>
                    <a:pt x="3" y="2"/>
                    <a:pt x="3" y="2"/>
                  </a:cubicBezTo>
                  <a:cubicBezTo>
                    <a:pt x="3" y="1"/>
                    <a:pt x="4" y="1"/>
                    <a:pt x="5" y="2"/>
                  </a:cubicBezTo>
                  <a:cubicBezTo>
                    <a:pt x="6" y="2"/>
                    <a:pt x="6" y="3"/>
                    <a:pt x="6"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4" name="Freeform 554"/>
            <p:cNvSpPr>
              <a:spLocks/>
            </p:cNvSpPr>
            <p:nvPr/>
          </p:nvSpPr>
          <p:spPr bwMode="auto">
            <a:xfrm>
              <a:off x="5005388" y="3398838"/>
              <a:ext cx="7938" cy="12700"/>
            </a:xfrm>
            <a:custGeom>
              <a:avLst/>
              <a:gdLst>
                <a:gd name="T0" fmla="*/ 5 w 5"/>
                <a:gd name="T1" fmla="*/ 3 h 8"/>
                <a:gd name="T2" fmla="*/ 3 w 5"/>
                <a:gd name="T3" fmla="*/ 7 h 8"/>
                <a:gd name="T4" fmla="*/ 0 w 5"/>
                <a:gd name="T5" fmla="*/ 8 h 8"/>
                <a:gd name="T6" fmla="*/ 0 w 5"/>
                <a:gd name="T7" fmla="*/ 7 h 8"/>
                <a:gd name="T8" fmla="*/ 2 w 5"/>
                <a:gd name="T9" fmla="*/ 6 h 8"/>
                <a:gd name="T10" fmla="*/ 3 w 5"/>
                <a:gd name="T11" fmla="*/ 2 h 8"/>
                <a:gd name="T12" fmla="*/ 2 w 5"/>
                <a:gd name="T13" fmla="*/ 1 h 8"/>
                <a:gd name="T14" fmla="*/ 2 w 5"/>
                <a:gd name="T15" fmla="*/ 0 h 8"/>
                <a:gd name="T16" fmla="*/ 4 w 5"/>
                <a:gd name="T17" fmla="*/ 1 h 8"/>
                <a:gd name="T18" fmla="*/ 5 w 5"/>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8">
                  <a:moveTo>
                    <a:pt x="5" y="3"/>
                  </a:moveTo>
                  <a:cubicBezTo>
                    <a:pt x="3" y="7"/>
                    <a:pt x="3" y="7"/>
                    <a:pt x="3" y="7"/>
                  </a:cubicBezTo>
                  <a:cubicBezTo>
                    <a:pt x="3" y="8"/>
                    <a:pt x="1" y="8"/>
                    <a:pt x="0" y="8"/>
                  </a:cubicBezTo>
                  <a:cubicBezTo>
                    <a:pt x="0" y="7"/>
                    <a:pt x="0" y="7"/>
                    <a:pt x="0" y="7"/>
                  </a:cubicBezTo>
                  <a:cubicBezTo>
                    <a:pt x="1" y="7"/>
                    <a:pt x="2" y="7"/>
                    <a:pt x="2" y="6"/>
                  </a:cubicBezTo>
                  <a:cubicBezTo>
                    <a:pt x="3" y="2"/>
                    <a:pt x="3" y="2"/>
                    <a:pt x="3" y="2"/>
                  </a:cubicBezTo>
                  <a:cubicBezTo>
                    <a:pt x="3" y="2"/>
                    <a:pt x="3" y="1"/>
                    <a:pt x="2" y="1"/>
                  </a:cubicBezTo>
                  <a:cubicBezTo>
                    <a:pt x="2" y="0"/>
                    <a:pt x="2" y="0"/>
                    <a:pt x="2" y="0"/>
                  </a:cubicBezTo>
                  <a:cubicBezTo>
                    <a:pt x="3" y="0"/>
                    <a:pt x="4" y="0"/>
                    <a:pt x="4" y="1"/>
                  </a:cubicBezTo>
                  <a:cubicBezTo>
                    <a:pt x="5" y="1"/>
                    <a:pt x="5" y="2"/>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5" name="Freeform 555"/>
            <p:cNvSpPr>
              <a:spLocks/>
            </p:cNvSpPr>
            <p:nvPr/>
          </p:nvSpPr>
          <p:spPr bwMode="auto">
            <a:xfrm>
              <a:off x="5000626" y="3406776"/>
              <a:ext cx="6350" cy="15875"/>
            </a:xfrm>
            <a:custGeom>
              <a:avLst/>
              <a:gdLst>
                <a:gd name="T0" fmla="*/ 1 w 4"/>
                <a:gd name="T1" fmla="*/ 10 h 10"/>
                <a:gd name="T2" fmla="*/ 0 w 4"/>
                <a:gd name="T3" fmla="*/ 9 h 10"/>
                <a:gd name="T4" fmla="*/ 0 w 4"/>
                <a:gd name="T5" fmla="*/ 9 h 10"/>
                <a:gd name="T6" fmla="*/ 2 w 4"/>
                <a:gd name="T7" fmla="*/ 1 h 10"/>
                <a:gd name="T8" fmla="*/ 3 w 4"/>
                <a:gd name="T9" fmla="*/ 0 h 10"/>
                <a:gd name="T10" fmla="*/ 4 w 4"/>
                <a:gd name="T11" fmla="*/ 1 h 10"/>
                <a:gd name="T12" fmla="*/ 4 w 4"/>
                <a:gd name="T13" fmla="*/ 1 h 10"/>
                <a:gd name="T14" fmla="*/ 1 w 4"/>
                <a:gd name="T15" fmla="*/ 10 h 10"/>
                <a:gd name="T16" fmla="*/ 1 w 4"/>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0">
                  <a:moveTo>
                    <a:pt x="1" y="10"/>
                  </a:moveTo>
                  <a:lnTo>
                    <a:pt x="0" y="9"/>
                  </a:lnTo>
                  <a:lnTo>
                    <a:pt x="0" y="9"/>
                  </a:lnTo>
                  <a:lnTo>
                    <a:pt x="2" y="1"/>
                  </a:lnTo>
                  <a:lnTo>
                    <a:pt x="3" y="0"/>
                  </a:lnTo>
                  <a:lnTo>
                    <a:pt x="4" y="1"/>
                  </a:lnTo>
                  <a:lnTo>
                    <a:pt x="4" y="1"/>
                  </a:lnTo>
                  <a:lnTo>
                    <a:pt x="1" y="10"/>
                  </a:lnTo>
                  <a:lnTo>
                    <a:pt x="1"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6" name="Freeform 556"/>
            <p:cNvSpPr>
              <a:spLocks/>
            </p:cNvSpPr>
            <p:nvPr/>
          </p:nvSpPr>
          <p:spPr bwMode="auto">
            <a:xfrm>
              <a:off x="5000626" y="3408363"/>
              <a:ext cx="6350" cy="14288"/>
            </a:xfrm>
            <a:custGeom>
              <a:avLst/>
              <a:gdLst>
                <a:gd name="T0" fmla="*/ 4 w 4"/>
                <a:gd name="T1" fmla="*/ 0 h 9"/>
                <a:gd name="T2" fmla="*/ 1 w 4"/>
                <a:gd name="T3" fmla="*/ 8 h 9"/>
                <a:gd name="T4" fmla="*/ 1 w 4"/>
                <a:gd name="T5" fmla="*/ 9 h 9"/>
                <a:gd name="T6" fmla="*/ 0 w 4"/>
                <a:gd name="T7" fmla="*/ 9 h 9"/>
                <a:gd name="T8" fmla="*/ 3 w 4"/>
                <a:gd name="T9" fmla="*/ 0 h 9"/>
                <a:gd name="T10" fmla="*/ 3 w 4"/>
                <a:gd name="T11" fmla="*/ 0 h 9"/>
                <a:gd name="T12" fmla="*/ 4 w 4"/>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4" y="0"/>
                  </a:moveTo>
                  <a:lnTo>
                    <a:pt x="1" y="8"/>
                  </a:lnTo>
                  <a:lnTo>
                    <a:pt x="1" y="9"/>
                  </a:lnTo>
                  <a:lnTo>
                    <a:pt x="0" y="9"/>
                  </a:lnTo>
                  <a:lnTo>
                    <a:pt x="3" y="0"/>
                  </a:lnTo>
                  <a:lnTo>
                    <a:pt x="3" y="0"/>
                  </a:lnTo>
                  <a:lnTo>
                    <a:pt x="4" y="0"/>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7" name="Freeform 557"/>
            <p:cNvSpPr>
              <a:spLocks noEditPoints="1"/>
            </p:cNvSpPr>
            <p:nvPr/>
          </p:nvSpPr>
          <p:spPr bwMode="auto">
            <a:xfrm>
              <a:off x="5006976" y="3376613"/>
              <a:ext cx="12700" cy="15875"/>
            </a:xfrm>
            <a:custGeom>
              <a:avLst/>
              <a:gdLst>
                <a:gd name="T0" fmla="*/ 8 w 8"/>
                <a:gd name="T1" fmla="*/ 2 h 9"/>
                <a:gd name="T2" fmla="*/ 6 w 8"/>
                <a:gd name="T3" fmla="*/ 1 h 9"/>
                <a:gd name="T4" fmla="*/ 2 w 8"/>
                <a:gd name="T5" fmla="*/ 1 h 9"/>
                <a:gd name="T6" fmla="*/ 0 w 8"/>
                <a:gd name="T7" fmla="*/ 6 h 9"/>
                <a:gd name="T8" fmla="*/ 3 w 8"/>
                <a:gd name="T9" fmla="*/ 9 h 9"/>
                <a:gd name="T10" fmla="*/ 6 w 8"/>
                <a:gd name="T11" fmla="*/ 8 h 9"/>
                <a:gd name="T12" fmla="*/ 8 w 8"/>
                <a:gd name="T13" fmla="*/ 4 h 9"/>
                <a:gd name="T14" fmla="*/ 8 w 8"/>
                <a:gd name="T15" fmla="*/ 2 h 9"/>
                <a:gd name="T16" fmla="*/ 5 w 8"/>
                <a:gd name="T17" fmla="*/ 7 h 9"/>
                <a:gd name="T18" fmla="*/ 3 w 8"/>
                <a:gd name="T19" fmla="*/ 8 h 9"/>
                <a:gd name="T20" fmla="*/ 2 w 8"/>
                <a:gd name="T21" fmla="*/ 6 h 9"/>
                <a:gd name="T22" fmla="*/ 3 w 8"/>
                <a:gd name="T23" fmla="*/ 2 h 9"/>
                <a:gd name="T24" fmla="*/ 5 w 8"/>
                <a:gd name="T25" fmla="*/ 2 h 9"/>
                <a:gd name="T26" fmla="*/ 6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8" y="2"/>
                  </a:moveTo>
                  <a:cubicBezTo>
                    <a:pt x="7" y="1"/>
                    <a:pt x="6" y="1"/>
                    <a:pt x="6" y="1"/>
                  </a:cubicBezTo>
                  <a:cubicBezTo>
                    <a:pt x="4" y="0"/>
                    <a:pt x="2" y="0"/>
                    <a:pt x="2" y="1"/>
                  </a:cubicBezTo>
                  <a:cubicBezTo>
                    <a:pt x="0" y="6"/>
                    <a:pt x="0" y="6"/>
                    <a:pt x="0" y="6"/>
                  </a:cubicBezTo>
                  <a:cubicBezTo>
                    <a:pt x="0" y="7"/>
                    <a:pt x="1" y="8"/>
                    <a:pt x="3" y="9"/>
                  </a:cubicBezTo>
                  <a:cubicBezTo>
                    <a:pt x="4" y="9"/>
                    <a:pt x="6" y="9"/>
                    <a:pt x="6" y="8"/>
                  </a:cubicBezTo>
                  <a:cubicBezTo>
                    <a:pt x="8" y="4"/>
                    <a:pt x="8" y="4"/>
                    <a:pt x="8" y="4"/>
                  </a:cubicBezTo>
                  <a:cubicBezTo>
                    <a:pt x="8" y="3"/>
                    <a:pt x="8" y="3"/>
                    <a:pt x="8" y="2"/>
                  </a:cubicBezTo>
                  <a:close/>
                  <a:moveTo>
                    <a:pt x="5" y="7"/>
                  </a:moveTo>
                  <a:cubicBezTo>
                    <a:pt x="5" y="8"/>
                    <a:pt x="4" y="8"/>
                    <a:pt x="3" y="8"/>
                  </a:cubicBezTo>
                  <a:cubicBezTo>
                    <a:pt x="2" y="7"/>
                    <a:pt x="2" y="7"/>
                    <a:pt x="2" y="6"/>
                  </a:cubicBezTo>
                  <a:cubicBezTo>
                    <a:pt x="3" y="2"/>
                    <a:pt x="3" y="2"/>
                    <a:pt x="3" y="2"/>
                  </a:cubicBezTo>
                  <a:cubicBezTo>
                    <a:pt x="3" y="1"/>
                    <a:pt x="4" y="1"/>
                    <a:pt x="5" y="2"/>
                  </a:cubicBezTo>
                  <a:cubicBezTo>
                    <a:pt x="6" y="2"/>
                    <a:pt x="7" y="3"/>
                    <a:pt x="6"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8" name="Freeform 558"/>
            <p:cNvSpPr>
              <a:spLocks/>
            </p:cNvSpPr>
            <p:nvPr/>
          </p:nvSpPr>
          <p:spPr bwMode="auto">
            <a:xfrm>
              <a:off x="5011738" y="3378201"/>
              <a:ext cx="7938" cy="14288"/>
            </a:xfrm>
            <a:custGeom>
              <a:avLst/>
              <a:gdLst>
                <a:gd name="T0" fmla="*/ 5 w 5"/>
                <a:gd name="T1" fmla="*/ 3 h 8"/>
                <a:gd name="T2" fmla="*/ 3 w 5"/>
                <a:gd name="T3" fmla="*/ 7 h 8"/>
                <a:gd name="T4" fmla="*/ 0 w 5"/>
                <a:gd name="T5" fmla="*/ 8 h 8"/>
                <a:gd name="T6" fmla="*/ 0 w 5"/>
                <a:gd name="T7" fmla="*/ 7 h 8"/>
                <a:gd name="T8" fmla="*/ 2 w 5"/>
                <a:gd name="T9" fmla="*/ 6 h 8"/>
                <a:gd name="T10" fmla="*/ 3 w 5"/>
                <a:gd name="T11" fmla="*/ 2 h 8"/>
                <a:gd name="T12" fmla="*/ 2 w 5"/>
                <a:gd name="T13" fmla="*/ 1 h 8"/>
                <a:gd name="T14" fmla="*/ 3 w 5"/>
                <a:gd name="T15" fmla="*/ 0 h 8"/>
                <a:gd name="T16" fmla="*/ 5 w 5"/>
                <a:gd name="T17" fmla="*/ 1 h 8"/>
                <a:gd name="T18" fmla="*/ 5 w 5"/>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8">
                  <a:moveTo>
                    <a:pt x="5" y="3"/>
                  </a:moveTo>
                  <a:cubicBezTo>
                    <a:pt x="3" y="7"/>
                    <a:pt x="3" y="7"/>
                    <a:pt x="3" y="7"/>
                  </a:cubicBezTo>
                  <a:cubicBezTo>
                    <a:pt x="3" y="8"/>
                    <a:pt x="1" y="8"/>
                    <a:pt x="0" y="8"/>
                  </a:cubicBezTo>
                  <a:cubicBezTo>
                    <a:pt x="0" y="7"/>
                    <a:pt x="0" y="7"/>
                    <a:pt x="0" y="7"/>
                  </a:cubicBezTo>
                  <a:cubicBezTo>
                    <a:pt x="1" y="7"/>
                    <a:pt x="2" y="7"/>
                    <a:pt x="2" y="6"/>
                  </a:cubicBezTo>
                  <a:cubicBezTo>
                    <a:pt x="3" y="2"/>
                    <a:pt x="3" y="2"/>
                    <a:pt x="3" y="2"/>
                  </a:cubicBezTo>
                  <a:cubicBezTo>
                    <a:pt x="4" y="2"/>
                    <a:pt x="3" y="1"/>
                    <a:pt x="2" y="1"/>
                  </a:cubicBezTo>
                  <a:cubicBezTo>
                    <a:pt x="3" y="0"/>
                    <a:pt x="3" y="0"/>
                    <a:pt x="3" y="0"/>
                  </a:cubicBezTo>
                  <a:cubicBezTo>
                    <a:pt x="3" y="0"/>
                    <a:pt x="4" y="0"/>
                    <a:pt x="5" y="1"/>
                  </a:cubicBezTo>
                  <a:cubicBezTo>
                    <a:pt x="5" y="2"/>
                    <a:pt x="5" y="2"/>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9" name="Freeform 559"/>
            <p:cNvSpPr>
              <a:spLocks/>
            </p:cNvSpPr>
            <p:nvPr/>
          </p:nvSpPr>
          <p:spPr bwMode="auto">
            <a:xfrm>
              <a:off x="5006976" y="3386138"/>
              <a:ext cx="6350" cy="15875"/>
            </a:xfrm>
            <a:custGeom>
              <a:avLst/>
              <a:gdLst>
                <a:gd name="T0" fmla="*/ 1 w 4"/>
                <a:gd name="T1" fmla="*/ 10 h 10"/>
                <a:gd name="T2" fmla="*/ 0 w 4"/>
                <a:gd name="T3" fmla="*/ 9 h 10"/>
                <a:gd name="T4" fmla="*/ 0 w 4"/>
                <a:gd name="T5" fmla="*/ 9 h 10"/>
                <a:gd name="T6" fmla="*/ 3 w 4"/>
                <a:gd name="T7" fmla="*/ 1 h 10"/>
                <a:gd name="T8" fmla="*/ 3 w 4"/>
                <a:gd name="T9" fmla="*/ 0 h 10"/>
                <a:gd name="T10" fmla="*/ 4 w 4"/>
                <a:gd name="T11" fmla="*/ 1 h 10"/>
                <a:gd name="T12" fmla="*/ 4 w 4"/>
                <a:gd name="T13" fmla="*/ 1 h 10"/>
                <a:gd name="T14" fmla="*/ 1 w 4"/>
                <a:gd name="T15" fmla="*/ 10 h 10"/>
                <a:gd name="T16" fmla="*/ 1 w 4"/>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0">
                  <a:moveTo>
                    <a:pt x="1" y="10"/>
                  </a:moveTo>
                  <a:lnTo>
                    <a:pt x="0" y="9"/>
                  </a:lnTo>
                  <a:lnTo>
                    <a:pt x="0" y="9"/>
                  </a:lnTo>
                  <a:lnTo>
                    <a:pt x="3" y="1"/>
                  </a:lnTo>
                  <a:lnTo>
                    <a:pt x="3" y="0"/>
                  </a:lnTo>
                  <a:lnTo>
                    <a:pt x="4" y="1"/>
                  </a:lnTo>
                  <a:lnTo>
                    <a:pt x="4" y="1"/>
                  </a:lnTo>
                  <a:lnTo>
                    <a:pt x="1" y="10"/>
                  </a:lnTo>
                  <a:lnTo>
                    <a:pt x="1"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0" name="Freeform 560"/>
            <p:cNvSpPr>
              <a:spLocks/>
            </p:cNvSpPr>
            <p:nvPr/>
          </p:nvSpPr>
          <p:spPr bwMode="auto">
            <a:xfrm>
              <a:off x="5008563" y="3387726"/>
              <a:ext cx="4763" cy="14288"/>
            </a:xfrm>
            <a:custGeom>
              <a:avLst/>
              <a:gdLst>
                <a:gd name="T0" fmla="*/ 3 w 3"/>
                <a:gd name="T1" fmla="*/ 0 h 9"/>
                <a:gd name="T2" fmla="*/ 1 w 3"/>
                <a:gd name="T3" fmla="*/ 8 h 9"/>
                <a:gd name="T4" fmla="*/ 0 w 3"/>
                <a:gd name="T5" fmla="*/ 9 h 9"/>
                <a:gd name="T6" fmla="*/ 0 w 3"/>
                <a:gd name="T7" fmla="*/ 9 h 9"/>
                <a:gd name="T8" fmla="*/ 2 w 3"/>
                <a:gd name="T9" fmla="*/ 0 h 9"/>
                <a:gd name="T10" fmla="*/ 3 w 3"/>
                <a:gd name="T11" fmla="*/ 0 h 9"/>
                <a:gd name="T12" fmla="*/ 3 w 3"/>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3" h="9">
                  <a:moveTo>
                    <a:pt x="3" y="0"/>
                  </a:moveTo>
                  <a:lnTo>
                    <a:pt x="1" y="8"/>
                  </a:lnTo>
                  <a:lnTo>
                    <a:pt x="0" y="9"/>
                  </a:lnTo>
                  <a:lnTo>
                    <a:pt x="0" y="9"/>
                  </a:lnTo>
                  <a:lnTo>
                    <a:pt x="2" y="0"/>
                  </a:lnTo>
                  <a:lnTo>
                    <a:pt x="3" y="0"/>
                  </a:lnTo>
                  <a:lnTo>
                    <a:pt x="3" y="0"/>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1" name="Freeform 561"/>
            <p:cNvSpPr>
              <a:spLocks noEditPoints="1"/>
            </p:cNvSpPr>
            <p:nvPr/>
          </p:nvSpPr>
          <p:spPr bwMode="auto">
            <a:xfrm>
              <a:off x="5013326" y="3355976"/>
              <a:ext cx="14288" cy="15875"/>
            </a:xfrm>
            <a:custGeom>
              <a:avLst/>
              <a:gdLst>
                <a:gd name="T0" fmla="*/ 8 w 8"/>
                <a:gd name="T1" fmla="*/ 2 h 9"/>
                <a:gd name="T2" fmla="*/ 6 w 8"/>
                <a:gd name="T3" fmla="*/ 1 h 9"/>
                <a:gd name="T4" fmla="*/ 2 w 8"/>
                <a:gd name="T5" fmla="*/ 2 h 9"/>
                <a:gd name="T6" fmla="*/ 1 w 8"/>
                <a:gd name="T7" fmla="*/ 6 h 9"/>
                <a:gd name="T8" fmla="*/ 3 w 8"/>
                <a:gd name="T9" fmla="*/ 9 h 9"/>
                <a:gd name="T10" fmla="*/ 7 w 8"/>
                <a:gd name="T11" fmla="*/ 8 h 9"/>
                <a:gd name="T12" fmla="*/ 8 w 8"/>
                <a:gd name="T13" fmla="*/ 4 h 9"/>
                <a:gd name="T14" fmla="*/ 8 w 8"/>
                <a:gd name="T15" fmla="*/ 2 h 9"/>
                <a:gd name="T16" fmla="*/ 5 w 8"/>
                <a:gd name="T17" fmla="*/ 7 h 9"/>
                <a:gd name="T18" fmla="*/ 3 w 8"/>
                <a:gd name="T19" fmla="*/ 8 h 9"/>
                <a:gd name="T20" fmla="*/ 2 w 8"/>
                <a:gd name="T21" fmla="*/ 6 h 9"/>
                <a:gd name="T22" fmla="*/ 4 w 8"/>
                <a:gd name="T23" fmla="*/ 2 h 9"/>
                <a:gd name="T24" fmla="*/ 5 w 8"/>
                <a:gd name="T25" fmla="*/ 2 h 9"/>
                <a:gd name="T26" fmla="*/ 7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8" y="2"/>
                  </a:moveTo>
                  <a:cubicBezTo>
                    <a:pt x="7" y="1"/>
                    <a:pt x="7" y="1"/>
                    <a:pt x="6" y="1"/>
                  </a:cubicBezTo>
                  <a:cubicBezTo>
                    <a:pt x="4" y="0"/>
                    <a:pt x="2" y="0"/>
                    <a:pt x="2" y="2"/>
                  </a:cubicBezTo>
                  <a:cubicBezTo>
                    <a:pt x="1" y="6"/>
                    <a:pt x="1" y="6"/>
                    <a:pt x="1" y="6"/>
                  </a:cubicBezTo>
                  <a:cubicBezTo>
                    <a:pt x="0" y="7"/>
                    <a:pt x="1" y="8"/>
                    <a:pt x="3" y="9"/>
                  </a:cubicBezTo>
                  <a:cubicBezTo>
                    <a:pt x="5" y="9"/>
                    <a:pt x="6" y="9"/>
                    <a:pt x="7" y="8"/>
                  </a:cubicBezTo>
                  <a:cubicBezTo>
                    <a:pt x="8" y="4"/>
                    <a:pt x="8" y="4"/>
                    <a:pt x="8" y="4"/>
                  </a:cubicBezTo>
                  <a:cubicBezTo>
                    <a:pt x="8" y="3"/>
                    <a:pt x="8" y="3"/>
                    <a:pt x="8" y="2"/>
                  </a:cubicBezTo>
                  <a:close/>
                  <a:moveTo>
                    <a:pt x="5" y="7"/>
                  </a:moveTo>
                  <a:cubicBezTo>
                    <a:pt x="5" y="8"/>
                    <a:pt x="4" y="8"/>
                    <a:pt x="3" y="8"/>
                  </a:cubicBezTo>
                  <a:cubicBezTo>
                    <a:pt x="2" y="7"/>
                    <a:pt x="2" y="7"/>
                    <a:pt x="2" y="6"/>
                  </a:cubicBezTo>
                  <a:cubicBezTo>
                    <a:pt x="4" y="2"/>
                    <a:pt x="4" y="2"/>
                    <a:pt x="4" y="2"/>
                  </a:cubicBezTo>
                  <a:cubicBezTo>
                    <a:pt x="4" y="1"/>
                    <a:pt x="5" y="1"/>
                    <a:pt x="5" y="2"/>
                  </a:cubicBezTo>
                  <a:cubicBezTo>
                    <a:pt x="6" y="2"/>
                    <a:pt x="7" y="3"/>
                    <a:pt x="7"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2" name="Freeform 562"/>
            <p:cNvSpPr>
              <a:spLocks/>
            </p:cNvSpPr>
            <p:nvPr/>
          </p:nvSpPr>
          <p:spPr bwMode="auto">
            <a:xfrm>
              <a:off x="5018088" y="3357563"/>
              <a:ext cx="9525" cy="14288"/>
            </a:xfrm>
            <a:custGeom>
              <a:avLst/>
              <a:gdLst>
                <a:gd name="T0" fmla="*/ 5 w 5"/>
                <a:gd name="T1" fmla="*/ 3 h 8"/>
                <a:gd name="T2" fmla="*/ 4 w 5"/>
                <a:gd name="T3" fmla="*/ 7 h 8"/>
                <a:gd name="T4" fmla="*/ 0 w 5"/>
                <a:gd name="T5" fmla="*/ 8 h 8"/>
                <a:gd name="T6" fmla="*/ 0 w 5"/>
                <a:gd name="T7" fmla="*/ 7 h 8"/>
                <a:gd name="T8" fmla="*/ 2 w 5"/>
                <a:gd name="T9" fmla="*/ 6 h 8"/>
                <a:gd name="T10" fmla="*/ 4 w 5"/>
                <a:gd name="T11" fmla="*/ 2 h 8"/>
                <a:gd name="T12" fmla="*/ 2 w 5"/>
                <a:gd name="T13" fmla="*/ 1 h 8"/>
                <a:gd name="T14" fmla="*/ 3 w 5"/>
                <a:gd name="T15" fmla="*/ 0 h 8"/>
                <a:gd name="T16" fmla="*/ 5 w 5"/>
                <a:gd name="T17" fmla="*/ 1 h 8"/>
                <a:gd name="T18" fmla="*/ 5 w 5"/>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8">
                  <a:moveTo>
                    <a:pt x="5" y="3"/>
                  </a:moveTo>
                  <a:cubicBezTo>
                    <a:pt x="4" y="7"/>
                    <a:pt x="4" y="7"/>
                    <a:pt x="4" y="7"/>
                  </a:cubicBezTo>
                  <a:cubicBezTo>
                    <a:pt x="3" y="8"/>
                    <a:pt x="2" y="8"/>
                    <a:pt x="0" y="8"/>
                  </a:cubicBezTo>
                  <a:cubicBezTo>
                    <a:pt x="0" y="7"/>
                    <a:pt x="0" y="7"/>
                    <a:pt x="0" y="7"/>
                  </a:cubicBezTo>
                  <a:cubicBezTo>
                    <a:pt x="1" y="7"/>
                    <a:pt x="2" y="7"/>
                    <a:pt x="2" y="6"/>
                  </a:cubicBezTo>
                  <a:cubicBezTo>
                    <a:pt x="4" y="2"/>
                    <a:pt x="4" y="2"/>
                    <a:pt x="4" y="2"/>
                  </a:cubicBezTo>
                  <a:cubicBezTo>
                    <a:pt x="4" y="2"/>
                    <a:pt x="3" y="1"/>
                    <a:pt x="2" y="1"/>
                  </a:cubicBezTo>
                  <a:cubicBezTo>
                    <a:pt x="3" y="0"/>
                    <a:pt x="3" y="0"/>
                    <a:pt x="3" y="0"/>
                  </a:cubicBezTo>
                  <a:cubicBezTo>
                    <a:pt x="4" y="0"/>
                    <a:pt x="4" y="0"/>
                    <a:pt x="5" y="1"/>
                  </a:cubicBezTo>
                  <a:cubicBezTo>
                    <a:pt x="5" y="2"/>
                    <a:pt x="5" y="2"/>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3" name="Freeform 563"/>
            <p:cNvSpPr>
              <a:spLocks/>
            </p:cNvSpPr>
            <p:nvPr/>
          </p:nvSpPr>
          <p:spPr bwMode="auto">
            <a:xfrm>
              <a:off x="5013326" y="3367088"/>
              <a:ext cx="6350" cy="14288"/>
            </a:xfrm>
            <a:custGeom>
              <a:avLst/>
              <a:gdLst>
                <a:gd name="T0" fmla="*/ 1 w 4"/>
                <a:gd name="T1" fmla="*/ 9 h 9"/>
                <a:gd name="T2" fmla="*/ 0 w 4"/>
                <a:gd name="T3" fmla="*/ 9 h 9"/>
                <a:gd name="T4" fmla="*/ 0 w 4"/>
                <a:gd name="T5" fmla="*/ 8 h 9"/>
                <a:gd name="T6" fmla="*/ 3 w 4"/>
                <a:gd name="T7" fmla="*/ 1 h 9"/>
                <a:gd name="T8" fmla="*/ 3 w 4"/>
                <a:gd name="T9" fmla="*/ 0 h 9"/>
                <a:gd name="T10" fmla="*/ 4 w 4"/>
                <a:gd name="T11" fmla="*/ 1 h 9"/>
                <a:gd name="T12" fmla="*/ 4 w 4"/>
                <a:gd name="T13" fmla="*/ 1 h 9"/>
                <a:gd name="T14" fmla="*/ 2 w 4"/>
                <a:gd name="T15" fmla="*/ 9 h 9"/>
                <a:gd name="T16" fmla="*/ 1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1" y="9"/>
                  </a:moveTo>
                  <a:lnTo>
                    <a:pt x="0" y="9"/>
                  </a:lnTo>
                  <a:lnTo>
                    <a:pt x="0" y="8"/>
                  </a:lnTo>
                  <a:lnTo>
                    <a:pt x="3" y="1"/>
                  </a:lnTo>
                  <a:lnTo>
                    <a:pt x="3" y="0"/>
                  </a:lnTo>
                  <a:lnTo>
                    <a:pt x="4" y="1"/>
                  </a:lnTo>
                  <a:lnTo>
                    <a:pt x="4" y="1"/>
                  </a:lnTo>
                  <a:lnTo>
                    <a:pt x="2" y="9"/>
                  </a:lnTo>
                  <a:lnTo>
                    <a:pt x="1"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4" name="Freeform 564"/>
            <p:cNvSpPr>
              <a:spLocks/>
            </p:cNvSpPr>
            <p:nvPr/>
          </p:nvSpPr>
          <p:spPr bwMode="auto">
            <a:xfrm>
              <a:off x="5014913" y="3368676"/>
              <a:ext cx="4763" cy="12700"/>
            </a:xfrm>
            <a:custGeom>
              <a:avLst/>
              <a:gdLst>
                <a:gd name="T0" fmla="*/ 3 w 3"/>
                <a:gd name="T1" fmla="*/ 1 h 8"/>
                <a:gd name="T2" fmla="*/ 1 w 3"/>
                <a:gd name="T3" fmla="*/ 7 h 8"/>
                <a:gd name="T4" fmla="*/ 0 w 3"/>
                <a:gd name="T5" fmla="*/ 8 h 8"/>
                <a:gd name="T6" fmla="*/ 0 w 3"/>
                <a:gd name="T7" fmla="*/ 8 h 8"/>
                <a:gd name="T8" fmla="*/ 3 w 3"/>
                <a:gd name="T9" fmla="*/ 0 h 8"/>
                <a:gd name="T10" fmla="*/ 3 w 3"/>
                <a:gd name="T11" fmla="*/ 0 h 8"/>
                <a:gd name="T12" fmla="*/ 3 w 3"/>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3" h="8">
                  <a:moveTo>
                    <a:pt x="3" y="1"/>
                  </a:moveTo>
                  <a:lnTo>
                    <a:pt x="1" y="7"/>
                  </a:lnTo>
                  <a:lnTo>
                    <a:pt x="0" y="8"/>
                  </a:lnTo>
                  <a:lnTo>
                    <a:pt x="0" y="8"/>
                  </a:lnTo>
                  <a:lnTo>
                    <a:pt x="3" y="0"/>
                  </a:lnTo>
                  <a:lnTo>
                    <a:pt x="3" y="0"/>
                  </a:lnTo>
                  <a:lnTo>
                    <a:pt x="3"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5" name="Freeform 565"/>
            <p:cNvSpPr>
              <a:spLocks/>
            </p:cNvSpPr>
            <p:nvPr/>
          </p:nvSpPr>
          <p:spPr bwMode="auto">
            <a:xfrm>
              <a:off x="4922838" y="3627438"/>
              <a:ext cx="201613" cy="46038"/>
            </a:xfrm>
            <a:custGeom>
              <a:avLst/>
              <a:gdLst>
                <a:gd name="T0" fmla="*/ 120 w 120"/>
                <a:gd name="T1" fmla="*/ 0 h 28"/>
                <a:gd name="T2" fmla="*/ 60 w 120"/>
                <a:gd name="T3" fmla="*/ 28 h 28"/>
                <a:gd name="T4" fmla="*/ 0 w 120"/>
                <a:gd name="T5" fmla="*/ 0 h 28"/>
                <a:gd name="T6" fmla="*/ 120 w 120"/>
                <a:gd name="T7" fmla="*/ 0 h 28"/>
              </a:gdLst>
              <a:ahLst/>
              <a:cxnLst>
                <a:cxn ang="0">
                  <a:pos x="T0" y="T1"/>
                </a:cxn>
                <a:cxn ang="0">
                  <a:pos x="T2" y="T3"/>
                </a:cxn>
                <a:cxn ang="0">
                  <a:pos x="T4" y="T5"/>
                </a:cxn>
                <a:cxn ang="0">
                  <a:pos x="T6" y="T7"/>
                </a:cxn>
              </a:cxnLst>
              <a:rect l="0" t="0" r="r" b="b"/>
              <a:pathLst>
                <a:path w="120" h="28">
                  <a:moveTo>
                    <a:pt x="120" y="0"/>
                  </a:moveTo>
                  <a:cubicBezTo>
                    <a:pt x="116" y="11"/>
                    <a:pt x="91" y="28"/>
                    <a:pt x="60" y="28"/>
                  </a:cubicBezTo>
                  <a:cubicBezTo>
                    <a:pt x="29" y="28"/>
                    <a:pt x="4" y="11"/>
                    <a:pt x="0" y="0"/>
                  </a:cubicBezTo>
                  <a:cubicBezTo>
                    <a:pt x="120" y="0"/>
                    <a:pt x="120" y="0"/>
                    <a:pt x="120" y="0"/>
                  </a:cubicBezTo>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6" name="Rectangle 566"/>
            <p:cNvSpPr>
              <a:spLocks noChangeArrowheads="1"/>
            </p:cNvSpPr>
            <p:nvPr/>
          </p:nvSpPr>
          <p:spPr bwMode="auto">
            <a:xfrm>
              <a:off x="4922838" y="3621088"/>
              <a:ext cx="201613" cy="6350"/>
            </a:xfrm>
            <a:prstGeom prst="rect">
              <a:avLst/>
            </a:prstGeom>
            <a:solidFill>
              <a:srgbClr val="F7DC6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7" name="Rectangle 567"/>
            <p:cNvSpPr>
              <a:spLocks noChangeArrowheads="1"/>
            </p:cNvSpPr>
            <p:nvPr/>
          </p:nvSpPr>
          <p:spPr bwMode="auto">
            <a:xfrm>
              <a:off x="4922838" y="3621088"/>
              <a:ext cx="201613" cy="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8" name="Freeform 568"/>
            <p:cNvSpPr>
              <a:spLocks noEditPoints="1"/>
            </p:cNvSpPr>
            <p:nvPr/>
          </p:nvSpPr>
          <p:spPr bwMode="auto">
            <a:xfrm>
              <a:off x="4968876" y="3627438"/>
              <a:ext cx="155575" cy="46038"/>
            </a:xfrm>
            <a:custGeom>
              <a:avLst/>
              <a:gdLst>
                <a:gd name="T0" fmla="*/ 0 w 92"/>
                <a:gd name="T1" fmla="*/ 22 h 28"/>
                <a:gd name="T2" fmla="*/ 0 w 92"/>
                <a:gd name="T3" fmla="*/ 22 h 28"/>
                <a:gd name="T4" fmla="*/ 0 w 92"/>
                <a:gd name="T5" fmla="*/ 22 h 28"/>
                <a:gd name="T6" fmla="*/ 0 w 92"/>
                <a:gd name="T7" fmla="*/ 22 h 28"/>
                <a:gd name="T8" fmla="*/ 0 w 92"/>
                <a:gd name="T9" fmla="*/ 22 h 28"/>
                <a:gd name="T10" fmla="*/ 0 w 92"/>
                <a:gd name="T11" fmla="*/ 22 h 28"/>
                <a:gd name="T12" fmla="*/ 92 w 92"/>
                <a:gd name="T13" fmla="*/ 0 h 28"/>
                <a:gd name="T14" fmla="*/ 92 w 92"/>
                <a:gd name="T15" fmla="*/ 0 h 28"/>
                <a:gd name="T16" fmla="*/ 32 w 92"/>
                <a:gd name="T17" fmla="*/ 28 h 28"/>
                <a:gd name="T18" fmla="*/ 0 w 92"/>
                <a:gd name="T19" fmla="*/ 22 h 28"/>
                <a:gd name="T20" fmla="*/ 32 w 92"/>
                <a:gd name="T21" fmla="*/ 28 h 28"/>
                <a:gd name="T22" fmla="*/ 92 w 92"/>
                <a:gd name="T23"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2" h="28">
                  <a:moveTo>
                    <a:pt x="0" y="22"/>
                  </a:moveTo>
                  <a:cubicBezTo>
                    <a:pt x="0" y="22"/>
                    <a:pt x="0" y="22"/>
                    <a:pt x="0" y="22"/>
                  </a:cubicBezTo>
                  <a:cubicBezTo>
                    <a:pt x="0" y="22"/>
                    <a:pt x="0" y="22"/>
                    <a:pt x="0" y="22"/>
                  </a:cubicBezTo>
                  <a:moveTo>
                    <a:pt x="0" y="22"/>
                  </a:moveTo>
                  <a:cubicBezTo>
                    <a:pt x="0" y="22"/>
                    <a:pt x="0" y="22"/>
                    <a:pt x="0" y="22"/>
                  </a:cubicBezTo>
                  <a:cubicBezTo>
                    <a:pt x="0" y="22"/>
                    <a:pt x="0" y="22"/>
                    <a:pt x="0" y="22"/>
                  </a:cubicBezTo>
                  <a:moveTo>
                    <a:pt x="92" y="0"/>
                  </a:moveTo>
                  <a:cubicBezTo>
                    <a:pt x="92" y="0"/>
                    <a:pt x="92" y="0"/>
                    <a:pt x="92" y="0"/>
                  </a:cubicBezTo>
                  <a:cubicBezTo>
                    <a:pt x="88" y="11"/>
                    <a:pt x="63" y="28"/>
                    <a:pt x="32" y="28"/>
                  </a:cubicBezTo>
                  <a:cubicBezTo>
                    <a:pt x="20" y="28"/>
                    <a:pt x="9" y="26"/>
                    <a:pt x="0" y="22"/>
                  </a:cubicBezTo>
                  <a:cubicBezTo>
                    <a:pt x="9" y="26"/>
                    <a:pt x="20" y="28"/>
                    <a:pt x="32" y="28"/>
                  </a:cubicBezTo>
                  <a:cubicBezTo>
                    <a:pt x="63" y="28"/>
                    <a:pt x="88" y="11"/>
                    <a:pt x="92" y="0"/>
                  </a:cubicBezTo>
                </a:path>
              </a:pathLst>
            </a:custGeom>
            <a:solidFill>
              <a:srgbClr val="FFE5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9" name="Freeform 569"/>
            <p:cNvSpPr>
              <a:spLocks/>
            </p:cNvSpPr>
            <p:nvPr/>
          </p:nvSpPr>
          <p:spPr bwMode="auto">
            <a:xfrm>
              <a:off x="4924426" y="3627438"/>
              <a:ext cx="200025" cy="46038"/>
            </a:xfrm>
            <a:custGeom>
              <a:avLst/>
              <a:gdLst>
                <a:gd name="T0" fmla="*/ 119 w 119"/>
                <a:gd name="T1" fmla="*/ 0 h 28"/>
                <a:gd name="T2" fmla="*/ 103 w 119"/>
                <a:gd name="T3" fmla="*/ 0 h 28"/>
                <a:gd name="T4" fmla="*/ 50 w 119"/>
                <a:gd name="T5" fmla="*/ 19 h 28"/>
                <a:gd name="T6" fmla="*/ 0 w 119"/>
                <a:gd name="T7" fmla="*/ 3 h 28"/>
                <a:gd name="T8" fmla="*/ 27 w 119"/>
                <a:gd name="T9" fmla="*/ 22 h 28"/>
                <a:gd name="T10" fmla="*/ 27 w 119"/>
                <a:gd name="T11" fmla="*/ 22 h 28"/>
                <a:gd name="T12" fmla="*/ 27 w 119"/>
                <a:gd name="T13" fmla="*/ 22 h 28"/>
                <a:gd name="T14" fmla="*/ 27 w 119"/>
                <a:gd name="T15" fmla="*/ 22 h 28"/>
                <a:gd name="T16" fmla="*/ 27 w 119"/>
                <a:gd name="T17" fmla="*/ 22 h 28"/>
                <a:gd name="T18" fmla="*/ 59 w 119"/>
                <a:gd name="T19" fmla="*/ 28 h 28"/>
                <a:gd name="T20" fmla="*/ 119 w 119"/>
                <a:gd name="T21"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9" h="28">
                  <a:moveTo>
                    <a:pt x="119" y="0"/>
                  </a:moveTo>
                  <a:cubicBezTo>
                    <a:pt x="103" y="0"/>
                    <a:pt x="103" y="0"/>
                    <a:pt x="103" y="0"/>
                  </a:cubicBezTo>
                  <a:cubicBezTo>
                    <a:pt x="92" y="9"/>
                    <a:pt x="73" y="19"/>
                    <a:pt x="50" y="19"/>
                  </a:cubicBezTo>
                  <a:cubicBezTo>
                    <a:pt x="29" y="19"/>
                    <a:pt x="11" y="11"/>
                    <a:pt x="0" y="3"/>
                  </a:cubicBezTo>
                  <a:cubicBezTo>
                    <a:pt x="4" y="9"/>
                    <a:pt x="14" y="17"/>
                    <a:pt x="27" y="22"/>
                  </a:cubicBezTo>
                  <a:cubicBezTo>
                    <a:pt x="27" y="22"/>
                    <a:pt x="27" y="22"/>
                    <a:pt x="27" y="22"/>
                  </a:cubicBezTo>
                  <a:cubicBezTo>
                    <a:pt x="27" y="22"/>
                    <a:pt x="27" y="22"/>
                    <a:pt x="27" y="22"/>
                  </a:cubicBezTo>
                  <a:cubicBezTo>
                    <a:pt x="27" y="22"/>
                    <a:pt x="27" y="22"/>
                    <a:pt x="27" y="22"/>
                  </a:cubicBezTo>
                  <a:cubicBezTo>
                    <a:pt x="27" y="22"/>
                    <a:pt x="27" y="22"/>
                    <a:pt x="27" y="22"/>
                  </a:cubicBezTo>
                  <a:cubicBezTo>
                    <a:pt x="36" y="26"/>
                    <a:pt x="47" y="28"/>
                    <a:pt x="59" y="28"/>
                  </a:cubicBezTo>
                  <a:cubicBezTo>
                    <a:pt x="90" y="28"/>
                    <a:pt x="115" y="11"/>
                    <a:pt x="119" y="0"/>
                  </a:cubicBezTo>
                </a:path>
              </a:pathLst>
            </a:custGeom>
            <a:solidFill>
              <a:srgbClr val="FCC2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0" name="Freeform 570"/>
            <p:cNvSpPr>
              <a:spLocks/>
            </p:cNvSpPr>
            <p:nvPr/>
          </p:nvSpPr>
          <p:spPr bwMode="auto">
            <a:xfrm>
              <a:off x="5097463" y="3621088"/>
              <a:ext cx="26988" cy="6350"/>
            </a:xfrm>
            <a:custGeom>
              <a:avLst/>
              <a:gdLst>
                <a:gd name="T0" fmla="*/ 16 w 16"/>
                <a:gd name="T1" fmla="*/ 0 h 3"/>
                <a:gd name="T2" fmla="*/ 12 w 16"/>
                <a:gd name="T3" fmla="*/ 0 h 3"/>
                <a:gd name="T4" fmla="*/ 16 w 16"/>
                <a:gd name="T5" fmla="*/ 0 h 3"/>
                <a:gd name="T6" fmla="*/ 16 w 16"/>
                <a:gd name="T7" fmla="*/ 3 h 3"/>
                <a:gd name="T8" fmla="*/ 0 w 16"/>
                <a:gd name="T9" fmla="*/ 3 h 3"/>
                <a:gd name="T10" fmla="*/ 0 w 16"/>
                <a:gd name="T11" fmla="*/ 3 h 3"/>
                <a:gd name="T12" fmla="*/ 16 w 16"/>
                <a:gd name="T13" fmla="*/ 3 h 3"/>
                <a:gd name="T14" fmla="*/ 16 w 16"/>
                <a:gd name="T15" fmla="*/ 3 h 3"/>
                <a:gd name="T16" fmla="*/ 16 w 16"/>
                <a:gd name="T17" fmla="*/ 3 h 3"/>
                <a:gd name="T18" fmla="*/ 16 w 16"/>
                <a:gd name="T19"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 h="3">
                  <a:moveTo>
                    <a:pt x="16" y="0"/>
                  </a:moveTo>
                  <a:cubicBezTo>
                    <a:pt x="12" y="0"/>
                    <a:pt x="12" y="0"/>
                    <a:pt x="12" y="0"/>
                  </a:cubicBezTo>
                  <a:cubicBezTo>
                    <a:pt x="16" y="0"/>
                    <a:pt x="16" y="0"/>
                    <a:pt x="16" y="0"/>
                  </a:cubicBezTo>
                  <a:cubicBezTo>
                    <a:pt x="16" y="3"/>
                    <a:pt x="16" y="3"/>
                    <a:pt x="16" y="3"/>
                  </a:cubicBezTo>
                  <a:cubicBezTo>
                    <a:pt x="0" y="3"/>
                    <a:pt x="0" y="3"/>
                    <a:pt x="0" y="3"/>
                  </a:cubicBezTo>
                  <a:cubicBezTo>
                    <a:pt x="0" y="3"/>
                    <a:pt x="0" y="3"/>
                    <a:pt x="0" y="3"/>
                  </a:cubicBezTo>
                  <a:cubicBezTo>
                    <a:pt x="16" y="3"/>
                    <a:pt x="16" y="3"/>
                    <a:pt x="16" y="3"/>
                  </a:cubicBezTo>
                  <a:cubicBezTo>
                    <a:pt x="16" y="3"/>
                    <a:pt x="16" y="3"/>
                    <a:pt x="16" y="3"/>
                  </a:cubicBezTo>
                  <a:cubicBezTo>
                    <a:pt x="16" y="3"/>
                    <a:pt x="16" y="3"/>
                    <a:pt x="16" y="3"/>
                  </a:cubicBezTo>
                  <a:cubicBezTo>
                    <a:pt x="16" y="0"/>
                    <a:pt x="16" y="0"/>
                    <a:pt x="16" y="0"/>
                  </a:cubicBezTo>
                </a:path>
              </a:pathLst>
            </a:custGeom>
            <a:solidFill>
              <a:srgbClr val="FFE5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1" name="Freeform 571"/>
            <p:cNvSpPr>
              <a:spLocks/>
            </p:cNvSpPr>
            <p:nvPr/>
          </p:nvSpPr>
          <p:spPr bwMode="auto">
            <a:xfrm>
              <a:off x="5097463" y="3627438"/>
              <a:ext cx="26988" cy="0"/>
            </a:xfrm>
            <a:custGeom>
              <a:avLst/>
              <a:gdLst>
                <a:gd name="T0" fmla="*/ 16 w 16"/>
                <a:gd name="T1" fmla="*/ 0 w 16"/>
                <a:gd name="T2" fmla="*/ 0 w 16"/>
                <a:gd name="T3" fmla="*/ 16 w 16"/>
                <a:gd name="T4" fmla="*/ 16 w 16"/>
              </a:gdLst>
              <a:ahLst/>
              <a:cxnLst>
                <a:cxn ang="0">
                  <a:pos x="T0" y="0"/>
                </a:cxn>
                <a:cxn ang="0">
                  <a:pos x="T1" y="0"/>
                </a:cxn>
                <a:cxn ang="0">
                  <a:pos x="T2" y="0"/>
                </a:cxn>
                <a:cxn ang="0">
                  <a:pos x="T3" y="0"/>
                </a:cxn>
                <a:cxn ang="0">
                  <a:pos x="T4" y="0"/>
                </a:cxn>
              </a:cxnLst>
              <a:rect l="0" t="0" r="r" b="b"/>
              <a:pathLst>
                <a:path w="16">
                  <a:moveTo>
                    <a:pt x="16" y="0"/>
                  </a:moveTo>
                  <a:cubicBezTo>
                    <a:pt x="0" y="0"/>
                    <a:pt x="0" y="0"/>
                    <a:pt x="0" y="0"/>
                  </a:cubicBezTo>
                  <a:cubicBezTo>
                    <a:pt x="0" y="0"/>
                    <a:pt x="0" y="0"/>
                    <a:pt x="0" y="0"/>
                  </a:cubicBezTo>
                  <a:cubicBezTo>
                    <a:pt x="16" y="0"/>
                    <a:pt x="16" y="0"/>
                    <a:pt x="16" y="0"/>
                  </a:cubicBezTo>
                  <a:cubicBezTo>
                    <a:pt x="16" y="0"/>
                    <a:pt x="16" y="0"/>
                    <a:pt x="16" y="0"/>
                  </a:cubicBezTo>
                </a:path>
              </a:pathLst>
            </a:custGeom>
            <a:solidFill>
              <a:srgbClr val="FCC2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2" name="Freeform 572"/>
            <p:cNvSpPr>
              <a:spLocks/>
            </p:cNvSpPr>
            <p:nvPr/>
          </p:nvSpPr>
          <p:spPr bwMode="auto">
            <a:xfrm>
              <a:off x="5097463" y="3621088"/>
              <a:ext cx="26988" cy="6350"/>
            </a:xfrm>
            <a:custGeom>
              <a:avLst/>
              <a:gdLst>
                <a:gd name="T0" fmla="*/ 17 w 17"/>
                <a:gd name="T1" fmla="*/ 0 h 4"/>
                <a:gd name="T2" fmla="*/ 13 w 17"/>
                <a:gd name="T3" fmla="*/ 0 h 4"/>
                <a:gd name="T4" fmla="*/ 12 w 17"/>
                <a:gd name="T5" fmla="*/ 0 h 4"/>
                <a:gd name="T6" fmla="*/ 11 w 17"/>
                <a:gd name="T7" fmla="*/ 0 h 4"/>
                <a:gd name="T8" fmla="*/ 0 w 17"/>
                <a:gd name="T9" fmla="*/ 0 h 4"/>
                <a:gd name="T10" fmla="*/ 0 w 17"/>
                <a:gd name="T11" fmla="*/ 4 h 4"/>
                <a:gd name="T12" fmla="*/ 17 w 17"/>
                <a:gd name="T13" fmla="*/ 4 h 4"/>
                <a:gd name="T14" fmla="*/ 17 w 17"/>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 h="4">
                  <a:moveTo>
                    <a:pt x="17" y="0"/>
                  </a:moveTo>
                  <a:lnTo>
                    <a:pt x="13" y="0"/>
                  </a:lnTo>
                  <a:lnTo>
                    <a:pt x="12" y="0"/>
                  </a:lnTo>
                  <a:lnTo>
                    <a:pt x="11" y="0"/>
                  </a:lnTo>
                  <a:lnTo>
                    <a:pt x="0" y="0"/>
                  </a:lnTo>
                  <a:lnTo>
                    <a:pt x="0" y="4"/>
                  </a:lnTo>
                  <a:lnTo>
                    <a:pt x="17" y="4"/>
                  </a:lnTo>
                  <a:lnTo>
                    <a:pt x="17" y="0"/>
                  </a:lnTo>
                  <a:close/>
                </a:path>
              </a:pathLst>
            </a:custGeom>
            <a:solidFill>
              <a:srgbClr val="F5CC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3" name="Freeform 573"/>
            <p:cNvSpPr>
              <a:spLocks/>
            </p:cNvSpPr>
            <p:nvPr/>
          </p:nvSpPr>
          <p:spPr bwMode="auto">
            <a:xfrm>
              <a:off x="5097463" y="3621088"/>
              <a:ext cx="26988" cy="6350"/>
            </a:xfrm>
            <a:custGeom>
              <a:avLst/>
              <a:gdLst>
                <a:gd name="T0" fmla="*/ 17 w 17"/>
                <a:gd name="T1" fmla="*/ 0 h 4"/>
                <a:gd name="T2" fmla="*/ 13 w 17"/>
                <a:gd name="T3" fmla="*/ 0 h 4"/>
                <a:gd name="T4" fmla="*/ 12 w 17"/>
                <a:gd name="T5" fmla="*/ 0 h 4"/>
                <a:gd name="T6" fmla="*/ 11 w 17"/>
                <a:gd name="T7" fmla="*/ 0 h 4"/>
                <a:gd name="T8" fmla="*/ 0 w 17"/>
                <a:gd name="T9" fmla="*/ 0 h 4"/>
                <a:gd name="T10" fmla="*/ 0 w 17"/>
                <a:gd name="T11" fmla="*/ 4 h 4"/>
                <a:gd name="T12" fmla="*/ 17 w 17"/>
                <a:gd name="T13" fmla="*/ 4 h 4"/>
                <a:gd name="T14" fmla="*/ 17 w 17"/>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 h="4">
                  <a:moveTo>
                    <a:pt x="17" y="0"/>
                  </a:moveTo>
                  <a:lnTo>
                    <a:pt x="13" y="0"/>
                  </a:lnTo>
                  <a:lnTo>
                    <a:pt x="12" y="0"/>
                  </a:lnTo>
                  <a:lnTo>
                    <a:pt x="11" y="0"/>
                  </a:lnTo>
                  <a:lnTo>
                    <a:pt x="0" y="0"/>
                  </a:lnTo>
                  <a:lnTo>
                    <a:pt x="0" y="4"/>
                  </a:lnTo>
                  <a:lnTo>
                    <a:pt x="17" y="4"/>
                  </a:lnTo>
                  <a:lnTo>
                    <a:pt x="1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4" name="Freeform 574"/>
            <p:cNvSpPr>
              <a:spLocks noEditPoints="1"/>
            </p:cNvSpPr>
            <p:nvPr/>
          </p:nvSpPr>
          <p:spPr bwMode="auto">
            <a:xfrm>
              <a:off x="5467351" y="3600451"/>
              <a:ext cx="14288" cy="14288"/>
            </a:xfrm>
            <a:custGeom>
              <a:avLst/>
              <a:gdLst>
                <a:gd name="T0" fmla="*/ 7 w 8"/>
                <a:gd name="T1" fmla="*/ 2 h 9"/>
                <a:gd name="T2" fmla="*/ 5 w 8"/>
                <a:gd name="T3" fmla="*/ 0 h 9"/>
                <a:gd name="T4" fmla="*/ 2 w 8"/>
                <a:gd name="T5" fmla="*/ 1 h 9"/>
                <a:gd name="T6" fmla="*/ 0 w 8"/>
                <a:gd name="T7" fmla="*/ 5 h 9"/>
                <a:gd name="T8" fmla="*/ 3 w 8"/>
                <a:gd name="T9" fmla="*/ 8 h 9"/>
                <a:gd name="T10" fmla="*/ 6 w 8"/>
                <a:gd name="T11" fmla="*/ 7 h 9"/>
                <a:gd name="T12" fmla="*/ 8 w 8"/>
                <a:gd name="T13" fmla="*/ 3 h 9"/>
                <a:gd name="T14" fmla="*/ 7 w 8"/>
                <a:gd name="T15" fmla="*/ 2 h 9"/>
                <a:gd name="T16" fmla="*/ 5 w 8"/>
                <a:gd name="T17" fmla="*/ 7 h 9"/>
                <a:gd name="T18" fmla="*/ 3 w 8"/>
                <a:gd name="T19" fmla="*/ 7 h 9"/>
                <a:gd name="T20" fmla="*/ 2 w 8"/>
                <a:gd name="T21" fmla="*/ 6 h 9"/>
                <a:gd name="T22" fmla="*/ 3 w 8"/>
                <a:gd name="T23" fmla="*/ 2 h 9"/>
                <a:gd name="T24" fmla="*/ 5 w 8"/>
                <a:gd name="T25" fmla="*/ 1 h 9"/>
                <a:gd name="T26" fmla="*/ 6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7" y="2"/>
                  </a:moveTo>
                  <a:cubicBezTo>
                    <a:pt x="7" y="1"/>
                    <a:pt x="6" y="1"/>
                    <a:pt x="5" y="0"/>
                  </a:cubicBezTo>
                  <a:cubicBezTo>
                    <a:pt x="4" y="0"/>
                    <a:pt x="2" y="0"/>
                    <a:pt x="2" y="1"/>
                  </a:cubicBezTo>
                  <a:cubicBezTo>
                    <a:pt x="0" y="5"/>
                    <a:pt x="0" y="5"/>
                    <a:pt x="0" y="5"/>
                  </a:cubicBezTo>
                  <a:cubicBezTo>
                    <a:pt x="0" y="6"/>
                    <a:pt x="1" y="8"/>
                    <a:pt x="3" y="8"/>
                  </a:cubicBezTo>
                  <a:cubicBezTo>
                    <a:pt x="4" y="9"/>
                    <a:pt x="6" y="8"/>
                    <a:pt x="6" y="7"/>
                  </a:cubicBezTo>
                  <a:cubicBezTo>
                    <a:pt x="8" y="3"/>
                    <a:pt x="8" y="3"/>
                    <a:pt x="8" y="3"/>
                  </a:cubicBezTo>
                  <a:cubicBezTo>
                    <a:pt x="8" y="3"/>
                    <a:pt x="8" y="2"/>
                    <a:pt x="7" y="2"/>
                  </a:cubicBezTo>
                  <a:close/>
                  <a:moveTo>
                    <a:pt x="5" y="7"/>
                  </a:moveTo>
                  <a:cubicBezTo>
                    <a:pt x="5" y="7"/>
                    <a:pt x="4" y="8"/>
                    <a:pt x="3" y="7"/>
                  </a:cubicBezTo>
                  <a:cubicBezTo>
                    <a:pt x="2" y="7"/>
                    <a:pt x="1" y="6"/>
                    <a:pt x="2" y="6"/>
                  </a:cubicBezTo>
                  <a:cubicBezTo>
                    <a:pt x="3" y="2"/>
                    <a:pt x="3" y="2"/>
                    <a:pt x="3" y="2"/>
                  </a:cubicBezTo>
                  <a:cubicBezTo>
                    <a:pt x="3" y="1"/>
                    <a:pt x="4" y="1"/>
                    <a:pt x="5" y="1"/>
                  </a:cubicBezTo>
                  <a:cubicBezTo>
                    <a:pt x="6" y="1"/>
                    <a:pt x="6" y="2"/>
                    <a:pt x="6"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5" name="Freeform 575"/>
            <p:cNvSpPr>
              <a:spLocks/>
            </p:cNvSpPr>
            <p:nvPr/>
          </p:nvSpPr>
          <p:spPr bwMode="auto">
            <a:xfrm>
              <a:off x="5473701" y="3600451"/>
              <a:ext cx="7938" cy="14288"/>
            </a:xfrm>
            <a:custGeom>
              <a:avLst/>
              <a:gdLst>
                <a:gd name="T0" fmla="*/ 5 w 5"/>
                <a:gd name="T1" fmla="*/ 3 h 9"/>
                <a:gd name="T2" fmla="*/ 3 w 5"/>
                <a:gd name="T3" fmla="*/ 7 h 9"/>
                <a:gd name="T4" fmla="*/ 0 w 5"/>
                <a:gd name="T5" fmla="*/ 8 h 9"/>
                <a:gd name="T6" fmla="*/ 0 w 5"/>
                <a:gd name="T7" fmla="*/ 7 h 9"/>
                <a:gd name="T8" fmla="*/ 2 w 5"/>
                <a:gd name="T9" fmla="*/ 7 h 9"/>
                <a:gd name="T10" fmla="*/ 3 w 5"/>
                <a:gd name="T11" fmla="*/ 3 h 9"/>
                <a:gd name="T12" fmla="*/ 2 w 5"/>
                <a:gd name="T13" fmla="*/ 1 h 9"/>
                <a:gd name="T14" fmla="*/ 2 w 5"/>
                <a:gd name="T15" fmla="*/ 0 h 9"/>
                <a:gd name="T16" fmla="*/ 4 w 5"/>
                <a:gd name="T17" fmla="*/ 2 h 9"/>
                <a:gd name="T18" fmla="*/ 5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5" y="3"/>
                  </a:moveTo>
                  <a:cubicBezTo>
                    <a:pt x="3" y="7"/>
                    <a:pt x="3" y="7"/>
                    <a:pt x="3" y="7"/>
                  </a:cubicBezTo>
                  <a:cubicBezTo>
                    <a:pt x="3" y="8"/>
                    <a:pt x="1" y="9"/>
                    <a:pt x="0" y="8"/>
                  </a:cubicBezTo>
                  <a:cubicBezTo>
                    <a:pt x="0" y="7"/>
                    <a:pt x="0" y="7"/>
                    <a:pt x="0" y="7"/>
                  </a:cubicBezTo>
                  <a:cubicBezTo>
                    <a:pt x="1" y="8"/>
                    <a:pt x="2" y="7"/>
                    <a:pt x="2" y="7"/>
                  </a:cubicBezTo>
                  <a:cubicBezTo>
                    <a:pt x="3" y="3"/>
                    <a:pt x="3" y="3"/>
                    <a:pt x="3" y="3"/>
                  </a:cubicBezTo>
                  <a:cubicBezTo>
                    <a:pt x="3" y="2"/>
                    <a:pt x="3" y="1"/>
                    <a:pt x="2" y="1"/>
                  </a:cubicBezTo>
                  <a:cubicBezTo>
                    <a:pt x="2" y="0"/>
                    <a:pt x="2" y="0"/>
                    <a:pt x="2" y="0"/>
                  </a:cubicBezTo>
                  <a:cubicBezTo>
                    <a:pt x="3" y="1"/>
                    <a:pt x="4" y="1"/>
                    <a:pt x="4" y="2"/>
                  </a:cubicBezTo>
                  <a:cubicBezTo>
                    <a:pt x="5" y="2"/>
                    <a:pt x="5" y="3"/>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6" name="Freeform 576"/>
            <p:cNvSpPr>
              <a:spLocks/>
            </p:cNvSpPr>
            <p:nvPr/>
          </p:nvSpPr>
          <p:spPr bwMode="auto">
            <a:xfrm>
              <a:off x="5467351" y="3609976"/>
              <a:ext cx="7938" cy="12700"/>
            </a:xfrm>
            <a:custGeom>
              <a:avLst/>
              <a:gdLst>
                <a:gd name="T0" fmla="*/ 2 w 5"/>
                <a:gd name="T1" fmla="*/ 8 h 8"/>
                <a:gd name="T2" fmla="*/ 0 w 5"/>
                <a:gd name="T3" fmla="*/ 8 h 8"/>
                <a:gd name="T4" fmla="*/ 0 w 5"/>
                <a:gd name="T5" fmla="*/ 8 h 8"/>
                <a:gd name="T6" fmla="*/ 3 w 5"/>
                <a:gd name="T7" fmla="*/ 0 h 8"/>
                <a:gd name="T8" fmla="*/ 4 w 5"/>
                <a:gd name="T9" fmla="*/ 0 h 8"/>
                <a:gd name="T10" fmla="*/ 5 w 5"/>
                <a:gd name="T11" fmla="*/ 0 h 8"/>
                <a:gd name="T12" fmla="*/ 5 w 5"/>
                <a:gd name="T13" fmla="*/ 1 h 8"/>
                <a:gd name="T14" fmla="*/ 2 w 5"/>
                <a:gd name="T15" fmla="*/ 8 h 8"/>
                <a:gd name="T16" fmla="*/ 2 w 5"/>
                <a:gd name="T17" fmla="*/ 8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8">
                  <a:moveTo>
                    <a:pt x="2" y="8"/>
                  </a:moveTo>
                  <a:lnTo>
                    <a:pt x="0" y="8"/>
                  </a:lnTo>
                  <a:lnTo>
                    <a:pt x="0" y="8"/>
                  </a:lnTo>
                  <a:lnTo>
                    <a:pt x="3" y="0"/>
                  </a:lnTo>
                  <a:lnTo>
                    <a:pt x="4" y="0"/>
                  </a:lnTo>
                  <a:lnTo>
                    <a:pt x="5" y="0"/>
                  </a:lnTo>
                  <a:lnTo>
                    <a:pt x="5" y="1"/>
                  </a:lnTo>
                  <a:lnTo>
                    <a:pt x="2" y="8"/>
                  </a:lnTo>
                  <a:lnTo>
                    <a:pt x="2" y="8"/>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7" name="Freeform 577"/>
            <p:cNvSpPr>
              <a:spLocks/>
            </p:cNvSpPr>
            <p:nvPr/>
          </p:nvSpPr>
          <p:spPr bwMode="auto">
            <a:xfrm>
              <a:off x="5467351" y="3609976"/>
              <a:ext cx="7938" cy="12700"/>
            </a:xfrm>
            <a:custGeom>
              <a:avLst/>
              <a:gdLst>
                <a:gd name="T0" fmla="*/ 5 w 5"/>
                <a:gd name="T1" fmla="*/ 1 h 8"/>
                <a:gd name="T2" fmla="*/ 2 w 5"/>
                <a:gd name="T3" fmla="*/ 8 h 8"/>
                <a:gd name="T4" fmla="*/ 2 w 5"/>
                <a:gd name="T5" fmla="*/ 8 h 8"/>
                <a:gd name="T6" fmla="*/ 0 w 5"/>
                <a:gd name="T7" fmla="*/ 8 h 8"/>
                <a:gd name="T8" fmla="*/ 4 w 5"/>
                <a:gd name="T9" fmla="*/ 0 h 8"/>
                <a:gd name="T10" fmla="*/ 4 w 5"/>
                <a:gd name="T11" fmla="*/ 0 h 8"/>
                <a:gd name="T12" fmla="*/ 5 w 5"/>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5" h="8">
                  <a:moveTo>
                    <a:pt x="5" y="1"/>
                  </a:moveTo>
                  <a:lnTo>
                    <a:pt x="2" y="8"/>
                  </a:lnTo>
                  <a:lnTo>
                    <a:pt x="2" y="8"/>
                  </a:lnTo>
                  <a:lnTo>
                    <a:pt x="0" y="8"/>
                  </a:lnTo>
                  <a:lnTo>
                    <a:pt x="4" y="0"/>
                  </a:lnTo>
                  <a:lnTo>
                    <a:pt x="4" y="0"/>
                  </a:lnTo>
                  <a:lnTo>
                    <a:pt x="5"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8" name="Freeform 578"/>
            <p:cNvSpPr>
              <a:spLocks noEditPoints="1"/>
            </p:cNvSpPr>
            <p:nvPr/>
          </p:nvSpPr>
          <p:spPr bwMode="auto">
            <a:xfrm>
              <a:off x="5475288" y="3579813"/>
              <a:ext cx="12700" cy="14288"/>
            </a:xfrm>
            <a:custGeom>
              <a:avLst/>
              <a:gdLst>
                <a:gd name="T0" fmla="*/ 8 w 8"/>
                <a:gd name="T1" fmla="*/ 2 h 9"/>
                <a:gd name="T2" fmla="*/ 6 w 8"/>
                <a:gd name="T3" fmla="*/ 0 h 9"/>
                <a:gd name="T4" fmla="*/ 2 w 8"/>
                <a:gd name="T5" fmla="*/ 1 h 9"/>
                <a:gd name="T6" fmla="*/ 0 w 8"/>
                <a:gd name="T7" fmla="*/ 5 h 9"/>
                <a:gd name="T8" fmla="*/ 3 w 8"/>
                <a:gd name="T9" fmla="*/ 8 h 9"/>
                <a:gd name="T10" fmla="*/ 6 w 8"/>
                <a:gd name="T11" fmla="*/ 7 h 9"/>
                <a:gd name="T12" fmla="*/ 8 w 8"/>
                <a:gd name="T13" fmla="*/ 3 h 9"/>
                <a:gd name="T14" fmla="*/ 8 w 8"/>
                <a:gd name="T15" fmla="*/ 2 h 9"/>
                <a:gd name="T16" fmla="*/ 5 w 8"/>
                <a:gd name="T17" fmla="*/ 7 h 9"/>
                <a:gd name="T18" fmla="*/ 3 w 8"/>
                <a:gd name="T19" fmla="*/ 7 h 9"/>
                <a:gd name="T20" fmla="*/ 2 w 8"/>
                <a:gd name="T21" fmla="*/ 6 h 9"/>
                <a:gd name="T22" fmla="*/ 3 w 8"/>
                <a:gd name="T23" fmla="*/ 2 h 9"/>
                <a:gd name="T24" fmla="*/ 5 w 8"/>
                <a:gd name="T25" fmla="*/ 1 h 9"/>
                <a:gd name="T26" fmla="*/ 6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8" y="2"/>
                  </a:moveTo>
                  <a:cubicBezTo>
                    <a:pt x="7" y="1"/>
                    <a:pt x="6" y="1"/>
                    <a:pt x="6" y="0"/>
                  </a:cubicBezTo>
                  <a:cubicBezTo>
                    <a:pt x="4" y="0"/>
                    <a:pt x="2" y="0"/>
                    <a:pt x="2" y="1"/>
                  </a:cubicBezTo>
                  <a:cubicBezTo>
                    <a:pt x="0" y="5"/>
                    <a:pt x="0" y="5"/>
                    <a:pt x="0" y="5"/>
                  </a:cubicBezTo>
                  <a:cubicBezTo>
                    <a:pt x="0" y="6"/>
                    <a:pt x="1" y="8"/>
                    <a:pt x="3" y="8"/>
                  </a:cubicBezTo>
                  <a:cubicBezTo>
                    <a:pt x="4" y="9"/>
                    <a:pt x="6" y="9"/>
                    <a:pt x="6" y="7"/>
                  </a:cubicBezTo>
                  <a:cubicBezTo>
                    <a:pt x="8" y="3"/>
                    <a:pt x="8" y="3"/>
                    <a:pt x="8" y="3"/>
                  </a:cubicBezTo>
                  <a:cubicBezTo>
                    <a:pt x="8" y="3"/>
                    <a:pt x="8" y="2"/>
                    <a:pt x="8" y="2"/>
                  </a:cubicBezTo>
                  <a:close/>
                  <a:moveTo>
                    <a:pt x="5" y="7"/>
                  </a:moveTo>
                  <a:cubicBezTo>
                    <a:pt x="5" y="7"/>
                    <a:pt x="4" y="8"/>
                    <a:pt x="3" y="7"/>
                  </a:cubicBezTo>
                  <a:cubicBezTo>
                    <a:pt x="2" y="7"/>
                    <a:pt x="2" y="6"/>
                    <a:pt x="2" y="6"/>
                  </a:cubicBezTo>
                  <a:cubicBezTo>
                    <a:pt x="3" y="2"/>
                    <a:pt x="3" y="2"/>
                    <a:pt x="3" y="2"/>
                  </a:cubicBezTo>
                  <a:cubicBezTo>
                    <a:pt x="4" y="1"/>
                    <a:pt x="4" y="1"/>
                    <a:pt x="5" y="1"/>
                  </a:cubicBezTo>
                  <a:cubicBezTo>
                    <a:pt x="6" y="1"/>
                    <a:pt x="7" y="2"/>
                    <a:pt x="6"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9" name="Freeform 579"/>
            <p:cNvSpPr>
              <a:spLocks/>
            </p:cNvSpPr>
            <p:nvPr/>
          </p:nvSpPr>
          <p:spPr bwMode="auto">
            <a:xfrm>
              <a:off x="5480051" y="3579813"/>
              <a:ext cx="7938" cy="14288"/>
            </a:xfrm>
            <a:custGeom>
              <a:avLst/>
              <a:gdLst>
                <a:gd name="T0" fmla="*/ 5 w 5"/>
                <a:gd name="T1" fmla="*/ 3 h 9"/>
                <a:gd name="T2" fmla="*/ 3 w 5"/>
                <a:gd name="T3" fmla="*/ 7 h 9"/>
                <a:gd name="T4" fmla="*/ 0 w 5"/>
                <a:gd name="T5" fmla="*/ 8 h 9"/>
                <a:gd name="T6" fmla="*/ 0 w 5"/>
                <a:gd name="T7" fmla="*/ 7 h 9"/>
                <a:gd name="T8" fmla="*/ 2 w 5"/>
                <a:gd name="T9" fmla="*/ 7 h 9"/>
                <a:gd name="T10" fmla="*/ 3 w 5"/>
                <a:gd name="T11" fmla="*/ 3 h 9"/>
                <a:gd name="T12" fmla="*/ 2 w 5"/>
                <a:gd name="T13" fmla="*/ 1 h 9"/>
                <a:gd name="T14" fmla="*/ 3 w 5"/>
                <a:gd name="T15" fmla="*/ 0 h 9"/>
                <a:gd name="T16" fmla="*/ 5 w 5"/>
                <a:gd name="T17" fmla="*/ 2 h 9"/>
                <a:gd name="T18" fmla="*/ 5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5" y="3"/>
                  </a:moveTo>
                  <a:cubicBezTo>
                    <a:pt x="3" y="7"/>
                    <a:pt x="3" y="7"/>
                    <a:pt x="3" y="7"/>
                  </a:cubicBezTo>
                  <a:cubicBezTo>
                    <a:pt x="3" y="9"/>
                    <a:pt x="1" y="9"/>
                    <a:pt x="0" y="8"/>
                  </a:cubicBezTo>
                  <a:cubicBezTo>
                    <a:pt x="0" y="7"/>
                    <a:pt x="0" y="7"/>
                    <a:pt x="0" y="7"/>
                  </a:cubicBezTo>
                  <a:cubicBezTo>
                    <a:pt x="1" y="8"/>
                    <a:pt x="2" y="7"/>
                    <a:pt x="2" y="7"/>
                  </a:cubicBezTo>
                  <a:cubicBezTo>
                    <a:pt x="3" y="3"/>
                    <a:pt x="3" y="3"/>
                    <a:pt x="3" y="3"/>
                  </a:cubicBezTo>
                  <a:cubicBezTo>
                    <a:pt x="4" y="2"/>
                    <a:pt x="3" y="1"/>
                    <a:pt x="2" y="1"/>
                  </a:cubicBezTo>
                  <a:cubicBezTo>
                    <a:pt x="3" y="0"/>
                    <a:pt x="3" y="0"/>
                    <a:pt x="3" y="0"/>
                  </a:cubicBezTo>
                  <a:cubicBezTo>
                    <a:pt x="3" y="1"/>
                    <a:pt x="4" y="1"/>
                    <a:pt x="5" y="2"/>
                  </a:cubicBezTo>
                  <a:cubicBezTo>
                    <a:pt x="5" y="2"/>
                    <a:pt x="5" y="3"/>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0" name="Freeform 580"/>
            <p:cNvSpPr>
              <a:spLocks/>
            </p:cNvSpPr>
            <p:nvPr/>
          </p:nvSpPr>
          <p:spPr bwMode="auto">
            <a:xfrm>
              <a:off x="5475288" y="3589338"/>
              <a:ext cx="6350" cy="14288"/>
            </a:xfrm>
            <a:custGeom>
              <a:avLst/>
              <a:gdLst>
                <a:gd name="T0" fmla="*/ 1 w 4"/>
                <a:gd name="T1" fmla="*/ 9 h 9"/>
                <a:gd name="T2" fmla="*/ 0 w 4"/>
                <a:gd name="T3" fmla="*/ 9 h 9"/>
                <a:gd name="T4" fmla="*/ 0 w 4"/>
                <a:gd name="T5" fmla="*/ 9 h 9"/>
                <a:gd name="T6" fmla="*/ 3 w 4"/>
                <a:gd name="T7" fmla="*/ 0 h 9"/>
                <a:gd name="T8" fmla="*/ 3 w 4"/>
                <a:gd name="T9" fmla="*/ 0 h 9"/>
                <a:gd name="T10" fmla="*/ 4 w 4"/>
                <a:gd name="T11" fmla="*/ 0 h 9"/>
                <a:gd name="T12" fmla="*/ 4 w 4"/>
                <a:gd name="T13" fmla="*/ 1 h 9"/>
                <a:gd name="T14" fmla="*/ 1 w 4"/>
                <a:gd name="T15" fmla="*/ 9 h 9"/>
                <a:gd name="T16" fmla="*/ 1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1" y="9"/>
                  </a:moveTo>
                  <a:lnTo>
                    <a:pt x="0" y="9"/>
                  </a:lnTo>
                  <a:lnTo>
                    <a:pt x="0" y="9"/>
                  </a:lnTo>
                  <a:lnTo>
                    <a:pt x="3" y="0"/>
                  </a:lnTo>
                  <a:lnTo>
                    <a:pt x="3" y="0"/>
                  </a:lnTo>
                  <a:lnTo>
                    <a:pt x="4" y="0"/>
                  </a:lnTo>
                  <a:lnTo>
                    <a:pt x="4" y="1"/>
                  </a:lnTo>
                  <a:lnTo>
                    <a:pt x="1" y="9"/>
                  </a:lnTo>
                  <a:lnTo>
                    <a:pt x="1"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1" name="Freeform 581"/>
            <p:cNvSpPr>
              <a:spLocks/>
            </p:cNvSpPr>
            <p:nvPr/>
          </p:nvSpPr>
          <p:spPr bwMode="auto">
            <a:xfrm>
              <a:off x="5476876" y="3589338"/>
              <a:ext cx="4763" cy="14288"/>
            </a:xfrm>
            <a:custGeom>
              <a:avLst/>
              <a:gdLst>
                <a:gd name="T0" fmla="*/ 3 w 3"/>
                <a:gd name="T1" fmla="*/ 1 h 9"/>
                <a:gd name="T2" fmla="*/ 1 w 3"/>
                <a:gd name="T3" fmla="*/ 9 h 9"/>
                <a:gd name="T4" fmla="*/ 0 w 3"/>
                <a:gd name="T5" fmla="*/ 9 h 9"/>
                <a:gd name="T6" fmla="*/ 0 w 3"/>
                <a:gd name="T7" fmla="*/ 9 h 9"/>
                <a:gd name="T8" fmla="*/ 2 w 3"/>
                <a:gd name="T9" fmla="*/ 0 h 9"/>
                <a:gd name="T10" fmla="*/ 3 w 3"/>
                <a:gd name="T11" fmla="*/ 0 h 9"/>
                <a:gd name="T12" fmla="*/ 3 w 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 h="9">
                  <a:moveTo>
                    <a:pt x="3" y="1"/>
                  </a:moveTo>
                  <a:lnTo>
                    <a:pt x="1" y="9"/>
                  </a:lnTo>
                  <a:lnTo>
                    <a:pt x="0" y="9"/>
                  </a:lnTo>
                  <a:lnTo>
                    <a:pt x="0" y="9"/>
                  </a:lnTo>
                  <a:lnTo>
                    <a:pt x="2" y="0"/>
                  </a:lnTo>
                  <a:lnTo>
                    <a:pt x="3" y="0"/>
                  </a:lnTo>
                  <a:lnTo>
                    <a:pt x="3"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2" name="Freeform 582"/>
            <p:cNvSpPr>
              <a:spLocks noEditPoints="1"/>
            </p:cNvSpPr>
            <p:nvPr/>
          </p:nvSpPr>
          <p:spPr bwMode="auto">
            <a:xfrm>
              <a:off x="5481638" y="3559176"/>
              <a:ext cx="14288" cy="15875"/>
            </a:xfrm>
            <a:custGeom>
              <a:avLst/>
              <a:gdLst>
                <a:gd name="T0" fmla="*/ 8 w 8"/>
                <a:gd name="T1" fmla="*/ 2 h 9"/>
                <a:gd name="T2" fmla="*/ 6 w 8"/>
                <a:gd name="T3" fmla="*/ 0 h 9"/>
                <a:gd name="T4" fmla="*/ 2 w 8"/>
                <a:gd name="T5" fmla="*/ 1 h 9"/>
                <a:gd name="T6" fmla="*/ 1 w 8"/>
                <a:gd name="T7" fmla="*/ 5 h 9"/>
                <a:gd name="T8" fmla="*/ 3 w 8"/>
                <a:gd name="T9" fmla="*/ 8 h 9"/>
                <a:gd name="T10" fmla="*/ 7 w 8"/>
                <a:gd name="T11" fmla="*/ 7 h 9"/>
                <a:gd name="T12" fmla="*/ 8 w 8"/>
                <a:gd name="T13" fmla="*/ 3 h 9"/>
                <a:gd name="T14" fmla="*/ 8 w 8"/>
                <a:gd name="T15" fmla="*/ 2 h 9"/>
                <a:gd name="T16" fmla="*/ 5 w 8"/>
                <a:gd name="T17" fmla="*/ 7 h 9"/>
                <a:gd name="T18" fmla="*/ 3 w 8"/>
                <a:gd name="T19" fmla="*/ 7 h 9"/>
                <a:gd name="T20" fmla="*/ 2 w 8"/>
                <a:gd name="T21" fmla="*/ 6 h 9"/>
                <a:gd name="T22" fmla="*/ 4 w 8"/>
                <a:gd name="T23" fmla="*/ 2 h 9"/>
                <a:gd name="T24" fmla="*/ 5 w 8"/>
                <a:gd name="T25" fmla="*/ 1 h 9"/>
                <a:gd name="T26" fmla="*/ 7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8" y="2"/>
                  </a:moveTo>
                  <a:cubicBezTo>
                    <a:pt x="7" y="1"/>
                    <a:pt x="7" y="1"/>
                    <a:pt x="6" y="0"/>
                  </a:cubicBezTo>
                  <a:cubicBezTo>
                    <a:pt x="4" y="0"/>
                    <a:pt x="2" y="0"/>
                    <a:pt x="2" y="1"/>
                  </a:cubicBezTo>
                  <a:cubicBezTo>
                    <a:pt x="1" y="5"/>
                    <a:pt x="1" y="5"/>
                    <a:pt x="1" y="5"/>
                  </a:cubicBezTo>
                  <a:cubicBezTo>
                    <a:pt x="0" y="6"/>
                    <a:pt x="1" y="8"/>
                    <a:pt x="3" y="8"/>
                  </a:cubicBezTo>
                  <a:cubicBezTo>
                    <a:pt x="5" y="9"/>
                    <a:pt x="6" y="9"/>
                    <a:pt x="7" y="7"/>
                  </a:cubicBezTo>
                  <a:cubicBezTo>
                    <a:pt x="8" y="3"/>
                    <a:pt x="8" y="3"/>
                    <a:pt x="8" y="3"/>
                  </a:cubicBezTo>
                  <a:cubicBezTo>
                    <a:pt x="8" y="3"/>
                    <a:pt x="8" y="2"/>
                    <a:pt x="8" y="2"/>
                  </a:cubicBezTo>
                  <a:close/>
                  <a:moveTo>
                    <a:pt x="5" y="7"/>
                  </a:moveTo>
                  <a:cubicBezTo>
                    <a:pt x="5" y="7"/>
                    <a:pt x="4" y="8"/>
                    <a:pt x="3" y="7"/>
                  </a:cubicBezTo>
                  <a:cubicBezTo>
                    <a:pt x="2" y="7"/>
                    <a:pt x="2" y="6"/>
                    <a:pt x="2" y="6"/>
                  </a:cubicBezTo>
                  <a:cubicBezTo>
                    <a:pt x="4" y="2"/>
                    <a:pt x="4" y="2"/>
                    <a:pt x="4" y="2"/>
                  </a:cubicBezTo>
                  <a:cubicBezTo>
                    <a:pt x="4" y="1"/>
                    <a:pt x="5" y="1"/>
                    <a:pt x="5" y="1"/>
                  </a:cubicBezTo>
                  <a:cubicBezTo>
                    <a:pt x="6" y="2"/>
                    <a:pt x="7" y="2"/>
                    <a:pt x="7"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3" name="Freeform 583"/>
            <p:cNvSpPr>
              <a:spLocks/>
            </p:cNvSpPr>
            <p:nvPr/>
          </p:nvSpPr>
          <p:spPr bwMode="auto">
            <a:xfrm>
              <a:off x="5486401" y="3559176"/>
              <a:ext cx="9525" cy="15875"/>
            </a:xfrm>
            <a:custGeom>
              <a:avLst/>
              <a:gdLst>
                <a:gd name="T0" fmla="*/ 5 w 5"/>
                <a:gd name="T1" fmla="*/ 3 h 9"/>
                <a:gd name="T2" fmla="*/ 4 w 5"/>
                <a:gd name="T3" fmla="*/ 7 h 9"/>
                <a:gd name="T4" fmla="*/ 0 w 5"/>
                <a:gd name="T5" fmla="*/ 8 h 9"/>
                <a:gd name="T6" fmla="*/ 0 w 5"/>
                <a:gd name="T7" fmla="*/ 7 h 9"/>
                <a:gd name="T8" fmla="*/ 2 w 5"/>
                <a:gd name="T9" fmla="*/ 7 h 9"/>
                <a:gd name="T10" fmla="*/ 4 w 5"/>
                <a:gd name="T11" fmla="*/ 3 h 9"/>
                <a:gd name="T12" fmla="*/ 2 w 5"/>
                <a:gd name="T13" fmla="*/ 1 h 9"/>
                <a:gd name="T14" fmla="*/ 3 w 5"/>
                <a:gd name="T15" fmla="*/ 0 h 9"/>
                <a:gd name="T16" fmla="*/ 5 w 5"/>
                <a:gd name="T17" fmla="*/ 2 h 9"/>
                <a:gd name="T18" fmla="*/ 5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5" y="3"/>
                  </a:moveTo>
                  <a:cubicBezTo>
                    <a:pt x="4" y="7"/>
                    <a:pt x="4" y="7"/>
                    <a:pt x="4" y="7"/>
                  </a:cubicBezTo>
                  <a:cubicBezTo>
                    <a:pt x="3" y="9"/>
                    <a:pt x="2" y="9"/>
                    <a:pt x="0" y="8"/>
                  </a:cubicBezTo>
                  <a:cubicBezTo>
                    <a:pt x="0" y="7"/>
                    <a:pt x="0" y="7"/>
                    <a:pt x="0" y="7"/>
                  </a:cubicBezTo>
                  <a:cubicBezTo>
                    <a:pt x="1" y="8"/>
                    <a:pt x="2" y="7"/>
                    <a:pt x="2" y="7"/>
                  </a:cubicBezTo>
                  <a:cubicBezTo>
                    <a:pt x="4" y="3"/>
                    <a:pt x="4" y="3"/>
                    <a:pt x="4" y="3"/>
                  </a:cubicBezTo>
                  <a:cubicBezTo>
                    <a:pt x="4" y="2"/>
                    <a:pt x="3" y="2"/>
                    <a:pt x="2" y="1"/>
                  </a:cubicBezTo>
                  <a:cubicBezTo>
                    <a:pt x="3" y="0"/>
                    <a:pt x="3" y="0"/>
                    <a:pt x="3" y="0"/>
                  </a:cubicBezTo>
                  <a:cubicBezTo>
                    <a:pt x="4" y="1"/>
                    <a:pt x="4" y="1"/>
                    <a:pt x="5" y="2"/>
                  </a:cubicBezTo>
                  <a:cubicBezTo>
                    <a:pt x="5" y="2"/>
                    <a:pt x="5" y="3"/>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4" name="Freeform 584"/>
            <p:cNvSpPr>
              <a:spLocks/>
            </p:cNvSpPr>
            <p:nvPr/>
          </p:nvSpPr>
          <p:spPr bwMode="auto">
            <a:xfrm>
              <a:off x="5481638" y="3568701"/>
              <a:ext cx="6350" cy="14288"/>
            </a:xfrm>
            <a:custGeom>
              <a:avLst/>
              <a:gdLst>
                <a:gd name="T0" fmla="*/ 1 w 4"/>
                <a:gd name="T1" fmla="*/ 9 h 9"/>
                <a:gd name="T2" fmla="*/ 0 w 4"/>
                <a:gd name="T3" fmla="*/ 9 h 9"/>
                <a:gd name="T4" fmla="*/ 0 w 4"/>
                <a:gd name="T5" fmla="*/ 9 h 9"/>
                <a:gd name="T6" fmla="*/ 3 w 4"/>
                <a:gd name="T7" fmla="*/ 0 h 9"/>
                <a:gd name="T8" fmla="*/ 3 w 4"/>
                <a:gd name="T9" fmla="*/ 0 h 9"/>
                <a:gd name="T10" fmla="*/ 4 w 4"/>
                <a:gd name="T11" fmla="*/ 0 h 9"/>
                <a:gd name="T12" fmla="*/ 4 w 4"/>
                <a:gd name="T13" fmla="*/ 1 h 9"/>
                <a:gd name="T14" fmla="*/ 2 w 4"/>
                <a:gd name="T15" fmla="*/ 9 h 9"/>
                <a:gd name="T16" fmla="*/ 1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1" y="9"/>
                  </a:moveTo>
                  <a:lnTo>
                    <a:pt x="0" y="9"/>
                  </a:lnTo>
                  <a:lnTo>
                    <a:pt x="0" y="9"/>
                  </a:lnTo>
                  <a:lnTo>
                    <a:pt x="3" y="0"/>
                  </a:lnTo>
                  <a:lnTo>
                    <a:pt x="3" y="0"/>
                  </a:lnTo>
                  <a:lnTo>
                    <a:pt x="4" y="0"/>
                  </a:lnTo>
                  <a:lnTo>
                    <a:pt x="4" y="1"/>
                  </a:lnTo>
                  <a:lnTo>
                    <a:pt x="2" y="9"/>
                  </a:lnTo>
                  <a:lnTo>
                    <a:pt x="1"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5" name="Freeform 585"/>
            <p:cNvSpPr>
              <a:spLocks/>
            </p:cNvSpPr>
            <p:nvPr/>
          </p:nvSpPr>
          <p:spPr bwMode="auto">
            <a:xfrm>
              <a:off x="5483226" y="3568701"/>
              <a:ext cx="4763" cy="14288"/>
            </a:xfrm>
            <a:custGeom>
              <a:avLst/>
              <a:gdLst>
                <a:gd name="T0" fmla="*/ 3 w 3"/>
                <a:gd name="T1" fmla="*/ 1 h 9"/>
                <a:gd name="T2" fmla="*/ 1 w 3"/>
                <a:gd name="T3" fmla="*/ 9 h 9"/>
                <a:gd name="T4" fmla="*/ 0 w 3"/>
                <a:gd name="T5" fmla="*/ 9 h 9"/>
                <a:gd name="T6" fmla="*/ 0 w 3"/>
                <a:gd name="T7" fmla="*/ 9 h 9"/>
                <a:gd name="T8" fmla="*/ 3 w 3"/>
                <a:gd name="T9" fmla="*/ 0 h 9"/>
                <a:gd name="T10" fmla="*/ 3 w 3"/>
                <a:gd name="T11" fmla="*/ 0 h 9"/>
                <a:gd name="T12" fmla="*/ 3 w 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 h="9">
                  <a:moveTo>
                    <a:pt x="3" y="1"/>
                  </a:moveTo>
                  <a:lnTo>
                    <a:pt x="1" y="9"/>
                  </a:lnTo>
                  <a:lnTo>
                    <a:pt x="0" y="9"/>
                  </a:lnTo>
                  <a:lnTo>
                    <a:pt x="0" y="9"/>
                  </a:lnTo>
                  <a:lnTo>
                    <a:pt x="3" y="0"/>
                  </a:lnTo>
                  <a:lnTo>
                    <a:pt x="3" y="0"/>
                  </a:lnTo>
                  <a:lnTo>
                    <a:pt x="3"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6" name="Freeform 586"/>
            <p:cNvSpPr>
              <a:spLocks noEditPoints="1"/>
            </p:cNvSpPr>
            <p:nvPr/>
          </p:nvSpPr>
          <p:spPr bwMode="auto">
            <a:xfrm>
              <a:off x="5487988" y="3538538"/>
              <a:ext cx="15875" cy="15875"/>
            </a:xfrm>
            <a:custGeom>
              <a:avLst/>
              <a:gdLst>
                <a:gd name="T0" fmla="*/ 8 w 9"/>
                <a:gd name="T1" fmla="*/ 2 h 9"/>
                <a:gd name="T2" fmla="*/ 6 w 9"/>
                <a:gd name="T3" fmla="*/ 0 h 9"/>
                <a:gd name="T4" fmla="*/ 2 w 9"/>
                <a:gd name="T5" fmla="*/ 1 h 9"/>
                <a:gd name="T6" fmla="*/ 1 w 9"/>
                <a:gd name="T7" fmla="*/ 5 h 9"/>
                <a:gd name="T8" fmla="*/ 3 w 9"/>
                <a:gd name="T9" fmla="*/ 8 h 9"/>
                <a:gd name="T10" fmla="*/ 7 w 9"/>
                <a:gd name="T11" fmla="*/ 8 h 9"/>
                <a:gd name="T12" fmla="*/ 8 w 9"/>
                <a:gd name="T13" fmla="*/ 3 h 9"/>
                <a:gd name="T14" fmla="*/ 8 w 9"/>
                <a:gd name="T15" fmla="*/ 2 h 9"/>
                <a:gd name="T16" fmla="*/ 5 w 9"/>
                <a:gd name="T17" fmla="*/ 7 h 9"/>
                <a:gd name="T18" fmla="*/ 3 w 9"/>
                <a:gd name="T19" fmla="*/ 7 h 9"/>
                <a:gd name="T20" fmla="*/ 2 w 9"/>
                <a:gd name="T21" fmla="*/ 6 h 9"/>
                <a:gd name="T22" fmla="*/ 4 w 9"/>
                <a:gd name="T23" fmla="*/ 2 h 9"/>
                <a:gd name="T24" fmla="*/ 6 w 9"/>
                <a:gd name="T25" fmla="*/ 1 h 9"/>
                <a:gd name="T26" fmla="*/ 7 w 9"/>
                <a:gd name="T27" fmla="*/ 3 h 9"/>
                <a:gd name="T28" fmla="*/ 5 w 9"/>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9">
                  <a:moveTo>
                    <a:pt x="8" y="2"/>
                  </a:moveTo>
                  <a:cubicBezTo>
                    <a:pt x="8" y="1"/>
                    <a:pt x="7" y="1"/>
                    <a:pt x="6" y="0"/>
                  </a:cubicBezTo>
                  <a:cubicBezTo>
                    <a:pt x="4" y="0"/>
                    <a:pt x="3" y="0"/>
                    <a:pt x="2" y="1"/>
                  </a:cubicBezTo>
                  <a:cubicBezTo>
                    <a:pt x="1" y="5"/>
                    <a:pt x="1" y="5"/>
                    <a:pt x="1" y="5"/>
                  </a:cubicBezTo>
                  <a:cubicBezTo>
                    <a:pt x="0" y="6"/>
                    <a:pt x="1" y="8"/>
                    <a:pt x="3" y="8"/>
                  </a:cubicBezTo>
                  <a:cubicBezTo>
                    <a:pt x="5" y="9"/>
                    <a:pt x="7" y="9"/>
                    <a:pt x="7" y="8"/>
                  </a:cubicBezTo>
                  <a:cubicBezTo>
                    <a:pt x="8" y="3"/>
                    <a:pt x="8" y="3"/>
                    <a:pt x="8" y="3"/>
                  </a:cubicBezTo>
                  <a:cubicBezTo>
                    <a:pt x="9" y="3"/>
                    <a:pt x="8" y="2"/>
                    <a:pt x="8" y="2"/>
                  </a:cubicBezTo>
                  <a:close/>
                  <a:moveTo>
                    <a:pt x="5" y="7"/>
                  </a:moveTo>
                  <a:cubicBezTo>
                    <a:pt x="5" y="8"/>
                    <a:pt x="4" y="8"/>
                    <a:pt x="3" y="7"/>
                  </a:cubicBezTo>
                  <a:cubicBezTo>
                    <a:pt x="3" y="7"/>
                    <a:pt x="2" y="6"/>
                    <a:pt x="2" y="6"/>
                  </a:cubicBezTo>
                  <a:cubicBezTo>
                    <a:pt x="4" y="2"/>
                    <a:pt x="4" y="2"/>
                    <a:pt x="4" y="2"/>
                  </a:cubicBezTo>
                  <a:cubicBezTo>
                    <a:pt x="4" y="1"/>
                    <a:pt x="5" y="1"/>
                    <a:pt x="6" y="1"/>
                  </a:cubicBezTo>
                  <a:cubicBezTo>
                    <a:pt x="7" y="2"/>
                    <a:pt x="7" y="2"/>
                    <a:pt x="7"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7" name="Freeform 587"/>
            <p:cNvSpPr>
              <a:spLocks/>
            </p:cNvSpPr>
            <p:nvPr/>
          </p:nvSpPr>
          <p:spPr bwMode="auto">
            <a:xfrm>
              <a:off x="5492751" y="3538538"/>
              <a:ext cx="11113" cy="15875"/>
            </a:xfrm>
            <a:custGeom>
              <a:avLst/>
              <a:gdLst>
                <a:gd name="T0" fmla="*/ 5 w 6"/>
                <a:gd name="T1" fmla="*/ 3 h 9"/>
                <a:gd name="T2" fmla="*/ 4 w 6"/>
                <a:gd name="T3" fmla="*/ 8 h 9"/>
                <a:gd name="T4" fmla="*/ 0 w 6"/>
                <a:gd name="T5" fmla="*/ 8 h 9"/>
                <a:gd name="T6" fmla="*/ 0 w 6"/>
                <a:gd name="T7" fmla="*/ 7 h 9"/>
                <a:gd name="T8" fmla="*/ 2 w 6"/>
                <a:gd name="T9" fmla="*/ 7 h 9"/>
                <a:gd name="T10" fmla="*/ 4 w 6"/>
                <a:gd name="T11" fmla="*/ 3 h 9"/>
                <a:gd name="T12" fmla="*/ 3 w 6"/>
                <a:gd name="T13" fmla="*/ 1 h 9"/>
                <a:gd name="T14" fmla="*/ 3 w 6"/>
                <a:gd name="T15" fmla="*/ 0 h 9"/>
                <a:gd name="T16" fmla="*/ 5 w 6"/>
                <a:gd name="T17" fmla="*/ 2 h 9"/>
                <a:gd name="T18" fmla="*/ 5 w 6"/>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9">
                  <a:moveTo>
                    <a:pt x="5" y="3"/>
                  </a:moveTo>
                  <a:cubicBezTo>
                    <a:pt x="4" y="8"/>
                    <a:pt x="4" y="8"/>
                    <a:pt x="4" y="8"/>
                  </a:cubicBezTo>
                  <a:cubicBezTo>
                    <a:pt x="4" y="9"/>
                    <a:pt x="2" y="9"/>
                    <a:pt x="0" y="8"/>
                  </a:cubicBezTo>
                  <a:cubicBezTo>
                    <a:pt x="0" y="7"/>
                    <a:pt x="0" y="7"/>
                    <a:pt x="0" y="7"/>
                  </a:cubicBezTo>
                  <a:cubicBezTo>
                    <a:pt x="1" y="8"/>
                    <a:pt x="2" y="8"/>
                    <a:pt x="2" y="7"/>
                  </a:cubicBezTo>
                  <a:cubicBezTo>
                    <a:pt x="4" y="3"/>
                    <a:pt x="4" y="3"/>
                    <a:pt x="4" y="3"/>
                  </a:cubicBezTo>
                  <a:cubicBezTo>
                    <a:pt x="4" y="2"/>
                    <a:pt x="4" y="2"/>
                    <a:pt x="3" y="1"/>
                  </a:cubicBezTo>
                  <a:cubicBezTo>
                    <a:pt x="3" y="0"/>
                    <a:pt x="3" y="0"/>
                    <a:pt x="3" y="0"/>
                  </a:cubicBezTo>
                  <a:cubicBezTo>
                    <a:pt x="4" y="1"/>
                    <a:pt x="5" y="1"/>
                    <a:pt x="5" y="2"/>
                  </a:cubicBezTo>
                  <a:cubicBezTo>
                    <a:pt x="5" y="2"/>
                    <a:pt x="6" y="3"/>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8" name="Freeform 588"/>
            <p:cNvSpPr>
              <a:spLocks/>
            </p:cNvSpPr>
            <p:nvPr/>
          </p:nvSpPr>
          <p:spPr bwMode="auto">
            <a:xfrm>
              <a:off x="5487988" y="3549651"/>
              <a:ext cx="9525" cy="14288"/>
            </a:xfrm>
            <a:custGeom>
              <a:avLst/>
              <a:gdLst>
                <a:gd name="T0" fmla="*/ 2 w 6"/>
                <a:gd name="T1" fmla="*/ 9 h 9"/>
                <a:gd name="T2" fmla="*/ 1 w 6"/>
                <a:gd name="T3" fmla="*/ 8 h 9"/>
                <a:gd name="T4" fmla="*/ 0 w 6"/>
                <a:gd name="T5" fmla="*/ 8 h 9"/>
                <a:gd name="T6" fmla="*/ 3 w 6"/>
                <a:gd name="T7" fmla="*/ 0 h 9"/>
                <a:gd name="T8" fmla="*/ 3 w 6"/>
                <a:gd name="T9" fmla="*/ 0 h 9"/>
                <a:gd name="T10" fmla="*/ 5 w 6"/>
                <a:gd name="T11" fmla="*/ 0 h 9"/>
                <a:gd name="T12" fmla="*/ 6 w 6"/>
                <a:gd name="T13" fmla="*/ 1 h 9"/>
                <a:gd name="T14" fmla="*/ 2 w 6"/>
                <a:gd name="T15" fmla="*/ 8 h 9"/>
                <a:gd name="T16" fmla="*/ 2 w 6"/>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9">
                  <a:moveTo>
                    <a:pt x="2" y="9"/>
                  </a:moveTo>
                  <a:lnTo>
                    <a:pt x="1" y="8"/>
                  </a:lnTo>
                  <a:lnTo>
                    <a:pt x="0" y="8"/>
                  </a:lnTo>
                  <a:lnTo>
                    <a:pt x="3" y="0"/>
                  </a:lnTo>
                  <a:lnTo>
                    <a:pt x="3" y="0"/>
                  </a:lnTo>
                  <a:lnTo>
                    <a:pt x="5" y="0"/>
                  </a:lnTo>
                  <a:lnTo>
                    <a:pt x="6" y="1"/>
                  </a:lnTo>
                  <a:lnTo>
                    <a:pt x="2" y="8"/>
                  </a:lnTo>
                  <a:lnTo>
                    <a:pt x="2"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9" name="Freeform 589"/>
            <p:cNvSpPr>
              <a:spLocks/>
            </p:cNvSpPr>
            <p:nvPr/>
          </p:nvSpPr>
          <p:spPr bwMode="auto">
            <a:xfrm>
              <a:off x="5489576" y="3549651"/>
              <a:ext cx="6350" cy="12700"/>
            </a:xfrm>
            <a:custGeom>
              <a:avLst/>
              <a:gdLst>
                <a:gd name="T0" fmla="*/ 4 w 4"/>
                <a:gd name="T1" fmla="*/ 1 h 8"/>
                <a:gd name="T2" fmla="*/ 1 w 4"/>
                <a:gd name="T3" fmla="*/ 8 h 8"/>
                <a:gd name="T4" fmla="*/ 0 w 4"/>
                <a:gd name="T5" fmla="*/ 8 h 8"/>
                <a:gd name="T6" fmla="*/ 0 w 4"/>
                <a:gd name="T7" fmla="*/ 8 h 8"/>
                <a:gd name="T8" fmla="*/ 4 w 4"/>
                <a:gd name="T9" fmla="*/ 0 h 8"/>
                <a:gd name="T10" fmla="*/ 4 w 4"/>
                <a:gd name="T11" fmla="*/ 0 h 8"/>
                <a:gd name="T12" fmla="*/ 4 w 4"/>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4" h="8">
                  <a:moveTo>
                    <a:pt x="4" y="1"/>
                  </a:moveTo>
                  <a:lnTo>
                    <a:pt x="1" y="8"/>
                  </a:lnTo>
                  <a:lnTo>
                    <a:pt x="0" y="8"/>
                  </a:lnTo>
                  <a:lnTo>
                    <a:pt x="0" y="8"/>
                  </a:lnTo>
                  <a:lnTo>
                    <a:pt x="4" y="0"/>
                  </a:lnTo>
                  <a:lnTo>
                    <a:pt x="4" y="0"/>
                  </a:lnTo>
                  <a:lnTo>
                    <a:pt x="4"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0" name="Freeform 590"/>
            <p:cNvSpPr>
              <a:spLocks noEditPoints="1"/>
            </p:cNvSpPr>
            <p:nvPr/>
          </p:nvSpPr>
          <p:spPr bwMode="auto">
            <a:xfrm>
              <a:off x="5497513" y="3517901"/>
              <a:ext cx="12700" cy="15875"/>
            </a:xfrm>
            <a:custGeom>
              <a:avLst/>
              <a:gdLst>
                <a:gd name="T0" fmla="*/ 7 w 8"/>
                <a:gd name="T1" fmla="*/ 2 h 9"/>
                <a:gd name="T2" fmla="*/ 5 w 8"/>
                <a:gd name="T3" fmla="*/ 0 h 9"/>
                <a:gd name="T4" fmla="*/ 1 w 8"/>
                <a:gd name="T5" fmla="*/ 1 h 9"/>
                <a:gd name="T6" fmla="*/ 0 w 8"/>
                <a:gd name="T7" fmla="*/ 5 h 9"/>
                <a:gd name="T8" fmla="*/ 2 w 8"/>
                <a:gd name="T9" fmla="*/ 8 h 9"/>
                <a:gd name="T10" fmla="*/ 6 w 8"/>
                <a:gd name="T11" fmla="*/ 8 h 9"/>
                <a:gd name="T12" fmla="*/ 8 w 8"/>
                <a:gd name="T13" fmla="*/ 3 h 9"/>
                <a:gd name="T14" fmla="*/ 7 w 8"/>
                <a:gd name="T15" fmla="*/ 2 h 9"/>
                <a:gd name="T16" fmla="*/ 5 w 8"/>
                <a:gd name="T17" fmla="*/ 7 h 9"/>
                <a:gd name="T18" fmla="*/ 3 w 8"/>
                <a:gd name="T19" fmla="*/ 7 h 9"/>
                <a:gd name="T20" fmla="*/ 1 w 8"/>
                <a:gd name="T21" fmla="*/ 6 h 9"/>
                <a:gd name="T22" fmla="*/ 3 w 8"/>
                <a:gd name="T23" fmla="*/ 2 h 9"/>
                <a:gd name="T24" fmla="*/ 5 w 8"/>
                <a:gd name="T25" fmla="*/ 1 h 9"/>
                <a:gd name="T26" fmla="*/ 6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7" y="2"/>
                  </a:moveTo>
                  <a:cubicBezTo>
                    <a:pt x="7" y="1"/>
                    <a:pt x="6" y="1"/>
                    <a:pt x="5" y="0"/>
                  </a:cubicBezTo>
                  <a:cubicBezTo>
                    <a:pt x="3" y="0"/>
                    <a:pt x="2" y="0"/>
                    <a:pt x="1" y="1"/>
                  </a:cubicBezTo>
                  <a:cubicBezTo>
                    <a:pt x="0" y="5"/>
                    <a:pt x="0" y="5"/>
                    <a:pt x="0" y="5"/>
                  </a:cubicBezTo>
                  <a:cubicBezTo>
                    <a:pt x="0" y="6"/>
                    <a:pt x="1" y="8"/>
                    <a:pt x="2" y="8"/>
                  </a:cubicBezTo>
                  <a:cubicBezTo>
                    <a:pt x="4" y="9"/>
                    <a:pt x="6" y="9"/>
                    <a:pt x="6" y="8"/>
                  </a:cubicBezTo>
                  <a:cubicBezTo>
                    <a:pt x="8" y="3"/>
                    <a:pt x="8" y="3"/>
                    <a:pt x="8" y="3"/>
                  </a:cubicBezTo>
                  <a:cubicBezTo>
                    <a:pt x="8" y="3"/>
                    <a:pt x="8" y="2"/>
                    <a:pt x="7" y="2"/>
                  </a:cubicBezTo>
                  <a:close/>
                  <a:moveTo>
                    <a:pt x="5" y="7"/>
                  </a:moveTo>
                  <a:cubicBezTo>
                    <a:pt x="4" y="8"/>
                    <a:pt x="4" y="8"/>
                    <a:pt x="3" y="7"/>
                  </a:cubicBezTo>
                  <a:cubicBezTo>
                    <a:pt x="2" y="7"/>
                    <a:pt x="1" y="6"/>
                    <a:pt x="1" y="6"/>
                  </a:cubicBezTo>
                  <a:cubicBezTo>
                    <a:pt x="3" y="2"/>
                    <a:pt x="3" y="2"/>
                    <a:pt x="3" y="2"/>
                  </a:cubicBezTo>
                  <a:cubicBezTo>
                    <a:pt x="3" y="1"/>
                    <a:pt x="4" y="1"/>
                    <a:pt x="5" y="1"/>
                  </a:cubicBezTo>
                  <a:cubicBezTo>
                    <a:pt x="6" y="2"/>
                    <a:pt x="6" y="2"/>
                    <a:pt x="6"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1" name="Freeform 591"/>
            <p:cNvSpPr>
              <a:spLocks/>
            </p:cNvSpPr>
            <p:nvPr/>
          </p:nvSpPr>
          <p:spPr bwMode="auto">
            <a:xfrm>
              <a:off x="5500688" y="3517901"/>
              <a:ext cx="9525" cy="15875"/>
            </a:xfrm>
            <a:custGeom>
              <a:avLst/>
              <a:gdLst>
                <a:gd name="T0" fmla="*/ 6 w 6"/>
                <a:gd name="T1" fmla="*/ 3 h 9"/>
                <a:gd name="T2" fmla="*/ 4 w 6"/>
                <a:gd name="T3" fmla="*/ 8 h 9"/>
                <a:gd name="T4" fmla="*/ 0 w 6"/>
                <a:gd name="T5" fmla="*/ 8 h 9"/>
                <a:gd name="T6" fmla="*/ 1 w 6"/>
                <a:gd name="T7" fmla="*/ 7 h 9"/>
                <a:gd name="T8" fmla="*/ 3 w 6"/>
                <a:gd name="T9" fmla="*/ 7 h 9"/>
                <a:gd name="T10" fmla="*/ 4 w 6"/>
                <a:gd name="T11" fmla="*/ 3 h 9"/>
                <a:gd name="T12" fmla="*/ 3 w 6"/>
                <a:gd name="T13" fmla="*/ 1 h 9"/>
                <a:gd name="T14" fmla="*/ 3 w 6"/>
                <a:gd name="T15" fmla="*/ 0 h 9"/>
                <a:gd name="T16" fmla="*/ 5 w 6"/>
                <a:gd name="T17" fmla="*/ 2 h 9"/>
                <a:gd name="T18" fmla="*/ 6 w 6"/>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9">
                  <a:moveTo>
                    <a:pt x="6" y="3"/>
                  </a:moveTo>
                  <a:cubicBezTo>
                    <a:pt x="4" y="8"/>
                    <a:pt x="4" y="8"/>
                    <a:pt x="4" y="8"/>
                  </a:cubicBezTo>
                  <a:cubicBezTo>
                    <a:pt x="4" y="9"/>
                    <a:pt x="2" y="9"/>
                    <a:pt x="0" y="8"/>
                  </a:cubicBezTo>
                  <a:cubicBezTo>
                    <a:pt x="1" y="7"/>
                    <a:pt x="1" y="7"/>
                    <a:pt x="1" y="7"/>
                  </a:cubicBezTo>
                  <a:cubicBezTo>
                    <a:pt x="2" y="8"/>
                    <a:pt x="2" y="8"/>
                    <a:pt x="3" y="7"/>
                  </a:cubicBezTo>
                  <a:cubicBezTo>
                    <a:pt x="4" y="3"/>
                    <a:pt x="4" y="3"/>
                    <a:pt x="4" y="3"/>
                  </a:cubicBezTo>
                  <a:cubicBezTo>
                    <a:pt x="4" y="2"/>
                    <a:pt x="4" y="2"/>
                    <a:pt x="3" y="1"/>
                  </a:cubicBezTo>
                  <a:cubicBezTo>
                    <a:pt x="3" y="0"/>
                    <a:pt x="3" y="0"/>
                    <a:pt x="3" y="0"/>
                  </a:cubicBezTo>
                  <a:cubicBezTo>
                    <a:pt x="4" y="1"/>
                    <a:pt x="5" y="1"/>
                    <a:pt x="5" y="2"/>
                  </a:cubicBezTo>
                  <a:cubicBezTo>
                    <a:pt x="6" y="2"/>
                    <a:pt x="6" y="3"/>
                    <a:pt x="6"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2" name="Freeform 592"/>
            <p:cNvSpPr>
              <a:spLocks/>
            </p:cNvSpPr>
            <p:nvPr/>
          </p:nvSpPr>
          <p:spPr bwMode="auto">
            <a:xfrm>
              <a:off x="5497513" y="3529013"/>
              <a:ext cx="6350" cy="14288"/>
            </a:xfrm>
            <a:custGeom>
              <a:avLst/>
              <a:gdLst>
                <a:gd name="T0" fmla="*/ 1 w 4"/>
                <a:gd name="T1" fmla="*/ 9 h 9"/>
                <a:gd name="T2" fmla="*/ 0 w 4"/>
                <a:gd name="T3" fmla="*/ 8 h 9"/>
                <a:gd name="T4" fmla="*/ 0 w 4"/>
                <a:gd name="T5" fmla="*/ 8 h 9"/>
                <a:gd name="T6" fmla="*/ 2 w 4"/>
                <a:gd name="T7" fmla="*/ 0 h 9"/>
                <a:gd name="T8" fmla="*/ 3 w 4"/>
                <a:gd name="T9" fmla="*/ 0 h 9"/>
                <a:gd name="T10" fmla="*/ 4 w 4"/>
                <a:gd name="T11" fmla="*/ 1 h 9"/>
                <a:gd name="T12" fmla="*/ 4 w 4"/>
                <a:gd name="T13" fmla="*/ 1 h 9"/>
                <a:gd name="T14" fmla="*/ 1 w 4"/>
                <a:gd name="T15" fmla="*/ 8 h 9"/>
                <a:gd name="T16" fmla="*/ 1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1" y="9"/>
                  </a:moveTo>
                  <a:lnTo>
                    <a:pt x="0" y="8"/>
                  </a:lnTo>
                  <a:lnTo>
                    <a:pt x="0" y="8"/>
                  </a:lnTo>
                  <a:lnTo>
                    <a:pt x="2" y="0"/>
                  </a:lnTo>
                  <a:lnTo>
                    <a:pt x="3" y="0"/>
                  </a:lnTo>
                  <a:lnTo>
                    <a:pt x="4" y="1"/>
                  </a:lnTo>
                  <a:lnTo>
                    <a:pt x="4" y="1"/>
                  </a:lnTo>
                  <a:lnTo>
                    <a:pt x="1" y="8"/>
                  </a:lnTo>
                  <a:lnTo>
                    <a:pt x="1"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3" name="Freeform 593"/>
            <p:cNvSpPr>
              <a:spLocks/>
            </p:cNvSpPr>
            <p:nvPr/>
          </p:nvSpPr>
          <p:spPr bwMode="auto">
            <a:xfrm>
              <a:off x="5497513" y="3529013"/>
              <a:ext cx="6350" cy="12700"/>
            </a:xfrm>
            <a:custGeom>
              <a:avLst/>
              <a:gdLst>
                <a:gd name="T0" fmla="*/ 4 w 4"/>
                <a:gd name="T1" fmla="*/ 1 h 8"/>
                <a:gd name="T2" fmla="*/ 1 w 4"/>
                <a:gd name="T3" fmla="*/ 8 h 8"/>
                <a:gd name="T4" fmla="*/ 0 w 4"/>
                <a:gd name="T5" fmla="*/ 8 h 8"/>
                <a:gd name="T6" fmla="*/ 0 w 4"/>
                <a:gd name="T7" fmla="*/ 8 h 8"/>
                <a:gd name="T8" fmla="*/ 3 w 4"/>
                <a:gd name="T9" fmla="*/ 0 h 8"/>
                <a:gd name="T10" fmla="*/ 3 w 4"/>
                <a:gd name="T11" fmla="*/ 0 h 8"/>
                <a:gd name="T12" fmla="*/ 4 w 4"/>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4" h="8">
                  <a:moveTo>
                    <a:pt x="4" y="1"/>
                  </a:moveTo>
                  <a:lnTo>
                    <a:pt x="1" y="8"/>
                  </a:lnTo>
                  <a:lnTo>
                    <a:pt x="0" y="8"/>
                  </a:lnTo>
                  <a:lnTo>
                    <a:pt x="0" y="8"/>
                  </a:lnTo>
                  <a:lnTo>
                    <a:pt x="3" y="0"/>
                  </a:lnTo>
                  <a:lnTo>
                    <a:pt x="3" y="0"/>
                  </a:lnTo>
                  <a:lnTo>
                    <a:pt x="4"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4" name="Freeform 594"/>
            <p:cNvSpPr>
              <a:spLocks noEditPoints="1"/>
            </p:cNvSpPr>
            <p:nvPr/>
          </p:nvSpPr>
          <p:spPr bwMode="auto">
            <a:xfrm>
              <a:off x="5503863" y="3498851"/>
              <a:ext cx="12700" cy="14288"/>
            </a:xfrm>
            <a:custGeom>
              <a:avLst/>
              <a:gdLst>
                <a:gd name="T0" fmla="*/ 7 w 8"/>
                <a:gd name="T1" fmla="*/ 2 h 9"/>
                <a:gd name="T2" fmla="*/ 5 w 8"/>
                <a:gd name="T3" fmla="*/ 0 h 9"/>
                <a:gd name="T4" fmla="*/ 2 w 8"/>
                <a:gd name="T5" fmla="*/ 1 h 9"/>
                <a:gd name="T6" fmla="*/ 0 w 8"/>
                <a:gd name="T7" fmla="*/ 5 h 9"/>
                <a:gd name="T8" fmla="*/ 3 w 8"/>
                <a:gd name="T9" fmla="*/ 8 h 9"/>
                <a:gd name="T10" fmla="*/ 6 w 8"/>
                <a:gd name="T11" fmla="*/ 8 h 9"/>
                <a:gd name="T12" fmla="*/ 8 w 8"/>
                <a:gd name="T13" fmla="*/ 3 h 9"/>
                <a:gd name="T14" fmla="*/ 7 w 8"/>
                <a:gd name="T15" fmla="*/ 2 h 9"/>
                <a:gd name="T16" fmla="*/ 5 w 8"/>
                <a:gd name="T17" fmla="*/ 7 h 9"/>
                <a:gd name="T18" fmla="*/ 3 w 8"/>
                <a:gd name="T19" fmla="*/ 8 h 9"/>
                <a:gd name="T20" fmla="*/ 2 w 8"/>
                <a:gd name="T21" fmla="*/ 6 h 9"/>
                <a:gd name="T22" fmla="*/ 3 w 8"/>
                <a:gd name="T23" fmla="*/ 2 h 9"/>
                <a:gd name="T24" fmla="*/ 5 w 8"/>
                <a:gd name="T25" fmla="*/ 1 h 9"/>
                <a:gd name="T26" fmla="*/ 6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7" y="2"/>
                  </a:moveTo>
                  <a:cubicBezTo>
                    <a:pt x="7" y="1"/>
                    <a:pt x="6" y="1"/>
                    <a:pt x="5" y="0"/>
                  </a:cubicBezTo>
                  <a:cubicBezTo>
                    <a:pt x="4" y="0"/>
                    <a:pt x="2" y="0"/>
                    <a:pt x="2" y="1"/>
                  </a:cubicBezTo>
                  <a:cubicBezTo>
                    <a:pt x="0" y="5"/>
                    <a:pt x="0" y="5"/>
                    <a:pt x="0" y="5"/>
                  </a:cubicBezTo>
                  <a:cubicBezTo>
                    <a:pt x="0" y="7"/>
                    <a:pt x="1" y="8"/>
                    <a:pt x="3" y="8"/>
                  </a:cubicBezTo>
                  <a:cubicBezTo>
                    <a:pt x="4" y="9"/>
                    <a:pt x="6" y="9"/>
                    <a:pt x="6" y="8"/>
                  </a:cubicBezTo>
                  <a:cubicBezTo>
                    <a:pt x="8" y="3"/>
                    <a:pt x="8" y="3"/>
                    <a:pt x="8" y="3"/>
                  </a:cubicBezTo>
                  <a:cubicBezTo>
                    <a:pt x="8" y="3"/>
                    <a:pt x="8" y="2"/>
                    <a:pt x="7" y="2"/>
                  </a:cubicBezTo>
                  <a:close/>
                  <a:moveTo>
                    <a:pt x="5" y="7"/>
                  </a:moveTo>
                  <a:cubicBezTo>
                    <a:pt x="5" y="8"/>
                    <a:pt x="4" y="8"/>
                    <a:pt x="3" y="8"/>
                  </a:cubicBezTo>
                  <a:cubicBezTo>
                    <a:pt x="2" y="7"/>
                    <a:pt x="1" y="7"/>
                    <a:pt x="2" y="6"/>
                  </a:cubicBezTo>
                  <a:cubicBezTo>
                    <a:pt x="3" y="2"/>
                    <a:pt x="3" y="2"/>
                    <a:pt x="3" y="2"/>
                  </a:cubicBezTo>
                  <a:cubicBezTo>
                    <a:pt x="3" y="1"/>
                    <a:pt x="4" y="1"/>
                    <a:pt x="5" y="1"/>
                  </a:cubicBezTo>
                  <a:cubicBezTo>
                    <a:pt x="6" y="2"/>
                    <a:pt x="6" y="2"/>
                    <a:pt x="6"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5" name="Freeform 595"/>
            <p:cNvSpPr>
              <a:spLocks/>
            </p:cNvSpPr>
            <p:nvPr/>
          </p:nvSpPr>
          <p:spPr bwMode="auto">
            <a:xfrm>
              <a:off x="5508626" y="3498851"/>
              <a:ext cx="7938" cy="14288"/>
            </a:xfrm>
            <a:custGeom>
              <a:avLst/>
              <a:gdLst>
                <a:gd name="T0" fmla="*/ 5 w 5"/>
                <a:gd name="T1" fmla="*/ 3 h 9"/>
                <a:gd name="T2" fmla="*/ 3 w 5"/>
                <a:gd name="T3" fmla="*/ 8 h 9"/>
                <a:gd name="T4" fmla="*/ 0 w 5"/>
                <a:gd name="T5" fmla="*/ 8 h 9"/>
                <a:gd name="T6" fmla="*/ 0 w 5"/>
                <a:gd name="T7" fmla="*/ 8 h 9"/>
                <a:gd name="T8" fmla="*/ 2 w 5"/>
                <a:gd name="T9" fmla="*/ 7 h 9"/>
                <a:gd name="T10" fmla="*/ 3 w 5"/>
                <a:gd name="T11" fmla="*/ 3 h 9"/>
                <a:gd name="T12" fmla="*/ 2 w 5"/>
                <a:gd name="T13" fmla="*/ 1 h 9"/>
                <a:gd name="T14" fmla="*/ 2 w 5"/>
                <a:gd name="T15" fmla="*/ 0 h 9"/>
                <a:gd name="T16" fmla="*/ 4 w 5"/>
                <a:gd name="T17" fmla="*/ 2 h 9"/>
                <a:gd name="T18" fmla="*/ 5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5" y="3"/>
                  </a:moveTo>
                  <a:cubicBezTo>
                    <a:pt x="3" y="8"/>
                    <a:pt x="3" y="8"/>
                    <a:pt x="3" y="8"/>
                  </a:cubicBezTo>
                  <a:cubicBezTo>
                    <a:pt x="3" y="9"/>
                    <a:pt x="1" y="9"/>
                    <a:pt x="0" y="8"/>
                  </a:cubicBezTo>
                  <a:cubicBezTo>
                    <a:pt x="0" y="8"/>
                    <a:pt x="0" y="8"/>
                    <a:pt x="0" y="8"/>
                  </a:cubicBezTo>
                  <a:cubicBezTo>
                    <a:pt x="1" y="8"/>
                    <a:pt x="2" y="8"/>
                    <a:pt x="2" y="7"/>
                  </a:cubicBezTo>
                  <a:cubicBezTo>
                    <a:pt x="3" y="3"/>
                    <a:pt x="3" y="3"/>
                    <a:pt x="3" y="3"/>
                  </a:cubicBezTo>
                  <a:cubicBezTo>
                    <a:pt x="3" y="2"/>
                    <a:pt x="3" y="2"/>
                    <a:pt x="2" y="1"/>
                  </a:cubicBezTo>
                  <a:cubicBezTo>
                    <a:pt x="2" y="0"/>
                    <a:pt x="2" y="0"/>
                    <a:pt x="2" y="0"/>
                  </a:cubicBezTo>
                  <a:cubicBezTo>
                    <a:pt x="3" y="1"/>
                    <a:pt x="4" y="1"/>
                    <a:pt x="4" y="2"/>
                  </a:cubicBezTo>
                  <a:cubicBezTo>
                    <a:pt x="5" y="2"/>
                    <a:pt x="5" y="3"/>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6" name="Freeform 596"/>
            <p:cNvSpPr>
              <a:spLocks/>
            </p:cNvSpPr>
            <p:nvPr/>
          </p:nvSpPr>
          <p:spPr bwMode="auto">
            <a:xfrm>
              <a:off x="5503863" y="3508376"/>
              <a:ext cx="6350" cy="15875"/>
            </a:xfrm>
            <a:custGeom>
              <a:avLst/>
              <a:gdLst>
                <a:gd name="T0" fmla="*/ 1 w 4"/>
                <a:gd name="T1" fmla="*/ 10 h 10"/>
                <a:gd name="T2" fmla="*/ 0 w 4"/>
                <a:gd name="T3" fmla="*/ 9 h 10"/>
                <a:gd name="T4" fmla="*/ 0 w 4"/>
                <a:gd name="T5" fmla="*/ 9 h 10"/>
                <a:gd name="T6" fmla="*/ 2 w 4"/>
                <a:gd name="T7" fmla="*/ 0 h 10"/>
                <a:gd name="T8" fmla="*/ 3 w 4"/>
                <a:gd name="T9" fmla="*/ 0 h 10"/>
                <a:gd name="T10" fmla="*/ 4 w 4"/>
                <a:gd name="T11" fmla="*/ 1 h 10"/>
                <a:gd name="T12" fmla="*/ 4 w 4"/>
                <a:gd name="T13" fmla="*/ 1 h 10"/>
                <a:gd name="T14" fmla="*/ 1 w 4"/>
                <a:gd name="T15" fmla="*/ 9 h 10"/>
                <a:gd name="T16" fmla="*/ 1 w 4"/>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0">
                  <a:moveTo>
                    <a:pt x="1" y="10"/>
                  </a:moveTo>
                  <a:lnTo>
                    <a:pt x="0" y="9"/>
                  </a:lnTo>
                  <a:lnTo>
                    <a:pt x="0" y="9"/>
                  </a:lnTo>
                  <a:lnTo>
                    <a:pt x="2" y="0"/>
                  </a:lnTo>
                  <a:lnTo>
                    <a:pt x="3" y="0"/>
                  </a:lnTo>
                  <a:lnTo>
                    <a:pt x="4" y="1"/>
                  </a:lnTo>
                  <a:lnTo>
                    <a:pt x="4" y="1"/>
                  </a:lnTo>
                  <a:lnTo>
                    <a:pt x="1" y="9"/>
                  </a:lnTo>
                  <a:lnTo>
                    <a:pt x="1"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7" name="Freeform 597"/>
            <p:cNvSpPr>
              <a:spLocks/>
            </p:cNvSpPr>
            <p:nvPr/>
          </p:nvSpPr>
          <p:spPr bwMode="auto">
            <a:xfrm>
              <a:off x="5503863" y="3508376"/>
              <a:ext cx="6350" cy="14288"/>
            </a:xfrm>
            <a:custGeom>
              <a:avLst/>
              <a:gdLst>
                <a:gd name="T0" fmla="*/ 4 w 4"/>
                <a:gd name="T1" fmla="*/ 1 h 9"/>
                <a:gd name="T2" fmla="*/ 1 w 4"/>
                <a:gd name="T3" fmla="*/ 9 h 9"/>
                <a:gd name="T4" fmla="*/ 1 w 4"/>
                <a:gd name="T5" fmla="*/ 9 h 9"/>
                <a:gd name="T6" fmla="*/ 0 w 4"/>
                <a:gd name="T7" fmla="*/ 9 h 9"/>
                <a:gd name="T8" fmla="*/ 3 w 4"/>
                <a:gd name="T9" fmla="*/ 0 h 9"/>
                <a:gd name="T10" fmla="*/ 3 w 4"/>
                <a:gd name="T11" fmla="*/ 0 h 9"/>
                <a:gd name="T12" fmla="*/ 4 w 4"/>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4" y="1"/>
                  </a:moveTo>
                  <a:lnTo>
                    <a:pt x="1" y="9"/>
                  </a:lnTo>
                  <a:lnTo>
                    <a:pt x="1" y="9"/>
                  </a:lnTo>
                  <a:lnTo>
                    <a:pt x="0" y="9"/>
                  </a:lnTo>
                  <a:lnTo>
                    <a:pt x="3" y="0"/>
                  </a:lnTo>
                  <a:lnTo>
                    <a:pt x="3" y="0"/>
                  </a:lnTo>
                  <a:lnTo>
                    <a:pt x="4"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8" name="Freeform 598"/>
            <p:cNvSpPr>
              <a:spLocks noEditPoints="1"/>
            </p:cNvSpPr>
            <p:nvPr/>
          </p:nvSpPr>
          <p:spPr bwMode="auto">
            <a:xfrm>
              <a:off x="5510213" y="3478213"/>
              <a:ext cx="14288" cy="14288"/>
            </a:xfrm>
            <a:custGeom>
              <a:avLst/>
              <a:gdLst>
                <a:gd name="T0" fmla="*/ 8 w 8"/>
                <a:gd name="T1" fmla="*/ 2 h 9"/>
                <a:gd name="T2" fmla="*/ 6 w 8"/>
                <a:gd name="T3" fmla="*/ 0 h 9"/>
                <a:gd name="T4" fmla="*/ 2 w 8"/>
                <a:gd name="T5" fmla="*/ 1 h 9"/>
                <a:gd name="T6" fmla="*/ 0 w 8"/>
                <a:gd name="T7" fmla="*/ 5 h 9"/>
                <a:gd name="T8" fmla="*/ 3 w 8"/>
                <a:gd name="T9" fmla="*/ 8 h 9"/>
                <a:gd name="T10" fmla="*/ 7 w 8"/>
                <a:gd name="T11" fmla="*/ 8 h 9"/>
                <a:gd name="T12" fmla="*/ 8 w 8"/>
                <a:gd name="T13" fmla="*/ 3 h 9"/>
                <a:gd name="T14" fmla="*/ 8 w 8"/>
                <a:gd name="T15" fmla="*/ 2 h 9"/>
                <a:gd name="T16" fmla="*/ 5 w 8"/>
                <a:gd name="T17" fmla="*/ 7 h 9"/>
                <a:gd name="T18" fmla="*/ 3 w 8"/>
                <a:gd name="T19" fmla="*/ 8 h 9"/>
                <a:gd name="T20" fmla="*/ 2 w 8"/>
                <a:gd name="T21" fmla="*/ 6 h 9"/>
                <a:gd name="T22" fmla="*/ 3 w 8"/>
                <a:gd name="T23" fmla="*/ 2 h 9"/>
                <a:gd name="T24" fmla="*/ 5 w 8"/>
                <a:gd name="T25" fmla="*/ 1 h 9"/>
                <a:gd name="T26" fmla="*/ 6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8" y="2"/>
                  </a:moveTo>
                  <a:cubicBezTo>
                    <a:pt x="7" y="1"/>
                    <a:pt x="6" y="1"/>
                    <a:pt x="6" y="0"/>
                  </a:cubicBezTo>
                  <a:cubicBezTo>
                    <a:pt x="4" y="0"/>
                    <a:pt x="2" y="0"/>
                    <a:pt x="2" y="1"/>
                  </a:cubicBezTo>
                  <a:cubicBezTo>
                    <a:pt x="0" y="5"/>
                    <a:pt x="0" y="5"/>
                    <a:pt x="0" y="5"/>
                  </a:cubicBezTo>
                  <a:cubicBezTo>
                    <a:pt x="0" y="7"/>
                    <a:pt x="1" y="8"/>
                    <a:pt x="3" y="8"/>
                  </a:cubicBezTo>
                  <a:cubicBezTo>
                    <a:pt x="4" y="9"/>
                    <a:pt x="6" y="9"/>
                    <a:pt x="7" y="8"/>
                  </a:cubicBezTo>
                  <a:cubicBezTo>
                    <a:pt x="8" y="3"/>
                    <a:pt x="8" y="3"/>
                    <a:pt x="8" y="3"/>
                  </a:cubicBezTo>
                  <a:cubicBezTo>
                    <a:pt x="8" y="3"/>
                    <a:pt x="8" y="2"/>
                    <a:pt x="8" y="2"/>
                  </a:cubicBezTo>
                  <a:close/>
                  <a:moveTo>
                    <a:pt x="5" y="7"/>
                  </a:moveTo>
                  <a:cubicBezTo>
                    <a:pt x="5" y="8"/>
                    <a:pt x="4" y="8"/>
                    <a:pt x="3" y="8"/>
                  </a:cubicBezTo>
                  <a:cubicBezTo>
                    <a:pt x="2" y="7"/>
                    <a:pt x="2" y="7"/>
                    <a:pt x="2" y="6"/>
                  </a:cubicBezTo>
                  <a:cubicBezTo>
                    <a:pt x="3" y="2"/>
                    <a:pt x="3" y="2"/>
                    <a:pt x="3" y="2"/>
                  </a:cubicBezTo>
                  <a:cubicBezTo>
                    <a:pt x="4" y="1"/>
                    <a:pt x="4" y="1"/>
                    <a:pt x="5" y="1"/>
                  </a:cubicBezTo>
                  <a:cubicBezTo>
                    <a:pt x="6" y="2"/>
                    <a:pt x="7" y="2"/>
                    <a:pt x="6"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9" name="Freeform 599"/>
            <p:cNvSpPr>
              <a:spLocks/>
            </p:cNvSpPr>
            <p:nvPr/>
          </p:nvSpPr>
          <p:spPr bwMode="auto">
            <a:xfrm>
              <a:off x="5514976" y="3478213"/>
              <a:ext cx="9525" cy="14288"/>
            </a:xfrm>
            <a:custGeom>
              <a:avLst/>
              <a:gdLst>
                <a:gd name="T0" fmla="*/ 5 w 5"/>
                <a:gd name="T1" fmla="*/ 3 h 9"/>
                <a:gd name="T2" fmla="*/ 4 w 5"/>
                <a:gd name="T3" fmla="*/ 8 h 9"/>
                <a:gd name="T4" fmla="*/ 0 w 5"/>
                <a:gd name="T5" fmla="*/ 8 h 9"/>
                <a:gd name="T6" fmla="*/ 0 w 5"/>
                <a:gd name="T7" fmla="*/ 8 h 9"/>
                <a:gd name="T8" fmla="*/ 2 w 5"/>
                <a:gd name="T9" fmla="*/ 7 h 9"/>
                <a:gd name="T10" fmla="*/ 3 w 5"/>
                <a:gd name="T11" fmla="*/ 3 h 9"/>
                <a:gd name="T12" fmla="*/ 2 w 5"/>
                <a:gd name="T13" fmla="*/ 1 h 9"/>
                <a:gd name="T14" fmla="*/ 3 w 5"/>
                <a:gd name="T15" fmla="*/ 0 h 9"/>
                <a:gd name="T16" fmla="*/ 5 w 5"/>
                <a:gd name="T17" fmla="*/ 2 h 9"/>
                <a:gd name="T18" fmla="*/ 5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5" y="3"/>
                  </a:moveTo>
                  <a:cubicBezTo>
                    <a:pt x="4" y="8"/>
                    <a:pt x="4" y="8"/>
                    <a:pt x="4" y="8"/>
                  </a:cubicBezTo>
                  <a:cubicBezTo>
                    <a:pt x="3" y="9"/>
                    <a:pt x="1" y="9"/>
                    <a:pt x="0" y="8"/>
                  </a:cubicBezTo>
                  <a:cubicBezTo>
                    <a:pt x="0" y="8"/>
                    <a:pt x="0" y="8"/>
                    <a:pt x="0" y="8"/>
                  </a:cubicBezTo>
                  <a:cubicBezTo>
                    <a:pt x="1" y="8"/>
                    <a:pt x="2" y="8"/>
                    <a:pt x="2" y="7"/>
                  </a:cubicBezTo>
                  <a:cubicBezTo>
                    <a:pt x="3" y="3"/>
                    <a:pt x="3" y="3"/>
                    <a:pt x="3" y="3"/>
                  </a:cubicBezTo>
                  <a:cubicBezTo>
                    <a:pt x="4" y="2"/>
                    <a:pt x="3" y="2"/>
                    <a:pt x="2" y="1"/>
                  </a:cubicBezTo>
                  <a:cubicBezTo>
                    <a:pt x="3" y="0"/>
                    <a:pt x="3" y="0"/>
                    <a:pt x="3" y="0"/>
                  </a:cubicBezTo>
                  <a:cubicBezTo>
                    <a:pt x="3" y="1"/>
                    <a:pt x="4" y="1"/>
                    <a:pt x="5" y="2"/>
                  </a:cubicBezTo>
                  <a:cubicBezTo>
                    <a:pt x="5" y="2"/>
                    <a:pt x="5" y="3"/>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0" name="Freeform 600"/>
            <p:cNvSpPr>
              <a:spLocks/>
            </p:cNvSpPr>
            <p:nvPr/>
          </p:nvSpPr>
          <p:spPr bwMode="auto">
            <a:xfrm>
              <a:off x="5510213" y="3487738"/>
              <a:ext cx="6350" cy="15875"/>
            </a:xfrm>
            <a:custGeom>
              <a:avLst/>
              <a:gdLst>
                <a:gd name="T0" fmla="*/ 1 w 4"/>
                <a:gd name="T1" fmla="*/ 10 h 10"/>
                <a:gd name="T2" fmla="*/ 0 w 4"/>
                <a:gd name="T3" fmla="*/ 9 h 10"/>
                <a:gd name="T4" fmla="*/ 0 w 4"/>
                <a:gd name="T5" fmla="*/ 9 h 10"/>
                <a:gd name="T6" fmla="*/ 3 w 4"/>
                <a:gd name="T7" fmla="*/ 0 h 10"/>
                <a:gd name="T8" fmla="*/ 3 w 4"/>
                <a:gd name="T9" fmla="*/ 0 h 10"/>
                <a:gd name="T10" fmla="*/ 4 w 4"/>
                <a:gd name="T11" fmla="*/ 1 h 10"/>
                <a:gd name="T12" fmla="*/ 4 w 4"/>
                <a:gd name="T13" fmla="*/ 1 h 10"/>
                <a:gd name="T14" fmla="*/ 1 w 4"/>
                <a:gd name="T15" fmla="*/ 10 h 10"/>
                <a:gd name="T16" fmla="*/ 1 w 4"/>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0">
                  <a:moveTo>
                    <a:pt x="1" y="10"/>
                  </a:moveTo>
                  <a:lnTo>
                    <a:pt x="0" y="9"/>
                  </a:lnTo>
                  <a:lnTo>
                    <a:pt x="0" y="9"/>
                  </a:lnTo>
                  <a:lnTo>
                    <a:pt x="3" y="0"/>
                  </a:lnTo>
                  <a:lnTo>
                    <a:pt x="3" y="0"/>
                  </a:lnTo>
                  <a:lnTo>
                    <a:pt x="4" y="1"/>
                  </a:lnTo>
                  <a:lnTo>
                    <a:pt x="4" y="1"/>
                  </a:lnTo>
                  <a:lnTo>
                    <a:pt x="1" y="10"/>
                  </a:lnTo>
                  <a:lnTo>
                    <a:pt x="1"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1" name="Freeform 601"/>
            <p:cNvSpPr>
              <a:spLocks/>
            </p:cNvSpPr>
            <p:nvPr/>
          </p:nvSpPr>
          <p:spPr bwMode="auto">
            <a:xfrm>
              <a:off x="5511801" y="3487738"/>
              <a:ext cx="4763" cy="15875"/>
            </a:xfrm>
            <a:custGeom>
              <a:avLst/>
              <a:gdLst>
                <a:gd name="T0" fmla="*/ 3 w 3"/>
                <a:gd name="T1" fmla="*/ 1 h 10"/>
                <a:gd name="T2" fmla="*/ 1 w 3"/>
                <a:gd name="T3" fmla="*/ 9 h 10"/>
                <a:gd name="T4" fmla="*/ 0 w 3"/>
                <a:gd name="T5" fmla="*/ 10 h 10"/>
                <a:gd name="T6" fmla="*/ 0 w 3"/>
                <a:gd name="T7" fmla="*/ 9 h 10"/>
                <a:gd name="T8" fmla="*/ 2 w 3"/>
                <a:gd name="T9" fmla="*/ 0 h 10"/>
                <a:gd name="T10" fmla="*/ 3 w 3"/>
                <a:gd name="T11" fmla="*/ 0 h 10"/>
                <a:gd name="T12" fmla="*/ 3 w 3"/>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 h="10">
                  <a:moveTo>
                    <a:pt x="3" y="1"/>
                  </a:moveTo>
                  <a:lnTo>
                    <a:pt x="1" y="9"/>
                  </a:lnTo>
                  <a:lnTo>
                    <a:pt x="0" y="10"/>
                  </a:lnTo>
                  <a:lnTo>
                    <a:pt x="0" y="9"/>
                  </a:lnTo>
                  <a:lnTo>
                    <a:pt x="2" y="0"/>
                  </a:lnTo>
                  <a:lnTo>
                    <a:pt x="3" y="0"/>
                  </a:lnTo>
                  <a:lnTo>
                    <a:pt x="3"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2" name="Freeform 602"/>
            <p:cNvSpPr>
              <a:spLocks noEditPoints="1"/>
            </p:cNvSpPr>
            <p:nvPr/>
          </p:nvSpPr>
          <p:spPr bwMode="auto">
            <a:xfrm>
              <a:off x="5516563" y="3457576"/>
              <a:ext cx="14288" cy="15875"/>
            </a:xfrm>
            <a:custGeom>
              <a:avLst/>
              <a:gdLst>
                <a:gd name="T0" fmla="*/ 8 w 8"/>
                <a:gd name="T1" fmla="*/ 2 h 9"/>
                <a:gd name="T2" fmla="*/ 6 w 8"/>
                <a:gd name="T3" fmla="*/ 0 h 9"/>
                <a:gd name="T4" fmla="*/ 2 w 8"/>
                <a:gd name="T5" fmla="*/ 1 h 9"/>
                <a:gd name="T6" fmla="*/ 1 w 8"/>
                <a:gd name="T7" fmla="*/ 6 h 9"/>
                <a:gd name="T8" fmla="*/ 3 w 8"/>
                <a:gd name="T9" fmla="*/ 9 h 9"/>
                <a:gd name="T10" fmla="*/ 7 w 8"/>
                <a:gd name="T11" fmla="*/ 8 h 9"/>
                <a:gd name="T12" fmla="*/ 8 w 8"/>
                <a:gd name="T13" fmla="*/ 3 h 9"/>
                <a:gd name="T14" fmla="*/ 8 w 8"/>
                <a:gd name="T15" fmla="*/ 2 h 9"/>
                <a:gd name="T16" fmla="*/ 5 w 8"/>
                <a:gd name="T17" fmla="*/ 7 h 9"/>
                <a:gd name="T18" fmla="*/ 3 w 8"/>
                <a:gd name="T19" fmla="*/ 8 h 9"/>
                <a:gd name="T20" fmla="*/ 2 w 8"/>
                <a:gd name="T21" fmla="*/ 6 h 9"/>
                <a:gd name="T22" fmla="*/ 4 w 8"/>
                <a:gd name="T23" fmla="*/ 2 h 9"/>
                <a:gd name="T24" fmla="*/ 5 w 8"/>
                <a:gd name="T25" fmla="*/ 1 h 9"/>
                <a:gd name="T26" fmla="*/ 7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8" y="2"/>
                  </a:moveTo>
                  <a:cubicBezTo>
                    <a:pt x="7" y="1"/>
                    <a:pt x="7" y="1"/>
                    <a:pt x="6" y="0"/>
                  </a:cubicBezTo>
                  <a:cubicBezTo>
                    <a:pt x="4" y="0"/>
                    <a:pt x="2" y="0"/>
                    <a:pt x="2" y="1"/>
                  </a:cubicBezTo>
                  <a:cubicBezTo>
                    <a:pt x="1" y="6"/>
                    <a:pt x="1" y="6"/>
                    <a:pt x="1" y="6"/>
                  </a:cubicBezTo>
                  <a:cubicBezTo>
                    <a:pt x="0" y="7"/>
                    <a:pt x="1" y="8"/>
                    <a:pt x="3" y="9"/>
                  </a:cubicBezTo>
                  <a:cubicBezTo>
                    <a:pt x="5" y="9"/>
                    <a:pt x="6" y="9"/>
                    <a:pt x="7" y="8"/>
                  </a:cubicBezTo>
                  <a:cubicBezTo>
                    <a:pt x="8" y="3"/>
                    <a:pt x="8" y="3"/>
                    <a:pt x="8" y="3"/>
                  </a:cubicBezTo>
                  <a:cubicBezTo>
                    <a:pt x="8" y="3"/>
                    <a:pt x="8" y="2"/>
                    <a:pt x="8" y="2"/>
                  </a:cubicBezTo>
                  <a:close/>
                  <a:moveTo>
                    <a:pt x="5" y="7"/>
                  </a:moveTo>
                  <a:cubicBezTo>
                    <a:pt x="5" y="8"/>
                    <a:pt x="4" y="8"/>
                    <a:pt x="3" y="8"/>
                  </a:cubicBezTo>
                  <a:cubicBezTo>
                    <a:pt x="2" y="7"/>
                    <a:pt x="2" y="7"/>
                    <a:pt x="2" y="6"/>
                  </a:cubicBezTo>
                  <a:cubicBezTo>
                    <a:pt x="4" y="2"/>
                    <a:pt x="4" y="2"/>
                    <a:pt x="4" y="2"/>
                  </a:cubicBezTo>
                  <a:cubicBezTo>
                    <a:pt x="4" y="1"/>
                    <a:pt x="5" y="1"/>
                    <a:pt x="5" y="1"/>
                  </a:cubicBezTo>
                  <a:cubicBezTo>
                    <a:pt x="6" y="2"/>
                    <a:pt x="7" y="2"/>
                    <a:pt x="7"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3" name="Freeform 603"/>
            <p:cNvSpPr>
              <a:spLocks/>
            </p:cNvSpPr>
            <p:nvPr/>
          </p:nvSpPr>
          <p:spPr bwMode="auto">
            <a:xfrm>
              <a:off x="5522913" y="3457576"/>
              <a:ext cx="7938" cy="15875"/>
            </a:xfrm>
            <a:custGeom>
              <a:avLst/>
              <a:gdLst>
                <a:gd name="T0" fmla="*/ 5 w 5"/>
                <a:gd name="T1" fmla="*/ 3 h 9"/>
                <a:gd name="T2" fmla="*/ 4 w 5"/>
                <a:gd name="T3" fmla="*/ 8 h 9"/>
                <a:gd name="T4" fmla="*/ 0 w 5"/>
                <a:gd name="T5" fmla="*/ 9 h 9"/>
                <a:gd name="T6" fmla="*/ 0 w 5"/>
                <a:gd name="T7" fmla="*/ 8 h 9"/>
                <a:gd name="T8" fmla="*/ 2 w 5"/>
                <a:gd name="T9" fmla="*/ 7 h 9"/>
                <a:gd name="T10" fmla="*/ 4 w 5"/>
                <a:gd name="T11" fmla="*/ 3 h 9"/>
                <a:gd name="T12" fmla="*/ 2 w 5"/>
                <a:gd name="T13" fmla="*/ 1 h 9"/>
                <a:gd name="T14" fmla="*/ 3 w 5"/>
                <a:gd name="T15" fmla="*/ 0 h 9"/>
                <a:gd name="T16" fmla="*/ 5 w 5"/>
                <a:gd name="T17" fmla="*/ 2 h 9"/>
                <a:gd name="T18" fmla="*/ 5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5" y="3"/>
                  </a:moveTo>
                  <a:cubicBezTo>
                    <a:pt x="4" y="8"/>
                    <a:pt x="4" y="8"/>
                    <a:pt x="4" y="8"/>
                  </a:cubicBezTo>
                  <a:cubicBezTo>
                    <a:pt x="3" y="9"/>
                    <a:pt x="2" y="9"/>
                    <a:pt x="0" y="9"/>
                  </a:cubicBezTo>
                  <a:cubicBezTo>
                    <a:pt x="0" y="8"/>
                    <a:pt x="0" y="8"/>
                    <a:pt x="0" y="8"/>
                  </a:cubicBezTo>
                  <a:cubicBezTo>
                    <a:pt x="1" y="8"/>
                    <a:pt x="2" y="8"/>
                    <a:pt x="2" y="7"/>
                  </a:cubicBezTo>
                  <a:cubicBezTo>
                    <a:pt x="4" y="3"/>
                    <a:pt x="4" y="3"/>
                    <a:pt x="4" y="3"/>
                  </a:cubicBezTo>
                  <a:cubicBezTo>
                    <a:pt x="4" y="2"/>
                    <a:pt x="3" y="2"/>
                    <a:pt x="2" y="1"/>
                  </a:cubicBezTo>
                  <a:cubicBezTo>
                    <a:pt x="3" y="0"/>
                    <a:pt x="3" y="0"/>
                    <a:pt x="3" y="0"/>
                  </a:cubicBezTo>
                  <a:cubicBezTo>
                    <a:pt x="4" y="1"/>
                    <a:pt x="4" y="1"/>
                    <a:pt x="5" y="2"/>
                  </a:cubicBezTo>
                  <a:cubicBezTo>
                    <a:pt x="5" y="2"/>
                    <a:pt x="5" y="3"/>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4" name="Freeform 604"/>
            <p:cNvSpPr>
              <a:spLocks/>
            </p:cNvSpPr>
            <p:nvPr/>
          </p:nvSpPr>
          <p:spPr bwMode="auto">
            <a:xfrm>
              <a:off x="5516563" y="3468688"/>
              <a:ext cx="7938" cy="14288"/>
            </a:xfrm>
            <a:custGeom>
              <a:avLst/>
              <a:gdLst>
                <a:gd name="T0" fmla="*/ 1 w 5"/>
                <a:gd name="T1" fmla="*/ 9 h 9"/>
                <a:gd name="T2" fmla="*/ 0 w 5"/>
                <a:gd name="T3" fmla="*/ 8 h 9"/>
                <a:gd name="T4" fmla="*/ 0 w 5"/>
                <a:gd name="T5" fmla="*/ 8 h 9"/>
                <a:gd name="T6" fmla="*/ 4 w 5"/>
                <a:gd name="T7" fmla="*/ 0 h 9"/>
                <a:gd name="T8" fmla="*/ 4 w 5"/>
                <a:gd name="T9" fmla="*/ 0 h 9"/>
                <a:gd name="T10" fmla="*/ 5 w 5"/>
                <a:gd name="T11" fmla="*/ 1 h 9"/>
                <a:gd name="T12" fmla="*/ 5 w 5"/>
                <a:gd name="T13" fmla="*/ 1 h 9"/>
                <a:gd name="T14" fmla="*/ 3 w 5"/>
                <a:gd name="T15" fmla="*/ 9 h 9"/>
                <a:gd name="T16" fmla="*/ 1 w 5"/>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9">
                  <a:moveTo>
                    <a:pt x="1" y="9"/>
                  </a:moveTo>
                  <a:lnTo>
                    <a:pt x="0" y="8"/>
                  </a:lnTo>
                  <a:lnTo>
                    <a:pt x="0" y="8"/>
                  </a:lnTo>
                  <a:lnTo>
                    <a:pt x="4" y="0"/>
                  </a:lnTo>
                  <a:lnTo>
                    <a:pt x="4" y="0"/>
                  </a:lnTo>
                  <a:lnTo>
                    <a:pt x="5" y="1"/>
                  </a:lnTo>
                  <a:lnTo>
                    <a:pt x="5" y="1"/>
                  </a:lnTo>
                  <a:lnTo>
                    <a:pt x="3" y="9"/>
                  </a:lnTo>
                  <a:lnTo>
                    <a:pt x="1"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5" name="Freeform 605"/>
            <p:cNvSpPr>
              <a:spLocks/>
            </p:cNvSpPr>
            <p:nvPr/>
          </p:nvSpPr>
          <p:spPr bwMode="auto">
            <a:xfrm>
              <a:off x="5518151" y="3468688"/>
              <a:ext cx="6350" cy="14288"/>
            </a:xfrm>
            <a:custGeom>
              <a:avLst/>
              <a:gdLst>
                <a:gd name="T0" fmla="*/ 4 w 4"/>
                <a:gd name="T1" fmla="*/ 1 h 9"/>
                <a:gd name="T2" fmla="*/ 2 w 4"/>
                <a:gd name="T3" fmla="*/ 8 h 9"/>
                <a:gd name="T4" fmla="*/ 0 w 4"/>
                <a:gd name="T5" fmla="*/ 9 h 9"/>
                <a:gd name="T6" fmla="*/ 0 w 4"/>
                <a:gd name="T7" fmla="*/ 8 h 9"/>
                <a:gd name="T8" fmla="*/ 4 w 4"/>
                <a:gd name="T9" fmla="*/ 0 h 9"/>
                <a:gd name="T10" fmla="*/ 4 w 4"/>
                <a:gd name="T11" fmla="*/ 1 h 9"/>
                <a:gd name="T12" fmla="*/ 4 w 4"/>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4" y="1"/>
                  </a:moveTo>
                  <a:lnTo>
                    <a:pt x="2" y="8"/>
                  </a:lnTo>
                  <a:lnTo>
                    <a:pt x="0" y="9"/>
                  </a:lnTo>
                  <a:lnTo>
                    <a:pt x="0" y="8"/>
                  </a:lnTo>
                  <a:lnTo>
                    <a:pt x="4" y="0"/>
                  </a:lnTo>
                  <a:lnTo>
                    <a:pt x="4" y="1"/>
                  </a:lnTo>
                  <a:lnTo>
                    <a:pt x="4"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6" name="Freeform 606"/>
            <p:cNvSpPr>
              <a:spLocks noEditPoints="1"/>
            </p:cNvSpPr>
            <p:nvPr/>
          </p:nvSpPr>
          <p:spPr bwMode="auto">
            <a:xfrm>
              <a:off x="5524501" y="3436938"/>
              <a:ext cx="14288" cy="15875"/>
            </a:xfrm>
            <a:custGeom>
              <a:avLst/>
              <a:gdLst>
                <a:gd name="T0" fmla="*/ 8 w 9"/>
                <a:gd name="T1" fmla="*/ 2 h 9"/>
                <a:gd name="T2" fmla="*/ 6 w 9"/>
                <a:gd name="T3" fmla="*/ 1 h 9"/>
                <a:gd name="T4" fmla="*/ 2 w 9"/>
                <a:gd name="T5" fmla="*/ 1 h 9"/>
                <a:gd name="T6" fmla="*/ 1 w 9"/>
                <a:gd name="T7" fmla="*/ 6 h 9"/>
                <a:gd name="T8" fmla="*/ 3 w 9"/>
                <a:gd name="T9" fmla="*/ 9 h 9"/>
                <a:gd name="T10" fmla="*/ 7 w 9"/>
                <a:gd name="T11" fmla="*/ 8 h 9"/>
                <a:gd name="T12" fmla="*/ 8 w 9"/>
                <a:gd name="T13" fmla="*/ 4 h 9"/>
                <a:gd name="T14" fmla="*/ 8 w 9"/>
                <a:gd name="T15" fmla="*/ 2 h 9"/>
                <a:gd name="T16" fmla="*/ 5 w 9"/>
                <a:gd name="T17" fmla="*/ 7 h 9"/>
                <a:gd name="T18" fmla="*/ 4 w 9"/>
                <a:gd name="T19" fmla="*/ 8 h 9"/>
                <a:gd name="T20" fmla="*/ 2 w 9"/>
                <a:gd name="T21" fmla="*/ 6 h 9"/>
                <a:gd name="T22" fmla="*/ 4 w 9"/>
                <a:gd name="T23" fmla="*/ 2 h 9"/>
                <a:gd name="T24" fmla="*/ 6 w 9"/>
                <a:gd name="T25" fmla="*/ 1 h 9"/>
                <a:gd name="T26" fmla="*/ 7 w 9"/>
                <a:gd name="T27" fmla="*/ 3 h 9"/>
                <a:gd name="T28" fmla="*/ 5 w 9"/>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9">
                  <a:moveTo>
                    <a:pt x="8" y="2"/>
                  </a:moveTo>
                  <a:cubicBezTo>
                    <a:pt x="8" y="1"/>
                    <a:pt x="7" y="1"/>
                    <a:pt x="6" y="1"/>
                  </a:cubicBezTo>
                  <a:cubicBezTo>
                    <a:pt x="4" y="0"/>
                    <a:pt x="3" y="0"/>
                    <a:pt x="2" y="1"/>
                  </a:cubicBezTo>
                  <a:cubicBezTo>
                    <a:pt x="1" y="6"/>
                    <a:pt x="1" y="6"/>
                    <a:pt x="1" y="6"/>
                  </a:cubicBezTo>
                  <a:cubicBezTo>
                    <a:pt x="0" y="7"/>
                    <a:pt x="1" y="8"/>
                    <a:pt x="3" y="9"/>
                  </a:cubicBezTo>
                  <a:cubicBezTo>
                    <a:pt x="5" y="9"/>
                    <a:pt x="7" y="9"/>
                    <a:pt x="7" y="8"/>
                  </a:cubicBezTo>
                  <a:cubicBezTo>
                    <a:pt x="8" y="4"/>
                    <a:pt x="8" y="4"/>
                    <a:pt x="8" y="4"/>
                  </a:cubicBezTo>
                  <a:cubicBezTo>
                    <a:pt x="9" y="3"/>
                    <a:pt x="8" y="2"/>
                    <a:pt x="8" y="2"/>
                  </a:cubicBezTo>
                  <a:close/>
                  <a:moveTo>
                    <a:pt x="5" y="7"/>
                  </a:moveTo>
                  <a:cubicBezTo>
                    <a:pt x="5" y="8"/>
                    <a:pt x="4" y="8"/>
                    <a:pt x="4" y="8"/>
                  </a:cubicBezTo>
                  <a:cubicBezTo>
                    <a:pt x="3" y="7"/>
                    <a:pt x="2" y="7"/>
                    <a:pt x="2" y="6"/>
                  </a:cubicBezTo>
                  <a:cubicBezTo>
                    <a:pt x="4" y="2"/>
                    <a:pt x="4" y="2"/>
                    <a:pt x="4" y="2"/>
                  </a:cubicBezTo>
                  <a:cubicBezTo>
                    <a:pt x="4" y="1"/>
                    <a:pt x="5" y="1"/>
                    <a:pt x="6" y="1"/>
                  </a:cubicBezTo>
                  <a:cubicBezTo>
                    <a:pt x="7" y="2"/>
                    <a:pt x="7" y="2"/>
                    <a:pt x="7"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7" name="Freeform 608"/>
            <p:cNvSpPr>
              <a:spLocks/>
            </p:cNvSpPr>
            <p:nvPr/>
          </p:nvSpPr>
          <p:spPr bwMode="auto">
            <a:xfrm>
              <a:off x="5529263" y="3438526"/>
              <a:ext cx="9525" cy="14288"/>
            </a:xfrm>
            <a:custGeom>
              <a:avLst/>
              <a:gdLst>
                <a:gd name="T0" fmla="*/ 5 w 6"/>
                <a:gd name="T1" fmla="*/ 3 h 8"/>
                <a:gd name="T2" fmla="*/ 4 w 6"/>
                <a:gd name="T3" fmla="*/ 7 h 8"/>
                <a:gd name="T4" fmla="*/ 0 w 6"/>
                <a:gd name="T5" fmla="*/ 8 h 8"/>
                <a:gd name="T6" fmla="*/ 1 w 6"/>
                <a:gd name="T7" fmla="*/ 7 h 8"/>
                <a:gd name="T8" fmla="*/ 2 w 6"/>
                <a:gd name="T9" fmla="*/ 6 h 8"/>
                <a:gd name="T10" fmla="*/ 4 w 6"/>
                <a:gd name="T11" fmla="*/ 2 h 8"/>
                <a:gd name="T12" fmla="*/ 3 w 6"/>
                <a:gd name="T13" fmla="*/ 0 h 8"/>
                <a:gd name="T14" fmla="*/ 3 w 6"/>
                <a:gd name="T15" fmla="*/ 0 h 8"/>
                <a:gd name="T16" fmla="*/ 5 w 6"/>
                <a:gd name="T17" fmla="*/ 1 h 8"/>
                <a:gd name="T18" fmla="*/ 5 w 6"/>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8">
                  <a:moveTo>
                    <a:pt x="5" y="3"/>
                  </a:moveTo>
                  <a:cubicBezTo>
                    <a:pt x="4" y="7"/>
                    <a:pt x="4" y="7"/>
                    <a:pt x="4" y="7"/>
                  </a:cubicBezTo>
                  <a:cubicBezTo>
                    <a:pt x="4" y="8"/>
                    <a:pt x="2" y="8"/>
                    <a:pt x="0" y="8"/>
                  </a:cubicBezTo>
                  <a:cubicBezTo>
                    <a:pt x="1" y="7"/>
                    <a:pt x="1" y="7"/>
                    <a:pt x="1" y="7"/>
                  </a:cubicBezTo>
                  <a:cubicBezTo>
                    <a:pt x="1" y="7"/>
                    <a:pt x="2" y="7"/>
                    <a:pt x="2" y="6"/>
                  </a:cubicBezTo>
                  <a:cubicBezTo>
                    <a:pt x="4" y="2"/>
                    <a:pt x="4" y="2"/>
                    <a:pt x="4" y="2"/>
                  </a:cubicBezTo>
                  <a:cubicBezTo>
                    <a:pt x="4" y="1"/>
                    <a:pt x="4" y="1"/>
                    <a:pt x="3" y="0"/>
                  </a:cubicBezTo>
                  <a:cubicBezTo>
                    <a:pt x="3" y="0"/>
                    <a:pt x="3" y="0"/>
                    <a:pt x="3" y="0"/>
                  </a:cubicBezTo>
                  <a:cubicBezTo>
                    <a:pt x="4" y="0"/>
                    <a:pt x="5" y="0"/>
                    <a:pt x="5" y="1"/>
                  </a:cubicBezTo>
                  <a:cubicBezTo>
                    <a:pt x="5" y="1"/>
                    <a:pt x="6" y="2"/>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8" name="Freeform 609"/>
            <p:cNvSpPr>
              <a:spLocks/>
            </p:cNvSpPr>
            <p:nvPr/>
          </p:nvSpPr>
          <p:spPr bwMode="auto">
            <a:xfrm>
              <a:off x="5524501" y="3448051"/>
              <a:ext cx="7938" cy="14288"/>
            </a:xfrm>
            <a:custGeom>
              <a:avLst/>
              <a:gdLst>
                <a:gd name="T0" fmla="*/ 2 w 5"/>
                <a:gd name="T1" fmla="*/ 9 h 9"/>
                <a:gd name="T2" fmla="*/ 1 w 5"/>
                <a:gd name="T3" fmla="*/ 8 h 9"/>
                <a:gd name="T4" fmla="*/ 0 w 5"/>
                <a:gd name="T5" fmla="*/ 8 h 9"/>
                <a:gd name="T6" fmla="*/ 3 w 5"/>
                <a:gd name="T7" fmla="*/ 0 h 9"/>
                <a:gd name="T8" fmla="*/ 3 w 5"/>
                <a:gd name="T9" fmla="*/ 0 h 9"/>
                <a:gd name="T10" fmla="*/ 4 w 5"/>
                <a:gd name="T11" fmla="*/ 1 h 9"/>
                <a:gd name="T12" fmla="*/ 5 w 5"/>
                <a:gd name="T13" fmla="*/ 1 h 9"/>
                <a:gd name="T14" fmla="*/ 2 w 5"/>
                <a:gd name="T15" fmla="*/ 9 h 9"/>
                <a:gd name="T16" fmla="*/ 2 w 5"/>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9">
                  <a:moveTo>
                    <a:pt x="2" y="9"/>
                  </a:moveTo>
                  <a:lnTo>
                    <a:pt x="1" y="8"/>
                  </a:lnTo>
                  <a:lnTo>
                    <a:pt x="0" y="8"/>
                  </a:lnTo>
                  <a:lnTo>
                    <a:pt x="3" y="0"/>
                  </a:lnTo>
                  <a:lnTo>
                    <a:pt x="3" y="0"/>
                  </a:lnTo>
                  <a:lnTo>
                    <a:pt x="4" y="1"/>
                  </a:lnTo>
                  <a:lnTo>
                    <a:pt x="5" y="1"/>
                  </a:lnTo>
                  <a:lnTo>
                    <a:pt x="2" y="9"/>
                  </a:lnTo>
                  <a:lnTo>
                    <a:pt x="2"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9" name="Freeform 610"/>
            <p:cNvSpPr>
              <a:spLocks/>
            </p:cNvSpPr>
            <p:nvPr/>
          </p:nvSpPr>
          <p:spPr bwMode="auto">
            <a:xfrm>
              <a:off x="5526088" y="3449638"/>
              <a:ext cx="4763" cy="12700"/>
            </a:xfrm>
            <a:custGeom>
              <a:avLst/>
              <a:gdLst>
                <a:gd name="T0" fmla="*/ 3 w 3"/>
                <a:gd name="T1" fmla="*/ 0 h 8"/>
                <a:gd name="T2" fmla="*/ 1 w 3"/>
                <a:gd name="T3" fmla="*/ 7 h 8"/>
                <a:gd name="T4" fmla="*/ 0 w 3"/>
                <a:gd name="T5" fmla="*/ 8 h 8"/>
                <a:gd name="T6" fmla="*/ 0 w 3"/>
                <a:gd name="T7" fmla="*/ 8 h 8"/>
                <a:gd name="T8" fmla="*/ 3 w 3"/>
                <a:gd name="T9" fmla="*/ 0 h 8"/>
                <a:gd name="T10" fmla="*/ 3 w 3"/>
                <a:gd name="T11" fmla="*/ 0 h 8"/>
                <a:gd name="T12" fmla="*/ 3 w 3"/>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3" h="8">
                  <a:moveTo>
                    <a:pt x="3" y="0"/>
                  </a:moveTo>
                  <a:lnTo>
                    <a:pt x="1" y="7"/>
                  </a:lnTo>
                  <a:lnTo>
                    <a:pt x="0" y="8"/>
                  </a:lnTo>
                  <a:lnTo>
                    <a:pt x="0" y="8"/>
                  </a:lnTo>
                  <a:lnTo>
                    <a:pt x="3" y="0"/>
                  </a:lnTo>
                  <a:lnTo>
                    <a:pt x="3" y="0"/>
                  </a:lnTo>
                  <a:lnTo>
                    <a:pt x="3" y="0"/>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0" name="Freeform 611"/>
            <p:cNvSpPr>
              <a:spLocks noEditPoints="1"/>
            </p:cNvSpPr>
            <p:nvPr/>
          </p:nvSpPr>
          <p:spPr bwMode="auto">
            <a:xfrm>
              <a:off x="5532438" y="3417888"/>
              <a:ext cx="12700" cy="14288"/>
            </a:xfrm>
            <a:custGeom>
              <a:avLst/>
              <a:gdLst>
                <a:gd name="T0" fmla="*/ 7 w 8"/>
                <a:gd name="T1" fmla="*/ 2 h 9"/>
                <a:gd name="T2" fmla="*/ 5 w 8"/>
                <a:gd name="T3" fmla="*/ 1 h 9"/>
                <a:gd name="T4" fmla="*/ 1 w 8"/>
                <a:gd name="T5" fmla="*/ 1 h 9"/>
                <a:gd name="T6" fmla="*/ 0 w 8"/>
                <a:gd name="T7" fmla="*/ 6 h 9"/>
                <a:gd name="T8" fmla="*/ 2 w 8"/>
                <a:gd name="T9" fmla="*/ 9 h 9"/>
                <a:gd name="T10" fmla="*/ 6 w 8"/>
                <a:gd name="T11" fmla="*/ 8 h 9"/>
                <a:gd name="T12" fmla="*/ 8 w 8"/>
                <a:gd name="T13" fmla="*/ 4 h 9"/>
                <a:gd name="T14" fmla="*/ 7 w 8"/>
                <a:gd name="T15" fmla="*/ 2 h 9"/>
                <a:gd name="T16" fmla="*/ 5 w 8"/>
                <a:gd name="T17" fmla="*/ 7 h 9"/>
                <a:gd name="T18" fmla="*/ 3 w 8"/>
                <a:gd name="T19" fmla="*/ 8 h 9"/>
                <a:gd name="T20" fmla="*/ 1 w 8"/>
                <a:gd name="T21" fmla="*/ 6 h 9"/>
                <a:gd name="T22" fmla="*/ 3 w 8"/>
                <a:gd name="T23" fmla="*/ 2 h 9"/>
                <a:gd name="T24" fmla="*/ 5 w 8"/>
                <a:gd name="T25" fmla="*/ 1 h 9"/>
                <a:gd name="T26" fmla="*/ 6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7" y="2"/>
                  </a:moveTo>
                  <a:cubicBezTo>
                    <a:pt x="7" y="1"/>
                    <a:pt x="6" y="1"/>
                    <a:pt x="5" y="1"/>
                  </a:cubicBezTo>
                  <a:cubicBezTo>
                    <a:pt x="4" y="0"/>
                    <a:pt x="2" y="0"/>
                    <a:pt x="1" y="1"/>
                  </a:cubicBezTo>
                  <a:cubicBezTo>
                    <a:pt x="0" y="6"/>
                    <a:pt x="0" y="6"/>
                    <a:pt x="0" y="6"/>
                  </a:cubicBezTo>
                  <a:cubicBezTo>
                    <a:pt x="0" y="7"/>
                    <a:pt x="1" y="8"/>
                    <a:pt x="2" y="9"/>
                  </a:cubicBezTo>
                  <a:cubicBezTo>
                    <a:pt x="4" y="9"/>
                    <a:pt x="6" y="9"/>
                    <a:pt x="6" y="8"/>
                  </a:cubicBezTo>
                  <a:cubicBezTo>
                    <a:pt x="8" y="4"/>
                    <a:pt x="8" y="4"/>
                    <a:pt x="8" y="4"/>
                  </a:cubicBezTo>
                  <a:cubicBezTo>
                    <a:pt x="8" y="3"/>
                    <a:pt x="8" y="2"/>
                    <a:pt x="7" y="2"/>
                  </a:cubicBezTo>
                  <a:close/>
                  <a:moveTo>
                    <a:pt x="5" y="7"/>
                  </a:moveTo>
                  <a:cubicBezTo>
                    <a:pt x="4" y="8"/>
                    <a:pt x="4" y="8"/>
                    <a:pt x="3" y="8"/>
                  </a:cubicBezTo>
                  <a:cubicBezTo>
                    <a:pt x="2" y="7"/>
                    <a:pt x="1" y="7"/>
                    <a:pt x="1" y="6"/>
                  </a:cubicBezTo>
                  <a:cubicBezTo>
                    <a:pt x="3" y="2"/>
                    <a:pt x="3" y="2"/>
                    <a:pt x="3" y="2"/>
                  </a:cubicBezTo>
                  <a:cubicBezTo>
                    <a:pt x="3" y="1"/>
                    <a:pt x="4" y="1"/>
                    <a:pt x="5" y="1"/>
                  </a:cubicBezTo>
                  <a:cubicBezTo>
                    <a:pt x="6" y="2"/>
                    <a:pt x="6" y="2"/>
                    <a:pt x="6"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1" name="Freeform 612"/>
            <p:cNvSpPr>
              <a:spLocks/>
            </p:cNvSpPr>
            <p:nvPr/>
          </p:nvSpPr>
          <p:spPr bwMode="auto">
            <a:xfrm>
              <a:off x="5535613" y="3419476"/>
              <a:ext cx="9525" cy="12700"/>
            </a:xfrm>
            <a:custGeom>
              <a:avLst/>
              <a:gdLst>
                <a:gd name="T0" fmla="*/ 6 w 6"/>
                <a:gd name="T1" fmla="*/ 3 h 8"/>
                <a:gd name="T2" fmla="*/ 4 w 6"/>
                <a:gd name="T3" fmla="*/ 7 h 8"/>
                <a:gd name="T4" fmla="*/ 0 w 6"/>
                <a:gd name="T5" fmla="*/ 8 h 8"/>
                <a:gd name="T6" fmla="*/ 1 w 6"/>
                <a:gd name="T7" fmla="*/ 7 h 8"/>
                <a:gd name="T8" fmla="*/ 3 w 6"/>
                <a:gd name="T9" fmla="*/ 6 h 8"/>
                <a:gd name="T10" fmla="*/ 4 w 6"/>
                <a:gd name="T11" fmla="*/ 2 h 8"/>
                <a:gd name="T12" fmla="*/ 3 w 6"/>
                <a:gd name="T13" fmla="*/ 0 h 8"/>
                <a:gd name="T14" fmla="*/ 3 w 6"/>
                <a:gd name="T15" fmla="*/ 0 h 8"/>
                <a:gd name="T16" fmla="*/ 5 w 6"/>
                <a:gd name="T17" fmla="*/ 1 h 8"/>
                <a:gd name="T18" fmla="*/ 6 w 6"/>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8">
                  <a:moveTo>
                    <a:pt x="6" y="3"/>
                  </a:moveTo>
                  <a:cubicBezTo>
                    <a:pt x="4" y="7"/>
                    <a:pt x="4" y="7"/>
                    <a:pt x="4" y="7"/>
                  </a:cubicBezTo>
                  <a:cubicBezTo>
                    <a:pt x="4" y="8"/>
                    <a:pt x="2" y="8"/>
                    <a:pt x="0" y="8"/>
                  </a:cubicBezTo>
                  <a:cubicBezTo>
                    <a:pt x="1" y="7"/>
                    <a:pt x="1" y="7"/>
                    <a:pt x="1" y="7"/>
                  </a:cubicBezTo>
                  <a:cubicBezTo>
                    <a:pt x="2" y="7"/>
                    <a:pt x="2" y="7"/>
                    <a:pt x="3" y="6"/>
                  </a:cubicBezTo>
                  <a:cubicBezTo>
                    <a:pt x="4" y="2"/>
                    <a:pt x="4" y="2"/>
                    <a:pt x="4" y="2"/>
                  </a:cubicBezTo>
                  <a:cubicBezTo>
                    <a:pt x="4" y="1"/>
                    <a:pt x="4" y="1"/>
                    <a:pt x="3" y="0"/>
                  </a:cubicBezTo>
                  <a:cubicBezTo>
                    <a:pt x="3" y="0"/>
                    <a:pt x="3" y="0"/>
                    <a:pt x="3" y="0"/>
                  </a:cubicBezTo>
                  <a:cubicBezTo>
                    <a:pt x="4" y="0"/>
                    <a:pt x="5" y="0"/>
                    <a:pt x="5" y="1"/>
                  </a:cubicBezTo>
                  <a:cubicBezTo>
                    <a:pt x="6" y="1"/>
                    <a:pt x="6" y="2"/>
                    <a:pt x="6"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2" name="Freeform 613"/>
            <p:cNvSpPr>
              <a:spLocks/>
            </p:cNvSpPr>
            <p:nvPr/>
          </p:nvSpPr>
          <p:spPr bwMode="auto">
            <a:xfrm>
              <a:off x="5532438" y="3427413"/>
              <a:ext cx="6350" cy="15875"/>
            </a:xfrm>
            <a:custGeom>
              <a:avLst/>
              <a:gdLst>
                <a:gd name="T0" fmla="*/ 1 w 4"/>
                <a:gd name="T1" fmla="*/ 10 h 10"/>
                <a:gd name="T2" fmla="*/ 0 w 4"/>
                <a:gd name="T3" fmla="*/ 8 h 10"/>
                <a:gd name="T4" fmla="*/ 0 w 4"/>
                <a:gd name="T5" fmla="*/ 8 h 10"/>
                <a:gd name="T6" fmla="*/ 2 w 4"/>
                <a:gd name="T7" fmla="*/ 0 h 10"/>
                <a:gd name="T8" fmla="*/ 3 w 4"/>
                <a:gd name="T9" fmla="*/ 0 h 10"/>
                <a:gd name="T10" fmla="*/ 4 w 4"/>
                <a:gd name="T11" fmla="*/ 1 h 10"/>
                <a:gd name="T12" fmla="*/ 4 w 4"/>
                <a:gd name="T13" fmla="*/ 1 h 10"/>
                <a:gd name="T14" fmla="*/ 1 w 4"/>
                <a:gd name="T15" fmla="*/ 10 h 10"/>
                <a:gd name="T16" fmla="*/ 1 w 4"/>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0">
                  <a:moveTo>
                    <a:pt x="1" y="10"/>
                  </a:moveTo>
                  <a:lnTo>
                    <a:pt x="0" y="8"/>
                  </a:lnTo>
                  <a:lnTo>
                    <a:pt x="0" y="8"/>
                  </a:lnTo>
                  <a:lnTo>
                    <a:pt x="2" y="0"/>
                  </a:lnTo>
                  <a:lnTo>
                    <a:pt x="3" y="0"/>
                  </a:lnTo>
                  <a:lnTo>
                    <a:pt x="4" y="1"/>
                  </a:lnTo>
                  <a:lnTo>
                    <a:pt x="4" y="1"/>
                  </a:lnTo>
                  <a:lnTo>
                    <a:pt x="1" y="10"/>
                  </a:lnTo>
                  <a:lnTo>
                    <a:pt x="1"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3" name="Freeform 614"/>
            <p:cNvSpPr>
              <a:spLocks/>
            </p:cNvSpPr>
            <p:nvPr/>
          </p:nvSpPr>
          <p:spPr bwMode="auto">
            <a:xfrm>
              <a:off x="5532438" y="3429001"/>
              <a:ext cx="6350" cy="14288"/>
            </a:xfrm>
            <a:custGeom>
              <a:avLst/>
              <a:gdLst>
                <a:gd name="T0" fmla="*/ 4 w 4"/>
                <a:gd name="T1" fmla="*/ 0 h 9"/>
                <a:gd name="T2" fmla="*/ 1 w 4"/>
                <a:gd name="T3" fmla="*/ 7 h 9"/>
                <a:gd name="T4" fmla="*/ 0 w 4"/>
                <a:gd name="T5" fmla="*/ 9 h 9"/>
                <a:gd name="T6" fmla="*/ 0 w 4"/>
                <a:gd name="T7" fmla="*/ 9 h 9"/>
                <a:gd name="T8" fmla="*/ 3 w 4"/>
                <a:gd name="T9" fmla="*/ 0 h 9"/>
                <a:gd name="T10" fmla="*/ 3 w 4"/>
                <a:gd name="T11" fmla="*/ 0 h 9"/>
                <a:gd name="T12" fmla="*/ 4 w 4"/>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4" y="0"/>
                  </a:moveTo>
                  <a:lnTo>
                    <a:pt x="1" y="7"/>
                  </a:lnTo>
                  <a:lnTo>
                    <a:pt x="0" y="9"/>
                  </a:lnTo>
                  <a:lnTo>
                    <a:pt x="0" y="9"/>
                  </a:lnTo>
                  <a:lnTo>
                    <a:pt x="3" y="0"/>
                  </a:lnTo>
                  <a:lnTo>
                    <a:pt x="3" y="0"/>
                  </a:lnTo>
                  <a:lnTo>
                    <a:pt x="4" y="0"/>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4" name="Freeform 615"/>
            <p:cNvSpPr>
              <a:spLocks noEditPoints="1"/>
            </p:cNvSpPr>
            <p:nvPr/>
          </p:nvSpPr>
          <p:spPr bwMode="auto">
            <a:xfrm>
              <a:off x="5538788" y="3397251"/>
              <a:ext cx="14288" cy="14288"/>
            </a:xfrm>
            <a:custGeom>
              <a:avLst/>
              <a:gdLst>
                <a:gd name="T0" fmla="*/ 7 w 8"/>
                <a:gd name="T1" fmla="*/ 2 h 9"/>
                <a:gd name="T2" fmla="*/ 5 w 8"/>
                <a:gd name="T3" fmla="*/ 1 h 9"/>
                <a:gd name="T4" fmla="*/ 2 w 8"/>
                <a:gd name="T5" fmla="*/ 1 h 9"/>
                <a:gd name="T6" fmla="*/ 0 w 8"/>
                <a:gd name="T7" fmla="*/ 6 h 9"/>
                <a:gd name="T8" fmla="*/ 3 w 8"/>
                <a:gd name="T9" fmla="*/ 9 h 9"/>
                <a:gd name="T10" fmla="*/ 6 w 8"/>
                <a:gd name="T11" fmla="*/ 8 h 9"/>
                <a:gd name="T12" fmla="*/ 8 w 8"/>
                <a:gd name="T13" fmla="*/ 4 h 9"/>
                <a:gd name="T14" fmla="*/ 7 w 8"/>
                <a:gd name="T15" fmla="*/ 2 h 9"/>
                <a:gd name="T16" fmla="*/ 5 w 8"/>
                <a:gd name="T17" fmla="*/ 7 h 9"/>
                <a:gd name="T18" fmla="*/ 3 w 8"/>
                <a:gd name="T19" fmla="*/ 8 h 9"/>
                <a:gd name="T20" fmla="*/ 2 w 8"/>
                <a:gd name="T21" fmla="*/ 6 h 9"/>
                <a:gd name="T22" fmla="*/ 3 w 8"/>
                <a:gd name="T23" fmla="*/ 2 h 9"/>
                <a:gd name="T24" fmla="*/ 5 w 8"/>
                <a:gd name="T25" fmla="*/ 2 h 9"/>
                <a:gd name="T26" fmla="*/ 6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7" y="2"/>
                  </a:moveTo>
                  <a:cubicBezTo>
                    <a:pt x="7" y="1"/>
                    <a:pt x="6" y="1"/>
                    <a:pt x="5" y="1"/>
                  </a:cubicBezTo>
                  <a:cubicBezTo>
                    <a:pt x="4" y="0"/>
                    <a:pt x="2" y="0"/>
                    <a:pt x="2" y="1"/>
                  </a:cubicBezTo>
                  <a:cubicBezTo>
                    <a:pt x="0" y="6"/>
                    <a:pt x="0" y="6"/>
                    <a:pt x="0" y="6"/>
                  </a:cubicBezTo>
                  <a:cubicBezTo>
                    <a:pt x="0" y="7"/>
                    <a:pt x="1" y="8"/>
                    <a:pt x="3" y="9"/>
                  </a:cubicBezTo>
                  <a:cubicBezTo>
                    <a:pt x="4" y="9"/>
                    <a:pt x="6" y="9"/>
                    <a:pt x="6" y="8"/>
                  </a:cubicBezTo>
                  <a:cubicBezTo>
                    <a:pt x="8" y="4"/>
                    <a:pt x="8" y="4"/>
                    <a:pt x="8" y="4"/>
                  </a:cubicBezTo>
                  <a:cubicBezTo>
                    <a:pt x="8" y="3"/>
                    <a:pt x="8" y="2"/>
                    <a:pt x="7" y="2"/>
                  </a:cubicBezTo>
                  <a:close/>
                  <a:moveTo>
                    <a:pt x="5" y="7"/>
                  </a:moveTo>
                  <a:cubicBezTo>
                    <a:pt x="5" y="8"/>
                    <a:pt x="4" y="8"/>
                    <a:pt x="3" y="8"/>
                  </a:cubicBezTo>
                  <a:cubicBezTo>
                    <a:pt x="2" y="7"/>
                    <a:pt x="1" y="7"/>
                    <a:pt x="2" y="6"/>
                  </a:cubicBezTo>
                  <a:cubicBezTo>
                    <a:pt x="3" y="2"/>
                    <a:pt x="3" y="2"/>
                    <a:pt x="3" y="2"/>
                  </a:cubicBezTo>
                  <a:cubicBezTo>
                    <a:pt x="3" y="1"/>
                    <a:pt x="4" y="1"/>
                    <a:pt x="5" y="2"/>
                  </a:cubicBezTo>
                  <a:cubicBezTo>
                    <a:pt x="6" y="2"/>
                    <a:pt x="7" y="3"/>
                    <a:pt x="6"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5" name="Freeform 616"/>
            <p:cNvSpPr>
              <a:spLocks/>
            </p:cNvSpPr>
            <p:nvPr/>
          </p:nvSpPr>
          <p:spPr bwMode="auto">
            <a:xfrm>
              <a:off x="5543551" y="3398838"/>
              <a:ext cx="9525" cy="12700"/>
            </a:xfrm>
            <a:custGeom>
              <a:avLst/>
              <a:gdLst>
                <a:gd name="T0" fmla="*/ 5 w 5"/>
                <a:gd name="T1" fmla="*/ 3 h 8"/>
                <a:gd name="T2" fmla="*/ 3 w 5"/>
                <a:gd name="T3" fmla="*/ 7 h 8"/>
                <a:gd name="T4" fmla="*/ 0 w 5"/>
                <a:gd name="T5" fmla="*/ 8 h 8"/>
                <a:gd name="T6" fmla="*/ 0 w 5"/>
                <a:gd name="T7" fmla="*/ 7 h 8"/>
                <a:gd name="T8" fmla="*/ 2 w 5"/>
                <a:gd name="T9" fmla="*/ 6 h 8"/>
                <a:gd name="T10" fmla="*/ 3 w 5"/>
                <a:gd name="T11" fmla="*/ 2 h 8"/>
                <a:gd name="T12" fmla="*/ 2 w 5"/>
                <a:gd name="T13" fmla="*/ 1 h 8"/>
                <a:gd name="T14" fmla="*/ 2 w 5"/>
                <a:gd name="T15" fmla="*/ 0 h 8"/>
                <a:gd name="T16" fmla="*/ 4 w 5"/>
                <a:gd name="T17" fmla="*/ 1 h 8"/>
                <a:gd name="T18" fmla="*/ 5 w 5"/>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8">
                  <a:moveTo>
                    <a:pt x="5" y="3"/>
                  </a:moveTo>
                  <a:cubicBezTo>
                    <a:pt x="3" y="7"/>
                    <a:pt x="3" y="7"/>
                    <a:pt x="3" y="7"/>
                  </a:cubicBezTo>
                  <a:cubicBezTo>
                    <a:pt x="3" y="8"/>
                    <a:pt x="1" y="8"/>
                    <a:pt x="0" y="8"/>
                  </a:cubicBezTo>
                  <a:cubicBezTo>
                    <a:pt x="0" y="7"/>
                    <a:pt x="0" y="7"/>
                    <a:pt x="0" y="7"/>
                  </a:cubicBezTo>
                  <a:cubicBezTo>
                    <a:pt x="1" y="7"/>
                    <a:pt x="2" y="7"/>
                    <a:pt x="2" y="6"/>
                  </a:cubicBezTo>
                  <a:cubicBezTo>
                    <a:pt x="3" y="2"/>
                    <a:pt x="3" y="2"/>
                    <a:pt x="3" y="2"/>
                  </a:cubicBezTo>
                  <a:cubicBezTo>
                    <a:pt x="4" y="2"/>
                    <a:pt x="3" y="1"/>
                    <a:pt x="2" y="1"/>
                  </a:cubicBezTo>
                  <a:cubicBezTo>
                    <a:pt x="2" y="0"/>
                    <a:pt x="2" y="0"/>
                    <a:pt x="2" y="0"/>
                  </a:cubicBezTo>
                  <a:cubicBezTo>
                    <a:pt x="3" y="0"/>
                    <a:pt x="4" y="0"/>
                    <a:pt x="4" y="1"/>
                  </a:cubicBezTo>
                  <a:cubicBezTo>
                    <a:pt x="5" y="1"/>
                    <a:pt x="5" y="2"/>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6" name="Freeform 617"/>
            <p:cNvSpPr>
              <a:spLocks/>
            </p:cNvSpPr>
            <p:nvPr/>
          </p:nvSpPr>
          <p:spPr bwMode="auto">
            <a:xfrm>
              <a:off x="5538788" y="3406776"/>
              <a:ext cx="6350" cy="15875"/>
            </a:xfrm>
            <a:custGeom>
              <a:avLst/>
              <a:gdLst>
                <a:gd name="T0" fmla="*/ 1 w 4"/>
                <a:gd name="T1" fmla="*/ 10 h 10"/>
                <a:gd name="T2" fmla="*/ 0 w 4"/>
                <a:gd name="T3" fmla="*/ 9 h 10"/>
                <a:gd name="T4" fmla="*/ 0 w 4"/>
                <a:gd name="T5" fmla="*/ 9 h 10"/>
                <a:gd name="T6" fmla="*/ 2 w 4"/>
                <a:gd name="T7" fmla="*/ 1 h 10"/>
                <a:gd name="T8" fmla="*/ 3 w 4"/>
                <a:gd name="T9" fmla="*/ 0 h 10"/>
                <a:gd name="T10" fmla="*/ 4 w 4"/>
                <a:gd name="T11" fmla="*/ 1 h 10"/>
                <a:gd name="T12" fmla="*/ 4 w 4"/>
                <a:gd name="T13" fmla="*/ 1 h 10"/>
                <a:gd name="T14" fmla="*/ 1 w 4"/>
                <a:gd name="T15" fmla="*/ 10 h 10"/>
                <a:gd name="T16" fmla="*/ 1 w 4"/>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0">
                  <a:moveTo>
                    <a:pt x="1" y="10"/>
                  </a:moveTo>
                  <a:lnTo>
                    <a:pt x="0" y="9"/>
                  </a:lnTo>
                  <a:lnTo>
                    <a:pt x="0" y="9"/>
                  </a:lnTo>
                  <a:lnTo>
                    <a:pt x="2" y="1"/>
                  </a:lnTo>
                  <a:lnTo>
                    <a:pt x="3" y="0"/>
                  </a:lnTo>
                  <a:lnTo>
                    <a:pt x="4" y="1"/>
                  </a:lnTo>
                  <a:lnTo>
                    <a:pt x="4" y="1"/>
                  </a:lnTo>
                  <a:lnTo>
                    <a:pt x="1" y="10"/>
                  </a:lnTo>
                  <a:lnTo>
                    <a:pt x="1"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7" name="Freeform 618"/>
            <p:cNvSpPr>
              <a:spLocks/>
            </p:cNvSpPr>
            <p:nvPr/>
          </p:nvSpPr>
          <p:spPr bwMode="auto">
            <a:xfrm>
              <a:off x="5538788" y="3408363"/>
              <a:ext cx="6350" cy="14288"/>
            </a:xfrm>
            <a:custGeom>
              <a:avLst/>
              <a:gdLst>
                <a:gd name="T0" fmla="*/ 4 w 4"/>
                <a:gd name="T1" fmla="*/ 0 h 9"/>
                <a:gd name="T2" fmla="*/ 1 w 4"/>
                <a:gd name="T3" fmla="*/ 8 h 9"/>
                <a:gd name="T4" fmla="*/ 1 w 4"/>
                <a:gd name="T5" fmla="*/ 9 h 9"/>
                <a:gd name="T6" fmla="*/ 0 w 4"/>
                <a:gd name="T7" fmla="*/ 9 h 9"/>
                <a:gd name="T8" fmla="*/ 3 w 4"/>
                <a:gd name="T9" fmla="*/ 0 h 9"/>
                <a:gd name="T10" fmla="*/ 3 w 4"/>
                <a:gd name="T11" fmla="*/ 0 h 9"/>
                <a:gd name="T12" fmla="*/ 4 w 4"/>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4" y="0"/>
                  </a:moveTo>
                  <a:lnTo>
                    <a:pt x="1" y="8"/>
                  </a:lnTo>
                  <a:lnTo>
                    <a:pt x="1" y="9"/>
                  </a:lnTo>
                  <a:lnTo>
                    <a:pt x="0" y="9"/>
                  </a:lnTo>
                  <a:lnTo>
                    <a:pt x="3" y="0"/>
                  </a:lnTo>
                  <a:lnTo>
                    <a:pt x="3" y="0"/>
                  </a:lnTo>
                  <a:lnTo>
                    <a:pt x="4" y="0"/>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8" name="Freeform 619"/>
            <p:cNvSpPr>
              <a:spLocks noEditPoints="1"/>
            </p:cNvSpPr>
            <p:nvPr/>
          </p:nvSpPr>
          <p:spPr bwMode="auto">
            <a:xfrm>
              <a:off x="5545138" y="3376613"/>
              <a:ext cx="14288" cy="15875"/>
            </a:xfrm>
            <a:custGeom>
              <a:avLst/>
              <a:gdLst>
                <a:gd name="T0" fmla="*/ 8 w 8"/>
                <a:gd name="T1" fmla="*/ 2 h 9"/>
                <a:gd name="T2" fmla="*/ 6 w 8"/>
                <a:gd name="T3" fmla="*/ 1 h 9"/>
                <a:gd name="T4" fmla="*/ 2 w 8"/>
                <a:gd name="T5" fmla="*/ 1 h 9"/>
                <a:gd name="T6" fmla="*/ 0 w 8"/>
                <a:gd name="T7" fmla="*/ 6 h 9"/>
                <a:gd name="T8" fmla="*/ 3 w 8"/>
                <a:gd name="T9" fmla="*/ 9 h 9"/>
                <a:gd name="T10" fmla="*/ 7 w 8"/>
                <a:gd name="T11" fmla="*/ 8 h 9"/>
                <a:gd name="T12" fmla="*/ 8 w 8"/>
                <a:gd name="T13" fmla="*/ 4 h 9"/>
                <a:gd name="T14" fmla="*/ 8 w 8"/>
                <a:gd name="T15" fmla="*/ 2 h 9"/>
                <a:gd name="T16" fmla="*/ 5 w 8"/>
                <a:gd name="T17" fmla="*/ 7 h 9"/>
                <a:gd name="T18" fmla="*/ 3 w 8"/>
                <a:gd name="T19" fmla="*/ 8 h 9"/>
                <a:gd name="T20" fmla="*/ 2 w 8"/>
                <a:gd name="T21" fmla="*/ 6 h 9"/>
                <a:gd name="T22" fmla="*/ 3 w 8"/>
                <a:gd name="T23" fmla="*/ 2 h 9"/>
                <a:gd name="T24" fmla="*/ 5 w 8"/>
                <a:gd name="T25" fmla="*/ 2 h 9"/>
                <a:gd name="T26" fmla="*/ 7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8" y="2"/>
                  </a:moveTo>
                  <a:cubicBezTo>
                    <a:pt x="7" y="1"/>
                    <a:pt x="6" y="1"/>
                    <a:pt x="6" y="1"/>
                  </a:cubicBezTo>
                  <a:cubicBezTo>
                    <a:pt x="4" y="0"/>
                    <a:pt x="2" y="0"/>
                    <a:pt x="2" y="1"/>
                  </a:cubicBezTo>
                  <a:cubicBezTo>
                    <a:pt x="0" y="6"/>
                    <a:pt x="0" y="6"/>
                    <a:pt x="0" y="6"/>
                  </a:cubicBezTo>
                  <a:cubicBezTo>
                    <a:pt x="0" y="7"/>
                    <a:pt x="1" y="8"/>
                    <a:pt x="3" y="9"/>
                  </a:cubicBezTo>
                  <a:cubicBezTo>
                    <a:pt x="4" y="9"/>
                    <a:pt x="6" y="9"/>
                    <a:pt x="7" y="8"/>
                  </a:cubicBezTo>
                  <a:cubicBezTo>
                    <a:pt x="8" y="4"/>
                    <a:pt x="8" y="4"/>
                    <a:pt x="8" y="4"/>
                  </a:cubicBezTo>
                  <a:cubicBezTo>
                    <a:pt x="8" y="3"/>
                    <a:pt x="8" y="3"/>
                    <a:pt x="8" y="2"/>
                  </a:cubicBezTo>
                  <a:close/>
                  <a:moveTo>
                    <a:pt x="5" y="7"/>
                  </a:moveTo>
                  <a:cubicBezTo>
                    <a:pt x="5" y="8"/>
                    <a:pt x="4" y="8"/>
                    <a:pt x="3" y="8"/>
                  </a:cubicBezTo>
                  <a:cubicBezTo>
                    <a:pt x="2" y="7"/>
                    <a:pt x="2" y="7"/>
                    <a:pt x="2" y="6"/>
                  </a:cubicBezTo>
                  <a:cubicBezTo>
                    <a:pt x="3" y="2"/>
                    <a:pt x="3" y="2"/>
                    <a:pt x="3" y="2"/>
                  </a:cubicBezTo>
                  <a:cubicBezTo>
                    <a:pt x="4" y="1"/>
                    <a:pt x="4" y="1"/>
                    <a:pt x="5" y="2"/>
                  </a:cubicBezTo>
                  <a:cubicBezTo>
                    <a:pt x="6" y="2"/>
                    <a:pt x="7" y="3"/>
                    <a:pt x="7"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9" name="Freeform 620"/>
            <p:cNvSpPr>
              <a:spLocks/>
            </p:cNvSpPr>
            <p:nvPr/>
          </p:nvSpPr>
          <p:spPr bwMode="auto">
            <a:xfrm>
              <a:off x="5551488" y="3378201"/>
              <a:ext cx="7938" cy="14288"/>
            </a:xfrm>
            <a:custGeom>
              <a:avLst/>
              <a:gdLst>
                <a:gd name="T0" fmla="*/ 5 w 5"/>
                <a:gd name="T1" fmla="*/ 3 h 8"/>
                <a:gd name="T2" fmla="*/ 4 w 5"/>
                <a:gd name="T3" fmla="*/ 7 h 8"/>
                <a:gd name="T4" fmla="*/ 0 w 5"/>
                <a:gd name="T5" fmla="*/ 8 h 8"/>
                <a:gd name="T6" fmla="*/ 0 w 5"/>
                <a:gd name="T7" fmla="*/ 7 h 8"/>
                <a:gd name="T8" fmla="*/ 2 w 5"/>
                <a:gd name="T9" fmla="*/ 6 h 8"/>
                <a:gd name="T10" fmla="*/ 4 w 5"/>
                <a:gd name="T11" fmla="*/ 2 h 8"/>
                <a:gd name="T12" fmla="*/ 2 w 5"/>
                <a:gd name="T13" fmla="*/ 1 h 8"/>
                <a:gd name="T14" fmla="*/ 3 w 5"/>
                <a:gd name="T15" fmla="*/ 0 h 8"/>
                <a:gd name="T16" fmla="*/ 5 w 5"/>
                <a:gd name="T17" fmla="*/ 1 h 8"/>
                <a:gd name="T18" fmla="*/ 5 w 5"/>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8">
                  <a:moveTo>
                    <a:pt x="5" y="3"/>
                  </a:moveTo>
                  <a:cubicBezTo>
                    <a:pt x="4" y="7"/>
                    <a:pt x="4" y="7"/>
                    <a:pt x="4" y="7"/>
                  </a:cubicBezTo>
                  <a:cubicBezTo>
                    <a:pt x="3" y="8"/>
                    <a:pt x="1" y="8"/>
                    <a:pt x="0" y="8"/>
                  </a:cubicBezTo>
                  <a:cubicBezTo>
                    <a:pt x="0" y="7"/>
                    <a:pt x="0" y="7"/>
                    <a:pt x="0" y="7"/>
                  </a:cubicBezTo>
                  <a:cubicBezTo>
                    <a:pt x="1" y="7"/>
                    <a:pt x="2" y="7"/>
                    <a:pt x="2" y="6"/>
                  </a:cubicBezTo>
                  <a:cubicBezTo>
                    <a:pt x="4" y="2"/>
                    <a:pt x="4" y="2"/>
                    <a:pt x="4" y="2"/>
                  </a:cubicBezTo>
                  <a:cubicBezTo>
                    <a:pt x="4" y="2"/>
                    <a:pt x="3" y="1"/>
                    <a:pt x="2" y="1"/>
                  </a:cubicBezTo>
                  <a:cubicBezTo>
                    <a:pt x="3" y="0"/>
                    <a:pt x="3" y="0"/>
                    <a:pt x="3" y="0"/>
                  </a:cubicBezTo>
                  <a:cubicBezTo>
                    <a:pt x="3" y="0"/>
                    <a:pt x="4" y="0"/>
                    <a:pt x="5" y="1"/>
                  </a:cubicBezTo>
                  <a:cubicBezTo>
                    <a:pt x="5" y="2"/>
                    <a:pt x="5" y="2"/>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0" name="Freeform 621"/>
            <p:cNvSpPr>
              <a:spLocks/>
            </p:cNvSpPr>
            <p:nvPr/>
          </p:nvSpPr>
          <p:spPr bwMode="auto">
            <a:xfrm>
              <a:off x="5545138" y="3386138"/>
              <a:ext cx="7938" cy="15875"/>
            </a:xfrm>
            <a:custGeom>
              <a:avLst/>
              <a:gdLst>
                <a:gd name="T0" fmla="*/ 2 w 5"/>
                <a:gd name="T1" fmla="*/ 10 h 10"/>
                <a:gd name="T2" fmla="*/ 0 w 5"/>
                <a:gd name="T3" fmla="*/ 9 h 10"/>
                <a:gd name="T4" fmla="*/ 0 w 5"/>
                <a:gd name="T5" fmla="*/ 9 h 10"/>
                <a:gd name="T6" fmla="*/ 4 w 5"/>
                <a:gd name="T7" fmla="*/ 1 h 10"/>
                <a:gd name="T8" fmla="*/ 4 w 5"/>
                <a:gd name="T9" fmla="*/ 0 h 10"/>
                <a:gd name="T10" fmla="*/ 5 w 5"/>
                <a:gd name="T11" fmla="*/ 1 h 10"/>
                <a:gd name="T12" fmla="*/ 5 w 5"/>
                <a:gd name="T13" fmla="*/ 1 h 10"/>
                <a:gd name="T14" fmla="*/ 3 w 5"/>
                <a:gd name="T15" fmla="*/ 10 h 10"/>
                <a:gd name="T16" fmla="*/ 2 w 5"/>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10">
                  <a:moveTo>
                    <a:pt x="2" y="10"/>
                  </a:moveTo>
                  <a:lnTo>
                    <a:pt x="0" y="9"/>
                  </a:lnTo>
                  <a:lnTo>
                    <a:pt x="0" y="9"/>
                  </a:lnTo>
                  <a:lnTo>
                    <a:pt x="4" y="1"/>
                  </a:lnTo>
                  <a:lnTo>
                    <a:pt x="4" y="0"/>
                  </a:lnTo>
                  <a:lnTo>
                    <a:pt x="5" y="1"/>
                  </a:lnTo>
                  <a:lnTo>
                    <a:pt x="5" y="1"/>
                  </a:lnTo>
                  <a:lnTo>
                    <a:pt x="3" y="10"/>
                  </a:lnTo>
                  <a:lnTo>
                    <a:pt x="2"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1" name="Freeform 622"/>
            <p:cNvSpPr>
              <a:spLocks/>
            </p:cNvSpPr>
            <p:nvPr/>
          </p:nvSpPr>
          <p:spPr bwMode="auto">
            <a:xfrm>
              <a:off x="5548313" y="3387726"/>
              <a:ext cx="4763" cy="14288"/>
            </a:xfrm>
            <a:custGeom>
              <a:avLst/>
              <a:gdLst>
                <a:gd name="T0" fmla="*/ 3 w 3"/>
                <a:gd name="T1" fmla="*/ 0 h 9"/>
                <a:gd name="T2" fmla="*/ 1 w 3"/>
                <a:gd name="T3" fmla="*/ 8 h 9"/>
                <a:gd name="T4" fmla="*/ 0 w 3"/>
                <a:gd name="T5" fmla="*/ 9 h 9"/>
                <a:gd name="T6" fmla="*/ 0 w 3"/>
                <a:gd name="T7" fmla="*/ 9 h 9"/>
                <a:gd name="T8" fmla="*/ 3 w 3"/>
                <a:gd name="T9" fmla="*/ 0 h 9"/>
                <a:gd name="T10" fmla="*/ 3 w 3"/>
                <a:gd name="T11" fmla="*/ 0 h 9"/>
                <a:gd name="T12" fmla="*/ 3 w 3"/>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3" h="9">
                  <a:moveTo>
                    <a:pt x="3" y="0"/>
                  </a:moveTo>
                  <a:lnTo>
                    <a:pt x="1" y="8"/>
                  </a:lnTo>
                  <a:lnTo>
                    <a:pt x="0" y="9"/>
                  </a:lnTo>
                  <a:lnTo>
                    <a:pt x="0" y="9"/>
                  </a:lnTo>
                  <a:lnTo>
                    <a:pt x="3" y="0"/>
                  </a:lnTo>
                  <a:lnTo>
                    <a:pt x="3" y="0"/>
                  </a:lnTo>
                  <a:lnTo>
                    <a:pt x="3" y="0"/>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2" name="Freeform 623"/>
            <p:cNvSpPr>
              <a:spLocks noEditPoints="1"/>
            </p:cNvSpPr>
            <p:nvPr/>
          </p:nvSpPr>
          <p:spPr bwMode="auto">
            <a:xfrm>
              <a:off x="5553076" y="3355976"/>
              <a:ext cx="12700" cy="15875"/>
            </a:xfrm>
            <a:custGeom>
              <a:avLst/>
              <a:gdLst>
                <a:gd name="T0" fmla="*/ 8 w 8"/>
                <a:gd name="T1" fmla="*/ 2 h 9"/>
                <a:gd name="T2" fmla="*/ 6 w 8"/>
                <a:gd name="T3" fmla="*/ 1 h 9"/>
                <a:gd name="T4" fmla="*/ 2 w 8"/>
                <a:gd name="T5" fmla="*/ 2 h 9"/>
                <a:gd name="T6" fmla="*/ 1 w 8"/>
                <a:gd name="T7" fmla="*/ 6 h 9"/>
                <a:gd name="T8" fmla="*/ 3 w 8"/>
                <a:gd name="T9" fmla="*/ 9 h 9"/>
                <a:gd name="T10" fmla="*/ 7 w 8"/>
                <a:gd name="T11" fmla="*/ 8 h 9"/>
                <a:gd name="T12" fmla="*/ 8 w 8"/>
                <a:gd name="T13" fmla="*/ 4 h 9"/>
                <a:gd name="T14" fmla="*/ 8 w 8"/>
                <a:gd name="T15" fmla="*/ 2 h 9"/>
                <a:gd name="T16" fmla="*/ 5 w 8"/>
                <a:gd name="T17" fmla="*/ 7 h 9"/>
                <a:gd name="T18" fmla="*/ 3 w 8"/>
                <a:gd name="T19" fmla="*/ 8 h 9"/>
                <a:gd name="T20" fmla="*/ 2 w 8"/>
                <a:gd name="T21" fmla="*/ 6 h 9"/>
                <a:gd name="T22" fmla="*/ 4 w 8"/>
                <a:gd name="T23" fmla="*/ 2 h 9"/>
                <a:gd name="T24" fmla="*/ 5 w 8"/>
                <a:gd name="T25" fmla="*/ 2 h 9"/>
                <a:gd name="T26" fmla="*/ 7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8" y="2"/>
                  </a:moveTo>
                  <a:cubicBezTo>
                    <a:pt x="7" y="1"/>
                    <a:pt x="7" y="1"/>
                    <a:pt x="6" y="1"/>
                  </a:cubicBezTo>
                  <a:cubicBezTo>
                    <a:pt x="4" y="0"/>
                    <a:pt x="2" y="0"/>
                    <a:pt x="2" y="2"/>
                  </a:cubicBezTo>
                  <a:cubicBezTo>
                    <a:pt x="1" y="6"/>
                    <a:pt x="1" y="6"/>
                    <a:pt x="1" y="6"/>
                  </a:cubicBezTo>
                  <a:cubicBezTo>
                    <a:pt x="0" y="7"/>
                    <a:pt x="1" y="8"/>
                    <a:pt x="3" y="9"/>
                  </a:cubicBezTo>
                  <a:cubicBezTo>
                    <a:pt x="5" y="9"/>
                    <a:pt x="6" y="9"/>
                    <a:pt x="7" y="8"/>
                  </a:cubicBezTo>
                  <a:cubicBezTo>
                    <a:pt x="8" y="4"/>
                    <a:pt x="8" y="4"/>
                    <a:pt x="8" y="4"/>
                  </a:cubicBezTo>
                  <a:cubicBezTo>
                    <a:pt x="8" y="3"/>
                    <a:pt x="8" y="3"/>
                    <a:pt x="8" y="2"/>
                  </a:cubicBezTo>
                  <a:moveTo>
                    <a:pt x="5" y="7"/>
                  </a:moveTo>
                  <a:cubicBezTo>
                    <a:pt x="5" y="8"/>
                    <a:pt x="4" y="8"/>
                    <a:pt x="3" y="8"/>
                  </a:cubicBezTo>
                  <a:cubicBezTo>
                    <a:pt x="2" y="7"/>
                    <a:pt x="2" y="7"/>
                    <a:pt x="2" y="6"/>
                  </a:cubicBezTo>
                  <a:cubicBezTo>
                    <a:pt x="4" y="2"/>
                    <a:pt x="4" y="2"/>
                    <a:pt x="4" y="2"/>
                  </a:cubicBezTo>
                  <a:cubicBezTo>
                    <a:pt x="4" y="1"/>
                    <a:pt x="5" y="1"/>
                    <a:pt x="5" y="2"/>
                  </a:cubicBezTo>
                  <a:cubicBezTo>
                    <a:pt x="6" y="2"/>
                    <a:pt x="7" y="3"/>
                    <a:pt x="7" y="3"/>
                  </a:cubicBezTo>
                  <a:cubicBezTo>
                    <a:pt x="5" y="7"/>
                    <a:pt x="5" y="7"/>
                    <a:pt x="5" y="7"/>
                  </a:cubicBezTo>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3" name="Freeform 624"/>
            <p:cNvSpPr>
              <a:spLocks/>
            </p:cNvSpPr>
            <p:nvPr/>
          </p:nvSpPr>
          <p:spPr bwMode="auto">
            <a:xfrm>
              <a:off x="5557838" y="3357563"/>
              <a:ext cx="7938" cy="14288"/>
            </a:xfrm>
            <a:custGeom>
              <a:avLst/>
              <a:gdLst>
                <a:gd name="T0" fmla="*/ 5 w 5"/>
                <a:gd name="T1" fmla="*/ 3 h 8"/>
                <a:gd name="T2" fmla="*/ 4 w 5"/>
                <a:gd name="T3" fmla="*/ 7 h 8"/>
                <a:gd name="T4" fmla="*/ 0 w 5"/>
                <a:gd name="T5" fmla="*/ 8 h 8"/>
                <a:gd name="T6" fmla="*/ 0 w 5"/>
                <a:gd name="T7" fmla="*/ 7 h 8"/>
                <a:gd name="T8" fmla="*/ 2 w 5"/>
                <a:gd name="T9" fmla="*/ 6 h 8"/>
                <a:gd name="T10" fmla="*/ 4 w 5"/>
                <a:gd name="T11" fmla="*/ 2 h 8"/>
                <a:gd name="T12" fmla="*/ 2 w 5"/>
                <a:gd name="T13" fmla="*/ 1 h 8"/>
                <a:gd name="T14" fmla="*/ 3 w 5"/>
                <a:gd name="T15" fmla="*/ 0 h 8"/>
                <a:gd name="T16" fmla="*/ 5 w 5"/>
                <a:gd name="T17" fmla="*/ 1 h 8"/>
                <a:gd name="T18" fmla="*/ 5 w 5"/>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8">
                  <a:moveTo>
                    <a:pt x="5" y="3"/>
                  </a:moveTo>
                  <a:cubicBezTo>
                    <a:pt x="4" y="7"/>
                    <a:pt x="4" y="7"/>
                    <a:pt x="4" y="7"/>
                  </a:cubicBezTo>
                  <a:cubicBezTo>
                    <a:pt x="3" y="8"/>
                    <a:pt x="2" y="8"/>
                    <a:pt x="0" y="8"/>
                  </a:cubicBezTo>
                  <a:cubicBezTo>
                    <a:pt x="0" y="7"/>
                    <a:pt x="0" y="7"/>
                    <a:pt x="0" y="7"/>
                  </a:cubicBezTo>
                  <a:cubicBezTo>
                    <a:pt x="1" y="7"/>
                    <a:pt x="2" y="7"/>
                    <a:pt x="2" y="6"/>
                  </a:cubicBezTo>
                  <a:cubicBezTo>
                    <a:pt x="4" y="2"/>
                    <a:pt x="4" y="2"/>
                    <a:pt x="4" y="2"/>
                  </a:cubicBezTo>
                  <a:cubicBezTo>
                    <a:pt x="4" y="2"/>
                    <a:pt x="3" y="1"/>
                    <a:pt x="2" y="1"/>
                  </a:cubicBezTo>
                  <a:cubicBezTo>
                    <a:pt x="3" y="0"/>
                    <a:pt x="3" y="0"/>
                    <a:pt x="3" y="0"/>
                  </a:cubicBezTo>
                  <a:cubicBezTo>
                    <a:pt x="4" y="0"/>
                    <a:pt x="4" y="0"/>
                    <a:pt x="5" y="1"/>
                  </a:cubicBezTo>
                  <a:cubicBezTo>
                    <a:pt x="5" y="2"/>
                    <a:pt x="5" y="2"/>
                    <a:pt x="5" y="3"/>
                  </a:cubicBezTo>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4" name="Freeform 625"/>
            <p:cNvSpPr>
              <a:spLocks/>
            </p:cNvSpPr>
            <p:nvPr/>
          </p:nvSpPr>
          <p:spPr bwMode="auto">
            <a:xfrm>
              <a:off x="5553076" y="3367088"/>
              <a:ext cx="6350" cy="14288"/>
            </a:xfrm>
            <a:custGeom>
              <a:avLst/>
              <a:gdLst>
                <a:gd name="T0" fmla="*/ 1 w 4"/>
                <a:gd name="T1" fmla="*/ 9 h 9"/>
                <a:gd name="T2" fmla="*/ 0 w 4"/>
                <a:gd name="T3" fmla="*/ 9 h 9"/>
                <a:gd name="T4" fmla="*/ 0 w 4"/>
                <a:gd name="T5" fmla="*/ 8 h 9"/>
                <a:gd name="T6" fmla="*/ 3 w 4"/>
                <a:gd name="T7" fmla="*/ 1 h 9"/>
                <a:gd name="T8" fmla="*/ 3 w 4"/>
                <a:gd name="T9" fmla="*/ 0 h 9"/>
                <a:gd name="T10" fmla="*/ 4 w 4"/>
                <a:gd name="T11" fmla="*/ 1 h 9"/>
                <a:gd name="T12" fmla="*/ 4 w 4"/>
                <a:gd name="T13" fmla="*/ 1 h 9"/>
                <a:gd name="T14" fmla="*/ 2 w 4"/>
                <a:gd name="T15" fmla="*/ 9 h 9"/>
                <a:gd name="T16" fmla="*/ 1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1" y="9"/>
                  </a:moveTo>
                  <a:lnTo>
                    <a:pt x="0" y="9"/>
                  </a:lnTo>
                  <a:lnTo>
                    <a:pt x="0" y="8"/>
                  </a:lnTo>
                  <a:lnTo>
                    <a:pt x="3" y="1"/>
                  </a:lnTo>
                  <a:lnTo>
                    <a:pt x="3" y="0"/>
                  </a:lnTo>
                  <a:lnTo>
                    <a:pt x="4" y="1"/>
                  </a:lnTo>
                  <a:lnTo>
                    <a:pt x="4" y="1"/>
                  </a:lnTo>
                  <a:lnTo>
                    <a:pt x="2" y="9"/>
                  </a:lnTo>
                  <a:lnTo>
                    <a:pt x="1"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5" name="Freeform 626"/>
            <p:cNvSpPr>
              <a:spLocks/>
            </p:cNvSpPr>
            <p:nvPr/>
          </p:nvSpPr>
          <p:spPr bwMode="auto">
            <a:xfrm>
              <a:off x="5553076" y="3367088"/>
              <a:ext cx="6350" cy="14288"/>
            </a:xfrm>
            <a:custGeom>
              <a:avLst/>
              <a:gdLst>
                <a:gd name="T0" fmla="*/ 1 w 4"/>
                <a:gd name="T1" fmla="*/ 9 h 9"/>
                <a:gd name="T2" fmla="*/ 0 w 4"/>
                <a:gd name="T3" fmla="*/ 9 h 9"/>
                <a:gd name="T4" fmla="*/ 0 w 4"/>
                <a:gd name="T5" fmla="*/ 8 h 9"/>
                <a:gd name="T6" fmla="*/ 3 w 4"/>
                <a:gd name="T7" fmla="*/ 1 h 9"/>
                <a:gd name="T8" fmla="*/ 3 w 4"/>
                <a:gd name="T9" fmla="*/ 0 h 9"/>
                <a:gd name="T10" fmla="*/ 4 w 4"/>
                <a:gd name="T11" fmla="*/ 1 h 9"/>
                <a:gd name="T12" fmla="*/ 4 w 4"/>
                <a:gd name="T13" fmla="*/ 1 h 9"/>
                <a:gd name="T14" fmla="*/ 2 w 4"/>
                <a:gd name="T15" fmla="*/ 9 h 9"/>
                <a:gd name="T16" fmla="*/ 1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1" y="9"/>
                  </a:moveTo>
                  <a:lnTo>
                    <a:pt x="0" y="9"/>
                  </a:lnTo>
                  <a:lnTo>
                    <a:pt x="0" y="8"/>
                  </a:lnTo>
                  <a:lnTo>
                    <a:pt x="3" y="1"/>
                  </a:lnTo>
                  <a:lnTo>
                    <a:pt x="3" y="0"/>
                  </a:lnTo>
                  <a:lnTo>
                    <a:pt x="4" y="1"/>
                  </a:lnTo>
                  <a:lnTo>
                    <a:pt x="4" y="1"/>
                  </a:lnTo>
                  <a:lnTo>
                    <a:pt x="2" y="9"/>
                  </a:lnTo>
                  <a:lnTo>
                    <a:pt x="1"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6" name="Freeform 627"/>
            <p:cNvSpPr>
              <a:spLocks/>
            </p:cNvSpPr>
            <p:nvPr/>
          </p:nvSpPr>
          <p:spPr bwMode="auto">
            <a:xfrm>
              <a:off x="5554663" y="3368676"/>
              <a:ext cx="4763" cy="12700"/>
            </a:xfrm>
            <a:custGeom>
              <a:avLst/>
              <a:gdLst>
                <a:gd name="T0" fmla="*/ 3 w 3"/>
                <a:gd name="T1" fmla="*/ 1 h 8"/>
                <a:gd name="T2" fmla="*/ 1 w 3"/>
                <a:gd name="T3" fmla="*/ 7 h 8"/>
                <a:gd name="T4" fmla="*/ 0 w 3"/>
                <a:gd name="T5" fmla="*/ 8 h 8"/>
                <a:gd name="T6" fmla="*/ 0 w 3"/>
                <a:gd name="T7" fmla="*/ 8 h 8"/>
                <a:gd name="T8" fmla="*/ 3 w 3"/>
                <a:gd name="T9" fmla="*/ 0 h 8"/>
                <a:gd name="T10" fmla="*/ 3 w 3"/>
                <a:gd name="T11" fmla="*/ 0 h 8"/>
                <a:gd name="T12" fmla="*/ 3 w 3"/>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3" h="8">
                  <a:moveTo>
                    <a:pt x="3" y="1"/>
                  </a:moveTo>
                  <a:lnTo>
                    <a:pt x="1" y="7"/>
                  </a:lnTo>
                  <a:lnTo>
                    <a:pt x="0" y="8"/>
                  </a:lnTo>
                  <a:lnTo>
                    <a:pt x="0" y="8"/>
                  </a:lnTo>
                  <a:lnTo>
                    <a:pt x="3" y="0"/>
                  </a:lnTo>
                  <a:lnTo>
                    <a:pt x="3" y="0"/>
                  </a:lnTo>
                  <a:lnTo>
                    <a:pt x="3"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7" name="Freeform 628"/>
            <p:cNvSpPr>
              <a:spLocks/>
            </p:cNvSpPr>
            <p:nvPr/>
          </p:nvSpPr>
          <p:spPr bwMode="auto">
            <a:xfrm>
              <a:off x="5554663" y="3368676"/>
              <a:ext cx="4763" cy="12700"/>
            </a:xfrm>
            <a:custGeom>
              <a:avLst/>
              <a:gdLst>
                <a:gd name="T0" fmla="*/ 3 w 3"/>
                <a:gd name="T1" fmla="*/ 1 h 8"/>
                <a:gd name="T2" fmla="*/ 1 w 3"/>
                <a:gd name="T3" fmla="*/ 7 h 8"/>
                <a:gd name="T4" fmla="*/ 0 w 3"/>
                <a:gd name="T5" fmla="*/ 8 h 8"/>
                <a:gd name="T6" fmla="*/ 0 w 3"/>
                <a:gd name="T7" fmla="*/ 8 h 8"/>
                <a:gd name="T8" fmla="*/ 3 w 3"/>
                <a:gd name="T9" fmla="*/ 0 h 8"/>
                <a:gd name="T10" fmla="*/ 3 w 3"/>
                <a:gd name="T11" fmla="*/ 0 h 8"/>
                <a:gd name="T12" fmla="*/ 3 w 3"/>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3" h="8">
                  <a:moveTo>
                    <a:pt x="3" y="1"/>
                  </a:moveTo>
                  <a:lnTo>
                    <a:pt x="1" y="7"/>
                  </a:lnTo>
                  <a:lnTo>
                    <a:pt x="0" y="8"/>
                  </a:lnTo>
                  <a:lnTo>
                    <a:pt x="0" y="8"/>
                  </a:lnTo>
                  <a:lnTo>
                    <a:pt x="3" y="0"/>
                  </a:lnTo>
                  <a:lnTo>
                    <a:pt x="3" y="0"/>
                  </a:lnTo>
                  <a:lnTo>
                    <a:pt x="3" y="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8" name="Freeform 629"/>
            <p:cNvSpPr>
              <a:spLocks/>
            </p:cNvSpPr>
            <p:nvPr/>
          </p:nvSpPr>
          <p:spPr bwMode="auto">
            <a:xfrm>
              <a:off x="5307013" y="3305176"/>
              <a:ext cx="279400" cy="87313"/>
            </a:xfrm>
            <a:custGeom>
              <a:avLst/>
              <a:gdLst>
                <a:gd name="T0" fmla="*/ 0 w 165"/>
                <a:gd name="T1" fmla="*/ 18 h 51"/>
                <a:gd name="T2" fmla="*/ 6 w 165"/>
                <a:gd name="T3" fmla="*/ 51 h 51"/>
                <a:gd name="T4" fmla="*/ 8 w 165"/>
                <a:gd name="T5" fmla="*/ 50 h 51"/>
                <a:gd name="T6" fmla="*/ 61 w 165"/>
                <a:gd name="T7" fmla="*/ 28 h 51"/>
                <a:gd name="T8" fmla="*/ 149 w 165"/>
                <a:gd name="T9" fmla="*/ 40 h 51"/>
                <a:gd name="T10" fmla="*/ 160 w 165"/>
                <a:gd name="T11" fmla="*/ 39 h 51"/>
                <a:gd name="T12" fmla="*/ 165 w 165"/>
                <a:gd name="T13" fmla="*/ 33 h 51"/>
                <a:gd name="T14" fmla="*/ 158 w 165"/>
                <a:gd name="T15" fmla="*/ 27 h 51"/>
                <a:gd name="T16" fmla="*/ 156 w 165"/>
                <a:gd name="T17" fmla="*/ 28 h 51"/>
                <a:gd name="T18" fmla="*/ 155 w 165"/>
                <a:gd name="T19" fmla="*/ 31 h 51"/>
                <a:gd name="T20" fmla="*/ 146 w 165"/>
                <a:gd name="T21" fmla="*/ 28 h 51"/>
                <a:gd name="T22" fmla="*/ 143 w 165"/>
                <a:gd name="T23" fmla="*/ 28 h 51"/>
                <a:gd name="T24" fmla="*/ 61 w 165"/>
                <a:gd name="T25" fmla="*/ 2 h 51"/>
                <a:gd name="T26" fmla="*/ 0 w 165"/>
                <a:gd name="T27" fmla="*/ 18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51">
                  <a:moveTo>
                    <a:pt x="0" y="18"/>
                  </a:moveTo>
                  <a:cubicBezTo>
                    <a:pt x="6" y="51"/>
                    <a:pt x="6" y="51"/>
                    <a:pt x="6" y="51"/>
                  </a:cubicBezTo>
                  <a:cubicBezTo>
                    <a:pt x="6" y="51"/>
                    <a:pt x="7" y="50"/>
                    <a:pt x="8" y="50"/>
                  </a:cubicBezTo>
                  <a:cubicBezTo>
                    <a:pt x="7" y="50"/>
                    <a:pt x="43" y="27"/>
                    <a:pt x="61" y="28"/>
                  </a:cubicBezTo>
                  <a:cubicBezTo>
                    <a:pt x="83" y="28"/>
                    <a:pt x="128" y="41"/>
                    <a:pt x="149" y="40"/>
                  </a:cubicBezTo>
                  <a:cubicBezTo>
                    <a:pt x="151" y="40"/>
                    <a:pt x="155" y="40"/>
                    <a:pt x="160" y="39"/>
                  </a:cubicBezTo>
                  <a:cubicBezTo>
                    <a:pt x="162" y="39"/>
                    <a:pt x="165" y="36"/>
                    <a:pt x="165" y="33"/>
                  </a:cubicBezTo>
                  <a:cubicBezTo>
                    <a:pt x="165" y="30"/>
                    <a:pt x="162" y="27"/>
                    <a:pt x="158" y="27"/>
                  </a:cubicBezTo>
                  <a:cubicBezTo>
                    <a:pt x="157" y="27"/>
                    <a:pt x="157" y="28"/>
                    <a:pt x="156" y="28"/>
                  </a:cubicBezTo>
                  <a:cubicBezTo>
                    <a:pt x="156" y="29"/>
                    <a:pt x="156" y="30"/>
                    <a:pt x="155" y="31"/>
                  </a:cubicBezTo>
                  <a:cubicBezTo>
                    <a:pt x="153" y="35"/>
                    <a:pt x="146" y="33"/>
                    <a:pt x="146" y="28"/>
                  </a:cubicBezTo>
                  <a:cubicBezTo>
                    <a:pt x="145" y="28"/>
                    <a:pt x="144" y="28"/>
                    <a:pt x="143" y="28"/>
                  </a:cubicBezTo>
                  <a:cubicBezTo>
                    <a:pt x="132" y="28"/>
                    <a:pt x="88" y="4"/>
                    <a:pt x="61" y="2"/>
                  </a:cubicBezTo>
                  <a:cubicBezTo>
                    <a:pt x="44" y="0"/>
                    <a:pt x="16" y="10"/>
                    <a:pt x="0" y="18"/>
                  </a:cubicBezTo>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9" name="Freeform 630"/>
            <p:cNvSpPr>
              <a:spLocks noEditPoints="1"/>
            </p:cNvSpPr>
            <p:nvPr/>
          </p:nvSpPr>
          <p:spPr bwMode="auto">
            <a:xfrm>
              <a:off x="5340351" y="3352801"/>
              <a:ext cx="246063" cy="25400"/>
            </a:xfrm>
            <a:custGeom>
              <a:avLst/>
              <a:gdLst>
                <a:gd name="T0" fmla="*/ 131 w 146"/>
                <a:gd name="T1" fmla="*/ 12 h 15"/>
                <a:gd name="T2" fmla="*/ 130 w 146"/>
                <a:gd name="T3" fmla="*/ 12 h 15"/>
                <a:gd name="T4" fmla="*/ 129 w 146"/>
                <a:gd name="T5" fmla="*/ 12 h 15"/>
                <a:gd name="T6" fmla="*/ 129 w 146"/>
                <a:gd name="T7" fmla="*/ 12 h 15"/>
                <a:gd name="T8" fmla="*/ 130 w 146"/>
                <a:gd name="T9" fmla="*/ 12 h 15"/>
                <a:gd name="T10" fmla="*/ 131 w 146"/>
                <a:gd name="T11" fmla="*/ 12 h 15"/>
                <a:gd name="T12" fmla="*/ 122 w 146"/>
                <a:gd name="T13" fmla="*/ 12 h 15"/>
                <a:gd name="T14" fmla="*/ 127 w 146"/>
                <a:gd name="T15" fmla="*/ 12 h 15"/>
                <a:gd name="T16" fmla="*/ 128 w 146"/>
                <a:gd name="T17" fmla="*/ 12 h 15"/>
                <a:gd name="T18" fmla="*/ 128 w 146"/>
                <a:gd name="T19" fmla="*/ 12 h 15"/>
                <a:gd name="T20" fmla="*/ 127 w 146"/>
                <a:gd name="T21" fmla="*/ 12 h 15"/>
                <a:gd name="T22" fmla="*/ 122 w 146"/>
                <a:gd name="T23" fmla="*/ 12 h 15"/>
                <a:gd name="T24" fmla="*/ 143 w 146"/>
                <a:gd name="T25" fmla="*/ 10 h 15"/>
                <a:gd name="T26" fmla="*/ 143 w 146"/>
                <a:gd name="T27" fmla="*/ 10 h 15"/>
                <a:gd name="T28" fmla="*/ 143 w 146"/>
                <a:gd name="T29" fmla="*/ 10 h 15"/>
                <a:gd name="T30" fmla="*/ 145 w 146"/>
                <a:gd name="T31" fmla="*/ 2 h 15"/>
                <a:gd name="T32" fmla="*/ 146 w 146"/>
                <a:gd name="T33" fmla="*/ 5 h 15"/>
                <a:gd name="T34" fmla="*/ 144 w 146"/>
                <a:gd name="T35" fmla="*/ 10 h 15"/>
                <a:gd name="T36" fmla="*/ 146 w 146"/>
                <a:gd name="T37" fmla="*/ 5 h 15"/>
                <a:gd name="T38" fmla="*/ 145 w 146"/>
                <a:gd name="T39" fmla="*/ 2 h 15"/>
                <a:gd name="T40" fmla="*/ 144 w 146"/>
                <a:gd name="T41" fmla="*/ 2 h 15"/>
                <a:gd name="T42" fmla="*/ 145 w 146"/>
                <a:gd name="T43" fmla="*/ 2 h 15"/>
                <a:gd name="T44" fmla="*/ 144 w 146"/>
                <a:gd name="T45" fmla="*/ 2 h 15"/>
                <a:gd name="T46" fmla="*/ 144 w 146"/>
                <a:gd name="T47" fmla="*/ 2 h 15"/>
                <a:gd name="T48" fmla="*/ 144 w 146"/>
                <a:gd name="T49" fmla="*/ 2 h 15"/>
                <a:gd name="T50" fmla="*/ 144 w 146"/>
                <a:gd name="T51" fmla="*/ 2 h 15"/>
                <a:gd name="T52" fmla="*/ 144 w 146"/>
                <a:gd name="T53" fmla="*/ 2 h 15"/>
                <a:gd name="T54" fmla="*/ 144 w 146"/>
                <a:gd name="T55" fmla="*/ 2 h 15"/>
                <a:gd name="T56" fmla="*/ 144 w 146"/>
                <a:gd name="T57" fmla="*/ 2 h 15"/>
                <a:gd name="T58" fmla="*/ 144 w 146"/>
                <a:gd name="T59" fmla="*/ 1 h 15"/>
                <a:gd name="T60" fmla="*/ 144 w 146"/>
                <a:gd name="T61" fmla="*/ 1 h 15"/>
                <a:gd name="T62" fmla="*/ 144 w 146"/>
                <a:gd name="T63" fmla="*/ 1 h 15"/>
                <a:gd name="T64" fmla="*/ 144 w 146"/>
                <a:gd name="T65" fmla="*/ 1 h 15"/>
                <a:gd name="T66" fmla="*/ 144 w 146"/>
                <a:gd name="T67" fmla="*/ 1 h 15"/>
                <a:gd name="T68" fmla="*/ 144 w 146"/>
                <a:gd name="T69" fmla="*/ 1 h 15"/>
                <a:gd name="T70" fmla="*/ 144 w 146"/>
                <a:gd name="T71" fmla="*/ 1 h 15"/>
                <a:gd name="T72" fmla="*/ 144 w 146"/>
                <a:gd name="T73" fmla="*/ 1 h 15"/>
                <a:gd name="T74" fmla="*/ 144 w 146"/>
                <a:gd name="T75" fmla="*/ 1 h 15"/>
                <a:gd name="T76" fmla="*/ 42 w 146"/>
                <a:gd name="T77" fmla="*/ 0 h 15"/>
                <a:gd name="T78" fmla="*/ 0 w 146"/>
                <a:gd name="T79" fmla="*/ 15 h 15"/>
                <a:gd name="T80" fmla="*/ 0 w 146"/>
                <a:gd name="T81" fmla="*/ 15 h 15"/>
                <a:gd name="T82" fmla="*/ 8 w 146"/>
                <a:gd name="T83" fmla="*/ 11 h 15"/>
                <a:gd name="T84" fmla="*/ 42 w 146"/>
                <a:gd name="T85" fmla="*/ 0 h 15"/>
                <a:gd name="T86" fmla="*/ 42 w 146"/>
                <a:gd name="T87" fmla="*/ 0 h 15"/>
                <a:gd name="T88" fmla="*/ 57 w 146"/>
                <a:gd name="T89" fmla="*/ 1 h 15"/>
                <a:gd name="T90" fmla="*/ 42 w 146"/>
                <a:gd name="T91" fmla="*/ 0 h 15"/>
                <a:gd name="T92" fmla="*/ 42 w 146"/>
                <a:gd name="T93" fmla="*/ 0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46" h="15">
                  <a:moveTo>
                    <a:pt x="131" y="12"/>
                  </a:moveTo>
                  <a:cubicBezTo>
                    <a:pt x="131" y="12"/>
                    <a:pt x="130" y="12"/>
                    <a:pt x="130" y="12"/>
                  </a:cubicBezTo>
                  <a:cubicBezTo>
                    <a:pt x="129" y="12"/>
                    <a:pt x="129" y="12"/>
                    <a:pt x="129" y="12"/>
                  </a:cubicBezTo>
                  <a:cubicBezTo>
                    <a:pt x="129" y="12"/>
                    <a:pt x="129" y="12"/>
                    <a:pt x="129" y="12"/>
                  </a:cubicBezTo>
                  <a:cubicBezTo>
                    <a:pt x="129" y="12"/>
                    <a:pt x="129" y="12"/>
                    <a:pt x="130" y="12"/>
                  </a:cubicBezTo>
                  <a:cubicBezTo>
                    <a:pt x="130" y="12"/>
                    <a:pt x="131" y="12"/>
                    <a:pt x="131" y="12"/>
                  </a:cubicBezTo>
                  <a:moveTo>
                    <a:pt x="122" y="12"/>
                  </a:moveTo>
                  <a:cubicBezTo>
                    <a:pt x="124" y="12"/>
                    <a:pt x="125" y="12"/>
                    <a:pt x="127" y="12"/>
                  </a:cubicBezTo>
                  <a:cubicBezTo>
                    <a:pt x="127" y="12"/>
                    <a:pt x="127" y="12"/>
                    <a:pt x="128" y="12"/>
                  </a:cubicBezTo>
                  <a:cubicBezTo>
                    <a:pt x="128" y="12"/>
                    <a:pt x="128" y="12"/>
                    <a:pt x="128" y="12"/>
                  </a:cubicBezTo>
                  <a:cubicBezTo>
                    <a:pt x="127" y="12"/>
                    <a:pt x="127" y="12"/>
                    <a:pt x="127" y="12"/>
                  </a:cubicBezTo>
                  <a:cubicBezTo>
                    <a:pt x="125" y="12"/>
                    <a:pt x="124" y="12"/>
                    <a:pt x="122" y="12"/>
                  </a:cubicBezTo>
                  <a:moveTo>
                    <a:pt x="143" y="10"/>
                  </a:moveTo>
                  <a:cubicBezTo>
                    <a:pt x="143" y="10"/>
                    <a:pt x="143" y="10"/>
                    <a:pt x="143" y="10"/>
                  </a:cubicBezTo>
                  <a:cubicBezTo>
                    <a:pt x="143" y="10"/>
                    <a:pt x="143" y="10"/>
                    <a:pt x="143" y="10"/>
                  </a:cubicBezTo>
                  <a:moveTo>
                    <a:pt x="145" y="2"/>
                  </a:moveTo>
                  <a:cubicBezTo>
                    <a:pt x="145" y="3"/>
                    <a:pt x="146" y="4"/>
                    <a:pt x="146" y="5"/>
                  </a:cubicBezTo>
                  <a:cubicBezTo>
                    <a:pt x="146" y="7"/>
                    <a:pt x="145" y="9"/>
                    <a:pt x="144" y="10"/>
                  </a:cubicBezTo>
                  <a:cubicBezTo>
                    <a:pt x="145" y="9"/>
                    <a:pt x="146" y="7"/>
                    <a:pt x="146" y="5"/>
                  </a:cubicBezTo>
                  <a:cubicBezTo>
                    <a:pt x="146" y="4"/>
                    <a:pt x="145" y="3"/>
                    <a:pt x="145" y="2"/>
                  </a:cubicBezTo>
                  <a:moveTo>
                    <a:pt x="144" y="2"/>
                  </a:moveTo>
                  <a:cubicBezTo>
                    <a:pt x="145" y="2"/>
                    <a:pt x="145" y="2"/>
                    <a:pt x="145" y="2"/>
                  </a:cubicBezTo>
                  <a:cubicBezTo>
                    <a:pt x="145" y="2"/>
                    <a:pt x="145" y="2"/>
                    <a:pt x="144" y="2"/>
                  </a:cubicBezTo>
                  <a:moveTo>
                    <a:pt x="144" y="2"/>
                  </a:moveTo>
                  <a:cubicBezTo>
                    <a:pt x="144" y="2"/>
                    <a:pt x="144" y="2"/>
                    <a:pt x="144" y="2"/>
                  </a:cubicBezTo>
                  <a:cubicBezTo>
                    <a:pt x="144" y="2"/>
                    <a:pt x="144" y="2"/>
                    <a:pt x="144" y="2"/>
                  </a:cubicBezTo>
                  <a:moveTo>
                    <a:pt x="144" y="2"/>
                  </a:moveTo>
                  <a:cubicBezTo>
                    <a:pt x="144" y="2"/>
                    <a:pt x="144" y="2"/>
                    <a:pt x="144" y="2"/>
                  </a:cubicBezTo>
                  <a:cubicBezTo>
                    <a:pt x="144" y="2"/>
                    <a:pt x="144" y="2"/>
                    <a:pt x="144" y="2"/>
                  </a:cubicBezTo>
                  <a:moveTo>
                    <a:pt x="144" y="1"/>
                  </a:moveTo>
                  <a:cubicBezTo>
                    <a:pt x="144" y="1"/>
                    <a:pt x="144" y="1"/>
                    <a:pt x="144" y="1"/>
                  </a:cubicBezTo>
                  <a:cubicBezTo>
                    <a:pt x="144" y="1"/>
                    <a:pt x="144" y="1"/>
                    <a:pt x="144" y="1"/>
                  </a:cubicBezTo>
                  <a:moveTo>
                    <a:pt x="144" y="1"/>
                  </a:moveTo>
                  <a:cubicBezTo>
                    <a:pt x="144" y="1"/>
                    <a:pt x="144" y="1"/>
                    <a:pt x="144" y="1"/>
                  </a:cubicBezTo>
                  <a:cubicBezTo>
                    <a:pt x="144" y="1"/>
                    <a:pt x="144" y="1"/>
                    <a:pt x="144" y="1"/>
                  </a:cubicBezTo>
                  <a:moveTo>
                    <a:pt x="144" y="1"/>
                  </a:moveTo>
                  <a:cubicBezTo>
                    <a:pt x="144" y="1"/>
                    <a:pt x="144" y="1"/>
                    <a:pt x="144" y="1"/>
                  </a:cubicBezTo>
                  <a:cubicBezTo>
                    <a:pt x="144" y="1"/>
                    <a:pt x="144" y="1"/>
                    <a:pt x="144" y="1"/>
                  </a:cubicBezTo>
                  <a:moveTo>
                    <a:pt x="42" y="0"/>
                  </a:moveTo>
                  <a:cubicBezTo>
                    <a:pt x="30" y="0"/>
                    <a:pt x="11" y="9"/>
                    <a:pt x="0" y="15"/>
                  </a:cubicBezTo>
                  <a:cubicBezTo>
                    <a:pt x="0" y="15"/>
                    <a:pt x="0" y="15"/>
                    <a:pt x="0" y="15"/>
                  </a:cubicBezTo>
                  <a:cubicBezTo>
                    <a:pt x="2" y="14"/>
                    <a:pt x="5" y="12"/>
                    <a:pt x="8" y="11"/>
                  </a:cubicBezTo>
                  <a:cubicBezTo>
                    <a:pt x="19" y="5"/>
                    <a:pt x="32" y="0"/>
                    <a:pt x="42" y="0"/>
                  </a:cubicBezTo>
                  <a:cubicBezTo>
                    <a:pt x="42" y="0"/>
                    <a:pt x="42" y="0"/>
                    <a:pt x="42" y="0"/>
                  </a:cubicBezTo>
                  <a:cubicBezTo>
                    <a:pt x="46" y="0"/>
                    <a:pt x="52" y="0"/>
                    <a:pt x="57" y="1"/>
                  </a:cubicBezTo>
                  <a:cubicBezTo>
                    <a:pt x="52" y="0"/>
                    <a:pt x="46" y="0"/>
                    <a:pt x="42" y="0"/>
                  </a:cubicBezTo>
                  <a:cubicBezTo>
                    <a:pt x="42" y="0"/>
                    <a:pt x="42" y="0"/>
                    <a:pt x="42" y="0"/>
                  </a:cubicBezTo>
                </a:path>
              </a:pathLst>
            </a:custGeom>
            <a:solidFill>
              <a:srgbClr val="FFE5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0" name="Oval 631"/>
            <p:cNvSpPr>
              <a:spLocks noChangeArrowheads="1"/>
            </p:cNvSpPr>
            <p:nvPr/>
          </p:nvSpPr>
          <p:spPr bwMode="auto">
            <a:xfrm>
              <a:off x="5556251" y="3373438"/>
              <a:ext cx="1588" cy="1588"/>
            </a:xfrm>
            <a:prstGeom prst="ellipse">
              <a:avLst/>
            </a:prstGeom>
            <a:solidFill>
              <a:srgbClr val="F5CC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1" name="Freeform 632"/>
            <p:cNvSpPr>
              <a:spLocks/>
            </p:cNvSpPr>
            <p:nvPr/>
          </p:nvSpPr>
          <p:spPr bwMode="auto">
            <a:xfrm>
              <a:off x="5556251" y="3373438"/>
              <a:ext cx="1588" cy="0"/>
            </a:xfrm>
            <a:custGeom>
              <a:avLst/>
              <a:gdLst>
                <a:gd name="T0" fmla="*/ 1 w 1"/>
                <a:gd name="T1" fmla="*/ 0 w 1"/>
                <a:gd name="T2" fmla="*/ 0 w 1"/>
                <a:gd name="T3" fmla="*/ 1 w 1"/>
                <a:gd name="T4" fmla="*/ 1 w 1"/>
              </a:gdLst>
              <a:ahLst/>
              <a:cxnLst>
                <a:cxn ang="0">
                  <a:pos x="T0" y="0"/>
                </a:cxn>
                <a:cxn ang="0">
                  <a:pos x="T1" y="0"/>
                </a:cxn>
                <a:cxn ang="0">
                  <a:pos x="T2" y="0"/>
                </a:cxn>
                <a:cxn ang="0">
                  <a:pos x="T3" y="0"/>
                </a:cxn>
                <a:cxn ang="0">
                  <a:pos x="T4" y="0"/>
                </a:cxn>
              </a:cxnLst>
              <a:rect l="0" t="0" r="r" b="b"/>
              <a:pathLst>
                <a:path w="1">
                  <a:moveTo>
                    <a:pt x="1" y="0"/>
                  </a:moveTo>
                  <a:cubicBezTo>
                    <a:pt x="1" y="0"/>
                    <a:pt x="1" y="0"/>
                    <a:pt x="0" y="0"/>
                  </a:cubicBezTo>
                  <a:cubicBezTo>
                    <a:pt x="0" y="0"/>
                    <a:pt x="0" y="0"/>
                    <a:pt x="0" y="0"/>
                  </a:cubicBezTo>
                  <a:cubicBezTo>
                    <a:pt x="1" y="0"/>
                    <a:pt x="1" y="0"/>
                    <a:pt x="1" y="0"/>
                  </a:cubicBezTo>
                  <a:cubicBezTo>
                    <a:pt x="1" y="0"/>
                    <a:pt x="1" y="0"/>
                    <a:pt x="1" y="0"/>
                  </a:cubicBezTo>
                </a:path>
              </a:pathLst>
            </a:custGeom>
            <a:solidFill>
              <a:srgbClr val="FCC2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2" name="Freeform 633"/>
            <p:cNvSpPr>
              <a:spLocks/>
            </p:cNvSpPr>
            <p:nvPr/>
          </p:nvSpPr>
          <p:spPr bwMode="auto">
            <a:xfrm>
              <a:off x="5327651" y="3325813"/>
              <a:ext cx="258763" cy="52388"/>
            </a:xfrm>
            <a:custGeom>
              <a:avLst/>
              <a:gdLst>
                <a:gd name="T0" fmla="*/ 2 w 153"/>
                <a:gd name="T1" fmla="*/ 0 h 31"/>
                <a:gd name="T2" fmla="*/ 0 w 153"/>
                <a:gd name="T3" fmla="*/ 1 h 31"/>
                <a:gd name="T4" fmla="*/ 4 w 153"/>
                <a:gd name="T5" fmla="*/ 9 h 31"/>
                <a:gd name="T6" fmla="*/ 7 w 153"/>
                <a:gd name="T7" fmla="*/ 24 h 31"/>
                <a:gd name="T8" fmla="*/ 7 w 153"/>
                <a:gd name="T9" fmla="*/ 31 h 31"/>
                <a:gd name="T10" fmla="*/ 49 w 153"/>
                <a:gd name="T11" fmla="*/ 16 h 31"/>
                <a:gd name="T12" fmla="*/ 49 w 153"/>
                <a:gd name="T13" fmla="*/ 16 h 31"/>
                <a:gd name="T14" fmla="*/ 64 w 153"/>
                <a:gd name="T15" fmla="*/ 17 h 31"/>
                <a:gd name="T16" fmla="*/ 129 w 153"/>
                <a:gd name="T17" fmla="*/ 28 h 31"/>
                <a:gd name="T18" fmla="*/ 134 w 153"/>
                <a:gd name="T19" fmla="*/ 28 h 31"/>
                <a:gd name="T20" fmla="*/ 135 w 153"/>
                <a:gd name="T21" fmla="*/ 28 h 31"/>
                <a:gd name="T22" fmla="*/ 135 w 153"/>
                <a:gd name="T23" fmla="*/ 28 h 31"/>
                <a:gd name="T24" fmla="*/ 136 w 153"/>
                <a:gd name="T25" fmla="*/ 28 h 31"/>
                <a:gd name="T26" fmla="*/ 137 w 153"/>
                <a:gd name="T27" fmla="*/ 28 h 31"/>
                <a:gd name="T28" fmla="*/ 138 w 153"/>
                <a:gd name="T29" fmla="*/ 28 h 31"/>
                <a:gd name="T30" fmla="*/ 148 w 153"/>
                <a:gd name="T31" fmla="*/ 27 h 31"/>
                <a:gd name="T32" fmla="*/ 150 w 153"/>
                <a:gd name="T33" fmla="*/ 26 h 31"/>
                <a:gd name="T34" fmla="*/ 150 w 153"/>
                <a:gd name="T35" fmla="*/ 26 h 31"/>
                <a:gd name="T36" fmla="*/ 151 w 153"/>
                <a:gd name="T37" fmla="*/ 26 h 31"/>
                <a:gd name="T38" fmla="*/ 153 w 153"/>
                <a:gd name="T39" fmla="*/ 21 h 31"/>
                <a:gd name="T40" fmla="*/ 152 w 153"/>
                <a:gd name="T41" fmla="*/ 18 h 31"/>
                <a:gd name="T42" fmla="*/ 152 w 153"/>
                <a:gd name="T43" fmla="*/ 18 h 31"/>
                <a:gd name="T44" fmla="*/ 151 w 153"/>
                <a:gd name="T45" fmla="*/ 18 h 31"/>
                <a:gd name="T46" fmla="*/ 151 w 153"/>
                <a:gd name="T47" fmla="*/ 18 h 31"/>
                <a:gd name="T48" fmla="*/ 151 w 153"/>
                <a:gd name="T49" fmla="*/ 18 h 31"/>
                <a:gd name="T50" fmla="*/ 151 w 153"/>
                <a:gd name="T51" fmla="*/ 18 h 31"/>
                <a:gd name="T52" fmla="*/ 151 w 153"/>
                <a:gd name="T53" fmla="*/ 18 h 31"/>
                <a:gd name="T54" fmla="*/ 151 w 153"/>
                <a:gd name="T55" fmla="*/ 17 h 31"/>
                <a:gd name="T56" fmla="*/ 151 w 153"/>
                <a:gd name="T57" fmla="*/ 17 h 31"/>
                <a:gd name="T58" fmla="*/ 151 w 153"/>
                <a:gd name="T59" fmla="*/ 17 h 31"/>
                <a:gd name="T60" fmla="*/ 151 w 153"/>
                <a:gd name="T61" fmla="*/ 17 h 31"/>
                <a:gd name="T62" fmla="*/ 151 w 153"/>
                <a:gd name="T63" fmla="*/ 17 h 31"/>
                <a:gd name="T64" fmla="*/ 151 w 153"/>
                <a:gd name="T65" fmla="*/ 17 h 31"/>
                <a:gd name="T66" fmla="*/ 150 w 153"/>
                <a:gd name="T67" fmla="*/ 16 h 31"/>
                <a:gd name="T68" fmla="*/ 151 w 153"/>
                <a:gd name="T69" fmla="*/ 19 h 31"/>
                <a:gd name="T70" fmla="*/ 145 w 153"/>
                <a:gd name="T71" fmla="*/ 25 h 31"/>
                <a:gd name="T72" fmla="*/ 134 w 153"/>
                <a:gd name="T73" fmla="*/ 26 h 31"/>
                <a:gd name="T74" fmla="*/ 133 w 153"/>
                <a:gd name="T75" fmla="*/ 26 h 31"/>
                <a:gd name="T76" fmla="*/ 47 w 153"/>
                <a:gd name="T77" fmla="*/ 12 h 31"/>
                <a:gd name="T78" fmla="*/ 46 w 153"/>
                <a:gd name="T79" fmla="*/ 12 h 31"/>
                <a:gd name="T80" fmla="*/ 14 w 153"/>
                <a:gd name="T81" fmla="*/ 22 h 31"/>
                <a:gd name="T82" fmla="*/ 12 w 153"/>
                <a:gd name="T83" fmla="*/ 17 h 31"/>
                <a:gd name="T84" fmla="*/ 2 w 153"/>
                <a:gd name="T85" fmla="*/ 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53" h="31">
                  <a:moveTo>
                    <a:pt x="2" y="0"/>
                  </a:moveTo>
                  <a:cubicBezTo>
                    <a:pt x="2" y="0"/>
                    <a:pt x="1" y="0"/>
                    <a:pt x="0" y="1"/>
                  </a:cubicBezTo>
                  <a:cubicBezTo>
                    <a:pt x="2" y="3"/>
                    <a:pt x="3" y="6"/>
                    <a:pt x="4" y="9"/>
                  </a:cubicBezTo>
                  <a:cubicBezTo>
                    <a:pt x="6" y="15"/>
                    <a:pt x="7" y="20"/>
                    <a:pt x="7" y="24"/>
                  </a:cubicBezTo>
                  <a:cubicBezTo>
                    <a:pt x="7" y="27"/>
                    <a:pt x="7" y="29"/>
                    <a:pt x="7" y="31"/>
                  </a:cubicBezTo>
                  <a:cubicBezTo>
                    <a:pt x="18" y="25"/>
                    <a:pt x="37" y="16"/>
                    <a:pt x="49" y="16"/>
                  </a:cubicBezTo>
                  <a:cubicBezTo>
                    <a:pt x="49" y="16"/>
                    <a:pt x="49" y="16"/>
                    <a:pt x="49" y="16"/>
                  </a:cubicBezTo>
                  <a:cubicBezTo>
                    <a:pt x="53" y="16"/>
                    <a:pt x="59" y="16"/>
                    <a:pt x="64" y="17"/>
                  </a:cubicBezTo>
                  <a:cubicBezTo>
                    <a:pt x="84" y="20"/>
                    <a:pt x="111" y="27"/>
                    <a:pt x="129" y="28"/>
                  </a:cubicBezTo>
                  <a:cubicBezTo>
                    <a:pt x="131" y="28"/>
                    <a:pt x="132" y="28"/>
                    <a:pt x="134" y="28"/>
                  </a:cubicBezTo>
                  <a:cubicBezTo>
                    <a:pt x="134" y="28"/>
                    <a:pt x="134" y="28"/>
                    <a:pt x="135" y="28"/>
                  </a:cubicBezTo>
                  <a:cubicBezTo>
                    <a:pt x="135" y="28"/>
                    <a:pt x="135" y="28"/>
                    <a:pt x="135" y="28"/>
                  </a:cubicBezTo>
                  <a:cubicBezTo>
                    <a:pt x="136" y="28"/>
                    <a:pt x="136" y="28"/>
                    <a:pt x="136" y="28"/>
                  </a:cubicBezTo>
                  <a:cubicBezTo>
                    <a:pt x="136" y="28"/>
                    <a:pt x="136" y="28"/>
                    <a:pt x="137" y="28"/>
                  </a:cubicBezTo>
                  <a:cubicBezTo>
                    <a:pt x="137" y="28"/>
                    <a:pt x="138" y="28"/>
                    <a:pt x="138" y="28"/>
                  </a:cubicBezTo>
                  <a:cubicBezTo>
                    <a:pt x="141" y="28"/>
                    <a:pt x="144" y="28"/>
                    <a:pt x="148" y="27"/>
                  </a:cubicBezTo>
                  <a:cubicBezTo>
                    <a:pt x="149" y="27"/>
                    <a:pt x="150" y="27"/>
                    <a:pt x="150" y="26"/>
                  </a:cubicBezTo>
                  <a:cubicBezTo>
                    <a:pt x="150" y="26"/>
                    <a:pt x="150" y="26"/>
                    <a:pt x="150" y="26"/>
                  </a:cubicBezTo>
                  <a:cubicBezTo>
                    <a:pt x="150" y="26"/>
                    <a:pt x="151" y="26"/>
                    <a:pt x="151" y="26"/>
                  </a:cubicBezTo>
                  <a:cubicBezTo>
                    <a:pt x="152" y="25"/>
                    <a:pt x="153" y="23"/>
                    <a:pt x="153" y="21"/>
                  </a:cubicBezTo>
                  <a:cubicBezTo>
                    <a:pt x="153" y="20"/>
                    <a:pt x="152" y="19"/>
                    <a:pt x="152" y="18"/>
                  </a:cubicBezTo>
                  <a:cubicBezTo>
                    <a:pt x="152" y="18"/>
                    <a:pt x="152" y="18"/>
                    <a:pt x="152" y="18"/>
                  </a:cubicBezTo>
                  <a:cubicBezTo>
                    <a:pt x="152" y="18"/>
                    <a:pt x="152" y="18"/>
                    <a:pt x="151" y="18"/>
                  </a:cubicBezTo>
                  <a:cubicBezTo>
                    <a:pt x="151" y="18"/>
                    <a:pt x="151" y="18"/>
                    <a:pt x="151" y="18"/>
                  </a:cubicBezTo>
                  <a:cubicBezTo>
                    <a:pt x="151" y="18"/>
                    <a:pt x="151" y="18"/>
                    <a:pt x="151" y="18"/>
                  </a:cubicBezTo>
                  <a:cubicBezTo>
                    <a:pt x="151" y="18"/>
                    <a:pt x="151" y="18"/>
                    <a:pt x="151" y="18"/>
                  </a:cubicBezTo>
                  <a:cubicBezTo>
                    <a:pt x="151" y="18"/>
                    <a:pt x="151" y="18"/>
                    <a:pt x="151" y="18"/>
                  </a:cubicBezTo>
                  <a:cubicBezTo>
                    <a:pt x="151" y="18"/>
                    <a:pt x="151" y="17"/>
                    <a:pt x="151" y="17"/>
                  </a:cubicBezTo>
                  <a:cubicBezTo>
                    <a:pt x="151" y="17"/>
                    <a:pt x="151" y="17"/>
                    <a:pt x="151" y="17"/>
                  </a:cubicBezTo>
                  <a:cubicBezTo>
                    <a:pt x="151" y="17"/>
                    <a:pt x="151" y="17"/>
                    <a:pt x="151" y="17"/>
                  </a:cubicBezTo>
                  <a:cubicBezTo>
                    <a:pt x="151" y="17"/>
                    <a:pt x="151" y="17"/>
                    <a:pt x="151" y="17"/>
                  </a:cubicBezTo>
                  <a:cubicBezTo>
                    <a:pt x="151" y="17"/>
                    <a:pt x="151" y="17"/>
                    <a:pt x="151" y="17"/>
                  </a:cubicBezTo>
                  <a:cubicBezTo>
                    <a:pt x="151" y="17"/>
                    <a:pt x="151" y="17"/>
                    <a:pt x="151" y="17"/>
                  </a:cubicBezTo>
                  <a:cubicBezTo>
                    <a:pt x="151" y="17"/>
                    <a:pt x="150" y="17"/>
                    <a:pt x="150" y="16"/>
                  </a:cubicBezTo>
                  <a:cubicBezTo>
                    <a:pt x="150" y="17"/>
                    <a:pt x="151" y="18"/>
                    <a:pt x="151" y="19"/>
                  </a:cubicBezTo>
                  <a:cubicBezTo>
                    <a:pt x="151" y="22"/>
                    <a:pt x="148" y="25"/>
                    <a:pt x="145" y="25"/>
                  </a:cubicBezTo>
                  <a:cubicBezTo>
                    <a:pt x="140" y="26"/>
                    <a:pt x="137" y="26"/>
                    <a:pt x="134" y="26"/>
                  </a:cubicBezTo>
                  <a:cubicBezTo>
                    <a:pt x="134" y="26"/>
                    <a:pt x="133" y="26"/>
                    <a:pt x="133" y="26"/>
                  </a:cubicBezTo>
                  <a:cubicBezTo>
                    <a:pt x="112" y="26"/>
                    <a:pt x="68" y="13"/>
                    <a:pt x="47" y="12"/>
                  </a:cubicBezTo>
                  <a:cubicBezTo>
                    <a:pt x="47" y="12"/>
                    <a:pt x="46" y="12"/>
                    <a:pt x="46" y="12"/>
                  </a:cubicBezTo>
                  <a:cubicBezTo>
                    <a:pt x="37" y="12"/>
                    <a:pt x="25" y="17"/>
                    <a:pt x="14" y="22"/>
                  </a:cubicBezTo>
                  <a:cubicBezTo>
                    <a:pt x="14" y="21"/>
                    <a:pt x="13" y="19"/>
                    <a:pt x="12" y="17"/>
                  </a:cubicBezTo>
                  <a:cubicBezTo>
                    <a:pt x="10" y="11"/>
                    <a:pt x="6" y="5"/>
                    <a:pt x="2" y="0"/>
                  </a:cubicBezTo>
                </a:path>
              </a:pathLst>
            </a:custGeom>
            <a:solidFill>
              <a:srgbClr val="FCC2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3" name="Freeform 634"/>
            <p:cNvSpPr>
              <a:spLocks noEditPoints="1"/>
            </p:cNvSpPr>
            <p:nvPr/>
          </p:nvSpPr>
          <p:spPr bwMode="auto">
            <a:xfrm>
              <a:off x="5643563" y="3600451"/>
              <a:ext cx="14288" cy="14288"/>
            </a:xfrm>
            <a:custGeom>
              <a:avLst/>
              <a:gdLst>
                <a:gd name="T0" fmla="*/ 0 w 8"/>
                <a:gd name="T1" fmla="*/ 3 h 9"/>
                <a:gd name="T2" fmla="*/ 2 w 8"/>
                <a:gd name="T3" fmla="*/ 7 h 9"/>
                <a:gd name="T4" fmla="*/ 6 w 8"/>
                <a:gd name="T5" fmla="*/ 8 h 9"/>
                <a:gd name="T6" fmla="*/ 8 w 8"/>
                <a:gd name="T7" fmla="*/ 5 h 9"/>
                <a:gd name="T8" fmla="*/ 7 w 8"/>
                <a:gd name="T9" fmla="*/ 1 h 9"/>
                <a:gd name="T10" fmla="*/ 3 w 8"/>
                <a:gd name="T11" fmla="*/ 0 h 9"/>
                <a:gd name="T12" fmla="*/ 1 w 8"/>
                <a:gd name="T13" fmla="*/ 2 h 9"/>
                <a:gd name="T14" fmla="*/ 0 w 8"/>
                <a:gd name="T15" fmla="*/ 3 h 9"/>
                <a:gd name="T16" fmla="*/ 2 w 8"/>
                <a:gd name="T17" fmla="*/ 3 h 9"/>
                <a:gd name="T18" fmla="*/ 3 w 8"/>
                <a:gd name="T19" fmla="*/ 1 h 9"/>
                <a:gd name="T20" fmla="*/ 5 w 8"/>
                <a:gd name="T21" fmla="*/ 2 h 9"/>
                <a:gd name="T22" fmla="*/ 7 w 8"/>
                <a:gd name="T23" fmla="*/ 6 h 9"/>
                <a:gd name="T24" fmla="*/ 5 w 8"/>
                <a:gd name="T25" fmla="*/ 7 h 9"/>
                <a:gd name="T26" fmla="*/ 3 w 8"/>
                <a:gd name="T27" fmla="*/ 7 h 9"/>
                <a:gd name="T28" fmla="*/ 2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3"/>
                  </a:moveTo>
                  <a:cubicBezTo>
                    <a:pt x="2" y="7"/>
                    <a:pt x="2" y="7"/>
                    <a:pt x="2" y="7"/>
                  </a:cubicBezTo>
                  <a:cubicBezTo>
                    <a:pt x="2" y="8"/>
                    <a:pt x="4" y="9"/>
                    <a:pt x="6" y="8"/>
                  </a:cubicBezTo>
                  <a:cubicBezTo>
                    <a:pt x="7" y="8"/>
                    <a:pt x="8" y="6"/>
                    <a:pt x="8" y="5"/>
                  </a:cubicBezTo>
                  <a:cubicBezTo>
                    <a:pt x="7" y="1"/>
                    <a:pt x="7" y="1"/>
                    <a:pt x="7" y="1"/>
                  </a:cubicBezTo>
                  <a:cubicBezTo>
                    <a:pt x="6" y="0"/>
                    <a:pt x="5" y="0"/>
                    <a:pt x="3" y="0"/>
                  </a:cubicBezTo>
                  <a:cubicBezTo>
                    <a:pt x="2" y="1"/>
                    <a:pt x="1" y="1"/>
                    <a:pt x="1" y="2"/>
                  </a:cubicBezTo>
                  <a:cubicBezTo>
                    <a:pt x="0" y="2"/>
                    <a:pt x="0" y="3"/>
                    <a:pt x="0" y="3"/>
                  </a:cubicBezTo>
                  <a:close/>
                  <a:moveTo>
                    <a:pt x="2" y="3"/>
                  </a:moveTo>
                  <a:cubicBezTo>
                    <a:pt x="2" y="2"/>
                    <a:pt x="2" y="1"/>
                    <a:pt x="3" y="1"/>
                  </a:cubicBezTo>
                  <a:cubicBezTo>
                    <a:pt x="4" y="1"/>
                    <a:pt x="5" y="1"/>
                    <a:pt x="5" y="2"/>
                  </a:cubicBezTo>
                  <a:cubicBezTo>
                    <a:pt x="7" y="6"/>
                    <a:pt x="7" y="6"/>
                    <a:pt x="7" y="6"/>
                  </a:cubicBezTo>
                  <a:cubicBezTo>
                    <a:pt x="7" y="6"/>
                    <a:pt x="6" y="7"/>
                    <a:pt x="5" y="7"/>
                  </a:cubicBezTo>
                  <a:cubicBezTo>
                    <a:pt x="4" y="8"/>
                    <a:pt x="4" y="7"/>
                    <a:pt x="3"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4" name="Freeform 635"/>
            <p:cNvSpPr>
              <a:spLocks/>
            </p:cNvSpPr>
            <p:nvPr/>
          </p:nvSpPr>
          <p:spPr bwMode="auto">
            <a:xfrm>
              <a:off x="5643563" y="3600451"/>
              <a:ext cx="11113" cy="14288"/>
            </a:xfrm>
            <a:custGeom>
              <a:avLst/>
              <a:gdLst>
                <a:gd name="T0" fmla="*/ 0 w 6"/>
                <a:gd name="T1" fmla="*/ 3 h 9"/>
                <a:gd name="T2" fmla="*/ 2 w 6"/>
                <a:gd name="T3" fmla="*/ 7 h 9"/>
                <a:gd name="T4" fmla="*/ 6 w 6"/>
                <a:gd name="T5" fmla="*/ 8 h 9"/>
                <a:gd name="T6" fmla="*/ 5 w 6"/>
                <a:gd name="T7" fmla="*/ 7 h 9"/>
                <a:gd name="T8" fmla="*/ 3 w 6"/>
                <a:gd name="T9" fmla="*/ 7 h 9"/>
                <a:gd name="T10" fmla="*/ 2 w 6"/>
                <a:gd name="T11" fmla="*/ 3 h 9"/>
                <a:gd name="T12" fmla="*/ 3 w 6"/>
                <a:gd name="T13" fmla="*/ 1 h 9"/>
                <a:gd name="T14" fmla="*/ 3 w 6"/>
                <a:gd name="T15" fmla="*/ 0 h 9"/>
                <a:gd name="T16" fmla="*/ 1 w 6"/>
                <a:gd name="T17" fmla="*/ 2 h 9"/>
                <a:gd name="T18" fmla="*/ 0 w 6"/>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9">
                  <a:moveTo>
                    <a:pt x="0" y="3"/>
                  </a:moveTo>
                  <a:cubicBezTo>
                    <a:pt x="2" y="7"/>
                    <a:pt x="2" y="7"/>
                    <a:pt x="2" y="7"/>
                  </a:cubicBezTo>
                  <a:cubicBezTo>
                    <a:pt x="2" y="8"/>
                    <a:pt x="4" y="9"/>
                    <a:pt x="6" y="8"/>
                  </a:cubicBezTo>
                  <a:cubicBezTo>
                    <a:pt x="5" y="7"/>
                    <a:pt x="5" y="7"/>
                    <a:pt x="5" y="7"/>
                  </a:cubicBezTo>
                  <a:cubicBezTo>
                    <a:pt x="4" y="8"/>
                    <a:pt x="4" y="7"/>
                    <a:pt x="3" y="7"/>
                  </a:cubicBezTo>
                  <a:cubicBezTo>
                    <a:pt x="2" y="3"/>
                    <a:pt x="2" y="3"/>
                    <a:pt x="2" y="3"/>
                  </a:cubicBezTo>
                  <a:cubicBezTo>
                    <a:pt x="2" y="2"/>
                    <a:pt x="2" y="1"/>
                    <a:pt x="3" y="1"/>
                  </a:cubicBezTo>
                  <a:cubicBezTo>
                    <a:pt x="3" y="0"/>
                    <a:pt x="3" y="0"/>
                    <a:pt x="3" y="0"/>
                  </a:cubicBezTo>
                  <a:cubicBezTo>
                    <a:pt x="2" y="1"/>
                    <a:pt x="1" y="1"/>
                    <a:pt x="1" y="2"/>
                  </a:cubicBezTo>
                  <a:cubicBezTo>
                    <a:pt x="0" y="2"/>
                    <a:pt x="0" y="3"/>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5" name="Freeform 636"/>
            <p:cNvSpPr>
              <a:spLocks/>
            </p:cNvSpPr>
            <p:nvPr/>
          </p:nvSpPr>
          <p:spPr bwMode="auto">
            <a:xfrm>
              <a:off x="5649913" y="3609976"/>
              <a:ext cx="7938" cy="12700"/>
            </a:xfrm>
            <a:custGeom>
              <a:avLst/>
              <a:gdLst>
                <a:gd name="T0" fmla="*/ 4 w 5"/>
                <a:gd name="T1" fmla="*/ 8 h 8"/>
                <a:gd name="T2" fmla="*/ 5 w 5"/>
                <a:gd name="T3" fmla="*/ 8 h 8"/>
                <a:gd name="T4" fmla="*/ 5 w 5"/>
                <a:gd name="T5" fmla="*/ 8 h 8"/>
                <a:gd name="T6" fmla="*/ 3 w 5"/>
                <a:gd name="T7" fmla="*/ 0 h 8"/>
                <a:gd name="T8" fmla="*/ 2 w 5"/>
                <a:gd name="T9" fmla="*/ 0 h 8"/>
                <a:gd name="T10" fmla="*/ 0 w 5"/>
                <a:gd name="T11" fmla="*/ 0 h 8"/>
                <a:gd name="T12" fmla="*/ 0 w 5"/>
                <a:gd name="T13" fmla="*/ 1 h 8"/>
                <a:gd name="T14" fmla="*/ 4 w 5"/>
                <a:gd name="T15" fmla="*/ 8 h 8"/>
                <a:gd name="T16" fmla="*/ 4 w 5"/>
                <a:gd name="T17" fmla="*/ 8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8">
                  <a:moveTo>
                    <a:pt x="4" y="8"/>
                  </a:moveTo>
                  <a:lnTo>
                    <a:pt x="5" y="8"/>
                  </a:lnTo>
                  <a:lnTo>
                    <a:pt x="5" y="8"/>
                  </a:lnTo>
                  <a:lnTo>
                    <a:pt x="3" y="0"/>
                  </a:lnTo>
                  <a:lnTo>
                    <a:pt x="2" y="0"/>
                  </a:lnTo>
                  <a:lnTo>
                    <a:pt x="0" y="0"/>
                  </a:lnTo>
                  <a:lnTo>
                    <a:pt x="0" y="1"/>
                  </a:lnTo>
                  <a:lnTo>
                    <a:pt x="4" y="8"/>
                  </a:lnTo>
                  <a:lnTo>
                    <a:pt x="4" y="8"/>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6" name="Freeform 637"/>
            <p:cNvSpPr>
              <a:spLocks/>
            </p:cNvSpPr>
            <p:nvPr/>
          </p:nvSpPr>
          <p:spPr bwMode="auto">
            <a:xfrm>
              <a:off x="5649913" y="3609976"/>
              <a:ext cx="7938" cy="12700"/>
            </a:xfrm>
            <a:custGeom>
              <a:avLst/>
              <a:gdLst>
                <a:gd name="T0" fmla="*/ 4 w 5"/>
                <a:gd name="T1" fmla="*/ 8 h 8"/>
                <a:gd name="T2" fmla="*/ 5 w 5"/>
                <a:gd name="T3" fmla="*/ 8 h 8"/>
                <a:gd name="T4" fmla="*/ 5 w 5"/>
                <a:gd name="T5" fmla="*/ 8 h 8"/>
                <a:gd name="T6" fmla="*/ 3 w 5"/>
                <a:gd name="T7" fmla="*/ 0 h 8"/>
                <a:gd name="T8" fmla="*/ 2 w 5"/>
                <a:gd name="T9" fmla="*/ 0 h 8"/>
                <a:gd name="T10" fmla="*/ 0 w 5"/>
                <a:gd name="T11" fmla="*/ 0 h 8"/>
                <a:gd name="T12" fmla="*/ 0 w 5"/>
                <a:gd name="T13" fmla="*/ 1 h 8"/>
                <a:gd name="T14" fmla="*/ 4 w 5"/>
                <a:gd name="T15" fmla="*/ 8 h 8"/>
                <a:gd name="T16" fmla="*/ 4 w 5"/>
                <a:gd name="T17" fmla="*/ 8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8">
                  <a:moveTo>
                    <a:pt x="4" y="8"/>
                  </a:moveTo>
                  <a:lnTo>
                    <a:pt x="5" y="8"/>
                  </a:lnTo>
                  <a:lnTo>
                    <a:pt x="5" y="8"/>
                  </a:lnTo>
                  <a:lnTo>
                    <a:pt x="3" y="0"/>
                  </a:lnTo>
                  <a:lnTo>
                    <a:pt x="2" y="0"/>
                  </a:lnTo>
                  <a:lnTo>
                    <a:pt x="0" y="0"/>
                  </a:lnTo>
                  <a:lnTo>
                    <a:pt x="0" y="1"/>
                  </a:lnTo>
                  <a:lnTo>
                    <a:pt x="4" y="8"/>
                  </a:lnTo>
                  <a:lnTo>
                    <a:pt x="4" y="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7" name="Freeform 638"/>
            <p:cNvSpPr>
              <a:spLocks/>
            </p:cNvSpPr>
            <p:nvPr/>
          </p:nvSpPr>
          <p:spPr bwMode="auto">
            <a:xfrm>
              <a:off x="5649913" y="3609976"/>
              <a:ext cx="7938" cy="12700"/>
            </a:xfrm>
            <a:custGeom>
              <a:avLst/>
              <a:gdLst>
                <a:gd name="T0" fmla="*/ 0 w 5"/>
                <a:gd name="T1" fmla="*/ 1 h 8"/>
                <a:gd name="T2" fmla="*/ 4 w 5"/>
                <a:gd name="T3" fmla="*/ 8 h 8"/>
                <a:gd name="T4" fmla="*/ 5 w 5"/>
                <a:gd name="T5" fmla="*/ 8 h 8"/>
                <a:gd name="T6" fmla="*/ 5 w 5"/>
                <a:gd name="T7" fmla="*/ 8 h 8"/>
                <a:gd name="T8" fmla="*/ 2 w 5"/>
                <a:gd name="T9" fmla="*/ 0 h 8"/>
                <a:gd name="T10" fmla="*/ 2 w 5"/>
                <a:gd name="T11" fmla="*/ 0 h 8"/>
                <a:gd name="T12" fmla="*/ 0 w 5"/>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5" h="8">
                  <a:moveTo>
                    <a:pt x="0" y="1"/>
                  </a:moveTo>
                  <a:lnTo>
                    <a:pt x="4" y="8"/>
                  </a:lnTo>
                  <a:lnTo>
                    <a:pt x="5" y="8"/>
                  </a:lnTo>
                  <a:lnTo>
                    <a:pt x="5" y="8"/>
                  </a:lnTo>
                  <a:lnTo>
                    <a:pt x="2" y="0"/>
                  </a:lnTo>
                  <a:lnTo>
                    <a:pt x="2" y="0"/>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8" name="Freeform 639"/>
            <p:cNvSpPr>
              <a:spLocks/>
            </p:cNvSpPr>
            <p:nvPr/>
          </p:nvSpPr>
          <p:spPr bwMode="auto">
            <a:xfrm>
              <a:off x="5649913" y="3609976"/>
              <a:ext cx="7938" cy="12700"/>
            </a:xfrm>
            <a:custGeom>
              <a:avLst/>
              <a:gdLst>
                <a:gd name="T0" fmla="*/ 0 w 5"/>
                <a:gd name="T1" fmla="*/ 1 h 8"/>
                <a:gd name="T2" fmla="*/ 4 w 5"/>
                <a:gd name="T3" fmla="*/ 8 h 8"/>
                <a:gd name="T4" fmla="*/ 5 w 5"/>
                <a:gd name="T5" fmla="*/ 8 h 8"/>
                <a:gd name="T6" fmla="*/ 5 w 5"/>
                <a:gd name="T7" fmla="*/ 8 h 8"/>
                <a:gd name="T8" fmla="*/ 2 w 5"/>
                <a:gd name="T9" fmla="*/ 0 h 8"/>
                <a:gd name="T10" fmla="*/ 2 w 5"/>
                <a:gd name="T11" fmla="*/ 0 h 8"/>
                <a:gd name="T12" fmla="*/ 0 w 5"/>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5" h="8">
                  <a:moveTo>
                    <a:pt x="0" y="1"/>
                  </a:moveTo>
                  <a:lnTo>
                    <a:pt x="4" y="8"/>
                  </a:lnTo>
                  <a:lnTo>
                    <a:pt x="5" y="8"/>
                  </a:lnTo>
                  <a:lnTo>
                    <a:pt x="5" y="8"/>
                  </a:lnTo>
                  <a:lnTo>
                    <a:pt x="2" y="0"/>
                  </a:lnTo>
                  <a:lnTo>
                    <a:pt x="2" y="0"/>
                  </a:lnTo>
                  <a:lnTo>
                    <a:pt x="0" y="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9" name="Freeform 640"/>
            <p:cNvSpPr>
              <a:spLocks noEditPoints="1"/>
            </p:cNvSpPr>
            <p:nvPr/>
          </p:nvSpPr>
          <p:spPr bwMode="auto">
            <a:xfrm>
              <a:off x="5637213" y="3579813"/>
              <a:ext cx="12700" cy="14288"/>
            </a:xfrm>
            <a:custGeom>
              <a:avLst/>
              <a:gdLst>
                <a:gd name="T0" fmla="*/ 0 w 8"/>
                <a:gd name="T1" fmla="*/ 3 h 9"/>
                <a:gd name="T2" fmla="*/ 2 w 8"/>
                <a:gd name="T3" fmla="*/ 7 h 9"/>
                <a:gd name="T4" fmla="*/ 5 w 8"/>
                <a:gd name="T5" fmla="*/ 8 h 9"/>
                <a:gd name="T6" fmla="*/ 8 w 8"/>
                <a:gd name="T7" fmla="*/ 5 h 9"/>
                <a:gd name="T8" fmla="*/ 6 w 8"/>
                <a:gd name="T9" fmla="*/ 1 h 9"/>
                <a:gd name="T10" fmla="*/ 3 w 8"/>
                <a:gd name="T11" fmla="*/ 0 h 9"/>
                <a:gd name="T12" fmla="*/ 1 w 8"/>
                <a:gd name="T13" fmla="*/ 2 h 9"/>
                <a:gd name="T14" fmla="*/ 0 w 8"/>
                <a:gd name="T15" fmla="*/ 3 h 9"/>
                <a:gd name="T16" fmla="*/ 2 w 8"/>
                <a:gd name="T17" fmla="*/ 3 h 9"/>
                <a:gd name="T18" fmla="*/ 3 w 8"/>
                <a:gd name="T19" fmla="*/ 1 h 9"/>
                <a:gd name="T20" fmla="*/ 5 w 8"/>
                <a:gd name="T21" fmla="*/ 2 h 9"/>
                <a:gd name="T22" fmla="*/ 6 w 8"/>
                <a:gd name="T23" fmla="*/ 6 h 9"/>
                <a:gd name="T24" fmla="*/ 5 w 8"/>
                <a:gd name="T25" fmla="*/ 7 h 9"/>
                <a:gd name="T26" fmla="*/ 3 w 8"/>
                <a:gd name="T27" fmla="*/ 7 h 9"/>
                <a:gd name="T28" fmla="*/ 2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3"/>
                  </a:moveTo>
                  <a:cubicBezTo>
                    <a:pt x="2" y="7"/>
                    <a:pt x="2" y="7"/>
                    <a:pt x="2" y="7"/>
                  </a:cubicBezTo>
                  <a:cubicBezTo>
                    <a:pt x="2" y="9"/>
                    <a:pt x="4" y="9"/>
                    <a:pt x="5" y="8"/>
                  </a:cubicBezTo>
                  <a:cubicBezTo>
                    <a:pt x="7" y="8"/>
                    <a:pt x="8" y="6"/>
                    <a:pt x="8" y="5"/>
                  </a:cubicBezTo>
                  <a:cubicBezTo>
                    <a:pt x="6" y="1"/>
                    <a:pt x="6" y="1"/>
                    <a:pt x="6" y="1"/>
                  </a:cubicBezTo>
                  <a:cubicBezTo>
                    <a:pt x="6" y="0"/>
                    <a:pt x="4" y="0"/>
                    <a:pt x="3" y="0"/>
                  </a:cubicBezTo>
                  <a:cubicBezTo>
                    <a:pt x="2" y="1"/>
                    <a:pt x="1" y="1"/>
                    <a:pt x="1" y="2"/>
                  </a:cubicBezTo>
                  <a:cubicBezTo>
                    <a:pt x="0" y="2"/>
                    <a:pt x="0" y="3"/>
                    <a:pt x="0" y="3"/>
                  </a:cubicBezTo>
                  <a:close/>
                  <a:moveTo>
                    <a:pt x="2" y="3"/>
                  </a:moveTo>
                  <a:cubicBezTo>
                    <a:pt x="2" y="2"/>
                    <a:pt x="2" y="1"/>
                    <a:pt x="3" y="1"/>
                  </a:cubicBezTo>
                  <a:cubicBezTo>
                    <a:pt x="4" y="1"/>
                    <a:pt x="5" y="1"/>
                    <a:pt x="5" y="2"/>
                  </a:cubicBezTo>
                  <a:cubicBezTo>
                    <a:pt x="6" y="6"/>
                    <a:pt x="6" y="6"/>
                    <a:pt x="6" y="6"/>
                  </a:cubicBezTo>
                  <a:cubicBezTo>
                    <a:pt x="7" y="6"/>
                    <a:pt x="6" y="7"/>
                    <a:pt x="5" y="7"/>
                  </a:cubicBezTo>
                  <a:cubicBezTo>
                    <a:pt x="4" y="8"/>
                    <a:pt x="3" y="7"/>
                    <a:pt x="3"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0" name="Freeform 641"/>
            <p:cNvSpPr>
              <a:spLocks/>
            </p:cNvSpPr>
            <p:nvPr/>
          </p:nvSpPr>
          <p:spPr bwMode="auto">
            <a:xfrm>
              <a:off x="5637213" y="3579813"/>
              <a:ext cx="7938" cy="14288"/>
            </a:xfrm>
            <a:custGeom>
              <a:avLst/>
              <a:gdLst>
                <a:gd name="T0" fmla="*/ 0 w 5"/>
                <a:gd name="T1" fmla="*/ 3 h 9"/>
                <a:gd name="T2" fmla="*/ 2 w 5"/>
                <a:gd name="T3" fmla="*/ 7 h 9"/>
                <a:gd name="T4" fmla="*/ 5 w 5"/>
                <a:gd name="T5" fmla="*/ 8 h 9"/>
                <a:gd name="T6" fmla="*/ 5 w 5"/>
                <a:gd name="T7" fmla="*/ 7 h 9"/>
                <a:gd name="T8" fmla="*/ 3 w 5"/>
                <a:gd name="T9" fmla="*/ 7 h 9"/>
                <a:gd name="T10" fmla="*/ 2 w 5"/>
                <a:gd name="T11" fmla="*/ 3 h 9"/>
                <a:gd name="T12" fmla="*/ 3 w 5"/>
                <a:gd name="T13" fmla="*/ 1 h 9"/>
                <a:gd name="T14" fmla="*/ 3 w 5"/>
                <a:gd name="T15" fmla="*/ 0 h 9"/>
                <a:gd name="T16" fmla="*/ 1 w 5"/>
                <a:gd name="T17" fmla="*/ 2 h 9"/>
                <a:gd name="T18" fmla="*/ 0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0" y="3"/>
                  </a:moveTo>
                  <a:cubicBezTo>
                    <a:pt x="2" y="7"/>
                    <a:pt x="2" y="7"/>
                    <a:pt x="2" y="7"/>
                  </a:cubicBezTo>
                  <a:cubicBezTo>
                    <a:pt x="2" y="9"/>
                    <a:pt x="4" y="9"/>
                    <a:pt x="5" y="8"/>
                  </a:cubicBezTo>
                  <a:cubicBezTo>
                    <a:pt x="5" y="7"/>
                    <a:pt x="5" y="7"/>
                    <a:pt x="5" y="7"/>
                  </a:cubicBezTo>
                  <a:cubicBezTo>
                    <a:pt x="4" y="8"/>
                    <a:pt x="3" y="7"/>
                    <a:pt x="3" y="7"/>
                  </a:cubicBezTo>
                  <a:cubicBezTo>
                    <a:pt x="2" y="3"/>
                    <a:pt x="2" y="3"/>
                    <a:pt x="2" y="3"/>
                  </a:cubicBezTo>
                  <a:cubicBezTo>
                    <a:pt x="2" y="2"/>
                    <a:pt x="2" y="1"/>
                    <a:pt x="3" y="1"/>
                  </a:cubicBezTo>
                  <a:cubicBezTo>
                    <a:pt x="3" y="0"/>
                    <a:pt x="3" y="0"/>
                    <a:pt x="3" y="0"/>
                  </a:cubicBezTo>
                  <a:cubicBezTo>
                    <a:pt x="2" y="1"/>
                    <a:pt x="1" y="1"/>
                    <a:pt x="1" y="2"/>
                  </a:cubicBezTo>
                  <a:cubicBezTo>
                    <a:pt x="0" y="2"/>
                    <a:pt x="0" y="3"/>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1" name="Freeform 642"/>
            <p:cNvSpPr>
              <a:spLocks/>
            </p:cNvSpPr>
            <p:nvPr/>
          </p:nvSpPr>
          <p:spPr bwMode="auto">
            <a:xfrm>
              <a:off x="5643563" y="3589338"/>
              <a:ext cx="6350" cy="14288"/>
            </a:xfrm>
            <a:custGeom>
              <a:avLst/>
              <a:gdLst>
                <a:gd name="T0" fmla="*/ 3 w 4"/>
                <a:gd name="T1" fmla="*/ 9 h 9"/>
                <a:gd name="T2" fmla="*/ 4 w 4"/>
                <a:gd name="T3" fmla="*/ 9 h 9"/>
                <a:gd name="T4" fmla="*/ 4 w 4"/>
                <a:gd name="T5" fmla="*/ 9 h 9"/>
                <a:gd name="T6" fmla="*/ 2 w 4"/>
                <a:gd name="T7" fmla="*/ 0 h 9"/>
                <a:gd name="T8" fmla="*/ 1 w 4"/>
                <a:gd name="T9" fmla="*/ 0 h 9"/>
                <a:gd name="T10" fmla="*/ 0 w 4"/>
                <a:gd name="T11" fmla="*/ 0 h 9"/>
                <a:gd name="T12" fmla="*/ 0 w 4"/>
                <a:gd name="T13" fmla="*/ 1 h 9"/>
                <a:gd name="T14" fmla="*/ 3 w 4"/>
                <a:gd name="T15" fmla="*/ 9 h 9"/>
                <a:gd name="T16" fmla="*/ 3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3" y="9"/>
                  </a:moveTo>
                  <a:lnTo>
                    <a:pt x="4" y="9"/>
                  </a:lnTo>
                  <a:lnTo>
                    <a:pt x="4" y="9"/>
                  </a:lnTo>
                  <a:lnTo>
                    <a:pt x="2" y="0"/>
                  </a:lnTo>
                  <a:lnTo>
                    <a:pt x="1" y="0"/>
                  </a:lnTo>
                  <a:lnTo>
                    <a:pt x="0" y="0"/>
                  </a:lnTo>
                  <a:lnTo>
                    <a:pt x="0" y="1"/>
                  </a:lnTo>
                  <a:lnTo>
                    <a:pt x="3" y="9"/>
                  </a:lnTo>
                  <a:lnTo>
                    <a:pt x="3"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2" name="Freeform 643"/>
            <p:cNvSpPr>
              <a:spLocks/>
            </p:cNvSpPr>
            <p:nvPr/>
          </p:nvSpPr>
          <p:spPr bwMode="auto">
            <a:xfrm>
              <a:off x="5643563" y="3589338"/>
              <a:ext cx="6350" cy="14288"/>
            </a:xfrm>
            <a:custGeom>
              <a:avLst/>
              <a:gdLst>
                <a:gd name="T0" fmla="*/ 0 w 4"/>
                <a:gd name="T1" fmla="*/ 1 h 9"/>
                <a:gd name="T2" fmla="*/ 3 w 4"/>
                <a:gd name="T3" fmla="*/ 9 h 9"/>
                <a:gd name="T4" fmla="*/ 3 w 4"/>
                <a:gd name="T5" fmla="*/ 9 h 9"/>
                <a:gd name="T6" fmla="*/ 4 w 4"/>
                <a:gd name="T7" fmla="*/ 9 h 9"/>
                <a:gd name="T8" fmla="*/ 1 w 4"/>
                <a:gd name="T9" fmla="*/ 0 h 9"/>
                <a:gd name="T10" fmla="*/ 1 w 4"/>
                <a:gd name="T11" fmla="*/ 0 h 9"/>
                <a:gd name="T12" fmla="*/ 0 w 4"/>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0" y="1"/>
                  </a:moveTo>
                  <a:lnTo>
                    <a:pt x="3" y="9"/>
                  </a:lnTo>
                  <a:lnTo>
                    <a:pt x="3" y="9"/>
                  </a:lnTo>
                  <a:lnTo>
                    <a:pt x="4" y="9"/>
                  </a:lnTo>
                  <a:lnTo>
                    <a:pt x="1" y="0"/>
                  </a:lnTo>
                  <a:lnTo>
                    <a:pt x="1" y="0"/>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3" name="Freeform 644"/>
            <p:cNvSpPr>
              <a:spLocks noEditPoints="1"/>
            </p:cNvSpPr>
            <p:nvPr/>
          </p:nvSpPr>
          <p:spPr bwMode="auto">
            <a:xfrm>
              <a:off x="5630863" y="3559176"/>
              <a:ext cx="12700" cy="15875"/>
            </a:xfrm>
            <a:custGeom>
              <a:avLst/>
              <a:gdLst>
                <a:gd name="T0" fmla="*/ 0 w 8"/>
                <a:gd name="T1" fmla="*/ 3 h 9"/>
                <a:gd name="T2" fmla="*/ 1 w 8"/>
                <a:gd name="T3" fmla="*/ 7 h 9"/>
                <a:gd name="T4" fmla="*/ 5 w 8"/>
                <a:gd name="T5" fmla="*/ 8 h 9"/>
                <a:gd name="T6" fmla="*/ 8 w 8"/>
                <a:gd name="T7" fmla="*/ 5 h 9"/>
                <a:gd name="T8" fmla="*/ 6 w 8"/>
                <a:gd name="T9" fmla="*/ 1 h 9"/>
                <a:gd name="T10" fmla="*/ 2 w 8"/>
                <a:gd name="T11" fmla="*/ 0 h 9"/>
                <a:gd name="T12" fmla="*/ 0 w 8"/>
                <a:gd name="T13" fmla="*/ 2 h 9"/>
                <a:gd name="T14" fmla="*/ 0 w 8"/>
                <a:gd name="T15" fmla="*/ 3 h 9"/>
                <a:gd name="T16" fmla="*/ 2 w 8"/>
                <a:gd name="T17" fmla="*/ 3 h 9"/>
                <a:gd name="T18" fmla="*/ 3 w 8"/>
                <a:gd name="T19" fmla="*/ 1 h 9"/>
                <a:gd name="T20" fmla="*/ 5 w 8"/>
                <a:gd name="T21" fmla="*/ 2 h 9"/>
                <a:gd name="T22" fmla="*/ 6 w 8"/>
                <a:gd name="T23" fmla="*/ 6 h 9"/>
                <a:gd name="T24" fmla="*/ 5 w 8"/>
                <a:gd name="T25" fmla="*/ 7 h 9"/>
                <a:gd name="T26" fmla="*/ 3 w 8"/>
                <a:gd name="T27" fmla="*/ 7 h 9"/>
                <a:gd name="T28" fmla="*/ 2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3"/>
                  </a:moveTo>
                  <a:cubicBezTo>
                    <a:pt x="1" y="7"/>
                    <a:pt x="1" y="7"/>
                    <a:pt x="1" y="7"/>
                  </a:cubicBezTo>
                  <a:cubicBezTo>
                    <a:pt x="2" y="9"/>
                    <a:pt x="4" y="9"/>
                    <a:pt x="5" y="8"/>
                  </a:cubicBezTo>
                  <a:cubicBezTo>
                    <a:pt x="7" y="8"/>
                    <a:pt x="8" y="6"/>
                    <a:pt x="8" y="5"/>
                  </a:cubicBezTo>
                  <a:cubicBezTo>
                    <a:pt x="6" y="1"/>
                    <a:pt x="6" y="1"/>
                    <a:pt x="6" y="1"/>
                  </a:cubicBezTo>
                  <a:cubicBezTo>
                    <a:pt x="6" y="0"/>
                    <a:pt x="4" y="0"/>
                    <a:pt x="2" y="0"/>
                  </a:cubicBezTo>
                  <a:cubicBezTo>
                    <a:pt x="2" y="1"/>
                    <a:pt x="1" y="1"/>
                    <a:pt x="0" y="2"/>
                  </a:cubicBezTo>
                  <a:cubicBezTo>
                    <a:pt x="0" y="2"/>
                    <a:pt x="0" y="3"/>
                    <a:pt x="0" y="3"/>
                  </a:cubicBezTo>
                  <a:close/>
                  <a:moveTo>
                    <a:pt x="2" y="3"/>
                  </a:moveTo>
                  <a:cubicBezTo>
                    <a:pt x="1" y="2"/>
                    <a:pt x="2" y="2"/>
                    <a:pt x="3" y="1"/>
                  </a:cubicBezTo>
                  <a:cubicBezTo>
                    <a:pt x="4" y="1"/>
                    <a:pt x="4" y="1"/>
                    <a:pt x="5" y="2"/>
                  </a:cubicBezTo>
                  <a:cubicBezTo>
                    <a:pt x="6" y="6"/>
                    <a:pt x="6" y="6"/>
                    <a:pt x="6" y="6"/>
                  </a:cubicBezTo>
                  <a:cubicBezTo>
                    <a:pt x="6" y="6"/>
                    <a:pt x="6" y="7"/>
                    <a:pt x="5" y="7"/>
                  </a:cubicBezTo>
                  <a:cubicBezTo>
                    <a:pt x="4" y="8"/>
                    <a:pt x="3" y="7"/>
                    <a:pt x="3"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4" name="Freeform 645"/>
            <p:cNvSpPr>
              <a:spLocks/>
            </p:cNvSpPr>
            <p:nvPr/>
          </p:nvSpPr>
          <p:spPr bwMode="auto">
            <a:xfrm>
              <a:off x="5630863" y="3559176"/>
              <a:ext cx="7938" cy="15875"/>
            </a:xfrm>
            <a:custGeom>
              <a:avLst/>
              <a:gdLst>
                <a:gd name="T0" fmla="*/ 0 w 5"/>
                <a:gd name="T1" fmla="*/ 3 h 9"/>
                <a:gd name="T2" fmla="*/ 1 w 5"/>
                <a:gd name="T3" fmla="*/ 7 h 9"/>
                <a:gd name="T4" fmla="*/ 5 w 5"/>
                <a:gd name="T5" fmla="*/ 8 h 9"/>
                <a:gd name="T6" fmla="*/ 5 w 5"/>
                <a:gd name="T7" fmla="*/ 7 h 9"/>
                <a:gd name="T8" fmla="*/ 3 w 5"/>
                <a:gd name="T9" fmla="*/ 7 h 9"/>
                <a:gd name="T10" fmla="*/ 2 w 5"/>
                <a:gd name="T11" fmla="*/ 3 h 9"/>
                <a:gd name="T12" fmla="*/ 3 w 5"/>
                <a:gd name="T13" fmla="*/ 1 h 9"/>
                <a:gd name="T14" fmla="*/ 2 w 5"/>
                <a:gd name="T15" fmla="*/ 0 h 9"/>
                <a:gd name="T16" fmla="*/ 0 w 5"/>
                <a:gd name="T17" fmla="*/ 2 h 9"/>
                <a:gd name="T18" fmla="*/ 0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0" y="3"/>
                  </a:moveTo>
                  <a:cubicBezTo>
                    <a:pt x="1" y="7"/>
                    <a:pt x="1" y="7"/>
                    <a:pt x="1" y="7"/>
                  </a:cubicBezTo>
                  <a:cubicBezTo>
                    <a:pt x="2" y="9"/>
                    <a:pt x="4" y="9"/>
                    <a:pt x="5" y="8"/>
                  </a:cubicBezTo>
                  <a:cubicBezTo>
                    <a:pt x="5" y="7"/>
                    <a:pt x="5" y="7"/>
                    <a:pt x="5" y="7"/>
                  </a:cubicBezTo>
                  <a:cubicBezTo>
                    <a:pt x="4" y="8"/>
                    <a:pt x="3" y="7"/>
                    <a:pt x="3" y="7"/>
                  </a:cubicBezTo>
                  <a:cubicBezTo>
                    <a:pt x="2" y="3"/>
                    <a:pt x="2" y="3"/>
                    <a:pt x="2" y="3"/>
                  </a:cubicBezTo>
                  <a:cubicBezTo>
                    <a:pt x="1" y="2"/>
                    <a:pt x="2" y="2"/>
                    <a:pt x="3" y="1"/>
                  </a:cubicBezTo>
                  <a:cubicBezTo>
                    <a:pt x="2" y="0"/>
                    <a:pt x="2" y="0"/>
                    <a:pt x="2" y="0"/>
                  </a:cubicBezTo>
                  <a:cubicBezTo>
                    <a:pt x="2" y="1"/>
                    <a:pt x="1" y="1"/>
                    <a:pt x="0" y="2"/>
                  </a:cubicBezTo>
                  <a:cubicBezTo>
                    <a:pt x="0" y="2"/>
                    <a:pt x="0" y="3"/>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5" name="Freeform 646"/>
            <p:cNvSpPr>
              <a:spLocks/>
            </p:cNvSpPr>
            <p:nvPr/>
          </p:nvSpPr>
          <p:spPr bwMode="auto">
            <a:xfrm>
              <a:off x="5637213" y="3568701"/>
              <a:ext cx="6350" cy="14288"/>
            </a:xfrm>
            <a:custGeom>
              <a:avLst/>
              <a:gdLst>
                <a:gd name="T0" fmla="*/ 3 w 4"/>
                <a:gd name="T1" fmla="*/ 9 h 9"/>
                <a:gd name="T2" fmla="*/ 4 w 4"/>
                <a:gd name="T3" fmla="*/ 9 h 9"/>
                <a:gd name="T4" fmla="*/ 4 w 4"/>
                <a:gd name="T5" fmla="*/ 9 h 9"/>
                <a:gd name="T6" fmla="*/ 1 w 4"/>
                <a:gd name="T7" fmla="*/ 0 h 9"/>
                <a:gd name="T8" fmla="*/ 1 w 4"/>
                <a:gd name="T9" fmla="*/ 0 h 9"/>
                <a:gd name="T10" fmla="*/ 0 w 4"/>
                <a:gd name="T11" fmla="*/ 0 h 9"/>
                <a:gd name="T12" fmla="*/ 0 w 4"/>
                <a:gd name="T13" fmla="*/ 1 h 9"/>
                <a:gd name="T14" fmla="*/ 3 w 4"/>
                <a:gd name="T15" fmla="*/ 9 h 9"/>
                <a:gd name="T16" fmla="*/ 3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3" y="9"/>
                  </a:moveTo>
                  <a:lnTo>
                    <a:pt x="4" y="9"/>
                  </a:lnTo>
                  <a:lnTo>
                    <a:pt x="4" y="9"/>
                  </a:lnTo>
                  <a:lnTo>
                    <a:pt x="1" y="0"/>
                  </a:lnTo>
                  <a:lnTo>
                    <a:pt x="1" y="0"/>
                  </a:lnTo>
                  <a:lnTo>
                    <a:pt x="0" y="0"/>
                  </a:lnTo>
                  <a:lnTo>
                    <a:pt x="0" y="1"/>
                  </a:lnTo>
                  <a:lnTo>
                    <a:pt x="3" y="9"/>
                  </a:lnTo>
                  <a:lnTo>
                    <a:pt x="3"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6" name="Freeform 647"/>
            <p:cNvSpPr>
              <a:spLocks/>
            </p:cNvSpPr>
            <p:nvPr/>
          </p:nvSpPr>
          <p:spPr bwMode="auto">
            <a:xfrm>
              <a:off x="5637213" y="3568701"/>
              <a:ext cx="4763" cy="14288"/>
            </a:xfrm>
            <a:custGeom>
              <a:avLst/>
              <a:gdLst>
                <a:gd name="T0" fmla="*/ 0 w 3"/>
                <a:gd name="T1" fmla="*/ 1 h 9"/>
                <a:gd name="T2" fmla="*/ 2 w 3"/>
                <a:gd name="T3" fmla="*/ 9 h 9"/>
                <a:gd name="T4" fmla="*/ 3 w 3"/>
                <a:gd name="T5" fmla="*/ 9 h 9"/>
                <a:gd name="T6" fmla="*/ 3 w 3"/>
                <a:gd name="T7" fmla="*/ 9 h 9"/>
                <a:gd name="T8" fmla="*/ 1 w 3"/>
                <a:gd name="T9" fmla="*/ 0 h 9"/>
                <a:gd name="T10" fmla="*/ 0 w 3"/>
                <a:gd name="T11" fmla="*/ 0 h 9"/>
                <a:gd name="T12" fmla="*/ 0 w 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 h="9">
                  <a:moveTo>
                    <a:pt x="0" y="1"/>
                  </a:moveTo>
                  <a:lnTo>
                    <a:pt x="2" y="9"/>
                  </a:lnTo>
                  <a:lnTo>
                    <a:pt x="3" y="9"/>
                  </a:lnTo>
                  <a:lnTo>
                    <a:pt x="3" y="9"/>
                  </a:lnTo>
                  <a:lnTo>
                    <a:pt x="1" y="0"/>
                  </a:lnTo>
                  <a:lnTo>
                    <a:pt x="0" y="0"/>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7" name="Freeform 648"/>
            <p:cNvSpPr>
              <a:spLocks noEditPoints="1"/>
            </p:cNvSpPr>
            <p:nvPr/>
          </p:nvSpPr>
          <p:spPr bwMode="auto">
            <a:xfrm>
              <a:off x="5622926" y="3538538"/>
              <a:ext cx="14288" cy="15875"/>
            </a:xfrm>
            <a:custGeom>
              <a:avLst/>
              <a:gdLst>
                <a:gd name="T0" fmla="*/ 0 w 8"/>
                <a:gd name="T1" fmla="*/ 3 h 9"/>
                <a:gd name="T2" fmla="*/ 1 w 8"/>
                <a:gd name="T3" fmla="*/ 8 h 9"/>
                <a:gd name="T4" fmla="*/ 5 w 8"/>
                <a:gd name="T5" fmla="*/ 8 h 9"/>
                <a:gd name="T6" fmla="*/ 7 w 8"/>
                <a:gd name="T7" fmla="*/ 5 h 9"/>
                <a:gd name="T8" fmla="*/ 6 w 8"/>
                <a:gd name="T9" fmla="*/ 1 h 9"/>
                <a:gd name="T10" fmla="*/ 2 w 8"/>
                <a:gd name="T11" fmla="*/ 0 h 9"/>
                <a:gd name="T12" fmla="*/ 0 w 8"/>
                <a:gd name="T13" fmla="*/ 2 h 9"/>
                <a:gd name="T14" fmla="*/ 0 w 8"/>
                <a:gd name="T15" fmla="*/ 3 h 9"/>
                <a:gd name="T16" fmla="*/ 1 w 8"/>
                <a:gd name="T17" fmla="*/ 3 h 9"/>
                <a:gd name="T18" fmla="*/ 3 w 8"/>
                <a:gd name="T19" fmla="*/ 1 h 9"/>
                <a:gd name="T20" fmla="*/ 4 w 8"/>
                <a:gd name="T21" fmla="*/ 2 h 9"/>
                <a:gd name="T22" fmla="*/ 6 w 8"/>
                <a:gd name="T23" fmla="*/ 6 h 9"/>
                <a:gd name="T24" fmla="*/ 5 w 8"/>
                <a:gd name="T25" fmla="*/ 7 h 9"/>
                <a:gd name="T26" fmla="*/ 3 w 8"/>
                <a:gd name="T27" fmla="*/ 7 h 9"/>
                <a:gd name="T28" fmla="*/ 1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3"/>
                  </a:moveTo>
                  <a:cubicBezTo>
                    <a:pt x="1" y="8"/>
                    <a:pt x="1" y="8"/>
                    <a:pt x="1" y="8"/>
                  </a:cubicBezTo>
                  <a:cubicBezTo>
                    <a:pt x="2" y="9"/>
                    <a:pt x="3" y="9"/>
                    <a:pt x="5" y="8"/>
                  </a:cubicBezTo>
                  <a:cubicBezTo>
                    <a:pt x="7" y="8"/>
                    <a:pt x="8" y="6"/>
                    <a:pt x="7" y="5"/>
                  </a:cubicBezTo>
                  <a:cubicBezTo>
                    <a:pt x="6" y="1"/>
                    <a:pt x="6" y="1"/>
                    <a:pt x="6" y="1"/>
                  </a:cubicBezTo>
                  <a:cubicBezTo>
                    <a:pt x="6" y="0"/>
                    <a:pt x="4" y="0"/>
                    <a:pt x="2" y="0"/>
                  </a:cubicBezTo>
                  <a:cubicBezTo>
                    <a:pt x="1" y="1"/>
                    <a:pt x="1" y="1"/>
                    <a:pt x="0" y="2"/>
                  </a:cubicBezTo>
                  <a:cubicBezTo>
                    <a:pt x="0" y="2"/>
                    <a:pt x="0" y="3"/>
                    <a:pt x="0" y="3"/>
                  </a:cubicBezTo>
                  <a:close/>
                  <a:moveTo>
                    <a:pt x="1" y="3"/>
                  </a:moveTo>
                  <a:cubicBezTo>
                    <a:pt x="1" y="2"/>
                    <a:pt x="2" y="2"/>
                    <a:pt x="3" y="1"/>
                  </a:cubicBezTo>
                  <a:cubicBezTo>
                    <a:pt x="3" y="1"/>
                    <a:pt x="4" y="1"/>
                    <a:pt x="4" y="2"/>
                  </a:cubicBezTo>
                  <a:cubicBezTo>
                    <a:pt x="6" y="6"/>
                    <a:pt x="6" y="6"/>
                    <a:pt x="6" y="6"/>
                  </a:cubicBezTo>
                  <a:cubicBezTo>
                    <a:pt x="6" y="6"/>
                    <a:pt x="6" y="7"/>
                    <a:pt x="5" y="7"/>
                  </a:cubicBezTo>
                  <a:cubicBezTo>
                    <a:pt x="4" y="8"/>
                    <a:pt x="3" y="8"/>
                    <a:pt x="3" y="7"/>
                  </a:cubicBezTo>
                  <a:lnTo>
                    <a:pt x="1"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8" name="Freeform 649"/>
            <p:cNvSpPr>
              <a:spLocks/>
            </p:cNvSpPr>
            <p:nvPr/>
          </p:nvSpPr>
          <p:spPr bwMode="auto">
            <a:xfrm>
              <a:off x="5622926" y="3538538"/>
              <a:ext cx="9525" cy="15875"/>
            </a:xfrm>
            <a:custGeom>
              <a:avLst/>
              <a:gdLst>
                <a:gd name="T0" fmla="*/ 0 w 5"/>
                <a:gd name="T1" fmla="*/ 3 h 9"/>
                <a:gd name="T2" fmla="*/ 1 w 5"/>
                <a:gd name="T3" fmla="*/ 8 h 9"/>
                <a:gd name="T4" fmla="*/ 5 w 5"/>
                <a:gd name="T5" fmla="*/ 8 h 9"/>
                <a:gd name="T6" fmla="*/ 5 w 5"/>
                <a:gd name="T7" fmla="*/ 7 h 9"/>
                <a:gd name="T8" fmla="*/ 3 w 5"/>
                <a:gd name="T9" fmla="*/ 7 h 9"/>
                <a:gd name="T10" fmla="*/ 1 w 5"/>
                <a:gd name="T11" fmla="*/ 3 h 9"/>
                <a:gd name="T12" fmla="*/ 3 w 5"/>
                <a:gd name="T13" fmla="*/ 1 h 9"/>
                <a:gd name="T14" fmla="*/ 2 w 5"/>
                <a:gd name="T15" fmla="*/ 0 h 9"/>
                <a:gd name="T16" fmla="*/ 0 w 5"/>
                <a:gd name="T17" fmla="*/ 2 h 9"/>
                <a:gd name="T18" fmla="*/ 0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0" y="3"/>
                  </a:moveTo>
                  <a:cubicBezTo>
                    <a:pt x="1" y="8"/>
                    <a:pt x="1" y="8"/>
                    <a:pt x="1" y="8"/>
                  </a:cubicBezTo>
                  <a:cubicBezTo>
                    <a:pt x="2" y="9"/>
                    <a:pt x="3" y="9"/>
                    <a:pt x="5" y="8"/>
                  </a:cubicBezTo>
                  <a:cubicBezTo>
                    <a:pt x="5" y="7"/>
                    <a:pt x="5" y="7"/>
                    <a:pt x="5" y="7"/>
                  </a:cubicBezTo>
                  <a:cubicBezTo>
                    <a:pt x="4" y="8"/>
                    <a:pt x="3" y="8"/>
                    <a:pt x="3" y="7"/>
                  </a:cubicBezTo>
                  <a:cubicBezTo>
                    <a:pt x="1" y="3"/>
                    <a:pt x="1" y="3"/>
                    <a:pt x="1" y="3"/>
                  </a:cubicBezTo>
                  <a:cubicBezTo>
                    <a:pt x="1" y="2"/>
                    <a:pt x="2" y="2"/>
                    <a:pt x="3" y="1"/>
                  </a:cubicBezTo>
                  <a:cubicBezTo>
                    <a:pt x="2" y="0"/>
                    <a:pt x="2" y="0"/>
                    <a:pt x="2" y="0"/>
                  </a:cubicBezTo>
                  <a:cubicBezTo>
                    <a:pt x="1" y="1"/>
                    <a:pt x="1" y="1"/>
                    <a:pt x="0" y="2"/>
                  </a:cubicBezTo>
                  <a:cubicBezTo>
                    <a:pt x="0" y="2"/>
                    <a:pt x="0" y="3"/>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9" name="Freeform 650"/>
            <p:cNvSpPr>
              <a:spLocks/>
            </p:cNvSpPr>
            <p:nvPr/>
          </p:nvSpPr>
          <p:spPr bwMode="auto">
            <a:xfrm>
              <a:off x="5630863" y="3549651"/>
              <a:ext cx="6350" cy="14288"/>
            </a:xfrm>
            <a:custGeom>
              <a:avLst/>
              <a:gdLst>
                <a:gd name="T0" fmla="*/ 3 w 4"/>
                <a:gd name="T1" fmla="*/ 9 h 9"/>
                <a:gd name="T2" fmla="*/ 4 w 4"/>
                <a:gd name="T3" fmla="*/ 8 h 9"/>
                <a:gd name="T4" fmla="*/ 4 w 4"/>
                <a:gd name="T5" fmla="*/ 8 h 9"/>
                <a:gd name="T6" fmla="*/ 1 w 4"/>
                <a:gd name="T7" fmla="*/ 0 h 9"/>
                <a:gd name="T8" fmla="*/ 1 w 4"/>
                <a:gd name="T9" fmla="*/ 0 h 9"/>
                <a:gd name="T10" fmla="*/ 0 w 4"/>
                <a:gd name="T11" fmla="*/ 0 h 9"/>
                <a:gd name="T12" fmla="*/ 0 w 4"/>
                <a:gd name="T13" fmla="*/ 1 h 9"/>
                <a:gd name="T14" fmla="*/ 2 w 4"/>
                <a:gd name="T15" fmla="*/ 8 h 9"/>
                <a:gd name="T16" fmla="*/ 3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3" y="9"/>
                  </a:moveTo>
                  <a:lnTo>
                    <a:pt x="4" y="8"/>
                  </a:lnTo>
                  <a:lnTo>
                    <a:pt x="4" y="8"/>
                  </a:lnTo>
                  <a:lnTo>
                    <a:pt x="1" y="0"/>
                  </a:lnTo>
                  <a:lnTo>
                    <a:pt x="1" y="0"/>
                  </a:lnTo>
                  <a:lnTo>
                    <a:pt x="0" y="0"/>
                  </a:lnTo>
                  <a:lnTo>
                    <a:pt x="0" y="1"/>
                  </a:lnTo>
                  <a:lnTo>
                    <a:pt x="2" y="8"/>
                  </a:lnTo>
                  <a:lnTo>
                    <a:pt x="3"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0" name="Freeform 651"/>
            <p:cNvSpPr>
              <a:spLocks/>
            </p:cNvSpPr>
            <p:nvPr/>
          </p:nvSpPr>
          <p:spPr bwMode="auto">
            <a:xfrm>
              <a:off x="5630863" y="3549651"/>
              <a:ext cx="4763" cy="12700"/>
            </a:xfrm>
            <a:custGeom>
              <a:avLst/>
              <a:gdLst>
                <a:gd name="T0" fmla="*/ 0 w 3"/>
                <a:gd name="T1" fmla="*/ 1 h 8"/>
                <a:gd name="T2" fmla="*/ 2 w 3"/>
                <a:gd name="T3" fmla="*/ 8 h 8"/>
                <a:gd name="T4" fmla="*/ 3 w 3"/>
                <a:gd name="T5" fmla="*/ 8 h 8"/>
                <a:gd name="T6" fmla="*/ 3 w 3"/>
                <a:gd name="T7" fmla="*/ 8 h 8"/>
                <a:gd name="T8" fmla="*/ 0 w 3"/>
                <a:gd name="T9" fmla="*/ 0 h 8"/>
                <a:gd name="T10" fmla="*/ 0 w 3"/>
                <a:gd name="T11" fmla="*/ 0 h 8"/>
                <a:gd name="T12" fmla="*/ 0 w 3"/>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3" h="8">
                  <a:moveTo>
                    <a:pt x="0" y="1"/>
                  </a:moveTo>
                  <a:lnTo>
                    <a:pt x="2" y="8"/>
                  </a:lnTo>
                  <a:lnTo>
                    <a:pt x="3" y="8"/>
                  </a:lnTo>
                  <a:lnTo>
                    <a:pt x="3" y="8"/>
                  </a:lnTo>
                  <a:lnTo>
                    <a:pt x="0" y="0"/>
                  </a:lnTo>
                  <a:lnTo>
                    <a:pt x="0" y="0"/>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1" name="Freeform 652"/>
            <p:cNvSpPr>
              <a:spLocks noEditPoints="1"/>
            </p:cNvSpPr>
            <p:nvPr/>
          </p:nvSpPr>
          <p:spPr bwMode="auto">
            <a:xfrm>
              <a:off x="5614988" y="3517901"/>
              <a:ext cx="15875" cy="15875"/>
            </a:xfrm>
            <a:custGeom>
              <a:avLst/>
              <a:gdLst>
                <a:gd name="T0" fmla="*/ 1 w 9"/>
                <a:gd name="T1" fmla="*/ 3 h 9"/>
                <a:gd name="T2" fmla="*/ 2 w 9"/>
                <a:gd name="T3" fmla="*/ 8 h 9"/>
                <a:gd name="T4" fmla="*/ 6 w 9"/>
                <a:gd name="T5" fmla="*/ 8 h 9"/>
                <a:gd name="T6" fmla="*/ 8 w 9"/>
                <a:gd name="T7" fmla="*/ 5 h 9"/>
                <a:gd name="T8" fmla="*/ 7 w 9"/>
                <a:gd name="T9" fmla="*/ 1 h 9"/>
                <a:gd name="T10" fmla="*/ 3 w 9"/>
                <a:gd name="T11" fmla="*/ 0 h 9"/>
                <a:gd name="T12" fmla="*/ 1 w 9"/>
                <a:gd name="T13" fmla="*/ 2 h 9"/>
                <a:gd name="T14" fmla="*/ 1 w 9"/>
                <a:gd name="T15" fmla="*/ 3 h 9"/>
                <a:gd name="T16" fmla="*/ 2 w 9"/>
                <a:gd name="T17" fmla="*/ 3 h 9"/>
                <a:gd name="T18" fmla="*/ 3 w 9"/>
                <a:gd name="T19" fmla="*/ 1 h 9"/>
                <a:gd name="T20" fmla="*/ 5 w 9"/>
                <a:gd name="T21" fmla="*/ 2 h 9"/>
                <a:gd name="T22" fmla="*/ 7 w 9"/>
                <a:gd name="T23" fmla="*/ 6 h 9"/>
                <a:gd name="T24" fmla="*/ 6 w 9"/>
                <a:gd name="T25" fmla="*/ 7 h 9"/>
                <a:gd name="T26" fmla="*/ 4 w 9"/>
                <a:gd name="T27" fmla="*/ 7 h 9"/>
                <a:gd name="T28" fmla="*/ 2 w 9"/>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9">
                  <a:moveTo>
                    <a:pt x="1" y="3"/>
                  </a:moveTo>
                  <a:cubicBezTo>
                    <a:pt x="2" y="8"/>
                    <a:pt x="2" y="8"/>
                    <a:pt x="2" y="8"/>
                  </a:cubicBezTo>
                  <a:cubicBezTo>
                    <a:pt x="2" y="9"/>
                    <a:pt x="4" y="9"/>
                    <a:pt x="6" y="8"/>
                  </a:cubicBezTo>
                  <a:cubicBezTo>
                    <a:pt x="8" y="8"/>
                    <a:pt x="9" y="6"/>
                    <a:pt x="8" y="5"/>
                  </a:cubicBezTo>
                  <a:cubicBezTo>
                    <a:pt x="7" y="1"/>
                    <a:pt x="7" y="1"/>
                    <a:pt x="7" y="1"/>
                  </a:cubicBezTo>
                  <a:cubicBezTo>
                    <a:pt x="6" y="0"/>
                    <a:pt x="5" y="0"/>
                    <a:pt x="3" y="0"/>
                  </a:cubicBezTo>
                  <a:cubicBezTo>
                    <a:pt x="2" y="1"/>
                    <a:pt x="1" y="1"/>
                    <a:pt x="1" y="2"/>
                  </a:cubicBezTo>
                  <a:cubicBezTo>
                    <a:pt x="1" y="2"/>
                    <a:pt x="0" y="3"/>
                    <a:pt x="1" y="3"/>
                  </a:cubicBezTo>
                  <a:close/>
                  <a:moveTo>
                    <a:pt x="2" y="3"/>
                  </a:moveTo>
                  <a:cubicBezTo>
                    <a:pt x="2" y="2"/>
                    <a:pt x="2" y="2"/>
                    <a:pt x="3" y="1"/>
                  </a:cubicBezTo>
                  <a:cubicBezTo>
                    <a:pt x="4" y="1"/>
                    <a:pt x="5" y="1"/>
                    <a:pt x="5" y="2"/>
                  </a:cubicBezTo>
                  <a:cubicBezTo>
                    <a:pt x="7" y="6"/>
                    <a:pt x="7" y="6"/>
                    <a:pt x="7" y="6"/>
                  </a:cubicBezTo>
                  <a:cubicBezTo>
                    <a:pt x="7" y="6"/>
                    <a:pt x="6" y="7"/>
                    <a:pt x="6" y="7"/>
                  </a:cubicBezTo>
                  <a:cubicBezTo>
                    <a:pt x="5" y="8"/>
                    <a:pt x="4" y="8"/>
                    <a:pt x="4"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2" name="Freeform 653"/>
            <p:cNvSpPr>
              <a:spLocks/>
            </p:cNvSpPr>
            <p:nvPr/>
          </p:nvSpPr>
          <p:spPr bwMode="auto">
            <a:xfrm>
              <a:off x="5614988" y="3517901"/>
              <a:ext cx="11113" cy="15875"/>
            </a:xfrm>
            <a:custGeom>
              <a:avLst/>
              <a:gdLst>
                <a:gd name="T0" fmla="*/ 1 w 6"/>
                <a:gd name="T1" fmla="*/ 3 h 9"/>
                <a:gd name="T2" fmla="*/ 2 w 6"/>
                <a:gd name="T3" fmla="*/ 8 h 9"/>
                <a:gd name="T4" fmla="*/ 6 w 6"/>
                <a:gd name="T5" fmla="*/ 8 h 9"/>
                <a:gd name="T6" fmla="*/ 6 w 6"/>
                <a:gd name="T7" fmla="*/ 7 h 9"/>
                <a:gd name="T8" fmla="*/ 4 w 6"/>
                <a:gd name="T9" fmla="*/ 7 h 9"/>
                <a:gd name="T10" fmla="*/ 2 w 6"/>
                <a:gd name="T11" fmla="*/ 3 h 9"/>
                <a:gd name="T12" fmla="*/ 3 w 6"/>
                <a:gd name="T13" fmla="*/ 1 h 9"/>
                <a:gd name="T14" fmla="*/ 3 w 6"/>
                <a:gd name="T15" fmla="*/ 0 h 9"/>
                <a:gd name="T16" fmla="*/ 1 w 6"/>
                <a:gd name="T17" fmla="*/ 2 h 9"/>
                <a:gd name="T18" fmla="*/ 1 w 6"/>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9">
                  <a:moveTo>
                    <a:pt x="1" y="3"/>
                  </a:moveTo>
                  <a:cubicBezTo>
                    <a:pt x="2" y="8"/>
                    <a:pt x="2" y="8"/>
                    <a:pt x="2" y="8"/>
                  </a:cubicBezTo>
                  <a:cubicBezTo>
                    <a:pt x="2" y="9"/>
                    <a:pt x="4" y="9"/>
                    <a:pt x="6" y="8"/>
                  </a:cubicBezTo>
                  <a:cubicBezTo>
                    <a:pt x="6" y="7"/>
                    <a:pt x="6" y="7"/>
                    <a:pt x="6" y="7"/>
                  </a:cubicBezTo>
                  <a:cubicBezTo>
                    <a:pt x="5" y="8"/>
                    <a:pt x="4" y="8"/>
                    <a:pt x="4" y="7"/>
                  </a:cubicBezTo>
                  <a:cubicBezTo>
                    <a:pt x="2" y="3"/>
                    <a:pt x="2" y="3"/>
                    <a:pt x="2" y="3"/>
                  </a:cubicBezTo>
                  <a:cubicBezTo>
                    <a:pt x="2" y="2"/>
                    <a:pt x="2" y="2"/>
                    <a:pt x="3" y="1"/>
                  </a:cubicBezTo>
                  <a:cubicBezTo>
                    <a:pt x="3" y="0"/>
                    <a:pt x="3" y="0"/>
                    <a:pt x="3" y="0"/>
                  </a:cubicBezTo>
                  <a:cubicBezTo>
                    <a:pt x="2" y="1"/>
                    <a:pt x="1" y="1"/>
                    <a:pt x="1" y="2"/>
                  </a:cubicBezTo>
                  <a:cubicBezTo>
                    <a:pt x="1" y="2"/>
                    <a:pt x="0" y="3"/>
                    <a:pt x="1"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3" name="Freeform 654"/>
            <p:cNvSpPr>
              <a:spLocks/>
            </p:cNvSpPr>
            <p:nvPr/>
          </p:nvSpPr>
          <p:spPr bwMode="auto">
            <a:xfrm>
              <a:off x="5621338" y="3529013"/>
              <a:ext cx="9525" cy="14288"/>
            </a:xfrm>
            <a:custGeom>
              <a:avLst/>
              <a:gdLst>
                <a:gd name="T0" fmla="*/ 4 w 6"/>
                <a:gd name="T1" fmla="*/ 9 h 9"/>
                <a:gd name="T2" fmla="*/ 5 w 6"/>
                <a:gd name="T3" fmla="*/ 8 h 9"/>
                <a:gd name="T4" fmla="*/ 6 w 6"/>
                <a:gd name="T5" fmla="*/ 8 h 9"/>
                <a:gd name="T6" fmla="*/ 3 w 6"/>
                <a:gd name="T7" fmla="*/ 0 h 9"/>
                <a:gd name="T8" fmla="*/ 3 w 6"/>
                <a:gd name="T9" fmla="*/ 0 h 9"/>
                <a:gd name="T10" fmla="*/ 1 w 6"/>
                <a:gd name="T11" fmla="*/ 1 h 9"/>
                <a:gd name="T12" fmla="*/ 0 w 6"/>
                <a:gd name="T13" fmla="*/ 1 h 9"/>
                <a:gd name="T14" fmla="*/ 4 w 6"/>
                <a:gd name="T15" fmla="*/ 8 h 9"/>
                <a:gd name="T16" fmla="*/ 4 w 6"/>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9">
                  <a:moveTo>
                    <a:pt x="4" y="9"/>
                  </a:moveTo>
                  <a:lnTo>
                    <a:pt x="5" y="8"/>
                  </a:lnTo>
                  <a:lnTo>
                    <a:pt x="6" y="8"/>
                  </a:lnTo>
                  <a:lnTo>
                    <a:pt x="3" y="0"/>
                  </a:lnTo>
                  <a:lnTo>
                    <a:pt x="3" y="0"/>
                  </a:lnTo>
                  <a:lnTo>
                    <a:pt x="1" y="1"/>
                  </a:lnTo>
                  <a:lnTo>
                    <a:pt x="0" y="1"/>
                  </a:lnTo>
                  <a:lnTo>
                    <a:pt x="4" y="8"/>
                  </a:lnTo>
                  <a:lnTo>
                    <a:pt x="4"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4" name="Freeform 655"/>
            <p:cNvSpPr>
              <a:spLocks/>
            </p:cNvSpPr>
            <p:nvPr/>
          </p:nvSpPr>
          <p:spPr bwMode="auto">
            <a:xfrm>
              <a:off x="5622926" y="3529013"/>
              <a:ext cx="6350" cy="12700"/>
            </a:xfrm>
            <a:custGeom>
              <a:avLst/>
              <a:gdLst>
                <a:gd name="T0" fmla="*/ 0 w 4"/>
                <a:gd name="T1" fmla="*/ 1 h 8"/>
                <a:gd name="T2" fmla="*/ 3 w 4"/>
                <a:gd name="T3" fmla="*/ 8 h 8"/>
                <a:gd name="T4" fmla="*/ 4 w 4"/>
                <a:gd name="T5" fmla="*/ 8 h 8"/>
                <a:gd name="T6" fmla="*/ 4 w 4"/>
                <a:gd name="T7" fmla="*/ 8 h 8"/>
                <a:gd name="T8" fmla="*/ 0 w 4"/>
                <a:gd name="T9" fmla="*/ 0 h 8"/>
                <a:gd name="T10" fmla="*/ 0 w 4"/>
                <a:gd name="T11" fmla="*/ 0 h 8"/>
                <a:gd name="T12" fmla="*/ 0 w 4"/>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4" h="8">
                  <a:moveTo>
                    <a:pt x="0" y="1"/>
                  </a:moveTo>
                  <a:lnTo>
                    <a:pt x="3" y="8"/>
                  </a:lnTo>
                  <a:lnTo>
                    <a:pt x="4" y="8"/>
                  </a:lnTo>
                  <a:lnTo>
                    <a:pt x="4" y="8"/>
                  </a:lnTo>
                  <a:lnTo>
                    <a:pt x="0" y="0"/>
                  </a:lnTo>
                  <a:lnTo>
                    <a:pt x="0" y="0"/>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5" name="Freeform 656"/>
            <p:cNvSpPr>
              <a:spLocks noEditPoints="1"/>
            </p:cNvSpPr>
            <p:nvPr/>
          </p:nvSpPr>
          <p:spPr bwMode="auto">
            <a:xfrm>
              <a:off x="5608638" y="3498851"/>
              <a:ext cx="12700" cy="14288"/>
            </a:xfrm>
            <a:custGeom>
              <a:avLst/>
              <a:gdLst>
                <a:gd name="T0" fmla="*/ 0 w 8"/>
                <a:gd name="T1" fmla="*/ 3 h 9"/>
                <a:gd name="T2" fmla="*/ 2 w 8"/>
                <a:gd name="T3" fmla="*/ 8 h 9"/>
                <a:gd name="T4" fmla="*/ 6 w 8"/>
                <a:gd name="T5" fmla="*/ 8 h 9"/>
                <a:gd name="T6" fmla="*/ 8 w 8"/>
                <a:gd name="T7" fmla="*/ 5 h 9"/>
                <a:gd name="T8" fmla="*/ 7 w 8"/>
                <a:gd name="T9" fmla="*/ 1 h 9"/>
                <a:gd name="T10" fmla="*/ 3 w 8"/>
                <a:gd name="T11" fmla="*/ 0 h 9"/>
                <a:gd name="T12" fmla="*/ 1 w 8"/>
                <a:gd name="T13" fmla="*/ 2 h 9"/>
                <a:gd name="T14" fmla="*/ 0 w 8"/>
                <a:gd name="T15" fmla="*/ 3 h 9"/>
                <a:gd name="T16" fmla="*/ 2 w 8"/>
                <a:gd name="T17" fmla="*/ 3 h 9"/>
                <a:gd name="T18" fmla="*/ 3 w 8"/>
                <a:gd name="T19" fmla="*/ 1 h 9"/>
                <a:gd name="T20" fmla="*/ 5 w 8"/>
                <a:gd name="T21" fmla="*/ 2 h 9"/>
                <a:gd name="T22" fmla="*/ 7 w 8"/>
                <a:gd name="T23" fmla="*/ 6 h 9"/>
                <a:gd name="T24" fmla="*/ 5 w 8"/>
                <a:gd name="T25" fmla="*/ 8 h 9"/>
                <a:gd name="T26" fmla="*/ 3 w 8"/>
                <a:gd name="T27" fmla="*/ 7 h 9"/>
                <a:gd name="T28" fmla="*/ 2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3"/>
                  </a:moveTo>
                  <a:cubicBezTo>
                    <a:pt x="2" y="8"/>
                    <a:pt x="2" y="8"/>
                    <a:pt x="2" y="8"/>
                  </a:cubicBezTo>
                  <a:cubicBezTo>
                    <a:pt x="2" y="9"/>
                    <a:pt x="4" y="9"/>
                    <a:pt x="6" y="8"/>
                  </a:cubicBezTo>
                  <a:cubicBezTo>
                    <a:pt x="7" y="8"/>
                    <a:pt x="8" y="7"/>
                    <a:pt x="8" y="5"/>
                  </a:cubicBezTo>
                  <a:cubicBezTo>
                    <a:pt x="7" y="1"/>
                    <a:pt x="7" y="1"/>
                    <a:pt x="7" y="1"/>
                  </a:cubicBezTo>
                  <a:cubicBezTo>
                    <a:pt x="6" y="0"/>
                    <a:pt x="4" y="0"/>
                    <a:pt x="3" y="0"/>
                  </a:cubicBezTo>
                  <a:cubicBezTo>
                    <a:pt x="2" y="1"/>
                    <a:pt x="1" y="1"/>
                    <a:pt x="1" y="2"/>
                  </a:cubicBezTo>
                  <a:cubicBezTo>
                    <a:pt x="0" y="2"/>
                    <a:pt x="0" y="3"/>
                    <a:pt x="0" y="3"/>
                  </a:cubicBezTo>
                  <a:close/>
                  <a:moveTo>
                    <a:pt x="2" y="3"/>
                  </a:moveTo>
                  <a:cubicBezTo>
                    <a:pt x="2" y="2"/>
                    <a:pt x="2" y="2"/>
                    <a:pt x="3" y="1"/>
                  </a:cubicBezTo>
                  <a:cubicBezTo>
                    <a:pt x="4" y="1"/>
                    <a:pt x="5" y="1"/>
                    <a:pt x="5" y="2"/>
                  </a:cubicBezTo>
                  <a:cubicBezTo>
                    <a:pt x="7" y="6"/>
                    <a:pt x="7" y="6"/>
                    <a:pt x="7" y="6"/>
                  </a:cubicBezTo>
                  <a:cubicBezTo>
                    <a:pt x="7" y="7"/>
                    <a:pt x="6" y="7"/>
                    <a:pt x="5" y="8"/>
                  </a:cubicBezTo>
                  <a:cubicBezTo>
                    <a:pt x="4" y="8"/>
                    <a:pt x="4" y="8"/>
                    <a:pt x="3"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6" name="Freeform 657"/>
            <p:cNvSpPr>
              <a:spLocks/>
            </p:cNvSpPr>
            <p:nvPr/>
          </p:nvSpPr>
          <p:spPr bwMode="auto">
            <a:xfrm>
              <a:off x="5608638" y="3498851"/>
              <a:ext cx="9525" cy="14288"/>
            </a:xfrm>
            <a:custGeom>
              <a:avLst/>
              <a:gdLst>
                <a:gd name="T0" fmla="*/ 0 w 6"/>
                <a:gd name="T1" fmla="*/ 3 h 9"/>
                <a:gd name="T2" fmla="*/ 2 w 6"/>
                <a:gd name="T3" fmla="*/ 8 h 9"/>
                <a:gd name="T4" fmla="*/ 6 w 6"/>
                <a:gd name="T5" fmla="*/ 8 h 9"/>
                <a:gd name="T6" fmla="*/ 5 w 6"/>
                <a:gd name="T7" fmla="*/ 8 h 9"/>
                <a:gd name="T8" fmla="*/ 3 w 6"/>
                <a:gd name="T9" fmla="*/ 7 h 9"/>
                <a:gd name="T10" fmla="*/ 2 w 6"/>
                <a:gd name="T11" fmla="*/ 3 h 9"/>
                <a:gd name="T12" fmla="*/ 3 w 6"/>
                <a:gd name="T13" fmla="*/ 1 h 9"/>
                <a:gd name="T14" fmla="*/ 3 w 6"/>
                <a:gd name="T15" fmla="*/ 0 h 9"/>
                <a:gd name="T16" fmla="*/ 1 w 6"/>
                <a:gd name="T17" fmla="*/ 2 h 9"/>
                <a:gd name="T18" fmla="*/ 0 w 6"/>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9">
                  <a:moveTo>
                    <a:pt x="0" y="3"/>
                  </a:moveTo>
                  <a:cubicBezTo>
                    <a:pt x="2" y="8"/>
                    <a:pt x="2" y="8"/>
                    <a:pt x="2" y="8"/>
                  </a:cubicBezTo>
                  <a:cubicBezTo>
                    <a:pt x="2" y="9"/>
                    <a:pt x="4" y="9"/>
                    <a:pt x="6" y="8"/>
                  </a:cubicBezTo>
                  <a:cubicBezTo>
                    <a:pt x="5" y="8"/>
                    <a:pt x="5" y="8"/>
                    <a:pt x="5" y="8"/>
                  </a:cubicBezTo>
                  <a:cubicBezTo>
                    <a:pt x="4" y="8"/>
                    <a:pt x="4" y="8"/>
                    <a:pt x="3" y="7"/>
                  </a:cubicBezTo>
                  <a:cubicBezTo>
                    <a:pt x="2" y="3"/>
                    <a:pt x="2" y="3"/>
                    <a:pt x="2" y="3"/>
                  </a:cubicBezTo>
                  <a:cubicBezTo>
                    <a:pt x="2" y="2"/>
                    <a:pt x="2" y="2"/>
                    <a:pt x="3" y="1"/>
                  </a:cubicBezTo>
                  <a:cubicBezTo>
                    <a:pt x="3" y="0"/>
                    <a:pt x="3" y="0"/>
                    <a:pt x="3" y="0"/>
                  </a:cubicBezTo>
                  <a:cubicBezTo>
                    <a:pt x="2" y="1"/>
                    <a:pt x="1" y="1"/>
                    <a:pt x="1" y="2"/>
                  </a:cubicBezTo>
                  <a:cubicBezTo>
                    <a:pt x="0" y="2"/>
                    <a:pt x="0" y="3"/>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7" name="Freeform 658"/>
            <p:cNvSpPr>
              <a:spLocks/>
            </p:cNvSpPr>
            <p:nvPr/>
          </p:nvSpPr>
          <p:spPr bwMode="auto">
            <a:xfrm>
              <a:off x="5614988" y="3508376"/>
              <a:ext cx="6350" cy="15875"/>
            </a:xfrm>
            <a:custGeom>
              <a:avLst/>
              <a:gdLst>
                <a:gd name="T0" fmla="*/ 3 w 4"/>
                <a:gd name="T1" fmla="*/ 10 h 10"/>
                <a:gd name="T2" fmla="*/ 4 w 4"/>
                <a:gd name="T3" fmla="*/ 9 h 10"/>
                <a:gd name="T4" fmla="*/ 4 w 4"/>
                <a:gd name="T5" fmla="*/ 9 h 10"/>
                <a:gd name="T6" fmla="*/ 2 w 4"/>
                <a:gd name="T7" fmla="*/ 0 h 10"/>
                <a:gd name="T8" fmla="*/ 1 w 4"/>
                <a:gd name="T9" fmla="*/ 0 h 10"/>
                <a:gd name="T10" fmla="*/ 0 w 4"/>
                <a:gd name="T11" fmla="*/ 1 h 10"/>
                <a:gd name="T12" fmla="*/ 0 w 4"/>
                <a:gd name="T13" fmla="*/ 1 h 10"/>
                <a:gd name="T14" fmla="*/ 3 w 4"/>
                <a:gd name="T15" fmla="*/ 9 h 10"/>
                <a:gd name="T16" fmla="*/ 3 w 4"/>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0">
                  <a:moveTo>
                    <a:pt x="3" y="10"/>
                  </a:moveTo>
                  <a:lnTo>
                    <a:pt x="4" y="9"/>
                  </a:lnTo>
                  <a:lnTo>
                    <a:pt x="4" y="9"/>
                  </a:lnTo>
                  <a:lnTo>
                    <a:pt x="2" y="0"/>
                  </a:lnTo>
                  <a:lnTo>
                    <a:pt x="1" y="0"/>
                  </a:lnTo>
                  <a:lnTo>
                    <a:pt x="0" y="1"/>
                  </a:lnTo>
                  <a:lnTo>
                    <a:pt x="0" y="1"/>
                  </a:lnTo>
                  <a:lnTo>
                    <a:pt x="3" y="9"/>
                  </a:lnTo>
                  <a:lnTo>
                    <a:pt x="3"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8" name="Freeform 659"/>
            <p:cNvSpPr>
              <a:spLocks/>
            </p:cNvSpPr>
            <p:nvPr/>
          </p:nvSpPr>
          <p:spPr bwMode="auto">
            <a:xfrm>
              <a:off x="5614988" y="3508376"/>
              <a:ext cx="6350" cy="14288"/>
            </a:xfrm>
            <a:custGeom>
              <a:avLst/>
              <a:gdLst>
                <a:gd name="T0" fmla="*/ 0 w 4"/>
                <a:gd name="T1" fmla="*/ 1 h 9"/>
                <a:gd name="T2" fmla="*/ 3 w 4"/>
                <a:gd name="T3" fmla="*/ 9 h 9"/>
                <a:gd name="T4" fmla="*/ 4 w 4"/>
                <a:gd name="T5" fmla="*/ 9 h 9"/>
                <a:gd name="T6" fmla="*/ 4 w 4"/>
                <a:gd name="T7" fmla="*/ 9 h 9"/>
                <a:gd name="T8" fmla="*/ 1 w 4"/>
                <a:gd name="T9" fmla="*/ 0 h 9"/>
                <a:gd name="T10" fmla="*/ 1 w 4"/>
                <a:gd name="T11" fmla="*/ 0 h 9"/>
                <a:gd name="T12" fmla="*/ 0 w 4"/>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0" y="1"/>
                  </a:moveTo>
                  <a:lnTo>
                    <a:pt x="3" y="9"/>
                  </a:lnTo>
                  <a:lnTo>
                    <a:pt x="4" y="9"/>
                  </a:lnTo>
                  <a:lnTo>
                    <a:pt x="4" y="9"/>
                  </a:lnTo>
                  <a:lnTo>
                    <a:pt x="1" y="0"/>
                  </a:lnTo>
                  <a:lnTo>
                    <a:pt x="1" y="0"/>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9" name="Freeform 660"/>
            <p:cNvSpPr>
              <a:spLocks noEditPoints="1"/>
            </p:cNvSpPr>
            <p:nvPr/>
          </p:nvSpPr>
          <p:spPr bwMode="auto">
            <a:xfrm>
              <a:off x="5602288" y="3478213"/>
              <a:ext cx="12700" cy="14288"/>
            </a:xfrm>
            <a:custGeom>
              <a:avLst/>
              <a:gdLst>
                <a:gd name="T0" fmla="*/ 0 w 8"/>
                <a:gd name="T1" fmla="*/ 3 h 9"/>
                <a:gd name="T2" fmla="*/ 2 w 8"/>
                <a:gd name="T3" fmla="*/ 8 h 9"/>
                <a:gd name="T4" fmla="*/ 5 w 8"/>
                <a:gd name="T5" fmla="*/ 8 h 9"/>
                <a:gd name="T6" fmla="*/ 8 w 8"/>
                <a:gd name="T7" fmla="*/ 5 h 9"/>
                <a:gd name="T8" fmla="*/ 6 w 8"/>
                <a:gd name="T9" fmla="*/ 1 h 9"/>
                <a:gd name="T10" fmla="*/ 3 w 8"/>
                <a:gd name="T11" fmla="*/ 0 h 9"/>
                <a:gd name="T12" fmla="*/ 1 w 8"/>
                <a:gd name="T13" fmla="*/ 2 h 9"/>
                <a:gd name="T14" fmla="*/ 0 w 8"/>
                <a:gd name="T15" fmla="*/ 3 h 9"/>
                <a:gd name="T16" fmla="*/ 2 w 8"/>
                <a:gd name="T17" fmla="*/ 3 h 9"/>
                <a:gd name="T18" fmla="*/ 3 w 8"/>
                <a:gd name="T19" fmla="*/ 1 h 9"/>
                <a:gd name="T20" fmla="*/ 5 w 8"/>
                <a:gd name="T21" fmla="*/ 2 h 9"/>
                <a:gd name="T22" fmla="*/ 6 w 8"/>
                <a:gd name="T23" fmla="*/ 6 h 9"/>
                <a:gd name="T24" fmla="*/ 5 w 8"/>
                <a:gd name="T25" fmla="*/ 8 h 9"/>
                <a:gd name="T26" fmla="*/ 3 w 8"/>
                <a:gd name="T27" fmla="*/ 7 h 9"/>
                <a:gd name="T28" fmla="*/ 2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3"/>
                  </a:moveTo>
                  <a:cubicBezTo>
                    <a:pt x="2" y="8"/>
                    <a:pt x="2" y="8"/>
                    <a:pt x="2" y="8"/>
                  </a:cubicBezTo>
                  <a:cubicBezTo>
                    <a:pt x="2" y="9"/>
                    <a:pt x="4" y="9"/>
                    <a:pt x="5" y="8"/>
                  </a:cubicBezTo>
                  <a:cubicBezTo>
                    <a:pt x="7" y="8"/>
                    <a:pt x="8" y="7"/>
                    <a:pt x="8" y="5"/>
                  </a:cubicBezTo>
                  <a:cubicBezTo>
                    <a:pt x="6" y="1"/>
                    <a:pt x="6" y="1"/>
                    <a:pt x="6" y="1"/>
                  </a:cubicBezTo>
                  <a:cubicBezTo>
                    <a:pt x="6" y="0"/>
                    <a:pt x="4" y="0"/>
                    <a:pt x="3" y="0"/>
                  </a:cubicBezTo>
                  <a:cubicBezTo>
                    <a:pt x="2" y="1"/>
                    <a:pt x="1" y="1"/>
                    <a:pt x="1" y="2"/>
                  </a:cubicBezTo>
                  <a:cubicBezTo>
                    <a:pt x="0" y="2"/>
                    <a:pt x="0" y="3"/>
                    <a:pt x="0" y="3"/>
                  </a:cubicBezTo>
                  <a:close/>
                  <a:moveTo>
                    <a:pt x="2" y="3"/>
                  </a:moveTo>
                  <a:cubicBezTo>
                    <a:pt x="2" y="2"/>
                    <a:pt x="2" y="2"/>
                    <a:pt x="3" y="1"/>
                  </a:cubicBezTo>
                  <a:cubicBezTo>
                    <a:pt x="4" y="1"/>
                    <a:pt x="5" y="1"/>
                    <a:pt x="5" y="2"/>
                  </a:cubicBezTo>
                  <a:cubicBezTo>
                    <a:pt x="6" y="6"/>
                    <a:pt x="6" y="6"/>
                    <a:pt x="6" y="6"/>
                  </a:cubicBezTo>
                  <a:cubicBezTo>
                    <a:pt x="7" y="7"/>
                    <a:pt x="6" y="7"/>
                    <a:pt x="5" y="8"/>
                  </a:cubicBezTo>
                  <a:cubicBezTo>
                    <a:pt x="4" y="8"/>
                    <a:pt x="3" y="8"/>
                    <a:pt x="3"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0" name="Freeform 661"/>
            <p:cNvSpPr>
              <a:spLocks/>
            </p:cNvSpPr>
            <p:nvPr/>
          </p:nvSpPr>
          <p:spPr bwMode="auto">
            <a:xfrm>
              <a:off x="5602288" y="3478213"/>
              <a:ext cx="7938" cy="14288"/>
            </a:xfrm>
            <a:custGeom>
              <a:avLst/>
              <a:gdLst>
                <a:gd name="T0" fmla="*/ 0 w 5"/>
                <a:gd name="T1" fmla="*/ 3 h 9"/>
                <a:gd name="T2" fmla="*/ 2 w 5"/>
                <a:gd name="T3" fmla="*/ 8 h 9"/>
                <a:gd name="T4" fmla="*/ 5 w 5"/>
                <a:gd name="T5" fmla="*/ 8 h 9"/>
                <a:gd name="T6" fmla="*/ 5 w 5"/>
                <a:gd name="T7" fmla="*/ 8 h 9"/>
                <a:gd name="T8" fmla="*/ 3 w 5"/>
                <a:gd name="T9" fmla="*/ 7 h 9"/>
                <a:gd name="T10" fmla="*/ 2 w 5"/>
                <a:gd name="T11" fmla="*/ 3 h 9"/>
                <a:gd name="T12" fmla="*/ 3 w 5"/>
                <a:gd name="T13" fmla="*/ 1 h 9"/>
                <a:gd name="T14" fmla="*/ 3 w 5"/>
                <a:gd name="T15" fmla="*/ 0 h 9"/>
                <a:gd name="T16" fmla="*/ 1 w 5"/>
                <a:gd name="T17" fmla="*/ 2 h 9"/>
                <a:gd name="T18" fmla="*/ 0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0" y="3"/>
                  </a:moveTo>
                  <a:cubicBezTo>
                    <a:pt x="2" y="8"/>
                    <a:pt x="2" y="8"/>
                    <a:pt x="2" y="8"/>
                  </a:cubicBezTo>
                  <a:cubicBezTo>
                    <a:pt x="2" y="9"/>
                    <a:pt x="4" y="9"/>
                    <a:pt x="5" y="8"/>
                  </a:cubicBezTo>
                  <a:cubicBezTo>
                    <a:pt x="5" y="8"/>
                    <a:pt x="5" y="8"/>
                    <a:pt x="5" y="8"/>
                  </a:cubicBezTo>
                  <a:cubicBezTo>
                    <a:pt x="4" y="8"/>
                    <a:pt x="3" y="8"/>
                    <a:pt x="3" y="7"/>
                  </a:cubicBezTo>
                  <a:cubicBezTo>
                    <a:pt x="2" y="3"/>
                    <a:pt x="2" y="3"/>
                    <a:pt x="2" y="3"/>
                  </a:cubicBezTo>
                  <a:cubicBezTo>
                    <a:pt x="2" y="2"/>
                    <a:pt x="2" y="2"/>
                    <a:pt x="3" y="1"/>
                  </a:cubicBezTo>
                  <a:cubicBezTo>
                    <a:pt x="3" y="0"/>
                    <a:pt x="3" y="0"/>
                    <a:pt x="3" y="0"/>
                  </a:cubicBezTo>
                  <a:cubicBezTo>
                    <a:pt x="2" y="1"/>
                    <a:pt x="1" y="1"/>
                    <a:pt x="1" y="2"/>
                  </a:cubicBezTo>
                  <a:cubicBezTo>
                    <a:pt x="0" y="2"/>
                    <a:pt x="0" y="3"/>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1" name="Freeform 662"/>
            <p:cNvSpPr>
              <a:spLocks/>
            </p:cNvSpPr>
            <p:nvPr/>
          </p:nvSpPr>
          <p:spPr bwMode="auto">
            <a:xfrm>
              <a:off x="5608638" y="3487738"/>
              <a:ext cx="6350" cy="15875"/>
            </a:xfrm>
            <a:custGeom>
              <a:avLst/>
              <a:gdLst>
                <a:gd name="T0" fmla="*/ 3 w 4"/>
                <a:gd name="T1" fmla="*/ 10 h 10"/>
                <a:gd name="T2" fmla="*/ 4 w 4"/>
                <a:gd name="T3" fmla="*/ 9 h 10"/>
                <a:gd name="T4" fmla="*/ 4 w 4"/>
                <a:gd name="T5" fmla="*/ 9 h 10"/>
                <a:gd name="T6" fmla="*/ 2 w 4"/>
                <a:gd name="T7" fmla="*/ 0 h 10"/>
                <a:gd name="T8" fmla="*/ 1 w 4"/>
                <a:gd name="T9" fmla="*/ 0 h 10"/>
                <a:gd name="T10" fmla="*/ 0 w 4"/>
                <a:gd name="T11" fmla="*/ 1 h 10"/>
                <a:gd name="T12" fmla="*/ 0 w 4"/>
                <a:gd name="T13" fmla="*/ 1 h 10"/>
                <a:gd name="T14" fmla="*/ 3 w 4"/>
                <a:gd name="T15" fmla="*/ 10 h 10"/>
                <a:gd name="T16" fmla="*/ 3 w 4"/>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0">
                  <a:moveTo>
                    <a:pt x="3" y="10"/>
                  </a:moveTo>
                  <a:lnTo>
                    <a:pt x="4" y="9"/>
                  </a:lnTo>
                  <a:lnTo>
                    <a:pt x="4" y="9"/>
                  </a:lnTo>
                  <a:lnTo>
                    <a:pt x="2" y="0"/>
                  </a:lnTo>
                  <a:lnTo>
                    <a:pt x="1" y="0"/>
                  </a:lnTo>
                  <a:lnTo>
                    <a:pt x="0" y="1"/>
                  </a:lnTo>
                  <a:lnTo>
                    <a:pt x="0" y="1"/>
                  </a:lnTo>
                  <a:lnTo>
                    <a:pt x="3" y="10"/>
                  </a:lnTo>
                  <a:lnTo>
                    <a:pt x="3"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2" name="Freeform 663"/>
            <p:cNvSpPr>
              <a:spLocks/>
            </p:cNvSpPr>
            <p:nvPr/>
          </p:nvSpPr>
          <p:spPr bwMode="auto">
            <a:xfrm>
              <a:off x="5608638" y="3487738"/>
              <a:ext cx="6350" cy="15875"/>
            </a:xfrm>
            <a:custGeom>
              <a:avLst/>
              <a:gdLst>
                <a:gd name="T0" fmla="*/ 0 w 4"/>
                <a:gd name="T1" fmla="*/ 1 h 10"/>
                <a:gd name="T2" fmla="*/ 3 w 4"/>
                <a:gd name="T3" fmla="*/ 9 h 10"/>
                <a:gd name="T4" fmla="*/ 3 w 4"/>
                <a:gd name="T5" fmla="*/ 10 h 10"/>
                <a:gd name="T6" fmla="*/ 4 w 4"/>
                <a:gd name="T7" fmla="*/ 9 h 10"/>
                <a:gd name="T8" fmla="*/ 1 w 4"/>
                <a:gd name="T9" fmla="*/ 0 h 10"/>
                <a:gd name="T10" fmla="*/ 1 w 4"/>
                <a:gd name="T11" fmla="*/ 0 h 10"/>
                <a:gd name="T12" fmla="*/ 0 w 4"/>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4" h="10">
                  <a:moveTo>
                    <a:pt x="0" y="1"/>
                  </a:moveTo>
                  <a:lnTo>
                    <a:pt x="3" y="9"/>
                  </a:lnTo>
                  <a:lnTo>
                    <a:pt x="3" y="10"/>
                  </a:lnTo>
                  <a:lnTo>
                    <a:pt x="4" y="9"/>
                  </a:lnTo>
                  <a:lnTo>
                    <a:pt x="1" y="0"/>
                  </a:lnTo>
                  <a:lnTo>
                    <a:pt x="1" y="0"/>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3" name="Freeform 664"/>
            <p:cNvSpPr>
              <a:spLocks noEditPoints="1"/>
            </p:cNvSpPr>
            <p:nvPr/>
          </p:nvSpPr>
          <p:spPr bwMode="auto">
            <a:xfrm>
              <a:off x="5594351" y="3457576"/>
              <a:ext cx="14288" cy="15875"/>
            </a:xfrm>
            <a:custGeom>
              <a:avLst/>
              <a:gdLst>
                <a:gd name="T0" fmla="*/ 0 w 8"/>
                <a:gd name="T1" fmla="*/ 3 h 9"/>
                <a:gd name="T2" fmla="*/ 1 w 8"/>
                <a:gd name="T3" fmla="*/ 8 h 9"/>
                <a:gd name="T4" fmla="*/ 5 w 8"/>
                <a:gd name="T5" fmla="*/ 9 h 9"/>
                <a:gd name="T6" fmla="*/ 8 w 8"/>
                <a:gd name="T7" fmla="*/ 6 h 9"/>
                <a:gd name="T8" fmla="*/ 6 w 8"/>
                <a:gd name="T9" fmla="*/ 1 h 9"/>
                <a:gd name="T10" fmla="*/ 2 w 8"/>
                <a:gd name="T11" fmla="*/ 0 h 9"/>
                <a:gd name="T12" fmla="*/ 0 w 8"/>
                <a:gd name="T13" fmla="*/ 2 h 9"/>
                <a:gd name="T14" fmla="*/ 0 w 8"/>
                <a:gd name="T15" fmla="*/ 3 h 9"/>
                <a:gd name="T16" fmla="*/ 1 w 8"/>
                <a:gd name="T17" fmla="*/ 3 h 9"/>
                <a:gd name="T18" fmla="*/ 3 w 8"/>
                <a:gd name="T19" fmla="*/ 1 h 9"/>
                <a:gd name="T20" fmla="*/ 5 w 8"/>
                <a:gd name="T21" fmla="*/ 2 h 9"/>
                <a:gd name="T22" fmla="*/ 6 w 8"/>
                <a:gd name="T23" fmla="*/ 6 h 9"/>
                <a:gd name="T24" fmla="*/ 5 w 8"/>
                <a:gd name="T25" fmla="*/ 8 h 9"/>
                <a:gd name="T26" fmla="*/ 3 w 8"/>
                <a:gd name="T27" fmla="*/ 7 h 9"/>
                <a:gd name="T28" fmla="*/ 1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3"/>
                  </a:moveTo>
                  <a:cubicBezTo>
                    <a:pt x="1" y="8"/>
                    <a:pt x="1" y="8"/>
                    <a:pt x="1" y="8"/>
                  </a:cubicBezTo>
                  <a:cubicBezTo>
                    <a:pt x="2" y="9"/>
                    <a:pt x="4" y="9"/>
                    <a:pt x="5" y="9"/>
                  </a:cubicBezTo>
                  <a:cubicBezTo>
                    <a:pt x="7" y="8"/>
                    <a:pt x="8" y="7"/>
                    <a:pt x="8" y="6"/>
                  </a:cubicBezTo>
                  <a:cubicBezTo>
                    <a:pt x="6" y="1"/>
                    <a:pt x="6" y="1"/>
                    <a:pt x="6" y="1"/>
                  </a:cubicBezTo>
                  <a:cubicBezTo>
                    <a:pt x="6" y="0"/>
                    <a:pt x="4" y="0"/>
                    <a:pt x="2" y="0"/>
                  </a:cubicBezTo>
                  <a:cubicBezTo>
                    <a:pt x="2" y="1"/>
                    <a:pt x="1" y="1"/>
                    <a:pt x="0" y="2"/>
                  </a:cubicBezTo>
                  <a:cubicBezTo>
                    <a:pt x="0" y="2"/>
                    <a:pt x="0" y="3"/>
                    <a:pt x="0" y="3"/>
                  </a:cubicBezTo>
                  <a:close/>
                  <a:moveTo>
                    <a:pt x="1" y="3"/>
                  </a:moveTo>
                  <a:cubicBezTo>
                    <a:pt x="1" y="2"/>
                    <a:pt x="2" y="2"/>
                    <a:pt x="3" y="1"/>
                  </a:cubicBezTo>
                  <a:cubicBezTo>
                    <a:pt x="4" y="1"/>
                    <a:pt x="4" y="1"/>
                    <a:pt x="5" y="2"/>
                  </a:cubicBezTo>
                  <a:cubicBezTo>
                    <a:pt x="6" y="6"/>
                    <a:pt x="6" y="6"/>
                    <a:pt x="6" y="6"/>
                  </a:cubicBezTo>
                  <a:cubicBezTo>
                    <a:pt x="6" y="7"/>
                    <a:pt x="6" y="7"/>
                    <a:pt x="5" y="8"/>
                  </a:cubicBezTo>
                  <a:cubicBezTo>
                    <a:pt x="4" y="8"/>
                    <a:pt x="3" y="8"/>
                    <a:pt x="3" y="7"/>
                  </a:cubicBezTo>
                  <a:lnTo>
                    <a:pt x="1"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4" name="Freeform 665"/>
            <p:cNvSpPr>
              <a:spLocks/>
            </p:cNvSpPr>
            <p:nvPr/>
          </p:nvSpPr>
          <p:spPr bwMode="auto">
            <a:xfrm>
              <a:off x="5594351" y="3457576"/>
              <a:ext cx="9525" cy="15875"/>
            </a:xfrm>
            <a:custGeom>
              <a:avLst/>
              <a:gdLst>
                <a:gd name="T0" fmla="*/ 0 w 5"/>
                <a:gd name="T1" fmla="*/ 3 h 9"/>
                <a:gd name="T2" fmla="*/ 1 w 5"/>
                <a:gd name="T3" fmla="*/ 8 h 9"/>
                <a:gd name="T4" fmla="*/ 5 w 5"/>
                <a:gd name="T5" fmla="*/ 9 h 9"/>
                <a:gd name="T6" fmla="*/ 5 w 5"/>
                <a:gd name="T7" fmla="*/ 8 h 9"/>
                <a:gd name="T8" fmla="*/ 3 w 5"/>
                <a:gd name="T9" fmla="*/ 7 h 9"/>
                <a:gd name="T10" fmla="*/ 1 w 5"/>
                <a:gd name="T11" fmla="*/ 3 h 9"/>
                <a:gd name="T12" fmla="*/ 3 w 5"/>
                <a:gd name="T13" fmla="*/ 1 h 9"/>
                <a:gd name="T14" fmla="*/ 2 w 5"/>
                <a:gd name="T15" fmla="*/ 0 h 9"/>
                <a:gd name="T16" fmla="*/ 0 w 5"/>
                <a:gd name="T17" fmla="*/ 2 h 9"/>
                <a:gd name="T18" fmla="*/ 0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0" y="3"/>
                  </a:moveTo>
                  <a:cubicBezTo>
                    <a:pt x="1" y="8"/>
                    <a:pt x="1" y="8"/>
                    <a:pt x="1" y="8"/>
                  </a:cubicBezTo>
                  <a:cubicBezTo>
                    <a:pt x="2" y="9"/>
                    <a:pt x="4" y="9"/>
                    <a:pt x="5" y="9"/>
                  </a:cubicBezTo>
                  <a:cubicBezTo>
                    <a:pt x="5" y="8"/>
                    <a:pt x="5" y="8"/>
                    <a:pt x="5" y="8"/>
                  </a:cubicBezTo>
                  <a:cubicBezTo>
                    <a:pt x="4" y="8"/>
                    <a:pt x="3" y="8"/>
                    <a:pt x="3" y="7"/>
                  </a:cubicBezTo>
                  <a:cubicBezTo>
                    <a:pt x="1" y="3"/>
                    <a:pt x="1" y="3"/>
                    <a:pt x="1" y="3"/>
                  </a:cubicBezTo>
                  <a:cubicBezTo>
                    <a:pt x="1" y="2"/>
                    <a:pt x="2" y="2"/>
                    <a:pt x="3" y="1"/>
                  </a:cubicBezTo>
                  <a:cubicBezTo>
                    <a:pt x="2" y="0"/>
                    <a:pt x="2" y="0"/>
                    <a:pt x="2" y="0"/>
                  </a:cubicBezTo>
                  <a:cubicBezTo>
                    <a:pt x="2" y="1"/>
                    <a:pt x="1" y="1"/>
                    <a:pt x="0" y="2"/>
                  </a:cubicBezTo>
                  <a:cubicBezTo>
                    <a:pt x="0" y="2"/>
                    <a:pt x="0" y="3"/>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5" name="Freeform 666"/>
            <p:cNvSpPr>
              <a:spLocks/>
            </p:cNvSpPr>
            <p:nvPr/>
          </p:nvSpPr>
          <p:spPr bwMode="auto">
            <a:xfrm>
              <a:off x="5602288" y="3468688"/>
              <a:ext cx="6350" cy="14288"/>
            </a:xfrm>
            <a:custGeom>
              <a:avLst/>
              <a:gdLst>
                <a:gd name="T0" fmla="*/ 3 w 4"/>
                <a:gd name="T1" fmla="*/ 9 h 9"/>
                <a:gd name="T2" fmla="*/ 4 w 4"/>
                <a:gd name="T3" fmla="*/ 8 h 9"/>
                <a:gd name="T4" fmla="*/ 4 w 4"/>
                <a:gd name="T5" fmla="*/ 8 h 9"/>
                <a:gd name="T6" fmla="*/ 1 w 4"/>
                <a:gd name="T7" fmla="*/ 0 h 9"/>
                <a:gd name="T8" fmla="*/ 1 w 4"/>
                <a:gd name="T9" fmla="*/ 0 h 9"/>
                <a:gd name="T10" fmla="*/ 0 w 4"/>
                <a:gd name="T11" fmla="*/ 1 h 9"/>
                <a:gd name="T12" fmla="*/ 0 w 4"/>
                <a:gd name="T13" fmla="*/ 1 h 9"/>
                <a:gd name="T14" fmla="*/ 2 w 4"/>
                <a:gd name="T15" fmla="*/ 9 h 9"/>
                <a:gd name="T16" fmla="*/ 3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3" y="9"/>
                  </a:moveTo>
                  <a:lnTo>
                    <a:pt x="4" y="8"/>
                  </a:lnTo>
                  <a:lnTo>
                    <a:pt x="4" y="8"/>
                  </a:lnTo>
                  <a:lnTo>
                    <a:pt x="1" y="0"/>
                  </a:lnTo>
                  <a:lnTo>
                    <a:pt x="1" y="0"/>
                  </a:lnTo>
                  <a:lnTo>
                    <a:pt x="0" y="1"/>
                  </a:lnTo>
                  <a:lnTo>
                    <a:pt x="0" y="1"/>
                  </a:lnTo>
                  <a:lnTo>
                    <a:pt x="2" y="9"/>
                  </a:lnTo>
                  <a:lnTo>
                    <a:pt x="3"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6" name="Freeform 667"/>
            <p:cNvSpPr>
              <a:spLocks/>
            </p:cNvSpPr>
            <p:nvPr/>
          </p:nvSpPr>
          <p:spPr bwMode="auto">
            <a:xfrm>
              <a:off x="5602288" y="3468688"/>
              <a:ext cx="4763" cy="14288"/>
            </a:xfrm>
            <a:custGeom>
              <a:avLst/>
              <a:gdLst>
                <a:gd name="T0" fmla="*/ 0 w 3"/>
                <a:gd name="T1" fmla="*/ 1 h 9"/>
                <a:gd name="T2" fmla="*/ 2 w 3"/>
                <a:gd name="T3" fmla="*/ 8 h 9"/>
                <a:gd name="T4" fmla="*/ 3 w 3"/>
                <a:gd name="T5" fmla="*/ 9 h 9"/>
                <a:gd name="T6" fmla="*/ 3 w 3"/>
                <a:gd name="T7" fmla="*/ 8 h 9"/>
                <a:gd name="T8" fmla="*/ 0 w 3"/>
                <a:gd name="T9" fmla="*/ 0 h 9"/>
                <a:gd name="T10" fmla="*/ 0 w 3"/>
                <a:gd name="T11" fmla="*/ 1 h 9"/>
                <a:gd name="T12" fmla="*/ 0 w 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 h="9">
                  <a:moveTo>
                    <a:pt x="0" y="1"/>
                  </a:moveTo>
                  <a:lnTo>
                    <a:pt x="2" y="8"/>
                  </a:lnTo>
                  <a:lnTo>
                    <a:pt x="3" y="9"/>
                  </a:lnTo>
                  <a:lnTo>
                    <a:pt x="3" y="8"/>
                  </a:lnTo>
                  <a:lnTo>
                    <a:pt x="0" y="0"/>
                  </a:lnTo>
                  <a:lnTo>
                    <a:pt x="0" y="1"/>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7" name="Freeform 668"/>
            <p:cNvSpPr>
              <a:spLocks noEditPoints="1"/>
            </p:cNvSpPr>
            <p:nvPr/>
          </p:nvSpPr>
          <p:spPr bwMode="auto">
            <a:xfrm>
              <a:off x="5588001" y="3436938"/>
              <a:ext cx="14288" cy="15875"/>
            </a:xfrm>
            <a:custGeom>
              <a:avLst/>
              <a:gdLst>
                <a:gd name="T0" fmla="*/ 0 w 8"/>
                <a:gd name="T1" fmla="*/ 4 h 9"/>
                <a:gd name="T2" fmla="*/ 1 w 8"/>
                <a:gd name="T3" fmla="*/ 8 h 9"/>
                <a:gd name="T4" fmla="*/ 5 w 8"/>
                <a:gd name="T5" fmla="*/ 9 h 9"/>
                <a:gd name="T6" fmla="*/ 7 w 8"/>
                <a:gd name="T7" fmla="*/ 6 h 9"/>
                <a:gd name="T8" fmla="*/ 6 w 8"/>
                <a:gd name="T9" fmla="*/ 1 h 9"/>
                <a:gd name="T10" fmla="*/ 2 w 8"/>
                <a:gd name="T11" fmla="*/ 1 h 9"/>
                <a:gd name="T12" fmla="*/ 0 w 8"/>
                <a:gd name="T13" fmla="*/ 2 h 9"/>
                <a:gd name="T14" fmla="*/ 0 w 8"/>
                <a:gd name="T15" fmla="*/ 4 h 9"/>
                <a:gd name="T16" fmla="*/ 1 w 8"/>
                <a:gd name="T17" fmla="*/ 3 h 9"/>
                <a:gd name="T18" fmla="*/ 3 w 8"/>
                <a:gd name="T19" fmla="*/ 1 h 9"/>
                <a:gd name="T20" fmla="*/ 4 w 8"/>
                <a:gd name="T21" fmla="*/ 2 h 9"/>
                <a:gd name="T22" fmla="*/ 6 w 8"/>
                <a:gd name="T23" fmla="*/ 6 h 9"/>
                <a:gd name="T24" fmla="*/ 5 w 8"/>
                <a:gd name="T25" fmla="*/ 8 h 9"/>
                <a:gd name="T26" fmla="*/ 3 w 8"/>
                <a:gd name="T27" fmla="*/ 7 h 9"/>
                <a:gd name="T28" fmla="*/ 1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4"/>
                  </a:moveTo>
                  <a:cubicBezTo>
                    <a:pt x="1" y="8"/>
                    <a:pt x="1" y="8"/>
                    <a:pt x="1" y="8"/>
                  </a:cubicBezTo>
                  <a:cubicBezTo>
                    <a:pt x="2" y="9"/>
                    <a:pt x="3" y="9"/>
                    <a:pt x="5" y="9"/>
                  </a:cubicBezTo>
                  <a:cubicBezTo>
                    <a:pt x="7" y="8"/>
                    <a:pt x="8" y="7"/>
                    <a:pt x="7" y="6"/>
                  </a:cubicBezTo>
                  <a:cubicBezTo>
                    <a:pt x="6" y="1"/>
                    <a:pt x="6" y="1"/>
                    <a:pt x="6" y="1"/>
                  </a:cubicBezTo>
                  <a:cubicBezTo>
                    <a:pt x="6" y="0"/>
                    <a:pt x="4" y="0"/>
                    <a:pt x="2" y="1"/>
                  </a:cubicBezTo>
                  <a:cubicBezTo>
                    <a:pt x="1" y="1"/>
                    <a:pt x="1" y="1"/>
                    <a:pt x="0" y="2"/>
                  </a:cubicBezTo>
                  <a:cubicBezTo>
                    <a:pt x="0" y="2"/>
                    <a:pt x="0" y="3"/>
                    <a:pt x="0" y="4"/>
                  </a:cubicBezTo>
                  <a:close/>
                  <a:moveTo>
                    <a:pt x="1" y="3"/>
                  </a:moveTo>
                  <a:cubicBezTo>
                    <a:pt x="1" y="2"/>
                    <a:pt x="2" y="2"/>
                    <a:pt x="3" y="1"/>
                  </a:cubicBezTo>
                  <a:cubicBezTo>
                    <a:pt x="3" y="1"/>
                    <a:pt x="4" y="1"/>
                    <a:pt x="4" y="2"/>
                  </a:cubicBezTo>
                  <a:cubicBezTo>
                    <a:pt x="6" y="6"/>
                    <a:pt x="6" y="6"/>
                    <a:pt x="6" y="6"/>
                  </a:cubicBezTo>
                  <a:cubicBezTo>
                    <a:pt x="6" y="7"/>
                    <a:pt x="6" y="7"/>
                    <a:pt x="5" y="8"/>
                  </a:cubicBezTo>
                  <a:cubicBezTo>
                    <a:pt x="4" y="8"/>
                    <a:pt x="3" y="8"/>
                    <a:pt x="3" y="7"/>
                  </a:cubicBezTo>
                  <a:lnTo>
                    <a:pt x="1"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8" name="Freeform 669"/>
            <p:cNvSpPr>
              <a:spLocks/>
            </p:cNvSpPr>
            <p:nvPr/>
          </p:nvSpPr>
          <p:spPr bwMode="auto">
            <a:xfrm>
              <a:off x="5588001" y="3438526"/>
              <a:ext cx="7938" cy="14288"/>
            </a:xfrm>
            <a:custGeom>
              <a:avLst/>
              <a:gdLst>
                <a:gd name="T0" fmla="*/ 0 w 5"/>
                <a:gd name="T1" fmla="*/ 3 h 8"/>
                <a:gd name="T2" fmla="*/ 1 w 5"/>
                <a:gd name="T3" fmla="*/ 7 h 8"/>
                <a:gd name="T4" fmla="*/ 5 w 5"/>
                <a:gd name="T5" fmla="*/ 8 h 8"/>
                <a:gd name="T6" fmla="*/ 5 w 5"/>
                <a:gd name="T7" fmla="*/ 7 h 8"/>
                <a:gd name="T8" fmla="*/ 3 w 5"/>
                <a:gd name="T9" fmla="*/ 6 h 8"/>
                <a:gd name="T10" fmla="*/ 1 w 5"/>
                <a:gd name="T11" fmla="*/ 2 h 8"/>
                <a:gd name="T12" fmla="*/ 3 w 5"/>
                <a:gd name="T13" fmla="*/ 0 h 8"/>
                <a:gd name="T14" fmla="*/ 2 w 5"/>
                <a:gd name="T15" fmla="*/ 0 h 8"/>
                <a:gd name="T16" fmla="*/ 0 w 5"/>
                <a:gd name="T17" fmla="*/ 1 h 8"/>
                <a:gd name="T18" fmla="*/ 0 w 5"/>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8">
                  <a:moveTo>
                    <a:pt x="0" y="3"/>
                  </a:moveTo>
                  <a:cubicBezTo>
                    <a:pt x="1" y="7"/>
                    <a:pt x="1" y="7"/>
                    <a:pt x="1" y="7"/>
                  </a:cubicBezTo>
                  <a:cubicBezTo>
                    <a:pt x="2" y="8"/>
                    <a:pt x="3" y="8"/>
                    <a:pt x="5" y="8"/>
                  </a:cubicBezTo>
                  <a:cubicBezTo>
                    <a:pt x="5" y="7"/>
                    <a:pt x="5" y="7"/>
                    <a:pt x="5" y="7"/>
                  </a:cubicBezTo>
                  <a:cubicBezTo>
                    <a:pt x="4" y="7"/>
                    <a:pt x="3" y="7"/>
                    <a:pt x="3" y="6"/>
                  </a:cubicBezTo>
                  <a:cubicBezTo>
                    <a:pt x="1" y="2"/>
                    <a:pt x="1" y="2"/>
                    <a:pt x="1" y="2"/>
                  </a:cubicBezTo>
                  <a:cubicBezTo>
                    <a:pt x="1" y="1"/>
                    <a:pt x="2" y="1"/>
                    <a:pt x="3" y="0"/>
                  </a:cubicBezTo>
                  <a:cubicBezTo>
                    <a:pt x="2" y="0"/>
                    <a:pt x="2" y="0"/>
                    <a:pt x="2" y="0"/>
                  </a:cubicBezTo>
                  <a:cubicBezTo>
                    <a:pt x="1" y="0"/>
                    <a:pt x="1" y="0"/>
                    <a:pt x="0" y="1"/>
                  </a:cubicBezTo>
                  <a:cubicBezTo>
                    <a:pt x="0" y="1"/>
                    <a:pt x="0" y="2"/>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9" name="Freeform 670"/>
            <p:cNvSpPr>
              <a:spLocks/>
            </p:cNvSpPr>
            <p:nvPr/>
          </p:nvSpPr>
          <p:spPr bwMode="auto">
            <a:xfrm>
              <a:off x="5594351" y="3448051"/>
              <a:ext cx="7938" cy="14288"/>
            </a:xfrm>
            <a:custGeom>
              <a:avLst/>
              <a:gdLst>
                <a:gd name="T0" fmla="*/ 4 w 5"/>
                <a:gd name="T1" fmla="*/ 9 h 9"/>
                <a:gd name="T2" fmla="*/ 5 w 5"/>
                <a:gd name="T3" fmla="*/ 8 h 9"/>
                <a:gd name="T4" fmla="*/ 5 w 5"/>
                <a:gd name="T5" fmla="*/ 8 h 9"/>
                <a:gd name="T6" fmla="*/ 1 w 5"/>
                <a:gd name="T7" fmla="*/ 0 h 9"/>
                <a:gd name="T8" fmla="*/ 1 w 5"/>
                <a:gd name="T9" fmla="*/ 0 h 9"/>
                <a:gd name="T10" fmla="*/ 0 w 5"/>
                <a:gd name="T11" fmla="*/ 1 h 9"/>
                <a:gd name="T12" fmla="*/ 0 w 5"/>
                <a:gd name="T13" fmla="*/ 1 h 9"/>
                <a:gd name="T14" fmla="*/ 2 w 5"/>
                <a:gd name="T15" fmla="*/ 9 h 9"/>
                <a:gd name="T16" fmla="*/ 4 w 5"/>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9">
                  <a:moveTo>
                    <a:pt x="4" y="9"/>
                  </a:moveTo>
                  <a:lnTo>
                    <a:pt x="5" y="8"/>
                  </a:lnTo>
                  <a:lnTo>
                    <a:pt x="5" y="8"/>
                  </a:lnTo>
                  <a:lnTo>
                    <a:pt x="1" y="0"/>
                  </a:lnTo>
                  <a:lnTo>
                    <a:pt x="1" y="0"/>
                  </a:lnTo>
                  <a:lnTo>
                    <a:pt x="0" y="1"/>
                  </a:lnTo>
                  <a:lnTo>
                    <a:pt x="0" y="1"/>
                  </a:lnTo>
                  <a:lnTo>
                    <a:pt x="2" y="9"/>
                  </a:lnTo>
                  <a:lnTo>
                    <a:pt x="4"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0" name="Freeform 671"/>
            <p:cNvSpPr>
              <a:spLocks/>
            </p:cNvSpPr>
            <p:nvPr/>
          </p:nvSpPr>
          <p:spPr bwMode="auto">
            <a:xfrm>
              <a:off x="5594351" y="3449638"/>
              <a:ext cx="6350" cy="12700"/>
            </a:xfrm>
            <a:custGeom>
              <a:avLst/>
              <a:gdLst>
                <a:gd name="T0" fmla="*/ 0 w 4"/>
                <a:gd name="T1" fmla="*/ 0 h 8"/>
                <a:gd name="T2" fmla="*/ 2 w 4"/>
                <a:gd name="T3" fmla="*/ 7 h 8"/>
                <a:gd name="T4" fmla="*/ 4 w 4"/>
                <a:gd name="T5" fmla="*/ 8 h 8"/>
                <a:gd name="T6" fmla="*/ 4 w 4"/>
                <a:gd name="T7" fmla="*/ 8 h 8"/>
                <a:gd name="T8" fmla="*/ 0 w 4"/>
                <a:gd name="T9" fmla="*/ 0 h 8"/>
                <a:gd name="T10" fmla="*/ 0 w 4"/>
                <a:gd name="T11" fmla="*/ 0 h 8"/>
                <a:gd name="T12" fmla="*/ 0 w 4"/>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4" h="8">
                  <a:moveTo>
                    <a:pt x="0" y="0"/>
                  </a:moveTo>
                  <a:lnTo>
                    <a:pt x="2" y="7"/>
                  </a:lnTo>
                  <a:lnTo>
                    <a:pt x="4" y="8"/>
                  </a:lnTo>
                  <a:lnTo>
                    <a:pt x="4" y="8"/>
                  </a:lnTo>
                  <a:lnTo>
                    <a:pt x="0" y="0"/>
                  </a:lnTo>
                  <a:lnTo>
                    <a:pt x="0" y="0"/>
                  </a:lnTo>
                  <a:lnTo>
                    <a:pt x="0" y="0"/>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1" name="Freeform 672"/>
            <p:cNvSpPr>
              <a:spLocks noEditPoints="1"/>
            </p:cNvSpPr>
            <p:nvPr/>
          </p:nvSpPr>
          <p:spPr bwMode="auto">
            <a:xfrm>
              <a:off x="5580063" y="3417888"/>
              <a:ext cx="14288" cy="14288"/>
            </a:xfrm>
            <a:custGeom>
              <a:avLst/>
              <a:gdLst>
                <a:gd name="T0" fmla="*/ 1 w 9"/>
                <a:gd name="T1" fmla="*/ 4 h 9"/>
                <a:gd name="T2" fmla="*/ 2 w 9"/>
                <a:gd name="T3" fmla="*/ 8 h 9"/>
                <a:gd name="T4" fmla="*/ 6 w 9"/>
                <a:gd name="T5" fmla="*/ 9 h 9"/>
                <a:gd name="T6" fmla="*/ 8 w 9"/>
                <a:gd name="T7" fmla="*/ 6 h 9"/>
                <a:gd name="T8" fmla="*/ 7 w 9"/>
                <a:gd name="T9" fmla="*/ 1 h 9"/>
                <a:gd name="T10" fmla="*/ 3 w 9"/>
                <a:gd name="T11" fmla="*/ 1 h 9"/>
                <a:gd name="T12" fmla="*/ 1 w 9"/>
                <a:gd name="T13" fmla="*/ 2 h 9"/>
                <a:gd name="T14" fmla="*/ 1 w 9"/>
                <a:gd name="T15" fmla="*/ 4 h 9"/>
                <a:gd name="T16" fmla="*/ 2 w 9"/>
                <a:gd name="T17" fmla="*/ 3 h 9"/>
                <a:gd name="T18" fmla="*/ 3 w 9"/>
                <a:gd name="T19" fmla="*/ 1 h 9"/>
                <a:gd name="T20" fmla="*/ 5 w 9"/>
                <a:gd name="T21" fmla="*/ 2 h 9"/>
                <a:gd name="T22" fmla="*/ 7 w 9"/>
                <a:gd name="T23" fmla="*/ 6 h 9"/>
                <a:gd name="T24" fmla="*/ 5 w 9"/>
                <a:gd name="T25" fmla="*/ 8 h 9"/>
                <a:gd name="T26" fmla="*/ 4 w 9"/>
                <a:gd name="T27" fmla="*/ 7 h 9"/>
                <a:gd name="T28" fmla="*/ 2 w 9"/>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9">
                  <a:moveTo>
                    <a:pt x="1" y="4"/>
                  </a:moveTo>
                  <a:cubicBezTo>
                    <a:pt x="2" y="8"/>
                    <a:pt x="2" y="8"/>
                    <a:pt x="2" y="8"/>
                  </a:cubicBezTo>
                  <a:cubicBezTo>
                    <a:pt x="2" y="9"/>
                    <a:pt x="4" y="9"/>
                    <a:pt x="6" y="9"/>
                  </a:cubicBezTo>
                  <a:cubicBezTo>
                    <a:pt x="8" y="8"/>
                    <a:pt x="9" y="7"/>
                    <a:pt x="8" y="6"/>
                  </a:cubicBezTo>
                  <a:cubicBezTo>
                    <a:pt x="7" y="1"/>
                    <a:pt x="7" y="1"/>
                    <a:pt x="7" y="1"/>
                  </a:cubicBezTo>
                  <a:cubicBezTo>
                    <a:pt x="6" y="0"/>
                    <a:pt x="5" y="0"/>
                    <a:pt x="3" y="1"/>
                  </a:cubicBezTo>
                  <a:cubicBezTo>
                    <a:pt x="2" y="1"/>
                    <a:pt x="1" y="1"/>
                    <a:pt x="1" y="2"/>
                  </a:cubicBezTo>
                  <a:cubicBezTo>
                    <a:pt x="1" y="2"/>
                    <a:pt x="0" y="3"/>
                    <a:pt x="1" y="4"/>
                  </a:cubicBezTo>
                  <a:close/>
                  <a:moveTo>
                    <a:pt x="2" y="3"/>
                  </a:moveTo>
                  <a:cubicBezTo>
                    <a:pt x="2" y="2"/>
                    <a:pt x="2" y="2"/>
                    <a:pt x="3" y="1"/>
                  </a:cubicBezTo>
                  <a:cubicBezTo>
                    <a:pt x="4" y="1"/>
                    <a:pt x="5" y="1"/>
                    <a:pt x="5" y="2"/>
                  </a:cubicBezTo>
                  <a:cubicBezTo>
                    <a:pt x="7" y="6"/>
                    <a:pt x="7" y="6"/>
                    <a:pt x="7" y="6"/>
                  </a:cubicBezTo>
                  <a:cubicBezTo>
                    <a:pt x="7" y="7"/>
                    <a:pt x="6" y="7"/>
                    <a:pt x="5" y="8"/>
                  </a:cubicBezTo>
                  <a:cubicBezTo>
                    <a:pt x="5" y="8"/>
                    <a:pt x="4" y="8"/>
                    <a:pt x="4"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2" name="Freeform 673"/>
            <p:cNvSpPr>
              <a:spLocks/>
            </p:cNvSpPr>
            <p:nvPr/>
          </p:nvSpPr>
          <p:spPr bwMode="auto">
            <a:xfrm>
              <a:off x="5580063" y="3419476"/>
              <a:ext cx="9525" cy="12700"/>
            </a:xfrm>
            <a:custGeom>
              <a:avLst/>
              <a:gdLst>
                <a:gd name="T0" fmla="*/ 1 w 6"/>
                <a:gd name="T1" fmla="*/ 3 h 8"/>
                <a:gd name="T2" fmla="*/ 2 w 6"/>
                <a:gd name="T3" fmla="*/ 7 h 8"/>
                <a:gd name="T4" fmla="*/ 6 w 6"/>
                <a:gd name="T5" fmla="*/ 8 h 8"/>
                <a:gd name="T6" fmla="*/ 5 w 6"/>
                <a:gd name="T7" fmla="*/ 7 h 8"/>
                <a:gd name="T8" fmla="*/ 4 w 6"/>
                <a:gd name="T9" fmla="*/ 6 h 8"/>
                <a:gd name="T10" fmla="*/ 2 w 6"/>
                <a:gd name="T11" fmla="*/ 2 h 8"/>
                <a:gd name="T12" fmla="*/ 3 w 6"/>
                <a:gd name="T13" fmla="*/ 0 h 8"/>
                <a:gd name="T14" fmla="*/ 3 w 6"/>
                <a:gd name="T15" fmla="*/ 0 h 8"/>
                <a:gd name="T16" fmla="*/ 1 w 6"/>
                <a:gd name="T17" fmla="*/ 1 h 8"/>
                <a:gd name="T18" fmla="*/ 1 w 6"/>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8">
                  <a:moveTo>
                    <a:pt x="1" y="3"/>
                  </a:moveTo>
                  <a:cubicBezTo>
                    <a:pt x="2" y="7"/>
                    <a:pt x="2" y="7"/>
                    <a:pt x="2" y="7"/>
                  </a:cubicBezTo>
                  <a:cubicBezTo>
                    <a:pt x="2" y="8"/>
                    <a:pt x="4" y="8"/>
                    <a:pt x="6" y="8"/>
                  </a:cubicBezTo>
                  <a:cubicBezTo>
                    <a:pt x="5" y="7"/>
                    <a:pt x="5" y="7"/>
                    <a:pt x="5" y="7"/>
                  </a:cubicBezTo>
                  <a:cubicBezTo>
                    <a:pt x="5" y="7"/>
                    <a:pt x="4" y="7"/>
                    <a:pt x="4" y="6"/>
                  </a:cubicBezTo>
                  <a:cubicBezTo>
                    <a:pt x="2" y="2"/>
                    <a:pt x="2" y="2"/>
                    <a:pt x="2" y="2"/>
                  </a:cubicBezTo>
                  <a:cubicBezTo>
                    <a:pt x="2" y="1"/>
                    <a:pt x="2" y="1"/>
                    <a:pt x="3" y="0"/>
                  </a:cubicBezTo>
                  <a:cubicBezTo>
                    <a:pt x="3" y="0"/>
                    <a:pt x="3" y="0"/>
                    <a:pt x="3" y="0"/>
                  </a:cubicBezTo>
                  <a:cubicBezTo>
                    <a:pt x="2" y="0"/>
                    <a:pt x="1" y="0"/>
                    <a:pt x="1" y="1"/>
                  </a:cubicBezTo>
                  <a:cubicBezTo>
                    <a:pt x="1" y="1"/>
                    <a:pt x="0" y="2"/>
                    <a:pt x="1"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3" name="Freeform 674"/>
            <p:cNvSpPr>
              <a:spLocks/>
            </p:cNvSpPr>
            <p:nvPr/>
          </p:nvSpPr>
          <p:spPr bwMode="auto">
            <a:xfrm>
              <a:off x="5586413" y="3427413"/>
              <a:ext cx="7938" cy="15875"/>
            </a:xfrm>
            <a:custGeom>
              <a:avLst/>
              <a:gdLst>
                <a:gd name="T0" fmla="*/ 3 w 5"/>
                <a:gd name="T1" fmla="*/ 10 h 10"/>
                <a:gd name="T2" fmla="*/ 4 w 5"/>
                <a:gd name="T3" fmla="*/ 8 h 10"/>
                <a:gd name="T4" fmla="*/ 5 w 5"/>
                <a:gd name="T5" fmla="*/ 8 h 10"/>
                <a:gd name="T6" fmla="*/ 2 w 5"/>
                <a:gd name="T7" fmla="*/ 0 h 10"/>
                <a:gd name="T8" fmla="*/ 2 w 5"/>
                <a:gd name="T9" fmla="*/ 0 h 10"/>
                <a:gd name="T10" fmla="*/ 1 w 5"/>
                <a:gd name="T11" fmla="*/ 1 h 10"/>
                <a:gd name="T12" fmla="*/ 0 w 5"/>
                <a:gd name="T13" fmla="*/ 1 h 10"/>
                <a:gd name="T14" fmla="*/ 3 w 5"/>
                <a:gd name="T15" fmla="*/ 10 h 10"/>
                <a:gd name="T16" fmla="*/ 3 w 5"/>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10">
                  <a:moveTo>
                    <a:pt x="3" y="10"/>
                  </a:moveTo>
                  <a:lnTo>
                    <a:pt x="4" y="8"/>
                  </a:lnTo>
                  <a:lnTo>
                    <a:pt x="5" y="8"/>
                  </a:lnTo>
                  <a:lnTo>
                    <a:pt x="2" y="0"/>
                  </a:lnTo>
                  <a:lnTo>
                    <a:pt x="2" y="0"/>
                  </a:lnTo>
                  <a:lnTo>
                    <a:pt x="1" y="1"/>
                  </a:lnTo>
                  <a:lnTo>
                    <a:pt x="0" y="1"/>
                  </a:lnTo>
                  <a:lnTo>
                    <a:pt x="3" y="10"/>
                  </a:lnTo>
                  <a:lnTo>
                    <a:pt x="3"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4" name="Freeform 675"/>
            <p:cNvSpPr>
              <a:spLocks/>
            </p:cNvSpPr>
            <p:nvPr/>
          </p:nvSpPr>
          <p:spPr bwMode="auto">
            <a:xfrm>
              <a:off x="5588001" y="3429001"/>
              <a:ext cx="4763" cy="14288"/>
            </a:xfrm>
            <a:custGeom>
              <a:avLst/>
              <a:gdLst>
                <a:gd name="T0" fmla="*/ 0 w 3"/>
                <a:gd name="T1" fmla="*/ 0 h 9"/>
                <a:gd name="T2" fmla="*/ 2 w 3"/>
                <a:gd name="T3" fmla="*/ 7 h 9"/>
                <a:gd name="T4" fmla="*/ 3 w 3"/>
                <a:gd name="T5" fmla="*/ 9 h 9"/>
                <a:gd name="T6" fmla="*/ 3 w 3"/>
                <a:gd name="T7" fmla="*/ 9 h 9"/>
                <a:gd name="T8" fmla="*/ 0 w 3"/>
                <a:gd name="T9" fmla="*/ 0 h 9"/>
                <a:gd name="T10" fmla="*/ 0 w 3"/>
                <a:gd name="T11" fmla="*/ 0 h 9"/>
                <a:gd name="T12" fmla="*/ 0 w 3"/>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3" h="9">
                  <a:moveTo>
                    <a:pt x="0" y="0"/>
                  </a:moveTo>
                  <a:lnTo>
                    <a:pt x="2" y="7"/>
                  </a:lnTo>
                  <a:lnTo>
                    <a:pt x="3" y="9"/>
                  </a:lnTo>
                  <a:lnTo>
                    <a:pt x="3" y="9"/>
                  </a:lnTo>
                  <a:lnTo>
                    <a:pt x="0" y="0"/>
                  </a:lnTo>
                  <a:lnTo>
                    <a:pt x="0" y="0"/>
                  </a:lnTo>
                  <a:lnTo>
                    <a:pt x="0" y="0"/>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5" name="Freeform 676"/>
            <p:cNvSpPr>
              <a:spLocks noEditPoints="1"/>
            </p:cNvSpPr>
            <p:nvPr/>
          </p:nvSpPr>
          <p:spPr bwMode="auto">
            <a:xfrm>
              <a:off x="5573713" y="3397251"/>
              <a:ext cx="12700" cy="14288"/>
            </a:xfrm>
            <a:custGeom>
              <a:avLst/>
              <a:gdLst>
                <a:gd name="T0" fmla="*/ 0 w 8"/>
                <a:gd name="T1" fmla="*/ 4 h 9"/>
                <a:gd name="T2" fmla="*/ 2 w 8"/>
                <a:gd name="T3" fmla="*/ 8 h 9"/>
                <a:gd name="T4" fmla="*/ 6 w 8"/>
                <a:gd name="T5" fmla="*/ 9 h 9"/>
                <a:gd name="T6" fmla="*/ 8 w 8"/>
                <a:gd name="T7" fmla="*/ 6 h 9"/>
                <a:gd name="T8" fmla="*/ 7 w 8"/>
                <a:gd name="T9" fmla="*/ 1 h 9"/>
                <a:gd name="T10" fmla="*/ 3 w 8"/>
                <a:gd name="T11" fmla="*/ 1 h 9"/>
                <a:gd name="T12" fmla="*/ 1 w 8"/>
                <a:gd name="T13" fmla="*/ 2 h 9"/>
                <a:gd name="T14" fmla="*/ 0 w 8"/>
                <a:gd name="T15" fmla="*/ 4 h 9"/>
                <a:gd name="T16" fmla="*/ 2 w 8"/>
                <a:gd name="T17" fmla="*/ 3 h 9"/>
                <a:gd name="T18" fmla="*/ 3 w 8"/>
                <a:gd name="T19" fmla="*/ 2 h 9"/>
                <a:gd name="T20" fmla="*/ 5 w 8"/>
                <a:gd name="T21" fmla="*/ 2 h 9"/>
                <a:gd name="T22" fmla="*/ 7 w 8"/>
                <a:gd name="T23" fmla="*/ 6 h 9"/>
                <a:gd name="T24" fmla="*/ 5 w 8"/>
                <a:gd name="T25" fmla="*/ 8 h 9"/>
                <a:gd name="T26" fmla="*/ 3 w 8"/>
                <a:gd name="T27" fmla="*/ 7 h 9"/>
                <a:gd name="T28" fmla="*/ 2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4"/>
                  </a:moveTo>
                  <a:cubicBezTo>
                    <a:pt x="2" y="8"/>
                    <a:pt x="2" y="8"/>
                    <a:pt x="2" y="8"/>
                  </a:cubicBezTo>
                  <a:cubicBezTo>
                    <a:pt x="2" y="9"/>
                    <a:pt x="4" y="9"/>
                    <a:pt x="6" y="9"/>
                  </a:cubicBezTo>
                  <a:cubicBezTo>
                    <a:pt x="7" y="8"/>
                    <a:pt x="8" y="7"/>
                    <a:pt x="8" y="6"/>
                  </a:cubicBezTo>
                  <a:cubicBezTo>
                    <a:pt x="7" y="1"/>
                    <a:pt x="7" y="1"/>
                    <a:pt x="7" y="1"/>
                  </a:cubicBezTo>
                  <a:cubicBezTo>
                    <a:pt x="6" y="0"/>
                    <a:pt x="4" y="0"/>
                    <a:pt x="3" y="1"/>
                  </a:cubicBezTo>
                  <a:cubicBezTo>
                    <a:pt x="2" y="1"/>
                    <a:pt x="1" y="1"/>
                    <a:pt x="1" y="2"/>
                  </a:cubicBezTo>
                  <a:cubicBezTo>
                    <a:pt x="0" y="2"/>
                    <a:pt x="0" y="3"/>
                    <a:pt x="0" y="4"/>
                  </a:cubicBezTo>
                  <a:close/>
                  <a:moveTo>
                    <a:pt x="2" y="3"/>
                  </a:moveTo>
                  <a:cubicBezTo>
                    <a:pt x="2" y="3"/>
                    <a:pt x="2" y="2"/>
                    <a:pt x="3" y="2"/>
                  </a:cubicBezTo>
                  <a:cubicBezTo>
                    <a:pt x="4" y="1"/>
                    <a:pt x="5" y="1"/>
                    <a:pt x="5" y="2"/>
                  </a:cubicBezTo>
                  <a:cubicBezTo>
                    <a:pt x="7" y="6"/>
                    <a:pt x="7" y="6"/>
                    <a:pt x="7" y="6"/>
                  </a:cubicBezTo>
                  <a:cubicBezTo>
                    <a:pt x="7" y="7"/>
                    <a:pt x="6" y="7"/>
                    <a:pt x="5" y="8"/>
                  </a:cubicBezTo>
                  <a:cubicBezTo>
                    <a:pt x="4" y="8"/>
                    <a:pt x="4" y="8"/>
                    <a:pt x="3"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6" name="Freeform 677"/>
            <p:cNvSpPr>
              <a:spLocks/>
            </p:cNvSpPr>
            <p:nvPr/>
          </p:nvSpPr>
          <p:spPr bwMode="auto">
            <a:xfrm>
              <a:off x="5573713" y="3398838"/>
              <a:ext cx="9525" cy="12700"/>
            </a:xfrm>
            <a:custGeom>
              <a:avLst/>
              <a:gdLst>
                <a:gd name="T0" fmla="*/ 0 w 6"/>
                <a:gd name="T1" fmla="*/ 3 h 8"/>
                <a:gd name="T2" fmla="*/ 2 w 6"/>
                <a:gd name="T3" fmla="*/ 7 h 8"/>
                <a:gd name="T4" fmla="*/ 6 w 6"/>
                <a:gd name="T5" fmla="*/ 8 h 8"/>
                <a:gd name="T6" fmla="*/ 5 w 6"/>
                <a:gd name="T7" fmla="*/ 7 h 8"/>
                <a:gd name="T8" fmla="*/ 3 w 6"/>
                <a:gd name="T9" fmla="*/ 6 h 8"/>
                <a:gd name="T10" fmla="*/ 2 w 6"/>
                <a:gd name="T11" fmla="*/ 2 h 8"/>
                <a:gd name="T12" fmla="*/ 3 w 6"/>
                <a:gd name="T13" fmla="*/ 1 h 8"/>
                <a:gd name="T14" fmla="*/ 3 w 6"/>
                <a:gd name="T15" fmla="*/ 0 h 8"/>
                <a:gd name="T16" fmla="*/ 1 w 6"/>
                <a:gd name="T17" fmla="*/ 1 h 8"/>
                <a:gd name="T18" fmla="*/ 0 w 6"/>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8">
                  <a:moveTo>
                    <a:pt x="0" y="3"/>
                  </a:moveTo>
                  <a:cubicBezTo>
                    <a:pt x="2" y="7"/>
                    <a:pt x="2" y="7"/>
                    <a:pt x="2" y="7"/>
                  </a:cubicBezTo>
                  <a:cubicBezTo>
                    <a:pt x="2" y="8"/>
                    <a:pt x="4" y="8"/>
                    <a:pt x="6" y="8"/>
                  </a:cubicBezTo>
                  <a:cubicBezTo>
                    <a:pt x="5" y="7"/>
                    <a:pt x="5" y="7"/>
                    <a:pt x="5" y="7"/>
                  </a:cubicBezTo>
                  <a:cubicBezTo>
                    <a:pt x="4" y="7"/>
                    <a:pt x="4" y="7"/>
                    <a:pt x="3" y="6"/>
                  </a:cubicBezTo>
                  <a:cubicBezTo>
                    <a:pt x="2" y="2"/>
                    <a:pt x="2" y="2"/>
                    <a:pt x="2" y="2"/>
                  </a:cubicBezTo>
                  <a:cubicBezTo>
                    <a:pt x="2" y="2"/>
                    <a:pt x="2" y="1"/>
                    <a:pt x="3" y="1"/>
                  </a:cubicBezTo>
                  <a:cubicBezTo>
                    <a:pt x="3" y="0"/>
                    <a:pt x="3" y="0"/>
                    <a:pt x="3" y="0"/>
                  </a:cubicBezTo>
                  <a:cubicBezTo>
                    <a:pt x="2" y="0"/>
                    <a:pt x="1" y="0"/>
                    <a:pt x="1" y="1"/>
                  </a:cubicBezTo>
                  <a:cubicBezTo>
                    <a:pt x="0" y="1"/>
                    <a:pt x="0" y="2"/>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7" name="Freeform 678"/>
            <p:cNvSpPr>
              <a:spLocks/>
            </p:cNvSpPr>
            <p:nvPr/>
          </p:nvSpPr>
          <p:spPr bwMode="auto">
            <a:xfrm>
              <a:off x="5580063" y="3406776"/>
              <a:ext cx="6350" cy="15875"/>
            </a:xfrm>
            <a:custGeom>
              <a:avLst/>
              <a:gdLst>
                <a:gd name="T0" fmla="*/ 3 w 4"/>
                <a:gd name="T1" fmla="*/ 10 h 10"/>
                <a:gd name="T2" fmla="*/ 4 w 4"/>
                <a:gd name="T3" fmla="*/ 9 h 10"/>
                <a:gd name="T4" fmla="*/ 4 w 4"/>
                <a:gd name="T5" fmla="*/ 9 h 10"/>
                <a:gd name="T6" fmla="*/ 2 w 4"/>
                <a:gd name="T7" fmla="*/ 1 h 10"/>
                <a:gd name="T8" fmla="*/ 1 w 4"/>
                <a:gd name="T9" fmla="*/ 0 h 10"/>
                <a:gd name="T10" fmla="*/ 0 w 4"/>
                <a:gd name="T11" fmla="*/ 1 h 10"/>
                <a:gd name="T12" fmla="*/ 0 w 4"/>
                <a:gd name="T13" fmla="*/ 1 h 10"/>
                <a:gd name="T14" fmla="*/ 3 w 4"/>
                <a:gd name="T15" fmla="*/ 10 h 10"/>
                <a:gd name="T16" fmla="*/ 3 w 4"/>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0">
                  <a:moveTo>
                    <a:pt x="3" y="10"/>
                  </a:moveTo>
                  <a:lnTo>
                    <a:pt x="4" y="9"/>
                  </a:lnTo>
                  <a:lnTo>
                    <a:pt x="4" y="9"/>
                  </a:lnTo>
                  <a:lnTo>
                    <a:pt x="2" y="1"/>
                  </a:lnTo>
                  <a:lnTo>
                    <a:pt x="1" y="0"/>
                  </a:lnTo>
                  <a:lnTo>
                    <a:pt x="0" y="1"/>
                  </a:lnTo>
                  <a:lnTo>
                    <a:pt x="0" y="1"/>
                  </a:lnTo>
                  <a:lnTo>
                    <a:pt x="3" y="10"/>
                  </a:lnTo>
                  <a:lnTo>
                    <a:pt x="3"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8" name="Freeform 679"/>
            <p:cNvSpPr>
              <a:spLocks/>
            </p:cNvSpPr>
            <p:nvPr/>
          </p:nvSpPr>
          <p:spPr bwMode="auto">
            <a:xfrm>
              <a:off x="5580063" y="3408363"/>
              <a:ext cx="6350" cy="14288"/>
            </a:xfrm>
            <a:custGeom>
              <a:avLst/>
              <a:gdLst>
                <a:gd name="T0" fmla="*/ 0 w 4"/>
                <a:gd name="T1" fmla="*/ 0 h 9"/>
                <a:gd name="T2" fmla="*/ 3 w 4"/>
                <a:gd name="T3" fmla="*/ 8 h 9"/>
                <a:gd name="T4" fmla="*/ 4 w 4"/>
                <a:gd name="T5" fmla="*/ 9 h 9"/>
                <a:gd name="T6" fmla="*/ 4 w 4"/>
                <a:gd name="T7" fmla="*/ 9 h 9"/>
                <a:gd name="T8" fmla="*/ 1 w 4"/>
                <a:gd name="T9" fmla="*/ 0 h 9"/>
                <a:gd name="T10" fmla="*/ 1 w 4"/>
                <a:gd name="T11" fmla="*/ 0 h 9"/>
                <a:gd name="T12" fmla="*/ 0 w 4"/>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0" y="0"/>
                  </a:moveTo>
                  <a:lnTo>
                    <a:pt x="3" y="8"/>
                  </a:lnTo>
                  <a:lnTo>
                    <a:pt x="4" y="9"/>
                  </a:lnTo>
                  <a:lnTo>
                    <a:pt x="4" y="9"/>
                  </a:lnTo>
                  <a:lnTo>
                    <a:pt x="1" y="0"/>
                  </a:lnTo>
                  <a:lnTo>
                    <a:pt x="1" y="0"/>
                  </a:lnTo>
                  <a:lnTo>
                    <a:pt x="0" y="0"/>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9" name="Freeform 680"/>
            <p:cNvSpPr>
              <a:spLocks noEditPoints="1"/>
            </p:cNvSpPr>
            <p:nvPr/>
          </p:nvSpPr>
          <p:spPr bwMode="auto">
            <a:xfrm>
              <a:off x="5565776" y="3376613"/>
              <a:ext cx="14288" cy="15875"/>
            </a:xfrm>
            <a:custGeom>
              <a:avLst/>
              <a:gdLst>
                <a:gd name="T0" fmla="*/ 0 w 8"/>
                <a:gd name="T1" fmla="*/ 4 h 9"/>
                <a:gd name="T2" fmla="*/ 2 w 8"/>
                <a:gd name="T3" fmla="*/ 8 h 9"/>
                <a:gd name="T4" fmla="*/ 5 w 8"/>
                <a:gd name="T5" fmla="*/ 9 h 9"/>
                <a:gd name="T6" fmla="*/ 8 w 8"/>
                <a:gd name="T7" fmla="*/ 6 h 9"/>
                <a:gd name="T8" fmla="*/ 6 w 8"/>
                <a:gd name="T9" fmla="*/ 1 h 9"/>
                <a:gd name="T10" fmla="*/ 3 w 8"/>
                <a:gd name="T11" fmla="*/ 1 h 9"/>
                <a:gd name="T12" fmla="*/ 1 w 8"/>
                <a:gd name="T13" fmla="*/ 2 h 9"/>
                <a:gd name="T14" fmla="*/ 0 w 8"/>
                <a:gd name="T15" fmla="*/ 4 h 9"/>
                <a:gd name="T16" fmla="*/ 2 w 8"/>
                <a:gd name="T17" fmla="*/ 3 h 9"/>
                <a:gd name="T18" fmla="*/ 3 w 8"/>
                <a:gd name="T19" fmla="*/ 2 h 9"/>
                <a:gd name="T20" fmla="*/ 5 w 8"/>
                <a:gd name="T21" fmla="*/ 2 h 9"/>
                <a:gd name="T22" fmla="*/ 6 w 8"/>
                <a:gd name="T23" fmla="*/ 6 h 9"/>
                <a:gd name="T24" fmla="*/ 5 w 8"/>
                <a:gd name="T25" fmla="*/ 8 h 9"/>
                <a:gd name="T26" fmla="*/ 3 w 8"/>
                <a:gd name="T27" fmla="*/ 7 h 9"/>
                <a:gd name="T28" fmla="*/ 2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4"/>
                  </a:moveTo>
                  <a:cubicBezTo>
                    <a:pt x="2" y="8"/>
                    <a:pt x="2" y="8"/>
                    <a:pt x="2" y="8"/>
                  </a:cubicBezTo>
                  <a:cubicBezTo>
                    <a:pt x="2" y="9"/>
                    <a:pt x="4" y="9"/>
                    <a:pt x="5" y="9"/>
                  </a:cubicBezTo>
                  <a:cubicBezTo>
                    <a:pt x="7" y="8"/>
                    <a:pt x="8" y="7"/>
                    <a:pt x="8" y="6"/>
                  </a:cubicBezTo>
                  <a:cubicBezTo>
                    <a:pt x="6" y="1"/>
                    <a:pt x="6" y="1"/>
                    <a:pt x="6" y="1"/>
                  </a:cubicBezTo>
                  <a:cubicBezTo>
                    <a:pt x="6" y="0"/>
                    <a:pt x="4" y="0"/>
                    <a:pt x="3" y="1"/>
                  </a:cubicBezTo>
                  <a:cubicBezTo>
                    <a:pt x="2" y="1"/>
                    <a:pt x="1" y="1"/>
                    <a:pt x="1" y="2"/>
                  </a:cubicBezTo>
                  <a:cubicBezTo>
                    <a:pt x="0" y="3"/>
                    <a:pt x="0" y="3"/>
                    <a:pt x="0" y="4"/>
                  </a:cubicBezTo>
                  <a:close/>
                  <a:moveTo>
                    <a:pt x="2" y="3"/>
                  </a:moveTo>
                  <a:cubicBezTo>
                    <a:pt x="1" y="3"/>
                    <a:pt x="2" y="2"/>
                    <a:pt x="3" y="2"/>
                  </a:cubicBezTo>
                  <a:cubicBezTo>
                    <a:pt x="4" y="1"/>
                    <a:pt x="5" y="1"/>
                    <a:pt x="5" y="2"/>
                  </a:cubicBezTo>
                  <a:cubicBezTo>
                    <a:pt x="6" y="6"/>
                    <a:pt x="6" y="6"/>
                    <a:pt x="6" y="6"/>
                  </a:cubicBezTo>
                  <a:cubicBezTo>
                    <a:pt x="6" y="7"/>
                    <a:pt x="6" y="7"/>
                    <a:pt x="5" y="8"/>
                  </a:cubicBezTo>
                  <a:cubicBezTo>
                    <a:pt x="4" y="8"/>
                    <a:pt x="3" y="8"/>
                    <a:pt x="3"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0" name="Freeform 681"/>
            <p:cNvSpPr>
              <a:spLocks/>
            </p:cNvSpPr>
            <p:nvPr/>
          </p:nvSpPr>
          <p:spPr bwMode="auto">
            <a:xfrm>
              <a:off x="5565776" y="3378201"/>
              <a:ext cx="9525" cy="14288"/>
            </a:xfrm>
            <a:custGeom>
              <a:avLst/>
              <a:gdLst>
                <a:gd name="T0" fmla="*/ 0 w 5"/>
                <a:gd name="T1" fmla="*/ 3 h 8"/>
                <a:gd name="T2" fmla="*/ 2 w 5"/>
                <a:gd name="T3" fmla="*/ 7 h 8"/>
                <a:gd name="T4" fmla="*/ 5 w 5"/>
                <a:gd name="T5" fmla="*/ 8 h 8"/>
                <a:gd name="T6" fmla="*/ 5 w 5"/>
                <a:gd name="T7" fmla="*/ 7 h 8"/>
                <a:gd name="T8" fmla="*/ 3 w 5"/>
                <a:gd name="T9" fmla="*/ 6 h 8"/>
                <a:gd name="T10" fmla="*/ 2 w 5"/>
                <a:gd name="T11" fmla="*/ 2 h 8"/>
                <a:gd name="T12" fmla="*/ 3 w 5"/>
                <a:gd name="T13" fmla="*/ 1 h 8"/>
                <a:gd name="T14" fmla="*/ 3 w 5"/>
                <a:gd name="T15" fmla="*/ 0 h 8"/>
                <a:gd name="T16" fmla="*/ 1 w 5"/>
                <a:gd name="T17" fmla="*/ 1 h 8"/>
                <a:gd name="T18" fmla="*/ 0 w 5"/>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8">
                  <a:moveTo>
                    <a:pt x="0" y="3"/>
                  </a:moveTo>
                  <a:cubicBezTo>
                    <a:pt x="2" y="7"/>
                    <a:pt x="2" y="7"/>
                    <a:pt x="2" y="7"/>
                  </a:cubicBezTo>
                  <a:cubicBezTo>
                    <a:pt x="2" y="8"/>
                    <a:pt x="4" y="8"/>
                    <a:pt x="5" y="8"/>
                  </a:cubicBezTo>
                  <a:cubicBezTo>
                    <a:pt x="5" y="7"/>
                    <a:pt x="5" y="7"/>
                    <a:pt x="5" y="7"/>
                  </a:cubicBezTo>
                  <a:cubicBezTo>
                    <a:pt x="4" y="7"/>
                    <a:pt x="3" y="7"/>
                    <a:pt x="3" y="6"/>
                  </a:cubicBezTo>
                  <a:cubicBezTo>
                    <a:pt x="2" y="2"/>
                    <a:pt x="2" y="2"/>
                    <a:pt x="2" y="2"/>
                  </a:cubicBezTo>
                  <a:cubicBezTo>
                    <a:pt x="1" y="2"/>
                    <a:pt x="2" y="1"/>
                    <a:pt x="3" y="1"/>
                  </a:cubicBezTo>
                  <a:cubicBezTo>
                    <a:pt x="3" y="0"/>
                    <a:pt x="3" y="0"/>
                    <a:pt x="3" y="0"/>
                  </a:cubicBezTo>
                  <a:cubicBezTo>
                    <a:pt x="2" y="0"/>
                    <a:pt x="1" y="0"/>
                    <a:pt x="1" y="1"/>
                  </a:cubicBezTo>
                  <a:cubicBezTo>
                    <a:pt x="0" y="2"/>
                    <a:pt x="0" y="2"/>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1" name="Freeform 682"/>
            <p:cNvSpPr>
              <a:spLocks/>
            </p:cNvSpPr>
            <p:nvPr/>
          </p:nvSpPr>
          <p:spPr bwMode="auto">
            <a:xfrm>
              <a:off x="5573713" y="3386138"/>
              <a:ext cx="6350" cy="15875"/>
            </a:xfrm>
            <a:custGeom>
              <a:avLst/>
              <a:gdLst>
                <a:gd name="T0" fmla="*/ 3 w 4"/>
                <a:gd name="T1" fmla="*/ 10 h 10"/>
                <a:gd name="T2" fmla="*/ 4 w 4"/>
                <a:gd name="T3" fmla="*/ 9 h 10"/>
                <a:gd name="T4" fmla="*/ 4 w 4"/>
                <a:gd name="T5" fmla="*/ 9 h 10"/>
                <a:gd name="T6" fmla="*/ 2 w 4"/>
                <a:gd name="T7" fmla="*/ 1 h 10"/>
                <a:gd name="T8" fmla="*/ 1 w 4"/>
                <a:gd name="T9" fmla="*/ 0 h 10"/>
                <a:gd name="T10" fmla="*/ 0 w 4"/>
                <a:gd name="T11" fmla="*/ 1 h 10"/>
                <a:gd name="T12" fmla="*/ 0 w 4"/>
                <a:gd name="T13" fmla="*/ 1 h 10"/>
                <a:gd name="T14" fmla="*/ 3 w 4"/>
                <a:gd name="T15" fmla="*/ 10 h 10"/>
                <a:gd name="T16" fmla="*/ 3 w 4"/>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0">
                  <a:moveTo>
                    <a:pt x="3" y="10"/>
                  </a:moveTo>
                  <a:lnTo>
                    <a:pt x="4" y="9"/>
                  </a:lnTo>
                  <a:lnTo>
                    <a:pt x="4" y="9"/>
                  </a:lnTo>
                  <a:lnTo>
                    <a:pt x="2" y="1"/>
                  </a:lnTo>
                  <a:lnTo>
                    <a:pt x="1" y="0"/>
                  </a:lnTo>
                  <a:lnTo>
                    <a:pt x="0" y="1"/>
                  </a:lnTo>
                  <a:lnTo>
                    <a:pt x="0" y="1"/>
                  </a:lnTo>
                  <a:lnTo>
                    <a:pt x="3" y="10"/>
                  </a:lnTo>
                  <a:lnTo>
                    <a:pt x="3"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2" name="Freeform 683"/>
            <p:cNvSpPr>
              <a:spLocks/>
            </p:cNvSpPr>
            <p:nvPr/>
          </p:nvSpPr>
          <p:spPr bwMode="auto">
            <a:xfrm>
              <a:off x="5573713" y="3387726"/>
              <a:ext cx="4763" cy="14288"/>
            </a:xfrm>
            <a:custGeom>
              <a:avLst/>
              <a:gdLst>
                <a:gd name="T0" fmla="*/ 0 w 3"/>
                <a:gd name="T1" fmla="*/ 0 h 9"/>
                <a:gd name="T2" fmla="*/ 3 w 3"/>
                <a:gd name="T3" fmla="*/ 8 h 9"/>
                <a:gd name="T4" fmla="*/ 3 w 3"/>
                <a:gd name="T5" fmla="*/ 9 h 9"/>
                <a:gd name="T6" fmla="*/ 3 w 3"/>
                <a:gd name="T7" fmla="*/ 9 h 9"/>
                <a:gd name="T8" fmla="*/ 1 w 3"/>
                <a:gd name="T9" fmla="*/ 0 h 9"/>
                <a:gd name="T10" fmla="*/ 1 w 3"/>
                <a:gd name="T11" fmla="*/ 0 h 9"/>
                <a:gd name="T12" fmla="*/ 0 w 3"/>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3" h="9">
                  <a:moveTo>
                    <a:pt x="0" y="0"/>
                  </a:moveTo>
                  <a:lnTo>
                    <a:pt x="3" y="8"/>
                  </a:lnTo>
                  <a:lnTo>
                    <a:pt x="3" y="9"/>
                  </a:lnTo>
                  <a:lnTo>
                    <a:pt x="3" y="9"/>
                  </a:lnTo>
                  <a:lnTo>
                    <a:pt x="1" y="0"/>
                  </a:lnTo>
                  <a:lnTo>
                    <a:pt x="1" y="0"/>
                  </a:lnTo>
                  <a:lnTo>
                    <a:pt x="0" y="0"/>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3" name="Freeform 684"/>
            <p:cNvSpPr>
              <a:spLocks noEditPoints="1"/>
            </p:cNvSpPr>
            <p:nvPr/>
          </p:nvSpPr>
          <p:spPr bwMode="auto">
            <a:xfrm>
              <a:off x="5559426" y="3355976"/>
              <a:ext cx="14288" cy="15875"/>
            </a:xfrm>
            <a:custGeom>
              <a:avLst/>
              <a:gdLst>
                <a:gd name="T0" fmla="*/ 0 w 8"/>
                <a:gd name="T1" fmla="*/ 4 h 9"/>
                <a:gd name="T2" fmla="*/ 1 w 8"/>
                <a:gd name="T3" fmla="*/ 8 h 9"/>
                <a:gd name="T4" fmla="*/ 5 w 8"/>
                <a:gd name="T5" fmla="*/ 9 h 9"/>
                <a:gd name="T6" fmla="*/ 8 w 8"/>
                <a:gd name="T7" fmla="*/ 6 h 9"/>
                <a:gd name="T8" fmla="*/ 6 w 8"/>
                <a:gd name="T9" fmla="*/ 2 h 9"/>
                <a:gd name="T10" fmla="*/ 2 w 8"/>
                <a:gd name="T11" fmla="*/ 1 h 9"/>
                <a:gd name="T12" fmla="*/ 0 w 8"/>
                <a:gd name="T13" fmla="*/ 2 h 9"/>
                <a:gd name="T14" fmla="*/ 0 w 8"/>
                <a:gd name="T15" fmla="*/ 4 h 9"/>
                <a:gd name="T16" fmla="*/ 1 w 8"/>
                <a:gd name="T17" fmla="*/ 3 h 9"/>
                <a:gd name="T18" fmla="*/ 3 w 8"/>
                <a:gd name="T19" fmla="*/ 2 h 9"/>
                <a:gd name="T20" fmla="*/ 5 w 8"/>
                <a:gd name="T21" fmla="*/ 2 h 9"/>
                <a:gd name="T22" fmla="*/ 6 w 8"/>
                <a:gd name="T23" fmla="*/ 6 h 9"/>
                <a:gd name="T24" fmla="*/ 5 w 8"/>
                <a:gd name="T25" fmla="*/ 8 h 9"/>
                <a:gd name="T26" fmla="*/ 3 w 8"/>
                <a:gd name="T27" fmla="*/ 7 h 9"/>
                <a:gd name="T28" fmla="*/ 1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4"/>
                  </a:moveTo>
                  <a:cubicBezTo>
                    <a:pt x="1" y="8"/>
                    <a:pt x="1" y="8"/>
                    <a:pt x="1" y="8"/>
                  </a:cubicBezTo>
                  <a:cubicBezTo>
                    <a:pt x="2" y="9"/>
                    <a:pt x="3" y="9"/>
                    <a:pt x="5" y="9"/>
                  </a:cubicBezTo>
                  <a:cubicBezTo>
                    <a:pt x="7" y="8"/>
                    <a:pt x="8" y="7"/>
                    <a:pt x="8" y="6"/>
                  </a:cubicBezTo>
                  <a:cubicBezTo>
                    <a:pt x="6" y="2"/>
                    <a:pt x="6" y="2"/>
                    <a:pt x="6" y="2"/>
                  </a:cubicBezTo>
                  <a:cubicBezTo>
                    <a:pt x="6" y="0"/>
                    <a:pt x="4" y="0"/>
                    <a:pt x="2" y="1"/>
                  </a:cubicBezTo>
                  <a:cubicBezTo>
                    <a:pt x="2" y="1"/>
                    <a:pt x="1" y="1"/>
                    <a:pt x="0" y="2"/>
                  </a:cubicBezTo>
                  <a:cubicBezTo>
                    <a:pt x="0" y="3"/>
                    <a:pt x="0" y="3"/>
                    <a:pt x="0" y="4"/>
                  </a:cubicBezTo>
                  <a:close/>
                  <a:moveTo>
                    <a:pt x="1" y="3"/>
                  </a:moveTo>
                  <a:cubicBezTo>
                    <a:pt x="1" y="3"/>
                    <a:pt x="2" y="2"/>
                    <a:pt x="3" y="2"/>
                  </a:cubicBezTo>
                  <a:cubicBezTo>
                    <a:pt x="4" y="1"/>
                    <a:pt x="4" y="1"/>
                    <a:pt x="5" y="2"/>
                  </a:cubicBezTo>
                  <a:cubicBezTo>
                    <a:pt x="6" y="6"/>
                    <a:pt x="6" y="6"/>
                    <a:pt x="6" y="6"/>
                  </a:cubicBezTo>
                  <a:cubicBezTo>
                    <a:pt x="6" y="7"/>
                    <a:pt x="6" y="7"/>
                    <a:pt x="5" y="8"/>
                  </a:cubicBezTo>
                  <a:cubicBezTo>
                    <a:pt x="4" y="8"/>
                    <a:pt x="3" y="8"/>
                    <a:pt x="3" y="7"/>
                  </a:cubicBezTo>
                  <a:lnTo>
                    <a:pt x="1"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4" name="Freeform 685"/>
            <p:cNvSpPr>
              <a:spLocks/>
            </p:cNvSpPr>
            <p:nvPr/>
          </p:nvSpPr>
          <p:spPr bwMode="auto">
            <a:xfrm>
              <a:off x="5559426" y="3357563"/>
              <a:ext cx="7938" cy="14288"/>
            </a:xfrm>
            <a:custGeom>
              <a:avLst/>
              <a:gdLst>
                <a:gd name="T0" fmla="*/ 0 w 5"/>
                <a:gd name="T1" fmla="*/ 3 h 8"/>
                <a:gd name="T2" fmla="*/ 1 w 5"/>
                <a:gd name="T3" fmla="*/ 7 h 8"/>
                <a:gd name="T4" fmla="*/ 5 w 5"/>
                <a:gd name="T5" fmla="*/ 8 h 8"/>
                <a:gd name="T6" fmla="*/ 5 w 5"/>
                <a:gd name="T7" fmla="*/ 7 h 8"/>
                <a:gd name="T8" fmla="*/ 3 w 5"/>
                <a:gd name="T9" fmla="*/ 6 h 8"/>
                <a:gd name="T10" fmla="*/ 1 w 5"/>
                <a:gd name="T11" fmla="*/ 2 h 8"/>
                <a:gd name="T12" fmla="*/ 3 w 5"/>
                <a:gd name="T13" fmla="*/ 1 h 8"/>
                <a:gd name="T14" fmla="*/ 2 w 5"/>
                <a:gd name="T15" fmla="*/ 0 h 8"/>
                <a:gd name="T16" fmla="*/ 0 w 5"/>
                <a:gd name="T17" fmla="*/ 1 h 8"/>
                <a:gd name="T18" fmla="*/ 0 w 5"/>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8">
                  <a:moveTo>
                    <a:pt x="0" y="3"/>
                  </a:moveTo>
                  <a:cubicBezTo>
                    <a:pt x="1" y="7"/>
                    <a:pt x="1" y="7"/>
                    <a:pt x="1" y="7"/>
                  </a:cubicBezTo>
                  <a:cubicBezTo>
                    <a:pt x="2" y="8"/>
                    <a:pt x="3" y="8"/>
                    <a:pt x="5" y="8"/>
                  </a:cubicBezTo>
                  <a:cubicBezTo>
                    <a:pt x="5" y="7"/>
                    <a:pt x="5" y="7"/>
                    <a:pt x="5" y="7"/>
                  </a:cubicBezTo>
                  <a:cubicBezTo>
                    <a:pt x="4" y="7"/>
                    <a:pt x="3" y="7"/>
                    <a:pt x="3" y="6"/>
                  </a:cubicBezTo>
                  <a:cubicBezTo>
                    <a:pt x="1" y="2"/>
                    <a:pt x="1" y="2"/>
                    <a:pt x="1" y="2"/>
                  </a:cubicBezTo>
                  <a:cubicBezTo>
                    <a:pt x="1" y="2"/>
                    <a:pt x="2" y="1"/>
                    <a:pt x="3" y="1"/>
                  </a:cubicBezTo>
                  <a:cubicBezTo>
                    <a:pt x="2" y="0"/>
                    <a:pt x="2" y="0"/>
                    <a:pt x="2" y="0"/>
                  </a:cubicBezTo>
                  <a:cubicBezTo>
                    <a:pt x="2" y="0"/>
                    <a:pt x="1" y="0"/>
                    <a:pt x="0" y="1"/>
                  </a:cubicBezTo>
                  <a:cubicBezTo>
                    <a:pt x="0" y="2"/>
                    <a:pt x="0" y="2"/>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5" name="Freeform 686"/>
            <p:cNvSpPr>
              <a:spLocks/>
            </p:cNvSpPr>
            <p:nvPr/>
          </p:nvSpPr>
          <p:spPr bwMode="auto">
            <a:xfrm>
              <a:off x="5565776" y="3367088"/>
              <a:ext cx="7938" cy="14288"/>
            </a:xfrm>
            <a:custGeom>
              <a:avLst/>
              <a:gdLst>
                <a:gd name="T0" fmla="*/ 3 w 5"/>
                <a:gd name="T1" fmla="*/ 9 h 9"/>
                <a:gd name="T2" fmla="*/ 5 w 5"/>
                <a:gd name="T3" fmla="*/ 9 h 9"/>
                <a:gd name="T4" fmla="*/ 5 w 5"/>
                <a:gd name="T5" fmla="*/ 8 h 9"/>
                <a:gd name="T6" fmla="*/ 1 w 5"/>
                <a:gd name="T7" fmla="*/ 1 h 9"/>
                <a:gd name="T8" fmla="*/ 1 w 5"/>
                <a:gd name="T9" fmla="*/ 0 h 9"/>
                <a:gd name="T10" fmla="*/ 0 w 5"/>
                <a:gd name="T11" fmla="*/ 1 h 9"/>
                <a:gd name="T12" fmla="*/ 0 w 5"/>
                <a:gd name="T13" fmla="*/ 1 h 9"/>
                <a:gd name="T14" fmla="*/ 2 w 5"/>
                <a:gd name="T15" fmla="*/ 9 h 9"/>
                <a:gd name="T16" fmla="*/ 3 w 5"/>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9">
                  <a:moveTo>
                    <a:pt x="3" y="9"/>
                  </a:moveTo>
                  <a:lnTo>
                    <a:pt x="5" y="9"/>
                  </a:lnTo>
                  <a:lnTo>
                    <a:pt x="5" y="8"/>
                  </a:lnTo>
                  <a:lnTo>
                    <a:pt x="1" y="1"/>
                  </a:lnTo>
                  <a:lnTo>
                    <a:pt x="1" y="0"/>
                  </a:lnTo>
                  <a:lnTo>
                    <a:pt x="0" y="1"/>
                  </a:lnTo>
                  <a:lnTo>
                    <a:pt x="0" y="1"/>
                  </a:lnTo>
                  <a:lnTo>
                    <a:pt x="2" y="9"/>
                  </a:lnTo>
                  <a:lnTo>
                    <a:pt x="3"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6" name="Freeform 687"/>
            <p:cNvSpPr>
              <a:spLocks/>
            </p:cNvSpPr>
            <p:nvPr/>
          </p:nvSpPr>
          <p:spPr bwMode="auto">
            <a:xfrm>
              <a:off x="5565776" y="3368676"/>
              <a:ext cx="4763" cy="12700"/>
            </a:xfrm>
            <a:custGeom>
              <a:avLst/>
              <a:gdLst>
                <a:gd name="T0" fmla="*/ 0 w 3"/>
                <a:gd name="T1" fmla="*/ 1 h 8"/>
                <a:gd name="T2" fmla="*/ 2 w 3"/>
                <a:gd name="T3" fmla="*/ 7 h 8"/>
                <a:gd name="T4" fmla="*/ 3 w 3"/>
                <a:gd name="T5" fmla="*/ 8 h 8"/>
                <a:gd name="T6" fmla="*/ 3 w 3"/>
                <a:gd name="T7" fmla="*/ 8 h 8"/>
                <a:gd name="T8" fmla="*/ 0 w 3"/>
                <a:gd name="T9" fmla="*/ 0 h 8"/>
                <a:gd name="T10" fmla="*/ 0 w 3"/>
                <a:gd name="T11" fmla="*/ 0 h 8"/>
                <a:gd name="T12" fmla="*/ 0 w 3"/>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3" h="8">
                  <a:moveTo>
                    <a:pt x="0" y="1"/>
                  </a:moveTo>
                  <a:lnTo>
                    <a:pt x="2" y="7"/>
                  </a:lnTo>
                  <a:lnTo>
                    <a:pt x="3" y="8"/>
                  </a:lnTo>
                  <a:lnTo>
                    <a:pt x="3" y="8"/>
                  </a:lnTo>
                  <a:lnTo>
                    <a:pt x="0" y="0"/>
                  </a:lnTo>
                  <a:lnTo>
                    <a:pt x="0" y="0"/>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7" name="Freeform 688"/>
            <p:cNvSpPr>
              <a:spLocks/>
            </p:cNvSpPr>
            <p:nvPr/>
          </p:nvSpPr>
          <p:spPr bwMode="auto">
            <a:xfrm>
              <a:off x="5461001" y="3627438"/>
              <a:ext cx="203200" cy="46038"/>
            </a:xfrm>
            <a:custGeom>
              <a:avLst/>
              <a:gdLst>
                <a:gd name="T0" fmla="*/ 120 w 120"/>
                <a:gd name="T1" fmla="*/ 0 h 28"/>
                <a:gd name="T2" fmla="*/ 60 w 120"/>
                <a:gd name="T3" fmla="*/ 28 h 28"/>
                <a:gd name="T4" fmla="*/ 0 w 120"/>
                <a:gd name="T5" fmla="*/ 0 h 28"/>
                <a:gd name="T6" fmla="*/ 120 w 120"/>
                <a:gd name="T7" fmla="*/ 0 h 28"/>
              </a:gdLst>
              <a:ahLst/>
              <a:cxnLst>
                <a:cxn ang="0">
                  <a:pos x="T0" y="T1"/>
                </a:cxn>
                <a:cxn ang="0">
                  <a:pos x="T2" y="T3"/>
                </a:cxn>
                <a:cxn ang="0">
                  <a:pos x="T4" y="T5"/>
                </a:cxn>
                <a:cxn ang="0">
                  <a:pos x="T6" y="T7"/>
                </a:cxn>
              </a:cxnLst>
              <a:rect l="0" t="0" r="r" b="b"/>
              <a:pathLst>
                <a:path w="120" h="28">
                  <a:moveTo>
                    <a:pt x="120" y="0"/>
                  </a:moveTo>
                  <a:cubicBezTo>
                    <a:pt x="116" y="11"/>
                    <a:pt x="91" y="28"/>
                    <a:pt x="60" y="28"/>
                  </a:cubicBezTo>
                  <a:cubicBezTo>
                    <a:pt x="29" y="28"/>
                    <a:pt x="4" y="11"/>
                    <a:pt x="0" y="0"/>
                  </a:cubicBezTo>
                  <a:cubicBezTo>
                    <a:pt x="120" y="0"/>
                    <a:pt x="120" y="0"/>
                    <a:pt x="120" y="0"/>
                  </a:cubicBezTo>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8" name="Rectangle 689"/>
            <p:cNvSpPr>
              <a:spLocks noChangeArrowheads="1"/>
            </p:cNvSpPr>
            <p:nvPr/>
          </p:nvSpPr>
          <p:spPr bwMode="auto">
            <a:xfrm>
              <a:off x="5461001" y="3621088"/>
              <a:ext cx="203200" cy="6350"/>
            </a:xfrm>
            <a:prstGeom prst="rect">
              <a:avLst/>
            </a:prstGeom>
            <a:solidFill>
              <a:srgbClr val="F7DC6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9" name="Rectangle 690"/>
            <p:cNvSpPr>
              <a:spLocks noChangeArrowheads="1"/>
            </p:cNvSpPr>
            <p:nvPr/>
          </p:nvSpPr>
          <p:spPr bwMode="auto">
            <a:xfrm>
              <a:off x="5461001" y="3621088"/>
              <a:ext cx="203200" cy="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0" name="Freeform 691"/>
            <p:cNvSpPr>
              <a:spLocks noEditPoints="1"/>
            </p:cNvSpPr>
            <p:nvPr/>
          </p:nvSpPr>
          <p:spPr bwMode="auto">
            <a:xfrm>
              <a:off x="5507038" y="3627438"/>
              <a:ext cx="157163" cy="46038"/>
            </a:xfrm>
            <a:custGeom>
              <a:avLst/>
              <a:gdLst>
                <a:gd name="T0" fmla="*/ 0 w 93"/>
                <a:gd name="T1" fmla="*/ 22 h 28"/>
                <a:gd name="T2" fmla="*/ 1 w 93"/>
                <a:gd name="T3" fmla="*/ 22 h 28"/>
                <a:gd name="T4" fmla="*/ 0 w 93"/>
                <a:gd name="T5" fmla="*/ 22 h 28"/>
                <a:gd name="T6" fmla="*/ 0 w 93"/>
                <a:gd name="T7" fmla="*/ 22 h 28"/>
                <a:gd name="T8" fmla="*/ 0 w 93"/>
                <a:gd name="T9" fmla="*/ 22 h 28"/>
                <a:gd name="T10" fmla="*/ 0 w 93"/>
                <a:gd name="T11" fmla="*/ 22 h 28"/>
                <a:gd name="T12" fmla="*/ 93 w 93"/>
                <a:gd name="T13" fmla="*/ 0 h 28"/>
                <a:gd name="T14" fmla="*/ 93 w 93"/>
                <a:gd name="T15" fmla="*/ 0 h 28"/>
                <a:gd name="T16" fmla="*/ 33 w 93"/>
                <a:gd name="T17" fmla="*/ 28 h 28"/>
                <a:gd name="T18" fmla="*/ 1 w 93"/>
                <a:gd name="T19" fmla="*/ 22 h 28"/>
                <a:gd name="T20" fmla="*/ 33 w 93"/>
                <a:gd name="T21" fmla="*/ 28 h 28"/>
                <a:gd name="T22" fmla="*/ 93 w 93"/>
                <a:gd name="T23"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3" h="28">
                  <a:moveTo>
                    <a:pt x="0" y="22"/>
                  </a:moveTo>
                  <a:cubicBezTo>
                    <a:pt x="0" y="22"/>
                    <a:pt x="1" y="22"/>
                    <a:pt x="1" y="22"/>
                  </a:cubicBezTo>
                  <a:cubicBezTo>
                    <a:pt x="1" y="22"/>
                    <a:pt x="0" y="22"/>
                    <a:pt x="0" y="22"/>
                  </a:cubicBezTo>
                  <a:moveTo>
                    <a:pt x="0" y="22"/>
                  </a:moveTo>
                  <a:cubicBezTo>
                    <a:pt x="0" y="22"/>
                    <a:pt x="0" y="22"/>
                    <a:pt x="0" y="22"/>
                  </a:cubicBezTo>
                  <a:cubicBezTo>
                    <a:pt x="0" y="22"/>
                    <a:pt x="0" y="22"/>
                    <a:pt x="0" y="22"/>
                  </a:cubicBezTo>
                  <a:moveTo>
                    <a:pt x="93" y="0"/>
                  </a:moveTo>
                  <a:cubicBezTo>
                    <a:pt x="93" y="0"/>
                    <a:pt x="93" y="0"/>
                    <a:pt x="93" y="0"/>
                  </a:cubicBezTo>
                  <a:cubicBezTo>
                    <a:pt x="89" y="11"/>
                    <a:pt x="64" y="28"/>
                    <a:pt x="33" y="28"/>
                  </a:cubicBezTo>
                  <a:cubicBezTo>
                    <a:pt x="21" y="28"/>
                    <a:pt x="10" y="26"/>
                    <a:pt x="1" y="22"/>
                  </a:cubicBezTo>
                  <a:cubicBezTo>
                    <a:pt x="10" y="26"/>
                    <a:pt x="21" y="28"/>
                    <a:pt x="33" y="28"/>
                  </a:cubicBezTo>
                  <a:cubicBezTo>
                    <a:pt x="64" y="28"/>
                    <a:pt x="89" y="11"/>
                    <a:pt x="93" y="0"/>
                  </a:cubicBezTo>
                </a:path>
              </a:pathLst>
            </a:custGeom>
            <a:solidFill>
              <a:srgbClr val="FFE5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1" name="Freeform 692"/>
            <p:cNvSpPr>
              <a:spLocks/>
            </p:cNvSpPr>
            <p:nvPr/>
          </p:nvSpPr>
          <p:spPr bwMode="auto">
            <a:xfrm>
              <a:off x="5462588" y="3627438"/>
              <a:ext cx="201613" cy="46038"/>
            </a:xfrm>
            <a:custGeom>
              <a:avLst/>
              <a:gdLst>
                <a:gd name="T0" fmla="*/ 119 w 119"/>
                <a:gd name="T1" fmla="*/ 0 h 28"/>
                <a:gd name="T2" fmla="*/ 103 w 119"/>
                <a:gd name="T3" fmla="*/ 0 h 28"/>
                <a:gd name="T4" fmla="*/ 50 w 119"/>
                <a:gd name="T5" fmla="*/ 19 h 28"/>
                <a:gd name="T6" fmla="*/ 0 w 119"/>
                <a:gd name="T7" fmla="*/ 3 h 28"/>
                <a:gd name="T8" fmla="*/ 26 w 119"/>
                <a:gd name="T9" fmla="*/ 22 h 28"/>
                <a:gd name="T10" fmla="*/ 26 w 119"/>
                <a:gd name="T11" fmla="*/ 22 h 28"/>
                <a:gd name="T12" fmla="*/ 26 w 119"/>
                <a:gd name="T13" fmla="*/ 22 h 28"/>
                <a:gd name="T14" fmla="*/ 27 w 119"/>
                <a:gd name="T15" fmla="*/ 22 h 28"/>
                <a:gd name="T16" fmla="*/ 27 w 119"/>
                <a:gd name="T17" fmla="*/ 22 h 28"/>
                <a:gd name="T18" fmla="*/ 59 w 119"/>
                <a:gd name="T19" fmla="*/ 28 h 28"/>
                <a:gd name="T20" fmla="*/ 119 w 119"/>
                <a:gd name="T21"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9" h="28">
                  <a:moveTo>
                    <a:pt x="119" y="0"/>
                  </a:moveTo>
                  <a:cubicBezTo>
                    <a:pt x="103" y="0"/>
                    <a:pt x="103" y="0"/>
                    <a:pt x="103" y="0"/>
                  </a:cubicBezTo>
                  <a:cubicBezTo>
                    <a:pt x="92" y="9"/>
                    <a:pt x="72" y="19"/>
                    <a:pt x="50" y="19"/>
                  </a:cubicBezTo>
                  <a:cubicBezTo>
                    <a:pt x="29" y="19"/>
                    <a:pt x="11" y="11"/>
                    <a:pt x="0" y="3"/>
                  </a:cubicBezTo>
                  <a:cubicBezTo>
                    <a:pt x="4" y="9"/>
                    <a:pt x="14" y="17"/>
                    <a:pt x="26" y="22"/>
                  </a:cubicBezTo>
                  <a:cubicBezTo>
                    <a:pt x="26" y="22"/>
                    <a:pt x="26" y="22"/>
                    <a:pt x="26" y="22"/>
                  </a:cubicBezTo>
                  <a:cubicBezTo>
                    <a:pt x="26" y="22"/>
                    <a:pt x="26" y="22"/>
                    <a:pt x="26" y="22"/>
                  </a:cubicBezTo>
                  <a:cubicBezTo>
                    <a:pt x="26" y="22"/>
                    <a:pt x="27" y="22"/>
                    <a:pt x="27" y="22"/>
                  </a:cubicBezTo>
                  <a:cubicBezTo>
                    <a:pt x="27" y="22"/>
                    <a:pt x="27" y="22"/>
                    <a:pt x="27" y="22"/>
                  </a:cubicBezTo>
                  <a:cubicBezTo>
                    <a:pt x="36" y="26"/>
                    <a:pt x="47" y="28"/>
                    <a:pt x="59" y="28"/>
                  </a:cubicBezTo>
                  <a:cubicBezTo>
                    <a:pt x="90" y="28"/>
                    <a:pt x="115" y="11"/>
                    <a:pt x="119" y="0"/>
                  </a:cubicBezTo>
                </a:path>
              </a:pathLst>
            </a:custGeom>
            <a:solidFill>
              <a:srgbClr val="FCC2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2" name="Freeform 693"/>
            <p:cNvSpPr>
              <a:spLocks/>
            </p:cNvSpPr>
            <p:nvPr/>
          </p:nvSpPr>
          <p:spPr bwMode="auto">
            <a:xfrm>
              <a:off x="5637213" y="3621088"/>
              <a:ext cx="26988" cy="6350"/>
            </a:xfrm>
            <a:custGeom>
              <a:avLst/>
              <a:gdLst>
                <a:gd name="T0" fmla="*/ 16 w 16"/>
                <a:gd name="T1" fmla="*/ 0 h 3"/>
                <a:gd name="T2" fmla="*/ 12 w 16"/>
                <a:gd name="T3" fmla="*/ 0 h 3"/>
                <a:gd name="T4" fmla="*/ 16 w 16"/>
                <a:gd name="T5" fmla="*/ 0 h 3"/>
                <a:gd name="T6" fmla="*/ 16 w 16"/>
                <a:gd name="T7" fmla="*/ 3 h 3"/>
                <a:gd name="T8" fmla="*/ 0 w 16"/>
                <a:gd name="T9" fmla="*/ 3 h 3"/>
                <a:gd name="T10" fmla="*/ 0 w 16"/>
                <a:gd name="T11" fmla="*/ 3 h 3"/>
                <a:gd name="T12" fmla="*/ 16 w 16"/>
                <a:gd name="T13" fmla="*/ 3 h 3"/>
                <a:gd name="T14" fmla="*/ 16 w 16"/>
                <a:gd name="T15" fmla="*/ 3 h 3"/>
                <a:gd name="T16" fmla="*/ 16 w 16"/>
                <a:gd name="T17" fmla="*/ 3 h 3"/>
                <a:gd name="T18" fmla="*/ 16 w 16"/>
                <a:gd name="T19"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 h="3">
                  <a:moveTo>
                    <a:pt x="16" y="0"/>
                  </a:moveTo>
                  <a:cubicBezTo>
                    <a:pt x="12" y="0"/>
                    <a:pt x="12" y="0"/>
                    <a:pt x="12" y="0"/>
                  </a:cubicBezTo>
                  <a:cubicBezTo>
                    <a:pt x="16" y="0"/>
                    <a:pt x="16" y="0"/>
                    <a:pt x="16" y="0"/>
                  </a:cubicBezTo>
                  <a:cubicBezTo>
                    <a:pt x="16" y="3"/>
                    <a:pt x="16" y="3"/>
                    <a:pt x="16" y="3"/>
                  </a:cubicBezTo>
                  <a:cubicBezTo>
                    <a:pt x="0" y="3"/>
                    <a:pt x="0" y="3"/>
                    <a:pt x="0" y="3"/>
                  </a:cubicBezTo>
                  <a:cubicBezTo>
                    <a:pt x="0" y="3"/>
                    <a:pt x="0" y="3"/>
                    <a:pt x="0" y="3"/>
                  </a:cubicBezTo>
                  <a:cubicBezTo>
                    <a:pt x="16" y="3"/>
                    <a:pt x="16" y="3"/>
                    <a:pt x="16" y="3"/>
                  </a:cubicBezTo>
                  <a:cubicBezTo>
                    <a:pt x="16" y="3"/>
                    <a:pt x="16" y="3"/>
                    <a:pt x="16" y="3"/>
                  </a:cubicBezTo>
                  <a:cubicBezTo>
                    <a:pt x="16" y="3"/>
                    <a:pt x="16" y="3"/>
                    <a:pt x="16" y="3"/>
                  </a:cubicBezTo>
                  <a:cubicBezTo>
                    <a:pt x="16" y="0"/>
                    <a:pt x="16" y="0"/>
                    <a:pt x="16" y="0"/>
                  </a:cubicBezTo>
                </a:path>
              </a:pathLst>
            </a:custGeom>
            <a:solidFill>
              <a:srgbClr val="FFE5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3" name="Freeform 694"/>
            <p:cNvSpPr>
              <a:spLocks/>
            </p:cNvSpPr>
            <p:nvPr/>
          </p:nvSpPr>
          <p:spPr bwMode="auto">
            <a:xfrm>
              <a:off x="5637213" y="3627438"/>
              <a:ext cx="26988" cy="0"/>
            </a:xfrm>
            <a:custGeom>
              <a:avLst/>
              <a:gdLst>
                <a:gd name="T0" fmla="*/ 16 w 16"/>
                <a:gd name="T1" fmla="*/ 0 w 16"/>
                <a:gd name="T2" fmla="*/ 0 w 16"/>
                <a:gd name="T3" fmla="*/ 16 w 16"/>
                <a:gd name="T4" fmla="*/ 16 w 16"/>
              </a:gdLst>
              <a:ahLst/>
              <a:cxnLst>
                <a:cxn ang="0">
                  <a:pos x="T0" y="0"/>
                </a:cxn>
                <a:cxn ang="0">
                  <a:pos x="T1" y="0"/>
                </a:cxn>
                <a:cxn ang="0">
                  <a:pos x="T2" y="0"/>
                </a:cxn>
                <a:cxn ang="0">
                  <a:pos x="T3" y="0"/>
                </a:cxn>
                <a:cxn ang="0">
                  <a:pos x="T4" y="0"/>
                </a:cxn>
              </a:cxnLst>
              <a:rect l="0" t="0" r="r" b="b"/>
              <a:pathLst>
                <a:path w="16">
                  <a:moveTo>
                    <a:pt x="16" y="0"/>
                  </a:moveTo>
                  <a:cubicBezTo>
                    <a:pt x="0" y="0"/>
                    <a:pt x="0" y="0"/>
                    <a:pt x="0" y="0"/>
                  </a:cubicBezTo>
                  <a:cubicBezTo>
                    <a:pt x="0" y="0"/>
                    <a:pt x="0" y="0"/>
                    <a:pt x="0" y="0"/>
                  </a:cubicBezTo>
                  <a:cubicBezTo>
                    <a:pt x="16" y="0"/>
                    <a:pt x="16" y="0"/>
                    <a:pt x="16" y="0"/>
                  </a:cubicBezTo>
                  <a:cubicBezTo>
                    <a:pt x="16" y="0"/>
                    <a:pt x="16" y="0"/>
                    <a:pt x="16" y="0"/>
                  </a:cubicBezTo>
                </a:path>
              </a:pathLst>
            </a:custGeom>
            <a:solidFill>
              <a:srgbClr val="FCC2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4" name="Freeform 695"/>
            <p:cNvSpPr>
              <a:spLocks/>
            </p:cNvSpPr>
            <p:nvPr/>
          </p:nvSpPr>
          <p:spPr bwMode="auto">
            <a:xfrm>
              <a:off x="5637213" y="3621088"/>
              <a:ext cx="26988" cy="6350"/>
            </a:xfrm>
            <a:custGeom>
              <a:avLst/>
              <a:gdLst>
                <a:gd name="T0" fmla="*/ 17 w 17"/>
                <a:gd name="T1" fmla="*/ 0 h 4"/>
                <a:gd name="T2" fmla="*/ 13 w 17"/>
                <a:gd name="T3" fmla="*/ 0 h 4"/>
                <a:gd name="T4" fmla="*/ 12 w 17"/>
                <a:gd name="T5" fmla="*/ 0 h 4"/>
                <a:gd name="T6" fmla="*/ 11 w 17"/>
                <a:gd name="T7" fmla="*/ 0 h 4"/>
                <a:gd name="T8" fmla="*/ 0 w 17"/>
                <a:gd name="T9" fmla="*/ 0 h 4"/>
                <a:gd name="T10" fmla="*/ 0 w 17"/>
                <a:gd name="T11" fmla="*/ 4 h 4"/>
                <a:gd name="T12" fmla="*/ 17 w 17"/>
                <a:gd name="T13" fmla="*/ 4 h 4"/>
                <a:gd name="T14" fmla="*/ 17 w 17"/>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 h="4">
                  <a:moveTo>
                    <a:pt x="17" y="0"/>
                  </a:moveTo>
                  <a:lnTo>
                    <a:pt x="13" y="0"/>
                  </a:lnTo>
                  <a:lnTo>
                    <a:pt x="12" y="0"/>
                  </a:lnTo>
                  <a:lnTo>
                    <a:pt x="11" y="0"/>
                  </a:lnTo>
                  <a:lnTo>
                    <a:pt x="0" y="0"/>
                  </a:lnTo>
                  <a:lnTo>
                    <a:pt x="0" y="4"/>
                  </a:lnTo>
                  <a:lnTo>
                    <a:pt x="17" y="4"/>
                  </a:lnTo>
                  <a:lnTo>
                    <a:pt x="17" y="0"/>
                  </a:lnTo>
                  <a:close/>
                </a:path>
              </a:pathLst>
            </a:custGeom>
            <a:solidFill>
              <a:srgbClr val="F5CC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5" name="Freeform 696"/>
            <p:cNvSpPr>
              <a:spLocks/>
            </p:cNvSpPr>
            <p:nvPr/>
          </p:nvSpPr>
          <p:spPr bwMode="auto">
            <a:xfrm>
              <a:off x="5637213" y="3621088"/>
              <a:ext cx="26988" cy="6350"/>
            </a:xfrm>
            <a:custGeom>
              <a:avLst/>
              <a:gdLst>
                <a:gd name="T0" fmla="*/ 17 w 17"/>
                <a:gd name="T1" fmla="*/ 0 h 4"/>
                <a:gd name="T2" fmla="*/ 13 w 17"/>
                <a:gd name="T3" fmla="*/ 0 h 4"/>
                <a:gd name="T4" fmla="*/ 12 w 17"/>
                <a:gd name="T5" fmla="*/ 0 h 4"/>
                <a:gd name="T6" fmla="*/ 11 w 17"/>
                <a:gd name="T7" fmla="*/ 0 h 4"/>
                <a:gd name="T8" fmla="*/ 0 w 17"/>
                <a:gd name="T9" fmla="*/ 0 h 4"/>
                <a:gd name="T10" fmla="*/ 0 w 17"/>
                <a:gd name="T11" fmla="*/ 4 h 4"/>
                <a:gd name="T12" fmla="*/ 17 w 17"/>
                <a:gd name="T13" fmla="*/ 4 h 4"/>
                <a:gd name="T14" fmla="*/ 17 w 17"/>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 h="4">
                  <a:moveTo>
                    <a:pt x="17" y="0"/>
                  </a:moveTo>
                  <a:lnTo>
                    <a:pt x="13" y="0"/>
                  </a:lnTo>
                  <a:lnTo>
                    <a:pt x="12" y="0"/>
                  </a:lnTo>
                  <a:lnTo>
                    <a:pt x="11" y="0"/>
                  </a:lnTo>
                  <a:lnTo>
                    <a:pt x="0" y="0"/>
                  </a:lnTo>
                  <a:lnTo>
                    <a:pt x="0" y="4"/>
                  </a:lnTo>
                  <a:lnTo>
                    <a:pt x="17" y="4"/>
                  </a:lnTo>
                  <a:lnTo>
                    <a:pt x="1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6" name="Freeform 697"/>
            <p:cNvSpPr>
              <a:spLocks/>
            </p:cNvSpPr>
            <p:nvPr/>
          </p:nvSpPr>
          <p:spPr bwMode="auto">
            <a:xfrm>
              <a:off x="5235576" y="3286126"/>
              <a:ext cx="117475" cy="130175"/>
            </a:xfrm>
            <a:custGeom>
              <a:avLst/>
              <a:gdLst>
                <a:gd name="T0" fmla="*/ 35 w 70"/>
                <a:gd name="T1" fmla="*/ 77 h 77"/>
                <a:gd name="T2" fmla="*/ 10 w 70"/>
                <a:gd name="T3" fmla="*/ 33 h 77"/>
                <a:gd name="T4" fmla="*/ 35 w 70"/>
                <a:gd name="T5" fmla="*/ 0 h 77"/>
                <a:gd name="T6" fmla="*/ 59 w 70"/>
                <a:gd name="T7" fmla="*/ 33 h 77"/>
                <a:gd name="T8" fmla="*/ 35 w 70"/>
                <a:gd name="T9" fmla="*/ 77 h 77"/>
              </a:gdLst>
              <a:ahLst/>
              <a:cxnLst>
                <a:cxn ang="0">
                  <a:pos x="T0" y="T1"/>
                </a:cxn>
                <a:cxn ang="0">
                  <a:pos x="T2" y="T3"/>
                </a:cxn>
                <a:cxn ang="0">
                  <a:pos x="T4" y="T5"/>
                </a:cxn>
                <a:cxn ang="0">
                  <a:pos x="T6" y="T7"/>
                </a:cxn>
                <a:cxn ang="0">
                  <a:pos x="T8" y="T9"/>
                </a:cxn>
              </a:cxnLst>
              <a:rect l="0" t="0" r="r" b="b"/>
              <a:pathLst>
                <a:path w="70" h="77">
                  <a:moveTo>
                    <a:pt x="35" y="77"/>
                  </a:moveTo>
                  <a:cubicBezTo>
                    <a:pt x="17" y="77"/>
                    <a:pt x="0" y="60"/>
                    <a:pt x="10" y="33"/>
                  </a:cubicBezTo>
                  <a:cubicBezTo>
                    <a:pt x="17" y="14"/>
                    <a:pt x="35" y="0"/>
                    <a:pt x="35" y="0"/>
                  </a:cubicBezTo>
                  <a:cubicBezTo>
                    <a:pt x="35" y="0"/>
                    <a:pt x="52" y="14"/>
                    <a:pt x="59" y="33"/>
                  </a:cubicBezTo>
                  <a:cubicBezTo>
                    <a:pt x="70" y="60"/>
                    <a:pt x="53" y="77"/>
                    <a:pt x="35" y="77"/>
                  </a:cubicBezTo>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7" name="Freeform 698"/>
            <p:cNvSpPr>
              <a:spLocks/>
            </p:cNvSpPr>
            <p:nvPr/>
          </p:nvSpPr>
          <p:spPr bwMode="auto">
            <a:xfrm>
              <a:off x="5191126" y="3748088"/>
              <a:ext cx="204788" cy="39688"/>
            </a:xfrm>
            <a:custGeom>
              <a:avLst/>
              <a:gdLst>
                <a:gd name="T0" fmla="*/ 0 w 121"/>
                <a:gd name="T1" fmla="*/ 23 h 23"/>
                <a:gd name="T2" fmla="*/ 61 w 121"/>
                <a:gd name="T3" fmla="*/ 0 h 23"/>
                <a:gd name="T4" fmla="*/ 121 w 121"/>
                <a:gd name="T5" fmla="*/ 23 h 23"/>
              </a:gdLst>
              <a:ahLst/>
              <a:cxnLst>
                <a:cxn ang="0">
                  <a:pos x="T0" y="T1"/>
                </a:cxn>
                <a:cxn ang="0">
                  <a:pos x="T2" y="T3"/>
                </a:cxn>
                <a:cxn ang="0">
                  <a:pos x="T4" y="T5"/>
                </a:cxn>
              </a:cxnLst>
              <a:rect l="0" t="0" r="r" b="b"/>
              <a:pathLst>
                <a:path w="121" h="23">
                  <a:moveTo>
                    <a:pt x="0" y="23"/>
                  </a:moveTo>
                  <a:cubicBezTo>
                    <a:pt x="18" y="10"/>
                    <a:pt x="61" y="0"/>
                    <a:pt x="61" y="0"/>
                  </a:cubicBezTo>
                  <a:cubicBezTo>
                    <a:pt x="61" y="0"/>
                    <a:pt x="103" y="10"/>
                    <a:pt x="121" y="23"/>
                  </a:cubicBezTo>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8" name="Oval 699"/>
            <p:cNvSpPr>
              <a:spLocks noChangeArrowheads="1"/>
            </p:cNvSpPr>
            <p:nvPr/>
          </p:nvSpPr>
          <p:spPr bwMode="auto">
            <a:xfrm>
              <a:off x="5276851" y="3343276"/>
              <a:ext cx="31750" cy="33338"/>
            </a:xfrm>
            <a:prstGeom prst="ellipse">
              <a:avLst/>
            </a:prstGeom>
            <a:solidFill>
              <a:srgbClr val="F68D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9" name="Freeform 700"/>
            <p:cNvSpPr>
              <a:spLocks noEditPoints="1"/>
            </p:cNvSpPr>
            <p:nvPr/>
          </p:nvSpPr>
          <p:spPr bwMode="auto">
            <a:xfrm>
              <a:off x="5267326" y="3332163"/>
              <a:ext cx="53975" cy="53975"/>
            </a:xfrm>
            <a:custGeom>
              <a:avLst/>
              <a:gdLst>
                <a:gd name="T0" fmla="*/ 16 w 32"/>
                <a:gd name="T1" fmla="*/ 0 h 32"/>
                <a:gd name="T2" fmla="*/ 0 w 32"/>
                <a:gd name="T3" fmla="*/ 16 h 32"/>
                <a:gd name="T4" fmla="*/ 16 w 32"/>
                <a:gd name="T5" fmla="*/ 32 h 32"/>
                <a:gd name="T6" fmla="*/ 32 w 32"/>
                <a:gd name="T7" fmla="*/ 16 h 32"/>
                <a:gd name="T8" fmla="*/ 16 w 32"/>
                <a:gd name="T9" fmla="*/ 0 h 32"/>
                <a:gd name="T10" fmla="*/ 16 w 32"/>
                <a:gd name="T11" fmla="*/ 29 h 32"/>
                <a:gd name="T12" fmla="*/ 2 w 32"/>
                <a:gd name="T13" fmla="*/ 16 h 32"/>
                <a:gd name="T14" fmla="*/ 16 w 32"/>
                <a:gd name="T15" fmla="*/ 2 h 32"/>
                <a:gd name="T16" fmla="*/ 29 w 32"/>
                <a:gd name="T17" fmla="*/ 16 h 32"/>
                <a:gd name="T18" fmla="*/ 16 w 32"/>
                <a:gd name="T19" fmla="*/ 29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 h="32">
                  <a:moveTo>
                    <a:pt x="16" y="0"/>
                  </a:moveTo>
                  <a:cubicBezTo>
                    <a:pt x="7" y="0"/>
                    <a:pt x="0" y="7"/>
                    <a:pt x="0" y="16"/>
                  </a:cubicBezTo>
                  <a:cubicBezTo>
                    <a:pt x="0" y="25"/>
                    <a:pt x="7" y="32"/>
                    <a:pt x="16" y="32"/>
                  </a:cubicBezTo>
                  <a:cubicBezTo>
                    <a:pt x="24" y="32"/>
                    <a:pt x="32" y="25"/>
                    <a:pt x="32" y="16"/>
                  </a:cubicBezTo>
                  <a:cubicBezTo>
                    <a:pt x="32" y="7"/>
                    <a:pt x="24" y="0"/>
                    <a:pt x="16" y="0"/>
                  </a:cubicBezTo>
                  <a:moveTo>
                    <a:pt x="16" y="29"/>
                  </a:moveTo>
                  <a:cubicBezTo>
                    <a:pt x="8" y="29"/>
                    <a:pt x="2" y="23"/>
                    <a:pt x="2" y="16"/>
                  </a:cubicBezTo>
                  <a:cubicBezTo>
                    <a:pt x="2" y="8"/>
                    <a:pt x="8" y="2"/>
                    <a:pt x="16" y="2"/>
                  </a:cubicBezTo>
                  <a:cubicBezTo>
                    <a:pt x="23" y="2"/>
                    <a:pt x="29" y="8"/>
                    <a:pt x="29" y="16"/>
                  </a:cubicBezTo>
                  <a:cubicBezTo>
                    <a:pt x="29" y="23"/>
                    <a:pt x="23" y="29"/>
                    <a:pt x="16" y="29"/>
                  </a:cubicBezTo>
                </a:path>
              </a:pathLst>
            </a:custGeom>
            <a:solidFill>
              <a:srgbClr val="F68D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0" name="Freeform 701"/>
            <p:cNvSpPr>
              <a:spLocks/>
            </p:cNvSpPr>
            <p:nvPr/>
          </p:nvSpPr>
          <p:spPr bwMode="auto">
            <a:xfrm>
              <a:off x="5276851" y="3108326"/>
              <a:ext cx="31750" cy="95250"/>
            </a:xfrm>
            <a:custGeom>
              <a:avLst/>
              <a:gdLst>
                <a:gd name="T0" fmla="*/ 15 w 19"/>
                <a:gd name="T1" fmla="*/ 57 h 57"/>
                <a:gd name="T2" fmla="*/ 4 w 19"/>
                <a:gd name="T3" fmla="*/ 57 h 57"/>
                <a:gd name="T4" fmla="*/ 0 w 19"/>
                <a:gd name="T5" fmla="*/ 53 h 57"/>
                <a:gd name="T6" fmla="*/ 0 w 19"/>
                <a:gd name="T7" fmla="*/ 9 h 57"/>
                <a:gd name="T8" fmla="*/ 10 w 19"/>
                <a:gd name="T9" fmla="*/ 0 h 57"/>
                <a:gd name="T10" fmla="*/ 19 w 19"/>
                <a:gd name="T11" fmla="*/ 9 h 57"/>
                <a:gd name="T12" fmla="*/ 19 w 19"/>
                <a:gd name="T13" fmla="*/ 53 h 57"/>
                <a:gd name="T14" fmla="*/ 15 w 19"/>
                <a:gd name="T15" fmla="*/ 57 h 5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57">
                  <a:moveTo>
                    <a:pt x="15" y="57"/>
                  </a:moveTo>
                  <a:cubicBezTo>
                    <a:pt x="4" y="57"/>
                    <a:pt x="4" y="57"/>
                    <a:pt x="4" y="57"/>
                  </a:cubicBezTo>
                  <a:cubicBezTo>
                    <a:pt x="2" y="57"/>
                    <a:pt x="0" y="55"/>
                    <a:pt x="0" y="53"/>
                  </a:cubicBezTo>
                  <a:cubicBezTo>
                    <a:pt x="0" y="9"/>
                    <a:pt x="0" y="9"/>
                    <a:pt x="0" y="9"/>
                  </a:cubicBezTo>
                  <a:cubicBezTo>
                    <a:pt x="0" y="4"/>
                    <a:pt x="4" y="0"/>
                    <a:pt x="10" y="0"/>
                  </a:cubicBezTo>
                  <a:cubicBezTo>
                    <a:pt x="15" y="0"/>
                    <a:pt x="19" y="4"/>
                    <a:pt x="19" y="9"/>
                  </a:cubicBezTo>
                  <a:cubicBezTo>
                    <a:pt x="19" y="53"/>
                    <a:pt x="19" y="53"/>
                    <a:pt x="19" y="53"/>
                  </a:cubicBezTo>
                  <a:cubicBezTo>
                    <a:pt x="19" y="55"/>
                    <a:pt x="17" y="57"/>
                    <a:pt x="15" y="57"/>
                  </a:cubicBezTo>
                </a:path>
              </a:pathLst>
            </a:custGeom>
            <a:solidFill>
              <a:srgbClr val="E7BD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1" name="Freeform 702"/>
            <p:cNvSpPr>
              <a:spLocks noEditPoints="1"/>
            </p:cNvSpPr>
            <p:nvPr/>
          </p:nvSpPr>
          <p:spPr bwMode="auto">
            <a:xfrm>
              <a:off x="5276851" y="3122613"/>
              <a:ext cx="31750" cy="80963"/>
            </a:xfrm>
            <a:custGeom>
              <a:avLst/>
              <a:gdLst>
                <a:gd name="T0" fmla="*/ 3 w 19"/>
                <a:gd name="T1" fmla="*/ 47 h 48"/>
                <a:gd name="T2" fmla="*/ 3 w 19"/>
                <a:gd name="T3" fmla="*/ 47 h 48"/>
                <a:gd name="T4" fmla="*/ 3 w 19"/>
                <a:gd name="T5" fmla="*/ 47 h 48"/>
                <a:gd name="T6" fmla="*/ 3 w 19"/>
                <a:gd name="T7" fmla="*/ 47 h 48"/>
                <a:gd name="T8" fmla="*/ 3 w 19"/>
                <a:gd name="T9" fmla="*/ 47 h 48"/>
                <a:gd name="T10" fmla="*/ 3 w 19"/>
                <a:gd name="T11" fmla="*/ 47 h 48"/>
                <a:gd name="T12" fmla="*/ 3 w 19"/>
                <a:gd name="T13" fmla="*/ 47 h 48"/>
                <a:gd name="T14" fmla="*/ 0 w 19"/>
                <a:gd name="T15" fmla="*/ 44 h 48"/>
                <a:gd name="T16" fmla="*/ 0 w 19"/>
                <a:gd name="T17" fmla="*/ 44 h 48"/>
                <a:gd name="T18" fmla="*/ 0 w 19"/>
                <a:gd name="T19" fmla="*/ 44 h 48"/>
                <a:gd name="T20" fmla="*/ 0 w 19"/>
                <a:gd name="T21" fmla="*/ 44 h 48"/>
                <a:gd name="T22" fmla="*/ 0 w 19"/>
                <a:gd name="T23" fmla="*/ 44 h 48"/>
                <a:gd name="T24" fmla="*/ 0 w 19"/>
                <a:gd name="T25" fmla="*/ 44 h 48"/>
                <a:gd name="T26" fmla="*/ 0 w 19"/>
                <a:gd name="T27" fmla="*/ 44 h 48"/>
                <a:gd name="T28" fmla="*/ 0 w 19"/>
                <a:gd name="T29" fmla="*/ 44 h 48"/>
                <a:gd name="T30" fmla="*/ 0 w 19"/>
                <a:gd name="T31" fmla="*/ 44 h 48"/>
                <a:gd name="T32" fmla="*/ 0 w 19"/>
                <a:gd name="T33" fmla="*/ 44 h 48"/>
                <a:gd name="T34" fmla="*/ 0 w 19"/>
                <a:gd name="T35" fmla="*/ 44 h 48"/>
                <a:gd name="T36" fmla="*/ 0 w 19"/>
                <a:gd name="T37" fmla="*/ 44 h 48"/>
                <a:gd name="T38" fmla="*/ 0 w 19"/>
                <a:gd name="T39" fmla="*/ 44 h 48"/>
                <a:gd name="T40" fmla="*/ 0 w 19"/>
                <a:gd name="T41" fmla="*/ 44 h 48"/>
                <a:gd name="T42" fmla="*/ 0 w 19"/>
                <a:gd name="T43" fmla="*/ 44 h 48"/>
                <a:gd name="T44" fmla="*/ 0 w 19"/>
                <a:gd name="T45" fmla="*/ 44 h 48"/>
                <a:gd name="T46" fmla="*/ 0 w 19"/>
                <a:gd name="T47" fmla="*/ 44 h 48"/>
                <a:gd name="T48" fmla="*/ 19 w 19"/>
                <a:gd name="T49" fmla="*/ 0 h 48"/>
                <a:gd name="T50" fmla="*/ 19 w 19"/>
                <a:gd name="T51" fmla="*/ 44 h 48"/>
                <a:gd name="T52" fmla="*/ 15 w 19"/>
                <a:gd name="T53" fmla="*/ 48 h 48"/>
                <a:gd name="T54" fmla="*/ 19 w 19"/>
                <a:gd name="T55" fmla="*/ 0 h 48"/>
                <a:gd name="T56" fmla="*/ 19 w 19"/>
                <a:gd name="T57" fmla="*/ 0 h 48"/>
                <a:gd name="T58" fmla="*/ 19 w 19"/>
                <a:gd name="T59" fmla="*/ 0 h 48"/>
                <a:gd name="T60" fmla="*/ 19 w 19"/>
                <a:gd name="T61" fmla="*/ 0 h 48"/>
                <a:gd name="T62" fmla="*/ 19 w 19"/>
                <a:gd name="T63" fmla="*/ 0 h 48"/>
                <a:gd name="T64" fmla="*/ 19 w 19"/>
                <a:gd name="T65"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9" h="48">
                  <a:moveTo>
                    <a:pt x="3" y="47"/>
                  </a:moveTo>
                  <a:cubicBezTo>
                    <a:pt x="3" y="47"/>
                    <a:pt x="3" y="47"/>
                    <a:pt x="3" y="47"/>
                  </a:cubicBezTo>
                  <a:cubicBezTo>
                    <a:pt x="3" y="47"/>
                    <a:pt x="3" y="47"/>
                    <a:pt x="3" y="47"/>
                  </a:cubicBezTo>
                  <a:moveTo>
                    <a:pt x="3" y="47"/>
                  </a:moveTo>
                  <a:cubicBezTo>
                    <a:pt x="3" y="47"/>
                    <a:pt x="3" y="47"/>
                    <a:pt x="3" y="47"/>
                  </a:cubicBezTo>
                  <a:cubicBezTo>
                    <a:pt x="3" y="47"/>
                    <a:pt x="3" y="47"/>
                    <a:pt x="3" y="47"/>
                  </a:cubicBezTo>
                  <a:moveTo>
                    <a:pt x="3" y="47"/>
                  </a:moveTo>
                  <a:cubicBezTo>
                    <a:pt x="3" y="47"/>
                    <a:pt x="3" y="47"/>
                    <a:pt x="3" y="47"/>
                  </a:cubicBezTo>
                  <a:cubicBezTo>
                    <a:pt x="3" y="47"/>
                    <a:pt x="3" y="47"/>
                    <a:pt x="3" y="47"/>
                  </a:cubicBezTo>
                  <a:moveTo>
                    <a:pt x="3" y="47"/>
                  </a:moveTo>
                  <a:cubicBezTo>
                    <a:pt x="3" y="47"/>
                    <a:pt x="3" y="47"/>
                    <a:pt x="3" y="47"/>
                  </a:cubicBezTo>
                  <a:cubicBezTo>
                    <a:pt x="3" y="47"/>
                    <a:pt x="3" y="47"/>
                    <a:pt x="3" y="47"/>
                  </a:cubicBezTo>
                  <a:moveTo>
                    <a:pt x="0" y="44"/>
                  </a:moveTo>
                  <a:cubicBezTo>
                    <a:pt x="0" y="46"/>
                    <a:pt x="1" y="47"/>
                    <a:pt x="3" y="47"/>
                  </a:cubicBezTo>
                  <a:cubicBezTo>
                    <a:pt x="1" y="47"/>
                    <a:pt x="0" y="46"/>
                    <a:pt x="0" y="44"/>
                  </a:cubicBezTo>
                  <a:moveTo>
                    <a:pt x="0" y="44"/>
                  </a:moveTo>
                  <a:cubicBezTo>
                    <a:pt x="0" y="44"/>
                    <a:pt x="0" y="44"/>
                    <a:pt x="0" y="44"/>
                  </a:cubicBezTo>
                  <a:cubicBezTo>
                    <a:pt x="0" y="44"/>
                    <a:pt x="0" y="44"/>
                    <a:pt x="0" y="44"/>
                  </a:cubicBezTo>
                  <a:moveTo>
                    <a:pt x="0" y="44"/>
                  </a:moveTo>
                  <a:cubicBezTo>
                    <a:pt x="0" y="44"/>
                    <a:pt x="0" y="44"/>
                    <a:pt x="0" y="44"/>
                  </a:cubicBezTo>
                  <a:cubicBezTo>
                    <a:pt x="0" y="44"/>
                    <a:pt x="0" y="44"/>
                    <a:pt x="0" y="44"/>
                  </a:cubicBezTo>
                  <a:moveTo>
                    <a:pt x="0" y="44"/>
                  </a:moveTo>
                  <a:cubicBezTo>
                    <a:pt x="0" y="44"/>
                    <a:pt x="0" y="44"/>
                    <a:pt x="0" y="44"/>
                  </a:cubicBezTo>
                  <a:cubicBezTo>
                    <a:pt x="0" y="44"/>
                    <a:pt x="0" y="44"/>
                    <a:pt x="0" y="44"/>
                  </a:cubicBezTo>
                  <a:moveTo>
                    <a:pt x="0" y="44"/>
                  </a:moveTo>
                  <a:cubicBezTo>
                    <a:pt x="0" y="44"/>
                    <a:pt x="0" y="44"/>
                    <a:pt x="0" y="44"/>
                  </a:cubicBezTo>
                  <a:cubicBezTo>
                    <a:pt x="0" y="44"/>
                    <a:pt x="0" y="44"/>
                    <a:pt x="0" y="44"/>
                  </a:cubicBezTo>
                  <a:moveTo>
                    <a:pt x="0" y="44"/>
                  </a:moveTo>
                  <a:cubicBezTo>
                    <a:pt x="0" y="44"/>
                    <a:pt x="0" y="44"/>
                    <a:pt x="0" y="44"/>
                  </a:cubicBezTo>
                  <a:cubicBezTo>
                    <a:pt x="0" y="44"/>
                    <a:pt x="0" y="44"/>
                    <a:pt x="0" y="44"/>
                  </a:cubicBezTo>
                  <a:moveTo>
                    <a:pt x="0" y="44"/>
                  </a:moveTo>
                  <a:cubicBezTo>
                    <a:pt x="0" y="44"/>
                    <a:pt x="0" y="44"/>
                    <a:pt x="0" y="44"/>
                  </a:cubicBezTo>
                  <a:cubicBezTo>
                    <a:pt x="0" y="44"/>
                    <a:pt x="0" y="44"/>
                    <a:pt x="0" y="44"/>
                  </a:cubicBezTo>
                  <a:moveTo>
                    <a:pt x="0" y="44"/>
                  </a:moveTo>
                  <a:cubicBezTo>
                    <a:pt x="0" y="44"/>
                    <a:pt x="0" y="44"/>
                    <a:pt x="0" y="44"/>
                  </a:cubicBezTo>
                  <a:cubicBezTo>
                    <a:pt x="0" y="44"/>
                    <a:pt x="0" y="44"/>
                    <a:pt x="0" y="44"/>
                  </a:cubicBezTo>
                  <a:moveTo>
                    <a:pt x="0" y="44"/>
                  </a:moveTo>
                  <a:cubicBezTo>
                    <a:pt x="0" y="44"/>
                    <a:pt x="0" y="44"/>
                    <a:pt x="0" y="44"/>
                  </a:cubicBezTo>
                  <a:cubicBezTo>
                    <a:pt x="0" y="44"/>
                    <a:pt x="0" y="44"/>
                    <a:pt x="0" y="44"/>
                  </a:cubicBezTo>
                  <a:moveTo>
                    <a:pt x="0" y="44"/>
                  </a:moveTo>
                  <a:cubicBezTo>
                    <a:pt x="0" y="44"/>
                    <a:pt x="0" y="44"/>
                    <a:pt x="0" y="44"/>
                  </a:cubicBezTo>
                  <a:cubicBezTo>
                    <a:pt x="0" y="44"/>
                    <a:pt x="0" y="44"/>
                    <a:pt x="0" y="44"/>
                  </a:cubicBezTo>
                  <a:moveTo>
                    <a:pt x="0" y="44"/>
                  </a:moveTo>
                  <a:cubicBezTo>
                    <a:pt x="0" y="44"/>
                    <a:pt x="0" y="44"/>
                    <a:pt x="0" y="44"/>
                  </a:cubicBezTo>
                  <a:cubicBezTo>
                    <a:pt x="0" y="44"/>
                    <a:pt x="0" y="44"/>
                    <a:pt x="0" y="44"/>
                  </a:cubicBezTo>
                  <a:moveTo>
                    <a:pt x="0" y="44"/>
                  </a:moveTo>
                  <a:cubicBezTo>
                    <a:pt x="0" y="44"/>
                    <a:pt x="0" y="44"/>
                    <a:pt x="0" y="44"/>
                  </a:cubicBezTo>
                  <a:cubicBezTo>
                    <a:pt x="0" y="44"/>
                    <a:pt x="0" y="44"/>
                    <a:pt x="0" y="44"/>
                  </a:cubicBezTo>
                  <a:cubicBezTo>
                    <a:pt x="0" y="44"/>
                    <a:pt x="0" y="44"/>
                    <a:pt x="0" y="44"/>
                  </a:cubicBezTo>
                  <a:moveTo>
                    <a:pt x="19" y="0"/>
                  </a:moveTo>
                  <a:cubicBezTo>
                    <a:pt x="19" y="0"/>
                    <a:pt x="19" y="0"/>
                    <a:pt x="19" y="0"/>
                  </a:cubicBezTo>
                  <a:cubicBezTo>
                    <a:pt x="19" y="44"/>
                    <a:pt x="19" y="44"/>
                    <a:pt x="19" y="44"/>
                  </a:cubicBezTo>
                  <a:cubicBezTo>
                    <a:pt x="19" y="46"/>
                    <a:pt x="17" y="48"/>
                    <a:pt x="15" y="48"/>
                  </a:cubicBezTo>
                  <a:cubicBezTo>
                    <a:pt x="15" y="48"/>
                    <a:pt x="15" y="48"/>
                    <a:pt x="15" y="48"/>
                  </a:cubicBezTo>
                  <a:cubicBezTo>
                    <a:pt x="17" y="48"/>
                    <a:pt x="19" y="46"/>
                    <a:pt x="19" y="44"/>
                  </a:cubicBezTo>
                  <a:cubicBezTo>
                    <a:pt x="19" y="0"/>
                    <a:pt x="19" y="0"/>
                    <a:pt x="19" y="0"/>
                  </a:cubicBezTo>
                  <a:cubicBezTo>
                    <a:pt x="19" y="0"/>
                    <a:pt x="19" y="0"/>
                    <a:pt x="19" y="0"/>
                  </a:cubicBezTo>
                  <a:moveTo>
                    <a:pt x="19" y="0"/>
                  </a:moveTo>
                  <a:cubicBezTo>
                    <a:pt x="19" y="0"/>
                    <a:pt x="19" y="0"/>
                    <a:pt x="19" y="0"/>
                  </a:cubicBezTo>
                  <a:cubicBezTo>
                    <a:pt x="19" y="0"/>
                    <a:pt x="19" y="0"/>
                    <a:pt x="19" y="0"/>
                  </a:cubicBezTo>
                  <a:moveTo>
                    <a:pt x="19" y="0"/>
                  </a:moveTo>
                  <a:cubicBezTo>
                    <a:pt x="19" y="0"/>
                    <a:pt x="19" y="0"/>
                    <a:pt x="19" y="0"/>
                  </a:cubicBezTo>
                  <a:cubicBezTo>
                    <a:pt x="19" y="0"/>
                    <a:pt x="19" y="0"/>
                    <a:pt x="19" y="0"/>
                  </a:cubicBezTo>
                  <a:moveTo>
                    <a:pt x="19" y="0"/>
                  </a:moveTo>
                  <a:cubicBezTo>
                    <a:pt x="19" y="0"/>
                    <a:pt x="19" y="0"/>
                    <a:pt x="19" y="0"/>
                  </a:cubicBezTo>
                  <a:cubicBezTo>
                    <a:pt x="19" y="0"/>
                    <a:pt x="19" y="0"/>
                    <a:pt x="19" y="0"/>
                  </a:cubicBezTo>
                </a:path>
              </a:pathLst>
            </a:custGeom>
            <a:solidFill>
              <a:srgbClr val="FFE5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2" name="Freeform 703"/>
            <p:cNvSpPr>
              <a:spLocks/>
            </p:cNvSpPr>
            <p:nvPr/>
          </p:nvSpPr>
          <p:spPr bwMode="auto">
            <a:xfrm>
              <a:off x="5276851" y="3111501"/>
              <a:ext cx="31750" cy="92075"/>
            </a:xfrm>
            <a:custGeom>
              <a:avLst/>
              <a:gdLst>
                <a:gd name="T0" fmla="*/ 15 w 19"/>
                <a:gd name="T1" fmla="*/ 0 h 55"/>
                <a:gd name="T2" fmla="*/ 16 w 19"/>
                <a:gd name="T3" fmla="*/ 4 h 55"/>
                <a:gd name="T4" fmla="*/ 16 w 19"/>
                <a:gd name="T5" fmla="*/ 34 h 55"/>
                <a:gd name="T6" fmla="*/ 0 w 19"/>
                <a:gd name="T7" fmla="*/ 36 h 55"/>
                <a:gd name="T8" fmla="*/ 0 w 19"/>
                <a:gd name="T9" fmla="*/ 42 h 55"/>
                <a:gd name="T10" fmla="*/ 3 w 19"/>
                <a:gd name="T11" fmla="*/ 42 h 55"/>
                <a:gd name="T12" fmla="*/ 16 w 19"/>
                <a:gd name="T13" fmla="*/ 41 h 55"/>
                <a:gd name="T14" fmla="*/ 16 w 19"/>
                <a:gd name="T15" fmla="*/ 47 h 55"/>
                <a:gd name="T16" fmla="*/ 12 w 19"/>
                <a:gd name="T17" fmla="*/ 51 h 55"/>
                <a:gd name="T18" fmla="*/ 1 w 19"/>
                <a:gd name="T19" fmla="*/ 51 h 55"/>
                <a:gd name="T20" fmla="*/ 0 w 19"/>
                <a:gd name="T21" fmla="*/ 51 h 55"/>
                <a:gd name="T22" fmla="*/ 0 w 19"/>
                <a:gd name="T23" fmla="*/ 51 h 55"/>
                <a:gd name="T24" fmla="*/ 0 w 19"/>
                <a:gd name="T25" fmla="*/ 51 h 55"/>
                <a:gd name="T26" fmla="*/ 0 w 19"/>
                <a:gd name="T27" fmla="*/ 51 h 55"/>
                <a:gd name="T28" fmla="*/ 0 w 19"/>
                <a:gd name="T29" fmla="*/ 51 h 55"/>
                <a:gd name="T30" fmla="*/ 0 w 19"/>
                <a:gd name="T31" fmla="*/ 51 h 55"/>
                <a:gd name="T32" fmla="*/ 0 w 19"/>
                <a:gd name="T33" fmla="*/ 51 h 55"/>
                <a:gd name="T34" fmla="*/ 0 w 19"/>
                <a:gd name="T35" fmla="*/ 51 h 55"/>
                <a:gd name="T36" fmla="*/ 0 w 19"/>
                <a:gd name="T37" fmla="*/ 51 h 55"/>
                <a:gd name="T38" fmla="*/ 0 w 19"/>
                <a:gd name="T39" fmla="*/ 51 h 55"/>
                <a:gd name="T40" fmla="*/ 0 w 19"/>
                <a:gd name="T41" fmla="*/ 51 h 55"/>
                <a:gd name="T42" fmla="*/ 0 w 19"/>
                <a:gd name="T43" fmla="*/ 51 h 55"/>
                <a:gd name="T44" fmla="*/ 0 w 19"/>
                <a:gd name="T45" fmla="*/ 51 h 55"/>
                <a:gd name="T46" fmla="*/ 0 w 19"/>
                <a:gd name="T47" fmla="*/ 51 h 55"/>
                <a:gd name="T48" fmla="*/ 0 w 19"/>
                <a:gd name="T49" fmla="*/ 51 h 55"/>
                <a:gd name="T50" fmla="*/ 0 w 19"/>
                <a:gd name="T51" fmla="*/ 51 h 55"/>
                <a:gd name="T52" fmla="*/ 0 w 19"/>
                <a:gd name="T53" fmla="*/ 51 h 55"/>
                <a:gd name="T54" fmla="*/ 0 w 19"/>
                <a:gd name="T55" fmla="*/ 51 h 55"/>
                <a:gd name="T56" fmla="*/ 0 w 19"/>
                <a:gd name="T57" fmla="*/ 51 h 55"/>
                <a:gd name="T58" fmla="*/ 0 w 19"/>
                <a:gd name="T59" fmla="*/ 51 h 55"/>
                <a:gd name="T60" fmla="*/ 0 w 19"/>
                <a:gd name="T61" fmla="*/ 51 h 55"/>
                <a:gd name="T62" fmla="*/ 0 w 19"/>
                <a:gd name="T63" fmla="*/ 51 h 55"/>
                <a:gd name="T64" fmla="*/ 0 w 19"/>
                <a:gd name="T65" fmla="*/ 51 h 55"/>
                <a:gd name="T66" fmla="*/ 3 w 19"/>
                <a:gd name="T67" fmla="*/ 54 h 55"/>
                <a:gd name="T68" fmla="*/ 3 w 19"/>
                <a:gd name="T69" fmla="*/ 54 h 55"/>
                <a:gd name="T70" fmla="*/ 3 w 19"/>
                <a:gd name="T71" fmla="*/ 54 h 55"/>
                <a:gd name="T72" fmla="*/ 3 w 19"/>
                <a:gd name="T73" fmla="*/ 54 h 55"/>
                <a:gd name="T74" fmla="*/ 3 w 19"/>
                <a:gd name="T75" fmla="*/ 54 h 55"/>
                <a:gd name="T76" fmla="*/ 3 w 19"/>
                <a:gd name="T77" fmla="*/ 54 h 55"/>
                <a:gd name="T78" fmla="*/ 3 w 19"/>
                <a:gd name="T79" fmla="*/ 54 h 55"/>
                <a:gd name="T80" fmla="*/ 3 w 19"/>
                <a:gd name="T81" fmla="*/ 54 h 55"/>
                <a:gd name="T82" fmla="*/ 3 w 19"/>
                <a:gd name="T83" fmla="*/ 54 h 55"/>
                <a:gd name="T84" fmla="*/ 4 w 19"/>
                <a:gd name="T85" fmla="*/ 55 h 55"/>
                <a:gd name="T86" fmla="*/ 15 w 19"/>
                <a:gd name="T87" fmla="*/ 55 h 55"/>
                <a:gd name="T88" fmla="*/ 19 w 19"/>
                <a:gd name="T89" fmla="*/ 51 h 55"/>
                <a:gd name="T90" fmla="*/ 19 w 19"/>
                <a:gd name="T91" fmla="*/ 7 h 55"/>
                <a:gd name="T92" fmla="*/ 19 w 19"/>
                <a:gd name="T93" fmla="*/ 7 h 55"/>
                <a:gd name="T94" fmla="*/ 19 w 19"/>
                <a:gd name="T95" fmla="*/ 7 h 55"/>
                <a:gd name="T96" fmla="*/ 19 w 19"/>
                <a:gd name="T97" fmla="*/ 7 h 55"/>
                <a:gd name="T98" fmla="*/ 19 w 19"/>
                <a:gd name="T99" fmla="*/ 7 h 55"/>
                <a:gd name="T100" fmla="*/ 19 w 19"/>
                <a:gd name="T101" fmla="*/ 7 h 55"/>
                <a:gd name="T102" fmla="*/ 19 w 19"/>
                <a:gd name="T103" fmla="*/ 7 h 55"/>
                <a:gd name="T104" fmla="*/ 19 w 19"/>
                <a:gd name="T105" fmla="*/ 7 h 55"/>
                <a:gd name="T106" fmla="*/ 16 w 19"/>
                <a:gd name="T107" fmla="*/ 1 h 55"/>
                <a:gd name="T108" fmla="*/ 15 w 19"/>
                <a:gd name="T109" fmla="*/ 0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9" h="55">
                  <a:moveTo>
                    <a:pt x="15" y="0"/>
                  </a:moveTo>
                  <a:cubicBezTo>
                    <a:pt x="16" y="1"/>
                    <a:pt x="16" y="2"/>
                    <a:pt x="16" y="4"/>
                  </a:cubicBezTo>
                  <a:cubicBezTo>
                    <a:pt x="16" y="34"/>
                    <a:pt x="16" y="34"/>
                    <a:pt x="16" y="34"/>
                  </a:cubicBezTo>
                  <a:cubicBezTo>
                    <a:pt x="12" y="35"/>
                    <a:pt x="6" y="35"/>
                    <a:pt x="0" y="36"/>
                  </a:cubicBezTo>
                  <a:cubicBezTo>
                    <a:pt x="0" y="42"/>
                    <a:pt x="0" y="42"/>
                    <a:pt x="0" y="42"/>
                  </a:cubicBezTo>
                  <a:cubicBezTo>
                    <a:pt x="1" y="42"/>
                    <a:pt x="2" y="42"/>
                    <a:pt x="3" y="42"/>
                  </a:cubicBezTo>
                  <a:cubicBezTo>
                    <a:pt x="7" y="42"/>
                    <a:pt x="12" y="41"/>
                    <a:pt x="16" y="41"/>
                  </a:cubicBezTo>
                  <a:cubicBezTo>
                    <a:pt x="16" y="47"/>
                    <a:pt x="16" y="47"/>
                    <a:pt x="16" y="47"/>
                  </a:cubicBezTo>
                  <a:cubicBezTo>
                    <a:pt x="16" y="49"/>
                    <a:pt x="14" y="51"/>
                    <a:pt x="12" y="51"/>
                  </a:cubicBezTo>
                  <a:cubicBezTo>
                    <a:pt x="1" y="51"/>
                    <a:pt x="1" y="51"/>
                    <a:pt x="1"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3"/>
                    <a:pt x="1" y="54"/>
                    <a:pt x="3" y="54"/>
                  </a:cubicBezTo>
                  <a:cubicBezTo>
                    <a:pt x="3" y="54"/>
                    <a:pt x="3" y="54"/>
                    <a:pt x="3" y="54"/>
                  </a:cubicBezTo>
                  <a:cubicBezTo>
                    <a:pt x="3" y="54"/>
                    <a:pt x="3" y="54"/>
                    <a:pt x="3" y="54"/>
                  </a:cubicBezTo>
                  <a:cubicBezTo>
                    <a:pt x="3" y="54"/>
                    <a:pt x="3" y="54"/>
                    <a:pt x="3" y="54"/>
                  </a:cubicBezTo>
                  <a:cubicBezTo>
                    <a:pt x="3" y="54"/>
                    <a:pt x="3" y="54"/>
                    <a:pt x="3" y="54"/>
                  </a:cubicBezTo>
                  <a:cubicBezTo>
                    <a:pt x="3" y="54"/>
                    <a:pt x="3" y="54"/>
                    <a:pt x="3" y="54"/>
                  </a:cubicBezTo>
                  <a:cubicBezTo>
                    <a:pt x="3" y="54"/>
                    <a:pt x="3" y="54"/>
                    <a:pt x="3" y="54"/>
                  </a:cubicBezTo>
                  <a:cubicBezTo>
                    <a:pt x="3" y="54"/>
                    <a:pt x="3" y="54"/>
                    <a:pt x="3" y="54"/>
                  </a:cubicBezTo>
                  <a:cubicBezTo>
                    <a:pt x="3" y="54"/>
                    <a:pt x="3" y="54"/>
                    <a:pt x="3" y="54"/>
                  </a:cubicBezTo>
                  <a:cubicBezTo>
                    <a:pt x="3" y="55"/>
                    <a:pt x="4" y="55"/>
                    <a:pt x="4" y="55"/>
                  </a:cubicBezTo>
                  <a:cubicBezTo>
                    <a:pt x="15" y="55"/>
                    <a:pt x="15" y="55"/>
                    <a:pt x="15" y="55"/>
                  </a:cubicBezTo>
                  <a:cubicBezTo>
                    <a:pt x="17" y="55"/>
                    <a:pt x="19" y="53"/>
                    <a:pt x="19" y="51"/>
                  </a:cubicBezTo>
                  <a:cubicBezTo>
                    <a:pt x="19" y="7"/>
                    <a:pt x="19" y="7"/>
                    <a:pt x="19" y="7"/>
                  </a:cubicBezTo>
                  <a:cubicBezTo>
                    <a:pt x="19" y="7"/>
                    <a:pt x="19" y="7"/>
                    <a:pt x="19" y="7"/>
                  </a:cubicBezTo>
                  <a:cubicBezTo>
                    <a:pt x="19" y="7"/>
                    <a:pt x="19" y="7"/>
                    <a:pt x="19" y="7"/>
                  </a:cubicBezTo>
                  <a:cubicBezTo>
                    <a:pt x="19" y="7"/>
                    <a:pt x="19" y="7"/>
                    <a:pt x="19" y="7"/>
                  </a:cubicBezTo>
                  <a:cubicBezTo>
                    <a:pt x="19" y="7"/>
                    <a:pt x="19" y="7"/>
                    <a:pt x="19" y="7"/>
                  </a:cubicBezTo>
                  <a:cubicBezTo>
                    <a:pt x="19" y="7"/>
                    <a:pt x="19" y="7"/>
                    <a:pt x="19" y="7"/>
                  </a:cubicBezTo>
                  <a:cubicBezTo>
                    <a:pt x="19" y="7"/>
                    <a:pt x="19" y="7"/>
                    <a:pt x="19" y="7"/>
                  </a:cubicBezTo>
                  <a:cubicBezTo>
                    <a:pt x="19" y="7"/>
                    <a:pt x="19" y="7"/>
                    <a:pt x="19" y="7"/>
                  </a:cubicBezTo>
                  <a:cubicBezTo>
                    <a:pt x="19" y="5"/>
                    <a:pt x="18" y="2"/>
                    <a:pt x="16" y="1"/>
                  </a:cubicBezTo>
                  <a:cubicBezTo>
                    <a:pt x="16" y="0"/>
                    <a:pt x="15" y="0"/>
                    <a:pt x="15" y="0"/>
                  </a:cubicBezTo>
                </a:path>
              </a:pathLst>
            </a:custGeom>
            <a:solidFill>
              <a:srgbClr val="E4B1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3" name="Freeform 704"/>
            <p:cNvSpPr>
              <a:spLocks noEditPoints="1"/>
            </p:cNvSpPr>
            <p:nvPr/>
          </p:nvSpPr>
          <p:spPr bwMode="auto">
            <a:xfrm>
              <a:off x="5260976" y="3378201"/>
              <a:ext cx="79375" cy="34925"/>
            </a:xfrm>
            <a:custGeom>
              <a:avLst/>
              <a:gdLst>
                <a:gd name="T0" fmla="*/ 0 w 47"/>
                <a:gd name="T1" fmla="*/ 14 h 21"/>
                <a:gd name="T2" fmla="*/ 15 w 47"/>
                <a:gd name="T3" fmla="*/ 21 h 21"/>
                <a:gd name="T4" fmla="*/ 15 w 47"/>
                <a:gd name="T5" fmla="*/ 21 h 21"/>
                <a:gd name="T6" fmla="*/ 0 w 47"/>
                <a:gd name="T7" fmla="*/ 14 h 21"/>
                <a:gd name="T8" fmla="*/ 47 w 47"/>
                <a:gd name="T9" fmla="*/ 0 h 21"/>
                <a:gd name="T10" fmla="*/ 47 w 47"/>
                <a:gd name="T11" fmla="*/ 0 h 21"/>
                <a:gd name="T12" fmla="*/ 24 w 47"/>
                <a:gd name="T13" fmla="*/ 21 h 21"/>
                <a:gd name="T14" fmla="*/ 24 w 47"/>
                <a:gd name="T15" fmla="*/ 21 h 21"/>
                <a:gd name="T16" fmla="*/ 47 w 47"/>
                <a:gd name="T17"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7" h="21">
                  <a:moveTo>
                    <a:pt x="0" y="14"/>
                  </a:moveTo>
                  <a:cubicBezTo>
                    <a:pt x="4" y="18"/>
                    <a:pt x="9" y="20"/>
                    <a:pt x="15" y="21"/>
                  </a:cubicBezTo>
                  <a:cubicBezTo>
                    <a:pt x="15" y="21"/>
                    <a:pt x="15" y="21"/>
                    <a:pt x="15" y="21"/>
                  </a:cubicBezTo>
                  <a:cubicBezTo>
                    <a:pt x="9" y="20"/>
                    <a:pt x="4" y="18"/>
                    <a:pt x="0" y="14"/>
                  </a:cubicBezTo>
                  <a:moveTo>
                    <a:pt x="47" y="0"/>
                  </a:moveTo>
                  <a:cubicBezTo>
                    <a:pt x="47" y="0"/>
                    <a:pt x="47" y="0"/>
                    <a:pt x="47" y="0"/>
                  </a:cubicBezTo>
                  <a:cubicBezTo>
                    <a:pt x="44" y="12"/>
                    <a:pt x="35" y="20"/>
                    <a:pt x="24" y="21"/>
                  </a:cubicBezTo>
                  <a:cubicBezTo>
                    <a:pt x="24" y="21"/>
                    <a:pt x="24" y="21"/>
                    <a:pt x="24" y="21"/>
                  </a:cubicBezTo>
                  <a:cubicBezTo>
                    <a:pt x="35" y="20"/>
                    <a:pt x="44" y="12"/>
                    <a:pt x="47" y="0"/>
                  </a:cubicBezTo>
                </a:path>
              </a:pathLst>
            </a:custGeom>
            <a:solidFill>
              <a:srgbClr val="FFE5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4" name="Freeform 705"/>
            <p:cNvSpPr>
              <a:spLocks/>
            </p:cNvSpPr>
            <p:nvPr/>
          </p:nvSpPr>
          <p:spPr bwMode="auto">
            <a:xfrm>
              <a:off x="5292726" y="3413126"/>
              <a:ext cx="7938" cy="3175"/>
            </a:xfrm>
            <a:custGeom>
              <a:avLst/>
              <a:gdLst>
                <a:gd name="T0" fmla="*/ 5 w 5"/>
                <a:gd name="T1" fmla="*/ 0 h 1"/>
                <a:gd name="T2" fmla="*/ 1 w 5"/>
                <a:gd name="T3" fmla="*/ 1 h 1"/>
                <a:gd name="T4" fmla="*/ 0 w 5"/>
                <a:gd name="T5" fmla="*/ 1 h 1"/>
                <a:gd name="T6" fmla="*/ 0 w 5"/>
                <a:gd name="T7" fmla="*/ 1 h 1"/>
                <a:gd name="T8" fmla="*/ 1 w 5"/>
                <a:gd name="T9" fmla="*/ 1 h 1"/>
                <a:gd name="T10" fmla="*/ 5 w 5"/>
                <a:gd name="T11" fmla="*/ 0 h 1"/>
                <a:gd name="T12" fmla="*/ 5 w 5"/>
                <a:gd name="T13" fmla="*/ 0 h 1"/>
              </a:gdLst>
              <a:ahLst/>
              <a:cxnLst>
                <a:cxn ang="0">
                  <a:pos x="T0" y="T1"/>
                </a:cxn>
                <a:cxn ang="0">
                  <a:pos x="T2" y="T3"/>
                </a:cxn>
                <a:cxn ang="0">
                  <a:pos x="T4" y="T5"/>
                </a:cxn>
                <a:cxn ang="0">
                  <a:pos x="T6" y="T7"/>
                </a:cxn>
                <a:cxn ang="0">
                  <a:pos x="T8" y="T9"/>
                </a:cxn>
                <a:cxn ang="0">
                  <a:pos x="T10" y="T11"/>
                </a:cxn>
                <a:cxn ang="0">
                  <a:pos x="T12" y="T13"/>
                </a:cxn>
              </a:cxnLst>
              <a:rect l="0" t="0" r="r" b="b"/>
              <a:pathLst>
                <a:path w="5" h="1">
                  <a:moveTo>
                    <a:pt x="5" y="0"/>
                  </a:moveTo>
                  <a:cubicBezTo>
                    <a:pt x="4" y="1"/>
                    <a:pt x="2" y="1"/>
                    <a:pt x="1" y="1"/>
                  </a:cubicBezTo>
                  <a:cubicBezTo>
                    <a:pt x="1" y="1"/>
                    <a:pt x="1" y="1"/>
                    <a:pt x="0" y="1"/>
                  </a:cubicBezTo>
                  <a:cubicBezTo>
                    <a:pt x="0" y="1"/>
                    <a:pt x="0" y="1"/>
                    <a:pt x="0" y="1"/>
                  </a:cubicBezTo>
                  <a:cubicBezTo>
                    <a:pt x="1" y="1"/>
                    <a:pt x="1" y="1"/>
                    <a:pt x="1" y="1"/>
                  </a:cubicBezTo>
                  <a:cubicBezTo>
                    <a:pt x="2" y="1"/>
                    <a:pt x="4" y="1"/>
                    <a:pt x="5" y="0"/>
                  </a:cubicBezTo>
                  <a:cubicBezTo>
                    <a:pt x="5" y="0"/>
                    <a:pt x="5" y="0"/>
                    <a:pt x="5" y="0"/>
                  </a:cubicBezTo>
                </a:path>
              </a:pathLst>
            </a:custGeom>
            <a:solidFill>
              <a:srgbClr val="FCC2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5" name="Freeform 706"/>
            <p:cNvSpPr>
              <a:spLocks/>
            </p:cNvSpPr>
            <p:nvPr/>
          </p:nvSpPr>
          <p:spPr bwMode="auto">
            <a:xfrm>
              <a:off x="5286376" y="3413126"/>
              <a:ext cx="6350" cy="3175"/>
            </a:xfrm>
            <a:custGeom>
              <a:avLst/>
              <a:gdLst>
                <a:gd name="T0" fmla="*/ 0 w 4"/>
                <a:gd name="T1" fmla="*/ 0 h 1"/>
                <a:gd name="T2" fmla="*/ 0 w 4"/>
                <a:gd name="T3" fmla="*/ 0 h 1"/>
                <a:gd name="T4" fmla="*/ 4 w 4"/>
                <a:gd name="T5" fmla="*/ 1 h 1"/>
                <a:gd name="T6" fmla="*/ 4 w 4"/>
                <a:gd name="T7" fmla="*/ 1 h 1"/>
                <a:gd name="T8" fmla="*/ 0 w 4"/>
                <a:gd name="T9" fmla="*/ 0 h 1"/>
              </a:gdLst>
              <a:ahLst/>
              <a:cxnLst>
                <a:cxn ang="0">
                  <a:pos x="T0" y="T1"/>
                </a:cxn>
                <a:cxn ang="0">
                  <a:pos x="T2" y="T3"/>
                </a:cxn>
                <a:cxn ang="0">
                  <a:pos x="T4" y="T5"/>
                </a:cxn>
                <a:cxn ang="0">
                  <a:pos x="T6" y="T7"/>
                </a:cxn>
                <a:cxn ang="0">
                  <a:pos x="T8" y="T9"/>
                </a:cxn>
              </a:cxnLst>
              <a:rect l="0" t="0" r="r" b="b"/>
              <a:pathLst>
                <a:path w="4" h="1">
                  <a:moveTo>
                    <a:pt x="0" y="0"/>
                  </a:moveTo>
                  <a:cubicBezTo>
                    <a:pt x="0" y="0"/>
                    <a:pt x="0" y="0"/>
                    <a:pt x="0" y="0"/>
                  </a:cubicBezTo>
                  <a:cubicBezTo>
                    <a:pt x="1" y="1"/>
                    <a:pt x="3" y="1"/>
                    <a:pt x="4" y="1"/>
                  </a:cubicBezTo>
                  <a:cubicBezTo>
                    <a:pt x="4" y="1"/>
                    <a:pt x="4" y="1"/>
                    <a:pt x="4" y="1"/>
                  </a:cubicBezTo>
                  <a:cubicBezTo>
                    <a:pt x="3" y="1"/>
                    <a:pt x="1" y="1"/>
                    <a:pt x="0" y="0"/>
                  </a:cubicBezTo>
                </a:path>
              </a:pathLst>
            </a:custGeom>
            <a:solidFill>
              <a:srgbClr val="F9B6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6" name="Oval 707"/>
            <p:cNvSpPr>
              <a:spLocks noChangeArrowheads="1"/>
            </p:cNvSpPr>
            <p:nvPr/>
          </p:nvSpPr>
          <p:spPr bwMode="auto">
            <a:xfrm>
              <a:off x="5340351" y="3378201"/>
              <a:ext cx="1588" cy="1588"/>
            </a:xfrm>
            <a:prstGeom prst="ellipse">
              <a:avLst/>
            </a:prstGeom>
            <a:solidFill>
              <a:srgbClr val="FED3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7" name="Freeform 708"/>
            <p:cNvSpPr>
              <a:spLocks/>
            </p:cNvSpPr>
            <p:nvPr/>
          </p:nvSpPr>
          <p:spPr bwMode="auto">
            <a:xfrm>
              <a:off x="5340351" y="3367088"/>
              <a:ext cx="0" cy="11113"/>
            </a:xfrm>
            <a:custGeom>
              <a:avLst/>
              <a:gdLst>
                <a:gd name="T0" fmla="*/ 0 h 7"/>
                <a:gd name="T1" fmla="*/ 7 h 7"/>
                <a:gd name="T2" fmla="*/ 7 h 7"/>
                <a:gd name="T3" fmla="*/ 0 h 7"/>
              </a:gdLst>
              <a:ahLst/>
              <a:cxnLst>
                <a:cxn ang="0">
                  <a:pos x="0" y="T0"/>
                </a:cxn>
                <a:cxn ang="0">
                  <a:pos x="0" y="T1"/>
                </a:cxn>
                <a:cxn ang="0">
                  <a:pos x="0" y="T2"/>
                </a:cxn>
                <a:cxn ang="0">
                  <a:pos x="0" y="T3"/>
                </a:cxn>
              </a:cxnLst>
              <a:rect l="0" t="0" r="r" b="b"/>
              <a:pathLst>
                <a:path h="7">
                  <a:moveTo>
                    <a:pt x="0" y="0"/>
                  </a:moveTo>
                  <a:cubicBezTo>
                    <a:pt x="0" y="3"/>
                    <a:pt x="0" y="5"/>
                    <a:pt x="0" y="7"/>
                  </a:cubicBezTo>
                  <a:cubicBezTo>
                    <a:pt x="0" y="7"/>
                    <a:pt x="0" y="7"/>
                    <a:pt x="0" y="7"/>
                  </a:cubicBezTo>
                  <a:cubicBezTo>
                    <a:pt x="0" y="5"/>
                    <a:pt x="0" y="3"/>
                    <a:pt x="0" y="0"/>
                  </a:cubicBezTo>
                </a:path>
              </a:pathLst>
            </a:custGeom>
            <a:solidFill>
              <a:srgbClr val="F9B6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8" name="Freeform 709"/>
            <p:cNvSpPr>
              <a:spLocks/>
            </p:cNvSpPr>
            <p:nvPr/>
          </p:nvSpPr>
          <p:spPr bwMode="auto">
            <a:xfrm>
              <a:off x="5253038" y="3286126"/>
              <a:ext cx="87313" cy="130175"/>
            </a:xfrm>
            <a:custGeom>
              <a:avLst/>
              <a:gdLst>
                <a:gd name="T0" fmla="*/ 24 w 51"/>
                <a:gd name="T1" fmla="*/ 0 h 77"/>
                <a:gd name="T2" fmla="*/ 24 w 51"/>
                <a:gd name="T3" fmla="*/ 0 h 77"/>
                <a:gd name="T4" fmla="*/ 40 w 51"/>
                <a:gd name="T5" fmla="*/ 25 h 77"/>
                <a:gd name="T6" fmla="*/ 15 w 51"/>
                <a:gd name="T7" fmla="*/ 69 h 77"/>
                <a:gd name="T8" fmla="*/ 0 w 51"/>
                <a:gd name="T9" fmla="*/ 64 h 77"/>
                <a:gd name="T10" fmla="*/ 4 w 51"/>
                <a:gd name="T11" fmla="*/ 69 h 77"/>
                <a:gd name="T12" fmla="*/ 19 w 51"/>
                <a:gd name="T13" fmla="*/ 76 h 77"/>
                <a:gd name="T14" fmla="*/ 19 w 51"/>
                <a:gd name="T15" fmla="*/ 76 h 77"/>
                <a:gd name="T16" fmla="*/ 23 w 51"/>
                <a:gd name="T17" fmla="*/ 77 h 77"/>
                <a:gd name="T18" fmla="*/ 24 w 51"/>
                <a:gd name="T19" fmla="*/ 77 h 77"/>
                <a:gd name="T20" fmla="*/ 28 w 51"/>
                <a:gd name="T21" fmla="*/ 76 h 77"/>
                <a:gd name="T22" fmla="*/ 51 w 51"/>
                <a:gd name="T23" fmla="*/ 55 h 77"/>
                <a:gd name="T24" fmla="*/ 51 w 51"/>
                <a:gd name="T25" fmla="*/ 55 h 77"/>
                <a:gd name="T26" fmla="*/ 51 w 51"/>
                <a:gd name="T27" fmla="*/ 48 h 77"/>
                <a:gd name="T28" fmla="*/ 48 w 51"/>
                <a:gd name="T29" fmla="*/ 33 h 77"/>
                <a:gd name="T30" fmla="*/ 24 w 51"/>
                <a:gd name="T31" fmla="*/ 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1" h="77">
                  <a:moveTo>
                    <a:pt x="24" y="0"/>
                  </a:moveTo>
                  <a:cubicBezTo>
                    <a:pt x="24" y="0"/>
                    <a:pt x="24" y="0"/>
                    <a:pt x="24" y="0"/>
                  </a:cubicBezTo>
                  <a:cubicBezTo>
                    <a:pt x="29" y="6"/>
                    <a:pt x="36" y="15"/>
                    <a:pt x="40" y="25"/>
                  </a:cubicBezTo>
                  <a:cubicBezTo>
                    <a:pt x="50" y="51"/>
                    <a:pt x="33" y="69"/>
                    <a:pt x="15" y="69"/>
                  </a:cubicBezTo>
                  <a:cubicBezTo>
                    <a:pt x="10" y="69"/>
                    <a:pt x="5" y="67"/>
                    <a:pt x="0" y="64"/>
                  </a:cubicBezTo>
                  <a:cubicBezTo>
                    <a:pt x="1" y="66"/>
                    <a:pt x="3" y="67"/>
                    <a:pt x="4" y="69"/>
                  </a:cubicBezTo>
                  <a:cubicBezTo>
                    <a:pt x="8" y="73"/>
                    <a:pt x="13" y="75"/>
                    <a:pt x="19" y="76"/>
                  </a:cubicBezTo>
                  <a:cubicBezTo>
                    <a:pt x="19" y="76"/>
                    <a:pt x="19" y="76"/>
                    <a:pt x="19" y="76"/>
                  </a:cubicBezTo>
                  <a:cubicBezTo>
                    <a:pt x="20" y="77"/>
                    <a:pt x="22" y="77"/>
                    <a:pt x="23" y="77"/>
                  </a:cubicBezTo>
                  <a:cubicBezTo>
                    <a:pt x="24" y="77"/>
                    <a:pt x="24" y="77"/>
                    <a:pt x="24" y="77"/>
                  </a:cubicBezTo>
                  <a:cubicBezTo>
                    <a:pt x="25" y="77"/>
                    <a:pt x="27" y="77"/>
                    <a:pt x="28" y="76"/>
                  </a:cubicBezTo>
                  <a:cubicBezTo>
                    <a:pt x="39" y="75"/>
                    <a:pt x="48" y="67"/>
                    <a:pt x="51" y="55"/>
                  </a:cubicBezTo>
                  <a:cubicBezTo>
                    <a:pt x="51" y="55"/>
                    <a:pt x="51" y="55"/>
                    <a:pt x="51" y="55"/>
                  </a:cubicBezTo>
                  <a:cubicBezTo>
                    <a:pt x="51" y="53"/>
                    <a:pt x="51" y="51"/>
                    <a:pt x="51" y="48"/>
                  </a:cubicBezTo>
                  <a:cubicBezTo>
                    <a:pt x="51" y="44"/>
                    <a:pt x="50" y="39"/>
                    <a:pt x="48" y="33"/>
                  </a:cubicBezTo>
                  <a:cubicBezTo>
                    <a:pt x="41" y="14"/>
                    <a:pt x="24" y="0"/>
                    <a:pt x="24" y="0"/>
                  </a:cubicBezTo>
                </a:path>
              </a:pathLst>
            </a:custGeom>
            <a:solidFill>
              <a:srgbClr val="FCC2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9" name="Freeform 710"/>
            <p:cNvSpPr>
              <a:spLocks/>
            </p:cNvSpPr>
            <p:nvPr/>
          </p:nvSpPr>
          <p:spPr bwMode="auto">
            <a:xfrm>
              <a:off x="5002213" y="3879851"/>
              <a:ext cx="457200" cy="130175"/>
            </a:xfrm>
            <a:custGeom>
              <a:avLst/>
              <a:gdLst>
                <a:gd name="T0" fmla="*/ 0 w 271"/>
                <a:gd name="T1" fmla="*/ 5 h 77"/>
                <a:gd name="T2" fmla="*/ 0 w 271"/>
                <a:gd name="T3" fmla="*/ 0 h 77"/>
                <a:gd name="T4" fmla="*/ 23 w 271"/>
                <a:gd name="T5" fmla="*/ 0 h 77"/>
                <a:gd name="T6" fmla="*/ 262 w 271"/>
                <a:gd name="T7" fmla="*/ 0 h 77"/>
                <a:gd name="T8" fmla="*/ 263 w 271"/>
                <a:gd name="T9" fmla="*/ 0 h 77"/>
                <a:gd name="T10" fmla="*/ 264 w 271"/>
                <a:gd name="T11" fmla="*/ 3 h 77"/>
                <a:gd name="T12" fmla="*/ 271 w 271"/>
                <a:gd name="T13" fmla="*/ 38 h 77"/>
                <a:gd name="T14" fmla="*/ 264 w 271"/>
                <a:gd name="T15" fmla="*/ 74 h 77"/>
                <a:gd name="T16" fmla="*/ 263 w 271"/>
                <a:gd name="T17" fmla="*/ 77 h 77"/>
                <a:gd name="T18" fmla="*/ 262 w 271"/>
                <a:gd name="T19" fmla="*/ 77 h 77"/>
                <a:gd name="T20" fmla="*/ 23 w 271"/>
                <a:gd name="T21" fmla="*/ 77 h 77"/>
                <a:gd name="T22" fmla="*/ 0 w 271"/>
                <a:gd name="T23" fmla="*/ 77 h 77"/>
                <a:gd name="T24" fmla="*/ 0 w 271"/>
                <a:gd name="T25" fmla="*/ 72 h 77"/>
                <a:gd name="T26" fmla="*/ 23 w 271"/>
                <a:gd name="T27" fmla="*/ 72 h 77"/>
                <a:gd name="T28" fmla="*/ 23 w 271"/>
                <a:gd name="T29" fmla="*/ 5 h 77"/>
                <a:gd name="T30" fmla="*/ 0 w 271"/>
                <a:gd name="T31" fmla="*/ 5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1" h="77">
                  <a:moveTo>
                    <a:pt x="0" y="5"/>
                  </a:moveTo>
                  <a:cubicBezTo>
                    <a:pt x="0" y="0"/>
                    <a:pt x="0" y="0"/>
                    <a:pt x="0" y="0"/>
                  </a:cubicBezTo>
                  <a:cubicBezTo>
                    <a:pt x="23" y="0"/>
                    <a:pt x="23" y="0"/>
                    <a:pt x="23" y="0"/>
                  </a:cubicBezTo>
                  <a:cubicBezTo>
                    <a:pt x="262" y="0"/>
                    <a:pt x="262" y="0"/>
                    <a:pt x="262" y="0"/>
                  </a:cubicBezTo>
                  <a:cubicBezTo>
                    <a:pt x="263" y="0"/>
                    <a:pt x="263" y="0"/>
                    <a:pt x="263" y="0"/>
                  </a:cubicBezTo>
                  <a:cubicBezTo>
                    <a:pt x="264" y="3"/>
                    <a:pt x="264" y="3"/>
                    <a:pt x="264" y="3"/>
                  </a:cubicBezTo>
                  <a:cubicBezTo>
                    <a:pt x="264" y="4"/>
                    <a:pt x="271" y="19"/>
                    <a:pt x="271" y="38"/>
                  </a:cubicBezTo>
                  <a:cubicBezTo>
                    <a:pt x="271" y="58"/>
                    <a:pt x="264" y="73"/>
                    <a:pt x="264" y="74"/>
                  </a:cubicBezTo>
                  <a:cubicBezTo>
                    <a:pt x="263" y="77"/>
                    <a:pt x="263" y="77"/>
                    <a:pt x="263" y="77"/>
                  </a:cubicBezTo>
                  <a:cubicBezTo>
                    <a:pt x="262" y="77"/>
                    <a:pt x="262" y="77"/>
                    <a:pt x="262" y="77"/>
                  </a:cubicBezTo>
                  <a:cubicBezTo>
                    <a:pt x="23" y="77"/>
                    <a:pt x="23" y="77"/>
                    <a:pt x="23" y="77"/>
                  </a:cubicBezTo>
                  <a:cubicBezTo>
                    <a:pt x="0" y="77"/>
                    <a:pt x="0" y="77"/>
                    <a:pt x="0" y="77"/>
                  </a:cubicBezTo>
                  <a:cubicBezTo>
                    <a:pt x="0" y="72"/>
                    <a:pt x="0" y="72"/>
                    <a:pt x="0" y="72"/>
                  </a:cubicBezTo>
                  <a:cubicBezTo>
                    <a:pt x="23" y="72"/>
                    <a:pt x="23" y="72"/>
                    <a:pt x="23" y="72"/>
                  </a:cubicBezTo>
                  <a:cubicBezTo>
                    <a:pt x="23" y="5"/>
                    <a:pt x="23" y="5"/>
                    <a:pt x="23" y="5"/>
                  </a:cubicBezTo>
                  <a:cubicBezTo>
                    <a:pt x="0" y="5"/>
                    <a:pt x="0" y="5"/>
                    <a:pt x="0" y="5"/>
                  </a:cubicBezTo>
                </a:path>
              </a:pathLst>
            </a:custGeom>
            <a:solidFill>
              <a:srgbClr val="664C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0" name="Freeform 711"/>
            <p:cNvSpPr>
              <a:spLocks/>
            </p:cNvSpPr>
            <p:nvPr/>
          </p:nvSpPr>
          <p:spPr bwMode="auto">
            <a:xfrm>
              <a:off x="5011738" y="3889376"/>
              <a:ext cx="439738" cy="112713"/>
            </a:xfrm>
            <a:custGeom>
              <a:avLst/>
              <a:gdLst>
                <a:gd name="T0" fmla="*/ 0 w 260"/>
                <a:gd name="T1" fmla="*/ 0 h 67"/>
                <a:gd name="T2" fmla="*/ 253 w 260"/>
                <a:gd name="T3" fmla="*/ 0 h 67"/>
                <a:gd name="T4" fmla="*/ 260 w 260"/>
                <a:gd name="T5" fmla="*/ 33 h 67"/>
                <a:gd name="T6" fmla="*/ 253 w 260"/>
                <a:gd name="T7" fmla="*/ 67 h 67"/>
                <a:gd name="T8" fmla="*/ 0 w 260"/>
                <a:gd name="T9" fmla="*/ 67 h 67"/>
                <a:gd name="T10" fmla="*/ 6 w 260"/>
                <a:gd name="T11" fmla="*/ 33 h 67"/>
                <a:gd name="T12" fmla="*/ 0 w 260"/>
                <a:gd name="T13" fmla="*/ 0 h 67"/>
              </a:gdLst>
              <a:ahLst/>
              <a:cxnLst>
                <a:cxn ang="0">
                  <a:pos x="T0" y="T1"/>
                </a:cxn>
                <a:cxn ang="0">
                  <a:pos x="T2" y="T3"/>
                </a:cxn>
                <a:cxn ang="0">
                  <a:pos x="T4" y="T5"/>
                </a:cxn>
                <a:cxn ang="0">
                  <a:pos x="T6" y="T7"/>
                </a:cxn>
                <a:cxn ang="0">
                  <a:pos x="T8" y="T9"/>
                </a:cxn>
                <a:cxn ang="0">
                  <a:pos x="T10" y="T11"/>
                </a:cxn>
                <a:cxn ang="0">
                  <a:pos x="T12" y="T13"/>
                </a:cxn>
              </a:cxnLst>
              <a:rect l="0" t="0" r="r" b="b"/>
              <a:pathLst>
                <a:path w="260" h="67">
                  <a:moveTo>
                    <a:pt x="0" y="0"/>
                  </a:moveTo>
                  <a:cubicBezTo>
                    <a:pt x="253" y="0"/>
                    <a:pt x="253" y="0"/>
                    <a:pt x="253" y="0"/>
                  </a:cubicBezTo>
                  <a:cubicBezTo>
                    <a:pt x="253" y="0"/>
                    <a:pt x="260" y="15"/>
                    <a:pt x="260" y="33"/>
                  </a:cubicBezTo>
                  <a:cubicBezTo>
                    <a:pt x="260" y="52"/>
                    <a:pt x="253" y="67"/>
                    <a:pt x="253" y="67"/>
                  </a:cubicBezTo>
                  <a:cubicBezTo>
                    <a:pt x="0" y="67"/>
                    <a:pt x="0" y="67"/>
                    <a:pt x="0" y="67"/>
                  </a:cubicBezTo>
                  <a:cubicBezTo>
                    <a:pt x="0" y="67"/>
                    <a:pt x="6" y="52"/>
                    <a:pt x="6" y="33"/>
                  </a:cubicBezTo>
                  <a:cubicBezTo>
                    <a:pt x="6" y="15"/>
                    <a:pt x="0" y="0"/>
                    <a:pt x="0"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1" name="Freeform 712"/>
            <p:cNvSpPr>
              <a:spLocks/>
            </p:cNvSpPr>
            <p:nvPr/>
          </p:nvSpPr>
          <p:spPr bwMode="auto">
            <a:xfrm>
              <a:off x="5008563" y="3889376"/>
              <a:ext cx="441325" cy="112713"/>
            </a:xfrm>
            <a:custGeom>
              <a:avLst/>
              <a:gdLst>
                <a:gd name="T0" fmla="*/ 0 w 261"/>
                <a:gd name="T1" fmla="*/ 0 h 67"/>
                <a:gd name="T2" fmla="*/ 254 w 261"/>
                <a:gd name="T3" fmla="*/ 0 h 67"/>
                <a:gd name="T4" fmla="*/ 261 w 261"/>
                <a:gd name="T5" fmla="*/ 33 h 67"/>
                <a:gd name="T6" fmla="*/ 254 w 261"/>
                <a:gd name="T7" fmla="*/ 67 h 67"/>
                <a:gd name="T8" fmla="*/ 0 w 261"/>
                <a:gd name="T9" fmla="*/ 67 h 67"/>
                <a:gd name="T10" fmla="*/ 7 w 261"/>
                <a:gd name="T11" fmla="*/ 33 h 67"/>
                <a:gd name="T12" fmla="*/ 0 w 261"/>
                <a:gd name="T13" fmla="*/ 0 h 67"/>
              </a:gdLst>
              <a:ahLst/>
              <a:cxnLst>
                <a:cxn ang="0">
                  <a:pos x="T0" y="T1"/>
                </a:cxn>
                <a:cxn ang="0">
                  <a:pos x="T2" y="T3"/>
                </a:cxn>
                <a:cxn ang="0">
                  <a:pos x="T4" y="T5"/>
                </a:cxn>
                <a:cxn ang="0">
                  <a:pos x="T6" y="T7"/>
                </a:cxn>
                <a:cxn ang="0">
                  <a:pos x="T8" y="T9"/>
                </a:cxn>
                <a:cxn ang="0">
                  <a:pos x="T10" y="T11"/>
                </a:cxn>
                <a:cxn ang="0">
                  <a:pos x="T12" y="T13"/>
                </a:cxn>
              </a:cxnLst>
              <a:rect l="0" t="0" r="r" b="b"/>
              <a:pathLst>
                <a:path w="261" h="67">
                  <a:moveTo>
                    <a:pt x="0" y="0"/>
                  </a:moveTo>
                  <a:cubicBezTo>
                    <a:pt x="254" y="0"/>
                    <a:pt x="254" y="0"/>
                    <a:pt x="254" y="0"/>
                  </a:cubicBezTo>
                  <a:cubicBezTo>
                    <a:pt x="254" y="0"/>
                    <a:pt x="261" y="15"/>
                    <a:pt x="261" y="33"/>
                  </a:cubicBezTo>
                  <a:cubicBezTo>
                    <a:pt x="261" y="52"/>
                    <a:pt x="254" y="67"/>
                    <a:pt x="254" y="67"/>
                  </a:cubicBezTo>
                  <a:cubicBezTo>
                    <a:pt x="0" y="67"/>
                    <a:pt x="0" y="67"/>
                    <a:pt x="0" y="67"/>
                  </a:cubicBezTo>
                  <a:cubicBezTo>
                    <a:pt x="0" y="67"/>
                    <a:pt x="7" y="52"/>
                    <a:pt x="7" y="33"/>
                  </a:cubicBezTo>
                  <a:cubicBezTo>
                    <a:pt x="7" y="15"/>
                    <a:pt x="0" y="0"/>
                    <a:pt x="0" y="0"/>
                  </a:cubicBezTo>
                </a:path>
              </a:pathLst>
            </a:custGeom>
            <a:solidFill>
              <a:srgbClr val="D9D3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2" name="Freeform 713"/>
            <p:cNvSpPr>
              <a:spLocks noEditPoints="1"/>
            </p:cNvSpPr>
            <p:nvPr/>
          </p:nvSpPr>
          <p:spPr bwMode="auto">
            <a:xfrm>
              <a:off x="5008563" y="3889376"/>
              <a:ext cx="4763" cy="15875"/>
            </a:xfrm>
            <a:custGeom>
              <a:avLst/>
              <a:gdLst>
                <a:gd name="T0" fmla="*/ 0 w 3"/>
                <a:gd name="T1" fmla="*/ 0 h 10"/>
                <a:gd name="T2" fmla="*/ 3 w 3"/>
                <a:gd name="T3" fmla="*/ 10 h 10"/>
                <a:gd name="T4" fmla="*/ 3 w 3"/>
                <a:gd name="T5" fmla="*/ 10 h 10"/>
                <a:gd name="T6" fmla="*/ 0 w 3"/>
                <a:gd name="T7" fmla="*/ 0 h 10"/>
                <a:gd name="T8" fmla="*/ 0 w 3"/>
                <a:gd name="T9" fmla="*/ 0 h 10"/>
                <a:gd name="T10" fmla="*/ 0 w 3"/>
                <a:gd name="T11" fmla="*/ 0 h 10"/>
                <a:gd name="T12" fmla="*/ 0 w 3"/>
                <a:gd name="T13" fmla="*/ 0 h 10"/>
                <a:gd name="T14" fmla="*/ 0 w 3"/>
                <a:gd name="T15" fmla="*/ 0 h 10"/>
                <a:gd name="T16" fmla="*/ 0 w 3"/>
                <a:gd name="T17" fmla="*/ 0 h 10"/>
                <a:gd name="T18" fmla="*/ 0 w 3"/>
                <a:gd name="T19" fmla="*/ 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 h="10">
                  <a:moveTo>
                    <a:pt x="0" y="0"/>
                  </a:moveTo>
                  <a:cubicBezTo>
                    <a:pt x="0" y="0"/>
                    <a:pt x="2" y="4"/>
                    <a:pt x="3" y="10"/>
                  </a:cubicBezTo>
                  <a:cubicBezTo>
                    <a:pt x="3" y="10"/>
                    <a:pt x="3" y="10"/>
                    <a:pt x="3" y="10"/>
                  </a:cubicBezTo>
                  <a:cubicBezTo>
                    <a:pt x="2" y="4"/>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path>
              </a:pathLst>
            </a:custGeom>
            <a:solidFill>
              <a:srgbClr val="A39F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3" name="Freeform 714"/>
            <p:cNvSpPr>
              <a:spLocks/>
            </p:cNvSpPr>
            <p:nvPr/>
          </p:nvSpPr>
          <p:spPr bwMode="auto">
            <a:xfrm>
              <a:off x="5008563" y="3889376"/>
              <a:ext cx="192088" cy="15875"/>
            </a:xfrm>
            <a:custGeom>
              <a:avLst/>
              <a:gdLst>
                <a:gd name="T0" fmla="*/ 111 w 114"/>
                <a:gd name="T1" fmla="*/ 0 h 10"/>
                <a:gd name="T2" fmla="*/ 0 w 114"/>
                <a:gd name="T3" fmla="*/ 0 h 10"/>
                <a:gd name="T4" fmla="*/ 0 w 114"/>
                <a:gd name="T5" fmla="*/ 0 h 10"/>
                <a:gd name="T6" fmla="*/ 0 w 114"/>
                <a:gd name="T7" fmla="*/ 0 h 10"/>
                <a:gd name="T8" fmla="*/ 0 w 114"/>
                <a:gd name="T9" fmla="*/ 0 h 10"/>
                <a:gd name="T10" fmla="*/ 0 w 114"/>
                <a:gd name="T11" fmla="*/ 0 h 10"/>
                <a:gd name="T12" fmla="*/ 0 w 114"/>
                <a:gd name="T13" fmla="*/ 0 h 10"/>
                <a:gd name="T14" fmla="*/ 3 w 114"/>
                <a:gd name="T15" fmla="*/ 10 h 10"/>
                <a:gd name="T16" fmla="*/ 114 w 114"/>
                <a:gd name="T17" fmla="*/ 10 h 10"/>
                <a:gd name="T18" fmla="*/ 111 w 114"/>
                <a:gd name="T19" fmla="*/ 0 h 10"/>
                <a:gd name="T20" fmla="*/ 111 w 114"/>
                <a:gd name="T21" fmla="*/ 0 h 10"/>
                <a:gd name="T22" fmla="*/ 111 w 114"/>
                <a:gd name="T23" fmla="*/ 0 h 10"/>
                <a:gd name="T24" fmla="*/ 111 w 114"/>
                <a:gd name="T25" fmla="*/ 0 h 10"/>
                <a:gd name="T26" fmla="*/ 111 w 114"/>
                <a:gd name="T27" fmla="*/ 0 h 10"/>
                <a:gd name="T28" fmla="*/ 111 w 114"/>
                <a:gd name="T29" fmla="*/ 0 h 10"/>
                <a:gd name="T30" fmla="*/ 111 w 114"/>
                <a:gd name="T31" fmla="*/ 0 h 10"/>
                <a:gd name="T32" fmla="*/ 111 w 114"/>
                <a:gd name="T33" fmla="*/ 0 h 10"/>
                <a:gd name="T34" fmla="*/ 111 w 114"/>
                <a:gd name="T35" fmla="*/ 0 h 10"/>
                <a:gd name="T36" fmla="*/ 111 w 114"/>
                <a:gd name="T37" fmla="*/ 0 h 10"/>
                <a:gd name="T38" fmla="*/ 111 w 114"/>
                <a:gd name="T39" fmla="*/ 0 h 10"/>
                <a:gd name="T40" fmla="*/ 111 w 114"/>
                <a:gd name="T41" fmla="*/ 0 h 10"/>
                <a:gd name="T42" fmla="*/ 111 w 114"/>
                <a:gd name="T43" fmla="*/ 0 h 10"/>
                <a:gd name="T44" fmla="*/ 111 w 114"/>
                <a:gd name="T45" fmla="*/ 0 h 10"/>
                <a:gd name="T46" fmla="*/ 111 w 114"/>
                <a:gd name="T47" fmla="*/ 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14" h="10">
                  <a:moveTo>
                    <a:pt x="111" y="0"/>
                  </a:move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2" y="4"/>
                    <a:pt x="3" y="10"/>
                  </a:cubicBezTo>
                  <a:cubicBezTo>
                    <a:pt x="114" y="10"/>
                    <a:pt x="114" y="10"/>
                    <a:pt x="114" y="10"/>
                  </a:cubicBezTo>
                  <a:cubicBezTo>
                    <a:pt x="113" y="5"/>
                    <a:pt x="111" y="1"/>
                    <a:pt x="111" y="0"/>
                  </a:cubicBezTo>
                  <a:cubicBezTo>
                    <a:pt x="111" y="0"/>
                    <a:pt x="111" y="0"/>
                    <a:pt x="111" y="0"/>
                  </a:cubicBezTo>
                  <a:cubicBezTo>
                    <a:pt x="111" y="0"/>
                    <a:pt x="111" y="0"/>
                    <a:pt x="111" y="0"/>
                  </a:cubicBezTo>
                  <a:cubicBezTo>
                    <a:pt x="111" y="0"/>
                    <a:pt x="111" y="0"/>
                    <a:pt x="111" y="0"/>
                  </a:cubicBezTo>
                  <a:cubicBezTo>
                    <a:pt x="111" y="0"/>
                    <a:pt x="111" y="0"/>
                    <a:pt x="111" y="0"/>
                  </a:cubicBezTo>
                  <a:cubicBezTo>
                    <a:pt x="111" y="0"/>
                    <a:pt x="111" y="0"/>
                    <a:pt x="111" y="0"/>
                  </a:cubicBezTo>
                  <a:cubicBezTo>
                    <a:pt x="111" y="0"/>
                    <a:pt x="111" y="0"/>
                    <a:pt x="111" y="0"/>
                  </a:cubicBezTo>
                  <a:cubicBezTo>
                    <a:pt x="111" y="0"/>
                    <a:pt x="111" y="0"/>
                    <a:pt x="111" y="0"/>
                  </a:cubicBezTo>
                  <a:cubicBezTo>
                    <a:pt x="111" y="0"/>
                    <a:pt x="111" y="0"/>
                    <a:pt x="111" y="0"/>
                  </a:cubicBezTo>
                  <a:cubicBezTo>
                    <a:pt x="111" y="0"/>
                    <a:pt x="111" y="0"/>
                    <a:pt x="111" y="0"/>
                  </a:cubicBezTo>
                  <a:cubicBezTo>
                    <a:pt x="111" y="0"/>
                    <a:pt x="111" y="0"/>
                    <a:pt x="111" y="0"/>
                  </a:cubicBezTo>
                  <a:cubicBezTo>
                    <a:pt x="111" y="0"/>
                    <a:pt x="111" y="0"/>
                    <a:pt x="111" y="0"/>
                  </a:cubicBezTo>
                  <a:cubicBezTo>
                    <a:pt x="111" y="0"/>
                    <a:pt x="111" y="0"/>
                    <a:pt x="111" y="0"/>
                  </a:cubicBezTo>
                  <a:cubicBezTo>
                    <a:pt x="111" y="0"/>
                    <a:pt x="111" y="0"/>
                    <a:pt x="111" y="0"/>
                  </a:cubicBezTo>
                  <a:cubicBezTo>
                    <a:pt x="111" y="0"/>
                    <a:pt x="111" y="0"/>
                    <a:pt x="111" y="0"/>
                  </a:cubicBezTo>
                </a:path>
              </a:pathLst>
            </a:custGeom>
            <a:solidFill>
              <a:srgbClr val="928C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4" name="Freeform 715"/>
            <p:cNvSpPr>
              <a:spLocks/>
            </p:cNvSpPr>
            <p:nvPr/>
          </p:nvSpPr>
          <p:spPr bwMode="auto">
            <a:xfrm>
              <a:off x="5187951" y="3879851"/>
              <a:ext cx="401638" cy="130175"/>
            </a:xfrm>
            <a:custGeom>
              <a:avLst/>
              <a:gdLst>
                <a:gd name="T0" fmla="*/ 0 w 238"/>
                <a:gd name="T1" fmla="*/ 5 h 77"/>
                <a:gd name="T2" fmla="*/ 0 w 238"/>
                <a:gd name="T3" fmla="*/ 0 h 77"/>
                <a:gd name="T4" fmla="*/ 23 w 238"/>
                <a:gd name="T5" fmla="*/ 0 h 77"/>
                <a:gd name="T6" fmla="*/ 230 w 238"/>
                <a:gd name="T7" fmla="*/ 0 h 77"/>
                <a:gd name="T8" fmla="*/ 230 w 238"/>
                <a:gd name="T9" fmla="*/ 0 h 77"/>
                <a:gd name="T10" fmla="*/ 231 w 238"/>
                <a:gd name="T11" fmla="*/ 3 h 77"/>
                <a:gd name="T12" fmla="*/ 238 w 238"/>
                <a:gd name="T13" fmla="*/ 38 h 77"/>
                <a:gd name="T14" fmla="*/ 231 w 238"/>
                <a:gd name="T15" fmla="*/ 74 h 77"/>
                <a:gd name="T16" fmla="*/ 230 w 238"/>
                <a:gd name="T17" fmla="*/ 77 h 77"/>
                <a:gd name="T18" fmla="*/ 230 w 238"/>
                <a:gd name="T19" fmla="*/ 77 h 77"/>
                <a:gd name="T20" fmla="*/ 23 w 238"/>
                <a:gd name="T21" fmla="*/ 77 h 77"/>
                <a:gd name="T22" fmla="*/ 0 w 238"/>
                <a:gd name="T23" fmla="*/ 77 h 77"/>
                <a:gd name="T24" fmla="*/ 0 w 238"/>
                <a:gd name="T25" fmla="*/ 72 h 77"/>
                <a:gd name="T26" fmla="*/ 23 w 238"/>
                <a:gd name="T27" fmla="*/ 72 h 77"/>
                <a:gd name="T28" fmla="*/ 23 w 238"/>
                <a:gd name="T29" fmla="*/ 5 h 77"/>
                <a:gd name="T30" fmla="*/ 0 w 238"/>
                <a:gd name="T31" fmla="*/ 5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38" h="77">
                  <a:moveTo>
                    <a:pt x="0" y="5"/>
                  </a:moveTo>
                  <a:cubicBezTo>
                    <a:pt x="0" y="0"/>
                    <a:pt x="0" y="0"/>
                    <a:pt x="0" y="0"/>
                  </a:cubicBezTo>
                  <a:cubicBezTo>
                    <a:pt x="23" y="0"/>
                    <a:pt x="23" y="0"/>
                    <a:pt x="23" y="0"/>
                  </a:cubicBezTo>
                  <a:cubicBezTo>
                    <a:pt x="230" y="0"/>
                    <a:pt x="230" y="0"/>
                    <a:pt x="230" y="0"/>
                  </a:cubicBezTo>
                  <a:cubicBezTo>
                    <a:pt x="230" y="0"/>
                    <a:pt x="230" y="0"/>
                    <a:pt x="230" y="0"/>
                  </a:cubicBezTo>
                  <a:cubicBezTo>
                    <a:pt x="231" y="3"/>
                    <a:pt x="231" y="3"/>
                    <a:pt x="231" y="3"/>
                  </a:cubicBezTo>
                  <a:cubicBezTo>
                    <a:pt x="232" y="4"/>
                    <a:pt x="238" y="19"/>
                    <a:pt x="238" y="38"/>
                  </a:cubicBezTo>
                  <a:cubicBezTo>
                    <a:pt x="238" y="58"/>
                    <a:pt x="232" y="73"/>
                    <a:pt x="231" y="74"/>
                  </a:cubicBezTo>
                  <a:cubicBezTo>
                    <a:pt x="230" y="77"/>
                    <a:pt x="230" y="77"/>
                    <a:pt x="230" y="77"/>
                  </a:cubicBezTo>
                  <a:cubicBezTo>
                    <a:pt x="230" y="77"/>
                    <a:pt x="230" y="77"/>
                    <a:pt x="230" y="77"/>
                  </a:cubicBezTo>
                  <a:cubicBezTo>
                    <a:pt x="23" y="77"/>
                    <a:pt x="23" y="77"/>
                    <a:pt x="23" y="77"/>
                  </a:cubicBezTo>
                  <a:cubicBezTo>
                    <a:pt x="0" y="77"/>
                    <a:pt x="0" y="77"/>
                    <a:pt x="0" y="77"/>
                  </a:cubicBezTo>
                  <a:cubicBezTo>
                    <a:pt x="0" y="72"/>
                    <a:pt x="0" y="72"/>
                    <a:pt x="0" y="72"/>
                  </a:cubicBezTo>
                  <a:cubicBezTo>
                    <a:pt x="23" y="72"/>
                    <a:pt x="23" y="72"/>
                    <a:pt x="23" y="72"/>
                  </a:cubicBezTo>
                  <a:cubicBezTo>
                    <a:pt x="23" y="5"/>
                    <a:pt x="23" y="5"/>
                    <a:pt x="23" y="5"/>
                  </a:cubicBezTo>
                  <a:cubicBezTo>
                    <a:pt x="0" y="5"/>
                    <a:pt x="0" y="5"/>
                    <a:pt x="0" y="5"/>
                  </a:cubicBezTo>
                </a:path>
              </a:pathLst>
            </a:custGeom>
            <a:solidFill>
              <a:srgbClr val="4B28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5" name="Freeform 716"/>
            <p:cNvSpPr>
              <a:spLocks/>
            </p:cNvSpPr>
            <p:nvPr/>
          </p:nvSpPr>
          <p:spPr bwMode="auto">
            <a:xfrm>
              <a:off x="5197476" y="3889376"/>
              <a:ext cx="385763" cy="112713"/>
            </a:xfrm>
            <a:custGeom>
              <a:avLst/>
              <a:gdLst>
                <a:gd name="T0" fmla="*/ 0 w 228"/>
                <a:gd name="T1" fmla="*/ 0 h 67"/>
                <a:gd name="T2" fmla="*/ 221 w 228"/>
                <a:gd name="T3" fmla="*/ 0 h 67"/>
                <a:gd name="T4" fmla="*/ 228 w 228"/>
                <a:gd name="T5" fmla="*/ 33 h 67"/>
                <a:gd name="T6" fmla="*/ 221 w 228"/>
                <a:gd name="T7" fmla="*/ 67 h 67"/>
                <a:gd name="T8" fmla="*/ 0 w 228"/>
                <a:gd name="T9" fmla="*/ 67 h 67"/>
                <a:gd name="T10" fmla="*/ 7 w 228"/>
                <a:gd name="T11" fmla="*/ 33 h 67"/>
                <a:gd name="T12" fmla="*/ 0 w 228"/>
                <a:gd name="T13" fmla="*/ 0 h 67"/>
              </a:gdLst>
              <a:ahLst/>
              <a:cxnLst>
                <a:cxn ang="0">
                  <a:pos x="T0" y="T1"/>
                </a:cxn>
                <a:cxn ang="0">
                  <a:pos x="T2" y="T3"/>
                </a:cxn>
                <a:cxn ang="0">
                  <a:pos x="T4" y="T5"/>
                </a:cxn>
                <a:cxn ang="0">
                  <a:pos x="T6" y="T7"/>
                </a:cxn>
                <a:cxn ang="0">
                  <a:pos x="T8" y="T9"/>
                </a:cxn>
                <a:cxn ang="0">
                  <a:pos x="T10" y="T11"/>
                </a:cxn>
                <a:cxn ang="0">
                  <a:pos x="T12" y="T13"/>
                </a:cxn>
              </a:cxnLst>
              <a:rect l="0" t="0" r="r" b="b"/>
              <a:pathLst>
                <a:path w="228" h="67">
                  <a:moveTo>
                    <a:pt x="0" y="0"/>
                  </a:moveTo>
                  <a:cubicBezTo>
                    <a:pt x="221" y="0"/>
                    <a:pt x="221" y="0"/>
                    <a:pt x="221" y="0"/>
                  </a:cubicBezTo>
                  <a:cubicBezTo>
                    <a:pt x="221" y="0"/>
                    <a:pt x="228" y="15"/>
                    <a:pt x="228" y="33"/>
                  </a:cubicBezTo>
                  <a:cubicBezTo>
                    <a:pt x="228" y="52"/>
                    <a:pt x="221" y="67"/>
                    <a:pt x="221" y="67"/>
                  </a:cubicBezTo>
                  <a:cubicBezTo>
                    <a:pt x="0" y="67"/>
                    <a:pt x="0" y="67"/>
                    <a:pt x="0" y="67"/>
                  </a:cubicBezTo>
                  <a:cubicBezTo>
                    <a:pt x="0" y="67"/>
                    <a:pt x="7" y="52"/>
                    <a:pt x="7" y="33"/>
                  </a:cubicBezTo>
                  <a:cubicBezTo>
                    <a:pt x="7" y="15"/>
                    <a:pt x="0" y="0"/>
                    <a:pt x="0"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6" name="Freeform 717"/>
            <p:cNvSpPr>
              <a:spLocks/>
            </p:cNvSpPr>
            <p:nvPr/>
          </p:nvSpPr>
          <p:spPr bwMode="auto">
            <a:xfrm>
              <a:off x="5195888" y="3889376"/>
              <a:ext cx="384175" cy="112713"/>
            </a:xfrm>
            <a:custGeom>
              <a:avLst/>
              <a:gdLst>
                <a:gd name="T0" fmla="*/ 0 w 227"/>
                <a:gd name="T1" fmla="*/ 0 h 67"/>
                <a:gd name="T2" fmla="*/ 221 w 227"/>
                <a:gd name="T3" fmla="*/ 0 h 67"/>
                <a:gd name="T4" fmla="*/ 227 w 227"/>
                <a:gd name="T5" fmla="*/ 33 h 67"/>
                <a:gd name="T6" fmla="*/ 221 w 227"/>
                <a:gd name="T7" fmla="*/ 67 h 67"/>
                <a:gd name="T8" fmla="*/ 0 w 227"/>
                <a:gd name="T9" fmla="*/ 67 h 67"/>
                <a:gd name="T10" fmla="*/ 6 w 227"/>
                <a:gd name="T11" fmla="*/ 33 h 67"/>
                <a:gd name="T12" fmla="*/ 0 w 227"/>
                <a:gd name="T13" fmla="*/ 0 h 67"/>
              </a:gdLst>
              <a:ahLst/>
              <a:cxnLst>
                <a:cxn ang="0">
                  <a:pos x="T0" y="T1"/>
                </a:cxn>
                <a:cxn ang="0">
                  <a:pos x="T2" y="T3"/>
                </a:cxn>
                <a:cxn ang="0">
                  <a:pos x="T4" y="T5"/>
                </a:cxn>
                <a:cxn ang="0">
                  <a:pos x="T6" y="T7"/>
                </a:cxn>
                <a:cxn ang="0">
                  <a:pos x="T8" y="T9"/>
                </a:cxn>
                <a:cxn ang="0">
                  <a:pos x="T10" y="T11"/>
                </a:cxn>
                <a:cxn ang="0">
                  <a:pos x="T12" y="T13"/>
                </a:cxn>
              </a:cxnLst>
              <a:rect l="0" t="0" r="r" b="b"/>
              <a:pathLst>
                <a:path w="227" h="67">
                  <a:moveTo>
                    <a:pt x="0" y="0"/>
                  </a:moveTo>
                  <a:cubicBezTo>
                    <a:pt x="221" y="0"/>
                    <a:pt x="221" y="0"/>
                    <a:pt x="221" y="0"/>
                  </a:cubicBezTo>
                  <a:cubicBezTo>
                    <a:pt x="221" y="0"/>
                    <a:pt x="227" y="15"/>
                    <a:pt x="227" y="33"/>
                  </a:cubicBezTo>
                  <a:cubicBezTo>
                    <a:pt x="227" y="52"/>
                    <a:pt x="221" y="67"/>
                    <a:pt x="221" y="67"/>
                  </a:cubicBezTo>
                  <a:cubicBezTo>
                    <a:pt x="0" y="67"/>
                    <a:pt x="0" y="67"/>
                    <a:pt x="0" y="67"/>
                  </a:cubicBezTo>
                  <a:cubicBezTo>
                    <a:pt x="0" y="67"/>
                    <a:pt x="6" y="52"/>
                    <a:pt x="6" y="33"/>
                  </a:cubicBezTo>
                  <a:cubicBezTo>
                    <a:pt x="6" y="15"/>
                    <a:pt x="0" y="0"/>
                    <a:pt x="0"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7" name="Freeform 718"/>
            <p:cNvSpPr>
              <a:spLocks noEditPoints="1"/>
            </p:cNvSpPr>
            <p:nvPr/>
          </p:nvSpPr>
          <p:spPr bwMode="auto">
            <a:xfrm>
              <a:off x="5195888" y="3889376"/>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path>
              </a:pathLst>
            </a:custGeom>
            <a:solidFill>
              <a:srgbClr val="7772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8" name="Freeform 719"/>
            <p:cNvSpPr>
              <a:spLocks/>
            </p:cNvSpPr>
            <p:nvPr/>
          </p:nvSpPr>
          <p:spPr bwMode="auto">
            <a:xfrm>
              <a:off x="5568951" y="3889376"/>
              <a:ext cx="14288" cy="104775"/>
            </a:xfrm>
            <a:custGeom>
              <a:avLst/>
              <a:gdLst>
                <a:gd name="T0" fmla="*/ 1 w 8"/>
                <a:gd name="T1" fmla="*/ 0 h 62"/>
                <a:gd name="T2" fmla="*/ 0 w 8"/>
                <a:gd name="T3" fmla="*/ 0 h 62"/>
                <a:gd name="T4" fmla="*/ 6 w 8"/>
                <a:gd name="T5" fmla="*/ 33 h 62"/>
                <a:gd name="T6" fmla="*/ 2 w 8"/>
                <a:gd name="T7" fmla="*/ 59 h 62"/>
                <a:gd name="T8" fmla="*/ 3 w 8"/>
                <a:gd name="T9" fmla="*/ 62 h 62"/>
                <a:gd name="T10" fmla="*/ 8 w 8"/>
                <a:gd name="T11" fmla="*/ 36 h 62"/>
                <a:gd name="T12" fmla="*/ 8 w 8"/>
                <a:gd name="T13" fmla="*/ 36 h 62"/>
                <a:gd name="T14" fmla="*/ 8 w 8"/>
                <a:gd name="T15" fmla="*/ 33 h 62"/>
                <a:gd name="T16" fmla="*/ 1 w 8"/>
                <a:gd name="T17" fmla="*/ 0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 h="62">
                  <a:moveTo>
                    <a:pt x="1" y="0"/>
                  </a:moveTo>
                  <a:cubicBezTo>
                    <a:pt x="0" y="0"/>
                    <a:pt x="0" y="0"/>
                    <a:pt x="0" y="0"/>
                  </a:cubicBezTo>
                  <a:cubicBezTo>
                    <a:pt x="0" y="0"/>
                    <a:pt x="6" y="15"/>
                    <a:pt x="6" y="33"/>
                  </a:cubicBezTo>
                  <a:cubicBezTo>
                    <a:pt x="6" y="44"/>
                    <a:pt x="4" y="53"/>
                    <a:pt x="2" y="59"/>
                  </a:cubicBezTo>
                  <a:cubicBezTo>
                    <a:pt x="3" y="60"/>
                    <a:pt x="3" y="61"/>
                    <a:pt x="3" y="62"/>
                  </a:cubicBezTo>
                  <a:cubicBezTo>
                    <a:pt x="5" y="57"/>
                    <a:pt x="7" y="47"/>
                    <a:pt x="8" y="36"/>
                  </a:cubicBezTo>
                  <a:cubicBezTo>
                    <a:pt x="8" y="36"/>
                    <a:pt x="8" y="36"/>
                    <a:pt x="8" y="36"/>
                  </a:cubicBezTo>
                  <a:cubicBezTo>
                    <a:pt x="8" y="35"/>
                    <a:pt x="8" y="34"/>
                    <a:pt x="8" y="33"/>
                  </a:cubicBezTo>
                  <a:cubicBezTo>
                    <a:pt x="8" y="15"/>
                    <a:pt x="1" y="0"/>
                    <a:pt x="1" y="0"/>
                  </a:cubicBezTo>
                </a:path>
              </a:pathLst>
            </a:custGeom>
            <a:solidFill>
              <a:srgbClr val="BDBA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9" name="Freeform 720"/>
            <p:cNvSpPr>
              <a:spLocks noEditPoints="1"/>
            </p:cNvSpPr>
            <p:nvPr/>
          </p:nvSpPr>
          <p:spPr bwMode="auto">
            <a:xfrm>
              <a:off x="5195888" y="3889376"/>
              <a:ext cx="384175" cy="98425"/>
            </a:xfrm>
            <a:custGeom>
              <a:avLst/>
              <a:gdLst>
                <a:gd name="T0" fmla="*/ 53 w 227"/>
                <a:gd name="T1" fmla="*/ 0 h 59"/>
                <a:gd name="T2" fmla="*/ 0 w 227"/>
                <a:gd name="T3" fmla="*/ 0 h 59"/>
                <a:gd name="T4" fmla="*/ 0 w 227"/>
                <a:gd name="T5" fmla="*/ 0 h 59"/>
                <a:gd name="T6" fmla="*/ 0 w 227"/>
                <a:gd name="T7" fmla="*/ 0 h 59"/>
                <a:gd name="T8" fmla="*/ 0 w 227"/>
                <a:gd name="T9" fmla="*/ 0 h 59"/>
                <a:gd name="T10" fmla="*/ 0 w 227"/>
                <a:gd name="T11" fmla="*/ 0 h 59"/>
                <a:gd name="T12" fmla="*/ 0 w 227"/>
                <a:gd name="T13" fmla="*/ 0 h 59"/>
                <a:gd name="T14" fmla="*/ 0 w 227"/>
                <a:gd name="T15" fmla="*/ 0 h 59"/>
                <a:gd name="T16" fmla="*/ 0 w 227"/>
                <a:gd name="T17" fmla="*/ 0 h 59"/>
                <a:gd name="T18" fmla="*/ 0 w 227"/>
                <a:gd name="T19" fmla="*/ 0 h 59"/>
                <a:gd name="T20" fmla="*/ 0 w 227"/>
                <a:gd name="T21" fmla="*/ 0 h 59"/>
                <a:gd name="T22" fmla="*/ 0 w 227"/>
                <a:gd name="T23" fmla="*/ 0 h 59"/>
                <a:gd name="T24" fmla="*/ 0 w 227"/>
                <a:gd name="T25" fmla="*/ 0 h 59"/>
                <a:gd name="T26" fmla="*/ 0 w 227"/>
                <a:gd name="T27" fmla="*/ 0 h 59"/>
                <a:gd name="T28" fmla="*/ 0 w 227"/>
                <a:gd name="T29" fmla="*/ 0 h 59"/>
                <a:gd name="T30" fmla="*/ 0 w 227"/>
                <a:gd name="T31" fmla="*/ 0 h 59"/>
                <a:gd name="T32" fmla="*/ 3 w 227"/>
                <a:gd name="T33" fmla="*/ 10 h 59"/>
                <a:gd name="T34" fmla="*/ 52 w 227"/>
                <a:gd name="T35" fmla="*/ 10 h 59"/>
                <a:gd name="T36" fmla="*/ 53 w 227"/>
                <a:gd name="T37" fmla="*/ 0 h 59"/>
                <a:gd name="T38" fmla="*/ 221 w 227"/>
                <a:gd name="T39" fmla="*/ 0 h 59"/>
                <a:gd name="T40" fmla="*/ 69 w 227"/>
                <a:gd name="T41" fmla="*/ 0 h 59"/>
                <a:gd name="T42" fmla="*/ 69 w 227"/>
                <a:gd name="T43" fmla="*/ 10 h 59"/>
                <a:gd name="T44" fmla="*/ 219 w 227"/>
                <a:gd name="T45" fmla="*/ 10 h 59"/>
                <a:gd name="T46" fmla="*/ 222 w 227"/>
                <a:gd name="T47" fmla="*/ 33 h 59"/>
                <a:gd name="T48" fmla="*/ 221 w 227"/>
                <a:gd name="T49" fmla="*/ 47 h 59"/>
                <a:gd name="T50" fmla="*/ 223 w 227"/>
                <a:gd name="T51" fmla="*/ 59 h 59"/>
                <a:gd name="T52" fmla="*/ 227 w 227"/>
                <a:gd name="T53" fmla="*/ 33 h 59"/>
                <a:gd name="T54" fmla="*/ 221 w 227"/>
                <a:gd name="T55" fmla="*/ 0 h 59"/>
                <a:gd name="T56" fmla="*/ 221 w 227"/>
                <a:gd name="T57" fmla="*/ 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27" h="59">
                  <a:moveTo>
                    <a:pt x="53" y="0"/>
                  </a:move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1"/>
                    <a:pt x="2" y="5"/>
                    <a:pt x="3" y="10"/>
                  </a:cubicBezTo>
                  <a:cubicBezTo>
                    <a:pt x="52" y="10"/>
                    <a:pt x="52" y="10"/>
                    <a:pt x="52" y="10"/>
                  </a:cubicBezTo>
                  <a:cubicBezTo>
                    <a:pt x="52" y="6"/>
                    <a:pt x="52" y="3"/>
                    <a:pt x="53" y="0"/>
                  </a:cubicBezTo>
                  <a:moveTo>
                    <a:pt x="221" y="0"/>
                  </a:moveTo>
                  <a:cubicBezTo>
                    <a:pt x="69" y="0"/>
                    <a:pt x="69" y="0"/>
                    <a:pt x="69" y="0"/>
                  </a:cubicBezTo>
                  <a:cubicBezTo>
                    <a:pt x="69" y="3"/>
                    <a:pt x="69" y="6"/>
                    <a:pt x="69" y="10"/>
                  </a:cubicBezTo>
                  <a:cubicBezTo>
                    <a:pt x="219" y="10"/>
                    <a:pt x="219" y="10"/>
                    <a:pt x="219" y="10"/>
                  </a:cubicBezTo>
                  <a:cubicBezTo>
                    <a:pt x="221" y="16"/>
                    <a:pt x="222" y="24"/>
                    <a:pt x="222" y="33"/>
                  </a:cubicBezTo>
                  <a:cubicBezTo>
                    <a:pt x="222" y="38"/>
                    <a:pt x="222" y="42"/>
                    <a:pt x="221" y="47"/>
                  </a:cubicBezTo>
                  <a:cubicBezTo>
                    <a:pt x="222" y="50"/>
                    <a:pt x="223" y="55"/>
                    <a:pt x="223" y="59"/>
                  </a:cubicBezTo>
                  <a:cubicBezTo>
                    <a:pt x="225" y="53"/>
                    <a:pt x="227" y="44"/>
                    <a:pt x="227" y="33"/>
                  </a:cubicBezTo>
                  <a:cubicBezTo>
                    <a:pt x="227" y="15"/>
                    <a:pt x="221" y="0"/>
                    <a:pt x="221" y="0"/>
                  </a:cubicBezTo>
                  <a:cubicBezTo>
                    <a:pt x="221" y="0"/>
                    <a:pt x="221" y="0"/>
                    <a:pt x="221" y="0"/>
                  </a:cubicBezTo>
                </a:path>
              </a:pathLst>
            </a:custGeom>
            <a:solidFill>
              <a:srgbClr val="BDBA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0" name="Freeform 721"/>
            <p:cNvSpPr>
              <a:spLocks/>
            </p:cNvSpPr>
            <p:nvPr/>
          </p:nvSpPr>
          <p:spPr bwMode="auto">
            <a:xfrm>
              <a:off x="5554663" y="4002088"/>
              <a:ext cx="6350" cy="7938"/>
            </a:xfrm>
            <a:custGeom>
              <a:avLst/>
              <a:gdLst>
                <a:gd name="T0" fmla="*/ 4 w 4"/>
                <a:gd name="T1" fmla="*/ 0 h 5"/>
                <a:gd name="T2" fmla="*/ 0 w 4"/>
                <a:gd name="T3" fmla="*/ 0 h 5"/>
                <a:gd name="T4" fmla="*/ 1 w 4"/>
                <a:gd name="T5" fmla="*/ 5 h 5"/>
                <a:gd name="T6" fmla="*/ 4 w 4"/>
                <a:gd name="T7" fmla="*/ 5 h 5"/>
                <a:gd name="T8" fmla="*/ 4 w 4"/>
                <a:gd name="T9" fmla="*/ 0 h 5"/>
              </a:gdLst>
              <a:ahLst/>
              <a:cxnLst>
                <a:cxn ang="0">
                  <a:pos x="T0" y="T1"/>
                </a:cxn>
                <a:cxn ang="0">
                  <a:pos x="T2" y="T3"/>
                </a:cxn>
                <a:cxn ang="0">
                  <a:pos x="T4" y="T5"/>
                </a:cxn>
                <a:cxn ang="0">
                  <a:pos x="T6" y="T7"/>
                </a:cxn>
                <a:cxn ang="0">
                  <a:pos x="T8" y="T9"/>
                </a:cxn>
              </a:cxnLst>
              <a:rect l="0" t="0" r="r" b="b"/>
              <a:pathLst>
                <a:path w="4" h="5">
                  <a:moveTo>
                    <a:pt x="4" y="0"/>
                  </a:moveTo>
                  <a:cubicBezTo>
                    <a:pt x="0" y="0"/>
                    <a:pt x="0" y="0"/>
                    <a:pt x="0" y="0"/>
                  </a:cubicBezTo>
                  <a:cubicBezTo>
                    <a:pt x="0" y="1"/>
                    <a:pt x="0" y="3"/>
                    <a:pt x="1" y="5"/>
                  </a:cubicBezTo>
                  <a:cubicBezTo>
                    <a:pt x="4" y="5"/>
                    <a:pt x="4" y="5"/>
                    <a:pt x="4" y="5"/>
                  </a:cubicBezTo>
                  <a:cubicBezTo>
                    <a:pt x="4" y="3"/>
                    <a:pt x="4" y="1"/>
                    <a:pt x="4" y="0"/>
                  </a:cubicBezTo>
                </a:path>
              </a:pathLst>
            </a:custGeom>
            <a:solidFill>
              <a:srgbClr val="462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1" name="Freeform 722"/>
            <p:cNvSpPr>
              <a:spLocks/>
            </p:cNvSpPr>
            <p:nvPr/>
          </p:nvSpPr>
          <p:spPr bwMode="auto">
            <a:xfrm>
              <a:off x="5530851" y="3927476"/>
              <a:ext cx="30163" cy="74613"/>
            </a:xfrm>
            <a:custGeom>
              <a:avLst/>
              <a:gdLst>
                <a:gd name="T0" fmla="*/ 0 w 18"/>
                <a:gd name="T1" fmla="*/ 0 h 44"/>
                <a:gd name="T2" fmla="*/ 14 w 18"/>
                <a:gd name="T3" fmla="*/ 44 h 44"/>
                <a:gd name="T4" fmla="*/ 18 w 18"/>
                <a:gd name="T5" fmla="*/ 44 h 44"/>
                <a:gd name="T6" fmla="*/ 18 w 18"/>
                <a:gd name="T7" fmla="*/ 44 h 44"/>
                <a:gd name="T8" fmla="*/ 18 w 18"/>
                <a:gd name="T9" fmla="*/ 44 h 44"/>
                <a:gd name="T10" fmla="*/ 18 w 18"/>
                <a:gd name="T11" fmla="*/ 44 h 44"/>
                <a:gd name="T12" fmla="*/ 4 w 18"/>
                <a:gd name="T13" fmla="*/ 2 h 44"/>
                <a:gd name="T14" fmla="*/ 4 w 18"/>
                <a:gd name="T15" fmla="*/ 2 h 44"/>
                <a:gd name="T16" fmla="*/ 0 w 18"/>
                <a:gd name="T17" fmla="*/ 0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 h="44">
                  <a:moveTo>
                    <a:pt x="0" y="0"/>
                  </a:moveTo>
                  <a:cubicBezTo>
                    <a:pt x="8" y="1"/>
                    <a:pt x="13" y="16"/>
                    <a:pt x="14" y="44"/>
                  </a:cubicBezTo>
                  <a:cubicBezTo>
                    <a:pt x="18" y="44"/>
                    <a:pt x="18" y="44"/>
                    <a:pt x="18" y="44"/>
                  </a:cubicBezTo>
                  <a:cubicBezTo>
                    <a:pt x="18" y="44"/>
                    <a:pt x="18" y="44"/>
                    <a:pt x="18" y="44"/>
                  </a:cubicBezTo>
                  <a:cubicBezTo>
                    <a:pt x="18" y="44"/>
                    <a:pt x="18" y="44"/>
                    <a:pt x="18" y="44"/>
                  </a:cubicBezTo>
                  <a:cubicBezTo>
                    <a:pt x="18" y="44"/>
                    <a:pt x="18" y="44"/>
                    <a:pt x="18" y="44"/>
                  </a:cubicBezTo>
                  <a:cubicBezTo>
                    <a:pt x="16" y="21"/>
                    <a:pt x="10" y="7"/>
                    <a:pt x="4" y="2"/>
                  </a:cubicBezTo>
                  <a:cubicBezTo>
                    <a:pt x="4" y="2"/>
                    <a:pt x="4" y="2"/>
                    <a:pt x="4" y="2"/>
                  </a:cubicBezTo>
                  <a:cubicBezTo>
                    <a:pt x="3" y="1"/>
                    <a:pt x="2" y="0"/>
                    <a:pt x="0" y="0"/>
                  </a:cubicBezTo>
                </a:path>
              </a:pathLst>
            </a:custGeom>
            <a:solidFill>
              <a:srgbClr val="BDBA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2" name="Freeform 723"/>
            <p:cNvSpPr>
              <a:spLocks/>
            </p:cNvSpPr>
            <p:nvPr/>
          </p:nvSpPr>
          <p:spPr bwMode="auto">
            <a:xfrm>
              <a:off x="5561013" y="4002088"/>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path>
              </a:pathLst>
            </a:custGeom>
            <a:solidFill>
              <a:srgbClr val="9591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3" name="Freeform 724"/>
            <p:cNvSpPr>
              <a:spLocks/>
            </p:cNvSpPr>
            <p:nvPr/>
          </p:nvSpPr>
          <p:spPr bwMode="auto">
            <a:xfrm>
              <a:off x="5530851" y="3927476"/>
              <a:ext cx="46038" cy="101600"/>
            </a:xfrm>
            <a:custGeom>
              <a:avLst/>
              <a:gdLst>
                <a:gd name="T0" fmla="*/ 27 w 27"/>
                <a:gd name="T1" fmla="*/ 60 h 60"/>
                <a:gd name="T2" fmla="*/ 18 w 27"/>
                <a:gd name="T3" fmla="*/ 60 h 60"/>
                <a:gd name="T4" fmla="*/ 0 w 27"/>
                <a:gd name="T5" fmla="*/ 0 h 60"/>
                <a:gd name="T6" fmla="*/ 12 w 27"/>
                <a:gd name="T7" fmla="*/ 0 h 60"/>
                <a:gd name="T8" fmla="*/ 27 w 27"/>
                <a:gd name="T9" fmla="*/ 60 h 60"/>
              </a:gdLst>
              <a:ahLst/>
              <a:cxnLst>
                <a:cxn ang="0">
                  <a:pos x="T0" y="T1"/>
                </a:cxn>
                <a:cxn ang="0">
                  <a:pos x="T2" y="T3"/>
                </a:cxn>
                <a:cxn ang="0">
                  <a:pos x="T4" y="T5"/>
                </a:cxn>
                <a:cxn ang="0">
                  <a:pos x="T6" y="T7"/>
                </a:cxn>
                <a:cxn ang="0">
                  <a:pos x="T8" y="T9"/>
                </a:cxn>
              </a:cxnLst>
              <a:rect l="0" t="0" r="r" b="b"/>
              <a:pathLst>
                <a:path w="27" h="60">
                  <a:moveTo>
                    <a:pt x="27" y="60"/>
                  </a:moveTo>
                  <a:cubicBezTo>
                    <a:pt x="18" y="60"/>
                    <a:pt x="18" y="60"/>
                    <a:pt x="18" y="60"/>
                  </a:cubicBezTo>
                  <a:cubicBezTo>
                    <a:pt x="18" y="21"/>
                    <a:pt x="9" y="0"/>
                    <a:pt x="0" y="0"/>
                  </a:cubicBezTo>
                  <a:cubicBezTo>
                    <a:pt x="12" y="0"/>
                    <a:pt x="12" y="0"/>
                    <a:pt x="12" y="0"/>
                  </a:cubicBezTo>
                  <a:cubicBezTo>
                    <a:pt x="21" y="6"/>
                    <a:pt x="27" y="32"/>
                    <a:pt x="27" y="60"/>
                  </a:cubicBezTo>
                </a:path>
              </a:pathLst>
            </a:custGeom>
            <a:solidFill>
              <a:srgbClr val="D30C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4" name="Freeform 725"/>
            <p:cNvSpPr>
              <a:spLocks noEditPoints="1"/>
            </p:cNvSpPr>
            <p:nvPr/>
          </p:nvSpPr>
          <p:spPr bwMode="auto">
            <a:xfrm>
              <a:off x="5530851" y="3927476"/>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moveTo>
                    <a:pt x="0" y="0"/>
                  </a:moveTo>
                  <a:cubicBezTo>
                    <a:pt x="0" y="0"/>
                    <a:pt x="0" y="0"/>
                    <a:pt x="0" y="0"/>
                  </a:cubicBezTo>
                  <a:cubicBezTo>
                    <a:pt x="0" y="0"/>
                    <a:pt x="0" y="0"/>
                    <a:pt x="0" y="0"/>
                  </a:cubicBezTo>
                  <a:cubicBezTo>
                    <a:pt x="0" y="0"/>
                    <a:pt x="0" y="0"/>
                    <a:pt x="0" y="0"/>
                  </a:cubicBezTo>
                </a:path>
              </a:pathLst>
            </a:custGeom>
            <a:solidFill>
              <a:srgbClr val="CAC8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5" name="Freeform 726"/>
            <p:cNvSpPr>
              <a:spLocks noEditPoints="1"/>
            </p:cNvSpPr>
            <p:nvPr/>
          </p:nvSpPr>
          <p:spPr bwMode="auto">
            <a:xfrm>
              <a:off x="5530851" y="3927476"/>
              <a:ext cx="6350" cy="3175"/>
            </a:xfrm>
            <a:custGeom>
              <a:avLst/>
              <a:gdLst>
                <a:gd name="T0" fmla="*/ 0 w 4"/>
                <a:gd name="T1" fmla="*/ 0 h 2"/>
                <a:gd name="T2" fmla="*/ 0 w 4"/>
                <a:gd name="T3" fmla="*/ 0 h 2"/>
                <a:gd name="T4" fmla="*/ 4 w 4"/>
                <a:gd name="T5" fmla="*/ 2 h 2"/>
                <a:gd name="T6" fmla="*/ 4 w 4"/>
                <a:gd name="T7" fmla="*/ 2 h 2"/>
                <a:gd name="T8" fmla="*/ 0 w 4"/>
                <a:gd name="T9" fmla="*/ 0 h 2"/>
                <a:gd name="T10" fmla="*/ 0 w 4"/>
                <a:gd name="T11" fmla="*/ 0 h 2"/>
                <a:gd name="T12" fmla="*/ 0 w 4"/>
                <a:gd name="T13" fmla="*/ 0 h 2"/>
                <a:gd name="T14" fmla="*/ 0 w 4"/>
                <a:gd name="T15" fmla="*/ 0 h 2"/>
                <a:gd name="T16" fmla="*/ 0 w 4"/>
                <a:gd name="T17" fmla="*/ 0 h 2"/>
                <a:gd name="T18" fmla="*/ 0 w 4"/>
                <a:gd name="T19" fmla="*/ 0 h 2"/>
                <a:gd name="T20" fmla="*/ 0 w 4"/>
                <a:gd name="T21" fmla="*/ 0 h 2"/>
                <a:gd name="T22" fmla="*/ 0 w 4"/>
                <a:gd name="T23" fmla="*/ 0 h 2"/>
                <a:gd name="T24" fmla="*/ 0 w 4"/>
                <a:gd name="T25" fmla="*/ 0 h 2"/>
                <a:gd name="T26" fmla="*/ 0 w 4"/>
                <a:gd name="T27" fmla="*/ 0 h 2"/>
                <a:gd name="T28" fmla="*/ 0 w 4"/>
                <a:gd name="T29" fmla="*/ 0 h 2"/>
                <a:gd name="T30" fmla="*/ 0 w 4"/>
                <a:gd name="T31" fmla="*/ 0 h 2"/>
                <a:gd name="T32" fmla="*/ 0 w 4"/>
                <a:gd name="T33" fmla="*/ 0 h 2"/>
                <a:gd name="T34" fmla="*/ 0 w 4"/>
                <a:gd name="T35"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 h="2">
                  <a:moveTo>
                    <a:pt x="0" y="0"/>
                  </a:moveTo>
                  <a:cubicBezTo>
                    <a:pt x="0" y="0"/>
                    <a:pt x="0" y="0"/>
                    <a:pt x="0" y="0"/>
                  </a:cubicBezTo>
                  <a:cubicBezTo>
                    <a:pt x="2" y="0"/>
                    <a:pt x="3" y="1"/>
                    <a:pt x="4" y="2"/>
                  </a:cubicBezTo>
                  <a:cubicBezTo>
                    <a:pt x="4" y="2"/>
                    <a:pt x="4" y="2"/>
                    <a:pt x="4" y="2"/>
                  </a:cubicBezTo>
                  <a:cubicBezTo>
                    <a:pt x="3" y="1"/>
                    <a:pt x="1"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cubicBezTo>
                    <a:pt x="0" y="0"/>
                    <a:pt x="0" y="0"/>
                    <a:pt x="0" y="0"/>
                  </a:cubicBezTo>
                </a:path>
              </a:pathLst>
            </a:custGeom>
            <a:solidFill>
              <a:srgbClr val="9F9B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6" name="Freeform 727"/>
            <p:cNvSpPr>
              <a:spLocks/>
            </p:cNvSpPr>
            <p:nvPr/>
          </p:nvSpPr>
          <p:spPr bwMode="auto">
            <a:xfrm>
              <a:off x="5530851" y="3927476"/>
              <a:ext cx="23813" cy="3175"/>
            </a:xfrm>
            <a:custGeom>
              <a:avLst/>
              <a:gdLst>
                <a:gd name="T0" fmla="*/ 12 w 14"/>
                <a:gd name="T1" fmla="*/ 0 h 2"/>
                <a:gd name="T2" fmla="*/ 0 w 14"/>
                <a:gd name="T3" fmla="*/ 0 h 2"/>
                <a:gd name="T4" fmla="*/ 0 w 14"/>
                <a:gd name="T5" fmla="*/ 0 h 2"/>
                <a:gd name="T6" fmla="*/ 0 w 14"/>
                <a:gd name="T7" fmla="*/ 0 h 2"/>
                <a:gd name="T8" fmla="*/ 0 w 14"/>
                <a:gd name="T9" fmla="*/ 0 h 2"/>
                <a:gd name="T10" fmla="*/ 0 w 14"/>
                <a:gd name="T11" fmla="*/ 0 h 2"/>
                <a:gd name="T12" fmla="*/ 0 w 14"/>
                <a:gd name="T13" fmla="*/ 0 h 2"/>
                <a:gd name="T14" fmla="*/ 0 w 14"/>
                <a:gd name="T15" fmla="*/ 0 h 2"/>
                <a:gd name="T16" fmla="*/ 0 w 14"/>
                <a:gd name="T17" fmla="*/ 0 h 2"/>
                <a:gd name="T18" fmla="*/ 0 w 14"/>
                <a:gd name="T19" fmla="*/ 0 h 2"/>
                <a:gd name="T20" fmla="*/ 0 w 14"/>
                <a:gd name="T21" fmla="*/ 0 h 2"/>
                <a:gd name="T22" fmla="*/ 0 w 14"/>
                <a:gd name="T23" fmla="*/ 0 h 2"/>
                <a:gd name="T24" fmla="*/ 0 w 14"/>
                <a:gd name="T25" fmla="*/ 0 h 2"/>
                <a:gd name="T26" fmla="*/ 4 w 14"/>
                <a:gd name="T27" fmla="*/ 2 h 2"/>
                <a:gd name="T28" fmla="*/ 14 w 14"/>
                <a:gd name="T29" fmla="*/ 2 h 2"/>
                <a:gd name="T30" fmla="*/ 12 w 14"/>
                <a:gd name="T31" fmla="*/ 0 h 2"/>
                <a:gd name="T32" fmla="*/ 12 w 14"/>
                <a:gd name="T33"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 h="2">
                  <a:moveTo>
                    <a:pt x="12" y="0"/>
                  </a:move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1" y="0"/>
                    <a:pt x="3" y="1"/>
                    <a:pt x="4" y="2"/>
                  </a:cubicBezTo>
                  <a:cubicBezTo>
                    <a:pt x="14" y="2"/>
                    <a:pt x="14" y="2"/>
                    <a:pt x="14" y="2"/>
                  </a:cubicBezTo>
                  <a:cubicBezTo>
                    <a:pt x="13" y="1"/>
                    <a:pt x="12" y="1"/>
                    <a:pt x="12" y="0"/>
                  </a:cubicBezTo>
                  <a:cubicBezTo>
                    <a:pt x="12" y="0"/>
                    <a:pt x="12" y="0"/>
                    <a:pt x="12" y="0"/>
                  </a:cubicBezTo>
                </a:path>
              </a:pathLst>
            </a:custGeom>
            <a:solidFill>
              <a:srgbClr val="B224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7" name="Freeform 728"/>
            <p:cNvSpPr>
              <a:spLocks/>
            </p:cNvSpPr>
            <p:nvPr/>
          </p:nvSpPr>
          <p:spPr bwMode="auto">
            <a:xfrm>
              <a:off x="4999038" y="4010026"/>
              <a:ext cx="493713" cy="92075"/>
            </a:xfrm>
            <a:custGeom>
              <a:avLst/>
              <a:gdLst>
                <a:gd name="T0" fmla="*/ 0 w 293"/>
                <a:gd name="T1" fmla="*/ 5 h 54"/>
                <a:gd name="T2" fmla="*/ 0 w 293"/>
                <a:gd name="T3" fmla="*/ 0 h 54"/>
                <a:gd name="T4" fmla="*/ 283 w 293"/>
                <a:gd name="T5" fmla="*/ 0 h 54"/>
                <a:gd name="T6" fmla="*/ 286 w 293"/>
                <a:gd name="T7" fmla="*/ 0 h 54"/>
                <a:gd name="T8" fmla="*/ 288 w 293"/>
                <a:gd name="T9" fmla="*/ 3 h 54"/>
                <a:gd name="T10" fmla="*/ 293 w 293"/>
                <a:gd name="T11" fmla="*/ 27 h 54"/>
                <a:gd name="T12" fmla="*/ 288 w 293"/>
                <a:gd name="T13" fmla="*/ 51 h 54"/>
                <a:gd name="T14" fmla="*/ 286 w 293"/>
                <a:gd name="T15" fmla="*/ 54 h 54"/>
                <a:gd name="T16" fmla="*/ 283 w 293"/>
                <a:gd name="T17" fmla="*/ 54 h 54"/>
                <a:gd name="T18" fmla="*/ 0 w 293"/>
                <a:gd name="T19" fmla="*/ 54 h 54"/>
                <a:gd name="T20" fmla="*/ 0 w 293"/>
                <a:gd name="T21" fmla="*/ 49 h 54"/>
                <a:gd name="T22" fmla="*/ 25 w 293"/>
                <a:gd name="T23" fmla="*/ 49 h 54"/>
                <a:gd name="T24" fmla="*/ 25 w 293"/>
                <a:gd name="T25" fmla="*/ 5 h 54"/>
                <a:gd name="T26" fmla="*/ 0 w 293"/>
                <a:gd name="T27" fmla="*/ 5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3" h="54">
                  <a:moveTo>
                    <a:pt x="0" y="5"/>
                  </a:moveTo>
                  <a:cubicBezTo>
                    <a:pt x="0" y="0"/>
                    <a:pt x="0" y="0"/>
                    <a:pt x="0" y="0"/>
                  </a:cubicBezTo>
                  <a:cubicBezTo>
                    <a:pt x="283" y="0"/>
                    <a:pt x="283" y="0"/>
                    <a:pt x="283" y="0"/>
                  </a:cubicBezTo>
                  <a:cubicBezTo>
                    <a:pt x="286" y="0"/>
                    <a:pt x="286" y="0"/>
                    <a:pt x="286" y="0"/>
                  </a:cubicBezTo>
                  <a:cubicBezTo>
                    <a:pt x="288" y="3"/>
                    <a:pt x="288" y="3"/>
                    <a:pt x="288" y="3"/>
                  </a:cubicBezTo>
                  <a:cubicBezTo>
                    <a:pt x="288" y="3"/>
                    <a:pt x="293" y="14"/>
                    <a:pt x="293" y="27"/>
                  </a:cubicBezTo>
                  <a:cubicBezTo>
                    <a:pt x="293" y="40"/>
                    <a:pt x="288" y="51"/>
                    <a:pt x="288" y="51"/>
                  </a:cubicBezTo>
                  <a:cubicBezTo>
                    <a:pt x="286" y="54"/>
                    <a:pt x="286" y="54"/>
                    <a:pt x="286" y="54"/>
                  </a:cubicBezTo>
                  <a:cubicBezTo>
                    <a:pt x="283" y="54"/>
                    <a:pt x="283" y="54"/>
                    <a:pt x="283" y="54"/>
                  </a:cubicBezTo>
                  <a:cubicBezTo>
                    <a:pt x="0" y="54"/>
                    <a:pt x="0" y="54"/>
                    <a:pt x="0" y="54"/>
                  </a:cubicBezTo>
                  <a:cubicBezTo>
                    <a:pt x="0" y="49"/>
                    <a:pt x="0" y="49"/>
                    <a:pt x="0" y="49"/>
                  </a:cubicBezTo>
                  <a:cubicBezTo>
                    <a:pt x="25" y="49"/>
                    <a:pt x="25" y="49"/>
                    <a:pt x="25" y="49"/>
                  </a:cubicBezTo>
                  <a:cubicBezTo>
                    <a:pt x="25" y="5"/>
                    <a:pt x="25" y="5"/>
                    <a:pt x="25" y="5"/>
                  </a:cubicBezTo>
                  <a:cubicBezTo>
                    <a:pt x="0" y="5"/>
                    <a:pt x="0" y="5"/>
                    <a:pt x="0" y="5"/>
                  </a:cubicBezTo>
                </a:path>
              </a:pathLst>
            </a:custGeom>
            <a:solidFill>
              <a:srgbClr val="F68D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8" name="Freeform 729"/>
            <p:cNvSpPr>
              <a:spLocks/>
            </p:cNvSpPr>
            <p:nvPr/>
          </p:nvSpPr>
          <p:spPr bwMode="auto">
            <a:xfrm>
              <a:off x="5006976" y="4017963"/>
              <a:ext cx="477838" cy="74613"/>
            </a:xfrm>
            <a:custGeom>
              <a:avLst/>
              <a:gdLst>
                <a:gd name="T0" fmla="*/ 0 w 283"/>
                <a:gd name="T1" fmla="*/ 0 h 44"/>
                <a:gd name="T2" fmla="*/ 278 w 283"/>
                <a:gd name="T3" fmla="*/ 0 h 44"/>
                <a:gd name="T4" fmla="*/ 283 w 283"/>
                <a:gd name="T5" fmla="*/ 22 h 44"/>
                <a:gd name="T6" fmla="*/ 278 w 283"/>
                <a:gd name="T7" fmla="*/ 44 h 44"/>
                <a:gd name="T8" fmla="*/ 0 w 283"/>
                <a:gd name="T9" fmla="*/ 44 h 44"/>
                <a:gd name="T10" fmla="*/ 4 w 283"/>
                <a:gd name="T11" fmla="*/ 22 h 44"/>
                <a:gd name="T12" fmla="*/ 0 w 283"/>
                <a:gd name="T13" fmla="*/ 0 h 44"/>
              </a:gdLst>
              <a:ahLst/>
              <a:cxnLst>
                <a:cxn ang="0">
                  <a:pos x="T0" y="T1"/>
                </a:cxn>
                <a:cxn ang="0">
                  <a:pos x="T2" y="T3"/>
                </a:cxn>
                <a:cxn ang="0">
                  <a:pos x="T4" y="T5"/>
                </a:cxn>
                <a:cxn ang="0">
                  <a:pos x="T6" y="T7"/>
                </a:cxn>
                <a:cxn ang="0">
                  <a:pos x="T8" y="T9"/>
                </a:cxn>
                <a:cxn ang="0">
                  <a:pos x="T10" y="T11"/>
                </a:cxn>
                <a:cxn ang="0">
                  <a:pos x="T12" y="T13"/>
                </a:cxn>
              </a:cxnLst>
              <a:rect l="0" t="0" r="r" b="b"/>
              <a:pathLst>
                <a:path w="283" h="44">
                  <a:moveTo>
                    <a:pt x="0" y="0"/>
                  </a:moveTo>
                  <a:cubicBezTo>
                    <a:pt x="278" y="0"/>
                    <a:pt x="278" y="0"/>
                    <a:pt x="278" y="0"/>
                  </a:cubicBezTo>
                  <a:cubicBezTo>
                    <a:pt x="278" y="0"/>
                    <a:pt x="283" y="10"/>
                    <a:pt x="283" y="22"/>
                  </a:cubicBezTo>
                  <a:cubicBezTo>
                    <a:pt x="283" y="34"/>
                    <a:pt x="278" y="44"/>
                    <a:pt x="278" y="44"/>
                  </a:cubicBezTo>
                  <a:cubicBezTo>
                    <a:pt x="0" y="44"/>
                    <a:pt x="0" y="44"/>
                    <a:pt x="0" y="44"/>
                  </a:cubicBezTo>
                  <a:cubicBezTo>
                    <a:pt x="0" y="44"/>
                    <a:pt x="4" y="34"/>
                    <a:pt x="4" y="22"/>
                  </a:cubicBezTo>
                  <a:cubicBezTo>
                    <a:pt x="4" y="10"/>
                    <a:pt x="0" y="0"/>
                    <a:pt x="0" y="0"/>
                  </a:cubicBezTo>
                </a:path>
              </a:pathLst>
            </a:custGeom>
            <a:solidFill>
              <a:srgbClr val="D9D3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9" name="Freeform 730"/>
            <p:cNvSpPr>
              <a:spLocks/>
            </p:cNvSpPr>
            <p:nvPr/>
          </p:nvSpPr>
          <p:spPr bwMode="auto">
            <a:xfrm>
              <a:off x="5006976" y="4017963"/>
              <a:ext cx="4763" cy="15875"/>
            </a:xfrm>
            <a:custGeom>
              <a:avLst/>
              <a:gdLst>
                <a:gd name="T0" fmla="*/ 0 w 3"/>
                <a:gd name="T1" fmla="*/ 0 h 9"/>
                <a:gd name="T2" fmla="*/ 3 w 3"/>
                <a:gd name="T3" fmla="*/ 9 h 9"/>
                <a:gd name="T4" fmla="*/ 3 w 3"/>
                <a:gd name="T5" fmla="*/ 9 h 9"/>
                <a:gd name="T6" fmla="*/ 0 w 3"/>
                <a:gd name="T7" fmla="*/ 0 h 9"/>
              </a:gdLst>
              <a:ahLst/>
              <a:cxnLst>
                <a:cxn ang="0">
                  <a:pos x="T0" y="T1"/>
                </a:cxn>
                <a:cxn ang="0">
                  <a:pos x="T2" y="T3"/>
                </a:cxn>
                <a:cxn ang="0">
                  <a:pos x="T4" y="T5"/>
                </a:cxn>
                <a:cxn ang="0">
                  <a:pos x="T6" y="T7"/>
                </a:cxn>
              </a:cxnLst>
              <a:rect l="0" t="0" r="r" b="b"/>
              <a:pathLst>
                <a:path w="3" h="9">
                  <a:moveTo>
                    <a:pt x="0" y="0"/>
                  </a:moveTo>
                  <a:cubicBezTo>
                    <a:pt x="0" y="0"/>
                    <a:pt x="1" y="3"/>
                    <a:pt x="3" y="9"/>
                  </a:cubicBezTo>
                  <a:cubicBezTo>
                    <a:pt x="3" y="9"/>
                    <a:pt x="3" y="9"/>
                    <a:pt x="3" y="9"/>
                  </a:cubicBezTo>
                  <a:cubicBezTo>
                    <a:pt x="1" y="3"/>
                    <a:pt x="0" y="0"/>
                    <a:pt x="0" y="0"/>
                  </a:cubicBezTo>
                </a:path>
              </a:pathLst>
            </a:custGeom>
            <a:solidFill>
              <a:srgbClr val="A39F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0" name="Freeform 731"/>
            <p:cNvSpPr>
              <a:spLocks/>
            </p:cNvSpPr>
            <p:nvPr/>
          </p:nvSpPr>
          <p:spPr bwMode="auto">
            <a:xfrm>
              <a:off x="5006976" y="4017963"/>
              <a:ext cx="341313" cy="15875"/>
            </a:xfrm>
            <a:custGeom>
              <a:avLst/>
              <a:gdLst>
                <a:gd name="T0" fmla="*/ 199 w 202"/>
                <a:gd name="T1" fmla="*/ 0 h 9"/>
                <a:gd name="T2" fmla="*/ 0 w 202"/>
                <a:gd name="T3" fmla="*/ 0 h 9"/>
                <a:gd name="T4" fmla="*/ 0 w 202"/>
                <a:gd name="T5" fmla="*/ 0 h 9"/>
                <a:gd name="T6" fmla="*/ 3 w 202"/>
                <a:gd name="T7" fmla="*/ 9 h 9"/>
                <a:gd name="T8" fmla="*/ 202 w 202"/>
                <a:gd name="T9" fmla="*/ 9 h 9"/>
                <a:gd name="T10" fmla="*/ 202 w 202"/>
                <a:gd name="T11" fmla="*/ 8 h 9"/>
                <a:gd name="T12" fmla="*/ 199 w 202"/>
                <a:gd name="T13" fmla="*/ 0 h 9"/>
                <a:gd name="T14" fmla="*/ 199 w 202"/>
                <a:gd name="T15" fmla="*/ 0 h 9"/>
                <a:gd name="T16" fmla="*/ 199 w 202"/>
                <a:gd name="T17" fmla="*/ 0 h 9"/>
                <a:gd name="T18" fmla="*/ 199 w 202"/>
                <a:gd name="T19"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2" h="9">
                  <a:moveTo>
                    <a:pt x="199" y="0"/>
                  </a:moveTo>
                  <a:cubicBezTo>
                    <a:pt x="0" y="0"/>
                    <a:pt x="0" y="0"/>
                    <a:pt x="0" y="0"/>
                  </a:cubicBezTo>
                  <a:cubicBezTo>
                    <a:pt x="0" y="0"/>
                    <a:pt x="0" y="0"/>
                    <a:pt x="0" y="0"/>
                  </a:cubicBezTo>
                  <a:cubicBezTo>
                    <a:pt x="0" y="0"/>
                    <a:pt x="1" y="3"/>
                    <a:pt x="3" y="9"/>
                  </a:cubicBezTo>
                  <a:cubicBezTo>
                    <a:pt x="202" y="9"/>
                    <a:pt x="202" y="9"/>
                    <a:pt x="202" y="9"/>
                  </a:cubicBezTo>
                  <a:cubicBezTo>
                    <a:pt x="202" y="9"/>
                    <a:pt x="202" y="9"/>
                    <a:pt x="202" y="8"/>
                  </a:cubicBezTo>
                  <a:cubicBezTo>
                    <a:pt x="201" y="3"/>
                    <a:pt x="199" y="0"/>
                    <a:pt x="199" y="0"/>
                  </a:cubicBezTo>
                  <a:cubicBezTo>
                    <a:pt x="199" y="0"/>
                    <a:pt x="199" y="0"/>
                    <a:pt x="199" y="0"/>
                  </a:cubicBezTo>
                  <a:cubicBezTo>
                    <a:pt x="199" y="0"/>
                    <a:pt x="199" y="0"/>
                    <a:pt x="199" y="0"/>
                  </a:cubicBezTo>
                  <a:cubicBezTo>
                    <a:pt x="199" y="0"/>
                    <a:pt x="199" y="0"/>
                    <a:pt x="199" y="0"/>
                  </a:cubicBezTo>
                </a:path>
              </a:pathLst>
            </a:custGeom>
            <a:solidFill>
              <a:srgbClr val="928C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1" name="Freeform 732"/>
            <p:cNvSpPr>
              <a:spLocks/>
            </p:cNvSpPr>
            <p:nvPr/>
          </p:nvSpPr>
          <p:spPr bwMode="auto">
            <a:xfrm>
              <a:off x="5335588" y="4010026"/>
              <a:ext cx="311150" cy="92075"/>
            </a:xfrm>
            <a:custGeom>
              <a:avLst/>
              <a:gdLst>
                <a:gd name="T0" fmla="*/ 0 w 184"/>
                <a:gd name="T1" fmla="*/ 5 h 54"/>
                <a:gd name="T2" fmla="*/ 0 w 184"/>
                <a:gd name="T3" fmla="*/ 0 h 54"/>
                <a:gd name="T4" fmla="*/ 175 w 184"/>
                <a:gd name="T5" fmla="*/ 0 h 54"/>
                <a:gd name="T6" fmla="*/ 178 w 184"/>
                <a:gd name="T7" fmla="*/ 0 h 54"/>
                <a:gd name="T8" fmla="*/ 179 w 184"/>
                <a:gd name="T9" fmla="*/ 3 h 54"/>
                <a:gd name="T10" fmla="*/ 184 w 184"/>
                <a:gd name="T11" fmla="*/ 27 h 54"/>
                <a:gd name="T12" fmla="*/ 179 w 184"/>
                <a:gd name="T13" fmla="*/ 51 h 54"/>
                <a:gd name="T14" fmla="*/ 178 w 184"/>
                <a:gd name="T15" fmla="*/ 54 h 54"/>
                <a:gd name="T16" fmla="*/ 175 w 184"/>
                <a:gd name="T17" fmla="*/ 54 h 54"/>
                <a:gd name="T18" fmla="*/ 0 w 184"/>
                <a:gd name="T19" fmla="*/ 54 h 54"/>
                <a:gd name="T20" fmla="*/ 0 w 184"/>
                <a:gd name="T21" fmla="*/ 49 h 54"/>
                <a:gd name="T22" fmla="*/ 25 w 184"/>
                <a:gd name="T23" fmla="*/ 49 h 54"/>
                <a:gd name="T24" fmla="*/ 25 w 184"/>
                <a:gd name="T25" fmla="*/ 5 h 54"/>
                <a:gd name="T26" fmla="*/ 0 w 184"/>
                <a:gd name="T27" fmla="*/ 5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4" h="54">
                  <a:moveTo>
                    <a:pt x="0" y="5"/>
                  </a:moveTo>
                  <a:cubicBezTo>
                    <a:pt x="0" y="0"/>
                    <a:pt x="0" y="0"/>
                    <a:pt x="0" y="0"/>
                  </a:cubicBezTo>
                  <a:cubicBezTo>
                    <a:pt x="175" y="0"/>
                    <a:pt x="175" y="0"/>
                    <a:pt x="175" y="0"/>
                  </a:cubicBezTo>
                  <a:cubicBezTo>
                    <a:pt x="178" y="0"/>
                    <a:pt x="178" y="0"/>
                    <a:pt x="178" y="0"/>
                  </a:cubicBezTo>
                  <a:cubicBezTo>
                    <a:pt x="179" y="3"/>
                    <a:pt x="179" y="3"/>
                    <a:pt x="179" y="3"/>
                  </a:cubicBezTo>
                  <a:cubicBezTo>
                    <a:pt x="180" y="3"/>
                    <a:pt x="184" y="14"/>
                    <a:pt x="184" y="27"/>
                  </a:cubicBezTo>
                  <a:cubicBezTo>
                    <a:pt x="184" y="40"/>
                    <a:pt x="180" y="51"/>
                    <a:pt x="179" y="51"/>
                  </a:cubicBezTo>
                  <a:cubicBezTo>
                    <a:pt x="178" y="54"/>
                    <a:pt x="178" y="54"/>
                    <a:pt x="178" y="54"/>
                  </a:cubicBezTo>
                  <a:cubicBezTo>
                    <a:pt x="175" y="54"/>
                    <a:pt x="175" y="54"/>
                    <a:pt x="175" y="54"/>
                  </a:cubicBezTo>
                  <a:cubicBezTo>
                    <a:pt x="0" y="54"/>
                    <a:pt x="0" y="54"/>
                    <a:pt x="0" y="54"/>
                  </a:cubicBezTo>
                  <a:cubicBezTo>
                    <a:pt x="0" y="49"/>
                    <a:pt x="0" y="49"/>
                    <a:pt x="0" y="49"/>
                  </a:cubicBezTo>
                  <a:cubicBezTo>
                    <a:pt x="25" y="49"/>
                    <a:pt x="25" y="49"/>
                    <a:pt x="25" y="49"/>
                  </a:cubicBezTo>
                  <a:cubicBezTo>
                    <a:pt x="25" y="5"/>
                    <a:pt x="25" y="5"/>
                    <a:pt x="25" y="5"/>
                  </a:cubicBezTo>
                  <a:cubicBezTo>
                    <a:pt x="0" y="5"/>
                    <a:pt x="0" y="5"/>
                    <a:pt x="0" y="5"/>
                  </a:cubicBezTo>
                </a:path>
              </a:pathLst>
            </a:custGeom>
            <a:solidFill>
              <a:srgbClr val="F68D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2" name="Freeform 733"/>
            <p:cNvSpPr>
              <a:spLocks/>
            </p:cNvSpPr>
            <p:nvPr/>
          </p:nvSpPr>
          <p:spPr bwMode="auto">
            <a:xfrm>
              <a:off x="5343526" y="4017963"/>
              <a:ext cx="295275" cy="74613"/>
            </a:xfrm>
            <a:custGeom>
              <a:avLst/>
              <a:gdLst>
                <a:gd name="T0" fmla="*/ 0 w 175"/>
                <a:gd name="T1" fmla="*/ 0 h 44"/>
                <a:gd name="T2" fmla="*/ 171 w 175"/>
                <a:gd name="T3" fmla="*/ 0 h 44"/>
                <a:gd name="T4" fmla="*/ 175 w 175"/>
                <a:gd name="T5" fmla="*/ 22 h 44"/>
                <a:gd name="T6" fmla="*/ 171 w 175"/>
                <a:gd name="T7" fmla="*/ 44 h 44"/>
                <a:gd name="T8" fmla="*/ 0 w 175"/>
                <a:gd name="T9" fmla="*/ 44 h 44"/>
                <a:gd name="T10" fmla="*/ 5 w 175"/>
                <a:gd name="T11" fmla="*/ 22 h 44"/>
                <a:gd name="T12" fmla="*/ 0 w 175"/>
                <a:gd name="T13" fmla="*/ 0 h 44"/>
              </a:gdLst>
              <a:ahLst/>
              <a:cxnLst>
                <a:cxn ang="0">
                  <a:pos x="T0" y="T1"/>
                </a:cxn>
                <a:cxn ang="0">
                  <a:pos x="T2" y="T3"/>
                </a:cxn>
                <a:cxn ang="0">
                  <a:pos x="T4" y="T5"/>
                </a:cxn>
                <a:cxn ang="0">
                  <a:pos x="T6" y="T7"/>
                </a:cxn>
                <a:cxn ang="0">
                  <a:pos x="T8" y="T9"/>
                </a:cxn>
                <a:cxn ang="0">
                  <a:pos x="T10" y="T11"/>
                </a:cxn>
                <a:cxn ang="0">
                  <a:pos x="T12" y="T13"/>
                </a:cxn>
              </a:cxnLst>
              <a:rect l="0" t="0" r="r" b="b"/>
              <a:pathLst>
                <a:path w="175" h="44">
                  <a:moveTo>
                    <a:pt x="0" y="0"/>
                  </a:moveTo>
                  <a:cubicBezTo>
                    <a:pt x="171" y="0"/>
                    <a:pt x="171" y="0"/>
                    <a:pt x="171" y="0"/>
                  </a:cubicBezTo>
                  <a:cubicBezTo>
                    <a:pt x="171" y="0"/>
                    <a:pt x="175" y="10"/>
                    <a:pt x="175" y="22"/>
                  </a:cubicBezTo>
                  <a:cubicBezTo>
                    <a:pt x="175" y="34"/>
                    <a:pt x="171" y="44"/>
                    <a:pt x="171" y="44"/>
                  </a:cubicBezTo>
                  <a:cubicBezTo>
                    <a:pt x="0" y="44"/>
                    <a:pt x="0" y="44"/>
                    <a:pt x="0" y="44"/>
                  </a:cubicBezTo>
                  <a:cubicBezTo>
                    <a:pt x="0" y="44"/>
                    <a:pt x="5" y="34"/>
                    <a:pt x="5" y="22"/>
                  </a:cubicBezTo>
                  <a:cubicBezTo>
                    <a:pt x="5" y="10"/>
                    <a:pt x="0" y="0"/>
                    <a:pt x="0"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3" name="Freeform 734"/>
            <p:cNvSpPr>
              <a:spLocks noEditPoints="1"/>
            </p:cNvSpPr>
            <p:nvPr/>
          </p:nvSpPr>
          <p:spPr bwMode="auto">
            <a:xfrm>
              <a:off x="5343526" y="4017963"/>
              <a:ext cx="4763" cy="14288"/>
            </a:xfrm>
            <a:custGeom>
              <a:avLst/>
              <a:gdLst>
                <a:gd name="T0" fmla="*/ 0 w 3"/>
                <a:gd name="T1" fmla="*/ 0 h 8"/>
                <a:gd name="T2" fmla="*/ 3 w 3"/>
                <a:gd name="T3" fmla="*/ 8 h 8"/>
                <a:gd name="T4" fmla="*/ 0 w 3"/>
                <a:gd name="T5" fmla="*/ 0 h 8"/>
                <a:gd name="T6" fmla="*/ 0 w 3"/>
                <a:gd name="T7" fmla="*/ 0 h 8"/>
                <a:gd name="T8" fmla="*/ 0 w 3"/>
                <a:gd name="T9" fmla="*/ 0 h 8"/>
                <a:gd name="T10" fmla="*/ 0 w 3"/>
                <a:gd name="T11" fmla="*/ 0 h 8"/>
              </a:gdLst>
              <a:ahLst/>
              <a:cxnLst>
                <a:cxn ang="0">
                  <a:pos x="T0" y="T1"/>
                </a:cxn>
                <a:cxn ang="0">
                  <a:pos x="T2" y="T3"/>
                </a:cxn>
                <a:cxn ang="0">
                  <a:pos x="T4" y="T5"/>
                </a:cxn>
                <a:cxn ang="0">
                  <a:pos x="T6" y="T7"/>
                </a:cxn>
                <a:cxn ang="0">
                  <a:pos x="T8" y="T9"/>
                </a:cxn>
                <a:cxn ang="0">
                  <a:pos x="T10" y="T11"/>
                </a:cxn>
              </a:cxnLst>
              <a:rect l="0" t="0" r="r" b="b"/>
              <a:pathLst>
                <a:path w="3" h="8">
                  <a:moveTo>
                    <a:pt x="0" y="0"/>
                  </a:moveTo>
                  <a:cubicBezTo>
                    <a:pt x="0" y="0"/>
                    <a:pt x="2" y="3"/>
                    <a:pt x="3" y="8"/>
                  </a:cubicBezTo>
                  <a:cubicBezTo>
                    <a:pt x="2" y="3"/>
                    <a:pt x="0" y="0"/>
                    <a:pt x="0" y="0"/>
                  </a:cubicBezTo>
                  <a:moveTo>
                    <a:pt x="0" y="0"/>
                  </a:moveTo>
                  <a:cubicBezTo>
                    <a:pt x="0" y="0"/>
                    <a:pt x="0" y="0"/>
                    <a:pt x="0" y="0"/>
                  </a:cubicBezTo>
                  <a:cubicBezTo>
                    <a:pt x="0" y="0"/>
                    <a:pt x="0" y="0"/>
                    <a:pt x="0" y="0"/>
                  </a:cubicBezTo>
                </a:path>
              </a:pathLst>
            </a:custGeom>
            <a:solidFill>
              <a:srgbClr val="7772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4" name="Freeform 735"/>
            <p:cNvSpPr>
              <a:spLocks/>
            </p:cNvSpPr>
            <p:nvPr/>
          </p:nvSpPr>
          <p:spPr bwMode="auto">
            <a:xfrm>
              <a:off x="5343526" y="4017963"/>
              <a:ext cx="295275" cy="74613"/>
            </a:xfrm>
            <a:custGeom>
              <a:avLst/>
              <a:gdLst>
                <a:gd name="T0" fmla="*/ 171 w 175"/>
                <a:gd name="T1" fmla="*/ 0 h 44"/>
                <a:gd name="T2" fmla="*/ 0 w 175"/>
                <a:gd name="T3" fmla="*/ 0 h 44"/>
                <a:gd name="T4" fmla="*/ 0 w 175"/>
                <a:gd name="T5" fmla="*/ 0 h 44"/>
                <a:gd name="T6" fmla="*/ 0 w 175"/>
                <a:gd name="T7" fmla="*/ 0 h 44"/>
                <a:gd name="T8" fmla="*/ 0 w 175"/>
                <a:gd name="T9" fmla="*/ 0 h 44"/>
                <a:gd name="T10" fmla="*/ 3 w 175"/>
                <a:gd name="T11" fmla="*/ 8 h 44"/>
                <a:gd name="T12" fmla="*/ 3 w 175"/>
                <a:gd name="T13" fmla="*/ 9 h 44"/>
                <a:gd name="T14" fmla="*/ 163 w 175"/>
                <a:gd name="T15" fmla="*/ 9 h 44"/>
                <a:gd name="T16" fmla="*/ 168 w 175"/>
                <a:gd name="T17" fmla="*/ 31 h 44"/>
                <a:gd name="T18" fmla="*/ 166 w 175"/>
                <a:gd name="T19" fmla="*/ 44 h 44"/>
                <a:gd name="T20" fmla="*/ 171 w 175"/>
                <a:gd name="T21" fmla="*/ 44 h 44"/>
                <a:gd name="T22" fmla="*/ 175 w 175"/>
                <a:gd name="T23" fmla="*/ 22 h 44"/>
                <a:gd name="T24" fmla="*/ 171 w 175"/>
                <a:gd name="T25" fmla="*/ 0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5" h="44">
                  <a:moveTo>
                    <a:pt x="171" y="0"/>
                  </a:moveTo>
                  <a:cubicBezTo>
                    <a:pt x="0" y="0"/>
                    <a:pt x="0" y="0"/>
                    <a:pt x="0" y="0"/>
                  </a:cubicBezTo>
                  <a:cubicBezTo>
                    <a:pt x="0" y="0"/>
                    <a:pt x="0" y="0"/>
                    <a:pt x="0" y="0"/>
                  </a:cubicBezTo>
                  <a:cubicBezTo>
                    <a:pt x="0" y="0"/>
                    <a:pt x="0" y="0"/>
                    <a:pt x="0" y="0"/>
                  </a:cubicBezTo>
                  <a:cubicBezTo>
                    <a:pt x="0" y="0"/>
                    <a:pt x="0" y="0"/>
                    <a:pt x="0" y="0"/>
                  </a:cubicBezTo>
                  <a:cubicBezTo>
                    <a:pt x="0" y="0"/>
                    <a:pt x="2" y="3"/>
                    <a:pt x="3" y="8"/>
                  </a:cubicBezTo>
                  <a:cubicBezTo>
                    <a:pt x="3" y="9"/>
                    <a:pt x="3" y="9"/>
                    <a:pt x="3" y="9"/>
                  </a:cubicBezTo>
                  <a:cubicBezTo>
                    <a:pt x="163" y="9"/>
                    <a:pt x="163" y="9"/>
                    <a:pt x="163" y="9"/>
                  </a:cubicBezTo>
                  <a:cubicBezTo>
                    <a:pt x="163" y="9"/>
                    <a:pt x="168" y="19"/>
                    <a:pt x="168" y="31"/>
                  </a:cubicBezTo>
                  <a:cubicBezTo>
                    <a:pt x="168" y="36"/>
                    <a:pt x="167" y="41"/>
                    <a:pt x="166" y="44"/>
                  </a:cubicBezTo>
                  <a:cubicBezTo>
                    <a:pt x="171" y="44"/>
                    <a:pt x="171" y="44"/>
                    <a:pt x="171" y="44"/>
                  </a:cubicBezTo>
                  <a:cubicBezTo>
                    <a:pt x="171" y="44"/>
                    <a:pt x="175" y="34"/>
                    <a:pt x="175" y="22"/>
                  </a:cubicBezTo>
                  <a:cubicBezTo>
                    <a:pt x="175" y="10"/>
                    <a:pt x="171" y="0"/>
                    <a:pt x="171" y="0"/>
                  </a:cubicBezTo>
                </a:path>
              </a:pathLst>
            </a:custGeom>
            <a:solidFill>
              <a:srgbClr val="BDBA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5" name="Freeform 736"/>
            <p:cNvSpPr>
              <a:spLocks/>
            </p:cNvSpPr>
            <p:nvPr/>
          </p:nvSpPr>
          <p:spPr bwMode="auto">
            <a:xfrm>
              <a:off x="5051426" y="3787776"/>
              <a:ext cx="447675" cy="90488"/>
            </a:xfrm>
            <a:custGeom>
              <a:avLst/>
              <a:gdLst>
                <a:gd name="T0" fmla="*/ 0 w 265"/>
                <a:gd name="T1" fmla="*/ 4 h 54"/>
                <a:gd name="T2" fmla="*/ 0 w 265"/>
                <a:gd name="T3" fmla="*/ 0 h 54"/>
                <a:gd name="T4" fmla="*/ 256 w 265"/>
                <a:gd name="T5" fmla="*/ 0 h 54"/>
                <a:gd name="T6" fmla="*/ 259 w 265"/>
                <a:gd name="T7" fmla="*/ 0 h 54"/>
                <a:gd name="T8" fmla="*/ 260 w 265"/>
                <a:gd name="T9" fmla="*/ 2 h 54"/>
                <a:gd name="T10" fmla="*/ 265 w 265"/>
                <a:gd name="T11" fmla="*/ 27 h 54"/>
                <a:gd name="T12" fmla="*/ 260 w 265"/>
                <a:gd name="T13" fmla="*/ 51 h 54"/>
                <a:gd name="T14" fmla="*/ 259 w 265"/>
                <a:gd name="T15" fmla="*/ 54 h 54"/>
                <a:gd name="T16" fmla="*/ 256 w 265"/>
                <a:gd name="T17" fmla="*/ 54 h 54"/>
                <a:gd name="T18" fmla="*/ 0 w 265"/>
                <a:gd name="T19" fmla="*/ 54 h 54"/>
                <a:gd name="T20" fmla="*/ 0 w 265"/>
                <a:gd name="T21" fmla="*/ 49 h 54"/>
                <a:gd name="T22" fmla="*/ 33 w 265"/>
                <a:gd name="T23" fmla="*/ 49 h 54"/>
                <a:gd name="T24" fmla="*/ 33 w 265"/>
                <a:gd name="T25" fmla="*/ 4 h 54"/>
                <a:gd name="T26" fmla="*/ 0 w 265"/>
                <a:gd name="T27" fmla="*/ 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65" h="54">
                  <a:moveTo>
                    <a:pt x="0" y="4"/>
                  </a:moveTo>
                  <a:cubicBezTo>
                    <a:pt x="0" y="0"/>
                    <a:pt x="0" y="0"/>
                    <a:pt x="0" y="0"/>
                  </a:cubicBezTo>
                  <a:cubicBezTo>
                    <a:pt x="256" y="0"/>
                    <a:pt x="256" y="0"/>
                    <a:pt x="256" y="0"/>
                  </a:cubicBezTo>
                  <a:cubicBezTo>
                    <a:pt x="259" y="0"/>
                    <a:pt x="259" y="0"/>
                    <a:pt x="259" y="0"/>
                  </a:cubicBezTo>
                  <a:cubicBezTo>
                    <a:pt x="260" y="2"/>
                    <a:pt x="260" y="2"/>
                    <a:pt x="260" y="2"/>
                  </a:cubicBezTo>
                  <a:cubicBezTo>
                    <a:pt x="261" y="3"/>
                    <a:pt x="265" y="13"/>
                    <a:pt x="265" y="27"/>
                  </a:cubicBezTo>
                  <a:cubicBezTo>
                    <a:pt x="265" y="40"/>
                    <a:pt x="261" y="50"/>
                    <a:pt x="260" y="51"/>
                  </a:cubicBezTo>
                  <a:cubicBezTo>
                    <a:pt x="259" y="54"/>
                    <a:pt x="259" y="54"/>
                    <a:pt x="259" y="54"/>
                  </a:cubicBezTo>
                  <a:cubicBezTo>
                    <a:pt x="256" y="54"/>
                    <a:pt x="256" y="54"/>
                    <a:pt x="256" y="54"/>
                  </a:cubicBezTo>
                  <a:cubicBezTo>
                    <a:pt x="0" y="54"/>
                    <a:pt x="0" y="54"/>
                    <a:pt x="0" y="54"/>
                  </a:cubicBezTo>
                  <a:cubicBezTo>
                    <a:pt x="0" y="49"/>
                    <a:pt x="0" y="49"/>
                    <a:pt x="0" y="49"/>
                  </a:cubicBezTo>
                  <a:cubicBezTo>
                    <a:pt x="33" y="49"/>
                    <a:pt x="33" y="49"/>
                    <a:pt x="33" y="49"/>
                  </a:cubicBezTo>
                  <a:cubicBezTo>
                    <a:pt x="33" y="4"/>
                    <a:pt x="33" y="4"/>
                    <a:pt x="33" y="4"/>
                  </a:cubicBezTo>
                  <a:cubicBezTo>
                    <a:pt x="0" y="4"/>
                    <a:pt x="0" y="4"/>
                    <a:pt x="0" y="4"/>
                  </a:cubicBezTo>
                </a:path>
              </a:pathLst>
            </a:custGeom>
            <a:solidFill>
              <a:srgbClr val="D30C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6" name="Freeform 737"/>
            <p:cNvSpPr>
              <a:spLocks/>
            </p:cNvSpPr>
            <p:nvPr/>
          </p:nvSpPr>
          <p:spPr bwMode="auto">
            <a:xfrm>
              <a:off x="4970463" y="3787776"/>
              <a:ext cx="430213" cy="90488"/>
            </a:xfrm>
            <a:custGeom>
              <a:avLst/>
              <a:gdLst>
                <a:gd name="T0" fmla="*/ 0 w 254"/>
                <a:gd name="T1" fmla="*/ 4 h 54"/>
                <a:gd name="T2" fmla="*/ 0 w 254"/>
                <a:gd name="T3" fmla="*/ 0 h 54"/>
                <a:gd name="T4" fmla="*/ 244 w 254"/>
                <a:gd name="T5" fmla="*/ 0 h 54"/>
                <a:gd name="T6" fmla="*/ 248 w 254"/>
                <a:gd name="T7" fmla="*/ 0 h 54"/>
                <a:gd name="T8" fmla="*/ 249 w 254"/>
                <a:gd name="T9" fmla="*/ 2 h 54"/>
                <a:gd name="T10" fmla="*/ 254 w 254"/>
                <a:gd name="T11" fmla="*/ 27 h 54"/>
                <a:gd name="T12" fmla="*/ 249 w 254"/>
                <a:gd name="T13" fmla="*/ 51 h 54"/>
                <a:gd name="T14" fmla="*/ 248 w 254"/>
                <a:gd name="T15" fmla="*/ 54 h 54"/>
                <a:gd name="T16" fmla="*/ 244 w 254"/>
                <a:gd name="T17" fmla="*/ 54 h 54"/>
                <a:gd name="T18" fmla="*/ 0 w 254"/>
                <a:gd name="T19" fmla="*/ 54 h 54"/>
                <a:gd name="T20" fmla="*/ 0 w 254"/>
                <a:gd name="T21" fmla="*/ 49 h 54"/>
                <a:gd name="T22" fmla="*/ 21 w 254"/>
                <a:gd name="T23" fmla="*/ 49 h 54"/>
                <a:gd name="T24" fmla="*/ 21 w 254"/>
                <a:gd name="T25" fmla="*/ 4 h 54"/>
                <a:gd name="T26" fmla="*/ 0 w 254"/>
                <a:gd name="T27" fmla="*/ 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54" h="54">
                  <a:moveTo>
                    <a:pt x="0" y="4"/>
                  </a:moveTo>
                  <a:cubicBezTo>
                    <a:pt x="0" y="0"/>
                    <a:pt x="0" y="0"/>
                    <a:pt x="0" y="0"/>
                  </a:cubicBezTo>
                  <a:cubicBezTo>
                    <a:pt x="244" y="0"/>
                    <a:pt x="244" y="0"/>
                    <a:pt x="244" y="0"/>
                  </a:cubicBezTo>
                  <a:cubicBezTo>
                    <a:pt x="248" y="0"/>
                    <a:pt x="248" y="0"/>
                    <a:pt x="248" y="0"/>
                  </a:cubicBezTo>
                  <a:cubicBezTo>
                    <a:pt x="249" y="2"/>
                    <a:pt x="249" y="2"/>
                    <a:pt x="249" y="2"/>
                  </a:cubicBezTo>
                  <a:cubicBezTo>
                    <a:pt x="249" y="3"/>
                    <a:pt x="254" y="13"/>
                    <a:pt x="254" y="27"/>
                  </a:cubicBezTo>
                  <a:cubicBezTo>
                    <a:pt x="254" y="40"/>
                    <a:pt x="249" y="50"/>
                    <a:pt x="249" y="51"/>
                  </a:cubicBezTo>
                  <a:cubicBezTo>
                    <a:pt x="248" y="54"/>
                    <a:pt x="248" y="54"/>
                    <a:pt x="248" y="54"/>
                  </a:cubicBezTo>
                  <a:cubicBezTo>
                    <a:pt x="244" y="54"/>
                    <a:pt x="244" y="54"/>
                    <a:pt x="244" y="54"/>
                  </a:cubicBezTo>
                  <a:cubicBezTo>
                    <a:pt x="0" y="54"/>
                    <a:pt x="0" y="54"/>
                    <a:pt x="0" y="54"/>
                  </a:cubicBezTo>
                  <a:cubicBezTo>
                    <a:pt x="0" y="49"/>
                    <a:pt x="0" y="49"/>
                    <a:pt x="0" y="49"/>
                  </a:cubicBezTo>
                  <a:cubicBezTo>
                    <a:pt x="21" y="49"/>
                    <a:pt x="21" y="49"/>
                    <a:pt x="21" y="49"/>
                  </a:cubicBezTo>
                  <a:cubicBezTo>
                    <a:pt x="21" y="4"/>
                    <a:pt x="21" y="4"/>
                    <a:pt x="21" y="4"/>
                  </a:cubicBezTo>
                  <a:cubicBezTo>
                    <a:pt x="0" y="4"/>
                    <a:pt x="0" y="4"/>
                    <a:pt x="0" y="4"/>
                  </a:cubicBezTo>
                </a:path>
              </a:pathLst>
            </a:custGeom>
            <a:solidFill>
              <a:srgbClr val="D30C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7" name="Freeform 738"/>
            <p:cNvSpPr>
              <a:spLocks/>
            </p:cNvSpPr>
            <p:nvPr/>
          </p:nvSpPr>
          <p:spPr bwMode="auto">
            <a:xfrm>
              <a:off x="5286376" y="3878263"/>
              <a:ext cx="28575" cy="1588"/>
            </a:xfrm>
            <a:custGeom>
              <a:avLst/>
              <a:gdLst>
                <a:gd name="T0" fmla="*/ 17 w 17"/>
                <a:gd name="T1" fmla="*/ 0 h 1"/>
                <a:gd name="T2" fmla="*/ 0 w 17"/>
                <a:gd name="T3" fmla="*/ 0 h 1"/>
                <a:gd name="T4" fmla="*/ 0 w 17"/>
                <a:gd name="T5" fmla="*/ 1 h 1"/>
                <a:gd name="T6" fmla="*/ 17 w 17"/>
                <a:gd name="T7" fmla="*/ 1 h 1"/>
                <a:gd name="T8" fmla="*/ 17 w 17"/>
                <a:gd name="T9" fmla="*/ 0 h 1"/>
              </a:gdLst>
              <a:ahLst/>
              <a:cxnLst>
                <a:cxn ang="0">
                  <a:pos x="T0" y="T1"/>
                </a:cxn>
                <a:cxn ang="0">
                  <a:pos x="T2" y="T3"/>
                </a:cxn>
                <a:cxn ang="0">
                  <a:pos x="T4" y="T5"/>
                </a:cxn>
                <a:cxn ang="0">
                  <a:pos x="T6" y="T7"/>
                </a:cxn>
                <a:cxn ang="0">
                  <a:pos x="T8" y="T9"/>
                </a:cxn>
              </a:cxnLst>
              <a:rect l="0" t="0" r="r" b="b"/>
              <a:pathLst>
                <a:path w="17" h="1">
                  <a:moveTo>
                    <a:pt x="17" y="0"/>
                  </a:moveTo>
                  <a:cubicBezTo>
                    <a:pt x="0" y="0"/>
                    <a:pt x="0" y="0"/>
                    <a:pt x="0" y="0"/>
                  </a:cubicBezTo>
                  <a:cubicBezTo>
                    <a:pt x="0" y="0"/>
                    <a:pt x="0" y="1"/>
                    <a:pt x="0" y="1"/>
                  </a:cubicBezTo>
                  <a:cubicBezTo>
                    <a:pt x="17" y="1"/>
                    <a:pt x="17" y="1"/>
                    <a:pt x="17" y="1"/>
                  </a:cubicBezTo>
                  <a:cubicBezTo>
                    <a:pt x="17" y="1"/>
                    <a:pt x="17" y="0"/>
                    <a:pt x="17" y="0"/>
                  </a:cubicBezTo>
                </a:path>
              </a:pathLst>
            </a:custGeom>
            <a:solidFill>
              <a:srgbClr val="CBC8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8" name="Freeform 739"/>
            <p:cNvSpPr>
              <a:spLocks/>
            </p:cNvSpPr>
            <p:nvPr/>
          </p:nvSpPr>
          <p:spPr bwMode="auto">
            <a:xfrm>
              <a:off x="5286376" y="3879851"/>
              <a:ext cx="28575" cy="9525"/>
            </a:xfrm>
            <a:custGeom>
              <a:avLst/>
              <a:gdLst>
                <a:gd name="T0" fmla="*/ 17 w 17"/>
                <a:gd name="T1" fmla="*/ 0 h 5"/>
                <a:gd name="T2" fmla="*/ 0 w 17"/>
                <a:gd name="T3" fmla="*/ 0 h 5"/>
                <a:gd name="T4" fmla="*/ 0 w 17"/>
                <a:gd name="T5" fmla="*/ 5 h 5"/>
                <a:gd name="T6" fmla="*/ 16 w 17"/>
                <a:gd name="T7" fmla="*/ 5 h 5"/>
                <a:gd name="T8" fmla="*/ 17 w 17"/>
                <a:gd name="T9" fmla="*/ 0 h 5"/>
              </a:gdLst>
              <a:ahLst/>
              <a:cxnLst>
                <a:cxn ang="0">
                  <a:pos x="T0" y="T1"/>
                </a:cxn>
                <a:cxn ang="0">
                  <a:pos x="T2" y="T3"/>
                </a:cxn>
                <a:cxn ang="0">
                  <a:pos x="T4" y="T5"/>
                </a:cxn>
                <a:cxn ang="0">
                  <a:pos x="T6" y="T7"/>
                </a:cxn>
                <a:cxn ang="0">
                  <a:pos x="T8" y="T9"/>
                </a:cxn>
              </a:cxnLst>
              <a:rect l="0" t="0" r="r" b="b"/>
              <a:pathLst>
                <a:path w="17" h="5">
                  <a:moveTo>
                    <a:pt x="17" y="0"/>
                  </a:moveTo>
                  <a:cubicBezTo>
                    <a:pt x="0" y="0"/>
                    <a:pt x="0" y="0"/>
                    <a:pt x="0" y="0"/>
                  </a:cubicBezTo>
                  <a:cubicBezTo>
                    <a:pt x="0" y="2"/>
                    <a:pt x="0" y="3"/>
                    <a:pt x="0" y="5"/>
                  </a:cubicBezTo>
                  <a:cubicBezTo>
                    <a:pt x="16" y="5"/>
                    <a:pt x="16" y="5"/>
                    <a:pt x="16" y="5"/>
                  </a:cubicBezTo>
                  <a:cubicBezTo>
                    <a:pt x="16" y="3"/>
                    <a:pt x="16" y="2"/>
                    <a:pt x="17" y="0"/>
                  </a:cubicBezTo>
                </a:path>
              </a:pathLst>
            </a:custGeom>
            <a:solidFill>
              <a:srgbClr val="482C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9" name="Freeform 740"/>
            <p:cNvSpPr>
              <a:spLocks/>
            </p:cNvSpPr>
            <p:nvPr/>
          </p:nvSpPr>
          <p:spPr bwMode="auto">
            <a:xfrm>
              <a:off x="5283201" y="3905251"/>
              <a:ext cx="30163" cy="15875"/>
            </a:xfrm>
            <a:custGeom>
              <a:avLst/>
              <a:gdLst>
                <a:gd name="T0" fmla="*/ 17 w 17"/>
                <a:gd name="T1" fmla="*/ 0 h 9"/>
                <a:gd name="T2" fmla="*/ 0 w 17"/>
                <a:gd name="T3" fmla="*/ 0 h 9"/>
                <a:gd name="T4" fmla="*/ 0 w 17"/>
                <a:gd name="T5" fmla="*/ 9 h 9"/>
                <a:gd name="T6" fmla="*/ 8 w 17"/>
                <a:gd name="T7" fmla="*/ 1 h 9"/>
                <a:gd name="T8" fmla="*/ 17 w 17"/>
                <a:gd name="T9" fmla="*/ 9 h 9"/>
                <a:gd name="T10" fmla="*/ 17 w 17"/>
                <a:gd name="T11" fmla="*/ 0 h 9"/>
              </a:gdLst>
              <a:ahLst/>
              <a:cxnLst>
                <a:cxn ang="0">
                  <a:pos x="T0" y="T1"/>
                </a:cxn>
                <a:cxn ang="0">
                  <a:pos x="T2" y="T3"/>
                </a:cxn>
                <a:cxn ang="0">
                  <a:pos x="T4" y="T5"/>
                </a:cxn>
                <a:cxn ang="0">
                  <a:pos x="T6" y="T7"/>
                </a:cxn>
                <a:cxn ang="0">
                  <a:pos x="T8" y="T9"/>
                </a:cxn>
                <a:cxn ang="0">
                  <a:pos x="T10" y="T11"/>
                </a:cxn>
              </a:cxnLst>
              <a:rect l="0" t="0" r="r" b="b"/>
              <a:pathLst>
                <a:path w="17" h="9">
                  <a:moveTo>
                    <a:pt x="17" y="0"/>
                  </a:moveTo>
                  <a:cubicBezTo>
                    <a:pt x="0" y="0"/>
                    <a:pt x="0" y="0"/>
                    <a:pt x="0" y="0"/>
                  </a:cubicBezTo>
                  <a:cubicBezTo>
                    <a:pt x="0" y="3"/>
                    <a:pt x="0" y="6"/>
                    <a:pt x="0" y="9"/>
                  </a:cubicBezTo>
                  <a:cubicBezTo>
                    <a:pt x="0" y="9"/>
                    <a:pt x="5" y="3"/>
                    <a:pt x="8" y="1"/>
                  </a:cubicBezTo>
                  <a:cubicBezTo>
                    <a:pt x="11" y="4"/>
                    <a:pt x="17" y="9"/>
                    <a:pt x="17" y="9"/>
                  </a:cubicBezTo>
                  <a:cubicBezTo>
                    <a:pt x="17" y="6"/>
                    <a:pt x="17" y="3"/>
                    <a:pt x="17" y="0"/>
                  </a:cubicBezTo>
                </a:path>
              </a:pathLst>
            </a:custGeom>
            <a:solidFill>
              <a:srgbClr val="CAC8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0" name="Freeform 741"/>
            <p:cNvSpPr>
              <a:spLocks/>
            </p:cNvSpPr>
            <p:nvPr/>
          </p:nvSpPr>
          <p:spPr bwMode="auto">
            <a:xfrm>
              <a:off x="5283201" y="3889376"/>
              <a:ext cx="30163" cy="15875"/>
            </a:xfrm>
            <a:custGeom>
              <a:avLst/>
              <a:gdLst>
                <a:gd name="T0" fmla="*/ 17 w 17"/>
                <a:gd name="T1" fmla="*/ 0 h 10"/>
                <a:gd name="T2" fmla="*/ 1 w 17"/>
                <a:gd name="T3" fmla="*/ 0 h 10"/>
                <a:gd name="T4" fmla="*/ 0 w 17"/>
                <a:gd name="T5" fmla="*/ 10 h 10"/>
                <a:gd name="T6" fmla="*/ 17 w 17"/>
                <a:gd name="T7" fmla="*/ 10 h 10"/>
                <a:gd name="T8" fmla="*/ 17 w 17"/>
                <a:gd name="T9" fmla="*/ 0 h 10"/>
              </a:gdLst>
              <a:ahLst/>
              <a:cxnLst>
                <a:cxn ang="0">
                  <a:pos x="T0" y="T1"/>
                </a:cxn>
                <a:cxn ang="0">
                  <a:pos x="T2" y="T3"/>
                </a:cxn>
                <a:cxn ang="0">
                  <a:pos x="T4" y="T5"/>
                </a:cxn>
                <a:cxn ang="0">
                  <a:pos x="T6" y="T7"/>
                </a:cxn>
                <a:cxn ang="0">
                  <a:pos x="T8" y="T9"/>
                </a:cxn>
              </a:cxnLst>
              <a:rect l="0" t="0" r="r" b="b"/>
              <a:pathLst>
                <a:path w="17" h="10">
                  <a:moveTo>
                    <a:pt x="17" y="0"/>
                  </a:moveTo>
                  <a:cubicBezTo>
                    <a:pt x="1" y="0"/>
                    <a:pt x="1" y="0"/>
                    <a:pt x="1" y="0"/>
                  </a:cubicBezTo>
                  <a:cubicBezTo>
                    <a:pt x="0" y="3"/>
                    <a:pt x="0" y="6"/>
                    <a:pt x="0" y="10"/>
                  </a:cubicBezTo>
                  <a:cubicBezTo>
                    <a:pt x="17" y="10"/>
                    <a:pt x="17" y="10"/>
                    <a:pt x="17" y="10"/>
                  </a:cubicBezTo>
                  <a:cubicBezTo>
                    <a:pt x="17" y="6"/>
                    <a:pt x="17" y="3"/>
                    <a:pt x="17" y="0"/>
                  </a:cubicBezTo>
                </a:path>
              </a:pathLst>
            </a:custGeom>
            <a:solidFill>
              <a:srgbClr val="9F9B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1" name="Freeform 742"/>
            <p:cNvSpPr>
              <a:spLocks/>
            </p:cNvSpPr>
            <p:nvPr/>
          </p:nvSpPr>
          <p:spPr bwMode="auto">
            <a:xfrm>
              <a:off x="5286376" y="3819526"/>
              <a:ext cx="52388" cy="58738"/>
            </a:xfrm>
            <a:custGeom>
              <a:avLst/>
              <a:gdLst>
                <a:gd name="T0" fmla="*/ 31 w 31"/>
                <a:gd name="T1" fmla="*/ 0 h 35"/>
                <a:gd name="T2" fmla="*/ 11 w 31"/>
                <a:gd name="T3" fmla="*/ 0 h 35"/>
                <a:gd name="T4" fmla="*/ 0 w 31"/>
                <a:gd name="T5" fmla="*/ 35 h 35"/>
                <a:gd name="T6" fmla="*/ 17 w 31"/>
                <a:gd name="T7" fmla="*/ 35 h 35"/>
                <a:gd name="T8" fmla="*/ 31 w 31"/>
                <a:gd name="T9" fmla="*/ 0 h 35"/>
              </a:gdLst>
              <a:ahLst/>
              <a:cxnLst>
                <a:cxn ang="0">
                  <a:pos x="T0" y="T1"/>
                </a:cxn>
                <a:cxn ang="0">
                  <a:pos x="T2" y="T3"/>
                </a:cxn>
                <a:cxn ang="0">
                  <a:pos x="T4" y="T5"/>
                </a:cxn>
                <a:cxn ang="0">
                  <a:pos x="T6" y="T7"/>
                </a:cxn>
                <a:cxn ang="0">
                  <a:pos x="T8" y="T9"/>
                </a:cxn>
              </a:cxnLst>
              <a:rect l="0" t="0" r="r" b="b"/>
              <a:pathLst>
                <a:path w="31" h="35">
                  <a:moveTo>
                    <a:pt x="31" y="0"/>
                  </a:moveTo>
                  <a:cubicBezTo>
                    <a:pt x="11" y="0"/>
                    <a:pt x="11" y="0"/>
                    <a:pt x="11" y="0"/>
                  </a:cubicBezTo>
                  <a:cubicBezTo>
                    <a:pt x="4" y="4"/>
                    <a:pt x="1" y="18"/>
                    <a:pt x="0" y="35"/>
                  </a:cubicBezTo>
                  <a:cubicBezTo>
                    <a:pt x="17" y="35"/>
                    <a:pt x="17" y="35"/>
                    <a:pt x="17" y="35"/>
                  </a:cubicBezTo>
                  <a:cubicBezTo>
                    <a:pt x="19" y="12"/>
                    <a:pt x="24" y="0"/>
                    <a:pt x="31" y="0"/>
                  </a:cubicBezTo>
                </a:path>
              </a:pathLst>
            </a:custGeom>
            <a:solidFill>
              <a:srgbClr val="B224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2" name="Freeform 743"/>
            <p:cNvSpPr>
              <a:spLocks/>
            </p:cNvSpPr>
            <p:nvPr/>
          </p:nvSpPr>
          <p:spPr bwMode="auto">
            <a:xfrm>
              <a:off x="5276851" y="3819526"/>
              <a:ext cx="61913" cy="101600"/>
            </a:xfrm>
            <a:custGeom>
              <a:avLst/>
              <a:gdLst>
                <a:gd name="T0" fmla="*/ 0 w 36"/>
                <a:gd name="T1" fmla="*/ 60 h 60"/>
                <a:gd name="T2" fmla="*/ 8 w 36"/>
                <a:gd name="T3" fmla="*/ 52 h 60"/>
                <a:gd name="T4" fmla="*/ 17 w 36"/>
                <a:gd name="T5" fmla="*/ 60 h 60"/>
                <a:gd name="T6" fmla="*/ 36 w 36"/>
                <a:gd name="T7" fmla="*/ 0 h 60"/>
                <a:gd name="T8" fmla="*/ 16 w 36"/>
                <a:gd name="T9" fmla="*/ 0 h 60"/>
                <a:gd name="T10" fmla="*/ 0 w 36"/>
                <a:gd name="T11" fmla="*/ 60 h 60"/>
              </a:gdLst>
              <a:ahLst/>
              <a:cxnLst>
                <a:cxn ang="0">
                  <a:pos x="T0" y="T1"/>
                </a:cxn>
                <a:cxn ang="0">
                  <a:pos x="T2" y="T3"/>
                </a:cxn>
                <a:cxn ang="0">
                  <a:pos x="T4" y="T5"/>
                </a:cxn>
                <a:cxn ang="0">
                  <a:pos x="T6" y="T7"/>
                </a:cxn>
                <a:cxn ang="0">
                  <a:pos x="T8" y="T9"/>
                </a:cxn>
                <a:cxn ang="0">
                  <a:pos x="T10" y="T11"/>
                </a:cxn>
              </a:cxnLst>
              <a:rect l="0" t="0" r="r" b="b"/>
              <a:pathLst>
                <a:path w="36" h="60">
                  <a:moveTo>
                    <a:pt x="0" y="60"/>
                  </a:moveTo>
                  <a:cubicBezTo>
                    <a:pt x="0" y="60"/>
                    <a:pt x="5" y="54"/>
                    <a:pt x="8" y="52"/>
                  </a:cubicBezTo>
                  <a:cubicBezTo>
                    <a:pt x="11" y="55"/>
                    <a:pt x="17" y="60"/>
                    <a:pt x="17" y="60"/>
                  </a:cubicBezTo>
                  <a:cubicBezTo>
                    <a:pt x="17" y="21"/>
                    <a:pt x="26" y="0"/>
                    <a:pt x="36" y="0"/>
                  </a:cubicBezTo>
                  <a:cubicBezTo>
                    <a:pt x="16" y="0"/>
                    <a:pt x="16" y="0"/>
                    <a:pt x="16" y="0"/>
                  </a:cubicBezTo>
                  <a:cubicBezTo>
                    <a:pt x="6" y="6"/>
                    <a:pt x="0" y="32"/>
                    <a:pt x="0" y="60"/>
                  </a:cubicBezTo>
                  <a:close/>
                </a:path>
              </a:pathLst>
            </a:custGeom>
            <a:solidFill>
              <a:srgbClr val="009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304" name="TextBox 303">
            <a:extLst>
              <a:ext uri="{FF2B5EF4-FFF2-40B4-BE49-F238E27FC236}">
                <a16:creationId xmlns:a16="http://schemas.microsoft.com/office/drawing/2014/main" id="{B3AF1B72-D3CD-4E93-B921-C045EC14D70E}"/>
              </a:ext>
            </a:extLst>
          </p:cNvPr>
          <p:cNvSpPr txBox="1"/>
          <p:nvPr/>
        </p:nvSpPr>
        <p:spPr>
          <a:xfrm>
            <a:off x="546370" y="5207669"/>
            <a:ext cx="6582642" cy="1246495"/>
          </a:xfrm>
          <a:prstGeom prst="rect">
            <a:avLst/>
          </a:prstGeom>
          <a:noFill/>
        </p:spPr>
        <p:txBody>
          <a:bodyPr wrap="square">
            <a:spAutoFit/>
          </a:bodyPr>
          <a:lstStyle/>
          <a:p>
            <a:pPr>
              <a:spcBef>
                <a:spcPts val="0"/>
              </a:spcBef>
              <a:spcAft>
                <a:spcPts val="600"/>
              </a:spcAft>
              <a:buClr>
                <a:srgbClr val="0033CC"/>
              </a:buClr>
            </a:pPr>
            <a:r>
              <a:rPr lang="en-US" sz="1200" dirty="0">
                <a:solidFill>
                  <a:schemeClr val="bg2"/>
                </a:solidFill>
                <a:latin typeface="+mn-lt"/>
                <a:cs typeface="+mn-cs"/>
              </a:rPr>
              <a:t>Sources</a:t>
            </a:r>
            <a:r>
              <a:rPr lang="en-US" sz="1200" b="0" dirty="0">
                <a:solidFill>
                  <a:schemeClr val="bg2"/>
                </a:solidFill>
                <a:latin typeface="+mn-lt"/>
                <a:cs typeface="+mn-cs"/>
              </a:rPr>
              <a:t>: </a:t>
            </a:r>
          </a:p>
          <a:p>
            <a:pPr marL="228600" indent="-228600">
              <a:spcBef>
                <a:spcPts val="0"/>
              </a:spcBef>
              <a:spcAft>
                <a:spcPts val="600"/>
              </a:spcAft>
              <a:buClr>
                <a:srgbClr val="0033CC"/>
              </a:buClr>
              <a:buFont typeface="Arial" panose="020B0604020202020204" pitchFamily="34" charset="0"/>
              <a:buChar char="•"/>
            </a:pPr>
            <a:r>
              <a:rPr lang="en-US" sz="1200" b="0" i="1" dirty="0">
                <a:solidFill>
                  <a:schemeClr val="bg2"/>
                </a:solidFill>
                <a:latin typeface="+mn-lt"/>
                <a:cs typeface="+mn-cs"/>
              </a:rPr>
              <a:t>COVID-19 Pandemic Response Internal Controls Guidance </a:t>
            </a:r>
          </a:p>
          <a:p>
            <a:pPr marL="228600" lvl="0" indent="-228600">
              <a:spcBef>
                <a:spcPts val="0"/>
              </a:spcBef>
              <a:spcAft>
                <a:spcPts val="600"/>
              </a:spcAft>
              <a:buClr>
                <a:srgbClr val="0033CC"/>
              </a:buClr>
              <a:buFont typeface="Arial" panose="020B0604020202020204" pitchFamily="34" charset="0"/>
              <a:buChar char="•"/>
            </a:pPr>
            <a:r>
              <a:rPr lang="en-US" sz="1200" b="0" dirty="0">
                <a:solidFill>
                  <a:schemeClr val="bg2"/>
                </a:solidFill>
                <a:latin typeface="+mn-lt"/>
                <a:cs typeface="+mn-cs"/>
              </a:rPr>
              <a:t>Massachusetts Comptroller, </a:t>
            </a:r>
            <a:r>
              <a:rPr lang="en-US" sz="1200" b="0" i="1" dirty="0">
                <a:solidFill>
                  <a:schemeClr val="bg2"/>
                </a:solidFill>
                <a:latin typeface="+mn-lt"/>
                <a:cs typeface="+mn-cs"/>
              </a:rPr>
              <a:t>Internal Control Guide </a:t>
            </a:r>
          </a:p>
          <a:p>
            <a:pPr marL="228600" lvl="0" indent="-228600">
              <a:spcBef>
                <a:spcPts val="0"/>
              </a:spcBef>
              <a:spcAft>
                <a:spcPts val="600"/>
              </a:spcAft>
              <a:buClr>
                <a:srgbClr val="0033CC"/>
              </a:buClr>
              <a:buFont typeface="Arial" panose="020B0604020202020204" pitchFamily="34" charset="0"/>
              <a:buChar char="•"/>
            </a:pPr>
            <a:r>
              <a:rPr lang="en-US" sz="1200" b="0" dirty="0">
                <a:solidFill>
                  <a:schemeClr val="bg2"/>
                </a:solidFill>
                <a:latin typeface="+mn-lt"/>
                <a:cs typeface="+mn-cs"/>
              </a:rPr>
              <a:t>Pandemic Response and Accountability Committee,</a:t>
            </a:r>
            <a:r>
              <a:rPr lang="en-US" sz="1200" b="0" i="1" dirty="0">
                <a:solidFill>
                  <a:schemeClr val="bg2"/>
                </a:solidFill>
                <a:latin typeface="+mn-lt"/>
                <a:cs typeface="+mn-cs"/>
              </a:rPr>
              <a:t> Lessons Learned in Oversight of Pandemic Relief Funds</a:t>
            </a:r>
          </a:p>
        </p:txBody>
      </p:sp>
    </p:spTree>
    <p:extLst>
      <p:ext uri="{BB962C8B-B14F-4D97-AF65-F5344CB8AC3E}">
        <p14:creationId xmlns:p14="http://schemas.microsoft.com/office/powerpoint/2010/main" val="1708104386"/>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a:t>Fiscal Monitoring</a:t>
            </a:r>
          </a:p>
        </p:txBody>
      </p:sp>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46</a:t>
            </a:fld>
            <a:endParaRPr lang="en-US" dirty="0"/>
          </a:p>
        </p:txBody>
      </p:sp>
    </p:spTree>
    <p:extLst>
      <p:ext uri="{BB962C8B-B14F-4D97-AF65-F5344CB8AC3E}">
        <p14:creationId xmlns:p14="http://schemas.microsoft.com/office/powerpoint/2010/main" val="3895797902"/>
      </p:ext>
    </p:ext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47</a:t>
            </a:fld>
            <a:endParaRPr lang="en-US" dirty="0"/>
          </a:p>
        </p:txBody>
      </p:sp>
      <p:sp>
        <p:nvSpPr>
          <p:cNvPr id="3" name="Title 2"/>
          <p:cNvSpPr>
            <a:spLocks noGrp="1"/>
          </p:cNvSpPr>
          <p:nvPr>
            <p:ph type="title"/>
          </p:nvPr>
        </p:nvSpPr>
        <p:spPr/>
        <p:txBody>
          <a:bodyPr/>
          <a:lstStyle/>
          <a:p>
            <a:r>
              <a:rPr lang="en-US" dirty="0"/>
              <a:t>Fiscal Monitoring</a:t>
            </a:r>
          </a:p>
        </p:txBody>
      </p:sp>
      <p:sp>
        <p:nvSpPr>
          <p:cNvPr id="4" name="Text Placeholder 3"/>
          <p:cNvSpPr>
            <a:spLocks noGrp="1"/>
          </p:cNvSpPr>
          <p:nvPr>
            <p:ph type="body" sz="quarter" idx="12"/>
          </p:nvPr>
        </p:nvSpPr>
        <p:spPr/>
        <p:txBody>
          <a:bodyPr/>
          <a:lstStyle/>
          <a:p>
            <a:pPr marL="0" indent="0">
              <a:buNone/>
            </a:pPr>
            <a:r>
              <a:rPr lang="en-US" dirty="0"/>
              <a:t>What is fiscal monitoring? </a:t>
            </a:r>
          </a:p>
          <a:p>
            <a:pPr marL="0" indent="0">
              <a:buNone/>
            </a:pPr>
            <a:r>
              <a:rPr lang="en-US" b="0" dirty="0"/>
              <a:t>Fiscal monitoring is the review process that EEC will employ to help ensure you are using Grant funds correctly.</a:t>
            </a:r>
          </a:p>
          <a:p>
            <a:endParaRPr lang="en-US" b="0" dirty="0"/>
          </a:p>
          <a:p>
            <a:pPr marL="0" indent="0">
              <a:buNone/>
            </a:pPr>
            <a:r>
              <a:rPr lang="en-US" dirty="0"/>
              <a:t>Purpose </a:t>
            </a:r>
          </a:p>
          <a:p>
            <a:pPr marL="0" indent="0">
              <a:buNone/>
            </a:pPr>
            <a:r>
              <a:rPr lang="en-US" b="0" dirty="0"/>
              <a:t>To help you ensure that you have the processes and documentation in place to successfully comply with the Grant’s requirements.</a:t>
            </a:r>
          </a:p>
          <a:p>
            <a:pPr marL="0" indent="0">
              <a:buNone/>
            </a:pPr>
            <a:endParaRPr lang="en-US" b="0" dirty="0"/>
          </a:p>
          <a:p>
            <a:pPr marL="0" indent="0">
              <a:buNone/>
            </a:pPr>
            <a:r>
              <a:rPr lang="en-US" dirty="0"/>
              <a:t>Additional information</a:t>
            </a:r>
          </a:p>
          <a:p>
            <a:pPr marL="0" indent="0">
              <a:buNone/>
            </a:pPr>
            <a:r>
              <a:rPr lang="en-US" b="0" dirty="0"/>
              <a:t>EEC or its designee will conduct fiscal monitoring over the use of the Grant funds. </a:t>
            </a:r>
          </a:p>
          <a:p>
            <a:pPr marL="0" indent="0">
              <a:buNone/>
            </a:pPr>
            <a:endParaRPr lang="en-US" b="0" dirty="0"/>
          </a:p>
          <a:p>
            <a:pPr marL="0" indent="0">
              <a:buNone/>
            </a:pPr>
            <a:r>
              <a:rPr lang="en-US" b="0" dirty="0"/>
              <a:t>If you have received grants from EEC or other government agencies before, you have likely been through fiscal monitoring.</a:t>
            </a:r>
          </a:p>
          <a:p>
            <a:endParaRPr lang="en-US" b="0" dirty="0"/>
          </a:p>
          <a:p>
            <a:pPr marL="0" indent="0">
              <a:buNone/>
            </a:pPr>
            <a:r>
              <a:rPr lang="en-US" b="0" dirty="0"/>
              <a:t>Fiscal monitoring is a great opportunity for partnership and learning. </a:t>
            </a:r>
          </a:p>
          <a:p>
            <a:endParaRPr lang="en-US" b="0" dirty="0"/>
          </a:p>
          <a:p>
            <a:endParaRPr lang="en-US" b="0" dirty="0"/>
          </a:p>
        </p:txBody>
      </p:sp>
    </p:spTree>
    <p:extLst>
      <p:ext uri="{BB962C8B-B14F-4D97-AF65-F5344CB8AC3E}">
        <p14:creationId xmlns:p14="http://schemas.microsoft.com/office/powerpoint/2010/main" val="2286122367"/>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48</a:t>
            </a:fld>
            <a:endParaRPr lang="en-US" dirty="0"/>
          </a:p>
        </p:txBody>
      </p:sp>
      <p:sp>
        <p:nvSpPr>
          <p:cNvPr id="3" name="Title 2"/>
          <p:cNvSpPr>
            <a:spLocks noGrp="1"/>
          </p:cNvSpPr>
          <p:nvPr>
            <p:ph type="title"/>
          </p:nvPr>
        </p:nvSpPr>
        <p:spPr/>
        <p:txBody>
          <a:bodyPr/>
          <a:lstStyle/>
          <a:p>
            <a:r>
              <a:rPr lang="en-US" dirty="0"/>
              <a:t>Fiscal Monitoring (continued)</a:t>
            </a:r>
          </a:p>
        </p:txBody>
      </p:sp>
      <p:sp>
        <p:nvSpPr>
          <p:cNvPr id="4" name="Text Placeholder 3"/>
          <p:cNvSpPr>
            <a:spLocks noGrp="1"/>
          </p:cNvSpPr>
          <p:nvPr>
            <p:ph type="body" sz="quarter" idx="12"/>
          </p:nvPr>
        </p:nvSpPr>
        <p:spPr/>
        <p:txBody>
          <a:bodyPr/>
          <a:lstStyle/>
          <a:p>
            <a:pPr marL="0" indent="0">
              <a:buNone/>
            </a:pPr>
            <a:r>
              <a:rPr lang="en-US" dirty="0"/>
              <a:t>Additional information (continued)</a:t>
            </a:r>
          </a:p>
          <a:p>
            <a:pPr marL="0" indent="0">
              <a:buNone/>
            </a:pPr>
            <a:r>
              <a:rPr lang="en-US" b="0" dirty="0"/>
              <a:t>Fiscal monitoring is </a:t>
            </a:r>
            <a:r>
              <a:rPr lang="en-US" i="1" dirty="0"/>
              <a:t>not</a:t>
            </a:r>
            <a:r>
              <a:rPr lang="en-US" b="0" dirty="0"/>
              <a:t> voluntary (it is required).</a:t>
            </a:r>
          </a:p>
          <a:p>
            <a:pPr marL="0" indent="0">
              <a:buNone/>
            </a:pPr>
            <a:endParaRPr lang="en-US" dirty="0"/>
          </a:p>
          <a:p>
            <a:pPr marL="0" indent="0">
              <a:buNone/>
            </a:pPr>
            <a:r>
              <a:rPr lang="en-US" b="0" dirty="0"/>
              <a:t>EEC or its designee will notify you if you are selected for a review:</a:t>
            </a:r>
          </a:p>
          <a:p>
            <a:pPr lvl="1">
              <a:buFont typeface="Arial" panose="020B0604020202020204" pitchFamily="34" charset="0"/>
              <a:buChar char="•"/>
            </a:pPr>
            <a:r>
              <a:rPr lang="en-US" b="0" dirty="0"/>
              <a:t>There will be no unannounced visits or requests.</a:t>
            </a:r>
          </a:p>
          <a:p>
            <a:pPr lvl="1">
              <a:buFont typeface="Arial" panose="020B0604020202020204" pitchFamily="34" charset="0"/>
              <a:buChar char="•"/>
            </a:pPr>
            <a:r>
              <a:rPr lang="en-US" b="0" dirty="0"/>
              <a:t>This notification will include whether the review will be conducted on-site or remotely. </a:t>
            </a:r>
          </a:p>
          <a:p>
            <a:pPr lvl="1">
              <a:buFont typeface="Arial" panose="020B0604020202020204" pitchFamily="34" charset="0"/>
              <a:buChar char="•"/>
            </a:pPr>
            <a:r>
              <a:rPr lang="en-US" b="0" dirty="0"/>
              <a:t>Due to the large number of grantees, these reviews will be ongoing.</a:t>
            </a:r>
          </a:p>
          <a:p>
            <a:endParaRPr lang="en-US" b="0" dirty="0"/>
          </a:p>
        </p:txBody>
      </p:sp>
    </p:spTree>
    <p:extLst>
      <p:ext uri="{BB962C8B-B14F-4D97-AF65-F5344CB8AC3E}">
        <p14:creationId xmlns:p14="http://schemas.microsoft.com/office/powerpoint/2010/main" val="3019123075"/>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49</a:t>
            </a:fld>
            <a:endParaRPr lang="en-US" dirty="0"/>
          </a:p>
        </p:txBody>
      </p:sp>
      <p:sp>
        <p:nvSpPr>
          <p:cNvPr id="3" name="Title 2"/>
          <p:cNvSpPr>
            <a:spLocks noGrp="1"/>
          </p:cNvSpPr>
          <p:nvPr>
            <p:ph type="title"/>
          </p:nvPr>
        </p:nvSpPr>
        <p:spPr/>
        <p:txBody>
          <a:bodyPr/>
          <a:lstStyle/>
          <a:p>
            <a:r>
              <a:rPr lang="en-US" dirty="0"/>
              <a:t>Fiscal Monitoring (continued)</a:t>
            </a:r>
          </a:p>
        </p:txBody>
      </p:sp>
      <p:sp>
        <p:nvSpPr>
          <p:cNvPr id="4" name="Text Placeholder 3"/>
          <p:cNvSpPr>
            <a:spLocks noGrp="1"/>
          </p:cNvSpPr>
          <p:nvPr>
            <p:ph type="body" sz="quarter" idx="12"/>
          </p:nvPr>
        </p:nvSpPr>
        <p:spPr/>
        <p:txBody>
          <a:bodyPr/>
          <a:lstStyle/>
          <a:p>
            <a:pPr marL="0" indent="0">
              <a:buNone/>
            </a:pPr>
            <a:r>
              <a:rPr lang="en-US" dirty="0"/>
              <a:t>What you might see as part of the fiscal monitoring program: </a:t>
            </a:r>
            <a:endParaRPr lang="en-US" b="0" dirty="0"/>
          </a:p>
          <a:p>
            <a:r>
              <a:rPr lang="en-US" b="0" dirty="0"/>
              <a:t>Requests for documentation evidencing expenditures made with Grant funds (to assess compliance with the fund)</a:t>
            </a:r>
          </a:p>
          <a:p>
            <a:r>
              <a:rPr lang="en-US" b="0" dirty="0"/>
              <a:t>Completion of a questionnaire that may include inquiries seeking:</a:t>
            </a:r>
          </a:p>
          <a:p>
            <a:pPr lvl="1"/>
            <a:r>
              <a:rPr lang="en-US" b="0" dirty="0"/>
              <a:t>General provider information</a:t>
            </a:r>
          </a:p>
          <a:p>
            <a:pPr lvl="1"/>
            <a:r>
              <a:rPr lang="en-US" b="0" dirty="0"/>
              <a:t>Information about your accounting systems/processes</a:t>
            </a:r>
          </a:p>
          <a:p>
            <a:pPr lvl="1"/>
            <a:r>
              <a:rPr lang="en-US" b="0" dirty="0"/>
              <a:t>Internal controls in place</a:t>
            </a:r>
          </a:p>
          <a:p>
            <a:r>
              <a:rPr lang="en-US" b="0" dirty="0"/>
              <a:t>A report from EEC or its designee communicating results from fiscal monitoring activities and any recommendations for improvement</a:t>
            </a:r>
          </a:p>
          <a:p>
            <a:endParaRPr lang="en-US" b="0" dirty="0"/>
          </a:p>
          <a:p>
            <a:pPr marL="0" indent="0">
              <a:buNone/>
            </a:pPr>
            <a:r>
              <a:rPr lang="en-US" dirty="0"/>
              <a:t>What should you do to prepare? </a:t>
            </a:r>
          </a:p>
          <a:p>
            <a:pPr marL="0" indent="0">
              <a:buNone/>
            </a:pPr>
            <a:r>
              <a:rPr lang="en-US" b="0" dirty="0"/>
              <a:t>As always, you should:</a:t>
            </a:r>
          </a:p>
          <a:p>
            <a:r>
              <a:rPr lang="en-US" b="0" dirty="0"/>
              <a:t>Document all expenditures made with Grant funds by using the recommended expenditure tracker (discussed on slides 29-31) or a similar tool that includes, at a minimum, the elements found in the expenditure tracker</a:t>
            </a:r>
          </a:p>
          <a:p>
            <a:pPr marL="0" indent="0">
              <a:buNone/>
            </a:pPr>
            <a:endParaRPr lang="en-US" b="0" dirty="0"/>
          </a:p>
        </p:txBody>
      </p:sp>
    </p:spTree>
    <p:extLst>
      <p:ext uri="{BB962C8B-B14F-4D97-AF65-F5344CB8AC3E}">
        <p14:creationId xmlns:p14="http://schemas.microsoft.com/office/powerpoint/2010/main" val="149864353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E241BF2A-6D13-4D22-85B7-693EDEFE158B}" type="slidenum">
              <a:rPr lang="en-US" smtClean="0"/>
              <a:pPr/>
              <a:t>5</a:t>
            </a:fld>
            <a:endParaRPr lang="en-US" dirty="0"/>
          </a:p>
        </p:txBody>
      </p:sp>
      <p:sp>
        <p:nvSpPr>
          <p:cNvPr id="5" name="Title 4"/>
          <p:cNvSpPr>
            <a:spLocks noGrp="1"/>
          </p:cNvSpPr>
          <p:nvPr>
            <p:ph type="title"/>
          </p:nvPr>
        </p:nvSpPr>
        <p:spPr/>
        <p:txBody>
          <a:bodyPr/>
          <a:lstStyle/>
          <a:p>
            <a:r>
              <a:rPr lang="en-US" dirty="0"/>
              <a:t>Agenda and Introductions</a:t>
            </a:r>
          </a:p>
        </p:txBody>
      </p:sp>
      <p:sp>
        <p:nvSpPr>
          <p:cNvPr id="6" name="Text Placeholder 5"/>
          <p:cNvSpPr>
            <a:spLocks noGrp="1"/>
          </p:cNvSpPr>
          <p:nvPr>
            <p:ph type="body" sz="quarter" idx="12"/>
          </p:nvPr>
        </p:nvSpPr>
        <p:spPr>
          <a:xfrm>
            <a:off x="457200" y="1009650"/>
            <a:ext cx="8229600" cy="4838700"/>
          </a:xfrm>
        </p:spPr>
        <p:txBody>
          <a:bodyPr/>
          <a:lstStyle/>
          <a:p>
            <a:r>
              <a:rPr lang="en-US" b="0" dirty="0"/>
              <a:t>Introductions </a:t>
            </a:r>
          </a:p>
          <a:p>
            <a:pPr lvl="1"/>
            <a:r>
              <a:rPr lang="en-US" b="0" dirty="0"/>
              <a:t>Setting the Stage</a:t>
            </a:r>
          </a:p>
          <a:p>
            <a:pPr lvl="1"/>
            <a:r>
              <a:rPr lang="en-US" b="0" dirty="0"/>
              <a:t>Acronyms and Definitions</a:t>
            </a:r>
          </a:p>
          <a:p>
            <a:r>
              <a:rPr lang="en-US" b="0" dirty="0"/>
              <a:t>Compliance with Grant Requirements</a:t>
            </a:r>
          </a:p>
          <a:p>
            <a:r>
              <a:rPr lang="en-US" b="0" dirty="0">
                <a:ea typeface="+mn-ea"/>
              </a:rPr>
              <a:t>Expenditure Tracking</a:t>
            </a:r>
          </a:p>
          <a:p>
            <a:r>
              <a:rPr lang="en-US" b="0" dirty="0">
                <a:ea typeface="+mn-ea"/>
              </a:rPr>
              <a:t>Internal Controls</a:t>
            </a:r>
          </a:p>
          <a:p>
            <a:r>
              <a:rPr lang="en-US" b="0" dirty="0"/>
              <a:t>Fiscal Monitoring </a:t>
            </a:r>
          </a:p>
          <a:p>
            <a:r>
              <a:rPr lang="en-US" b="0" dirty="0"/>
              <a:t>Resources and Additional Information</a:t>
            </a:r>
          </a:p>
          <a:p>
            <a:r>
              <a:rPr lang="en-US" b="0" dirty="0"/>
              <a:t>Disclaimer</a:t>
            </a:r>
          </a:p>
          <a:p>
            <a:r>
              <a:rPr lang="en-US" b="0" dirty="0"/>
              <a:t>Questions</a:t>
            </a:r>
          </a:p>
          <a:p>
            <a:pPr marL="0" indent="0">
              <a:buNone/>
            </a:pPr>
            <a:endParaRPr lang="en-US" b="0" dirty="0"/>
          </a:p>
        </p:txBody>
      </p:sp>
    </p:spTree>
    <p:extLst>
      <p:ext uri="{BB962C8B-B14F-4D97-AF65-F5344CB8AC3E}">
        <p14:creationId xmlns:p14="http://schemas.microsoft.com/office/powerpoint/2010/main" val="730216300"/>
      </p:ext>
    </p:extLst>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50</a:t>
            </a:fld>
            <a:endParaRPr lang="en-US" dirty="0"/>
          </a:p>
        </p:txBody>
      </p:sp>
      <p:sp>
        <p:nvSpPr>
          <p:cNvPr id="3" name="Title 2"/>
          <p:cNvSpPr>
            <a:spLocks noGrp="1"/>
          </p:cNvSpPr>
          <p:nvPr>
            <p:ph type="title"/>
          </p:nvPr>
        </p:nvSpPr>
        <p:spPr/>
        <p:txBody>
          <a:bodyPr/>
          <a:lstStyle/>
          <a:p>
            <a:r>
              <a:rPr lang="en-US" dirty="0"/>
              <a:t>Fiscal Monitoring (continued)</a:t>
            </a:r>
          </a:p>
        </p:txBody>
      </p:sp>
      <p:sp>
        <p:nvSpPr>
          <p:cNvPr id="4" name="Text Placeholder 3"/>
          <p:cNvSpPr>
            <a:spLocks noGrp="1"/>
          </p:cNvSpPr>
          <p:nvPr>
            <p:ph type="body" sz="quarter" idx="12"/>
          </p:nvPr>
        </p:nvSpPr>
        <p:spPr>
          <a:xfrm>
            <a:off x="457200" y="1137424"/>
            <a:ext cx="8229600" cy="4920476"/>
          </a:xfrm>
        </p:spPr>
        <p:txBody>
          <a:bodyPr/>
          <a:lstStyle/>
          <a:p>
            <a:pPr marL="0" indent="0">
              <a:buNone/>
            </a:pPr>
            <a:r>
              <a:rPr lang="en-US" dirty="0"/>
              <a:t>What should you do to prepare? (continued)</a:t>
            </a:r>
          </a:p>
          <a:p>
            <a:r>
              <a:rPr lang="en-US" b="0" dirty="0"/>
              <a:t>Retain documentation to support each expenditure (e.g., receipts, checks, etc.)</a:t>
            </a:r>
          </a:p>
          <a:p>
            <a:r>
              <a:rPr lang="en-US" b="0" dirty="0"/>
              <a:t>Document all significant conversations or correspondence regarding use of the Grant funds, including management processes/topic, points of use (e.g., retain meeting minutes/emails, etc.)</a:t>
            </a:r>
          </a:p>
          <a:p>
            <a:r>
              <a:rPr lang="en-US" b="0" dirty="0"/>
              <a:t>Identify and assess potential ways to improve your internal controls, specifically those related to documentation of expenditures (discussed on slides 25-28).</a:t>
            </a:r>
            <a:endParaRPr lang="en-US" dirty="0"/>
          </a:p>
          <a:p>
            <a:pPr marL="0" indent="0">
              <a:buNone/>
            </a:pPr>
            <a:endParaRPr lang="en-US" dirty="0"/>
          </a:p>
          <a:p>
            <a:pPr marL="0" indent="0">
              <a:buNone/>
            </a:pPr>
            <a:r>
              <a:rPr lang="en-US" dirty="0"/>
              <a:t>Things to note:</a:t>
            </a:r>
          </a:p>
          <a:p>
            <a:r>
              <a:rPr lang="en-US" b="0" dirty="0"/>
              <a:t>In cases of noncompliance, EEC will work with programs with appropriate and required resolutions.</a:t>
            </a:r>
          </a:p>
          <a:p>
            <a:r>
              <a:rPr lang="en-US" b="0" dirty="0"/>
              <a:t>For additional guidance, review the “Resources and Additional Information” section.</a:t>
            </a:r>
          </a:p>
          <a:p>
            <a:r>
              <a:rPr lang="en-US" b="0" dirty="0"/>
              <a:t>Please do not send EEC or its designee any sensitive data or personally identifiable information. </a:t>
            </a:r>
          </a:p>
          <a:p>
            <a:pPr lvl="2"/>
            <a:endParaRPr lang="en-US" b="0" dirty="0"/>
          </a:p>
        </p:txBody>
      </p:sp>
    </p:spTree>
    <p:extLst>
      <p:ext uri="{BB962C8B-B14F-4D97-AF65-F5344CB8AC3E}">
        <p14:creationId xmlns:p14="http://schemas.microsoft.com/office/powerpoint/2010/main" val="2766618093"/>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Resources and Additional Information</a:t>
            </a:r>
          </a:p>
        </p:txBody>
      </p:sp>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51</a:t>
            </a:fld>
            <a:endParaRPr lang="en-US" dirty="0"/>
          </a:p>
        </p:txBody>
      </p:sp>
    </p:spTree>
    <p:extLst>
      <p:ext uri="{BB962C8B-B14F-4D97-AF65-F5344CB8AC3E}">
        <p14:creationId xmlns:p14="http://schemas.microsoft.com/office/powerpoint/2010/main" val="853001196"/>
      </p:ext>
    </p:extLst>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A2E52CFE-2BB0-48A7-9F53-4B9D51B44A46}" type="slidenum">
              <a:rPr lang="en-US" smtClean="0"/>
              <a:pPr/>
              <a:t>52</a:t>
            </a:fld>
            <a:endParaRPr lang="en-US" dirty="0"/>
          </a:p>
        </p:txBody>
      </p:sp>
      <p:sp>
        <p:nvSpPr>
          <p:cNvPr id="3" name="Title 2"/>
          <p:cNvSpPr>
            <a:spLocks noGrp="1"/>
          </p:cNvSpPr>
          <p:nvPr>
            <p:ph type="title"/>
          </p:nvPr>
        </p:nvSpPr>
        <p:spPr/>
        <p:txBody>
          <a:bodyPr/>
          <a:lstStyle/>
          <a:p>
            <a:r>
              <a:rPr lang="en-US" dirty="0"/>
              <a:t>Resources and Additional Information</a:t>
            </a:r>
          </a:p>
        </p:txBody>
      </p:sp>
      <p:sp>
        <p:nvSpPr>
          <p:cNvPr id="4" name="Text Placeholder 3"/>
          <p:cNvSpPr>
            <a:spLocks noGrp="1"/>
          </p:cNvSpPr>
          <p:nvPr>
            <p:ph type="body" sz="quarter" idx="12"/>
          </p:nvPr>
        </p:nvSpPr>
        <p:spPr/>
        <p:txBody>
          <a:bodyPr/>
          <a:lstStyle/>
          <a:p>
            <a:pPr marL="0" lvl="0" indent="0">
              <a:buNone/>
            </a:pPr>
            <a:r>
              <a:rPr lang="en-US" sz="1500" b="0" dirty="0"/>
              <a:t>Join us for our “Office Hours” to ask follow-up questions related to Grant compliance. You can join us at the below dates and times:</a:t>
            </a:r>
          </a:p>
          <a:p>
            <a:r>
              <a:rPr lang="en-US" sz="1500" b="0" dirty="0"/>
              <a:t>Office Hours </a:t>
            </a:r>
          </a:p>
          <a:p>
            <a:pPr lvl="1"/>
            <a:r>
              <a:rPr lang="en-US" sz="1500" dirty="0"/>
              <a:t>Wednesday, March 30</a:t>
            </a:r>
            <a:r>
              <a:rPr lang="en-US" sz="1500" baseline="30000" dirty="0"/>
              <a:t>th</a:t>
            </a:r>
            <a:r>
              <a:rPr lang="en-US" sz="1500" dirty="0"/>
              <a:t> 10am-12pm </a:t>
            </a:r>
          </a:p>
          <a:p>
            <a:pPr lvl="1"/>
            <a:r>
              <a:rPr lang="en-US" sz="1500" b="0" dirty="0"/>
              <a:t>Friday, April 8</a:t>
            </a:r>
            <a:r>
              <a:rPr lang="en-US" sz="1500" b="0" baseline="30000" dirty="0"/>
              <a:t>th</a:t>
            </a:r>
            <a:r>
              <a:rPr lang="en-US" sz="1500" b="0" dirty="0"/>
              <a:t> 1-3pm </a:t>
            </a:r>
          </a:p>
          <a:p>
            <a:pPr lvl="1"/>
            <a:r>
              <a:rPr lang="en-US" sz="1500" dirty="0"/>
              <a:t>Tuesday, April 12</a:t>
            </a:r>
            <a:r>
              <a:rPr lang="en-US" sz="1500" baseline="30000" dirty="0"/>
              <a:t>th</a:t>
            </a:r>
            <a:r>
              <a:rPr lang="en-US" sz="1500" dirty="0"/>
              <a:t> 10am-12pm </a:t>
            </a:r>
          </a:p>
          <a:p>
            <a:pPr marL="0" indent="0">
              <a:buNone/>
            </a:pPr>
            <a:endParaRPr lang="en-US" sz="1500" dirty="0"/>
          </a:p>
          <a:p>
            <a:pPr marL="0" indent="0">
              <a:buNone/>
            </a:pPr>
            <a:r>
              <a:rPr lang="en-US" sz="1500" dirty="0"/>
              <a:t>EEC resources:</a:t>
            </a:r>
          </a:p>
          <a:p>
            <a:r>
              <a:rPr lang="en-US" sz="1500" b="0" dirty="0"/>
              <a:t>EEC’s YouTube Channel: </a:t>
            </a:r>
            <a:r>
              <a:rPr lang="en-US" sz="1500" b="0" dirty="0">
                <a:hlinkClick r:id="rId2"/>
              </a:rPr>
              <a:t>EEC ARPA Child Care Stabilization Grant Video Support – YouTube</a:t>
            </a:r>
            <a:endParaRPr lang="en-US" sz="1500" b="0" dirty="0"/>
          </a:p>
          <a:p>
            <a:r>
              <a:rPr lang="en-US" sz="1500" b="0" dirty="0"/>
              <a:t>Child Care Stabilization Grants Website: </a:t>
            </a:r>
            <a:r>
              <a:rPr lang="en-US" sz="1500" b="0" dirty="0">
                <a:hlinkClick r:id="rId3"/>
              </a:rPr>
              <a:t>Commonwealth Cares for Children / Child Care Stabilization Grants | Mass.gov</a:t>
            </a:r>
            <a:endParaRPr lang="en-US" sz="1500" b="0" dirty="0"/>
          </a:p>
          <a:p>
            <a:r>
              <a:rPr lang="en-US" sz="1500" b="0" dirty="0"/>
              <a:t>Child Care Stabilization Grants FAQs: </a:t>
            </a:r>
            <a:r>
              <a:rPr lang="en-US" sz="1500" b="0" dirty="0">
                <a:hlinkClick r:id="rId4"/>
              </a:rPr>
              <a:t>Child Care Stabilization Grants FAQs | Mass.gov</a:t>
            </a:r>
            <a:endParaRPr lang="en-US" sz="1500" b="0" dirty="0"/>
          </a:p>
          <a:p>
            <a:r>
              <a:rPr lang="en-US" sz="1500" b="0" dirty="0"/>
              <a:t>Grant Applications (LEAD): </a:t>
            </a:r>
            <a:r>
              <a:rPr lang="en-US" sz="1500" b="0" dirty="0">
                <a:hlinkClick r:id="rId5"/>
              </a:rPr>
              <a:t>EEC: Login (force.com)</a:t>
            </a:r>
            <a:endParaRPr lang="en-US" sz="1500" b="0" dirty="0"/>
          </a:p>
          <a:p>
            <a:endParaRPr lang="en-US" sz="1500" b="0" dirty="0"/>
          </a:p>
          <a:p>
            <a:pPr marL="0" indent="0">
              <a:buNone/>
            </a:pPr>
            <a:endParaRPr lang="en-US" sz="1500" dirty="0"/>
          </a:p>
        </p:txBody>
      </p:sp>
    </p:spTree>
    <p:extLst>
      <p:ext uri="{BB962C8B-B14F-4D97-AF65-F5344CB8AC3E}">
        <p14:creationId xmlns:p14="http://schemas.microsoft.com/office/powerpoint/2010/main" val="4254402656"/>
      </p:ext>
    </p:extLst>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53</a:t>
            </a:fld>
            <a:endParaRPr lang="en-US" dirty="0"/>
          </a:p>
        </p:txBody>
      </p:sp>
      <p:sp>
        <p:nvSpPr>
          <p:cNvPr id="3" name="Title 2"/>
          <p:cNvSpPr>
            <a:spLocks noGrp="1"/>
          </p:cNvSpPr>
          <p:nvPr>
            <p:ph type="title"/>
          </p:nvPr>
        </p:nvSpPr>
        <p:spPr/>
        <p:txBody>
          <a:bodyPr/>
          <a:lstStyle/>
          <a:p>
            <a:r>
              <a:rPr lang="en-US" dirty="0"/>
              <a:t>Resources and Additional Information (continued)</a:t>
            </a:r>
          </a:p>
        </p:txBody>
      </p:sp>
      <p:sp>
        <p:nvSpPr>
          <p:cNvPr id="4" name="Text Placeholder 3"/>
          <p:cNvSpPr>
            <a:spLocks noGrp="1"/>
          </p:cNvSpPr>
          <p:nvPr>
            <p:ph type="body" sz="quarter" idx="12"/>
          </p:nvPr>
        </p:nvSpPr>
        <p:spPr/>
        <p:txBody>
          <a:bodyPr/>
          <a:lstStyle/>
          <a:p>
            <a:pPr marL="0" indent="0">
              <a:buNone/>
            </a:pPr>
            <a:r>
              <a:rPr lang="en-US" sz="1500" dirty="0"/>
              <a:t>Grant requirement resources:</a:t>
            </a:r>
          </a:p>
          <a:p>
            <a:r>
              <a:rPr lang="en-US" sz="1500" b="0" dirty="0"/>
              <a:t>ACF Information Memorandum ARP Act Child Care Stabilization Funds: </a:t>
            </a:r>
            <a:r>
              <a:rPr lang="en-US" sz="1500" b="0" dirty="0">
                <a:hlinkClick r:id="rId2"/>
              </a:rPr>
              <a:t>https://www.acf.hhs.gov/sites/default/files/documents/occ/CCDF-ACF-IM-2021-02.pdf</a:t>
            </a:r>
            <a:endParaRPr lang="en-US" sz="1500" b="0" dirty="0"/>
          </a:p>
          <a:p>
            <a:r>
              <a:rPr lang="en-US" sz="1500" b="0" dirty="0"/>
              <a:t>American Rescue Plan Act: </a:t>
            </a:r>
            <a:r>
              <a:rPr lang="en-US" sz="1500" b="0" dirty="0">
                <a:hlinkClick r:id="rId3"/>
              </a:rPr>
              <a:t>PUBL002.PS (congress.gov)</a:t>
            </a:r>
            <a:endParaRPr lang="en-US" sz="1500" b="0" dirty="0"/>
          </a:p>
          <a:p>
            <a:r>
              <a:rPr lang="en-US" sz="1500" b="0" dirty="0"/>
              <a:t>Massachusetts Supplemental Budget: </a:t>
            </a:r>
            <a:r>
              <a:rPr lang="en-US" sz="1500" b="0" dirty="0">
                <a:hlinkClick r:id="rId4"/>
              </a:rPr>
              <a:t>https://malegislature.gov/Bills/192/H3973</a:t>
            </a:r>
            <a:endParaRPr lang="en-US" sz="1500" b="0" dirty="0"/>
          </a:p>
          <a:p>
            <a:r>
              <a:rPr lang="en-US" sz="1500" b="0" dirty="0"/>
              <a:t>New York Office of Children and Family Services: </a:t>
            </a:r>
            <a:r>
              <a:rPr lang="en-US" sz="1500" b="0" dirty="0">
                <a:hlinkClick r:id="rId5"/>
              </a:rPr>
              <a:t>https://ocfs.ny.gov/main/contracts/funding/COVID-relief/child care-stabilization/child care-Stabilization-Grant-Provider-Attestation.en.es.pdf</a:t>
            </a:r>
            <a:endParaRPr lang="en-US" sz="1500" b="0" dirty="0"/>
          </a:p>
          <a:p>
            <a:pPr marL="0" indent="0">
              <a:buNone/>
            </a:pPr>
            <a:endParaRPr lang="en-US" sz="1500" dirty="0"/>
          </a:p>
          <a:p>
            <a:pPr marL="0" indent="0">
              <a:buNone/>
            </a:pPr>
            <a:r>
              <a:rPr lang="en-US" sz="1500" dirty="0"/>
              <a:t>Additional helpful resources:</a:t>
            </a:r>
          </a:p>
          <a:p>
            <a:r>
              <a:rPr lang="en-US" sz="1500" b="0" dirty="0"/>
              <a:t>Federal Office of Inspector General: </a:t>
            </a:r>
            <a:r>
              <a:rPr lang="en-US" sz="1600" b="0" i="0" u="none" strike="noStrike" dirty="0">
                <a:solidFill>
                  <a:srgbClr val="9399F5"/>
                </a:solidFill>
                <a:effectLst/>
                <a:latin typeface="Segoe UI" panose="020B0502040204020203" pitchFamily="34" charset="0"/>
                <a:hlinkClick r:id="rId6" tooltip="https://www.oversight.gov/sites/default/files/oig-reports/doioig_caresactlessonslearned_052020.pdf"/>
              </a:rPr>
              <a:t>DOI OIG Lessons Learned for CARES Act Awards (oversight.gov)</a:t>
            </a:r>
            <a:endParaRPr lang="en-US" sz="1500" b="0" dirty="0"/>
          </a:p>
          <a:p>
            <a:r>
              <a:rPr lang="en-US" sz="1500" b="0" dirty="0"/>
              <a:t>Pandemic Response Accountability Committee: </a:t>
            </a:r>
            <a:r>
              <a:rPr lang="en-US" sz="1500" b="0" dirty="0">
                <a:hlinkClick r:id="rId7"/>
              </a:rPr>
              <a:t>https://www.pandemicoversight.gov/media/file/pandemic-response-accountability-committee-lessons-learned0pdf</a:t>
            </a:r>
            <a:endParaRPr lang="en-US" sz="1500" b="0" dirty="0"/>
          </a:p>
          <a:p>
            <a:pPr marL="0" indent="0">
              <a:buNone/>
            </a:pPr>
            <a:endParaRPr lang="en-US" sz="1500" dirty="0"/>
          </a:p>
          <a:p>
            <a:pPr marL="0" indent="0">
              <a:buNone/>
            </a:pPr>
            <a:endParaRPr lang="en-US" sz="1500" dirty="0"/>
          </a:p>
          <a:p>
            <a:pPr marL="0" indent="0">
              <a:buNone/>
            </a:pPr>
            <a:endParaRPr lang="en-US" sz="1500" dirty="0"/>
          </a:p>
        </p:txBody>
      </p:sp>
    </p:spTree>
    <p:extLst>
      <p:ext uri="{BB962C8B-B14F-4D97-AF65-F5344CB8AC3E}">
        <p14:creationId xmlns:p14="http://schemas.microsoft.com/office/powerpoint/2010/main" val="3994736477"/>
      </p:ext>
    </p:extLst>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54</a:t>
            </a:fld>
            <a:endParaRPr lang="en-US" dirty="0"/>
          </a:p>
        </p:txBody>
      </p:sp>
      <p:sp>
        <p:nvSpPr>
          <p:cNvPr id="3" name="Title 2"/>
          <p:cNvSpPr>
            <a:spLocks noGrp="1"/>
          </p:cNvSpPr>
          <p:nvPr>
            <p:ph type="title"/>
          </p:nvPr>
        </p:nvSpPr>
        <p:spPr/>
        <p:txBody>
          <a:bodyPr/>
          <a:lstStyle/>
          <a:p>
            <a:r>
              <a:rPr lang="en-US" dirty="0"/>
              <a:t>Resources and Additional Information (continued)</a:t>
            </a:r>
          </a:p>
        </p:txBody>
      </p:sp>
      <p:sp>
        <p:nvSpPr>
          <p:cNvPr id="4" name="Text Placeholder 3"/>
          <p:cNvSpPr>
            <a:spLocks noGrp="1"/>
          </p:cNvSpPr>
          <p:nvPr>
            <p:ph type="body" sz="quarter" idx="12"/>
          </p:nvPr>
        </p:nvSpPr>
        <p:spPr/>
        <p:txBody>
          <a:bodyPr/>
          <a:lstStyle/>
          <a:p>
            <a:pPr marL="0" indent="0">
              <a:buNone/>
            </a:pPr>
            <a:r>
              <a:rPr lang="en-US" sz="1500" dirty="0"/>
              <a:t>Additional helpful resources (continued)</a:t>
            </a:r>
          </a:p>
          <a:p>
            <a:r>
              <a:rPr lang="en-US" sz="1500" b="0" dirty="0"/>
              <a:t>ACF Internal Controls Resources</a:t>
            </a:r>
            <a:r>
              <a:rPr lang="en-US" sz="1800" b="0" dirty="0"/>
              <a:t> </a:t>
            </a:r>
            <a:r>
              <a:rPr lang="en-US" sz="1800" b="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https://child careta.acf.hhs.gov/resource/strengthening-stabilization-grant-integrity-internal-controls</a:t>
            </a:r>
            <a:endParaRPr lang="en-US" sz="1500" b="0" dirty="0"/>
          </a:p>
          <a:p>
            <a:r>
              <a:rPr lang="en-US" sz="1500" b="0" dirty="0"/>
              <a:t>COVID-19 Pandemic Response Internal Controls Guidance: </a:t>
            </a:r>
            <a:r>
              <a:rPr lang="en-US" sz="1500" b="0" dirty="0">
                <a:hlinkClick r:id="rId3"/>
              </a:rPr>
              <a:t>COVID-19 Pandemic Response Internal Controls Guidance – Office of the Comptroller (macomptroller.org)</a:t>
            </a:r>
            <a:endParaRPr lang="en-US" sz="1500" dirty="0"/>
          </a:p>
          <a:p>
            <a:r>
              <a:rPr lang="en-US" sz="1500" b="0" dirty="0"/>
              <a:t>Massachusetts Comptroller Internal Control Guide: </a:t>
            </a:r>
            <a:r>
              <a:rPr lang="en-US" sz="1500" b="0" dirty="0">
                <a:hlinkClick r:id="rId4"/>
              </a:rPr>
              <a:t>internal-control-guide.pdf (macomptroller.org)</a:t>
            </a:r>
            <a:endParaRPr lang="en-US" sz="1500" b="0" dirty="0"/>
          </a:p>
          <a:p>
            <a:r>
              <a:rPr lang="en-US" sz="1500" b="0" dirty="0"/>
              <a:t>Lowell, Massachusetts Government: </a:t>
            </a:r>
            <a:r>
              <a:rPr lang="en-US" sz="1500" b="0" dirty="0">
                <a:hlinkClick r:id="rId5"/>
              </a:rPr>
              <a:t>https://www.lowellma.gov/DocumentCenter/View/14194/Duplication-of-Benefits-Notice</a:t>
            </a:r>
            <a:endParaRPr lang="en-US" sz="1500" b="0" dirty="0"/>
          </a:p>
          <a:p>
            <a:r>
              <a:rPr lang="en-US" sz="1500" b="0" dirty="0"/>
              <a:t>GAO Greenbook: </a:t>
            </a:r>
            <a:r>
              <a:rPr lang="en-US" sz="1500" b="0" dirty="0">
                <a:hlinkClick r:id="rId6"/>
              </a:rPr>
              <a:t>GAO-14-704G, Standards for Internal Control in the Federal Government </a:t>
            </a:r>
            <a:endParaRPr lang="en-US" sz="1500" b="0" dirty="0"/>
          </a:p>
          <a:p>
            <a:r>
              <a:rPr lang="en-US" sz="1500" b="0" dirty="0"/>
              <a:t>Washington State Child Care Stabilization Grant Spending and Documentation Guide: </a:t>
            </a:r>
            <a:r>
              <a:rPr lang="en-US" sz="1500" b="0" dirty="0">
                <a:hlinkClick r:id="rId7"/>
              </a:rPr>
              <a:t>SpendDocGuide.pdf (wa.gov)</a:t>
            </a:r>
            <a:endParaRPr lang="en-US" sz="1500" b="0" dirty="0"/>
          </a:p>
          <a:p>
            <a:pPr marL="0" indent="0">
              <a:buNone/>
            </a:pPr>
            <a:endParaRPr lang="en-US" sz="1500" b="0" dirty="0"/>
          </a:p>
          <a:p>
            <a:endParaRPr lang="en-US" sz="1500" dirty="0"/>
          </a:p>
        </p:txBody>
      </p:sp>
    </p:spTree>
    <p:extLst>
      <p:ext uri="{BB962C8B-B14F-4D97-AF65-F5344CB8AC3E}">
        <p14:creationId xmlns:p14="http://schemas.microsoft.com/office/powerpoint/2010/main" val="872671030"/>
      </p:ext>
    </p:extLst>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5D2580D-B936-4403-9AB5-77436CE5FB8D}"/>
              </a:ext>
            </a:extLst>
          </p:cNvPr>
          <p:cNvSpPr>
            <a:spLocks noGrp="1"/>
          </p:cNvSpPr>
          <p:nvPr>
            <p:ph type="sldNum" sz="quarter" idx="11"/>
          </p:nvPr>
        </p:nvSpPr>
        <p:spPr/>
        <p:txBody>
          <a:bodyPr/>
          <a:lstStyle/>
          <a:p>
            <a:pPr>
              <a:defRPr/>
            </a:pPr>
            <a:fld id="{A2E52CFE-2BB0-48A7-9F53-4B9D51B44A46}" type="slidenum">
              <a:rPr lang="en-US" smtClean="0"/>
              <a:pPr>
                <a:defRPr/>
              </a:pPr>
              <a:t>55</a:t>
            </a:fld>
            <a:endParaRPr lang="en-US" dirty="0"/>
          </a:p>
        </p:txBody>
      </p:sp>
      <p:sp>
        <p:nvSpPr>
          <p:cNvPr id="3" name="Title 2">
            <a:extLst>
              <a:ext uri="{FF2B5EF4-FFF2-40B4-BE49-F238E27FC236}">
                <a16:creationId xmlns:a16="http://schemas.microsoft.com/office/drawing/2014/main" id="{89B1B108-BED5-4445-A975-EC1043B33F7D}"/>
              </a:ext>
            </a:extLst>
          </p:cNvPr>
          <p:cNvSpPr>
            <a:spLocks noGrp="1"/>
          </p:cNvSpPr>
          <p:nvPr>
            <p:ph type="title"/>
          </p:nvPr>
        </p:nvSpPr>
        <p:spPr/>
        <p:txBody>
          <a:bodyPr/>
          <a:lstStyle/>
          <a:p>
            <a:r>
              <a:rPr lang="en-US" dirty="0"/>
              <a:t>Disclaimer</a:t>
            </a:r>
          </a:p>
        </p:txBody>
      </p:sp>
      <p:sp>
        <p:nvSpPr>
          <p:cNvPr id="4" name="Text Placeholder 3">
            <a:extLst>
              <a:ext uri="{FF2B5EF4-FFF2-40B4-BE49-F238E27FC236}">
                <a16:creationId xmlns:a16="http://schemas.microsoft.com/office/drawing/2014/main" id="{73D74800-90F0-44C6-984A-F017E4CBDE76}"/>
              </a:ext>
            </a:extLst>
          </p:cNvPr>
          <p:cNvSpPr>
            <a:spLocks noGrp="1"/>
          </p:cNvSpPr>
          <p:nvPr>
            <p:ph type="body" sz="quarter" idx="12"/>
          </p:nvPr>
        </p:nvSpPr>
        <p:spPr/>
        <p:txBody>
          <a:bodyPr/>
          <a:lstStyle/>
          <a:p>
            <a:pPr marL="0" indent="0">
              <a:buNone/>
            </a:pPr>
            <a:r>
              <a:rPr lang="en-US" dirty="0"/>
              <a:t>KPMG LLP disclaimer </a:t>
            </a:r>
          </a:p>
          <a:p>
            <a:pPr marL="0" indent="0">
              <a:buNone/>
            </a:pPr>
            <a:r>
              <a:rPr lang="en-US" b="0" dirty="0"/>
              <a:t>The information being provided today is the sole property and opinion of the Massachusetts Department of Early Education and Care (EEC) and has been approved in its entirety for content and accuracy by EEC. The information is being provided by EEC, and does not represent any opinion, counsel, advice, or information belonging to KPMG LLP.</a:t>
            </a:r>
          </a:p>
          <a:p>
            <a:endParaRPr lang="en-US" dirty="0"/>
          </a:p>
        </p:txBody>
      </p:sp>
    </p:spTree>
    <p:extLst>
      <p:ext uri="{BB962C8B-B14F-4D97-AF65-F5344CB8AC3E}">
        <p14:creationId xmlns:p14="http://schemas.microsoft.com/office/powerpoint/2010/main" val="44950025"/>
      </p:ext>
    </p:extLst>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E241BF2A-6D13-4D22-85B7-693EDEFE158B}" type="slidenum">
              <a:rPr lang="en-US" smtClean="0"/>
              <a:pPr>
                <a:defRPr/>
              </a:pPr>
              <a:t>56</a:t>
            </a:fld>
            <a:endParaRPr lang="en-US" dirty="0"/>
          </a:p>
        </p:txBody>
      </p:sp>
      <p:sp>
        <p:nvSpPr>
          <p:cNvPr id="5" name="Title 4"/>
          <p:cNvSpPr>
            <a:spLocks noGrp="1"/>
          </p:cNvSpPr>
          <p:nvPr>
            <p:ph type="title"/>
          </p:nvPr>
        </p:nvSpPr>
        <p:spPr/>
        <p:txBody>
          <a:bodyPr/>
          <a:lstStyle/>
          <a:p>
            <a:r>
              <a:rPr lang="en-US" dirty="0"/>
              <a:t>Questions</a:t>
            </a:r>
          </a:p>
        </p:txBody>
      </p:sp>
      <p:grpSp>
        <p:nvGrpSpPr>
          <p:cNvPr id="19" name="Group 18">
            <a:extLst>
              <a:ext uri="{FF2B5EF4-FFF2-40B4-BE49-F238E27FC236}">
                <a16:creationId xmlns:a16="http://schemas.microsoft.com/office/drawing/2014/main" id="{C4883BB0-2115-4E62-952E-3099C746AD28}"/>
              </a:ext>
            </a:extLst>
          </p:cNvPr>
          <p:cNvGrpSpPr/>
          <p:nvPr/>
        </p:nvGrpSpPr>
        <p:grpSpPr>
          <a:xfrm>
            <a:off x="2095500" y="2599300"/>
            <a:ext cx="4953000" cy="3039500"/>
            <a:chOff x="6334126" y="3463926"/>
            <a:chExt cx="1138237" cy="698500"/>
          </a:xfrm>
        </p:grpSpPr>
        <p:sp>
          <p:nvSpPr>
            <p:cNvPr id="20" name="Freeform 790">
              <a:extLst>
                <a:ext uri="{FF2B5EF4-FFF2-40B4-BE49-F238E27FC236}">
                  <a16:creationId xmlns:a16="http://schemas.microsoft.com/office/drawing/2014/main" id="{B909918A-5161-48F1-9FD1-1360BE39C252}"/>
                </a:ext>
              </a:extLst>
            </p:cNvPr>
            <p:cNvSpPr>
              <a:spLocks/>
            </p:cNvSpPr>
            <p:nvPr/>
          </p:nvSpPr>
          <p:spPr bwMode="auto">
            <a:xfrm>
              <a:off x="6840538" y="3865563"/>
              <a:ext cx="306388" cy="296863"/>
            </a:xfrm>
            <a:custGeom>
              <a:avLst/>
              <a:gdLst>
                <a:gd name="T0" fmla="*/ 147 w 181"/>
                <a:gd name="T1" fmla="*/ 0 h 176"/>
                <a:gd name="T2" fmla="*/ 34 w 181"/>
                <a:gd name="T3" fmla="*/ 0 h 176"/>
                <a:gd name="T4" fmla="*/ 0 w 181"/>
                <a:gd name="T5" fmla="*/ 34 h 176"/>
                <a:gd name="T6" fmla="*/ 0 w 181"/>
                <a:gd name="T7" fmla="*/ 90 h 176"/>
                <a:gd name="T8" fmla="*/ 34 w 181"/>
                <a:gd name="T9" fmla="*/ 124 h 176"/>
                <a:gd name="T10" fmla="*/ 77 w 181"/>
                <a:gd name="T11" fmla="*/ 124 h 176"/>
                <a:gd name="T12" fmla="*/ 118 w 181"/>
                <a:gd name="T13" fmla="*/ 176 h 176"/>
                <a:gd name="T14" fmla="*/ 107 w 181"/>
                <a:gd name="T15" fmla="*/ 124 h 176"/>
                <a:gd name="T16" fmla="*/ 147 w 181"/>
                <a:gd name="T17" fmla="*/ 124 h 176"/>
                <a:gd name="T18" fmla="*/ 181 w 181"/>
                <a:gd name="T19" fmla="*/ 90 h 176"/>
                <a:gd name="T20" fmla="*/ 181 w 181"/>
                <a:gd name="T21" fmla="*/ 34 h 176"/>
                <a:gd name="T22" fmla="*/ 147 w 181"/>
                <a:gd name="T23" fmla="*/ 0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1" h="176">
                  <a:moveTo>
                    <a:pt x="147" y="0"/>
                  </a:moveTo>
                  <a:cubicBezTo>
                    <a:pt x="34" y="0"/>
                    <a:pt x="34" y="0"/>
                    <a:pt x="34" y="0"/>
                  </a:cubicBezTo>
                  <a:cubicBezTo>
                    <a:pt x="15" y="0"/>
                    <a:pt x="0" y="15"/>
                    <a:pt x="0" y="34"/>
                  </a:cubicBezTo>
                  <a:cubicBezTo>
                    <a:pt x="0" y="90"/>
                    <a:pt x="0" y="90"/>
                    <a:pt x="0" y="90"/>
                  </a:cubicBezTo>
                  <a:cubicBezTo>
                    <a:pt x="0" y="109"/>
                    <a:pt x="15" y="124"/>
                    <a:pt x="34" y="124"/>
                  </a:cubicBezTo>
                  <a:cubicBezTo>
                    <a:pt x="77" y="124"/>
                    <a:pt x="77" y="124"/>
                    <a:pt x="77" y="124"/>
                  </a:cubicBezTo>
                  <a:cubicBezTo>
                    <a:pt x="118" y="176"/>
                    <a:pt x="118" y="176"/>
                    <a:pt x="118" y="176"/>
                  </a:cubicBezTo>
                  <a:cubicBezTo>
                    <a:pt x="107" y="124"/>
                    <a:pt x="107" y="124"/>
                    <a:pt x="107" y="124"/>
                  </a:cubicBezTo>
                  <a:cubicBezTo>
                    <a:pt x="147" y="124"/>
                    <a:pt x="147" y="124"/>
                    <a:pt x="147" y="124"/>
                  </a:cubicBezTo>
                  <a:cubicBezTo>
                    <a:pt x="166" y="124"/>
                    <a:pt x="181" y="109"/>
                    <a:pt x="181" y="90"/>
                  </a:cubicBezTo>
                  <a:cubicBezTo>
                    <a:pt x="181" y="34"/>
                    <a:pt x="181" y="34"/>
                    <a:pt x="181" y="34"/>
                  </a:cubicBezTo>
                  <a:cubicBezTo>
                    <a:pt x="181" y="15"/>
                    <a:pt x="166" y="0"/>
                    <a:pt x="147" y="0"/>
                  </a:cubicBezTo>
                  <a:close/>
                </a:path>
              </a:pathLst>
            </a:custGeom>
            <a:solidFill>
              <a:srgbClr val="0072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 name="Freeform 791">
              <a:extLst>
                <a:ext uri="{FF2B5EF4-FFF2-40B4-BE49-F238E27FC236}">
                  <a16:creationId xmlns:a16="http://schemas.microsoft.com/office/drawing/2014/main" id="{5A84814E-91F8-4F6E-86C1-9310191EE01F}"/>
                </a:ext>
              </a:extLst>
            </p:cNvPr>
            <p:cNvSpPr>
              <a:spLocks/>
            </p:cNvSpPr>
            <p:nvPr/>
          </p:nvSpPr>
          <p:spPr bwMode="auto">
            <a:xfrm>
              <a:off x="6373813" y="3463926"/>
              <a:ext cx="306388" cy="298450"/>
            </a:xfrm>
            <a:custGeom>
              <a:avLst/>
              <a:gdLst>
                <a:gd name="T0" fmla="*/ 147 w 181"/>
                <a:gd name="T1" fmla="*/ 0 h 176"/>
                <a:gd name="T2" fmla="*/ 34 w 181"/>
                <a:gd name="T3" fmla="*/ 0 h 176"/>
                <a:gd name="T4" fmla="*/ 0 w 181"/>
                <a:gd name="T5" fmla="*/ 34 h 176"/>
                <a:gd name="T6" fmla="*/ 0 w 181"/>
                <a:gd name="T7" fmla="*/ 90 h 176"/>
                <a:gd name="T8" fmla="*/ 34 w 181"/>
                <a:gd name="T9" fmla="*/ 125 h 176"/>
                <a:gd name="T10" fmla="*/ 77 w 181"/>
                <a:gd name="T11" fmla="*/ 125 h 176"/>
                <a:gd name="T12" fmla="*/ 118 w 181"/>
                <a:gd name="T13" fmla="*/ 176 h 176"/>
                <a:gd name="T14" fmla="*/ 107 w 181"/>
                <a:gd name="T15" fmla="*/ 125 h 176"/>
                <a:gd name="T16" fmla="*/ 147 w 181"/>
                <a:gd name="T17" fmla="*/ 125 h 176"/>
                <a:gd name="T18" fmla="*/ 181 w 181"/>
                <a:gd name="T19" fmla="*/ 90 h 176"/>
                <a:gd name="T20" fmla="*/ 181 w 181"/>
                <a:gd name="T21" fmla="*/ 34 h 176"/>
                <a:gd name="T22" fmla="*/ 147 w 181"/>
                <a:gd name="T23" fmla="*/ 0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1" h="176">
                  <a:moveTo>
                    <a:pt x="147" y="0"/>
                  </a:moveTo>
                  <a:cubicBezTo>
                    <a:pt x="34" y="0"/>
                    <a:pt x="34" y="0"/>
                    <a:pt x="34" y="0"/>
                  </a:cubicBezTo>
                  <a:cubicBezTo>
                    <a:pt x="15" y="0"/>
                    <a:pt x="0" y="15"/>
                    <a:pt x="0" y="34"/>
                  </a:cubicBezTo>
                  <a:cubicBezTo>
                    <a:pt x="0" y="90"/>
                    <a:pt x="0" y="90"/>
                    <a:pt x="0" y="90"/>
                  </a:cubicBezTo>
                  <a:cubicBezTo>
                    <a:pt x="0" y="109"/>
                    <a:pt x="15" y="125"/>
                    <a:pt x="34" y="125"/>
                  </a:cubicBezTo>
                  <a:cubicBezTo>
                    <a:pt x="77" y="125"/>
                    <a:pt x="77" y="125"/>
                    <a:pt x="77" y="125"/>
                  </a:cubicBezTo>
                  <a:cubicBezTo>
                    <a:pt x="118" y="176"/>
                    <a:pt x="118" y="176"/>
                    <a:pt x="118" y="176"/>
                  </a:cubicBezTo>
                  <a:cubicBezTo>
                    <a:pt x="107" y="125"/>
                    <a:pt x="107" y="125"/>
                    <a:pt x="107" y="125"/>
                  </a:cubicBezTo>
                  <a:cubicBezTo>
                    <a:pt x="147" y="125"/>
                    <a:pt x="147" y="125"/>
                    <a:pt x="147" y="125"/>
                  </a:cubicBezTo>
                  <a:cubicBezTo>
                    <a:pt x="166" y="125"/>
                    <a:pt x="181" y="109"/>
                    <a:pt x="181" y="90"/>
                  </a:cubicBezTo>
                  <a:cubicBezTo>
                    <a:pt x="181" y="34"/>
                    <a:pt x="181" y="34"/>
                    <a:pt x="181" y="34"/>
                  </a:cubicBezTo>
                  <a:cubicBezTo>
                    <a:pt x="181" y="15"/>
                    <a:pt x="166" y="0"/>
                    <a:pt x="147" y="0"/>
                  </a:cubicBezTo>
                  <a:close/>
                </a:path>
              </a:pathLst>
            </a:custGeom>
            <a:solidFill>
              <a:srgbClr val="0072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 name="Freeform 792">
              <a:extLst>
                <a:ext uri="{FF2B5EF4-FFF2-40B4-BE49-F238E27FC236}">
                  <a16:creationId xmlns:a16="http://schemas.microsoft.com/office/drawing/2014/main" id="{09FC1464-7002-435D-9062-CA0EAA2817AB}"/>
                </a:ext>
              </a:extLst>
            </p:cNvPr>
            <p:cNvSpPr>
              <a:spLocks/>
            </p:cNvSpPr>
            <p:nvPr/>
          </p:nvSpPr>
          <p:spPr bwMode="auto">
            <a:xfrm>
              <a:off x="6334126" y="3786188"/>
              <a:ext cx="306388" cy="296863"/>
            </a:xfrm>
            <a:custGeom>
              <a:avLst/>
              <a:gdLst>
                <a:gd name="T0" fmla="*/ 148 w 182"/>
                <a:gd name="T1" fmla="*/ 0 h 176"/>
                <a:gd name="T2" fmla="*/ 35 w 182"/>
                <a:gd name="T3" fmla="*/ 0 h 176"/>
                <a:gd name="T4" fmla="*/ 0 w 182"/>
                <a:gd name="T5" fmla="*/ 34 h 176"/>
                <a:gd name="T6" fmla="*/ 0 w 182"/>
                <a:gd name="T7" fmla="*/ 90 h 176"/>
                <a:gd name="T8" fmla="*/ 35 w 182"/>
                <a:gd name="T9" fmla="*/ 125 h 176"/>
                <a:gd name="T10" fmla="*/ 78 w 182"/>
                <a:gd name="T11" fmla="*/ 125 h 176"/>
                <a:gd name="T12" fmla="*/ 119 w 182"/>
                <a:gd name="T13" fmla="*/ 176 h 176"/>
                <a:gd name="T14" fmla="*/ 107 w 182"/>
                <a:gd name="T15" fmla="*/ 125 h 176"/>
                <a:gd name="T16" fmla="*/ 148 w 182"/>
                <a:gd name="T17" fmla="*/ 125 h 176"/>
                <a:gd name="T18" fmla="*/ 182 w 182"/>
                <a:gd name="T19" fmla="*/ 90 h 176"/>
                <a:gd name="T20" fmla="*/ 182 w 182"/>
                <a:gd name="T21" fmla="*/ 34 h 176"/>
                <a:gd name="T22" fmla="*/ 148 w 182"/>
                <a:gd name="T23" fmla="*/ 0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2" h="176">
                  <a:moveTo>
                    <a:pt x="148" y="0"/>
                  </a:moveTo>
                  <a:cubicBezTo>
                    <a:pt x="35" y="0"/>
                    <a:pt x="35" y="0"/>
                    <a:pt x="35" y="0"/>
                  </a:cubicBezTo>
                  <a:cubicBezTo>
                    <a:pt x="16" y="0"/>
                    <a:pt x="0" y="15"/>
                    <a:pt x="0" y="34"/>
                  </a:cubicBezTo>
                  <a:cubicBezTo>
                    <a:pt x="0" y="90"/>
                    <a:pt x="0" y="90"/>
                    <a:pt x="0" y="90"/>
                  </a:cubicBezTo>
                  <a:cubicBezTo>
                    <a:pt x="0" y="109"/>
                    <a:pt x="16" y="125"/>
                    <a:pt x="35" y="125"/>
                  </a:cubicBezTo>
                  <a:cubicBezTo>
                    <a:pt x="78" y="125"/>
                    <a:pt x="78" y="125"/>
                    <a:pt x="78" y="125"/>
                  </a:cubicBezTo>
                  <a:cubicBezTo>
                    <a:pt x="119" y="176"/>
                    <a:pt x="119" y="176"/>
                    <a:pt x="119" y="176"/>
                  </a:cubicBezTo>
                  <a:cubicBezTo>
                    <a:pt x="107" y="125"/>
                    <a:pt x="107" y="125"/>
                    <a:pt x="107" y="125"/>
                  </a:cubicBezTo>
                  <a:cubicBezTo>
                    <a:pt x="148" y="125"/>
                    <a:pt x="148" y="125"/>
                    <a:pt x="148" y="125"/>
                  </a:cubicBezTo>
                  <a:cubicBezTo>
                    <a:pt x="166" y="125"/>
                    <a:pt x="182" y="109"/>
                    <a:pt x="182" y="90"/>
                  </a:cubicBezTo>
                  <a:cubicBezTo>
                    <a:pt x="182" y="34"/>
                    <a:pt x="182" y="34"/>
                    <a:pt x="182" y="34"/>
                  </a:cubicBezTo>
                  <a:cubicBezTo>
                    <a:pt x="182" y="15"/>
                    <a:pt x="166" y="0"/>
                    <a:pt x="148" y="0"/>
                  </a:cubicBezTo>
                  <a:close/>
                </a:path>
              </a:pathLst>
            </a:custGeom>
            <a:solidFill>
              <a:srgbClr val="7027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 name="Freeform 793">
              <a:extLst>
                <a:ext uri="{FF2B5EF4-FFF2-40B4-BE49-F238E27FC236}">
                  <a16:creationId xmlns:a16="http://schemas.microsoft.com/office/drawing/2014/main" id="{9C31BC5D-2947-49F8-B5BD-42CBB0504EFE}"/>
                </a:ext>
              </a:extLst>
            </p:cNvPr>
            <p:cNvSpPr>
              <a:spLocks/>
            </p:cNvSpPr>
            <p:nvPr/>
          </p:nvSpPr>
          <p:spPr bwMode="auto">
            <a:xfrm>
              <a:off x="7183438" y="3638551"/>
              <a:ext cx="288925" cy="288925"/>
            </a:xfrm>
            <a:custGeom>
              <a:avLst/>
              <a:gdLst>
                <a:gd name="T0" fmla="*/ 86 w 171"/>
                <a:gd name="T1" fmla="*/ 0 h 171"/>
                <a:gd name="T2" fmla="*/ 1 w 171"/>
                <a:gd name="T3" fmla="*/ 71 h 171"/>
                <a:gd name="T4" fmla="*/ 34 w 171"/>
                <a:gd name="T5" fmla="*/ 127 h 171"/>
                <a:gd name="T6" fmla="*/ 0 w 171"/>
                <a:gd name="T7" fmla="*/ 171 h 171"/>
                <a:gd name="T8" fmla="*/ 48 w 171"/>
                <a:gd name="T9" fmla="*/ 135 h 171"/>
                <a:gd name="T10" fmla="*/ 86 w 171"/>
                <a:gd name="T11" fmla="*/ 142 h 171"/>
                <a:gd name="T12" fmla="*/ 171 w 171"/>
                <a:gd name="T13" fmla="*/ 71 h 171"/>
                <a:gd name="T14" fmla="*/ 86 w 171"/>
                <a:gd name="T15" fmla="*/ 0 h 17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1" h="171">
                  <a:moveTo>
                    <a:pt x="86" y="0"/>
                  </a:moveTo>
                  <a:cubicBezTo>
                    <a:pt x="39" y="0"/>
                    <a:pt x="1" y="32"/>
                    <a:pt x="1" y="71"/>
                  </a:cubicBezTo>
                  <a:cubicBezTo>
                    <a:pt x="1" y="94"/>
                    <a:pt x="14" y="114"/>
                    <a:pt x="34" y="127"/>
                  </a:cubicBezTo>
                  <a:cubicBezTo>
                    <a:pt x="0" y="171"/>
                    <a:pt x="0" y="171"/>
                    <a:pt x="0" y="171"/>
                  </a:cubicBezTo>
                  <a:cubicBezTo>
                    <a:pt x="48" y="135"/>
                    <a:pt x="48" y="135"/>
                    <a:pt x="48" y="135"/>
                  </a:cubicBezTo>
                  <a:cubicBezTo>
                    <a:pt x="59" y="139"/>
                    <a:pt x="72" y="142"/>
                    <a:pt x="86" y="142"/>
                  </a:cubicBezTo>
                  <a:cubicBezTo>
                    <a:pt x="133" y="142"/>
                    <a:pt x="171" y="110"/>
                    <a:pt x="171" y="71"/>
                  </a:cubicBezTo>
                  <a:cubicBezTo>
                    <a:pt x="171" y="32"/>
                    <a:pt x="133" y="0"/>
                    <a:pt x="86" y="0"/>
                  </a:cubicBezTo>
                  <a:close/>
                </a:path>
              </a:pathLst>
            </a:custGeom>
            <a:solidFill>
              <a:srgbClr val="00A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 name="Freeform 794">
              <a:extLst>
                <a:ext uri="{FF2B5EF4-FFF2-40B4-BE49-F238E27FC236}">
                  <a16:creationId xmlns:a16="http://schemas.microsoft.com/office/drawing/2014/main" id="{18B98B86-F044-412B-9191-EC95400A71E8}"/>
                </a:ext>
              </a:extLst>
            </p:cNvPr>
            <p:cNvSpPr>
              <a:spLocks/>
            </p:cNvSpPr>
            <p:nvPr/>
          </p:nvSpPr>
          <p:spPr bwMode="auto">
            <a:xfrm>
              <a:off x="6640513" y="3633788"/>
              <a:ext cx="287338" cy="300038"/>
            </a:xfrm>
            <a:custGeom>
              <a:avLst/>
              <a:gdLst>
                <a:gd name="T0" fmla="*/ 85 w 170"/>
                <a:gd name="T1" fmla="*/ 0 h 178"/>
                <a:gd name="T2" fmla="*/ 0 w 170"/>
                <a:gd name="T3" fmla="*/ 70 h 178"/>
                <a:gd name="T4" fmla="*/ 35 w 170"/>
                <a:gd name="T5" fmla="*/ 128 h 178"/>
                <a:gd name="T6" fmla="*/ 6 w 170"/>
                <a:gd name="T7" fmla="*/ 178 h 178"/>
                <a:gd name="T8" fmla="*/ 49 w 170"/>
                <a:gd name="T9" fmla="*/ 135 h 178"/>
                <a:gd name="T10" fmla="*/ 85 w 170"/>
                <a:gd name="T11" fmla="*/ 141 h 178"/>
                <a:gd name="T12" fmla="*/ 170 w 170"/>
                <a:gd name="T13" fmla="*/ 70 h 178"/>
                <a:gd name="T14" fmla="*/ 85 w 170"/>
                <a:gd name="T15" fmla="*/ 0 h 17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0" h="178">
                  <a:moveTo>
                    <a:pt x="85" y="0"/>
                  </a:moveTo>
                  <a:cubicBezTo>
                    <a:pt x="38" y="0"/>
                    <a:pt x="0" y="31"/>
                    <a:pt x="0" y="70"/>
                  </a:cubicBezTo>
                  <a:cubicBezTo>
                    <a:pt x="0" y="94"/>
                    <a:pt x="14" y="115"/>
                    <a:pt x="35" y="128"/>
                  </a:cubicBezTo>
                  <a:cubicBezTo>
                    <a:pt x="6" y="178"/>
                    <a:pt x="6" y="178"/>
                    <a:pt x="6" y="178"/>
                  </a:cubicBezTo>
                  <a:cubicBezTo>
                    <a:pt x="49" y="135"/>
                    <a:pt x="49" y="135"/>
                    <a:pt x="49" y="135"/>
                  </a:cubicBezTo>
                  <a:cubicBezTo>
                    <a:pt x="60" y="139"/>
                    <a:pt x="72" y="141"/>
                    <a:pt x="85" y="141"/>
                  </a:cubicBezTo>
                  <a:cubicBezTo>
                    <a:pt x="132" y="141"/>
                    <a:pt x="170" y="110"/>
                    <a:pt x="170" y="70"/>
                  </a:cubicBezTo>
                  <a:cubicBezTo>
                    <a:pt x="170" y="31"/>
                    <a:pt x="132" y="0"/>
                    <a:pt x="85" y="0"/>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 name="Freeform 795">
              <a:extLst>
                <a:ext uri="{FF2B5EF4-FFF2-40B4-BE49-F238E27FC236}">
                  <a16:creationId xmlns:a16="http://schemas.microsoft.com/office/drawing/2014/main" id="{026C5341-9B77-4F2E-9BD9-D06377673CFB}"/>
                </a:ext>
              </a:extLst>
            </p:cNvPr>
            <p:cNvSpPr>
              <a:spLocks/>
            </p:cNvSpPr>
            <p:nvPr/>
          </p:nvSpPr>
          <p:spPr bwMode="auto">
            <a:xfrm>
              <a:off x="6927851" y="3568701"/>
              <a:ext cx="266700" cy="258763"/>
            </a:xfrm>
            <a:custGeom>
              <a:avLst/>
              <a:gdLst>
                <a:gd name="T0" fmla="*/ 29 w 157"/>
                <a:gd name="T1" fmla="*/ 0 h 153"/>
                <a:gd name="T2" fmla="*/ 127 w 157"/>
                <a:gd name="T3" fmla="*/ 0 h 153"/>
                <a:gd name="T4" fmla="*/ 157 w 157"/>
                <a:gd name="T5" fmla="*/ 30 h 153"/>
                <a:gd name="T6" fmla="*/ 157 w 157"/>
                <a:gd name="T7" fmla="*/ 79 h 153"/>
                <a:gd name="T8" fmla="*/ 127 w 157"/>
                <a:gd name="T9" fmla="*/ 109 h 153"/>
                <a:gd name="T10" fmla="*/ 90 w 157"/>
                <a:gd name="T11" fmla="*/ 109 h 153"/>
                <a:gd name="T12" fmla="*/ 54 w 157"/>
                <a:gd name="T13" fmla="*/ 153 h 153"/>
                <a:gd name="T14" fmla="*/ 64 w 157"/>
                <a:gd name="T15" fmla="*/ 109 h 153"/>
                <a:gd name="T16" fmla="*/ 29 w 157"/>
                <a:gd name="T17" fmla="*/ 109 h 153"/>
                <a:gd name="T18" fmla="*/ 0 w 157"/>
                <a:gd name="T19" fmla="*/ 79 h 153"/>
                <a:gd name="T20" fmla="*/ 0 w 157"/>
                <a:gd name="T21" fmla="*/ 30 h 153"/>
                <a:gd name="T22" fmla="*/ 29 w 157"/>
                <a:gd name="T23" fmla="*/ 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7" h="153">
                  <a:moveTo>
                    <a:pt x="29" y="0"/>
                  </a:moveTo>
                  <a:cubicBezTo>
                    <a:pt x="127" y="0"/>
                    <a:pt x="127" y="0"/>
                    <a:pt x="127" y="0"/>
                  </a:cubicBezTo>
                  <a:cubicBezTo>
                    <a:pt x="144" y="0"/>
                    <a:pt x="157" y="14"/>
                    <a:pt x="157" y="30"/>
                  </a:cubicBezTo>
                  <a:cubicBezTo>
                    <a:pt x="157" y="79"/>
                    <a:pt x="157" y="79"/>
                    <a:pt x="157" y="79"/>
                  </a:cubicBezTo>
                  <a:cubicBezTo>
                    <a:pt x="157" y="95"/>
                    <a:pt x="144" y="109"/>
                    <a:pt x="127" y="109"/>
                  </a:cubicBezTo>
                  <a:cubicBezTo>
                    <a:pt x="90" y="109"/>
                    <a:pt x="90" y="109"/>
                    <a:pt x="90" y="109"/>
                  </a:cubicBezTo>
                  <a:cubicBezTo>
                    <a:pt x="54" y="153"/>
                    <a:pt x="54" y="153"/>
                    <a:pt x="54" y="153"/>
                  </a:cubicBezTo>
                  <a:cubicBezTo>
                    <a:pt x="64" y="109"/>
                    <a:pt x="64" y="109"/>
                    <a:pt x="64" y="109"/>
                  </a:cubicBezTo>
                  <a:cubicBezTo>
                    <a:pt x="29" y="109"/>
                    <a:pt x="29" y="109"/>
                    <a:pt x="29" y="109"/>
                  </a:cubicBezTo>
                  <a:cubicBezTo>
                    <a:pt x="13" y="109"/>
                    <a:pt x="0" y="95"/>
                    <a:pt x="0" y="79"/>
                  </a:cubicBezTo>
                  <a:cubicBezTo>
                    <a:pt x="0" y="30"/>
                    <a:pt x="0" y="30"/>
                    <a:pt x="0" y="30"/>
                  </a:cubicBezTo>
                  <a:cubicBezTo>
                    <a:pt x="0" y="14"/>
                    <a:pt x="13" y="0"/>
                    <a:pt x="29" y="0"/>
                  </a:cubicBezTo>
                  <a:close/>
                </a:path>
              </a:pathLst>
            </a:custGeom>
            <a:solidFill>
              <a:srgbClr val="F68D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 name="Freeform 796">
              <a:extLst>
                <a:ext uri="{FF2B5EF4-FFF2-40B4-BE49-F238E27FC236}">
                  <a16:creationId xmlns:a16="http://schemas.microsoft.com/office/drawing/2014/main" id="{AE66C87E-28E8-47C6-9880-C65719EE3EB2}"/>
                </a:ext>
              </a:extLst>
            </p:cNvPr>
            <p:cNvSpPr>
              <a:spLocks noEditPoints="1"/>
            </p:cNvSpPr>
            <p:nvPr/>
          </p:nvSpPr>
          <p:spPr bwMode="auto">
            <a:xfrm>
              <a:off x="6478588" y="3505201"/>
              <a:ext cx="96838" cy="130175"/>
            </a:xfrm>
            <a:custGeom>
              <a:avLst/>
              <a:gdLst>
                <a:gd name="T0" fmla="*/ 37 w 57"/>
                <a:gd name="T1" fmla="*/ 53 h 77"/>
                <a:gd name="T2" fmla="*/ 17 w 57"/>
                <a:gd name="T3" fmla="*/ 53 h 77"/>
                <a:gd name="T4" fmla="*/ 17 w 57"/>
                <a:gd name="T5" fmla="*/ 51 h 77"/>
                <a:gd name="T6" fmla="*/ 18 w 57"/>
                <a:gd name="T7" fmla="*/ 43 h 77"/>
                <a:gd name="T8" fmla="*/ 21 w 57"/>
                <a:gd name="T9" fmla="*/ 37 h 77"/>
                <a:gd name="T10" fmla="*/ 32 w 57"/>
                <a:gd name="T11" fmla="*/ 28 h 77"/>
                <a:gd name="T12" fmla="*/ 36 w 57"/>
                <a:gd name="T13" fmla="*/ 22 h 77"/>
                <a:gd name="T14" fmla="*/ 34 w 57"/>
                <a:gd name="T15" fmla="*/ 18 h 77"/>
                <a:gd name="T16" fmla="*/ 29 w 57"/>
                <a:gd name="T17" fmla="*/ 16 h 77"/>
                <a:gd name="T18" fmla="*/ 23 w 57"/>
                <a:gd name="T19" fmla="*/ 18 h 77"/>
                <a:gd name="T20" fmla="*/ 20 w 57"/>
                <a:gd name="T21" fmla="*/ 27 h 77"/>
                <a:gd name="T22" fmla="*/ 0 w 57"/>
                <a:gd name="T23" fmla="*/ 24 h 77"/>
                <a:gd name="T24" fmla="*/ 8 w 57"/>
                <a:gd name="T25" fmla="*/ 7 h 77"/>
                <a:gd name="T26" fmla="*/ 29 w 57"/>
                <a:gd name="T27" fmla="*/ 0 h 77"/>
                <a:gd name="T28" fmla="*/ 47 w 57"/>
                <a:gd name="T29" fmla="*/ 5 h 77"/>
                <a:gd name="T30" fmla="*/ 57 w 57"/>
                <a:gd name="T31" fmla="*/ 21 h 77"/>
                <a:gd name="T32" fmla="*/ 54 w 57"/>
                <a:gd name="T33" fmla="*/ 30 h 77"/>
                <a:gd name="T34" fmla="*/ 44 w 57"/>
                <a:gd name="T35" fmla="*/ 40 h 77"/>
                <a:gd name="T36" fmla="*/ 38 w 57"/>
                <a:gd name="T37" fmla="*/ 46 h 77"/>
                <a:gd name="T38" fmla="*/ 37 w 57"/>
                <a:gd name="T39" fmla="*/ 53 h 77"/>
                <a:gd name="T40" fmla="*/ 16 w 57"/>
                <a:gd name="T41" fmla="*/ 58 h 77"/>
                <a:gd name="T42" fmla="*/ 37 w 57"/>
                <a:gd name="T43" fmla="*/ 58 h 77"/>
                <a:gd name="T44" fmla="*/ 37 w 57"/>
                <a:gd name="T45" fmla="*/ 77 h 77"/>
                <a:gd name="T46" fmla="*/ 16 w 57"/>
                <a:gd name="T47" fmla="*/ 77 h 77"/>
                <a:gd name="T48" fmla="*/ 16 w 57"/>
                <a:gd name="T49" fmla="*/ 58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57" h="77">
                  <a:moveTo>
                    <a:pt x="37" y="53"/>
                  </a:moveTo>
                  <a:cubicBezTo>
                    <a:pt x="17" y="53"/>
                    <a:pt x="17" y="53"/>
                    <a:pt x="17" y="53"/>
                  </a:cubicBezTo>
                  <a:cubicBezTo>
                    <a:pt x="17" y="51"/>
                    <a:pt x="17" y="51"/>
                    <a:pt x="17" y="51"/>
                  </a:cubicBezTo>
                  <a:cubicBezTo>
                    <a:pt x="17" y="48"/>
                    <a:pt x="17" y="45"/>
                    <a:pt x="18" y="43"/>
                  </a:cubicBezTo>
                  <a:cubicBezTo>
                    <a:pt x="19" y="41"/>
                    <a:pt x="20" y="39"/>
                    <a:pt x="21" y="37"/>
                  </a:cubicBezTo>
                  <a:cubicBezTo>
                    <a:pt x="23" y="36"/>
                    <a:pt x="26" y="32"/>
                    <a:pt x="32" y="28"/>
                  </a:cubicBezTo>
                  <a:cubicBezTo>
                    <a:pt x="34" y="26"/>
                    <a:pt x="36" y="24"/>
                    <a:pt x="36" y="22"/>
                  </a:cubicBezTo>
                  <a:cubicBezTo>
                    <a:pt x="36" y="20"/>
                    <a:pt x="35" y="19"/>
                    <a:pt x="34" y="18"/>
                  </a:cubicBezTo>
                  <a:cubicBezTo>
                    <a:pt x="33" y="16"/>
                    <a:pt x="31" y="16"/>
                    <a:pt x="29" y="16"/>
                  </a:cubicBezTo>
                  <a:cubicBezTo>
                    <a:pt x="27" y="16"/>
                    <a:pt x="25" y="17"/>
                    <a:pt x="23" y="18"/>
                  </a:cubicBezTo>
                  <a:cubicBezTo>
                    <a:pt x="21" y="20"/>
                    <a:pt x="20" y="23"/>
                    <a:pt x="20" y="27"/>
                  </a:cubicBezTo>
                  <a:cubicBezTo>
                    <a:pt x="0" y="24"/>
                    <a:pt x="0" y="24"/>
                    <a:pt x="0" y="24"/>
                  </a:cubicBezTo>
                  <a:cubicBezTo>
                    <a:pt x="1" y="17"/>
                    <a:pt x="3" y="11"/>
                    <a:pt x="8" y="7"/>
                  </a:cubicBezTo>
                  <a:cubicBezTo>
                    <a:pt x="13" y="2"/>
                    <a:pt x="20" y="0"/>
                    <a:pt x="29" y="0"/>
                  </a:cubicBezTo>
                  <a:cubicBezTo>
                    <a:pt x="37" y="0"/>
                    <a:pt x="43" y="1"/>
                    <a:pt x="47" y="5"/>
                  </a:cubicBezTo>
                  <a:cubicBezTo>
                    <a:pt x="54" y="9"/>
                    <a:pt x="57" y="14"/>
                    <a:pt x="57" y="21"/>
                  </a:cubicBezTo>
                  <a:cubicBezTo>
                    <a:pt x="57" y="24"/>
                    <a:pt x="56" y="27"/>
                    <a:pt x="54" y="30"/>
                  </a:cubicBezTo>
                  <a:cubicBezTo>
                    <a:pt x="53" y="33"/>
                    <a:pt x="49" y="36"/>
                    <a:pt x="44" y="40"/>
                  </a:cubicBezTo>
                  <a:cubicBezTo>
                    <a:pt x="41" y="43"/>
                    <a:pt x="39" y="45"/>
                    <a:pt x="38" y="46"/>
                  </a:cubicBezTo>
                  <a:cubicBezTo>
                    <a:pt x="37" y="48"/>
                    <a:pt x="37" y="50"/>
                    <a:pt x="37" y="53"/>
                  </a:cubicBezTo>
                  <a:close/>
                  <a:moveTo>
                    <a:pt x="16" y="58"/>
                  </a:moveTo>
                  <a:cubicBezTo>
                    <a:pt x="37" y="58"/>
                    <a:pt x="37" y="58"/>
                    <a:pt x="37" y="58"/>
                  </a:cubicBezTo>
                  <a:cubicBezTo>
                    <a:pt x="37" y="77"/>
                    <a:pt x="37" y="77"/>
                    <a:pt x="37" y="77"/>
                  </a:cubicBezTo>
                  <a:cubicBezTo>
                    <a:pt x="16" y="77"/>
                    <a:pt x="16" y="77"/>
                    <a:pt x="16" y="77"/>
                  </a:cubicBezTo>
                  <a:lnTo>
                    <a:pt x="16" y="5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 name="Freeform 797">
              <a:extLst>
                <a:ext uri="{FF2B5EF4-FFF2-40B4-BE49-F238E27FC236}">
                  <a16:creationId xmlns:a16="http://schemas.microsoft.com/office/drawing/2014/main" id="{45959632-A289-4131-BC44-A1BC584E1025}"/>
                </a:ext>
              </a:extLst>
            </p:cNvPr>
            <p:cNvSpPr>
              <a:spLocks noEditPoints="1"/>
            </p:cNvSpPr>
            <p:nvPr/>
          </p:nvSpPr>
          <p:spPr bwMode="auto">
            <a:xfrm>
              <a:off x="6440488" y="3821113"/>
              <a:ext cx="93663" cy="130175"/>
            </a:xfrm>
            <a:custGeom>
              <a:avLst/>
              <a:gdLst>
                <a:gd name="T0" fmla="*/ 36 w 56"/>
                <a:gd name="T1" fmla="*/ 53 h 77"/>
                <a:gd name="T2" fmla="*/ 17 w 56"/>
                <a:gd name="T3" fmla="*/ 53 h 77"/>
                <a:gd name="T4" fmla="*/ 17 w 56"/>
                <a:gd name="T5" fmla="*/ 51 h 77"/>
                <a:gd name="T6" fmla="*/ 18 w 56"/>
                <a:gd name="T7" fmla="*/ 43 h 77"/>
                <a:gd name="T8" fmla="*/ 21 w 56"/>
                <a:gd name="T9" fmla="*/ 38 h 77"/>
                <a:gd name="T10" fmla="*/ 31 w 56"/>
                <a:gd name="T11" fmla="*/ 28 h 77"/>
                <a:gd name="T12" fmla="*/ 35 w 56"/>
                <a:gd name="T13" fmla="*/ 22 h 77"/>
                <a:gd name="T14" fmla="*/ 34 w 56"/>
                <a:gd name="T15" fmla="*/ 18 h 77"/>
                <a:gd name="T16" fmla="*/ 29 w 56"/>
                <a:gd name="T17" fmla="*/ 16 h 77"/>
                <a:gd name="T18" fmla="*/ 23 w 56"/>
                <a:gd name="T19" fmla="*/ 19 h 77"/>
                <a:gd name="T20" fmla="*/ 20 w 56"/>
                <a:gd name="T21" fmla="*/ 27 h 77"/>
                <a:gd name="T22" fmla="*/ 0 w 56"/>
                <a:gd name="T23" fmla="*/ 25 h 77"/>
                <a:gd name="T24" fmla="*/ 8 w 56"/>
                <a:gd name="T25" fmla="*/ 7 h 77"/>
                <a:gd name="T26" fmla="*/ 29 w 56"/>
                <a:gd name="T27" fmla="*/ 0 h 77"/>
                <a:gd name="T28" fmla="*/ 47 w 56"/>
                <a:gd name="T29" fmla="*/ 5 h 77"/>
                <a:gd name="T30" fmla="*/ 56 w 56"/>
                <a:gd name="T31" fmla="*/ 22 h 77"/>
                <a:gd name="T32" fmla="*/ 54 w 56"/>
                <a:gd name="T33" fmla="*/ 30 h 77"/>
                <a:gd name="T34" fmla="*/ 44 w 56"/>
                <a:gd name="T35" fmla="*/ 40 h 77"/>
                <a:gd name="T36" fmla="*/ 38 w 56"/>
                <a:gd name="T37" fmla="*/ 47 h 77"/>
                <a:gd name="T38" fmla="*/ 36 w 56"/>
                <a:gd name="T39" fmla="*/ 53 h 77"/>
                <a:gd name="T40" fmla="*/ 16 w 56"/>
                <a:gd name="T41" fmla="*/ 58 h 77"/>
                <a:gd name="T42" fmla="*/ 37 w 56"/>
                <a:gd name="T43" fmla="*/ 58 h 77"/>
                <a:gd name="T44" fmla="*/ 37 w 56"/>
                <a:gd name="T45" fmla="*/ 77 h 77"/>
                <a:gd name="T46" fmla="*/ 16 w 56"/>
                <a:gd name="T47" fmla="*/ 77 h 77"/>
                <a:gd name="T48" fmla="*/ 16 w 56"/>
                <a:gd name="T49" fmla="*/ 58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56" h="77">
                  <a:moveTo>
                    <a:pt x="36" y="53"/>
                  </a:moveTo>
                  <a:cubicBezTo>
                    <a:pt x="17" y="53"/>
                    <a:pt x="17" y="53"/>
                    <a:pt x="17" y="53"/>
                  </a:cubicBezTo>
                  <a:cubicBezTo>
                    <a:pt x="17" y="51"/>
                    <a:pt x="17" y="51"/>
                    <a:pt x="17" y="51"/>
                  </a:cubicBezTo>
                  <a:cubicBezTo>
                    <a:pt x="17" y="48"/>
                    <a:pt x="17" y="45"/>
                    <a:pt x="18" y="43"/>
                  </a:cubicBezTo>
                  <a:cubicBezTo>
                    <a:pt x="19" y="41"/>
                    <a:pt x="20" y="39"/>
                    <a:pt x="21" y="38"/>
                  </a:cubicBezTo>
                  <a:cubicBezTo>
                    <a:pt x="23" y="36"/>
                    <a:pt x="26" y="33"/>
                    <a:pt x="31" y="28"/>
                  </a:cubicBezTo>
                  <a:cubicBezTo>
                    <a:pt x="34" y="26"/>
                    <a:pt x="35" y="24"/>
                    <a:pt x="35" y="22"/>
                  </a:cubicBezTo>
                  <a:cubicBezTo>
                    <a:pt x="35" y="20"/>
                    <a:pt x="35" y="19"/>
                    <a:pt x="34" y="18"/>
                  </a:cubicBezTo>
                  <a:cubicBezTo>
                    <a:pt x="33" y="17"/>
                    <a:pt x="31" y="16"/>
                    <a:pt x="29" y="16"/>
                  </a:cubicBezTo>
                  <a:cubicBezTo>
                    <a:pt x="26" y="16"/>
                    <a:pt x="24" y="17"/>
                    <a:pt x="23" y="19"/>
                  </a:cubicBezTo>
                  <a:cubicBezTo>
                    <a:pt x="21" y="20"/>
                    <a:pt x="20" y="23"/>
                    <a:pt x="20" y="27"/>
                  </a:cubicBezTo>
                  <a:cubicBezTo>
                    <a:pt x="0" y="25"/>
                    <a:pt x="0" y="25"/>
                    <a:pt x="0" y="25"/>
                  </a:cubicBezTo>
                  <a:cubicBezTo>
                    <a:pt x="0" y="17"/>
                    <a:pt x="3" y="11"/>
                    <a:pt x="8" y="7"/>
                  </a:cubicBezTo>
                  <a:cubicBezTo>
                    <a:pt x="12" y="2"/>
                    <a:pt x="19" y="0"/>
                    <a:pt x="29" y="0"/>
                  </a:cubicBezTo>
                  <a:cubicBezTo>
                    <a:pt x="36" y="0"/>
                    <a:pt x="43" y="2"/>
                    <a:pt x="47" y="5"/>
                  </a:cubicBezTo>
                  <a:cubicBezTo>
                    <a:pt x="53" y="9"/>
                    <a:pt x="56" y="15"/>
                    <a:pt x="56" y="22"/>
                  </a:cubicBezTo>
                  <a:cubicBezTo>
                    <a:pt x="56" y="25"/>
                    <a:pt x="56" y="27"/>
                    <a:pt x="54" y="30"/>
                  </a:cubicBezTo>
                  <a:cubicBezTo>
                    <a:pt x="52" y="33"/>
                    <a:pt x="49" y="36"/>
                    <a:pt x="44" y="40"/>
                  </a:cubicBezTo>
                  <a:cubicBezTo>
                    <a:pt x="41" y="43"/>
                    <a:pt x="39" y="45"/>
                    <a:pt x="38" y="47"/>
                  </a:cubicBezTo>
                  <a:cubicBezTo>
                    <a:pt x="37" y="48"/>
                    <a:pt x="36" y="51"/>
                    <a:pt x="36" y="53"/>
                  </a:cubicBezTo>
                  <a:close/>
                  <a:moveTo>
                    <a:pt x="16" y="58"/>
                  </a:moveTo>
                  <a:cubicBezTo>
                    <a:pt x="37" y="58"/>
                    <a:pt x="37" y="58"/>
                    <a:pt x="37" y="58"/>
                  </a:cubicBezTo>
                  <a:cubicBezTo>
                    <a:pt x="37" y="77"/>
                    <a:pt x="37" y="77"/>
                    <a:pt x="37" y="77"/>
                  </a:cubicBezTo>
                  <a:cubicBezTo>
                    <a:pt x="16" y="77"/>
                    <a:pt x="16" y="77"/>
                    <a:pt x="16" y="77"/>
                  </a:cubicBezTo>
                  <a:lnTo>
                    <a:pt x="16" y="5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 name="Freeform 798">
              <a:extLst>
                <a:ext uri="{FF2B5EF4-FFF2-40B4-BE49-F238E27FC236}">
                  <a16:creationId xmlns:a16="http://schemas.microsoft.com/office/drawing/2014/main" id="{56CC0900-6BF0-4675-BE15-9027197F97E1}"/>
                </a:ext>
              </a:extLst>
            </p:cNvPr>
            <p:cNvSpPr>
              <a:spLocks noEditPoints="1"/>
            </p:cNvSpPr>
            <p:nvPr/>
          </p:nvSpPr>
          <p:spPr bwMode="auto">
            <a:xfrm>
              <a:off x="6735763" y="3690938"/>
              <a:ext cx="96838" cy="130175"/>
            </a:xfrm>
            <a:custGeom>
              <a:avLst/>
              <a:gdLst>
                <a:gd name="T0" fmla="*/ 37 w 57"/>
                <a:gd name="T1" fmla="*/ 53 h 77"/>
                <a:gd name="T2" fmla="*/ 17 w 57"/>
                <a:gd name="T3" fmla="*/ 53 h 77"/>
                <a:gd name="T4" fmla="*/ 17 w 57"/>
                <a:gd name="T5" fmla="*/ 52 h 77"/>
                <a:gd name="T6" fmla="*/ 18 w 57"/>
                <a:gd name="T7" fmla="*/ 43 h 77"/>
                <a:gd name="T8" fmla="*/ 22 w 57"/>
                <a:gd name="T9" fmla="*/ 38 h 77"/>
                <a:gd name="T10" fmla="*/ 32 w 57"/>
                <a:gd name="T11" fmla="*/ 29 h 77"/>
                <a:gd name="T12" fmla="*/ 36 w 57"/>
                <a:gd name="T13" fmla="*/ 22 h 77"/>
                <a:gd name="T14" fmla="*/ 34 w 57"/>
                <a:gd name="T15" fmla="*/ 18 h 77"/>
                <a:gd name="T16" fmla="*/ 29 w 57"/>
                <a:gd name="T17" fmla="*/ 16 h 77"/>
                <a:gd name="T18" fmla="*/ 23 w 57"/>
                <a:gd name="T19" fmla="*/ 19 h 77"/>
                <a:gd name="T20" fmla="*/ 20 w 57"/>
                <a:gd name="T21" fmla="*/ 27 h 77"/>
                <a:gd name="T22" fmla="*/ 0 w 57"/>
                <a:gd name="T23" fmla="*/ 25 h 77"/>
                <a:gd name="T24" fmla="*/ 8 w 57"/>
                <a:gd name="T25" fmla="*/ 7 h 77"/>
                <a:gd name="T26" fmla="*/ 30 w 57"/>
                <a:gd name="T27" fmla="*/ 0 h 77"/>
                <a:gd name="T28" fmla="*/ 48 w 57"/>
                <a:gd name="T29" fmla="*/ 5 h 77"/>
                <a:gd name="T30" fmla="*/ 57 w 57"/>
                <a:gd name="T31" fmla="*/ 22 h 77"/>
                <a:gd name="T32" fmla="*/ 55 w 57"/>
                <a:gd name="T33" fmla="*/ 30 h 77"/>
                <a:gd name="T34" fmla="*/ 45 w 57"/>
                <a:gd name="T35" fmla="*/ 40 h 77"/>
                <a:gd name="T36" fmla="*/ 38 w 57"/>
                <a:gd name="T37" fmla="*/ 47 h 77"/>
                <a:gd name="T38" fmla="*/ 37 w 57"/>
                <a:gd name="T39" fmla="*/ 53 h 77"/>
                <a:gd name="T40" fmla="*/ 17 w 57"/>
                <a:gd name="T41" fmla="*/ 59 h 77"/>
                <a:gd name="T42" fmla="*/ 38 w 57"/>
                <a:gd name="T43" fmla="*/ 59 h 77"/>
                <a:gd name="T44" fmla="*/ 38 w 57"/>
                <a:gd name="T45" fmla="*/ 77 h 77"/>
                <a:gd name="T46" fmla="*/ 17 w 57"/>
                <a:gd name="T47" fmla="*/ 77 h 77"/>
                <a:gd name="T48" fmla="*/ 17 w 57"/>
                <a:gd name="T49" fmla="*/ 59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57" h="77">
                  <a:moveTo>
                    <a:pt x="37" y="53"/>
                  </a:moveTo>
                  <a:cubicBezTo>
                    <a:pt x="17" y="53"/>
                    <a:pt x="17" y="53"/>
                    <a:pt x="17" y="53"/>
                  </a:cubicBezTo>
                  <a:cubicBezTo>
                    <a:pt x="17" y="52"/>
                    <a:pt x="17" y="52"/>
                    <a:pt x="17" y="52"/>
                  </a:cubicBezTo>
                  <a:cubicBezTo>
                    <a:pt x="17" y="48"/>
                    <a:pt x="18" y="45"/>
                    <a:pt x="18" y="43"/>
                  </a:cubicBezTo>
                  <a:cubicBezTo>
                    <a:pt x="19" y="41"/>
                    <a:pt x="20" y="39"/>
                    <a:pt x="22" y="38"/>
                  </a:cubicBezTo>
                  <a:cubicBezTo>
                    <a:pt x="23" y="36"/>
                    <a:pt x="27" y="33"/>
                    <a:pt x="32" y="29"/>
                  </a:cubicBezTo>
                  <a:cubicBezTo>
                    <a:pt x="35" y="26"/>
                    <a:pt x="36" y="24"/>
                    <a:pt x="36" y="22"/>
                  </a:cubicBezTo>
                  <a:cubicBezTo>
                    <a:pt x="36" y="21"/>
                    <a:pt x="36" y="19"/>
                    <a:pt x="34" y="18"/>
                  </a:cubicBezTo>
                  <a:cubicBezTo>
                    <a:pt x="33" y="17"/>
                    <a:pt x="32" y="16"/>
                    <a:pt x="29" y="16"/>
                  </a:cubicBezTo>
                  <a:cubicBezTo>
                    <a:pt x="27" y="16"/>
                    <a:pt x="25" y="17"/>
                    <a:pt x="23" y="19"/>
                  </a:cubicBezTo>
                  <a:cubicBezTo>
                    <a:pt x="22" y="20"/>
                    <a:pt x="21" y="23"/>
                    <a:pt x="20" y="27"/>
                  </a:cubicBezTo>
                  <a:cubicBezTo>
                    <a:pt x="0" y="25"/>
                    <a:pt x="0" y="25"/>
                    <a:pt x="0" y="25"/>
                  </a:cubicBezTo>
                  <a:cubicBezTo>
                    <a:pt x="1" y="17"/>
                    <a:pt x="4" y="12"/>
                    <a:pt x="8" y="7"/>
                  </a:cubicBezTo>
                  <a:cubicBezTo>
                    <a:pt x="13" y="3"/>
                    <a:pt x="20" y="0"/>
                    <a:pt x="30" y="0"/>
                  </a:cubicBezTo>
                  <a:cubicBezTo>
                    <a:pt x="37" y="0"/>
                    <a:pt x="43" y="2"/>
                    <a:pt x="48" y="5"/>
                  </a:cubicBezTo>
                  <a:cubicBezTo>
                    <a:pt x="54" y="9"/>
                    <a:pt x="57" y="15"/>
                    <a:pt x="57" y="22"/>
                  </a:cubicBezTo>
                  <a:cubicBezTo>
                    <a:pt x="57" y="25"/>
                    <a:pt x="56" y="28"/>
                    <a:pt x="55" y="30"/>
                  </a:cubicBezTo>
                  <a:cubicBezTo>
                    <a:pt x="53" y="33"/>
                    <a:pt x="50" y="36"/>
                    <a:pt x="45" y="40"/>
                  </a:cubicBezTo>
                  <a:cubicBezTo>
                    <a:pt x="41" y="43"/>
                    <a:pt x="39" y="45"/>
                    <a:pt x="38" y="47"/>
                  </a:cubicBezTo>
                  <a:cubicBezTo>
                    <a:pt x="37" y="49"/>
                    <a:pt x="37" y="51"/>
                    <a:pt x="37" y="53"/>
                  </a:cubicBezTo>
                  <a:close/>
                  <a:moveTo>
                    <a:pt x="17" y="59"/>
                  </a:moveTo>
                  <a:cubicBezTo>
                    <a:pt x="38" y="59"/>
                    <a:pt x="38" y="59"/>
                    <a:pt x="38" y="59"/>
                  </a:cubicBezTo>
                  <a:cubicBezTo>
                    <a:pt x="38" y="77"/>
                    <a:pt x="38" y="77"/>
                    <a:pt x="38" y="77"/>
                  </a:cubicBezTo>
                  <a:cubicBezTo>
                    <a:pt x="17" y="77"/>
                    <a:pt x="17" y="77"/>
                    <a:pt x="17" y="77"/>
                  </a:cubicBezTo>
                  <a:lnTo>
                    <a:pt x="17" y="5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 name="Freeform 799">
              <a:extLst>
                <a:ext uri="{FF2B5EF4-FFF2-40B4-BE49-F238E27FC236}">
                  <a16:creationId xmlns:a16="http://schemas.microsoft.com/office/drawing/2014/main" id="{7B3C6294-6EF2-426C-BF2B-07174D33E0EA}"/>
                </a:ext>
              </a:extLst>
            </p:cNvPr>
            <p:cNvSpPr>
              <a:spLocks noEditPoints="1"/>
            </p:cNvSpPr>
            <p:nvPr/>
          </p:nvSpPr>
          <p:spPr bwMode="auto">
            <a:xfrm>
              <a:off x="7013576" y="3594101"/>
              <a:ext cx="95250" cy="130175"/>
            </a:xfrm>
            <a:custGeom>
              <a:avLst/>
              <a:gdLst>
                <a:gd name="T0" fmla="*/ 36 w 57"/>
                <a:gd name="T1" fmla="*/ 53 h 77"/>
                <a:gd name="T2" fmla="*/ 17 w 57"/>
                <a:gd name="T3" fmla="*/ 53 h 77"/>
                <a:gd name="T4" fmla="*/ 17 w 57"/>
                <a:gd name="T5" fmla="*/ 51 h 77"/>
                <a:gd name="T6" fmla="*/ 18 w 57"/>
                <a:gd name="T7" fmla="*/ 43 h 77"/>
                <a:gd name="T8" fmla="*/ 21 w 57"/>
                <a:gd name="T9" fmla="*/ 37 h 77"/>
                <a:gd name="T10" fmla="*/ 31 w 57"/>
                <a:gd name="T11" fmla="*/ 28 h 77"/>
                <a:gd name="T12" fmla="*/ 36 w 57"/>
                <a:gd name="T13" fmla="*/ 22 h 77"/>
                <a:gd name="T14" fmla="*/ 34 w 57"/>
                <a:gd name="T15" fmla="*/ 18 h 77"/>
                <a:gd name="T16" fmla="*/ 29 w 57"/>
                <a:gd name="T17" fmla="*/ 16 h 77"/>
                <a:gd name="T18" fmla="*/ 23 w 57"/>
                <a:gd name="T19" fmla="*/ 18 h 77"/>
                <a:gd name="T20" fmla="*/ 20 w 57"/>
                <a:gd name="T21" fmla="*/ 27 h 77"/>
                <a:gd name="T22" fmla="*/ 0 w 57"/>
                <a:gd name="T23" fmla="*/ 24 h 77"/>
                <a:gd name="T24" fmla="*/ 8 w 57"/>
                <a:gd name="T25" fmla="*/ 7 h 77"/>
                <a:gd name="T26" fmla="*/ 29 w 57"/>
                <a:gd name="T27" fmla="*/ 0 h 77"/>
                <a:gd name="T28" fmla="*/ 47 w 57"/>
                <a:gd name="T29" fmla="*/ 5 h 77"/>
                <a:gd name="T30" fmla="*/ 57 w 57"/>
                <a:gd name="T31" fmla="*/ 22 h 77"/>
                <a:gd name="T32" fmla="*/ 54 w 57"/>
                <a:gd name="T33" fmla="*/ 30 h 77"/>
                <a:gd name="T34" fmla="*/ 44 w 57"/>
                <a:gd name="T35" fmla="*/ 40 h 77"/>
                <a:gd name="T36" fmla="*/ 38 w 57"/>
                <a:gd name="T37" fmla="*/ 47 h 77"/>
                <a:gd name="T38" fmla="*/ 36 w 57"/>
                <a:gd name="T39" fmla="*/ 53 h 77"/>
                <a:gd name="T40" fmla="*/ 16 w 57"/>
                <a:gd name="T41" fmla="*/ 58 h 77"/>
                <a:gd name="T42" fmla="*/ 37 w 57"/>
                <a:gd name="T43" fmla="*/ 58 h 77"/>
                <a:gd name="T44" fmla="*/ 37 w 57"/>
                <a:gd name="T45" fmla="*/ 77 h 77"/>
                <a:gd name="T46" fmla="*/ 16 w 57"/>
                <a:gd name="T47" fmla="*/ 77 h 77"/>
                <a:gd name="T48" fmla="*/ 16 w 57"/>
                <a:gd name="T49" fmla="*/ 58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57" h="77">
                  <a:moveTo>
                    <a:pt x="36" y="53"/>
                  </a:moveTo>
                  <a:cubicBezTo>
                    <a:pt x="17" y="53"/>
                    <a:pt x="17" y="53"/>
                    <a:pt x="17" y="53"/>
                  </a:cubicBezTo>
                  <a:cubicBezTo>
                    <a:pt x="17" y="51"/>
                    <a:pt x="17" y="51"/>
                    <a:pt x="17" y="51"/>
                  </a:cubicBezTo>
                  <a:cubicBezTo>
                    <a:pt x="17" y="48"/>
                    <a:pt x="17" y="45"/>
                    <a:pt x="18" y="43"/>
                  </a:cubicBezTo>
                  <a:cubicBezTo>
                    <a:pt x="19" y="41"/>
                    <a:pt x="20" y="39"/>
                    <a:pt x="21" y="37"/>
                  </a:cubicBezTo>
                  <a:cubicBezTo>
                    <a:pt x="23" y="36"/>
                    <a:pt x="26" y="33"/>
                    <a:pt x="31" y="28"/>
                  </a:cubicBezTo>
                  <a:cubicBezTo>
                    <a:pt x="34" y="26"/>
                    <a:pt x="36" y="24"/>
                    <a:pt x="36" y="22"/>
                  </a:cubicBezTo>
                  <a:cubicBezTo>
                    <a:pt x="36" y="20"/>
                    <a:pt x="35" y="19"/>
                    <a:pt x="34" y="18"/>
                  </a:cubicBezTo>
                  <a:cubicBezTo>
                    <a:pt x="33" y="17"/>
                    <a:pt x="31" y="16"/>
                    <a:pt x="29" y="16"/>
                  </a:cubicBezTo>
                  <a:cubicBezTo>
                    <a:pt x="26" y="16"/>
                    <a:pt x="24" y="17"/>
                    <a:pt x="23" y="18"/>
                  </a:cubicBezTo>
                  <a:cubicBezTo>
                    <a:pt x="21" y="20"/>
                    <a:pt x="20" y="23"/>
                    <a:pt x="20" y="27"/>
                  </a:cubicBezTo>
                  <a:cubicBezTo>
                    <a:pt x="0" y="24"/>
                    <a:pt x="0" y="24"/>
                    <a:pt x="0" y="24"/>
                  </a:cubicBezTo>
                  <a:cubicBezTo>
                    <a:pt x="0" y="17"/>
                    <a:pt x="3" y="11"/>
                    <a:pt x="8" y="7"/>
                  </a:cubicBezTo>
                  <a:cubicBezTo>
                    <a:pt x="12" y="2"/>
                    <a:pt x="20" y="0"/>
                    <a:pt x="29" y="0"/>
                  </a:cubicBezTo>
                  <a:cubicBezTo>
                    <a:pt x="37" y="0"/>
                    <a:pt x="43" y="2"/>
                    <a:pt x="47" y="5"/>
                  </a:cubicBezTo>
                  <a:cubicBezTo>
                    <a:pt x="54" y="9"/>
                    <a:pt x="57" y="15"/>
                    <a:pt x="57" y="22"/>
                  </a:cubicBezTo>
                  <a:cubicBezTo>
                    <a:pt x="57" y="24"/>
                    <a:pt x="56" y="27"/>
                    <a:pt x="54" y="30"/>
                  </a:cubicBezTo>
                  <a:cubicBezTo>
                    <a:pt x="53" y="33"/>
                    <a:pt x="49" y="36"/>
                    <a:pt x="44" y="40"/>
                  </a:cubicBezTo>
                  <a:cubicBezTo>
                    <a:pt x="41" y="43"/>
                    <a:pt x="39" y="45"/>
                    <a:pt x="38" y="47"/>
                  </a:cubicBezTo>
                  <a:cubicBezTo>
                    <a:pt x="37" y="48"/>
                    <a:pt x="36" y="50"/>
                    <a:pt x="36" y="53"/>
                  </a:cubicBezTo>
                  <a:close/>
                  <a:moveTo>
                    <a:pt x="16" y="58"/>
                  </a:moveTo>
                  <a:cubicBezTo>
                    <a:pt x="37" y="58"/>
                    <a:pt x="37" y="58"/>
                    <a:pt x="37" y="58"/>
                  </a:cubicBezTo>
                  <a:cubicBezTo>
                    <a:pt x="37" y="77"/>
                    <a:pt x="37" y="77"/>
                    <a:pt x="37" y="77"/>
                  </a:cubicBezTo>
                  <a:cubicBezTo>
                    <a:pt x="16" y="77"/>
                    <a:pt x="16" y="77"/>
                    <a:pt x="16" y="77"/>
                  </a:cubicBezTo>
                  <a:lnTo>
                    <a:pt x="16" y="5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 name="Freeform 800">
              <a:extLst>
                <a:ext uri="{FF2B5EF4-FFF2-40B4-BE49-F238E27FC236}">
                  <a16:creationId xmlns:a16="http://schemas.microsoft.com/office/drawing/2014/main" id="{4A073AAF-B6A7-4262-A91D-0E4E85A703DF}"/>
                </a:ext>
              </a:extLst>
            </p:cNvPr>
            <p:cNvSpPr>
              <a:spLocks noEditPoints="1"/>
            </p:cNvSpPr>
            <p:nvPr/>
          </p:nvSpPr>
          <p:spPr bwMode="auto">
            <a:xfrm>
              <a:off x="7280276" y="3690938"/>
              <a:ext cx="96838" cy="130175"/>
            </a:xfrm>
            <a:custGeom>
              <a:avLst/>
              <a:gdLst>
                <a:gd name="T0" fmla="*/ 36 w 57"/>
                <a:gd name="T1" fmla="*/ 53 h 77"/>
                <a:gd name="T2" fmla="*/ 17 w 57"/>
                <a:gd name="T3" fmla="*/ 53 h 77"/>
                <a:gd name="T4" fmla="*/ 17 w 57"/>
                <a:gd name="T5" fmla="*/ 52 h 77"/>
                <a:gd name="T6" fmla="*/ 18 w 57"/>
                <a:gd name="T7" fmla="*/ 43 h 77"/>
                <a:gd name="T8" fmla="*/ 21 w 57"/>
                <a:gd name="T9" fmla="*/ 38 h 77"/>
                <a:gd name="T10" fmla="*/ 31 w 57"/>
                <a:gd name="T11" fmla="*/ 29 h 77"/>
                <a:gd name="T12" fmla="*/ 36 w 57"/>
                <a:gd name="T13" fmla="*/ 22 h 77"/>
                <a:gd name="T14" fmla="*/ 34 w 57"/>
                <a:gd name="T15" fmla="*/ 18 h 77"/>
                <a:gd name="T16" fmla="*/ 29 w 57"/>
                <a:gd name="T17" fmla="*/ 16 h 77"/>
                <a:gd name="T18" fmla="*/ 23 w 57"/>
                <a:gd name="T19" fmla="*/ 19 h 77"/>
                <a:gd name="T20" fmla="*/ 20 w 57"/>
                <a:gd name="T21" fmla="*/ 27 h 77"/>
                <a:gd name="T22" fmla="*/ 0 w 57"/>
                <a:gd name="T23" fmla="*/ 25 h 77"/>
                <a:gd name="T24" fmla="*/ 8 w 57"/>
                <a:gd name="T25" fmla="*/ 7 h 77"/>
                <a:gd name="T26" fmla="*/ 29 w 57"/>
                <a:gd name="T27" fmla="*/ 0 h 77"/>
                <a:gd name="T28" fmla="*/ 47 w 57"/>
                <a:gd name="T29" fmla="*/ 5 h 77"/>
                <a:gd name="T30" fmla="*/ 57 w 57"/>
                <a:gd name="T31" fmla="*/ 22 h 77"/>
                <a:gd name="T32" fmla="*/ 54 w 57"/>
                <a:gd name="T33" fmla="*/ 30 h 77"/>
                <a:gd name="T34" fmla="*/ 44 w 57"/>
                <a:gd name="T35" fmla="*/ 40 h 77"/>
                <a:gd name="T36" fmla="*/ 38 w 57"/>
                <a:gd name="T37" fmla="*/ 47 h 77"/>
                <a:gd name="T38" fmla="*/ 36 w 57"/>
                <a:gd name="T39" fmla="*/ 53 h 77"/>
                <a:gd name="T40" fmla="*/ 16 w 57"/>
                <a:gd name="T41" fmla="*/ 59 h 77"/>
                <a:gd name="T42" fmla="*/ 37 w 57"/>
                <a:gd name="T43" fmla="*/ 59 h 77"/>
                <a:gd name="T44" fmla="*/ 37 w 57"/>
                <a:gd name="T45" fmla="*/ 77 h 77"/>
                <a:gd name="T46" fmla="*/ 16 w 57"/>
                <a:gd name="T47" fmla="*/ 77 h 77"/>
                <a:gd name="T48" fmla="*/ 16 w 57"/>
                <a:gd name="T49" fmla="*/ 59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57" h="77">
                  <a:moveTo>
                    <a:pt x="36" y="53"/>
                  </a:moveTo>
                  <a:cubicBezTo>
                    <a:pt x="17" y="53"/>
                    <a:pt x="17" y="53"/>
                    <a:pt x="17" y="53"/>
                  </a:cubicBezTo>
                  <a:cubicBezTo>
                    <a:pt x="17" y="52"/>
                    <a:pt x="17" y="52"/>
                    <a:pt x="17" y="52"/>
                  </a:cubicBezTo>
                  <a:cubicBezTo>
                    <a:pt x="17" y="48"/>
                    <a:pt x="17" y="45"/>
                    <a:pt x="18" y="43"/>
                  </a:cubicBezTo>
                  <a:cubicBezTo>
                    <a:pt x="19" y="41"/>
                    <a:pt x="20" y="39"/>
                    <a:pt x="21" y="38"/>
                  </a:cubicBezTo>
                  <a:cubicBezTo>
                    <a:pt x="23" y="36"/>
                    <a:pt x="26" y="33"/>
                    <a:pt x="31" y="29"/>
                  </a:cubicBezTo>
                  <a:cubicBezTo>
                    <a:pt x="34" y="26"/>
                    <a:pt x="36" y="24"/>
                    <a:pt x="36" y="22"/>
                  </a:cubicBezTo>
                  <a:cubicBezTo>
                    <a:pt x="36" y="21"/>
                    <a:pt x="35" y="19"/>
                    <a:pt x="34" y="18"/>
                  </a:cubicBezTo>
                  <a:cubicBezTo>
                    <a:pt x="33" y="17"/>
                    <a:pt x="31" y="16"/>
                    <a:pt x="29" y="16"/>
                  </a:cubicBezTo>
                  <a:cubicBezTo>
                    <a:pt x="26" y="16"/>
                    <a:pt x="24" y="17"/>
                    <a:pt x="23" y="19"/>
                  </a:cubicBezTo>
                  <a:cubicBezTo>
                    <a:pt x="21" y="20"/>
                    <a:pt x="20" y="23"/>
                    <a:pt x="20" y="27"/>
                  </a:cubicBezTo>
                  <a:cubicBezTo>
                    <a:pt x="0" y="25"/>
                    <a:pt x="0" y="25"/>
                    <a:pt x="0" y="25"/>
                  </a:cubicBezTo>
                  <a:cubicBezTo>
                    <a:pt x="0" y="17"/>
                    <a:pt x="3" y="12"/>
                    <a:pt x="8" y="7"/>
                  </a:cubicBezTo>
                  <a:cubicBezTo>
                    <a:pt x="12" y="3"/>
                    <a:pt x="20" y="0"/>
                    <a:pt x="29" y="0"/>
                  </a:cubicBezTo>
                  <a:cubicBezTo>
                    <a:pt x="37" y="0"/>
                    <a:pt x="43" y="2"/>
                    <a:pt x="47" y="5"/>
                  </a:cubicBezTo>
                  <a:cubicBezTo>
                    <a:pt x="54" y="9"/>
                    <a:pt x="57" y="15"/>
                    <a:pt x="57" y="22"/>
                  </a:cubicBezTo>
                  <a:cubicBezTo>
                    <a:pt x="57" y="25"/>
                    <a:pt x="56" y="28"/>
                    <a:pt x="54" y="30"/>
                  </a:cubicBezTo>
                  <a:cubicBezTo>
                    <a:pt x="53" y="33"/>
                    <a:pt x="49" y="36"/>
                    <a:pt x="44" y="40"/>
                  </a:cubicBezTo>
                  <a:cubicBezTo>
                    <a:pt x="41" y="43"/>
                    <a:pt x="39" y="45"/>
                    <a:pt x="38" y="47"/>
                  </a:cubicBezTo>
                  <a:cubicBezTo>
                    <a:pt x="37" y="49"/>
                    <a:pt x="36" y="51"/>
                    <a:pt x="36" y="53"/>
                  </a:cubicBezTo>
                  <a:close/>
                  <a:moveTo>
                    <a:pt x="16" y="59"/>
                  </a:moveTo>
                  <a:cubicBezTo>
                    <a:pt x="37" y="59"/>
                    <a:pt x="37" y="59"/>
                    <a:pt x="37" y="59"/>
                  </a:cubicBezTo>
                  <a:cubicBezTo>
                    <a:pt x="37" y="77"/>
                    <a:pt x="37" y="77"/>
                    <a:pt x="37" y="77"/>
                  </a:cubicBezTo>
                  <a:cubicBezTo>
                    <a:pt x="16" y="77"/>
                    <a:pt x="16" y="77"/>
                    <a:pt x="16" y="77"/>
                  </a:cubicBezTo>
                  <a:lnTo>
                    <a:pt x="16" y="5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 name="Freeform 801">
              <a:extLst>
                <a:ext uri="{FF2B5EF4-FFF2-40B4-BE49-F238E27FC236}">
                  <a16:creationId xmlns:a16="http://schemas.microsoft.com/office/drawing/2014/main" id="{91B98C6A-2576-40CA-83F5-55C554A9E8C2}"/>
                </a:ext>
              </a:extLst>
            </p:cNvPr>
            <p:cNvSpPr>
              <a:spLocks noEditPoints="1"/>
            </p:cNvSpPr>
            <p:nvPr/>
          </p:nvSpPr>
          <p:spPr bwMode="auto">
            <a:xfrm>
              <a:off x="6945313" y="3903663"/>
              <a:ext cx="96838" cy="130175"/>
            </a:xfrm>
            <a:custGeom>
              <a:avLst/>
              <a:gdLst>
                <a:gd name="T0" fmla="*/ 37 w 57"/>
                <a:gd name="T1" fmla="*/ 53 h 77"/>
                <a:gd name="T2" fmla="*/ 17 w 57"/>
                <a:gd name="T3" fmla="*/ 53 h 77"/>
                <a:gd name="T4" fmla="*/ 17 w 57"/>
                <a:gd name="T5" fmla="*/ 51 h 77"/>
                <a:gd name="T6" fmla="*/ 18 w 57"/>
                <a:gd name="T7" fmla="*/ 43 h 77"/>
                <a:gd name="T8" fmla="*/ 22 w 57"/>
                <a:gd name="T9" fmla="*/ 37 h 77"/>
                <a:gd name="T10" fmla="*/ 32 w 57"/>
                <a:gd name="T11" fmla="*/ 28 h 77"/>
                <a:gd name="T12" fmla="*/ 36 w 57"/>
                <a:gd name="T13" fmla="*/ 22 h 77"/>
                <a:gd name="T14" fmla="*/ 34 w 57"/>
                <a:gd name="T15" fmla="*/ 17 h 77"/>
                <a:gd name="T16" fmla="*/ 29 w 57"/>
                <a:gd name="T17" fmla="*/ 16 h 77"/>
                <a:gd name="T18" fmla="*/ 23 w 57"/>
                <a:gd name="T19" fmla="*/ 18 h 77"/>
                <a:gd name="T20" fmla="*/ 20 w 57"/>
                <a:gd name="T21" fmla="*/ 27 h 77"/>
                <a:gd name="T22" fmla="*/ 0 w 57"/>
                <a:gd name="T23" fmla="*/ 24 h 77"/>
                <a:gd name="T24" fmla="*/ 8 w 57"/>
                <a:gd name="T25" fmla="*/ 7 h 77"/>
                <a:gd name="T26" fmla="*/ 30 w 57"/>
                <a:gd name="T27" fmla="*/ 0 h 77"/>
                <a:gd name="T28" fmla="*/ 48 w 57"/>
                <a:gd name="T29" fmla="*/ 5 h 77"/>
                <a:gd name="T30" fmla="*/ 57 w 57"/>
                <a:gd name="T31" fmla="*/ 21 h 77"/>
                <a:gd name="T32" fmla="*/ 55 w 57"/>
                <a:gd name="T33" fmla="*/ 30 h 77"/>
                <a:gd name="T34" fmla="*/ 45 w 57"/>
                <a:gd name="T35" fmla="*/ 40 h 77"/>
                <a:gd name="T36" fmla="*/ 38 w 57"/>
                <a:gd name="T37" fmla="*/ 46 h 77"/>
                <a:gd name="T38" fmla="*/ 37 w 57"/>
                <a:gd name="T39" fmla="*/ 53 h 77"/>
                <a:gd name="T40" fmla="*/ 17 w 57"/>
                <a:gd name="T41" fmla="*/ 58 h 77"/>
                <a:gd name="T42" fmla="*/ 37 w 57"/>
                <a:gd name="T43" fmla="*/ 58 h 77"/>
                <a:gd name="T44" fmla="*/ 37 w 57"/>
                <a:gd name="T45" fmla="*/ 77 h 77"/>
                <a:gd name="T46" fmla="*/ 17 w 57"/>
                <a:gd name="T47" fmla="*/ 77 h 77"/>
                <a:gd name="T48" fmla="*/ 17 w 57"/>
                <a:gd name="T49" fmla="*/ 58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57" h="77">
                  <a:moveTo>
                    <a:pt x="37" y="53"/>
                  </a:moveTo>
                  <a:cubicBezTo>
                    <a:pt x="17" y="53"/>
                    <a:pt x="17" y="53"/>
                    <a:pt x="17" y="53"/>
                  </a:cubicBezTo>
                  <a:cubicBezTo>
                    <a:pt x="17" y="51"/>
                    <a:pt x="17" y="51"/>
                    <a:pt x="17" y="51"/>
                  </a:cubicBezTo>
                  <a:cubicBezTo>
                    <a:pt x="17" y="48"/>
                    <a:pt x="18" y="45"/>
                    <a:pt x="18" y="43"/>
                  </a:cubicBezTo>
                  <a:cubicBezTo>
                    <a:pt x="19" y="41"/>
                    <a:pt x="20" y="39"/>
                    <a:pt x="22" y="37"/>
                  </a:cubicBezTo>
                  <a:cubicBezTo>
                    <a:pt x="23" y="35"/>
                    <a:pt x="27" y="32"/>
                    <a:pt x="32" y="28"/>
                  </a:cubicBezTo>
                  <a:cubicBezTo>
                    <a:pt x="35" y="26"/>
                    <a:pt x="36" y="24"/>
                    <a:pt x="36" y="22"/>
                  </a:cubicBezTo>
                  <a:cubicBezTo>
                    <a:pt x="36" y="20"/>
                    <a:pt x="35" y="19"/>
                    <a:pt x="34" y="17"/>
                  </a:cubicBezTo>
                  <a:cubicBezTo>
                    <a:pt x="33" y="16"/>
                    <a:pt x="31" y="16"/>
                    <a:pt x="29" y="16"/>
                  </a:cubicBezTo>
                  <a:cubicBezTo>
                    <a:pt x="27" y="16"/>
                    <a:pt x="25" y="17"/>
                    <a:pt x="23" y="18"/>
                  </a:cubicBezTo>
                  <a:cubicBezTo>
                    <a:pt x="22" y="20"/>
                    <a:pt x="21" y="23"/>
                    <a:pt x="20" y="27"/>
                  </a:cubicBezTo>
                  <a:cubicBezTo>
                    <a:pt x="0" y="24"/>
                    <a:pt x="0" y="24"/>
                    <a:pt x="0" y="24"/>
                  </a:cubicBezTo>
                  <a:cubicBezTo>
                    <a:pt x="1" y="17"/>
                    <a:pt x="3" y="11"/>
                    <a:pt x="8" y="7"/>
                  </a:cubicBezTo>
                  <a:cubicBezTo>
                    <a:pt x="13" y="2"/>
                    <a:pt x="20" y="0"/>
                    <a:pt x="30" y="0"/>
                  </a:cubicBezTo>
                  <a:cubicBezTo>
                    <a:pt x="37" y="0"/>
                    <a:pt x="43" y="1"/>
                    <a:pt x="48" y="5"/>
                  </a:cubicBezTo>
                  <a:cubicBezTo>
                    <a:pt x="54" y="9"/>
                    <a:pt x="57" y="14"/>
                    <a:pt x="57" y="21"/>
                  </a:cubicBezTo>
                  <a:cubicBezTo>
                    <a:pt x="57" y="24"/>
                    <a:pt x="56" y="27"/>
                    <a:pt x="55" y="30"/>
                  </a:cubicBezTo>
                  <a:cubicBezTo>
                    <a:pt x="53" y="33"/>
                    <a:pt x="50" y="36"/>
                    <a:pt x="45" y="40"/>
                  </a:cubicBezTo>
                  <a:cubicBezTo>
                    <a:pt x="41" y="43"/>
                    <a:pt x="39" y="45"/>
                    <a:pt x="38" y="46"/>
                  </a:cubicBezTo>
                  <a:cubicBezTo>
                    <a:pt x="37" y="48"/>
                    <a:pt x="37" y="50"/>
                    <a:pt x="37" y="53"/>
                  </a:cubicBezTo>
                  <a:close/>
                  <a:moveTo>
                    <a:pt x="17" y="58"/>
                  </a:moveTo>
                  <a:cubicBezTo>
                    <a:pt x="37" y="58"/>
                    <a:pt x="37" y="58"/>
                    <a:pt x="37" y="58"/>
                  </a:cubicBezTo>
                  <a:cubicBezTo>
                    <a:pt x="37" y="77"/>
                    <a:pt x="37" y="77"/>
                    <a:pt x="37" y="77"/>
                  </a:cubicBezTo>
                  <a:cubicBezTo>
                    <a:pt x="17" y="77"/>
                    <a:pt x="17" y="77"/>
                    <a:pt x="17" y="77"/>
                  </a:cubicBezTo>
                  <a:lnTo>
                    <a:pt x="17" y="5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17" name="Text Placeholder 3">
            <a:extLst>
              <a:ext uri="{FF2B5EF4-FFF2-40B4-BE49-F238E27FC236}">
                <a16:creationId xmlns:a16="http://schemas.microsoft.com/office/drawing/2014/main" id="{8FC93C2C-936F-4735-87F8-66F63BE43ACA}"/>
              </a:ext>
            </a:extLst>
          </p:cNvPr>
          <p:cNvSpPr txBox="1">
            <a:spLocks/>
          </p:cNvSpPr>
          <p:nvPr/>
        </p:nvSpPr>
        <p:spPr>
          <a:xfrm>
            <a:off x="457200" y="1219200"/>
            <a:ext cx="8229600" cy="4838700"/>
          </a:xfrm>
          <a:prstGeom prst="rect">
            <a:avLst/>
          </a:prstGeom>
        </p:spPr>
        <p:txBody>
          <a:bodyPr/>
          <a:lstStyle>
            <a:lvl1pPr marL="228600" indent="-228600" algn="l" rtl="0" eaLnBrk="1" fontAlgn="base" hangingPunct="1">
              <a:spcBef>
                <a:spcPts val="0"/>
              </a:spcBef>
              <a:spcAft>
                <a:spcPts val="600"/>
              </a:spcAft>
              <a:buClr>
                <a:srgbClr val="0033CC"/>
              </a:buClr>
              <a:buChar char="•"/>
              <a:defRPr sz="1600" b="1">
                <a:solidFill>
                  <a:schemeClr val="tx1"/>
                </a:solidFill>
                <a:latin typeface="+mn-lt"/>
                <a:ea typeface="+mn-ea"/>
                <a:cs typeface="+mn-cs"/>
              </a:defRPr>
            </a:lvl1pPr>
            <a:lvl2pPr marL="576263" indent="-233363" algn="l" rtl="0" eaLnBrk="1" fontAlgn="base" hangingPunct="1">
              <a:spcBef>
                <a:spcPts val="0"/>
              </a:spcBef>
              <a:spcAft>
                <a:spcPts val="600"/>
              </a:spcAft>
              <a:buClr>
                <a:srgbClr val="0033CC"/>
              </a:buClr>
              <a:buFont typeface="Arial" charset="0"/>
              <a:buChar char="–"/>
              <a:defRPr sz="1600">
                <a:solidFill>
                  <a:schemeClr val="tx1"/>
                </a:solidFill>
                <a:latin typeface="+mn-lt"/>
                <a:cs typeface="+mn-cs"/>
              </a:defRPr>
            </a:lvl2pPr>
            <a:lvl3pPr marL="914400" indent="-223838" algn="l" rtl="0" eaLnBrk="1" fontAlgn="base" hangingPunct="1">
              <a:spcBef>
                <a:spcPts val="0"/>
              </a:spcBef>
              <a:spcAft>
                <a:spcPts val="600"/>
              </a:spcAft>
              <a:buClr>
                <a:srgbClr val="0033CC"/>
              </a:buClr>
              <a:buChar char="•"/>
              <a:defRPr sz="1600">
                <a:solidFill>
                  <a:schemeClr val="tx1"/>
                </a:solidFill>
                <a:latin typeface="+mn-lt"/>
                <a:cs typeface="+mn-cs"/>
              </a:defRPr>
            </a:lvl3pPr>
            <a:lvl4pPr marL="1262063" indent="-233363" algn="l" rtl="0" eaLnBrk="1" fontAlgn="base" hangingPunct="1">
              <a:spcBef>
                <a:spcPts val="0"/>
              </a:spcBef>
              <a:spcAft>
                <a:spcPts val="600"/>
              </a:spcAft>
              <a:buClr>
                <a:srgbClr val="0033CC"/>
              </a:buClr>
              <a:buChar char="–"/>
              <a:defRPr sz="1600">
                <a:solidFill>
                  <a:schemeClr val="tx1"/>
                </a:solidFill>
                <a:latin typeface="+mn-lt"/>
                <a:cs typeface="+mn-cs"/>
              </a:defRPr>
            </a:lvl4pPr>
            <a:lvl5pPr marL="1600200" indent="-223838" algn="l" rtl="0" eaLnBrk="1" fontAlgn="base" hangingPunct="1">
              <a:spcBef>
                <a:spcPts val="0"/>
              </a:spcBef>
              <a:spcAft>
                <a:spcPts val="600"/>
              </a:spcAft>
              <a:buClr>
                <a:srgbClr val="0033CC"/>
              </a:buClr>
              <a:buChar char="»"/>
              <a:defRPr sz="1600">
                <a:solidFill>
                  <a:schemeClr val="tx1"/>
                </a:solidFill>
                <a:latin typeface="+mn-lt"/>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a:lstStyle>
          <a:p>
            <a:r>
              <a:rPr lang="en-US" b="0" kern="0" dirty="0"/>
              <a:t>Please only ask questions related only to compliance with Child Care Stabilization Grant requirements.</a:t>
            </a:r>
          </a:p>
          <a:p>
            <a:r>
              <a:rPr lang="en-US" b="0" kern="0" dirty="0"/>
              <a:t>If you have other questions, please reference the resources listed on the previous slides and on EEC’s website.</a:t>
            </a:r>
            <a:endParaRPr lang="en-US" kern="0" dirty="0"/>
          </a:p>
        </p:txBody>
      </p:sp>
    </p:spTree>
    <p:extLst>
      <p:ext uri="{BB962C8B-B14F-4D97-AF65-F5344CB8AC3E}">
        <p14:creationId xmlns:p14="http://schemas.microsoft.com/office/powerpoint/2010/main" val="4125037240"/>
      </p:ext>
    </p:extLst>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57</a:t>
            </a:fld>
            <a:endParaRPr lang="en-US" dirty="0"/>
          </a:p>
        </p:txBody>
      </p:sp>
      <p:sp>
        <p:nvSpPr>
          <p:cNvPr id="3" name="Title 2"/>
          <p:cNvSpPr>
            <a:spLocks noGrp="1"/>
          </p:cNvSpPr>
          <p:nvPr>
            <p:ph type="title"/>
          </p:nvPr>
        </p:nvSpPr>
        <p:spPr/>
        <p:txBody>
          <a:bodyPr/>
          <a:lstStyle/>
          <a:p>
            <a:r>
              <a:rPr lang="en-US" dirty="0"/>
              <a:t>Thank You </a:t>
            </a:r>
          </a:p>
        </p:txBody>
      </p:sp>
      <p:grpSp>
        <p:nvGrpSpPr>
          <p:cNvPr id="4" name="Group 3"/>
          <p:cNvGrpSpPr/>
          <p:nvPr/>
        </p:nvGrpSpPr>
        <p:grpSpPr>
          <a:xfrm>
            <a:off x="2465388" y="1219200"/>
            <a:ext cx="4213224" cy="4727706"/>
            <a:chOff x="7891463" y="3159125"/>
            <a:chExt cx="962025" cy="1079501"/>
          </a:xfrm>
        </p:grpSpPr>
        <p:sp>
          <p:nvSpPr>
            <p:cNvPr id="5" name="Freeform 1173"/>
            <p:cNvSpPr>
              <a:spLocks/>
            </p:cNvSpPr>
            <p:nvPr/>
          </p:nvSpPr>
          <p:spPr bwMode="auto">
            <a:xfrm>
              <a:off x="8328026" y="3330575"/>
              <a:ext cx="122238" cy="219075"/>
            </a:xfrm>
            <a:custGeom>
              <a:avLst/>
              <a:gdLst>
                <a:gd name="T0" fmla="*/ 15 w 72"/>
                <a:gd name="T1" fmla="*/ 129 h 129"/>
                <a:gd name="T2" fmla="*/ 53 w 72"/>
                <a:gd name="T3" fmla="*/ 0 h 129"/>
                <a:gd name="T4" fmla="*/ 70 w 72"/>
                <a:gd name="T5" fmla="*/ 21 h 129"/>
                <a:gd name="T6" fmla="*/ 25 w 72"/>
                <a:gd name="T7" fmla="*/ 129 h 129"/>
                <a:gd name="T8" fmla="*/ 15 w 72"/>
                <a:gd name="T9" fmla="*/ 129 h 129"/>
              </a:gdLst>
              <a:ahLst/>
              <a:cxnLst>
                <a:cxn ang="0">
                  <a:pos x="T0" y="T1"/>
                </a:cxn>
                <a:cxn ang="0">
                  <a:pos x="T2" y="T3"/>
                </a:cxn>
                <a:cxn ang="0">
                  <a:pos x="T4" y="T5"/>
                </a:cxn>
                <a:cxn ang="0">
                  <a:pos x="T6" y="T7"/>
                </a:cxn>
                <a:cxn ang="0">
                  <a:pos x="T8" y="T9"/>
                </a:cxn>
              </a:cxnLst>
              <a:rect l="0" t="0" r="r" b="b"/>
              <a:pathLst>
                <a:path w="72" h="129">
                  <a:moveTo>
                    <a:pt x="15" y="129"/>
                  </a:moveTo>
                  <a:cubicBezTo>
                    <a:pt x="15" y="129"/>
                    <a:pt x="0" y="35"/>
                    <a:pt x="53" y="0"/>
                  </a:cubicBezTo>
                  <a:cubicBezTo>
                    <a:pt x="72" y="14"/>
                    <a:pt x="70" y="21"/>
                    <a:pt x="70" y="21"/>
                  </a:cubicBezTo>
                  <a:cubicBezTo>
                    <a:pt x="70" y="21"/>
                    <a:pt x="11" y="55"/>
                    <a:pt x="25" y="129"/>
                  </a:cubicBezTo>
                  <a:lnTo>
                    <a:pt x="15" y="129"/>
                  </a:lnTo>
                  <a:close/>
                </a:path>
              </a:pathLst>
            </a:custGeom>
            <a:solidFill>
              <a:srgbClr val="7E3E1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 name="Freeform 1174"/>
            <p:cNvSpPr>
              <a:spLocks/>
            </p:cNvSpPr>
            <p:nvPr/>
          </p:nvSpPr>
          <p:spPr bwMode="auto">
            <a:xfrm>
              <a:off x="7985126" y="3471863"/>
              <a:ext cx="758825" cy="766763"/>
            </a:xfrm>
            <a:custGeom>
              <a:avLst/>
              <a:gdLst>
                <a:gd name="T0" fmla="*/ 17 w 449"/>
                <a:gd name="T1" fmla="*/ 106 h 454"/>
                <a:gd name="T2" fmla="*/ 117 w 449"/>
                <a:gd name="T3" fmla="*/ 18 h 454"/>
                <a:gd name="T4" fmla="*/ 223 w 449"/>
                <a:gd name="T5" fmla="*/ 43 h 454"/>
                <a:gd name="T6" fmla="*/ 361 w 449"/>
                <a:gd name="T7" fmla="*/ 25 h 454"/>
                <a:gd name="T8" fmla="*/ 425 w 449"/>
                <a:gd name="T9" fmla="*/ 187 h 454"/>
                <a:gd name="T10" fmla="*/ 228 w 449"/>
                <a:gd name="T11" fmla="*/ 352 h 454"/>
                <a:gd name="T12" fmla="*/ 36 w 449"/>
                <a:gd name="T13" fmla="*/ 249 h 454"/>
                <a:gd name="T14" fmla="*/ 17 w 449"/>
                <a:gd name="T15" fmla="*/ 106 h 45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49" h="454">
                  <a:moveTo>
                    <a:pt x="17" y="106"/>
                  </a:moveTo>
                  <a:cubicBezTo>
                    <a:pt x="17" y="106"/>
                    <a:pt x="41" y="21"/>
                    <a:pt x="117" y="18"/>
                  </a:cubicBezTo>
                  <a:cubicBezTo>
                    <a:pt x="193" y="16"/>
                    <a:pt x="223" y="43"/>
                    <a:pt x="223" y="43"/>
                  </a:cubicBezTo>
                  <a:cubicBezTo>
                    <a:pt x="223" y="43"/>
                    <a:pt x="274" y="0"/>
                    <a:pt x="361" y="25"/>
                  </a:cubicBezTo>
                  <a:cubicBezTo>
                    <a:pt x="449" y="50"/>
                    <a:pt x="425" y="187"/>
                    <a:pt x="425" y="187"/>
                  </a:cubicBezTo>
                  <a:cubicBezTo>
                    <a:pt x="425" y="187"/>
                    <a:pt x="374" y="454"/>
                    <a:pt x="228" y="352"/>
                  </a:cubicBezTo>
                  <a:cubicBezTo>
                    <a:pt x="197" y="372"/>
                    <a:pt x="116" y="434"/>
                    <a:pt x="36" y="249"/>
                  </a:cubicBezTo>
                  <a:cubicBezTo>
                    <a:pt x="0" y="176"/>
                    <a:pt x="17" y="106"/>
                    <a:pt x="17" y="106"/>
                  </a:cubicBezTo>
                  <a:close/>
                </a:path>
              </a:pathLst>
            </a:custGeom>
            <a:solidFill>
              <a:srgbClr val="D30C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 name="Freeform 1175"/>
            <p:cNvSpPr>
              <a:spLocks/>
            </p:cNvSpPr>
            <p:nvPr/>
          </p:nvSpPr>
          <p:spPr bwMode="auto">
            <a:xfrm>
              <a:off x="8034338" y="3159125"/>
              <a:ext cx="306388" cy="358775"/>
            </a:xfrm>
            <a:custGeom>
              <a:avLst/>
              <a:gdLst>
                <a:gd name="T0" fmla="*/ 0 w 182"/>
                <a:gd name="T1" fmla="*/ 55 h 213"/>
                <a:gd name="T2" fmla="*/ 182 w 182"/>
                <a:gd name="T3" fmla="*/ 180 h 213"/>
                <a:gd name="T4" fmla="*/ 0 w 182"/>
                <a:gd name="T5" fmla="*/ 55 h 213"/>
              </a:gdLst>
              <a:ahLst/>
              <a:cxnLst>
                <a:cxn ang="0">
                  <a:pos x="T0" y="T1"/>
                </a:cxn>
                <a:cxn ang="0">
                  <a:pos x="T2" y="T3"/>
                </a:cxn>
                <a:cxn ang="0">
                  <a:pos x="T4" y="T5"/>
                </a:cxn>
              </a:cxnLst>
              <a:rect l="0" t="0" r="r" b="b"/>
              <a:pathLst>
                <a:path w="182" h="213">
                  <a:moveTo>
                    <a:pt x="0" y="55"/>
                  </a:moveTo>
                  <a:cubicBezTo>
                    <a:pt x="0" y="55"/>
                    <a:pt x="180" y="0"/>
                    <a:pt x="182" y="180"/>
                  </a:cubicBezTo>
                  <a:cubicBezTo>
                    <a:pt x="182" y="180"/>
                    <a:pt x="43" y="213"/>
                    <a:pt x="0" y="55"/>
                  </a:cubicBezTo>
                  <a:close/>
                </a:path>
              </a:pathLst>
            </a:custGeom>
            <a:solidFill>
              <a:srgbClr val="59BD7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 name="Freeform 1176"/>
            <p:cNvSpPr>
              <a:spLocks/>
            </p:cNvSpPr>
            <p:nvPr/>
          </p:nvSpPr>
          <p:spPr bwMode="auto">
            <a:xfrm>
              <a:off x="8064501" y="3268663"/>
              <a:ext cx="288925" cy="217488"/>
            </a:xfrm>
            <a:custGeom>
              <a:avLst/>
              <a:gdLst>
                <a:gd name="T0" fmla="*/ 169 w 171"/>
                <a:gd name="T1" fmla="*/ 129 h 129"/>
                <a:gd name="T2" fmla="*/ 167 w 171"/>
                <a:gd name="T3" fmla="*/ 128 h 129"/>
                <a:gd name="T4" fmla="*/ 1 w 171"/>
                <a:gd name="T5" fmla="*/ 5 h 129"/>
                <a:gd name="T6" fmla="*/ 0 w 171"/>
                <a:gd name="T7" fmla="*/ 2 h 129"/>
                <a:gd name="T8" fmla="*/ 3 w 171"/>
                <a:gd name="T9" fmla="*/ 1 h 129"/>
                <a:gd name="T10" fmla="*/ 171 w 171"/>
                <a:gd name="T11" fmla="*/ 127 h 129"/>
                <a:gd name="T12" fmla="*/ 169 w 171"/>
                <a:gd name="T13" fmla="*/ 129 h 129"/>
              </a:gdLst>
              <a:ahLst/>
              <a:cxnLst>
                <a:cxn ang="0">
                  <a:pos x="T0" y="T1"/>
                </a:cxn>
                <a:cxn ang="0">
                  <a:pos x="T2" y="T3"/>
                </a:cxn>
                <a:cxn ang="0">
                  <a:pos x="T4" y="T5"/>
                </a:cxn>
                <a:cxn ang="0">
                  <a:pos x="T6" y="T7"/>
                </a:cxn>
                <a:cxn ang="0">
                  <a:pos x="T8" y="T9"/>
                </a:cxn>
                <a:cxn ang="0">
                  <a:pos x="T10" y="T11"/>
                </a:cxn>
                <a:cxn ang="0">
                  <a:pos x="T12" y="T13"/>
                </a:cxn>
              </a:cxnLst>
              <a:rect l="0" t="0" r="r" b="b"/>
              <a:pathLst>
                <a:path w="171" h="129">
                  <a:moveTo>
                    <a:pt x="169" y="129"/>
                  </a:moveTo>
                  <a:cubicBezTo>
                    <a:pt x="168" y="129"/>
                    <a:pt x="167" y="129"/>
                    <a:pt x="167" y="128"/>
                  </a:cubicBezTo>
                  <a:cubicBezTo>
                    <a:pt x="164" y="85"/>
                    <a:pt x="3" y="5"/>
                    <a:pt x="1" y="5"/>
                  </a:cubicBezTo>
                  <a:cubicBezTo>
                    <a:pt x="0" y="4"/>
                    <a:pt x="0" y="3"/>
                    <a:pt x="0" y="2"/>
                  </a:cubicBezTo>
                  <a:cubicBezTo>
                    <a:pt x="1" y="1"/>
                    <a:pt x="2" y="0"/>
                    <a:pt x="3" y="1"/>
                  </a:cubicBezTo>
                  <a:cubicBezTo>
                    <a:pt x="9" y="4"/>
                    <a:pt x="168" y="83"/>
                    <a:pt x="171" y="127"/>
                  </a:cubicBezTo>
                  <a:cubicBezTo>
                    <a:pt x="171" y="128"/>
                    <a:pt x="170" y="129"/>
                    <a:pt x="169" y="129"/>
                  </a:cubicBezTo>
                  <a:close/>
                </a:path>
              </a:pathLst>
            </a:custGeom>
            <a:solidFill>
              <a:srgbClr val="00AA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 name="Freeform 1177"/>
            <p:cNvSpPr>
              <a:spLocks/>
            </p:cNvSpPr>
            <p:nvPr/>
          </p:nvSpPr>
          <p:spPr bwMode="auto">
            <a:xfrm>
              <a:off x="8077201" y="3251200"/>
              <a:ext cx="82550" cy="88900"/>
            </a:xfrm>
            <a:custGeom>
              <a:avLst/>
              <a:gdLst>
                <a:gd name="T0" fmla="*/ 2 w 48"/>
                <a:gd name="T1" fmla="*/ 52 h 52"/>
                <a:gd name="T2" fmla="*/ 0 w 48"/>
                <a:gd name="T3" fmla="*/ 51 h 52"/>
                <a:gd name="T4" fmla="*/ 1 w 48"/>
                <a:gd name="T5" fmla="*/ 48 h 52"/>
                <a:gd name="T6" fmla="*/ 43 w 48"/>
                <a:gd name="T7" fmla="*/ 39 h 52"/>
                <a:gd name="T8" fmla="*/ 34 w 48"/>
                <a:gd name="T9" fmla="*/ 3 h 52"/>
                <a:gd name="T10" fmla="*/ 36 w 48"/>
                <a:gd name="T11" fmla="*/ 1 h 52"/>
                <a:gd name="T12" fmla="*/ 38 w 48"/>
                <a:gd name="T13" fmla="*/ 2 h 52"/>
                <a:gd name="T14" fmla="*/ 48 w 48"/>
                <a:gd name="T15" fmla="*/ 40 h 52"/>
                <a:gd name="T16" fmla="*/ 48 w 48"/>
                <a:gd name="T17" fmla="*/ 42 h 52"/>
                <a:gd name="T18" fmla="*/ 46 w 48"/>
                <a:gd name="T19" fmla="*/ 42 h 52"/>
                <a:gd name="T20" fmla="*/ 2 w 48"/>
                <a:gd name="T21"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52">
                  <a:moveTo>
                    <a:pt x="2" y="52"/>
                  </a:moveTo>
                  <a:cubicBezTo>
                    <a:pt x="1" y="52"/>
                    <a:pt x="0" y="52"/>
                    <a:pt x="0" y="51"/>
                  </a:cubicBezTo>
                  <a:cubicBezTo>
                    <a:pt x="0" y="50"/>
                    <a:pt x="0" y="48"/>
                    <a:pt x="1" y="48"/>
                  </a:cubicBezTo>
                  <a:cubicBezTo>
                    <a:pt x="43" y="39"/>
                    <a:pt x="43" y="39"/>
                    <a:pt x="43" y="39"/>
                  </a:cubicBezTo>
                  <a:cubicBezTo>
                    <a:pt x="34" y="3"/>
                    <a:pt x="34" y="3"/>
                    <a:pt x="34" y="3"/>
                  </a:cubicBezTo>
                  <a:cubicBezTo>
                    <a:pt x="34" y="2"/>
                    <a:pt x="35" y="1"/>
                    <a:pt x="36" y="1"/>
                  </a:cubicBezTo>
                  <a:cubicBezTo>
                    <a:pt x="37" y="0"/>
                    <a:pt x="38" y="1"/>
                    <a:pt x="38" y="2"/>
                  </a:cubicBezTo>
                  <a:cubicBezTo>
                    <a:pt x="48" y="40"/>
                    <a:pt x="48" y="40"/>
                    <a:pt x="48" y="40"/>
                  </a:cubicBezTo>
                  <a:cubicBezTo>
                    <a:pt x="48" y="40"/>
                    <a:pt x="48" y="41"/>
                    <a:pt x="48" y="42"/>
                  </a:cubicBezTo>
                  <a:cubicBezTo>
                    <a:pt x="47" y="42"/>
                    <a:pt x="47" y="42"/>
                    <a:pt x="46" y="42"/>
                  </a:cubicBezTo>
                  <a:cubicBezTo>
                    <a:pt x="2" y="52"/>
                    <a:pt x="2" y="52"/>
                    <a:pt x="2" y="52"/>
                  </a:cubicBezTo>
                  <a:close/>
                </a:path>
              </a:pathLst>
            </a:custGeom>
            <a:solidFill>
              <a:srgbClr val="00AA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 name="Freeform 1178"/>
            <p:cNvSpPr>
              <a:spLocks/>
            </p:cNvSpPr>
            <p:nvPr/>
          </p:nvSpPr>
          <p:spPr bwMode="auto">
            <a:xfrm>
              <a:off x="8147051" y="3292475"/>
              <a:ext cx="80963" cy="87313"/>
            </a:xfrm>
            <a:custGeom>
              <a:avLst/>
              <a:gdLst>
                <a:gd name="T0" fmla="*/ 2 w 48"/>
                <a:gd name="T1" fmla="*/ 52 h 52"/>
                <a:gd name="T2" fmla="*/ 0 w 48"/>
                <a:gd name="T3" fmla="*/ 50 h 52"/>
                <a:gd name="T4" fmla="*/ 2 w 48"/>
                <a:gd name="T5" fmla="*/ 48 h 52"/>
                <a:gd name="T6" fmla="*/ 44 w 48"/>
                <a:gd name="T7" fmla="*/ 39 h 52"/>
                <a:gd name="T8" fmla="*/ 35 w 48"/>
                <a:gd name="T9" fmla="*/ 3 h 52"/>
                <a:gd name="T10" fmla="*/ 36 w 48"/>
                <a:gd name="T11" fmla="*/ 0 h 52"/>
                <a:gd name="T12" fmla="*/ 39 w 48"/>
                <a:gd name="T13" fmla="*/ 2 h 52"/>
                <a:gd name="T14" fmla="*/ 48 w 48"/>
                <a:gd name="T15" fmla="*/ 40 h 52"/>
                <a:gd name="T16" fmla="*/ 48 w 48"/>
                <a:gd name="T17" fmla="*/ 41 h 52"/>
                <a:gd name="T18" fmla="*/ 47 w 48"/>
                <a:gd name="T19" fmla="*/ 42 h 52"/>
                <a:gd name="T20" fmla="*/ 3 w 48"/>
                <a:gd name="T21" fmla="*/ 52 h 52"/>
                <a:gd name="T22" fmla="*/ 2 w 48"/>
                <a:gd name="T23"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8" h="52">
                  <a:moveTo>
                    <a:pt x="2" y="52"/>
                  </a:moveTo>
                  <a:cubicBezTo>
                    <a:pt x="1" y="52"/>
                    <a:pt x="0" y="51"/>
                    <a:pt x="0" y="50"/>
                  </a:cubicBezTo>
                  <a:cubicBezTo>
                    <a:pt x="0" y="49"/>
                    <a:pt x="1" y="48"/>
                    <a:pt x="2" y="48"/>
                  </a:cubicBezTo>
                  <a:cubicBezTo>
                    <a:pt x="44" y="39"/>
                    <a:pt x="44" y="39"/>
                    <a:pt x="44" y="39"/>
                  </a:cubicBezTo>
                  <a:cubicBezTo>
                    <a:pt x="35" y="3"/>
                    <a:pt x="35" y="3"/>
                    <a:pt x="35" y="3"/>
                  </a:cubicBezTo>
                  <a:cubicBezTo>
                    <a:pt x="35" y="2"/>
                    <a:pt x="35" y="1"/>
                    <a:pt x="36" y="0"/>
                  </a:cubicBezTo>
                  <a:cubicBezTo>
                    <a:pt x="37" y="0"/>
                    <a:pt x="38" y="1"/>
                    <a:pt x="39" y="2"/>
                  </a:cubicBezTo>
                  <a:cubicBezTo>
                    <a:pt x="48" y="40"/>
                    <a:pt x="48" y="40"/>
                    <a:pt x="48" y="40"/>
                  </a:cubicBezTo>
                  <a:cubicBezTo>
                    <a:pt x="48" y="40"/>
                    <a:pt x="48" y="41"/>
                    <a:pt x="48" y="41"/>
                  </a:cubicBezTo>
                  <a:cubicBezTo>
                    <a:pt x="48" y="42"/>
                    <a:pt x="47" y="42"/>
                    <a:pt x="47" y="42"/>
                  </a:cubicBezTo>
                  <a:cubicBezTo>
                    <a:pt x="3" y="52"/>
                    <a:pt x="3" y="52"/>
                    <a:pt x="3" y="52"/>
                  </a:cubicBezTo>
                  <a:lnTo>
                    <a:pt x="2" y="52"/>
                  </a:lnTo>
                  <a:close/>
                </a:path>
              </a:pathLst>
            </a:custGeom>
            <a:solidFill>
              <a:srgbClr val="00AA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 name="Freeform 1179"/>
            <p:cNvSpPr>
              <a:spLocks/>
            </p:cNvSpPr>
            <p:nvPr/>
          </p:nvSpPr>
          <p:spPr bwMode="auto">
            <a:xfrm>
              <a:off x="8212138" y="3333750"/>
              <a:ext cx="80963" cy="88900"/>
            </a:xfrm>
            <a:custGeom>
              <a:avLst/>
              <a:gdLst>
                <a:gd name="T0" fmla="*/ 2 w 48"/>
                <a:gd name="T1" fmla="*/ 52 h 52"/>
                <a:gd name="T2" fmla="*/ 0 w 48"/>
                <a:gd name="T3" fmla="*/ 50 h 52"/>
                <a:gd name="T4" fmla="*/ 2 w 48"/>
                <a:gd name="T5" fmla="*/ 48 h 52"/>
                <a:gd name="T6" fmla="*/ 44 w 48"/>
                <a:gd name="T7" fmla="*/ 39 h 52"/>
                <a:gd name="T8" fmla="*/ 35 w 48"/>
                <a:gd name="T9" fmla="*/ 3 h 52"/>
                <a:gd name="T10" fmla="*/ 36 w 48"/>
                <a:gd name="T11" fmla="*/ 0 h 52"/>
                <a:gd name="T12" fmla="*/ 39 w 48"/>
                <a:gd name="T13" fmla="*/ 2 h 52"/>
                <a:gd name="T14" fmla="*/ 48 w 48"/>
                <a:gd name="T15" fmla="*/ 40 h 52"/>
                <a:gd name="T16" fmla="*/ 48 w 48"/>
                <a:gd name="T17" fmla="*/ 41 h 52"/>
                <a:gd name="T18" fmla="*/ 47 w 48"/>
                <a:gd name="T19" fmla="*/ 42 h 52"/>
                <a:gd name="T20" fmla="*/ 3 w 48"/>
                <a:gd name="T21" fmla="*/ 52 h 52"/>
                <a:gd name="T22" fmla="*/ 2 w 48"/>
                <a:gd name="T23"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8" h="52">
                  <a:moveTo>
                    <a:pt x="2" y="52"/>
                  </a:moveTo>
                  <a:cubicBezTo>
                    <a:pt x="1" y="52"/>
                    <a:pt x="0" y="51"/>
                    <a:pt x="0" y="50"/>
                  </a:cubicBezTo>
                  <a:cubicBezTo>
                    <a:pt x="0" y="49"/>
                    <a:pt x="1" y="48"/>
                    <a:pt x="2" y="48"/>
                  </a:cubicBezTo>
                  <a:cubicBezTo>
                    <a:pt x="44" y="39"/>
                    <a:pt x="44" y="39"/>
                    <a:pt x="44" y="39"/>
                  </a:cubicBezTo>
                  <a:cubicBezTo>
                    <a:pt x="35" y="3"/>
                    <a:pt x="35" y="3"/>
                    <a:pt x="35" y="3"/>
                  </a:cubicBezTo>
                  <a:cubicBezTo>
                    <a:pt x="34" y="2"/>
                    <a:pt x="35" y="1"/>
                    <a:pt x="36" y="0"/>
                  </a:cubicBezTo>
                  <a:cubicBezTo>
                    <a:pt x="37" y="0"/>
                    <a:pt x="38" y="1"/>
                    <a:pt x="39" y="2"/>
                  </a:cubicBezTo>
                  <a:cubicBezTo>
                    <a:pt x="48" y="40"/>
                    <a:pt x="48" y="40"/>
                    <a:pt x="48" y="40"/>
                  </a:cubicBezTo>
                  <a:cubicBezTo>
                    <a:pt x="48" y="40"/>
                    <a:pt x="48" y="41"/>
                    <a:pt x="48" y="41"/>
                  </a:cubicBezTo>
                  <a:cubicBezTo>
                    <a:pt x="48" y="42"/>
                    <a:pt x="47" y="42"/>
                    <a:pt x="47" y="42"/>
                  </a:cubicBezTo>
                  <a:cubicBezTo>
                    <a:pt x="3" y="52"/>
                    <a:pt x="3" y="52"/>
                    <a:pt x="3" y="52"/>
                  </a:cubicBezTo>
                  <a:lnTo>
                    <a:pt x="2" y="52"/>
                  </a:lnTo>
                  <a:close/>
                </a:path>
              </a:pathLst>
            </a:custGeom>
            <a:solidFill>
              <a:srgbClr val="00AA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 name="Rectangle 1180"/>
            <p:cNvSpPr>
              <a:spLocks noChangeArrowheads="1"/>
            </p:cNvSpPr>
            <p:nvPr/>
          </p:nvSpPr>
          <p:spPr bwMode="auto">
            <a:xfrm>
              <a:off x="7891463" y="3657600"/>
              <a:ext cx="962025" cy="22383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 name="Freeform 1181"/>
            <p:cNvSpPr>
              <a:spLocks/>
            </p:cNvSpPr>
            <p:nvPr/>
          </p:nvSpPr>
          <p:spPr bwMode="auto">
            <a:xfrm>
              <a:off x="7891463" y="3657600"/>
              <a:ext cx="962025" cy="0"/>
            </a:xfrm>
            <a:custGeom>
              <a:avLst/>
              <a:gdLst>
                <a:gd name="T0" fmla="*/ 0 w 606"/>
                <a:gd name="T1" fmla="*/ 606 w 606"/>
                <a:gd name="T2" fmla="*/ 0 w 606"/>
              </a:gdLst>
              <a:ahLst/>
              <a:cxnLst>
                <a:cxn ang="0">
                  <a:pos x="T0" y="0"/>
                </a:cxn>
                <a:cxn ang="0">
                  <a:pos x="T1" y="0"/>
                </a:cxn>
                <a:cxn ang="0">
                  <a:pos x="T2" y="0"/>
                </a:cxn>
              </a:cxnLst>
              <a:rect l="0" t="0" r="r" b="b"/>
              <a:pathLst>
                <a:path w="606">
                  <a:moveTo>
                    <a:pt x="0" y="0"/>
                  </a:moveTo>
                  <a:lnTo>
                    <a:pt x="606"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 name="Line 1182"/>
            <p:cNvSpPr>
              <a:spLocks noChangeShapeType="1"/>
            </p:cNvSpPr>
            <p:nvPr/>
          </p:nvSpPr>
          <p:spPr bwMode="auto">
            <a:xfrm>
              <a:off x="7891463" y="3657600"/>
              <a:ext cx="96202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 name="Rectangle 1183"/>
            <p:cNvSpPr>
              <a:spLocks noChangeArrowheads="1"/>
            </p:cNvSpPr>
            <p:nvPr/>
          </p:nvSpPr>
          <p:spPr bwMode="auto">
            <a:xfrm>
              <a:off x="7891463" y="3654425"/>
              <a:ext cx="962025" cy="6350"/>
            </a:xfrm>
            <a:prstGeom prst="rect">
              <a:avLst/>
            </a:prstGeom>
            <a:solidFill>
              <a:srgbClr val="D30C5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 name="Freeform 1184"/>
            <p:cNvSpPr>
              <a:spLocks/>
            </p:cNvSpPr>
            <p:nvPr/>
          </p:nvSpPr>
          <p:spPr bwMode="auto">
            <a:xfrm>
              <a:off x="7891463" y="3654425"/>
              <a:ext cx="962025" cy="6350"/>
            </a:xfrm>
            <a:custGeom>
              <a:avLst/>
              <a:gdLst>
                <a:gd name="T0" fmla="*/ 0 w 606"/>
                <a:gd name="T1" fmla="*/ 4 h 4"/>
                <a:gd name="T2" fmla="*/ 606 w 606"/>
                <a:gd name="T3" fmla="*/ 4 h 4"/>
                <a:gd name="T4" fmla="*/ 606 w 606"/>
                <a:gd name="T5" fmla="*/ 0 h 4"/>
                <a:gd name="T6" fmla="*/ 0 w 606"/>
                <a:gd name="T7" fmla="*/ 0 h 4"/>
              </a:gdLst>
              <a:ahLst/>
              <a:cxnLst>
                <a:cxn ang="0">
                  <a:pos x="T0" y="T1"/>
                </a:cxn>
                <a:cxn ang="0">
                  <a:pos x="T2" y="T3"/>
                </a:cxn>
                <a:cxn ang="0">
                  <a:pos x="T4" y="T5"/>
                </a:cxn>
                <a:cxn ang="0">
                  <a:pos x="T6" y="T7"/>
                </a:cxn>
              </a:cxnLst>
              <a:rect l="0" t="0" r="r" b="b"/>
              <a:pathLst>
                <a:path w="606" h="4">
                  <a:moveTo>
                    <a:pt x="0" y="4"/>
                  </a:moveTo>
                  <a:lnTo>
                    <a:pt x="606" y="4"/>
                  </a:lnTo>
                  <a:lnTo>
                    <a:pt x="606"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 name="Freeform 1185"/>
            <p:cNvSpPr>
              <a:spLocks/>
            </p:cNvSpPr>
            <p:nvPr/>
          </p:nvSpPr>
          <p:spPr bwMode="auto">
            <a:xfrm>
              <a:off x="7891463" y="3881438"/>
              <a:ext cx="962025" cy="0"/>
            </a:xfrm>
            <a:custGeom>
              <a:avLst/>
              <a:gdLst>
                <a:gd name="T0" fmla="*/ 606 w 606"/>
                <a:gd name="T1" fmla="*/ 0 w 606"/>
                <a:gd name="T2" fmla="*/ 606 w 606"/>
              </a:gdLst>
              <a:ahLst/>
              <a:cxnLst>
                <a:cxn ang="0">
                  <a:pos x="T0" y="0"/>
                </a:cxn>
                <a:cxn ang="0">
                  <a:pos x="T1" y="0"/>
                </a:cxn>
                <a:cxn ang="0">
                  <a:pos x="T2" y="0"/>
                </a:cxn>
              </a:cxnLst>
              <a:rect l="0" t="0" r="r" b="b"/>
              <a:pathLst>
                <a:path w="606">
                  <a:moveTo>
                    <a:pt x="606" y="0"/>
                  </a:moveTo>
                  <a:lnTo>
                    <a:pt x="0" y="0"/>
                  </a:lnTo>
                  <a:lnTo>
                    <a:pt x="60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 name="Line 1186"/>
            <p:cNvSpPr>
              <a:spLocks noChangeShapeType="1"/>
            </p:cNvSpPr>
            <p:nvPr/>
          </p:nvSpPr>
          <p:spPr bwMode="auto">
            <a:xfrm flipH="1">
              <a:off x="7891463" y="3881438"/>
              <a:ext cx="96202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 name="Rectangle 1187"/>
            <p:cNvSpPr>
              <a:spLocks noChangeArrowheads="1"/>
            </p:cNvSpPr>
            <p:nvPr/>
          </p:nvSpPr>
          <p:spPr bwMode="auto">
            <a:xfrm>
              <a:off x="7891463" y="3878263"/>
              <a:ext cx="962025" cy="6350"/>
            </a:xfrm>
            <a:prstGeom prst="rect">
              <a:avLst/>
            </a:prstGeom>
            <a:solidFill>
              <a:srgbClr val="D30C5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 name="Freeform 1188"/>
            <p:cNvSpPr>
              <a:spLocks/>
            </p:cNvSpPr>
            <p:nvPr/>
          </p:nvSpPr>
          <p:spPr bwMode="auto">
            <a:xfrm>
              <a:off x="7891463" y="3878263"/>
              <a:ext cx="962025" cy="6350"/>
            </a:xfrm>
            <a:custGeom>
              <a:avLst/>
              <a:gdLst>
                <a:gd name="T0" fmla="*/ 606 w 606"/>
                <a:gd name="T1" fmla="*/ 0 h 4"/>
                <a:gd name="T2" fmla="*/ 0 w 606"/>
                <a:gd name="T3" fmla="*/ 0 h 4"/>
                <a:gd name="T4" fmla="*/ 0 w 606"/>
                <a:gd name="T5" fmla="*/ 4 h 4"/>
                <a:gd name="T6" fmla="*/ 606 w 606"/>
                <a:gd name="T7" fmla="*/ 4 h 4"/>
              </a:gdLst>
              <a:ahLst/>
              <a:cxnLst>
                <a:cxn ang="0">
                  <a:pos x="T0" y="T1"/>
                </a:cxn>
                <a:cxn ang="0">
                  <a:pos x="T2" y="T3"/>
                </a:cxn>
                <a:cxn ang="0">
                  <a:pos x="T4" y="T5"/>
                </a:cxn>
                <a:cxn ang="0">
                  <a:pos x="T6" y="T7"/>
                </a:cxn>
              </a:cxnLst>
              <a:rect l="0" t="0" r="r" b="b"/>
              <a:pathLst>
                <a:path w="606" h="4">
                  <a:moveTo>
                    <a:pt x="606" y="0"/>
                  </a:moveTo>
                  <a:lnTo>
                    <a:pt x="0" y="0"/>
                  </a:lnTo>
                  <a:lnTo>
                    <a:pt x="0" y="4"/>
                  </a:lnTo>
                  <a:lnTo>
                    <a:pt x="606"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 name="Freeform 1189"/>
            <p:cNvSpPr>
              <a:spLocks/>
            </p:cNvSpPr>
            <p:nvPr/>
          </p:nvSpPr>
          <p:spPr bwMode="auto">
            <a:xfrm>
              <a:off x="8048626" y="3721100"/>
              <a:ext cx="79375" cy="96838"/>
            </a:xfrm>
            <a:custGeom>
              <a:avLst/>
              <a:gdLst>
                <a:gd name="T0" fmla="*/ 18 w 50"/>
                <a:gd name="T1" fmla="*/ 10 h 61"/>
                <a:gd name="T2" fmla="*/ 0 w 50"/>
                <a:gd name="T3" fmla="*/ 10 h 61"/>
                <a:gd name="T4" fmla="*/ 0 w 50"/>
                <a:gd name="T5" fmla="*/ 0 h 61"/>
                <a:gd name="T6" fmla="*/ 50 w 50"/>
                <a:gd name="T7" fmla="*/ 0 h 61"/>
                <a:gd name="T8" fmla="*/ 50 w 50"/>
                <a:gd name="T9" fmla="*/ 10 h 61"/>
                <a:gd name="T10" fmla="*/ 32 w 50"/>
                <a:gd name="T11" fmla="*/ 10 h 61"/>
                <a:gd name="T12" fmla="*/ 32 w 50"/>
                <a:gd name="T13" fmla="*/ 61 h 61"/>
                <a:gd name="T14" fmla="*/ 18 w 50"/>
                <a:gd name="T15" fmla="*/ 61 h 61"/>
                <a:gd name="T16" fmla="*/ 18 w 50"/>
                <a:gd name="T17" fmla="*/ 10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 h="61">
                  <a:moveTo>
                    <a:pt x="18" y="10"/>
                  </a:moveTo>
                  <a:lnTo>
                    <a:pt x="0" y="10"/>
                  </a:lnTo>
                  <a:lnTo>
                    <a:pt x="0" y="0"/>
                  </a:lnTo>
                  <a:lnTo>
                    <a:pt x="50" y="0"/>
                  </a:lnTo>
                  <a:lnTo>
                    <a:pt x="50" y="10"/>
                  </a:lnTo>
                  <a:lnTo>
                    <a:pt x="32" y="10"/>
                  </a:lnTo>
                  <a:lnTo>
                    <a:pt x="32" y="61"/>
                  </a:lnTo>
                  <a:lnTo>
                    <a:pt x="18" y="61"/>
                  </a:lnTo>
                  <a:lnTo>
                    <a:pt x="18"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 name="Freeform 1190"/>
            <p:cNvSpPr>
              <a:spLocks/>
            </p:cNvSpPr>
            <p:nvPr/>
          </p:nvSpPr>
          <p:spPr bwMode="auto">
            <a:xfrm>
              <a:off x="8139113" y="3721100"/>
              <a:ext cx="63500" cy="96838"/>
            </a:xfrm>
            <a:custGeom>
              <a:avLst/>
              <a:gdLst>
                <a:gd name="T0" fmla="*/ 0 w 38"/>
                <a:gd name="T1" fmla="*/ 0 h 57"/>
                <a:gd name="T2" fmla="*/ 12 w 38"/>
                <a:gd name="T3" fmla="*/ 0 h 57"/>
                <a:gd name="T4" fmla="*/ 12 w 38"/>
                <a:gd name="T5" fmla="*/ 23 h 57"/>
                <a:gd name="T6" fmla="*/ 16 w 38"/>
                <a:gd name="T7" fmla="*/ 19 h 57"/>
                <a:gd name="T8" fmla="*/ 24 w 38"/>
                <a:gd name="T9" fmla="*/ 17 h 57"/>
                <a:gd name="T10" fmla="*/ 31 w 38"/>
                <a:gd name="T11" fmla="*/ 18 h 57"/>
                <a:gd name="T12" fmla="*/ 36 w 38"/>
                <a:gd name="T13" fmla="*/ 22 h 57"/>
                <a:gd name="T14" fmla="*/ 37 w 38"/>
                <a:gd name="T15" fmla="*/ 26 h 57"/>
                <a:gd name="T16" fmla="*/ 38 w 38"/>
                <a:gd name="T17" fmla="*/ 33 h 57"/>
                <a:gd name="T18" fmla="*/ 38 w 38"/>
                <a:gd name="T19" fmla="*/ 57 h 57"/>
                <a:gd name="T20" fmla="*/ 26 w 38"/>
                <a:gd name="T21" fmla="*/ 57 h 57"/>
                <a:gd name="T22" fmla="*/ 26 w 38"/>
                <a:gd name="T23" fmla="*/ 33 h 57"/>
                <a:gd name="T24" fmla="*/ 26 w 38"/>
                <a:gd name="T25" fmla="*/ 28 h 57"/>
                <a:gd name="T26" fmla="*/ 20 w 38"/>
                <a:gd name="T27" fmla="*/ 25 h 57"/>
                <a:gd name="T28" fmla="*/ 15 w 38"/>
                <a:gd name="T29" fmla="*/ 26 h 57"/>
                <a:gd name="T30" fmla="*/ 12 w 38"/>
                <a:gd name="T31" fmla="*/ 33 h 57"/>
                <a:gd name="T32" fmla="*/ 12 w 38"/>
                <a:gd name="T33" fmla="*/ 57 h 57"/>
                <a:gd name="T34" fmla="*/ 0 w 38"/>
                <a:gd name="T35" fmla="*/ 57 h 57"/>
                <a:gd name="T36" fmla="*/ 0 w 38"/>
                <a:gd name="T37" fmla="*/ 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 h="57">
                  <a:moveTo>
                    <a:pt x="0" y="0"/>
                  </a:moveTo>
                  <a:cubicBezTo>
                    <a:pt x="12" y="0"/>
                    <a:pt x="12" y="0"/>
                    <a:pt x="12" y="0"/>
                  </a:cubicBezTo>
                  <a:cubicBezTo>
                    <a:pt x="12" y="23"/>
                    <a:pt x="12" y="23"/>
                    <a:pt x="12" y="23"/>
                  </a:cubicBezTo>
                  <a:cubicBezTo>
                    <a:pt x="13" y="21"/>
                    <a:pt x="14" y="20"/>
                    <a:pt x="16" y="19"/>
                  </a:cubicBezTo>
                  <a:cubicBezTo>
                    <a:pt x="18" y="17"/>
                    <a:pt x="20" y="17"/>
                    <a:pt x="24" y="17"/>
                  </a:cubicBezTo>
                  <a:cubicBezTo>
                    <a:pt x="27" y="17"/>
                    <a:pt x="29" y="17"/>
                    <a:pt x="31" y="18"/>
                  </a:cubicBezTo>
                  <a:cubicBezTo>
                    <a:pt x="33" y="19"/>
                    <a:pt x="34" y="20"/>
                    <a:pt x="36" y="22"/>
                  </a:cubicBezTo>
                  <a:cubicBezTo>
                    <a:pt x="36" y="23"/>
                    <a:pt x="37" y="25"/>
                    <a:pt x="37" y="26"/>
                  </a:cubicBezTo>
                  <a:cubicBezTo>
                    <a:pt x="38" y="28"/>
                    <a:pt x="38" y="30"/>
                    <a:pt x="38" y="33"/>
                  </a:cubicBezTo>
                  <a:cubicBezTo>
                    <a:pt x="38" y="57"/>
                    <a:pt x="38" y="57"/>
                    <a:pt x="38" y="57"/>
                  </a:cubicBezTo>
                  <a:cubicBezTo>
                    <a:pt x="26" y="57"/>
                    <a:pt x="26" y="57"/>
                    <a:pt x="26" y="57"/>
                  </a:cubicBezTo>
                  <a:cubicBezTo>
                    <a:pt x="26" y="33"/>
                    <a:pt x="26" y="33"/>
                    <a:pt x="26" y="33"/>
                  </a:cubicBezTo>
                  <a:cubicBezTo>
                    <a:pt x="26" y="31"/>
                    <a:pt x="26" y="29"/>
                    <a:pt x="26" y="28"/>
                  </a:cubicBezTo>
                  <a:cubicBezTo>
                    <a:pt x="25" y="26"/>
                    <a:pt x="23" y="25"/>
                    <a:pt x="20" y="25"/>
                  </a:cubicBezTo>
                  <a:cubicBezTo>
                    <a:pt x="18" y="25"/>
                    <a:pt x="16" y="25"/>
                    <a:pt x="15" y="26"/>
                  </a:cubicBezTo>
                  <a:cubicBezTo>
                    <a:pt x="13" y="28"/>
                    <a:pt x="12" y="30"/>
                    <a:pt x="12" y="33"/>
                  </a:cubicBezTo>
                  <a:cubicBezTo>
                    <a:pt x="12" y="57"/>
                    <a:pt x="12" y="57"/>
                    <a:pt x="12" y="57"/>
                  </a:cubicBezTo>
                  <a:cubicBezTo>
                    <a:pt x="0" y="57"/>
                    <a:pt x="0" y="57"/>
                    <a:pt x="0" y="57"/>
                  </a:cubicBez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 name="Freeform 1191"/>
            <p:cNvSpPr>
              <a:spLocks noEditPoints="1"/>
            </p:cNvSpPr>
            <p:nvPr/>
          </p:nvSpPr>
          <p:spPr bwMode="auto">
            <a:xfrm>
              <a:off x="8218488" y="3748088"/>
              <a:ext cx="61913" cy="71438"/>
            </a:xfrm>
            <a:custGeom>
              <a:avLst/>
              <a:gdLst>
                <a:gd name="T0" fmla="*/ 26 w 37"/>
                <a:gd name="T1" fmla="*/ 41 h 42"/>
                <a:gd name="T2" fmla="*/ 26 w 37"/>
                <a:gd name="T3" fmla="*/ 39 h 42"/>
                <a:gd name="T4" fmla="*/ 26 w 37"/>
                <a:gd name="T5" fmla="*/ 36 h 42"/>
                <a:gd name="T6" fmla="*/ 21 w 37"/>
                <a:gd name="T7" fmla="*/ 41 h 42"/>
                <a:gd name="T8" fmla="*/ 14 w 37"/>
                <a:gd name="T9" fmla="*/ 42 h 42"/>
                <a:gd name="T10" fmla="*/ 7 w 37"/>
                <a:gd name="T11" fmla="*/ 41 h 42"/>
                <a:gd name="T12" fmla="*/ 4 w 37"/>
                <a:gd name="T13" fmla="*/ 39 h 42"/>
                <a:gd name="T14" fmla="*/ 1 w 37"/>
                <a:gd name="T15" fmla="*/ 35 h 42"/>
                <a:gd name="T16" fmla="*/ 0 w 37"/>
                <a:gd name="T17" fmla="*/ 30 h 42"/>
                <a:gd name="T18" fmla="*/ 1 w 37"/>
                <a:gd name="T19" fmla="*/ 24 h 42"/>
                <a:gd name="T20" fmla="*/ 9 w 37"/>
                <a:gd name="T21" fmla="*/ 18 h 42"/>
                <a:gd name="T22" fmla="*/ 16 w 37"/>
                <a:gd name="T23" fmla="*/ 16 h 42"/>
                <a:gd name="T24" fmla="*/ 25 w 37"/>
                <a:gd name="T25" fmla="*/ 16 h 42"/>
                <a:gd name="T26" fmla="*/ 25 w 37"/>
                <a:gd name="T27" fmla="*/ 15 h 42"/>
                <a:gd name="T28" fmla="*/ 24 w 37"/>
                <a:gd name="T29" fmla="*/ 11 h 42"/>
                <a:gd name="T30" fmla="*/ 23 w 37"/>
                <a:gd name="T31" fmla="*/ 9 h 42"/>
                <a:gd name="T32" fmla="*/ 21 w 37"/>
                <a:gd name="T33" fmla="*/ 7 h 42"/>
                <a:gd name="T34" fmla="*/ 19 w 37"/>
                <a:gd name="T35" fmla="*/ 7 h 42"/>
                <a:gd name="T36" fmla="*/ 14 w 37"/>
                <a:gd name="T37" fmla="*/ 9 h 42"/>
                <a:gd name="T38" fmla="*/ 14 w 37"/>
                <a:gd name="T39" fmla="*/ 11 h 42"/>
                <a:gd name="T40" fmla="*/ 13 w 37"/>
                <a:gd name="T41" fmla="*/ 13 h 42"/>
                <a:gd name="T42" fmla="*/ 2 w 37"/>
                <a:gd name="T43" fmla="*/ 13 h 42"/>
                <a:gd name="T44" fmla="*/ 2 w 37"/>
                <a:gd name="T45" fmla="*/ 8 h 42"/>
                <a:gd name="T46" fmla="*/ 5 w 37"/>
                <a:gd name="T47" fmla="*/ 4 h 42"/>
                <a:gd name="T48" fmla="*/ 9 w 37"/>
                <a:gd name="T49" fmla="*/ 2 h 42"/>
                <a:gd name="T50" fmla="*/ 14 w 37"/>
                <a:gd name="T51" fmla="*/ 0 h 42"/>
                <a:gd name="T52" fmla="*/ 19 w 37"/>
                <a:gd name="T53" fmla="*/ 0 h 42"/>
                <a:gd name="T54" fmla="*/ 26 w 37"/>
                <a:gd name="T55" fmla="*/ 1 h 42"/>
                <a:gd name="T56" fmla="*/ 33 w 37"/>
                <a:gd name="T57" fmla="*/ 5 h 42"/>
                <a:gd name="T58" fmla="*/ 36 w 37"/>
                <a:gd name="T59" fmla="*/ 15 h 42"/>
                <a:gd name="T60" fmla="*/ 36 w 37"/>
                <a:gd name="T61" fmla="*/ 31 h 42"/>
                <a:gd name="T62" fmla="*/ 36 w 37"/>
                <a:gd name="T63" fmla="*/ 34 h 42"/>
                <a:gd name="T64" fmla="*/ 36 w 37"/>
                <a:gd name="T65" fmla="*/ 37 h 42"/>
                <a:gd name="T66" fmla="*/ 36 w 37"/>
                <a:gd name="T67" fmla="*/ 39 h 42"/>
                <a:gd name="T68" fmla="*/ 37 w 37"/>
                <a:gd name="T69" fmla="*/ 41 h 42"/>
                <a:gd name="T70" fmla="*/ 26 w 37"/>
                <a:gd name="T71" fmla="*/ 41 h 42"/>
                <a:gd name="T72" fmla="*/ 23 w 37"/>
                <a:gd name="T73" fmla="*/ 22 h 42"/>
                <a:gd name="T74" fmla="*/ 22 w 37"/>
                <a:gd name="T75" fmla="*/ 22 h 42"/>
                <a:gd name="T76" fmla="*/ 14 w 37"/>
                <a:gd name="T77" fmla="*/ 24 h 42"/>
                <a:gd name="T78" fmla="*/ 12 w 37"/>
                <a:gd name="T79" fmla="*/ 29 h 42"/>
                <a:gd name="T80" fmla="*/ 13 w 37"/>
                <a:gd name="T81" fmla="*/ 33 h 42"/>
                <a:gd name="T82" fmla="*/ 17 w 37"/>
                <a:gd name="T83" fmla="*/ 35 h 42"/>
                <a:gd name="T84" fmla="*/ 22 w 37"/>
                <a:gd name="T85" fmla="*/ 32 h 42"/>
                <a:gd name="T86" fmla="*/ 24 w 37"/>
                <a:gd name="T87" fmla="*/ 31 h 42"/>
                <a:gd name="T88" fmla="*/ 24 w 37"/>
                <a:gd name="T89" fmla="*/ 29 h 42"/>
                <a:gd name="T90" fmla="*/ 25 w 37"/>
                <a:gd name="T91" fmla="*/ 26 h 42"/>
                <a:gd name="T92" fmla="*/ 25 w 37"/>
                <a:gd name="T93" fmla="*/ 22 h 42"/>
                <a:gd name="T94" fmla="*/ 23 w 37"/>
                <a:gd name="T95" fmla="*/ 22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7" h="42">
                  <a:moveTo>
                    <a:pt x="26" y="41"/>
                  </a:moveTo>
                  <a:cubicBezTo>
                    <a:pt x="26" y="41"/>
                    <a:pt x="26" y="40"/>
                    <a:pt x="26" y="39"/>
                  </a:cubicBezTo>
                  <a:cubicBezTo>
                    <a:pt x="26" y="37"/>
                    <a:pt x="26" y="37"/>
                    <a:pt x="26" y="36"/>
                  </a:cubicBezTo>
                  <a:cubicBezTo>
                    <a:pt x="24" y="38"/>
                    <a:pt x="22" y="40"/>
                    <a:pt x="21" y="41"/>
                  </a:cubicBezTo>
                  <a:cubicBezTo>
                    <a:pt x="19" y="42"/>
                    <a:pt x="16" y="42"/>
                    <a:pt x="14" y="42"/>
                  </a:cubicBezTo>
                  <a:cubicBezTo>
                    <a:pt x="11" y="42"/>
                    <a:pt x="9" y="42"/>
                    <a:pt x="7" y="41"/>
                  </a:cubicBezTo>
                  <a:cubicBezTo>
                    <a:pt x="6" y="41"/>
                    <a:pt x="5" y="40"/>
                    <a:pt x="4" y="39"/>
                  </a:cubicBezTo>
                  <a:cubicBezTo>
                    <a:pt x="2" y="38"/>
                    <a:pt x="1" y="37"/>
                    <a:pt x="1" y="35"/>
                  </a:cubicBezTo>
                  <a:cubicBezTo>
                    <a:pt x="0" y="34"/>
                    <a:pt x="0" y="32"/>
                    <a:pt x="0" y="30"/>
                  </a:cubicBezTo>
                  <a:cubicBezTo>
                    <a:pt x="0" y="28"/>
                    <a:pt x="1" y="26"/>
                    <a:pt x="1" y="24"/>
                  </a:cubicBezTo>
                  <a:cubicBezTo>
                    <a:pt x="3" y="21"/>
                    <a:pt x="5" y="19"/>
                    <a:pt x="9" y="18"/>
                  </a:cubicBezTo>
                  <a:cubicBezTo>
                    <a:pt x="11" y="17"/>
                    <a:pt x="13" y="16"/>
                    <a:pt x="16" y="16"/>
                  </a:cubicBezTo>
                  <a:cubicBezTo>
                    <a:pt x="19" y="16"/>
                    <a:pt x="22" y="16"/>
                    <a:pt x="25" y="16"/>
                  </a:cubicBezTo>
                  <a:cubicBezTo>
                    <a:pt x="25" y="15"/>
                    <a:pt x="25" y="15"/>
                    <a:pt x="25" y="15"/>
                  </a:cubicBezTo>
                  <a:cubicBezTo>
                    <a:pt x="25" y="13"/>
                    <a:pt x="25" y="12"/>
                    <a:pt x="24" y="11"/>
                  </a:cubicBezTo>
                  <a:cubicBezTo>
                    <a:pt x="24" y="10"/>
                    <a:pt x="24" y="9"/>
                    <a:pt x="23" y="9"/>
                  </a:cubicBezTo>
                  <a:cubicBezTo>
                    <a:pt x="22" y="8"/>
                    <a:pt x="22" y="7"/>
                    <a:pt x="21" y="7"/>
                  </a:cubicBezTo>
                  <a:cubicBezTo>
                    <a:pt x="20" y="7"/>
                    <a:pt x="20" y="7"/>
                    <a:pt x="19" y="7"/>
                  </a:cubicBezTo>
                  <a:cubicBezTo>
                    <a:pt x="17" y="7"/>
                    <a:pt x="15" y="8"/>
                    <a:pt x="14" y="9"/>
                  </a:cubicBezTo>
                  <a:cubicBezTo>
                    <a:pt x="14" y="10"/>
                    <a:pt x="14" y="10"/>
                    <a:pt x="14" y="11"/>
                  </a:cubicBezTo>
                  <a:cubicBezTo>
                    <a:pt x="13" y="12"/>
                    <a:pt x="13" y="12"/>
                    <a:pt x="13" y="13"/>
                  </a:cubicBezTo>
                  <a:cubicBezTo>
                    <a:pt x="2" y="13"/>
                    <a:pt x="2" y="13"/>
                    <a:pt x="2" y="13"/>
                  </a:cubicBezTo>
                  <a:cubicBezTo>
                    <a:pt x="2" y="11"/>
                    <a:pt x="2" y="10"/>
                    <a:pt x="2" y="8"/>
                  </a:cubicBezTo>
                  <a:cubicBezTo>
                    <a:pt x="3" y="7"/>
                    <a:pt x="4" y="5"/>
                    <a:pt x="5" y="4"/>
                  </a:cubicBezTo>
                  <a:cubicBezTo>
                    <a:pt x="6" y="3"/>
                    <a:pt x="7" y="2"/>
                    <a:pt x="9" y="2"/>
                  </a:cubicBezTo>
                  <a:cubicBezTo>
                    <a:pt x="10" y="1"/>
                    <a:pt x="12" y="1"/>
                    <a:pt x="14" y="0"/>
                  </a:cubicBezTo>
                  <a:cubicBezTo>
                    <a:pt x="15" y="0"/>
                    <a:pt x="17" y="0"/>
                    <a:pt x="19" y="0"/>
                  </a:cubicBezTo>
                  <a:cubicBezTo>
                    <a:pt x="21" y="0"/>
                    <a:pt x="24" y="0"/>
                    <a:pt x="26" y="1"/>
                  </a:cubicBezTo>
                  <a:cubicBezTo>
                    <a:pt x="29" y="2"/>
                    <a:pt x="31" y="3"/>
                    <a:pt x="33" y="5"/>
                  </a:cubicBezTo>
                  <a:cubicBezTo>
                    <a:pt x="35" y="7"/>
                    <a:pt x="36" y="11"/>
                    <a:pt x="36" y="15"/>
                  </a:cubicBezTo>
                  <a:cubicBezTo>
                    <a:pt x="36" y="31"/>
                    <a:pt x="36" y="31"/>
                    <a:pt x="36" y="31"/>
                  </a:cubicBezTo>
                  <a:cubicBezTo>
                    <a:pt x="36" y="32"/>
                    <a:pt x="36" y="33"/>
                    <a:pt x="36" y="34"/>
                  </a:cubicBezTo>
                  <a:cubicBezTo>
                    <a:pt x="36" y="35"/>
                    <a:pt x="36" y="36"/>
                    <a:pt x="36" y="37"/>
                  </a:cubicBezTo>
                  <a:cubicBezTo>
                    <a:pt x="36" y="37"/>
                    <a:pt x="36" y="38"/>
                    <a:pt x="36" y="39"/>
                  </a:cubicBezTo>
                  <a:cubicBezTo>
                    <a:pt x="36" y="40"/>
                    <a:pt x="37" y="41"/>
                    <a:pt x="37" y="41"/>
                  </a:cubicBezTo>
                  <a:lnTo>
                    <a:pt x="26" y="41"/>
                  </a:lnTo>
                  <a:close/>
                  <a:moveTo>
                    <a:pt x="23" y="22"/>
                  </a:moveTo>
                  <a:cubicBezTo>
                    <a:pt x="23" y="22"/>
                    <a:pt x="22" y="22"/>
                    <a:pt x="22" y="22"/>
                  </a:cubicBezTo>
                  <a:cubicBezTo>
                    <a:pt x="19" y="22"/>
                    <a:pt x="16" y="23"/>
                    <a:pt x="14" y="24"/>
                  </a:cubicBezTo>
                  <a:cubicBezTo>
                    <a:pt x="13" y="25"/>
                    <a:pt x="12" y="27"/>
                    <a:pt x="12" y="29"/>
                  </a:cubicBezTo>
                  <a:cubicBezTo>
                    <a:pt x="12" y="31"/>
                    <a:pt x="12" y="32"/>
                    <a:pt x="13" y="33"/>
                  </a:cubicBezTo>
                  <a:cubicBezTo>
                    <a:pt x="14" y="34"/>
                    <a:pt x="15" y="35"/>
                    <a:pt x="17" y="35"/>
                  </a:cubicBezTo>
                  <a:cubicBezTo>
                    <a:pt x="19" y="35"/>
                    <a:pt x="21" y="34"/>
                    <a:pt x="22" y="32"/>
                  </a:cubicBezTo>
                  <a:cubicBezTo>
                    <a:pt x="23" y="32"/>
                    <a:pt x="23" y="31"/>
                    <a:pt x="24" y="31"/>
                  </a:cubicBezTo>
                  <a:cubicBezTo>
                    <a:pt x="24" y="30"/>
                    <a:pt x="24" y="29"/>
                    <a:pt x="24" y="29"/>
                  </a:cubicBezTo>
                  <a:cubicBezTo>
                    <a:pt x="24" y="28"/>
                    <a:pt x="24" y="27"/>
                    <a:pt x="25" y="26"/>
                  </a:cubicBezTo>
                  <a:cubicBezTo>
                    <a:pt x="25" y="25"/>
                    <a:pt x="25" y="24"/>
                    <a:pt x="25" y="22"/>
                  </a:cubicBezTo>
                  <a:cubicBezTo>
                    <a:pt x="24" y="22"/>
                    <a:pt x="24" y="22"/>
                    <a:pt x="23" y="2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 name="Freeform 1192"/>
            <p:cNvSpPr>
              <a:spLocks/>
            </p:cNvSpPr>
            <p:nvPr/>
          </p:nvSpPr>
          <p:spPr bwMode="auto">
            <a:xfrm>
              <a:off x="8296276" y="3748088"/>
              <a:ext cx="65088" cy="69850"/>
            </a:xfrm>
            <a:custGeom>
              <a:avLst/>
              <a:gdLst>
                <a:gd name="T0" fmla="*/ 1 w 39"/>
                <a:gd name="T1" fmla="*/ 8 h 41"/>
                <a:gd name="T2" fmla="*/ 0 w 39"/>
                <a:gd name="T3" fmla="*/ 5 h 41"/>
                <a:gd name="T4" fmla="*/ 0 w 39"/>
                <a:gd name="T5" fmla="*/ 1 h 41"/>
                <a:gd name="T6" fmla="*/ 12 w 39"/>
                <a:gd name="T7" fmla="*/ 1 h 41"/>
                <a:gd name="T8" fmla="*/ 12 w 39"/>
                <a:gd name="T9" fmla="*/ 7 h 41"/>
                <a:gd name="T10" fmla="*/ 16 w 39"/>
                <a:gd name="T11" fmla="*/ 3 h 41"/>
                <a:gd name="T12" fmla="*/ 25 w 39"/>
                <a:gd name="T13" fmla="*/ 0 h 41"/>
                <a:gd name="T14" fmla="*/ 34 w 39"/>
                <a:gd name="T15" fmla="*/ 3 h 41"/>
                <a:gd name="T16" fmla="*/ 37 w 39"/>
                <a:gd name="T17" fmla="*/ 8 h 41"/>
                <a:gd name="T18" fmla="*/ 38 w 39"/>
                <a:gd name="T19" fmla="*/ 12 h 41"/>
                <a:gd name="T20" fmla="*/ 39 w 39"/>
                <a:gd name="T21" fmla="*/ 20 h 41"/>
                <a:gd name="T22" fmla="*/ 39 w 39"/>
                <a:gd name="T23" fmla="*/ 41 h 41"/>
                <a:gd name="T24" fmla="*/ 26 w 39"/>
                <a:gd name="T25" fmla="*/ 41 h 41"/>
                <a:gd name="T26" fmla="*/ 26 w 39"/>
                <a:gd name="T27" fmla="*/ 16 h 41"/>
                <a:gd name="T28" fmla="*/ 26 w 39"/>
                <a:gd name="T29" fmla="*/ 14 h 41"/>
                <a:gd name="T30" fmla="*/ 26 w 39"/>
                <a:gd name="T31" fmla="*/ 12 h 41"/>
                <a:gd name="T32" fmla="*/ 24 w 39"/>
                <a:gd name="T33" fmla="*/ 10 h 41"/>
                <a:gd name="T34" fmla="*/ 20 w 39"/>
                <a:gd name="T35" fmla="*/ 9 h 41"/>
                <a:gd name="T36" fmla="*/ 14 w 39"/>
                <a:gd name="T37" fmla="*/ 12 h 41"/>
                <a:gd name="T38" fmla="*/ 13 w 39"/>
                <a:gd name="T39" fmla="*/ 14 h 41"/>
                <a:gd name="T40" fmla="*/ 12 w 39"/>
                <a:gd name="T41" fmla="*/ 18 h 41"/>
                <a:gd name="T42" fmla="*/ 12 w 39"/>
                <a:gd name="T43" fmla="*/ 41 h 41"/>
                <a:gd name="T44" fmla="*/ 1 w 39"/>
                <a:gd name="T45" fmla="*/ 41 h 41"/>
                <a:gd name="T46" fmla="*/ 1 w 39"/>
                <a:gd name="T47" fmla="*/ 8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9" h="41">
                  <a:moveTo>
                    <a:pt x="1" y="8"/>
                  </a:moveTo>
                  <a:cubicBezTo>
                    <a:pt x="1" y="7"/>
                    <a:pt x="0" y="6"/>
                    <a:pt x="0" y="5"/>
                  </a:cubicBezTo>
                  <a:cubicBezTo>
                    <a:pt x="0" y="4"/>
                    <a:pt x="0" y="2"/>
                    <a:pt x="0" y="1"/>
                  </a:cubicBezTo>
                  <a:cubicBezTo>
                    <a:pt x="12" y="1"/>
                    <a:pt x="12" y="1"/>
                    <a:pt x="12" y="1"/>
                  </a:cubicBezTo>
                  <a:cubicBezTo>
                    <a:pt x="12" y="7"/>
                    <a:pt x="12" y="7"/>
                    <a:pt x="12" y="7"/>
                  </a:cubicBezTo>
                  <a:cubicBezTo>
                    <a:pt x="13" y="5"/>
                    <a:pt x="14" y="4"/>
                    <a:pt x="16" y="3"/>
                  </a:cubicBezTo>
                  <a:cubicBezTo>
                    <a:pt x="18" y="1"/>
                    <a:pt x="21" y="0"/>
                    <a:pt x="25" y="0"/>
                  </a:cubicBezTo>
                  <a:cubicBezTo>
                    <a:pt x="29" y="0"/>
                    <a:pt x="31" y="1"/>
                    <a:pt x="34" y="3"/>
                  </a:cubicBezTo>
                  <a:cubicBezTo>
                    <a:pt x="35" y="4"/>
                    <a:pt x="37" y="6"/>
                    <a:pt x="37" y="8"/>
                  </a:cubicBezTo>
                  <a:cubicBezTo>
                    <a:pt x="38" y="9"/>
                    <a:pt x="38" y="10"/>
                    <a:pt x="38" y="12"/>
                  </a:cubicBezTo>
                  <a:cubicBezTo>
                    <a:pt x="38" y="13"/>
                    <a:pt x="39" y="16"/>
                    <a:pt x="39" y="20"/>
                  </a:cubicBezTo>
                  <a:cubicBezTo>
                    <a:pt x="39" y="41"/>
                    <a:pt x="39" y="41"/>
                    <a:pt x="39" y="41"/>
                  </a:cubicBezTo>
                  <a:cubicBezTo>
                    <a:pt x="26" y="41"/>
                    <a:pt x="26" y="41"/>
                    <a:pt x="26" y="41"/>
                  </a:cubicBezTo>
                  <a:cubicBezTo>
                    <a:pt x="26" y="16"/>
                    <a:pt x="26" y="16"/>
                    <a:pt x="26" y="16"/>
                  </a:cubicBezTo>
                  <a:cubicBezTo>
                    <a:pt x="26" y="15"/>
                    <a:pt x="26" y="14"/>
                    <a:pt x="26" y="14"/>
                  </a:cubicBezTo>
                  <a:cubicBezTo>
                    <a:pt x="26" y="13"/>
                    <a:pt x="26" y="13"/>
                    <a:pt x="26" y="12"/>
                  </a:cubicBezTo>
                  <a:cubicBezTo>
                    <a:pt x="25" y="11"/>
                    <a:pt x="25" y="10"/>
                    <a:pt x="24" y="10"/>
                  </a:cubicBezTo>
                  <a:cubicBezTo>
                    <a:pt x="23" y="9"/>
                    <a:pt x="22" y="9"/>
                    <a:pt x="20" y="9"/>
                  </a:cubicBezTo>
                  <a:cubicBezTo>
                    <a:pt x="17" y="9"/>
                    <a:pt x="15" y="10"/>
                    <a:pt x="14" y="12"/>
                  </a:cubicBezTo>
                  <a:cubicBezTo>
                    <a:pt x="13" y="12"/>
                    <a:pt x="13" y="13"/>
                    <a:pt x="13" y="14"/>
                  </a:cubicBezTo>
                  <a:cubicBezTo>
                    <a:pt x="13" y="15"/>
                    <a:pt x="12" y="16"/>
                    <a:pt x="12" y="18"/>
                  </a:cubicBezTo>
                  <a:cubicBezTo>
                    <a:pt x="12" y="41"/>
                    <a:pt x="12" y="41"/>
                    <a:pt x="12" y="41"/>
                  </a:cubicBezTo>
                  <a:cubicBezTo>
                    <a:pt x="1" y="41"/>
                    <a:pt x="1" y="41"/>
                    <a:pt x="1" y="41"/>
                  </a:cubicBezTo>
                  <a:lnTo>
                    <a:pt x="1"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 name="Freeform 1193"/>
            <p:cNvSpPr>
              <a:spLocks/>
            </p:cNvSpPr>
            <p:nvPr/>
          </p:nvSpPr>
          <p:spPr bwMode="auto">
            <a:xfrm>
              <a:off x="8378826" y="3721100"/>
              <a:ext cx="65088" cy="96838"/>
            </a:xfrm>
            <a:custGeom>
              <a:avLst/>
              <a:gdLst>
                <a:gd name="T0" fmla="*/ 0 w 41"/>
                <a:gd name="T1" fmla="*/ 0 h 61"/>
                <a:gd name="T2" fmla="*/ 13 w 41"/>
                <a:gd name="T3" fmla="*/ 0 h 61"/>
                <a:gd name="T4" fmla="*/ 13 w 41"/>
                <a:gd name="T5" fmla="*/ 36 h 61"/>
                <a:gd name="T6" fmla="*/ 25 w 41"/>
                <a:gd name="T7" fmla="*/ 18 h 61"/>
                <a:gd name="T8" fmla="*/ 40 w 41"/>
                <a:gd name="T9" fmla="*/ 18 h 61"/>
                <a:gd name="T10" fmla="*/ 25 w 41"/>
                <a:gd name="T11" fmla="*/ 36 h 61"/>
                <a:gd name="T12" fmla="*/ 41 w 41"/>
                <a:gd name="T13" fmla="*/ 61 h 61"/>
                <a:gd name="T14" fmla="*/ 27 w 41"/>
                <a:gd name="T15" fmla="*/ 61 h 61"/>
                <a:gd name="T16" fmla="*/ 13 w 41"/>
                <a:gd name="T17" fmla="*/ 37 h 61"/>
                <a:gd name="T18" fmla="*/ 13 w 41"/>
                <a:gd name="T19" fmla="*/ 61 h 61"/>
                <a:gd name="T20" fmla="*/ 0 w 41"/>
                <a:gd name="T21" fmla="*/ 61 h 61"/>
                <a:gd name="T22" fmla="*/ 0 w 41"/>
                <a:gd name="T23" fmla="*/ 0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1" h="61">
                  <a:moveTo>
                    <a:pt x="0" y="0"/>
                  </a:moveTo>
                  <a:lnTo>
                    <a:pt x="13" y="0"/>
                  </a:lnTo>
                  <a:lnTo>
                    <a:pt x="13" y="36"/>
                  </a:lnTo>
                  <a:lnTo>
                    <a:pt x="25" y="18"/>
                  </a:lnTo>
                  <a:lnTo>
                    <a:pt x="40" y="18"/>
                  </a:lnTo>
                  <a:lnTo>
                    <a:pt x="25" y="36"/>
                  </a:lnTo>
                  <a:lnTo>
                    <a:pt x="41" y="61"/>
                  </a:lnTo>
                  <a:lnTo>
                    <a:pt x="27" y="61"/>
                  </a:lnTo>
                  <a:lnTo>
                    <a:pt x="13" y="37"/>
                  </a:lnTo>
                  <a:lnTo>
                    <a:pt x="13" y="61"/>
                  </a:lnTo>
                  <a:lnTo>
                    <a:pt x="0" y="61"/>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 name="Freeform 1194"/>
            <p:cNvSpPr>
              <a:spLocks/>
            </p:cNvSpPr>
            <p:nvPr/>
          </p:nvSpPr>
          <p:spPr bwMode="auto">
            <a:xfrm>
              <a:off x="8464551" y="3721100"/>
              <a:ext cx="87313" cy="96838"/>
            </a:xfrm>
            <a:custGeom>
              <a:avLst/>
              <a:gdLst>
                <a:gd name="T0" fmla="*/ 16 w 55"/>
                <a:gd name="T1" fmla="*/ 0 h 61"/>
                <a:gd name="T2" fmla="*/ 28 w 55"/>
                <a:gd name="T3" fmla="*/ 28 h 61"/>
                <a:gd name="T4" fmla="*/ 42 w 55"/>
                <a:gd name="T5" fmla="*/ 0 h 61"/>
                <a:gd name="T6" fmla="*/ 55 w 55"/>
                <a:gd name="T7" fmla="*/ 0 h 61"/>
                <a:gd name="T8" fmla="*/ 34 w 55"/>
                <a:gd name="T9" fmla="*/ 38 h 61"/>
                <a:gd name="T10" fmla="*/ 34 w 55"/>
                <a:gd name="T11" fmla="*/ 61 h 61"/>
                <a:gd name="T12" fmla="*/ 22 w 55"/>
                <a:gd name="T13" fmla="*/ 61 h 61"/>
                <a:gd name="T14" fmla="*/ 22 w 55"/>
                <a:gd name="T15" fmla="*/ 38 h 61"/>
                <a:gd name="T16" fmla="*/ 0 w 55"/>
                <a:gd name="T17" fmla="*/ 0 h 61"/>
                <a:gd name="T18" fmla="*/ 16 w 55"/>
                <a:gd name="T19" fmla="*/ 0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5" h="61">
                  <a:moveTo>
                    <a:pt x="16" y="0"/>
                  </a:moveTo>
                  <a:lnTo>
                    <a:pt x="28" y="28"/>
                  </a:lnTo>
                  <a:lnTo>
                    <a:pt x="42" y="0"/>
                  </a:lnTo>
                  <a:lnTo>
                    <a:pt x="55" y="0"/>
                  </a:lnTo>
                  <a:lnTo>
                    <a:pt x="34" y="38"/>
                  </a:lnTo>
                  <a:lnTo>
                    <a:pt x="34" y="61"/>
                  </a:lnTo>
                  <a:lnTo>
                    <a:pt x="22" y="61"/>
                  </a:lnTo>
                  <a:lnTo>
                    <a:pt x="22" y="38"/>
                  </a:lnTo>
                  <a:lnTo>
                    <a:pt x="0"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 name="Freeform 1195"/>
            <p:cNvSpPr>
              <a:spLocks noEditPoints="1"/>
            </p:cNvSpPr>
            <p:nvPr/>
          </p:nvSpPr>
          <p:spPr bwMode="auto">
            <a:xfrm>
              <a:off x="8537576" y="3748088"/>
              <a:ext cx="71438" cy="73025"/>
            </a:xfrm>
            <a:custGeom>
              <a:avLst/>
              <a:gdLst>
                <a:gd name="T0" fmla="*/ 5 w 42"/>
                <a:gd name="T1" fmla="*/ 7 h 43"/>
                <a:gd name="T2" fmla="*/ 21 w 42"/>
                <a:gd name="T3" fmla="*/ 0 h 43"/>
                <a:gd name="T4" fmla="*/ 37 w 42"/>
                <a:gd name="T5" fmla="*/ 6 h 43"/>
                <a:gd name="T6" fmla="*/ 42 w 42"/>
                <a:gd name="T7" fmla="*/ 21 h 43"/>
                <a:gd name="T8" fmla="*/ 37 w 42"/>
                <a:gd name="T9" fmla="*/ 36 h 43"/>
                <a:gd name="T10" fmla="*/ 21 w 42"/>
                <a:gd name="T11" fmla="*/ 43 h 43"/>
                <a:gd name="T12" fmla="*/ 6 w 42"/>
                <a:gd name="T13" fmla="*/ 38 h 43"/>
                <a:gd name="T14" fmla="*/ 0 w 42"/>
                <a:gd name="T15" fmla="*/ 22 h 43"/>
                <a:gd name="T16" fmla="*/ 5 w 42"/>
                <a:gd name="T17" fmla="*/ 7 h 43"/>
                <a:gd name="T18" fmla="*/ 15 w 42"/>
                <a:gd name="T19" fmla="*/ 32 h 43"/>
                <a:gd name="T20" fmla="*/ 22 w 42"/>
                <a:gd name="T21" fmla="*/ 35 h 43"/>
                <a:gd name="T22" fmla="*/ 28 w 42"/>
                <a:gd name="T23" fmla="*/ 32 h 43"/>
                <a:gd name="T24" fmla="*/ 30 w 42"/>
                <a:gd name="T25" fmla="*/ 21 h 43"/>
                <a:gd name="T26" fmla="*/ 28 w 42"/>
                <a:gd name="T27" fmla="*/ 11 h 43"/>
                <a:gd name="T28" fmla="*/ 21 w 42"/>
                <a:gd name="T29" fmla="*/ 8 h 43"/>
                <a:gd name="T30" fmla="*/ 14 w 42"/>
                <a:gd name="T31" fmla="*/ 13 h 43"/>
                <a:gd name="T32" fmla="*/ 13 w 42"/>
                <a:gd name="T33" fmla="*/ 22 h 43"/>
                <a:gd name="T34" fmla="*/ 15 w 42"/>
                <a:gd name="T35" fmla="*/ 32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2" h="43">
                  <a:moveTo>
                    <a:pt x="5" y="7"/>
                  </a:moveTo>
                  <a:cubicBezTo>
                    <a:pt x="9" y="2"/>
                    <a:pt x="14" y="0"/>
                    <a:pt x="21" y="0"/>
                  </a:cubicBezTo>
                  <a:cubicBezTo>
                    <a:pt x="28" y="0"/>
                    <a:pt x="34" y="2"/>
                    <a:pt x="37" y="6"/>
                  </a:cubicBezTo>
                  <a:cubicBezTo>
                    <a:pt x="41" y="10"/>
                    <a:pt x="42" y="15"/>
                    <a:pt x="42" y="21"/>
                  </a:cubicBezTo>
                  <a:cubicBezTo>
                    <a:pt x="42" y="28"/>
                    <a:pt x="41" y="33"/>
                    <a:pt x="37" y="36"/>
                  </a:cubicBezTo>
                  <a:cubicBezTo>
                    <a:pt x="34" y="41"/>
                    <a:pt x="28" y="43"/>
                    <a:pt x="21" y="43"/>
                  </a:cubicBezTo>
                  <a:cubicBezTo>
                    <a:pt x="15" y="43"/>
                    <a:pt x="10" y="41"/>
                    <a:pt x="6" y="38"/>
                  </a:cubicBezTo>
                  <a:cubicBezTo>
                    <a:pt x="2" y="34"/>
                    <a:pt x="0" y="28"/>
                    <a:pt x="0" y="22"/>
                  </a:cubicBezTo>
                  <a:cubicBezTo>
                    <a:pt x="0" y="16"/>
                    <a:pt x="2" y="11"/>
                    <a:pt x="5" y="7"/>
                  </a:cubicBezTo>
                  <a:close/>
                  <a:moveTo>
                    <a:pt x="15" y="32"/>
                  </a:moveTo>
                  <a:cubicBezTo>
                    <a:pt x="16" y="34"/>
                    <a:pt x="19" y="35"/>
                    <a:pt x="22" y="35"/>
                  </a:cubicBezTo>
                  <a:cubicBezTo>
                    <a:pt x="24" y="35"/>
                    <a:pt x="26" y="34"/>
                    <a:pt x="28" y="32"/>
                  </a:cubicBezTo>
                  <a:cubicBezTo>
                    <a:pt x="29" y="30"/>
                    <a:pt x="30" y="26"/>
                    <a:pt x="30" y="21"/>
                  </a:cubicBezTo>
                  <a:cubicBezTo>
                    <a:pt x="30" y="16"/>
                    <a:pt x="29" y="13"/>
                    <a:pt x="28" y="11"/>
                  </a:cubicBezTo>
                  <a:cubicBezTo>
                    <a:pt x="26" y="9"/>
                    <a:pt x="24" y="8"/>
                    <a:pt x="21" y="8"/>
                  </a:cubicBezTo>
                  <a:cubicBezTo>
                    <a:pt x="18" y="8"/>
                    <a:pt x="15" y="10"/>
                    <a:pt x="14" y="13"/>
                  </a:cubicBezTo>
                  <a:cubicBezTo>
                    <a:pt x="13" y="16"/>
                    <a:pt x="13" y="18"/>
                    <a:pt x="13" y="22"/>
                  </a:cubicBezTo>
                  <a:cubicBezTo>
                    <a:pt x="13" y="26"/>
                    <a:pt x="13" y="29"/>
                    <a:pt x="15" y="3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 name="Freeform 1196"/>
            <p:cNvSpPr>
              <a:spLocks/>
            </p:cNvSpPr>
            <p:nvPr/>
          </p:nvSpPr>
          <p:spPr bwMode="auto">
            <a:xfrm>
              <a:off x="8623301" y="3749675"/>
              <a:ext cx="65088" cy="69850"/>
            </a:xfrm>
            <a:custGeom>
              <a:avLst/>
              <a:gdLst>
                <a:gd name="T0" fmla="*/ 12 w 38"/>
                <a:gd name="T1" fmla="*/ 0 h 41"/>
                <a:gd name="T2" fmla="*/ 12 w 38"/>
                <a:gd name="T3" fmla="*/ 24 h 41"/>
                <a:gd name="T4" fmla="*/ 13 w 38"/>
                <a:gd name="T5" fmla="*/ 30 h 41"/>
                <a:gd name="T6" fmla="*/ 18 w 38"/>
                <a:gd name="T7" fmla="*/ 33 h 41"/>
                <a:gd name="T8" fmla="*/ 25 w 38"/>
                <a:gd name="T9" fmla="*/ 29 h 41"/>
                <a:gd name="T10" fmla="*/ 26 w 38"/>
                <a:gd name="T11" fmla="*/ 20 h 41"/>
                <a:gd name="T12" fmla="*/ 26 w 38"/>
                <a:gd name="T13" fmla="*/ 0 h 41"/>
                <a:gd name="T14" fmla="*/ 38 w 38"/>
                <a:gd name="T15" fmla="*/ 0 h 41"/>
                <a:gd name="T16" fmla="*/ 38 w 38"/>
                <a:gd name="T17" fmla="*/ 27 h 41"/>
                <a:gd name="T18" fmla="*/ 38 w 38"/>
                <a:gd name="T19" fmla="*/ 38 h 41"/>
                <a:gd name="T20" fmla="*/ 38 w 38"/>
                <a:gd name="T21" fmla="*/ 40 h 41"/>
                <a:gd name="T22" fmla="*/ 27 w 38"/>
                <a:gd name="T23" fmla="*/ 40 h 41"/>
                <a:gd name="T24" fmla="*/ 27 w 38"/>
                <a:gd name="T25" fmla="*/ 35 h 41"/>
                <a:gd name="T26" fmla="*/ 23 w 38"/>
                <a:gd name="T27" fmla="*/ 39 h 41"/>
                <a:gd name="T28" fmla="*/ 15 w 38"/>
                <a:gd name="T29" fmla="*/ 41 h 41"/>
                <a:gd name="T30" fmla="*/ 5 w 38"/>
                <a:gd name="T31" fmla="*/ 38 h 41"/>
                <a:gd name="T32" fmla="*/ 0 w 38"/>
                <a:gd name="T33" fmla="*/ 30 h 41"/>
                <a:gd name="T34" fmla="*/ 0 w 38"/>
                <a:gd name="T35" fmla="*/ 25 h 41"/>
                <a:gd name="T36" fmla="*/ 0 w 38"/>
                <a:gd name="T37" fmla="*/ 0 h 41"/>
                <a:gd name="T38" fmla="*/ 12 w 38"/>
                <a:gd name="T39" fmla="*/ 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8" h="41">
                  <a:moveTo>
                    <a:pt x="12" y="0"/>
                  </a:moveTo>
                  <a:cubicBezTo>
                    <a:pt x="12" y="24"/>
                    <a:pt x="12" y="24"/>
                    <a:pt x="12" y="24"/>
                  </a:cubicBezTo>
                  <a:cubicBezTo>
                    <a:pt x="12" y="27"/>
                    <a:pt x="12" y="29"/>
                    <a:pt x="13" y="30"/>
                  </a:cubicBezTo>
                  <a:cubicBezTo>
                    <a:pt x="13" y="32"/>
                    <a:pt x="15" y="33"/>
                    <a:pt x="18" y="33"/>
                  </a:cubicBezTo>
                  <a:cubicBezTo>
                    <a:pt x="22" y="33"/>
                    <a:pt x="24" y="32"/>
                    <a:pt x="25" y="29"/>
                  </a:cubicBezTo>
                  <a:cubicBezTo>
                    <a:pt x="25" y="28"/>
                    <a:pt x="26" y="25"/>
                    <a:pt x="26" y="20"/>
                  </a:cubicBezTo>
                  <a:cubicBezTo>
                    <a:pt x="26" y="0"/>
                    <a:pt x="26" y="0"/>
                    <a:pt x="26" y="0"/>
                  </a:cubicBezTo>
                  <a:cubicBezTo>
                    <a:pt x="38" y="0"/>
                    <a:pt x="38" y="0"/>
                    <a:pt x="38" y="0"/>
                  </a:cubicBezTo>
                  <a:cubicBezTo>
                    <a:pt x="38" y="27"/>
                    <a:pt x="38" y="27"/>
                    <a:pt x="38" y="27"/>
                  </a:cubicBezTo>
                  <a:cubicBezTo>
                    <a:pt x="38" y="38"/>
                    <a:pt x="38" y="38"/>
                    <a:pt x="38" y="38"/>
                  </a:cubicBezTo>
                  <a:cubicBezTo>
                    <a:pt x="38" y="40"/>
                    <a:pt x="38" y="40"/>
                    <a:pt x="38" y="40"/>
                  </a:cubicBezTo>
                  <a:cubicBezTo>
                    <a:pt x="27" y="40"/>
                    <a:pt x="27" y="40"/>
                    <a:pt x="27" y="40"/>
                  </a:cubicBezTo>
                  <a:cubicBezTo>
                    <a:pt x="27" y="35"/>
                    <a:pt x="27" y="35"/>
                    <a:pt x="27" y="35"/>
                  </a:cubicBezTo>
                  <a:cubicBezTo>
                    <a:pt x="25" y="37"/>
                    <a:pt x="24" y="38"/>
                    <a:pt x="23" y="39"/>
                  </a:cubicBezTo>
                  <a:cubicBezTo>
                    <a:pt x="21" y="41"/>
                    <a:pt x="18" y="41"/>
                    <a:pt x="15" y="41"/>
                  </a:cubicBezTo>
                  <a:cubicBezTo>
                    <a:pt x="11" y="41"/>
                    <a:pt x="7" y="40"/>
                    <a:pt x="5" y="38"/>
                  </a:cubicBezTo>
                  <a:cubicBezTo>
                    <a:pt x="2" y="37"/>
                    <a:pt x="1" y="34"/>
                    <a:pt x="0" y="30"/>
                  </a:cubicBezTo>
                  <a:cubicBezTo>
                    <a:pt x="0" y="29"/>
                    <a:pt x="0" y="27"/>
                    <a:pt x="0" y="25"/>
                  </a:cubicBezTo>
                  <a:cubicBezTo>
                    <a:pt x="0" y="0"/>
                    <a:pt x="0" y="0"/>
                    <a:pt x="0" y="0"/>
                  </a:cubicBezTo>
                  <a:lnTo>
                    <a:pt x="1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Tree>
    <p:extLst>
      <p:ext uri="{BB962C8B-B14F-4D97-AF65-F5344CB8AC3E}">
        <p14:creationId xmlns:p14="http://schemas.microsoft.com/office/powerpoint/2010/main" val="2940416397"/>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E241BF2A-6D13-4D22-85B7-693EDEFE158B}" type="slidenum">
              <a:rPr lang="en-US" smtClean="0"/>
              <a:pPr/>
              <a:t>6</a:t>
            </a:fld>
            <a:endParaRPr lang="en-US" dirty="0"/>
          </a:p>
        </p:txBody>
      </p:sp>
      <p:sp>
        <p:nvSpPr>
          <p:cNvPr id="5" name="Title 4"/>
          <p:cNvSpPr>
            <a:spLocks noGrp="1"/>
          </p:cNvSpPr>
          <p:nvPr>
            <p:ph type="title"/>
          </p:nvPr>
        </p:nvSpPr>
        <p:spPr/>
        <p:txBody>
          <a:bodyPr/>
          <a:lstStyle/>
          <a:p>
            <a:r>
              <a:rPr lang="en-US" dirty="0"/>
              <a:t>Agenda and Introductions (continued)</a:t>
            </a:r>
          </a:p>
        </p:txBody>
      </p:sp>
      <p:sp>
        <p:nvSpPr>
          <p:cNvPr id="6" name="Text Placeholder 5"/>
          <p:cNvSpPr>
            <a:spLocks noGrp="1"/>
          </p:cNvSpPr>
          <p:nvPr>
            <p:ph type="body" sz="quarter" idx="12"/>
          </p:nvPr>
        </p:nvSpPr>
        <p:spPr/>
        <p:txBody>
          <a:bodyPr/>
          <a:lstStyle/>
          <a:p>
            <a:pPr marL="0" indent="0">
              <a:buNone/>
            </a:pPr>
            <a:r>
              <a:rPr lang="en-US" b="0" dirty="0"/>
              <a:t>Today’s speakers:</a:t>
            </a:r>
          </a:p>
          <a:p>
            <a:r>
              <a:rPr lang="en-US" b="0" dirty="0"/>
              <a:t>Alicia Siryon-Wells, Associate Commissioner for Audit Resolution, Department of Early Education and Care </a:t>
            </a:r>
          </a:p>
          <a:p>
            <a:r>
              <a:rPr lang="en-US" b="0" dirty="0"/>
              <a:t>Anthony Trapasso, Managing Director, KPMG LLP</a:t>
            </a:r>
          </a:p>
          <a:p>
            <a:r>
              <a:rPr lang="en-US" b="0" dirty="0"/>
              <a:t>David Gmelich, Director, KPMG LLP</a:t>
            </a:r>
          </a:p>
          <a:p>
            <a:r>
              <a:rPr lang="en-US" b="0" dirty="0"/>
              <a:t>Evan Lehman, Director, KPMG LLP</a:t>
            </a:r>
          </a:p>
          <a:p>
            <a:r>
              <a:rPr lang="en-US" b="0" dirty="0"/>
              <a:t>Caitlin N. Carney, Senior Associate, KPMG LLP</a:t>
            </a:r>
          </a:p>
          <a:p>
            <a:r>
              <a:rPr lang="en-US" b="0" dirty="0"/>
              <a:t>Dominique Moran, Associate, KPMG LLP</a:t>
            </a:r>
          </a:p>
          <a:p>
            <a:r>
              <a:rPr lang="en-US" b="0" dirty="0"/>
              <a:t>Julia Mati, Associate, KPMG LLP</a:t>
            </a:r>
          </a:p>
          <a:p>
            <a:pPr lvl="1"/>
            <a:endParaRPr lang="en-US" dirty="0"/>
          </a:p>
          <a:p>
            <a:endParaRPr lang="en-US" b="0" dirty="0"/>
          </a:p>
        </p:txBody>
      </p:sp>
    </p:spTree>
    <p:extLst>
      <p:ext uri="{BB962C8B-B14F-4D97-AF65-F5344CB8AC3E}">
        <p14:creationId xmlns:p14="http://schemas.microsoft.com/office/powerpoint/2010/main" val="3452823346"/>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Setting the Stage</a:t>
            </a:r>
          </a:p>
        </p:txBody>
      </p:sp>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7</a:t>
            </a:fld>
            <a:endParaRPr lang="en-US" dirty="0"/>
          </a:p>
        </p:txBody>
      </p:sp>
    </p:spTree>
    <p:extLst>
      <p:ext uri="{BB962C8B-B14F-4D97-AF65-F5344CB8AC3E}">
        <p14:creationId xmlns:p14="http://schemas.microsoft.com/office/powerpoint/2010/main" val="129836642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E241BF2A-6D13-4D22-85B7-693EDEFE158B}" type="slidenum">
              <a:rPr lang="en-US" smtClean="0"/>
              <a:pPr>
                <a:defRPr/>
              </a:pPr>
              <a:t>8</a:t>
            </a:fld>
            <a:endParaRPr lang="en-US" dirty="0"/>
          </a:p>
        </p:txBody>
      </p:sp>
      <p:sp>
        <p:nvSpPr>
          <p:cNvPr id="5" name="Title 4"/>
          <p:cNvSpPr>
            <a:spLocks noGrp="1"/>
          </p:cNvSpPr>
          <p:nvPr>
            <p:ph type="title"/>
          </p:nvPr>
        </p:nvSpPr>
        <p:spPr/>
        <p:txBody>
          <a:bodyPr/>
          <a:lstStyle/>
          <a:p>
            <a:r>
              <a:rPr lang="en-US" dirty="0"/>
              <a:t>Setting the Stage</a:t>
            </a:r>
          </a:p>
        </p:txBody>
      </p:sp>
      <p:sp>
        <p:nvSpPr>
          <p:cNvPr id="6" name="Text Placeholder 5"/>
          <p:cNvSpPr>
            <a:spLocks noGrp="1"/>
          </p:cNvSpPr>
          <p:nvPr>
            <p:ph type="body" sz="quarter" idx="12"/>
          </p:nvPr>
        </p:nvSpPr>
        <p:spPr/>
        <p:txBody>
          <a:bodyPr/>
          <a:lstStyle/>
          <a:p>
            <a:pPr marL="0" indent="0">
              <a:buNone/>
            </a:pPr>
            <a:r>
              <a:rPr lang="en-US" dirty="0"/>
              <a:t>Your responsibility </a:t>
            </a:r>
          </a:p>
          <a:p>
            <a:pPr marL="0" indent="0">
              <a:buNone/>
            </a:pPr>
            <a:r>
              <a:rPr lang="en-US" b="0" dirty="0"/>
              <a:t>As a recipient of Child Care Stabilization Grant (the Grant) funds, you are responsible for ensuring proper use of the Grant funds and maintaining appropriate documentation related to Grant fund expenditures. </a:t>
            </a:r>
          </a:p>
          <a:p>
            <a:pPr marL="0" indent="0">
              <a:buNone/>
            </a:pPr>
            <a:endParaRPr lang="en-US" b="0" dirty="0"/>
          </a:p>
          <a:p>
            <a:pPr marL="0" indent="0">
              <a:buNone/>
            </a:pPr>
            <a:r>
              <a:rPr lang="en-US" b="0" dirty="0"/>
              <a:t>Accordingly, you should be:</a:t>
            </a:r>
          </a:p>
          <a:p>
            <a:pPr marL="685800" lvl="1" indent="-342900">
              <a:buFont typeface="+mj-lt"/>
              <a:buAutoNum type="arabicPeriod"/>
            </a:pPr>
            <a:r>
              <a:rPr lang="en-US" dirty="0"/>
              <a:t>Spending the Grant funds only on </a:t>
            </a:r>
            <a:r>
              <a:rPr lang="en-US" b="1" dirty="0"/>
              <a:t>allowable uses</a:t>
            </a:r>
          </a:p>
          <a:p>
            <a:pPr marL="685800" lvl="1" indent="-342900">
              <a:buFont typeface="+mj-lt"/>
              <a:buAutoNum type="arabicPeriod"/>
            </a:pPr>
            <a:r>
              <a:rPr lang="en-US" dirty="0"/>
              <a:t>Referring to the attestations in the grant application to how to </a:t>
            </a:r>
            <a:r>
              <a:rPr lang="en-US" b="1" dirty="0"/>
              <a:t>maintain documentation for grant expenditures</a:t>
            </a:r>
          </a:p>
          <a:p>
            <a:pPr marL="342900" lvl="1" indent="0">
              <a:buNone/>
            </a:pPr>
            <a:endParaRPr lang="en-US" dirty="0"/>
          </a:p>
          <a:p>
            <a:pPr lvl="1"/>
            <a:endParaRPr lang="en-US" dirty="0"/>
          </a:p>
          <a:p>
            <a:pPr marL="685800" lvl="1" indent="-342900">
              <a:buFont typeface="+mj-lt"/>
              <a:buAutoNum type="arabicPeriod"/>
            </a:pPr>
            <a:endParaRPr lang="en-US" dirty="0"/>
          </a:p>
          <a:p>
            <a:pPr marL="0" indent="0">
              <a:buNone/>
            </a:pPr>
            <a:endParaRPr lang="en-US" dirty="0"/>
          </a:p>
        </p:txBody>
      </p:sp>
      <p:grpSp>
        <p:nvGrpSpPr>
          <p:cNvPr id="8" name="Group 7"/>
          <p:cNvGrpSpPr/>
          <p:nvPr/>
        </p:nvGrpSpPr>
        <p:grpSpPr>
          <a:xfrm>
            <a:off x="6947424" y="2047280"/>
            <a:ext cx="1545176" cy="1192149"/>
            <a:chOff x="3159126" y="877888"/>
            <a:chExt cx="1128713" cy="857250"/>
          </a:xfrm>
        </p:grpSpPr>
        <p:sp>
          <p:nvSpPr>
            <p:cNvPr id="9" name="Rectangle 19"/>
            <p:cNvSpPr>
              <a:spLocks noChangeArrowheads="1"/>
            </p:cNvSpPr>
            <p:nvPr/>
          </p:nvSpPr>
          <p:spPr bwMode="auto">
            <a:xfrm>
              <a:off x="3159126" y="922338"/>
              <a:ext cx="544513" cy="766763"/>
            </a:xfrm>
            <a:prstGeom prst="rect">
              <a:avLst/>
            </a:prstGeom>
            <a:solidFill>
              <a:srgbClr val="DEDF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 name="Rectangle 20"/>
            <p:cNvSpPr>
              <a:spLocks noChangeArrowheads="1"/>
            </p:cNvSpPr>
            <p:nvPr/>
          </p:nvSpPr>
          <p:spPr bwMode="auto">
            <a:xfrm>
              <a:off x="3159126" y="922338"/>
              <a:ext cx="544513" cy="766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 name="Freeform 21"/>
            <p:cNvSpPr>
              <a:spLocks/>
            </p:cNvSpPr>
            <p:nvPr/>
          </p:nvSpPr>
          <p:spPr bwMode="auto">
            <a:xfrm>
              <a:off x="3159126" y="877888"/>
              <a:ext cx="92075" cy="88900"/>
            </a:xfrm>
            <a:custGeom>
              <a:avLst/>
              <a:gdLst>
                <a:gd name="T0" fmla="*/ 29 w 58"/>
                <a:gd name="T1" fmla="*/ 56 h 56"/>
                <a:gd name="T2" fmla="*/ 0 w 58"/>
                <a:gd name="T3" fmla="*/ 28 h 56"/>
                <a:gd name="T4" fmla="*/ 29 w 58"/>
                <a:gd name="T5" fmla="*/ 0 h 56"/>
                <a:gd name="T6" fmla="*/ 58 w 58"/>
                <a:gd name="T7" fmla="*/ 28 h 56"/>
                <a:gd name="T8" fmla="*/ 29 w 58"/>
                <a:gd name="T9" fmla="*/ 56 h 56"/>
              </a:gdLst>
              <a:ahLst/>
              <a:cxnLst>
                <a:cxn ang="0">
                  <a:pos x="T0" y="T1"/>
                </a:cxn>
                <a:cxn ang="0">
                  <a:pos x="T2" y="T3"/>
                </a:cxn>
                <a:cxn ang="0">
                  <a:pos x="T4" y="T5"/>
                </a:cxn>
                <a:cxn ang="0">
                  <a:pos x="T6" y="T7"/>
                </a:cxn>
                <a:cxn ang="0">
                  <a:pos x="T8" y="T9"/>
                </a:cxn>
              </a:cxnLst>
              <a:rect l="0" t="0" r="r" b="b"/>
              <a:pathLst>
                <a:path w="58" h="56">
                  <a:moveTo>
                    <a:pt x="29" y="56"/>
                  </a:moveTo>
                  <a:lnTo>
                    <a:pt x="0" y="28"/>
                  </a:lnTo>
                  <a:lnTo>
                    <a:pt x="29" y="0"/>
                  </a:lnTo>
                  <a:lnTo>
                    <a:pt x="58" y="28"/>
                  </a:lnTo>
                  <a:lnTo>
                    <a:pt x="29" y="56"/>
                  </a:lnTo>
                  <a:close/>
                </a:path>
              </a:pathLst>
            </a:custGeom>
            <a:solidFill>
              <a:srgbClr val="DE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 name="Freeform 22"/>
            <p:cNvSpPr>
              <a:spLocks/>
            </p:cNvSpPr>
            <p:nvPr/>
          </p:nvSpPr>
          <p:spPr bwMode="auto">
            <a:xfrm>
              <a:off x="3251201" y="877888"/>
              <a:ext cx="88900" cy="88900"/>
            </a:xfrm>
            <a:custGeom>
              <a:avLst/>
              <a:gdLst>
                <a:gd name="T0" fmla="*/ 28 w 56"/>
                <a:gd name="T1" fmla="*/ 56 h 56"/>
                <a:gd name="T2" fmla="*/ 0 w 56"/>
                <a:gd name="T3" fmla="*/ 28 h 56"/>
                <a:gd name="T4" fmla="*/ 28 w 56"/>
                <a:gd name="T5" fmla="*/ 0 h 56"/>
                <a:gd name="T6" fmla="*/ 56 w 56"/>
                <a:gd name="T7" fmla="*/ 28 h 56"/>
                <a:gd name="T8" fmla="*/ 28 w 56"/>
                <a:gd name="T9" fmla="*/ 56 h 56"/>
              </a:gdLst>
              <a:ahLst/>
              <a:cxnLst>
                <a:cxn ang="0">
                  <a:pos x="T0" y="T1"/>
                </a:cxn>
                <a:cxn ang="0">
                  <a:pos x="T2" y="T3"/>
                </a:cxn>
                <a:cxn ang="0">
                  <a:pos x="T4" y="T5"/>
                </a:cxn>
                <a:cxn ang="0">
                  <a:pos x="T6" y="T7"/>
                </a:cxn>
                <a:cxn ang="0">
                  <a:pos x="T8" y="T9"/>
                </a:cxn>
              </a:cxnLst>
              <a:rect l="0" t="0" r="r" b="b"/>
              <a:pathLst>
                <a:path w="56" h="56">
                  <a:moveTo>
                    <a:pt x="28" y="56"/>
                  </a:moveTo>
                  <a:lnTo>
                    <a:pt x="0" y="28"/>
                  </a:lnTo>
                  <a:lnTo>
                    <a:pt x="28" y="0"/>
                  </a:lnTo>
                  <a:lnTo>
                    <a:pt x="56" y="28"/>
                  </a:lnTo>
                  <a:lnTo>
                    <a:pt x="28" y="56"/>
                  </a:lnTo>
                  <a:close/>
                </a:path>
              </a:pathLst>
            </a:custGeom>
            <a:solidFill>
              <a:srgbClr val="DE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 name="Freeform 23"/>
            <p:cNvSpPr>
              <a:spLocks/>
            </p:cNvSpPr>
            <p:nvPr/>
          </p:nvSpPr>
          <p:spPr bwMode="auto">
            <a:xfrm>
              <a:off x="3340101" y="877888"/>
              <a:ext cx="92075" cy="88900"/>
            </a:xfrm>
            <a:custGeom>
              <a:avLst/>
              <a:gdLst>
                <a:gd name="T0" fmla="*/ 29 w 58"/>
                <a:gd name="T1" fmla="*/ 56 h 56"/>
                <a:gd name="T2" fmla="*/ 0 w 58"/>
                <a:gd name="T3" fmla="*/ 28 h 56"/>
                <a:gd name="T4" fmla="*/ 29 w 58"/>
                <a:gd name="T5" fmla="*/ 0 h 56"/>
                <a:gd name="T6" fmla="*/ 58 w 58"/>
                <a:gd name="T7" fmla="*/ 28 h 56"/>
                <a:gd name="T8" fmla="*/ 29 w 58"/>
                <a:gd name="T9" fmla="*/ 56 h 56"/>
              </a:gdLst>
              <a:ahLst/>
              <a:cxnLst>
                <a:cxn ang="0">
                  <a:pos x="T0" y="T1"/>
                </a:cxn>
                <a:cxn ang="0">
                  <a:pos x="T2" y="T3"/>
                </a:cxn>
                <a:cxn ang="0">
                  <a:pos x="T4" y="T5"/>
                </a:cxn>
                <a:cxn ang="0">
                  <a:pos x="T6" y="T7"/>
                </a:cxn>
                <a:cxn ang="0">
                  <a:pos x="T8" y="T9"/>
                </a:cxn>
              </a:cxnLst>
              <a:rect l="0" t="0" r="r" b="b"/>
              <a:pathLst>
                <a:path w="58" h="56">
                  <a:moveTo>
                    <a:pt x="29" y="56"/>
                  </a:moveTo>
                  <a:lnTo>
                    <a:pt x="0" y="28"/>
                  </a:lnTo>
                  <a:lnTo>
                    <a:pt x="29" y="0"/>
                  </a:lnTo>
                  <a:lnTo>
                    <a:pt x="58" y="28"/>
                  </a:lnTo>
                  <a:lnTo>
                    <a:pt x="29" y="56"/>
                  </a:lnTo>
                  <a:close/>
                </a:path>
              </a:pathLst>
            </a:custGeom>
            <a:solidFill>
              <a:srgbClr val="DE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 name="Freeform 24"/>
            <p:cNvSpPr>
              <a:spLocks/>
            </p:cNvSpPr>
            <p:nvPr/>
          </p:nvSpPr>
          <p:spPr bwMode="auto">
            <a:xfrm>
              <a:off x="3432176" y="877888"/>
              <a:ext cx="90488" cy="88900"/>
            </a:xfrm>
            <a:custGeom>
              <a:avLst/>
              <a:gdLst>
                <a:gd name="T0" fmla="*/ 28 w 57"/>
                <a:gd name="T1" fmla="*/ 56 h 56"/>
                <a:gd name="T2" fmla="*/ 0 w 57"/>
                <a:gd name="T3" fmla="*/ 28 h 56"/>
                <a:gd name="T4" fmla="*/ 28 w 57"/>
                <a:gd name="T5" fmla="*/ 0 h 56"/>
                <a:gd name="T6" fmla="*/ 57 w 57"/>
                <a:gd name="T7" fmla="*/ 28 h 56"/>
                <a:gd name="T8" fmla="*/ 28 w 57"/>
                <a:gd name="T9" fmla="*/ 56 h 56"/>
              </a:gdLst>
              <a:ahLst/>
              <a:cxnLst>
                <a:cxn ang="0">
                  <a:pos x="T0" y="T1"/>
                </a:cxn>
                <a:cxn ang="0">
                  <a:pos x="T2" y="T3"/>
                </a:cxn>
                <a:cxn ang="0">
                  <a:pos x="T4" y="T5"/>
                </a:cxn>
                <a:cxn ang="0">
                  <a:pos x="T6" y="T7"/>
                </a:cxn>
                <a:cxn ang="0">
                  <a:pos x="T8" y="T9"/>
                </a:cxn>
              </a:cxnLst>
              <a:rect l="0" t="0" r="r" b="b"/>
              <a:pathLst>
                <a:path w="57" h="56">
                  <a:moveTo>
                    <a:pt x="28" y="56"/>
                  </a:moveTo>
                  <a:lnTo>
                    <a:pt x="0" y="28"/>
                  </a:lnTo>
                  <a:lnTo>
                    <a:pt x="28" y="0"/>
                  </a:lnTo>
                  <a:lnTo>
                    <a:pt x="57" y="28"/>
                  </a:lnTo>
                  <a:lnTo>
                    <a:pt x="28" y="56"/>
                  </a:lnTo>
                  <a:close/>
                </a:path>
              </a:pathLst>
            </a:custGeom>
            <a:solidFill>
              <a:srgbClr val="DE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 name="Freeform 25"/>
            <p:cNvSpPr>
              <a:spLocks/>
            </p:cNvSpPr>
            <p:nvPr/>
          </p:nvSpPr>
          <p:spPr bwMode="auto">
            <a:xfrm>
              <a:off x="3522664" y="877888"/>
              <a:ext cx="88900" cy="88900"/>
            </a:xfrm>
            <a:custGeom>
              <a:avLst/>
              <a:gdLst>
                <a:gd name="T0" fmla="*/ 28 w 56"/>
                <a:gd name="T1" fmla="*/ 56 h 56"/>
                <a:gd name="T2" fmla="*/ 0 w 56"/>
                <a:gd name="T3" fmla="*/ 28 h 56"/>
                <a:gd name="T4" fmla="*/ 28 w 56"/>
                <a:gd name="T5" fmla="*/ 0 h 56"/>
                <a:gd name="T6" fmla="*/ 56 w 56"/>
                <a:gd name="T7" fmla="*/ 28 h 56"/>
                <a:gd name="T8" fmla="*/ 28 w 56"/>
                <a:gd name="T9" fmla="*/ 56 h 56"/>
              </a:gdLst>
              <a:ahLst/>
              <a:cxnLst>
                <a:cxn ang="0">
                  <a:pos x="T0" y="T1"/>
                </a:cxn>
                <a:cxn ang="0">
                  <a:pos x="T2" y="T3"/>
                </a:cxn>
                <a:cxn ang="0">
                  <a:pos x="T4" y="T5"/>
                </a:cxn>
                <a:cxn ang="0">
                  <a:pos x="T6" y="T7"/>
                </a:cxn>
                <a:cxn ang="0">
                  <a:pos x="T8" y="T9"/>
                </a:cxn>
              </a:cxnLst>
              <a:rect l="0" t="0" r="r" b="b"/>
              <a:pathLst>
                <a:path w="56" h="56">
                  <a:moveTo>
                    <a:pt x="28" y="56"/>
                  </a:moveTo>
                  <a:lnTo>
                    <a:pt x="0" y="28"/>
                  </a:lnTo>
                  <a:lnTo>
                    <a:pt x="28" y="0"/>
                  </a:lnTo>
                  <a:lnTo>
                    <a:pt x="56" y="28"/>
                  </a:lnTo>
                  <a:lnTo>
                    <a:pt x="28" y="56"/>
                  </a:lnTo>
                  <a:close/>
                </a:path>
              </a:pathLst>
            </a:custGeom>
            <a:solidFill>
              <a:srgbClr val="DE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 name="Freeform 26"/>
            <p:cNvSpPr>
              <a:spLocks/>
            </p:cNvSpPr>
            <p:nvPr/>
          </p:nvSpPr>
          <p:spPr bwMode="auto">
            <a:xfrm>
              <a:off x="3159126" y="1643063"/>
              <a:ext cx="92075" cy="92075"/>
            </a:xfrm>
            <a:custGeom>
              <a:avLst/>
              <a:gdLst>
                <a:gd name="T0" fmla="*/ 29 w 58"/>
                <a:gd name="T1" fmla="*/ 58 h 58"/>
                <a:gd name="T2" fmla="*/ 0 w 58"/>
                <a:gd name="T3" fmla="*/ 29 h 58"/>
                <a:gd name="T4" fmla="*/ 29 w 58"/>
                <a:gd name="T5" fmla="*/ 0 h 58"/>
                <a:gd name="T6" fmla="*/ 58 w 58"/>
                <a:gd name="T7" fmla="*/ 29 h 58"/>
                <a:gd name="T8" fmla="*/ 29 w 58"/>
                <a:gd name="T9" fmla="*/ 58 h 58"/>
              </a:gdLst>
              <a:ahLst/>
              <a:cxnLst>
                <a:cxn ang="0">
                  <a:pos x="T0" y="T1"/>
                </a:cxn>
                <a:cxn ang="0">
                  <a:pos x="T2" y="T3"/>
                </a:cxn>
                <a:cxn ang="0">
                  <a:pos x="T4" y="T5"/>
                </a:cxn>
                <a:cxn ang="0">
                  <a:pos x="T6" y="T7"/>
                </a:cxn>
                <a:cxn ang="0">
                  <a:pos x="T8" y="T9"/>
                </a:cxn>
              </a:cxnLst>
              <a:rect l="0" t="0" r="r" b="b"/>
              <a:pathLst>
                <a:path w="58" h="58">
                  <a:moveTo>
                    <a:pt x="29" y="58"/>
                  </a:moveTo>
                  <a:lnTo>
                    <a:pt x="0" y="29"/>
                  </a:lnTo>
                  <a:lnTo>
                    <a:pt x="29" y="0"/>
                  </a:lnTo>
                  <a:lnTo>
                    <a:pt x="58" y="29"/>
                  </a:lnTo>
                  <a:lnTo>
                    <a:pt x="29" y="58"/>
                  </a:lnTo>
                  <a:close/>
                </a:path>
              </a:pathLst>
            </a:custGeom>
            <a:solidFill>
              <a:srgbClr val="DE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 name="Freeform 27"/>
            <p:cNvSpPr>
              <a:spLocks/>
            </p:cNvSpPr>
            <p:nvPr/>
          </p:nvSpPr>
          <p:spPr bwMode="auto">
            <a:xfrm>
              <a:off x="3251201" y="1643063"/>
              <a:ext cx="88900" cy="92075"/>
            </a:xfrm>
            <a:custGeom>
              <a:avLst/>
              <a:gdLst>
                <a:gd name="T0" fmla="*/ 28 w 56"/>
                <a:gd name="T1" fmla="*/ 58 h 58"/>
                <a:gd name="T2" fmla="*/ 0 w 56"/>
                <a:gd name="T3" fmla="*/ 29 h 58"/>
                <a:gd name="T4" fmla="*/ 28 w 56"/>
                <a:gd name="T5" fmla="*/ 0 h 58"/>
                <a:gd name="T6" fmla="*/ 56 w 56"/>
                <a:gd name="T7" fmla="*/ 29 h 58"/>
                <a:gd name="T8" fmla="*/ 28 w 56"/>
                <a:gd name="T9" fmla="*/ 58 h 58"/>
              </a:gdLst>
              <a:ahLst/>
              <a:cxnLst>
                <a:cxn ang="0">
                  <a:pos x="T0" y="T1"/>
                </a:cxn>
                <a:cxn ang="0">
                  <a:pos x="T2" y="T3"/>
                </a:cxn>
                <a:cxn ang="0">
                  <a:pos x="T4" y="T5"/>
                </a:cxn>
                <a:cxn ang="0">
                  <a:pos x="T6" y="T7"/>
                </a:cxn>
                <a:cxn ang="0">
                  <a:pos x="T8" y="T9"/>
                </a:cxn>
              </a:cxnLst>
              <a:rect l="0" t="0" r="r" b="b"/>
              <a:pathLst>
                <a:path w="56" h="58">
                  <a:moveTo>
                    <a:pt x="28" y="58"/>
                  </a:moveTo>
                  <a:lnTo>
                    <a:pt x="0" y="29"/>
                  </a:lnTo>
                  <a:lnTo>
                    <a:pt x="28" y="0"/>
                  </a:lnTo>
                  <a:lnTo>
                    <a:pt x="56" y="29"/>
                  </a:lnTo>
                  <a:lnTo>
                    <a:pt x="28" y="58"/>
                  </a:lnTo>
                  <a:close/>
                </a:path>
              </a:pathLst>
            </a:custGeom>
            <a:solidFill>
              <a:srgbClr val="DE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 name="Freeform 28"/>
            <p:cNvSpPr>
              <a:spLocks/>
            </p:cNvSpPr>
            <p:nvPr/>
          </p:nvSpPr>
          <p:spPr bwMode="auto">
            <a:xfrm>
              <a:off x="3340101" y="1643063"/>
              <a:ext cx="92075" cy="92075"/>
            </a:xfrm>
            <a:custGeom>
              <a:avLst/>
              <a:gdLst>
                <a:gd name="T0" fmla="*/ 29 w 58"/>
                <a:gd name="T1" fmla="*/ 58 h 58"/>
                <a:gd name="T2" fmla="*/ 0 w 58"/>
                <a:gd name="T3" fmla="*/ 29 h 58"/>
                <a:gd name="T4" fmla="*/ 29 w 58"/>
                <a:gd name="T5" fmla="*/ 0 h 58"/>
                <a:gd name="T6" fmla="*/ 58 w 58"/>
                <a:gd name="T7" fmla="*/ 29 h 58"/>
                <a:gd name="T8" fmla="*/ 29 w 58"/>
                <a:gd name="T9" fmla="*/ 58 h 58"/>
              </a:gdLst>
              <a:ahLst/>
              <a:cxnLst>
                <a:cxn ang="0">
                  <a:pos x="T0" y="T1"/>
                </a:cxn>
                <a:cxn ang="0">
                  <a:pos x="T2" y="T3"/>
                </a:cxn>
                <a:cxn ang="0">
                  <a:pos x="T4" y="T5"/>
                </a:cxn>
                <a:cxn ang="0">
                  <a:pos x="T6" y="T7"/>
                </a:cxn>
                <a:cxn ang="0">
                  <a:pos x="T8" y="T9"/>
                </a:cxn>
              </a:cxnLst>
              <a:rect l="0" t="0" r="r" b="b"/>
              <a:pathLst>
                <a:path w="58" h="58">
                  <a:moveTo>
                    <a:pt x="29" y="58"/>
                  </a:moveTo>
                  <a:lnTo>
                    <a:pt x="0" y="29"/>
                  </a:lnTo>
                  <a:lnTo>
                    <a:pt x="29" y="0"/>
                  </a:lnTo>
                  <a:lnTo>
                    <a:pt x="58" y="29"/>
                  </a:lnTo>
                  <a:lnTo>
                    <a:pt x="29" y="58"/>
                  </a:lnTo>
                  <a:close/>
                </a:path>
              </a:pathLst>
            </a:custGeom>
            <a:solidFill>
              <a:srgbClr val="DE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 name="Freeform 29"/>
            <p:cNvSpPr>
              <a:spLocks/>
            </p:cNvSpPr>
            <p:nvPr/>
          </p:nvSpPr>
          <p:spPr bwMode="auto">
            <a:xfrm>
              <a:off x="3432176" y="1643063"/>
              <a:ext cx="90488" cy="92075"/>
            </a:xfrm>
            <a:custGeom>
              <a:avLst/>
              <a:gdLst>
                <a:gd name="T0" fmla="*/ 28 w 57"/>
                <a:gd name="T1" fmla="*/ 58 h 58"/>
                <a:gd name="T2" fmla="*/ 0 w 57"/>
                <a:gd name="T3" fmla="*/ 29 h 58"/>
                <a:gd name="T4" fmla="*/ 28 w 57"/>
                <a:gd name="T5" fmla="*/ 0 h 58"/>
                <a:gd name="T6" fmla="*/ 57 w 57"/>
                <a:gd name="T7" fmla="*/ 29 h 58"/>
                <a:gd name="T8" fmla="*/ 28 w 57"/>
                <a:gd name="T9" fmla="*/ 58 h 58"/>
              </a:gdLst>
              <a:ahLst/>
              <a:cxnLst>
                <a:cxn ang="0">
                  <a:pos x="T0" y="T1"/>
                </a:cxn>
                <a:cxn ang="0">
                  <a:pos x="T2" y="T3"/>
                </a:cxn>
                <a:cxn ang="0">
                  <a:pos x="T4" y="T5"/>
                </a:cxn>
                <a:cxn ang="0">
                  <a:pos x="T6" y="T7"/>
                </a:cxn>
                <a:cxn ang="0">
                  <a:pos x="T8" y="T9"/>
                </a:cxn>
              </a:cxnLst>
              <a:rect l="0" t="0" r="r" b="b"/>
              <a:pathLst>
                <a:path w="57" h="58">
                  <a:moveTo>
                    <a:pt x="28" y="58"/>
                  </a:moveTo>
                  <a:lnTo>
                    <a:pt x="0" y="29"/>
                  </a:lnTo>
                  <a:lnTo>
                    <a:pt x="28" y="0"/>
                  </a:lnTo>
                  <a:lnTo>
                    <a:pt x="57" y="29"/>
                  </a:lnTo>
                  <a:lnTo>
                    <a:pt x="28" y="58"/>
                  </a:lnTo>
                  <a:close/>
                </a:path>
              </a:pathLst>
            </a:custGeom>
            <a:solidFill>
              <a:srgbClr val="DE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 name="Freeform 30"/>
            <p:cNvSpPr>
              <a:spLocks/>
            </p:cNvSpPr>
            <p:nvPr/>
          </p:nvSpPr>
          <p:spPr bwMode="auto">
            <a:xfrm>
              <a:off x="3522664" y="1643063"/>
              <a:ext cx="88900" cy="92075"/>
            </a:xfrm>
            <a:custGeom>
              <a:avLst/>
              <a:gdLst>
                <a:gd name="T0" fmla="*/ 28 w 56"/>
                <a:gd name="T1" fmla="*/ 58 h 58"/>
                <a:gd name="T2" fmla="*/ 0 w 56"/>
                <a:gd name="T3" fmla="*/ 29 h 58"/>
                <a:gd name="T4" fmla="*/ 28 w 56"/>
                <a:gd name="T5" fmla="*/ 0 h 58"/>
                <a:gd name="T6" fmla="*/ 56 w 56"/>
                <a:gd name="T7" fmla="*/ 29 h 58"/>
                <a:gd name="T8" fmla="*/ 28 w 56"/>
                <a:gd name="T9" fmla="*/ 58 h 58"/>
              </a:gdLst>
              <a:ahLst/>
              <a:cxnLst>
                <a:cxn ang="0">
                  <a:pos x="T0" y="T1"/>
                </a:cxn>
                <a:cxn ang="0">
                  <a:pos x="T2" y="T3"/>
                </a:cxn>
                <a:cxn ang="0">
                  <a:pos x="T4" y="T5"/>
                </a:cxn>
                <a:cxn ang="0">
                  <a:pos x="T6" y="T7"/>
                </a:cxn>
                <a:cxn ang="0">
                  <a:pos x="T8" y="T9"/>
                </a:cxn>
              </a:cxnLst>
              <a:rect l="0" t="0" r="r" b="b"/>
              <a:pathLst>
                <a:path w="56" h="58">
                  <a:moveTo>
                    <a:pt x="28" y="58"/>
                  </a:moveTo>
                  <a:lnTo>
                    <a:pt x="0" y="29"/>
                  </a:lnTo>
                  <a:lnTo>
                    <a:pt x="28" y="0"/>
                  </a:lnTo>
                  <a:lnTo>
                    <a:pt x="56" y="29"/>
                  </a:lnTo>
                  <a:lnTo>
                    <a:pt x="28" y="58"/>
                  </a:lnTo>
                  <a:close/>
                </a:path>
              </a:pathLst>
            </a:custGeom>
            <a:solidFill>
              <a:srgbClr val="DE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 name="Freeform 31"/>
            <p:cNvSpPr>
              <a:spLocks/>
            </p:cNvSpPr>
            <p:nvPr/>
          </p:nvSpPr>
          <p:spPr bwMode="auto">
            <a:xfrm>
              <a:off x="3611564" y="877888"/>
              <a:ext cx="92075" cy="88900"/>
            </a:xfrm>
            <a:custGeom>
              <a:avLst/>
              <a:gdLst>
                <a:gd name="T0" fmla="*/ 29 w 58"/>
                <a:gd name="T1" fmla="*/ 56 h 56"/>
                <a:gd name="T2" fmla="*/ 0 w 58"/>
                <a:gd name="T3" fmla="*/ 28 h 56"/>
                <a:gd name="T4" fmla="*/ 29 w 58"/>
                <a:gd name="T5" fmla="*/ 0 h 56"/>
                <a:gd name="T6" fmla="*/ 58 w 58"/>
                <a:gd name="T7" fmla="*/ 28 h 56"/>
                <a:gd name="T8" fmla="*/ 29 w 58"/>
                <a:gd name="T9" fmla="*/ 56 h 56"/>
              </a:gdLst>
              <a:ahLst/>
              <a:cxnLst>
                <a:cxn ang="0">
                  <a:pos x="T0" y="T1"/>
                </a:cxn>
                <a:cxn ang="0">
                  <a:pos x="T2" y="T3"/>
                </a:cxn>
                <a:cxn ang="0">
                  <a:pos x="T4" y="T5"/>
                </a:cxn>
                <a:cxn ang="0">
                  <a:pos x="T6" y="T7"/>
                </a:cxn>
                <a:cxn ang="0">
                  <a:pos x="T8" y="T9"/>
                </a:cxn>
              </a:cxnLst>
              <a:rect l="0" t="0" r="r" b="b"/>
              <a:pathLst>
                <a:path w="58" h="56">
                  <a:moveTo>
                    <a:pt x="29" y="56"/>
                  </a:moveTo>
                  <a:lnTo>
                    <a:pt x="0" y="28"/>
                  </a:lnTo>
                  <a:lnTo>
                    <a:pt x="29" y="0"/>
                  </a:lnTo>
                  <a:lnTo>
                    <a:pt x="58" y="28"/>
                  </a:lnTo>
                  <a:lnTo>
                    <a:pt x="29" y="56"/>
                  </a:lnTo>
                  <a:close/>
                </a:path>
              </a:pathLst>
            </a:custGeom>
            <a:solidFill>
              <a:srgbClr val="DE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 name="Freeform 32"/>
            <p:cNvSpPr>
              <a:spLocks/>
            </p:cNvSpPr>
            <p:nvPr/>
          </p:nvSpPr>
          <p:spPr bwMode="auto">
            <a:xfrm>
              <a:off x="3611564" y="1643063"/>
              <a:ext cx="92075" cy="92075"/>
            </a:xfrm>
            <a:custGeom>
              <a:avLst/>
              <a:gdLst>
                <a:gd name="T0" fmla="*/ 29 w 58"/>
                <a:gd name="T1" fmla="*/ 58 h 58"/>
                <a:gd name="T2" fmla="*/ 0 w 58"/>
                <a:gd name="T3" fmla="*/ 29 h 58"/>
                <a:gd name="T4" fmla="*/ 29 w 58"/>
                <a:gd name="T5" fmla="*/ 0 h 58"/>
                <a:gd name="T6" fmla="*/ 58 w 58"/>
                <a:gd name="T7" fmla="*/ 29 h 58"/>
                <a:gd name="T8" fmla="*/ 29 w 58"/>
                <a:gd name="T9" fmla="*/ 58 h 58"/>
              </a:gdLst>
              <a:ahLst/>
              <a:cxnLst>
                <a:cxn ang="0">
                  <a:pos x="T0" y="T1"/>
                </a:cxn>
                <a:cxn ang="0">
                  <a:pos x="T2" y="T3"/>
                </a:cxn>
                <a:cxn ang="0">
                  <a:pos x="T4" y="T5"/>
                </a:cxn>
                <a:cxn ang="0">
                  <a:pos x="T6" y="T7"/>
                </a:cxn>
                <a:cxn ang="0">
                  <a:pos x="T8" y="T9"/>
                </a:cxn>
              </a:cxnLst>
              <a:rect l="0" t="0" r="r" b="b"/>
              <a:pathLst>
                <a:path w="58" h="58">
                  <a:moveTo>
                    <a:pt x="29" y="58"/>
                  </a:moveTo>
                  <a:lnTo>
                    <a:pt x="0" y="29"/>
                  </a:lnTo>
                  <a:lnTo>
                    <a:pt x="29" y="0"/>
                  </a:lnTo>
                  <a:lnTo>
                    <a:pt x="58" y="29"/>
                  </a:lnTo>
                  <a:lnTo>
                    <a:pt x="29" y="58"/>
                  </a:lnTo>
                  <a:close/>
                </a:path>
              </a:pathLst>
            </a:custGeom>
            <a:solidFill>
              <a:srgbClr val="DE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 name="Rectangle 33"/>
            <p:cNvSpPr>
              <a:spLocks noChangeArrowheads="1"/>
            </p:cNvSpPr>
            <p:nvPr/>
          </p:nvSpPr>
          <p:spPr bwMode="auto">
            <a:xfrm>
              <a:off x="3211514" y="1335088"/>
              <a:ext cx="130175" cy="26988"/>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 name="Rectangle 34"/>
            <p:cNvSpPr>
              <a:spLocks noChangeArrowheads="1"/>
            </p:cNvSpPr>
            <p:nvPr/>
          </p:nvSpPr>
          <p:spPr bwMode="auto">
            <a:xfrm>
              <a:off x="3211514" y="1335088"/>
              <a:ext cx="130175" cy="2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 name="Rectangle 35"/>
            <p:cNvSpPr>
              <a:spLocks noChangeArrowheads="1"/>
            </p:cNvSpPr>
            <p:nvPr/>
          </p:nvSpPr>
          <p:spPr bwMode="auto">
            <a:xfrm>
              <a:off x="3211514" y="1387476"/>
              <a:ext cx="130175" cy="26988"/>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 name="Rectangle 36"/>
            <p:cNvSpPr>
              <a:spLocks noChangeArrowheads="1"/>
            </p:cNvSpPr>
            <p:nvPr/>
          </p:nvSpPr>
          <p:spPr bwMode="auto">
            <a:xfrm>
              <a:off x="3211514" y="1387476"/>
              <a:ext cx="130175" cy="2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 name="Rectangle 37"/>
            <p:cNvSpPr>
              <a:spLocks noChangeArrowheads="1"/>
            </p:cNvSpPr>
            <p:nvPr/>
          </p:nvSpPr>
          <p:spPr bwMode="auto">
            <a:xfrm>
              <a:off x="3211514" y="1127126"/>
              <a:ext cx="439738" cy="25400"/>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 name="Rectangle 38"/>
            <p:cNvSpPr>
              <a:spLocks noChangeArrowheads="1"/>
            </p:cNvSpPr>
            <p:nvPr/>
          </p:nvSpPr>
          <p:spPr bwMode="auto">
            <a:xfrm>
              <a:off x="3211514" y="1127126"/>
              <a:ext cx="439738" cy="2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 name="Rectangle 39"/>
            <p:cNvSpPr>
              <a:spLocks noChangeArrowheads="1"/>
            </p:cNvSpPr>
            <p:nvPr/>
          </p:nvSpPr>
          <p:spPr bwMode="auto">
            <a:xfrm>
              <a:off x="3211514" y="1179513"/>
              <a:ext cx="439738" cy="25400"/>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 name="Rectangle 40"/>
            <p:cNvSpPr>
              <a:spLocks noChangeArrowheads="1"/>
            </p:cNvSpPr>
            <p:nvPr/>
          </p:nvSpPr>
          <p:spPr bwMode="auto">
            <a:xfrm>
              <a:off x="3211514" y="1179513"/>
              <a:ext cx="439738" cy="2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 name="Rectangle 41"/>
            <p:cNvSpPr>
              <a:spLocks noChangeArrowheads="1"/>
            </p:cNvSpPr>
            <p:nvPr/>
          </p:nvSpPr>
          <p:spPr bwMode="auto">
            <a:xfrm>
              <a:off x="3211514" y="1230313"/>
              <a:ext cx="439738" cy="26988"/>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 name="Rectangle 42"/>
            <p:cNvSpPr>
              <a:spLocks noChangeArrowheads="1"/>
            </p:cNvSpPr>
            <p:nvPr/>
          </p:nvSpPr>
          <p:spPr bwMode="auto">
            <a:xfrm>
              <a:off x="3211514" y="1230313"/>
              <a:ext cx="439738" cy="2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 name="Rectangle 43"/>
            <p:cNvSpPr>
              <a:spLocks noChangeArrowheads="1"/>
            </p:cNvSpPr>
            <p:nvPr/>
          </p:nvSpPr>
          <p:spPr bwMode="auto">
            <a:xfrm>
              <a:off x="3211514" y="1282701"/>
              <a:ext cx="439738" cy="26988"/>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 name="Rectangle 44"/>
            <p:cNvSpPr>
              <a:spLocks noChangeArrowheads="1"/>
            </p:cNvSpPr>
            <p:nvPr/>
          </p:nvSpPr>
          <p:spPr bwMode="auto">
            <a:xfrm>
              <a:off x="3211514" y="1282701"/>
              <a:ext cx="439738" cy="2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 name="Rectangle 45"/>
            <p:cNvSpPr>
              <a:spLocks noChangeArrowheads="1"/>
            </p:cNvSpPr>
            <p:nvPr/>
          </p:nvSpPr>
          <p:spPr bwMode="auto">
            <a:xfrm>
              <a:off x="3394076" y="1335088"/>
              <a:ext cx="257175" cy="26988"/>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 name="Rectangle 46"/>
            <p:cNvSpPr>
              <a:spLocks noChangeArrowheads="1"/>
            </p:cNvSpPr>
            <p:nvPr/>
          </p:nvSpPr>
          <p:spPr bwMode="auto">
            <a:xfrm>
              <a:off x="3394076" y="1335088"/>
              <a:ext cx="257175" cy="2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 name="Rectangle 47"/>
            <p:cNvSpPr>
              <a:spLocks noChangeArrowheads="1"/>
            </p:cNvSpPr>
            <p:nvPr/>
          </p:nvSpPr>
          <p:spPr bwMode="auto">
            <a:xfrm>
              <a:off x="3394076" y="1387476"/>
              <a:ext cx="257175" cy="26988"/>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 name="Rectangle 48"/>
            <p:cNvSpPr>
              <a:spLocks noChangeArrowheads="1"/>
            </p:cNvSpPr>
            <p:nvPr/>
          </p:nvSpPr>
          <p:spPr bwMode="auto">
            <a:xfrm>
              <a:off x="3394076" y="1387476"/>
              <a:ext cx="257175" cy="2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 name="Rectangle 49"/>
            <p:cNvSpPr>
              <a:spLocks noChangeArrowheads="1"/>
            </p:cNvSpPr>
            <p:nvPr/>
          </p:nvSpPr>
          <p:spPr bwMode="auto">
            <a:xfrm>
              <a:off x="3365501" y="1439863"/>
              <a:ext cx="131763" cy="25400"/>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 name="Rectangle 50"/>
            <p:cNvSpPr>
              <a:spLocks noChangeArrowheads="1"/>
            </p:cNvSpPr>
            <p:nvPr/>
          </p:nvSpPr>
          <p:spPr bwMode="auto">
            <a:xfrm>
              <a:off x="3365501" y="1439863"/>
              <a:ext cx="131763" cy="2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 name="Rectangle 51"/>
            <p:cNvSpPr>
              <a:spLocks noChangeArrowheads="1"/>
            </p:cNvSpPr>
            <p:nvPr/>
          </p:nvSpPr>
          <p:spPr bwMode="auto">
            <a:xfrm>
              <a:off x="3186114" y="1517651"/>
              <a:ext cx="25400" cy="14288"/>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 name="Rectangle 52"/>
            <p:cNvSpPr>
              <a:spLocks noChangeArrowheads="1"/>
            </p:cNvSpPr>
            <p:nvPr/>
          </p:nvSpPr>
          <p:spPr bwMode="auto">
            <a:xfrm>
              <a:off x="3186114" y="1517651"/>
              <a:ext cx="25400"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 name="Rectangle 53"/>
            <p:cNvSpPr>
              <a:spLocks noChangeArrowheads="1"/>
            </p:cNvSpPr>
            <p:nvPr/>
          </p:nvSpPr>
          <p:spPr bwMode="auto">
            <a:xfrm>
              <a:off x="3236914" y="1517651"/>
              <a:ext cx="26988" cy="14288"/>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 name="Rectangle 54"/>
            <p:cNvSpPr>
              <a:spLocks noChangeArrowheads="1"/>
            </p:cNvSpPr>
            <p:nvPr/>
          </p:nvSpPr>
          <p:spPr bwMode="auto">
            <a:xfrm>
              <a:off x="3236914" y="1517651"/>
              <a:ext cx="26988"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5" name="Rectangle 55"/>
            <p:cNvSpPr>
              <a:spLocks noChangeArrowheads="1"/>
            </p:cNvSpPr>
            <p:nvPr/>
          </p:nvSpPr>
          <p:spPr bwMode="auto">
            <a:xfrm>
              <a:off x="3289301" y="1517651"/>
              <a:ext cx="25400" cy="14288"/>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6" name="Rectangle 56"/>
            <p:cNvSpPr>
              <a:spLocks noChangeArrowheads="1"/>
            </p:cNvSpPr>
            <p:nvPr/>
          </p:nvSpPr>
          <p:spPr bwMode="auto">
            <a:xfrm>
              <a:off x="3289301" y="1517651"/>
              <a:ext cx="25400"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7" name="Rectangle 57"/>
            <p:cNvSpPr>
              <a:spLocks noChangeArrowheads="1"/>
            </p:cNvSpPr>
            <p:nvPr/>
          </p:nvSpPr>
          <p:spPr bwMode="auto">
            <a:xfrm>
              <a:off x="3340101" y="1517651"/>
              <a:ext cx="26988" cy="14288"/>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8" name="Rectangle 58"/>
            <p:cNvSpPr>
              <a:spLocks noChangeArrowheads="1"/>
            </p:cNvSpPr>
            <p:nvPr/>
          </p:nvSpPr>
          <p:spPr bwMode="auto">
            <a:xfrm>
              <a:off x="3340101" y="1517651"/>
              <a:ext cx="26988"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9" name="Rectangle 59"/>
            <p:cNvSpPr>
              <a:spLocks noChangeArrowheads="1"/>
            </p:cNvSpPr>
            <p:nvPr/>
          </p:nvSpPr>
          <p:spPr bwMode="auto">
            <a:xfrm>
              <a:off x="3392489" y="1517651"/>
              <a:ext cx="25400" cy="14288"/>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0" name="Rectangle 60"/>
            <p:cNvSpPr>
              <a:spLocks noChangeArrowheads="1"/>
            </p:cNvSpPr>
            <p:nvPr/>
          </p:nvSpPr>
          <p:spPr bwMode="auto">
            <a:xfrm>
              <a:off x="3392489" y="1517651"/>
              <a:ext cx="25400"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1" name="Rectangle 61"/>
            <p:cNvSpPr>
              <a:spLocks noChangeArrowheads="1"/>
            </p:cNvSpPr>
            <p:nvPr/>
          </p:nvSpPr>
          <p:spPr bwMode="auto">
            <a:xfrm>
              <a:off x="3444876" y="1517651"/>
              <a:ext cx="25400" cy="14288"/>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2" name="Rectangle 62"/>
            <p:cNvSpPr>
              <a:spLocks noChangeArrowheads="1"/>
            </p:cNvSpPr>
            <p:nvPr/>
          </p:nvSpPr>
          <p:spPr bwMode="auto">
            <a:xfrm>
              <a:off x="3444876" y="1517651"/>
              <a:ext cx="25400"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3" name="Rectangle 63"/>
            <p:cNvSpPr>
              <a:spLocks noChangeArrowheads="1"/>
            </p:cNvSpPr>
            <p:nvPr/>
          </p:nvSpPr>
          <p:spPr bwMode="auto">
            <a:xfrm>
              <a:off x="3495676" y="1517651"/>
              <a:ext cx="26988" cy="14288"/>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4" name="Rectangle 64"/>
            <p:cNvSpPr>
              <a:spLocks noChangeArrowheads="1"/>
            </p:cNvSpPr>
            <p:nvPr/>
          </p:nvSpPr>
          <p:spPr bwMode="auto">
            <a:xfrm>
              <a:off x="3495676" y="1517651"/>
              <a:ext cx="26988"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5" name="Rectangle 65"/>
            <p:cNvSpPr>
              <a:spLocks noChangeArrowheads="1"/>
            </p:cNvSpPr>
            <p:nvPr/>
          </p:nvSpPr>
          <p:spPr bwMode="auto">
            <a:xfrm>
              <a:off x="3548064" y="1517651"/>
              <a:ext cx="25400" cy="14288"/>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6" name="Rectangle 66"/>
            <p:cNvSpPr>
              <a:spLocks noChangeArrowheads="1"/>
            </p:cNvSpPr>
            <p:nvPr/>
          </p:nvSpPr>
          <p:spPr bwMode="auto">
            <a:xfrm>
              <a:off x="3548064" y="1517651"/>
              <a:ext cx="25400"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7" name="Rectangle 67"/>
            <p:cNvSpPr>
              <a:spLocks noChangeArrowheads="1"/>
            </p:cNvSpPr>
            <p:nvPr/>
          </p:nvSpPr>
          <p:spPr bwMode="auto">
            <a:xfrm>
              <a:off x="3598864" y="1517651"/>
              <a:ext cx="26988" cy="14288"/>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8" name="Rectangle 68"/>
            <p:cNvSpPr>
              <a:spLocks noChangeArrowheads="1"/>
            </p:cNvSpPr>
            <p:nvPr/>
          </p:nvSpPr>
          <p:spPr bwMode="auto">
            <a:xfrm>
              <a:off x="3598864" y="1517651"/>
              <a:ext cx="26988"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9" name="Freeform 69"/>
            <p:cNvSpPr>
              <a:spLocks noEditPoints="1"/>
            </p:cNvSpPr>
            <p:nvPr/>
          </p:nvSpPr>
          <p:spPr bwMode="auto">
            <a:xfrm>
              <a:off x="3214689" y="1008063"/>
              <a:ext cx="55563" cy="80963"/>
            </a:xfrm>
            <a:custGeom>
              <a:avLst/>
              <a:gdLst>
                <a:gd name="T0" fmla="*/ 4 w 33"/>
                <a:gd name="T1" fmla="*/ 48 h 48"/>
                <a:gd name="T2" fmla="*/ 0 w 33"/>
                <a:gd name="T3" fmla="*/ 48 h 48"/>
                <a:gd name="T4" fmla="*/ 0 w 33"/>
                <a:gd name="T5" fmla="*/ 0 h 48"/>
                <a:gd name="T6" fmla="*/ 16 w 33"/>
                <a:gd name="T7" fmla="*/ 0 h 48"/>
                <a:gd name="T8" fmla="*/ 22 w 33"/>
                <a:gd name="T9" fmla="*/ 0 h 48"/>
                <a:gd name="T10" fmla="*/ 27 w 33"/>
                <a:gd name="T11" fmla="*/ 2 h 48"/>
                <a:gd name="T12" fmla="*/ 32 w 33"/>
                <a:gd name="T13" fmla="*/ 13 h 48"/>
                <a:gd name="T14" fmla="*/ 30 w 33"/>
                <a:gd name="T15" fmla="*/ 19 h 48"/>
                <a:gd name="T16" fmla="*/ 23 w 33"/>
                <a:gd name="T17" fmla="*/ 23 h 48"/>
                <a:gd name="T18" fmla="*/ 29 w 33"/>
                <a:gd name="T19" fmla="*/ 27 h 48"/>
                <a:gd name="T20" fmla="*/ 31 w 33"/>
                <a:gd name="T21" fmla="*/ 34 h 48"/>
                <a:gd name="T22" fmla="*/ 31 w 33"/>
                <a:gd name="T23" fmla="*/ 38 h 48"/>
                <a:gd name="T24" fmla="*/ 32 w 33"/>
                <a:gd name="T25" fmla="*/ 42 h 48"/>
                <a:gd name="T26" fmla="*/ 33 w 33"/>
                <a:gd name="T27" fmla="*/ 48 h 48"/>
                <a:gd name="T28" fmla="*/ 28 w 33"/>
                <a:gd name="T29" fmla="*/ 48 h 48"/>
                <a:gd name="T30" fmla="*/ 27 w 33"/>
                <a:gd name="T31" fmla="*/ 38 h 48"/>
                <a:gd name="T32" fmla="*/ 24 w 33"/>
                <a:gd name="T33" fmla="*/ 28 h 48"/>
                <a:gd name="T34" fmla="*/ 16 w 33"/>
                <a:gd name="T35" fmla="*/ 25 h 48"/>
                <a:gd name="T36" fmla="*/ 4 w 33"/>
                <a:gd name="T37" fmla="*/ 25 h 48"/>
                <a:gd name="T38" fmla="*/ 4 w 33"/>
                <a:gd name="T39" fmla="*/ 48 h 48"/>
                <a:gd name="T40" fmla="*/ 14 w 33"/>
                <a:gd name="T41" fmla="*/ 21 h 48"/>
                <a:gd name="T42" fmla="*/ 23 w 33"/>
                <a:gd name="T43" fmla="*/ 20 h 48"/>
                <a:gd name="T44" fmla="*/ 27 w 33"/>
                <a:gd name="T45" fmla="*/ 13 h 48"/>
                <a:gd name="T46" fmla="*/ 23 w 33"/>
                <a:gd name="T47" fmla="*/ 5 h 48"/>
                <a:gd name="T48" fmla="*/ 16 w 33"/>
                <a:gd name="T49" fmla="*/ 4 h 48"/>
                <a:gd name="T50" fmla="*/ 14 w 33"/>
                <a:gd name="T51" fmla="*/ 4 h 48"/>
                <a:gd name="T52" fmla="*/ 4 w 33"/>
                <a:gd name="T53" fmla="*/ 4 h 48"/>
                <a:gd name="T54" fmla="*/ 4 w 33"/>
                <a:gd name="T55" fmla="*/ 21 h 48"/>
                <a:gd name="T56" fmla="*/ 14 w 33"/>
                <a:gd name="T57" fmla="*/ 21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3" h="48">
                  <a:moveTo>
                    <a:pt x="4" y="48"/>
                  </a:moveTo>
                  <a:cubicBezTo>
                    <a:pt x="0" y="48"/>
                    <a:pt x="0" y="48"/>
                    <a:pt x="0" y="48"/>
                  </a:cubicBezTo>
                  <a:cubicBezTo>
                    <a:pt x="0" y="0"/>
                    <a:pt x="0" y="0"/>
                    <a:pt x="0" y="0"/>
                  </a:cubicBezTo>
                  <a:cubicBezTo>
                    <a:pt x="16" y="0"/>
                    <a:pt x="16" y="0"/>
                    <a:pt x="16" y="0"/>
                  </a:cubicBezTo>
                  <a:cubicBezTo>
                    <a:pt x="18" y="0"/>
                    <a:pt x="20" y="0"/>
                    <a:pt x="22" y="0"/>
                  </a:cubicBezTo>
                  <a:cubicBezTo>
                    <a:pt x="24" y="1"/>
                    <a:pt x="25" y="1"/>
                    <a:pt x="27" y="2"/>
                  </a:cubicBezTo>
                  <a:cubicBezTo>
                    <a:pt x="30" y="4"/>
                    <a:pt x="32" y="8"/>
                    <a:pt x="32" y="13"/>
                  </a:cubicBezTo>
                  <a:cubicBezTo>
                    <a:pt x="32" y="15"/>
                    <a:pt x="31" y="17"/>
                    <a:pt x="30" y="19"/>
                  </a:cubicBezTo>
                  <a:cubicBezTo>
                    <a:pt x="28" y="21"/>
                    <a:pt x="26" y="22"/>
                    <a:pt x="23" y="23"/>
                  </a:cubicBezTo>
                  <a:cubicBezTo>
                    <a:pt x="26" y="23"/>
                    <a:pt x="28" y="25"/>
                    <a:pt x="29" y="27"/>
                  </a:cubicBezTo>
                  <a:cubicBezTo>
                    <a:pt x="30" y="28"/>
                    <a:pt x="30" y="31"/>
                    <a:pt x="31" y="34"/>
                  </a:cubicBezTo>
                  <a:cubicBezTo>
                    <a:pt x="31" y="35"/>
                    <a:pt x="31" y="37"/>
                    <a:pt x="31" y="38"/>
                  </a:cubicBezTo>
                  <a:cubicBezTo>
                    <a:pt x="31" y="40"/>
                    <a:pt x="32" y="41"/>
                    <a:pt x="32" y="42"/>
                  </a:cubicBezTo>
                  <a:cubicBezTo>
                    <a:pt x="32" y="45"/>
                    <a:pt x="33" y="47"/>
                    <a:pt x="33" y="48"/>
                  </a:cubicBezTo>
                  <a:cubicBezTo>
                    <a:pt x="28" y="48"/>
                    <a:pt x="28" y="48"/>
                    <a:pt x="28" y="48"/>
                  </a:cubicBezTo>
                  <a:cubicBezTo>
                    <a:pt x="27" y="45"/>
                    <a:pt x="27" y="42"/>
                    <a:pt x="27" y="38"/>
                  </a:cubicBezTo>
                  <a:cubicBezTo>
                    <a:pt x="26" y="32"/>
                    <a:pt x="25" y="29"/>
                    <a:pt x="24" y="28"/>
                  </a:cubicBezTo>
                  <a:cubicBezTo>
                    <a:pt x="23" y="26"/>
                    <a:pt x="21" y="25"/>
                    <a:pt x="16" y="25"/>
                  </a:cubicBezTo>
                  <a:cubicBezTo>
                    <a:pt x="4" y="25"/>
                    <a:pt x="4" y="25"/>
                    <a:pt x="4" y="25"/>
                  </a:cubicBezTo>
                  <a:lnTo>
                    <a:pt x="4" y="48"/>
                  </a:lnTo>
                  <a:close/>
                  <a:moveTo>
                    <a:pt x="14" y="21"/>
                  </a:moveTo>
                  <a:cubicBezTo>
                    <a:pt x="18" y="21"/>
                    <a:pt x="21" y="21"/>
                    <a:pt x="23" y="20"/>
                  </a:cubicBezTo>
                  <a:cubicBezTo>
                    <a:pt x="26" y="19"/>
                    <a:pt x="27" y="16"/>
                    <a:pt x="27" y="13"/>
                  </a:cubicBezTo>
                  <a:cubicBezTo>
                    <a:pt x="27" y="9"/>
                    <a:pt x="26" y="7"/>
                    <a:pt x="23" y="5"/>
                  </a:cubicBezTo>
                  <a:cubicBezTo>
                    <a:pt x="22" y="4"/>
                    <a:pt x="19" y="4"/>
                    <a:pt x="16" y="4"/>
                  </a:cubicBezTo>
                  <a:cubicBezTo>
                    <a:pt x="14" y="4"/>
                    <a:pt x="14" y="4"/>
                    <a:pt x="14" y="4"/>
                  </a:cubicBezTo>
                  <a:cubicBezTo>
                    <a:pt x="4" y="4"/>
                    <a:pt x="4" y="4"/>
                    <a:pt x="4" y="4"/>
                  </a:cubicBezTo>
                  <a:cubicBezTo>
                    <a:pt x="4" y="21"/>
                    <a:pt x="4" y="21"/>
                    <a:pt x="4" y="21"/>
                  </a:cubicBezTo>
                  <a:lnTo>
                    <a:pt x="14" y="2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0" name="Freeform 70"/>
            <p:cNvSpPr>
              <a:spLocks/>
            </p:cNvSpPr>
            <p:nvPr/>
          </p:nvSpPr>
          <p:spPr bwMode="auto">
            <a:xfrm>
              <a:off x="3290889" y="1008063"/>
              <a:ext cx="49213" cy="80963"/>
            </a:xfrm>
            <a:custGeom>
              <a:avLst/>
              <a:gdLst>
                <a:gd name="T0" fmla="*/ 0 w 31"/>
                <a:gd name="T1" fmla="*/ 51 h 51"/>
                <a:gd name="T2" fmla="*/ 0 w 31"/>
                <a:gd name="T3" fmla="*/ 0 h 51"/>
                <a:gd name="T4" fmla="*/ 30 w 31"/>
                <a:gd name="T5" fmla="*/ 0 h 51"/>
                <a:gd name="T6" fmla="*/ 30 w 31"/>
                <a:gd name="T7" fmla="*/ 4 h 51"/>
                <a:gd name="T8" fmla="*/ 4 w 31"/>
                <a:gd name="T9" fmla="*/ 4 h 51"/>
                <a:gd name="T10" fmla="*/ 4 w 31"/>
                <a:gd name="T11" fmla="*/ 22 h 51"/>
                <a:gd name="T12" fmla="*/ 29 w 31"/>
                <a:gd name="T13" fmla="*/ 22 h 51"/>
                <a:gd name="T14" fmla="*/ 29 w 31"/>
                <a:gd name="T15" fmla="*/ 26 h 51"/>
                <a:gd name="T16" fmla="*/ 4 w 31"/>
                <a:gd name="T17" fmla="*/ 26 h 51"/>
                <a:gd name="T18" fmla="*/ 4 w 31"/>
                <a:gd name="T19" fmla="*/ 47 h 51"/>
                <a:gd name="T20" fmla="*/ 31 w 31"/>
                <a:gd name="T21" fmla="*/ 47 h 51"/>
                <a:gd name="T22" fmla="*/ 31 w 31"/>
                <a:gd name="T23" fmla="*/ 51 h 51"/>
                <a:gd name="T24" fmla="*/ 0 w 31"/>
                <a:gd name="T25" fmla="*/ 51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 h="51">
                  <a:moveTo>
                    <a:pt x="0" y="51"/>
                  </a:moveTo>
                  <a:lnTo>
                    <a:pt x="0" y="0"/>
                  </a:lnTo>
                  <a:lnTo>
                    <a:pt x="30" y="0"/>
                  </a:lnTo>
                  <a:lnTo>
                    <a:pt x="30" y="4"/>
                  </a:lnTo>
                  <a:lnTo>
                    <a:pt x="4" y="4"/>
                  </a:lnTo>
                  <a:lnTo>
                    <a:pt x="4" y="22"/>
                  </a:lnTo>
                  <a:lnTo>
                    <a:pt x="29" y="22"/>
                  </a:lnTo>
                  <a:lnTo>
                    <a:pt x="29" y="26"/>
                  </a:lnTo>
                  <a:lnTo>
                    <a:pt x="4" y="26"/>
                  </a:lnTo>
                  <a:lnTo>
                    <a:pt x="4" y="47"/>
                  </a:lnTo>
                  <a:lnTo>
                    <a:pt x="31" y="47"/>
                  </a:lnTo>
                  <a:lnTo>
                    <a:pt x="31" y="51"/>
                  </a:lnTo>
                  <a:lnTo>
                    <a:pt x="0" y="5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1" name="Freeform 71"/>
            <p:cNvSpPr>
              <a:spLocks/>
            </p:cNvSpPr>
            <p:nvPr/>
          </p:nvSpPr>
          <p:spPr bwMode="auto">
            <a:xfrm>
              <a:off x="3355976" y="1006476"/>
              <a:ext cx="61913" cy="84138"/>
            </a:xfrm>
            <a:custGeom>
              <a:avLst/>
              <a:gdLst>
                <a:gd name="T0" fmla="*/ 32 w 37"/>
                <a:gd name="T1" fmla="*/ 12 h 50"/>
                <a:gd name="T2" fmla="*/ 28 w 37"/>
                <a:gd name="T3" fmla="*/ 6 h 50"/>
                <a:gd name="T4" fmla="*/ 21 w 37"/>
                <a:gd name="T5" fmla="*/ 4 h 50"/>
                <a:gd name="T6" fmla="*/ 8 w 37"/>
                <a:gd name="T7" fmla="*/ 11 h 50"/>
                <a:gd name="T8" fmla="*/ 4 w 37"/>
                <a:gd name="T9" fmla="*/ 25 h 50"/>
                <a:gd name="T10" fmla="*/ 8 w 37"/>
                <a:gd name="T11" fmla="*/ 39 h 50"/>
                <a:gd name="T12" fmla="*/ 21 w 37"/>
                <a:gd name="T13" fmla="*/ 46 h 50"/>
                <a:gd name="T14" fmla="*/ 28 w 37"/>
                <a:gd name="T15" fmla="*/ 44 h 50"/>
                <a:gd name="T16" fmla="*/ 32 w 37"/>
                <a:gd name="T17" fmla="*/ 38 h 50"/>
                <a:gd name="T18" fmla="*/ 37 w 37"/>
                <a:gd name="T19" fmla="*/ 38 h 50"/>
                <a:gd name="T20" fmla="*/ 31 w 37"/>
                <a:gd name="T21" fmla="*/ 47 h 50"/>
                <a:gd name="T22" fmla="*/ 21 w 37"/>
                <a:gd name="T23" fmla="*/ 50 h 50"/>
                <a:gd name="T24" fmla="*/ 5 w 37"/>
                <a:gd name="T25" fmla="*/ 43 h 50"/>
                <a:gd name="T26" fmla="*/ 0 w 37"/>
                <a:gd name="T27" fmla="*/ 25 h 50"/>
                <a:gd name="T28" fmla="*/ 5 w 37"/>
                <a:gd name="T29" fmla="*/ 8 h 50"/>
                <a:gd name="T30" fmla="*/ 21 w 37"/>
                <a:gd name="T31" fmla="*/ 0 h 50"/>
                <a:gd name="T32" fmla="*/ 32 w 37"/>
                <a:gd name="T33" fmla="*/ 3 h 50"/>
                <a:gd name="T34" fmla="*/ 37 w 37"/>
                <a:gd name="T35" fmla="*/ 12 h 50"/>
                <a:gd name="T36" fmla="*/ 32 w 37"/>
                <a:gd name="T37" fmla="*/ 12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7" h="50">
                  <a:moveTo>
                    <a:pt x="32" y="12"/>
                  </a:moveTo>
                  <a:cubicBezTo>
                    <a:pt x="32" y="9"/>
                    <a:pt x="30" y="7"/>
                    <a:pt x="28" y="6"/>
                  </a:cubicBezTo>
                  <a:cubicBezTo>
                    <a:pt x="26" y="5"/>
                    <a:pt x="24" y="4"/>
                    <a:pt x="21" y="4"/>
                  </a:cubicBezTo>
                  <a:cubicBezTo>
                    <a:pt x="15" y="4"/>
                    <a:pt x="11" y="6"/>
                    <a:pt x="8" y="11"/>
                  </a:cubicBezTo>
                  <a:cubicBezTo>
                    <a:pt x="6" y="14"/>
                    <a:pt x="4" y="19"/>
                    <a:pt x="4" y="25"/>
                  </a:cubicBezTo>
                  <a:cubicBezTo>
                    <a:pt x="4" y="31"/>
                    <a:pt x="6" y="36"/>
                    <a:pt x="8" y="39"/>
                  </a:cubicBezTo>
                  <a:cubicBezTo>
                    <a:pt x="11" y="44"/>
                    <a:pt x="15" y="46"/>
                    <a:pt x="21" y="46"/>
                  </a:cubicBezTo>
                  <a:cubicBezTo>
                    <a:pt x="23" y="46"/>
                    <a:pt x="26" y="46"/>
                    <a:pt x="28" y="44"/>
                  </a:cubicBezTo>
                  <a:cubicBezTo>
                    <a:pt x="30" y="43"/>
                    <a:pt x="32" y="40"/>
                    <a:pt x="32" y="38"/>
                  </a:cubicBezTo>
                  <a:cubicBezTo>
                    <a:pt x="37" y="38"/>
                    <a:pt x="37" y="38"/>
                    <a:pt x="37" y="38"/>
                  </a:cubicBezTo>
                  <a:cubicBezTo>
                    <a:pt x="36" y="41"/>
                    <a:pt x="34" y="45"/>
                    <a:pt x="31" y="47"/>
                  </a:cubicBezTo>
                  <a:cubicBezTo>
                    <a:pt x="28" y="49"/>
                    <a:pt x="25" y="50"/>
                    <a:pt x="21" y="50"/>
                  </a:cubicBezTo>
                  <a:cubicBezTo>
                    <a:pt x="14" y="50"/>
                    <a:pt x="8" y="48"/>
                    <a:pt x="5" y="43"/>
                  </a:cubicBezTo>
                  <a:cubicBezTo>
                    <a:pt x="1" y="38"/>
                    <a:pt x="0" y="32"/>
                    <a:pt x="0" y="25"/>
                  </a:cubicBezTo>
                  <a:cubicBezTo>
                    <a:pt x="0" y="18"/>
                    <a:pt x="1" y="12"/>
                    <a:pt x="5" y="8"/>
                  </a:cubicBezTo>
                  <a:cubicBezTo>
                    <a:pt x="8" y="2"/>
                    <a:pt x="14" y="0"/>
                    <a:pt x="21" y="0"/>
                  </a:cubicBezTo>
                  <a:cubicBezTo>
                    <a:pt x="25" y="0"/>
                    <a:pt x="29" y="1"/>
                    <a:pt x="32" y="3"/>
                  </a:cubicBezTo>
                  <a:cubicBezTo>
                    <a:pt x="35" y="5"/>
                    <a:pt x="37" y="8"/>
                    <a:pt x="37" y="12"/>
                  </a:cubicBezTo>
                  <a:lnTo>
                    <a:pt x="32" y="1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2" name="Freeform 72"/>
            <p:cNvSpPr>
              <a:spLocks/>
            </p:cNvSpPr>
            <p:nvPr/>
          </p:nvSpPr>
          <p:spPr bwMode="auto">
            <a:xfrm>
              <a:off x="3435351" y="1008063"/>
              <a:ext cx="50800" cy="80963"/>
            </a:xfrm>
            <a:custGeom>
              <a:avLst/>
              <a:gdLst>
                <a:gd name="T0" fmla="*/ 0 w 32"/>
                <a:gd name="T1" fmla="*/ 51 h 51"/>
                <a:gd name="T2" fmla="*/ 0 w 32"/>
                <a:gd name="T3" fmla="*/ 0 h 51"/>
                <a:gd name="T4" fmla="*/ 31 w 32"/>
                <a:gd name="T5" fmla="*/ 0 h 51"/>
                <a:gd name="T6" fmla="*/ 31 w 32"/>
                <a:gd name="T7" fmla="*/ 4 h 51"/>
                <a:gd name="T8" fmla="*/ 4 w 32"/>
                <a:gd name="T9" fmla="*/ 4 h 51"/>
                <a:gd name="T10" fmla="*/ 4 w 32"/>
                <a:gd name="T11" fmla="*/ 22 h 51"/>
                <a:gd name="T12" fmla="*/ 29 w 32"/>
                <a:gd name="T13" fmla="*/ 22 h 51"/>
                <a:gd name="T14" fmla="*/ 29 w 32"/>
                <a:gd name="T15" fmla="*/ 26 h 51"/>
                <a:gd name="T16" fmla="*/ 4 w 32"/>
                <a:gd name="T17" fmla="*/ 26 h 51"/>
                <a:gd name="T18" fmla="*/ 4 w 32"/>
                <a:gd name="T19" fmla="*/ 47 h 51"/>
                <a:gd name="T20" fmla="*/ 32 w 32"/>
                <a:gd name="T21" fmla="*/ 47 h 51"/>
                <a:gd name="T22" fmla="*/ 32 w 32"/>
                <a:gd name="T23" fmla="*/ 51 h 51"/>
                <a:gd name="T24" fmla="*/ 0 w 32"/>
                <a:gd name="T25" fmla="*/ 51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 h="51">
                  <a:moveTo>
                    <a:pt x="0" y="51"/>
                  </a:moveTo>
                  <a:lnTo>
                    <a:pt x="0" y="0"/>
                  </a:lnTo>
                  <a:lnTo>
                    <a:pt x="31" y="0"/>
                  </a:lnTo>
                  <a:lnTo>
                    <a:pt x="31" y="4"/>
                  </a:lnTo>
                  <a:lnTo>
                    <a:pt x="4" y="4"/>
                  </a:lnTo>
                  <a:lnTo>
                    <a:pt x="4" y="22"/>
                  </a:lnTo>
                  <a:lnTo>
                    <a:pt x="29" y="22"/>
                  </a:lnTo>
                  <a:lnTo>
                    <a:pt x="29" y="26"/>
                  </a:lnTo>
                  <a:lnTo>
                    <a:pt x="4" y="26"/>
                  </a:lnTo>
                  <a:lnTo>
                    <a:pt x="4" y="47"/>
                  </a:lnTo>
                  <a:lnTo>
                    <a:pt x="32" y="47"/>
                  </a:lnTo>
                  <a:lnTo>
                    <a:pt x="32" y="51"/>
                  </a:lnTo>
                  <a:lnTo>
                    <a:pt x="0" y="5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3" name="Rectangle 73"/>
            <p:cNvSpPr>
              <a:spLocks noChangeArrowheads="1"/>
            </p:cNvSpPr>
            <p:nvPr/>
          </p:nvSpPr>
          <p:spPr bwMode="auto">
            <a:xfrm>
              <a:off x="3503614" y="1008063"/>
              <a:ext cx="9525" cy="8096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4" name="Freeform 74"/>
            <p:cNvSpPr>
              <a:spLocks noEditPoints="1"/>
            </p:cNvSpPr>
            <p:nvPr/>
          </p:nvSpPr>
          <p:spPr bwMode="auto">
            <a:xfrm>
              <a:off x="3533776" y="1008063"/>
              <a:ext cx="55563" cy="80963"/>
            </a:xfrm>
            <a:custGeom>
              <a:avLst/>
              <a:gdLst>
                <a:gd name="T0" fmla="*/ 0 w 32"/>
                <a:gd name="T1" fmla="*/ 48 h 48"/>
                <a:gd name="T2" fmla="*/ 0 w 32"/>
                <a:gd name="T3" fmla="*/ 0 h 48"/>
                <a:gd name="T4" fmla="*/ 13 w 32"/>
                <a:gd name="T5" fmla="*/ 0 h 48"/>
                <a:gd name="T6" fmla="*/ 26 w 32"/>
                <a:gd name="T7" fmla="*/ 2 h 48"/>
                <a:gd name="T8" fmla="*/ 32 w 32"/>
                <a:gd name="T9" fmla="*/ 14 h 48"/>
                <a:gd name="T10" fmla="*/ 26 w 32"/>
                <a:gd name="T11" fmla="*/ 25 h 48"/>
                <a:gd name="T12" fmla="*/ 13 w 32"/>
                <a:gd name="T13" fmla="*/ 27 h 48"/>
                <a:gd name="T14" fmla="*/ 5 w 32"/>
                <a:gd name="T15" fmla="*/ 27 h 48"/>
                <a:gd name="T16" fmla="*/ 5 w 32"/>
                <a:gd name="T17" fmla="*/ 48 h 48"/>
                <a:gd name="T18" fmla="*/ 0 w 32"/>
                <a:gd name="T19" fmla="*/ 48 h 48"/>
                <a:gd name="T20" fmla="*/ 5 w 32"/>
                <a:gd name="T21" fmla="*/ 23 h 48"/>
                <a:gd name="T22" fmla="*/ 15 w 32"/>
                <a:gd name="T23" fmla="*/ 23 h 48"/>
                <a:gd name="T24" fmla="*/ 24 w 32"/>
                <a:gd name="T25" fmla="*/ 21 h 48"/>
                <a:gd name="T26" fmla="*/ 28 w 32"/>
                <a:gd name="T27" fmla="*/ 14 h 48"/>
                <a:gd name="T28" fmla="*/ 24 w 32"/>
                <a:gd name="T29" fmla="*/ 6 h 48"/>
                <a:gd name="T30" fmla="*/ 15 w 32"/>
                <a:gd name="T31" fmla="*/ 4 h 48"/>
                <a:gd name="T32" fmla="*/ 5 w 32"/>
                <a:gd name="T33" fmla="*/ 4 h 48"/>
                <a:gd name="T34" fmla="*/ 5 w 32"/>
                <a:gd name="T35" fmla="*/ 23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2" h="48">
                  <a:moveTo>
                    <a:pt x="0" y="48"/>
                  </a:moveTo>
                  <a:cubicBezTo>
                    <a:pt x="0" y="0"/>
                    <a:pt x="0" y="0"/>
                    <a:pt x="0" y="0"/>
                  </a:cubicBezTo>
                  <a:cubicBezTo>
                    <a:pt x="13" y="0"/>
                    <a:pt x="13" y="0"/>
                    <a:pt x="13" y="0"/>
                  </a:cubicBezTo>
                  <a:cubicBezTo>
                    <a:pt x="18" y="0"/>
                    <a:pt x="23" y="1"/>
                    <a:pt x="26" y="2"/>
                  </a:cubicBezTo>
                  <a:cubicBezTo>
                    <a:pt x="30" y="5"/>
                    <a:pt x="32" y="8"/>
                    <a:pt x="32" y="14"/>
                  </a:cubicBezTo>
                  <a:cubicBezTo>
                    <a:pt x="32" y="19"/>
                    <a:pt x="30" y="22"/>
                    <a:pt x="26" y="25"/>
                  </a:cubicBezTo>
                  <a:cubicBezTo>
                    <a:pt x="23" y="26"/>
                    <a:pt x="18" y="27"/>
                    <a:pt x="13" y="27"/>
                  </a:cubicBezTo>
                  <a:cubicBezTo>
                    <a:pt x="5" y="27"/>
                    <a:pt x="5" y="27"/>
                    <a:pt x="5" y="27"/>
                  </a:cubicBezTo>
                  <a:cubicBezTo>
                    <a:pt x="5" y="48"/>
                    <a:pt x="5" y="48"/>
                    <a:pt x="5" y="48"/>
                  </a:cubicBezTo>
                  <a:lnTo>
                    <a:pt x="0" y="48"/>
                  </a:lnTo>
                  <a:close/>
                  <a:moveTo>
                    <a:pt x="5" y="23"/>
                  </a:moveTo>
                  <a:cubicBezTo>
                    <a:pt x="15" y="23"/>
                    <a:pt x="15" y="23"/>
                    <a:pt x="15" y="23"/>
                  </a:cubicBezTo>
                  <a:cubicBezTo>
                    <a:pt x="19" y="23"/>
                    <a:pt x="22" y="23"/>
                    <a:pt x="24" y="21"/>
                  </a:cubicBezTo>
                  <a:cubicBezTo>
                    <a:pt x="26" y="20"/>
                    <a:pt x="28" y="17"/>
                    <a:pt x="28" y="14"/>
                  </a:cubicBezTo>
                  <a:cubicBezTo>
                    <a:pt x="28" y="10"/>
                    <a:pt x="26" y="8"/>
                    <a:pt x="24" y="6"/>
                  </a:cubicBezTo>
                  <a:cubicBezTo>
                    <a:pt x="22" y="5"/>
                    <a:pt x="19" y="4"/>
                    <a:pt x="15" y="4"/>
                  </a:cubicBezTo>
                  <a:cubicBezTo>
                    <a:pt x="5" y="4"/>
                    <a:pt x="5" y="4"/>
                    <a:pt x="5" y="4"/>
                  </a:cubicBezTo>
                  <a:lnTo>
                    <a:pt x="5"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5" name="Freeform 75"/>
            <p:cNvSpPr>
              <a:spLocks/>
            </p:cNvSpPr>
            <p:nvPr/>
          </p:nvSpPr>
          <p:spPr bwMode="auto">
            <a:xfrm>
              <a:off x="3595689" y="1008063"/>
              <a:ext cx="58738" cy="80963"/>
            </a:xfrm>
            <a:custGeom>
              <a:avLst/>
              <a:gdLst>
                <a:gd name="T0" fmla="*/ 16 w 37"/>
                <a:gd name="T1" fmla="*/ 4 h 51"/>
                <a:gd name="T2" fmla="*/ 0 w 37"/>
                <a:gd name="T3" fmla="*/ 4 h 51"/>
                <a:gd name="T4" fmla="*/ 0 w 37"/>
                <a:gd name="T5" fmla="*/ 0 h 51"/>
                <a:gd name="T6" fmla="*/ 37 w 37"/>
                <a:gd name="T7" fmla="*/ 0 h 51"/>
                <a:gd name="T8" fmla="*/ 37 w 37"/>
                <a:gd name="T9" fmla="*/ 4 h 51"/>
                <a:gd name="T10" fmla="*/ 21 w 37"/>
                <a:gd name="T11" fmla="*/ 4 h 51"/>
                <a:gd name="T12" fmla="*/ 21 w 37"/>
                <a:gd name="T13" fmla="*/ 51 h 51"/>
                <a:gd name="T14" fmla="*/ 16 w 37"/>
                <a:gd name="T15" fmla="*/ 51 h 51"/>
                <a:gd name="T16" fmla="*/ 16 w 37"/>
                <a:gd name="T17" fmla="*/ 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51">
                  <a:moveTo>
                    <a:pt x="16" y="4"/>
                  </a:moveTo>
                  <a:lnTo>
                    <a:pt x="0" y="4"/>
                  </a:lnTo>
                  <a:lnTo>
                    <a:pt x="0" y="0"/>
                  </a:lnTo>
                  <a:lnTo>
                    <a:pt x="37" y="0"/>
                  </a:lnTo>
                  <a:lnTo>
                    <a:pt x="37" y="4"/>
                  </a:lnTo>
                  <a:lnTo>
                    <a:pt x="21" y="4"/>
                  </a:lnTo>
                  <a:lnTo>
                    <a:pt x="21" y="51"/>
                  </a:lnTo>
                  <a:lnTo>
                    <a:pt x="16" y="51"/>
                  </a:lnTo>
                  <a:lnTo>
                    <a:pt x="16"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6" name="Freeform 76"/>
            <p:cNvSpPr>
              <a:spLocks/>
            </p:cNvSpPr>
            <p:nvPr/>
          </p:nvSpPr>
          <p:spPr bwMode="auto">
            <a:xfrm>
              <a:off x="3203576" y="1589088"/>
              <a:ext cx="33338" cy="47625"/>
            </a:xfrm>
            <a:custGeom>
              <a:avLst/>
              <a:gdLst>
                <a:gd name="T0" fmla="*/ 9 w 21"/>
                <a:gd name="T1" fmla="*/ 2 h 30"/>
                <a:gd name="T2" fmla="*/ 0 w 21"/>
                <a:gd name="T3" fmla="*/ 2 h 30"/>
                <a:gd name="T4" fmla="*/ 0 w 21"/>
                <a:gd name="T5" fmla="*/ 0 h 30"/>
                <a:gd name="T6" fmla="*/ 21 w 21"/>
                <a:gd name="T7" fmla="*/ 0 h 30"/>
                <a:gd name="T8" fmla="*/ 21 w 21"/>
                <a:gd name="T9" fmla="*/ 2 h 30"/>
                <a:gd name="T10" fmla="*/ 13 w 21"/>
                <a:gd name="T11" fmla="*/ 2 h 30"/>
                <a:gd name="T12" fmla="*/ 13 w 21"/>
                <a:gd name="T13" fmla="*/ 30 h 30"/>
                <a:gd name="T14" fmla="*/ 9 w 21"/>
                <a:gd name="T15" fmla="*/ 30 h 30"/>
                <a:gd name="T16" fmla="*/ 9 w 21"/>
                <a:gd name="T17" fmla="*/ 2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30">
                  <a:moveTo>
                    <a:pt x="9" y="2"/>
                  </a:moveTo>
                  <a:lnTo>
                    <a:pt x="0" y="2"/>
                  </a:lnTo>
                  <a:lnTo>
                    <a:pt x="0" y="0"/>
                  </a:lnTo>
                  <a:lnTo>
                    <a:pt x="21" y="0"/>
                  </a:lnTo>
                  <a:lnTo>
                    <a:pt x="21" y="2"/>
                  </a:lnTo>
                  <a:lnTo>
                    <a:pt x="13" y="2"/>
                  </a:lnTo>
                  <a:lnTo>
                    <a:pt x="13" y="30"/>
                  </a:lnTo>
                  <a:lnTo>
                    <a:pt x="9" y="30"/>
                  </a:lnTo>
                  <a:lnTo>
                    <a:pt x="9"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7" name="Freeform 77"/>
            <p:cNvSpPr>
              <a:spLocks noEditPoints="1"/>
            </p:cNvSpPr>
            <p:nvPr/>
          </p:nvSpPr>
          <p:spPr bwMode="auto">
            <a:xfrm>
              <a:off x="3238501" y="1587501"/>
              <a:ext cx="42863" cy="49213"/>
            </a:xfrm>
            <a:custGeom>
              <a:avLst/>
              <a:gdLst>
                <a:gd name="T0" fmla="*/ 22 w 25"/>
                <a:gd name="T1" fmla="*/ 25 h 29"/>
                <a:gd name="T2" fmla="*/ 13 w 25"/>
                <a:gd name="T3" fmla="*/ 29 h 29"/>
                <a:gd name="T4" fmla="*/ 4 w 25"/>
                <a:gd name="T5" fmla="*/ 25 h 29"/>
                <a:gd name="T6" fmla="*/ 0 w 25"/>
                <a:gd name="T7" fmla="*/ 15 h 29"/>
                <a:gd name="T8" fmla="*/ 4 w 25"/>
                <a:gd name="T9" fmla="*/ 4 h 29"/>
                <a:gd name="T10" fmla="*/ 13 w 25"/>
                <a:gd name="T11" fmla="*/ 0 h 29"/>
                <a:gd name="T12" fmla="*/ 22 w 25"/>
                <a:gd name="T13" fmla="*/ 4 h 29"/>
                <a:gd name="T14" fmla="*/ 25 w 25"/>
                <a:gd name="T15" fmla="*/ 15 h 29"/>
                <a:gd name="T16" fmla="*/ 22 w 25"/>
                <a:gd name="T17" fmla="*/ 25 h 29"/>
                <a:gd name="T18" fmla="*/ 5 w 25"/>
                <a:gd name="T19" fmla="*/ 23 h 29"/>
                <a:gd name="T20" fmla="*/ 13 w 25"/>
                <a:gd name="T21" fmla="*/ 27 h 29"/>
                <a:gd name="T22" fmla="*/ 20 w 25"/>
                <a:gd name="T23" fmla="*/ 23 h 29"/>
                <a:gd name="T24" fmla="*/ 22 w 25"/>
                <a:gd name="T25" fmla="*/ 15 h 29"/>
                <a:gd name="T26" fmla="*/ 20 w 25"/>
                <a:gd name="T27" fmla="*/ 7 h 29"/>
                <a:gd name="T28" fmla="*/ 13 w 25"/>
                <a:gd name="T29" fmla="*/ 3 h 29"/>
                <a:gd name="T30" fmla="*/ 5 w 25"/>
                <a:gd name="T31" fmla="*/ 7 h 29"/>
                <a:gd name="T32" fmla="*/ 3 w 25"/>
                <a:gd name="T33" fmla="*/ 15 h 29"/>
                <a:gd name="T34" fmla="*/ 5 w 25"/>
                <a:gd name="T35" fmla="*/ 23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5" h="29">
                  <a:moveTo>
                    <a:pt x="22" y="25"/>
                  </a:moveTo>
                  <a:cubicBezTo>
                    <a:pt x="20" y="28"/>
                    <a:pt x="17" y="29"/>
                    <a:pt x="13" y="29"/>
                  </a:cubicBezTo>
                  <a:cubicBezTo>
                    <a:pt x="9" y="29"/>
                    <a:pt x="6" y="28"/>
                    <a:pt x="4" y="25"/>
                  </a:cubicBezTo>
                  <a:cubicBezTo>
                    <a:pt x="1" y="23"/>
                    <a:pt x="0" y="19"/>
                    <a:pt x="0" y="15"/>
                  </a:cubicBezTo>
                  <a:cubicBezTo>
                    <a:pt x="0" y="10"/>
                    <a:pt x="1" y="7"/>
                    <a:pt x="4" y="4"/>
                  </a:cubicBezTo>
                  <a:cubicBezTo>
                    <a:pt x="6" y="2"/>
                    <a:pt x="9" y="0"/>
                    <a:pt x="13" y="0"/>
                  </a:cubicBezTo>
                  <a:cubicBezTo>
                    <a:pt x="17" y="0"/>
                    <a:pt x="20" y="2"/>
                    <a:pt x="22" y="4"/>
                  </a:cubicBezTo>
                  <a:cubicBezTo>
                    <a:pt x="24" y="7"/>
                    <a:pt x="25" y="10"/>
                    <a:pt x="25" y="15"/>
                  </a:cubicBezTo>
                  <a:cubicBezTo>
                    <a:pt x="25" y="19"/>
                    <a:pt x="24" y="23"/>
                    <a:pt x="22" y="25"/>
                  </a:cubicBezTo>
                  <a:close/>
                  <a:moveTo>
                    <a:pt x="5" y="23"/>
                  </a:moveTo>
                  <a:cubicBezTo>
                    <a:pt x="7" y="26"/>
                    <a:pt x="9" y="27"/>
                    <a:pt x="13" y="27"/>
                  </a:cubicBezTo>
                  <a:cubicBezTo>
                    <a:pt x="16" y="27"/>
                    <a:pt x="18" y="26"/>
                    <a:pt x="20" y="23"/>
                  </a:cubicBezTo>
                  <a:cubicBezTo>
                    <a:pt x="22" y="21"/>
                    <a:pt x="22" y="18"/>
                    <a:pt x="22" y="15"/>
                  </a:cubicBezTo>
                  <a:cubicBezTo>
                    <a:pt x="22" y="11"/>
                    <a:pt x="22" y="9"/>
                    <a:pt x="20" y="7"/>
                  </a:cubicBezTo>
                  <a:cubicBezTo>
                    <a:pt x="18" y="4"/>
                    <a:pt x="16" y="3"/>
                    <a:pt x="13" y="3"/>
                  </a:cubicBezTo>
                  <a:cubicBezTo>
                    <a:pt x="9" y="3"/>
                    <a:pt x="7" y="4"/>
                    <a:pt x="5" y="7"/>
                  </a:cubicBezTo>
                  <a:cubicBezTo>
                    <a:pt x="4" y="9"/>
                    <a:pt x="3" y="11"/>
                    <a:pt x="3" y="15"/>
                  </a:cubicBezTo>
                  <a:cubicBezTo>
                    <a:pt x="3" y="18"/>
                    <a:pt x="4" y="21"/>
                    <a:pt x="5" y="2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8" name="Freeform 78"/>
            <p:cNvSpPr>
              <a:spLocks/>
            </p:cNvSpPr>
            <p:nvPr/>
          </p:nvSpPr>
          <p:spPr bwMode="auto">
            <a:xfrm>
              <a:off x="3282951" y="1589088"/>
              <a:ext cx="33338" cy="47625"/>
            </a:xfrm>
            <a:custGeom>
              <a:avLst/>
              <a:gdLst>
                <a:gd name="T0" fmla="*/ 9 w 21"/>
                <a:gd name="T1" fmla="*/ 2 h 30"/>
                <a:gd name="T2" fmla="*/ 0 w 21"/>
                <a:gd name="T3" fmla="*/ 2 h 30"/>
                <a:gd name="T4" fmla="*/ 0 w 21"/>
                <a:gd name="T5" fmla="*/ 0 h 30"/>
                <a:gd name="T6" fmla="*/ 21 w 21"/>
                <a:gd name="T7" fmla="*/ 0 h 30"/>
                <a:gd name="T8" fmla="*/ 21 w 21"/>
                <a:gd name="T9" fmla="*/ 2 h 30"/>
                <a:gd name="T10" fmla="*/ 12 w 21"/>
                <a:gd name="T11" fmla="*/ 2 h 30"/>
                <a:gd name="T12" fmla="*/ 12 w 21"/>
                <a:gd name="T13" fmla="*/ 30 h 30"/>
                <a:gd name="T14" fmla="*/ 9 w 21"/>
                <a:gd name="T15" fmla="*/ 30 h 30"/>
                <a:gd name="T16" fmla="*/ 9 w 21"/>
                <a:gd name="T17" fmla="*/ 2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30">
                  <a:moveTo>
                    <a:pt x="9" y="2"/>
                  </a:moveTo>
                  <a:lnTo>
                    <a:pt x="0" y="2"/>
                  </a:lnTo>
                  <a:lnTo>
                    <a:pt x="0" y="0"/>
                  </a:lnTo>
                  <a:lnTo>
                    <a:pt x="21" y="0"/>
                  </a:lnTo>
                  <a:lnTo>
                    <a:pt x="21" y="2"/>
                  </a:lnTo>
                  <a:lnTo>
                    <a:pt x="12" y="2"/>
                  </a:lnTo>
                  <a:lnTo>
                    <a:pt x="12" y="30"/>
                  </a:lnTo>
                  <a:lnTo>
                    <a:pt x="9" y="30"/>
                  </a:lnTo>
                  <a:lnTo>
                    <a:pt x="9"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9" name="Freeform 79"/>
            <p:cNvSpPr>
              <a:spLocks noEditPoints="1"/>
            </p:cNvSpPr>
            <p:nvPr/>
          </p:nvSpPr>
          <p:spPr bwMode="auto">
            <a:xfrm>
              <a:off x="3313114" y="1589088"/>
              <a:ext cx="42863" cy="47625"/>
            </a:xfrm>
            <a:custGeom>
              <a:avLst/>
              <a:gdLst>
                <a:gd name="T0" fmla="*/ 0 w 27"/>
                <a:gd name="T1" fmla="*/ 30 h 30"/>
                <a:gd name="T2" fmla="*/ 12 w 27"/>
                <a:gd name="T3" fmla="*/ 0 h 30"/>
                <a:gd name="T4" fmla="*/ 15 w 27"/>
                <a:gd name="T5" fmla="*/ 0 h 30"/>
                <a:gd name="T6" fmla="*/ 27 w 27"/>
                <a:gd name="T7" fmla="*/ 30 h 30"/>
                <a:gd name="T8" fmla="*/ 23 w 27"/>
                <a:gd name="T9" fmla="*/ 30 h 30"/>
                <a:gd name="T10" fmla="*/ 21 w 27"/>
                <a:gd name="T11" fmla="*/ 21 h 30"/>
                <a:gd name="T12" fmla="*/ 6 w 27"/>
                <a:gd name="T13" fmla="*/ 21 h 30"/>
                <a:gd name="T14" fmla="*/ 3 w 27"/>
                <a:gd name="T15" fmla="*/ 30 h 30"/>
                <a:gd name="T16" fmla="*/ 0 w 27"/>
                <a:gd name="T17" fmla="*/ 30 h 30"/>
                <a:gd name="T18" fmla="*/ 20 w 27"/>
                <a:gd name="T19" fmla="*/ 19 h 30"/>
                <a:gd name="T20" fmla="*/ 14 w 27"/>
                <a:gd name="T21" fmla="*/ 2 h 30"/>
                <a:gd name="T22" fmla="*/ 7 w 27"/>
                <a:gd name="T23" fmla="*/ 19 h 30"/>
                <a:gd name="T24" fmla="*/ 20 w 27"/>
                <a:gd name="T25" fmla="*/ 19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 h="30">
                  <a:moveTo>
                    <a:pt x="0" y="30"/>
                  </a:moveTo>
                  <a:lnTo>
                    <a:pt x="12" y="0"/>
                  </a:lnTo>
                  <a:lnTo>
                    <a:pt x="15" y="0"/>
                  </a:lnTo>
                  <a:lnTo>
                    <a:pt x="27" y="30"/>
                  </a:lnTo>
                  <a:lnTo>
                    <a:pt x="23" y="30"/>
                  </a:lnTo>
                  <a:lnTo>
                    <a:pt x="21" y="21"/>
                  </a:lnTo>
                  <a:lnTo>
                    <a:pt x="6" y="21"/>
                  </a:lnTo>
                  <a:lnTo>
                    <a:pt x="3" y="30"/>
                  </a:lnTo>
                  <a:lnTo>
                    <a:pt x="0" y="30"/>
                  </a:lnTo>
                  <a:close/>
                  <a:moveTo>
                    <a:pt x="20" y="19"/>
                  </a:moveTo>
                  <a:lnTo>
                    <a:pt x="14" y="2"/>
                  </a:lnTo>
                  <a:lnTo>
                    <a:pt x="7" y="19"/>
                  </a:lnTo>
                  <a:lnTo>
                    <a:pt x="20" y="1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0" name="Freeform 80"/>
            <p:cNvSpPr>
              <a:spLocks/>
            </p:cNvSpPr>
            <p:nvPr/>
          </p:nvSpPr>
          <p:spPr bwMode="auto">
            <a:xfrm>
              <a:off x="3362326" y="1589088"/>
              <a:ext cx="28575" cy="47625"/>
            </a:xfrm>
            <a:custGeom>
              <a:avLst/>
              <a:gdLst>
                <a:gd name="T0" fmla="*/ 0 w 18"/>
                <a:gd name="T1" fmla="*/ 30 h 30"/>
                <a:gd name="T2" fmla="*/ 0 w 18"/>
                <a:gd name="T3" fmla="*/ 0 h 30"/>
                <a:gd name="T4" fmla="*/ 3 w 18"/>
                <a:gd name="T5" fmla="*/ 0 h 30"/>
                <a:gd name="T6" fmla="*/ 3 w 18"/>
                <a:gd name="T7" fmla="*/ 27 h 30"/>
                <a:gd name="T8" fmla="*/ 18 w 18"/>
                <a:gd name="T9" fmla="*/ 27 h 30"/>
                <a:gd name="T10" fmla="*/ 18 w 18"/>
                <a:gd name="T11" fmla="*/ 30 h 30"/>
                <a:gd name="T12" fmla="*/ 0 w 18"/>
                <a:gd name="T13" fmla="*/ 30 h 30"/>
              </a:gdLst>
              <a:ahLst/>
              <a:cxnLst>
                <a:cxn ang="0">
                  <a:pos x="T0" y="T1"/>
                </a:cxn>
                <a:cxn ang="0">
                  <a:pos x="T2" y="T3"/>
                </a:cxn>
                <a:cxn ang="0">
                  <a:pos x="T4" y="T5"/>
                </a:cxn>
                <a:cxn ang="0">
                  <a:pos x="T6" y="T7"/>
                </a:cxn>
                <a:cxn ang="0">
                  <a:pos x="T8" y="T9"/>
                </a:cxn>
                <a:cxn ang="0">
                  <a:pos x="T10" y="T11"/>
                </a:cxn>
                <a:cxn ang="0">
                  <a:pos x="T12" y="T13"/>
                </a:cxn>
              </a:cxnLst>
              <a:rect l="0" t="0" r="r" b="b"/>
              <a:pathLst>
                <a:path w="18" h="30">
                  <a:moveTo>
                    <a:pt x="0" y="30"/>
                  </a:moveTo>
                  <a:lnTo>
                    <a:pt x="0" y="0"/>
                  </a:lnTo>
                  <a:lnTo>
                    <a:pt x="3" y="0"/>
                  </a:lnTo>
                  <a:lnTo>
                    <a:pt x="3" y="27"/>
                  </a:lnTo>
                  <a:lnTo>
                    <a:pt x="18" y="27"/>
                  </a:lnTo>
                  <a:lnTo>
                    <a:pt x="18" y="30"/>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1" name="Rectangle 81"/>
            <p:cNvSpPr>
              <a:spLocks noChangeArrowheads="1"/>
            </p:cNvSpPr>
            <p:nvPr/>
          </p:nvSpPr>
          <p:spPr bwMode="auto">
            <a:xfrm>
              <a:off x="3392489" y="1639888"/>
              <a:ext cx="31750"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2" name="Rectangle 82"/>
            <p:cNvSpPr>
              <a:spLocks noChangeArrowheads="1"/>
            </p:cNvSpPr>
            <p:nvPr/>
          </p:nvSpPr>
          <p:spPr bwMode="auto">
            <a:xfrm>
              <a:off x="3424239" y="1639888"/>
              <a:ext cx="31750"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3" name="Rectangle 83"/>
            <p:cNvSpPr>
              <a:spLocks noChangeArrowheads="1"/>
            </p:cNvSpPr>
            <p:nvPr/>
          </p:nvSpPr>
          <p:spPr bwMode="auto">
            <a:xfrm>
              <a:off x="3455989" y="1639888"/>
              <a:ext cx="33338"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4" name="Rectangle 84"/>
            <p:cNvSpPr>
              <a:spLocks noChangeArrowheads="1"/>
            </p:cNvSpPr>
            <p:nvPr/>
          </p:nvSpPr>
          <p:spPr bwMode="auto">
            <a:xfrm>
              <a:off x="3489326" y="1639888"/>
              <a:ext cx="33338"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5" name="Rectangle 85"/>
            <p:cNvSpPr>
              <a:spLocks noChangeArrowheads="1"/>
            </p:cNvSpPr>
            <p:nvPr/>
          </p:nvSpPr>
          <p:spPr bwMode="auto">
            <a:xfrm>
              <a:off x="3522664" y="1639888"/>
              <a:ext cx="31750"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6" name="Rectangle 86"/>
            <p:cNvSpPr>
              <a:spLocks noChangeArrowheads="1"/>
            </p:cNvSpPr>
            <p:nvPr/>
          </p:nvSpPr>
          <p:spPr bwMode="auto">
            <a:xfrm>
              <a:off x="3554414" y="1639888"/>
              <a:ext cx="31750"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7" name="Freeform 87"/>
            <p:cNvSpPr>
              <a:spLocks noEditPoints="1"/>
            </p:cNvSpPr>
            <p:nvPr/>
          </p:nvSpPr>
          <p:spPr bwMode="auto">
            <a:xfrm>
              <a:off x="3589339" y="1587501"/>
              <a:ext cx="31750" cy="52388"/>
            </a:xfrm>
            <a:custGeom>
              <a:avLst/>
              <a:gdLst>
                <a:gd name="T0" fmla="*/ 10 w 19"/>
                <a:gd name="T1" fmla="*/ 31 h 31"/>
                <a:gd name="T2" fmla="*/ 8 w 19"/>
                <a:gd name="T3" fmla="*/ 31 h 31"/>
                <a:gd name="T4" fmla="*/ 8 w 19"/>
                <a:gd name="T5" fmla="*/ 29 h 31"/>
                <a:gd name="T6" fmla="*/ 3 w 19"/>
                <a:gd name="T7" fmla="*/ 28 h 31"/>
                <a:gd name="T8" fmla="*/ 0 w 19"/>
                <a:gd name="T9" fmla="*/ 22 h 31"/>
                <a:gd name="T10" fmla="*/ 3 w 19"/>
                <a:gd name="T11" fmla="*/ 22 h 31"/>
                <a:gd name="T12" fmla="*/ 5 w 19"/>
                <a:gd name="T13" fmla="*/ 26 h 31"/>
                <a:gd name="T14" fmla="*/ 8 w 19"/>
                <a:gd name="T15" fmla="*/ 27 h 31"/>
                <a:gd name="T16" fmla="*/ 8 w 19"/>
                <a:gd name="T17" fmla="*/ 16 h 31"/>
                <a:gd name="T18" fmla="*/ 4 w 19"/>
                <a:gd name="T19" fmla="*/ 15 h 31"/>
                <a:gd name="T20" fmla="*/ 1 w 19"/>
                <a:gd name="T21" fmla="*/ 9 h 31"/>
                <a:gd name="T22" fmla="*/ 3 w 19"/>
                <a:gd name="T23" fmla="*/ 4 h 31"/>
                <a:gd name="T24" fmla="*/ 8 w 19"/>
                <a:gd name="T25" fmla="*/ 2 h 31"/>
                <a:gd name="T26" fmla="*/ 8 w 19"/>
                <a:gd name="T27" fmla="*/ 0 h 31"/>
                <a:gd name="T28" fmla="*/ 10 w 19"/>
                <a:gd name="T29" fmla="*/ 0 h 31"/>
                <a:gd name="T30" fmla="*/ 10 w 19"/>
                <a:gd name="T31" fmla="*/ 2 h 31"/>
                <a:gd name="T32" fmla="*/ 16 w 19"/>
                <a:gd name="T33" fmla="*/ 3 h 31"/>
                <a:gd name="T34" fmla="*/ 18 w 19"/>
                <a:gd name="T35" fmla="*/ 8 h 31"/>
                <a:gd name="T36" fmla="*/ 15 w 19"/>
                <a:gd name="T37" fmla="*/ 8 h 31"/>
                <a:gd name="T38" fmla="*/ 14 w 19"/>
                <a:gd name="T39" fmla="*/ 5 h 31"/>
                <a:gd name="T40" fmla="*/ 10 w 19"/>
                <a:gd name="T41" fmla="*/ 4 h 31"/>
                <a:gd name="T42" fmla="*/ 10 w 19"/>
                <a:gd name="T43" fmla="*/ 14 h 31"/>
                <a:gd name="T44" fmla="*/ 14 w 19"/>
                <a:gd name="T45" fmla="*/ 16 h 31"/>
                <a:gd name="T46" fmla="*/ 17 w 19"/>
                <a:gd name="T47" fmla="*/ 18 h 31"/>
                <a:gd name="T48" fmla="*/ 19 w 19"/>
                <a:gd name="T49" fmla="*/ 22 h 31"/>
                <a:gd name="T50" fmla="*/ 16 w 19"/>
                <a:gd name="T51" fmla="*/ 28 h 31"/>
                <a:gd name="T52" fmla="*/ 10 w 19"/>
                <a:gd name="T53" fmla="*/ 29 h 31"/>
                <a:gd name="T54" fmla="*/ 10 w 19"/>
                <a:gd name="T55" fmla="*/ 31 h 31"/>
                <a:gd name="T56" fmla="*/ 8 w 19"/>
                <a:gd name="T57" fmla="*/ 4 h 31"/>
                <a:gd name="T58" fmla="*/ 5 w 19"/>
                <a:gd name="T59" fmla="*/ 5 h 31"/>
                <a:gd name="T60" fmla="*/ 4 w 19"/>
                <a:gd name="T61" fmla="*/ 9 h 31"/>
                <a:gd name="T62" fmla="*/ 5 w 19"/>
                <a:gd name="T63" fmla="*/ 12 h 31"/>
                <a:gd name="T64" fmla="*/ 8 w 19"/>
                <a:gd name="T65" fmla="*/ 14 h 31"/>
                <a:gd name="T66" fmla="*/ 8 w 19"/>
                <a:gd name="T67" fmla="*/ 4 h 31"/>
                <a:gd name="T68" fmla="*/ 10 w 19"/>
                <a:gd name="T69" fmla="*/ 27 h 31"/>
                <a:gd name="T70" fmla="*/ 14 w 19"/>
                <a:gd name="T71" fmla="*/ 26 h 31"/>
                <a:gd name="T72" fmla="*/ 16 w 19"/>
                <a:gd name="T73" fmla="*/ 22 h 31"/>
                <a:gd name="T74" fmla="*/ 14 w 19"/>
                <a:gd name="T75" fmla="*/ 19 h 31"/>
                <a:gd name="T76" fmla="*/ 10 w 19"/>
                <a:gd name="T77" fmla="*/ 17 h 31"/>
                <a:gd name="T78" fmla="*/ 10 w 19"/>
                <a:gd name="T79" fmla="*/ 27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9" h="31">
                  <a:moveTo>
                    <a:pt x="10" y="31"/>
                  </a:moveTo>
                  <a:cubicBezTo>
                    <a:pt x="8" y="31"/>
                    <a:pt x="8" y="31"/>
                    <a:pt x="8" y="31"/>
                  </a:cubicBezTo>
                  <a:cubicBezTo>
                    <a:pt x="8" y="29"/>
                    <a:pt x="8" y="29"/>
                    <a:pt x="8" y="29"/>
                  </a:cubicBezTo>
                  <a:cubicBezTo>
                    <a:pt x="6" y="29"/>
                    <a:pt x="4" y="29"/>
                    <a:pt x="3" y="28"/>
                  </a:cubicBezTo>
                  <a:cubicBezTo>
                    <a:pt x="1" y="26"/>
                    <a:pt x="0" y="24"/>
                    <a:pt x="0" y="22"/>
                  </a:cubicBezTo>
                  <a:cubicBezTo>
                    <a:pt x="3" y="22"/>
                    <a:pt x="3" y="22"/>
                    <a:pt x="3" y="22"/>
                  </a:cubicBezTo>
                  <a:cubicBezTo>
                    <a:pt x="3" y="24"/>
                    <a:pt x="4" y="25"/>
                    <a:pt x="5" y="26"/>
                  </a:cubicBezTo>
                  <a:cubicBezTo>
                    <a:pt x="6" y="27"/>
                    <a:pt x="7" y="27"/>
                    <a:pt x="8" y="27"/>
                  </a:cubicBezTo>
                  <a:cubicBezTo>
                    <a:pt x="8" y="16"/>
                    <a:pt x="8" y="16"/>
                    <a:pt x="8" y="16"/>
                  </a:cubicBezTo>
                  <a:cubicBezTo>
                    <a:pt x="4" y="15"/>
                    <a:pt x="4" y="15"/>
                    <a:pt x="4" y="15"/>
                  </a:cubicBezTo>
                  <a:cubicBezTo>
                    <a:pt x="2" y="13"/>
                    <a:pt x="1" y="11"/>
                    <a:pt x="1" y="9"/>
                  </a:cubicBezTo>
                  <a:cubicBezTo>
                    <a:pt x="1" y="7"/>
                    <a:pt x="2" y="5"/>
                    <a:pt x="3" y="4"/>
                  </a:cubicBezTo>
                  <a:cubicBezTo>
                    <a:pt x="5" y="2"/>
                    <a:pt x="7" y="2"/>
                    <a:pt x="8" y="2"/>
                  </a:cubicBezTo>
                  <a:cubicBezTo>
                    <a:pt x="8" y="0"/>
                    <a:pt x="8" y="0"/>
                    <a:pt x="8" y="0"/>
                  </a:cubicBezTo>
                  <a:cubicBezTo>
                    <a:pt x="10" y="0"/>
                    <a:pt x="10" y="0"/>
                    <a:pt x="10" y="0"/>
                  </a:cubicBezTo>
                  <a:cubicBezTo>
                    <a:pt x="10" y="2"/>
                    <a:pt x="10" y="2"/>
                    <a:pt x="10" y="2"/>
                  </a:cubicBezTo>
                  <a:cubicBezTo>
                    <a:pt x="12" y="2"/>
                    <a:pt x="14" y="2"/>
                    <a:pt x="16" y="3"/>
                  </a:cubicBezTo>
                  <a:cubicBezTo>
                    <a:pt x="17" y="5"/>
                    <a:pt x="18" y="6"/>
                    <a:pt x="18" y="8"/>
                  </a:cubicBezTo>
                  <a:cubicBezTo>
                    <a:pt x="15" y="8"/>
                    <a:pt x="15" y="8"/>
                    <a:pt x="15" y="8"/>
                  </a:cubicBezTo>
                  <a:cubicBezTo>
                    <a:pt x="15" y="7"/>
                    <a:pt x="15" y="6"/>
                    <a:pt x="14" y="5"/>
                  </a:cubicBezTo>
                  <a:cubicBezTo>
                    <a:pt x="13" y="4"/>
                    <a:pt x="12" y="4"/>
                    <a:pt x="10" y="4"/>
                  </a:cubicBezTo>
                  <a:cubicBezTo>
                    <a:pt x="10" y="14"/>
                    <a:pt x="10" y="14"/>
                    <a:pt x="10" y="14"/>
                  </a:cubicBezTo>
                  <a:cubicBezTo>
                    <a:pt x="12" y="15"/>
                    <a:pt x="14" y="15"/>
                    <a:pt x="14" y="16"/>
                  </a:cubicBezTo>
                  <a:cubicBezTo>
                    <a:pt x="16" y="16"/>
                    <a:pt x="17" y="17"/>
                    <a:pt x="17" y="18"/>
                  </a:cubicBezTo>
                  <a:cubicBezTo>
                    <a:pt x="18" y="19"/>
                    <a:pt x="19" y="20"/>
                    <a:pt x="19" y="22"/>
                  </a:cubicBezTo>
                  <a:cubicBezTo>
                    <a:pt x="19" y="24"/>
                    <a:pt x="18" y="26"/>
                    <a:pt x="16" y="28"/>
                  </a:cubicBezTo>
                  <a:cubicBezTo>
                    <a:pt x="15" y="29"/>
                    <a:pt x="13" y="29"/>
                    <a:pt x="10" y="29"/>
                  </a:cubicBezTo>
                  <a:lnTo>
                    <a:pt x="10" y="31"/>
                  </a:lnTo>
                  <a:close/>
                  <a:moveTo>
                    <a:pt x="8" y="4"/>
                  </a:moveTo>
                  <a:cubicBezTo>
                    <a:pt x="7" y="4"/>
                    <a:pt x="6" y="4"/>
                    <a:pt x="5" y="5"/>
                  </a:cubicBezTo>
                  <a:cubicBezTo>
                    <a:pt x="4" y="6"/>
                    <a:pt x="4" y="7"/>
                    <a:pt x="4" y="9"/>
                  </a:cubicBezTo>
                  <a:cubicBezTo>
                    <a:pt x="4" y="10"/>
                    <a:pt x="4" y="11"/>
                    <a:pt x="5" y="12"/>
                  </a:cubicBezTo>
                  <a:cubicBezTo>
                    <a:pt x="5" y="12"/>
                    <a:pt x="7" y="13"/>
                    <a:pt x="8" y="14"/>
                  </a:cubicBezTo>
                  <a:lnTo>
                    <a:pt x="8" y="4"/>
                  </a:lnTo>
                  <a:close/>
                  <a:moveTo>
                    <a:pt x="10" y="27"/>
                  </a:moveTo>
                  <a:cubicBezTo>
                    <a:pt x="12" y="27"/>
                    <a:pt x="13" y="27"/>
                    <a:pt x="14" y="26"/>
                  </a:cubicBezTo>
                  <a:cubicBezTo>
                    <a:pt x="15" y="25"/>
                    <a:pt x="16" y="23"/>
                    <a:pt x="16" y="22"/>
                  </a:cubicBezTo>
                  <a:cubicBezTo>
                    <a:pt x="16" y="21"/>
                    <a:pt x="15" y="19"/>
                    <a:pt x="14" y="19"/>
                  </a:cubicBezTo>
                  <a:cubicBezTo>
                    <a:pt x="13" y="18"/>
                    <a:pt x="12" y="18"/>
                    <a:pt x="10" y="17"/>
                  </a:cubicBezTo>
                  <a:lnTo>
                    <a:pt x="10"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8" name="Rectangle 88"/>
            <p:cNvSpPr>
              <a:spLocks noChangeArrowheads="1"/>
            </p:cNvSpPr>
            <p:nvPr/>
          </p:nvSpPr>
          <p:spPr bwMode="auto">
            <a:xfrm>
              <a:off x="3743326" y="922338"/>
              <a:ext cx="544513" cy="766763"/>
            </a:xfrm>
            <a:prstGeom prst="rect">
              <a:avLst/>
            </a:prstGeom>
            <a:solidFill>
              <a:srgbClr val="00AFA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9" name="Rectangle 89"/>
            <p:cNvSpPr>
              <a:spLocks noChangeArrowheads="1"/>
            </p:cNvSpPr>
            <p:nvPr/>
          </p:nvSpPr>
          <p:spPr bwMode="auto">
            <a:xfrm>
              <a:off x="3743326" y="922338"/>
              <a:ext cx="544513" cy="766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 name="Freeform 90"/>
            <p:cNvSpPr>
              <a:spLocks/>
            </p:cNvSpPr>
            <p:nvPr/>
          </p:nvSpPr>
          <p:spPr bwMode="auto">
            <a:xfrm>
              <a:off x="3743326" y="877888"/>
              <a:ext cx="92075" cy="88900"/>
            </a:xfrm>
            <a:custGeom>
              <a:avLst/>
              <a:gdLst>
                <a:gd name="T0" fmla="*/ 29 w 58"/>
                <a:gd name="T1" fmla="*/ 56 h 56"/>
                <a:gd name="T2" fmla="*/ 0 w 58"/>
                <a:gd name="T3" fmla="*/ 28 h 56"/>
                <a:gd name="T4" fmla="*/ 29 w 58"/>
                <a:gd name="T5" fmla="*/ 0 h 56"/>
                <a:gd name="T6" fmla="*/ 58 w 58"/>
                <a:gd name="T7" fmla="*/ 28 h 56"/>
                <a:gd name="T8" fmla="*/ 29 w 58"/>
                <a:gd name="T9" fmla="*/ 56 h 56"/>
              </a:gdLst>
              <a:ahLst/>
              <a:cxnLst>
                <a:cxn ang="0">
                  <a:pos x="T0" y="T1"/>
                </a:cxn>
                <a:cxn ang="0">
                  <a:pos x="T2" y="T3"/>
                </a:cxn>
                <a:cxn ang="0">
                  <a:pos x="T4" y="T5"/>
                </a:cxn>
                <a:cxn ang="0">
                  <a:pos x="T6" y="T7"/>
                </a:cxn>
                <a:cxn ang="0">
                  <a:pos x="T8" y="T9"/>
                </a:cxn>
              </a:cxnLst>
              <a:rect l="0" t="0" r="r" b="b"/>
              <a:pathLst>
                <a:path w="58" h="56">
                  <a:moveTo>
                    <a:pt x="29" y="56"/>
                  </a:moveTo>
                  <a:lnTo>
                    <a:pt x="0" y="28"/>
                  </a:lnTo>
                  <a:lnTo>
                    <a:pt x="29" y="0"/>
                  </a:lnTo>
                  <a:lnTo>
                    <a:pt x="58" y="28"/>
                  </a:lnTo>
                  <a:lnTo>
                    <a:pt x="29" y="56"/>
                  </a:lnTo>
                  <a:close/>
                </a:path>
              </a:pathLst>
            </a:custGeom>
            <a:solidFill>
              <a:srgbClr val="00A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1" name="Freeform 91"/>
            <p:cNvSpPr>
              <a:spLocks/>
            </p:cNvSpPr>
            <p:nvPr/>
          </p:nvSpPr>
          <p:spPr bwMode="auto">
            <a:xfrm>
              <a:off x="3835401" y="877888"/>
              <a:ext cx="90488" cy="88900"/>
            </a:xfrm>
            <a:custGeom>
              <a:avLst/>
              <a:gdLst>
                <a:gd name="T0" fmla="*/ 29 w 57"/>
                <a:gd name="T1" fmla="*/ 56 h 56"/>
                <a:gd name="T2" fmla="*/ 0 w 57"/>
                <a:gd name="T3" fmla="*/ 28 h 56"/>
                <a:gd name="T4" fmla="*/ 29 w 57"/>
                <a:gd name="T5" fmla="*/ 0 h 56"/>
                <a:gd name="T6" fmla="*/ 57 w 57"/>
                <a:gd name="T7" fmla="*/ 28 h 56"/>
                <a:gd name="T8" fmla="*/ 29 w 57"/>
                <a:gd name="T9" fmla="*/ 56 h 56"/>
              </a:gdLst>
              <a:ahLst/>
              <a:cxnLst>
                <a:cxn ang="0">
                  <a:pos x="T0" y="T1"/>
                </a:cxn>
                <a:cxn ang="0">
                  <a:pos x="T2" y="T3"/>
                </a:cxn>
                <a:cxn ang="0">
                  <a:pos x="T4" y="T5"/>
                </a:cxn>
                <a:cxn ang="0">
                  <a:pos x="T6" y="T7"/>
                </a:cxn>
                <a:cxn ang="0">
                  <a:pos x="T8" y="T9"/>
                </a:cxn>
              </a:cxnLst>
              <a:rect l="0" t="0" r="r" b="b"/>
              <a:pathLst>
                <a:path w="57" h="56">
                  <a:moveTo>
                    <a:pt x="29" y="56"/>
                  </a:moveTo>
                  <a:lnTo>
                    <a:pt x="0" y="28"/>
                  </a:lnTo>
                  <a:lnTo>
                    <a:pt x="29" y="0"/>
                  </a:lnTo>
                  <a:lnTo>
                    <a:pt x="57" y="28"/>
                  </a:lnTo>
                  <a:lnTo>
                    <a:pt x="29" y="56"/>
                  </a:lnTo>
                  <a:close/>
                </a:path>
              </a:pathLst>
            </a:custGeom>
            <a:solidFill>
              <a:srgbClr val="00A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2" name="Freeform 92"/>
            <p:cNvSpPr>
              <a:spLocks/>
            </p:cNvSpPr>
            <p:nvPr/>
          </p:nvSpPr>
          <p:spPr bwMode="auto">
            <a:xfrm>
              <a:off x="3925889" y="877888"/>
              <a:ext cx="90488" cy="88900"/>
            </a:xfrm>
            <a:custGeom>
              <a:avLst/>
              <a:gdLst>
                <a:gd name="T0" fmla="*/ 28 w 57"/>
                <a:gd name="T1" fmla="*/ 56 h 56"/>
                <a:gd name="T2" fmla="*/ 0 w 57"/>
                <a:gd name="T3" fmla="*/ 28 h 56"/>
                <a:gd name="T4" fmla="*/ 28 w 57"/>
                <a:gd name="T5" fmla="*/ 0 h 56"/>
                <a:gd name="T6" fmla="*/ 57 w 57"/>
                <a:gd name="T7" fmla="*/ 28 h 56"/>
                <a:gd name="T8" fmla="*/ 28 w 57"/>
                <a:gd name="T9" fmla="*/ 56 h 56"/>
              </a:gdLst>
              <a:ahLst/>
              <a:cxnLst>
                <a:cxn ang="0">
                  <a:pos x="T0" y="T1"/>
                </a:cxn>
                <a:cxn ang="0">
                  <a:pos x="T2" y="T3"/>
                </a:cxn>
                <a:cxn ang="0">
                  <a:pos x="T4" y="T5"/>
                </a:cxn>
                <a:cxn ang="0">
                  <a:pos x="T6" y="T7"/>
                </a:cxn>
                <a:cxn ang="0">
                  <a:pos x="T8" y="T9"/>
                </a:cxn>
              </a:cxnLst>
              <a:rect l="0" t="0" r="r" b="b"/>
              <a:pathLst>
                <a:path w="57" h="56">
                  <a:moveTo>
                    <a:pt x="28" y="56"/>
                  </a:moveTo>
                  <a:lnTo>
                    <a:pt x="0" y="28"/>
                  </a:lnTo>
                  <a:lnTo>
                    <a:pt x="28" y="0"/>
                  </a:lnTo>
                  <a:lnTo>
                    <a:pt x="57" y="28"/>
                  </a:lnTo>
                  <a:lnTo>
                    <a:pt x="28" y="56"/>
                  </a:lnTo>
                  <a:close/>
                </a:path>
              </a:pathLst>
            </a:custGeom>
            <a:solidFill>
              <a:srgbClr val="00A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3" name="Freeform 93"/>
            <p:cNvSpPr>
              <a:spLocks/>
            </p:cNvSpPr>
            <p:nvPr/>
          </p:nvSpPr>
          <p:spPr bwMode="auto">
            <a:xfrm>
              <a:off x="4016376" y="877888"/>
              <a:ext cx="90488" cy="88900"/>
            </a:xfrm>
            <a:custGeom>
              <a:avLst/>
              <a:gdLst>
                <a:gd name="T0" fmla="*/ 29 w 57"/>
                <a:gd name="T1" fmla="*/ 56 h 56"/>
                <a:gd name="T2" fmla="*/ 0 w 57"/>
                <a:gd name="T3" fmla="*/ 28 h 56"/>
                <a:gd name="T4" fmla="*/ 29 w 57"/>
                <a:gd name="T5" fmla="*/ 0 h 56"/>
                <a:gd name="T6" fmla="*/ 57 w 57"/>
                <a:gd name="T7" fmla="*/ 28 h 56"/>
                <a:gd name="T8" fmla="*/ 29 w 57"/>
                <a:gd name="T9" fmla="*/ 56 h 56"/>
              </a:gdLst>
              <a:ahLst/>
              <a:cxnLst>
                <a:cxn ang="0">
                  <a:pos x="T0" y="T1"/>
                </a:cxn>
                <a:cxn ang="0">
                  <a:pos x="T2" y="T3"/>
                </a:cxn>
                <a:cxn ang="0">
                  <a:pos x="T4" y="T5"/>
                </a:cxn>
                <a:cxn ang="0">
                  <a:pos x="T6" y="T7"/>
                </a:cxn>
                <a:cxn ang="0">
                  <a:pos x="T8" y="T9"/>
                </a:cxn>
              </a:cxnLst>
              <a:rect l="0" t="0" r="r" b="b"/>
              <a:pathLst>
                <a:path w="57" h="56">
                  <a:moveTo>
                    <a:pt x="29" y="56"/>
                  </a:moveTo>
                  <a:lnTo>
                    <a:pt x="0" y="28"/>
                  </a:lnTo>
                  <a:lnTo>
                    <a:pt x="29" y="0"/>
                  </a:lnTo>
                  <a:lnTo>
                    <a:pt x="57" y="28"/>
                  </a:lnTo>
                  <a:lnTo>
                    <a:pt x="29" y="56"/>
                  </a:lnTo>
                  <a:close/>
                </a:path>
              </a:pathLst>
            </a:custGeom>
            <a:solidFill>
              <a:srgbClr val="00A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4" name="Freeform 94"/>
            <p:cNvSpPr>
              <a:spLocks/>
            </p:cNvSpPr>
            <p:nvPr/>
          </p:nvSpPr>
          <p:spPr bwMode="auto">
            <a:xfrm>
              <a:off x="4106864" y="877888"/>
              <a:ext cx="90488" cy="88900"/>
            </a:xfrm>
            <a:custGeom>
              <a:avLst/>
              <a:gdLst>
                <a:gd name="T0" fmla="*/ 28 w 57"/>
                <a:gd name="T1" fmla="*/ 56 h 56"/>
                <a:gd name="T2" fmla="*/ 0 w 57"/>
                <a:gd name="T3" fmla="*/ 28 h 56"/>
                <a:gd name="T4" fmla="*/ 28 w 57"/>
                <a:gd name="T5" fmla="*/ 0 h 56"/>
                <a:gd name="T6" fmla="*/ 57 w 57"/>
                <a:gd name="T7" fmla="*/ 28 h 56"/>
                <a:gd name="T8" fmla="*/ 28 w 57"/>
                <a:gd name="T9" fmla="*/ 56 h 56"/>
              </a:gdLst>
              <a:ahLst/>
              <a:cxnLst>
                <a:cxn ang="0">
                  <a:pos x="T0" y="T1"/>
                </a:cxn>
                <a:cxn ang="0">
                  <a:pos x="T2" y="T3"/>
                </a:cxn>
                <a:cxn ang="0">
                  <a:pos x="T4" y="T5"/>
                </a:cxn>
                <a:cxn ang="0">
                  <a:pos x="T6" y="T7"/>
                </a:cxn>
                <a:cxn ang="0">
                  <a:pos x="T8" y="T9"/>
                </a:cxn>
              </a:cxnLst>
              <a:rect l="0" t="0" r="r" b="b"/>
              <a:pathLst>
                <a:path w="57" h="56">
                  <a:moveTo>
                    <a:pt x="28" y="56"/>
                  </a:moveTo>
                  <a:lnTo>
                    <a:pt x="0" y="28"/>
                  </a:lnTo>
                  <a:lnTo>
                    <a:pt x="28" y="0"/>
                  </a:lnTo>
                  <a:lnTo>
                    <a:pt x="57" y="28"/>
                  </a:lnTo>
                  <a:lnTo>
                    <a:pt x="28" y="56"/>
                  </a:lnTo>
                  <a:close/>
                </a:path>
              </a:pathLst>
            </a:custGeom>
            <a:solidFill>
              <a:srgbClr val="00A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5" name="Freeform 95"/>
            <p:cNvSpPr>
              <a:spLocks/>
            </p:cNvSpPr>
            <p:nvPr/>
          </p:nvSpPr>
          <p:spPr bwMode="auto">
            <a:xfrm>
              <a:off x="3743326" y="1643063"/>
              <a:ext cx="92075" cy="92075"/>
            </a:xfrm>
            <a:custGeom>
              <a:avLst/>
              <a:gdLst>
                <a:gd name="T0" fmla="*/ 29 w 58"/>
                <a:gd name="T1" fmla="*/ 58 h 58"/>
                <a:gd name="T2" fmla="*/ 0 w 58"/>
                <a:gd name="T3" fmla="*/ 29 h 58"/>
                <a:gd name="T4" fmla="*/ 29 w 58"/>
                <a:gd name="T5" fmla="*/ 0 h 58"/>
                <a:gd name="T6" fmla="*/ 58 w 58"/>
                <a:gd name="T7" fmla="*/ 29 h 58"/>
                <a:gd name="T8" fmla="*/ 29 w 58"/>
                <a:gd name="T9" fmla="*/ 58 h 58"/>
              </a:gdLst>
              <a:ahLst/>
              <a:cxnLst>
                <a:cxn ang="0">
                  <a:pos x="T0" y="T1"/>
                </a:cxn>
                <a:cxn ang="0">
                  <a:pos x="T2" y="T3"/>
                </a:cxn>
                <a:cxn ang="0">
                  <a:pos x="T4" y="T5"/>
                </a:cxn>
                <a:cxn ang="0">
                  <a:pos x="T6" y="T7"/>
                </a:cxn>
                <a:cxn ang="0">
                  <a:pos x="T8" y="T9"/>
                </a:cxn>
              </a:cxnLst>
              <a:rect l="0" t="0" r="r" b="b"/>
              <a:pathLst>
                <a:path w="58" h="58">
                  <a:moveTo>
                    <a:pt x="29" y="58"/>
                  </a:moveTo>
                  <a:lnTo>
                    <a:pt x="0" y="29"/>
                  </a:lnTo>
                  <a:lnTo>
                    <a:pt x="29" y="0"/>
                  </a:lnTo>
                  <a:lnTo>
                    <a:pt x="58" y="29"/>
                  </a:lnTo>
                  <a:lnTo>
                    <a:pt x="29" y="58"/>
                  </a:lnTo>
                  <a:close/>
                </a:path>
              </a:pathLst>
            </a:custGeom>
            <a:solidFill>
              <a:srgbClr val="00A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6" name="Freeform 96"/>
            <p:cNvSpPr>
              <a:spLocks/>
            </p:cNvSpPr>
            <p:nvPr/>
          </p:nvSpPr>
          <p:spPr bwMode="auto">
            <a:xfrm>
              <a:off x="3835401" y="1643063"/>
              <a:ext cx="90488" cy="92075"/>
            </a:xfrm>
            <a:custGeom>
              <a:avLst/>
              <a:gdLst>
                <a:gd name="T0" fmla="*/ 29 w 57"/>
                <a:gd name="T1" fmla="*/ 58 h 58"/>
                <a:gd name="T2" fmla="*/ 0 w 57"/>
                <a:gd name="T3" fmla="*/ 29 h 58"/>
                <a:gd name="T4" fmla="*/ 29 w 57"/>
                <a:gd name="T5" fmla="*/ 0 h 58"/>
                <a:gd name="T6" fmla="*/ 57 w 57"/>
                <a:gd name="T7" fmla="*/ 29 h 58"/>
                <a:gd name="T8" fmla="*/ 29 w 57"/>
                <a:gd name="T9" fmla="*/ 58 h 58"/>
              </a:gdLst>
              <a:ahLst/>
              <a:cxnLst>
                <a:cxn ang="0">
                  <a:pos x="T0" y="T1"/>
                </a:cxn>
                <a:cxn ang="0">
                  <a:pos x="T2" y="T3"/>
                </a:cxn>
                <a:cxn ang="0">
                  <a:pos x="T4" y="T5"/>
                </a:cxn>
                <a:cxn ang="0">
                  <a:pos x="T6" y="T7"/>
                </a:cxn>
                <a:cxn ang="0">
                  <a:pos x="T8" y="T9"/>
                </a:cxn>
              </a:cxnLst>
              <a:rect l="0" t="0" r="r" b="b"/>
              <a:pathLst>
                <a:path w="57" h="58">
                  <a:moveTo>
                    <a:pt x="29" y="58"/>
                  </a:moveTo>
                  <a:lnTo>
                    <a:pt x="0" y="29"/>
                  </a:lnTo>
                  <a:lnTo>
                    <a:pt x="29" y="0"/>
                  </a:lnTo>
                  <a:lnTo>
                    <a:pt x="57" y="29"/>
                  </a:lnTo>
                  <a:lnTo>
                    <a:pt x="29" y="58"/>
                  </a:lnTo>
                  <a:close/>
                </a:path>
              </a:pathLst>
            </a:custGeom>
            <a:solidFill>
              <a:srgbClr val="00A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7" name="Freeform 97"/>
            <p:cNvSpPr>
              <a:spLocks/>
            </p:cNvSpPr>
            <p:nvPr/>
          </p:nvSpPr>
          <p:spPr bwMode="auto">
            <a:xfrm>
              <a:off x="3925889" y="1643063"/>
              <a:ext cx="90488" cy="92075"/>
            </a:xfrm>
            <a:custGeom>
              <a:avLst/>
              <a:gdLst>
                <a:gd name="T0" fmla="*/ 28 w 57"/>
                <a:gd name="T1" fmla="*/ 58 h 58"/>
                <a:gd name="T2" fmla="*/ 0 w 57"/>
                <a:gd name="T3" fmla="*/ 29 h 58"/>
                <a:gd name="T4" fmla="*/ 28 w 57"/>
                <a:gd name="T5" fmla="*/ 0 h 58"/>
                <a:gd name="T6" fmla="*/ 57 w 57"/>
                <a:gd name="T7" fmla="*/ 29 h 58"/>
                <a:gd name="T8" fmla="*/ 28 w 57"/>
                <a:gd name="T9" fmla="*/ 58 h 58"/>
              </a:gdLst>
              <a:ahLst/>
              <a:cxnLst>
                <a:cxn ang="0">
                  <a:pos x="T0" y="T1"/>
                </a:cxn>
                <a:cxn ang="0">
                  <a:pos x="T2" y="T3"/>
                </a:cxn>
                <a:cxn ang="0">
                  <a:pos x="T4" y="T5"/>
                </a:cxn>
                <a:cxn ang="0">
                  <a:pos x="T6" y="T7"/>
                </a:cxn>
                <a:cxn ang="0">
                  <a:pos x="T8" y="T9"/>
                </a:cxn>
              </a:cxnLst>
              <a:rect l="0" t="0" r="r" b="b"/>
              <a:pathLst>
                <a:path w="57" h="58">
                  <a:moveTo>
                    <a:pt x="28" y="58"/>
                  </a:moveTo>
                  <a:lnTo>
                    <a:pt x="0" y="29"/>
                  </a:lnTo>
                  <a:lnTo>
                    <a:pt x="28" y="0"/>
                  </a:lnTo>
                  <a:lnTo>
                    <a:pt x="57" y="29"/>
                  </a:lnTo>
                  <a:lnTo>
                    <a:pt x="28" y="58"/>
                  </a:lnTo>
                  <a:close/>
                </a:path>
              </a:pathLst>
            </a:custGeom>
            <a:solidFill>
              <a:srgbClr val="00A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8" name="Freeform 98"/>
            <p:cNvSpPr>
              <a:spLocks/>
            </p:cNvSpPr>
            <p:nvPr/>
          </p:nvSpPr>
          <p:spPr bwMode="auto">
            <a:xfrm>
              <a:off x="4016376" y="1643063"/>
              <a:ext cx="90488" cy="92075"/>
            </a:xfrm>
            <a:custGeom>
              <a:avLst/>
              <a:gdLst>
                <a:gd name="T0" fmla="*/ 29 w 57"/>
                <a:gd name="T1" fmla="*/ 58 h 58"/>
                <a:gd name="T2" fmla="*/ 0 w 57"/>
                <a:gd name="T3" fmla="*/ 29 h 58"/>
                <a:gd name="T4" fmla="*/ 29 w 57"/>
                <a:gd name="T5" fmla="*/ 0 h 58"/>
                <a:gd name="T6" fmla="*/ 57 w 57"/>
                <a:gd name="T7" fmla="*/ 29 h 58"/>
                <a:gd name="T8" fmla="*/ 29 w 57"/>
                <a:gd name="T9" fmla="*/ 58 h 58"/>
              </a:gdLst>
              <a:ahLst/>
              <a:cxnLst>
                <a:cxn ang="0">
                  <a:pos x="T0" y="T1"/>
                </a:cxn>
                <a:cxn ang="0">
                  <a:pos x="T2" y="T3"/>
                </a:cxn>
                <a:cxn ang="0">
                  <a:pos x="T4" y="T5"/>
                </a:cxn>
                <a:cxn ang="0">
                  <a:pos x="T6" y="T7"/>
                </a:cxn>
                <a:cxn ang="0">
                  <a:pos x="T8" y="T9"/>
                </a:cxn>
              </a:cxnLst>
              <a:rect l="0" t="0" r="r" b="b"/>
              <a:pathLst>
                <a:path w="57" h="58">
                  <a:moveTo>
                    <a:pt x="29" y="58"/>
                  </a:moveTo>
                  <a:lnTo>
                    <a:pt x="0" y="29"/>
                  </a:lnTo>
                  <a:lnTo>
                    <a:pt x="29" y="0"/>
                  </a:lnTo>
                  <a:lnTo>
                    <a:pt x="57" y="29"/>
                  </a:lnTo>
                  <a:lnTo>
                    <a:pt x="29" y="58"/>
                  </a:lnTo>
                  <a:close/>
                </a:path>
              </a:pathLst>
            </a:custGeom>
            <a:solidFill>
              <a:srgbClr val="00A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 name="Freeform 99"/>
            <p:cNvSpPr>
              <a:spLocks/>
            </p:cNvSpPr>
            <p:nvPr/>
          </p:nvSpPr>
          <p:spPr bwMode="auto">
            <a:xfrm>
              <a:off x="4106864" y="1643063"/>
              <a:ext cx="90488" cy="92075"/>
            </a:xfrm>
            <a:custGeom>
              <a:avLst/>
              <a:gdLst>
                <a:gd name="T0" fmla="*/ 28 w 57"/>
                <a:gd name="T1" fmla="*/ 58 h 58"/>
                <a:gd name="T2" fmla="*/ 0 w 57"/>
                <a:gd name="T3" fmla="*/ 29 h 58"/>
                <a:gd name="T4" fmla="*/ 28 w 57"/>
                <a:gd name="T5" fmla="*/ 0 h 58"/>
                <a:gd name="T6" fmla="*/ 57 w 57"/>
                <a:gd name="T7" fmla="*/ 29 h 58"/>
                <a:gd name="T8" fmla="*/ 28 w 57"/>
                <a:gd name="T9" fmla="*/ 58 h 58"/>
              </a:gdLst>
              <a:ahLst/>
              <a:cxnLst>
                <a:cxn ang="0">
                  <a:pos x="T0" y="T1"/>
                </a:cxn>
                <a:cxn ang="0">
                  <a:pos x="T2" y="T3"/>
                </a:cxn>
                <a:cxn ang="0">
                  <a:pos x="T4" y="T5"/>
                </a:cxn>
                <a:cxn ang="0">
                  <a:pos x="T6" y="T7"/>
                </a:cxn>
                <a:cxn ang="0">
                  <a:pos x="T8" y="T9"/>
                </a:cxn>
              </a:cxnLst>
              <a:rect l="0" t="0" r="r" b="b"/>
              <a:pathLst>
                <a:path w="57" h="58">
                  <a:moveTo>
                    <a:pt x="28" y="58"/>
                  </a:moveTo>
                  <a:lnTo>
                    <a:pt x="0" y="29"/>
                  </a:lnTo>
                  <a:lnTo>
                    <a:pt x="28" y="0"/>
                  </a:lnTo>
                  <a:lnTo>
                    <a:pt x="57" y="29"/>
                  </a:lnTo>
                  <a:lnTo>
                    <a:pt x="28" y="58"/>
                  </a:lnTo>
                  <a:close/>
                </a:path>
              </a:pathLst>
            </a:custGeom>
            <a:solidFill>
              <a:srgbClr val="00A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 name="Freeform 100"/>
            <p:cNvSpPr>
              <a:spLocks/>
            </p:cNvSpPr>
            <p:nvPr/>
          </p:nvSpPr>
          <p:spPr bwMode="auto">
            <a:xfrm>
              <a:off x="4197351" y="877888"/>
              <a:ext cx="90488" cy="88900"/>
            </a:xfrm>
            <a:custGeom>
              <a:avLst/>
              <a:gdLst>
                <a:gd name="T0" fmla="*/ 29 w 57"/>
                <a:gd name="T1" fmla="*/ 56 h 56"/>
                <a:gd name="T2" fmla="*/ 0 w 57"/>
                <a:gd name="T3" fmla="*/ 28 h 56"/>
                <a:gd name="T4" fmla="*/ 29 w 57"/>
                <a:gd name="T5" fmla="*/ 0 h 56"/>
                <a:gd name="T6" fmla="*/ 57 w 57"/>
                <a:gd name="T7" fmla="*/ 28 h 56"/>
                <a:gd name="T8" fmla="*/ 29 w 57"/>
                <a:gd name="T9" fmla="*/ 56 h 56"/>
              </a:gdLst>
              <a:ahLst/>
              <a:cxnLst>
                <a:cxn ang="0">
                  <a:pos x="T0" y="T1"/>
                </a:cxn>
                <a:cxn ang="0">
                  <a:pos x="T2" y="T3"/>
                </a:cxn>
                <a:cxn ang="0">
                  <a:pos x="T4" y="T5"/>
                </a:cxn>
                <a:cxn ang="0">
                  <a:pos x="T6" y="T7"/>
                </a:cxn>
                <a:cxn ang="0">
                  <a:pos x="T8" y="T9"/>
                </a:cxn>
              </a:cxnLst>
              <a:rect l="0" t="0" r="r" b="b"/>
              <a:pathLst>
                <a:path w="57" h="56">
                  <a:moveTo>
                    <a:pt x="29" y="56"/>
                  </a:moveTo>
                  <a:lnTo>
                    <a:pt x="0" y="28"/>
                  </a:lnTo>
                  <a:lnTo>
                    <a:pt x="29" y="0"/>
                  </a:lnTo>
                  <a:lnTo>
                    <a:pt x="57" y="28"/>
                  </a:lnTo>
                  <a:lnTo>
                    <a:pt x="29" y="56"/>
                  </a:lnTo>
                  <a:close/>
                </a:path>
              </a:pathLst>
            </a:custGeom>
            <a:solidFill>
              <a:srgbClr val="00A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 name="Freeform 101"/>
            <p:cNvSpPr>
              <a:spLocks/>
            </p:cNvSpPr>
            <p:nvPr/>
          </p:nvSpPr>
          <p:spPr bwMode="auto">
            <a:xfrm>
              <a:off x="4197351" y="1643063"/>
              <a:ext cx="90488" cy="92075"/>
            </a:xfrm>
            <a:custGeom>
              <a:avLst/>
              <a:gdLst>
                <a:gd name="T0" fmla="*/ 29 w 57"/>
                <a:gd name="T1" fmla="*/ 58 h 58"/>
                <a:gd name="T2" fmla="*/ 0 w 57"/>
                <a:gd name="T3" fmla="*/ 29 h 58"/>
                <a:gd name="T4" fmla="*/ 29 w 57"/>
                <a:gd name="T5" fmla="*/ 0 h 58"/>
                <a:gd name="T6" fmla="*/ 57 w 57"/>
                <a:gd name="T7" fmla="*/ 29 h 58"/>
                <a:gd name="T8" fmla="*/ 29 w 57"/>
                <a:gd name="T9" fmla="*/ 58 h 58"/>
              </a:gdLst>
              <a:ahLst/>
              <a:cxnLst>
                <a:cxn ang="0">
                  <a:pos x="T0" y="T1"/>
                </a:cxn>
                <a:cxn ang="0">
                  <a:pos x="T2" y="T3"/>
                </a:cxn>
                <a:cxn ang="0">
                  <a:pos x="T4" y="T5"/>
                </a:cxn>
                <a:cxn ang="0">
                  <a:pos x="T6" y="T7"/>
                </a:cxn>
                <a:cxn ang="0">
                  <a:pos x="T8" y="T9"/>
                </a:cxn>
              </a:cxnLst>
              <a:rect l="0" t="0" r="r" b="b"/>
              <a:pathLst>
                <a:path w="57" h="58">
                  <a:moveTo>
                    <a:pt x="29" y="58"/>
                  </a:moveTo>
                  <a:lnTo>
                    <a:pt x="0" y="29"/>
                  </a:lnTo>
                  <a:lnTo>
                    <a:pt x="29" y="0"/>
                  </a:lnTo>
                  <a:lnTo>
                    <a:pt x="57" y="29"/>
                  </a:lnTo>
                  <a:lnTo>
                    <a:pt x="29" y="58"/>
                  </a:lnTo>
                  <a:close/>
                </a:path>
              </a:pathLst>
            </a:custGeom>
            <a:solidFill>
              <a:srgbClr val="00A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2" name="Rectangle 102"/>
            <p:cNvSpPr>
              <a:spLocks noChangeArrowheads="1"/>
            </p:cNvSpPr>
            <p:nvPr/>
          </p:nvSpPr>
          <p:spPr bwMode="auto">
            <a:xfrm>
              <a:off x="3797301" y="1335088"/>
              <a:ext cx="131763" cy="26988"/>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 name="Rectangle 103"/>
            <p:cNvSpPr>
              <a:spLocks noChangeArrowheads="1"/>
            </p:cNvSpPr>
            <p:nvPr/>
          </p:nvSpPr>
          <p:spPr bwMode="auto">
            <a:xfrm>
              <a:off x="3797301" y="1335088"/>
              <a:ext cx="131763" cy="2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 name="Rectangle 104"/>
            <p:cNvSpPr>
              <a:spLocks noChangeArrowheads="1"/>
            </p:cNvSpPr>
            <p:nvPr/>
          </p:nvSpPr>
          <p:spPr bwMode="auto">
            <a:xfrm>
              <a:off x="3797301" y="1387476"/>
              <a:ext cx="131763" cy="26988"/>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 name="Rectangle 105"/>
            <p:cNvSpPr>
              <a:spLocks noChangeArrowheads="1"/>
            </p:cNvSpPr>
            <p:nvPr/>
          </p:nvSpPr>
          <p:spPr bwMode="auto">
            <a:xfrm>
              <a:off x="3797301" y="1387476"/>
              <a:ext cx="131763" cy="2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 name="Rectangle 106"/>
            <p:cNvSpPr>
              <a:spLocks noChangeArrowheads="1"/>
            </p:cNvSpPr>
            <p:nvPr/>
          </p:nvSpPr>
          <p:spPr bwMode="auto">
            <a:xfrm>
              <a:off x="3797301" y="1127126"/>
              <a:ext cx="438150" cy="25400"/>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 name="Rectangle 107"/>
            <p:cNvSpPr>
              <a:spLocks noChangeArrowheads="1"/>
            </p:cNvSpPr>
            <p:nvPr/>
          </p:nvSpPr>
          <p:spPr bwMode="auto">
            <a:xfrm>
              <a:off x="3797301" y="1127126"/>
              <a:ext cx="438150" cy="2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8" name="Rectangle 108"/>
            <p:cNvSpPr>
              <a:spLocks noChangeArrowheads="1"/>
            </p:cNvSpPr>
            <p:nvPr/>
          </p:nvSpPr>
          <p:spPr bwMode="auto">
            <a:xfrm>
              <a:off x="3797301" y="1179513"/>
              <a:ext cx="438150" cy="25400"/>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9" name="Rectangle 109"/>
            <p:cNvSpPr>
              <a:spLocks noChangeArrowheads="1"/>
            </p:cNvSpPr>
            <p:nvPr/>
          </p:nvSpPr>
          <p:spPr bwMode="auto">
            <a:xfrm>
              <a:off x="3797301" y="1179513"/>
              <a:ext cx="438150" cy="2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0" name="Rectangle 110"/>
            <p:cNvSpPr>
              <a:spLocks noChangeArrowheads="1"/>
            </p:cNvSpPr>
            <p:nvPr/>
          </p:nvSpPr>
          <p:spPr bwMode="auto">
            <a:xfrm>
              <a:off x="3797301" y="1230313"/>
              <a:ext cx="438150" cy="26988"/>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1" name="Rectangle 111"/>
            <p:cNvSpPr>
              <a:spLocks noChangeArrowheads="1"/>
            </p:cNvSpPr>
            <p:nvPr/>
          </p:nvSpPr>
          <p:spPr bwMode="auto">
            <a:xfrm>
              <a:off x="3797301" y="1230313"/>
              <a:ext cx="438150" cy="2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2" name="Rectangle 112"/>
            <p:cNvSpPr>
              <a:spLocks noChangeArrowheads="1"/>
            </p:cNvSpPr>
            <p:nvPr/>
          </p:nvSpPr>
          <p:spPr bwMode="auto">
            <a:xfrm>
              <a:off x="3797301" y="1282701"/>
              <a:ext cx="438150" cy="26988"/>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3" name="Rectangle 113"/>
            <p:cNvSpPr>
              <a:spLocks noChangeArrowheads="1"/>
            </p:cNvSpPr>
            <p:nvPr/>
          </p:nvSpPr>
          <p:spPr bwMode="auto">
            <a:xfrm>
              <a:off x="3797301" y="1282701"/>
              <a:ext cx="438150" cy="2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4" name="Rectangle 114"/>
            <p:cNvSpPr>
              <a:spLocks noChangeArrowheads="1"/>
            </p:cNvSpPr>
            <p:nvPr/>
          </p:nvSpPr>
          <p:spPr bwMode="auto">
            <a:xfrm>
              <a:off x="3978276" y="1335088"/>
              <a:ext cx="257175" cy="26988"/>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5" name="Rectangle 115"/>
            <p:cNvSpPr>
              <a:spLocks noChangeArrowheads="1"/>
            </p:cNvSpPr>
            <p:nvPr/>
          </p:nvSpPr>
          <p:spPr bwMode="auto">
            <a:xfrm>
              <a:off x="3963113" y="1259622"/>
              <a:ext cx="257175" cy="2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6" name="Rectangle 116"/>
            <p:cNvSpPr>
              <a:spLocks noChangeArrowheads="1"/>
            </p:cNvSpPr>
            <p:nvPr/>
          </p:nvSpPr>
          <p:spPr bwMode="auto">
            <a:xfrm>
              <a:off x="3978276" y="1387476"/>
              <a:ext cx="257175" cy="26988"/>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7" name="Rectangle 117"/>
            <p:cNvSpPr>
              <a:spLocks noChangeArrowheads="1"/>
            </p:cNvSpPr>
            <p:nvPr/>
          </p:nvSpPr>
          <p:spPr bwMode="auto">
            <a:xfrm>
              <a:off x="3978276" y="1387476"/>
              <a:ext cx="257175" cy="2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8" name="Rectangle 118"/>
            <p:cNvSpPr>
              <a:spLocks noChangeArrowheads="1"/>
            </p:cNvSpPr>
            <p:nvPr/>
          </p:nvSpPr>
          <p:spPr bwMode="auto">
            <a:xfrm>
              <a:off x="3949701" y="1439863"/>
              <a:ext cx="131763" cy="25400"/>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9" name="Rectangle 119"/>
            <p:cNvSpPr>
              <a:spLocks noChangeArrowheads="1"/>
            </p:cNvSpPr>
            <p:nvPr/>
          </p:nvSpPr>
          <p:spPr bwMode="auto">
            <a:xfrm>
              <a:off x="3949701" y="1439863"/>
              <a:ext cx="131763" cy="2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0" name="Rectangle 120"/>
            <p:cNvSpPr>
              <a:spLocks noChangeArrowheads="1"/>
            </p:cNvSpPr>
            <p:nvPr/>
          </p:nvSpPr>
          <p:spPr bwMode="auto">
            <a:xfrm>
              <a:off x="3771901" y="1517651"/>
              <a:ext cx="25400" cy="14288"/>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1" name="Rectangle 121"/>
            <p:cNvSpPr>
              <a:spLocks noChangeArrowheads="1"/>
            </p:cNvSpPr>
            <p:nvPr/>
          </p:nvSpPr>
          <p:spPr bwMode="auto">
            <a:xfrm>
              <a:off x="3771901" y="1517651"/>
              <a:ext cx="25400"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2" name="Rectangle 122"/>
            <p:cNvSpPr>
              <a:spLocks noChangeArrowheads="1"/>
            </p:cNvSpPr>
            <p:nvPr/>
          </p:nvSpPr>
          <p:spPr bwMode="auto">
            <a:xfrm>
              <a:off x="3821114" y="1517651"/>
              <a:ext cx="28575" cy="14288"/>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3" name="Rectangle 123"/>
            <p:cNvSpPr>
              <a:spLocks noChangeArrowheads="1"/>
            </p:cNvSpPr>
            <p:nvPr/>
          </p:nvSpPr>
          <p:spPr bwMode="auto">
            <a:xfrm>
              <a:off x="3821114" y="1517651"/>
              <a:ext cx="28575"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4" name="Rectangle 124"/>
            <p:cNvSpPr>
              <a:spLocks noChangeArrowheads="1"/>
            </p:cNvSpPr>
            <p:nvPr/>
          </p:nvSpPr>
          <p:spPr bwMode="auto">
            <a:xfrm>
              <a:off x="3873501" y="1517651"/>
              <a:ext cx="25400" cy="14288"/>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5" name="Rectangle 125"/>
            <p:cNvSpPr>
              <a:spLocks noChangeArrowheads="1"/>
            </p:cNvSpPr>
            <p:nvPr/>
          </p:nvSpPr>
          <p:spPr bwMode="auto">
            <a:xfrm>
              <a:off x="3873501" y="1517651"/>
              <a:ext cx="25400"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6" name="Rectangle 126"/>
            <p:cNvSpPr>
              <a:spLocks noChangeArrowheads="1"/>
            </p:cNvSpPr>
            <p:nvPr/>
          </p:nvSpPr>
          <p:spPr bwMode="auto">
            <a:xfrm>
              <a:off x="3925889" y="1517651"/>
              <a:ext cx="25400" cy="14288"/>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7" name="Rectangle 127"/>
            <p:cNvSpPr>
              <a:spLocks noChangeArrowheads="1"/>
            </p:cNvSpPr>
            <p:nvPr/>
          </p:nvSpPr>
          <p:spPr bwMode="auto">
            <a:xfrm>
              <a:off x="3925889" y="1517651"/>
              <a:ext cx="25400"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8" name="Rectangle 128"/>
            <p:cNvSpPr>
              <a:spLocks noChangeArrowheads="1"/>
            </p:cNvSpPr>
            <p:nvPr/>
          </p:nvSpPr>
          <p:spPr bwMode="auto">
            <a:xfrm>
              <a:off x="3976689" y="1517651"/>
              <a:ext cx="25400" cy="14288"/>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9" name="Rectangle 129"/>
            <p:cNvSpPr>
              <a:spLocks noChangeArrowheads="1"/>
            </p:cNvSpPr>
            <p:nvPr/>
          </p:nvSpPr>
          <p:spPr bwMode="auto">
            <a:xfrm>
              <a:off x="3976689" y="1517651"/>
              <a:ext cx="25400"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0" name="Rectangle 130"/>
            <p:cNvSpPr>
              <a:spLocks noChangeArrowheads="1"/>
            </p:cNvSpPr>
            <p:nvPr/>
          </p:nvSpPr>
          <p:spPr bwMode="auto">
            <a:xfrm>
              <a:off x="4029076" y="1517651"/>
              <a:ext cx="25400" cy="14288"/>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1" name="Rectangle 131"/>
            <p:cNvSpPr>
              <a:spLocks noChangeArrowheads="1"/>
            </p:cNvSpPr>
            <p:nvPr/>
          </p:nvSpPr>
          <p:spPr bwMode="auto">
            <a:xfrm>
              <a:off x="4029076" y="1517651"/>
              <a:ext cx="25400"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2" name="Rectangle 132"/>
            <p:cNvSpPr>
              <a:spLocks noChangeArrowheads="1"/>
            </p:cNvSpPr>
            <p:nvPr/>
          </p:nvSpPr>
          <p:spPr bwMode="auto">
            <a:xfrm>
              <a:off x="4079876" y="1517651"/>
              <a:ext cx="26988" cy="14288"/>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3" name="Rectangle 133"/>
            <p:cNvSpPr>
              <a:spLocks noChangeArrowheads="1"/>
            </p:cNvSpPr>
            <p:nvPr/>
          </p:nvSpPr>
          <p:spPr bwMode="auto">
            <a:xfrm>
              <a:off x="4079876" y="1517651"/>
              <a:ext cx="26988"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4" name="Rectangle 134"/>
            <p:cNvSpPr>
              <a:spLocks noChangeArrowheads="1"/>
            </p:cNvSpPr>
            <p:nvPr/>
          </p:nvSpPr>
          <p:spPr bwMode="auto">
            <a:xfrm>
              <a:off x="4132264" y="1517651"/>
              <a:ext cx="25400" cy="14288"/>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5" name="Rectangle 135"/>
            <p:cNvSpPr>
              <a:spLocks noChangeArrowheads="1"/>
            </p:cNvSpPr>
            <p:nvPr/>
          </p:nvSpPr>
          <p:spPr bwMode="auto">
            <a:xfrm>
              <a:off x="4132264" y="1517651"/>
              <a:ext cx="25400"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6" name="Rectangle 136"/>
            <p:cNvSpPr>
              <a:spLocks noChangeArrowheads="1"/>
            </p:cNvSpPr>
            <p:nvPr/>
          </p:nvSpPr>
          <p:spPr bwMode="auto">
            <a:xfrm>
              <a:off x="4184651" y="1517651"/>
              <a:ext cx="25400" cy="14288"/>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7" name="Rectangle 137"/>
            <p:cNvSpPr>
              <a:spLocks noChangeArrowheads="1"/>
            </p:cNvSpPr>
            <p:nvPr/>
          </p:nvSpPr>
          <p:spPr bwMode="auto">
            <a:xfrm>
              <a:off x="4184651" y="1517651"/>
              <a:ext cx="25400"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8" name="Freeform 138"/>
            <p:cNvSpPr>
              <a:spLocks noEditPoints="1"/>
            </p:cNvSpPr>
            <p:nvPr/>
          </p:nvSpPr>
          <p:spPr bwMode="auto">
            <a:xfrm>
              <a:off x="3800476" y="1008063"/>
              <a:ext cx="57150" cy="80963"/>
            </a:xfrm>
            <a:custGeom>
              <a:avLst/>
              <a:gdLst>
                <a:gd name="T0" fmla="*/ 4 w 34"/>
                <a:gd name="T1" fmla="*/ 48 h 48"/>
                <a:gd name="T2" fmla="*/ 0 w 34"/>
                <a:gd name="T3" fmla="*/ 48 h 48"/>
                <a:gd name="T4" fmla="*/ 0 w 34"/>
                <a:gd name="T5" fmla="*/ 0 h 48"/>
                <a:gd name="T6" fmla="*/ 16 w 34"/>
                <a:gd name="T7" fmla="*/ 0 h 48"/>
                <a:gd name="T8" fmla="*/ 22 w 34"/>
                <a:gd name="T9" fmla="*/ 0 h 48"/>
                <a:gd name="T10" fmla="*/ 27 w 34"/>
                <a:gd name="T11" fmla="*/ 2 h 48"/>
                <a:gd name="T12" fmla="*/ 32 w 34"/>
                <a:gd name="T13" fmla="*/ 13 h 48"/>
                <a:gd name="T14" fmla="*/ 30 w 34"/>
                <a:gd name="T15" fmla="*/ 19 h 48"/>
                <a:gd name="T16" fmla="*/ 23 w 34"/>
                <a:gd name="T17" fmla="*/ 23 h 48"/>
                <a:gd name="T18" fmla="*/ 29 w 34"/>
                <a:gd name="T19" fmla="*/ 27 h 48"/>
                <a:gd name="T20" fmla="*/ 31 w 34"/>
                <a:gd name="T21" fmla="*/ 34 h 48"/>
                <a:gd name="T22" fmla="*/ 31 w 34"/>
                <a:gd name="T23" fmla="*/ 38 h 48"/>
                <a:gd name="T24" fmla="*/ 32 w 34"/>
                <a:gd name="T25" fmla="*/ 42 h 48"/>
                <a:gd name="T26" fmla="*/ 34 w 34"/>
                <a:gd name="T27" fmla="*/ 48 h 48"/>
                <a:gd name="T28" fmla="*/ 29 w 34"/>
                <a:gd name="T29" fmla="*/ 48 h 48"/>
                <a:gd name="T30" fmla="*/ 27 w 34"/>
                <a:gd name="T31" fmla="*/ 38 h 48"/>
                <a:gd name="T32" fmla="*/ 25 w 34"/>
                <a:gd name="T33" fmla="*/ 28 h 48"/>
                <a:gd name="T34" fmla="*/ 16 w 34"/>
                <a:gd name="T35" fmla="*/ 25 h 48"/>
                <a:gd name="T36" fmla="*/ 4 w 34"/>
                <a:gd name="T37" fmla="*/ 25 h 48"/>
                <a:gd name="T38" fmla="*/ 4 w 34"/>
                <a:gd name="T39" fmla="*/ 48 h 48"/>
                <a:gd name="T40" fmla="*/ 14 w 34"/>
                <a:gd name="T41" fmla="*/ 21 h 48"/>
                <a:gd name="T42" fmla="*/ 23 w 34"/>
                <a:gd name="T43" fmla="*/ 20 h 48"/>
                <a:gd name="T44" fmla="*/ 28 w 34"/>
                <a:gd name="T45" fmla="*/ 13 h 48"/>
                <a:gd name="T46" fmla="*/ 24 w 34"/>
                <a:gd name="T47" fmla="*/ 5 h 48"/>
                <a:gd name="T48" fmla="*/ 16 w 34"/>
                <a:gd name="T49" fmla="*/ 4 h 48"/>
                <a:gd name="T50" fmla="*/ 14 w 34"/>
                <a:gd name="T51" fmla="*/ 4 h 48"/>
                <a:gd name="T52" fmla="*/ 4 w 34"/>
                <a:gd name="T53" fmla="*/ 4 h 48"/>
                <a:gd name="T54" fmla="*/ 4 w 34"/>
                <a:gd name="T55" fmla="*/ 21 h 48"/>
                <a:gd name="T56" fmla="*/ 14 w 34"/>
                <a:gd name="T57" fmla="*/ 21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4" h="48">
                  <a:moveTo>
                    <a:pt x="4" y="48"/>
                  </a:moveTo>
                  <a:cubicBezTo>
                    <a:pt x="0" y="48"/>
                    <a:pt x="0" y="48"/>
                    <a:pt x="0" y="48"/>
                  </a:cubicBezTo>
                  <a:cubicBezTo>
                    <a:pt x="0" y="0"/>
                    <a:pt x="0" y="0"/>
                    <a:pt x="0" y="0"/>
                  </a:cubicBezTo>
                  <a:cubicBezTo>
                    <a:pt x="16" y="0"/>
                    <a:pt x="16" y="0"/>
                    <a:pt x="16" y="0"/>
                  </a:cubicBezTo>
                  <a:cubicBezTo>
                    <a:pt x="18" y="0"/>
                    <a:pt x="20" y="0"/>
                    <a:pt x="22" y="0"/>
                  </a:cubicBezTo>
                  <a:cubicBezTo>
                    <a:pt x="24" y="1"/>
                    <a:pt x="25" y="1"/>
                    <a:pt x="27" y="2"/>
                  </a:cubicBezTo>
                  <a:cubicBezTo>
                    <a:pt x="31" y="4"/>
                    <a:pt x="32" y="8"/>
                    <a:pt x="32" y="13"/>
                  </a:cubicBezTo>
                  <a:cubicBezTo>
                    <a:pt x="32" y="15"/>
                    <a:pt x="31" y="17"/>
                    <a:pt x="30" y="19"/>
                  </a:cubicBezTo>
                  <a:cubicBezTo>
                    <a:pt x="28" y="21"/>
                    <a:pt x="26" y="22"/>
                    <a:pt x="23" y="23"/>
                  </a:cubicBezTo>
                  <a:cubicBezTo>
                    <a:pt x="26" y="23"/>
                    <a:pt x="28" y="25"/>
                    <a:pt x="29" y="27"/>
                  </a:cubicBezTo>
                  <a:cubicBezTo>
                    <a:pt x="30" y="28"/>
                    <a:pt x="31" y="31"/>
                    <a:pt x="31" y="34"/>
                  </a:cubicBezTo>
                  <a:cubicBezTo>
                    <a:pt x="31" y="35"/>
                    <a:pt x="31" y="37"/>
                    <a:pt x="31" y="38"/>
                  </a:cubicBezTo>
                  <a:cubicBezTo>
                    <a:pt x="32" y="40"/>
                    <a:pt x="32" y="41"/>
                    <a:pt x="32" y="42"/>
                  </a:cubicBezTo>
                  <a:cubicBezTo>
                    <a:pt x="32" y="45"/>
                    <a:pt x="33" y="47"/>
                    <a:pt x="34" y="48"/>
                  </a:cubicBezTo>
                  <a:cubicBezTo>
                    <a:pt x="29" y="48"/>
                    <a:pt x="29" y="48"/>
                    <a:pt x="29" y="48"/>
                  </a:cubicBezTo>
                  <a:cubicBezTo>
                    <a:pt x="27" y="45"/>
                    <a:pt x="27" y="42"/>
                    <a:pt x="27" y="38"/>
                  </a:cubicBezTo>
                  <a:cubicBezTo>
                    <a:pt x="26" y="32"/>
                    <a:pt x="26" y="29"/>
                    <a:pt x="25" y="28"/>
                  </a:cubicBezTo>
                  <a:cubicBezTo>
                    <a:pt x="23" y="26"/>
                    <a:pt x="21" y="25"/>
                    <a:pt x="16" y="25"/>
                  </a:cubicBezTo>
                  <a:cubicBezTo>
                    <a:pt x="4" y="25"/>
                    <a:pt x="4" y="25"/>
                    <a:pt x="4" y="25"/>
                  </a:cubicBezTo>
                  <a:lnTo>
                    <a:pt x="4" y="48"/>
                  </a:lnTo>
                  <a:close/>
                  <a:moveTo>
                    <a:pt x="14" y="21"/>
                  </a:moveTo>
                  <a:cubicBezTo>
                    <a:pt x="18" y="21"/>
                    <a:pt x="21" y="21"/>
                    <a:pt x="23" y="20"/>
                  </a:cubicBezTo>
                  <a:cubicBezTo>
                    <a:pt x="26" y="19"/>
                    <a:pt x="28" y="16"/>
                    <a:pt x="28" y="13"/>
                  </a:cubicBezTo>
                  <a:cubicBezTo>
                    <a:pt x="28" y="9"/>
                    <a:pt x="26" y="7"/>
                    <a:pt x="24" y="5"/>
                  </a:cubicBezTo>
                  <a:cubicBezTo>
                    <a:pt x="22" y="4"/>
                    <a:pt x="19" y="4"/>
                    <a:pt x="16" y="4"/>
                  </a:cubicBezTo>
                  <a:cubicBezTo>
                    <a:pt x="14" y="4"/>
                    <a:pt x="14" y="4"/>
                    <a:pt x="14" y="4"/>
                  </a:cubicBezTo>
                  <a:cubicBezTo>
                    <a:pt x="4" y="4"/>
                    <a:pt x="4" y="4"/>
                    <a:pt x="4" y="4"/>
                  </a:cubicBezTo>
                  <a:cubicBezTo>
                    <a:pt x="4" y="21"/>
                    <a:pt x="4" y="21"/>
                    <a:pt x="4" y="21"/>
                  </a:cubicBezTo>
                  <a:lnTo>
                    <a:pt x="14" y="2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9" name="Freeform 139"/>
            <p:cNvSpPr>
              <a:spLocks/>
            </p:cNvSpPr>
            <p:nvPr/>
          </p:nvSpPr>
          <p:spPr bwMode="auto">
            <a:xfrm>
              <a:off x="3876676" y="1008063"/>
              <a:ext cx="47625" cy="80963"/>
            </a:xfrm>
            <a:custGeom>
              <a:avLst/>
              <a:gdLst>
                <a:gd name="T0" fmla="*/ 0 w 30"/>
                <a:gd name="T1" fmla="*/ 51 h 51"/>
                <a:gd name="T2" fmla="*/ 0 w 30"/>
                <a:gd name="T3" fmla="*/ 0 h 51"/>
                <a:gd name="T4" fmla="*/ 29 w 30"/>
                <a:gd name="T5" fmla="*/ 0 h 51"/>
                <a:gd name="T6" fmla="*/ 29 w 30"/>
                <a:gd name="T7" fmla="*/ 4 h 51"/>
                <a:gd name="T8" fmla="*/ 4 w 30"/>
                <a:gd name="T9" fmla="*/ 4 h 51"/>
                <a:gd name="T10" fmla="*/ 4 w 30"/>
                <a:gd name="T11" fmla="*/ 22 h 51"/>
                <a:gd name="T12" fmla="*/ 28 w 30"/>
                <a:gd name="T13" fmla="*/ 22 h 51"/>
                <a:gd name="T14" fmla="*/ 28 w 30"/>
                <a:gd name="T15" fmla="*/ 26 h 51"/>
                <a:gd name="T16" fmla="*/ 4 w 30"/>
                <a:gd name="T17" fmla="*/ 26 h 51"/>
                <a:gd name="T18" fmla="*/ 4 w 30"/>
                <a:gd name="T19" fmla="*/ 47 h 51"/>
                <a:gd name="T20" fmla="*/ 30 w 30"/>
                <a:gd name="T21" fmla="*/ 47 h 51"/>
                <a:gd name="T22" fmla="*/ 30 w 30"/>
                <a:gd name="T23" fmla="*/ 51 h 51"/>
                <a:gd name="T24" fmla="*/ 0 w 30"/>
                <a:gd name="T25" fmla="*/ 51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0" h="51">
                  <a:moveTo>
                    <a:pt x="0" y="51"/>
                  </a:moveTo>
                  <a:lnTo>
                    <a:pt x="0" y="0"/>
                  </a:lnTo>
                  <a:lnTo>
                    <a:pt x="29" y="0"/>
                  </a:lnTo>
                  <a:lnTo>
                    <a:pt x="29" y="4"/>
                  </a:lnTo>
                  <a:lnTo>
                    <a:pt x="4" y="4"/>
                  </a:lnTo>
                  <a:lnTo>
                    <a:pt x="4" y="22"/>
                  </a:lnTo>
                  <a:lnTo>
                    <a:pt x="28" y="22"/>
                  </a:lnTo>
                  <a:lnTo>
                    <a:pt x="28" y="26"/>
                  </a:lnTo>
                  <a:lnTo>
                    <a:pt x="4" y="26"/>
                  </a:lnTo>
                  <a:lnTo>
                    <a:pt x="4" y="47"/>
                  </a:lnTo>
                  <a:lnTo>
                    <a:pt x="30" y="47"/>
                  </a:lnTo>
                  <a:lnTo>
                    <a:pt x="30" y="51"/>
                  </a:lnTo>
                  <a:lnTo>
                    <a:pt x="0" y="5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0" name="Freeform 140"/>
            <p:cNvSpPr>
              <a:spLocks/>
            </p:cNvSpPr>
            <p:nvPr/>
          </p:nvSpPr>
          <p:spPr bwMode="auto">
            <a:xfrm>
              <a:off x="3940176" y="1006476"/>
              <a:ext cx="61913" cy="84138"/>
            </a:xfrm>
            <a:custGeom>
              <a:avLst/>
              <a:gdLst>
                <a:gd name="T0" fmla="*/ 32 w 37"/>
                <a:gd name="T1" fmla="*/ 12 h 50"/>
                <a:gd name="T2" fmla="*/ 28 w 37"/>
                <a:gd name="T3" fmla="*/ 6 h 50"/>
                <a:gd name="T4" fmla="*/ 21 w 37"/>
                <a:gd name="T5" fmla="*/ 4 h 50"/>
                <a:gd name="T6" fmla="*/ 8 w 37"/>
                <a:gd name="T7" fmla="*/ 11 h 50"/>
                <a:gd name="T8" fmla="*/ 4 w 37"/>
                <a:gd name="T9" fmla="*/ 25 h 50"/>
                <a:gd name="T10" fmla="*/ 8 w 37"/>
                <a:gd name="T11" fmla="*/ 39 h 50"/>
                <a:gd name="T12" fmla="*/ 21 w 37"/>
                <a:gd name="T13" fmla="*/ 46 h 50"/>
                <a:gd name="T14" fmla="*/ 28 w 37"/>
                <a:gd name="T15" fmla="*/ 44 h 50"/>
                <a:gd name="T16" fmla="*/ 33 w 37"/>
                <a:gd name="T17" fmla="*/ 38 h 50"/>
                <a:gd name="T18" fmla="*/ 37 w 37"/>
                <a:gd name="T19" fmla="*/ 38 h 50"/>
                <a:gd name="T20" fmla="*/ 31 w 37"/>
                <a:gd name="T21" fmla="*/ 47 h 50"/>
                <a:gd name="T22" fmla="*/ 21 w 37"/>
                <a:gd name="T23" fmla="*/ 50 h 50"/>
                <a:gd name="T24" fmla="*/ 5 w 37"/>
                <a:gd name="T25" fmla="*/ 43 h 50"/>
                <a:gd name="T26" fmla="*/ 0 w 37"/>
                <a:gd name="T27" fmla="*/ 25 h 50"/>
                <a:gd name="T28" fmla="*/ 5 w 37"/>
                <a:gd name="T29" fmla="*/ 8 h 50"/>
                <a:gd name="T30" fmla="*/ 21 w 37"/>
                <a:gd name="T31" fmla="*/ 0 h 50"/>
                <a:gd name="T32" fmla="*/ 32 w 37"/>
                <a:gd name="T33" fmla="*/ 3 h 50"/>
                <a:gd name="T34" fmla="*/ 37 w 37"/>
                <a:gd name="T35" fmla="*/ 12 h 50"/>
                <a:gd name="T36" fmla="*/ 32 w 37"/>
                <a:gd name="T37" fmla="*/ 12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7" h="50">
                  <a:moveTo>
                    <a:pt x="32" y="12"/>
                  </a:moveTo>
                  <a:cubicBezTo>
                    <a:pt x="32" y="9"/>
                    <a:pt x="30" y="7"/>
                    <a:pt x="28" y="6"/>
                  </a:cubicBezTo>
                  <a:cubicBezTo>
                    <a:pt x="26" y="5"/>
                    <a:pt x="24" y="4"/>
                    <a:pt x="21" y="4"/>
                  </a:cubicBezTo>
                  <a:cubicBezTo>
                    <a:pt x="15" y="4"/>
                    <a:pt x="11" y="6"/>
                    <a:pt x="8" y="11"/>
                  </a:cubicBezTo>
                  <a:cubicBezTo>
                    <a:pt x="6" y="14"/>
                    <a:pt x="4" y="19"/>
                    <a:pt x="4" y="25"/>
                  </a:cubicBezTo>
                  <a:cubicBezTo>
                    <a:pt x="4" y="31"/>
                    <a:pt x="6" y="36"/>
                    <a:pt x="8" y="39"/>
                  </a:cubicBezTo>
                  <a:cubicBezTo>
                    <a:pt x="11" y="44"/>
                    <a:pt x="15" y="46"/>
                    <a:pt x="21" y="46"/>
                  </a:cubicBezTo>
                  <a:cubicBezTo>
                    <a:pt x="24" y="46"/>
                    <a:pt x="26" y="46"/>
                    <a:pt x="28" y="44"/>
                  </a:cubicBezTo>
                  <a:cubicBezTo>
                    <a:pt x="30" y="43"/>
                    <a:pt x="32" y="40"/>
                    <a:pt x="33" y="38"/>
                  </a:cubicBezTo>
                  <a:cubicBezTo>
                    <a:pt x="37" y="38"/>
                    <a:pt x="37" y="38"/>
                    <a:pt x="37" y="38"/>
                  </a:cubicBezTo>
                  <a:cubicBezTo>
                    <a:pt x="37" y="41"/>
                    <a:pt x="35" y="45"/>
                    <a:pt x="31" y="47"/>
                  </a:cubicBezTo>
                  <a:cubicBezTo>
                    <a:pt x="28" y="49"/>
                    <a:pt x="25" y="50"/>
                    <a:pt x="21" y="50"/>
                  </a:cubicBezTo>
                  <a:cubicBezTo>
                    <a:pt x="14" y="50"/>
                    <a:pt x="8" y="48"/>
                    <a:pt x="5" y="43"/>
                  </a:cubicBezTo>
                  <a:cubicBezTo>
                    <a:pt x="1" y="38"/>
                    <a:pt x="0" y="32"/>
                    <a:pt x="0" y="25"/>
                  </a:cubicBezTo>
                  <a:cubicBezTo>
                    <a:pt x="0" y="18"/>
                    <a:pt x="1" y="12"/>
                    <a:pt x="5" y="8"/>
                  </a:cubicBezTo>
                  <a:cubicBezTo>
                    <a:pt x="8" y="2"/>
                    <a:pt x="14" y="0"/>
                    <a:pt x="21" y="0"/>
                  </a:cubicBezTo>
                  <a:cubicBezTo>
                    <a:pt x="25" y="0"/>
                    <a:pt x="29" y="1"/>
                    <a:pt x="32" y="3"/>
                  </a:cubicBezTo>
                  <a:cubicBezTo>
                    <a:pt x="35" y="5"/>
                    <a:pt x="37" y="8"/>
                    <a:pt x="37" y="12"/>
                  </a:cubicBezTo>
                  <a:lnTo>
                    <a:pt x="32" y="1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1" name="Freeform 141"/>
            <p:cNvSpPr>
              <a:spLocks/>
            </p:cNvSpPr>
            <p:nvPr/>
          </p:nvSpPr>
          <p:spPr bwMode="auto">
            <a:xfrm>
              <a:off x="4019551" y="1008063"/>
              <a:ext cx="50800" cy="80963"/>
            </a:xfrm>
            <a:custGeom>
              <a:avLst/>
              <a:gdLst>
                <a:gd name="T0" fmla="*/ 0 w 32"/>
                <a:gd name="T1" fmla="*/ 51 h 51"/>
                <a:gd name="T2" fmla="*/ 0 w 32"/>
                <a:gd name="T3" fmla="*/ 0 h 51"/>
                <a:gd name="T4" fmla="*/ 31 w 32"/>
                <a:gd name="T5" fmla="*/ 0 h 51"/>
                <a:gd name="T6" fmla="*/ 31 w 32"/>
                <a:gd name="T7" fmla="*/ 4 h 51"/>
                <a:gd name="T8" fmla="*/ 5 w 32"/>
                <a:gd name="T9" fmla="*/ 4 h 51"/>
                <a:gd name="T10" fmla="*/ 5 w 32"/>
                <a:gd name="T11" fmla="*/ 22 h 51"/>
                <a:gd name="T12" fmla="*/ 30 w 32"/>
                <a:gd name="T13" fmla="*/ 22 h 51"/>
                <a:gd name="T14" fmla="*/ 30 w 32"/>
                <a:gd name="T15" fmla="*/ 26 h 51"/>
                <a:gd name="T16" fmla="*/ 5 w 32"/>
                <a:gd name="T17" fmla="*/ 26 h 51"/>
                <a:gd name="T18" fmla="*/ 5 w 32"/>
                <a:gd name="T19" fmla="*/ 47 h 51"/>
                <a:gd name="T20" fmla="*/ 32 w 32"/>
                <a:gd name="T21" fmla="*/ 47 h 51"/>
                <a:gd name="T22" fmla="*/ 32 w 32"/>
                <a:gd name="T23" fmla="*/ 51 h 51"/>
                <a:gd name="T24" fmla="*/ 0 w 32"/>
                <a:gd name="T25" fmla="*/ 51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 h="51">
                  <a:moveTo>
                    <a:pt x="0" y="51"/>
                  </a:moveTo>
                  <a:lnTo>
                    <a:pt x="0" y="0"/>
                  </a:lnTo>
                  <a:lnTo>
                    <a:pt x="31" y="0"/>
                  </a:lnTo>
                  <a:lnTo>
                    <a:pt x="31" y="4"/>
                  </a:lnTo>
                  <a:lnTo>
                    <a:pt x="5" y="4"/>
                  </a:lnTo>
                  <a:lnTo>
                    <a:pt x="5" y="22"/>
                  </a:lnTo>
                  <a:lnTo>
                    <a:pt x="30" y="22"/>
                  </a:lnTo>
                  <a:lnTo>
                    <a:pt x="30" y="26"/>
                  </a:lnTo>
                  <a:lnTo>
                    <a:pt x="5" y="26"/>
                  </a:lnTo>
                  <a:lnTo>
                    <a:pt x="5" y="47"/>
                  </a:lnTo>
                  <a:lnTo>
                    <a:pt x="32" y="47"/>
                  </a:lnTo>
                  <a:lnTo>
                    <a:pt x="32" y="51"/>
                  </a:lnTo>
                  <a:lnTo>
                    <a:pt x="0" y="5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2" name="Rectangle 142"/>
            <p:cNvSpPr>
              <a:spLocks noChangeArrowheads="1"/>
            </p:cNvSpPr>
            <p:nvPr/>
          </p:nvSpPr>
          <p:spPr bwMode="auto">
            <a:xfrm>
              <a:off x="4089401" y="1008063"/>
              <a:ext cx="7938" cy="809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3" name="Freeform 143"/>
            <p:cNvSpPr>
              <a:spLocks noEditPoints="1"/>
            </p:cNvSpPr>
            <p:nvPr/>
          </p:nvSpPr>
          <p:spPr bwMode="auto">
            <a:xfrm>
              <a:off x="4121151" y="1008063"/>
              <a:ext cx="52388" cy="80963"/>
            </a:xfrm>
            <a:custGeom>
              <a:avLst/>
              <a:gdLst>
                <a:gd name="T0" fmla="*/ 0 w 31"/>
                <a:gd name="T1" fmla="*/ 48 h 48"/>
                <a:gd name="T2" fmla="*/ 0 w 31"/>
                <a:gd name="T3" fmla="*/ 0 h 48"/>
                <a:gd name="T4" fmla="*/ 12 w 31"/>
                <a:gd name="T5" fmla="*/ 0 h 48"/>
                <a:gd name="T6" fmla="*/ 25 w 31"/>
                <a:gd name="T7" fmla="*/ 2 h 48"/>
                <a:gd name="T8" fmla="*/ 31 w 31"/>
                <a:gd name="T9" fmla="*/ 14 h 48"/>
                <a:gd name="T10" fmla="*/ 25 w 31"/>
                <a:gd name="T11" fmla="*/ 25 h 48"/>
                <a:gd name="T12" fmla="*/ 12 w 31"/>
                <a:gd name="T13" fmla="*/ 27 h 48"/>
                <a:gd name="T14" fmla="*/ 4 w 31"/>
                <a:gd name="T15" fmla="*/ 27 h 48"/>
                <a:gd name="T16" fmla="*/ 4 w 31"/>
                <a:gd name="T17" fmla="*/ 48 h 48"/>
                <a:gd name="T18" fmla="*/ 0 w 31"/>
                <a:gd name="T19" fmla="*/ 48 h 48"/>
                <a:gd name="T20" fmla="*/ 4 w 31"/>
                <a:gd name="T21" fmla="*/ 23 h 48"/>
                <a:gd name="T22" fmla="*/ 14 w 31"/>
                <a:gd name="T23" fmla="*/ 23 h 48"/>
                <a:gd name="T24" fmla="*/ 23 w 31"/>
                <a:gd name="T25" fmla="*/ 21 h 48"/>
                <a:gd name="T26" fmla="*/ 27 w 31"/>
                <a:gd name="T27" fmla="*/ 14 h 48"/>
                <a:gd name="T28" fmla="*/ 23 w 31"/>
                <a:gd name="T29" fmla="*/ 6 h 48"/>
                <a:gd name="T30" fmla="*/ 14 w 31"/>
                <a:gd name="T31" fmla="*/ 4 h 48"/>
                <a:gd name="T32" fmla="*/ 4 w 31"/>
                <a:gd name="T33" fmla="*/ 4 h 48"/>
                <a:gd name="T34" fmla="*/ 4 w 31"/>
                <a:gd name="T35" fmla="*/ 23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1" h="48">
                  <a:moveTo>
                    <a:pt x="0" y="48"/>
                  </a:moveTo>
                  <a:cubicBezTo>
                    <a:pt x="0" y="0"/>
                    <a:pt x="0" y="0"/>
                    <a:pt x="0" y="0"/>
                  </a:cubicBezTo>
                  <a:cubicBezTo>
                    <a:pt x="12" y="0"/>
                    <a:pt x="12" y="0"/>
                    <a:pt x="12" y="0"/>
                  </a:cubicBezTo>
                  <a:cubicBezTo>
                    <a:pt x="17" y="0"/>
                    <a:pt x="22" y="1"/>
                    <a:pt x="25" y="2"/>
                  </a:cubicBezTo>
                  <a:cubicBezTo>
                    <a:pt x="29" y="5"/>
                    <a:pt x="31" y="8"/>
                    <a:pt x="31" y="14"/>
                  </a:cubicBezTo>
                  <a:cubicBezTo>
                    <a:pt x="31" y="19"/>
                    <a:pt x="29" y="22"/>
                    <a:pt x="25" y="25"/>
                  </a:cubicBezTo>
                  <a:cubicBezTo>
                    <a:pt x="22" y="26"/>
                    <a:pt x="17" y="27"/>
                    <a:pt x="12" y="27"/>
                  </a:cubicBezTo>
                  <a:cubicBezTo>
                    <a:pt x="4" y="27"/>
                    <a:pt x="4" y="27"/>
                    <a:pt x="4" y="27"/>
                  </a:cubicBezTo>
                  <a:cubicBezTo>
                    <a:pt x="4" y="48"/>
                    <a:pt x="4" y="48"/>
                    <a:pt x="4" y="48"/>
                  </a:cubicBezTo>
                  <a:lnTo>
                    <a:pt x="0" y="48"/>
                  </a:lnTo>
                  <a:close/>
                  <a:moveTo>
                    <a:pt x="4" y="23"/>
                  </a:moveTo>
                  <a:cubicBezTo>
                    <a:pt x="14" y="23"/>
                    <a:pt x="14" y="23"/>
                    <a:pt x="14" y="23"/>
                  </a:cubicBezTo>
                  <a:cubicBezTo>
                    <a:pt x="18" y="23"/>
                    <a:pt x="21" y="23"/>
                    <a:pt x="23" y="21"/>
                  </a:cubicBezTo>
                  <a:cubicBezTo>
                    <a:pt x="26" y="20"/>
                    <a:pt x="27" y="17"/>
                    <a:pt x="27" y="14"/>
                  </a:cubicBezTo>
                  <a:cubicBezTo>
                    <a:pt x="27" y="10"/>
                    <a:pt x="26" y="8"/>
                    <a:pt x="23" y="6"/>
                  </a:cubicBezTo>
                  <a:cubicBezTo>
                    <a:pt x="21" y="5"/>
                    <a:pt x="18" y="4"/>
                    <a:pt x="14" y="4"/>
                  </a:cubicBezTo>
                  <a:cubicBezTo>
                    <a:pt x="4" y="4"/>
                    <a:pt x="4" y="4"/>
                    <a:pt x="4" y="4"/>
                  </a:cubicBezTo>
                  <a:lnTo>
                    <a:pt x="4" y="2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4" name="Freeform 144"/>
            <p:cNvSpPr>
              <a:spLocks/>
            </p:cNvSpPr>
            <p:nvPr/>
          </p:nvSpPr>
          <p:spPr bwMode="auto">
            <a:xfrm>
              <a:off x="4179889" y="1008063"/>
              <a:ext cx="58738" cy="80963"/>
            </a:xfrm>
            <a:custGeom>
              <a:avLst/>
              <a:gdLst>
                <a:gd name="T0" fmla="*/ 16 w 37"/>
                <a:gd name="T1" fmla="*/ 4 h 51"/>
                <a:gd name="T2" fmla="*/ 0 w 37"/>
                <a:gd name="T3" fmla="*/ 4 h 51"/>
                <a:gd name="T4" fmla="*/ 0 w 37"/>
                <a:gd name="T5" fmla="*/ 0 h 51"/>
                <a:gd name="T6" fmla="*/ 37 w 37"/>
                <a:gd name="T7" fmla="*/ 0 h 51"/>
                <a:gd name="T8" fmla="*/ 37 w 37"/>
                <a:gd name="T9" fmla="*/ 4 h 51"/>
                <a:gd name="T10" fmla="*/ 21 w 37"/>
                <a:gd name="T11" fmla="*/ 4 h 51"/>
                <a:gd name="T12" fmla="*/ 21 w 37"/>
                <a:gd name="T13" fmla="*/ 51 h 51"/>
                <a:gd name="T14" fmla="*/ 16 w 37"/>
                <a:gd name="T15" fmla="*/ 51 h 51"/>
                <a:gd name="T16" fmla="*/ 16 w 37"/>
                <a:gd name="T17" fmla="*/ 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51">
                  <a:moveTo>
                    <a:pt x="16" y="4"/>
                  </a:moveTo>
                  <a:lnTo>
                    <a:pt x="0" y="4"/>
                  </a:lnTo>
                  <a:lnTo>
                    <a:pt x="0" y="0"/>
                  </a:lnTo>
                  <a:lnTo>
                    <a:pt x="37" y="0"/>
                  </a:lnTo>
                  <a:lnTo>
                    <a:pt x="37" y="4"/>
                  </a:lnTo>
                  <a:lnTo>
                    <a:pt x="21" y="4"/>
                  </a:lnTo>
                  <a:lnTo>
                    <a:pt x="21" y="51"/>
                  </a:lnTo>
                  <a:lnTo>
                    <a:pt x="16" y="51"/>
                  </a:lnTo>
                  <a:lnTo>
                    <a:pt x="16" y="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5" name="Freeform 145"/>
            <p:cNvSpPr>
              <a:spLocks/>
            </p:cNvSpPr>
            <p:nvPr/>
          </p:nvSpPr>
          <p:spPr bwMode="auto">
            <a:xfrm>
              <a:off x="3787776" y="1589088"/>
              <a:ext cx="33338" cy="47625"/>
            </a:xfrm>
            <a:custGeom>
              <a:avLst/>
              <a:gdLst>
                <a:gd name="T0" fmla="*/ 10 w 21"/>
                <a:gd name="T1" fmla="*/ 2 h 30"/>
                <a:gd name="T2" fmla="*/ 0 w 21"/>
                <a:gd name="T3" fmla="*/ 2 h 30"/>
                <a:gd name="T4" fmla="*/ 0 w 21"/>
                <a:gd name="T5" fmla="*/ 0 h 30"/>
                <a:gd name="T6" fmla="*/ 21 w 21"/>
                <a:gd name="T7" fmla="*/ 0 h 30"/>
                <a:gd name="T8" fmla="*/ 21 w 21"/>
                <a:gd name="T9" fmla="*/ 2 h 30"/>
                <a:gd name="T10" fmla="*/ 13 w 21"/>
                <a:gd name="T11" fmla="*/ 2 h 30"/>
                <a:gd name="T12" fmla="*/ 13 w 21"/>
                <a:gd name="T13" fmla="*/ 30 h 30"/>
                <a:gd name="T14" fmla="*/ 10 w 21"/>
                <a:gd name="T15" fmla="*/ 30 h 30"/>
                <a:gd name="T16" fmla="*/ 10 w 21"/>
                <a:gd name="T17" fmla="*/ 2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30">
                  <a:moveTo>
                    <a:pt x="10" y="2"/>
                  </a:moveTo>
                  <a:lnTo>
                    <a:pt x="0" y="2"/>
                  </a:lnTo>
                  <a:lnTo>
                    <a:pt x="0" y="0"/>
                  </a:lnTo>
                  <a:lnTo>
                    <a:pt x="21" y="0"/>
                  </a:lnTo>
                  <a:lnTo>
                    <a:pt x="21" y="2"/>
                  </a:lnTo>
                  <a:lnTo>
                    <a:pt x="13" y="2"/>
                  </a:lnTo>
                  <a:lnTo>
                    <a:pt x="13" y="30"/>
                  </a:lnTo>
                  <a:lnTo>
                    <a:pt x="10" y="30"/>
                  </a:lnTo>
                  <a:lnTo>
                    <a:pt x="10"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6" name="Freeform 146"/>
            <p:cNvSpPr>
              <a:spLocks noEditPoints="1"/>
            </p:cNvSpPr>
            <p:nvPr/>
          </p:nvSpPr>
          <p:spPr bwMode="auto">
            <a:xfrm>
              <a:off x="3824289" y="1587501"/>
              <a:ext cx="41275" cy="49213"/>
            </a:xfrm>
            <a:custGeom>
              <a:avLst/>
              <a:gdLst>
                <a:gd name="T0" fmla="*/ 22 w 25"/>
                <a:gd name="T1" fmla="*/ 25 h 29"/>
                <a:gd name="T2" fmla="*/ 13 w 25"/>
                <a:gd name="T3" fmla="*/ 29 h 29"/>
                <a:gd name="T4" fmla="*/ 4 w 25"/>
                <a:gd name="T5" fmla="*/ 25 h 29"/>
                <a:gd name="T6" fmla="*/ 0 w 25"/>
                <a:gd name="T7" fmla="*/ 15 h 29"/>
                <a:gd name="T8" fmla="*/ 4 w 25"/>
                <a:gd name="T9" fmla="*/ 4 h 29"/>
                <a:gd name="T10" fmla="*/ 13 w 25"/>
                <a:gd name="T11" fmla="*/ 0 h 29"/>
                <a:gd name="T12" fmla="*/ 22 w 25"/>
                <a:gd name="T13" fmla="*/ 4 h 29"/>
                <a:gd name="T14" fmla="*/ 25 w 25"/>
                <a:gd name="T15" fmla="*/ 15 h 29"/>
                <a:gd name="T16" fmla="*/ 22 w 25"/>
                <a:gd name="T17" fmla="*/ 25 h 29"/>
                <a:gd name="T18" fmla="*/ 5 w 25"/>
                <a:gd name="T19" fmla="*/ 23 h 29"/>
                <a:gd name="T20" fmla="*/ 13 w 25"/>
                <a:gd name="T21" fmla="*/ 27 h 29"/>
                <a:gd name="T22" fmla="*/ 20 w 25"/>
                <a:gd name="T23" fmla="*/ 23 h 29"/>
                <a:gd name="T24" fmla="*/ 22 w 25"/>
                <a:gd name="T25" fmla="*/ 15 h 29"/>
                <a:gd name="T26" fmla="*/ 20 w 25"/>
                <a:gd name="T27" fmla="*/ 7 h 29"/>
                <a:gd name="T28" fmla="*/ 13 w 25"/>
                <a:gd name="T29" fmla="*/ 3 h 29"/>
                <a:gd name="T30" fmla="*/ 5 w 25"/>
                <a:gd name="T31" fmla="*/ 7 h 29"/>
                <a:gd name="T32" fmla="*/ 3 w 25"/>
                <a:gd name="T33" fmla="*/ 15 h 29"/>
                <a:gd name="T34" fmla="*/ 5 w 25"/>
                <a:gd name="T35" fmla="*/ 23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5" h="29">
                  <a:moveTo>
                    <a:pt x="22" y="25"/>
                  </a:moveTo>
                  <a:cubicBezTo>
                    <a:pt x="20" y="28"/>
                    <a:pt x="17" y="29"/>
                    <a:pt x="13" y="29"/>
                  </a:cubicBezTo>
                  <a:cubicBezTo>
                    <a:pt x="9" y="29"/>
                    <a:pt x="6" y="28"/>
                    <a:pt x="4" y="25"/>
                  </a:cubicBezTo>
                  <a:cubicBezTo>
                    <a:pt x="1" y="23"/>
                    <a:pt x="0" y="19"/>
                    <a:pt x="0" y="15"/>
                  </a:cubicBezTo>
                  <a:cubicBezTo>
                    <a:pt x="0" y="10"/>
                    <a:pt x="1" y="7"/>
                    <a:pt x="4" y="4"/>
                  </a:cubicBezTo>
                  <a:cubicBezTo>
                    <a:pt x="6" y="2"/>
                    <a:pt x="9" y="0"/>
                    <a:pt x="13" y="0"/>
                  </a:cubicBezTo>
                  <a:cubicBezTo>
                    <a:pt x="17" y="0"/>
                    <a:pt x="20" y="2"/>
                    <a:pt x="22" y="4"/>
                  </a:cubicBezTo>
                  <a:cubicBezTo>
                    <a:pt x="24" y="7"/>
                    <a:pt x="25" y="10"/>
                    <a:pt x="25" y="15"/>
                  </a:cubicBezTo>
                  <a:cubicBezTo>
                    <a:pt x="25" y="19"/>
                    <a:pt x="24" y="23"/>
                    <a:pt x="22" y="25"/>
                  </a:cubicBezTo>
                  <a:close/>
                  <a:moveTo>
                    <a:pt x="5" y="23"/>
                  </a:moveTo>
                  <a:cubicBezTo>
                    <a:pt x="7" y="26"/>
                    <a:pt x="10" y="27"/>
                    <a:pt x="13" y="27"/>
                  </a:cubicBezTo>
                  <a:cubicBezTo>
                    <a:pt x="16" y="27"/>
                    <a:pt x="18" y="26"/>
                    <a:pt x="20" y="23"/>
                  </a:cubicBezTo>
                  <a:cubicBezTo>
                    <a:pt x="22" y="21"/>
                    <a:pt x="22" y="18"/>
                    <a:pt x="22" y="15"/>
                  </a:cubicBezTo>
                  <a:cubicBezTo>
                    <a:pt x="22" y="11"/>
                    <a:pt x="22" y="9"/>
                    <a:pt x="20" y="7"/>
                  </a:cubicBezTo>
                  <a:cubicBezTo>
                    <a:pt x="18" y="4"/>
                    <a:pt x="16" y="3"/>
                    <a:pt x="13" y="3"/>
                  </a:cubicBezTo>
                  <a:cubicBezTo>
                    <a:pt x="10" y="3"/>
                    <a:pt x="7" y="4"/>
                    <a:pt x="5" y="7"/>
                  </a:cubicBezTo>
                  <a:cubicBezTo>
                    <a:pt x="4" y="9"/>
                    <a:pt x="3" y="11"/>
                    <a:pt x="3" y="15"/>
                  </a:cubicBezTo>
                  <a:cubicBezTo>
                    <a:pt x="3" y="18"/>
                    <a:pt x="4" y="21"/>
                    <a:pt x="5" y="2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7" name="Freeform 147"/>
            <p:cNvSpPr>
              <a:spLocks/>
            </p:cNvSpPr>
            <p:nvPr/>
          </p:nvSpPr>
          <p:spPr bwMode="auto">
            <a:xfrm>
              <a:off x="3867151" y="1589088"/>
              <a:ext cx="34925" cy="47625"/>
            </a:xfrm>
            <a:custGeom>
              <a:avLst/>
              <a:gdLst>
                <a:gd name="T0" fmla="*/ 10 w 22"/>
                <a:gd name="T1" fmla="*/ 2 h 30"/>
                <a:gd name="T2" fmla="*/ 0 w 22"/>
                <a:gd name="T3" fmla="*/ 2 h 30"/>
                <a:gd name="T4" fmla="*/ 0 w 22"/>
                <a:gd name="T5" fmla="*/ 0 h 30"/>
                <a:gd name="T6" fmla="*/ 22 w 22"/>
                <a:gd name="T7" fmla="*/ 0 h 30"/>
                <a:gd name="T8" fmla="*/ 22 w 22"/>
                <a:gd name="T9" fmla="*/ 2 h 30"/>
                <a:gd name="T10" fmla="*/ 13 w 22"/>
                <a:gd name="T11" fmla="*/ 2 h 30"/>
                <a:gd name="T12" fmla="*/ 13 w 22"/>
                <a:gd name="T13" fmla="*/ 30 h 30"/>
                <a:gd name="T14" fmla="*/ 10 w 22"/>
                <a:gd name="T15" fmla="*/ 30 h 30"/>
                <a:gd name="T16" fmla="*/ 10 w 22"/>
                <a:gd name="T17" fmla="*/ 2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 h="30">
                  <a:moveTo>
                    <a:pt x="10" y="2"/>
                  </a:moveTo>
                  <a:lnTo>
                    <a:pt x="0" y="2"/>
                  </a:lnTo>
                  <a:lnTo>
                    <a:pt x="0" y="0"/>
                  </a:lnTo>
                  <a:lnTo>
                    <a:pt x="22" y="0"/>
                  </a:lnTo>
                  <a:lnTo>
                    <a:pt x="22" y="2"/>
                  </a:lnTo>
                  <a:lnTo>
                    <a:pt x="13" y="2"/>
                  </a:lnTo>
                  <a:lnTo>
                    <a:pt x="13" y="30"/>
                  </a:lnTo>
                  <a:lnTo>
                    <a:pt x="10" y="30"/>
                  </a:lnTo>
                  <a:lnTo>
                    <a:pt x="10"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8" name="Freeform 148"/>
            <p:cNvSpPr>
              <a:spLocks noEditPoints="1"/>
            </p:cNvSpPr>
            <p:nvPr/>
          </p:nvSpPr>
          <p:spPr bwMode="auto">
            <a:xfrm>
              <a:off x="3897314" y="1589088"/>
              <a:ext cx="42863" cy="47625"/>
            </a:xfrm>
            <a:custGeom>
              <a:avLst/>
              <a:gdLst>
                <a:gd name="T0" fmla="*/ 0 w 27"/>
                <a:gd name="T1" fmla="*/ 30 h 30"/>
                <a:gd name="T2" fmla="*/ 12 w 27"/>
                <a:gd name="T3" fmla="*/ 0 h 30"/>
                <a:gd name="T4" fmla="*/ 15 w 27"/>
                <a:gd name="T5" fmla="*/ 0 h 30"/>
                <a:gd name="T6" fmla="*/ 27 w 27"/>
                <a:gd name="T7" fmla="*/ 30 h 30"/>
                <a:gd name="T8" fmla="*/ 25 w 27"/>
                <a:gd name="T9" fmla="*/ 30 h 30"/>
                <a:gd name="T10" fmla="*/ 22 w 27"/>
                <a:gd name="T11" fmla="*/ 21 h 30"/>
                <a:gd name="T12" fmla="*/ 7 w 27"/>
                <a:gd name="T13" fmla="*/ 21 h 30"/>
                <a:gd name="T14" fmla="*/ 4 w 27"/>
                <a:gd name="T15" fmla="*/ 30 h 30"/>
                <a:gd name="T16" fmla="*/ 0 w 27"/>
                <a:gd name="T17" fmla="*/ 30 h 30"/>
                <a:gd name="T18" fmla="*/ 21 w 27"/>
                <a:gd name="T19" fmla="*/ 19 h 30"/>
                <a:gd name="T20" fmla="*/ 14 w 27"/>
                <a:gd name="T21" fmla="*/ 2 h 30"/>
                <a:gd name="T22" fmla="*/ 8 w 27"/>
                <a:gd name="T23" fmla="*/ 19 h 30"/>
                <a:gd name="T24" fmla="*/ 21 w 27"/>
                <a:gd name="T25" fmla="*/ 19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 h="30">
                  <a:moveTo>
                    <a:pt x="0" y="30"/>
                  </a:moveTo>
                  <a:lnTo>
                    <a:pt x="12" y="0"/>
                  </a:lnTo>
                  <a:lnTo>
                    <a:pt x="15" y="0"/>
                  </a:lnTo>
                  <a:lnTo>
                    <a:pt x="27" y="30"/>
                  </a:lnTo>
                  <a:lnTo>
                    <a:pt x="25" y="30"/>
                  </a:lnTo>
                  <a:lnTo>
                    <a:pt x="22" y="21"/>
                  </a:lnTo>
                  <a:lnTo>
                    <a:pt x="7" y="21"/>
                  </a:lnTo>
                  <a:lnTo>
                    <a:pt x="4" y="30"/>
                  </a:lnTo>
                  <a:lnTo>
                    <a:pt x="0" y="30"/>
                  </a:lnTo>
                  <a:close/>
                  <a:moveTo>
                    <a:pt x="21" y="19"/>
                  </a:moveTo>
                  <a:lnTo>
                    <a:pt x="14" y="2"/>
                  </a:lnTo>
                  <a:lnTo>
                    <a:pt x="8" y="19"/>
                  </a:lnTo>
                  <a:lnTo>
                    <a:pt x="21" y="1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9" name="Freeform 149"/>
            <p:cNvSpPr>
              <a:spLocks/>
            </p:cNvSpPr>
            <p:nvPr/>
          </p:nvSpPr>
          <p:spPr bwMode="auto">
            <a:xfrm>
              <a:off x="3946526" y="1589088"/>
              <a:ext cx="28575" cy="47625"/>
            </a:xfrm>
            <a:custGeom>
              <a:avLst/>
              <a:gdLst>
                <a:gd name="T0" fmla="*/ 0 w 18"/>
                <a:gd name="T1" fmla="*/ 30 h 30"/>
                <a:gd name="T2" fmla="*/ 0 w 18"/>
                <a:gd name="T3" fmla="*/ 0 h 30"/>
                <a:gd name="T4" fmla="*/ 3 w 18"/>
                <a:gd name="T5" fmla="*/ 0 h 30"/>
                <a:gd name="T6" fmla="*/ 3 w 18"/>
                <a:gd name="T7" fmla="*/ 27 h 30"/>
                <a:gd name="T8" fmla="*/ 18 w 18"/>
                <a:gd name="T9" fmla="*/ 27 h 30"/>
                <a:gd name="T10" fmla="*/ 18 w 18"/>
                <a:gd name="T11" fmla="*/ 30 h 30"/>
                <a:gd name="T12" fmla="*/ 0 w 18"/>
                <a:gd name="T13" fmla="*/ 30 h 30"/>
              </a:gdLst>
              <a:ahLst/>
              <a:cxnLst>
                <a:cxn ang="0">
                  <a:pos x="T0" y="T1"/>
                </a:cxn>
                <a:cxn ang="0">
                  <a:pos x="T2" y="T3"/>
                </a:cxn>
                <a:cxn ang="0">
                  <a:pos x="T4" y="T5"/>
                </a:cxn>
                <a:cxn ang="0">
                  <a:pos x="T6" y="T7"/>
                </a:cxn>
                <a:cxn ang="0">
                  <a:pos x="T8" y="T9"/>
                </a:cxn>
                <a:cxn ang="0">
                  <a:pos x="T10" y="T11"/>
                </a:cxn>
                <a:cxn ang="0">
                  <a:pos x="T12" y="T13"/>
                </a:cxn>
              </a:cxnLst>
              <a:rect l="0" t="0" r="r" b="b"/>
              <a:pathLst>
                <a:path w="18" h="30">
                  <a:moveTo>
                    <a:pt x="0" y="30"/>
                  </a:moveTo>
                  <a:lnTo>
                    <a:pt x="0" y="0"/>
                  </a:lnTo>
                  <a:lnTo>
                    <a:pt x="3" y="0"/>
                  </a:lnTo>
                  <a:lnTo>
                    <a:pt x="3" y="27"/>
                  </a:lnTo>
                  <a:lnTo>
                    <a:pt x="18" y="27"/>
                  </a:lnTo>
                  <a:lnTo>
                    <a:pt x="18" y="30"/>
                  </a:lnTo>
                  <a:lnTo>
                    <a:pt x="0" y="3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0" name="Rectangle 150"/>
            <p:cNvSpPr>
              <a:spLocks noChangeArrowheads="1"/>
            </p:cNvSpPr>
            <p:nvPr/>
          </p:nvSpPr>
          <p:spPr bwMode="auto">
            <a:xfrm>
              <a:off x="3976689" y="1639888"/>
              <a:ext cx="33338"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1" name="Rectangle 151"/>
            <p:cNvSpPr>
              <a:spLocks noChangeArrowheads="1"/>
            </p:cNvSpPr>
            <p:nvPr/>
          </p:nvSpPr>
          <p:spPr bwMode="auto">
            <a:xfrm>
              <a:off x="4010026" y="1639888"/>
              <a:ext cx="31750"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2" name="Rectangle 152"/>
            <p:cNvSpPr>
              <a:spLocks noChangeArrowheads="1"/>
            </p:cNvSpPr>
            <p:nvPr/>
          </p:nvSpPr>
          <p:spPr bwMode="auto">
            <a:xfrm>
              <a:off x="4041776" y="1639888"/>
              <a:ext cx="31750"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3" name="Rectangle 153"/>
            <p:cNvSpPr>
              <a:spLocks noChangeArrowheads="1"/>
            </p:cNvSpPr>
            <p:nvPr/>
          </p:nvSpPr>
          <p:spPr bwMode="auto">
            <a:xfrm>
              <a:off x="4073526" y="1639888"/>
              <a:ext cx="33338"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4" name="Rectangle 154"/>
            <p:cNvSpPr>
              <a:spLocks noChangeArrowheads="1"/>
            </p:cNvSpPr>
            <p:nvPr/>
          </p:nvSpPr>
          <p:spPr bwMode="auto">
            <a:xfrm>
              <a:off x="4106864" y="1639888"/>
              <a:ext cx="33338"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5" name="Rectangle 155"/>
            <p:cNvSpPr>
              <a:spLocks noChangeArrowheads="1"/>
            </p:cNvSpPr>
            <p:nvPr/>
          </p:nvSpPr>
          <p:spPr bwMode="auto">
            <a:xfrm>
              <a:off x="4140201" y="1639888"/>
              <a:ext cx="31750"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6" name="Freeform 156"/>
            <p:cNvSpPr>
              <a:spLocks noEditPoints="1"/>
            </p:cNvSpPr>
            <p:nvPr/>
          </p:nvSpPr>
          <p:spPr bwMode="auto">
            <a:xfrm>
              <a:off x="4175126" y="1587501"/>
              <a:ext cx="30163" cy="52388"/>
            </a:xfrm>
            <a:custGeom>
              <a:avLst/>
              <a:gdLst>
                <a:gd name="T0" fmla="*/ 10 w 18"/>
                <a:gd name="T1" fmla="*/ 31 h 31"/>
                <a:gd name="T2" fmla="*/ 8 w 18"/>
                <a:gd name="T3" fmla="*/ 31 h 31"/>
                <a:gd name="T4" fmla="*/ 8 w 18"/>
                <a:gd name="T5" fmla="*/ 29 h 31"/>
                <a:gd name="T6" fmla="*/ 2 w 18"/>
                <a:gd name="T7" fmla="*/ 28 h 31"/>
                <a:gd name="T8" fmla="*/ 0 w 18"/>
                <a:gd name="T9" fmla="*/ 22 h 31"/>
                <a:gd name="T10" fmla="*/ 2 w 18"/>
                <a:gd name="T11" fmla="*/ 22 h 31"/>
                <a:gd name="T12" fmla="*/ 4 w 18"/>
                <a:gd name="T13" fmla="*/ 26 h 31"/>
                <a:gd name="T14" fmla="*/ 8 w 18"/>
                <a:gd name="T15" fmla="*/ 27 h 31"/>
                <a:gd name="T16" fmla="*/ 8 w 18"/>
                <a:gd name="T17" fmla="*/ 16 h 31"/>
                <a:gd name="T18" fmla="*/ 3 w 18"/>
                <a:gd name="T19" fmla="*/ 15 h 31"/>
                <a:gd name="T20" fmla="*/ 0 w 18"/>
                <a:gd name="T21" fmla="*/ 9 h 31"/>
                <a:gd name="T22" fmla="*/ 2 w 18"/>
                <a:gd name="T23" fmla="*/ 4 h 31"/>
                <a:gd name="T24" fmla="*/ 8 w 18"/>
                <a:gd name="T25" fmla="*/ 2 h 31"/>
                <a:gd name="T26" fmla="*/ 8 w 18"/>
                <a:gd name="T27" fmla="*/ 0 h 31"/>
                <a:gd name="T28" fmla="*/ 10 w 18"/>
                <a:gd name="T29" fmla="*/ 0 h 31"/>
                <a:gd name="T30" fmla="*/ 10 w 18"/>
                <a:gd name="T31" fmla="*/ 2 h 31"/>
                <a:gd name="T32" fmla="*/ 15 w 18"/>
                <a:gd name="T33" fmla="*/ 3 h 31"/>
                <a:gd name="T34" fmla="*/ 17 w 18"/>
                <a:gd name="T35" fmla="*/ 8 h 31"/>
                <a:gd name="T36" fmla="*/ 15 w 18"/>
                <a:gd name="T37" fmla="*/ 8 h 31"/>
                <a:gd name="T38" fmla="*/ 13 w 18"/>
                <a:gd name="T39" fmla="*/ 5 h 31"/>
                <a:gd name="T40" fmla="*/ 10 w 18"/>
                <a:gd name="T41" fmla="*/ 4 h 31"/>
                <a:gd name="T42" fmla="*/ 10 w 18"/>
                <a:gd name="T43" fmla="*/ 14 h 31"/>
                <a:gd name="T44" fmla="*/ 13 w 18"/>
                <a:gd name="T45" fmla="*/ 16 h 31"/>
                <a:gd name="T46" fmla="*/ 16 w 18"/>
                <a:gd name="T47" fmla="*/ 18 h 31"/>
                <a:gd name="T48" fmla="*/ 18 w 18"/>
                <a:gd name="T49" fmla="*/ 22 h 31"/>
                <a:gd name="T50" fmla="*/ 15 w 18"/>
                <a:gd name="T51" fmla="*/ 28 h 31"/>
                <a:gd name="T52" fmla="*/ 10 w 18"/>
                <a:gd name="T53" fmla="*/ 29 h 31"/>
                <a:gd name="T54" fmla="*/ 10 w 18"/>
                <a:gd name="T55" fmla="*/ 31 h 31"/>
                <a:gd name="T56" fmla="*/ 8 w 18"/>
                <a:gd name="T57" fmla="*/ 4 h 31"/>
                <a:gd name="T58" fmla="*/ 4 w 18"/>
                <a:gd name="T59" fmla="*/ 5 h 31"/>
                <a:gd name="T60" fmla="*/ 3 w 18"/>
                <a:gd name="T61" fmla="*/ 9 h 31"/>
                <a:gd name="T62" fmla="*/ 4 w 18"/>
                <a:gd name="T63" fmla="*/ 12 h 31"/>
                <a:gd name="T64" fmla="*/ 8 w 18"/>
                <a:gd name="T65" fmla="*/ 14 h 31"/>
                <a:gd name="T66" fmla="*/ 8 w 18"/>
                <a:gd name="T67" fmla="*/ 4 h 31"/>
                <a:gd name="T68" fmla="*/ 10 w 18"/>
                <a:gd name="T69" fmla="*/ 27 h 31"/>
                <a:gd name="T70" fmla="*/ 13 w 18"/>
                <a:gd name="T71" fmla="*/ 26 h 31"/>
                <a:gd name="T72" fmla="*/ 15 w 18"/>
                <a:gd name="T73" fmla="*/ 22 h 31"/>
                <a:gd name="T74" fmla="*/ 13 w 18"/>
                <a:gd name="T75" fmla="*/ 19 h 31"/>
                <a:gd name="T76" fmla="*/ 10 w 18"/>
                <a:gd name="T77" fmla="*/ 17 h 31"/>
                <a:gd name="T78" fmla="*/ 10 w 18"/>
                <a:gd name="T79" fmla="*/ 27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8" h="31">
                  <a:moveTo>
                    <a:pt x="10" y="31"/>
                  </a:moveTo>
                  <a:cubicBezTo>
                    <a:pt x="8" y="31"/>
                    <a:pt x="8" y="31"/>
                    <a:pt x="8" y="31"/>
                  </a:cubicBezTo>
                  <a:cubicBezTo>
                    <a:pt x="8" y="29"/>
                    <a:pt x="8" y="29"/>
                    <a:pt x="8" y="29"/>
                  </a:cubicBezTo>
                  <a:cubicBezTo>
                    <a:pt x="5" y="29"/>
                    <a:pt x="4" y="29"/>
                    <a:pt x="2" y="28"/>
                  </a:cubicBezTo>
                  <a:cubicBezTo>
                    <a:pt x="0" y="26"/>
                    <a:pt x="0" y="24"/>
                    <a:pt x="0" y="22"/>
                  </a:cubicBezTo>
                  <a:cubicBezTo>
                    <a:pt x="2" y="22"/>
                    <a:pt x="2" y="22"/>
                    <a:pt x="2" y="22"/>
                  </a:cubicBezTo>
                  <a:cubicBezTo>
                    <a:pt x="2" y="24"/>
                    <a:pt x="3" y="25"/>
                    <a:pt x="4" y="26"/>
                  </a:cubicBezTo>
                  <a:cubicBezTo>
                    <a:pt x="5" y="27"/>
                    <a:pt x="6" y="27"/>
                    <a:pt x="8" y="27"/>
                  </a:cubicBezTo>
                  <a:cubicBezTo>
                    <a:pt x="8" y="16"/>
                    <a:pt x="8" y="16"/>
                    <a:pt x="8" y="16"/>
                  </a:cubicBezTo>
                  <a:cubicBezTo>
                    <a:pt x="3" y="15"/>
                    <a:pt x="3" y="15"/>
                    <a:pt x="3" y="15"/>
                  </a:cubicBezTo>
                  <a:cubicBezTo>
                    <a:pt x="1" y="13"/>
                    <a:pt x="0" y="11"/>
                    <a:pt x="0" y="9"/>
                  </a:cubicBezTo>
                  <a:cubicBezTo>
                    <a:pt x="0" y="7"/>
                    <a:pt x="1" y="5"/>
                    <a:pt x="2" y="4"/>
                  </a:cubicBezTo>
                  <a:cubicBezTo>
                    <a:pt x="4" y="2"/>
                    <a:pt x="6" y="2"/>
                    <a:pt x="8" y="2"/>
                  </a:cubicBezTo>
                  <a:cubicBezTo>
                    <a:pt x="8" y="0"/>
                    <a:pt x="8" y="0"/>
                    <a:pt x="8" y="0"/>
                  </a:cubicBezTo>
                  <a:cubicBezTo>
                    <a:pt x="10" y="0"/>
                    <a:pt x="10" y="0"/>
                    <a:pt x="10" y="0"/>
                  </a:cubicBezTo>
                  <a:cubicBezTo>
                    <a:pt x="10" y="2"/>
                    <a:pt x="10" y="2"/>
                    <a:pt x="10" y="2"/>
                  </a:cubicBezTo>
                  <a:cubicBezTo>
                    <a:pt x="12" y="2"/>
                    <a:pt x="13" y="2"/>
                    <a:pt x="15" y="3"/>
                  </a:cubicBezTo>
                  <a:cubicBezTo>
                    <a:pt x="16" y="5"/>
                    <a:pt x="17" y="6"/>
                    <a:pt x="17" y="8"/>
                  </a:cubicBezTo>
                  <a:cubicBezTo>
                    <a:pt x="15" y="8"/>
                    <a:pt x="15" y="8"/>
                    <a:pt x="15" y="8"/>
                  </a:cubicBezTo>
                  <a:cubicBezTo>
                    <a:pt x="15" y="7"/>
                    <a:pt x="14" y="6"/>
                    <a:pt x="13" y="5"/>
                  </a:cubicBezTo>
                  <a:cubicBezTo>
                    <a:pt x="12" y="4"/>
                    <a:pt x="11" y="4"/>
                    <a:pt x="10" y="4"/>
                  </a:cubicBezTo>
                  <a:cubicBezTo>
                    <a:pt x="10" y="14"/>
                    <a:pt x="10" y="14"/>
                    <a:pt x="10" y="14"/>
                  </a:cubicBezTo>
                  <a:cubicBezTo>
                    <a:pt x="11" y="15"/>
                    <a:pt x="13" y="15"/>
                    <a:pt x="13" y="16"/>
                  </a:cubicBezTo>
                  <a:cubicBezTo>
                    <a:pt x="15" y="16"/>
                    <a:pt x="16" y="17"/>
                    <a:pt x="16" y="18"/>
                  </a:cubicBezTo>
                  <a:cubicBezTo>
                    <a:pt x="17" y="19"/>
                    <a:pt x="18" y="20"/>
                    <a:pt x="18" y="22"/>
                  </a:cubicBezTo>
                  <a:cubicBezTo>
                    <a:pt x="18" y="24"/>
                    <a:pt x="17" y="26"/>
                    <a:pt x="15" y="28"/>
                  </a:cubicBezTo>
                  <a:cubicBezTo>
                    <a:pt x="14" y="29"/>
                    <a:pt x="12" y="29"/>
                    <a:pt x="10" y="29"/>
                  </a:cubicBezTo>
                  <a:lnTo>
                    <a:pt x="10" y="31"/>
                  </a:lnTo>
                  <a:close/>
                  <a:moveTo>
                    <a:pt x="8" y="4"/>
                  </a:moveTo>
                  <a:cubicBezTo>
                    <a:pt x="6" y="4"/>
                    <a:pt x="5" y="4"/>
                    <a:pt x="4" y="5"/>
                  </a:cubicBezTo>
                  <a:cubicBezTo>
                    <a:pt x="3" y="6"/>
                    <a:pt x="3" y="7"/>
                    <a:pt x="3" y="9"/>
                  </a:cubicBezTo>
                  <a:cubicBezTo>
                    <a:pt x="3" y="10"/>
                    <a:pt x="3" y="11"/>
                    <a:pt x="4" y="12"/>
                  </a:cubicBezTo>
                  <a:cubicBezTo>
                    <a:pt x="4" y="12"/>
                    <a:pt x="6" y="13"/>
                    <a:pt x="8" y="14"/>
                  </a:cubicBezTo>
                  <a:lnTo>
                    <a:pt x="8" y="4"/>
                  </a:lnTo>
                  <a:close/>
                  <a:moveTo>
                    <a:pt x="10" y="27"/>
                  </a:moveTo>
                  <a:cubicBezTo>
                    <a:pt x="11" y="27"/>
                    <a:pt x="12" y="27"/>
                    <a:pt x="13" y="26"/>
                  </a:cubicBezTo>
                  <a:cubicBezTo>
                    <a:pt x="14" y="25"/>
                    <a:pt x="15" y="23"/>
                    <a:pt x="15" y="22"/>
                  </a:cubicBezTo>
                  <a:cubicBezTo>
                    <a:pt x="15" y="21"/>
                    <a:pt x="14" y="19"/>
                    <a:pt x="13" y="19"/>
                  </a:cubicBezTo>
                  <a:cubicBezTo>
                    <a:pt x="13" y="18"/>
                    <a:pt x="11" y="18"/>
                    <a:pt x="10" y="17"/>
                  </a:cubicBezTo>
                  <a:lnTo>
                    <a:pt x="10" y="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pic>
        <p:nvPicPr>
          <p:cNvPr id="3" name="Picture 2">
            <a:extLst>
              <a:ext uri="{FF2B5EF4-FFF2-40B4-BE49-F238E27FC236}">
                <a16:creationId xmlns:a16="http://schemas.microsoft.com/office/drawing/2014/main" id="{82CB7997-9BF7-47E0-8044-8271F3AB8B1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50741" y="3850813"/>
            <a:ext cx="5322731" cy="2854787"/>
          </a:xfrm>
          <a:prstGeom prst="rect">
            <a:avLst/>
          </a:prstGeom>
        </p:spPr>
      </p:pic>
    </p:spTree>
    <p:extLst>
      <p:ext uri="{BB962C8B-B14F-4D97-AF65-F5344CB8AC3E}">
        <p14:creationId xmlns:p14="http://schemas.microsoft.com/office/powerpoint/2010/main" val="210658425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9</a:t>
            </a:fld>
            <a:endParaRPr lang="en-US" dirty="0"/>
          </a:p>
        </p:txBody>
      </p:sp>
      <p:sp>
        <p:nvSpPr>
          <p:cNvPr id="3" name="Title 2"/>
          <p:cNvSpPr>
            <a:spLocks noGrp="1"/>
          </p:cNvSpPr>
          <p:nvPr>
            <p:ph type="title"/>
          </p:nvPr>
        </p:nvSpPr>
        <p:spPr/>
        <p:txBody>
          <a:bodyPr/>
          <a:lstStyle/>
          <a:p>
            <a:r>
              <a:rPr lang="en-US" dirty="0"/>
              <a:t>Setting the Stage (continued)</a:t>
            </a:r>
          </a:p>
        </p:txBody>
      </p:sp>
      <p:sp>
        <p:nvSpPr>
          <p:cNvPr id="4" name="Text Placeholder 3"/>
          <p:cNvSpPr>
            <a:spLocks noGrp="1"/>
          </p:cNvSpPr>
          <p:nvPr>
            <p:ph type="body" sz="quarter" idx="12"/>
          </p:nvPr>
        </p:nvSpPr>
        <p:spPr/>
        <p:txBody>
          <a:bodyPr/>
          <a:lstStyle/>
          <a:p>
            <a:pPr marL="0" indent="0">
              <a:buNone/>
            </a:pPr>
            <a:r>
              <a:rPr lang="en-US" dirty="0"/>
              <a:t>Purpose</a:t>
            </a:r>
          </a:p>
          <a:p>
            <a:pPr marL="0" indent="0">
              <a:buNone/>
            </a:pPr>
            <a:r>
              <a:rPr lang="en-US" b="0" dirty="0"/>
              <a:t>The purpose of this presentation is to:</a:t>
            </a:r>
          </a:p>
          <a:p>
            <a:pPr lvl="1"/>
            <a:r>
              <a:rPr lang="en-US" dirty="0"/>
              <a:t>Remind you of the Grant’s requirements</a:t>
            </a:r>
          </a:p>
          <a:p>
            <a:pPr lvl="1"/>
            <a:r>
              <a:rPr lang="en-US" b="0" dirty="0"/>
              <a:t>Share helpful suggestions for complying with the Grant’s requirements</a:t>
            </a:r>
          </a:p>
          <a:p>
            <a:pPr lvl="1"/>
            <a:r>
              <a:rPr lang="en-US" dirty="0"/>
              <a:t>Provide you</a:t>
            </a:r>
            <a:r>
              <a:rPr lang="en-US" b="0" dirty="0"/>
              <a:t> an opportunity to ask questions on these topics.</a:t>
            </a:r>
          </a:p>
          <a:p>
            <a:pPr marL="0" indent="0">
              <a:buNone/>
            </a:pPr>
            <a:endParaRPr lang="en-US" dirty="0"/>
          </a:p>
          <a:p>
            <a:pPr marL="0" indent="0">
              <a:buNone/>
            </a:pPr>
            <a:endParaRPr lang="en-US" dirty="0"/>
          </a:p>
          <a:p>
            <a:pPr marL="0" indent="0">
              <a:buNone/>
            </a:pPr>
            <a:r>
              <a:rPr lang="en-US" dirty="0"/>
              <a:t>As a qualifying child care provider, you are: </a:t>
            </a:r>
          </a:p>
          <a:p>
            <a:r>
              <a:rPr lang="en-US" b="0" dirty="0"/>
              <a:t>An existing licensed provider of child care at the time you applied to (EEC) for the Grant funds</a:t>
            </a:r>
          </a:p>
          <a:p>
            <a:r>
              <a:rPr lang="en-US" b="0" dirty="0"/>
              <a:t>Open and available to provide child care services on the date you applied for Grant funds (this includes existing child care providers who, on the date they applied, were temporarily closed </a:t>
            </a:r>
            <a:r>
              <a:rPr lang="en-US" dirty="0"/>
              <a:t>due to</a:t>
            </a:r>
            <a:r>
              <a:rPr lang="en-US" b="0" dirty="0"/>
              <a:t> reasons relating to the COVID-19 public health emergency)</a:t>
            </a:r>
          </a:p>
          <a:p>
            <a:r>
              <a:rPr lang="en-US" b="0" dirty="0"/>
              <a:t>A funded program approved by EEC or run by private schools that otherwise meet the conditions or criteria above.</a:t>
            </a:r>
          </a:p>
          <a:p>
            <a:pPr marL="0" indent="0">
              <a:buNone/>
            </a:pPr>
            <a:endParaRPr lang="en-US" sz="1200" dirty="0"/>
          </a:p>
          <a:p>
            <a:pPr marL="0" indent="0">
              <a:buNone/>
            </a:pPr>
            <a:endParaRPr lang="en-US" sz="1200" dirty="0"/>
          </a:p>
          <a:p>
            <a:pPr marL="0" indent="0">
              <a:buNone/>
            </a:pPr>
            <a:endParaRPr lang="en-US" sz="1200" dirty="0"/>
          </a:p>
          <a:p>
            <a:pPr marL="0" indent="0">
              <a:buNone/>
            </a:pPr>
            <a:endParaRPr lang="en-US" sz="1200" dirty="0"/>
          </a:p>
          <a:p>
            <a:pPr marL="0" indent="0">
              <a:buNone/>
            </a:pPr>
            <a:endParaRPr lang="en-US" sz="1200" dirty="0"/>
          </a:p>
          <a:p>
            <a:pPr marL="0" indent="0">
              <a:buNone/>
            </a:pPr>
            <a:endParaRPr lang="en-US" sz="1200" dirty="0"/>
          </a:p>
          <a:p>
            <a:pPr marL="0" indent="0">
              <a:buNone/>
            </a:pPr>
            <a:r>
              <a:rPr lang="en-US" sz="1200" dirty="0">
                <a:solidFill>
                  <a:schemeClr val="bg2"/>
                </a:solidFill>
              </a:rPr>
              <a:t>Source:</a:t>
            </a:r>
            <a:r>
              <a:rPr lang="en-US" sz="1200" b="0" dirty="0">
                <a:solidFill>
                  <a:schemeClr val="bg2"/>
                </a:solidFill>
              </a:rPr>
              <a:t> </a:t>
            </a:r>
          </a:p>
          <a:p>
            <a:r>
              <a:rPr lang="en-US" sz="1200" b="0" dirty="0">
                <a:solidFill>
                  <a:schemeClr val="bg2"/>
                </a:solidFill>
              </a:rPr>
              <a:t>The Administration for Children and Families ARP Act Child Care Stabilization Grants </a:t>
            </a:r>
            <a:r>
              <a:rPr lang="en-US" sz="1200" b="0" i="1" dirty="0">
                <a:solidFill>
                  <a:schemeClr val="bg2"/>
                </a:solidFill>
              </a:rPr>
              <a:t>CCDF-ACF-IM-2021-02</a:t>
            </a:r>
          </a:p>
          <a:p>
            <a:endParaRPr lang="en-US" b="0" dirty="0"/>
          </a:p>
          <a:p>
            <a:pPr lvl="1"/>
            <a:endParaRPr lang="en-US" b="0" dirty="0"/>
          </a:p>
        </p:txBody>
      </p:sp>
    </p:spTree>
    <p:extLst>
      <p:ext uri="{BB962C8B-B14F-4D97-AF65-F5344CB8AC3E}">
        <p14:creationId xmlns:p14="http://schemas.microsoft.com/office/powerpoint/2010/main" val="3841235450"/>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Blank EEC Template">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ppT TEST">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7c8686db-c341-44ff-bfbd-b841381d2db6">
      <UserInfo>
        <DisplayName>Stone, Chester (EEC)</DisplayName>
        <AccountId>20</AccountId>
        <AccountType/>
      </UserInfo>
      <UserInfo>
        <DisplayName>Meehan, Carole (EEC)</DisplayName>
        <AccountId>55</AccountId>
        <AccountType/>
      </UserInfo>
      <UserInfo>
        <DisplayName>Roberson, Miranda (EOE)</DisplayName>
        <AccountId>81</AccountId>
        <AccountType/>
      </UserInfo>
      <UserInfo>
        <DisplayName>Quinones, Carmen (EEC)</DisplayName>
        <AccountId>82</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AE82048D6A34D4495A5FE7562AB98B9" ma:contentTypeVersion="11" ma:contentTypeDescription="Create a new document." ma:contentTypeScope="" ma:versionID="2c905d7740a9238b2a72f9eb98b28674">
  <xsd:schema xmlns:xsd="http://www.w3.org/2001/XMLSchema" xmlns:xs="http://www.w3.org/2001/XMLSchema" xmlns:p="http://schemas.microsoft.com/office/2006/metadata/properties" xmlns:ns2="74e75e69-258c-4264-b51a-4a03df6dbdfc" xmlns:ns3="7c8686db-c341-44ff-bfbd-b841381d2db6" targetNamespace="http://schemas.microsoft.com/office/2006/metadata/properties" ma:root="true" ma:fieldsID="0d8bad31a496a2c1b4d714ab345ced5f" ns2:_="" ns3:_="">
    <xsd:import namespace="74e75e69-258c-4264-b51a-4a03df6dbdfc"/>
    <xsd:import namespace="7c8686db-c341-44ff-bfbd-b841381d2db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4e75e69-258c-4264-b51a-4a03df6dbd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c8686db-c341-44ff-bfbd-b841381d2db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70F705F-C079-4A15-82B9-1F99120E4C8F}">
  <ds:schemaRefs>
    <ds:schemaRef ds:uri="http://schemas.microsoft.com/office/2006/documentManagement/types"/>
    <ds:schemaRef ds:uri="http://schemas.microsoft.com/office/2006/metadata/properties"/>
    <ds:schemaRef ds:uri="http://purl.org/dc/elements/1.1/"/>
    <ds:schemaRef ds:uri="7c8686db-c341-44ff-bfbd-b841381d2db6"/>
    <ds:schemaRef ds:uri="http://schemas.openxmlformats.org/package/2006/metadata/core-properties"/>
    <ds:schemaRef ds:uri="http://purl.org/dc/terms/"/>
    <ds:schemaRef ds:uri="74e75e69-258c-4264-b51a-4a03df6dbdfc"/>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9D31A5D7-4A15-4F0B-A3B5-C3D345A13565}">
  <ds:schemaRefs>
    <ds:schemaRef ds:uri="http://schemas.microsoft.com/sharepoint/v3/contenttype/forms"/>
  </ds:schemaRefs>
</ds:datastoreItem>
</file>

<file path=customXml/itemProps3.xml><?xml version="1.0" encoding="utf-8"?>
<ds:datastoreItem xmlns:ds="http://schemas.openxmlformats.org/officeDocument/2006/customXml" ds:itemID="{2FF42BA3-4C9E-4135-8EE5-78E26B6FF249}">
  <ds:schemaRefs>
    <ds:schemaRef ds:uri="74e75e69-258c-4264-b51a-4a03df6dbdfc"/>
    <ds:schemaRef ds:uri="7c8686db-c341-44ff-bfbd-b841381d2db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Blank EEC Template</Template>
  <TotalTime>2271</TotalTime>
  <Words>3512</Words>
  <Application>Microsoft Office PowerPoint</Application>
  <PresentationFormat>On-screen Show (4:3)</PresentationFormat>
  <Paragraphs>459</Paragraphs>
  <Slides>57</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57</vt:i4>
      </vt:variant>
    </vt:vector>
  </HeadingPairs>
  <TitlesOfParts>
    <vt:vector size="62" baseType="lpstr">
      <vt:lpstr>Arial</vt:lpstr>
      <vt:lpstr>Calibri</vt:lpstr>
      <vt:lpstr>Segoe UI</vt:lpstr>
      <vt:lpstr>Verdana</vt:lpstr>
      <vt:lpstr>Blank EEC Template</vt:lpstr>
      <vt:lpstr>Setting You Up for Success: Child Care Stabilization Grant Compliance    </vt:lpstr>
      <vt:lpstr>Session Protocols</vt:lpstr>
      <vt:lpstr>Session Protocols</vt:lpstr>
      <vt:lpstr>Agenda and Introductions</vt:lpstr>
      <vt:lpstr>Agenda and Introductions</vt:lpstr>
      <vt:lpstr>Agenda and Introductions (continued)</vt:lpstr>
      <vt:lpstr>Setting the Stage</vt:lpstr>
      <vt:lpstr>Setting the Stage</vt:lpstr>
      <vt:lpstr>Setting the Stage (continued)</vt:lpstr>
      <vt:lpstr>Polling Question #1</vt:lpstr>
      <vt:lpstr>Polling Question #1 </vt:lpstr>
      <vt:lpstr>Acronyms and Definitions</vt:lpstr>
      <vt:lpstr>Acronyms and Definitions</vt:lpstr>
      <vt:lpstr>Acronyms and Definitions (continued)</vt:lpstr>
      <vt:lpstr>Acronyms and Definitions (continued)</vt:lpstr>
      <vt:lpstr>Polling Question #2</vt:lpstr>
      <vt:lpstr>Polling Question #2</vt:lpstr>
      <vt:lpstr>Polling Question #3</vt:lpstr>
      <vt:lpstr>Polling Question #3</vt:lpstr>
      <vt:lpstr>Polling Question #4</vt:lpstr>
      <vt:lpstr>Polling Question #4</vt:lpstr>
      <vt:lpstr>Allowability of Fund Expenditures</vt:lpstr>
      <vt:lpstr>Allowability of Fund Expenditures</vt:lpstr>
      <vt:lpstr>Allowability of Fund Expenditures (continued)</vt:lpstr>
      <vt:lpstr>Maintenance of Documentation</vt:lpstr>
      <vt:lpstr>Maintenance of Documentation</vt:lpstr>
      <vt:lpstr>Maintenance of Documentation (continued)</vt:lpstr>
      <vt:lpstr>Maintenance of Documentation (continued)</vt:lpstr>
      <vt:lpstr>Expenditure Tracking</vt:lpstr>
      <vt:lpstr>Expenditure Tracking</vt:lpstr>
      <vt:lpstr>Expenditure Tracking (continued)</vt:lpstr>
      <vt:lpstr>Understanding the Importance of Attestation</vt:lpstr>
      <vt:lpstr>Understanding the Importance of Attestation</vt:lpstr>
      <vt:lpstr>PowerPoint Presentation</vt:lpstr>
      <vt:lpstr>Understanding the Importance of Attestation (continued)</vt:lpstr>
      <vt:lpstr>Internal Controls</vt:lpstr>
      <vt:lpstr>Internal Controls</vt:lpstr>
      <vt:lpstr>Internal Controls (continued)</vt:lpstr>
      <vt:lpstr>Internal Controls (continued)</vt:lpstr>
      <vt:lpstr>Internal Controls (continued)</vt:lpstr>
      <vt:lpstr>Receiving Grant Funds from Multiple Sources</vt:lpstr>
      <vt:lpstr>Receiving Grant Funds from Multiple Sources</vt:lpstr>
      <vt:lpstr>Receiving Grant Funds from Multiple Sources (continued)</vt:lpstr>
      <vt:lpstr>Fraud, Waste, and Abuse</vt:lpstr>
      <vt:lpstr>Fraud, Waste, and Abuse</vt:lpstr>
      <vt:lpstr>Fiscal Monitoring</vt:lpstr>
      <vt:lpstr>Fiscal Monitoring</vt:lpstr>
      <vt:lpstr>Fiscal Monitoring (continued)</vt:lpstr>
      <vt:lpstr>Fiscal Monitoring (continued)</vt:lpstr>
      <vt:lpstr>Fiscal Monitoring (continued)</vt:lpstr>
      <vt:lpstr>Resources and Additional Information</vt:lpstr>
      <vt:lpstr>Resources and Additional Information</vt:lpstr>
      <vt:lpstr>Resources and Additional Information (continued)</vt:lpstr>
      <vt:lpstr>Resources and Additional Information (continued)</vt:lpstr>
      <vt:lpstr>Disclaimer</vt:lpstr>
      <vt:lpstr>Questions</vt:lpstr>
      <vt:lpstr>Thank You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Date</dc:title>
  <dc:creator>Carole Meehan</dc:creator>
  <dc:description>Edited project list on slide 7 -- Proposed Bond IV Projects.</dc:description>
  <cp:lastModifiedBy>Mati, Julia E</cp:lastModifiedBy>
  <cp:revision>231</cp:revision>
  <cp:lastPrinted>2022-03-16T20:15:22Z</cp:lastPrinted>
  <dcterms:created xsi:type="dcterms:W3CDTF">2014-08-11T15:07:14Z</dcterms:created>
  <dcterms:modified xsi:type="dcterms:W3CDTF">2022-04-07T20:06:01Z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0x010100EAE82048D6A34D4495A5FE7562AB98B9</vt:lpwstr>
  </property>
</Properties>
</file>