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13"/>
  </p:notesMasterIdLst>
  <p:sldIdLst>
    <p:sldId id="256" r:id="rId2"/>
    <p:sldId id="266" r:id="rId3"/>
    <p:sldId id="267" r:id="rId4"/>
    <p:sldId id="268" r:id="rId5"/>
    <p:sldId id="269" r:id="rId6"/>
    <p:sldId id="272" r:id="rId7"/>
    <p:sldId id="270" r:id="rId8"/>
    <p:sldId id="277" r:id="rId9"/>
    <p:sldId id="290" r:id="rId10"/>
    <p:sldId id="282" r:id="rId11"/>
    <p:sldId id="283" r:id="rId12"/>
  </p:sldIdLst>
  <p:sldSz cx="18288000" cy="10287000"/>
  <p:notesSz cx="6858000" cy="9144000"/>
  <p:embeddedFontLst>
    <p:embeddedFont>
      <p:font typeface="Tw Cen MT" panose="020B0602020104020603" pitchFamily="34"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3A8E7"/>
    <a:srgbClr val="CA05A0"/>
    <a:srgbClr val="68A30C"/>
    <a:srgbClr val="49A21D"/>
    <a:srgbClr val="B9008C"/>
    <a:srgbClr val="C500FF"/>
    <a:srgbClr val="FF00C3"/>
    <a:srgbClr val="F4F2E7"/>
    <a:srgbClr val="E1E1E1"/>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FBDBFC-9F4A-4981-84EA-49190E1D65E6}" v="4" dt="2025-12-05T13:44:55.6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385" autoAdjust="0"/>
  </p:normalViewPr>
  <p:slideViewPr>
    <p:cSldViewPr snapToGrid="0">
      <p:cViewPr varScale="1">
        <p:scale>
          <a:sx n="40" d="100"/>
          <a:sy n="40" d="100"/>
        </p:scale>
        <p:origin x="828"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5104C5-5E22-274B-AC0B-B609E9F9CEA7}" type="datetimeFigureOut">
              <a:rPr lang="en-US" smtClean="0"/>
              <a:t>12/5/2025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4F9CD8-7BFC-7E45-95A5-3E26211AC352}" type="slidenum">
              <a:rPr lang="en-US" smtClean="0"/>
              <a:t>‹#›</a:t>
            </a:fld>
            <a:endParaRPr lang="en-US"/>
          </a:p>
        </p:txBody>
      </p:sp>
    </p:spTree>
    <p:extLst>
      <p:ext uri="{BB962C8B-B14F-4D97-AF65-F5344CB8AC3E}">
        <p14:creationId xmlns:p14="http://schemas.microsoft.com/office/powerpoint/2010/main" val="3717323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F9CD8-7BFC-7E45-95A5-3E26211AC352}" type="slidenum">
              <a:rPr lang="en-US" smtClean="0"/>
              <a:t>4</a:t>
            </a:fld>
            <a:endParaRPr lang="en-US"/>
          </a:p>
        </p:txBody>
      </p:sp>
    </p:spTree>
    <p:extLst>
      <p:ext uri="{BB962C8B-B14F-4D97-AF65-F5344CB8AC3E}">
        <p14:creationId xmlns:p14="http://schemas.microsoft.com/office/powerpoint/2010/main" val="3108700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F9CD8-7BFC-7E45-95A5-3E26211AC352}" type="slidenum">
              <a:rPr lang="en-US" smtClean="0"/>
              <a:t>5</a:t>
            </a:fld>
            <a:endParaRPr lang="en-US"/>
          </a:p>
        </p:txBody>
      </p:sp>
    </p:spTree>
    <p:extLst>
      <p:ext uri="{BB962C8B-B14F-4D97-AF65-F5344CB8AC3E}">
        <p14:creationId xmlns:p14="http://schemas.microsoft.com/office/powerpoint/2010/main" val="1718970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4F9CD8-7BFC-7E45-95A5-3E26211AC352}" type="slidenum">
              <a:rPr lang="en-US" smtClean="0"/>
              <a:t>6</a:t>
            </a:fld>
            <a:endParaRPr lang="en-US"/>
          </a:p>
        </p:txBody>
      </p:sp>
    </p:spTree>
    <p:extLst>
      <p:ext uri="{BB962C8B-B14F-4D97-AF65-F5344CB8AC3E}">
        <p14:creationId xmlns:p14="http://schemas.microsoft.com/office/powerpoint/2010/main" val="3729872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F9CD8-7BFC-7E45-95A5-3E26211AC352}" type="slidenum">
              <a:rPr lang="en-US" smtClean="0"/>
              <a:t>7</a:t>
            </a:fld>
            <a:endParaRPr lang="en-US"/>
          </a:p>
        </p:txBody>
      </p:sp>
    </p:spTree>
    <p:extLst>
      <p:ext uri="{BB962C8B-B14F-4D97-AF65-F5344CB8AC3E}">
        <p14:creationId xmlns:p14="http://schemas.microsoft.com/office/powerpoint/2010/main" val="3519097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6.png"/><Relationship Id="rId7" Type="http://schemas.openxmlformats.org/officeDocument/2006/relationships/image" Target="../media/image27.png"/><Relationship Id="rId12" Type="http://schemas.openxmlformats.org/officeDocument/2006/relationships/image" Target="../media/image30.sv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hyperlink" Target="mailto:KSalwa@CMRPC.org" TargetMode="External"/><Relationship Id="rId11" Type="http://schemas.openxmlformats.org/officeDocument/2006/relationships/image" Target="../media/image29.png"/><Relationship Id="rId5" Type="http://schemas.openxmlformats.org/officeDocument/2006/relationships/image" Target="../media/image5.jpeg"/><Relationship Id="rId10" Type="http://schemas.openxmlformats.org/officeDocument/2006/relationships/image" Target="../media/image12.svg"/><Relationship Id="rId4" Type="http://schemas.openxmlformats.org/officeDocument/2006/relationships/image" Target="../media/image7.sv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0289B0-477B-2135-8AFD-66AF2D9E3365}"/>
              </a:ext>
              <a:ext uri="{C183D7F6-B498-43B3-948B-1728B52AA6E4}">
                <adec:decorative xmlns:adec="http://schemas.microsoft.com/office/drawing/2017/decorative" val="1"/>
              </a:ext>
            </a:extLst>
          </p:cNvPr>
          <p:cNvSpPr/>
          <p:nvPr/>
        </p:nvSpPr>
        <p:spPr>
          <a:xfrm>
            <a:off x="-49315" y="8415873"/>
            <a:ext cx="18435944" cy="2033337"/>
          </a:xfrm>
          <a:prstGeom prst="rect">
            <a:avLst/>
          </a:prstGeom>
          <a:solidFill>
            <a:srgbClr val="F4F2E7">
              <a:alpha val="7607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7"/>
          <p:cNvSpPr txBox="1">
            <a:spLocks noGrp="1"/>
          </p:cNvSpPr>
          <p:nvPr>
            <p:ph type="title" idx="4294967295"/>
          </p:nvPr>
        </p:nvSpPr>
        <p:spPr>
          <a:xfrm>
            <a:off x="1801915" y="7785404"/>
            <a:ext cx="16535400" cy="177587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16042"/>
              </a:lnSpc>
              <a:spcBef>
                <a:spcPts val="0"/>
              </a:spcBef>
              <a:spcAft>
                <a:spcPts val="0"/>
              </a:spcAft>
              <a:buClrTx/>
              <a:buSzTx/>
              <a:buFontTx/>
              <a:buNone/>
              <a:tabLst/>
              <a:defRPr/>
            </a:pPr>
            <a:r>
              <a:rPr kumimoji="0" lang="en-US" sz="6600" b="0" i="0" u="none" strike="noStrike" kern="1200" cap="none" spc="0" normalizeH="0" baseline="0" noProof="0" dirty="0">
                <a:ln>
                  <a:noFill/>
                </a:ln>
                <a:solidFill>
                  <a:schemeClr val="tx2"/>
                </a:solidFill>
                <a:effectLst/>
                <a:uLnTx/>
                <a:uFillTx/>
                <a:latin typeface="Tw Cen MT" panose="020B0602020104020603" pitchFamily="34" charset="77"/>
                <a:ea typeface="Porcelain"/>
                <a:cs typeface="Porcelain"/>
                <a:sym typeface="Porcelain"/>
              </a:rPr>
              <a:t>Brownfields Success Story: N. Brookfield, MA</a:t>
            </a:r>
            <a:endParaRPr kumimoji="0" lang="en-US" sz="6600" b="0" i="0" u="none" strike="noStrike" kern="1200" cap="none" spc="0" normalizeH="0" baseline="0" noProof="0" dirty="0">
              <a:ln>
                <a:noFill/>
              </a:ln>
              <a:solidFill>
                <a:srgbClr val="FFFFFF"/>
              </a:solidFill>
              <a:effectLst/>
              <a:uLnTx/>
              <a:uFillTx/>
              <a:latin typeface="Tw Cen MT" panose="020B0602020104020603" pitchFamily="34" charset="77"/>
              <a:ea typeface="Porcelain"/>
              <a:cs typeface="Porcelain"/>
              <a:sym typeface="Porcelain"/>
            </a:endParaRPr>
          </a:p>
        </p:txBody>
      </p:sp>
      <p:sp>
        <p:nvSpPr>
          <p:cNvPr id="22" name="TextBox 21">
            <a:extLst>
              <a:ext uri="{FF2B5EF4-FFF2-40B4-BE49-F238E27FC236}">
                <a16:creationId xmlns:a16="http://schemas.microsoft.com/office/drawing/2014/main" id="{4E5D7FA2-4667-5C5D-7801-6877F05C7B9D}"/>
              </a:ext>
            </a:extLst>
          </p:cNvPr>
          <p:cNvSpPr txBox="1"/>
          <p:nvPr/>
        </p:nvSpPr>
        <p:spPr>
          <a:xfrm>
            <a:off x="2590799" y="9462714"/>
            <a:ext cx="8520023" cy="461665"/>
          </a:xfrm>
          <a:prstGeom prst="rect">
            <a:avLst/>
          </a:prstGeom>
          <a:noFill/>
        </p:spPr>
        <p:txBody>
          <a:bodyPr wrap="square" rtlCol="0">
            <a:spAutoFit/>
          </a:bodyPr>
          <a:lstStyle/>
          <a:p>
            <a:r>
              <a:rPr lang="en-US" sz="2400" dirty="0">
                <a:solidFill>
                  <a:schemeClr val="tx2"/>
                </a:solidFill>
                <a:latin typeface="Tw Cen MT" panose="020B0602020104020603" pitchFamily="34" charset="77"/>
              </a:rPr>
              <a:t>Massachusetts Virtual Brownfields Roundtable, September 9, 2025</a:t>
            </a:r>
          </a:p>
        </p:txBody>
      </p:sp>
      <p:pic>
        <p:nvPicPr>
          <p:cNvPr id="21" name="Picture 20" descr="Central Massachusetts Regional Planning Commission logo.">
            <a:extLst>
              <a:ext uri="{FF2B5EF4-FFF2-40B4-BE49-F238E27FC236}">
                <a16:creationId xmlns:a16="http://schemas.microsoft.com/office/drawing/2014/main" id="{DBCF1FAE-B6E4-A482-506C-6808A73D23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168" y="8648793"/>
            <a:ext cx="2372003" cy="1246400"/>
          </a:xfrm>
          <a:prstGeom prst="rect">
            <a:avLst/>
          </a:prstGeom>
        </p:spPr>
      </p:pic>
      <p:pic>
        <p:nvPicPr>
          <p:cNvPr id="2050" name="Picture 2" descr="A blue police station with a flag outside.&#10;&#10;">
            <a:extLst>
              <a:ext uri="{FF2B5EF4-FFF2-40B4-BE49-F238E27FC236}">
                <a16:creationId xmlns:a16="http://schemas.microsoft.com/office/drawing/2014/main" id="{B7A453B7-A702-FA86-565B-39D3816EE3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a:fillRect/>
          </a:stretch>
        </p:blipFill>
        <p:spPr bwMode="auto">
          <a:xfrm>
            <a:off x="-49315" y="-161294"/>
            <a:ext cx="18386629" cy="84469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CD74A-B162-42C0-520B-65007BD6D4A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8E27A98-1307-1F8F-0309-C3F0D9FFA732}"/>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07237" y="9258300"/>
            <a:ext cx="1595164" cy="838200"/>
          </a:xfrm>
          <a:prstGeom prst="rect">
            <a:avLst/>
          </a:prstGeom>
        </p:spPr>
      </p:pic>
      <p:sp>
        <p:nvSpPr>
          <p:cNvPr id="7" name="TextBox 9">
            <a:extLst>
              <a:ext uri="{FF2B5EF4-FFF2-40B4-BE49-F238E27FC236}">
                <a16:creationId xmlns:a16="http://schemas.microsoft.com/office/drawing/2014/main" id="{C01F1E99-C310-970B-18BC-F81C36380DAF}"/>
              </a:ext>
            </a:extLst>
          </p:cNvPr>
          <p:cNvSpPr txBox="1">
            <a:spLocks noGrp="1"/>
          </p:cNvSpPr>
          <p:nvPr>
            <p:ph type="title" idx="4294967295"/>
          </p:nvPr>
        </p:nvSpPr>
        <p:spPr>
          <a:xfrm>
            <a:off x="3683000" y="6921001"/>
            <a:ext cx="4025640" cy="53360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3749"/>
              </a:lnSpc>
              <a:spcBef>
                <a:spcPts val="0"/>
              </a:spcBef>
              <a:spcAft>
                <a:spcPts val="0"/>
              </a:spcAft>
              <a:buClrTx/>
              <a:buSzTx/>
              <a:buFontTx/>
              <a:buNone/>
              <a:tabLst/>
              <a:defRPr/>
            </a:pPr>
            <a:r>
              <a:rPr kumimoji="0" lang="en-US" sz="5400" b="1" i="0" u="none" strike="noStrike" kern="1200" cap="none" spc="0" normalizeH="0" baseline="0" noProof="0" dirty="0">
                <a:ln>
                  <a:noFill/>
                </a:ln>
                <a:solidFill>
                  <a:schemeClr val="tx2"/>
                </a:solidFill>
                <a:effectLst/>
                <a:uLnTx/>
                <a:uFillTx/>
                <a:latin typeface="Tw Cen MT" panose="020B0602020104020603" pitchFamily="34" charset="77"/>
                <a:ea typeface="Open Sans Medium"/>
                <a:cs typeface="Open Sans Medium"/>
                <a:sym typeface="Open Sans Medium"/>
              </a:rPr>
              <a:t>Kerrie Salwa</a:t>
            </a:r>
          </a:p>
        </p:txBody>
      </p:sp>
      <p:sp>
        <p:nvSpPr>
          <p:cNvPr id="2" name="TextBox 5">
            <a:extLst>
              <a:ext uri="{FF2B5EF4-FFF2-40B4-BE49-F238E27FC236}">
                <a16:creationId xmlns:a16="http://schemas.microsoft.com/office/drawing/2014/main" id="{9F14B08F-DE23-850A-EAC3-1C678CD48AAC}"/>
              </a:ext>
            </a:extLst>
          </p:cNvPr>
          <p:cNvSpPr txBox="1"/>
          <p:nvPr/>
        </p:nvSpPr>
        <p:spPr>
          <a:xfrm>
            <a:off x="3513302" y="7502806"/>
            <a:ext cx="4376736" cy="752194"/>
          </a:xfrm>
          <a:prstGeom prst="rect">
            <a:avLst/>
          </a:prstGeom>
        </p:spPr>
        <p:txBody>
          <a:bodyPr wrap="square" lIns="0" tIns="0" rIns="0" bIns="0" rtlCol="0" anchor="t">
            <a:spAutoFit/>
          </a:bodyPr>
          <a:lstStyle/>
          <a:p>
            <a:pPr algn="ctr">
              <a:lnSpc>
                <a:spcPts val="3000"/>
              </a:lnSpc>
            </a:pPr>
            <a:r>
              <a:rPr lang="en-US" sz="2400">
                <a:solidFill>
                  <a:schemeClr val="tx2"/>
                </a:solidFill>
                <a:latin typeface="Tw Cen MT" panose="020B0602020104020603" pitchFamily="34" charset="77"/>
                <a:ea typeface="Open Sans"/>
                <a:cs typeface="Open Sans"/>
                <a:sym typeface="Open Sans"/>
              </a:rPr>
              <a:t>Director of Economic Development</a:t>
            </a:r>
          </a:p>
          <a:p>
            <a:pPr algn="ctr">
              <a:lnSpc>
                <a:spcPts val="3000"/>
              </a:lnSpc>
            </a:pPr>
            <a:r>
              <a:rPr lang="en-US" sz="2400">
                <a:solidFill>
                  <a:schemeClr val="tx2"/>
                </a:solidFill>
                <a:latin typeface="Tw Cen MT" panose="020B0602020104020603" pitchFamily="34" charset="77"/>
                <a:ea typeface="Open Sans"/>
                <a:cs typeface="Open Sans"/>
                <a:sym typeface="Open Sans"/>
              </a:rPr>
              <a:t>CMRPC</a:t>
            </a:r>
          </a:p>
        </p:txBody>
      </p:sp>
      <p:sp>
        <p:nvSpPr>
          <p:cNvPr id="11" name="Freeform 16">
            <a:extLst>
              <a:ext uri="{FF2B5EF4-FFF2-40B4-BE49-F238E27FC236}">
                <a16:creationId xmlns:a16="http://schemas.microsoft.com/office/drawing/2014/main" id="{D06F9FFB-D277-731F-7B0B-4DC873E87058}"/>
              </a:ext>
              <a:ext uri="{C183D7F6-B498-43B3-948B-1728B52AA6E4}">
                <adec:decorative xmlns:adec="http://schemas.microsoft.com/office/drawing/2017/decorative" val="1"/>
              </a:ext>
            </a:extLst>
          </p:cNvPr>
          <p:cNvSpPr/>
          <p:nvPr/>
        </p:nvSpPr>
        <p:spPr>
          <a:xfrm>
            <a:off x="6888554" y="2207199"/>
            <a:ext cx="646352" cy="681267"/>
          </a:xfrm>
          <a:custGeom>
            <a:avLst/>
            <a:gdLst/>
            <a:ahLst/>
            <a:cxnLst/>
            <a:rect l="l" t="t" r="r" b="b"/>
            <a:pathLst>
              <a:path w="646352" h="681267">
                <a:moveTo>
                  <a:pt x="0" y="0"/>
                </a:moveTo>
                <a:lnTo>
                  <a:pt x="646352" y="0"/>
                </a:lnTo>
                <a:lnTo>
                  <a:pt x="646352" y="681268"/>
                </a:lnTo>
                <a:lnTo>
                  <a:pt x="0" y="6812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12" name="Picture 2">
            <a:extLst>
              <a:ext uri="{FF2B5EF4-FFF2-40B4-BE49-F238E27FC236}">
                <a16:creationId xmlns:a16="http://schemas.microsoft.com/office/drawing/2014/main" id="{4AD5A3F1-FD31-3930-B16A-D467BE5AAA1E}"/>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2534790"/>
            <a:ext cx="3996204" cy="3996204"/>
          </a:xfrm>
          <a:prstGeom prst="ellipse">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B92E64CB-EDA2-2106-7DA2-5299B223D579}"/>
              </a:ext>
            </a:extLst>
          </p:cNvPr>
          <p:cNvSpPr txBox="1"/>
          <p:nvPr/>
        </p:nvSpPr>
        <p:spPr>
          <a:xfrm>
            <a:off x="9894897" y="3255715"/>
            <a:ext cx="8915400" cy="2554354"/>
          </a:xfrm>
          <a:prstGeom prst="rect">
            <a:avLst/>
          </a:prstGeom>
          <a:noFill/>
        </p:spPr>
        <p:txBody>
          <a:bodyPr wrap="square" lIns="91440" tIns="45720" rIns="91440" bIns="45720" rtlCol="0" anchor="t">
            <a:spAutoFit/>
          </a:bodyPr>
          <a:lstStyle/>
          <a:p>
            <a:pPr>
              <a:lnSpc>
                <a:spcPct val="200000"/>
              </a:lnSpc>
            </a:pPr>
            <a:r>
              <a:rPr lang="en-US" sz="2800">
                <a:solidFill>
                  <a:schemeClr val="accent1"/>
                </a:solidFill>
                <a:latin typeface="Tw Cen MT"/>
                <a:hlinkClick r:id="rId6">
                  <a:extLst>
                    <a:ext uri="{A12FA001-AC4F-418D-AE19-62706E023703}">
                      <ahyp:hlinkClr xmlns:ahyp="http://schemas.microsoft.com/office/drawing/2018/hyperlinkcolor" val="tx"/>
                    </a:ext>
                  </a:extLst>
                </a:hlinkClick>
              </a:rPr>
              <a:t>KSalwa@CMRPC.org</a:t>
            </a:r>
            <a:endParaRPr lang="en-US" sz="2800">
              <a:solidFill>
                <a:schemeClr val="accent1"/>
              </a:solidFill>
              <a:latin typeface="Tw Cen MT"/>
            </a:endParaRPr>
          </a:p>
          <a:p>
            <a:pPr>
              <a:lnSpc>
                <a:spcPct val="200000"/>
              </a:lnSpc>
            </a:pPr>
            <a:r>
              <a:rPr lang="en-US" sz="2800">
                <a:solidFill>
                  <a:schemeClr val="accent1"/>
                </a:solidFill>
                <a:latin typeface="Tw Cen MT"/>
              </a:rPr>
              <a:t>CMRPC.org</a:t>
            </a:r>
          </a:p>
          <a:p>
            <a:pPr>
              <a:lnSpc>
                <a:spcPct val="200000"/>
              </a:lnSpc>
            </a:pPr>
            <a:r>
              <a:rPr lang="en-US" sz="2800">
                <a:solidFill>
                  <a:schemeClr val="tx2"/>
                </a:solidFill>
                <a:latin typeface="Tw Cen MT"/>
              </a:rPr>
              <a:t>978-549-5648</a:t>
            </a:r>
            <a:endParaRPr lang="en-US" sz="2800">
              <a:solidFill>
                <a:schemeClr val="tx2"/>
              </a:solidFill>
              <a:latin typeface="Tw Cen MT" panose="020B0602020104020603" pitchFamily="34" charset="77"/>
            </a:endParaRPr>
          </a:p>
        </p:txBody>
      </p:sp>
      <p:sp>
        <p:nvSpPr>
          <p:cNvPr id="20" name="Freeform 3">
            <a:extLst>
              <a:ext uri="{FF2B5EF4-FFF2-40B4-BE49-F238E27FC236}">
                <a16:creationId xmlns:a16="http://schemas.microsoft.com/office/drawing/2014/main" id="{5E191C96-2690-5CF1-100E-00309A6510F3}"/>
              </a:ext>
              <a:ext uri="{C183D7F6-B498-43B3-948B-1728B52AA6E4}">
                <adec:decorative xmlns:adec="http://schemas.microsoft.com/office/drawing/2017/decorative" val="1"/>
              </a:ext>
            </a:extLst>
          </p:cNvPr>
          <p:cNvSpPr/>
          <p:nvPr/>
        </p:nvSpPr>
        <p:spPr>
          <a:xfrm>
            <a:off x="9161253" y="5212372"/>
            <a:ext cx="588352" cy="588352"/>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1"/>
          </a:solidFill>
        </p:spPr>
        <p:txBody>
          <a:bodyPr/>
          <a:lstStyle/>
          <a:p>
            <a:endParaRPr lang="en-US"/>
          </a:p>
        </p:txBody>
      </p:sp>
      <p:sp>
        <p:nvSpPr>
          <p:cNvPr id="23" name="Freeform 6">
            <a:extLst>
              <a:ext uri="{FF2B5EF4-FFF2-40B4-BE49-F238E27FC236}">
                <a16:creationId xmlns:a16="http://schemas.microsoft.com/office/drawing/2014/main" id="{48CB0572-6FA6-5989-9AF5-37404E4FBA20}"/>
              </a:ext>
              <a:ext uri="{C183D7F6-B498-43B3-948B-1728B52AA6E4}">
                <adec:decorative xmlns:adec="http://schemas.microsoft.com/office/drawing/2017/decorative" val="1"/>
              </a:ext>
            </a:extLst>
          </p:cNvPr>
          <p:cNvSpPr/>
          <p:nvPr/>
        </p:nvSpPr>
        <p:spPr>
          <a:xfrm>
            <a:off x="9161253" y="3596764"/>
            <a:ext cx="588352" cy="588352"/>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1"/>
          </a:solidFill>
        </p:spPr>
        <p:txBody>
          <a:bodyPr/>
          <a:lstStyle/>
          <a:p>
            <a:endParaRPr lang="en-US"/>
          </a:p>
        </p:txBody>
      </p:sp>
      <p:sp>
        <p:nvSpPr>
          <p:cNvPr id="25" name="Freeform 9">
            <a:extLst>
              <a:ext uri="{FF2B5EF4-FFF2-40B4-BE49-F238E27FC236}">
                <a16:creationId xmlns:a16="http://schemas.microsoft.com/office/drawing/2014/main" id="{269758DA-E929-1A85-0165-F03C2908B67A}"/>
              </a:ext>
              <a:ext uri="{C183D7F6-B498-43B3-948B-1728B52AA6E4}">
                <adec:decorative xmlns:adec="http://schemas.microsoft.com/office/drawing/2017/decorative" val="1"/>
              </a:ext>
            </a:extLst>
          </p:cNvPr>
          <p:cNvSpPr/>
          <p:nvPr/>
        </p:nvSpPr>
        <p:spPr>
          <a:xfrm>
            <a:off x="9161253" y="4409942"/>
            <a:ext cx="588352" cy="588352"/>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1"/>
          </a:solidFill>
        </p:spPr>
        <p:txBody>
          <a:bodyPr/>
          <a:lstStyle/>
          <a:p>
            <a:endParaRPr lang="en-US"/>
          </a:p>
        </p:txBody>
      </p:sp>
      <p:sp>
        <p:nvSpPr>
          <p:cNvPr id="26" name="Freeform 11">
            <a:extLst>
              <a:ext uri="{FF2B5EF4-FFF2-40B4-BE49-F238E27FC236}">
                <a16:creationId xmlns:a16="http://schemas.microsoft.com/office/drawing/2014/main" id="{9CC1C8DA-9F08-5C2F-91A7-B9483AC74201}"/>
              </a:ext>
              <a:ext uri="{C183D7F6-B498-43B3-948B-1728B52AA6E4}">
                <adec:decorative xmlns:adec="http://schemas.microsoft.com/office/drawing/2017/decorative" val="1"/>
              </a:ext>
            </a:extLst>
          </p:cNvPr>
          <p:cNvSpPr/>
          <p:nvPr/>
        </p:nvSpPr>
        <p:spPr>
          <a:xfrm>
            <a:off x="9280234" y="5431604"/>
            <a:ext cx="344573" cy="149889"/>
          </a:xfrm>
          <a:custGeom>
            <a:avLst/>
            <a:gdLst/>
            <a:ahLst/>
            <a:cxnLst/>
            <a:rect l="l" t="t" r="r" b="b"/>
            <a:pathLst>
              <a:path w="344573" h="149889">
                <a:moveTo>
                  <a:pt x="0" y="0"/>
                </a:moveTo>
                <a:lnTo>
                  <a:pt x="344573" y="0"/>
                </a:lnTo>
                <a:lnTo>
                  <a:pt x="344573" y="149889"/>
                </a:lnTo>
                <a:lnTo>
                  <a:pt x="0" y="14988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7" name="Freeform 12">
            <a:extLst>
              <a:ext uri="{FF2B5EF4-FFF2-40B4-BE49-F238E27FC236}">
                <a16:creationId xmlns:a16="http://schemas.microsoft.com/office/drawing/2014/main" id="{C3983EE2-DA3B-7585-607F-A36A489D71BB}"/>
              </a:ext>
              <a:ext uri="{C183D7F6-B498-43B3-948B-1728B52AA6E4}">
                <adec:decorative xmlns:adec="http://schemas.microsoft.com/office/drawing/2017/decorative" val="1"/>
              </a:ext>
            </a:extLst>
          </p:cNvPr>
          <p:cNvSpPr/>
          <p:nvPr/>
        </p:nvSpPr>
        <p:spPr>
          <a:xfrm>
            <a:off x="9268089" y="4516968"/>
            <a:ext cx="366346" cy="374300"/>
          </a:xfrm>
          <a:custGeom>
            <a:avLst/>
            <a:gdLst/>
            <a:ahLst/>
            <a:cxnLst/>
            <a:rect l="l" t="t" r="r" b="b"/>
            <a:pathLst>
              <a:path w="366346" h="374300">
                <a:moveTo>
                  <a:pt x="0" y="0"/>
                </a:moveTo>
                <a:lnTo>
                  <a:pt x="366346" y="0"/>
                </a:lnTo>
                <a:lnTo>
                  <a:pt x="366346" y="374300"/>
                </a:lnTo>
                <a:lnTo>
                  <a:pt x="0" y="3743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8" name="Freeform 13">
            <a:extLst>
              <a:ext uri="{FF2B5EF4-FFF2-40B4-BE49-F238E27FC236}">
                <a16:creationId xmlns:a16="http://schemas.microsoft.com/office/drawing/2014/main" id="{05485780-5533-B0A7-C4FE-7B67F3BACD69}"/>
              </a:ext>
              <a:ext uri="{C183D7F6-B498-43B3-948B-1728B52AA6E4}">
                <adec:decorative xmlns:adec="http://schemas.microsoft.com/office/drawing/2017/decorative" val="1"/>
              </a:ext>
            </a:extLst>
          </p:cNvPr>
          <p:cNvSpPr/>
          <p:nvPr/>
        </p:nvSpPr>
        <p:spPr>
          <a:xfrm>
            <a:off x="9306545" y="3712669"/>
            <a:ext cx="298791" cy="298791"/>
          </a:xfrm>
          <a:custGeom>
            <a:avLst/>
            <a:gdLst/>
            <a:ahLst/>
            <a:cxnLst/>
            <a:rect l="l" t="t" r="r" b="b"/>
            <a:pathLst>
              <a:path w="298791" h="298791">
                <a:moveTo>
                  <a:pt x="0" y="0"/>
                </a:moveTo>
                <a:lnTo>
                  <a:pt x="298791" y="0"/>
                </a:lnTo>
                <a:lnTo>
                  <a:pt x="298791" y="298791"/>
                </a:lnTo>
                <a:lnTo>
                  <a:pt x="0" y="29879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Tree>
    <p:extLst>
      <p:ext uri="{BB962C8B-B14F-4D97-AF65-F5344CB8AC3E}">
        <p14:creationId xmlns:p14="http://schemas.microsoft.com/office/powerpoint/2010/main" val="1490725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A129C-33D1-C134-C535-CB3959680C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B4B625-4A1E-9BA0-3CA0-0BE1E0586858}"/>
              </a:ext>
            </a:extLst>
          </p:cNvPr>
          <p:cNvSpPr txBox="1">
            <a:spLocks noGrp="1"/>
          </p:cNvSpPr>
          <p:nvPr>
            <p:ph type="title" idx="4294967295"/>
          </p:nvPr>
        </p:nvSpPr>
        <p:spPr>
          <a:xfrm>
            <a:off x="4426794" y="4157032"/>
            <a:ext cx="9434411"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chemeClr val="tx2"/>
                </a:solidFill>
                <a:effectLst/>
                <a:uLnTx/>
                <a:uFillTx/>
                <a:latin typeface="Tw Cen MT"/>
                <a:ea typeface="+mn-ea"/>
                <a:cs typeface="+mn-cs"/>
              </a:rPr>
              <a:t>Questions?</a:t>
            </a:r>
          </a:p>
        </p:txBody>
      </p:sp>
      <p:pic>
        <p:nvPicPr>
          <p:cNvPr id="6" name="Picture 5" descr="Satellite photo of North Brookfield downtown. ">
            <a:extLst>
              <a:ext uri="{FF2B5EF4-FFF2-40B4-BE49-F238E27FC236}">
                <a16:creationId xmlns:a16="http://schemas.microsoft.com/office/drawing/2014/main" id="{218AE31D-32F8-B75C-9307-149B51D25C89}"/>
              </a:ext>
            </a:extLst>
          </p:cNvPr>
          <p:cNvPicPr>
            <a:picLocks noChangeAspect="1"/>
          </p:cNvPicPr>
          <p:nvPr/>
        </p:nvPicPr>
        <p:blipFill>
          <a:blip r:embed="rId2">
            <a:alphaModFix amt="34000"/>
          </a:blip>
          <a:stretch>
            <a:fillRect/>
          </a:stretch>
        </p:blipFill>
        <p:spPr>
          <a:xfrm>
            <a:off x="-69271" y="-3542121"/>
            <a:ext cx="18426541" cy="15398306"/>
          </a:xfrm>
          <a:prstGeom prst="rect">
            <a:avLst/>
          </a:prstGeom>
        </p:spPr>
      </p:pic>
      <p:pic>
        <p:nvPicPr>
          <p:cNvPr id="5" name="Picture 4">
            <a:extLst>
              <a:ext uri="{FF2B5EF4-FFF2-40B4-BE49-F238E27FC236}">
                <a16:creationId xmlns:a16="http://schemas.microsoft.com/office/drawing/2014/main" id="{B82AFE67-67AD-0742-12C3-5E05C2C75F87}"/>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83286" y="9258300"/>
            <a:ext cx="1595164" cy="838200"/>
          </a:xfrm>
          <a:prstGeom prst="rect">
            <a:avLst/>
          </a:prstGeom>
        </p:spPr>
      </p:pic>
    </p:spTree>
    <p:extLst>
      <p:ext uri="{BB962C8B-B14F-4D97-AF65-F5344CB8AC3E}">
        <p14:creationId xmlns:p14="http://schemas.microsoft.com/office/powerpoint/2010/main" val="376891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7">
            <a:extLst>
              <a:ext uri="{FF2B5EF4-FFF2-40B4-BE49-F238E27FC236}">
                <a16:creationId xmlns:a16="http://schemas.microsoft.com/office/drawing/2014/main" id="{D36705A5-20FB-53C2-A81F-31EAE6B0F6B3}"/>
              </a:ext>
            </a:extLst>
          </p:cNvPr>
          <p:cNvSpPr txBox="1">
            <a:spLocks noGrp="1"/>
          </p:cNvSpPr>
          <p:nvPr>
            <p:ph type="title" idx="4294967295"/>
          </p:nvPr>
        </p:nvSpPr>
        <p:spPr>
          <a:xfrm>
            <a:off x="769419" y="-302952"/>
            <a:ext cx="16535400" cy="171662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16042"/>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tx2"/>
                </a:solidFill>
                <a:effectLst/>
                <a:uLnTx/>
                <a:uFillTx/>
                <a:latin typeface="Tw Cen MT" panose="020B0602020104020603" pitchFamily="34" charset="77"/>
                <a:ea typeface="Porcelain"/>
                <a:cs typeface="Porcelain"/>
                <a:sym typeface="Porcelain"/>
              </a:rPr>
              <a:t>Central Massachusetts Regional Planning Commission Region</a:t>
            </a:r>
            <a:endParaRPr kumimoji="0" lang="en-US" sz="8000" b="0" i="0" u="none" strike="noStrike" kern="1200" cap="none" spc="0" normalizeH="0" baseline="0" noProof="0" dirty="0">
              <a:ln>
                <a:noFill/>
              </a:ln>
              <a:solidFill>
                <a:srgbClr val="FFFFFF"/>
              </a:solidFill>
              <a:effectLst/>
              <a:uLnTx/>
              <a:uFillTx/>
              <a:latin typeface="Tw Cen MT" panose="020B0602020104020603" pitchFamily="34" charset="77"/>
              <a:ea typeface="Porcelain"/>
              <a:cs typeface="Porcelain"/>
              <a:sym typeface="Porcelain"/>
            </a:endParaRPr>
          </a:p>
        </p:txBody>
      </p:sp>
      <p:grpSp>
        <p:nvGrpSpPr>
          <p:cNvPr id="2" name="Group 1" descr="Map with Massachusetts municipalities. Municipalities within the region are highlighted. ">
            <a:extLst>
              <a:ext uri="{FF2B5EF4-FFF2-40B4-BE49-F238E27FC236}">
                <a16:creationId xmlns:a16="http://schemas.microsoft.com/office/drawing/2014/main" id="{7FAE1091-3AF0-16DE-3241-8B67FA362EF3}"/>
              </a:ext>
            </a:extLst>
          </p:cNvPr>
          <p:cNvGrpSpPr/>
          <p:nvPr/>
        </p:nvGrpSpPr>
        <p:grpSpPr>
          <a:xfrm>
            <a:off x="1676400" y="1714500"/>
            <a:ext cx="14401800" cy="8017140"/>
            <a:chOff x="4626319" y="141691"/>
            <a:chExt cx="7441949" cy="4636462"/>
          </a:xfrm>
        </p:grpSpPr>
        <p:pic>
          <p:nvPicPr>
            <p:cNvPr id="3" name="Picture 4">
              <a:extLst>
                <a:ext uri="{FF2B5EF4-FFF2-40B4-BE49-F238E27FC236}">
                  <a16:creationId xmlns:a16="http://schemas.microsoft.com/office/drawing/2014/main" id="{FF65878D-6278-F72A-4909-9130438A57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6319" y="141691"/>
              <a:ext cx="7441949" cy="4636462"/>
            </a:xfrm>
            <a:prstGeom prst="rect">
              <a:avLst/>
            </a:prstGeom>
            <a:noFill/>
            <a:extLst>
              <a:ext uri="{909E8E84-426E-40DD-AFC4-6F175D3DCCD1}">
                <a14:hiddenFill xmlns:a14="http://schemas.microsoft.com/office/drawing/2010/main">
                  <a:solidFill>
                    <a:srgbClr val="FFFFFF"/>
                  </a:solidFill>
                </a14:hiddenFill>
              </a:ext>
            </a:extLst>
          </p:spPr>
        </p:pic>
        <p:sp>
          <p:nvSpPr>
            <p:cNvPr id="4" name="Freeform 3">
              <a:extLst>
                <a:ext uri="{FF2B5EF4-FFF2-40B4-BE49-F238E27FC236}">
                  <a16:creationId xmlns:a16="http://schemas.microsoft.com/office/drawing/2014/main" id="{68644A51-47D7-0596-8F45-814C40622258}"/>
                </a:ext>
              </a:extLst>
            </p:cNvPr>
            <p:cNvSpPr/>
            <p:nvPr/>
          </p:nvSpPr>
          <p:spPr>
            <a:xfrm>
              <a:off x="7181385" y="1109300"/>
              <a:ext cx="1636690" cy="1449658"/>
            </a:xfrm>
            <a:custGeom>
              <a:avLst/>
              <a:gdLst>
                <a:gd name="connsiteX0" fmla="*/ 1636690 w 1636690"/>
                <a:gd name="connsiteY0" fmla="*/ 1419848 h 1449658"/>
                <a:gd name="connsiteX1" fmla="*/ 1636690 w 1636690"/>
                <a:gd name="connsiteY1" fmla="*/ 1157298 h 1449658"/>
                <a:gd name="connsiteX2" fmla="*/ 1491835 w 1636690"/>
                <a:gd name="connsiteY2" fmla="*/ 1057710 h 1449658"/>
                <a:gd name="connsiteX3" fmla="*/ 1537102 w 1636690"/>
                <a:gd name="connsiteY3" fmla="*/ 958122 h 1449658"/>
                <a:gd name="connsiteX4" fmla="*/ 1437514 w 1636690"/>
                <a:gd name="connsiteY4" fmla="*/ 930961 h 1449658"/>
                <a:gd name="connsiteX5" fmla="*/ 1401300 w 1636690"/>
                <a:gd name="connsiteY5" fmla="*/ 840427 h 1449658"/>
                <a:gd name="connsiteX6" fmla="*/ 1464674 w 1636690"/>
                <a:gd name="connsiteY6" fmla="*/ 731785 h 1449658"/>
                <a:gd name="connsiteX7" fmla="*/ 1555209 w 1636690"/>
                <a:gd name="connsiteY7" fmla="*/ 731785 h 1449658"/>
                <a:gd name="connsiteX8" fmla="*/ 1392247 w 1636690"/>
                <a:gd name="connsiteY8" fmla="*/ 496395 h 1449658"/>
                <a:gd name="connsiteX9" fmla="*/ 1464674 w 1636690"/>
                <a:gd name="connsiteY9" fmla="*/ 442074 h 1449658"/>
                <a:gd name="connsiteX10" fmla="*/ 1482781 w 1636690"/>
                <a:gd name="connsiteY10" fmla="*/ 387753 h 1449658"/>
                <a:gd name="connsiteX11" fmla="*/ 1319819 w 1636690"/>
                <a:gd name="connsiteY11" fmla="*/ 315326 h 1449658"/>
                <a:gd name="connsiteX12" fmla="*/ 1319819 w 1636690"/>
                <a:gd name="connsiteY12" fmla="*/ 315326 h 1449658"/>
                <a:gd name="connsiteX13" fmla="*/ 1332938 w 1636690"/>
                <a:gd name="connsiteY13" fmla="*/ 248265 h 1449658"/>
                <a:gd name="connsiteX14" fmla="*/ 1332938 w 1636690"/>
                <a:gd name="connsiteY14" fmla="*/ 248265 h 1449658"/>
                <a:gd name="connsiteX15" fmla="*/ 1204332 w 1636690"/>
                <a:gd name="connsiteY15" fmla="*/ 289932 h 1449658"/>
                <a:gd name="connsiteX16" fmla="*/ 1182030 w 1636690"/>
                <a:gd name="connsiteY16" fmla="*/ 122663 h 1449658"/>
                <a:gd name="connsiteX17" fmla="*/ 959005 w 1636690"/>
                <a:gd name="connsiteY17" fmla="*/ 89210 h 1449658"/>
                <a:gd name="connsiteX18" fmla="*/ 992459 w 1636690"/>
                <a:gd name="connsiteY18" fmla="*/ 55756 h 1449658"/>
                <a:gd name="connsiteX19" fmla="*/ 925552 w 1636690"/>
                <a:gd name="connsiteY19" fmla="*/ 0 h 1449658"/>
                <a:gd name="connsiteX20" fmla="*/ 814039 w 1636690"/>
                <a:gd name="connsiteY20" fmla="*/ 111512 h 1449658"/>
                <a:gd name="connsiteX21" fmla="*/ 791737 w 1636690"/>
                <a:gd name="connsiteY21" fmla="*/ 66907 h 1449658"/>
                <a:gd name="connsiteX22" fmla="*/ 747132 w 1636690"/>
                <a:gd name="connsiteY22" fmla="*/ 100361 h 1449658"/>
                <a:gd name="connsiteX23" fmla="*/ 802888 w 1636690"/>
                <a:gd name="connsiteY23" fmla="*/ 133815 h 1449658"/>
                <a:gd name="connsiteX24" fmla="*/ 613317 w 1636690"/>
                <a:gd name="connsiteY24" fmla="*/ 267629 h 1449658"/>
                <a:gd name="connsiteX25" fmla="*/ 423747 w 1636690"/>
                <a:gd name="connsiteY25" fmla="*/ 89210 h 1449658"/>
                <a:gd name="connsiteX26" fmla="*/ 200722 w 1636690"/>
                <a:gd name="connsiteY26" fmla="*/ 267629 h 1449658"/>
                <a:gd name="connsiteX27" fmla="*/ 178420 w 1636690"/>
                <a:gd name="connsiteY27" fmla="*/ 323385 h 1449658"/>
                <a:gd name="connsiteX28" fmla="*/ 100361 w 1636690"/>
                <a:gd name="connsiteY28" fmla="*/ 334537 h 1449658"/>
                <a:gd name="connsiteX29" fmla="*/ 100361 w 1636690"/>
                <a:gd name="connsiteY29" fmla="*/ 334537 h 1449658"/>
                <a:gd name="connsiteX30" fmla="*/ 0 w 1636690"/>
                <a:gd name="connsiteY30" fmla="*/ 356839 h 1449658"/>
                <a:gd name="connsiteX31" fmla="*/ 33454 w 1636690"/>
                <a:gd name="connsiteY31" fmla="*/ 602166 h 1449658"/>
                <a:gd name="connsiteX32" fmla="*/ 178420 w 1636690"/>
                <a:gd name="connsiteY32" fmla="*/ 557561 h 1449658"/>
                <a:gd name="connsiteX33" fmla="*/ 167269 w 1636690"/>
                <a:gd name="connsiteY33" fmla="*/ 613317 h 1449658"/>
                <a:gd name="connsiteX34" fmla="*/ 111513 w 1636690"/>
                <a:gd name="connsiteY34" fmla="*/ 691376 h 1449658"/>
                <a:gd name="connsiteX35" fmla="*/ 156117 w 1636690"/>
                <a:gd name="connsiteY35" fmla="*/ 702527 h 1449658"/>
                <a:gd name="connsiteX36" fmla="*/ 44605 w 1636690"/>
                <a:gd name="connsiteY36" fmla="*/ 869795 h 1449658"/>
                <a:gd name="connsiteX37" fmla="*/ 44605 w 1636690"/>
                <a:gd name="connsiteY37" fmla="*/ 914400 h 1449658"/>
                <a:gd name="connsiteX38" fmla="*/ 189571 w 1636690"/>
                <a:gd name="connsiteY38" fmla="*/ 992458 h 1449658"/>
                <a:gd name="connsiteX39" fmla="*/ 323386 w 1636690"/>
                <a:gd name="connsiteY39" fmla="*/ 992458 h 1449658"/>
                <a:gd name="connsiteX40" fmla="*/ 289932 w 1636690"/>
                <a:gd name="connsiteY40" fmla="*/ 1360449 h 1449658"/>
                <a:gd name="connsiteX41" fmla="*/ 981308 w 1636690"/>
                <a:gd name="connsiteY41" fmla="*/ 1405054 h 1449658"/>
                <a:gd name="connsiteX42" fmla="*/ 981308 w 1636690"/>
                <a:gd name="connsiteY42" fmla="*/ 1449658 h 1449658"/>
                <a:gd name="connsiteX43" fmla="*/ 1636690 w 1636690"/>
                <a:gd name="connsiteY43" fmla="*/ 1419848 h 1449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636690" h="1449658">
                  <a:moveTo>
                    <a:pt x="1636690" y="1419848"/>
                  </a:moveTo>
                  <a:lnTo>
                    <a:pt x="1636690" y="1157298"/>
                  </a:lnTo>
                  <a:lnTo>
                    <a:pt x="1491835" y="1057710"/>
                  </a:lnTo>
                  <a:lnTo>
                    <a:pt x="1537102" y="958122"/>
                  </a:lnTo>
                  <a:lnTo>
                    <a:pt x="1437514" y="930961"/>
                  </a:lnTo>
                  <a:lnTo>
                    <a:pt x="1401300" y="840427"/>
                  </a:lnTo>
                  <a:lnTo>
                    <a:pt x="1464674" y="731785"/>
                  </a:lnTo>
                  <a:lnTo>
                    <a:pt x="1555209" y="731785"/>
                  </a:lnTo>
                  <a:lnTo>
                    <a:pt x="1392247" y="496395"/>
                  </a:lnTo>
                  <a:lnTo>
                    <a:pt x="1464674" y="442074"/>
                  </a:lnTo>
                  <a:lnTo>
                    <a:pt x="1482781" y="387753"/>
                  </a:lnTo>
                  <a:lnTo>
                    <a:pt x="1319819" y="315326"/>
                  </a:lnTo>
                  <a:lnTo>
                    <a:pt x="1319819" y="315326"/>
                  </a:lnTo>
                  <a:lnTo>
                    <a:pt x="1332938" y="248265"/>
                  </a:lnTo>
                  <a:lnTo>
                    <a:pt x="1332938" y="248265"/>
                  </a:lnTo>
                  <a:lnTo>
                    <a:pt x="1204332" y="289932"/>
                  </a:lnTo>
                  <a:lnTo>
                    <a:pt x="1182030" y="122663"/>
                  </a:lnTo>
                  <a:lnTo>
                    <a:pt x="959005" y="89210"/>
                  </a:lnTo>
                  <a:lnTo>
                    <a:pt x="992459" y="55756"/>
                  </a:lnTo>
                  <a:lnTo>
                    <a:pt x="925552" y="0"/>
                  </a:lnTo>
                  <a:lnTo>
                    <a:pt x="814039" y="111512"/>
                  </a:lnTo>
                  <a:lnTo>
                    <a:pt x="791737" y="66907"/>
                  </a:lnTo>
                  <a:lnTo>
                    <a:pt x="747132" y="100361"/>
                  </a:lnTo>
                  <a:lnTo>
                    <a:pt x="802888" y="133815"/>
                  </a:lnTo>
                  <a:lnTo>
                    <a:pt x="613317" y="267629"/>
                  </a:lnTo>
                  <a:lnTo>
                    <a:pt x="423747" y="89210"/>
                  </a:lnTo>
                  <a:lnTo>
                    <a:pt x="200722" y="267629"/>
                  </a:lnTo>
                  <a:lnTo>
                    <a:pt x="178420" y="323385"/>
                  </a:lnTo>
                  <a:lnTo>
                    <a:pt x="100361" y="334537"/>
                  </a:lnTo>
                  <a:lnTo>
                    <a:pt x="100361" y="334537"/>
                  </a:lnTo>
                  <a:lnTo>
                    <a:pt x="0" y="356839"/>
                  </a:lnTo>
                  <a:lnTo>
                    <a:pt x="33454" y="602166"/>
                  </a:lnTo>
                  <a:lnTo>
                    <a:pt x="178420" y="557561"/>
                  </a:lnTo>
                  <a:lnTo>
                    <a:pt x="167269" y="613317"/>
                  </a:lnTo>
                  <a:lnTo>
                    <a:pt x="111513" y="691376"/>
                  </a:lnTo>
                  <a:lnTo>
                    <a:pt x="156117" y="702527"/>
                  </a:lnTo>
                  <a:lnTo>
                    <a:pt x="44605" y="869795"/>
                  </a:lnTo>
                  <a:lnTo>
                    <a:pt x="44605" y="914400"/>
                  </a:lnTo>
                  <a:lnTo>
                    <a:pt x="189571" y="992458"/>
                  </a:lnTo>
                  <a:lnTo>
                    <a:pt x="323386" y="992458"/>
                  </a:lnTo>
                  <a:lnTo>
                    <a:pt x="289932" y="1360449"/>
                  </a:lnTo>
                  <a:lnTo>
                    <a:pt x="981308" y="1405054"/>
                  </a:lnTo>
                  <a:lnTo>
                    <a:pt x="981308" y="1449658"/>
                  </a:lnTo>
                  <a:lnTo>
                    <a:pt x="1636690" y="1419848"/>
                  </a:lnTo>
                  <a:close/>
                </a:path>
              </a:pathLst>
            </a:custGeom>
            <a:solidFill>
              <a:schemeClr val="accent2">
                <a:alpha val="5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EA39EE54-AA99-658F-EE05-6700456494F7}"/>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07237" y="9258300"/>
            <a:ext cx="1595164" cy="838200"/>
          </a:xfrm>
          <a:prstGeom prst="rect">
            <a:avLst/>
          </a:prstGeom>
        </p:spPr>
      </p:pic>
    </p:spTree>
    <p:extLst>
      <p:ext uri="{BB962C8B-B14F-4D97-AF65-F5344CB8AC3E}">
        <p14:creationId xmlns:p14="http://schemas.microsoft.com/office/powerpoint/2010/main" val="858919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9">
            <a:extLst>
              <a:ext uri="{FF2B5EF4-FFF2-40B4-BE49-F238E27FC236}">
                <a16:creationId xmlns:a16="http://schemas.microsoft.com/office/drawing/2014/main" id="{D9AF59E6-9F00-F94B-9FFF-DAF3C237DE69}"/>
              </a:ext>
            </a:extLst>
          </p:cNvPr>
          <p:cNvSpPr txBox="1">
            <a:spLocks noGrp="1"/>
          </p:cNvSpPr>
          <p:nvPr>
            <p:ph type="title" idx="4294967295"/>
          </p:nvPr>
        </p:nvSpPr>
        <p:spPr>
          <a:xfrm>
            <a:off x="3530600" y="6768601"/>
            <a:ext cx="4025640" cy="53360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3749"/>
              </a:lnSpc>
              <a:spcBef>
                <a:spcPts val="0"/>
              </a:spcBef>
              <a:spcAft>
                <a:spcPts val="0"/>
              </a:spcAft>
              <a:buClrTx/>
              <a:buSzTx/>
              <a:buFontTx/>
              <a:buNone/>
              <a:tabLst/>
              <a:defRPr/>
            </a:pPr>
            <a:r>
              <a:rPr kumimoji="0" lang="en-US" sz="5400" b="1" i="0" u="none" strike="noStrike" kern="1200" cap="none" spc="0" normalizeH="0" baseline="0" noProof="0" dirty="0">
                <a:ln>
                  <a:noFill/>
                </a:ln>
                <a:solidFill>
                  <a:schemeClr val="tx2"/>
                </a:solidFill>
                <a:effectLst/>
                <a:uLnTx/>
                <a:uFillTx/>
                <a:latin typeface="Tw Cen MT" panose="020B0602020104020603" pitchFamily="34" charset="77"/>
                <a:ea typeface="Open Sans Medium"/>
                <a:cs typeface="Open Sans Medium"/>
                <a:sym typeface="Open Sans Medium"/>
              </a:rPr>
              <a:t>Kerrie Salwa</a:t>
            </a:r>
          </a:p>
        </p:txBody>
      </p:sp>
      <p:sp>
        <p:nvSpPr>
          <p:cNvPr id="5" name="TextBox 5">
            <a:extLst>
              <a:ext uri="{FF2B5EF4-FFF2-40B4-BE49-F238E27FC236}">
                <a16:creationId xmlns:a16="http://schemas.microsoft.com/office/drawing/2014/main" id="{D1D557EE-C4E9-94FB-5A25-FC188FFB0A67}"/>
              </a:ext>
            </a:extLst>
          </p:cNvPr>
          <p:cNvSpPr txBox="1"/>
          <p:nvPr/>
        </p:nvSpPr>
        <p:spPr>
          <a:xfrm>
            <a:off x="3360902" y="7350406"/>
            <a:ext cx="4376736" cy="752194"/>
          </a:xfrm>
          <a:prstGeom prst="rect">
            <a:avLst/>
          </a:prstGeom>
        </p:spPr>
        <p:txBody>
          <a:bodyPr wrap="square" lIns="0" tIns="0" rIns="0" bIns="0" rtlCol="0" anchor="t">
            <a:spAutoFit/>
          </a:bodyPr>
          <a:lstStyle/>
          <a:p>
            <a:pPr algn="ctr">
              <a:lnSpc>
                <a:spcPts val="3000"/>
              </a:lnSpc>
            </a:pPr>
            <a:r>
              <a:rPr lang="en-US" sz="2400">
                <a:solidFill>
                  <a:schemeClr val="tx2"/>
                </a:solidFill>
                <a:latin typeface="Tw Cen MT" panose="020B0602020104020603" pitchFamily="34" charset="77"/>
                <a:ea typeface="Open Sans"/>
                <a:cs typeface="Open Sans"/>
                <a:sym typeface="Open Sans"/>
              </a:rPr>
              <a:t>Director of Economic Development</a:t>
            </a:r>
          </a:p>
          <a:p>
            <a:pPr algn="ctr">
              <a:lnSpc>
                <a:spcPts val="3000"/>
              </a:lnSpc>
            </a:pPr>
            <a:r>
              <a:rPr lang="en-US" sz="2400">
                <a:solidFill>
                  <a:schemeClr val="tx2"/>
                </a:solidFill>
                <a:latin typeface="Tw Cen MT" panose="020B0602020104020603" pitchFamily="34" charset="77"/>
                <a:ea typeface="Open Sans"/>
                <a:cs typeface="Open Sans"/>
                <a:sym typeface="Open Sans"/>
              </a:rPr>
              <a:t>CMRPC</a:t>
            </a:r>
          </a:p>
        </p:txBody>
      </p:sp>
      <p:pic>
        <p:nvPicPr>
          <p:cNvPr id="1026" name="Picture 2" descr="Headshot of Kerrie Salwa. ">
            <a:extLst>
              <a:ext uri="{FF2B5EF4-FFF2-40B4-BE49-F238E27FC236}">
                <a16:creationId xmlns:a16="http://schemas.microsoft.com/office/drawing/2014/main" id="{B4E4AAA0-6710-640C-3353-1B68BD6EF7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382390"/>
            <a:ext cx="3996204" cy="3996204"/>
          </a:xfrm>
          <a:prstGeom prst="ellipse">
            <a:avLst/>
          </a:prstGeom>
          <a:noFill/>
          <a:extLst>
            <a:ext uri="{909E8E84-426E-40DD-AFC4-6F175D3DCCD1}">
              <a14:hiddenFill xmlns:a14="http://schemas.microsoft.com/office/drawing/2010/main">
                <a:solidFill>
                  <a:srgbClr val="FFFFFF"/>
                </a:solidFill>
              </a14:hiddenFill>
            </a:ext>
          </a:extLst>
        </p:spPr>
      </p:pic>
      <p:sp>
        <p:nvSpPr>
          <p:cNvPr id="9" name="Freeform 16">
            <a:extLst>
              <a:ext uri="{FF2B5EF4-FFF2-40B4-BE49-F238E27FC236}">
                <a16:creationId xmlns:a16="http://schemas.microsoft.com/office/drawing/2014/main" id="{90C35BCA-B118-0C9E-E492-484E785125BE}"/>
              </a:ext>
              <a:ext uri="{C183D7F6-B498-43B3-948B-1728B52AA6E4}">
                <adec:decorative xmlns:adec="http://schemas.microsoft.com/office/drawing/2017/decorative" val="1"/>
              </a:ext>
            </a:extLst>
          </p:cNvPr>
          <p:cNvSpPr/>
          <p:nvPr/>
        </p:nvSpPr>
        <p:spPr>
          <a:xfrm>
            <a:off x="6736154" y="2054799"/>
            <a:ext cx="646352" cy="681267"/>
          </a:xfrm>
          <a:custGeom>
            <a:avLst/>
            <a:gdLst/>
            <a:ahLst/>
            <a:cxnLst/>
            <a:rect l="l" t="t" r="r" b="b"/>
            <a:pathLst>
              <a:path w="646352" h="681267">
                <a:moveTo>
                  <a:pt x="0" y="0"/>
                </a:moveTo>
                <a:lnTo>
                  <a:pt x="646352" y="0"/>
                </a:lnTo>
                <a:lnTo>
                  <a:pt x="646352" y="681268"/>
                </a:lnTo>
                <a:lnTo>
                  <a:pt x="0" y="6812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TextBox 10">
            <a:extLst>
              <a:ext uri="{FF2B5EF4-FFF2-40B4-BE49-F238E27FC236}">
                <a16:creationId xmlns:a16="http://schemas.microsoft.com/office/drawing/2014/main" id="{712F4515-22D2-FAA0-484F-918C46CE2113}"/>
              </a:ext>
            </a:extLst>
          </p:cNvPr>
          <p:cNvSpPr txBox="1"/>
          <p:nvPr/>
        </p:nvSpPr>
        <p:spPr>
          <a:xfrm>
            <a:off x="9372600" y="2382390"/>
            <a:ext cx="8915400" cy="5031955"/>
          </a:xfrm>
          <a:prstGeom prst="rect">
            <a:avLst/>
          </a:prstGeom>
          <a:noFill/>
        </p:spPr>
        <p:txBody>
          <a:bodyPr wrap="square" lIns="91440" tIns="45720" rIns="91440" bIns="45720" rtlCol="0" anchor="t">
            <a:spAutoFit/>
          </a:bodyPr>
          <a:lstStyle/>
          <a:p>
            <a:pPr>
              <a:lnSpc>
                <a:spcPct val="300000"/>
              </a:lnSpc>
            </a:pPr>
            <a:r>
              <a:rPr lang="en-US" sz="2800">
                <a:solidFill>
                  <a:schemeClr val="tx2"/>
                </a:solidFill>
                <a:latin typeface="Tw Cen MT"/>
              </a:rPr>
              <a:t>Downtown Clinton </a:t>
            </a:r>
          </a:p>
          <a:p>
            <a:pPr>
              <a:lnSpc>
                <a:spcPct val="300000"/>
              </a:lnSpc>
            </a:pPr>
            <a:r>
              <a:rPr lang="en-US" sz="2800">
                <a:solidFill>
                  <a:schemeClr val="tx2"/>
                </a:solidFill>
                <a:latin typeface="Tw Cen MT"/>
              </a:rPr>
              <a:t>State House</a:t>
            </a:r>
          </a:p>
          <a:p>
            <a:pPr>
              <a:lnSpc>
                <a:spcPct val="300000"/>
              </a:lnSpc>
            </a:pPr>
            <a:r>
              <a:rPr lang="en-US" sz="2800">
                <a:solidFill>
                  <a:schemeClr val="tx2"/>
                </a:solidFill>
                <a:latin typeface="Tw Cen MT"/>
              </a:rPr>
              <a:t>City of Leominster Economic Development Coordinator</a:t>
            </a:r>
          </a:p>
          <a:p>
            <a:pPr>
              <a:lnSpc>
                <a:spcPct val="300000"/>
              </a:lnSpc>
            </a:pPr>
            <a:r>
              <a:rPr lang="en-US" sz="2800">
                <a:solidFill>
                  <a:schemeClr val="tx2"/>
                </a:solidFill>
                <a:latin typeface="Tw Cen MT"/>
              </a:rPr>
              <a:t>CMRPC</a:t>
            </a:r>
            <a:endParaRPr lang="en-US" sz="2800">
              <a:solidFill>
                <a:schemeClr val="tx2"/>
              </a:solidFill>
              <a:latin typeface="Tw Cen MT" panose="020B0602020104020603" pitchFamily="34" charset="77"/>
            </a:endParaRPr>
          </a:p>
        </p:txBody>
      </p:sp>
      <p:cxnSp>
        <p:nvCxnSpPr>
          <p:cNvPr id="13" name="Straight Connector 12">
            <a:extLst>
              <a:ext uri="{FF2B5EF4-FFF2-40B4-BE49-F238E27FC236}">
                <a16:creationId xmlns:a16="http://schemas.microsoft.com/office/drawing/2014/main" id="{5AF61186-C8AD-BF38-A5A1-09542CF896CC}"/>
              </a:ext>
              <a:ext uri="{C183D7F6-B498-43B3-948B-1728B52AA6E4}">
                <adec:decorative xmlns:adec="http://schemas.microsoft.com/office/drawing/2017/decorative" val="1"/>
              </a:ext>
            </a:extLst>
          </p:cNvPr>
          <p:cNvCxnSpPr>
            <a:cxnSpLocks/>
          </p:cNvCxnSpPr>
          <p:nvPr/>
        </p:nvCxnSpPr>
        <p:spPr>
          <a:xfrm rot="10800000" flipV="1">
            <a:off x="9144000" y="3162300"/>
            <a:ext cx="0" cy="4040914"/>
          </a:xfrm>
          <a:prstGeom prst="line">
            <a:avLst/>
          </a:prstGeom>
          <a:ln w="28575" cap="flat" cmpd="sng" algn="ctr">
            <a:solidFill>
              <a:schemeClr val="tx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5" name="Oval 14">
            <a:extLst>
              <a:ext uri="{FF2B5EF4-FFF2-40B4-BE49-F238E27FC236}">
                <a16:creationId xmlns:a16="http://schemas.microsoft.com/office/drawing/2014/main" id="{0FDE6804-2FF0-5A30-7667-BE6424F1EDFD}"/>
              </a:ext>
              <a:ext uri="{C183D7F6-B498-43B3-948B-1728B52AA6E4}">
                <adec:decorative xmlns:adec="http://schemas.microsoft.com/office/drawing/2017/decorative" val="1"/>
              </a:ext>
            </a:extLst>
          </p:cNvPr>
          <p:cNvSpPr/>
          <p:nvPr/>
        </p:nvSpPr>
        <p:spPr>
          <a:xfrm>
            <a:off x="9059200" y="4457700"/>
            <a:ext cx="161000" cy="168933"/>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C4AB17D-CC4F-B5C6-D761-B8DD6B415286}"/>
              </a:ext>
              <a:ext uri="{C183D7F6-B498-43B3-948B-1728B52AA6E4}">
                <adec:decorative xmlns:adec="http://schemas.microsoft.com/office/drawing/2017/decorative" val="1"/>
              </a:ext>
            </a:extLst>
          </p:cNvPr>
          <p:cNvSpPr/>
          <p:nvPr/>
        </p:nvSpPr>
        <p:spPr>
          <a:xfrm>
            <a:off x="9054900" y="5769633"/>
            <a:ext cx="161000" cy="168933"/>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D2EB8C6-E40E-474B-171F-388F16C1EFE9}"/>
              </a:ext>
              <a:ext uri="{C183D7F6-B498-43B3-948B-1728B52AA6E4}">
                <adec:decorative xmlns:adec="http://schemas.microsoft.com/office/drawing/2017/decorative" val="1"/>
              </a:ext>
            </a:extLst>
          </p:cNvPr>
          <p:cNvSpPr/>
          <p:nvPr/>
        </p:nvSpPr>
        <p:spPr>
          <a:xfrm>
            <a:off x="9063500" y="3134774"/>
            <a:ext cx="161000" cy="168933"/>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10434C99-4613-90D6-F6FF-53931A3AEB44}"/>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07237" y="9258300"/>
            <a:ext cx="1595164" cy="838200"/>
          </a:xfrm>
          <a:prstGeom prst="rect">
            <a:avLst/>
          </a:prstGeom>
        </p:spPr>
      </p:pic>
    </p:spTree>
    <p:extLst>
      <p:ext uri="{BB962C8B-B14F-4D97-AF65-F5344CB8AC3E}">
        <p14:creationId xmlns:p14="http://schemas.microsoft.com/office/powerpoint/2010/main" val="2067568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63A272-3607-6A2E-C14A-E7AB3D09B06A}"/>
              </a:ext>
            </a:extLst>
          </p:cNvPr>
          <p:cNvSpPr txBox="1">
            <a:spLocks noGrp="1"/>
          </p:cNvSpPr>
          <p:nvPr>
            <p:ph type="title" idx="4294967295"/>
          </p:nvPr>
        </p:nvSpPr>
        <p:spPr>
          <a:xfrm>
            <a:off x="1935636" y="428535"/>
            <a:ext cx="7208364"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2"/>
                </a:solidFill>
                <a:effectLst/>
                <a:uLnTx/>
                <a:uFillTx/>
                <a:latin typeface="Tw Cen MT"/>
                <a:ea typeface="+mn-ea"/>
                <a:cs typeface="+mn-cs"/>
              </a:rPr>
              <a:t>Downtown Development Project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schemeClr val="tx2"/>
                </a:solidFill>
                <a:effectLst/>
                <a:uLnTx/>
                <a:uFillTx/>
                <a:latin typeface="Tw Cen MT"/>
                <a:ea typeface="+mn-ea"/>
                <a:cs typeface="+mn-cs"/>
              </a:rPr>
              <a:t>North Brookfield, MA</a:t>
            </a:r>
          </a:p>
        </p:txBody>
      </p:sp>
      <p:pic>
        <p:nvPicPr>
          <p:cNvPr id="6" name="Picture 5" descr="Map with outline of North Brookfield. ">
            <a:extLst>
              <a:ext uri="{FF2B5EF4-FFF2-40B4-BE49-F238E27FC236}">
                <a16:creationId xmlns:a16="http://schemas.microsoft.com/office/drawing/2014/main" id="{A76915EF-1388-4BCD-FB92-32920302D0C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17806" y="2269188"/>
            <a:ext cx="7718597" cy="7718597"/>
          </a:xfrm>
          <a:prstGeom prst="rect">
            <a:avLst/>
          </a:prstGeom>
          <a:ln w="28575">
            <a:solidFill>
              <a:schemeClr val="tx2"/>
            </a:solidFill>
          </a:ln>
        </p:spPr>
      </p:pic>
      <p:sp>
        <p:nvSpPr>
          <p:cNvPr id="2" name="Freeform 9">
            <a:extLst>
              <a:ext uri="{FF2B5EF4-FFF2-40B4-BE49-F238E27FC236}">
                <a16:creationId xmlns:a16="http://schemas.microsoft.com/office/drawing/2014/main" id="{2D1C51FA-8544-B1FE-8599-4E925F621986}"/>
              </a:ext>
              <a:ext uri="{C183D7F6-B498-43B3-948B-1728B52AA6E4}">
                <adec:decorative xmlns:adec="http://schemas.microsoft.com/office/drawing/2017/decorative" val="1"/>
              </a:ext>
            </a:extLst>
          </p:cNvPr>
          <p:cNvSpPr/>
          <p:nvPr/>
        </p:nvSpPr>
        <p:spPr>
          <a:xfrm>
            <a:off x="281536" y="419100"/>
            <a:ext cx="1371600" cy="12192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1"/>
          </a:solidFill>
        </p:spPr>
        <p:txBody>
          <a:bodyPr/>
          <a:lstStyle/>
          <a:p>
            <a:endParaRPr lang="en-US"/>
          </a:p>
        </p:txBody>
      </p:sp>
      <p:sp>
        <p:nvSpPr>
          <p:cNvPr id="3" name="Freeform 12">
            <a:extLst>
              <a:ext uri="{FF2B5EF4-FFF2-40B4-BE49-F238E27FC236}">
                <a16:creationId xmlns:a16="http://schemas.microsoft.com/office/drawing/2014/main" id="{62BFE8F1-6993-5EDA-C3B2-F9773CCB4403}"/>
              </a:ext>
              <a:ext uri="{C183D7F6-B498-43B3-948B-1728B52AA6E4}">
                <adec:decorative xmlns:adec="http://schemas.microsoft.com/office/drawing/2017/decorative" val="1"/>
              </a:ext>
            </a:extLst>
          </p:cNvPr>
          <p:cNvSpPr/>
          <p:nvPr/>
        </p:nvSpPr>
        <p:spPr>
          <a:xfrm>
            <a:off x="564036" y="602325"/>
            <a:ext cx="806600" cy="775635"/>
          </a:xfrm>
          <a:custGeom>
            <a:avLst/>
            <a:gdLst/>
            <a:ahLst/>
            <a:cxnLst/>
            <a:rect l="l" t="t" r="r" b="b"/>
            <a:pathLst>
              <a:path w="366346" h="374300">
                <a:moveTo>
                  <a:pt x="0" y="0"/>
                </a:moveTo>
                <a:lnTo>
                  <a:pt x="366346" y="0"/>
                </a:lnTo>
                <a:lnTo>
                  <a:pt x="366346" y="374300"/>
                </a:lnTo>
                <a:lnTo>
                  <a:pt x="0" y="3743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11" name="Picture 10" descr="Map of downtown development project site. Locations near site listed as: town hall, library, fire department/DPW, rail trail head, police station, senior center, and town common.">
            <a:extLst>
              <a:ext uri="{FF2B5EF4-FFF2-40B4-BE49-F238E27FC236}">
                <a16:creationId xmlns:a16="http://schemas.microsoft.com/office/drawing/2014/main" id="{17773483-7C5B-A458-773D-2C9D2789AC4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738948" y="299215"/>
            <a:ext cx="7937380" cy="9688570"/>
          </a:xfrm>
          <a:prstGeom prst="rect">
            <a:avLst/>
          </a:prstGeom>
          <a:ln w="28575">
            <a:solidFill>
              <a:schemeClr val="accent1">
                <a:shade val="95000"/>
                <a:satMod val="105000"/>
              </a:schemeClr>
            </a:solidFill>
          </a:ln>
        </p:spPr>
      </p:pic>
      <p:cxnSp>
        <p:nvCxnSpPr>
          <p:cNvPr id="31" name="Straight Arrow Connector 30">
            <a:extLst>
              <a:ext uri="{FF2B5EF4-FFF2-40B4-BE49-F238E27FC236}">
                <a16:creationId xmlns:a16="http://schemas.microsoft.com/office/drawing/2014/main" id="{1A79885B-E24B-E16E-2A7C-F692B4943831}"/>
              </a:ext>
              <a:ext uri="{C183D7F6-B498-43B3-948B-1728B52AA6E4}">
                <adec:decorative xmlns:adec="http://schemas.microsoft.com/office/drawing/2017/decorative" val="1"/>
              </a:ext>
            </a:extLst>
          </p:cNvPr>
          <p:cNvCxnSpPr>
            <a:cxnSpLocks/>
          </p:cNvCxnSpPr>
          <p:nvPr/>
        </p:nvCxnSpPr>
        <p:spPr>
          <a:xfrm>
            <a:off x="4698026" y="5600700"/>
            <a:ext cx="5040922" cy="361950"/>
          </a:xfrm>
          <a:prstGeom prst="straightConnector1">
            <a:avLst/>
          </a:prstGeom>
          <a:ln w="1587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2280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4FA6B-D952-8E9F-8600-EE17B735ADFE}"/>
            </a:ext>
          </a:extLst>
        </p:cNvPr>
        <p:cNvGrpSpPr/>
        <p:nvPr/>
      </p:nvGrpSpPr>
      <p:grpSpPr>
        <a:xfrm>
          <a:off x="0" y="0"/>
          <a:ext cx="0" cy="0"/>
          <a:chOff x="0" y="0"/>
          <a:chExt cx="0" cy="0"/>
        </a:xfrm>
      </p:grpSpPr>
      <p:sp>
        <p:nvSpPr>
          <p:cNvPr id="2" name="Freeform 9">
            <a:extLst>
              <a:ext uri="{FF2B5EF4-FFF2-40B4-BE49-F238E27FC236}">
                <a16:creationId xmlns:a16="http://schemas.microsoft.com/office/drawing/2014/main" id="{D320718F-B0AF-A76F-356E-811B2BBF0C94}"/>
              </a:ext>
              <a:ext uri="{C183D7F6-B498-43B3-948B-1728B52AA6E4}">
                <adec:decorative xmlns:adec="http://schemas.microsoft.com/office/drawing/2017/decorative" val="1"/>
              </a:ext>
            </a:extLst>
          </p:cNvPr>
          <p:cNvSpPr/>
          <p:nvPr/>
        </p:nvSpPr>
        <p:spPr>
          <a:xfrm>
            <a:off x="281536" y="419100"/>
            <a:ext cx="1371600" cy="12192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1"/>
          </a:solidFill>
        </p:spPr>
        <p:txBody>
          <a:bodyPr/>
          <a:lstStyle/>
          <a:p>
            <a:endParaRPr lang="en-US"/>
          </a:p>
        </p:txBody>
      </p:sp>
      <p:sp>
        <p:nvSpPr>
          <p:cNvPr id="3" name="Freeform 12">
            <a:extLst>
              <a:ext uri="{FF2B5EF4-FFF2-40B4-BE49-F238E27FC236}">
                <a16:creationId xmlns:a16="http://schemas.microsoft.com/office/drawing/2014/main" id="{846F86A3-1534-F195-5D0A-942374ED7E90}"/>
              </a:ext>
              <a:ext uri="{C183D7F6-B498-43B3-948B-1728B52AA6E4}">
                <adec:decorative xmlns:adec="http://schemas.microsoft.com/office/drawing/2017/decorative" val="1"/>
              </a:ext>
            </a:extLst>
          </p:cNvPr>
          <p:cNvSpPr/>
          <p:nvPr/>
        </p:nvSpPr>
        <p:spPr>
          <a:xfrm>
            <a:off x="564036" y="602325"/>
            <a:ext cx="806600" cy="775635"/>
          </a:xfrm>
          <a:custGeom>
            <a:avLst/>
            <a:gdLst/>
            <a:ahLst/>
            <a:cxnLst/>
            <a:rect l="l" t="t" r="r" b="b"/>
            <a:pathLst>
              <a:path w="366346" h="374300">
                <a:moveTo>
                  <a:pt x="0" y="0"/>
                </a:moveTo>
                <a:lnTo>
                  <a:pt x="366346" y="0"/>
                </a:lnTo>
                <a:lnTo>
                  <a:pt x="366346" y="374300"/>
                </a:lnTo>
                <a:lnTo>
                  <a:pt x="0" y="3743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itle 3">
            <a:extLst>
              <a:ext uri="{FF2B5EF4-FFF2-40B4-BE49-F238E27FC236}">
                <a16:creationId xmlns:a16="http://schemas.microsoft.com/office/drawing/2014/main" id="{2063B912-43CB-4631-8A58-F90E3B642865}"/>
              </a:ext>
            </a:extLst>
          </p:cNvPr>
          <p:cNvSpPr txBox="1">
            <a:spLocks noGrp="1"/>
          </p:cNvSpPr>
          <p:nvPr>
            <p:ph type="title" idx="4294967295"/>
          </p:nvPr>
        </p:nvSpPr>
        <p:spPr>
          <a:xfrm>
            <a:off x="1905000" y="668084"/>
            <a:ext cx="9265764"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2"/>
                </a:solidFill>
                <a:effectLst/>
                <a:uLnTx/>
                <a:uFillTx/>
                <a:latin typeface="Tw Cen MT" panose="020B0602020104020603" pitchFamily="34" charset="77"/>
                <a:ea typeface="+mn-ea"/>
                <a:cs typeface="+mn-cs"/>
              </a:rPr>
              <a:t>Industrial History of the Site</a:t>
            </a:r>
          </a:p>
        </p:txBody>
      </p:sp>
      <p:sp>
        <p:nvSpPr>
          <p:cNvPr id="8" name="Freeform 9">
            <a:extLst>
              <a:ext uri="{FF2B5EF4-FFF2-40B4-BE49-F238E27FC236}">
                <a16:creationId xmlns:a16="http://schemas.microsoft.com/office/drawing/2014/main" id="{4A58472F-1FF8-FE2C-172B-A188EDEE3910}"/>
              </a:ext>
              <a:ext uri="{C183D7F6-B498-43B3-948B-1728B52AA6E4}">
                <adec:decorative xmlns:adec="http://schemas.microsoft.com/office/drawing/2017/decorative" val="1"/>
              </a:ext>
            </a:extLst>
          </p:cNvPr>
          <p:cNvSpPr/>
          <p:nvPr/>
        </p:nvSpPr>
        <p:spPr>
          <a:xfrm>
            <a:off x="304800" y="419100"/>
            <a:ext cx="1371600" cy="12192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1"/>
          </a:solidFill>
        </p:spPr>
        <p:txBody>
          <a:bodyPr/>
          <a:lstStyle/>
          <a:p>
            <a:endParaRPr lang="en-US"/>
          </a:p>
        </p:txBody>
      </p:sp>
      <p:pic>
        <p:nvPicPr>
          <p:cNvPr id="9" name="Graphic 8">
            <a:extLst>
              <a:ext uri="{FF2B5EF4-FFF2-40B4-BE49-F238E27FC236}">
                <a16:creationId xmlns:a16="http://schemas.microsoft.com/office/drawing/2014/main" id="{791D7DCC-76D5-BB07-933C-3D3334F98129}"/>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3400" y="495300"/>
            <a:ext cx="914400" cy="914400"/>
          </a:xfrm>
          <a:prstGeom prst="rect">
            <a:avLst/>
          </a:prstGeom>
        </p:spPr>
      </p:pic>
      <p:grpSp>
        <p:nvGrpSpPr>
          <p:cNvPr id="12" name="Group 11">
            <a:extLst>
              <a:ext uri="{FF2B5EF4-FFF2-40B4-BE49-F238E27FC236}">
                <a16:creationId xmlns:a16="http://schemas.microsoft.com/office/drawing/2014/main" id="{DA07B175-A33C-B59B-5730-DA36E310EBBF}"/>
              </a:ext>
              <a:ext uri="{C183D7F6-B498-43B3-948B-1728B52AA6E4}">
                <adec:decorative xmlns:adec="http://schemas.microsoft.com/office/drawing/2017/decorative" val="1"/>
              </a:ext>
            </a:extLst>
          </p:cNvPr>
          <p:cNvGrpSpPr/>
          <p:nvPr/>
        </p:nvGrpSpPr>
        <p:grpSpPr>
          <a:xfrm>
            <a:off x="11703652" y="382334"/>
            <a:ext cx="6424751" cy="9791700"/>
            <a:chOff x="11703652" y="382334"/>
            <a:chExt cx="6424751" cy="9791700"/>
          </a:xfrm>
        </p:grpSpPr>
        <p:sp>
          <p:nvSpPr>
            <p:cNvPr id="11" name="Rectangle 10">
              <a:extLst>
                <a:ext uri="{FF2B5EF4-FFF2-40B4-BE49-F238E27FC236}">
                  <a16:creationId xmlns:a16="http://schemas.microsoft.com/office/drawing/2014/main" id="{9D747125-4EDC-6497-79EB-7E2154EE21BF}"/>
                </a:ext>
              </a:extLst>
            </p:cNvPr>
            <p:cNvSpPr/>
            <p:nvPr/>
          </p:nvSpPr>
          <p:spPr>
            <a:xfrm>
              <a:off x="11703652" y="382334"/>
              <a:ext cx="6424751" cy="97917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5" name="TextBox 4">
              <a:extLst>
                <a:ext uri="{FF2B5EF4-FFF2-40B4-BE49-F238E27FC236}">
                  <a16:creationId xmlns:a16="http://schemas.microsoft.com/office/drawing/2014/main" id="{6871C50A-AA17-26DD-8BC4-262C4AED2E56}"/>
                </a:ext>
              </a:extLst>
            </p:cNvPr>
            <p:cNvSpPr txBox="1"/>
            <p:nvPr/>
          </p:nvSpPr>
          <p:spPr>
            <a:xfrm>
              <a:off x="11882607" y="1028700"/>
              <a:ext cx="6066840" cy="7971413"/>
            </a:xfrm>
            <a:prstGeom prst="rect">
              <a:avLst/>
            </a:prstGeom>
            <a:noFill/>
          </p:spPr>
          <p:txBody>
            <a:bodyPr wrap="square" rtlCol="0">
              <a:spAutoFit/>
            </a:bodyPr>
            <a:lstStyle/>
            <a:p>
              <a:pPr marL="285750" indent="-285750">
                <a:buFont typeface="Arial" panose="020B0604020202020204" pitchFamily="34" charset="0"/>
                <a:buChar char="•"/>
              </a:pPr>
              <a:r>
                <a:rPr lang="en-US" sz="3200" b="1" dirty="0">
                  <a:solidFill>
                    <a:schemeClr val="bg1"/>
                  </a:solidFill>
                </a:rPr>
                <a:t>Location of various industrial activities since the late 1800s</a:t>
              </a:r>
            </a:p>
            <a:p>
              <a:endParaRPr lang="en-US" sz="3200" b="1" dirty="0">
                <a:solidFill>
                  <a:schemeClr val="bg1"/>
                </a:solidFill>
              </a:endParaRPr>
            </a:p>
            <a:p>
              <a:pPr marL="285750" indent="-285750">
                <a:buFont typeface="Arial" panose="020B0604020202020204" pitchFamily="34" charset="0"/>
                <a:buChar char="•"/>
              </a:pPr>
              <a:r>
                <a:rPr lang="en-US" sz="3200" b="1" dirty="0">
                  <a:solidFill>
                    <a:schemeClr val="bg1"/>
                  </a:solidFill>
                </a:rPr>
                <a:t>Boot and shoe manufacturing as early as 1892</a:t>
              </a:r>
            </a:p>
            <a:p>
              <a:endParaRPr lang="en-US" sz="3200" b="1" dirty="0">
                <a:solidFill>
                  <a:schemeClr val="bg1"/>
                </a:solidFill>
              </a:endParaRPr>
            </a:p>
            <a:p>
              <a:pPr marL="285750" indent="-285750">
                <a:buFont typeface="Arial" panose="020B0604020202020204" pitchFamily="34" charset="0"/>
                <a:buChar char="•"/>
              </a:pPr>
              <a:r>
                <a:rPr lang="en-US" sz="3200" b="1" dirty="0">
                  <a:solidFill>
                    <a:schemeClr val="bg1"/>
                  </a:solidFill>
                </a:rPr>
                <a:t>Asbestos manufacturing since 1919</a:t>
              </a:r>
            </a:p>
            <a:p>
              <a:endParaRPr lang="en-US" sz="3200" b="1" dirty="0">
                <a:solidFill>
                  <a:schemeClr val="bg1"/>
                </a:solidFill>
              </a:endParaRPr>
            </a:p>
            <a:p>
              <a:pPr marL="285750" indent="-285750">
                <a:buFont typeface="Arial" panose="020B0604020202020204" pitchFamily="34" charset="0"/>
                <a:buChar char="•"/>
              </a:pPr>
              <a:r>
                <a:rPr lang="en-US" sz="3200" b="1" dirty="0">
                  <a:solidFill>
                    <a:schemeClr val="bg1"/>
                  </a:solidFill>
                </a:rPr>
                <a:t>“Aztec Industries Property:”  Aztec Industries owned and operated the site from the mid-1940s to the mid-1980s</a:t>
              </a:r>
            </a:p>
            <a:p>
              <a:endParaRPr lang="en-US" sz="3200" b="1" dirty="0">
                <a:solidFill>
                  <a:schemeClr val="bg1"/>
                </a:solidFill>
              </a:endParaRPr>
            </a:p>
            <a:p>
              <a:pPr marL="285750" indent="-285750">
                <a:buFont typeface="Arial" panose="020B0604020202020204" pitchFamily="34" charset="0"/>
                <a:buChar char="•"/>
              </a:pPr>
              <a:r>
                <a:rPr lang="en-US" sz="3200" b="1" dirty="0">
                  <a:solidFill>
                    <a:schemeClr val="bg1"/>
                  </a:solidFill>
                </a:rPr>
                <a:t>Town acquired site in 2000 through tax foreclosure</a:t>
              </a:r>
            </a:p>
          </p:txBody>
        </p:sp>
      </p:grpSp>
      <p:sp>
        <p:nvSpPr>
          <p:cNvPr id="13" name="TextBox 12">
            <a:extLst>
              <a:ext uri="{FF2B5EF4-FFF2-40B4-BE49-F238E27FC236}">
                <a16:creationId xmlns:a16="http://schemas.microsoft.com/office/drawing/2014/main" id="{29FDF31E-733E-F945-90A5-12670DBD4922}"/>
              </a:ext>
            </a:extLst>
          </p:cNvPr>
          <p:cNvSpPr txBox="1"/>
          <p:nvPr/>
        </p:nvSpPr>
        <p:spPr>
          <a:xfrm>
            <a:off x="860982" y="9268480"/>
            <a:ext cx="5676900" cy="523220"/>
          </a:xfrm>
          <a:prstGeom prst="rect">
            <a:avLst/>
          </a:prstGeom>
          <a:solidFill>
            <a:schemeClr val="bg1"/>
          </a:solidFill>
          <a:ln w="12700">
            <a:solidFill>
              <a:schemeClr val="tx2"/>
            </a:solidFill>
          </a:ln>
        </p:spPr>
        <p:txBody>
          <a:bodyPr wrap="square" rtlCol="0">
            <a:spAutoFit/>
          </a:bodyPr>
          <a:lstStyle/>
          <a:p>
            <a:pPr algn="ctr"/>
            <a:r>
              <a:rPr lang="en-US" sz="2800"/>
              <a:t>1913 Sanborn Fire Insurance Map</a:t>
            </a:r>
          </a:p>
        </p:txBody>
      </p:sp>
      <p:pic>
        <p:nvPicPr>
          <p:cNvPr id="10" name="Picture 9" descr="Old map showing linen mill buildings. ">
            <a:extLst>
              <a:ext uri="{FF2B5EF4-FFF2-40B4-BE49-F238E27FC236}">
                <a16:creationId xmlns:a16="http://schemas.microsoft.com/office/drawing/2014/main" id="{EFCC16F4-F121-20EE-DFED-5E642677E83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3400" y="1824186"/>
            <a:ext cx="10941652" cy="8310873"/>
          </a:xfrm>
          <a:prstGeom prst="rect">
            <a:avLst/>
          </a:prstGeom>
          <a:ln w="28575">
            <a:solidFill>
              <a:schemeClr val="tx2"/>
            </a:solidFill>
          </a:ln>
        </p:spPr>
      </p:pic>
    </p:spTree>
    <p:extLst>
      <p:ext uri="{BB962C8B-B14F-4D97-AF65-F5344CB8AC3E}">
        <p14:creationId xmlns:p14="http://schemas.microsoft.com/office/powerpoint/2010/main" val="3583159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63E41-0C03-42F2-8C86-9BB90E13D5D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F3E774A-F305-48C8-3920-932B4BAFC374}"/>
              </a:ext>
            </a:extLst>
          </p:cNvPr>
          <p:cNvSpPr txBox="1">
            <a:spLocks noGrp="1"/>
          </p:cNvSpPr>
          <p:nvPr>
            <p:ph type="title" idx="4294967295"/>
          </p:nvPr>
        </p:nvSpPr>
        <p:spPr>
          <a:xfrm>
            <a:off x="1891087" y="883679"/>
            <a:ext cx="940907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2"/>
                </a:solidFill>
                <a:effectLst/>
                <a:uLnTx/>
                <a:uFillTx/>
                <a:latin typeface="Tw Cen MT"/>
                <a:ea typeface="+mn-ea"/>
                <a:cs typeface="+mn-cs"/>
              </a:rPr>
              <a:t>New Police Station (55 School St.)</a:t>
            </a:r>
          </a:p>
        </p:txBody>
      </p:sp>
      <p:grpSp>
        <p:nvGrpSpPr>
          <p:cNvPr id="15" name="Group 14">
            <a:extLst>
              <a:ext uri="{FF2B5EF4-FFF2-40B4-BE49-F238E27FC236}">
                <a16:creationId xmlns:a16="http://schemas.microsoft.com/office/drawing/2014/main" id="{7AF01773-3B2B-D3CD-8E49-B2B3AEEF8ACF}"/>
              </a:ext>
              <a:ext uri="{C183D7F6-B498-43B3-948B-1728B52AA6E4}">
                <adec:decorative xmlns:adec="http://schemas.microsoft.com/office/drawing/2017/decorative" val="1"/>
              </a:ext>
            </a:extLst>
          </p:cNvPr>
          <p:cNvGrpSpPr/>
          <p:nvPr/>
        </p:nvGrpSpPr>
        <p:grpSpPr>
          <a:xfrm>
            <a:off x="12969105" y="228600"/>
            <a:ext cx="5057526" cy="9829800"/>
            <a:chOff x="12969105" y="228600"/>
            <a:chExt cx="5057526" cy="9829800"/>
          </a:xfrm>
        </p:grpSpPr>
        <p:sp>
          <p:nvSpPr>
            <p:cNvPr id="11" name="Rectangle 10">
              <a:extLst>
                <a:ext uri="{FF2B5EF4-FFF2-40B4-BE49-F238E27FC236}">
                  <a16:creationId xmlns:a16="http://schemas.microsoft.com/office/drawing/2014/main" id="{56AEAA28-DA47-9F97-4499-2A402CFE449F}"/>
                </a:ext>
              </a:extLst>
            </p:cNvPr>
            <p:cNvSpPr/>
            <p:nvPr/>
          </p:nvSpPr>
          <p:spPr>
            <a:xfrm>
              <a:off x="12969105" y="228600"/>
              <a:ext cx="5057526" cy="9829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13" name="TextBox 12">
              <a:extLst>
                <a:ext uri="{FF2B5EF4-FFF2-40B4-BE49-F238E27FC236}">
                  <a16:creationId xmlns:a16="http://schemas.microsoft.com/office/drawing/2014/main" id="{3A5C55FE-BC10-EF5E-F5B3-8F321E78E859}"/>
                </a:ext>
              </a:extLst>
            </p:cNvPr>
            <p:cNvSpPr txBox="1"/>
            <p:nvPr/>
          </p:nvSpPr>
          <p:spPr>
            <a:xfrm>
              <a:off x="13230703" y="1157794"/>
              <a:ext cx="4534331" cy="7971413"/>
            </a:xfrm>
            <a:prstGeom prst="rect">
              <a:avLst/>
            </a:prstGeom>
            <a:noFill/>
          </p:spPr>
          <p:txBody>
            <a:bodyPr wrap="square" rtlCol="0">
              <a:spAutoFit/>
            </a:bodyPr>
            <a:lstStyle/>
            <a:p>
              <a:r>
                <a:rPr lang="en-US" sz="3200" b="1">
                  <a:solidFill>
                    <a:schemeClr val="bg1"/>
                  </a:solidFill>
                </a:rPr>
                <a:t>Project Details:</a:t>
              </a:r>
            </a:p>
            <a:p>
              <a:endParaRPr lang="en-US" sz="3200" b="1">
                <a:solidFill>
                  <a:schemeClr val="bg1"/>
                </a:solidFill>
              </a:endParaRPr>
            </a:p>
            <a:p>
              <a:pPr marL="285750" indent="-285750">
                <a:buFont typeface="Arial" panose="020B0604020202020204" pitchFamily="34" charset="0"/>
                <a:buChar char="•"/>
              </a:pPr>
              <a:r>
                <a:rPr lang="en-US" sz="3200" b="1">
                  <a:solidFill>
                    <a:schemeClr val="bg1"/>
                  </a:solidFill>
                </a:rPr>
                <a:t>Cleanup activities initiated in late 1990s by US EPA and MassDEP; completed in 2010</a:t>
              </a:r>
            </a:p>
            <a:p>
              <a:endParaRPr lang="en-US" sz="3200" b="1">
                <a:solidFill>
                  <a:schemeClr val="bg1"/>
                </a:solidFill>
              </a:endParaRPr>
            </a:p>
            <a:p>
              <a:pPr marL="285750" indent="-285750">
                <a:buFont typeface="Arial" panose="020B0604020202020204" pitchFamily="34" charset="0"/>
                <a:buChar char="•"/>
              </a:pPr>
              <a:r>
                <a:rPr lang="en-US" sz="3200" b="1">
                  <a:solidFill>
                    <a:schemeClr val="bg1"/>
                  </a:solidFill>
                </a:rPr>
                <a:t>Suite of federal and state funding sources helped pay for cleanup activities and construction</a:t>
              </a:r>
            </a:p>
            <a:p>
              <a:endParaRPr lang="en-US" sz="3200" b="1">
                <a:solidFill>
                  <a:schemeClr val="bg1"/>
                </a:solidFill>
              </a:endParaRPr>
            </a:p>
            <a:p>
              <a:pPr marL="285750" indent="-285750">
                <a:buFont typeface="Arial" panose="020B0604020202020204" pitchFamily="34" charset="0"/>
                <a:buChar char="•"/>
              </a:pPr>
              <a:r>
                <a:rPr lang="en-US" sz="3200" b="1">
                  <a:solidFill>
                    <a:schemeClr val="bg1"/>
                  </a:solidFill>
                </a:rPr>
                <a:t>New police station opened in June 2010</a:t>
              </a:r>
            </a:p>
          </p:txBody>
        </p:sp>
      </p:grpSp>
      <p:pic>
        <p:nvPicPr>
          <p:cNvPr id="1028" name="Picture 4" descr="Blue and white building with green grass in front against cloudy sky. ">
            <a:extLst>
              <a:ext uri="{FF2B5EF4-FFF2-40B4-BE49-F238E27FC236}">
                <a16:creationId xmlns:a16="http://schemas.microsoft.com/office/drawing/2014/main" id="{F4A9D9DD-67C9-A7A2-89BF-C95CC96B77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369" y="2240598"/>
            <a:ext cx="12425237" cy="7817802"/>
          </a:xfrm>
          <a:prstGeom prst="rect">
            <a:avLst/>
          </a:prstGeom>
          <a:noFill/>
          <a:ln w="28575">
            <a:solidFill>
              <a:schemeClr val="tx2"/>
            </a:solidFill>
          </a:ln>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916E7B27-67BA-836E-B249-903D3DF0E7AC}"/>
              </a:ext>
              <a:ext uri="{C183D7F6-B498-43B3-948B-1728B52AA6E4}">
                <adec:decorative xmlns:adec="http://schemas.microsoft.com/office/drawing/2017/decorative" val="1"/>
              </a:ext>
            </a:extLst>
          </p:cNvPr>
          <p:cNvGrpSpPr/>
          <p:nvPr/>
        </p:nvGrpSpPr>
        <p:grpSpPr>
          <a:xfrm>
            <a:off x="414745" y="628022"/>
            <a:ext cx="1371600" cy="1219200"/>
            <a:chOff x="414745" y="628022"/>
            <a:chExt cx="1371600" cy="1219200"/>
          </a:xfrm>
        </p:grpSpPr>
        <p:sp>
          <p:nvSpPr>
            <p:cNvPr id="2" name="Freeform 9">
              <a:extLst>
                <a:ext uri="{FF2B5EF4-FFF2-40B4-BE49-F238E27FC236}">
                  <a16:creationId xmlns:a16="http://schemas.microsoft.com/office/drawing/2014/main" id="{3BA66188-7299-D947-6EDD-A09BB0D24181}"/>
                </a:ext>
              </a:extLst>
            </p:cNvPr>
            <p:cNvSpPr/>
            <p:nvPr/>
          </p:nvSpPr>
          <p:spPr>
            <a:xfrm>
              <a:off x="414745" y="628022"/>
              <a:ext cx="1371600" cy="12192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1"/>
            </a:solidFill>
          </p:spPr>
          <p:txBody>
            <a:bodyPr/>
            <a:lstStyle/>
            <a:p>
              <a:endParaRPr lang="en-US"/>
            </a:p>
          </p:txBody>
        </p:sp>
        <p:pic>
          <p:nvPicPr>
            <p:cNvPr id="18" name="Graphic 17" descr="Blueprint with solid fill">
              <a:extLst>
                <a:ext uri="{FF2B5EF4-FFF2-40B4-BE49-F238E27FC236}">
                  <a16:creationId xmlns:a16="http://schemas.microsoft.com/office/drawing/2014/main" id="{C0FEC0EB-541C-B294-5A34-7B5ACC9FCB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3345" y="780422"/>
              <a:ext cx="914400" cy="914400"/>
            </a:xfrm>
            <a:prstGeom prst="rect">
              <a:avLst/>
            </a:prstGeom>
          </p:spPr>
        </p:pic>
      </p:grpSp>
    </p:spTree>
    <p:extLst>
      <p:ext uri="{BB962C8B-B14F-4D97-AF65-F5344CB8AC3E}">
        <p14:creationId xmlns:p14="http://schemas.microsoft.com/office/powerpoint/2010/main" val="2341072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A16C0-95A5-5E0F-421D-7A260019351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B894919-EFFC-97FF-4AFB-1543B3D21D81}"/>
              </a:ext>
            </a:extLst>
          </p:cNvPr>
          <p:cNvSpPr txBox="1">
            <a:spLocks noGrp="1"/>
          </p:cNvSpPr>
          <p:nvPr>
            <p:ph type="title" idx="4294967295"/>
          </p:nvPr>
        </p:nvSpPr>
        <p:spPr>
          <a:xfrm>
            <a:off x="1794386" y="419100"/>
            <a:ext cx="6775295"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2"/>
                </a:solidFill>
                <a:effectLst/>
                <a:uLnTx/>
                <a:uFillTx/>
                <a:latin typeface="Tw Cen MT"/>
                <a:ea typeface="+mn-ea"/>
                <a:cs typeface="+mn-cs"/>
              </a:rPr>
              <a:t>Unimproved Parcels (14 S Common St. and 10 Grove St.)</a:t>
            </a:r>
          </a:p>
        </p:txBody>
      </p:sp>
      <p:grpSp>
        <p:nvGrpSpPr>
          <p:cNvPr id="8" name="Group 7">
            <a:extLst>
              <a:ext uri="{FF2B5EF4-FFF2-40B4-BE49-F238E27FC236}">
                <a16:creationId xmlns:a16="http://schemas.microsoft.com/office/drawing/2014/main" id="{668A9267-024D-217B-81B2-765CB3BD0F1D}"/>
              </a:ext>
              <a:ext uri="{C183D7F6-B498-43B3-948B-1728B52AA6E4}">
                <adec:decorative xmlns:adec="http://schemas.microsoft.com/office/drawing/2017/decorative" val="1"/>
              </a:ext>
            </a:extLst>
          </p:cNvPr>
          <p:cNvGrpSpPr/>
          <p:nvPr/>
        </p:nvGrpSpPr>
        <p:grpSpPr>
          <a:xfrm>
            <a:off x="293139" y="1925764"/>
            <a:ext cx="8088862" cy="8203966"/>
            <a:chOff x="12969105" y="228600"/>
            <a:chExt cx="5057526" cy="9829800"/>
          </a:xfrm>
        </p:grpSpPr>
        <p:sp>
          <p:nvSpPr>
            <p:cNvPr id="9" name="Rectangle 8">
              <a:extLst>
                <a:ext uri="{FF2B5EF4-FFF2-40B4-BE49-F238E27FC236}">
                  <a16:creationId xmlns:a16="http://schemas.microsoft.com/office/drawing/2014/main" id="{CC92918D-4DA6-642F-BACE-7E9A8ECEA4CE}"/>
                </a:ext>
              </a:extLst>
            </p:cNvPr>
            <p:cNvSpPr/>
            <p:nvPr/>
          </p:nvSpPr>
          <p:spPr>
            <a:xfrm>
              <a:off x="12969105" y="228600"/>
              <a:ext cx="5057526" cy="9829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11" name="TextBox 10">
              <a:extLst>
                <a:ext uri="{FF2B5EF4-FFF2-40B4-BE49-F238E27FC236}">
                  <a16:creationId xmlns:a16="http://schemas.microsoft.com/office/drawing/2014/main" id="{3A1798F3-5229-8CC9-F1F2-0E8AED0EE9E4}"/>
                </a:ext>
              </a:extLst>
            </p:cNvPr>
            <p:cNvSpPr txBox="1"/>
            <p:nvPr/>
          </p:nvSpPr>
          <p:spPr>
            <a:xfrm>
              <a:off x="13230703" y="1157794"/>
              <a:ext cx="4534331" cy="7191028"/>
            </a:xfrm>
            <a:prstGeom prst="rect">
              <a:avLst/>
            </a:prstGeom>
            <a:noFill/>
          </p:spPr>
          <p:txBody>
            <a:bodyPr wrap="square" rtlCol="0">
              <a:spAutoFit/>
            </a:bodyPr>
            <a:lstStyle/>
            <a:p>
              <a:pPr marL="457200" indent="-457200">
                <a:buFont typeface="Arial" panose="020B0604020202020204" pitchFamily="34" charset="0"/>
                <a:buChar char="•"/>
              </a:pPr>
              <a:r>
                <a:rPr lang="en-US" sz="3200" b="1">
                  <a:solidFill>
                    <a:schemeClr val="bg1"/>
                  </a:solidFill>
                </a:rPr>
                <a:t>Two parcels on site have yet to be reused / redeveloped</a:t>
              </a:r>
            </a:p>
            <a:p>
              <a:endParaRPr lang="en-US" sz="3200" b="1">
                <a:solidFill>
                  <a:schemeClr val="bg1"/>
                </a:solidFill>
              </a:endParaRPr>
            </a:p>
            <a:p>
              <a:pPr marL="285750" indent="-285750">
                <a:buFont typeface="Arial" panose="020B0604020202020204" pitchFamily="34" charset="0"/>
                <a:buChar char="•"/>
              </a:pPr>
              <a:r>
                <a:rPr lang="en-US" sz="3200" b="1">
                  <a:solidFill>
                    <a:schemeClr val="bg1"/>
                  </a:solidFill>
                </a:rPr>
                <a:t>Presence of asbestos in the soil requires further assessment and cleanup</a:t>
              </a:r>
            </a:p>
            <a:p>
              <a:endParaRPr lang="en-US" sz="3200" b="1">
                <a:solidFill>
                  <a:schemeClr val="bg1"/>
                </a:solidFill>
              </a:endParaRPr>
            </a:p>
            <a:p>
              <a:pPr marL="285750" indent="-285750">
                <a:buFont typeface="Arial" panose="020B0604020202020204" pitchFamily="34" charset="0"/>
                <a:buChar char="•"/>
              </a:pPr>
              <a:r>
                <a:rPr lang="en-US" sz="3200" b="1">
                  <a:solidFill>
                    <a:schemeClr val="bg1"/>
                  </a:solidFill>
                </a:rPr>
                <a:t>Town coordinating with US EPA and MassDEP on these efforts</a:t>
              </a:r>
            </a:p>
            <a:p>
              <a:endParaRPr lang="en-US" sz="3200" b="1">
                <a:solidFill>
                  <a:schemeClr val="bg1"/>
                </a:solidFill>
              </a:endParaRPr>
            </a:p>
            <a:p>
              <a:pPr marL="285750" indent="-285750">
                <a:buFont typeface="Arial" panose="020B0604020202020204" pitchFamily="34" charset="0"/>
                <a:buChar char="•"/>
              </a:pPr>
              <a:r>
                <a:rPr lang="en-US" sz="3200" b="1">
                  <a:solidFill>
                    <a:schemeClr val="bg1"/>
                  </a:solidFill>
                </a:rPr>
                <a:t>Future concept uses for site include a rail trail expansion, loop trail through the woods, and parking areas</a:t>
              </a:r>
            </a:p>
          </p:txBody>
        </p:sp>
      </p:grpSp>
      <p:pic>
        <p:nvPicPr>
          <p:cNvPr id="7" name="Picture 6" descr="Aerial drawing of proposed improvements to site. These include a rail trail extension, parking area, and loop trail. ">
            <a:extLst>
              <a:ext uri="{FF2B5EF4-FFF2-40B4-BE49-F238E27FC236}">
                <a16:creationId xmlns:a16="http://schemas.microsoft.com/office/drawing/2014/main" id="{BD9F3BE6-A99A-2A99-34A4-8034081369D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710931" y="157270"/>
            <a:ext cx="9295533" cy="9972460"/>
          </a:xfrm>
          <a:prstGeom prst="rect">
            <a:avLst/>
          </a:prstGeom>
          <a:ln w="28575">
            <a:solidFill>
              <a:schemeClr val="tx2"/>
            </a:solidFill>
          </a:ln>
        </p:spPr>
      </p:pic>
      <p:grpSp>
        <p:nvGrpSpPr>
          <p:cNvPr id="16" name="Group 15">
            <a:extLst>
              <a:ext uri="{FF2B5EF4-FFF2-40B4-BE49-F238E27FC236}">
                <a16:creationId xmlns:a16="http://schemas.microsoft.com/office/drawing/2014/main" id="{4FCAAC57-DA11-58A8-9303-0DD9DADB421D}"/>
              </a:ext>
              <a:ext uri="{C183D7F6-B498-43B3-948B-1728B52AA6E4}">
                <adec:decorative xmlns:adec="http://schemas.microsoft.com/office/drawing/2017/decorative" val="1"/>
              </a:ext>
            </a:extLst>
          </p:cNvPr>
          <p:cNvGrpSpPr/>
          <p:nvPr/>
        </p:nvGrpSpPr>
        <p:grpSpPr>
          <a:xfrm>
            <a:off x="352161" y="419100"/>
            <a:ext cx="1371600" cy="1219200"/>
            <a:chOff x="414745" y="628022"/>
            <a:chExt cx="1371600" cy="1219200"/>
          </a:xfrm>
        </p:grpSpPr>
        <p:sp>
          <p:nvSpPr>
            <p:cNvPr id="18" name="Freeform 9">
              <a:extLst>
                <a:ext uri="{FF2B5EF4-FFF2-40B4-BE49-F238E27FC236}">
                  <a16:creationId xmlns:a16="http://schemas.microsoft.com/office/drawing/2014/main" id="{153E31BC-10C6-7244-7E5B-545D73B150DD}"/>
                </a:ext>
              </a:extLst>
            </p:cNvPr>
            <p:cNvSpPr/>
            <p:nvPr/>
          </p:nvSpPr>
          <p:spPr>
            <a:xfrm>
              <a:off x="414745" y="628022"/>
              <a:ext cx="1371600" cy="12192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1"/>
            </a:solidFill>
          </p:spPr>
          <p:txBody>
            <a:bodyPr/>
            <a:lstStyle/>
            <a:p>
              <a:endParaRPr lang="en-US"/>
            </a:p>
          </p:txBody>
        </p:sp>
        <p:pic>
          <p:nvPicPr>
            <p:cNvPr id="28" name="Graphic 27" descr="Blueprint with solid fill">
              <a:extLst>
                <a:ext uri="{FF2B5EF4-FFF2-40B4-BE49-F238E27FC236}">
                  <a16:creationId xmlns:a16="http://schemas.microsoft.com/office/drawing/2014/main" id="{5B47B439-680D-EC30-6220-DBBEA852618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3345" y="780422"/>
              <a:ext cx="914400" cy="914400"/>
            </a:xfrm>
            <a:prstGeom prst="rect">
              <a:avLst/>
            </a:prstGeom>
          </p:spPr>
        </p:pic>
      </p:grpSp>
    </p:spTree>
    <p:extLst>
      <p:ext uri="{BB962C8B-B14F-4D97-AF65-F5344CB8AC3E}">
        <p14:creationId xmlns:p14="http://schemas.microsoft.com/office/powerpoint/2010/main" val="3635205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F0B5A-DF99-5F4B-9F63-84A784DB5DF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47BB083-CF8E-6DFC-1D73-30FEE6E8A51D}"/>
              </a:ext>
            </a:extLst>
          </p:cNvPr>
          <p:cNvSpPr txBox="1">
            <a:spLocks noGrp="1"/>
          </p:cNvSpPr>
          <p:nvPr>
            <p:ph type="title" idx="4294967295"/>
          </p:nvPr>
        </p:nvSpPr>
        <p:spPr>
          <a:xfrm>
            <a:off x="1904999" y="674757"/>
            <a:ext cx="6845105"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2"/>
                </a:solidFill>
                <a:effectLst/>
                <a:uLnTx/>
                <a:uFillTx/>
                <a:latin typeface="Tw Cen MT" panose="020B0602020104020603" pitchFamily="34" charset="77"/>
                <a:ea typeface="+mn-ea"/>
                <a:cs typeface="+mn-cs"/>
              </a:rPr>
              <a:t>Takeaways</a:t>
            </a:r>
          </a:p>
        </p:txBody>
      </p:sp>
      <p:pic>
        <p:nvPicPr>
          <p:cNvPr id="5" name="Picture 4">
            <a:extLst>
              <a:ext uri="{FF2B5EF4-FFF2-40B4-BE49-F238E27FC236}">
                <a16:creationId xmlns:a16="http://schemas.microsoft.com/office/drawing/2014/main" id="{D61A777A-730A-3B5E-92EC-9696AE173723}"/>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07237" y="9258300"/>
            <a:ext cx="1595164" cy="838200"/>
          </a:xfrm>
          <a:prstGeom prst="rect">
            <a:avLst/>
          </a:prstGeom>
        </p:spPr>
      </p:pic>
      <p:grpSp>
        <p:nvGrpSpPr>
          <p:cNvPr id="41" name="Group 40" descr="Challenge / Opportunity&#10;The site presented both a challenge and opportunity for North Brookfield in the areas of public health and economic development.">
            <a:extLst>
              <a:ext uri="{FF2B5EF4-FFF2-40B4-BE49-F238E27FC236}">
                <a16:creationId xmlns:a16="http://schemas.microsoft.com/office/drawing/2014/main" id="{6B8A688A-EF4B-2333-0473-9677CB2B3E0A}"/>
              </a:ext>
              <a:ext uri="{C183D7F6-B498-43B3-948B-1728B52AA6E4}">
                <adec:decorative xmlns:adec="http://schemas.microsoft.com/office/drawing/2017/decorative" val="0"/>
              </a:ext>
            </a:extLst>
          </p:cNvPr>
          <p:cNvGrpSpPr/>
          <p:nvPr/>
        </p:nvGrpSpPr>
        <p:grpSpPr>
          <a:xfrm>
            <a:off x="883458" y="1884141"/>
            <a:ext cx="16173773" cy="1742158"/>
            <a:chOff x="883458" y="1884141"/>
            <a:chExt cx="16173773" cy="1742158"/>
          </a:xfrm>
        </p:grpSpPr>
        <p:sp>
          <p:nvSpPr>
            <p:cNvPr id="7" name="TextBox 6">
              <a:extLst>
                <a:ext uri="{FF2B5EF4-FFF2-40B4-BE49-F238E27FC236}">
                  <a16:creationId xmlns:a16="http://schemas.microsoft.com/office/drawing/2014/main" id="{34BD691B-AF4B-64E9-613C-7256DF283422}"/>
                </a:ext>
              </a:extLst>
            </p:cNvPr>
            <p:cNvSpPr txBox="1"/>
            <p:nvPr/>
          </p:nvSpPr>
          <p:spPr>
            <a:xfrm>
              <a:off x="2747908" y="1970390"/>
              <a:ext cx="14309323"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chemeClr val="tx2"/>
                  </a:solidFill>
                  <a:latin typeface="Tw Cen MT" panose="020B0602020104020603" pitchFamily="34" charset="0"/>
                  <a:cs typeface="Calibri"/>
                </a:rPr>
                <a:t>Challenge / Opportunity</a:t>
              </a:r>
            </a:p>
            <a:p>
              <a:r>
                <a:rPr lang="en-US" sz="3200" dirty="0">
                  <a:solidFill>
                    <a:schemeClr val="accent1"/>
                  </a:solidFill>
                  <a:latin typeface="Tw Cen MT" panose="020B0602020104020603" pitchFamily="34" charset="0"/>
                  <a:cs typeface="Calibri"/>
                </a:rPr>
                <a:t>The site presented both a challenge and opportunity for North Brookfield in the areas of public health and economic development.</a:t>
              </a:r>
            </a:p>
          </p:txBody>
        </p:sp>
        <p:pic>
          <p:nvPicPr>
            <p:cNvPr id="13" name="Graphic 12" descr="Playbook with solid fill">
              <a:extLst>
                <a:ext uri="{FF2B5EF4-FFF2-40B4-BE49-F238E27FC236}">
                  <a16:creationId xmlns:a16="http://schemas.microsoft.com/office/drawing/2014/main" id="{9118E52F-E374-B371-0382-759F425E7D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3458" y="1884141"/>
              <a:ext cx="1742158" cy="1742158"/>
            </a:xfrm>
            <a:prstGeom prst="rect">
              <a:avLst/>
            </a:prstGeom>
          </p:spPr>
        </p:pic>
      </p:grpSp>
      <p:grpSp>
        <p:nvGrpSpPr>
          <p:cNvPr id="42" name="Group 41" descr="Progress Takes Time&#10;Efforts to remediate and reuse the site have been ongoing for around 30 years now. The building of the police station represented an important early success, but more work remains to be done on the rest of the site.">
            <a:extLst>
              <a:ext uri="{FF2B5EF4-FFF2-40B4-BE49-F238E27FC236}">
                <a16:creationId xmlns:a16="http://schemas.microsoft.com/office/drawing/2014/main" id="{95042827-65B9-7F89-97ED-CA648D903645}"/>
              </a:ext>
              <a:ext uri="{C183D7F6-B498-43B3-948B-1728B52AA6E4}">
                <adec:decorative xmlns:adec="http://schemas.microsoft.com/office/drawing/2017/decorative" val="0"/>
              </a:ext>
            </a:extLst>
          </p:cNvPr>
          <p:cNvGrpSpPr/>
          <p:nvPr/>
        </p:nvGrpSpPr>
        <p:grpSpPr>
          <a:xfrm>
            <a:off x="883459" y="3823162"/>
            <a:ext cx="16173774" cy="2062103"/>
            <a:chOff x="883459" y="3760160"/>
            <a:chExt cx="16173774" cy="2062103"/>
          </a:xfrm>
        </p:grpSpPr>
        <p:sp>
          <p:nvSpPr>
            <p:cNvPr id="30" name="TextBox 29">
              <a:extLst>
                <a:ext uri="{FF2B5EF4-FFF2-40B4-BE49-F238E27FC236}">
                  <a16:creationId xmlns:a16="http://schemas.microsoft.com/office/drawing/2014/main" id="{A6117347-C4AE-3DD6-DE8F-2A7BE9AB3F3D}"/>
                </a:ext>
              </a:extLst>
            </p:cNvPr>
            <p:cNvSpPr txBox="1"/>
            <p:nvPr/>
          </p:nvSpPr>
          <p:spPr>
            <a:xfrm>
              <a:off x="2747910" y="3760160"/>
              <a:ext cx="14309323"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chemeClr val="tx2"/>
                  </a:solidFill>
                  <a:latin typeface="Tw Cen MT" panose="020B0602020104020603" pitchFamily="34" charset="0"/>
                  <a:cs typeface="Calibri"/>
                </a:rPr>
                <a:t>Progress Takes Time</a:t>
              </a:r>
            </a:p>
            <a:p>
              <a:r>
                <a:rPr lang="en-US" sz="3200" dirty="0">
                  <a:solidFill>
                    <a:schemeClr val="accent1"/>
                  </a:solidFill>
                  <a:latin typeface="Tw Cen MT" panose="020B0602020104020603" pitchFamily="34" charset="0"/>
                  <a:cs typeface="Calibri"/>
                </a:rPr>
                <a:t>Efforts to remediate and reuse the site have been ongoing for around 30 years now. The building of the police station represented an important early success, but more work remains to be done on the rest of the site.</a:t>
              </a:r>
            </a:p>
          </p:txBody>
        </p:sp>
        <p:pic>
          <p:nvPicPr>
            <p:cNvPr id="33" name="Graphic 32" descr="Stopwatch with solid fill">
              <a:extLst>
                <a:ext uri="{FF2B5EF4-FFF2-40B4-BE49-F238E27FC236}">
                  <a16:creationId xmlns:a16="http://schemas.microsoft.com/office/drawing/2014/main" id="{D639D399-002D-2544-57B8-53221BD1955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3459" y="3920133"/>
              <a:ext cx="1742157" cy="1742157"/>
            </a:xfrm>
            <a:prstGeom prst="rect">
              <a:avLst/>
            </a:prstGeom>
          </p:spPr>
        </p:pic>
      </p:grpSp>
      <p:grpSp>
        <p:nvGrpSpPr>
          <p:cNvPr id="43" name="Group 42" descr="Commitment&#10;The sustained commitment of the Town of North Brookfield and public officials has been indispensable to seeing cleanup and reuse of the site through to fruition.">
            <a:extLst>
              <a:ext uri="{FF2B5EF4-FFF2-40B4-BE49-F238E27FC236}">
                <a16:creationId xmlns:a16="http://schemas.microsoft.com/office/drawing/2014/main" id="{33FF9142-69A5-9DD0-8FF7-8BF6408F1438}"/>
              </a:ext>
              <a:ext uri="{C183D7F6-B498-43B3-948B-1728B52AA6E4}">
                <adec:decorative xmlns:adec="http://schemas.microsoft.com/office/drawing/2017/decorative" val="0"/>
              </a:ext>
            </a:extLst>
          </p:cNvPr>
          <p:cNvGrpSpPr/>
          <p:nvPr/>
        </p:nvGrpSpPr>
        <p:grpSpPr>
          <a:xfrm>
            <a:off x="1061252" y="6082128"/>
            <a:ext cx="15995981" cy="1569660"/>
            <a:chOff x="1061252" y="6003996"/>
            <a:chExt cx="15995981" cy="1569660"/>
          </a:xfrm>
        </p:grpSpPr>
        <p:grpSp>
          <p:nvGrpSpPr>
            <p:cNvPr id="17" name="Graphic 19" descr="Users with solid fill">
              <a:extLst>
                <a:ext uri="{FF2B5EF4-FFF2-40B4-BE49-F238E27FC236}">
                  <a16:creationId xmlns:a16="http://schemas.microsoft.com/office/drawing/2014/main" id="{4BC215C7-B674-40A0-15B6-BF01ADEC8E92}"/>
                </a:ext>
              </a:extLst>
            </p:cNvPr>
            <p:cNvGrpSpPr/>
            <p:nvPr/>
          </p:nvGrpSpPr>
          <p:grpSpPr>
            <a:xfrm>
              <a:off x="1061252" y="6356349"/>
              <a:ext cx="1386570" cy="864955"/>
              <a:chOff x="1546840" y="3052457"/>
              <a:chExt cx="1386570" cy="864955"/>
            </a:xfrm>
            <a:solidFill>
              <a:schemeClr val="tx2"/>
            </a:solidFill>
          </p:grpSpPr>
          <p:sp>
            <p:nvSpPr>
              <p:cNvPr id="19" name="Freeform: Shape 18">
                <a:extLst>
                  <a:ext uri="{FF2B5EF4-FFF2-40B4-BE49-F238E27FC236}">
                    <a16:creationId xmlns:a16="http://schemas.microsoft.com/office/drawing/2014/main" id="{CDC22117-7CD8-ACB8-AAF8-8973E5501E0E}"/>
                  </a:ext>
                </a:extLst>
              </p:cNvPr>
              <p:cNvSpPr/>
              <p:nvPr/>
            </p:nvSpPr>
            <p:spPr>
              <a:xfrm>
                <a:off x="1695401" y="3052457"/>
                <a:ext cx="297122" cy="297122"/>
              </a:xfrm>
              <a:custGeom>
                <a:avLst/>
                <a:gdLst>
                  <a:gd name="connsiteX0" fmla="*/ 297122 w 297122"/>
                  <a:gd name="connsiteY0" fmla="*/ 148561 h 297122"/>
                  <a:gd name="connsiteX1" fmla="*/ 148561 w 297122"/>
                  <a:gd name="connsiteY1" fmla="*/ 297122 h 297122"/>
                  <a:gd name="connsiteX2" fmla="*/ 0 w 297122"/>
                  <a:gd name="connsiteY2" fmla="*/ 148561 h 297122"/>
                  <a:gd name="connsiteX3" fmla="*/ 148561 w 297122"/>
                  <a:gd name="connsiteY3" fmla="*/ 0 h 297122"/>
                  <a:gd name="connsiteX4" fmla="*/ 297122 w 297122"/>
                  <a:gd name="connsiteY4" fmla="*/ 148561 h 297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22" h="297122">
                    <a:moveTo>
                      <a:pt x="297122" y="148561"/>
                    </a:moveTo>
                    <a:cubicBezTo>
                      <a:pt x="297122" y="230609"/>
                      <a:pt x="230609" y="297122"/>
                      <a:pt x="148561" y="297122"/>
                    </a:cubicBezTo>
                    <a:cubicBezTo>
                      <a:pt x="66513" y="297122"/>
                      <a:pt x="0" y="230609"/>
                      <a:pt x="0" y="148561"/>
                    </a:cubicBezTo>
                    <a:cubicBezTo>
                      <a:pt x="0" y="66513"/>
                      <a:pt x="66513" y="0"/>
                      <a:pt x="148561" y="0"/>
                    </a:cubicBezTo>
                    <a:cubicBezTo>
                      <a:pt x="230609" y="0"/>
                      <a:pt x="297122" y="66513"/>
                      <a:pt x="297122" y="148561"/>
                    </a:cubicBezTo>
                    <a:close/>
                  </a:path>
                </a:pathLst>
              </a:custGeom>
              <a:grpFill/>
              <a:ln w="16470" cap="flat">
                <a:noFill/>
                <a:prstDash val="solid"/>
                <a:miter/>
              </a:ln>
            </p:spPr>
            <p:txBody>
              <a:bodyPr rtlCol="0" anchor="ctr"/>
              <a:lstStyle/>
              <a:p>
                <a:endParaRPr lang="en-US">
                  <a:solidFill>
                    <a:schemeClr val="tx2"/>
                  </a:solidFill>
                </a:endParaRPr>
              </a:p>
            </p:txBody>
          </p:sp>
          <p:sp>
            <p:nvSpPr>
              <p:cNvPr id="25" name="Freeform: Shape 24">
                <a:extLst>
                  <a:ext uri="{FF2B5EF4-FFF2-40B4-BE49-F238E27FC236}">
                    <a16:creationId xmlns:a16="http://schemas.microsoft.com/office/drawing/2014/main" id="{CF81761D-C779-3632-119D-E131AD84CEC7}"/>
                  </a:ext>
                </a:extLst>
              </p:cNvPr>
              <p:cNvSpPr/>
              <p:nvPr/>
            </p:nvSpPr>
            <p:spPr>
              <a:xfrm>
                <a:off x="2487727" y="3052457"/>
                <a:ext cx="297122" cy="297122"/>
              </a:xfrm>
              <a:custGeom>
                <a:avLst/>
                <a:gdLst>
                  <a:gd name="connsiteX0" fmla="*/ 297122 w 297122"/>
                  <a:gd name="connsiteY0" fmla="*/ 148561 h 297122"/>
                  <a:gd name="connsiteX1" fmla="*/ 148561 w 297122"/>
                  <a:gd name="connsiteY1" fmla="*/ 297122 h 297122"/>
                  <a:gd name="connsiteX2" fmla="*/ 0 w 297122"/>
                  <a:gd name="connsiteY2" fmla="*/ 148561 h 297122"/>
                  <a:gd name="connsiteX3" fmla="*/ 148561 w 297122"/>
                  <a:gd name="connsiteY3" fmla="*/ 0 h 297122"/>
                  <a:gd name="connsiteX4" fmla="*/ 297122 w 297122"/>
                  <a:gd name="connsiteY4" fmla="*/ 148561 h 297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22" h="297122">
                    <a:moveTo>
                      <a:pt x="297122" y="148561"/>
                    </a:moveTo>
                    <a:cubicBezTo>
                      <a:pt x="297122" y="230609"/>
                      <a:pt x="230609" y="297122"/>
                      <a:pt x="148561" y="297122"/>
                    </a:cubicBezTo>
                    <a:cubicBezTo>
                      <a:pt x="66513" y="297122"/>
                      <a:pt x="0" y="230609"/>
                      <a:pt x="0" y="148561"/>
                    </a:cubicBezTo>
                    <a:cubicBezTo>
                      <a:pt x="0" y="66513"/>
                      <a:pt x="66513" y="0"/>
                      <a:pt x="148561" y="0"/>
                    </a:cubicBezTo>
                    <a:cubicBezTo>
                      <a:pt x="230609" y="0"/>
                      <a:pt x="297122" y="66513"/>
                      <a:pt x="297122" y="148561"/>
                    </a:cubicBezTo>
                    <a:close/>
                  </a:path>
                </a:pathLst>
              </a:custGeom>
              <a:grpFill/>
              <a:ln w="16470" cap="flat">
                <a:noFill/>
                <a:prstDash val="solid"/>
                <a:miter/>
              </a:ln>
            </p:spPr>
            <p:txBody>
              <a:bodyPr rtlCol="0" anchor="ctr"/>
              <a:lstStyle/>
              <a:p>
                <a:endParaRPr lang="en-US">
                  <a:solidFill>
                    <a:schemeClr val="tx2"/>
                  </a:solidFill>
                </a:endParaRPr>
              </a:p>
            </p:txBody>
          </p:sp>
          <p:sp>
            <p:nvSpPr>
              <p:cNvPr id="26" name="Freeform: Shape 25">
                <a:extLst>
                  <a:ext uri="{FF2B5EF4-FFF2-40B4-BE49-F238E27FC236}">
                    <a16:creationId xmlns:a16="http://schemas.microsoft.com/office/drawing/2014/main" id="{79BD6CC8-FF6C-F938-D82D-7C6A7A768C47}"/>
                  </a:ext>
                </a:extLst>
              </p:cNvPr>
              <p:cNvSpPr/>
              <p:nvPr/>
            </p:nvSpPr>
            <p:spPr>
              <a:xfrm>
                <a:off x="1943003" y="3620290"/>
                <a:ext cx="594244" cy="297122"/>
              </a:xfrm>
              <a:custGeom>
                <a:avLst/>
                <a:gdLst>
                  <a:gd name="connsiteX0" fmla="*/ 594245 w 594244"/>
                  <a:gd name="connsiteY0" fmla="*/ 297122 h 297122"/>
                  <a:gd name="connsiteX1" fmla="*/ 594245 w 594244"/>
                  <a:gd name="connsiteY1" fmla="*/ 148561 h 297122"/>
                  <a:gd name="connsiteX2" fmla="*/ 564532 w 594244"/>
                  <a:gd name="connsiteY2" fmla="*/ 89137 h 297122"/>
                  <a:gd name="connsiteX3" fmla="*/ 419273 w 594244"/>
                  <a:gd name="connsiteY3" fmla="*/ 19808 h 297122"/>
                  <a:gd name="connsiteX4" fmla="*/ 297122 w 594244"/>
                  <a:gd name="connsiteY4" fmla="*/ 0 h 297122"/>
                  <a:gd name="connsiteX5" fmla="*/ 174972 w 594244"/>
                  <a:gd name="connsiteY5" fmla="*/ 19808 h 297122"/>
                  <a:gd name="connsiteX6" fmla="*/ 29712 w 594244"/>
                  <a:gd name="connsiteY6" fmla="*/ 89137 h 297122"/>
                  <a:gd name="connsiteX7" fmla="*/ 0 w 594244"/>
                  <a:gd name="connsiteY7" fmla="*/ 148561 h 297122"/>
                  <a:gd name="connsiteX8" fmla="*/ 0 w 594244"/>
                  <a:gd name="connsiteY8" fmla="*/ 297122 h 297122"/>
                  <a:gd name="connsiteX9" fmla="*/ 594245 w 594244"/>
                  <a:gd name="connsiteY9" fmla="*/ 297122 h 297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4244" h="297122">
                    <a:moveTo>
                      <a:pt x="594245" y="297122"/>
                    </a:moveTo>
                    <a:lnTo>
                      <a:pt x="594245" y="148561"/>
                    </a:lnTo>
                    <a:cubicBezTo>
                      <a:pt x="594245" y="125452"/>
                      <a:pt x="584340" y="102342"/>
                      <a:pt x="564532" y="89137"/>
                    </a:cubicBezTo>
                    <a:cubicBezTo>
                      <a:pt x="524916" y="56123"/>
                      <a:pt x="472094" y="33014"/>
                      <a:pt x="419273" y="19808"/>
                    </a:cubicBezTo>
                    <a:cubicBezTo>
                      <a:pt x="382958" y="9904"/>
                      <a:pt x="340040" y="0"/>
                      <a:pt x="297122" y="0"/>
                    </a:cubicBezTo>
                    <a:cubicBezTo>
                      <a:pt x="257506" y="0"/>
                      <a:pt x="214588" y="6603"/>
                      <a:pt x="174972" y="19808"/>
                    </a:cubicBezTo>
                    <a:cubicBezTo>
                      <a:pt x="122150" y="33014"/>
                      <a:pt x="72630" y="59424"/>
                      <a:pt x="29712" y="89137"/>
                    </a:cubicBezTo>
                    <a:cubicBezTo>
                      <a:pt x="9904" y="105643"/>
                      <a:pt x="0" y="125452"/>
                      <a:pt x="0" y="148561"/>
                    </a:cubicBezTo>
                    <a:lnTo>
                      <a:pt x="0" y="297122"/>
                    </a:lnTo>
                    <a:lnTo>
                      <a:pt x="594245" y="297122"/>
                    </a:lnTo>
                    <a:close/>
                  </a:path>
                </a:pathLst>
              </a:custGeom>
              <a:grpFill/>
              <a:ln w="16470" cap="flat">
                <a:noFill/>
                <a:prstDash val="solid"/>
                <a:miter/>
              </a:ln>
            </p:spPr>
            <p:txBody>
              <a:bodyPr rtlCol="0" anchor="ctr"/>
              <a:lstStyle/>
              <a:p>
                <a:endParaRPr lang="en-US">
                  <a:solidFill>
                    <a:schemeClr val="tx2"/>
                  </a:solidFill>
                </a:endParaRPr>
              </a:p>
            </p:txBody>
          </p:sp>
          <p:sp>
            <p:nvSpPr>
              <p:cNvPr id="27" name="Freeform: Shape 26">
                <a:extLst>
                  <a:ext uri="{FF2B5EF4-FFF2-40B4-BE49-F238E27FC236}">
                    <a16:creationId xmlns:a16="http://schemas.microsoft.com/office/drawing/2014/main" id="{A46E4897-5114-EA21-9C80-128AEC7F4F57}"/>
                  </a:ext>
                </a:extLst>
              </p:cNvPr>
              <p:cNvSpPr/>
              <p:nvPr/>
            </p:nvSpPr>
            <p:spPr>
              <a:xfrm>
                <a:off x="2091564" y="3283552"/>
                <a:ext cx="297122" cy="297122"/>
              </a:xfrm>
              <a:custGeom>
                <a:avLst/>
                <a:gdLst>
                  <a:gd name="connsiteX0" fmla="*/ 297122 w 297122"/>
                  <a:gd name="connsiteY0" fmla="*/ 148561 h 297122"/>
                  <a:gd name="connsiteX1" fmla="*/ 148561 w 297122"/>
                  <a:gd name="connsiteY1" fmla="*/ 297122 h 297122"/>
                  <a:gd name="connsiteX2" fmla="*/ 0 w 297122"/>
                  <a:gd name="connsiteY2" fmla="*/ 148561 h 297122"/>
                  <a:gd name="connsiteX3" fmla="*/ 148561 w 297122"/>
                  <a:gd name="connsiteY3" fmla="*/ 0 h 297122"/>
                  <a:gd name="connsiteX4" fmla="*/ 297122 w 297122"/>
                  <a:gd name="connsiteY4" fmla="*/ 148561 h 297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22" h="297122">
                    <a:moveTo>
                      <a:pt x="297122" y="148561"/>
                    </a:moveTo>
                    <a:cubicBezTo>
                      <a:pt x="297122" y="230609"/>
                      <a:pt x="230609" y="297122"/>
                      <a:pt x="148561" y="297122"/>
                    </a:cubicBezTo>
                    <a:cubicBezTo>
                      <a:pt x="66513" y="297122"/>
                      <a:pt x="0" y="230609"/>
                      <a:pt x="0" y="148561"/>
                    </a:cubicBezTo>
                    <a:cubicBezTo>
                      <a:pt x="0" y="66513"/>
                      <a:pt x="66513" y="0"/>
                      <a:pt x="148561" y="0"/>
                    </a:cubicBezTo>
                    <a:cubicBezTo>
                      <a:pt x="230609" y="0"/>
                      <a:pt x="297122" y="66513"/>
                      <a:pt x="297122" y="148561"/>
                    </a:cubicBezTo>
                    <a:close/>
                  </a:path>
                </a:pathLst>
              </a:custGeom>
              <a:grpFill/>
              <a:ln w="16470" cap="flat">
                <a:noFill/>
                <a:prstDash val="solid"/>
                <a:miter/>
              </a:ln>
            </p:spPr>
            <p:txBody>
              <a:bodyPr rtlCol="0" anchor="ctr"/>
              <a:lstStyle/>
              <a:p>
                <a:endParaRPr lang="en-US">
                  <a:solidFill>
                    <a:schemeClr val="tx2"/>
                  </a:solidFill>
                </a:endParaRPr>
              </a:p>
            </p:txBody>
          </p:sp>
          <p:sp>
            <p:nvSpPr>
              <p:cNvPr id="28" name="Freeform: Shape 27">
                <a:extLst>
                  <a:ext uri="{FF2B5EF4-FFF2-40B4-BE49-F238E27FC236}">
                    <a16:creationId xmlns:a16="http://schemas.microsoft.com/office/drawing/2014/main" id="{33AE3FC8-5942-2BB0-1AA8-3AF0A1F1BB46}"/>
                  </a:ext>
                </a:extLst>
              </p:cNvPr>
              <p:cNvSpPr/>
              <p:nvPr/>
            </p:nvSpPr>
            <p:spPr>
              <a:xfrm>
                <a:off x="2395289" y="3389195"/>
                <a:ext cx="538121" cy="297122"/>
              </a:xfrm>
              <a:custGeom>
                <a:avLst/>
                <a:gdLst>
                  <a:gd name="connsiteX0" fmla="*/ 508409 w 538121"/>
                  <a:gd name="connsiteY0" fmla="*/ 89137 h 297122"/>
                  <a:gd name="connsiteX1" fmla="*/ 363149 w 538121"/>
                  <a:gd name="connsiteY1" fmla="*/ 19808 h 297122"/>
                  <a:gd name="connsiteX2" fmla="*/ 240999 w 538121"/>
                  <a:gd name="connsiteY2" fmla="*/ 0 h 297122"/>
                  <a:gd name="connsiteX3" fmla="*/ 118849 w 538121"/>
                  <a:gd name="connsiteY3" fmla="*/ 19808 h 297122"/>
                  <a:gd name="connsiteX4" fmla="*/ 59424 w 538121"/>
                  <a:gd name="connsiteY4" fmla="*/ 42918 h 297122"/>
                  <a:gd name="connsiteX5" fmla="*/ 59424 w 538121"/>
                  <a:gd name="connsiteY5" fmla="*/ 46219 h 297122"/>
                  <a:gd name="connsiteX6" fmla="*/ 0 w 538121"/>
                  <a:gd name="connsiteY6" fmla="*/ 191479 h 297122"/>
                  <a:gd name="connsiteX7" fmla="*/ 151862 w 538121"/>
                  <a:gd name="connsiteY7" fmla="*/ 267410 h 297122"/>
                  <a:gd name="connsiteX8" fmla="*/ 178273 w 538121"/>
                  <a:gd name="connsiteY8" fmla="*/ 297122 h 297122"/>
                  <a:gd name="connsiteX9" fmla="*/ 538121 w 538121"/>
                  <a:gd name="connsiteY9" fmla="*/ 297122 h 297122"/>
                  <a:gd name="connsiteX10" fmla="*/ 538121 w 538121"/>
                  <a:gd name="connsiteY10" fmla="*/ 148561 h 297122"/>
                  <a:gd name="connsiteX11" fmla="*/ 508409 w 538121"/>
                  <a:gd name="connsiteY11" fmla="*/ 89137 h 297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121" h="297122">
                    <a:moveTo>
                      <a:pt x="508409" y="89137"/>
                    </a:moveTo>
                    <a:cubicBezTo>
                      <a:pt x="468793" y="56123"/>
                      <a:pt x="415971" y="33014"/>
                      <a:pt x="363149" y="19808"/>
                    </a:cubicBezTo>
                    <a:cubicBezTo>
                      <a:pt x="326834" y="9904"/>
                      <a:pt x="283917" y="0"/>
                      <a:pt x="240999" y="0"/>
                    </a:cubicBezTo>
                    <a:cubicBezTo>
                      <a:pt x="201383" y="0"/>
                      <a:pt x="158465" y="6603"/>
                      <a:pt x="118849" y="19808"/>
                    </a:cubicBezTo>
                    <a:cubicBezTo>
                      <a:pt x="99041" y="26411"/>
                      <a:pt x="79233" y="33014"/>
                      <a:pt x="59424" y="42918"/>
                    </a:cubicBezTo>
                    <a:lnTo>
                      <a:pt x="59424" y="46219"/>
                    </a:lnTo>
                    <a:cubicBezTo>
                      <a:pt x="59424" y="102342"/>
                      <a:pt x="36315" y="155164"/>
                      <a:pt x="0" y="191479"/>
                    </a:cubicBezTo>
                    <a:cubicBezTo>
                      <a:pt x="62726" y="211287"/>
                      <a:pt x="112246" y="237698"/>
                      <a:pt x="151862" y="267410"/>
                    </a:cubicBezTo>
                    <a:cubicBezTo>
                      <a:pt x="161766" y="277314"/>
                      <a:pt x="171671" y="283917"/>
                      <a:pt x="178273" y="297122"/>
                    </a:cubicBezTo>
                    <a:lnTo>
                      <a:pt x="538121" y="297122"/>
                    </a:lnTo>
                    <a:lnTo>
                      <a:pt x="538121" y="148561"/>
                    </a:lnTo>
                    <a:cubicBezTo>
                      <a:pt x="538121" y="125452"/>
                      <a:pt x="528217" y="102342"/>
                      <a:pt x="508409" y="89137"/>
                    </a:cubicBezTo>
                    <a:close/>
                  </a:path>
                </a:pathLst>
              </a:custGeom>
              <a:grpFill/>
              <a:ln w="16470" cap="flat">
                <a:noFill/>
                <a:prstDash val="solid"/>
                <a:miter/>
              </a:ln>
            </p:spPr>
            <p:txBody>
              <a:bodyPr rtlCol="0" anchor="ctr"/>
              <a:lstStyle/>
              <a:p>
                <a:endParaRPr lang="en-US">
                  <a:solidFill>
                    <a:schemeClr val="tx2"/>
                  </a:solidFill>
                </a:endParaRPr>
              </a:p>
            </p:txBody>
          </p:sp>
          <p:sp>
            <p:nvSpPr>
              <p:cNvPr id="29" name="Freeform: Shape 28">
                <a:extLst>
                  <a:ext uri="{FF2B5EF4-FFF2-40B4-BE49-F238E27FC236}">
                    <a16:creationId xmlns:a16="http://schemas.microsoft.com/office/drawing/2014/main" id="{C22AE447-E8C4-C43D-8814-469F3C78C5CA}"/>
                  </a:ext>
                </a:extLst>
              </p:cNvPr>
              <p:cNvSpPr/>
              <p:nvPr/>
            </p:nvSpPr>
            <p:spPr>
              <a:xfrm>
                <a:off x="1546840" y="3389195"/>
                <a:ext cx="538121" cy="297122"/>
              </a:xfrm>
              <a:custGeom>
                <a:avLst/>
                <a:gdLst>
                  <a:gd name="connsiteX0" fmla="*/ 386259 w 538121"/>
                  <a:gd name="connsiteY0" fmla="*/ 267410 h 297122"/>
                  <a:gd name="connsiteX1" fmla="*/ 386259 w 538121"/>
                  <a:gd name="connsiteY1" fmla="*/ 267410 h 297122"/>
                  <a:gd name="connsiteX2" fmla="*/ 538121 w 538121"/>
                  <a:gd name="connsiteY2" fmla="*/ 191479 h 297122"/>
                  <a:gd name="connsiteX3" fmla="*/ 478697 w 538121"/>
                  <a:gd name="connsiteY3" fmla="*/ 46219 h 297122"/>
                  <a:gd name="connsiteX4" fmla="*/ 478697 w 538121"/>
                  <a:gd name="connsiteY4" fmla="*/ 39616 h 297122"/>
                  <a:gd name="connsiteX5" fmla="*/ 419273 w 538121"/>
                  <a:gd name="connsiteY5" fmla="*/ 19808 h 297122"/>
                  <a:gd name="connsiteX6" fmla="*/ 297122 w 538121"/>
                  <a:gd name="connsiteY6" fmla="*/ 0 h 297122"/>
                  <a:gd name="connsiteX7" fmla="*/ 174972 w 538121"/>
                  <a:gd name="connsiteY7" fmla="*/ 19808 h 297122"/>
                  <a:gd name="connsiteX8" fmla="*/ 29712 w 538121"/>
                  <a:gd name="connsiteY8" fmla="*/ 89137 h 297122"/>
                  <a:gd name="connsiteX9" fmla="*/ 0 w 538121"/>
                  <a:gd name="connsiteY9" fmla="*/ 148561 h 297122"/>
                  <a:gd name="connsiteX10" fmla="*/ 0 w 538121"/>
                  <a:gd name="connsiteY10" fmla="*/ 297122 h 297122"/>
                  <a:gd name="connsiteX11" fmla="*/ 356547 w 538121"/>
                  <a:gd name="connsiteY11" fmla="*/ 297122 h 297122"/>
                  <a:gd name="connsiteX12" fmla="*/ 386259 w 538121"/>
                  <a:gd name="connsiteY12" fmla="*/ 267410 h 297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8121" h="297122">
                    <a:moveTo>
                      <a:pt x="386259" y="267410"/>
                    </a:moveTo>
                    <a:lnTo>
                      <a:pt x="386259" y="267410"/>
                    </a:lnTo>
                    <a:cubicBezTo>
                      <a:pt x="432478" y="234396"/>
                      <a:pt x="485300" y="207986"/>
                      <a:pt x="538121" y="191479"/>
                    </a:cubicBezTo>
                    <a:cubicBezTo>
                      <a:pt x="501807" y="151863"/>
                      <a:pt x="478697" y="102342"/>
                      <a:pt x="478697" y="46219"/>
                    </a:cubicBezTo>
                    <a:cubicBezTo>
                      <a:pt x="478697" y="42918"/>
                      <a:pt x="478697" y="42918"/>
                      <a:pt x="478697" y="39616"/>
                    </a:cubicBezTo>
                    <a:cubicBezTo>
                      <a:pt x="458889" y="33014"/>
                      <a:pt x="439081" y="23109"/>
                      <a:pt x="419273" y="19808"/>
                    </a:cubicBezTo>
                    <a:cubicBezTo>
                      <a:pt x="382958" y="9904"/>
                      <a:pt x="340040" y="0"/>
                      <a:pt x="297122" y="0"/>
                    </a:cubicBezTo>
                    <a:cubicBezTo>
                      <a:pt x="257506" y="0"/>
                      <a:pt x="214588" y="6603"/>
                      <a:pt x="174972" y="19808"/>
                    </a:cubicBezTo>
                    <a:cubicBezTo>
                      <a:pt x="122150" y="36315"/>
                      <a:pt x="72630" y="59424"/>
                      <a:pt x="29712" y="89137"/>
                    </a:cubicBezTo>
                    <a:cubicBezTo>
                      <a:pt x="9904" y="102342"/>
                      <a:pt x="0" y="125452"/>
                      <a:pt x="0" y="148561"/>
                    </a:cubicBezTo>
                    <a:lnTo>
                      <a:pt x="0" y="297122"/>
                    </a:lnTo>
                    <a:lnTo>
                      <a:pt x="356547" y="297122"/>
                    </a:lnTo>
                    <a:cubicBezTo>
                      <a:pt x="366451" y="283917"/>
                      <a:pt x="373054" y="277314"/>
                      <a:pt x="386259" y="267410"/>
                    </a:cubicBezTo>
                    <a:close/>
                  </a:path>
                </a:pathLst>
              </a:custGeom>
              <a:grpFill/>
              <a:ln w="16470" cap="flat">
                <a:noFill/>
                <a:prstDash val="solid"/>
                <a:miter/>
              </a:ln>
            </p:spPr>
            <p:txBody>
              <a:bodyPr rtlCol="0" anchor="ctr"/>
              <a:lstStyle/>
              <a:p>
                <a:endParaRPr lang="en-US">
                  <a:solidFill>
                    <a:schemeClr val="tx2"/>
                  </a:solidFill>
                </a:endParaRPr>
              </a:p>
            </p:txBody>
          </p:sp>
        </p:grpSp>
        <p:sp>
          <p:nvSpPr>
            <p:cNvPr id="31" name="TextBox 30">
              <a:extLst>
                <a:ext uri="{FF2B5EF4-FFF2-40B4-BE49-F238E27FC236}">
                  <a16:creationId xmlns:a16="http://schemas.microsoft.com/office/drawing/2014/main" id="{65699D2C-A55E-2342-461D-688402DC63B0}"/>
                </a:ext>
              </a:extLst>
            </p:cNvPr>
            <p:cNvSpPr txBox="1"/>
            <p:nvPr/>
          </p:nvSpPr>
          <p:spPr>
            <a:xfrm>
              <a:off x="2747910" y="6003996"/>
              <a:ext cx="14309323"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chemeClr val="tx2"/>
                  </a:solidFill>
                  <a:latin typeface="Tw Cen MT" panose="020B0602020104020603" pitchFamily="34" charset="0"/>
                  <a:cs typeface="Calibri"/>
                </a:rPr>
                <a:t>Commitment</a:t>
              </a:r>
            </a:p>
            <a:p>
              <a:r>
                <a:rPr lang="en-US" sz="3200" dirty="0">
                  <a:solidFill>
                    <a:schemeClr val="accent1"/>
                  </a:solidFill>
                  <a:latin typeface="Tw Cen MT" panose="020B0602020104020603" pitchFamily="34" charset="0"/>
                  <a:cs typeface="Calibri"/>
                </a:rPr>
                <a:t>The sustained commitment of the Town of North Brookfield and public officials has been indispensable to seeing cleanup and reuse of the site through to fruition.</a:t>
              </a:r>
            </a:p>
          </p:txBody>
        </p:sp>
      </p:grpSp>
      <p:grpSp>
        <p:nvGrpSpPr>
          <p:cNvPr id="44" name="Group 43" descr="Collaboration&#10;Cleanup and reuse of the site could not have occurred without federal, state, and municipal entities partnering to share their capabilities and resources.">
            <a:extLst>
              <a:ext uri="{FF2B5EF4-FFF2-40B4-BE49-F238E27FC236}">
                <a16:creationId xmlns:a16="http://schemas.microsoft.com/office/drawing/2014/main" id="{89A7A634-7EC8-8A96-F02A-ED8BD0D4204F}"/>
              </a:ext>
              <a:ext uri="{C183D7F6-B498-43B3-948B-1728B52AA6E4}">
                <adec:decorative xmlns:adec="http://schemas.microsoft.com/office/drawing/2017/decorative" val="0"/>
              </a:ext>
            </a:extLst>
          </p:cNvPr>
          <p:cNvGrpSpPr/>
          <p:nvPr/>
        </p:nvGrpSpPr>
        <p:grpSpPr>
          <a:xfrm>
            <a:off x="956955" y="7848651"/>
            <a:ext cx="16100277" cy="1595164"/>
            <a:chOff x="956955" y="7848651"/>
            <a:chExt cx="16100277" cy="1595164"/>
          </a:xfrm>
        </p:grpSpPr>
        <p:sp>
          <p:nvSpPr>
            <p:cNvPr id="9" name="TextBox 8">
              <a:extLst>
                <a:ext uri="{FF2B5EF4-FFF2-40B4-BE49-F238E27FC236}">
                  <a16:creationId xmlns:a16="http://schemas.microsoft.com/office/drawing/2014/main" id="{C833E9E4-2C65-FC50-5ECE-0B07EB2075C7}"/>
                </a:ext>
              </a:extLst>
            </p:cNvPr>
            <p:cNvSpPr txBox="1"/>
            <p:nvPr/>
          </p:nvSpPr>
          <p:spPr>
            <a:xfrm>
              <a:off x="2747909" y="7861403"/>
              <a:ext cx="14309323"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chemeClr val="tx2"/>
                  </a:solidFill>
                  <a:latin typeface="Tw Cen MT" panose="020B0602020104020603" pitchFamily="34" charset="0"/>
                  <a:cs typeface="Calibri"/>
                </a:rPr>
                <a:t>Collaboration</a:t>
              </a:r>
            </a:p>
            <a:p>
              <a:r>
                <a:rPr lang="en-US" sz="3200" dirty="0">
                  <a:solidFill>
                    <a:schemeClr val="accent1"/>
                  </a:solidFill>
                  <a:latin typeface="Tw Cen MT" panose="020B0602020104020603" pitchFamily="34" charset="0"/>
                  <a:cs typeface="Calibri"/>
                </a:rPr>
                <a:t>Cleanup and reuse of the site could not have occurred without federal, state, and municipal entities partnering to share their capabilities and resources.</a:t>
              </a:r>
            </a:p>
          </p:txBody>
        </p:sp>
        <p:pic>
          <p:nvPicPr>
            <p:cNvPr id="37" name="Graphic 36" descr="Handshake with solid fill">
              <a:extLst>
                <a:ext uri="{FF2B5EF4-FFF2-40B4-BE49-F238E27FC236}">
                  <a16:creationId xmlns:a16="http://schemas.microsoft.com/office/drawing/2014/main" id="{73FF30DA-A6A5-0BC2-0204-6678299C92F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6955" y="7848651"/>
              <a:ext cx="1595164" cy="1595164"/>
            </a:xfrm>
            <a:prstGeom prst="rect">
              <a:avLst/>
            </a:prstGeom>
          </p:spPr>
        </p:pic>
      </p:grpSp>
      <p:grpSp>
        <p:nvGrpSpPr>
          <p:cNvPr id="40" name="Group 39">
            <a:extLst>
              <a:ext uri="{FF2B5EF4-FFF2-40B4-BE49-F238E27FC236}">
                <a16:creationId xmlns:a16="http://schemas.microsoft.com/office/drawing/2014/main" id="{713E5E45-690F-1088-0541-3D1814A63EC0}"/>
              </a:ext>
              <a:ext uri="{C183D7F6-B498-43B3-948B-1728B52AA6E4}">
                <adec:decorative xmlns:adec="http://schemas.microsoft.com/office/drawing/2017/decorative" val="1"/>
              </a:ext>
            </a:extLst>
          </p:cNvPr>
          <p:cNvGrpSpPr/>
          <p:nvPr/>
        </p:nvGrpSpPr>
        <p:grpSpPr>
          <a:xfrm>
            <a:off x="271155" y="414192"/>
            <a:ext cx="1371600" cy="1219200"/>
            <a:chOff x="271155" y="371107"/>
            <a:chExt cx="1371600" cy="1219200"/>
          </a:xfrm>
        </p:grpSpPr>
        <p:sp>
          <p:nvSpPr>
            <p:cNvPr id="2" name="Freeform 9">
              <a:extLst>
                <a:ext uri="{FF2B5EF4-FFF2-40B4-BE49-F238E27FC236}">
                  <a16:creationId xmlns:a16="http://schemas.microsoft.com/office/drawing/2014/main" id="{2AA33ABD-974D-D698-CB68-8FE3FBB8C639}"/>
                </a:ext>
              </a:extLst>
            </p:cNvPr>
            <p:cNvSpPr/>
            <p:nvPr/>
          </p:nvSpPr>
          <p:spPr>
            <a:xfrm>
              <a:off x="271155" y="371107"/>
              <a:ext cx="1371600" cy="12192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1"/>
            </a:solidFill>
          </p:spPr>
          <p:txBody>
            <a:bodyPr/>
            <a:lstStyle/>
            <a:p>
              <a:endParaRPr lang="en-US"/>
            </a:p>
          </p:txBody>
        </p:sp>
        <p:pic>
          <p:nvPicPr>
            <p:cNvPr id="39" name="Graphic 38" descr="Clipboard Checked with solid fill">
              <a:extLst>
                <a:ext uri="{FF2B5EF4-FFF2-40B4-BE49-F238E27FC236}">
                  <a16:creationId xmlns:a16="http://schemas.microsoft.com/office/drawing/2014/main" id="{84EF582D-0DD4-D648-B17A-70492B7C402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99755" y="523507"/>
              <a:ext cx="914400" cy="914400"/>
            </a:xfrm>
            <a:prstGeom prst="rect">
              <a:avLst/>
            </a:prstGeom>
          </p:spPr>
        </p:pic>
      </p:grpSp>
    </p:spTree>
    <p:extLst>
      <p:ext uri="{BB962C8B-B14F-4D97-AF65-F5344CB8AC3E}">
        <p14:creationId xmlns:p14="http://schemas.microsoft.com/office/powerpoint/2010/main" val="1856159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B1E2E-DE92-FD5B-126B-06714046C4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F6EFFE5-6D77-57AC-B48E-C6A9C4F06759}"/>
              </a:ext>
            </a:extLst>
          </p:cNvPr>
          <p:cNvSpPr txBox="1">
            <a:spLocks noGrp="1"/>
          </p:cNvSpPr>
          <p:nvPr>
            <p:ph type="title" idx="4294967295"/>
          </p:nvPr>
        </p:nvSpPr>
        <p:spPr>
          <a:xfrm>
            <a:off x="426472" y="249822"/>
            <a:ext cx="7574528"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tx2"/>
                </a:solidFill>
                <a:effectLst/>
                <a:uLnTx/>
                <a:uFillTx/>
                <a:latin typeface="Tw Cen MT" panose="020B0602020104020603" pitchFamily="34" charset="77"/>
                <a:ea typeface="+mn-ea"/>
                <a:cs typeface="+mn-cs"/>
              </a:rPr>
              <a:t>Sources</a:t>
            </a:r>
          </a:p>
        </p:txBody>
      </p:sp>
      <p:pic>
        <p:nvPicPr>
          <p:cNvPr id="5" name="Picture 4">
            <a:extLst>
              <a:ext uri="{FF2B5EF4-FFF2-40B4-BE49-F238E27FC236}">
                <a16:creationId xmlns:a16="http://schemas.microsoft.com/office/drawing/2014/main" id="{71B7BE64-39EC-C836-9266-41E7EBEF46E3}"/>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07237" y="9258300"/>
            <a:ext cx="1595164" cy="838200"/>
          </a:xfrm>
          <a:prstGeom prst="rect">
            <a:avLst/>
          </a:prstGeom>
        </p:spPr>
      </p:pic>
      <p:sp>
        <p:nvSpPr>
          <p:cNvPr id="2" name="TextBox 1">
            <a:extLst>
              <a:ext uri="{FF2B5EF4-FFF2-40B4-BE49-F238E27FC236}">
                <a16:creationId xmlns:a16="http://schemas.microsoft.com/office/drawing/2014/main" id="{6C76D1EE-C92E-86FC-D881-85DC8E6B6232}"/>
              </a:ext>
            </a:extLst>
          </p:cNvPr>
          <p:cNvSpPr txBox="1"/>
          <p:nvPr/>
        </p:nvSpPr>
        <p:spPr>
          <a:xfrm>
            <a:off x="426472" y="1176745"/>
            <a:ext cx="16635549" cy="2554545"/>
          </a:xfrm>
          <a:prstGeom prst="rect">
            <a:avLst/>
          </a:prstGeom>
          <a:noFill/>
        </p:spPr>
        <p:txBody>
          <a:bodyPr wrap="square" rtlCol="0">
            <a:spAutoFit/>
          </a:bodyPr>
          <a:lstStyle/>
          <a:p>
            <a:pPr algn="l"/>
            <a:r>
              <a:rPr lang="en-US" sz="3200" b="0" i="0" u="none" strike="noStrike" baseline="0"/>
              <a:t>Environmental Protection Agency. “Brownfields Success in New England: Former Aztec Industries: North Brookfield, MA.” July 2011.</a:t>
            </a:r>
          </a:p>
          <a:p>
            <a:pPr algn="l"/>
            <a:endParaRPr lang="en-US" sz="3200"/>
          </a:p>
          <a:p>
            <a:pPr algn="l"/>
            <a:r>
              <a:rPr lang="en-US" sz="3200" b="0" i="0" u="none" strike="noStrike" baseline="0"/>
              <a:t>Fuss &amp; O’Neill. “Limited Environmental Review and Recreational Development Concept: 14 S Common Street and 10 Grove Street, North Brookfield, MA.” September 23, 2023.</a:t>
            </a:r>
          </a:p>
        </p:txBody>
      </p:sp>
      <p:sp>
        <p:nvSpPr>
          <p:cNvPr id="3" name="TextBox 2">
            <a:extLst>
              <a:ext uri="{FF2B5EF4-FFF2-40B4-BE49-F238E27FC236}">
                <a16:creationId xmlns:a16="http://schemas.microsoft.com/office/drawing/2014/main" id="{C16BD352-6F9D-C666-4E27-8DB7EC05BDD9}"/>
              </a:ext>
            </a:extLst>
          </p:cNvPr>
          <p:cNvSpPr txBox="1"/>
          <p:nvPr/>
        </p:nvSpPr>
        <p:spPr>
          <a:xfrm>
            <a:off x="426472" y="4789557"/>
            <a:ext cx="7574528" cy="707886"/>
          </a:xfrm>
          <a:prstGeom prst="rect">
            <a:avLst/>
          </a:prstGeom>
          <a:noFill/>
        </p:spPr>
        <p:txBody>
          <a:bodyPr wrap="square" rtlCol="0">
            <a:spAutoFit/>
          </a:bodyPr>
          <a:lstStyle/>
          <a:p>
            <a:r>
              <a:rPr lang="en-US" sz="4000">
                <a:solidFill>
                  <a:schemeClr val="tx2"/>
                </a:solidFill>
                <a:latin typeface="Tw Cen MT" panose="020B0602020104020603" pitchFamily="34" charset="77"/>
              </a:rPr>
              <a:t>Image Sources</a:t>
            </a:r>
          </a:p>
        </p:txBody>
      </p:sp>
      <p:sp>
        <p:nvSpPr>
          <p:cNvPr id="6" name="TextBox 5">
            <a:extLst>
              <a:ext uri="{FF2B5EF4-FFF2-40B4-BE49-F238E27FC236}">
                <a16:creationId xmlns:a16="http://schemas.microsoft.com/office/drawing/2014/main" id="{A9F4AD76-B3DC-2685-0DE3-2D53196BAFA8}"/>
              </a:ext>
            </a:extLst>
          </p:cNvPr>
          <p:cNvSpPr txBox="1"/>
          <p:nvPr/>
        </p:nvSpPr>
        <p:spPr>
          <a:xfrm>
            <a:off x="483446" y="5780706"/>
            <a:ext cx="16821373" cy="3539430"/>
          </a:xfrm>
          <a:prstGeom prst="rect">
            <a:avLst/>
          </a:prstGeom>
          <a:noFill/>
        </p:spPr>
        <p:txBody>
          <a:bodyPr wrap="square" rtlCol="0">
            <a:spAutoFit/>
          </a:bodyPr>
          <a:lstStyle/>
          <a:p>
            <a:r>
              <a:rPr lang="en-US" sz="3200" dirty="0"/>
              <a:t>Fuss &amp; O’Neill.</a:t>
            </a:r>
          </a:p>
          <a:p>
            <a:endParaRPr lang="en-US" sz="3200" dirty="0"/>
          </a:p>
          <a:p>
            <a:r>
              <a:rPr lang="en-US" sz="3200" dirty="0" err="1"/>
              <a:t>MassMapper</a:t>
            </a:r>
            <a:r>
              <a:rPr lang="en-US" sz="3200" dirty="0"/>
              <a:t>.</a:t>
            </a:r>
          </a:p>
          <a:p>
            <a:endParaRPr lang="en-US" sz="3200" dirty="0"/>
          </a:p>
          <a:p>
            <a:r>
              <a:rPr lang="en-US" sz="3200" b="0" i="0" dirty="0">
                <a:solidFill>
                  <a:srgbClr val="242424"/>
                </a:solidFill>
                <a:effectLst/>
              </a:rPr>
              <a:t>Sanborn Map Company (via Library of Congress Geography and Map Division).</a:t>
            </a:r>
            <a:endParaRPr lang="en-US" sz="3200" dirty="0"/>
          </a:p>
          <a:p>
            <a:endParaRPr lang="en-US" sz="3200" dirty="0"/>
          </a:p>
          <a:p>
            <a:r>
              <a:rPr lang="en-US" sz="3200" dirty="0" err="1"/>
              <a:t>Tecton</a:t>
            </a:r>
            <a:r>
              <a:rPr lang="en-US" sz="3200" dirty="0"/>
              <a:t> Architects.</a:t>
            </a:r>
          </a:p>
        </p:txBody>
      </p:sp>
    </p:spTree>
    <p:extLst>
      <p:ext uri="{BB962C8B-B14F-4D97-AF65-F5344CB8AC3E}">
        <p14:creationId xmlns:p14="http://schemas.microsoft.com/office/powerpoint/2010/main" val="3499963509"/>
      </p:ext>
    </p:extLst>
  </p:cSld>
  <p:clrMapOvr>
    <a:masterClrMapping/>
  </p:clrMapOvr>
</p:sld>
</file>

<file path=ppt/theme/theme1.xml><?xml version="1.0" encoding="utf-8"?>
<a:theme xmlns:a="http://schemas.openxmlformats.org/drawingml/2006/main" name="Office Theme">
  <a:themeElements>
    <a:clrScheme name="CMRPC">
      <a:dk1>
        <a:srgbClr val="000000"/>
      </a:dk1>
      <a:lt1>
        <a:srgbClr val="FFFFFF"/>
      </a:lt1>
      <a:dk2>
        <a:srgbClr val="255466"/>
      </a:dk2>
      <a:lt2>
        <a:srgbClr val="EEECE1"/>
      </a:lt2>
      <a:accent1>
        <a:srgbClr val="235331"/>
      </a:accent1>
      <a:accent2>
        <a:srgbClr val="73B002"/>
      </a:accent2>
      <a:accent3>
        <a:srgbClr val="EDFACC"/>
      </a:accent3>
      <a:accent4>
        <a:srgbClr val="68A1B6"/>
      </a:accent4>
      <a:accent5>
        <a:srgbClr val="F4F2E7"/>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445</Words>
  <Application>Microsoft Office PowerPoint</Application>
  <PresentationFormat>Custom</PresentationFormat>
  <Paragraphs>71</Paragraphs>
  <Slides>11</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Aptos</vt:lpstr>
      <vt:lpstr>Tw Cen MT</vt:lpstr>
      <vt:lpstr>Arial</vt:lpstr>
      <vt:lpstr>Office Theme</vt:lpstr>
      <vt:lpstr>Brownfields Success Story: N. Brookfield, MA</vt:lpstr>
      <vt:lpstr>Central Massachusetts Regional Planning Commission Region</vt:lpstr>
      <vt:lpstr>Kerrie Salwa</vt:lpstr>
      <vt:lpstr>Downtown Development Project North Brookfield, MA</vt:lpstr>
      <vt:lpstr>Industrial History of the Site</vt:lpstr>
      <vt:lpstr>New Police Station (55 School St.)</vt:lpstr>
      <vt:lpstr>Unimproved Parcels (14 S Common St. and 10 Grove St.)</vt:lpstr>
      <vt:lpstr>Takeaways</vt:lpstr>
      <vt:lpstr>Sources</vt:lpstr>
      <vt:lpstr>Kerrie Salwa</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2025-12-05T13:44:55Z</dcterms:created>
  <dcterms:modified xsi:type="dcterms:W3CDTF">2025-12-05T13:47:26Z</dcterms:modified>
  <dc:identifier/>
</cp:coreProperties>
</file>