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8"/>
  </p:notesMasterIdLst>
  <p:sldIdLst>
    <p:sldId id="256" r:id="rId5"/>
    <p:sldId id="370" r:id="rId6"/>
    <p:sldId id="388" r:id="rId7"/>
    <p:sldId id="374" r:id="rId8"/>
    <p:sldId id="372" r:id="rId9"/>
    <p:sldId id="373" r:id="rId10"/>
    <p:sldId id="375" r:id="rId11"/>
    <p:sldId id="377" r:id="rId12"/>
    <p:sldId id="379" r:id="rId13"/>
    <p:sldId id="380" r:id="rId14"/>
    <p:sldId id="387" r:id="rId15"/>
    <p:sldId id="383" r:id="rId16"/>
    <p:sldId id="381" r:id="rId17"/>
  </p:sldIdLst>
  <p:sldSz cx="9144000" cy="6858000" type="screen4x3"/>
  <p:notesSz cx="6858000" cy="9144000"/>
  <p:defaultTextStyle>
    <a:defPPr>
      <a:defRPr lang="en-US"/>
    </a:defPPr>
    <a:lvl1pPr algn="l" defTabSz="913090" rtl="0" fontAlgn="base">
      <a:spcBef>
        <a:spcPct val="0"/>
      </a:spcBef>
      <a:spcAft>
        <a:spcPct val="0"/>
      </a:spcAft>
      <a:defRPr sz="1800" kern="1200">
        <a:solidFill>
          <a:schemeClr val="tx1"/>
        </a:solidFill>
        <a:latin typeface="Calibri" pitchFamily="34" charset="0"/>
        <a:ea typeface="+mn-ea"/>
        <a:cs typeface="Arial" charset="0"/>
      </a:defRPr>
    </a:lvl1pPr>
    <a:lvl2pPr marL="455808" indent="-30978" algn="l" defTabSz="913090" rtl="0" fontAlgn="base">
      <a:spcBef>
        <a:spcPct val="0"/>
      </a:spcBef>
      <a:spcAft>
        <a:spcPct val="0"/>
      </a:spcAft>
      <a:defRPr sz="1800" kern="1200">
        <a:solidFill>
          <a:schemeClr val="tx1"/>
        </a:solidFill>
        <a:latin typeface="Calibri" pitchFamily="34" charset="0"/>
        <a:ea typeface="+mn-ea"/>
        <a:cs typeface="Arial" charset="0"/>
      </a:defRPr>
    </a:lvl2pPr>
    <a:lvl3pPr marL="913090" indent="-63430" algn="l" defTabSz="913090" rtl="0" fontAlgn="base">
      <a:spcBef>
        <a:spcPct val="0"/>
      </a:spcBef>
      <a:spcAft>
        <a:spcPct val="0"/>
      </a:spcAft>
      <a:defRPr sz="1800" kern="1200">
        <a:solidFill>
          <a:schemeClr val="tx1"/>
        </a:solidFill>
        <a:latin typeface="Calibri" pitchFamily="34" charset="0"/>
        <a:ea typeface="+mn-ea"/>
        <a:cs typeface="Arial" charset="0"/>
      </a:defRPr>
    </a:lvl3pPr>
    <a:lvl4pPr marL="1370373" indent="-95882" algn="l" defTabSz="913090" rtl="0" fontAlgn="base">
      <a:spcBef>
        <a:spcPct val="0"/>
      </a:spcBef>
      <a:spcAft>
        <a:spcPct val="0"/>
      </a:spcAft>
      <a:defRPr sz="1800" kern="1200">
        <a:solidFill>
          <a:schemeClr val="tx1"/>
        </a:solidFill>
        <a:latin typeface="Calibri" pitchFamily="34" charset="0"/>
        <a:ea typeface="+mn-ea"/>
        <a:cs typeface="Arial" charset="0"/>
      </a:defRPr>
    </a:lvl4pPr>
    <a:lvl5pPr marL="1827656" indent="-128335" algn="l" defTabSz="913090" rtl="0" fontAlgn="base">
      <a:spcBef>
        <a:spcPct val="0"/>
      </a:spcBef>
      <a:spcAft>
        <a:spcPct val="0"/>
      </a:spcAft>
      <a:defRPr sz="1800" kern="1200">
        <a:solidFill>
          <a:schemeClr val="tx1"/>
        </a:solidFill>
        <a:latin typeface="Calibri" pitchFamily="34" charset="0"/>
        <a:ea typeface="+mn-ea"/>
        <a:cs typeface="Arial" charset="0"/>
      </a:defRPr>
    </a:lvl5pPr>
    <a:lvl6pPr marL="2124151" algn="l" defTabSz="849660" rtl="0" eaLnBrk="1" latinLnBrk="0" hangingPunct="1">
      <a:defRPr sz="1800" kern="1200">
        <a:solidFill>
          <a:schemeClr val="tx1"/>
        </a:solidFill>
        <a:latin typeface="Calibri" pitchFamily="34" charset="0"/>
        <a:ea typeface="+mn-ea"/>
        <a:cs typeface="Arial" charset="0"/>
      </a:defRPr>
    </a:lvl6pPr>
    <a:lvl7pPr marL="2548981" algn="l" defTabSz="849660" rtl="0" eaLnBrk="1" latinLnBrk="0" hangingPunct="1">
      <a:defRPr sz="1800" kern="1200">
        <a:solidFill>
          <a:schemeClr val="tx1"/>
        </a:solidFill>
        <a:latin typeface="Calibri" pitchFamily="34" charset="0"/>
        <a:ea typeface="+mn-ea"/>
        <a:cs typeface="Arial" charset="0"/>
      </a:defRPr>
    </a:lvl7pPr>
    <a:lvl8pPr marL="2973812" algn="l" defTabSz="849660" rtl="0" eaLnBrk="1" latinLnBrk="0" hangingPunct="1">
      <a:defRPr sz="1800" kern="1200">
        <a:solidFill>
          <a:schemeClr val="tx1"/>
        </a:solidFill>
        <a:latin typeface="Calibri" pitchFamily="34" charset="0"/>
        <a:ea typeface="+mn-ea"/>
        <a:cs typeface="Arial" charset="0"/>
      </a:defRPr>
    </a:lvl8pPr>
    <a:lvl9pPr marL="3398642" algn="l" defTabSz="849660" rtl="0" eaLnBrk="1" latinLnBrk="0" hangingPunct="1">
      <a:defRPr sz="18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2DCE141-DCFF-977D-5163-761014AC3344}" name="Slocum, John (DPU)" initials="SJ(" userId="S::john.slocum@mass.gov::4649d647-1ae9-437e-a8f1-93552fdac67f" providerId="AD"/>
  <p188:author id="{D2F7C6E9-962E-E03E-610A-A1B7672496B3}" name="Woodcock, Patrick (ENE)" initials="WP(" userId="S::Patrick.C.Woodcock@mass.gov::b5003531-9729-4e6f-aa85-2760ba2ac42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eane, Sheila (DPU)" initials="KS(" lastIdx="5" clrIdx="0"/>
  <p:cmAuthor id="2" name="Tohme, Kate (DPU)" initials="TK("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2B709B-6664-4221-9BA2-69951C8AD701}" v="9" dt="2023-07-21T15:56:27.7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5" autoAdjust="0"/>
    <p:restoredTop sz="93817" autoAdjust="0"/>
  </p:normalViewPr>
  <p:slideViewPr>
    <p:cSldViewPr>
      <p:cViewPr varScale="1">
        <p:scale>
          <a:sx n="71" d="100"/>
          <a:sy n="71" d="100"/>
        </p:scale>
        <p:origin x="153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B69A66-082F-4E0E-83EC-86374CABA423}" type="datetimeFigureOut">
              <a:rPr lang="en-US" smtClean="0"/>
              <a:t>7/25/2023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DF1EB-5BDA-48DE-A62F-2FE2FDA92D0A}" type="slidenum">
              <a:rPr lang="en-US" smtClean="0"/>
              <a:t>‹#›</a:t>
            </a:fld>
            <a:endParaRPr lang="en-US" dirty="0"/>
          </a:p>
        </p:txBody>
      </p:sp>
    </p:spTree>
    <p:extLst>
      <p:ext uri="{BB962C8B-B14F-4D97-AF65-F5344CB8AC3E}">
        <p14:creationId xmlns:p14="http://schemas.microsoft.com/office/powerpoint/2010/main" val="2366750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2</a:t>
            </a:fld>
            <a:endParaRPr lang="en-US" dirty="0"/>
          </a:p>
        </p:txBody>
      </p:sp>
    </p:spTree>
    <p:extLst>
      <p:ext uri="{BB962C8B-B14F-4D97-AF65-F5344CB8AC3E}">
        <p14:creationId xmlns:p14="http://schemas.microsoft.com/office/powerpoint/2010/main" val="15179602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11</a:t>
            </a:fld>
            <a:endParaRPr lang="en-US" dirty="0"/>
          </a:p>
        </p:txBody>
      </p:sp>
    </p:spTree>
    <p:extLst>
      <p:ext uri="{BB962C8B-B14F-4D97-AF65-F5344CB8AC3E}">
        <p14:creationId xmlns:p14="http://schemas.microsoft.com/office/powerpoint/2010/main" val="1141758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12</a:t>
            </a:fld>
            <a:endParaRPr lang="en-US" dirty="0"/>
          </a:p>
        </p:txBody>
      </p:sp>
    </p:spTree>
    <p:extLst>
      <p:ext uri="{BB962C8B-B14F-4D97-AF65-F5344CB8AC3E}">
        <p14:creationId xmlns:p14="http://schemas.microsoft.com/office/powerpoint/2010/main" val="5540239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13</a:t>
            </a:fld>
            <a:endParaRPr lang="en-US" dirty="0"/>
          </a:p>
        </p:txBody>
      </p:sp>
    </p:spTree>
    <p:extLst>
      <p:ext uri="{BB962C8B-B14F-4D97-AF65-F5344CB8AC3E}">
        <p14:creationId xmlns:p14="http://schemas.microsoft.com/office/powerpoint/2010/main" val="1554218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3</a:t>
            </a:fld>
            <a:endParaRPr lang="en-US" dirty="0"/>
          </a:p>
        </p:txBody>
      </p:sp>
    </p:spTree>
    <p:extLst>
      <p:ext uri="{BB962C8B-B14F-4D97-AF65-F5344CB8AC3E}">
        <p14:creationId xmlns:p14="http://schemas.microsoft.com/office/powerpoint/2010/main" val="619391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4</a:t>
            </a:fld>
            <a:endParaRPr lang="en-US" dirty="0"/>
          </a:p>
        </p:txBody>
      </p:sp>
    </p:spTree>
    <p:extLst>
      <p:ext uri="{BB962C8B-B14F-4D97-AF65-F5344CB8AC3E}">
        <p14:creationId xmlns:p14="http://schemas.microsoft.com/office/powerpoint/2010/main" val="4218867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5</a:t>
            </a:fld>
            <a:endParaRPr lang="en-US" dirty="0"/>
          </a:p>
        </p:txBody>
      </p:sp>
    </p:spTree>
    <p:extLst>
      <p:ext uri="{BB962C8B-B14F-4D97-AF65-F5344CB8AC3E}">
        <p14:creationId xmlns:p14="http://schemas.microsoft.com/office/powerpoint/2010/main" val="891220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6</a:t>
            </a:fld>
            <a:endParaRPr lang="en-US" dirty="0"/>
          </a:p>
        </p:txBody>
      </p:sp>
    </p:spTree>
    <p:extLst>
      <p:ext uri="{BB962C8B-B14F-4D97-AF65-F5344CB8AC3E}">
        <p14:creationId xmlns:p14="http://schemas.microsoft.com/office/powerpoint/2010/main" val="2013310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7</a:t>
            </a:fld>
            <a:endParaRPr lang="en-US" dirty="0"/>
          </a:p>
        </p:txBody>
      </p:sp>
    </p:spTree>
    <p:extLst>
      <p:ext uri="{BB962C8B-B14F-4D97-AF65-F5344CB8AC3E}">
        <p14:creationId xmlns:p14="http://schemas.microsoft.com/office/powerpoint/2010/main" val="863796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8</a:t>
            </a:fld>
            <a:endParaRPr lang="en-US" dirty="0"/>
          </a:p>
        </p:txBody>
      </p:sp>
    </p:spTree>
    <p:extLst>
      <p:ext uri="{BB962C8B-B14F-4D97-AF65-F5344CB8AC3E}">
        <p14:creationId xmlns:p14="http://schemas.microsoft.com/office/powerpoint/2010/main" val="13739889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9</a:t>
            </a:fld>
            <a:endParaRPr lang="en-US" dirty="0"/>
          </a:p>
        </p:txBody>
      </p:sp>
    </p:spTree>
    <p:extLst>
      <p:ext uri="{BB962C8B-B14F-4D97-AF65-F5344CB8AC3E}">
        <p14:creationId xmlns:p14="http://schemas.microsoft.com/office/powerpoint/2010/main" val="16236449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DF1EB-5BDA-48DE-A62F-2FE2FDA92D0A}" type="slidenum">
              <a:rPr lang="en-US" smtClean="0"/>
              <a:t>10</a:t>
            </a:fld>
            <a:endParaRPr lang="en-US" dirty="0"/>
          </a:p>
        </p:txBody>
      </p:sp>
    </p:spTree>
    <p:extLst>
      <p:ext uri="{BB962C8B-B14F-4D97-AF65-F5344CB8AC3E}">
        <p14:creationId xmlns:p14="http://schemas.microsoft.com/office/powerpoint/2010/main" val="1490110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60" indent="0" algn="ctr">
              <a:buNone/>
              <a:defRPr>
                <a:solidFill>
                  <a:schemeClr val="tx1">
                    <a:tint val="75000"/>
                  </a:schemeClr>
                </a:solidFill>
              </a:defRPr>
            </a:lvl2pPr>
            <a:lvl3pPr marL="914320" indent="0" algn="ctr">
              <a:buNone/>
              <a:defRPr>
                <a:solidFill>
                  <a:schemeClr val="tx1">
                    <a:tint val="75000"/>
                  </a:schemeClr>
                </a:solidFill>
              </a:defRPr>
            </a:lvl3pPr>
            <a:lvl4pPr marL="1371480" indent="0" algn="ctr">
              <a:buNone/>
              <a:defRPr>
                <a:solidFill>
                  <a:schemeClr val="tx1">
                    <a:tint val="75000"/>
                  </a:schemeClr>
                </a:solidFill>
              </a:defRPr>
            </a:lvl4pPr>
            <a:lvl5pPr marL="1828640" indent="0" algn="ctr">
              <a:buNone/>
              <a:defRPr>
                <a:solidFill>
                  <a:schemeClr val="tx1">
                    <a:tint val="75000"/>
                  </a:schemeClr>
                </a:solidFill>
              </a:defRPr>
            </a:lvl5pPr>
            <a:lvl6pPr marL="2285799" indent="0" algn="ctr">
              <a:buNone/>
              <a:defRPr>
                <a:solidFill>
                  <a:schemeClr val="tx1">
                    <a:tint val="75000"/>
                  </a:schemeClr>
                </a:solidFill>
              </a:defRPr>
            </a:lvl6pPr>
            <a:lvl7pPr marL="2742959" indent="0" algn="ctr">
              <a:buNone/>
              <a:defRPr>
                <a:solidFill>
                  <a:schemeClr val="tx1">
                    <a:tint val="75000"/>
                  </a:schemeClr>
                </a:solidFill>
              </a:defRPr>
            </a:lvl7pPr>
            <a:lvl8pPr marL="3200118" indent="0" algn="ctr">
              <a:buNone/>
              <a:defRPr>
                <a:solidFill>
                  <a:schemeClr val="tx1">
                    <a:tint val="75000"/>
                  </a:schemeClr>
                </a:solidFill>
              </a:defRPr>
            </a:lvl8pPr>
            <a:lvl9pPr marL="3657278"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99412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8" name="Title Placeholder 1"/>
          <p:cNvSpPr>
            <a:spLocks noGrp="1"/>
          </p:cNvSpPr>
          <p:nvPr>
            <p:ph type="title" hasCustomPrompt="1"/>
          </p:nvPr>
        </p:nvSpPr>
        <p:spPr>
          <a:xfrm>
            <a:off x="800099" y="160370"/>
            <a:ext cx="7543801" cy="1143000"/>
          </a:xfrm>
          <a:prstGeom prst="rect">
            <a:avLst/>
          </a:prstGeom>
        </p:spPr>
        <p:txBody>
          <a:bodyPr vert="horz" lIns="91440" tIns="45720" rIns="91440" bIns="45720" rtlCol="0" anchor="ctr">
            <a:normAutofit/>
          </a:bodyPr>
          <a:lstStyle>
            <a:lvl1pPr>
              <a:defRPr/>
            </a:lvl1pPr>
          </a:lstStyle>
          <a:p>
            <a:r>
              <a:rPr lang="en-US" dirty="0"/>
              <a:t>Click to Enter Title</a:t>
            </a:r>
            <a:endParaRPr dirty="0"/>
          </a:p>
        </p:txBody>
      </p:sp>
    </p:spTree>
    <p:extLst>
      <p:ext uri="{BB962C8B-B14F-4D97-AF65-F5344CB8AC3E}">
        <p14:creationId xmlns:p14="http://schemas.microsoft.com/office/powerpoint/2010/main" val="4090741710"/>
      </p:ext>
    </p:extLst>
  </p:cSld>
  <p:clrMapOvr>
    <a:masterClrMapping/>
  </p:clrMapOvr>
  <p:transition>
    <p:cut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1214437" y="139959"/>
            <a:ext cx="6472536" cy="717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ctr"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456903" y="1600783"/>
            <a:ext cx="8230195" cy="4525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6903" y="6356480"/>
            <a:ext cx="2134195" cy="364477"/>
          </a:xfrm>
          <a:prstGeom prst="rect">
            <a:avLst/>
          </a:prstGeom>
        </p:spPr>
        <p:txBody>
          <a:bodyPr vert="horz" lIns="91432" tIns="45716" rIns="91432" bIns="45716" rtlCol="0" anchor="ctr"/>
          <a:lstStyle>
            <a:lvl1pPr algn="l" defTabSz="914320" fontAlgn="auto">
              <a:spcBef>
                <a:spcPts val="0"/>
              </a:spcBef>
              <a:spcAft>
                <a:spcPts val="0"/>
              </a:spcAft>
              <a:defRPr sz="1200" smtClean="0">
                <a:solidFill>
                  <a:schemeClr val="tx1">
                    <a:tint val="75000"/>
                  </a:schemeClr>
                </a:solidFill>
                <a:latin typeface="+mn-lt"/>
                <a:cs typeface="+mn-cs"/>
              </a:defRPr>
            </a:lvl1pPr>
          </a:lstStyle>
          <a:p>
            <a:pPr>
              <a:defRPr/>
            </a:pPr>
            <a:r>
              <a:rPr lang="en-US" dirty="0"/>
              <a:t>12/03/19</a:t>
            </a:r>
          </a:p>
        </p:txBody>
      </p:sp>
      <p:sp>
        <p:nvSpPr>
          <p:cNvPr id="6" name="Slide Number Placeholder 5"/>
          <p:cNvSpPr>
            <a:spLocks noGrp="1"/>
          </p:cNvSpPr>
          <p:nvPr>
            <p:ph type="sldNum" sz="quarter" idx="4"/>
          </p:nvPr>
        </p:nvSpPr>
        <p:spPr>
          <a:xfrm>
            <a:off x="6552903" y="6356480"/>
            <a:ext cx="2134195" cy="364477"/>
          </a:xfrm>
          <a:prstGeom prst="rect">
            <a:avLst/>
          </a:prstGeom>
        </p:spPr>
        <p:txBody>
          <a:bodyPr vert="horz" lIns="91432" tIns="45716" rIns="91432" bIns="45716" rtlCol="0" anchor="ctr"/>
          <a:lstStyle>
            <a:lvl1pPr algn="r" defTabSz="914320" fontAlgn="auto">
              <a:spcBef>
                <a:spcPts val="0"/>
              </a:spcBef>
              <a:spcAft>
                <a:spcPts val="0"/>
              </a:spcAft>
              <a:defRPr sz="1200" smtClean="0">
                <a:solidFill>
                  <a:schemeClr val="tx1">
                    <a:tint val="75000"/>
                  </a:schemeClr>
                </a:solidFill>
                <a:latin typeface="+mn-lt"/>
                <a:cs typeface="+mn-cs"/>
              </a:defRPr>
            </a:lvl1pPr>
          </a:lstStyle>
          <a:p>
            <a:pPr>
              <a:defRPr/>
            </a:pPr>
            <a:fld id="{9EE6413E-4967-4043-9D82-40C8E7BC04D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5" r:id="rId1"/>
    <p:sldLayoutId id="2147483719" r:id="rId2"/>
  </p:sldLayoutIdLst>
  <p:hf hdr="0"/>
  <p:txStyles>
    <p:titleStyle>
      <a:lvl1pPr algn="ctr" defTabSz="913090" rtl="0" eaLnBrk="1" fontAlgn="base" hangingPunct="1">
        <a:spcBef>
          <a:spcPct val="0"/>
        </a:spcBef>
        <a:spcAft>
          <a:spcPct val="0"/>
        </a:spcAft>
        <a:defRPr sz="4400" kern="1200">
          <a:solidFill>
            <a:schemeClr val="tx1"/>
          </a:solidFill>
          <a:latin typeface="+mj-lt"/>
          <a:ea typeface="+mj-ea"/>
          <a:cs typeface="+mj-cs"/>
        </a:defRPr>
      </a:lvl1pPr>
      <a:lvl2pPr algn="ctr" defTabSz="913090" rtl="0" eaLnBrk="1" fontAlgn="base" hangingPunct="1">
        <a:spcBef>
          <a:spcPct val="0"/>
        </a:spcBef>
        <a:spcAft>
          <a:spcPct val="0"/>
        </a:spcAft>
        <a:defRPr sz="4400">
          <a:solidFill>
            <a:schemeClr val="tx1"/>
          </a:solidFill>
          <a:latin typeface="Calibri" pitchFamily="34" charset="0"/>
        </a:defRPr>
      </a:lvl2pPr>
      <a:lvl3pPr algn="ctr" defTabSz="913090" rtl="0" eaLnBrk="1" fontAlgn="base" hangingPunct="1">
        <a:spcBef>
          <a:spcPct val="0"/>
        </a:spcBef>
        <a:spcAft>
          <a:spcPct val="0"/>
        </a:spcAft>
        <a:defRPr sz="4400">
          <a:solidFill>
            <a:schemeClr val="tx1"/>
          </a:solidFill>
          <a:latin typeface="Calibri" pitchFamily="34" charset="0"/>
        </a:defRPr>
      </a:lvl3pPr>
      <a:lvl4pPr algn="ctr" defTabSz="913090" rtl="0" eaLnBrk="1" fontAlgn="base" hangingPunct="1">
        <a:spcBef>
          <a:spcPct val="0"/>
        </a:spcBef>
        <a:spcAft>
          <a:spcPct val="0"/>
        </a:spcAft>
        <a:defRPr sz="4400">
          <a:solidFill>
            <a:schemeClr val="tx1"/>
          </a:solidFill>
          <a:latin typeface="Calibri" pitchFamily="34" charset="0"/>
        </a:defRPr>
      </a:lvl4pPr>
      <a:lvl5pPr algn="ctr" defTabSz="913090" rtl="0" eaLnBrk="1" fontAlgn="base" hangingPunct="1">
        <a:spcBef>
          <a:spcPct val="0"/>
        </a:spcBef>
        <a:spcAft>
          <a:spcPct val="0"/>
        </a:spcAft>
        <a:defRPr sz="4400">
          <a:solidFill>
            <a:schemeClr val="tx1"/>
          </a:solidFill>
          <a:latin typeface="Calibri" pitchFamily="34" charset="0"/>
        </a:defRPr>
      </a:lvl5pPr>
      <a:lvl6pPr marL="424830" algn="ctr" defTabSz="913090" rtl="0" eaLnBrk="1" fontAlgn="base" hangingPunct="1">
        <a:spcBef>
          <a:spcPct val="0"/>
        </a:spcBef>
        <a:spcAft>
          <a:spcPct val="0"/>
        </a:spcAft>
        <a:defRPr sz="4400">
          <a:solidFill>
            <a:schemeClr val="tx1"/>
          </a:solidFill>
          <a:latin typeface="Calibri" pitchFamily="34" charset="0"/>
        </a:defRPr>
      </a:lvl6pPr>
      <a:lvl7pPr marL="849660" algn="ctr" defTabSz="913090" rtl="0" eaLnBrk="1" fontAlgn="base" hangingPunct="1">
        <a:spcBef>
          <a:spcPct val="0"/>
        </a:spcBef>
        <a:spcAft>
          <a:spcPct val="0"/>
        </a:spcAft>
        <a:defRPr sz="4400">
          <a:solidFill>
            <a:schemeClr val="tx1"/>
          </a:solidFill>
          <a:latin typeface="Calibri" pitchFamily="34" charset="0"/>
        </a:defRPr>
      </a:lvl7pPr>
      <a:lvl8pPr marL="1274491" algn="ctr" defTabSz="913090" rtl="0" eaLnBrk="1" fontAlgn="base" hangingPunct="1">
        <a:spcBef>
          <a:spcPct val="0"/>
        </a:spcBef>
        <a:spcAft>
          <a:spcPct val="0"/>
        </a:spcAft>
        <a:defRPr sz="4400">
          <a:solidFill>
            <a:schemeClr val="tx1"/>
          </a:solidFill>
          <a:latin typeface="Calibri" pitchFamily="34" charset="0"/>
        </a:defRPr>
      </a:lvl8pPr>
      <a:lvl9pPr marL="1699321" algn="ctr" defTabSz="913090" rtl="0" eaLnBrk="1" fontAlgn="base" hangingPunct="1">
        <a:spcBef>
          <a:spcPct val="0"/>
        </a:spcBef>
        <a:spcAft>
          <a:spcPct val="0"/>
        </a:spcAft>
        <a:defRPr sz="4400">
          <a:solidFill>
            <a:schemeClr val="tx1"/>
          </a:solidFill>
          <a:latin typeface="Calibri" pitchFamily="34" charset="0"/>
        </a:defRPr>
      </a:lvl9pPr>
    </p:titleStyle>
    <p:bodyStyle>
      <a:lvl1pPr marL="342224" indent="-342224" algn="l" defTabSz="913090"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1978" indent="-284696" algn="l" defTabSz="913090"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1731" indent="-227166" algn="l" defTabSz="913090"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599014" indent="-227166" algn="l" defTabSz="91309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6296" indent="-227166" algn="l" defTabSz="91309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37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3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69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85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20" rtl="0" eaLnBrk="1" latinLnBrk="0" hangingPunct="1">
        <a:defRPr sz="1800" kern="1200">
          <a:solidFill>
            <a:schemeClr val="tx1"/>
          </a:solidFill>
          <a:latin typeface="+mn-lt"/>
          <a:ea typeface="+mn-ea"/>
          <a:cs typeface="+mn-cs"/>
        </a:defRPr>
      </a:lvl1pPr>
      <a:lvl2pPr marL="457160" algn="l" defTabSz="914320" rtl="0" eaLnBrk="1" latinLnBrk="0" hangingPunct="1">
        <a:defRPr sz="1800" kern="1200">
          <a:solidFill>
            <a:schemeClr val="tx1"/>
          </a:solidFill>
          <a:latin typeface="+mn-lt"/>
          <a:ea typeface="+mn-ea"/>
          <a:cs typeface="+mn-cs"/>
        </a:defRPr>
      </a:lvl2pPr>
      <a:lvl3pPr marL="914320" algn="l" defTabSz="914320" rtl="0" eaLnBrk="1" latinLnBrk="0" hangingPunct="1">
        <a:defRPr sz="1800" kern="1200">
          <a:solidFill>
            <a:schemeClr val="tx1"/>
          </a:solidFill>
          <a:latin typeface="+mn-lt"/>
          <a:ea typeface="+mn-ea"/>
          <a:cs typeface="+mn-cs"/>
        </a:defRPr>
      </a:lvl3pPr>
      <a:lvl4pPr marL="1371480" algn="l" defTabSz="914320" rtl="0" eaLnBrk="1" latinLnBrk="0" hangingPunct="1">
        <a:defRPr sz="1800" kern="1200">
          <a:solidFill>
            <a:schemeClr val="tx1"/>
          </a:solidFill>
          <a:latin typeface="+mn-lt"/>
          <a:ea typeface="+mn-ea"/>
          <a:cs typeface="+mn-cs"/>
        </a:defRPr>
      </a:lvl4pPr>
      <a:lvl5pPr marL="1828640" algn="l" defTabSz="914320" rtl="0" eaLnBrk="1" latinLnBrk="0" hangingPunct="1">
        <a:defRPr sz="1800" kern="1200">
          <a:solidFill>
            <a:schemeClr val="tx1"/>
          </a:solidFill>
          <a:latin typeface="+mn-lt"/>
          <a:ea typeface="+mn-ea"/>
          <a:cs typeface="+mn-cs"/>
        </a:defRPr>
      </a:lvl5pPr>
      <a:lvl6pPr marL="2285799" algn="l" defTabSz="914320" rtl="0" eaLnBrk="1" latinLnBrk="0" hangingPunct="1">
        <a:defRPr sz="1800" kern="1200">
          <a:solidFill>
            <a:schemeClr val="tx1"/>
          </a:solidFill>
          <a:latin typeface="+mn-lt"/>
          <a:ea typeface="+mn-ea"/>
          <a:cs typeface="+mn-cs"/>
        </a:defRPr>
      </a:lvl6pPr>
      <a:lvl7pPr marL="2742959" algn="l" defTabSz="914320" rtl="0" eaLnBrk="1" latinLnBrk="0" hangingPunct="1">
        <a:defRPr sz="1800" kern="1200">
          <a:solidFill>
            <a:schemeClr val="tx1"/>
          </a:solidFill>
          <a:latin typeface="+mn-lt"/>
          <a:ea typeface="+mn-ea"/>
          <a:cs typeface="+mn-cs"/>
        </a:defRPr>
      </a:lvl7pPr>
      <a:lvl8pPr marL="3200118" algn="l" defTabSz="914320" rtl="0" eaLnBrk="1" latinLnBrk="0" hangingPunct="1">
        <a:defRPr sz="1800" kern="1200">
          <a:solidFill>
            <a:schemeClr val="tx1"/>
          </a:solidFill>
          <a:latin typeface="+mn-lt"/>
          <a:ea typeface="+mn-ea"/>
          <a:cs typeface="+mn-cs"/>
        </a:defRPr>
      </a:lvl8pPr>
      <a:lvl9pPr marL="3657278" algn="l" defTabSz="91432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7E5B4F-2F6C-F4B7-BCAC-7A2C50FE9A94}"/>
              </a:ext>
            </a:extLst>
          </p:cNvPr>
          <p:cNvSpPr>
            <a:spLocks noGrp="1"/>
          </p:cNvSpPr>
          <p:nvPr>
            <p:ph type="ctrTitle"/>
          </p:nvPr>
        </p:nvSpPr>
        <p:spPr>
          <a:xfrm>
            <a:off x="704460" y="2643664"/>
            <a:ext cx="7772400" cy="1981200"/>
          </a:xfrm>
          <a:solidFill>
            <a:schemeClr val="accent1">
              <a:lumMod val="40000"/>
              <a:lumOff val="60000"/>
            </a:schemeClr>
          </a:solidFill>
          <a:ln>
            <a:solidFill>
              <a:schemeClr val="accent1"/>
            </a:solidFill>
          </a:ln>
        </p:spPr>
        <p:txBody>
          <a:bodyPr/>
          <a:lstStyle/>
          <a:p>
            <a:br>
              <a:rPr lang="en-US" sz="1800" b="0" i="0" u="none" strike="noStrike" baseline="0" dirty="0">
                <a:solidFill>
                  <a:srgbClr val="000000"/>
                </a:solidFill>
                <a:latin typeface="Calibri" panose="020F0502020204030204" pitchFamily="34" charset="0"/>
              </a:rPr>
            </a:br>
            <a:r>
              <a:rPr lang="en-US" sz="3200" b="0" i="0" u="none" strike="noStrike" baseline="0" dirty="0">
                <a:solidFill>
                  <a:srgbClr val="000000"/>
                </a:solidFill>
                <a:latin typeface="Calibri" panose="020F0502020204030204" pitchFamily="34" charset="0"/>
              </a:rPr>
              <a:t> Clean Energy Transmission Working Group</a:t>
            </a:r>
            <a:br>
              <a:rPr lang="en-US" sz="3200" b="0" i="0" u="none" strike="noStrike" baseline="0" dirty="0">
                <a:solidFill>
                  <a:srgbClr val="000000"/>
                </a:solidFill>
                <a:latin typeface="Calibri" panose="020F0502020204030204" pitchFamily="34" charset="0"/>
              </a:rPr>
            </a:br>
            <a:br>
              <a:rPr lang="en-US" sz="3200" b="0" i="0" u="none" strike="noStrike" baseline="0" dirty="0">
                <a:latin typeface="Calibri" panose="020F0502020204030204" pitchFamily="34" charset="0"/>
              </a:rPr>
            </a:br>
            <a:r>
              <a:rPr lang="en-US" sz="3200" b="0" i="0" u="none" strike="noStrike" baseline="0" dirty="0">
                <a:latin typeface="Calibri" panose="020F0502020204030204" pitchFamily="34" charset="0"/>
              </a:rPr>
              <a:t>July 28,2023</a:t>
            </a:r>
            <a:br>
              <a:rPr lang="en-US" sz="2800" dirty="0">
                <a:latin typeface="+mn-lt"/>
              </a:rPr>
            </a:br>
            <a:endParaRPr lang="en-US" sz="2800" dirty="0">
              <a:latin typeface="+mn-lt"/>
            </a:endParaRPr>
          </a:p>
        </p:txBody>
      </p:sp>
      <p:sp>
        <p:nvSpPr>
          <p:cNvPr id="2" name="TextBox 1">
            <a:extLst>
              <a:ext uri="{FF2B5EF4-FFF2-40B4-BE49-F238E27FC236}">
                <a16:creationId xmlns:a16="http://schemas.microsoft.com/office/drawing/2014/main" id="{736E7287-A512-46A4-7E5A-3A792925A898}"/>
              </a:ext>
            </a:extLst>
          </p:cNvPr>
          <p:cNvSpPr txBox="1"/>
          <p:nvPr/>
        </p:nvSpPr>
        <p:spPr>
          <a:xfrm>
            <a:off x="4571999" y="685800"/>
            <a:ext cx="3904861" cy="738664"/>
          </a:xfrm>
          <a:prstGeom prst="rect">
            <a:avLst/>
          </a:prstGeom>
          <a:solidFill>
            <a:schemeClr val="accent1">
              <a:lumMod val="20000"/>
              <a:lumOff val="80000"/>
            </a:schemeClr>
          </a:solidFill>
          <a:ln w="6350">
            <a:noFill/>
          </a:ln>
        </p:spPr>
        <p:txBody>
          <a:bodyPr wrap="square" rtlCol="0">
            <a:spAutoFit/>
          </a:bodyPr>
          <a:lstStyle/>
          <a:p>
            <a:pPr algn="r"/>
            <a:r>
              <a:rPr lang="en-US" i="0" u="none" strike="noStrike" baseline="0" dirty="0">
                <a:solidFill>
                  <a:srgbClr val="000000"/>
                </a:solidFill>
                <a:latin typeface="Calibri" panose="020F0502020204030204" pitchFamily="34" charset="0"/>
              </a:rPr>
              <a:t>COMMONWEALTH OF MASSACHUSETTS</a:t>
            </a:r>
          </a:p>
          <a:p>
            <a:pPr algn="r"/>
            <a:r>
              <a:rPr lang="en-US" sz="1200" i="0" u="none" strike="noStrike" baseline="0" dirty="0">
                <a:solidFill>
                  <a:srgbClr val="000000"/>
                </a:solidFill>
                <a:latin typeface="Calibri" panose="020F0502020204030204" pitchFamily="34" charset="0"/>
              </a:rPr>
              <a:t>DEPARTMENT OF ENERGY RESOURCES</a:t>
            </a:r>
          </a:p>
          <a:p>
            <a:pPr algn="r"/>
            <a:r>
              <a:rPr lang="en-US" sz="1200" dirty="0">
                <a:solidFill>
                  <a:srgbClr val="000000"/>
                </a:solidFill>
              </a:rPr>
              <a:t>DEPARTMENT OF PUBLIC UTILITIES</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10</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i="0" u="none" strike="noStrike" baseline="0" dirty="0">
                <a:solidFill>
                  <a:srgbClr val="000000"/>
                </a:solidFill>
                <a:latin typeface="Calibri" panose="020F0502020204030204" pitchFamily="34" charset="0"/>
              </a:rPr>
              <a:t>3. Future Meeting Times</a:t>
            </a:r>
            <a:endParaRPr lang="en-US" sz="3200" dirty="0"/>
          </a:p>
        </p:txBody>
      </p:sp>
      <p:sp>
        <p:nvSpPr>
          <p:cNvPr id="7" name="Content Placeholder 6">
            <a:extLst>
              <a:ext uri="{FF2B5EF4-FFF2-40B4-BE49-F238E27FC236}">
                <a16:creationId xmlns:a16="http://schemas.microsoft.com/office/drawing/2014/main" id="{9B572D97-550E-6326-BA30-B458E76CBA86}"/>
              </a:ext>
            </a:extLst>
          </p:cNvPr>
          <p:cNvSpPr>
            <a:spLocks noGrp="1"/>
          </p:cNvSpPr>
          <p:nvPr>
            <p:ph idx="1"/>
          </p:nvPr>
        </p:nvSpPr>
        <p:spPr/>
        <p:txBody>
          <a:bodyPr/>
          <a:lstStyle/>
          <a:p>
            <a:pPr algn="l"/>
            <a:endParaRPr lang="en-US" sz="1800" b="0" i="0" u="none" strike="noStrike" baseline="0" dirty="0">
              <a:solidFill>
                <a:srgbClr val="000000"/>
              </a:solidFill>
              <a:latin typeface="Calibri" panose="020F0502020204030204" pitchFamily="34" charset="0"/>
            </a:endParaRPr>
          </a:p>
          <a:p>
            <a:r>
              <a:rPr lang="en-US" sz="1800" b="0" i="0" u="none" strike="noStrike" baseline="0" dirty="0">
                <a:latin typeface="Calibri" panose="020F0502020204030204" pitchFamily="34" charset="0"/>
              </a:rPr>
              <a:t>For discussion</a:t>
            </a:r>
          </a:p>
          <a:p>
            <a:pPr marL="0" indent="0">
              <a:buNone/>
            </a:pPr>
            <a:endParaRPr lang="en-US" dirty="0"/>
          </a:p>
        </p:txBody>
      </p:sp>
    </p:spTree>
    <p:extLst>
      <p:ext uri="{BB962C8B-B14F-4D97-AF65-F5344CB8AC3E}">
        <p14:creationId xmlns:p14="http://schemas.microsoft.com/office/powerpoint/2010/main" val="3695810977"/>
      </p:ext>
    </p:extLst>
  </p:cSld>
  <p:clrMapOvr>
    <a:masterClrMapping/>
  </p:clrMapOvr>
  <p:transition>
    <p:cut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11</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i="0" dirty="0"/>
              <a:t>Future </a:t>
            </a:r>
            <a:r>
              <a:rPr lang="en-US" sz="3200" dirty="0"/>
              <a:t>A</a:t>
            </a:r>
            <a:r>
              <a:rPr lang="en-US" sz="3200" i="0" dirty="0"/>
              <a:t>genda Topics</a:t>
            </a:r>
            <a:endParaRPr lang="en-US" sz="3200" dirty="0"/>
          </a:p>
        </p:txBody>
      </p:sp>
      <p:sp>
        <p:nvSpPr>
          <p:cNvPr id="2" name="TextBox 1">
            <a:extLst>
              <a:ext uri="{FF2B5EF4-FFF2-40B4-BE49-F238E27FC236}">
                <a16:creationId xmlns:a16="http://schemas.microsoft.com/office/drawing/2014/main" id="{DADC61FF-AA92-124E-3BC6-93E352F6891B}"/>
              </a:ext>
            </a:extLst>
          </p:cNvPr>
          <p:cNvSpPr txBox="1"/>
          <p:nvPr/>
        </p:nvSpPr>
        <p:spPr>
          <a:xfrm>
            <a:off x="456901" y="1436695"/>
            <a:ext cx="8248856" cy="338554"/>
          </a:xfrm>
          <a:prstGeom prst="rect">
            <a:avLst/>
          </a:prstGeom>
          <a:solidFill>
            <a:schemeClr val="accent1"/>
          </a:solidFill>
          <a:ln w="12700">
            <a:noFill/>
          </a:ln>
        </p:spPr>
        <p:txBody>
          <a:bodyPr wrap="square" rtlCol="0">
            <a:spAutoFit/>
          </a:bodyPr>
          <a:lstStyle/>
          <a:p>
            <a:pPr algn="ctr"/>
            <a:r>
              <a:rPr lang="en-US" sz="1600" i="0" u="none" strike="noStrike" baseline="0" dirty="0">
                <a:solidFill>
                  <a:schemeClr val="bg1"/>
                </a:solidFill>
                <a:latin typeface="Calibri" panose="020F0502020204030204" pitchFamily="34" charset="0"/>
              </a:rPr>
              <a:t>Review of proposed CETWG meeting topics and confirmation of future meeting agendas</a:t>
            </a:r>
            <a:endParaRPr lang="en-US" sz="1600" dirty="0">
              <a:solidFill>
                <a:schemeClr val="bg1"/>
              </a:solidFill>
            </a:endParaRPr>
          </a:p>
        </p:txBody>
      </p:sp>
      <p:sp>
        <p:nvSpPr>
          <p:cNvPr id="9" name="TextBox 8">
            <a:extLst>
              <a:ext uri="{FF2B5EF4-FFF2-40B4-BE49-F238E27FC236}">
                <a16:creationId xmlns:a16="http://schemas.microsoft.com/office/drawing/2014/main" id="{7F582FF2-C764-CE3E-FD92-85F3669DE00F}"/>
              </a:ext>
            </a:extLst>
          </p:cNvPr>
          <p:cNvSpPr txBox="1"/>
          <p:nvPr/>
        </p:nvSpPr>
        <p:spPr>
          <a:xfrm>
            <a:off x="4800600" y="1943723"/>
            <a:ext cx="3905157" cy="1802545"/>
          </a:xfrm>
          <a:prstGeom prst="rect">
            <a:avLst/>
          </a:prstGeom>
          <a:solidFill>
            <a:schemeClr val="accent1">
              <a:lumMod val="20000"/>
              <a:lumOff val="80000"/>
            </a:schemeClr>
          </a:solidFill>
          <a:ln w="6350">
            <a:solidFill>
              <a:schemeClr val="accent1"/>
            </a:solidFill>
          </a:ln>
        </p:spPr>
        <p:txBody>
          <a:bodyPr wrap="square" rtlCol="0">
            <a:spAutoFit/>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ISO-NE’s 2050 transmission study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68275" marR="0" indent="-168275">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The </a:t>
            </a:r>
            <a:r>
              <a:rPr lang="en-US" sz="1000" dirty="0">
                <a:effectLst/>
                <a:latin typeface="Calibri" panose="020F0502020204030204" pitchFamily="34" charset="0"/>
                <a:ea typeface="Calibri" panose="020F0502020204030204" pitchFamily="34" charset="0"/>
                <a:cs typeface="Times New Roman" panose="02020603050405020304" pitchFamily="18" charset="0"/>
              </a:rPr>
              <a:t>2050 study provides a comprehensive analysis of potential future transmission needs given a set of future resource mix and load growth assumptions for the years 2035, 2040, and 2050</a:t>
            </a:r>
          </a:p>
          <a:p>
            <a:pPr marL="457200" lvl="3"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Review results to inform further discussion about potential transmission projects designed to address future regional transmission needs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168275" marR="0" indent="-168275">
              <a:lnSpc>
                <a:spcPct val="107000"/>
              </a:lnSpc>
              <a:spcBef>
                <a:spcPts val="0"/>
              </a:spcBef>
              <a:spcAft>
                <a:spcPts val="0"/>
              </a:spcAft>
              <a:buFont typeface="Arial" panose="020B0604020202020204" pitchFamily="34" charset="0"/>
              <a:buChar char="•"/>
            </a:pPr>
            <a:r>
              <a:rPr lang="en-US" sz="1000" dirty="0">
                <a:effectLst/>
                <a:latin typeface="Calibri" panose="020F0502020204030204" pitchFamily="34" charset="0"/>
                <a:ea typeface="Calibri" panose="020F0502020204030204" pitchFamily="34" charset="0"/>
                <a:cs typeface="Times New Roman" panose="02020603050405020304" pitchFamily="18" charset="0"/>
              </a:rPr>
              <a:t>Review the new ISO tariff provision that routinizes this type of long-term transmission planning and solutions development process</a:t>
            </a:r>
          </a:p>
          <a:p>
            <a:pPr marL="168275" marR="0" indent="-168275">
              <a:lnSpc>
                <a:spcPct val="107000"/>
              </a:lnSpc>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Discuss project selection and regional cost allocation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7ABEB41F-3BA5-56FA-1C7A-C69F2D7E4D21}"/>
              </a:ext>
            </a:extLst>
          </p:cNvPr>
          <p:cNvSpPr txBox="1"/>
          <p:nvPr/>
        </p:nvSpPr>
        <p:spPr>
          <a:xfrm>
            <a:off x="456900" y="1956227"/>
            <a:ext cx="2160796" cy="1777538"/>
          </a:xfrm>
          <a:prstGeom prst="rect">
            <a:avLst/>
          </a:prstGeom>
          <a:solidFill>
            <a:schemeClr val="accent1">
              <a:lumMod val="20000"/>
              <a:lumOff val="80000"/>
            </a:schemeClr>
          </a:solidFill>
          <a:ln w="6350">
            <a:solidFill>
              <a:schemeClr val="accent1"/>
            </a:solidFill>
          </a:ln>
        </p:spPr>
        <p:txBody>
          <a:bodyPr wrap="square" rtlCol="0">
            <a:spAutoFit/>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Offshore wind transmission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000" dirty="0">
                <a:effectLst/>
                <a:latin typeface="Calibri" panose="020F0502020204030204" pitchFamily="34" charset="0"/>
                <a:ea typeface="Calibri" panose="020F0502020204030204" pitchFamily="34" charset="0"/>
                <a:cs typeface="Times New Roman" panose="02020603050405020304" pitchFamily="18" charset="0"/>
              </a:rPr>
              <a:t>Potential benefits and challenges associated with offshore wind transmission</a:t>
            </a:r>
          </a:p>
          <a:p>
            <a:pPr marL="171450" indent="-171450">
              <a:buFont typeface="Arial" panose="020B0604020202020204" pitchFamily="34" charset="0"/>
              <a:buChar char="•"/>
            </a:pPr>
            <a:r>
              <a:rPr lang="en-US" sz="1000" dirty="0">
                <a:effectLst/>
                <a:latin typeface="Calibri" panose="020F0502020204030204" pitchFamily="34" charset="0"/>
                <a:ea typeface="Calibri" panose="020F0502020204030204" pitchFamily="34" charset="0"/>
                <a:cs typeface="Times New Roman" panose="02020603050405020304" pitchFamily="18" charset="0"/>
              </a:rPr>
              <a:t>Specific topics may include</a:t>
            </a:r>
          </a:p>
          <a:p>
            <a:pPr marL="457200" lvl="1" indent="-173038">
              <a:buFont typeface="Arial" panose="020B0604020202020204" pitchFamily="34" charset="0"/>
              <a:buChar char="•"/>
            </a:pPr>
            <a:r>
              <a:rPr lang="en-US" sz="1000" dirty="0">
                <a:ea typeface="Calibri" panose="020F0502020204030204" pitchFamily="34" charset="0"/>
                <a:cs typeface="Times New Roman" panose="02020603050405020304" pitchFamily="18" charset="0"/>
              </a:rPr>
              <a:t>S</a:t>
            </a:r>
            <a:r>
              <a:rPr lang="en-US" sz="1000" dirty="0">
                <a:effectLst/>
                <a:latin typeface="Calibri" panose="020F0502020204030204" pitchFamily="34" charset="0"/>
                <a:ea typeface="Calibri" panose="020F0502020204030204" pitchFamily="34" charset="0"/>
                <a:cs typeface="Times New Roman" panose="02020603050405020304" pitchFamily="18" charset="0"/>
              </a:rPr>
              <a:t>tate resource procurement and interconnection process</a:t>
            </a:r>
          </a:p>
          <a:p>
            <a:pPr marL="457200" lvl="1" indent="-173038">
              <a:buFont typeface="Arial" panose="020B0604020202020204" pitchFamily="34" charset="0"/>
              <a:buChar char="•"/>
            </a:pPr>
            <a:r>
              <a:rPr lang="en-US" sz="1000" dirty="0">
                <a:effectLst/>
                <a:latin typeface="Calibri" panose="020F0502020204030204" pitchFamily="34" charset="0"/>
                <a:ea typeface="Calibri" panose="020F0502020204030204" pitchFamily="34" charset="0"/>
                <a:cs typeface="Times New Roman" panose="02020603050405020304" pitchFamily="18" charset="0"/>
              </a:rPr>
              <a:t>DOE’s Atlantic offshore wind transmission study</a:t>
            </a:r>
          </a:p>
          <a:p>
            <a:pPr marL="457200" lvl="1" indent="-173038">
              <a:buFont typeface="Arial" panose="020B0604020202020204" pitchFamily="34" charset="0"/>
              <a:buChar char="•"/>
            </a:pPr>
            <a:r>
              <a:rPr lang="en-US" sz="1000" dirty="0">
                <a:ea typeface="Calibri" panose="020F0502020204030204" pitchFamily="34" charset="0"/>
                <a:cs typeface="Times New Roman" panose="02020603050405020304" pitchFamily="18" charset="0"/>
              </a:rPr>
              <a:t>I</a:t>
            </a:r>
            <a:r>
              <a:rPr lang="en-US" sz="1000" dirty="0">
                <a:effectLst/>
                <a:latin typeface="Calibri" panose="020F0502020204030204" pitchFamily="34" charset="0"/>
                <a:ea typeface="Calibri" panose="020F0502020204030204" pitchFamily="34" charset="0"/>
                <a:cs typeface="Times New Roman" panose="02020603050405020304" pitchFamily="18" charset="0"/>
              </a:rPr>
              <a:t>nter-regional planning</a:t>
            </a:r>
            <a:endParaRPr lang="en-US" sz="1000" dirty="0"/>
          </a:p>
        </p:txBody>
      </p:sp>
      <p:sp>
        <p:nvSpPr>
          <p:cNvPr id="11" name="TextBox 10">
            <a:extLst>
              <a:ext uri="{FF2B5EF4-FFF2-40B4-BE49-F238E27FC236}">
                <a16:creationId xmlns:a16="http://schemas.microsoft.com/office/drawing/2014/main" id="{12940B3B-663F-2358-BD6D-FE210E61DE2F}"/>
              </a:ext>
            </a:extLst>
          </p:cNvPr>
          <p:cNvSpPr txBox="1"/>
          <p:nvPr/>
        </p:nvSpPr>
        <p:spPr>
          <a:xfrm>
            <a:off x="456900" y="3830064"/>
            <a:ext cx="4190883" cy="2380139"/>
          </a:xfrm>
          <a:prstGeom prst="rect">
            <a:avLst/>
          </a:prstGeom>
          <a:solidFill>
            <a:schemeClr val="accent1">
              <a:lumMod val="20000"/>
              <a:lumOff val="80000"/>
            </a:schemeClr>
          </a:solidFill>
          <a:ln w="6350">
            <a:solidFill>
              <a:schemeClr val="accent1"/>
            </a:solidFill>
          </a:ln>
        </p:spPr>
        <p:txBody>
          <a:bodyPr wrap="square" rtlCol="0">
            <a:spAutoFit/>
          </a:bodyPr>
          <a:lstStyle/>
          <a:p>
            <a:pPr marL="0" marR="0" algn="ctr">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Siting and permitting transmission</a:t>
            </a: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(jointly </a:t>
            </a:r>
            <a:r>
              <a:rPr lang="en-US" sz="1000" dirty="0">
                <a:ea typeface="Calibri" panose="020F0502020204030204" pitchFamily="34" charset="0"/>
                <a:cs typeface="Times New Roman" panose="02020603050405020304" pitchFamily="18" charset="0"/>
              </a:rPr>
              <a:t>with the Commission on Clean Energy Infrastructure Siting and Permitting)</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spcBef>
                <a:spcPts val="0"/>
              </a:spcBef>
              <a:spcAft>
                <a:spcPts val="0"/>
              </a:spcAft>
              <a:buFont typeface="Arial" panose="020B0604020202020204" pitchFamily="34" charset="0"/>
              <a:buChar char="•"/>
            </a:pPr>
            <a:r>
              <a:rPr lang="en-US" sz="1000" dirty="0">
                <a:effectLst/>
                <a:latin typeface="Calibri" panose="020F0502020204030204" pitchFamily="34" charset="0"/>
                <a:ea typeface="Calibri" panose="020F0502020204030204" pitchFamily="34" charset="0"/>
                <a:cs typeface="Times New Roman" panose="02020603050405020304" pitchFamily="18" charset="0"/>
              </a:rPr>
              <a:t>Review existing transmission and distribution siting and permitting processes and relevant government authorities (state and local)</a:t>
            </a:r>
          </a:p>
          <a:p>
            <a:pPr marL="171450" marR="0" indent="-171450">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D</a:t>
            </a:r>
            <a:r>
              <a:rPr lang="en-US" sz="1000" dirty="0">
                <a:effectLst/>
                <a:latin typeface="Calibri" panose="020F0502020204030204" pitchFamily="34" charset="0"/>
                <a:ea typeface="Calibri" panose="020F0502020204030204" pitchFamily="34" charset="0"/>
                <a:cs typeface="Times New Roman" panose="02020603050405020304" pitchFamily="18" charset="0"/>
              </a:rPr>
              <a:t>iscuss siting and permitting reforms needed to build the scale of new transmission facilities and at a pace required to achieve clean energy goals</a:t>
            </a:r>
          </a:p>
          <a:p>
            <a:pPr marL="457200" lvl="1" indent="-173038">
              <a:spcBef>
                <a:spcPts val="0"/>
              </a:spcBef>
              <a:spcAft>
                <a:spcPts val="0"/>
              </a:spcAft>
              <a:buFont typeface="Arial" panose="020B0604020202020204" pitchFamily="34" charset="0"/>
              <a:buChar char="•"/>
            </a:pPr>
            <a:r>
              <a:rPr lang="en-US" sz="1000" dirty="0">
                <a:effectLst/>
                <a:latin typeface="Calibri" panose="020F0502020204030204" pitchFamily="34" charset="0"/>
                <a:ea typeface="Calibri" panose="020F0502020204030204" pitchFamily="34" charset="0"/>
                <a:cs typeface="Times New Roman" panose="02020603050405020304" pitchFamily="18" charset="0"/>
              </a:rPr>
              <a:t>Need to include parties with important interests or authorities (e.g., EJ community, state transportation </a:t>
            </a:r>
            <a:r>
              <a:rPr lang="en-US" sz="1000" dirty="0">
                <a:ea typeface="Calibri" panose="020F0502020204030204" pitchFamily="34" charset="0"/>
                <a:cs typeface="Times New Roman" panose="02020603050405020304" pitchFamily="18" charset="0"/>
              </a:rPr>
              <a:t>entities) traditionally missing from existing processes?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spcBef>
                <a:spcPts val="0"/>
              </a:spcBef>
              <a:spcAft>
                <a:spcPts val="0"/>
              </a:spcAft>
              <a:buFont typeface="Arial" panose="020B0604020202020204" pitchFamily="34" charset="0"/>
              <a:buChar char="•"/>
            </a:pPr>
            <a:r>
              <a:rPr lang="en-US" sz="1000" dirty="0">
                <a:effectLst/>
                <a:latin typeface="Calibri" panose="020F0502020204030204" pitchFamily="34" charset="0"/>
                <a:ea typeface="Calibri" panose="020F0502020204030204" pitchFamily="34" charset="0"/>
                <a:cs typeface="Times New Roman" panose="02020603050405020304" pitchFamily="18" charset="0"/>
              </a:rPr>
              <a:t>Specific topics may include</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R</a:t>
            </a:r>
            <a:r>
              <a:rPr lang="en-US" sz="1000" dirty="0">
                <a:effectLst/>
                <a:latin typeface="Calibri" panose="020F0502020204030204" pitchFamily="34" charset="0"/>
                <a:ea typeface="Calibri" panose="020F0502020204030204" pitchFamily="34" charset="0"/>
                <a:cs typeface="Times New Roman" panose="02020603050405020304" pitchFamily="18" charset="0"/>
              </a:rPr>
              <a:t>eview of different siting approaches and tools across the region</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B</a:t>
            </a:r>
            <a:r>
              <a:rPr lang="en-US" sz="1000" dirty="0">
                <a:effectLst/>
                <a:latin typeface="Calibri" panose="020F0502020204030204" pitchFamily="34" charset="0"/>
                <a:ea typeface="Calibri" panose="020F0502020204030204" pitchFamily="34" charset="0"/>
                <a:cs typeface="Times New Roman" panose="02020603050405020304" pitchFamily="18" charset="0"/>
              </a:rPr>
              <a:t>est practices with respect to stakeholder engagement</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E</a:t>
            </a:r>
            <a:r>
              <a:rPr lang="en-US" sz="1000" dirty="0">
                <a:effectLst/>
                <a:latin typeface="Calibri" panose="020F0502020204030204" pitchFamily="34" charset="0"/>
                <a:ea typeface="Calibri" panose="020F0502020204030204" pitchFamily="34" charset="0"/>
                <a:cs typeface="Times New Roman" panose="02020603050405020304" pitchFamily="18" charset="0"/>
              </a:rPr>
              <a:t>nhanced coordination with transportation authorities</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Role of grid enhancing and alternative technologies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3C82C02-F15C-A460-4292-DC187C6E60B9}"/>
              </a:ext>
            </a:extLst>
          </p:cNvPr>
          <p:cNvSpPr txBox="1"/>
          <p:nvPr/>
        </p:nvSpPr>
        <p:spPr>
          <a:xfrm>
            <a:off x="4800600" y="3830064"/>
            <a:ext cx="3905157" cy="2393091"/>
          </a:xfrm>
          <a:prstGeom prst="rect">
            <a:avLst/>
          </a:prstGeom>
          <a:solidFill>
            <a:schemeClr val="accent1">
              <a:lumMod val="20000"/>
              <a:lumOff val="80000"/>
            </a:schemeClr>
          </a:solidFill>
          <a:ln w="6350">
            <a:solidFill>
              <a:schemeClr val="accent1"/>
            </a:solidFill>
          </a:ln>
        </p:spPr>
        <p:txBody>
          <a:bodyPr wrap="square" rtlCol="0">
            <a:spAutoFit/>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Distribution system planning and operations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spcBef>
                <a:spcPts val="0"/>
              </a:spcBef>
              <a:spcAft>
                <a:spcPts val="0"/>
              </a:spcAft>
              <a:buFont typeface="Arial" panose="020B0604020202020204" pitchFamily="34" charset="0"/>
              <a:buChar char="•"/>
            </a:pPr>
            <a:r>
              <a:rPr lang="en-US" sz="1000" dirty="0">
                <a:effectLst/>
                <a:latin typeface="Calibri" panose="020F0502020204030204" pitchFamily="34" charset="0"/>
                <a:ea typeface="Calibri" panose="020F0502020204030204" pitchFamily="34" charset="0"/>
                <a:cs typeface="Times New Roman" panose="02020603050405020304" pitchFamily="18" charset="0"/>
              </a:rPr>
              <a:t>Review and discuss the impact of Massachusetts’ distributed energy resource (DER) development on distribution system operations and planning</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How is the </a:t>
            </a:r>
            <a:r>
              <a:rPr lang="en-US" sz="1000" dirty="0">
                <a:effectLst/>
                <a:latin typeface="Calibri" panose="020F0502020204030204" pitchFamily="34" charset="0"/>
                <a:ea typeface="Calibri" panose="020F0502020204030204" pitchFamily="34" charset="0"/>
                <a:cs typeface="Times New Roman" panose="02020603050405020304" pitchFamily="18" charset="0"/>
              </a:rPr>
              <a:t>Commonwealth implementing its clean energy targets at the distribution level?</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How has </a:t>
            </a:r>
            <a:r>
              <a:rPr lang="en-US" sz="1000" dirty="0">
                <a:effectLst/>
                <a:latin typeface="Calibri" panose="020F0502020204030204" pitchFamily="34" charset="0"/>
                <a:ea typeface="Calibri" panose="020F0502020204030204" pitchFamily="34" charset="0"/>
                <a:cs typeface="Times New Roman" panose="02020603050405020304" pitchFamily="18" charset="0"/>
              </a:rPr>
              <a:t>DER growth impacted distribution system operations and investment and what are future projections?</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How does growth in DER energy and associated distribution system buildout impact the regional transmission system?</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How do DERs, utilities, transmission owners, and ISO-NE manage these impacts?</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Are grid enhancing and alternative technologies considered?</a:t>
            </a:r>
          </a:p>
          <a:p>
            <a:pPr marL="457200" lvl="1" indent="-173038">
              <a:spcBef>
                <a:spcPts val="0"/>
              </a:spcBef>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How are distribution system investments recovered?</a:t>
            </a:r>
          </a:p>
        </p:txBody>
      </p:sp>
      <p:sp>
        <p:nvSpPr>
          <p:cNvPr id="3" name="TextBox 2">
            <a:extLst>
              <a:ext uri="{FF2B5EF4-FFF2-40B4-BE49-F238E27FC236}">
                <a16:creationId xmlns:a16="http://schemas.microsoft.com/office/drawing/2014/main" id="{99B2BF1E-B072-BCD3-BE2D-36414BF45E0E}"/>
              </a:ext>
            </a:extLst>
          </p:cNvPr>
          <p:cNvSpPr txBox="1"/>
          <p:nvPr/>
        </p:nvSpPr>
        <p:spPr>
          <a:xfrm>
            <a:off x="2617696" y="1956227"/>
            <a:ext cx="2030087" cy="1777538"/>
          </a:xfrm>
          <a:prstGeom prst="rect">
            <a:avLst/>
          </a:prstGeom>
          <a:solidFill>
            <a:schemeClr val="accent1">
              <a:lumMod val="20000"/>
              <a:lumOff val="80000"/>
            </a:schemeClr>
          </a:solidFill>
          <a:ln w="6350">
            <a:solidFill>
              <a:schemeClr val="accent1"/>
            </a:solidFill>
          </a:ln>
        </p:spPr>
        <p:txBody>
          <a:bodyPr wrap="square" rtlCol="0">
            <a:spAutoFit/>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Cost allocation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000" dirty="0">
                <a:effectLst/>
                <a:ea typeface="Calibri" panose="020F0502020204030204" pitchFamily="34" charset="0"/>
                <a:cs typeface="Calibri" panose="020F0502020204030204" pitchFamily="34" charset="0"/>
              </a:rPr>
              <a:t>Review transmission benefits and c</a:t>
            </a:r>
            <a:r>
              <a:rPr lang="en-US" sz="1000" dirty="0">
                <a:ea typeface="Calibri" panose="020F0502020204030204" pitchFamily="34" charset="0"/>
                <a:cs typeface="Calibri" panose="020F0502020204030204" pitchFamily="34" charset="0"/>
              </a:rPr>
              <a:t>ost benefit analysis for new transmission development</a:t>
            </a:r>
          </a:p>
          <a:p>
            <a:pPr marL="171450" indent="-171450">
              <a:buFont typeface="Arial" panose="020B0604020202020204" pitchFamily="34" charset="0"/>
              <a:buChar char="•"/>
            </a:pPr>
            <a:r>
              <a:rPr lang="en-US" sz="1000" dirty="0">
                <a:effectLst/>
                <a:ea typeface="Calibri" panose="020F0502020204030204" pitchFamily="34" charset="0"/>
                <a:cs typeface="Calibri" panose="020F0502020204030204" pitchFamily="34" charset="0"/>
              </a:rPr>
              <a:t>Review cost allocation in other regions </a:t>
            </a:r>
            <a:r>
              <a:rPr lang="en-US" sz="1000" dirty="0">
                <a:solidFill>
                  <a:srgbClr val="333333"/>
                </a:solidFill>
                <a:ea typeface="Calibri" panose="020F0502020204030204" pitchFamily="34" charset="0"/>
                <a:cs typeface="Calibri" panose="020F0502020204030204" pitchFamily="34" charset="0"/>
              </a:rPr>
              <a:t>that aim to spread transmission upgrade costs equitably among ratepayers and developers across the states and regions</a:t>
            </a:r>
            <a:endParaRPr lang="en-US" sz="1000" dirty="0">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27486459"/>
      </p:ext>
    </p:extLst>
  </p:cSld>
  <p:clrMapOvr>
    <a:masterClrMapping/>
  </p:clrMapOvr>
  <p:transition>
    <p:cut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12</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Autofit/>
          </a:bodyPr>
          <a:lstStyle/>
          <a:p>
            <a:r>
              <a:rPr lang="en-US" sz="3600" dirty="0"/>
              <a:t>Introduction to New England Transmission Planning</a:t>
            </a:r>
          </a:p>
        </p:txBody>
      </p:sp>
      <p:sp>
        <p:nvSpPr>
          <p:cNvPr id="7" name="Content Placeholder 6">
            <a:extLst>
              <a:ext uri="{FF2B5EF4-FFF2-40B4-BE49-F238E27FC236}">
                <a16:creationId xmlns:a16="http://schemas.microsoft.com/office/drawing/2014/main" id="{9B572D97-550E-6326-BA30-B458E76CBA86}"/>
              </a:ext>
            </a:extLst>
          </p:cNvPr>
          <p:cNvSpPr>
            <a:spLocks noGrp="1"/>
          </p:cNvSpPr>
          <p:nvPr>
            <p:ph idx="1"/>
          </p:nvPr>
        </p:nvSpPr>
        <p:spPr/>
        <p:txBody>
          <a:bodyPr/>
          <a:lstStyle/>
          <a:p>
            <a:r>
              <a:rPr lang="en-US" sz="1800" dirty="0"/>
              <a:t>Presentation by ISO New England</a:t>
            </a:r>
          </a:p>
        </p:txBody>
      </p:sp>
    </p:spTree>
    <p:extLst>
      <p:ext uri="{BB962C8B-B14F-4D97-AF65-F5344CB8AC3E}">
        <p14:creationId xmlns:p14="http://schemas.microsoft.com/office/powerpoint/2010/main" val="3345402998"/>
      </p:ext>
    </p:extLst>
  </p:cSld>
  <p:clrMapOvr>
    <a:masterClrMapping/>
  </p:clrMapOvr>
  <p:transition>
    <p:cut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13</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i="0" u="none" strike="noStrike" baseline="0" dirty="0">
                <a:solidFill>
                  <a:srgbClr val="000000"/>
                </a:solidFill>
                <a:latin typeface="Calibri" panose="020F0502020204030204" pitchFamily="34" charset="0"/>
              </a:rPr>
              <a:t>Close and Next Steps</a:t>
            </a:r>
            <a:endParaRPr lang="en-US" sz="3200" dirty="0"/>
          </a:p>
        </p:txBody>
      </p:sp>
      <p:sp>
        <p:nvSpPr>
          <p:cNvPr id="7" name="Content Placeholder 6">
            <a:extLst>
              <a:ext uri="{FF2B5EF4-FFF2-40B4-BE49-F238E27FC236}">
                <a16:creationId xmlns:a16="http://schemas.microsoft.com/office/drawing/2014/main" id="{9B572D97-550E-6326-BA30-B458E76CBA86}"/>
              </a:ext>
            </a:extLst>
          </p:cNvPr>
          <p:cNvSpPr>
            <a:spLocks noGrp="1"/>
          </p:cNvSpPr>
          <p:nvPr>
            <p:ph idx="1"/>
          </p:nvPr>
        </p:nvSpPr>
        <p:spPr/>
        <p:txBody>
          <a:bodyPr/>
          <a:lstStyle/>
          <a:p>
            <a:pPr algn="l"/>
            <a:endParaRPr lang="en-US" sz="1800" b="0" i="0" u="none" strike="noStrike" baseline="0" dirty="0">
              <a:latin typeface="Calibri" panose="020F0502020204030204" pitchFamily="34" charset="0"/>
            </a:endParaRPr>
          </a:p>
          <a:p>
            <a:r>
              <a:rPr lang="en-US" sz="1800" b="0" i="0" u="none" strike="noStrike" baseline="0" dirty="0">
                <a:latin typeface="Calibri" panose="020F0502020204030204" pitchFamily="34" charset="0"/>
              </a:rPr>
              <a:t>List of 2023 CETWG meetings to be published on the CETWG website </a:t>
            </a:r>
          </a:p>
          <a:p>
            <a:r>
              <a:rPr lang="en-US" sz="1800" b="0" i="0" u="none" strike="noStrike" baseline="0" dirty="0">
                <a:latin typeface="Calibri" panose="020F0502020204030204" pitchFamily="34" charset="0"/>
              </a:rPr>
              <a:t>Tentative topics for next meeting</a:t>
            </a:r>
          </a:p>
          <a:p>
            <a:pPr lvl="1">
              <a:buFont typeface="Wingdings" panose="05000000000000000000" pitchFamily="2" charset="2"/>
              <a:buChar char="Ø"/>
            </a:pPr>
            <a:r>
              <a:rPr lang="en-US" sz="1400" b="0" i="0" u="none" strike="noStrike" baseline="0" dirty="0">
                <a:latin typeface="Calibri" panose="020F0502020204030204" pitchFamily="34" charset="0"/>
              </a:rPr>
              <a:t> </a:t>
            </a:r>
            <a:r>
              <a:rPr lang="en-US" sz="1600" b="0" i="0" u="none" strike="noStrike" baseline="0" dirty="0">
                <a:latin typeface="Calibri" panose="020F0502020204030204" pitchFamily="34" charset="0"/>
              </a:rPr>
              <a:t>Administrative</a:t>
            </a:r>
          </a:p>
          <a:p>
            <a:pPr lvl="2">
              <a:buFont typeface="Wingdings" panose="05000000000000000000" pitchFamily="2" charset="2"/>
              <a:buChar char="§"/>
            </a:pPr>
            <a:r>
              <a:rPr lang="en-US" sz="1600" b="0" i="0" u="none" strike="noStrike" baseline="0" dirty="0">
                <a:latin typeface="Calibri" panose="020F0502020204030204" pitchFamily="34" charset="0"/>
              </a:rPr>
              <a:t>Vote on meeting minutes from first CETWG meeting</a:t>
            </a:r>
          </a:p>
          <a:p>
            <a:pPr lvl="2">
              <a:buFont typeface="Wingdings" panose="05000000000000000000" pitchFamily="2" charset="2"/>
              <a:buChar char="§"/>
            </a:pPr>
            <a:r>
              <a:rPr lang="en-US" sz="1600" dirty="0">
                <a:latin typeface="Calibri" panose="020F0502020204030204" pitchFamily="34" charset="0"/>
              </a:rPr>
              <a:t>Public comment</a:t>
            </a:r>
            <a:endParaRPr lang="en-US" sz="1600" b="0" i="0" u="none" strike="noStrike" baseline="0" dirty="0">
              <a:latin typeface="Calibri" panose="020F0502020204030204" pitchFamily="34" charset="0"/>
            </a:endParaRPr>
          </a:p>
          <a:p>
            <a:pPr lvl="1">
              <a:buFont typeface="Wingdings" panose="05000000000000000000" pitchFamily="2" charset="2"/>
              <a:buChar char="Ø"/>
            </a:pPr>
            <a:r>
              <a:rPr lang="en-US" sz="1600" b="0" i="0" u="none" strike="noStrike" baseline="0" dirty="0">
                <a:latin typeface="Calibri" panose="020F0502020204030204" pitchFamily="34" charset="0"/>
              </a:rPr>
              <a:t>Substantive</a:t>
            </a:r>
          </a:p>
          <a:p>
            <a:pPr lvl="2">
              <a:buFont typeface="Wingdings" panose="05000000000000000000" pitchFamily="2"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T</a:t>
            </a:r>
            <a:r>
              <a:rPr lang="en-US" sz="1600" dirty="0">
                <a:effectLst/>
                <a:latin typeface="Calibri" panose="020F0502020204030204" pitchFamily="34" charset="0"/>
                <a:ea typeface="Calibri" panose="020F0502020204030204" pitchFamily="34" charset="0"/>
                <a:cs typeface="Times New Roman" panose="02020603050405020304" pitchFamily="18" charset="0"/>
              </a:rPr>
              <a:t>opic selected by Members</a:t>
            </a:r>
          </a:p>
          <a:p>
            <a:pPr marL="0" indent="0">
              <a:buNone/>
            </a:pPr>
            <a:endParaRPr lang="en-US" sz="1800"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871773997"/>
      </p:ext>
    </p:extLst>
  </p:cSld>
  <p:clrMapOvr>
    <a:masterClrMapping/>
  </p:clrMapOvr>
  <p:transition>
    <p:cut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2</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dirty="0"/>
              <a:t>Agenda</a:t>
            </a:r>
          </a:p>
        </p:txBody>
      </p:sp>
      <p:graphicFrame>
        <p:nvGraphicFramePr>
          <p:cNvPr id="8" name="Table 8">
            <a:extLst>
              <a:ext uri="{FF2B5EF4-FFF2-40B4-BE49-F238E27FC236}">
                <a16:creationId xmlns:a16="http://schemas.microsoft.com/office/drawing/2014/main" id="{F60460BD-5ED9-416D-72C5-BB0B9B555302}"/>
              </a:ext>
            </a:extLst>
          </p:cNvPr>
          <p:cNvGraphicFramePr>
            <a:graphicFrameLocks noGrp="1"/>
          </p:cNvGraphicFramePr>
          <p:nvPr>
            <p:ph idx="1"/>
            <p:extLst>
              <p:ext uri="{D42A27DB-BD31-4B8C-83A1-F6EECF244321}">
                <p14:modId xmlns:p14="http://schemas.microsoft.com/office/powerpoint/2010/main" val="808873529"/>
              </p:ext>
            </p:extLst>
          </p:nvPr>
        </p:nvGraphicFramePr>
        <p:xfrm>
          <a:off x="457199" y="1488512"/>
          <a:ext cx="8229600" cy="41148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4201649426"/>
                    </a:ext>
                  </a:extLst>
                </a:gridCol>
                <a:gridCol w="1371601">
                  <a:extLst>
                    <a:ext uri="{9D8B030D-6E8A-4147-A177-3AD203B41FA5}">
                      <a16:colId xmlns:a16="http://schemas.microsoft.com/office/drawing/2014/main" val="1944817585"/>
                    </a:ext>
                  </a:extLst>
                </a:gridCol>
                <a:gridCol w="2285999">
                  <a:extLst>
                    <a:ext uri="{9D8B030D-6E8A-4147-A177-3AD203B41FA5}">
                      <a16:colId xmlns:a16="http://schemas.microsoft.com/office/drawing/2014/main" val="1150159779"/>
                    </a:ext>
                  </a:extLst>
                </a:gridCol>
              </a:tblGrid>
              <a:tr h="370840">
                <a:tc>
                  <a:txBody>
                    <a:bodyPr/>
                    <a:lstStyle/>
                    <a:p>
                      <a:r>
                        <a:rPr lang="en-US" sz="1600" dirty="0"/>
                        <a:t>Item</a:t>
                      </a:r>
                    </a:p>
                  </a:txBody>
                  <a:tcPr/>
                </a:tc>
                <a:tc>
                  <a:txBody>
                    <a:bodyPr/>
                    <a:lstStyle/>
                    <a:p>
                      <a:r>
                        <a:rPr lang="en-US" sz="1600" dirty="0"/>
                        <a:t>Time</a:t>
                      </a:r>
                    </a:p>
                  </a:txBody>
                  <a:tcPr/>
                </a:tc>
                <a:tc>
                  <a:txBody>
                    <a:bodyPr/>
                    <a:lstStyle/>
                    <a:p>
                      <a:r>
                        <a:rPr lang="en-US" sz="1600" dirty="0"/>
                        <a:t>Estimated Duration</a:t>
                      </a:r>
                    </a:p>
                  </a:txBody>
                  <a:tcPr/>
                </a:tc>
                <a:extLst>
                  <a:ext uri="{0D108BD9-81ED-4DB2-BD59-A6C34878D82A}">
                    <a16:rowId xmlns:a16="http://schemas.microsoft.com/office/drawing/2014/main" val="4284942413"/>
                  </a:ext>
                </a:extLst>
              </a:tr>
              <a:tr h="370840">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mn-lt"/>
                          <a:ea typeface="+mn-ea"/>
                          <a:cs typeface="+mn-cs"/>
                        </a:rPr>
                        <a:t>Welcome and Agenda</a:t>
                      </a:r>
                    </a:p>
                  </a:txBody>
                  <a:tcPr/>
                </a:tc>
                <a:tc>
                  <a:txBody>
                    <a:bodyPr/>
                    <a:lstStyle/>
                    <a:p>
                      <a:r>
                        <a:rPr lang="en-US" sz="1600" i="0" dirty="0">
                          <a:solidFill>
                            <a:schemeClr val="tx1"/>
                          </a:solidFill>
                        </a:rPr>
                        <a:t>9:00 - 9:05</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mn-lt"/>
                          <a:ea typeface="+mn-ea"/>
                          <a:cs typeface="+mn-cs"/>
                        </a:rPr>
                        <a:t>5 min </a:t>
                      </a:r>
                    </a:p>
                  </a:txBody>
                  <a:tcPr/>
                </a:tc>
                <a:extLst>
                  <a:ext uri="{0D108BD9-81ED-4DB2-BD59-A6C34878D82A}">
                    <a16:rowId xmlns:a16="http://schemas.microsoft.com/office/drawing/2014/main" val="424528171"/>
                  </a:ext>
                </a:extLst>
              </a:tr>
              <a:tr h="370840">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mn-lt"/>
                          <a:ea typeface="+mn-ea"/>
                          <a:cs typeface="+mn-cs"/>
                        </a:rPr>
                        <a:t>Introduction to the CETWG</a:t>
                      </a:r>
                    </a:p>
                    <a:p>
                      <a:pPr marL="285750" marR="0" lvl="0" indent="-285750" algn="l" defTabSz="9143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i="0" u="none" strike="noStrike" kern="1200" baseline="0" dirty="0">
                          <a:solidFill>
                            <a:schemeClr val="tx1"/>
                          </a:solidFill>
                          <a:latin typeface="+mn-lt"/>
                          <a:ea typeface="+mn-ea"/>
                          <a:cs typeface="+mn-cs"/>
                        </a:rPr>
                        <a:t>Swearing In</a:t>
                      </a:r>
                    </a:p>
                    <a:p>
                      <a:pPr marL="285750" marR="0" lvl="0" indent="-285750" algn="l" defTabSz="9143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i="0" u="none" strike="noStrike" kern="1200" baseline="0" dirty="0">
                          <a:solidFill>
                            <a:schemeClr val="tx1"/>
                          </a:solidFill>
                          <a:latin typeface="+mn-lt"/>
                          <a:ea typeface="+mn-ea"/>
                          <a:cs typeface="+mn-cs"/>
                        </a:rPr>
                        <a:t>Attendance &amp; Member Introductions</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i="0" dirty="0">
                          <a:solidFill>
                            <a:schemeClr val="tx1"/>
                          </a:solidFill>
                        </a:rPr>
                        <a:t>9:05 - 9:20</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mn-lt"/>
                          <a:ea typeface="+mn-ea"/>
                          <a:cs typeface="+mn-cs"/>
                        </a:rPr>
                        <a:t>15 min</a:t>
                      </a:r>
                    </a:p>
                  </a:txBody>
                  <a:tcPr/>
                </a:tc>
                <a:extLst>
                  <a:ext uri="{0D108BD9-81ED-4DB2-BD59-A6C34878D82A}">
                    <a16:rowId xmlns:a16="http://schemas.microsoft.com/office/drawing/2014/main" val="1150836946"/>
                  </a:ext>
                </a:extLst>
              </a:tr>
              <a:tr h="370840">
                <a:tc>
                  <a:txBody>
                    <a:bodyPr/>
                    <a:lstStyle/>
                    <a:p>
                      <a:r>
                        <a:rPr lang="en-US" sz="1600" b="0" i="0" u="none" strike="noStrike" kern="1200" baseline="0" dirty="0">
                          <a:solidFill>
                            <a:schemeClr val="tx1"/>
                          </a:solidFill>
                          <a:latin typeface="+mn-lt"/>
                          <a:ea typeface="+mn-ea"/>
                          <a:cs typeface="+mn-cs"/>
                        </a:rPr>
                        <a:t>CETWG origin and legislative responsibilities</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i="0" dirty="0">
                          <a:solidFill>
                            <a:schemeClr val="tx1"/>
                          </a:solidFill>
                        </a:rPr>
                        <a:t>9:20 - 9:25</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mn-lt"/>
                          <a:ea typeface="+mn-ea"/>
                          <a:cs typeface="+mn-cs"/>
                        </a:rPr>
                        <a:t>5 min	</a:t>
                      </a:r>
                    </a:p>
                  </a:txBody>
                  <a:tcPr/>
                </a:tc>
                <a:extLst>
                  <a:ext uri="{0D108BD9-81ED-4DB2-BD59-A6C34878D82A}">
                    <a16:rowId xmlns:a16="http://schemas.microsoft.com/office/drawing/2014/main" val="3791454557"/>
                  </a:ext>
                </a:extLst>
              </a:tr>
              <a:tr h="370840">
                <a:tc>
                  <a:txBody>
                    <a:bodyPr/>
                    <a:lstStyle/>
                    <a:p>
                      <a:r>
                        <a:rPr lang="en-US" sz="1600" b="0" i="0" u="none" strike="noStrike" kern="1200" baseline="0" dirty="0">
                          <a:solidFill>
                            <a:schemeClr val="tx1"/>
                          </a:solidFill>
                          <a:latin typeface="+mn-lt"/>
                          <a:ea typeface="+mn-ea"/>
                          <a:cs typeface="+mn-cs"/>
                        </a:rPr>
                        <a:t>Governing document review</a:t>
                      </a:r>
                    </a:p>
                    <a:p>
                      <a:pPr marL="285750" indent="-285750">
                        <a:buFont typeface="Arial" panose="020B0604020202020204" pitchFamily="34" charset="0"/>
                        <a:buChar char="•"/>
                      </a:pPr>
                      <a:r>
                        <a:rPr lang="en-US" sz="1600" b="0" i="0" u="none" strike="noStrike" kern="1200" baseline="0" dirty="0">
                          <a:solidFill>
                            <a:schemeClr val="tx1"/>
                          </a:solidFill>
                          <a:latin typeface="+mn-lt"/>
                          <a:ea typeface="+mn-ea"/>
                          <a:cs typeface="+mn-cs"/>
                        </a:rPr>
                        <a:t>By-laws</a:t>
                      </a:r>
                    </a:p>
                    <a:p>
                      <a:pPr marL="285750" indent="-285750">
                        <a:buFont typeface="Arial" panose="020B0604020202020204" pitchFamily="34" charset="0"/>
                        <a:buChar char="•"/>
                      </a:pPr>
                      <a:r>
                        <a:rPr lang="en-US" sz="1600" b="0" i="0" u="none" strike="noStrike" kern="1200" baseline="0" dirty="0">
                          <a:solidFill>
                            <a:schemeClr val="tx1"/>
                          </a:solidFill>
                          <a:latin typeface="+mn-lt"/>
                          <a:ea typeface="+mn-ea"/>
                          <a:cs typeface="+mn-cs"/>
                        </a:rPr>
                        <a:t>Remote participation policy</a:t>
                      </a:r>
                    </a:p>
                    <a:p>
                      <a:pPr marL="285750" indent="-285750">
                        <a:buFont typeface="Arial" panose="020B0604020202020204" pitchFamily="34" charset="0"/>
                        <a:buChar char="•"/>
                      </a:pPr>
                      <a:r>
                        <a:rPr lang="en-US" sz="1600" b="0" i="0" u="none" strike="noStrike" kern="1200" baseline="0" dirty="0">
                          <a:solidFill>
                            <a:schemeClr val="tx1"/>
                          </a:solidFill>
                          <a:latin typeface="+mn-lt"/>
                          <a:ea typeface="+mn-ea"/>
                          <a:cs typeface="+mn-cs"/>
                        </a:rPr>
                        <a:t>Future meeting times</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i="0" dirty="0">
                          <a:solidFill>
                            <a:schemeClr val="tx1"/>
                          </a:solidFill>
                        </a:rPr>
                        <a:t>9:25 - 9:40</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mn-lt"/>
                          <a:ea typeface="+mn-ea"/>
                          <a:cs typeface="+mn-cs"/>
                        </a:rPr>
                        <a:t>15 min</a:t>
                      </a:r>
                    </a:p>
                  </a:txBody>
                  <a:tcPr/>
                </a:tc>
                <a:extLst>
                  <a:ext uri="{0D108BD9-81ED-4DB2-BD59-A6C34878D82A}">
                    <a16:rowId xmlns:a16="http://schemas.microsoft.com/office/drawing/2014/main" val="997620708"/>
                  </a:ext>
                </a:extLst>
              </a:tr>
              <a:tr h="370840">
                <a:tc>
                  <a:txBody>
                    <a:bodyPr/>
                    <a:lstStyle/>
                    <a:p>
                      <a:r>
                        <a:rPr lang="en-US" sz="1600" i="0" dirty="0">
                          <a:solidFill>
                            <a:schemeClr val="tx1"/>
                          </a:solidFill>
                        </a:rPr>
                        <a:t>Future Agenda Topics</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i="0" dirty="0">
                          <a:solidFill>
                            <a:schemeClr val="tx1"/>
                          </a:solidFill>
                        </a:rPr>
                        <a:t>9:40 - 9:55</a:t>
                      </a:r>
                    </a:p>
                  </a:txBody>
                  <a:tcPr/>
                </a:tc>
                <a:tc>
                  <a:txBody>
                    <a:bodyPr/>
                    <a:lstStyle/>
                    <a:p>
                      <a:r>
                        <a:rPr lang="en-US" sz="1600" b="0" i="0" u="none" strike="noStrike" kern="1200" baseline="0" dirty="0">
                          <a:solidFill>
                            <a:schemeClr val="tx1"/>
                          </a:solidFill>
                          <a:latin typeface="+mn-lt"/>
                          <a:ea typeface="+mn-ea"/>
                          <a:cs typeface="+mn-cs"/>
                        </a:rPr>
                        <a:t>15 min</a:t>
                      </a:r>
                      <a:endParaRPr lang="en-US" sz="1600" dirty="0">
                        <a:solidFill>
                          <a:schemeClr val="tx1"/>
                        </a:solidFill>
                      </a:endParaRPr>
                    </a:p>
                  </a:txBody>
                  <a:tcPr/>
                </a:tc>
                <a:extLst>
                  <a:ext uri="{0D108BD9-81ED-4DB2-BD59-A6C34878D82A}">
                    <a16:rowId xmlns:a16="http://schemas.microsoft.com/office/drawing/2014/main" val="2843275709"/>
                  </a:ext>
                </a:extLst>
              </a:tr>
              <a:tr h="370840">
                <a:tc>
                  <a:txBody>
                    <a:bodyPr/>
                    <a:lstStyle/>
                    <a:p>
                      <a:r>
                        <a:rPr lang="en-US" sz="1600" dirty="0">
                          <a:solidFill>
                            <a:schemeClr val="tx1"/>
                          </a:solidFill>
                        </a:rPr>
                        <a:t>Introduction to New England transmission planning</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i="0" dirty="0">
                          <a:solidFill>
                            <a:schemeClr val="tx1"/>
                          </a:solidFill>
                        </a:rPr>
                        <a:t>9:55 – 10:55</a:t>
                      </a:r>
                    </a:p>
                  </a:txBody>
                  <a:tcPr/>
                </a:tc>
                <a:tc>
                  <a:txBody>
                    <a:bodyPr/>
                    <a:lstStyle/>
                    <a:p>
                      <a:r>
                        <a:rPr lang="en-US" sz="1600" dirty="0">
                          <a:solidFill>
                            <a:schemeClr val="tx1"/>
                          </a:solidFill>
                        </a:rPr>
                        <a:t>60 min</a:t>
                      </a:r>
                    </a:p>
                  </a:txBody>
                  <a:tcPr/>
                </a:tc>
                <a:extLst>
                  <a:ext uri="{0D108BD9-81ED-4DB2-BD59-A6C34878D82A}">
                    <a16:rowId xmlns:a16="http://schemas.microsoft.com/office/drawing/2014/main" val="2351560096"/>
                  </a:ext>
                </a:extLst>
              </a:tr>
              <a:tr h="370840">
                <a:tc>
                  <a:txBody>
                    <a:bodyPr/>
                    <a:lstStyle/>
                    <a:p>
                      <a:r>
                        <a:rPr lang="en-US" sz="1600" dirty="0">
                          <a:solidFill>
                            <a:schemeClr val="tx1"/>
                          </a:solidFill>
                        </a:rPr>
                        <a:t>Close and Next Steps</a:t>
                      </a: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600" i="0" dirty="0">
                          <a:solidFill>
                            <a:schemeClr val="tx1"/>
                          </a:solidFill>
                        </a:rPr>
                        <a:t>10:55 – 11:00</a:t>
                      </a:r>
                    </a:p>
                  </a:txBody>
                  <a:tcPr/>
                </a:tc>
                <a:tc>
                  <a:txBody>
                    <a:bodyPr/>
                    <a:lstStyle/>
                    <a:p>
                      <a:r>
                        <a:rPr lang="en-US" sz="1600" dirty="0">
                          <a:solidFill>
                            <a:schemeClr val="tx1"/>
                          </a:solidFill>
                        </a:rPr>
                        <a:t>5 min</a:t>
                      </a:r>
                    </a:p>
                  </a:txBody>
                  <a:tcPr/>
                </a:tc>
                <a:extLst>
                  <a:ext uri="{0D108BD9-81ED-4DB2-BD59-A6C34878D82A}">
                    <a16:rowId xmlns:a16="http://schemas.microsoft.com/office/drawing/2014/main" val="1170718535"/>
                  </a:ext>
                </a:extLst>
              </a:tr>
            </a:tbl>
          </a:graphicData>
        </a:graphic>
      </p:graphicFrame>
    </p:spTree>
    <p:extLst>
      <p:ext uri="{BB962C8B-B14F-4D97-AF65-F5344CB8AC3E}">
        <p14:creationId xmlns:p14="http://schemas.microsoft.com/office/powerpoint/2010/main" val="3439354368"/>
      </p:ext>
    </p:extLst>
  </p:cSld>
  <p:clrMapOvr>
    <a:masterClrMapping/>
  </p:clrMapOvr>
  <p:transition>
    <p:cut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3</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dirty="0"/>
              <a:t>Introduction to the CETWG</a:t>
            </a:r>
          </a:p>
        </p:txBody>
      </p:sp>
      <p:sp>
        <p:nvSpPr>
          <p:cNvPr id="3" name="Content Placeholder 2">
            <a:extLst>
              <a:ext uri="{FF2B5EF4-FFF2-40B4-BE49-F238E27FC236}">
                <a16:creationId xmlns:a16="http://schemas.microsoft.com/office/drawing/2014/main" id="{E25F43FE-4F96-44E2-D01A-6F875D816347}"/>
              </a:ext>
            </a:extLst>
          </p:cNvPr>
          <p:cNvSpPr>
            <a:spLocks noGrp="1"/>
          </p:cNvSpPr>
          <p:nvPr>
            <p:ph idx="1"/>
          </p:nvPr>
        </p:nvSpPr>
        <p:spPr/>
        <p:txBody>
          <a:bodyPr/>
          <a:lstStyle/>
          <a:p>
            <a:r>
              <a:rPr lang="en-US" sz="1800" dirty="0"/>
              <a:t>Swearing in of Members</a:t>
            </a:r>
          </a:p>
        </p:txBody>
      </p:sp>
    </p:spTree>
    <p:extLst>
      <p:ext uri="{BB962C8B-B14F-4D97-AF65-F5344CB8AC3E}">
        <p14:creationId xmlns:p14="http://schemas.microsoft.com/office/powerpoint/2010/main" val="4063138807"/>
      </p:ext>
    </p:extLst>
  </p:cSld>
  <p:clrMapOvr>
    <a:masterClrMapping/>
  </p:clrMapOvr>
  <p:transition>
    <p:cut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4</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a:xfrm>
            <a:off x="800099" y="160370"/>
            <a:ext cx="7658101" cy="1143000"/>
          </a:xfrm>
        </p:spPr>
        <p:txBody>
          <a:bodyPr>
            <a:normAutofit/>
          </a:bodyPr>
          <a:lstStyle/>
          <a:p>
            <a:r>
              <a:rPr lang="en-US" sz="3200" dirty="0">
                <a:solidFill>
                  <a:srgbClr val="000000"/>
                </a:solidFill>
                <a:latin typeface="Calibri" panose="020F0502020204030204" pitchFamily="34" charset="0"/>
              </a:rPr>
              <a:t>Attendance &amp; Member Introductions</a:t>
            </a:r>
            <a:endParaRPr lang="en-US" sz="3200" dirty="0"/>
          </a:p>
        </p:txBody>
      </p:sp>
      <p:graphicFrame>
        <p:nvGraphicFramePr>
          <p:cNvPr id="2" name="Table 7">
            <a:extLst>
              <a:ext uri="{FF2B5EF4-FFF2-40B4-BE49-F238E27FC236}">
                <a16:creationId xmlns:a16="http://schemas.microsoft.com/office/drawing/2014/main" id="{538A5B35-67A3-4FD4-5EC3-8C43BFB4C7C4}"/>
              </a:ext>
            </a:extLst>
          </p:cNvPr>
          <p:cNvGraphicFramePr>
            <a:graphicFrameLocks noGrp="1"/>
          </p:cNvGraphicFramePr>
          <p:nvPr>
            <p:ph idx="1"/>
            <p:extLst>
              <p:ext uri="{D42A27DB-BD31-4B8C-83A1-F6EECF244321}">
                <p14:modId xmlns:p14="http://schemas.microsoft.com/office/powerpoint/2010/main" val="3656580116"/>
              </p:ext>
            </p:extLst>
          </p:nvPr>
        </p:nvGraphicFramePr>
        <p:xfrm>
          <a:off x="457199" y="1371601"/>
          <a:ext cx="8305801" cy="4747979"/>
        </p:xfrm>
        <a:graphic>
          <a:graphicData uri="http://schemas.openxmlformats.org/drawingml/2006/table">
            <a:tbl>
              <a:tblPr firstRow="1" bandRow="1">
                <a:tableStyleId>{5C22544A-7EE6-4342-B048-85BDC9FD1C3A}</a:tableStyleId>
              </a:tblPr>
              <a:tblGrid>
                <a:gridCol w="5410201">
                  <a:extLst>
                    <a:ext uri="{9D8B030D-6E8A-4147-A177-3AD203B41FA5}">
                      <a16:colId xmlns:a16="http://schemas.microsoft.com/office/drawing/2014/main" val="3987833199"/>
                    </a:ext>
                  </a:extLst>
                </a:gridCol>
                <a:gridCol w="2895600">
                  <a:extLst>
                    <a:ext uri="{9D8B030D-6E8A-4147-A177-3AD203B41FA5}">
                      <a16:colId xmlns:a16="http://schemas.microsoft.com/office/drawing/2014/main" val="1608600107"/>
                    </a:ext>
                  </a:extLst>
                </a:gridCol>
              </a:tblGrid>
              <a:tr h="457199">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300" b="1" i="0" u="none" strike="noStrike" kern="1200" baseline="0" dirty="0">
                          <a:solidFill>
                            <a:schemeClr val="bg1"/>
                          </a:solidFill>
                          <a:latin typeface="+mn-lt"/>
                          <a:ea typeface="+mn-ea"/>
                          <a:cs typeface="+mn-cs"/>
                        </a:rPr>
                        <a:t>Co Chairs: DPU Chair and DOER Commissioner (or designees)</a:t>
                      </a:r>
                    </a:p>
                  </a:txBody>
                  <a:tcPr/>
                </a:tc>
                <a:tc>
                  <a:txBody>
                    <a:bodyPr/>
                    <a:lstStyle/>
                    <a:p>
                      <a:r>
                        <a:rPr lang="en-US" sz="1300" dirty="0">
                          <a:latin typeface="+mn-lt"/>
                        </a:rPr>
                        <a:t>James VanNostrand, </a:t>
                      </a:r>
                      <a:r>
                        <a:rPr lang="en-US" sz="1300" dirty="0">
                          <a:solidFill>
                            <a:schemeClr val="bg1"/>
                          </a:solidFill>
                          <a:latin typeface="+mn-lt"/>
                        </a:rPr>
                        <a:t>Jason Marshall</a:t>
                      </a:r>
                    </a:p>
                  </a:txBody>
                  <a:tcPr/>
                </a:tc>
                <a:extLst>
                  <a:ext uri="{0D108BD9-81ED-4DB2-BD59-A6C34878D82A}">
                    <a16:rowId xmlns:a16="http://schemas.microsoft.com/office/drawing/2014/main" val="151367595"/>
                  </a:ext>
                </a:extLst>
              </a:tr>
              <a:tr h="298458">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300" b="0" i="0" u="none" strike="noStrike" kern="1200" baseline="0" dirty="0">
                          <a:solidFill>
                            <a:schemeClr val="dk1"/>
                          </a:solidFill>
                          <a:latin typeface="+mn-lt"/>
                          <a:ea typeface="+mn-ea"/>
                          <a:cs typeface="+mn-cs"/>
                        </a:rPr>
                        <a:t>Attorney General (or designee)	</a:t>
                      </a:r>
                    </a:p>
                  </a:txBody>
                  <a:tcPr/>
                </a:tc>
                <a:tc>
                  <a:txBody>
                    <a:bodyPr/>
                    <a:lstStyle/>
                    <a:p>
                      <a:pPr algn="l" fontAlgn="ctr"/>
                      <a:r>
                        <a:rPr lang="en-US" sz="1300" kern="1200" dirty="0">
                          <a:solidFill>
                            <a:schemeClr val="dk1"/>
                          </a:solidFill>
                          <a:effectLst/>
                          <a:latin typeface="+mn-lt"/>
                          <a:ea typeface="+mn-ea"/>
                          <a:cs typeface="+mn-cs"/>
                        </a:rPr>
                        <a:t>Kelly Caiazzo</a:t>
                      </a:r>
                      <a:endParaRPr lang="en-US" sz="1300" b="0" i="0" u="none" strike="noStrike" dirty="0">
                        <a:solidFill>
                          <a:srgbClr val="000000"/>
                        </a:solidFill>
                        <a:effectLst/>
                        <a:latin typeface="+mn-lt"/>
                      </a:endParaRPr>
                    </a:p>
                  </a:txBody>
                  <a:tcPr marL="9525" marR="9525" marT="9525" anchor="ctr"/>
                </a:tc>
                <a:extLst>
                  <a:ext uri="{0D108BD9-81ED-4DB2-BD59-A6C34878D82A}">
                    <a16:rowId xmlns:a16="http://schemas.microsoft.com/office/drawing/2014/main" val="129266548"/>
                  </a:ext>
                </a:extLst>
              </a:tr>
              <a:tr h="320039">
                <a:tc>
                  <a:txBody>
                    <a:bodyPr/>
                    <a:lstStyle/>
                    <a:p>
                      <a:r>
                        <a:rPr lang="en-US" sz="1300" kern="1200" dirty="0">
                          <a:solidFill>
                            <a:schemeClr val="dk1"/>
                          </a:solidFill>
                          <a:effectLst/>
                          <a:latin typeface="+mn-lt"/>
                          <a:ea typeface="+mn-ea"/>
                          <a:cs typeface="+mn-cs"/>
                        </a:rPr>
                        <a:t>Co-chairs: joint committee on telecommunications, utilities, and energy</a:t>
                      </a:r>
                      <a:endParaRPr lang="en-US" sz="1300" dirty="0">
                        <a:latin typeface="+mn-lt"/>
                      </a:endParaRPr>
                    </a:p>
                  </a:txBody>
                  <a:tcPr/>
                </a:tc>
                <a:tc>
                  <a:txBody>
                    <a:bodyPr/>
                    <a:lstStyle/>
                    <a:p>
                      <a:pPr algn="l" fontAlgn="ctr"/>
                      <a:r>
                        <a:rPr lang="en-US" sz="1300" b="0" i="0" u="none" strike="noStrike" dirty="0">
                          <a:solidFill>
                            <a:srgbClr val="000000"/>
                          </a:solidFill>
                          <a:effectLst/>
                          <a:latin typeface="+mn-lt"/>
                        </a:rPr>
                        <a:t>Michael Barrett, Jeffrey Roy</a:t>
                      </a:r>
                    </a:p>
                  </a:txBody>
                  <a:tcPr marL="9525" marR="9525" marT="9525" anchor="ctr"/>
                </a:tc>
                <a:extLst>
                  <a:ext uri="{0D108BD9-81ED-4DB2-BD59-A6C34878D82A}">
                    <a16:rowId xmlns:a16="http://schemas.microsoft.com/office/drawing/2014/main" val="840600883"/>
                  </a:ext>
                </a:extLst>
              </a:tr>
              <a:tr h="298458">
                <a:tc>
                  <a:txBody>
                    <a:bodyPr/>
                    <a:lstStyle/>
                    <a:p>
                      <a:r>
                        <a:rPr lang="en-US" sz="1300" kern="1200" dirty="0">
                          <a:solidFill>
                            <a:schemeClr val="dk1"/>
                          </a:solidFill>
                          <a:effectLst/>
                          <a:latin typeface="+mn-lt"/>
                          <a:ea typeface="+mn-ea"/>
                          <a:cs typeface="+mn-cs"/>
                        </a:rPr>
                        <a:t>American Society of Civil Engineers</a:t>
                      </a:r>
                      <a:endParaRPr lang="en-US" sz="1300" dirty="0">
                        <a:latin typeface="+mn-lt"/>
                      </a:endParaRPr>
                    </a:p>
                  </a:txBody>
                  <a:tcPr/>
                </a:tc>
                <a:tc>
                  <a:txBody>
                    <a:bodyPr/>
                    <a:lstStyle/>
                    <a:p>
                      <a:r>
                        <a:rPr lang="en-US" sz="1300" dirty="0">
                          <a:latin typeface="+mn-lt"/>
                        </a:rPr>
                        <a:t>OPEN</a:t>
                      </a:r>
                    </a:p>
                  </a:txBody>
                  <a:tcPr/>
                </a:tc>
                <a:extLst>
                  <a:ext uri="{0D108BD9-81ED-4DB2-BD59-A6C34878D82A}">
                    <a16:rowId xmlns:a16="http://schemas.microsoft.com/office/drawing/2014/main" val="2909600526"/>
                  </a:ext>
                </a:extLst>
              </a:tr>
              <a:tr h="298458">
                <a:tc>
                  <a:txBody>
                    <a:bodyPr/>
                    <a:lstStyle/>
                    <a:p>
                      <a:r>
                        <a:rPr lang="en-US" sz="1300" kern="1200" dirty="0">
                          <a:solidFill>
                            <a:schemeClr val="dk1"/>
                          </a:solidFill>
                          <a:effectLst/>
                          <a:latin typeface="+mn-lt"/>
                          <a:ea typeface="+mn-ea"/>
                          <a:cs typeface="+mn-cs"/>
                        </a:rPr>
                        <a:t>Associated Industries of Massachusetts, Inc.</a:t>
                      </a:r>
                      <a:endParaRPr lang="en-US" sz="1300" dirty="0">
                        <a:latin typeface="+mn-lt"/>
                      </a:endParaRPr>
                    </a:p>
                  </a:txBody>
                  <a:tcPr/>
                </a:tc>
                <a:tc>
                  <a:txBody>
                    <a:bodyPr/>
                    <a:lstStyle/>
                    <a:p>
                      <a:r>
                        <a:rPr lang="en-US" sz="1300" dirty="0">
                          <a:latin typeface="+mn-lt"/>
                        </a:rPr>
                        <a:t>Brooke Thomson</a:t>
                      </a:r>
                    </a:p>
                  </a:txBody>
                  <a:tcPr/>
                </a:tc>
                <a:extLst>
                  <a:ext uri="{0D108BD9-81ED-4DB2-BD59-A6C34878D82A}">
                    <a16:rowId xmlns:a16="http://schemas.microsoft.com/office/drawing/2014/main" val="1824639345"/>
                  </a:ext>
                </a:extLst>
              </a:tr>
              <a:tr h="298458">
                <a:tc>
                  <a:txBody>
                    <a:bodyPr/>
                    <a:lstStyle/>
                    <a:p>
                      <a:r>
                        <a:rPr lang="en-US" sz="1300" kern="1200" dirty="0">
                          <a:solidFill>
                            <a:schemeClr val="dk1"/>
                          </a:solidFill>
                          <a:effectLst/>
                          <a:latin typeface="+mn-lt"/>
                          <a:ea typeface="+mn-ea"/>
                          <a:cs typeface="+mn-cs"/>
                        </a:rPr>
                        <a:t>Massachusetts Taxpayers Foundation, Inc.</a:t>
                      </a:r>
                      <a:endParaRPr lang="en-US" sz="1300" dirty="0">
                        <a:latin typeface="+mn-lt"/>
                      </a:endParaRP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300" b="0" i="0" u="none" strike="noStrike" dirty="0">
                          <a:solidFill>
                            <a:srgbClr val="000000"/>
                          </a:solidFill>
                          <a:effectLst/>
                          <a:latin typeface="+mn-lt"/>
                        </a:rPr>
                        <a:t>Doug Howgate</a:t>
                      </a:r>
                    </a:p>
                  </a:txBody>
                  <a:tcPr/>
                </a:tc>
                <a:extLst>
                  <a:ext uri="{0D108BD9-81ED-4DB2-BD59-A6C34878D82A}">
                    <a16:rowId xmlns:a16="http://schemas.microsoft.com/office/drawing/2014/main" val="1008958189"/>
                  </a:ext>
                </a:extLst>
              </a:tr>
              <a:tr h="298458">
                <a:tc>
                  <a:txBody>
                    <a:bodyPr/>
                    <a:lstStyle/>
                    <a:p>
                      <a:r>
                        <a:rPr lang="en-US" sz="1300" kern="1200" dirty="0">
                          <a:solidFill>
                            <a:schemeClr val="dk1"/>
                          </a:solidFill>
                          <a:effectLst/>
                          <a:latin typeface="+mn-lt"/>
                          <a:ea typeface="+mn-ea"/>
                          <a:cs typeface="+mn-cs"/>
                        </a:rPr>
                        <a:t>National Consumer Law Center, Inc.</a:t>
                      </a:r>
                      <a:endParaRPr lang="en-US" sz="1300" dirty="0">
                        <a:latin typeface="+mn-lt"/>
                      </a:endParaRP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rPr>
                        <a:t>OPEN</a:t>
                      </a:r>
                    </a:p>
                  </a:txBody>
                  <a:tcPr/>
                </a:tc>
                <a:extLst>
                  <a:ext uri="{0D108BD9-81ED-4DB2-BD59-A6C34878D82A}">
                    <a16:rowId xmlns:a16="http://schemas.microsoft.com/office/drawing/2014/main" val="3729682753"/>
                  </a:ext>
                </a:extLst>
              </a:tr>
              <a:tr h="298458">
                <a:tc>
                  <a:txBody>
                    <a:bodyPr/>
                    <a:lstStyle/>
                    <a:p>
                      <a:r>
                        <a:rPr lang="en-US" sz="1300" kern="1200" dirty="0">
                          <a:solidFill>
                            <a:schemeClr val="dk1"/>
                          </a:solidFill>
                          <a:effectLst/>
                          <a:latin typeface="+mn-lt"/>
                          <a:ea typeface="+mn-ea"/>
                          <a:cs typeface="+mn-cs"/>
                        </a:rPr>
                        <a:t>Acadia Center</a:t>
                      </a:r>
                      <a:endParaRPr lang="en-US" sz="1300" dirty="0">
                        <a:latin typeface="+mn-lt"/>
                      </a:endParaRP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300" b="0" i="0" u="none" strike="noStrike" dirty="0">
                          <a:solidFill>
                            <a:srgbClr val="000000"/>
                          </a:solidFill>
                          <a:effectLst/>
                          <a:latin typeface="+mn-lt"/>
                        </a:rPr>
                        <a:t>OPEN</a:t>
                      </a:r>
                    </a:p>
                  </a:txBody>
                  <a:tcPr/>
                </a:tc>
                <a:extLst>
                  <a:ext uri="{0D108BD9-81ED-4DB2-BD59-A6C34878D82A}">
                    <a16:rowId xmlns:a16="http://schemas.microsoft.com/office/drawing/2014/main" val="1740420301"/>
                  </a:ext>
                </a:extLst>
              </a:tr>
              <a:tr h="298458">
                <a:tc>
                  <a:txBody>
                    <a:bodyPr/>
                    <a:lstStyle/>
                    <a:p>
                      <a:r>
                        <a:rPr lang="en-US" sz="1300" kern="1200" dirty="0">
                          <a:solidFill>
                            <a:schemeClr val="dk1"/>
                          </a:solidFill>
                          <a:effectLst/>
                          <a:latin typeface="+mn-lt"/>
                          <a:ea typeface="+mn-ea"/>
                          <a:cs typeface="+mn-cs"/>
                        </a:rPr>
                        <a:t>Northeast Clean Energy Council, Inc</a:t>
                      </a:r>
                      <a:endParaRPr lang="en-US" sz="1300" dirty="0">
                        <a:latin typeface="+mn-lt"/>
                      </a:endParaRP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300" b="0" i="0" u="none" strike="noStrike" dirty="0">
                          <a:solidFill>
                            <a:srgbClr val="000000"/>
                          </a:solidFill>
                          <a:effectLst/>
                          <a:latin typeface="+mn-lt"/>
                        </a:rPr>
                        <a:t>Hilary Pearson</a:t>
                      </a:r>
                    </a:p>
                  </a:txBody>
                  <a:tcPr/>
                </a:tc>
                <a:extLst>
                  <a:ext uri="{0D108BD9-81ED-4DB2-BD59-A6C34878D82A}">
                    <a16:rowId xmlns:a16="http://schemas.microsoft.com/office/drawing/2014/main" val="4069564379"/>
                  </a:ext>
                </a:extLst>
              </a:tr>
              <a:tr h="298458">
                <a:tc>
                  <a:txBody>
                    <a:bodyPr/>
                    <a:lstStyle/>
                    <a:p>
                      <a:r>
                        <a:rPr lang="en-US" sz="1300" kern="1200" dirty="0">
                          <a:solidFill>
                            <a:schemeClr val="dk1"/>
                          </a:solidFill>
                          <a:effectLst/>
                          <a:latin typeface="+mn-lt"/>
                          <a:ea typeface="+mn-ea"/>
                          <a:cs typeface="+mn-cs"/>
                        </a:rPr>
                        <a:t>Representative of or consultant to the offshore wind industry</a:t>
                      </a:r>
                      <a:endParaRPr lang="en-US" sz="1300" dirty="0">
                        <a:latin typeface="+mn-lt"/>
                      </a:endParaRP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300" b="0" i="0" u="none" strike="noStrike" dirty="0">
                          <a:solidFill>
                            <a:srgbClr val="000000"/>
                          </a:solidFill>
                          <a:effectLst/>
                          <a:latin typeface="+mn-lt"/>
                        </a:rPr>
                        <a:t>Johannes Pfeifenberger, Brattle Group</a:t>
                      </a:r>
                    </a:p>
                  </a:txBody>
                  <a:tcPr/>
                </a:tc>
                <a:extLst>
                  <a:ext uri="{0D108BD9-81ED-4DB2-BD59-A6C34878D82A}">
                    <a16:rowId xmlns:a16="http://schemas.microsoft.com/office/drawing/2014/main" val="573082890"/>
                  </a:ext>
                </a:extLst>
              </a:tr>
              <a:tr h="298458">
                <a:tc>
                  <a:txBody>
                    <a:bodyPr/>
                    <a:lstStyle/>
                    <a:p>
                      <a:r>
                        <a:rPr lang="en-US" sz="1300" kern="1200" dirty="0">
                          <a:solidFill>
                            <a:schemeClr val="dk1"/>
                          </a:solidFill>
                          <a:effectLst/>
                          <a:latin typeface="+mn-lt"/>
                          <a:ea typeface="+mn-ea"/>
                          <a:cs typeface="+mn-cs"/>
                        </a:rPr>
                        <a:t>Representative of or consultant to the solar energy industry</a:t>
                      </a:r>
                      <a:endParaRPr lang="en-US" sz="1300" dirty="0">
                        <a:latin typeface="+mn-lt"/>
                      </a:endParaRPr>
                    </a:p>
                  </a:txBody>
                  <a:tcPr/>
                </a:tc>
                <a:tc>
                  <a:txBody>
                    <a:bodyPr/>
                    <a:lstStyle/>
                    <a:p>
                      <a:pPr marL="0" marR="0" lvl="0" indent="0" algn="l" defTabSz="914320" rtl="0" eaLnBrk="1" fontAlgn="auto" latinLnBrk="0" hangingPunct="1">
                        <a:lnSpc>
                          <a:spcPct val="100000"/>
                        </a:lnSpc>
                        <a:spcBef>
                          <a:spcPts val="0"/>
                        </a:spcBef>
                        <a:spcAft>
                          <a:spcPts val="0"/>
                        </a:spcAft>
                        <a:buClrTx/>
                        <a:buSzTx/>
                        <a:buFontTx/>
                        <a:buNone/>
                        <a:tabLst/>
                        <a:defRPr/>
                      </a:pPr>
                      <a:r>
                        <a:rPr lang="en-US" sz="1300" b="0" i="0" u="none" strike="noStrike" dirty="0">
                          <a:solidFill>
                            <a:srgbClr val="000000"/>
                          </a:solidFill>
                          <a:effectLst/>
                          <a:latin typeface="+mn-lt"/>
                        </a:rPr>
                        <a:t>Liz Delaney, New Leaf Energy</a:t>
                      </a:r>
                    </a:p>
                  </a:txBody>
                  <a:tcPr/>
                </a:tc>
                <a:extLst>
                  <a:ext uri="{0D108BD9-81ED-4DB2-BD59-A6C34878D82A}">
                    <a16:rowId xmlns:a16="http://schemas.microsoft.com/office/drawing/2014/main" val="1652066588"/>
                  </a:ext>
                </a:extLst>
              </a:tr>
              <a:tr h="507379">
                <a:tc>
                  <a:txBody>
                    <a:bodyPr/>
                    <a:lstStyle/>
                    <a:p>
                      <a:r>
                        <a:rPr lang="en-US" sz="1300" kern="1200" dirty="0">
                          <a:solidFill>
                            <a:schemeClr val="dk1"/>
                          </a:solidFill>
                          <a:effectLst/>
                          <a:latin typeface="+mn-lt"/>
                          <a:ea typeface="+mn-ea"/>
                          <a:cs typeface="+mn-cs"/>
                        </a:rPr>
                        <a:t>Economist with knowledge of electricity transmission, distribution, generation and power supply</a:t>
                      </a:r>
                      <a:endParaRPr lang="en-US" sz="1300" dirty="0">
                        <a:latin typeface="+mn-lt"/>
                      </a:endParaRPr>
                    </a:p>
                  </a:txBody>
                  <a:tcPr/>
                </a:tc>
                <a:tc>
                  <a:txBody>
                    <a:bodyPr/>
                    <a:lstStyle/>
                    <a:p>
                      <a:r>
                        <a:rPr lang="en-US" sz="1300" dirty="0">
                          <a:latin typeface="+mn-lt"/>
                        </a:rPr>
                        <a:t>Sheila Keane, NESCOE</a:t>
                      </a:r>
                    </a:p>
                  </a:txBody>
                  <a:tcPr/>
                </a:tc>
                <a:extLst>
                  <a:ext uri="{0D108BD9-81ED-4DB2-BD59-A6C34878D82A}">
                    <a16:rowId xmlns:a16="http://schemas.microsoft.com/office/drawing/2014/main" val="2357628343"/>
                  </a:ext>
                </a:extLst>
              </a:tr>
              <a:tr h="258873">
                <a:tc>
                  <a:txBody>
                    <a:bodyPr/>
                    <a:lstStyle/>
                    <a:p>
                      <a:r>
                        <a:rPr lang="en-US" sz="1300" kern="1200" dirty="0">
                          <a:solidFill>
                            <a:schemeClr val="dk1"/>
                          </a:solidFill>
                          <a:effectLst/>
                          <a:latin typeface="+mn-lt"/>
                          <a:ea typeface="+mn-ea"/>
                          <a:cs typeface="+mn-cs"/>
                        </a:rPr>
                        <a:t>Representative of municipal interests or a regional public entity</a:t>
                      </a:r>
                      <a:endParaRPr lang="en-US" sz="1300" dirty="0">
                        <a:latin typeface="+mn-lt"/>
                      </a:endParaRPr>
                    </a:p>
                  </a:txBody>
                  <a:tcPr/>
                </a:tc>
                <a:tc>
                  <a:txBody>
                    <a:bodyPr/>
                    <a:lstStyle/>
                    <a:p>
                      <a:r>
                        <a:rPr lang="en-US" sz="1300" dirty="0">
                          <a:latin typeface="+mn-lt"/>
                        </a:rPr>
                        <a:t>OPEN</a:t>
                      </a:r>
                    </a:p>
                  </a:txBody>
                  <a:tcPr/>
                </a:tc>
                <a:extLst>
                  <a:ext uri="{0D108BD9-81ED-4DB2-BD59-A6C34878D82A}">
                    <a16:rowId xmlns:a16="http://schemas.microsoft.com/office/drawing/2014/main" val="3627702555"/>
                  </a:ext>
                </a:extLst>
              </a:tr>
              <a:tr h="258873">
                <a:tc>
                  <a:txBody>
                    <a:bodyPr/>
                    <a:lstStyle/>
                    <a:p>
                      <a:r>
                        <a:rPr lang="en-US" sz="1300" kern="1200" dirty="0">
                          <a:solidFill>
                            <a:schemeClr val="dk1"/>
                          </a:solidFill>
                          <a:effectLst/>
                          <a:latin typeface="+mn-lt"/>
                          <a:ea typeface="+mn-ea"/>
                          <a:cs typeface="+mn-cs"/>
                        </a:rPr>
                        <a:t>Representatives of investor-owned utilities in the Commonwealth</a:t>
                      </a:r>
                      <a:endParaRPr lang="en-US" sz="1300" dirty="0">
                        <a:latin typeface="+mn-lt"/>
                      </a:endParaRPr>
                    </a:p>
                  </a:txBody>
                  <a:tcPr/>
                </a:tc>
                <a:tc>
                  <a:txBody>
                    <a:bodyPr/>
                    <a:lstStyle/>
                    <a:p>
                      <a:r>
                        <a:rPr lang="en-US" sz="1300" dirty="0">
                          <a:latin typeface="+mn-lt"/>
                        </a:rPr>
                        <a:t>Barry Ahern, National Grid</a:t>
                      </a:r>
                    </a:p>
                    <a:p>
                      <a:r>
                        <a:rPr lang="en-US" sz="1300" dirty="0">
                          <a:latin typeface="+mn-lt"/>
                        </a:rPr>
                        <a:t>David Burnham, Eversource</a:t>
                      </a:r>
                    </a:p>
                  </a:txBody>
                  <a:tcPr/>
                </a:tc>
                <a:extLst>
                  <a:ext uri="{0D108BD9-81ED-4DB2-BD59-A6C34878D82A}">
                    <a16:rowId xmlns:a16="http://schemas.microsoft.com/office/drawing/2014/main" val="2686229556"/>
                  </a:ext>
                </a:extLst>
              </a:tr>
            </a:tbl>
          </a:graphicData>
        </a:graphic>
      </p:graphicFrame>
    </p:spTree>
    <p:extLst>
      <p:ext uri="{BB962C8B-B14F-4D97-AF65-F5344CB8AC3E}">
        <p14:creationId xmlns:p14="http://schemas.microsoft.com/office/powerpoint/2010/main" val="2540966429"/>
      </p:ext>
    </p:extLst>
  </p:cSld>
  <p:clrMapOvr>
    <a:masterClrMapping/>
  </p:clrMapOvr>
  <p:transition>
    <p:cut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5</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i="0" u="none" strike="noStrike" baseline="0" dirty="0">
                <a:solidFill>
                  <a:srgbClr val="000000"/>
                </a:solidFill>
                <a:latin typeface="Calibri" panose="020F0502020204030204" pitchFamily="34" charset="0"/>
              </a:rPr>
              <a:t>Origin and Legislative Responsibilities</a:t>
            </a:r>
            <a:endParaRPr lang="en-US" sz="3200" dirty="0"/>
          </a:p>
        </p:txBody>
      </p:sp>
      <p:sp>
        <p:nvSpPr>
          <p:cNvPr id="7" name="Content Placeholder 6">
            <a:extLst>
              <a:ext uri="{FF2B5EF4-FFF2-40B4-BE49-F238E27FC236}">
                <a16:creationId xmlns:a16="http://schemas.microsoft.com/office/drawing/2014/main" id="{9B572D97-550E-6326-BA30-B458E76CBA86}"/>
              </a:ext>
            </a:extLst>
          </p:cNvPr>
          <p:cNvSpPr>
            <a:spLocks noGrp="1"/>
          </p:cNvSpPr>
          <p:nvPr>
            <p:ph idx="1"/>
          </p:nvPr>
        </p:nvSpPr>
        <p:spPr>
          <a:xfrm>
            <a:off x="914400" y="2684290"/>
            <a:ext cx="7162800" cy="3183110"/>
          </a:xfrm>
          <a:ln w="9525">
            <a:solidFill>
              <a:schemeClr val="accent1"/>
            </a:solidFill>
          </a:ln>
        </p:spPr>
        <p:txBody>
          <a:bodyPr/>
          <a:lstStyle/>
          <a:p>
            <a:pPr marL="0" indent="0" algn="ctr">
              <a:buNone/>
            </a:pPr>
            <a:r>
              <a:rPr lang="en-US" sz="1800" b="0" i="0" u="none" strike="noStrike" baseline="0" dirty="0">
                <a:solidFill>
                  <a:srgbClr val="000000"/>
                </a:solidFill>
                <a:latin typeface="Calibri" panose="020F0502020204030204" pitchFamily="34" charset="0"/>
              </a:rPr>
              <a:t>Massachusetts’ Clean Energy and Climate Plan for 2025 and 2030 (CECP)</a:t>
            </a:r>
          </a:p>
          <a:p>
            <a:pPr marL="0" indent="0">
              <a:buNone/>
            </a:pPr>
            <a:endParaRPr lang="en-US" sz="1000" dirty="0"/>
          </a:p>
          <a:p>
            <a:pPr lvl="1">
              <a:buFont typeface="Wingdings" panose="05000000000000000000" pitchFamily="2" charset="2"/>
              <a:buChar char="Ø"/>
            </a:pPr>
            <a:r>
              <a:rPr lang="en-US" sz="1400" b="0" i="0" u="none" strike="noStrike" baseline="0" dirty="0">
                <a:solidFill>
                  <a:srgbClr val="000000"/>
                </a:solidFill>
                <a:latin typeface="Calibri" panose="020F0502020204030204" pitchFamily="34" charset="0"/>
              </a:rPr>
              <a:t>“To support the growth of a healthy offshore industry, several important elements must move forward in parallel. First, Massachusetts must continue to work with neighboring states, federal agencies, and local municipalities to design and deploy offshore and onshore transmission systems to integrate the large amount of offshore wind projects in the waters of the East Coast.” </a:t>
            </a:r>
            <a:r>
              <a:rPr lang="en-US" sz="1200" b="0" i="1" u="none" strike="noStrike" baseline="0" dirty="0">
                <a:solidFill>
                  <a:srgbClr val="000000"/>
                </a:solidFill>
                <a:latin typeface="Calibri" panose="020F0502020204030204" pitchFamily="34" charset="0"/>
              </a:rPr>
              <a:t>(CECP at 69)</a:t>
            </a:r>
          </a:p>
          <a:p>
            <a:pPr lvl="1">
              <a:buFont typeface="Wingdings" panose="05000000000000000000" pitchFamily="2" charset="2"/>
              <a:buChar char="Ø"/>
            </a:pPr>
            <a:r>
              <a:rPr lang="en-US" sz="1400" b="0" i="0" u="none" strike="noStrike" baseline="0" dirty="0">
                <a:solidFill>
                  <a:srgbClr val="000000"/>
                </a:solidFill>
                <a:latin typeface="Calibri" panose="020F0502020204030204" pitchFamily="34" charset="0"/>
              </a:rPr>
              <a:t>“In almost every deep decarbonization scenario, new transmission capacity to import firm hydroelectricity from Canada is found to be a significant least-cost clean energy resource for the region largely because it complements and balances offshore wind generation, reducing energy costs for the entire region. In a modeling scenario in which new transmission to Québec was constrained, new transmission to neighboring states to access other clean energy resources emerged as the next most affordable option.” </a:t>
            </a:r>
            <a:r>
              <a:rPr lang="en-US" sz="1200" b="0" i="1" u="none" strike="noStrike" baseline="0" dirty="0">
                <a:solidFill>
                  <a:srgbClr val="000000"/>
                </a:solidFill>
                <a:latin typeface="Calibri" panose="020F0502020204030204" pitchFamily="34" charset="0"/>
              </a:rPr>
              <a:t>(CECP at 64)</a:t>
            </a:r>
          </a:p>
        </p:txBody>
      </p:sp>
      <p:sp>
        <p:nvSpPr>
          <p:cNvPr id="2" name="TextBox 1">
            <a:extLst>
              <a:ext uri="{FF2B5EF4-FFF2-40B4-BE49-F238E27FC236}">
                <a16:creationId xmlns:a16="http://schemas.microsoft.com/office/drawing/2014/main" id="{3C3DB34A-6D3A-6363-DE3A-667863BEFA49}"/>
              </a:ext>
            </a:extLst>
          </p:cNvPr>
          <p:cNvSpPr txBox="1"/>
          <p:nvPr/>
        </p:nvSpPr>
        <p:spPr>
          <a:xfrm>
            <a:off x="456901" y="1547716"/>
            <a:ext cx="8230195" cy="923330"/>
          </a:xfrm>
          <a:prstGeom prst="rect">
            <a:avLst/>
          </a:prstGeom>
          <a:noFill/>
        </p:spPr>
        <p:txBody>
          <a:bodyPr wrap="square" rtlCol="0">
            <a:spAutoFit/>
          </a:bodyPr>
          <a:lstStyle/>
          <a:p>
            <a:r>
              <a:rPr lang="en-US" dirty="0">
                <a:solidFill>
                  <a:srgbClr val="000000"/>
                </a:solidFill>
              </a:rPr>
              <a:t>The Commonwealth has long recognized that p</a:t>
            </a:r>
            <a:r>
              <a:rPr lang="en-US" sz="1800" dirty="0">
                <a:solidFill>
                  <a:srgbClr val="000000"/>
                </a:solidFill>
                <a:latin typeface="Calibri" panose="020F0502020204030204" pitchFamily="34" charset="0"/>
              </a:rPr>
              <a:t>lanning, siting, and development of new transmission infrastructure will be critical fo</a:t>
            </a:r>
            <a:r>
              <a:rPr lang="en-US" dirty="0">
                <a:solidFill>
                  <a:srgbClr val="000000"/>
                </a:solidFill>
              </a:rPr>
              <a:t>r </a:t>
            </a:r>
            <a:r>
              <a:rPr lang="en-US" sz="1800" b="0" i="0" u="none" strike="noStrike" baseline="0" dirty="0">
                <a:solidFill>
                  <a:srgbClr val="000000"/>
                </a:solidFill>
                <a:latin typeface="Calibri" panose="020F0502020204030204" pitchFamily="34" charset="0"/>
              </a:rPr>
              <a:t>achieving its</a:t>
            </a:r>
            <a:r>
              <a:rPr lang="en-US" sz="1800" dirty="0"/>
              <a:t> clean energy and carbon reduction goals</a:t>
            </a:r>
            <a:endParaRPr lang="en-US" dirty="0"/>
          </a:p>
        </p:txBody>
      </p:sp>
    </p:spTree>
    <p:extLst>
      <p:ext uri="{BB962C8B-B14F-4D97-AF65-F5344CB8AC3E}">
        <p14:creationId xmlns:p14="http://schemas.microsoft.com/office/powerpoint/2010/main" val="3523953618"/>
      </p:ext>
    </p:extLst>
  </p:cSld>
  <p:clrMapOvr>
    <a:masterClrMapping/>
  </p:clrMapOvr>
  <p:transition>
    <p:cut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6</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i="0" u="none" strike="noStrike" baseline="0" dirty="0">
                <a:solidFill>
                  <a:srgbClr val="000000"/>
                </a:solidFill>
                <a:latin typeface="Calibri" panose="020F0502020204030204" pitchFamily="34" charset="0"/>
              </a:rPr>
              <a:t>Origin and Legislative Responsibilities</a:t>
            </a:r>
            <a:endParaRPr lang="en-US" sz="3200" dirty="0"/>
          </a:p>
        </p:txBody>
      </p:sp>
      <p:sp>
        <p:nvSpPr>
          <p:cNvPr id="7" name="Content Placeholder 6">
            <a:extLst>
              <a:ext uri="{FF2B5EF4-FFF2-40B4-BE49-F238E27FC236}">
                <a16:creationId xmlns:a16="http://schemas.microsoft.com/office/drawing/2014/main" id="{9B572D97-550E-6326-BA30-B458E76CBA86}"/>
              </a:ext>
            </a:extLst>
          </p:cNvPr>
          <p:cNvSpPr>
            <a:spLocks noGrp="1"/>
          </p:cNvSpPr>
          <p:nvPr>
            <p:ph idx="1"/>
          </p:nvPr>
        </p:nvSpPr>
        <p:spPr>
          <a:xfrm>
            <a:off x="456902" y="2013371"/>
            <a:ext cx="8230195" cy="4525347"/>
          </a:xfrm>
        </p:spPr>
        <p:txBody>
          <a:bodyPr/>
          <a:lstStyle/>
          <a:p>
            <a:r>
              <a:rPr lang="en-US" sz="1800" dirty="0"/>
              <a:t>Scope and Objectives</a:t>
            </a:r>
          </a:p>
          <a:p>
            <a:pPr lvl="1">
              <a:buFont typeface="Wingdings" panose="05000000000000000000" pitchFamily="2" charset="2"/>
              <a:buChar char="Ø"/>
            </a:pPr>
            <a:r>
              <a:rPr lang="en-US" sz="1400" dirty="0">
                <a:solidFill>
                  <a:srgbClr val="333333"/>
                </a:solidFill>
                <a:latin typeface="Raleway"/>
                <a:ea typeface="Calibri" panose="020F0502020204030204" pitchFamily="34" charset="0"/>
                <a:cs typeface="Calibri" panose="020F0502020204030204" pitchFamily="34" charset="0"/>
              </a:rPr>
              <a:t>Assess and report to the general court on transmission upgrades that may be required to support the deployment of clean energy projects, including but not limited to offshore wind projects</a:t>
            </a:r>
          </a:p>
          <a:p>
            <a:pPr lvl="1">
              <a:buFont typeface="Wingdings" panose="05000000000000000000" pitchFamily="2" charset="2"/>
              <a:buChar char="Ø"/>
            </a:pPr>
            <a:r>
              <a:rPr lang="en-US" sz="1400" dirty="0">
                <a:solidFill>
                  <a:srgbClr val="333333"/>
                </a:solidFill>
                <a:latin typeface="Raleway"/>
                <a:ea typeface="Calibri" panose="020F0502020204030204" pitchFamily="34" charset="0"/>
                <a:cs typeface="Calibri" panose="020F0502020204030204" pitchFamily="34" charset="0"/>
              </a:rPr>
              <a:t>Consider both in-state and regional transmission upgrades</a:t>
            </a:r>
          </a:p>
          <a:p>
            <a:pPr lvl="1">
              <a:buFont typeface="Wingdings" panose="05000000000000000000" pitchFamily="2" charset="2"/>
              <a:buChar char="Ø"/>
            </a:pPr>
            <a:r>
              <a:rPr lang="en-US" sz="1400" dirty="0">
                <a:solidFill>
                  <a:srgbClr val="333333"/>
                </a:solidFill>
                <a:latin typeface="Raleway"/>
                <a:ea typeface="Calibri" panose="020F0502020204030204" pitchFamily="34" charset="0"/>
                <a:cs typeface="Calibri" panose="020F0502020204030204" pitchFamily="34" charset="0"/>
              </a:rPr>
              <a:t>Provide recommendations on any actions that may be undertaken by ISO New England, the Federal Energy Regulatory Commission, and other regional and state-level entities that may be helpful or necessary to funding, securing or approving such upgrades</a:t>
            </a:r>
          </a:p>
          <a:p>
            <a:pPr lvl="1">
              <a:buFont typeface="Wingdings" panose="05000000000000000000" pitchFamily="2" charset="2"/>
              <a:buChar char="Ø"/>
            </a:pPr>
            <a:r>
              <a:rPr lang="en-US" sz="1400" dirty="0">
                <a:solidFill>
                  <a:srgbClr val="333333"/>
                </a:solidFill>
                <a:latin typeface="Raleway"/>
                <a:ea typeface="Calibri" panose="020F0502020204030204" pitchFamily="34" charset="0"/>
                <a:cs typeface="Calibri" panose="020F0502020204030204" pitchFamily="34" charset="0"/>
              </a:rPr>
              <a:t>Include a cost-benefit analysis to identify regulatory and legal challenges associated with obtaining and streamlining tariff approvals to accommodate increased clean energy penetration across New England</a:t>
            </a:r>
          </a:p>
          <a:p>
            <a:pPr lvl="1">
              <a:buFont typeface="Wingdings" panose="05000000000000000000" pitchFamily="2" charset="2"/>
              <a:buChar char="Ø"/>
            </a:pPr>
            <a:r>
              <a:rPr lang="en-US" sz="1400" dirty="0">
                <a:solidFill>
                  <a:srgbClr val="333333"/>
                </a:solidFill>
                <a:latin typeface="Raleway"/>
                <a:ea typeface="Calibri" panose="020F0502020204030204" pitchFamily="34" charset="0"/>
                <a:cs typeface="Calibri" panose="020F0502020204030204" pitchFamily="34" charset="0"/>
              </a:rPr>
              <a:t>Assess and review cost allocation measures in other jurisdictions that aim to spread transmission upgrade costs equitably among ratepayers and developers across the states and regions</a:t>
            </a:r>
          </a:p>
          <a:p>
            <a:pPr lvl="1">
              <a:buFont typeface="Wingdings" panose="05000000000000000000" pitchFamily="2" charset="2"/>
              <a:buChar char="Ø"/>
            </a:pPr>
            <a:r>
              <a:rPr lang="en-US" sz="1400" dirty="0">
                <a:solidFill>
                  <a:srgbClr val="333333"/>
                </a:solidFill>
                <a:latin typeface="Raleway"/>
                <a:ea typeface="Calibri" panose="020F0502020204030204" pitchFamily="34" charset="0"/>
                <a:cs typeface="Calibri" panose="020F0502020204030204" pitchFamily="34" charset="0"/>
              </a:rPr>
              <a:t>Solicit technical assistance from transmission engineering experts, cost allocation experts, additional electric companies, consumer organizations, and other regional energy market participants, including the New England States Committee on Electricity LLC managers</a:t>
            </a:r>
            <a:endParaRPr lang="en-US" sz="1400" dirty="0"/>
          </a:p>
        </p:txBody>
      </p:sp>
      <p:sp>
        <p:nvSpPr>
          <p:cNvPr id="2" name="TextBox 1">
            <a:extLst>
              <a:ext uri="{FF2B5EF4-FFF2-40B4-BE49-F238E27FC236}">
                <a16:creationId xmlns:a16="http://schemas.microsoft.com/office/drawing/2014/main" id="{DADC61FF-AA92-124E-3BC6-93E352F6891B}"/>
              </a:ext>
            </a:extLst>
          </p:cNvPr>
          <p:cNvSpPr txBox="1"/>
          <p:nvPr/>
        </p:nvSpPr>
        <p:spPr>
          <a:xfrm>
            <a:off x="456901" y="1489093"/>
            <a:ext cx="8230195" cy="338554"/>
          </a:xfrm>
          <a:prstGeom prst="rect">
            <a:avLst/>
          </a:prstGeom>
          <a:noFill/>
          <a:ln w="12700">
            <a:solidFill>
              <a:srgbClr val="0066FF"/>
            </a:solidFill>
          </a:ln>
        </p:spPr>
        <p:txBody>
          <a:bodyPr wrap="square" rtlCol="0">
            <a:spAutoFit/>
          </a:bodyPr>
          <a:lstStyle/>
          <a:p>
            <a:r>
              <a:rPr lang="en-US" sz="1600" i="0" u="none" strike="noStrike" baseline="0" dirty="0">
                <a:solidFill>
                  <a:srgbClr val="000000"/>
                </a:solidFill>
                <a:latin typeface="Calibri" panose="020F0502020204030204" pitchFamily="34" charset="0"/>
              </a:rPr>
              <a:t>Section 71 of the 2022 Climate Law establishes the Clean Energy Transmission Working Group</a:t>
            </a:r>
            <a:endParaRPr lang="en-US" sz="1600" dirty="0"/>
          </a:p>
        </p:txBody>
      </p:sp>
    </p:spTree>
    <p:extLst>
      <p:ext uri="{BB962C8B-B14F-4D97-AF65-F5344CB8AC3E}">
        <p14:creationId xmlns:p14="http://schemas.microsoft.com/office/powerpoint/2010/main" val="1716887072"/>
      </p:ext>
    </p:extLst>
  </p:cSld>
  <p:clrMapOvr>
    <a:masterClrMapping/>
  </p:clrMapOvr>
  <p:transition>
    <p:cut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7</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i="0" u="none" strike="noStrike" baseline="0" dirty="0">
                <a:solidFill>
                  <a:srgbClr val="000000"/>
                </a:solidFill>
                <a:latin typeface="Calibri" panose="020F0502020204030204" pitchFamily="34" charset="0"/>
              </a:rPr>
              <a:t>Governing Document Review</a:t>
            </a:r>
            <a:endParaRPr lang="en-US" sz="3200" dirty="0"/>
          </a:p>
        </p:txBody>
      </p:sp>
      <p:sp>
        <p:nvSpPr>
          <p:cNvPr id="7" name="Content Placeholder 6">
            <a:extLst>
              <a:ext uri="{FF2B5EF4-FFF2-40B4-BE49-F238E27FC236}">
                <a16:creationId xmlns:a16="http://schemas.microsoft.com/office/drawing/2014/main" id="{9B572D97-550E-6326-BA30-B458E76CBA86}"/>
              </a:ext>
            </a:extLst>
          </p:cNvPr>
          <p:cNvSpPr>
            <a:spLocks noGrp="1"/>
          </p:cNvSpPr>
          <p:nvPr>
            <p:ph idx="1"/>
          </p:nvPr>
        </p:nvSpPr>
        <p:spPr>
          <a:xfrm>
            <a:off x="456902" y="1600200"/>
            <a:ext cx="8230195" cy="4525347"/>
          </a:xfrm>
        </p:spPr>
        <p:txBody>
          <a:bodyPr/>
          <a:lstStyle/>
          <a:p>
            <a:pPr algn="l"/>
            <a:endParaRPr lang="en-US" sz="1800" b="0" i="0" u="none" strike="noStrike" baseline="0" dirty="0">
              <a:solidFill>
                <a:srgbClr val="000000"/>
              </a:solidFill>
              <a:latin typeface="Calibri" panose="020F0502020204030204" pitchFamily="34" charset="0"/>
            </a:endParaRPr>
          </a:p>
          <a:p>
            <a:pPr marL="342900" indent="-342900">
              <a:buFont typeface="+mj-lt"/>
              <a:buAutoNum type="arabicPeriod"/>
            </a:pPr>
            <a:r>
              <a:rPr lang="en-US" sz="1800" b="0" i="0" u="none" strike="noStrike" baseline="0" dirty="0">
                <a:solidFill>
                  <a:srgbClr val="000000"/>
                </a:solidFill>
                <a:latin typeface="Calibri" panose="020F0502020204030204" pitchFamily="34" charset="0"/>
              </a:rPr>
              <a:t>By-laws</a:t>
            </a:r>
          </a:p>
          <a:p>
            <a:pPr marL="342900" indent="-342900">
              <a:buFont typeface="+mj-lt"/>
              <a:buAutoNum type="arabicPeriod"/>
            </a:pPr>
            <a:r>
              <a:rPr lang="en-US" sz="1800" b="0" i="0" u="none" strike="noStrike" baseline="0" dirty="0">
                <a:solidFill>
                  <a:srgbClr val="000000"/>
                </a:solidFill>
                <a:latin typeface="Calibri" panose="020F0502020204030204" pitchFamily="34" charset="0"/>
              </a:rPr>
              <a:t>Remote Participation Policy</a:t>
            </a:r>
          </a:p>
          <a:p>
            <a:pPr marL="342900" indent="-342900">
              <a:buFont typeface="+mj-lt"/>
              <a:buAutoNum type="arabicPeriod"/>
            </a:pPr>
            <a:r>
              <a:rPr lang="en-US" sz="1800" b="0" i="0" u="none" strike="noStrike" baseline="0" dirty="0">
                <a:solidFill>
                  <a:srgbClr val="000000"/>
                </a:solidFill>
                <a:latin typeface="Calibri" panose="020F0502020204030204" pitchFamily="34" charset="0"/>
              </a:rPr>
              <a:t>Future meeting times</a:t>
            </a:r>
          </a:p>
          <a:p>
            <a:pPr marL="0" indent="0">
              <a:buNone/>
            </a:pPr>
            <a:endParaRPr lang="en-US" dirty="0"/>
          </a:p>
        </p:txBody>
      </p:sp>
    </p:spTree>
    <p:extLst>
      <p:ext uri="{BB962C8B-B14F-4D97-AF65-F5344CB8AC3E}">
        <p14:creationId xmlns:p14="http://schemas.microsoft.com/office/powerpoint/2010/main" val="689149209"/>
      </p:ext>
    </p:extLst>
  </p:cSld>
  <p:clrMapOvr>
    <a:masterClrMapping/>
  </p:clrMapOvr>
  <p:transition>
    <p:cut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8</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dirty="0">
                <a:solidFill>
                  <a:srgbClr val="000000"/>
                </a:solidFill>
                <a:latin typeface="Calibri" panose="020F0502020204030204" pitchFamily="34" charset="0"/>
              </a:rPr>
              <a:t>1</a:t>
            </a:r>
            <a:r>
              <a:rPr lang="en-US" sz="3200" i="0" u="none" strike="noStrike" baseline="0" dirty="0">
                <a:solidFill>
                  <a:srgbClr val="000000"/>
                </a:solidFill>
                <a:latin typeface="Calibri" panose="020F0502020204030204" pitchFamily="34" charset="0"/>
              </a:rPr>
              <a:t>. By-Laws</a:t>
            </a:r>
            <a:endParaRPr lang="en-US" sz="3200" dirty="0"/>
          </a:p>
        </p:txBody>
      </p:sp>
      <p:sp>
        <p:nvSpPr>
          <p:cNvPr id="7" name="Content Placeholder 6">
            <a:extLst>
              <a:ext uri="{FF2B5EF4-FFF2-40B4-BE49-F238E27FC236}">
                <a16:creationId xmlns:a16="http://schemas.microsoft.com/office/drawing/2014/main" id="{9B572D97-550E-6326-BA30-B458E76CBA86}"/>
              </a:ext>
            </a:extLst>
          </p:cNvPr>
          <p:cNvSpPr>
            <a:spLocks noGrp="1"/>
          </p:cNvSpPr>
          <p:nvPr>
            <p:ph idx="1"/>
          </p:nvPr>
        </p:nvSpPr>
        <p:spPr/>
        <p:txBody>
          <a:bodyPr/>
          <a:lstStyle/>
          <a:p>
            <a:pPr algn="l"/>
            <a:endParaRPr lang="en-US"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Based on the Energy Efficiency Advisory Council (EEAC) and Grid Modernization Advisory Council (GMAC) by-laws</a:t>
            </a:r>
          </a:p>
          <a:p>
            <a:r>
              <a:rPr lang="en-US" sz="1800" b="0" i="0" u="none" strike="noStrike" baseline="0" dirty="0">
                <a:solidFill>
                  <a:srgbClr val="000000"/>
                </a:solidFill>
                <a:latin typeface="Calibri" panose="020F0502020204030204" pitchFamily="34" charset="0"/>
              </a:rPr>
              <a:t>Includes statutory duties, but also adds authority for</a:t>
            </a:r>
          </a:p>
          <a:p>
            <a:pPr lvl="1">
              <a:buFont typeface="Wingdings" panose="05000000000000000000" pitchFamily="2" charset="2"/>
              <a:buChar char="Ø"/>
            </a:pPr>
            <a:r>
              <a:rPr lang="en-US" sz="1600" b="0" i="0" u="none" strike="noStrike" baseline="0" dirty="0">
                <a:solidFill>
                  <a:srgbClr val="000000"/>
                </a:solidFill>
                <a:latin typeface="Calibri" panose="020F0502020204030204" pitchFamily="34" charset="0"/>
              </a:rPr>
              <a:t>Filling vacancies</a:t>
            </a:r>
          </a:p>
          <a:p>
            <a:pPr lvl="1">
              <a:buFont typeface="Wingdings" panose="05000000000000000000" pitchFamily="2" charset="2"/>
              <a:buChar char="Ø"/>
            </a:pPr>
            <a:r>
              <a:rPr lang="en-US" sz="1600" b="0" i="0" u="none" strike="noStrike" baseline="0" dirty="0">
                <a:solidFill>
                  <a:srgbClr val="000000"/>
                </a:solidFill>
                <a:latin typeface="Calibri" panose="020F0502020204030204" pitchFamily="34" charset="0"/>
              </a:rPr>
              <a:t>Designees</a:t>
            </a:r>
          </a:p>
          <a:p>
            <a:pPr lvl="1">
              <a:buFont typeface="Wingdings" panose="05000000000000000000" pitchFamily="2" charset="2"/>
              <a:buChar char="Ø"/>
            </a:pPr>
            <a:r>
              <a:rPr lang="en-US" sz="1600" b="0" i="0" u="none" strike="noStrike" baseline="0" dirty="0">
                <a:solidFill>
                  <a:srgbClr val="000000"/>
                </a:solidFill>
                <a:latin typeface="Calibri" panose="020F0502020204030204" pitchFamily="34" charset="0"/>
              </a:rPr>
              <a:t>Voting</a:t>
            </a:r>
          </a:p>
          <a:p>
            <a:r>
              <a:rPr lang="en-US" sz="1800" b="0" i="0" u="none" strike="noStrike" baseline="0" dirty="0">
                <a:solidFill>
                  <a:srgbClr val="000000"/>
                </a:solidFill>
                <a:latin typeface="Calibri" panose="020F0502020204030204" pitchFamily="34" charset="0"/>
              </a:rPr>
              <a:t>Provides details on additional general powers, schedule, and attendance</a:t>
            </a:r>
          </a:p>
        </p:txBody>
      </p:sp>
    </p:spTree>
    <p:extLst>
      <p:ext uri="{BB962C8B-B14F-4D97-AF65-F5344CB8AC3E}">
        <p14:creationId xmlns:p14="http://schemas.microsoft.com/office/powerpoint/2010/main" val="1356461063"/>
      </p:ext>
    </p:extLst>
  </p:cSld>
  <p:clrMapOvr>
    <a:masterClrMapping/>
  </p:clrMapOvr>
  <p:transition>
    <p:cut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83C085D-E42E-4884-A058-8FABA008EB2E}"/>
              </a:ext>
            </a:extLst>
          </p:cNvPr>
          <p:cNvSpPr>
            <a:spLocks noGrp="1"/>
          </p:cNvSpPr>
          <p:nvPr>
            <p:ph type="sldNum" sz="quarter" idx="4294967295"/>
          </p:nvPr>
        </p:nvSpPr>
        <p:spPr>
          <a:xfrm>
            <a:off x="6552903" y="6356480"/>
            <a:ext cx="2134195" cy="364477"/>
          </a:xfrm>
        </p:spPr>
        <p:txBody>
          <a:bodyPr/>
          <a:lstStyle/>
          <a:p>
            <a:r>
              <a:rPr lang="en-US" dirty="0"/>
              <a:t>Slide </a:t>
            </a:r>
            <a:fld id="{2C8D0310-8C8C-431A-B2AC-29B0EA6526F2}" type="slidenum">
              <a:rPr lang="en-US" smtClean="0"/>
              <a:pPr/>
              <a:t>9</a:t>
            </a:fld>
            <a:endParaRPr lang="en-US" dirty="0"/>
          </a:p>
        </p:txBody>
      </p:sp>
      <p:sp>
        <p:nvSpPr>
          <p:cNvPr id="6" name="Title 5">
            <a:extLst>
              <a:ext uri="{FF2B5EF4-FFF2-40B4-BE49-F238E27FC236}">
                <a16:creationId xmlns:a16="http://schemas.microsoft.com/office/drawing/2014/main" id="{52B7E0ED-999A-445E-90D7-64749DBDA1E7}"/>
              </a:ext>
            </a:extLst>
          </p:cNvPr>
          <p:cNvSpPr>
            <a:spLocks noGrp="1"/>
          </p:cNvSpPr>
          <p:nvPr>
            <p:ph type="title"/>
          </p:nvPr>
        </p:nvSpPr>
        <p:spPr/>
        <p:txBody>
          <a:bodyPr>
            <a:normAutofit/>
          </a:bodyPr>
          <a:lstStyle/>
          <a:p>
            <a:r>
              <a:rPr lang="en-US" sz="3200" i="0" u="none" strike="noStrike" baseline="0" dirty="0">
                <a:solidFill>
                  <a:srgbClr val="000000"/>
                </a:solidFill>
                <a:latin typeface="Calibri" panose="020F0502020204030204" pitchFamily="34" charset="0"/>
              </a:rPr>
              <a:t>2. Remote Participation Policy</a:t>
            </a:r>
            <a:endParaRPr lang="en-US" sz="3200" dirty="0"/>
          </a:p>
        </p:txBody>
      </p:sp>
      <p:sp>
        <p:nvSpPr>
          <p:cNvPr id="7" name="Content Placeholder 6">
            <a:extLst>
              <a:ext uri="{FF2B5EF4-FFF2-40B4-BE49-F238E27FC236}">
                <a16:creationId xmlns:a16="http://schemas.microsoft.com/office/drawing/2014/main" id="{9B572D97-550E-6326-BA30-B458E76CBA86}"/>
              </a:ext>
            </a:extLst>
          </p:cNvPr>
          <p:cNvSpPr>
            <a:spLocks noGrp="1"/>
          </p:cNvSpPr>
          <p:nvPr>
            <p:ph idx="1"/>
          </p:nvPr>
        </p:nvSpPr>
        <p:spPr/>
        <p:txBody>
          <a:bodyPr/>
          <a:lstStyle/>
          <a:p>
            <a:pPr algn="l"/>
            <a:endParaRPr lang="en-US" sz="1800" b="0" i="0" u="none" strike="noStrike" baseline="0" dirty="0">
              <a:latin typeface="Calibri" panose="020F0502020204030204" pitchFamily="34" charset="0"/>
            </a:endParaRPr>
          </a:p>
          <a:p>
            <a:r>
              <a:rPr lang="en-US" sz="1800" b="0" i="0" u="none" strike="noStrike" baseline="0" dirty="0">
                <a:latin typeface="Calibri" panose="020F0502020204030204" pitchFamily="34" charset="0"/>
              </a:rPr>
              <a:t>Based on the Energy Efficiency Advisory Council Remote Participation Policy</a:t>
            </a:r>
          </a:p>
          <a:p>
            <a:r>
              <a:rPr lang="en-US" sz="1800" b="0" i="0" u="none" strike="noStrike" baseline="0" dirty="0">
                <a:latin typeface="Calibri" panose="020F0502020204030204" pitchFamily="34" charset="0"/>
              </a:rPr>
              <a:t>Required for remote meetings under Open Meeting Law and 940 CMR 29.10</a:t>
            </a:r>
          </a:p>
          <a:p>
            <a:r>
              <a:rPr lang="en-US" sz="1800" dirty="0">
                <a:latin typeface="Calibri" panose="020F0502020204030204" pitchFamily="34" charset="0"/>
              </a:rPr>
              <a:t>Temporary provisions to allow remote public access as “adequate, alternative means” and for any or all members of a public body to participate remotely have been extended through March 31, 2025</a:t>
            </a:r>
            <a:endParaRPr lang="en-US" sz="1800" b="0" i="0" u="none" strike="noStrike" baseline="0" dirty="0">
              <a:latin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4090699607"/>
      </p:ext>
    </p:extLst>
  </p:cSld>
  <p:clrMapOvr>
    <a:masterClrMapping/>
  </p:clrMapOvr>
  <p:transition>
    <p:cut thruBlk="1"/>
  </p:transition>
</p:sld>
</file>

<file path=ppt/theme/theme1.xml><?xml version="1.0" encoding="utf-8"?>
<a:theme xmlns:a="http://schemas.openxmlformats.org/drawingml/2006/main" name="LOM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9DB9125F4FC340A8F9339FDCEC2B6D" ma:contentTypeVersion="12" ma:contentTypeDescription="Create a new document." ma:contentTypeScope="" ma:versionID="0b59d1a866710303711a4ccebcbd290f">
  <xsd:schema xmlns:xsd="http://www.w3.org/2001/XMLSchema" xmlns:xs="http://www.w3.org/2001/XMLSchema" xmlns:p="http://schemas.microsoft.com/office/2006/metadata/properties" xmlns:ns2="01072c40-382e-4147-a5d8-7cc205d46423" xmlns:ns3="d7af4645-1844-4c31-acd5-c35a218e8163" targetNamespace="http://schemas.microsoft.com/office/2006/metadata/properties" ma:root="true" ma:fieldsID="0fbdab532f5ddafa8e8e8586e6b1a1fa" ns2:_="" ns3:_="">
    <xsd:import namespace="01072c40-382e-4147-a5d8-7cc205d46423"/>
    <xsd:import namespace="d7af4645-1844-4c31-acd5-c35a218e8163"/>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072c40-382e-4147-a5d8-7cc205d464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af4645-1844-4c31-acd5-c35a218e8163"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a1c6ccf-a508-4721-8566-13cd9720565b}" ma:internalName="TaxCatchAll" ma:showField="CatchAllData" ma:web="d7af4645-1844-4c31-acd5-c35a218e816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1072c40-382e-4147-a5d8-7cc205d46423">
      <Terms xmlns="http://schemas.microsoft.com/office/infopath/2007/PartnerControls"/>
    </lcf76f155ced4ddcb4097134ff3c332f>
    <TaxCatchAll xmlns="d7af4645-1844-4c31-acd5-c35a218e8163" xsi:nil="true"/>
  </documentManagement>
</p:properties>
</file>

<file path=customXml/itemProps1.xml><?xml version="1.0" encoding="utf-8"?>
<ds:datastoreItem xmlns:ds="http://schemas.openxmlformats.org/officeDocument/2006/customXml" ds:itemID="{EC1E7744-B6E8-4ED4-AD11-88EFED4B9613}"/>
</file>

<file path=customXml/itemProps2.xml><?xml version="1.0" encoding="utf-8"?>
<ds:datastoreItem xmlns:ds="http://schemas.openxmlformats.org/officeDocument/2006/customXml" ds:itemID="{0B5F2956-0AFD-49C1-9363-7B9C48BEBF01}">
  <ds:schemaRefs>
    <ds:schemaRef ds:uri="http://schemas.microsoft.com/sharepoint/v3/contenttype/forms"/>
  </ds:schemaRefs>
</ds:datastoreItem>
</file>

<file path=customXml/itemProps3.xml><?xml version="1.0" encoding="utf-8"?>
<ds:datastoreItem xmlns:ds="http://schemas.openxmlformats.org/officeDocument/2006/customXml" ds:itemID="{2B17FD78-1825-460D-B53B-E25ABB0F3176}">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LOMO</Template>
  <TotalTime>10335</TotalTime>
  <Words>1250</Words>
  <Application>Microsoft Office PowerPoint</Application>
  <PresentationFormat>On-screen Show (4:3)</PresentationFormat>
  <Paragraphs>170</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Raleway</vt:lpstr>
      <vt:lpstr>Wingdings</vt:lpstr>
      <vt:lpstr>LOMO</vt:lpstr>
      <vt:lpstr>  Clean Energy Transmission Working Group  July 28,2023 </vt:lpstr>
      <vt:lpstr>Agenda</vt:lpstr>
      <vt:lpstr>Introduction to the CETWG</vt:lpstr>
      <vt:lpstr>Attendance &amp; Member Introductions</vt:lpstr>
      <vt:lpstr>Origin and Legislative Responsibilities</vt:lpstr>
      <vt:lpstr>Origin and Legislative Responsibilities</vt:lpstr>
      <vt:lpstr>Governing Document Review</vt:lpstr>
      <vt:lpstr>1. By-Laws</vt:lpstr>
      <vt:lpstr>2. Remote Participation Policy</vt:lpstr>
      <vt:lpstr>3. Future Meeting Times</vt:lpstr>
      <vt:lpstr>Future Agenda Topics</vt:lpstr>
      <vt:lpstr>Introduction to New England Transmission Planning</vt:lpstr>
      <vt:lpstr>Close and Next Steps</vt:lpstr>
    </vt:vector>
  </TitlesOfParts>
  <Company>EOEEA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Morris, Lauren (DPU)</dc:creator>
  <cp:lastModifiedBy>Troy, Joanna K (ENE)</cp:lastModifiedBy>
  <cp:revision>295</cp:revision>
  <dcterms:created xsi:type="dcterms:W3CDTF">2019-03-11T17:35:31Z</dcterms:created>
  <dcterms:modified xsi:type="dcterms:W3CDTF">2023-07-25T16:31:39Z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0x010100A7E6C89982BBFA40AD8012DACA8A907F</vt:lpwstr>
  </property>
</Properties>
</file>