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  <Relationship Id="rId5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8" r:id="rId1"/>
  </p:sldMasterIdLst>
  <p:notesMasterIdLst>
    <p:notesMasterId r:id="rId16"/>
  </p:notesMasterIdLst>
  <p:handoutMasterIdLst>
    <p:handoutMasterId r:id="rId17"/>
  </p:handoutMasterIdLst>
  <p:sldIdLst>
    <p:sldId id="333" r:id="rId2"/>
    <p:sldId id="334" r:id="rId3"/>
    <p:sldId id="364" r:id="rId4"/>
    <p:sldId id="362" r:id="rId5"/>
    <p:sldId id="368" r:id="rId6"/>
    <p:sldId id="375" r:id="rId7"/>
    <p:sldId id="363" r:id="rId8"/>
    <p:sldId id="376" r:id="rId9"/>
    <p:sldId id="369" r:id="rId10"/>
    <p:sldId id="370" r:id="rId11"/>
    <p:sldId id="371" r:id="rId12"/>
    <p:sldId id="372" r:id="rId13"/>
    <p:sldId id="373" r:id="rId14"/>
    <p:sldId id="37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09" autoAdjust="0"/>
    <p:restoredTop sz="90385" autoAdjust="0"/>
  </p:normalViewPr>
  <p:slideViewPr>
    <p:cSldViewPr>
      <p:cViewPr>
        <p:scale>
          <a:sx n="66" d="100"/>
          <a:sy n="66" d="100"/>
        </p:scale>
        <p:origin x="-1302" y="-96"/>
      </p:cViewPr>
      <p:guideLst>
        <p:guide orient="horz" pos="2160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286"/>
    </p:cViewPr>
  </p:sorterViewPr>
  <p:notesViewPr>
    <p:cSldViewPr>
      <p:cViewPr varScale="1">
        <p:scale>
          <a:sx n="63" d="100"/>
          <a:sy n="63" d="100"/>
        </p:scale>
        <p:origin x="-3086" y="-7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slide" Target="slides/slide11.xml"/>
  <Relationship Id="rId13" Type="http://schemas.openxmlformats.org/officeDocument/2006/relationships/slide" Target="slides/slide12.xml"/>
  <Relationship Id="rId14" Type="http://schemas.openxmlformats.org/officeDocument/2006/relationships/slide" Target="slides/slide13.xml"/>
  <Relationship Id="rId15" Type="http://schemas.openxmlformats.org/officeDocument/2006/relationships/slide" Target="slides/slide14.xml"/>
  <Relationship Id="rId16" Type="http://schemas.openxmlformats.org/officeDocument/2006/relationships/notesMaster" Target="notesMasters/notesMaster1.xml"/>
  <Relationship Id="rId17" Type="http://schemas.openxmlformats.org/officeDocument/2006/relationships/handoutMaster" Target="handoutMasters/handoutMaster1.xml"/>
  <Relationship Id="rId18" Type="http://schemas.openxmlformats.org/officeDocument/2006/relationships/presProps" Target="presProps.xml"/>
  <Relationship Id="rId19" Type="http://schemas.openxmlformats.org/officeDocument/2006/relationships/viewProps" Target="viewProps.xml"/>
  <Relationship Id="rId2" Type="http://schemas.openxmlformats.org/officeDocument/2006/relationships/slide" Target="slides/slide1.xml"/>
  <Relationship Id="rId20" Type="http://schemas.openxmlformats.org/officeDocument/2006/relationships/theme" Target="theme/theme1.xml"/>
  <Relationship Id="rId21" Type="http://schemas.openxmlformats.org/officeDocument/2006/relationships/tableStyles" Target="tableStyles.xml"/>
  <Relationship Id="rId22" Type="http://schemas.openxmlformats.org/officeDocument/2006/relationships/customXml" Target="../customXml/item1.xml"/>
  <Relationship Id="rId23" Type="http://schemas.openxmlformats.org/officeDocument/2006/relationships/customXml" Target="../customXml/item2.xml"/>
  <Relationship Id="rId24" Type="http://schemas.openxmlformats.org/officeDocument/2006/relationships/customXml" Target="../customXml/item3.xml"/>
  <Relationship Id="rId25" Type="http://schemas.openxmlformats.org/officeDocument/2006/relationships/customXml" Target="../customXml/item4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4595707" cy="31149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56118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63F597-CE17-476A-A5CB-91589ED997B7}" type="datetimeFigureOut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5724FF-A098-4B60-9000-6891DF0985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0011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gif"/>
  <Relationship Id="rId3" Type="http://schemas.openxmlformats.org/officeDocument/2006/relationships/image" Target="../media/image2.jpeg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gif"/>
  <Relationship Id="rId3" Type="http://schemas.openxmlformats.org/officeDocument/2006/relationships/image" Target="../media/image2.jpeg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gif"/>
  <Relationship Id="rId3" Type="http://schemas.openxmlformats.org/officeDocument/2006/relationships/image" Target="../media/image2.jpeg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r="77994"/>
          <a:stretch>
            <a:fillRect/>
          </a:stretch>
        </p:blipFill>
        <p:spPr>
          <a:xfrm>
            <a:off x="5867400" y="-381000"/>
            <a:ext cx="3505200" cy="7745744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33400" y="990601"/>
            <a:ext cx="7772400" cy="1905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6400800" cy="1066800"/>
          </a:xfrm>
        </p:spPr>
        <p:txBody>
          <a:bodyPr anchor="t" anchorCtr="0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562600"/>
            <a:ext cx="27146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 Left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285750"/>
            <a:ext cx="4191000" cy="1162050"/>
          </a:xfrm>
        </p:spPr>
        <p:txBody>
          <a:bodyPr anchor="b">
            <a:noAutofit/>
          </a:bodyPr>
          <a:lstStyle>
            <a:lvl1pPr algn="l">
              <a:defRPr sz="4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ABDF1-1656-49F9-885C-0121CAC334B7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648200" y="1524000"/>
            <a:ext cx="38862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00600"/>
            <a:ext cx="7620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12775"/>
            <a:ext cx="76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367338"/>
            <a:ext cx="7620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8F8A0-B00B-4117-B3B8-834448D0B58D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CAE-F921-46D7-9D50-ADF8870E97BD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410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B7B17-6227-4E3B-B1DF-CAEEDE2D5933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1C972-7E0F-48FE-9E93-407EEBD52608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03C3-74D6-4225-996F-7D7BCAFE2CEA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79248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79248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5" r="79429" b="6542"/>
          <a:stretch>
            <a:fillRect/>
          </a:stretch>
        </p:blipFill>
        <p:spPr>
          <a:xfrm>
            <a:off x="6895187" y="1828800"/>
            <a:ext cx="2248812" cy="50292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 anchorCtr="0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6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019800"/>
            <a:ext cx="2514600" cy="59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5" r="79429" b="6542"/>
          <a:stretch>
            <a:fillRect/>
          </a:stretch>
        </p:blipFill>
        <p:spPr>
          <a:xfrm>
            <a:off x="6895187" y="1828800"/>
            <a:ext cx="2248812" cy="50292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 anchorCtr="0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685800" y="381000"/>
            <a:ext cx="67818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019800"/>
            <a:ext cx="2514600" cy="59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EF6E8-46E1-4291-911C-5C7F9092B1B6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38100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38100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2904" y="1535113"/>
            <a:ext cx="3811496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2904" y="2174875"/>
            <a:ext cx="3811496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F4D7F-2C8F-4095-B7FB-1ECE4348F41A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D986-6712-4182-BF29-ED9385AF5437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AB2C-5AE7-4922-A7D4-096EE8A98D06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slideLayout" Target="../slideLayouts/slideLayout13.xml"/>
  <Relationship Id="rId14" Type="http://schemas.openxmlformats.org/officeDocument/2006/relationships/theme" Target="../theme/theme1.xml"/>
  <Relationship Id="rId15" Type="http://schemas.openxmlformats.org/officeDocument/2006/relationships/image" Target="../media/image1.gif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SE_StarLogo_2881_1401_transparent_color.gif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pic>
        <p:nvPicPr>
          <p:cNvPr id="8" name="Picture 7" descr="ESE_StarLogo_2881_1401_transparent_color.gif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pic>
        <p:nvPicPr>
          <p:cNvPr id="7" name="Picture 6" descr="ESE Logo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7924800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35BF-CC2C-4CBC-AEE8-962339CF3AC7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41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6688" y="52578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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mailto:esea@doe.mass.edu"/>
  <Relationship Id="rId3" Type="http://schemas.openxmlformats.org/officeDocument/2006/relationships/hyperlink" TargetMode="External" Target="https://www.google.com/url?sa=i&amp;rct=j&amp;q=&amp;esrc=s&amp;source=images&amp;cd=&amp;cad=rja&amp;uact=8&amp;ved=0ahUKEwjTm8zO9b3TAhUswYMKHWufB3cQjRwIBw&amp;url=https://commons.wikimedia.org/wiki/File:Question_book.svg&amp;psig=AFQjCNGyT3ePWh4O5BYn5GeCACoglQr09g&amp;ust=1493151652846844"/>
  <Relationship Id="rId4" Type="http://schemas.openxmlformats.org/officeDocument/2006/relationships/image" Target="../media/image3.png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1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7772400" cy="2438399"/>
          </a:xfrm>
        </p:spPr>
        <p:txBody>
          <a:bodyPr>
            <a:normAutofit/>
          </a:bodyPr>
          <a:lstStyle/>
          <a:p>
            <a:r>
              <a:rPr lang="en-US" dirty="0" smtClean="0"/>
              <a:t>Changes to 2017 accountability reporting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05200"/>
            <a:ext cx="6400800" cy="1524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Rob Curtin, Associate Commissioner, Data &amp; Accountability</a:t>
            </a:r>
          </a:p>
          <a:p>
            <a:r>
              <a:rPr lang="en-US" sz="1800" dirty="0" smtClean="0"/>
              <a:t>Erica Gonzales, Accountability Coordinator</a:t>
            </a:r>
          </a:p>
          <a:p>
            <a:r>
              <a:rPr lang="en-US" sz="1800" dirty="0" smtClean="0"/>
              <a:t>May 2017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will be reported in 2017?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Elementary, middle, middle/high, &amp; K-12 schools</a:t>
            </a:r>
          </a:p>
          <a:p>
            <a:pPr>
              <a:buNone/>
            </a:pPr>
            <a:endParaRPr lang="en-US" dirty="0" smtClean="0"/>
          </a:p>
          <a:p>
            <a:pPr marL="342900" lvl="1" indent="-342900">
              <a:buFont typeface="Wingdings 2" pitchFamily="18" charset="2"/>
              <a:buChar char=""/>
            </a:pPr>
            <a:r>
              <a:rPr lang="en-US" dirty="0" smtClean="0"/>
              <a:t>Next-Generation MCAS achievement results reported with relative indicator</a:t>
            </a:r>
          </a:p>
          <a:p>
            <a:pPr marL="342900" lvl="1" indent="-342900">
              <a:buFont typeface="Wingdings 2" pitchFamily="18" charset="2"/>
              <a:buChar char=""/>
            </a:pPr>
            <a:r>
              <a:rPr lang="en-US" dirty="0" smtClean="0"/>
              <a:t>Student growth percentiles</a:t>
            </a:r>
          </a:p>
          <a:p>
            <a:r>
              <a:rPr lang="en-US" sz="2400" dirty="0" smtClean="0"/>
              <a:t>Accountability &amp; assistance levels (No level, Insufficient data, Levels 4-5)</a:t>
            </a:r>
          </a:p>
          <a:p>
            <a:r>
              <a:rPr lang="en-US" sz="2400" dirty="0" smtClean="0"/>
              <a:t>Schools identified for very low assessment participation (Level 3)</a:t>
            </a:r>
          </a:p>
          <a:p>
            <a:r>
              <a:rPr lang="en-US" sz="2400" dirty="0" smtClean="0"/>
              <a:t>Schools identified for persistently low graduation rates (Level 3)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Example 1: Elementary school</a:t>
            </a:r>
            <a:endParaRPr lang="en-US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09600" y="1524000"/>
          <a:ext cx="7924800" cy="38862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295400"/>
                <a:gridCol w="1778000"/>
                <a:gridCol w="1778000"/>
                <a:gridCol w="1778000"/>
                <a:gridCol w="1295400"/>
              </a:tblGrid>
              <a:tr h="1036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ELA participation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Math participation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Science participation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</a:t>
                      </a:r>
                      <a:r>
                        <a:rPr lang="en-US" baseline="0" dirty="0" smtClean="0"/>
                        <a:t> Level</a:t>
                      </a:r>
                      <a:endParaRPr lang="en-US" dirty="0"/>
                    </a:p>
                  </a:txBody>
                  <a:tcPr anchor="ctr"/>
                </a:tc>
              </a:tr>
              <a:tr h="94996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School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Level</a:t>
                      </a:r>
                      <a:endParaRPr lang="en-US" dirty="0"/>
                    </a:p>
                  </a:txBody>
                  <a:tcPr anchor="ctr"/>
                </a:tc>
              </a:tr>
              <a:tr h="94996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School B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Level</a:t>
                      </a:r>
                      <a:endParaRPr lang="en-US" dirty="0"/>
                    </a:p>
                  </a:txBody>
                  <a:tcPr anchor="ctr"/>
                </a:tc>
              </a:tr>
              <a:tr h="94996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School C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89%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 3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Example 2: Middle/high school</a:t>
            </a:r>
            <a:endParaRPr lang="en-US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04802" y="1524000"/>
          <a:ext cx="8534397" cy="486664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086196"/>
                <a:gridCol w="1609898"/>
                <a:gridCol w="1609898"/>
                <a:gridCol w="1609898"/>
                <a:gridCol w="1609898"/>
                <a:gridCol w="1008609"/>
              </a:tblGrid>
              <a:tr h="103632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ELA participation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Math participation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Science participation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Persistently</a:t>
                      </a:r>
                      <a:r>
                        <a:rPr lang="en-US" sz="1600" baseline="0" dirty="0" smtClean="0"/>
                        <a:t> low g</a:t>
                      </a:r>
                      <a:r>
                        <a:rPr lang="en-US" sz="1600" dirty="0" smtClean="0"/>
                        <a:t>raduation rate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2017</a:t>
                      </a:r>
                      <a:r>
                        <a:rPr lang="en-US" sz="1600" baseline="0" dirty="0" smtClean="0"/>
                        <a:t> Level</a:t>
                      </a:r>
                      <a:endParaRPr lang="en-US" sz="1600" dirty="0"/>
                    </a:p>
                  </a:txBody>
                  <a:tcPr anchor="ctr"/>
                </a:tc>
              </a:tr>
              <a:tr h="94996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School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96%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r>
                        <a:rPr lang="en-US" sz="1600" baseline="0" dirty="0" smtClean="0"/>
                        <a:t> Level</a:t>
                      </a:r>
                      <a:endParaRPr lang="en-US" sz="1600" dirty="0"/>
                    </a:p>
                  </a:txBody>
                  <a:tcPr anchor="ctr"/>
                </a:tc>
              </a:tr>
              <a:tr h="94996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School B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94%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95%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95%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 Level</a:t>
                      </a:r>
                      <a:endParaRPr lang="en-US" sz="1600" dirty="0"/>
                    </a:p>
                  </a:txBody>
                  <a:tcPr anchor="ctr"/>
                </a:tc>
              </a:tr>
              <a:tr h="94996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School C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95%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1"/>
                          </a:solidFill>
                        </a:rPr>
                        <a:t>89%</a:t>
                      </a:r>
                      <a:endParaRPr lang="en-US" sz="16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93%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Level 3</a:t>
                      </a:r>
                      <a:endParaRPr lang="en-US" sz="1600" dirty="0"/>
                    </a:p>
                  </a:txBody>
                  <a:tcPr anchor="ctr"/>
                </a:tc>
              </a:tr>
              <a:tr h="94996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School D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98%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1"/>
                          </a:solidFill>
                        </a:rPr>
                        <a:t>Yes</a:t>
                      </a:r>
                      <a:endParaRPr lang="en-US" sz="16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Level 3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Reporting in 2018 &amp; beyond	</a:t>
            </a:r>
            <a:endParaRPr lang="en-US" sz="40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2017 results will serve as the baseline for target setting for 2018 &amp; beyond</a:t>
            </a:r>
          </a:p>
          <a:p>
            <a:r>
              <a:rPr lang="en-US" sz="2400" dirty="0" smtClean="0"/>
              <a:t>2018 determinations will reflect participation from 2017 &amp; 2018</a:t>
            </a:r>
          </a:p>
          <a:p>
            <a:r>
              <a:rPr lang="en-US" sz="2400" dirty="0" smtClean="0"/>
              <a:t>Additional details are still being developed &amp; are subject to further deliberation by the Board of Elementary &amp; Secondary Education</a:t>
            </a:r>
          </a:p>
          <a:p>
            <a:r>
              <a:rPr lang="en-US" sz="2400" dirty="0" smtClean="0"/>
              <a:t>Consistent with the Board’s November 2015 vote, test scores from the spring 2017 Next-Generation MCAS administration in grades 3-8 will not negatively impact accountability results in 2018, &amp; going forward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4724400"/>
            <a:ext cx="7924800" cy="1401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>
                <a:hlinkClick r:id="rId2"/>
              </a:rPr>
              <a:t>esea@doe.mass.edu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(781) 338-3550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026" name="Picture 2" descr="Open book with large question mark on p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50" y="1562148"/>
            <a:ext cx="4000500" cy="31601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Agenda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>
                <a:cs typeface="Calibri"/>
              </a:rPr>
              <a:t>Accountability regulations</a:t>
            </a:r>
          </a:p>
          <a:p>
            <a:pPr marL="514350" indent="-514350"/>
            <a:r>
              <a:rPr lang="en-US" dirty="0" smtClean="0">
                <a:cs typeface="Calibri"/>
              </a:rPr>
              <a:t>Amendment rationale &amp; details</a:t>
            </a:r>
          </a:p>
          <a:p>
            <a:pPr marL="514350" indent="-514350"/>
            <a:r>
              <a:rPr lang="en-US" dirty="0" smtClean="0">
                <a:cs typeface="Calibri"/>
              </a:rPr>
              <a:t>Examples of 2017 accountability determinations</a:t>
            </a:r>
          </a:p>
          <a:p>
            <a:pPr marL="514350" indent="-514350"/>
            <a:r>
              <a:rPr lang="en-US" dirty="0" smtClean="0">
                <a:cs typeface="Calibri"/>
              </a:rPr>
              <a:t>Questions</a:t>
            </a:r>
          </a:p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81000"/>
            <a:ext cx="79248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603 CMR 2.00: </a:t>
            </a:r>
            <a:r>
              <a:rPr lang="en-US" i="1" dirty="0" smtClean="0"/>
              <a:t>Accountability &amp; Assistance for School Districts &amp; Schools</a:t>
            </a:r>
            <a:endParaRPr lang="en-US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286000"/>
            <a:ext cx="7924800" cy="3840163"/>
          </a:xfrm>
        </p:spPr>
        <p:txBody>
          <a:bodyPr>
            <a:normAutofit/>
          </a:bodyPr>
          <a:lstStyle/>
          <a:p>
            <a:pPr marL="514350" lvl="1" indent="-514350">
              <a:buFont typeface="Wingdings 2" pitchFamily="18" charset="2"/>
              <a:buChar char=""/>
            </a:pPr>
            <a:r>
              <a:rPr lang="en-US" sz="2800" dirty="0" smtClean="0">
                <a:cs typeface="Calibri"/>
              </a:rPr>
              <a:t>Governs the review of the educational programs &amp; services provided by MA public schools &amp; the assistance to be provided by districts &amp; ESE to improve them</a:t>
            </a:r>
          </a:p>
          <a:p>
            <a:pPr marL="514350" lvl="1" indent="-514350">
              <a:buFont typeface="Wingdings 2" pitchFamily="18" charset="2"/>
              <a:buChar char=""/>
            </a:pPr>
            <a:r>
              <a:rPr lang="en-US" sz="2800" dirty="0" smtClean="0">
                <a:cs typeface="Calibri"/>
              </a:rPr>
              <a:t>Describes </a:t>
            </a:r>
            <a:r>
              <a:rPr lang="en-US" sz="2800" dirty="0" smtClean="0"/>
              <a:t>the process for placing schools into Levels 1-5</a:t>
            </a:r>
            <a:endParaRPr lang="en-US" sz="2800" dirty="0">
              <a:cs typeface="Calibri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Amendment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amendment allows ESE to refrain from placing certain schools into Levels 1-3 at the beginning of the 2017-18 school year</a:t>
            </a:r>
          </a:p>
          <a:p>
            <a:pPr marL="514350" lvl="1" indent="-514350">
              <a:buFont typeface="Wingdings 2" pitchFamily="18" charset="2"/>
              <a:buChar char=""/>
            </a:pPr>
            <a:r>
              <a:rPr lang="en-US" sz="2200" dirty="0" smtClean="0">
                <a:cs typeface="Calibri"/>
              </a:rPr>
              <a:t>Applies to one year only</a:t>
            </a:r>
          </a:p>
          <a:p>
            <a:pPr marL="514350" lvl="1" indent="-514350">
              <a:buFont typeface="Wingdings 2" pitchFamily="18" charset="2"/>
              <a:buChar char=""/>
            </a:pPr>
            <a:r>
              <a:rPr lang="en-US" sz="2200" dirty="0" smtClean="0">
                <a:cs typeface="Calibri"/>
              </a:rPr>
              <a:t>Impacts schools serving grades 3-8 that administer Next-Generation MCAS tests in spring 2017</a:t>
            </a:r>
          </a:p>
          <a:p>
            <a:pPr marL="514350" lvl="1" indent="-514350">
              <a:buFont typeface="Wingdings 2" pitchFamily="18" charset="2"/>
              <a:buChar char=""/>
            </a:pPr>
            <a:r>
              <a:rPr lang="en-US" sz="2200" dirty="0" smtClean="0">
                <a:cs typeface="Calibri"/>
              </a:rPr>
              <a:t>Does not impact high schools serving grades 9-12 that do not administer Next-Generation MCAS</a:t>
            </a:r>
          </a:p>
          <a:p>
            <a:pPr marL="514350" lvl="1" indent="-514350">
              <a:buFont typeface="Wingdings 2" pitchFamily="18" charset="2"/>
              <a:buChar char=""/>
            </a:pPr>
            <a:r>
              <a:rPr lang="en-US" sz="2200" dirty="0" smtClean="0">
                <a:cs typeface="Calibri"/>
              </a:rPr>
              <a:t>Requires regulatory 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Rationale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1" indent="-514350">
              <a:buFont typeface="Wingdings 2" pitchFamily="18" charset="2"/>
              <a:buChar char=""/>
            </a:pPr>
            <a:r>
              <a:rPr lang="en-US" sz="2800" dirty="0" smtClean="0">
                <a:cs typeface="Calibri"/>
              </a:rPr>
              <a:t>Transition to new statewide assessment (Next-Generation MCAS)</a:t>
            </a:r>
          </a:p>
          <a:p>
            <a:pPr marL="514350" lvl="1" indent="-514350">
              <a:buFont typeface="Wingdings 2" pitchFamily="18" charset="2"/>
              <a:buChar char=""/>
            </a:pPr>
            <a:r>
              <a:rPr lang="en-US" sz="2800" dirty="0" smtClean="0">
                <a:cs typeface="Calibri"/>
              </a:rPr>
              <a:t>Opportunity to set a common assessment baseline for new accountability system</a:t>
            </a:r>
          </a:p>
          <a:p>
            <a:pPr marL="514350" lvl="1" indent="-514350">
              <a:buFont typeface="Wingdings 2" pitchFamily="18" charset="2"/>
              <a:buChar char=""/>
            </a:pPr>
            <a:r>
              <a:rPr lang="en-US" sz="2800" dirty="0" smtClean="0">
                <a:cs typeface="Calibri"/>
              </a:rPr>
              <a:t>Transition to a revised system of district &amp; school accountability under the Every Student Succeeds Act (ESSA)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Process</a:t>
            </a:r>
            <a:endParaRPr lang="en-US" sz="4000" dirty="0"/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1" indent="-514350">
              <a:buFont typeface="Wingdings 2" pitchFamily="18" charset="2"/>
              <a:buChar char=""/>
            </a:pPr>
            <a:r>
              <a:rPr lang="en-US" sz="2800" dirty="0" smtClean="0">
                <a:cs typeface="Calibri"/>
              </a:rPr>
              <a:t>February 28, 2017</a:t>
            </a:r>
          </a:p>
          <a:p>
            <a:pPr marL="914400" lvl="2" indent="-514350">
              <a:buFont typeface="Wingdings 2" pitchFamily="18" charset="2"/>
              <a:buChar char=""/>
            </a:pPr>
            <a:r>
              <a:rPr lang="en-US" sz="2400" dirty="0" smtClean="0">
                <a:cs typeface="Calibri"/>
              </a:rPr>
              <a:t>Proposed amendment presented to the Board of Elementary &amp; Secondary Education</a:t>
            </a:r>
          </a:p>
          <a:p>
            <a:pPr marL="514350" lvl="1" indent="-514350">
              <a:buFont typeface="Wingdings 2" pitchFamily="18" charset="2"/>
              <a:buChar char=""/>
            </a:pPr>
            <a:r>
              <a:rPr lang="en-US" sz="2800" dirty="0" smtClean="0">
                <a:cs typeface="Calibri"/>
              </a:rPr>
              <a:t>March 2 – April 5, 2017</a:t>
            </a:r>
          </a:p>
          <a:p>
            <a:pPr marL="914400" lvl="2" indent="-514350">
              <a:buFont typeface="Wingdings 2" pitchFamily="18" charset="2"/>
              <a:buChar char=""/>
            </a:pPr>
            <a:r>
              <a:rPr lang="en-US" sz="2400" dirty="0" smtClean="0">
                <a:cs typeface="Calibri"/>
              </a:rPr>
              <a:t>Opportunity for public comment on proposed amendment </a:t>
            </a:r>
          </a:p>
          <a:p>
            <a:pPr marL="514350" lvl="1" indent="-514350">
              <a:buFont typeface="Wingdings 2" pitchFamily="18" charset="2"/>
              <a:buChar char=""/>
            </a:pPr>
            <a:r>
              <a:rPr lang="en-US" sz="2800" dirty="0" smtClean="0">
                <a:cs typeface="Calibri"/>
              </a:rPr>
              <a:t>April 18, 2017</a:t>
            </a:r>
          </a:p>
          <a:p>
            <a:pPr marL="914400" lvl="2" indent="-514350">
              <a:buFont typeface="Wingdings 2" pitchFamily="18" charset="2"/>
              <a:buChar char=""/>
            </a:pPr>
            <a:r>
              <a:rPr lang="en-US" sz="2400" dirty="0" smtClean="0">
                <a:cs typeface="Calibri"/>
              </a:rPr>
              <a:t>Board voted to amend regulations as proposed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Details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dirty="0" smtClean="0">
                <a:cs typeface="Calibri"/>
              </a:rPr>
              <a:t>Schools &amp; districts administering Next-Generation MCAS in grades 3-8 that have participation rates below 90% will be placed into Level 3</a:t>
            </a:r>
          </a:p>
          <a:p>
            <a:pPr marL="914400" lvl="1" indent="-514350"/>
            <a:r>
              <a:rPr lang="en-US" sz="2200" dirty="0" smtClean="0">
                <a:cs typeface="Calibri"/>
              </a:rPr>
              <a:t>Applies to any subgroup, &amp; in any subject</a:t>
            </a:r>
          </a:p>
          <a:p>
            <a:pPr marL="514350" indent="-514350"/>
            <a:r>
              <a:rPr lang="en-US" dirty="0" smtClean="0">
                <a:cs typeface="Calibri"/>
              </a:rPr>
              <a:t>Schools serving a combination of grades 3-8 &amp; 9-12 that have persistently low graduation rates for any group will be placed into Level 3</a:t>
            </a:r>
          </a:p>
          <a:p>
            <a:pPr marL="914400" lvl="1" indent="-514350"/>
            <a:r>
              <a:rPr lang="en-US" sz="2200" i="1" dirty="0" smtClean="0">
                <a:cs typeface="Calibri"/>
              </a:rPr>
              <a:t>Persistently low:</a:t>
            </a:r>
            <a:r>
              <a:rPr lang="en-US" sz="2200" dirty="0" smtClean="0">
                <a:cs typeface="Calibri"/>
              </a:rPr>
              <a:t> 2016 4-year rate less than 67% &amp; 2015, 2014, &amp; 2013 5-year rates less than 70%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Details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80060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2600" dirty="0" smtClean="0">
                <a:cs typeface="Calibri"/>
              </a:rPr>
              <a:t>Current Level 4 or 5 schools or districts that are not exiting will maintain their level designation</a:t>
            </a:r>
          </a:p>
          <a:p>
            <a:pPr marL="914400" lvl="1" indent="-514350"/>
            <a:r>
              <a:rPr lang="en-US" sz="2200" dirty="0" smtClean="0">
                <a:cs typeface="Calibri"/>
              </a:rPr>
              <a:t>2017 exit criteria not yet determined, but will be consistent with regulatory requirements</a:t>
            </a:r>
          </a:p>
          <a:p>
            <a:pPr marL="514350" indent="-514350"/>
            <a:r>
              <a:rPr lang="en-US" sz="2600" dirty="0" smtClean="0">
                <a:cs typeface="Calibri"/>
              </a:rPr>
              <a:t>All other schools meeting participation &amp; graduation rate requirements will not receive an accountability level, school percentile, or Progress &amp; Performance Index (PPI)</a:t>
            </a:r>
          </a:p>
          <a:p>
            <a:pPr marL="514350" indent="-514350"/>
            <a:r>
              <a:rPr lang="en-US" sz="2600" dirty="0" smtClean="0">
                <a:cs typeface="Calibri"/>
              </a:rPr>
              <a:t>2017 assessment results will serve as the new baseline for target-setting in 2018 &amp; beyond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will be reported in 2017?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 smtClean="0">
                <a:solidFill>
                  <a:schemeClr val="accent1"/>
                </a:solidFill>
              </a:rPr>
              <a:t>High school (grades 9-12, not administering Next-Generation MCAS)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600" dirty="0" smtClean="0"/>
              <a:t>Performance on all accountability indicators</a:t>
            </a:r>
          </a:p>
          <a:p>
            <a:pPr lvl="1"/>
            <a:r>
              <a:rPr lang="en-US" sz="2200" dirty="0" smtClean="0"/>
              <a:t>MCAS achievement, MCAS growth, ACCESS growth, graduation rates, dropout rates, dropout reengagement</a:t>
            </a:r>
          </a:p>
          <a:p>
            <a:r>
              <a:rPr lang="en-US" sz="2600" dirty="0" smtClean="0"/>
              <a:t>Progress &amp; Performance Index (PPI) data</a:t>
            </a:r>
          </a:p>
          <a:p>
            <a:r>
              <a:rPr lang="en-US" sz="2600" dirty="0" smtClean="0"/>
              <a:t>School percentiles</a:t>
            </a:r>
          </a:p>
          <a:p>
            <a:r>
              <a:rPr lang="en-US" sz="2600" dirty="0" smtClean="0"/>
              <a:t>Accountability &amp; assistance levels (1-5)</a:t>
            </a:r>
          </a:p>
          <a:p>
            <a:r>
              <a:rPr lang="en-US" sz="2600" dirty="0" smtClean="0"/>
              <a:t>Schools identified for low or very low assessment participation</a:t>
            </a:r>
          </a:p>
          <a:p>
            <a:r>
              <a:rPr lang="en-US" sz="2600" dirty="0" smtClean="0"/>
              <a:t>Schools identified for persistently low graduation rates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7_ESE_Template">
  <a:themeElements>
    <a:clrScheme name="ESE">
      <a:dk1>
        <a:srgbClr val="0D1969"/>
      </a:dk1>
      <a:lt1>
        <a:sysClr val="window" lastClr="FFFFFF"/>
      </a:lt1>
      <a:dk2>
        <a:srgbClr val="0D1969"/>
      </a:dk2>
      <a:lt2>
        <a:srgbClr val="EEECE1"/>
      </a:lt2>
      <a:accent1>
        <a:srgbClr val="E86B01"/>
      </a:accent1>
      <a:accent2>
        <a:srgbClr val="0D1969"/>
      </a:accent2>
      <a:accent3>
        <a:srgbClr val="FBC40E"/>
      </a:accent3>
      <a:accent4>
        <a:srgbClr val="006600"/>
      </a:accent4>
      <a:accent5>
        <a:srgbClr val="C00000"/>
      </a:accent5>
      <a:accent6>
        <a:srgbClr val="800080"/>
      </a:accent6>
      <a:hlink>
        <a:srgbClr val="0000FF"/>
      </a:hlink>
      <a:folHlink>
        <a:srgbClr val="7F7F7F"/>
      </a:folHlink>
    </a:clrScheme>
    <a:fontScheme name="ESE">
      <a:majorFont>
        <a:latin typeface="Georgi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?>

<Relationships xmlns="http://schemas.openxmlformats.org/package/2006/relationships">
  <Relationship Id="rId1" Type="http://schemas.openxmlformats.org/officeDocument/2006/relationships/customXmlProps" Target="itemProps1.xml"/>
</Relationships>

</file>

<file path=customXml/_rels/item2.xml.rels><?xml version="1.0" encoding="UTF-8"?>

<Relationships xmlns="http://schemas.openxmlformats.org/package/2006/relationships">
  <Relationship Id="rId1" Type="http://schemas.openxmlformats.org/officeDocument/2006/relationships/customXmlProps" Target="itemProps2.xml"/>
</Relationships>

</file>

<file path=customXml/_rels/item3.xml.rels><?xml version="1.0" encoding="UTF-8"?>

<Relationships xmlns="http://schemas.openxmlformats.org/package/2006/relationships">
  <Relationship Id="rId1" Type="http://schemas.openxmlformats.org/officeDocument/2006/relationships/customXmlProps" Target="itemProps3.xml"/>
</Relationships>

</file>

<file path=customXml/_rels/item4.xml.rels><?xml version="1.0" encoding="UTF-8"?>

<Relationships xmlns="http://schemas.openxmlformats.org/package/2006/relationships">
  <Relationship Id="rId1" Type="http://schemas.openxmlformats.org/officeDocument/2006/relationships/customXmlProps" Target="itemProps4.xml"/>
</Relationships>

</file>

<file path=customXml/item1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DESE-231-33160</_dlc_DocId>
    <_dlc_DocIdUrl xmlns="733efe1c-5bbe-4968-87dc-d400e65c879f">
      <Url>https://sharepoint.doemass.org/ese/webteam/cps/_layouts/DocIdRedir.aspx?ID=DESE-231-33160</Url>
      <Description>DESE-231-33160</Description>
    </_dlc_DocIdUrl>
  </documentManagement>
</p:properties>
</file>

<file path=customXml/itemProps1.xml><?xml version="1.0" encoding="utf-8"?>
<ds:datastoreItem xmlns:ds="http://schemas.openxmlformats.org/officeDocument/2006/customXml" ds:itemID="{6099D135-D636-4733-BF84-BEE7182DBECD}"/>
</file>

<file path=customXml/itemProps2.xml><?xml version="1.0" encoding="utf-8"?>
<ds:datastoreItem xmlns:ds="http://schemas.openxmlformats.org/officeDocument/2006/customXml" ds:itemID="{82AFCEA7-8215-4541-9E84-DD744EFC72D1}"/>
</file>

<file path=customXml/itemProps3.xml><?xml version="1.0" encoding="utf-8"?>
<ds:datastoreItem xmlns:ds="http://schemas.openxmlformats.org/officeDocument/2006/customXml" ds:itemID="{DAD5F09B-5662-465D-9F87-1405DF22389F}"/>
</file>

<file path=customXml/itemProps4.xml><?xml version="1.0" encoding="utf-8"?>
<ds:datastoreItem xmlns:ds="http://schemas.openxmlformats.org/officeDocument/2006/customXml" ds:itemID="{00B5C287-490A-45E7-ABE3-249648BA8619}"/>
</file>

<file path=docProps/app.xml><?xml version="1.0" encoding="utf-8"?>
<Properties xmlns="http://schemas.openxmlformats.org/officeDocument/2006/extended-properties" xmlns:vt="http://schemas.openxmlformats.org/officeDocument/2006/docPropsVTypes">
  <Template>2007_ESE_Template</Template>
  <TotalTime>13970</TotalTime>
  <Words>812</Words>
  <Application>Microsoft Office PowerPoint</Application>
  <PresentationFormat>On-screen Show (4:3)</PresentationFormat>
  <Paragraphs>143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2007_ESE_Template</vt:lpstr>
      <vt:lpstr>Changes to 2017 accountability reporting</vt:lpstr>
      <vt:lpstr>Agenda</vt:lpstr>
      <vt:lpstr>603 CMR 2.00: Accountability &amp; Assistance for School Districts &amp; Schools</vt:lpstr>
      <vt:lpstr>Amendment</vt:lpstr>
      <vt:lpstr>Rationale</vt:lpstr>
      <vt:lpstr>Process</vt:lpstr>
      <vt:lpstr>Details</vt:lpstr>
      <vt:lpstr>Details</vt:lpstr>
      <vt:lpstr>What will be reported in 2017?</vt:lpstr>
      <vt:lpstr>What will be reported in 2017?</vt:lpstr>
      <vt:lpstr>Example 1: Elementary school</vt:lpstr>
      <vt:lpstr>Example 2: Middle/high school</vt:lpstr>
      <vt:lpstr>Reporting in 2018 &amp; beyond 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2016-07-01T19:47:28Z</dcterms:created>
  <lastModifiedBy>ema</lastModifiedBy>
  <lastPrinted>2016-09-24T15:19:52Z</lastPrinted>
  <dcterms:modified xsi:type="dcterms:W3CDTF">2017-05-02T20:39:26Z</dcterms:modified>
  <revision>981</revision>
  <dc:title>MA accountability changes 2017</dc:title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0x010100524261BFE874874F899C38CF9C771BFF</vt:lpwstr>
  </property>
  <property fmtid="{D5CDD505-2E9C-101B-9397-08002B2CF9AE}" pid="3" name="_dlc_DocIdItemGuid">
    <vt:lpwstr>22947311-5101-4a3e-9f49-108df441b4e0</vt:lpwstr>
  </property>
</Properties>
</file>