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6.xml" ContentType="application/vnd.openxmlformats-officedocument.presentationml.notesSlide+xml"/>
  <Override PartName="/ppt/charts/chart5.xml" ContentType="application/vnd.openxmlformats-officedocument.drawingml.chart+xml"/>
  <Override PartName="/ppt/notesSlides/notesSlide17.xml" ContentType="application/vnd.openxmlformats-officedocument.presentationml.notesSl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66" r:id="rId1"/>
  </p:sldMasterIdLst>
  <p:notesMasterIdLst>
    <p:notesMasterId r:id="rId28"/>
  </p:notesMasterIdLst>
  <p:handoutMasterIdLst>
    <p:handoutMasterId r:id="rId29"/>
  </p:handoutMasterIdLst>
  <p:sldIdLst>
    <p:sldId id="1158" r:id="rId2"/>
    <p:sldId id="1202" r:id="rId3"/>
    <p:sldId id="1193" r:id="rId4"/>
    <p:sldId id="1160" r:id="rId5"/>
    <p:sldId id="1180" r:id="rId6"/>
    <p:sldId id="1194" r:id="rId7"/>
    <p:sldId id="1172" r:id="rId8"/>
    <p:sldId id="1173" r:id="rId9"/>
    <p:sldId id="1156" r:id="rId10"/>
    <p:sldId id="1195" r:id="rId11"/>
    <p:sldId id="1181" r:id="rId12"/>
    <p:sldId id="1183" r:id="rId13"/>
    <p:sldId id="1184" r:id="rId14"/>
    <p:sldId id="1186" r:id="rId15"/>
    <p:sldId id="1187" r:id="rId16"/>
    <p:sldId id="1189" r:id="rId17"/>
    <p:sldId id="1190" r:id="rId18"/>
    <p:sldId id="1191" r:id="rId19"/>
    <p:sldId id="1196" r:id="rId20"/>
    <p:sldId id="1197" r:id="rId21"/>
    <p:sldId id="1199" r:id="rId22"/>
    <p:sldId id="1198" r:id="rId23"/>
    <p:sldId id="1200" r:id="rId24"/>
    <p:sldId id="1203" r:id="rId25"/>
    <p:sldId id="1204" r:id="rId26"/>
    <p:sldId id="1201" r:id="rId27"/>
  </p:sldIdLst>
  <p:sldSz cx="9144000" cy="6858000" type="screen4x3"/>
  <p:notesSz cx="7010400" cy="9296400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9">
          <p15:clr>
            <a:srgbClr val="A4A3A4"/>
          </p15:clr>
        </p15:guide>
        <p15:guide id="2" pos="328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4324E"/>
    <a:srgbClr val="0B287B"/>
    <a:srgbClr val="925C3E"/>
    <a:srgbClr val="860000"/>
    <a:srgbClr val="FC6A10"/>
    <a:srgbClr val="3366CC"/>
    <a:srgbClr val="006699"/>
    <a:srgbClr val="7575D1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80719" autoAdjust="0"/>
  </p:normalViewPr>
  <p:slideViewPr>
    <p:cSldViewPr snapToGrid="0" snapToObjects="1">
      <p:cViewPr>
        <p:scale>
          <a:sx n="75" d="100"/>
          <a:sy n="75" d="100"/>
        </p:scale>
        <p:origin x="-1872" y="-54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64"/>
    </p:cViewPr>
  </p:sorterViewPr>
  <p:notesViewPr>
    <p:cSldViewPr snapToGrid="0" snapToObjects="1">
      <p:cViewPr>
        <p:scale>
          <a:sx n="100" d="100"/>
          <a:sy n="100" d="100"/>
        </p:scale>
        <p:origin x="3504" y="-300"/>
      </p:cViewPr>
      <p:guideLst>
        <p:guide orient="horz" pos="2929"/>
        <p:guide pos="328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PH-FP-CO-121\dph2\BHISRE\REPI\death\Opioid\Chapter%2055%20Documentation\BMC%20Projects\Alex%20Walley\Copy%20of%20Tox_PMP_CH55R2%20170821aw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land\AppData\Local\Microsoft\Windows\Temporary%20Internet%20Files\Content.Outlook\W19HINUG\Survival%20Data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Prevalence of OUD by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Known</c:v>
                </c:pt>
              </c:strCache>
            </c:strRef>
          </c:tx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1.1123116644085993E-2</c:v>
                </c:pt>
                <c:pt idx="1">
                  <c:v>1.2958197735090637E-2</c:v>
                </c:pt>
                <c:pt idx="2">
                  <c:v>1.6003426870005926E-2</c:v>
                </c:pt>
                <c:pt idx="3">
                  <c:v>1.906026577563354E-2</c:v>
                </c:pt>
                <c:pt idx="4">
                  <c:v>2.0539734224366463E-2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F0-42A6-AA87-B4F8118CA9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Unknown</c:v>
                </c:pt>
              </c:strCache>
            </c:strRef>
          </c:tx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1.6076883355914007E-2</c:v>
                </c:pt>
                <c:pt idx="1">
                  <c:v>1.3726322807560004E-2</c:v>
                </c:pt>
                <c:pt idx="2">
                  <c:v>2.1096573129994071E-2</c:v>
                </c:pt>
                <c:pt idx="3">
                  <c:v>2.0539734224366463E-2</c:v>
                </c:pt>
                <c:pt idx="4">
                  <c:v>2.3243764897389687E-2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5909888"/>
        <c:axId val="45911424"/>
      </c:barChart>
      <c:catAx>
        <c:axId val="4590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5911424"/>
        <c:crosses val="autoZero"/>
        <c:auto val="1"/>
        <c:lblAlgn val="ctr"/>
        <c:lblOffset val="100"/>
        <c:noMultiLvlLbl val="0"/>
      </c:catAx>
      <c:valAx>
        <c:axId val="45911424"/>
        <c:scaling>
          <c:orientation val="minMax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5909888"/>
        <c:crosses val="autoZero"/>
        <c:crossBetween val="between"/>
        <c:majorUnit val="1.0000000000000002E-2"/>
      </c:valAx>
    </c:plotArea>
    <c:legend>
      <c:legendPos val="t"/>
      <c:layout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Prevalence of OUD by Year – 11-25 years of age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Known</c:v>
                </c:pt>
              </c:strCache>
            </c:strRef>
          </c:tx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2.3114774366371315E-3</c:v>
                </c:pt>
                <c:pt idx="1">
                  <c:v>3.448482750663436E-3</c:v>
                </c:pt>
                <c:pt idx="2">
                  <c:v>5.7046319977266261E-3</c:v>
                </c:pt>
                <c:pt idx="3">
                  <c:v>7.8678673448059639E-3</c:v>
                </c:pt>
                <c:pt idx="4">
                  <c:v>9.2282147663464674E-3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F0-42A6-AA87-B4F8118CA9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Unknown</c:v>
                </c:pt>
              </c:strCache>
            </c:strRef>
          </c:tx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1.2885225633628681E-3</c:v>
                </c:pt>
                <c:pt idx="1">
                  <c:v>2.9515172493365643E-3</c:v>
                </c:pt>
                <c:pt idx="2">
                  <c:v>4.6953680022733734E-3</c:v>
                </c:pt>
                <c:pt idx="3">
                  <c:v>2.6321326551940359E-3</c:v>
                </c:pt>
                <c:pt idx="4">
                  <c:v>6.5717852336535341E-3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5862912"/>
        <c:axId val="45864448"/>
      </c:barChart>
      <c:catAx>
        <c:axId val="4586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5864448"/>
        <c:crosses val="autoZero"/>
        <c:auto val="1"/>
        <c:lblAlgn val="ctr"/>
        <c:lblOffset val="100"/>
        <c:noMultiLvlLbl val="0"/>
      </c:catAx>
      <c:valAx>
        <c:axId val="45864448"/>
        <c:scaling>
          <c:orientation val="minMax"/>
        </c:scaling>
        <c:delete val="0"/>
        <c:axPos val="l"/>
        <c:majorGridlines/>
        <c:numFmt formatCode="0.0%" sourceLinked="0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5862912"/>
        <c:crosses val="autoZero"/>
        <c:crossBetween val="between"/>
        <c:majorUnit val="5.000000000000001E-3"/>
      </c:valAx>
    </c:plotArea>
    <c:legend>
      <c:legendPos val="t"/>
      <c:layout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Active Rx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-2.2141451144382601E-17"/>
                  <c:y val="-4.66982799313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825-447D-B552-059F61CBFF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4282902288765202E-17"/>
                  <c:y val="5.8372849914210302E-3"/>
                </c:manualLayout>
              </c:layout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825-447D-B552-059F61CBFF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noFill/>
                <a:ln w="25400">
                  <a:noFill/>
                </a:ln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All opioids in tox prescribed</c:v>
                </c:pt>
                <c:pt idx="1">
                  <c:v>At Death</c:v>
                </c:pt>
                <c:pt idx="2">
                  <c:v>1 week</c:v>
                </c:pt>
                <c:pt idx="3">
                  <c:v>1 month</c:v>
                </c:pt>
                <c:pt idx="4">
                  <c:v>3 months</c:v>
                </c:pt>
                <c:pt idx="5">
                  <c:v>6 months</c:v>
                </c:pt>
                <c:pt idx="6">
                  <c:v>1 year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1.2999999999999999E-2</c:v>
                </c:pt>
                <c:pt idx="1">
                  <c:v>0.16800000000000001</c:v>
                </c:pt>
                <c:pt idx="2">
                  <c:v>0.20599999999999999</c:v>
                </c:pt>
                <c:pt idx="3">
                  <c:v>0.26800000000000002</c:v>
                </c:pt>
                <c:pt idx="4">
                  <c:v>0.35699999999999998</c:v>
                </c:pt>
                <c:pt idx="5">
                  <c:v>0.45</c:v>
                </c:pt>
                <c:pt idx="6">
                  <c:v>0.57699999999999996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9825-447D-B552-059F61CBFF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active Rx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All opioids in tox prescribed</c:v>
                </c:pt>
                <c:pt idx="1">
                  <c:v>At Death</c:v>
                </c:pt>
                <c:pt idx="2">
                  <c:v>1 week</c:v>
                </c:pt>
                <c:pt idx="3">
                  <c:v>1 month</c:v>
                </c:pt>
                <c:pt idx="4">
                  <c:v>3 months</c:v>
                </c:pt>
                <c:pt idx="5">
                  <c:v>6 months</c:v>
                </c:pt>
                <c:pt idx="6">
                  <c:v>1 year</c:v>
                </c:pt>
              </c:strCache>
            </c:strRef>
          </c:cat>
          <c:val>
            <c:numRef>
              <c:f>Sheet1!$C$2:$C$8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9825-447D-B552-059F61CBF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064192"/>
        <c:axId val="47065728"/>
      </c:barChart>
      <c:catAx>
        <c:axId val="47064192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065728"/>
        <c:crosses val="autoZero"/>
        <c:auto val="1"/>
        <c:lblAlgn val="ctr"/>
        <c:lblOffset val="100"/>
        <c:noMultiLvlLbl val="0"/>
      </c:catAx>
      <c:valAx>
        <c:axId val="47065728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064192"/>
        <c:crosses val="max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7100393700787404"/>
          <c:y val="3.5136552009946122E-2"/>
          <c:w val="0.4616360454943132"/>
          <c:h val="0.8330941965587634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Substance in Tox 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Hydromorphone (n=17)</c:v>
                </c:pt>
                <c:pt idx="1">
                  <c:v>Hydryocodone (n=18)</c:v>
                </c:pt>
                <c:pt idx="2">
                  <c:v>Morphine (n=20)</c:v>
                </c:pt>
                <c:pt idx="3">
                  <c:v>Tramdaol (n=23)</c:v>
                </c:pt>
                <c:pt idx="4">
                  <c:v>Methadone RX (n=38)</c:v>
                </c:pt>
                <c:pt idx="5">
                  <c:v>Buprenorphine (n=97)</c:v>
                </c:pt>
                <c:pt idx="6">
                  <c:v>Methadone MMT (n=112)</c:v>
                </c:pt>
                <c:pt idx="7">
                  <c:v>Oxycodone (n=176)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7</c:v>
                </c:pt>
                <c:pt idx="1">
                  <c:v>10</c:v>
                </c:pt>
                <c:pt idx="2">
                  <c:v>13</c:v>
                </c:pt>
                <c:pt idx="3">
                  <c:v>14</c:v>
                </c:pt>
                <c:pt idx="4">
                  <c:v>33</c:v>
                </c:pt>
                <c:pt idx="5">
                  <c:v>41</c:v>
                </c:pt>
                <c:pt idx="6">
                  <c:v>36</c:v>
                </c:pt>
                <c:pt idx="7">
                  <c:v>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Substance Not in Tox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211480362537766E-2"/>
                  <c:y val="9.6490113408151522E-17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smtClean="0">
                        <a:solidFill>
                          <a:schemeClr val="tx1"/>
                        </a:solidFill>
                      </a:rPr>
                      <a:t>59%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722054380664652E-2"/>
                  <c:y val="-5.2633651056775794E-3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smtClean="0">
                        <a:solidFill>
                          <a:schemeClr val="tx1"/>
                        </a:solidFill>
                      </a:rPr>
                      <a:t>44%</a:t>
                    </a:r>
                    <a:endParaRPr lang="en-US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700906344410877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smtClean="0">
                        <a:solidFill>
                          <a:schemeClr val="tx1"/>
                        </a:solidFill>
                      </a:rPr>
                      <a:t>35%</a:t>
                    </a:r>
                    <a:endParaRPr lang="en-US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0211480362537818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39%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7190332326283987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13%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58%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32%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52%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Hydromorphone (n=17)</c:v>
                </c:pt>
                <c:pt idx="1">
                  <c:v>Hydryocodone (n=18)</c:v>
                </c:pt>
                <c:pt idx="2">
                  <c:v>Morphine (n=20)</c:v>
                </c:pt>
                <c:pt idx="3">
                  <c:v>Tramdaol (n=23)</c:v>
                </c:pt>
                <c:pt idx="4">
                  <c:v>Methadone RX (n=38)</c:v>
                </c:pt>
                <c:pt idx="5">
                  <c:v>Buprenorphine (n=97)</c:v>
                </c:pt>
                <c:pt idx="6">
                  <c:v>Methadone MMT (n=112)</c:v>
                </c:pt>
                <c:pt idx="7">
                  <c:v>Oxycodone (n=176)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10</c:v>
                </c:pt>
                <c:pt idx="1">
                  <c:v>8</c:v>
                </c:pt>
                <c:pt idx="2">
                  <c:v>7</c:v>
                </c:pt>
                <c:pt idx="3">
                  <c:v>9</c:v>
                </c:pt>
                <c:pt idx="4">
                  <c:v>5</c:v>
                </c:pt>
                <c:pt idx="5">
                  <c:v>56</c:v>
                </c:pt>
                <c:pt idx="6">
                  <c:v>76</c:v>
                </c:pt>
                <c:pt idx="7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7660544"/>
        <c:axId val="227662080"/>
      </c:barChart>
      <c:catAx>
        <c:axId val="2276605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27662080"/>
        <c:crosses val="autoZero"/>
        <c:auto val="1"/>
        <c:lblAlgn val="ctr"/>
        <c:lblOffset val="100"/>
        <c:noMultiLvlLbl val="0"/>
      </c:catAx>
      <c:valAx>
        <c:axId val="22766208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27660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80572823133945"/>
          <c:y val="0.33996705346042272"/>
          <c:w val="0.1715275590551181"/>
          <c:h val="0.3063232720909886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Rx Opioid</c:v>
                </c:pt>
              </c:strCache>
            </c:strRef>
          </c:tx>
          <c:marker>
            <c:symbol val="none"/>
          </c:marker>
          <c:cat>
            <c:numRef>
              <c:f>Sheet1!$A$2:$A$26</c:f>
              <c:numCache>
                <c:formatCode>General</c:formatCode>
                <c:ptCount val="25"/>
                <c:pt idx="0">
                  <c:v>-12</c:v>
                </c:pt>
                <c:pt idx="1">
                  <c:v>-11</c:v>
                </c:pt>
                <c:pt idx="2">
                  <c:v>-10</c:v>
                </c:pt>
                <c:pt idx="3">
                  <c:v>-9</c:v>
                </c:pt>
                <c:pt idx="4">
                  <c:v>-8</c:v>
                </c:pt>
                <c:pt idx="5">
                  <c:v>-7</c:v>
                </c:pt>
                <c:pt idx="6">
                  <c:v>-6</c:v>
                </c:pt>
                <c:pt idx="7">
                  <c:v>-5</c:v>
                </c:pt>
                <c:pt idx="8">
                  <c:v>-4</c:v>
                </c:pt>
                <c:pt idx="9">
                  <c:v>-3</c:v>
                </c:pt>
                <c:pt idx="10">
                  <c:v>-2</c:v>
                </c:pt>
                <c:pt idx="11">
                  <c:v>-1</c:v>
                </c:pt>
                <c:pt idx="12">
                  <c:v>0</c:v>
                </c:pt>
                <c:pt idx="13">
                  <c:v>1</c:v>
                </c:pt>
                <c:pt idx="14">
                  <c:v>2</c:v>
                </c:pt>
                <c:pt idx="15">
                  <c:v>3</c:v>
                </c:pt>
                <c:pt idx="16">
                  <c:v>4</c:v>
                </c:pt>
                <c:pt idx="17">
                  <c:v>5</c:v>
                </c:pt>
                <c:pt idx="18">
                  <c:v>6</c:v>
                </c:pt>
                <c:pt idx="19">
                  <c:v>7</c:v>
                </c:pt>
                <c:pt idx="20">
                  <c:v>8</c:v>
                </c:pt>
                <c:pt idx="21">
                  <c:v>9</c:v>
                </c:pt>
                <c:pt idx="22">
                  <c:v>10</c:v>
                </c:pt>
                <c:pt idx="23">
                  <c:v>11</c:v>
                </c:pt>
                <c:pt idx="24">
                  <c:v>12</c:v>
                </c:pt>
              </c:numCache>
            </c:num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0.13466629118558152</c:v>
                </c:pt>
                <c:pt idx="1">
                  <c:v>0.13297662630245002</c:v>
                </c:pt>
                <c:pt idx="2">
                  <c:v>0.13078006195437905</c:v>
                </c:pt>
                <c:pt idx="3">
                  <c:v>0.1310616727682343</c:v>
                </c:pt>
                <c:pt idx="4">
                  <c:v>0.13342720360461841</c:v>
                </c:pt>
                <c:pt idx="5">
                  <c:v>0.13387778090678681</c:v>
                </c:pt>
                <c:pt idx="6">
                  <c:v>0.13303294846522107</c:v>
                </c:pt>
                <c:pt idx="7">
                  <c:v>0.13404674739509997</c:v>
                </c:pt>
                <c:pt idx="8">
                  <c:v>0.13703182202196565</c:v>
                </c:pt>
                <c:pt idx="9">
                  <c:v>0.13827090960292876</c:v>
                </c:pt>
                <c:pt idx="10">
                  <c:v>0.13911574204449451</c:v>
                </c:pt>
                <c:pt idx="11">
                  <c:v>0.14733877780906787</c:v>
                </c:pt>
                <c:pt idx="12">
                  <c:v>0.14694452266967051</c:v>
                </c:pt>
                <c:pt idx="13">
                  <c:v>0.11523514502956914</c:v>
                </c:pt>
                <c:pt idx="14">
                  <c:v>0.1119525289629839</c:v>
                </c:pt>
                <c:pt idx="15">
                  <c:v>0.11154042843343372</c:v>
                </c:pt>
                <c:pt idx="16">
                  <c:v>0.10819915496174488</c:v>
                </c:pt>
                <c:pt idx="17">
                  <c:v>0.1056346109708515</c:v>
                </c:pt>
                <c:pt idx="18">
                  <c:v>0.10611821638437607</c:v>
                </c:pt>
                <c:pt idx="19">
                  <c:v>0.10286638927415627</c:v>
                </c:pt>
                <c:pt idx="20">
                  <c:v>0.10215802297250261</c:v>
                </c:pt>
                <c:pt idx="21">
                  <c:v>0.10110658124635993</c:v>
                </c:pt>
                <c:pt idx="22">
                  <c:v>9.6293264733395695E-2</c:v>
                </c:pt>
                <c:pt idx="23">
                  <c:v>9.4377274327972771E-2</c:v>
                </c:pt>
                <c:pt idx="24">
                  <c:v>9.4110718492343939E-2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0D6-4699-9E9F-C56542CAE63E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Any MOUD</c:v>
                </c:pt>
              </c:strCache>
            </c:strRef>
          </c:tx>
          <c:marker>
            <c:symbol val="none"/>
          </c:marker>
          <c:cat>
            <c:numRef>
              <c:f>Sheet1!$A$2:$A$26</c:f>
              <c:numCache>
                <c:formatCode>General</c:formatCode>
                <c:ptCount val="25"/>
                <c:pt idx="0">
                  <c:v>-12</c:v>
                </c:pt>
                <c:pt idx="1">
                  <c:v>-11</c:v>
                </c:pt>
                <c:pt idx="2">
                  <c:v>-10</c:v>
                </c:pt>
                <c:pt idx="3">
                  <c:v>-9</c:v>
                </c:pt>
                <c:pt idx="4">
                  <c:v>-8</c:v>
                </c:pt>
                <c:pt idx="5">
                  <c:v>-7</c:v>
                </c:pt>
                <c:pt idx="6">
                  <c:v>-6</c:v>
                </c:pt>
                <c:pt idx="7">
                  <c:v>-5</c:v>
                </c:pt>
                <c:pt idx="8">
                  <c:v>-4</c:v>
                </c:pt>
                <c:pt idx="9">
                  <c:v>-3</c:v>
                </c:pt>
                <c:pt idx="10">
                  <c:v>-2</c:v>
                </c:pt>
                <c:pt idx="11">
                  <c:v>-1</c:v>
                </c:pt>
                <c:pt idx="12">
                  <c:v>0</c:v>
                </c:pt>
                <c:pt idx="13">
                  <c:v>1</c:v>
                </c:pt>
                <c:pt idx="14">
                  <c:v>2</c:v>
                </c:pt>
                <c:pt idx="15">
                  <c:v>3</c:v>
                </c:pt>
                <c:pt idx="16">
                  <c:v>4</c:v>
                </c:pt>
                <c:pt idx="17">
                  <c:v>5</c:v>
                </c:pt>
                <c:pt idx="18">
                  <c:v>6</c:v>
                </c:pt>
                <c:pt idx="19">
                  <c:v>7</c:v>
                </c:pt>
                <c:pt idx="20">
                  <c:v>8</c:v>
                </c:pt>
                <c:pt idx="21">
                  <c:v>9</c:v>
                </c:pt>
                <c:pt idx="22">
                  <c:v>10</c:v>
                </c:pt>
                <c:pt idx="23">
                  <c:v>11</c:v>
                </c:pt>
                <c:pt idx="24">
                  <c:v>12</c:v>
                </c:pt>
              </c:numCache>
            </c:numRef>
          </c:cat>
          <c:val>
            <c:numRef>
              <c:f>Sheet1!$D$2:$D$26</c:f>
              <c:numCache>
                <c:formatCode>General</c:formatCode>
                <c:ptCount val="25"/>
                <c:pt idx="0">
                  <c:v>0.11371444663475078</c:v>
                </c:pt>
                <c:pt idx="1">
                  <c:v>0.11439031258800338</c:v>
                </c:pt>
                <c:pt idx="2">
                  <c:v>0.11557307800619544</c:v>
                </c:pt>
                <c:pt idx="3">
                  <c:v>0.11512250070402703</c:v>
                </c:pt>
                <c:pt idx="4">
                  <c:v>0.11782596451703746</c:v>
                </c:pt>
                <c:pt idx="5">
                  <c:v>0.11940298507462686</c:v>
                </c:pt>
                <c:pt idx="6">
                  <c:v>0.11715009856378485</c:v>
                </c:pt>
                <c:pt idx="7">
                  <c:v>0.11647423261053225</c:v>
                </c:pt>
                <c:pt idx="8">
                  <c:v>0.11303858068149816</c:v>
                </c:pt>
                <c:pt idx="9">
                  <c:v>0.11185581526330611</c:v>
                </c:pt>
                <c:pt idx="10">
                  <c:v>0.10802590819487469</c:v>
                </c:pt>
                <c:pt idx="11">
                  <c:v>0.1026753027316249</c:v>
                </c:pt>
                <c:pt idx="12">
                  <c:v>0.10853280765981414</c:v>
                </c:pt>
                <c:pt idx="13">
                  <c:v>0.12030413967896367</c:v>
                </c:pt>
                <c:pt idx="14">
                  <c:v>0.12144673636620515</c:v>
                </c:pt>
                <c:pt idx="15">
                  <c:v>0.12534803113813284</c:v>
                </c:pt>
                <c:pt idx="16">
                  <c:v>0.12915381980130181</c:v>
                </c:pt>
                <c:pt idx="17">
                  <c:v>0.13323387652054167</c:v>
                </c:pt>
                <c:pt idx="18">
                  <c:v>0.13636363636363635</c:v>
                </c:pt>
                <c:pt idx="19">
                  <c:v>0.13765603328710124</c:v>
                </c:pt>
                <c:pt idx="20">
                  <c:v>0.14108365239586959</c:v>
                </c:pt>
                <c:pt idx="21">
                  <c:v>0.14403028538147933</c:v>
                </c:pt>
                <c:pt idx="22">
                  <c:v>0.14540458372310572</c:v>
                </c:pt>
                <c:pt idx="23">
                  <c:v>0.1453809132527292</c:v>
                </c:pt>
                <c:pt idx="24">
                  <c:v>0.14817432273262662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0D6-4699-9E9F-C56542CAE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688896"/>
        <c:axId val="46723840"/>
      </c:lineChart>
      <c:catAx>
        <c:axId val="46688896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Months from index overdose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6723840"/>
        <c:crosses val="autoZero"/>
        <c:auto val="1"/>
        <c:lblAlgn val="ctr"/>
        <c:lblOffset val="100"/>
        <c:tickLblSkip val="3"/>
        <c:tickMarkSkip val="1"/>
        <c:noMultiLvlLbl val="0"/>
      </c:catAx>
      <c:valAx>
        <c:axId val="467238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receiving medication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7.3993163645242013E-2"/>
            </c:manualLayout>
          </c:layout>
          <c:overlay val="0"/>
        </c:title>
        <c:numFmt formatCode="0%" sourceLinked="0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6688896"/>
        <c:crosses val="autoZero"/>
        <c:crossBetween val="midCat"/>
        <c:majorUnit val="5.000000000000001E-2"/>
      </c:valAx>
    </c:plotArea>
    <c:legend>
      <c:legendPos val="r"/>
      <c:layout>
        <c:manualLayout>
          <c:xMode val="edge"/>
          <c:yMode val="edge"/>
          <c:x val="0.67446489501312323"/>
          <c:y val="0.46938533846059938"/>
          <c:w val="0.2801948792746824"/>
          <c:h val="0.23177195873771592"/>
        </c:manualLayout>
      </c:layout>
      <c:overlay val="1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400" dirty="0"/>
              <a:t>Average Survival Time For Those Who Died of </a:t>
            </a:r>
            <a:br>
              <a:rPr lang="en-US" sz="1400" dirty="0"/>
            </a:br>
            <a:r>
              <a:rPr lang="en-US" sz="1400" dirty="0"/>
              <a:t>Opioid Overdose was 36</a:t>
            </a:r>
            <a:r>
              <a:rPr lang="en-US" sz="1400" baseline="0" dirty="0"/>
              <a:t> Months</a:t>
            </a:r>
            <a:endParaRPr lang="en-US" sz="14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7580949366253838E-2"/>
          <c:y val="0.12662236694219445"/>
          <c:w val="0.89399358999723022"/>
          <c:h val="0.85851730995922892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'[Survival Data (2).xlsx]Sheet1'!$D$3:$D$70</c:f>
              <c:numCache>
                <c:formatCode>General</c:formatCode>
                <c:ptCount val="68"/>
                <c:pt idx="0">
                  <c:v>99.88</c:v>
                </c:pt>
                <c:pt idx="1">
                  <c:v>99.36</c:v>
                </c:pt>
                <c:pt idx="2">
                  <c:v>98.12</c:v>
                </c:pt>
                <c:pt idx="3">
                  <c:v>96.88000000000001</c:v>
                </c:pt>
                <c:pt idx="4">
                  <c:v>95.679999999999978</c:v>
                </c:pt>
                <c:pt idx="5">
                  <c:v>94.32</c:v>
                </c:pt>
                <c:pt idx="6">
                  <c:v>92.679999999999978</c:v>
                </c:pt>
                <c:pt idx="7">
                  <c:v>91.48</c:v>
                </c:pt>
                <c:pt idx="8">
                  <c:v>90.679999999999978</c:v>
                </c:pt>
                <c:pt idx="9">
                  <c:v>89.679999999999978</c:v>
                </c:pt>
                <c:pt idx="10">
                  <c:v>88.080000000000013</c:v>
                </c:pt>
                <c:pt idx="11">
                  <c:v>86.800000000000011</c:v>
                </c:pt>
                <c:pt idx="12">
                  <c:v>85.720000000000013</c:v>
                </c:pt>
                <c:pt idx="13">
                  <c:v>84.480000000000032</c:v>
                </c:pt>
                <c:pt idx="14">
                  <c:v>83.12</c:v>
                </c:pt>
                <c:pt idx="15">
                  <c:v>81.920000000000016</c:v>
                </c:pt>
                <c:pt idx="16">
                  <c:v>80.760000000000034</c:v>
                </c:pt>
                <c:pt idx="17">
                  <c:v>79.480000000000032</c:v>
                </c:pt>
                <c:pt idx="18">
                  <c:v>77.600000000000009</c:v>
                </c:pt>
                <c:pt idx="19">
                  <c:v>76.000000000000028</c:v>
                </c:pt>
                <c:pt idx="20">
                  <c:v>74.28000000000003</c:v>
                </c:pt>
                <c:pt idx="21">
                  <c:v>72.52000000000001</c:v>
                </c:pt>
                <c:pt idx="22">
                  <c:v>71.000000000000028</c:v>
                </c:pt>
                <c:pt idx="23">
                  <c:v>69.640000000000029</c:v>
                </c:pt>
                <c:pt idx="24">
                  <c:v>68.160000000000011</c:v>
                </c:pt>
                <c:pt idx="25">
                  <c:v>66.400000000000006</c:v>
                </c:pt>
                <c:pt idx="26">
                  <c:v>65.000000000000014</c:v>
                </c:pt>
                <c:pt idx="27">
                  <c:v>63.000000000000007</c:v>
                </c:pt>
                <c:pt idx="28">
                  <c:v>60.920000000000023</c:v>
                </c:pt>
                <c:pt idx="29">
                  <c:v>59.320000000000007</c:v>
                </c:pt>
                <c:pt idx="30">
                  <c:v>57.84</c:v>
                </c:pt>
                <c:pt idx="31">
                  <c:v>55.960000000000022</c:v>
                </c:pt>
                <c:pt idx="32">
                  <c:v>54.080000000000013</c:v>
                </c:pt>
                <c:pt idx="33">
                  <c:v>52.720000000000013</c:v>
                </c:pt>
                <c:pt idx="34">
                  <c:v>50.8</c:v>
                </c:pt>
                <c:pt idx="35">
                  <c:v>48.88</c:v>
                </c:pt>
                <c:pt idx="36">
                  <c:v>46.8</c:v>
                </c:pt>
                <c:pt idx="37">
                  <c:v>44.760000000000012</c:v>
                </c:pt>
                <c:pt idx="38">
                  <c:v>42.960000000000022</c:v>
                </c:pt>
                <c:pt idx="39">
                  <c:v>41.240000000000023</c:v>
                </c:pt>
                <c:pt idx="40">
                  <c:v>39.200000000000017</c:v>
                </c:pt>
                <c:pt idx="41">
                  <c:v>37.200000000000017</c:v>
                </c:pt>
                <c:pt idx="42">
                  <c:v>35.520000000000017</c:v>
                </c:pt>
                <c:pt idx="43">
                  <c:v>33.600000000000023</c:v>
                </c:pt>
                <c:pt idx="44">
                  <c:v>31.960000000000012</c:v>
                </c:pt>
                <c:pt idx="45">
                  <c:v>29.760000000000019</c:v>
                </c:pt>
                <c:pt idx="46">
                  <c:v>27.88000000000002</c:v>
                </c:pt>
                <c:pt idx="47">
                  <c:v>25.840000000000021</c:v>
                </c:pt>
                <c:pt idx="48">
                  <c:v>24.600000000000019</c:v>
                </c:pt>
                <c:pt idx="49">
                  <c:v>22.920000000000019</c:v>
                </c:pt>
                <c:pt idx="50">
                  <c:v>20.920000000000019</c:v>
                </c:pt>
                <c:pt idx="51">
                  <c:v>18.88000000000002</c:v>
                </c:pt>
                <c:pt idx="52">
                  <c:v>17.08000000000002</c:v>
                </c:pt>
                <c:pt idx="53">
                  <c:v>15.520000000000019</c:v>
                </c:pt>
                <c:pt idx="54">
                  <c:v>13.72000000000002</c:v>
                </c:pt>
                <c:pt idx="55">
                  <c:v>12.24000000000002</c:v>
                </c:pt>
                <c:pt idx="56">
                  <c:v>10.24000000000002</c:v>
                </c:pt>
                <c:pt idx="57">
                  <c:v>8.6400000000000183</c:v>
                </c:pt>
                <c:pt idx="58">
                  <c:v>7.0400000000000187</c:v>
                </c:pt>
                <c:pt idx="59">
                  <c:v>6.1200000000000054</c:v>
                </c:pt>
                <c:pt idx="60">
                  <c:v>4.6800000000000157</c:v>
                </c:pt>
                <c:pt idx="61">
                  <c:v>3.2800000000000198</c:v>
                </c:pt>
                <c:pt idx="62">
                  <c:v>2.4400000000000199</c:v>
                </c:pt>
                <c:pt idx="63">
                  <c:v>1.8800000000000201</c:v>
                </c:pt>
                <c:pt idx="64">
                  <c:v>1.1200000000000201</c:v>
                </c:pt>
                <c:pt idx="65">
                  <c:v>0.520000000000019</c:v>
                </c:pt>
                <c:pt idx="66">
                  <c:v>0.28000000000001901</c:v>
                </c:pt>
                <c:pt idx="67">
                  <c:v>4.0000000000019499E-2</c:v>
                </c:pt>
              </c:numCache>
            </c:numRef>
          </c:cat>
          <c:val>
            <c:numRef>
              <c:f>'[Survival Data (2).xlsx]Sheet1'!$G$3:$G$70</c:f>
              <c:numCache>
                <c:formatCode>General</c:formatCode>
                <c:ptCount val="68"/>
                <c:pt idx="0">
                  <c:v>99.88</c:v>
                </c:pt>
                <c:pt idx="1">
                  <c:v>99.36</c:v>
                </c:pt>
                <c:pt idx="2">
                  <c:v>98.12</c:v>
                </c:pt>
                <c:pt idx="3">
                  <c:v>96.88000000000001</c:v>
                </c:pt>
                <c:pt idx="4">
                  <c:v>95.679999999999978</c:v>
                </c:pt>
                <c:pt idx="5">
                  <c:v>94.32</c:v>
                </c:pt>
                <c:pt idx="6">
                  <c:v>92.679999999999978</c:v>
                </c:pt>
                <c:pt idx="7">
                  <c:v>91.48</c:v>
                </c:pt>
                <c:pt idx="8">
                  <c:v>90.679999999999978</c:v>
                </c:pt>
                <c:pt idx="9">
                  <c:v>89.679999999999978</c:v>
                </c:pt>
                <c:pt idx="10">
                  <c:v>88.080000000000013</c:v>
                </c:pt>
                <c:pt idx="11">
                  <c:v>86.800000000000011</c:v>
                </c:pt>
                <c:pt idx="12">
                  <c:v>85.720000000000013</c:v>
                </c:pt>
                <c:pt idx="13">
                  <c:v>84.480000000000032</c:v>
                </c:pt>
                <c:pt idx="14">
                  <c:v>83.12</c:v>
                </c:pt>
                <c:pt idx="15">
                  <c:v>81.920000000000016</c:v>
                </c:pt>
                <c:pt idx="16">
                  <c:v>80.760000000000034</c:v>
                </c:pt>
                <c:pt idx="17">
                  <c:v>79.480000000000032</c:v>
                </c:pt>
                <c:pt idx="18">
                  <c:v>77.600000000000009</c:v>
                </c:pt>
                <c:pt idx="19">
                  <c:v>76.000000000000028</c:v>
                </c:pt>
                <c:pt idx="20">
                  <c:v>74.28000000000003</c:v>
                </c:pt>
                <c:pt idx="21">
                  <c:v>72.52000000000001</c:v>
                </c:pt>
                <c:pt idx="22">
                  <c:v>71.000000000000028</c:v>
                </c:pt>
                <c:pt idx="23">
                  <c:v>69.640000000000029</c:v>
                </c:pt>
                <c:pt idx="24">
                  <c:v>68.160000000000011</c:v>
                </c:pt>
                <c:pt idx="25">
                  <c:v>66.400000000000006</c:v>
                </c:pt>
                <c:pt idx="26">
                  <c:v>65.000000000000014</c:v>
                </c:pt>
                <c:pt idx="27">
                  <c:v>63.000000000000007</c:v>
                </c:pt>
                <c:pt idx="28">
                  <c:v>60.920000000000023</c:v>
                </c:pt>
                <c:pt idx="29">
                  <c:v>59.320000000000007</c:v>
                </c:pt>
                <c:pt idx="30">
                  <c:v>57.84</c:v>
                </c:pt>
                <c:pt idx="31">
                  <c:v>55.960000000000022</c:v>
                </c:pt>
                <c:pt idx="32">
                  <c:v>54.080000000000013</c:v>
                </c:pt>
                <c:pt idx="33">
                  <c:v>52.720000000000013</c:v>
                </c:pt>
                <c:pt idx="34">
                  <c:v>50.8</c:v>
                </c:pt>
                <c:pt idx="35">
                  <c:v>48.88</c:v>
                </c:pt>
                <c:pt idx="36">
                  <c:v>46.8</c:v>
                </c:pt>
                <c:pt idx="37">
                  <c:v>44.760000000000012</c:v>
                </c:pt>
                <c:pt idx="38">
                  <c:v>42.960000000000022</c:v>
                </c:pt>
                <c:pt idx="39">
                  <c:v>41.240000000000023</c:v>
                </c:pt>
                <c:pt idx="40">
                  <c:v>39.200000000000017</c:v>
                </c:pt>
                <c:pt idx="41">
                  <c:v>37.200000000000017</c:v>
                </c:pt>
                <c:pt idx="42">
                  <c:v>35.520000000000017</c:v>
                </c:pt>
                <c:pt idx="43">
                  <c:v>33.600000000000023</c:v>
                </c:pt>
                <c:pt idx="44">
                  <c:v>31.960000000000012</c:v>
                </c:pt>
                <c:pt idx="45">
                  <c:v>29.760000000000019</c:v>
                </c:pt>
                <c:pt idx="46">
                  <c:v>27.88000000000002</c:v>
                </c:pt>
                <c:pt idx="47">
                  <c:v>25.840000000000021</c:v>
                </c:pt>
                <c:pt idx="48">
                  <c:v>24.600000000000019</c:v>
                </c:pt>
                <c:pt idx="49">
                  <c:v>22.920000000000019</c:v>
                </c:pt>
                <c:pt idx="50">
                  <c:v>20.920000000000019</c:v>
                </c:pt>
                <c:pt idx="51">
                  <c:v>18.88000000000002</c:v>
                </c:pt>
                <c:pt idx="52">
                  <c:v>17.08000000000002</c:v>
                </c:pt>
                <c:pt idx="53">
                  <c:v>15.520000000000019</c:v>
                </c:pt>
                <c:pt idx="54">
                  <c:v>13.72000000000002</c:v>
                </c:pt>
                <c:pt idx="55">
                  <c:v>12.24000000000002</c:v>
                </c:pt>
                <c:pt idx="56">
                  <c:v>10.24000000000002</c:v>
                </c:pt>
                <c:pt idx="57">
                  <c:v>8.6400000000000183</c:v>
                </c:pt>
                <c:pt idx="58">
                  <c:v>7.0400000000000187</c:v>
                </c:pt>
                <c:pt idx="59">
                  <c:v>6.1200000000000054</c:v>
                </c:pt>
                <c:pt idx="60">
                  <c:v>4.6800000000000157</c:v>
                </c:pt>
                <c:pt idx="61">
                  <c:v>3.2800000000000198</c:v>
                </c:pt>
                <c:pt idx="62">
                  <c:v>2.4400000000000199</c:v>
                </c:pt>
                <c:pt idx="63">
                  <c:v>1.8800000000000201</c:v>
                </c:pt>
                <c:pt idx="64">
                  <c:v>1.1200000000000201</c:v>
                </c:pt>
                <c:pt idx="65">
                  <c:v>0.520000000000019</c:v>
                </c:pt>
                <c:pt idx="66">
                  <c:v>0.28000000000001901</c:v>
                </c:pt>
                <c:pt idx="67">
                  <c:v>4.0000000000019499E-2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B9F-4AC3-BF73-C5CB548642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7315712"/>
        <c:axId val="227317632"/>
      </c:lineChart>
      <c:catAx>
        <c:axId val="227315712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b="1" i="0"/>
                </a:pPr>
                <a:r>
                  <a:rPr lang="en-US" sz="1400" b="1" i="0" dirty="0"/>
                  <a:t>0 ------ Months</a:t>
                </a:r>
                <a:r>
                  <a:rPr lang="en-US" sz="1400" b="1" i="0" baseline="0" dirty="0"/>
                  <a:t> from Initial Prescription ------ 60</a:t>
                </a:r>
                <a:endParaRPr lang="en-US" sz="1400" b="1" i="0" dirty="0"/>
              </a:p>
            </c:rich>
          </c:tx>
          <c:layout>
            <c:manualLayout>
              <c:xMode val="edge"/>
              <c:yMode val="edge"/>
              <c:x val="0.30050060166068299"/>
              <c:y val="0.9061242735806880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27317632"/>
        <c:crosses val="autoZero"/>
        <c:auto val="1"/>
        <c:lblAlgn val="ctr"/>
        <c:lblOffset val="100"/>
        <c:noMultiLvlLbl val="0"/>
      </c:catAx>
      <c:valAx>
        <c:axId val="227317632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 b="1" i="0"/>
                </a:pPr>
                <a:r>
                  <a:rPr lang="en-US" sz="1400" b="1" i="0"/>
                  <a:t>% Suviving of Those Who Died</a:t>
                </a:r>
              </a:p>
            </c:rich>
          </c:tx>
          <c:layout>
            <c:manualLayout>
              <c:xMode val="edge"/>
              <c:yMode val="edge"/>
              <c:x val="1.1725293132328308E-2"/>
              <c:y val="0.2224479021711974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27315712"/>
        <c:crosses val="autoZero"/>
        <c:crossBetween val="between"/>
        <c:majorUnit val="20"/>
      </c:valAx>
    </c:plotArea>
    <c:plotVisOnly val="1"/>
    <c:dispBlanksAs val="gap"/>
    <c:showDLblsOverMax val="0"/>
  </c:chart>
  <c:spPr>
    <a:ln w="9525"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defTabSz="912779" eaLnBrk="0" hangingPunct="0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algn="r" defTabSz="912779" eaLnBrk="0" hangingPunct="0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defTabSz="912779" eaLnBrk="0" hangingPunct="0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algn="r" defTabSz="911225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994D5C48-C3FD-424C-B8B2-16B9BFF120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35443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defTabSz="912779" eaLnBrk="0" hangingPunct="0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algn="r" defTabSz="912779" eaLnBrk="0" hangingPunct="0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8975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4513" y="4419600"/>
            <a:ext cx="6154737" cy="388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4"/>
            <a:endParaRPr lang="en-US" noProof="0" smtClean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defTabSz="912779" eaLnBrk="0" hangingPunct="0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920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algn="r" defTabSz="911225">
              <a:defRPr sz="13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BA96C366-23C1-442A-8940-6463DFE7DF1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9071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 pitchFamily="2" charset="2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11225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3050" algn="just" defTabSz="911225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algn="just" defTabSz="911225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38400" indent="-219075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95600" indent="-219075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2800" indent="-219075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0000" indent="-219075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</a:pPr>
            <a:fld id="{E78FD8A4-E064-4C32-85D4-C1FC87EEBFC1}" type="slidenum">
              <a:rPr lang="en-US" altLang="en-US" sz="1300"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85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7852BE-939C-41BE-B330-576AE5D8B2A6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918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7852BE-939C-41BE-B330-576AE5D8B2A6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1851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96C366-23C1-442A-8940-6463DFE7DF19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4400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5B6E2-F3A6-4714-BD65-87002936064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96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5B6E2-F3A6-4714-BD65-87002936064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9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>
            <a:lvl1pPr algn="just" defTabSz="911225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 defTabSz="911225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 defTabSz="911225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</a:pPr>
            <a:fld id="{F8E8DA85-A50C-4326-995A-9AB2B60E2B82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798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>
            <a:lvl1pPr algn="just" defTabSz="911225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 defTabSz="911225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 defTabSz="911225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12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12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</a:pPr>
            <a:fld id="{F8E8DA85-A50C-4326-995A-9AB2B60E2B82}" type="slidenum">
              <a:rPr lang="en-US" altLang="en-US" sz="13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en-US" altLang="en-US" sz="13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798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>
            <a:lvl1pPr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12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D7460F0-7131-4AAD-B36B-4FB88078C5FE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94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7" tIns="46583" rIns="93167" bIns="46583" anchor="b"/>
          <a:lstStyle>
            <a:lvl1pPr algn="just">
              <a:spcBef>
                <a:spcPct val="30000"/>
              </a:spcBef>
              <a:spcAft>
                <a:spcPct val="30000"/>
              </a:spcAft>
              <a:buFont typeface="Monotype Sorts" panose="05010101010101010101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just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just">
              <a:spcBef>
                <a:spcPct val="30000"/>
              </a:spcBef>
              <a:buFont typeface="Arial" panose="020B0604020202020204" pitchFamily="34" charset="0"/>
              <a:buChar char="–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51021B8-7116-4600-A030-69E7C884B4E0}" type="slidenum">
              <a:rPr lang="en-US" altLang="en-US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590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58288" cy="1423988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879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79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CDCB6-1750-441E-ACBD-A1BEE34170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736170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CD27E-7926-434A-B033-7F17A95CF20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55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2438" y="198438"/>
            <a:ext cx="2057400" cy="5927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238" y="198438"/>
            <a:ext cx="6019800" cy="5927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7DE44-F7A8-45BF-8CFC-7EE76BBBC22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9131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198438"/>
            <a:ext cx="8229600" cy="1111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95350" y="1600200"/>
            <a:ext cx="3819525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7275" y="1600200"/>
            <a:ext cx="3819525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CD657-52CD-4D81-A341-86BA006D9B5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1228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30238" y="198438"/>
            <a:ext cx="8229600" cy="5927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CF73D-85A6-45FD-984A-2142E38F883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3346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198438"/>
            <a:ext cx="8229600" cy="1111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95350" y="1600200"/>
            <a:ext cx="779145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E11DB-E003-4AD3-BFDB-2FE7EAA6476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764766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198438"/>
            <a:ext cx="8229600" cy="1111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95350" y="1600200"/>
            <a:ext cx="3819525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7275" y="1600200"/>
            <a:ext cx="38195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F143B-24F6-4A46-BBD9-622FD89A3B4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957596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0953-7FA3-47D7-AF74-FFD22024CE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316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4FF56-3D0C-4BAA-9289-C6BC0C92216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0346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350" y="1600200"/>
            <a:ext cx="38195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7275" y="1600200"/>
            <a:ext cx="38195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8A739-A904-46BB-BA53-C798D7AA366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827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43EE9-DF04-4225-9134-3530C86EAC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011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4B793-1A71-4E5F-95DF-D301923413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5433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C3395-012B-4C9D-A86B-7ECE416B67A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781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39D58-A493-4A19-A44F-F81D965E99D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080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13179-63D7-4EEF-86D8-9D811205F92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9577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58288" cy="1423988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30238" y="198438"/>
            <a:ext cx="8229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5350" y="1600200"/>
            <a:ext cx="77914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780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780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DRAFT - FOR POLICY DEVELOPMENT ONLY</a:t>
            </a:r>
          </a:p>
        </p:txBody>
      </p:sp>
      <p:sp>
        <p:nvSpPr>
          <p:cNvPr id="18780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84B9ABF-BFCF-432D-9886-37246F5F94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0"/>
            <a:ext cx="9158288" cy="1423988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5" r:id="rId1"/>
    <p:sldLayoutId id="2147484381" r:id="rId2"/>
    <p:sldLayoutId id="2147484382" r:id="rId3"/>
    <p:sldLayoutId id="2147484383" r:id="rId4"/>
    <p:sldLayoutId id="2147484384" r:id="rId5"/>
    <p:sldLayoutId id="2147484385" r:id="rId6"/>
    <p:sldLayoutId id="2147484386" r:id="rId7"/>
    <p:sldLayoutId id="2147484387" r:id="rId8"/>
    <p:sldLayoutId id="2147484388" r:id="rId9"/>
    <p:sldLayoutId id="2147484389" r:id="rId10"/>
    <p:sldLayoutId id="2147484390" r:id="rId11"/>
    <p:sldLayoutId id="2147484391" r:id="rId12"/>
    <p:sldLayoutId id="2147484392" r:id="rId13"/>
    <p:sldLayoutId id="2147484393" r:id="rId14"/>
    <p:sldLayoutId id="2147484394" r:id="rId15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8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ban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387350"/>
            <a:ext cx="9163051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0" y="0"/>
            <a:ext cx="9158288" cy="387350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4762" y="1239766"/>
            <a:ext cx="9158288" cy="465138"/>
          </a:xfrm>
          <a:prstGeom prst="rect">
            <a:avLst/>
          </a:prstGeom>
          <a:solidFill>
            <a:srgbClr val="0066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898525" y="5978525"/>
            <a:ext cx="7772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37768" name="Text Box 8"/>
          <p:cNvSpPr txBox="1">
            <a:spLocks noChangeArrowheads="1"/>
          </p:cNvSpPr>
          <p:nvPr/>
        </p:nvSpPr>
        <p:spPr bwMode="auto">
          <a:xfrm>
            <a:off x="0" y="2409825"/>
            <a:ext cx="9163050" cy="4047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dirty="0">
                <a:latin typeface="Calibri" panose="020F0502020204030204" pitchFamily="34" charset="0"/>
              </a:rPr>
              <a:t>Examining </a:t>
            </a:r>
            <a:r>
              <a:rPr lang="en-US" sz="4000" dirty="0" smtClean="0">
                <a:latin typeface="Calibri" panose="020F0502020204030204" pitchFamily="34" charset="0"/>
              </a:rPr>
              <a:t>the Opioid Epidemic</a:t>
            </a:r>
          </a:p>
          <a:p>
            <a:pPr algn="ctr" eaLnBrk="1" hangingPunct="1">
              <a:defRPr/>
            </a:pPr>
            <a:r>
              <a:rPr lang="en-US" sz="4000" dirty="0" smtClean="0">
                <a:latin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</a:rPr>
              <a:t>Using Linked </a:t>
            </a:r>
            <a:r>
              <a:rPr lang="en-US" sz="4000" dirty="0" smtClean="0">
                <a:latin typeface="Calibri" panose="020F0502020204030204" pitchFamily="34" charset="0"/>
              </a:rPr>
              <a:t>Data: MA Chapter 55 </a:t>
            </a:r>
          </a:p>
          <a:p>
            <a:pPr algn="ctr" eaLnBrk="1" hangingPunct="1">
              <a:defRPr/>
            </a:pPr>
            <a:endParaRPr lang="en-US" sz="2500" dirty="0">
              <a:latin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Presented to the Drug Formulary Commission</a:t>
            </a:r>
          </a:p>
          <a:p>
            <a:pPr algn="ctr" eaLnBrk="1" hangingPunct="1"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March 15</a:t>
            </a:r>
            <a:r>
              <a:rPr lang="en-US" sz="2000" baseline="30000" dirty="0" smtClean="0">
                <a:latin typeface="Calibri" panose="020F0502020204030204" pitchFamily="34" charset="0"/>
              </a:rPr>
              <a:t>th</a:t>
            </a:r>
            <a:r>
              <a:rPr lang="en-US" sz="2000" dirty="0" smtClean="0">
                <a:latin typeface="Calibri" panose="020F0502020204030204" pitchFamily="34" charset="0"/>
              </a:rPr>
              <a:t>, 2018</a:t>
            </a:r>
          </a:p>
          <a:p>
            <a:pPr algn="ctr" eaLnBrk="1" hangingPunct="1">
              <a:defRPr/>
            </a:pP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Dana Bernson, MPH</a:t>
            </a:r>
          </a:p>
          <a:p>
            <a:pPr algn="ctr" eaLnBrk="1" hangingPunct="1"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Assistant Director, Office of Special Analytic Projects</a:t>
            </a:r>
          </a:p>
          <a:p>
            <a:pPr algn="ctr" eaLnBrk="1" hangingPunct="1"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Massachusetts Department of Public Health</a:t>
            </a:r>
          </a:p>
          <a:p>
            <a:pPr algn="ctr" eaLnBrk="1" hangingPunct="1">
              <a:defRPr/>
            </a:pPr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079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942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Calibri" panose="020F0502020204030204" pitchFamily="34" charset="0"/>
              </a:rPr>
              <a:t>Chapter 55 </a:t>
            </a:r>
          </a:p>
          <a:p>
            <a:pPr algn="ctr"/>
            <a:r>
              <a:rPr lang="en-US" sz="6000" dirty="0" smtClean="0">
                <a:latin typeface="Calibri" panose="020F0502020204030204" pitchFamily="34" charset="0"/>
              </a:rPr>
              <a:t>Results</a:t>
            </a:r>
            <a:endParaRPr lang="en-US" sz="60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4FF56-3D0C-4BAA-9289-C6BC0C922167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476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/>
              <a:t>Estimation of the </a:t>
            </a:r>
            <a:r>
              <a:rPr lang="en-US" sz="2800" dirty="0" smtClean="0"/>
              <a:t>Prevalence </a:t>
            </a:r>
            <a:r>
              <a:rPr lang="en-US" sz="2800" dirty="0"/>
              <a:t>of </a:t>
            </a:r>
            <a:r>
              <a:rPr lang="en-US" sz="2800" dirty="0" smtClean="0"/>
              <a:t>Opioid Use Disorder </a:t>
            </a:r>
            <a:r>
              <a:rPr lang="en-US" sz="2800" dirty="0"/>
              <a:t>(OUD) in Massachusetts, 2011-2015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Motivation: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Poor quality data on OUD prevalence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Unclear relative contribution of increasing OUD prevalence versus increasing mortality to increasing death </a:t>
            </a:r>
            <a:r>
              <a:rPr lang="en-US" dirty="0" smtClean="0">
                <a:latin typeface="Calibri" panose="020F0502020204030204" pitchFamily="34" charset="0"/>
              </a:rPr>
              <a:t>rates</a:t>
            </a:r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Objective: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Estimate the annual prevalence of OUD in Massachusetts from 2011-2015 using a capture-recapture analysis</a:t>
            </a:r>
          </a:p>
          <a:p>
            <a:pPr>
              <a:spcAft>
                <a:spcPts val="0"/>
              </a:spcAft>
            </a:pPr>
            <a:endParaRPr lang="en-US" alt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577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/>
              <a:t>Estimation of the </a:t>
            </a:r>
            <a:r>
              <a:rPr lang="en-US" sz="2800" dirty="0" smtClean="0"/>
              <a:t>Prevalence </a:t>
            </a:r>
            <a:r>
              <a:rPr lang="en-US" sz="2800" dirty="0"/>
              <a:t>of </a:t>
            </a:r>
            <a:r>
              <a:rPr lang="en-US" sz="2800" dirty="0" smtClean="0"/>
              <a:t>Opioid Use Disorder </a:t>
            </a:r>
            <a:r>
              <a:rPr lang="en-US" sz="2800" dirty="0"/>
              <a:t>(OUD) in Massachusetts, 2011-2015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r>
              <a:rPr lang="en-US" sz="2200" dirty="0" smtClean="0">
                <a:latin typeface="Calibri" panose="020F0502020204030204" pitchFamily="34" charset="0"/>
              </a:rPr>
              <a:t>Methods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Identified </a:t>
            </a:r>
            <a:r>
              <a:rPr lang="en-US" sz="2200" dirty="0">
                <a:latin typeface="Calibri" panose="020F0502020204030204" pitchFamily="34" charset="0"/>
              </a:rPr>
              <a:t>markers of opioid use disorder (OUD) in seven databases: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</a:rPr>
              <a:t>All payer claims: Diagnosis of OUD</a:t>
            </a:r>
          </a:p>
          <a:p>
            <a:pPr lvl="2"/>
            <a:r>
              <a:rPr lang="en-US" sz="2200" dirty="0" smtClean="0">
                <a:latin typeface="Calibri" panose="020F0502020204030204" pitchFamily="34" charset="0"/>
              </a:rPr>
              <a:t>PMP</a:t>
            </a:r>
            <a:r>
              <a:rPr lang="en-US" sz="2200" dirty="0">
                <a:latin typeface="Calibri" panose="020F0502020204030204" pitchFamily="34" charset="0"/>
              </a:rPr>
              <a:t>: OUD treatment with buprenorphine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</a:rPr>
              <a:t>BSAS: Opioid detoxification, methadone or other OUD treatment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</a:rPr>
              <a:t>Ambulance encounter: nonfatal opioid overdose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</a:rPr>
              <a:t>Hospital encounter: nonfatal opioid overdose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</a:rPr>
              <a:t>Birth records: mothers of infants with neonatal abstinence syndrome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</a:rPr>
              <a:t>Death records: fatal opioid overdose</a:t>
            </a:r>
          </a:p>
          <a:p>
            <a:pPr>
              <a:spcAft>
                <a:spcPts val="0"/>
              </a:spcAft>
            </a:pPr>
            <a:endParaRPr lang="en-US" alt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8364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</a:rPr>
              <a:t>Estimation of the </a:t>
            </a:r>
            <a:r>
              <a:rPr lang="en-US" sz="2800" dirty="0" smtClean="0">
                <a:latin typeface="Calibri" panose="020F0502020204030204" pitchFamily="34" charset="0"/>
              </a:rPr>
              <a:t>Prevalence </a:t>
            </a:r>
            <a:r>
              <a:rPr lang="en-US" sz="2800" dirty="0">
                <a:latin typeface="Calibri" panose="020F0502020204030204" pitchFamily="34" charset="0"/>
              </a:rPr>
              <a:t>of </a:t>
            </a:r>
            <a:r>
              <a:rPr lang="en-US" sz="2800" dirty="0" smtClean="0">
                <a:latin typeface="Calibri" panose="020F0502020204030204" pitchFamily="34" charset="0"/>
              </a:rPr>
              <a:t>Opioid Use Disorder </a:t>
            </a:r>
            <a:r>
              <a:rPr lang="en-US" sz="2800" dirty="0">
                <a:latin typeface="Calibri" panose="020F0502020204030204" pitchFamily="34" charset="0"/>
              </a:rPr>
              <a:t>(OUD) in Massachusetts, 2011-2015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Methods (continued)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Contingency tables for each permutation of capture among seven datasets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</a:rPr>
              <a:t>Stratified by year, age, gender, and </a:t>
            </a:r>
            <a:r>
              <a:rPr lang="en-US" sz="2800" dirty="0" smtClean="0">
                <a:latin typeface="Calibri" panose="020F0502020204030204" pitchFamily="34" charset="0"/>
              </a:rPr>
              <a:t>county</a:t>
            </a:r>
            <a:endParaRPr lang="en-US" sz="2800" dirty="0">
              <a:latin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</a:rPr>
              <a:t>Multivariable models to estimate “unknown” population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</a:rPr>
              <a:t>Log-linear models with interaction terms to account for lack of independence among datasets</a:t>
            </a:r>
          </a:p>
          <a:p>
            <a:pPr>
              <a:spcAft>
                <a:spcPts val="0"/>
              </a:spcAft>
            </a:pPr>
            <a:endParaRPr lang="en-US" alt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837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22250"/>
            <a:ext cx="8229600" cy="1111250"/>
          </a:xfrm>
        </p:spPr>
        <p:txBody>
          <a:bodyPr/>
          <a:lstStyle/>
          <a:p>
            <a:r>
              <a:rPr lang="en-US" sz="2800" dirty="0">
                <a:latin typeface="Calibri" panose="020F0502020204030204" pitchFamily="34" charset="0"/>
              </a:rPr>
              <a:t>Estimation of the Prevalence of Opioid Use Disorder (OUD) in Massachusetts, 2011-2015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91599"/>
              </p:ext>
            </p:extLst>
          </p:nvPr>
        </p:nvGraphicFramePr>
        <p:xfrm>
          <a:off x="1016000" y="1574802"/>
          <a:ext cx="7899400" cy="421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F4F22-DC68-4650-A33E-AA10AA02F73F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2286000" y="2641602"/>
            <a:ext cx="6248400" cy="106680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 rot="21014530">
            <a:off x="3805260" y="2767241"/>
            <a:ext cx="1516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59% increase</a:t>
            </a:r>
            <a:endParaRPr lang="en-US" sz="2000" b="1" dirty="0"/>
          </a:p>
        </p:txBody>
      </p:sp>
      <p:pic>
        <p:nvPicPr>
          <p:cNvPr id="9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839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Calibri" panose="020F0502020204030204" pitchFamily="34" charset="0"/>
              </a:rPr>
              <a:t>Estimation of the Prevalence of Opioid Use Disorder (OUD) in Massachusetts, 2011-2015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006658"/>
              </p:ext>
            </p:extLst>
          </p:nvPr>
        </p:nvGraphicFramePr>
        <p:xfrm>
          <a:off x="630238" y="1473200"/>
          <a:ext cx="8285162" cy="424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F4F22-DC68-4650-A33E-AA10AA02F73F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1600201" y="2610188"/>
            <a:ext cx="6553200" cy="210831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 rot="20368260">
            <a:off x="4059911" y="3248842"/>
            <a:ext cx="1633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339% increase</a:t>
            </a:r>
            <a:endParaRPr lang="en-US" sz="2000" b="1" dirty="0"/>
          </a:p>
        </p:txBody>
      </p:sp>
      <p:pic>
        <p:nvPicPr>
          <p:cNvPr id="9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523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</a:rPr>
              <a:t>Estimating the Number of Nonfatal Overdoses (NFO)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Motivation: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Some research has estimated that there are 20 nonfatal opioid-related overdoses (NFO) for every fatal overdose. This estimate predates the influx of fentanyl into the drug supply system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Objective: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Estimate the annual </a:t>
            </a:r>
            <a:r>
              <a:rPr lang="en-US" dirty="0" smtClean="0">
                <a:latin typeface="Calibri" panose="020F0502020204030204" pitchFamily="34" charset="0"/>
              </a:rPr>
              <a:t>incident of NFO </a:t>
            </a:r>
            <a:r>
              <a:rPr lang="en-US" dirty="0">
                <a:latin typeface="Calibri" panose="020F0502020204030204" pitchFamily="34" charset="0"/>
              </a:rPr>
              <a:t>in Massachusetts from 2011-2015 </a:t>
            </a:r>
            <a:r>
              <a:rPr lang="en-US" dirty="0" smtClean="0">
                <a:latin typeface="Calibri" panose="020F0502020204030204" pitchFamily="34" charset="0"/>
              </a:rPr>
              <a:t>using linked datasets and statistical modeling </a:t>
            </a:r>
            <a:endParaRPr lang="en-US" altLang="en-US" sz="32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2957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</a:rPr>
              <a:t>Estimating the Number of Nonfatal Overdoses (NFO)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r>
              <a:rPr lang="en-US" sz="2200" dirty="0" smtClean="0">
                <a:latin typeface="Calibri" panose="020F0502020204030204" pitchFamily="34" charset="0"/>
              </a:rPr>
              <a:t>Methods</a:t>
            </a:r>
          </a:p>
          <a:p>
            <a:pPr lvl="1"/>
            <a:r>
              <a:rPr lang="en-US" sz="2200" dirty="0" smtClean="0">
                <a:latin typeface="Calibri" panose="020F0502020204030204" pitchFamily="34" charset="0"/>
              </a:rPr>
              <a:t>Overdoses captured in EMS and Case Mix data – need to link to de-duplicate in instance were EMS transported OD to the ED</a:t>
            </a:r>
          </a:p>
          <a:p>
            <a:pPr lvl="1"/>
            <a:r>
              <a:rPr lang="en-US" altLang="en-US" sz="2200" dirty="0" smtClean="0">
                <a:latin typeface="Calibri" panose="020F0502020204030204" pitchFamily="34" charset="0"/>
              </a:rPr>
              <a:t>These need to be linked to deaths to ensure that the OD was not fatal</a:t>
            </a:r>
          </a:p>
          <a:p>
            <a:pPr lvl="1"/>
            <a:r>
              <a:rPr lang="en-US" sz="2200" dirty="0">
                <a:latin typeface="Calibri" panose="020F0502020204030204" pitchFamily="34" charset="0"/>
              </a:rPr>
              <a:t>DPH’s Bureau of Substance Abuse Services tracks some overdose reversals by </a:t>
            </a:r>
            <a:r>
              <a:rPr lang="en-US" sz="2200" dirty="0" smtClean="0">
                <a:latin typeface="Calibri" panose="020F0502020204030204" pitchFamily="34" charset="0"/>
              </a:rPr>
              <a:t>community, which may not have had EMS or hospital involvement </a:t>
            </a:r>
          </a:p>
          <a:p>
            <a:pPr lvl="1"/>
            <a:r>
              <a:rPr lang="en-US" sz="2200" dirty="0">
                <a:latin typeface="Calibri" panose="020F0502020204030204" pitchFamily="34" charset="0"/>
              </a:rPr>
              <a:t>All sources of data were used to develop a model of NFO that yielded a statistically reliable annual estimate of events in the state.</a:t>
            </a:r>
            <a:endParaRPr lang="en-US" altLang="en-US" sz="22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274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800" dirty="0">
                <a:latin typeface="Calibri" panose="020F0502020204030204" pitchFamily="34" charset="0"/>
              </a:rPr>
              <a:t>Estimating the Number of Nonfatal Overdoses (NFO)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110" y="1487488"/>
            <a:ext cx="7132665" cy="429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90308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latin typeface="Calibri" panose="020F0502020204030204" pitchFamily="34" charset="0"/>
              </a:rPr>
              <a:t>Overdoses on Prescribed Opioids in </a:t>
            </a:r>
            <a:r>
              <a:rPr lang="en-US" dirty="0">
                <a:latin typeface="Calibri" panose="020F0502020204030204" pitchFamily="34" charset="0"/>
              </a:rPr>
              <a:t>Massachusetts, </a:t>
            </a:r>
            <a:r>
              <a:rPr lang="en-US" dirty="0" smtClean="0">
                <a:latin typeface="Calibri" panose="020F0502020204030204" pitchFamily="34" charset="0"/>
              </a:rPr>
              <a:t>2013-2015</a:t>
            </a:r>
            <a:br>
              <a:rPr lang="en-US" dirty="0" smtClean="0">
                <a:latin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Motivation: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Fatal opioid overdoses commonly attributed to prescribed opioids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Little data to support prescribed opioids as cause of overdose death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Objective: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Determine the proportion of opioid decedents:</a:t>
            </a:r>
          </a:p>
          <a:p>
            <a:pPr lvl="2"/>
            <a:r>
              <a:rPr lang="en-US" sz="2800" dirty="0" smtClean="0">
                <a:latin typeface="Calibri" panose="020F0502020204030204" pitchFamily="34" charset="0"/>
              </a:rPr>
              <a:t>with opioid prescriptions prior to death</a:t>
            </a:r>
            <a:endParaRPr lang="en-US" sz="2800" dirty="0">
              <a:latin typeface="Calibri" panose="020F0502020204030204" pitchFamily="34" charset="0"/>
            </a:endParaRPr>
          </a:p>
          <a:p>
            <a:pPr lvl="2"/>
            <a:r>
              <a:rPr lang="en-US" sz="2800" dirty="0" smtClean="0">
                <a:latin typeface="Calibri" panose="020F0502020204030204" pitchFamily="34" charset="0"/>
              </a:rPr>
              <a:t>with an active prescription for each opioid identified in postmortem toxicology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F4F22-DC68-4650-A33E-AA10AA02F73F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42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Outline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000" dirty="0" smtClean="0">
              <a:latin typeface="Calibri" panose="020F0502020204030204" pitchFamily="34" charset="0"/>
            </a:endParaRPr>
          </a:p>
          <a:p>
            <a:r>
              <a:rPr lang="en-US" sz="4000" dirty="0" smtClean="0">
                <a:latin typeface="Calibri" panose="020F0502020204030204" pitchFamily="34" charset="0"/>
              </a:rPr>
              <a:t>The opioid crisis in Massachusetts</a:t>
            </a:r>
          </a:p>
          <a:p>
            <a:r>
              <a:rPr lang="en-US" sz="4000" dirty="0" smtClean="0">
                <a:latin typeface="Calibri" panose="020F0502020204030204" pitchFamily="34" charset="0"/>
              </a:rPr>
              <a:t>Chapter 55 background</a:t>
            </a:r>
          </a:p>
          <a:p>
            <a:r>
              <a:rPr lang="en-US" sz="4000" dirty="0" smtClean="0">
                <a:latin typeface="Calibri" panose="020F0502020204030204" pitchFamily="34" charset="0"/>
              </a:rPr>
              <a:t>Chapter 55 results</a:t>
            </a:r>
          </a:p>
          <a:p>
            <a:r>
              <a:rPr lang="en-US" sz="4000" dirty="0" smtClean="0">
                <a:latin typeface="Calibri" panose="020F0502020204030204" pitchFamily="34" charset="0"/>
              </a:rPr>
              <a:t>Questions</a:t>
            </a:r>
            <a:endParaRPr lang="en-US" sz="40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20953-7FA3-47D7-AF74-FFD22024CE79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854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Overdoses on Prescribed Opioids in Massachusetts, 2013-2015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Methods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Cohort of 2,916 opioid overdose decedents from 2013-2015 with medical examiner toxicology data available.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Chapter 55 Data sources, individually linked :</a:t>
            </a:r>
          </a:p>
          <a:p>
            <a:pPr lvl="2"/>
            <a:r>
              <a:rPr lang="en-US" sz="2800" dirty="0" smtClean="0">
                <a:latin typeface="Calibri" panose="020F0502020204030204" pitchFamily="34" charset="0"/>
              </a:rPr>
              <a:t>Prescription monitoring program</a:t>
            </a:r>
          </a:p>
          <a:p>
            <a:pPr lvl="2"/>
            <a:r>
              <a:rPr lang="en-US" sz="2800" dirty="0" smtClean="0">
                <a:latin typeface="Calibri" panose="020F0502020204030204" pitchFamily="34" charset="0"/>
              </a:rPr>
              <a:t>State substance use treatment data</a:t>
            </a:r>
          </a:p>
          <a:p>
            <a:pPr lvl="2"/>
            <a:r>
              <a:rPr lang="en-US" sz="2800" dirty="0" smtClean="0">
                <a:latin typeface="Calibri" panose="020F0502020204030204" pitchFamily="34" charset="0"/>
              </a:rPr>
              <a:t>Vital statistics opioid-related death</a:t>
            </a:r>
          </a:p>
          <a:p>
            <a:pPr lvl="2"/>
            <a:r>
              <a:rPr lang="en-US" sz="2800" dirty="0" smtClean="0">
                <a:latin typeface="Calibri" panose="020F0502020204030204" pitchFamily="34" charset="0"/>
              </a:rPr>
              <a:t>Medical examiner toxicology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F4F22-DC68-4650-A33E-AA10AA02F73F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793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Overdoses on Prescribed Opioids in Massachusetts, 2013-2015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F4F22-DC68-4650-A33E-AA10AA02F73F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5879684"/>
              </p:ext>
            </p:extLst>
          </p:nvPr>
        </p:nvGraphicFramePr>
        <p:xfrm>
          <a:off x="1003300" y="2352874"/>
          <a:ext cx="7856538" cy="3251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ight Brace 2"/>
          <p:cNvSpPr/>
          <p:nvPr/>
        </p:nvSpPr>
        <p:spPr bwMode="auto">
          <a:xfrm rot="5400000">
            <a:off x="4114800" y="2527303"/>
            <a:ext cx="381000" cy="6324600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4022" y="5937448"/>
            <a:ext cx="4994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Opioid prescribed in lookback period prior to death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7591300" y="2603500"/>
            <a:ext cx="0" cy="276721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756822" y="1893014"/>
            <a:ext cx="5710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Prescribed opioids at and prior to overdose death</a:t>
            </a:r>
          </a:p>
        </p:txBody>
      </p:sp>
      <p:pic>
        <p:nvPicPr>
          <p:cNvPr id="1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568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Overdoses on Prescribed Opioids in Massachusetts, 2013-2015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2F4F22-DC68-4650-A33E-AA10AA02F73F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445662"/>
              </p:ext>
            </p:extLst>
          </p:nvPr>
        </p:nvGraphicFramePr>
        <p:xfrm>
          <a:off x="190500" y="1590080"/>
          <a:ext cx="87630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hart" r:id="rId3" imgW="8763000" imgH="4457700" progId="Excel.Chart.8">
                  <p:embed followColorScheme="full"/>
                </p:oleObj>
              </mc:Choice>
              <mc:Fallback>
                <p:oleObj name="Chart" r:id="rId3" imgW="8763000" imgH="4457700" progId="Excel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500" y="1590080"/>
                        <a:ext cx="8763000" cy="445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32500" y="3263900"/>
            <a:ext cx="2827338" cy="830997"/>
          </a:xfrm>
          <a:prstGeom prst="rect">
            <a:avLst/>
          </a:prstGeom>
          <a:solidFill>
            <a:srgbClr val="FFCC66">
              <a:alpha val="10196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eaLnBrk="1" hangingPunct="1">
              <a:defRPr b="1"/>
            </a:lvl1pPr>
          </a:lstStyle>
          <a:p>
            <a:pPr algn="l"/>
            <a:r>
              <a:rPr lang="en-US" sz="1600" dirty="0">
                <a:latin typeface="Calibri" panose="020F0502020204030204" pitchFamily="34" charset="0"/>
              </a:rPr>
              <a:t>Active Rx on day of death: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0" dirty="0">
                <a:latin typeface="Calibri" panose="020F0502020204030204" pitchFamily="34" charset="0"/>
              </a:rPr>
              <a:t>Fentanyl – 1%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b="0" dirty="0">
                <a:latin typeface="Calibri" panose="020F0502020204030204" pitchFamily="34" charset="0"/>
              </a:rPr>
              <a:t>Oxycodone – 21%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92400" y="1590080"/>
            <a:ext cx="505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Opioids present in toxicology at death (n=2,916)</a:t>
            </a:r>
          </a:p>
        </p:txBody>
      </p:sp>
      <p:pic>
        <p:nvPicPr>
          <p:cNvPr id="10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198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Overdoses on Prescribed Opioids in Massachusetts, 2013-2015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20953-7FA3-47D7-AF74-FFD22024CE79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1549400"/>
            <a:ext cx="6642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Active opioid prescriptions at time of death for people with post-mortem toxicology: substance in toxicology vs. not in toxicology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052920"/>
              </p:ext>
            </p:extLst>
          </p:nvPr>
        </p:nvGraphicFramePr>
        <p:xfrm>
          <a:off x="406400" y="2031999"/>
          <a:ext cx="8280400" cy="4689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93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5" y="242091"/>
            <a:ext cx="8708571" cy="929485"/>
          </a:xfrm>
        </p:spPr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Opioid and benzodiazepine prescriptions before and after overdose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217226"/>
              </p:ext>
            </p:extLst>
          </p:nvPr>
        </p:nvGraphicFramePr>
        <p:xfrm>
          <a:off x="762700" y="1587500"/>
          <a:ext cx="8163585" cy="446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Straight Connector 9"/>
          <p:cNvCxnSpPr/>
          <p:nvPr/>
        </p:nvCxnSpPr>
        <p:spPr bwMode="auto">
          <a:xfrm>
            <a:off x="5003800" y="2095501"/>
            <a:ext cx="0" cy="3457575"/>
          </a:xfrm>
          <a:prstGeom prst="line">
            <a:avLst/>
          </a:prstGeom>
          <a:solidFill>
            <a:schemeClr val="bg1"/>
          </a:solidFill>
          <a:ln w="539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673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5" y="242091"/>
            <a:ext cx="8708571" cy="929485"/>
          </a:xfrm>
        </p:spPr>
        <p:txBody>
          <a:bodyPr/>
          <a:lstStyle/>
          <a:p>
            <a:r>
              <a:rPr lang="en-US" dirty="0"/>
              <a:t>Time from initial prescription to overdose death </a:t>
            </a: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508138402"/>
              </p:ext>
            </p:extLst>
          </p:nvPr>
        </p:nvGraphicFramePr>
        <p:xfrm>
          <a:off x="1117600" y="1701800"/>
          <a:ext cx="7581900" cy="4775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519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3000" dirty="0" smtClean="0"/>
              <a:t>Dana Bernson</a:t>
            </a:r>
          </a:p>
          <a:p>
            <a:pPr marL="0" indent="0" algn="ctr">
              <a:buNone/>
            </a:pPr>
            <a:endParaRPr lang="en-US" sz="3000" dirty="0" smtClean="0"/>
          </a:p>
          <a:p>
            <a:pPr marL="0" indent="0" algn="ctr">
              <a:buNone/>
            </a:pPr>
            <a:r>
              <a:rPr lang="en-US" sz="2000" dirty="0" smtClean="0"/>
              <a:t>Assistant Director, Office of Special Analytic Projects</a:t>
            </a:r>
          </a:p>
          <a:p>
            <a:pPr marL="0" indent="0" algn="ctr">
              <a:buNone/>
            </a:pPr>
            <a:r>
              <a:rPr lang="en-US" sz="2000" dirty="0" smtClean="0"/>
              <a:t>Massachusetts Department of Public Health</a:t>
            </a:r>
          </a:p>
          <a:p>
            <a:pPr marL="0" indent="0" algn="ctr">
              <a:buNone/>
            </a:pPr>
            <a:r>
              <a:rPr lang="en-US" sz="2000" dirty="0" smtClean="0"/>
              <a:t>617-624-5669</a:t>
            </a:r>
          </a:p>
          <a:p>
            <a:pPr marL="0" indent="0" algn="ctr">
              <a:buNone/>
            </a:pPr>
            <a:r>
              <a:rPr lang="en-US" sz="2000" dirty="0" smtClean="0"/>
              <a:t>dana.bernson@state.ma.us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20953-7FA3-47D7-AF74-FFD22024CE79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  <p:pic>
        <p:nvPicPr>
          <p:cNvPr id="6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02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Calibri" panose="020F0502020204030204" pitchFamily="34" charset="0"/>
              </a:rPr>
              <a:t>The Opioid Crisis in Massachusetts </a:t>
            </a:r>
            <a:endParaRPr lang="en-US" sz="60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4FF56-3D0C-4BAA-9289-C6BC0C922167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035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056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1628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835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0772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757488"/>
            <a:ext cx="23431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498850" y="2735263"/>
            <a:ext cx="2743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1588" y="169863"/>
            <a:ext cx="9145588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Opioid Crisis in  MA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05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BB0DB1-BCA9-4D24-A305-F2DD65329EB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7" name="Rectangle 16"/>
          <p:cNvSpPr/>
          <p:nvPr/>
        </p:nvSpPr>
        <p:spPr>
          <a:xfrm>
            <a:off x="237644" y="5088497"/>
            <a:ext cx="800417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aseline="30000" dirty="0">
                <a:latin typeface="Calibri" panose="020F0502020204030204" pitchFamily="34" charset="0"/>
              </a:rPr>
              <a:t>1</a:t>
            </a:r>
            <a:r>
              <a:rPr lang="en-US" sz="1000" dirty="0">
                <a:latin typeface="Calibri" panose="020F0502020204030204" pitchFamily="34" charset="0"/>
              </a:rPr>
              <a:t> Opioids include heroin, opioid-based prescription painkillers, and other unspecified opioids</a:t>
            </a:r>
            <a:r>
              <a:rPr lang="en-US" sz="10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66" y="2025886"/>
            <a:ext cx="8691097" cy="3062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74198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056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1628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835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077200" y="2952750"/>
            <a:ext cx="457200" cy="228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757488"/>
            <a:ext cx="23431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498850" y="2735263"/>
            <a:ext cx="2743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1588" y="169863"/>
            <a:ext cx="9145588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Opioid Crisis in  MA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05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BB0DB1-BCA9-4D24-A305-F2DD65329EB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pic>
        <p:nvPicPr>
          <p:cNvPr id="2052" name="Picture 4" descr="U:\REPI\death\Opioid\Quarterly Report\2017_Q4\Map_2017_allintent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1" y="2191038"/>
            <a:ext cx="4761366" cy="367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U:\REPI\death\Opioid\Quarterly Report\2017_Q1\Map_Apr2017_allintents_2011_201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75" t="4966" r="4663" b="7498"/>
          <a:stretch/>
        </p:blipFill>
        <p:spPr bwMode="auto">
          <a:xfrm>
            <a:off x="228600" y="2446326"/>
            <a:ext cx="4181475" cy="316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3838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6000" dirty="0" smtClean="0">
                <a:latin typeface="Calibri" panose="020F0502020204030204" pitchFamily="34" charset="0"/>
              </a:rPr>
              <a:t>Chapter 55 Background</a:t>
            </a:r>
            <a:endParaRPr lang="en-US" sz="60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4FF56-3D0C-4BAA-9289-C6BC0C922167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068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r>
              <a:rPr lang="en-US" altLang="en-US" sz="4000" dirty="0" smtClean="0">
                <a:latin typeface="Calibri" panose="020F0502020204030204" pitchFamily="34" charset="0"/>
              </a:rPr>
              <a:t>Chapter 55: Legislative Mandate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en-US" sz="2200" dirty="0">
                <a:latin typeface="Calibri" panose="020F0502020204030204" pitchFamily="34" charset="0"/>
              </a:rPr>
              <a:t>Signed into law by Governor Baker in August </a:t>
            </a:r>
            <a:r>
              <a:rPr lang="en-US" altLang="en-US" sz="2200" dirty="0" smtClean="0">
                <a:latin typeface="Calibri" panose="020F0502020204030204" pitchFamily="34" charset="0"/>
              </a:rPr>
              <a:t>2015</a:t>
            </a:r>
            <a:endParaRPr lang="en-US" sz="2200" dirty="0" smtClean="0">
              <a:latin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200" dirty="0" smtClean="0">
                <a:latin typeface="Calibri" panose="020F0502020204030204" pitchFamily="34" charset="0"/>
              </a:rPr>
              <a:t>Provides </a:t>
            </a:r>
            <a:r>
              <a:rPr lang="en-US" sz="2200" dirty="0">
                <a:latin typeface="Calibri" panose="020F0502020204030204" pitchFamily="34" charset="0"/>
              </a:rPr>
              <a:t>the </a:t>
            </a:r>
            <a:r>
              <a:rPr lang="en-US" sz="2200" dirty="0" smtClean="0">
                <a:latin typeface="Calibri" panose="020F0502020204030204" pitchFamily="34" charset="0"/>
              </a:rPr>
              <a:t>legal </a:t>
            </a:r>
            <a:r>
              <a:rPr lang="en-US" sz="2200" dirty="0">
                <a:latin typeface="Calibri" panose="020F0502020204030204" pitchFamily="34" charset="0"/>
              </a:rPr>
              <a:t>b</a:t>
            </a:r>
            <a:r>
              <a:rPr lang="en-US" sz="2200" dirty="0" smtClean="0">
                <a:latin typeface="Calibri" panose="020F0502020204030204" pitchFamily="34" charset="0"/>
              </a:rPr>
              <a:t>asis </a:t>
            </a:r>
            <a:r>
              <a:rPr lang="en-US" sz="2200" dirty="0">
                <a:latin typeface="Calibri" panose="020F0502020204030204" pitchFamily="34" charset="0"/>
              </a:rPr>
              <a:t>for </a:t>
            </a:r>
            <a:r>
              <a:rPr lang="en-US" sz="2200" dirty="0" smtClean="0">
                <a:latin typeface="Calibri" panose="020F0502020204030204" pitchFamily="34" charset="0"/>
              </a:rPr>
              <a:t>cross-agency </a:t>
            </a:r>
            <a:r>
              <a:rPr lang="en-US" sz="2200" dirty="0">
                <a:latin typeface="Calibri" panose="020F0502020204030204" pitchFamily="34" charset="0"/>
              </a:rPr>
              <a:t>c</a:t>
            </a:r>
            <a:r>
              <a:rPr lang="en-US" sz="2200" dirty="0" smtClean="0">
                <a:latin typeface="Calibri" panose="020F0502020204030204" pitchFamily="34" charset="0"/>
              </a:rPr>
              <a:t>ollaboration </a:t>
            </a:r>
            <a:r>
              <a:rPr lang="en-US" sz="2200" dirty="0">
                <a:latin typeface="Calibri" panose="020F0502020204030204" pitchFamily="34" charset="0"/>
              </a:rPr>
              <a:t>to </a:t>
            </a:r>
            <a:r>
              <a:rPr lang="en-US" sz="2200" dirty="0" smtClean="0">
                <a:latin typeface="Calibri" panose="020F0502020204030204" pitchFamily="34" charset="0"/>
              </a:rPr>
              <a:t> study </a:t>
            </a:r>
            <a:r>
              <a:rPr lang="en-US" sz="2200" dirty="0">
                <a:latin typeface="Calibri" panose="020F0502020204030204" pitchFamily="34" charset="0"/>
              </a:rPr>
              <a:t>the </a:t>
            </a:r>
            <a:r>
              <a:rPr lang="en-US" sz="2200" dirty="0" smtClean="0">
                <a:latin typeface="Calibri" panose="020F0502020204030204" pitchFamily="34" charset="0"/>
              </a:rPr>
              <a:t>alarming </a:t>
            </a:r>
            <a:r>
              <a:rPr lang="en-US" sz="2200" dirty="0">
                <a:latin typeface="Calibri" panose="020F0502020204030204" pitchFamily="34" charset="0"/>
              </a:rPr>
              <a:t>t</a:t>
            </a:r>
            <a:r>
              <a:rPr lang="en-US" sz="2200" dirty="0" smtClean="0">
                <a:latin typeface="Calibri" panose="020F0502020204030204" pitchFamily="34" charset="0"/>
              </a:rPr>
              <a:t>rends </a:t>
            </a:r>
            <a:r>
              <a:rPr lang="en-US" sz="2200" dirty="0">
                <a:latin typeface="Calibri" panose="020F0502020204030204" pitchFamily="34" charset="0"/>
              </a:rPr>
              <a:t>in </a:t>
            </a:r>
            <a:r>
              <a:rPr lang="en-US" sz="2200" dirty="0" smtClean="0">
                <a:latin typeface="Calibri" panose="020F0502020204030204" pitchFamily="34" charset="0"/>
              </a:rPr>
              <a:t>opioid-related deaths</a:t>
            </a:r>
          </a:p>
          <a:p>
            <a:pPr>
              <a:spcAft>
                <a:spcPts val="0"/>
              </a:spcAft>
            </a:pPr>
            <a:r>
              <a:rPr lang="en-US" altLang="en-US" sz="2200" dirty="0">
                <a:latin typeface="Calibri" panose="020F0502020204030204" pitchFamily="34" charset="0"/>
              </a:rPr>
              <a:t>Specifies some contributing data partners</a:t>
            </a:r>
          </a:p>
          <a:p>
            <a:pPr>
              <a:spcAft>
                <a:spcPts val="0"/>
              </a:spcAft>
            </a:pPr>
            <a:r>
              <a:rPr lang="en-US" altLang="en-US" sz="2200" dirty="0">
                <a:latin typeface="Calibri" panose="020F0502020204030204" pitchFamily="34" charset="0"/>
              </a:rPr>
              <a:t>Overcomes legal barriers for use of some </a:t>
            </a:r>
            <a:r>
              <a:rPr lang="en-US" altLang="en-US" sz="2200" dirty="0" smtClean="0">
                <a:latin typeface="Calibri" panose="020F0502020204030204" pitchFamily="34" charset="0"/>
              </a:rPr>
              <a:t>data</a:t>
            </a:r>
            <a:endParaRPr lang="en-US" sz="2200" dirty="0" smtClean="0">
              <a:latin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en-US" sz="2200" dirty="0" smtClean="0">
                <a:latin typeface="Calibri" panose="020F0502020204030204" pitchFamily="34" charset="0"/>
              </a:rPr>
              <a:t>Required the MA DPH to examine data related to opioid overdose deaths and to submit report addressing 7 specific questions</a:t>
            </a:r>
          </a:p>
          <a:p>
            <a:pPr>
              <a:spcAft>
                <a:spcPts val="0"/>
              </a:spcAft>
            </a:pPr>
            <a:r>
              <a:rPr lang="en-US" altLang="en-US" sz="2200" dirty="0" smtClean="0">
                <a:latin typeface="Calibri" panose="020F0502020204030204" pitchFamily="34" charset="0"/>
              </a:rPr>
              <a:t>DPH determined that questions could not be answered without linking the data sources </a:t>
            </a:r>
          </a:p>
          <a:p>
            <a:pPr marL="0" indent="0">
              <a:spcAft>
                <a:spcPts val="0"/>
              </a:spcAft>
              <a:buNone/>
            </a:pPr>
            <a:endParaRPr lang="en-US" alt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9193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01625" y="198438"/>
            <a:ext cx="8564563" cy="1111250"/>
          </a:xfrm>
        </p:spPr>
        <p:txBody>
          <a:bodyPr/>
          <a:lstStyle/>
          <a:p>
            <a:r>
              <a:rPr lang="en-US" altLang="en-US" sz="4000" dirty="0" smtClean="0">
                <a:latin typeface="Calibri" panose="020F0502020204030204" pitchFamily="34" charset="0"/>
              </a:rPr>
              <a:t>Chapter 55: Evolution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40080" y="1743075"/>
            <a:ext cx="7783830" cy="452596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en-US" sz="2400" dirty="0" smtClean="0">
                <a:latin typeface="Calibri" panose="020F0502020204030204" pitchFamily="34" charset="0"/>
              </a:rPr>
              <a:t>Phase 1: Look at fatal opioid-related overdoses. DPH answers 7 questions posed by legislature and conducts 4 additional analyses. Timeline: August 2015- June 2016</a:t>
            </a:r>
          </a:p>
          <a:p>
            <a:pPr>
              <a:spcAft>
                <a:spcPts val="0"/>
              </a:spcAft>
            </a:pPr>
            <a:r>
              <a:rPr lang="en-US" altLang="en-US" sz="2400" dirty="0" smtClean="0">
                <a:latin typeface="Calibri" panose="020F0502020204030204" pitchFamily="34" charset="0"/>
              </a:rPr>
              <a:t>Phase 2: Expanded to included nonfatal opioid-related overdoses. DPH conducts several analyses and approves over 20 projects with external collaborators. Timeline: July 2016-June 2017</a:t>
            </a:r>
          </a:p>
          <a:p>
            <a:pPr>
              <a:spcAft>
                <a:spcPts val="0"/>
              </a:spcAft>
            </a:pPr>
            <a:r>
              <a:rPr lang="en-US" altLang="en-US" sz="2400" dirty="0" smtClean="0">
                <a:latin typeface="Calibri" panose="020F0502020204030204" pitchFamily="34" charset="0"/>
              </a:rPr>
              <a:t>Phase 3: </a:t>
            </a:r>
            <a:r>
              <a:rPr lang="en-US" altLang="en-US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Expanded </a:t>
            </a:r>
            <a:r>
              <a:rPr lang="en-US" altLang="en-US" sz="2400" dirty="0">
                <a:latin typeface="Calibri" panose="020F0502020204030204" pitchFamily="34" charset="0"/>
                <a:sym typeface="Wingdings" panose="05000000000000000000" pitchFamily="2" charset="2"/>
              </a:rPr>
              <a:t>to “population health trends</a:t>
            </a:r>
            <a:r>
              <a:rPr lang="en-US" altLang="en-US" sz="2400" dirty="0" smtClean="0">
                <a:latin typeface="Calibri" panose="020F0502020204030204" pitchFamily="34" charset="0"/>
                <a:sym typeface="Wingdings" panose="05000000000000000000" pitchFamily="2" charset="2"/>
              </a:rPr>
              <a:t>”. DPH to produce reports every 2 years. Timeline: July 2017 - ???</a:t>
            </a:r>
            <a:endParaRPr lang="en-US" altLang="en-US" sz="2400" dirty="0">
              <a:latin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US" alt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C52AA6-B0D0-44A8-B9DB-0B2E599FED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pic>
        <p:nvPicPr>
          <p:cNvPr id="5" name="Picture 2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5499893"/>
            <a:ext cx="1476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2490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Line 60"/>
          <p:cNvSpPr>
            <a:spLocks noChangeShapeType="1"/>
          </p:cNvSpPr>
          <p:nvPr/>
        </p:nvSpPr>
        <p:spPr bwMode="auto">
          <a:xfrm flipV="1">
            <a:off x="920750" y="5597525"/>
            <a:ext cx="268288" cy="198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Rectangle 61"/>
          <p:cNvSpPr>
            <a:spLocks noChangeArrowheads="1"/>
          </p:cNvSpPr>
          <p:nvPr/>
        </p:nvSpPr>
        <p:spPr bwMode="auto">
          <a:xfrm>
            <a:off x="203993" y="4587876"/>
            <a:ext cx="2549525" cy="2214562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Line 59"/>
          <p:cNvSpPr>
            <a:spLocks noChangeShapeType="1"/>
          </p:cNvSpPr>
          <p:nvPr/>
        </p:nvSpPr>
        <p:spPr bwMode="auto">
          <a:xfrm flipV="1">
            <a:off x="1763713" y="5368925"/>
            <a:ext cx="288925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60"/>
          <p:cNvSpPr>
            <a:spLocks noChangeShapeType="1"/>
          </p:cNvSpPr>
          <p:nvPr/>
        </p:nvSpPr>
        <p:spPr bwMode="auto">
          <a:xfrm>
            <a:off x="785813" y="5335588"/>
            <a:ext cx="312737" cy="269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079" name="Straight Connector 5"/>
          <p:cNvCxnSpPr>
            <a:cxnSpLocks noChangeShapeType="1"/>
          </p:cNvCxnSpPr>
          <p:nvPr/>
        </p:nvCxnSpPr>
        <p:spPr bwMode="auto">
          <a:xfrm>
            <a:off x="1763713" y="5826125"/>
            <a:ext cx="657225" cy="477837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0" name="Rectangle 75"/>
          <p:cNvSpPr>
            <a:spLocks noChangeArrowheads="1"/>
          </p:cNvSpPr>
          <p:nvPr/>
        </p:nvSpPr>
        <p:spPr bwMode="auto">
          <a:xfrm>
            <a:off x="6181725" y="4214813"/>
            <a:ext cx="2787650" cy="1882775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81" name="Title 1"/>
          <p:cNvSpPr>
            <a:spLocks noGrp="1"/>
          </p:cNvSpPr>
          <p:nvPr>
            <p:ph type="title"/>
          </p:nvPr>
        </p:nvSpPr>
        <p:spPr>
          <a:xfrm>
            <a:off x="0" y="198438"/>
            <a:ext cx="9144000" cy="1111250"/>
          </a:xfrm>
        </p:spPr>
        <p:txBody>
          <a:bodyPr/>
          <a:lstStyle/>
          <a:p>
            <a:r>
              <a:rPr lang="en-US" altLang="en-US" sz="4400" dirty="0" smtClean="0">
                <a:latin typeface="Calibri" panose="020F0502020204030204" pitchFamily="34" charset="0"/>
              </a:rPr>
              <a:t>Chapter 55: Phase 2 Data Structure</a:t>
            </a:r>
          </a:p>
        </p:txBody>
      </p:sp>
      <p:sp>
        <p:nvSpPr>
          <p:cNvPr id="8" name="Flowchart: Magnetic Disk 7"/>
          <p:cNvSpPr/>
          <p:nvPr/>
        </p:nvSpPr>
        <p:spPr bwMode="auto">
          <a:xfrm>
            <a:off x="2901950" y="1828800"/>
            <a:ext cx="685800" cy="593725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PDMP</a:t>
            </a:r>
          </a:p>
        </p:txBody>
      </p:sp>
      <p:sp>
        <p:nvSpPr>
          <p:cNvPr id="3083" name="Flowchart: Magnetic Disk 8"/>
          <p:cNvSpPr>
            <a:spLocks noChangeArrowheads="1"/>
          </p:cNvSpPr>
          <p:nvPr/>
        </p:nvSpPr>
        <p:spPr bwMode="auto">
          <a:xfrm>
            <a:off x="3995738" y="3248025"/>
            <a:ext cx="609600" cy="2060575"/>
          </a:xfrm>
          <a:prstGeom prst="flowChartMagneticDisk">
            <a:avLst/>
          </a:prstGeom>
          <a:solidFill>
            <a:srgbClr val="1A6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APCD Spine</a:t>
            </a:r>
          </a:p>
        </p:txBody>
      </p:sp>
      <p:sp>
        <p:nvSpPr>
          <p:cNvPr id="10" name="Flowchart: Magnetic Disk 9"/>
          <p:cNvSpPr/>
          <p:nvPr/>
        </p:nvSpPr>
        <p:spPr bwMode="auto">
          <a:xfrm>
            <a:off x="3973513" y="2455863"/>
            <a:ext cx="685800" cy="590550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Death Records</a:t>
            </a:r>
          </a:p>
        </p:txBody>
      </p:sp>
      <p:sp>
        <p:nvSpPr>
          <p:cNvPr id="11" name="Flowchart: Magnetic Disk 10"/>
          <p:cNvSpPr/>
          <p:nvPr/>
        </p:nvSpPr>
        <p:spPr bwMode="auto">
          <a:xfrm>
            <a:off x="2901950" y="2466975"/>
            <a:ext cx="685800" cy="595313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BSAS Treatment</a:t>
            </a:r>
          </a:p>
        </p:txBody>
      </p:sp>
      <p:sp>
        <p:nvSpPr>
          <p:cNvPr id="12" name="Flowchart: Magnetic Disk 11"/>
          <p:cNvSpPr/>
          <p:nvPr/>
        </p:nvSpPr>
        <p:spPr bwMode="auto">
          <a:xfrm>
            <a:off x="4956175" y="1830388"/>
            <a:ext cx="685800" cy="593725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Toxicology</a:t>
            </a:r>
          </a:p>
        </p:txBody>
      </p:sp>
      <p:sp>
        <p:nvSpPr>
          <p:cNvPr id="3087" name="Flowchart: Magnetic Disk 12"/>
          <p:cNvSpPr>
            <a:spLocks noChangeArrowheads="1"/>
          </p:cNvSpPr>
          <p:nvPr/>
        </p:nvSpPr>
        <p:spPr bwMode="auto">
          <a:xfrm>
            <a:off x="2898775" y="5027613"/>
            <a:ext cx="685800" cy="595312"/>
          </a:xfrm>
          <a:prstGeom prst="flowChartMagneticDisk">
            <a:avLst/>
          </a:prstGeom>
          <a:solidFill>
            <a:srgbClr val="1A6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chemeClr val="bg1"/>
                </a:solidFill>
                <a:latin typeface="Calibri" panose="020F0502020204030204" pitchFamily="34" charset="0"/>
              </a:rPr>
              <a:t>Medical Claims</a:t>
            </a:r>
          </a:p>
        </p:txBody>
      </p:sp>
      <p:sp>
        <p:nvSpPr>
          <p:cNvPr id="20" name="Flowchart: Magnetic Disk 19"/>
          <p:cNvSpPr/>
          <p:nvPr/>
        </p:nvSpPr>
        <p:spPr bwMode="auto">
          <a:xfrm>
            <a:off x="2901950" y="3108325"/>
            <a:ext cx="685800" cy="593725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MATRIS (EMS)</a:t>
            </a:r>
          </a:p>
        </p:txBody>
      </p:sp>
      <p:sp>
        <p:nvSpPr>
          <p:cNvPr id="21" name="Flowchart: Magnetic Disk 20"/>
          <p:cNvSpPr/>
          <p:nvPr/>
        </p:nvSpPr>
        <p:spPr bwMode="auto">
          <a:xfrm>
            <a:off x="4972050" y="2466975"/>
            <a:ext cx="685800" cy="595313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OCME Intake</a:t>
            </a:r>
          </a:p>
        </p:txBody>
      </p:sp>
      <p:sp>
        <p:nvSpPr>
          <p:cNvPr id="3090" name="Flowchart: Magnetic Disk 22"/>
          <p:cNvSpPr>
            <a:spLocks noChangeArrowheads="1"/>
          </p:cNvSpPr>
          <p:nvPr/>
        </p:nvSpPr>
        <p:spPr bwMode="auto">
          <a:xfrm>
            <a:off x="2898775" y="5667375"/>
            <a:ext cx="685800" cy="595313"/>
          </a:xfrm>
          <a:prstGeom prst="flowChartMagneticDisk">
            <a:avLst/>
          </a:prstGeom>
          <a:solidFill>
            <a:srgbClr val="1A6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>
                <a:solidFill>
                  <a:schemeClr val="bg1"/>
                </a:solidFill>
                <a:latin typeface="Calibri" panose="020F0502020204030204" pitchFamily="34" charset="0"/>
              </a:rPr>
              <a:t>Hospital  and ED</a:t>
            </a:r>
          </a:p>
        </p:txBody>
      </p:sp>
      <p:sp>
        <p:nvSpPr>
          <p:cNvPr id="3091" name="Flowchart: Magnetic Disk 23"/>
          <p:cNvSpPr>
            <a:spLocks noChangeArrowheads="1"/>
          </p:cNvSpPr>
          <p:nvPr/>
        </p:nvSpPr>
        <p:spPr bwMode="auto">
          <a:xfrm>
            <a:off x="4975225" y="3756025"/>
            <a:ext cx="685800" cy="593725"/>
          </a:xfrm>
          <a:prstGeom prst="flowChartMagneticDisk">
            <a:avLst/>
          </a:prstGeom>
          <a:solidFill>
            <a:srgbClr val="FC6A1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 Prisons</a:t>
            </a:r>
          </a:p>
        </p:txBody>
      </p:sp>
      <p:sp>
        <p:nvSpPr>
          <p:cNvPr id="3092" name="Flowchart: Magnetic Disk 24" descr="90%"/>
          <p:cNvSpPr>
            <a:spLocks noChangeArrowheads="1"/>
          </p:cNvSpPr>
          <p:nvPr/>
        </p:nvSpPr>
        <p:spPr bwMode="auto">
          <a:xfrm>
            <a:off x="4975225" y="4387850"/>
            <a:ext cx="685800" cy="593725"/>
          </a:xfrm>
          <a:prstGeom prst="flowChartMagneticDisk">
            <a:avLst/>
          </a:prstGeom>
          <a:solidFill>
            <a:srgbClr val="FC6A1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>
                <a:solidFill>
                  <a:schemeClr val="bg1"/>
                </a:solidFill>
                <a:latin typeface="Calibri" panose="020F0502020204030204" pitchFamily="34" charset="0"/>
              </a:rPr>
              <a:t>MA Jails</a:t>
            </a:r>
          </a:p>
        </p:txBody>
      </p:sp>
      <p:cxnSp>
        <p:nvCxnSpPr>
          <p:cNvPr id="3093" name="Straight Connector 25"/>
          <p:cNvCxnSpPr>
            <a:cxnSpLocks noChangeShapeType="1"/>
            <a:stCxn id="10" idx="4"/>
            <a:endCxn id="12" idx="2"/>
          </p:cNvCxnSpPr>
          <p:nvPr/>
        </p:nvCxnSpPr>
        <p:spPr bwMode="auto">
          <a:xfrm flipV="1">
            <a:off x="4659313" y="2127250"/>
            <a:ext cx="296862" cy="623888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94" name="Straight Connector 27"/>
          <p:cNvCxnSpPr>
            <a:cxnSpLocks noChangeShapeType="1"/>
            <a:stCxn id="10" idx="4"/>
            <a:endCxn id="52" idx="2"/>
          </p:cNvCxnSpPr>
          <p:nvPr/>
        </p:nvCxnSpPr>
        <p:spPr bwMode="auto">
          <a:xfrm>
            <a:off x="4659313" y="2751138"/>
            <a:ext cx="312737" cy="65405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6" name="TextBox 31"/>
          <p:cNvSpPr txBox="1">
            <a:spLocks noChangeArrowheads="1"/>
          </p:cNvSpPr>
          <p:nvPr/>
        </p:nvSpPr>
        <p:spPr bwMode="auto">
          <a:xfrm>
            <a:off x="438150" y="1471613"/>
            <a:ext cx="2155825" cy="284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Data Sources</a:t>
            </a:r>
          </a:p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Public Health</a:t>
            </a:r>
            <a:endParaRPr lang="en-US" altLang="en-US" sz="5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Medical Claims &amp; Hospital</a:t>
            </a:r>
            <a:endParaRPr lang="en-US" altLang="en-US" sz="5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MassHealth (Medicaid)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Mental Health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Public Safety</a:t>
            </a:r>
            <a:endParaRPr lang="en-US" altLang="en-US" sz="5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Jails &amp; Prisons</a:t>
            </a:r>
            <a:endParaRPr lang="en-US" altLang="en-US" sz="5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DHCD </a:t>
            </a: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(Homelessness)</a:t>
            </a:r>
            <a:endParaRPr lang="en-US" altLang="en-US" sz="5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Veterans’ Services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alibri" panose="020F0502020204030204" pitchFamily="34" charset="0"/>
              </a:rPr>
              <a:t>Service Flags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Aggregate</a:t>
            </a:r>
            <a:endParaRPr lang="en-US" altLang="en-US" sz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25425" y="1868488"/>
            <a:ext cx="155575" cy="15557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endParaRPr lang="en-US" sz="1600" dirty="0">
              <a:cs typeface="Arial" charset="0"/>
            </a:endParaRPr>
          </a:p>
        </p:txBody>
      </p:sp>
      <p:sp>
        <p:nvSpPr>
          <p:cNvPr id="3098" name="Rectangle 33"/>
          <p:cNvSpPr>
            <a:spLocks noChangeArrowheads="1"/>
          </p:cNvSpPr>
          <p:nvPr/>
        </p:nvSpPr>
        <p:spPr bwMode="auto">
          <a:xfrm>
            <a:off x="222250" y="2116138"/>
            <a:ext cx="155575" cy="155575"/>
          </a:xfrm>
          <a:prstGeom prst="rect">
            <a:avLst/>
          </a:prstGeom>
          <a:solidFill>
            <a:srgbClr val="1A6C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5" name="Rectangle 34"/>
          <p:cNvSpPr/>
          <p:nvPr/>
        </p:nvSpPr>
        <p:spPr bwMode="auto">
          <a:xfrm>
            <a:off x="222250" y="2855913"/>
            <a:ext cx="155575" cy="1555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endParaRPr lang="en-US" sz="1600" dirty="0">
              <a:cs typeface="Arial" charset="0"/>
            </a:endParaRPr>
          </a:p>
        </p:txBody>
      </p:sp>
      <p:sp>
        <p:nvSpPr>
          <p:cNvPr id="3100" name="Rectangle 35"/>
          <p:cNvSpPr>
            <a:spLocks noChangeArrowheads="1"/>
          </p:cNvSpPr>
          <p:nvPr/>
        </p:nvSpPr>
        <p:spPr bwMode="auto">
          <a:xfrm>
            <a:off x="222250" y="3101975"/>
            <a:ext cx="155575" cy="155575"/>
          </a:xfrm>
          <a:prstGeom prst="rect">
            <a:avLst/>
          </a:prstGeom>
          <a:solidFill>
            <a:srgbClr val="FC6A1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01" name="TextBox 38"/>
          <p:cNvSpPr txBox="1">
            <a:spLocks noChangeArrowheads="1"/>
          </p:cNvSpPr>
          <p:nvPr/>
        </p:nvSpPr>
        <p:spPr bwMode="auto">
          <a:xfrm>
            <a:off x="3106738" y="1417638"/>
            <a:ext cx="2387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000000"/>
                </a:solidFill>
                <a:latin typeface="Calibri" panose="020F0502020204030204" pitchFamily="34" charset="0"/>
              </a:rPr>
              <a:t>Chapter 55 Data Structure</a:t>
            </a:r>
          </a:p>
        </p:txBody>
      </p:sp>
      <p:sp>
        <p:nvSpPr>
          <p:cNvPr id="3103" name="Flowchart: Magnetic Disk 29" descr="90%"/>
          <p:cNvSpPr>
            <a:spLocks noChangeArrowheads="1"/>
          </p:cNvSpPr>
          <p:nvPr/>
        </p:nvSpPr>
        <p:spPr bwMode="auto">
          <a:xfrm>
            <a:off x="4972050" y="5027613"/>
            <a:ext cx="685800" cy="595312"/>
          </a:xfrm>
          <a:prstGeom prst="flowChartMagneticDisk">
            <a:avLst/>
          </a:prstGeom>
          <a:solidFill>
            <a:srgbClr val="54324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MassHealth</a:t>
            </a:r>
          </a:p>
        </p:txBody>
      </p:sp>
      <p:sp>
        <p:nvSpPr>
          <p:cNvPr id="3104" name="Flowchart: Magnetic Disk 36" descr="90%"/>
          <p:cNvSpPr>
            <a:spLocks noChangeArrowheads="1"/>
          </p:cNvSpPr>
          <p:nvPr/>
        </p:nvSpPr>
        <p:spPr bwMode="auto">
          <a:xfrm>
            <a:off x="4498975" y="5667375"/>
            <a:ext cx="685800" cy="593725"/>
          </a:xfrm>
          <a:prstGeom prst="flowChartMagneticDisk">
            <a:avLst/>
          </a:prstGeom>
          <a:solidFill>
            <a:srgbClr val="86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DMH</a:t>
            </a:r>
          </a:p>
        </p:txBody>
      </p:sp>
      <p:sp>
        <p:nvSpPr>
          <p:cNvPr id="3105" name="Flowchart: Magnetic Disk 39" descr="90%"/>
          <p:cNvSpPr>
            <a:spLocks noChangeArrowheads="1"/>
          </p:cNvSpPr>
          <p:nvPr/>
        </p:nvSpPr>
        <p:spPr bwMode="auto">
          <a:xfrm>
            <a:off x="263525" y="4870450"/>
            <a:ext cx="684213" cy="593725"/>
          </a:xfrm>
          <a:prstGeom prst="flowChartMagneticDisk">
            <a:avLst/>
          </a:prstGeom>
          <a:pattFill prst="pct90">
            <a:fgClr>
              <a:srgbClr val="2FC35D"/>
            </a:fgClr>
            <a:bgClr>
              <a:srgbClr val="2FC35D"/>
            </a:bgClr>
          </a:patt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NARCAN </a:t>
            </a:r>
            <a:r>
              <a:rPr lang="en-US" altLang="en-US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Enrollment</a:t>
            </a:r>
            <a:endParaRPr lang="en-US" altLang="en-US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Flowchart: Magnetic Disk 40" descr="90%"/>
          <p:cNvSpPr>
            <a:spLocks noChangeArrowheads="1"/>
          </p:cNvSpPr>
          <p:nvPr/>
        </p:nvSpPr>
        <p:spPr bwMode="auto">
          <a:xfrm>
            <a:off x="5314950" y="5667375"/>
            <a:ext cx="685800" cy="593725"/>
          </a:xfrm>
          <a:prstGeom prst="flowChartMagneticDisk">
            <a:avLst/>
          </a:prstGeom>
          <a:solidFill>
            <a:srgbClr val="925C3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DHCD</a:t>
            </a:r>
          </a:p>
        </p:txBody>
      </p:sp>
      <p:sp>
        <p:nvSpPr>
          <p:cNvPr id="3107" name="Rectangle 43"/>
          <p:cNvSpPr>
            <a:spLocks noChangeArrowheads="1"/>
          </p:cNvSpPr>
          <p:nvPr/>
        </p:nvSpPr>
        <p:spPr bwMode="auto">
          <a:xfrm>
            <a:off x="222250" y="2360613"/>
            <a:ext cx="155575" cy="155575"/>
          </a:xfrm>
          <a:prstGeom prst="rect">
            <a:avLst/>
          </a:prstGeom>
          <a:solidFill>
            <a:srgbClr val="54324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08" name="Rectangle 44"/>
          <p:cNvSpPr>
            <a:spLocks noChangeArrowheads="1"/>
          </p:cNvSpPr>
          <p:nvPr/>
        </p:nvSpPr>
        <p:spPr bwMode="auto">
          <a:xfrm>
            <a:off x="222250" y="3327400"/>
            <a:ext cx="155575" cy="155575"/>
          </a:xfrm>
          <a:prstGeom prst="rect">
            <a:avLst/>
          </a:prstGeom>
          <a:solidFill>
            <a:srgbClr val="925C3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09" name="Rectangle 45"/>
          <p:cNvSpPr>
            <a:spLocks noChangeArrowheads="1"/>
          </p:cNvSpPr>
          <p:nvPr/>
        </p:nvSpPr>
        <p:spPr bwMode="auto">
          <a:xfrm>
            <a:off x="222250" y="2608263"/>
            <a:ext cx="155575" cy="155575"/>
          </a:xfrm>
          <a:prstGeom prst="rect">
            <a:avLst/>
          </a:prstGeom>
          <a:solidFill>
            <a:srgbClr val="86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11" name="Flowchart: Magnetic Disk 48" descr="90%"/>
          <p:cNvSpPr>
            <a:spLocks noChangeArrowheads="1"/>
          </p:cNvSpPr>
          <p:nvPr/>
        </p:nvSpPr>
        <p:spPr bwMode="auto">
          <a:xfrm>
            <a:off x="1173162" y="6162675"/>
            <a:ext cx="685800" cy="593725"/>
          </a:xfrm>
          <a:prstGeom prst="flowChartMagneticDisk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chemeClr val="bg1"/>
                </a:solidFill>
                <a:latin typeface="Calibri" panose="020F0502020204030204" pitchFamily="34" charset="0"/>
              </a:rPr>
              <a:t>Drug Seizure Data</a:t>
            </a:r>
          </a:p>
        </p:txBody>
      </p:sp>
      <p:sp>
        <p:nvSpPr>
          <p:cNvPr id="52" name="Flowchart: Magnetic Disk 51"/>
          <p:cNvSpPr/>
          <p:nvPr/>
        </p:nvSpPr>
        <p:spPr bwMode="auto">
          <a:xfrm>
            <a:off x="4972050" y="3108325"/>
            <a:ext cx="685800" cy="593725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State Police </a:t>
            </a:r>
            <a:r>
              <a:rPr lang="en-US" sz="900" b="1" dirty="0" smtClean="0">
                <a:solidFill>
                  <a:schemeClr val="bg1"/>
                </a:solidFill>
                <a:latin typeface="Calibri" pitchFamily="34" charset="0"/>
              </a:rPr>
              <a:t>Heroin</a:t>
            </a:r>
            <a:endParaRPr lang="en-US" sz="900" b="1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4" name="Flowchart: Magnetic Disk 53"/>
          <p:cNvSpPr/>
          <p:nvPr/>
        </p:nvSpPr>
        <p:spPr bwMode="auto">
          <a:xfrm>
            <a:off x="2901950" y="3748088"/>
            <a:ext cx="685800" cy="593725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Birth Records</a:t>
            </a:r>
          </a:p>
        </p:txBody>
      </p:sp>
      <p:cxnSp>
        <p:nvCxnSpPr>
          <p:cNvPr id="3114" name="Straight Connector 54"/>
          <p:cNvCxnSpPr>
            <a:cxnSpLocks noChangeShapeType="1"/>
            <a:stCxn id="10" idx="4"/>
            <a:endCxn id="21" idx="2"/>
          </p:cNvCxnSpPr>
          <p:nvPr/>
        </p:nvCxnSpPr>
        <p:spPr bwMode="auto">
          <a:xfrm>
            <a:off x="4659313" y="2751138"/>
            <a:ext cx="312737" cy="14287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15" name="Straight Connector 57"/>
          <p:cNvCxnSpPr>
            <a:cxnSpLocks noChangeShapeType="1"/>
            <a:stCxn id="3118" idx="3"/>
            <a:endCxn id="3111" idx="1"/>
          </p:cNvCxnSpPr>
          <p:nvPr/>
        </p:nvCxnSpPr>
        <p:spPr bwMode="auto">
          <a:xfrm>
            <a:off x="1441450" y="5929313"/>
            <a:ext cx="74612" cy="233362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6" name="Rectangle 59"/>
          <p:cNvSpPr>
            <a:spLocks noChangeArrowheads="1"/>
          </p:cNvSpPr>
          <p:nvPr/>
        </p:nvSpPr>
        <p:spPr bwMode="auto">
          <a:xfrm>
            <a:off x="222250" y="3546953"/>
            <a:ext cx="155575" cy="155575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17" name="Line 58"/>
          <p:cNvSpPr>
            <a:spLocks noChangeShapeType="1"/>
          </p:cNvSpPr>
          <p:nvPr/>
        </p:nvSpPr>
        <p:spPr bwMode="auto">
          <a:xfrm flipV="1">
            <a:off x="785813" y="5799138"/>
            <a:ext cx="808037" cy="531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8" name="Flowchart: Magnetic Disk 21" descr="90%"/>
          <p:cNvSpPr>
            <a:spLocks noChangeArrowheads="1"/>
          </p:cNvSpPr>
          <p:nvPr/>
        </p:nvSpPr>
        <p:spPr bwMode="auto">
          <a:xfrm>
            <a:off x="1098550" y="5335588"/>
            <a:ext cx="685800" cy="593725"/>
          </a:xfrm>
          <a:prstGeom prst="flowChartMagneticDisk">
            <a:avLst/>
          </a:prstGeom>
          <a:pattFill prst="pct90">
            <a:fgClr>
              <a:srgbClr val="2FC35D"/>
            </a:fgClr>
            <a:bgClr>
              <a:srgbClr val="2FC35D"/>
            </a:bgClr>
          </a:patt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>
                <a:solidFill>
                  <a:schemeClr val="bg1"/>
                </a:solidFill>
                <a:latin typeface="Calibri" panose="020F0502020204030204" pitchFamily="34" charset="0"/>
              </a:rPr>
              <a:t>Town &amp; Zip Census Data </a:t>
            </a:r>
          </a:p>
        </p:txBody>
      </p:sp>
      <p:sp>
        <p:nvSpPr>
          <p:cNvPr id="3119" name="TextBox 38"/>
          <p:cNvSpPr txBox="1">
            <a:spLocks noChangeArrowheads="1"/>
          </p:cNvSpPr>
          <p:nvPr/>
        </p:nvSpPr>
        <p:spPr bwMode="auto">
          <a:xfrm>
            <a:off x="419100" y="4606925"/>
            <a:ext cx="1863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Community Level Data</a:t>
            </a:r>
          </a:p>
        </p:txBody>
      </p:sp>
      <p:sp>
        <p:nvSpPr>
          <p:cNvPr id="3120" name="Rectangle 59"/>
          <p:cNvSpPr>
            <a:spLocks noChangeArrowheads="1"/>
          </p:cNvSpPr>
          <p:nvPr/>
        </p:nvSpPr>
        <p:spPr bwMode="auto">
          <a:xfrm>
            <a:off x="225425" y="3825875"/>
            <a:ext cx="155575" cy="15557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21" name="Rectangle 59"/>
          <p:cNvSpPr>
            <a:spLocks noChangeArrowheads="1"/>
          </p:cNvSpPr>
          <p:nvPr/>
        </p:nvSpPr>
        <p:spPr bwMode="auto">
          <a:xfrm>
            <a:off x="238429" y="4106187"/>
            <a:ext cx="155575" cy="155575"/>
          </a:xfrm>
          <a:prstGeom prst="rect">
            <a:avLst/>
          </a:prstGeom>
          <a:solidFill>
            <a:srgbClr val="00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sp>
        <p:nvSpPr>
          <p:cNvPr id="3122" name="Flowchart: Magnetic Disk 24" descr="90%"/>
          <p:cNvSpPr>
            <a:spLocks noChangeArrowheads="1"/>
          </p:cNvSpPr>
          <p:nvPr/>
        </p:nvSpPr>
        <p:spPr bwMode="auto">
          <a:xfrm>
            <a:off x="3721100" y="5668963"/>
            <a:ext cx="685800" cy="593725"/>
          </a:xfrm>
          <a:prstGeom prst="flowChartMagneticDisk">
            <a:avLst/>
          </a:prstGeom>
          <a:solidFill>
            <a:schemeClr val="tx1">
              <a:lumMod val="95000"/>
              <a:lumOff val="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>
                <a:solidFill>
                  <a:schemeClr val="bg1"/>
                </a:solidFill>
                <a:latin typeface="Calibri" panose="020F0502020204030204" pitchFamily="34" charset="0"/>
              </a:rPr>
              <a:t>Veterans’ Services</a:t>
            </a:r>
          </a:p>
        </p:txBody>
      </p:sp>
      <p:sp>
        <p:nvSpPr>
          <p:cNvPr id="3123" name="Flowchart: Magnetic Disk 24" descr="90%"/>
          <p:cNvSpPr>
            <a:spLocks noChangeArrowheads="1"/>
          </p:cNvSpPr>
          <p:nvPr/>
        </p:nvSpPr>
        <p:spPr bwMode="auto">
          <a:xfrm>
            <a:off x="8110538" y="4587875"/>
            <a:ext cx="685800" cy="593725"/>
          </a:xfrm>
          <a:prstGeom prst="flowChartMagneticDisk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Calibri" panose="020F0502020204030204" pitchFamily="34" charset="0"/>
              </a:rPr>
              <a:t>Transitional Assistance</a:t>
            </a:r>
          </a:p>
        </p:txBody>
      </p:sp>
      <p:sp>
        <p:nvSpPr>
          <p:cNvPr id="3124" name="Flowchart: Magnetic Disk 24" descr="90%"/>
          <p:cNvSpPr>
            <a:spLocks noChangeArrowheads="1"/>
          </p:cNvSpPr>
          <p:nvPr/>
        </p:nvSpPr>
        <p:spPr bwMode="auto">
          <a:xfrm>
            <a:off x="6364288" y="5324475"/>
            <a:ext cx="685800" cy="593725"/>
          </a:xfrm>
          <a:prstGeom prst="flowChartMagneticDisk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Calibri" panose="020F0502020204030204" pitchFamily="34" charset="0"/>
              </a:rPr>
              <a:t>Youth Services</a:t>
            </a:r>
          </a:p>
        </p:txBody>
      </p:sp>
      <p:sp>
        <p:nvSpPr>
          <p:cNvPr id="3125" name="Flowchart: Magnetic Disk 24" descr="90%"/>
          <p:cNvSpPr>
            <a:spLocks noChangeArrowheads="1"/>
          </p:cNvSpPr>
          <p:nvPr/>
        </p:nvSpPr>
        <p:spPr bwMode="auto">
          <a:xfrm>
            <a:off x="6364288" y="4591050"/>
            <a:ext cx="685800" cy="593725"/>
          </a:xfrm>
          <a:prstGeom prst="flowChartMagneticDisk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Calibri" panose="020F0502020204030204" pitchFamily="34" charset="0"/>
              </a:rPr>
              <a:t>Children &amp; Families</a:t>
            </a:r>
          </a:p>
        </p:txBody>
      </p:sp>
      <p:sp>
        <p:nvSpPr>
          <p:cNvPr id="3126" name="TextBox 38"/>
          <p:cNvSpPr txBox="1">
            <a:spLocks noChangeArrowheads="1"/>
          </p:cNvSpPr>
          <p:nvPr/>
        </p:nvSpPr>
        <p:spPr bwMode="auto">
          <a:xfrm>
            <a:off x="6540500" y="4238625"/>
            <a:ext cx="200914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Service Indicator Flags</a:t>
            </a:r>
          </a:p>
        </p:txBody>
      </p:sp>
      <p:sp>
        <p:nvSpPr>
          <p:cNvPr id="64" name="Flowchart: Magnetic Disk 63"/>
          <p:cNvSpPr/>
          <p:nvPr/>
        </p:nvSpPr>
        <p:spPr bwMode="auto">
          <a:xfrm>
            <a:off x="2898775" y="4387850"/>
            <a:ext cx="685800" cy="593725"/>
          </a:xfrm>
          <a:prstGeom prst="flowChartMagneticDisk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Cancer Registry</a:t>
            </a:r>
          </a:p>
        </p:txBody>
      </p:sp>
      <p:sp>
        <p:nvSpPr>
          <p:cNvPr id="3130" name="Flowchart: Magnetic Disk 24" descr="90%"/>
          <p:cNvSpPr>
            <a:spLocks noChangeArrowheads="1"/>
          </p:cNvSpPr>
          <p:nvPr/>
        </p:nvSpPr>
        <p:spPr bwMode="auto">
          <a:xfrm>
            <a:off x="7232650" y="5003800"/>
            <a:ext cx="685800" cy="593725"/>
          </a:xfrm>
          <a:prstGeom prst="flowChartMagneticDisk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 err="1">
                <a:latin typeface="Calibri" panose="020F0502020204030204" pitchFamily="34" charset="0"/>
              </a:rPr>
              <a:t>Dept</a:t>
            </a:r>
            <a:r>
              <a:rPr lang="en-US" altLang="en-US" sz="900" b="1" dirty="0">
                <a:latin typeface="Calibri" panose="020F0502020204030204" pitchFamily="34" charset="0"/>
              </a:rPr>
              <a:t> Dev Services</a:t>
            </a:r>
          </a:p>
        </p:txBody>
      </p:sp>
      <p:sp>
        <p:nvSpPr>
          <p:cNvPr id="3131" name="Flowchart: Magnetic Disk 24" descr="90%"/>
          <p:cNvSpPr>
            <a:spLocks noChangeArrowheads="1"/>
          </p:cNvSpPr>
          <p:nvPr/>
        </p:nvSpPr>
        <p:spPr bwMode="auto">
          <a:xfrm>
            <a:off x="8110538" y="5329238"/>
            <a:ext cx="685800" cy="593725"/>
          </a:xfrm>
          <a:prstGeom prst="flowChartMagneticDisk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latin typeface="Calibri" panose="020F0502020204030204" pitchFamily="34" charset="0"/>
              </a:rPr>
              <a:t>Commission for Blind</a:t>
            </a:r>
          </a:p>
        </p:txBody>
      </p:sp>
      <p:sp>
        <p:nvSpPr>
          <p:cNvPr id="3132" name="Flowchart: Magnetic Disk 39" descr="90%"/>
          <p:cNvSpPr>
            <a:spLocks noChangeArrowheads="1"/>
          </p:cNvSpPr>
          <p:nvPr/>
        </p:nvSpPr>
        <p:spPr bwMode="auto">
          <a:xfrm>
            <a:off x="274638" y="6162675"/>
            <a:ext cx="684212" cy="593725"/>
          </a:xfrm>
          <a:prstGeom prst="flowChartMagneticDisk">
            <a:avLst/>
          </a:prstGeom>
          <a:pattFill prst="pct90">
            <a:fgClr>
              <a:srgbClr val="2FC35D"/>
            </a:fgClr>
            <a:bgClr>
              <a:srgbClr val="2FC35D"/>
            </a:bgClr>
          </a:patt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NARCAN Rescues</a:t>
            </a:r>
            <a:endParaRPr lang="en-US" altLang="en-US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cxnSp>
        <p:nvCxnSpPr>
          <p:cNvPr id="3133" name="Straight Connector 27"/>
          <p:cNvCxnSpPr>
            <a:cxnSpLocks noChangeShapeType="1"/>
            <a:endCxn id="3080" idx="1"/>
          </p:cNvCxnSpPr>
          <p:nvPr/>
        </p:nvCxnSpPr>
        <p:spPr bwMode="auto">
          <a:xfrm flipV="1">
            <a:off x="5637213" y="5156200"/>
            <a:ext cx="544512" cy="15875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4" name="Flowchart: Magnetic Disk 39" descr="90%"/>
          <p:cNvSpPr>
            <a:spLocks noChangeArrowheads="1"/>
          </p:cNvSpPr>
          <p:nvPr/>
        </p:nvSpPr>
        <p:spPr bwMode="auto">
          <a:xfrm>
            <a:off x="274638" y="5522913"/>
            <a:ext cx="684212" cy="593725"/>
          </a:xfrm>
          <a:prstGeom prst="flowChartMagneticDisk">
            <a:avLst/>
          </a:prstGeom>
          <a:pattFill prst="pct90">
            <a:fgClr>
              <a:srgbClr val="2FC35D"/>
            </a:fgClr>
            <a:bgClr>
              <a:srgbClr val="2FC35D"/>
            </a:bgClr>
          </a:patt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NARCAN </a:t>
            </a:r>
            <a:r>
              <a:rPr lang="en-US" altLang="en-US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Refills</a:t>
            </a:r>
            <a:endParaRPr lang="en-US" altLang="en-US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Flowchart: Magnetic Disk 39" descr="90%"/>
          <p:cNvSpPr>
            <a:spLocks noChangeArrowheads="1"/>
          </p:cNvSpPr>
          <p:nvPr/>
        </p:nvSpPr>
        <p:spPr bwMode="auto">
          <a:xfrm>
            <a:off x="1940719" y="4850095"/>
            <a:ext cx="684212" cy="593725"/>
          </a:xfrm>
          <a:prstGeom prst="flowChartMagneticDisk">
            <a:avLst/>
          </a:prstGeom>
          <a:pattFill prst="pct90">
            <a:fgClr>
              <a:srgbClr val="2FC35D"/>
            </a:fgClr>
            <a:bgClr>
              <a:srgbClr val="2FC35D"/>
            </a:bgClr>
          </a:patt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>
                <a:solidFill>
                  <a:schemeClr val="bg1"/>
                </a:solidFill>
                <a:latin typeface="Calibri" panose="020F0502020204030204" pitchFamily="34" charset="0"/>
              </a:rPr>
              <a:t>I.C.E. Measures</a:t>
            </a:r>
          </a:p>
        </p:txBody>
      </p:sp>
      <p:sp>
        <p:nvSpPr>
          <p:cNvPr id="65" name="Flowchart: Magnetic Disk 39" descr="90%"/>
          <p:cNvSpPr>
            <a:spLocks noChangeArrowheads="1"/>
          </p:cNvSpPr>
          <p:nvPr/>
        </p:nvSpPr>
        <p:spPr bwMode="auto">
          <a:xfrm>
            <a:off x="2052638" y="6045994"/>
            <a:ext cx="684212" cy="593725"/>
          </a:xfrm>
          <a:prstGeom prst="flowChartMagneticDisk">
            <a:avLst/>
          </a:prstGeom>
          <a:pattFill prst="pct90">
            <a:fgClr>
              <a:srgbClr val="2FC35D"/>
            </a:fgClr>
            <a:bgClr>
              <a:srgbClr val="2FC35D"/>
            </a:bgClr>
          </a:patt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5720" rIns="45720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First Responder NARCAN</a:t>
            </a:r>
            <a:endParaRPr lang="en-US" altLang="en-US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9" name="TextBox 31"/>
          <p:cNvSpPr txBox="1">
            <a:spLocks noChangeArrowheads="1"/>
          </p:cNvSpPr>
          <p:nvPr/>
        </p:nvSpPr>
        <p:spPr bwMode="auto">
          <a:xfrm>
            <a:off x="5803900" y="1502182"/>
            <a:ext cx="316547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System Attributes</a:t>
            </a:r>
            <a:endParaRPr lang="en-US" altLang="en-US" sz="16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Linkage at individual level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Longitudinal (5 years)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Data encrypted in transit &amp; at rest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Limited datasets, unlinked at rest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Linking and analytics “on the fly”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 residual files after query completed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Analysts can’t see data </a:t>
            </a:r>
          </a:p>
          <a:p>
            <a:pPr marL="171450" indent="-171450">
              <a:spcBef>
                <a:spcPct val="0"/>
              </a:spcBef>
            </a:pPr>
            <a:r>
              <a:rPr lang="en-US" alt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Automatic cell suppression</a:t>
            </a:r>
            <a:endParaRPr lang="en-US" alt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20953-7FA3-47D7-AF74-FFD22024CE79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8027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ff604401-862a-4cad-8121-7551a6af8a3a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65450</TotalTime>
  <Words>1127</Words>
  <Application>Microsoft Office PowerPoint</Application>
  <PresentationFormat>On-screen Show (4:3)</PresentationFormat>
  <Paragraphs>225</Paragraphs>
  <Slides>26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Default Design</vt:lpstr>
      <vt:lpstr>Chart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Chapter 55: Legislative Mandate</vt:lpstr>
      <vt:lpstr>Chapter 55: Evolution</vt:lpstr>
      <vt:lpstr>Chapter 55: Phase 2 Data Structure</vt:lpstr>
      <vt:lpstr>PowerPoint Presentation</vt:lpstr>
      <vt:lpstr>Estimation of the Prevalence of Opioid Use Disorder (OUD) in Massachusetts, 2011-2015</vt:lpstr>
      <vt:lpstr>Estimation of the Prevalence of Opioid Use Disorder (OUD) in Massachusetts, 2011-2015</vt:lpstr>
      <vt:lpstr>Estimation of the Prevalence of Opioid Use Disorder (OUD) in Massachusetts, 2011-2015</vt:lpstr>
      <vt:lpstr>Estimation of the Prevalence of Opioid Use Disorder (OUD) in Massachusetts, 2011-2015</vt:lpstr>
      <vt:lpstr>Estimation of the Prevalence of Opioid Use Disorder (OUD) in Massachusetts, 2011-2015</vt:lpstr>
      <vt:lpstr>Estimating the Number of Nonfatal Overdoses (NFO)</vt:lpstr>
      <vt:lpstr>Estimating the Number of Nonfatal Overdoses (NFO)</vt:lpstr>
      <vt:lpstr>Estimating the Number of Nonfatal Overdoses (NFO)</vt:lpstr>
      <vt:lpstr> Overdoses on Prescribed Opioids in Massachusetts, 2013-2015 </vt:lpstr>
      <vt:lpstr>Overdoses on Prescribed Opioids in Massachusetts, 2013-2015</vt:lpstr>
      <vt:lpstr>Overdoses on Prescribed Opioids in Massachusetts, 2013-2015</vt:lpstr>
      <vt:lpstr>Overdoses on Prescribed Opioids in Massachusetts, 2013-2015</vt:lpstr>
      <vt:lpstr>Overdoses on Prescribed Opioids in Massachusetts, 2013-2015</vt:lpstr>
      <vt:lpstr>Opioid and benzodiazepine prescriptions before and after overdose</vt:lpstr>
      <vt:lpstr>Time from initial prescription to overdose death </vt:lpstr>
      <vt:lpstr>Questions?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McDonald</dc:creator>
  <cp:lastModifiedBy>Dana</cp:lastModifiedBy>
  <cp:revision>1692</cp:revision>
  <cp:lastPrinted>2017-05-02T12:54:31Z</cp:lastPrinted>
  <dcterms:created xsi:type="dcterms:W3CDTF">2001-01-17T15:22:57Z</dcterms:created>
  <dcterms:modified xsi:type="dcterms:W3CDTF">2018-03-12T12:11:21Z</dcterms:modified>
</cp:coreProperties>
</file>