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sldIdLst>
    <p:sldId id="256" r:id="rId5"/>
    <p:sldId id="297" r:id="rId6"/>
    <p:sldId id="257" r:id="rId7"/>
    <p:sldId id="258" r:id="rId8"/>
    <p:sldId id="276" r:id="rId9"/>
    <p:sldId id="289" r:id="rId10"/>
    <p:sldId id="300" r:id="rId11"/>
    <p:sldId id="301" r:id="rId12"/>
    <p:sldId id="285" r:id="rId13"/>
    <p:sldId id="260" r:id="rId14"/>
    <p:sldId id="299" r:id="rId15"/>
    <p:sldId id="290" r:id="rId16"/>
    <p:sldId id="292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A5F047-F686-846E-B10A-195DEE70198A}" name="Du, Van" initials="DV" userId="S::vdu_mapc.org#ext#@massgov.onmicrosoft.com::47a6d444-42b4-4a65-aee3-c1a322a54d41" providerId="AD"/>
  <p188:author id="{91E4CB4D-C9A5-12EE-5DBA-DD024DF10616}" name="Roy, Monika (DCR)" initials="RM" userId="S::monika.roy@mass.gov::cd6c4b63-5e77-48d5-b6cc-4177d9876de7" providerId="AD"/>
  <p188:author id="{81F99954-DA0F-B49F-C971-0BFEC4A4310C}" name="Du, Van" initials="DV" userId="S::vdu@mapc.org::04a5bfda-6167-4024-be42-ce9539001a06" providerId="AD"/>
  <p188:author id="{3800E263-3FA3-6076-83E9-1C8DF9DE9C65}" name="Guzman, Jonathan (EEA)" initials="GJ" userId="S::jonathan.guzman@mass.gov::f35dc4a8-b2b6-4599-a8e6-9c85fbc90cfd" providerId="AD"/>
  <p188:author id="{27AAB498-5DD2-DE09-12C8-3433824A6625}" name="Guest User" initials="GU" userId="S::urn:spo:tenantanon#c75d8168-fa8e-4753-8aef-55111ae727bd::" providerId="AD"/>
  <p188:author id="{954BAEE1-65EF-0E9C-FD0A-F2645D9341B6}" name="Roy, Monika (DCR)" initials="MR" userId="S::Monika.Roy@mass.gov::cd6c4b63-5e77-48d5-b6cc-4177d9876d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F44A95-C822-0E23-8322-302D6C5186EE}" v="32" dt="2025-11-17T22:51:50.795"/>
    <p1510:client id="{F62FC841-8F6C-6F01-0129-746E500D70FF}" v="109" dt="2025-11-17T17:08:32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6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6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CD46E6-90C9-5A94-5A35-1C98F051F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022" y="416577"/>
            <a:ext cx="10643616" cy="717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pPr algn="ctr"/>
            <a:r>
              <a:rPr lang="en-US">
                <a:solidFill>
                  <a:srgbClr val="4D5BE2"/>
                </a:solidFill>
              </a:rPr>
              <a:t>ADD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7D4AE5-C0C9-3ADD-96CD-4F646C40E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9315" y="1181873"/>
            <a:ext cx="2787650" cy="1154112"/>
          </a:xfrm>
          <a:solidFill>
            <a:schemeClr val="accent1"/>
          </a:solidFill>
        </p:spPr>
        <p:txBody>
          <a:bodyPr lIns="32004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840F69-82D1-BA5D-BCDE-065BCBD76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696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6E650B-9763-2E1B-83A3-D40D92876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7610" y="1181873"/>
            <a:ext cx="4532630" cy="1154112"/>
          </a:xfrm>
          <a:solidFill>
            <a:schemeClr val="accent1"/>
          </a:solidFill>
        </p:spPr>
        <p:txBody>
          <a:bodyPr lIns="274320" tIns="457200" r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0365650-4538-97BE-682C-4FEE50D5B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41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05A104-600A-E6C4-A7F3-4C6E6E8B6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50" y="1181873"/>
            <a:ext cx="3084388" cy="1154112"/>
          </a:xfrm>
          <a:solidFill>
            <a:schemeClr val="accent1"/>
          </a:solidFill>
        </p:spPr>
        <p:txBody>
          <a:bodyPr lIns="27432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3846D8-2231-F40F-1840-B4D3ECF55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202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328A27F-4D37-7494-A00B-931B4AF98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6161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2A2B16-E242-6548-CD5D-53E9964738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54120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A825916-F570-17B8-0B3F-0C3FC2D746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2079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36D7BCE-44E5-237E-196D-3CCF2508C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0038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F3883B4-1028-4C70-B921-8FBE334E7F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7996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538B7A0-40F3-1C50-E2D0-32A910FA7E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5581" y="4431347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7A61A86-EC14-71A1-4F13-8B5BC4DD2C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38706" y="5667186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AB8BDC8-1B18-C92E-002C-8E803D4474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65161" y="5079585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3C067A7-180C-CF1A-D355-AD9EFC1F30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1906" y="358359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9E3E312-6617-D826-24CF-F63DC3CC30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06265" y="383778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917E37C-ED1D-4637-B0A8-CAECDD7D93A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06164" y="4551608"/>
            <a:ext cx="4828474" cy="23063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F4481A-F390-506E-4D63-DCAF6A499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708" y="2352259"/>
            <a:ext cx="10816491" cy="3363296"/>
            <a:chOff x="700708" y="2352259"/>
            <a:chExt cx="10816491" cy="336329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C823AA8-87A2-6001-8638-F343F400A907}"/>
                </a:ext>
              </a:extLst>
            </p:cNvPr>
            <p:cNvCxnSpPr/>
            <p:nvPr/>
          </p:nvCxnSpPr>
          <p:spPr>
            <a:xfrm flipV="1">
              <a:off x="774192" y="2451652"/>
              <a:ext cx="10643616" cy="0"/>
            </a:xfrm>
            <a:prstGeom prst="line">
              <a:avLst/>
            </a:pr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D0F530E-03E0-7D35-0708-C47F20465254}"/>
                </a:ext>
              </a:extLst>
            </p:cNvPr>
            <p:cNvSpPr/>
            <p:nvPr/>
          </p:nvSpPr>
          <p:spPr>
            <a:xfrm>
              <a:off x="700708" y="2355117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A788A8-1C4E-8BDE-6C51-E311BF3124E3}"/>
                </a:ext>
              </a:extLst>
            </p:cNvPr>
            <p:cNvSpPr/>
            <p:nvPr/>
          </p:nvSpPr>
          <p:spPr>
            <a:xfrm>
              <a:off x="11318416" y="2352259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B1C1373-9DDB-2372-515C-67A4497F18F3}"/>
                </a:ext>
              </a:extLst>
            </p:cNvPr>
            <p:cNvSpPr/>
            <p:nvPr/>
          </p:nvSpPr>
          <p:spPr>
            <a:xfrm>
              <a:off x="2824250" y="2360833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60ED27-416C-9721-BEEA-92FC9C6AFE0E}"/>
                </a:ext>
              </a:extLst>
            </p:cNvPr>
            <p:cNvSpPr/>
            <p:nvPr/>
          </p:nvSpPr>
          <p:spPr>
            <a:xfrm>
              <a:off x="7071334" y="2366548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F3DAA4-1C0B-AB02-F0B7-AB04EEC80102}"/>
                </a:ext>
              </a:extLst>
            </p:cNvPr>
            <p:cNvSpPr/>
            <p:nvPr/>
          </p:nvSpPr>
          <p:spPr>
            <a:xfrm>
              <a:off x="9194876" y="2357975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6169A7-8DDB-F115-7D7E-F3F5AE9B0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303" y="2451650"/>
              <a:ext cx="1592" cy="183899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D69B09-D0BB-952F-77DD-FCCA81D19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1650" y="2528842"/>
              <a:ext cx="1592" cy="298489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322965-77FF-0956-83EE-ADA9AFCC2F19}"/>
                </a:ext>
              </a:extLst>
            </p:cNvPr>
            <p:cNvCxnSpPr>
              <a:cxnSpLocks/>
            </p:cNvCxnSpPr>
            <p:nvPr/>
          </p:nvCxnSpPr>
          <p:spPr>
            <a:xfrm>
              <a:off x="7166344" y="2496185"/>
              <a:ext cx="0" cy="93281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D744AE-A2B8-150A-697C-7B187BF232E9}"/>
                </a:ext>
              </a:extLst>
            </p:cNvPr>
            <p:cNvCxnSpPr>
              <a:cxnSpLocks/>
            </p:cNvCxnSpPr>
            <p:nvPr/>
          </p:nvCxnSpPr>
          <p:spPr>
            <a:xfrm>
              <a:off x="9287099" y="2447199"/>
              <a:ext cx="2067" cy="122673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3F6EBDE-BEBF-BD05-1C3E-6D9CC3A8AA09}"/>
                </a:ext>
              </a:extLst>
            </p:cNvPr>
            <p:cNvSpPr/>
            <p:nvPr/>
          </p:nvSpPr>
          <p:spPr>
            <a:xfrm>
              <a:off x="704140" y="4297941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5038F8-201A-2CE5-4F96-F5D0E07662F3}"/>
                </a:ext>
              </a:extLst>
            </p:cNvPr>
            <p:cNvSpPr/>
            <p:nvPr/>
          </p:nvSpPr>
          <p:spPr>
            <a:xfrm>
              <a:off x="2817657" y="5516772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152144A-0227-81C8-5EB0-4217CF1CEEE7}"/>
                </a:ext>
              </a:extLst>
            </p:cNvPr>
            <p:cNvSpPr/>
            <p:nvPr/>
          </p:nvSpPr>
          <p:spPr>
            <a:xfrm>
              <a:off x="7066553" y="3435384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0680FA-8F0F-C8F7-B721-95071536CA7B}"/>
                </a:ext>
              </a:extLst>
            </p:cNvPr>
            <p:cNvSpPr/>
            <p:nvPr/>
          </p:nvSpPr>
          <p:spPr>
            <a:xfrm>
              <a:off x="9194875" y="3679366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A1FBC1-3297-E024-39A0-EAA69D56BF0E}"/>
                </a:ext>
              </a:extLst>
            </p:cNvPr>
            <p:cNvSpPr/>
            <p:nvPr/>
          </p:nvSpPr>
          <p:spPr>
            <a:xfrm>
              <a:off x="4947792" y="2363691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E65DC2-ECCC-4D86-835A-D8496935F50C}"/>
                </a:ext>
              </a:extLst>
            </p:cNvPr>
            <p:cNvCxnSpPr>
              <a:cxnSpLocks/>
              <a:stCxn id="35" idx="4"/>
            </p:cNvCxnSpPr>
            <p:nvPr/>
          </p:nvCxnSpPr>
          <p:spPr>
            <a:xfrm flipH="1">
              <a:off x="5043997" y="2562474"/>
              <a:ext cx="3187" cy="234858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877BD28-BE76-FA51-3EE0-19344A0C1BDE}"/>
                </a:ext>
              </a:extLst>
            </p:cNvPr>
            <p:cNvSpPr/>
            <p:nvPr/>
          </p:nvSpPr>
          <p:spPr>
            <a:xfrm>
              <a:off x="4944605" y="4911060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353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8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01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charlesrivertaskforce" TargetMode="External"/><Relationship Id="rId2" Type="http://schemas.openxmlformats.org/officeDocument/2006/relationships/hyperlink" Target="mailto:charlesrivertaskforce@mass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mapc.az1.qualtrics.com/jfe/form/SV_86x2r4TFJ7DmKd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udget.digital.mass.gov/summary/fy25/outside-section/section-205-charles-river-task-force-on-equitable-river-acces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687639"/>
            <a:ext cx="10058400" cy="1804036"/>
          </a:xfrm>
        </p:spPr>
        <p:txBody>
          <a:bodyPr>
            <a:normAutofit/>
          </a:bodyPr>
          <a:lstStyle/>
          <a:p>
            <a:r>
              <a:rPr lang="en-US" sz="5000" dirty="0" err="1">
                <a:latin typeface="Times New Roman" pitchFamily="18" charset="0"/>
                <a:ea typeface="+mj-lt"/>
                <a:cs typeface="Times New Roman" pitchFamily="18" charset="0"/>
              </a:rPr>
              <a:t>የCharles</a:t>
            </a:r>
            <a:r>
              <a:rPr lang="en-US" sz="5000" dirty="0">
                <a:latin typeface="Times New Roman" pitchFamily="18" charset="0"/>
                <a:ea typeface="+mj-lt"/>
                <a:cs typeface="Times New Roman" pitchFamily="18" charset="0"/>
              </a:rPr>
              <a:t> </a:t>
            </a:r>
            <a:r>
              <a:rPr lang="am-ET" sz="5000" dirty="0">
                <a:latin typeface="Power Geez Unicode1" pitchFamily="2" charset="0"/>
                <a:ea typeface="+mj-lt"/>
                <a:cs typeface="Times New Roman" pitchFamily="18" charset="0"/>
              </a:rPr>
              <a:t>ወንዝ</a:t>
            </a:r>
            <a:r>
              <a:rPr lang="en-US" sz="5000" dirty="0">
                <a:latin typeface="Power Geez Unicode1" pitchFamily="2" charset="0"/>
                <a:ea typeface="+mj-lt"/>
                <a:cs typeface="Times New Roman" pitchFamily="18" charset="0"/>
              </a:rPr>
              <a:t> </a:t>
            </a:r>
            <a:r>
              <a:rPr lang="en-US" sz="5000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(Charles River) </a:t>
            </a:r>
            <a:r>
              <a:rPr lang="en-US" sz="5000" dirty="0" err="1">
                <a:latin typeface="Times New Roman" pitchFamily="18" charset="0"/>
                <a:ea typeface="+mj-lt"/>
                <a:cs typeface="Times New Roman" pitchFamily="18" charset="0"/>
              </a:rPr>
              <a:t>ግብረሃይል</a:t>
            </a:r>
            <a:r>
              <a:rPr lang="en-US" sz="5000" dirty="0">
                <a:latin typeface="Times New Roman" pitchFamily="18" charset="0"/>
                <a:ea typeface="+mj-lt"/>
                <a:cs typeface="Times New Roman" pitchFamily="18" charset="0"/>
              </a:rPr>
              <a:t> </a:t>
            </a:r>
            <a:r>
              <a:rPr lang="en-US" sz="5000" dirty="0" err="1">
                <a:latin typeface="Times New Roman" pitchFamily="18" charset="0"/>
                <a:ea typeface="+mj-lt"/>
                <a:cs typeface="Times New Roman" pitchFamily="18" charset="0"/>
              </a:rPr>
              <a:t>በወንዝ</a:t>
            </a:r>
            <a:r>
              <a:rPr lang="en-US" sz="5000" dirty="0">
                <a:latin typeface="Times New Roman" pitchFamily="18" charset="0"/>
                <a:ea typeface="+mj-lt"/>
                <a:cs typeface="Times New Roman" pitchFamily="18" charset="0"/>
              </a:rPr>
              <a:t> </a:t>
            </a:r>
            <a:r>
              <a:rPr lang="en-US" sz="5000" dirty="0" err="1">
                <a:latin typeface="Times New Roman" pitchFamily="18" charset="0"/>
                <a:ea typeface="+mj-lt"/>
                <a:cs typeface="Times New Roman" pitchFamily="18" charset="0"/>
              </a:rPr>
              <a:t>እኩል</a:t>
            </a:r>
            <a:r>
              <a:rPr lang="en-US" sz="5000" dirty="0">
                <a:latin typeface="Times New Roman" pitchFamily="18" charset="0"/>
                <a:ea typeface="+mj-lt"/>
                <a:cs typeface="Times New Roman" pitchFamily="18" charset="0"/>
              </a:rPr>
              <a:t> </a:t>
            </a:r>
            <a:r>
              <a:rPr lang="en-US" sz="5000" dirty="0" err="1">
                <a:latin typeface="Times New Roman" pitchFamily="18" charset="0"/>
                <a:ea typeface="+mj-lt"/>
                <a:cs typeface="Times New Roman" pitchFamily="18" charset="0"/>
              </a:rPr>
              <a:t>ተደራሽነት</a:t>
            </a:r>
            <a:r>
              <a:rPr lang="en-US" sz="5000" dirty="0">
                <a:latin typeface="Times New Roman" pitchFamily="18" charset="0"/>
                <a:ea typeface="+mj-lt"/>
                <a:cs typeface="Times New Roman" pitchFamily="18" charset="0"/>
              </a:rPr>
              <a:t> </a:t>
            </a:r>
            <a:r>
              <a:rPr lang="en-US" sz="5000" dirty="0" err="1">
                <a:latin typeface="Times New Roman" pitchFamily="18" charset="0"/>
                <a:ea typeface="+mj-lt"/>
                <a:cs typeface="Times New Roman" pitchFamily="18" charset="0"/>
              </a:rPr>
              <a:t>ላይ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205465"/>
            <a:ext cx="100584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sz="2800" cap="none" dirty="0" err="1">
                <a:solidFill>
                  <a:srgbClr val="004B24"/>
                </a:solidFill>
                <a:latin typeface="Times New Roman" pitchFamily="18" charset="0"/>
                <a:cs typeface="Times New Roman" pitchFamily="18" charset="0"/>
              </a:rPr>
              <a:t>የበልግ</a:t>
            </a:r>
            <a:r>
              <a:rPr lang="en-US" sz="2800" cap="none" dirty="0">
                <a:solidFill>
                  <a:srgbClr val="004B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dirty="0" err="1">
                <a:solidFill>
                  <a:srgbClr val="004B24"/>
                </a:solidFill>
                <a:latin typeface="Times New Roman" pitchFamily="18" charset="0"/>
                <a:cs typeface="Times New Roman" pitchFamily="18" charset="0"/>
              </a:rPr>
              <a:t>የሕዝብ</a:t>
            </a:r>
            <a:r>
              <a:rPr lang="en-US" sz="2800" cap="none" dirty="0">
                <a:solidFill>
                  <a:srgbClr val="004B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dirty="0" err="1">
                <a:solidFill>
                  <a:srgbClr val="004B24"/>
                </a:solidFill>
                <a:latin typeface="Times New Roman" pitchFamily="18" charset="0"/>
                <a:cs typeface="Times New Roman" pitchFamily="18" charset="0"/>
              </a:rPr>
              <a:t>አስተያየት</a:t>
            </a:r>
            <a:r>
              <a:rPr lang="en-US" sz="2800" cap="none" dirty="0">
                <a:solidFill>
                  <a:srgbClr val="004B24"/>
                </a:solidFill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sz="2800" cap="none" dirty="0" err="1">
                <a:solidFill>
                  <a:srgbClr val="004B24"/>
                </a:solidFill>
                <a:latin typeface="Times New Roman" pitchFamily="18" charset="0"/>
                <a:cs typeface="Times New Roman" pitchFamily="18" charset="0"/>
              </a:rPr>
              <a:t>ህዳር</a:t>
            </a:r>
            <a:r>
              <a:rPr lang="en-US" sz="2800" cap="none" dirty="0">
                <a:solidFill>
                  <a:srgbClr val="004B24"/>
                </a:solidFill>
                <a:latin typeface="Times New Roman" pitchFamily="18" charset="0"/>
                <a:cs typeface="Times New Roman" pitchFamily="18" charset="0"/>
              </a:rPr>
              <a:t> 17</a:t>
            </a:r>
            <a:r>
              <a:rPr lang="am-ET" sz="2800" cap="none" dirty="0">
                <a:solidFill>
                  <a:srgbClr val="004B24"/>
                </a:solidFill>
                <a:latin typeface="Times New Roman" pitchFamily="18" charset="0"/>
                <a:cs typeface="Times New Roman" pitchFamily="18" charset="0"/>
              </a:rPr>
              <a:t>፣ </a:t>
            </a:r>
            <a:r>
              <a:rPr lang="en-US" sz="2800" cap="none" dirty="0">
                <a:solidFill>
                  <a:srgbClr val="004B24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2CB42-F02C-DB12-5E81-9B270E45EF08}"/>
              </a:ext>
            </a:extLst>
          </p:cNvPr>
          <p:cNvSpPr txBox="1"/>
          <p:nvPr/>
        </p:nvSpPr>
        <p:spPr>
          <a:xfrm>
            <a:off x="1142999" y="4822031"/>
            <a:ext cx="997029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ውይይታችንን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6:10pm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እንጀምራለን</a:t>
            </a:r>
            <a:r>
              <a:rPr lang="ti-ET" sz="2400" dirty="0">
                <a:latin typeface="Times New Roman" pitchFamily="18" charset="0"/>
                <a:ea typeface="Calibri"/>
                <a:cs typeface="Times New Roman" pitchFamily="18" charset="0"/>
              </a:rPr>
              <a:t>።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እባክዎ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ነጻ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ሆነው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ራስዎን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ለጎረቤትዎ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ያስተዋውቁ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እና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Memorial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Driveን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ተከትሎ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ባለው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ቦታ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የሚያከናውኑትን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የሚወዱትን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ተግባር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ባጭሩ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ይግለጹ</a:t>
            </a:r>
            <a:r>
              <a:rPr lang="ti-ET" sz="2400" dirty="0">
                <a:latin typeface="Times New Roman" pitchFamily="18" charset="0"/>
                <a:ea typeface="Calibri"/>
                <a:cs typeface="Times New Roman" pitchFamily="18" charset="0"/>
              </a:rPr>
              <a:t>።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3C1FC-E21D-1B98-9442-3710EF517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E2F3-84C0-36BF-2DB7-6E35E947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i-ET" dirty="0">
                <a:latin typeface="Aptos Display"/>
              </a:rPr>
              <a:t>የግብረ ሃይል ኃላፊነቶች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DAB4F-1D72-F442-A08D-CCF865EB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3973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በክፍል</a:t>
            </a:r>
            <a:r>
              <a:rPr lang="en-US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205 </a:t>
            </a:r>
            <a:r>
              <a:rPr lang="en-US" sz="31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ውስጥ</a:t>
            </a:r>
            <a:r>
              <a:rPr lang="en-US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በተገለጸው</a:t>
            </a:r>
            <a:r>
              <a:rPr lang="en-US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መሰረት</a:t>
            </a:r>
            <a:r>
              <a:rPr lang="en-US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ሶስት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(3)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የህዝብ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አስተያየት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መቀበያ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ፕሮግራሞችን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ያዘጋጃል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የመጨረሻ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ሪፖርቱን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ከማስገባቱ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በፊት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የህዝብ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አስተያየት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ይቀበላል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ለህዝብ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ተወካዮች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ምክር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ቤት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ጸሀፊዎች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እና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ለሴኔቱ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ምክረሃሳቦችን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የያዘ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ሪፖርት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ያቀርባል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5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68E77-C7B0-4544-9B08-17EC521CB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7C36-0434-71FC-40E0-47ABB370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cap="none" dirty="0" err="1">
                <a:solidFill>
                  <a:srgbClr val="404040"/>
                </a:solidFill>
                <a:latin typeface="Times New Roman" pitchFamily="18" charset="0"/>
                <a:ea typeface="+mj-lt"/>
                <a:cs typeface="Times New Roman" pitchFamily="18" charset="0"/>
              </a:rPr>
              <a:t>የፕሮጀክት</a:t>
            </a:r>
            <a:r>
              <a:rPr lang="en-US" sz="4100" cap="none" dirty="0">
                <a:solidFill>
                  <a:srgbClr val="404040"/>
                </a:solidFill>
                <a:latin typeface="Times New Roman" pitchFamily="18" charset="0"/>
                <a:ea typeface="+mj-lt"/>
                <a:cs typeface="Times New Roman" pitchFamily="18" charset="0"/>
              </a:rPr>
              <a:t> </a:t>
            </a:r>
            <a:r>
              <a:rPr lang="en-US" sz="4100" cap="none" dirty="0" err="1">
                <a:solidFill>
                  <a:srgbClr val="404040"/>
                </a:solidFill>
                <a:latin typeface="Times New Roman" pitchFamily="18" charset="0"/>
                <a:ea typeface="+mj-lt"/>
                <a:cs typeface="Times New Roman" pitchFamily="18" charset="0"/>
              </a:rPr>
              <a:t>የጊዜ</a:t>
            </a:r>
            <a:r>
              <a:rPr lang="en-US" sz="4100" cap="none" dirty="0">
                <a:solidFill>
                  <a:srgbClr val="404040"/>
                </a:solidFill>
                <a:latin typeface="Times New Roman" pitchFamily="18" charset="0"/>
                <a:ea typeface="+mj-lt"/>
                <a:cs typeface="Times New Roman" pitchFamily="18" charset="0"/>
              </a:rPr>
              <a:t> </a:t>
            </a:r>
            <a:r>
              <a:rPr lang="en-US" sz="4100" cap="none" dirty="0" err="1">
                <a:solidFill>
                  <a:srgbClr val="404040"/>
                </a:solidFill>
                <a:latin typeface="Times New Roman" pitchFamily="18" charset="0"/>
                <a:ea typeface="+mj-lt"/>
                <a:cs typeface="Times New Roman" pitchFamily="18" charset="0"/>
              </a:rPr>
              <a:t>መርሃግብር</a:t>
            </a:r>
            <a:endParaRPr lang="en-US" sz="4100" cap="none" dirty="0">
              <a:solidFill>
                <a:srgbClr val="404040"/>
              </a:solidFill>
              <a:latin typeface="Times New Roman" pitchFamily="18" charset="0"/>
              <a:ea typeface="+mj-lt"/>
              <a:cs typeface="Times New Roman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C7A25-126E-0304-6B43-2BEA4802E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rgbClr val="004B24"/>
          </a:solidFill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የመጀመርያ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ግምገማና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የተሳትፎ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ዝግጅት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E64D6-8891-CA26-9B07-F769CCD3A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004B24"/>
          </a:solidFill>
        </p:spPr>
        <p:txBody>
          <a:bodyPr vert="horz" lIns="320040" tIns="457200" rIns="0" bIns="45720" rtlCol="0"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መረጃ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መስጠት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እና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ተሳትፎ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B86B3-DECF-9B02-5D84-B0EDEC4BB9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4B24"/>
          </a:solidFill>
        </p:spPr>
        <p:txBody>
          <a:bodyPr vert="horz" lIns="320040" tIns="457200" rIns="0" bIns="45720" rtlCol="0"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የምክረ-ሃሳቦች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ዝግጅት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Aptos ExtraBold" panose="020B00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809DEE-8EEA-C632-F478-3BF9033CA8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15" y="2663324"/>
            <a:ext cx="1843406" cy="2534845"/>
          </a:xfr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ሐምሌ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ነሀሴ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የመጀመርያ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መረጃ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መለዋወጫ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ስብሰባዎች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ተቀዳሚ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የባለድርሻ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አካል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ልየታ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Times New Roman" pitchFamily="18" charset="0"/>
                <a:ea typeface="Calibri"/>
                <a:cs typeface="Times New Roman" pitchFamily="18" charset="0"/>
              </a:rPr>
              <a:t>የግብረ</a:t>
            </a:r>
            <a:r>
              <a:rPr lang="en-US" sz="1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Calibri"/>
                <a:cs typeface="Times New Roman" pitchFamily="18" charset="0"/>
              </a:rPr>
              <a:t>ሃይል</a:t>
            </a:r>
            <a:r>
              <a:rPr lang="en-US" sz="1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Calibri"/>
                <a:cs typeface="Times New Roman" pitchFamily="18" charset="0"/>
              </a:rPr>
              <a:t>ስብሰባ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 1 </a:t>
            </a:r>
            <a:b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ነሀሴ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14)</a:t>
            </a:r>
          </a:p>
        </p:txBody>
      </p:sp>
      <p:sp>
        <p:nvSpPr>
          <p:cNvPr id="7" name="Text Placeholder 27" descr="-Task Force meeting #2 &#10;(9/12)&#10;-Develop a Community Engagement Strategy&#10;-Develop the structure and content for the public hearings&#10;">
            <a:extLst>
              <a:ext uri="{FF2B5EF4-FFF2-40B4-BE49-F238E27FC236}">
                <a16:creationId xmlns:a16="http://schemas.microsoft.com/office/drawing/2014/main" id="{DE271D21-41F7-DD0C-5E82-DB3C73F55435}"/>
              </a:ext>
            </a:extLst>
          </p:cNvPr>
          <p:cNvSpPr txBox="1">
            <a:spLocks/>
          </p:cNvSpPr>
          <p:nvPr/>
        </p:nvSpPr>
        <p:spPr>
          <a:xfrm>
            <a:off x="3049207" y="2659102"/>
            <a:ext cx="1916197" cy="211170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200" b="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መስከረም</a:t>
            </a:r>
            <a:endParaRPr lang="en-US" sz="2000" b="1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የግብረ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ሃይል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ስብሰባ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መስከረም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12)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የማህበረሰብ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ተሳትፎ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ስልት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ማዘጋጀት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ለህዝብ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አስተያየት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አሰባሰብ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መዋቅር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እና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ይዘት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ማዘጋጀት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4AA7D-A531-17E9-189C-5368E572E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9292" y="2601495"/>
            <a:ext cx="1840902" cy="3169386"/>
          </a:xfrm>
          <a:prstGeom prst="rect">
            <a:avLst/>
          </a:prstGeom>
          <a:solidFill>
            <a:srgbClr val="004B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C0372E-AAB6-B186-B4D7-1B1687E4C9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50728" y="2663584"/>
            <a:ext cx="1970888" cy="3107296"/>
          </a:xfrm>
        </p:spPr>
        <p:txBody>
          <a:bodyPr vert="horz" lIns="0" tIns="45720" rIns="0" bIns="45720" rtlCol="0" anchor="t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tabLst/>
              <a:defRPr/>
            </a:pP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ጥቅምት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ህዳር</a:t>
            </a:r>
            <a:endParaRPr lang="en-US" dirty="0">
              <a:solidFill>
                <a:schemeClr val="bg1"/>
              </a:solidFill>
              <a:latin typeface="Times New Roman" pitchFamily="18" charset="0"/>
              <a:ea typeface="Calibri" panose="020F0502020204030204"/>
              <a:cs typeface="Times New Roman" pitchFamily="18" charset="0"/>
            </a:endParaRPr>
          </a:p>
          <a:p>
            <a:pPr marL="285750" indent="-285750">
              <a:buFont typeface="Wingdings"/>
              <a:buChar char="§"/>
            </a:pP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የግብረ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ሀይል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ስብሰባ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ጥቅምት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6)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ተከታታይ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የ1፡1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ውይይት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፣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ክትትል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፣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የትኩረት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ቡድን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፣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ወዘተ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ማዘጋጀት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የግብረ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ሃይል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ስብሰባ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ህዳር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ሁለት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(3)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የህዝብ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አስተያየት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(ህዳር10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እና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17)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71450" indent="-171450">
              <a:buFont typeface="Wingdings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B462E40F-A191-07A3-AAE4-64FC0C4B9D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59558" y="2660504"/>
            <a:ext cx="1788749" cy="2110306"/>
          </a:xfr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2000" b="1" noProof="0" dirty="0" err="1">
                <a:solidFill>
                  <a:srgbClr val="455F51"/>
                </a:solidFill>
                <a:latin typeface="Times New Roman" pitchFamily="18" charset="0"/>
                <a:cs typeface="Times New Roman" pitchFamily="18" charset="0"/>
              </a:rPr>
              <a:t>ታህሳስ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የግብረ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ሃይል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ታሳቢ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ስብሰባ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የግኝቶችና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ምክረ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ሃሳቦች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የመጨረሻ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ሪፖርት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ረቂቅ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9365CF50-0B55-2D7C-58C8-0C8B17BAA6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21037" y="2664797"/>
            <a:ext cx="1892129" cy="3287743"/>
          </a:xfr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2026</a:t>
            </a:r>
          </a:p>
          <a:p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የግብረ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ሃይል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ስብሰባ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6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ጥር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ረቂቅ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ሪፖርቱን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ለህዝብ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አስተያየት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ጊዜ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ዝግጁ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ማድረግ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የህዝብ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አስተያየት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ረቂቅ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ሪፖርቱን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ለመገምገም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የህዝብ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አስተያየት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ጊዜ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ወር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የግብረ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ሃይል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ስብሰባ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7 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ሪፖርቱን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አጠናቆ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ማስገባት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1E97D8-C944-B6A7-DFF5-CA5DF8ADB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12720" y="4267200"/>
            <a:ext cx="436880" cy="1503680"/>
            <a:chOff x="2712720" y="4267200"/>
            <a:chExt cx="436880" cy="15036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509A73-4B72-2014-FC88-998E17CAF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12720" y="4511040"/>
              <a:ext cx="436880" cy="1259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F41BCB1-68A5-D72D-EEA3-40ECCCB02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4320" y="4267200"/>
              <a:ext cx="233680" cy="2336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508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A1F14-E786-8A13-5167-18C17D665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4FD4-02D0-87BF-63E0-0005CF8D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03" y="153253"/>
            <a:ext cx="7965440" cy="1450757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ተሳትፎ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እና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የህዝብ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አስተያየት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ሂደት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E5049E-03D1-456E-DD6C-1331AC58B50D}"/>
              </a:ext>
            </a:extLst>
          </p:cNvPr>
          <p:cNvSpPr/>
          <p:nvPr/>
        </p:nvSpPr>
        <p:spPr>
          <a:xfrm>
            <a:off x="568960" y="1831110"/>
            <a:ext cx="309880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ተሳትፎ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እና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መረጃ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መስጠት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7FB48-57B9-38F9-2A9E-5C5592F1E877}"/>
              </a:ext>
            </a:extLst>
          </p:cNvPr>
          <p:cNvSpPr/>
          <p:nvPr/>
        </p:nvSpPr>
        <p:spPr>
          <a:xfrm>
            <a:off x="223520" y="2514600"/>
            <a:ext cx="3789680" cy="35807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የግብረ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ሃይሉን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እና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የህዝብ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አስተያየት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ግንዛቤ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ማሳደግ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Memorial Drive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ላይ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በሚፈለጉ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ማሻሻያዎች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ላይ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የማህበረሰቡን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ግብአት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ማግኘት</a:t>
            </a:r>
            <a:endParaRPr lang="en-US" sz="1600" dirty="0">
              <a:solidFill>
                <a:srgbClr val="444444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ተግባራት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፡ 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የ1፡1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ውይይቶቭ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የቁዋንቁዋ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ውይይቶች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በራሪ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ወረቀቶችን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መበተን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በር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ማንኩዋኩዋት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ቦታው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ላይ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በእግር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መሄድ</a:t>
            </a:r>
            <a:endParaRPr lang="en-US" sz="1600" dirty="0">
              <a:latin typeface="Times New Roman" pitchFamily="18" charset="0"/>
              <a:ea typeface="Calibri" panose="020F0502020204030204"/>
              <a:cs typeface="Times New Roman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92A333D-7BCE-C873-A410-540EF567A6EA}"/>
              </a:ext>
            </a:extLst>
          </p:cNvPr>
          <p:cNvSpPr/>
          <p:nvPr/>
        </p:nvSpPr>
        <p:spPr>
          <a:xfrm>
            <a:off x="4734560" y="1804757"/>
            <a:ext cx="278384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የህዝብ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አስተያየቶች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34AB8D-717D-62CF-909A-AD8840D1C08B}"/>
              </a:ext>
            </a:extLst>
          </p:cNvPr>
          <p:cNvSpPr/>
          <p:nvPr/>
        </p:nvSpPr>
        <p:spPr>
          <a:xfrm>
            <a:off x="4231640" y="2514600"/>
            <a:ext cx="3789680" cy="35532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በግብረ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ሃይሉ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የስልጣን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ወሰን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ውስጥ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ለሜሞርያ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ድራይቭ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ስለሚፈለጉ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ማሻሻያዎች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የማህበረሰብ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አባላትን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ግብአት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ማግኘት</a:t>
            </a:r>
            <a:endParaRPr lang="en-US" sz="1600" dirty="0">
              <a:solidFill>
                <a:srgbClr val="444444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ተግባራት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፡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ህዳር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ውስጥ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2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አስተያየት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መሰብሰቢያ</a:t>
            </a:r>
            <a:endParaRPr lang="en-US" sz="1600" dirty="0">
              <a:solidFill>
                <a:srgbClr val="444444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ኦንላይን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የዳሰሳ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ጥናት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አማራጭ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17FAFD-0D5D-0B4F-F7D1-BA911DCB4A83}"/>
              </a:ext>
            </a:extLst>
          </p:cNvPr>
          <p:cNvSpPr/>
          <p:nvPr/>
        </p:nvSpPr>
        <p:spPr>
          <a:xfrm>
            <a:off x="8742680" y="1804757"/>
            <a:ext cx="278384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የግብረ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ሀይል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ምክረ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ሃሳቦች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901AF8-3925-D9B7-DA78-84BA3F0F83FB}"/>
              </a:ext>
            </a:extLst>
          </p:cNvPr>
          <p:cNvSpPr/>
          <p:nvPr/>
        </p:nvSpPr>
        <p:spPr>
          <a:xfrm>
            <a:off x="8239760" y="2514600"/>
            <a:ext cx="3789680" cy="35532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44444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44444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በማህበረሰብ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ግብዓት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መሰረት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Memorial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Driveን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ወደፊት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ለማስቀጠል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እኩል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ተደራሽነትን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እና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ውሳኔ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አሰጣጥን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የሚገልጹ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ምክረ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ሀሳቦች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ከግብረ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ሀይሉ</a:t>
            </a:r>
            <a:endParaRPr lang="en-US" sz="1600" dirty="0">
              <a:solidFill>
                <a:srgbClr val="444444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ተግባራት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፡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ጸደይ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ውስጥ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አስተያየት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መሰብሰቢያ</a:t>
            </a:r>
            <a:endParaRPr lang="en-US" sz="1600" dirty="0">
              <a:solidFill>
                <a:srgbClr val="444444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ሪፖርቱን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ገምግሞ</a:t>
            </a:r>
            <a:r>
              <a:rPr lang="en-US" sz="1600" dirty="0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ማጠናቀቅ</a:t>
            </a:r>
            <a:endParaRPr lang="en-US" sz="1600" dirty="0">
              <a:solidFill>
                <a:srgbClr val="444444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1600" dirty="0">
              <a:solidFill>
                <a:srgbClr val="444444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444444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1F216C0-FACA-7970-1901-003F927A7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">
            <a:off x="7307582" y="2701465"/>
            <a:ext cx="1645920" cy="90424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6A9FDCF-3D68-BE74-EB24-83034B4B0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">
            <a:off x="3487045" y="2681693"/>
            <a:ext cx="1645920" cy="904240"/>
          </a:xfrm>
          <a:prstGeom prst="rect">
            <a:avLst/>
          </a:prstGeom>
        </p:spPr>
      </p:pic>
      <p:pic>
        <p:nvPicPr>
          <p:cNvPr id="5" name="Picture 4" descr="QR code for the online survey: https://mapc.az1.qualtrics.com/jfe/form/SV_86x2r4TFJ7DmKd8">
            <a:extLst>
              <a:ext uri="{FF2B5EF4-FFF2-40B4-BE49-F238E27FC236}">
                <a16:creationId xmlns:a16="http://schemas.microsoft.com/office/drawing/2014/main" id="{A578ADA0-76D8-3DA9-3B0C-774206474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040" y="40640"/>
            <a:ext cx="1615440" cy="1645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6F2242-F80F-70C1-510D-4763B670115E}"/>
              </a:ext>
            </a:extLst>
          </p:cNvPr>
          <p:cNvSpPr txBox="1"/>
          <p:nvPr/>
        </p:nvSpPr>
        <p:spPr>
          <a:xfrm>
            <a:off x="11043920" y="264160"/>
            <a:ext cx="97536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i-ET" sz="1600" b="1" dirty="0">
                <a:solidFill>
                  <a:srgbClr val="004B24"/>
                </a:solidFill>
                <a:ea typeface="Calibri"/>
                <a:cs typeface="Calibri"/>
              </a:rPr>
              <a:t>ለኦንላይን የዳሰሳ ጥናት እዚህ ስካን ያድርጉ!</a:t>
            </a:r>
            <a:endParaRPr lang="en-US" sz="1600" b="1" dirty="0">
              <a:solidFill>
                <a:srgbClr val="004B24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12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1B087-FF82-0358-A832-C8B2D55E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578F-9A69-6875-80E2-070E36E4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ea typeface="Calibri Light"/>
                <a:cs typeface="Times New Roman" pitchFamily="18" charset="0"/>
              </a:rPr>
              <a:t>የአነስተኛ</a:t>
            </a:r>
            <a:r>
              <a:rPr lang="en-US" dirty="0">
                <a:latin typeface="Times New Roman" pitchFamily="18" charset="0"/>
                <a:ea typeface="Calibri Light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 Light"/>
                <a:cs typeface="Times New Roman" pitchFamily="18" charset="0"/>
              </a:rPr>
              <a:t>ቡድን</a:t>
            </a:r>
            <a:r>
              <a:rPr lang="en-US" dirty="0">
                <a:latin typeface="Times New Roman" pitchFamily="18" charset="0"/>
                <a:ea typeface="Calibri Light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 Light"/>
                <a:cs typeface="Times New Roman" pitchFamily="18" charset="0"/>
              </a:rPr>
              <a:t>ውይይት</a:t>
            </a:r>
            <a:r>
              <a:rPr lang="en-US" dirty="0">
                <a:latin typeface="Times New Roman" pitchFamily="18" charset="0"/>
                <a:ea typeface="Calibri Light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 Light"/>
                <a:cs typeface="Times New Roman" pitchFamily="18" charset="0"/>
              </a:rPr>
              <a:t>ጥያቄዎች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DC2D-CEAE-07B7-D901-E40585B97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Clr>
                <a:srgbClr val="004B24"/>
              </a:buClr>
              <a:buNone/>
            </a:pP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የሚከተለውን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ለማሻሻል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DCR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እና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ማህበረሰቡ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ይበልጥ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ውጤታማ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በሆነ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መንገድ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አብረው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መስራት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የሚችሉት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እንዴት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ነው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፡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የህዝብ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ተሳትፎ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፣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ተግባቦት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እና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ወደፊት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በሚሰሩ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ካፒታል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ፕሮጀክቶች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ላይ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የሚኖር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ግልጽነት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የMemorial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Drive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እና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የወንዝ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ፊት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ለፊት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አጠቃቀም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 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ያጋጠሙዎትን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ተግዳሮቶች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መፍታት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ተደራሽነት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፣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ደህንነት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፣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ጥገና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፣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ትራፊክ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፣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ወዘተ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.)? 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አካባቢው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የበለጠ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ውብና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ተደራሽ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የሚያደርጉ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ለውጦች</a:t>
            </a:r>
            <a:r>
              <a:rPr lang="en-US" sz="28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 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dirty="0">
              <a:solidFill>
                <a:srgbClr val="40404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21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BE677-FC10-B6F5-1429-5D0FCBA9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3A6D-65D6-9AE1-E97D-F79A8975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ቀጣይ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እርምጃዎች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FEBF4-7121-3805-811D-A578E901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5854"/>
            <a:ext cx="10058400" cy="4023360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600" dirty="0" err="1">
                <a:latin typeface="Times New Roman" pitchFamily="18" charset="0"/>
                <a:ea typeface="Calibri"/>
                <a:cs typeface="Times New Roman" pitchFamily="18" charset="0"/>
              </a:rPr>
              <a:t>ህዳር</a:t>
            </a:r>
            <a:r>
              <a:rPr lang="en-US" sz="2600" dirty="0">
                <a:latin typeface="Times New Roman" pitchFamily="18" charset="0"/>
                <a:ea typeface="Calibri"/>
                <a:cs typeface="Times New Roman" pitchFamily="18" charset="0"/>
              </a:rPr>
              <a:t> 10 </a:t>
            </a:r>
            <a:r>
              <a:rPr lang="en-US" sz="2600" dirty="0" err="1">
                <a:latin typeface="Times New Roman" pitchFamily="18" charset="0"/>
                <a:ea typeface="Calibri"/>
                <a:cs typeface="Times New Roman" pitchFamily="18" charset="0"/>
              </a:rPr>
              <a:t>እና</a:t>
            </a:r>
            <a:r>
              <a:rPr lang="en-US" sz="2600" dirty="0">
                <a:latin typeface="Times New Roman" pitchFamily="18" charset="0"/>
                <a:ea typeface="Calibri"/>
                <a:cs typeface="Times New Roman" pitchFamily="18" charset="0"/>
              </a:rPr>
              <a:t> 17 </a:t>
            </a:r>
            <a:r>
              <a:rPr lang="en-US" sz="2600" dirty="0" err="1">
                <a:latin typeface="Times New Roman" pitchFamily="18" charset="0"/>
                <a:ea typeface="Calibri"/>
                <a:cs typeface="Times New Roman" pitchFamily="18" charset="0"/>
              </a:rPr>
              <a:t>በሚደረገው</a:t>
            </a:r>
            <a:r>
              <a:rPr lang="en-US" sz="2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Calibri"/>
                <a:cs typeface="Times New Roman" pitchFamily="18" charset="0"/>
              </a:rPr>
              <a:t>የህዝብ</a:t>
            </a:r>
            <a:r>
              <a:rPr lang="en-US" sz="2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Calibri"/>
                <a:cs typeface="Times New Roman" pitchFamily="18" charset="0"/>
              </a:rPr>
              <a:t>አስተያየት</a:t>
            </a:r>
            <a:r>
              <a:rPr lang="en-US" sz="2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Calibri"/>
                <a:cs typeface="Times New Roman" pitchFamily="18" charset="0"/>
              </a:rPr>
              <a:t>መሰብሰቢያ</a:t>
            </a:r>
            <a:r>
              <a:rPr lang="en-US" sz="2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Calibri"/>
                <a:cs typeface="Times New Roman" pitchFamily="18" charset="0"/>
              </a:rPr>
              <a:t>ላይ</a:t>
            </a:r>
            <a:r>
              <a:rPr lang="en-US" sz="2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Calibri"/>
                <a:cs typeface="Times New Roman" pitchFamily="18" charset="0"/>
              </a:rPr>
              <a:t>የህዝቡን</a:t>
            </a:r>
            <a:r>
              <a:rPr lang="en-US" sz="2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Calibri"/>
                <a:cs typeface="Times New Roman" pitchFamily="18" charset="0"/>
              </a:rPr>
              <a:t>ግብዓት</a:t>
            </a:r>
            <a:r>
              <a:rPr lang="en-US" sz="2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Calibri"/>
                <a:cs typeface="Times New Roman" pitchFamily="18" charset="0"/>
              </a:rPr>
              <a:t>ማግኘት</a:t>
            </a:r>
            <a:endParaRPr lang="en-US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66420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የግብረ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ሃይል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የኢሜይል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አድራሻ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፡ </a:t>
            </a:r>
            <a:r>
              <a:rPr lang="en-US" sz="2300" dirty="0">
                <a:latin typeface="Times New Roman" pitchFamily="18" charset="0"/>
                <a:ea typeface="+mn-lt"/>
                <a:cs typeface="Times New Roman" pitchFamily="18" charset="0"/>
                <a:hlinkClick r:id="rId2"/>
              </a:rPr>
              <a:t>charlesrivertaskforce@mass.gov</a:t>
            </a:r>
            <a:endParaRPr lang="en-US" sz="2300" dirty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566420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የግብረ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ሀይል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ድረገጽ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፡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en-US" sz="2300" dirty="0">
                <a:solidFill>
                  <a:srgbClr val="404040"/>
                </a:solidFill>
                <a:latin typeface="Times New Roman" pitchFamily="18" charset="0"/>
                <a:ea typeface="+mn-lt"/>
                <a:cs typeface="Times New Roman" pitchFamily="18" charset="0"/>
                <a:hlinkClick r:id="rId3"/>
              </a:rPr>
              <a:t>.mass.gov/charlesrivertaskforce</a:t>
            </a:r>
            <a:endParaRPr lang="en-US" sz="2300" dirty="0">
              <a:solidFill>
                <a:srgbClr val="40404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566420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300" b="1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ኦንላይን</a:t>
            </a:r>
            <a:r>
              <a:rPr lang="en-US" sz="2300" b="1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የዳሰሳ</a:t>
            </a:r>
            <a:r>
              <a:rPr lang="en-US" sz="2300" b="1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ጥናት</a:t>
            </a:r>
            <a:r>
              <a:rPr lang="en-US" sz="2300" b="1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፡ </a:t>
            </a:r>
            <a:r>
              <a:rPr lang="en-US" sz="23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https://mapc.az1.qualtrics.com/jfe/form/SV_86x2r4TFJ7DmKd8</a:t>
            </a:r>
            <a:r>
              <a:rPr lang="en-US" sz="2300" dirty="0">
                <a:solidFill>
                  <a:srgbClr val="40404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ህዝቡ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በግብረ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ሃይሉ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ስሰባዎች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ላይ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ለመሳተፍ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እንዲመጣ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እንፈልጋለን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ቀጣይ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ስብሰባዎች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በድረገጹ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ላይ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ይገለጻሉ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የህዝብ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አስተያየት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3፣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ቀን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ሰዓት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ይወሰናል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፣ የ30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ቀኑን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የህዝብ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አስተያየት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መስጫ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ጊዜ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ለማጠናቀቅ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የካቲት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ውስጥ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ሊደረግ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ይችላል</a:t>
            </a:r>
            <a:endParaRPr lang="en-US" sz="26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ግብረ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ሃይሉ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ሪፖርቱን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ገምግሞ</a:t>
            </a:r>
            <a:r>
              <a:rPr lang="en-US" sz="2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ያጠናቅቃል</a:t>
            </a:r>
            <a:endParaRPr lang="en-US" sz="28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9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QR code for the online survey: https://mapc.az1.qualtrics.com/jfe/form/SV_86x2r4TFJ7DmKd8">
            <a:extLst>
              <a:ext uri="{FF2B5EF4-FFF2-40B4-BE49-F238E27FC236}">
                <a16:creationId xmlns:a16="http://schemas.microsoft.com/office/drawing/2014/main" id="{71AFCF8A-B09E-14A9-BEE8-A3D38504D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640" y="0"/>
            <a:ext cx="2367280" cy="2407920"/>
          </a:xfrm>
          <a:prstGeom prst="rect">
            <a:avLst/>
          </a:prstGeom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EABF60B6-5156-BFE1-D9EC-C784A3340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794240" y="2235200"/>
            <a:ext cx="1046480" cy="133096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921AE30-0D09-78AE-7D93-1343A3E134E9}"/>
              </a:ext>
            </a:extLst>
          </p:cNvPr>
          <p:cNvSpPr txBox="1"/>
          <p:nvPr/>
        </p:nvSpPr>
        <p:spPr>
          <a:xfrm>
            <a:off x="10668000" y="2235200"/>
            <a:ext cx="14224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solidFill>
                  <a:srgbClr val="004B24"/>
                </a:solidFill>
                <a:latin typeface="Power Geez Unicode1" pitchFamily="2" charset="0"/>
                <a:ea typeface="Calibri"/>
                <a:cs typeface="Calibri"/>
              </a:rPr>
              <a:t>ለኦንላይን</a:t>
            </a:r>
            <a:r>
              <a:rPr lang="en-US" b="1" dirty="0">
                <a:solidFill>
                  <a:srgbClr val="004B24"/>
                </a:solidFill>
                <a:latin typeface="Power Geez Unicode1" pitchFamily="2" charset="0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004B24"/>
                </a:solidFill>
                <a:latin typeface="Power Geez Unicode1" pitchFamily="2" charset="0"/>
                <a:ea typeface="Calibri"/>
                <a:cs typeface="Calibri"/>
              </a:rPr>
              <a:t>የዳሰሳ</a:t>
            </a:r>
            <a:r>
              <a:rPr lang="en-US" b="1" dirty="0">
                <a:solidFill>
                  <a:srgbClr val="004B24"/>
                </a:solidFill>
                <a:latin typeface="Power Geez Unicode1" pitchFamily="2" charset="0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004B24"/>
                </a:solidFill>
                <a:latin typeface="Power Geez Unicode1" pitchFamily="2" charset="0"/>
                <a:ea typeface="Calibri"/>
                <a:cs typeface="Calibri"/>
              </a:rPr>
              <a:t>ጥናት</a:t>
            </a:r>
            <a:r>
              <a:rPr lang="en-US" b="1" dirty="0">
                <a:solidFill>
                  <a:srgbClr val="004B24"/>
                </a:solidFill>
                <a:latin typeface="Power Geez Unicode1" pitchFamily="2" charset="0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004B24"/>
                </a:solidFill>
                <a:latin typeface="Power Geez Unicode1" pitchFamily="2" charset="0"/>
                <a:ea typeface="Calibri"/>
                <a:cs typeface="Calibri"/>
              </a:rPr>
              <a:t>እዚህ</a:t>
            </a:r>
            <a:r>
              <a:rPr lang="en-US" b="1" dirty="0">
                <a:solidFill>
                  <a:srgbClr val="004B24"/>
                </a:solidFill>
                <a:latin typeface="Power Geez Unicode1" pitchFamily="2" charset="0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004B24"/>
                </a:solidFill>
                <a:latin typeface="Power Geez Unicode1" pitchFamily="2" charset="0"/>
                <a:ea typeface="Calibri"/>
                <a:cs typeface="Calibri"/>
              </a:rPr>
              <a:t>ስካን</a:t>
            </a:r>
            <a:r>
              <a:rPr lang="en-US" b="1" dirty="0">
                <a:solidFill>
                  <a:srgbClr val="004B24"/>
                </a:solidFill>
                <a:latin typeface="Power Geez Unicode1" pitchFamily="2" charset="0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004B24"/>
                </a:solidFill>
                <a:latin typeface="Power Geez Unicode1" pitchFamily="2" charset="0"/>
                <a:ea typeface="Calibri"/>
                <a:cs typeface="Calibri"/>
              </a:rPr>
              <a:t>ያድርጉ</a:t>
            </a:r>
            <a:r>
              <a:rPr lang="en-US" b="1" dirty="0">
                <a:solidFill>
                  <a:srgbClr val="004B24"/>
                </a:solidFill>
                <a:latin typeface="Power Geez Unicode1" pitchFamily="2" charset="0"/>
                <a:ea typeface="Calibri"/>
                <a:cs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98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D4489-4B64-FD82-E0AB-95CAC0728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325D-C86A-0380-8FEA-26DDB1F4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ea typeface="Calibri Light"/>
                <a:cs typeface="Times New Roman" pitchFamily="18" charset="0"/>
              </a:rPr>
              <a:t>የማስተርጎም</a:t>
            </a:r>
            <a:r>
              <a:rPr lang="en-US" dirty="0">
                <a:latin typeface="Times New Roman" pitchFamily="18" charset="0"/>
                <a:ea typeface="Calibri Light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 Light"/>
                <a:cs typeface="Times New Roman" pitchFamily="18" charset="0"/>
              </a:rPr>
              <a:t>አገልግሎት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572BA-D598-50DE-7D74-DDB10DB92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88" y="2097996"/>
            <a:ext cx="10786280" cy="4046107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B24"/>
              </a:buClr>
              <a:buSzTx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የማስተርጎም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አገልግሎት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በስፓኒሽ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፣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ብራዚልያን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፣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ሃይቲያን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፣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ማንዳሪን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፣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ካንቶኒዝ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እና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አረብኛ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እየተሰጠ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ነው</a:t>
            </a:r>
            <a:r>
              <a:rPr lang="ti-ET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።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እርስዎ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በሚፈልጉት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ቁዋንቁዋ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ለመሳተፍ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፣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እርስዎ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በመረጡት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ቁዋንቁዋ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አገልግሎቱን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ለማግኘት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እባክዎ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ሰንጠረዡን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ይጎብኙ</a:t>
            </a:r>
            <a:r>
              <a:rPr lang="ti-ET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።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አስተርጉዋሚውን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መስማት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እንዲቻል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እባክዎ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ድምጽዎን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ዝቅ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አድርገው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ይናገሩ</a:t>
            </a:r>
            <a:r>
              <a:rPr lang="ti-ET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።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99CB38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" name="Picture 3" descr="How to Use Language Interpretation in Zoom Meetings | Notta">
            <a:extLst>
              <a:ext uri="{FF2B5EF4-FFF2-40B4-BE49-F238E27FC236}">
                <a16:creationId xmlns:a16="http://schemas.microsoft.com/office/drawing/2014/main" id="{6A41E644-DE47-8E50-4FAB-93B11643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460" t="77709" r="13634" b="962"/>
          <a:stretch>
            <a:fillRect/>
          </a:stretch>
        </p:blipFill>
        <p:spPr>
          <a:xfrm>
            <a:off x="12852222" y="14288866"/>
            <a:ext cx="628369" cy="2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9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268C-D8A9-B8D6-C176-4382FEF5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አጀንዳ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0FE9E-D1F9-6225-0BD6-212A89AB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1937174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Clr>
                <a:srgbClr val="004B24"/>
              </a:buClr>
            </a:pP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6:10 – 6:45pm: 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አጠቃላይ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መረጃ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ማቅረብ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+ ጥ</a:t>
            </a:r>
            <a:r>
              <a:rPr lang="am-ET" sz="1800" b="1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ያቄ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ና</a:t>
            </a:r>
            <a:r>
              <a:rPr lang="am-ET" sz="1800" b="1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</a:t>
            </a:r>
            <a:r>
              <a:rPr lang="am-ET" sz="1800" b="1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ልስ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83540" lvl="1">
              <a:buClr>
                <a:srgbClr val="004B24"/>
              </a:buClr>
              <a:buFont typeface="Arial" panose="020F050202020403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DCR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የCharles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ti-ET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ወንዝ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ግብረሀይልን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ዓላማና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ግቦች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እና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እስከዛሬ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ድረስ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የተከናወኑ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ተግባራትን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ጠቅለል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አድርጎ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(~10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ደቂቃ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ያቀርባል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፣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ከዚህ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ቀጥሎ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ለሚቀርቡ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ጥያቄዎች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ማብራሪያ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ለመስጠት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ጊዜ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ይኖረዋል</a:t>
            </a:r>
            <a:endParaRPr lang="en-US" dirty="0">
              <a:solidFill>
                <a:srgbClr val="00000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383540" lvl="1">
              <a:buClr>
                <a:srgbClr val="004B24"/>
              </a:buClr>
              <a:buFont typeface="Arial" panose="020F050202020403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እባካችሁ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አስተያየቶችን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ለአነስተኛ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ቡድን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ውይይቶች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ያዙዋቸው</a:t>
            </a:r>
            <a:endParaRPr lang="en-US" dirty="0">
              <a:latin typeface="Times New Roman" pitchFamily="18" charset="0"/>
              <a:ea typeface="Calibri" panose="020F0502020204030204"/>
              <a:cs typeface="Times New Roman" pitchFamily="18" charset="0"/>
            </a:endParaRPr>
          </a:p>
          <a:p>
            <a:pPr>
              <a:buClr>
                <a:srgbClr val="004B24"/>
              </a:buClr>
            </a:pP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6:45 – 7:30pm: 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የአነስተኛ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ቡድን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ውይይት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ክፍሉ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ወደ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አነስተኛ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ቡድኖች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ይከፋፈላል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፣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እያንዳንዱ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ቡድን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ከማስታወሻ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መዝጋቢ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ጋር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በሚመጣ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የDCR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፣ EEA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ወይም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MAPC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የቡድን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አባል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ይመራል</a:t>
            </a:r>
            <a:endParaRPr lang="en-US" dirty="0">
              <a:solidFill>
                <a:srgbClr val="00000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የማስተርጎም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አገልግሎቶችን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የሚጠቀሙት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በአንድ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ቡድን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ውስጥ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ይቆያሉ</a:t>
            </a:r>
            <a:endParaRPr lang="en-US" dirty="0">
              <a:solidFill>
                <a:srgbClr val="00000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>
              <a:buClr>
                <a:srgbClr val="004B24"/>
              </a:buClr>
            </a:pP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7:30 – 8:00pm: 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ውይይቱን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አጋርቶ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መዝጋት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በውይይቱ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የተነሱትን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ቁልፍ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ጭብጦች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ለማጋራት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በዋናው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ቦታ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መልሶ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መሰብሰብ</a:t>
            </a:r>
            <a:endParaRPr lang="en-US" dirty="0">
              <a:solidFill>
                <a:srgbClr val="00000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ስለቀጣይ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እርምጃዎች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መረጃ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ተሰጥቶ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ፕሮግራሙ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ይዘጋል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383540" lvl="1">
              <a:buClr>
                <a:srgbClr val="99CB38"/>
              </a:buClr>
            </a:pPr>
            <a:endParaRPr lang="en-US" sz="2000" dirty="0">
              <a:solidFill>
                <a:srgbClr val="40404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5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CA720-D29C-F0F6-6136-8D0F7D66F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D942-FBCE-D8F5-09BD-7BCF97BB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የህዝብ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አስተያየት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ማስታወሻዎች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0E8A-DA1D-4751-9A34-B9FA9C94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88" y="2097996"/>
            <a:ext cx="10786280" cy="4046107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ሁሉንም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ተሳታፊዎች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በንቃትና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በአክብሮት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ያዳምጡ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የሀሳብ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ልዩነቶችን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ከግለሰቦች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ይልቅ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ሀሳቦች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ላይ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በማትኮር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ገንቢ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በሆነ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መንገድ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ይግለጹ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እኩል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ተሳትፎን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ለማረጋገጥ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ጣልቃ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መግባትን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ይቀንሱ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እባክዎ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ሃሳብዎን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በአነስተኛ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ቡድን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ውይይቶች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ላይ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ይግለጹ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የርስዎን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ሃሳብ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መስማት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እንፈልጋለን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! 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2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341FF-170F-978D-67D1-46B0B7884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5DC6-5174-C457-9E6D-2ADD6004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የግብረሀይሉ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አጠቃላይ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መረጃ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F691A-3F59-F768-654F-50ABF6F98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ግብረ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ሀይሉ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የተፈጠረው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በ2025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የበጀት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ዓመት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ክፍል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  <a:hlinkClick r:id="rId2"/>
              </a:rPr>
              <a:t> 205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መሰረት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ነበር</a:t>
            </a:r>
            <a:r>
              <a:rPr lang="ti-ET" sz="2400" dirty="0">
                <a:latin typeface="Times New Roman" pitchFamily="18" charset="0"/>
                <a:ea typeface="+mn-lt"/>
                <a:cs typeface="Times New Roman" pitchFamily="18" charset="0"/>
              </a:rPr>
              <a:t>።</a:t>
            </a:r>
            <a:endParaRPr lang="en-US" sz="2400" dirty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err="1">
                <a:latin typeface="Times New Roman" pitchFamily="18" charset="0"/>
                <a:ea typeface="+mn-lt"/>
                <a:cs typeface="Times New Roman" pitchFamily="18" charset="0"/>
              </a:rPr>
              <a:t>ይህ</a:t>
            </a:r>
            <a:r>
              <a:rPr lang="en-US" sz="2000" b="1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+mn-lt"/>
                <a:cs typeface="Times New Roman" pitchFamily="18" charset="0"/>
              </a:rPr>
              <a:t>ግብረ</a:t>
            </a:r>
            <a:r>
              <a:rPr lang="en-US" sz="2000" b="1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+mn-lt"/>
                <a:cs typeface="Times New Roman" pitchFamily="18" charset="0"/>
              </a:rPr>
              <a:t>ሀይል</a:t>
            </a:r>
            <a:r>
              <a:rPr lang="en-US" sz="2000" b="1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+mn-lt"/>
                <a:cs typeface="Times New Roman" pitchFamily="18" charset="0"/>
              </a:rPr>
              <a:t>የሚከተለውን</a:t>
            </a:r>
            <a:r>
              <a:rPr lang="en-US" sz="2000" b="1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+mn-lt"/>
                <a:cs typeface="Times New Roman" pitchFamily="18" charset="0"/>
              </a:rPr>
              <a:t>ለማድረግ</a:t>
            </a:r>
            <a:r>
              <a:rPr lang="en-US" sz="2000" b="1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+mn-lt"/>
                <a:cs typeface="Times New Roman" pitchFamily="18" charset="0"/>
              </a:rPr>
              <a:t>የአጀንሲ</a:t>
            </a:r>
            <a:r>
              <a:rPr lang="en-US" sz="2000" b="1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+mn-lt"/>
                <a:cs typeface="Times New Roman" pitchFamily="18" charset="0"/>
              </a:rPr>
              <a:t>አመራሮችን</a:t>
            </a:r>
            <a:r>
              <a:rPr lang="en-US" sz="2000" b="1" dirty="0">
                <a:latin typeface="Times New Roman" pitchFamily="18" charset="0"/>
                <a:ea typeface="+mn-lt"/>
                <a:cs typeface="Times New Roman" pitchFamily="18" charset="0"/>
              </a:rPr>
              <a:t>፣ </a:t>
            </a:r>
            <a:r>
              <a:rPr lang="en-US" sz="2000" b="1" dirty="0" err="1">
                <a:latin typeface="Times New Roman" pitchFamily="18" charset="0"/>
                <a:ea typeface="+mn-lt"/>
                <a:cs typeface="Times New Roman" pitchFamily="18" charset="0"/>
              </a:rPr>
              <a:t>ተቆርቁዋሪዎችን</a:t>
            </a:r>
            <a:r>
              <a:rPr lang="en-US" sz="2000" b="1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+mn-lt"/>
                <a:cs typeface="Times New Roman" pitchFamily="18" charset="0"/>
              </a:rPr>
              <a:t>እና</a:t>
            </a:r>
            <a:r>
              <a:rPr lang="en-US" sz="2000" b="1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+mn-lt"/>
                <a:cs typeface="Times New Roman" pitchFamily="18" charset="0"/>
              </a:rPr>
              <a:t>ነዋሪዎችን</a:t>
            </a:r>
            <a:r>
              <a:rPr lang="en-US" sz="2000" b="1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+mn-lt"/>
                <a:cs typeface="Times New Roman" pitchFamily="18" charset="0"/>
              </a:rPr>
              <a:t>አንድ</a:t>
            </a:r>
            <a:r>
              <a:rPr lang="en-US" sz="2000" b="1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+mn-lt"/>
                <a:cs typeface="Times New Roman" pitchFamily="18" charset="0"/>
              </a:rPr>
              <a:t>ላይ</a:t>
            </a:r>
            <a:r>
              <a:rPr lang="en-US" sz="2000" b="1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+mn-lt"/>
                <a:cs typeface="Times New Roman" pitchFamily="18" charset="0"/>
              </a:rPr>
              <a:t>እንዲሆኑ</a:t>
            </a:r>
            <a:r>
              <a:rPr lang="en-US" sz="2000" b="1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+mn-lt"/>
                <a:cs typeface="Times New Roman" pitchFamily="18" charset="0"/>
              </a:rPr>
              <a:t>ያደርጋል</a:t>
            </a:r>
            <a:r>
              <a:rPr lang="en-US" sz="2000" b="1" dirty="0">
                <a:latin typeface="Times New Roman" pitchFamily="18" charset="0"/>
                <a:ea typeface="+mn-lt"/>
                <a:cs typeface="Times New Roman" pitchFamily="18" charset="0"/>
              </a:rPr>
              <a:t>፡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657860" lvl="1" indent="-457200">
              <a:lnSpc>
                <a:spcPct val="108000"/>
              </a:lnSpc>
            </a:pP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በLongfellow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ድልድይ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እና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በEliot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ድልድይ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መካከል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ባለው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አካባቢ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ውስጥ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የCharles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ወንዝን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እኩል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ተደራሽነት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ችግር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ለመፍታት</a:t>
            </a:r>
            <a:endParaRPr lang="en-US" sz="2400" dirty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657860" lvl="1" indent="-457200">
              <a:lnSpc>
                <a:spcPct val="108000"/>
              </a:lnSpc>
            </a:pP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Charles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ወንዝን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የሚመለከቱ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ውሳኔዎች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ሲተላለፉ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አግባብነት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ያላቸውን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ሁሉንም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ባለድርሻ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አካላት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ለማሳተፍ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አካታች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ሂደቶች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መኖራቸውን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ለማረጋገጥ</a:t>
            </a:r>
            <a:endParaRPr lang="en-US" sz="2400" dirty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657860" lvl="1" indent="-457200">
              <a:lnSpc>
                <a:spcPct val="108000"/>
              </a:lnSpc>
            </a:pP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ከሁሉም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ተሳታፊ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ባለድርሻ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አካላት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ጋር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የሚደረገውን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ግንኙነት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lt"/>
                <a:cs typeface="Times New Roman" pitchFamily="18" charset="0"/>
              </a:rPr>
              <a:t>ለማሻሻል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" name="Picture 3" descr="QR code for Section 205 establishing the task force.">
            <a:extLst>
              <a:ext uri="{FF2B5EF4-FFF2-40B4-BE49-F238E27FC236}">
                <a16:creationId xmlns:a16="http://schemas.microsoft.com/office/drawing/2014/main" id="{777AF964-BBC1-02E2-812E-D7E154E0A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0" y="0"/>
            <a:ext cx="1940560" cy="193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332E1-7054-382B-6270-48E8C19630FD}"/>
              </a:ext>
            </a:extLst>
          </p:cNvPr>
          <p:cNvSpPr txBox="1"/>
          <p:nvPr/>
        </p:nvSpPr>
        <p:spPr>
          <a:xfrm>
            <a:off x="10241280" y="1808480"/>
            <a:ext cx="194056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>
                <a:solidFill>
                  <a:srgbClr val="273144"/>
                </a:solidFill>
                <a:ea typeface="+mn-lt"/>
                <a:cs typeface="+mn-lt"/>
              </a:rPr>
              <a:t>https://mapc.ma/44d9yhW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25478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F3F2-3BC4-FE0E-EAB5-1E89E2EF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ea typeface="Calibri Light"/>
                <a:cs typeface="Times New Roman" pitchFamily="18" charset="0"/>
              </a:rPr>
              <a:t>የምክረ</a:t>
            </a:r>
            <a:r>
              <a:rPr lang="en-US" dirty="0">
                <a:latin typeface="Times New Roman" pitchFamily="18" charset="0"/>
                <a:ea typeface="Calibri Light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 Light"/>
                <a:cs typeface="Times New Roman" pitchFamily="18" charset="0"/>
              </a:rPr>
              <a:t>ሃሳቦች</a:t>
            </a:r>
            <a:r>
              <a:rPr lang="en-US" dirty="0">
                <a:latin typeface="Times New Roman" pitchFamily="18" charset="0"/>
                <a:ea typeface="Calibri Light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 Light"/>
                <a:cs typeface="Times New Roman" pitchFamily="18" charset="0"/>
              </a:rPr>
              <a:t>ወሰን</a:t>
            </a:r>
            <a:endParaRPr lang="en-US" dirty="0">
              <a:latin typeface="Times New Roman" pitchFamily="18" charset="0"/>
              <a:ea typeface="Calibri Light"/>
              <a:cs typeface="Times New Roman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FEA63-4337-CF55-3A5F-31C17C31D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4B2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ከክፍል</a:t>
            </a:r>
            <a:r>
              <a:rPr lang="en-US" sz="2800" b="1" dirty="0">
                <a:solidFill>
                  <a:srgbClr val="004B2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205: </a:t>
            </a:r>
            <a:endParaRPr lang="en-US" sz="2800" dirty="0">
              <a:solidFill>
                <a:srgbClr val="004B24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(c)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በንኡስ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ክፍል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(b)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መሰረት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የሚሰጡት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የግብረሃይሉ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ምክረሃሳቦች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እና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በንኡስ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ክፍል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(g)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መሰረት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የሚቀርበው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ሪፖርት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በነዚህ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ብቻ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የተወሰነ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ባይሆንም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ways to: (i)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በLongfellow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እና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በEliot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ድልድዮች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መካከል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ያለውን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የCharles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ወንዝ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አካባቢ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የሚመለከቱ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ውሳኔዎች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በሚተላለፉበት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ጊዜ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ልማቱ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Times New Roman" pitchFamily="18" charset="0"/>
                <a:ea typeface="+mn-lt"/>
                <a:cs typeface="Times New Roman" pitchFamily="18" charset="0"/>
              </a:rPr>
              <a:t>የአካባቢያዊ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Times New Roman" pitchFamily="18" charset="0"/>
                <a:ea typeface="+mn-lt"/>
                <a:cs typeface="Times New Roman" pitchFamily="18" charset="0"/>
              </a:rPr>
              <a:t>ፍትህ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Times New Roman" pitchFamily="18" charset="0"/>
                <a:ea typeface="+mn-lt"/>
                <a:cs typeface="Times New Roman" pitchFamily="18" charset="0"/>
              </a:rPr>
              <a:t>መርሆችን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ግንዛቤ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ውስጥ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ያስገባ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መሆኑ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የሚረጋገጥባቸውን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፤ (ii)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የMemorial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driveን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ተደራሽነት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መዝጋትን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ወይም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መወሰንን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የሚመለከቱ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ውሳኔዎች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ሲተላለፉ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ሁሉምl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Times New Roman" pitchFamily="18" charset="0"/>
                <a:ea typeface="+mn-lt"/>
                <a:cs typeface="Times New Roman" pitchFamily="18" charset="0"/>
              </a:rPr>
              <a:t>ባለድርሻ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Times New Roman" pitchFamily="18" charset="0"/>
                <a:ea typeface="+mn-lt"/>
                <a:cs typeface="Times New Roman" pitchFamily="18" charset="0"/>
              </a:rPr>
              <a:t>አካላት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Times New Roman" pitchFamily="18" charset="0"/>
                <a:ea typeface="+mn-lt"/>
                <a:cs typeface="Times New Roman" pitchFamily="18" charset="0"/>
              </a:rPr>
              <a:t>መሳተፋቸው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የሚረጋገጥባቸውን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፤ (iii) 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መምሪያው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በMemorial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drive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ተደራሽነት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ላይ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ለውጦች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ሲያደርግ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በዙርያው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ያሉ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ነዋሪዎች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Times New Roman" pitchFamily="18" charset="0"/>
                <a:ea typeface="+mn-lt"/>
                <a:cs typeface="Times New Roman" pitchFamily="18" charset="0"/>
              </a:rPr>
              <a:t>ተገቢው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Times New Roman" pitchFamily="18" charset="0"/>
                <a:ea typeface="+mn-lt"/>
                <a:cs typeface="Times New Roman" pitchFamily="18" charset="0"/>
              </a:rPr>
              <a:t>ማስጠንቀቂያ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የተሰጣቸው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መሆኑ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የሚረጋገጥባቸውን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እና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(iv)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በርካታ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ባለድርሻ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አካላት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ሊሳተፉባቸው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የሚችሉ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Charles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ወንዝን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ተከትለው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የሚዘጋጁ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Times New Roman" pitchFamily="18" charset="0"/>
                <a:ea typeface="+mn-lt"/>
                <a:cs typeface="Times New Roman" pitchFamily="18" charset="0"/>
              </a:rPr>
              <a:t>ፕሮግራሞች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Times New Roman" pitchFamily="18" charset="0"/>
                <a:ea typeface="+mn-lt"/>
                <a:cs typeface="Times New Roman" pitchFamily="18" charset="0"/>
              </a:rPr>
              <a:t>የሚሻሻሉባቸውን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መንገዶች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ያካትታል</a:t>
            </a:r>
            <a:r>
              <a:rPr lang="ti-ET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።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0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495AA-0B76-66A5-ECE9-E8ED76436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CF8C-E8A0-9422-AAA2-D17F0148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ea typeface="Calibri Light"/>
                <a:cs typeface="Times New Roman" pitchFamily="18" charset="0"/>
              </a:rPr>
              <a:t>የአካባቢያዊ</a:t>
            </a:r>
            <a:r>
              <a:rPr lang="en-US" dirty="0">
                <a:latin typeface="Times New Roman" pitchFamily="18" charset="0"/>
                <a:ea typeface="Calibri Light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 Light"/>
                <a:cs typeface="Times New Roman" pitchFamily="18" charset="0"/>
              </a:rPr>
              <a:t>ፍትህ</a:t>
            </a:r>
            <a:r>
              <a:rPr lang="en-US" dirty="0">
                <a:latin typeface="Times New Roman" pitchFamily="18" charset="0"/>
                <a:ea typeface="Calibri Light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 Light"/>
                <a:cs typeface="Times New Roman" pitchFamily="18" charset="0"/>
              </a:rPr>
              <a:t>መርሆች</a:t>
            </a:r>
            <a:endParaRPr lang="en-US" dirty="0">
              <a:latin typeface="Times New Roman" pitchFamily="18" charset="0"/>
              <a:ea typeface="Calibri Light"/>
              <a:cs typeface="Times New Roman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AD1C0-AD14-DF25-75B0-8A8EBE528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4B2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ከEEA</a:t>
            </a:r>
            <a:r>
              <a:rPr lang="en-US" sz="2800" b="1" dirty="0">
                <a:solidFill>
                  <a:srgbClr val="004B2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B2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የአካባቢያዊ</a:t>
            </a:r>
            <a:r>
              <a:rPr lang="en-US" sz="2800" b="1" dirty="0">
                <a:solidFill>
                  <a:srgbClr val="004B2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B2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ፍትህ</a:t>
            </a:r>
            <a:r>
              <a:rPr lang="en-US" sz="2800" b="1" dirty="0">
                <a:solidFill>
                  <a:srgbClr val="004B2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B2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ስልት</a:t>
            </a:r>
            <a:r>
              <a:rPr lang="en-US" sz="2800" b="1" dirty="0">
                <a:solidFill>
                  <a:srgbClr val="004B2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፡ </a:t>
            </a:r>
            <a:endParaRPr lang="en-US" sz="2800" dirty="0">
              <a:solidFill>
                <a:srgbClr val="004B24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“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የአካባቢያዊ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ፍትህ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መርሆች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”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ሰዎችን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ከአካባቢ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ብክለት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መጠበቅን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እና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ዘርን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፣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ቀለምን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፣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ገቢን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፣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የኑሮ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ደረጃን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፣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አካል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ጉዳትን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፣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የጾታ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ማንነትን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፣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ወሲባዊ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ዝንባሌን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፣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ብሄራዊ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ውልደትን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፣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ብሄርን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፣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ሀይማኖታዊ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እምነትን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፣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የሚከተለውን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የሚያካትተውን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የእንግሊዘኛ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am-ET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ቋንቋ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ብቃትን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ግንዛቤ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ውስጥ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ሳያስገባ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በንጹህና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ጤናማ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አካባቢ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ውስጥ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መኖር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መቻልን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ይደግፋል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፡ (i)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የአየር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ንብረት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ለውጥ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ፖሊሲዎችን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ጨምሮ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ልማቱን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፣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አፈጻጸሙን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እና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የአካባቢያዊ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ህጎች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፣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ደንቦችና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ፖሊሲዎች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አፈጻጸም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ላይ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የሁሉም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ህዝብ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ትርጉም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ያለው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ተሳትፎ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እና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(ii)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ሀይልን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እና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አካባቢያዊ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ጥቅሞችን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እና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ጫናዎችን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እኩል</a:t>
            </a:r>
            <a:r>
              <a:rPr lang="en-US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መጋራት</a:t>
            </a:r>
            <a:r>
              <a:rPr lang="ti-ET" sz="2400" dirty="0">
                <a:solidFill>
                  <a:srgbClr val="141414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።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8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2EC7778-A1E0-D894-A7B7-9D1EBB7A80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7840" y="164683"/>
            <a:ext cx="10058400" cy="8614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 Light"/>
                <a:cs typeface="Times New Roman" pitchFamily="18" charset="0"/>
              </a:rPr>
              <a:t>ስራው</a:t>
            </a: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 Light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-5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 Light"/>
                <a:cs typeface="Times New Roman" pitchFamily="18" charset="0"/>
              </a:rPr>
              <a:t>የሚከናወንበት</a:t>
            </a: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 Light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-5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 Light"/>
                <a:cs typeface="Times New Roman" pitchFamily="18" charset="0"/>
              </a:rPr>
              <a:t>የ</a:t>
            </a:r>
            <a:r>
              <a:rPr kumimoji="0" lang="en-US" sz="4800" b="0" i="0" u="none" strike="noStrike" kern="1200" cap="none" spc="-5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ptos Display"/>
                <a:ea typeface="Calibri Light"/>
                <a:cs typeface="Calibri Light"/>
              </a:rPr>
              <a:t>Memorial</a:t>
            </a: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ptos Display"/>
                <a:ea typeface="Calibri Light"/>
                <a:cs typeface="Calibri Light"/>
              </a:rPr>
              <a:t> Drive</a:t>
            </a: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 Light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-5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 Light"/>
                <a:cs typeface="Times New Roman" pitchFamily="18" charset="0"/>
              </a:rPr>
              <a:t>ካርታ</a:t>
            </a:r>
            <a:endParaRPr kumimoji="0" lang="en-US" sz="4800" b="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Calibri Light"/>
              <a:cs typeface="Times New Roman" pitchFamily="18" charset="0"/>
            </a:endParaRPr>
          </a:p>
        </p:txBody>
      </p:sp>
      <p:pic>
        <p:nvPicPr>
          <p:cNvPr id="5" name="Picture 4" descr="Map of Cambridge with Memorial Drive highlighted between the Eliot Bridge and Longfellow Bridge.">
            <a:extLst>
              <a:ext uri="{FF2B5EF4-FFF2-40B4-BE49-F238E27FC236}">
                <a16:creationId xmlns:a16="http://schemas.microsoft.com/office/drawing/2014/main" id="{5CF228E8-8341-75D9-AB89-4A6ADB482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48" y="908110"/>
            <a:ext cx="8648970" cy="53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3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00D3D-45BC-1CC0-0010-25C945E71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710B-F314-BC3B-76A7-5EB82C3C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ea typeface="Calibri Light"/>
                <a:cs typeface="Times New Roman" pitchFamily="18" charset="0"/>
              </a:rPr>
              <a:t>የግብረ</a:t>
            </a:r>
            <a:r>
              <a:rPr lang="en-US" dirty="0">
                <a:latin typeface="Times New Roman" pitchFamily="18" charset="0"/>
                <a:ea typeface="Calibri Light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 Light"/>
                <a:cs typeface="Times New Roman" pitchFamily="18" charset="0"/>
              </a:rPr>
              <a:t>ሀይል</a:t>
            </a:r>
            <a:r>
              <a:rPr lang="en-US" dirty="0">
                <a:latin typeface="Times New Roman" pitchFamily="18" charset="0"/>
                <a:ea typeface="Calibri Light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 Light"/>
                <a:cs typeface="Times New Roman" pitchFamily="18" charset="0"/>
              </a:rPr>
              <a:t>አባላት</a:t>
            </a:r>
            <a:endParaRPr lang="en-US" dirty="0">
              <a:latin typeface="Times New Roman" pitchFamily="18" charset="0"/>
              <a:ea typeface="Calibri Light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0F33-13F8-9C8C-0C6D-0C8D8EFD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94" y="1831720"/>
            <a:ext cx="5162332" cy="4484064"/>
          </a:xfrm>
        </p:spPr>
        <p:txBody>
          <a:bodyPr vert="horz" lIns="0" tIns="45720" rIns="0" bIns="45720" rtlCol="0" anchor="t">
            <a:noAutofit/>
          </a:bodyPr>
          <a:lstStyle/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 err="1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የEEA</a:t>
            </a:r>
            <a:r>
              <a:rPr lang="en-US" sz="1400" b="1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ተወካይ</a:t>
            </a:r>
            <a:r>
              <a:rPr lang="en-US" sz="1400" b="1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Jonathan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Guzmán</a:t>
            </a:r>
            <a:r>
              <a:rPr lang="am-ET" sz="1400" dirty="0">
                <a:latin typeface="Power Geez Unicode1" pitchFamily="2" charset="0"/>
                <a:ea typeface="+mn-lt"/>
                <a:cs typeface="Times New Roman" pitchFamily="18" charset="0"/>
              </a:rPr>
              <a:t>፣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 </a:t>
            </a:r>
            <a:r>
              <a:rPr lang="ti-ET" sz="1400" dirty="0">
                <a:latin typeface="Power Geez Unicode1" pitchFamily="2" charset="0"/>
                <a:ea typeface="+mn-lt"/>
                <a:cs typeface="Times New Roman" pitchFamily="18" charset="0"/>
              </a:rPr>
              <a:t>የአካባቢ ፍትህ እና ፍትሃዊነት ዳይሬክተር፣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 </a:t>
            </a:r>
            <a:r>
              <a:rPr lang="ti-ET" sz="1400" dirty="0">
                <a:latin typeface="Power Geez Unicode1" pitchFamily="2" charset="0"/>
                <a:ea typeface="+mn-lt"/>
                <a:cs typeface="Times New Roman" pitchFamily="18" charset="0"/>
              </a:rPr>
              <a:t>የአካባቢ ፍትህ እና ፍትሃዊነት ቢሮ</a:t>
            </a:r>
            <a:endParaRPr lang="en-US" sz="1400" dirty="0">
              <a:solidFill>
                <a:srgbClr val="404040"/>
              </a:solidFill>
              <a:latin typeface="Times New Roman" panose="02020603050405020304" pitchFamily="18" charset="0"/>
              <a:ea typeface="+mn-lt"/>
              <a:cs typeface="Times New Roman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 err="1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የDCR</a:t>
            </a:r>
            <a:r>
              <a:rPr lang="en-US" sz="1400" b="1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ተወካይ</a:t>
            </a:r>
            <a:r>
              <a:rPr lang="en-US" sz="1400" b="1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፡ 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Monika Roy</a:t>
            </a:r>
            <a:r>
              <a:rPr lang="am-ET" sz="1400" dirty="0">
                <a:latin typeface="Power Geez Unicode1" pitchFamily="2" charset="0"/>
                <a:ea typeface="+mn-lt"/>
                <a:cs typeface="Times New Roman" pitchFamily="18" charset="0"/>
              </a:rPr>
              <a:t>፣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, </a:t>
            </a:r>
            <a:r>
              <a:rPr lang="ti-ET" sz="1400" dirty="0">
                <a:latin typeface="Power Geez Unicode1" pitchFamily="2" charset="0"/>
                <a:ea typeface="+mn-lt"/>
                <a:cs typeface="Times New Roman" pitchFamily="18" charset="0"/>
              </a:rPr>
              <a:t>የአካባቢ ፍትህ ከፍተኛ ዳይሬክተር</a:t>
            </a:r>
            <a:endParaRPr lang="en-US" sz="1400" dirty="0">
              <a:latin typeface="Times New Roman" panose="02020603050405020304" pitchFamily="18" charset="0"/>
              <a:ea typeface="+mn-lt"/>
              <a:cs typeface="Times New Roman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ti-ET" sz="1400" b="1" dirty="0">
                <a:latin typeface="Power Geez Unicode1" pitchFamily="2" charset="0"/>
                <a:ea typeface="Calibri"/>
                <a:cs typeface="Times New Roman" pitchFamily="18" charset="0"/>
              </a:rPr>
              <a:t>በሕዝብ ጤና ጥበቃ መምሪያ ስር፣ የአየር ንብረት እና የአካባቢ ጤና ቢሮ ዳይሬክተር፣</a:t>
            </a:r>
            <a:r>
              <a:rPr lang="en-US" sz="1400" b="1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ወይም</a:t>
            </a:r>
            <a:r>
              <a:rPr lang="en-US" sz="1400" b="1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ተወካዩ</a:t>
            </a:r>
            <a:r>
              <a:rPr lang="am-ET" sz="1400" b="1" dirty="0">
                <a:latin typeface="Power Geez Unicode1" pitchFamily="2" charset="0"/>
                <a:ea typeface="+mn-lt"/>
                <a:cs typeface="Times New Roman" pitchFamily="18" charset="0"/>
              </a:rPr>
              <a:t>፥</a:t>
            </a:r>
            <a:r>
              <a:rPr lang="en-US" sz="1400" b="1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Logan Bailey</a:t>
            </a:r>
            <a:r>
              <a:rPr lang="am-ET" sz="1400" dirty="0">
                <a:latin typeface="Power Geez Unicode1" pitchFamily="2" charset="0"/>
                <a:ea typeface="+mn-lt"/>
                <a:cs typeface="Times New Roman" pitchFamily="18" charset="0"/>
              </a:rPr>
              <a:t>፣ </a:t>
            </a:r>
            <a:r>
              <a:rPr lang="ti-ET" sz="1400" dirty="0">
                <a:latin typeface="Power Geez Unicode1" pitchFamily="2" charset="0"/>
                <a:ea typeface="+mn-lt"/>
                <a:cs typeface="Times New Roman" pitchFamily="18" charset="0"/>
              </a:rPr>
              <a:t>መሪ ሳይንቲስት፣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 </a:t>
            </a:r>
            <a:r>
              <a:rPr lang="ti-ET" sz="1400" dirty="0">
                <a:latin typeface="Power Geez Unicode1" pitchFamily="2" charset="0"/>
                <a:ea typeface="+mn-lt"/>
                <a:cs typeface="Times New Roman" pitchFamily="18" charset="0"/>
              </a:rPr>
              <a:t>የቶክሲኮሎጂ ክፍል፣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 </a:t>
            </a:r>
            <a:r>
              <a:rPr lang="ti-ET" sz="1400" dirty="0">
                <a:latin typeface="Power Geez Unicode1" pitchFamily="2" charset="0"/>
                <a:ea typeface="+mn-lt"/>
                <a:cs typeface="Times New Roman" pitchFamily="18" charset="0"/>
              </a:rPr>
              <a:t>የአየር ንብረት እና የአካባቢ ጤና ቢሮ</a:t>
            </a:r>
            <a:r>
              <a:rPr lang="am-ET" sz="1400" dirty="0">
                <a:latin typeface="Power Geez Unicode1" pitchFamily="2" charset="0"/>
                <a:ea typeface="+mn-lt"/>
                <a:cs typeface="Times New Roman" pitchFamily="18" charset="0"/>
              </a:rPr>
              <a:t>፣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 </a:t>
            </a:r>
            <a:r>
              <a:rPr lang="ti-ET" sz="1400" dirty="0">
                <a:latin typeface="Power Geez Unicode1" pitchFamily="2" charset="0"/>
                <a:ea typeface="+mn-lt"/>
                <a:cs typeface="Times New Roman" pitchFamily="18" charset="0"/>
              </a:rPr>
              <a:t>የህዝብ ጤና መምሪያ</a:t>
            </a:r>
            <a:endParaRPr lang="en-US" sz="1400" dirty="0">
              <a:latin typeface="Times New Roman" panose="02020603050405020304" pitchFamily="18" charset="0"/>
              <a:ea typeface="Calibri Light"/>
              <a:cs typeface="Times New Roman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 Cambridge Health Alliance: 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Derrick Neal</a:t>
            </a:r>
            <a:r>
              <a:rPr lang="am-ET" sz="1400" dirty="0">
                <a:latin typeface="Power Geez Unicode1" pitchFamily="2" charset="0"/>
                <a:ea typeface="+mn-lt"/>
                <a:cs typeface="Times New Roman" pitchFamily="18" charset="0"/>
              </a:rPr>
              <a:t>፣ </a:t>
            </a:r>
            <a:r>
              <a:rPr lang="ti-ET" sz="1400" dirty="0">
                <a:latin typeface="Power Geez Unicode1" pitchFamily="2" charset="0"/>
                <a:ea typeface="+mn-lt"/>
                <a:cs typeface="Times New Roman" pitchFamily="18" charset="0"/>
              </a:rPr>
              <a:t>ዋና የህዝብ ጤና መኮንን፣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 </a:t>
            </a:r>
            <a:r>
              <a:rPr lang="am-ET" sz="1400" dirty="0">
                <a:latin typeface="Power Geez Unicode1" pitchFamily="2" charset="0"/>
                <a:ea typeface="+mn-lt"/>
                <a:cs typeface="Times New Roman" pitchFamily="18" charset="0"/>
              </a:rPr>
              <a:t>የ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Cambridge</a:t>
            </a:r>
            <a:r>
              <a:rPr lang="am-ET" sz="1400" dirty="0">
                <a:latin typeface="Power Geez Unicode1" pitchFamily="2" charset="0"/>
                <a:ea typeface="+mn-lt"/>
                <a:cs typeface="Times New Roman" pitchFamily="18" charset="0"/>
              </a:rPr>
              <a:t> ከተማ</a:t>
            </a:r>
            <a:endParaRPr lang="en-US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 Cambridge Redevelopment Authority: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 Kyle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Vangel</a:t>
            </a:r>
            <a:r>
              <a:rPr lang="am-ET" sz="1400" dirty="0">
                <a:latin typeface="Power Geez Unicode1" pitchFamily="2" charset="0"/>
                <a:ea typeface="+mn-lt"/>
                <a:cs typeface="Times New Roman" pitchFamily="18" charset="0"/>
              </a:rPr>
              <a:t>፣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 </a:t>
            </a:r>
            <a:r>
              <a:rPr lang="ti-ET" sz="1400" dirty="0">
                <a:latin typeface="Power Geez Unicode1" pitchFamily="2" charset="0"/>
                <a:ea typeface="+mn-lt"/>
                <a:cs typeface="Times New Roman" pitchFamily="18" charset="0"/>
              </a:rPr>
              <a:t>የፕሮጀክቶች እና እቅድ ዳይሬክተር</a:t>
            </a:r>
            <a:endParaRPr lang="en-US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 Cambridge branch of the NAACP: 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Ken Reeves</a:t>
            </a:r>
            <a:r>
              <a:rPr lang="am-ET" sz="1400" dirty="0">
                <a:latin typeface="Power Geez Unicode1" pitchFamily="2" charset="0"/>
                <a:ea typeface="+mn-lt"/>
                <a:cs typeface="Times New Roman" pitchFamily="18" charset="0"/>
              </a:rPr>
              <a:t>፣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, </a:t>
            </a:r>
            <a:r>
              <a:rPr lang="ti-ET" sz="1400" dirty="0">
                <a:latin typeface="Power Geez Unicode1" pitchFamily="2" charset="0"/>
                <a:ea typeface="+mn-lt"/>
                <a:cs typeface="Times New Roman" pitchFamily="18" charset="0"/>
              </a:rPr>
              <a:t>ፕሬዚዳንት</a:t>
            </a:r>
            <a:endParaRPr lang="en-US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 Cambridge Black Pastors Alliance, Inc.: 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Jeremy D. Battle</a:t>
            </a:r>
            <a:r>
              <a:rPr lang="am-ET" sz="1400" dirty="0">
                <a:latin typeface="Power Geez Unicode1" pitchFamily="2" charset="0"/>
                <a:ea typeface="+mn-lt"/>
                <a:cs typeface="Times New Roman" pitchFamily="18" charset="0"/>
              </a:rPr>
              <a:t>፣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 </a:t>
            </a:r>
            <a:r>
              <a:rPr lang="am-ET" sz="1400" dirty="0">
                <a:latin typeface="Power Geez Unicode1" pitchFamily="2" charset="0"/>
                <a:ea typeface="+mn-lt"/>
                <a:cs typeface="Times New Roman" pitchFamily="18" charset="0"/>
              </a:rPr>
              <a:t>ፓስተር፣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 Western Avenue Church</a:t>
            </a:r>
            <a:endParaRPr lang="en-US" sz="1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CC0AC1-D072-2F30-C89B-BB83919E70CE}"/>
              </a:ext>
            </a:extLst>
          </p:cNvPr>
          <p:cNvSpPr txBox="1">
            <a:spLocks/>
          </p:cNvSpPr>
          <p:nvPr/>
        </p:nvSpPr>
        <p:spPr>
          <a:xfrm>
            <a:off x="6434782" y="1835224"/>
            <a:ext cx="5179850" cy="449282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 Massachusetts Bicycle Coalition, Inc.: 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Galen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Mook</a:t>
            </a:r>
            <a:r>
              <a:rPr lang="am-ET" sz="1400" dirty="0">
                <a:latin typeface="Power Geez Unicode1" pitchFamily="2" charset="0"/>
                <a:ea typeface="+mn-lt"/>
                <a:cs typeface="Times New Roman" pitchFamily="18" charset="0"/>
              </a:rPr>
              <a:t>፣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, </a:t>
            </a:r>
            <a:r>
              <a:rPr lang="ti-ET" sz="1400" dirty="0">
                <a:latin typeface="Power Geez Unicode1" pitchFamily="2" charset="0"/>
                <a:ea typeface="+mn-lt"/>
                <a:cs typeface="Times New Roman" pitchFamily="18" charset="0"/>
              </a:rPr>
              <a:t>ዋና ዳይሬክተር</a:t>
            </a:r>
            <a:endParaRPr lang="en-US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 Charles River Conservancy, Inc.: 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Laura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Jasinski</a:t>
            </a:r>
            <a:r>
              <a:rPr lang="am-ET" sz="1400" dirty="0">
                <a:latin typeface="Power Geez Unicode1" pitchFamily="2" charset="0"/>
                <a:ea typeface="+mn-lt"/>
                <a:cs typeface="Times New Roman" pitchFamily="18" charset="0"/>
              </a:rPr>
              <a:t>፣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, </a:t>
            </a:r>
            <a:r>
              <a:rPr lang="ti-ET" sz="1400" dirty="0">
                <a:latin typeface="Power Geez Unicode1" pitchFamily="2" charset="0"/>
                <a:ea typeface="+mn-lt"/>
                <a:cs typeface="Times New Roman" pitchFamily="18" charset="0"/>
              </a:rPr>
              <a:t>ዋና ዳይሬክተር</a:t>
            </a:r>
            <a:endParaRPr lang="en-US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 Cambridge Mothers Out Front: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 Angela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DeSousa</a:t>
            </a:r>
            <a:r>
              <a:rPr lang="am-ET" sz="1400" dirty="0">
                <a:latin typeface="Power Geez Unicode1" pitchFamily="2" charset="0"/>
                <a:ea typeface="+mn-lt"/>
                <a:cs typeface="Times New Roman" pitchFamily="18" charset="0"/>
              </a:rPr>
              <a:t>፣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, </a:t>
            </a:r>
            <a:r>
              <a:rPr lang="ti-ET" sz="1400" dirty="0">
                <a:latin typeface="Power Geez Unicode1" pitchFamily="2" charset="0"/>
                <a:ea typeface="+mn-lt"/>
                <a:cs typeface="Times New Roman" pitchFamily="18" charset="0"/>
              </a:rPr>
              <a:t>አባል እና አመራር</a:t>
            </a:r>
            <a:endParaRPr lang="en-US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 The People for Riverbend Park Trust: 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Franziska "Fran" Amacher, Trustee</a:t>
            </a:r>
            <a:endParaRPr lang="en-US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 err="1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ግለሰብ</a:t>
            </a:r>
            <a:r>
              <a:rPr lang="en-US" sz="1400" b="1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፡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 Lawrence Adkins</a:t>
            </a:r>
            <a:endParaRPr lang="en-US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 err="1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ግለሰብ</a:t>
            </a:r>
            <a:r>
              <a:rPr lang="en-US" sz="1400" b="1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፡ 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Sheila Headley-Burwell</a:t>
            </a:r>
            <a:endParaRPr lang="en-US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 err="1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ግለሰብ</a:t>
            </a:r>
            <a:r>
              <a:rPr lang="en-US" sz="1400" b="1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፡ 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Steven Miller</a:t>
            </a:r>
            <a:endParaRPr lang="en-US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 err="1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ግለሰብ</a:t>
            </a:r>
            <a:r>
              <a:rPr lang="en-US" sz="1400" b="1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፡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 Thomas Leonard</a:t>
            </a:r>
            <a:endParaRPr lang="en-US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 err="1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ግለሰብ</a:t>
            </a:r>
            <a:r>
              <a:rPr lang="en-US" sz="1400" b="1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፡ 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itchFamily="18" charset="0"/>
              </a:rPr>
              <a:t>Denise Haynes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 err="1"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ግለሰብ</a:t>
            </a:r>
            <a:r>
              <a:rPr lang="en-US" sz="1400" b="1" dirty="0"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፡ </a:t>
            </a:r>
            <a:r>
              <a:rPr lang="en-US" sz="1400" dirty="0"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David English</a:t>
            </a:r>
          </a:p>
        </p:txBody>
      </p:sp>
    </p:spTree>
    <p:extLst>
      <p:ext uri="{BB962C8B-B14F-4D97-AF65-F5344CB8AC3E}">
        <p14:creationId xmlns:p14="http://schemas.microsoft.com/office/powerpoint/2010/main" val="23185057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98940F2259D4AA15776BBE75254EA" ma:contentTypeVersion="5" ma:contentTypeDescription="Create a new document." ma:contentTypeScope="" ma:versionID="3cfc0ac8aed9f7a91ed02540dcce4c9b">
  <xsd:schema xmlns:xsd="http://www.w3.org/2001/XMLSchema" xmlns:xs="http://www.w3.org/2001/XMLSchema" xmlns:p="http://schemas.microsoft.com/office/2006/metadata/properties" xmlns:ns2="cfac202d-5dfe-4943-8fc4-9115dd8079c4" xmlns:ns3="699ac1d4-ca39-4946-aa46-a9cdf037dbb3" targetNamespace="http://schemas.microsoft.com/office/2006/metadata/properties" ma:root="true" ma:fieldsID="251ff37047bb3922f60ec7e8c8d9d4e0" ns2:_="" ns3:_="">
    <xsd:import namespace="cfac202d-5dfe-4943-8fc4-9115dd8079c4"/>
    <xsd:import namespace="699ac1d4-ca39-4946-aa46-a9cdf037db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c202d-5dfe-4943-8fc4-9115dd807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ac1d4-ca39-4946-aa46-a9cdf037dbb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C7C060-C7A5-40BB-9154-81520B860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5AF1A4-0282-4409-B39C-CDD315C5CFD0}">
  <ds:schemaRefs>
    <ds:schemaRef ds:uri="cfac202d-5dfe-4943-8fc4-9115dd8079c4"/>
    <ds:schemaRef ds:uri="http://purl.org/dc/elements/1.1/"/>
    <ds:schemaRef ds:uri="http://schemas.microsoft.com/office/2006/metadata/properties"/>
    <ds:schemaRef ds:uri="699ac1d4-ca39-4946-aa46-a9cdf037dbb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1E0896-6EE9-4D53-932B-514E3A124809}">
  <ds:schemaRefs>
    <ds:schemaRef ds:uri="699ac1d4-ca39-4946-aa46-a9cdf037dbb3"/>
    <ds:schemaRef ds:uri="cfac202d-5dfe-4943-8fc4-9115dd8079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c75d8168-fa8e-4753-8aef-55111ae727bd}" enabled="0" method="" siteId="{c75d8168-fa8e-4753-8aef-55111ae727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193</TotalTime>
  <Words>1168</Words>
  <Application>Microsoft Office PowerPoint</Application>
  <PresentationFormat>Widescreen</PresentationFormat>
  <Paragraphs>131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 Display</vt:lpstr>
      <vt:lpstr>Aptos ExtraBold</vt:lpstr>
      <vt:lpstr>Arial</vt:lpstr>
      <vt:lpstr>Calibri</vt:lpstr>
      <vt:lpstr>Calibri Light</vt:lpstr>
      <vt:lpstr>Power Geez Unicode1</vt:lpstr>
      <vt:lpstr>Times New Roman</vt:lpstr>
      <vt:lpstr>Wingdings</vt:lpstr>
      <vt:lpstr>Wingdings,Sans-Serif</vt:lpstr>
      <vt:lpstr>Retrospect</vt:lpstr>
      <vt:lpstr>የCharles ወንዝ (Charles River) ግብረሃይል በወንዝ እኩል ተደራሽነት ላይ</vt:lpstr>
      <vt:lpstr>የማስተርጎም አገልግሎት</vt:lpstr>
      <vt:lpstr>አጀንዳ</vt:lpstr>
      <vt:lpstr>የህዝብ አስተያየት ማስታወሻዎች</vt:lpstr>
      <vt:lpstr>የግብረሀይሉ አጠቃላይ መረጃ</vt:lpstr>
      <vt:lpstr>የምክረ ሃሳቦች ወሰን</vt:lpstr>
      <vt:lpstr>የአካባቢያዊ ፍትህ መርሆች</vt:lpstr>
      <vt:lpstr>ስራው የሚከናወንበት የMemorial Drive ካርታ</vt:lpstr>
      <vt:lpstr>የግብረ ሀይል አባላት</vt:lpstr>
      <vt:lpstr>የግብረ ሃይል ኃላፊነቶች</vt:lpstr>
      <vt:lpstr>የፕሮጀክት የጊዜ መርሃግብር</vt:lpstr>
      <vt:lpstr>ተሳትፎ እና የህዝብ አስተያየት ሂደት</vt:lpstr>
      <vt:lpstr>የአነስተኛ ቡድን ውይይት ጥያቄዎች</vt:lpstr>
      <vt:lpstr>ቀጣይ እርምጃዎች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 River Task Force on  Equitable River Access</dc:title>
  <dc:creator>Du, Van</dc:creator>
  <cp:lastModifiedBy>Roy, Monika (DCR)</cp:lastModifiedBy>
  <cp:revision>27</cp:revision>
  <dcterms:created xsi:type="dcterms:W3CDTF">2025-08-11T23:41:35Z</dcterms:created>
  <dcterms:modified xsi:type="dcterms:W3CDTF">2025-12-03T18:09:44Z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0x0101006DA98940F2259D4AA15776BBE75254EA</vt:lpwstr>
  </property>
  <property fmtid="{D5CDD505-2E9C-101B-9397-08002B2CF9AE}" pid="3" name="MediaServiceImageTags">
    <vt:lpwstr/>
  </property>
</Properties>
</file>