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4"/>
  </p:sldMasterIdLst>
  <p:sldIdLst>
    <p:sldId id="256" r:id="rId5"/>
    <p:sldId id="302" r:id="rId6"/>
    <p:sldId id="257" r:id="rId7"/>
    <p:sldId id="258" r:id="rId8"/>
    <p:sldId id="276" r:id="rId9"/>
    <p:sldId id="289" r:id="rId10"/>
    <p:sldId id="300" r:id="rId11"/>
    <p:sldId id="301" r:id="rId12"/>
    <p:sldId id="285" r:id="rId13"/>
    <p:sldId id="260" r:id="rId14"/>
    <p:sldId id="299" r:id="rId15"/>
    <p:sldId id="290" r:id="rId16"/>
    <p:sldId id="292" r:id="rId17"/>
    <p:sldId id="272"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DA5F047-F686-846E-B10A-195DEE70198A}" name="Du, Van" initials="DV" userId="S::vdu_mapc.org#ext#@massgov.onmicrosoft.com::47a6d444-42b4-4a65-aee3-c1a322a54d41" providerId="AD"/>
  <p188:author id="{91E4CB4D-C9A5-12EE-5DBA-DD024DF10616}" name="Roy, Monika (DCR)" initials="RM" userId="S::monika.roy@mass.gov::cd6c4b63-5e77-48d5-b6cc-4177d9876de7" providerId="AD"/>
  <p188:author id="{81F99954-DA0F-B49F-C971-0BFEC4A4310C}" name="Du, Van" initials="DV" userId="S::vdu@mapc.org::04a5bfda-6167-4024-be42-ce9539001a06" providerId="AD"/>
  <p188:author id="{3800E263-3FA3-6076-83E9-1C8DF9DE9C65}" name="Guzman, Jonathan (EEA)" initials="GJ" userId="S::jonathan.guzman@mass.gov::f35dc4a8-b2b6-4599-a8e6-9c85fbc90cfd" providerId="AD"/>
  <p188:author id="{27AAB498-5DD2-DE09-12C8-3433824A6625}" name="Guest User" initials="GU" userId="S::urn:spo:tenantanon#c75d8168-fa8e-4753-8aef-55111ae727bd::" providerId="AD"/>
  <p188:author id="{954BAEE1-65EF-0E9C-FD0A-F2645D9341B6}" name="Roy, Monika (DCR)" initials="MR" userId="S::Monika.Roy@mass.gov::cd6c4b63-5e77-48d5-b6cc-4177d9876de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B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F44A95-C822-0E23-8322-302D6C5186EE}" v="32" dt="2025-11-17T22:51:50.795"/>
    <p1510:client id="{F62FC841-8F6C-6F01-0129-746E500D70FF}" v="109" dt="2025-11-17T17:08:32.9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3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565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6944755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78104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melin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ACD46E6-90C9-5A94-5A35-1C98F051F60F}"/>
              </a:ext>
            </a:extLst>
          </p:cNvPr>
          <p:cNvSpPr>
            <a:spLocks noGrp="1"/>
          </p:cNvSpPr>
          <p:nvPr>
            <p:ph type="title" hasCustomPrompt="1"/>
          </p:nvPr>
        </p:nvSpPr>
        <p:spPr>
          <a:xfrm>
            <a:off x="791022" y="416577"/>
            <a:ext cx="10643616" cy="717279"/>
          </a:xfrm>
          <a:prstGeom prst="rect">
            <a:avLst/>
          </a:prstGeom>
        </p:spPr>
        <p:txBody>
          <a:bodyPr>
            <a:normAutofit/>
          </a:bodyPr>
          <a:lstStyle>
            <a:lvl1pPr>
              <a:defRPr sz="3600" cap="all" baseline="0"/>
            </a:lvl1pPr>
          </a:lstStyle>
          <a:p>
            <a:pPr algn="ctr"/>
            <a:r>
              <a:rPr lang="en-US">
                <a:solidFill>
                  <a:srgbClr val="4D5BE2"/>
                </a:solidFill>
              </a:rPr>
              <a:t>ADD TITLE HERE</a:t>
            </a:r>
          </a:p>
        </p:txBody>
      </p:sp>
      <p:sp>
        <p:nvSpPr>
          <p:cNvPr id="7" name="Text Placeholder 6">
            <a:extLst>
              <a:ext uri="{FF2B5EF4-FFF2-40B4-BE49-F238E27FC236}">
                <a16:creationId xmlns:a16="http://schemas.microsoft.com/office/drawing/2014/main" id="{C47D4AE5-C0C9-3ADD-96CD-4F646C40ECDE}"/>
              </a:ext>
            </a:extLst>
          </p:cNvPr>
          <p:cNvSpPr>
            <a:spLocks noGrp="1"/>
          </p:cNvSpPr>
          <p:nvPr>
            <p:ph type="body" sz="quarter" idx="10" hasCustomPrompt="1"/>
          </p:nvPr>
        </p:nvSpPr>
        <p:spPr>
          <a:xfrm>
            <a:off x="869315" y="1181873"/>
            <a:ext cx="2787650" cy="1154112"/>
          </a:xfrm>
          <a:solidFill>
            <a:schemeClr val="accent1"/>
          </a:solidFill>
        </p:spPr>
        <p:txBody>
          <a:bodyPr lIns="320040" t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1" name="Text Placeholder 10">
            <a:extLst>
              <a:ext uri="{FF2B5EF4-FFF2-40B4-BE49-F238E27FC236}">
                <a16:creationId xmlns:a16="http://schemas.microsoft.com/office/drawing/2014/main" id="{9C840F69-82D1-BA5D-BCDE-065BCBD763CC}"/>
              </a:ext>
            </a:extLst>
          </p:cNvPr>
          <p:cNvSpPr>
            <a:spLocks noGrp="1"/>
          </p:cNvSpPr>
          <p:nvPr>
            <p:ph type="body" sz="quarter" idx="13" hasCustomPrompt="1"/>
          </p:nvPr>
        </p:nvSpPr>
        <p:spPr>
          <a:xfrm>
            <a:off x="1076960" y="1347291"/>
            <a:ext cx="2265363" cy="304800"/>
          </a:xfrm>
        </p:spPr>
        <p:txBody>
          <a:bodyPr>
            <a:noAutofit/>
          </a:bodyPr>
          <a:lstStyle>
            <a:lvl1pPr marL="0" indent="0">
              <a:buNone/>
              <a:defRPr sz="1400" b="1">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8" name="Text Placeholder 6">
            <a:extLst>
              <a:ext uri="{FF2B5EF4-FFF2-40B4-BE49-F238E27FC236}">
                <a16:creationId xmlns:a16="http://schemas.microsoft.com/office/drawing/2014/main" id="{2E6E650B-9763-2E1B-83A3-D40D92876A32}"/>
              </a:ext>
            </a:extLst>
          </p:cNvPr>
          <p:cNvSpPr>
            <a:spLocks noGrp="1"/>
          </p:cNvSpPr>
          <p:nvPr>
            <p:ph type="body" sz="quarter" idx="11" hasCustomPrompt="1"/>
          </p:nvPr>
        </p:nvSpPr>
        <p:spPr>
          <a:xfrm>
            <a:off x="3737610" y="1181873"/>
            <a:ext cx="4532630" cy="1154112"/>
          </a:xfrm>
          <a:solidFill>
            <a:schemeClr val="accent1"/>
          </a:solidFill>
        </p:spPr>
        <p:txBody>
          <a:bodyPr lIns="274320" tIns="457200" r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2" name="Text Placeholder 10">
            <a:extLst>
              <a:ext uri="{FF2B5EF4-FFF2-40B4-BE49-F238E27FC236}">
                <a16:creationId xmlns:a16="http://schemas.microsoft.com/office/drawing/2014/main" id="{F0365650-4538-97BE-682C-4FEE50D5B36D}"/>
              </a:ext>
            </a:extLst>
          </p:cNvPr>
          <p:cNvSpPr>
            <a:spLocks noGrp="1"/>
          </p:cNvSpPr>
          <p:nvPr>
            <p:ph type="body" sz="quarter" idx="14" hasCustomPrompt="1"/>
          </p:nvPr>
        </p:nvSpPr>
        <p:spPr>
          <a:xfrm>
            <a:off x="3915410" y="1347291"/>
            <a:ext cx="2265363" cy="304800"/>
          </a:xfrm>
        </p:spPr>
        <p:txBody>
          <a:bodyPr>
            <a:noAutofit/>
          </a:bodyPr>
          <a:lstStyle>
            <a:lvl1pPr marL="0" indent="0">
              <a:buNone/>
              <a:defRPr sz="1400" b="1" spc="40" baseline="0">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9" name="Text Placeholder 6">
            <a:extLst>
              <a:ext uri="{FF2B5EF4-FFF2-40B4-BE49-F238E27FC236}">
                <a16:creationId xmlns:a16="http://schemas.microsoft.com/office/drawing/2014/main" id="{E605A104-600A-E6C4-A7F3-4C6E6E8B6230}"/>
              </a:ext>
            </a:extLst>
          </p:cNvPr>
          <p:cNvSpPr>
            <a:spLocks noGrp="1"/>
          </p:cNvSpPr>
          <p:nvPr>
            <p:ph type="body" sz="quarter" idx="12" hasCustomPrompt="1"/>
          </p:nvPr>
        </p:nvSpPr>
        <p:spPr>
          <a:xfrm>
            <a:off x="8350250" y="1181873"/>
            <a:ext cx="3084388" cy="1154112"/>
          </a:xfrm>
          <a:solidFill>
            <a:schemeClr val="accent1"/>
          </a:solidFill>
        </p:spPr>
        <p:txBody>
          <a:bodyPr lIns="274320" tIns="457200">
            <a:noAutofit/>
          </a:bodyPr>
          <a:lstStyle>
            <a:lvl1pPr marL="0" indent="0">
              <a:lnSpc>
                <a:spcPct val="90000"/>
              </a:lnSpc>
              <a:buNone/>
              <a:defRPr sz="1200" b="0">
                <a:solidFill>
                  <a:schemeClr val="accent1">
                    <a:lumMod val="25000"/>
                  </a:schemeClr>
                </a:solidFill>
              </a:defRPr>
            </a:lvl1pPr>
            <a:lvl2pPr marL="457200" indent="0">
              <a:buNone/>
              <a:defRPr sz="1400"/>
            </a:lvl2pPr>
            <a:lvl3pPr marL="914400" indent="0">
              <a:buNone/>
              <a:defRPr sz="1200"/>
            </a:lvl3pPr>
            <a:lvl4pPr marL="1371600" indent="0">
              <a:buNone/>
              <a:defRPr sz="1100"/>
            </a:lvl4pPr>
            <a:lvl5pPr marL="1828800" indent="0">
              <a:buNone/>
              <a:defRPr sz="1100"/>
            </a:lvl5pPr>
          </a:lstStyle>
          <a:p>
            <a:pPr lvl="0"/>
            <a:r>
              <a:rPr lang="en-US"/>
              <a:t>Add text here</a:t>
            </a:r>
          </a:p>
        </p:txBody>
      </p:sp>
      <p:sp>
        <p:nvSpPr>
          <p:cNvPr id="13" name="Text Placeholder 10">
            <a:extLst>
              <a:ext uri="{FF2B5EF4-FFF2-40B4-BE49-F238E27FC236}">
                <a16:creationId xmlns:a16="http://schemas.microsoft.com/office/drawing/2014/main" id="{D53846D8-2231-F40F-1840-B4D3ECF5575D}"/>
              </a:ext>
            </a:extLst>
          </p:cNvPr>
          <p:cNvSpPr>
            <a:spLocks noGrp="1"/>
          </p:cNvSpPr>
          <p:nvPr>
            <p:ph type="body" sz="quarter" idx="15" hasCustomPrompt="1"/>
          </p:nvPr>
        </p:nvSpPr>
        <p:spPr>
          <a:xfrm>
            <a:off x="8542020" y="1347291"/>
            <a:ext cx="2265363" cy="304800"/>
          </a:xfrm>
        </p:spPr>
        <p:txBody>
          <a:bodyPr>
            <a:noAutofit/>
          </a:bodyPr>
          <a:lstStyle>
            <a:lvl1pPr marL="0" indent="0">
              <a:buNone/>
              <a:defRPr sz="1400" b="1" spc="40" baseline="0">
                <a:solidFill>
                  <a:schemeClr val="accent1">
                    <a:lumMod val="25000"/>
                  </a:schemeClr>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4" name="Text Placeholder 10">
            <a:extLst>
              <a:ext uri="{FF2B5EF4-FFF2-40B4-BE49-F238E27FC236}">
                <a16:creationId xmlns:a16="http://schemas.microsoft.com/office/drawing/2014/main" id="{0328A27F-4D37-7494-A00B-931B4AF98F3C}"/>
              </a:ext>
            </a:extLst>
          </p:cNvPr>
          <p:cNvSpPr>
            <a:spLocks noGrp="1"/>
          </p:cNvSpPr>
          <p:nvPr>
            <p:ph type="body" sz="quarter" idx="16" hasCustomPrompt="1"/>
          </p:nvPr>
        </p:nvSpPr>
        <p:spPr>
          <a:xfrm>
            <a:off x="1026161"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5" name="Text Placeholder 10">
            <a:extLst>
              <a:ext uri="{FF2B5EF4-FFF2-40B4-BE49-F238E27FC236}">
                <a16:creationId xmlns:a16="http://schemas.microsoft.com/office/drawing/2014/main" id="{B72A2B16-E242-6548-CD5D-53E9964738AB}"/>
              </a:ext>
            </a:extLst>
          </p:cNvPr>
          <p:cNvSpPr>
            <a:spLocks noGrp="1"/>
          </p:cNvSpPr>
          <p:nvPr>
            <p:ph type="body" sz="quarter" idx="17" hasCustomPrompt="1"/>
          </p:nvPr>
        </p:nvSpPr>
        <p:spPr>
          <a:xfrm>
            <a:off x="3154120"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6" name="Text Placeholder 10">
            <a:extLst>
              <a:ext uri="{FF2B5EF4-FFF2-40B4-BE49-F238E27FC236}">
                <a16:creationId xmlns:a16="http://schemas.microsoft.com/office/drawing/2014/main" id="{AA825916-F570-17B8-0B3F-0C3FC2D74643}"/>
              </a:ext>
            </a:extLst>
          </p:cNvPr>
          <p:cNvSpPr>
            <a:spLocks noGrp="1"/>
          </p:cNvSpPr>
          <p:nvPr>
            <p:ph type="body" sz="quarter" idx="18" hasCustomPrompt="1"/>
          </p:nvPr>
        </p:nvSpPr>
        <p:spPr>
          <a:xfrm>
            <a:off x="5282079"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7" name="Text Placeholder 10">
            <a:extLst>
              <a:ext uri="{FF2B5EF4-FFF2-40B4-BE49-F238E27FC236}">
                <a16:creationId xmlns:a16="http://schemas.microsoft.com/office/drawing/2014/main" id="{936D7BCE-44E5-237E-196D-3CCF2508CE47}"/>
              </a:ext>
            </a:extLst>
          </p:cNvPr>
          <p:cNvSpPr>
            <a:spLocks noGrp="1"/>
          </p:cNvSpPr>
          <p:nvPr>
            <p:ph type="body" sz="quarter" idx="19" hasCustomPrompt="1"/>
          </p:nvPr>
        </p:nvSpPr>
        <p:spPr>
          <a:xfrm>
            <a:off x="7410038"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8" name="Text Placeholder 10">
            <a:extLst>
              <a:ext uri="{FF2B5EF4-FFF2-40B4-BE49-F238E27FC236}">
                <a16:creationId xmlns:a16="http://schemas.microsoft.com/office/drawing/2014/main" id="{FF3883B4-1028-4C70-B921-8FBE334E7F38}"/>
              </a:ext>
            </a:extLst>
          </p:cNvPr>
          <p:cNvSpPr>
            <a:spLocks noGrp="1"/>
          </p:cNvSpPr>
          <p:nvPr>
            <p:ph type="body" sz="quarter" idx="20" hasCustomPrompt="1"/>
          </p:nvPr>
        </p:nvSpPr>
        <p:spPr>
          <a:xfrm>
            <a:off x="9537996" y="2744409"/>
            <a:ext cx="1554480" cy="839183"/>
          </a:xfrm>
        </p:spPr>
        <p:txBody>
          <a:bodyPr>
            <a:noAutofit/>
          </a:bodyPr>
          <a:lstStyle>
            <a:lvl1pPr marL="0" indent="0">
              <a:lnSpc>
                <a:spcPts val="1500"/>
              </a:lnSpc>
              <a:spcBef>
                <a:spcPts val="0"/>
              </a:spcBef>
              <a:buNone/>
              <a:defRPr sz="1200" b="0" spc="0" baseline="0">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Add text here</a:t>
            </a:r>
          </a:p>
        </p:txBody>
      </p:sp>
      <p:sp>
        <p:nvSpPr>
          <p:cNvPr id="19" name="Text Placeholder 10">
            <a:extLst>
              <a:ext uri="{FF2B5EF4-FFF2-40B4-BE49-F238E27FC236}">
                <a16:creationId xmlns:a16="http://schemas.microsoft.com/office/drawing/2014/main" id="{2538B7A0-40F3-1C50-E2D0-32A910FA7E69}"/>
              </a:ext>
            </a:extLst>
          </p:cNvPr>
          <p:cNvSpPr>
            <a:spLocks noGrp="1"/>
          </p:cNvSpPr>
          <p:nvPr>
            <p:ph type="body" sz="quarter" idx="21" hasCustomPrompt="1"/>
          </p:nvPr>
        </p:nvSpPr>
        <p:spPr>
          <a:xfrm>
            <a:off x="195581" y="4431347"/>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0" name="Text Placeholder 10">
            <a:extLst>
              <a:ext uri="{FF2B5EF4-FFF2-40B4-BE49-F238E27FC236}">
                <a16:creationId xmlns:a16="http://schemas.microsoft.com/office/drawing/2014/main" id="{E7A61A86-EC14-71A1-4F13-8B5BC4DD2CD7}"/>
              </a:ext>
            </a:extLst>
          </p:cNvPr>
          <p:cNvSpPr>
            <a:spLocks noGrp="1"/>
          </p:cNvSpPr>
          <p:nvPr>
            <p:ph type="body" sz="quarter" idx="22" hasCustomPrompt="1"/>
          </p:nvPr>
        </p:nvSpPr>
        <p:spPr>
          <a:xfrm>
            <a:off x="2338706" y="5667186"/>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3" name="Text Placeholder 10">
            <a:extLst>
              <a:ext uri="{FF2B5EF4-FFF2-40B4-BE49-F238E27FC236}">
                <a16:creationId xmlns:a16="http://schemas.microsoft.com/office/drawing/2014/main" id="{8AB8BDC8-1B18-C92E-002C-8E803D447435}"/>
              </a:ext>
            </a:extLst>
          </p:cNvPr>
          <p:cNvSpPr>
            <a:spLocks noGrp="1"/>
          </p:cNvSpPr>
          <p:nvPr>
            <p:ph type="body" sz="quarter" idx="23" hasCustomPrompt="1"/>
          </p:nvPr>
        </p:nvSpPr>
        <p:spPr>
          <a:xfrm>
            <a:off x="4465161" y="5079585"/>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4" name="Text Placeholder 10">
            <a:extLst>
              <a:ext uri="{FF2B5EF4-FFF2-40B4-BE49-F238E27FC236}">
                <a16:creationId xmlns:a16="http://schemas.microsoft.com/office/drawing/2014/main" id="{33C067A7-180C-CF1A-D355-AD9EFC1F30E3}"/>
              </a:ext>
            </a:extLst>
          </p:cNvPr>
          <p:cNvSpPr>
            <a:spLocks noGrp="1"/>
          </p:cNvSpPr>
          <p:nvPr>
            <p:ph type="body" sz="quarter" idx="24" hasCustomPrompt="1"/>
          </p:nvPr>
        </p:nvSpPr>
        <p:spPr>
          <a:xfrm>
            <a:off x="6531906" y="3583592"/>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5" name="Text Placeholder 10">
            <a:extLst>
              <a:ext uri="{FF2B5EF4-FFF2-40B4-BE49-F238E27FC236}">
                <a16:creationId xmlns:a16="http://schemas.microsoft.com/office/drawing/2014/main" id="{89E3E312-6617-D826-24CF-F63DC3CC30D4}"/>
              </a:ext>
            </a:extLst>
          </p:cNvPr>
          <p:cNvSpPr>
            <a:spLocks noGrp="1"/>
          </p:cNvSpPr>
          <p:nvPr>
            <p:ph type="body" sz="quarter" idx="25" hasCustomPrompt="1"/>
          </p:nvPr>
        </p:nvSpPr>
        <p:spPr>
          <a:xfrm>
            <a:off x="8706265" y="3837782"/>
            <a:ext cx="1186179" cy="678064"/>
          </a:xfrm>
        </p:spPr>
        <p:txBody>
          <a:bodyPr>
            <a:noAutofit/>
          </a:bodyPr>
          <a:lstStyle>
            <a:lvl1pPr marL="0" indent="0" algn="ctr">
              <a:buNone/>
              <a:defRPr sz="5400" b="1">
                <a:solidFill>
                  <a:schemeClr val="tx2"/>
                </a:solidFill>
              </a:defRPr>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a:t>X</a:t>
            </a:r>
          </a:p>
        </p:txBody>
      </p:sp>
      <p:sp>
        <p:nvSpPr>
          <p:cNvPr id="28" name="Picture Placeholder 27">
            <a:extLst>
              <a:ext uri="{FF2B5EF4-FFF2-40B4-BE49-F238E27FC236}">
                <a16:creationId xmlns:a16="http://schemas.microsoft.com/office/drawing/2014/main" id="{7917E37C-ED1D-4637-B0A8-CAECDD7D93AA}"/>
              </a:ext>
            </a:extLst>
          </p:cNvPr>
          <p:cNvSpPr>
            <a:spLocks noGrp="1"/>
          </p:cNvSpPr>
          <p:nvPr>
            <p:ph type="pic" sz="quarter" idx="26"/>
          </p:nvPr>
        </p:nvSpPr>
        <p:spPr>
          <a:xfrm>
            <a:off x="6606164" y="4551608"/>
            <a:ext cx="4828474" cy="2306392"/>
          </a:xfrm>
        </p:spPr>
        <p:txBody>
          <a:bodyPr/>
          <a:lstStyle>
            <a:lvl1pPr marL="0" indent="0" algn="ctr">
              <a:buNone/>
              <a:defRPr/>
            </a:lvl1pPr>
          </a:lstStyle>
          <a:p>
            <a:endParaRPr lang="en-US"/>
          </a:p>
        </p:txBody>
      </p:sp>
      <p:grpSp>
        <p:nvGrpSpPr>
          <p:cNvPr id="2" name="Group 1">
            <a:extLst>
              <a:ext uri="{FF2B5EF4-FFF2-40B4-BE49-F238E27FC236}">
                <a16:creationId xmlns:a16="http://schemas.microsoft.com/office/drawing/2014/main" id="{47F4481A-F390-506E-4D63-DCAF6A49957F}"/>
              </a:ext>
              <a:ext uri="{C183D7F6-B498-43B3-948B-1728B52AA6E4}">
                <adec:decorative xmlns:adec="http://schemas.microsoft.com/office/drawing/2017/decorative" val="1"/>
              </a:ext>
            </a:extLst>
          </p:cNvPr>
          <p:cNvGrpSpPr/>
          <p:nvPr userDrawn="1"/>
        </p:nvGrpSpPr>
        <p:grpSpPr>
          <a:xfrm>
            <a:off x="700708" y="2352259"/>
            <a:ext cx="10816491" cy="3363296"/>
            <a:chOff x="700708" y="2352259"/>
            <a:chExt cx="10816491" cy="3363296"/>
          </a:xfrm>
        </p:grpSpPr>
        <p:cxnSp>
          <p:nvCxnSpPr>
            <p:cNvPr id="3" name="Straight Connector 2">
              <a:extLst>
                <a:ext uri="{FF2B5EF4-FFF2-40B4-BE49-F238E27FC236}">
                  <a16:creationId xmlns:a16="http://schemas.microsoft.com/office/drawing/2014/main" id="{7C823AA8-87A2-6001-8638-F343F400A907}"/>
                </a:ext>
              </a:extLst>
            </p:cNvPr>
            <p:cNvCxnSpPr/>
            <p:nvPr/>
          </p:nvCxnSpPr>
          <p:spPr>
            <a:xfrm flipV="1">
              <a:off x="774192" y="2451652"/>
              <a:ext cx="10643616" cy="0"/>
            </a:xfrm>
            <a:prstGeom prst="line">
              <a:avLst/>
            </a:prstGeom>
            <a:ln w="41275">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AD0F530E-03E0-7D35-0708-C47F20465254}"/>
                </a:ext>
              </a:extLst>
            </p:cNvPr>
            <p:cNvSpPr/>
            <p:nvPr/>
          </p:nvSpPr>
          <p:spPr>
            <a:xfrm>
              <a:off x="700708" y="2355117"/>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5A788A8-1C4E-8BDE-6C51-E311BF3124E3}"/>
                </a:ext>
              </a:extLst>
            </p:cNvPr>
            <p:cNvSpPr/>
            <p:nvPr/>
          </p:nvSpPr>
          <p:spPr>
            <a:xfrm>
              <a:off x="11318416" y="2352259"/>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B1C1373-9DDB-2372-515C-67A4497F18F3}"/>
                </a:ext>
              </a:extLst>
            </p:cNvPr>
            <p:cNvSpPr/>
            <p:nvPr/>
          </p:nvSpPr>
          <p:spPr>
            <a:xfrm>
              <a:off x="2824250" y="2360833"/>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260ED27-416C-9721-BEEA-92FC9C6AFE0E}"/>
                </a:ext>
              </a:extLst>
            </p:cNvPr>
            <p:cNvSpPr/>
            <p:nvPr/>
          </p:nvSpPr>
          <p:spPr>
            <a:xfrm>
              <a:off x="7071334" y="2366548"/>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AFF3DAA4-1C0B-AB02-F0B7-AB04EEC80102}"/>
                </a:ext>
              </a:extLst>
            </p:cNvPr>
            <p:cNvSpPr/>
            <p:nvPr/>
          </p:nvSpPr>
          <p:spPr>
            <a:xfrm>
              <a:off x="9194876" y="2357975"/>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4A6169A7-8DDB-F115-7D7E-F3F5AE9B0DE0}"/>
                </a:ext>
              </a:extLst>
            </p:cNvPr>
            <p:cNvCxnSpPr>
              <a:cxnSpLocks/>
            </p:cNvCxnSpPr>
            <p:nvPr/>
          </p:nvCxnSpPr>
          <p:spPr>
            <a:xfrm flipH="1">
              <a:off x="799303" y="2451650"/>
              <a:ext cx="1592" cy="183899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D69B09-D0BB-952F-77DD-FCCA81D1923E}"/>
                </a:ext>
              </a:extLst>
            </p:cNvPr>
            <p:cNvCxnSpPr>
              <a:cxnSpLocks/>
            </p:cNvCxnSpPr>
            <p:nvPr/>
          </p:nvCxnSpPr>
          <p:spPr>
            <a:xfrm flipH="1">
              <a:off x="2921650" y="2528842"/>
              <a:ext cx="1592" cy="29848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3322965-77FF-0956-83EE-ADA9AFCC2F19}"/>
                </a:ext>
              </a:extLst>
            </p:cNvPr>
            <p:cNvCxnSpPr>
              <a:cxnSpLocks/>
            </p:cNvCxnSpPr>
            <p:nvPr/>
          </p:nvCxnSpPr>
          <p:spPr>
            <a:xfrm>
              <a:off x="7166344" y="2496185"/>
              <a:ext cx="0" cy="93281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BD744AE-A2B8-150A-697C-7B187BF232E9}"/>
                </a:ext>
              </a:extLst>
            </p:cNvPr>
            <p:cNvCxnSpPr>
              <a:cxnSpLocks/>
            </p:cNvCxnSpPr>
            <p:nvPr/>
          </p:nvCxnSpPr>
          <p:spPr>
            <a:xfrm>
              <a:off x="9287099" y="2447199"/>
              <a:ext cx="2067" cy="122673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1" name="Oval 30">
              <a:extLst>
                <a:ext uri="{FF2B5EF4-FFF2-40B4-BE49-F238E27FC236}">
                  <a16:creationId xmlns:a16="http://schemas.microsoft.com/office/drawing/2014/main" id="{83F6EBDE-BEBF-BD05-1C3E-6D9CC3A8AA09}"/>
                </a:ext>
              </a:extLst>
            </p:cNvPr>
            <p:cNvSpPr/>
            <p:nvPr/>
          </p:nvSpPr>
          <p:spPr>
            <a:xfrm>
              <a:off x="704140" y="4297941"/>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E35038F8-201A-2CE5-4F96-F5D0E07662F3}"/>
                </a:ext>
              </a:extLst>
            </p:cNvPr>
            <p:cNvSpPr/>
            <p:nvPr/>
          </p:nvSpPr>
          <p:spPr>
            <a:xfrm>
              <a:off x="2817657" y="5516772"/>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C152144A-0227-81C8-5EB0-4217CF1CEEE7}"/>
                </a:ext>
              </a:extLst>
            </p:cNvPr>
            <p:cNvSpPr/>
            <p:nvPr/>
          </p:nvSpPr>
          <p:spPr>
            <a:xfrm>
              <a:off x="7066553" y="3435384"/>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30680FA-8F0F-C8F7-B721-95071536CA7B}"/>
                </a:ext>
              </a:extLst>
            </p:cNvPr>
            <p:cNvSpPr/>
            <p:nvPr/>
          </p:nvSpPr>
          <p:spPr>
            <a:xfrm>
              <a:off x="9194875" y="3679366"/>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C0A1FBC1-3297-E024-39A0-EAA69D56BF0E}"/>
                </a:ext>
              </a:extLst>
            </p:cNvPr>
            <p:cNvSpPr/>
            <p:nvPr/>
          </p:nvSpPr>
          <p:spPr>
            <a:xfrm>
              <a:off x="4947792" y="2363691"/>
              <a:ext cx="198783" cy="19878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2BE65DC2-ECCC-4D86-835A-D8496935F50C}"/>
                </a:ext>
              </a:extLst>
            </p:cNvPr>
            <p:cNvCxnSpPr>
              <a:cxnSpLocks/>
              <a:stCxn id="35" idx="4"/>
            </p:cNvCxnSpPr>
            <p:nvPr/>
          </p:nvCxnSpPr>
          <p:spPr>
            <a:xfrm flipH="1">
              <a:off x="5043997" y="2562474"/>
              <a:ext cx="3187" cy="234858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37" name="Oval 36">
              <a:extLst>
                <a:ext uri="{FF2B5EF4-FFF2-40B4-BE49-F238E27FC236}">
                  <a16:creationId xmlns:a16="http://schemas.microsoft.com/office/drawing/2014/main" id="{8877BD28-BE76-FA51-3EE0-19344A0C1BDE}"/>
                </a:ext>
              </a:extLst>
            </p:cNvPr>
            <p:cNvSpPr/>
            <p:nvPr/>
          </p:nvSpPr>
          <p:spPr>
            <a:xfrm>
              <a:off x="4944605" y="4911060"/>
              <a:ext cx="198783" cy="198783"/>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035361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5344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12/3/2025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598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7756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12/3/2025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492470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46CE7D5-CF57-46EF-B807-FDD0502418D4}" type="datetimeFigureOut">
              <a:rPr lang="en-US" smtClean="0"/>
              <a:t>12/3/2025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19156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 name="Date Placeholder 6"/>
          <p:cNvSpPr>
            <a:spLocks noGrp="1"/>
          </p:cNvSpPr>
          <p:nvPr>
            <p:ph type="dt" sz="half" idx="10"/>
          </p:nvPr>
        </p:nvSpPr>
        <p:spPr/>
        <p:txBody>
          <a:bodyPr/>
          <a:lstStyle/>
          <a:p>
            <a:fld id="{846CE7D5-CF57-46EF-B807-FDD0502418D4}" type="datetimeFigureOut">
              <a:rPr lang="en-US" smtClean="0"/>
              <a:t>12/3/2025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047975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46CE7D5-CF57-46EF-B807-FDD0502418D4}" type="datetimeFigureOut">
              <a:rPr lang="en-US" smtClean="0"/>
              <a:t>12/3/2025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37974350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12/3/2025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546811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46CE7D5-CF57-46EF-B807-FDD0502418D4}" type="datetimeFigureOut">
              <a:rPr lang="en-US" smtClean="0"/>
              <a:t>12/3/2025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0EA680-D336-4FF7-8B7A-9848BB0A1C3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015990"/>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mass.gov/charlesrivertaskforce" TargetMode="External"/><Relationship Id="rId2" Type="http://schemas.openxmlformats.org/officeDocument/2006/relationships/hyperlink" Target="mailto:charlesrivertaskforce@mass.gov" TargetMode="Externa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s://mapc.az1.qualtrics.com/jfe/form/SV_86x2r4TFJ7DmKd8"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budget.digital.mass.gov/summary/fy25/outside-section/section-205-charles-river-task-force-on-equitable-river-acces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1687639"/>
            <a:ext cx="10058400" cy="1804036"/>
          </a:xfrm>
        </p:spPr>
        <p:txBody>
          <a:bodyPr>
            <a:normAutofit/>
          </a:bodyPr>
          <a:lstStyle/>
          <a:p>
            <a:pPr algn="r" rtl="1"/>
            <a:r>
              <a:rPr lang="ar-EG" sz="5000" dirty="0">
                <a:latin typeface="Arial" panose="020B0604020202020204" pitchFamily="34" charset="0"/>
                <a:ea typeface="+mj-lt"/>
                <a:cs typeface="Arial" panose="020B0604020202020204" pitchFamily="34" charset="0"/>
              </a:rPr>
              <a:t>فريق عمل </a:t>
            </a:r>
            <a:r>
              <a:rPr lang="en-US" sz="5000" dirty="0">
                <a:latin typeface="Arial" panose="020B0604020202020204" pitchFamily="34" charset="0"/>
                <a:ea typeface="+mj-lt"/>
                <a:cs typeface="Arial" panose="020B0604020202020204" pitchFamily="34" charset="0"/>
              </a:rPr>
              <a:t>Charles River </a:t>
            </a:r>
            <a:r>
              <a:rPr lang="ar-EG" sz="5000" dirty="0">
                <a:latin typeface="Arial" panose="020B0604020202020204" pitchFamily="34" charset="0"/>
                <a:ea typeface="+mj-lt"/>
                <a:cs typeface="Arial" panose="020B0604020202020204" pitchFamily="34" charset="0"/>
              </a:rPr>
              <a:t> المعني</a:t>
            </a:r>
            <a:br>
              <a:rPr lang="ar-EG" sz="5000" dirty="0">
                <a:latin typeface="Arial" panose="020B0604020202020204" pitchFamily="34" charset="0"/>
                <a:ea typeface="+mj-lt"/>
                <a:cs typeface="Arial" panose="020B0604020202020204" pitchFamily="34" charset="0"/>
              </a:rPr>
            </a:br>
            <a:r>
              <a:rPr lang="ar-EG" sz="5000" dirty="0">
                <a:latin typeface="Arial" panose="020B0604020202020204" pitchFamily="34" charset="0"/>
                <a:ea typeface="+mj-lt"/>
                <a:cs typeface="Arial" panose="020B0604020202020204" pitchFamily="34" charset="0"/>
              </a:rPr>
              <a:t>بالوصول المكافئ للنهر</a:t>
            </a:r>
            <a:endParaRPr lang="en-US" sz="5000"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1100051" y="3205465"/>
            <a:ext cx="10058400" cy="1143000"/>
          </a:xfrm>
        </p:spPr>
        <p:txBody>
          <a:bodyPr vert="horz" lIns="91440" tIns="45720" rIns="91440" bIns="45720" rtlCol="0" anchor="t">
            <a:normAutofit/>
          </a:bodyPr>
          <a:lstStyle/>
          <a:p>
            <a:pPr algn="r" rtl="1"/>
            <a:endParaRPr lang="en-US" dirty="0"/>
          </a:p>
          <a:p>
            <a:pPr algn="r" rtl="1"/>
            <a:r>
              <a:rPr lang="ar-EG" sz="2800" cap="none" dirty="0">
                <a:solidFill>
                  <a:srgbClr val="004B24"/>
                </a:solidFill>
                <a:latin typeface="Arial"/>
                <a:cs typeface="Arial"/>
              </a:rPr>
              <a:t>جلسات الاستماع العامة بالخريف | 17 نوفمبر، 2025</a:t>
            </a:r>
            <a:endParaRPr lang="en-US" sz="2800" cap="none" dirty="0">
              <a:solidFill>
                <a:srgbClr val="004B24"/>
              </a:solidFill>
              <a:latin typeface="Arial"/>
              <a:cs typeface="Arial"/>
            </a:endParaRPr>
          </a:p>
        </p:txBody>
      </p:sp>
      <p:sp>
        <p:nvSpPr>
          <p:cNvPr id="4" name="TextBox 3">
            <a:extLst>
              <a:ext uri="{FF2B5EF4-FFF2-40B4-BE49-F238E27FC236}">
                <a16:creationId xmlns:a16="http://schemas.microsoft.com/office/drawing/2014/main" id="{B1B2CB42-F02C-DB12-5E81-9B270E45EF08}"/>
              </a:ext>
            </a:extLst>
          </p:cNvPr>
          <p:cNvSpPr txBox="1"/>
          <p:nvPr/>
        </p:nvSpPr>
        <p:spPr>
          <a:xfrm>
            <a:off x="1142999" y="4822031"/>
            <a:ext cx="9970292" cy="830997"/>
          </a:xfrm>
          <a:prstGeom prst="rect">
            <a:avLst/>
          </a:prstGeom>
          <a:solidFill>
            <a:schemeClr val="bg1">
              <a:lumMod val="85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rtl="1"/>
            <a:r>
              <a:rPr lang="ar-EG" sz="2400" dirty="0">
                <a:latin typeface="Arial"/>
                <a:ea typeface="Calibri"/>
                <a:cs typeface="Arial"/>
              </a:rPr>
              <a:t>سوف نبدأ عند الساعة 6:10 مساءً. يرجى عدم التردد في تعريف أنفسكم إلى من بجواركم مع الوصف بإيجاز نشاطكم المفضل الذي تمارسوه إلى جانب </a:t>
            </a:r>
            <a:r>
              <a:rPr lang="en-US" sz="2400" dirty="0">
                <a:latin typeface="Arial"/>
                <a:ea typeface="Calibri"/>
                <a:cs typeface="Arial"/>
              </a:rPr>
              <a:t>Memorial Drive</a:t>
            </a:r>
            <a:r>
              <a:rPr lang="ar-EG" sz="2400" dirty="0">
                <a:latin typeface="Arial"/>
                <a:ea typeface="Calibri"/>
                <a:cs typeface="Arial"/>
              </a:rPr>
              <a:t>. </a:t>
            </a:r>
            <a:endParaRPr lang="en-US" sz="2400" dirty="0">
              <a:latin typeface="Arial"/>
              <a:cs typeface="Arial"/>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73C1FC-E21D-1B98-9442-3710EF517F7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215E2F3-84C0-36BF-2DB7-6E35E9473383}"/>
              </a:ext>
            </a:extLst>
          </p:cNvPr>
          <p:cNvSpPr>
            <a:spLocks noGrp="1"/>
          </p:cNvSpPr>
          <p:nvPr>
            <p:ph type="title"/>
          </p:nvPr>
        </p:nvSpPr>
        <p:spPr/>
        <p:txBody>
          <a:bodyPr/>
          <a:lstStyle/>
          <a:p>
            <a:pPr algn="r" rtl="1"/>
            <a:r>
              <a:rPr lang="ar-EG" dirty="0">
                <a:latin typeface="Aptos Display"/>
              </a:rPr>
              <a:t>مسؤوليات فريق العمل</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3B3DAB4F-1D72-F442-A08D-CCF865EB65DC}"/>
              </a:ext>
            </a:extLst>
          </p:cNvPr>
          <p:cNvSpPr>
            <a:spLocks noGrp="1"/>
          </p:cNvSpPr>
          <p:nvPr>
            <p:ph idx="1"/>
          </p:nvPr>
        </p:nvSpPr>
        <p:spPr>
          <a:xfrm>
            <a:off x="1097280" y="1913973"/>
            <a:ext cx="10058400" cy="4023360"/>
          </a:xfrm>
        </p:spPr>
        <p:txBody>
          <a:bodyPr vert="horz" lIns="0" tIns="45720" rIns="0" bIns="45720" rtlCol="0" anchor="t">
            <a:normAutofit/>
          </a:bodyPr>
          <a:lstStyle/>
          <a:p>
            <a:pPr marL="200660" lvl="1" indent="0" algn="r" rtl="1">
              <a:lnSpc>
                <a:spcPct val="108000"/>
              </a:lnSpc>
              <a:spcBef>
                <a:spcPts val="600"/>
              </a:spcBef>
              <a:spcAft>
                <a:spcPts val="600"/>
              </a:spcAft>
              <a:buNone/>
            </a:pPr>
            <a:r>
              <a:rPr lang="ar-EG" sz="3100" b="1" dirty="0">
                <a:solidFill>
                  <a:schemeClr val="accent2"/>
                </a:solidFill>
                <a:latin typeface="Aptos Narrow"/>
              </a:rPr>
              <a:t>على النحو الموضح في الفقرة 205:</a:t>
            </a:r>
            <a:endParaRPr lang="en-US" sz="2600" dirty="0">
              <a:latin typeface="Aptos Narrow" panose="020B0004020202020204" pitchFamily="34" charset="0"/>
            </a:endParaRPr>
          </a:p>
          <a:p>
            <a:pPr marL="383540" lvl="1" algn="r" rtl="1">
              <a:lnSpc>
                <a:spcPct val="108000"/>
              </a:lnSpc>
              <a:spcBef>
                <a:spcPts val="600"/>
              </a:spcBef>
              <a:spcAft>
                <a:spcPts val="600"/>
              </a:spcAft>
              <a:buFont typeface="Wingdings" panose="05000000000000000000" pitchFamily="2" charset="2"/>
              <a:buChar char="§"/>
            </a:pPr>
            <a:r>
              <a:rPr lang="ar-EG" sz="2600" dirty="0">
                <a:latin typeface="Aptos Narrow" panose="020B0004020202020204" pitchFamily="34" charset="0"/>
              </a:rPr>
              <a:t>استضافة ثلاث (3) جلسات استماع عامة</a:t>
            </a:r>
            <a:endParaRPr lang="en-US" sz="2600" dirty="0">
              <a:latin typeface="Aptos Narrow" panose="020B0004020202020204" pitchFamily="34" charset="0"/>
            </a:endParaRPr>
          </a:p>
          <a:p>
            <a:pPr marL="383540" lvl="1" algn="r" rtl="1">
              <a:lnSpc>
                <a:spcPct val="108000"/>
              </a:lnSpc>
              <a:spcBef>
                <a:spcPts val="600"/>
              </a:spcBef>
              <a:spcAft>
                <a:spcPts val="600"/>
              </a:spcAft>
              <a:buFont typeface="Wingdings" panose="05000000000000000000" pitchFamily="2" charset="2"/>
              <a:buChar char="§"/>
            </a:pPr>
            <a:r>
              <a:rPr lang="ar-EG" sz="2600" dirty="0">
                <a:latin typeface="Aptos Narrow" panose="020B0004020202020204" pitchFamily="34" charset="0"/>
              </a:rPr>
              <a:t>تقبل تعليقات أو ملاحظات العامة قبل رفع التقرير النهائي</a:t>
            </a:r>
            <a:endParaRPr lang="en-US" sz="2600" dirty="0">
              <a:latin typeface="Aptos Narrow" panose="020B0004020202020204" pitchFamily="34" charset="0"/>
            </a:endParaRPr>
          </a:p>
          <a:p>
            <a:pPr marL="383540" lvl="1" algn="r" rtl="1">
              <a:lnSpc>
                <a:spcPct val="108000"/>
              </a:lnSpc>
              <a:spcBef>
                <a:spcPts val="600"/>
              </a:spcBef>
              <a:spcAft>
                <a:spcPts val="600"/>
              </a:spcAft>
              <a:buFont typeface="Wingdings" panose="05000000000000000000" pitchFamily="2" charset="2"/>
              <a:buChar char="§"/>
            </a:pPr>
            <a:r>
              <a:rPr lang="ar-EG" sz="2600" dirty="0">
                <a:latin typeface="Aptos Narrow"/>
              </a:rPr>
              <a:t>تسليم تقرير يحتوي على توصيات إلى كتبة مجلسي النواب والشيوخ</a:t>
            </a:r>
            <a:endParaRPr lang="en-US" sz="2600" dirty="0">
              <a:latin typeface="Aptos Narrow"/>
            </a:endParaRPr>
          </a:p>
        </p:txBody>
      </p:sp>
    </p:spTree>
    <p:extLst>
      <p:ext uri="{BB962C8B-B14F-4D97-AF65-F5344CB8AC3E}">
        <p14:creationId xmlns:p14="http://schemas.microsoft.com/office/powerpoint/2010/main" val="3489859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768E77-C7B0-4544-9B08-17EC521CB38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917C36-0434-71FC-40E0-47ABB3701D4B}"/>
              </a:ext>
            </a:extLst>
          </p:cNvPr>
          <p:cNvSpPr>
            <a:spLocks noGrp="1"/>
          </p:cNvSpPr>
          <p:nvPr>
            <p:ph type="title"/>
          </p:nvPr>
        </p:nvSpPr>
        <p:spPr/>
        <p:txBody>
          <a:bodyPr/>
          <a:lstStyle/>
          <a:p>
            <a:pPr algn="r" rtl="1"/>
            <a:r>
              <a:rPr lang="ar-EG" sz="4100" cap="none" dirty="0">
                <a:solidFill>
                  <a:srgbClr val="404040"/>
                </a:solidFill>
                <a:latin typeface="Aptos Display"/>
                <a:ea typeface="+mj-lt"/>
                <a:cs typeface="+mj-lt"/>
              </a:rPr>
              <a:t>الإطار الزمني للمشروع</a:t>
            </a:r>
            <a:endParaRPr lang="en-US" sz="4100" cap="none" dirty="0">
              <a:solidFill>
                <a:srgbClr val="404040"/>
              </a:solidFill>
              <a:latin typeface="Aptos Display"/>
              <a:ea typeface="+mj-lt"/>
              <a:cs typeface="+mj-lt"/>
            </a:endParaRPr>
          </a:p>
        </p:txBody>
      </p:sp>
      <p:sp>
        <p:nvSpPr>
          <p:cNvPr id="3" name="Text Placeholder 2">
            <a:extLst>
              <a:ext uri="{FF2B5EF4-FFF2-40B4-BE49-F238E27FC236}">
                <a16:creationId xmlns:a16="http://schemas.microsoft.com/office/drawing/2014/main" id="{366C7A25-126E-0304-6B43-2BEA4802EC60}"/>
              </a:ext>
            </a:extLst>
          </p:cNvPr>
          <p:cNvSpPr>
            <a:spLocks noGrp="1"/>
          </p:cNvSpPr>
          <p:nvPr>
            <p:ph type="body" sz="quarter" idx="10"/>
          </p:nvPr>
        </p:nvSpPr>
        <p:spPr>
          <a:xfrm>
            <a:off x="869950" y="1205488"/>
            <a:ext cx="2787650" cy="1154112"/>
          </a:xfrm>
          <a:solidFill>
            <a:srgbClr val="004B24"/>
          </a:solidFill>
        </p:spPr>
        <p:txBody>
          <a:bodyPr>
            <a:normAutofit/>
          </a:bodyPr>
          <a:lstStyle/>
          <a:p>
            <a:pPr algn="ctr" rtl="1"/>
            <a:r>
              <a:rPr lang="ar-EG" sz="2000" b="1" dirty="0">
                <a:solidFill>
                  <a:schemeClr val="bg1"/>
                </a:solidFill>
                <a:latin typeface="Aptos ExtraBold" panose="020B0004020202020204" pitchFamily="34" charset="0"/>
              </a:rPr>
              <a:t>وضع التوصيات</a:t>
            </a:r>
            <a:endParaRPr lang="en-US" sz="2000" b="1" dirty="0">
              <a:solidFill>
                <a:schemeClr val="bg1"/>
              </a:solidFill>
              <a:latin typeface="Aptos ExtraBold" panose="020B0004020202020204" pitchFamily="34" charset="0"/>
            </a:endParaRPr>
          </a:p>
        </p:txBody>
      </p:sp>
      <p:sp>
        <p:nvSpPr>
          <p:cNvPr id="4" name="Text Placeholder 3">
            <a:extLst>
              <a:ext uri="{FF2B5EF4-FFF2-40B4-BE49-F238E27FC236}">
                <a16:creationId xmlns:a16="http://schemas.microsoft.com/office/drawing/2014/main" id="{215E64D6-8891-CA26-9B07-F769CCD3A6E4}"/>
              </a:ext>
            </a:extLst>
          </p:cNvPr>
          <p:cNvSpPr>
            <a:spLocks noGrp="1"/>
          </p:cNvSpPr>
          <p:nvPr>
            <p:ph type="body" sz="quarter" idx="11"/>
          </p:nvPr>
        </p:nvSpPr>
        <p:spPr>
          <a:solidFill>
            <a:srgbClr val="004B24"/>
          </a:solidFill>
        </p:spPr>
        <p:txBody>
          <a:bodyPr vert="horz" lIns="320040" tIns="457200" rIns="0" bIns="45720" rtlCol="0">
            <a:normAutofit/>
          </a:bodyPr>
          <a:lstStyle/>
          <a:p>
            <a:pPr algn="ctr" rtl="1"/>
            <a:r>
              <a:rPr lang="ar-EG" sz="2000" b="1" dirty="0">
                <a:solidFill>
                  <a:schemeClr val="bg1"/>
                </a:solidFill>
                <a:latin typeface="Aptos ExtraBold" panose="020B0004020202020204" pitchFamily="34" charset="0"/>
              </a:rPr>
              <a:t>التوعية والمشاركة</a:t>
            </a:r>
            <a:endParaRPr lang="en-US" sz="2000" b="1" dirty="0">
              <a:solidFill>
                <a:schemeClr val="bg1"/>
              </a:solidFill>
              <a:latin typeface="Aptos ExtraBold" panose="020B0004020202020204" pitchFamily="34" charset="0"/>
            </a:endParaRPr>
          </a:p>
        </p:txBody>
      </p:sp>
      <p:sp>
        <p:nvSpPr>
          <p:cNvPr id="5" name="Text Placeholder 4">
            <a:extLst>
              <a:ext uri="{FF2B5EF4-FFF2-40B4-BE49-F238E27FC236}">
                <a16:creationId xmlns:a16="http://schemas.microsoft.com/office/drawing/2014/main" id="{FCDB86B3-DECF-9B02-5D84-B0EDEC4BB96F}"/>
              </a:ext>
            </a:extLst>
          </p:cNvPr>
          <p:cNvSpPr>
            <a:spLocks noGrp="1"/>
          </p:cNvSpPr>
          <p:nvPr>
            <p:ph type="body" sz="quarter" idx="12"/>
          </p:nvPr>
        </p:nvSpPr>
        <p:spPr>
          <a:solidFill>
            <a:srgbClr val="004B24"/>
          </a:solidFill>
        </p:spPr>
        <p:txBody>
          <a:bodyPr vert="horz" lIns="320040" tIns="457200" rIns="0" bIns="45720" rtlCol="0">
            <a:normAutofit/>
          </a:bodyPr>
          <a:lstStyle/>
          <a:p>
            <a:pPr marL="344488" algn="r" rtl="1"/>
            <a:r>
              <a:rPr lang="ar-EG" sz="2000" b="1" dirty="0">
                <a:solidFill>
                  <a:schemeClr val="bg1"/>
                </a:solidFill>
                <a:latin typeface="Aptos ExtraBold" panose="020B0004020202020204" pitchFamily="34" charset="0"/>
              </a:rPr>
              <a:t>التقييم الأولي والتحضير للمشاركة</a:t>
            </a:r>
            <a:endParaRPr lang="en-US" sz="2000" b="1" dirty="0">
              <a:latin typeface="Aptos ExtraBold" panose="020B0004020202020204" pitchFamily="34" charset="0"/>
            </a:endParaRPr>
          </a:p>
        </p:txBody>
      </p:sp>
      <p:sp>
        <p:nvSpPr>
          <p:cNvPr id="9" name="Text Placeholder 8">
            <a:extLst>
              <a:ext uri="{FF2B5EF4-FFF2-40B4-BE49-F238E27FC236}">
                <a16:creationId xmlns:a16="http://schemas.microsoft.com/office/drawing/2014/main" id="{C3809DEE-8EEA-C632-F478-3BF9033CA875}"/>
              </a:ext>
            </a:extLst>
          </p:cNvPr>
          <p:cNvSpPr>
            <a:spLocks noGrp="1"/>
          </p:cNvSpPr>
          <p:nvPr>
            <p:ph type="body" sz="quarter" idx="16"/>
          </p:nvPr>
        </p:nvSpPr>
        <p:spPr>
          <a:xfrm>
            <a:off x="9427825" y="2643614"/>
            <a:ext cx="1843406" cy="2534845"/>
          </a:xfrm>
        </p:spPr>
        <p:txBody>
          <a:bodyPr vert="horz" lIns="0" tIns="45720" rIns="0" bIns="45720" rtlCol="0" anchor="t">
            <a:noAutofit/>
          </a:bodyPr>
          <a:lstStyle/>
          <a:p>
            <a:pPr marL="0" marR="0" lvl="0" indent="0" algn="ctr" defTabSz="914400" rtl="1"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0" lang="ar-EG" sz="2000" b="1" i="0" u="none" strike="noStrike" kern="1200" cap="none" spc="0" normalizeH="0" baseline="0" noProof="0" dirty="0">
                <a:ln>
                  <a:noFill/>
                </a:ln>
                <a:solidFill>
                  <a:srgbClr val="455F51"/>
                </a:solidFill>
                <a:effectLst/>
                <a:uLnTx/>
                <a:uFillTx/>
                <a:latin typeface="Aptos Narrow"/>
                <a:ea typeface="+mn-ea"/>
                <a:cs typeface="+mn-cs"/>
              </a:rPr>
              <a:t>يوليو - أغسطس</a:t>
            </a:r>
            <a:endParaRPr kumimoji="0" lang="en-US" sz="2000" b="1" i="0" u="none" strike="noStrike" kern="1200" cap="none" spc="0" normalizeH="0" baseline="0" noProof="0" dirty="0">
              <a:ln>
                <a:noFill/>
              </a:ln>
              <a:solidFill>
                <a:srgbClr val="455F51"/>
              </a:solidFill>
              <a:effectLst/>
              <a:uLnTx/>
              <a:uFillTx/>
              <a:latin typeface="Aptos Narrow" panose="020B0004020202020204" pitchFamily="34" charset="0"/>
              <a:ea typeface="+mn-ea"/>
              <a:cs typeface="+mn-cs"/>
            </a:endParaRPr>
          </a:p>
          <a:p>
            <a:pPr algn="r" rtl="1"/>
            <a:endParaRPr lang="en-US" dirty="0">
              <a:latin typeface="Aptos ExtraBold"/>
            </a:endParaRPr>
          </a:p>
          <a:p>
            <a:pPr marL="171450" indent="-171450" algn="r" rtl="1">
              <a:buClr>
                <a:srgbClr val="004B24"/>
              </a:buClr>
              <a:buFont typeface="Wingdings" panose="05000000000000000000" pitchFamily="2" charset="2"/>
              <a:buChar char="§"/>
            </a:pPr>
            <a:r>
              <a:rPr lang="ar-EG" sz="1800" dirty="0">
                <a:latin typeface="Aptos Narrow"/>
              </a:rPr>
              <a:t>اجتماعات إعلامية أولية</a:t>
            </a:r>
            <a:endParaRPr lang="en-US" sz="1800" dirty="0">
              <a:latin typeface="Aptos Narrow"/>
            </a:endParaRPr>
          </a:p>
          <a:p>
            <a:pPr marL="171450" indent="-171450" algn="r" rtl="1">
              <a:buClr>
                <a:srgbClr val="004B24"/>
              </a:buClr>
              <a:buFont typeface="Wingdings" panose="05000000000000000000" pitchFamily="2" charset="2"/>
              <a:buChar char="§"/>
            </a:pPr>
            <a:r>
              <a:rPr lang="ar-EG" sz="1800" dirty="0">
                <a:latin typeface="Aptos Narrow"/>
              </a:rPr>
              <a:t>التحديد التمهيدي للجهات المعنية</a:t>
            </a:r>
            <a:endParaRPr lang="en-US" sz="1800" dirty="0">
              <a:latin typeface="Aptos Narrow"/>
            </a:endParaRPr>
          </a:p>
          <a:p>
            <a:pPr marL="171450" indent="-171450" algn="r" rtl="1">
              <a:buClr>
                <a:srgbClr val="004B24"/>
              </a:buClr>
              <a:buFont typeface="Wingdings" panose="05000000000000000000" pitchFamily="2" charset="2"/>
              <a:buChar char="§"/>
            </a:pPr>
            <a:r>
              <a:rPr lang="ar-EG" sz="1800" dirty="0">
                <a:latin typeface="Aptos Narrow"/>
                <a:ea typeface="Calibri"/>
                <a:cs typeface="Calibri"/>
              </a:rPr>
              <a:t>اجتماع فريق العمل رقم 1</a:t>
            </a:r>
          </a:p>
          <a:p>
            <a:pPr algn="r" rtl="1">
              <a:buClr>
                <a:srgbClr val="004B24"/>
              </a:buClr>
            </a:pPr>
            <a:r>
              <a:rPr lang="ar-EG" sz="1800" dirty="0">
                <a:latin typeface="Aptos Narrow"/>
                <a:ea typeface="Calibri"/>
                <a:cs typeface="Calibri"/>
              </a:rPr>
              <a:t>  (14 أغسطس)</a:t>
            </a:r>
            <a:endParaRPr lang="en-US" sz="1800" dirty="0">
              <a:latin typeface="Aptos Narrow"/>
              <a:ea typeface="+mn-lt"/>
              <a:cs typeface="+mn-lt"/>
            </a:endParaRPr>
          </a:p>
        </p:txBody>
      </p:sp>
      <p:sp>
        <p:nvSpPr>
          <p:cNvPr id="7" name="Text Placeholder 27" descr="-Task Force meeting #2 &#10;(9/12)&#10;-Develop a Community Engagement Strategy&#10;-Develop the structure and content for the public hearings&#10;">
            <a:extLst>
              <a:ext uri="{FF2B5EF4-FFF2-40B4-BE49-F238E27FC236}">
                <a16:creationId xmlns:a16="http://schemas.microsoft.com/office/drawing/2014/main" id="{DE271D21-41F7-DD0C-5E82-DB3C73F55435}"/>
              </a:ext>
            </a:extLst>
          </p:cNvPr>
          <p:cNvSpPr txBox="1">
            <a:spLocks/>
          </p:cNvSpPr>
          <p:nvPr/>
        </p:nvSpPr>
        <p:spPr>
          <a:xfrm>
            <a:off x="7298705" y="2601495"/>
            <a:ext cx="1838808" cy="2534844"/>
          </a:xfrm>
          <a:prstGeom prst="rect">
            <a:avLst/>
          </a:prstGeom>
        </p:spPr>
        <p:txBody>
          <a:bodyPr vert="horz" lIns="0" tIns="45720" rIns="0" bIns="45720" rtlCol="0" anchor="t">
            <a:noAutofit/>
          </a:bodyPr>
          <a:lstStyle>
            <a:lvl1pPr marL="0" indent="0" algn="l" defTabSz="914400" rtl="0" eaLnBrk="1" latinLnBrk="0" hangingPunct="1">
              <a:lnSpc>
                <a:spcPts val="1500"/>
              </a:lnSpc>
              <a:spcBef>
                <a:spcPts val="0"/>
              </a:spcBef>
              <a:spcAft>
                <a:spcPts val="200"/>
              </a:spcAft>
              <a:buClr>
                <a:schemeClr val="accent1"/>
              </a:buClr>
              <a:buSzPct val="100000"/>
              <a:buFont typeface="Calibri" panose="020F0502020204030204" pitchFamily="34" charset="0"/>
              <a:buNone/>
              <a:defRPr sz="1200" b="0" kern="1200" spc="0" baseline="0">
                <a:solidFill>
                  <a:schemeClr val="tx2"/>
                </a:solidFill>
                <a:latin typeface="+mn-lt"/>
                <a:ea typeface="+mn-ea"/>
                <a:cs typeface="+mn-cs"/>
              </a:defRPr>
            </a:lvl1pPr>
            <a:lvl2pPr marL="4572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2pPr>
            <a:lvl3pPr marL="9144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3pPr>
            <a:lvl4pPr marL="13716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4pPr>
            <a:lvl5pPr marL="1828800" indent="0" algn="l" defTabSz="914400" rtl="0" eaLnBrk="1" latinLnBrk="0" hangingPunct="1">
              <a:lnSpc>
                <a:spcPct val="90000"/>
              </a:lnSpc>
              <a:spcBef>
                <a:spcPts val="200"/>
              </a:spcBef>
              <a:spcAft>
                <a:spcPts val="400"/>
              </a:spcAft>
              <a:buClr>
                <a:schemeClr val="accent1"/>
              </a:buClr>
              <a:buFont typeface="Calibri" pitchFamily="34" charset="0"/>
              <a:buNone/>
              <a:defRPr sz="1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marR="0" lvl="0" indent="0" algn="ctr" defTabSz="914400" rtl="1"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0" lang="ar-EG" sz="2000" b="1" i="0" u="none" strike="noStrike" kern="1200" cap="none" spc="0" normalizeH="0" baseline="0" noProof="0" dirty="0">
                <a:ln>
                  <a:noFill/>
                </a:ln>
                <a:solidFill>
                  <a:srgbClr val="455F51"/>
                </a:solidFill>
                <a:effectLst/>
                <a:uLnTx/>
                <a:uFillTx/>
                <a:latin typeface="Aptos Narrow"/>
                <a:ea typeface="+mn-ea"/>
                <a:cs typeface="+mn-cs"/>
              </a:rPr>
              <a:t>سبتمبر</a:t>
            </a:r>
            <a:endParaRPr lang="en-US" sz="2000" b="1" i="0" u="none" strike="noStrike" kern="1200" cap="none" spc="0" normalizeH="0" baseline="0" noProof="0" dirty="0">
              <a:ln>
                <a:noFill/>
              </a:ln>
              <a:solidFill>
                <a:srgbClr val="455F51"/>
              </a:solidFill>
              <a:effectLst/>
              <a:uLnTx/>
              <a:uFillTx/>
              <a:latin typeface="Aptos Narrow" panose="020B0004020202020204" pitchFamily="34" charset="0"/>
            </a:endParaRPr>
          </a:p>
          <a:p>
            <a:pPr algn="r" rtl="1"/>
            <a:endParaRPr lang="en-US" dirty="0">
              <a:latin typeface="Aptos ExtraBold"/>
            </a:endParaRPr>
          </a:p>
          <a:p>
            <a:pPr marL="171450" indent="-171450" algn="r" rtl="1">
              <a:buClr>
                <a:srgbClr val="004B24"/>
              </a:buClr>
              <a:buFont typeface="Wingdings" panose="05000000000000000000" pitchFamily="2" charset="2"/>
              <a:buChar char="§"/>
            </a:pPr>
            <a:r>
              <a:rPr lang="ar-EG" sz="1800" dirty="0">
                <a:latin typeface="Aptos Narrow"/>
              </a:rPr>
              <a:t>اجتماع فريق العمل رقم 2</a:t>
            </a:r>
            <a:br>
              <a:rPr lang="ar-EG" sz="1800" dirty="0">
                <a:latin typeface="Aptos Narrow"/>
              </a:rPr>
            </a:br>
            <a:r>
              <a:rPr lang="ar-EG" sz="1800" dirty="0">
                <a:latin typeface="Aptos Narrow"/>
              </a:rPr>
              <a:t>(12 سبتمبر)</a:t>
            </a:r>
            <a:endParaRPr lang="en-US" sz="1800" dirty="0">
              <a:latin typeface="Aptos Narrow"/>
            </a:endParaRPr>
          </a:p>
          <a:p>
            <a:pPr marL="171450" indent="-171450" algn="r" rtl="1">
              <a:buClr>
                <a:srgbClr val="004B24"/>
              </a:buClr>
              <a:buFont typeface="Wingdings" panose="05000000000000000000" pitchFamily="2" charset="2"/>
              <a:buChar char="§"/>
            </a:pPr>
            <a:r>
              <a:rPr lang="ar-EG" sz="1800" dirty="0">
                <a:latin typeface="Aptos Narrow"/>
              </a:rPr>
              <a:t>إعداد استراتيجية المشاركة المجتمعية</a:t>
            </a:r>
            <a:endParaRPr lang="en-US" sz="1800" dirty="0">
              <a:latin typeface="Aptos Narrow"/>
            </a:endParaRPr>
          </a:p>
          <a:p>
            <a:pPr marL="171450" indent="-171450" algn="r" rtl="1">
              <a:buClr>
                <a:srgbClr val="004B24"/>
              </a:buClr>
              <a:buFont typeface="Wingdings" panose="05000000000000000000" pitchFamily="2" charset="2"/>
              <a:buChar char="§"/>
            </a:pPr>
            <a:r>
              <a:rPr lang="ar-EG" sz="1800" dirty="0">
                <a:latin typeface="Aptos Narrow"/>
              </a:rPr>
              <a:t>إنشاء الهيكل والمحتوى الخاصين بجلسات الاستماع العامة</a:t>
            </a:r>
            <a:endParaRPr lang="en-US" sz="1800" dirty="0">
              <a:latin typeface="Aptos Narrow"/>
            </a:endParaRPr>
          </a:p>
          <a:p>
            <a:pPr marL="171450" indent="-171450" algn="r" rtl="1">
              <a:buFont typeface="Wingdings" panose="05000000000000000000" pitchFamily="2" charset="2"/>
              <a:buChar char="§"/>
            </a:pPr>
            <a:endParaRPr lang="en-US" dirty="0">
              <a:latin typeface="Aptos ExtraBold" panose="020B0004020202020204" pitchFamily="34" charset="0"/>
            </a:endParaRPr>
          </a:p>
        </p:txBody>
      </p:sp>
      <p:sp>
        <p:nvSpPr>
          <p:cNvPr id="6" name="Rectangle 5">
            <a:extLst>
              <a:ext uri="{FF2B5EF4-FFF2-40B4-BE49-F238E27FC236}">
                <a16:creationId xmlns:a16="http://schemas.microsoft.com/office/drawing/2014/main" id="{52D4AA7D-A531-17E9-189C-5368E572ECA1}"/>
              </a:ext>
              <a:ext uri="{C183D7F6-B498-43B3-948B-1728B52AA6E4}">
                <adec:decorative xmlns:adec="http://schemas.microsoft.com/office/drawing/2017/decorative" val="1"/>
              </a:ext>
            </a:extLst>
          </p:cNvPr>
          <p:cNvSpPr/>
          <p:nvPr/>
        </p:nvSpPr>
        <p:spPr>
          <a:xfrm>
            <a:off x="5179292" y="2601495"/>
            <a:ext cx="1840902" cy="3169386"/>
          </a:xfrm>
          <a:prstGeom prst="rect">
            <a:avLst/>
          </a:prstGeom>
          <a:solidFill>
            <a:srgbClr val="004B2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Text Placeholder 27">
            <a:extLst>
              <a:ext uri="{FF2B5EF4-FFF2-40B4-BE49-F238E27FC236}">
                <a16:creationId xmlns:a16="http://schemas.microsoft.com/office/drawing/2014/main" id="{D3C0372E-AAB6-B186-B4D7-1B1687E4C90F}"/>
              </a:ext>
            </a:extLst>
          </p:cNvPr>
          <p:cNvSpPr>
            <a:spLocks noGrp="1"/>
          </p:cNvSpPr>
          <p:nvPr>
            <p:ph type="body" sz="quarter" idx="18"/>
          </p:nvPr>
        </p:nvSpPr>
        <p:spPr>
          <a:xfrm>
            <a:off x="5050728" y="2663584"/>
            <a:ext cx="1970888" cy="3107296"/>
          </a:xfrm>
        </p:spPr>
        <p:txBody>
          <a:bodyPr vert="horz" lIns="0" tIns="45720" rIns="0" bIns="45720" rtlCol="0" anchor="t">
            <a:normAutofit/>
          </a:bodyPr>
          <a:lstStyle/>
          <a:p>
            <a:pPr marL="182880" marR="0" lvl="0" algn="ctr" defTabSz="914400" rtl="1" eaLnBrk="1" fontAlgn="auto" latinLnBrk="0" hangingPunct="1">
              <a:lnSpc>
                <a:spcPct val="90000"/>
              </a:lnSpc>
              <a:spcBef>
                <a:spcPts val="1200"/>
              </a:spcBef>
              <a:spcAft>
                <a:spcPts val="200"/>
              </a:spcAft>
              <a:buClr>
                <a:srgbClr val="99CB38"/>
              </a:buClr>
              <a:buSzPct val="100000"/>
              <a:tabLst/>
              <a:defRPr/>
            </a:pPr>
            <a:r>
              <a:rPr kumimoji="0" lang="ar-EG" sz="2000" b="1" i="0" u="none" strike="noStrike" kern="1200" cap="none" spc="0" normalizeH="0" baseline="0" noProof="0" dirty="0">
                <a:ln>
                  <a:noFill/>
                </a:ln>
                <a:solidFill>
                  <a:schemeClr val="bg1"/>
                </a:solidFill>
                <a:effectLst/>
                <a:uLnTx/>
                <a:uFillTx/>
                <a:latin typeface="Aptos Narrow"/>
                <a:ea typeface="+mn-ea"/>
                <a:cs typeface="+mn-cs"/>
              </a:rPr>
              <a:t>أكتوبر - نوفمبر</a:t>
            </a:r>
            <a:endParaRPr lang="en-US" dirty="0">
              <a:solidFill>
                <a:schemeClr val="bg1"/>
              </a:solidFill>
              <a:ea typeface="Calibri" panose="020F0502020204030204"/>
              <a:cs typeface="Calibri" panose="020F0502020204030204"/>
            </a:endParaRPr>
          </a:p>
          <a:p>
            <a:pPr marL="182880" indent="-285750" algn="r" rtl="1">
              <a:buFont typeface="Wingdings"/>
              <a:buChar char="§"/>
            </a:pPr>
            <a:endParaRPr lang="en-US" sz="1600" dirty="0">
              <a:solidFill>
                <a:schemeClr val="bg1"/>
              </a:solidFill>
              <a:latin typeface="Aptos Narrow"/>
            </a:endParaRPr>
          </a:p>
          <a:p>
            <a:pPr marL="182880" indent="-285750" algn="r" rtl="1">
              <a:buClr>
                <a:srgbClr val="004B24"/>
              </a:buClr>
              <a:buFont typeface="Wingdings"/>
              <a:buChar char="§"/>
            </a:pPr>
            <a:r>
              <a:rPr lang="ar-EG" sz="1600" dirty="0">
                <a:solidFill>
                  <a:schemeClr val="bg1"/>
                </a:solidFill>
                <a:latin typeface="Aptos Narrow"/>
              </a:rPr>
              <a:t>اجتماع فريق العمل </a:t>
            </a:r>
            <a:br>
              <a:rPr lang="ar-EG" sz="1600" dirty="0">
                <a:solidFill>
                  <a:schemeClr val="bg1"/>
                </a:solidFill>
                <a:latin typeface="Aptos Narrow"/>
              </a:rPr>
            </a:br>
            <a:r>
              <a:rPr lang="ar-EG" sz="1600" dirty="0">
                <a:solidFill>
                  <a:schemeClr val="bg1"/>
                </a:solidFill>
                <a:latin typeface="Aptos Narrow"/>
              </a:rPr>
              <a:t>  رقم 3 (6 أكتوبر)</a:t>
            </a:r>
            <a:endParaRPr lang="en-US" sz="1600" dirty="0">
              <a:solidFill>
                <a:schemeClr val="bg1"/>
              </a:solidFill>
              <a:latin typeface="Aptos Narrow"/>
              <a:ea typeface="Calibri"/>
              <a:cs typeface="Calibri"/>
            </a:endParaRPr>
          </a:p>
          <a:p>
            <a:pPr marL="182880" indent="-285750" algn="r" rtl="1">
              <a:buClr>
                <a:srgbClr val="004B24"/>
              </a:buClr>
              <a:buFont typeface="Wingdings"/>
              <a:buChar char="§"/>
            </a:pPr>
            <a:r>
              <a:rPr lang="ar-EG" sz="1600" dirty="0">
                <a:solidFill>
                  <a:schemeClr val="bg1"/>
                </a:solidFill>
                <a:latin typeface="Aptos Narrow"/>
              </a:rPr>
              <a:t>إجراء سلسلة من</a:t>
            </a:r>
            <a:br>
              <a:rPr lang="ar-EG" sz="1600" dirty="0">
                <a:solidFill>
                  <a:schemeClr val="bg1"/>
                </a:solidFill>
                <a:latin typeface="Aptos Narrow"/>
              </a:rPr>
            </a:br>
            <a:r>
              <a:rPr lang="ar-EG" sz="1600" dirty="0">
                <a:solidFill>
                  <a:schemeClr val="bg1"/>
                </a:solidFill>
                <a:latin typeface="Aptos Narrow"/>
              </a:rPr>
              <a:t> المحادثات المباشرة،    المتابعة، مجموعات</a:t>
            </a:r>
            <a:br>
              <a:rPr lang="ar-EG" sz="1600" dirty="0">
                <a:solidFill>
                  <a:schemeClr val="bg1"/>
                </a:solidFill>
                <a:latin typeface="Aptos Narrow"/>
              </a:rPr>
            </a:br>
            <a:r>
              <a:rPr lang="ar-EG" sz="1600" dirty="0">
                <a:solidFill>
                  <a:schemeClr val="bg1"/>
                </a:solidFill>
                <a:latin typeface="Aptos Narrow"/>
              </a:rPr>
              <a:t>مناقشة متخصصة، إلى آخره</a:t>
            </a:r>
            <a:endParaRPr lang="en-US" sz="1600" dirty="0">
              <a:solidFill>
                <a:schemeClr val="bg1"/>
              </a:solidFill>
              <a:latin typeface="Aptos Narrow"/>
            </a:endParaRPr>
          </a:p>
          <a:p>
            <a:pPr marL="182880" indent="-285750" algn="r" rtl="1">
              <a:buClr>
                <a:srgbClr val="004B24"/>
              </a:buClr>
              <a:buFont typeface="Wingdings"/>
              <a:buChar char="§"/>
            </a:pPr>
            <a:r>
              <a:rPr lang="ar-EG" sz="1600" dirty="0">
                <a:solidFill>
                  <a:schemeClr val="bg1"/>
                </a:solidFill>
                <a:latin typeface="Aptos Narrow"/>
              </a:rPr>
              <a:t>اجتماع فريق العمل</a:t>
            </a:r>
            <a:br>
              <a:rPr lang="ar-EG" sz="1600" dirty="0">
                <a:solidFill>
                  <a:schemeClr val="bg1"/>
                </a:solidFill>
                <a:latin typeface="Aptos Narrow"/>
              </a:rPr>
            </a:br>
            <a:r>
              <a:rPr lang="ar-EG" sz="1600" dirty="0">
                <a:solidFill>
                  <a:schemeClr val="bg1"/>
                </a:solidFill>
                <a:latin typeface="Aptos Narrow"/>
              </a:rPr>
              <a:t>  رقم 4 (3 نوفمبر)</a:t>
            </a:r>
            <a:endParaRPr lang="en-US" sz="1600" dirty="0">
              <a:solidFill>
                <a:schemeClr val="bg1"/>
              </a:solidFill>
              <a:latin typeface="Aptos Narrow"/>
            </a:endParaRPr>
          </a:p>
          <a:p>
            <a:pPr marL="182880" indent="-285750" algn="r" rtl="1">
              <a:buClr>
                <a:srgbClr val="004B24"/>
              </a:buClr>
              <a:buFont typeface="Wingdings"/>
              <a:buChar char="§"/>
            </a:pPr>
            <a:r>
              <a:rPr lang="ar-EG" sz="1600" dirty="0">
                <a:solidFill>
                  <a:schemeClr val="bg1"/>
                </a:solidFill>
                <a:latin typeface="Aptos Narrow"/>
              </a:rPr>
              <a:t>اثنان (3) جلسات</a:t>
            </a:r>
            <a:br>
              <a:rPr lang="ar-EG" sz="1600" dirty="0">
                <a:solidFill>
                  <a:schemeClr val="bg1"/>
                </a:solidFill>
                <a:latin typeface="Aptos Narrow"/>
              </a:rPr>
            </a:br>
            <a:r>
              <a:rPr lang="ar-EG" sz="1600" dirty="0">
                <a:solidFill>
                  <a:schemeClr val="bg1"/>
                </a:solidFill>
                <a:latin typeface="Aptos Narrow"/>
              </a:rPr>
              <a:t>  استماع عامة</a:t>
            </a:r>
            <a:br>
              <a:rPr lang="ar-EG" sz="1600" dirty="0">
                <a:solidFill>
                  <a:schemeClr val="bg1"/>
                </a:solidFill>
                <a:latin typeface="Aptos Narrow"/>
              </a:rPr>
            </a:br>
            <a:r>
              <a:rPr lang="ar-EG" sz="1600" dirty="0">
                <a:solidFill>
                  <a:schemeClr val="bg1"/>
                </a:solidFill>
                <a:latin typeface="Aptos Narrow"/>
              </a:rPr>
              <a:t> (10 و17 نوفمبر)</a:t>
            </a:r>
            <a:endParaRPr lang="en-US" sz="1600" dirty="0">
              <a:solidFill>
                <a:schemeClr val="bg1"/>
              </a:solidFill>
              <a:latin typeface="Aptos Narrow"/>
              <a:ea typeface="Calibri"/>
              <a:cs typeface="Calibri"/>
            </a:endParaRPr>
          </a:p>
          <a:p>
            <a:pPr marL="182880" indent="-171450" algn="r" rtl="1">
              <a:buFont typeface="Wingdings"/>
              <a:buChar char="§"/>
            </a:pPr>
            <a:endParaRPr lang="en-US" dirty="0">
              <a:latin typeface="Aptos ExtraBold" panose="020B0004020202020204" pitchFamily="34" charset="0"/>
            </a:endParaRPr>
          </a:p>
        </p:txBody>
      </p:sp>
      <p:sp>
        <p:nvSpPr>
          <p:cNvPr id="63" name="Text Placeholder 62">
            <a:extLst>
              <a:ext uri="{FF2B5EF4-FFF2-40B4-BE49-F238E27FC236}">
                <a16:creationId xmlns:a16="http://schemas.microsoft.com/office/drawing/2014/main" id="{B462E40F-A191-07A3-AAE4-64FC0C4B9D14}"/>
              </a:ext>
            </a:extLst>
          </p:cNvPr>
          <p:cNvSpPr>
            <a:spLocks noGrp="1"/>
          </p:cNvSpPr>
          <p:nvPr>
            <p:ph type="body" sz="quarter" idx="19"/>
          </p:nvPr>
        </p:nvSpPr>
        <p:spPr>
          <a:xfrm>
            <a:off x="3096549" y="2663324"/>
            <a:ext cx="1735585" cy="839183"/>
          </a:xfrm>
        </p:spPr>
        <p:txBody>
          <a:bodyPr vert="horz" lIns="0" tIns="45720" rIns="0" bIns="45720" rtlCol="0" anchor="t">
            <a:noAutofit/>
          </a:bodyPr>
          <a:lstStyle/>
          <a:p>
            <a:pPr marL="0" marR="0" lvl="0" indent="0" algn="ctr" defTabSz="914400" rtl="1"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0" lang="ar-EG" sz="2000" b="1" i="0" u="none" strike="noStrike" kern="1200" cap="none" spc="0" normalizeH="0" baseline="0" noProof="0" dirty="0">
                <a:ln>
                  <a:noFill/>
                </a:ln>
                <a:solidFill>
                  <a:srgbClr val="455F51"/>
                </a:solidFill>
                <a:effectLst/>
                <a:uLnTx/>
                <a:uFillTx/>
                <a:latin typeface="Aptos Narrow"/>
              </a:rPr>
              <a:t>ديسمبر</a:t>
            </a:r>
            <a:endParaRPr kumimoji="0" lang="en-US" sz="2000" b="1" i="0" u="none" strike="noStrike" kern="1200" cap="none" spc="0" normalizeH="0" baseline="0" noProof="0" dirty="0">
              <a:ln>
                <a:noFill/>
              </a:ln>
              <a:solidFill>
                <a:srgbClr val="455F51"/>
              </a:solidFill>
              <a:effectLst/>
              <a:uLnTx/>
              <a:uFillTx/>
              <a:latin typeface="Aptos Narrow"/>
            </a:endParaRPr>
          </a:p>
          <a:p>
            <a:pPr algn="r" rtl="1"/>
            <a:endParaRPr lang="en-US" dirty="0">
              <a:latin typeface="Aptos ExtraBold"/>
            </a:endParaRPr>
          </a:p>
          <a:p>
            <a:pPr marL="171450" indent="-171450" algn="r" rtl="1">
              <a:buClr>
                <a:srgbClr val="004B24"/>
              </a:buClr>
              <a:buFont typeface="Wingdings" panose="05000000000000000000" pitchFamily="2" charset="2"/>
              <a:buChar char="§"/>
            </a:pPr>
            <a:r>
              <a:rPr lang="ar-EG" sz="1800" dirty="0">
                <a:latin typeface="Aptos Narrow"/>
              </a:rPr>
              <a:t>اجتماع فريق العمل المحتمل رقم 5</a:t>
            </a:r>
            <a:endParaRPr lang="en-US" sz="1800" dirty="0">
              <a:latin typeface="Aptos Narrow"/>
            </a:endParaRPr>
          </a:p>
          <a:p>
            <a:pPr marL="171450" indent="-171450" algn="r" rtl="1">
              <a:buClr>
                <a:srgbClr val="004B24"/>
              </a:buClr>
              <a:buFont typeface="Wingdings" panose="05000000000000000000" pitchFamily="2" charset="2"/>
              <a:buChar char="§"/>
            </a:pPr>
            <a:r>
              <a:rPr lang="ar-EG" sz="1800" dirty="0">
                <a:latin typeface="Aptos Narrow"/>
              </a:rPr>
              <a:t>مسودة التقرير النهائي للنتائج والتوصيات</a:t>
            </a:r>
            <a:endParaRPr lang="en-US" sz="1800" dirty="0">
              <a:latin typeface="Aptos Narrow"/>
            </a:endParaRPr>
          </a:p>
          <a:p>
            <a:pPr marL="171450" indent="-171450" algn="r" rtl="1">
              <a:buFont typeface="Wingdings" panose="05000000000000000000" pitchFamily="2" charset="2"/>
              <a:buChar char="§"/>
            </a:pPr>
            <a:endParaRPr lang="en-US" dirty="0">
              <a:latin typeface="Aptos ExtraBold" panose="020B0004020202020204" pitchFamily="34" charset="0"/>
            </a:endParaRPr>
          </a:p>
        </p:txBody>
      </p:sp>
      <p:sp>
        <p:nvSpPr>
          <p:cNvPr id="64" name="Text Placeholder 63">
            <a:extLst>
              <a:ext uri="{FF2B5EF4-FFF2-40B4-BE49-F238E27FC236}">
                <a16:creationId xmlns:a16="http://schemas.microsoft.com/office/drawing/2014/main" id="{9365CF50-0B55-2D7C-58C8-0C8B17BAA65F}"/>
              </a:ext>
            </a:extLst>
          </p:cNvPr>
          <p:cNvSpPr>
            <a:spLocks noGrp="1"/>
          </p:cNvSpPr>
          <p:nvPr>
            <p:ph type="body" sz="quarter" idx="20"/>
          </p:nvPr>
        </p:nvSpPr>
        <p:spPr>
          <a:xfrm>
            <a:off x="920769" y="2601495"/>
            <a:ext cx="1892129" cy="3287743"/>
          </a:xfrm>
        </p:spPr>
        <p:txBody>
          <a:bodyPr vert="horz" lIns="0" tIns="45720" rIns="0" bIns="45720" rtlCol="0" anchor="t">
            <a:noAutofit/>
          </a:bodyPr>
          <a:lstStyle/>
          <a:p>
            <a:pPr marL="0" marR="0" lvl="0" indent="0" algn="ctr" defTabSz="914400" rtl="1" eaLnBrk="1" fontAlgn="auto" latinLnBrk="0" hangingPunct="1">
              <a:lnSpc>
                <a:spcPct val="90000"/>
              </a:lnSpc>
              <a:spcBef>
                <a:spcPts val="1200"/>
              </a:spcBef>
              <a:spcAft>
                <a:spcPts val="200"/>
              </a:spcAft>
              <a:buClr>
                <a:srgbClr val="99CB38"/>
              </a:buClr>
              <a:buSzPct val="100000"/>
              <a:buFont typeface="Calibri" panose="020F0502020204030204" pitchFamily="34" charset="0"/>
              <a:buNone/>
              <a:tabLst/>
              <a:defRPr/>
            </a:pPr>
            <a:r>
              <a:rPr kumimoji="0" lang="ar-EG" sz="2000" b="1" i="0" u="none" strike="noStrike" kern="1200" cap="none" spc="0" normalizeH="0" baseline="0" noProof="0" dirty="0">
                <a:ln>
                  <a:noFill/>
                </a:ln>
                <a:solidFill>
                  <a:srgbClr val="455F51"/>
                </a:solidFill>
                <a:effectLst/>
                <a:uLnTx/>
                <a:uFillTx/>
                <a:latin typeface="Aptos Narrow"/>
              </a:rPr>
              <a:t>2026</a:t>
            </a:r>
            <a:endParaRPr kumimoji="0" lang="en-US" sz="2000" b="1" i="0" u="none" strike="noStrike" kern="1200" cap="none" spc="0" normalizeH="0" baseline="0" noProof="0" dirty="0">
              <a:ln>
                <a:noFill/>
              </a:ln>
              <a:solidFill>
                <a:srgbClr val="455F51"/>
              </a:solidFill>
              <a:effectLst/>
              <a:uLnTx/>
              <a:uFillTx/>
              <a:latin typeface="Aptos Narrow"/>
            </a:endParaRPr>
          </a:p>
          <a:p>
            <a:pPr algn="r" rtl="1"/>
            <a:endParaRPr lang="en-US" dirty="0">
              <a:latin typeface="Aptos ExtraBold"/>
            </a:endParaRPr>
          </a:p>
          <a:p>
            <a:pPr marL="171450" indent="-171450" algn="r" rtl="1">
              <a:buClr>
                <a:srgbClr val="004B24"/>
              </a:buClr>
              <a:buFont typeface="Wingdings" panose="05000000000000000000" pitchFamily="2" charset="2"/>
              <a:buChar char="§"/>
            </a:pPr>
            <a:r>
              <a:rPr lang="ar-EG" sz="1800" dirty="0">
                <a:latin typeface="Aptos Narrow"/>
              </a:rPr>
              <a:t>اجتماع فريق العمل رقم 6 (يناير)</a:t>
            </a:r>
            <a:endParaRPr lang="en-US" sz="1800" dirty="0">
              <a:latin typeface="Aptos Narrow"/>
            </a:endParaRPr>
          </a:p>
          <a:p>
            <a:pPr marL="171450" indent="-171450" algn="r" rtl="1">
              <a:buClr>
                <a:srgbClr val="004B24"/>
              </a:buClr>
              <a:buFont typeface="Wingdings" panose="05000000000000000000" pitchFamily="2" charset="2"/>
              <a:buChar char="§"/>
            </a:pPr>
            <a:r>
              <a:rPr lang="ar-EG" sz="1800" dirty="0">
                <a:latin typeface="Aptos Narrow"/>
              </a:rPr>
              <a:t>تجهيز مسودة التقرير النهائي لفترة تعليقات أو ملاحظات العامة</a:t>
            </a:r>
            <a:endParaRPr lang="en-US" sz="1800" dirty="0">
              <a:latin typeface="Aptos Narrow"/>
            </a:endParaRPr>
          </a:p>
          <a:p>
            <a:pPr marL="171450" indent="-171450" algn="r" rtl="1">
              <a:buClr>
                <a:srgbClr val="004B24"/>
              </a:buClr>
              <a:buFont typeface="Wingdings" panose="05000000000000000000" pitchFamily="2" charset="2"/>
              <a:buChar char="§"/>
            </a:pPr>
            <a:r>
              <a:rPr lang="ar-EG" sz="1800" dirty="0">
                <a:latin typeface="Aptos Narrow"/>
              </a:rPr>
              <a:t>جلسة استماع عامة 3 لمراجعة مسودة التقرير</a:t>
            </a:r>
          </a:p>
          <a:p>
            <a:pPr marL="171450" indent="-171450" algn="r" rtl="1">
              <a:buClr>
                <a:srgbClr val="004B24"/>
              </a:buClr>
              <a:buFont typeface="Wingdings" panose="05000000000000000000" pitchFamily="2" charset="2"/>
              <a:buChar char="§"/>
            </a:pPr>
            <a:r>
              <a:rPr lang="ar-EG" sz="1800" dirty="0">
                <a:latin typeface="Aptos Narrow"/>
              </a:rPr>
              <a:t>فترة تعليقات العامة</a:t>
            </a:r>
            <a:br>
              <a:rPr lang="ar-EG" sz="1800" dirty="0">
                <a:latin typeface="Aptos Narrow"/>
              </a:rPr>
            </a:br>
            <a:r>
              <a:rPr lang="ar-EG" sz="1800" dirty="0">
                <a:latin typeface="Aptos Narrow"/>
              </a:rPr>
              <a:t>(1 شهر)</a:t>
            </a:r>
            <a:endParaRPr lang="en-US" sz="1800" dirty="0">
              <a:latin typeface="Aptos Narrow"/>
            </a:endParaRPr>
          </a:p>
          <a:p>
            <a:pPr marL="171450" indent="-171450" algn="r" rtl="1">
              <a:buClr>
                <a:srgbClr val="004B24"/>
              </a:buClr>
              <a:buFont typeface="Wingdings" panose="05000000000000000000" pitchFamily="2" charset="2"/>
              <a:buChar char="§"/>
            </a:pPr>
            <a:r>
              <a:rPr lang="ar-EG" sz="1800" dirty="0">
                <a:latin typeface="Aptos Narrow"/>
              </a:rPr>
              <a:t>اجتماع فريق العمل</a:t>
            </a:r>
            <a:br>
              <a:rPr lang="ar-EG" sz="1800" dirty="0">
                <a:latin typeface="Aptos Narrow"/>
              </a:rPr>
            </a:br>
            <a:r>
              <a:rPr lang="ar-EG" sz="1800" dirty="0">
                <a:latin typeface="Aptos Narrow"/>
              </a:rPr>
              <a:t>رقم 7</a:t>
            </a:r>
            <a:endParaRPr lang="en-US" sz="1800" dirty="0">
              <a:latin typeface="Aptos Narrow"/>
            </a:endParaRPr>
          </a:p>
          <a:p>
            <a:pPr marL="171450" indent="-171450" algn="r" rtl="1">
              <a:buClr>
                <a:srgbClr val="004B24"/>
              </a:buClr>
              <a:buFont typeface="Wingdings" panose="05000000000000000000" pitchFamily="2" charset="2"/>
              <a:buChar char="§"/>
            </a:pPr>
            <a:r>
              <a:rPr lang="ar-EG" sz="1800" dirty="0">
                <a:latin typeface="Aptos Narrow"/>
              </a:rPr>
              <a:t>إنهاء التقرير وتسليمه</a:t>
            </a:r>
            <a:endParaRPr lang="en-US" sz="1800" dirty="0">
              <a:latin typeface="Aptos Narrow"/>
            </a:endParaRPr>
          </a:p>
          <a:p>
            <a:pPr marL="171450" indent="-171450" algn="r" rtl="1">
              <a:buFont typeface="Wingdings" panose="05000000000000000000" pitchFamily="2" charset="2"/>
              <a:buChar char="§"/>
            </a:pPr>
            <a:endParaRPr lang="en-US" dirty="0">
              <a:latin typeface="Aptos ExtraBold" panose="020B0004020202020204" pitchFamily="34" charset="0"/>
            </a:endParaRPr>
          </a:p>
          <a:p>
            <a:pPr marL="171450" indent="-171450" algn="r" rtl="1">
              <a:buFont typeface="Wingdings" panose="05000000000000000000" pitchFamily="2" charset="2"/>
              <a:buChar char="§"/>
            </a:pPr>
            <a:endParaRPr lang="en-US" dirty="0">
              <a:latin typeface="Aptos ExtraBold" panose="020B0004020202020204" pitchFamily="34" charset="0"/>
            </a:endParaRPr>
          </a:p>
        </p:txBody>
      </p:sp>
    </p:spTree>
    <p:extLst>
      <p:ext uri="{BB962C8B-B14F-4D97-AF65-F5344CB8AC3E}">
        <p14:creationId xmlns:p14="http://schemas.microsoft.com/office/powerpoint/2010/main" val="12050892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2A1F14-E786-8A13-5167-18C17D6657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FC4FD4-02D0-87BF-63E0-0005CF8DF32E}"/>
              </a:ext>
            </a:extLst>
          </p:cNvPr>
          <p:cNvSpPr>
            <a:spLocks noGrp="1"/>
          </p:cNvSpPr>
          <p:nvPr>
            <p:ph type="title"/>
          </p:nvPr>
        </p:nvSpPr>
        <p:spPr>
          <a:xfrm>
            <a:off x="3849479" y="153253"/>
            <a:ext cx="7965440" cy="1450757"/>
          </a:xfrm>
        </p:spPr>
        <p:txBody>
          <a:bodyPr/>
          <a:lstStyle/>
          <a:p>
            <a:pPr algn="r" rtl="1"/>
            <a:r>
              <a:rPr lang="ar-EG" dirty="0">
                <a:latin typeface="Aptos Display"/>
              </a:rPr>
              <a:t>المشاركة وإجراءات جلسات الاستماع العامة</a:t>
            </a:r>
            <a:endParaRPr lang="en-US" dirty="0">
              <a:latin typeface="Aptos Display" panose="020B0004020202020204" pitchFamily="34" charset="0"/>
            </a:endParaRPr>
          </a:p>
        </p:txBody>
      </p:sp>
      <p:sp>
        <p:nvSpPr>
          <p:cNvPr id="16" name="Rectangle: Rounded Corners 15">
            <a:extLst>
              <a:ext uri="{FF2B5EF4-FFF2-40B4-BE49-F238E27FC236}">
                <a16:creationId xmlns:a16="http://schemas.microsoft.com/office/drawing/2014/main" id="{19E5049E-03D1-456E-DD6C-1331AC58B50D}"/>
              </a:ext>
            </a:extLst>
          </p:cNvPr>
          <p:cNvSpPr/>
          <p:nvPr/>
        </p:nvSpPr>
        <p:spPr>
          <a:xfrm>
            <a:off x="568960" y="1831110"/>
            <a:ext cx="3098800" cy="599440"/>
          </a:xfrm>
          <a:prstGeom prst="roundRect">
            <a:avLst/>
          </a:prstGeom>
          <a:solidFill>
            <a:srgbClr val="004B24"/>
          </a:solidFill>
          <a:ln>
            <a:solidFill>
              <a:srgbClr val="004B24"/>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EG" sz="2000" b="1" dirty="0">
                <a:latin typeface="Aptos ExtraBold"/>
                <a:ea typeface="Calibri"/>
                <a:cs typeface="Calibri"/>
              </a:rPr>
              <a:t>المشاركة والتوعية</a:t>
            </a:r>
            <a:endParaRPr lang="en-US" sz="2000" b="1" dirty="0">
              <a:latin typeface="Aptos ExtraBold"/>
            </a:endParaRPr>
          </a:p>
        </p:txBody>
      </p:sp>
      <p:sp>
        <p:nvSpPr>
          <p:cNvPr id="13" name="Rectangle: Rounded Corners 12">
            <a:extLst>
              <a:ext uri="{FF2B5EF4-FFF2-40B4-BE49-F238E27FC236}">
                <a16:creationId xmlns:a16="http://schemas.microsoft.com/office/drawing/2014/main" id="{DFA7FB48-57B9-38F9-2A9E-5C5592F1E877}"/>
              </a:ext>
            </a:extLst>
          </p:cNvPr>
          <p:cNvSpPr/>
          <p:nvPr/>
        </p:nvSpPr>
        <p:spPr>
          <a:xfrm>
            <a:off x="8195545" y="2500830"/>
            <a:ext cx="3789680" cy="3580770"/>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r" rtl="1">
              <a:buFont typeface="Arial"/>
              <a:buChar char="•"/>
            </a:pPr>
            <a:r>
              <a:rPr lang="ar-EG" dirty="0">
                <a:solidFill>
                  <a:srgbClr val="444444"/>
                </a:solidFill>
                <a:latin typeface="Aptos Narrow"/>
                <a:ea typeface="Calibri"/>
                <a:cs typeface="Calibri"/>
              </a:rPr>
              <a:t>زيادة الوعي الخاص بفريق العمل وجلسات الاستماع العامة</a:t>
            </a:r>
            <a:endParaRPr lang="en-US" dirty="0">
              <a:latin typeface="Aptos Narrow"/>
            </a:endParaRPr>
          </a:p>
          <a:p>
            <a:pPr marL="285750" indent="-285750" algn="r" rtl="1">
              <a:buFont typeface="Arial"/>
              <a:buChar char="•"/>
            </a:pPr>
            <a:r>
              <a:rPr lang="ar-EG" dirty="0">
                <a:solidFill>
                  <a:srgbClr val="444444"/>
                </a:solidFill>
                <a:latin typeface="Aptos Narrow"/>
                <a:ea typeface="Calibri"/>
                <a:cs typeface="Calibri"/>
              </a:rPr>
              <a:t>الحصول على مدخلات من أفراد المجتمع عن التطورات المطلوبة في </a:t>
            </a:r>
            <a:r>
              <a:rPr lang="en-US" dirty="0">
                <a:solidFill>
                  <a:srgbClr val="444444"/>
                </a:solidFill>
                <a:latin typeface="Aptos Narrow"/>
                <a:ea typeface="Calibri"/>
                <a:cs typeface="Calibri"/>
              </a:rPr>
              <a:t>Memorial Drive</a:t>
            </a:r>
          </a:p>
          <a:p>
            <a:pPr marL="285750" indent="-285750" algn="r" rtl="1">
              <a:buFont typeface="Arial"/>
              <a:buChar char="•"/>
            </a:pPr>
            <a:r>
              <a:rPr lang="ar-EG" dirty="0">
                <a:solidFill>
                  <a:srgbClr val="444444"/>
                </a:solidFill>
                <a:latin typeface="Aptos Narrow"/>
                <a:ea typeface="Calibri"/>
                <a:cs typeface="Calibri"/>
              </a:rPr>
              <a:t>الأنشطة:</a:t>
            </a:r>
            <a:r>
              <a:rPr lang="en-US" dirty="0">
                <a:solidFill>
                  <a:srgbClr val="444444"/>
                </a:solidFill>
                <a:latin typeface="Aptos Narrow"/>
                <a:ea typeface="Calibri"/>
                <a:cs typeface="Calibri"/>
              </a:rPr>
              <a:t> </a:t>
            </a:r>
          </a:p>
          <a:p>
            <a:pPr marL="742950" lvl="1" indent="-285750" algn="r" rtl="1">
              <a:buFont typeface="Arial"/>
              <a:buChar char="•"/>
            </a:pPr>
            <a:r>
              <a:rPr lang="ar-EG" dirty="0">
                <a:solidFill>
                  <a:srgbClr val="444444"/>
                </a:solidFill>
                <a:latin typeface="Aptos Narrow"/>
                <a:ea typeface="Calibri"/>
                <a:cs typeface="Calibri"/>
              </a:rPr>
              <a:t>محادثات مباشرة بين شخصين </a:t>
            </a:r>
            <a:endParaRPr lang="en-US" dirty="0">
              <a:solidFill>
                <a:srgbClr val="444444"/>
              </a:solidFill>
              <a:latin typeface="Aptos Narrow"/>
              <a:ea typeface="Calibri"/>
              <a:cs typeface="Calibri"/>
            </a:endParaRPr>
          </a:p>
          <a:p>
            <a:pPr marL="742950" lvl="1" indent="-285750" algn="r" rtl="1">
              <a:buFont typeface="Arial"/>
              <a:buChar char="•"/>
            </a:pPr>
            <a:r>
              <a:rPr lang="ar-EG" dirty="0">
                <a:solidFill>
                  <a:srgbClr val="444444"/>
                </a:solidFill>
                <a:latin typeface="Aptos Narrow"/>
                <a:ea typeface="Calibri"/>
                <a:cs typeface="Calibri"/>
              </a:rPr>
              <a:t>محادثات غير رسمية</a:t>
            </a:r>
            <a:endParaRPr lang="en-US" dirty="0">
              <a:solidFill>
                <a:srgbClr val="444444"/>
              </a:solidFill>
              <a:latin typeface="Aptos Narrow"/>
              <a:ea typeface="Calibri"/>
              <a:cs typeface="Calibri"/>
            </a:endParaRPr>
          </a:p>
          <a:p>
            <a:pPr marL="742950" lvl="1" indent="-285750" algn="r" rtl="1">
              <a:buFont typeface="Arial"/>
              <a:buChar char="•"/>
            </a:pPr>
            <a:r>
              <a:rPr lang="ar-EG" dirty="0">
                <a:solidFill>
                  <a:srgbClr val="444444"/>
                </a:solidFill>
                <a:latin typeface="Aptos Narrow"/>
                <a:ea typeface="Calibri"/>
                <a:cs typeface="Calibri"/>
              </a:rPr>
              <a:t>توزيع منشورات</a:t>
            </a:r>
            <a:endParaRPr lang="en-US" dirty="0">
              <a:solidFill>
                <a:srgbClr val="444444"/>
              </a:solidFill>
              <a:latin typeface="Aptos Narrow"/>
              <a:ea typeface="Calibri"/>
              <a:cs typeface="Calibri"/>
            </a:endParaRPr>
          </a:p>
          <a:p>
            <a:pPr marL="742950" lvl="1" indent="-285750" algn="r" rtl="1">
              <a:buFont typeface="Arial"/>
              <a:buChar char="•"/>
            </a:pPr>
            <a:r>
              <a:rPr lang="ar-EG" dirty="0">
                <a:solidFill>
                  <a:srgbClr val="444444"/>
                </a:solidFill>
                <a:latin typeface="Aptos Narrow"/>
                <a:ea typeface="Calibri"/>
                <a:cs typeface="Calibri"/>
              </a:rPr>
              <a:t>حملة طرق الأبواب</a:t>
            </a:r>
            <a:endParaRPr lang="en-US" dirty="0">
              <a:solidFill>
                <a:srgbClr val="444444"/>
              </a:solidFill>
              <a:latin typeface="Aptos Narrow"/>
              <a:ea typeface="Calibri"/>
              <a:cs typeface="Calibri"/>
            </a:endParaRPr>
          </a:p>
          <a:p>
            <a:pPr marL="742950" lvl="1" indent="-285750" algn="r" rtl="1">
              <a:buFont typeface="Arial"/>
              <a:buChar char="•"/>
            </a:pPr>
            <a:r>
              <a:rPr lang="ar-EG" dirty="0">
                <a:solidFill>
                  <a:srgbClr val="444444"/>
                </a:solidFill>
                <a:latin typeface="Aptos Narrow"/>
                <a:ea typeface="Calibri"/>
                <a:cs typeface="Calibri"/>
              </a:rPr>
              <a:t>زيارات ميدانية</a:t>
            </a:r>
            <a:endParaRPr lang="en-US" dirty="0">
              <a:latin typeface="Aptos Narrow"/>
              <a:ea typeface="Calibri" panose="020F0502020204030204"/>
              <a:cs typeface="Calibri" panose="020F0502020204030204"/>
            </a:endParaRPr>
          </a:p>
        </p:txBody>
      </p:sp>
      <p:sp>
        <p:nvSpPr>
          <p:cNvPr id="18" name="Rectangle: Rounded Corners 17">
            <a:extLst>
              <a:ext uri="{FF2B5EF4-FFF2-40B4-BE49-F238E27FC236}">
                <a16:creationId xmlns:a16="http://schemas.microsoft.com/office/drawing/2014/main" id="{C92A333D-7BCE-C873-A410-540EF567A6EA}"/>
              </a:ext>
            </a:extLst>
          </p:cNvPr>
          <p:cNvSpPr/>
          <p:nvPr/>
        </p:nvSpPr>
        <p:spPr>
          <a:xfrm>
            <a:off x="4734560" y="1804757"/>
            <a:ext cx="2783840" cy="599440"/>
          </a:xfrm>
          <a:prstGeom prst="roundRect">
            <a:avLst/>
          </a:prstGeom>
          <a:solidFill>
            <a:srgbClr val="004B24"/>
          </a:solidFill>
          <a:ln>
            <a:solidFill>
              <a:srgbClr val="004B24"/>
            </a:solidFill>
          </a:ln>
        </p:spPr>
        <p:style>
          <a:lnRef idx="1">
            <a:schemeClr val="accent1"/>
          </a:lnRef>
          <a:fillRef idx="3">
            <a:schemeClr val="accent1"/>
          </a:fillRef>
          <a:effectRef idx="2">
            <a:schemeClr val="accent1"/>
          </a:effectRef>
          <a:fontRef idx="minor">
            <a:schemeClr val="lt1"/>
          </a:fontRef>
        </p:style>
        <p:txBody>
          <a:bodyPr rtlCol="0" anchor="ctr"/>
          <a:lstStyle/>
          <a:p>
            <a:pPr algn="ctr" rtl="1"/>
            <a:r>
              <a:rPr lang="ar-EG" sz="2000" b="1" dirty="0">
                <a:latin typeface="Aptos ExtraBold"/>
                <a:ea typeface="Calibri"/>
                <a:cs typeface="Calibri"/>
              </a:rPr>
              <a:t>جلسات الاستماع العامة	</a:t>
            </a:r>
            <a:endParaRPr lang="en-US" sz="2000" b="1" dirty="0">
              <a:latin typeface="Aptos ExtraBold"/>
              <a:ea typeface="Calibri"/>
              <a:cs typeface="Calibri"/>
            </a:endParaRPr>
          </a:p>
        </p:txBody>
      </p:sp>
      <p:sp>
        <p:nvSpPr>
          <p:cNvPr id="14" name="Rectangle: Rounded Corners 13">
            <a:extLst>
              <a:ext uri="{FF2B5EF4-FFF2-40B4-BE49-F238E27FC236}">
                <a16:creationId xmlns:a16="http://schemas.microsoft.com/office/drawing/2014/main" id="{E234AB8D-717D-62CF-909A-AD8840D1C08B}"/>
              </a:ext>
            </a:extLst>
          </p:cNvPr>
          <p:cNvSpPr/>
          <p:nvPr/>
        </p:nvSpPr>
        <p:spPr>
          <a:xfrm>
            <a:off x="4231640" y="2514600"/>
            <a:ext cx="3789680" cy="3553230"/>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r" rtl="1">
              <a:buFont typeface="Arial"/>
              <a:buChar char="•"/>
            </a:pPr>
            <a:endParaRPr lang="en-US" dirty="0">
              <a:solidFill>
                <a:srgbClr val="444444"/>
              </a:solidFill>
              <a:latin typeface="Aptos Narrow"/>
              <a:ea typeface="Calibri"/>
              <a:cs typeface="Calibri"/>
            </a:endParaRPr>
          </a:p>
          <a:p>
            <a:pPr marL="285750" indent="-285750" algn="r" rtl="1">
              <a:buFont typeface="Arial"/>
              <a:buChar char="•"/>
            </a:pPr>
            <a:r>
              <a:rPr lang="ar-EG" dirty="0">
                <a:solidFill>
                  <a:srgbClr val="444444"/>
                </a:solidFill>
                <a:latin typeface="Aptos Narrow"/>
                <a:ea typeface="Calibri"/>
                <a:cs typeface="Calibri"/>
              </a:rPr>
              <a:t>الحصول على مدخلات من أفراد المجتمع عن التطورات المطلوبة في </a:t>
            </a:r>
            <a:r>
              <a:rPr lang="en-US" dirty="0">
                <a:solidFill>
                  <a:srgbClr val="444444"/>
                </a:solidFill>
                <a:latin typeface="Aptos Narrow"/>
                <a:ea typeface="Calibri"/>
                <a:cs typeface="Calibri"/>
              </a:rPr>
              <a:t>Memorial Drive</a:t>
            </a:r>
            <a:r>
              <a:rPr lang="ar-EG" dirty="0">
                <a:solidFill>
                  <a:srgbClr val="444444"/>
                </a:solidFill>
                <a:latin typeface="Aptos Narrow"/>
                <a:ea typeface="Calibri"/>
                <a:cs typeface="Calibri"/>
              </a:rPr>
              <a:t> ضمن النطاق الخاص بفريق العمل</a:t>
            </a:r>
            <a:endParaRPr lang="en-US" dirty="0">
              <a:solidFill>
                <a:srgbClr val="444444"/>
              </a:solidFill>
              <a:latin typeface="Aptos Narrow"/>
              <a:ea typeface="Calibri"/>
              <a:cs typeface="Calibri"/>
            </a:endParaRPr>
          </a:p>
          <a:p>
            <a:pPr marL="285750" indent="-285750" algn="r" rtl="1">
              <a:buFont typeface="Arial"/>
              <a:buChar char="•"/>
            </a:pPr>
            <a:r>
              <a:rPr lang="ar-EG" dirty="0">
                <a:solidFill>
                  <a:srgbClr val="444444"/>
                </a:solidFill>
                <a:latin typeface="Aptos Narrow"/>
                <a:ea typeface="Calibri"/>
                <a:cs typeface="Calibri"/>
              </a:rPr>
              <a:t>الأنشطة:</a:t>
            </a:r>
            <a:endParaRPr lang="en-US" dirty="0">
              <a:solidFill>
                <a:srgbClr val="444444"/>
              </a:solidFill>
              <a:latin typeface="Aptos Narrow"/>
              <a:ea typeface="Calibri"/>
              <a:cs typeface="Calibri"/>
            </a:endParaRPr>
          </a:p>
          <a:p>
            <a:pPr marL="742950" lvl="1" indent="-285750" algn="r" rtl="1">
              <a:buFont typeface="Arial"/>
              <a:buChar char="•"/>
            </a:pPr>
            <a:r>
              <a:rPr lang="ar-EG" dirty="0">
                <a:solidFill>
                  <a:srgbClr val="444444"/>
                </a:solidFill>
                <a:latin typeface="Aptos Narrow"/>
                <a:ea typeface="Calibri"/>
                <a:cs typeface="Calibri"/>
              </a:rPr>
              <a:t>2 جلسة استماع في نوفمبر</a:t>
            </a:r>
            <a:endParaRPr lang="en-US" dirty="0">
              <a:solidFill>
                <a:srgbClr val="444444"/>
              </a:solidFill>
              <a:latin typeface="Aptos Narrow"/>
              <a:ea typeface="Calibri"/>
              <a:cs typeface="Calibri"/>
            </a:endParaRPr>
          </a:p>
          <a:p>
            <a:pPr marL="742950" lvl="1" indent="-285750" algn="r" rtl="1">
              <a:buFont typeface="Arial"/>
              <a:buChar char="•"/>
            </a:pPr>
            <a:r>
              <a:rPr lang="ar-EG" dirty="0">
                <a:solidFill>
                  <a:srgbClr val="444444"/>
                </a:solidFill>
                <a:latin typeface="Aptos Narrow"/>
                <a:ea typeface="Calibri"/>
                <a:cs typeface="Calibri"/>
              </a:rPr>
              <a:t>خيار الاستبيان الالكتروني عبر الانترنت</a:t>
            </a:r>
            <a:endParaRPr lang="en-US" dirty="0"/>
          </a:p>
        </p:txBody>
      </p:sp>
      <p:sp>
        <p:nvSpPr>
          <p:cNvPr id="19" name="Rectangle: Rounded Corners 18">
            <a:extLst>
              <a:ext uri="{FF2B5EF4-FFF2-40B4-BE49-F238E27FC236}">
                <a16:creationId xmlns:a16="http://schemas.microsoft.com/office/drawing/2014/main" id="{8717FAFD-0D5D-0B4F-F7D1-BA911DCB4A83}"/>
              </a:ext>
            </a:extLst>
          </p:cNvPr>
          <p:cNvSpPr/>
          <p:nvPr/>
        </p:nvSpPr>
        <p:spPr>
          <a:xfrm>
            <a:off x="8742680" y="1804757"/>
            <a:ext cx="2783840" cy="599440"/>
          </a:xfrm>
          <a:prstGeom prst="roundRect">
            <a:avLst/>
          </a:prstGeom>
          <a:solidFill>
            <a:srgbClr val="004B24"/>
          </a:solidFill>
          <a:ln>
            <a:solidFill>
              <a:srgbClr val="004B24"/>
            </a:solidFill>
          </a:ln>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algn="ctr" rtl="1"/>
            <a:r>
              <a:rPr lang="ar-EG" sz="2000" b="1" dirty="0">
                <a:latin typeface="Aptos ExtraBold"/>
                <a:ea typeface="Calibri"/>
                <a:cs typeface="Calibri"/>
              </a:rPr>
              <a:t>المشاركة والتوعية</a:t>
            </a:r>
            <a:endParaRPr lang="en-US" sz="2000" b="1" dirty="0">
              <a:latin typeface="Aptos ExtraBold"/>
              <a:ea typeface="Calibri"/>
              <a:cs typeface="Calibri"/>
            </a:endParaRPr>
          </a:p>
        </p:txBody>
      </p:sp>
      <p:sp>
        <p:nvSpPr>
          <p:cNvPr id="15" name="Rectangle: Rounded Corners 14">
            <a:extLst>
              <a:ext uri="{FF2B5EF4-FFF2-40B4-BE49-F238E27FC236}">
                <a16:creationId xmlns:a16="http://schemas.microsoft.com/office/drawing/2014/main" id="{D9901AF8-3925-D9B7-DA78-84BA3F0F83FB}"/>
              </a:ext>
            </a:extLst>
          </p:cNvPr>
          <p:cNvSpPr/>
          <p:nvPr/>
        </p:nvSpPr>
        <p:spPr>
          <a:xfrm>
            <a:off x="175049" y="2528370"/>
            <a:ext cx="3789680" cy="3553230"/>
          </a:xfrm>
          <a:prstGeom prst="roundRect">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285750" indent="-285750" algn="r" rtl="1">
              <a:buFont typeface="Arial" panose="020B0604020202020204" pitchFamily="34" charset="0"/>
              <a:buChar char="•"/>
            </a:pPr>
            <a:endParaRPr lang="en-US" dirty="0">
              <a:solidFill>
                <a:srgbClr val="444444"/>
              </a:solidFill>
              <a:latin typeface="Aptos Narrow"/>
              <a:ea typeface="Calibri"/>
              <a:cs typeface="Calibri"/>
            </a:endParaRPr>
          </a:p>
          <a:p>
            <a:pPr marL="285750" indent="-285750" algn="r" rtl="1">
              <a:buFont typeface="Arial" panose="020B0604020202020204" pitchFamily="34" charset="0"/>
              <a:buChar char="•"/>
            </a:pPr>
            <a:r>
              <a:rPr lang="ar-EG" dirty="0">
                <a:solidFill>
                  <a:srgbClr val="444444"/>
                </a:solidFill>
                <a:latin typeface="Aptos Narrow"/>
                <a:ea typeface="Calibri"/>
                <a:cs typeface="Calibri"/>
              </a:rPr>
              <a:t>بناءً على مدخلات أفراد المجتمع – وضع توصيات من فريق العمل والتي سوف توفر معلومات عن الوصول المكافئ واتخاذ القرار بالنسبة للمرحلة القادمة لـ </a:t>
            </a:r>
            <a:r>
              <a:rPr lang="en-US" dirty="0">
                <a:solidFill>
                  <a:srgbClr val="444444"/>
                </a:solidFill>
                <a:latin typeface="Aptos Narrow"/>
                <a:ea typeface="Calibri"/>
                <a:cs typeface="Calibri"/>
              </a:rPr>
              <a:t>Memorial Drive</a:t>
            </a:r>
            <a:r>
              <a:rPr lang="ar-EG" dirty="0">
                <a:solidFill>
                  <a:srgbClr val="444444"/>
                </a:solidFill>
                <a:latin typeface="Aptos Narrow"/>
                <a:ea typeface="Calibri"/>
                <a:cs typeface="Calibri"/>
              </a:rPr>
              <a:t> </a:t>
            </a:r>
            <a:endParaRPr lang="en-US" dirty="0">
              <a:solidFill>
                <a:srgbClr val="444444"/>
              </a:solidFill>
              <a:latin typeface="Aptos Narrow"/>
              <a:ea typeface="Calibri"/>
              <a:cs typeface="Calibri"/>
            </a:endParaRPr>
          </a:p>
          <a:p>
            <a:pPr marL="285750" indent="-285750" algn="r" rtl="1">
              <a:buFont typeface="Arial" panose="020B0604020202020204" pitchFamily="34" charset="0"/>
              <a:buChar char="•"/>
            </a:pPr>
            <a:r>
              <a:rPr lang="ar-EG" dirty="0">
                <a:solidFill>
                  <a:srgbClr val="444444"/>
                </a:solidFill>
                <a:latin typeface="Aptos Narrow"/>
                <a:ea typeface="Calibri"/>
                <a:cs typeface="Calibri"/>
              </a:rPr>
              <a:t>الأنشطة:</a:t>
            </a:r>
            <a:endParaRPr lang="en-US" dirty="0">
              <a:solidFill>
                <a:srgbClr val="444444"/>
              </a:solidFill>
              <a:latin typeface="Aptos Narrow"/>
              <a:ea typeface="Calibri"/>
              <a:cs typeface="Calibri"/>
            </a:endParaRPr>
          </a:p>
          <a:p>
            <a:pPr marL="742950" lvl="1" indent="-285750" algn="r" rtl="1">
              <a:buFont typeface="Arial" panose="020B0604020202020204" pitchFamily="34" charset="0"/>
              <a:buChar char="•"/>
            </a:pPr>
            <a:r>
              <a:rPr lang="ar-EG" dirty="0">
                <a:solidFill>
                  <a:srgbClr val="444444"/>
                </a:solidFill>
                <a:latin typeface="Aptos Narrow"/>
                <a:ea typeface="Calibri"/>
                <a:cs typeface="Calibri"/>
              </a:rPr>
              <a:t>جلسة استماع واحدة في الربيع</a:t>
            </a:r>
            <a:endParaRPr lang="en-US" dirty="0">
              <a:solidFill>
                <a:srgbClr val="444444"/>
              </a:solidFill>
              <a:latin typeface="Aptos Narrow"/>
              <a:ea typeface="Calibri"/>
              <a:cs typeface="Calibri"/>
            </a:endParaRPr>
          </a:p>
          <a:p>
            <a:pPr marL="742950" lvl="1" indent="-285750" algn="r" rtl="1">
              <a:buFont typeface="Arial" panose="020B0604020202020204" pitchFamily="34" charset="0"/>
              <a:buChar char="•"/>
            </a:pPr>
            <a:r>
              <a:rPr lang="ar-EG" dirty="0">
                <a:solidFill>
                  <a:srgbClr val="444444"/>
                </a:solidFill>
                <a:latin typeface="Aptos Narrow"/>
                <a:ea typeface="Calibri"/>
                <a:cs typeface="Calibri"/>
              </a:rPr>
              <a:t>مراجعة وإنهاء التقرير</a:t>
            </a:r>
            <a:endParaRPr lang="en-US" dirty="0">
              <a:solidFill>
                <a:srgbClr val="444444"/>
              </a:solidFill>
              <a:latin typeface="Aptos Narrow"/>
              <a:ea typeface="Calibri"/>
              <a:cs typeface="Calibri"/>
            </a:endParaRPr>
          </a:p>
          <a:p>
            <a:pPr algn="r" rtl="1"/>
            <a:endParaRPr lang="en-US" dirty="0">
              <a:solidFill>
                <a:srgbClr val="444444"/>
              </a:solidFill>
              <a:latin typeface="Aptos Narrow"/>
              <a:ea typeface="Calibri"/>
              <a:cs typeface="Calibri"/>
            </a:endParaRPr>
          </a:p>
          <a:p>
            <a:pPr marL="285750" indent="-285750" algn="r" rtl="1">
              <a:buFont typeface="Arial"/>
              <a:buChar char="•"/>
            </a:pPr>
            <a:endParaRPr lang="en-US" dirty="0">
              <a:solidFill>
                <a:srgbClr val="444444"/>
              </a:solidFill>
              <a:latin typeface="Aptos Narrow"/>
              <a:ea typeface="Calibri"/>
              <a:cs typeface="Calibri"/>
            </a:endParaRPr>
          </a:p>
        </p:txBody>
      </p:sp>
      <p:pic>
        <p:nvPicPr>
          <p:cNvPr id="22" name="Graphic 21">
            <a:extLst>
              <a:ext uri="{FF2B5EF4-FFF2-40B4-BE49-F238E27FC236}">
                <a16:creationId xmlns:a16="http://schemas.microsoft.com/office/drawing/2014/main" id="{61F216C0-FACA-7970-1901-003F927A7300}"/>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1520000">
            <a:off x="7198944" y="2689593"/>
            <a:ext cx="1645920" cy="904240"/>
          </a:xfrm>
          <a:prstGeom prst="rect">
            <a:avLst/>
          </a:prstGeom>
        </p:spPr>
      </p:pic>
      <p:pic>
        <p:nvPicPr>
          <p:cNvPr id="4" name="Graphic 3">
            <a:extLst>
              <a:ext uri="{FF2B5EF4-FFF2-40B4-BE49-F238E27FC236}">
                <a16:creationId xmlns:a16="http://schemas.microsoft.com/office/drawing/2014/main" id="{76A9FDCF-3D68-BE74-EB24-83034B4B0F95}"/>
              </a:ext>
              <a:ext uri="{C183D7F6-B498-43B3-948B-1728B52AA6E4}">
                <adec:decorative xmlns:adec="http://schemas.microsoft.com/office/drawing/2017/decorative" val="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1210179">
            <a:off x="3487045" y="2696683"/>
            <a:ext cx="1645920" cy="904240"/>
          </a:xfrm>
          <a:prstGeom prst="rect">
            <a:avLst/>
          </a:prstGeom>
        </p:spPr>
      </p:pic>
      <p:pic>
        <p:nvPicPr>
          <p:cNvPr id="5" name="Picture 4" descr="QR code for the online survey: https://mapc.az1.qualtrics.com/jfe/form/SV_86x2r4TFJ7DmKd8">
            <a:extLst>
              <a:ext uri="{FF2B5EF4-FFF2-40B4-BE49-F238E27FC236}">
                <a16:creationId xmlns:a16="http://schemas.microsoft.com/office/drawing/2014/main" id="{A578ADA0-76D8-3DA9-3B0C-774206474461}"/>
              </a:ext>
            </a:extLst>
          </p:cNvPr>
          <p:cNvPicPr>
            <a:picLocks noChangeAspect="1"/>
          </p:cNvPicPr>
          <p:nvPr/>
        </p:nvPicPr>
        <p:blipFill>
          <a:blip r:embed="rId4"/>
          <a:stretch>
            <a:fillRect/>
          </a:stretch>
        </p:blipFill>
        <p:spPr>
          <a:xfrm>
            <a:off x="1249429" y="40640"/>
            <a:ext cx="1615440" cy="1645920"/>
          </a:xfrm>
          <a:prstGeom prst="rect">
            <a:avLst/>
          </a:prstGeom>
        </p:spPr>
      </p:pic>
      <p:sp>
        <p:nvSpPr>
          <p:cNvPr id="7" name="TextBox 6">
            <a:extLst>
              <a:ext uri="{FF2B5EF4-FFF2-40B4-BE49-F238E27FC236}">
                <a16:creationId xmlns:a16="http://schemas.microsoft.com/office/drawing/2014/main" id="{BA6F2242-F80F-70C1-510D-4763B670115E}"/>
              </a:ext>
            </a:extLst>
          </p:cNvPr>
          <p:cNvSpPr txBox="1"/>
          <p:nvPr/>
        </p:nvSpPr>
        <p:spPr>
          <a:xfrm>
            <a:off x="175049" y="279150"/>
            <a:ext cx="1141244"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1"/>
            <a:r>
              <a:rPr lang="ar-EG" b="1" dirty="0">
                <a:solidFill>
                  <a:srgbClr val="004B24"/>
                </a:solidFill>
                <a:ea typeface="Calibri"/>
                <a:cs typeface="Calibri"/>
              </a:rPr>
              <a:t>قم بالمسح هنا للاستبيان الالكتروني!</a:t>
            </a:r>
            <a:endParaRPr lang="en-US" b="1" dirty="0">
              <a:solidFill>
                <a:srgbClr val="004B24"/>
              </a:solidFill>
              <a:ea typeface="Calibri"/>
              <a:cs typeface="Calibri"/>
            </a:endParaRPr>
          </a:p>
        </p:txBody>
      </p:sp>
    </p:spTree>
    <p:extLst>
      <p:ext uri="{BB962C8B-B14F-4D97-AF65-F5344CB8AC3E}">
        <p14:creationId xmlns:p14="http://schemas.microsoft.com/office/powerpoint/2010/main" val="3196128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21B087-FF82-0358-A832-C8B2D55E14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3D4578F-9A69-6875-80E2-070E36E4D970}"/>
              </a:ext>
            </a:extLst>
          </p:cNvPr>
          <p:cNvSpPr>
            <a:spLocks noGrp="1"/>
          </p:cNvSpPr>
          <p:nvPr>
            <p:ph type="title"/>
          </p:nvPr>
        </p:nvSpPr>
        <p:spPr/>
        <p:txBody>
          <a:bodyPr>
            <a:normAutofit/>
          </a:bodyPr>
          <a:lstStyle/>
          <a:p>
            <a:pPr algn="r" rtl="1"/>
            <a:r>
              <a:rPr lang="ar-EG" dirty="0">
                <a:latin typeface="Aptos Display"/>
                <a:ea typeface="Calibri Light"/>
                <a:cs typeface="Calibri Light"/>
              </a:rPr>
              <a:t>أسئلة مناقشة المجموعة الصغيرة</a:t>
            </a:r>
            <a:endParaRPr lang="en-US" dirty="0"/>
          </a:p>
        </p:txBody>
      </p:sp>
      <p:sp>
        <p:nvSpPr>
          <p:cNvPr id="3" name="Content Placeholder 2">
            <a:extLst>
              <a:ext uri="{FF2B5EF4-FFF2-40B4-BE49-F238E27FC236}">
                <a16:creationId xmlns:a16="http://schemas.microsoft.com/office/drawing/2014/main" id="{5587DC2D-CEAE-07B7-D901-E40585B97FFE}"/>
              </a:ext>
            </a:extLst>
          </p:cNvPr>
          <p:cNvSpPr>
            <a:spLocks noGrp="1"/>
          </p:cNvSpPr>
          <p:nvPr>
            <p:ph idx="1"/>
          </p:nvPr>
        </p:nvSpPr>
        <p:spPr/>
        <p:txBody>
          <a:bodyPr vert="horz" lIns="0" tIns="45720" rIns="0" bIns="45720" rtlCol="0" anchor="t">
            <a:normAutofit/>
          </a:bodyPr>
          <a:lstStyle/>
          <a:p>
            <a:pPr marL="0" indent="0" algn="r" rtl="1">
              <a:buClr>
                <a:srgbClr val="004B24"/>
              </a:buClr>
              <a:buNone/>
            </a:pPr>
            <a:r>
              <a:rPr lang="ar-EG" sz="2800" dirty="0">
                <a:solidFill>
                  <a:srgbClr val="404040"/>
                </a:solidFill>
                <a:latin typeface="Aptos Narrow"/>
                <a:ea typeface="Calibri"/>
                <a:cs typeface="Calibri"/>
              </a:rPr>
              <a:t>كيف يمكن لـ </a:t>
            </a:r>
            <a:r>
              <a:rPr lang="en-US" sz="2800" dirty="0">
                <a:solidFill>
                  <a:srgbClr val="404040"/>
                </a:solidFill>
                <a:latin typeface="Aptos Narrow"/>
                <a:ea typeface="Calibri"/>
                <a:cs typeface="Calibri"/>
              </a:rPr>
              <a:t>DCR</a:t>
            </a:r>
            <a:r>
              <a:rPr lang="ar-EG" sz="2800" dirty="0">
                <a:solidFill>
                  <a:srgbClr val="404040"/>
                </a:solidFill>
                <a:latin typeface="Aptos Narrow"/>
                <a:ea typeface="Calibri"/>
                <a:cs typeface="Calibri"/>
              </a:rPr>
              <a:t> وأفراد المجتمع العمل معًا بشكل أكثر فعالية من أجل تحسين:</a:t>
            </a: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r>
              <a:rPr lang="ar-EG" sz="2800" dirty="0">
                <a:solidFill>
                  <a:srgbClr val="404040"/>
                </a:solidFill>
                <a:latin typeface="Aptos Narrow"/>
                <a:ea typeface="Calibri"/>
                <a:cs typeface="Calibri"/>
              </a:rPr>
              <a:t>المشاركة العامة، التواصل، والشفافية فيما يتعلق بالمشروعات الكبرى في المستقبل؟ </a:t>
            </a: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r>
              <a:rPr lang="ar-EG" sz="2800" dirty="0">
                <a:solidFill>
                  <a:srgbClr val="404040"/>
                </a:solidFill>
                <a:latin typeface="Aptos Narrow"/>
                <a:ea typeface="Calibri"/>
                <a:cs typeface="Calibri"/>
              </a:rPr>
              <a:t>الانتفاع من</a:t>
            </a:r>
            <a:r>
              <a:rPr lang="en-US" sz="2800" dirty="0">
                <a:solidFill>
                  <a:srgbClr val="404040"/>
                </a:solidFill>
                <a:latin typeface="Aptos Narrow"/>
                <a:ea typeface="Calibri"/>
                <a:cs typeface="Calibri"/>
              </a:rPr>
              <a:t>Memorial Drive </a:t>
            </a:r>
            <a:r>
              <a:rPr lang="ar-EG" sz="2800" dirty="0">
                <a:solidFill>
                  <a:srgbClr val="404040"/>
                </a:solidFill>
                <a:latin typeface="Aptos Narrow"/>
                <a:ea typeface="Calibri"/>
                <a:cs typeface="Calibri"/>
              </a:rPr>
              <a:t> وواجهة النهر؟</a:t>
            </a:r>
            <a:endParaRPr lang="en-US" sz="2800" dirty="0">
              <a:ea typeface="Calibri"/>
              <a:cs typeface="Calibri"/>
            </a:endParaRPr>
          </a:p>
          <a:p>
            <a:pPr marL="571500" indent="-571500" algn="r" rtl="1">
              <a:buClr>
                <a:srgbClr val="004B24"/>
              </a:buClr>
              <a:buFont typeface="Wingdings,Sans-Serif" panose="020F0502020204030204" pitchFamily="34" charset="0"/>
              <a:buChar char="§"/>
            </a:pPr>
            <a:r>
              <a:rPr lang="ar-EG" sz="2800" dirty="0">
                <a:solidFill>
                  <a:srgbClr val="404040"/>
                </a:solidFill>
                <a:latin typeface="Aptos Narrow"/>
                <a:ea typeface="Calibri"/>
                <a:cs typeface="Calibri"/>
              </a:rPr>
              <a:t>معالجة التحديات التي تواجهكم (الوصول، السلامة، المحافظة والمداومة، زحام السير، إلى آخره)؟</a:t>
            </a: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r>
              <a:rPr lang="ar-EG" sz="2800" dirty="0">
                <a:solidFill>
                  <a:srgbClr val="404040"/>
                </a:solidFill>
                <a:latin typeface="Aptos Narrow"/>
                <a:ea typeface="Calibri"/>
                <a:cs typeface="Calibri"/>
              </a:rPr>
              <a:t>التغيرات التي قد تجعل المكان أكثر ترحيبًا وأكثر سهولة في الوصول إليه؟</a:t>
            </a:r>
            <a:endParaRPr lang="en-US" sz="2800" dirty="0">
              <a:solidFill>
                <a:srgbClr val="404040"/>
              </a:solidFill>
              <a:latin typeface="Aptos Narrow"/>
              <a:ea typeface="Calibri"/>
              <a:cs typeface="Calibri"/>
            </a:endParaRPr>
          </a:p>
          <a:p>
            <a:pPr marL="571500" indent="-571500" algn="r" rtl="1">
              <a:buClr>
                <a:srgbClr val="004B24"/>
              </a:buClr>
              <a:buFont typeface="Wingdings,Sans-Serif" panose="020F0502020204030204" pitchFamily="34" charset="0"/>
              <a:buChar char="§"/>
            </a:pPr>
            <a:endParaRPr lang="en-US" dirty="0">
              <a:solidFill>
                <a:srgbClr val="404040"/>
              </a:solidFill>
              <a:latin typeface="Aptos Narrow"/>
              <a:ea typeface="Calibri"/>
              <a:cs typeface="Calibri"/>
            </a:endParaRPr>
          </a:p>
          <a:p>
            <a:pPr algn="r" rtl="1"/>
            <a:endParaRPr lang="en-US" dirty="0">
              <a:ea typeface="Calibri"/>
              <a:cs typeface="Calibri"/>
            </a:endParaRPr>
          </a:p>
        </p:txBody>
      </p:sp>
    </p:spTree>
    <p:extLst>
      <p:ext uri="{BB962C8B-B14F-4D97-AF65-F5344CB8AC3E}">
        <p14:creationId xmlns:p14="http://schemas.microsoft.com/office/powerpoint/2010/main" val="6047215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BE677-FC10-B6F5-1429-5D0FCBA97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CFB3A6D-65D6-9AE1-E97D-F79A89750447}"/>
              </a:ext>
            </a:extLst>
          </p:cNvPr>
          <p:cNvSpPr>
            <a:spLocks noGrp="1"/>
          </p:cNvSpPr>
          <p:nvPr>
            <p:ph type="title"/>
          </p:nvPr>
        </p:nvSpPr>
        <p:spPr/>
        <p:txBody>
          <a:bodyPr/>
          <a:lstStyle/>
          <a:p>
            <a:pPr algn="r" rtl="1"/>
            <a:r>
              <a:rPr lang="ar-EG" dirty="0">
                <a:latin typeface="Aptos Display"/>
              </a:rPr>
              <a:t>الخطوات التالية</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C7FFEBF4-7121-3805-811D-A578E901497E}"/>
              </a:ext>
            </a:extLst>
          </p:cNvPr>
          <p:cNvSpPr>
            <a:spLocks noGrp="1"/>
          </p:cNvSpPr>
          <p:nvPr>
            <p:ph idx="1"/>
          </p:nvPr>
        </p:nvSpPr>
        <p:spPr>
          <a:xfrm>
            <a:off x="1097280" y="2015854"/>
            <a:ext cx="10058400" cy="4023360"/>
          </a:xfrm>
        </p:spPr>
        <p:txBody>
          <a:bodyPr vert="horz" lIns="0" tIns="45720" rIns="0" bIns="45720" rtlCol="0" anchor="t">
            <a:normAutofit fontScale="85000" lnSpcReduction="20000"/>
          </a:bodyPr>
          <a:lstStyle/>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latin typeface="Aptos Narrow"/>
                <a:ea typeface="Calibri"/>
                <a:cs typeface="Calibri"/>
              </a:rPr>
              <a:t>استلام مدخلات العامة في جلسات الاستماع العامة في 10 و17 نوفمبر</a:t>
            </a:r>
            <a:endParaRPr lang="en-US" sz="2800" dirty="0">
              <a:latin typeface="Aptos Narrow"/>
              <a:ea typeface="Calibri"/>
              <a:cs typeface="Calibri"/>
            </a:endParaRPr>
          </a:p>
          <a:p>
            <a:pPr marL="566420" lvl="2" algn="r" rtl="1">
              <a:lnSpc>
                <a:spcPct val="108000"/>
              </a:lnSpc>
              <a:spcBef>
                <a:spcPts val="600"/>
              </a:spcBef>
              <a:spcAft>
                <a:spcPts val="600"/>
              </a:spcAft>
              <a:buClr>
                <a:srgbClr val="004B24"/>
              </a:buClr>
              <a:buFont typeface="Wingdings" panose="05000000000000000000" pitchFamily="2" charset="2"/>
              <a:buChar char="§"/>
            </a:pPr>
            <a:r>
              <a:rPr lang="ar-EG" sz="2200" b="1" dirty="0">
                <a:latin typeface="Aptos Narrow" panose="020B0004020202020204" pitchFamily="34" charset="0"/>
              </a:rPr>
              <a:t>عنوان البريد الالكتروني لفريق العمل: </a:t>
            </a:r>
            <a:r>
              <a:rPr lang="en-US" sz="2400" dirty="0">
                <a:latin typeface="Aptos Narrow"/>
                <a:ea typeface="+mn-lt"/>
                <a:cs typeface="+mn-lt"/>
                <a:hlinkClick r:id="rId2"/>
              </a:rPr>
              <a:t>charlesrivertaskforce@mass.gov</a:t>
            </a:r>
            <a:endParaRPr lang="en-US" sz="2400" dirty="0">
              <a:latin typeface="Aptos Narrow"/>
              <a:ea typeface="+mn-lt"/>
              <a:cs typeface="+mn-lt"/>
            </a:endParaRPr>
          </a:p>
          <a:p>
            <a:pPr marL="566420" lvl="2" algn="r" rtl="1">
              <a:lnSpc>
                <a:spcPct val="108000"/>
              </a:lnSpc>
              <a:spcBef>
                <a:spcPts val="600"/>
              </a:spcBef>
              <a:spcAft>
                <a:spcPts val="600"/>
              </a:spcAft>
              <a:buClr>
                <a:srgbClr val="004B24"/>
              </a:buClr>
              <a:buFont typeface="Wingdings" panose="05000000000000000000" pitchFamily="2" charset="2"/>
              <a:buChar char="§"/>
            </a:pPr>
            <a:r>
              <a:rPr lang="ar-EG" sz="2200" b="1" dirty="0">
                <a:latin typeface="Aptos Narrow"/>
              </a:rPr>
              <a:t>الموقع الالكتروني لفريق العمل: </a:t>
            </a:r>
            <a:r>
              <a:rPr lang="en-US" sz="2400" dirty="0">
                <a:latin typeface="Aptos Narrow"/>
                <a:hlinkClick r:id="rId3"/>
              </a:rPr>
              <a:t>www</a:t>
            </a:r>
            <a:r>
              <a:rPr lang="en-US" sz="2400" dirty="0">
                <a:solidFill>
                  <a:srgbClr val="404040"/>
                </a:solidFill>
                <a:latin typeface="Aptos Narrow"/>
                <a:ea typeface="+mn-lt"/>
                <a:cs typeface="+mn-lt"/>
                <a:hlinkClick r:id="rId3"/>
              </a:rPr>
              <a:t>.mass.gov/charlesrivertaskforce</a:t>
            </a:r>
            <a:endParaRPr lang="en-US" sz="2400" dirty="0">
              <a:solidFill>
                <a:srgbClr val="404040"/>
              </a:solidFill>
              <a:latin typeface="Aptos Narrow"/>
              <a:ea typeface="+mn-lt"/>
              <a:cs typeface="+mn-lt"/>
            </a:endParaRPr>
          </a:p>
          <a:p>
            <a:pPr marL="566420" lvl="2" algn="r" rtl="1">
              <a:lnSpc>
                <a:spcPct val="108000"/>
              </a:lnSpc>
              <a:spcBef>
                <a:spcPts val="600"/>
              </a:spcBef>
              <a:spcAft>
                <a:spcPts val="600"/>
              </a:spcAft>
              <a:buClr>
                <a:srgbClr val="004B24"/>
              </a:buClr>
              <a:buFont typeface="Wingdings" panose="05000000000000000000" pitchFamily="2" charset="2"/>
              <a:buChar char="§"/>
            </a:pPr>
            <a:r>
              <a:rPr lang="ar-EG" sz="2400" b="1" dirty="0">
                <a:solidFill>
                  <a:srgbClr val="404040"/>
                </a:solidFill>
                <a:latin typeface="Aptos Narrow"/>
                <a:ea typeface="Calibri"/>
                <a:cs typeface="Calibri"/>
              </a:rPr>
              <a:t>الاستبيان الالكتروني:</a:t>
            </a:r>
            <a:r>
              <a:rPr lang="en-US" sz="2400" dirty="0">
                <a:solidFill>
                  <a:srgbClr val="404040"/>
                </a:solidFill>
                <a:latin typeface="Aptos Narrow"/>
                <a:ea typeface="Calibri"/>
                <a:cs typeface="Calibri"/>
                <a:hlinkClick r:id="rId4"/>
              </a:rPr>
              <a:t>https://mapc.az1.qualtrics.com/jfe/form/SV_86x2r4TFJ7DmKd8</a:t>
            </a:r>
            <a:r>
              <a:rPr lang="en-US" sz="2400" dirty="0">
                <a:solidFill>
                  <a:srgbClr val="404040"/>
                </a:solidFill>
                <a:latin typeface="Aptos Narrow"/>
                <a:ea typeface="Calibri"/>
                <a:cs typeface="Calibri"/>
              </a:rPr>
              <a:t> </a:t>
            </a:r>
          </a:p>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solidFill>
                  <a:srgbClr val="404040"/>
                </a:solidFill>
                <a:latin typeface="Aptos Narrow"/>
              </a:rPr>
              <a:t>يرحب بأفراد العامة لحضور اجتماعات فريق العمل (سوف يتم نشر الاجتماعات القادمة على صفحة الموقع الالكتروني) </a:t>
            </a:r>
            <a:endParaRPr lang="en-US" sz="2800" dirty="0">
              <a:solidFill>
                <a:srgbClr val="404040"/>
              </a:solidFill>
              <a:latin typeface="Aptos Narrow" panose="020B0004020202020204" pitchFamily="34" charset="0"/>
            </a:endParaRPr>
          </a:p>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solidFill>
                  <a:srgbClr val="404040"/>
                </a:solidFill>
                <a:latin typeface="Aptos Narrow"/>
              </a:rPr>
              <a:t>3 جلسات استماع عامة، سوف يتم تحديد التاريخ/ التوقيت، في شهر فبراير على الأرجح للبدء في الفترة الزمنية لتعليقات العامة ومدتها 30 يوم</a:t>
            </a:r>
            <a:endParaRPr lang="en-US" sz="2800" dirty="0">
              <a:solidFill>
                <a:srgbClr val="404040"/>
              </a:solidFill>
              <a:latin typeface="Aptos Narrow" panose="020B0004020202020204" pitchFamily="34" charset="0"/>
            </a:endParaRPr>
          </a:p>
          <a:p>
            <a:pPr marL="383540" lvl="1" algn="r" rtl="1">
              <a:lnSpc>
                <a:spcPct val="108000"/>
              </a:lnSpc>
              <a:spcBef>
                <a:spcPts val="600"/>
              </a:spcBef>
              <a:spcAft>
                <a:spcPts val="600"/>
              </a:spcAft>
              <a:buClr>
                <a:srgbClr val="004B24"/>
              </a:buClr>
              <a:buFont typeface="Wingdings" panose="05000000000000000000" pitchFamily="2" charset="2"/>
              <a:buChar char="§"/>
            </a:pPr>
            <a:r>
              <a:rPr lang="ar-EG" sz="2800" dirty="0">
                <a:solidFill>
                  <a:srgbClr val="404040"/>
                </a:solidFill>
                <a:latin typeface="Aptos Narrow"/>
              </a:rPr>
              <a:t>سوف يقوم فريق العمل بمراجعة وإنهاء التقرير</a:t>
            </a:r>
            <a:endParaRPr lang="en-US" sz="2800" dirty="0">
              <a:solidFill>
                <a:srgbClr val="404040"/>
              </a:solidFill>
              <a:latin typeface="Aptos Narrow"/>
            </a:endParaRPr>
          </a:p>
          <a:p>
            <a:pPr marL="200660" lvl="1" indent="0" algn="r" rtl="1">
              <a:lnSpc>
                <a:spcPct val="108000"/>
              </a:lnSpc>
              <a:spcBef>
                <a:spcPts val="600"/>
              </a:spcBef>
              <a:spcAft>
                <a:spcPts val="600"/>
              </a:spcAft>
              <a:buNone/>
            </a:pPr>
            <a:endParaRPr lang="en-US" sz="2600" i="1" dirty="0">
              <a:solidFill>
                <a:srgbClr val="404040"/>
              </a:solidFill>
              <a:latin typeface="Aptos Narrow" panose="020B0004020202020204" pitchFamily="34" charset="0"/>
            </a:endParaRPr>
          </a:p>
          <a:p>
            <a:pPr marL="200660" lvl="1" indent="0" algn="r" rtl="1">
              <a:lnSpc>
                <a:spcPct val="108000"/>
              </a:lnSpc>
              <a:spcBef>
                <a:spcPts val="600"/>
              </a:spcBef>
              <a:spcAft>
                <a:spcPts val="600"/>
              </a:spcAft>
              <a:buNone/>
            </a:pPr>
            <a:endParaRPr lang="en-US" sz="2600" i="1" dirty="0">
              <a:solidFill>
                <a:srgbClr val="00B050"/>
              </a:solidFill>
              <a:latin typeface="Aptos Narrow" panose="020B0004020202020204" pitchFamily="34" charset="0"/>
            </a:endParaRPr>
          </a:p>
          <a:p>
            <a:pPr marL="200660" lvl="1" indent="0" algn="r" rtl="1">
              <a:lnSpc>
                <a:spcPct val="108000"/>
              </a:lnSpc>
              <a:spcBef>
                <a:spcPts val="600"/>
              </a:spcBef>
              <a:spcAft>
                <a:spcPts val="600"/>
              </a:spcAft>
              <a:buNone/>
            </a:pPr>
            <a:endParaRPr lang="en-US" sz="2900" b="1" i="1" dirty="0">
              <a:solidFill>
                <a:schemeClr val="accent2"/>
              </a:solidFill>
              <a:latin typeface="Aptos Narrow" panose="020B0004020202020204" pitchFamily="34" charset="0"/>
            </a:endParaRPr>
          </a:p>
        </p:txBody>
      </p:sp>
      <p:pic>
        <p:nvPicPr>
          <p:cNvPr id="4" name="Picture 3" descr="QR code for the online survey: https://mapc.az1.qualtrics.com/jfe/form/SV_86x2r4TFJ7DmKd8">
            <a:extLst>
              <a:ext uri="{FF2B5EF4-FFF2-40B4-BE49-F238E27FC236}">
                <a16:creationId xmlns:a16="http://schemas.microsoft.com/office/drawing/2014/main" id="{71AFCF8A-B09E-14A9-BEE8-A3D38504D8E3}"/>
              </a:ext>
            </a:extLst>
          </p:cNvPr>
          <p:cNvPicPr>
            <a:picLocks noChangeAspect="1"/>
          </p:cNvPicPr>
          <p:nvPr/>
        </p:nvPicPr>
        <p:blipFill>
          <a:blip r:embed="rId5"/>
          <a:stretch>
            <a:fillRect/>
          </a:stretch>
        </p:blipFill>
        <p:spPr>
          <a:xfrm>
            <a:off x="16062" y="0"/>
            <a:ext cx="2367280" cy="2407920"/>
          </a:xfrm>
          <a:prstGeom prst="rect">
            <a:avLst/>
          </a:prstGeom>
        </p:spPr>
      </p:pic>
      <p:cxnSp>
        <p:nvCxnSpPr>
          <p:cNvPr id="5" name="Connector: Curved 4">
            <a:extLst>
              <a:ext uri="{FF2B5EF4-FFF2-40B4-BE49-F238E27FC236}">
                <a16:creationId xmlns:a16="http://schemas.microsoft.com/office/drawing/2014/main" id="{EABF60B6-5156-BFE1-D9EC-C784A334083C}"/>
              </a:ext>
              <a:ext uri="{C183D7F6-B498-43B3-948B-1728B52AA6E4}">
                <adec:decorative xmlns:adec="http://schemas.microsoft.com/office/drawing/2017/decorative" val="1"/>
              </a:ext>
            </a:extLst>
          </p:cNvPr>
          <p:cNvCxnSpPr>
            <a:cxnSpLocks/>
          </p:cNvCxnSpPr>
          <p:nvPr/>
        </p:nvCxnSpPr>
        <p:spPr>
          <a:xfrm>
            <a:off x="1357436" y="2597577"/>
            <a:ext cx="950958" cy="913408"/>
          </a:xfrm>
          <a:prstGeom prst="curvedConnector3">
            <a:avLst/>
          </a:prstGeom>
          <a:ln>
            <a:tailEnd type="triangle"/>
          </a:ln>
        </p:spPr>
        <p:style>
          <a:lnRef idx="2">
            <a:schemeClr val="accent2"/>
          </a:lnRef>
          <a:fillRef idx="0">
            <a:schemeClr val="accent2"/>
          </a:fillRef>
          <a:effectRef idx="1">
            <a:schemeClr val="accent2"/>
          </a:effectRef>
          <a:fontRef idx="minor">
            <a:schemeClr val="tx1"/>
          </a:fontRef>
        </p:style>
      </p:cxnSp>
      <p:sp>
        <p:nvSpPr>
          <p:cNvPr id="6" name="TextBox 5">
            <a:extLst>
              <a:ext uri="{FF2B5EF4-FFF2-40B4-BE49-F238E27FC236}">
                <a16:creationId xmlns:a16="http://schemas.microsoft.com/office/drawing/2014/main" id="{1921AE30-0D09-78AE-7D93-1343A3E134E9}"/>
              </a:ext>
            </a:extLst>
          </p:cNvPr>
          <p:cNvSpPr txBox="1"/>
          <p:nvPr/>
        </p:nvSpPr>
        <p:spPr>
          <a:xfrm>
            <a:off x="129904" y="2235200"/>
            <a:ext cx="1422400"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rtl="1"/>
            <a:r>
              <a:rPr lang="ar-EG" b="1" dirty="0">
                <a:solidFill>
                  <a:srgbClr val="004B24"/>
                </a:solidFill>
                <a:ea typeface="Calibri"/>
                <a:cs typeface="Calibri"/>
              </a:rPr>
              <a:t>قم بالمسح هنا للاستبيان الالكتروني!</a:t>
            </a:r>
            <a:endParaRPr lang="en-US" b="1" dirty="0">
              <a:solidFill>
                <a:srgbClr val="004B24"/>
              </a:solidFill>
              <a:ea typeface="Calibri"/>
              <a:cs typeface="Calibri"/>
            </a:endParaRPr>
          </a:p>
        </p:txBody>
      </p:sp>
    </p:spTree>
    <p:extLst>
      <p:ext uri="{BB962C8B-B14F-4D97-AF65-F5344CB8AC3E}">
        <p14:creationId xmlns:p14="http://schemas.microsoft.com/office/powerpoint/2010/main" val="368982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D4489-4B64-FD82-E0AB-95CAC072880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B5325D-C86A-0380-8FEA-26DDB1F4D0BC}"/>
              </a:ext>
            </a:extLst>
          </p:cNvPr>
          <p:cNvSpPr>
            <a:spLocks noGrp="1"/>
          </p:cNvSpPr>
          <p:nvPr>
            <p:ph type="title"/>
          </p:nvPr>
        </p:nvSpPr>
        <p:spPr/>
        <p:txBody>
          <a:bodyPr>
            <a:normAutofit/>
          </a:bodyPr>
          <a:lstStyle/>
          <a:p>
            <a:pPr algn="r" rtl="1"/>
            <a:r>
              <a:rPr lang="ar-EG" dirty="0">
                <a:latin typeface="Aptos Display"/>
                <a:ea typeface="Calibri Light"/>
                <a:cs typeface="Calibri Light"/>
              </a:rPr>
              <a:t>توفير الترجمة الفورية</a:t>
            </a:r>
            <a:endParaRPr lang="en-US" dirty="0"/>
          </a:p>
        </p:txBody>
      </p:sp>
      <p:sp>
        <p:nvSpPr>
          <p:cNvPr id="3" name="Content Placeholder 2">
            <a:extLst>
              <a:ext uri="{FF2B5EF4-FFF2-40B4-BE49-F238E27FC236}">
                <a16:creationId xmlns:a16="http://schemas.microsoft.com/office/drawing/2014/main" id="{BC1572BA-D598-50DE-7D74-DDB10DB9263C}"/>
              </a:ext>
            </a:extLst>
          </p:cNvPr>
          <p:cNvSpPr>
            <a:spLocks noGrp="1"/>
          </p:cNvSpPr>
          <p:nvPr>
            <p:ph idx="1"/>
          </p:nvPr>
        </p:nvSpPr>
        <p:spPr>
          <a:xfrm>
            <a:off x="1051788" y="2097996"/>
            <a:ext cx="10786280" cy="4046107"/>
          </a:xfrm>
        </p:spPr>
        <p:txBody>
          <a:bodyPr vert="horz" lIns="0" tIns="45720" rIns="0" bIns="45720" rtlCol="0" anchor="t">
            <a:noAutofit/>
          </a:bodyPr>
          <a:lstStyle/>
          <a:p>
            <a:pPr marL="383540" indent="-182880" algn="r" rtl="1">
              <a:lnSpc>
                <a:spcPct val="100000"/>
              </a:lnSpc>
              <a:spcBef>
                <a:spcPts val="400"/>
              </a:spcBef>
              <a:spcAft>
                <a:spcPts val="400"/>
              </a:spcAft>
              <a:buClr>
                <a:srgbClr val="004B24"/>
              </a:buClr>
              <a:buSzTx/>
              <a:buFont typeface="Wingdings" panose="05000000000000000000" pitchFamily="2" charset="2"/>
              <a:buChar char="§"/>
            </a:pPr>
            <a:r>
              <a:rPr lang="ar-EG" sz="2400" dirty="0">
                <a:solidFill>
                  <a:schemeClr val="tx1"/>
                </a:solidFill>
                <a:latin typeface="Arial"/>
                <a:cs typeface="Arial"/>
              </a:rPr>
              <a:t>يتم تقديم الترجمة الفورية اللغوية بـ: الاسبانية، البرتغالية البرازيلية، </a:t>
            </a:r>
            <a:r>
              <a:rPr lang="ar-EG" sz="2400" dirty="0" err="1">
                <a:solidFill>
                  <a:schemeClr val="tx1"/>
                </a:solidFill>
                <a:latin typeface="Arial"/>
                <a:cs typeface="Arial"/>
              </a:rPr>
              <a:t>الكريولية</a:t>
            </a:r>
            <a:r>
              <a:rPr lang="ar-EG" sz="2400" dirty="0">
                <a:solidFill>
                  <a:schemeClr val="tx1"/>
                </a:solidFill>
                <a:latin typeface="Arial"/>
                <a:cs typeface="Arial"/>
              </a:rPr>
              <a:t> الهايتية، الماندرين، </a:t>
            </a:r>
            <a:r>
              <a:rPr lang="ar-EG" sz="2400" dirty="0" err="1">
                <a:solidFill>
                  <a:schemeClr val="tx1"/>
                </a:solidFill>
                <a:latin typeface="Arial"/>
                <a:cs typeface="Arial"/>
              </a:rPr>
              <a:t>الكانتونية</a:t>
            </a:r>
            <a:r>
              <a:rPr lang="ar-EG" sz="2400" dirty="0">
                <a:solidFill>
                  <a:schemeClr val="tx1"/>
                </a:solidFill>
                <a:latin typeface="Arial"/>
                <a:cs typeface="Arial"/>
              </a:rPr>
              <a:t> والعربية.</a:t>
            </a:r>
            <a:endParaRPr lang="en-US" sz="2400" dirty="0">
              <a:solidFill>
                <a:schemeClr val="tx1"/>
              </a:solidFill>
              <a:latin typeface="Arial"/>
              <a:ea typeface="Calibri"/>
              <a:cs typeface="Calibri"/>
            </a:endParaRPr>
          </a:p>
          <a:p>
            <a:pPr marL="383540" lvl="1" algn="r" rtl="1">
              <a:lnSpc>
                <a:spcPct val="100000"/>
              </a:lnSpc>
              <a:spcBef>
                <a:spcPts val="400"/>
              </a:spcBef>
              <a:buClr>
                <a:srgbClr val="004B24"/>
              </a:buClr>
              <a:buFont typeface="Wingdings" panose="05000000000000000000" pitchFamily="2" charset="2"/>
              <a:buChar char="§"/>
            </a:pPr>
            <a:r>
              <a:rPr lang="ar-EG" sz="2400" dirty="0">
                <a:solidFill>
                  <a:srgbClr val="000000"/>
                </a:solidFill>
                <a:latin typeface="Arial"/>
                <a:ea typeface="Calibri"/>
                <a:cs typeface="Calibri"/>
              </a:rPr>
              <a:t>من أجل المشاركة بلغتكم المفضلة، برجاء زيارة طاولة الترجمة الفورية للحصول على مستقبل باللغة من اختياركم.</a:t>
            </a:r>
            <a:endParaRPr lang="en-US" sz="2400" dirty="0">
              <a:solidFill>
                <a:srgbClr val="000000"/>
              </a:solidFill>
              <a:latin typeface="Arial"/>
              <a:ea typeface="Calibri"/>
              <a:cs typeface="Calibri"/>
            </a:endParaRPr>
          </a:p>
          <a:p>
            <a:pPr marL="383540" lvl="1" algn="r" rtl="1">
              <a:lnSpc>
                <a:spcPct val="100000"/>
              </a:lnSpc>
              <a:spcBef>
                <a:spcPts val="400"/>
              </a:spcBef>
              <a:buClr>
                <a:srgbClr val="004B24"/>
              </a:buClr>
              <a:buFont typeface="Wingdings" panose="05000000000000000000" pitchFamily="2" charset="2"/>
              <a:buChar char="§"/>
            </a:pPr>
            <a:r>
              <a:rPr lang="ar-EG" sz="2400" dirty="0">
                <a:solidFill>
                  <a:srgbClr val="000000"/>
                </a:solidFill>
                <a:latin typeface="Arial"/>
                <a:ea typeface="Calibri"/>
                <a:cs typeface="Calibri"/>
              </a:rPr>
              <a:t>برجاء التحدث ببطء وتمهل مراعاةً للمترجمين الفوريين لتأدية عملهم.</a:t>
            </a:r>
            <a:endParaRPr lang="en-US" sz="2400" dirty="0">
              <a:latin typeface="Arial"/>
            </a:endParaRPr>
          </a:p>
          <a:p>
            <a:pPr marL="383540" lvl="1" algn="r" rtl="1">
              <a:lnSpc>
                <a:spcPct val="100000"/>
              </a:lnSpc>
              <a:spcBef>
                <a:spcPts val="400"/>
              </a:spcBef>
              <a:buClr>
                <a:srgbClr val="99CB38"/>
              </a:buClr>
              <a:buFont typeface="Wingdings" panose="05000000000000000000" pitchFamily="2" charset="2"/>
              <a:buChar char="§"/>
            </a:pPr>
            <a:endParaRPr lang="en-US" sz="2400" dirty="0">
              <a:solidFill>
                <a:srgbClr val="FF0000"/>
              </a:solidFill>
              <a:highlight>
                <a:srgbClr val="FFFF00"/>
              </a:highlight>
              <a:latin typeface="Aptos Narrow" panose="020B0004020202020204" pitchFamily="34" charset="0"/>
              <a:ea typeface="Calibri"/>
              <a:cs typeface="Calibri"/>
            </a:endParaRPr>
          </a:p>
        </p:txBody>
      </p:sp>
      <p:pic>
        <p:nvPicPr>
          <p:cNvPr id="4" name="Picture 3" descr="How to Use Language Interpretation in Zoom Meetings | Notta">
            <a:extLst>
              <a:ext uri="{FF2B5EF4-FFF2-40B4-BE49-F238E27FC236}">
                <a16:creationId xmlns:a16="http://schemas.microsoft.com/office/drawing/2014/main" id="{6A41E644-DE47-8E50-4FAB-93B11643B561}"/>
              </a:ext>
            </a:extLst>
          </p:cNvPr>
          <p:cNvPicPr>
            <a:picLocks noChangeAspect="1"/>
          </p:cNvPicPr>
          <p:nvPr/>
        </p:nvPicPr>
        <p:blipFill>
          <a:blip r:embed="rId2"/>
          <a:srcRect l="63460" t="77709" r="13634" b="962"/>
          <a:stretch>
            <a:fillRect/>
          </a:stretch>
        </p:blipFill>
        <p:spPr>
          <a:xfrm>
            <a:off x="12852222" y="14288866"/>
            <a:ext cx="628369" cy="276428"/>
          </a:xfrm>
          <a:prstGeom prst="rect">
            <a:avLst/>
          </a:prstGeom>
        </p:spPr>
      </p:pic>
    </p:spTree>
    <p:extLst>
      <p:ext uri="{BB962C8B-B14F-4D97-AF65-F5344CB8AC3E}">
        <p14:creationId xmlns:p14="http://schemas.microsoft.com/office/powerpoint/2010/main" val="2500963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41268C-D8A9-B8D6-C176-4382FEF53B40}"/>
              </a:ext>
            </a:extLst>
          </p:cNvPr>
          <p:cNvSpPr>
            <a:spLocks noGrp="1"/>
          </p:cNvSpPr>
          <p:nvPr>
            <p:ph type="title"/>
          </p:nvPr>
        </p:nvSpPr>
        <p:spPr/>
        <p:txBody>
          <a:bodyPr/>
          <a:lstStyle/>
          <a:p>
            <a:pPr algn="r" rtl="1"/>
            <a:r>
              <a:rPr lang="ar-EG" dirty="0">
                <a:latin typeface="Arial" panose="020B0604020202020204" pitchFamily="34" charset="0"/>
                <a:cs typeface="Arial" panose="020B0604020202020204" pitchFamily="34" charset="0"/>
              </a:rPr>
              <a:t>جدول الأعمال</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5C20FE9E-D1F9-6225-0BD6-212A89ABDAE3}"/>
              </a:ext>
            </a:extLst>
          </p:cNvPr>
          <p:cNvSpPr>
            <a:spLocks noGrp="1"/>
          </p:cNvSpPr>
          <p:nvPr>
            <p:ph idx="1"/>
          </p:nvPr>
        </p:nvSpPr>
        <p:spPr>
          <a:xfrm>
            <a:off x="924560" y="1937174"/>
            <a:ext cx="10058400" cy="4023360"/>
          </a:xfrm>
        </p:spPr>
        <p:txBody>
          <a:bodyPr vert="horz" lIns="0" tIns="45720" rIns="0" bIns="45720" rtlCol="0" anchor="t">
            <a:normAutofit/>
          </a:bodyPr>
          <a:lstStyle/>
          <a:p>
            <a:pPr algn="r" rtl="1">
              <a:buClr>
                <a:srgbClr val="004B24"/>
              </a:buClr>
            </a:pPr>
            <a:r>
              <a:rPr lang="ar-EG" b="1" dirty="0">
                <a:solidFill>
                  <a:srgbClr val="000000"/>
                </a:solidFill>
                <a:latin typeface="Arial"/>
                <a:ea typeface="+mn-lt"/>
                <a:cs typeface="Arial"/>
              </a:rPr>
              <a:t>6:10 – 6:45 مساءً: عرض تقديمي للنظرة العامة + أسئلة وأجوبة</a:t>
            </a:r>
            <a:endParaRPr lang="en-US" dirty="0"/>
          </a:p>
          <a:p>
            <a:pPr marL="383540" lvl="1" algn="r" rtl="1">
              <a:buClr>
                <a:srgbClr val="004B24"/>
              </a:buClr>
              <a:buFont typeface="Arial" panose="020F0502020204030204" pitchFamily="34" charset="0"/>
              <a:buChar char="•"/>
            </a:pPr>
            <a:r>
              <a:rPr lang="ar-EG" sz="2000" dirty="0">
                <a:solidFill>
                  <a:srgbClr val="000000"/>
                </a:solidFill>
                <a:latin typeface="Arial"/>
                <a:ea typeface="+mn-lt"/>
                <a:cs typeface="Arial"/>
              </a:rPr>
              <a:t>سوف تقدم </a:t>
            </a:r>
            <a:r>
              <a:rPr lang="en-US" sz="2000" dirty="0">
                <a:solidFill>
                  <a:srgbClr val="000000"/>
                </a:solidFill>
                <a:latin typeface="Arial"/>
                <a:ea typeface="+mn-lt"/>
                <a:cs typeface="Arial"/>
              </a:rPr>
              <a:t>DCR</a:t>
            </a:r>
            <a:r>
              <a:rPr lang="ar-EG" sz="2000" dirty="0">
                <a:solidFill>
                  <a:srgbClr val="000000"/>
                </a:solidFill>
                <a:latin typeface="Arial"/>
                <a:ea typeface="+mn-lt"/>
                <a:cs typeface="Arial"/>
              </a:rPr>
              <a:t> (إدارة حفظ التراث والترفيه) نظرة عامة على غرض وأهداف فريق عمل</a:t>
            </a:r>
            <a:r>
              <a:rPr lang="en-US" sz="2000" dirty="0">
                <a:solidFill>
                  <a:srgbClr val="000000"/>
                </a:solidFill>
                <a:latin typeface="Arial"/>
                <a:ea typeface="+mn-lt"/>
                <a:cs typeface="Arial"/>
              </a:rPr>
              <a:t>Charles River </a:t>
            </a:r>
            <a:r>
              <a:rPr lang="ar-EG" sz="2000" dirty="0">
                <a:solidFill>
                  <a:srgbClr val="000000"/>
                </a:solidFill>
                <a:latin typeface="Arial"/>
                <a:ea typeface="+mn-lt"/>
                <a:cs typeface="Arial"/>
              </a:rPr>
              <a:t>، والأنشطة المنجزة حتى تاريخه (</a:t>
            </a:r>
            <a:r>
              <a:rPr lang="en-US" sz="2000" dirty="0">
                <a:solidFill>
                  <a:srgbClr val="000000"/>
                </a:solidFill>
                <a:latin typeface="Arial"/>
                <a:ea typeface="+mn-lt"/>
                <a:cs typeface="Arial"/>
              </a:rPr>
              <a:t>~</a:t>
            </a:r>
            <a:r>
              <a:rPr lang="ar-EG" sz="2000" dirty="0">
                <a:solidFill>
                  <a:srgbClr val="000000"/>
                </a:solidFill>
                <a:latin typeface="Arial"/>
                <a:ea typeface="+mn-lt"/>
                <a:cs typeface="Arial"/>
              </a:rPr>
              <a:t>10 دقيقة) مع إتاحة وقت بعدها للأسئلة التوضيحية</a:t>
            </a:r>
            <a:endParaRPr lang="en-US" sz="2000" dirty="0">
              <a:solidFill>
                <a:srgbClr val="000000"/>
              </a:solidFill>
              <a:latin typeface="Arial"/>
              <a:ea typeface="+mn-lt"/>
              <a:cs typeface="Arial"/>
            </a:endParaRPr>
          </a:p>
          <a:p>
            <a:pPr marL="383540" lvl="1" algn="r" rtl="1">
              <a:buClr>
                <a:srgbClr val="004B24"/>
              </a:buClr>
              <a:buFont typeface="Arial" panose="020F0502020204030204" pitchFamily="34" charset="0"/>
              <a:buChar char="•"/>
            </a:pPr>
            <a:r>
              <a:rPr lang="ar-EG" sz="2000" dirty="0">
                <a:solidFill>
                  <a:srgbClr val="000000"/>
                </a:solidFill>
                <a:latin typeface="Arial"/>
                <a:ea typeface="+mn-lt"/>
                <a:cs typeface="Arial"/>
              </a:rPr>
              <a:t>يرجى الاحتفاظ بتعليقاتكم لمناقشات المجموعة الصغيرة</a:t>
            </a:r>
            <a:endParaRPr lang="en-US" sz="2000" dirty="0">
              <a:ea typeface="Calibri" panose="020F0502020204030204"/>
              <a:cs typeface="Calibri" panose="020F0502020204030204"/>
            </a:endParaRPr>
          </a:p>
          <a:p>
            <a:pPr algn="r" rtl="1">
              <a:buClr>
                <a:srgbClr val="004B24"/>
              </a:buClr>
            </a:pPr>
            <a:r>
              <a:rPr lang="ar-EG" b="1" dirty="0">
                <a:solidFill>
                  <a:srgbClr val="000000"/>
                </a:solidFill>
                <a:latin typeface="Arial"/>
                <a:ea typeface="+mn-lt"/>
                <a:cs typeface="Arial"/>
              </a:rPr>
              <a:t>6:45 – 7:30 مساءً: مناقشة المجموعة الصغيرة</a:t>
            </a:r>
            <a:endParaRPr lang="en-US" b="1" dirty="0">
              <a:solidFill>
                <a:srgbClr val="000000"/>
              </a:solidFill>
              <a:latin typeface="Arial"/>
              <a:ea typeface="+mn-lt"/>
              <a:cs typeface="Arial"/>
            </a:endParaRPr>
          </a:p>
          <a:p>
            <a:pPr marL="383540" lvl="1" algn="r" rtl="1">
              <a:buClr>
                <a:srgbClr val="004B24"/>
              </a:buClr>
              <a:buFont typeface="Arial" panose="020B0604020202020204" pitchFamily="34" charset="0"/>
              <a:buChar char="•"/>
            </a:pPr>
            <a:r>
              <a:rPr lang="ar-EG" sz="2000" dirty="0">
                <a:solidFill>
                  <a:srgbClr val="000000"/>
                </a:solidFill>
                <a:latin typeface="Arial"/>
                <a:ea typeface="+mn-lt"/>
                <a:cs typeface="Arial"/>
              </a:rPr>
              <a:t>سوف تنقسم الغرفة إلى مجموعات أصغر، سوف يتم تيسير عمل كل مجموعة من قبل عضو فريق من </a:t>
            </a:r>
            <a:r>
              <a:rPr lang="en-US" sz="2000" dirty="0">
                <a:solidFill>
                  <a:srgbClr val="000000"/>
                </a:solidFill>
                <a:latin typeface="Arial"/>
                <a:ea typeface="+mn-lt"/>
                <a:cs typeface="Arial"/>
              </a:rPr>
              <a:t>DCR</a:t>
            </a:r>
            <a:r>
              <a:rPr lang="ar-EG" sz="2000" dirty="0">
                <a:solidFill>
                  <a:srgbClr val="000000"/>
                </a:solidFill>
                <a:latin typeface="Arial"/>
                <a:ea typeface="+mn-lt"/>
                <a:cs typeface="Arial"/>
              </a:rPr>
              <a:t>، </a:t>
            </a:r>
            <a:r>
              <a:rPr lang="en-US" sz="2000" dirty="0">
                <a:solidFill>
                  <a:srgbClr val="000000"/>
                </a:solidFill>
                <a:latin typeface="Arial"/>
                <a:ea typeface="+mn-lt"/>
                <a:cs typeface="Arial"/>
              </a:rPr>
              <a:t>EEA</a:t>
            </a:r>
            <a:r>
              <a:rPr lang="ar-EG" sz="2000" dirty="0">
                <a:solidFill>
                  <a:srgbClr val="000000"/>
                </a:solidFill>
                <a:latin typeface="Arial"/>
                <a:ea typeface="+mn-lt"/>
                <a:cs typeface="Arial"/>
              </a:rPr>
              <a:t> (المكتب التنفيذي للطاقة والشؤون البيئية)، أو </a:t>
            </a:r>
            <a:r>
              <a:rPr lang="en-US" sz="2000" dirty="0">
                <a:solidFill>
                  <a:srgbClr val="000000"/>
                </a:solidFill>
                <a:latin typeface="Arial"/>
                <a:ea typeface="+mn-lt"/>
                <a:cs typeface="Arial"/>
              </a:rPr>
              <a:t>MAPC</a:t>
            </a:r>
            <a:r>
              <a:rPr lang="ar-EG" sz="2000" dirty="0">
                <a:solidFill>
                  <a:srgbClr val="000000"/>
                </a:solidFill>
                <a:latin typeface="Arial"/>
                <a:ea typeface="+mn-lt"/>
                <a:cs typeface="Arial"/>
              </a:rPr>
              <a:t> (مجلس تخطيط المناطق الحضرية)، إلى جانب مدون للملاحظات </a:t>
            </a:r>
            <a:endParaRPr lang="en-US" sz="2000" dirty="0">
              <a:solidFill>
                <a:srgbClr val="000000"/>
              </a:solidFill>
              <a:latin typeface="Arial"/>
              <a:ea typeface="+mn-lt"/>
              <a:cs typeface="Arial"/>
            </a:endParaRPr>
          </a:p>
          <a:p>
            <a:pPr marL="383540" lvl="1" algn="r" rtl="1">
              <a:buClr>
                <a:srgbClr val="004B24"/>
              </a:buClr>
              <a:buFont typeface="Arial" panose="020B0604020202020204" pitchFamily="34" charset="0"/>
              <a:buChar char="•"/>
            </a:pPr>
            <a:r>
              <a:rPr lang="ar-EG" sz="2000" dirty="0">
                <a:solidFill>
                  <a:srgbClr val="000000"/>
                </a:solidFill>
                <a:latin typeface="Arial"/>
                <a:ea typeface="+mn-lt"/>
                <a:cs typeface="Arial"/>
              </a:rPr>
              <a:t>على الأشخاص المستخدمين لخدمات الترجمة الفورية، أن يظلوا في مجموعة واحدة </a:t>
            </a:r>
            <a:endParaRPr lang="en-US" sz="2000" dirty="0">
              <a:solidFill>
                <a:srgbClr val="000000"/>
              </a:solidFill>
              <a:latin typeface="Arial"/>
              <a:ea typeface="+mn-lt"/>
              <a:cs typeface="Arial"/>
            </a:endParaRPr>
          </a:p>
          <a:p>
            <a:pPr algn="r" rtl="1">
              <a:buClr>
                <a:srgbClr val="004B24"/>
              </a:buClr>
            </a:pPr>
            <a:r>
              <a:rPr lang="ar-EG" b="1" dirty="0">
                <a:solidFill>
                  <a:srgbClr val="000000"/>
                </a:solidFill>
                <a:latin typeface="Arial"/>
                <a:ea typeface="+mn-lt"/>
                <a:cs typeface="Arial"/>
              </a:rPr>
              <a:t>7:30 – 8:00 مساءً: مشاركة المناقشات والختام</a:t>
            </a:r>
            <a:endParaRPr lang="en-US" dirty="0">
              <a:solidFill>
                <a:srgbClr val="000000"/>
              </a:solidFill>
              <a:latin typeface="Arial"/>
              <a:ea typeface="+mn-lt"/>
              <a:cs typeface="Arial"/>
            </a:endParaRPr>
          </a:p>
          <a:p>
            <a:pPr marL="383540" lvl="1" algn="r" rtl="1">
              <a:buClr>
                <a:srgbClr val="004B24"/>
              </a:buClr>
              <a:buFont typeface="Arial" panose="020B0604020202020204" pitchFamily="34" charset="0"/>
              <a:buChar char="•"/>
            </a:pPr>
            <a:r>
              <a:rPr lang="ar-EG" sz="2000" dirty="0">
                <a:solidFill>
                  <a:srgbClr val="000000"/>
                </a:solidFill>
                <a:latin typeface="Arial"/>
                <a:ea typeface="+mn-lt"/>
                <a:cs typeface="Arial"/>
              </a:rPr>
              <a:t>إعادة التجمع في المكان الرئيسي للمشاركة والإفصاح عن الموضوعات الرئيسية التي طرحت في المناقشة </a:t>
            </a:r>
            <a:endParaRPr lang="en-US" sz="2000" dirty="0">
              <a:solidFill>
                <a:srgbClr val="000000"/>
              </a:solidFill>
              <a:latin typeface="Arial"/>
              <a:ea typeface="+mn-lt"/>
              <a:cs typeface="Arial"/>
            </a:endParaRPr>
          </a:p>
          <a:p>
            <a:pPr marL="383540" lvl="1" algn="r" rtl="1">
              <a:buClr>
                <a:srgbClr val="004B24"/>
              </a:buClr>
              <a:buFont typeface="Arial" panose="020B0604020202020204" pitchFamily="34" charset="0"/>
              <a:buChar char="•"/>
            </a:pPr>
            <a:r>
              <a:rPr lang="ar-EG" sz="2000" dirty="0">
                <a:solidFill>
                  <a:srgbClr val="000000"/>
                </a:solidFill>
                <a:latin typeface="Arial"/>
                <a:ea typeface="+mn-lt"/>
                <a:cs typeface="Arial"/>
              </a:rPr>
              <a:t>ختام الفعالية بمعلومات عن الخطوات التالية</a:t>
            </a:r>
            <a:endParaRPr lang="en-US" sz="2000" dirty="0">
              <a:solidFill>
                <a:srgbClr val="000000"/>
              </a:solidFill>
              <a:latin typeface="Arial"/>
              <a:ea typeface="+mn-lt"/>
              <a:cs typeface="Arial"/>
            </a:endParaRPr>
          </a:p>
          <a:p>
            <a:pPr marL="383540" lvl="1" algn="r" rtl="1">
              <a:buClr>
                <a:srgbClr val="99CB38"/>
              </a:buClr>
            </a:pPr>
            <a:endParaRPr lang="en-US" sz="2000" dirty="0">
              <a:solidFill>
                <a:srgbClr val="404040"/>
              </a:solidFill>
              <a:latin typeface="Arial" panose="020B0604020202020204" pitchFamily="34" charset="0"/>
              <a:ea typeface="+mn-lt"/>
              <a:cs typeface="Arial" panose="020B0604020202020204" pitchFamily="34" charset="0"/>
            </a:endParaRPr>
          </a:p>
        </p:txBody>
      </p:sp>
    </p:spTree>
    <p:extLst>
      <p:ext uri="{BB962C8B-B14F-4D97-AF65-F5344CB8AC3E}">
        <p14:creationId xmlns:p14="http://schemas.microsoft.com/office/powerpoint/2010/main" val="1899753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BCA720-D29C-F0F6-6136-8D0F7D66FE3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12D942-FBCE-D8F5-09BD-7BCF97BB1EAF}"/>
              </a:ext>
            </a:extLst>
          </p:cNvPr>
          <p:cNvSpPr>
            <a:spLocks noGrp="1"/>
          </p:cNvSpPr>
          <p:nvPr>
            <p:ph type="title"/>
          </p:nvPr>
        </p:nvSpPr>
        <p:spPr/>
        <p:txBody>
          <a:bodyPr/>
          <a:lstStyle/>
          <a:p>
            <a:pPr algn="r" rtl="1"/>
            <a:r>
              <a:rPr lang="ar-EG" dirty="0">
                <a:latin typeface="Aptos Display"/>
              </a:rPr>
              <a:t>تنبيهات جلسة الاستماع العامة</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219F0E8A-DA1D-4751-9A34-B9FA9C945454}"/>
              </a:ext>
            </a:extLst>
          </p:cNvPr>
          <p:cNvSpPr>
            <a:spLocks noGrp="1"/>
          </p:cNvSpPr>
          <p:nvPr>
            <p:ph idx="1"/>
          </p:nvPr>
        </p:nvSpPr>
        <p:spPr>
          <a:xfrm>
            <a:off x="1051788" y="2097996"/>
            <a:ext cx="10786280" cy="4046107"/>
          </a:xfrm>
        </p:spPr>
        <p:txBody>
          <a:bodyPr vert="horz" lIns="0" tIns="45720" rIns="0" bIns="45720" rtlCol="0" anchor="t">
            <a:noAutofit/>
          </a:bodyPr>
          <a:lstStyle/>
          <a:p>
            <a:pPr marL="383540" lvl="1" algn="r" rtl="1">
              <a:lnSpc>
                <a:spcPct val="100000"/>
              </a:lnSpc>
              <a:spcBef>
                <a:spcPts val="400"/>
              </a:spcBef>
              <a:buClr>
                <a:srgbClr val="004B24"/>
              </a:buClr>
              <a:buFont typeface="Wingdings" panose="05000000000000000000" pitchFamily="2" charset="2"/>
              <a:buChar char="§"/>
            </a:pPr>
            <a:r>
              <a:rPr lang="ar-EG" sz="2400" dirty="0">
                <a:solidFill>
                  <a:schemeClr val="tx1"/>
                </a:solidFill>
                <a:latin typeface="Aptos Narrow"/>
              </a:rPr>
              <a:t>الإنصات والاستماع بفعالية مع تبادل الاحترام بين جميع المشاركين</a:t>
            </a:r>
            <a:endParaRPr lang="en-US" sz="2400" dirty="0">
              <a:solidFill>
                <a:schemeClr val="tx1"/>
              </a:solidFill>
              <a:latin typeface="Aptos Narrow"/>
              <a:ea typeface="Calibri"/>
              <a:cs typeface="Calibri"/>
            </a:endParaRPr>
          </a:p>
          <a:p>
            <a:pPr marL="383540" lvl="1" algn="r" rtl="1">
              <a:lnSpc>
                <a:spcPct val="100000"/>
              </a:lnSpc>
              <a:spcBef>
                <a:spcPts val="400"/>
              </a:spcBef>
              <a:buClr>
                <a:srgbClr val="004B24"/>
              </a:buClr>
              <a:buFont typeface="Wingdings" panose="05000000000000000000" pitchFamily="2" charset="2"/>
              <a:buChar char="§"/>
            </a:pPr>
            <a:r>
              <a:rPr lang="ar-EG" sz="2400" dirty="0">
                <a:solidFill>
                  <a:schemeClr val="tx1"/>
                </a:solidFill>
                <a:latin typeface="Aptos Narrow"/>
              </a:rPr>
              <a:t>التعبير عن أوجه الخلاف بشكل بناء، مع التركيز على الأفكار بدلًا من الأفراد </a:t>
            </a:r>
            <a:endParaRPr lang="en-US" sz="2400" dirty="0">
              <a:solidFill>
                <a:schemeClr val="tx1"/>
              </a:solidFill>
              <a:latin typeface="Aptos Narrow"/>
              <a:ea typeface="Calibri"/>
              <a:cs typeface="Calibri"/>
            </a:endParaRPr>
          </a:p>
          <a:p>
            <a:pPr marL="383540" lvl="1" algn="r" rtl="1">
              <a:lnSpc>
                <a:spcPct val="100000"/>
              </a:lnSpc>
              <a:spcBef>
                <a:spcPts val="400"/>
              </a:spcBef>
              <a:buClr>
                <a:srgbClr val="004B24"/>
              </a:buClr>
              <a:buFont typeface="Wingdings" panose="05000000000000000000" pitchFamily="2" charset="2"/>
              <a:buChar char="§"/>
            </a:pPr>
            <a:r>
              <a:rPr lang="ar-EG" sz="2400" dirty="0">
                <a:solidFill>
                  <a:schemeClr val="tx1"/>
                </a:solidFill>
                <a:latin typeface="Aptos Narrow"/>
              </a:rPr>
              <a:t>الحد من المقاطعات لضمان المشاركة المنصفة</a:t>
            </a:r>
            <a:endParaRPr lang="en-US" sz="2400" dirty="0">
              <a:solidFill>
                <a:schemeClr val="tx1"/>
              </a:solidFill>
              <a:latin typeface="Aptos Narrow"/>
              <a:ea typeface="Calibri"/>
              <a:cs typeface="Calibri"/>
            </a:endParaRPr>
          </a:p>
          <a:p>
            <a:pPr marL="383540" lvl="1" algn="r" rtl="1">
              <a:lnSpc>
                <a:spcPct val="100000"/>
              </a:lnSpc>
              <a:spcBef>
                <a:spcPts val="400"/>
              </a:spcBef>
              <a:buClr>
                <a:srgbClr val="004B24"/>
              </a:buClr>
              <a:buFont typeface="Wingdings" panose="05000000000000000000" pitchFamily="2" charset="2"/>
              <a:buChar char="§"/>
            </a:pPr>
            <a:r>
              <a:rPr lang="ar-EG" sz="2400" dirty="0">
                <a:solidFill>
                  <a:schemeClr val="tx1"/>
                </a:solidFill>
                <a:latin typeface="Aptos Narrow"/>
                <a:ea typeface="Calibri"/>
                <a:cs typeface="Calibri"/>
              </a:rPr>
              <a:t>برجاء مشاركة أفكاركم في مناقشات المجموعة الصغيرة – نريد أن نسمع رأيكم!</a:t>
            </a:r>
            <a:endParaRPr lang="en-US" sz="2400" dirty="0">
              <a:solidFill>
                <a:schemeClr val="tx1"/>
              </a:solidFill>
            </a:endParaRPr>
          </a:p>
          <a:p>
            <a:pPr marL="383540" lvl="1" algn="r" rtl="1">
              <a:lnSpc>
                <a:spcPct val="100000"/>
              </a:lnSpc>
              <a:spcBef>
                <a:spcPts val="400"/>
              </a:spcBef>
              <a:buClr>
                <a:srgbClr val="004B24"/>
              </a:buClr>
              <a:buFont typeface="Wingdings" panose="05000000000000000000" pitchFamily="2" charset="2"/>
              <a:buChar char="§"/>
            </a:pPr>
            <a:endParaRPr lang="en-US" sz="2400" dirty="0">
              <a:solidFill>
                <a:srgbClr val="000000"/>
              </a:solidFill>
              <a:latin typeface="Aptos Narrow" panose="020B0004020202020204" pitchFamily="34" charset="0"/>
              <a:ea typeface="Calibri"/>
              <a:cs typeface="Calibri"/>
            </a:endParaRPr>
          </a:p>
          <a:p>
            <a:pPr marL="383540" lvl="1" algn="r" rtl="1">
              <a:lnSpc>
                <a:spcPct val="100000"/>
              </a:lnSpc>
              <a:spcBef>
                <a:spcPts val="400"/>
              </a:spcBef>
              <a:buFont typeface="Wingdings" panose="05000000000000000000" pitchFamily="2" charset="2"/>
              <a:buChar char="§"/>
            </a:pPr>
            <a:endParaRPr lang="en-US" sz="2400" dirty="0">
              <a:solidFill>
                <a:srgbClr val="FF0000"/>
              </a:solidFill>
              <a:highlight>
                <a:srgbClr val="FFFF00"/>
              </a:highlight>
              <a:latin typeface="Aptos Narrow" panose="020B0004020202020204" pitchFamily="34" charset="0"/>
              <a:ea typeface="Calibri"/>
              <a:cs typeface="Calibri"/>
            </a:endParaRPr>
          </a:p>
        </p:txBody>
      </p:sp>
    </p:spTree>
    <p:extLst>
      <p:ext uri="{BB962C8B-B14F-4D97-AF65-F5344CB8AC3E}">
        <p14:creationId xmlns:p14="http://schemas.microsoft.com/office/powerpoint/2010/main" val="2939520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341FF-170F-978D-67D1-46B0B78843E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2485DC6-5174-C457-9E6D-2ADD6004B16D}"/>
              </a:ext>
            </a:extLst>
          </p:cNvPr>
          <p:cNvSpPr>
            <a:spLocks noGrp="1"/>
          </p:cNvSpPr>
          <p:nvPr>
            <p:ph type="title"/>
          </p:nvPr>
        </p:nvSpPr>
        <p:spPr/>
        <p:txBody>
          <a:bodyPr/>
          <a:lstStyle/>
          <a:p>
            <a:pPr algn="r" rtl="1"/>
            <a:r>
              <a:rPr lang="ar-EG" dirty="0">
                <a:latin typeface="Aptos Display"/>
              </a:rPr>
              <a:t>النظرة العامة لفريق العمل</a:t>
            </a:r>
            <a:endParaRPr lang="en-US" dirty="0">
              <a:latin typeface="Aptos Display" panose="020B0004020202020204" pitchFamily="34" charset="0"/>
            </a:endParaRPr>
          </a:p>
        </p:txBody>
      </p:sp>
      <p:sp>
        <p:nvSpPr>
          <p:cNvPr id="3" name="Content Placeholder 2">
            <a:extLst>
              <a:ext uri="{FF2B5EF4-FFF2-40B4-BE49-F238E27FC236}">
                <a16:creationId xmlns:a16="http://schemas.microsoft.com/office/drawing/2014/main" id="{8E2F691A-3F59-F768-654F-50ABF6F987E6}"/>
              </a:ext>
            </a:extLst>
          </p:cNvPr>
          <p:cNvSpPr>
            <a:spLocks noGrp="1"/>
          </p:cNvSpPr>
          <p:nvPr>
            <p:ph idx="1"/>
          </p:nvPr>
        </p:nvSpPr>
        <p:spPr/>
        <p:txBody>
          <a:bodyPr vert="horz" lIns="0" tIns="45720" rIns="0" bIns="45720" rtlCol="0" anchor="t">
            <a:normAutofit/>
          </a:bodyPr>
          <a:lstStyle/>
          <a:p>
            <a:pPr marL="200660" lvl="1" indent="0" algn="r" rtl="1">
              <a:lnSpc>
                <a:spcPct val="108000"/>
              </a:lnSpc>
              <a:spcBef>
                <a:spcPts val="600"/>
              </a:spcBef>
              <a:spcAft>
                <a:spcPts val="600"/>
              </a:spcAft>
              <a:buNone/>
            </a:pPr>
            <a:r>
              <a:rPr lang="ar-EG" sz="2600" dirty="0">
                <a:latin typeface="Aptos Narrow"/>
                <a:ea typeface="+mn-lt"/>
                <a:cs typeface="+mn-lt"/>
              </a:rPr>
              <a:t>تم تأسيس فريق العمل من قبل </a:t>
            </a:r>
            <a:r>
              <a:rPr lang="ar-EG" sz="2600" dirty="0">
                <a:latin typeface="Aptos Narrow"/>
                <a:ea typeface="+mn-lt"/>
                <a:cs typeface="+mn-lt"/>
                <a:hlinkClick r:id="rId2"/>
              </a:rPr>
              <a:t>الفقرة 205 </a:t>
            </a:r>
            <a:r>
              <a:rPr lang="ar-EG" sz="2600" dirty="0">
                <a:latin typeface="Aptos Narrow"/>
                <a:ea typeface="+mn-lt"/>
                <a:cs typeface="+mn-lt"/>
              </a:rPr>
              <a:t>من ميزانية العام المالي 2025-2026.</a:t>
            </a:r>
            <a:endParaRPr lang="en-US" sz="2600" dirty="0">
              <a:latin typeface="Aptos Narrow"/>
              <a:ea typeface="+mn-lt"/>
              <a:cs typeface="+mn-lt"/>
            </a:endParaRPr>
          </a:p>
          <a:p>
            <a:pPr marL="200660" lvl="1" indent="0" algn="r" rtl="1">
              <a:lnSpc>
                <a:spcPct val="108000"/>
              </a:lnSpc>
              <a:spcBef>
                <a:spcPts val="600"/>
              </a:spcBef>
              <a:spcAft>
                <a:spcPts val="600"/>
              </a:spcAft>
              <a:buNone/>
            </a:pPr>
            <a:endParaRPr lang="en-US" sz="2600" dirty="0">
              <a:latin typeface="Aptos Narrow"/>
              <a:ea typeface="+mn-lt"/>
              <a:cs typeface="+mn-lt"/>
            </a:endParaRPr>
          </a:p>
          <a:p>
            <a:pPr marL="200660" lvl="1" indent="0" algn="r" rtl="1">
              <a:lnSpc>
                <a:spcPct val="108000"/>
              </a:lnSpc>
              <a:spcBef>
                <a:spcPts val="600"/>
              </a:spcBef>
              <a:spcAft>
                <a:spcPts val="600"/>
              </a:spcAft>
              <a:buNone/>
            </a:pPr>
            <a:r>
              <a:rPr lang="ar-EG" sz="2600" b="1" dirty="0">
                <a:latin typeface="Aptos Narrow"/>
                <a:ea typeface="+mn-lt"/>
                <a:cs typeface="+mn-lt"/>
              </a:rPr>
              <a:t>يضم فريق العمل هذا قادة الهيئات، المناصرين والسكان بهدف: </a:t>
            </a:r>
            <a:endParaRPr lang="en-US" dirty="0"/>
          </a:p>
          <a:p>
            <a:pPr marL="657860" lvl="1" indent="-457200" algn="r" rtl="1">
              <a:lnSpc>
                <a:spcPct val="108000"/>
              </a:lnSpc>
            </a:pPr>
            <a:r>
              <a:rPr lang="ar-EG" sz="2600" dirty="0">
                <a:latin typeface="Aptos Narrow"/>
                <a:ea typeface="+mn-lt"/>
                <a:cs typeface="+mn-lt"/>
              </a:rPr>
              <a:t>تناول الوصول المكافئ لنهر </a:t>
            </a:r>
            <a:r>
              <a:rPr lang="en-US" sz="2600" dirty="0">
                <a:latin typeface="Aptos Narrow"/>
                <a:ea typeface="+mn-lt"/>
                <a:cs typeface="+mn-lt"/>
              </a:rPr>
              <a:t>Charles</a:t>
            </a:r>
            <a:r>
              <a:rPr lang="ar-EG" sz="2600" dirty="0">
                <a:latin typeface="Aptos Narrow"/>
                <a:ea typeface="+mn-lt"/>
                <a:cs typeface="+mn-lt"/>
              </a:rPr>
              <a:t> في المنطقة ما بين جسر </a:t>
            </a:r>
            <a:r>
              <a:rPr lang="en-US" sz="2600" dirty="0">
                <a:latin typeface="Aptos Narrow"/>
                <a:ea typeface="+mn-lt"/>
                <a:cs typeface="+mn-lt"/>
              </a:rPr>
              <a:t>Longfellow</a:t>
            </a:r>
            <a:r>
              <a:rPr lang="ar-EG" sz="2600" dirty="0">
                <a:latin typeface="Aptos Narrow"/>
                <a:ea typeface="+mn-lt"/>
                <a:cs typeface="+mn-lt"/>
              </a:rPr>
              <a:t> وجسر </a:t>
            </a:r>
            <a:r>
              <a:rPr lang="en-US" sz="2600" dirty="0">
                <a:latin typeface="Aptos Narrow"/>
                <a:ea typeface="+mn-lt"/>
                <a:cs typeface="+mn-lt"/>
              </a:rPr>
              <a:t>Eliot</a:t>
            </a:r>
          </a:p>
          <a:p>
            <a:pPr marL="657860" lvl="1" indent="-457200" algn="r" rtl="1">
              <a:lnSpc>
                <a:spcPct val="108000"/>
              </a:lnSpc>
            </a:pPr>
            <a:r>
              <a:rPr lang="ar-EG" sz="2600" dirty="0">
                <a:latin typeface="Aptos Narrow"/>
                <a:ea typeface="+mn-lt"/>
                <a:cs typeface="+mn-lt"/>
              </a:rPr>
              <a:t>ضمان تطبيق وتفعيل العمليات الشاملة لإشراك جميع الجهات المعنية ذات الصلة عند إجراء المناقشات التي تدور حول منطقة نهر </a:t>
            </a:r>
            <a:r>
              <a:rPr lang="en-US" sz="2600" dirty="0">
                <a:latin typeface="Aptos Narrow"/>
                <a:ea typeface="+mn-lt"/>
                <a:cs typeface="+mn-lt"/>
              </a:rPr>
              <a:t>Charles</a:t>
            </a:r>
          </a:p>
          <a:p>
            <a:pPr marL="657860" lvl="1" indent="-457200" algn="r" rtl="1">
              <a:lnSpc>
                <a:spcPct val="108000"/>
              </a:lnSpc>
            </a:pPr>
            <a:r>
              <a:rPr lang="ar-EG" sz="2600" dirty="0">
                <a:latin typeface="Aptos Narrow"/>
                <a:ea typeface="+mn-lt"/>
                <a:cs typeface="+mn-lt"/>
              </a:rPr>
              <a:t>تحسين طرق التواصل مع الجهات المعنية المشتركة</a:t>
            </a:r>
            <a:endParaRPr lang="en-US" dirty="0">
              <a:ea typeface="Calibri"/>
              <a:cs typeface="Calibri"/>
            </a:endParaRPr>
          </a:p>
        </p:txBody>
      </p:sp>
      <p:pic>
        <p:nvPicPr>
          <p:cNvPr id="4" name="Picture 3" descr="QR code for Section 205 establishing the task force.">
            <a:extLst>
              <a:ext uri="{FF2B5EF4-FFF2-40B4-BE49-F238E27FC236}">
                <a16:creationId xmlns:a16="http://schemas.microsoft.com/office/drawing/2014/main" id="{777AF964-BBC1-02E2-812E-D7E154E0A65D}"/>
              </a:ext>
            </a:extLst>
          </p:cNvPr>
          <p:cNvPicPr>
            <a:picLocks noChangeAspect="1"/>
          </p:cNvPicPr>
          <p:nvPr/>
        </p:nvPicPr>
        <p:blipFill>
          <a:blip r:embed="rId3"/>
          <a:stretch>
            <a:fillRect/>
          </a:stretch>
        </p:blipFill>
        <p:spPr>
          <a:xfrm>
            <a:off x="12896" y="0"/>
            <a:ext cx="1940560" cy="1930400"/>
          </a:xfrm>
          <a:prstGeom prst="rect">
            <a:avLst/>
          </a:prstGeom>
        </p:spPr>
      </p:pic>
      <p:sp>
        <p:nvSpPr>
          <p:cNvPr id="5" name="TextBox 4">
            <a:extLst>
              <a:ext uri="{FF2B5EF4-FFF2-40B4-BE49-F238E27FC236}">
                <a16:creationId xmlns:a16="http://schemas.microsoft.com/office/drawing/2014/main" id="{F2D332E1-7054-382B-6270-48E8C19630FD}"/>
              </a:ext>
            </a:extLst>
          </p:cNvPr>
          <p:cNvSpPr txBox="1"/>
          <p:nvPr/>
        </p:nvSpPr>
        <p:spPr>
          <a:xfrm>
            <a:off x="2980" y="1808480"/>
            <a:ext cx="194056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1200" b="1" dirty="0">
                <a:solidFill>
                  <a:srgbClr val="273144"/>
                </a:solidFill>
                <a:ea typeface="+mn-lt"/>
                <a:cs typeface="+mn-lt"/>
              </a:rPr>
              <a:t>https://mapc.ma/44d9yhW</a:t>
            </a:r>
            <a:endParaRPr lang="en-US" b="1" dirty="0"/>
          </a:p>
        </p:txBody>
      </p:sp>
    </p:spTree>
    <p:extLst>
      <p:ext uri="{BB962C8B-B14F-4D97-AF65-F5344CB8AC3E}">
        <p14:creationId xmlns:p14="http://schemas.microsoft.com/office/powerpoint/2010/main" val="3254783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CF3F2-3BC4-FE0E-EAB5-1E89E2EFA5EB}"/>
              </a:ext>
            </a:extLst>
          </p:cNvPr>
          <p:cNvSpPr>
            <a:spLocks noGrp="1"/>
          </p:cNvSpPr>
          <p:nvPr>
            <p:ph type="title"/>
          </p:nvPr>
        </p:nvSpPr>
        <p:spPr/>
        <p:txBody>
          <a:bodyPr/>
          <a:lstStyle/>
          <a:p>
            <a:pPr algn="r" rtl="1"/>
            <a:r>
              <a:rPr lang="ar-EG" dirty="0">
                <a:latin typeface="Aptos Display"/>
                <a:ea typeface="Calibri Light"/>
                <a:cs typeface="Calibri Light"/>
              </a:rPr>
              <a:t>نطاق التوصيات</a:t>
            </a:r>
            <a:endParaRPr lang="en-US" dirty="0">
              <a:latin typeface="Aptos Display"/>
              <a:ea typeface="Calibri Light"/>
              <a:cs typeface="Calibri Light"/>
            </a:endParaRPr>
          </a:p>
        </p:txBody>
      </p:sp>
      <p:sp>
        <p:nvSpPr>
          <p:cNvPr id="6" name="Content Placeholder 5">
            <a:extLst>
              <a:ext uri="{FF2B5EF4-FFF2-40B4-BE49-F238E27FC236}">
                <a16:creationId xmlns:a16="http://schemas.microsoft.com/office/drawing/2014/main" id="{3AAFEA63-4337-CF55-3A5F-31C17C31DAFA}"/>
              </a:ext>
            </a:extLst>
          </p:cNvPr>
          <p:cNvSpPr>
            <a:spLocks noGrp="1"/>
          </p:cNvSpPr>
          <p:nvPr>
            <p:ph idx="1"/>
          </p:nvPr>
        </p:nvSpPr>
        <p:spPr/>
        <p:txBody>
          <a:bodyPr vert="horz" lIns="0" tIns="45720" rIns="0" bIns="45720" rtlCol="0" anchor="t">
            <a:normAutofit/>
          </a:bodyPr>
          <a:lstStyle/>
          <a:p>
            <a:pPr marL="0" indent="0" algn="r" rtl="1">
              <a:lnSpc>
                <a:spcPct val="100000"/>
              </a:lnSpc>
              <a:spcBef>
                <a:spcPts val="0"/>
              </a:spcBef>
              <a:spcAft>
                <a:spcPts val="0"/>
              </a:spcAft>
              <a:buNone/>
            </a:pPr>
            <a:r>
              <a:rPr lang="ar-EG" sz="2800" b="1" dirty="0">
                <a:solidFill>
                  <a:srgbClr val="004B24"/>
                </a:solidFill>
                <a:latin typeface="Aptos Narrow"/>
                <a:ea typeface="+mn-lt"/>
                <a:cs typeface="+mn-lt"/>
              </a:rPr>
              <a:t>من الفقرة 205:</a:t>
            </a:r>
            <a:endParaRPr lang="en-US" sz="2800" dirty="0">
              <a:solidFill>
                <a:srgbClr val="004B24"/>
              </a:solidFill>
              <a:latin typeface="Aptos Narrow"/>
              <a:ea typeface="+mn-lt"/>
              <a:cs typeface="+mn-lt"/>
            </a:endParaRPr>
          </a:p>
          <a:p>
            <a:pPr algn="r" rtl="1">
              <a:lnSpc>
                <a:spcPct val="100000"/>
              </a:lnSpc>
              <a:spcBef>
                <a:spcPts val="0"/>
              </a:spcBef>
              <a:spcAft>
                <a:spcPts val="0"/>
              </a:spcAft>
            </a:pPr>
            <a:r>
              <a:rPr lang="ar-EG" sz="2400" dirty="0">
                <a:solidFill>
                  <a:srgbClr val="141414"/>
                </a:solidFill>
                <a:latin typeface="Aptos Narrow"/>
                <a:ea typeface="+mn-lt"/>
                <a:cs typeface="+mn-lt"/>
              </a:rPr>
              <a:t>(</a:t>
            </a:r>
            <a:r>
              <a:rPr lang="en-US" sz="2400" dirty="0">
                <a:solidFill>
                  <a:srgbClr val="141414"/>
                </a:solidFill>
                <a:latin typeface="Aptos Narrow"/>
                <a:ea typeface="+mn-lt"/>
                <a:cs typeface="+mn-lt"/>
              </a:rPr>
              <a:t>c</a:t>
            </a:r>
            <a:r>
              <a:rPr lang="ar-EG" sz="2400" dirty="0">
                <a:solidFill>
                  <a:srgbClr val="141414"/>
                </a:solidFill>
                <a:latin typeface="Aptos Narrow"/>
                <a:ea typeface="+mn-lt"/>
                <a:cs typeface="+mn-lt"/>
              </a:rPr>
              <a:t>) سوف يتضمن كلًا من توصيات فريق العمل وفقًا للفقرة الفرعية (</a:t>
            </a:r>
            <a:r>
              <a:rPr lang="en-US" sz="2400" dirty="0">
                <a:solidFill>
                  <a:srgbClr val="141414"/>
                </a:solidFill>
                <a:latin typeface="Aptos Narrow"/>
                <a:ea typeface="+mn-lt"/>
                <a:cs typeface="+mn-lt"/>
              </a:rPr>
              <a:t>b</a:t>
            </a:r>
            <a:r>
              <a:rPr lang="ar-EG" sz="2400" dirty="0">
                <a:solidFill>
                  <a:srgbClr val="141414"/>
                </a:solidFill>
                <a:latin typeface="Aptos Narrow"/>
                <a:ea typeface="+mn-lt"/>
                <a:cs typeface="+mn-lt"/>
              </a:rPr>
              <a:t>) والتقرير وفقًا للفقرة الفرعية (</a:t>
            </a:r>
            <a:r>
              <a:rPr lang="en-US" sz="2400" dirty="0">
                <a:solidFill>
                  <a:srgbClr val="141414"/>
                </a:solidFill>
                <a:latin typeface="Aptos Narrow"/>
                <a:ea typeface="+mn-lt"/>
                <a:cs typeface="+mn-lt"/>
              </a:rPr>
              <a:t>g</a:t>
            </a:r>
            <a:r>
              <a:rPr lang="ar-EG" sz="2400" dirty="0">
                <a:solidFill>
                  <a:srgbClr val="141414"/>
                </a:solidFill>
                <a:latin typeface="Aptos Narrow"/>
                <a:ea typeface="+mn-lt"/>
                <a:cs typeface="+mn-lt"/>
              </a:rPr>
              <a:t>)، على سبيل المثال لا الحصر، طرق تهدف إلى: (</a:t>
            </a:r>
            <a:r>
              <a:rPr lang="en-US" sz="2400" dirty="0" err="1">
                <a:solidFill>
                  <a:srgbClr val="141414"/>
                </a:solidFill>
                <a:latin typeface="Aptos Narrow"/>
                <a:ea typeface="+mn-lt"/>
                <a:cs typeface="+mn-lt"/>
              </a:rPr>
              <a:t>i</a:t>
            </a:r>
            <a:r>
              <a:rPr lang="ar-EG" sz="2400" dirty="0">
                <a:solidFill>
                  <a:srgbClr val="141414"/>
                </a:solidFill>
                <a:latin typeface="Aptos Narrow"/>
                <a:ea typeface="+mn-lt"/>
                <a:cs typeface="+mn-lt"/>
              </a:rPr>
              <a:t>) التأكد من دراسة الإدارة </a:t>
            </a:r>
            <a:r>
              <a:rPr lang="ar-EG" sz="2400" dirty="0">
                <a:solidFill>
                  <a:srgbClr val="141414"/>
                </a:solidFill>
                <a:highlight>
                  <a:srgbClr val="FFFF00"/>
                </a:highlight>
                <a:latin typeface="Aptos Narrow"/>
                <a:ea typeface="+mn-lt"/>
                <a:cs typeface="+mn-lt"/>
              </a:rPr>
              <a:t>لمبادئ العدالة البيئية </a:t>
            </a:r>
            <a:r>
              <a:rPr lang="ar-EG" sz="2400" dirty="0">
                <a:solidFill>
                  <a:srgbClr val="141414"/>
                </a:solidFill>
                <a:latin typeface="Aptos Narrow"/>
                <a:ea typeface="+mn-lt"/>
                <a:cs typeface="+mn-lt"/>
              </a:rPr>
              <a:t>عند اتخاذ قرارات تتضمن منطقة نهر </a:t>
            </a:r>
            <a:r>
              <a:rPr lang="en-US" sz="2400" dirty="0">
                <a:solidFill>
                  <a:srgbClr val="141414"/>
                </a:solidFill>
                <a:latin typeface="Aptos Narrow"/>
                <a:ea typeface="+mn-lt"/>
                <a:cs typeface="+mn-lt"/>
              </a:rPr>
              <a:t>Charles</a:t>
            </a:r>
            <a:r>
              <a:rPr lang="ar-EG" sz="2400" dirty="0">
                <a:solidFill>
                  <a:srgbClr val="141414"/>
                </a:solidFill>
                <a:latin typeface="Aptos Narrow"/>
                <a:ea typeface="+mn-lt"/>
                <a:cs typeface="+mn-lt"/>
              </a:rPr>
              <a:t> ما بين جسر </a:t>
            </a:r>
            <a:r>
              <a:rPr lang="en-US" sz="2400" dirty="0">
                <a:solidFill>
                  <a:srgbClr val="141414"/>
                </a:solidFill>
                <a:latin typeface="Aptos Narrow"/>
                <a:ea typeface="+mn-lt"/>
                <a:cs typeface="+mn-lt"/>
              </a:rPr>
              <a:t>Longfellow</a:t>
            </a:r>
            <a:r>
              <a:rPr lang="ar-EG" sz="2400" dirty="0">
                <a:solidFill>
                  <a:srgbClr val="141414"/>
                </a:solidFill>
                <a:latin typeface="Aptos Narrow"/>
                <a:ea typeface="+mn-lt"/>
                <a:cs typeface="+mn-lt"/>
              </a:rPr>
              <a:t> وجسر </a:t>
            </a:r>
            <a:r>
              <a:rPr lang="en-US" sz="2400" dirty="0">
                <a:solidFill>
                  <a:srgbClr val="141414"/>
                </a:solidFill>
                <a:latin typeface="Aptos Narrow"/>
                <a:ea typeface="+mn-lt"/>
                <a:cs typeface="+mn-lt"/>
              </a:rPr>
              <a:t>Eliot</a:t>
            </a:r>
            <a:r>
              <a:rPr lang="ar-EG" sz="2400" dirty="0">
                <a:solidFill>
                  <a:srgbClr val="141414"/>
                </a:solidFill>
                <a:latin typeface="Aptos Narrow"/>
                <a:ea typeface="+mn-lt"/>
                <a:cs typeface="+mn-lt"/>
              </a:rPr>
              <a:t>؛ (</a:t>
            </a:r>
            <a:r>
              <a:rPr lang="en-US" sz="2400" dirty="0">
                <a:solidFill>
                  <a:srgbClr val="141414"/>
                </a:solidFill>
                <a:latin typeface="Aptos Narrow"/>
                <a:ea typeface="+mn-lt"/>
                <a:cs typeface="+mn-lt"/>
              </a:rPr>
              <a:t>ii</a:t>
            </a:r>
            <a:r>
              <a:rPr lang="ar-EG" sz="2400" dirty="0">
                <a:solidFill>
                  <a:srgbClr val="141414"/>
                </a:solidFill>
                <a:latin typeface="Aptos Narrow"/>
                <a:ea typeface="+mn-lt"/>
                <a:cs typeface="+mn-lt"/>
              </a:rPr>
              <a:t>) التأكد من </a:t>
            </a:r>
            <a:r>
              <a:rPr lang="ar-EG" sz="2400" dirty="0">
                <a:solidFill>
                  <a:srgbClr val="141414"/>
                </a:solidFill>
                <a:highlight>
                  <a:srgbClr val="FFFF00"/>
                </a:highlight>
                <a:latin typeface="Aptos Narrow"/>
                <a:ea typeface="+mn-lt"/>
                <a:cs typeface="+mn-lt"/>
              </a:rPr>
              <a:t>اشتراك جميع الأطراف المعنية </a:t>
            </a:r>
            <a:r>
              <a:rPr lang="ar-EG" sz="2400" dirty="0">
                <a:solidFill>
                  <a:srgbClr val="141414"/>
                </a:solidFill>
                <a:latin typeface="Aptos Narrow"/>
                <a:ea typeface="+mn-lt"/>
                <a:cs typeface="+mn-lt"/>
              </a:rPr>
              <a:t>عند اتخاذ قرارات موضوعية أو جوهرية بخصوص إغلاق أو تقييد الوصول إلى </a:t>
            </a:r>
            <a:r>
              <a:rPr lang="en-US" sz="2400" dirty="0">
                <a:solidFill>
                  <a:srgbClr val="141414"/>
                </a:solidFill>
                <a:latin typeface="Aptos Narrow"/>
                <a:ea typeface="+mn-lt"/>
                <a:cs typeface="+mn-lt"/>
              </a:rPr>
              <a:t>Memorial drive</a:t>
            </a:r>
            <a:r>
              <a:rPr lang="ar-EG" sz="2400" dirty="0">
                <a:solidFill>
                  <a:srgbClr val="141414"/>
                </a:solidFill>
                <a:latin typeface="Aptos Narrow"/>
                <a:ea typeface="+mn-lt"/>
                <a:cs typeface="+mn-lt"/>
              </a:rPr>
              <a:t>؛ (</a:t>
            </a:r>
            <a:r>
              <a:rPr lang="en-US" sz="2400" dirty="0">
                <a:solidFill>
                  <a:srgbClr val="141414"/>
                </a:solidFill>
                <a:latin typeface="Aptos Narrow"/>
                <a:ea typeface="+mn-lt"/>
                <a:cs typeface="+mn-lt"/>
              </a:rPr>
              <a:t>iii</a:t>
            </a:r>
            <a:r>
              <a:rPr lang="ar-EG" sz="2400" dirty="0">
                <a:solidFill>
                  <a:srgbClr val="141414"/>
                </a:solidFill>
                <a:latin typeface="Aptos Narrow"/>
                <a:ea typeface="+mn-lt"/>
                <a:cs typeface="+mn-lt"/>
              </a:rPr>
              <a:t>) التأكد من تلقي ساكني الحي المجاور </a:t>
            </a:r>
            <a:r>
              <a:rPr lang="ar-EG" sz="2400" dirty="0">
                <a:solidFill>
                  <a:srgbClr val="141414"/>
                </a:solidFill>
                <a:highlight>
                  <a:srgbClr val="FFFF00"/>
                </a:highlight>
                <a:latin typeface="Aptos Narrow"/>
                <a:ea typeface="+mn-lt"/>
                <a:cs typeface="+mn-lt"/>
              </a:rPr>
              <a:t>إخطار ملائم </a:t>
            </a:r>
            <a:r>
              <a:rPr lang="ar-EG" sz="2400" dirty="0">
                <a:solidFill>
                  <a:srgbClr val="141414"/>
                </a:solidFill>
                <a:latin typeface="Aptos Narrow"/>
                <a:ea typeface="+mn-lt"/>
                <a:cs typeface="+mn-lt"/>
              </a:rPr>
              <a:t>عند قيام الإدارة بإجراء تغييرات في الوصول إلى </a:t>
            </a:r>
            <a:r>
              <a:rPr lang="en-US" sz="2400" dirty="0">
                <a:solidFill>
                  <a:srgbClr val="141414"/>
                </a:solidFill>
                <a:latin typeface="Aptos Narrow"/>
                <a:ea typeface="+mn-lt"/>
                <a:cs typeface="+mn-lt"/>
              </a:rPr>
              <a:t>Memorial drive</a:t>
            </a:r>
            <a:r>
              <a:rPr lang="ar-EG" sz="2400" dirty="0">
                <a:solidFill>
                  <a:srgbClr val="141414"/>
                </a:solidFill>
                <a:latin typeface="Aptos Narrow"/>
                <a:ea typeface="+mn-lt"/>
                <a:cs typeface="+mn-lt"/>
              </a:rPr>
              <a:t>؛ و(</a:t>
            </a:r>
            <a:r>
              <a:rPr lang="en-US" sz="2400" dirty="0">
                <a:solidFill>
                  <a:srgbClr val="141414"/>
                </a:solidFill>
                <a:latin typeface="Aptos Narrow"/>
                <a:ea typeface="+mn-lt"/>
                <a:cs typeface="+mn-lt"/>
              </a:rPr>
              <a:t>iv</a:t>
            </a:r>
            <a:r>
              <a:rPr lang="ar-EG" sz="2400" dirty="0">
                <a:solidFill>
                  <a:srgbClr val="141414"/>
                </a:solidFill>
                <a:latin typeface="Aptos Narrow"/>
                <a:ea typeface="+mn-lt"/>
                <a:cs typeface="+mn-lt"/>
              </a:rPr>
              <a:t>) </a:t>
            </a:r>
            <a:r>
              <a:rPr lang="ar-EG" sz="2400" dirty="0">
                <a:solidFill>
                  <a:srgbClr val="141414"/>
                </a:solidFill>
                <a:highlight>
                  <a:srgbClr val="FFFF00"/>
                </a:highlight>
                <a:latin typeface="Aptos Narrow"/>
                <a:ea typeface="+mn-lt"/>
                <a:cs typeface="+mn-lt"/>
              </a:rPr>
              <a:t>تطوير البرامج </a:t>
            </a:r>
            <a:r>
              <a:rPr lang="ar-EG" sz="2400" dirty="0">
                <a:solidFill>
                  <a:srgbClr val="141414"/>
                </a:solidFill>
                <a:latin typeface="Aptos Narrow"/>
                <a:ea typeface="+mn-lt"/>
                <a:cs typeface="+mn-lt"/>
              </a:rPr>
              <a:t>المعدة على امتداد نهر </a:t>
            </a:r>
            <a:r>
              <a:rPr lang="en-US" sz="2400" dirty="0">
                <a:solidFill>
                  <a:srgbClr val="141414"/>
                </a:solidFill>
                <a:latin typeface="Aptos Narrow"/>
                <a:ea typeface="+mn-lt"/>
                <a:cs typeface="+mn-lt"/>
              </a:rPr>
              <a:t>Charles</a:t>
            </a:r>
            <a:r>
              <a:rPr lang="ar-EG" sz="2400" dirty="0">
                <a:solidFill>
                  <a:srgbClr val="141414"/>
                </a:solidFill>
                <a:latin typeface="Aptos Narrow"/>
                <a:ea typeface="+mn-lt"/>
                <a:cs typeface="+mn-lt"/>
              </a:rPr>
              <a:t> والتي يمكن التمتع بها من قبل مجموعة عريضة ومتنوعة من الجهات المعنية. </a:t>
            </a:r>
            <a:endParaRPr lang="en-US" sz="2400" dirty="0">
              <a:solidFill>
                <a:srgbClr val="000000"/>
              </a:solidFill>
              <a:latin typeface="Aptos Narrow"/>
              <a:ea typeface="+mn-lt"/>
              <a:cs typeface="+mn-lt"/>
            </a:endParaRPr>
          </a:p>
        </p:txBody>
      </p:sp>
    </p:spTree>
    <p:extLst>
      <p:ext uri="{BB962C8B-B14F-4D97-AF65-F5344CB8AC3E}">
        <p14:creationId xmlns:p14="http://schemas.microsoft.com/office/powerpoint/2010/main" val="3989607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8495AA-0B76-66A5-ECE9-E8ED76436F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109CF8C-E8A0-9422-AAA2-D17F01482E54}"/>
              </a:ext>
            </a:extLst>
          </p:cNvPr>
          <p:cNvSpPr>
            <a:spLocks noGrp="1"/>
          </p:cNvSpPr>
          <p:nvPr>
            <p:ph type="title"/>
          </p:nvPr>
        </p:nvSpPr>
        <p:spPr/>
        <p:txBody>
          <a:bodyPr/>
          <a:lstStyle/>
          <a:p>
            <a:pPr algn="r" rtl="1"/>
            <a:r>
              <a:rPr lang="ar-EG" dirty="0">
                <a:latin typeface="Aptos Display"/>
                <a:ea typeface="Calibri Light"/>
                <a:cs typeface="Calibri Light"/>
              </a:rPr>
              <a:t>مبادئ العدالة البيئية</a:t>
            </a:r>
            <a:endParaRPr lang="en-US" dirty="0">
              <a:latin typeface="Aptos Display"/>
              <a:ea typeface="Calibri Light"/>
              <a:cs typeface="Calibri Light"/>
            </a:endParaRPr>
          </a:p>
        </p:txBody>
      </p:sp>
      <p:sp>
        <p:nvSpPr>
          <p:cNvPr id="6" name="Content Placeholder 5">
            <a:extLst>
              <a:ext uri="{FF2B5EF4-FFF2-40B4-BE49-F238E27FC236}">
                <a16:creationId xmlns:a16="http://schemas.microsoft.com/office/drawing/2014/main" id="{130AD1C0-AD14-DF25-75B0-8A8EBE528CEE}"/>
              </a:ext>
            </a:extLst>
          </p:cNvPr>
          <p:cNvSpPr>
            <a:spLocks noGrp="1"/>
          </p:cNvSpPr>
          <p:nvPr>
            <p:ph idx="1"/>
          </p:nvPr>
        </p:nvSpPr>
        <p:spPr/>
        <p:txBody>
          <a:bodyPr vert="horz" lIns="0" tIns="45720" rIns="0" bIns="45720" rtlCol="0" anchor="t">
            <a:normAutofit/>
          </a:bodyPr>
          <a:lstStyle/>
          <a:p>
            <a:pPr marL="0" indent="0" algn="r" rtl="1">
              <a:lnSpc>
                <a:spcPct val="100000"/>
              </a:lnSpc>
              <a:spcBef>
                <a:spcPts val="0"/>
              </a:spcBef>
              <a:spcAft>
                <a:spcPts val="0"/>
              </a:spcAft>
              <a:buNone/>
            </a:pPr>
            <a:r>
              <a:rPr lang="ar-EG" sz="2800" b="1" dirty="0">
                <a:solidFill>
                  <a:srgbClr val="004B24"/>
                </a:solidFill>
                <a:latin typeface="Arial"/>
                <a:ea typeface="+mn-lt"/>
                <a:cs typeface="+mn-lt"/>
              </a:rPr>
              <a:t>من استراتيجية العدالة البيئية التابعة لـ </a:t>
            </a:r>
            <a:r>
              <a:rPr lang="en-US" sz="2800" b="1" dirty="0">
                <a:solidFill>
                  <a:srgbClr val="004B24"/>
                </a:solidFill>
                <a:latin typeface="Arial"/>
                <a:ea typeface="+mn-lt"/>
                <a:cs typeface="+mn-lt"/>
              </a:rPr>
              <a:t>EEA</a:t>
            </a:r>
            <a:r>
              <a:rPr lang="ar-EG" sz="2800" b="1" dirty="0">
                <a:solidFill>
                  <a:srgbClr val="004B24"/>
                </a:solidFill>
                <a:latin typeface="Arial"/>
                <a:ea typeface="+mn-lt"/>
                <a:cs typeface="+mn-lt"/>
              </a:rPr>
              <a:t>:</a:t>
            </a:r>
            <a:endParaRPr lang="en-US" sz="2800" dirty="0">
              <a:solidFill>
                <a:srgbClr val="004B24"/>
              </a:solidFill>
              <a:latin typeface="Arial"/>
              <a:ea typeface="+mn-lt"/>
              <a:cs typeface="+mn-lt"/>
            </a:endParaRPr>
          </a:p>
          <a:p>
            <a:pPr algn="r" rtl="1">
              <a:lnSpc>
                <a:spcPct val="100000"/>
              </a:lnSpc>
              <a:spcBef>
                <a:spcPts val="0"/>
              </a:spcBef>
              <a:spcAft>
                <a:spcPts val="0"/>
              </a:spcAft>
            </a:pPr>
            <a:r>
              <a:rPr lang="ar-EG" sz="2400" dirty="0">
                <a:solidFill>
                  <a:srgbClr val="141414"/>
                </a:solidFill>
                <a:latin typeface="Arial"/>
                <a:ea typeface="+mn-lt"/>
                <a:cs typeface="+mn-lt"/>
              </a:rPr>
              <a:t>تدعم "مبادئ العدالة البيئية" حماية الأفراد من التلوث البيئي مع القدرة على العيش في بيئة نظيفة وصحية والتمتع بها، بصرف النظر عن العرق، اللون، الدخل، الفئة، الإعاقة، الهوية الجنسية، التوجه الجنسي، الموطن الأصلي، الأصل الإثني أو النسب، المعتقد الديني أو إجادة اللغة الإنجليزية، والتي تشمل: (</a:t>
            </a:r>
            <a:r>
              <a:rPr lang="en-US" sz="2400" dirty="0" err="1">
                <a:solidFill>
                  <a:srgbClr val="141414"/>
                </a:solidFill>
                <a:latin typeface="Arial"/>
                <a:ea typeface="+mn-lt"/>
                <a:cs typeface="+mn-lt"/>
              </a:rPr>
              <a:t>i</a:t>
            </a:r>
            <a:r>
              <a:rPr lang="ar-EG" sz="2400" dirty="0">
                <a:solidFill>
                  <a:srgbClr val="141414"/>
                </a:solidFill>
                <a:latin typeface="Arial"/>
                <a:ea typeface="+mn-lt"/>
                <a:cs typeface="+mn-lt"/>
              </a:rPr>
              <a:t>) المشاركة الفعالة لجميع الأفراد فيما يتعلق بوضع القوانين واللوائح والسياسات البيئية، وتطبيقها وإنفاذها، بما في ذلك سياسات التغير المناخي؛ و(</a:t>
            </a:r>
            <a:r>
              <a:rPr lang="en-US" sz="2400" dirty="0">
                <a:solidFill>
                  <a:srgbClr val="141414"/>
                </a:solidFill>
                <a:latin typeface="Arial"/>
                <a:ea typeface="+mn-lt"/>
                <a:cs typeface="+mn-lt"/>
              </a:rPr>
              <a:t>ii</a:t>
            </a:r>
            <a:r>
              <a:rPr lang="ar-EG" sz="2400" dirty="0">
                <a:solidFill>
                  <a:srgbClr val="141414"/>
                </a:solidFill>
                <a:latin typeface="Arial"/>
                <a:ea typeface="+mn-lt"/>
                <a:cs typeface="+mn-lt"/>
              </a:rPr>
              <a:t>) التوزيع العادل للطاقة والمنافع والأعباء البيئية.   </a:t>
            </a:r>
            <a:endParaRPr lang="en-US" sz="2400" dirty="0">
              <a:solidFill>
                <a:srgbClr val="000000"/>
              </a:solidFill>
              <a:latin typeface="Arial"/>
              <a:ea typeface="+mn-lt"/>
              <a:cs typeface="+mn-lt"/>
            </a:endParaRPr>
          </a:p>
        </p:txBody>
      </p:sp>
    </p:spTree>
    <p:extLst>
      <p:ext uri="{BB962C8B-B14F-4D97-AF65-F5344CB8AC3E}">
        <p14:creationId xmlns:p14="http://schemas.microsoft.com/office/powerpoint/2010/main" val="42884874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2EC7778-A1E0-D894-A7B7-9D1EBB7A8031}"/>
              </a:ext>
            </a:extLst>
          </p:cNvPr>
          <p:cNvSpPr txBox="1">
            <a:spLocks noGrp="1"/>
          </p:cNvSpPr>
          <p:nvPr>
            <p:ph type="title" idx="4294967295"/>
          </p:nvPr>
        </p:nvSpPr>
        <p:spPr>
          <a:xfrm>
            <a:off x="1767840" y="164683"/>
            <a:ext cx="10058400" cy="86147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r" defTabSz="914400" rtl="1" eaLnBrk="1" fontAlgn="auto" latinLnBrk="0" hangingPunct="1">
              <a:lnSpc>
                <a:spcPct val="85000"/>
              </a:lnSpc>
              <a:spcBef>
                <a:spcPct val="0"/>
              </a:spcBef>
              <a:spcAft>
                <a:spcPts val="0"/>
              </a:spcAft>
              <a:buClrTx/>
              <a:buSzTx/>
              <a:buFontTx/>
              <a:buNone/>
              <a:tabLst/>
              <a:defRPr/>
            </a:pPr>
            <a:r>
              <a:rPr kumimoji="0" lang="ar-EG"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خريطة توضح حدود</a:t>
            </a:r>
            <a:r>
              <a:rPr kumimoji="0" lang="en-US" sz="4800" b="0" i="0" u="none" strike="noStrike" kern="1200" cap="none" spc="-50" normalizeH="0" baseline="0" noProof="0" dirty="0">
                <a:ln>
                  <a:noFill/>
                </a:ln>
                <a:solidFill>
                  <a:schemeClr val="tx1">
                    <a:lumMod val="75000"/>
                    <a:lumOff val="25000"/>
                  </a:schemeClr>
                </a:solidFill>
                <a:effectLst/>
                <a:uLnTx/>
                <a:uFillTx/>
                <a:latin typeface="Aptos Display"/>
                <a:ea typeface="Calibri Light"/>
                <a:cs typeface="Calibri Light"/>
              </a:rPr>
              <a:t>Memorial Drive </a:t>
            </a:r>
          </a:p>
        </p:txBody>
      </p:sp>
      <p:pic>
        <p:nvPicPr>
          <p:cNvPr id="5" name="Picture 4" descr="Map of Cambridge with Memorial Drive highlighted between the Eliot Bridge and Longfellow Bridge.">
            <a:extLst>
              <a:ext uri="{FF2B5EF4-FFF2-40B4-BE49-F238E27FC236}">
                <a16:creationId xmlns:a16="http://schemas.microsoft.com/office/drawing/2014/main" id="{5CF228E8-8341-75D9-AB89-4A6ADB4822F6}"/>
              </a:ext>
            </a:extLst>
          </p:cNvPr>
          <p:cNvPicPr>
            <a:picLocks noChangeAspect="1"/>
          </p:cNvPicPr>
          <p:nvPr/>
        </p:nvPicPr>
        <p:blipFill>
          <a:blip r:embed="rId2"/>
          <a:stretch>
            <a:fillRect/>
          </a:stretch>
        </p:blipFill>
        <p:spPr>
          <a:xfrm>
            <a:off x="1770548" y="908110"/>
            <a:ext cx="8648970" cy="5356740"/>
          </a:xfrm>
          <a:prstGeom prst="rect">
            <a:avLst/>
          </a:prstGeom>
        </p:spPr>
      </p:pic>
    </p:spTree>
    <p:extLst>
      <p:ext uri="{BB962C8B-B14F-4D97-AF65-F5344CB8AC3E}">
        <p14:creationId xmlns:p14="http://schemas.microsoft.com/office/powerpoint/2010/main" val="2351439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00D3D-45BC-1CC0-0010-25C945E7131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D1E710B-F314-BC3B-76A7-5EB82C3C591D}"/>
              </a:ext>
            </a:extLst>
          </p:cNvPr>
          <p:cNvSpPr>
            <a:spLocks noGrp="1"/>
          </p:cNvSpPr>
          <p:nvPr>
            <p:ph type="title"/>
          </p:nvPr>
        </p:nvSpPr>
        <p:spPr/>
        <p:txBody>
          <a:bodyPr/>
          <a:lstStyle/>
          <a:p>
            <a:pPr algn="r" rtl="1"/>
            <a:r>
              <a:rPr lang="ar-EG" dirty="0">
                <a:latin typeface="Aptos Display"/>
                <a:ea typeface="Calibri Light"/>
                <a:cs typeface="Calibri Light"/>
              </a:rPr>
              <a:t>أفراد فريق العمل</a:t>
            </a:r>
            <a:endParaRPr lang="en-US" dirty="0">
              <a:latin typeface="Aptos Display"/>
              <a:ea typeface="Calibri Light"/>
              <a:cs typeface="Calibri Light"/>
            </a:endParaRPr>
          </a:p>
        </p:txBody>
      </p:sp>
      <p:sp>
        <p:nvSpPr>
          <p:cNvPr id="3" name="Content Placeholder 2">
            <a:extLst>
              <a:ext uri="{FF2B5EF4-FFF2-40B4-BE49-F238E27FC236}">
                <a16:creationId xmlns:a16="http://schemas.microsoft.com/office/drawing/2014/main" id="{A0BC0F33-13F8-9C8C-0C6D-0C8D8EFD6DED}"/>
              </a:ext>
            </a:extLst>
          </p:cNvPr>
          <p:cNvSpPr>
            <a:spLocks noGrp="1"/>
          </p:cNvSpPr>
          <p:nvPr>
            <p:ph idx="1"/>
          </p:nvPr>
        </p:nvSpPr>
        <p:spPr>
          <a:xfrm>
            <a:off x="6181309" y="1831720"/>
            <a:ext cx="5162332" cy="4484064"/>
          </a:xfrm>
        </p:spPr>
        <p:txBody>
          <a:bodyPr vert="horz" lIns="0" tIns="45720" rIns="0" bIns="45720" rtlCol="0" anchor="t">
            <a:noAutofit/>
          </a:bodyPr>
          <a:lstStyle/>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ممثل </a:t>
            </a:r>
            <a:r>
              <a:rPr lang="en-US" sz="1500" b="1" dirty="0">
                <a:latin typeface="Aptos Narrow"/>
                <a:ea typeface="+mn-lt"/>
                <a:cs typeface="+mn-lt"/>
              </a:rPr>
              <a:t>EEA</a:t>
            </a:r>
            <a:r>
              <a:rPr lang="ar-EG" sz="1500" b="1" dirty="0">
                <a:latin typeface="Aptos Narrow"/>
                <a:ea typeface="+mn-lt"/>
                <a:cs typeface="+mn-lt"/>
              </a:rPr>
              <a:t>: </a:t>
            </a:r>
            <a:r>
              <a:rPr lang="en-US" sz="1500" dirty="0">
                <a:latin typeface="Aptos Narrow"/>
                <a:ea typeface="+mn-lt"/>
                <a:cs typeface="+mn-lt"/>
              </a:rPr>
              <a:t>Jonathan Guzmán</a:t>
            </a:r>
            <a:r>
              <a:rPr lang="ar-EG" sz="1500" dirty="0">
                <a:latin typeface="Aptos Narrow"/>
                <a:ea typeface="+mn-lt"/>
                <a:cs typeface="+mn-lt"/>
              </a:rPr>
              <a:t>، مدير إدارة المساواة والعدالة البيئية، مكتب المساواة والعدالة البيئية</a:t>
            </a:r>
            <a:endParaRPr lang="en-US" sz="1500" dirty="0">
              <a:solidFill>
                <a:srgbClr val="404040"/>
              </a:solidFill>
              <a:latin typeface="Aptos Narrow"/>
              <a:ea typeface="+mn-lt"/>
              <a:cs typeface="+mn-lt"/>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ممثل </a:t>
            </a:r>
            <a:r>
              <a:rPr lang="en-US" sz="1500" b="1" dirty="0">
                <a:latin typeface="Aptos Narrow"/>
                <a:ea typeface="+mn-lt"/>
                <a:cs typeface="+mn-lt"/>
              </a:rPr>
              <a:t>DCR</a:t>
            </a:r>
            <a:r>
              <a:rPr lang="ar-EG" sz="1500" b="1" dirty="0">
                <a:latin typeface="Aptos Narrow"/>
                <a:ea typeface="+mn-lt"/>
                <a:cs typeface="+mn-lt"/>
              </a:rPr>
              <a:t>: </a:t>
            </a:r>
            <a:r>
              <a:rPr lang="en-US" sz="1500" dirty="0">
                <a:latin typeface="Aptos Narrow"/>
                <a:ea typeface="+mn-lt"/>
                <a:cs typeface="+mn-lt"/>
              </a:rPr>
              <a:t>Monika Roy</a:t>
            </a:r>
            <a:r>
              <a:rPr lang="ar-EG" sz="1500" dirty="0">
                <a:latin typeface="Aptos Narrow"/>
                <a:ea typeface="+mn-lt"/>
                <a:cs typeface="+mn-lt"/>
              </a:rPr>
              <a:t>، المدير الأعلى لإدارة العدالة البيئية</a:t>
            </a:r>
            <a:endParaRPr lang="en-US" sz="1500" dirty="0">
              <a:latin typeface="Aptos Narrow"/>
              <a:ea typeface="+mn-lt"/>
              <a:cs typeface="+mn-lt"/>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Calibri"/>
                <a:cs typeface="Calibri"/>
              </a:rPr>
              <a:t>مدير مكتب المناخ والصحة البيئية داخل إدارة الصحة العامة، أو من ينوب عنه: </a:t>
            </a:r>
            <a:r>
              <a:rPr lang="en-US" sz="1500" dirty="0">
                <a:latin typeface="Aptos Narrow"/>
                <a:ea typeface="+mn-lt"/>
                <a:cs typeface="+mn-lt"/>
              </a:rPr>
              <a:t>Logan Bailey</a:t>
            </a:r>
            <a:r>
              <a:rPr lang="ar-EG" sz="1500" dirty="0">
                <a:latin typeface="Aptos Narrow"/>
                <a:ea typeface="+mn-lt"/>
                <a:cs typeface="+mn-lt"/>
              </a:rPr>
              <a:t>، قائد العلماء، شعبة السموم، مكتب المناخ والصحة البيئية، إدارة الصحة العامة</a:t>
            </a:r>
            <a:endParaRPr lang="en-US" sz="1500" dirty="0">
              <a:latin typeface="Aptos Narrow"/>
              <a:ea typeface="Calibri Light"/>
              <a:cs typeface="Calibri Light"/>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التحالف الصحي في </a:t>
            </a:r>
            <a:r>
              <a:rPr lang="en-US" sz="1500" b="1" dirty="0">
                <a:latin typeface="Aptos Narrow"/>
                <a:ea typeface="+mn-lt"/>
                <a:cs typeface="+mn-lt"/>
              </a:rPr>
              <a:t>Cambridge</a:t>
            </a:r>
            <a:r>
              <a:rPr lang="ar-EG" sz="1500" b="1" dirty="0">
                <a:latin typeface="Aptos Narrow"/>
                <a:ea typeface="+mn-lt"/>
                <a:cs typeface="+mn-lt"/>
              </a:rPr>
              <a:t>: </a:t>
            </a:r>
            <a:r>
              <a:rPr lang="en-US" sz="1500" dirty="0">
                <a:latin typeface="Aptos Narrow"/>
                <a:ea typeface="+mn-lt"/>
                <a:cs typeface="+mn-lt"/>
              </a:rPr>
              <a:t>Derrick Neal</a:t>
            </a:r>
            <a:r>
              <a:rPr lang="ar-EG" sz="1500" dirty="0">
                <a:latin typeface="Aptos Narrow"/>
                <a:ea typeface="+mn-lt"/>
                <a:cs typeface="+mn-lt"/>
              </a:rPr>
              <a:t>، كبير موظفي الصحة العامة، مدينة </a:t>
            </a:r>
            <a:r>
              <a:rPr lang="en-US" sz="1500" dirty="0">
                <a:latin typeface="Aptos Narrow"/>
                <a:ea typeface="+mn-lt"/>
                <a:cs typeface="+mn-lt"/>
              </a:rPr>
              <a:t>Cambridge</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هيئة إعادة تطوير </a:t>
            </a:r>
            <a:r>
              <a:rPr lang="en-US" sz="1500" b="1" dirty="0">
                <a:latin typeface="Aptos Narrow"/>
                <a:ea typeface="+mn-lt"/>
                <a:cs typeface="+mn-lt"/>
              </a:rPr>
              <a:t>Cambridge</a:t>
            </a:r>
            <a:r>
              <a:rPr lang="ar-EG" sz="1500" b="1" dirty="0">
                <a:latin typeface="Aptos Narrow"/>
                <a:ea typeface="+mn-lt"/>
                <a:cs typeface="+mn-lt"/>
              </a:rPr>
              <a:t>: </a:t>
            </a:r>
            <a:r>
              <a:rPr lang="en-US" sz="1500" dirty="0">
                <a:latin typeface="Aptos Narrow"/>
                <a:ea typeface="+mn-lt"/>
                <a:cs typeface="+mn-lt"/>
              </a:rPr>
              <a:t>Kyle </a:t>
            </a:r>
            <a:r>
              <a:rPr lang="en-US" sz="1500" dirty="0" err="1">
                <a:latin typeface="Aptos Narrow"/>
                <a:ea typeface="+mn-lt"/>
                <a:cs typeface="+mn-lt"/>
              </a:rPr>
              <a:t>Vangel</a:t>
            </a:r>
            <a:r>
              <a:rPr lang="ar-EG" sz="1500" dirty="0">
                <a:latin typeface="Aptos Narrow"/>
                <a:ea typeface="+mn-lt"/>
                <a:cs typeface="+mn-lt"/>
              </a:rPr>
              <a:t>، مدير المشروعات والتخطيط</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NAACP </a:t>
            </a:r>
            <a:r>
              <a:rPr lang="ar-EG" sz="1500" b="1" dirty="0">
                <a:latin typeface="Aptos Narrow"/>
                <a:ea typeface="+mn-lt"/>
                <a:cs typeface="+mn-lt"/>
              </a:rPr>
              <a:t> (الجمعية الوطنية للنهوض بالأشخاص السود) فرع </a:t>
            </a:r>
            <a:r>
              <a:rPr lang="en-US" sz="1500" b="1" dirty="0">
                <a:latin typeface="Aptos Narrow"/>
                <a:ea typeface="+mn-lt"/>
                <a:cs typeface="+mn-lt"/>
              </a:rPr>
              <a:t>Cambridge </a:t>
            </a:r>
            <a:r>
              <a:rPr lang="ar-EG" sz="1500" b="1" dirty="0">
                <a:latin typeface="Aptos Narrow"/>
                <a:ea typeface="+mn-lt"/>
                <a:cs typeface="+mn-lt"/>
              </a:rPr>
              <a:t>:</a:t>
            </a:r>
            <a:r>
              <a:rPr lang="en-US" sz="1500" dirty="0">
                <a:latin typeface="Aptos Narrow"/>
                <a:ea typeface="+mn-lt"/>
                <a:cs typeface="+mn-lt"/>
              </a:rPr>
              <a:t>Ken Reeves </a:t>
            </a:r>
            <a:r>
              <a:rPr lang="ar-EG" sz="1500" dirty="0">
                <a:latin typeface="Aptos Narrow"/>
                <a:ea typeface="+mn-lt"/>
                <a:cs typeface="+mn-lt"/>
              </a:rPr>
              <a:t>، الرئيس</a:t>
            </a: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a:latin typeface="Aptos Narrow"/>
                <a:ea typeface="+mn-lt"/>
                <a:cs typeface="+mn-lt"/>
              </a:rPr>
              <a:t> Cambridge Black Pastors Alliance, Inc.</a:t>
            </a:r>
            <a:r>
              <a:rPr lang="ar-EG" sz="1500" b="1">
                <a:latin typeface="Aptos Narrow"/>
                <a:ea typeface="+mn-lt"/>
                <a:cs typeface="+mn-lt"/>
              </a:rPr>
              <a:t>: </a:t>
            </a:r>
            <a:r>
              <a:rPr lang="en-US" sz="1500" dirty="0">
                <a:latin typeface="Aptos Narrow"/>
                <a:ea typeface="+mn-lt"/>
                <a:cs typeface="+mn-lt"/>
              </a:rPr>
              <a:t>Jeremy D. Battle</a:t>
            </a:r>
            <a:r>
              <a:rPr lang="ar-EG" sz="1500" dirty="0">
                <a:latin typeface="Aptos Narrow"/>
                <a:ea typeface="+mn-lt"/>
                <a:cs typeface="+mn-lt"/>
              </a:rPr>
              <a:t>، قسيس، كنيسة</a:t>
            </a:r>
            <a:r>
              <a:rPr lang="en-US" sz="1500" dirty="0">
                <a:latin typeface="Aptos Narrow"/>
                <a:ea typeface="+mn-lt"/>
                <a:cs typeface="+mn-lt"/>
              </a:rPr>
              <a:t>Western Avenue </a:t>
            </a:r>
            <a:endParaRPr lang="en-US" sz="1500" dirty="0">
              <a:latin typeface="Aptos Narrow"/>
            </a:endParaRPr>
          </a:p>
        </p:txBody>
      </p:sp>
      <p:sp>
        <p:nvSpPr>
          <p:cNvPr id="5" name="Content Placeholder 2">
            <a:extLst>
              <a:ext uri="{FF2B5EF4-FFF2-40B4-BE49-F238E27FC236}">
                <a16:creationId xmlns:a16="http://schemas.microsoft.com/office/drawing/2014/main" id="{90CC0AC1-D072-2F30-C89B-BB83919E70CE}"/>
              </a:ext>
            </a:extLst>
          </p:cNvPr>
          <p:cNvSpPr txBox="1">
            <a:spLocks/>
          </p:cNvSpPr>
          <p:nvPr/>
        </p:nvSpPr>
        <p:spPr>
          <a:xfrm>
            <a:off x="663568" y="1835224"/>
            <a:ext cx="5179850" cy="4492822"/>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Massachusetts Bicycle Coalition, Inc.</a:t>
            </a:r>
            <a:r>
              <a:rPr lang="ar-EG" sz="1500" b="1" dirty="0">
                <a:latin typeface="Aptos Narrow"/>
                <a:ea typeface="+mn-lt"/>
                <a:cs typeface="+mn-lt"/>
              </a:rPr>
              <a:t>: </a:t>
            </a:r>
            <a:r>
              <a:rPr lang="en-US" sz="1500" dirty="0">
                <a:latin typeface="Aptos Narrow"/>
                <a:ea typeface="+mn-lt"/>
                <a:cs typeface="+mn-lt"/>
              </a:rPr>
              <a:t>Galen Mook</a:t>
            </a:r>
            <a:r>
              <a:rPr lang="ar-EG" sz="1500" dirty="0">
                <a:latin typeface="Aptos Narrow"/>
                <a:ea typeface="+mn-lt"/>
                <a:cs typeface="+mn-lt"/>
              </a:rPr>
              <a:t>، المدير التنفيذي</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Carles River Conservancy, Inc.</a:t>
            </a:r>
            <a:r>
              <a:rPr lang="ar-EG" sz="1500" b="1" dirty="0">
                <a:latin typeface="Aptos Narrow"/>
                <a:ea typeface="+mn-lt"/>
                <a:cs typeface="+mn-lt"/>
              </a:rPr>
              <a:t>: </a:t>
            </a:r>
            <a:r>
              <a:rPr lang="en-US" sz="1500" dirty="0">
                <a:latin typeface="Aptos Narrow"/>
                <a:ea typeface="+mn-lt"/>
                <a:cs typeface="+mn-lt"/>
              </a:rPr>
              <a:t>Laura </a:t>
            </a:r>
            <a:r>
              <a:rPr lang="en-US" sz="1500" dirty="0" err="1">
                <a:latin typeface="Aptos Narrow"/>
                <a:ea typeface="+mn-lt"/>
                <a:cs typeface="+mn-lt"/>
              </a:rPr>
              <a:t>Jasinski</a:t>
            </a:r>
            <a:r>
              <a:rPr lang="ar-EG" sz="1500" dirty="0">
                <a:latin typeface="Aptos Narrow"/>
                <a:ea typeface="+mn-lt"/>
                <a:cs typeface="+mn-lt"/>
              </a:rPr>
              <a:t>، المدير التنفيذي</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حركة </a:t>
            </a:r>
            <a:r>
              <a:rPr lang="en-US" sz="1500" b="1" dirty="0">
                <a:latin typeface="Aptos Narrow"/>
                <a:ea typeface="+mn-lt"/>
                <a:cs typeface="+mn-lt"/>
              </a:rPr>
              <a:t>Mothers Out Front</a:t>
            </a:r>
            <a:r>
              <a:rPr lang="ar-EG" sz="1500" b="1" dirty="0">
                <a:latin typeface="Aptos Narrow"/>
                <a:ea typeface="+mn-lt"/>
                <a:cs typeface="+mn-lt"/>
              </a:rPr>
              <a:t> (أمهات في الصدارة) في </a:t>
            </a:r>
            <a:r>
              <a:rPr lang="en-US" sz="1500" b="1" dirty="0">
                <a:latin typeface="Aptos Narrow"/>
                <a:ea typeface="+mn-lt"/>
                <a:cs typeface="+mn-lt"/>
              </a:rPr>
              <a:t>Cambridge</a:t>
            </a:r>
            <a:r>
              <a:rPr lang="ar-EG" sz="1500" b="1" dirty="0">
                <a:latin typeface="Aptos Narrow"/>
                <a:ea typeface="+mn-lt"/>
                <a:cs typeface="+mn-lt"/>
              </a:rPr>
              <a:t>: </a:t>
            </a:r>
            <a:r>
              <a:rPr lang="en-US" sz="1500" dirty="0">
                <a:latin typeface="Aptos Narrow"/>
                <a:ea typeface="+mn-lt"/>
                <a:cs typeface="+mn-lt"/>
              </a:rPr>
              <a:t>Angela DeSousa</a:t>
            </a:r>
            <a:r>
              <a:rPr lang="ar-EG" sz="1500" dirty="0">
                <a:latin typeface="Aptos Narrow"/>
                <a:ea typeface="+mn-lt"/>
                <a:cs typeface="+mn-lt"/>
              </a:rPr>
              <a:t>، عضو وفي القيادة</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The People for Riverbend Park Trust</a:t>
            </a:r>
            <a:r>
              <a:rPr lang="ar-EG" sz="1500" b="1" dirty="0">
                <a:latin typeface="Aptos Narrow"/>
                <a:ea typeface="+mn-lt"/>
                <a:cs typeface="+mn-lt"/>
              </a:rPr>
              <a:t>: </a:t>
            </a:r>
            <a:r>
              <a:rPr lang="en-US" sz="1500" dirty="0">
                <a:latin typeface="Aptos Narrow"/>
                <a:ea typeface="+mn-lt"/>
                <a:cs typeface="+mn-lt"/>
              </a:rPr>
              <a:t>Franziska "Fran" </a:t>
            </a:r>
            <a:r>
              <a:rPr lang="en-US" sz="1500" dirty="0" err="1">
                <a:latin typeface="Aptos Narrow"/>
                <a:ea typeface="+mn-lt"/>
                <a:cs typeface="+mn-lt"/>
              </a:rPr>
              <a:t>Amacher</a:t>
            </a:r>
            <a:r>
              <a:rPr lang="ar-EG" sz="1500" dirty="0">
                <a:latin typeface="Aptos Narrow"/>
                <a:ea typeface="+mn-lt"/>
                <a:cs typeface="+mn-lt"/>
              </a:rPr>
              <a:t>، وكيل</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بشكل شخصي: </a:t>
            </a:r>
            <a:r>
              <a:rPr lang="en-US" sz="1500" dirty="0">
                <a:latin typeface="Aptos Narrow"/>
                <a:ea typeface="+mn-lt"/>
                <a:cs typeface="+mn-lt"/>
              </a:rPr>
              <a:t>Lawrence Adkins</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a:t>
            </a:r>
            <a:r>
              <a:rPr lang="ar-EG" sz="1500" b="1" dirty="0">
                <a:latin typeface="Aptos Narrow"/>
                <a:ea typeface="+mn-lt"/>
                <a:cs typeface="+mn-lt"/>
              </a:rPr>
              <a:t>بشكل شخصي: </a:t>
            </a:r>
            <a:r>
              <a:rPr lang="en-US" sz="1500" dirty="0">
                <a:latin typeface="Aptos Narrow"/>
                <a:ea typeface="+mn-lt"/>
                <a:cs typeface="+mn-lt"/>
              </a:rPr>
              <a:t>Sheila Headley-Burwell</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mn-lt"/>
                <a:cs typeface="+mn-lt"/>
              </a:rPr>
              <a:t>بشكل شخصي: </a:t>
            </a:r>
            <a:r>
              <a:rPr lang="en-US" sz="1500" dirty="0">
                <a:latin typeface="Aptos Narrow"/>
                <a:ea typeface="+mn-lt"/>
                <a:cs typeface="+mn-lt"/>
              </a:rPr>
              <a:t>Steven Miller</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a:t>
            </a:r>
            <a:r>
              <a:rPr lang="ar-EG" sz="1500" b="1" dirty="0">
                <a:latin typeface="Aptos Narrow"/>
                <a:ea typeface="+mn-lt"/>
                <a:cs typeface="+mn-lt"/>
              </a:rPr>
              <a:t>بشكل شخصي: </a:t>
            </a:r>
            <a:r>
              <a:rPr lang="en-US" sz="1500" dirty="0">
                <a:latin typeface="Aptos Narrow"/>
                <a:ea typeface="+mn-lt"/>
                <a:cs typeface="+mn-lt"/>
              </a:rPr>
              <a:t>Thomas Leonard</a:t>
            </a:r>
            <a:endParaRPr lang="en-US" sz="1500" dirty="0">
              <a:latin typeface="Aptos Narrow"/>
            </a:endParaRPr>
          </a:p>
          <a:p>
            <a:pPr marL="384175" indent="-182880" algn="r" rtl="1">
              <a:lnSpc>
                <a:spcPct val="120000"/>
              </a:lnSpc>
              <a:spcBef>
                <a:spcPts val="0"/>
              </a:spcBef>
              <a:spcAft>
                <a:spcPts val="0"/>
              </a:spcAft>
              <a:buClr>
                <a:srgbClr val="004B24"/>
              </a:buClr>
              <a:buFont typeface="Wingdings" panose="020F0502020204030204" pitchFamily="34" charset="0"/>
              <a:buChar char="§"/>
            </a:pPr>
            <a:r>
              <a:rPr lang="en-US" sz="1500" b="1" dirty="0">
                <a:latin typeface="Aptos Narrow"/>
                <a:ea typeface="+mn-lt"/>
                <a:cs typeface="+mn-lt"/>
              </a:rPr>
              <a:t> </a:t>
            </a:r>
            <a:r>
              <a:rPr lang="ar-EG" sz="1500" b="1" dirty="0">
                <a:latin typeface="Aptos Narrow"/>
                <a:ea typeface="+mn-lt"/>
                <a:cs typeface="+mn-lt"/>
              </a:rPr>
              <a:t>بشكل شخصي: </a:t>
            </a:r>
            <a:r>
              <a:rPr lang="en-US" sz="1500" dirty="0">
                <a:latin typeface="Aptos Narrow"/>
                <a:ea typeface="+mn-lt"/>
                <a:cs typeface="+mn-lt"/>
              </a:rPr>
              <a:t>Denise Haynes</a:t>
            </a:r>
          </a:p>
          <a:p>
            <a:pPr marL="384175" indent="-182880" algn="r" rtl="1">
              <a:lnSpc>
                <a:spcPct val="120000"/>
              </a:lnSpc>
              <a:spcBef>
                <a:spcPts val="0"/>
              </a:spcBef>
              <a:spcAft>
                <a:spcPts val="0"/>
              </a:spcAft>
              <a:buClr>
                <a:srgbClr val="004B24"/>
              </a:buClr>
              <a:buFont typeface="Wingdings" panose="020F0502020204030204" pitchFamily="34" charset="0"/>
              <a:buChar char="§"/>
            </a:pPr>
            <a:r>
              <a:rPr lang="ar-EG" sz="1500" b="1" dirty="0">
                <a:latin typeface="Aptos Narrow"/>
                <a:ea typeface="Calibri"/>
                <a:cs typeface="Calibri"/>
              </a:rPr>
              <a:t>بشكل شخصي: </a:t>
            </a:r>
            <a:r>
              <a:rPr lang="en-US" sz="1500" dirty="0">
                <a:latin typeface="Aptos Narrow"/>
                <a:ea typeface="Calibri"/>
                <a:cs typeface="Calibri"/>
              </a:rPr>
              <a:t>David English</a:t>
            </a:r>
          </a:p>
        </p:txBody>
      </p:sp>
    </p:spTree>
    <p:extLst>
      <p:ext uri="{BB962C8B-B14F-4D97-AF65-F5344CB8AC3E}">
        <p14:creationId xmlns:p14="http://schemas.microsoft.com/office/powerpoint/2010/main" val="2318505735"/>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DA98940F2259D4AA15776BBE75254EA" ma:contentTypeVersion="5" ma:contentTypeDescription="Create a new document." ma:contentTypeScope="" ma:versionID="3cfc0ac8aed9f7a91ed02540dcce4c9b">
  <xsd:schema xmlns:xsd="http://www.w3.org/2001/XMLSchema" xmlns:xs="http://www.w3.org/2001/XMLSchema" xmlns:p="http://schemas.microsoft.com/office/2006/metadata/properties" xmlns:ns2="cfac202d-5dfe-4943-8fc4-9115dd8079c4" xmlns:ns3="699ac1d4-ca39-4946-aa46-a9cdf037dbb3" targetNamespace="http://schemas.microsoft.com/office/2006/metadata/properties" ma:root="true" ma:fieldsID="251ff37047bb3922f60ec7e8c8d9d4e0" ns2:_="" ns3:_="">
    <xsd:import namespace="cfac202d-5dfe-4943-8fc4-9115dd8079c4"/>
    <xsd:import namespace="699ac1d4-ca39-4946-aa46-a9cdf037dbb3"/>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ac202d-5dfe-4943-8fc4-9115dd8079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99ac1d4-ca39-4946-aa46-a9cdf037dbb3"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5AF1A4-0282-4409-B39C-CDD315C5CFD0}">
  <ds:schemaRefs>
    <ds:schemaRef ds:uri="http://purl.org/dc/dcmitype/"/>
    <ds:schemaRef ds:uri="cfac202d-5dfe-4943-8fc4-9115dd8079c4"/>
    <ds:schemaRef ds:uri="http://schemas.microsoft.com/office/2006/metadata/properties"/>
    <ds:schemaRef ds:uri="http://schemas.microsoft.com/office/infopath/2007/PartnerControls"/>
    <ds:schemaRef ds:uri="http://schemas.openxmlformats.org/package/2006/metadata/core-properties"/>
    <ds:schemaRef ds:uri="http://schemas.microsoft.com/office/2006/documentManagement/types"/>
    <ds:schemaRef ds:uri="699ac1d4-ca39-4946-aa46-a9cdf037dbb3"/>
    <ds:schemaRef ds:uri="http://www.w3.org/XML/1998/namespace"/>
    <ds:schemaRef ds:uri="http://purl.org/dc/terms/"/>
    <ds:schemaRef ds:uri="http://purl.org/dc/elements/1.1/"/>
  </ds:schemaRefs>
</ds:datastoreItem>
</file>

<file path=customXml/itemProps2.xml><?xml version="1.0" encoding="utf-8"?>
<ds:datastoreItem xmlns:ds="http://schemas.openxmlformats.org/officeDocument/2006/customXml" ds:itemID="{191E0896-6EE9-4D53-932B-514E3A124809}">
  <ds:schemaRefs>
    <ds:schemaRef ds:uri="699ac1d4-ca39-4946-aa46-a9cdf037dbb3"/>
    <ds:schemaRef ds:uri="cfac202d-5dfe-4943-8fc4-9115dd8079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3FC7C060-C7A5-40BB-9154-81520B860F51}">
  <ds:schemaRefs>
    <ds:schemaRef ds:uri="http://schemas.microsoft.com/sharepoint/v3/contenttype/forms"/>
  </ds:schemaRefs>
</ds:datastoreItem>
</file>

<file path=docMetadata/LabelInfo.xml><?xml version="1.0" encoding="utf-8"?>
<clbl:labelList xmlns:clbl="http://schemas.microsoft.com/office/2020/mipLabelMetadata">
  <clbl:label id="{c75d8168-fa8e-4753-8aef-55111ae727bd}" enabled="0" method="" siteId="{c75d8168-fa8e-4753-8aef-55111ae727bd}" removed="1"/>
</clbl:labelList>
</file>

<file path=docProps/app.xml><?xml version="1.0" encoding="utf-8"?>
<Properties xmlns="http://schemas.openxmlformats.org/officeDocument/2006/extended-properties" xmlns:vt="http://schemas.openxmlformats.org/officeDocument/2006/docPropsVTypes">
  <Template>Retrospect</Template>
  <TotalTime>702</TotalTime>
  <Words>1323</Words>
  <Application>Microsoft Office PowerPoint</Application>
  <PresentationFormat>Widescreen</PresentationFormat>
  <Paragraphs>133</Paragraphs>
  <Slides>14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 Display</vt:lpstr>
      <vt:lpstr>Aptos ExtraBold</vt:lpstr>
      <vt:lpstr>Aptos Narrow</vt:lpstr>
      <vt:lpstr>Arial</vt:lpstr>
      <vt:lpstr>Calibri</vt:lpstr>
      <vt:lpstr>Calibri Light</vt:lpstr>
      <vt:lpstr>Wingdings</vt:lpstr>
      <vt:lpstr>Wingdings,Sans-Serif</vt:lpstr>
      <vt:lpstr>Retrospect</vt:lpstr>
      <vt:lpstr>فريق عمل Charles River  المعني بالوصول المكافئ للنهر</vt:lpstr>
      <vt:lpstr>توفير الترجمة الفورية</vt:lpstr>
      <vt:lpstr>جدول الأعمال</vt:lpstr>
      <vt:lpstr>تنبيهات جلسة الاستماع العامة</vt:lpstr>
      <vt:lpstr>النظرة العامة لفريق العمل</vt:lpstr>
      <vt:lpstr>نطاق التوصيات</vt:lpstr>
      <vt:lpstr>مبادئ العدالة البيئية</vt:lpstr>
      <vt:lpstr>خريطة توضح حدودMemorial Drive </vt:lpstr>
      <vt:lpstr>أفراد فريق العمل</vt:lpstr>
      <vt:lpstr>مسؤوليات فريق العمل</vt:lpstr>
      <vt:lpstr>الإطار الزمني للمشروع</vt:lpstr>
      <vt:lpstr>المشاركة وإجراءات جلسات الاستماع العامة</vt:lpstr>
      <vt:lpstr>أسئلة مناقشة المجموعة الصغيرة</vt:lpstr>
      <vt:lpstr>الخطوات التالية</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فريق عمل Charles River  المعني بالوصول المكافئ للنهر</dc:title>
  <dc:creator>Du, Van</dc:creator>
  <cp:lastModifiedBy>Roy, Monika (DCR)</cp:lastModifiedBy>
  <cp:revision>11</cp:revision>
  <dcterms:created xsi:type="dcterms:W3CDTF">2025-08-11T23:41:35Z</dcterms:created>
  <dcterms:modified xsi:type="dcterms:W3CDTF">2025-12-03T18:11:04Z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0x0101006DA98940F2259D4AA15776BBE75254EA</vt:lpwstr>
  </property>
  <property fmtid="{D5CDD505-2E9C-101B-9397-08002B2CF9AE}" pid="3" name="MediaServiceImageTags">
    <vt:lpwstr/>
  </property>
</Properties>
</file>