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97" r:id="rId6"/>
    <p:sldId id="257" r:id="rId7"/>
    <p:sldId id="258" r:id="rId8"/>
    <p:sldId id="276" r:id="rId9"/>
    <p:sldId id="289" r:id="rId10"/>
    <p:sldId id="300" r:id="rId11"/>
    <p:sldId id="301" r:id="rId12"/>
    <p:sldId id="285" r:id="rId13"/>
    <p:sldId id="260" r:id="rId14"/>
    <p:sldId id="299" r:id="rId15"/>
    <p:sldId id="290" r:id="rId16"/>
    <p:sldId id="292" r:id="rId17"/>
    <p:sldId id="272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, Van" initials="DV" lastIdx="0" clrIdx="1"/>
  <p:cmAuthor id="1" name="Roy, Monika (DCR)" initials="RM" lastIdx="0" clrIdx="2"/>
  <p:cmAuthor id="2" name="Guzman, Jonathan (EEA)" initials="GJ" lastIdx="0" clrIdx="3"/>
  <p:cmAuthor id="3" name="Guest User" initials="GU" lastIdx="0" clrIdx="4"/>
  <p:cmAuthor id="4" name="Roy, Monika (DCR)" initials="MR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44A95-C822-0E23-8322-302D6C5186EE}" v="32" dt="2025-11-17T22:51:50.795"/>
    <p1510:client id="{F62FC841-8F6C-6F01-0129-746E500D70FF}" v="109" dt="2025-11-17T17:08:32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ct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ct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ct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ct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ct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/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/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/>
            <p:nvPr/>
          </p:nvCxnSpPr>
          <p:spPr>
            <a:xfrm flipH="1"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/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arlesrivertaskforce" TargetMode="External"/><Relationship Id="rId2" Type="http://schemas.openxmlformats.org/officeDocument/2006/relationships/hyperlink" Target="mailto:charlesrivertaskforce@mas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apc.az1.qualtrics.com/jfe/form/SV_86x2r4TFJ7DmKd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udget.digital.mass.gov/summary/fy25/outside-section/section-205-charles-river-task-force-on-equitable-river-acc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062465"/>
            <a:ext cx="10058400" cy="1143000"/>
          </a:xfrm>
        </p:spPr>
        <p:txBody>
          <a:bodyPr>
            <a:noAutofit/>
          </a:bodyPr>
          <a:lstStyle/>
          <a:p>
            <a:r>
              <a:rPr lang="pt-BR" sz="4000" b="0" i="0" u="none" strike="noStrike" dirty="0">
                <a:latin typeface="Arial"/>
                <a:ea typeface="+mj-lt"/>
                <a:cs typeface="Arial"/>
              </a:rPr>
              <a:t>Força-Tarefa do Rio Charles</a:t>
            </a:r>
            <a:r>
              <a:rPr lang="pt-BR" sz="4000" dirty="0">
                <a:latin typeface="Arial"/>
                <a:ea typeface="+mj-lt"/>
              </a:rPr>
              <a:t> (Charles River</a:t>
            </a:r>
            <a:r>
              <a:rPr lang="pt-BR" sz="4000" b="0" i="0" u="none" strike="noStrike" dirty="0">
                <a:latin typeface="Arial"/>
                <a:ea typeface="+mj-lt"/>
                <a:cs typeface="Arial"/>
              </a:rPr>
              <a:t>) </a:t>
            </a:r>
            <a:br>
              <a:rPr lang="pt-BR" sz="4000" b="0" i="0" u="none" strike="noStrike" dirty="0">
                <a:latin typeface="Arial"/>
                <a:ea typeface="+mj-lt"/>
                <a:cs typeface="Arial"/>
              </a:rPr>
            </a:br>
            <a:r>
              <a:rPr lang="pt-BR" sz="4000" b="0" i="0" u="none" strike="noStrike" dirty="0">
                <a:latin typeface="Arial"/>
                <a:ea typeface="+mj-lt"/>
                <a:cs typeface="Arial"/>
              </a:rPr>
              <a:t>para Acesso Equitativo ao Rio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05465"/>
            <a:ext cx="100584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pPr rtl="0"/>
            <a:r>
              <a:rPr lang="pt-BR" sz="2500" b="0" i="0" u="none" strike="noStrike" cap="none" dirty="0">
                <a:solidFill>
                  <a:srgbClr val="004B24"/>
                </a:solidFill>
                <a:latin typeface="Arial"/>
                <a:cs typeface="Arial"/>
              </a:rPr>
              <a:t>Audiências Públicas de Outono | 17 de novembro de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42-F02C-DB12-5E81-9B270E45EF08}"/>
              </a:ext>
            </a:extLst>
          </p:cNvPr>
          <p:cNvSpPr txBox="1"/>
          <p:nvPr/>
        </p:nvSpPr>
        <p:spPr>
          <a:xfrm>
            <a:off x="1142999" y="4822032"/>
            <a:ext cx="9970292" cy="8998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2000" b="0" i="0" u="none" strike="noStrike" dirty="0">
                <a:latin typeface="Arial"/>
                <a:ea typeface="Calibri" panose="020F0502020204030204"/>
                <a:cs typeface="Arial"/>
              </a:rPr>
              <a:t>Começaremos às 18h10. Sinta-se à vontade para se apresentar à pessoa ao seu lado e descrever brevemente sua atividade favorita ao longo da Memorial Drive.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C1FC-E21D-1B98-9442-3710EF51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E2F3-84C0-36BF-2DB7-6E35E94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</a:rPr>
              <a:t>Responsabilidades da Força-Tarefa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AB4F-1D72-F442-A08D-CCF865E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973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200660" lvl="1" indent="0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b="1" i="0" u="none" strike="noStrike" dirty="0">
                <a:solidFill>
                  <a:srgbClr val="63A537"/>
                </a:solidFill>
                <a:latin typeface="Aptos Narrow"/>
              </a:rPr>
              <a:t>Como descrito na Seção 205:</a:t>
            </a:r>
            <a:endParaRPr lang="en-US" sz="2200" dirty="0">
              <a:latin typeface="Aptos Narrow" panose="020B0004020202020204" pitchFamily="34" charset="0"/>
            </a:endParaRPr>
          </a:p>
          <a:p>
            <a:pPr marL="383540" lvl="1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latin typeface="Aptos Narrow"/>
              </a:rPr>
              <a:t>   Sediar três (3) audiências públicas </a:t>
            </a:r>
          </a:p>
          <a:p>
            <a:pPr marL="383540" lvl="1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latin typeface="Aptos Narrow"/>
              </a:rPr>
              <a:t>   Aceite comentários públicos antes de apresentar o relatório final</a:t>
            </a:r>
          </a:p>
          <a:p>
            <a:pPr marL="383540" lvl="1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latin typeface="Aptos Narrow"/>
              </a:rPr>
              <a:t>   Apresentar um relatório com recomendações aos secretários da Câmara dos</a:t>
            </a:r>
            <a:br>
              <a:rPr lang="pt-BR" sz="2200" b="0" i="0" u="none" strike="noStrike" dirty="0">
                <a:latin typeface="Aptos Narrow"/>
              </a:rPr>
            </a:br>
            <a:r>
              <a:rPr lang="pt-BR" sz="2200" b="0" i="0" u="none" strike="noStrike" dirty="0">
                <a:latin typeface="Aptos Narrow"/>
              </a:rPr>
              <a:t> representantes e do Senado.</a:t>
            </a:r>
          </a:p>
        </p:txBody>
      </p:sp>
    </p:spTree>
    <p:extLst>
      <p:ext uri="{BB962C8B-B14F-4D97-AF65-F5344CB8AC3E}">
        <p14:creationId xmlns:p14="http://schemas.microsoft.com/office/powerpoint/2010/main" val="34898593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8E77-C7B0-4544-9B08-17EC521C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36-0434-71FC-40E0-47ABB37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cap="none" dirty="0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Linha do Tempo do Projeto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C7A25-126E-0304-6B43-2BEA4802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004B24"/>
          </a:solidFill>
        </p:spPr>
        <p:txBody>
          <a:bodyPr>
            <a:noAutofit/>
          </a:bodyPr>
          <a:lstStyle/>
          <a:p>
            <a:pPr rtl="0"/>
            <a:r>
              <a:rPr lang="pt-BR" sz="1500" b="0" i="0" u="none" strike="noStrike" dirty="0">
                <a:solidFill>
                  <a:srgbClr val="FFFFFF"/>
                </a:solidFill>
                <a:latin typeface="Aptos ExtraBold"/>
              </a:rPr>
              <a:t>Avaliação Inicial e </a:t>
            </a:r>
            <a:br>
              <a:rPr lang="pt-BR" sz="1500" b="0" i="0" u="none" strike="noStrike" dirty="0">
                <a:solidFill>
                  <a:srgbClr val="FFFFFF"/>
                </a:solidFill>
                <a:latin typeface="Aptos ExtraBold"/>
              </a:rPr>
            </a:br>
            <a:r>
              <a:rPr lang="pt-BR" sz="1500" b="0" i="0" u="none" strike="noStrike" dirty="0">
                <a:solidFill>
                  <a:srgbClr val="FFFFFF"/>
                </a:solidFill>
                <a:latin typeface="Aptos ExtraBold"/>
              </a:rPr>
              <a:t>Preparação para o Engajamento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E64D6-8891-CA26-9B07-F769CCD3A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Autofit/>
          </a:bodyPr>
          <a:lstStyle/>
          <a:p>
            <a:pPr rtl="0"/>
            <a:r>
              <a:rPr lang="pt-BR" sz="1500" b="0" i="0" u="none" strike="noStrike" dirty="0">
                <a:solidFill>
                  <a:srgbClr val="FFFFFF"/>
                </a:solidFill>
                <a:latin typeface="Aptos ExtraBold"/>
              </a:rPr>
              <a:t>Alcance e Engajamento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86B3-DECF-9B02-5D84-B0EDEC4BB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Autofit/>
          </a:bodyPr>
          <a:lstStyle/>
          <a:p>
            <a:pPr rtl="0"/>
            <a:r>
              <a:rPr lang="pt-BR" sz="1500" b="0" i="0" u="none" strike="noStrike" dirty="0">
                <a:solidFill>
                  <a:srgbClr val="FFFFFF"/>
                </a:solidFill>
                <a:latin typeface="Aptos ExtraBold"/>
              </a:rPr>
              <a:t>Desenvolvimento de Recomendações</a:t>
            </a:r>
          </a:p>
          <a:p>
            <a:endParaRPr lang="en-US" sz="2000" dirty="0">
              <a:latin typeface="Aptos ExtraBold" panose="020B00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09DEE-8EEA-C632-F478-3BF9033CA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15" y="2663324"/>
            <a:ext cx="1843406" cy="2534845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uLnTx/>
                <a:uFillTx/>
                <a:latin typeface="Aptos Narrow"/>
                <a:ea typeface="+mn-ea"/>
                <a:cs typeface="+mn-cs"/>
              </a:rPr>
              <a:t>Julho - Agosto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  <a:p>
            <a:endParaRPr lang="en-US" dirty="0">
              <a:latin typeface="Aptos ExtraBold"/>
            </a:endParaRP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Reuniões Informativas Iniciais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Mapeamento Preliminar das Partes Interessadas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  <a:ea typeface="Calibri" panose="020F0502020204030204"/>
                <a:cs typeface="Calibri"/>
              </a:rPr>
              <a:t>Reunião 1 da Força-Tarefa </a:t>
            </a:r>
            <a:br>
              <a:rPr lang="pt-BR" sz="1400" b="0" i="0" u="none" strike="noStrike" dirty="0">
                <a:latin typeface="Aptos Narrow"/>
                <a:ea typeface="Calibri" panose="020F0502020204030204"/>
                <a:cs typeface="Calibri"/>
              </a:rPr>
            </a:br>
            <a:r>
              <a:rPr lang="pt-BR" sz="1400" b="0" i="0" u="none" strike="noStrike" dirty="0">
                <a:latin typeface="Aptos Narrow"/>
                <a:ea typeface="Calibri" panose="020F0502020204030204"/>
                <a:cs typeface="Calibri"/>
              </a:rPr>
              <a:t>(14 de agosto)</a:t>
            </a:r>
          </a:p>
        </p:txBody>
      </p:sp>
      <p:sp>
        <p:nvSpPr>
          <p:cNvPr id="7" name="Text Placeholder 27" descr="-Task Force meeting #2 &#10;(9/12)&#10;-Develop a Community Engagement Strategy&#10;-Develop the structure and content for the public hearings&#10;">
            <a:extLst>
              <a:ext uri="{FF2B5EF4-FFF2-40B4-BE49-F238E27FC236}">
                <a16:creationId xmlns:a16="http://schemas.microsoft.com/office/drawing/2014/main" id="{DE271D21-41F7-DD0C-5E82-DB3C73F55435}"/>
              </a:ext>
            </a:extLst>
          </p:cNvPr>
          <p:cNvSpPr txBox="1"/>
          <p:nvPr/>
        </p:nvSpPr>
        <p:spPr>
          <a:xfrm>
            <a:off x="3049208" y="2659102"/>
            <a:ext cx="1838808" cy="312193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uLnTx/>
                <a:uFillTx/>
                <a:latin typeface="Aptos Narrow"/>
                <a:ea typeface="+mn-ea"/>
                <a:cs typeface="+mn-cs"/>
              </a:rPr>
              <a:t>Setembro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endParaRPr lang="en-US" dirty="0">
              <a:latin typeface="Aptos ExtraBold"/>
            </a:endParaRP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Reunião 2 da Força-Tarefa </a:t>
            </a:r>
            <a:br>
              <a:rPr lang="pt-BR" sz="1400" b="0" i="0" u="none" strike="noStrike" dirty="0">
                <a:latin typeface="Aptos Narrow"/>
              </a:rPr>
            </a:br>
            <a:r>
              <a:rPr lang="pt-BR" sz="1400" b="0" i="0" u="none" strike="noStrike" dirty="0">
                <a:latin typeface="Aptos Narrow"/>
              </a:rPr>
              <a:t>(12 de setembro) 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Elaborar uma Estratégia de Engajamento Comunitário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Elaborar a estrutura e o conteúdo das audiências públicas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AA7D-A531-17E9-189C-5368E572E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292" y="2601495"/>
            <a:ext cx="1840902" cy="3169386"/>
          </a:xfrm>
          <a:prstGeom prst="rect">
            <a:avLst/>
          </a:prstGeom>
          <a:solidFill>
            <a:srgbClr val="004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0372E-AAB6-B186-B4D7-1B1687E4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3564" y="2601495"/>
            <a:ext cx="1970888" cy="3777840"/>
          </a:xfrm>
        </p:spPr>
        <p:txBody>
          <a:bodyPr vert="horz" lIns="0" tIns="45720" rIns="0" bIns="45720" rtlCol="0" anchor="t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Tx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ptos Narrow"/>
                <a:ea typeface="+mn-ea"/>
                <a:cs typeface="+mn-cs"/>
              </a:rPr>
              <a:t>Outubro-</a:t>
            </a:r>
            <a:b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ptos Narrow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ptos Narrow"/>
                <a:ea typeface="+mn-ea"/>
                <a:cs typeface="+mn-cs"/>
              </a:rPr>
              <a:t>Novembro</a:t>
            </a:r>
            <a:endParaRPr lang="en-US" sz="1800" dirty="0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solidFill>
                <a:schemeClr val="bg1"/>
              </a:solidFill>
              <a:latin typeface="Aptos Narrow"/>
            </a:endParaRPr>
          </a:p>
          <a:p>
            <a:pPr marL="285750" indent="-285750" rtl="0">
              <a:buClr>
                <a:srgbClr val="004B24"/>
              </a:buClr>
              <a:buFont typeface="Wingdings"/>
              <a:buChar char="§"/>
            </a:pPr>
            <a:r>
              <a:rPr lang="pt-BR" sz="1400" b="0" i="0" u="none" strike="noStrike" dirty="0">
                <a:solidFill>
                  <a:srgbClr val="FFFFFF"/>
                </a:solidFill>
                <a:latin typeface="Aptos Narrow"/>
              </a:rPr>
              <a:t>Reunião 3 da Força-Tarefa (6 de outubro) </a:t>
            </a:r>
            <a:endParaRPr lang="en-US" sz="1400" dirty="0">
              <a:solidFill>
                <a:schemeClr val="bg1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285750" indent="-285750" rtl="0">
              <a:buClr>
                <a:srgbClr val="004B24"/>
              </a:buClr>
              <a:buFont typeface="Wingdings"/>
              <a:buChar char="§"/>
            </a:pPr>
            <a:r>
              <a:rPr lang="pt-BR" sz="1400" b="0" i="0" u="none" strike="noStrike" dirty="0">
                <a:solidFill>
                  <a:srgbClr val="FFFFFF"/>
                </a:solidFill>
                <a:latin typeface="Aptos Narrow"/>
              </a:rPr>
              <a:t>Realizar uma série de conversas individuais (1:1), acompanhamentos, grupos focais etc.</a:t>
            </a:r>
          </a:p>
          <a:p>
            <a:pPr marL="285750" indent="-285750" rtl="0">
              <a:buClr>
                <a:srgbClr val="004B24"/>
              </a:buClr>
              <a:buFont typeface="Wingdings"/>
              <a:buChar char="§"/>
            </a:pPr>
            <a:r>
              <a:rPr lang="pt-BR" sz="1400" b="0" i="0" u="none" strike="noStrike" dirty="0">
                <a:solidFill>
                  <a:srgbClr val="FFFFFF"/>
                </a:solidFill>
                <a:latin typeface="Aptos Narrow"/>
              </a:rPr>
              <a:t>Reunião 3 da Força-Tarefa (6 de outubro)</a:t>
            </a:r>
          </a:p>
          <a:p>
            <a:pPr marL="285750" indent="-285750" rtl="0">
              <a:buClr>
                <a:srgbClr val="004B24"/>
              </a:buClr>
              <a:buFont typeface="Wingdings"/>
              <a:buChar char="§"/>
            </a:pPr>
            <a:r>
              <a:rPr lang="pt-BR" sz="1400" b="0" i="0" u="none" strike="noStrike" dirty="0">
                <a:solidFill>
                  <a:srgbClr val="FFFFFF"/>
                </a:solidFill>
                <a:latin typeface="Aptos Narrow"/>
              </a:rPr>
              <a:t>Reunião 3 da Força-Tarefa (10 e 17 de novembro)</a:t>
            </a:r>
            <a:endParaRPr lang="en-US" sz="1400" dirty="0">
              <a:solidFill>
                <a:schemeClr val="bg1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171450" indent="-171450">
              <a:buFont typeface="Wingdings"/>
              <a:buChar char="§"/>
            </a:pP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62E40F-A191-07A3-AAE4-64FC0C4B9D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9558" y="2660504"/>
            <a:ext cx="1735585" cy="2537665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uLnTx/>
                <a:uFillTx/>
                <a:latin typeface="Aptos Narrow"/>
              </a:rPr>
              <a:t>Dezembro</a:t>
            </a:r>
          </a:p>
          <a:p>
            <a:endParaRPr lang="en-US" sz="1000" dirty="0">
              <a:latin typeface="Aptos ExtraBold"/>
            </a:endParaRP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Possível Reunião 5 da Força-Tarefa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Redigir o relatório final com conclusões e recomendações.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365CF50-0B55-2D7C-58C8-0C8B17BAA6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1037" y="2664797"/>
            <a:ext cx="2258345" cy="3874548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uLnTx/>
                <a:uFillTx/>
                <a:latin typeface="Aptos Narrow"/>
              </a:rPr>
              <a:t>2026</a:t>
            </a:r>
          </a:p>
          <a:p>
            <a:endParaRPr lang="en-US" dirty="0">
              <a:latin typeface="Aptos ExtraBold"/>
            </a:endParaRP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Reunião 6 da Força-Tarefa (janeiro)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Prepare o relatório preliminar para o período de comentários públicos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Audiência Pública 3 para revisar o rascunho do relatório</a:t>
            </a: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Período de comentários públicos  (1 mês)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Aptos Narrow"/>
              </a:rPr>
              <a:t>Reunião </a:t>
            </a:r>
            <a:r>
              <a:rPr lang="tr-TR" sz="1400" dirty="0">
                <a:latin typeface="Aptos Narrow"/>
              </a:rPr>
              <a:t>7</a:t>
            </a:r>
            <a:r>
              <a:rPr lang="pt-BR" sz="1400" dirty="0">
                <a:latin typeface="Aptos Narrow"/>
              </a:rPr>
              <a:t> da Força-Tarefa </a:t>
            </a:r>
            <a:endParaRPr lang="tr-TR" sz="1400" dirty="0">
              <a:latin typeface="Aptos Narrow"/>
            </a:endParaRPr>
          </a:p>
          <a:p>
            <a:pPr marL="171450" indent="-171450" rtl="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400" b="0" i="0" u="none" strike="noStrike" dirty="0">
                <a:latin typeface="Aptos Narrow"/>
              </a:rPr>
              <a:t>Finalizar o relatório e enviá-lo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latin typeface="Aptos ExtraBold" panose="020B00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Aptos ExtraBold" panose="020B00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E97D8-C944-B6A7-DFF5-CA5DF8AD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2720" y="4267200"/>
            <a:ext cx="436880" cy="1503680"/>
            <a:chOff x="2712720" y="4267200"/>
            <a:chExt cx="436880" cy="150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09A73-4B72-2014-FC88-998E17CA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2720" y="4511040"/>
              <a:ext cx="436880" cy="125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41BCB1-68A5-D72D-EEA3-40ECCCB02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4320" y="4267200"/>
              <a:ext cx="233680" cy="2336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0892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1F14-E786-8A13-5167-18C17D66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FD4-02D0-87BF-63E0-0005CF8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3" y="153253"/>
            <a:ext cx="7965440" cy="1450757"/>
          </a:xfrm>
        </p:spPr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</a:rPr>
              <a:t>Processo de Engajamento e Audiências Públicas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E5049E-03D1-456E-DD6C-1331AC58B50D}"/>
              </a:ext>
            </a:extLst>
          </p:cNvPr>
          <p:cNvSpPr/>
          <p:nvPr/>
        </p:nvSpPr>
        <p:spPr>
          <a:xfrm>
            <a:off x="568960" y="1831110"/>
            <a:ext cx="309880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b="0" i="0" u="none" strike="noStrike" dirty="0">
                <a:latin typeface="Aptos ExtraBold"/>
                <a:ea typeface="Calibri" panose="020F0502020204030204"/>
                <a:cs typeface="Calibri"/>
              </a:rPr>
              <a:t>Engajamento &amp; Alcance</a:t>
            </a:r>
            <a:endParaRPr lang="en-US" dirty="0">
              <a:latin typeface="Aptos ExtraBold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7FB48-57B9-38F9-2A9E-5C5592F1E877}"/>
              </a:ext>
            </a:extLst>
          </p:cNvPr>
          <p:cNvSpPr/>
          <p:nvPr/>
        </p:nvSpPr>
        <p:spPr>
          <a:xfrm>
            <a:off x="223520" y="2514600"/>
            <a:ext cx="3789680" cy="3580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Aumentar a conscientização sobre a Força-Tarefa e as Audiências Públicas </a:t>
            </a:r>
            <a:endParaRPr lang="en-US" sz="1600" dirty="0">
              <a:latin typeface="Aptos Narrow"/>
            </a:endParaRPr>
          </a:p>
          <a:p>
            <a:pPr marL="285750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Obter contribuições dos membros da comunidade sobre melhorias desejadas para a Memorial Drive.</a:t>
            </a:r>
          </a:p>
          <a:p>
            <a:pPr marL="285750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Atividades: </a:t>
            </a:r>
          </a:p>
          <a:p>
            <a:pPr marL="742950" lvl="1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Conversas individuais </a:t>
            </a:r>
          </a:p>
          <a:p>
            <a:pPr marL="742950" lvl="1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no idioma das pessoas participantes. </a:t>
            </a:r>
          </a:p>
          <a:p>
            <a:pPr marL="742950" lvl="1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Distribuir panfletos </a:t>
            </a:r>
          </a:p>
          <a:p>
            <a:pPr marL="742950" lvl="1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Bater de porta em porta </a:t>
            </a:r>
          </a:p>
          <a:p>
            <a:pPr marL="742950" lvl="1" indent="-285750" rtl="0">
              <a:buFont typeface="Arial"/>
              <a:buChar char="•"/>
            </a:pPr>
            <a:r>
              <a:rPr lang="pt-BR" sz="16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Visita ao local</a:t>
            </a:r>
            <a:endParaRPr lang="en-US" sz="1600" dirty="0">
              <a:latin typeface="Aptos Narrow"/>
              <a:ea typeface="Calibri" panose="020F0502020204030204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A333D-7BCE-C873-A410-540EF567A6EA}"/>
              </a:ext>
            </a:extLst>
          </p:cNvPr>
          <p:cNvSpPr/>
          <p:nvPr/>
        </p:nvSpPr>
        <p:spPr>
          <a:xfrm>
            <a:off x="473456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b="0" i="0" u="none" strike="noStrike" dirty="0">
                <a:latin typeface="Aptos ExtraBold"/>
                <a:ea typeface="Calibri" panose="020F0502020204030204"/>
                <a:cs typeface="Calibri"/>
              </a:rPr>
              <a:t>Audiências Públicas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4AB8D-717D-62CF-909A-AD8840D1C08B}"/>
              </a:ext>
            </a:extLst>
          </p:cNvPr>
          <p:cNvSpPr/>
          <p:nvPr/>
        </p:nvSpPr>
        <p:spPr>
          <a:xfrm>
            <a:off x="423164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1500" dirty="0">
              <a:solidFill>
                <a:srgbClr val="444444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Obter opiniões dos membros da comunidade sobre melhorias desejadas para a Memorial Drive dentro do escopo da Força-Tarefa</a:t>
            </a:r>
          </a:p>
          <a:p>
            <a:pPr marL="285750" indent="-285750" rtl="0">
              <a:buFont typeface="Arial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Atividades: </a:t>
            </a:r>
          </a:p>
          <a:p>
            <a:pPr marL="742950" lvl="1" indent="-285750" rtl="0">
              <a:buFont typeface="Arial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2 Audiências em novembro</a:t>
            </a:r>
          </a:p>
          <a:p>
            <a:pPr marL="742950" lvl="1" indent="-285750" rtl="0">
              <a:buFont typeface="Arial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Opção de pesquisa online</a:t>
            </a:r>
            <a:endParaRPr lang="en-US" sz="15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7FAFD-0D5D-0B4F-F7D1-BA911DCB4A83}"/>
              </a:ext>
            </a:extLst>
          </p:cNvPr>
          <p:cNvSpPr/>
          <p:nvPr/>
        </p:nvSpPr>
        <p:spPr>
          <a:xfrm>
            <a:off x="874268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 rtl="0"/>
            <a:r>
              <a:rPr lang="pt-BR" b="0" i="0" u="none" strike="noStrike" dirty="0">
                <a:latin typeface="Aptos ExtraBold"/>
                <a:ea typeface="Calibri" panose="020F0502020204030204"/>
                <a:cs typeface="Calibri"/>
              </a:rPr>
              <a:t>Recomendações da Força-Tarefa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01AF8-3925-D9B7-DA78-84BA3F0F83FB}"/>
              </a:ext>
            </a:extLst>
          </p:cNvPr>
          <p:cNvSpPr/>
          <p:nvPr/>
        </p:nvSpPr>
        <p:spPr>
          <a:xfrm>
            <a:off x="8208907" y="2551834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444444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tr-TR" sz="1500" b="0" i="0" u="none" strike="noStrike" dirty="0">
              <a:solidFill>
                <a:srgbClr val="444444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Com base nas contribuições da comunidade, desenvolver recomendações da Força-Tarefa que orientarão o acesso equitativo e a tomada de decisões para a Memorial Drive daqui em diante  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Atividades: 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1 Audiência na primavera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500" b="0" i="0" u="none" strike="noStrike" dirty="0">
                <a:solidFill>
                  <a:srgbClr val="444444"/>
                </a:solidFill>
                <a:latin typeface="Aptos Narrow"/>
                <a:ea typeface="Calibri" panose="020F0502020204030204"/>
                <a:cs typeface="Calibri"/>
              </a:rPr>
              <a:t>Revisar e finalizar o relatório</a:t>
            </a:r>
          </a:p>
          <a:p>
            <a:endParaRPr lang="en-US" sz="1500" dirty="0">
              <a:solidFill>
                <a:srgbClr val="444444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500" dirty="0">
              <a:solidFill>
                <a:srgbClr val="444444"/>
              </a:solidFill>
              <a:latin typeface="Aptos Narrow"/>
              <a:ea typeface="Calibri" panose="020F0502020204030204"/>
              <a:cs typeface="Calibri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1F216C0-FACA-7970-1901-003F927A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7307582" y="2701465"/>
            <a:ext cx="1645920" cy="904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A9FDCF-3D68-BE74-EB24-83034B4B0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3487045" y="2681693"/>
            <a:ext cx="1645920" cy="904240"/>
          </a:xfrm>
          <a:prstGeom prst="rect">
            <a:avLst/>
          </a:prstGeom>
        </p:spPr>
      </p:pic>
      <p:pic>
        <p:nvPicPr>
          <p:cNvPr id="5" name="Picture 4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A578ADA0-76D8-3DA9-3B0C-77420647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40640"/>
            <a:ext cx="1615440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F2242-F80F-70C1-510D-4763B670115E}"/>
              </a:ext>
            </a:extLst>
          </p:cNvPr>
          <p:cNvSpPr txBox="1"/>
          <p:nvPr/>
        </p:nvSpPr>
        <p:spPr>
          <a:xfrm>
            <a:off x="11043920" y="264160"/>
            <a:ext cx="9753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pt-BR" sz="1400" b="1" i="0" u="none" strike="noStrike" dirty="0">
                <a:solidFill>
                  <a:srgbClr val="004B24"/>
                </a:solidFill>
                <a:latin typeface="Calibri"/>
                <a:ea typeface="Calibri" panose="020F0502020204030204"/>
                <a:cs typeface="Calibri"/>
              </a:rPr>
              <a:t>Escaneie aqui para uma pesquisa online!</a:t>
            </a:r>
          </a:p>
        </p:txBody>
      </p:sp>
    </p:spTree>
    <p:extLst>
      <p:ext uri="{BB962C8B-B14F-4D97-AF65-F5344CB8AC3E}">
        <p14:creationId xmlns:p14="http://schemas.microsoft.com/office/powerpoint/2010/main" val="31961288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  <a:ea typeface="Calibri Light" panose="020F0302020204030204"/>
                <a:cs typeface="Calibri Light"/>
              </a:rPr>
              <a:t>Perguntas para Discussão em Pequenos Grupos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indent="0" rtl="0">
              <a:buClr>
                <a:srgbClr val="004B24"/>
              </a:buClr>
              <a:buNone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</a:rPr>
              <a:t>Como a DCR e a comunidade poderiam trabalhar de forma mais eficaz para melhorar:</a:t>
            </a:r>
          </a:p>
          <a:p>
            <a:pPr marL="571500" indent="-571500" rtl="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</a:rPr>
              <a:t>O engajamento público, a comunicação e a transparência em relação a futuros projetos de investimento?</a:t>
            </a:r>
          </a:p>
          <a:p>
            <a:pPr marL="571500" indent="-571500" rtl="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</a:rPr>
              <a:t>O uso da Memorial Drive e da orla do rio? </a:t>
            </a:r>
            <a:endParaRPr lang="en-US" dirty="0">
              <a:ea typeface="Calibri" panose="020F0502020204030204"/>
              <a:cs typeface="Calibri"/>
            </a:endParaRPr>
          </a:p>
          <a:p>
            <a:pPr marL="571500" indent="-571500" rtl="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</a:rPr>
              <a:t>Como enfrentar os desafios que você encontra (acesso, segurança, manutenção, trânsito etc.)? </a:t>
            </a:r>
          </a:p>
          <a:p>
            <a:pPr marL="571500" indent="-571500" rtl="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</a:rPr>
              <a:t>Mudanças que tornariam a área mais acolhedora e acessível? </a:t>
            </a: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endParaRPr lang="en-US" dirty="0">
              <a:solidFill>
                <a:srgbClr val="404040"/>
              </a:solidFill>
              <a:latin typeface="Aptos Narrow"/>
              <a:ea typeface="Calibri" panose="020F0502020204030204"/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</a:rPr>
              <a:t>Próximos </a:t>
            </a:r>
            <a:r>
              <a:rPr lang="tr-TR" sz="4000" b="0" i="0" u="none" strike="noStrike" dirty="0">
                <a:latin typeface="Aptos Display"/>
              </a:rPr>
              <a:t>P</a:t>
            </a:r>
            <a:r>
              <a:rPr lang="pt-BR" sz="4000" b="0" i="0" u="none" strike="noStrike" dirty="0" err="1">
                <a:latin typeface="Aptos Display"/>
              </a:rPr>
              <a:t>assos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b="0" i="0" u="none" strike="noStrike" dirty="0">
                <a:latin typeface="Aptos Narrow"/>
                <a:ea typeface="Calibri" panose="020F0502020204030204"/>
                <a:cs typeface="Calibri"/>
              </a:rPr>
              <a:t>Receber contribuições do público nas Audiências Públicas de 10 e 17 de novembro.</a:t>
            </a:r>
          </a:p>
          <a:p>
            <a:pPr marL="566420" lvl="2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800" b="1" i="0" u="none" strike="noStrike" dirty="0">
                <a:latin typeface="Aptos Narrow"/>
              </a:rPr>
              <a:t>E-mail da Força-Tarefa: </a:t>
            </a:r>
            <a:r>
              <a:rPr lang="pt-BR" sz="1800" b="0" i="0" u="none" strike="noStrike" dirty="0">
                <a:latin typeface="Aptos Narrow"/>
                <a:ea typeface="+mn-lt"/>
                <a:cs typeface="+mn-lt"/>
                <a:hlinkClick r:id="rId2"/>
              </a:rPr>
              <a:t>charlesrivertaskforce@mass.gov  </a:t>
            </a:r>
            <a:endParaRPr lang="en-US" sz="1800" dirty="0">
              <a:latin typeface="Aptos Narrow"/>
              <a:ea typeface="+mn-lt"/>
              <a:cs typeface="+mn-lt"/>
            </a:endParaRPr>
          </a:p>
          <a:p>
            <a:pPr marL="566420" lvl="2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800" b="1" i="0" u="none" strike="noStrike" dirty="0">
                <a:latin typeface="Aptos Narrow"/>
              </a:rPr>
              <a:t>Site da Força-Tarefa:</a:t>
            </a:r>
            <a:r>
              <a:rPr lang="pt-BR" sz="1800" b="0" i="0" u="none" strike="noStrike" dirty="0">
                <a:latin typeface="Aptos Narrow"/>
              </a:rPr>
              <a:t> </a:t>
            </a:r>
            <a:r>
              <a:rPr lang="pt-BR" sz="1800" b="0" i="0" u="none" strike="noStrike" dirty="0">
                <a:latin typeface="Aptos Narrow"/>
                <a:hlinkClick r:id="rId3"/>
              </a:rPr>
              <a:t>www.mass.gov/charlesrivertaskforce</a:t>
            </a:r>
            <a:endParaRPr lang="en-US" sz="18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566420" lvl="2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1800" b="1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</a:rPr>
              <a:t>Pesquisa online: </a:t>
            </a:r>
            <a:r>
              <a:rPr lang="pt-BR" sz="1800" b="0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  <a:hlinkClick r:id="rId4"/>
              </a:rPr>
              <a:t>https://mapc.az1.qualtrics.com/jfe/form/SV_86x2r4TFJ7DmKd8</a:t>
            </a:r>
            <a:r>
              <a:rPr lang="pt-BR" sz="1800" b="0" i="0" u="none" strike="noStrike" dirty="0">
                <a:solidFill>
                  <a:srgbClr val="404040"/>
                </a:solidFill>
                <a:latin typeface="Aptos Narrow"/>
                <a:ea typeface="Calibri" panose="020F0502020204030204"/>
                <a:cs typeface="Calibri"/>
              </a:rPr>
              <a:t> </a:t>
            </a:r>
          </a:p>
          <a:p>
            <a:pPr marL="383540" lvl="1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</a:rPr>
              <a:t>O público é bem-vindo a participar das reuniões da Força-Tarefa (as próximas reuniões serão divulgadas na página).</a:t>
            </a:r>
            <a:endParaRPr lang="en-US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</a:rPr>
              <a:t>Audiência Pública 3, data/horário a serem definidos, provavelmente em fevereiro, para dar início ao período de 30 dias de comentários públicos.</a:t>
            </a:r>
            <a:endParaRPr lang="en-US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b="0" i="0" u="none" strike="noStrike" dirty="0">
                <a:solidFill>
                  <a:srgbClr val="404040"/>
                </a:solidFill>
                <a:latin typeface="Aptos Narrow"/>
              </a:rPr>
              <a:t>A Força-Tarefa irá revisar e finalizar o relatório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pic>
        <p:nvPicPr>
          <p:cNvPr id="4" name="Picture 3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71AFCF8A-B09E-14A9-BEE8-A3D38504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640" y="0"/>
            <a:ext cx="2367280" cy="2407920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BF60B6-5156-BFE1-D9EC-C784A334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794240" y="2235200"/>
            <a:ext cx="1046480" cy="13309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21AE30-0D09-78AE-7D93-1343A3E134E9}"/>
              </a:ext>
            </a:extLst>
          </p:cNvPr>
          <p:cNvSpPr txBox="1"/>
          <p:nvPr/>
        </p:nvSpPr>
        <p:spPr>
          <a:xfrm>
            <a:off x="10668000" y="2235200"/>
            <a:ext cx="142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pt-BR" sz="1400" b="1" i="0" u="none" strike="noStrike" dirty="0">
                <a:solidFill>
                  <a:srgbClr val="004B24"/>
                </a:solidFill>
                <a:latin typeface="Calibri"/>
                <a:ea typeface="Calibri" panose="020F0502020204030204"/>
                <a:cs typeface="Calibri"/>
              </a:rPr>
              <a:t>Escaneie aqui para uma pesquisa online!</a:t>
            </a: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4489-4B64-FD82-E0AB-95CAC072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325D-C86A-0380-8FEA-26DDB1F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  <a:ea typeface="Calibri Light" panose="020F0302020204030204"/>
                <a:cs typeface="Calibri Light"/>
              </a:rPr>
              <a:t>Logística para Interpretação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72BA-D598-50DE-7D74-DDB10DB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indent="-18288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B24"/>
              </a:buClr>
              <a:buSzTx/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2200" b="0" i="0" u="none" strike="noStrike" dirty="0">
                <a:solidFill>
                  <a:srgbClr val="000000"/>
                </a:solidFill>
                <a:latin typeface="Arial"/>
                <a:ea typeface="Calibri" panose="020F0502020204030204"/>
                <a:cs typeface="Calibri"/>
              </a:rPr>
              <a:t>Está sendo oferecida interpretação nos seguintes idiomas: espanhol, português brasileiro, crioulo haitiano, mandarim, cantonês e árabe.</a:t>
            </a:r>
          </a:p>
          <a:p>
            <a:pPr marL="383540" lvl="1" rtl="0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solidFill>
                  <a:srgbClr val="000000"/>
                </a:solidFill>
                <a:latin typeface="Arial"/>
                <a:ea typeface="Calibri" panose="020F0502020204030204"/>
                <a:cs typeface="Calibri"/>
              </a:rPr>
              <a:t>Para participar no idioma desejado, dirija-se à mesa de interpretação para pegar o receptor no idioma de sua preferência.</a:t>
            </a:r>
          </a:p>
          <a:p>
            <a:pPr marL="383540" lvl="1" rtl="0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solidFill>
                  <a:srgbClr val="000000"/>
                </a:solidFill>
                <a:latin typeface="Arial"/>
                <a:ea typeface="Calibri" panose="020F0502020204030204"/>
                <a:cs typeface="Calibri"/>
              </a:rPr>
              <a:t>Por favor, fale devagar para facilitar o trabalho dos intérpretes.</a:t>
            </a:r>
            <a:endParaRPr lang="en-US" sz="2200" dirty="0">
              <a:latin typeface="Arial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99CB38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 panose="020F0502020204030204"/>
              <a:cs typeface="Calibri"/>
            </a:endParaRPr>
          </a:p>
        </p:txBody>
      </p:sp>
      <p:pic>
        <p:nvPicPr>
          <p:cNvPr id="4" name="Picture 3" descr="How to Use Language Interpretation in Zoom Meetings | Notta">
            <a:extLst>
              <a:ext uri="{FF2B5EF4-FFF2-40B4-BE49-F238E27FC236}">
                <a16:creationId xmlns:a16="http://schemas.microsoft.com/office/drawing/2014/main" id="{6A41E644-DE47-8E50-4FAB-93B1164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0" t="77709" r="13634" b="962"/>
          <a:stretch>
            <a:fillRect/>
          </a:stretch>
        </p:blipFill>
        <p:spPr>
          <a:xfrm>
            <a:off x="12852222" y="14288866"/>
            <a:ext cx="628369" cy="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5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820" y="729949"/>
            <a:ext cx="10058400" cy="918742"/>
          </a:xfrm>
        </p:spPr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rial"/>
                <a:cs typeface="Arial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20" y="1770917"/>
            <a:ext cx="10058400" cy="4560607"/>
          </a:xfrm>
        </p:spPr>
        <p:txBody>
          <a:bodyPr vert="horz" lIns="0" tIns="45720" rIns="0" bIns="45720" rtlCol="0" anchor="t">
            <a:noAutofit/>
          </a:bodyPr>
          <a:lstStyle/>
          <a:p>
            <a:pPr rtl="0">
              <a:buClr>
                <a:srgbClr val="004B24"/>
              </a:buClr>
            </a:pPr>
            <a:r>
              <a:rPr lang="pt-B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18h10 </a:t>
            </a:r>
            <a:r>
              <a:rPr lang="tr-T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-</a:t>
            </a:r>
            <a:r>
              <a:rPr lang="pt-B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18h45: Apresentação Geral + Perguntas e Respostas</a:t>
            </a:r>
            <a:endParaRPr lang="en-US" sz="1800" dirty="0"/>
          </a:p>
          <a:p>
            <a:pPr marL="383540" lvl="1" rtl="0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O Departamento de Conservação e Recreação (DCR) apresentará uma visão geral sobre o propósito e as metas da Força-Tarefa do Rio Charles, além das atividades realizadas até o momento (~10 min), seguida de um período para perguntas de esclarecimento.</a:t>
            </a:r>
          </a:p>
          <a:p>
            <a:pPr marL="383540" lvl="1" rtl="0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Por favor, reserve seus comentários para as discussões em pequenos grupos.</a:t>
            </a:r>
            <a:endParaRPr lang="en-US" dirty="0">
              <a:ea typeface="Calibri" panose="020F0502020204030204"/>
              <a:cs typeface="Calibri"/>
            </a:endParaRPr>
          </a:p>
          <a:p>
            <a:pPr rtl="0">
              <a:buClr>
                <a:srgbClr val="004B24"/>
              </a:buClr>
            </a:pPr>
            <a:r>
              <a:rPr lang="pt-B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18h45 </a:t>
            </a:r>
            <a:r>
              <a:rPr lang="tr-T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-</a:t>
            </a:r>
            <a:r>
              <a:rPr lang="pt-B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19h30: Discussões em Pequenos Grupos</a:t>
            </a:r>
          </a:p>
          <a:p>
            <a:pPr marL="383540" lvl="1" rtl="0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 sala será dividida em grupos menores, cada grupo sendo conduzido por um membro da equipe da DCR, Gabinete Executivo de Energia e Assuntos Ambientais (EEA) ou Conselho de Planejamento da Área Metropolitana (MAPC), junto com um anotador</a:t>
            </a:r>
          </a:p>
          <a:p>
            <a:pPr marL="383540" lvl="1" rtl="0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As pessoas que estiverem utilizando os serviços de interpretação permanecerão em um único grupo.</a:t>
            </a:r>
          </a:p>
          <a:p>
            <a:pPr rtl="0">
              <a:buClr>
                <a:srgbClr val="004B24"/>
              </a:buClr>
            </a:pPr>
            <a:r>
              <a:rPr lang="pt-B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19h30 </a:t>
            </a:r>
            <a:r>
              <a:rPr lang="tr-T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-</a:t>
            </a:r>
            <a:r>
              <a:rPr lang="pt-BR" sz="1800" b="1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20h00: Compartilhamento das Discussões &amp; Encerramento</a:t>
            </a:r>
            <a:r>
              <a:rPr lang="pt-BR" sz="1800" b="0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</a:p>
          <a:p>
            <a:pPr marL="383540" lvl="1" rtl="0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Reagruparemos no espaço principal para compartilhar os principais temas que surgiram nas discussões.</a:t>
            </a:r>
          </a:p>
          <a:p>
            <a:pPr marL="383540" lvl="1" rtl="0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Encerramento do evento com informações sobre os próximos passos.</a:t>
            </a:r>
          </a:p>
          <a:p>
            <a:pPr marL="383540" lvl="1">
              <a:buClr>
                <a:srgbClr val="99CB38"/>
              </a:buClr>
            </a:pPr>
            <a:endParaRPr lang="en-US" dirty="0">
              <a:solidFill>
                <a:srgbClr val="40404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</a:rPr>
              <a:t>Lembretes para a Audiência Pública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 rtl="0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solidFill>
                  <a:srgbClr val="000000"/>
                </a:solidFill>
                <a:latin typeface="Aptos Narrow"/>
              </a:rPr>
              <a:t>Ouça ativamente e com respeito todos os participantes.</a:t>
            </a:r>
            <a:endParaRPr lang="en-US" sz="2200" dirty="0">
              <a:solidFill>
                <a:schemeClr val="tx1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383540" lvl="1" rtl="0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solidFill>
                  <a:srgbClr val="000000"/>
                </a:solidFill>
                <a:latin typeface="Aptos Narrow"/>
              </a:rPr>
              <a:t>Expresse discordâncias de forma construtiva, focando nas ideias e não nas pessoas.</a:t>
            </a:r>
            <a:endParaRPr lang="en-US" sz="2200" dirty="0">
              <a:solidFill>
                <a:schemeClr val="tx1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383540" lvl="1" rtl="0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2200" b="0" i="0" u="none" strike="noStrike" dirty="0" err="1">
                <a:solidFill>
                  <a:srgbClr val="000000"/>
                </a:solidFill>
                <a:latin typeface="Aptos Narrow"/>
              </a:rPr>
              <a:t>Minimiz</a:t>
            </a:r>
            <a:r>
              <a:rPr lang="tr-TR" sz="2200" dirty="0">
                <a:solidFill>
                  <a:srgbClr val="000000"/>
                </a:solidFill>
                <a:latin typeface="Aptos Narrow"/>
              </a:rPr>
              <a:t>e</a:t>
            </a:r>
            <a:r>
              <a:rPr lang="pt-BR" sz="2200" b="0" i="0" u="none" strike="noStrike" dirty="0">
                <a:solidFill>
                  <a:srgbClr val="000000"/>
                </a:solidFill>
                <a:latin typeface="Aptos Narrow"/>
              </a:rPr>
              <a:t> as interrupções para garantir uma participação equitativa</a:t>
            </a:r>
            <a:endParaRPr lang="en-US" sz="2200" dirty="0">
              <a:solidFill>
                <a:schemeClr val="tx1"/>
              </a:solidFill>
              <a:latin typeface="Aptos Narrow"/>
              <a:ea typeface="Calibri" panose="020F0502020204030204"/>
              <a:cs typeface="Calibri"/>
            </a:endParaRPr>
          </a:p>
          <a:p>
            <a:pPr marL="383540" lvl="1" rtl="0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pt-BR" sz="2200" b="0" i="0" u="none" strike="noStrike" dirty="0">
                <a:solidFill>
                  <a:srgbClr val="000000"/>
                </a:solidFill>
                <a:latin typeface="Aptos Narrow"/>
                <a:ea typeface="Calibri" panose="020F0502020204030204"/>
                <a:cs typeface="Calibri"/>
              </a:rPr>
              <a:t>Por favor, compartilhe suas ideias nas discussões em pequenos grupos - queremos ouvir você! </a:t>
            </a:r>
            <a:endParaRPr lang="en-US" sz="2200" dirty="0">
              <a:solidFill>
                <a:schemeClr val="tx1"/>
              </a:solidFill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ptos Narrow" panose="020B0004020202020204" pitchFamily="34" charset="0"/>
              <a:ea typeface="Calibri" panose="020F0502020204030204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41FF-170F-978D-67D1-46B0B78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5DC6-5174-C457-9E6D-2ADD60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</a:rPr>
              <a:t>Visão geral da Força-Tarefa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91A-3F59-F768-654F-50ABF6F9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200660" lvl="1" indent="0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A Força-Tarefa foi criada pela </a:t>
            </a:r>
            <a:r>
              <a:rPr lang="pt-BR" b="0" i="0" u="none" strike="noStrike" dirty="0">
                <a:latin typeface="Aptos Narrow"/>
                <a:ea typeface="+mn-lt"/>
                <a:cs typeface="+mn-lt"/>
                <a:hlinkClick r:id="rId2"/>
              </a:rPr>
              <a:t>Seção 205</a:t>
            </a: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 do orçamento do Ano Fiscal </a:t>
            </a:r>
            <a:br>
              <a:rPr lang="pt-BR" b="0" i="0" u="none" strike="noStrike" dirty="0">
                <a:latin typeface="Aptos Narrow"/>
                <a:ea typeface="+mn-lt"/>
                <a:cs typeface="+mn-lt"/>
                <a:hlinkClick r:id="rId2"/>
              </a:rPr>
            </a:b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de 2025.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Aptos Narrow"/>
              <a:ea typeface="+mn-lt"/>
              <a:cs typeface="+mn-lt"/>
            </a:endParaRPr>
          </a:p>
          <a:p>
            <a:pPr marL="200660" lvl="1" indent="0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0" u="none" strike="noStrike" dirty="0">
                <a:latin typeface="Aptos Narrow"/>
                <a:ea typeface="+mn-lt"/>
                <a:cs typeface="+mn-lt"/>
              </a:rPr>
              <a:t>Esta Força-Tarefa reúne líderes de agências, representantes e moradores para:</a:t>
            </a: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 </a:t>
            </a:r>
            <a:endParaRPr lang="en-US" dirty="0"/>
          </a:p>
          <a:p>
            <a:pPr marL="657860" lvl="1" indent="-457200" rtl="0">
              <a:lnSpc>
                <a:spcPct val="108000"/>
              </a:lnSpc>
            </a:pP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Promover o acesso equitativo ao rio Charles na área entre a ponte </a:t>
            </a:r>
            <a:r>
              <a:rPr lang="pt-BR" b="0" i="0" u="none" strike="noStrike" dirty="0" err="1">
                <a:latin typeface="Aptos Narrow"/>
                <a:ea typeface="+mn-lt"/>
                <a:cs typeface="+mn-lt"/>
              </a:rPr>
              <a:t>Longfellow</a:t>
            </a: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 e a ponte Eliot</a:t>
            </a:r>
          </a:p>
          <a:p>
            <a:pPr marL="657860" lvl="1" indent="-457200" rtl="0">
              <a:lnSpc>
                <a:spcPct val="108000"/>
              </a:lnSpc>
            </a:pP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Garantir que processos inclusivos estejam estabelecidos para envolver todas as partes interessadas relevantes quando forem tomadas decisões relacionadas à área do rio Charles.</a:t>
            </a:r>
          </a:p>
          <a:p>
            <a:pPr marL="657860" lvl="1" indent="-457200" rtl="0">
              <a:lnSpc>
                <a:spcPct val="108000"/>
              </a:lnSpc>
            </a:pPr>
            <a:r>
              <a:rPr lang="pt-BR" b="0" i="0" u="none" strike="noStrike" dirty="0">
                <a:latin typeface="Aptos Narrow"/>
                <a:ea typeface="+mn-lt"/>
                <a:cs typeface="+mn-lt"/>
              </a:rPr>
              <a:t>Aprimorar a comunicação com todas as partes interessadas envolvidas.</a:t>
            </a:r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4" name="Picture 3" descr="QR code for Section 205 establishing the task force.">
            <a:extLst>
              <a:ext uri="{FF2B5EF4-FFF2-40B4-BE49-F238E27FC236}">
                <a16:creationId xmlns:a16="http://schemas.microsoft.com/office/drawing/2014/main" id="{777AF964-BBC1-02E2-812E-D7E154E0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0"/>
            <a:ext cx="194056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332E1-7054-382B-6270-48E8C19630FD}"/>
              </a:ext>
            </a:extLst>
          </p:cNvPr>
          <p:cNvSpPr txBox="1"/>
          <p:nvPr/>
        </p:nvSpPr>
        <p:spPr>
          <a:xfrm>
            <a:off x="10241280" y="1808480"/>
            <a:ext cx="19405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pt-BR" sz="1200" b="1" i="0" u="none" strike="noStrike">
                <a:solidFill>
                  <a:srgbClr val="273144"/>
                </a:solidFill>
                <a:latin typeface="Calibri"/>
                <a:ea typeface="+mn-lt"/>
                <a:cs typeface="+mn-lt"/>
              </a:rPr>
              <a:t>https://mapc.ma/44d9yhW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47837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  <a:ea typeface="Calibri Light" panose="020F0302020204030204"/>
                <a:cs typeface="Calibri Light"/>
              </a:rPr>
              <a:t>Escopo das Recomendações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i="0" u="none" strike="noStrike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Da Seção 205: </a:t>
            </a:r>
            <a:endParaRPr lang="en-US" dirty="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(c) As recomendações da força-tarefa conforme a subseção (b) e o relatório conforme a subseção (g) deverão incluir, mas não se limitar a, formas de: (i) garantir que o departamento considere </a:t>
            </a:r>
            <a:r>
              <a:rPr lang="pt-BR" b="0" i="0" u="none" strike="noStrike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os princípios de justiça ambiental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ao tomar decisões relacionadas à área do rio Charles entre a </a:t>
            </a:r>
            <a:r>
              <a:rPr lang="pt-BR" b="0" i="0" u="none" strike="noStrike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Longfellow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bridge (ponte </a:t>
            </a:r>
            <a:r>
              <a:rPr lang="pt-BR" b="0" i="0" u="none" strike="noStrike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Longfellow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e a Eliot bridge (ponte Eliot); (</a:t>
            </a:r>
            <a:r>
              <a:rPr lang="pt-BR" b="0" i="0" u="none" strike="noStrike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ii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garantir que todas as </a:t>
            </a:r>
            <a:r>
              <a:rPr lang="pt-BR" b="0" i="0" u="none" strike="noStrike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partes interessadas sejam envolvidas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quando decisões substanciais forem tomadas a respeito do fechamento ou restrição de acesso à Memorial Drive; (</a:t>
            </a:r>
            <a:r>
              <a:rPr lang="pt-BR" b="0" i="0" u="none" strike="noStrike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iii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garantir que os moradores dos bairros adjacentes recebam a </a:t>
            </a:r>
            <a:r>
              <a:rPr lang="pt-BR" b="0" i="0" u="none" strike="noStrike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devida notificação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quando o departamento fizer alterações no acesso à Memorial Drive; e (</a:t>
            </a:r>
            <a:r>
              <a:rPr lang="pt-BR" b="0" i="0" u="none" strike="noStrike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iv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</a:t>
            </a:r>
            <a:r>
              <a:rPr lang="pt-BR" b="0" i="0" u="none" strike="noStrike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aprimorar a programação</a:t>
            </a:r>
            <a:r>
              <a:rPr lang="pt-BR" b="0" i="0" u="none" strike="noStrike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ao longo do rio Charles de modo que possa ser usufruída por uma ampla variedade de partes interessadas.  </a:t>
            </a:r>
            <a:endParaRPr lang="en-US" dirty="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95AA-0B76-66A5-ECE9-E8ED764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F8C-E8A0-9422-AAA2-D17F014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  <a:ea typeface="Calibri Light" panose="020F0302020204030204"/>
                <a:cs typeface="Calibri Light"/>
              </a:rPr>
              <a:t>Princípios de Justiça Ambiental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D1C0-AD14-DF25-75B0-8A8EBE52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i="0" u="none" strike="noStrike" dirty="0">
                <a:solidFill>
                  <a:srgbClr val="004B24"/>
                </a:solidFill>
                <a:latin typeface="Arial"/>
                <a:ea typeface="+mn-lt"/>
                <a:cs typeface="+mn-lt"/>
              </a:rPr>
              <a:t>Da Estratégia de Justiça Ambiental da EEA: </a:t>
            </a:r>
            <a:endParaRPr lang="en-US" dirty="0">
              <a:solidFill>
                <a:srgbClr val="004B24"/>
              </a:solidFill>
              <a:latin typeface="Arial"/>
              <a:ea typeface="+mn-lt"/>
              <a:cs typeface="+mn-lt"/>
            </a:endParaRPr>
          </a:p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0" i="0" u="none" strike="noStrike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"Princípios de Justiça Ambiental" apoiam a proteção das pessoas contra a poluição ambiental e a capacidade de viver e desfrutar de um ambiente limpo e saudável, independentemente de raça, cor, renda, classe, deficiência, identidade de gênero, orientação sexual, origem nacional, etnia ou ancestralidade, crença religiosa ou proficiência em inglês, o que inclui: (i) o envolvimento significativo de todas as pessoas em relação ao desenvolvimento,  implementação e aplicação de leis, regulamentos e políticas ambientais, incluindo políticas sobre mudanças climáticas; e (</a:t>
            </a:r>
            <a:r>
              <a:rPr lang="pt-BR" b="0" i="0" u="none" strike="noStrike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ii</a:t>
            </a:r>
            <a:r>
              <a:rPr lang="pt-BR" b="0" i="0" u="none" strike="noStrike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) a distribuição equitativa dos benefícios energéticos e ambientais e dos encargos ambientais.</a:t>
            </a:r>
            <a:endParaRPr lang="en-US" dirty="0">
              <a:solidFill>
                <a:srgbClr val="000000"/>
              </a:solidFill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4874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EC7778-A1E0-D894-A7B7-9D1EBB7A8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840" y="164683"/>
            <a:ext cx="10058400" cy="8614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 panose="020F0302020204030204"/>
                <a:cs typeface="Calibri Light"/>
              </a:rPr>
              <a:t>Mapa da Memorial Drive em Escopo</a:t>
            </a:r>
          </a:p>
        </p:txBody>
      </p:sp>
      <p:pic>
        <p:nvPicPr>
          <p:cNvPr id="5" name="Picture 4" descr="Map of Cambridge with Memorial Drive highlighted between the Eliot Bridge and Longfellow Bridge.">
            <a:extLst>
              <a:ext uri="{FF2B5EF4-FFF2-40B4-BE49-F238E27FC236}">
                <a16:creationId xmlns:a16="http://schemas.microsoft.com/office/drawing/2014/main" id="{5CF228E8-8341-75D9-AB89-4A6ADB48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8" y="908110"/>
            <a:ext cx="8648970" cy="5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0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4000" b="0" i="0" u="none" strike="noStrike" dirty="0">
                <a:latin typeface="Aptos Display"/>
                <a:ea typeface="Calibri Light" panose="020F0302020204030204"/>
                <a:cs typeface="Calibri Light"/>
              </a:rPr>
              <a:t>Membros da Força-Tarefa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Representante da EEA: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 Jonathan Guzmán, Diretor de Justiça e Equidade Ambiental, Escritório de Justiça e Equidade Ambiental.   </a:t>
            </a:r>
            <a:endParaRPr lang="en-US" sz="13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Representante do DCR: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 Monika Roy, diretora sênior de Justiça Ambiental </a:t>
            </a: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Calibri" panose="020F0502020204030204"/>
                <a:cs typeface="Calibri"/>
              </a:rPr>
              <a:t>Diretor</a:t>
            </a: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do Departamento de Clima e Saúde Ambiental, do Departamento de Saúde Pública, ou seu representante: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Logan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Bailey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, cientista-chefe, Divisão de Toxicologia, Departamento de Clima e Saúde Ambiental, Departamento de Saúde Pública  </a:t>
            </a:r>
            <a:endParaRPr lang="en-US" sz="1300" dirty="0">
              <a:latin typeface="Aptos Narrow"/>
              <a:ea typeface="Calibri Light" panose="020F0302020204030204"/>
              <a:cs typeface="Calibri Light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Aliança de Saúde de Cambridge (Cambridge Health Alliance):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Derrick Neal, chefe de Saúde Pública da Cidade de Cambridge  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Autoridade de Redesenvolvimento de Cambridge (Cambridge </a:t>
            </a:r>
            <a:r>
              <a:rPr lang="pt-BR" sz="1300" b="1" i="0" u="none" strike="noStrike" dirty="0" err="1">
                <a:latin typeface="Aptos Narrow"/>
                <a:ea typeface="+mn-lt"/>
                <a:cs typeface="+mn-lt"/>
              </a:rPr>
              <a:t>Redevelopment</a:t>
            </a: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</a:t>
            </a:r>
            <a:r>
              <a:rPr lang="pt-BR" sz="1300" b="1" i="0" u="none" strike="noStrike" dirty="0" err="1">
                <a:latin typeface="Aptos Narrow"/>
                <a:ea typeface="+mn-lt"/>
                <a:cs typeface="+mn-lt"/>
              </a:rPr>
              <a:t>Authority</a:t>
            </a: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):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 Kyle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Vangel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, diretor de Projetos e Planejamento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 Associação Nacional para o Progresso de Pessoas Negras (NAACP):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Ken Reeves, Presidente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Cambridge Black Pastors Alliance, Inc.: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Jeremy D.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Battle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, pastor da Igreja Western Avenue (Western Avenue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Church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)</a:t>
            </a:r>
            <a:endParaRPr lang="en-US" sz="1300" dirty="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/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Massachusetts Bicycle Coalition, Inc.: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Galen Mook, Diretor Executivo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  Charles River Conservancy, Inc. 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Laura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Jasinski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, Diretora Executiva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Mães de Cambridge na Linha de Frente (Cambridge </a:t>
            </a:r>
            <a:r>
              <a:rPr lang="pt-BR" sz="1300" b="1" i="0" u="none" strike="noStrike" dirty="0" err="1">
                <a:latin typeface="Aptos Narrow"/>
                <a:ea typeface="+mn-lt"/>
                <a:cs typeface="+mn-lt"/>
              </a:rPr>
              <a:t>Mothers</a:t>
            </a: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Out Front):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Angela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DeSousa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, integrante da liderança  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 O Povo pelo Parque </a:t>
            </a:r>
            <a:r>
              <a:rPr lang="pt-BR" sz="1300" b="1" i="0" u="none" strike="noStrike" dirty="0" err="1">
                <a:latin typeface="Aptos Narrow"/>
                <a:ea typeface="+mn-lt"/>
                <a:cs typeface="+mn-lt"/>
              </a:rPr>
              <a:t>Riverbend</a:t>
            </a: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(The People for </a:t>
            </a:r>
            <a:r>
              <a:rPr lang="pt-BR" sz="1300" b="1" i="0" u="none" strike="noStrike" dirty="0" err="1">
                <a:latin typeface="Aptos Narrow"/>
                <a:ea typeface="+mn-lt"/>
                <a:cs typeface="+mn-lt"/>
              </a:rPr>
              <a:t>Riverbend</a:t>
            </a: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Park Trust):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Franziska "Fran"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Amacher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, curadora  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Indivíduo: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 Lawrence Adkins  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 Indivíduo: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Sheila </a:t>
            </a:r>
            <a:r>
              <a:rPr lang="pt-BR" sz="1300" b="0" i="0" u="none" strike="noStrike" dirty="0" err="1">
                <a:latin typeface="Aptos Narrow"/>
                <a:ea typeface="+mn-lt"/>
                <a:cs typeface="+mn-lt"/>
              </a:rPr>
              <a:t>Headley-Burwell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 Indivíduo: 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Steven Miller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 Indivíduo: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 Thomas Leonard</a:t>
            </a:r>
            <a:endParaRPr lang="en-US" sz="1300" dirty="0">
              <a:latin typeface="Aptos Narrow"/>
            </a:endParaRP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+mn-lt"/>
                <a:cs typeface="+mn-lt"/>
              </a:rPr>
              <a:t> Indivíduo:</a:t>
            </a:r>
            <a:r>
              <a:rPr lang="pt-BR" sz="1300" b="0" i="0" u="none" strike="noStrike" dirty="0">
                <a:latin typeface="Aptos Narrow"/>
                <a:ea typeface="+mn-lt"/>
                <a:cs typeface="+mn-lt"/>
              </a:rPr>
              <a:t> Denise Haynes</a:t>
            </a:r>
          </a:p>
          <a:p>
            <a:pPr marL="384175" indent="-18288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pt-BR" sz="1300" b="1" i="0" u="none" strike="noStrike" dirty="0">
                <a:latin typeface="Aptos Narrow"/>
                <a:ea typeface="Calibri" panose="020F0502020204030204"/>
                <a:cs typeface="Calibri"/>
              </a:rPr>
              <a:t>Indivíduo:</a:t>
            </a:r>
            <a:r>
              <a:rPr lang="pt-BR" sz="1300" b="0" i="0" u="none" strike="noStrike" dirty="0">
                <a:latin typeface="Aptos Narrow"/>
                <a:ea typeface="Calibri" panose="020F0502020204030204"/>
                <a:cs typeface="Calibri"/>
              </a:rPr>
              <a:t> David </a:t>
            </a:r>
            <a:r>
              <a:rPr lang="pt-BR" sz="1300" b="0" i="0" u="none" strike="noStrike" dirty="0" err="1">
                <a:latin typeface="Aptos Narrow"/>
                <a:ea typeface="Calibri" panose="020F0502020204030204"/>
                <a:cs typeface="Calibri"/>
              </a:rPr>
              <a:t>English</a:t>
            </a:r>
            <a:endParaRPr lang="pt-BR" sz="1300" b="0" i="0" u="none" strike="noStrike" dirty="0">
              <a:latin typeface="Aptos Narrow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7"/>
  <p:tag name="AS_OS" val="Unix 5.10.245.241"/>
  <p:tag name="AS_RELEASE_DATE" val="2024.11.14"/>
  <p:tag name="AS_TITLE" val="Aspose.Slides for .NET6"/>
  <p:tag name="AS_VERSION" val="24.1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E0896-6EE9-4D53-932B-514E3A124809}">
  <ds:schemaRefs>
    <ds:schemaRef ds:uri="699ac1d4-ca39-4946-aa46-a9cdf037dbb3"/>
    <ds:schemaRef ds:uri="cfac202d-5dfe-4943-8fc4-9115dd807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http://purl.org/dc/dcmitype/"/>
    <ds:schemaRef ds:uri="cfac202d-5dfe-4943-8fc4-9115dd8079c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99ac1d4-ca39-4946-aa46-a9cdf037dbb3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1502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Aptos ExtraBold</vt:lpstr>
      <vt:lpstr>Aptos Narrow</vt:lpstr>
      <vt:lpstr>Arial</vt:lpstr>
      <vt:lpstr>Calibri</vt:lpstr>
      <vt:lpstr>Calibri Light</vt:lpstr>
      <vt:lpstr>Wingdings</vt:lpstr>
      <vt:lpstr>Retrospect</vt:lpstr>
      <vt:lpstr>Força-Tarefa do Rio Charles (Charles River)  para Acesso Equitativo ao Rio</vt:lpstr>
      <vt:lpstr>Logística para Interpretação</vt:lpstr>
      <vt:lpstr>Agenda</vt:lpstr>
      <vt:lpstr>Lembretes para a Audiência Pública</vt:lpstr>
      <vt:lpstr>Visão geral da Força-Tarefa</vt:lpstr>
      <vt:lpstr>Escopo das Recomendações</vt:lpstr>
      <vt:lpstr>Princípios de Justiça Ambiental</vt:lpstr>
      <vt:lpstr>Mapa da Memorial Drive em Escopo</vt:lpstr>
      <vt:lpstr>Membros da Força-Tarefa</vt:lpstr>
      <vt:lpstr>Responsabilidades da Força-Tarefa</vt:lpstr>
      <vt:lpstr>Linha do Tempo do Projeto</vt:lpstr>
      <vt:lpstr>Processo de Engajamento e Audiências Públicas</vt:lpstr>
      <vt:lpstr>Perguntas para Discussão em Pequenos Grupos</vt:lpstr>
      <vt:lpstr>Próximos Passos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Lucas Gomes</dc:creator>
  <cp:keywords>Certified Translator</cp:keywords>
  <cp:lastModifiedBy>Roy, Monika (DCR)</cp:lastModifiedBy>
  <cp:revision>6</cp:revision>
  <dcterms:created xsi:type="dcterms:W3CDTF">2025-08-11T23:41:35Z</dcterms:created>
  <dcterms:modified xsi:type="dcterms:W3CDTF">2025-12-03T18:12:04Z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