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4"/>
  </p:sldMasterIdLst>
  <p:sldIdLst>
    <p:sldId id="256" r:id="rId5"/>
    <p:sldId id="297" r:id="rId6"/>
    <p:sldId id="257" r:id="rId7"/>
    <p:sldId id="258" r:id="rId8"/>
    <p:sldId id="276" r:id="rId9"/>
    <p:sldId id="289" r:id="rId10"/>
    <p:sldId id="300" r:id="rId11"/>
    <p:sldId id="301" r:id="rId12"/>
    <p:sldId id="285" r:id="rId13"/>
    <p:sldId id="260" r:id="rId14"/>
    <p:sldId id="299" r:id="rId15"/>
    <p:sldId id="290" r:id="rId16"/>
    <p:sldId id="292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DA5F047-F686-846E-B10A-195DEE70198A}" name="Du, Van" initials="DV" userId="S::vdu_mapc.org#ext#@massgov.onmicrosoft.com::47a6d444-42b4-4a65-aee3-c1a322a54d41" providerId="AD"/>
  <p188:author id="{91E4CB4D-C9A5-12EE-5DBA-DD024DF10616}" name="Roy, Monika (DCR)" initials="RM" userId="S::monika.roy@mass.gov::cd6c4b63-5e77-48d5-b6cc-4177d9876de7" providerId="AD"/>
  <p188:author id="{81F99954-DA0F-B49F-C971-0BFEC4A4310C}" name="Du, Van" initials="DV" userId="S::vdu@mapc.org::04a5bfda-6167-4024-be42-ce9539001a06" providerId="AD"/>
  <p188:author id="{3800E263-3FA3-6076-83E9-1C8DF9DE9C65}" name="Guzman, Jonathan (EEA)" initials="GJ" userId="S::jonathan.guzman@mass.gov::f35dc4a8-b2b6-4599-a8e6-9c85fbc90cfd" providerId="AD"/>
  <p188:author id="{27AAB498-5DD2-DE09-12C8-3433824A6625}" name="Guest User" initials="GU" userId="S::urn:spo:tenantanon#c75d8168-fa8e-4753-8aef-55111ae727bd::" providerId="AD"/>
  <p188:author id="{954BAEE1-65EF-0E9C-FD0A-F2645D9341B6}" name="Roy, Monika (DCR)" initials="MR" userId="S::Monika.Roy@mass.gov::cd6c4b63-5e77-48d5-b6cc-4177d9876de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56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7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04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ACD46E6-90C9-5A94-5A35-1C98F051F6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1022" y="416577"/>
            <a:ext cx="10643616" cy="7172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pPr algn="ctr"/>
            <a:r>
              <a:rPr lang="en-US">
                <a:solidFill>
                  <a:srgbClr val="4D5BE2"/>
                </a:solidFill>
              </a:rPr>
              <a:t>ADD TITLE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7D4AE5-C0C9-3ADD-96CD-4F646C40EC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9315" y="1181873"/>
            <a:ext cx="2787650" cy="1154112"/>
          </a:xfrm>
          <a:solidFill>
            <a:schemeClr val="accent1"/>
          </a:solidFill>
        </p:spPr>
        <p:txBody>
          <a:bodyPr lIns="320040" tIns="457200">
            <a:noAutofit/>
          </a:bodyPr>
          <a:lstStyle>
            <a:lvl1pPr marL="0" indent="0">
              <a:lnSpc>
                <a:spcPct val="90000"/>
              </a:lnSpc>
              <a:buNone/>
              <a:defRPr sz="1200" b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C840F69-82D1-BA5D-BCDE-065BCBD763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6960" y="1347291"/>
            <a:ext cx="2265363" cy="30480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E6E650B-9763-2E1B-83A3-D40D92876A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37610" y="1181873"/>
            <a:ext cx="4532630" cy="1154112"/>
          </a:xfrm>
          <a:solidFill>
            <a:schemeClr val="accent1"/>
          </a:solidFill>
        </p:spPr>
        <p:txBody>
          <a:bodyPr lIns="274320" tIns="457200" rIns="457200">
            <a:noAutofit/>
          </a:bodyPr>
          <a:lstStyle>
            <a:lvl1pPr marL="0" indent="0">
              <a:lnSpc>
                <a:spcPct val="90000"/>
              </a:lnSpc>
              <a:buNone/>
              <a:defRPr sz="1200" b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0365650-4538-97BE-682C-4FEE50D5B3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15410" y="1347291"/>
            <a:ext cx="2265363" cy="304800"/>
          </a:xfrm>
        </p:spPr>
        <p:txBody>
          <a:bodyPr>
            <a:noAutofit/>
          </a:bodyPr>
          <a:lstStyle>
            <a:lvl1pPr marL="0" indent="0">
              <a:buNone/>
              <a:defRPr sz="1400" b="1" spc="40" baseline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605A104-600A-E6C4-A7F3-4C6E6E8B62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50250" y="1181873"/>
            <a:ext cx="3084388" cy="1154112"/>
          </a:xfrm>
          <a:solidFill>
            <a:schemeClr val="accent1"/>
          </a:solidFill>
        </p:spPr>
        <p:txBody>
          <a:bodyPr lIns="274320" tIns="457200">
            <a:noAutofit/>
          </a:bodyPr>
          <a:lstStyle>
            <a:lvl1pPr marL="0" indent="0">
              <a:lnSpc>
                <a:spcPct val="90000"/>
              </a:lnSpc>
              <a:buNone/>
              <a:defRPr sz="1200" b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53846D8-2231-F40F-1840-B4D3ECF557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42020" y="1347291"/>
            <a:ext cx="2265363" cy="304800"/>
          </a:xfrm>
        </p:spPr>
        <p:txBody>
          <a:bodyPr>
            <a:noAutofit/>
          </a:bodyPr>
          <a:lstStyle>
            <a:lvl1pPr marL="0" indent="0">
              <a:buNone/>
              <a:defRPr sz="1400" b="1" spc="40" baseline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328A27F-4D37-7494-A00B-931B4AF98F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6161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72A2B16-E242-6548-CD5D-53E9964738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54120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A825916-F570-17B8-0B3F-0C3FC2D746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82079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36D7BCE-44E5-237E-196D-3CCF2508C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10038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F3883B4-1028-4C70-B921-8FBE334E7F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37996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2538B7A0-40F3-1C50-E2D0-32A910FA7E6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5581" y="4431347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E7A61A86-EC14-71A1-4F13-8B5BC4DD2C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38706" y="5667186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8AB8BDC8-1B18-C92E-002C-8E803D4474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65161" y="5079585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33C067A7-180C-CF1A-D355-AD9EFC1F30E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31906" y="3583592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89E3E312-6617-D826-24CF-F63DC3CC30D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06265" y="3837782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7917E37C-ED1D-4637-B0A8-CAECDD7D93A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606164" y="4551608"/>
            <a:ext cx="4828474" cy="230639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F4481A-F390-506E-4D63-DCAF6A499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0708" y="2352259"/>
            <a:ext cx="10816491" cy="3363296"/>
            <a:chOff x="700708" y="2352259"/>
            <a:chExt cx="10816491" cy="336329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C823AA8-87A2-6001-8638-F343F400A907}"/>
                </a:ext>
              </a:extLst>
            </p:cNvPr>
            <p:cNvCxnSpPr/>
            <p:nvPr/>
          </p:nvCxnSpPr>
          <p:spPr>
            <a:xfrm flipV="1">
              <a:off x="774192" y="2451652"/>
              <a:ext cx="10643616" cy="0"/>
            </a:xfrm>
            <a:prstGeom prst="line">
              <a:avLst/>
            </a:prstGeom>
            <a:ln w="412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D0F530E-03E0-7D35-0708-C47F20465254}"/>
                </a:ext>
              </a:extLst>
            </p:cNvPr>
            <p:cNvSpPr/>
            <p:nvPr/>
          </p:nvSpPr>
          <p:spPr>
            <a:xfrm>
              <a:off x="700708" y="2355117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5A788A8-1C4E-8BDE-6C51-E311BF3124E3}"/>
                </a:ext>
              </a:extLst>
            </p:cNvPr>
            <p:cNvSpPr/>
            <p:nvPr/>
          </p:nvSpPr>
          <p:spPr>
            <a:xfrm>
              <a:off x="11318416" y="2352259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B1C1373-9DDB-2372-515C-67A4497F18F3}"/>
                </a:ext>
              </a:extLst>
            </p:cNvPr>
            <p:cNvSpPr/>
            <p:nvPr/>
          </p:nvSpPr>
          <p:spPr>
            <a:xfrm>
              <a:off x="2824250" y="2360833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260ED27-416C-9721-BEEA-92FC9C6AFE0E}"/>
                </a:ext>
              </a:extLst>
            </p:cNvPr>
            <p:cNvSpPr/>
            <p:nvPr/>
          </p:nvSpPr>
          <p:spPr>
            <a:xfrm>
              <a:off x="7071334" y="2366548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FF3DAA4-1C0B-AB02-F0B7-AB04EEC80102}"/>
                </a:ext>
              </a:extLst>
            </p:cNvPr>
            <p:cNvSpPr/>
            <p:nvPr/>
          </p:nvSpPr>
          <p:spPr>
            <a:xfrm>
              <a:off x="9194876" y="2357975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6169A7-8DDB-F115-7D7E-F3F5AE9B0D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9303" y="2451650"/>
              <a:ext cx="1592" cy="1838996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0D69B09-D0BB-952F-77DD-FCCA81D192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1650" y="2528842"/>
              <a:ext cx="1592" cy="2984894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3322965-77FF-0956-83EE-ADA9AFCC2F19}"/>
                </a:ext>
              </a:extLst>
            </p:cNvPr>
            <p:cNvCxnSpPr>
              <a:cxnSpLocks/>
            </p:cNvCxnSpPr>
            <p:nvPr/>
          </p:nvCxnSpPr>
          <p:spPr>
            <a:xfrm>
              <a:off x="7166344" y="2496185"/>
              <a:ext cx="0" cy="932815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BD744AE-A2B8-150A-697C-7B187BF232E9}"/>
                </a:ext>
              </a:extLst>
            </p:cNvPr>
            <p:cNvCxnSpPr>
              <a:cxnSpLocks/>
            </p:cNvCxnSpPr>
            <p:nvPr/>
          </p:nvCxnSpPr>
          <p:spPr>
            <a:xfrm>
              <a:off x="9287099" y="2447199"/>
              <a:ext cx="2067" cy="122673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3F6EBDE-BEBF-BD05-1C3E-6D9CC3A8AA09}"/>
                </a:ext>
              </a:extLst>
            </p:cNvPr>
            <p:cNvSpPr/>
            <p:nvPr/>
          </p:nvSpPr>
          <p:spPr>
            <a:xfrm>
              <a:off x="704140" y="4297941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35038F8-201A-2CE5-4F96-F5D0E07662F3}"/>
                </a:ext>
              </a:extLst>
            </p:cNvPr>
            <p:cNvSpPr/>
            <p:nvPr/>
          </p:nvSpPr>
          <p:spPr>
            <a:xfrm>
              <a:off x="2817657" y="5516772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152144A-0227-81C8-5EB0-4217CF1CEEE7}"/>
                </a:ext>
              </a:extLst>
            </p:cNvPr>
            <p:cNvSpPr/>
            <p:nvPr/>
          </p:nvSpPr>
          <p:spPr>
            <a:xfrm>
              <a:off x="7066553" y="3435384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30680FA-8F0F-C8F7-B721-95071536CA7B}"/>
                </a:ext>
              </a:extLst>
            </p:cNvPr>
            <p:cNvSpPr/>
            <p:nvPr/>
          </p:nvSpPr>
          <p:spPr>
            <a:xfrm>
              <a:off x="9194875" y="3679366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0A1FBC1-3297-E024-39A0-EAA69D56BF0E}"/>
                </a:ext>
              </a:extLst>
            </p:cNvPr>
            <p:cNvSpPr/>
            <p:nvPr/>
          </p:nvSpPr>
          <p:spPr>
            <a:xfrm>
              <a:off x="4947792" y="2363691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BE65DC2-ECCC-4D86-835A-D8496935F50C}"/>
                </a:ext>
              </a:extLst>
            </p:cNvPr>
            <p:cNvCxnSpPr>
              <a:cxnSpLocks/>
              <a:stCxn id="35" idx="4"/>
            </p:cNvCxnSpPr>
            <p:nvPr/>
          </p:nvCxnSpPr>
          <p:spPr>
            <a:xfrm flipH="1">
              <a:off x="5043997" y="2562474"/>
              <a:ext cx="3187" cy="2348586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877BD28-BE76-FA51-3EE0-19344A0C1BDE}"/>
                </a:ext>
              </a:extLst>
            </p:cNvPr>
            <p:cNvSpPr/>
            <p:nvPr/>
          </p:nvSpPr>
          <p:spPr>
            <a:xfrm>
              <a:off x="4944605" y="4911060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3536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4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98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6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47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5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7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35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81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01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.gov/charlesrivertaskforce" TargetMode="External"/><Relationship Id="rId2" Type="http://schemas.openxmlformats.org/officeDocument/2006/relationships/hyperlink" Target="mailto:charlesrivertaskforce@mass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mapc.az1.qualtrics.com/jfe/form/SV_86x2r4TFJ7DmKd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budget.digital.mass.gov/summary/fy25/outside-section/section-205-charles-river-task-force-on-equitable-river-acces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687639"/>
            <a:ext cx="10058400" cy="1804036"/>
          </a:xfrm>
        </p:spPr>
        <p:txBody>
          <a:bodyPr>
            <a:normAutofit/>
          </a:bodyPr>
          <a:lstStyle/>
          <a:p>
            <a:r>
              <a:rPr lang="vi-VN" altLang="zh-CN" sz="5400" dirty="0">
                <a:ea typeface="PMingLiU" panose="02020500000000000000" pitchFamily="18" charset="-120"/>
              </a:rPr>
              <a:t>Charles </a:t>
            </a:r>
            <a:r>
              <a:rPr lang="zh-CN" altLang="en-US" sz="5400" dirty="0">
                <a:ea typeface="PMingLiU" panose="02020500000000000000" pitchFamily="18" charset="-120"/>
              </a:rPr>
              <a:t>河</a:t>
            </a:r>
            <a:r>
              <a:rPr lang="en-US" altLang="zh-CN" sz="5400" dirty="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(Charles River)</a:t>
            </a:r>
            <a:r>
              <a:rPr lang="zh-CN" altLang="en-US" sz="5400" dirty="0">
                <a:ea typeface="PMingLiU" panose="02020500000000000000" pitchFamily="18" charset="-120"/>
              </a:rPr>
              <a:t>公平河岸通行工作組</a:t>
            </a:r>
            <a:endParaRPr lang="en-US" sz="5000" dirty="0"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3205465"/>
            <a:ext cx="10058400" cy="11430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CN" altLang="en-US" sz="2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秋季公眾聽證會 </a:t>
            </a:r>
            <a:r>
              <a:rPr lang="en-US" altLang="zh-CN" sz="2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| 2025 </a:t>
            </a:r>
            <a:r>
              <a:rPr lang="zh-CN" altLang="en-US" sz="2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年 </a:t>
            </a:r>
            <a:r>
              <a:rPr lang="en-US" altLang="zh-CN" sz="2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11 </a:t>
            </a:r>
            <a:r>
              <a:rPr lang="zh-CN" altLang="en-US" sz="2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月 </a:t>
            </a:r>
            <a:r>
              <a:rPr lang="en-US" altLang="zh-CN" sz="2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17 </a:t>
            </a:r>
            <a:r>
              <a:rPr lang="zh-CN" altLang="en-US" sz="2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日</a:t>
            </a:r>
            <a:endParaRPr lang="en-US" sz="2800" cap="none" dirty="0">
              <a:solidFill>
                <a:srgbClr val="004B24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B2CB42-F02C-DB12-5E81-9B270E45EF08}"/>
              </a:ext>
            </a:extLst>
          </p:cNvPr>
          <p:cNvSpPr txBox="1"/>
          <p:nvPr/>
        </p:nvSpPr>
        <p:spPr>
          <a:xfrm>
            <a:off x="1142999" y="4822031"/>
            <a:ext cx="9970292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我們將於下午 </a:t>
            </a:r>
            <a:r>
              <a:rPr lang="en-US" altLang="zh-CN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6:10 </a:t>
            </a:r>
            <a:r>
              <a:rPr lang="zh-CN" altLang="en-US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開始。歡迎您先向身邊的參與者作自我介紹，並簡要分享您在 </a:t>
            </a:r>
            <a:r>
              <a:rPr lang="en-US" altLang="zh-CN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Memorial Drive </a:t>
            </a:r>
            <a:r>
              <a:rPr lang="zh-CN" altLang="en-US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最喜歡進行的活動。</a:t>
            </a:r>
            <a:endParaRPr lang="en-US" sz="24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3C1FC-E21D-1B98-9442-3710EF517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5E2F3-84C0-36BF-2DB7-6E35E9473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工作組職責</a:t>
            </a:r>
            <a:endParaRPr lang="en-US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DAB4F-1D72-F442-A08D-CCF865EB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13973"/>
            <a:ext cx="10058400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3100" b="1" dirty="0">
                <a:solidFill>
                  <a:schemeClr val="accent2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根據第 </a:t>
            </a:r>
            <a:r>
              <a:rPr lang="en-US" altLang="zh-CN" sz="3100" b="1" dirty="0">
                <a:solidFill>
                  <a:schemeClr val="accent2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205 </a:t>
            </a:r>
            <a:r>
              <a:rPr lang="zh-CN" altLang="en-US" sz="3100" b="1" dirty="0">
                <a:solidFill>
                  <a:schemeClr val="accent2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條 </a:t>
            </a:r>
            <a:r>
              <a:rPr lang="en-US" altLang="zh-CN" sz="3100" b="1" dirty="0">
                <a:solidFill>
                  <a:schemeClr val="accent2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(Section 205) </a:t>
            </a:r>
            <a:r>
              <a:rPr lang="zh-CN" altLang="en-US" sz="3100" b="1" dirty="0">
                <a:solidFill>
                  <a:schemeClr val="accent2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規定：</a:t>
            </a:r>
            <a:endParaRPr lang="en-US" sz="26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  </a:t>
            </a:r>
            <a:r>
              <a:rPr lang="zh-CN" altLang="en-US" sz="26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舉辦三 </a:t>
            </a:r>
            <a:r>
              <a:rPr lang="en-US" altLang="zh-CN" sz="26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(3) </a:t>
            </a:r>
            <a:r>
              <a:rPr lang="zh-CN" altLang="en-US" sz="26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場公眾聽證會</a:t>
            </a:r>
            <a:endParaRPr lang="en-US" altLang="zh-CN" sz="26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zh-CN" sz="26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  </a:t>
            </a:r>
            <a:r>
              <a:rPr lang="zh-CN" altLang="en-US" sz="26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在提交最終報告前徵集並接受公眾意見</a:t>
            </a:r>
            <a:endParaRPr lang="en-US" altLang="zh-CN" sz="26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zh-CN" sz="26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   </a:t>
            </a:r>
            <a:r>
              <a:rPr lang="zh-CN" altLang="en-US" sz="26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向眾議院與參議院書記官提交包含建議內容的報告</a:t>
            </a:r>
            <a:endParaRPr lang="en-US" sz="26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859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68E77-C7B0-4544-9B08-17EC521CB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17C36-0434-71FC-40E0-47ABB3701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100" cap="none" dirty="0">
                <a:solidFill>
                  <a:srgbClr val="40404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專案時間線</a:t>
            </a:r>
            <a:endParaRPr lang="en-US" sz="4100" cap="none" dirty="0">
              <a:solidFill>
                <a:srgbClr val="40404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C7A25-126E-0304-6B43-2BEA4802EC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solidFill>
            <a:srgbClr val="004B24"/>
          </a:solidFill>
        </p:spPr>
        <p:txBody>
          <a:bodyPr>
            <a:norm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初步評估與公眾參與準備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5E64D6-8891-CA26-9B07-F769CCD3A6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solidFill>
            <a:srgbClr val="004B24"/>
          </a:solidFill>
        </p:spPr>
        <p:txBody>
          <a:bodyPr vert="horz" lIns="320040" tIns="457200" rIns="0" bIns="45720" rtlCol="0">
            <a:norm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              宣傳與公眾參與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DB86B3-DECF-9B02-5D84-B0EDEC4BB9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solidFill>
            <a:srgbClr val="004B24"/>
          </a:solidFill>
        </p:spPr>
        <p:txBody>
          <a:bodyPr vert="horz" lIns="320040" tIns="457200" rIns="0" bIns="45720" rtlCol="0">
            <a:norm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           建議制定</a:t>
            </a:r>
            <a:endParaRPr lang="en-US" sz="2000" b="1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3809DEE-8EEA-C632-F478-3BF9033CA8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15" y="2663324"/>
            <a:ext cx="1843406" cy="2534845"/>
          </a:xfrm>
        </p:spPr>
        <p:txBody>
          <a:bodyPr vert="horz" lIns="0" tIns="45720" rIns="0" bIns="45720" rtlCol="0" anchor="t">
            <a:noAutofit/>
          </a:bodyPr>
          <a:lstStyle/>
          <a:p>
            <a:pPr lvl="0" algn="ctr">
              <a:lnSpc>
                <a:spcPct val="100000"/>
              </a:lnSpc>
              <a:spcBef>
                <a:spcPts val="1200"/>
              </a:spcBef>
              <a:buClr>
                <a:srgbClr val="99CB38"/>
              </a:buClr>
              <a:defRPr/>
            </a:pPr>
            <a:r>
              <a:rPr lang="en-US" altLang="zh-CN" sz="2000" b="1" dirty="0">
                <a:solidFill>
                  <a:srgbClr val="455F51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7–8 </a:t>
            </a:r>
            <a:r>
              <a:rPr lang="zh-CN" altLang="en-US" sz="2000" b="1" dirty="0">
                <a:solidFill>
                  <a:srgbClr val="455F51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月</a:t>
            </a:r>
            <a:endParaRPr lang="en-US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0000"/>
              </a:lnSpc>
              <a:buClr>
                <a:srgbClr val="004B24"/>
              </a:buClr>
              <a:buFont typeface="Wingdings" panose="05000000000000000000" pitchFamily="2" charset="2"/>
              <a:buChar char="§"/>
            </a:pPr>
            <a:endParaRPr lang="en-US" altLang="zh-CN" sz="18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0000"/>
              </a:lnSpc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altLang="en-US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初步資訊會議</a:t>
            </a:r>
            <a:endParaRPr lang="en-US" sz="18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0000"/>
              </a:lnSpc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altLang="en-US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初步利益相關方梳理</a:t>
            </a:r>
            <a:endParaRPr lang="en-US" sz="18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0000"/>
              </a:lnSpc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altLang="en-US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工作組會議 </a:t>
            </a:r>
            <a:r>
              <a:rPr lang="en-US" altLang="zh-CN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1</a:t>
            </a:r>
            <a:r>
              <a:rPr lang="zh-CN" altLang="en-US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（</a:t>
            </a:r>
            <a:r>
              <a:rPr lang="en-US" altLang="zh-CN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8 </a:t>
            </a:r>
            <a:r>
              <a:rPr lang="zh-CN" altLang="en-US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月 </a:t>
            </a:r>
            <a:r>
              <a:rPr lang="en-US" altLang="zh-CN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14 </a:t>
            </a:r>
            <a:r>
              <a:rPr lang="zh-CN" altLang="en-US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日）</a:t>
            </a:r>
            <a:endParaRPr lang="en-US" sz="18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7" name="Text Placeholder 27" descr="-Task Force meeting #2 &#10;(9/12)&#10;-Develop a Community Engagement Strategy&#10;-Develop the structure and content for the public hearings&#10;">
            <a:extLst>
              <a:ext uri="{FF2B5EF4-FFF2-40B4-BE49-F238E27FC236}">
                <a16:creationId xmlns:a16="http://schemas.microsoft.com/office/drawing/2014/main" id="{DE271D21-41F7-DD0C-5E82-DB3C73F55435}"/>
              </a:ext>
            </a:extLst>
          </p:cNvPr>
          <p:cNvSpPr txBox="1">
            <a:spLocks/>
          </p:cNvSpPr>
          <p:nvPr/>
        </p:nvSpPr>
        <p:spPr>
          <a:xfrm>
            <a:off x="3049208" y="2659102"/>
            <a:ext cx="1838808" cy="2111708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200" b="0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90000"/>
              </a:lnSpc>
              <a:spcBef>
                <a:spcPts val="1200"/>
              </a:spcBef>
              <a:buClr>
                <a:srgbClr val="99CB38"/>
              </a:buClr>
              <a:defRPr/>
            </a:pPr>
            <a:r>
              <a:rPr lang="en-US" altLang="zh-CN" sz="2000" b="1" dirty="0">
                <a:solidFill>
                  <a:srgbClr val="455F51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9 </a:t>
            </a:r>
            <a:r>
              <a:rPr lang="zh-CN" altLang="en-US" sz="2000" b="1" dirty="0">
                <a:solidFill>
                  <a:srgbClr val="455F51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月</a:t>
            </a:r>
            <a:endParaRPr lang="en-US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Clr>
                <a:srgbClr val="004B24"/>
              </a:buClr>
            </a:pPr>
            <a:endParaRPr lang="en-US" altLang="zh-CN" sz="18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0000"/>
              </a:lnSpc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altLang="en-US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工作組會議 </a:t>
            </a:r>
            <a:r>
              <a:rPr lang="en-US" altLang="zh-CN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2</a:t>
            </a:r>
            <a:r>
              <a:rPr lang="zh-CN" altLang="en-US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（</a:t>
            </a:r>
            <a:r>
              <a:rPr lang="en-US" altLang="zh-CN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9 </a:t>
            </a:r>
            <a:r>
              <a:rPr lang="zh-CN" altLang="en-US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月 </a:t>
            </a:r>
            <a:r>
              <a:rPr lang="en-US" altLang="zh-CN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12 </a:t>
            </a:r>
            <a:r>
              <a:rPr lang="zh-CN" altLang="en-US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日）</a:t>
            </a:r>
            <a:endParaRPr lang="en-US" sz="18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0000"/>
              </a:lnSpc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altLang="en-US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制定社區參與策略</a:t>
            </a:r>
            <a:endParaRPr lang="en-US" sz="18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0000"/>
              </a:lnSpc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altLang="en-US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制定公眾聽證會的結構與內容</a:t>
            </a:r>
          </a:p>
          <a:p>
            <a:pPr>
              <a:buClr>
                <a:srgbClr val="004B24"/>
              </a:buClr>
            </a:pPr>
            <a:endParaRPr lang="en-US" sz="18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D4AA7D-A531-17E9-189C-5368E572E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9292" y="2601495"/>
            <a:ext cx="1840902" cy="3169386"/>
          </a:xfrm>
          <a:prstGeom prst="rect">
            <a:avLst/>
          </a:prstGeom>
          <a:solidFill>
            <a:srgbClr val="004B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3C0372E-AAB6-B186-B4D7-1B1687E4C9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50728" y="2663584"/>
            <a:ext cx="1970888" cy="3107296"/>
          </a:xfrm>
        </p:spPr>
        <p:txBody>
          <a:bodyPr vert="horz" lIns="0" tIns="45720" rIns="0" bIns="45720" rtlCol="0" anchor="t">
            <a:noAutofit/>
          </a:bodyPr>
          <a:lstStyle/>
          <a:p>
            <a:pPr lvl="0" algn="ctr">
              <a:lnSpc>
                <a:spcPct val="90000"/>
              </a:lnSpc>
              <a:spcBef>
                <a:spcPts val="1200"/>
              </a:spcBef>
              <a:buClr>
                <a:srgbClr val="99CB38"/>
              </a:buClr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  10 </a:t>
            </a:r>
            <a:r>
              <a:rPr lang="zh-CN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月</a:t>
            </a:r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–11 </a:t>
            </a:r>
            <a:r>
              <a:rPr lang="zh-CN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月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285750" indent="-285750">
              <a:buFont typeface="Wingdings"/>
              <a:buChar char="§"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4B24"/>
              </a:buClr>
              <a:buFont typeface="Wingdings"/>
              <a:buChar char="§"/>
            </a:pPr>
            <a:r>
              <a:rPr lang="zh-CN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工作組會議 </a:t>
            </a:r>
            <a:r>
              <a:rPr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3</a:t>
            </a:r>
            <a:r>
              <a:rPr lang="zh-CN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（</a:t>
            </a:r>
            <a:r>
              <a:rPr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10 </a:t>
            </a:r>
            <a:r>
              <a:rPr lang="zh-CN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月 </a:t>
            </a:r>
            <a:r>
              <a:rPr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6 </a:t>
            </a:r>
            <a:r>
              <a:rPr lang="zh-CN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日）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4B24"/>
              </a:buClr>
              <a:buFont typeface="Wingdings"/>
              <a:buChar char="§"/>
            </a:pPr>
            <a:r>
              <a:rPr lang="zh-CN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開展多輪一對一交流、後續溝通、焦點小組等活動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4B24"/>
              </a:buClr>
              <a:buFont typeface="Wingdings"/>
              <a:buChar char="§"/>
            </a:pPr>
            <a:r>
              <a:rPr lang="zh-CN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工作組會議 </a:t>
            </a:r>
            <a:r>
              <a:rPr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4</a:t>
            </a:r>
            <a:r>
              <a:rPr lang="zh-CN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（</a:t>
            </a:r>
            <a:r>
              <a:rPr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11 </a:t>
            </a:r>
            <a:r>
              <a:rPr lang="zh-CN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月 </a:t>
            </a:r>
            <a:r>
              <a:rPr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3 </a:t>
            </a:r>
            <a:r>
              <a:rPr lang="zh-CN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日）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4B24"/>
              </a:buClr>
              <a:buFont typeface="Wingdings"/>
              <a:buChar char="§"/>
            </a:pPr>
            <a:r>
              <a:rPr lang="zh-CN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三 </a:t>
            </a:r>
            <a:r>
              <a:rPr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(3)</a:t>
            </a:r>
            <a:r>
              <a:rPr lang="zh-CN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場公眾聽證會（</a:t>
            </a:r>
            <a:r>
              <a:rPr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11 </a:t>
            </a:r>
            <a:r>
              <a:rPr lang="zh-CN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月 </a:t>
            </a:r>
            <a:r>
              <a:rPr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10 </a:t>
            </a:r>
            <a:r>
              <a:rPr lang="zh-CN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日和 </a:t>
            </a:r>
            <a:r>
              <a:rPr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17 </a:t>
            </a:r>
            <a:r>
              <a:rPr lang="zh-CN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日）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71450" indent="-171450">
              <a:buFont typeface="Wingdings"/>
              <a:buChar char="§"/>
            </a:pPr>
            <a:endParaRPr lang="en-US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B462E40F-A191-07A3-AAE4-64FC0C4B9D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59558" y="2660504"/>
            <a:ext cx="1735585" cy="839183"/>
          </a:xfrm>
        </p:spPr>
        <p:txBody>
          <a:bodyPr vert="horz" lIns="0" tIns="45720" rIns="0" bIns="45720" rtlCol="0" anchor="t">
            <a:noAutofit/>
          </a:bodyPr>
          <a:lstStyle/>
          <a:p>
            <a:pPr lvl="0" algn="ctr">
              <a:lnSpc>
                <a:spcPct val="90000"/>
              </a:lnSpc>
              <a:spcBef>
                <a:spcPts val="1200"/>
              </a:spcBef>
              <a:buClr>
                <a:srgbClr val="99CB38"/>
              </a:buClr>
              <a:defRPr/>
            </a:pPr>
            <a:r>
              <a:rPr lang="en-US" altLang="zh-CN" sz="2000" b="1" dirty="0">
                <a:solidFill>
                  <a:srgbClr val="455F51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12 </a:t>
            </a:r>
            <a:r>
              <a:rPr lang="zh-CN" altLang="en-US" sz="2000" b="1" dirty="0">
                <a:solidFill>
                  <a:srgbClr val="455F51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月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0000"/>
              </a:lnSpc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altLang="en-US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工作組會議 </a:t>
            </a:r>
            <a:r>
              <a:rPr lang="en-US" altLang="zh-CN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5</a:t>
            </a:r>
            <a:r>
              <a:rPr lang="zh-CN" altLang="en-US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（待定）</a:t>
            </a:r>
            <a:r>
              <a:rPr lang="en-US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pPr marL="171450" indent="-171450">
              <a:lnSpc>
                <a:spcPct val="100000"/>
              </a:lnSpc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altLang="en-US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撰寫調查結果及建議的最終報告（草稿）</a:t>
            </a:r>
            <a:endParaRPr lang="en-US" sz="18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9365CF50-0B55-2D7C-58C8-0C8B17BAA65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421037" y="2664797"/>
            <a:ext cx="2287487" cy="3287743"/>
          </a:xfrm>
        </p:spPr>
        <p:txBody>
          <a:bodyPr vert="horz" lIns="0" tIns="45720" rIns="0" bIns="45720" rtlCol="0" anchor="t">
            <a:noAutofit/>
          </a:bodyPr>
          <a:lstStyle/>
          <a:p>
            <a:pPr lvl="0" algn="ctr">
              <a:lnSpc>
                <a:spcPct val="90000"/>
              </a:lnSpc>
              <a:spcBef>
                <a:spcPts val="1200"/>
              </a:spcBef>
              <a:buClr>
                <a:srgbClr val="99CB38"/>
              </a:buClr>
              <a:defRPr/>
            </a:pPr>
            <a:r>
              <a:rPr lang="en-US" altLang="zh-CN" sz="2000" b="1" dirty="0">
                <a:solidFill>
                  <a:srgbClr val="455F51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2026 </a:t>
            </a:r>
            <a:r>
              <a:rPr lang="zh-CN" altLang="en-US" sz="2000" b="1" dirty="0">
                <a:solidFill>
                  <a:srgbClr val="455F51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年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0000"/>
              </a:lnSpc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altLang="en-US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工作組會議 </a:t>
            </a:r>
            <a:r>
              <a:rPr lang="en-US" altLang="zh-CN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6</a:t>
            </a:r>
            <a:r>
              <a:rPr lang="zh-CN" altLang="en-US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（</a:t>
            </a:r>
            <a:r>
              <a:rPr lang="en-US" altLang="zh-CN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1 </a:t>
            </a:r>
            <a:r>
              <a:rPr lang="zh-CN" altLang="en-US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月）</a:t>
            </a:r>
            <a:endParaRPr lang="en-US" sz="18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0000"/>
              </a:lnSpc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altLang="en-US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準備報告（草稿）進入公眾意見徵求階段</a:t>
            </a:r>
            <a:endParaRPr lang="en-US" sz="18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0000"/>
              </a:lnSpc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altLang="en-US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公眾聽證會 </a:t>
            </a:r>
            <a:r>
              <a:rPr lang="en-US" altLang="zh-CN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3</a:t>
            </a:r>
            <a:r>
              <a:rPr lang="zh-CN" altLang="en-US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：審閱報告（草稿） </a:t>
            </a:r>
            <a:endParaRPr lang="en-US" sz="18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0000"/>
              </a:lnSpc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altLang="en-US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公眾意見徵求期（</a:t>
            </a:r>
            <a:r>
              <a:rPr lang="en-US" altLang="zh-CN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1 </a:t>
            </a:r>
            <a:r>
              <a:rPr lang="zh-CN" altLang="en-US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個月）</a:t>
            </a:r>
            <a:endParaRPr lang="en-US" sz="18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0000"/>
              </a:lnSpc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altLang="en-US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工作組會議 </a:t>
            </a:r>
            <a:r>
              <a:rPr lang="en-US" altLang="zh-CN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7</a:t>
            </a:r>
            <a:r>
              <a:rPr lang="en-US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pPr marL="171450" indent="-171450">
              <a:lnSpc>
                <a:spcPct val="100000"/>
              </a:lnSpc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altLang="en-US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最終定稿並提交報告</a:t>
            </a:r>
            <a:endParaRPr lang="en-US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11E97D8-C944-B6A7-DFF5-CA5DF8ADB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12720" y="4267200"/>
            <a:ext cx="436880" cy="1503680"/>
            <a:chOff x="2712720" y="4267200"/>
            <a:chExt cx="436880" cy="15036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8509A73-4B72-2014-FC88-998E17CAF4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712720" y="4511040"/>
              <a:ext cx="436880" cy="1259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F41BCB1-68A5-D72D-EEA3-40ECCCB02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4320" y="4267200"/>
              <a:ext cx="233680" cy="2336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5089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A1F14-E786-8A13-5167-18C17D665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C4FD4-02D0-87BF-63E0-0005CF8D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703" y="153253"/>
            <a:ext cx="7965440" cy="1450757"/>
          </a:xfrm>
        </p:spPr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公眾參與</a:t>
            </a:r>
            <a:br>
              <a:rPr lang="en-US" altLang="zh-CN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r>
              <a:rPr lang="zh-CN" altLang="en-US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與聽證會流程</a:t>
            </a:r>
            <a:endParaRPr lang="en-US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9E5049E-03D1-456E-DD6C-1331AC58B50D}"/>
              </a:ext>
            </a:extLst>
          </p:cNvPr>
          <p:cNvSpPr/>
          <p:nvPr/>
        </p:nvSpPr>
        <p:spPr>
          <a:xfrm>
            <a:off x="568960" y="1831110"/>
            <a:ext cx="3098800" cy="599440"/>
          </a:xfrm>
          <a:prstGeom prst="roundRect">
            <a:avLst/>
          </a:prstGeom>
          <a:solidFill>
            <a:srgbClr val="004B24"/>
          </a:solidFill>
          <a:ln>
            <a:solidFill>
              <a:srgbClr val="004B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參與與宣傳</a:t>
            </a:r>
            <a:endParaRPr lang="en-US" sz="2000" b="1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FA7FB48-57B9-38F9-2A9E-5C5592F1E877}"/>
              </a:ext>
            </a:extLst>
          </p:cNvPr>
          <p:cNvSpPr/>
          <p:nvPr/>
        </p:nvSpPr>
        <p:spPr>
          <a:xfrm>
            <a:off x="223520" y="2514600"/>
            <a:ext cx="3789680" cy="358077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zh-CN" altLang="en-US" dirty="0">
                <a:solidFill>
                  <a:srgbClr val="44444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提升公眾對工作組及公眾聽證會的認知</a:t>
            </a:r>
            <a:r>
              <a:rPr lang="en-US" dirty="0">
                <a:solidFill>
                  <a:srgbClr val="44444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zh-CN" altLang="en-US" dirty="0">
                <a:solidFill>
                  <a:srgbClr val="44444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收集社區成員對 </a:t>
            </a:r>
            <a:r>
              <a:rPr lang="en-US" dirty="0">
                <a:solidFill>
                  <a:srgbClr val="44444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Memorial Drive </a:t>
            </a:r>
            <a:r>
              <a:rPr lang="zh-CN" altLang="en-US" dirty="0">
                <a:solidFill>
                  <a:srgbClr val="44444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改進方向的意見</a:t>
            </a:r>
            <a:endParaRPr lang="en-US" dirty="0">
              <a:solidFill>
                <a:srgbClr val="444444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zh-CN" altLang="en-US" dirty="0">
                <a:solidFill>
                  <a:srgbClr val="44444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活動： </a:t>
            </a:r>
            <a:r>
              <a:rPr lang="en-US" dirty="0">
                <a:solidFill>
                  <a:srgbClr val="44444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 </a:t>
            </a:r>
          </a:p>
          <a:p>
            <a:pPr marL="742950" lvl="1" indent="-285750">
              <a:buFont typeface="Arial"/>
              <a:buChar char="•"/>
            </a:pPr>
            <a:r>
              <a:rPr lang="zh-CN" altLang="en-US" dirty="0">
                <a:solidFill>
                  <a:srgbClr val="44444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一對一交流</a:t>
            </a:r>
            <a:r>
              <a:rPr lang="en-US" dirty="0">
                <a:solidFill>
                  <a:srgbClr val="44444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 </a:t>
            </a:r>
          </a:p>
          <a:p>
            <a:pPr marL="742950" lvl="1" indent="-285750">
              <a:buFont typeface="Arial"/>
              <a:buChar char="•"/>
            </a:pPr>
            <a:r>
              <a:rPr lang="zh-CN" altLang="en-US" dirty="0">
                <a:solidFill>
                  <a:srgbClr val="44444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多語言交流</a:t>
            </a:r>
            <a:r>
              <a:rPr lang="en-US" dirty="0">
                <a:solidFill>
                  <a:srgbClr val="44444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 </a:t>
            </a:r>
          </a:p>
          <a:p>
            <a:pPr marL="742950" lvl="1" indent="-285750">
              <a:buFont typeface="Arial"/>
              <a:buChar char="•"/>
            </a:pPr>
            <a:r>
              <a:rPr lang="zh-CN" altLang="en-US" dirty="0">
                <a:solidFill>
                  <a:srgbClr val="44444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分發宣傳單</a:t>
            </a:r>
            <a:r>
              <a:rPr lang="en-US" dirty="0">
                <a:solidFill>
                  <a:srgbClr val="44444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 </a:t>
            </a:r>
          </a:p>
          <a:p>
            <a:pPr marL="742950" lvl="1" indent="-285750">
              <a:buFont typeface="Arial"/>
              <a:buChar char="•"/>
            </a:pPr>
            <a:r>
              <a:rPr lang="zh-CN" altLang="en-US" dirty="0">
                <a:solidFill>
                  <a:srgbClr val="44444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挨家挨戶拜訪</a:t>
            </a:r>
            <a:r>
              <a:rPr lang="en-US" dirty="0">
                <a:solidFill>
                  <a:srgbClr val="44444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 </a:t>
            </a:r>
          </a:p>
          <a:p>
            <a:pPr marL="742950" lvl="1" indent="-285750">
              <a:buFont typeface="Arial"/>
              <a:buChar char="•"/>
            </a:pPr>
            <a:r>
              <a:rPr lang="zh-CN" altLang="en-US" dirty="0">
                <a:solidFill>
                  <a:srgbClr val="44444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現場踏勘</a:t>
            </a:r>
            <a:endParaRPr lang="en-US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92A333D-7BCE-C873-A410-540EF567A6EA}"/>
              </a:ext>
            </a:extLst>
          </p:cNvPr>
          <p:cNvSpPr/>
          <p:nvPr/>
        </p:nvSpPr>
        <p:spPr>
          <a:xfrm>
            <a:off x="4734560" y="1804757"/>
            <a:ext cx="2783840" cy="599440"/>
          </a:xfrm>
          <a:prstGeom prst="roundRect">
            <a:avLst/>
          </a:prstGeom>
          <a:solidFill>
            <a:srgbClr val="004B24"/>
          </a:solidFill>
          <a:ln>
            <a:solidFill>
              <a:srgbClr val="004B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公眾聽證會</a:t>
            </a:r>
            <a:endParaRPr lang="en-US" sz="2000" b="1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234AB8D-717D-62CF-909A-AD8840D1C08B}"/>
              </a:ext>
            </a:extLst>
          </p:cNvPr>
          <p:cNvSpPr/>
          <p:nvPr/>
        </p:nvSpPr>
        <p:spPr>
          <a:xfrm>
            <a:off x="4231640" y="2514600"/>
            <a:ext cx="3789680" cy="355323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 dirty="0">
              <a:solidFill>
                <a:srgbClr val="444444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zh-CN" altLang="en-US" dirty="0">
                <a:solidFill>
                  <a:srgbClr val="44444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收集社區成員對 </a:t>
            </a:r>
            <a:r>
              <a:rPr lang="en-US" dirty="0">
                <a:solidFill>
                  <a:srgbClr val="44444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Memorial Drive </a:t>
            </a:r>
            <a:r>
              <a:rPr lang="zh-CN" altLang="en-US" dirty="0">
                <a:solidFill>
                  <a:srgbClr val="44444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改進方向的意見（在工作組授權範圍內） </a:t>
            </a:r>
            <a:endParaRPr lang="en-US" dirty="0">
              <a:solidFill>
                <a:srgbClr val="444444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zh-CN" altLang="en-US" dirty="0">
                <a:solidFill>
                  <a:srgbClr val="44444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活動：</a:t>
            </a:r>
            <a:r>
              <a:rPr lang="en-US" dirty="0">
                <a:solidFill>
                  <a:srgbClr val="44444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buFont typeface="Arial"/>
              <a:buChar char="•"/>
            </a:pPr>
            <a:r>
              <a:rPr lang="en-US" altLang="zh-CN" dirty="0">
                <a:solidFill>
                  <a:srgbClr val="44444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11 </a:t>
            </a:r>
            <a:r>
              <a:rPr lang="zh-CN" altLang="en-US" dirty="0">
                <a:solidFill>
                  <a:srgbClr val="44444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月舉行 </a:t>
            </a:r>
            <a:r>
              <a:rPr lang="en-US" altLang="zh-CN" dirty="0">
                <a:solidFill>
                  <a:srgbClr val="44444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2 </a:t>
            </a:r>
            <a:r>
              <a:rPr lang="zh-CN" altLang="en-US" dirty="0">
                <a:solidFill>
                  <a:srgbClr val="44444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場聽證</a:t>
            </a:r>
            <a:endParaRPr lang="en-US" altLang="zh-CN" dirty="0">
              <a:solidFill>
                <a:srgbClr val="444444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742950" lvl="1" indent="-285750">
              <a:buFont typeface="Arial"/>
              <a:buChar char="•"/>
            </a:pPr>
            <a:r>
              <a:rPr lang="zh-CN" altLang="en-US" dirty="0">
                <a:solidFill>
                  <a:srgbClr val="44444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提供線上調查選項</a:t>
            </a:r>
            <a:endParaRPr lang="en-US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717FAFD-0D5D-0B4F-F7D1-BA911DCB4A83}"/>
              </a:ext>
            </a:extLst>
          </p:cNvPr>
          <p:cNvSpPr/>
          <p:nvPr/>
        </p:nvSpPr>
        <p:spPr>
          <a:xfrm>
            <a:off x="8742680" y="1804757"/>
            <a:ext cx="2783840" cy="599440"/>
          </a:xfrm>
          <a:prstGeom prst="roundRect">
            <a:avLst/>
          </a:prstGeom>
          <a:solidFill>
            <a:srgbClr val="004B24"/>
          </a:solidFill>
          <a:ln>
            <a:solidFill>
              <a:srgbClr val="004B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zh-CN" altLang="en-US" sz="20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工作組建議</a:t>
            </a:r>
            <a:endParaRPr lang="en-US" sz="2000" b="1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9901AF8-3925-D9B7-DA78-84BA3F0F83FB}"/>
              </a:ext>
            </a:extLst>
          </p:cNvPr>
          <p:cNvSpPr/>
          <p:nvPr/>
        </p:nvSpPr>
        <p:spPr>
          <a:xfrm>
            <a:off x="8239760" y="2514600"/>
            <a:ext cx="3789680" cy="355323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44444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44444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依據社區意見制定工作組建議，以指導 </a:t>
            </a:r>
            <a:r>
              <a:rPr lang="en-US" dirty="0">
                <a:solidFill>
                  <a:srgbClr val="44444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Memorial Drive </a:t>
            </a:r>
            <a:r>
              <a:rPr lang="zh-CN" altLang="en-US" dirty="0">
                <a:solidFill>
                  <a:srgbClr val="44444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未來的公平通行與決策制定</a:t>
            </a:r>
            <a:r>
              <a:rPr lang="en-US" dirty="0">
                <a:solidFill>
                  <a:srgbClr val="44444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 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44444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活動：</a:t>
            </a:r>
            <a:r>
              <a:rPr lang="en-US" dirty="0">
                <a:solidFill>
                  <a:srgbClr val="44444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44444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春季舉行 </a:t>
            </a:r>
            <a:r>
              <a:rPr lang="en-US" altLang="zh-CN" dirty="0">
                <a:solidFill>
                  <a:srgbClr val="44444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1 </a:t>
            </a:r>
            <a:r>
              <a:rPr lang="zh-CN" altLang="en-US" dirty="0">
                <a:solidFill>
                  <a:srgbClr val="44444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場聽證會</a:t>
            </a:r>
            <a:endParaRPr lang="en-US" dirty="0">
              <a:solidFill>
                <a:srgbClr val="444444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44444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審閱報告並最終定稿</a:t>
            </a:r>
            <a:endParaRPr lang="en-US" dirty="0">
              <a:solidFill>
                <a:srgbClr val="444444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444444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444444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61F216C0-FACA-7970-1901-003F927A7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">
            <a:off x="7307582" y="2701465"/>
            <a:ext cx="1645920" cy="90424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6A9FDCF-3D68-BE74-EB24-83034B4B0F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">
            <a:off x="3487045" y="2681693"/>
            <a:ext cx="1645920" cy="904240"/>
          </a:xfrm>
          <a:prstGeom prst="rect">
            <a:avLst/>
          </a:prstGeom>
        </p:spPr>
      </p:pic>
      <p:pic>
        <p:nvPicPr>
          <p:cNvPr id="5" name="Picture 4" descr="QR code for the online survey: https://mapc.az1.qualtrics.com/jfe/form/SV_86x2r4TFJ7DmKd8">
            <a:extLst>
              <a:ext uri="{FF2B5EF4-FFF2-40B4-BE49-F238E27FC236}">
                <a16:creationId xmlns:a16="http://schemas.microsoft.com/office/drawing/2014/main" id="{A578ADA0-76D8-3DA9-3B0C-774206474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4040" y="40640"/>
            <a:ext cx="1615440" cy="16459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6F2242-F80F-70C1-510D-4763B670115E}"/>
              </a:ext>
            </a:extLst>
          </p:cNvPr>
          <p:cNvSpPr txBox="1"/>
          <p:nvPr/>
        </p:nvSpPr>
        <p:spPr>
          <a:xfrm>
            <a:off x="11043920" y="264160"/>
            <a:ext cx="97536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b="1" dirty="0">
                <a:solidFill>
                  <a:srgbClr val="004B2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掃描此處填寫線上調查問卷！</a:t>
            </a:r>
            <a:endParaRPr lang="en-US" b="1" dirty="0">
              <a:solidFill>
                <a:srgbClr val="004B24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128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1B087-FF82-0358-A832-C8B2D55E1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4578F-9A69-6875-80E2-070E36E4D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小組討論問題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7DC2D-CEAE-07B7-D901-E40585B97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0" indent="0">
              <a:buClr>
                <a:srgbClr val="004B24"/>
              </a:buClr>
              <a:buNone/>
            </a:pPr>
            <a:r>
              <a:rPr lang="en-US" altLang="zh-CN" sz="2800" dirty="0">
                <a:solidFill>
                  <a:srgbClr val="40404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DCR </a:t>
            </a:r>
            <a:r>
              <a:rPr lang="zh-CN" alt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與社區可以如何更有效合作，以改善以下方面： </a:t>
            </a:r>
            <a:endParaRPr lang="en-US" sz="2800" dirty="0">
              <a:solidFill>
                <a:srgbClr val="40404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zh-CN" alt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未來資本專案相關的公眾參與、溝通和透明度？</a:t>
            </a:r>
            <a:endParaRPr lang="en-US" sz="2800" dirty="0">
              <a:solidFill>
                <a:srgbClr val="40404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Memorial Drive </a:t>
            </a:r>
            <a:r>
              <a:rPr lang="zh-CN" alt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及河岸區域的使用？</a:t>
            </a:r>
            <a:endParaRPr lang="en-US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zh-CN" alt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如何應對社區所面臨的挑戰（通行、安全、維護、交通等）？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zh-CN" alt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哪些變化可以讓該區域更友好、更易達？</a:t>
            </a:r>
            <a:endParaRPr lang="en-US" sz="2800" dirty="0">
              <a:solidFill>
                <a:srgbClr val="40404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endParaRPr lang="en-US" dirty="0">
              <a:solidFill>
                <a:srgbClr val="40404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721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BE677-FC10-B6F5-1429-5D0FCBA97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B3A6D-65D6-9AE1-E97D-F79A89750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後續步驟</a:t>
            </a:r>
            <a:endParaRPr lang="en-US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FEBF4-7121-3805-811D-A578E9014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15854"/>
            <a:ext cx="10058400" cy="4023360"/>
          </a:xfrm>
        </p:spPr>
        <p:txBody>
          <a:bodyPr vert="horz" lIns="0" tIns="45720" rIns="0" bIns="45720" rtlCol="0" anchor="t">
            <a:normAutofit fontScale="92500" lnSpcReduction="10000"/>
          </a:bodyPr>
          <a:lstStyle/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altLang="en-US" sz="2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在 </a:t>
            </a:r>
            <a:r>
              <a:rPr lang="en-US" altLang="zh-CN" sz="2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11 </a:t>
            </a:r>
            <a:r>
              <a:rPr lang="zh-CN" altLang="en-US" sz="2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月 </a:t>
            </a:r>
            <a:r>
              <a:rPr lang="en-US" altLang="zh-CN" sz="2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10 </a:t>
            </a:r>
            <a:r>
              <a:rPr lang="zh-CN" altLang="en-US" sz="2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日與 </a:t>
            </a:r>
            <a:r>
              <a:rPr lang="en-US" altLang="zh-CN" sz="2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17 </a:t>
            </a:r>
            <a:r>
              <a:rPr lang="zh-CN" altLang="en-US" sz="2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日的公眾聽證會上收集公眾意見</a:t>
            </a:r>
            <a:endParaRPr lang="en-US" sz="28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566420" lvl="2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altLang="en-US" sz="22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工作組電子郵箱：</a:t>
            </a:r>
            <a:r>
              <a:rPr lang="en-US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  <a:hlinkClick r:id="rId2"/>
              </a:rPr>
              <a:t>charlesrivertaskforce@mass.gov</a:t>
            </a:r>
            <a:endParaRPr lang="en-US" sz="24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566420" lvl="2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altLang="en-US" sz="22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工作組網站：</a:t>
            </a:r>
            <a:r>
              <a:rPr lang="en-US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  <a:hlinkClick r:id="rId3"/>
              </a:rPr>
              <a:t>www</a:t>
            </a: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  <a:hlinkClick r:id="rId3"/>
              </a:rPr>
              <a:t>.mass.gov/charlesrivertaskforce</a:t>
            </a:r>
            <a:endParaRPr lang="en-US" sz="2400" dirty="0">
              <a:solidFill>
                <a:srgbClr val="40404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566420" lvl="2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altLang="en-US" sz="2400" b="1" dirty="0">
                <a:solidFill>
                  <a:srgbClr val="40404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線上調查問卷：</a:t>
            </a: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  <a:hlinkClick r:id="rId4"/>
              </a:rPr>
              <a:t>https://mapc.az1.qualtrics.com/jfe/form/SV_86x2r4TFJ7DmKd8</a:t>
            </a: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alt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公眾可參加工作組會議（後續會議將在網站公佈）</a:t>
            </a:r>
            <a:endParaRPr lang="en-US" sz="2800" dirty="0">
              <a:solidFill>
                <a:srgbClr val="40404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alt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第 </a:t>
            </a:r>
            <a:r>
              <a:rPr lang="en-US" altLang="zh-CN" sz="2800" dirty="0">
                <a:solidFill>
                  <a:srgbClr val="40404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3 </a:t>
            </a:r>
            <a:r>
              <a:rPr lang="zh-CN" alt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場公眾聽證會日期與時間待定，預計在 </a:t>
            </a:r>
            <a:r>
              <a:rPr lang="en-US" altLang="zh-CN" sz="2800" dirty="0">
                <a:solidFill>
                  <a:srgbClr val="40404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2 </a:t>
            </a:r>
            <a:r>
              <a:rPr lang="zh-CN" alt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月舉行，以啟動 </a:t>
            </a:r>
            <a:r>
              <a:rPr lang="en-US" altLang="zh-CN" sz="2800" dirty="0">
                <a:solidFill>
                  <a:srgbClr val="40404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30 </a:t>
            </a:r>
            <a:r>
              <a:rPr lang="zh-CN" alt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天公眾意見徵求期</a:t>
            </a:r>
            <a:endParaRPr lang="en-US" sz="2800" dirty="0">
              <a:solidFill>
                <a:srgbClr val="40404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alt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工作組將審閱並最終定稿報告</a:t>
            </a:r>
            <a:endParaRPr lang="en-US" sz="2800" dirty="0">
              <a:solidFill>
                <a:srgbClr val="40404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600" i="1" dirty="0">
              <a:solidFill>
                <a:srgbClr val="40404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600" i="1" dirty="0">
              <a:solidFill>
                <a:srgbClr val="00B05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900" b="1" i="1" dirty="0">
              <a:solidFill>
                <a:schemeClr val="accent2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4" name="Picture 3" descr="QR code for the online survey: https://mapc.az1.qualtrics.com/jfe/form/SV_86x2r4TFJ7DmKd8">
            <a:extLst>
              <a:ext uri="{FF2B5EF4-FFF2-40B4-BE49-F238E27FC236}">
                <a16:creationId xmlns:a16="http://schemas.microsoft.com/office/drawing/2014/main" id="{71AFCF8A-B09E-14A9-BEE8-A3D38504D8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9640" y="0"/>
            <a:ext cx="2367280" cy="2407920"/>
          </a:xfrm>
          <a:prstGeom prst="rect">
            <a:avLst/>
          </a:prstGeom>
        </p:spPr>
      </p:pic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EABF60B6-5156-BFE1-D9EC-C784A3340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9794240" y="2235200"/>
            <a:ext cx="1046480" cy="1330960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921AE30-0D09-78AE-7D93-1343A3E134E9}"/>
              </a:ext>
            </a:extLst>
          </p:cNvPr>
          <p:cNvSpPr txBox="1"/>
          <p:nvPr/>
        </p:nvSpPr>
        <p:spPr>
          <a:xfrm>
            <a:off x="10668000" y="2235200"/>
            <a:ext cx="14224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b="1" dirty="0">
                <a:solidFill>
                  <a:srgbClr val="004B2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掃描此處填寫線上調查問卷！</a:t>
            </a:r>
            <a:endParaRPr lang="en-US" b="1" dirty="0">
              <a:solidFill>
                <a:srgbClr val="004B24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82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D4489-4B64-FD82-E0AB-95CAC0728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5325D-C86A-0380-8FEA-26DDB1F4D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口譯服務安排</a:t>
            </a:r>
            <a:endParaRPr lang="en-US" dirty="0">
              <a:latin typeface="PMingLiU" panose="02020500000000000000" pitchFamily="18" charset="-12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572BA-D598-50DE-7D74-DDB10DB92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788" y="2097996"/>
            <a:ext cx="10786280" cy="4046107"/>
          </a:xfrm>
        </p:spPr>
        <p:txBody>
          <a:bodyPr vert="horz" lIns="0" tIns="45720" rIns="0" bIns="45720" rtlCol="0" anchor="t">
            <a:noAutofit/>
          </a:bodyPr>
          <a:lstStyle/>
          <a:p>
            <a:pPr marL="383540" indent="-18288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B24"/>
              </a:buClr>
              <a:buSzTx/>
              <a:buFont typeface="Wingdings" panose="05000000000000000000" pitchFamily="2" charset="2"/>
              <a:buChar char="§"/>
            </a:pPr>
            <a:r>
              <a:rPr lang="zh-CN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本次活動提供以下語言的口譯服務：西班牙語、巴西葡萄牙語、海地克裡奧爾語、國語、粵語和阿拉伯語。</a:t>
            </a:r>
            <a:endParaRPr lang="en-US" sz="2400" dirty="0">
              <a:solidFill>
                <a:schemeClr val="tx1"/>
              </a:solidFill>
              <a:latin typeface="PMingLiU" panose="02020500000000000000" pitchFamily="18" charset="-12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如需使用相應語言，請前往口譯服務台，領取您所需語言的接收裝置。</a:t>
            </a:r>
            <a:endParaRPr lang="en-US" sz="2400" dirty="0">
              <a:solidFill>
                <a:srgbClr val="000000"/>
              </a:solidFill>
              <a:latin typeface="PMingLiU" panose="02020500000000000000" pitchFamily="18" charset="-12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發言時請放慢語速，以便口譯員準確傳譯。</a:t>
            </a:r>
            <a:endParaRPr lang="en-US" sz="2400" dirty="0">
              <a:latin typeface="PMingLiU" panose="02020500000000000000" pitchFamily="18" charset="-12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99CB38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0000"/>
              </a:solidFill>
              <a:highlight>
                <a:srgbClr val="FFFF00"/>
              </a:highlight>
              <a:latin typeface="PMingLiU" panose="02020500000000000000" pitchFamily="18" charset="-12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4" name="Picture 3" descr="How to Use Language Interpretation in Zoom Meetings | Notta">
            <a:extLst>
              <a:ext uri="{FF2B5EF4-FFF2-40B4-BE49-F238E27FC236}">
                <a16:creationId xmlns:a16="http://schemas.microsoft.com/office/drawing/2014/main" id="{6A41E644-DE47-8E50-4FAB-93B11643B5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460" t="77709" r="13634" b="962"/>
          <a:stretch>
            <a:fillRect/>
          </a:stretch>
        </p:blipFill>
        <p:spPr>
          <a:xfrm>
            <a:off x="12852222" y="14288866"/>
            <a:ext cx="628369" cy="27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96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1268C-D8A9-B8D6-C176-4382FEF53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議程</a:t>
            </a:r>
            <a:endParaRPr lang="en-US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0FE9E-D1F9-6225-0BD6-212A89ABD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560" y="1937174"/>
            <a:ext cx="10058400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Clr>
                <a:srgbClr val="004B24"/>
              </a:buClr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下午 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6:10–6:45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：概覽介紹 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+ 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問答 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Q&amp;A)</a:t>
            </a:r>
            <a:endParaRPr lang="en-US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83540" lvl="1">
              <a:buClr>
                <a:srgbClr val="004B24"/>
              </a:buClr>
              <a:buFont typeface="Arial" panose="020F0502020204030204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DCR 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將介紹 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Charles 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河工作組的設立目的、目標及迄今開展的活動（約 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10 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分鐘），隨後將預留時間用於澄清性問題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83540" lvl="1">
              <a:buClr>
                <a:srgbClr val="004B24"/>
              </a:buClr>
              <a:buFont typeface="Arial" panose="020F0502020204030204" pitchFamily="34" charset="0"/>
              <a:buChar char="•"/>
            </a:pP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請將您的評論留待小組討論環節提出</a:t>
            </a:r>
            <a:endParaRPr lang="en-US" sz="2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buClr>
                <a:srgbClr val="004B24"/>
              </a:buClr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下午 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6:45–7:30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：小組討論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83540" lvl="1">
              <a:buClr>
                <a:srgbClr val="004B24"/>
              </a:buClr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現場將分成若干小組，每組由來自 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DCR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EEA 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或 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MAPC 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的團隊成員擔任引導，並配備記錄員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83540" lvl="1">
              <a:buClr>
                <a:srgbClr val="004B24"/>
              </a:buClr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使用口譯服務的參與者將留在同一組內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buClr>
                <a:srgbClr val="004B24"/>
              </a:buClr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下午 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7:30–8:00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：討論分享與會議結束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pPr marL="383540" lvl="1">
              <a:buClr>
                <a:srgbClr val="004B24"/>
              </a:buClr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全體回到主會場，分享各小組討論中出現的主要主題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83540" lvl="1">
              <a:buClr>
                <a:srgbClr val="004B24"/>
              </a:buClr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活動將以後續步驟說明作為結束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83540" lvl="1">
              <a:buClr>
                <a:srgbClr val="99CB38"/>
              </a:buClr>
            </a:pPr>
            <a:endParaRPr lang="en-US" sz="2000" dirty="0">
              <a:solidFill>
                <a:srgbClr val="40404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753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CA720-D29C-F0F6-6136-8D0F7D66F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2D942-FBCE-D8F5-09BD-7BCF97BB1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公眾聽證會溫馨提示</a:t>
            </a:r>
            <a:endParaRPr lang="en-US" dirty="0">
              <a:latin typeface="PMingLiU" panose="02020500000000000000" pitchFamily="18" charset="-12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F0E8A-DA1D-4751-9A34-B9FA9C945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788" y="2097996"/>
            <a:ext cx="10786280" cy="4046107"/>
          </a:xfrm>
        </p:spPr>
        <p:txBody>
          <a:bodyPr vert="horz" lIns="0" tIns="45720" rIns="0" bIns="45720" rtlCol="0" anchor="t">
            <a:noAutofit/>
          </a:bodyPr>
          <a:lstStyle/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altLang="en-US" sz="2400" dirty="0">
                <a:solidFill>
                  <a:schemeClr val="tx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積極且尊重地聆聽所有參與者</a:t>
            </a:r>
            <a:r>
              <a:rPr lang="zh-CN" altLang="en-US" sz="2400" dirty="0">
                <a:solidFill>
                  <a:schemeClr val="tx1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的發言</a:t>
            </a:r>
            <a:endParaRPr lang="en-US" sz="2400" dirty="0">
              <a:solidFill>
                <a:schemeClr val="tx1"/>
              </a:solidFill>
              <a:latin typeface="PMingLiU" panose="02020500000000000000" pitchFamily="18" charset="-12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altLang="en-US" sz="2400" dirty="0">
                <a:solidFill>
                  <a:schemeClr val="tx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建設性地表達分歧，關注觀點而非個人</a:t>
            </a:r>
            <a:endParaRPr lang="en-US" sz="2400" dirty="0">
              <a:solidFill>
                <a:schemeClr val="tx1"/>
              </a:solidFill>
              <a:latin typeface="PMingLiU" panose="02020500000000000000" pitchFamily="18" charset="-12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altLang="en-US" sz="2400" dirty="0">
                <a:solidFill>
                  <a:schemeClr val="tx1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儘量減少打斷，確保發言機會公平</a:t>
            </a:r>
            <a:endParaRPr lang="en-US" sz="2400" dirty="0">
              <a:solidFill>
                <a:schemeClr val="tx1"/>
              </a:solidFill>
              <a:latin typeface="PMingLiU" panose="02020500000000000000" pitchFamily="18" charset="-12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altLang="en-US" sz="2400" dirty="0">
                <a:solidFill>
                  <a:schemeClr val="tx1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請在小組討論中分享您的想法</a:t>
            </a:r>
            <a:r>
              <a:rPr lang="en-US" altLang="zh-CN" sz="2400" dirty="0">
                <a:solidFill>
                  <a:schemeClr val="tx1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——</a:t>
            </a:r>
            <a:r>
              <a:rPr lang="zh-CN" altLang="en-US" sz="2400" dirty="0">
                <a:solidFill>
                  <a:schemeClr val="tx1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我們非常希望聽到您的聲音！</a:t>
            </a:r>
            <a:r>
              <a:rPr lang="en-US" sz="2400" dirty="0">
                <a:solidFill>
                  <a:schemeClr val="tx1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 </a:t>
            </a: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00"/>
              </a:solidFill>
              <a:latin typeface="PMingLiU" panose="02020500000000000000" pitchFamily="18" charset="-12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0000"/>
              </a:solidFill>
              <a:highlight>
                <a:srgbClr val="FFFF00"/>
              </a:highlight>
              <a:latin typeface="PMingLiU" panose="02020500000000000000" pitchFamily="18" charset="-12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520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341FF-170F-978D-67D1-46B0B7884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85DC6-5174-C457-9E6D-2ADD6004B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工作組概覽</a:t>
            </a:r>
            <a:endParaRPr lang="en-US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F691A-3F59-F768-654F-50ABF6F98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34222"/>
            <a:ext cx="10058400" cy="4023360"/>
          </a:xfrm>
        </p:spPr>
        <p:txBody>
          <a:bodyPr vert="horz" lIns="0" tIns="45720" rIns="0" bIns="45720" rtlCol="0" anchor="t">
            <a:normAutofit fontScale="92500"/>
          </a:bodyPr>
          <a:lstStyle/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26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該工作組依據</a:t>
            </a:r>
            <a:r>
              <a:rPr lang="en-US" altLang="zh-CN" sz="26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《2025 </a:t>
            </a:r>
            <a:r>
              <a:rPr lang="zh-CN" altLang="en-US" sz="26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財年預算案</a:t>
            </a:r>
            <a:r>
              <a:rPr lang="en-US" altLang="zh-CN" sz="26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》</a:t>
            </a:r>
            <a:r>
              <a:rPr lang="zh-CN" altLang="en-US" sz="26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：</a:t>
            </a:r>
            <a:r>
              <a:rPr lang="zh-CN" altLang="en-US" sz="26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  <a:hlinkClick r:id="rId2"/>
              </a:rPr>
              <a:t>第 </a:t>
            </a:r>
            <a:r>
              <a:rPr lang="en-US" altLang="zh-CN" sz="26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  <a:hlinkClick r:id="rId2"/>
              </a:rPr>
              <a:t>205 </a:t>
            </a:r>
            <a:r>
              <a:rPr lang="zh-CN" altLang="en-US" sz="26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  <a:hlinkClick r:id="rId2"/>
              </a:rPr>
              <a:t>條 </a:t>
            </a:r>
            <a:r>
              <a:rPr lang="en-US" altLang="zh-CN" sz="26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  <a:hlinkClick r:id="rId2"/>
              </a:rPr>
              <a:t>(</a:t>
            </a:r>
            <a:r>
              <a:rPr lang="en-US" sz="26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  <a:hlinkClick r:id="rId2"/>
              </a:rPr>
              <a:t>Section 205)</a:t>
            </a:r>
            <a:r>
              <a:rPr lang="en-US" sz="26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26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設立。</a:t>
            </a:r>
            <a:endParaRPr lang="en-US" sz="26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6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26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該工作組彙集政府機構負責人、宣導者及居民，旨在：</a:t>
            </a:r>
            <a:r>
              <a:rPr lang="en-US" sz="26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57860" lvl="1" indent="-457200">
              <a:lnSpc>
                <a:spcPct val="108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解決 </a:t>
            </a:r>
            <a:r>
              <a:rPr lang="en-US" sz="26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Longfellow </a:t>
            </a:r>
            <a:r>
              <a:rPr lang="zh-CN" altLang="en-US" sz="26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大橋與 </a:t>
            </a:r>
            <a:r>
              <a:rPr lang="en-US" sz="26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Eliot </a:t>
            </a:r>
            <a:r>
              <a:rPr lang="zh-CN" altLang="en-US" sz="26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大橋之間 </a:t>
            </a:r>
            <a:r>
              <a:rPr lang="en-US" sz="26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Charles </a:t>
            </a:r>
            <a:r>
              <a:rPr lang="zh-CN" altLang="en-US" sz="26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河區域公平通行的問題</a:t>
            </a:r>
            <a:endParaRPr lang="en-US" sz="26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57860" lvl="1" indent="-457200">
              <a:lnSpc>
                <a:spcPct val="108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確保在作出涉及 </a:t>
            </a:r>
            <a:r>
              <a:rPr lang="en-US" altLang="zh-CN" sz="26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Charles </a:t>
            </a:r>
            <a:r>
              <a:rPr lang="zh-CN" altLang="en-US" sz="26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河區域的決策時，建立包容性的程序，以便所有相關利益相關方均能參與</a:t>
            </a:r>
            <a:endParaRPr lang="en-US" sz="26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57860" lvl="1" indent="-457200">
              <a:lnSpc>
                <a:spcPct val="108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改善與所有相關利益相關方之間的溝通</a:t>
            </a:r>
            <a:endParaRPr lang="en-US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4" name="Picture 3" descr="QR code for Section 205 establishing the task force.">
            <a:extLst>
              <a:ext uri="{FF2B5EF4-FFF2-40B4-BE49-F238E27FC236}">
                <a16:creationId xmlns:a16="http://schemas.microsoft.com/office/drawing/2014/main" id="{777AF964-BBC1-02E2-812E-D7E154E0A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6200" y="0"/>
            <a:ext cx="1940560" cy="1930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D332E1-7054-382B-6270-48E8C19630FD}"/>
              </a:ext>
            </a:extLst>
          </p:cNvPr>
          <p:cNvSpPr txBox="1"/>
          <p:nvPr/>
        </p:nvSpPr>
        <p:spPr>
          <a:xfrm>
            <a:off x="10241280" y="1808480"/>
            <a:ext cx="194056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 dirty="0">
                <a:solidFill>
                  <a:srgbClr val="27314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https://mapc.ma/44d9yhW</a:t>
            </a:r>
            <a:endParaRPr lang="en-US" b="1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783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CF3F2-3BC4-FE0E-EAB5-1E89E2EFA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建議範圍</a:t>
            </a:r>
            <a:endParaRPr lang="en-US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AFEA63-4337-CF55-3A5F-31C17C31D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dirty="0">
                <a:solidFill>
                  <a:srgbClr val="004B2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摘自第 </a:t>
            </a:r>
            <a:r>
              <a:rPr lang="en-US" altLang="zh-CN" sz="2800" b="1" dirty="0">
                <a:solidFill>
                  <a:srgbClr val="004B2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205 </a:t>
            </a:r>
            <a:r>
              <a:rPr lang="zh-CN" altLang="en-US" sz="2800" b="1" dirty="0">
                <a:solidFill>
                  <a:srgbClr val="004B2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條 </a:t>
            </a:r>
            <a:r>
              <a:rPr lang="en-US" altLang="zh-CN" sz="2800" b="1" dirty="0">
                <a:solidFill>
                  <a:srgbClr val="004B2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(Section 205)</a:t>
            </a:r>
            <a:r>
              <a:rPr lang="zh-CN" altLang="en-US" sz="2800" b="1" dirty="0">
                <a:solidFill>
                  <a:srgbClr val="004B2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： </a:t>
            </a:r>
            <a:r>
              <a:rPr lang="en-US" sz="2800" b="1" dirty="0">
                <a:solidFill>
                  <a:srgbClr val="004B2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 </a:t>
            </a:r>
            <a:endParaRPr lang="en-US" sz="2800" dirty="0">
              <a:solidFill>
                <a:srgbClr val="004B24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srgbClr val="14141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(c) </a:t>
            </a:r>
            <a:r>
              <a:rPr lang="zh-CN" alt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工作組根據第 </a:t>
            </a:r>
            <a:r>
              <a:rPr lang="en-US" altLang="zh-CN" sz="2400" dirty="0">
                <a:solidFill>
                  <a:srgbClr val="14141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(b) </a:t>
            </a:r>
            <a:r>
              <a:rPr lang="zh-CN" alt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款提出的建議和根據第 </a:t>
            </a:r>
            <a:r>
              <a:rPr lang="en-US" altLang="zh-CN" sz="2400" dirty="0">
                <a:solidFill>
                  <a:srgbClr val="14141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(g) </a:t>
            </a:r>
            <a:r>
              <a:rPr lang="zh-CN" alt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款提交的報告應包括但不限於以下方式：</a:t>
            </a:r>
            <a:r>
              <a:rPr lang="en-US" altLang="zh-CN" sz="2400" dirty="0">
                <a:solidFill>
                  <a:srgbClr val="14141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en-US" altLang="zh-CN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i</a:t>
            </a:r>
            <a:r>
              <a:rPr lang="en-US" altLang="zh-CN" sz="2400" dirty="0">
                <a:solidFill>
                  <a:srgbClr val="14141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 </a:t>
            </a:r>
            <a:r>
              <a:rPr lang="zh-CN" alt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確保部門在作出涉及 </a:t>
            </a:r>
            <a:r>
              <a:rPr lang="en-US" altLang="zh-CN" sz="2400" dirty="0">
                <a:solidFill>
                  <a:srgbClr val="14141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Longfellow </a:t>
            </a:r>
            <a:r>
              <a:rPr lang="zh-CN" alt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大橋與 </a:t>
            </a:r>
            <a:r>
              <a:rPr lang="en-US" altLang="zh-CN" sz="2400" dirty="0">
                <a:solidFill>
                  <a:srgbClr val="14141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Eliot </a:t>
            </a:r>
            <a:r>
              <a:rPr lang="zh-CN" alt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大橋之間 </a:t>
            </a:r>
            <a:r>
              <a:rPr lang="en-US" altLang="zh-CN" sz="2400" dirty="0">
                <a:solidFill>
                  <a:srgbClr val="14141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Charles </a:t>
            </a:r>
            <a:r>
              <a:rPr lang="zh-CN" alt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河區域的決策時，納入</a:t>
            </a:r>
            <a:r>
              <a:rPr lang="zh-CN" altLang="en-US" sz="2400" dirty="0">
                <a:solidFill>
                  <a:srgbClr val="141414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環境正義原則</a:t>
            </a:r>
            <a:r>
              <a:rPr lang="zh-CN" alt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；</a:t>
            </a:r>
            <a:r>
              <a:rPr lang="en-US" altLang="zh-CN" sz="2400" dirty="0">
                <a:solidFill>
                  <a:srgbClr val="14141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(ii) </a:t>
            </a:r>
            <a:r>
              <a:rPr lang="zh-CN" alt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確保在作出關於關閉或限制進入 </a:t>
            </a:r>
            <a:r>
              <a:rPr lang="en-US" altLang="zh-CN" sz="2400" dirty="0">
                <a:solidFill>
                  <a:srgbClr val="14141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Memorial Drive </a:t>
            </a:r>
            <a:r>
              <a:rPr lang="zh-CN" alt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的實質性決定時，所有</a:t>
            </a:r>
            <a:r>
              <a:rPr lang="zh-CN" altLang="en-US" sz="2400" dirty="0">
                <a:solidFill>
                  <a:srgbClr val="141414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利益相關方均能參與</a:t>
            </a:r>
            <a:r>
              <a:rPr lang="zh-CN" alt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；</a:t>
            </a:r>
            <a:r>
              <a:rPr lang="en-US" altLang="zh-CN" sz="2400" dirty="0">
                <a:solidFill>
                  <a:srgbClr val="14141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(iii) </a:t>
            </a:r>
            <a:r>
              <a:rPr lang="zh-CN" alt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確保當部門對 </a:t>
            </a:r>
            <a:r>
              <a:rPr lang="en-US" altLang="zh-CN" sz="2400" dirty="0">
                <a:solidFill>
                  <a:srgbClr val="14141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Memorial Drive </a:t>
            </a:r>
            <a:r>
              <a:rPr lang="zh-CN" alt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的通行進行調整時，鄰近社區居民能夠獲得</a:t>
            </a:r>
            <a:r>
              <a:rPr lang="zh-CN" altLang="en-US" sz="2400" dirty="0">
                <a:solidFill>
                  <a:srgbClr val="141414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適當通知</a:t>
            </a:r>
            <a:r>
              <a:rPr lang="zh-CN" alt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；以及 </a:t>
            </a:r>
            <a:r>
              <a:rPr lang="en-US" altLang="zh-CN" sz="2400" dirty="0">
                <a:solidFill>
                  <a:srgbClr val="14141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(iv) </a:t>
            </a:r>
            <a:r>
              <a:rPr lang="zh-CN" altLang="en-US" sz="2400" dirty="0">
                <a:solidFill>
                  <a:srgbClr val="141414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改善</a:t>
            </a:r>
            <a:r>
              <a:rPr lang="zh-CN" alt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14141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Charles </a:t>
            </a:r>
            <a:r>
              <a:rPr lang="zh-CN" alt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河沿線的活動</a:t>
            </a:r>
            <a:r>
              <a:rPr lang="zh-CN" altLang="en-US" sz="2400" dirty="0">
                <a:solidFill>
                  <a:srgbClr val="141414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專案</a:t>
            </a:r>
            <a:r>
              <a:rPr lang="zh-CN" alt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，使其能夠被廣泛的利益相關方群體享用。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607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495AA-0B76-66A5-ECE9-E8ED76436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CF8C-E8A0-9422-AAA2-D17F01482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環境正義原則</a:t>
            </a:r>
            <a:endParaRPr lang="en-US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0AD1C0-AD14-DF25-75B0-8A8EBE528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dirty="0">
                <a:solidFill>
                  <a:srgbClr val="004B2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摘自 </a:t>
            </a:r>
            <a:r>
              <a:rPr lang="en-US" altLang="zh-CN" sz="2800" b="1" dirty="0">
                <a:solidFill>
                  <a:srgbClr val="004B2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EEA《</a:t>
            </a:r>
            <a:r>
              <a:rPr lang="zh-CN" altLang="en-US" sz="2800" b="1" dirty="0">
                <a:solidFill>
                  <a:srgbClr val="004B2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環境正義戰略</a:t>
            </a:r>
            <a:r>
              <a:rPr lang="en-US" altLang="zh-CN" sz="2800" b="1" dirty="0">
                <a:solidFill>
                  <a:srgbClr val="004B2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》</a:t>
            </a:r>
            <a:r>
              <a:rPr lang="zh-CN" altLang="en-US" sz="2800" b="1" dirty="0">
                <a:solidFill>
                  <a:srgbClr val="004B2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： </a:t>
            </a:r>
            <a:r>
              <a:rPr lang="en-US" sz="2800" b="1" dirty="0">
                <a:solidFill>
                  <a:srgbClr val="004B2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 </a:t>
            </a:r>
            <a:endParaRPr lang="en-US" sz="2800" dirty="0">
              <a:solidFill>
                <a:srgbClr val="004B24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「環境正義原則」旨在保障所有人免受環境污染，並能夠不受種族、膚色、收入、階層、殘障、性別認同、性取向、原籍國、民族或血統、宗教信仰或英語能力的影響，生活在並享有一個清潔、健康的環境，包括：</a:t>
            </a:r>
            <a:r>
              <a:rPr lang="en-US" altLang="zh-CN" sz="2400" dirty="0">
                <a:solidFill>
                  <a:srgbClr val="14141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en-US" altLang="zh-CN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i</a:t>
            </a:r>
            <a:r>
              <a:rPr lang="en-US" altLang="zh-CN" sz="2400" dirty="0">
                <a:solidFill>
                  <a:srgbClr val="14141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 </a:t>
            </a:r>
            <a:r>
              <a:rPr lang="zh-CN" alt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所有人在環境法律、法規和政策（包括氣候變化政策）的制定、實施和執法過程中的實質性參與；以及 </a:t>
            </a:r>
            <a:r>
              <a:rPr lang="en-US" altLang="zh-CN" sz="2400" dirty="0">
                <a:solidFill>
                  <a:srgbClr val="14141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(ii) </a:t>
            </a:r>
            <a:r>
              <a:rPr lang="zh-CN" alt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能源和環境收益與環境負擔的公平分配。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487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2EC7778-A1E0-D894-A7B7-9D1EBB7A80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67840" y="164683"/>
            <a:ext cx="10058400" cy="86147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5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    </a:t>
            </a:r>
            <a:r>
              <a:rPr kumimoji="0" lang="vi-VN" altLang="zh-CN" sz="4800" b="0" i="0" u="none" strike="noStrike" kern="1200" cap="none" spc="-5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Memorial Drive </a:t>
            </a:r>
            <a:r>
              <a:rPr kumimoji="0" lang="zh-CN" altLang="en-US" sz="4800" b="0" i="0" u="none" strike="noStrike" kern="1200" cap="none" spc="-5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範圍地圖</a:t>
            </a:r>
            <a:endParaRPr kumimoji="0" lang="en-US" sz="4800" b="0" i="0" u="none" strike="noStrike" kern="1200" cap="none" spc="-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5" name="Picture 4" descr="Map of Cambridge with Memorial Drive highlighted between the Eliot Bridge and Longfellow Bridge.">
            <a:extLst>
              <a:ext uri="{FF2B5EF4-FFF2-40B4-BE49-F238E27FC236}">
                <a16:creationId xmlns:a16="http://schemas.microsoft.com/office/drawing/2014/main" id="{5CF228E8-8341-75D9-AB89-4A6ADB482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548" y="908110"/>
            <a:ext cx="8648970" cy="535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39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00D3D-45BC-1CC0-0010-25C945E71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E710B-F314-BC3B-76A7-5EB82C3C5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工作組成員</a:t>
            </a:r>
            <a:endParaRPr lang="en-US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C0F33-13F8-9C8C-0C6D-0C8D8EFD6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94" y="1831720"/>
            <a:ext cx="5162332" cy="4484064"/>
          </a:xfrm>
        </p:spPr>
        <p:txBody>
          <a:bodyPr vert="horz" lIns="0" tIns="45720" rIns="0" bIns="45720" rtlCol="0" anchor="t">
            <a:noAutofit/>
          </a:bodyPr>
          <a:lstStyle/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EEA </a:t>
            </a:r>
            <a:r>
              <a:rPr lang="zh-CN" altLang="en-US" sz="15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代表：</a:t>
            </a:r>
            <a:r>
              <a:rPr lang="en-US" sz="15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Jonathan Guzmán</a:t>
            </a:r>
            <a:r>
              <a:rPr lang="zh-CN" altLang="en-US" sz="15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，環境正義與公平司司長，環境正義與公平辦公室</a:t>
            </a:r>
            <a:r>
              <a:rPr lang="en-US" sz="15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 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DCR </a:t>
            </a:r>
            <a:r>
              <a:rPr lang="zh-CN" altLang="en-US" sz="15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代表： </a:t>
            </a:r>
            <a:r>
              <a:rPr lang="en-US" sz="15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Monika Roy，</a:t>
            </a:r>
            <a:r>
              <a:rPr lang="zh-CN" altLang="en-US" sz="15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環境正義高級主管</a:t>
            </a:r>
            <a:endParaRPr lang="en-US" sz="15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zh-CN" altLang="en-US" sz="15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公共衛生部 </a:t>
            </a:r>
            <a:r>
              <a:rPr lang="en-US" sz="15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CN" altLang="en-US" sz="15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氣候與環境衛生局 </a:t>
            </a:r>
            <a:r>
              <a:rPr lang="en-US" sz="15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CN" altLang="en-US" sz="15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局長或其指定人員： </a:t>
            </a:r>
            <a:r>
              <a:rPr lang="en-US" sz="15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Logan Bailey，</a:t>
            </a:r>
            <a:r>
              <a:rPr lang="zh-CN" altLang="en-US" sz="15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首席科學家，毒理學司</a:t>
            </a:r>
            <a:r>
              <a:rPr lang="en-US" sz="15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CN" altLang="en-US" sz="15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氣候與環境衛生局，公共衛生部</a:t>
            </a:r>
            <a:endParaRPr lang="en-US" sz="15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Cambridge Health </a:t>
            </a:r>
            <a:r>
              <a:rPr lang="en-US" sz="1500" b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Alliance：</a:t>
            </a:r>
            <a:r>
              <a:rPr lang="en-US" sz="15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Derrick</a:t>
            </a:r>
            <a:r>
              <a:rPr lang="en-US" sz="15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Neal，Cambridge</a:t>
            </a:r>
            <a:r>
              <a:rPr lang="en-US" sz="15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CN" altLang="en-US" sz="15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市公共衛生官</a:t>
            </a:r>
            <a:endParaRPr lang="en-US" sz="15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Cambridge </a:t>
            </a:r>
            <a:r>
              <a:rPr lang="zh-CN" altLang="en-US" sz="15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再開發局 ：</a:t>
            </a:r>
            <a:r>
              <a:rPr lang="en-US" sz="15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Kyle Vangel</a:t>
            </a:r>
            <a:r>
              <a:rPr lang="zh-CN" altLang="en-US" sz="15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，專案與規劃總監</a:t>
            </a:r>
            <a:endParaRPr lang="en-US" sz="15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 Cambridge NAACP </a:t>
            </a:r>
            <a:r>
              <a:rPr lang="zh-CN" altLang="en-US" sz="15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分會：</a:t>
            </a:r>
            <a:r>
              <a:rPr lang="en-US" sz="15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Ken Reeves</a:t>
            </a:r>
            <a:r>
              <a:rPr lang="zh-CN" altLang="en-US" sz="15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，主席</a:t>
            </a:r>
            <a:endParaRPr lang="en-US" sz="15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 Cambridge Black Pastors Alliance, Inc.: </a:t>
            </a:r>
            <a:r>
              <a:rPr lang="en-US" sz="15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Jeremy D. Battle</a:t>
            </a:r>
            <a:r>
              <a:rPr lang="zh-CN" altLang="en-US" sz="15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，牧師，</a:t>
            </a:r>
            <a:r>
              <a:rPr lang="en-US" sz="15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Western Avenue Church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CC0AC1-D072-2F30-C89B-BB83919E70CE}"/>
              </a:ext>
            </a:extLst>
          </p:cNvPr>
          <p:cNvSpPr txBox="1">
            <a:spLocks/>
          </p:cNvSpPr>
          <p:nvPr/>
        </p:nvSpPr>
        <p:spPr>
          <a:xfrm>
            <a:off x="6434782" y="1835224"/>
            <a:ext cx="5179850" cy="449282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Massachusetts Bicycle Coalition, Inc.</a:t>
            </a:r>
            <a:r>
              <a:rPr lang="zh-CN" altLang="en-US" sz="15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：</a:t>
            </a:r>
            <a:r>
              <a:rPr lang="en-US" sz="15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Galen Mook</a:t>
            </a:r>
            <a:r>
              <a:rPr lang="zh-CN" altLang="en-US" sz="15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，執行董事</a:t>
            </a:r>
            <a:endParaRPr lang="en-US" sz="15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Charles River Conservancy, Inc.</a:t>
            </a:r>
            <a:r>
              <a:rPr lang="zh-CN" altLang="en-US" sz="15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：</a:t>
            </a:r>
            <a:r>
              <a:rPr lang="en-US" sz="15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Laura Jasinski</a:t>
            </a:r>
            <a:r>
              <a:rPr lang="zh-CN" altLang="en-US" sz="15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，執行董事</a:t>
            </a:r>
            <a:endParaRPr lang="en-US" sz="15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Cambridge Mothers Out Front</a:t>
            </a:r>
            <a:r>
              <a:rPr lang="zh-CN" altLang="en-US" sz="15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：</a:t>
            </a:r>
            <a:r>
              <a:rPr lang="en-US" sz="15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Angela DeSousa</a:t>
            </a:r>
            <a:r>
              <a:rPr lang="zh-CN" altLang="en-US" sz="15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，成員及領導層</a:t>
            </a:r>
            <a:endParaRPr lang="en-US" sz="15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The People for Riverbend Park Trust</a:t>
            </a:r>
            <a:r>
              <a:rPr lang="zh-CN" altLang="en-US" sz="15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：</a:t>
            </a:r>
            <a:r>
              <a:rPr lang="en-US" sz="15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Franziska “Fran” Amacher</a:t>
            </a:r>
            <a:r>
              <a:rPr lang="zh-CN" altLang="en-US" sz="15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，受託人</a:t>
            </a:r>
            <a:endParaRPr lang="en-US" sz="15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zh-CN" altLang="en-US" sz="15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個人成員：</a:t>
            </a:r>
            <a:r>
              <a:rPr lang="en-US" sz="15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Lawrence Adkins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zh-CN" altLang="en-US" sz="15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個人成員：</a:t>
            </a:r>
            <a:r>
              <a:rPr lang="en-US" sz="15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Sheila Headley-Burwell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zh-CN" altLang="en-US" sz="15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個人成員：</a:t>
            </a:r>
            <a:r>
              <a:rPr lang="en-US" sz="15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Steven Miller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zh-CN" altLang="en-US" sz="15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個人成員：</a:t>
            </a:r>
            <a:r>
              <a:rPr lang="en-US" sz="15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Thomas Leonard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zh-CN" altLang="en-US" sz="15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個人成員：</a:t>
            </a:r>
            <a:r>
              <a:rPr lang="en-US" sz="15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Denise Haynes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zh-CN" altLang="en-US" sz="15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個人成員：</a:t>
            </a:r>
            <a:r>
              <a:rPr lang="en-US" sz="15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David English</a:t>
            </a:r>
          </a:p>
        </p:txBody>
      </p:sp>
    </p:spTree>
    <p:extLst>
      <p:ext uri="{BB962C8B-B14F-4D97-AF65-F5344CB8AC3E}">
        <p14:creationId xmlns:p14="http://schemas.microsoft.com/office/powerpoint/2010/main" val="231850573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A98940F2259D4AA15776BBE75254EA" ma:contentTypeVersion="5" ma:contentTypeDescription="Create a new document." ma:contentTypeScope="" ma:versionID="3cfc0ac8aed9f7a91ed02540dcce4c9b">
  <xsd:schema xmlns:xsd="http://www.w3.org/2001/XMLSchema" xmlns:xs="http://www.w3.org/2001/XMLSchema" xmlns:p="http://schemas.microsoft.com/office/2006/metadata/properties" xmlns:ns2="cfac202d-5dfe-4943-8fc4-9115dd8079c4" xmlns:ns3="699ac1d4-ca39-4946-aa46-a9cdf037dbb3" targetNamespace="http://schemas.microsoft.com/office/2006/metadata/properties" ma:root="true" ma:fieldsID="251ff37047bb3922f60ec7e8c8d9d4e0" ns2:_="" ns3:_="">
    <xsd:import namespace="cfac202d-5dfe-4943-8fc4-9115dd8079c4"/>
    <xsd:import namespace="699ac1d4-ca39-4946-aa46-a9cdf037db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ac202d-5dfe-4943-8fc4-9115dd8079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9ac1d4-ca39-4946-aa46-a9cdf037dbb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1E0896-6EE9-4D53-932B-514E3A124809}">
  <ds:schemaRefs>
    <ds:schemaRef ds:uri="699ac1d4-ca39-4946-aa46-a9cdf037dbb3"/>
    <ds:schemaRef ds:uri="cfac202d-5dfe-4943-8fc4-9115dd8079c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A5AF1A4-0282-4409-B39C-CDD315C5CFD0}">
  <ds:schemaRefs>
    <ds:schemaRef ds:uri="http://purl.org/dc/dcmitype/"/>
    <ds:schemaRef ds:uri="cfac202d-5dfe-4943-8fc4-9115dd8079c4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699ac1d4-ca39-4946-aa46-a9cdf037dbb3"/>
    <ds:schemaRef ds:uri="http://www.w3.org/XML/1998/namespace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FC7C060-C7A5-40BB-9154-81520B860F5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75d8168-fa8e-4753-8aef-55111ae727bd}" enabled="0" method="" siteId="{c75d8168-fa8e-4753-8aef-55111ae727b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301</TotalTime>
  <Words>2042</Words>
  <Application>Microsoft Office PowerPoint</Application>
  <PresentationFormat>Widescreen</PresentationFormat>
  <Paragraphs>133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PMingLiU</vt:lpstr>
      <vt:lpstr>Arial</vt:lpstr>
      <vt:lpstr>Calibri</vt:lpstr>
      <vt:lpstr>Calibri Light</vt:lpstr>
      <vt:lpstr>Times New Roman</vt:lpstr>
      <vt:lpstr>Wingdings</vt:lpstr>
      <vt:lpstr>Wingdings,Sans-Serif</vt:lpstr>
      <vt:lpstr>Retrospect</vt:lpstr>
      <vt:lpstr>Charles 河(Charles River)公平河岸通行工作組</vt:lpstr>
      <vt:lpstr>口譯服務安排</vt:lpstr>
      <vt:lpstr>議程</vt:lpstr>
      <vt:lpstr>公眾聽證會溫馨提示</vt:lpstr>
      <vt:lpstr>工作組概覽</vt:lpstr>
      <vt:lpstr>建議範圍</vt:lpstr>
      <vt:lpstr>環境正義原則</vt:lpstr>
      <vt:lpstr>     Memorial Drive 範圍地圖</vt:lpstr>
      <vt:lpstr>工作組成員</vt:lpstr>
      <vt:lpstr>工作組職責</vt:lpstr>
      <vt:lpstr>專案時間線</vt:lpstr>
      <vt:lpstr>公眾參與 與聽證會流程</vt:lpstr>
      <vt:lpstr>小組討論問題</vt:lpstr>
      <vt:lpstr>後續步驟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Du, Van</dc:creator>
  <cp:lastModifiedBy>Roy, Monika (DCR)</cp:lastModifiedBy>
  <cp:revision>10</cp:revision>
  <dcterms:created xsi:type="dcterms:W3CDTF">2025-08-11T23:41:35Z</dcterms:created>
  <dcterms:modified xsi:type="dcterms:W3CDTF">2025-12-03T18:11:52Z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0x0101006DA98940F2259D4AA15776BBE75254EA</vt:lpwstr>
  </property>
  <property fmtid="{D5CDD505-2E9C-101B-9397-08002B2CF9AE}" pid="3" name="MediaServiceImageTags">
    <vt:lpwstr/>
  </property>
</Properties>
</file>