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9"/>
  </p:notes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1" autoAdjust="0"/>
  </p:normalViewPr>
  <p:slideViewPr>
    <p:cSldViewPr snapToGrid="0">
      <p:cViewPr varScale="1">
        <p:scale>
          <a:sx n="65" d="100"/>
          <a:sy n="65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41B-EE7C-49B5-89BD-224C14F9633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4355-DC8B-451E-A73B-E9EF2D5D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A4355-DC8B-451E-A73B-E9EF2D5DA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rivertaskforce@mass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pc.az1.qualtrics.com/jfe/form/SV_86x2r4TFJ7DmKd8" TargetMode="External"/><Relationship Id="rId4" Type="http://schemas.openxmlformats.org/officeDocument/2006/relationships/hyperlink" Target="http://www.mass.gov/charlesrivertaskfor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 fontScale="90000"/>
          </a:bodyPr>
          <a:lstStyle/>
          <a:p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Gwoup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Travay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Rivyè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Charles (Charles River) sou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Aksè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Ekitab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nan </a:t>
            </a:r>
            <a:r>
              <a:rPr lang="en-US" sz="50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Rivyè</a:t>
            </a:r>
            <a:r>
              <a:rPr lang="en-US" sz="5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a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Odyans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Piblik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Otòn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| 17 </a:t>
            </a:r>
            <a:r>
              <a:rPr lang="en-US" sz="2800" cap="none" dirty="0" err="1">
                <a:solidFill>
                  <a:srgbClr val="004B24"/>
                </a:solidFill>
                <a:latin typeface="Arial"/>
                <a:cs typeface="Arial"/>
              </a:rPr>
              <a:t>novanm</a:t>
            </a:r>
            <a:r>
              <a:rPr lang="en-US" sz="2800" cap="none" dirty="0">
                <a:solidFill>
                  <a:srgbClr val="004B24"/>
                </a:solidFill>
                <a:latin typeface="Arial"/>
                <a:cs typeface="Arial"/>
              </a:rPr>
              <a:t>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ea typeface="Calibri"/>
                <a:cs typeface="Arial"/>
              </a:rPr>
              <a:t>Ap </a:t>
            </a:r>
            <a:r>
              <a:rPr lang="en-US" sz="2400" dirty="0" err="1">
                <a:latin typeface="Arial"/>
                <a:ea typeface="Calibri"/>
                <a:cs typeface="Arial"/>
              </a:rPr>
              <a:t>kòmanse</a:t>
            </a:r>
            <a:r>
              <a:rPr lang="en-US" sz="2400" dirty="0">
                <a:latin typeface="Arial"/>
                <a:ea typeface="Calibri"/>
                <a:cs typeface="Arial"/>
              </a:rPr>
              <a:t> a 6:10pm. </a:t>
            </a:r>
            <a:r>
              <a:rPr lang="en-US" sz="2400" dirty="0" err="1">
                <a:latin typeface="Arial"/>
                <a:ea typeface="Calibri"/>
                <a:cs typeface="Arial"/>
              </a:rPr>
              <a:t>Tanpri</a:t>
            </a:r>
            <a:r>
              <a:rPr lang="en-US" sz="2400" dirty="0">
                <a:latin typeface="Arial"/>
                <a:ea typeface="Calibri"/>
                <a:cs typeface="Arial"/>
              </a:rPr>
              <a:t> pa </a:t>
            </a:r>
            <a:r>
              <a:rPr lang="en-US" sz="2400" dirty="0" err="1">
                <a:latin typeface="Arial"/>
                <a:ea typeface="Calibri"/>
                <a:cs typeface="Arial"/>
              </a:rPr>
              <a:t>ezite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prezante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tèt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ou</a:t>
            </a:r>
            <a:r>
              <a:rPr lang="en-US" sz="2400" dirty="0">
                <a:latin typeface="Arial"/>
                <a:ea typeface="Calibri"/>
                <a:cs typeface="Arial"/>
              </a:rPr>
              <a:t> bay </a:t>
            </a:r>
            <a:r>
              <a:rPr lang="en-US" sz="2400" dirty="0" err="1">
                <a:latin typeface="Arial"/>
                <a:ea typeface="Calibri"/>
                <a:cs typeface="Arial"/>
              </a:rPr>
              <a:t>vwazen</a:t>
            </a:r>
            <a:r>
              <a:rPr lang="en-US" sz="2400" dirty="0">
                <a:latin typeface="Arial"/>
                <a:ea typeface="Calibri"/>
                <a:cs typeface="Arial"/>
              </a:rPr>
              <a:t> w </a:t>
            </a:r>
            <a:r>
              <a:rPr lang="en-US" sz="2400" dirty="0" err="1">
                <a:latin typeface="Arial"/>
                <a:ea typeface="Calibri"/>
                <a:cs typeface="Arial"/>
              </a:rPr>
              <a:t>lan</a:t>
            </a:r>
            <a:r>
              <a:rPr lang="en-US" sz="2400" dirty="0">
                <a:latin typeface="Arial"/>
                <a:ea typeface="Calibri"/>
                <a:cs typeface="Arial"/>
              </a:rPr>
              <a:t> epi </a:t>
            </a:r>
            <a:r>
              <a:rPr lang="en-US" sz="2400" dirty="0" err="1">
                <a:latin typeface="Arial"/>
                <a:ea typeface="Calibri"/>
                <a:cs typeface="Arial"/>
              </a:rPr>
              <a:t>dekri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tou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kou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aktivite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ou</a:t>
            </a:r>
            <a:r>
              <a:rPr lang="en-US" sz="2400" dirty="0">
                <a:latin typeface="Arial"/>
                <a:ea typeface="Calibri"/>
                <a:cs typeface="Arial"/>
              </a:rPr>
              <a:t> pi </a:t>
            </a:r>
            <a:r>
              <a:rPr lang="en-US" sz="2400" dirty="0" err="1">
                <a:latin typeface="Arial"/>
                <a:ea typeface="Calibri"/>
                <a:cs typeface="Arial"/>
              </a:rPr>
              <a:t>renmen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r>
              <a:rPr lang="en-US" sz="2400" dirty="0" err="1">
                <a:latin typeface="Arial"/>
                <a:ea typeface="Calibri"/>
                <a:cs typeface="Arial"/>
              </a:rPr>
              <a:t>fè</a:t>
            </a:r>
            <a:r>
              <a:rPr lang="en-US" sz="2400" dirty="0">
                <a:latin typeface="Arial"/>
                <a:ea typeface="Calibri"/>
                <a:cs typeface="Arial"/>
              </a:rPr>
              <a:t> sou Memorial Drive la.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Responsablite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Gwoup</a:t>
            </a:r>
            <a:r>
              <a:rPr lang="en-US" dirty="0">
                <a:latin typeface="Aptos Display"/>
              </a:rPr>
              <a:t> Travay la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Jan </a:t>
            </a:r>
            <a:r>
              <a:rPr lang="en-US" sz="3100" b="1" dirty="0" err="1">
                <a:solidFill>
                  <a:schemeClr val="accent2"/>
                </a:solidFill>
                <a:latin typeface="Aptos Narrow"/>
              </a:rPr>
              <a:t>sa</a:t>
            </a: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 </a:t>
            </a:r>
            <a:r>
              <a:rPr lang="en-US" sz="3100" b="1" dirty="0" err="1">
                <a:solidFill>
                  <a:schemeClr val="accent2"/>
                </a:solidFill>
                <a:latin typeface="Aptos Narrow"/>
              </a:rPr>
              <a:t>dekri</a:t>
            </a: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 nan </a:t>
            </a:r>
            <a:r>
              <a:rPr lang="en-US" sz="3100" b="1" dirty="0" err="1">
                <a:solidFill>
                  <a:schemeClr val="accent2"/>
                </a:solidFill>
                <a:latin typeface="Aptos Narrow"/>
              </a:rPr>
              <a:t>Seksyon</a:t>
            </a: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 205 </a:t>
            </a:r>
            <a:r>
              <a:rPr lang="en-US" sz="3100" b="1" dirty="0" err="1">
                <a:solidFill>
                  <a:schemeClr val="accent2"/>
                </a:solidFill>
                <a:latin typeface="Aptos Narrow"/>
              </a:rPr>
              <a:t>lan</a:t>
            </a:r>
            <a:r>
              <a:rPr lang="en-US" sz="3100" b="1" dirty="0">
                <a:solidFill>
                  <a:schemeClr val="accent2"/>
                </a:solidFill>
                <a:latin typeface="Aptos Narrow"/>
              </a:rPr>
              <a:t>:</a:t>
            </a:r>
            <a:endParaRPr lang="en-US" sz="2600" dirty="0"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 panose="020B0004020202020204" pitchFamily="34" charset="0"/>
              </a:rPr>
              <a:t>   </a:t>
            </a:r>
            <a:r>
              <a:rPr lang="en-US" sz="2600" dirty="0" err="1">
                <a:latin typeface="Aptos Narrow" panose="020B0004020202020204" pitchFamily="34" charset="0"/>
              </a:rPr>
              <a:t>Òganize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twa</a:t>
            </a:r>
            <a:r>
              <a:rPr lang="en-US" sz="2600" dirty="0">
                <a:latin typeface="Aptos Narrow" panose="020B0004020202020204" pitchFamily="34" charset="0"/>
              </a:rPr>
              <a:t> (3) </a:t>
            </a:r>
            <a:r>
              <a:rPr lang="en-US" sz="2600" dirty="0" err="1">
                <a:latin typeface="Aptos Narrow" panose="020B0004020202020204" pitchFamily="34" charset="0"/>
              </a:rPr>
              <a:t>odyans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piblik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 panose="020B0004020202020204" pitchFamily="34" charset="0"/>
              </a:rPr>
              <a:t>   </a:t>
            </a:r>
            <a:r>
              <a:rPr lang="en-US" sz="2600" dirty="0" err="1">
                <a:latin typeface="Aptos Narrow" panose="020B0004020202020204" pitchFamily="34" charset="0"/>
              </a:rPr>
              <a:t>Aksepte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kòmantè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piblik</a:t>
            </a:r>
            <a:r>
              <a:rPr lang="en-US" sz="2600" dirty="0">
                <a:latin typeface="Aptos Narrow" panose="020B0004020202020204" pitchFamily="34" charset="0"/>
              </a:rPr>
              <a:t> </a:t>
            </a:r>
            <a:r>
              <a:rPr lang="en-US" sz="2600" dirty="0" err="1">
                <a:latin typeface="Aptos Narrow" panose="020B0004020202020204" pitchFamily="34" charset="0"/>
              </a:rPr>
              <a:t>avan</a:t>
            </a:r>
            <a:r>
              <a:rPr lang="en-US" sz="2600" dirty="0">
                <a:latin typeface="Aptos Narrow" panose="020B0004020202020204" pitchFamily="34" charset="0"/>
              </a:rPr>
              <a:t> depo </a:t>
            </a:r>
            <a:r>
              <a:rPr lang="en-US" sz="2600" dirty="0" err="1">
                <a:latin typeface="Aptos Narrow" panose="020B0004020202020204" pitchFamily="34" charset="0"/>
              </a:rPr>
              <a:t>rapò</a:t>
            </a:r>
            <a:r>
              <a:rPr lang="en-US" sz="2600" dirty="0">
                <a:latin typeface="Aptos Narrow" panose="020B0004020202020204" pitchFamily="34" charset="0"/>
              </a:rPr>
              <a:t> final la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ptos Narrow"/>
              </a:rPr>
              <a:t>   </a:t>
            </a:r>
            <a:r>
              <a:rPr lang="en-US" sz="2600" dirty="0" err="1">
                <a:latin typeface="Aptos Narrow"/>
              </a:rPr>
              <a:t>Depoze</a:t>
            </a:r>
            <a:r>
              <a:rPr lang="en-US" sz="2600" dirty="0">
                <a:latin typeface="Aptos Narrow"/>
              </a:rPr>
              <a:t> yon </a:t>
            </a:r>
            <a:r>
              <a:rPr lang="en-US" sz="2600" dirty="0" err="1">
                <a:latin typeface="Aptos Narrow"/>
              </a:rPr>
              <a:t>rapò</a:t>
            </a:r>
            <a:r>
              <a:rPr lang="en-US" sz="2600" dirty="0">
                <a:latin typeface="Aptos Narrow"/>
              </a:rPr>
              <a:t> </a:t>
            </a:r>
            <a:r>
              <a:rPr lang="en-US" sz="2600" dirty="0" err="1">
                <a:latin typeface="Aptos Narrow"/>
              </a:rPr>
              <a:t>rekòmandasyon</a:t>
            </a:r>
            <a:r>
              <a:rPr lang="en-US" sz="2600" dirty="0">
                <a:latin typeface="Aptos Narrow"/>
              </a:rPr>
              <a:t> bay </a:t>
            </a:r>
            <a:r>
              <a:rPr lang="en-US" sz="2600" dirty="0" err="1">
                <a:latin typeface="Aptos Narrow"/>
              </a:rPr>
              <a:t>uisye</a:t>
            </a:r>
            <a:r>
              <a:rPr lang="en-US" sz="2600" dirty="0">
                <a:latin typeface="Aptos Narrow"/>
              </a:rPr>
              <a:t> </a:t>
            </a:r>
            <a:r>
              <a:rPr lang="en-US" sz="2600" dirty="0" err="1">
                <a:latin typeface="Aptos Narrow"/>
              </a:rPr>
              <a:t>chanm</a:t>
            </a:r>
            <a:r>
              <a:rPr lang="en-US" sz="2600" dirty="0">
                <a:latin typeface="Aptos Narrow"/>
              </a:rPr>
              <a:t> </a:t>
            </a:r>
            <a:r>
              <a:rPr lang="en-US" sz="2600" dirty="0" err="1">
                <a:latin typeface="Aptos Narrow"/>
              </a:rPr>
              <a:t>reprezantan</a:t>
            </a:r>
            <a:r>
              <a:rPr lang="en-US" sz="2600" dirty="0">
                <a:latin typeface="Aptos Narrow"/>
              </a:rPr>
              <a:t> </a:t>
            </a:r>
            <a:r>
              <a:rPr lang="en-US" sz="2600" dirty="0" err="1">
                <a:latin typeface="Aptos Narrow"/>
              </a:rPr>
              <a:t>yo</a:t>
            </a:r>
            <a:r>
              <a:rPr lang="en-US" sz="2600" dirty="0">
                <a:latin typeface="Aptos Narrow"/>
              </a:rPr>
              <a:t> </a:t>
            </a:r>
            <a:r>
              <a:rPr lang="en-US" sz="2600" dirty="0" err="1">
                <a:latin typeface="Aptos Narrow"/>
              </a:rPr>
              <a:t>ak</a:t>
            </a:r>
            <a:r>
              <a:rPr lang="en-US" sz="2600" dirty="0">
                <a:latin typeface="Aptos Narrow"/>
              </a:rPr>
              <a:t> nan sena a.</a:t>
            </a: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cap="none" dirty="0" err="1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Kalandriye</a:t>
            </a:r>
            <a:r>
              <a:rPr lang="en-US" sz="4100" cap="none" dirty="0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 </a:t>
            </a:r>
            <a:r>
              <a:rPr lang="en-US" sz="4100" cap="none" dirty="0" err="1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Pwojè</a:t>
            </a:r>
            <a:r>
              <a:rPr lang="en-US" sz="4100" cap="none" dirty="0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Evalyasyon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Inisyal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&amp; </a:t>
            </a:r>
            <a:b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Preparasyon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Angajman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Sansibilizasyon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ak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Angajman</a:t>
            </a:r>
            <a:endParaRPr lang="en-US" sz="2000" dirty="0">
              <a:solidFill>
                <a:schemeClr val="bg1"/>
              </a:solidFill>
              <a:latin typeface="Aptos ExtraBold" panose="020B00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Elaborasyon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Rekòmandasyon</a:t>
            </a:r>
            <a:r>
              <a:rPr lang="en-US" sz="2000" dirty="0">
                <a:solidFill>
                  <a:schemeClr val="bg1"/>
                </a:solidFill>
                <a:latin typeface="Aptos ExtraBold" panose="020B00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yo</a:t>
            </a:r>
            <a:endParaRPr lang="en-US" sz="2000" dirty="0">
              <a:latin typeface="Aptos ExtraBold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Jiyè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 - Out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endParaRPr lang="en-US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Rankont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enfòmasyonèl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inisyal</a:t>
            </a:r>
            <a:endParaRPr lang="en-US" sz="1800" dirty="0">
              <a:latin typeface="Aptos Narrow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Katografi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preliminè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moun</a:t>
            </a:r>
            <a:r>
              <a:rPr lang="en-US" sz="1800" dirty="0">
                <a:latin typeface="Aptos Narrow"/>
              </a:rPr>
              <a:t> ki </a:t>
            </a:r>
            <a:r>
              <a:rPr lang="en-US" sz="1800" dirty="0" err="1">
                <a:latin typeface="Aptos Narrow"/>
              </a:rPr>
              <a:t>konsène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yo</a:t>
            </a:r>
            <a:endParaRPr lang="en-US" sz="1800" dirty="0">
              <a:latin typeface="Aptos Narrow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  <a:ea typeface="Calibri"/>
                <a:cs typeface="Calibri"/>
              </a:rPr>
              <a:t>Reyinyon</a:t>
            </a:r>
            <a:r>
              <a:rPr lang="en-US" sz="1800" dirty="0">
                <a:latin typeface="Aptos Narrow"/>
                <a:ea typeface="Calibri"/>
                <a:cs typeface="Calibri"/>
              </a:rPr>
              <a:t> #1 </a:t>
            </a:r>
            <a:r>
              <a:rPr lang="en-US" sz="1800" dirty="0" err="1">
                <a:latin typeface="Aptos Narrow"/>
                <a:ea typeface="Calibri"/>
                <a:cs typeface="Calibri"/>
              </a:rPr>
              <a:t>Gwoup</a:t>
            </a:r>
            <a:r>
              <a:rPr lang="en-US" sz="1800" dirty="0">
                <a:latin typeface="Aptos Narrow"/>
                <a:ea typeface="Calibri"/>
                <a:cs typeface="Calibri"/>
              </a:rPr>
              <a:t> Travay la</a:t>
            </a:r>
            <a:r>
              <a:rPr lang="en-US" sz="1800" dirty="0">
                <a:latin typeface="Aptos Narrow"/>
                <a:ea typeface="+mn-lt"/>
                <a:cs typeface="+mn-lt"/>
              </a:rPr>
              <a:t> </a:t>
            </a:r>
            <a:br>
              <a:rPr lang="en-US" sz="1800" dirty="0">
                <a:latin typeface="Aptos Narrow"/>
                <a:ea typeface="+mn-lt"/>
                <a:cs typeface="+mn-lt"/>
              </a:rPr>
            </a:br>
            <a:r>
              <a:rPr lang="en-US" sz="1800" dirty="0">
                <a:latin typeface="Aptos Narrow"/>
                <a:ea typeface="+mn-lt"/>
                <a:cs typeface="+mn-lt"/>
              </a:rPr>
              <a:t>(14 out)</a:t>
            </a: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2989321" y="2659101"/>
            <a:ext cx="2059985" cy="316938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Septanm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endParaRPr lang="en-US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Reyinyon</a:t>
            </a:r>
            <a:r>
              <a:rPr lang="en-US" sz="1800" dirty="0">
                <a:latin typeface="Aptos Narrow"/>
              </a:rPr>
              <a:t> #2 </a:t>
            </a:r>
            <a:r>
              <a:rPr lang="en-US" sz="1800" dirty="0" err="1">
                <a:latin typeface="Aptos Narrow"/>
              </a:rPr>
              <a:t>Gwoup</a:t>
            </a:r>
            <a:r>
              <a:rPr lang="en-US" sz="1800" dirty="0">
                <a:latin typeface="Aptos Narrow"/>
              </a:rPr>
              <a:t> Travay la </a:t>
            </a:r>
            <a:br>
              <a:rPr lang="en-US" sz="1800" dirty="0">
                <a:latin typeface="Aptos Narrow"/>
              </a:rPr>
            </a:br>
            <a:r>
              <a:rPr lang="en-US" sz="1800" dirty="0">
                <a:latin typeface="Aptos Narrow"/>
              </a:rPr>
              <a:t>(12 </a:t>
            </a:r>
            <a:r>
              <a:rPr lang="en-US" sz="1800" dirty="0" err="1">
                <a:latin typeface="Aptos Narrow"/>
              </a:rPr>
              <a:t>septanm</a:t>
            </a:r>
            <a:r>
              <a:rPr lang="en-US" sz="1800" dirty="0">
                <a:latin typeface="Aptos Narrow"/>
              </a:rPr>
              <a:t>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Devlopman</a:t>
            </a:r>
            <a:r>
              <a:rPr lang="en-US" sz="1800" dirty="0">
                <a:latin typeface="Aptos Narrow"/>
              </a:rPr>
              <a:t> yon </a:t>
            </a:r>
            <a:r>
              <a:rPr lang="en-US" sz="1800" dirty="0" err="1">
                <a:latin typeface="Aptos Narrow"/>
              </a:rPr>
              <a:t>estrateji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pou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Angajman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Kominotè</a:t>
            </a:r>
            <a:endParaRPr lang="en-US" sz="1800" dirty="0">
              <a:latin typeface="Aptos Narrow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Devlope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estrikti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ak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kontni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odyans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piblik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yo</a:t>
            </a:r>
            <a:endParaRPr lang="en-US" sz="1800" dirty="0">
              <a:latin typeface="Aptos Narrow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4"/>
            <a:ext cx="1970888" cy="3107296"/>
          </a:xfrm>
        </p:spPr>
        <p:txBody>
          <a:bodyPr vert="horz" lIns="0" tIns="45720" rIns="0" bIns="45720" rtlCol="0" anchor="t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Oktòb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Novanm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solidFill>
                <a:schemeClr val="bg1"/>
              </a:solidFill>
              <a:latin typeface="Aptos Narrow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Reyinyon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#3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Gwoup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Travay la (6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oktòb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)</a:t>
            </a:r>
            <a:endParaRPr lang="en-US" sz="16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>
                <a:solidFill>
                  <a:schemeClr val="bg1"/>
                </a:solidFill>
                <a:latin typeface="Aptos Narrow"/>
              </a:rPr>
              <a:t>Mennen yon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seri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konvèzasyon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1:1,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suivi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gwoup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echanj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elatriye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.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Reyinyon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#4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Gwoup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Travay la (3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novanm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)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 dirty="0">
                <a:solidFill>
                  <a:schemeClr val="bg1"/>
                </a:solidFill>
                <a:latin typeface="Aptos Narrow"/>
              </a:rPr>
              <a:t>De (3)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Odyans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Piblik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 (10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ak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 17 </a:t>
            </a:r>
            <a:r>
              <a:rPr lang="en-US" sz="1600" dirty="0" err="1">
                <a:solidFill>
                  <a:schemeClr val="bg1"/>
                </a:solidFill>
                <a:latin typeface="Aptos Narrow"/>
              </a:rPr>
              <a:t>novanm</a:t>
            </a:r>
            <a:r>
              <a:rPr lang="en-US" sz="1600" dirty="0">
                <a:solidFill>
                  <a:schemeClr val="bg1"/>
                </a:solidFill>
                <a:latin typeface="Aptos Narrow"/>
              </a:rPr>
              <a:t>)</a:t>
            </a:r>
            <a:endParaRPr lang="en-US" sz="1600" dirty="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marL="171450" indent="-171450">
              <a:buFont typeface="Wingdings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839183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</a:rPr>
              <a:t>Desanm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/>
            </a:endParaRPr>
          </a:p>
          <a:p>
            <a:endParaRPr lang="en-US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 Narrow"/>
              </a:rPr>
              <a:t>Posib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reyinyon</a:t>
            </a:r>
            <a:r>
              <a:rPr lang="en-US" sz="1800" dirty="0">
                <a:latin typeface="Aptos Narrow"/>
              </a:rPr>
              <a:t> #5 </a:t>
            </a:r>
            <a:r>
              <a:rPr lang="en-US" sz="1800" dirty="0" err="1">
                <a:latin typeface="Aptos Narrow"/>
              </a:rPr>
              <a:t>Gwoup</a:t>
            </a:r>
            <a:r>
              <a:rPr lang="en-US" sz="1800" dirty="0">
                <a:latin typeface="Aptos Narrow"/>
              </a:rPr>
              <a:t> Travay la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 Narrow"/>
              </a:rPr>
              <a:t>Bouyon </a:t>
            </a:r>
            <a:r>
              <a:rPr lang="en-US" sz="1800" dirty="0" err="1">
                <a:latin typeface="Aptos Narrow"/>
              </a:rPr>
              <a:t>rapò</a:t>
            </a:r>
            <a:r>
              <a:rPr lang="en-US" sz="1800" dirty="0">
                <a:latin typeface="Aptos Narrow"/>
              </a:rPr>
              <a:t> final sou </a:t>
            </a:r>
            <a:r>
              <a:rPr lang="en-US" sz="1800" dirty="0" err="1">
                <a:latin typeface="Aptos Narrow"/>
              </a:rPr>
              <a:t>rezilta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ak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rekòmandasyon</a:t>
            </a:r>
            <a:r>
              <a:rPr lang="en-US" sz="1800" dirty="0">
                <a:latin typeface="Aptos Narrow"/>
              </a:rPr>
              <a:t> </a:t>
            </a:r>
            <a:r>
              <a:rPr lang="en-US" sz="1800" dirty="0" err="1">
                <a:latin typeface="Aptos Narrow"/>
              </a:rPr>
              <a:t>yo</a:t>
            </a:r>
            <a:endParaRPr lang="en-US" sz="1800" dirty="0">
              <a:latin typeface="Aptos Narrow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Aptos ExtraBold" panose="020B0004020202020204" pitchFamily="34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2188577" cy="3287743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</a:rPr>
              <a:t>2026</a:t>
            </a:r>
          </a:p>
          <a:p>
            <a:endParaRPr lang="en-US" sz="1100" dirty="0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 Narrow"/>
              </a:rPr>
              <a:t>Reyinyon</a:t>
            </a:r>
            <a:r>
              <a:rPr lang="en-US" sz="1600" dirty="0">
                <a:latin typeface="Aptos Narrow"/>
              </a:rPr>
              <a:t> #6 </a:t>
            </a:r>
            <a:r>
              <a:rPr lang="en-US" sz="1600" dirty="0" err="1">
                <a:latin typeface="Aptos Narrow"/>
              </a:rPr>
              <a:t>Gwoup</a:t>
            </a:r>
            <a:r>
              <a:rPr lang="en-US" sz="1600" dirty="0">
                <a:latin typeface="Aptos Narrow"/>
              </a:rPr>
              <a:t> Travay la (</a:t>
            </a:r>
            <a:r>
              <a:rPr lang="en-US" sz="1600" dirty="0" err="1">
                <a:latin typeface="Aptos Narrow"/>
              </a:rPr>
              <a:t>Janvye</a:t>
            </a:r>
            <a:r>
              <a:rPr lang="en-US" sz="1600" dirty="0">
                <a:latin typeface="Aptos Narrow"/>
              </a:rPr>
              <a:t>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 Narrow"/>
              </a:rPr>
              <a:t>Pare bouyon </a:t>
            </a:r>
            <a:r>
              <a:rPr lang="en-US" sz="1600" dirty="0" err="1">
                <a:latin typeface="Aptos Narrow"/>
              </a:rPr>
              <a:t>rapò</a:t>
            </a:r>
            <a:r>
              <a:rPr lang="en-US" sz="1600" dirty="0">
                <a:latin typeface="Aptos Narrow"/>
              </a:rPr>
              <a:t> a </a:t>
            </a:r>
            <a:r>
              <a:rPr lang="en-US" sz="1600" dirty="0" err="1">
                <a:latin typeface="Aptos Narrow"/>
              </a:rPr>
              <a:t>pou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peryòd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kòmantè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piblik</a:t>
            </a:r>
            <a:r>
              <a:rPr lang="en-US" sz="1600" dirty="0">
                <a:latin typeface="Aptos Narrow"/>
              </a:rPr>
              <a:t> la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 Narrow"/>
              </a:rPr>
              <a:t>Odyans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Piblik</a:t>
            </a:r>
            <a:r>
              <a:rPr lang="en-US" sz="1600" dirty="0">
                <a:latin typeface="Aptos Narrow"/>
              </a:rPr>
              <a:t> #3 </a:t>
            </a:r>
            <a:r>
              <a:rPr lang="en-US" sz="1600" dirty="0" err="1">
                <a:latin typeface="Aptos Narrow"/>
              </a:rPr>
              <a:t>pou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analize</a:t>
            </a:r>
            <a:r>
              <a:rPr lang="en-US" sz="1600" dirty="0">
                <a:latin typeface="Aptos Narrow"/>
              </a:rPr>
              <a:t> bouyon </a:t>
            </a:r>
            <a:r>
              <a:rPr lang="en-US" sz="1600" dirty="0" err="1">
                <a:latin typeface="Aptos Narrow"/>
              </a:rPr>
              <a:t>rapò</a:t>
            </a:r>
            <a:r>
              <a:rPr lang="en-US" sz="1600" dirty="0">
                <a:latin typeface="Aptos Narrow"/>
              </a:rPr>
              <a:t> a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 Narrow"/>
              </a:rPr>
              <a:t>Peryòd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kòmantè</a:t>
            </a:r>
            <a:r>
              <a:rPr lang="en-US" sz="1600" dirty="0">
                <a:latin typeface="Aptos Narrow"/>
              </a:rPr>
              <a:t> </a:t>
            </a:r>
            <a:r>
              <a:rPr lang="en-US" sz="1600" dirty="0" err="1">
                <a:latin typeface="Aptos Narrow"/>
              </a:rPr>
              <a:t>piblik</a:t>
            </a:r>
            <a:br>
              <a:rPr lang="en-US" sz="1600" dirty="0">
                <a:latin typeface="Aptos Narrow"/>
              </a:rPr>
            </a:br>
            <a:r>
              <a:rPr lang="en-US" sz="1600" dirty="0">
                <a:latin typeface="Aptos Narrow"/>
              </a:rPr>
              <a:t>(1 </a:t>
            </a:r>
            <a:r>
              <a:rPr lang="en-US" sz="1600" dirty="0" err="1">
                <a:latin typeface="Aptos Narrow"/>
              </a:rPr>
              <a:t>mwa</a:t>
            </a:r>
            <a:r>
              <a:rPr lang="en-US" sz="1600" dirty="0">
                <a:latin typeface="Aptos Narrow"/>
              </a:rPr>
              <a:t>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 Narrow"/>
              </a:rPr>
              <a:t>Reyinyon</a:t>
            </a:r>
            <a:r>
              <a:rPr lang="en-US" sz="1600" dirty="0">
                <a:latin typeface="Aptos Narrow"/>
              </a:rPr>
              <a:t> #7 </a:t>
            </a:r>
            <a:r>
              <a:rPr lang="en-US" sz="1600" dirty="0" err="1">
                <a:latin typeface="Aptos Narrow"/>
              </a:rPr>
              <a:t>Gwoup</a:t>
            </a:r>
            <a:r>
              <a:rPr lang="en-US" sz="1600" dirty="0">
                <a:latin typeface="Aptos Narrow"/>
              </a:rPr>
              <a:t> Travay la 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 Narrow"/>
              </a:rPr>
              <a:t>Finalize </a:t>
            </a:r>
            <a:r>
              <a:rPr lang="en-US" sz="1600" dirty="0" err="1">
                <a:latin typeface="Aptos Narrow"/>
              </a:rPr>
              <a:t>rapò</a:t>
            </a:r>
            <a:r>
              <a:rPr lang="en-US" sz="1600" dirty="0">
                <a:latin typeface="Aptos Narrow"/>
              </a:rPr>
              <a:t> a epi </a:t>
            </a:r>
            <a:r>
              <a:rPr lang="en-US" sz="1600" dirty="0" err="1">
                <a:latin typeface="Aptos Narrow"/>
              </a:rPr>
              <a:t>depoze</a:t>
            </a:r>
            <a:r>
              <a:rPr lang="en-US" sz="1600" dirty="0">
                <a:latin typeface="Aptos Narrow"/>
              </a:rPr>
              <a:t> 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Aptos ExtraBold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latin typeface="Aptos ExtraBold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ptos Display"/>
              </a:rPr>
              <a:t>Pwosesis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Angajman</a:t>
            </a:r>
            <a:r>
              <a:rPr lang="en-US" dirty="0">
                <a:latin typeface="Aptos Display"/>
              </a:rPr>
              <a:t> &amp; </a:t>
            </a:r>
            <a:r>
              <a:rPr lang="en-US" dirty="0" err="1">
                <a:latin typeface="Aptos Display"/>
              </a:rPr>
              <a:t>Odyans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Piblik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ptos ExtraBold"/>
                <a:ea typeface="Calibri"/>
                <a:cs typeface="Calibri"/>
              </a:rPr>
              <a:t>Angajman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&amp; </a:t>
            </a:r>
            <a:r>
              <a:rPr lang="en-US" sz="2000" dirty="0" err="1">
                <a:latin typeface="Aptos ExtraBold"/>
                <a:ea typeface="Calibri"/>
                <a:cs typeface="Calibri"/>
              </a:rPr>
              <a:t>Sansibilizasyon</a:t>
            </a:r>
            <a:endParaRPr lang="en-US" sz="2000" dirty="0">
              <a:latin typeface="Aptos ExtraBold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Sansibilize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Gwoup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Travay la &amp;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Odyans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Piblik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 </a:t>
            </a:r>
            <a:endParaRPr lang="en-US" dirty="0">
              <a:latin typeface="Aptos Narrow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Jwenn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opinyon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manm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kominote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 sou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amelyorasyon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vle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sou Memorial Drive la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Aktivite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Konvèzasyon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endividyèl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Konvèzasyon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nan lang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lokal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Distribye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feyè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Pòtapòt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Vizit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sit la</a:t>
            </a:r>
            <a:endParaRPr lang="en-US" dirty="0">
              <a:latin typeface="Aptos Narrow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ptos ExtraBold"/>
                <a:ea typeface="Calibri"/>
                <a:cs typeface="Calibri"/>
              </a:rPr>
              <a:t>Odyans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 ExtraBold"/>
                <a:ea typeface="Calibri"/>
                <a:cs typeface="Calibri"/>
              </a:rPr>
              <a:t>Piblik</a:t>
            </a:r>
            <a:endParaRPr lang="en-US" sz="2000" dirty="0">
              <a:latin typeface="Aptos ExtraBold"/>
              <a:ea typeface="Calibri"/>
              <a:cs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Jwenn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opinyon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nan men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manm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kominote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 sou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amelyorasyon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vle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sou Memorial Drive la nan limit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entèvansyon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Gwoup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Travay la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Aktivite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2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Odyans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an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novanm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Opsyon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ankèt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anliy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err="1">
                <a:latin typeface="Aptos ExtraBold"/>
                <a:ea typeface="Calibri"/>
                <a:cs typeface="Calibri"/>
              </a:rPr>
              <a:t>Rekòmandasyon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 ExtraBold"/>
                <a:ea typeface="Calibri"/>
                <a:cs typeface="Calibri"/>
              </a:rPr>
              <a:t>Gwoup</a:t>
            </a:r>
            <a:r>
              <a:rPr lang="en-US" sz="2000" dirty="0">
                <a:latin typeface="Aptos ExtraBold"/>
                <a:ea typeface="Calibri"/>
                <a:cs typeface="Calibri"/>
              </a:rPr>
              <a:t> Travay la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Sou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baz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opinyon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kominote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 –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devlope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rekòmandasyon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Gwoup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Travay la ki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pral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enfòme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sou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aksè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ekitab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desizyon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k ap gen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pou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pran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pou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Memorial Drive la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alavni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Aktivite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1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Odyans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nan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Prentan</a:t>
            </a:r>
            <a:endParaRPr lang="en-US" dirty="0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Analize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finalize </a:t>
            </a:r>
            <a:r>
              <a:rPr lang="en-US" dirty="0" err="1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rapò</a:t>
            </a:r>
            <a:r>
              <a:rPr lang="en-US" dirty="0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 a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Eskane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la a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pou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ankèt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anliy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>
                <a:solidFill>
                  <a:srgbClr val="004B24"/>
                </a:solidFill>
                <a:ea typeface="Calibri"/>
                <a:cs typeface="Calibri"/>
              </a:rPr>
              <a:t>lan!</a:t>
            </a:r>
            <a:endParaRPr lang="en-US" b="1" dirty="0">
              <a:solidFill>
                <a:srgbClr val="004B24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Kesyon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pou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ti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Gwoup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Echanj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Kòman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DCR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kominote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 t a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kapab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travay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ansanm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nan yon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fason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pi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efikas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amelyore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Angajman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kominikasyon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transparans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sou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pwojè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enpòtan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alavni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?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Itilizasyon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Memorial Drive la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bò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rivyè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a? </a:t>
            </a:r>
            <a:endParaRPr lang="en-US" dirty="0"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Abòde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difikilte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w ap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fè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fas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(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aksè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sekirite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antretyen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trafik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elatriye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)?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Chanjman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ki t ap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rann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zòn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nan pi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akeyan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aksesib</a:t>
            </a:r>
            <a:r>
              <a:rPr lang="en-US" sz="28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016" y="0"/>
            <a:ext cx="2282904" cy="2322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Pwochen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Etap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yo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Aptos Narrow"/>
                <a:ea typeface="Calibri"/>
                <a:cs typeface="Calibri"/>
              </a:rPr>
              <a:t>Resevwa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opinyon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2800" dirty="0">
                <a:latin typeface="Aptos Narrow"/>
                <a:ea typeface="Calibri"/>
                <a:cs typeface="Calibri"/>
              </a:rPr>
              <a:t> la nan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Odyans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2800" dirty="0">
                <a:latin typeface="Aptos Narrow"/>
                <a:ea typeface="Calibri"/>
                <a:cs typeface="Calibri"/>
              </a:rPr>
              <a:t>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yo</a:t>
            </a:r>
            <a:r>
              <a:rPr lang="en-US" sz="2800" dirty="0">
                <a:latin typeface="Aptos Narrow"/>
                <a:ea typeface="Calibri"/>
                <a:cs typeface="Calibri"/>
              </a:rPr>
              <a:t> nan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dat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10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ak</a:t>
            </a:r>
            <a:r>
              <a:rPr lang="en-US" sz="2800" dirty="0">
                <a:latin typeface="Aptos Narrow"/>
                <a:ea typeface="Calibri"/>
                <a:cs typeface="Calibri"/>
              </a:rPr>
              <a:t> 17 </a:t>
            </a:r>
            <a:r>
              <a:rPr lang="en-US" sz="2800" dirty="0" err="1">
                <a:latin typeface="Aptos Narrow"/>
                <a:ea typeface="Calibri"/>
                <a:cs typeface="Calibri"/>
              </a:rPr>
              <a:t>novanm</a:t>
            </a:r>
            <a:endParaRPr lang="en-US" sz="2800" dirty="0"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b="1" dirty="0" err="1">
                <a:latin typeface="Aptos Narrow" panose="020B0004020202020204" pitchFamily="34" charset="0"/>
              </a:rPr>
              <a:t>Adrès</a:t>
            </a:r>
            <a:r>
              <a:rPr lang="en-US" sz="2200" b="1" dirty="0"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latin typeface="Aptos Narrow" panose="020B0004020202020204" pitchFamily="34" charset="0"/>
              </a:rPr>
              <a:t>Imèl</a:t>
            </a:r>
            <a:r>
              <a:rPr lang="en-US" sz="2200" b="1" dirty="0"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latin typeface="Aptos Narrow" panose="020B0004020202020204" pitchFamily="34" charset="0"/>
              </a:rPr>
              <a:t>Gwoup</a:t>
            </a:r>
            <a:r>
              <a:rPr lang="en-US" sz="2200" b="1" dirty="0">
                <a:latin typeface="Aptos Narrow" panose="020B0004020202020204" pitchFamily="34" charset="0"/>
              </a:rPr>
              <a:t> Travay la: </a:t>
            </a:r>
            <a:r>
              <a:rPr lang="en-US" sz="2400" dirty="0">
                <a:latin typeface="Aptos Narrow"/>
                <a:ea typeface="+mn-lt"/>
                <a:cs typeface="+mn-lt"/>
                <a:hlinkClick r:id="rId3"/>
              </a:rPr>
              <a:t>charlesrivertaskforce@mass.gov</a:t>
            </a:r>
            <a:endParaRPr lang="en-US" sz="2400" dirty="0"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latin typeface="Aptos Narrow"/>
              </a:rPr>
              <a:t>Sit </a:t>
            </a:r>
            <a:r>
              <a:rPr lang="en-US" sz="2200" b="1" dirty="0" err="1">
                <a:latin typeface="Aptos Narrow"/>
              </a:rPr>
              <a:t>Entènèt</a:t>
            </a:r>
            <a:r>
              <a:rPr lang="en-US" sz="2200" b="1" dirty="0">
                <a:latin typeface="Aptos Narrow"/>
              </a:rPr>
              <a:t> </a:t>
            </a:r>
            <a:r>
              <a:rPr lang="en-US" sz="2200" b="1" dirty="0" err="1">
                <a:latin typeface="Aptos Narrow"/>
              </a:rPr>
              <a:t>Gwoup</a:t>
            </a:r>
            <a:r>
              <a:rPr lang="en-US" sz="2200" b="1" dirty="0">
                <a:latin typeface="Aptos Narrow"/>
              </a:rPr>
              <a:t> Travay la:</a:t>
            </a:r>
            <a:r>
              <a:rPr lang="en-US" sz="2200" dirty="0">
                <a:latin typeface="Aptos Narrow"/>
              </a:rPr>
              <a:t> </a:t>
            </a:r>
            <a:r>
              <a:rPr lang="en-US" sz="2400" dirty="0">
                <a:latin typeface="Aptos Narrow"/>
                <a:hlinkClick r:id="rId4"/>
              </a:rPr>
              <a:t>www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+mn-lt"/>
                <a:cs typeface="+mn-lt"/>
                <a:hlinkClick r:id="rId4"/>
              </a:rPr>
              <a:t>.mass.gov/charlesrivertaskforce</a:t>
            </a:r>
            <a:endParaRPr lang="en-US" sz="24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Ankèt</a:t>
            </a:r>
            <a:r>
              <a:rPr lang="en-US" sz="24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Anliy</a:t>
            </a:r>
            <a:r>
              <a:rPr lang="en-US" sz="2400" b="1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: 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Calibri"/>
                <a:cs typeface="Calibri"/>
                <a:hlinkClick r:id="rId5"/>
              </a:rPr>
              <a:t>https://mapc.az1.qualtrics.com/jfe/form/SV_86x2r4TFJ7DmKd8</a:t>
            </a:r>
            <a:r>
              <a:rPr lang="en-US" sz="2400" dirty="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envite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patisipe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nan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reyinyon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Gwoup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Travay la (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pwochen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reyinyon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yo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ap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afiche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sou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paj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entènèt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la)</a:t>
            </a:r>
            <a:endParaRPr lang="en-US" sz="2800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Odyans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#3,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dat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/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lè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poko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detèmine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, pi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pwobab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an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fevriye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lansman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peryòd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30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jou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pou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kòmantè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piblik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la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Gwoup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Travay la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pral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analize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epi finalize </a:t>
            </a:r>
            <a:r>
              <a:rPr lang="en-US" sz="2800" dirty="0" err="1">
                <a:solidFill>
                  <a:srgbClr val="404040"/>
                </a:solidFill>
                <a:latin typeface="Aptos Narrow"/>
              </a:rPr>
              <a:t>rapò</a:t>
            </a:r>
            <a:r>
              <a:rPr lang="en-US" sz="2800" dirty="0">
                <a:solidFill>
                  <a:srgbClr val="404040"/>
                </a:solidFill>
                <a:latin typeface="Aptos Narrow"/>
              </a:rPr>
              <a:t> a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Eskane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la a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pou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ankèt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anliy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4B24"/>
                </a:solidFill>
                <a:ea typeface="Calibri"/>
                <a:cs typeface="Calibri"/>
              </a:rPr>
              <a:t>lan</a:t>
            </a:r>
            <a:r>
              <a:rPr lang="en-US" b="1" dirty="0">
                <a:solidFill>
                  <a:srgbClr val="004B24"/>
                </a:solidFill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Lojistik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pou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Entèpretasyon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Entèpretasyon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lang 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disponib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an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Espanyòl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Brezilyen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Pòtigè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Kreyòl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Ayisyen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Mandaren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Kantonè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ak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Arab.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Pou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patisipe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nan lang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vle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tanpri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vizite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tab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entèpretasyon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resevwa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yon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reseptè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nan lang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chwazi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Tanpri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pale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dousman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pou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ka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akomode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entèprèt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yo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</a:t>
            </a:r>
            <a:endParaRPr lang="en-US" sz="2400" dirty="0">
              <a:latin typeface="Arial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Ajannda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23112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algn="just">
              <a:buClr>
                <a:srgbClr val="004B24"/>
              </a:buClr>
            </a:pP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6:10 – 6:45pm: 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Prezantasyon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jeneral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+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kesyon&amp;repons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(Q&amp;A)</a:t>
            </a:r>
            <a:endParaRPr lang="en-US" dirty="0"/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Depatman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Prezèvasyon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Lwazi (DCR)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bay yon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prezantasyon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sou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objektif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espesifik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objektif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global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Travay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Rivyè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Charles la,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aktivite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ki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reyalize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jiska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jodi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 (~10 min)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avèk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apresa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kesyon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klarifikasyon</a:t>
            </a:r>
            <a:endParaRPr lang="en-US" sz="20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3540" lvl="1" algn="just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Tanpri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kenbe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kòmantè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echanj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nan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algn="just">
              <a:buClr>
                <a:srgbClr val="004B24"/>
              </a:buClr>
            </a:pP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6:45 – 7:30pm: 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Echanj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nan Ti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endParaRPr lang="en-US" b="1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Sal la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divize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chak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ap gen yon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fasilitatè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k ap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soti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nan DCR,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Biwo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Egzekitif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sou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Enèji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Afè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Anviwònmantal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(EEA)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oswa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Konsèy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Planifikasyon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Zòn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Metwopoliten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 (MAPC),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ansanm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avèk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moun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k ap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nòt</a:t>
            </a:r>
            <a:endParaRPr lang="en-US" sz="20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3540" lvl="1" algn="just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Moun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k ap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itilize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sèvis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entèpretasyon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ap rete nan yon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sèl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gwoup</a:t>
            </a:r>
            <a:endParaRPr lang="en-US" sz="20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algn="just">
              <a:buClr>
                <a:srgbClr val="004B24"/>
              </a:buClr>
            </a:pP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7:30 – 8:00pm: 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Rapò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sou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Echanj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&amp;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Fèmti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</a:p>
          <a:p>
            <a:pPr marL="383540" lvl="1" algn="just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Regwoupe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nan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espas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prensipal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pou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pataje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tèm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enpòtan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ki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abode nan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echanj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endParaRPr lang="en-US" sz="20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3540" lvl="1" algn="just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Fèmti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evènman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avèk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enfòmasyon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sou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pwochen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etap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yo</a:t>
            </a:r>
            <a:endParaRPr lang="en-US" sz="2000" dirty="0">
              <a:solidFill>
                <a:srgbClr val="4040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Rapèl</a:t>
            </a:r>
            <a:r>
              <a:rPr lang="en-US" dirty="0">
                <a:latin typeface="Aptos Display"/>
              </a:rPr>
              <a:t> sou </a:t>
            </a:r>
            <a:r>
              <a:rPr lang="en-US" dirty="0" err="1">
                <a:latin typeface="Aptos Display"/>
              </a:rPr>
              <a:t>Odyans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Piblik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yo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05840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Koute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tout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patisipan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avèk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atansyon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respè</a:t>
            </a:r>
            <a:endParaRPr lang="en-US" sz="24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Eksprime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dezakò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nan yon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fason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ki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konstriktif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kote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n ap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konsantre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sou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lide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olye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se sou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moun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yo</a:t>
            </a:r>
            <a:endParaRPr lang="en-US" sz="24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ptos Narrow"/>
              </a:rPr>
              <a:t>Minimize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entèripsyon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pou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asire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yon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patisipasyon</a:t>
            </a:r>
            <a:r>
              <a:rPr lang="en-US" sz="2400" dirty="0">
                <a:solidFill>
                  <a:schemeClr val="tx1"/>
                </a:solidFill>
                <a:latin typeface="Aptos Narrow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</a:rPr>
              <a:t>ekitab</a:t>
            </a:r>
            <a:endParaRPr lang="en-US" sz="2400" dirty="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Tanpri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pataje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panse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w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nan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ti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gwoup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echanj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yo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– nou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vle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tande</a:t>
            </a:r>
            <a:r>
              <a:rPr lang="en-US" sz="2400" dirty="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 w! </a:t>
            </a:r>
            <a:endParaRPr lang="en-US" sz="2400" dirty="0">
              <a:solidFill>
                <a:schemeClr val="tx1"/>
              </a:solidFill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</a:rPr>
              <a:t>Prezantasyon</a:t>
            </a:r>
            <a:r>
              <a:rPr lang="en-US" dirty="0">
                <a:latin typeface="Aptos Display"/>
              </a:rPr>
              <a:t> </a:t>
            </a:r>
            <a:r>
              <a:rPr lang="en-US" dirty="0" err="1">
                <a:latin typeface="Aptos Display"/>
              </a:rPr>
              <a:t>Gwoup</a:t>
            </a:r>
            <a:r>
              <a:rPr lang="en-US" dirty="0">
                <a:latin typeface="Aptos Display"/>
              </a:rPr>
              <a:t> Travay la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err="1">
                <a:latin typeface="Aptos Narrow"/>
                <a:ea typeface="+mn-lt"/>
                <a:cs typeface="+mn-lt"/>
              </a:rPr>
              <a:t>Gwoup</a:t>
            </a:r>
            <a:r>
              <a:rPr lang="en-US" sz="2600" dirty="0">
                <a:latin typeface="Aptos Narrow"/>
                <a:ea typeface="+mn-lt"/>
                <a:cs typeface="+mn-lt"/>
              </a:rPr>
              <a:t> Travay la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te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kreye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apati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>
                <a:latin typeface="Aptos Narrow"/>
                <a:ea typeface="+mn-lt"/>
                <a:cs typeface="+mn-lt"/>
                <a:hlinkClick r:id="rId2"/>
              </a:rPr>
              <a:t>Section 205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bidjè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Ane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Fiskal</a:t>
            </a:r>
            <a:r>
              <a:rPr lang="en-US" sz="2600" dirty="0">
                <a:latin typeface="Aptos Narrow"/>
                <a:ea typeface="+mn-lt"/>
                <a:cs typeface="+mn-lt"/>
              </a:rPr>
              <a:t> 2025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lan</a:t>
            </a:r>
            <a:r>
              <a:rPr lang="en-US" sz="2600" dirty="0">
                <a:latin typeface="Aptos Narrow"/>
                <a:ea typeface="+mn-lt"/>
                <a:cs typeface="+mn-lt"/>
              </a:rPr>
              <a:t>.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Aptos Narrow"/>
              <a:ea typeface="+mn-lt"/>
              <a:cs typeface="+mn-lt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err="1">
                <a:latin typeface="Aptos Narrow"/>
                <a:ea typeface="+mn-lt"/>
                <a:cs typeface="+mn-lt"/>
              </a:rPr>
              <a:t>Gwoup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Travay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sa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a mete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ansanm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dirijan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ajans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,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aktivis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,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abitan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yo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2600" b="1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26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endParaRPr lang="en-US" dirty="0"/>
          </a:p>
          <a:p>
            <a:pPr marL="657860" lvl="1" indent="-457200">
              <a:lnSpc>
                <a:spcPct val="108000"/>
              </a:lnSpc>
            </a:pPr>
            <a:r>
              <a:rPr lang="en-US" sz="2600" dirty="0" err="1">
                <a:latin typeface="Aptos Narrow"/>
                <a:ea typeface="+mn-lt"/>
                <a:cs typeface="+mn-lt"/>
              </a:rPr>
              <a:t>Abòde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kesyon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aksè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ekitab</a:t>
            </a:r>
            <a:r>
              <a:rPr lang="en-US" sz="2600" dirty="0">
                <a:latin typeface="Aptos Narrow"/>
                <a:ea typeface="+mn-lt"/>
                <a:cs typeface="+mn-lt"/>
              </a:rPr>
              <a:t> nan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rivyè</a:t>
            </a:r>
            <a:r>
              <a:rPr lang="en-US" sz="2600" dirty="0">
                <a:latin typeface="Aptos Narrow"/>
                <a:ea typeface="+mn-lt"/>
                <a:cs typeface="+mn-lt"/>
              </a:rPr>
              <a:t> Charles la nan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zòn</a:t>
            </a:r>
            <a:r>
              <a:rPr lang="en-US" sz="2600" dirty="0">
                <a:latin typeface="Aptos Narrow"/>
                <a:ea typeface="+mn-lt"/>
                <a:cs typeface="+mn-lt"/>
              </a:rPr>
              <a:t> ki ant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pon</a:t>
            </a:r>
            <a:r>
              <a:rPr lang="en-US" sz="2600" dirty="0">
                <a:latin typeface="Aptos Narrow"/>
                <a:ea typeface="+mn-lt"/>
                <a:cs typeface="+mn-lt"/>
              </a:rPr>
              <a:t> Longfellow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pon</a:t>
            </a:r>
            <a:r>
              <a:rPr lang="en-US" sz="2600" dirty="0">
                <a:latin typeface="Aptos Narrow"/>
                <a:ea typeface="+mn-lt"/>
                <a:cs typeface="+mn-lt"/>
              </a:rPr>
              <a:t> Eliot la</a:t>
            </a:r>
          </a:p>
          <a:p>
            <a:pPr marL="657860" lvl="1" indent="-457200">
              <a:lnSpc>
                <a:spcPct val="108000"/>
              </a:lnSpc>
            </a:pPr>
            <a:r>
              <a:rPr lang="en-US" sz="2600" dirty="0" err="1">
                <a:latin typeface="Aptos Narrow"/>
                <a:ea typeface="+mn-lt"/>
                <a:cs typeface="+mn-lt"/>
              </a:rPr>
              <a:t>Asire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ke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pwosesis</a:t>
            </a:r>
            <a:r>
              <a:rPr lang="en-US" sz="2600" dirty="0">
                <a:latin typeface="Aptos Narrow"/>
                <a:ea typeface="+mn-lt"/>
                <a:cs typeface="+mn-lt"/>
              </a:rPr>
              <a:t> mete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anplas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angaje</a:t>
            </a:r>
            <a:r>
              <a:rPr lang="en-US" sz="2600" dirty="0">
                <a:latin typeface="Aptos Narrow"/>
                <a:ea typeface="+mn-lt"/>
                <a:cs typeface="+mn-lt"/>
              </a:rPr>
              <a:t> tout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moun</a:t>
            </a:r>
            <a:r>
              <a:rPr lang="en-US" sz="2600" dirty="0">
                <a:latin typeface="Aptos Narrow"/>
                <a:ea typeface="+mn-lt"/>
                <a:cs typeface="+mn-lt"/>
              </a:rPr>
              <a:t> ki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enterese</a:t>
            </a:r>
            <a:r>
              <a:rPr lang="en-US" sz="2600" dirty="0">
                <a:latin typeface="Aptos Narrow"/>
                <a:ea typeface="+mn-lt"/>
                <a:cs typeface="+mn-lt"/>
              </a:rPr>
              <a:t> ki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enpòtan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yo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lè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desizyon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konsènan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rivyè</a:t>
            </a:r>
            <a:r>
              <a:rPr lang="en-US" sz="2600" dirty="0">
                <a:latin typeface="Aptos Narrow"/>
                <a:ea typeface="+mn-lt"/>
                <a:cs typeface="+mn-lt"/>
              </a:rPr>
              <a:t> Charles ap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pran</a:t>
            </a:r>
            <a:endParaRPr lang="en-US" sz="2600" dirty="0">
              <a:latin typeface="Aptos Narrow"/>
              <a:ea typeface="+mn-lt"/>
              <a:cs typeface="+mn-lt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en-US" sz="2600" dirty="0" err="1">
                <a:latin typeface="Aptos Narrow"/>
                <a:ea typeface="+mn-lt"/>
                <a:cs typeface="+mn-lt"/>
              </a:rPr>
              <a:t>Amelyore</a:t>
            </a:r>
            <a:r>
              <a:rPr lang="en-US" sz="2600" dirty="0">
                <a:latin typeface="Aptos Narrow"/>
                <a:ea typeface="+mn-lt"/>
                <a:cs typeface="+mn-lt"/>
              </a:rPr>
              <a:t>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kominikasyon</a:t>
            </a:r>
            <a:r>
              <a:rPr lang="en-US" sz="2600" dirty="0">
                <a:latin typeface="Aptos Narrow"/>
                <a:ea typeface="+mn-lt"/>
                <a:cs typeface="+mn-lt"/>
              </a:rPr>
              <a:t> an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avèk</a:t>
            </a:r>
            <a:r>
              <a:rPr lang="en-US" sz="2600" dirty="0">
                <a:latin typeface="Aptos Narrow"/>
                <a:ea typeface="+mn-lt"/>
                <a:cs typeface="+mn-lt"/>
              </a:rPr>
              <a:t> tout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moun</a:t>
            </a:r>
            <a:r>
              <a:rPr lang="en-US" sz="2600" dirty="0">
                <a:latin typeface="Aptos Narrow"/>
                <a:ea typeface="+mn-lt"/>
                <a:cs typeface="+mn-lt"/>
              </a:rPr>
              <a:t> ki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enterese</a:t>
            </a:r>
            <a:r>
              <a:rPr lang="en-US" sz="2600" dirty="0">
                <a:latin typeface="Aptos Narrow"/>
                <a:ea typeface="+mn-lt"/>
                <a:cs typeface="+mn-lt"/>
              </a:rPr>
              <a:t> ki </a:t>
            </a:r>
            <a:r>
              <a:rPr lang="en-US" sz="2600" dirty="0" err="1">
                <a:latin typeface="Aptos Narrow"/>
                <a:ea typeface="+mn-lt"/>
                <a:cs typeface="+mn-lt"/>
              </a:rPr>
              <a:t>enplike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rgbClr val="273144"/>
                </a:solidFill>
                <a:ea typeface="+mn-lt"/>
                <a:cs typeface="+mn-lt"/>
              </a:rPr>
              <a:t>https://mapc.ma/44d9yhW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Domèn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Rekòmandasyon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yo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Apati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Seksyon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 205 </a:t>
            </a:r>
            <a:r>
              <a:rPr lang="en-US" sz="2800" b="1" dirty="0" err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lan</a:t>
            </a:r>
            <a:r>
              <a:rPr lang="en-US" sz="2800" b="1" dirty="0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: </a:t>
            </a:r>
            <a:endParaRPr lang="en-US" sz="2800" dirty="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Rekòmandasyon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gwoup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travay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konfòmeman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souseksyon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(b) 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rapò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annakò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souseksyon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(g) a ap gen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ladan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, men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pa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limite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sa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mwayen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pou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: (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asire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depatman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konsidere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prensip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jistis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desizyon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enplike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zòn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rivyè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Charles la ki ant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Longfellow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pont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Eliot la ap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pran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; (ii)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asire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tout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moun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enterese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angaje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desizyon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enpòtan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ap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pran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konsènan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fèmen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oswa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limite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aksè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Memorial Drive la; (iii)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asire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abitan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katye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toupre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resevwa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yon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notifikasyon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kòrèk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lè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depatman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an ap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fè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chanjman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nan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aksè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Memorial Drive la; epi (iv) 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amelyore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pwogramasyon</a:t>
            </a:r>
            <a:r>
              <a:rPr lang="en-US" sz="2400" dirty="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bò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rivyè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anpil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divès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kalite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moun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enterese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kapab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pwofite</a:t>
            </a:r>
            <a:r>
              <a:rPr lang="en-US" sz="2400" dirty="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Prensip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Jistis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Anviwònmantal</a:t>
            </a:r>
            <a:endParaRPr lang="en-US" dirty="0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4B24"/>
                </a:solidFill>
                <a:latin typeface="Arial"/>
                <a:ea typeface="+mn-lt"/>
                <a:cs typeface="+mn-lt"/>
              </a:rPr>
              <a:t>Apati</a:t>
            </a:r>
            <a:r>
              <a:rPr lang="en-U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Arial"/>
                <a:ea typeface="+mn-lt"/>
                <a:cs typeface="+mn-lt"/>
              </a:rPr>
              <a:t>Estrateji</a:t>
            </a:r>
            <a:r>
              <a:rPr lang="en-U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Arial"/>
                <a:ea typeface="+mn-lt"/>
                <a:cs typeface="+mn-lt"/>
              </a:rPr>
              <a:t>Jistis</a:t>
            </a:r>
            <a:r>
              <a:rPr lang="en-U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4B2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800" b="1" dirty="0">
                <a:solidFill>
                  <a:srgbClr val="004B24"/>
                </a:solidFill>
                <a:latin typeface="Arial"/>
                <a:ea typeface="+mn-lt"/>
                <a:cs typeface="+mn-lt"/>
              </a:rPr>
              <a:t> EEA a: </a:t>
            </a:r>
            <a:endParaRPr lang="en-US" sz="2800" dirty="0">
              <a:solidFill>
                <a:srgbClr val="004B24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“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Prensip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Jistis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”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ede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pwoteksyon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moun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kont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polisyon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kapasite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pou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viv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nan epi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pwofite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de yon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pwòp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e ki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pwoteje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lasante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kèlkeswa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ras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koulè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revni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klas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andikap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idantite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seksyèl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oryantasyon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seksyèl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orijin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nasyonal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etnisite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oswa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zansèt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kwayans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relijye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oswa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metriz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nan lang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Anglè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a,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sa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ki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enkli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: (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)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enplikasyon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enpòtan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tout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moun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pandan n ap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respekte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devlopman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deplwaman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aplikasyon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lwa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règleman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politik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ikonpri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politik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sou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chanjman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klimatik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;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(ii)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distribisyon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ekitab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enèji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avantaj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ak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chaj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anviwònmantal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yo</a:t>
            </a:r>
            <a:r>
              <a:rPr lang="en-US" sz="2400" dirty="0">
                <a:solidFill>
                  <a:srgbClr val="141414"/>
                </a:solidFill>
                <a:latin typeface="Arial"/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Kat Limit Memorial Drive la</a:t>
            </a: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tos Display"/>
                <a:ea typeface="Calibri Light"/>
                <a:cs typeface="Calibri Light"/>
              </a:rPr>
              <a:t>Manm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</a:t>
            </a:r>
            <a:r>
              <a:rPr lang="en-US" dirty="0" err="1">
                <a:latin typeface="Aptos Display"/>
                <a:ea typeface="Calibri Light"/>
                <a:cs typeface="Calibri Light"/>
              </a:rPr>
              <a:t>Gwoup</a:t>
            </a:r>
            <a:r>
              <a:rPr lang="en-US" dirty="0">
                <a:latin typeface="Aptos Display"/>
                <a:ea typeface="Calibri Light"/>
                <a:cs typeface="Calibri Light"/>
              </a:rPr>
              <a:t> Travay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Aptos Narrow"/>
                <a:ea typeface="+mn-lt"/>
                <a:cs typeface="+mn-lt"/>
              </a:rPr>
              <a:t>Reprezantan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EEA: </a:t>
            </a:r>
            <a:r>
              <a:rPr lang="en-US" sz="1400" dirty="0">
                <a:latin typeface="Aptos Narrow"/>
                <a:ea typeface="+mn-lt"/>
                <a:cs typeface="+mn-lt"/>
              </a:rPr>
              <a:t>Jonathan Guzmán,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Jistis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Anviwònmantal</a:t>
            </a:r>
            <a:r>
              <a:rPr lang="en-US" sz="1400" dirty="0">
                <a:latin typeface="Aptos Narrow"/>
                <a:ea typeface="+mn-lt"/>
                <a:cs typeface="+mn-lt"/>
              </a:rPr>
              <a:t> &amp;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Ekite</a:t>
            </a:r>
            <a:r>
              <a:rPr lang="en-US" sz="1400" dirty="0">
                <a:latin typeface="Aptos Narrow"/>
                <a:ea typeface="+mn-lt"/>
                <a:cs typeface="+mn-lt"/>
              </a:rPr>
              <a:t>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Biwo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Jistis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Anviwònmantal</a:t>
            </a:r>
            <a:r>
              <a:rPr lang="en-US" sz="1400" dirty="0">
                <a:latin typeface="Aptos Narrow"/>
                <a:ea typeface="+mn-lt"/>
                <a:cs typeface="+mn-lt"/>
              </a:rPr>
              <a:t> &amp;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Ekite</a:t>
            </a:r>
            <a:endParaRPr lang="en-US" sz="1400" dirty="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Aptos Narrow"/>
                <a:ea typeface="+mn-lt"/>
                <a:cs typeface="+mn-lt"/>
              </a:rPr>
              <a:t>Reprezantan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DCR: </a:t>
            </a:r>
            <a:r>
              <a:rPr lang="en-US" sz="1400" dirty="0">
                <a:latin typeface="Aptos Narrow"/>
                <a:ea typeface="+mn-lt"/>
                <a:cs typeface="+mn-lt"/>
              </a:rPr>
              <a:t>Monika Roy,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Direktris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Prensipal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Jistis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Anviwònmantal</a:t>
            </a:r>
            <a:r>
              <a:rPr lang="en-US" sz="1400" dirty="0">
                <a:latin typeface="Aptos Narrow"/>
                <a:ea typeface="+mn-lt"/>
                <a:cs typeface="+mn-lt"/>
              </a:rPr>
              <a:t>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Aptos Narrow"/>
                <a:ea typeface="Calibri"/>
                <a:cs typeface="Calibri"/>
              </a:rPr>
              <a:t>Direktè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Biwo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Klima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ak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Sante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Anviwònmantal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anndan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Depatman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Sante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,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oswa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yon mou n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yo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Aptos Narrow"/>
                <a:ea typeface="Calibri"/>
                <a:cs typeface="Calibri"/>
              </a:rPr>
              <a:t>deziyen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400" dirty="0">
                <a:latin typeface="Aptos Narrow"/>
                <a:ea typeface="+mn-lt"/>
                <a:cs typeface="+mn-lt"/>
              </a:rPr>
              <a:t>Logan Bailey,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Syantifik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anchèf</a:t>
            </a:r>
            <a:r>
              <a:rPr lang="en-US" sz="1400" dirty="0">
                <a:latin typeface="Aptos Narrow"/>
                <a:ea typeface="+mn-lt"/>
                <a:cs typeface="+mn-lt"/>
              </a:rPr>
              <a:t>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Divizyon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Toksikoloji</a:t>
            </a:r>
            <a:r>
              <a:rPr lang="en-US" sz="1400" dirty="0">
                <a:latin typeface="Aptos Narrow"/>
                <a:ea typeface="+mn-lt"/>
                <a:cs typeface="+mn-lt"/>
              </a:rPr>
              <a:t>, </a:t>
            </a:r>
            <a:r>
              <a:rPr lang="en-US" sz="1400" dirty="0" err="1">
                <a:latin typeface="Aptos Narrow"/>
                <a:ea typeface="Calibri"/>
                <a:cs typeface="Calibri"/>
              </a:rPr>
              <a:t>Biwo</a:t>
            </a:r>
            <a:r>
              <a:rPr lang="en-US" sz="1400" dirty="0">
                <a:latin typeface="Aptos Narrow"/>
                <a:ea typeface="Calibri"/>
                <a:cs typeface="Calibri"/>
              </a:rPr>
              <a:t> Klima </a:t>
            </a:r>
            <a:r>
              <a:rPr lang="en-US" sz="1400" dirty="0" err="1">
                <a:latin typeface="Aptos Narrow"/>
                <a:ea typeface="Calibri"/>
                <a:cs typeface="Calibri"/>
              </a:rPr>
              <a:t>ak</a:t>
            </a:r>
            <a:r>
              <a:rPr lang="en-US" sz="1400" dirty="0">
                <a:latin typeface="Aptos Narrow"/>
                <a:ea typeface="Calibri"/>
                <a:cs typeface="Calibri"/>
              </a:rPr>
              <a:t> Sante </a:t>
            </a:r>
            <a:r>
              <a:rPr lang="en-US" sz="1400" dirty="0" err="1">
                <a:latin typeface="Aptos Narrow"/>
                <a:ea typeface="Calibri"/>
                <a:cs typeface="Calibri"/>
              </a:rPr>
              <a:t>Anviwònmantal</a:t>
            </a:r>
            <a:r>
              <a:rPr lang="en-US" sz="1400" dirty="0">
                <a:latin typeface="Aptos Narrow"/>
                <a:ea typeface="+mn-lt"/>
                <a:cs typeface="+mn-lt"/>
              </a:rPr>
              <a:t>, </a:t>
            </a:r>
            <a:r>
              <a:rPr lang="en-US" sz="1400" dirty="0" err="1">
                <a:latin typeface="Aptos Narrow"/>
                <a:ea typeface="Calibri"/>
                <a:cs typeface="Calibri"/>
              </a:rPr>
              <a:t>Depatman</a:t>
            </a:r>
            <a:r>
              <a:rPr lang="en-US" sz="1400" dirty="0">
                <a:latin typeface="Aptos Narrow"/>
                <a:ea typeface="Calibri"/>
                <a:cs typeface="Calibri"/>
              </a:rPr>
              <a:t> Sante </a:t>
            </a:r>
            <a:r>
              <a:rPr lang="en-US" sz="1400" dirty="0" err="1">
                <a:latin typeface="Aptos Narrow"/>
                <a:ea typeface="Calibri"/>
                <a:cs typeface="Calibri"/>
              </a:rPr>
              <a:t>Piblik</a:t>
            </a:r>
            <a:r>
              <a:rPr lang="en-US" sz="1400" dirty="0">
                <a:latin typeface="Aptos Narrow"/>
                <a:ea typeface="Calibri"/>
                <a:cs typeface="Calibri"/>
              </a:rPr>
              <a:t> 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Alyans Sante Cambridge: </a:t>
            </a:r>
            <a:r>
              <a:rPr lang="en-US" sz="1400" dirty="0">
                <a:latin typeface="Aptos Narrow"/>
                <a:ea typeface="+mn-lt"/>
                <a:cs typeface="+mn-lt"/>
              </a:rPr>
              <a:t>Derrick Neal,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Medsen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anchèf</a:t>
            </a:r>
            <a:r>
              <a:rPr lang="en-US" sz="1400" dirty="0">
                <a:latin typeface="Aptos Narrow"/>
                <a:ea typeface="+mn-lt"/>
                <a:cs typeface="+mn-lt"/>
              </a:rPr>
              <a:t> Sante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Piblik</a:t>
            </a:r>
            <a:r>
              <a:rPr lang="en-US" sz="1400" dirty="0">
                <a:latin typeface="Aptos Narrow"/>
                <a:ea typeface="+mn-lt"/>
                <a:cs typeface="+mn-lt"/>
              </a:rPr>
              <a:t>, Vil Cambridge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Otorite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Redevlopman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Cambridge:</a:t>
            </a:r>
            <a:r>
              <a:rPr lang="en-US" sz="1400" dirty="0">
                <a:latin typeface="Aptos Narrow"/>
                <a:ea typeface="+mn-lt"/>
                <a:cs typeface="+mn-lt"/>
              </a:rPr>
              <a:t> Kyle Vangel,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Pwojè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Planifikasyon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 err="1">
                <a:latin typeface="Aptos Narrow"/>
                <a:ea typeface="+mn-lt"/>
                <a:cs typeface="+mn-lt"/>
              </a:rPr>
              <a:t>Anèks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Cambridge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Asosyasyon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Nasyonal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Avansman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Moun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Koulè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(NAACP): </a:t>
            </a:r>
            <a:r>
              <a:rPr lang="en-US" sz="1400" dirty="0">
                <a:latin typeface="Aptos Narrow"/>
                <a:ea typeface="+mn-lt"/>
                <a:cs typeface="+mn-lt"/>
              </a:rPr>
              <a:t>Ken Reeves,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Prezidan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Cambridge Black Pastors Alliance, Inc.: </a:t>
            </a:r>
            <a:r>
              <a:rPr lang="en-US" sz="1400" dirty="0">
                <a:latin typeface="Aptos Narrow"/>
                <a:ea typeface="+mn-lt"/>
                <a:cs typeface="+mn-lt"/>
              </a:rPr>
              <a:t>Jeremy D. Battle,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Pastè</a:t>
            </a:r>
            <a:r>
              <a:rPr lang="en-US" sz="1400" dirty="0">
                <a:latin typeface="Aptos Narrow"/>
                <a:ea typeface="+mn-lt"/>
                <a:cs typeface="+mn-lt"/>
              </a:rPr>
              <a:t>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Legliz</a:t>
            </a:r>
            <a:r>
              <a:rPr lang="en-US" sz="1400" dirty="0">
                <a:latin typeface="Aptos Narrow"/>
                <a:ea typeface="+mn-lt"/>
                <a:cs typeface="+mn-lt"/>
              </a:rPr>
              <a:t> Western Avenue</a:t>
            </a:r>
            <a:endParaRPr lang="en-US" sz="1400" dirty="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Massachusetts Bicycle Coalition, Inc.: </a:t>
            </a:r>
            <a:r>
              <a:rPr lang="en-US" sz="1400" dirty="0">
                <a:latin typeface="Aptos Narrow"/>
                <a:ea typeface="+mn-lt"/>
                <a:cs typeface="+mn-lt"/>
              </a:rPr>
              <a:t>Galen Mook,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Egzekitif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Charles River Conservancy, Inc.: </a:t>
            </a:r>
            <a:r>
              <a:rPr lang="en-US" sz="1400" dirty="0">
                <a:latin typeface="Aptos Narrow"/>
                <a:ea typeface="+mn-lt"/>
                <a:cs typeface="+mn-lt"/>
              </a:rPr>
              <a:t>Laura Jasinski,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Direktè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Egzekitif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Cambridge Mothers Out Front (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Manman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nan Cambridge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yo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Devan):</a:t>
            </a:r>
            <a:r>
              <a:rPr lang="en-US" sz="1400" dirty="0">
                <a:latin typeface="Aptos Narrow"/>
                <a:ea typeface="+mn-lt"/>
                <a:cs typeface="+mn-lt"/>
              </a:rPr>
              <a:t> Angela DeSousa,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Manm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ak</a:t>
            </a:r>
            <a:r>
              <a:rPr lang="en-US" sz="1400" dirty="0">
                <a:latin typeface="Aptos Narrow"/>
                <a:ea typeface="+mn-lt"/>
                <a:cs typeface="+mn-lt"/>
              </a:rPr>
              <a:t>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Responsab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The People for Riverbend Park Trust (Fon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Fidisyè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Pèp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la 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pou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 Pak Riverbend): </a:t>
            </a:r>
            <a:r>
              <a:rPr lang="en-US" sz="1400" dirty="0">
                <a:latin typeface="Aptos Narrow"/>
                <a:ea typeface="+mn-lt"/>
                <a:cs typeface="+mn-lt"/>
              </a:rPr>
              <a:t>Franziska "Fran" Amacher,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Administratè</a:t>
            </a:r>
            <a:r>
              <a:rPr lang="en-US" sz="1400" dirty="0">
                <a:latin typeface="Aptos Narrow"/>
                <a:ea typeface="+mn-lt"/>
                <a:cs typeface="+mn-lt"/>
              </a:rPr>
              <a:t> Fon </a:t>
            </a:r>
            <a:r>
              <a:rPr lang="en-US" sz="1400" dirty="0" err="1">
                <a:latin typeface="Aptos Narrow"/>
                <a:ea typeface="+mn-lt"/>
                <a:cs typeface="+mn-lt"/>
              </a:rPr>
              <a:t>fidisyè</a:t>
            </a:r>
            <a:r>
              <a:rPr lang="en-US" sz="1400" dirty="0">
                <a:latin typeface="Aptos Narrow"/>
                <a:ea typeface="+mn-lt"/>
                <a:cs typeface="+mn-lt"/>
              </a:rPr>
              <a:t> a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400" dirty="0">
                <a:latin typeface="Aptos Narrow"/>
                <a:ea typeface="+mn-lt"/>
                <a:cs typeface="+mn-lt"/>
              </a:rPr>
              <a:t> Lawrence Adkins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400" dirty="0">
                <a:latin typeface="Aptos Narrow"/>
                <a:ea typeface="+mn-lt"/>
                <a:cs typeface="+mn-lt"/>
              </a:rPr>
              <a:t>Sheila Headley-Burwell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 </a:t>
            </a:r>
            <a:r>
              <a:rPr lang="en-US" sz="1400" dirty="0">
                <a:latin typeface="Aptos Narrow"/>
                <a:ea typeface="+mn-lt"/>
                <a:cs typeface="+mn-lt"/>
              </a:rPr>
              <a:t>Steven Miller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400" dirty="0">
                <a:latin typeface="Aptos Narrow"/>
                <a:ea typeface="+mn-lt"/>
                <a:cs typeface="+mn-lt"/>
              </a:rPr>
              <a:t> Thomas Leonard</a:t>
            </a:r>
            <a:endParaRPr lang="en-US" sz="1400" dirty="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+mn-lt"/>
                <a:cs typeface="+mn-lt"/>
              </a:rPr>
              <a:t>:</a:t>
            </a:r>
            <a:r>
              <a:rPr lang="en-US" sz="1400" dirty="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400" b="1" dirty="0">
                <a:latin typeface="Aptos Narrow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Aptos Narrow"/>
                <a:ea typeface="+mn-lt"/>
                <a:cs typeface="+mn-lt"/>
              </a:rPr>
              <a:t>Individi</a:t>
            </a:r>
            <a:r>
              <a:rPr lang="en-US" sz="1400" b="1" dirty="0">
                <a:latin typeface="Aptos Narrow"/>
                <a:ea typeface="Calibri"/>
                <a:cs typeface="Calibri"/>
              </a:rPr>
              <a:t>:</a:t>
            </a:r>
            <a:r>
              <a:rPr lang="en-US" sz="1400" dirty="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5AF1A4-0282-4409-B39C-CDD315C5CFD0}">
  <ds:schemaRefs>
    <ds:schemaRef ds:uri="http://purl.org/dc/dcmitype/"/>
    <ds:schemaRef ds:uri="cfac202d-5dfe-4943-8fc4-9115dd8079c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99ac1d4-ca39-4946-aa46-a9cdf037dbb3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1479</Words>
  <Application>Microsoft Office PowerPoint</Application>
  <PresentationFormat>Widescreen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Display</vt:lpstr>
      <vt:lpstr>Aptos ExtraBold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Gwoup Travay Rivyè Charles (Charles River) sou Aksè Ekitab nan Rivyè a</vt:lpstr>
      <vt:lpstr>Lojistik pou Entèpretasyon</vt:lpstr>
      <vt:lpstr>Ajannda</vt:lpstr>
      <vt:lpstr>Rapèl sou Odyans Piblik yo</vt:lpstr>
      <vt:lpstr>Prezantasyon Gwoup Travay la</vt:lpstr>
      <vt:lpstr>Domèn Rekòmandasyon yo</vt:lpstr>
      <vt:lpstr>Prensip Jistis Anviwònmantal</vt:lpstr>
      <vt:lpstr>Kat Limit Memorial Drive la</vt:lpstr>
      <vt:lpstr>Manm Gwoup Travay la</vt:lpstr>
      <vt:lpstr>Responsablite Gwoup Travay la</vt:lpstr>
      <vt:lpstr>Kalandriye Pwojè a</vt:lpstr>
      <vt:lpstr>Pwosesis Angajman &amp; Odyans Piblik</vt:lpstr>
      <vt:lpstr>Kesyon pou ti Gwoup Echanj yo</vt:lpstr>
      <vt:lpstr>Pwochen Etap 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Roy, Monika (DCR)</cp:lastModifiedBy>
  <cp:revision>21</cp:revision>
  <dcterms:created xsi:type="dcterms:W3CDTF">2025-08-11T23:41:35Z</dcterms:created>
  <dcterms:modified xsi:type="dcterms:W3CDTF">2025-12-03T18:11:39Z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