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97" r:id="rId6"/>
    <p:sldId id="257" r:id="rId7"/>
    <p:sldId id="258" r:id="rId8"/>
    <p:sldId id="276" r:id="rId9"/>
    <p:sldId id="289" r:id="rId10"/>
    <p:sldId id="300" r:id="rId11"/>
    <p:sldId id="301" r:id="rId12"/>
    <p:sldId id="285" r:id="rId13"/>
    <p:sldId id="260" r:id="rId14"/>
    <p:sldId id="299" r:id="rId15"/>
    <p:sldId id="290" r:id="rId16"/>
    <p:sldId id="292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charlesrivertaskforce" TargetMode="External"/><Relationship Id="rId2" Type="http://schemas.openxmlformats.org/officeDocument/2006/relationships/hyperlink" Target="mailto:charlesrivertaskforce@mass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mapc.az1.qualtrics.com/jfe/form/SV_86x2r4TFJ7DmKd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udget.digital.mass.gov/summary/fy25/outside-section/section-205-charles-river-task-force-on-equitable-river-acces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687639"/>
            <a:ext cx="10058400" cy="1804036"/>
          </a:xfrm>
        </p:spPr>
        <p:txBody>
          <a:bodyPr>
            <a:normAutofit/>
          </a:bodyPr>
          <a:lstStyle/>
          <a:p>
            <a:r>
              <a:rPr lang="vi-VN" altLang="zh-CN" sz="5400" dirty="0"/>
              <a:t>Charles </a:t>
            </a:r>
            <a:r>
              <a:rPr lang="zh-CN" altLang="en-US" sz="5400" dirty="0"/>
              <a:t>河</a:t>
            </a:r>
            <a:r>
              <a:rPr lang="en-US" altLang="zh-C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(Charles River)</a:t>
            </a:r>
            <a:r>
              <a:rPr lang="zh-CN" altLang="en-US" sz="5400" dirty="0"/>
              <a:t>公平河岸通行工作组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205465"/>
            <a:ext cx="100584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秋季公众听证会 </a:t>
            </a:r>
            <a:r>
              <a:rPr lang="en-US" altLang="zh-CN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| 2025 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年 </a:t>
            </a:r>
            <a:r>
              <a:rPr lang="en-US" altLang="zh-CN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 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17 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</a:t>
            </a:r>
            <a:endParaRPr lang="en-US" sz="2800" cap="none" dirty="0">
              <a:solidFill>
                <a:srgbClr val="004B2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B2CB42-F02C-DB12-5E81-9B270E45EF08}"/>
              </a:ext>
            </a:extLst>
          </p:cNvPr>
          <p:cNvSpPr txBox="1"/>
          <p:nvPr/>
        </p:nvSpPr>
        <p:spPr>
          <a:xfrm>
            <a:off x="1142999" y="4822031"/>
            <a:ext cx="997029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我们将于下午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6:10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开始。欢迎您先向身边的参与者作自我介绍，并简要分享您在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Memorial Drive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最喜欢进行的活动。</a:t>
            </a:r>
            <a:endParaRPr lang="en-US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1FC-E21D-1B98-9442-3710EF51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E2F3-84C0-36BF-2DB7-6E35E947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工作组职责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AB4F-1D72-F442-A08D-CCF865EB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973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根据第 </a:t>
            </a:r>
            <a:r>
              <a:rPr lang="en-US" altLang="zh-CN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205 </a:t>
            </a:r>
            <a:r>
              <a:rPr lang="zh-CN" altLang="en-US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条 </a:t>
            </a:r>
            <a:r>
              <a:rPr lang="en-US" altLang="zh-CN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altLang="zh-CN" sz="31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205</a:t>
            </a:r>
            <a:r>
              <a:rPr lang="en-US" altLang="zh-CN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zh-CN" altLang="en-US" sz="3100" b="1" dirty="0">
                <a:solidFill>
                  <a:schemeClr val="accent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规定：</a:t>
            </a:r>
            <a:endParaRPr lang="en-US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举办三 </a:t>
            </a: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(3)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场公众听证会</a:t>
            </a:r>
            <a:endParaRPr lang="en-US" altLang="zh-CN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在提交最终报告前征集并接受公众意见</a:t>
            </a:r>
            <a:endParaRPr lang="en-US" altLang="zh-CN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向众议院与参议院书记官提交包含建议内容的报告</a:t>
            </a:r>
            <a:endParaRPr lang="en-US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85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100" cap="none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项目时间线</a:t>
            </a:r>
            <a:endParaRPr lang="en-US" sz="4100" cap="none" dirty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4B24"/>
          </a:solidFill>
        </p:spPr>
        <p:txBody>
          <a:bodyPr>
            <a:norm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初步评估与公众参与准备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宣传与公众参与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建议制定</a:t>
            </a:r>
            <a:endParaRPr lang="en-US" sz="20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663324"/>
            <a:ext cx="184340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10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7–8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altLang="zh-CN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初步信息会议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初步利益相关方梳理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8 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14 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日）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8" y="2659102"/>
            <a:ext cx="1838808" cy="211170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rgbClr val="004B24"/>
              </a:buClr>
            </a:pPr>
            <a:endParaRPr lang="en-US" altLang="zh-CN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 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 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日）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制定社区参与策略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制定公众听证会的结构与内容</a:t>
            </a:r>
          </a:p>
          <a:p>
            <a:pPr>
              <a:buClr>
                <a:srgbClr val="004B24"/>
              </a:buClr>
            </a:pP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4AA7D-A531-17E9-189C-5368E572E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9292" y="2601495"/>
            <a:ext cx="1840902" cy="3169386"/>
          </a:xfrm>
          <a:prstGeom prst="rect">
            <a:avLst/>
          </a:prstGeom>
          <a:solidFill>
            <a:srgbClr val="004B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728" y="2663584"/>
            <a:ext cx="1970888" cy="3107296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10 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CN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–11 </a:t>
            </a:r>
            <a:r>
              <a:rPr lang="zh-CN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Wingdings"/>
              <a:buChar char="§"/>
            </a:pP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日）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开展多轮一对一交流、后续沟通、焦点小组等活动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日）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三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(3)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场公众听证会（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日和 </a:t>
            </a:r>
            <a:r>
              <a:rPr lang="en-US" altLang="zh-CN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17 </a:t>
            </a:r>
            <a:r>
              <a:rPr lang="zh-CN" alt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日）</a:t>
            </a: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buFont typeface="Wingdings"/>
              <a:buChar char="§"/>
            </a:pP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12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（待定）</a:t>
            </a:r>
            <a:r>
              <a:rPr 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撰写调查结果及建议的最终报告（草稿）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2287487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altLang="zh-CN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2026 </a:t>
            </a:r>
            <a:r>
              <a:rPr lang="zh-CN" altLang="en-US" sz="2000" b="1" dirty="0">
                <a:solidFill>
                  <a:srgbClr val="455F5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年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（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月）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准备报告（草稿）进入公众意见征求阶段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公众听证会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：审阅报告（草稿） 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公众意见征求期（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个月）</a:t>
            </a:r>
            <a:endParaRPr lang="en-US" sz="1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工作组会议 </a:t>
            </a:r>
            <a:r>
              <a:rPr lang="en-US" altLang="zh-CN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</a:t>
            </a:r>
            <a:r>
              <a:rPr 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171450" indent="-171450">
              <a:lnSpc>
                <a:spcPct val="100000"/>
              </a:lnSpc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1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最终定稿并提交报告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08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1F14-E786-8A13-5167-18C17D66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4FD4-02D0-87BF-63E0-0005CF8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03" y="153253"/>
            <a:ext cx="7965440" cy="1450757"/>
          </a:xfrm>
        </p:spPr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公众参与</a:t>
            </a:r>
            <a:b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与听证会流程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E5049E-03D1-456E-DD6C-1331AC58B50D}"/>
              </a:ext>
            </a:extLst>
          </p:cNvPr>
          <p:cNvSpPr/>
          <p:nvPr/>
        </p:nvSpPr>
        <p:spPr>
          <a:xfrm>
            <a:off x="568960" y="1831110"/>
            <a:ext cx="309880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参与与宣传</a:t>
            </a:r>
            <a:endParaRPr lang="en-US" sz="20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A7FB48-57B9-38F9-2A9E-5C5592F1E877}"/>
              </a:ext>
            </a:extLst>
          </p:cNvPr>
          <p:cNvSpPr/>
          <p:nvPr/>
        </p:nvSpPr>
        <p:spPr>
          <a:xfrm>
            <a:off x="223520" y="2514600"/>
            <a:ext cx="3789680" cy="35807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提升公众对工作组及公众听证会的认知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收集社区成员对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Memorial Drive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改进方向的意见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活动：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一对一交流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多语言交流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分发宣传单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挨家挨户拜访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现场踏勘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2A333D-7BCE-C873-A410-540EF567A6EA}"/>
              </a:ext>
            </a:extLst>
          </p:cNvPr>
          <p:cNvSpPr/>
          <p:nvPr/>
        </p:nvSpPr>
        <p:spPr>
          <a:xfrm>
            <a:off x="473456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公众听证会</a:t>
            </a:r>
            <a:endParaRPr lang="en-US" sz="20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234AB8D-717D-62CF-909A-AD8840D1C08B}"/>
              </a:ext>
            </a:extLst>
          </p:cNvPr>
          <p:cNvSpPr/>
          <p:nvPr/>
        </p:nvSpPr>
        <p:spPr>
          <a:xfrm>
            <a:off x="423164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收集社区成员对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Memorial Drive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改进方向的意见（在工作组授权范围内） 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活动：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/>
              <a:buChar char="•"/>
            </a:pPr>
            <a:r>
              <a:rPr lang="en-US" altLang="zh-CN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月举行 </a:t>
            </a:r>
            <a:r>
              <a:rPr lang="en-US" altLang="zh-CN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场听证</a:t>
            </a:r>
            <a:endParaRPr lang="en-US" altLang="zh-CN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742950" lvl="1" indent="-285750">
              <a:buFont typeface="Arial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提供线上调查选项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17FAFD-0D5D-0B4F-F7D1-BA911DCB4A83}"/>
              </a:ext>
            </a:extLst>
          </p:cNvPr>
          <p:cNvSpPr/>
          <p:nvPr/>
        </p:nvSpPr>
        <p:spPr>
          <a:xfrm>
            <a:off x="874268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 sz="20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工作组建议</a:t>
            </a:r>
            <a:endParaRPr lang="en-US" sz="20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901AF8-3925-D9B7-DA78-84BA3F0F83FB}"/>
              </a:ext>
            </a:extLst>
          </p:cNvPr>
          <p:cNvSpPr/>
          <p:nvPr/>
        </p:nvSpPr>
        <p:spPr>
          <a:xfrm>
            <a:off x="823976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依据社区意见制定工作组建议，以指导 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Memorial Drive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未来的公平通行与决策制定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活动：</a:t>
            </a:r>
            <a:r>
              <a:rPr 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春季举行 </a:t>
            </a:r>
            <a:r>
              <a:rPr lang="en-US" altLang="zh-CN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 </a:t>
            </a: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场听证会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4444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审阅报告并最终定稿</a:t>
            </a: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44444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F216C0-FACA-7970-1901-003F927A7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7307582" y="2701465"/>
            <a:ext cx="1645920" cy="9042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9FDCF-3D68-BE74-EB24-83034B4B0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3487045" y="2681693"/>
            <a:ext cx="1645920" cy="904240"/>
          </a:xfrm>
          <a:prstGeom prst="rect">
            <a:avLst/>
          </a:prstGeom>
        </p:spPr>
      </p:pic>
      <p:pic>
        <p:nvPicPr>
          <p:cNvPr id="5" name="Picture 4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A578ADA0-76D8-3DA9-3B0C-774206474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40640"/>
            <a:ext cx="1615440" cy="1645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F2242-F80F-70C1-510D-4763B670115E}"/>
              </a:ext>
            </a:extLst>
          </p:cNvPr>
          <p:cNvSpPr txBox="1"/>
          <p:nvPr/>
        </p:nvSpPr>
        <p:spPr>
          <a:xfrm>
            <a:off x="11043920" y="264160"/>
            <a:ext cx="97536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扫描此处填写在线调查问卷！</a:t>
            </a:r>
            <a:endParaRPr lang="en-US" b="1" dirty="0">
              <a:solidFill>
                <a:srgbClr val="004B2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2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小组讨论问题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Clr>
                <a:srgbClr val="004B24"/>
              </a:buClr>
              <a:buNone/>
            </a:pP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DCR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与社区可以如何更有效合作，以改善以下方面： 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未来资本项目相关的公众参与、沟通和透明度？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Memorial Drive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及河岸区域的使用？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如何应对社区所面临的挑战（通行、安全、维护、交通等）？</a:t>
            </a:r>
            <a:r>
              <a:rPr 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哪些变化可以让该区域更友好、更易达？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后续步骤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1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 </a:t>
            </a:r>
            <a:r>
              <a:rPr lang="en-US" altLang="zh-CN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 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 </a:t>
            </a:r>
            <a:r>
              <a:rPr lang="en-US" altLang="zh-CN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日与 </a:t>
            </a:r>
            <a:r>
              <a:rPr lang="en-US" altLang="zh-CN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17 </a:t>
            </a:r>
            <a:r>
              <a:rPr lang="zh-CN" alt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日的公众听证会上收集公众意见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工作组电子邮箱：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charlesrivertaskforce@mass.gov</a:t>
            </a:r>
            <a:endParaRPr lang="en-US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2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工作组网站：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/>
              </a:rPr>
              <a:t>www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/>
              </a:rPr>
              <a:t>.mass.gov/charlesrivertaskforce</a:t>
            </a:r>
            <a:endParaRPr lang="en-US" sz="24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b="1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在线调查问卷：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https://mapc.az1.qualtrics.com/jfe/form/SV_86x2r4TFJ7DmKd8</a:t>
            </a:r>
            <a:r>
              <a:rPr lang="en-US" sz="24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公众可参加工作组会议（后续会议将在网站公布）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第 </a:t>
            </a: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场公众听证会日期与时间待定，预计在 </a:t>
            </a: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月举行，以启动 </a:t>
            </a:r>
            <a:r>
              <a:rPr lang="en-US" altLang="zh-CN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30 </a:t>
            </a: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天公众意见征求期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800" dirty="0">
                <a:solidFill>
                  <a:srgbClr val="40404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工作组将审阅并最终定稿报告</a:t>
            </a:r>
            <a:endParaRPr lang="en-US" sz="28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71AFCF8A-B09E-14A9-BEE8-A3D38504D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9640" y="0"/>
            <a:ext cx="2367280" cy="2407920"/>
          </a:xfrm>
          <a:prstGeom prst="rect">
            <a:avLst/>
          </a:prstGeom>
        </p:spPr>
      </p:pic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EABF60B6-5156-BFE1-D9EC-C784A3340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794240" y="2235200"/>
            <a:ext cx="1046480" cy="133096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921AE30-0D09-78AE-7D93-1343A3E134E9}"/>
              </a:ext>
            </a:extLst>
          </p:cNvPr>
          <p:cNvSpPr txBox="1"/>
          <p:nvPr/>
        </p:nvSpPr>
        <p:spPr>
          <a:xfrm>
            <a:off x="10668000" y="2235200"/>
            <a:ext cx="14224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扫描此处填写在线调查问卷！</a:t>
            </a:r>
            <a:endParaRPr lang="en-US" b="1" dirty="0">
              <a:solidFill>
                <a:srgbClr val="004B2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口译服务安排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zh-CN" altLang="en-US" sz="2400" dirty="0"/>
              <a:t>本次活动提供以下语言的口译服务：西班牙语、巴西葡萄牙语、海地克里奥尔语、普通话、粤语和阿拉伯语。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/>
              <a:t>如需使用相应语言，请前往口译服务台，领取您所需语言的接收设备。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/>
              <a:t>发言时请放慢语速，以便口译员准确传译。</a:t>
            </a:r>
            <a:endParaRPr lang="en-US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议程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Clr>
                <a:srgbClr val="004B24"/>
              </a:buClr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下午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6:10–6:45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：概览介绍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+ 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问答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Q&amp;A)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DCR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将介绍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Charles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河工作组的设立目的、目标及迄今开展的活动（约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分钟），随后将预留时间用于澄清性问题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请将您的评论留待小组讨论环节提出</a:t>
            </a:r>
            <a:endParaRPr lang="en-US" sz="20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buClr>
                <a:srgbClr val="004B24"/>
              </a:buClr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下午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6:45–7:30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：小组讨论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现场将分成若干小组，每组由来自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DCR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、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EEA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或 </a:t>
            </a:r>
            <a:r>
              <a:rPr lang="en-US" altLang="zh-CN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MAPC </a:t>
            </a: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的团队成员担任引导，并配备记录员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使用口译服务的参与者将留在同一组内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buClr>
                <a:srgbClr val="004B24"/>
              </a:buClr>
            </a:pP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下午 </a:t>
            </a:r>
            <a:r>
              <a:rPr lang="en-US" altLang="zh-CN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7:30–8:00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：讨论分享与会议结束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全体回到主会场，分享各小组讨论中出现的主要主题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活动将以后续步骤说明作为结束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buClr>
                <a:srgbClr val="99CB38"/>
              </a:buClr>
            </a:pPr>
            <a:endParaRPr lang="en-US" sz="20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公众听证会温馨提示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</a:rPr>
              <a:t>积极且尊重地聆听所有参与者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的发言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</a:rPr>
              <a:t>建设性地表达分歧，关注观点而非个人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尽量减少打断，确保发言机会公平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请在小组讨论中分享您的想法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——</a:t>
            </a:r>
            <a:r>
              <a:rPr lang="zh-CN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我们非常希望听到您的声音！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341FF-170F-978D-67D1-46B0B7884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5DC6-5174-C457-9E6D-2ADD600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工作组概览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91A-3F59-F768-654F-50ABF6F98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4222"/>
            <a:ext cx="10058400" cy="4023360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该工作组依据</a:t>
            </a: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《2025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财年预算案</a:t>
            </a: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》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第 </a:t>
            </a: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205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条 </a:t>
            </a: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(</a:t>
            </a: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Section 205)</a:t>
            </a: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设立。</a:t>
            </a:r>
            <a:endParaRPr lang="en-US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zh-CN" altLang="en-US" sz="26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该工作组汇集政府机构负责人、倡导者及居民，旨在：</a:t>
            </a: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解决 </a:t>
            </a: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Longfellow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大桥与 </a:t>
            </a: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Eliot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大桥之间 </a:t>
            </a:r>
            <a:r>
              <a:rPr 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Charles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河区域公平通行的问题</a:t>
            </a:r>
            <a:endParaRPr lang="en-US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确保在作出涉及 </a:t>
            </a:r>
            <a:r>
              <a:rPr lang="en-US" altLang="zh-CN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Charles </a:t>
            </a: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河区域的决策时，建立包容性的程序，以便所有相关利益相关方均能参与</a:t>
            </a:r>
            <a:endParaRPr lang="en-US" sz="26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zh-CN" altLang="en-US" sz="26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改善与所有相关利益相关方之间的沟通</a:t>
            </a:r>
            <a:endParaRPr lang="en-US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Picture 3" descr="QR code for Section 205 establishing the task force.">
            <a:extLst>
              <a:ext uri="{FF2B5EF4-FFF2-40B4-BE49-F238E27FC236}">
                <a16:creationId xmlns:a16="http://schemas.microsoft.com/office/drawing/2014/main" id="{777AF964-BBC1-02E2-812E-D7E154E0A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200" y="0"/>
            <a:ext cx="1940560" cy="1930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332E1-7054-382B-6270-48E8C19630FD}"/>
              </a:ext>
            </a:extLst>
          </p:cNvPr>
          <p:cNvSpPr txBox="1"/>
          <p:nvPr/>
        </p:nvSpPr>
        <p:spPr>
          <a:xfrm>
            <a:off x="10241280" y="1808480"/>
            <a:ext cx="19405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1" dirty="0">
                <a:solidFill>
                  <a:srgbClr val="27314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https://mapc.ma/44d9yhW</a:t>
            </a:r>
            <a:endParaRPr lang="en-US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78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建议范围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摘自第 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205 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条 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Section 205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 </a:t>
            </a:r>
            <a:r>
              <a:rPr 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4B2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(c)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工作组根据第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(b)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款提出的建议和根据第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(g)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款提交的报告应包括但不限于以下方式：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altLang="zh-CN" sz="2400" dirty="0" err="1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确保部门在作出涉及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Longfellow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大桥与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Eliot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大桥之间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Charles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河区域的决策时，纳入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环境正义原则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；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(ii)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确保在作出关于关闭或限制进入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Memorial Drive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的实质性决定时，所有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利益相关方均能参与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；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(iii)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确保当部门对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Memorial Drive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的通行进行调整时，邻近社区居民能够获得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适当通知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；以及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(iv) 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改善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Charles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河沿线的活动</a:t>
            </a:r>
            <a:r>
              <a:rPr lang="zh-CN" altLang="en-US" sz="2400" dirty="0">
                <a:solidFill>
                  <a:srgbClr val="141414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项目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，使其能够被广泛的利益相关方群体享用。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95AA-0B76-66A5-ECE9-E8ED7643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CF8C-E8A0-9422-AAA2-D17F0148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环境正义原则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AD1C0-AD14-DF25-75B0-8A8EBE528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摘自 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EEA《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环境正义战略</a:t>
            </a:r>
            <a:r>
              <a:rPr lang="en-US" altLang="zh-CN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》</a:t>
            </a:r>
            <a:r>
              <a:rPr lang="zh-CN" alt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 </a:t>
            </a:r>
            <a:r>
              <a:rPr lang="en-US" sz="2800" b="1" dirty="0">
                <a:solidFill>
                  <a:srgbClr val="004B2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4B24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“环境正义原则”旨在保障所有人免受环境污染，并能够不受种族、肤色、收入、阶层、残障、性别认同、性取向、原籍国、民族或血统、宗教信仰或英语能力的影响，生活在并享有一个清洁、健康的环境，包括：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lang="en-US" altLang="zh-CN" sz="2400" dirty="0" err="1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所有人在环境法律、法规和政策（包括气候变化政策）的制定、实施和执法过程中的实质性参与；以及 </a:t>
            </a:r>
            <a:r>
              <a:rPr lang="en-US" altLang="zh-CN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(ii) </a:t>
            </a:r>
            <a:r>
              <a:rPr lang="zh-CN" altLang="en-US" sz="2400" dirty="0">
                <a:solidFill>
                  <a:srgbClr val="141414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能源和环境收益与环境负担的公平分配。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48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2EC7778-A1E0-D894-A7B7-9D1EBB7A80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840" y="164683"/>
            <a:ext cx="10058400" cy="8614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</a:t>
            </a:r>
            <a:r>
              <a:rPr kumimoji="0" lang="vi-VN" altLang="zh-CN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Memorial Drive </a:t>
            </a:r>
            <a:r>
              <a:rPr kumimoji="0" lang="zh-CN" alt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范围地图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 descr="Map of Cambridge with Memorial Drive highlighted between the Eliot Bridge and Longfellow Bridge.">
            <a:extLst>
              <a:ext uri="{FF2B5EF4-FFF2-40B4-BE49-F238E27FC236}">
                <a16:creationId xmlns:a16="http://schemas.microsoft.com/office/drawing/2014/main" id="{5CF228E8-8341-75D9-AB89-4A6ADB48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548" y="908110"/>
            <a:ext cx="8648970" cy="53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工作组成员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EEA 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Jonathan Guzmán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，环境正义与公平司司长，环境正义与公平办公室</a:t>
            </a:r>
            <a:endParaRPr lang="en-US" sz="1500" dirty="0">
              <a:solidFill>
                <a:srgbClr val="40404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DCR 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代表： 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Monika Roy，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环境正义高级主管</a:t>
            </a:r>
            <a:r>
              <a:rPr lang="en-US" altLang="zh-CN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公共卫生部</a:t>
            </a: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气候与环境卫生局 </a:t>
            </a: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局长或其指定人员： 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Logan Bailey，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首席科学家，毒理学司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气候与环境卫生局，公共卫生部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Cambridge Health </a:t>
            </a:r>
            <a:r>
              <a:rPr lang="en-US" sz="15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Alliance：</a:t>
            </a:r>
            <a:r>
              <a:rPr lang="en-US" sz="15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Derrick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Neal，Cambridge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市公共卫生官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Cambridge 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再开发局 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Kyle Vangel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，项目与规划总监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Cambridge NAACP 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分会：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Ken Reeves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，主席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Cambridge Black Pastors Alliance, Inc.: 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Jeremy D. Battle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，牧师，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Western Avenue Church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Massachusetts Bicycle Coalition, Inc.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Galen Mook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，执行董事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Charles River Conservancy, Inc.</a:t>
            </a: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Laura Jasinski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，执行董事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Cambridge Mothers Out Front</a:t>
            </a: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Angela DeSousa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，成员及领导层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People for Riverbend Park Trust</a:t>
            </a: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Franziska “Fran” Amacher</a:t>
            </a:r>
            <a:r>
              <a:rPr lang="zh-CN" alt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，受托人</a:t>
            </a:r>
            <a:endParaRPr lang="en-US" sz="15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个人成员：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Lawrence Adkins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个人成员：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Sheila Headley-Burwell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个人成员：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Steven Miller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个人成员：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Thomas Leonard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个人成员：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zh-CN" alt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个人成员：</a:t>
            </a:r>
            <a:r>
              <a:rPr lang="en-US" sz="15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1E0896-6EE9-4D53-932B-514E3A124809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http://purl.org/dc/dcmitype/"/>
    <ds:schemaRef ds:uri="cfac202d-5dfe-4943-8fc4-9115dd8079c4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699ac1d4-ca39-4946-aa46-a9cdf037dbb3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289</TotalTime>
  <Words>2043</Words>
  <Application>Microsoft Office PowerPoint</Application>
  <PresentationFormat>Widescreen</PresentationFormat>
  <Paragraphs>133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Wingdings,Sans-Serif</vt:lpstr>
      <vt:lpstr>Retrospect</vt:lpstr>
      <vt:lpstr>Charles 河(Charles River)公平河岸通行工作组</vt:lpstr>
      <vt:lpstr>口译服务安排</vt:lpstr>
      <vt:lpstr>议程</vt:lpstr>
      <vt:lpstr>公众听证会温馨提示</vt:lpstr>
      <vt:lpstr>工作组概览</vt:lpstr>
      <vt:lpstr>建议范围</vt:lpstr>
      <vt:lpstr>环境正义原则</vt:lpstr>
      <vt:lpstr>     Memorial Drive 范围地图</vt:lpstr>
      <vt:lpstr>工作组成员</vt:lpstr>
      <vt:lpstr>工作组职责</vt:lpstr>
      <vt:lpstr>项目时间线</vt:lpstr>
      <vt:lpstr>公众参与 与听证会流程</vt:lpstr>
      <vt:lpstr>小组讨论问题</vt:lpstr>
      <vt:lpstr>后续步骤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Roy, Monika (DCR)</cp:lastModifiedBy>
  <cp:revision>10</cp:revision>
  <dcterms:created xsi:type="dcterms:W3CDTF">2025-08-11T23:41:35Z</dcterms:created>
  <dcterms:modified xsi:type="dcterms:W3CDTF">2025-12-03T18:11:23Z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