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97" r:id="rId6"/>
    <p:sldId id="257" r:id="rId7"/>
    <p:sldId id="258" r:id="rId8"/>
    <p:sldId id="276" r:id="rId9"/>
    <p:sldId id="289" r:id="rId10"/>
    <p:sldId id="300" r:id="rId11"/>
    <p:sldId id="301" r:id="rId12"/>
    <p:sldId id="285" r:id="rId13"/>
    <p:sldId id="260" r:id="rId14"/>
    <p:sldId id="299" r:id="rId15"/>
    <p:sldId id="290" r:id="rId16"/>
    <p:sldId id="29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A5F047-F686-846E-B10A-195DEE70198A}" name="Du, Van" initials="DV" userId="S::vdu_mapc.org#ext#@massgov.onmicrosoft.com::47a6d444-42b4-4a65-aee3-c1a322a54d41" providerId="AD"/>
  <p188:author id="{91E4CB4D-C9A5-12EE-5DBA-DD024DF10616}" name="Roy, Monika (DCR)" initials="RM" userId="S::monika.roy@mass.gov::cd6c4b63-5e77-48d5-b6cc-4177d9876de7" providerId="AD"/>
  <p188:author id="{81F99954-DA0F-B49F-C971-0BFEC4A4310C}" name="Du, Van" initials="DV" userId="S::vdu@mapc.org::04a5bfda-6167-4024-be42-ce9539001a06" providerId="AD"/>
  <p188:author id="{3800E263-3FA3-6076-83E9-1C8DF9DE9C65}" name="Guzman, Jonathan (EEA)" initials="GJ" userId="S::jonathan.guzman@mass.gov::f35dc4a8-b2b6-4599-a8e6-9c85fbc90cfd" providerId="AD"/>
  <p188:author id="{27AAB498-5DD2-DE09-12C8-3433824A6625}" name="Guest User" initials="GU" userId="S::urn:spo:tenantanon#c75d8168-fa8e-4753-8aef-55111ae727bd::" providerId="AD"/>
  <p188:author id="{954BAEE1-65EF-0E9C-FD0A-F2645D9341B6}" name="Roy, Monika (DCR)" initials="MR" userId="S::Monika.Roy@mass.gov::cd6c4b63-5e77-48d5-b6cc-4177d9876d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47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4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ACD46E6-90C9-5A94-5A35-1C98F051F6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022" y="416577"/>
            <a:ext cx="10643616" cy="71727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pPr algn="ctr"/>
            <a:r>
              <a:rPr lang="en-US">
                <a:solidFill>
                  <a:srgbClr val="4D5BE2"/>
                </a:solidFill>
              </a:rPr>
              <a:t>ADD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7D4AE5-C0C9-3ADD-96CD-4F646C40EC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9315" y="1181873"/>
            <a:ext cx="2787650" cy="1154112"/>
          </a:xfrm>
          <a:solidFill>
            <a:schemeClr val="accent1"/>
          </a:solidFill>
        </p:spPr>
        <p:txBody>
          <a:bodyPr lIns="32004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C840F69-82D1-BA5D-BCDE-065BCBD763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696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E6E650B-9763-2E1B-83A3-D40D92876A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37610" y="1181873"/>
            <a:ext cx="4532630" cy="1154112"/>
          </a:xfrm>
          <a:solidFill>
            <a:schemeClr val="accent1"/>
          </a:solidFill>
        </p:spPr>
        <p:txBody>
          <a:bodyPr lIns="274320" tIns="457200" r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0365650-4538-97BE-682C-4FEE50D5B3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1541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605A104-600A-E6C4-A7F3-4C6E6E8B62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50250" y="1181873"/>
            <a:ext cx="3084388" cy="1154112"/>
          </a:xfrm>
          <a:solidFill>
            <a:schemeClr val="accent1"/>
          </a:solidFill>
        </p:spPr>
        <p:txBody>
          <a:bodyPr lIns="274320" tIns="457200">
            <a:noAutofit/>
          </a:bodyPr>
          <a:lstStyle>
            <a:lvl1pPr marL="0" indent="0">
              <a:lnSpc>
                <a:spcPct val="90000"/>
              </a:lnSpc>
              <a:buNone/>
              <a:defRPr sz="1200" b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3846D8-2231-F40F-1840-B4D3ECF55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42020" y="1347291"/>
            <a:ext cx="2265363" cy="304800"/>
          </a:xfrm>
        </p:spPr>
        <p:txBody>
          <a:bodyPr>
            <a:noAutofit/>
          </a:bodyPr>
          <a:lstStyle>
            <a:lvl1pPr marL="0" indent="0">
              <a:buNone/>
              <a:defRPr sz="1400" b="1" spc="40" baseline="0">
                <a:solidFill>
                  <a:schemeClr val="accent1">
                    <a:lumMod val="25000"/>
                  </a:schemeClr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328A27F-4D37-7494-A00B-931B4AF98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6161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2A2B16-E242-6548-CD5D-53E996473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54120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AA825916-F570-17B8-0B3F-0C3FC2D746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82079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36D7BCE-44E5-237E-196D-3CCF2508C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410038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F3883B4-1028-4C70-B921-8FBE334E7F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37996" y="2744409"/>
            <a:ext cx="1554480" cy="839183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1200" b="0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Add text here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538B7A0-40F3-1C50-E2D0-32A910FA7E6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5581" y="4431347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A61A86-EC14-71A1-4F13-8B5BC4DD2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38706" y="5667186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AB8BDC8-1B18-C92E-002C-8E803D44743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65161" y="5079585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3C067A7-180C-CF1A-D355-AD9EFC1F30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31906" y="358359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89E3E312-6617-D826-24CF-F63DC3CC30D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6265" y="3837782"/>
            <a:ext cx="1186179" cy="678064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2"/>
                </a:solidFill>
              </a:defRPr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X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917E37C-ED1D-4637-B0A8-CAECDD7D93A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606164" y="4551608"/>
            <a:ext cx="4828474" cy="23063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F4481A-F390-506E-4D63-DCAF6A499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00708" y="2352259"/>
            <a:ext cx="10816491" cy="3363296"/>
            <a:chOff x="700708" y="2352259"/>
            <a:chExt cx="10816491" cy="336329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C823AA8-87A2-6001-8638-F343F400A907}"/>
                </a:ext>
              </a:extLst>
            </p:cNvPr>
            <p:cNvCxnSpPr/>
            <p:nvPr/>
          </p:nvCxnSpPr>
          <p:spPr>
            <a:xfrm flipV="1">
              <a:off x="774192" y="2451652"/>
              <a:ext cx="10643616" cy="0"/>
            </a:xfrm>
            <a:prstGeom prst="line">
              <a:avLst/>
            </a:pr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0F530E-03E0-7D35-0708-C47F20465254}"/>
                </a:ext>
              </a:extLst>
            </p:cNvPr>
            <p:cNvSpPr/>
            <p:nvPr/>
          </p:nvSpPr>
          <p:spPr>
            <a:xfrm>
              <a:off x="700708" y="2355117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5A788A8-1C4E-8BDE-6C51-E311BF3124E3}"/>
                </a:ext>
              </a:extLst>
            </p:cNvPr>
            <p:cNvSpPr/>
            <p:nvPr/>
          </p:nvSpPr>
          <p:spPr>
            <a:xfrm>
              <a:off x="11318416" y="2352259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B1C1373-9DDB-2372-515C-67A4497F18F3}"/>
                </a:ext>
              </a:extLst>
            </p:cNvPr>
            <p:cNvSpPr/>
            <p:nvPr/>
          </p:nvSpPr>
          <p:spPr>
            <a:xfrm>
              <a:off x="2824250" y="2360833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260ED27-416C-9721-BEEA-92FC9C6AFE0E}"/>
                </a:ext>
              </a:extLst>
            </p:cNvPr>
            <p:cNvSpPr/>
            <p:nvPr/>
          </p:nvSpPr>
          <p:spPr>
            <a:xfrm>
              <a:off x="7071334" y="2366548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FF3DAA4-1C0B-AB02-F0B7-AB04EEC80102}"/>
                </a:ext>
              </a:extLst>
            </p:cNvPr>
            <p:cNvSpPr/>
            <p:nvPr/>
          </p:nvSpPr>
          <p:spPr>
            <a:xfrm>
              <a:off x="9194876" y="2357975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A6169A7-8DDB-F115-7D7E-F3F5AE9B0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303" y="2451650"/>
              <a:ext cx="1592" cy="183899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0D69B09-D0BB-952F-77DD-FCCA81D192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650" y="2528842"/>
              <a:ext cx="1592" cy="2984894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3322965-77FF-0956-83EE-ADA9AFCC2F19}"/>
                </a:ext>
              </a:extLst>
            </p:cNvPr>
            <p:cNvCxnSpPr>
              <a:cxnSpLocks/>
            </p:cNvCxnSpPr>
            <p:nvPr/>
          </p:nvCxnSpPr>
          <p:spPr>
            <a:xfrm>
              <a:off x="7166344" y="2496185"/>
              <a:ext cx="0" cy="932815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D744AE-A2B8-150A-697C-7B187BF232E9}"/>
                </a:ext>
              </a:extLst>
            </p:cNvPr>
            <p:cNvCxnSpPr>
              <a:cxnSpLocks/>
            </p:cNvCxnSpPr>
            <p:nvPr/>
          </p:nvCxnSpPr>
          <p:spPr>
            <a:xfrm>
              <a:off x="9287099" y="2447199"/>
              <a:ext cx="2067" cy="122673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3F6EBDE-BEBF-BD05-1C3E-6D9CC3A8AA09}"/>
                </a:ext>
              </a:extLst>
            </p:cNvPr>
            <p:cNvSpPr/>
            <p:nvPr/>
          </p:nvSpPr>
          <p:spPr>
            <a:xfrm>
              <a:off x="704140" y="4297941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35038F8-201A-2CE5-4F96-F5D0E07662F3}"/>
                </a:ext>
              </a:extLst>
            </p:cNvPr>
            <p:cNvSpPr/>
            <p:nvPr/>
          </p:nvSpPr>
          <p:spPr>
            <a:xfrm>
              <a:off x="2817657" y="5516772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152144A-0227-81C8-5EB0-4217CF1CEEE7}"/>
                </a:ext>
              </a:extLst>
            </p:cNvPr>
            <p:cNvSpPr/>
            <p:nvPr/>
          </p:nvSpPr>
          <p:spPr>
            <a:xfrm>
              <a:off x="7066553" y="3435384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30680FA-8F0F-C8F7-B721-95071536CA7B}"/>
                </a:ext>
              </a:extLst>
            </p:cNvPr>
            <p:cNvSpPr/>
            <p:nvPr/>
          </p:nvSpPr>
          <p:spPr>
            <a:xfrm>
              <a:off x="9194875" y="3679366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0A1FBC1-3297-E024-39A0-EAA69D56BF0E}"/>
                </a:ext>
              </a:extLst>
            </p:cNvPr>
            <p:cNvSpPr/>
            <p:nvPr/>
          </p:nvSpPr>
          <p:spPr>
            <a:xfrm>
              <a:off x="4947792" y="2363691"/>
              <a:ext cx="198783" cy="19878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E65DC2-ECCC-4D86-835A-D8496935F50C}"/>
                </a:ext>
              </a:extLst>
            </p:cNvPr>
            <p:cNvCxnSpPr>
              <a:cxnSpLocks/>
              <a:stCxn id="35" idx="4"/>
            </p:cNvCxnSpPr>
            <p:nvPr/>
          </p:nvCxnSpPr>
          <p:spPr>
            <a:xfrm flipH="1">
              <a:off x="5043997" y="2562474"/>
              <a:ext cx="3187" cy="2348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877BD28-BE76-FA51-3EE0-19344A0C1BDE}"/>
                </a:ext>
              </a:extLst>
            </p:cNvPr>
            <p:cNvSpPr/>
            <p:nvPr/>
          </p:nvSpPr>
          <p:spPr>
            <a:xfrm>
              <a:off x="4944605" y="4911060"/>
              <a:ext cx="198783" cy="198783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353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8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1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4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7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01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.gov/charlesrivertaskforce" TargetMode="External"/><Relationship Id="rId2" Type="http://schemas.openxmlformats.org/officeDocument/2006/relationships/hyperlink" Target="mailto:charlesrivertaskforce@mass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mapc.az1.qualtrics.com/jfe/form/SV_86x2r4TFJ7DmK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udget.digital.mass.gov/summary/fy25/outside-section/section-205-charles-river-task-force-on-equitable-river-acces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687639"/>
            <a:ext cx="10058400" cy="1804036"/>
          </a:xfrm>
        </p:spPr>
        <p:txBody>
          <a:bodyPr>
            <a:normAutofit/>
          </a:bodyPr>
          <a:lstStyle/>
          <a:p>
            <a:r>
              <a:rPr lang="vi-VN" altLang="zh-CN" sz="5400" dirty="0"/>
              <a:t>Charles </a:t>
            </a:r>
            <a:r>
              <a:rPr lang="zh-CN" altLang="en-US" sz="5400" dirty="0"/>
              <a:t>河</a:t>
            </a:r>
            <a:r>
              <a:rPr lang="en-US" altLang="zh-C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(Charles River)</a:t>
            </a:r>
            <a:r>
              <a:rPr lang="zh-CN" altLang="en-US" sz="5400" dirty="0"/>
              <a:t>公平河岸通行工作组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3205465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秋季公众听证会 </a:t>
            </a:r>
            <a:r>
              <a:rPr lang="en-US" altLang="zh-C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| 2025 </a:t>
            </a: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 </a:t>
            </a:r>
            <a:r>
              <a:rPr lang="en-US" altLang="zh-C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 </a:t>
            </a: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</a:t>
            </a:r>
            <a:endParaRPr lang="en-US" sz="2800" cap="none" dirty="0">
              <a:solidFill>
                <a:srgbClr val="004B2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B2CB42-F02C-DB12-5E81-9B270E45EF08}"/>
              </a:ext>
            </a:extLst>
          </p:cNvPr>
          <p:cNvSpPr txBox="1"/>
          <p:nvPr/>
        </p:nvSpPr>
        <p:spPr>
          <a:xfrm>
            <a:off x="1142999" y="4822031"/>
            <a:ext cx="9970292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我们将于下午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6:10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开始。欢迎您先向身边的参与者作自我介绍，并简要分享您在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Memorial Drive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最喜欢进行的活动。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3C1FC-E21D-1B98-9442-3710EF51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5E2F3-84C0-36BF-2DB7-6E35E947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工作组职责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DAB4F-1D72-F442-A08D-CCF865EB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3973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根据第 </a:t>
            </a:r>
            <a:r>
              <a:rPr lang="en-US" altLang="zh-CN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205 </a:t>
            </a:r>
            <a:r>
              <a:rPr lang="zh-CN" alt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条 </a:t>
            </a:r>
            <a:r>
              <a:rPr lang="en-US" altLang="zh-CN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31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Section 205</a:t>
            </a:r>
            <a:r>
              <a:rPr lang="en-US" altLang="zh-CN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zh-CN" altLang="en-US" sz="3100" b="1" dirty="0"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规定：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举办三 </a:t>
            </a: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场公众听证会</a:t>
            </a:r>
            <a:endParaRPr lang="en-US" altLang="zh-CN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在提交最终报告前征集并接受公众意见</a:t>
            </a:r>
            <a:endParaRPr lang="en-US" altLang="zh-CN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向众议院与参议院书记官提交包含建议内容的报告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59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68E77-C7B0-4544-9B08-17EC521CB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17C36-0434-71FC-40E0-47ABB370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100" cap="none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项目时间线</a:t>
            </a:r>
            <a:endParaRPr lang="en-US" sz="4100" cap="none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C7A25-126E-0304-6B43-2BEA4802E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004B24"/>
          </a:solidFill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初步评估与公众参与准备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E64D6-8891-CA26-9B07-F769CCD3A6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宣传与公众参与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DB86B3-DECF-9B02-5D84-B0EDEC4BB9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solidFill>
            <a:srgbClr val="004B24"/>
          </a:solidFill>
        </p:spPr>
        <p:txBody>
          <a:bodyPr vert="horz" lIns="320040" tIns="457200" rIns="0" bIns="45720" rtlCol="0">
            <a:norm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建议制定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3809DEE-8EEA-C632-F478-3BF9033CA87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15" y="2663324"/>
            <a:ext cx="1843406" cy="2534845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10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7–8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altLang="zh-CN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初步信息会议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初步利益相关方梳理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 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日）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 Placeholder 27" descr="-Task Force meeting #2 &#10;(9/12)&#10;-Develop a Community Engagement Strategy&#10;-Develop the structure and content for the public hearings&#10;">
            <a:extLst>
              <a:ext uri="{FF2B5EF4-FFF2-40B4-BE49-F238E27FC236}">
                <a16:creationId xmlns:a16="http://schemas.microsoft.com/office/drawing/2014/main" id="{DE271D21-41F7-DD0C-5E82-DB3C73F55435}"/>
              </a:ext>
            </a:extLst>
          </p:cNvPr>
          <p:cNvSpPr txBox="1">
            <a:spLocks/>
          </p:cNvSpPr>
          <p:nvPr/>
        </p:nvSpPr>
        <p:spPr>
          <a:xfrm>
            <a:off x="3049208" y="2659102"/>
            <a:ext cx="1838808" cy="2111708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200" b="0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Clr>
                <a:srgbClr val="004B24"/>
              </a:buClr>
            </a:pPr>
            <a:endParaRPr lang="en-US" altLang="zh-CN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 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日）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制定社区参与策略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制定公众听证会的结构与内容</a:t>
            </a:r>
          </a:p>
          <a:p>
            <a:pPr>
              <a:buClr>
                <a:srgbClr val="004B24"/>
              </a:buClr>
            </a:pP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4AA7D-A531-17E9-189C-5368E572E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9292" y="2601495"/>
            <a:ext cx="1840902" cy="3169386"/>
          </a:xfrm>
          <a:prstGeom prst="rect">
            <a:avLst/>
          </a:prstGeom>
          <a:solidFill>
            <a:srgbClr val="004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3C0372E-AAB6-B186-B4D7-1B1687E4C90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50728" y="2663584"/>
            <a:ext cx="1970888" cy="3107296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10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–11 </a:t>
            </a:r>
            <a:r>
              <a:rPr lang="zh-CN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Wingdings"/>
              <a:buChar char="§"/>
            </a:pP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日）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开展多轮一对一交流、后续沟通、焦点小组等活动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日）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4B24"/>
              </a:buClr>
              <a:buFont typeface="Wingdings"/>
              <a:buChar char="§"/>
            </a:pP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三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(3)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场公众听证会（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日和 </a:t>
            </a:r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 </a:t>
            </a:r>
            <a:r>
              <a:rPr lang="zh-CN" alt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日）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buFont typeface="Wingdings"/>
              <a:buChar char="§"/>
            </a:pP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462E40F-A191-07A3-AAE4-64FC0C4B9D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59558" y="2660504"/>
            <a:ext cx="1735585" cy="839183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（待定）</a:t>
            </a:r>
            <a:r>
              <a:rPr 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撰写调查结果及建议的最终报告（草稿）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9365CF50-0B55-2D7C-58C8-0C8B17BAA65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21037" y="2664797"/>
            <a:ext cx="2287487" cy="3287743"/>
          </a:xfrm>
        </p:spPr>
        <p:txBody>
          <a:bodyPr vert="horz" lIns="0" tIns="45720" rIns="0" bIns="45720" rtlCol="0" anchor="t">
            <a:noAutofit/>
          </a:bodyPr>
          <a:lstStyle/>
          <a:p>
            <a:pPr lvl="0" algn="ctr">
              <a:lnSpc>
                <a:spcPct val="90000"/>
              </a:lnSpc>
              <a:spcBef>
                <a:spcPts val="1200"/>
              </a:spcBef>
              <a:buClr>
                <a:srgbClr val="99CB38"/>
              </a:buClr>
              <a:defRPr/>
            </a:pPr>
            <a:r>
              <a:rPr lang="en-US" altLang="zh-CN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2026 </a:t>
            </a:r>
            <a:r>
              <a:rPr lang="zh-CN" altLang="en-US" sz="2000" b="1" dirty="0">
                <a:solidFill>
                  <a:srgbClr val="455F5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月）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准备报告（草稿）进入公众意见征求阶段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公众听证会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：审阅报告（草稿） 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公众意见征求期（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个月）</a:t>
            </a:r>
            <a:endParaRPr lang="en-US" sz="1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工作组会议 </a:t>
            </a:r>
            <a:r>
              <a:rPr lang="en-US" altLang="zh-CN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  <a:r>
              <a:rPr 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lnSpc>
                <a:spcPct val="100000"/>
              </a:lnSpc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1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最终定稿并提交报告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11E97D8-C944-B6A7-DFF5-CA5DF8ADB0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12720" y="4267200"/>
            <a:ext cx="436880" cy="1503680"/>
            <a:chOff x="2712720" y="4267200"/>
            <a:chExt cx="436880" cy="150368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09A73-4B72-2014-FC88-998E17CAF4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2720" y="4511040"/>
              <a:ext cx="436880" cy="1259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F41BCB1-68A5-D72D-EEA3-40ECCCB02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814320" y="4267200"/>
              <a:ext cx="233680" cy="2336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089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A1F14-E786-8A13-5167-18C17D665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C4FD4-02D0-87BF-63E0-0005CF8DF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03" y="153253"/>
            <a:ext cx="7965440" cy="1450757"/>
          </a:xfrm>
        </p:spPr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公众参与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与听证会流程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9E5049E-03D1-456E-DD6C-1331AC58B50D}"/>
              </a:ext>
            </a:extLst>
          </p:cNvPr>
          <p:cNvSpPr/>
          <p:nvPr/>
        </p:nvSpPr>
        <p:spPr>
          <a:xfrm>
            <a:off x="568960" y="1831110"/>
            <a:ext cx="309880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参与与宣传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A7FB48-57B9-38F9-2A9E-5C5592F1E877}"/>
              </a:ext>
            </a:extLst>
          </p:cNvPr>
          <p:cNvSpPr/>
          <p:nvPr/>
        </p:nvSpPr>
        <p:spPr>
          <a:xfrm>
            <a:off x="223520" y="2514600"/>
            <a:ext cx="3789680" cy="358077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提升公众对工作组及公众听证会的认知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收集社区成员对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Memorial Drive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改进方向的意见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活动：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一对一交流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多语言交流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分发宣传单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挨家挨户拜访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现场踏勘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92A333D-7BCE-C873-A410-540EF567A6EA}"/>
              </a:ext>
            </a:extLst>
          </p:cNvPr>
          <p:cNvSpPr/>
          <p:nvPr/>
        </p:nvSpPr>
        <p:spPr>
          <a:xfrm>
            <a:off x="473456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公众听证会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4AB8D-717D-62CF-909A-AD8840D1C08B}"/>
              </a:ext>
            </a:extLst>
          </p:cNvPr>
          <p:cNvSpPr/>
          <p:nvPr/>
        </p:nvSpPr>
        <p:spPr>
          <a:xfrm>
            <a:off x="423164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收集社区成员对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Memorial Drive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改进方向的意见（在工作组授权范围内） 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活动：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altLang="zh-CN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月举行 </a:t>
            </a:r>
            <a:r>
              <a:rPr lang="en-US" altLang="zh-CN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场听证</a:t>
            </a:r>
            <a:endParaRPr lang="en-US" altLang="zh-CN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lvl="1" indent="-285750">
              <a:buFont typeface="Arial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提供线上调查选项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717FAFD-0D5D-0B4F-F7D1-BA911DCB4A83}"/>
              </a:ext>
            </a:extLst>
          </p:cNvPr>
          <p:cNvSpPr/>
          <p:nvPr/>
        </p:nvSpPr>
        <p:spPr>
          <a:xfrm>
            <a:off x="8742680" y="1804757"/>
            <a:ext cx="2783840" cy="599440"/>
          </a:xfrm>
          <a:prstGeom prst="roundRect">
            <a:avLst/>
          </a:prstGeom>
          <a:solidFill>
            <a:srgbClr val="004B24"/>
          </a:solidFill>
          <a:ln>
            <a:solidFill>
              <a:srgbClr val="004B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CN" altLang="en-US" sz="20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工作组建议</a:t>
            </a:r>
            <a:endParaRPr lang="en-US" sz="20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901AF8-3925-D9B7-DA78-84BA3F0F83FB}"/>
              </a:ext>
            </a:extLst>
          </p:cNvPr>
          <p:cNvSpPr/>
          <p:nvPr/>
        </p:nvSpPr>
        <p:spPr>
          <a:xfrm>
            <a:off x="8239760" y="2514600"/>
            <a:ext cx="3789680" cy="35532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依据社区意见制定工作组建议，以指导 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Memorial Drive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未来的公平通行与决策制定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活动：</a:t>
            </a:r>
            <a:r>
              <a:rPr 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春季举行 </a:t>
            </a:r>
            <a:r>
              <a:rPr lang="en-US" altLang="zh-CN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场听证会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rgbClr val="4444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审阅报告并最终定稿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61F216C0-FACA-7970-1901-003F927A7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7307582" y="2701465"/>
            <a:ext cx="1645920" cy="9042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6A9FDCF-3D68-BE74-EB24-83034B4B0F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">
            <a:off x="3487045" y="2681693"/>
            <a:ext cx="1645920" cy="904240"/>
          </a:xfrm>
          <a:prstGeom prst="rect">
            <a:avLst/>
          </a:prstGeom>
        </p:spPr>
      </p:pic>
      <p:pic>
        <p:nvPicPr>
          <p:cNvPr id="5" name="Picture 4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A578ADA0-76D8-3DA9-3B0C-774206474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040" y="40640"/>
            <a:ext cx="1615440" cy="1645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6F2242-F80F-70C1-510D-4763B670115E}"/>
              </a:ext>
            </a:extLst>
          </p:cNvPr>
          <p:cNvSpPr txBox="1"/>
          <p:nvPr/>
        </p:nvSpPr>
        <p:spPr>
          <a:xfrm>
            <a:off x="11043920" y="264160"/>
            <a:ext cx="97536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扫描此处填写在线调查问卷！</a:t>
            </a:r>
            <a:endParaRPr lang="en-US" b="1" dirty="0">
              <a:solidFill>
                <a:srgbClr val="004B2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2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21B087-FF82-0358-A832-C8B2D55E1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4578F-9A69-6875-80E2-070E36E4D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小组讨论问题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DC2D-CEAE-07B7-D901-E40585B9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buClr>
                <a:srgbClr val="004B24"/>
              </a:buClr>
              <a:buNone/>
            </a:pP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DCR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与社区可以如何更有效合作，以改善以下方面： 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未来资本项目相关的公众参与、沟通和透明度？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Memorial Drive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及河岸区域的使用？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如何应对社区所面临的挑战（通行、安全、维护、交通等）？</a:t>
            </a:r>
            <a:r>
              <a:rPr 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哪些变化可以让该区域更友好、更易达？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71500" indent="-571500">
              <a:buClr>
                <a:srgbClr val="004B24"/>
              </a:buClr>
              <a:buFont typeface="Wingdings,Sans-Serif" panose="020F0502020204030204" pitchFamily="34" charset="0"/>
              <a:buChar char="§"/>
            </a:pPr>
            <a:endParaRPr lang="en-US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21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8BE677-FC10-B6F5-1429-5D0FCBA97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B3A6D-65D6-9AE1-E97D-F79A8975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后续步骤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FEBF4-7121-3805-811D-A578E9014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5854"/>
            <a:ext cx="10058400" cy="4023360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 </a:t>
            </a:r>
            <a:r>
              <a:rPr lang="en-US" altLang="zh-C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11 </a:t>
            </a: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 </a:t>
            </a:r>
            <a:r>
              <a:rPr lang="en-US" altLang="zh-C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日与 </a:t>
            </a:r>
            <a:r>
              <a:rPr lang="en-US" altLang="zh-CN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17 </a:t>
            </a:r>
            <a:r>
              <a:rPr lang="zh-CN" alt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日的公众听证会上收集公众意见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工作组电子邮箱：</a:t>
            </a:r>
            <a:r>
              <a:rPr 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charlesrivertaskforce@mass.gov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2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工作组网站：</a:t>
            </a:r>
            <a:r>
              <a:rPr lang="en-US" sz="2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www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.mass.gov/charlesrivertaskforce</a:t>
            </a:r>
            <a:endParaRPr lang="en-US" sz="24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566420" lvl="2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b="1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在线调查问卷：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4"/>
              </a:rPr>
              <a:t>https://mapc.az1.qualtrics.com/jfe/form/SV_86x2r4TFJ7DmKd8</a:t>
            </a:r>
            <a:r>
              <a:rPr lang="en-US" sz="24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公众可参加工作组会议（后续会议将在网站公布）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 </a:t>
            </a: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场公众听证会日期与时间待定，预计在 </a:t>
            </a: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月举行，以启动 </a:t>
            </a:r>
            <a:r>
              <a:rPr lang="en-US" altLang="zh-CN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30 </a:t>
            </a: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天公众意见征求期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800" dirty="0">
                <a:solidFill>
                  <a:srgbClr val="40404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工作组将审阅并最终定稿报告</a:t>
            </a:r>
            <a:endParaRPr lang="en-US" sz="28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i="1" dirty="0">
              <a:solidFill>
                <a:srgbClr val="00B05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900" b="1" i="1" dirty="0">
              <a:solidFill>
                <a:schemeClr val="accent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QR code for the online survey: https://mapc.az1.qualtrics.com/jfe/form/SV_86x2r4TFJ7DmKd8">
            <a:extLst>
              <a:ext uri="{FF2B5EF4-FFF2-40B4-BE49-F238E27FC236}">
                <a16:creationId xmlns:a16="http://schemas.microsoft.com/office/drawing/2014/main" id="{71AFCF8A-B09E-14A9-BEE8-A3D38504D8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640" y="0"/>
            <a:ext cx="2367280" cy="2407920"/>
          </a:xfrm>
          <a:prstGeom prst="rect">
            <a:avLst/>
          </a:prstGeom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EABF60B6-5156-BFE1-D9EC-C784A3340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9794240" y="2235200"/>
            <a:ext cx="1046480" cy="1330960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921AE30-0D09-78AE-7D93-1343A3E134E9}"/>
              </a:ext>
            </a:extLst>
          </p:cNvPr>
          <p:cNvSpPr txBox="1"/>
          <p:nvPr/>
        </p:nvSpPr>
        <p:spPr>
          <a:xfrm>
            <a:off x="10668000" y="2235200"/>
            <a:ext cx="14224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扫描此处填写在线调查问卷！</a:t>
            </a:r>
            <a:endParaRPr lang="en-US" b="1" dirty="0">
              <a:solidFill>
                <a:srgbClr val="004B2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8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4489-4B64-FD82-E0AB-95CAC0728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5325D-C86A-0380-8FEA-26DDB1F4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口译服务安排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572BA-D598-50DE-7D74-DDB10DB92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indent="-18288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4B24"/>
              </a:buClr>
              <a:buSzTx/>
              <a:buFont typeface="Wingdings" panose="05000000000000000000" pitchFamily="2" charset="2"/>
              <a:buChar char="§"/>
            </a:pPr>
            <a:r>
              <a:rPr lang="zh-CN" altLang="en-US" sz="2400" dirty="0"/>
              <a:t>本次活动提供以下语言的口译服务：西班牙语、巴西葡萄牙语、海地克里奥尔语、普通话、粤语和阿拉伯语。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/>
              <a:t>如需使用相应语言，请前往口译服务台，领取您所需语言的接收设备。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/>
              <a:t>发言时请放慢语速，以便口译员准确传译。</a:t>
            </a:r>
            <a:endParaRPr lang="en-US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99CB38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How to Use Language Interpretation in Zoom Meetings | Notta">
            <a:extLst>
              <a:ext uri="{FF2B5EF4-FFF2-40B4-BE49-F238E27FC236}">
                <a16:creationId xmlns:a16="http://schemas.microsoft.com/office/drawing/2014/main" id="{6A41E644-DE47-8E50-4FAB-93B11643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460" t="77709" r="13634" b="962"/>
          <a:stretch>
            <a:fillRect/>
          </a:stretch>
        </p:blipFill>
        <p:spPr>
          <a:xfrm>
            <a:off x="12852222" y="14288866"/>
            <a:ext cx="628369" cy="27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1268C-D8A9-B8D6-C176-4382FEF53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议程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0FE9E-D1F9-6225-0BD6-212A89AB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937174"/>
            <a:ext cx="100584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buClr>
                <a:srgbClr val="004B24"/>
              </a:buClr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下午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6:10–6:45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：概览介绍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+ 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问答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Q&amp;A)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DCR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将介绍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Charles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河工作组的设立目的、目标及迄今开展的活动（约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分钟），随后将预留时间用于澄清性问题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F050202020403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请将您的评论留待小组讨论环节提出</a:t>
            </a:r>
            <a:endParaRPr lang="en-US" sz="20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Clr>
                <a:srgbClr val="004B24"/>
              </a:buClr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下午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6:45–7:30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：小组讨论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现场将分成若干小组，每组由来自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DCR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EEA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或 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MAPC 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的团队成员担任引导，并配备记录员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使用口译服务的参与者将留在同一组内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Clr>
                <a:srgbClr val="004B24"/>
              </a:buClr>
            </a:pP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下午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7:30–8:00</a:t>
            </a:r>
            <a:r>
              <a: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：讨论分享与会议结束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全体回到主会场，分享各小组讨论中出现的主要主题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buClr>
                <a:srgbClr val="004B24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活动将以后续步骤说明作为结束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buClr>
                <a:srgbClr val="99CB38"/>
              </a:buClr>
            </a:pPr>
            <a:endParaRPr lang="en-US" sz="20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5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CA720-D29C-F0F6-6136-8D0F7D66F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D942-FBCE-D8F5-09BD-7BCF97BB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公众听证会温馨提示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0E8A-DA1D-4751-9A34-B9FA9C945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88" y="2097996"/>
            <a:ext cx="10786280" cy="4046107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</a:rPr>
              <a:t>积极且尊重地聆听所有参与者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的发言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</a:rPr>
              <a:t>建设性地表达分歧，关注观点而非个人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尽量减少打断，确保发言机会公平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请在小组讨论中分享您的想法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——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我们非常希望听到您的声音！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</a:p>
          <a:p>
            <a:pPr marL="383540" lvl="1">
              <a:lnSpc>
                <a:spcPct val="100000"/>
              </a:lnSpc>
              <a:spcBef>
                <a:spcPts val="400"/>
              </a:spcBef>
              <a:buClr>
                <a:srgbClr val="004B24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3540" lvl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2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341FF-170F-978D-67D1-46B0B7884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85DC6-5174-C457-9E6D-2ADD6004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工作组概览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F691A-3F59-F768-654F-50ABF6F98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4222"/>
            <a:ext cx="10058400" cy="4023360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该工作组依据</a:t>
            </a: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《2025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财年预算案</a:t>
            </a: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》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第 </a:t>
            </a: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205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条 </a:t>
            </a: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(</a:t>
            </a: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2"/>
              </a:rPr>
              <a:t>Section 205)</a:t>
            </a: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设立。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00660" lvl="1" indent="0">
              <a:lnSpc>
                <a:spcPct val="108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该工作组汇集政府机构负责人、倡导者及居民，旨在：</a:t>
            </a: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解决 </a:t>
            </a: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Longfellow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大桥与 </a:t>
            </a: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Eliot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大桥之间 </a:t>
            </a:r>
            <a:r>
              <a:rPr 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Charles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河区域公平通行的问题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确保在作出涉及 </a:t>
            </a:r>
            <a:r>
              <a:rPr lang="en-US" altLang="zh-CN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Charles </a:t>
            </a: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河区域的决策时，建立包容性的程序，以便所有相关利益相关方均能参与</a:t>
            </a:r>
            <a:endParaRPr lang="en-US" sz="2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657860" lvl="1" indent="-457200">
              <a:lnSpc>
                <a:spcPct val="108000"/>
              </a:lnSpc>
            </a:pPr>
            <a:r>
              <a:rPr lang="zh-CN" altLang="en-US" sz="2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改善与所有相关利益相关方之间的沟通</a:t>
            </a:r>
            <a:endParaRPr lang="en-US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QR code for Section 205 establishing the task force.">
            <a:extLst>
              <a:ext uri="{FF2B5EF4-FFF2-40B4-BE49-F238E27FC236}">
                <a16:creationId xmlns:a16="http://schemas.microsoft.com/office/drawing/2014/main" id="{777AF964-BBC1-02E2-812E-D7E154E0A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0" y="0"/>
            <a:ext cx="1940560" cy="1930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332E1-7054-382B-6270-48E8C19630FD}"/>
              </a:ext>
            </a:extLst>
          </p:cNvPr>
          <p:cNvSpPr txBox="1"/>
          <p:nvPr/>
        </p:nvSpPr>
        <p:spPr>
          <a:xfrm>
            <a:off x="10241280" y="1808480"/>
            <a:ext cx="19405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b="1" dirty="0">
                <a:solidFill>
                  <a:srgbClr val="27314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https://mapc.ma/44d9yhW</a:t>
            </a:r>
            <a:endParaRPr lang="en-US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8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F3F2-3BC4-FE0E-EAB5-1E89E2EFA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建议范围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FEA63-4337-CF55-3A5F-31C17C31D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摘自第 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205 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条 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Section 205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 </a:t>
            </a:r>
            <a:r>
              <a:rPr 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4B2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工作组根据第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(b)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款提出的建议和根据第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(g)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款提交的报告应包括但不限于以下方式：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确保部门在作出涉及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Longfellow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大桥与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Eliot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大桥之间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Charles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河区域的决策时，纳入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环境正义原则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(ii)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确保在作出关于关闭或限制进入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Memorial Drive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的实质性决定时，所有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利益相关方均能参与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(iii)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确保当部门对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Memorial Drive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的通行进行调整时，邻近社区居民能够获得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适当通知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；以及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(iv) 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改善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Charles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河沿线的活动</a:t>
            </a:r>
            <a:r>
              <a:rPr lang="zh-CN" altLang="en-US" sz="2400" dirty="0">
                <a:solidFill>
                  <a:srgbClr val="141414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项目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，使其能够被广泛的利益相关方群体享用。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07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495AA-0B76-66A5-ECE9-E8ED7643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CF8C-E8A0-9422-AAA2-D17F0148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环境正义原则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D1C0-AD14-DF25-75B0-8A8EBE528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摘自 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EEA《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环境正义战略</a:t>
            </a:r>
            <a:r>
              <a:rPr lang="en-US" altLang="zh-CN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》</a:t>
            </a:r>
            <a:r>
              <a:rPr lang="zh-CN" alt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 </a:t>
            </a:r>
            <a:r>
              <a:rPr lang="en-US" sz="2800" b="1" dirty="0">
                <a:solidFill>
                  <a:srgbClr val="004B2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srgbClr val="004B24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环境正义原则”旨在保障所有人免受环境污染，并能够不受种族、肤色、收入、阶层、残障、性别认同、性取向、原籍国、民族或血统、宗教信仰或英语能力的影响，生活在并享有一个清洁、健康的环境，包括：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US" altLang="zh-CN" sz="2400" dirty="0" err="1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所有人在环境法律、法规和政策（包括气候变化政策）的制定、实施和执法过程中的实质性参与；以及 </a:t>
            </a:r>
            <a:r>
              <a:rPr lang="en-US" altLang="zh-CN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(ii) </a:t>
            </a:r>
            <a:r>
              <a:rPr lang="zh-CN" altLang="en-US" sz="2400" dirty="0">
                <a:solidFill>
                  <a:srgbClr val="141414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能源和环境收益与环境负担的公平分配。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8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EC7778-A1E0-D894-A7B7-9D1EBB7A803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7840" y="164683"/>
            <a:ext cx="10058400" cy="8614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vi-VN" altLang="zh-CN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Memorial Drive </a:t>
            </a:r>
            <a:r>
              <a:rPr kumimoji="0" lang="zh-CN" altLang="en-US" sz="4800" b="0" i="0" u="none" strike="noStrike" kern="1200" cap="none" spc="-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范围地图</a:t>
            </a:r>
            <a:endParaRPr kumimoji="0" lang="en-US" sz="4800" b="0" i="0" u="none" strike="noStrike" kern="1200" cap="none" spc="-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 descr="Map of Cambridge with Memorial Drive highlighted between the Eliot Bridge and Longfellow Bridge.">
            <a:extLst>
              <a:ext uri="{FF2B5EF4-FFF2-40B4-BE49-F238E27FC236}">
                <a16:creationId xmlns:a16="http://schemas.microsoft.com/office/drawing/2014/main" id="{5CF228E8-8341-75D9-AB89-4A6ADB482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548" y="908110"/>
            <a:ext cx="8648970" cy="53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00D3D-45BC-1CC0-0010-25C945E71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710B-F314-BC3B-76A7-5EB82C3C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工作组成员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C0F33-13F8-9C8C-0C6D-0C8D8EFD6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694" y="1831720"/>
            <a:ext cx="5162332" cy="4484064"/>
          </a:xfrm>
        </p:spPr>
        <p:txBody>
          <a:bodyPr vert="horz" lIns="0" tIns="45720" rIns="0" bIns="45720" rtlCol="0" anchor="t">
            <a:noAutofit/>
          </a:bodyPr>
          <a:lstStyle/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EEA 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Jonathan Guzmán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，环境正义与公平司司长，环境正义与公平办公室</a:t>
            </a:r>
            <a:endParaRPr lang="en-US" sz="1500" dirty="0">
              <a:solidFill>
                <a:srgbClr val="40404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DCR 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代表： 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Monika Roy，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环境正义高级主管</a:t>
            </a:r>
            <a:r>
              <a:rPr lang="en-US" altLang="zh-CN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公共卫生部</a:t>
            </a: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气候与环境卫生局 </a:t>
            </a: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局长或其指定人员： 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Logan Bailey，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首席科学家，毒理学司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气候与环境卫生局，公共卫生部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Cambridge Health </a:t>
            </a:r>
            <a:r>
              <a:rPr lang="en-US" sz="1500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Alliance：</a:t>
            </a:r>
            <a:r>
              <a:rPr lang="en-US" sz="15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Derrick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Neal，Cambridge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市公共卫生官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Cambridge 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再开发局 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Kyle Vangel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，项目与规划总监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Cambridge NAACP 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分会：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Ken Reeves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，主席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Cambridge Black Pastors Alliance, Inc.: 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Jeremy D. Battle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，牧师，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Western Avenue Church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CC0AC1-D072-2F30-C89B-BB83919E70CE}"/>
              </a:ext>
            </a:extLst>
          </p:cNvPr>
          <p:cNvSpPr txBox="1">
            <a:spLocks/>
          </p:cNvSpPr>
          <p:nvPr/>
        </p:nvSpPr>
        <p:spPr>
          <a:xfrm>
            <a:off x="6434782" y="1835224"/>
            <a:ext cx="5179850" cy="449282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Massachusetts Bicycle Coalition, Inc.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Galen Mook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，执行董事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Charles River Conservancy, Inc.</a:t>
            </a: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Laura Jasinski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，执行董事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Cambridge Mothers Out Front</a:t>
            </a: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Angela DeSousa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，成员及领导层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People for Riverbend Park Trust</a:t>
            </a: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Franziska “Fran” Amacher</a:t>
            </a:r>
            <a:r>
              <a:rPr lang="zh-CN" alt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，受托人</a:t>
            </a:r>
            <a:endParaRPr lang="en-US" sz="15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个人成员：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Lawrence Adkins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个人成员：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Sheila Headley-Burwell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个人成员：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Steven Miller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个人成员：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Thomas Leonard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个人成员：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Denise Haynes</a:t>
            </a:r>
          </a:p>
          <a:p>
            <a:pPr marL="384175" indent="-18288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4B24"/>
              </a:buClr>
              <a:buFont typeface="Wingdings" panose="020F0502020204030204" pitchFamily="34" charset="0"/>
              <a:buChar char="§"/>
            </a:pPr>
            <a:r>
              <a:rPr lang="zh-CN" altLang="en-US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个人成员：</a:t>
            </a:r>
            <a:r>
              <a:rPr lang="en-US" sz="1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David English</a:t>
            </a:r>
          </a:p>
        </p:txBody>
      </p:sp>
    </p:spTree>
    <p:extLst>
      <p:ext uri="{BB962C8B-B14F-4D97-AF65-F5344CB8AC3E}">
        <p14:creationId xmlns:p14="http://schemas.microsoft.com/office/powerpoint/2010/main" val="23185057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A98940F2259D4AA15776BBE75254EA" ma:contentTypeVersion="5" ma:contentTypeDescription="Create a new document." ma:contentTypeScope="" ma:versionID="3cfc0ac8aed9f7a91ed02540dcce4c9b">
  <xsd:schema xmlns:xsd="http://www.w3.org/2001/XMLSchema" xmlns:xs="http://www.w3.org/2001/XMLSchema" xmlns:p="http://schemas.microsoft.com/office/2006/metadata/properties" xmlns:ns2="cfac202d-5dfe-4943-8fc4-9115dd8079c4" xmlns:ns3="699ac1d4-ca39-4946-aa46-a9cdf037dbb3" targetNamespace="http://schemas.microsoft.com/office/2006/metadata/properties" ma:root="true" ma:fieldsID="251ff37047bb3922f60ec7e8c8d9d4e0" ns2:_="" ns3:_="">
    <xsd:import namespace="cfac202d-5dfe-4943-8fc4-9115dd8079c4"/>
    <xsd:import namespace="699ac1d4-ca39-4946-aa46-a9cdf037db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ac202d-5dfe-4943-8fc4-9115dd807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ac1d4-ca39-4946-aa46-a9cdf037dbb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1E0896-6EE9-4D53-932B-514E3A124809}">
  <ds:schemaRefs>
    <ds:schemaRef ds:uri="699ac1d4-ca39-4946-aa46-a9cdf037dbb3"/>
    <ds:schemaRef ds:uri="cfac202d-5dfe-4943-8fc4-9115dd8079c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A5AF1A4-0282-4409-B39C-CDD315C5CFD0}">
  <ds:schemaRefs>
    <ds:schemaRef ds:uri="http://purl.org/dc/dcmitype/"/>
    <ds:schemaRef ds:uri="cfac202d-5dfe-4943-8fc4-9115dd8079c4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699ac1d4-ca39-4946-aa46-a9cdf037dbb3"/>
    <ds:schemaRef ds:uri="http://www.w3.org/XML/1998/namespace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FC7C060-C7A5-40BB-9154-81520B860F5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75d8168-fa8e-4753-8aef-55111ae727bd}" enabled="0" method="" siteId="{c75d8168-fa8e-4753-8aef-55111ae727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289</TotalTime>
  <Words>2043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Wingdings,Sans-Serif</vt:lpstr>
      <vt:lpstr>Retrospect</vt:lpstr>
      <vt:lpstr>Charles 河(Charles River)公平河岸通行工作组</vt:lpstr>
      <vt:lpstr>口译服务安排</vt:lpstr>
      <vt:lpstr>议程</vt:lpstr>
      <vt:lpstr>公众听证会温馨提示</vt:lpstr>
      <vt:lpstr>工作组概览</vt:lpstr>
      <vt:lpstr>建议范围</vt:lpstr>
      <vt:lpstr>环境正义原则</vt:lpstr>
      <vt:lpstr>     Memorial Drive 范围地图</vt:lpstr>
      <vt:lpstr>工作组成员</vt:lpstr>
      <vt:lpstr>工作组职责</vt:lpstr>
      <vt:lpstr>项目时间线</vt:lpstr>
      <vt:lpstr>公众参与 与听证会流程</vt:lpstr>
      <vt:lpstr>小组讨论问题</vt:lpstr>
      <vt:lpstr>后续步骤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Du, Van</dc:creator>
  <cp:lastModifiedBy>Roy, Monika (DCR)</cp:lastModifiedBy>
  <cp:revision>10</cp:revision>
  <dcterms:created xsi:type="dcterms:W3CDTF">2025-08-11T23:41:35Z</dcterms:created>
  <dcterms:modified xsi:type="dcterms:W3CDTF">2025-12-03T18:11:23Z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0x0101006DA98940F2259D4AA15776BBE75254EA</vt:lpwstr>
  </property>
  <property fmtid="{D5CDD505-2E9C-101B-9397-08002B2CF9AE}" pid="3" name="MediaServiceImageTags">
    <vt:lpwstr/>
  </property>
</Properties>
</file>