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notesMasterIdLst>
    <p:notesMasterId r:id="rId19"/>
  </p:notesMasterIdLst>
  <p:sldIdLst>
    <p:sldId id="256" r:id="rId5"/>
    <p:sldId id="297" r:id="rId6"/>
    <p:sldId id="257" r:id="rId7"/>
    <p:sldId id="258" r:id="rId8"/>
    <p:sldId id="276" r:id="rId9"/>
    <p:sldId id="289" r:id="rId10"/>
    <p:sldId id="300" r:id="rId11"/>
    <p:sldId id="301" r:id="rId12"/>
    <p:sldId id="285" r:id="rId13"/>
    <p:sldId id="260" r:id="rId14"/>
    <p:sldId id="299" r:id="rId15"/>
    <p:sldId id="290" r:id="rId16"/>
    <p:sldId id="292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A5F047-F686-846E-B10A-195DEE70198A}" name="Du, Van" initials="DV" userId="S::vdu_mapc.org#ext#@massgov.onmicrosoft.com::47a6d444-42b4-4a65-aee3-c1a322a54d41" providerId="AD"/>
  <p188:author id="{91E4CB4D-C9A5-12EE-5DBA-DD024DF10616}" name="Roy, Monika (DCR)" initials="RM" userId="S::monika.roy@mass.gov::cd6c4b63-5e77-48d5-b6cc-4177d9876de7" providerId="AD"/>
  <p188:author id="{81F99954-DA0F-B49F-C971-0BFEC4A4310C}" name="Du, Van" initials="DV" userId="S::vdu@mapc.org::04a5bfda-6167-4024-be42-ce9539001a06" providerId="AD"/>
  <p188:author id="{3800E263-3FA3-6076-83E9-1C8DF9DE9C65}" name="Guzman, Jonathan (EEA)" initials="GJ" userId="S::jonathan.guzman@mass.gov::f35dc4a8-b2b6-4599-a8e6-9c85fbc90cfd" providerId="AD"/>
  <p188:author id="{27AAB498-5DD2-DE09-12C8-3433824A6625}" name="Guest User" initials="GU" userId="S::urn:spo:tenantanon#c75d8168-fa8e-4753-8aef-55111ae727bd::" providerId="AD"/>
  <p188:author id="{954BAEE1-65EF-0E9C-FD0A-F2645D9341B6}" name="Roy, Monika (DCR)" initials="MR" userId="S::Monika.Roy@mass.gov::cd6c4b63-5e77-48d5-b6cc-4177d9876de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F6F62E"/>
    <a:srgbClr val="004B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9385"/>
    <p:restoredTop sz="94660"/>
  </p:normalViewPr>
  <p:slideViewPr>
    <p:cSldViewPr snapToGrid="0">
      <p:cViewPr varScale="1">
        <p:scale>
          <a:sx n="73" d="100"/>
          <a:sy n="73" d="100"/>
        </p:scale>
        <p:origin x="60" y="19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onardo Gonzalo" userId="8d19bb927dd3fbd8" providerId="LiveId" clId="{00A4CCC7-760C-5A52-B17A-CA8AF2C890C2}"/>
    <pc:docChg chg="undo custSel modSld">
      <pc:chgData name="Leonardo Gonzalo" userId="8d19bb927dd3fbd8" providerId="LiveId" clId="{00A4CCC7-760C-5A52-B17A-CA8AF2C890C2}" dt="2025-12-01T14:33:01.169" v="729" actId="20577"/>
      <pc:docMkLst>
        <pc:docMk/>
      </pc:docMkLst>
      <pc:sldChg chg="modSp mod">
        <pc:chgData name="Leonardo Gonzalo" userId="8d19bb927dd3fbd8" providerId="LiveId" clId="{00A4CCC7-760C-5A52-B17A-CA8AF2C890C2}" dt="2025-12-01T14:11:10.841" v="34" actId="20577"/>
        <pc:sldMkLst>
          <pc:docMk/>
          <pc:sldMk cId="109857222" sldId="256"/>
        </pc:sldMkLst>
        <pc:spChg chg="mod">
          <ac:chgData name="Leonardo Gonzalo" userId="8d19bb927dd3fbd8" providerId="LiveId" clId="{00A4CCC7-760C-5A52-B17A-CA8AF2C890C2}" dt="2025-12-01T14:09:54.663" v="11" actId="20577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Leonardo Gonzalo" userId="8d19bb927dd3fbd8" providerId="LiveId" clId="{00A4CCC7-760C-5A52-B17A-CA8AF2C890C2}" dt="2025-12-01T14:09:59.013" v="15" actId="20577"/>
          <ac:spMkLst>
            <pc:docMk/>
            <pc:sldMk cId="109857222" sldId="256"/>
            <ac:spMk id="3" creationId="{00000000-0000-0000-0000-000000000000}"/>
          </ac:spMkLst>
        </pc:spChg>
        <pc:spChg chg="mod">
          <ac:chgData name="Leonardo Gonzalo" userId="8d19bb927dd3fbd8" providerId="LiveId" clId="{00A4CCC7-760C-5A52-B17A-CA8AF2C890C2}" dt="2025-12-01T14:11:10.841" v="34" actId="20577"/>
          <ac:spMkLst>
            <pc:docMk/>
            <pc:sldMk cId="109857222" sldId="256"/>
            <ac:spMk id="4" creationId="{B1B2CB42-F02C-DB12-5E81-9B270E45EF08}"/>
          </ac:spMkLst>
        </pc:spChg>
      </pc:sldChg>
      <pc:sldChg chg="modSp mod">
        <pc:chgData name="Leonardo Gonzalo" userId="8d19bb927dd3fbd8" providerId="LiveId" clId="{00A4CCC7-760C-5A52-B17A-CA8AF2C890C2}" dt="2025-12-01T14:15:24.504" v="210" actId="20577"/>
        <pc:sldMkLst>
          <pc:docMk/>
          <pc:sldMk cId="1899753760" sldId="257"/>
        </pc:sldMkLst>
        <pc:spChg chg="mod">
          <ac:chgData name="Leonardo Gonzalo" userId="8d19bb927dd3fbd8" providerId="LiveId" clId="{00A4CCC7-760C-5A52-B17A-CA8AF2C890C2}" dt="2025-12-01T14:15:24.504" v="210" actId="20577"/>
          <ac:spMkLst>
            <pc:docMk/>
            <pc:sldMk cId="1899753760" sldId="257"/>
            <ac:spMk id="3" creationId="{5C20FE9E-D1F9-6225-0BD6-212A89ABDAE3}"/>
          </ac:spMkLst>
        </pc:spChg>
      </pc:sldChg>
      <pc:sldChg chg="modSp mod">
        <pc:chgData name="Leonardo Gonzalo" userId="8d19bb927dd3fbd8" providerId="LiveId" clId="{00A4CCC7-760C-5A52-B17A-CA8AF2C890C2}" dt="2025-12-01T14:16:22.456" v="252" actId="20577"/>
        <pc:sldMkLst>
          <pc:docMk/>
          <pc:sldMk cId="2939520388" sldId="258"/>
        </pc:sldMkLst>
        <pc:spChg chg="mod">
          <ac:chgData name="Leonardo Gonzalo" userId="8d19bb927dd3fbd8" providerId="LiveId" clId="{00A4CCC7-760C-5A52-B17A-CA8AF2C890C2}" dt="2025-12-01T14:16:22.456" v="252" actId="20577"/>
          <ac:spMkLst>
            <pc:docMk/>
            <pc:sldMk cId="2939520388" sldId="258"/>
            <ac:spMk id="3" creationId="{219F0E8A-DA1D-4751-9A34-B9FA9C945454}"/>
          </ac:spMkLst>
        </pc:spChg>
      </pc:sldChg>
      <pc:sldChg chg="modSp mod">
        <pc:chgData name="Leonardo Gonzalo" userId="8d19bb927dd3fbd8" providerId="LiveId" clId="{00A4CCC7-760C-5A52-B17A-CA8AF2C890C2}" dt="2025-12-01T14:33:01.169" v="729" actId="20577"/>
        <pc:sldMkLst>
          <pc:docMk/>
          <pc:sldMk cId="3489859376" sldId="260"/>
        </pc:sldMkLst>
        <pc:spChg chg="mod">
          <ac:chgData name="Leonardo Gonzalo" userId="8d19bb927dd3fbd8" providerId="LiveId" clId="{00A4CCC7-760C-5A52-B17A-CA8AF2C890C2}" dt="2025-12-01T14:33:01.169" v="729" actId="20577"/>
          <ac:spMkLst>
            <pc:docMk/>
            <pc:sldMk cId="3489859376" sldId="260"/>
            <ac:spMk id="3" creationId="{3B3DAB4F-1D72-F442-A08D-CCF865EB65DC}"/>
          </ac:spMkLst>
        </pc:spChg>
      </pc:sldChg>
      <pc:sldChg chg="modSp mod">
        <pc:chgData name="Leonardo Gonzalo" userId="8d19bb927dd3fbd8" providerId="LiveId" clId="{00A4CCC7-760C-5A52-B17A-CA8AF2C890C2}" dt="2025-12-01T14:31:55.090" v="719" actId="20577"/>
        <pc:sldMkLst>
          <pc:docMk/>
          <pc:sldMk cId="368982270" sldId="272"/>
        </pc:sldMkLst>
        <pc:spChg chg="mod">
          <ac:chgData name="Leonardo Gonzalo" userId="8d19bb927dd3fbd8" providerId="LiveId" clId="{00A4CCC7-760C-5A52-B17A-CA8AF2C890C2}" dt="2025-12-01T14:31:55.090" v="719" actId="20577"/>
          <ac:spMkLst>
            <pc:docMk/>
            <pc:sldMk cId="368982270" sldId="272"/>
            <ac:spMk id="3" creationId="{C7FFEBF4-7121-3805-811D-A578E901497E}"/>
          </ac:spMkLst>
        </pc:spChg>
      </pc:sldChg>
      <pc:sldChg chg="modSp mod">
        <pc:chgData name="Leonardo Gonzalo" userId="8d19bb927dd3fbd8" providerId="LiveId" clId="{00A4CCC7-760C-5A52-B17A-CA8AF2C890C2}" dt="2025-12-01T14:32:22.867" v="722" actId="20577"/>
        <pc:sldMkLst>
          <pc:docMk/>
          <pc:sldMk cId="3254783790" sldId="276"/>
        </pc:sldMkLst>
        <pc:spChg chg="mod">
          <ac:chgData name="Leonardo Gonzalo" userId="8d19bb927dd3fbd8" providerId="LiveId" clId="{00A4CCC7-760C-5A52-B17A-CA8AF2C890C2}" dt="2025-12-01T14:16:49.322" v="260" actId="20577"/>
          <ac:spMkLst>
            <pc:docMk/>
            <pc:sldMk cId="3254783790" sldId="276"/>
            <ac:spMk id="2" creationId="{72485DC6-5174-C457-9E6D-2ADD6004B16D}"/>
          </ac:spMkLst>
        </pc:spChg>
        <pc:spChg chg="mod">
          <ac:chgData name="Leonardo Gonzalo" userId="8d19bb927dd3fbd8" providerId="LiveId" clId="{00A4CCC7-760C-5A52-B17A-CA8AF2C890C2}" dt="2025-12-01T14:32:22.867" v="722" actId="20577"/>
          <ac:spMkLst>
            <pc:docMk/>
            <pc:sldMk cId="3254783790" sldId="276"/>
            <ac:spMk id="3" creationId="{8E2F691A-3F59-F768-654F-50ABF6F987E6}"/>
          </ac:spMkLst>
        </pc:spChg>
        <pc:picChg chg="mod">
          <ac:chgData name="Leonardo Gonzalo" userId="8d19bb927dd3fbd8" providerId="LiveId" clId="{00A4CCC7-760C-5A52-B17A-CA8AF2C890C2}" dt="2025-12-01T14:16:36.273" v="255" actId="14100"/>
          <ac:picMkLst>
            <pc:docMk/>
            <pc:sldMk cId="3254783790" sldId="276"/>
            <ac:picMk id="4" creationId="{777AF964-BBC1-02E2-812E-D7E154E0A65D}"/>
          </ac:picMkLst>
        </pc:picChg>
      </pc:sldChg>
      <pc:sldChg chg="modSp mod">
        <pc:chgData name="Leonardo Gonzalo" userId="8d19bb927dd3fbd8" providerId="LiveId" clId="{00A4CCC7-760C-5A52-B17A-CA8AF2C890C2}" dt="2025-12-01T14:32:40.353" v="726" actId="20577"/>
        <pc:sldMkLst>
          <pc:docMk/>
          <pc:sldMk cId="2318505735" sldId="285"/>
        </pc:sldMkLst>
        <pc:spChg chg="mod">
          <ac:chgData name="Leonardo Gonzalo" userId="8d19bb927dd3fbd8" providerId="LiveId" clId="{00A4CCC7-760C-5A52-B17A-CA8AF2C890C2}" dt="2025-12-01T14:22:25.907" v="340" actId="20577"/>
          <ac:spMkLst>
            <pc:docMk/>
            <pc:sldMk cId="2318505735" sldId="285"/>
            <ac:spMk id="3" creationId="{A0BC0F33-13F8-9C8C-0C6D-0C8D8EFD6DED}"/>
          </ac:spMkLst>
        </pc:spChg>
        <pc:spChg chg="mod">
          <ac:chgData name="Leonardo Gonzalo" userId="8d19bb927dd3fbd8" providerId="LiveId" clId="{00A4CCC7-760C-5A52-B17A-CA8AF2C890C2}" dt="2025-12-01T14:32:40.353" v="726" actId="20577"/>
          <ac:spMkLst>
            <pc:docMk/>
            <pc:sldMk cId="2318505735" sldId="285"/>
            <ac:spMk id="5" creationId="{90CC0AC1-D072-2F30-C89B-BB83919E70CE}"/>
          </ac:spMkLst>
        </pc:spChg>
      </pc:sldChg>
      <pc:sldChg chg="modSp mod">
        <pc:chgData name="Leonardo Gonzalo" userId="8d19bb927dd3fbd8" providerId="LiveId" clId="{00A4CCC7-760C-5A52-B17A-CA8AF2C890C2}" dt="2025-12-01T14:18:18.973" v="268" actId="13926"/>
        <pc:sldMkLst>
          <pc:docMk/>
          <pc:sldMk cId="3989607768" sldId="289"/>
        </pc:sldMkLst>
        <pc:spChg chg="mod">
          <ac:chgData name="Leonardo Gonzalo" userId="8d19bb927dd3fbd8" providerId="LiveId" clId="{00A4CCC7-760C-5A52-B17A-CA8AF2C890C2}" dt="2025-12-01T14:18:18.973" v="268" actId="13926"/>
          <ac:spMkLst>
            <pc:docMk/>
            <pc:sldMk cId="3989607768" sldId="289"/>
            <ac:spMk id="6" creationId="{3AAFEA63-4337-CF55-3A5F-31C17C31DAFA}"/>
          </ac:spMkLst>
        </pc:spChg>
      </pc:sldChg>
      <pc:sldChg chg="modSp mod">
        <pc:chgData name="Leonardo Gonzalo" userId="8d19bb927dd3fbd8" providerId="LiveId" clId="{00A4CCC7-760C-5A52-B17A-CA8AF2C890C2}" dt="2025-12-01T14:29:54.607" v="620" actId="20577"/>
        <pc:sldMkLst>
          <pc:docMk/>
          <pc:sldMk cId="3196128825" sldId="290"/>
        </pc:sldMkLst>
        <pc:spChg chg="mod">
          <ac:chgData name="Leonardo Gonzalo" userId="8d19bb927dd3fbd8" providerId="LiveId" clId="{00A4CCC7-760C-5A52-B17A-CA8AF2C890C2}" dt="2025-12-01T14:28:21.631" v="492" actId="20577"/>
          <ac:spMkLst>
            <pc:docMk/>
            <pc:sldMk cId="3196128825" sldId="290"/>
            <ac:spMk id="7" creationId="{BA6F2242-F80F-70C1-510D-4763B670115E}"/>
          </ac:spMkLst>
        </pc:spChg>
        <pc:spChg chg="mod">
          <ac:chgData name="Leonardo Gonzalo" userId="8d19bb927dd3fbd8" providerId="LiveId" clId="{00A4CCC7-760C-5A52-B17A-CA8AF2C890C2}" dt="2025-12-01T14:29:24.181" v="613" actId="20577"/>
          <ac:spMkLst>
            <pc:docMk/>
            <pc:sldMk cId="3196128825" sldId="290"/>
            <ac:spMk id="13" creationId="{DFA7FB48-57B9-38F9-2A9E-5C5592F1E877}"/>
          </ac:spMkLst>
        </pc:spChg>
        <pc:spChg chg="mod">
          <ac:chgData name="Leonardo Gonzalo" userId="8d19bb927dd3fbd8" providerId="LiveId" clId="{00A4CCC7-760C-5A52-B17A-CA8AF2C890C2}" dt="2025-12-01T14:29:41.020" v="617" actId="20577"/>
          <ac:spMkLst>
            <pc:docMk/>
            <pc:sldMk cId="3196128825" sldId="290"/>
            <ac:spMk id="14" creationId="{E234AB8D-717D-62CF-909A-AD8840D1C08B}"/>
          </ac:spMkLst>
        </pc:spChg>
        <pc:spChg chg="mod">
          <ac:chgData name="Leonardo Gonzalo" userId="8d19bb927dd3fbd8" providerId="LiveId" clId="{00A4CCC7-760C-5A52-B17A-CA8AF2C890C2}" dt="2025-12-01T14:29:54.607" v="620" actId="20577"/>
          <ac:spMkLst>
            <pc:docMk/>
            <pc:sldMk cId="3196128825" sldId="290"/>
            <ac:spMk id="15" creationId="{D9901AF8-3925-D9B7-DA78-84BA3F0F83FB}"/>
          </ac:spMkLst>
        </pc:spChg>
        <pc:picChg chg="mod">
          <ac:chgData name="Leonardo Gonzalo" userId="8d19bb927dd3fbd8" providerId="LiveId" clId="{00A4CCC7-760C-5A52-B17A-CA8AF2C890C2}" dt="2025-12-01T14:29:28.647" v="614" actId="1076"/>
          <ac:picMkLst>
            <pc:docMk/>
            <pc:sldMk cId="3196128825" sldId="290"/>
            <ac:picMk id="4" creationId="{76A9FDCF-3D68-BE74-EB24-83034B4B0F95}"/>
          </ac:picMkLst>
        </pc:picChg>
      </pc:sldChg>
      <pc:sldChg chg="modSp mod">
        <pc:chgData name="Leonardo Gonzalo" userId="8d19bb927dd3fbd8" providerId="LiveId" clId="{00A4CCC7-760C-5A52-B17A-CA8AF2C890C2}" dt="2025-12-01T14:30:32.159" v="629" actId="20577"/>
        <pc:sldMkLst>
          <pc:docMk/>
          <pc:sldMk cId="604721561" sldId="292"/>
        </pc:sldMkLst>
        <pc:spChg chg="mod">
          <ac:chgData name="Leonardo Gonzalo" userId="8d19bb927dd3fbd8" providerId="LiveId" clId="{00A4CCC7-760C-5A52-B17A-CA8AF2C890C2}" dt="2025-12-01T14:30:32.159" v="629" actId="20577"/>
          <ac:spMkLst>
            <pc:docMk/>
            <pc:sldMk cId="604721561" sldId="292"/>
            <ac:spMk id="3" creationId="{5587DC2D-CEAE-07B7-D901-E40585B97FFE}"/>
          </ac:spMkLst>
        </pc:spChg>
      </pc:sldChg>
      <pc:sldChg chg="modSp mod">
        <pc:chgData name="Leonardo Gonzalo" userId="8d19bb927dd3fbd8" providerId="LiveId" clId="{00A4CCC7-760C-5A52-B17A-CA8AF2C890C2}" dt="2025-12-01T14:12:31.690" v="53" actId="20577"/>
        <pc:sldMkLst>
          <pc:docMk/>
          <pc:sldMk cId="1270496509" sldId="297"/>
        </pc:sldMkLst>
        <pc:spChg chg="mod">
          <ac:chgData name="Leonardo Gonzalo" userId="8d19bb927dd3fbd8" providerId="LiveId" clId="{00A4CCC7-760C-5A52-B17A-CA8AF2C890C2}" dt="2025-12-01T14:11:19.197" v="36" actId="20577"/>
          <ac:spMkLst>
            <pc:docMk/>
            <pc:sldMk cId="1270496509" sldId="297"/>
            <ac:spMk id="2" creationId="{A7B5325D-C86A-0380-8FEA-26DDB1F4D0BC}"/>
          </ac:spMkLst>
        </pc:spChg>
        <pc:spChg chg="mod">
          <ac:chgData name="Leonardo Gonzalo" userId="8d19bb927dd3fbd8" providerId="LiveId" clId="{00A4CCC7-760C-5A52-B17A-CA8AF2C890C2}" dt="2025-12-01T14:12:31.690" v="53" actId="20577"/>
          <ac:spMkLst>
            <pc:docMk/>
            <pc:sldMk cId="1270496509" sldId="297"/>
            <ac:spMk id="3" creationId="{BC1572BA-D598-50DE-7D74-DDB10DB9263C}"/>
          </ac:spMkLst>
        </pc:spChg>
      </pc:sldChg>
      <pc:sldChg chg="modSp mod">
        <pc:chgData name="Leonardo Gonzalo" userId="8d19bb927dd3fbd8" providerId="LiveId" clId="{00A4CCC7-760C-5A52-B17A-CA8AF2C890C2}" dt="2025-12-01T14:27:15.900" v="466" actId="14100"/>
        <pc:sldMkLst>
          <pc:docMk/>
          <pc:sldMk cId="1205089290" sldId="299"/>
        </pc:sldMkLst>
        <pc:spChg chg="mod">
          <ac:chgData name="Leonardo Gonzalo" userId="8d19bb927dd3fbd8" providerId="LiveId" clId="{00A4CCC7-760C-5A52-B17A-CA8AF2C890C2}" dt="2025-12-01T14:26:15.450" v="433" actId="14100"/>
          <ac:spMkLst>
            <pc:docMk/>
            <pc:sldMk cId="1205089290" sldId="299"/>
            <ac:spMk id="6" creationId="{52D4AA7D-A531-17E9-189C-5368E572ECA1}"/>
          </ac:spMkLst>
        </pc:spChg>
        <pc:spChg chg="mod">
          <ac:chgData name="Leonardo Gonzalo" userId="8d19bb927dd3fbd8" providerId="LiveId" clId="{00A4CCC7-760C-5A52-B17A-CA8AF2C890C2}" dt="2025-12-01T14:25:27.977" v="411" actId="20577"/>
          <ac:spMkLst>
            <pc:docMk/>
            <pc:sldMk cId="1205089290" sldId="299"/>
            <ac:spMk id="7" creationId="{DE271D21-41F7-DD0C-5E82-DB3C73F55435}"/>
          </ac:spMkLst>
        </pc:spChg>
        <pc:spChg chg="mod">
          <ac:chgData name="Leonardo Gonzalo" userId="8d19bb927dd3fbd8" providerId="LiveId" clId="{00A4CCC7-760C-5A52-B17A-CA8AF2C890C2}" dt="2025-12-01T14:24:17.480" v="397" actId="20577"/>
          <ac:spMkLst>
            <pc:docMk/>
            <pc:sldMk cId="1205089290" sldId="299"/>
            <ac:spMk id="9" creationId="{C3809DEE-8EEA-C632-F478-3BF9033CA875}"/>
          </ac:spMkLst>
        </pc:spChg>
        <pc:spChg chg="mod">
          <ac:chgData name="Leonardo Gonzalo" userId="8d19bb927dd3fbd8" providerId="LiveId" clId="{00A4CCC7-760C-5A52-B17A-CA8AF2C890C2}" dt="2025-12-01T14:26:07.713" v="431" actId="20577"/>
          <ac:spMkLst>
            <pc:docMk/>
            <pc:sldMk cId="1205089290" sldId="299"/>
            <ac:spMk id="28" creationId="{D3C0372E-AAB6-B186-B4D7-1B1687E4C90F}"/>
          </ac:spMkLst>
        </pc:spChg>
        <pc:spChg chg="mod">
          <ac:chgData name="Leonardo Gonzalo" userId="8d19bb927dd3fbd8" providerId="LiveId" clId="{00A4CCC7-760C-5A52-B17A-CA8AF2C890C2}" dt="2025-12-01T14:26:41.191" v="441" actId="20577"/>
          <ac:spMkLst>
            <pc:docMk/>
            <pc:sldMk cId="1205089290" sldId="299"/>
            <ac:spMk id="63" creationId="{B462E40F-A191-07A3-AAE4-64FC0C4B9D14}"/>
          </ac:spMkLst>
        </pc:spChg>
        <pc:spChg chg="mod">
          <ac:chgData name="Leonardo Gonzalo" userId="8d19bb927dd3fbd8" providerId="LiveId" clId="{00A4CCC7-760C-5A52-B17A-CA8AF2C890C2}" dt="2025-12-01T14:27:15.900" v="466" actId="14100"/>
          <ac:spMkLst>
            <pc:docMk/>
            <pc:sldMk cId="1205089290" sldId="299"/>
            <ac:spMk id="64" creationId="{9365CF50-0B55-2D7C-58C8-0C8B17BAA65F}"/>
          </ac:spMkLst>
        </pc:spChg>
        <pc:grpChg chg="mod">
          <ac:chgData name="Leonardo Gonzalo" userId="8d19bb927dd3fbd8" providerId="LiveId" clId="{00A4CCC7-760C-5A52-B17A-CA8AF2C890C2}" dt="2025-12-01T14:24:48.186" v="407" actId="171"/>
          <ac:grpSpMkLst>
            <pc:docMk/>
            <pc:sldMk cId="1205089290" sldId="299"/>
            <ac:grpSpMk id="13" creationId="{411E97D8-C944-B6A7-DFF5-CA5DF8ADB04A}"/>
          </ac:grpSpMkLst>
        </pc:grpChg>
      </pc:sldChg>
      <pc:sldChg chg="modSp mod">
        <pc:chgData name="Leonardo Gonzalo" userId="8d19bb927dd3fbd8" providerId="LiveId" clId="{00A4CCC7-760C-5A52-B17A-CA8AF2C890C2}" dt="2025-12-01T14:18:45.457" v="272" actId="20577"/>
        <pc:sldMkLst>
          <pc:docMk/>
          <pc:sldMk cId="4288487455" sldId="300"/>
        </pc:sldMkLst>
        <pc:spChg chg="mod">
          <ac:chgData name="Leonardo Gonzalo" userId="8d19bb927dd3fbd8" providerId="LiveId" clId="{00A4CCC7-760C-5A52-B17A-CA8AF2C890C2}" dt="2025-12-01T14:18:45.457" v="272" actId="20577"/>
          <ac:spMkLst>
            <pc:docMk/>
            <pc:sldMk cId="4288487455" sldId="300"/>
            <ac:spMk id="6" creationId="{130AD1C0-AD14-DF25-75B0-8A8EBE528CEE}"/>
          </ac:spMkLst>
        </pc:spChg>
      </pc:sldChg>
      <pc:sldChg chg="modSp mod">
        <pc:chgData name="Leonardo Gonzalo" userId="8d19bb927dd3fbd8" providerId="LiveId" clId="{00A4CCC7-760C-5A52-B17A-CA8AF2C890C2}" dt="2025-12-01T14:19:55.329" v="282" actId="20577"/>
        <pc:sldMkLst>
          <pc:docMk/>
          <pc:sldMk cId="2351439095" sldId="301"/>
        </pc:sldMkLst>
        <pc:spChg chg="mod">
          <ac:chgData name="Leonardo Gonzalo" userId="8d19bb927dd3fbd8" providerId="LiveId" clId="{00A4CCC7-760C-5A52-B17A-CA8AF2C890C2}" dt="2025-12-01T14:19:55.329" v="282" actId="20577"/>
          <ac:spMkLst>
            <pc:docMk/>
            <pc:sldMk cId="2351439095" sldId="301"/>
            <ac:spMk id="3" creationId="{32EC7778-A1E0-D894-A7B7-9D1EBB7A803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2DCA1D-ACB7-624D-9646-AAD9BDDCB24A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3D45EA-7AF3-7147-AEC7-88A795061C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522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3D45EA-7AF3-7147-AEC7-88A795061C1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575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s.gov/charlesrivertaskforce" TargetMode="External"/><Relationship Id="rId2" Type="http://schemas.openxmlformats.org/officeDocument/2006/relationships/hyperlink" Target="mailto:charlesrivertaskforce@mass.gov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s://mapc.az1.qualtrics.com/jfe/form/SV_86x2r4TFJ7DmKd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687639"/>
            <a:ext cx="10058400" cy="1804036"/>
          </a:xfrm>
        </p:spPr>
        <p:txBody>
          <a:bodyPr>
            <a:normAutofit fontScale="90000"/>
          </a:bodyPr>
          <a:lstStyle/>
          <a:p>
            <a:r>
              <a:rPr lang="es-ES" sz="5000" dirty="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Grupo de Trabajo del Río Charles (Charles </a:t>
            </a:r>
            <a:r>
              <a:rPr lang="es-ES" sz="5000" dirty="0" err="1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River</a:t>
            </a:r>
            <a:r>
              <a:rPr lang="es-ES" sz="5000" dirty="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) sobre Acceso Equitativo al Río</a:t>
            </a:r>
            <a:endParaRPr lang="en-US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3205465"/>
            <a:ext cx="10058400" cy="1143000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r>
              <a:rPr lang="en-US" sz="2800" cap="none" dirty="0">
                <a:solidFill>
                  <a:srgbClr val="004B24"/>
                </a:solidFill>
                <a:latin typeface="Arial"/>
                <a:cs typeface="Arial"/>
              </a:rPr>
              <a:t>Audiencias </a:t>
            </a:r>
            <a:r>
              <a:rPr lang="en-US" sz="2800" cap="none" dirty="0" err="1">
                <a:solidFill>
                  <a:srgbClr val="004B24"/>
                </a:solidFill>
                <a:latin typeface="Arial"/>
                <a:cs typeface="Arial"/>
              </a:rPr>
              <a:t>Públicas</a:t>
            </a:r>
            <a:r>
              <a:rPr lang="en-US" sz="2800" cap="none" dirty="0">
                <a:solidFill>
                  <a:srgbClr val="004B24"/>
                </a:solidFill>
                <a:latin typeface="Arial"/>
                <a:cs typeface="Arial"/>
              </a:rPr>
              <a:t> de </a:t>
            </a:r>
            <a:r>
              <a:rPr lang="en-US" sz="2800" cap="none" dirty="0" err="1">
                <a:solidFill>
                  <a:srgbClr val="004B24"/>
                </a:solidFill>
                <a:latin typeface="Arial"/>
                <a:cs typeface="Arial"/>
              </a:rPr>
              <a:t>Otoño</a:t>
            </a:r>
            <a:r>
              <a:rPr lang="en-US" sz="2800" cap="none" dirty="0">
                <a:solidFill>
                  <a:srgbClr val="004B24"/>
                </a:solidFill>
                <a:latin typeface="Arial"/>
                <a:cs typeface="Arial"/>
              </a:rPr>
              <a:t> | </a:t>
            </a:r>
            <a:r>
              <a:rPr lang="en-US" sz="2800" cap="none" dirty="0" err="1">
                <a:solidFill>
                  <a:srgbClr val="004B24"/>
                </a:solidFill>
                <a:latin typeface="Arial"/>
                <a:cs typeface="Arial"/>
              </a:rPr>
              <a:t>Noviembre</a:t>
            </a:r>
            <a:r>
              <a:rPr lang="en-US" sz="2800" cap="none" dirty="0">
                <a:solidFill>
                  <a:srgbClr val="004B24"/>
                </a:solidFill>
                <a:latin typeface="Arial"/>
                <a:cs typeface="Arial"/>
              </a:rPr>
              <a:t> 17,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B2CB42-F02C-DB12-5E81-9B270E45EF08}"/>
              </a:ext>
            </a:extLst>
          </p:cNvPr>
          <p:cNvSpPr txBox="1"/>
          <p:nvPr/>
        </p:nvSpPr>
        <p:spPr>
          <a:xfrm>
            <a:off x="1142999" y="4822031"/>
            <a:ext cx="9970292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dirty="0">
                <a:latin typeface="Arial"/>
                <a:ea typeface="Calibri"/>
                <a:cs typeface="Arial"/>
              </a:rPr>
              <a:t>Comenzaremos a las 6:10pm. Por favor, preséntese con su vecino y describa brevemente su actividad favorita que hacer en Memorial Drive</a:t>
            </a:r>
            <a:r>
              <a:rPr lang="en-US" sz="2400" dirty="0">
                <a:latin typeface="Arial"/>
                <a:ea typeface="Calibri"/>
                <a:cs typeface="Arial"/>
              </a:rPr>
              <a:t>.</a:t>
            </a:r>
            <a:endParaRPr lang="en-US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3C1FC-E21D-1B98-9442-3710EF517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5E2F3-84C0-36BF-2DB7-6E35E9473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Aptos Display"/>
              </a:rPr>
              <a:t>Responsabilidades del grupo de trabajo</a:t>
            </a:r>
            <a:endParaRPr lang="en-US" dirty="0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DAB4F-1D72-F442-A08D-CCF865EB6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13973"/>
            <a:ext cx="10058400" cy="4023360"/>
          </a:xfrm>
        </p:spPr>
        <p:txBody>
          <a:bodyPr vert="horz" lIns="0" tIns="45720" rIns="0" bIns="45720" rtlCol="0" anchor="t">
            <a:normAutofit/>
          </a:bodyPr>
          <a:lstStyle/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3100" b="1" dirty="0">
                <a:solidFill>
                  <a:schemeClr val="accent2"/>
                </a:solidFill>
                <a:latin typeface="Aptos Narrow"/>
              </a:rPr>
              <a:t>Como se describe en la Sección 205 </a:t>
            </a:r>
            <a:r>
              <a:rPr lang="en-US" sz="3100" b="1" dirty="0">
                <a:solidFill>
                  <a:schemeClr val="accent2"/>
                </a:solidFill>
                <a:latin typeface="Aptos Narrow"/>
              </a:rPr>
              <a:t>:</a:t>
            </a:r>
            <a:endParaRPr lang="en-US" sz="2600" dirty="0">
              <a:latin typeface="Aptos Narrow" panose="020B0004020202020204" pitchFamily="34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600" dirty="0">
                <a:latin typeface="Aptos Narrow" panose="020B0004020202020204" pitchFamily="34" charset="0"/>
              </a:rPr>
              <a:t> </a:t>
            </a:r>
            <a:r>
              <a:rPr lang="en-US" sz="2600" dirty="0" err="1">
                <a:latin typeface="Aptos Narrow" panose="020B0004020202020204" pitchFamily="34" charset="0"/>
              </a:rPr>
              <a:t>Organizar</a:t>
            </a:r>
            <a:r>
              <a:rPr lang="en-US" sz="2600" dirty="0">
                <a:latin typeface="Aptos Narrow" panose="020B0004020202020204" pitchFamily="34" charset="0"/>
              </a:rPr>
              <a:t> </a:t>
            </a:r>
            <a:r>
              <a:rPr lang="en-US" sz="2600" dirty="0" err="1">
                <a:latin typeface="Aptos Narrow" panose="020B0004020202020204" pitchFamily="34" charset="0"/>
              </a:rPr>
              <a:t>tres</a:t>
            </a:r>
            <a:r>
              <a:rPr lang="en-US" sz="2600" dirty="0">
                <a:latin typeface="Aptos Narrow" panose="020B0004020202020204" pitchFamily="34" charset="0"/>
              </a:rPr>
              <a:t> (3) audiencias </a:t>
            </a:r>
            <a:r>
              <a:rPr lang="en-US" sz="2600" dirty="0" err="1">
                <a:latin typeface="Aptos Narrow" panose="020B0004020202020204" pitchFamily="34" charset="0"/>
              </a:rPr>
              <a:t>públicas</a:t>
            </a:r>
            <a:endParaRPr lang="en-US" sz="2600" dirty="0">
              <a:latin typeface="Aptos Narrow" panose="020B0004020202020204" pitchFamily="34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600" dirty="0">
                <a:latin typeface="Aptos Narrow" panose="020B0004020202020204" pitchFamily="34" charset="0"/>
              </a:rPr>
              <a:t> </a:t>
            </a:r>
            <a:r>
              <a:rPr lang="en-US" sz="2600" dirty="0" err="1">
                <a:latin typeface="Aptos Narrow" panose="020B0004020202020204" pitchFamily="34" charset="0"/>
              </a:rPr>
              <a:t>Aceptar</a:t>
            </a:r>
            <a:r>
              <a:rPr lang="en-US" sz="2600" dirty="0">
                <a:latin typeface="Aptos Narrow" panose="020B0004020202020204" pitchFamily="34" charset="0"/>
              </a:rPr>
              <a:t> </a:t>
            </a:r>
            <a:r>
              <a:rPr lang="en-US" sz="2600" dirty="0" err="1">
                <a:latin typeface="Aptos Narrow" panose="020B0004020202020204" pitchFamily="34" charset="0"/>
              </a:rPr>
              <a:t>comentarios</a:t>
            </a:r>
            <a:r>
              <a:rPr lang="en-US" sz="2600" dirty="0">
                <a:latin typeface="Aptos Narrow" panose="020B0004020202020204" pitchFamily="34" charset="0"/>
              </a:rPr>
              <a:t> </a:t>
            </a:r>
            <a:r>
              <a:rPr lang="en-US" sz="2600" dirty="0" err="1">
                <a:latin typeface="Aptos Narrow" panose="020B0004020202020204" pitchFamily="34" charset="0"/>
              </a:rPr>
              <a:t>públicos</a:t>
            </a:r>
            <a:r>
              <a:rPr lang="en-US" sz="2600" dirty="0">
                <a:latin typeface="Aptos Narrow" panose="020B0004020202020204" pitchFamily="34" charset="0"/>
              </a:rPr>
              <a:t> antes de </a:t>
            </a:r>
            <a:r>
              <a:rPr lang="en-US" sz="2600" dirty="0" err="1">
                <a:latin typeface="Aptos Narrow" panose="020B0004020202020204" pitchFamily="34" charset="0"/>
              </a:rPr>
              <a:t>presentar</a:t>
            </a:r>
            <a:r>
              <a:rPr lang="en-US" sz="2600" dirty="0">
                <a:latin typeface="Aptos Narrow" panose="020B0004020202020204" pitchFamily="34" charset="0"/>
              </a:rPr>
              <a:t> el </a:t>
            </a:r>
            <a:r>
              <a:rPr lang="en-US" sz="2600" dirty="0" err="1">
                <a:latin typeface="Aptos Narrow" panose="020B0004020202020204" pitchFamily="34" charset="0"/>
              </a:rPr>
              <a:t>informe</a:t>
            </a:r>
            <a:r>
              <a:rPr lang="en-US" sz="2600" dirty="0">
                <a:latin typeface="Aptos Narrow" panose="020B0004020202020204" pitchFamily="34" charset="0"/>
              </a:rPr>
              <a:t> final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600" dirty="0">
                <a:latin typeface="Aptos Narrow"/>
              </a:rPr>
              <a:t> </a:t>
            </a:r>
            <a:r>
              <a:rPr lang="es-ES" sz="2600" dirty="0">
                <a:latin typeface="Aptos Narrow"/>
              </a:rPr>
              <a:t>Presentar un informe con recomendaciones a los secretarios de la Cámara de Representantes y del Senado</a:t>
            </a:r>
            <a:endParaRPr lang="en-US" sz="2600" dirty="0">
              <a:latin typeface="Aptos Narrow"/>
            </a:endParaRPr>
          </a:p>
        </p:txBody>
      </p:sp>
    </p:spTree>
    <p:extLst>
      <p:ext uri="{BB962C8B-B14F-4D97-AF65-F5344CB8AC3E}">
        <p14:creationId xmlns:p14="http://schemas.microsoft.com/office/powerpoint/2010/main" val="3489859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68E77-C7B0-4544-9B08-17EC521CB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17C36-0434-71FC-40E0-47ABB3701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100" cap="none" dirty="0" err="1">
                <a:solidFill>
                  <a:srgbClr val="404040"/>
                </a:solidFill>
                <a:latin typeface="Aptos Display"/>
                <a:ea typeface="+mj-lt"/>
                <a:cs typeface="+mj-lt"/>
              </a:rPr>
              <a:t>Cronograma</a:t>
            </a:r>
            <a:r>
              <a:rPr lang="en-US" sz="4100" cap="none" dirty="0">
                <a:solidFill>
                  <a:srgbClr val="404040"/>
                </a:solidFill>
                <a:latin typeface="Aptos Display"/>
                <a:ea typeface="+mj-lt"/>
                <a:cs typeface="+mj-lt"/>
              </a:rPr>
              <a:t> del </a:t>
            </a:r>
            <a:r>
              <a:rPr lang="en-US" sz="4100" cap="none" dirty="0" err="1">
                <a:solidFill>
                  <a:srgbClr val="404040"/>
                </a:solidFill>
                <a:latin typeface="Aptos Display"/>
                <a:ea typeface="+mj-lt"/>
                <a:cs typeface="+mj-lt"/>
              </a:rPr>
              <a:t>proyecto</a:t>
            </a:r>
            <a:endParaRPr lang="en-US" sz="4100" cap="none" dirty="0">
              <a:solidFill>
                <a:srgbClr val="404040"/>
              </a:solidFill>
              <a:latin typeface="Aptos Display"/>
              <a:ea typeface="+mj-lt"/>
              <a:cs typeface="+mj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6C7A25-126E-0304-6B43-2BEA4802EC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solidFill>
            <a:srgbClr val="004B24"/>
          </a:solidFill>
        </p:spPr>
        <p:txBody>
          <a:bodyPr>
            <a:normAutofit fontScale="92500" lnSpcReduction="20000"/>
          </a:bodyPr>
          <a:lstStyle/>
          <a:p>
            <a:r>
              <a:rPr lang="es-ES" sz="2000" dirty="0">
                <a:solidFill>
                  <a:schemeClr val="bg1"/>
                </a:solidFill>
                <a:latin typeface="Aptos ExtraBold" panose="020B0004020202020204" pitchFamily="34" charset="0"/>
              </a:rPr>
              <a:t>Evaluación inicial y preparación para el compromiso</a:t>
            </a:r>
            <a:endParaRPr lang="en-US" sz="2000" dirty="0">
              <a:solidFill>
                <a:schemeClr val="bg1"/>
              </a:solidFill>
              <a:latin typeface="Aptos ExtraBold" panose="020B00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5E64D6-8891-CA26-9B07-F769CCD3A6E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solidFill>
            <a:srgbClr val="004B24"/>
          </a:solidFill>
        </p:spPr>
        <p:txBody>
          <a:bodyPr vert="horz" lIns="320040" tIns="457200" rIns="0" bIns="45720" rtlCol="0">
            <a:norm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Aptos ExtraBold" panose="020B0004020202020204" pitchFamily="34" charset="0"/>
              </a:rPr>
              <a:t>Difusión</a:t>
            </a:r>
            <a:r>
              <a:rPr lang="en-US" sz="2000" dirty="0">
                <a:solidFill>
                  <a:schemeClr val="bg1"/>
                </a:solidFill>
                <a:latin typeface="Aptos ExtraBold" panose="020B0004020202020204" pitchFamily="34" charset="0"/>
              </a:rPr>
              <a:t> y </a:t>
            </a:r>
            <a:r>
              <a:rPr lang="en-US" sz="2000" dirty="0" err="1">
                <a:solidFill>
                  <a:schemeClr val="bg1"/>
                </a:solidFill>
                <a:latin typeface="Aptos ExtraBold" panose="020B0004020202020204" pitchFamily="34" charset="0"/>
              </a:rPr>
              <a:t>participación</a:t>
            </a:r>
            <a:endParaRPr lang="en-US" sz="2000" dirty="0">
              <a:solidFill>
                <a:schemeClr val="bg1"/>
              </a:solidFill>
              <a:latin typeface="Aptos ExtraBold" panose="020B00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DB86B3-DECF-9B02-5D84-B0EDEC4BB9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solidFill>
            <a:srgbClr val="004B24"/>
          </a:solidFill>
        </p:spPr>
        <p:txBody>
          <a:bodyPr vert="horz" lIns="320040" tIns="457200" rIns="0" bIns="45720" rtlCol="0">
            <a:normAutofit/>
          </a:bodyPr>
          <a:lstStyle/>
          <a:p>
            <a:r>
              <a:rPr lang="en-US" sz="2000" dirty="0" err="1">
                <a:solidFill>
                  <a:schemeClr val="bg1"/>
                </a:solidFill>
                <a:latin typeface="Aptos ExtraBold" panose="020B0004020202020204" pitchFamily="34" charset="0"/>
              </a:rPr>
              <a:t>Desarrollo</a:t>
            </a:r>
            <a:r>
              <a:rPr lang="en-US" sz="2000" dirty="0">
                <a:solidFill>
                  <a:schemeClr val="bg1"/>
                </a:solidFill>
                <a:latin typeface="Aptos ExtraBold" panose="020B0004020202020204" pitchFamily="34" charset="0"/>
              </a:rPr>
              <a:t> de </a:t>
            </a:r>
            <a:r>
              <a:rPr lang="en-US" sz="2000" dirty="0" err="1">
                <a:solidFill>
                  <a:schemeClr val="bg1"/>
                </a:solidFill>
                <a:latin typeface="Aptos ExtraBold" panose="020B0004020202020204" pitchFamily="34" charset="0"/>
              </a:rPr>
              <a:t>recomendaciones</a:t>
            </a:r>
            <a:endParaRPr lang="en-US" sz="2000" dirty="0">
              <a:latin typeface="Aptos ExtraBold" panose="020B0004020202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3809DEE-8EEA-C632-F478-3BF9033CA87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37558" y="2623617"/>
            <a:ext cx="1843406" cy="2534845"/>
          </a:xfrm>
        </p:spPr>
        <p:txBody>
          <a:bodyPr vert="horz" lIns="0" tIns="45720" rIns="0" bIns="45720" rtlCol="0" anchor="t">
            <a:noAutofit/>
          </a:bodyPr>
          <a:lstStyle/>
          <a:p>
            <a:pPr lvl="0" algn="ctr">
              <a:lnSpc>
                <a:spcPct val="90000"/>
              </a:lnSpc>
              <a:spcBef>
                <a:spcPts val="1200"/>
              </a:spcBef>
              <a:buClr>
                <a:srgbClr val="99CB38"/>
              </a:buClr>
              <a:defRPr/>
            </a:pPr>
            <a:r>
              <a:rPr lang="en-US" sz="2000" b="1" dirty="0">
                <a:solidFill>
                  <a:srgbClr val="455F51"/>
                </a:solidFill>
                <a:latin typeface="Aptos Narrow"/>
              </a:rPr>
              <a:t>Julio - </a:t>
            </a:r>
            <a:r>
              <a:rPr lang="en-US" sz="2000" b="1" dirty="0" err="1">
                <a:solidFill>
                  <a:srgbClr val="455F51"/>
                </a:solidFill>
                <a:latin typeface="Aptos Narrow"/>
              </a:rPr>
              <a:t>agosto</a:t>
            </a:r>
            <a:endParaRPr lang="en-US" dirty="0">
              <a:latin typeface="Aptos ExtraBold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endParaRPr lang="en-US" sz="1800" dirty="0">
              <a:latin typeface="Aptos Narrow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1800" dirty="0" err="1">
                <a:latin typeface="Aptos Narrow"/>
              </a:rPr>
              <a:t>Reuniones</a:t>
            </a:r>
            <a:r>
              <a:rPr lang="en-US" sz="1800" dirty="0">
                <a:latin typeface="Aptos Narrow"/>
              </a:rPr>
              <a:t> </a:t>
            </a:r>
            <a:r>
              <a:rPr lang="en-US" sz="1800" dirty="0" err="1">
                <a:latin typeface="Aptos Narrow"/>
              </a:rPr>
              <a:t>informativas</a:t>
            </a:r>
            <a:r>
              <a:rPr lang="en-US" sz="1800" dirty="0">
                <a:latin typeface="Aptos Narrow"/>
              </a:rPr>
              <a:t> </a:t>
            </a:r>
            <a:r>
              <a:rPr lang="en-US" sz="1800" dirty="0" err="1">
                <a:latin typeface="Aptos Narrow"/>
              </a:rPr>
              <a:t>iniciales</a:t>
            </a:r>
            <a:endParaRPr lang="en-US" sz="1800" dirty="0">
              <a:latin typeface="Aptos Narrow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1800" dirty="0">
                <a:latin typeface="Aptos Narrow"/>
              </a:rPr>
              <a:t>Mapeo preliminar de las partes interesadas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1800" dirty="0">
                <a:latin typeface="Aptos Narrow"/>
                <a:ea typeface="Calibri"/>
                <a:cs typeface="Calibri"/>
              </a:rPr>
              <a:t>1era reunión del Grupo de Trabajo (14 de agosto)</a:t>
            </a:r>
            <a:endParaRPr lang="en-US" sz="1800" dirty="0">
              <a:latin typeface="Aptos Narrow"/>
              <a:ea typeface="+mn-lt"/>
              <a:cs typeface="+mn-lt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11E97D8-C944-B6A7-DFF5-CA5DF8ADB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18252" y="4539880"/>
            <a:ext cx="436880" cy="1503680"/>
            <a:chOff x="2712720" y="4267200"/>
            <a:chExt cx="436880" cy="150368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8509A73-4B72-2014-FC88-998E17CAF4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712720" y="4511040"/>
              <a:ext cx="436880" cy="12598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F41BCB1-68A5-D72D-EEA3-40ECCCB02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814320" y="4267200"/>
              <a:ext cx="233680" cy="23368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 Placeholder 27" descr="-Task Force meeting #2 &#10;(9/12)&#10;-Develop a Community Engagement Strategy&#10;-Develop the structure and content for the public hearings&#10;">
            <a:extLst>
              <a:ext uri="{FF2B5EF4-FFF2-40B4-BE49-F238E27FC236}">
                <a16:creationId xmlns:a16="http://schemas.microsoft.com/office/drawing/2014/main" id="{DE271D21-41F7-DD0C-5E82-DB3C73F55435}"/>
              </a:ext>
            </a:extLst>
          </p:cNvPr>
          <p:cNvSpPr txBox="1">
            <a:spLocks/>
          </p:cNvSpPr>
          <p:nvPr/>
        </p:nvSpPr>
        <p:spPr>
          <a:xfrm>
            <a:off x="2880964" y="2610974"/>
            <a:ext cx="2007052" cy="385781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ts val="1500"/>
              </a:lnSpc>
              <a:spcBef>
                <a:spcPts val="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200" b="0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90000"/>
              </a:lnSpc>
              <a:spcBef>
                <a:spcPts val="1200"/>
              </a:spcBef>
              <a:buClr>
                <a:srgbClr val="99CB38"/>
              </a:buClr>
              <a:defRPr/>
            </a:pPr>
            <a:r>
              <a:rPr lang="es-ES" sz="2000" b="1" dirty="0">
                <a:solidFill>
                  <a:srgbClr val="455F51"/>
                </a:solidFill>
                <a:latin typeface="Aptos Narrow"/>
              </a:rPr>
              <a:t>Septiembre</a:t>
            </a:r>
          </a:p>
          <a:p>
            <a:pPr marL="171450" lvl="0" indent="-171450">
              <a:buClr>
                <a:srgbClr val="004B24"/>
              </a:buClr>
              <a:buFont typeface="Wingdings" panose="05000000000000000000" pitchFamily="2" charset="2"/>
              <a:buChar char="§"/>
              <a:defRPr/>
            </a:pPr>
            <a:endParaRPr lang="es-ES" sz="1800" dirty="0">
              <a:latin typeface="Aptos Narrow"/>
            </a:endParaRPr>
          </a:p>
          <a:p>
            <a:pPr marL="171450" lvl="0" indent="-171450">
              <a:buClr>
                <a:srgbClr val="004B24"/>
              </a:buClr>
              <a:buFont typeface="Wingdings" panose="05000000000000000000" pitchFamily="2" charset="2"/>
              <a:buChar char="§"/>
              <a:defRPr/>
            </a:pPr>
            <a:r>
              <a:rPr lang="es-ES" sz="1800" dirty="0">
                <a:latin typeface="Aptos Narrow"/>
              </a:rPr>
              <a:t>2da reunión del Grupo de Trabajo (12 de septiembre)</a:t>
            </a:r>
          </a:p>
          <a:p>
            <a:pPr marL="171450" lvl="0" indent="-171450">
              <a:buClr>
                <a:srgbClr val="004B24"/>
              </a:buClr>
              <a:buFont typeface="Wingdings" panose="05000000000000000000" pitchFamily="2" charset="2"/>
              <a:buChar char="§"/>
              <a:defRPr/>
            </a:pPr>
            <a:r>
              <a:rPr lang="es-ES" sz="1800" dirty="0">
                <a:latin typeface="Aptos Narrow"/>
              </a:rPr>
              <a:t>Desarrollar una Estrategia de Participación Comunitaria Desarrollar la estructura y el contenido de las audiencias públicas</a:t>
            </a:r>
            <a:endParaRPr lang="en-US" sz="1600" dirty="0">
              <a:latin typeface="Aptos ExtraBold" panose="020B00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D4AA7D-A531-17E9-189C-5368E572EC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9292" y="2601494"/>
            <a:ext cx="1840902" cy="3534611"/>
          </a:xfrm>
          <a:prstGeom prst="rect">
            <a:avLst/>
          </a:prstGeom>
          <a:solidFill>
            <a:srgbClr val="004B2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D3C0372E-AAB6-B186-B4D7-1B1687E4C90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50728" y="2663583"/>
            <a:ext cx="1970888" cy="4042017"/>
          </a:xfrm>
        </p:spPr>
        <p:txBody>
          <a:bodyPr vert="horz" lIns="0" tIns="45720" rIns="0" bIns="45720" rtlCol="0" anchor="t">
            <a:noAutofit/>
          </a:bodyPr>
          <a:lstStyle/>
          <a:p>
            <a:pPr lvl="0" algn="ctr">
              <a:lnSpc>
                <a:spcPct val="90000"/>
              </a:lnSpc>
              <a:spcBef>
                <a:spcPts val="1200"/>
              </a:spcBef>
              <a:buClr>
                <a:srgbClr val="99CB38"/>
              </a:buClr>
              <a:defRPr/>
            </a:pPr>
            <a:r>
              <a:rPr lang="en-US" sz="2000" b="1" dirty="0" err="1">
                <a:solidFill>
                  <a:schemeClr val="bg1"/>
                </a:solidFill>
                <a:latin typeface="Aptos Narrow"/>
              </a:rPr>
              <a:t>Octubre-noviembre</a:t>
            </a:r>
            <a:endParaRPr lang="en-US" sz="1600" dirty="0">
              <a:solidFill>
                <a:schemeClr val="bg1"/>
              </a:solidFill>
              <a:latin typeface="Aptos Narrow"/>
            </a:endParaRP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r>
              <a:rPr lang="es-ES" sz="1400" dirty="0">
                <a:solidFill>
                  <a:schemeClr val="bg1"/>
                </a:solidFill>
                <a:latin typeface="Aptos Narrow"/>
              </a:rPr>
              <a:t>3ra reunión del Grupo de Trabajo (6 de octubre)</a:t>
            </a: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r>
              <a:rPr lang="es-ES" sz="1400" dirty="0">
                <a:solidFill>
                  <a:schemeClr val="bg1"/>
                </a:solidFill>
                <a:latin typeface="Aptos Narrow"/>
              </a:rPr>
              <a:t>Realizar una serie de Conversaciones individuales, seguimiento, grupos focales, etc.</a:t>
            </a: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r>
              <a:rPr lang="es-ES" sz="1400" dirty="0">
                <a:solidFill>
                  <a:schemeClr val="bg1"/>
                </a:solidFill>
                <a:latin typeface="Aptos Narrow"/>
              </a:rPr>
              <a:t>4ta reunión del Grupo de Trabajo (3 de noviembre)</a:t>
            </a:r>
          </a:p>
          <a:p>
            <a:pPr marL="285750" indent="-285750">
              <a:buClr>
                <a:srgbClr val="004B24"/>
              </a:buClr>
              <a:buFont typeface="Wingdings"/>
              <a:buChar char="§"/>
            </a:pPr>
            <a:r>
              <a:rPr lang="es-ES" sz="1400" dirty="0">
                <a:solidFill>
                  <a:schemeClr val="bg1"/>
                </a:solidFill>
                <a:latin typeface="Aptos Narrow"/>
              </a:rPr>
              <a:t>Dos (3) Audiencias Públicas (10 y 17 de noviembre)</a:t>
            </a:r>
            <a:endParaRPr lang="en-US" sz="1400" dirty="0">
              <a:latin typeface="Aptos ExtraBold" panose="020B0004020202020204" pitchFamily="34" charset="0"/>
            </a:endParaRP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B462E40F-A191-07A3-AAE4-64FC0C4B9D1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259558" y="2660504"/>
            <a:ext cx="1735585" cy="839183"/>
          </a:xfrm>
        </p:spPr>
        <p:txBody>
          <a:bodyPr vert="horz" lIns="0" tIns="45720" rIns="0" bIns="45720" rtlCol="0" anchor="t">
            <a:noAutofit/>
          </a:bodyPr>
          <a:lstStyle/>
          <a:p>
            <a:pPr lvl="0" algn="ctr">
              <a:lnSpc>
                <a:spcPct val="90000"/>
              </a:lnSpc>
              <a:spcBef>
                <a:spcPts val="1200"/>
              </a:spcBef>
              <a:buClr>
                <a:srgbClr val="99CB38"/>
              </a:buClr>
              <a:defRPr/>
            </a:pPr>
            <a:r>
              <a:rPr lang="en-US" sz="2000" b="1" dirty="0" err="1">
                <a:solidFill>
                  <a:srgbClr val="455F51"/>
                </a:solidFill>
                <a:latin typeface="Aptos Narrow"/>
              </a:rPr>
              <a:t>Diciembre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55F51"/>
              </a:solidFill>
              <a:effectLst/>
              <a:uLnTx/>
              <a:uFillTx/>
              <a:latin typeface="Aptos Narrow"/>
            </a:endParaRPr>
          </a:p>
          <a:p>
            <a:endParaRPr lang="en-US" dirty="0">
              <a:latin typeface="Aptos ExtraBold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1600" dirty="0">
                <a:latin typeface="Aptos Narrow"/>
              </a:rPr>
              <a:t>Posible 5ta reunión del Grupo de Trabajo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1600" dirty="0">
                <a:latin typeface="Aptos Narrow"/>
              </a:rPr>
              <a:t>Borrador del informe final de conclusiones y recomendaciones</a:t>
            </a:r>
            <a:endParaRPr lang="en-US" sz="1600" dirty="0">
              <a:latin typeface="Aptos ExtraBold" panose="020B0004020202020204" pitchFamily="34" charset="0"/>
            </a:endParaRP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9365CF50-0B55-2D7C-58C8-0C8B17BAA65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421037" y="2664797"/>
            <a:ext cx="2013601" cy="3471308"/>
          </a:xfrm>
        </p:spPr>
        <p:txBody>
          <a:bodyPr vert="horz" lIns="0" tIns="45720" rIns="0" bIns="4572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99CB38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455F51"/>
                </a:solidFill>
                <a:effectLst/>
                <a:uLnTx/>
                <a:uFillTx/>
                <a:latin typeface="Aptos Narrow"/>
              </a:rPr>
              <a:t>2026</a:t>
            </a:r>
          </a:p>
          <a:p>
            <a:endParaRPr lang="en-US" sz="1400" dirty="0">
              <a:latin typeface="Aptos ExtraBold"/>
            </a:endParaRP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1400" dirty="0">
                <a:latin typeface="Aptos Narrow"/>
              </a:rPr>
              <a:t>6ta Reunión del Grupo de Trabajo (enero)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1400" dirty="0">
                <a:latin typeface="Aptos Narrow"/>
              </a:rPr>
              <a:t>Preparar el borrador del informe para el período de comentarios públicos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1400" dirty="0">
                <a:latin typeface="Aptos Narrow"/>
              </a:rPr>
              <a:t>3ra Audiencia Pública para revisar el borrador del informe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1400" dirty="0">
                <a:latin typeface="Aptos Narrow"/>
              </a:rPr>
              <a:t>Período de comentarios públicos (1 mes)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1400" dirty="0">
                <a:latin typeface="Aptos Narrow"/>
              </a:rPr>
              <a:t>7ma reunión del Grupo de Trabajo 7</a:t>
            </a:r>
          </a:p>
          <a:p>
            <a:pPr marL="171450" indent="-171450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1400" dirty="0">
                <a:latin typeface="Aptos Narrow"/>
              </a:rPr>
              <a:t>Finalizar el informe y presentarlo.</a:t>
            </a:r>
            <a:endParaRPr lang="en-US" sz="1400" dirty="0">
              <a:latin typeface="Aptos ExtraBold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089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A1F14-E786-8A13-5167-18C17D665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C4FD4-02D0-87BF-63E0-0005CF8DF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703" y="153253"/>
            <a:ext cx="7965440" cy="1450757"/>
          </a:xfrm>
        </p:spPr>
        <p:txBody>
          <a:bodyPr/>
          <a:lstStyle/>
          <a:p>
            <a:r>
              <a:rPr lang="es-ES" dirty="0">
                <a:latin typeface="Aptos Display"/>
              </a:rPr>
              <a:t>Proceso de participación y audiencias públicas</a:t>
            </a:r>
            <a:endParaRPr lang="en-US" dirty="0">
              <a:latin typeface="Aptos Display" panose="020B000402020202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9E5049E-03D1-456E-DD6C-1331AC58B50D}"/>
              </a:ext>
            </a:extLst>
          </p:cNvPr>
          <p:cNvSpPr/>
          <p:nvPr/>
        </p:nvSpPr>
        <p:spPr>
          <a:xfrm>
            <a:off x="568960" y="1831110"/>
            <a:ext cx="3098800" cy="599440"/>
          </a:xfrm>
          <a:prstGeom prst="roundRect">
            <a:avLst/>
          </a:prstGeom>
          <a:solidFill>
            <a:srgbClr val="004B24"/>
          </a:solidFill>
          <a:ln>
            <a:solidFill>
              <a:srgbClr val="004B2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Aptos ExtraBold"/>
                <a:ea typeface="Calibri"/>
                <a:cs typeface="Calibri"/>
              </a:rPr>
              <a:t>Compromiso</a:t>
            </a:r>
            <a:r>
              <a:rPr lang="en-US" sz="2000" dirty="0">
                <a:latin typeface="Aptos ExtraBold"/>
                <a:ea typeface="Calibri"/>
                <a:cs typeface="Calibri"/>
              </a:rPr>
              <a:t> y </a:t>
            </a:r>
            <a:r>
              <a:rPr lang="en-US" sz="2000" dirty="0" err="1">
                <a:latin typeface="Aptos ExtraBold"/>
                <a:ea typeface="Calibri"/>
                <a:cs typeface="Calibri"/>
              </a:rPr>
              <a:t>divulgación</a:t>
            </a:r>
            <a:endParaRPr lang="en-US" sz="2000" dirty="0">
              <a:latin typeface="Aptos ExtraBold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FA7FB48-57B9-38F9-2A9E-5C5592F1E877}"/>
              </a:ext>
            </a:extLst>
          </p:cNvPr>
          <p:cNvSpPr/>
          <p:nvPr/>
        </p:nvSpPr>
        <p:spPr>
          <a:xfrm>
            <a:off x="223520" y="2514600"/>
            <a:ext cx="3789680" cy="35532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</a:pPr>
            <a:r>
              <a:rPr lang="es-ES" sz="1600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Concientizar sobre el Grupo de Trabajo y las Audiencias Públicas</a:t>
            </a:r>
            <a:endParaRPr lang="en-US" sz="1600" dirty="0">
              <a:latin typeface="Aptos Narrow"/>
            </a:endParaRPr>
          </a:p>
          <a:p>
            <a:pPr marL="285750" indent="-285750">
              <a:buFont typeface="Arial"/>
              <a:buChar char="•"/>
            </a:pPr>
            <a:r>
              <a:rPr lang="es-ES" sz="1600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Obtener comentarios de los miembros de la comunidad sobre las mejoras deseadas para Memorial Drive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 err="1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Actividades</a:t>
            </a:r>
            <a:r>
              <a:rPr lang="en-US" sz="1600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: 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 err="1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Conversaciones</a:t>
            </a:r>
            <a:r>
              <a:rPr lang="en-US" sz="1600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 uno a uno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Charlas </a:t>
            </a:r>
            <a:r>
              <a:rPr lang="en-US" sz="1600" dirty="0" err="1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en</a:t>
            </a:r>
            <a:r>
              <a:rPr lang="en-US" sz="1600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idioma</a:t>
            </a:r>
            <a:r>
              <a:rPr lang="en-US" sz="1600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1600" dirty="0" err="1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nativo</a:t>
            </a:r>
            <a:endParaRPr lang="en-US" sz="1600" dirty="0">
              <a:solidFill>
                <a:srgbClr val="444444"/>
              </a:solidFill>
              <a:latin typeface="Aptos Narrow"/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1600" dirty="0" err="1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Distribución</a:t>
            </a:r>
            <a:r>
              <a:rPr lang="en-US" sz="1600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 de volantes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Puerta a </a:t>
            </a:r>
            <a:r>
              <a:rPr lang="en-US" sz="1600" dirty="0" err="1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puerta</a:t>
            </a:r>
            <a:endParaRPr lang="en-US" sz="1600" dirty="0">
              <a:solidFill>
                <a:srgbClr val="444444"/>
              </a:solidFill>
              <a:latin typeface="Aptos Narrow"/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Visita del sitio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92A333D-7BCE-C873-A410-540EF567A6EA}"/>
              </a:ext>
            </a:extLst>
          </p:cNvPr>
          <p:cNvSpPr/>
          <p:nvPr/>
        </p:nvSpPr>
        <p:spPr>
          <a:xfrm>
            <a:off x="4734560" y="1804757"/>
            <a:ext cx="2783840" cy="599440"/>
          </a:xfrm>
          <a:prstGeom prst="roundRect">
            <a:avLst/>
          </a:prstGeom>
          <a:solidFill>
            <a:srgbClr val="004B24"/>
          </a:solidFill>
          <a:ln>
            <a:solidFill>
              <a:srgbClr val="004B2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Aptos ExtraBold"/>
                <a:ea typeface="Calibri"/>
                <a:cs typeface="Calibri"/>
              </a:rPr>
              <a:t>Audiencias</a:t>
            </a:r>
            <a:r>
              <a:rPr lang="en-US" sz="2000" dirty="0">
                <a:latin typeface="Aptos ExtraBold"/>
                <a:ea typeface="Calibri"/>
                <a:cs typeface="Calibri"/>
              </a:rPr>
              <a:t> </a:t>
            </a:r>
            <a:r>
              <a:rPr lang="en-US" sz="2000" dirty="0" err="1">
                <a:latin typeface="Aptos ExtraBold"/>
                <a:ea typeface="Calibri"/>
                <a:cs typeface="Calibri"/>
              </a:rPr>
              <a:t>públicas</a:t>
            </a:r>
            <a:endParaRPr lang="en-US" sz="2000" dirty="0">
              <a:latin typeface="Aptos ExtraBold"/>
              <a:ea typeface="Calibri"/>
              <a:cs typeface="Calibri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234AB8D-717D-62CF-909A-AD8840D1C08B}"/>
              </a:ext>
            </a:extLst>
          </p:cNvPr>
          <p:cNvSpPr/>
          <p:nvPr/>
        </p:nvSpPr>
        <p:spPr>
          <a:xfrm>
            <a:off x="4231640" y="2514600"/>
            <a:ext cx="3789680" cy="35532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>
              <a:buFont typeface="Arial"/>
              <a:buChar char="•"/>
            </a:pPr>
            <a:endParaRPr lang="en-US" dirty="0">
              <a:solidFill>
                <a:srgbClr val="444444"/>
              </a:solidFill>
              <a:latin typeface="Aptos Narrow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s-ES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Obtener aportes de los miembros de la comunidad sobre las mejoras deseadas para Memorial Drive dentro del alcance del Grupo de Trabajo</a:t>
            </a:r>
          </a:p>
          <a:p>
            <a:pPr marL="285750" indent="-285750">
              <a:buFont typeface="Arial"/>
              <a:buChar char="•"/>
            </a:pPr>
            <a:r>
              <a:rPr lang="en-US" dirty="0" err="1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Actividades</a:t>
            </a:r>
            <a:r>
              <a:rPr lang="en-US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: 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2 Audiencias </a:t>
            </a:r>
            <a:r>
              <a:rPr lang="en-US" dirty="0" err="1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en</a:t>
            </a:r>
            <a:r>
              <a:rPr lang="en-US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dirty="0" err="1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noviembre</a:t>
            </a:r>
            <a:endParaRPr lang="en-US" dirty="0">
              <a:solidFill>
                <a:srgbClr val="444444"/>
              </a:solidFill>
              <a:latin typeface="Aptos Narrow"/>
              <a:ea typeface="Calibri"/>
              <a:cs typeface="Calibri"/>
            </a:endParaRPr>
          </a:p>
          <a:p>
            <a:pPr marL="742950" lvl="1" indent="-285750">
              <a:buFont typeface="Arial"/>
              <a:buChar char="•"/>
            </a:pPr>
            <a:r>
              <a:rPr lang="es-ES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Opción de encuesta en línea</a:t>
            </a:r>
            <a:endParaRPr lang="en-US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717FAFD-0D5D-0B4F-F7D1-BA911DCB4A83}"/>
              </a:ext>
            </a:extLst>
          </p:cNvPr>
          <p:cNvSpPr/>
          <p:nvPr/>
        </p:nvSpPr>
        <p:spPr>
          <a:xfrm>
            <a:off x="8742680" y="1804757"/>
            <a:ext cx="2783840" cy="599440"/>
          </a:xfrm>
          <a:prstGeom prst="roundRect">
            <a:avLst/>
          </a:prstGeom>
          <a:solidFill>
            <a:srgbClr val="004B24"/>
          </a:solidFill>
          <a:ln>
            <a:solidFill>
              <a:srgbClr val="004B2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sz="2000" dirty="0">
                <a:latin typeface="Aptos ExtraBold"/>
                <a:ea typeface="Calibri"/>
                <a:cs typeface="Calibri"/>
              </a:rPr>
              <a:t>Recomendaciones del Grupo de Trabajo</a:t>
            </a:r>
            <a:endParaRPr lang="en-US" sz="2000" dirty="0">
              <a:latin typeface="Aptos ExtraBold"/>
              <a:ea typeface="Calibri"/>
              <a:cs typeface="Calibri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9901AF8-3925-D9B7-DA78-84BA3F0F83FB}"/>
              </a:ext>
            </a:extLst>
          </p:cNvPr>
          <p:cNvSpPr/>
          <p:nvPr/>
        </p:nvSpPr>
        <p:spPr>
          <a:xfrm>
            <a:off x="8239760" y="2514600"/>
            <a:ext cx="3789680" cy="355323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444444"/>
              </a:solidFill>
              <a:latin typeface="Aptos Narrow"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Con base en los aportes de la comunidad, desarrollar recomendaciones del Grupo de Trabajo que informarán el acceso equitativo y la toma de decisiones para Memorial Drive en el futuro.</a:t>
            </a:r>
            <a:endParaRPr lang="en-US" dirty="0">
              <a:solidFill>
                <a:srgbClr val="444444"/>
              </a:solidFill>
              <a:latin typeface="Aptos Narrow"/>
              <a:ea typeface="Calibri"/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Actividades</a:t>
            </a:r>
            <a:r>
              <a:rPr lang="en-US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1 Audiencia </a:t>
            </a:r>
            <a:r>
              <a:rPr lang="en-US" dirty="0" err="1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en</a:t>
            </a:r>
            <a:r>
              <a:rPr lang="en-US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 primavera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444444"/>
                </a:solidFill>
                <a:latin typeface="Aptos Narrow"/>
                <a:ea typeface="Calibri"/>
                <a:cs typeface="Calibri"/>
              </a:rPr>
              <a:t>Revisar y finalizar el informe</a:t>
            </a:r>
            <a:endParaRPr lang="en-US" dirty="0">
              <a:solidFill>
                <a:srgbClr val="444444"/>
              </a:solidFill>
              <a:latin typeface="Aptos Narrow"/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solidFill>
                <a:srgbClr val="444444"/>
              </a:solidFill>
              <a:latin typeface="Aptos Narrow"/>
              <a:ea typeface="Calibri"/>
              <a:cs typeface="Calibri"/>
            </a:endParaRPr>
          </a:p>
        </p:txBody>
      </p:sp>
      <p:pic>
        <p:nvPicPr>
          <p:cNvPr id="22" name="Graphic 21">
            <a:extLst>
              <a:ext uri="{FF2B5EF4-FFF2-40B4-BE49-F238E27FC236}">
                <a16:creationId xmlns:a16="http://schemas.microsoft.com/office/drawing/2014/main" id="{61F216C0-FACA-7970-1901-003F927A7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">
            <a:off x="7307582" y="2701465"/>
            <a:ext cx="1645920" cy="90424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76A9FDCF-3D68-BE74-EB24-83034B4B0F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">
            <a:off x="3378200" y="2495955"/>
            <a:ext cx="1645920" cy="904240"/>
          </a:xfrm>
          <a:prstGeom prst="rect">
            <a:avLst/>
          </a:prstGeom>
        </p:spPr>
      </p:pic>
      <p:pic>
        <p:nvPicPr>
          <p:cNvPr id="5" name="Picture 4" descr="QR code for the online survey: https://mapc.az1.qualtrics.com/jfe/form/SV_86x2r4TFJ7DmKd8">
            <a:extLst>
              <a:ext uri="{FF2B5EF4-FFF2-40B4-BE49-F238E27FC236}">
                <a16:creationId xmlns:a16="http://schemas.microsoft.com/office/drawing/2014/main" id="{A578ADA0-76D8-3DA9-3B0C-7742064744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4040" y="40640"/>
            <a:ext cx="1615440" cy="16459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6F2242-F80F-70C1-510D-4763B670115E}"/>
              </a:ext>
            </a:extLst>
          </p:cNvPr>
          <p:cNvSpPr txBox="1"/>
          <p:nvPr/>
        </p:nvSpPr>
        <p:spPr>
          <a:xfrm>
            <a:off x="11043920" y="264160"/>
            <a:ext cx="97536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1200" b="1" dirty="0">
                <a:solidFill>
                  <a:srgbClr val="004B24"/>
                </a:solidFill>
                <a:cs typeface="Calibri"/>
              </a:rPr>
              <a:t>¡</a:t>
            </a:r>
            <a:r>
              <a:rPr lang="es-ES" b="1" dirty="0">
                <a:solidFill>
                  <a:srgbClr val="004B24"/>
                </a:solidFill>
                <a:ea typeface="Calibri"/>
                <a:cs typeface="Calibri"/>
              </a:rPr>
              <a:t>E</a:t>
            </a:r>
            <a:r>
              <a:rPr lang="es-ES" sz="1200" b="1" dirty="0">
                <a:solidFill>
                  <a:srgbClr val="004B24"/>
                </a:solidFill>
                <a:ea typeface="Calibri"/>
                <a:cs typeface="Calibri"/>
              </a:rPr>
              <a:t>scanee aquí</a:t>
            </a:r>
            <a:r>
              <a:rPr lang="es-ES" sz="1200" b="1" dirty="0">
                <a:solidFill>
                  <a:srgbClr val="004B24"/>
                </a:solidFill>
                <a:cs typeface="Calibri"/>
              </a:rPr>
              <a:t> para la encuesta </a:t>
            </a:r>
            <a:r>
              <a:rPr lang="es-ES" sz="1200" b="1" dirty="0">
                <a:solidFill>
                  <a:srgbClr val="004B24"/>
                </a:solidFill>
                <a:ea typeface="Calibri"/>
                <a:cs typeface="Calibri"/>
              </a:rPr>
              <a:t>en línea</a:t>
            </a:r>
            <a:r>
              <a:rPr lang="en-US" sz="1200" b="1" dirty="0">
                <a:solidFill>
                  <a:srgbClr val="004B24"/>
                </a:solidFill>
                <a:ea typeface="Calibri"/>
                <a:cs typeface="Calibri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96128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1B087-FF82-0358-A832-C8B2D55E1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4578F-9A69-6875-80E2-070E36E4D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>
                <a:latin typeface="Aptos Display"/>
                <a:ea typeface="Calibri Light"/>
                <a:cs typeface="Calibri Light"/>
              </a:rPr>
              <a:t>Preguntas para debates en grupos pequeños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7DC2D-CEAE-07B7-D901-E40585B97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0" indent="0">
              <a:buClr>
                <a:srgbClr val="004B24"/>
              </a:buClr>
              <a:buNone/>
            </a:pPr>
            <a:r>
              <a:rPr lang="es-E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Cómo podrían DCR y la comunidad trabajar juntos de manera más efectiva para mejorar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: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s-E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¿La participación pública, comunicación y transparencia en torno a futuros proyectos de capital?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s-E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¿El uso de Memorial Drive y la ribera del río?</a:t>
            </a:r>
            <a:endParaRPr lang="en-US" dirty="0"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s-E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¿Abordar los desafíos que enfrenta (acceso, seguridad, mantenimiento, tráfico, etc.)?</a:t>
            </a: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s-E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¿Cambios que harían la zona más acogedora y accesible?</a:t>
            </a: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4721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BE677-FC10-B6F5-1429-5D0FCBA97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B3A6D-65D6-9AE1-E97D-F79A89750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ptos Display"/>
              </a:rPr>
              <a:t>Próximos</a:t>
            </a:r>
            <a:r>
              <a:rPr lang="en-US" dirty="0">
                <a:latin typeface="Aptos Display"/>
              </a:rPr>
              <a:t> </a:t>
            </a:r>
            <a:r>
              <a:rPr lang="en-US" dirty="0" err="1">
                <a:latin typeface="Aptos Display"/>
              </a:rPr>
              <a:t>pasos</a:t>
            </a:r>
            <a:endParaRPr lang="en-US" dirty="0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FEBF4-7121-3805-811D-A578E901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379" y="2023963"/>
            <a:ext cx="9792101" cy="4188246"/>
          </a:xfrm>
        </p:spPr>
        <p:txBody>
          <a:bodyPr vert="horz" lIns="0" tIns="45720" rIns="0" bIns="45720" rtlCol="0" anchor="t">
            <a:normAutofit fontScale="77500" lnSpcReduction="20000"/>
          </a:bodyPr>
          <a:lstStyle/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2800" dirty="0">
                <a:latin typeface="Aptos Narrow"/>
                <a:ea typeface="Calibri"/>
                <a:cs typeface="Calibri"/>
              </a:rPr>
              <a:t>Reciba las opiniones del público en las Audiencias Públicas del 10 y 17 de noviembre</a:t>
            </a:r>
            <a:endParaRPr lang="en-US" sz="2800" dirty="0">
              <a:latin typeface="Aptos Narrow"/>
              <a:ea typeface="Calibri"/>
              <a:cs typeface="Calibri"/>
            </a:endParaRPr>
          </a:p>
          <a:p>
            <a:pPr marL="566420" lvl="2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2200" b="1" dirty="0">
                <a:latin typeface="Aptos Narrow" panose="020B0004020202020204" pitchFamily="34" charset="0"/>
              </a:rPr>
              <a:t>Dirección de correo electrónico del grupo de trabajo </a:t>
            </a:r>
            <a:r>
              <a:rPr lang="en-US" sz="2200" b="1" dirty="0">
                <a:latin typeface="Aptos Narrow" panose="020B0004020202020204" pitchFamily="34" charset="0"/>
              </a:rPr>
              <a:t>: </a:t>
            </a:r>
            <a:r>
              <a:rPr lang="en-US" sz="2400" dirty="0">
                <a:latin typeface="Aptos Narrow"/>
                <a:ea typeface="+mn-lt"/>
                <a:cs typeface="+mn-lt"/>
                <a:hlinkClick r:id="rId2"/>
              </a:rPr>
              <a:t>charlesrivertaskforce@mass.gov</a:t>
            </a:r>
            <a:endParaRPr lang="en-US" sz="2400" dirty="0">
              <a:latin typeface="Aptos Narrow"/>
              <a:ea typeface="+mn-lt"/>
              <a:cs typeface="+mn-lt"/>
            </a:endParaRPr>
          </a:p>
          <a:p>
            <a:pPr marL="566420" lvl="2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2200" b="1" dirty="0">
                <a:latin typeface="Aptos Narrow"/>
              </a:rPr>
              <a:t>Sitio web del grupo de trabajo </a:t>
            </a:r>
            <a:r>
              <a:rPr lang="en-US" sz="2200" b="1" dirty="0">
                <a:latin typeface="Aptos Narrow"/>
              </a:rPr>
              <a:t>:</a:t>
            </a:r>
            <a:r>
              <a:rPr lang="en-US" sz="2200" dirty="0">
                <a:latin typeface="Aptos Narrow"/>
              </a:rPr>
              <a:t> </a:t>
            </a:r>
            <a:r>
              <a:rPr lang="en-US" sz="2400" dirty="0">
                <a:latin typeface="Aptos Narrow"/>
                <a:hlinkClick r:id="rId3"/>
              </a:rPr>
              <a:t>www</a:t>
            </a:r>
            <a:r>
              <a:rPr lang="en-US" sz="2400" dirty="0">
                <a:solidFill>
                  <a:srgbClr val="404040"/>
                </a:solidFill>
                <a:latin typeface="Aptos Narrow"/>
                <a:ea typeface="+mn-lt"/>
                <a:cs typeface="+mn-lt"/>
                <a:hlinkClick r:id="rId3"/>
              </a:rPr>
              <a:t>.mass.gov/charlesrivertaskforce</a:t>
            </a:r>
            <a:endParaRPr lang="en-US" sz="2400" dirty="0">
              <a:solidFill>
                <a:srgbClr val="404040"/>
              </a:solidFill>
              <a:latin typeface="Aptos Narrow"/>
              <a:ea typeface="+mn-lt"/>
              <a:cs typeface="+mn-lt"/>
            </a:endParaRPr>
          </a:p>
          <a:p>
            <a:pPr marL="566420" lvl="2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100" b="1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Encuesta</a:t>
            </a:r>
            <a:r>
              <a:rPr lang="en-US" sz="2100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100" b="1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en</a:t>
            </a:r>
            <a:r>
              <a:rPr lang="en-US" sz="2100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100" b="1" dirty="0" err="1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línea</a:t>
            </a:r>
            <a:r>
              <a:rPr lang="en-US" sz="2100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  <a:r>
              <a:rPr lang="en-US" sz="2400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: </a:t>
            </a:r>
            <a:r>
              <a:rPr lang="en-US" sz="2400" dirty="0">
                <a:solidFill>
                  <a:srgbClr val="404040"/>
                </a:solidFill>
                <a:latin typeface="Aptos Narrow"/>
                <a:ea typeface="Calibri"/>
                <a:cs typeface="Calibri"/>
                <a:hlinkClick r:id="rId4"/>
              </a:rPr>
              <a:t>https://mapc.az1.qualtrics.com/jfe/form/SV_86x2r4TFJ7DmKd8</a:t>
            </a:r>
            <a:r>
              <a:rPr lang="en-US" sz="24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2800" dirty="0">
                <a:solidFill>
                  <a:srgbClr val="404040"/>
                </a:solidFill>
                <a:latin typeface="Aptos Narrow"/>
              </a:rPr>
              <a:t>El público está invitado a asistir a las reuniones del Grupo de Trabajo (las próximas reuniones se publicarán en la página web).</a:t>
            </a:r>
            <a:endParaRPr lang="en-US" sz="2800" dirty="0">
              <a:solidFill>
                <a:srgbClr val="404040"/>
              </a:solidFill>
              <a:latin typeface="Aptos Narrow" panose="020B0004020202020204" pitchFamily="34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2800" dirty="0">
                <a:solidFill>
                  <a:srgbClr val="404040"/>
                </a:solidFill>
                <a:latin typeface="Aptos Narrow"/>
              </a:rPr>
              <a:t>Está por determinarse la fecha y hora de la 3ra audiencia pública, probablemente en febrero para iniciar el período de comentarios públicos de 30 días</a:t>
            </a:r>
            <a:endParaRPr lang="en-US" sz="2800" dirty="0">
              <a:solidFill>
                <a:srgbClr val="404040"/>
              </a:solidFill>
              <a:latin typeface="Aptos Narrow" panose="020B0004020202020204" pitchFamily="34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2800" dirty="0">
                <a:solidFill>
                  <a:srgbClr val="404040"/>
                </a:solidFill>
                <a:latin typeface="Aptos Narrow"/>
              </a:rPr>
              <a:t>El Grupo de Trabajo revisará y finalizará el informe</a:t>
            </a:r>
            <a:endParaRPr lang="en-US" sz="2600" i="1" dirty="0">
              <a:solidFill>
                <a:srgbClr val="404040"/>
              </a:solidFill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 dirty="0">
              <a:solidFill>
                <a:srgbClr val="00B050"/>
              </a:solidFill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900" b="1" i="1" dirty="0">
              <a:solidFill>
                <a:schemeClr val="accent2"/>
              </a:solidFill>
              <a:latin typeface="Aptos Narrow" panose="020B0004020202020204" pitchFamily="34" charset="0"/>
            </a:endParaRPr>
          </a:p>
        </p:txBody>
      </p:sp>
      <p:pic>
        <p:nvPicPr>
          <p:cNvPr id="4" name="Picture 3" descr="QR code for the online survey: https://mapc.az1.qualtrics.com/jfe/form/SV_86x2r4TFJ7DmKd8">
            <a:extLst>
              <a:ext uri="{FF2B5EF4-FFF2-40B4-BE49-F238E27FC236}">
                <a16:creationId xmlns:a16="http://schemas.microsoft.com/office/drawing/2014/main" id="{71AFCF8A-B09E-14A9-BEE8-A3D38504D8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1874" y="0"/>
            <a:ext cx="2175045" cy="1596278"/>
          </a:xfrm>
          <a:prstGeom prst="rect">
            <a:avLst/>
          </a:prstGeom>
        </p:spPr>
      </p:pic>
      <p:cxnSp>
        <p:nvCxnSpPr>
          <p:cNvPr id="5" name="Connector: Curved 4">
            <a:extLst>
              <a:ext uri="{FF2B5EF4-FFF2-40B4-BE49-F238E27FC236}">
                <a16:creationId xmlns:a16="http://schemas.microsoft.com/office/drawing/2014/main" id="{EABF60B6-5156-BFE1-D9EC-C784A3340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9794240" y="2235200"/>
            <a:ext cx="1046480" cy="1330960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921AE30-0D09-78AE-7D93-1343A3E134E9}"/>
              </a:ext>
            </a:extLst>
          </p:cNvPr>
          <p:cNvSpPr txBox="1"/>
          <p:nvPr/>
        </p:nvSpPr>
        <p:spPr>
          <a:xfrm>
            <a:off x="8598568" y="395949"/>
            <a:ext cx="142240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b="1" dirty="0">
                <a:solidFill>
                  <a:srgbClr val="004B24"/>
                </a:solidFill>
                <a:ea typeface="Calibri"/>
                <a:cs typeface="Calibri"/>
              </a:rPr>
              <a:t>¡Escanee aquí para la encuesta en línea!</a:t>
            </a:r>
            <a:endParaRPr lang="en-US" b="1" dirty="0">
              <a:solidFill>
                <a:srgbClr val="004B24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982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D4489-4B64-FD82-E0AB-95CAC0728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5325D-C86A-0380-8FEA-26DDB1F4D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Aptos Display"/>
                <a:ea typeface="Calibri Light"/>
                <a:cs typeface="Calibri Light"/>
              </a:rPr>
              <a:t>Logística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de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Interpretación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572BA-D598-50DE-7D74-DDB10DB92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indent="-182880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rgbClr val="004B24"/>
              </a:buClr>
              <a:buSzTx/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2400" dirty="0">
                <a:solidFill>
                  <a:schemeClr val="tx1"/>
                </a:solidFill>
                <a:latin typeface="Arial"/>
                <a:ea typeface="Calibri"/>
                <a:cs typeface="Calibri"/>
              </a:rPr>
              <a:t>Se ofrece interpretación de idiomas en: español, portugués brasileño, criollo haitiano, mandarín, cantonés y árabe</a:t>
            </a:r>
            <a:r>
              <a:rPr lang="en-US" sz="2400" dirty="0">
                <a:solidFill>
                  <a:schemeClr val="tx1"/>
                </a:solidFill>
                <a:latin typeface="Arial"/>
                <a:ea typeface="Calibri"/>
                <a:cs typeface="Calibri"/>
              </a:rPr>
              <a:t>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Arial"/>
                <a:ea typeface="Calibri"/>
                <a:cs typeface="Calibri"/>
              </a:rPr>
              <a:t>Para participar en el idioma de su preferencia, visite la mesa de interpretación para encontrar un receptor en el idioma de su elección.</a:t>
            </a:r>
            <a:endParaRPr lang="en-US" sz="2400" dirty="0">
              <a:solidFill>
                <a:srgbClr val="000000"/>
              </a:solidFill>
              <a:latin typeface="Arial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Arial"/>
                <a:ea typeface="Calibri"/>
                <a:cs typeface="Calibri"/>
              </a:rPr>
              <a:t>Por favor, hable despacio para colaborar con los intérpretes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Calibri"/>
                <a:cs typeface="Calibri"/>
              </a:rPr>
              <a:t>.</a:t>
            </a:r>
            <a:endParaRPr lang="en-US" sz="2400" dirty="0">
              <a:latin typeface="Arial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99CB38"/>
              </a:buClr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  <p:pic>
        <p:nvPicPr>
          <p:cNvPr id="4" name="Picture 3" descr="How to Use Language Interpretation in Zoom Meetings | Notta">
            <a:extLst>
              <a:ext uri="{FF2B5EF4-FFF2-40B4-BE49-F238E27FC236}">
                <a16:creationId xmlns:a16="http://schemas.microsoft.com/office/drawing/2014/main" id="{6A41E644-DE47-8E50-4FAB-93B11643B5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460" t="77709" r="13634" b="962"/>
          <a:stretch>
            <a:fillRect/>
          </a:stretch>
        </p:blipFill>
        <p:spPr>
          <a:xfrm>
            <a:off x="12852222" y="14288866"/>
            <a:ext cx="628369" cy="276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496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0FE9E-D1F9-6225-0BD6-212A89ABD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560" y="1937174"/>
            <a:ext cx="10058400" cy="4023360"/>
          </a:xfrm>
        </p:spPr>
        <p:txBody>
          <a:bodyPr vert="horz" lIns="0" tIns="45720" rIns="0" bIns="45720" rtlCol="0" anchor="t">
            <a:normAutofit lnSpcReduction="10000"/>
          </a:bodyPr>
          <a:lstStyle/>
          <a:p>
            <a:pPr>
              <a:buClr>
                <a:srgbClr val="004B24"/>
              </a:buClr>
            </a:pP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6:10 – 6:45pm: Presentación general +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Preguntas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y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Respuestas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3540" lvl="1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El DCR (Departamento de Conservación y Recreación) brindará una descripción general del propósito y los objetivos del Grupo de Trabajo del Río Charles, así como de las actividades realizadas hasta la fecha (aproximadamente 10 minutos), con tiempo posterior para aclarar preguntas.</a:t>
            </a:r>
          </a:p>
          <a:p>
            <a:pPr marL="383540" lvl="1">
              <a:buClr>
                <a:srgbClr val="004B24"/>
              </a:buClr>
              <a:buFont typeface="Arial" panose="020F0502020204030204" pitchFamily="34" charset="0"/>
              <a:buChar char="•"/>
            </a:pP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Reserve sus comentarios para debates en grupos pequeños.</a:t>
            </a:r>
          </a:p>
          <a:p>
            <a:pPr marL="200660" lvl="1" indent="0">
              <a:buClr>
                <a:srgbClr val="004B24"/>
              </a:buClr>
              <a:buNone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6:45 – 7:30pm: 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Discusión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en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grupos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pequeños</a:t>
            </a:r>
            <a:endParaRPr lang="en-US" b="1" dirty="0">
              <a:solidFill>
                <a:srgbClr val="000000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La sala se dividirá en grupos más pequeños, cada grupo será facilitado por un miembro del equipo del DCR, EEA (Energía y Asuntos Ambientales) o MAPC (Consejo de Planificación del Área Metropolitana), junto con un tomador de notas.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Quienes utilicen servicios de interpretación permanecerán en un grupo.</a:t>
            </a:r>
          </a:p>
          <a:p>
            <a:pPr marL="200660" lvl="1" indent="0">
              <a:buClr>
                <a:srgbClr val="004B24"/>
              </a:buClr>
              <a:buNone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7:30 – 8:00pm: </a:t>
            </a:r>
            <a:r>
              <a:rPr lang="es-ES" b="1" dirty="0">
                <a:solidFill>
                  <a:srgbClr val="00000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Reparto y cierre de la discusión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Reagruparse en el espacio principal para compartir los temas clave que surgieron en la discusión.</a:t>
            </a:r>
          </a:p>
          <a:p>
            <a:pPr marL="383540" lvl="1">
              <a:buClr>
                <a:srgbClr val="004B24"/>
              </a:buClr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00000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Cierre del evento con información sobre los próximos pasos.</a:t>
            </a:r>
            <a:endParaRPr lang="en-US" dirty="0">
              <a:solidFill>
                <a:srgbClr val="404040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ptos Display"/>
              </a:rPr>
              <a:t>Recordatorios</a:t>
            </a:r>
            <a:r>
              <a:rPr lang="en-US" dirty="0">
                <a:latin typeface="Aptos Display"/>
              </a:rPr>
              <a:t> de </a:t>
            </a:r>
            <a:r>
              <a:rPr lang="en-US" dirty="0" err="1">
                <a:latin typeface="Aptos Display"/>
              </a:rPr>
              <a:t>audiencias</a:t>
            </a:r>
            <a:r>
              <a:rPr lang="en-US" dirty="0">
                <a:latin typeface="Aptos Display"/>
              </a:rPr>
              <a:t> </a:t>
            </a:r>
            <a:r>
              <a:rPr lang="en-US" dirty="0" err="1">
                <a:latin typeface="Aptos Display"/>
              </a:rPr>
              <a:t>públicas</a:t>
            </a:r>
            <a:endParaRPr lang="en-US" dirty="0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2400" dirty="0">
                <a:solidFill>
                  <a:schemeClr val="tx1"/>
                </a:solidFill>
                <a:latin typeface="Aptos Narrow"/>
              </a:rPr>
              <a:t>Escuchar activa y respetuosamente a todos los participantes.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2400" dirty="0">
                <a:solidFill>
                  <a:schemeClr val="tx1"/>
                </a:solidFill>
                <a:latin typeface="Aptos Narrow"/>
              </a:rPr>
              <a:t>Expresar desacuerdos de forma constructiva, centrándose en las ideas más que en los individuos.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2400" dirty="0">
                <a:solidFill>
                  <a:schemeClr val="tx1"/>
                </a:solidFill>
                <a:latin typeface="Aptos Narrow"/>
              </a:rPr>
              <a:t>Minimizar las interrupciones para garantizar una participación equitativa.</a:t>
            </a: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s-ES" sz="2400" dirty="0">
                <a:solidFill>
                  <a:schemeClr val="tx1"/>
                </a:solidFill>
                <a:latin typeface="Aptos Narrow"/>
                <a:ea typeface="Calibri"/>
                <a:cs typeface="Calibri"/>
              </a:rPr>
              <a:t>Por favor, comparte tus ideas en los debates en grupos pequeños: ¡queremos escuchar tus opiniones e ideas!</a:t>
            </a:r>
            <a:endParaRPr lang="en-US" sz="2400" dirty="0">
              <a:solidFill>
                <a:schemeClr val="tx1"/>
              </a:solidFill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000000"/>
              </a:solidFill>
              <a:latin typeface="Aptos Narrow" panose="020B0004020202020204" pitchFamily="34" charset="0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5341FF-170F-978D-67D1-46B0B7884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85DC6-5174-C457-9E6D-2ADD6004B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Aptos Display"/>
              </a:rPr>
              <a:t>Descripción del Grupo de Trabajo</a:t>
            </a:r>
            <a:endParaRPr lang="en-US" dirty="0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F691A-3F59-F768-654F-50ABF6F98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52988"/>
            <a:ext cx="9939688" cy="3916105"/>
          </a:xfrm>
        </p:spPr>
        <p:txBody>
          <a:bodyPr vert="horz" lIns="0" tIns="45720" rIns="0" bIns="45720" rtlCol="0" anchor="t">
            <a:normAutofit fontScale="85000" lnSpcReduction="10000"/>
          </a:bodyPr>
          <a:lstStyle/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2600" dirty="0">
                <a:latin typeface="Aptos Narrow"/>
                <a:ea typeface="+mn-lt"/>
                <a:cs typeface="+mn-lt"/>
              </a:rPr>
              <a:t>El Grupo de Trabajo fue creado por la </a:t>
            </a:r>
            <a:r>
              <a:rPr lang="es-ES" sz="2600" u="sng" dirty="0">
                <a:solidFill>
                  <a:srgbClr val="92D050"/>
                </a:solidFill>
                <a:latin typeface="Aptos Narrow"/>
                <a:ea typeface="+mn-lt"/>
                <a:cs typeface="+mn-lt"/>
              </a:rPr>
              <a:t>Sección 205 </a:t>
            </a:r>
            <a:r>
              <a:rPr lang="es-ES" sz="2600" dirty="0">
                <a:latin typeface="Aptos Narrow"/>
                <a:ea typeface="+mn-lt"/>
                <a:cs typeface="+mn-lt"/>
              </a:rPr>
              <a:t>del presupuesto del año fiscal 2025</a:t>
            </a:r>
            <a:r>
              <a:rPr lang="en-US" sz="2600" dirty="0">
                <a:latin typeface="Aptos Narrow"/>
                <a:ea typeface="+mn-lt"/>
                <a:cs typeface="+mn-lt"/>
              </a:rPr>
              <a:t>.</a:t>
            </a: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dirty="0">
              <a:latin typeface="Aptos Narrow"/>
              <a:ea typeface="+mn-lt"/>
              <a:cs typeface="+mn-lt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" sz="2600" b="1" dirty="0">
                <a:latin typeface="Aptos Narrow"/>
                <a:ea typeface="+mn-lt"/>
                <a:cs typeface="+mn-lt"/>
              </a:rPr>
              <a:t>Este Grupo de Trabajo reúne a líderes de agencias, defensores y residentes para</a:t>
            </a:r>
            <a:r>
              <a:rPr lang="en-US" sz="2600" b="1" dirty="0">
                <a:latin typeface="Aptos Narrow"/>
                <a:ea typeface="+mn-lt"/>
                <a:cs typeface="+mn-lt"/>
              </a:rPr>
              <a:t>:</a:t>
            </a:r>
            <a:r>
              <a:rPr lang="en-US" sz="2600" dirty="0">
                <a:latin typeface="Aptos Narrow"/>
                <a:ea typeface="+mn-lt"/>
                <a:cs typeface="+mn-lt"/>
              </a:rPr>
              <a:t> </a:t>
            </a:r>
            <a:endParaRPr lang="en-US" dirty="0"/>
          </a:p>
          <a:p>
            <a:pPr marL="657860" lvl="1" indent="-457200">
              <a:lnSpc>
                <a:spcPct val="108000"/>
              </a:lnSpc>
            </a:pPr>
            <a:r>
              <a:rPr lang="es-ES" sz="2600" dirty="0">
                <a:latin typeface="Aptos Narrow"/>
                <a:ea typeface="+mn-lt"/>
                <a:cs typeface="+mn-lt"/>
              </a:rPr>
              <a:t>Abordar el acceso equitativo al río Charles en el área entre el puente Longfellow y el puente Eliot</a:t>
            </a:r>
          </a:p>
          <a:p>
            <a:pPr marL="657860" lvl="1" indent="-457200">
              <a:lnSpc>
                <a:spcPct val="108000"/>
              </a:lnSpc>
            </a:pPr>
            <a:r>
              <a:rPr lang="es-ES" sz="2600" dirty="0">
                <a:latin typeface="Aptos Narrow"/>
                <a:ea typeface="+mn-lt"/>
                <a:cs typeface="+mn-lt"/>
              </a:rPr>
              <a:t>Garantizar que existan procesos inclusivos para involucrar a todas las partes interesadas relevantes cuando se toman decisiones relacionadas con el área del río Charles</a:t>
            </a:r>
          </a:p>
          <a:p>
            <a:pPr marL="657860" lvl="1" indent="-457200">
              <a:lnSpc>
                <a:spcPct val="108000"/>
              </a:lnSpc>
            </a:pPr>
            <a:r>
              <a:rPr lang="es-ES" sz="2600" dirty="0">
                <a:latin typeface="Aptos Narrow"/>
                <a:ea typeface="+mn-lt"/>
                <a:cs typeface="+mn-lt"/>
              </a:rPr>
              <a:t>Mejorar la comunicación con todas las partes interesadas involucradas</a:t>
            </a:r>
            <a:endParaRPr lang="en-US" dirty="0">
              <a:ea typeface="Calibri"/>
              <a:cs typeface="Calibri"/>
            </a:endParaRPr>
          </a:p>
        </p:txBody>
      </p:sp>
      <p:pic>
        <p:nvPicPr>
          <p:cNvPr id="4" name="Picture 3" descr="QR code for Section 205 establishing the task force.">
            <a:extLst>
              <a:ext uri="{FF2B5EF4-FFF2-40B4-BE49-F238E27FC236}">
                <a16:creationId xmlns:a16="http://schemas.microsoft.com/office/drawing/2014/main" id="{777AF964-BBC1-02E2-812E-D7E154E0A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2188" y="0"/>
            <a:ext cx="1902059" cy="18921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D332E1-7054-382B-6270-48E8C19630FD}"/>
              </a:ext>
            </a:extLst>
          </p:cNvPr>
          <p:cNvSpPr txBox="1"/>
          <p:nvPr/>
        </p:nvSpPr>
        <p:spPr>
          <a:xfrm>
            <a:off x="10193688" y="1707234"/>
            <a:ext cx="194056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200" b="1" dirty="0">
                <a:solidFill>
                  <a:srgbClr val="273144"/>
                </a:solidFill>
                <a:ea typeface="+mn-lt"/>
                <a:cs typeface="+mn-lt"/>
              </a:rPr>
              <a:t>https://mapc.ma/44d9yhW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54783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CF3F2-3BC4-FE0E-EAB5-1E89E2EFA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ptos Display"/>
                <a:ea typeface="Calibri Light"/>
                <a:cs typeface="Calibri Light"/>
              </a:rPr>
              <a:t>Alcance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de las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recomendaciones</a:t>
            </a:r>
            <a:endParaRPr lang="en-US" dirty="0">
              <a:latin typeface="Aptos Display"/>
              <a:ea typeface="Calibri Light"/>
              <a:cs typeface="Calibri Light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AFEA63-4337-CF55-3A5F-31C17C31DAFA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 vert="horz" lIns="0" tIns="45720" rIns="0" bIns="45720" rtlCol="0" anchor="t">
            <a:normAutofit fontScale="925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004B24"/>
                </a:solidFill>
                <a:latin typeface="Aptos Narrow"/>
                <a:ea typeface="+mn-lt"/>
                <a:cs typeface="+mn-lt"/>
              </a:rPr>
              <a:t>De la </a:t>
            </a:r>
            <a:r>
              <a:rPr lang="en-US" sz="2800" b="1" dirty="0" err="1">
                <a:solidFill>
                  <a:srgbClr val="004B24"/>
                </a:solidFill>
                <a:latin typeface="Aptos Narrow"/>
                <a:ea typeface="+mn-lt"/>
                <a:cs typeface="+mn-lt"/>
              </a:rPr>
              <a:t>Sección</a:t>
            </a:r>
            <a:r>
              <a:rPr lang="en-US" sz="2800" b="1" dirty="0">
                <a:solidFill>
                  <a:srgbClr val="004B24"/>
                </a:solidFill>
                <a:latin typeface="Aptos Narrow"/>
                <a:ea typeface="+mn-lt"/>
                <a:cs typeface="+mn-lt"/>
              </a:rPr>
              <a:t> 205 : </a:t>
            </a:r>
            <a:endParaRPr lang="en-US" sz="2800" dirty="0">
              <a:solidFill>
                <a:srgbClr val="004B24"/>
              </a:solidFill>
              <a:latin typeface="Aptos Narrow"/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(c) </a:t>
            </a:r>
            <a:r>
              <a:rPr lang="es-E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Las recomendaciones del grupo de trabajo de conformidad con la subsección (b) y el informe de conformidad con la subsección (g) incluirán, pero no se limitarán a, formas de: (i) garantizar que el departamento considere los </a:t>
            </a:r>
            <a:r>
              <a:rPr lang="es-ES" sz="2400" dirty="0">
                <a:solidFill>
                  <a:schemeClr val="tx1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principios de justicia ambiental </a:t>
            </a:r>
            <a:r>
              <a:rPr lang="es-ES" sz="2400" dirty="0">
                <a:solidFill>
                  <a:schemeClr val="tx1"/>
                </a:solidFill>
                <a:latin typeface="Aptos Narrow"/>
                <a:ea typeface="+mn-lt"/>
                <a:cs typeface="+mn-lt"/>
              </a:rPr>
              <a:t>al </a:t>
            </a:r>
            <a:r>
              <a:rPr lang="es-E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tomar decisiones que involucren el área del río Charles entre el puente </a:t>
            </a:r>
            <a:r>
              <a:rPr lang="es-ES" sz="2400" dirty="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Longfellow</a:t>
            </a:r>
            <a:r>
              <a:rPr lang="es-E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y el puente Eliot; (ii) garantizar que todas </a:t>
            </a:r>
            <a:r>
              <a:rPr lang="es-ES" sz="2400" dirty="0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las partes interesadas participen </a:t>
            </a:r>
            <a:r>
              <a:rPr lang="es-E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cuando se tomen decisiones importantes con respecto al cierre o la limitación del acceso a Memorial Drive; (iii) garantizar que los residentes del vecindario adyacente reciban la </a:t>
            </a:r>
            <a:r>
              <a:rPr lang="es-ES" sz="2400" dirty="0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notificación adecuada </a:t>
            </a:r>
            <a:r>
              <a:rPr lang="es-E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cuando el departamento realice cambios en el acceso a Memorial Drive; y (iv) </a:t>
            </a:r>
            <a:r>
              <a:rPr lang="es-ES" sz="2400" dirty="0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mejorar la programación </a:t>
            </a:r>
            <a:r>
              <a:rPr lang="es-E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a lo largo del río Charles que pueda ser disfrutada por una amplia variedad de partes interesadas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.</a:t>
            </a:r>
            <a:endParaRPr lang="en-US" sz="2400" dirty="0">
              <a:solidFill>
                <a:srgbClr val="000000"/>
              </a:solidFill>
              <a:latin typeface="Aptos Narrow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9607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495AA-0B76-66A5-ECE9-E8ED76436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CF8C-E8A0-9422-AAA2-D17F01482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ptos Display"/>
                <a:ea typeface="Calibri Light"/>
                <a:cs typeface="Calibri Light"/>
              </a:rPr>
              <a:t>Principios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de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justicia</a:t>
            </a:r>
            <a:r>
              <a:rPr lang="en-US" dirty="0">
                <a:latin typeface="Aptos Display"/>
                <a:ea typeface="Calibri Light"/>
                <a:cs typeface="Calibri Light"/>
              </a:rPr>
              <a:t> </a:t>
            </a:r>
            <a:r>
              <a:rPr lang="en-US" dirty="0" err="1">
                <a:latin typeface="Aptos Display"/>
                <a:ea typeface="Calibri Light"/>
                <a:cs typeface="Calibri Light"/>
              </a:rPr>
              <a:t>ambiental</a:t>
            </a:r>
            <a:endParaRPr lang="en-US" dirty="0">
              <a:latin typeface="Aptos Display"/>
              <a:ea typeface="Calibri Light"/>
              <a:cs typeface="Calibri Light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0AD1C0-AD14-DF25-75B0-8A8EBE528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 fontScale="925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dirty="0">
                <a:solidFill>
                  <a:srgbClr val="004B24"/>
                </a:solidFill>
                <a:latin typeface="Arial"/>
                <a:ea typeface="+mn-lt"/>
                <a:cs typeface="+mn-lt"/>
              </a:rPr>
              <a:t>De la Estrategia de Justicia Ambiental de la EEA </a:t>
            </a:r>
            <a:r>
              <a:rPr lang="en-US" sz="2800" b="1" dirty="0">
                <a:solidFill>
                  <a:srgbClr val="004B24"/>
                </a:solidFill>
                <a:latin typeface="Arial"/>
                <a:ea typeface="+mn-lt"/>
                <a:cs typeface="+mn-lt"/>
              </a:rPr>
              <a:t>: </a:t>
            </a:r>
            <a:endParaRPr lang="en-US" sz="2800" dirty="0">
              <a:solidFill>
                <a:srgbClr val="004B24"/>
              </a:solidFill>
              <a:latin typeface="Arial"/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s-ES" sz="2400" dirty="0">
                <a:solidFill>
                  <a:srgbClr val="141414"/>
                </a:solidFill>
                <a:latin typeface="Arial"/>
                <a:ea typeface="+mn-lt"/>
                <a:cs typeface="+mn-lt"/>
              </a:rPr>
              <a:t>Los “Principios de Justicia Ambiental” respaldan la protección de las personas contra la contaminación ambiental y la capacidad de vivir y disfrutar de un medio ambiente limpio y saludable, independientemente de su raza, color, ingresos, clase, discapacidad, identidad de género, orientación sexual, origen nacional, etnia o ascendencia, creencia religiosa o dominio del idioma inglés, lo que incluye: (i) la participación significativa de todas las personas con respecto al desarrollo, la implementación y la aplicación de las leyes, regulaciones y políticas ambientales, incluidas las políticas sobre cambio climático; y (ii) la distribución equitativa de los beneficios energéticos y ambientales y las cargas ambientales</a:t>
            </a:r>
            <a:r>
              <a:rPr lang="en-US" sz="2400" dirty="0">
                <a:solidFill>
                  <a:srgbClr val="141414"/>
                </a:solidFill>
                <a:latin typeface="Arial"/>
                <a:ea typeface="+mn-lt"/>
                <a:cs typeface="+mn-lt"/>
              </a:rPr>
              <a:t>.</a:t>
            </a:r>
            <a:endParaRPr lang="en-US" sz="2400" dirty="0">
              <a:solidFill>
                <a:srgbClr val="000000"/>
              </a:solidFill>
              <a:latin typeface="Arial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88487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2EC7778-A1E0-D894-A7B7-9D1EBB7A80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767840" y="164683"/>
            <a:ext cx="10058400" cy="86147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  <a:t>Mapa de Memorial Drive </a:t>
            </a:r>
            <a:r>
              <a:rPr kumimoji="0" lang="en-US" sz="4800" b="0" i="0" u="none" strike="noStrike" kern="1200" cap="none" spc="-5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  <a:t>en</a:t>
            </a:r>
            <a:r>
              <a:rPr kumimoji="0" lang="en-US" sz="4800" b="0" i="0" u="none" strike="noStrike" kern="1200" cap="none" spc="-5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  <a:t> </a:t>
            </a:r>
            <a:r>
              <a:rPr kumimoji="0" lang="en-US" sz="4800" b="0" i="0" u="none" strike="noStrike" kern="1200" cap="none" spc="-5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ptos Display"/>
                <a:ea typeface="Calibri Light"/>
                <a:cs typeface="Calibri Light"/>
              </a:rPr>
              <a:t>cuestión</a:t>
            </a:r>
            <a:endParaRPr kumimoji="0" lang="en-US" sz="4800" b="0" i="0" u="none" strike="noStrike" kern="1200" cap="none" spc="-5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ptos Display"/>
              <a:ea typeface="Calibri Light"/>
              <a:cs typeface="Calibri Light"/>
            </a:endParaRPr>
          </a:p>
        </p:txBody>
      </p:sp>
      <p:pic>
        <p:nvPicPr>
          <p:cNvPr id="5" name="Picture 4" descr="Map of Cambridge with Memorial Drive highlighted between the Eliot Bridge and Longfellow Bridge.">
            <a:extLst>
              <a:ext uri="{FF2B5EF4-FFF2-40B4-BE49-F238E27FC236}">
                <a16:creationId xmlns:a16="http://schemas.microsoft.com/office/drawing/2014/main" id="{5CF228E8-8341-75D9-AB89-4A6ADB482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0548" y="908110"/>
            <a:ext cx="8648970" cy="535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439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Aptos Display"/>
                <a:ea typeface="Calibri Light"/>
                <a:cs typeface="Calibri Light"/>
              </a:rPr>
              <a:t>Miembros del grupo de trabajo</a:t>
            </a:r>
            <a:endParaRPr lang="en-US" dirty="0">
              <a:latin typeface="Aptos Display"/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694" y="1831720"/>
            <a:ext cx="5162332" cy="4841796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1400" b="1" dirty="0">
                <a:latin typeface="Aptos Narrow"/>
                <a:ea typeface="+mn-lt"/>
                <a:cs typeface="+mn-lt"/>
              </a:rPr>
              <a:t>Representante de la EEA: </a:t>
            </a:r>
            <a:r>
              <a:rPr lang="es-ES" sz="1400" dirty="0">
                <a:latin typeface="Aptos Narrow"/>
                <a:ea typeface="+mn-lt"/>
                <a:cs typeface="+mn-lt"/>
              </a:rPr>
              <a:t>Jonathan Guzmán, Director de Justicia y Equidad Ambiental, Oficina de Justicia y Equidad Ambiental</a:t>
            </a:r>
            <a:endParaRPr lang="en-US" sz="1400" dirty="0">
              <a:solidFill>
                <a:srgbClr val="404040"/>
              </a:solidFill>
              <a:latin typeface="Aptos Narrow"/>
              <a:ea typeface="+mn-lt"/>
              <a:cs typeface="+mn-lt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 err="1">
                <a:latin typeface="Aptos Narrow"/>
                <a:ea typeface="+mn-lt"/>
                <a:cs typeface="+mn-lt"/>
              </a:rPr>
              <a:t>Representante</a:t>
            </a:r>
            <a:r>
              <a:rPr lang="en-US" sz="1400" b="1" dirty="0">
                <a:latin typeface="Aptos Narrow"/>
                <a:ea typeface="+mn-lt"/>
                <a:cs typeface="+mn-lt"/>
              </a:rPr>
              <a:t> del DCR: </a:t>
            </a:r>
            <a:r>
              <a:rPr lang="en-US" sz="1400" dirty="0">
                <a:latin typeface="Aptos Narrow"/>
                <a:ea typeface="+mn-lt"/>
                <a:cs typeface="+mn-lt"/>
              </a:rPr>
              <a:t>Monika Roy, </a:t>
            </a:r>
            <a:r>
              <a:rPr lang="en-US" sz="1400" dirty="0" err="1">
                <a:latin typeface="Aptos Narrow"/>
                <a:ea typeface="+mn-lt"/>
                <a:cs typeface="+mn-lt"/>
              </a:rPr>
              <a:t>Directora</a:t>
            </a:r>
            <a:r>
              <a:rPr lang="en-US" sz="1400" dirty="0">
                <a:latin typeface="Aptos Narrow"/>
                <a:ea typeface="+mn-lt"/>
                <a:cs typeface="+mn-lt"/>
              </a:rPr>
              <a:t> </a:t>
            </a:r>
            <a:r>
              <a:rPr lang="en-US" sz="1400" dirty="0" err="1">
                <a:latin typeface="Aptos Narrow"/>
                <a:ea typeface="+mn-lt"/>
                <a:cs typeface="+mn-lt"/>
              </a:rPr>
              <a:t>Sénior</a:t>
            </a:r>
            <a:r>
              <a:rPr lang="en-US" sz="1400" dirty="0">
                <a:latin typeface="Aptos Narrow"/>
                <a:ea typeface="+mn-lt"/>
                <a:cs typeface="+mn-lt"/>
              </a:rPr>
              <a:t> de Justicia Ambiental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1400" b="1" dirty="0">
                <a:latin typeface="Aptos Narrow"/>
                <a:ea typeface="Calibri"/>
                <a:cs typeface="Calibri"/>
              </a:rPr>
              <a:t>Director de la Oficina de Clima y Salud Ambiental dentro del Departamento de Salud Pública, o una persona designada: </a:t>
            </a:r>
            <a:r>
              <a:rPr lang="es-ES" sz="1400" dirty="0">
                <a:latin typeface="Aptos Narrow"/>
                <a:ea typeface="Calibri"/>
                <a:cs typeface="Calibri"/>
              </a:rPr>
              <a:t>Logan Bailey, Científico Principal, División de Toxicología, Oficina de Clima y Salud Ambiental, Departamento de Salud Pública</a:t>
            </a:r>
            <a:endParaRPr lang="en-US" sz="1400" dirty="0">
              <a:latin typeface="Aptos Narrow"/>
              <a:ea typeface="+mn-lt"/>
              <a:cs typeface="+mn-lt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>
                <a:latin typeface="Aptos Narrow"/>
                <a:ea typeface="+mn-lt"/>
                <a:cs typeface="+mn-lt"/>
              </a:rPr>
              <a:t>Alianza de Salud de Cambridge: </a:t>
            </a:r>
            <a:r>
              <a:rPr lang="es-ES" sz="1400" dirty="0">
                <a:latin typeface="Aptos Narrow"/>
                <a:ea typeface="+mn-lt"/>
                <a:cs typeface="+mn-lt"/>
              </a:rPr>
              <a:t> Derrick Neal, Director de Salud Pública de la Ciudad de Cambridge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1400" b="1" dirty="0">
                <a:latin typeface="Aptos Narrow"/>
                <a:ea typeface="+mn-lt"/>
                <a:cs typeface="+mn-lt"/>
              </a:rPr>
              <a:t>Autoridad de Reurbanización de Cambridge: </a:t>
            </a:r>
            <a:r>
              <a:rPr lang="es-ES" sz="1400" dirty="0">
                <a:latin typeface="Aptos Narrow"/>
                <a:ea typeface="+mn-lt"/>
                <a:cs typeface="+mn-lt"/>
              </a:rPr>
              <a:t>Kyle </a:t>
            </a:r>
            <a:r>
              <a:rPr lang="es-ES" sz="1400" dirty="0" err="1">
                <a:latin typeface="Aptos Narrow"/>
                <a:ea typeface="+mn-lt"/>
                <a:cs typeface="+mn-lt"/>
              </a:rPr>
              <a:t>Vangel</a:t>
            </a:r>
            <a:r>
              <a:rPr lang="es-ES" sz="1400" dirty="0">
                <a:latin typeface="Aptos Narrow"/>
                <a:ea typeface="+mn-lt"/>
                <a:cs typeface="+mn-lt"/>
              </a:rPr>
              <a:t>, Director de Proyectos y Planificación.</a:t>
            </a:r>
            <a:endParaRPr lang="en-US" sz="14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1400" b="1" dirty="0">
                <a:latin typeface="Aptos Narrow"/>
                <a:ea typeface="+mn-lt"/>
                <a:cs typeface="+mn-lt"/>
              </a:rPr>
              <a:t>Rama de Cambridge de la NAACP (Asociación Nacional para el Progreso de las Personas de Color): </a:t>
            </a:r>
            <a:r>
              <a:rPr lang="es-ES" sz="1400" dirty="0">
                <a:latin typeface="Aptos Narrow"/>
                <a:ea typeface="+mn-lt"/>
                <a:cs typeface="+mn-lt"/>
              </a:rPr>
              <a:t>Ken Reeves, Presidente</a:t>
            </a:r>
            <a:endParaRPr lang="en-US" sz="14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400" b="1" dirty="0">
                <a:latin typeface="Aptos Narrow"/>
                <a:ea typeface="+mn-lt"/>
                <a:cs typeface="+mn-lt"/>
              </a:rPr>
              <a:t>Cambridge Black Pastors Alliance, Inc.: </a:t>
            </a:r>
            <a:r>
              <a:rPr lang="en-US" sz="1400" dirty="0">
                <a:latin typeface="Aptos Narrow"/>
                <a:ea typeface="+mn-lt"/>
                <a:cs typeface="+mn-lt"/>
              </a:rPr>
              <a:t>Jeremy D. Battle, Pastor, Iglesia de Western Avenue</a:t>
            </a:r>
            <a:endParaRPr lang="en-US" sz="1400" dirty="0">
              <a:latin typeface="Aptos Narrow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434782" y="1835224"/>
            <a:ext cx="5179850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1500" b="1" dirty="0">
                <a:latin typeface="Aptos Narrow"/>
                <a:ea typeface="+mn-lt"/>
                <a:cs typeface="+mn-lt"/>
              </a:rPr>
              <a:t>Massachusetts </a:t>
            </a:r>
            <a:r>
              <a:rPr lang="es-ES" sz="1500" b="1" dirty="0" err="1">
                <a:latin typeface="Aptos Narrow"/>
                <a:ea typeface="+mn-lt"/>
                <a:cs typeface="+mn-lt"/>
              </a:rPr>
              <a:t>Bicycle</a:t>
            </a:r>
            <a:r>
              <a:rPr lang="es-ES" sz="1500" b="1" dirty="0">
                <a:latin typeface="Aptos Narrow"/>
                <a:ea typeface="+mn-lt"/>
                <a:cs typeface="+mn-lt"/>
              </a:rPr>
              <a:t> </a:t>
            </a:r>
            <a:r>
              <a:rPr lang="es-ES" sz="1500" b="1" dirty="0" err="1">
                <a:latin typeface="Aptos Narrow"/>
                <a:ea typeface="+mn-lt"/>
                <a:cs typeface="+mn-lt"/>
              </a:rPr>
              <a:t>Coalition</a:t>
            </a:r>
            <a:r>
              <a:rPr lang="es-ES" sz="1500" b="1" dirty="0">
                <a:latin typeface="Aptos Narrow"/>
                <a:ea typeface="+mn-lt"/>
                <a:cs typeface="+mn-lt"/>
              </a:rPr>
              <a:t>, Inc.: </a:t>
            </a:r>
            <a:r>
              <a:rPr lang="es-ES" sz="1500" dirty="0" err="1">
                <a:latin typeface="Aptos Narrow"/>
                <a:ea typeface="+mn-lt"/>
                <a:cs typeface="+mn-lt"/>
              </a:rPr>
              <a:t>Galen</a:t>
            </a:r>
            <a:r>
              <a:rPr lang="es-ES" sz="1500" dirty="0">
                <a:latin typeface="Aptos Narrow"/>
                <a:ea typeface="+mn-lt"/>
                <a:cs typeface="+mn-lt"/>
              </a:rPr>
              <a:t> </a:t>
            </a:r>
            <a:r>
              <a:rPr lang="es-ES" sz="1500" dirty="0" err="1">
                <a:latin typeface="Aptos Narrow"/>
                <a:ea typeface="+mn-lt"/>
                <a:cs typeface="+mn-lt"/>
              </a:rPr>
              <a:t>Mook</a:t>
            </a:r>
            <a:r>
              <a:rPr lang="es-ES" sz="1500" dirty="0">
                <a:latin typeface="Aptos Narrow"/>
                <a:ea typeface="+mn-lt"/>
                <a:cs typeface="+mn-lt"/>
              </a:rPr>
              <a:t>, Director Ejecutivo</a:t>
            </a:r>
            <a:endParaRPr lang="en-US" sz="1500" b="1" dirty="0">
              <a:latin typeface="Aptos Narrow"/>
              <a:ea typeface="+mn-lt"/>
              <a:cs typeface="+mn-lt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Charles River Conservancy, Inc.: </a:t>
            </a:r>
            <a:r>
              <a:rPr lang="en-US" sz="1500" dirty="0">
                <a:latin typeface="Aptos Narrow"/>
                <a:ea typeface="+mn-lt"/>
                <a:cs typeface="+mn-lt"/>
              </a:rPr>
              <a:t>Laura Jasinski,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Directora</a:t>
            </a:r>
            <a:r>
              <a:rPr lang="en-US" sz="1500" dirty="0">
                <a:latin typeface="Aptos Narrow"/>
                <a:ea typeface="+mn-lt"/>
                <a:cs typeface="+mn-lt"/>
              </a:rPr>
              <a:t> Ejecutiva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s-ES" sz="1500" b="1" dirty="0">
                <a:latin typeface="Aptos Narrow"/>
                <a:ea typeface="+mn-lt"/>
                <a:cs typeface="+mn-lt"/>
              </a:rPr>
              <a:t>Madres de Cambridge al Frente: </a:t>
            </a:r>
            <a:r>
              <a:rPr lang="es-ES" sz="1500" dirty="0">
                <a:latin typeface="Aptos Narrow"/>
                <a:ea typeface="+mn-lt"/>
                <a:cs typeface="+mn-lt"/>
              </a:rPr>
              <a:t>Angela </a:t>
            </a:r>
            <a:r>
              <a:rPr lang="es-ES" sz="1500" dirty="0" err="1">
                <a:latin typeface="Aptos Narrow"/>
                <a:ea typeface="+mn-lt"/>
                <a:cs typeface="+mn-lt"/>
              </a:rPr>
              <a:t>DeSousa</a:t>
            </a:r>
            <a:r>
              <a:rPr lang="es-ES" sz="1500" dirty="0">
                <a:latin typeface="Aptos Narrow"/>
                <a:ea typeface="+mn-lt"/>
                <a:cs typeface="+mn-lt"/>
              </a:rPr>
              <a:t>, miembro y líder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La </a:t>
            </a:r>
            <a:r>
              <a:rPr lang="en-US" sz="1500" b="1" dirty="0" err="1">
                <a:latin typeface="Aptos Narrow"/>
                <a:ea typeface="+mn-lt"/>
                <a:cs typeface="+mn-lt"/>
              </a:rPr>
              <a:t>Gente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de Riverbend Park Trust: </a:t>
            </a:r>
            <a:r>
              <a:rPr lang="en-US" sz="1500" dirty="0">
                <a:latin typeface="Aptos Narrow"/>
                <a:ea typeface="+mn-lt"/>
                <a:cs typeface="+mn-lt"/>
              </a:rPr>
              <a:t>Franziska "Fran" Amacher, </a:t>
            </a:r>
            <a:r>
              <a:rPr lang="en-US" sz="1500" dirty="0" err="1">
                <a:latin typeface="Aptos Narrow"/>
                <a:ea typeface="+mn-lt"/>
                <a:cs typeface="+mn-lt"/>
              </a:rPr>
              <a:t>fideicomisaria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Calibri"/>
                <a:cs typeface="Calibri"/>
              </a:rPr>
              <a:t>Individuo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:</a:t>
            </a:r>
            <a:r>
              <a:rPr lang="en-US" sz="1500" dirty="0">
                <a:latin typeface="Aptos Narrow"/>
                <a:ea typeface="+mn-lt"/>
                <a:cs typeface="+mn-lt"/>
              </a:rPr>
              <a:t> Lawrence Adkins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Calibri"/>
                <a:cs typeface="Calibri"/>
              </a:rPr>
              <a:t>Individuo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: </a:t>
            </a:r>
            <a:r>
              <a:rPr lang="en-US" sz="1500" dirty="0">
                <a:latin typeface="Aptos Narrow"/>
                <a:ea typeface="+mn-lt"/>
                <a:cs typeface="+mn-lt"/>
              </a:rPr>
              <a:t>Sheila Headley-Burwell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Calibri"/>
                <a:cs typeface="Calibri"/>
              </a:rPr>
              <a:t>Individuo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: </a:t>
            </a:r>
            <a:r>
              <a:rPr lang="en-US" sz="1500" dirty="0">
                <a:latin typeface="Aptos Narrow"/>
                <a:ea typeface="+mn-lt"/>
                <a:cs typeface="+mn-lt"/>
              </a:rPr>
              <a:t>Steven Miller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Calibri"/>
                <a:cs typeface="Calibri"/>
              </a:rPr>
              <a:t>Individuo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:</a:t>
            </a:r>
            <a:r>
              <a:rPr lang="en-US" sz="1500" dirty="0">
                <a:latin typeface="Aptos Narrow"/>
                <a:ea typeface="+mn-lt"/>
                <a:cs typeface="+mn-lt"/>
              </a:rPr>
              <a:t> Thomas Leonard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Calibri"/>
                <a:cs typeface="Calibri"/>
              </a:rPr>
              <a:t>Individuo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:</a:t>
            </a:r>
            <a:r>
              <a:rPr lang="en-US" sz="1500" dirty="0">
                <a:latin typeface="Aptos Narrow"/>
                <a:ea typeface="+mn-lt"/>
                <a:cs typeface="+mn-lt"/>
              </a:rPr>
              <a:t> 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Calibri"/>
                <a:cs typeface="Calibri"/>
              </a:rPr>
              <a:t>Individuo:</a:t>
            </a:r>
            <a:r>
              <a:rPr lang="en-US" sz="1500" dirty="0">
                <a:latin typeface="Aptos Narrow"/>
                <a:ea typeface="Calibri"/>
                <a:cs typeface="Calibri"/>
              </a:rPr>
              <a:t> David English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5" ma:contentTypeDescription="Create a new document." ma:contentTypeScope="" ma:versionID="3cfc0ac8aed9f7a91ed02540dcce4c9b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251ff37047bb3922f60ec7e8c8d9d4e0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FC7C060-C7A5-40BB-9154-81520B860F5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5AF1A4-0282-4409-B39C-CDD315C5CFD0}">
  <ds:schemaRefs>
    <ds:schemaRef ds:uri="http://schemas.microsoft.com/office/2006/metadata/properties"/>
    <ds:schemaRef ds:uri="http://www.w3.org/XML/1998/namespace"/>
    <ds:schemaRef ds:uri="http://purl.org/dc/elements/1.1/"/>
    <ds:schemaRef ds:uri="http://purl.org/dc/terms/"/>
    <ds:schemaRef ds:uri="http://schemas.microsoft.com/office/2006/documentManagement/types"/>
    <ds:schemaRef ds:uri="http://purl.org/dc/dcmitype/"/>
    <ds:schemaRef ds:uri="cfac202d-5dfe-4943-8fc4-9115dd8079c4"/>
    <ds:schemaRef ds:uri="http://schemas.microsoft.com/office/infopath/2007/PartnerControls"/>
    <ds:schemaRef ds:uri="http://schemas.openxmlformats.org/package/2006/metadata/core-properties"/>
    <ds:schemaRef ds:uri="699ac1d4-ca39-4946-aa46-a9cdf037dbb3"/>
  </ds:schemaRefs>
</ds:datastoreItem>
</file>

<file path=customXml/itemProps3.xml><?xml version="1.0" encoding="utf-8"?>
<ds:datastoreItem xmlns:ds="http://schemas.openxmlformats.org/officeDocument/2006/customXml" ds:itemID="{191E0896-6EE9-4D53-932B-514E3A124809}">
  <ds:schemaRefs>
    <ds:schemaRef ds:uri="699ac1d4-ca39-4946-aa46-a9cdf037dbb3"/>
    <ds:schemaRef ds:uri="cfac202d-5dfe-4943-8fc4-9115dd8079c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c75d8168-fa8e-4753-8aef-55111ae727bd}" enabled="0" method="" siteId="{c75d8168-fa8e-4753-8aef-55111ae727b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195</TotalTime>
  <Words>1548</Words>
  <Application>Microsoft Office PowerPoint</Application>
  <PresentationFormat>Widescreen</PresentationFormat>
  <Paragraphs>130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Aptos</vt:lpstr>
      <vt:lpstr>Aptos Display</vt:lpstr>
      <vt:lpstr>Aptos ExtraBold</vt:lpstr>
      <vt:lpstr>Aptos Narrow</vt:lpstr>
      <vt:lpstr>Arial</vt:lpstr>
      <vt:lpstr>Calibri</vt:lpstr>
      <vt:lpstr>Calibri Light</vt:lpstr>
      <vt:lpstr>Wingdings</vt:lpstr>
      <vt:lpstr>Wingdings,Sans-Serif</vt:lpstr>
      <vt:lpstr>Retrospect</vt:lpstr>
      <vt:lpstr>Grupo de Trabajo del Río Charles (Charles River) sobre Acceso Equitativo al Río</vt:lpstr>
      <vt:lpstr>Logística de Interpretación</vt:lpstr>
      <vt:lpstr>Agenda</vt:lpstr>
      <vt:lpstr>Recordatorios de audiencias públicas</vt:lpstr>
      <vt:lpstr>Descripción del Grupo de Trabajo</vt:lpstr>
      <vt:lpstr>Alcance de las recomendaciones</vt:lpstr>
      <vt:lpstr>Principios de justicia ambiental</vt:lpstr>
      <vt:lpstr>Mapa de Memorial Drive en cuestión</vt:lpstr>
      <vt:lpstr>Miembros del grupo de trabajo</vt:lpstr>
      <vt:lpstr>Responsabilidades del grupo de trabajo</vt:lpstr>
      <vt:lpstr>Cronograma del proyecto</vt:lpstr>
      <vt:lpstr>Proceso de participación y audiencias públicas</vt:lpstr>
      <vt:lpstr>Preguntas para debates en grupos pequeños</vt:lpstr>
      <vt:lpstr>Próximos pasos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Grupo de trabajo del río Charles sobre acceso equitativo al río</dc:title>
  <dc:creator>Du, Van</dc:creator>
  <cp:lastModifiedBy>Roy, Monika (DCR)</cp:lastModifiedBy>
  <cp:revision>17</cp:revision>
  <dcterms:created xsi:type="dcterms:W3CDTF">2025-08-11T23:41:35Z</dcterms:created>
  <dcterms:modified xsi:type="dcterms:W3CDTF">2025-12-03T18:09:24Z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  <property fmtid="{D5CDD505-2E9C-101B-9397-08002B2CF9AE}" pid="3" name="MediaServiceImageTags">
    <vt:lpwstr/>
  </property>
</Properties>
</file>