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97" r:id="rId6"/>
    <p:sldId id="257" r:id="rId7"/>
    <p:sldId id="258" r:id="rId8"/>
    <p:sldId id="276" r:id="rId9"/>
    <p:sldId id="289" r:id="rId10"/>
    <p:sldId id="300" r:id="rId11"/>
    <p:sldId id="301" r:id="rId12"/>
    <p:sldId id="285" r:id="rId13"/>
    <p:sldId id="260" r:id="rId14"/>
    <p:sldId id="299" r:id="rId15"/>
    <p:sldId id="290" r:id="rId16"/>
    <p:sldId id="29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F44A95-C822-0E23-8322-302D6C5186EE}" v="32" dt="2025-11-17T22:51:50.795"/>
    <p1510:client id="{F62FC841-8F6C-6F01-0129-746E500D70FF}" v="109" dt="2025-11-17T17:08:32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charlesrivertaskforce" TargetMode="External"/><Relationship Id="rId2" Type="http://schemas.openxmlformats.org/officeDocument/2006/relationships/hyperlink" Target="mailto:charlesrivertaskforce@mass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mapc.az1.qualtrics.com/jfe/form/SV_86x2r4TFJ7DmKd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budget.digital.mass.gov/summary/fy25/outside-section/section-205-charles-river-task-force-on-equitable-river-access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687639"/>
            <a:ext cx="10058400" cy="1804036"/>
          </a:xfrm>
        </p:spPr>
        <p:txBody>
          <a:bodyPr>
            <a:normAutofit/>
          </a:bodyPr>
          <a:lstStyle/>
          <a:p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205465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 cap="none">
                <a:solidFill>
                  <a:srgbClr val="004B24"/>
                </a:solidFill>
                <a:latin typeface="Arial"/>
                <a:cs typeface="Arial"/>
              </a:rPr>
              <a:t>Fall Public Hearings | November 17,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2CB42-F02C-DB12-5E81-9B270E45EF08}"/>
              </a:ext>
            </a:extLst>
          </p:cNvPr>
          <p:cNvSpPr txBox="1"/>
          <p:nvPr/>
        </p:nvSpPr>
        <p:spPr>
          <a:xfrm>
            <a:off x="1142999" y="4822031"/>
            <a:ext cx="9970292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Arial"/>
                <a:ea typeface="Calibri"/>
                <a:cs typeface="Arial"/>
              </a:rPr>
              <a:t>We will begin at 6:10pm. Please feel free to introduce yourself to your neighbor and briefly describe your favorite activity to do along Memorial Drive.</a:t>
            </a:r>
            <a:endParaRPr lang="en-US"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Responsibilities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>
                <a:solidFill>
                  <a:schemeClr val="accent2"/>
                </a:solidFill>
                <a:latin typeface="Aptos Narrow"/>
              </a:rPr>
              <a:t>As described in Section 205:</a:t>
            </a:r>
            <a:endParaRPr lang="en-US" sz="260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 Host three (3) public hearings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 Accept public comment before filing the final report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/>
              </a:rPr>
              <a:t>   Submit a report with recommendations to the clerks of the house of </a:t>
            </a:r>
            <a:br>
              <a:rPr lang="en-US" sz="2600">
                <a:latin typeface="Aptos Narrow" panose="020B0004020202020204" pitchFamily="34" charset="0"/>
              </a:rPr>
            </a:br>
            <a:r>
              <a:rPr lang="en-US" sz="2600">
                <a:latin typeface="Aptos Narrow"/>
              </a:rPr>
              <a:t>   representatives and the senate</a:t>
            </a: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cap="none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Project Timeline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 fontScale="92500" lnSpcReduction="20000"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 panose="020B0004020202020204" pitchFamily="34" charset="0"/>
              </a:rPr>
              <a:t>Initial Assessment &amp; </a:t>
            </a:r>
            <a:br>
              <a:rPr lang="en-US" sz="2000">
                <a:solidFill>
                  <a:schemeClr val="bg1"/>
                </a:solidFill>
                <a:latin typeface="Aptos ExtraBold" panose="020B0004020202020204" pitchFamily="34" charset="0"/>
              </a:rPr>
            </a:br>
            <a:r>
              <a:rPr lang="en-US" sz="2000">
                <a:solidFill>
                  <a:schemeClr val="bg1"/>
                </a:solidFill>
                <a:latin typeface="Aptos ExtraBold" panose="020B0004020202020204" pitchFamily="34" charset="0"/>
              </a:rPr>
              <a:t>Engagement Preparation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 panose="020B0004020202020204" pitchFamily="34" charset="0"/>
              </a:rPr>
              <a:t>Outreach and Engagement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>
                <a:solidFill>
                  <a:schemeClr val="bg1"/>
                </a:solidFill>
                <a:latin typeface="Aptos ExtraBold" panose="020B0004020202020204" pitchFamily="34" charset="0"/>
              </a:rPr>
              <a:t>Development of Recommendations</a:t>
            </a:r>
          </a:p>
          <a:p>
            <a:endParaRPr lang="en-US" sz="200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663324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July - August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+mn-cs"/>
            </a:endParaRP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Initial informational meetings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Preliminary stakeholder mapping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  <a:ea typeface="Calibri"/>
                <a:cs typeface="Calibri"/>
              </a:rPr>
              <a:t>Task</a:t>
            </a:r>
            <a:r>
              <a:rPr lang="en-US" sz="1800">
                <a:latin typeface="Aptos Narrow"/>
                <a:ea typeface="+mn-lt"/>
                <a:cs typeface="+mn-lt"/>
              </a:rPr>
              <a:t> Force Meeting 1 </a:t>
            </a:r>
            <a:br>
              <a:rPr lang="en-US" sz="1800">
                <a:latin typeface="Aptos Narrow"/>
                <a:ea typeface="+mn-lt"/>
                <a:cs typeface="+mn-lt"/>
              </a:rPr>
            </a:br>
            <a:r>
              <a:rPr lang="en-US" sz="1800">
                <a:latin typeface="Aptos Narrow"/>
                <a:ea typeface="+mn-lt"/>
                <a:cs typeface="+mn-lt"/>
              </a:rPr>
              <a:t>(August 14)</a:t>
            </a:r>
          </a:p>
        </p:txBody>
      </p: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3049208" y="2659102"/>
            <a:ext cx="1838808" cy="211170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September</a:t>
            </a:r>
            <a:endParaRPr lang="en-US" sz="2000" b="1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 panose="020B0004020202020204" pitchFamily="34" charset="0"/>
            </a:endParaRP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Task Force Meeting 2 </a:t>
            </a:r>
            <a:br>
              <a:rPr lang="en-US" sz="1800">
                <a:latin typeface="Aptos Narrow"/>
              </a:rPr>
            </a:br>
            <a:r>
              <a:rPr lang="en-US" sz="1800">
                <a:latin typeface="Aptos Narrow"/>
              </a:rPr>
              <a:t>(September 12)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Develop a Community Engagement Strategy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Develop the structure and content for the public hearings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5"/>
            <a:ext cx="1840902" cy="3169386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4"/>
            <a:ext cx="1970888" cy="3107296"/>
          </a:xfrm>
        </p:spPr>
        <p:txBody>
          <a:bodyPr vert="horz" lIns="0" tIns="45720" rIns="0" bIns="45720" rtlCol="0" anchor="t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 Narrow"/>
                <a:ea typeface="+mn-ea"/>
                <a:cs typeface="+mn-cs"/>
              </a:rPr>
              <a:t>October- November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Wingdings"/>
              <a:buChar char="§"/>
            </a:pPr>
            <a:endParaRPr lang="en-US" sz="1600">
              <a:solidFill>
                <a:schemeClr val="bg1"/>
              </a:solidFill>
              <a:latin typeface="Aptos Narrow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>
                <a:solidFill>
                  <a:schemeClr val="bg1"/>
                </a:solidFill>
                <a:latin typeface="Aptos Narrow"/>
              </a:rPr>
              <a:t>Task Force Meeting 3 (October 6)</a:t>
            </a:r>
            <a:endParaRPr lang="en-US" sz="1600">
              <a:solidFill>
                <a:schemeClr val="bg1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>
                <a:solidFill>
                  <a:schemeClr val="bg1"/>
                </a:solidFill>
                <a:latin typeface="Aptos Narrow"/>
              </a:rPr>
              <a:t>Conduct a series of 1:1 conversations, follow-up, focus groups, etc.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>
                <a:solidFill>
                  <a:schemeClr val="bg1"/>
                </a:solidFill>
                <a:latin typeface="Aptos Narrow"/>
              </a:rPr>
              <a:t>Task Force Meeting 4 (November 3)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n-US" sz="1600">
                <a:solidFill>
                  <a:schemeClr val="bg1"/>
                </a:solidFill>
                <a:latin typeface="Aptos Narrow"/>
              </a:rPr>
              <a:t>Two (3) Public Hearings (November10 and 17)</a:t>
            </a:r>
            <a:endParaRPr lang="en-US" sz="1600">
              <a:solidFill>
                <a:schemeClr val="bg1"/>
              </a:solidFill>
              <a:latin typeface="Aptos Narrow"/>
              <a:ea typeface="Calibri"/>
              <a:cs typeface="Calibri"/>
            </a:endParaRPr>
          </a:p>
          <a:p>
            <a:pPr marL="171450" indent="-171450">
              <a:buFont typeface="Wingdings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December</a:t>
            </a: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Potential Task Force Meeting 5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Draft final report of findings and recommendations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1892129" cy="328774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2026</a:t>
            </a:r>
          </a:p>
          <a:p>
            <a:endParaRPr lang="en-US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Task Force meeting 6 (January)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Get draft report ready for public comment period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Public Hearing 3 to review draft report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Public comment period </a:t>
            </a:r>
            <a:br>
              <a:rPr lang="en-US" sz="1800">
                <a:latin typeface="Aptos Narrow"/>
              </a:rPr>
            </a:br>
            <a:r>
              <a:rPr lang="en-US" sz="1800">
                <a:latin typeface="Aptos Narrow"/>
              </a:rPr>
              <a:t>(1 month)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Task Force meeting 7 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>
                <a:latin typeface="Aptos Narrow"/>
              </a:rPr>
              <a:t>Finalize report and submit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>
              <a:latin typeface="Aptos ExtraBold" panose="020B00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2720" y="426720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508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03" y="153253"/>
            <a:ext cx="7965440" cy="1450757"/>
          </a:xfrm>
        </p:spPr>
        <p:txBody>
          <a:bodyPr/>
          <a:lstStyle/>
          <a:p>
            <a:r>
              <a:rPr lang="en-US">
                <a:latin typeface="Aptos Display"/>
              </a:rPr>
              <a:t>Engagement &amp; Public Hearings Process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Aptos ExtraBold"/>
                <a:ea typeface="Calibri"/>
                <a:cs typeface="Calibri"/>
              </a:rPr>
              <a:t>Engagement &amp; Outreach</a:t>
            </a:r>
            <a:endParaRPr lang="en-US" sz="2000">
              <a:latin typeface="Aptos ExtraBold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807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Raise awareness of Task Force &amp; Public Hearings </a:t>
            </a:r>
            <a:endParaRPr lang="en-US">
              <a:latin typeface="Aptos Narrow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Gain input from community members on desired improvements to Memorial Drive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Activities: 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One on One conversations 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In language conversations 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Distribute flyers 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Door knocking 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Site walk</a:t>
            </a:r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Aptos ExtraBold"/>
                <a:ea typeface="Calibri"/>
                <a:cs typeface="Calibri"/>
              </a:rPr>
              <a:t>Public Hearings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</a:pPr>
            <a:endParaRPr lang="en-US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Gain input from community members on desired improvements to Memorial Drive within scope of the Task Force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Activities: 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2 Hearings in November</a:t>
            </a:r>
          </a:p>
          <a:p>
            <a:pPr marL="742950" lvl="1" indent="-285750">
              <a:buFont typeface="Arial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Online survey option</a:t>
            </a:r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>
                <a:latin typeface="Aptos ExtraBold"/>
                <a:ea typeface="Calibri"/>
                <a:cs typeface="Calibri"/>
              </a:rPr>
              <a:t>Task Force Recommendations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Based on community input – develop recommendations from the Task Force that will inform equitable access and decision-making for Memorial Drive moving forward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Activities: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1 Hearing in the Spring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Review and finalize the report</a:t>
            </a:r>
          </a:p>
          <a:p>
            <a:endParaRPr lang="en-US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487045" y="2681693"/>
            <a:ext cx="1645920" cy="904240"/>
          </a:xfrm>
          <a:prstGeom prst="rect">
            <a:avLst/>
          </a:prstGeom>
        </p:spPr>
      </p:pic>
      <p:pic>
        <p:nvPicPr>
          <p:cNvPr id="5" name="Picture 4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A578ADA0-76D8-3DA9-3B0C-774206474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40640"/>
            <a:ext cx="1615440" cy="164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2242-F80F-70C1-510D-4763B670115E}"/>
              </a:ext>
            </a:extLst>
          </p:cNvPr>
          <p:cNvSpPr txBox="1"/>
          <p:nvPr/>
        </p:nvSpPr>
        <p:spPr>
          <a:xfrm>
            <a:off x="11043920" y="264160"/>
            <a:ext cx="97536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4B24"/>
                </a:solidFill>
                <a:ea typeface="Calibri"/>
                <a:cs typeface="Calibri"/>
              </a:rPr>
              <a:t>Scan here for online survey!</a:t>
            </a:r>
          </a:p>
        </p:txBody>
      </p:sp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Small Group Discussion Questions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buClr>
                <a:srgbClr val="004B24"/>
              </a:buClr>
              <a:buNone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How could DCR and the community work together more effectively to improve: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Public engagement, communication, and transparency around future capital projects?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The use of Memorial Drive and the riverfront? </a:t>
            </a:r>
            <a:endParaRPr lang="en-US"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Addressing challenges you face (access, safety, maintenance, traffic etc.)?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Changes that would make the area more welcoming and accessible? 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850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  <a:ea typeface="Calibri"/>
                <a:cs typeface="Calibri"/>
              </a:rPr>
              <a:t>Receive public input at the Public Hearings on November 10 and 17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b="1">
                <a:latin typeface="Aptos Narrow" panose="020B0004020202020204" pitchFamily="34" charset="0"/>
              </a:rPr>
              <a:t>Task Force email address: </a:t>
            </a:r>
            <a:r>
              <a:rPr lang="en-US" sz="2400">
                <a:latin typeface="Aptos Narrow"/>
                <a:ea typeface="+mn-lt"/>
                <a:cs typeface="+mn-lt"/>
                <a:hlinkClick r:id="rId2"/>
              </a:rPr>
              <a:t>charlesrivertaskforce@mass.gov</a:t>
            </a:r>
            <a:endParaRPr lang="en-US" sz="2400">
              <a:latin typeface="Aptos Narrow"/>
              <a:ea typeface="+mn-lt"/>
              <a:cs typeface="+mn-lt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b="1">
                <a:latin typeface="Aptos Narrow"/>
              </a:rPr>
              <a:t>Task Force website:</a:t>
            </a:r>
            <a:r>
              <a:rPr lang="en-US" sz="2200">
                <a:latin typeface="Aptos Narrow"/>
              </a:rPr>
              <a:t> </a:t>
            </a:r>
            <a:r>
              <a:rPr lang="en-US" sz="2400">
                <a:latin typeface="Aptos Narrow"/>
                <a:hlinkClick r:id="rId3"/>
              </a:rPr>
              <a:t>www</a:t>
            </a:r>
            <a:r>
              <a:rPr lang="en-US" sz="2400">
                <a:solidFill>
                  <a:srgbClr val="404040"/>
                </a:solidFill>
                <a:latin typeface="Aptos Narrow"/>
                <a:ea typeface="+mn-lt"/>
                <a:cs typeface="+mn-lt"/>
                <a:hlinkClick r:id="rId3"/>
              </a:rPr>
              <a:t>.mass.gov/charlesrivertaskforce</a:t>
            </a:r>
            <a:endParaRPr lang="en-US" sz="240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 b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Online survey: </a:t>
            </a:r>
            <a:r>
              <a:rPr lang="en-US" sz="2400">
                <a:solidFill>
                  <a:srgbClr val="404040"/>
                </a:solidFill>
                <a:latin typeface="Aptos Narrow"/>
                <a:ea typeface="Calibri"/>
                <a:cs typeface="Calibri"/>
                <a:hlinkClick r:id="rId4"/>
              </a:rPr>
              <a:t>https://mapc.az1.qualtrics.com/jfe/form/SV_86x2r4TFJ7DmKd8</a:t>
            </a:r>
            <a:r>
              <a:rPr lang="en-US" sz="240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</a:rPr>
              <a:t>The public is welcome to attend Task Force meetings (upcoming meetings will be posted on the webpage)</a:t>
            </a:r>
            <a:endParaRPr lang="en-US" sz="280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</a:rPr>
              <a:t>Public Hearing 3, date/time to be determined, most likely February to kick off the 30-day public comment period</a:t>
            </a:r>
            <a:endParaRPr lang="en-US" sz="280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>
                <a:solidFill>
                  <a:srgbClr val="404040"/>
                </a:solidFill>
                <a:latin typeface="Aptos Narrow"/>
              </a:rPr>
              <a:t>The Task Force will review and finalize the report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  <p:pic>
        <p:nvPicPr>
          <p:cNvPr id="4" name="Picture 3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71AFCF8A-B09E-14A9-BEE8-A3D38504D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9640" y="0"/>
            <a:ext cx="2367280" cy="2407920"/>
          </a:xfrm>
          <a:prstGeom prst="rect">
            <a:avLst/>
          </a:prstGeom>
        </p:spPr>
      </p:pic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EABF60B6-5156-BFE1-D9EC-C784A334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94240" y="2235200"/>
            <a:ext cx="1046480" cy="13309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21AE30-0D09-78AE-7D93-1343A3E134E9}"/>
              </a:ext>
            </a:extLst>
          </p:cNvPr>
          <p:cNvSpPr txBox="1"/>
          <p:nvPr/>
        </p:nvSpPr>
        <p:spPr>
          <a:xfrm>
            <a:off x="10668000" y="2235200"/>
            <a:ext cx="14224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4B24"/>
                </a:solidFill>
                <a:ea typeface="Calibri"/>
                <a:cs typeface="Calibri"/>
              </a:rPr>
              <a:t>Scan here for online survey!</a:t>
            </a: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Interpretation Logistics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US" sz="2400">
                <a:solidFill>
                  <a:schemeClr val="tx1"/>
                </a:solidFill>
                <a:latin typeface="Arial"/>
                <a:ea typeface="Calibri"/>
                <a:cs typeface="Calibri"/>
              </a:rPr>
              <a:t>Language Interpretation is being offered in: Spanish, Brazilian Portuguese, Haitian Creole, Mandarin, Cantonese, and Arabic.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To participate in your desired language, please visit the interpretation table for a receiver in your language of choice.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Please speak slowly to accommodate the interpreters.</a:t>
            </a:r>
            <a:endParaRPr lang="en-US" sz="2400">
              <a:latin typeface="Arial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6:10 – 6:45pm: Overview Presentation + Q&amp;A</a:t>
            </a:r>
            <a:endParaRPr lang="en-US"/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DCR will give an overview of the Charles River Task Force purpose and goals, and activities done to date (~10 min) with time afterwards for clarifying questions</a:t>
            </a: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Please hold comments for small group discussions</a:t>
            </a:r>
            <a:endParaRPr lang="en-US" sz="2000"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6:45 – 7:30pm: Small Group Discussion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The room will split into smaller groups, each group will be facilitated by a team member from DCR, EEA, or MAPC, along with a note-taker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Those using interpretation services, will remain in one group</a:t>
            </a:r>
          </a:p>
          <a:p>
            <a:pPr>
              <a:buClr>
                <a:srgbClr val="004B24"/>
              </a:buClr>
            </a:pPr>
            <a:r>
              <a:rPr lang="en-US" b="1">
                <a:solidFill>
                  <a:srgbClr val="000000"/>
                </a:solidFill>
                <a:latin typeface="Arial"/>
                <a:ea typeface="+mn-lt"/>
                <a:cs typeface="Arial"/>
              </a:rPr>
              <a:t>7:30 – 8:00pm: Discussion Share-out &amp; Close</a:t>
            </a:r>
            <a:r>
              <a:rPr lang="en-US">
                <a:solidFill>
                  <a:srgbClr val="000000"/>
                </a:solidFill>
                <a:latin typeface="Arial"/>
                <a:ea typeface="+mn-lt"/>
                <a:cs typeface="Arial"/>
              </a:rPr>
              <a:t> 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Regroup in the main space to share out key themes that came up in discussion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+mn-lt"/>
                <a:cs typeface="Arial"/>
              </a:rPr>
              <a:t>Event close with information about next steps</a:t>
            </a:r>
          </a:p>
          <a:p>
            <a:pPr marL="383540" lvl="1">
              <a:buClr>
                <a:srgbClr val="99CB38"/>
              </a:buClr>
            </a:pPr>
            <a:endParaRPr lang="en-US" sz="2000">
              <a:solidFill>
                <a:srgbClr val="40404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Public Hearing Reminders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Listen actively and respectfully to all participants</a:t>
            </a:r>
            <a:endParaRPr lang="en-US" sz="24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Express disagreements constructively, focusing on ideas rather than individuals</a:t>
            </a:r>
            <a:endParaRPr lang="en-US" sz="24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</a:rPr>
              <a:t>Minimize interruptions to ensure equitable participation</a:t>
            </a:r>
            <a:endParaRPr lang="en-US" sz="24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40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Please share your thoughts in the small group discussions – we want to hear from you! </a:t>
            </a:r>
            <a:endParaRPr lang="en-US" sz="2400">
              <a:solidFill>
                <a:schemeClr val="tx1"/>
              </a:solidFill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2400">
              <a:solidFill>
                <a:srgbClr val="000000"/>
              </a:solidFill>
              <a:latin typeface="Aptos Narrow" panose="020B0004020202020204" pitchFamily="34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Overview of the Task Force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10000"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/>
                <a:ea typeface="+mn-lt"/>
                <a:cs typeface="+mn-lt"/>
              </a:rPr>
              <a:t>The Task Force was created by </a:t>
            </a:r>
            <a:r>
              <a:rPr lang="en-US" sz="2600">
                <a:latin typeface="Aptos Narrow"/>
                <a:ea typeface="+mn-lt"/>
                <a:cs typeface="+mn-lt"/>
                <a:hlinkClick r:id="rId2"/>
              </a:rPr>
              <a:t>Section 205</a:t>
            </a:r>
            <a:r>
              <a:rPr lang="en-US" sz="2600">
                <a:latin typeface="Aptos Narrow"/>
                <a:ea typeface="+mn-lt"/>
                <a:cs typeface="+mn-lt"/>
              </a:rPr>
              <a:t> of the Fiscal Year 2025 </a:t>
            </a:r>
            <a:br>
              <a:rPr lang="en-US" sz="2600">
                <a:latin typeface="Aptos Narrow"/>
                <a:ea typeface="+mn-lt"/>
                <a:cs typeface="+mn-lt"/>
              </a:rPr>
            </a:br>
            <a:r>
              <a:rPr lang="en-US" sz="2600">
                <a:latin typeface="Aptos Narrow"/>
                <a:ea typeface="+mn-lt"/>
                <a:cs typeface="+mn-lt"/>
              </a:rPr>
              <a:t>budget.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>
              <a:latin typeface="Aptos Narrow"/>
              <a:ea typeface="+mn-lt"/>
              <a:cs typeface="+mn-lt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 b="1">
                <a:latin typeface="Aptos Narrow"/>
                <a:ea typeface="+mn-lt"/>
                <a:cs typeface="+mn-lt"/>
              </a:rPr>
              <a:t>This Task Force brings together agency leaders, advocates, and residents to:</a:t>
            </a:r>
            <a:r>
              <a:rPr lang="en-US" sz="2600">
                <a:latin typeface="Aptos Narrow"/>
                <a:ea typeface="+mn-lt"/>
                <a:cs typeface="+mn-lt"/>
              </a:rPr>
              <a:t> </a:t>
            </a:r>
            <a:endParaRPr lang="en-US"/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Address equitable access to the Charles river in the area between the Longfellow bridge and the Eliot bridge</a:t>
            </a:r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Ensure that inclusive processes are in place to engage all relevant stakeholders when decisions involving the Charles river area are made</a:t>
            </a:r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Improve communication with all involved stakeholders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4" name="Picture 3" descr="QR code for Section 205 establishing the task force.">
            <a:extLst>
              <a:ext uri="{FF2B5EF4-FFF2-40B4-BE49-F238E27FC236}">
                <a16:creationId xmlns:a16="http://schemas.microsoft.com/office/drawing/2014/main" id="{777AF964-BBC1-02E2-812E-D7E154E0A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6200" y="0"/>
            <a:ext cx="1940560" cy="1930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332E1-7054-382B-6270-48E8C19630FD}"/>
              </a:ext>
            </a:extLst>
          </p:cNvPr>
          <p:cNvSpPr txBox="1"/>
          <p:nvPr/>
        </p:nvSpPr>
        <p:spPr>
          <a:xfrm>
            <a:off x="10241280" y="1808480"/>
            <a:ext cx="19405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 dirty="0">
                <a:solidFill>
                  <a:srgbClr val="273144"/>
                </a:solidFill>
                <a:ea typeface="+mn-lt"/>
                <a:cs typeface="+mn-lt"/>
              </a:rPr>
              <a:t>https://mapc.ma/44d9yhW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Scope of Recommendations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From Section 205: </a:t>
            </a:r>
            <a:endParaRPr lang="en-US" sz="2800">
              <a:solidFill>
                <a:srgbClr val="004B24"/>
              </a:solidFill>
              <a:latin typeface="Aptos Narrow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(c) The task force's recommendations pursuant to subsection (b) and report pursuant to subsection (g) shall include, but shall not be limited to, ways to: (</a:t>
            </a:r>
            <a:r>
              <a:rPr lang="en-US" sz="240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i</a:t>
            </a: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) ensure that the department considers </a:t>
            </a:r>
            <a:r>
              <a:rPr lang="en-US" sz="240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environmental justice principles</a:t>
            </a: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 when making decisions involving the area of the Charles river between the Longfellow bridge and the Eliot bridge; (ii) ensure that all </a:t>
            </a:r>
            <a:r>
              <a:rPr lang="en-US" sz="240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stakeholders are engaged</a:t>
            </a: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when substantive decisions are made regarding closing or limiting access to Memorial drive; (iii) ensure that the residents of the abutting neighborhood receive </a:t>
            </a:r>
            <a:r>
              <a:rPr lang="en-US" sz="240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proper notification</a:t>
            </a: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when the department makes changes to access to Memorial drive; and (iv) </a:t>
            </a:r>
            <a:r>
              <a:rPr lang="en-US" sz="240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improve programming</a:t>
            </a:r>
            <a:r>
              <a:rPr lang="en-US" sz="240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along the Charles river that may be enjoyed by a wide variety of stakeholders.</a:t>
            </a:r>
            <a:endParaRPr lang="en-US" sz="2400">
              <a:solidFill>
                <a:srgbClr val="000000"/>
              </a:solidFill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95AA-0B76-66A5-ECE9-E8ED7643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CF8C-E8A0-9422-AAA2-D17F014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Environmental Justice Principles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D1C0-AD14-DF25-75B0-8A8EBE528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4B24"/>
                </a:solidFill>
                <a:latin typeface="Arial"/>
                <a:ea typeface="+mn-lt"/>
                <a:cs typeface="+mn-lt"/>
              </a:rPr>
              <a:t>From the EEA Environmental Justice Strategy: </a:t>
            </a:r>
            <a:endParaRPr lang="en-US" sz="2800">
              <a:solidFill>
                <a:srgbClr val="004B24"/>
              </a:solidFill>
              <a:latin typeface="Arial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>
                <a:solidFill>
                  <a:srgbClr val="141414"/>
                </a:solidFill>
                <a:latin typeface="Arial"/>
                <a:ea typeface="+mn-lt"/>
                <a:cs typeface="+mn-lt"/>
              </a:rPr>
              <a:t>“Environmental Justice Principles” support people’s protection from environmental pollution and the ability to live in and enjoy a clean and healthy environment, regardless of race, color, income, class, handicap, gender identity, sexual orientation, national origin, ethnicity or ancestry, religious belief, or English language proficiency, which includes: (</a:t>
            </a:r>
            <a:r>
              <a:rPr lang="en-US" sz="2400" err="1">
                <a:solidFill>
                  <a:srgbClr val="141414"/>
                </a:solidFill>
                <a:latin typeface="Arial"/>
                <a:ea typeface="+mn-lt"/>
                <a:cs typeface="+mn-lt"/>
              </a:rPr>
              <a:t>i</a:t>
            </a:r>
            <a:r>
              <a:rPr lang="en-US" sz="2400">
                <a:solidFill>
                  <a:srgbClr val="141414"/>
                </a:solidFill>
                <a:latin typeface="Arial"/>
                <a:ea typeface="+mn-lt"/>
                <a:cs typeface="+mn-lt"/>
              </a:rPr>
              <a:t>) the meaningful involvement of all people with respect to the development, implementation, and enforcement of environmental laws, regulations, and policies, including climate change policies; and (ii) the equitable distribution of energy and environmental benefits and environmental burdens.</a:t>
            </a:r>
            <a:endParaRPr lang="en-US" sz="2400">
              <a:solidFill>
                <a:srgbClr val="000000"/>
              </a:solidFill>
              <a:latin typeface="Arial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84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2EC7778-A1E0-D894-A7B7-9D1EBB7A80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840" y="164683"/>
            <a:ext cx="10058400" cy="861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Map of the Memorial Drive in Scope</a:t>
            </a:r>
          </a:p>
        </p:txBody>
      </p:sp>
      <p:pic>
        <p:nvPicPr>
          <p:cNvPr id="5" name="Picture 4" descr="Map of Cambridge with Memorial Drive highlighted between the Eliot Bridge and Longfellow Bridge.">
            <a:extLst>
              <a:ext uri="{FF2B5EF4-FFF2-40B4-BE49-F238E27FC236}">
                <a16:creationId xmlns:a16="http://schemas.microsoft.com/office/drawing/2014/main" id="{5CF228E8-8341-75D9-AB89-4A6ADB48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48" y="908110"/>
            <a:ext cx="8648970" cy="53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Task Force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EEA representative: </a:t>
            </a:r>
            <a:r>
              <a:rPr lang="en-US" sz="1500">
                <a:latin typeface="Aptos Narrow"/>
                <a:ea typeface="+mn-lt"/>
                <a:cs typeface="+mn-lt"/>
              </a:rPr>
              <a:t>Jonathan Guzmán, Director of Environmental Justice &amp; Equity, Office of Environmental Justice and Equity </a:t>
            </a:r>
            <a:endParaRPr lang="en-US" sz="150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DCR representative: </a:t>
            </a:r>
            <a:r>
              <a:rPr lang="en-US" sz="1500">
                <a:latin typeface="Aptos Narrow"/>
                <a:ea typeface="+mn-lt"/>
                <a:cs typeface="+mn-lt"/>
              </a:rPr>
              <a:t>Monika Roy, Senior Director of Environmental Justice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Calibri"/>
                <a:cs typeface="Calibri"/>
              </a:rPr>
              <a:t>Director</a:t>
            </a:r>
            <a:r>
              <a:rPr lang="en-US" sz="1500" b="1"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500"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50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500"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500">
                <a:latin typeface="Aptos Narrow"/>
                <a:ea typeface="+mn-lt"/>
                <a:cs typeface="+mn-lt"/>
              </a:rPr>
              <a:t>Ken Reeves, President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50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>
                <a:latin typeface="Aptos Narrow"/>
                <a:ea typeface="+mn-lt"/>
                <a:cs typeface="+mn-lt"/>
              </a:rPr>
              <a:t>Galen Mook, Executive Director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Lawrence Adkins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>
                <a:latin typeface="Aptos Narrow"/>
                <a:ea typeface="+mn-lt"/>
                <a:cs typeface="+mn-lt"/>
              </a:rPr>
              <a:t>Sheila Headley-Burwell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>
                <a:latin typeface="Aptos Narrow"/>
                <a:ea typeface="+mn-lt"/>
                <a:cs typeface="+mn-lt"/>
              </a:rPr>
              <a:t>Steven Miller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Thomas Leonard</a:t>
            </a:r>
            <a:endParaRPr lang="en-US" sz="150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>
                <a:latin typeface="Aptos Narrow"/>
                <a:ea typeface="Calibri"/>
                <a:cs typeface="Calibri"/>
              </a:rPr>
              <a:t> Individual:</a:t>
            </a:r>
            <a:r>
              <a:rPr lang="en-US" sz="150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699ac1d4-ca39-4946-aa46-a9cdf037dbb3"/>
    <ds:schemaRef ds:uri="cfac202d-5dfe-4943-8fc4-9115dd8079c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91E0896-6EE9-4D53-932B-514E3A124809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1315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Aptos Display</vt:lpstr>
      <vt:lpstr>Aptos ExtraBold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 Task Force on  Equitable River Access</vt:lpstr>
      <vt:lpstr>Interpretation Logistics</vt:lpstr>
      <vt:lpstr>Agenda</vt:lpstr>
      <vt:lpstr>Public Hearing Reminders</vt:lpstr>
      <vt:lpstr>Overview of the Task Force</vt:lpstr>
      <vt:lpstr>Scope of Recommendations</vt:lpstr>
      <vt:lpstr>Environmental Justice Principles</vt:lpstr>
      <vt:lpstr>Map of the Memorial Drive in Scope</vt:lpstr>
      <vt:lpstr>Task Force Members</vt:lpstr>
      <vt:lpstr>Task Force Responsibilities</vt:lpstr>
      <vt:lpstr>Project Timeline</vt:lpstr>
      <vt:lpstr>Engagement &amp; Public Hearings Process</vt:lpstr>
      <vt:lpstr>Small Group Discussion Questions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Roy, Monika (DCR)</cp:lastModifiedBy>
  <cp:revision>4</cp:revision>
  <dcterms:created xsi:type="dcterms:W3CDTF">2025-08-11T23:41:35Z</dcterms:created>
  <dcterms:modified xsi:type="dcterms:W3CDTF">2025-12-03T18:12:44Z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