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4"/>
  </p:sldMasterIdLst>
  <p:sldIdLst>
    <p:sldId id="256" r:id="rId5"/>
    <p:sldId id="297" r:id="rId6"/>
    <p:sldId id="257" r:id="rId7"/>
    <p:sldId id="258" r:id="rId8"/>
    <p:sldId id="276" r:id="rId9"/>
    <p:sldId id="289" r:id="rId10"/>
    <p:sldId id="300" r:id="rId11"/>
    <p:sldId id="301" r:id="rId12"/>
    <p:sldId id="285" r:id="rId13"/>
    <p:sldId id="260" r:id="rId14"/>
    <p:sldId id="299" r:id="rId15"/>
    <p:sldId id="290" r:id="rId16"/>
    <p:sldId id="292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DA5F047-F686-846E-B10A-195DEE70198A}" name="Du, Van" initials="DV" userId="S::vdu_mapc.org#ext#@massgov.onmicrosoft.com::47a6d444-42b4-4a65-aee3-c1a322a54d41" providerId="AD"/>
  <p188:author id="{91E4CB4D-C9A5-12EE-5DBA-DD024DF10616}" name="Roy, Monika (DCR)" initials="RM" userId="S::monika.roy@mass.gov::cd6c4b63-5e77-48d5-b6cc-4177d9876de7" providerId="AD"/>
  <p188:author id="{81F99954-DA0F-B49F-C971-0BFEC4A4310C}" name="Du, Van" initials="DV" userId="S::vdu@mapc.org::04a5bfda-6167-4024-be42-ce9539001a06" providerId="AD"/>
  <p188:author id="{3800E263-3FA3-6076-83E9-1C8DF9DE9C65}" name="Guzman, Jonathan (EEA)" initials="GJ" userId="S::jonathan.guzman@mass.gov::f35dc4a8-b2b6-4599-a8e6-9c85fbc90cfd" providerId="AD"/>
  <p188:author id="{27AAB498-5DD2-DE09-12C8-3433824A6625}" name="Guest User" initials="GU" userId="S::urn:spo:tenantanon#c75d8168-fa8e-4753-8aef-55111ae727bd::" providerId="AD"/>
  <p188:author id="{954BAEE1-65EF-0E9C-FD0A-F2645D9341B6}" name="Roy, Monika (DCR)" initials="MR" userId="S::Monika.Roy@mass.gov::cd6c4b63-5e77-48d5-b6cc-4177d9876de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F44A95-C822-0E23-8322-302D6C5186EE}" v="32" dt="2025-11-17T22:51:50.795"/>
    <p1510:client id="{F62FC841-8F6C-6F01-0129-746E500D70FF}" v="109" dt="2025-11-17T17:08:32.9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565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75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04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ACD46E6-90C9-5A94-5A35-1C98F051F6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1022" y="416577"/>
            <a:ext cx="10643616" cy="7172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cap="all" baseline="0"/>
            </a:lvl1pPr>
          </a:lstStyle>
          <a:p>
            <a:pPr algn="ctr"/>
            <a:r>
              <a:rPr lang="en-US">
                <a:solidFill>
                  <a:srgbClr val="4D5BE2"/>
                </a:solidFill>
              </a:rPr>
              <a:t>ADD TITLE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47D4AE5-C0C9-3ADD-96CD-4F646C40EC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9315" y="1181873"/>
            <a:ext cx="2787650" cy="1154112"/>
          </a:xfrm>
          <a:solidFill>
            <a:schemeClr val="accent1"/>
          </a:solidFill>
        </p:spPr>
        <p:txBody>
          <a:bodyPr lIns="320040" tIns="457200">
            <a:noAutofit/>
          </a:bodyPr>
          <a:lstStyle>
            <a:lvl1pPr marL="0" indent="0">
              <a:lnSpc>
                <a:spcPct val="90000"/>
              </a:lnSpc>
              <a:buNone/>
              <a:defRPr sz="1200" b="0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C840F69-82D1-BA5D-BCDE-065BCBD763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6960" y="1347291"/>
            <a:ext cx="2265363" cy="30480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E6E650B-9763-2E1B-83A3-D40D92876A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37610" y="1181873"/>
            <a:ext cx="4532630" cy="1154112"/>
          </a:xfrm>
          <a:solidFill>
            <a:schemeClr val="accent1"/>
          </a:solidFill>
        </p:spPr>
        <p:txBody>
          <a:bodyPr lIns="274320" tIns="457200" rIns="457200">
            <a:noAutofit/>
          </a:bodyPr>
          <a:lstStyle>
            <a:lvl1pPr marL="0" indent="0">
              <a:lnSpc>
                <a:spcPct val="90000"/>
              </a:lnSpc>
              <a:buNone/>
              <a:defRPr sz="1200" b="0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0365650-4538-97BE-682C-4FEE50D5B3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15410" y="1347291"/>
            <a:ext cx="2265363" cy="304800"/>
          </a:xfrm>
        </p:spPr>
        <p:txBody>
          <a:bodyPr>
            <a:noAutofit/>
          </a:bodyPr>
          <a:lstStyle>
            <a:lvl1pPr marL="0" indent="0">
              <a:buNone/>
              <a:defRPr sz="1400" b="1" spc="40" baseline="0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605A104-600A-E6C4-A7F3-4C6E6E8B62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50250" y="1181873"/>
            <a:ext cx="3084388" cy="1154112"/>
          </a:xfrm>
          <a:solidFill>
            <a:schemeClr val="accent1"/>
          </a:solidFill>
        </p:spPr>
        <p:txBody>
          <a:bodyPr lIns="274320" tIns="457200">
            <a:noAutofit/>
          </a:bodyPr>
          <a:lstStyle>
            <a:lvl1pPr marL="0" indent="0">
              <a:lnSpc>
                <a:spcPct val="90000"/>
              </a:lnSpc>
              <a:buNone/>
              <a:defRPr sz="1200" b="0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53846D8-2231-F40F-1840-B4D3ECF557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42020" y="1347291"/>
            <a:ext cx="2265363" cy="304800"/>
          </a:xfrm>
        </p:spPr>
        <p:txBody>
          <a:bodyPr>
            <a:noAutofit/>
          </a:bodyPr>
          <a:lstStyle>
            <a:lvl1pPr marL="0" indent="0">
              <a:buNone/>
              <a:defRPr sz="1400" b="1" spc="40" baseline="0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0328A27F-4D37-7494-A00B-931B4AF98F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6161" y="2744409"/>
            <a:ext cx="1554480" cy="839183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B72A2B16-E242-6548-CD5D-53E9964738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54120" y="2744409"/>
            <a:ext cx="1554480" cy="839183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A825916-F570-17B8-0B3F-0C3FC2D746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82079" y="2744409"/>
            <a:ext cx="1554480" cy="839183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36D7BCE-44E5-237E-196D-3CCF2508C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10038" y="2744409"/>
            <a:ext cx="1554480" cy="839183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F3883B4-1028-4C70-B921-8FBE334E7F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37996" y="2744409"/>
            <a:ext cx="1554480" cy="839183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2538B7A0-40F3-1C50-E2D0-32A910FA7E6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5581" y="4431347"/>
            <a:ext cx="1186179" cy="678064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E7A61A86-EC14-71A1-4F13-8B5BC4DD2C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38706" y="5667186"/>
            <a:ext cx="1186179" cy="678064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8AB8BDC8-1B18-C92E-002C-8E803D44743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65161" y="5079585"/>
            <a:ext cx="1186179" cy="678064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33C067A7-180C-CF1A-D355-AD9EFC1F30E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31906" y="3583592"/>
            <a:ext cx="1186179" cy="678064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89E3E312-6617-D826-24CF-F63DC3CC30D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706265" y="3837782"/>
            <a:ext cx="1186179" cy="678064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7917E37C-ED1D-4637-B0A8-CAECDD7D93A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606164" y="4551608"/>
            <a:ext cx="4828474" cy="230639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7F4481A-F390-506E-4D63-DCAF6A499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00708" y="2352259"/>
            <a:ext cx="10816491" cy="3363296"/>
            <a:chOff x="700708" y="2352259"/>
            <a:chExt cx="10816491" cy="3363296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C823AA8-87A2-6001-8638-F343F400A907}"/>
                </a:ext>
              </a:extLst>
            </p:cNvPr>
            <p:cNvCxnSpPr/>
            <p:nvPr/>
          </p:nvCxnSpPr>
          <p:spPr>
            <a:xfrm flipV="1">
              <a:off x="774192" y="2451652"/>
              <a:ext cx="10643616" cy="0"/>
            </a:xfrm>
            <a:prstGeom prst="line">
              <a:avLst/>
            </a:prstGeom>
            <a:ln w="412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D0F530E-03E0-7D35-0708-C47F20465254}"/>
                </a:ext>
              </a:extLst>
            </p:cNvPr>
            <p:cNvSpPr/>
            <p:nvPr/>
          </p:nvSpPr>
          <p:spPr>
            <a:xfrm>
              <a:off x="700708" y="2355117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5A788A8-1C4E-8BDE-6C51-E311BF3124E3}"/>
                </a:ext>
              </a:extLst>
            </p:cNvPr>
            <p:cNvSpPr/>
            <p:nvPr/>
          </p:nvSpPr>
          <p:spPr>
            <a:xfrm>
              <a:off x="11318416" y="2352259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B1C1373-9DDB-2372-515C-67A4497F18F3}"/>
                </a:ext>
              </a:extLst>
            </p:cNvPr>
            <p:cNvSpPr/>
            <p:nvPr/>
          </p:nvSpPr>
          <p:spPr>
            <a:xfrm>
              <a:off x="2824250" y="2360833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260ED27-416C-9721-BEEA-92FC9C6AFE0E}"/>
                </a:ext>
              </a:extLst>
            </p:cNvPr>
            <p:cNvSpPr/>
            <p:nvPr/>
          </p:nvSpPr>
          <p:spPr>
            <a:xfrm>
              <a:off x="7071334" y="2366548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FF3DAA4-1C0B-AB02-F0B7-AB04EEC80102}"/>
                </a:ext>
              </a:extLst>
            </p:cNvPr>
            <p:cNvSpPr/>
            <p:nvPr/>
          </p:nvSpPr>
          <p:spPr>
            <a:xfrm>
              <a:off x="9194876" y="2357975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A6169A7-8DDB-F115-7D7E-F3F5AE9B0D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9303" y="2451650"/>
              <a:ext cx="1592" cy="1838996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0D69B09-D0BB-952F-77DD-FCCA81D192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21650" y="2528842"/>
              <a:ext cx="1592" cy="2984894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3322965-77FF-0956-83EE-ADA9AFCC2F19}"/>
                </a:ext>
              </a:extLst>
            </p:cNvPr>
            <p:cNvCxnSpPr>
              <a:cxnSpLocks/>
            </p:cNvCxnSpPr>
            <p:nvPr/>
          </p:nvCxnSpPr>
          <p:spPr>
            <a:xfrm>
              <a:off x="7166344" y="2496185"/>
              <a:ext cx="0" cy="932815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BD744AE-A2B8-150A-697C-7B187BF232E9}"/>
                </a:ext>
              </a:extLst>
            </p:cNvPr>
            <p:cNvCxnSpPr>
              <a:cxnSpLocks/>
            </p:cNvCxnSpPr>
            <p:nvPr/>
          </p:nvCxnSpPr>
          <p:spPr>
            <a:xfrm>
              <a:off x="9287099" y="2447199"/>
              <a:ext cx="2067" cy="122673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3F6EBDE-BEBF-BD05-1C3E-6D9CC3A8AA09}"/>
                </a:ext>
              </a:extLst>
            </p:cNvPr>
            <p:cNvSpPr/>
            <p:nvPr/>
          </p:nvSpPr>
          <p:spPr>
            <a:xfrm>
              <a:off x="704140" y="4297941"/>
              <a:ext cx="198783" cy="19878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35038F8-201A-2CE5-4F96-F5D0E07662F3}"/>
                </a:ext>
              </a:extLst>
            </p:cNvPr>
            <p:cNvSpPr/>
            <p:nvPr/>
          </p:nvSpPr>
          <p:spPr>
            <a:xfrm>
              <a:off x="2817657" y="5516772"/>
              <a:ext cx="198783" cy="19878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152144A-0227-81C8-5EB0-4217CF1CEEE7}"/>
                </a:ext>
              </a:extLst>
            </p:cNvPr>
            <p:cNvSpPr/>
            <p:nvPr/>
          </p:nvSpPr>
          <p:spPr>
            <a:xfrm>
              <a:off x="7066553" y="3435384"/>
              <a:ext cx="198783" cy="19878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30680FA-8F0F-C8F7-B721-95071536CA7B}"/>
                </a:ext>
              </a:extLst>
            </p:cNvPr>
            <p:cNvSpPr/>
            <p:nvPr/>
          </p:nvSpPr>
          <p:spPr>
            <a:xfrm>
              <a:off x="9194875" y="3679366"/>
              <a:ext cx="198783" cy="19878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0A1FBC1-3297-E024-39A0-EAA69D56BF0E}"/>
                </a:ext>
              </a:extLst>
            </p:cNvPr>
            <p:cNvSpPr/>
            <p:nvPr/>
          </p:nvSpPr>
          <p:spPr>
            <a:xfrm>
              <a:off x="4947792" y="2363691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BE65DC2-ECCC-4D86-835A-D8496935F50C}"/>
                </a:ext>
              </a:extLst>
            </p:cNvPr>
            <p:cNvCxnSpPr>
              <a:cxnSpLocks/>
              <a:stCxn id="35" idx="4"/>
            </p:cNvCxnSpPr>
            <p:nvPr/>
          </p:nvCxnSpPr>
          <p:spPr>
            <a:xfrm flipH="1">
              <a:off x="5043997" y="2562474"/>
              <a:ext cx="3187" cy="2348586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877BD28-BE76-FA51-3EE0-19344A0C1BDE}"/>
                </a:ext>
              </a:extLst>
            </p:cNvPr>
            <p:cNvSpPr/>
            <p:nvPr/>
          </p:nvSpPr>
          <p:spPr>
            <a:xfrm>
              <a:off x="4944605" y="4911060"/>
              <a:ext cx="198783" cy="19878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3536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4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985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61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47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56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75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46CE7D5-CF57-46EF-B807-FDD0502418D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35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81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01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s.gov/charlesrivertaskforce" TargetMode="External"/><Relationship Id="rId2" Type="http://schemas.openxmlformats.org/officeDocument/2006/relationships/hyperlink" Target="mailto:charlesrivertaskforce@mass.gov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mapc.az1.qualtrics.com/jfe/form/SV_86x2r4TFJ7DmKd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budget.digital.mass.gov/summary/fy25/outside-section/section-205-charles-river-task-force-on-equitable-river-acces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687639"/>
            <a:ext cx="10058400" cy="1804036"/>
          </a:xfrm>
        </p:spPr>
        <p:txBody>
          <a:bodyPr>
            <a:normAutofit/>
          </a:bodyPr>
          <a:lstStyle/>
          <a:p>
            <a:r>
              <a:rPr lang="en-US" sz="500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Charles River Task Force on </a:t>
            </a:r>
            <a:br>
              <a:rPr lang="en-US" sz="500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</a:br>
            <a:r>
              <a:rPr lang="en-US" sz="500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Equitable River Access</a:t>
            </a:r>
            <a:endParaRPr lang="en-US" sz="5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3205465"/>
            <a:ext cx="10058400" cy="114300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r>
              <a:rPr lang="en-US" sz="2800" cap="none">
                <a:solidFill>
                  <a:srgbClr val="004B24"/>
                </a:solidFill>
                <a:latin typeface="Arial"/>
                <a:cs typeface="Arial"/>
              </a:rPr>
              <a:t>Fall Public Hearings | November 17,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B2CB42-F02C-DB12-5E81-9B270E45EF08}"/>
              </a:ext>
            </a:extLst>
          </p:cNvPr>
          <p:cNvSpPr txBox="1"/>
          <p:nvPr/>
        </p:nvSpPr>
        <p:spPr>
          <a:xfrm>
            <a:off x="1142999" y="4822031"/>
            <a:ext cx="9970292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Arial"/>
                <a:ea typeface="Calibri"/>
                <a:cs typeface="Arial"/>
              </a:rPr>
              <a:t>We will begin at 6:10pm. Please feel free to introduce yourself to your neighbor and briefly describe your favorite activity to do along Memorial Drive.</a:t>
            </a:r>
            <a:endParaRPr lang="en-US"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3C1FC-E21D-1B98-9442-3710EF517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5E2F3-84C0-36BF-2DB7-6E35E9473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ptos Display"/>
              </a:rPr>
              <a:t>Task Force Responsibilities</a:t>
            </a:r>
            <a:endParaRPr lang="en-US">
              <a:latin typeface="Aptos Display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DAB4F-1D72-F442-A08D-CCF865EB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13973"/>
            <a:ext cx="10058400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 marL="200660" lvl="1" indent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100" b="1">
                <a:solidFill>
                  <a:schemeClr val="accent2"/>
                </a:solidFill>
                <a:latin typeface="Aptos Narrow"/>
              </a:rPr>
              <a:t>As described in Section 205:</a:t>
            </a:r>
            <a:endParaRPr lang="en-US" sz="2600">
              <a:latin typeface="Aptos Narrow" panose="020B0004020202020204" pitchFamily="34" charset="0"/>
            </a:endParaRPr>
          </a:p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>
                <a:latin typeface="Aptos Narrow" panose="020B0004020202020204" pitchFamily="34" charset="0"/>
              </a:rPr>
              <a:t>   Host three (3) public hearings </a:t>
            </a:r>
          </a:p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>
                <a:latin typeface="Aptos Narrow" panose="020B0004020202020204" pitchFamily="34" charset="0"/>
              </a:rPr>
              <a:t>   Accept public comment before filing the final report</a:t>
            </a:r>
          </a:p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>
                <a:latin typeface="Aptos Narrow"/>
              </a:rPr>
              <a:t>   Submit a report with recommendations to the clerks of the house of </a:t>
            </a:r>
            <a:br>
              <a:rPr lang="en-US" sz="2600">
                <a:latin typeface="Aptos Narrow" panose="020B0004020202020204" pitchFamily="34" charset="0"/>
              </a:rPr>
            </a:br>
            <a:r>
              <a:rPr lang="en-US" sz="2600">
                <a:latin typeface="Aptos Narrow"/>
              </a:rPr>
              <a:t>   representatives and the senate</a:t>
            </a:r>
          </a:p>
        </p:txBody>
      </p:sp>
    </p:spTree>
    <p:extLst>
      <p:ext uri="{BB962C8B-B14F-4D97-AF65-F5344CB8AC3E}">
        <p14:creationId xmlns:p14="http://schemas.microsoft.com/office/powerpoint/2010/main" val="3489859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768E77-C7B0-4544-9B08-17EC521CB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17C36-0434-71FC-40E0-47ABB3701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cap="none">
                <a:solidFill>
                  <a:srgbClr val="404040"/>
                </a:solidFill>
                <a:latin typeface="Aptos Display"/>
                <a:ea typeface="+mj-lt"/>
                <a:cs typeface="+mj-lt"/>
              </a:rPr>
              <a:t>Project Timeline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C7A25-126E-0304-6B43-2BEA4802EC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solidFill>
            <a:srgbClr val="004B24"/>
          </a:solidFill>
        </p:spPr>
        <p:txBody>
          <a:bodyPr>
            <a:normAutofit fontScale="92500" lnSpcReduction="20000"/>
          </a:bodyPr>
          <a:lstStyle/>
          <a:p>
            <a:r>
              <a:rPr lang="en-US" sz="2000">
                <a:solidFill>
                  <a:schemeClr val="bg1"/>
                </a:solidFill>
                <a:latin typeface="Aptos ExtraBold" panose="020B0004020202020204" pitchFamily="34" charset="0"/>
              </a:rPr>
              <a:t>Initial Assessment &amp; </a:t>
            </a:r>
            <a:br>
              <a:rPr lang="en-US" sz="2000">
                <a:solidFill>
                  <a:schemeClr val="bg1"/>
                </a:solidFill>
                <a:latin typeface="Aptos ExtraBold" panose="020B0004020202020204" pitchFamily="34" charset="0"/>
              </a:rPr>
            </a:br>
            <a:r>
              <a:rPr lang="en-US" sz="2000">
                <a:solidFill>
                  <a:schemeClr val="bg1"/>
                </a:solidFill>
                <a:latin typeface="Aptos ExtraBold" panose="020B0004020202020204" pitchFamily="34" charset="0"/>
              </a:rPr>
              <a:t>Engagement Preparation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5E64D6-8891-CA26-9B07-F769CCD3A6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solidFill>
            <a:srgbClr val="004B24"/>
          </a:solidFill>
        </p:spPr>
        <p:txBody>
          <a:bodyPr vert="horz" lIns="320040" tIns="457200" rIns="0" bIns="45720" rtlCol="0"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Aptos ExtraBold" panose="020B0004020202020204" pitchFamily="34" charset="0"/>
              </a:rPr>
              <a:t>Outreach and Engagement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DB86B3-DECF-9B02-5D84-B0EDEC4BB9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solidFill>
            <a:srgbClr val="004B24"/>
          </a:solidFill>
        </p:spPr>
        <p:txBody>
          <a:bodyPr vert="horz" lIns="320040" tIns="457200" rIns="0" bIns="45720" rtlCol="0"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Aptos ExtraBold" panose="020B0004020202020204" pitchFamily="34" charset="0"/>
              </a:rPr>
              <a:t>Development of Recommendations</a:t>
            </a:r>
          </a:p>
          <a:p>
            <a:endParaRPr lang="en-US" sz="2000">
              <a:latin typeface="Aptos ExtraBold" panose="020B00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3809DEE-8EEA-C632-F478-3BF9033CA8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9315" y="2663324"/>
            <a:ext cx="1843406" cy="2534845"/>
          </a:xfrm>
        </p:spPr>
        <p:txBody>
          <a:bodyPr vert="horz" lIns="0" tIns="45720" rIns="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Aptos Narrow"/>
                <a:ea typeface="+mn-ea"/>
                <a:cs typeface="+mn-cs"/>
              </a:rPr>
              <a:t>July - August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Aptos Narrow" panose="020B0004020202020204" pitchFamily="34" charset="0"/>
              <a:ea typeface="+mn-ea"/>
              <a:cs typeface="+mn-cs"/>
            </a:endParaRPr>
          </a:p>
          <a:p>
            <a:endParaRPr lang="en-US">
              <a:latin typeface="Aptos ExtraBold"/>
            </a:endParaRPr>
          </a:p>
          <a:p>
            <a:pPr marL="171450" indent="-171450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1800">
                <a:latin typeface="Aptos Narrow"/>
              </a:rPr>
              <a:t>Initial informational meetings</a:t>
            </a:r>
          </a:p>
          <a:p>
            <a:pPr marL="171450" indent="-171450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1800">
                <a:latin typeface="Aptos Narrow"/>
              </a:rPr>
              <a:t>Preliminary stakeholder mapping</a:t>
            </a:r>
          </a:p>
          <a:p>
            <a:pPr marL="171450" indent="-171450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1800">
                <a:latin typeface="Aptos Narrow"/>
                <a:ea typeface="Calibri"/>
                <a:cs typeface="Calibri"/>
              </a:rPr>
              <a:t>Task</a:t>
            </a:r>
            <a:r>
              <a:rPr lang="en-US" sz="1800">
                <a:latin typeface="Aptos Narrow"/>
                <a:ea typeface="+mn-lt"/>
                <a:cs typeface="+mn-lt"/>
              </a:rPr>
              <a:t> Force Meeting 1 </a:t>
            </a:r>
            <a:br>
              <a:rPr lang="en-US" sz="1800">
                <a:latin typeface="Aptos Narrow"/>
                <a:ea typeface="+mn-lt"/>
                <a:cs typeface="+mn-lt"/>
              </a:rPr>
            </a:br>
            <a:r>
              <a:rPr lang="en-US" sz="1800">
                <a:latin typeface="Aptos Narrow"/>
                <a:ea typeface="+mn-lt"/>
                <a:cs typeface="+mn-lt"/>
              </a:rPr>
              <a:t>(August 14)</a:t>
            </a:r>
          </a:p>
        </p:txBody>
      </p:sp>
      <p:sp>
        <p:nvSpPr>
          <p:cNvPr id="7" name="Text Placeholder 27" descr="-Task Force meeting #2 &#10;(9/12)&#10;-Develop a Community Engagement Strategy&#10;-Develop the structure and content for the public hearings&#10;">
            <a:extLst>
              <a:ext uri="{FF2B5EF4-FFF2-40B4-BE49-F238E27FC236}">
                <a16:creationId xmlns:a16="http://schemas.microsoft.com/office/drawing/2014/main" id="{DE271D21-41F7-DD0C-5E82-DB3C73F55435}"/>
              </a:ext>
            </a:extLst>
          </p:cNvPr>
          <p:cNvSpPr txBox="1">
            <a:spLocks/>
          </p:cNvSpPr>
          <p:nvPr/>
        </p:nvSpPr>
        <p:spPr>
          <a:xfrm>
            <a:off x="3049208" y="2659102"/>
            <a:ext cx="1838808" cy="2111708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200" b="0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Aptos Narrow"/>
                <a:ea typeface="+mn-ea"/>
                <a:cs typeface="+mn-cs"/>
              </a:rPr>
              <a:t>September</a:t>
            </a:r>
            <a:endParaRPr lang="en-US" sz="2000" b="1" i="0" u="none" strike="noStrike" kern="1200" cap="none" spc="0" normalizeH="0" baseline="0" noProof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Aptos Narrow" panose="020B0004020202020204" pitchFamily="34" charset="0"/>
            </a:endParaRPr>
          </a:p>
          <a:p>
            <a:endParaRPr lang="en-US">
              <a:latin typeface="Aptos ExtraBold"/>
            </a:endParaRPr>
          </a:p>
          <a:p>
            <a:pPr marL="171450" indent="-171450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1800">
                <a:latin typeface="Aptos Narrow"/>
              </a:rPr>
              <a:t>Task Force Meeting 2 </a:t>
            </a:r>
            <a:br>
              <a:rPr lang="en-US" sz="1800">
                <a:latin typeface="Aptos Narrow"/>
              </a:rPr>
            </a:br>
            <a:r>
              <a:rPr lang="en-US" sz="1800">
                <a:latin typeface="Aptos Narrow"/>
              </a:rPr>
              <a:t>(September 12)</a:t>
            </a:r>
          </a:p>
          <a:p>
            <a:pPr marL="171450" indent="-171450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1800">
                <a:latin typeface="Aptos Narrow"/>
              </a:rPr>
              <a:t>Develop a Community Engagement Strategy</a:t>
            </a:r>
          </a:p>
          <a:p>
            <a:pPr marL="171450" indent="-171450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1800">
                <a:latin typeface="Aptos Narrow"/>
              </a:rPr>
              <a:t>Develop the structure and content for the public hearings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>
              <a:latin typeface="Aptos ExtraBold" panose="020B00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D4AA7D-A531-17E9-189C-5368E572E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9292" y="2601495"/>
            <a:ext cx="1840902" cy="3169386"/>
          </a:xfrm>
          <a:prstGeom prst="rect">
            <a:avLst/>
          </a:prstGeom>
          <a:solidFill>
            <a:srgbClr val="004B2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3C0372E-AAB6-B186-B4D7-1B1687E4C9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50728" y="2663584"/>
            <a:ext cx="1970888" cy="3107296"/>
          </a:xfrm>
        </p:spPr>
        <p:txBody>
          <a:bodyPr vert="horz" lIns="0" tIns="45720" rIns="0" bIns="45720" rtlCol="0" anchor="t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 Narrow"/>
                <a:ea typeface="+mn-ea"/>
                <a:cs typeface="+mn-cs"/>
              </a:rPr>
              <a:t>October- November</a:t>
            </a:r>
            <a:endParaRPr lang="en-US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Wingdings"/>
              <a:buChar char="§"/>
            </a:pPr>
            <a:endParaRPr lang="en-US" sz="1600">
              <a:solidFill>
                <a:schemeClr val="bg1"/>
              </a:solidFill>
              <a:latin typeface="Aptos Narrow"/>
            </a:endParaRPr>
          </a:p>
          <a:p>
            <a:pPr marL="285750" indent="-285750">
              <a:buClr>
                <a:srgbClr val="004B24"/>
              </a:buClr>
              <a:buFont typeface="Wingdings"/>
              <a:buChar char="§"/>
            </a:pPr>
            <a:r>
              <a:rPr lang="en-US" sz="1600">
                <a:solidFill>
                  <a:schemeClr val="bg1"/>
                </a:solidFill>
                <a:latin typeface="Aptos Narrow"/>
              </a:rPr>
              <a:t>Task Force Meeting 3 (October 6)</a:t>
            </a:r>
            <a:endParaRPr lang="en-US" sz="1600">
              <a:solidFill>
                <a:schemeClr val="bg1"/>
              </a:solidFill>
              <a:latin typeface="Aptos Narrow"/>
              <a:ea typeface="Calibri"/>
              <a:cs typeface="Calibri"/>
            </a:endParaRPr>
          </a:p>
          <a:p>
            <a:pPr marL="285750" indent="-285750">
              <a:buClr>
                <a:srgbClr val="004B24"/>
              </a:buClr>
              <a:buFont typeface="Wingdings"/>
              <a:buChar char="§"/>
            </a:pPr>
            <a:r>
              <a:rPr lang="en-US" sz="1600">
                <a:solidFill>
                  <a:schemeClr val="bg1"/>
                </a:solidFill>
                <a:latin typeface="Aptos Narrow"/>
              </a:rPr>
              <a:t>Conduct a series of 1:1 conversations, follow-up, focus groups, etc.</a:t>
            </a:r>
          </a:p>
          <a:p>
            <a:pPr marL="285750" indent="-285750">
              <a:buClr>
                <a:srgbClr val="004B24"/>
              </a:buClr>
              <a:buFont typeface="Wingdings"/>
              <a:buChar char="§"/>
            </a:pPr>
            <a:r>
              <a:rPr lang="en-US" sz="1600">
                <a:solidFill>
                  <a:schemeClr val="bg1"/>
                </a:solidFill>
                <a:latin typeface="Aptos Narrow"/>
              </a:rPr>
              <a:t>Task Force Meeting 4 (November 3)</a:t>
            </a:r>
          </a:p>
          <a:p>
            <a:pPr marL="285750" indent="-285750">
              <a:buClr>
                <a:srgbClr val="004B24"/>
              </a:buClr>
              <a:buFont typeface="Wingdings"/>
              <a:buChar char="§"/>
            </a:pPr>
            <a:r>
              <a:rPr lang="en-US" sz="1600">
                <a:solidFill>
                  <a:schemeClr val="bg1"/>
                </a:solidFill>
                <a:latin typeface="Aptos Narrow"/>
              </a:rPr>
              <a:t>Two (3) Public Hearings (November10 and 17)</a:t>
            </a:r>
            <a:endParaRPr lang="en-US" sz="1600">
              <a:solidFill>
                <a:schemeClr val="bg1"/>
              </a:solidFill>
              <a:latin typeface="Aptos Narrow"/>
              <a:ea typeface="Calibri"/>
              <a:cs typeface="Calibri"/>
            </a:endParaRPr>
          </a:p>
          <a:p>
            <a:pPr marL="171450" indent="-171450">
              <a:buFont typeface="Wingdings"/>
              <a:buChar char="§"/>
            </a:pPr>
            <a:endParaRPr lang="en-US">
              <a:latin typeface="Aptos ExtraBold" panose="020B0004020202020204" pitchFamily="34" charset="0"/>
            </a:endParaRP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B462E40F-A191-07A3-AAE4-64FC0C4B9D1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59558" y="2660504"/>
            <a:ext cx="1735585" cy="839183"/>
          </a:xfrm>
        </p:spPr>
        <p:txBody>
          <a:bodyPr vert="horz" lIns="0" tIns="45720" rIns="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Aptos Narrow"/>
              </a:rPr>
              <a:t>December</a:t>
            </a:r>
          </a:p>
          <a:p>
            <a:endParaRPr lang="en-US">
              <a:latin typeface="Aptos ExtraBold"/>
            </a:endParaRPr>
          </a:p>
          <a:p>
            <a:pPr marL="171450" indent="-171450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1800">
                <a:latin typeface="Aptos Narrow"/>
              </a:rPr>
              <a:t>Potential Task Force Meeting 5</a:t>
            </a:r>
          </a:p>
          <a:p>
            <a:pPr marL="171450" indent="-171450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1800">
                <a:latin typeface="Aptos Narrow"/>
              </a:rPr>
              <a:t>Draft final report of findings and recommendations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>
              <a:latin typeface="Aptos ExtraBold" panose="020B0004020202020204" pitchFamily="34" charset="0"/>
            </a:endParaRPr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9365CF50-0B55-2D7C-58C8-0C8B17BAA65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421037" y="2664797"/>
            <a:ext cx="1892129" cy="3287743"/>
          </a:xfrm>
        </p:spPr>
        <p:txBody>
          <a:bodyPr vert="horz" lIns="0" tIns="45720" rIns="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Aptos Narrow"/>
              </a:rPr>
              <a:t>2026</a:t>
            </a:r>
          </a:p>
          <a:p>
            <a:endParaRPr lang="en-US">
              <a:latin typeface="Aptos ExtraBold"/>
            </a:endParaRPr>
          </a:p>
          <a:p>
            <a:pPr marL="171450" indent="-171450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1800">
                <a:latin typeface="Aptos Narrow"/>
              </a:rPr>
              <a:t>Task Force meeting 6 (January)</a:t>
            </a:r>
          </a:p>
          <a:p>
            <a:pPr marL="171450" indent="-171450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1800">
                <a:latin typeface="Aptos Narrow"/>
              </a:rPr>
              <a:t>Get draft report ready for public comment period</a:t>
            </a:r>
          </a:p>
          <a:p>
            <a:pPr marL="171450" indent="-171450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1800">
                <a:latin typeface="Aptos Narrow"/>
              </a:rPr>
              <a:t>Public Hearing 3 to review draft report</a:t>
            </a:r>
          </a:p>
          <a:p>
            <a:pPr marL="171450" indent="-171450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1800">
                <a:latin typeface="Aptos Narrow"/>
              </a:rPr>
              <a:t>Public comment period </a:t>
            </a:r>
            <a:br>
              <a:rPr lang="en-US" sz="1800">
                <a:latin typeface="Aptos Narrow"/>
              </a:rPr>
            </a:br>
            <a:r>
              <a:rPr lang="en-US" sz="1800">
                <a:latin typeface="Aptos Narrow"/>
              </a:rPr>
              <a:t>(1 month)</a:t>
            </a:r>
          </a:p>
          <a:p>
            <a:pPr marL="171450" indent="-171450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1800">
                <a:latin typeface="Aptos Narrow"/>
              </a:rPr>
              <a:t>Task Force meeting 7 </a:t>
            </a:r>
          </a:p>
          <a:p>
            <a:pPr marL="171450" indent="-171450"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1800">
                <a:latin typeface="Aptos Narrow"/>
              </a:rPr>
              <a:t>Finalize report and submit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>
              <a:latin typeface="Aptos ExtraBold" panose="020B00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>
              <a:latin typeface="Aptos ExtraBold" panose="020B00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11E97D8-C944-B6A7-DFF5-CA5DF8ADB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712720" y="4267200"/>
            <a:ext cx="436880" cy="1503680"/>
            <a:chOff x="2712720" y="4267200"/>
            <a:chExt cx="436880" cy="150368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8509A73-4B72-2014-FC88-998E17CAF4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712720" y="4511040"/>
              <a:ext cx="436880" cy="1259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F41BCB1-68A5-D72D-EEA3-40ECCCB02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14320" y="4267200"/>
              <a:ext cx="233680" cy="2336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05089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A1F14-E786-8A13-5167-18C17D665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C4FD4-02D0-87BF-63E0-0005CF8DF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703" y="153253"/>
            <a:ext cx="7965440" cy="1450757"/>
          </a:xfrm>
        </p:spPr>
        <p:txBody>
          <a:bodyPr/>
          <a:lstStyle/>
          <a:p>
            <a:r>
              <a:rPr lang="en-US">
                <a:latin typeface="Aptos Display"/>
              </a:rPr>
              <a:t>Engagement &amp; Public Hearings Process</a:t>
            </a:r>
            <a:endParaRPr lang="en-US">
              <a:latin typeface="Aptos Display" panose="020B00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9E5049E-03D1-456E-DD6C-1331AC58B50D}"/>
              </a:ext>
            </a:extLst>
          </p:cNvPr>
          <p:cNvSpPr/>
          <p:nvPr/>
        </p:nvSpPr>
        <p:spPr>
          <a:xfrm>
            <a:off x="568960" y="1831110"/>
            <a:ext cx="3098800" cy="599440"/>
          </a:xfrm>
          <a:prstGeom prst="roundRect">
            <a:avLst/>
          </a:prstGeom>
          <a:solidFill>
            <a:srgbClr val="004B24"/>
          </a:solidFill>
          <a:ln>
            <a:solidFill>
              <a:srgbClr val="004B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Aptos ExtraBold"/>
                <a:ea typeface="Calibri"/>
                <a:cs typeface="Calibri"/>
              </a:rPr>
              <a:t>Engagement &amp; Outreach</a:t>
            </a:r>
            <a:endParaRPr lang="en-US" sz="2000">
              <a:latin typeface="Aptos ExtraBold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FA7FB48-57B9-38F9-2A9E-5C5592F1E877}"/>
              </a:ext>
            </a:extLst>
          </p:cNvPr>
          <p:cNvSpPr/>
          <p:nvPr/>
        </p:nvSpPr>
        <p:spPr>
          <a:xfrm>
            <a:off x="223520" y="2514600"/>
            <a:ext cx="3789680" cy="358077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Raise awareness of Task Force &amp; Public Hearings </a:t>
            </a:r>
            <a:endParaRPr lang="en-US">
              <a:latin typeface="Aptos Narrow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Gain input from community members on desired improvements to Memorial Drive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Activities: 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One on One conversations 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In language conversations 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Distribute flyers 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Door knocking 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Site walk</a:t>
            </a:r>
            <a:endParaRPr lang="en-US">
              <a:latin typeface="Aptos Narrow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92A333D-7BCE-C873-A410-540EF567A6EA}"/>
              </a:ext>
            </a:extLst>
          </p:cNvPr>
          <p:cNvSpPr/>
          <p:nvPr/>
        </p:nvSpPr>
        <p:spPr>
          <a:xfrm>
            <a:off x="4734560" y="1804757"/>
            <a:ext cx="2783840" cy="599440"/>
          </a:xfrm>
          <a:prstGeom prst="roundRect">
            <a:avLst/>
          </a:prstGeom>
          <a:solidFill>
            <a:srgbClr val="004B24"/>
          </a:solidFill>
          <a:ln>
            <a:solidFill>
              <a:srgbClr val="004B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Aptos ExtraBold"/>
                <a:ea typeface="Calibri"/>
                <a:cs typeface="Calibri"/>
              </a:rPr>
              <a:t>Public Hearings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234AB8D-717D-62CF-909A-AD8840D1C08B}"/>
              </a:ext>
            </a:extLst>
          </p:cNvPr>
          <p:cNvSpPr/>
          <p:nvPr/>
        </p:nvSpPr>
        <p:spPr>
          <a:xfrm>
            <a:off x="4231640" y="2514600"/>
            <a:ext cx="3789680" cy="355323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Arial"/>
              <a:buChar char="•"/>
            </a:pPr>
            <a:endParaRPr lang="en-US">
              <a:solidFill>
                <a:srgbClr val="444444"/>
              </a:solidFill>
              <a:latin typeface="Aptos Narrow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Gain input from community members on desired improvements to Memorial Drive within scope of the Task Force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Activities: 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2 Hearings in November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Online survey option</a:t>
            </a:r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717FAFD-0D5D-0B4F-F7D1-BA911DCB4A83}"/>
              </a:ext>
            </a:extLst>
          </p:cNvPr>
          <p:cNvSpPr/>
          <p:nvPr/>
        </p:nvSpPr>
        <p:spPr>
          <a:xfrm>
            <a:off x="8742680" y="1804757"/>
            <a:ext cx="2783840" cy="599440"/>
          </a:xfrm>
          <a:prstGeom prst="roundRect">
            <a:avLst/>
          </a:prstGeom>
          <a:solidFill>
            <a:srgbClr val="004B24"/>
          </a:solidFill>
          <a:ln>
            <a:solidFill>
              <a:srgbClr val="004B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>
                <a:latin typeface="Aptos ExtraBold"/>
                <a:ea typeface="Calibri"/>
                <a:cs typeface="Calibri"/>
              </a:rPr>
              <a:t>Task Force Recommendations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9901AF8-3925-D9B7-DA78-84BA3F0F83FB}"/>
              </a:ext>
            </a:extLst>
          </p:cNvPr>
          <p:cNvSpPr/>
          <p:nvPr/>
        </p:nvSpPr>
        <p:spPr>
          <a:xfrm>
            <a:off x="8239760" y="2514600"/>
            <a:ext cx="3789680" cy="355323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444444"/>
              </a:solidFill>
              <a:latin typeface="Aptos Narrow"/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Based on community input – develop recommendations from the Task Force that will inform equitable access and decision-making for Memorial Drive moving forward 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Activities: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1 Hearing in the Spring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444444"/>
                </a:solidFill>
                <a:latin typeface="Aptos Narrow"/>
                <a:ea typeface="Calibri"/>
                <a:cs typeface="Calibri"/>
              </a:rPr>
              <a:t>Review and finalize the report</a:t>
            </a:r>
          </a:p>
          <a:p>
            <a:endParaRPr lang="en-US">
              <a:solidFill>
                <a:srgbClr val="444444"/>
              </a:solidFill>
              <a:latin typeface="Aptos Narrow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solidFill>
                <a:srgbClr val="444444"/>
              </a:solidFill>
              <a:latin typeface="Aptos Narrow"/>
              <a:ea typeface="Calibri"/>
              <a:cs typeface="Calibri"/>
            </a:endParaRP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61F216C0-FACA-7970-1901-003F927A7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">
            <a:off x="7307582" y="2701465"/>
            <a:ext cx="1645920" cy="90424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6A9FDCF-3D68-BE74-EB24-83034B4B0F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">
            <a:off x="3487045" y="2681693"/>
            <a:ext cx="1645920" cy="904240"/>
          </a:xfrm>
          <a:prstGeom prst="rect">
            <a:avLst/>
          </a:prstGeom>
        </p:spPr>
      </p:pic>
      <p:pic>
        <p:nvPicPr>
          <p:cNvPr id="5" name="Picture 4" descr="QR code for the online survey: https://mapc.az1.qualtrics.com/jfe/form/SV_86x2r4TFJ7DmKd8">
            <a:extLst>
              <a:ext uri="{FF2B5EF4-FFF2-40B4-BE49-F238E27FC236}">
                <a16:creationId xmlns:a16="http://schemas.microsoft.com/office/drawing/2014/main" id="{A578ADA0-76D8-3DA9-3B0C-7742064744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4040" y="40640"/>
            <a:ext cx="1615440" cy="16459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6F2242-F80F-70C1-510D-4763B670115E}"/>
              </a:ext>
            </a:extLst>
          </p:cNvPr>
          <p:cNvSpPr txBox="1"/>
          <p:nvPr/>
        </p:nvSpPr>
        <p:spPr>
          <a:xfrm>
            <a:off x="11043920" y="264160"/>
            <a:ext cx="97536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004B24"/>
                </a:solidFill>
                <a:ea typeface="Calibri"/>
                <a:cs typeface="Calibri"/>
              </a:rPr>
              <a:t>Scan here for online survey!</a:t>
            </a:r>
          </a:p>
        </p:txBody>
      </p:sp>
    </p:spTree>
    <p:extLst>
      <p:ext uri="{BB962C8B-B14F-4D97-AF65-F5344CB8AC3E}">
        <p14:creationId xmlns:p14="http://schemas.microsoft.com/office/powerpoint/2010/main" val="3196128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1B087-FF82-0358-A832-C8B2D55E1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4578F-9A69-6875-80E2-070E36E4D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ptos Display"/>
                <a:ea typeface="Calibri Light"/>
                <a:cs typeface="Calibri Light"/>
              </a:rPr>
              <a:t>Small Group Discussion Questions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7DC2D-CEAE-07B7-D901-E40585B97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 lnSpcReduction="10000"/>
          </a:bodyPr>
          <a:lstStyle/>
          <a:p>
            <a:pPr marL="0" indent="0">
              <a:buClr>
                <a:srgbClr val="004B24"/>
              </a:buClr>
              <a:buNone/>
            </a:pPr>
            <a:r>
              <a:rPr lang="en-US" sz="280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How could DCR and the community work together more effectively to improve:</a:t>
            </a: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en-US" sz="280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Public engagement, communication, and transparency around future capital projects?</a:t>
            </a: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en-US" sz="280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The use of Memorial Drive and the riverfront? </a:t>
            </a:r>
            <a:endParaRPr lang="en-US">
              <a:ea typeface="Calibri"/>
              <a:cs typeface="Calibri"/>
            </a:endParaRP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en-US" sz="280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Addressing challenges you face (access, safety, maintenance, traffic etc.)? </a:t>
            </a: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en-US" sz="280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Changes that would make the area more welcoming and accessible? </a:t>
            </a: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endParaRPr lang="en-US">
              <a:solidFill>
                <a:srgbClr val="404040"/>
              </a:solidFill>
              <a:latin typeface="Aptos Narrow"/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4721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8BE677-FC10-B6F5-1429-5D0FCBA97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B3A6D-65D6-9AE1-E97D-F79A89750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ptos Display"/>
              </a:rPr>
              <a:t>Next Steps</a:t>
            </a:r>
            <a:endParaRPr lang="en-US">
              <a:latin typeface="Aptos Display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FEBF4-7121-3805-811D-A578E9014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15854"/>
            <a:ext cx="10058400" cy="4023360"/>
          </a:xfrm>
        </p:spPr>
        <p:txBody>
          <a:bodyPr vert="horz" lIns="0" tIns="45720" rIns="0" bIns="45720" rtlCol="0" anchor="t">
            <a:normAutofit fontScale="85000" lnSpcReduction="20000"/>
          </a:bodyPr>
          <a:lstStyle/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800">
                <a:latin typeface="Aptos Narrow"/>
                <a:ea typeface="Calibri"/>
                <a:cs typeface="Calibri"/>
              </a:rPr>
              <a:t>Receive public input at the Public Hearings on November 10 and 17</a:t>
            </a:r>
          </a:p>
          <a:p>
            <a:pPr marL="566420" lvl="2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200" b="1">
                <a:latin typeface="Aptos Narrow" panose="020B0004020202020204" pitchFamily="34" charset="0"/>
              </a:rPr>
              <a:t>Task Force email address: </a:t>
            </a:r>
            <a:r>
              <a:rPr lang="en-US" sz="2400">
                <a:latin typeface="Aptos Narrow"/>
                <a:ea typeface="+mn-lt"/>
                <a:cs typeface="+mn-lt"/>
                <a:hlinkClick r:id="rId2"/>
              </a:rPr>
              <a:t>charlesrivertaskforce@mass.gov</a:t>
            </a:r>
            <a:endParaRPr lang="en-US" sz="2400">
              <a:latin typeface="Aptos Narrow"/>
              <a:ea typeface="+mn-lt"/>
              <a:cs typeface="+mn-lt"/>
            </a:endParaRPr>
          </a:p>
          <a:p>
            <a:pPr marL="566420" lvl="2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200" b="1">
                <a:latin typeface="Aptos Narrow"/>
              </a:rPr>
              <a:t>Task Force website:</a:t>
            </a:r>
            <a:r>
              <a:rPr lang="en-US" sz="2200">
                <a:latin typeface="Aptos Narrow"/>
              </a:rPr>
              <a:t> </a:t>
            </a:r>
            <a:r>
              <a:rPr lang="en-US" sz="2400">
                <a:latin typeface="Aptos Narrow"/>
                <a:hlinkClick r:id="rId3"/>
              </a:rPr>
              <a:t>www</a:t>
            </a:r>
            <a:r>
              <a:rPr lang="en-US" sz="2400">
                <a:solidFill>
                  <a:srgbClr val="404040"/>
                </a:solidFill>
                <a:latin typeface="Aptos Narrow"/>
                <a:ea typeface="+mn-lt"/>
                <a:cs typeface="+mn-lt"/>
                <a:hlinkClick r:id="rId3"/>
              </a:rPr>
              <a:t>.mass.gov/charlesrivertaskforce</a:t>
            </a:r>
            <a:endParaRPr lang="en-US" sz="2400">
              <a:solidFill>
                <a:srgbClr val="404040"/>
              </a:solidFill>
              <a:latin typeface="Aptos Narrow"/>
              <a:ea typeface="+mn-lt"/>
              <a:cs typeface="+mn-lt"/>
            </a:endParaRPr>
          </a:p>
          <a:p>
            <a:pPr marL="566420" lvl="2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400" b="1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Online survey: </a:t>
            </a:r>
            <a:r>
              <a:rPr lang="en-US" sz="2400">
                <a:solidFill>
                  <a:srgbClr val="404040"/>
                </a:solidFill>
                <a:latin typeface="Aptos Narrow"/>
                <a:ea typeface="Calibri"/>
                <a:cs typeface="Calibri"/>
                <a:hlinkClick r:id="rId4"/>
              </a:rPr>
              <a:t>https://mapc.az1.qualtrics.com/jfe/form/SV_86x2r4TFJ7DmKd8</a:t>
            </a:r>
            <a:r>
              <a:rPr lang="en-US" sz="2400">
                <a:solidFill>
                  <a:srgbClr val="404040"/>
                </a:solidFill>
                <a:latin typeface="Aptos Narrow"/>
                <a:ea typeface="Calibri"/>
                <a:cs typeface="Calibri"/>
              </a:rPr>
              <a:t> </a:t>
            </a:r>
          </a:p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800">
                <a:solidFill>
                  <a:srgbClr val="404040"/>
                </a:solidFill>
                <a:latin typeface="Aptos Narrow"/>
              </a:rPr>
              <a:t>The public is welcome to attend Task Force meetings (upcoming meetings will be posted on the webpage)</a:t>
            </a:r>
            <a:endParaRPr lang="en-US" sz="2800">
              <a:solidFill>
                <a:srgbClr val="404040"/>
              </a:solidFill>
              <a:latin typeface="Aptos Narrow" panose="020B0004020202020204" pitchFamily="34" charset="0"/>
            </a:endParaRPr>
          </a:p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800">
                <a:solidFill>
                  <a:srgbClr val="404040"/>
                </a:solidFill>
                <a:latin typeface="Aptos Narrow"/>
              </a:rPr>
              <a:t>Public Hearing 3, date/time to be determined, most likely February to kick off the 30-day public comment period</a:t>
            </a:r>
            <a:endParaRPr lang="en-US" sz="2800">
              <a:solidFill>
                <a:srgbClr val="404040"/>
              </a:solidFill>
              <a:latin typeface="Aptos Narrow" panose="020B0004020202020204" pitchFamily="34" charset="0"/>
            </a:endParaRPr>
          </a:p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800">
                <a:solidFill>
                  <a:srgbClr val="404040"/>
                </a:solidFill>
                <a:latin typeface="Aptos Narrow"/>
              </a:rPr>
              <a:t>The Task Force will review and finalize the report</a:t>
            </a:r>
          </a:p>
          <a:p>
            <a:pPr marL="200660" lvl="1" indent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600" i="1">
              <a:solidFill>
                <a:srgbClr val="404040"/>
              </a:solidFill>
              <a:latin typeface="Aptos Narrow" panose="020B0004020202020204" pitchFamily="34" charset="0"/>
            </a:endParaRPr>
          </a:p>
          <a:p>
            <a:pPr marL="200660" lvl="1" indent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600" i="1">
              <a:solidFill>
                <a:srgbClr val="00B050"/>
              </a:solidFill>
              <a:latin typeface="Aptos Narrow" panose="020B0004020202020204" pitchFamily="34" charset="0"/>
            </a:endParaRPr>
          </a:p>
          <a:p>
            <a:pPr marL="200660" lvl="1" indent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900" b="1" i="1">
              <a:solidFill>
                <a:schemeClr val="accent2"/>
              </a:solidFill>
              <a:latin typeface="Aptos Narrow" panose="020B0004020202020204" pitchFamily="34" charset="0"/>
            </a:endParaRPr>
          </a:p>
        </p:txBody>
      </p:sp>
      <p:pic>
        <p:nvPicPr>
          <p:cNvPr id="4" name="Picture 3" descr="QR code for the online survey: https://mapc.az1.qualtrics.com/jfe/form/SV_86x2r4TFJ7DmKd8">
            <a:extLst>
              <a:ext uri="{FF2B5EF4-FFF2-40B4-BE49-F238E27FC236}">
                <a16:creationId xmlns:a16="http://schemas.microsoft.com/office/drawing/2014/main" id="{71AFCF8A-B09E-14A9-BEE8-A3D38504D8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9640" y="0"/>
            <a:ext cx="2367280" cy="2407920"/>
          </a:xfrm>
          <a:prstGeom prst="rect">
            <a:avLst/>
          </a:prstGeom>
        </p:spPr>
      </p:pic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EABF60B6-5156-BFE1-D9EC-C784A3340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9794240" y="2235200"/>
            <a:ext cx="1046480" cy="1330960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921AE30-0D09-78AE-7D93-1343A3E134E9}"/>
              </a:ext>
            </a:extLst>
          </p:cNvPr>
          <p:cNvSpPr txBox="1"/>
          <p:nvPr/>
        </p:nvSpPr>
        <p:spPr>
          <a:xfrm>
            <a:off x="10668000" y="2235200"/>
            <a:ext cx="14224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004B24"/>
                </a:solidFill>
                <a:ea typeface="Calibri"/>
                <a:cs typeface="Calibri"/>
              </a:rPr>
              <a:t>Scan here for online survey!</a:t>
            </a:r>
          </a:p>
        </p:txBody>
      </p:sp>
    </p:spTree>
    <p:extLst>
      <p:ext uri="{BB962C8B-B14F-4D97-AF65-F5344CB8AC3E}">
        <p14:creationId xmlns:p14="http://schemas.microsoft.com/office/powerpoint/2010/main" val="368982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ED4489-4B64-FD82-E0AB-95CAC0728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5325D-C86A-0380-8FEA-26DDB1F4D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ptos Display"/>
                <a:ea typeface="Calibri Light"/>
                <a:cs typeface="Calibri Light"/>
              </a:rPr>
              <a:t>Interpretation Logistics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572BA-D598-50DE-7D74-DDB10DB92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788" y="2097996"/>
            <a:ext cx="10786280" cy="4046107"/>
          </a:xfrm>
        </p:spPr>
        <p:txBody>
          <a:bodyPr vert="horz" lIns="0" tIns="45720" rIns="0" bIns="45720" rtlCol="0" anchor="t">
            <a:noAutofit/>
          </a:bodyPr>
          <a:lstStyle/>
          <a:p>
            <a:pPr marL="383540" indent="-18288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B24"/>
              </a:buClr>
              <a:buSzTx/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>
                <a:solidFill>
                  <a:schemeClr val="tx1"/>
                </a:solidFill>
                <a:latin typeface="Arial"/>
                <a:ea typeface="Calibri"/>
                <a:cs typeface="Calibri"/>
              </a:rPr>
              <a:t>Language Interpretation is being offered in: Spanish, Brazilian Portuguese, Haitian Creole, Mandarin, Cantonese, and Arabic.</a:t>
            </a: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40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To participate in your desired language, please visit the interpretation table for a receiver in your language of choice.</a:t>
            </a: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40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Please speak slowly to accommodate the interpreters.</a:t>
            </a:r>
            <a:endParaRPr lang="en-US" sz="2400">
              <a:latin typeface="Arial"/>
            </a:endParaRP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99CB38"/>
              </a:buClr>
              <a:buFont typeface="Wingdings" panose="05000000000000000000" pitchFamily="2" charset="2"/>
              <a:buChar char="§"/>
            </a:pPr>
            <a:endParaRPr lang="en-US" sz="2400">
              <a:solidFill>
                <a:srgbClr val="FF0000"/>
              </a:solidFill>
              <a:highlight>
                <a:srgbClr val="FFFF00"/>
              </a:highlight>
              <a:latin typeface="Aptos Narrow" panose="020B0004020202020204" pitchFamily="34" charset="0"/>
              <a:ea typeface="Calibri"/>
              <a:cs typeface="Calibri"/>
            </a:endParaRPr>
          </a:p>
        </p:txBody>
      </p:sp>
      <p:pic>
        <p:nvPicPr>
          <p:cNvPr id="4" name="Picture 3" descr="How to Use Language Interpretation in Zoom Meetings | Notta">
            <a:extLst>
              <a:ext uri="{FF2B5EF4-FFF2-40B4-BE49-F238E27FC236}">
                <a16:creationId xmlns:a16="http://schemas.microsoft.com/office/drawing/2014/main" id="{6A41E644-DE47-8E50-4FAB-93B11643B5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460" t="77709" r="13634" b="962"/>
          <a:stretch>
            <a:fillRect/>
          </a:stretch>
        </p:blipFill>
        <p:spPr>
          <a:xfrm>
            <a:off x="12852222" y="14288866"/>
            <a:ext cx="628369" cy="27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96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1268C-D8A9-B8D6-C176-4382FEF53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0FE9E-D1F9-6225-0BD6-212A89ABD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560" y="1937174"/>
            <a:ext cx="10058400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buClr>
                <a:srgbClr val="004B24"/>
              </a:buClr>
            </a:pPr>
            <a:r>
              <a:rPr lang="en-US" b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6:10 – 6:45pm: Overview Presentation + Q&amp;A</a:t>
            </a:r>
            <a:endParaRPr lang="en-US"/>
          </a:p>
          <a:p>
            <a:pPr marL="383540" lvl="1">
              <a:buClr>
                <a:srgbClr val="004B24"/>
              </a:buClr>
              <a:buFont typeface="Arial" panose="020F050202020403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Arial"/>
                <a:ea typeface="+mn-lt"/>
                <a:cs typeface="Arial"/>
              </a:rPr>
              <a:t>DCR will give an overview of the Charles River Task Force purpose and goals, and activities done to date (~10 min) with time afterwards for clarifying questions</a:t>
            </a:r>
          </a:p>
          <a:p>
            <a:pPr marL="383540" lvl="1">
              <a:buClr>
                <a:srgbClr val="004B24"/>
              </a:buClr>
              <a:buFont typeface="Arial" panose="020F050202020403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Arial"/>
                <a:ea typeface="+mn-lt"/>
                <a:cs typeface="Arial"/>
              </a:rPr>
              <a:t>Please hold comments for small group discussions</a:t>
            </a:r>
            <a:endParaRPr lang="en-US" sz="2000">
              <a:ea typeface="Calibri" panose="020F0502020204030204"/>
              <a:cs typeface="Calibri" panose="020F0502020204030204"/>
            </a:endParaRPr>
          </a:p>
          <a:p>
            <a:pPr>
              <a:buClr>
                <a:srgbClr val="004B24"/>
              </a:buClr>
            </a:pPr>
            <a:r>
              <a:rPr lang="en-US" b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6:45 – 7:30pm: Small Group Discussion</a:t>
            </a:r>
          </a:p>
          <a:p>
            <a:pPr marL="383540" lvl="1">
              <a:buClr>
                <a:srgbClr val="004B24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Arial"/>
                <a:ea typeface="+mn-lt"/>
                <a:cs typeface="Arial"/>
              </a:rPr>
              <a:t>The room will split into smaller groups, each group will be facilitated by a team member from DCR, EEA, or MAPC, along with a note-taker</a:t>
            </a:r>
          </a:p>
          <a:p>
            <a:pPr marL="383540" lvl="1">
              <a:buClr>
                <a:srgbClr val="004B24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Arial"/>
                <a:ea typeface="+mn-lt"/>
                <a:cs typeface="Arial"/>
              </a:rPr>
              <a:t>Those using interpretation services, will remain in one group</a:t>
            </a:r>
          </a:p>
          <a:p>
            <a:pPr>
              <a:buClr>
                <a:srgbClr val="004B24"/>
              </a:buClr>
            </a:pPr>
            <a:r>
              <a:rPr lang="en-US" b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7:30 – 8:00pm: Discussion Share-out &amp; Close</a:t>
            </a:r>
            <a:r>
              <a:rPr lang="en-US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</a:p>
          <a:p>
            <a:pPr marL="383540" lvl="1">
              <a:buClr>
                <a:srgbClr val="004B24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Arial"/>
                <a:ea typeface="+mn-lt"/>
                <a:cs typeface="Arial"/>
              </a:rPr>
              <a:t>Regroup in the main space to share out key themes that came up in discussion</a:t>
            </a:r>
          </a:p>
          <a:p>
            <a:pPr marL="383540" lvl="1">
              <a:buClr>
                <a:srgbClr val="004B24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Arial"/>
                <a:ea typeface="+mn-lt"/>
                <a:cs typeface="Arial"/>
              </a:rPr>
              <a:t>Event close with information about next steps</a:t>
            </a:r>
          </a:p>
          <a:p>
            <a:pPr marL="383540" lvl="1">
              <a:buClr>
                <a:srgbClr val="99CB38"/>
              </a:buClr>
            </a:pPr>
            <a:endParaRPr lang="en-US" sz="2000">
              <a:solidFill>
                <a:srgbClr val="404040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753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CA720-D29C-F0F6-6136-8D0F7D66F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2D942-FBCE-D8F5-09BD-7BCF97BB1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ptos Display"/>
              </a:rPr>
              <a:t>Public Hearing Reminders</a:t>
            </a:r>
            <a:endParaRPr lang="en-US">
              <a:latin typeface="Aptos Display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F0E8A-DA1D-4751-9A34-B9FA9C945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788" y="2097996"/>
            <a:ext cx="10786280" cy="4046107"/>
          </a:xfrm>
        </p:spPr>
        <p:txBody>
          <a:bodyPr vert="horz" lIns="0" tIns="45720" rIns="0" bIns="45720" rtlCol="0" anchor="t">
            <a:noAutofit/>
          </a:bodyPr>
          <a:lstStyle/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tx1"/>
                </a:solidFill>
                <a:latin typeface="Aptos Narrow"/>
              </a:rPr>
              <a:t>Listen actively and respectfully to all participants</a:t>
            </a:r>
            <a:endParaRPr lang="en-US" sz="2400">
              <a:solidFill>
                <a:schemeClr val="tx1"/>
              </a:solidFill>
              <a:latin typeface="Aptos Narrow"/>
              <a:ea typeface="Calibri"/>
              <a:cs typeface="Calibri"/>
            </a:endParaRP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tx1"/>
                </a:solidFill>
                <a:latin typeface="Aptos Narrow"/>
              </a:rPr>
              <a:t>Express disagreements constructively, focusing on ideas rather than individuals</a:t>
            </a:r>
            <a:endParaRPr lang="en-US" sz="2400">
              <a:solidFill>
                <a:schemeClr val="tx1"/>
              </a:solidFill>
              <a:latin typeface="Aptos Narrow"/>
              <a:ea typeface="Calibri"/>
              <a:cs typeface="Calibri"/>
            </a:endParaRP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tx1"/>
                </a:solidFill>
                <a:latin typeface="Aptos Narrow"/>
              </a:rPr>
              <a:t>Minimize interruptions to ensure equitable participation</a:t>
            </a:r>
            <a:endParaRPr lang="en-US" sz="2400">
              <a:solidFill>
                <a:schemeClr val="tx1"/>
              </a:solidFill>
              <a:latin typeface="Aptos Narrow"/>
              <a:ea typeface="Calibri"/>
              <a:cs typeface="Calibri"/>
            </a:endParaRP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tx1"/>
                </a:solidFill>
                <a:latin typeface="Aptos Narrow"/>
                <a:ea typeface="Calibri"/>
                <a:cs typeface="Calibri"/>
              </a:rPr>
              <a:t>Please share your thoughts in the small group discussions – we want to hear from you! </a:t>
            </a:r>
            <a:endParaRPr lang="en-US" sz="2400">
              <a:solidFill>
                <a:schemeClr val="tx1"/>
              </a:solidFill>
            </a:endParaRP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endParaRPr lang="en-US" sz="2400">
              <a:solidFill>
                <a:srgbClr val="000000"/>
              </a:solidFill>
              <a:latin typeface="Aptos Narrow" panose="020B0004020202020204" pitchFamily="34" charset="0"/>
              <a:ea typeface="Calibri"/>
              <a:cs typeface="Calibri"/>
            </a:endParaRPr>
          </a:p>
          <a:p>
            <a:pPr marL="383540" lvl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</a:pPr>
            <a:endParaRPr lang="en-US" sz="2400">
              <a:solidFill>
                <a:srgbClr val="FF0000"/>
              </a:solidFill>
              <a:highlight>
                <a:srgbClr val="FFFF00"/>
              </a:highlight>
              <a:latin typeface="Aptos Narrow" panose="020B0004020202020204" pitchFamily="34" charset="0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9520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341FF-170F-978D-67D1-46B0B7884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85DC6-5174-C457-9E6D-2ADD6004B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ptos Display"/>
              </a:rPr>
              <a:t>Overview of the Task Force</a:t>
            </a:r>
            <a:endParaRPr lang="en-US">
              <a:latin typeface="Aptos Display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F691A-3F59-F768-654F-50ABF6F98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 fontScale="92500" lnSpcReduction="10000"/>
          </a:bodyPr>
          <a:lstStyle/>
          <a:p>
            <a:pPr marL="200660" lvl="1" indent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>
                <a:latin typeface="Aptos Narrow"/>
                <a:ea typeface="+mn-lt"/>
                <a:cs typeface="+mn-lt"/>
              </a:rPr>
              <a:t>The Task Force was created by </a:t>
            </a:r>
            <a:r>
              <a:rPr lang="en-US" sz="2600">
                <a:latin typeface="Aptos Narrow"/>
                <a:ea typeface="+mn-lt"/>
                <a:cs typeface="+mn-lt"/>
                <a:hlinkClick r:id="rId2"/>
              </a:rPr>
              <a:t>Section 205</a:t>
            </a:r>
            <a:r>
              <a:rPr lang="en-US" sz="2600">
                <a:latin typeface="Aptos Narrow"/>
                <a:ea typeface="+mn-lt"/>
                <a:cs typeface="+mn-lt"/>
              </a:rPr>
              <a:t> of the Fiscal Year 2025 </a:t>
            </a:r>
            <a:br>
              <a:rPr lang="en-US" sz="2600">
                <a:latin typeface="Aptos Narrow"/>
                <a:ea typeface="+mn-lt"/>
                <a:cs typeface="+mn-lt"/>
              </a:rPr>
            </a:br>
            <a:r>
              <a:rPr lang="en-US" sz="2600">
                <a:latin typeface="Aptos Narrow"/>
                <a:ea typeface="+mn-lt"/>
                <a:cs typeface="+mn-lt"/>
              </a:rPr>
              <a:t>budget.</a:t>
            </a:r>
          </a:p>
          <a:p>
            <a:pPr marL="200660" lvl="1" indent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600">
              <a:latin typeface="Aptos Narrow"/>
              <a:ea typeface="+mn-lt"/>
              <a:cs typeface="+mn-lt"/>
            </a:endParaRPr>
          </a:p>
          <a:p>
            <a:pPr marL="200660" lvl="1" indent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b="1">
                <a:latin typeface="Aptos Narrow"/>
                <a:ea typeface="+mn-lt"/>
                <a:cs typeface="+mn-lt"/>
              </a:rPr>
              <a:t>This Task Force brings together agency leaders, advocates, and residents to:</a:t>
            </a:r>
            <a:r>
              <a:rPr lang="en-US" sz="2600">
                <a:latin typeface="Aptos Narrow"/>
                <a:ea typeface="+mn-lt"/>
                <a:cs typeface="+mn-lt"/>
              </a:rPr>
              <a:t> </a:t>
            </a:r>
            <a:endParaRPr lang="en-US"/>
          </a:p>
          <a:p>
            <a:pPr marL="657860" lvl="1" indent="-457200">
              <a:lnSpc>
                <a:spcPct val="108000"/>
              </a:lnSpc>
            </a:pPr>
            <a:r>
              <a:rPr lang="en-US" sz="2600">
                <a:latin typeface="Aptos Narrow"/>
                <a:ea typeface="+mn-lt"/>
                <a:cs typeface="+mn-lt"/>
              </a:rPr>
              <a:t>Address equitable access to the Charles river in the area between the Longfellow bridge and the Eliot bridge</a:t>
            </a:r>
          </a:p>
          <a:p>
            <a:pPr marL="657860" lvl="1" indent="-457200">
              <a:lnSpc>
                <a:spcPct val="108000"/>
              </a:lnSpc>
            </a:pPr>
            <a:r>
              <a:rPr lang="en-US" sz="2600">
                <a:latin typeface="Aptos Narrow"/>
                <a:ea typeface="+mn-lt"/>
                <a:cs typeface="+mn-lt"/>
              </a:rPr>
              <a:t>Ensure that inclusive processes are in place to engage all relevant stakeholders when decisions involving the Charles river area are made</a:t>
            </a:r>
          </a:p>
          <a:p>
            <a:pPr marL="657860" lvl="1" indent="-457200">
              <a:lnSpc>
                <a:spcPct val="108000"/>
              </a:lnSpc>
            </a:pPr>
            <a:r>
              <a:rPr lang="en-US" sz="2600">
                <a:latin typeface="Aptos Narrow"/>
                <a:ea typeface="+mn-lt"/>
                <a:cs typeface="+mn-lt"/>
              </a:rPr>
              <a:t>Improve communication with all involved stakeholders</a:t>
            </a:r>
            <a:endParaRPr lang="en-US">
              <a:ea typeface="Calibri"/>
              <a:cs typeface="Calibri"/>
            </a:endParaRPr>
          </a:p>
        </p:txBody>
      </p:sp>
      <p:pic>
        <p:nvPicPr>
          <p:cNvPr id="4" name="Picture 3" descr="QR code for Section 205 establishing the task force.">
            <a:extLst>
              <a:ext uri="{FF2B5EF4-FFF2-40B4-BE49-F238E27FC236}">
                <a16:creationId xmlns:a16="http://schemas.microsoft.com/office/drawing/2014/main" id="{777AF964-BBC1-02E2-812E-D7E154E0A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6200" y="0"/>
            <a:ext cx="1940560" cy="1930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D332E1-7054-382B-6270-48E8C19630FD}"/>
              </a:ext>
            </a:extLst>
          </p:cNvPr>
          <p:cNvSpPr txBox="1"/>
          <p:nvPr/>
        </p:nvSpPr>
        <p:spPr>
          <a:xfrm>
            <a:off x="10241280" y="1808480"/>
            <a:ext cx="194056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b="1" dirty="0">
                <a:solidFill>
                  <a:srgbClr val="273144"/>
                </a:solidFill>
                <a:ea typeface="+mn-lt"/>
                <a:cs typeface="+mn-lt"/>
              </a:rPr>
              <a:t>https://mapc.ma/44d9yhW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4783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CF3F2-3BC4-FE0E-EAB5-1E89E2EFA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ptos Display"/>
                <a:ea typeface="Calibri Light"/>
                <a:cs typeface="Calibri Light"/>
              </a:rPr>
              <a:t>Scope of Recommendations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AFEA63-4337-CF55-3A5F-31C17C31D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4B24"/>
                </a:solidFill>
                <a:latin typeface="Aptos Narrow"/>
                <a:ea typeface="+mn-lt"/>
                <a:cs typeface="+mn-lt"/>
              </a:rPr>
              <a:t>From Section 205: </a:t>
            </a:r>
            <a:endParaRPr lang="en-US" sz="2800">
              <a:solidFill>
                <a:srgbClr val="004B24"/>
              </a:solidFill>
              <a:latin typeface="Aptos Narrow"/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(c) The task force's recommendations pursuant to subsection (b) and report pursuant to subsection (g) shall include, but shall not be limited to, ways to: (</a:t>
            </a:r>
            <a:r>
              <a:rPr lang="en-US" sz="2400" err="1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i</a:t>
            </a:r>
            <a:r>
              <a:rPr lang="en-US" sz="240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) ensure that the department considers </a:t>
            </a:r>
            <a:r>
              <a:rPr lang="en-US" sz="2400">
                <a:solidFill>
                  <a:srgbClr val="141414"/>
                </a:solidFill>
                <a:highlight>
                  <a:srgbClr val="FFFF00"/>
                </a:highlight>
                <a:latin typeface="Aptos Narrow"/>
                <a:ea typeface="+mn-lt"/>
                <a:cs typeface="+mn-lt"/>
              </a:rPr>
              <a:t>environmental justice principles</a:t>
            </a:r>
            <a:r>
              <a:rPr lang="en-US" sz="240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 when making decisions involving the area of the Charles river between the Longfellow bridge and the Eliot bridge; (ii) ensure that all </a:t>
            </a:r>
            <a:r>
              <a:rPr lang="en-US" sz="2400">
                <a:solidFill>
                  <a:srgbClr val="141414"/>
                </a:solidFill>
                <a:highlight>
                  <a:srgbClr val="FFFF00"/>
                </a:highlight>
                <a:latin typeface="Aptos Narrow"/>
                <a:ea typeface="+mn-lt"/>
                <a:cs typeface="+mn-lt"/>
              </a:rPr>
              <a:t>stakeholders are engaged</a:t>
            </a:r>
            <a:r>
              <a:rPr lang="en-US" sz="240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when substantive decisions are made regarding closing or limiting access to Memorial drive; (iii) ensure that the residents of the abutting neighborhood receive </a:t>
            </a:r>
            <a:r>
              <a:rPr lang="en-US" sz="2400">
                <a:solidFill>
                  <a:srgbClr val="141414"/>
                </a:solidFill>
                <a:highlight>
                  <a:srgbClr val="FFFF00"/>
                </a:highlight>
                <a:latin typeface="Aptos Narrow"/>
                <a:ea typeface="+mn-lt"/>
                <a:cs typeface="+mn-lt"/>
              </a:rPr>
              <a:t>proper notification</a:t>
            </a:r>
            <a:r>
              <a:rPr lang="en-US" sz="240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when the department makes changes to access to Memorial drive; and (iv) </a:t>
            </a:r>
            <a:r>
              <a:rPr lang="en-US" sz="2400">
                <a:solidFill>
                  <a:srgbClr val="141414"/>
                </a:solidFill>
                <a:highlight>
                  <a:srgbClr val="FFFF00"/>
                </a:highlight>
                <a:latin typeface="Aptos Narrow"/>
                <a:ea typeface="+mn-lt"/>
                <a:cs typeface="+mn-lt"/>
              </a:rPr>
              <a:t>improve programming</a:t>
            </a:r>
            <a:r>
              <a:rPr lang="en-US" sz="2400">
                <a:solidFill>
                  <a:srgbClr val="141414"/>
                </a:solidFill>
                <a:latin typeface="Aptos Narrow"/>
                <a:ea typeface="+mn-lt"/>
                <a:cs typeface="+mn-lt"/>
              </a:rPr>
              <a:t> along the Charles river that may be enjoyed by a wide variety of stakeholders.</a:t>
            </a:r>
            <a:endParaRPr lang="en-US" sz="2400">
              <a:solidFill>
                <a:srgbClr val="000000"/>
              </a:solidFill>
              <a:latin typeface="Aptos Narrow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9607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495AA-0B76-66A5-ECE9-E8ED76436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CF8C-E8A0-9422-AAA2-D17F01482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ptos Display"/>
                <a:ea typeface="Calibri Light"/>
                <a:cs typeface="Calibri Light"/>
              </a:rPr>
              <a:t>Environmental Justice Principles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0AD1C0-AD14-DF25-75B0-8A8EBE528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4B24"/>
                </a:solidFill>
                <a:latin typeface="Arial"/>
                <a:ea typeface="+mn-lt"/>
                <a:cs typeface="+mn-lt"/>
              </a:rPr>
              <a:t>From the EEA Environmental Justice Strategy: </a:t>
            </a:r>
            <a:endParaRPr lang="en-US" sz="2800">
              <a:solidFill>
                <a:srgbClr val="004B24"/>
              </a:solidFill>
              <a:latin typeface="Arial"/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rgbClr val="141414"/>
                </a:solidFill>
                <a:latin typeface="Arial"/>
                <a:ea typeface="+mn-lt"/>
                <a:cs typeface="+mn-lt"/>
              </a:rPr>
              <a:t>“Environmental Justice Principles” support people’s protection from environmental pollution and the ability to live in and enjoy a clean and healthy environment, regardless of race, color, income, class, handicap, gender identity, sexual orientation, national origin, ethnicity or ancestry, religious belief, or English language proficiency, which includes: (</a:t>
            </a:r>
            <a:r>
              <a:rPr lang="en-US" sz="2400" err="1">
                <a:solidFill>
                  <a:srgbClr val="141414"/>
                </a:solidFill>
                <a:latin typeface="Arial"/>
                <a:ea typeface="+mn-lt"/>
                <a:cs typeface="+mn-lt"/>
              </a:rPr>
              <a:t>i</a:t>
            </a:r>
            <a:r>
              <a:rPr lang="en-US" sz="2400">
                <a:solidFill>
                  <a:srgbClr val="141414"/>
                </a:solidFill>
                <a:latin typeface="Arial"/>
                <a:ea typeface="+mn-lt"/>
                <a:cs typeface="+mn-lt"/>
              </a:rPr>
              <a:t>) the meaningful involvement of all people with respect to the development, implementation, and enforcement of environmental laws, regulations, and policies, including climate change policies; and (ii) the equitable distribution of energy and environmental benefits and environmental burdens.</a:t>
            </a:r>
            <a:endParaRPr lang="en-US" sz="2400">
              <a:solidFill>
                <a:srgbClr val="000000"/>
              </a:solidFill>
              <a:latin typeface="Arial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8487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2EC7778-A1E0-D894-A7B7-9D1EBB7A803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67840" y="164683"/>
            <a:ext cx="10058400" cy="86147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5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ptos Display"/>
                <a:ea typeface="Calibri Light"/>
                <a:cs typeface="Calibri Light"/>
              </a:rPr>
              <a:t>Map of the Memorial Drive in Scope</a:t>
            </a:r>
          </a:p>
        </p:txBody>
      </p:sp>
      <p:pic>
        <p:nvPicPr>
          <p:cNvPr id="5" name="Picture 4" descr="Map of Cambridge with Memorial Drive highlighted between the Eliot Bridge and Longfellow Bridge.">
            <a:extLst>
              <a:ext uri="{FF2B5EF4-FFF2-40B4-BE49-F238E27FC236}">
                <a16:creationId xmlns:a16="http://schemas.microsoft.com/office/drawing/2014/main" id="{5CF228E8-8341-75D9-AB89-4A6ADB482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548" y="908110"/>
            <a:ext cx="8648970" cy="535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39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00D3D-45BC-1CC0-0010-25C945E71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E710B-F314-BC3B-76A7-5EB82C3C5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ptos Display"/>
                <a:ea typeface="Calibri Light"/>
                <a:cs typeface="Calibri Light"/>
              </a:rPr>
              <a:t>Task Force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C0F33-13F8-9C8C-0C6D-0C8D8EFD6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694" y="1831720"/>
            <a:ext cx="5162332" cy="4484064"/>
          </a:xfrm>
        </p:spPr>
        <p:txBody>
          <a:bodyPr vert="horz" lIns="0" tIns="45720" rIns="0" bIns="45720" rtlCol="0" anchor="t">
            <a:noAutofit/>
          </a:bodyPr>
          <a:lstStyle/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500" b="1">
                <a:latin typeface="Aptos Narrow"/>
                <a:ea typeface="+mn-lt"/>
                <a:cs typeface="+mn-lt"/>
              </a:rPr>
              <a:t>EEA representative: </a:t>
            </a:r>
            <a:r>
              <a:rPr lang="en-US" sz="1500">
                <a:latin typeface="Aptos Narrow"/>
                <a:ea typeface="+mn-lt"/>
                <a:cs typeface="+mn-lt"/>
              </a:rPr>
              <a:t>Jonathan Guzmán, Director of Environmental Justice &amp; Equity, Office of Environmental Justice and Equity </a:t>
            </a:r>
            <a:endParaRPr lang="en-US" sz="1500">
              <a:solidFill>
                <a:srgbClr val="404040"/>
              </a:solidFill>
              <a:latin typeface="Aptos Narrow"/>
              <a:ea typeface="+mn-lt"/>
              <a:cs typeface="+mn-lt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500" b="1">
                <a:latin typeface="Aptos Narrow"/>
                <a:ea typeface="+mn-lt"/>
                <a:cs typeface="+mn-lt"/>
              </a:rPr>
              <a:t>DCR representative: </a:t>
            </a:r>
            <a:r>
              <a:rPr lang="en-US" sz="1500">
                <a:latin typeface="Aptos Narrow"/>
                <a:ea typeface="+mn-lt"/>
                <a:cs typeface="+mn-lt"/>
              </a:rPr>
              <a:t>Monika Roy, Senior Director of Environmental Justice </a:t>
            </a: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500" b="1">
                <a:latin typeface="Aptos Narrow"/>
                <a:ea typeface="Calibri"/>
                <a:cs typeface="Calibri"/>
              </a:rPr>
              <a:t>Director</a:t>
            </a:r>
            <a:r>
              <a:rPr lang="en-US" sz="1500" b="1">
                <a:latin typeface="Aptos Narrow"/>
                <a:ea typeface="+mn-lt"/>
                <a:cs typeface="+mn-lt"/>
              </a:rPr>
              <a:t> of the Bureau of Climate and Environmental Health within the Department of Public Health, or a designee: </a:t>
            </a:r>
            <a:r>
              <a:rPr lang="en-US" sz="1500">
                <a:latin typeface="Aptos Narrow"/>
                <a:ea typeface="+mn-lt"/>
                <a:cs typeface="+mn-lt"/>
              </a:rPr>
              <a:t>Logan Bailey, Lead Scientist, Toxicology Division, Bureau of Climate and Environmental Health, Department of Public Health</a:t>
            </a:r>
            <a:endParaRPr lang="en-US" sz="1500">
              <a:latin typeface="Aptos Narrow"/>
              <a:ea typeface="Calibri Light"/>
              <a:cs typeface="Calibri Light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500" b="1">
                <a:latin typeface="Aptos Narrow"/>
                <a:ea typeface="+mn-lt"/>
                <a:cs typeface="+mn-lt"/>
              </a:rPr>
              <a:t> Cambridge Health Alliance: </a:t>
            </a:r>
            <a:r>
              <a:rPr lang="en-US" sz="1500">
                <a:latin typeface="Aptos Narrow"/>
                <a:ea typeface="+mn-lt"/>
                <a:cs typeface="+mn-lt"/>
              </a:rPr>
              <a:t>Derrick Neal, Chief Public Health Officer, City of Cambridge</a:t>
            </a:r>
            <a:endParaRPr lang="en-US" sz="1500">
              <a:latin typeface="Aptos Narrow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500" b="1">
                <a:latin typeface="Aptos Narrow"/>
                <a:ea typeface="+mn-lt"/>
                <a:cs typeface="+mn-lt"/>
              </a:rPr>
              <a:t> Cambridge Redevelopment Authority:</a:t>
            </a:r>
            <a:r>
              <a:rPr lang="en-US" sz="1500">
                <a:latin typeface="Aptos Narrow"/>
                <a:ea typeface="+mn-lt"/>
                <a:cs typeface="+mn-lt"/>
              </a:rPr>
              <a:t> Kyle Vangel, Director of Projects and Planning</a:t>
            </a:r>
            <a:endParaRPr lang="en-US" sz="1500">
              <a:latin typeface="Aptos Narrow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500" b="1">
                <a:latin typeface="Aptos Narrow"/>
                <a:ea typeface="+mn-lt"/>
                <a:cs typeface="+mn-lt"/>
              </a:rPr>
              <a:t> Cambridge branch of the NAACP: </a:t>
            </a:r>
            <a:r>
              <a:rPr lang="en-US" sz="1500">
                <a:latin typeface="Aptos Narrow"/>
                <a:ea typeface="+mn-lt"/>
                <a:cs typeface="+mn-lt"/>
              </a:rPr>
              <a:t>Ken Reeves, President</a:t>
            </a:r>
            <a:endParaRPr lang="en-US" sz="1500">
              <a:latin typeface="Aptos Narrow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500" b="1">
                <a:latin typeface="Aptos Narrow"/>
                <a:ea typeface="+mn-lt"/>
                <a:cs typeface="+mn-lt"/>
              </a:rPr>
              <a:t> Cambridge Black Pastors Alliance, Inc.: </a:t>
            </a:r>
            <a:r>
              <a:rPr lang="en-US" sz="1500">
                <a:latin typeface="Aptos Narrow"/>
                <a:ea typeface="+mn-lt"/>
                <a:cs typeface="+mn-lt"/>
              </a:rPr>
              <a:t>Jeremy D. Battle, Pastor, Western Avenue Church</a:t>
            </a:r>
            <a:endParaRPr lang="en-US" sz="1500">
              <a:latin typeface="Aptos Narrow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0CC0AC1-D072-2F30-C89B-BB83919E70CE}"/>
              </a:ext>
            </a:extLst>
          </p:cNvPr>
          <p:cNvSpPr txBox="1">
            <a:spLocks/>
          </p:cNvSpPr>
          <p:nvPr/>
        </p:nvSpPr>
        <p:spPr>
          <a:xfrm>
            <a:off x="6434782" y="1835224"/>
            <a:ext cx="5179850" cy="449282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500" b="1">
                <a:latin typeface="Aptos Narrow"/>
                <a:ea typeface="+mn-lt"/>
                <a:cs typeface="+mn-lt"/>
              </a:rPr>
              <a:t> Massachusetts Bicycle Coalition, Inc.: </a:t>
            </a:r>
            <a:r>
              <a:rPr lang="en-US" sz="1500">
                <a:latin typeface="Aptos Narrow"/>
                <a:ea typeface="+mn-lt"/>
                <a:cs typeface="+mn-lt"/>
              </a:rPr>
              <a:t>Galen Mook, Executive Director</a:t>
            </a:r>
            <a:endParaRPr lang="en-US" sz="1500">
              <a:latin typeface="Aptos Narrow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500" b="1">
                <a:latin typeface="Aptos Narrow"/>
                <a:ea typeface="+mn-lt"/>
                <a:cs typeface="+mn-lt"/>
              </a:rPr>
              <a:t> Charles River Conservancy, Inc.: </a:t>
            </a:r>
            <a:r>
              <a:rPr lang="en-US" sz="1500">
                <a:latin typeface="Aptos Narrow"/>
                <a:ea typeface="+mn-lt"/>
                <a:cs typeface="+mn-lt"/>
              </a:rPr>
              <a:t>Laura Jasinski, Executive Director</a:t>
            </a:r>
            <a:endParaRPr lang="en-US" sz="1500">
              <a:latin typeface="Aptos Narrow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500" b="1">
                <a:latin typeface="Aptos Narrow"/>
                <a:ea typeface="+mn-lt"/>
                <a:cs typeface="+mn-lt"/>
              </a:rPr>
              <a:t> Cambridge Mothers Out Front:</a:t>
            </a:r>
            <a:r>
              <a:rPr lang="en-US" sz="1500">
                <a:latin typeface="Aptos Narrow"/>
                <a:ea typeface="+mn-lt"/>
                <a:cs typeface="+mn-lt"/>
              </a:rPr>
              <a:t> Angela DeSousa, Member and Leadership</a:t>
            </a:r>
            <a:endParaRPr lang="en-US" sz="1500">
              <a:latin typeface="Aptos Narrow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500" b="1">
                <a:latin typeface="Aptos Narrow"/>
                <a:ea typeface="+mn-lt"/>
                <a:cs typeface="+mn-lt"/>
              </a:rPr>
              <a:t> The People for Riverbend Park Trust: </a:t>
            </a:r>
            <a:r>
              <a:rPr lang="en-US" sz="1500">
                <a:latin typeface="Aptos Narrow"/>
                <a:ea typeface="+mn-lt"/>
                <a:cs typeface="+mn-lt"/>
              </a:rPr>
              <a:t>Franziska "Fran" Amacher, Trustee</a:t>
            </a:r>
            <a:endParaRPr lang="en-US" sz="1500">
              <a:latin typeface="Aptos Narrow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500" b="1">
                <a:latin typeface="Aptos Narrow"/>
                <a:ea typeface="+mn-lt"/>
                <a:cs typeface="+mn-lt"/>
              </a:rPr>
              <a:t> Individual:</a:t>
            </a:r>
            <a:r>
              <a:rPr lang="en-US" sz="1500">
                <a:latin typeface="Aptos Narrow"/>
                <a:ea typeface="+mn-lt"/>
                <a:cs typeface="+mn-lt"/>
              </a:rPr>
              <a:t> Lawrence Adkins</a:t>
            </a:r>
            <a:endParaRPr lang="en-US" sz="1500">
              <a:latin typeface="Aptos Narrow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500" b="1">
                <a:latin typeface="Aptos Narrow"/>
                <a:ea typeface="+mn-lt"/>
                <a:cs typeface="+mn-lt"/>
              </a:rPr>
              <a:t> Individual: </a:t>
            </a:r>
            <a:r>
              <a:rPr lang="en-US" sz="1500">
                <a:latin typeface="Aptos Narrow"/>
                <a:ea typeface="+mn-lt"/>
                <a:cs typeface="+mn-lt"/>
              </a:rPr>
              <a:t>Sheila Headley-Burwell</a:t>
            </a:r>
            <a:endParaRPr lang="en-US" sz="1500">
              <a:latin typeface="Aptos Narrow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500" b="1">
                <a:latin typeface="Aptos Narrow"/>
                <a:ea typeface="+mn-lt"/>
                <a:cs typeface="+mn-lt"/>
              </a:rPr>
              <a:t> Individual: </a:t>
            </a:r>
            <a:r>
              <a:rPr lang="en-US" sz="1500">
                <a:latin typeface="Aptos Narrow"/>
                <a:ea typeface="+mn-lt"/>
                <a:cs typeface="+mn-lt"/>
              </a:rPr>
              <a:t>Steven Miller</a:t>
            </a:r>
            <a:endParaRPr lang="en-US" sz="1500">
              <a:latin typeface="Aptos Narrow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500" b="1">
                <a:latin typeface="Aptos Narrow"/>
                <a:ea typeface="+mn-lt"/>
                <a:cs typeface="+mn-lt"/>
              </a:rPr>
              <a:t> Individual:</a:t>
            </a:r>
            <a:r>
              <a:rPr lang="en-US" sz="1500">
                <a:latin typeface="Aptos Narrow"/>
                <a:ea typeface="+mn-lt"/>
                <a:cs typeface="+mn-lt"/>
              </a:rPr>
              <a:t> Thomas Leonard</a:t>
            </a:r>
            <a:endParaRPr lang="en-US" sz="1500">
              <a:latin typeface="Aptos Narrow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500" b="1">
                <a:latin typeface="Aptos Narrow"/>
                <a:ea typeface="+mn-lt"/>
                <a:cs typeface="+mn-lt"/>
              </a:rPr>
              <a:t> Individual:</a:t>
            </a:r>
            <a:r>
              <a:rPr lang="en-US" sz="1500">
                <a:latin typeface="Aptos Narrow"/>
                <a:ea typeface="+mn-lt"/>
                <a:cs typeface="+mn-lt"/>
              </a:rPr>
              <a:t> Denise Haynes</a:t>
            </a: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500" b="1">
                <a:latin typeface="Aptos Narrow"/>
                <a:ea typeface="Calibri"/>
                <a:cs typeface="Calibri"/>
              </a:rPr>
              <a:t> Individual:</a:t>
            </a:r>
            <a:r>
              <a:rPr lang="en-US" sz="1500">
                <a:latin typeface="Aptos Narrow"/>
                <a:ea typeface="Calibri"/>
                <a:cs typeface="Calibri"/>
              </a:rPr>
              <a:t> David English</a:t>
            </a:r>
          </a:p>
        </p:txBody>
      </p:sp>
    </p:spTree>
    <p:extLst>
      <p:ext uri="{BB962C8B-B14F-4D97-AF65-F5344CB8AC3E}">
        <p14:creationId xmlns:p14="http://schemas.microsoft.com/office/powerpoint/2010/main" val="231850573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A98940F2259D4AA15776BBE75254EA" ma:contentTypeVersion="5" ma:contentTypeDescription="Create a new document." ma:contentTypeScope="" ma:versionID="3cfc0ac8aed9f7a91ed02540dcce4c9b">
  <xsd:schema xmlns:xsd="http://www.w3.org/2001/XMLSchema" xmlns:xs="http://www.w3.org/2001/XMLSchema" xmlns:p="http://schemas.microsoft.com/office/2006/metadata/properties" xmlns:ns2="cfac202d-5dfe-4943-8fc4-9115dd8079c4" xmlns:ns3="699ac1d4-ca39-4946-aa46-a9cdf037dbb3" targetNamespace="http://schemas.microsoft.com/office/2006/metadata/properties" ma:root="true" ma:fieldsID="251ff37047bb3922f60ec7e8c8d9d4e0" ns2:_="" ns3:_="">
    <xsd:import namespace="cfac202d-5dfe-4943-8fc4-9115dd8079c4"/>
    <xsd:import namespace="699ac1d4-ca39-4946-aa46-a9cdf037db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ac202d-5dfe-4943-8fc4-9115dd8079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9ac1d4-ca39-4946-aa46-a9cdf037dbb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C7C060-C7A5-40BB-9154-81520B860F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5AF1A4-0282-4409-B39C-CDD315C5CFD0}">
  <ds:schemaRefs>
    <ds:schemaRef ds:uri="699ac1d4-ca39-4946-aa46-a9cdf037dbb3"/>
    <ds:schemaRef ds:uri="cfac202d-5dfe-4943-8fc4-9115dd8079c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91E0896-6EE9-4D53-932B-514E3A124809}">
  <ds:schemaRefs>
    <ds:schemaRef ds:uri="699ac1d4-ca39-4946-aa46-a9cdf037dbb3"/>
    <ds:schemaRef ds:uri="cfac202d-5dfe-4943-8fc4-9115dd8079c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c75d8168-fa8e-4753-8aef-55111ae727bd}" enabled="0" method="" siteId="{c75d8168-fa8e-4753-8aef-55111ae727b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1315</Words>
  <Application>Microsoft Office PowerPoint</Application>
  <PresentationFormat>Widescreen</PresentationFormat>
  <Paragraphs>132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Aptos Display</vt:lpstr>
      <vt:lpstr>Aptos ExtraBold</vt:lpstr>
      <vt:lpstr>Aptos Narrow</vt:lpstr>
      <vt:lpstr>Arial</vt:lpstr>
      <vt:lpstr>Calibri</vt:lpstr>
      <vt:lpstr>Calibri Light</vt:lpstr>
      <vt:lpstr>Wingdings</vt:lpstr>
      <vt:lpstr>Wingdings,Sans-Serif</vt:lpstr>
      <vt:lpstr>Retrospect</vt:lpstr>
      <vt:lpstr>Charles River Task Force on  Equitable River Access</vt:lpstr>
      <vt:lpstr>Interpretation Logistics</vt:lpstr>
      <vt:lpstr>Agenda</vt:lpstr>
      <vt:lpstr>Public Hearing Reminders</vt:lpstr>
      <vt:lpstr>Overview of the Task Force</vt:lpstr>
      <vt:lpstr>Scope of Recommendations</vt:lpstr>
      <vt:lpstr>Environmental Justice Principles</vt:lpstr>
      <vt:lpstr>Map of the Memorial Drive in Scope</vt:lpstr>
      <vt:lpstr>Task Force Members</vt:lpstr>
      <vt:lpstr>Task Force Responsibilities</vt:lpstr>
      <vt:lpstr>Project Timeline</vt:lpstr>
      <vt:lpstr>Engagement &amp; Public Hearings Process</vt:lpstr>
      <vt:lpstr>Small Group Discussion Questions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Du, Van</dc:creator>
  <cp:lastModifiedBy>Roy, Monika (DCR)</cp:lastModifiedBy>
  <cp:revision>4</cp:revision>
  <dcterms:created xsi:type="dcterms:W3CDTF">2025-08-11T23:41:35Z</dcterms:created>
  <dcterms:modified xsi:type="dcterms:W3CDTF">2025-12-03T18:12:44Z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0x0101006DA98940F2259D4AA15776BBE75254EA</vt:lpwstr>
  </property>
  <property fmtid="{D5CDD505-2E9C-101B-9397-08002B2CF9AE}" pid="3" name="MediaServiceImageTags">
    <vt:lpwstr/>
  </property>
</Properties>
</file>