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  <p:sldId id="275" r:id="rId6"/>
    <p:sldId id="257" r:id="rId7"/>
    <p:sldId id="258" r:id="rId8"/>
    <p:sldId id="273" r:id="rId9"/>
    <p:sldId id="276" r:id="rId10"/>
    <p:sldId id="259" r:id="rId11"/>
    <p:sldId id="260" r:id="rId12"/>
    <p:sldId id="262" r:id="rId13"/>
    <p:sldId id="274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1F99954-DA0F-B49F-C971-0BFEC4A4310C}" name="Du, Van" initials="DV" userId="S::vdu@mapc.org::04a5bfda-6167-4024-be42-ce9539001a06" providerId="AD"/>
  <p188:author id="{27AAB498-5DD2-DE09-12C8-3433824A6625}" name="Guest User" initials="GU" userId="S::urn:spo:tenantanon#c75d8168-fa8e-4753-8aef-55111ae727bd::" providerId="AD"/>
  <p188:author id="{8D585BA6-2A0E-D6C2-FD3F-5343A8A6C9D4}" name="Kervens Tinor" initials="KT" userId="S::kervens.tinor@theinstantgroup.com::3886d4b0-fca0-4b5b-92fb-a8927fe9e086" providerId="AD"/>
  <p188:author id="{954BAEE1-65EF-0E9C-FD0A-F2645D9341B6}" name="Roy, Monika (DCR)" initials="MR" userId="S::Monika.Roy@mass.gov::cd6c4b63-5e77-48d5-b6cc-4177d9876de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F3D9DC-A2E6-463E-A3EB-1D91CD328C61}" v="66" dt="2025-08-14T02:44:02.795"/>
    <p1510:client id="{25FDB7CF-BAA4-0CAC-2747-52A987B576D7}" v="311" dt="2025-08-14T16:50:42.553"/>
    <p1510:client id="{347515B5-A438-197D-7328-59990B1F5342}" v="10" dt="2025-08-12T20:46:37.271"/>
    <p1510:client id="{37AC4DED-A04A-0A3E-81C5-D0C27EA281DA}" v="23" dt="2025-08-14T13:13:27.966"/>
    <p1510:client id="{60AD3805-0671-ABFE-7041-1F53621CC599}" v="355" dt="2025-08-14T00:54:41.1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89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2565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75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1044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DACD46E6-90C9-5A94-5A35-1C98F051F60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1022" y="416577"/>
            <a:ext cx="10643616" cy="71727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 cap="all" baseline="0"/>
            </a:lvl1pPr>
          </a:lstStyle>
          <a:p>
            <a:pPr algn="ctr"/>
            <a:r>
              <a:rPr lang="en-US">
                <a:solidFill>
                  <a:srgbClr val="4D5BE2"/>
                </a:solidFill>
              </a:rPr>
              <a:t>ADD 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7D4AE5-C0C9-3ADD-96CD-4F646C40ECD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69315" y="1181873"/>
            <a:ext cx="2787650" cy="1154112"/>
          </a:xfrm>
          <a:solidFill>
            <a:schemeClr val="accent1"/>
          </a:solidFill>
        </p:spPr>
        <p:txBody>
          <a:bodyPr lIns="32004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C840F69-82D1-BA5D-BCDE-065BCBD763C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7696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2E6E650B-9763-2E1B-83A3-D40D92876A3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737610" y="1181873"/>
            <a:ext cx="4532630" cy="1154112"/>
          </a:xfrm>
          <a:solidFill>
            <a:schemeClr val="accent1"/>
          </a:solidFill>
        </p:spPr>
        <p:txBody>
          <a:bodyPr lIns="274320" tIns="457200" r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F0365650-4538-97BE-682C-4FEE50D5B3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91541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E605A104-600A-E6C4-A7F3-4C6E6E8B6230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0" y="1181873"/>
            <a:ext cx="3084388" cy="1154112"/>
          </a:xfrm>
          <a:solidFill>
            <a:schemeClr val="accent1"/>
          </a:solidFill>
        </p:spPr>
        <p:txBody>
          <a:bodyPr lIns="274320" tIns="457200">
            <a:noAutofit/>
          </a:bodyPr>
          <a:lstStyle>
            <a:lvl1pPr marL="0" indent="0">
              <a:lnSpc>
                <a:spcPct val="90000"/>
              </a:lnSpc>
              <a:buNone/>
              <a:defRPr sz="1200" b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100"/>
            </a:lvl4pPr>
            <a:lvl5pPr marL="1828800" indent="0">
              <a:buNone/>
              <a:defRPr sz="11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D53846D8-2231-F40F-1840-B4D3ECF5575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542020" y="1347291"/>
            <a:ext cx="2265363" cy="304800"/>
          </a:xfrm>
        </p:spPr>
        <p:txBody>
          <a:bodyPr>
            <a:noAutofit/>
          </a:bodyPr>
          <a:lstStyle>
            <a:lvl1pPr marL="0" indent="0">
              <a:buNone/>
              <a:defRPr sz="1400" b="1" spc="40" baseline="0">
                <a:solidFill>
                  <a:schemeClr val="accent1">
                    <a:lumMod val="25000"/>
                  </a:schemeClr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4" name="Text Placeholder 10">
            <a:extLst>
              <a:ext uri="{FF2B5EF4-FFF2-40B4-BE49-F238E27FC236}">
                <a16:creationId xmlns:a16="http://schemas.microsoft.com/office/drawing/2014/main" id="{0328A27F-4D37-7494-A00B-931B4AF98F3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26161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B72A2B16-E242-6548-CD5D-53E9964738A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154120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6" name="Text Placeholder 10">
            <a:extLst>
              <a:ext uri="{FF2B5EF4-FFF2-40B4-BE49-F238E27FC236}">
                <a16:creationId xmlns:a16="http://schemas.microsoft.com/office/drawing/2014/main" id="{AA825916-F570-17B8-0B3F-0C3FC2D7464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82079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7" name="Text Placeholder 10">
            <a:extLst>
              <a:ext uri="{FF2B5EF4-FFF2-40B4-BE49-F238E27FC236}">
                <a16:creationId xmlns:a16="http://schemas.microsoft.com/office/drawing/2014/main" id="{936D7BCE-44E5-237E-196D-3CCF2508CE4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410038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8" name="Text Placeholder 10">
            <a:extLst>
              <a:ext uri="{FF2B5EF4-FFF2-40B4-BE49-F238E27FC236}">
                <a16:creationId xmlns:a16="http://schemas.microsoft.com/office/drawing/2014/main" id="{FF3883B4-1028-4C70-B921-8FBE334E7F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537996" y="2744409"/>
            <a:ext cx="1554480" cy="839183"/>
          </a:xfr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spcBef>
                <a:spcPts val="0"/>
              </a:spcBef>
              <a:buNone/>
              <a:defRPr sz="1200" b="0" spc="0" baseline="0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Add text here</a:t>
            </a:r>
          </a:p>
        </p:txBody>
      </p:sp>
      <p:sp>
        <p:nvSpPr>
          <p:cNvPr id="19" name="Text Placeholder 10">
            <a:extLst>
              <a:ext uri="{FF2B5EF4-FFF2-40B4-BE49-F238E27FC236}">
                <a16:creationId xmlns:a16="http://schemas.microsoft.com/office/drawing/2014/main" id="{2538B7A0-40F3-1C50-E2D0-32A910FA7E6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95581" y="4431347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7A61A86-EC14-71A1-4F13-8B5BC4DD2CD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338706" y="5667186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3" name="Text Placeholder 10">
            <a:extLst>
              <a:ext uri="{FF2B5EF4-FFF2-40B4-BE49-F238E27FC236}">
                <a16:creationId xmlns:a16="http://schemas.microsoft.com/office/drawing/2014/main" id="{8AB8BDC8-1B18-C92E-002C-8E803D44743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65161" y="5079585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4" name="Text Placeholder 10">
            <a:extLst>
              <a:ext uri="{FF2B5EF4-FFF2-40B4-BE49-F238E27FC236}">
                <a16:creationId xmlns:a16="http://schemas.microsoft.com/office/drawing/2014/main" id="{33C067A7-180C-CF1A-D355-AD9EFC1F30E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531906" y="358359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5" name="Text Placeholder 10">
            <a:extLst>
              <a:ext uri="{FF2B5EF4-FFF2-40B4-BE49-F238E27FC236}">
                <a16:creationId xmlns:a16="http://schemas.microsoft.com/office/drawing/2014/main" id="{89E3E312-6617-D826-24CF-F63DC3CC30D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706265" y="3837782"/>
            <a:ext cx="1186179" cy="678064"/>
          </a:xfrm>
        </p:spPr>
        <p:txBody>
          <a:bodyPr>
            <a:noAutofit/>
          </a:bodyPr>
          <a:lstStyle>
            <a:lvl1pPr marL="0" indent="0" algn="ctr">
              <a:buNone/>
              <a:defRPr sz="5400" b="1">
                <a:solidFill>
                  <a:schemeClr val="tx2"/>
                </a:solidFill>
              </a:defRPr>
            </a:lvl1pPr>
            <a:lvl2pPr marL="457200" indent="0">
              <a:buNone/>
              <a:defRPr sz="1000"/>
            </a:lvl2pPr>
            <a:lvl3pPr marL="914400" indent="0">
              <a:buNone/>
              <a:defRPr sz="10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</a:lstStyle>
          <a:p>
            <a:pPr lvl="0"/>
            <a:r>
              <a:rPr lang="en-US"/>
              <a:t>X</a:t>
            </a:r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7917E37C-ED1D-4637-B0A8-CAECDD7D93A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6606164" y="4551608"/>
            <a:ext cx="4828474" cy="2306392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47F4481A-F390-506E-4D63-DCAF6A4995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0708" y="2352259"/>
            <a:ext cx="10816491" cy="3363296"/>
            <a:chOff x="700708" y="2352259"/>
            <a:chExt cx="10816491" cy="3363296"/>
          </a:xfrm>
        </p:grpSpPr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7C823AA8-87A2-6001-8638-F343F400A907}"/>
                </a:ext>
              </a:extLst>
            </p:cNvPr>
            <p:cNvCxnSpPr/>
            <p:nvPr/>
          </p:nvCxnSpPr>
          <p:spPr>
            <a:xfrm flipV="1">
              <a:off x="774192" y="2451652"/>
              <a:ext cx="10643616" cy="0"/>
            </a:xfrm>
            <a:prstGeom prst="line">
              <a:avLst/>
            </a:prstGeom>
            <a:ln w="412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AD0F530E-03E0-7D35-0708-C47F20465254}"/>
                </a:ext>
              </a:extLst>
            </p:cNvPr>
            <p:cNvSpPr/>
            <p:nvPr/>
          </p:nvSpPr>
          <p:spPr>
            <a:xfrm>
              <a:off x="700708" y="2355117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A788A8-1C4E-8BDE-6C51-E311BF3124E3}"/>
                </a:ext>
              </a:extLst>
            </p:cNvPr>
            <p:cNvSpPr/>
            <p:nvPr/>
          </p:nvSpPr>
          <p:spPr>
            <a:xfrm>
              <a:off x="11318416" y="2352259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0B1C1373-9DDB-2372-515C-67A4497F18F3}"/>
                </a:ext>
              </a:extLst>
            </p:cNvPr>
            <p:cNvSpPr/>
            <p:nvPr/>
          </p:nvSpPr>
          <p:spPr>
            <a:xfrm>
              <a:off x="2824250" y="2360833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260ED27-416C-9721-BEEA-92FC9C6AFE0E}"/>
                </a:ext>
              </a:extLst>
            </p:cNvPr>
            <p:cNvSpPr/>
            <p:nvPr/>
          </p:nvSpPr>
          <p:spPr>
            <a:xfrm>
              <a:off x="7071334" y="2366548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AFF3DAA4-1C0B-AB02-F0B7-AB04EEC80102}"/>
                </a:ext>
              </a:extLst>
            </p:cNvPr>
            <p:cNvSpPr/>
            <p:nvPr/>
          </p:nvSpPr>
          <p:spPr>
            <a:xfrm>
              <a:off x="9194876" y="2357975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4A6169A7-8DDB-F115-7D7E-F3F5AE9B0D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99303" y="2451650"/>
              <a:ext cx="1592" cy="183899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E0D69B09-D0BB-952F-77DD-FCCA81D1923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921650" y="2528842"/>
              <a:ext cx="1592" cy="2984894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3322965-77FF-0956-83EE-ADA9AFCC2F19}"/>
                </a:ext>
              </a:extLst>
            </p:cNvPr>
            <p:cNvCxnSpPr>
              <a:cxnSpLocks/>
            </p:cNvCxnSpPr>
            <p:nvPr/>
          </p:nvCxnSpPr>
          <p:spPr>
            <a:xfrm>
              <a:off x="7166344" y="2496185"/>
              <a:ext cx="0" cy="932815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3BD744AE-A2B8-150A-697C-7B187BF232E9}"/>
                </a:ext>
              </a:extLst>
            </p:cNvPr>
            <p:cNvCxnSpPr>
              <a:cxnSpLocks/>
            </p:cNvCxnSpPr>
            <p:nvPr/>
          </p:nvCxnSpPr>
          <p:spPr>
            <a:xfrm>
              <a:off x="9287099" y="2447199"/>
              <a:ext cx="2067" cy="1226730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83F6EBDE-BEBF-BD05-1C3E-6D9CC3A8AA09}"/>
                </a:ext>
              </a:extLst>
            </p:cNvPr>
            <p:cNvSpPr/>
            <p:nvPr/>
          </p:nvSpPr>
          <p:spPr>
            <a:xfrm>
              <a:off x="704140" y="4297941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E35038F8-201A-2CE5-4F96-F5D0E07662F3}"/>
                </a:ext>
              </a:extLst>
            </p:cNvPr>
            <p:cNvSpPr/>
            <p:nvPr/>
          </p:nvSpPr>
          <p:spPr>
            <a:xfrm>
              <a:off x="2817657" y="5516772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C152144A-0227-81C8-5EB0-4217CF1CEEE7}"/>
                </a:ext>
              </a:extLst>
            </p:cNvPr>
            <p:cNvSpPr/>
            <p:nvPr/>
          </p:nvSpPr>
          <p:spPr>
            <a:xfrm>
              <a:off x="7066553" y="3435384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C30680FA-8F0F-C8F7-B721-95071536CA7B}"/>
                </a:ext>
              </a:extLst>
            </p:cNvPr>
            <p:cNvSpPr/>
            <p:nvPr/>
          </p:nvSpPr>
          <p:spPr>
            <a:xfrm>
              <a:off x="9194875" y="3679366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C0A1FBC1-3297-E024-39A0-EAA69D56BF0E}"/>
                </a:ext>
              </a:extLst>
            </p:cNvPr>
            <p:cNvSpPr/>
            <p:nvPr/>
          </p:nvSpPr>
          <p:spPr>
            <a:xfrm>
              <a:off x="4947792" y="2363691"/>
              <a:ext cx="198783" cy="19878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2BE65DC2-ECCC-4D86-835A-D8496935F50C}"/>
                </a:ext>
              </a:extLst>
            </p:cNvPr>
            <p:cNvCxnSpPr>
              <a:cxnSpLocks/>
              <a:stCxn id="35" idx="4"/>
            </p:cNvCxnSpPr>
            <p:nvPr/>
          </p:nvCxnSpPr>
          <p:spPr>
            <a:xfrm flipH="1">
              <a:off x="5043997" y="2562474"/>
              <a:ext cx="3187" cy="2348586"/>
            </a:xfrm>
            <a:prstGeom prst="line">
              <a:avLst/>
            </a:prstGeom>
            <a:ln w="1905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877BD28-BE76-FA51-3EE0-19344A0C1BDE}"/>
                </a:ext>
              </a:extLst>
            </p:cNvPr>
            <p:cNvSpPr/>
            <p:nvPr/>
          </p:nvSpPr>
          <p:spPr>
            <a:xfrm>
              <a:off x="4944605" y="4911060"/>
              <a:ext cx="198783" cy="198783"/>
            </a:xfrm>
            <a:prstGeom prst="ellipse">
              <a:avLst/>
            </a:prstGeom>
            <a:noFill/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035361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44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85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561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47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1567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7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3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4681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6015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harlesrivertaskforce@mass.gov" TargetMode="External"/><Relationship Id="rId2" Type="http://schemas.openxmlformats.org/officeDocument/2006/relationships/hyperlink" Target="https://www.mass.gov/info-details/charles-river-task-force-on-equitable-river-access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Gwoup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Travay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sou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Aksè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Ekitab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nan </a:t>
            </a:r>
            <a:r>
              <a:rPr lang="en-US" sz="5000" dirty="0" err="1">
                <a:latin typeface="Aptos Display" panose="020B0004020202020204" pitchFamily="34" charset="0"/>
                <a:ea typeface="+mj-lt"/>
                <a:cs typeface="+mj-lt"/>
              </a:rPr>
              <a:t>Rivyè</a:t>
            </a:r>
            <a:r>
              <a:rPr lang="en-US" sz="5000" dirty="0">
                <a:latin typeface="Aptos Display" panose="020B0004020202020204" pitchFamily="34" charset="0"/>
                <a:ea typeface="+mj-lt"/>
                <a:cs typeface="+mj-lt"/>
              </a:rPr>
              <a:t> Charles</a:t>
            </a:r>
            <a:endParaRPr lang="en-US" sz="5000" dirty="0">
              <a:latin typeface="Aptos Display" panose="020B00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endParaRPr lang="en-US" dirty="0"/>
          </a:p>
          <a:p>
            <a:r>
              <a:rPr lang="en-US" sz="2800" dirty="0" err="1">
                <a:latin typeface="Aptos Narrow" panose="020B0004020202020204" pitchFamily="34" charset="0"/>
              </a:rPr>
              <a:t>Reyinyon</a:t>
            </a:r>
            <a:r>
              <a:rPr lang="en-US" sz="2800" dirty="0">
                <a:latin typeface="Aptos Narrow" panose="020B0004020202020204" pitchFamily="34" charset="0"/>
              </a:rPr>
              <a:t> </a:t>
            </a:r>
            <a:r>
              <a:rPr lang="en-US" sz="2800" dirty="0" err="1">
                <a:latin typeface="Aptos Narrow" panose="020B0004020202020204" pitchFamily="34" charset="0"/>
              </a:rPr>
              <a:t>Lanse</a:t>
            </a:r>
            <a:r>
              <a:rPr lang="en-US" sz="2800" dirty="0">
                <a:latin typeface="Aptos Narrow" panose="020B0004020202020204" pitchFamily="34" charset="0"/>
              </a:rPr>
              <a:t> | 14 Out, 2025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A5AD8-CF7E-301D-BD33-8A69CB69D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6EB87-D35E-1DAF-8016-8481A0A33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 panose="020B0004020202020204" pitchFamily="34" charset="0"/>
              </a:rPr>
              <a:t>Apèsi</a:t>
            </a:r>
            <a:r>
              <a:rPr lang="fr-FR" dirty="0">
                <a:latin typeface="Aptos Display" panose="020B0004020202020204" pitchFamily="34" charset="0"/>
              </a:rPr>
              <a:t> sou </a:t>
            </a:r>
            <a:r>
              <a:rPr lang="fr-FR" dirty="0" err="1">
                <a:latin typeface="Aptos Display" panose="020B0004020202020204" pitchFamily="34" charset="0"/>
              </a:rPr>
              <a:t>Gwoup</a:t>
            </a:r>
            <a:r>
              <a:rPr lang="fr-FR" dirty="0">
                <a:latin typeface="Aptos Display" panose="020B0004020202020204" pitchFamily="34" charset="0"/>
              </a:rPr>
              <a:t> </a:t>
            </a:r>
            <a:r>
              <a:rPr lang="fr-FR" dirty="0" err="1">
                <a:latin typeface="Aptos Display" panose="020B0004020202020204" pitchFamily="34" charset="0"/>
              </a:rPr>
              <a:t>Travay</a:t>
            </a:r>
            <a:r>
              <a:rPr lang="fr-FR" dirty="0">
                <a:latin typeface="Aptos Display" panose="020B0004020202020204" pitchFamily="34" charset="0"/>
              </a:rPr>
              <a:t> la </a:t>
            </a:r>
            <a:r>
              <a:rPr lang="fr-FR" dirty="0">
                <a:latin typeface="Aptos Display"/>
              </a:rPr>
              <a:t>(5)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148A128-0661-3FE7-08E3-E3B9809B7C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73197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endParaRPr lang="en-US" dirty="0">
              <a:latin typeface="Aptos Narrow"/>
              <a:ea typeface="Calibri"/>
              <a:cs typeface="Calibri"/>
            </a:endParaRPr>
          </a:p>
          <a:p>
            <a:r>
              <a:rPr lang="en-US" dirty="0">
                <a:latin typeface="Aptos Narrow"/>
                <a:ea typeface="Calibri"/>
                <a:cs typeface="Calibri"/>
              </a:rPr>
              <a:t>Tout </a:t>
            </a:r>
            <a:r>
              <a:rPr lang="en-US" dirty="0" err="1">
                <a:latin typeface="Aptos Narrow"/>
                <a:ea typeface="Calibri"/>
                <a:cs typeface="Calibri"/>
              </a:rPr>
              <a:t>enfòmasyon</a:t>
            </a:r>
            <a:r>
              <a:rPr lang="en-US" dirty="0">
                <a:latin typeface="Aptos Narrow"/>
                <a:ea typeface="Calibri"/>
                <a:cs typeface="Calibri"/>
              </a:rPr>
              <a:t> sou </a:t>
            </a:r>
            <a:r>
              <a:rPr lang="en-US" dirty="0" err="1">
                <a:latin typeface="Aptos Narrow"/>
                <a:ea typeface="Calibri"/>
                <a:cs typeface="Calibri"/>
              </a:rPr>
              <a:t>Gwoup</a:t>
            </a:r>
            <a:r>
              <a:rPr lang="en-US" dirty="0">
                <a:latin typeface="Aptos Narrow"/>
                <a:ea typeface="Calibri"/>
                <a:cs typeface="Calibri"/>
              </a:rPr>
              <a:t> </a:t>
            </a:r>
            <a:r>
              <a:rPr lang="en-US" dirty="0" err="1">
                <a:latin typeface="Aptos Narrow"/>
                <a:ea typeface="Calibri"/>
                <a:cs typeface="Calibri"/>
              </a:rPr>
              <a:t>Travay</a:t>
            </a:r>
            <a:r>
              <a:rPr lang="en-US" dirty="0">
                <a:latin typeface="Aptos Narrow"/>
                <a:ea typeface="Calibri"/>
                <a:cs typeface="Calibri"/>
              </a:rPr>
              <a:t> la ap </a:t>
            </a:r>
            <a:r>
              <a:rPr lang="en-US" dirty="0" err="1">
                <a:latin typeface="Aptos Narrow"/>
                <a:ea typeface="Calibri"/>
                <a:cs typeface="Calibri"/>
              </a:rPr>
              <a:t>disponib</a:t>
            </a:r>
            <a:r>
              <a:rPr lang="en-US" dirty="0">
                <a:latin typeface="Aptos Narrow"/>
                <a:ea typeface="Calibri"/>
                <a:cs typeface="Calibri"/>
              </a:rPr>
              <a:t> nan: </a:t>
            </a:r>
            <a:br>
              <a:rPr lang="en-US" dirty="0">
                <a:latin typeface="Aptos Narrow"/>
                <a:ea typeface="+mn-lt"/>
                <a:cs typeface="+mn-lt"/>
              </a:rPr>
            </a:br>
            <a:r>
              <a:rPr lang="en-US" dirty="0">
                <a:latin typeface="Aptos Narrow"/>
                <a:ea typeface="+mn-lt"/>
                <a:cs typeface="+mn-lt"/>
                <a:hlinkClick r:id="rId2"/>
              </a:rPr>
              <a:t>https://www.mass.gov/info-details/charles-river-task-force-on-equitable-river-access</a:t>
            </a:r>
            <a:r>
              <a:rPr lang="en-US" dirty="0">
                <a:latin typeface="Aptos Narrow"/>
                <a:ea typeface="+mn-lt"/>
                <a:cs typeface="+mn-lt"/>
              </a:rPr>
              <a:t> </a:t>
            </a:r>
            <a:endParaRPr lang="en-US" dirty="0"/>
          </a:p>
          <a:p>
            <a:endParaRPr lang="en-US" dirty="0">
              <a:latin typeface="Aptos Narrow"/>
              <a:ea typeface="Calibri" panose="020F0502020204030204"/>
              <a:cs typeface="Calibri" panose="020F0502020204030204"/>
            </a:endParaRPr>
          </a:p>
          <a:p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Imèl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kontak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pou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Gwoup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</a:t>
            </a:r>
            <a:r>
              <a:rPr lang="en-US" dirty="0" err="1">
                <a:latin typeface="Aptos Narrow"/>
                <a:ea typeface="Calibri" panose="020F0502020204030204"/>
                <a:cs typeface="Calibri" panose="020F0502020204030204"/>
              </a:rPr>
              <a:t>Travay</a:t>
            </a:r>
            <a:r>
              <a:rPr lang="en-US" dirty="0">
                <a:latin typeface="Aptos Narrow"/>
                <a:ea typeface="Calibri" panose="020F0502020204030204"/>
                <a:cs typeface="Calibri" panose="020F0502020204030204"/>
              </a:rPr>
              <a:t> la: </a:t>
            </a:r>
            <a:br>
              <a:rPr lang="en-US" dirty="0">
                <a:latin typeface="Aptos Narrow"/>
                <a:ea typeface="+mn-lt"/>
                <a:cs typeface="+mn-lt"/>
              </a:rPr>
            </a:br>
            <a:r>
              <a:rPr lang="en-US" dirty="0">
                <a:latin typeface="Aptos Narrow"/>
                <a:ea typeface="+mn-lt"/>
                <a:cs typeface="+mn-lt"/>
                <a:hlinkClick r:id="rId3"/>
              </a:rPr>
              <a:t>charlesrivertaskforce@mass.gov</a:t>
            </a:r>
          </a:p>
        </p:txBody>
      </p:sp>
      <p:pic>
        <p:nvPicPr>
          <p:cNvPr id="9" name="Picture 8" descr="A QR code that leads to the Charles River Task Force webpage.">
            <a:extLst>
              <a:ext uri="{FF2B5EF4-FFF2-40B4-BE49-F238E27FC236}">
                <a16:creationId xmlns:a16="http://schemas.microsoft.com/office/drawing/2014/main" id="{1E56C3FB-387C-9BB4-0ADB-E76F4BF80B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93655" y="2263252"/>
            <a:ext cx="1660479" cy="166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288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8319C-2CE8-2D03-F274-E19F185FFE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Kalandriye</a:t>
            </a:r>
            <a:r>
              <a:rPr lang="en-US" dirty="0"/>
              <a:t> </a:t>
            </a:r>
            <a:r>
              <a:rPr lang="en-US" dirty="0" err="1"/>
              <a:t>Pwojè</a:t>
            </a:r>
            <a:r>
              <a:rPr lang="en-US" dirty="0"/>
              <a:t> 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4750A-DF0D-DF50-7709-E6A52CB915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Evalyasyon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Inisyal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ak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Preparasyon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pou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Angajman</a:t>
            </a:r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D117B3-6E24-85B2-E567-9957DB0789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Rechèch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ak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Angajman</a:t>
            </a:r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D176236-58B3-8708-A45C-3CFCD460A86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solidFill>
            <a:schemeClr val="accent1"/>
          </a:solidFill>
        </p:spPr>
        <p:txBody>
          <a:bodyPr vert="horz" lIns="320040" tIns="457200" rIns="0" bIns="45720" rtlCol="0">
            <a:normAutofit/>
          </a:bodyPr>
          <a:lstStyle/>
          <a:p>
            <a:r>
              <a:rPr lang="en-US" sz="2000" dirty="0" err="1">
                <a:latin typeface="Aptos ExtraBold" panose="020B0004020202020204" pitchFamily="34" charset="0"/>
              </a:rPr>
              <a:t>Devlopman</a:t>
            </a:r>
            <a:r>
              <a:rPr lang="en-US" sz="2000" dirty="0">
                <a:latin typeface="Aptos ExtraBold" panose="020B0004020202020204" pitchFamily="34" charset="0"/>
              </a:rPr>
              <a:t> </a:t>
            </a:r>
            <a:r>
              <a:rPr lang="en-US" sz="2000" dirty="0" err="1">
                <a:latin typeface="Aptos ExtraBold" panose="020B0004020202020204" pitchFamily="34" charset="0"/>
              </a:rPr>
              <a:t>Rekòmandasyon</a:t>
            </a:r>
            <a:endParaRPr lang="en-US" sz="2000" dirty="0">
              <a:latin typeface="Aptos ExtraBold" panose="020B0004020202020204" pitchFamily="34" charset="0"/>
            </a:endParaRP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2835657-5DA0-1A6D-5167-12F6EB432C6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69315" y="2742811"/>
            <a:ext cx="1711326" cy="151884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Jiyè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 panose="020B0004020202020204" pitchFamily="34" charset="0"/>
              </a:rPr>
              <a:t>Premye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reyinyon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enfòmatif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yo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 panose="020B0004020202020204" pitchFamily="34" charset="0"/>
              </a:rPr>
              <a:t>Kat </a:t>
            </a:r>
            <a:r>
              <a:rPr lang="en-US" dirty="0" err="1">
                <a:latin typeface="Aptos ExtraBold" panose="020B0004020202020204" pitchFamily="34" charset="0"/>
              </a:rPr>
              <a:t>jeyografik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preliminè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patisipan</a:t>
            </a:r>
            <a:r>
              <a:rPr lang="en-US" dirty="0">
                <a:latin typeface="Aptos ExtraBold" panose="020B0004020202020204" pitchFamily="34" charset="0"/>
              </a:rPr>
              <a:t> </a:t>
            </a:r>
            <a:r>
              <a:rPr lang="en-US" dirty="0" err="1">
                <a:latin typeface="Aptos ExtraBold" panose="020B0004020202020204" pitchFamily="34" charset="0"/>
              </a:rPr>
              <a:t>yo</a:t>
            </a: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4DB0A2FA-5D96-215B-CC72-FB61D8525AA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001793" y="2734322"/>
            <a:ext cx="1857286" cy="2375089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Out</a:t>
            </a:r>
          </a:p>
          <a:p>
            <a:endParaRPr lang="en-US" b="1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b="1" dirty="0" err="1">
                <a:latin typeface="Aptos ExtraBold"/>
              </a:rPr>
              <a:t>Reyinyon</a:t>
            </a:r>
            <a:r>
              <a:rPr lang="en-US" b="1" dirty="0">
                <a:latin typeface="Aptos ExtraBold"/>
              </a:rPr>
              <a:t> </a:t>
            </a:r>
            <a:r>
              <a:rPr lang="en-US" b="1" dirty="0" err="1">
                <a:latin typeface="Aptos ExtraBold"/>
              </a:rPr>
              <a:t>lansman</a:t>
            </a:r>
            <a:r>
              <a:rPr lang="en-US" b="1" dirty="0">
                <a:latin typeface="Aptos ExtraBold"/>
              </a:rPr>
              <a:t> </a:t>
            </a:r>
            <a:r>
              <a:rPr lang="en-US" b="1" dirty="0" err="1">
                <a:latin typeface="Aptos ExtraBold"/>
              </a:rPr>
              <a:t>Gwoup</a:t>
            </a:r>
            <a:r>
              <a:rPr lang="en-US" b="1" dirty="0">
                <a:latin typeface="Aptos ExtraBold"/>
              </a:rPr>
              <a:t> </a:t>
            </a:r>
            <a:r>
              <a:rPr lang="en-US" b="1" dirty="0" err="1">
                <a:latin typeface="Aptos ExtraBold"/>
              </a:rPr>
              <a:t>Travay</a:t>
            </a:r>
            <a:r>
              <a:rPr lang="en-US" b="1" dirty="0">
                <a:latin typeface="Aptos ExtraBold"/>
              </a:rPr>
              <a:t> la (14 Out)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Devlope</a:t>
            </a:r>
            <a:r>
              <a:rPr lang="en-US" dirty="0">
                <a:latin typeface="Aptos ExtraBold"/>
              </a:rPr>
              <a:t> yon </a:t>
            </a:r>
            <a:r>
              <a:rPr lang="en-US" dirty="0" err="1">
                <a:latin typeface="Aptos ExtraBold"/>
              </a:rPr>
              <a:t>Estrateji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Angajman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Kominotè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id="{948CEE70-39A4-44B7-C3E9-34D19AB5B88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121848" y="2653424"/>
            <a:ext cx="1838808" cy="2111708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Septanm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 – 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Novanm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Dezyèm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Travay</a:t>
            </a:r>
            <a:r>
              <a:rPr lang="en-US" dirty="0">
                <a:latin typeface="Aptos ExtraBold"/>
              </a:rPr>
              <a:t> la (</a:t>
            </a:r>
            <a:r>
              <a:rPr lang="en-US" dirty="0" err="1">
                <a:latin typeface="Aptos ExtraBold"/>
              </a:rPr>
              <a:t>debi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mwa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Septanm</a:t>
            </a:r>
            <a:r>
              <a:rPr lang="en-US" dirty="0">
                <a:latin typeface="Aptos ExtraBold"/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Odyans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 (</a:t>
            </a:r>
            <a:r>
              <a:rPr lang="en-US" dirty="0" err="1">
                <a:latin typeface="Aptos ExtraBold"/>
              </a:rPr>
              <a:t>Oktòb</a:t>
            </a:r>
            <a:r>
              <a:rPr lang="en-US" dirty="0">
                <a:latin typeface="Aptos ExtraBold"/>
              </a:rPr>
              <a:t>)</a:t>
            </a:r>
            <a:endParaRPr lang="en-US" dirty="0"/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Fè</a:t>
            </a:r>
            <a:r>
              <a:rPr lang="en-US" dirty="0">
                <a:latin typeface="Aptos ExtraBold"/>
              </a:rPr>
              <a:t> yon </a:t>
            </a:r>
            <a:r>
              <a:rPr lang="en-US" dirty="0" err="1">
                <a:latin typeface="Aptos ExtraBold"/>
              </a:rPr>
              <a:t>seri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konvèsasyon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youn</a:t>
            </a:r>
            <a:r>
              <a:rPr lang="en-US" dirty="0">
                <a:latin typeface="Aptos ExtraBold"/>
              </a:rPr>
              <a:t> a </a:t>
            </a:r>
            <a:r>
              <a:rPr lang="en-US" dirty="0" err="1">
                <a:latin typeface="Aptos ExtraBold"/>
              </a:rPr>
              <a:t>youn</a:t>
            </a:r>
            <a:r>
              <a:rPr lang="en-US" dirty="0">
                <a:latin typeface="Aptos ExtraBold"/>
              </a:rPr>
              <a:t>, </a:t>
            </a:r>
            <a:r>
              <a:rPr lang="en-US" dirty="0" err="1">
                <a:latin typeface="Aptos ExtraBold"/>
              </a:rPr>
              <a:t>swivi</a:t>
            </a:r>
            <a:r>
              <a:rPr lang="en-US" dirty="0">
                <a:latin typeface="Aptos ExtraBold"/>
              </a:rPr>
              <a:t>,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fokis</a:t>
            </a:r>
            <a:r>
              <a:rPr lang="en-US" dirty="0">
                <a:latin typeface="Aptos ExtraBold"/>
              </a:rPr>
              <a:t>, </a:t>
            </a:r>
            <a:r>
              <a:rPr lang="en-US" dirty="0" err="1">
                <a:latin typeface="Aptos ExtraBold"/>
              </a:rPr>
              <a:t>elatriye</a:t>
            </a:r>
            <a:r>
              <a:rPr lang="en-US" dirty="0">
                <a:latin typeface="Aptos ExtraBold"/>
              </a:rPr>
              <a:t>.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Twazyèm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Travay</a:t>
            </a:r>
            <a:r>
              <a:rPr lang="en-US" dirty="0">
                <a:latin typeface="Aptos ExtraBold"/>
              </a:rPr>
              <a:t> la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Bouyon </a:t>
            </a:r>
            <a:r>
              <a:rPr lang="en-US" dirty="0" err="1">
                <a:latin typeface="Aptos ExtraBold"/>
              </a:rPr>
              <a:t>rapò</a:t>
            </a:r>
            <a:r>
              <a:rPr lang="en-US" dirty="0">
                <a:latin typeface="Aptos ExtraBold"/>
              </a:rPr>
              <a:t> final sou </a:t>
            </a:r>
            <a:r>
              <a:rPr lang="en-US" dirty="0" err="1">
                <a:latin typeface="Aptos ExtraBold"/>
              </a:rPr>
              <a:t>konklizyon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ak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rekomandasyon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30255E1E-52F3-FD18-1B19-D42D6870D754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7259558" y="2660504"/>
            <a:ext cx="1735585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Desanm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Aptos Narrow" panose="020B0004020202020204" pitchFamily="34" charset="0"/>
              <a:ea typeface="+mn-ea"/>
              <a:cs typeface="+mn-cs"/>
            </a:endParaRP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Katriyèm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Travay</a:t>
            </a:r>
            <a:r>
              <a:rPr lang="en-US" dirty="0">
                <a:latin typeface="Aptos ExtraBold"/>
              </a:rPr>
              <a:t> la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>
                <a:latin typeface="Aptos ExtraBold"/>
              </a:rPr>
              <a:t>Prepare bouyon </a:t>
            </a:r>
            <a:r>
              <a:rPr lang="en-US" dirty="0" err="1">
                <a:latin typeface="Aptos ExtraBold"/>
              </a:rPr>
              <a:t>rapò</a:t>
            </a:r>
            <a:r>
              <a:rPr lang="en-US" dirty="0">
                <a:latin typeface="Aptos ExtraBold"/>
              </a:rPr>
              <a:t> a </a:t>
            </a:r>
            <a:r>
              <a:rPr lang="en-US" dirty="0" err="1">
                <a:latin typeface="Aptos ExtraBold"/>
              </a:rPr>
              <a:t>pou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peryòd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kòmantè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 la</a:t>
            </a:r>
            <a:endParaRPr lang="en-US" dirty="0">
              <a:latin typeface="Aptos ExtraBold" panose="020B0004020202020204" pitchFamily="34" charset="0"/>
            </a:endParaRPr>
          </a:p>
        </p:txBody>
      </p:sp>
      <p:sp>
        <p:nvSpPr>
          <p:cNvPr id="64" name="Text Placeholder 63">
            <a:extLst>
              <a:ext uri="{FF2B5EF4-FFF2-40B4-BE49-F238E27FC236}">
                <a16:creationId xmlns:a16="http://schemas.microsoft.com/office/drawing/2014/main" id="{E12194B4-7038-6077-795A-394B86080A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421037" y="2664797"/>
            <a:ext cx="2298529" cy="839183"/>
          </a:xfrm>
        </p:spPr>
        <p:txBody>
          <a:bodyPr vert="horz" lIns="0" tIns="45720" rIns="0" bIns="45720" rtlCol="0" anchor="t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99CB38"/>
              </a:buClr>
              <a:buSzPct val="100000"/>
              <a:buFont typeface="Calibri" panose="020F0502020204030204" pitchFamily="34" charset="0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Janvye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Aptos Narrow" panose="020B0004020202020204" pitchFamily="34" charset="0"/>
                <a:ea typeface="+mn-ea"/>
                <a:cs typeface="+mn-cs"/>
              </a:rPr>
              <a:t> – Mas 2026</a:t>
            </a:r>
          </a:p>
          <a:p>
            <a:endParaRPr lang="en-US" dirty="0">
              <a:latin typeface="Aptos ExtraBold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Peryòd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kòmantè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piblik</a:t>
            </a:r>
            <a:r>
              <a:rPr lang="en-US" dirty="0">
                <a:latin typeface="Aptos ExtraBold"/>
              </a:rPr>
              <a:t> (1 </a:t>
            </a:r>
            <a:r>
              <a:rPr lang="en-US" dirty="0" err="1">
                <a:latin typeface="Aptos ExtraBold"/>
              </a:rPr>
              <a:t>mwa</a:t>
            </a:r>
            <a:r>
              <a:rPr lang="en-US" dirty="0">
                <a:latin typeface="Aptos ExtraBold"/>
              </a:rPr>
              <a:t>)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en-US" dirty="0" err="1">
                <a:latin typeface="Aptos ExtraBold"/>
              </a:rPr>
              <a:t>Senkyèm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reyinyon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Gwoup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Travay</a:t>
            </a:r>
            <a:r>
              <a:rPr lang="en-US" dirty="0">
                <a:latin typeface="Aptos ExtraBold"/>
              </a:rPr>
              <a:t> la (</a:t>
            </a:r>
            <a:r>
              <a:rPr lang="en-US" dirty="0" err="1">
                <a:latin typeface="Aptos ExtraBold"/>
              </a:rPr>
              <a:t>mitan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mwa</a:t>
            </a:r>
            <a:r>
              <a:rPr lang="en-US" dirty="0">
                <a:latin typeface="Aptos ExtraBold"/>
              </a:rPr>
              <a:t> </a:t>
            </a:r>
            <a:r>
              <a:rPr lang="en-US" dirty="0" err="1">
                <a:latin typeface="Aptos ExtraBold"/>
              </a:rPr>
              <a:t>Fevriye</a:t>
            </a:r>
            <a:r>
              <a:rPr lang="en-US" dirty="0">
                <a:latin typeface="Aptos ExtraBold"/>
              </a:rPr>
              <a:t>)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it-IT" dirty="0">
                <a:latin typeface="Aptos ExtraBold"/>
              </a:rPr>
              <a:t>Finalizasyon rapò a epi soumèt li</a:t>
            </a:r>
            <a:endParaRPr lang="en-US" dirty="0">
              <a:latin typeface="Aptos ExtraBold" panose="020B000402020202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en-US" dirty="0">
              <a:latin typeface="Aptos ExtraBold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3324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73516-261A-68DB-4847-D0E700FDD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5C113-8DCE-AF81-E716-9FA820806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Konpozan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Angajman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78A189-8252-91A7-8E5E-503D7AB39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Tradiksyon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materyèl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ak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sèvis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entèpretasyon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disponib</a:t>
            </a:r>
            <a:r>
              <a:rPr lang="en-US" sz="2800" dirty="0">
                <a:latin typeface="Aptos Narrow"/>
              </a:rPr>
              <a:t> nan </a:t>
            </a:r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Gwoup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Travay</a:t>
            </a:r>
            <a:r>
              <a:rPr lang="en-US" sz="2800" dirty="0">
                <a:latin typeface="Aptos Narrow"/>
              </a:rPr>
              <a:t> la </a:t>
            </a:r>
            <a:r>
              <a:rPr lang="en-US" sz="2800" dirty="0" err="1">
                <a:latin typeface="Aptos Narrow"/>
              </a:rPr>
              <a:t>ak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endParaRPr lang="en-US" sz="28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Patisipe</a:t>
            </a:r>
            <a:r>
              <a:rPr lang="en-US" sz="2800" dirty="0">
                <a:latin typeface="Aptos Narrow"/>
              </a:rPr>
              <a:t> nan </a:t>
            </a:r>
            <a:r>
              <a:rPr lang="en-US" sz="2800" dirty="0" err="1">
                <a:latin typeface="Aptos Narrow"/>
              </a:rPr>
              <a:t>rasanbleman</a:t>
            </a:r>
            <a:r>
              <a:rPr lang="en-US" sz="2800" dirty="0">
                <a:latin typeface="Aptos Narrow"/>
              </a:rPr>
              <a:t>/</a:t>
            </a:r>
            <a:r>
              <a:rPr lang="en-US" sz="2800" dirty="0" err="1">
                <a:latin typeface="Aptos Narrow"/>
              </a:rPr>
              <a:t>evènman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kominotè</a:t>
            </a:r>
            <a:r>
              <a:rPr lang="en-US" sz="2800" dirty="0">
                <a:latin typeface="Aptos Narrow"/>
              </a:rPr>
              <a:t> ki </a:t>
            </a:r>
            <a:r>
              <a:rPr lang="en-US" sz="2800" dirty="0" err="1">
                <a:latin typeface="Aptos Narrow"/>
              </a:rPr>
              <a:t>deja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egziste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pou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ankouraje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epi </a:t>
            </a:r>
            <a:r>
              <a:rPr lang="en-US" sz="2800" dirty="0" err="1">
                <a:latin typeface="Aptos Narrow"/>
              </a:rPr>
              <a:t>ranmase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opinyon</a:t>
            </a:r>
            <a:r>
              <a:rPr lang="en-US" sz="2800" dirty="0">
                <a:latin typeface="Aptos Narrow"/>
              </a:rPr>
              <a:t> – </a:t>
            </a:r>
            <a:r>
              <a:rPr lang="en-US" sz="2800" i="1" dirty="0" err="1">
                <a:latin typeface="Aptos Narrow"/>
              </a:rPr>
              <a:t>Sijesyon</a:t>
            </a:r>
            <a:r>
              <a:rPr lang="en-US" sz="2800" i="1" dirty="0">
                <a:latin typeface="Aptos Narrow"/>
              </a:rPr>
              <a:t>?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i="1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Fasilite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konvèsasyon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youn</a:t>
            </a:r>
            <a:r>
              <a:rPr lang="en-US" sz="2800" dirty="0">
                <a:latin typeface="Aptos Narrow"/>
              </a:rPr>
              <a:t> a </a:t>
            </a:r>
            <a:r>
              <a:rPr lang="en-US" sz="2800" dirty="0" err="1">
                <a:latin typeface="Aptos Narrow"/>
              </a:rPr>
              <a:t>youn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ak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ti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gwoup</a:t>
            </a:r>
            <a:r>
              <a:rPr lang="en-US" sz="2800" dirty="0">
                <a:latin typeface="Aptos Narrow"/>
              </a:rPr>
              <a:t> (</a:t>
            </a:r>
            <a:r>
              <a:rPr lang="en-US" sz="2800" dirty="0" err="1">
                <a:latin typeface="Aptos Narrow"/>
              </a:rPr>
              <a:t>ak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sipò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patnè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kominotè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) Pou </a:t>
            </a:r>
            <a:r>
              <a:rPr lang="en-US" sz="2800" dirty="0" err="1">
                <a:latin typeface="Aptos Narrow"/>
              </a:rPr>
              <a:t>rezidan</a:t>
            </a:r>
            <a:r>
              <a:rPr lang="en-US" sz="2800" dirty="0">
                <a:latin typeface="Aptos Narrow"/>
              </a:rPr>
              <a:t> ki pa ka </a:t>
            </a:r>
            <a:r>
              <a:rPr lang="en-US" sz="2800" dirty="0" err="1">
                <a:latin typeface="Aptos Narrow"/>
              </a:rPr>
              <a:t>patisipe</a:t>
            </a:r>
            <a:r>
              <a:rPr lang="en-US" sz="2800" dirty="0">
                <a:latin typeface="Aptos Narrow"/>
              </a:rPr>
              <a:t> nan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–  </a:t>
            </a:r>
            <a:r>
              <a:rPr lang="en-US" sz="2800" i="1" dirty="0" err="1">
                <a:latin typeface="Aptos Narrow"/>
              </a:rPr>
              <a:t>Sijesyon</a:t>
            </a:r>
            <a:r>
              <a:rPr lang="en-US" sz="2800" i="1" dirty="0">
                <a:latin typeface="Aptos Narrow"/>
              </a:rPr>
              <a:t>?</a:t>
            </a: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Imajine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tèt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ou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nan fen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pwojè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sa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a, nan yon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mond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ideyal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: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angajman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fèt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,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ak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kiyès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nou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pale, epi ki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jan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nou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konekte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avèk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2900" b="1" i="1" dirty="0" err="1">
                <a:solidFill>
                  <a:schemeClr val="accent2"/>
                </a:solidFill>
                <a:latin typeface="Aptos Narrow"/>
              </a:rPr>
              <a:t>yo</a:t>
            </a:r>
            <a:r>
              <a:rPr lang="en-US" sz="2900" b="1" i="1" dirty="0">
                <a:solidFill>
                  <a:schemeClr val="accent2"/>
                </a:solidFill>
                <a:latin typeface="Aptos Narrow"/>
              </a:rPr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6685575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BE677-FC10-B6F5-1429-5D0FCBA977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B3A6D-65D6-9AE1-E97D-F79A897504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/>
              </a:rPr>
              <a:t>Pwochen</a:t>
            </a:r>
            <a:r>
              <a:rPr lang="en-US" dirty="0">
                <a:latin typeface="Aptos Display"/>
              </a:rPr>
              <a:t> </a:t>
            </a:r>
            <a:r>
              <a:rPr lang="en-US" dirty="0" err="1">
                <a:latin typeface="Aptos Display"/>
              </a:rPr>
              <a:t>Etap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FFEBF4-7121-3805-811D-A578E90149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2015854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>
                <a:latin typeface="Aptos Narrow"/>
              </a:rPr>
              <a:t>  </a:t>
            </a:r>
            <a:r>
              <a:rPr lang="en-US" sz="2800" dirty="0" err="1">
                <a:latin typeface="Aptos Narrow"/>
              </a:rPr>
              <a:t>Pwochen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reyinyon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Gwoup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Travay</a:t>
            </a:r>
            <a:r>
              <a:rPr lang="en-US" sz="2800" dirty="0">
                <a:latin typeface="Aptos Narrow"/>
              </a:rPr>
              <a:t> la, </a:t>
            </a:r>
            <a:r>
              <a:rPr lang="en-US" sz="2800" dirty="0" err="1">
                <a:latin typeface="Aptos Narrow"/>
              </a:rPr>
              <a:t>opsyon</a:t>
            </a:r>
            <a:r>
              <a:rPr lang="en-US" sz="2800" dirty="0">
                <a:latin typeface="Aptos Narrow"/>
              </a:rPr>
              <a:t> (</a:t>
            </a:r>
            <a:r>
              <a:rPr lang="en-US" sz="2800" dirty="0" err="1">
                <a:latin typeface="Aptos Narrow"/>
              </a:rPr>
              <a:t>sondaj</a:t>
            </a:r>
            <a:r>
              <a:rPr lang="en-US" sz="2800" dirty="0">
                <a:latin typeface="Aptos Narrow"/>
              </a:rPr>
              <a:t> Doodle)</a:t>
            </a: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it-IT" sz="2400" dirty="0">
                <a:solidFill>
                  <a:srgbClr val="404040"/>
                </a:solidFill>
                <a:latin typeface="Aptos Narrow"/>
              </a:rPr>
              <a:t>Vandredi 12 Septanm, 11:00am – 12:30pm</a:t>
            </a:r>
            <a:endParaRPr lang="en-US" sz="2400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de-DE" sz="2400" dirty="0">
                <a:solidFill>
                  <a:srgbClr val="404040"/>
                </a:solidFill>
                <a:latin typeface="Aptos Narrow"/>
              </a:rPr>
              <a:t>Mèkredi 17 Septanm, 11:30am – 1:00pm</a:t>
            </a:r>
            <a:endParaRPr lang="en-US" sz="2400" dirty="0">
              <a:ea typeface="Calibri"/>
              <a:cs typeface="Calibri"/>
            </a:endParaRPr>
          </a:p>
          <a:p>
            <a:pPr marL="566420" lvl="2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404040"/>
                </a:solidFill>
                <a:latin typeface="Aptos Narrow"/>
              </a:rPr>
              <a:t>Jedi 18 </a:t>
            </a:r>
            <a:r>
              <a:rPr lang="en-US" sz="2400" dirty="0" err="1">
                <a:solidFill>
                  <a:srgbClr val="404040"/>
                </a:solidFill>
                <a:latin typeface="Aptos Narrow"/>
              </a:rPr>
              <a:t>Septanm</a:t>
            </a:r>
            <a:r>
              <a:rPr lang="en-US" sz="2400" dirty="0">
                <a:solidFill>
                  <a:srgbClr val="404040"/>
                </a:solidFill>
                <a:latin typeface="Aptos Narrow"/>
              </a:rPr>
              <a:t>, 12:30pm – 2:00pm</a:t>
            </a:r>
            <a:endParaRPr lang="en-US" sz="2400" dirty="0">
              <a:ea typeface="Calibri"/>
              <a:cs typeface="Calibri"/>
            </a:endParaRPr>
          </a:p>
          <a:p>
            <a:pPr marL="383540" lvl="2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>
              <a:latin typeface="Aptos Narrow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800" dirty="0" err="1">
                <a:latin typeface="Aptos Narrow"/>
              </a:rPr>
              <a:t>Twa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odyans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piblik</a:t>
            </a:r>
            <a:r>
              <a:rPr lang="en-US" sz="2800" dirty="0">
                <a:latin typeface="Aptos Narrow"/>
              </a:rPr>
              <a:t>: (</a:t>
            </a:r>
            <a:r>
              <a:rPr lang="en-US" sz="2800" dirty="0" err="1">
                <a:latin typeface="Aptos Narrow"/>
              </a:rPr>
              <a:t>dat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yo</a:t>
            </a:r>
            <a:r>
              <a:rPr lang="en-US" sz="2800" dirty="0">
                <a:latin typeface="Aptos Narrow"/>
              </a:rPr>
              <a:t> ap </a:t>
            </a:r>
            <a:r>
              <a:rPr lang="en-US" sz="2800" dirty="0" err="1">
                <a:latin typeface="Aptos Narrow"/>
              </a:rPr>
              <a:t>vini</a:t>
            </a:r>
            <a:r>
              <a:rPr lang="en-US" sz="2800" dirty="0">
                <a:latin typeface="Aptos Narrow"/>
              </a:rPr>
              <a:t> </a:t>
            </a:r>
            <a:r>
              <a:rPr lang="en-US" sz="2800" dirty="0" err="1">
                <a:latin typeface="Aptos Narrow"/>
              </a:rPr>
              <a:t>byento</a:t>
            </a:r>
            <a:r>
              <a:rPr lang="en-US" sz="2800" dirty="0">
                <a:latin typeface="Aptos Narrow"/>
              </a:rPr>
              <a:t>!)</a:t>
            </a:r>
            <a:endParaRPr lang="en-US" sz="2800" dirty="0"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>
              <a:solidFill>
                <a:srgbClr val="404040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900" b="1" i="1" dirty="0">
              <a:solidFill>
                <a:schemeClr val="accent2"/>
              </a:solidFill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982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90D0034-F768-41E7-85D4-F38C4DE85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F7E42D-8B5A-4FC8-81CD-9E60171F7F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C04651D-B9F4-4935-A02D-364153FBDF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6E75056-3AFA-A319-5D3E-521215FD7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66430" y="3729935"/>
            <a:ext cx="4100844" cy="1570475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>
                <a:solidFill>
                  <a:srgbClr val="FFFFFF"/>
                </a:solidFill>
                <a:ea typeface="Calibri Light"/>
                <a:cs typeface="Calibri Light"/>
              </a:rPr>
              <a:t>Sou </a:t>
            </a:r>
            <a:r>
              <a:rPr lang="en-US" sz="4000" b="1" dirty="0" err="1">
                <a:solidFill>
                  <a:srgbClr val="FFFFFF"/>
                </a:solidFill>
                <a:ea typeface="Calibri Light"/>
                <a:cs typeface="Calibri Light"/>
              </a:rPr>
              <a:t>Sekretè</a:t>
            </a:r>
            <a:r>
              <a:rPr lang="en-US" sz="4000" b="1" dirty="0">
                <a:solidFill>
                  <a:srgbClr val="FFFFFF"/>
                </a:solidFill>
                <a:ea typeface="Calibri Light"/>
                <a:cs typeface="Calibri Light"/>
              </a:rPr>
              <a:t> </a:t>
            </a:r>
            <a:br>
              <a:rPr lang="en-US" sz="4000" b="1" dirty="0">
                <a:solidFill>
                  <a:srgbClr val="FFFFFF"/>
                </a:solidFill>
                <a:ea typeface="Calibri Light"/>
                <a:cs typeface="Calibri Light"/>
              </a:rPr>
            </a:br>
            <a:r>
              <a:rPr lang="en-US" sz="4000" dirty="0">
                <a:solidFill>
                  <a:srgbClr val="FFFFFF"/>
                </a:solidFill>
                <a:ea typeface="Calibri Light"/>
                <a:cs typeface="Calibri Light"/>
              </a:rPr>
              <a:t>María Belén Power </a:t>
            </a:r>
            <a:endParaRPr lang="en-US" sz="4000" dirty="0">
              <a:solidFill>
                <a:srgbClr val="FFFFFF"/>
              </a:solidFill>
            </a:endParaRPr>
          </a:p>
        </p:txBody>
      </p:sp>
      <p:pic>
        <p:nvPicPr>
          <p:cNvPr id="5" name="Picture 4" descr="Office of Environmental Justice and Equity logo, which contains trees, water, and the sun.">
            <a:extLst>
              <a:ext uri="{FF2B5EF4-FFF2-40B4-BE49-F238E27FC236}">
                <a16:creationId xmlns:a16="http://schemas.microsoft.com/office/drawing/2014/main" id="{D6708A00-33DB-5D80-F12A-A6323867C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50" y="882650"/>
            <a:ext cx="3327400" cy="3429000"/>
          </a:xfrm>
          <a:prstGeom prst="rect">
            <a:avLst/>
          </a:prstGeom>
        </p:spPr>
      </p:pic>
      <p:pic>
        <p:nvPicPr>
          <p:cNvPr id="4" name="Content Placeholder 3" descr="Mass.' 1st environmental justice undersecretary plans to focus on ...">
            <a:extLst>
              <a:ext uri="{FF2B5EF4-FFF2-40B4-BE49-F238E27FC236}">
                <a16:creationId xmlns:a16="http://schemas.microsoft.com/office/drawing/2014/main" id="{EB0FF8AE-ACE5-6033-548F-9EDB4789ED5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21050" b="-1"/>
          <a:stretch>
            <a:fillRect/>
          </a:stretch>
        </p:blipFill>
        <p:spPr>
          <a:xfrm>
            <a:off x="4075043" y="10"/>
            <a:ext cx="81112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9657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1268C-D8A9-B8D6-C176-4382FEF53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Ajanda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FE9E-D1F9-6225-0BD6-212A89A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 lnSpcReduction="20000"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</a:rPr>
              <a:t>  </a:t>
            </a:r>
            <a:r>
              <a:rPr lang="en-US" sz="2400" dirty="0" err="1">
                <a:latin typeface="Aptos Narrow"/>
              </a:rPr>
              <a:t>Byenveni</a:t>
            </a:r>
            <a:r>
              <a:rPr lang="en-US" sz="2400" dirty="0">
                <a:latin typeface="Aptos Narrow"/>
              </a:rPr>
              <a:t> </a:t>
            </a:r>
            <a:endParaRPr lang="en-US" dirty="0">
              <a:latin typeface="Aptos Narrow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 dirty="0" err="1">
                <a:latin typeface="Aptos Narrow"/>
              </a:rPr>
              <a:t>Apèl</a:t>
            </a:r>
            <a:r>
              <a:rPr lang="en-US" sz="2000" dirty="0">
                <a:latin typeface="Aptos Narrow"/>
              </a:rPr>
              <a:t> Non [</a:t>
            </a:r>
            <a:r>
              <a:rPr lang="en-US" sz="2000" dirty="0" err="1">
                <a:latin typeface="Aptos Narrow"/>
              </a:rPr>
              <a:t>Vòt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Prezans</a:t>
            </a:r>
            <a:r>
              <a:rPr lang="en-US" sz="2000" dirty="0">
                <a:latin typeface="Aptos Narrow"/>
              </a:rPr>
              <a:t>] </a:t>
            </a:r>
            <a:endParaRPr lang="en-US" dirty="0"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 dirty="0" err="1">
                <a:latin typeface="Aptos Narrow"/>
              </a:rPr>
              <a:t>Revizyon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Ajanda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Reyinyon</a:t>
            </a:r>
            <a:r>
              <a:rPr lang="en-US" sz="2000" dirty="0">
                <a:latin typeface="Aptos Narrow"/>
              </a:rPr>
              <a:t> an</a:t>
            </a:r>
            <a:endParaRPr lang="en-US" dirty="0">
              <a:ea typeface="Calibri" panose="020F0502020204030204"/>
              <a:cs typeface="Calibri" panose="020F0502020204030204"/>
            </a:endParaRPr>
          </a:p>
          <a:p>
            <a:pPr marL="749300" lvl="3">
              <a:buFont typeface="Arial" panose="05000000000000000000" pitchFamily="2" charset="2"/>
              <a:buChar char="•"/>
            </a:pPr>
            <a:r>
              <a:rPr lang="en-US" sz="2000" dirty="0" err="1">
                <a:latin typeface="Aptos Narrow"/>
              </a:rPr>
              <a:t>Entwodiksyon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Gwoup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Travay</a:t>
            </a:r>
            <a:r>
              <a:rPr lang="en-US" sz="2000" dirty="0">
                <a:latin typeface="Aptos Narrow"/>
              </a:rPr>
              <a:t> la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ptos Narrow"/>
              </a:rPr>
              <a:t>Nòm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Gwoup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Travay</a:t>
            </a:r>
            <a:r>
              <a:rPr lang="en-US" sz="2000" dirty="0">
                <a:latin typeface="Aptos Narrow"/>
              </a:rPr>
              <a:t> la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</a:rPr>
              <a:t>  </a:t>
            </a:r>
            <a:r>
              <a:rPr lang="en-US" sz="2400" dirty="0" err="1">
                <a:latin typeface="Aptos Narrow"/>
              </a:rPr>
              <a:t>Apèsi</a:t>
            </a:r>
            <a:r>
              <a:rPr lang="en-US" sz="2400" dirty="0">
                <a:latin typeface="Aptos Narrow"/>
              </a:rPr>
              <a:t> sou </a:t>
            </a:r>
            <a:r>
              <a:rPr lang="en-US" sz="2400" dirty="0" err="1">
                <a:latin typeface="Aptos Narrow"/>
              </a:rPr>
              <a:t>Gwoup</a:t>
            </a:r>
            <a:r>
              <a:rPr lang="en-US" sz="2400" dirty="0">
                <a:latin typeface="Aptos Narrow"/>
              </a:rPr>
              <a:t> </a:t>
            </a:r>
            <a:r>
              <a:rPr lang="en-US" sz="2400" dirty="0" err="1">
                <a:latin typeface="Aptos Narrow"/>
              </a:rPr>
              <a:t>Travay</a:t>
            </a:r>
            <a:r>
              <a:rPr lang="en-US" sz="2400" dirty="0">
                <a:latin typeface="Aptos Narrow"/>
              </a:rPr>
              <a:t> sou </a:t>
            </a:r>
            <a:r>
              <a:rPr lang="en-US" sz="2400" dirty="0" err="1">
                <a:latin typeface="Aptos Narrow"/>
              </a:rPr>
              <a:t>Aksè</a:t>
            </a:r>
            <a:r>
              <a:rPr lang="en-US" sz="2400" dirty="0">
                <a:latin typeface="Aptos Narrow"/>
              </a:rPr>
              <a:t> </a:t>
            </a:r>
            <a:r>
              <a:rPr lang="en-US" sz="2400" dirty="0" err="1">
                <a:latin typeface="Aptos Narrow"/>
              </a:rPr>
              <a:t>Ekitab</a:t>
            </a:r>
            <a:r>
              <a:rPr lang="en-US" sz="2400" dirty="0">
                <a:latin typeface="Aptos Narrow"/>
              </a:rPr>
              <a:t> nan </a:t>
            </a:r>
            <a:r>
              <a:rPr lang="en-US" sz="2400" dirty="0" err="1">
                <a:latin typeface="Aptos Narrow"/>
              </a:rPr>
              <a:t>Rivyè</a:t>
            </a:r>
            <a:r>
              <a:rPr lang="en-US" sz="2400" dirty="0">
                <a:latin typeface="Aptos Narrow"/>
              </a:rPr>
              <a:t> Charles la</a:t>
            </a: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 dirty="0" err="1">
                <a:latin typeface="Aptos Narrow"/>
              </a:rPr>
              <a:t>Dimansyon</a:t>
            </a:r>
            <a:r>
              <a:rPr lang="en-US" sz="2000" dirty="0">
                <a:latin typeface="Aptos Narrow"/>
              </a:rPr>
              <a:t> </a:t>
            </a:r>
            <a:r>
              <a:rPr lang="en-US" sz="2000" dirty="0" err="1">
                <a:latin typeface="Aptos Narrow"/>
              </a:rPr>
              <a:t>Travay</a:t>
            </a:r>
            <a:r>
              <a:rPr lang="en-US" sz="2000" dirty="0">
                <a:latin typeface="Aptos Narrow"/>
              </a:rPr>
              <a:t> la</a:t>
            </a:r>
            <a:endParaRPr lang="en-US" dirty="0"/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 dirty="0">
                <a:latin typeface="Aptos Narrow"/>
              </a:rPr>
              <a:t> </a:t>
            </a:r>
            <a:r>
              <a:rPr lang="es-ES" sz="2000" dirty="0" err="1">
                <a:latin typeface="Aptos Narrow"/>
              </a:rPr>
              <a:t>Revizyon</a:t>
            </a:r>
            <a:r>
              <a:rPr lang="es-ES" sz="2000" dirty="0">
                <a:latin typeface="Aptos Narrow"/>
              </a:rPr>
              <a:t> </a:t>
            </a:r>
            <a:r>
              <a:rPr lang="es-ES" sz="2000" dirty="0" err="1">
                <a:latin typeface="Aptos Narrow"/>
              </a:rPr>
              <a:t>Wòl</a:t>
            </a:r>
            <a:r>
              <a:rPr lang="es-ES" sz="2000" dirty="0">
                <a:latin typeface="Aptos Narrow"/>
              </a:rPr>
              <a:t> </a:t>
            </a:r>
            <a:r>
              <a:rPr lang="es-ES" sz="2000" dirty="0" err="1">
                <a:latin typeface="Aptos Narrow"/>
              </a:rPr>
              <a:t>ak</a:t>
            </a:r>
            <a:r>
              <a:rPr lang="es-ES" sz="2000" dirty="0">
                <a:latin typeface="Aptos Narrow"/>
              </a:rPr>
              <a:t> </a:t>
            </a:r>
            <a:r>
              <a:rPr lang="es-ES" sz="2000" dirty="0" err="1">
                <a:latin typeface="Aptos Narrow"/>
              </a:rPr>
              <a:t>Responsablite</a:t>
            </a:r>
            <a:r>
              <a:rPr lang="es-ES" sz="2000" dirty="0">
                <a:latin typeface="Aptos Narrow"/>
              </a:rPr>
              <a:t> yo</a:t>
            </a:r>
            <a:endParaRPr lang="en-US" sz="2000" dirty="0">
              <a:latin typeface="Aptos Narrow" panose="020B0004020202020204" pitchFamily="34" charset="0"/>
            </a:endParaRP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 dirty="0">
                <a:latin typeface="Aptos Narrow" panose="020B0004020202020204" pitchFamily="34" charset="0"/>
              </a:rPr>
              <a:t> </a:t>
            </a:r>
            <a:r>
              <a:rPr lang="en-US" sz="2000" dirty="0" err="1"/>
              <a:t>Kalandriye</a:t>
            </a:r>
            <a:endParaRPr lang="en-US" sz="2000" dirty="0">
              <a:latin typeface="Aptos Narrow" panose="020B0004020202020204" pitchFamily="34" charset="0"/>
            </a:endParaRPr>
          </a:p>
          <a:p>
            <a:pPr marL="749300" lvl="3">
              <a:buFont typeface="Arial" panose="020B0604020202020204" pitchFamily="34" charset="0"/>
              <a:buChar char="•"/>
            </a:pPr>
            <a:r>
              <a:rPr lang="en-US" sz="2000" dirty="0">
                <a:latin typeface="Aptos Narrow"/>
              </a:rPr>
              <a:t> </a:t>
            </a:r>
            <a:r>
              <a:rPr lang="en-US" sz="2000" dirty="0" err="1"/>
              <a:t>Estrikti</a:t>
            </a:r>
            <a:r>
              <a:rPr lang="en-US" sz="2000" dirty="0"/>
              <a:t> </a:t>
            </a:r>
            <a:r>
              <a:rPr lang="en-US" sz="2000" dirty="0" err="1"/>
              <a:t>Odyans</a:t>
            </a:r>
            <a:r>
              <a:rPr lang="en-US" sz="2000" dirty="0"/>
              <a:t> </a:t>
            </a:r>
            <a:r>
              <a:rPr lang="en-US" sz="2000" dirty="0" err="1"/>
              <a:t>Piblik</a:t>
            </a:r>
            <a:r>
              <a:rPr lang="en-US" sz="2000" dirty="0"/>
              <a:t> la</a:t>
            </a:r>
            <a:endParaRPr lang="en-US" sz="2000" dirty="0">
              <a:latin typeface="Aptos Narrow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</a:rPr>
              <a:t> </a:t>
            </a:r>
            <a:r>
              <a:rPr lang="en-US" sz="2400" dirty="0" err="1"/>
              <a:t>Kesyon</a:t>
            </a:r>
            <a:r>
              <a:rPr lang="en-US" sz="2400" dirty="0"/>
              <a:t> </a:t>
            </a:r>
            <a:r>
              <a:rPr lang="en-US" sz="2400" dirty="0" err="1"/>
              <a:t>Manm</a:t>
            </a:r>
            <a:r>
              <a:rPr lang="en-US" sz="2400" dirty="0"/>
              <a:t> </a:t>
            </a:r>
            <a:r>
              <a:rPr lang="en-US" sz="2400" dirty="0" err="1"/>
              <a:t>Gwoup</a:t>
            </a:r>
            <a:r>
              <a:rPr lang="en-US" sz="2400" dirty="0"/>
              <a:t> </a:t>
            </a:r>
            <a:r>
              <a:rPr lang="en-US" sz="2400" dirty="0" err="1"/>
              <a:t>Travay</a:t>
            </a:r>
            <a:r>
              <a:rPr lang="en-US" sz="2400" dirty="0"/>
              <a:t> la </a:t>
            </a:r>
            <a:r>
              <a:rPr lang="en-US" sz="2400" dirty="0" err="1"/>
              <a:t>ak</a:t>
            </a:r>
            <a:r>
              <a:rPr lang="en-US" sz="2400" dirty="0"/>
              <a:t> </a:t>
            </a:r>
            <a:r>
              <a:rPr lang="en-US" sz="2400" dirty="0" err="1"/>
              <a:t>Pwochen</a:t>
            </a:r>
            <a:r>
              <a:rPr lang="en-US" sz="2400" dirty="0"/>
              <a:t> </a:t>
            </a:r>
            <a:r>
              <a:rPr lang="en-US" sz="2400" dirty="0" err="1"/>
              <a:t>Etap</a:t>
            </a:r>
            <a:r>
              <a:rPr lang="en-US" sz="2400" dirty="0"/>
              <a:t> </a:t>
            </a:r>
            <a:r>
              <a:rPr lang="en-US" sz="2400" dirty="0" err="1"/>
              <a:t>yo</a:t>
            </a:r>
            <a:endParaRPr lang="en-US" sz="2400" dirty="0">
              <a:latin typeface="Aptos Narrow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</a:rPr>
              <a:t>  </a:t>
            </a:r>
            <a:r>
              <a:rPr lang="en-US" sz="2400" dirty="0" err="1">
                <a:latin typeface="Aptos Narrow"/>
              </a:rPr>
              <a:t>Kòmantè</a:t>
            </a:r>
            <a:r>
              <a:rPr lang="en-US" sz="2400" dirty="0">
                <a:latin typeface="Aptos Narrow"/>
              </a:rPr>
              <a:t> </a:t>
            </a:r>
            <a:r>
              <a:rPr lang="en-US" sz="2400" dirty="0" err="1">
                <a:latin typeface="Aptos Narrow"/>
              </a:rPr>
              <a:t>Piblik</a:t>
            </a:r>
            <a:r>
              <a:rPr lang="en-US" sz="2400" dirty="0">
                <a:latin typeface="Aptos Narrow"/>
              </a:rPr>
              <a:t> (</a:t>
            </a:r>
            <a:r>
              <a:rPr lang="en-US" sz="2400" dirty="0" err="1">
                <a:latin typeface="Aptos Narrow"/>
              </a:rPr>
              <a:t>si</a:t>
            </a:r>
            <a:r>
              <a:rPr lang="en-US" sz="2400" dirty="0">
                <a:latin typeface="Aptos Narrow"/>
              </a:rPr>
              <a:t> tan </a:t>
            </a:r>
            <a:r>
              <a:rPr lang="en-US" sz="2400" dirty="0" err="1">
                <a:latin typeface="Aptos Narrow"/>
              </a:rPr>
              <a:t>pèmèt</a:t>
            </a:r>
            <a:r>
              <a:rPr lang="en-US" sz="2400" dirty="0">
                <a:latin typeface="Aptos Narrow"/>
              </a:rPr>
              <a:t>)</a:t>
            </a: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400" dirty="0">
                <a:latin typeface="Aptos Narrow"/>
              </a:rPr>
              <a:t> </a:t>
            </a:r>
            <a:r>
              <a:rPr lang="en-US" sz="2400" dirty="0" err="1"/>
              <a:t>Fèmen</a:t>
            </a:r>
            <a:r>
              <a:rPr lang="en-US" sz="2400" dirty="0"/>
              <a:t> </a:t>
            </a:r>
            <a:r>
              <a:rPr lang="en-US" sz="2400" dirty="0" err="1"/>
              <a:t>Reyinyon</a:t>
            </a:r>
            <a:r>
              <a:rPr lang="en-US" sz="2400" dirty="0"/>
              <a:t> an [</a:t>
            </a:r>
            <a:r>
              <a:rPr lang="en-US" sz="2400" dirty="0" err="1"/>
              <a:t>Vòt</a:t>
            </a:r>
            <a:r>
              <a:rPr lang="en-US" sz="2400" dirty="0"/>
              <a:t>]</a:t>
            </a:r>
            <a:endParaRPr lang="en-US" sz="2400" dirty="0">
              <a:latin typeface="Aptos Narrow"/>
            </a:endParaRPr>
          </a:p>
        </p:txBody>
      </p:sp>
    </p:spTree>
    <p:extLst>
      <p:ext uri="{BB962C8B-B14F-4D97-AF65-F5344CB8AC3E}">
        <p14:creationId xmlns:p14="http://schemas.microsoft.com/office/powerpoint/2010/main" val="1899753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BCA720-D29C-F0F6-6136-8D0F7D66FE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12D942-FBCE-D8F5-09BD-7BCF97BB1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Aptos Display" panose="020B0004020202020204" pitchFamily="34" charset="0"/>
              </a:rPr>
              <a:t>Nòm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Gwoup</a:t>
            </a:r>
            <a:r>
              <a:rPr lang="en-US" dirty="0">
                <a:latin typeface="Aptos Display" panose="020B0004020202020204" pitchFamily="34" charset="0"/>
              </a:rPr>
              <a:t> </a:t>
            </a:r>
            <a:r>
              <a:rPr lang="en-US" dirty="0" err="1">
                <a:latin typeface="Aptos Display" panose="020B0004020202020204" pitchFamily="34" charset="0"/>
              </a:rPr>
              <a:t>Travay</a:t>
            </a:r>
            <a:r>
              <a:rPr lang="en-US" dirty="0">
                <a:latin typeface="Aptos Display" panose="020B0004020202020204" pitchFamily="34" charset="0"/>
              </a:rPr>
              <a:t> la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9F0E8A-DA1D-4751-9A34-B9FA9C9454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788" y="2097996"/>
            <a:ext cx="10786280" cy="4046107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Tout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avi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selon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kondisyon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Ouvè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dirty="0">
              <a:solidFill>
                <a:schemeClr val="tx1"/>
              </a:solidFill>
              <a:ea typeface="Calibri" panose="020F0502020204030204"/>
              <a:cs typeface="Calibri" panose="020F0502020204030204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/>
              <a:t>Ajanda</a:t>
            </a:r>
            <a:r>
              <a:rPr lang="en-US" sz="2000" dirty="0"/>
              <a:t> </a:t>
            </a:r>
            <a:r>
              <a:rPr lang="en-US" sz="2000" dirty="0" err="1"/>
              <a:t>yo</a:t>
            </a:r>
            <a:r>
              <a:rPr lang="en-US" sz="2000" dirty="0"/>
              <a:t> ap </a:t>
            </a:r>
            <a:r>
              <a:rPr lang="en-US" sz="2000" dirty="0" err="1"/>
              <a:t>distribye</a:t>
            </a:r>
            <a:r>
              <a:rPr lang="en-US" sz="2000" dirty="0"/>
              <a:t> </a:t>
            </a:r>
            <a:r>
              <a:rPr lang="en-US" sz="2000" dirty="0" err="1"/>
              <a:t>omwen</a:t>
            </a:r>
            <a:r>
              <a:rPr lang="en-US" sz="2000" dirty="0"/>
              <a:t> 48 </a:t>
            </a:r>
            <a:r>
              <a:rPr lang="en-US" sz="2000" dirty="0" err="1"/>
              <a:t>èdtan</a:t>
            </a:r>
            <a:r>
              <a:rPr lang="en-US" sz="2000" dirty="0"/>
              <a:t> </a:t>
            </a:r>
            <a:r>
              <a:rPr lang="en-US" sz="2000" dirty="0" err="1"/>
              <a:t>anvan</a:t>
            </a:r>
            <a:r>
              <a:rPr lang="en-US" sz="2000" dirty="0"/>
              <a:t> epi </a:t>
            </a:r>
            <a:r>
              <a:rPr lang="en-US" sz="2000" dirty="0" err="1"/>
              <a:t>yo</a:t>
            </a:r>
            <a:r>
              <a:rPr lang="en-US" sz="2000" dirty="0"/>
              <a:t> </a:t>
            </a:r>
            <a:r>
              <a:rPr lang="en-US" sz="2000" dirty="0" err="1"/>
              <a:t>pral</a:t>
            </a:r>
            <a:r>
              <a:rPr lang="en-US" sz="2000" dirty="0"/>
              <a:t> gen </a:t>
            </a:r>
            <a:r>
              <a:rPr lang="en-US" sz="2000" dirty="0" err="1"/>
              <a:t>ladan</a:t>
            </a:r>
            <a:r>
              <a:rPr lang="en-US" sz="2000" dirty="0"/>
              <a:t> </a:t>
            </a:r>
            <a:r>
              <a:rPr lang="en-US" sz="2000" dirty="0" err="1"/>
              <a:t>yo</a:t>
            </a:r>
            <a:r>
              <a:rPr lang="en-US" sz="2000" dirty="0"/>
              <a:t> </a:t>
            </a:r>
            <a:r>
              <a:rPr lang="en-US" sz="2000" dirty="0" err="1"/>
              <a:t>sijè</a:t>
            </a:r>
            <a:r>
              <a:rPr lang="en-US" sz="2000" dirty="0"/>
              <a:t> </a:t>
            </a:r>
            <a:r>
              <a:rPr lang="en-US" sz="2000" dirty="0" err="1"/>
              <a:t>diskisyon</a:t>
            </a:r>
            <a:r>
              <a:rPr lang="en-US" sz="2000" dirty="0"/>
              <a:t> ki </a:t>
            </a:r>
            <a:r>
              <a:rPr lang="en-US" sz="2000" dirty="0" err="1"/>
              <a:t>klè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Rezime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disponib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rezonab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Pa gen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okenn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deliberasyon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deyò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piblikman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/>
              <a:t>Manm</a:t>
            </a:r>
            <a:r>
              <a:rPr lang="en-US" sz="2000" dirty="0"/>
              <a:t> </a:t>
            </a:r>
            <a:r>
              <a:rPr lang="en-US" sz="2000" dirty="0" err="1"/>
              <a:t>yo</a:t>
            </a:r>
            <a:r>
              <a:rPr lang="en-US" sz="2000" dirty="0"/>
              <a:t> </a:t>
            </a:r>
            <a:r>
              <a:rPr lang="en-US" sz="2000" dirty="0" err="1"/>
              <a:t>pral</a:t>
            </a:r>
            <a:r>
              <a:rPr lang="en-US" sz="2000" dirty="0"/>
              <a:t> </a:t>
            </a:r>
            <a:r>
              <a:rPr lang="en-US" sz="2000" dirty="0" err="1"/>
              <a:t>koute</a:t>
            </a:r>
            <a:r>
              <a:rPr lang="en-US" sz="2000" dirty="0"/>
              <a:t> </a:t>
            </a:r>
            <a:r>
              <a:rPr lang="en-US" sz="2000" dirty="0" err="1"/>
              <a:t>avèk</a:t>
            </a:r>
            <a:r>
              <a:rPr lang="en-US" sz="2000" dirty="0"/>
              <a:t> </a:t>
            </a:r>
            <a:r>
              <a:rPr lang="en-US" sz="2000" dirty="0" err="1"/>
              <a:t>atansyon</a:t>
            </a:r>
            <a:r>
              <a:rPr lang="en-US" sz="2000" dirty="0"/>
              <a:t> </a:t>
            </a:r>
            <a:r>
              <a:rPr lang="en-US" sz="2000" dirty="0" err="1"/>
              <a:t>ak</a:t>
            </a:r>
            <a:r>
              <a:rPr lang="en-US" sz="2000" dirty="0"/>
              <a:t> </a:t>
            </a:r>
            <a:r>
              <a:rPr lang="en-US" sz="2000" dirty="0" err="1"/>
              <a:t>respè</a:t>
            </a:r>
            <a:r>
              <a:rPr lang="en-US" sz="2000" dirty="0"/>
              <a:t> tout </a:t>
            </a:r>
            <a:r>
              <a:rPr lang="en-US" sz="2000" dirty="0" err="1"/>
              <a:t>moun</a:t>
            </a:r>
            <a:r>
              <a:rPr lang="en-US" sz="2000" dirty="0"/>
              <a:t> k ap pale, </a:t>
            </a:r>
            <a:r>
              <a:rPr lang="en-US" sz="2000" dirty="0" err="1"/>
              <a:t>enkli</a:t>
            </a:r>
            <a:r>
              <a:rPr lang="en-US" sz="2000" dirty="0"/>
              <a:t> </a:t>
            </a:r>
            <a:r>
              <a:rPr lang="en-US" sz="2000" dirty="0" err="1"/>
              <a:t>kòmantè</a:t>
            </a:r>
            <a:r>
              <a:rPr lang="en-US" sz="2000" dirty="0"/>
              <a:t> </a:t>
            </a:r>
            <a:r>
              <a:rPr lang="en-US" sz="2000" dirty="0" err="1"/>
              <a:t>piblik</a:t>
            </a:r>
            <a:r>
              <a:rPr lang="en-US" sz="2000" dirty="0"/>
              <a:t> </a:t>
            </a:r>
            <a:r>
              <a:rPr lang="en-US" sz="2000" dirty="0" err="1"/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Diferans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opinyon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eksprime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fason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konstriktif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,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konsantre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lide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olye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de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Entèripsyon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minimize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ekitab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pa ko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lidè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/>
              <a:t>Tan </a:t>
            </a:r>
            <a:r>
              <a:rPr lang="en-US" sz="2000" dirty="0" err="1"/>
              <a:t>pral</a:t>
            </a:r>
            <a:r>
              <a:rPr lang="en-US" sz="2000" dirty="0"/>
              <a:t> </a:t>
            </a:r>
            <a:r>
              <a:rPr lang="en-US" sz="2000" dirty="0" err="1"/>
              <a:t>rezève</a:t>
            </a:r>
            <a:r>
              <a:rPr lang="en-US" sz="2000" dirty="0"/>
              <a:t> </a:t>
            </a:r>
            <a:r>
              <a:rPr lang="en-US" sz="2000" dirty="0" err="1"/>
              <a:t>pou</a:t>
            </a:r>
            <a:r>
              <a:rPr lang="en-US" sz="2000" dirty="0"/>
              <a:t> </a:t>
            </a:r>
            <a:r>
              <a:rPr lang="en-US" sz="2000" dirty="0" err="1"/>
              <a:t>kòmantè</a:t>
            </a:r>
            <a:r>
              <a:rPr lang="en-US" sz="2000" dirty="0"/>
              <a:t> </a:t>
            </a:r>
            <a:r>
              <a:rPr lang="en-US" sz="2000" dirty="0" err="1"/>
              <a:t>piblik</a:t>
            </a:r>
            <a:r>
              <a:rPr lang="en-US" sz="2000" dirty="0"/>
              <a:t>, </a:t>
            </a:r>
            <a:r>
              <a:rPr lang="en-US" sz="2000" dirty="0" err="1"/>
              <a:t>avèk</a:t>
            </a:r>
            <a:r>
              <a:rPr lang="en-US" sz="2000" dirty="0"/>
              <a:t> </a:t>
            </a:r>
            <a:r>
              <a:rPr lang="en-US" sz="2000" dirty="0" err="1"/>
              <a:t>direktiv</a:t>
            </a:r>
            <a:r>
              <a:rPr lang="en-US" sz="2000" dirty="0"/>
              <a:t> </a:t>
            </a:r>
            <a:r>
              <a:rPr lang="en-US" sz="2000" dirty="0" err="1"/>
              <a:t>klè</a:t>
            </a:r>
            <a:r>
              <a:rPr lang="en-US" sz="2000" dirty="0"/>
              <a:t> sou dire </a:t>
            </a:r>
            <a:r>
              <a:rPr lang="en-US" sz="2000" dirty="0" err="1"/>
              <a:t>ak</a:t>
            </a:r>
            <a:r>
              <a:rPr lang="en-US" sz="2000" dirty="0"/>
              <a:t> </a:t>
            </a:r>
            <a:r>
              <a:rPr lang="en-US" sz="2000" dirty="0" err="1"/>
              <a:t>fòm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0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sz="2000" dirty="0">
                <a:solidFill>
                  <a:schemeClr val="tx1"/>
                </a:solidFill>
                <a:latin typeface="Aptos Narrow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rekonèt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konsiderasyon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opinyon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kòm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pati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pran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ptos Narrow"/>
              </a:rPr>
              <a:t>desizyon</a:t>
            </a:r>
            <a:r>
              <a:rPr lang="en-US" sz="2000" dirty="0">
                <a:solidFill>
                  <a:schemeClr val="tx1"/>
                </a:solidFill>
                <a:latin typeface="Aptos Narrow"/>
              </a:rPr>
              <a:t> an. </a:t>
            </a:r>
            <a:endParaRPr lang="en-US" sz="20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383540" lvl="1">
              <a:lnSpc>
                <a:spcPct val="100000"/>
              </a:lnSpc>
              <a:spcBef>
                <a:spcPts val="400"/>
              </a:spcBef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395203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4BED5-4DFF-D7C2-8938-BD25F01A86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DDC83-9886-CF7E-F97D-71AAA0F347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Nòm</a:t>
            </a:r>
            <a:r>
              <a:rPr lang="en-US" dirty="0"/>
              <a:t> </a:t>
            </a:r>
            <a:r>
              <a:rPr lang="en-US" dirty="0" err="1"/>
              <a:t>Gwoup</a:t>
            </a:r>
            <a:r>
              <a:rPr lang="en-US" dirty="0"/>
              <a:t> </a:t>
            </a:r>
            <a:r>
              <a:rPr lang="en-US" dirty="0" err="1"/>
              <a:t>Travay</a:t>
            </a:r>
            <a:r>
              <a:rPr lang="en-US" dirty="0"/>
              <a:t> la (</a:t>
            </a:r>
            <a:r>
              <a:rPr lang="en-US" dirty="0" err="1"/>
              <a:t>kontinye</a:t>
            </a:r>
            <a:r>
              <a:rPr lang="en-US" dirty="0">
                <a:latin typeface="Aptos Display"/>
              </a:rPr>
              <a:t>.)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99F87E-1996-C408-B8CA-56F6AC41F0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3549" y="1902599"/>
            <a:ext cx="10990996" cy="4398674"/>
          </a:xfrm>
        </p:spPr>
        <p:txBody>
          <a:bodyPr vert="horz" lIns="0" tIns="45720" rIns="0" bIns="45720" rtlCol="0" anchor="t">
            <a:noAutofit/>
          </a:bodyPr>
          <a:lstStyle/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lang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aranjman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ofri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asire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patisipasyon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enklizif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aksesib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epi/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oswa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sou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entènèt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satisfè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divès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Materyèl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lang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senp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tradwi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efò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bay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plis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valè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sipòte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premye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kominote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istorikman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majinalize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materyèl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vini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pare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avèk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refleksyon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atann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prezan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alè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;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avèti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ko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lidè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davans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pa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kapab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ka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voye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lòt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reprezante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kòm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patisipan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piblik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, men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a pa gen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vote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yon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pozisyon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ofisyèl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nan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gwoup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travay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la.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Konfli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enterè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divilge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epi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jere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selon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direktiv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aplikab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Nòm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pral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revize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detanzantan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reflechi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bezwen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 ap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chanje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fidbak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ki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resevwa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  <a:endParaRPr lang="en-US" sz="2200" dirty="0">
              <a:solidFill>
                <a:schemeClr val="tx1"/>
              </a:solidFill>
              <a:latin typeface="Aptos Narrow"/>
              <a:ea typeface="Calibri"/>
              <a:cs typeface="Calibri"/>
            </a:endParaRPr>
          </a:p>
          <a:p>
            <a:pPr marL="383540" lvl="1">
              <a:buFont typeface="Wingdings" panose="05000000000000000000" pitchFamily="2" charset="2"/>
              <a:buChar char="§"/>
            </a:pP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Manm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ankouraje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fè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sijesyon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amelyore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pwosesis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reyinyon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yo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aksè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pou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 tout </a:t>
            </a:r>
            <a:r>
              <a:rPr lang="en-US" sz="2200" dirty="0" err="1">
                <a:solidFill>
                  <a:schemeClr val="tx1"/>
                </a:solidFill>
                <a:latin typeface="Aptos Narrow"/>
              </a:rPr>
              <a:t>moun</a:t>
            </a:r>
            <a:r>
              <a:rPr lang="en-US" sz="2200" dirty="0">
                <a:solidFill>
                  <a:schemeClr val="tx1"/>
                </a:solidFill>
                <a:latin typeface="Aptos Narrow"/>
              </a:rPr>
              <a:t>. </a:t>
            </a:r>
          </a:p>
          <a:p>
            <a:pPr marL="383540" lvl="1">
              <a:buFont typeface="Wingdings" panose="05000000000000000000" pitchFamily="2" charset="2"/>
              <a:buChar char="§"/>
            </a:pPr>
            <a:endParaRPr lang="en-US" dirty="0"/>
          </a:p>
          <a:p>
            <a:pPr marL="383540" lvl="1">
              <a:buFont typeface="Wingdings" panose="05000000000000000000" pitchFamily="2" charset="2"/>
              <a:buChar char="§"/>
            </a:pPr>
            <a:endParaRPr lang="en-US" sz="2400" dirty="0">
              <a:solidFill>
                <a:srgbClr val="FF0000"/>
              </a:solidFill>
              <a:highlight>
                <a:srgbClr val="FFFF00"/>
              </a:highlight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62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5341FF-170F-978D-67D1-46B0B7884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485DC6-5174-C457-9E6D-2ADD6004B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/>
              </a:rPr>
              <a:t>Apèsi</a:t>
            </a:r>
            <a:r>
              <a:rPr lang="fr-FR" dirty="0">
                <a:latin typeface="Aptos Display"/>
              </a:rPr>
              <a:t> sou </a:t>
            </a:r>
            <a:r>
              <a:rPr lang="fr-FR" dirty="0" err="1">
                <a:latin typeface="Aptos Display"/>
              </a:rPr>
              <a:t>Gwoup</a:t>
            </a:r>
            <a:r>
              <a:rPr lang="fr-FR" dirty="0">
                <a:latin typeface="Aptos Display"/>
              </a:rPr>
              <a:t> </a:t>
            </a:r>
            <a:r>
              <a:rPr lang="fr-FR" dirty="0" err="1">
                <a:latin typeface="Aptos Display"/>
              </a:rPr>
              <a:t>Travay</a:t>
            </a:r>
            <a:r>
              <a:rPr lang="fr-FR" dirty="0">
                <a:latin typeface="Aptos Display"/>
              </a:rPr>
              <a:t> la (1)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F691A-3F59-F768-654F-50ABF6F987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45720" rIns="0" bIns="45720" rtlCol="0" anchor="t">
            <a:normAutofit fontScale="92500"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 dirty="0" err="1">
                <a:solidFill>
                  <a:schemeClr val="accent2"/>
                </a:solidFill>
                <a:latin typeface="Aptos Narrow"/>
              </a:rPr>
              <a:t>Dimansyon</a:t>
            </a:r>
            <a:endParaRPr lang="en-US" sz="3100" b="1" dirty="0">
              <a:solidFill>
                <a:schemeClr val="accent2"/>
              </a:solidFill>
              <a:latin typeface="Aptos Narrow" panose="020B0004020202020204" pitchFamily="34" charset="0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>
                <a:latin typeface="Aptos Narrow"/>
                <a:ea typeface="+mn-lt"/>
                <a:cs typeface="+mn-lt"/>
              </a:rPr>
              <a:t>Gwoup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Travay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2600" dirty="0">
                <a:latin typeface="Aptos Narrow"/>
                <a:ea typeface="+mn-lt"/>
                <a:cs typeface="+mn-lt"/>
              </a:rPr>
              <a:t> a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rasanble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lidè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ajans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yo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defansè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rezidan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pou</a:t>
            </a:r>
            <a:r>
              <a:rPr lang="en-US" sz="2600" dirty="0">
                <a:latin typeface="Aptos Narrow"/>
                <a:ea typeface="+mn-lt"/>
                <a:cs typeface="+mn-lt"/>
              </a:rPr>
              <a:t>: </a:t>
            </a:r>
            <a:endParaRPr lang="en-US" dirty="0"/>
          </a:p>
          <a:p>
            <a:pPr marL="657860" lvl="1" indent="-457200">
              <a:lnSpc>
                <a:spcPct val="108000"/>
              </a:lnSpc>
            </a:pPr>
            <a:r>
              <a:rPr lang="en-US" sz="2600" dirty="0">
                <a:latin typeface="Aptos Narrow"/>
                <a:ea typeface="+mn-lt"/>
                <a:cs typeface="+mn-lt"/>
              </a:rPr>
              <a:t>Asire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ke</a:t>
            </a:r>
            <a:r>
              <a:rPr lang="en-US" sz="2600" dirty="0">
                <a:latin typeface="Aptos Narrow"/>
                <a:ea typeface="+mn-lt"/>
                <a:cs typeface="+mn-lt"/>
              </a:rPr>
              <a:t> tout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kominote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espesyalman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sa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yo</a:t>
            </a:r>
            <a:r>
              <a:rPr lang="en-US" sz="2600" dirty="0">
                <a:latin typeface="Aptos Narrow"/>
                <a:ea typeface="+mn-lt"/>
                <a:cs typeface="+mn-lt"/>
              </a:rPr>
              <a:t> ki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te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istorikman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majinalize</a:t>
            </a:r>
            <a:r>
              <a:rPr lang="en-US" sz="2600" dirty="0">
                <a:latin typeface="Aptos Narrow"/>
                <a:ea typeface="+mn-lt"/>
                <a:cs typeface="+mn-lt"/>
              </a:rPr>
              <a:t>, gen yon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vwa</a:t>
            </a:r>
            <a:r>
              <a:rPr lang="en-US" sz="2600" dirty="0">
                <a:latin typeface="Aptos Narrow"/>
                <a:ea typeface="+mn-lt"/>
                <a:cs typeface="+mn-lt"/>
              </a:rPr>
              <a:t> nan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deside</a:t>
            </a:r>
            <a:r>
              <a:rPr lang="en-US" sz="2600" dirty="0">
                <a:latin typeface="Aptos Narrow"/>
                <a:ea typeface="+mn-lt"/>
                <a:cs typeface="+mn-lt"/>
              </a:rPr>
              <a:t> sou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lavni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sz="2600" dirty="0">
                <a:latin typeface="Aptos Narrow"/>
                <a:ea typeface="+mn-lt"/>
                <a:cs typeface="+mn-lt"/>
              </a:rPr>
              <a:t> a.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 dirty="0" err="1">
                <a:latin typeface="Aptos Narrow"/>
                <a:ea typeface="+mn-lt"/>
                <a:cs typeface="+mn-lt"/>
              </a:rPr>
              <a:t>Amelyore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aksè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fizik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lengwistik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kiltirèl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resous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espas</a:t>
            </a:r>
            <a:r>
              <a:rPr lang="en-US" sz="2600" dirty="0">
                <a:latin typeface="Aptos Narrow"/>
                <a:ea typeface="+mn-lt"/>
                <a:cs typeface="+mn-lt"/>
              </a:rPr>
              <a:t> ki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bò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rivyè</a:t>
            </a:r>
            <a:r>
              <a:rPr lang="en-US" sz="2600" dirty="0">
                <a:latin typeface="Aptos Narrow"/>
                <a:ea typeface="+mn-lt"/>
                <a:cs typeface="+mn-lt"/>
              </a:rPr>
              <a:t> a.</a:t>
            </a:r>
            <a:endParaRPr lang="en-US" dirty="0">
              <a:latin typeface="Calibri" panose="020F0502020204030204"/>
              <a:ea typeface="+mn-lt"/>
              <a:cs typeface="+mn-lt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 dirty="0" err="1">
                <a:latin typeface="Aptos Narrow"/>
                <a:ea typeface="+mn-lt"/>
                <a:cs typeface="+mn-lt"/>
              </a:rPr>
              <a:t>Alinye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inisyativ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anviwònmantal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rekreyatif</a:t>
            </a:r>
            <a:r>
              <a:rPr lang="en-US" sz="2600" dirty="0">
                <a:latin typeface="Aptos Narrow"/>
                <a:ea typeface="+mn-lt"/>
                <a:cs typeface="+mn-lt"/>
              </a:rPr>
              <a:t>,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ak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enfrastrikti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atravè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diferan</a:t>
            </a:r>
            <a:r>
              <a:rPr lang="en-US" sz="2600" dirty="0">
                <a:latin typeface="Aptos Narrow"/>
                <a:ea typeface="+mn-lt"/>
                <a:cs typeface="+mn-lt"/>
              </a:rPr>
              <a:t> </a:t>
            </a:r>
            <a:r>
              <a:rPr lang="en-US" sz="2600" dirty="0" err="1">
                <a:latin typeface="Aptos Narrow"/>
                <a:ea typeface="+mn-lt"/>
                <a:cs typeface="+mn-lt"/>
              </a:rPr>
              <a:t>jiridiksyon</a:t>
            </a:r>
            <a:r>
              <a:rPr lang="en-US" sz="2600" dirty="0">
                <a:latin typeface="Aptos Narrow"/>
                <a:ea typeface="+mn-lt"/>
                <a:cs typeface="+mn-lt"/>
              </a:rPr>
              <a:t>.</a:t>
            </a:r>
            <a:endParaRPr lang="en-US" dirty="0">
              <a:latin typeface="Calibri" panose="020F0502020204030204"/>
              <a:ea typeface="Calibri"/>
              <a:cs typeface="Calibri"/>
            </a:endParaRPr>
          </a:p>
          <a:p>
            <a:pPr marL="657860" lvl="1" indent="-457200">
              <a:lnSpc>
                <a:spcPct val="108000"/>
              </a:lnSpc>
            </a:pPr>
            <a:r>
              <a:rPr lang="en-US" sz="2600" dirty="0">
                <a:latin typeface="Aptos Narrow"/>
              </a:rPr>
              <a:t>Bati </a:t>
            </a:r>
            <a:r>
              <a:rPr lang="en-US" sz="2600" dirty="0" err="1">
                <a:latin typeface="Aptos Narrow"/>
              </a:rPr>
              <a:t>kad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enklizif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pou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opinyon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piblik</a:t>
            </a:r>
            <a:r>
              <a:rPr lang="en-US" sz="2600" dirty="0">
                <a:latin typeface="Aptos Narrow"/>
              </a:rPr>
              <a:t>, </a:t>
            </a:r>
            <a:r>
              <a:rPr lang="en-US" sz="2600" dirty="0" err="1">
                <a:latin typeface="Aptos Narrow"/>
              </a:rPr>
              <a:t>edikasyon</a:t>
            </a:r>
            <a:r>
              <a:rPr lang="en-US" sz="2600" dirty="0">
                <a:latin typeface="Aptos Narrow"/>
              </a:rPr>
              <a:t>, </a:t>
            </a:r>
            <a:r>
              <a:rPr lang="en-US" sz="2600" dirty="0" err="1">
                <a:latin typeface="Aptos Narrow"/>
              </a:rPr>
              <a:t>ak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jesyon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dirab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alontèm</a:t>
            </a:r>
            <a:r>
              <a:rPr lang="en-US" sz="2600" dirty="0">
                <a:latin typeface="Aptos Narrow"/>
              </a:rPr>
              <a:t>.</a:t>
            </a:r>
            <a:endParaRPr lang="en-US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2547837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041DDB-A26C-491C-BDD2-9F60140DF5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F61B29-DD61-843E-1FA6-090996D5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/>
              </a:rPr>
              <a:t>Apèsi</a:t>
            </a:r>
            <a:r>
              <a:rPr lang="fr-FR" dirty="0">
                <a:latin typeface="Aptos Display"/>
              </a:rPr>
              <a:t> sou </a:t>
            </a:r>
            <a:r>
              <a:rPr lang="fr-FR" dirty="0" err="1">
                <a:latin typeface="Aptos Display"/>
              </a:rPr>
              <a:t>Gwoup</a:t>
            </a:r>
            <a:r>
              <a:rPr lang="fr-FR" dirty="0">
                <a:latin typeface="Aptos Display"/>
              </a:rPr>
              <a:t> </a:t>
            </a:r>
            <a:r>
              <a:rPr lang="fr-FR" dirty="0" err="1">
                <a:latin typeface="Aptos Display"/>
              </a:rPr>
              <a:t>Travay</a:t>
            </a:r>
            <a:r>
              <a:rPr lang="fr-FR" dirty="0">
                <a:latin typeface="Aptos Display"/>
              </a:rPr>
              <a:t> la (2)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4DBD07-53C6-5450-82D0-B70BB3676A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 dirty="0" err="1">
                <a:solidFill>
                  <a:schemeClr val="accent2"/>
                </a:solidFill>
                <a:latin typeface="Aptos Narrow" panose="020B0004020202020204" pitchFamily="34" charset="0"/>
              </a:rPr>
              <a:t>Objektif</a:t>
            </a:r>
            <a:r>
              <a:rPr lang="en-US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 </a:t>
            </a:r>
            <a:r>
              <a:rPr lang="en-US" sz="3100" b="1" dirty="0" err="1">
                <a:solidFill>
                  <a:schemeClr val="accent2"/>
                </a:solidFill>
                <a:latin typeface="Aptos Narrow" panose="020B0004020202020204" pitchFamily="34" charset="0"/>
              </a:rPr>
              <a:t>yo</a:t>
            </a:r>
            <a:endParaRPr lang="en-US" sz="26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 err="1">
                <a:latin typeface="Aptos Narrow" panose="020B0004020202020204" pitchFamily="34" charset="0"/>
              </a:rPr>
              <a:t>Fè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rekòmandasyon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pou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Depatman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Konsèvasyon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Rekreyasyon</a:t>
            </a:r>
            <a:r>
              <a:rPr lang="en-US" sz="2600" dirty="0">
                <a:latin typeface="Aptos Narrow" panose="020B0004020202020204" pitchFamily="34" charset="0"/>
              </a:rPr>
              <a:t> (DCR) </a:t>
            </a:r>
            <a:r>
              <a:rPr lang="en-US" sz="2600" dirty="0" err="1">
                <a:latin typeface="Aptos Narrow" panose="020B0004020202020204" pitchFamily="34" charset="0"/>
              </a:rPr>
              <a:t>pou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asire</a:t>
            </a:r>
            <a:r>
              <a:rPr lang="en-US" sz="2600" dirty="0">
                <a:latin typeface="Aptos Narrow" panose="020B0004020202020204" pitchFamily="34" charset="0"/>
              </a:rPr>
              <a:t>: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latin typeface="Aptos Narrow" panose="020B0004020202020204" pitchFamily="34" charset="0"/>
              </a:rPr>
              <a:t>  </a:t>
            </a:r>
            <a:r>
              <a:rPr lang="en-US" sz="2600" dirty="0" err="1">
                <a:latin typeface="Aptos Narrow" panose="020B0004020202020204" pitchFamily="34" charset="0"/>
              </a:rPr>
              <a:t>Aksè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ekitab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Rivyè</a:t>
            </a:r>
            <a:r>
              <a:rPr lang="en-US" sz="2600" dirty="0">
                <a:latin typeface="Aptos Narrow" panose="020B0004020202020204" pitchFamily="34" charset="0"/>
              </a:rPr>
              <a:t> Charles la, </a:t>
            </a:r>
            <a:r>
              <a:rPr lang="en-US" sz="2600" dirty="0" err="1">
                <a:latin typeface="Aptos Narrow" panose="020B0004020202020204" pitchFamily="34" charset="0"/>
              </a:rPr>
              <a:t>espesyalman</a:t>
            </a:r>
            <a:r>
              <a:rPr lang="en-US" sz="2600" dirty="0">
                <a:latin typeface="Aptos Narrow" panose="020B0004020202020204" pitchFamily="34" charset="0"/>
              </a:rPr>
              <a:t> nan </a:t>
            </a:r>
            <a:r>
              <a:rPr lang="en-US" sz="2600" dirty="0" err="1">
                <a:latin typeface="Aptos Narrow" panose="020B0004020202020204" pitchFamily="34" charset="0"/>
              </a:rPr>
              <a:t>zòn</a:t>
            </a:r>
            <a:r>
              <a:rPr lang="en-US" sz="2600" dirty="0">
                <a:latin typeface="Aptos Narrow" panose="020B0004020202020204" pitchFamily="34" charset="0"/>
              </a:rPr>
              <a:t> ki ant </a:t>
            </a:r>
            <a:r>
              <a:rPr lang="en-US" sz="2600" dirty="0" err="1">
                <a:latin typeface="Aptos Narrow" panose="020B0004020202020204" pitchFamily="34" charset="0"/>
              </a:rPr>
              <a:t>pon</a:t>
            </a:r>
            <a:r>
              <a:rPr lang="en-US" sz="2600" dirty="0">
                <a:latin typeface="Aptos Narrow" panose="020B0004020202020204" pitchFamily="34" charset="0"/>
              </a:rPr>
              <a:t> Longfellow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pon</a:t>
            </a:r>
            <a:r>
              <a:rPr lang="en-US" sz="2600" dirty="0">
                <a:latin typeface="Aptos Narrow" panose="020B0004020202020204" pitchFamily="34" charset="0"/>
              </a:rPr>
              <a:t> Eliot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 err="1">
                <a:latin typeface="Aptos Narrow" panose="020B0004020202020204" pitchFamily="34" charset="0"/>
              </a:rPr>
              <a:t>Pwosesis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patisipasyon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pran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desizyon</a:t>
            </a:r>
            <a:r>
              <a:rPr lang="en-US" sz="2600" dirty="0">
                <a:latin typeface="Aptos Narrow" panose="020B0004020202020204" pitchFamily="34" charset="0"/>
              </a:rPr>
              <a:t> ki </a:t>
            </a:r>
            <a:r>
              <a:rPr lang="en-US" sz="2600" dirty="0" err="1">
                <a:latin typeface="Aptos Narrow" panose="020B0004020202020204" pitchFamily="34" charset="0"/>
              </a:rPr>
              <a:t>enklizif</a:t>
            </a:r>
            <a:r>
              <a:rPr lang="en-US" sz="2600" dirty="0">
                <a:latin typeface="Aptos Narrow" panose="020B0004020202020204" pitchFamily="34" charset="0"/>
              </a:rPr>
              <a:t>  </a:t>
            </a:r>
          </a:p>
          <a:p>
            <a:pPr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latin typeface="Aptos Narrow" panose="020B0004020202020204" pitchFamily="34" charset="0"/>
              </a:rPr>
              <a:t>  Pi bon </a:t>
            </a:r>
            <a:r>
              <a:rPr lang="en-US" sz="2600" dirty="0" err="1">
                <a:latin typeface="Aptos Narrow" panose="020B0004020202020204" pitchFamily="34" charset="0"/>
              </a:rPr>
              <a:t>kominikasyon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tout </a:t>
            </a:r>
            <a:r>
              <a:rPr lang="en-US" sz="2600" dirty="0" err="1">
                <a:latin typeface="Aptos Narrow" panose="020B0004020202020204" pitchFamily="34" charset="0"/>
              </a:rPr>
              <a:t>pati</a:t>
            </a:r>
            <a:r>
              <a:rPr lang="en-US" sz="2600" dirty="0">
                <a:latin typeface="Aptos Narrow" panose="020B0004020202020204" pitchFamily="34" charset="0"/>
              </a:rPr>
              <a:t> ki </a:t>
            </a:r>
            <a:r>
              <a:rPr lang="en-US" sz="2600" dirty="0" err="1">
                <a:latin typeface="Aptos Narrow" panose="020B0004020202020204" pitchFamily="34" charset="0"/>
              </a:rPr>
              <a:t>enplike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yo</a:t>
            </a:r>
            <a:endParaRPr lang="en-US" sz="2600" dirty="0">
              <a:latin typeface="Aptos Narrow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217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73C1FC-E21D-1B98-9442-3710EF51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5E2F3-84C0-36BF-2DB7-6E35E9473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/>
              </a:rPr>
              <a:t>Apèsi</a:t>
            </a:r>
            <a:r>
              <a:rPr lang="fr-FR" dirty="0">
                <a:latin typeface="Aptos Display"/>
              </a:rPr>
              <a:t> sou </a:t>
            </a:r>
            <a:r>
              <a:rPr lang="fr-FR" dirty="0" err="1">
                <a:latin typeface="Aptos Display"/>
              </a:rPr>
              <a:t>Gwoup</a:t>
            </a:r>
            <a:r>
              <a:rPr lang="fr-FR" dirty="0">
                <a:latin typeface="Aptos Display"/>
              </a:rPr>
              <a:t> </a:t>
            </a:r>
            <a:r>
              <a:rPr lang="fr-FR" dirty="0" err="1">
                <a:latin typeface="Aptos Display"/>
              </a:rPr>
              <a:t>Travay</a:t>
            </a:r>
            <a:r>
              <a:rPr lang="fr-FR" dirty="0">
                <a:latin typeface="Aptos Display"/>
              </a:rPr>
              <a:t> la (3)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3DAB4F-1D72-F442-A08D-CCF865EB65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13973"/>
            <a:ext cx="10058400" cy="4023360"/>
          </a:xfrm>
        </p:spPr>
        <p:txBody>
          <a:bodyPr vert="horz" lIns="0" tIns="45720" rIns="0" bIns="45720" rtlCol="0" anchor="t">
            <a:normAutofit/>
          </a:bodyPr>
          <a:lstStyle/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 dirty="0" err="1">
                <a:solidFill>
                  <a:schemeClr val="accent2"/>
                </a:solidFill>
                <a:latin typeface="Aptos Narrow"/>
              </a:rPr>
              <a:t>Wòl</a:t>
            </a:r>
            <a:r>
              <a:rPr lang="en-US" sz="3100" b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3100" b="1" dirty="0" err="1">
                <a:solidFill>
                  <a:schemeClr val="accent2"/>
                </a:solidFill>
                <a:latin typeface="Aptos Narrow"/>
              </a:rPr>
              <a:t>ak</a:t>
            </a:r>
            <a:r>
              <a:rPr lang="en-US" sz="3100" b="1" dirty="0">
                <a:solidFill>
                  <a:schemeClr val="accent2"/>
                </a:solidFill>
                <a:latin typeface="Aptos Narrow"/>
              </a:rPr>
              <a:t> </a:t>
            </a:r>
            <a:r>
              <a:rPr lang="en-US" sz="3100" b="1" dirty="0" err="1">
                <a:solidFill>
                  <a:schemeClr val="accent2"/>
                </a:solidFill>
                <a:latin typeface="Aptos Narrow"/>
              </a:rPr>
              <a:t>Responsablite</a:t>
            </a:r>
            <a:endParaRPr lang="en-US" sz="2600" dirty="0">
              <a:solidFill>
                <a:schemeClr val="accent2"/>
              </a:solidFill>
              <a:latin typeface="Aptos Narrow"/>
            </a:endParaRPr>
          </a:p>
          <a:p>
            <a:pPr marL="200660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>
                <a:latin typeface="Aptos Narrow" panose="020B0004020202020204" pitchFamily="34" charset="0"/>
              </a:rPr>
              <a:t>(Jan </a:t>
            </a:r>
            <a:r>
              <a:rPr lang="en-US" sz="2600" dirty="0" err="1">
                <a:latin typeface="Aptos Narrow" panose="020B0004020202020204" pitchFamily="34" charset="0"/>
              </a:rPr>
              <a:t>sa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dekri</a:t>
            </a:r>
            <a:r>
              <a:rPr lang="en-US" sz="2600" dirty="0">
                <a:latin typeface="Aptos Narrow" panose="020B0004020202020204" pitchFamily="34" charset="0"/>
              </a:rPr>
              <a:t> nan </a:t>
            </a:r>
            <a:r>
              <a:rPr lang="en-US" sz="2600" dirty="0" err="1">
                <a:latin typeface="Aptos Narrow" panose="020B0004020202020204" pitchFamily="34" charset="0"/>
              </a:rPr>
              <a:t>Seksyon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Ekstèn</a:t>
            </a:r>
            <a:r>
              <a:rPr lang="en-US" sz="2600" dirty="0">
                <a:latin typeface="Aptos Narrow" panose="020B0004020202020204" pitchFamily="34" charset="0"/>
              </a:rPr>
              <a:t> 205 nan </a:t>
            </a:r>
            <a:r>
              <a:rPr lang="en-US" sz="2600" dirty="0" err="1">
                <a:latin typeface="Aptos Narrow" panose="020B0004020202020204" pitchFamily="34" charset="0"/>
              </a:rPr>
              <a:t>Bidjè</a:t>
            </a:r>
            <a:r>
              <a:rPr lang="en-US" sz="2600" dirty="0">
                <a:latin typeface="Aptos Narrow" panose="020B0004020202020204" pitchFamily="34" charset="0"/>
              </a:rPr>
              <a:t> Leta FY25 ki ap </a:t>
            </a:r>
            <a:r>
              <a:rPr lang="en-US" sz="2600" dirty="0" err="1">
                <a:latin typeface="Aptos Narrow" panose="020B0004020202020204" pitchFamily="34" charset="0"/>
              </a:rPr>
              <a:t>aplike</a:t>
            </a:r>
            <a:r>
              <a:rPr lang="en-US" sz="2600" dirty="0">
                <a:latin typeface="Aptos Narrow" panose="020B0004020202020204" pitchFamily="34" charset="0"/>
              </a:rPr>
              <a:t> a)</a:t>
            </a: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latin typeface="Aptos Narrow" panose="020B0004020202020204" pitchFamily="34" charset="0"/>
              </a:rPr>
              <a:t>   </a:t>
            </a:r>
            <a:r>
              <a:rPr lang="en-US" sz="2600" dirty="0" err="1">
                <a:latin typeface="Aptos Narrow" panose="020B0004020202020204" pitchFamily="34" charset="0"/>
              </a:rPr>
              <a:t>Òganize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twa</a:t>
            </a:r>
            <a:r>
              <a:rPr lang="en-US" sz="2600" dirty="0">
                <a:latin typeface="Aptos Narrow" panose="020B0004020202020204" pitchFamily="34" charset="0"/>
              </a:rPr>
              <a:t> (3) </a:t>
            </a:r>
            <a:r>
              <a:rPr lang="en-US" sz="2600" dirty="0" err="1">
                <a:latin typeface="Aptos Narrow" panose="020B0004020202020204" pitchFamily="34" charset="0"/>
              </a:rPr>
              <a:t>odyans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piblik</a:t>
            </a:r>
            <a:r>
              <a:rPr lang="en-US" sz="2600" dirty="0">
                <a:latin typeface="Aptos Narrow" panose="020B0004020202020204" pitchFamily="34" charset="0"/>
              </a:rPr>
              <a:t> epi </a:t>
            </a:r>
            <a:r>
              <a:rPr lang="en-US" sz="2600" dirty="0" err="1">
                <a:latin typeface="Aptos Narrow" panose="020B0004020202020204" pitchFamily="34" charset="0"/>
              </a:rPr>
              <a:t>ranmase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kòmantè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piblik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yo</a:t>
            </a:r>
            <a:endParaRPr lang="en-US" sz="2600" dirty="0">
              <a:latin typeface="Aptos Narrow" panose="020B0004020202020204" pitchFamily="34" charset="0"/>
            </a:endParaRPr>
          </a:p>
          <a:p>
            <a:pPr marL="383540" lvl="1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latin typeface="Aptos Narrow"/>
              </a:rPr>
              <a:t>   </a:t>
            </a:r>
            <a:r>
              <a:rPr lang="en-US" sz="2600" dirty="0" err="1">
                <a:latin typeface="Aptos Narrow"/>
              </a:rPr>
              <a:t>Soumèt</a:t>
            </a:r>
            <a:r>
              <a:rPr lang="en-US" sz="2600" dirty="0">
                <a:latin typeface="Aptos Narrow"/>
              </a:rPr>
              <a:t> yon </a:t>
            </a:r>
            <a:r>
              <a:rPr lang="en-US" sz="2600" dirty="0" err="1">
                <a:latin typeface="Aptos Narrow"/>
              </a:rPr>
              <a:t>rapò</a:t>
            </a:r>
            <a:r>
              <a:rPr lang="en-US" sz="2600" dirty="0">
                <a:latin typeface="Aptos Narrow"/>
              </a:rPr>
              <a:t> ki gen </a:t>
            </a:r>
            <a:r>
              <a:rPr lang="en-US" sz="2600" dirty="0" err="1">
                <a:latin typeface="Aptos Narrow"/>
              </a:rPr>
              <a:t>rekòmandasyon</a:t>
            </a:r>
            <a:r>
              <a:rPr lang="en-US" sz="2600" dirty="0">
                <a:latin typeface="Aptos Narrow"/>
              </a:rPr>
              <a:t> bay </a:t>
            </a:r>
            <a:r>
              <a:rPr lang="en-US" sz="2600" dirty="0" err="1">
                <a:latin typeface="Aptos Narrow"/>
              </a:rPr>
              <a:t>sekretè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Chanm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Reprezantan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yo</a:t>
            </a:r>
            <a:r>
              <a:rPr lang="en-US" sz="2600" dirty="0">
                <a:latin typeface="Aptos Narrow"/>
              </a:rPr>
              <a:t> </a:t>
            </a:r>
            <a:r>
              <a:rPr lang="en-US" sz="2600" dirty="0" err="1">
                <a:latin typeface="Aptos Narrow"/>
              </a:rPr>
              <a:t>ak</a:t>
            </a:r>
            <a:r>
              <a:rPr lang="en-US" sz="2600" dirty="0">
                <a:latin typeface="Aptos Narrow"/>
              </a:rPr>
              <a:t> Sena a</a:t>
            </a:r>
          </a:p>
        </p:txBody>
      </p:sp>
    </p:spTree>
    <p:extLst>
      <p:ext uri="{BB962C8B-B14F-4D97-AF65-F5344CB8AC3E}">
        <p14:creationId xmlns:p14="http://schemas.microsoft.com/office/powerpoint/2010/main" val="3489859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AF0D9C-07A1-443A-1FE2-09BF7A33E5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E692E-2945-10B2-1161-EEAB7BEFE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>
                <a:latin typeface="Aptos Display" panose="020B0004020202020204" pitchFamily="34" charset="0"/>
              </a:rPr>
              <a:t>Apèsi</a:t>
            </a:r>
            <a:r>
              <a:rPr lang="fr-FR" dirty="0">
                <a:latin typeface="Aptos Display" panose="020B0004020202020204" pitchFamily="34" charset="0"/>
              </a:rPr>
              <a:t> sou </a:t>
            </a:r>
            <a:r>
              <a:rPr lang="fr-FR" dirty="0" err="1">
                <a:latin typeface="Aptos Display" panose="020B0004020202020204" pitchFamily="34" charset="0"/>
              </a:rPr>
              <a:t>Gwoup</a:t>
            </a:r>
            <a:r>
              <a:rPr lang="fr-FR" dirty="0">
                <a:latin typeface="Aptos Display" panose="020B0004020202020204" pitchFamily="34" charset="0"/>
              </a:rPr>
              <a:t> </a:t>
            </a:r>
            <a:r>
              <a:rPr lang="fr-FR" dirty="0" err="1">
                <a:latin typeface="Aptos Display" panose="020B0004020202020204" pitchFamily="34" charset="0"/>
              </a:rPr>
              <a:t>Travay</a:t>
            </a:r>
            <a:r>
              <a:rPr lang="fr-FR" dirty="0">
                <a:latin typeface="Aptos Display" panose="020B0004020202020204" pitchFamily="34" charset="0"/>
              </a:rPr>
              <a:t> la </a:t>
            </a:r>
            <a:r>
              <a:rPr lang="fr-FR" dirty="0">
                <a:latin typeface="Aptos Display"/>
              </a:rPr>
              <a:t>(4)</a:t>
            </a:r>
            <a:endParaRPr lang="en-US" dirty="0">
              <a:latin typeface="Aptos Display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D736C-6453-9537-B529-DCC7BED8A9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80" y="1936719"/>
            <a:ext cx="10637520" cy="4023360"/>
          </a:xfrm>
        </p:spPr>
        <p:txBody>
          <a:bodyPr>
            <a:normAutofit lnSpcReduction="10000"/>
          </a:bodyPr>
          <a:lstStyle/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100" b="1" dirty="0" err="1">
                <a:solidFill>
                  <a:schemeClr val="accent2"/>
                </a:solidFill>
                <a:latin typeface="Aptos Narrow" panose="020B0004020202020204" pitchFamily="34" charset="0"/>
              </a:rPr>
              <a:t>Ekip</a:t>
            </a:r>
            <a:r>
              <a:rPr lang="en-US" sz="3100" b="1" dirty="0">
                <a:solidFill>
                  <a:schemeClr val="accent2"/>
                </a:solidFill>
                <a:latin typeface="Aptos Narrow" panose="020B0004020202020204" pitchFamily="34" charset="0"/>
              </a:rPr>
              <a:t> </a:t>
            </a:r>
            <a:r>
              <a:rPr lang="en-US" sz="3100" b="1" dirty="0" err="1">
                <a:solidFill>
                  <a:schemeClr val="accent2"/>
                </a:solidFill>
                <a:latin typeface="Aptos Narrow" panose="020B0004020202020204" pitchFamily="34" charset="0"/>
              </a:rPr>
              <a:t>Sipò</a:t>
            </a:r>
            <a:endParaRPr lang="en-US" sz="26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>
                <a:latin typeface="Aptos Narrow" panose="020B0004020202020204" pitchFamily="34" charset="0"/>
              </a:rPr>
              <a:t>		</a:t>
            </a:r>
            <a:r>
              <a:rPr lang="en-US" sz="2600" dirty="0" err="1">
                <a:latin typeface="Aptos Narrow" panose="020B0004020202020204" pitchFamily="34" charset="0"/>
              </a:rPr>
              <a:t>Sèvi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kòm</a:t>
            </a:r>
            <a:r>
              <a:rPr lang="en-US" sz="2600" dirty="0">
                <a:latin typeface="Aptos Narrow" panose="020B0004020202020204" pitchFamily="34" charset="0"/>
              </a:rPr>
              <a:t> yon </a:t>
            </a:r>
            <a:r>
              <a:rPr lang="en-US" sz="2600" dirty="0" err="1">
                <a:latin typeface="Aptos Narrow" panose="020B0004020202020204" pitchFamily="34" charset="0"/>
              </a:rPr>
              <a:t>resous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pou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ede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enfòme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travay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Gwoup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Travay</a:t>
            </a:r>
            <a:r>
              <a:rPr lang="en-US" sz="2600" dirty="0">
                <a:latin typeface="Aptos Narrow" panose="020B0004020202020204" pitchFamily="34" charset="0"/>
              </a:rPr>
              <a:t> la (e.g., 			</a:t>
            </a:r>
            <a:r>
              <a:rPr lang="en-US" sz="2600" dirty="0" err="1">
                <a:latin typeface="Aptos Narrow" panose="020B0004020202020204" pitchFamily="34" charset="0"/>
              </a:rPr>
              <a:t>Enfòmasyon</a:t>
            </a:r>
            <a:r>
              <a:rPr lang="en-US" sz="2600" dirty="0">
                <a:latin typeface="Aptos Narrow" panose="020B0004020202020204" pitchFamily="34" charset="0"/>
              </a:rPr>
              <a:t> sou </a:t>
            </a:r>
            <a:r>
              <a:rPr lang="en-US" sz="2600" dirty="0" err="1">
                <a:latin typeface="Aptos Narrow" panose="020B0004020202020204" pitchFamily="34" charset="0"/>
              </a:rPr>
              <a:t>kontèks</a:t>
            </a:r>
            <a:r>
              <a:rPr lang="en-US" sz="2600" dirty="0">
                <a:latin typeface="Aptos Narrow" panose="020B0004020202020204" pitchFamily="34" charset="0"/>
              </a:rPr>
              <a:t>, mete </a:t>
            </a:r>
            <a:r>
              <a:rPr lang="en-US" sz="2600" dirty="0" err="1">
                <a:latin typeface="Aptos Narrow" panose="020B0004020202020204" pitchFamily="34" charset="0"/>
              </a:rPr>
              <a:t>anplasman</a:t>
            </a:r>
            <a:r>
              <a:rPr lang="en-US" sz="2600" dirty="0">
                <a:latin typeface="Aptos Narrow" panose="020B0004020202020204" pitchFamily="34" charset="0"/>
              </a:rPr>
              <a:t>, </a:t>
            </a:r>
            <a:r>
              <a:rPr lang="en-US" sz="2600" dirty="0" err="1">
                <a:latin typeface="Aptos Narrow" panose="020B0004020202020204" pitchFamily="34" charset="0"/>
              </a:rPr>
              <a:t>elatriye</a:t>
            </a:r>
            <a:r>
              <a:rPr lang="en-US" sz="2600" dirty="0">
                <a:latin typeface="Aptos Narrow" panose="020B0004020202020204" pitchFamily="34" charset="0"/>
              </a:rPr>
              <a:t>.)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>
                <a:latin typeface="Aptos Narrow" panose="020B0004020202020204" pitchFamily="34" charset="0"/>
              </a:rPr>
              <a:t>		</a:t>
            </a:r>
            <a:r>
              <a:rPr lang="en-US" sz="2600" dirty="0" err="1">
                <a:latin typeface="Aptos Narrow" panose="020B0004020202020204" pitchFamily="34" charset="0"/>
              </a:rPr>
              <a:t>Kominike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travay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Gwoup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Travay</a:t>
            </a:r>
            <a:r>
              <a:rPr lang="en-US" sz="2600" dirty="0">
                <a:latin typeface="Aptos Narrow" panose="020B0004020202020204" pitchFamily="34" charset="0"/>
              </a:rPr>
              <a:t> la bay </a:t>
            </a:r>
            <a:r>
              <a:rPr lang="en-US" sz="2600" dirty="0" err="1">
                <a:latin typeface="Aptos Narrow" panose="020B0004020202020204" pitchFamily="34" charset="0"/>
              </a:rPr>
              <a:t>piblik</a:t>
            </a:r>
            <a:r>
              <a:rPr lang="en-US" sz="2600" dirty="0">
                <a:latin typeface="Aptos Narrow" panose="020B0004020202020204" pitchFamily="34" charset="0"/>
              </a:rPr>
              <a:t> la </a:t>
            </a: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600" dirty="0">
              <a:latin typeface="Aptos Narrow" panose="020B0004020202020204" pitchFamily="34" charset="0"/>
            </a:endParaRPr>
          </a:p>
          <a:p>
            <a:pPr marL="201168" lvl="1" indent="0">
              <a:lnSpc>
                <a:spcPct val="108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600" dirty="0">
                <a:latin typeface="Aptos Narrow" panose="020B0004020202020204" pitchFamily="34" charset="0"/>
              </a:rPr>
              <a:t>		Bay </a:t>
            </a:r>
            <a:r>
              <a:rPr lang="en-US" sz="2600" dirty="0" err="1">
                <a:latin typeface="Aptos Narrow" panose="020B0004020202020204" pitchFamily="34" charset="0"/>
              </a:rPr>
              <a:t>fasilitasyon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reyinyon</a:t>
            </a:r>
            <a:r>
              <a:rPr lang="en-US" sz="2600" dirty="0">
                <a:latin typeface="Aptos Narrow" panose="020B0004020202020204" pitchFamily="34" charset="0"/>
              </a:rPr>
              <a:t>, </a:t>
            </a:r>
            <a:r>
              <a:rPr lang="en-US" sz="2600" dirty="0" err="1">
                <a:latin typeface="Aptos Narrow" panose="020B0004020202020204" pitchFamily="34" charset="0"/>
              </a:rPr>
              <a:t>ranmase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kòmantè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piblik</a:t>
            </a:r>
            <a:r>
              <a:rPr lang="en-US" sz="2600" dirty="0">
                <a:latin typeface="Aptos Narrow" panose="020B0004020202020204" pitchFamily="34" charset="0"/>
              </a:rPr>
              <a:t>, epi     			</a:t>
            </a:r>
            <a:r>
              <a:rPr lang="en-US" sz="2600" dirty="0" err="1">
                <a:latin typeface="Aptos Narrow" panose="020B0004020202020204" pitchFamily="34" charset="0"/>
              </a:rPr>
              <a:t>soutni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Gwoup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Travay</a:t>
            </a:r>
            <a:r>
              <a:rPr lang="en-US" sz="2600" dirty="0">
                <a:latin typeface="Aptos Narrow" panose="020B0004020202020204" pitchFamily="34" charset="0"/>
              </a:rPr>
              <a:t> la nan prepare </a:t>
            </a:r>
            <a:r>
              <a:rPr lang="en-US" sz="2600" dirty="0" err="1">
                <a:latin typeface="Aptos Narrow" panose="020B0004020202020204" pitchFamily="34" charset="0"/>
              </a:rPr>
              <a:t>rapò</a:t>
            </a:r>
            <a:r>
              <a:rPr lang="en-US" sz="2600" dirty="0">
                <a:latin typeface="Aptos Narrow" panose="020B0004020202020204" pitchFamily="34" charset="0"/>
              </a:rPr>
              <a:t> final la                                			</a:t>
            </a:r>
            <a:r>
              <a:rPr lang="en-US" sz="2600" dirty="0" err="1">
                <a:latin typeface="Aptos Narrow" panose="020B0004020202020204" pitchFamily="34" charset="0"/>
              </a:rPr>
              <a:t>konklizyon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ak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rekòmandasyon</a:t>
            </a:r>
            <a:r>
              <a:rPr lang="en-US" sz="2600" dirty="0">
                <a:latin typeface="Aptos Narrow" panose="020B0004020202020204" pitchFamily="34" charset="0"/>
              </a:rPr>
              <a:t> </a:t>
            </a:r>
            <a:r>
              <a:rPr lang="en-US" sz="2600" dirty="0" err="1">
                <a:latin typeface="Aptos Narrow" panose="020B0004020202020204" pitchFamily="34" charset="0"/>
              </a:rPr>
              <a:t>yo</a:t>
            </a:r>
            <a:endParaRPr lang="en-US" sz="2600" dirty="0">
              <a:latin typeface="Aptos Narrow" panose="020B0004020202020204" pitchFamily="34" charset="0"/>
            </a:endParaRPr>
          </a:p>
        </p:txBody>
      </p:sp>
      <p:pic>
        <p:nvPicPr>
          <p:cNvPr id="4" name="Picture 2" descr="dcr-logo">
            <a:extLst>
              <a:ext uri="{FF2B5EF4-FFF2-40B4-BE49-F238E27FC236}">
                <a16:creationId xmlns:a16="http://schemas.microsoft.com/office/drawing/2014/main" id="{0C6B68A4-DA47-241E-8FA2-97981CD83C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1339" y="2813170"/>
            <a:ext cx="809469" cy="96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Metropolitan Area Planning Council (MAPC) | MARPA">
            <a:extLst>
              <a:ext uri="{FF2B5EF4-FFF2-40B4-BE49-F238E27FC236}">
                <a16:creationId xmlns:a16="http://schemas.microsoft.com/office/drawing/2014/main" id="{DFD71D7C-E5F3-72FC-BB90-D21C06EC65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586" y="4686155"/>
            <a:ext cx="1238410" cy="83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9004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A98940F2259D4AA15776BBE75254EA" ma:contentTypeVersion="5" ma:contentTypeDescription="Create a new document." ma:contentTypeScope="" ma:versionID="c46f977cf27b7ba878adc9f81c3e6451">
  <xsd:schema xmlns:xsd="http://www.w3.org/2001/XMLSchema" xmlns:xs="http://www.w3.org/2001/XMLSchema" xmlns:p="http://schemas.microsoft.com/office/2006/metadata/properties" xmlns:ns2="cfac202d-5dfe-4943-8fc4-9115dd8079c4" xmlns:ns3="699ac1d4-ca39-4946-aa46-a9cdf037dbb3" targetNamespace="http://schemas.microsoft.com/office/2006/metadata/properties" ma:root="true" ma:fieldsID="8d9270472de6905ff6c6508836b95074" ns2:_="" ns3:_="">
    <xsd:import namespace="cfac202d-5dfe-4943-8fc4-9115dd8079c4"/>
    <xsd:import namespace="699ac1d4-ca39-4946-aa46-a9cdf037db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ac202d-5dfe-4943-8fc4-9115dd8079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9ac1d4-ca39-4946-aa46-a9cdf037dbb3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90EAB3-93EA-4ED7-883F-1F52161FC7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fac202d-5dfe-4943-8fc4-9115dd8079c4"/>
    <ds:schemaRef ds:uri="699ac1d4-ca39-4946-aa46-a9cdf037db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A5AF1A4-0282-4409-B39C-CDD315C5CFD0}">
  <ds:schemaRefs>
    <ds:schemaRef ds:uri="7e245825-fe00-44cb-a130-bcb3cdd41a9c"/>
    <ds:schemaRef ds:uri="b011d414-3260-4405-908a-95aeb116e24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FC7C060-C7A5-40BB-9154-81520B860F5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c75d8168-fa8e-4753-8aef-55111ae727bd}" enabled="0" method="" siteId="{c75d8168-fa8e-4753-8aef-55111ae727b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1357</TotalTime>
  <Words>1048</Words>
  <Application>Microsoft Office PowerPoint</Application>
  <PresentationFormat>Widescreen</PresentationFormat>
  <Paragraphs>108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 Display</vt:lpstr>
      <vt:lpstr>Aptos ExtraBold</vt:lpstr>
      <vt:lpstr>Aptos Narrow</vt:lpstr>
      <vt:lpstr>Arial</vt:lpstr>
      <vt:lpstr>Calibri</vt:lpstr>
      <vt:lpstr>Calibri Light</vt:lpstr>
      <vt:lpstr>Wingdings</vt:lpstr>
      <vt:lpstr>Retrospect</vt:lpstr>
      <vt:lpstr>Gwoup Travay sou Aksè Ekitab nan Rivyè Charles</vt:lpstr>
      <vt:lpstr>Sou Sekretè  María Belén Power </vt:lpstr>
      <vt:lpstr>Ajanda</vt:lpstr>
      <vt:lpstr>Nòm Gwoup Travay la</vt:lpstr>
      <vt:lpstr>Nòm Gwoup Travay la (kontinye.)</vt:lpstr>
      <vt:lpstr>Apèsi sou Gwoup Travay la (1)</vt:lpstr>
      <vt:lpstr>Apèsi sou Gwoup Travay la (2)</vt:lpstr>
      <vt:lpstr>Apèsi sou Gwoup Travay la (3)</vt:lpstr>
      <vt:lpstr>Apèsi sou Gwoup Travay la (4)</vt:lpstr>
      <vt:lpstr>Apèsi sou Gwoup Travay la (5)</vt:lpstr>
      <vt:lpstr>Kalandriye Pwojè a</vt:lpstr>
      <vt:lpstr>Konpozan Angajman</vt:lpstr>
      <vt:lpstr>Pwochen Etap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Dina Reed</dc:creator>
  <cp:lastModifiedBy>Roy, Monika (DCR)</cp:lastModifiedBy>
  <cp:revision>10</cp:revision>
  <dcterms:created xsi:type="dcterms:W3CDTF">2025-08-11T23:41:35Z</dcterms:created>
  <dcterms:modified xsi:type="dcterms:W3CDTF">2025-09-19T19:24:16Z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0x0101006DA98940F2259D4AA15776BBE75254EA</vt:lpwstr>
  </property>
  <property fmtid="{D5CDD505-2E9C-101B-9397-08002B2CF9AE}" pid="3" name="MediaServiceImageTags">
    <vt:lpwstr/>
  </property>
</Properties>
</file>