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75" r:id="rId6"/>
    <p:sldId id="257" r:id="rId7"/>
    <p:sldId id="258" r:id="rId8"/>
    <p:sldId id="273" r:id="rId9"/>
    <p:sldId id="276" r:id="rId10"/>
    <p:sldId id="259" r:id="rId11"/>
    <p:sldId id="260" r:id="rId12"/>
    <p:sldId id="262" r:id="rId13"/>
    <p:sldId id="274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C5F4E27-A9CB-9DDB-6ED5-C837ADFD4FB9}" name="Thiago Medeiros" initials="TM" userId="556bf26c76c8dc84" providerId="Windows Live"/>
  <p188:author id="{81F99954-DA0F-B49F-C971-0BFEC4A4310C}" name="Du, Van" initials="DV" userId="S::vdu@mapc.org::04a5bfda-6167-4024-be42-ce9539001a06" providerId="AD"/>
  <p188:author id="{27AAB498-5DD2-DE09-12C8-3433824A6625}" name="Guest User" initials="GU" userId="S::urn:spo:tenantanon#c75d8168-fa8e-4753-8aef-55111ae727bd::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ABA279-FA7F-4F1E-AA91-C2F96F796855}" v="30" dt="2025-09-12T13:02:52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harlesrivertaskforce@mass.gov" TargetMode="External"/><Relationship Id="rId2" Type="http://schemas.openxmlformats.org/officeDocument/2006/relationships/hyperlink" Target="https://www.mass.gov/info-details/charles-river-task-force-on-equitable-river-acces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5000" dirty="0">
                <a:latin typeface="Aptos Display" panose="020B0004020202020204" pitchFamily="34" charset="0"/>
                <a:ea typeface="+mj-lt"/>
                <a:cs typeface="+mj-lt"/>
              </a:rPr>
              <a:t>Força-Tarefa do Rio Charles sobre Acesso Equitativo ao Rio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pt-BR" sz="2800" dirty="0">
                <a:latin typeface="Aptos Narrow" panose="020B0004020202020204" pitchFamily="34" charset="0"/>
              </a:rPr>
              <a:t>Reunião inicial | 14 de agosto de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A5AD8-CF7E-301D-BD33-8A69CB69D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6EB87-D35E-1DAF-8016-8481A0A3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 panose="020B0004020202020204" pitchFamily="34" charset="0"/>
              </a:rPr>
              <a:t>Visão geral da Força-Tarefa (5)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48A128-0661-3FE7-08E3-E3B9809B7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73197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endParaRPr lang="en-US" dirty="0">
              <a:latin typeface="Aptos Narrow"/>
              <a:ea typeface="Calibri"/>
              <a:cs typeface="Calibri"/>
            </a:endParaRPr>
          </a:p>
          <a:p>
            <a:r>
              <a:rPr lang="pt-BR" dirty="0">
                <a:latin typeface="Aptos Narrow"/>
                <a:ea typeface="Calibri"/>
                <a:cs typeface="Calibri"/>
              </a:rPr>
              <a:t>Todas as informações sobre a Força-Tarefa estarão disponíveis em: </a:t>
            </a:r>
            <a:br>
              <a:rPr lang="pt-BR" dirty="0">
                <a:latin typeface="Aptos Narrow"/>
                <a:ea typeface="+mn-lt"/>
                <a:cs typeface="+mn-lt"/>
              </a:rPr>
            </a:br>
            <a:r>
              <a:rPr lang="pt-BR" dirty="0">
                <a:latin typeface="Aptos Narrow"/>
                <a:ea typeface="+mn-lt"/>
                <a:cs typeface="+mn-lt"/>
                <a:hlinkClick r:id="rId2"/>
              </a:rPr>
              <a:t>https://www.mass.gov/info-details/charles-river-task-force-on-equitable-river-access</a:t>
            </a:r>
            <a:r>
              <a:rPr lang="pt-BR" dirty="0">
                <a:latin typeface="Aptos Narrow"/>
                <a:ea typeface="+mn-lt"/>
                <a:cs typeface="+mn-lt"/>
              </a:rPr>
              <a:t> </a:t>
            </a:r>
          </a:p>
          <a:p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r>
              <a:rPr lang="pt-BR" dirty="0">
                <a:latin typeface="Aptos Narrow"/>
                <a:ea typeface="Calibri" panose="020F0502020204030204"/>
                <a:cs typeface="Calibri" panose="020F0502020204030204"/>
              </a:rPr>
              <a:t>E-mail de contato da Força-Tarefa: </a:t>
            </a:r>
            <a:br>
              <a:rPr lang="pt-BR" dirty="0">
                <a:latin typeface="Aptos Narrow"/>
                <a:ea typeface="+mn-lt"/>
                <a:cs typeface="+mn-lt"/>
              </a:rPr>
            </a:br>
            <a:r>
              <a:rPr lang="pt-BR" dirty="0">
                <a:latin typeface="Aptos Narrow"/>
                <a:ea typeface="+mn-lt"/>
                <a:cs typeface="+mn-lt"/>
                <a:hlinkClick r:id="rId3"/>
              </a:rPr>
              <a:t>charlesrivertaskforce@mass.gov</a:t>
            </a:r>
          </a:p>
        </p:txBody>
      </p:sp>
      <p:pic>
        <p:nvPicPr>
          <p:cNvPr id="9" name="Picture 8" descr="A QR code that leads to the Charles River Task Force webpage.">
            <a:extLst>
              <a:ext uri="{FF2B5EF4-FFF2-40B4-BE49-F238E27FC236}">
                <a16:creationId xmlns:a16="http://schemas.microsoft.com/office/drawing/2014/main" id="{1E56C3FB-387C-9BB4-0ADB-E76F4BF80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3655" y="2263252"/>
            <a:ext cx="1660479" cy="166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8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319C-2CE8-2D03-F274-E19F185FF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CRONOGRAMA DO PROJETO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4750A-DF0D-DF50-7709-E6A52CB91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000" dirty="0">
                <a:latin typeface="Aptos ExtraBold" panose="020B0004020202020204" pitchFamily="34" charset="0"/>
              </a:rPr>
              <a:t>Avaliação inicial e preparação para o engajamento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117B3-6E24-85B2-E567-9957DB0789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pt-BR" sz="2000" dirty="0">
                <a:latin typeface="Aptos ExtraBold" panose="020B0004020202020204" pitchFamily="34" charset="0"/>
              </a:rPr>
              <a:t>Divulgação e engajamento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176236-58B3-8708-A45C-3CFCD460A8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pt-BR" sz="2000" dirty="0">
                <a:latin typeface="Aptos ExtraBold" panose="020B0004020202020204" pitchFamily="34" charset="0"/>
              </a:rPr>
              <a:t>Desenvolvimento de recomendações</a:t>
            </a: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2835657-5DA0-1A6D-5167-12F6EB432C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742811"/>
            <a:ext cx="1711326" cy="151884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Julho</a:t>
            </a:r>
          </a:p>
          <a:p>
            <a:endParaRPr lang="pt-BR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 panose="020B0004020202020204" pitchFamily="34" charset="0"/>
              </a:rPr>
              <a:t>Reuniões informativas iniciais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 panose="020B0004020202020204" pitchFamily="34" charset="0"/>
              </a:rPr>
              <a:t>Mapeamento preliminar das partes interessadas</a:t>
            </a:r>
          </a:p>
          <a:p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DB0A2FA-5D96-215B-CC72-FB61D8525A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01793" y="2734322"/>
            <a:ext cx="1838808" cy="2375089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Agosto</a:t>
            </a:r>
          </a:p>
          <a:p>
            <a:endParaRPr lang="pt-BR" b="1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b="1" dirty="0">
                <a:latin typeface="Aptos ExtraBold"/>
              </a:rPr>
              <a:t>Reunião inicial da Força-Tarefa (14/08)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Desenvolver uma estratégia de engajamento comunitário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48CEE70-39A4-44B7-C3E9-34D19AB5B8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9763" y="2653424"/>
            <a:ext cx="2039229" cy="2111708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Setembro a Novembro</a:t>
            </a:r>
          </a:p>
          <a:p>
            <a:endParaRPr lang="pt-BR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Reunião da Força-Tarefa 2 (início de setembro)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Audiências públicas (out.)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Realizar uma série de conversas individuais, acompanhamento, grupos de discussão etc.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Reunião da Força-Tarefa 3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Relatório final preliminar com conclusões e recomendações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30255E1E-52F3-FD18-1B19-D42D6870D7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27474" y="2660504"/>
            <a:ext cx="20392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Dezembro</a:t>
            </a:r>
          </a:p>
          <a:p>
            <a:endParaRPr lang="pt-BR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Reunião da Força-Tarefa 4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Preparar o relatório preliminar para o período de comentários públicos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12194B4-7038-6077-795A-394B86080A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Janeiro a março de 2026</a:t>
            </a:r>
          </a:p>
          <a:p>
            <a:endParaRPr lang="pt-BR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Período de comentários públicos (1 mês)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Reunião da Força-Tarefa 5 (meados de fevereiro)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dirty="0">
                <a:latin typeface="Aptos ExtraBold"/>
              </a:rPr>
              <a:t>Finalizar relatório e apresentar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32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 panose="020B0004020202020204" pitchFamily="34" charset="0"/>
              </a:rPr>
              <a:t>Componentes de engajamento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dirty="0">
                <a:latin typeface="Aptos Narrow"/>
              </a:rPr>
              <a:t>Tradução dos materiais das reuniões e serviços de interpretação disponíveis nas reuniões da Força-Tarefa e nas audiências públicas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dirty="0">
                <a:latin typeface="Aptos Narrow"/>
              </a:rPr>
              <a:t> Participar de encontros/eventos comunitários existentes para promover audiências públicas e coletar opiniões — </a:t>
            </a:r>
            <a:r>
              <a:rPr lang="pt-BR" sz="2800" i="1" dirty="0">
                <a:latin typeface="Aptos Narrow"/>
              </a:rPr>
              <a:t>sugestões?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i="1" dirty="0">
                <a:latin typeface="Aptos Narrow"/>
              </a:rPr>
              <a:t> </a:t>
            </a:r>
            <a:r>
              <a:rPr lang="pt-BR" sz="2800" dirty="0">
                <a:latin typeface="Aptos Narrow"/>
              </a:rPr>
              <a:t>Facilitar conversas individuais e em pequenos grupos (com o apoio de parceiros comunitários) para moradores que não possam comparecer às audiências públicas — </a:t>
            </a:r>
            <a:r>
              <a:rPr lang="pt-BR" sz="2800" i="1" dirty="0">
                <a:latin typeface="Aptos Narrow"/>
              </a:rPr>
              <a:t>sugestões?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900" b="1" i="1" dirty="0">
                <a:solidFill>
                  <a:schemeClr val="accent2"/>
                </a:solidFill>
                <a:latin typeface="Aptos Narrow"/>
              </a:rPr>
              <a:t>Imagine-se no final deste projeto, em um mundo ideal: que tipo de engajamento ocorreu, com quem conversamos, como nos conectamos com essas pessoas? </a:t>
            </a: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/>
              </a:rPr>
              <a:t>Próximos passos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dirty="0">
                <a:latin typeface="Aptos Narrow"/>
              </a:rPr>
              <a:t>  Próxima reunião da força-tarefa, opções (enquete no Doodle)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400" dirty="0">
                <a:solidFill>
                  <a:srgbClr val="404040"/>
                </a:solidFill>
                <a:latin typeface="Aptos Narrow"/>
              </a:rPr>
              <a:t>Sexta-feira, 12 de setembro, das 11h às 12h30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400" dirty="0">
                <a:solidFill>
                  <a:srgbClr val="404040"/>
                </a:solidFill>
                <a:latin typeface="Aptos Narrow"/>
              </a:rPr>
              <a:t>Quarta-feira, 17 de setembro, das 11h30 às 13h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400" dirty="0">
                <a:solidFill>
                  <a:srgbClr val="404040"/>
                </a:solidFill>
                <a:latin typeface="Aptos Narrow"/>
              </a:rPr>
              <a:t>Quinta-feira, 18 de setembro, das 12h30 às 14h</a:t>
            </a: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800" dirty="0">
                <a:latin typeface="Aptos Narrow"/>
              </a:rPr>
              <a:t>Três audiências públicas: (datas em breve!)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F7E42D-8B5A-4FC8-81CD-9E60171F7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04651D-B9F4-4935-A02D-364153FBD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  <p:pic>
        <p:nvPicPr>
          <p:cNvPr id="5" name="Picture 4" descr="Office of Environmental Justice and Equity logo, which contains trees, water, and the sun.">
            <a:extLst>
              <a:ext uri="{FF2B5EF4-FFF2-40B4-BE49-F238E27FC236}">
                <a16:creationId xmlns:a16="http://schemas.microsoft.com/office/drawing/2014/main" id="{D6708A00-33DB-5D80-F12A-A6323867C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882650"/>
            <a:ext cx="3327400" cy="3429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5056-3AFA-A319-5D3E-521215FD7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430" y="3729935"/>
            <a:ext cx="4100844" cy="1570475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>
                <a:solidFill>
                  <a:srgbClr val="FFFFFF"/>
                </a:solidFill>
                <a:ea typeface="Calibri Light"/>
                <a:cs typeface="Calibri Light"/>
              </a:rPr>
              <a:t>Subsecretária  </a:t>
            </a:r>
            <a:r>
              <a:rPr lang="pt-BR" sz="4000" dirty="0">
                <a:solidFill>
                  <a:srgbClr val="FFFFFF"/>
                </a:solidFill>
                <a:ea typeface="Calibri Light"/>
                <a:cs typeface="Calibri Light"/>
              </a:rPr>
              <a:t>María Belén Power </a:t>
            </a:r>
          </a:p>
        </p:txBody>
      </p:sp>
      <p:pic>
        <p:nvPicPr>
          <p:cNvPr id="4" name="Content Placeholder 3" descr="Mass.' 1st environmental justice undersecretary plans to focus on ...">
            <a:extLst>
              <a:ext uri="{FF2B5EF4-FFF2-40B4-BE49-F238E27FC236}">
                <a16:creationId xmlns:a16="http://schemas.microsoft.com/office/drawing/2014/main" id="{EB0FF8AE-ACE5-6033-548F-9EDB4789ED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1050" b="-1"/>
          <a:stretch>
            <a:fillRect/>
          </a:stretch>
        </p:blipFill>
        <p:spPr>
          <a:xfrm>
            <a:off x="4075043" y="10"/>
            <a:ext cx="811127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5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 panose="020B0004020202020204" pitchFamily="34" charset="0"/>
              </a:rPr>
              <a:t>Pauta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pt-BR" sz="2400" dirty="0">
                <a:latin typeface="Aptos Narrow"/>
              </a:rPr>
              <a:t>  Boas-vindas 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pt-BR" sz="2000" dirty="0">
                <a:latin typeface="Aptos Narrow"/>
              </a:rPr>
              <a:t>Chamada nominal [votação de presença]  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pt-BR" sz="2000" dirty="0">
                <a:latin typeface="Aptos Narrow"/>
              </a:rPr>
              <a:t>Análise da pauta da reunião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pt-BR" sz="2000" dirty="0">
                <a:latin typeface="Aptos Narrow"/>
              </a:rPr>
              <a:t>Apresentações da Força-Tarefa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pt-BR" sz="2000" dirty="0">
                <a:latin typeface="Aptos Narrow"/>
              </a:rPr>
              <a:t>Normas da Força-Tarefa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2400" dirty="0">
                <a:latin typeface="Aptos Narrow"/>
              </a:rPr>
              <a:t>  Visão geral da Força-Tarefa do Rio Charles sobre Acesso Equitativo ao Rio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pt-BR" sz="2000" dirty="0">
                <a:latin typeface="Aptos Narrow"/>
              </a:rPr>
              <a:t>Escopo do trabalho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pt-BR" sz="2000" dirty="0">
                <a:latin typeface="Aptos Narrow"/>
              </a:rPr>
              <a:t> Análise de funções e responsabilidades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pt-BR" sz="2000" dirty="0">
                <a:latin typeface="Aptos Narrow" panose="020B0004020202020204" pitchFamily="34" charset="0"/>
              </a:rPr>
              <a:t> Cronograma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pt-BR" sz="2000" dirty="0">
                <a:latin typeface="Aptos Narrow"/>
              </a:rPr>
              <a:t> Estrutura da audiência pública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2400" dirty="0">
                <a:latin typeface="Aptos Narrow"/>
              </a:rPr>
              <a:t>  Perguntas dos membros da Força-Tarefa e próximos passos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2400" dirty="0">
                <a:latin typeface="Aptos Narrow"/>
              </a:rPr>
              <a:t>  Comentários públicos (se houver tempo)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2400" dirty="0">
                <a:latin typeface="Aptos Narrow"/>
              </a:rPr>
              <a:t>  Encerramento [votação]</a:t>
            </a: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 panose="020B0004020202020204" pitchFamily="34" charset="0"/>
              </a:rPr>
              <a:t>Normas da Força-Tarefa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1977681"/>
            <a:ext cx="10498528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chemeClr val="tx1"/>
                </a:solidFill>
                <a:latin typeface="Aptos Narrow"/>
              </a:rPr>
              <a:t>  Todos os avisos de reuniões serão publicados publicamente, em conformidade com os requisitos da Lei de Reuniões Abertas.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chemeClr val="tx1"/>
                </a:solidFill>
                <a:latin typeface="Aptos Narrow"/>
              </a:rPr>
              <a:t>  As pautas serão distribuídas com pelo menos 48 horas de antecedência e incluirão tópicos de discussão claros.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chemeClr val="tx1"/>
                </a:solidFill>
                <a:latin typeface="Aptos Narrow"/>
              </a:rPr>
              <a:t>  As atas das reuniões serão disponibilizadas ao público dentro de um prazo razoável.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chemeClr val="tx1"/>
                </a:solidFill>
                <a:latin typeface="Aptos Narrow"/>
              </a:rPr>
              <a:t>  Não haverá deliberações ou tomadas de decisão fora das reuniões publicamente anunciadas.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chemeClr val="tx1"/>
                </a:solidFill>
                <a:latin typeface="Aptos Narrow"/>
              </a:rPr>
              <a:t>  Os membros ouvirão ativamente e com respeito todos os oradores, incluindo comentários públicos.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chemeClr val="tx1"/>
                </a:solidFill>
                <a:latin typeface="Aptos Narrow"/>
              </a:rPr>
              <a:t>  As divergências serão expressas de forma construtiva, com foco nas ideias e não nos indivíduos.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chemeClr val="tx1"/>
                </a:solidFill>
                <a:latin typeface="Aptos Narrow"/>
              </a:rPr>
              <a:t>  As interrupções serão minimizadas para garantir a participação equitativa dos co-líderes.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chemeClr val="tx1"/>
                </a:solidFill>
                <a:latin typeface="Aptos Narrow"/>
              </a:rPr>
              <a:t>  Será reservado tempo para comentários públicos, com diretrizes claras sobre a duração e o formato.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pt-BR" sz="1850" dirty="0">
                <a:solidFill>
                  <a:schemeClr val="tx1"/>
                </a:solidFill>
                <a:latin typeface="Aptos Narrow"/>
              </a:rPr>
              <a:t>  Os membros reconhecerão e levarão em consideração a opinião pública como parte do processo de tomada de decisão.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185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/>
              </a:rPr>
              <a:t>Normas da Força-Tarefa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854473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pt-BR" sz="1950" dirty="0">
                <a:solidFill>
                  <a:schemeClr val="tx1"/>
                </a:solidFill>
                <a:latin typeface="Aptos Narrow"/>
              </a:rPr>
              <a:t>Serão disponibilizados acesso linguístico e adaptações para garantir uma participação inclusiva.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1950" dirty="0">
                <a:solidFill>
                  <a:schemeClr val="tx1"/>
                </a:solidFill>
                <a:latin typeface="Aptos Narrow"/>
              </a:rPr>
              <a:t>As reuniões serão realizadas em locais acessíveis e/ou de forma virtual para atender às diversas necessidades.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1950" dirty="0">
                <a:solidFill>
                  <a:schemeClr val="tx1"/>
                </a:solidFill>
                <a:latin typeface="Aptos Narrow"/>
              </a:rPr>
              <a:t>Os materiais serão compartilhados em linguagem simples e traduzidos.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1950" dirty="0">
                <a:solidFill>
                  <a:schemeClr val="tx1"/>
                </a:solidFill>
                <a:latin typeface="Aptos Narrow"/>
              </a:rPr>
              <a:t>Os membros se empenharão em dar voz às comunidades da linha de frente e historicamente marginalizadas.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1950" dirty="0">
                <a:solidFill>
                  <a:schemeClr val="tx1"/>
                </a:solidFill>
                <a:latin typeface="Aptos Narrow"/>
              </a:rPr>
              <a:t>Os membros analisarão os materiais com antecedência e comparecerão preparados para participar de forma ponderada.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1950" dirty="0">
                <a:solidFill>
                  <a:schemeClr val="tx1"/>
                </a:solidFill>
                <a:latin typeface="Aptos Narrow"/>
              </a:rPr>
              <a:t>Espera-se que os membros compareçam e sejam pontuais; caso não possam comparecer, devem informar os co-líderes com antecedência. Os membros podem designar alguém para participar das reuniões em caráter público, mas essa pessoa não terá direito a voto nem posição formal dentro da força-tarefa.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1950" dirty="0">
                <a:solidFill>
                  <a:schemeClr val="tx1"/>
                </a:solidFill>
                <a:latin typeface="Aptos Narrow"/>
              </a:rPr>
              <a:t>Conflitos de interesse serão divulgados e gerenciados de acordo com as orientações aplicáveis.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1950" dirty="0">
                <a:solidFill>
                  <a:schemeClr val="tx1"/>
                </a:solidFill>
                <a:latin typeface="Aptos Narrow"/>
              </a:rPr>
              <a:t>As normas serão revisadas periodicamente para refletir as necessidades e o feedback contínuos.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pt-BR" sz="1950" dirty="0">
                <a:solidFill>
                  <a:schemeClr val="tx1"/>
                </a:solidFill>
                <a:latin typeface="Aptos Narrow"/>
              </a:rPr>
              <a:t>Os membros são incentivados a sugerir melhorias nos processos das reuniões e na acessibilidade.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341FF-170F-978D-67D1-46B0B7884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5DC6-5174-C457-9E6D-2ADD6004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/>
              </a:rPr>
              <a:t>Visão geral da Força-Tarefa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F691A-3F59-F768-654F-50ABF6F98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10000"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3100" b="1" dirty="0">
                <a:solidFill>
                  <a:schemeClr val="accent2"/>
                </a:solidFill>
                <a:latin typeface="Aptos Narrow"/>
              </a:rPr>
              <a:t>Escopo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600" dirty="0">
                <a:latin typeface="Aptos Narrow"/>
                <a:ea typeface="+mn-lt"/>
                <a:cs typeface="+mn-lt"/>
              </a:rPr>
              <a:t>Esta Força-Tarefa reúne líderes de agências, defensores e moradores para: </a:t>
            </a:r>
          </a:p>
          <a:p>
            <a:pPr marL="657860" lvl="1" indent="-457200">
              <a:lnSpc>
                <a:spcPct val="108000"/>
              </a:lnSpc>
            </a:pPr>
            <a:r>
              <a:rPr lang="pt-BR" sz="2600" dirty="0">
                <a:latin typeface="Aptos Narrow"/>
                <a:ea typeface="+mn-lt"/>
                <a:cs typeface="+mn-lt"/>
              </a:rPr>
              <a:t>Garantir que todas as comunidades, principalmente as historicamente marginalizadas, tenham voz na definição do futuro do rio.</a:t>
            </a:r>
          </a:p>
          <a:p>
            <a:pPr marL="657860" lvl="1" indent="-457200">
              <a:lnSpc>
                <a:spcPct val="108000"/>
              </a:lnSpc>
            </a:pPr>
            <a:r>
              <a:rPr lang="pt-BR" sz="2600" dirty="0">
                <a:latin typeface="Aptos Narrow"/>
                <a:ea typeface="+mn-lt"/>
                <a:cs typeface="+mn-lt"/>
              </a:rPr>
              <a:t>Melhorar o acesso físico, linguístico e cultural aos recursos e espaços do rio.</a:t>
            </a:r>
          </a:p>
          <a:p>
            <a:pPr marL="657860" lvl="1" indent="-457200">
              <a:lnSpc>
                <a:spcPct val="108000"/>
              </a:lnSpc>
            </a:pPr>
            <a:r>
              <a:rPr lang="pt-BR" sz="2600" dirty="0">
                <a:latin typeface="Aptos Narrow"/>
                <a:ea typeface="+mn-lt"/>
                <a:cs typeface="+mn-lt"/>
              </a:rPr>
              <a:t>Alinhar iniciativas ambientais, recreativas e de infraestrutura entre as jurisdições.</a:t>
            </a:r>
          </a:p>
          <a:p>
            <a:pPr marL="657860" lvl="1" indent="-457200">
              <a:lnSpc>
                <a:spcPct val="108000"/>
              </a:lnSpc>
            </a:pPr>
            <a:r>
              <a:rPr lang="pt-BR" sz="2600" dirty="0">
                <a:latin typeface="Aptos Narrow"/>
              </a:rPr>
              <a:t>Criar estruturas inclusivas para a participação pública, educação e gestão a longo prazo.</a:t>
            </a:r>
          </a:p>
        </p:txBody>
      </p:sp>
    </p:spTree>
    <p:extLst>
      <p:ext uri="{BB962C8B-B14F-4D97-AF65-F5344CB8AC3E}">
        <p14:creationId xmlns:p14="http://schemas.microsoft.com/office/powerpoint/2010/main" val="325478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41DDB-A26C-491C-BDD2-9F60140DF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61B29-DD61-843E-1FA6-090996D5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/>
              </a:rPr>
              <a:t>Visão geral da Força-Tarefa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3100" b="1" dirty="0">
                <a:solidFill>
                  <a:schemeClr val="accent2"/>
                </a:solidFill>
                <a:latin typeface="Aptos Narrow" panose="020B0004020202020204" pitchFamily="34" charset="0"/>
              </a:rPr>
              <a:t>Metas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600" dirty="0">
                <a:latin typeface="Aptos Narrow" panose="020B0004020202020204" pitchFamily="34" charset="0"/>
              </a:rPr>
              <a:t>Fazer recomendações ao Departamento de Conservação e Recreação (DCR) para garantir: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600" dirty="0">
                <a:latin typeface="Aptos Narrow" panose="020B0004020202020204" pitchFamily="34" charset="0"/>
              </a:rPr>
              <a:t>  Acesso equitativo ao rio Charles, principalmente na área entre a ponte Longfellow e a ponte Eliot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600" dirty="0">
                <a:latin typeface="Aptos Narrow" panose="020B0004020202020204" pitchFamily="34" charset="0"/>
              </a:rPr>
              <a:t>  Processos inclusivos de engajamento e tomada de decisão  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600" dirty="0">
                <a:latin typeface="Aptos Narrow" panose="020B0004020202020204" pitchFamily="34" charset="0"/>
              </a:rPr>
              <a:t>  Melhoria na comunicação com todas as partes interessadas envolvidas</a:t>
            </a:r>
          </a:p>
        </p:txBody>
      </p:sp>
    </p:spTree>
    <p:extLst>
      <p:ext uri="{BB962C8B-B14F-4D97-AF65-F5344CB8AC3E}">
        <p14:creationId xmlns:p14="http://schemas.microsoft.com/office/powerpoint/2010/main" val="3980217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3C1FC-E21D-1B98-9442-3710EF51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5E2F3-84C0-36BF-2DB7-6E35E947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/>
              </a:rPr>
              <a:t>Visão geral da Força-Tarefa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DAB4F-1D72-F442-A08D-CCF865EB6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13973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3100" b="1" dirty="0">
                <a:solidFill>
                  <a:schemeClr val="accent2"/>
                </a:solidFill>
                <a:latin typeface="Aptos Narrow"/>
              </a:rPr>
              <a:t>Funções e responsabilidades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600" dirty="0">
                <a:latin typeface="Aptos Narrow" panose="020B0004020202020204" pitchFamily="34" charset="0"/>
              </a:rPr>
              <a:t>(Conforme descrito na Seção 205 externa do Orçamento Estadual Promulgado para o Ano Fiscal de 2025)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600" dirty="0">
                <a:latin typeface="Aptos Narrow" panose="020B0004020202020204" pitchFamily="34" charset="0"/>
              </a:rPr>
              <a:t>   Realizar três (3) audiências públicas e coletar feedback público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600" dirty="0">
                <a:latin typeface="Aptos Narrow"/>
              </a:rPr>
              <a:t>   Apresentar um relatório com recomendações aos secretários da Câmara dos Deputados e do Senado</a:t>
            </a:r>
          </a:p>
        </p:txBody>
      </p:sp>
    </p:spTree>
    <p:extLst>
      <p:ext uri="{BB962C8B-B14F-4D97-AF65-F5344CB8AC3E}">
        <p14:creationId xmlns:p14="http://schemas.microsoft.com/office/powerpoint/2010/main" val="3489859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0D9C-07A1-443A-1FE2-09BF7A33E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692E-2945-10B2-1161-EEAB7BEFE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ptos Display" panose="020B0004020202020204" pitchFamily="34" charset="0"/>
              </a:rPr>
              <a:t>Visão geral da Força-Tarefa (4)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716408-9D38-D242-D3C4-BA6CB58C71E3}"/>
              </a:ext>
            </a:extLst>
          </p:cNvPr>
          <p:cNvSpPr txBox="1">
            <a:spLocks/>
          </p:cNvSpPr>
          <p:nvPr/>
        </p:nvSpPr>
        <p:spPr>
          <a:xfrm>
            <a:off x="1049154" y="1913239"/>
            <a:ext cx="3177941" cy="557140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None/>
            </a:pPr>
            <a:r>
              <a:rPr lang="pt-BR" sz="3100" b="1" dirty="0">
                <a:solidFill>
                  <a:schemeClr val="accent2"/>
                </a:solidFill>
                <a:latin typeface="Aptos Narrow" panose="020B0004020202020204" pitchFamily="34" charset="0"/>
              </a:rPr>
              <a:t>Equipe de apoio</a:t>
            </a:r>
          </a:p>
        </p:txBody>
      </p:sp>
      <p:pic>
        <p:nvPicPr>
          <p:cNvPr id="4" name="Picture 2" descr="DCR logo">
            <a:extLst>
              <a:ext uri="{FF2B5EF4-FFF2-40B4-BE49-F238E27FC236}">
                <a16:creationId xmlns:a16="http://schemas.microsoft.com/office/drawing/2014/main" id="{0C6B68A4-DA47-241E-8FA2-97981CD83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339" y="2813170"/>
            <a:ext cx="809469" cy="96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etropolitan Area Planning Council (MAPC) logo">
            <a:extLst>
              <a:ext uri="{FF2B5EF4-FFF2-40B4-BE49-F238E27FC236}">
                <a16:creationId xmlns:a16="http://schemas.microsoft.com/office/drawing/2014/main" id="{DFD71D7C-E5F3-72FC-BB90-D21C06EC6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6" y="4926785"/>
            <a:ext cx="1238410" cy="83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D736C-6453-9537-B529-DCC7BED8A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8996" y="2470379"/>
            <a:ext cx="9093825" cy="4023360"/>
          </a:xfrm>
        </p:spPr>
        <p:txBody>
          <a:bodyPr>
            <a:normAutofit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500" dirty="0">
                <a:latin typeface="Aptos Narrow" panose="020B0004020202020204" pitchFamily="34" charset="0"/>
              </a:rPr>
              <a:t>Atuar como um recurso para ajudar a fundamentar o trabalho da Força-Tarefa (por exemplo, informações gerais, definição do contexto etc.).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500" dirty="0">
                <a:latin typeface="Aptos Narrow" panose="020B0004020202020204" pitchFamily="34" charset="0"/>
              </a:rPr>
              <a:t>Comunicar o trabalho da Força-Tarefa ao público 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800" dirty="0">
              <a:latin typeface="Aptos Narrow" panose="020B0004020202020204" pitchFamily="34" charset="0"/>
            </a:endParaRP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500" dirty="0">
                <a:latin typeface="Aptos Narrow" panose="020B0004020202020204" pitchFamily="34" charset="0"/>
              </a:rPr>
              <a:t>Facilitar reuniões, coletar comentários públicos e apoiar a Força-Tarefa na elaboração do relatório final com conclusões e recomendações</a:t>
            </a:r>
          </a:p>
        </p:txBody>
      </p:sp>
    </p:spTree>
    <p:extLst>
      <p:ext uri="{BB962C8B-B14F-4D97-AF65-F5344CB8AC3E}">
        <p14:creationId xmlns:p14="http://schemas.microsoft.com/office/powerpoint/2010/main" val="32849004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90EAB3-93EA-4ED7-883F-1F52161FC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ac202d-5dfe-4943-8fc4-9115dd8079c4"/>
    <ds:schemaRef ds:uri="699ac1d4-ca39-4946-aa46-a9cdf037db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</TotalTime>
  <Words>989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Retrospect</vt:lpstr>
      <vt:lpstr>Força-Tarefa do Rio Charles sobre Acesso Equitativo ao Rio</vt:lpstr>
      <vt:lpstr>Subsecretária  María Belén Power </vt:lpstr>
      <vt:lpstr>Pauta</vt:lpstr>
      <vt:lpstr>Normas da Força-Tarefa</vt:lpstr>
      <vt:lpstr>Normas da Força-Tarefa (cont.)</vt:lpstr>
      <vt:lpstr>Visão geral da Força-Tarefa (1)</vt:lpstr>
      <vt:lpstr>Visão geral da Força-Tarefa (2)</vt:lpstr>
      <vt:lpstr>Visão geral da Força-Tarefa (3)</vt:lpstr>
      <vt:lpstr>Visão geral da Força-Tarefa (4)</vt:lpstr>
      <vt:lpstr>Visão geral da Força-Tarefa (5)</vt:lpstr>
      <vt:lpstr>CRONOGRAMA DO PROJETO</vt:lpstr>
      <vt:lpstr>Componentes de engajamento</vt:lpstr>
      <vt:lpstr>Próximos passos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Thiago Medeiros</dc:creator>
  <cp:lastModifiedBy>Roy, Monika (DCR)</cp:lastModifiedBy>
  <cp:revision>7</cp:revision>
  <dcterms:created xsi:type="dcterms:W3CDTF">2025-08-11T23:41:35Z</dcterms:created>
  <dcterms:modified xsi:type="dcterms:W3CDTF">2025-09-19T19:25:39Z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