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75" r:id="rId6"/>
    <p:sldId id="257" r:id="rId7"/>
    <p:sldId id="258" r:id="rId8"/>
    <p:sldId id="273" r:id="rId9"/>
    <p:sldId id="276" r:id="rId10"/>
    <p:sldId id="259" r:id="rId11"/>
    <p:sldId id="260" r:id="rId12"/>
    <p:sldId id="262" r:id="rId13"/>
    <p:sldId id="274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301416-7E62-0CB0-4867-8D226C6D1175}" name="Snow McDonald" initials="SM" userId="aaf7785c6c01a772" providerId="Windows Live"/>
  <p188:author id="{81F99954-DA0F-B49F-C971-0BFEC4A4310C}" name="Du, Van" initials="DV" userId="S::vdu@mapc.org::04a5bfda-6167-4024-be42-ce9539001a06" providerId="AD"/>
  <p188:author id="{27AAB498-5DD2-DE09-12C8-3433824A6625}" name="Guest User" initials="GU" userId="S::urn:spo:tenantanon#c75d8168-fa8e-4753-8aef-55111ae727bd::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3D9DC-A2E6-463E-A3EB-1D91CD328C61}" v="66" dt="2025-08-14T02:44:02.795"/>
    <p1510:client id="{25FDB7CF-BAA4-0CAC-2747-52A987B576D7}" v="311" dt="2025-08-14T16:50:42.553"/>
    <p1510:client id="{347515B5-A438-197D-7328-59990B1F5342}" v="10" dt="2025-08-12T20:46:37.271"/>
    <p1510:client id="{37AC4DED-A04A-0A3E-81C5-D0C27EA281DA}" v="23" dt="2025-08-14T13:13:27.966"/>
    <p1510:client id="{60AD3805-0671-ABFE-7041-1F53621CC599}" v="355" dt="2025-08-14T00:54:41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harlesrivertaskforce@mass.gov" TargetMode="External"/><Relationship Id="rId2" Type="http://schemas.openxmlformats.org/officeDocument/2006/relationships/hyperlink" Target="https://www.mass.gov/info-details/charles-river-task-force-on-equitable-river-acces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sz="5000" dirty="0">
                <a:latin typeface="Aptos Display" panose="020B0004020202020204" pitchFamily="34" charset="0"/>
                <a:ea typeface="SimSun"/>
                <a:cs typeface="+mj-lt"/>
              </a:rPr>
              <a:t>查尔斯河（Charles River）公平河流可获及性工作组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zh-CN" sz="2800" dirty="0">
                <a:latin typeface="Aptos Narrow" panose="020B0004020202020204" pitchFamily="34" charset="0"/>
                <a:ea typeface="SimSun"/>
              </a:rPr>
              <a:t>启动会议 | 2025年8月14日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A5AD8-CF7E-301D-BD33-8A69CB69D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6EB87-D35E-1DAF-8016-8481A0A3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工作组概述</a:t>
            </a:r>
            <a:r>
              <a:rPr lang="en-US" altLang="zh-CN" dirty="0">
                <a:latin typeface="Aptos Display" panose="020B0004020202020204" pitchFamily="34" charset="0"/>
                <a:ea typeface="SimSun"/>
              </a:rPr>
              <a:t> </a:t>
            </a:r>
            <a:r>
              <a:rPr lang="en-US" altLang="zh-CN" dirty="0">
                <a:latin typeface="Aptos Display"/>
              </a:rPr>
              <a:t>(5)</a:t>
            </a:r>
            <a:endParaRPr lang="zh-CN" dirty="0">
              <a:latin typeface="Aptos Display" panose="020B0004020202020204" pitchFamily="34" charset="0"/>
              <a:ea typeface="SimSun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48A128-0661-3FE7-08E3-E3B9809B7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73197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endParaRPr lang="en-US" dirty="0">
              <a:latin typeface="Aptos Narrow"/>
              <a:ea typeface="Calibri"/>
              <a:cs typeface="Calibri"/>
            </a:endParaRPr>
          </a:p>
          <a:p>
            <a:r>
              <a:rPr lang="zh-CN" dirty="0">
                <a:latin typeface="Aptos Narrow"/>
                <a:ea typeface="SimSun"/>
                <a:cs typeface="Calibri"/>
              </a:rPr>
              <a:t>有关工作组的所有信息将在以下网址获取：</a:t>
            </a:r>
            <a:br>
              <a:rPr lang="zh-CN" dirty="0">
                <a:latin typeface="Aptos Narrow"/>
                <a:ea typeface="SimSun"/>
                <a:cs typeface="+mn-lt"/>
              </a:rPr>
            </a:br>
            <a:r>
              <a:rPr lang="zh-CN" dirty="0">
                <a:latin typeface="Aptos Narrow"/>
                <a:ea typeface="SimSun"/>
                <a:cs typeface="+mn-lt"/>
                <a:hlinkClick r:id="rId2"/>
              </a:rPr>
              <a:t>https://www.mass.gov/info-details/charles-river-task-force-on-equitable-river-access</a:t>
            </a:r>
            <a:r>
              <a:rPr lang="zh-CN" dirty="0">
                <a:latin typeface="Aptos Narrow"/>
                <a:ea typeface="SimSun"/>
                <a:cs typeface="+mn-lt"/>
              </a:rPr>
              <a:t> </a:t>
            </a:r>
          </a:p>
          <a:p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r>
              <a:rPr lang="zh-CN" dirty="0">
                <a:latin typeface="Aptos Narrow"/>
                <a:ea typeface="SimSun" panose="020F0502020204030204"/>
                <a:cs typeface="Calibri" panose="020F0502020204030204"/>
              </a:rPr>
              <a:t>工作组联系邮箱：</a:t>
            </a:r>
            <a:br>
              <a:rPr lang="zh-CN" dirty="0">
                <a:latin typeface="Aptos Narrow"/>
                <a:ea typeface="SimSun"/>
                <a:cs typeface="+mn-lt"/>
              </a:rPr>
            </a:br>
            <a:r>
              <a:rPr lang="zh-CN" dirty="0">
                <a:latin typeface="Aptos Narrow"/>
                <a:ea typeface="SimSun"/>
                <a:cs typeface="+mn-lt"/>
                <a:hlinkClick r:id="rId3"/>
              </a:rPr>
              <a:t>charlesrivertaskforce@mass.gov</a:t>
            </a:r>
          </a:p>
        </p:txBody>
      </p:sp>
      <p:pic>
        <p:nvPicPr>
          <p:cNvPr id="9" name="Picture 8" descr="A QR code that leads to the Charles River Task Force webpage.">
            <a:extLst>
              <a:ext uri="{FF2B5EF4-FFF2-40B4-BE49-F238E27FC236}">
                <a16:creationId xmlns:a16="http://schemas.microsoft.com/office/drawing/2014/main" id="{1E56C3FB-387C-9BB4-0ADB-E76F4BF80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3655" y="2263252"/>
            <a:ext cx="1660479" cy="166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88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319C-2CE8-2D03-F274-E19F185FF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/>
              <a:t>项目时间表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4750A-DF0D-DF50-7709-E6A52CB91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70000" lnSpcReduction="20000"/>
          </a:bodyPr>
          <a:lstStyle/>
          <a:p>
            <a:r>
              <a:rPr lang="zh-CN" sz="2000" dirty="0">
                <a:latin typeface="Aptos ExtraBold" panose="020B0004020202020204" pitchFamily="34" charset="0"/>
                <a:ea typeface="SimSun"/>
              </a:rPr>
              <a:t>初步评估与
</a:t>
            </a:r>
            <a:br>
              <a:rPr lang="zh-CN" sz="2000" dirty="0">
                <a:latin typeface="Aptos ExtraBold" panose="020B0004020202020204" pitchFamily="34" charset="0"/>
                <a:ea typeface="SimSun"/>
              </a:rPr>
            </a:br>
            <a:r>
              <a:rPr lang="zh-CN" sz="2000" dirty="0">
                <a:latin typeface="Aptos ExtraBold" panose="020B0004020202020204" pitchFamily="34" charset="0"/>
                <a:ea typeface="SimSun"/>
              </a:rPr>
              <a:t>参与准备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117B3-6E24-85B2-E567-9957DB0789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zh-CN" sz="2000" dirty="0">
                <a:latin typeface="Aptos ExtraBold" panose="020B0004020202020204" pitchFamily="34" charset="0"/>
                <a:ea typeface="SimSun"/>
              </a:rPr>
              <a:t>外联与参与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176236-58B3-8708-A45C-3CFCD460A8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zh-CN" sz="2000" dirty="0">
                <a:latin typeface="Aptos ExtraBold" panose="020B0004020202020204" pitchFamily="34" charset="0"/>
                <a:ea typeface="SimSun"/>
              </a:rPr>
              <a:t>建议制定</a:t>
            </a:r>
          </a:p>
          <a:p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2835657-5DA0-1A6D-5167-12F6EB432C6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742811"/>
            <a:ext cx="1711326" cy="151884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7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</a:p>
          <a:p>
            <a:endParaRPr lang="en-US" altLang="zh-CN" dirty="0">
              <a:latin typeface="Aptos ExtraBold" panose="020B0004020202020204" pitchFamily="34" charset="0"/>
              <a:ea typeface="SimSu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 panose="020B0004020202020204" pitchFamily="34" charset="0"/>
                <a:ea typeface="SimSun"/>
              </a:rPr>
              <a:t>初步信息会议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 panose="020B0004020202020204" pitchFamily="34" charset="0"/>
                <a:ea typeface="SimSun"/>
              </a:rPr>
              <a:t>初步利益相关者映射</a:t>
            </a:r>
          </a:p>
          <a:p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DB0A2FA-5D96-215B-CC72-FB61D8525A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01793" y="2734322"/>
            <a:ext cx="1857286" cy="2375089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8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</a:p>
          <a:p>
            <a:endParaRPr lang="en-US" altLang="zh-CN" b="1" dirty="0">
              <a:latin typeface="Aptos ExtraBold"/>
              <a:ea typeface="SimSu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b="1" dirty="0">
                <a:latin typeface="Aptos ExtraBold"/>
                <a:ea typeface="SimSun"/>
              </a:rPr>
              <a:t>工作组启动会议（8/14）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制定社区参与策略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948CEE70-39A4-44B7-C3E9-34D19AB5B8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21848" y="2653424"/>
            <a:ext cx="1838808" cy="2111708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9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-11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</a:p>
          <a:p>
            <a:endParaRPr lang="en-US" altLang="zh-CN" dirty="0">
              <a:latin typeface="Aptos ExtraBold"/>
              <a:ea typeface="SimSu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工作组会议2
</a:t>
            </a:r>
            <a:br>
              <a:rPr lang="zh-CN" dirty="0">
                <a:latin typeface="Aptos ExtraBold"/>
                <a:ea typeface="SimSun"/>
              </a:rPr>
            </a:br>
            <a:r>
              <a:rPr lang="zh-CN" dirty="0">
                <a:latin typeface="Aptos ExtraBold"/>
                <a:ea typeface="SimSun"/>
              </a:rPr>
              <a:t>（9月初）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公众听证会
</a:t>
            </a:r>
            <a:br>
              <a:rPr lang="zh-CN" dirty="0">
                <a:latin typeface="Aptos ExtraBold"/>
                <a:ea typeface="SimSun"/>
              </a:rPr>
            </a:br>
            <a:r>
              <a:rPr lang="zh-CN" dirty="0">
                <a:latin typeface="Aptos ExtraBold"/>
                <a:ea typeface="SimSun"/>
              </a:rPr>
              <a:t>（10月）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进行一系列一对一对话、跟进、焦点小组等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工作组会议3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起草最终调查结果和建议报告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30255E1E-52F3-FD18-1B19-D42D6870D7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12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</a:p>
          <a:p>
            <a:endParaRPr lang="en-US" altLang="zh-CN" dirty="0">
              <a:latin typeface="Aptos ExtraBold"/>
              <a:ea typeface="SimSu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工作组会议4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准备草案报告供公众评议期使用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12194B4-7038-6077-795A-394B86080A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22985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2026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年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1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  <a:r>
              <a:rPr kumimoji="0" lang="en-US" altLang="zh-CN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-3</a:t>
            </a:r>
            <a:r>
              <a:rPr kumimoji="0" lang="zh-CN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SimSun"/>
                <a:cs typeface="+mn-cs"/>
              </a:rPr>
              <a:t>月</a:t>
            </a:r>
          </a:p>
          <a:p>
            <a:endParaRPr lang="en-US" altLang="zh-CN" dirty="0">
              <a:latin typeface="Aptos ExtraBold"/>
              <a:ea typeface="SimSun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公众评议期
</a:t>
            </a:r>
            <a:br>
              <a:rPr lang="zh-CN" dirty="0">
                <a:latin typeface="Aptos ExtraBold"/>
                <a:ea typeface="SimSun"/>
              </a:rPr>
            </a:br>
            <a:r>
              <a:rPr lang="zh-CN" dirty="0">
                <a:latin typeface="Aptos ExtraBold"/>
                <a:ea typeface="SimSun"/>
              </a:rPr>
              <a:t>（1个月）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工作组会议5
</a:t>
            </a:r>
            <a:br>
              <a:rPr lang="zh-CN" dirty="0">
                <a:latin typeface="Aptos ExtraBold"/>
                <a:ea typeface="SimSun"/>
              </a:rPr>
            </a:br>
            <a:r>
              <a:rPr lang="zh-CN" dirty="0">
                <a:latin typeface="Aptos ExtraBold"/>
                <a:ea typeface="SimSun"/>
              </a:rPr>
              <a:t>（2月中旬）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zh-CN" dirty="0">
                <a:latin typeface="Aptos ExtraBold"/>
                <a:ea typeface="SimSun"/>
              </a:rPr>
              <a:t>完成报告并提交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32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3516-261A-68DB-4847-D0E700FDD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C113-8DCE-AF81-E716-9FA8208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参与组成部分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A189-8252-91A7-8E5E-503D7AB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925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800" dirty="0">
                <a:latin typeface="Aptos Narrow"/>
                <a:ea typeface="SimSun"/>
              </a:rPr>
              <a:t>在工作组会议和公众听证会上提供会议材料翻译和口译服务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800" dirty="0">
                <a:latin typeface="Aptos Narrow"/>
                <a:ea typeface="SimSun"/>
              </a:rPr>
              <a:t> </a:t>
            </a:r>
            <a:r>
              <a:rPr lang="zh-CN" sz="2800" dirty="0"/>
              <a:t>参加现有集会/社区活动以宣传公众听证会并收集意见 - 有建议吗？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altLang="en-US" sz="2800" dirty="0"/>
              <a:t>促成与</a:t>
            </a:r>
            <a:r>
              <a:rPr lang="zh-CN" sz="2800" dirty="0"/>
              <a:t>无法参加公众听证会的居民</a:t>
            </a:r>
            <a:r>
              <a:rPr lang="zh-CN" altLang="en-US" sz="2800" dirty="0"/>
              <a:t>进行</a:t>
            </a:r>
            <a:r>
              <a:rPr lang="zh-CN" sz="2800" dirty="0"/>
              <a:t>一对一</a:t>
            </a:r>
            <a:r>
              <a:rPr lang="zh-CN" altLang="en-US" sz="2800" dirty="0"/>
              <a:t>对话</a:t>
            </a:r>
            <a:r>
              <a:rPr lang="zh-CN" sz="2800" dirty="0"/>
              <a:t>和小组对话（在社区伙伴支持下）- 有建议吗？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900" b="1" i="1" dirty="0">
                <a:solidFill>
                  <a:schemeClr val="accent2"/>
                </a:solidFill>
                <a:latin typeface="Aptos Narrow"/>
                <a:ea typeface="SimSun"/>
              </a:rPr>
              <a:t>想象一下在这个项目结束时，在理想情况下，我们已经进行了哪些参与活动，我们与谁交谈过，我们如何与他们联系？ </a:t>
            </a:r>
          </a:p>
        </p:txBody>
      </p:sp>
    </p:spTree>
    <p:extLst>
      <p:ext uri="{BB962C8B-B14F-4D97-AF65-F5344CB8AC3E}">
        <p14:creationId xmlns:p14="http://schemas.microsoft.com/office/powerpoint/2010/main" val="668557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下一步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800" dirty="0">
                <a:latin typeface="Aptos Narrow"/>
                <a:ea typeface="SimSun"/>
              </a:rPr>
              <a:t>  下一次工作组会议，选项（时间调查）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400" dirty="0">
                <a:solidFill>
                  <a:srgbClr val="404040"/>
                </a:solidFill>
                <a:latin typeface="Aptos Narrow"/>
                <a:ea typeface="SimSun"/>
              </a:rPr>
              <a:t>9月12日星期五，上午11点至下午12:30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400" dirty="0">
                <a:solidFill>
                  <a:srgbClr val="404040"/>
                </a:solidFill>
                <a:latin typeface="Aptos Narrow"/>
                <a:ea typeface="SimSun"/>
              </a:rPr>
              <a:t>9月17日星期三，上午11:30至下午1点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400" dirty="0">
                <a:solidFill>
                  <a:srgbClr val="404040"/>
                </a:solidFill>
                <a:latin typeface="Aptos Narrow"/>
                <a:ea typeface="SimSun"/>
              </a:rPr>
              <a:t>9月18日星期四，下午12:30至2点</a:t>
            </a:r>
          </a:p>
          <a:p>
            <a:pPr marL="383540" lvl="2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800" dirty="0">
                <a:latin typeface="Aptos Narrow"/>
                <a:ea typeface="SimSun"/>
              </a:rPr>
              <a:t>三次公众听证会：（日期即将公布！）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F7E42D-8B5A-4FC8-81CD-9E60171F7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04651D-B9F4-4935-A02D-364153FBD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4" name="Content Placeholder 3" descr="Mass.' 1st environmental justice undersecretary plans to focus on ...">
            <a:extLst>
              <a:ext uri="{FF2B5EF4-FFF2-40B4-BE49-F238E27FC236}">
                <a16:creationId xmlns:a16="http://schemas.microsoft.com/office/drawing/2014/main" id="{EB0FF8AE-ACE5-6033-548F-9EDB4789ED5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21050" b="-1"/>
          <a:stretch>
            <a:fillRect/>
          </a:stretch>
        </p:blipFill>
        <p:spPr>
          <a:xfrm>
            <a:off x="4075043" y="10"/>
            <a:ext cx="8111272" cy="6857990"/>
          </a:xfrm>
          <a:prstGeom prst="rect">
            <a:avLst/>
          </a:prstGeom>
        </p:spPr>
      </p:pic>
      <p:pic>
        <p:nvPicPr>
          <p:cNvPr id="5" name="Picture 4" descr="Office of Environmental Justice and Equity logo, which contains trees, water, and the sun.">
            <a:extLst>
              <a:ext uri="{FF2B5EF4-FFF2-40B4-BE49-F238E27FC236}">
                <a16:creationId xmlns:a16="http://schemas.microsoft.com/office/drawing/2014/main" id="{D6708A00-33DB-5D80-F12A-A6323867C3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850" y="882650"/>
            <a:ext cx="3327400" cy="3429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6E75056-3AFA-A319-5D3E-521215FD7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53" y="3887251"/>
            <a:ext cx="4100844" cy="1570475"/>
          </a:xfrm>
        </p:spPr>
        <p:txBody>
          <a:bodyPr>
            <a:normAutofit/>
          </a:bodyPr>
          <a:lstStyle/>
          <a:p>
            <a:pPr algn="ctr"/>
            <a:r>
              <a:rPr lang="zh-CN" sz="4000" dirty="0">
                <a:solidFill>
                  <a:srgbClr val="FFFFFF"/>
                </a:solidFill>
                <a:ea typeface="Calibri Light"/>
                <a:cs typeface="Calibri Light"/>
              </a:rPr>
              <a:t>副部长 </a:t>
            </a:r>
            <a:br>
              <a:rPr lang="en-US" altLang="zh-CN" sz="4000" dirty="0">
                <a:solidFill>
                  <a:srgbClr val="FFFFFF"/>
                </a:solidFill>
                <a:ea typeface="Calibri Light"/>
                <a:cs typeface="Calibri Light"/>
              </a:rPr>
            </a:br>
            <a:r>
              <a:rPr lang="zh-CN" sz="4000" dirty="0">
                <a:solidFill>
                  <a:srgbClr val="FFFFFF"/>
                </a:solidFill>
                <a:ea typeface="Calibri Light"/>
                <a:cs typeface="Calibri Light"/>
              </a:rPr>
              <a:t>María Belén Power </a:t>
            </a:r>
          </a:p>
        </p:txBody>
      </p:sp>
    </p:spTree>
    <p:extLst>
      <p:ext uri="{BB962C8B-B14F-4D97-AF65-F5344CB8AC3E}">
        <p14:creationId xmlns:p14="http://schemas.microsoft.com/office/powerpoint/2010/main" val="2609657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议程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20000"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</a:rPr>
              <a:t>  欢迎 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zh-CN" sz="2000" dirty="0">
                <a:latin typeface="Aptos Narrow"/>
                <a:ea typeface="SimSun"/>
              </a:rPr>
              <a:t>点名[出席投票]  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zh-CN" sz="2000" dirty="0">
                <a:latin typeface="Aptos Narrow"/>
                <a:ea typeface="SimSun"/>
              </a:rPr>
              <a:t>审查会议议程</a:t>
            </a: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zh-CN" sz="2000" dirty="0">
                <a:latin typeface="Aptos Narrow"/>
                <a:ea typeface="SimSun"/>
              </a:rPr>
              <a:t>工作组成员介绍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zh-CN" sz="2000" dirty="0">
                <a:latin typeface="Aptos Narrow"/>
                <a:ea typeface="SimSun"/>
              </a:rPr>
              <a:t>工作组规范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</a:rPr>
              <a:t>  查尔斯河公平河流可获及性工作组概述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zh-CN" sz="2000" dirty="0">
                <a:latin typeface="Aptos Narrow"/>
                <a:ea typeface="SimSun"/>
              </a:rPr>
              <a:t>工作范围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zh-CN" sz="2000" dirty="0">
                <a:latin typeface="Aptos Narrow"/>
                <a:ea typeface="SimSun"/>
              </a:rPr>
              <a:t> 角色与责任审查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zh-CN" sz="2000" dirty="0">
                <a:latin typeface="Aptos Narrow" panose="020B0004020202020204" pitchFamily="34" charset="0"/>
                <a:ea typeface="SimSun"/>
              </a:rPr>
              <a:t> 时间表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zh-CN" sz="2000" dirty="0">
                <a:latin typeface="Aptos Narrow"/>
                <a:ea typeface="SimSun"/>
              </a:rPr>
              <a:t> 公众听证会结构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</a:rPr>
              <a:t>  工作组成员问题与下一步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</a:rPr>
              <a:t>  公众评论(如时间允许)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zh-CN" sz="2400" dirty="0">
                <a:latin typeface="Aptos Narrow"/>
                <a:ea typeface="SimSun"/>
              </a:rPr>
              <a:t>  休会[投票]</a:t>
            </a: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工作组规范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所有会议通知将根据公开会议法要求公开发布。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议程将至少提前48小时分发，并包括明确的讨论主题。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会议记录将在合理的时间范围内公开。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不会在公开发布的会议之外进行审议或决策。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成员将积极、尊重地倾听所有发言者，包括公众意见。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有关的分歧将以建设性方式表达，关注想法而非个人。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将减少打断，确保共同领导的公平参与。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将分配时间用于公众评论，并明确说明时长和格式。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zh-CN" sz="2000" dirty="0">
                <a:solidFill>
                  <a:schemeClr val="tx1"/>
                </a:solidFill>
                <a:latin typeface="Aptos Narrow"/>
                <a:ea typeface="SimSun"/>
              </a:rPr>
              <a:t>  成员将承认并考虑公众意见，作为决策过程的一部分。 </a:t>
            </a: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工作组规范（续）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将提供语言支持和通融条件，确保包容性参与。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会议将在无障碍场所和</a:t>
            </a:r>
            <a:r>
              <a:rPr lang="en-US" altLang="zh-CN" sz="2200" dirty="0">
                <a:solidFill>
                  <a:schemeClr val="tx1"/>
                </a:solidFill>
                <a:latin typeface="Aptos Narrow"/>
              </a:rPr>
              <a:t>/</a:t>
            </a: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或虚拟方式举行，以适应不同需求。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材料将以通俗易懂的语言分享并提供翻译。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成员将努力提升前线和历史上被边缘化小区的声音。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成员将提前审阅材料，做好充分准备以进行深思熟虑的参与。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期望成员出席并准时；如果无法参加，成员将提前通知共同领导。成员可以派人以公众身份参加会议，但该人员不持有投票权或工作组内的正式地位。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利益冲突将按照适用指南披露和管理。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将定期对规范进行重新审视，以确保其反映出不断变化的需求和回馈。 </a:t>
            </a:r>
          </a:p>
          <a:p>
            <a:pPr marL="383540" lvl="1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zh-CN" altLang="en-US" sz="2200" dirty="0">
                <a:solidFill>
                  <a:schemeClr val="tx1"/>
                </a:solidFill>
                <a:latin typeface="Aptos Narrow"/>
              </a:rPr>
              <a:t>鼓励成员提出改进会议流程和无障碍性的建议。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341FF-170F-978D-67D1-46B0B7884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5DC6-5174-C457-9E6D-2ADD6004B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工作组概述</a:t>
            </a:r>
            <a:r>
              <a:rPr lang="en-US" altLang="zh-CN" dirty="0">
                <a:latin typeface="Aptos Display"/>
              </a:rPr>
              <a:t> (1)</a:t>
            </a:r>
            <a:endParaRPr lang="zh-CN" dirty="0">
              <a:latin typeface="Aptos Display"/>
              <a:ea typeface="SimSu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F691A-3F59-F768-654F-50ABF6F98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3100" b="1" dirty="0">
                <a:solidFill>
                  <a:schemeClr val="accent2"/>
                </a:solidFill>
                <a:latin typeface="Aptos Narrow"/>
                <a:ea typeface="SimSun"/>
              </a:rPr>
              <a:t>范围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/>
                <a:ea typeface="SimSun"/>
                <a:cs typeface="+mn-lt"/>
              </a:rPr>
              <a:t>该工作组汇集了机构领导、倡权者和居民，以： </a:t>
            </a:r>
          </a:p>
          <a:p>
            <a:pPr marL="657860" lvl="1" indent="-457200">
              <a:lnSpc>
                <a:spcPct val="108000"/>
              </a:lnSpc>
            </a:pPr>
            <a:r>
              <a:rPr lang="zh-CN" sz="2600" dirty="0">
                <a:latin typeface="Aptos Narrow"/>
                <a:ea typeface="SimSun"/>
                <a:cs typeface="+mn-lt"/>
              </a:rPr>
              <a:t>确保所有社区，特别是历史上被边缘化的社区，在塑造河流未来方面有发言权。</a:t>
            </a:r>
          </a:p>
          <a:p>
            <a:pPr marL="657860" lvl="1" indent="-457200">
              <a:lnSpc>
                <a:spcPct val="108000"/>
              </a:lnSpc>
            </a:pPr>
            <a:r>
              <a:rPr lang="zh-CN" sz="2600" dirty="0">
                <a:latin typeface="Aptos Narrow"/>
                <a:ea typeface="SimSun"/>
                <a:cs typeface="+mn-lt"/>
              </a:rPr>
              <a:t>改善对河流资源和空间的物理、语言和文化的可获及性。</a:t>
            </a:r>
          </a:p>
          <a:p>
            <a:pPr marL="657860" lvl="1" indent="-457200">
              <a:lnSpc>
                <a:spcPct val="108000"/>
              </a:lnSpc>
            </a:pPr>
            <a:r>
              <a:rPr lang="zh-CN" sz="2600" dirty="0">
                <a:latin typeface="Aptos Narrow"/>
                <a:ea typeface="SimSun"/>
                <a:cs typeface="+mn-lt"/>
              </a:rPr>
              <a:t>协调各管辖区的环境、娱乐和基础设施倡议。</a:t>
            </a:r>
          </a:p>
          <a:p>
            <a:pPr marL="657860" lvl="1" indent="-457200">
              <a:lnSpc>
                <a:spcPct val="108000"/>
              </a:lnSpc>
            </a:pPr>
            <a:r>
              <a:rPr lang="zh-CN" sz="2600" dirty="0">
                <a:latin typeface="Aptos Narrow"/>
                <a:ea typeface="SimSun"/>
              </a:rPr>
              <a:t>建立包容性框架，用于公众参与、教育和长期管理。</a:t>
            </a:r>
          </a:p>
        </p:txBody>
      </p:sp>
    </p:spTree>
    <p:extLst>
      <p:ext uri="{BB962C8B-B14F-4D97-AF65-F5344CB8AC3E}">
        <p14:creationId xmlns:p14="http://schemas.microsoft.com/office/powerpoint/2010/main" val="325478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41DDB-A26C-491C-BDD2-9F60140DF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61B29-DD61-843E-1FA6-090996D5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工作组概述</a:t>
            </a:r>
            <a:r>
              <a:rPr lang="en-US" altLang="zh-CN" dirty="0">
                <a:latin typeface="Aptos Display"/>
                <a:ea typeface="SimSun"/>
              </a:rPr>
              <a:t> (2)</a:t>
            </a:r>
            <a:endParaRPr lang="zh-CN" dirty="0">
              <a:latin typeface="Aptos Display"/>
              <a:ea typeface="SimSu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3100" b="1" dirty="0">
                <a:solidFill>
                  <a:schemeClr val="accent2"/>
                </a:solidFill>
                <a:latin typeface="Aptos Narrow" panose="020B0004020202020204" pitchFamily="34" charset="0"/>
                <a:ea typeface="SimSun"/>
              </a:rPr>
              <a:t>目标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为保护与娱乐部门(DCR)提出建议，确保：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  公平</a:t>
            </a:r>
            <a:r>
              <a:rPr lang="zh-CN" altLang="en-US" sz="2600" dirty="0">
                <a:latin typeface="Aptos Narrow" panose="020B0004020202020204" pitchFamily="34" charset="0"/>
                <a:ea typeface="SimSun"/>
              </a:rPr>
              <a:t>获及</a:t>
            </a:r>
            <a:r>
              <a:rPr lang="zh-CN" sz="2600" dirty="0">
                <a:latin typeface="Aptos Narrow" panose="020B0004020202020204" pitchFamily="34" charset="0"/>
                <a:ea typeface="SimSun"/>
              </a:rPr>
              <a:t>查尔斯河，尤其是朗费罗桥（Longfellow bridge）和埃利奥特桥（Eliot bridge）之间的区域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  包容性参与和决策过程  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  改善与所有相关利益方的沟通</a:t>
            </a:r>
          </a:p>
        </p:txBody>
      </p:sp>
    </p:spTree>
    <p:extLst>
      <p:ext uri="{BB962C8B-B14F-4D97-AF65-F5344CB8AC3E}">
        <p14:creationId xmlns:p14="http://schemas.microsoft.com/office/powerpoint/2010/main" val="3980217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3C1FC-E21D-1B98-9442-3710EF517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5E2F3-84C0-36BF-2DB7-6E35E9473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/>
                <a:ea typeface="SimSun"/>
              </a:rPr>
              <a:t>工作组概述</a:t>
            </a:r>
            <a:r>
              <a:rPr lang="en-US" altLang="zh-CN" dirty="0">
                <a:latin typeface="Aptos Display"/>
              </a:rPr>
              <a:t> (3)</a:t>
            </a:r>
            <a:endParaRPr lang="zh-CN" dirty="0">
              <a:latin typeface="Aptos Display"/>
              <a:ea typeface="SimSu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DAB4F-1D72-F442-A08D-CCF865EB6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13973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3100" b="1" dirty="0">
                <a:solidFill>
                  <a:schemeClr val="accent2"/>
                </a:solidFill>
                <a:latin typeface="Aptos Narrow"/>
                <a:ea typeface="SimSun"/>
              </a:rPr>
              <a:t>角色和责任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（如2025财年通过的州预算外部第205条所述）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   举办三次公众听证会并收集公众反馈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zh-CN" sz="2600" dirty="0">
                <a:latin typeface="Aptos Narrow"/>
                <a:ea typeface="SimSun"/>
              </a:rPr>
              <a:t>   </a:t>
            </a:r>
            <a:r>
              <a:rPr lang="zh-CN" sz="2600" dirty="0"/>
              <a:t>向众议院和参议院书记员提交建议报告</a:t>
            </a:r>
          </a:p>
        </p:txBody>
      </p:sp>
    </p:spTree>
    <p:extLst>
      <p:ext uri="{BB962C8B-B14F-4D97-AF65-F5344CB8AC3E}">
        <p14:creationId xmlns:p14="http://schemas.microsoft.com/office/powerpoint/2010/main" val="3489859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F0D9C-07A1-443A-1FE2-09BF7A33E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692E-2945-10B2-1161-EEAB7BEFE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Aptos Display" panose="020B0004020202020204" pitchFamily="34" charset="0"/>
                <a:ea typeface="SimSun"/>
              </a:rPr>
              <a:t>工作组概述</a:t>
            </a:r>
            <a:r>
              <a:rPr lang="en-US" altLang="zh-CN" dirty="0">
                <a:latin typeface="Aptos Display" panose="020B0004020202020204" pitchFamily="34" charset="0"/>
                <a:ea typeface="SimSun"/>
              </a:rPr>
              <a:t> </a:t>
            </a:r>
            <a:r>
              <a:rPr lang="en-US" altLang="zh-CN" dirty="0">
                <a:latin typeface="Aptos Display"/>
              </a:rPr>
              <a:t>(4)</a:t>
            </a:r>
            <a:endParaRPr lang="zh-CN" dirty="0">
              <a:latin typeface="Aptos Display" panose="020B0004020202020204" pitchFamily="34" charset="0"/>
              <a:ea typeface="SimSun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D736C-6453-9537-B529-DCC7BED8A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36719"/>
            <a:ext cx="10058400" cy="4023360"/>
          </a:xfrm>
        </p:spPr>
        <p:txBody>
          <a:bodyPr>
            <a:normAutofit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3100" b="1" dirty="0">
                <a:solidFill>
                  <a:schemeClr val="accent2"/>
                </a:solidFill>
                <a:latin typeface="Aptos Narrow" panose="020B0004020202020204" pitchFamily="34" charset="0"/>
                <a:ea typeface="SimSun"/>
              </a:rPr>
              <a:t>支持团队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		</a:t>
            </a:r>
            <a:r>
              <a:rPr lang="zh-CN" altLang="en-US" sz="2600" dirty="0">
                <a:latin typeface="Aptos Narrow" panose="020B0004020202020204" pitchFamily="34" charset="0"/>
              </a:rPr>
              <a:t>作为资源帮助为工作组的工作提供信息（例如，</a:t>
            </a:r>
            <a:r>
              <a:rPr lang="en-US" altLang="zh-CN" sz="2600" dirty="0">
                <a:latin typeface="Aptos Narrow" panose="020B0004020202020204" pitchFamily="34" charset="0"/>
              </a:rPr>
              <a:t>                                                 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2600" dirty="0">
                <a:latin typeface="Aptos Narrow" panose="020B0004020202020204" pitchFamily="34" charset="0"/>
              </a:rPr>
              <a:t>                           </a:t>
            </a:r>
            <a:r>
              <a:rPr lang="zh-CN" altLang="en-US" sz="2600" dirty="0">
                <a:latin typeface="Aptos Narrow" panose="020B0004020202020204" pitchFamily="34" charset="0"/>
              </a:rPr>
              <a:t>背景信息、情境设定等）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		向公众传达工作组的工作 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dirty="0">
              <a:latin typeface="Aptos Narrow" panose="020B0004020202020204" pitchFamily="34" charset="0"/>
            </a:endParaRP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zh-CN" sz="2600" dirty="0">
                <a:latin typeface="Aptos Narrow" panose="020B0004020202020204" pitchFamily="34" charset="0"/>
                <a:ea typeface="SimSun"/>
              </a:rPr>
              <a:t>		提供会议引导、收集公众意见，并支持工作组生成最终调查结果和建议报告</a:t>
            </a:r>
          </a:p>
        </p:txBody>
      </p:sp>
      <p:pic>
        <p:nvPicPr>
          <p:cNvPr id="4" name="Picture 2" descr="dcr-logo">
            <a:extLst>
              <a:ext uri="{FF2B5EF4-FFF2-40B4-BE49-F238E27FC236}">
                <a16:creationId xmlns:a16="http://schemas.microsoft.com/office/drawing/2014/main" id="{0C6B68A4-DA47-241E-8FA2-97981CD83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339" y="2813170"/>
            <a:ext cx="809469" cy="96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etropolitan Area Planning Council (MAPC) | MARPA">
            <a:extLst>
              <a:ext uri="{FF2B5EF4-FFF2-40B4-BE49-F238E27FC236}">
                <a16:creationId xmlns:a16="http://schemas.microsoft.com/office/drawing/2014/main" id="{DFD71D7C-E5F3-72FC-BB90-D21C06EC6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6" y="4686155"/>
            <a:ext cx="1238410" cy="83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9004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SimSun"/>
        <a:cs typeface=""/>
      </a:majorFont>
      <a:minorFont>
        <a:latin typeface="Calibri" panose="020F0502020204030204"/>
        <a:ea typeface="SimSun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90EAB3-93EA-4ED7-883F-1F52161FC7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ac202d-5dfe-4943-8fc4-9115dd8079c4"/>
    <ds:schemaRef ds:uri="699ac1d4-ca39-4946-aa46-a9cdf037db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1355</TotalTime>
  <Words>1657</Words>
  <Application>Microsoft Office PowerPoint</Application>
  <PresentationFormat>Widescreen</PresentationFormat>
  <Paragraphs>109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Retrospect</vt:lpstr>
      <vt:lpstr>查尔斯河（Charles River）公平河流可获及性工作组</vt:lpstr>
      <vt:lpstr>副部长  María Belén Power </vt:lpstr>
      <vt:lpstr>议程</vt:lpstr>
      <vt:lpstr>工作组规范</vt:lpstr>
      <vt:lpstr>工作组规范（续）</vt:lpstr>
      <vt:lpstr>工作组概述 (1)</vt:lpstr>
      <vt:lpstr>工作组概述 (2)</vt:lpstr>
      <vt:lpstr>工作组概述 (3)</vt:lpstr>
      <vt:lpstr>工作组概述 (4)</vt:lpstr>
      <vt:lpstr>工作组概述 (5)</vt:lpstr>
      <vt:lpstr>项目时间表</vt:lpstr>
      <vt:lpstr>参与组成部分</vt:lpstr>
      <vt:lpstr>下一步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Dina Reed</dc:creator>
  <cp:lastModifiedBy>Roy, Monika (DCR)</cp:lastModifiedBy>
  <cp:revision>8</cp:revision>
  <dcterms:created xsi:type="dcterms:W3CDTF">2025-08-11T23:41:35Z</dcterms:created>
  <dcterms:modified xsi:type="dcterms:W3CDTF">2025-09-19T19:23:45Z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