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75" r:id="rId6"/>
    <p:sldId id="257" r:id="rId7"/>
    <p:sldId id="258" r:id="rId8"/>
    <p:sldId id="273" r:id="rId9"/>
    <p:sldId id="276" r:id="rId10"/>
    <p:sldId id="259" r:id="rId11"/>
    <p:sldId id="260" r:id="rId12"/>
    <p:sldId id="262" r:id="rId13"/>
    <p:sldId id="274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AF46C09E-133E-B9F8-6D1D-9F90CC7FE3A8}" name="belen peñaloza" initials="bp" userId="5a0d04b446061339" providerId="Windows Live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3D9DC-A2E6-463E-A3EB-1D91CD328C61}" v="66" dt="2025-08-14T02:44:02.795"/>
    <p1510:client id="{25FDB7CF-BAA4-0CAC-2747-52A987B576D7}" v="311" dt="2025-08-14T16:50:42.553"/>
    <p1510:client id="{347515B5-A438-197D-7328-59990B1F5342}" v="10" dt="2025-08-12T20:46:37.271"/>
    <p1510:client id="{37AC4DED-A04A-0A3E-81C5-D0C27EA281DA}" v="23" dt="2025-08-14T13:13:27.966"/>
    <p1510:client id="{60AD3805-0671-ABFE-7041-1F53621CC599}" v="355" dt="2025-08-14T00:54:41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 dirty="0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rivertaskforce@mass.gov" TargetMode="External"/><Relationship Id="rId2" Type="http://schemas.openxmlformats.org/officeDocument/2006/relationships/hyperlink" Target="https://www.mass.gov/info-details/charles-river-task-force-on-equitable-river-ac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5000" dirty="0">
                <a:latin typeface="Aptos Display" panose="020B0004020202020204" pitchFamily="34" charset="0"/>
                <a:ea typeface="+mj-lt"/>
                <a:cs typeface="+mj-lt"/>
              </a:rPr>
              <a:t>Grupo de Trabajo del Río Charles sobre el acceso equitativo al río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s-AR" sz="2800" dirty="0">
                <a:latin typeface="Aptos Narrow" panose="020B0004020202020204" pitchFamily="34" charset="0"/>
              </a:rPr>
              <a:t>Reunión inicial | 14 de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A5AD8-CF7E-301D-BD33-8A69CB69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B87-D35E-1DAF-8016-8481A0A3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 panose="020B0004020202020204" pitchFamily="34" charset="0"/>
              </a:rPr>
              <a:t>Descripción general del Grupo de Trabajo (5)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48A128-0661-3FE7-08E3-E3B9809B7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3197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 dirty="0">
              <a:latin typeface="Aptos Narrow"/>
              <a:ea typeface="Calibri"/>
              <a:cs typeface="Calibri"/>
            </a:endParaRPr>
          </a:p>
          <a:p>
            <a:r>
              <a:rPr lang="es-AR" dirty="0">
                <a:latin typeface="Aptos Narrow"/>
                <a:ea typeface="Calibri"/>
                <a:cs typeface="Calibri"/>
              </a:rPr>
              <a:t>Toda la información sobre el Grupo de Trabajo estará disponible en el siguiente enlace: </a:t>
            </a:r>
            <a:br>
              <a:rPr lang="es-AR" dirty="0">
                <a:latin typeface="Aptos Narrow"/>
                <a:ea typeface="+mn-lt"/>
                <a:cs typeface="+mn-lt"/>
              </a:rPr>
            </a:br>
            <a:r>
              <a:rPr lang="es-AR" dirty="0">
                <a:latin typeface="Aptos Narrow"/>
                <a:ea typeface="+mn-lt"/>
                <a:cs typeface="+mn-lt"/>
                <a:hlinkClick r:id="rId2"/>
              </a:rPr>
              <a:t>https://www.mass.gov/info-details/charles-river-task-force-on-equitable-river-access</a:t>
            </a:r>
            <a:r>
              <a:rPr lang="es-AR" dirty="0">
                <a:latin typeface="Aptos Narrow"/>
                <a:ea typeface="+mn-lt"/>
                <a:cs typeface="+mn-lt"/>
              </a:rPr>
              <a:t> </a:t>
            </a:r>
          </a:p>
          <a:p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r>
              <a:rPr lang="es-AR" dirty="0">
                <a:latin typeface="Aptos Narrow"/>
                <a:ea typeface="Calibri" panose="020F0502020204030204"/>
                <a:cs typeface="Calibri" panose="020F0502020204030204"/>
              </a:rPr>
              <a:t>Correo electrónico de contacto del Grupo de Trabajo: </a:t>
            </a:r>
            <a:br>
              <a:rPr lang="es-AR" dirty="0">
                <a:latin typeface="Aptos Narrow"/>
                <a:ea typeface="+mn-lt"/>
                <a:cs typeface="+mn-lt"/>
              </a:rPr>
            </a:br>
            <a:r>
              <a:rPr lang="es-AR" dirty="0">
                <a:latin typeface="Aptos Narrow"/>
                <a:ea typeface="+mn-lt"/>
                <a:cs typeface="+mn-lt"/>
                <a:hlinkClick r:id="rId3"/>
              </a:rPr>
              <a:t>charlesrivertaskforce@mass.gov</a:t>
            </a:r>
          </a:p>
        </p:txBody>
      </p:sp>
      <p:pic>
        <p:nvPicPr>
          <p:cNvPr id="9" name="Picture 8" descr="A QR code that leads to the Charles River Task Force webpage.">
            <a:extLst>
              <a:ext uri="{FF2B5EF4-FFF2-40B4-BE49-F238E27FC236}">
                <a16:creationId xmlns:a16="http://schemas.microsoft.com/office/drawing/2014/main" id="{1E56C3FB-387C-9BB4-0ADB-E76F4BF8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3655" y="2263252"/>
            <a:ext cx="1660479" cy="166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19C-2CE8-2D03-F274-E19F185F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CRONOGRAMA DEL PROYECTO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750A-DF0D-DF50-7709-E6A52CB91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sz="2000" dirty="0">
                <a:latin typeface="Aptos ExtraBold" panose="020B0004020202020204" pitchFamily="34" charset="0"/>
              </a:rPr>
              <a:t>Evaluación inicial y preparación para la participación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17B3-6E24-85B2-E567-9957DB0789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s-AR" sz="2000" dirty="0">
                <a:latin typeface="Aptos ExtraBold" panose="020B0004020202020204" pitchFamily="34" charset="0"/>
              </a:rPr>
              <a:t>Divulgación y participación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6236-58B3-8708-A45C-3CFCD460A8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s-AR" sz="2000" dirty="0">
                <a:latin typeface="Aptos ExtraBold" panose="020B0004020202020204" pitchFamily="34" charset="0"/>
              </a:rPr>
              <a:t>Desarrollo de recomendaciones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835657-5DA0-1A6D-5167-12F6EB432C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137" y="2553024"/>
            <a:ext cx="1869709" cy="151884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A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Julio</a:t>
            </a:r>
          </a:p>
          <a:p>
            <a:endParaRPr lang="es-AR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dirty="0">
                <a:latin typeface="Aptos ExtraBold" panose="020B0004020202020204" pitchFamily="34" charset="0"/>
              </a:rPr>
              <a:t>Reuniones informativas iniciales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dirty="0">
                <a:latin typeface="Aptos ExtraBold" panose="020B0004020202020204" pitchFamily="34" charset="0"/>
              </a:rPr>
              <a:t>Mapeo preliminar de las partes interesadas</a:t>
            </a:r>
          </a:p>
          <a:p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B0A2FA-5D96-215B-CC72-FB61D8525A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986087" y="2589770"/>
            <a:ext cx="1941077" cy="2020022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A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Agosto</a:t>
            </a:r>
          </a:p>
          <a:p>
            <a:endParaRPr lang="es-AR" b="1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b="1" dirty="0">
                <a:latin typeface="Aptos ExtraBold"/>
              </a:rPr>
              <a:t>Reunión inicial del Grupo de Trabajo (8/14)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dirty="0">
                <a:latin typeface="Aptos ExtraBold"/>
              </a:rPr>
              <a:t>Desarrollo de estrategias para la participación de la comunidad.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48CEE70-39A4-44B7-C3E9-34D19AB5B8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39433" y="2514923"/>
            <a:ext cx="2025553" cy="2942447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A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Septiembre - Noviembre</a:t>
            </a:r>
          </a:p>
          <a:p>
            <a:endParaRPr lang="es-AR" sz="1100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Segunda reunión del Grupo de Trabajo (principios de septiembre)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Audiencias públicas (octubre).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Realización de serie de conversaciones individuales, seguimiento, grupos de enfoque, etc.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Tercera reunión del Grupo de Trabajo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Borrador del informe final de hallazgos y recomendaciones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0255E1E-52F3-FD18-1B19-D42D6870D7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36101" y="2526007"/>
            <a:ext cx="1989333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A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Diciembre</a:t>
            </a:r>
          </a:p>
          <a:p>
            <a:endParaRPr lang="es-AR" sz="1100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Cuarta reunión del Grupo de Trabajo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Preparación del borrador del informe para el período de comentarios del público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100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12194B4-7038-6077-795A-394B86080A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350354" y="2514924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A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Enero – Marzo del 2026</a:t>
            </a:r>
          </a:p>
          <a:p>
            <a:endParaRPr lang="es-AR" sz="1100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Período de comentarios del público (un mes)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Quinta reunión del Grupo de Trabajo (mediados de febrero)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AR" sz="1100" dirty="0">
                <a:latin typeface="Aptos ExtraBold"/>
              </a:rPr>
              <a:t>Finalización y entrega del informe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100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100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 panose="020B0004020202020204" pitchFamily="34" charset="0"/>
              </a:rPr>
              <a:t>Componentes para la participación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800" dirty="0">
                <a:latin typeface="Aptos Narrow"/>
              </a:rPr>
              <a:t>Traducción de materiales de reuniones y servicios de interpretación disponibles en reuniones del Grupo de Trabajo (TF) y audiencias públicas.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800" dirty="0">
                <a:latin typeface="Aptos Narrow"/>
              </a:rPr>
              <a:t> Asistencia de reuniones/eventos comunitarios existentes para promover las audiencias públicas y recopilar información –</a:t>
            </a:r>
            <a:r>
              <a:rPr lang="es-AR" sz="2800" i="1" dirty="0">
                <a:latin typeface="Aptos Narrow"/>
              </a:rPr>
              <a:t>¿Sugerencias?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800" i="1" dirty="0">
                <a:latin typeface="Aptos Narrow"/>
              </a:rPr>
              <a:t> </a:t>
            </a:r>
            <a:r>
              <a:rPr lang="es-AR" sz="2800" dirty="0">
                <a:latin typeface="Aptos Narrow"/>
              </a:rPr>
              <a:t>Facilitación de conversaciones individuales y en grupos pequeños (con el apoyo de socios comunitarios) para los residentes que no pueden asistir a las audiencias públicas –  </a:t>
            </a:r>
            <a:r>
              <a:rPr lang="es-AR" sz="2800" i="1" dirty="0">
                <a:latin typeface="Aptos Narrow"/>
              </a:rPr>
              <a:t>¿Sugerencias?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900" b="1" i="1" dirty="0">
                <a:solidFill>
                  <a:schemeClr val="accent2"/>
                </a:solidFill>
                <a:latin typeface="Aptos Narrow"/>
              </a:rPr>
              <a:t>Al final de este proyecto, en un escenario ideal, ¿qué participación se habrá generado, con quién se habrá logrado y cómo se habrá establecido la conexión? </a:t>
            </a: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/>
              </a:rPr>
              <a:t>Próximos pasos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56132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800" dirty="0">
                <a:latin typeface="Aptos Narrow"/>
              </a:rPr>
              <a:t>  Opciones de fechas para la próxima reunión del Grupo de Trabajo (encuesta en Doodle)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400" dirty="0">
                <a:solidFill>
                  <a:srgbClr val="404040"/>
                </a:solidFill>
                <a:latin typeface="Aptos Narrow"/>
              </a:rPr>
              <a:t>Viernes, 12 de septiembre, de 11 a. m. a 12:30 p. m.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400" dirty="0">
                <a:solidFill>
                  <a:srgbClr val="404040"/>
                </a:solidFill>
                <a:latin typeface="Aptos Narrow"/>
              </a:rPr>
              <a:t>Miércoles, 17 de septiembre, de 11:30 a. m. a 1 p. m.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400" dirty="0">
                <a:solidFill>
                  <a:srgbClr val="404040"/>
                </a:solidFill>
                <a:latin typeface="Aptos Narrow"/>
              </a:rPr>
              <a:t>Jueves, 18 de septiembre, de 12:30 p. m. a 2 p. m.</a:t>
            </a: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800" dirty="0">
                <a:latin typeface="Aptos Narrow"/>
              </a:rPr>
              <a:t>Tres audiencias públicas: (¡Las fechas se anunciarán próximamente!)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75056-3AFA-A319-5D3E-521215FD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430" y="3630185"/>
            <a:ext cx="4100844" cy="1570475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solidFill>
                  <a:srgbClr val="FFFFFF"/>
                </a:solidFill>
                <a:ea typeface="Calibri Light"/>
                <a:cs typeface="Calibri Light"/>
              </a:rPr>
              <a:t>Subsecretaria                 </a:t>
            </a:r>
            <a:r>
              <a:rPr lang="es-AR" sz="3600" dirty="0">
                <a:solidFill>
                  <a:srgbClr val="FFFFFF"/>
                </a:solidFill>
                <a:ea typeface="Calibri Light"/>
                <a:cs typeface="Calibri Light"/>
              </a:rPr>
              <a:t> María Belén Power </a:t>
            </a:r>
          </a:p>
        </p:txBody>
      </p:sp>
      <p:pic>
        <p:nvPicPr>
          <p:cNvPr id="5" name="Picture 4" descr="Office of Environmental Justice and Equity logo, which contains trees, water, and the sun.">
            <a:extLst>
              <a:ext uri="{FF2B5EF4-FFF2-40B4-BE49-F238E27FC236}">
                <a16:creationId xmlns:a16="http://schemas.microsoft.com/office/drawing/2014/main" id="{D6708A00-33DB-5D80-F12A-A6323867C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882650"/>
            <a:ext cx="3327400" cy="3429000"/>
          </a:xfrm>
          <a:prstGeom prst="rect">
            <a:avLst/>
          </a:prstGeom>
        </p:spPr>
      </p:pic>
      <p:pic>
        <p:nvPicPr>
          <p:cNvPr id="4" name="Content Placeholder 3" descr="Mass.' 1st environmental justice undersecretary plans to focus on ...">
            <a:extLst>
              <a:ext uri="{FF2B5EF4-FFF2-40B4-BE49-F238E27FC236}">
                <a16:creationId xmlns:a16="http://schemas.microsoft.com/office/drawing/2014/main" id="{EB0FF8AE-ACE5-6033-548F-9EDB4789ED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050" b="-1"/>
          <a:stretch>
            <a:fillRect/>
          </a:stretch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 panose="020B00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357658" cy="402336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s-AR" sz="2400" dirty="0">
                <a:latin typeface="Aptos Narrow"/>
              </a:rPr>
              <a:t>  Bienvenida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s-AR" sz="2000" dirty="0">
                <a:latin typeface="Aptos Narrow"/>
              </a:rPr>
              <a:t>Paso de lista [Votación de asistencia] 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s-AR" sz="2000" dirty="0">
                <a:latin typeface="Aptos Narrow"/>
              </a:rPr>
              <a:t>Revisión de la agenda de la reunión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s-AR" sz="2000" dirty="0">
                <a:latin typeface="Aptos Narrow"/>
              </a:rPr>
              <a:t>Presentaciones de los miembros del Grupo de Trabajo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s-AR" sz="2000" dirty="0">
                <a:latin typeface="Aptos Narrow"/>
              </a:rPr>
              <a:t>Normas del Grupo de Trabajo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2400" dirty="0">
                <a:latin typeface="Aptos Narrow"/>
              </a:rPr>
              <a:t>  Descripción general del Grupo de Trabajo del Río Charles sobre el acceso equitativo al río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s-AR" sz="2000" dirty="0">
                <a:latin typeface="Aptos Narrow"/>
              </a:rPr>
              <a:t>Alcance del trabajo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s-AR" sz="2000" dirty="0">
                <a:latin typeface="Aptos Narrow"/>
              </a:rPr>
              <a:t> Revisión de roles y responsabilidades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s-AR" sz="2000" dirty="0">
                <a:latin typeface="Aptos Narrow" panose="020B0004020202020204" pitchFamily="34" charset="0"/>
              </a:rPr>
              <a:t> Cronograma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s-AR" sz="2000" dirty="0">
                <a:latin typeface="Aptos Narrow"/>
              </a:rPr>
              <a:t> Estructura de las audiencias públicas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2400" dirty="0">
                <a:latin typeface="Aptos Narrow"/>
              </a:rPr>
              <a:t>  Preguntas de los miembros del Grupo de Trabajo y próximos pasos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2400" dirty="0">
                <a:latin typeface="Aptos Narrow"/>
              </a:rPr>
              <a:t>  Comentarios del público (según lo permita el tiempo)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2400" dirty="0">
                <a:latin typeface="Aptos Narrow"/>
              </a:rPr>
              <a:t>  Cierre de la sesión [Votación]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 panose="020B0004020202020204" pitchFamily="34" charset="0"/>
              </a:rPr>
              <a:t>Normas del Grupo de Trabajo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13863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Todos los avisos de reuniones se publicarán de acuerdo con los requisitos de la Ley de Reuniones Abiertas.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Las agendas se distribuirán con al menos 48 horas de anticipación e incluirán temas claros de discusión.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Las actas de las reuniones se pondrán a disposición del público dentro de un plazo razonable.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No se realizará ninguna deliberación ni toma de decisiones fuera de las reuniones anunciadas públicamente.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Los miembros escucharán activamente y respetuosamente a todos los oradores, incluidos los comentarios del público.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Los desacuerdos se expresarán de forma constructiva, centrándose en las ideas más que en las personas.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Se minimizarán las interrupciones para garantizar una participación equitativa de los codirectores.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Se asignará tiempo para los comentarios del público, con pautas claras sobre la duración y el formato.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AR" sz="1850" dirty="0">
                <a:solidFill>
                  <a:schemeClr val="tx1"/>
                </a:solidFill>
                <a:latin typeface="Aptos Narrow"/>
              </a:rPr>
              <a:t>  Los miembros reconocerán y considerarán los comentarios del público como parte del proceso de toma de decisiones.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185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53353"/>
            <a:ext cx="10424160" cy="1450757"/>
          </a:xfrm>
        </p:spPr>
        <p:txBody>
          <a:bodyPr>
            <a:normAutofit/>
          </a:bodyPr>
          <a:lstStyle/>
          <a:p>
            <a:r>
              <a:rPr lang="es-AR" sz="4500" dirty="0">
                <a:latin typeface="Aptos Display"/>
              </a:rPr>
              <a:t>Normas del Grupo de Trabajo (continuación)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85724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Se proporcionará acceso al idioma y adaptaciones para garantizar una participación inclusiva.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Las reuniones se llevarán a cabo en lugares accesibles y/o de manera virtual para atender diversas necesidades.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Los materiales se compartirán en un lenguaje claro y serán traducidos.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Los miembros procurarán dar voz a las comunidades de primera línea y a las históricamente marginadas.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Los miembros revisarán los materiales con antelación y vendrán preparados para participar de manera reflexiva.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Se espera asistencia y puntualidad; los miembros notificarán a los codirectores con anticipación si no pueden asistir. Los miembros podrán enviar a otra persona para asistir en calidad de público, pero dicha persona no tendrá derecho a voto ni posición formal dentro del Grupo de Trabajo.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Los conflictos de interés deberán ser revelados y gestionados conforme a la normativa aplicable.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Las normas se revisarán periódicamente para reflejar la evolución de las necesidades y la retroalimentación.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/>
              </a:rPr>
              <a:t>Se alienta a los miembros a sugerir mejoras en los procesos de reunión y la accesibilidad.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16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341FF-170F-978D-67D1-46B0B7884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5DC6-5174-C457-9E6D-2ADD600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/>
              </a:rPr>
              <a:t>Descripción general del Grupo de Trabajo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691A-3F59-F768-654F-50ABF6F98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507287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3100" b="1" dirty="0">
                <a:solidFill>
                  <a:schemeClr val="accent2"/>
                </a:solidFill>
                <a:latin typeface="Aptos Narrow"/>
              </a:rPr>
              <a:t>Alcance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600" dirty="0">
                <a:latin typeface="Aptos Narrow"/>
                <a:ea typeface="+mn-lt"/>
                <a:cs typeface="+mn-lt"/>
              </a:rPr>
              <a:t>Este Grupo de Trabajo reúne a líderes de organismos, defensores y residentes para: </a:t>
            </a:r>
          </a:p>
          <a:p>
            <a:pPr marL="657860" lvl="1" indent="-457200">
              <a:lnSpc>
                <a:spcPct val="108000"/>
              </a:lnSpc>
            </a:pPr>
            <a:r>
              <a:rPr lang="es-AR" sz="2600" dirty="0">
                <a:latin typeface="Aptos Narrow"/>
                <a:ea typeface="+mn-lt"/>
                <a:cs typeface="+mn-lt"/>
              </a:rPr>
              <a:t>Garantizar que todas las comunidades, en especial aquellas históricamente marginadas, tengan voz en la definición del futuro del río.</a:t>
            </a:r>
          </a:p>
          <a:p>
            <a:pPr marL="657860" lvl="1" indent="-457200">
              <a:lnSpc>
                <a:spcPct val="108000"/>
              </a:lnSpc>
            </a:pPr>
            <a:r>
              <a:rPr lang="es-AR" sz="2600" dirty="0">
                <a:latin typeface="Aptos Narrow"/>
                <a:ea typeface="+mn-lt"/>
                <a:cs typeface="+mn-lt"/>
              </a:rPr>
              <a:t>Mejorar el acceso físico, lingüístico y cultural a los recursos y espacios del río.</a:t>
            </a:r>
          </a:p>
          <a:p>
            <a:pPr marL="657860" lvl="1" indent="-457200">
              <a:lnSpc>
                <a:spcPct val="108000"/>
              </a:lnSpc>
            </a:pPr>
            <a:r>
              <a:rPr lang="es-AR" sz="2600" dirty="0">
                <a:latin typeface="Aptos Narrow"/>
                <a:ea typeface="+mn-lt"/>
                <a:cs typeface="+mn-lt"/>
              </a:rPr>
              <a:t>Alinear iniciativas ambientales, recreativas y de infraestructura en las distintas jurisdicciones.</a:t>
            </a:r>
          </a:p>
          <a:p>
            <a:pPr marL="657860" lvl="1" indent="-457200">
              <a:lnSpc>
                <a:spcPct val="108000"/>
              </a:lnSpc>
            </a:pPr>
            <a:r>
              <a:rPr lang="es-AR" sz="2600" dirty="0">
                <a:latin typeface="Aptos Narrow"/>
              </a:rPr>
              <a:t>Construir marcos inclusivos para la participación pública, la educación y la gestión a largo plazo.</a:t>
            </a:r>
          </a:p>
        </p:txBody>
      </p:sp>
    </p:spTree>
    <p:extLst>
      <p:ext uri="{BB962C8B-B14F-4D97-AF65-F5344CB8AC3E}">
        <p14:creationId xmlns:p14="http://schemas.microsoft.com/office/powerpoint/2010/main" val="3254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41DDB-A26C-491C-BDD2-9F60140D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1B29-DD61-843E-1FA6-090996D5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/>
              </a:rPr>
              <a:t>Descripción general del Grupo de Trabajo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490662" cy="4023360"/>
          </a:xfrm>
        </p:spPr>
        <p:txBody>
          <a:bodyPr>
            <a:normAutofit lnSpcReduction="10000"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3100" b="1" dirty="0">
                <a:solidFill>
                  <a:schemeClr val="accent2"/>
                </a:solidFill>
                <a:latin typeface="Aptos Narrow" panose="020B0004020202020204" pitchFamily="34" charset="0"/>
              </a:rPr>
              <a:t>Metas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600" dirty="0">
                <a:latin typeface="Aptos Narrow" panose="020B0004020202020204" pitchFamily="34" charset="0"/>
              </a:rPr>
              <a:t>Formular recomendaciones al Departamento de Conservación y Recreación (DCR) para garantizar lo siguiente: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600" dirty="0">
                <a:latin typeface="Aptos Narrow" panose="020B0004020202020204" pitchFamily="34" charset="0"/>
              </a:rPr>
              <a:t>  Acceso equitativo al río Charles, especialmente en la zona entre los puentes Longfellow y Eliot.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600" dirty="0">
                <a:latin typeface="Aptos Narrow" panose="020B0004020202020204" pitchFamily="34" charset="0"/>
              </a:rPr>
              <a:t>  Procesos de participación y toma de decisiones inclusivos.  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600" dirty="0">
                <a:latin typeface="Aptos Narrow" panose="020B0004020202020204" pitchFamily="34" charset="0"/>
              </a:rPr>
              <a:t>  Mejoras en la comunicación en donde se integren todas las partes interesadas involucradas.</a:t>
            </a:r>
          </a:p>
        </p:txBody>
      </p:sp>
    </p:spTree>
    <p:extLst>
      <p:ext uri="{BB962C8B-B14F-4D97-AF65-F5344CB8AC3E}">
        <p14:creationId xmlns:p14="http://schemas.microsoft.com/office/powerpoint/2010/main" val="398021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C1FC-E21D-1B98-9442-3710EF51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5E2F3-84C0-36BF-2DB7-6E35E947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/>
              </a:rPr>
              <a:t>Descripción general del Grupo de Trabajo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B4F-1D72-F442-A08D-CCF865EB6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3973"/>
            <a:ext cx="10557164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3100" b="1" dirty="0">
                <a:solidFill>
                  <a:schemeClr val="accent2"/>
                </a:solidFill>
                <a:latin typeface="Aptos Narrow"/>
              </a:rPr>
              <a:t>Roles y responsabilidades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600" dirty="0">
                <a:latin typeface="Aptos Narrow" panose="020B0004020202020204" pitchFamily="34" charset="0"/>
              </a:rPr>
              <a:t>(Conforme a lo establecido en la Sección 205 del Presupuesto Estatal Aprobado para el Año Fiscal 2025)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600" dirty="0">
                <a:latin typeface="Aptos Narrow" panose="020B0004020202020204" pitchFamily="34" charset="0"/>
              </a:rPr>
              <a:t>   Organizar tres (3) audiencias públicas y recopilar comentarios del público.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AR" sz="2600" dirty="0">
                <a:latin typeface="Aptos Narrow"/>
              </a:rPr>
              <a:t>   Presentar un informe con recomendaciones a los secretarios de la Cámara de Representantes y el Senado.</a:t>
            </a:r>
          </a:p>
        </p:txBody>
      </p:sp>
    </p:spTree>
    <p:extLst>
      <p:ext uri="{BB962C8B-B14F-4D97-AF65-F5344CB8AC3E}">
        <p14:creationId xmlns:p14="http://schemas.microsoft.com/office/powerpoint/2010/main" val="348985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0D9C-07A1-443A-1FE2-09BF7A33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692E-2945-10B2-1161-EEAB7BE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ptos Display" panose="020B0004020202020204" pitchFamily="34" charset="0"/>
              </a:rPr>
              <a:t>Descripción general del Grupo de Trabajo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36C-6453-9537-B529-DCC7BED8A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36719"/>
            <a:ext cx="10474036" cy="4023360"/>
          </a:xfrm>
        </p:spPr>
        <p:txBody>
          <a:bodyPr>
            <a:normAutofit fontScale="92500"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3100" b="1" dirty="0">
                <a:solidFill>
                  <a:schemeClr val="accent2"/>
                </a:solidFill>
                <a:latin typeface="Aptos Narrow" panose="020B0004020202020204" pitchFamily="34" charset="0"/>
              </a:rPr>
              <a:t>Equipo de apoyo</a:t>
            </a:r>
          </a:p>
          <a:p>
            <a:pPr marL="161290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600" dirty="0">
                <a:latin typeface="Aptos Narrow" panose="020B0004020202020204" pitchFamily="34" charset="0"/>
              </a:rPr>
              <a:t>Servir como recurso para respaldar el trabajo del Grupo de Trabajo (por ejemplo, proporcionando información de antecedentes, contexto, etc.)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600" dirty="0">
                <a:latin typeface="Aptos Narrow" panose="020B0004020202020204" pitchFamily="34" charset="0"/>
              </a:rPr>
              <a:t>	             Comunicar al público las actividades del Grupo de Trabajo.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>
              <a:latin typeface="Aptos Narrow" panose="020B0004020202020204" pitchFamily="34" charset="0"/>
            </a:endParaRPr>
          </a:p>
          <a:p>
            <a:pPr marL="169545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600" dirty="0">
                <a:latin typeface="Aptos Narrow" panose="020B0004020202020204" pitchFamily="34" charset="0"/>
              </a:rPr>
              <a:t>Facilitar las reuniones, recopilar los comentarios del público y apoyar al Grupo de Trabajo en la elaboración del informe final de hallazgos y recomendaciones.</a:t>
            </a:r>
          </a:p>
        </p:txBody>
      </p:sp>
      <p:pic>
        <p:nvPicPr>
          <p:cNvPr id="4" name="Picture 2" descr="dcr-logo">
            <a:extLst>
              <a:ext uri="{FF2B5EF4-FFF2-40B4-BE49-F238E27FC236}">
                <a16:creationId xmlns:a16="http://schemas.microsoft.com/office/drawing/2014/main" id="{0C6B68A4-DA47-241E-8FA2-97981CD83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339" y="2813170"/>
            <a:ext cx="809469" cy="9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etropolitan Area Planning Council (MAPC) | MARPA">
            <a:extLst>
              <a:ext uri="{FF2B5EF4-FFF2-40B4-BE49-F238E27FC236}">
                <a16:creationId xmlns:a16="http://schemas.microsoft.com/office/drawing/2014/main" id="{DFD71D7C-E5F3-72FC-BB90-D21C06EC6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6" y="4686155"/>
            <a:ext cx="1238410" cy="83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004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ac202d-5dfe-4943-8fc4-9115dd8079c4"/>
    <ds:schemaRef ds:uri="699ac1d4-ca39-4946-aa46-a9cdf037d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1158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Grupo de Trabajo del Río Charles sobre el acceso equitativo al río</vt:lpstr>
      <vt:lpstr>Subsecretaria                  María Belén Power </vt:lpstr>
      <vt:lpstr>Agenda</vt:lpstr>
      <vt:lpstr>Normas del Grupo de Trabajo</vt:lpstr>
      <vt:lpstr>Normas del Grupo de Trabajo (continuación)</vt:lpstr>
      <vt:lpstr>Descripción general del Grupo de Trabajo (1)</vt:lpstr>
      <vt:lpstr>Descripción general del Grupo de Trabajo (2)</vt:lpstr>
      <vt:lpstr>Descripción general del Grupo de Trabajo (3)</vt:lpstr>
      <vt:lpstr>Descripción general del Grupo de Trabajo (4)</vt:lpstr>
      <vt:lpstr>Descripción general del Grupo de Trabajo (5)</vt:lpstr>
      <vt:lpstr>CRONOGRAMA DEL PROYECTO</vt:lpstr>
      <vt:lpstr>Componentes para la participación</vt:lpstr>
      <vt:lpstr>Próximos pasos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Dina Reed</dc:creator>
  <cp:lastModifiedBy>Roy, Monika (DCR)</cp:lastModifiedBy>
  <cp:revision>7</cp:revision>
  <dcterms:created xsi:type="dcterms:W3CDTF">2025-08-11T23:41:35Z</dcterms:created>
  <dcterms:modified xsi:type="dcterms:W3CDTF">2025-09-19T19:26:13Z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