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75" r:id="rId6"/>
    <p:sldId id="257" r:id="rId7"/>
    <p:sldId id="258" r:id="rId8"/>
    <p:sldId id="273" r:id="rId9"/>
    <p:sldId id="276" r:id="rId10"/>
    <p:sldId id="259" r:id="rId11"/>
    <p:sldId id="260" r:id="rId12"/>
    <p:sldId id="262" r:id="rId13"/>
    <p:sldId id="274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301416-7E62-0CB0-4867-8D226C6D1175}" name="Snow McDonald" initials="SM" userId="aaf7785c6c01a772" providerId="Windows Live"/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srivertaskforce@mass.gov" TargetMode="External"/><Relationship Id="rId2" Type="http://schemas.openxmlformats.org/officeDocument/2006/relationships/hyperlink" Target="https://www.mass.gov/info-details/charles-river-task-force-on-equitable-river-acc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sz="5000" dirty="0">
                <a:latin typeface="Aptos Display" panose="020B0004020202020204" pitchFamily="34" charset="0"/>
                <a:ea typeface="SimSun"/>
                <a:cs typeface="+mj-lt"/>
              </a:rPr>
              <a:t>查理斯河（Charles River）公平河流可獲及性工作組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zh-CN" sz="2800" dirty="0">
                <a:latin typeface="Aptos Narrow" panose="020B0004020202020204" pitchFamily="34" charset="0"/>
                <a:ea typeface="SimSun"/>
              </a:rPr>
              <a:t>啟動會議 | 2025年8月14日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A5AD8-CF7E-301D-BD33-8A69CB69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EB87-D35E-1DAF-8016-8481A0A3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工作組概述</a:t>
            </a:r>
            <a:r>
              <a:rPr lang="en-US" altLang="zh-CN" dirty="0">
                <a:latin typeface="Aptos Display" panose="020B0004020202020204" pitchFamily="34" charset="0"/>
                <a:ea typeface="SimSun"/>
              </a:rPr>
              <a:t> (5)</a:t>
            </a:r>
            <a:endParaRPr lang="zh-CN" dirty="0">
              <a:latin typeface="Aptos Display" panose="020B0004020202020204" pitchFamily="34" charset="0"/>
              <a:ea typeface="SimSun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48A128-0661-3FE7-08E3-E3B9809B7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73197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en-US" dirty="0">
              <a:latin typeface="Aptos Narrow"/>
              <a:ea typeface="Calibri"/>
              <a:cs typeface="Calibri"/>
            </a:endParaRPr>
          </a:p>
          <a:p>
            <a:r>
              <a:rPr lang="zh-CN" dirty="0">
                <a:latin typeface="Aptos Narrow"/>
                <a:ea typeface="SimSun"/>
                <a:cs typeface="Calibri"/>
              </a:rPr>
              <a:t>有關工作組的所有資訊將在以下網址獲取：</a:t>
            </a:r>
            <a:br>
              <a:rPr lang="zh-CN" dirty="0">
                <a:latin typeface="Aptos Narrow"/>
                <a:ea typeface="SimSun"/>
                <a:cs typeface="+mn-lt"/>
              </a:rPr>
            </a:br>
            <a:r>
              <a:rPr lang="zh-CN" dirty="0">
                <a:latin typeface="Aptos Narrow"/>
                <a:ea typeface="SimSun"/>
                <a:cs typeface="+mn-lt"/>
                <a:hlinkClick r:id="rId2"/>
              </a:rPr>
              <a:t>https://www.mass.gov/info-details/charles-river-task-force-on-equitable-river-access</a:t>
            </a:r>
            <a:r>
              <a:rPr lang="zh-CN" dirty="0">
                <a:latin typeface="Aptos Narrow"/>
                <a:ea typeface="SimSun"/>
                <a:cs typeface="+mn-lt"/>
              </a:rPr>
              <a:t> </a:t>
            </a:r>
          </a:p>
          <a:p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r>
              <a:rPr lang="zh-CN" dirty="0">
                <a:latin typeface="Aptos Narrow"/>
                <a:ea typeface="SimSun" panose="020F0502020204030204"/>
                <a:cs typeface="Calibri" panose="020F0502020204030204"/>
              </a:rPr>
              <a:t>工作組聯繫郵箱：</a:t>
            </a:r>
            <a:br>
              <a:rPr lang="zh-CN" dirty="0">
                <a:latin typeface="Aptos Narrow"/>
                <a:ea typeface="SimSun"/>
                <a:cs typeface="+mn-lt"/>
              </a:rPr>
            </a:br>
            <a:r>
              <a:rPr lang="zh-CN" dirty="0">
                <a:latin typeface="Aptos Narrow"/>
                <a:ea typeface="SimSun"/>
                <a:cs typeface="+mn-lt"/>
                <a:hlinkClick r:id="rId3"/>
              </a:rPr>
              <a:t>charlesrivertaskforce@mass.gov</a:t>
            </a:r>
          </a:p>
        </p:txBody>
      </p:sp>
      <p:pic>
        <p:nvPicPr>
          <p:cNvPr id="9" name="Picture 8" descr="A QR code that leads to the Charles River Task Force webpage.">
            <a:extLst>
              <a:ext uri="{FF2B5EF4-FFF2-40B4-BE49-F238E27FC236}">
                <a16:creationId xmlns:a16="http://schemas.microsoft.com/office/drawing/2014/main" id="{1E56C3FB-387C-9BB4-0ADB-E76F4BF80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3655" y="2263252"/>
            <a:ext cx="1660479" cy="166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8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19C-2CE8-2D03-F274-E19F185F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/>
              <a:t>項目時間表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4750A-DF0D-DF50-7709-E6A52CB91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zh-CN" sz="2000" dirty="0">
                <a:latin typeface="Aptos ExtraBold" panose="020B0004020202020204" pitchFamily="34" charset="0"/>
                <a:ea typeface="SimSun"/>
              </a:rPr>
              <a:t>初步評估與</a:t>
            </a:r>
            <a:br>
              <a:rPr lang="zh-CN" sz="2000" dirty="0">
                <a:latin typeface="Aptos ExtraBold" panose="020B0004020202020204" pitchFamily="34" charset="0"/>
                <a:ea typeface="SimSun"/>
              </a:rPr>
            </a:br>
            <a:r>
              <a:rPr lang="zh-CN" sz="2000" dirty="0">
                <a:latin typeface="Aptos ExtraBold" panose="020B0004020202020204" pitchFamily="34" charset="0"/>
                <a:ea typeface="SimSun"/>
              </a:rPr>
              <a:t>參與準備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117B3-6E24-85B2-E567-9957DB0789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zh-CN" sz="2000" dirty="0">
                <a:latin typeface="Aptos ExtraBold" panose="020B0004020202020204" pitchFamily="34" charset="0"/>
                <a:ea typeface="SimSun"/>
              </a:rPr>
              <a:t>外聯與參與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76236-58B3-8708-A45C-3CFCD460A8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zh-CN" sz="2000" dirty="0">
                <a:latin typeface="Aptos ExtraBold" panose="020B0004020202020204" pitchFamily="34" charset="0"/>
                <a:ea typeface="SimSun"/>
              </a:rPr>
              <a:t>建議制定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2835657-5DA0-1A6D-5167-12F6EB432C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637382"/>
            <a:ext cx="1711326" cy="151884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7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 panose="020B0004020202020204" pitchFamily="34" charset="0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 panose="020B0004020202020204" pitchFamily="34" charset="0"/>
                <a:ea typeface="SimSun"/>
              </a:rPr>
              <a:t>初步資訊會議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 panose="020B0004020202020204" pitchFamily="34" charset="0"/>
                <a:ea typeface="SimSun"/>
              </a:rPr>
              <a:t>初步利益相關者映射</a:t>
            </a:r>
          </a:p>
          <a:p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B0A2FA-5D96-215B-CC72-FB61D8525A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06535" y="2637382"/>
            <a:ext cx="1857286" cy="2375089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8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b="1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b="1" dirty="0">
                <a:latin typeface="Aptos ExtraBold"/>
                <a:ea typeface="SimSun"/>
              </a:rPr>
              <a:t>工作組啟動會議（8/14）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制定社區參與策略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48CEE70-39A4-44B7-C3E9-34D19AB5B8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1848" y="2653424"/>
            <a:ext cx="1838808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9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-11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工作組會議2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（9月初）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公眾聽證會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（10月）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進行一系列一對一對話、跟進、焦點小組等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工作組會議3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起草最終調查結果和建議報告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0255E1E-52F3-FD18-1B19-D42D6870D7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12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工作組會議4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準備草案報告供公眾評議期使用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12194B4-7038-6077-795A-394B86080A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2026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年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1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-3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公眾評議期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（1個月）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工作組會議5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（2月中旬）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完成報告並提交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3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參與組成部分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在工作組會議和公眾聽證會上提供會議材料翻譯和口譯服務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 </a:t>
            </a:r>
            <a:r>
              <a:rPr lang="zh-CN" sz="2800" dirty="0"/>
              <a:t>參加現有集會/社區活動以宣傳公眾聽證會並收集意見 - 有建議嗎？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altLang="en-US" sz="2800" dirty="0"/>
              <a:t>促成與</a:t>
            </a:r>
            <a:r>
              <a:rPr lang="zh-CN" sz="2800" dirty="0"/>
              <a:t>無法參加公眾聽證會的居民</a:t>
            </a:r>
            <a:r>
              <a:rPr lang="zh-CN" altLang="en-US" sz="2800" dirty="0"/>
              <a:t>進行</a:t>
            </a:r>
            <a:r>
              <a:rPr lang="zh-CN" sz="2800" dirty="0"/>
              <a:t>一對一</a:t>
            </a:r>
            <a:r>
              <a:rPr lang="zh-CN" altLang="en-US" sz="2800" dirty="0"/>
              <a:t>對話</a:t>
            </a:r>
            <a:r>
              <a:rPr lang="zh-CN" sz="2800" dirty="0"/>
              <a:t>和小組對話（在社區夥伴支持下）- 有建議嗎？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900" b="1" i="1" dirty="0">
                <a:solidFill>
                  <a:schemeClr val="accent2"/>
                </a:solidFill>
                <a:latin typeface="Aptos Narrow"/>
                <a:ea typeface="SimSun"/>
              </a:rPr>
              <a:t>想像一下在這個專案結束時，在理想情況下，我們已經進行了哪些參與活動，我們與誰交談過，我們如何與他們聯繫？ </a:t>
            </a: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下一步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  下一次工作組會議，選項（時間調查）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404040"/>
                </a:solidFill>
                <a:latin typeface="Aptos Narrow"/>
                <a:ea typeface="SimSun"/>
              </a:rPr>
              <a:t>9月12日星期五，上午11點至下午12:30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404040"/>
                </a:solidFill>
                <a:latin typeface="Aptos Narrow"/>
                <a:ea typeface="SimSun"/>
              </a:rPr>
              <a:t>9月17日星期三，上午11:30至下午1點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404040"/>
                </a:solidFill>
                <a:latin typeface="Aptos Narrow"/>
                <a:ea typeface="SimSun"/>
              </a:rPr>
              <a:t>9月18日星期四，下午12:30至2點</a:t>
            </a: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三次公眾聽證會：（日期即將公佈！）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Office of Environmental Justice and Equity logo, which contains trees, water, and the sun.">
            <a:extLst>
              <a:ext uri="{FF2B5EF4-FFF2-40B4-BE49-F238E27FC236}">
                <a16:creationId xmlns:a16="http://schemas.microsoft.com/office/drawing/2014/main" id="{D6708A00-33DB-5D80-F12A-A6323867C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882650"/>
            <a:ext cx="3327400" cy="3429000"/>
          </a:xfrm>
          <a:prstGeom prst="rect">
            <a:avLst/>
          </a:prstGeom>
        </p:spPr>
      </p:pic>
      <p:pic>
        <p:nvPicPr>
          <p:cNvPr id="4" name="Content Placeholder 3" descr="Mass.' 1st environmental justice undersecretary plans to focus on ...">
            <a:extLst>
              <a:ext uri="{FF2B5EF4-FFF2-40B4-BE49-F238E27FC236}">
                <a16:creationId xmlns:a16="http://schemas.microsoft.com/office/drawing/2014/main" id="{EB0FF8AE-ACE5-6033-548F-9EDB4789ED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050" b="-1"/>
          <a:stretch>
            <a:fillRect/>
          </a:stretch>
        </p:blipFill>
        <p:spPr>
          <a:xfrm>
            <a:off x="4075043" y="10"/>
            <a:ext cx="811127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5056-3AFA-A319-5D3E-521215FD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53" y="3887251"/>
            <a:ext cx="4100844" cy="1570475"/>
          </a:xfrm>
        </p:spPr>
        <p:txBody>
          <a:bodyPr>
            <a:normAutofit/>
          </a:bodyPr>
          <a:lstStyle/>
          <a:p>
            <a:pPr algn="ctr"/>
            <a:r>
              <a:rPr lang="zh-CN" sz="4000" dirty="0">
                <a:solidFill>
                  <a:srgbClr val="FFFFFF"/>
                </a:solidFill>
                <a:ea typeface="Calibri Light"/>
                <a:cs typeface="Calibri Light"/>
              </a:rPr>
              <a:t>副部長 </a:t>
            </a:r>
            <a:br>
              <a:rPr lang="en-US" altLang="zh-CN" sz="4000" dirty="0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zh-CN" sz="4000" dirty="0">
                <a:solidFill>
                  <a:srgbClr val="FFFFFF"/>
                </a:solidFill>
                <a:ea typeface="Calibri Light"/>
                <a:cs typeface="Calibri Light"/>
              </a:rPr>
              <a:t>María Belén Power </a:t>
            </a:r>
          </a:p>
        </p:txBody>
      </p:sp>
    </p:spTree>
    <p:extLst>
      <p:ext uri="{BB962C8B-B14F-4D97-AF65-F5344CB8AC3E}">
        <p14:creationId xmlns:p14="http://schemas.microsoft.com/office/powerpoint/2010/main" val="260965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議程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歡迎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zh-CN" sz="2000" dirty="0">
                <a:latin typeface="Aptos Narrow"/>
                <a:ea typeface="SimSun"/>
              </a:rPr>
              <a:t>點名[出席投票] 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zh-CN" sz="2000" dirty="0">
                <a:latin typeface="Aptos Narrow"/>
                <a:ea typeface="SimSun"/>
              </a:rPr>
              <a:t>審查會議議程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zh-CN" sz="2000" dirty="0">
                <a:latin typeface="Aptos Narrow"/>
                <a:ea typeface="SimSun"/>
              </a:rPr>
              <a:t>工作組成員介紹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工作組規範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查理斯河公平河流可獲及性工作組概述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工作範圍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 角色與責任審查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 panose="020B0004020202020204" pitchFamily="34" charset="0"/>
                <a:ea typeface="SimSun"/>
              </a:rPr>
              <a:t> 時間表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 公眾聽證會結構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工作組成員問題與下一步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公眾評論(如時間允許)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休會[投票]</a:t>
            </a: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工作組規範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所有會議通知將根據公開會議法要求公開發佈。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議程將至少提前48小時分發，並包括明確的討論主題。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會議記錄將在合理的時間範圍內公開。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不會在公開發佈的會議之外進行審議或決策。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成員將積極、尊重地傾聽所有發言者，包括公眾意見。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有關的分歧將以建設性方式表達，關注想法而非個人。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將減少打斷，確保共同領導的公平參與。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將分配時間用於公眾評論，並明確說明時長和格式。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成員將承認並考慮公眾意見，作為決策過程的一部分。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工作組規範（續）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將提供語言支援和通融條件，確保包容性參與。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會議將在無障礙場所和/或虛擬方式舉行，以適應不同需求。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材料將以通俗易懂的語言分享並提供翻譯。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成員將努力提升前線和歷史上被邊緣化社區的聲音。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成員將提前審閱材料，做好充分準備以進行深思熟慮的參與。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期望成員出席並準時；如果無法參加，成員將提前通知共同領導。成員可以派人以公眾身份參加會議，但該人員不持有投票權或工作組內的正式地位。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利益衝突將按照適用指南披露和管理。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將定期對規範進行重新</a:t>
            </a: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審視，以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確保其</a:t>
            </a: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反映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出</a:t>
            </a: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不斷變化的需求和回饋。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鼓勵成員提出改進會議流程和無障礙性的建議。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341FF-170F-978D-67D1-46B0B7884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5DC6-5174-C457-9E6D-2ADD6004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工作組概述</a:t>
            </a:r>
            <a:r>
              <a:rPr lang="en-US" altLang="zh-CN" dirty="0">
                <a:latin typeface="Aptos Display"/>
                <a:ea typeface="SimSun"/>
              </a:rPr>
              <a:t> (1)</a:t>
            </a:r>
            <a:endParaRPr lang="zh-CN" dirty="0">
              <a:latin typeface="Aptos Display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691A-3F59-F768-654F-50ABF6F9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/>
                <a:ea typeface="SimSun"/>
              </a:rPr>
              <a:t>範圍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/>
                <a:ea typeface="SimSun"/>
                <a:cs typeface="+mn-lt"/>
              </a:rPr>
              <a:t>該工作組彙集了機構領導、倡權者和居民，以： 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  <a:cs typeface="+mn-lt"/>
              </a:rPr>
              <a:t>確保所有社區，特別是歷史上被邊緣化的社區，在塑造河流未來方面有發言權。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  <a:cs typeface="+mn-lt"/>
              </a:rPr>
              <a:t>改善對河流資源和空間的物理、語言和文化的可獲及性。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  <a:cs typeface="+mn-lt"/>
              </a:rPr>
              <a:t>協調各管轄區的環境、娛樂和基礎設施倡議。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</a:rPr>
              <a:t>建立包容性框架，用於公眾參與、教育和長期管理。</a:t>
            </a:r>
          </a:p>
        </p:txBody>
      </p:sp>
    </p:spTree>
    <p:extLst>
      <p:ext uri="{BB962C8B-B14F-4D97-AF65-F5344CB8AC3E}">
        <p14:creationId xmlns:p14="http://schemas.microsoft.com/office/powerpoint/2010/main" val="325478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41DDB-A26C-491C-BDD2-9F60140DF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1B29-DD61-843E-1FA6-090996D5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工作組概述</a:t>
            </a:r>
            <a:r>
              <a:rPr lang="en-US" altLang="zh-CN" dirty="0">
                <a:latin typeface="Aptos Display"/>
                <a:ea typeface="SimSun"/>
              </a:rPr>
              <a:t> (2)</a:t>
            </a:r>
            <a:endParaRPr lang="zh-CN" dirty="0">
              <a:latin typeface="Aptos Display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 panose="020B0004020202020204" pitchFamily="34" charset="0"/>
                <a:ea typeface="SimSun"/>
              </a:rPr>
              <a:t>目標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為保護與娛樂部門(DCR)提出建議，確保：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公平</a:t>
            </a:r>
            <a:r>
              <a:rPr lang="zh-CN" altLang="en-US" sz="2600" dirty="0">
                <a:latin typeface="Aptos Narrow" panose="020B0004020202020204" pitchFamily="34" charset="0"/>
                <a:ea typeface="SimSun"/>
              </a:rPr>
              <a:t>獲及</a:t>
            </a:r>
            <a:r>
              <a:rPr lang="zh-CN" sz="2600" dirty="0">
                <a:latin typeface="Aptos Narrow" panose="020B0004020202020204" pitchFamily="34" charset="0"/>
                <a:ea typeface="SimSun"/>
              </a:rPr>
              <a:t>查理斯河，尤其是朗費羅橋（Longfellow bridge）和伊里亞德橋（Eliot bridge）之間的區域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包容性參與和決策過程  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改善與所有相關利益方的溝通</a:t>
            </a:r>
          </a:p>
        </p:txBody>
      </p:sp>
    </p:spTree>
    <p:extLst>
      <p:ext uri="{BB962C8B-B14F-4D97-AF65-F5344CB8AC3E}">
        <p14:creationId xmlns:p14="http://schemas.microsoft.com/office/powerpoint/2010/main" val="398021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C1FC-E21D-1B98-9442-3710EF51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5E2F3-84C0-36BF-2DB7-6E35E947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工作組概述</a:t>
            </a:r>
            <a:r>
              <a:rPr lang="en-US" altLang="zh-CN" dirty="0">
                <a:latin typeface="Aptos Display"/>
                <a:ea typeface="SimSun"/>
              </a:rPr>
              <a:t> (3)</a:t>
            </a:r>
            <a:endParaRPr lang="zh-CN" dirty="0">
              <a:latin typeface="Aptos Display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AB4F-1D72-F442-A08D-CCF865EB6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3973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/>
                <a:ea typeface="SimSun"/>
              </a:rPr>
              <a:t>角色和責任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（如2025財年通過的州預算外部第205條所述）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 舉辦三次公眾聽證會並收集公眾回饋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/>
                <a:ea typeface="SimSun"/>
              </a:rPr>
              <a:t>   </a:t>
            </a:r>
            <a:r>
              <a:rPr lang="zh-CN" sz="2600" dirty="0"/>
              <a:t>向眾議院和參議院書記員提交建議報告</a:t>
            </a:r>
          </a:p>
        </p:txBody>
      </p:sp>
    </p:spTree>
    <p:extLst>
      <p:ext uri="{BB962C8B-B14F-4D97-AF65-F5344CB8AC3E}">
        <p14:creationId xmlns:p14="http://schemas.microsoft.com/office/powerpoint/2010/main" val="348985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0D9C-07A1-443A-1FE2-09BF7A33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692E-2945-10B2-1161-EEAB7BEFE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工作組概述</a:t>
            </a:r>
            <a:r>
              <a:rPr lang="en-US" altLang="zh-CN" dirty="0">
                <a:latin typeface="Aptos Display" panose="020B0004020202020204" pitchFamily="34" charset="0"/>
                <a:ea typeface="SimSun"/>
              </a:rPr>
              <a:t> (4)</a:t>
            </a:r>
            <a:endParaRPr lang="zh-CN" dirty="0">
              <a:latin typeface="Aptos Display" panose="020B0004020202020204" pitchFamily="34" charset="0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736C-6453-9537-B529-DCC7BED8A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36719"/>
            <a:ext cx="10058400" cy="4023360"/>
          </a:xfrm>
        </p:spPr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 panose="020B0004020202020204" pitchFamily="34" charset="0"/>
                <a:ea typeface="SimSun"/>
              </a:rPr>
              <a:t>支援團隊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		</a:t>
            </a:r>
            <a:r>
              <a:rPr lang="zh-CN" altLang="en-US" sz="2600" dirty="0">
                <a:latin typeface="Aptos Narrow" panose="020B0004020202020204" pitchFamily="34" charset="0"/>
              </a:rPr>
              <a:t>作為資源説明為工作組的工作提供資訊（例如，</a:t>
            </a:r>
            <a:r>
              <a:rPr lang="en-US" altLang="zh-CN" sz="2600" dirty="0">
                <a:latin typeface="Aptos Narrow" panose="020B0004020202020204" pitchFamily="34" charset="0"/>
              </a:rPr>
              <a:t>                                                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2600" dirty="0">
                <a:latin typeface="Aptos Narrow" panose="020B0004020202020204" pitchFamily="34" charset="0"/>
              </a:rPr>
              <a:t>                           </a:t>
            </a:r>
            <a:r>
              <a:rPr lang="zh-CN" altLang="en-US" sz="2600" dirty="0">
                <a:latin typeface="Aptos Narrow" panose="020B0004020202020204" pitchFamily="34" charset="0"/>
              </a:rPr>
              <a:t>背景信息、情境設定等）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		向公眾傳達工作組的工作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		提供會議引導、收集公眾意見，並支持工作組生成最終調查結果和建議報告</a:t>
            </a:r>
          </a:p>
        </p:txBody>
      </p:sp>
      <p:pic>
        <p:nvPicPr>
          <p:cNvPr id="4" name="Picture 2" descr="dcr-logo">
            <a:extLst>
              <a:ext uri="{FF2B5EF4-FFF2-40B4-BE49-F238E27FC236}">
                <a16:creationId xmlns:a16="http://schemas.microsoft.com/office/drawing/2014/main" id="{0C6B68A4-DA47-241E-8FA2-97981CD83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339" y="2813170"/>
            <a:ext cx="809469" cy="9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etropolitan Area Planning Council (MAPC) | MARPA">
            <a:extLst>
              <a:ext uri="{FF2B5EF4-FFF2-40B4-BE49-F238E27FC236}">
                <a16:creationId xmlns:a16="http://schemas.microsoft.com/office/drawing/2014/main" id="{DFD71D7C-E5F3-72FC-BB90-D21C06EC6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6" y="4686155"/>
            <a:ext cx="1238410" cy="83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9004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SimSun"/>
        <a:cs typeface=""/>
      </a:majorFont>
      <a:minorFont>
        <a:latin typeface="Calibri" panose="020F0502020204030204"/>
        <a:ea typeface="SimSun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190EAB3-93EA-4ED7-883F-1F52161FC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ac202d-5dfe-4943-8fc4-9115dd8079c4"/>
    <ds:schemaRef ds:uri="699ac1d4-ca39-4946-aa46-a9cdf037db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</TotalTime>
  <Words>1656</Words>
  <Application>Microsoft Office PowerPoint</Application>
  <PresentationFormat>Widescreen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查理斯河（Charles River）公平河流可獲及性工作組</vt:lpstr>
      <vt:lpstr>副部長  María Belén Power </vt:lpstr>
      <vt:lpstr>議程</vt:lpstr>
      <vt:lpstr>工作組規範</vt:lpstr>
      <vt:lpstr>工作組規範（續）</vt:lpstr>
      <vt:lpstr>工作組概述 (1)</vt:lpstr>
      <vt:lpstr>工作組概述 (2)</vt:lpstr>
      <vt:lpstr>工作組概述 (3)</vt:lpstr>
      <vt:lpstr>工作組概述 (4)</vt:lpstr>
      <vt:lpstr>工作組概述 (5)</vt:lpstr>
      <vt:lpstr>項目時間表</vt:lpstr>
      <vt:lpstr>參與組成部分</vt:lpstr>
      <vt:lpstr>下一步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Dina Reed</dc:creator>
  <cp:lastModifiedBy>Roy, Monika (DCR)</cp:lastModifiedBy>
  <cp:revision>8</cp:revision>
  <dcterms:created xsi:type="dcterms:W3CDTF">2025-08-11T23:41:35Z</dcterms:created>
  <dcterms:modified xsi:type="dcterms:W3CDTF">2025-09-19T19:26:38Z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