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75" r:id="rId6"/>
    <p:sldId id="257" r:id="rId7"/>
    <p:sldId id="258" r:id="rId8"/>
    <p:sldId id="273" r:id="rId9"/>
    <p:sldId id="276" r:id="rId10"/>
    <p:sldId id="259" r:id="rId11"/>
    <p:sldId id="260" r:id="rId12"/>
    <p:sldId id="262" r:id="rId13"/>
    <p:sldId id="274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3D9DC-A2E6-463E-A3EB-1D91CD328C61}" v="66" dt="2025-08-14T02:44:02.795"/>
    <p1510:client id="{25FDB7CF-BAA4-0CAC-2747-52A987B576D7}" v="311" dt="2025-08-14T16:50:42.553"/>
    <p1510:client id="{347515B5-A438-197D-7328-59990B1F5342}" v="10" dt="2025-08-12T20:46:37.271"/>
    <p1510:client id="{37AC4DED-A04A-0A3E-81C5-D0C27EA281DA}" v="23" dt="2025-08-14T13:13:27.966"/>
    <p1510:client id="{60AD3805-0671-ABFE-7041-1F53621CC599}" v="355" dt="2025-08-14T00:54:41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rivertaskforce@mass.gov" TargetMode="External"/><Relationship Id="rId2" Type="http://schemas.openxmlformats.org/officeDocument/2006/relationships/hyperlink" Target="https://www.mass.gov/info-details/charles-river-task-force-on-equitable-river-ac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ptos Display" panose="020B0004020202020204" pitchFamily="34" charset="0"/>
                <a:ea typeface="+mj-lt"/>
                <a:cs typeface="+mj-lt"/>
              </a:rPr>
              <a:t>Charles River Task Force on </a:t>
            </a:r>
            <a:br>
              <a:rPr lang="en-US" sz="5000">
                <a:latin typeface="Aptos Display" panose="020B0004020202020204" pitchFamily="34" charset="0"/>
                <a:ea typeface="+mj-lt"/>
                <a:cs typeface="+mj-lt"/>
              </a:rPr>
            </a:br>
            <a:r>
              <a:rPr lang="en-US" sz="5000">
                <a:latin typeface="Aptos Display" panose="020B0004020202020204" pitchFamily="34" charset="0"/>
                <a:ea typeface="+mj-lt"/>
                <a:cs typeface="+mj-lt"/>
              </a:rPr>
              <a:t>Equitable River Access</a:t>
            </a:r>
            <a:endParaRPr lang="en-US" sz="5000">
              <a:latin typeface="Aptos Display" panose="020B00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>
                <a:latin typeface="Aptos Narrow" panose="020B0004020202020204" pitchFamily="34" charset="0"/>
              </a:rPr>
              <a:t>Kick-off Meeting | August 14,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A5AD8-CF7E-301D-BD33-8A69CB69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B87-D35E-1DAF-8016-8481A0A3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 panose="020B0004020202020204" pitchFamily="34" charset="0"/>
              </a:rPr>
              <a:t>Overview of the Task Force (5)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48A128-0661-3FE7-08E3-E3B9809B7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3197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>
              <a:latin typeface="Aptos Narrow"/>
              <a:ea typeface="Calibri"/>
              <a:cs typeface="Calibri"/>
            </a:endParaRPr>
          </a:p>
          <a:p>
            <a:r>
              <a:rPr lang="en-US">
                <a:latin typeface="Aptos Narrow"/>
                <a:ea typeface="Calibri"/>
                <a:cs typeface="Calibri"/>
              </a:rPr>
              <a:t>All information about the Task Force will be available at: </a:t>
            </a:r>
            <a:br>
              <a:rPr lang="en-US">
                <a:latin typeface="Aptos Narrow"/>
                <a:ea typeface="+mn-lt"/>
                <a:cs typeface="+mn-lt"/>
              </a:rPr>
            </a:br>
            <a:r>
              <a:rPr lang="en-US">
                <a:latin typeface="Aptos Narrow"/>
                <a:ea typeface="+mn-lt"/>
                <a:cs typeface="+mn-lt"/>
                <a:hlinkClick r:id="rId2"/>
              </a:rPr>
              <a:t>https://www.mass.gov/info-details/charles-river-task-force-on-equitable-river-access</a:t>
            </a:r>
            <a:r>
              <a:rPr lang="en-US">
                <a:latin typeface="Aptos Narrow"/>
                <a:ea typeface="+mn-lt"/>
                <a:cs typeface="+mn-lt"/>
              </a:rPr>
              <a:t> </a:t>
            </a:r>
            <a:endParaRPr lang="en-US"/>
          </a:p>
          <a:p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Contact email for Task Force: </a:t>
            </a:r>
            <a:br>
              <a:rPr lang="en-US">
                <a:latin typeface="Aptos Narrow"/>
                <a:ea typeface="+mn-lt"/>
                <a:cs typeface="+mn-lt"/>
              </a:rPr>
            </a:br>
            <a:r>
              <a:rPr lang="en-US">
                <a:latin typeface="Aptos Narrow"/>
                <a:ea typeface="+mn-lt"/>
                <a:cs typeface="+mn-lt"/>
                <a:hlinkClick r:id="rId3"/>
              </a:rPr>
              <a:t>charlesrivertaskforce@mass.gov</a:t>
            </a:r>
          </a:p>
        </p:txBody>
      </p:sp>
      <p:pic>
        <p:nvPicPr>
          <p:cNvPr id="9" name="Picture 8" descr="A QR code that leads to the Charles River Task Force webpage.">
            <a:extLst>
              <a:ext uri="{FF2B5EF4-FFF2-40B4-BE49-F238E27FC236}">
                <a16:creationId xmlns:a16="http://schemas.microsoft.com/office/drawing/2014/main" id="{1E56C3FB-387C-9BB4-0ADB-E76F4BF8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3655" y="2263252"/>
            <a:ext cx="1660479" cy="166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19C-2CE8-2D03-F274-E19F185FF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022" y="431567"/>
            <a:ext cx="10643616" cy="717279"/>
          </a:xfrm>
        </p:spPr>
        <p:txBody>
          <a:bodyPr/>
          <a:lstStyle/>
          <a:p>
            <a:r>
              <a:rPr lang="en-US"/>
              <a:t>PROJECT 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750A-DF0D-DF50-7709-E6A52CB91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>
                <a:latin typeface="Aptos ExtraBold" panose="020B0004020202020204" pitchFamily="34" charset="0"/>
              </a:rPr>
              <a:t>Initial Assessment &amp; </a:t>
            </a:r>
            <a:br>
              <a:rPr lang="en-US" sz="2000">
                <a:latin typeface="Aptos ExtraBold" panose="020B0004020202020204" pitchFamily="34" charset="0"/>
              </a:rPr>
            </a:br>
            <a:r>
              <a:rPr lang="en-US" sz="2000">
                <a:latin typeface="Aptos ExtraBold" panose="020B0004020202020204" pitchFamily="34" charset="0"/>
              </a:rPr>
              <a:t>Engagement Preparation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17B3-6E24-85B2-E567-9957DB0789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>
                <a:latin typeface="Aptos ExtraBold" panose="020B0004020202020204" pitchFamily="34" charset="0"/>
              </a:rPr>
              <a:t>Outreach &amp; Engagement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6236-58B3-8708-A45C-3CFCD460A8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>
                <a:latin typeface="Aptos ExtraBold" panose="020B0004020202020204" pitchFamily="34" charset="0"/>
              </a:rPr>
              <a:t>Development of Recommendations</a:t>
            </a:r>
          </a:p>
          <a:p>
            <a:endParaRPr lang="en-US" sz="200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835657-5DA0-1A6D-5167-12F6EB432C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742811"/>
            <a:ext cx="1711326" cy="151884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July</a:t>
            </a:r>
          </a:p>
          <a:p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 panose="020B0004020202020204" pitchFamily="34" charset="0"/>
              </a:rPr>
              <a:t>Initial informational meetings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 panose="020B0004020202020204" pitchFamily="34" charset="0"/>
              </a:rPr>
              <a:t>Preliminary stakeholder mapping</a:t>
            </a:r>
          </a:p>
          <a:p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B0A2FA-5D96-215B-CC72-FB61D8525A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01793" y="2734322"/>
            <a:ext cx="1857286" cy="2375089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August</a:t>
            </a:r>
          </a:p>
          <a:p>
            <a:endParaRPr lang="en-US" b="1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b="1" dirty="0">
                <a:latin typeface="Aptos ExtraBold"/>
              </a:rPr>
              <a:t>Task Force kick-off meeting (8/14)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Develop a Community Engagement Strategy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48CEE70-39A4-44B7-C3E9-34D19AB5B8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1848" y="2653424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September - November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2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(early Sept)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Public Hearings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(Oct)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Conduct a series of 1:1 conversations, follow-up, focus groups, etc.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3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Draft final report of findings and recommendations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0255E1E-52F3-FD18-1B19-D42D6870D7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December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4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Get draft report ready for public comment period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12194B4-7038-6077-795A-394B86080A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January – March 2026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Public comment period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(1 month)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 5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(mid-Feb)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Finalize report and submit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Engagement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Translation of meeting materials &amp; interpretation services available at TF meetings and         public hearings</a:t>
            </a:r>
            <a:endParaRPr lang="en-US" sz="2800"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 Attending existing gatherings/community events to promote public </a:t>
            </a:r>
            <a:br>
              <a:rPr lang="en-US" sz="2800">
                <a:latin typeface="Aptos Narrow" panose="020B0004020202020204" pitchFamily="34" charset="0"/>
              </a:rPr>
            </a:br>
            <a:r>
              <a:rPr lang="en-US" sz="2800">
                <a:latin typeface="Aptos Narrow"/>
              </a:rPr>
              <a:t> hearings and gather input – </a:t>
            </a:r>
            <a:r>
              <a:rPr lang="en-US" sz="2800" i="1">
                <a:latin typeface="Aptos Narrow"/>
              </a:rPr>
              <a:t>suggestions?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i="1">
                <a:latin typeface="Aptos Narrow"/>
              </a:rPr>
              <a:t> </a:t>
            </a:r>
            <a:r>
              <a:rPr lang="en-US" sz="2800">
                <a:latin typeface="Aptos Narrow"/>
              </a:rPr>
              <a:t>Facilitating 1:1 and small group conversations (with support of  </a:t>
            </a:r>
            <a:br>
              <a:rPr lang="en-US" sz="2800">
                <a:latin typeface="Aptos Narrow" panose="020B0004020202020204" pitchFamily="34" charset="0"/>
              </a:rPr>
            </a:br>
            <a:r>
              <a:rPr lang="en-US" sz="2800">
                <a:latin typeface="Aptos Narrow"/>
              </a:rPr>
              <a:t> community partners) for residents who can’t attend public hearings –  </a:t>
            </a:r>
            <a:r>
              <a:rPr lang="en-US" sz="2800" i="1">
                <a:latin typeface="Aptos Narrow"/>
              </a:rPr>
              <a:t>suggestions?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900" b="1" i="1">
                <a:solidFill>
                  <a:schemeClr val="accent2"/>
                </a:solidFill>
                <a:latin typeface="Aptos Narrow"/>
              </a:rPr>
              <a:t>Imagine yourself at the end of this project, in the ideal world, what engagement has happened, who have we spoken with, how did we connect with them? </a:t>
            </a: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Next Steps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  Next task force meeting, options (doodle poll)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Friday, September 12, 11am-12:30pm</a:t>
            </a:r>
            <a:endParaRPr lang="en-US" sz="240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Wednesday, September 17, 11:30am – 1pm</a:t>
            </a:r>
            <a:endParaRPr lang="en-US" sz="2400">
              <a:ea typeface="Calibri"/>
              <a:cs typeface="Calibri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</a:rPr>
              <a:t>Thursday, September 18, 12:30pm – 2pm</a:t>
            </a:r>
            <a:endParaRPr lang="en-US" sz="2400">
              <a:ea typeface="Calibri"/>
              <a:cs typeface="Calibri"/>
            </a:endParaRP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Three public hearings: (dates coming soon!)</a:t>
            </a:r>
            <a:endParaRPr lang="en-US" sz="280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75056-3AFA-A319-5D3E-521215FD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430" y="3729935"/>
            <a:ext cx="4100844" cy="1570475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solidFill>
                  <a:srgbClr val="FFFFFF"/>
                </a:solidFill>
                <a:ea typeface="Calibri Light"/>
                <a:cs typeface="Calibri Light"/>
              </a:rPr>
              <a:t>Undersecretary </a:t>
            </a:r>
            <a:r>
              <a:rPr lang="en-US" sz="4000">
                <a:solidFill>
                  <a:srgbClr val="FFFFFF"/>
                </a:solidFill>
                <a:ea typeface="Calibri Light"/>
                <a:cs typeface="Calibri Light"/>
              </a:rPr>
              <a:t>María Belén Power </a:t>
            </a:r>
            <a:endParaRPr lang="en-US" sz="4000">
              <a:solidFill>
                <a:srgbClr val="FFFFFF"/>
              </a:solidFill>
            </a:endParaRPr>
          </a:p>
        </p:txBody>
      </p:sp>
      <p:pic>
        <p:nvPicPr>
          <p:cNvPr id="5" name="Picture 4" descr="Office of Environmental Justice and Equity logo, which contains trees, water, and the sun.">
            <a:extLst>
              <a:ext uri="{FF2B5EF4-FFF2-40B4-BE49-F238E27FC236}">
                <a16:creationId xmlns:a16="http://schemas.microsoft.com/office/drawing/2014/main" id="{D6708A00-33DB-5D80-F12A-A6323867C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882650"/>
            <a:ext cx="3327400" cy="3429000"/>
          </a:xfrm>
          <a:prstGeom prst="rect">
            <a:avLst/>
          </a:prstGeom>
        </p:spPr>
      </p:pic>
      <p:pic>
        <p:nvPicPr>
          <p:cNvPr id="4" name="Content Placeholder 3" descr="Photo of Undersecretary Maria Belen Power">
            <a:extLst>
              <a:ext uri="{FF2B5EF4-FFF2-40B4-BE49-F238E27FC236}">
                <a16:creationId xmlns:a16="http://schemas.microsoft.com/office/drawing/2014/main" id="{EB0FF8AE-ACE5-6033-548F-9EDB4789ED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050" b="-1"/>
          <a:stretch>
            <a:fillRect/>
          </a:stretch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>
                <a:latin typeface="Aptos Narrow"/>
              </a:rPr>
              <a:t>  Welcome </a:t>
            </a:r>
            <a:endParaRPr lang="en-US">
              <a:latin typeface="Aptos Narrow"/>
            </a:endParaRP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n-US" sz="2000">
                <a:latin typeface="Aptos Narrow"/>
              </a:rPr>
              <a:t>Roll Call [Attendance Vote]  </a:t>
            </a:r>
            <a:endParaRPr lang="en-US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n-US" sz="2000">
                <a:latin typeface="Aptos Narrow"/>
              </a:rPr>
              <a:t>Review of Meeting Agenda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n-US" sz="2000">
                <a:latin typeface="Aptos Narrow"/>
              </a:rPr>
              <a:t>Task Force Introductions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>
                <a:latin typeface="Aptos Narrow"/>
              </a:rPr>
              <a:t>Task Force Norms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>
                <a:latin typeface="Aptos Narrow"/>
              </a:rPr>
              <a:t>  Overview of the Charles River Task Force on Equitable River Access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>
                <a:latin typeface="Aptos Narrow"/>
              </a:rPr>
              <a:t>Scope of Work</a:t>
            </a:r>
            <a:endParaRPr lang="en-US"/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>
                <a:latin typeface="Aptos Narrow"/>
              </a:rPr>
              <a:t> Review of Roles &amp; Responsibilities</a:t>
            </a:r>
            <a:endParaRPr lang="en-US" sz="2000">
              <a:latin typeface="Aptos Narrow" panose="020B0004020202020204" pitchFamily="34" charset="0"/>
            </a:endParaRP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>
                <a:latin typeface="Aptos Narrow" panose="020B0004020202020204" pitchFamily="34" charset="0"/>
              </a:rPr>
              <a:t> Timeline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>
                <a:latin typeface="Aptos Narrow"/>
              </a:rPr>
              <a:t> Public Hearing Structure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>
                <a:latin typeface="Aptos Narrow"/>
              </a:rPr>
              <a:t>  Questions from the Task Force Members and Next Steps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>
                <a:latin typeface="Aptos Narrow"/>
              </a:rPr>
              <a:t>  Public Comments (as time is permissible)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>
                <a:latin typeface="Aptos Narrow"/>
              </a:rPr>
              <a:t>  Adjourned [Vote]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(cont.)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341FF-170F-978D-67D1-46B0B7884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5DC6-5174-C457-9E6D-2ADD600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Overview of the Task Force (1)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691A-3F59-F768-654F-50ABF6F9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>
                <a:solidFill>
                  <a:schemeClr val="accent2"/>
                </a:solidFill>
                <a:latin typeface="Aptos Narrow"/>
              </a:rPr>
              <a:t>Scope</a:t>
            </a:r>
            <a:endParaRPr lang="en-US" sz="3100" b="1">
              <a:solidFill>
                <a:schemeClr val="accent2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/>
                <a:ea typeface="+mn-lt"/>
                <a:cs typeface="+mn-lt"/>
              </a:rPr>
              <a:t>This Task Force brings together agency leaders, advocates, and residents to: </a:t>
            </a:r>
            <a:endParaRPr lang="en-US"/>
          </a:p>
          <a:p>
            <a:pPr marL="657860" lvl="1" indent="-457200">
              <a:lnSpc>
                <a:spcPct val="108000"/>
              </a:lnSpc>
            </a:pPr>
            <a:r>
              <a:rPr lang="en-US" sz="2600">
                <a:latin typeface="Aptos Narrow"/>
                <a:ea typeface="+mn-lt"/>
                <a:cs typeface="+mn-lt"/>
              </a:rPr>
              <a:t>Ensure that all communities, especially historically marginalized ones, have a voice in shaping the future of the river.</a:t>
            </a:r>
            <a:endParaRPr lang="en-US">
              <a:latin typeface="Calibri" panose="020F0502020204030204"/>
              <a:ea typeface="+mn-lt"/>
              <a:cs typeface="+mn-lt"/>
            </a:endParaRPr>
          </a:p>
          <a:p>
            <a:pPr marL="657860" lvl="1" indent="-457200">
              <a:lnSpc>
                <a:spcPct val="108000"/>
              </a:lnSpc>
            </a:pPr>
            <a:r>
              <a:rPr lang="en-US" sz="2600">
                <a:latin typeface="Aptos Narrow"/>
                <a:ea typeface="+mn-lt"/>
                <a:cs typeface="+mn-lt"/>
              </a:rPr>
              <a:t>Improve physical, linguistic, and cultural access to the river’s resources and spaces.</a:t>
            </a:r>
            <a:endParaRPr lang="en-US">
              <a:latin typeface="Calibri" panose="020F0502020204030204"/>
              <a:ea typeface="+mn-lt"/>
              <a:cs typeface="+mn-lt"/>
            </a:endParaRPr>
          </a:p>
          <a:p>
            <a:pPr marL="657860" lvl="1" indent="-457200">
              <a:lnSpc>
                <a:spcPct val="108000"/>
              </a:lnSpc>
            </a:pPr>
            <a:r>
              <a:rPr lang="en-US" sz="2600">
                <a:latin typeface="Aptos Narrow"/>
                <a:ea typeface="+mn-lt"/>
                <a:cs typeface="+mn-lt"/>
              </a:rPr>
              <a:t>Align environmental, recreational, and infrastructure initiatives across jurisdictions.</a:t>
            </a:r>
            <a:endParaRPr lang="en-US">
              <a:latin typeface="Calibri" panose="020F0502020204030204"/>
              <a:ea typeface="Calibri"/>
              <a:cs typeface="Calibri"/>
            </a:endParaRPr>
          </a:p>
          <a:p>
            <a:pPr marL="657860" lvl="1" indent="-457200">
              <a:lnSpc>
                <a:spcPct val="108000"/>
              </a:lnSpc>
            </a:pPr>
            <a:r>
              <a:rPr lang="en-US" sz="2600">
                <a:latin typeface="Aptos Narrow"/>
              </a:rPr>
              <a:t>Build inclusive frameworks for public input, education, and long-term stewardship.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41DDB-A26C-491C-BDD2-9F60140D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1B29-DD61-843E-1FA6-090996D5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Overview of the Task Force (2)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>
                <a:solidFill>
                  <a:schemeClr val="accent2"/>
                </a:solidFill>
                <a:latin typeface="Aptos Narrow" panose="020B0004020202020204" pitchFamily="34" charset="0"/>
              </a:rPr>
              <a:t>Goals</a:t>
            </a:r>
            <a:endParaRPr lang="en-US" sz="260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 panose="020B0004020202020204" pitchFamily="34" charset="0"/>
              </a:rPr>
              <a:t>Make recommendations for the Department of Conservation and Recreation (DCR)  to ensure: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>
                <a:latin typeface="Aptos Narrow" panose="020B0004020202020204" pitchFamily="34" charset="0"/>
              </a:rPr>
              <a:t>  Equitable access to the Charles River, especially in the area between the </a:t>
            </a:r>
            <a:br>
              <a:rPr lang="en-US" sz="2600">
                <a:latin typeface="Aptos Narrow" panose="020B0004020202020204" pitchFamily="34" charset="0"/>
              </a:rPr>
            </a:br>
            <a:r>
              <a:rPr lang="en-US" sz="2600">
                <a:latin typeface="Aptos Narrow" panose="020B0004020202020204" pitchFamily="34" charset="0"/>
              </a:rPr>
              <a:t>  Longfellow bridge and the Eliot bridge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>
                <a:latin typeface="Aptos Narrow" panose="020B0004020202020204" pitchFamily="34" charset="0"/>
              </a:rPr>
              <a:t>  Inclusive engagement and decision-making processes  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>
                <a:latin typeface="Aptos Narrow" panose="020B0004020202020204" pitchFamily="34" charset="0"/>
              </a:rPr>
              <a:t>  Improved communication with all involved stakeholders</a:t>
            </a:r>
          </a:p>
        </p:txBody>
      </p:sp>
    </p:spTree>
    <p:extLst>
      <p:ext uri="{BB962C8B-B14F-4D97-AF65-F5344CB8AC3E}">
        <p14:creationId xmlns:p14="http://schemas.microsoft.com/office/powerpoint/2010/main" val="398021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C1FC-E21D-1B98-9442-3710EF51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5E2F3-84C0-36BF-2DB7-6E35E947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Overview of the Task Force (3)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B4F-1D72-F442-A08D-CCF865EB6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3973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>
                <a:solidFill>
                  <a:schemeClr val="accent2"/>
                </a:solidFill>
                <a:latin typeface="Aptos Narrow"/>
              </a:rPr>
              <a:t>Roles and Responsibilities</a:t>
            </a:r>
            <a:endParaRPr lang="en-US" sz="2600">
              <a:solidFill>
                <a:schemeClr val="accent2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 panose="020B0004020202020204" pitchFamily="34" charset="0"/>
              </a:rPr>
              <a:t>(As described in Outside Section 205 of FY25 Enacted State Budget)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>
                <a:latin typeface="Aptos Narrow" panose="020B0004020202020204" pitchFamily="34" charset="0"/>
              </a:rPr>
              <a:t>   Host three (3) public hearings and gather public feedback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>
                <a:latin typeface="Aptos Narrow"/>
              </a:rPr>
              <a:t>   Submit a report with recommendations to the clerks of the house of </a:t>
            </a:r>
            <a:br>
              <a:rPr lang="en-US" sz="2600">
                <a:latin typeface="Aptos Narrow" panose="020B0004020202020204" pitchFamily="34" charset="0"/>
              </a:rPr>
            </a:br>
            <a:r>
              <a:rPr lang="en-US" sz="2600">
                <a:latin typeface="Aptos Narrow"/>
              </a:rPr>
              <a:t>   representatives and the senate</a:t>
            </a:r>
          </a:p>
        </p:txBody>
      </p:sp>
    </p:spTree>
    <p:extLst>
      <p:ext uri="{BB962C8B-B14F-4D97-AF65-F5344CB8AC3E}">
        <p14:creationId xmlns:p14="http://schemas.microsoft.com/office/powerpoint/2010/main" val="348985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0D9C-07A1-443A-1FE2-09BF7A33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692E-2945-10B2-1161-EEAB7BE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 panose="020B0004020202020204" pitchFamily="34" charset="0"/>
              </a:rPr>
              <a:t>Overview of the Task Force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36C-6453-9537-B529-DCC7BED8A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36719"/>
            <a:ext cx="10058400" cy="4023360"/>
          </a:xfrm>
        </p:spPr>
        <p:txBody>
          <a:bodyPr>
            <a:normAutofit lnSpcReduction="10000"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>
                <a:solidFill>
                  <a:schemeClr val="accent2"/>
                </a:solidFill>
                <a:latin typeface="Aptos Narrow" panose="020B0004020202020204" pitchFamily="34" charset="0"/>
              </a:rPr>
              <a:t>Support Team</a:t>
            </a:r>
            <a:endParaRPr lang="en-US" sz="260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 panose="020B0004020202020204" pitchFamily="34" charset="0"/>
              </a:rPr>
              <a:t>		Serve as a resource to help inform the Task Force’s work (e.g., 			background information, context setting, etc.)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 panose="020B0004020202020204" pitchFamily="34" charset="0"/>
              </a:rPr>
              <a:t>		Communicate the Task Force’s work to the public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>
                <a:latin typeface="Aptos Narrow" panose="020B0004020202020204" pitchFamily="34" charset="0"/>
              </a:rPr>
              <a:t>		Provide meeting facilitation, gathering public comments, and 			supporting the Task Force with generating the final report of 			findings and recommendations</a:t>
            </a:r>
          </a:p>
        </p:txBody>
      </p:sp>
      <p:pic>
        <p:nvPicPr>
          <p:cNvPr id="4" name="Picture 2" descr="dcr-logo">
            <a:extLst>
              <a:ext uri="{FF2B5EF4-FFF2-40B4-BE49-F238E27FC236}">
                <a16:creationId xmlns:a16="http://schemas.microsoft.com/office/drawing/2014/main" id="{0C6B68A4-DA47-241E-8FA2-97981CD83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339" y="2813170"/>
            <a:ext cx="809469" cy="9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etropolitan Area Planning Council (MAPC) | MARPA">
            <a:extLst>
              <a:ext uri="{FF2B5EF4-FFF2-40B4-BE49-F238E27FC236}">
                <a16:creationId xmlns:a16="http://schemas.microsoft.com/office/drawing/2014/main" id="{DFD71D7C-E5F3-72FC-BB90-D21C06EC6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6" y="4686155"/>
            <a:ext cx="1238410" cy="83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004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ac202d-5dfe-4943-8fc4-9115dd8079c4"/>
    <ds:schemaRef ds:uri="699ac1d4-ca39-4946-aa46-a9cdf037d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1575</TotalTime>
  <Words>953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Charles River Task Force on  Equitable River Access</vt:lpstr>
      <vt:lpstr>Undersecretary María Belén Power </vt:lpstr>
      <vt:lpstr>Agenda</vt:lpstr>
      <vt:lpstr>Task Force Norms</vt:lpstr>
      <vt:lpstr>Task Force Norms (cont.)</vt:lpstr>
      <vt:lpstr>Overview of the Task Force (1)</vt:lpstr>
      <vt:lpstr>Overview of the Task Force (2)</vt:lpstr>
      <vt:lpstr>Overview of the Task Force (3)</vt:lpstr>
      <vt:lpstr>Overview of the Task Force (4)</vt:lpstr>
      <vt:lpstr>Overview of the Task Force (5)</vt:lpstr>
      <vt:lpstr>PROJECT TIMELINE</vt:lpstr>
      <vt:lpstr>Engagement Components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7</cp:revision>
  <dcterms:created xsi:type="dcterms:W3CDTF">2025-08-11T23:41:35Z</dcterms:created>
  <dcterms:modified xsi:type="dcterms:W3CDTF">2025-09-19T19:24:41Z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