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7" r:id="rId5"/>
    <p:sldId id="297" r:id="rId6"/>
    <p:sldId id="287" r:id="rId7"/>
    <p:sldId id="279" r:id="rId8"/>
    <p:sldId id="285" r:id="rId9"/>
    <p:sldId id="258" r:id="rId10"/>
    <p:sldId id="273" r:id="rId11"/>
    <p:sldId id="288" r:id="rId12"/>
    <p:sldId id="325" r:id="rId13"/>
    <p:sldId id="339" r:id="rId14"/>
    <p:sldId id="345" r:id="rId15"/>
    <p:sldId id="344" r:id="rId16"/>
    <p:sldId id="354" r:id="rId17"/>
    <p:sldId id="355" r:id="rId18"/>
    <p:sldId id="356" r:id="rId19"/>
    <p:sldId id="357" r:id="rId20"/>
    <p:sldId id="358" r:id="rId21"/>
    <p:sldId id="359" r:id="rId22"/>
    <p:sldId id="360" r:id="rId23"/>
    <p:sldId id="361" r:id="rId24"/>
    <p:sldId id="32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515122-0602-DCEB-F43D-174646A5D163}" name="Parodi, Sasha" initials="PS" userId="S::sparodi_mapc.org#ext#@massgov.onmicrosoft.com::16587afd-2dc1-4635-a6f1-2223e7652d60" providerId="AD"/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B3BD94A5-429A-D41C-5173-859DD5233C91}" name="Emily P" initials="EP" userId="S::eproctor@baystateinterpreters.com::a7d47df5-15ee-41bf-b676-3654a95cd6b2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12B40A-E647-29D4-71DF-7B7E87A562AE}" v="100" dt="2026-05-14T12:39:26.172"/>
    <p1510:client id="{EAB9B32B-1F80-49C4-8AA9-9017EF547F64}" v="1" dt="2026-05-13T16:28:27.680"/>
    <p1510:client id="{F0E193AF-D164-967A-5B5B-D058827F921C}" v="9" dt="2026-05-13T20:33:16.8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የCharles</a:t>
            </a:r>
            <a: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  <a:t> River </a:t>
            </a:r>
            <a:r>
              <a:rPr lang="am-ET" sz="5000" dirty="0">
                <a:latin typeface="Times New Roman" pitchFamily="18" charset="0"/>
                <a:ea typeface="+mj-lt"/>
                <a:cs typeface="Times New Roman" pitchFamily="18" charset="0"/>
              </a:rPr>
              <a:t>ግብረ</a:t>
            </a:r>
            <a: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am-ET" sz="5000" dirty="0">
                <a:latin typeface="Times New Roman" pitchFamily="18" charset="0"/>
                <a:ea typeface="+mj-lt"/>
                <a:cs typeface="Times New Roman" pitchFamily="18" charset="0"/>
              </a:rPr>
              <a:t>ኃ</a:t>
            </a:r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ይል</a:t>
            </a:r>
            <a: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ለዕኩል</a:t>
            </a:r>
            <a:b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</a:br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የወንዝ</a:t>
            </a:r>
            <a: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ተደራሽነት</a:t>
            </a: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am-ET" sz="2800" cap="none" dirty="0">
                <a:solidFill>
                  <a:srgbClr val="004B24"/>
                </a:solidFill>
                <a:latin typeface="Arial"/>
                <a:cs typeface="Arial"/>
              </a:rPr>
              <a:t>ስብሰባ</a:t>
            </a:r>
            <a:r>
              <a:rPr lang="en-US" sz="2800" cap="none" dirty="0">
                <a:solidFill>
                  <a:srgbClr val="004B24"/>
                </a:solidFill>
                <a:latin typeface="Arial"/>
                <a:cs typeface="Arial"/>
              </a:rPr>
              <a:t> 10 | </a:t>
            </a:r>
            <a:r>
              <a:rPr lang="am-ET" sz="2800" cap="none" dirty="0">
                <a:solidFill>
                  <a:srgbClr val="004B24"/>
                </a:solidFill>
                <a:latin typeface="Arial"/>
                <a:cs typeface="Arial"/>
              </a:rPr>
              <a:t>ስብሰባ</a:t>
            </a:r>
            <a:r>
              <a:rPr lang="en-US" sz="2800" cap="none" dirty="0">
                <a:solidFill>
                  <a:srgbClr val="004B24"/>
                </a:solidFill>
                <a:latin typeface="Arial"/>
                <a:cs typeface="Arial"/>
              </a:rPr>
              <a:t> 13, 2026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7F165-A345-FEAE-A5B5-39B9F2445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A6968-CD6E-B5C8-E631-98C5DE12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dirty="0" err="1"/>
              <a:t>ከህዝብ</a:t>
            </a:r>
            <a:r>
              <a:rPr lang="en-GB" sz="4000" dirty="0"/>
              <a:t> </a:t>
            </a:r>
            <a:r>
              <a:rPr lang="en-GB" sz="4000" dirty="0" err="1"/>
              <a:t>አስተያየት</a:t>
            </a:r>
            <a:r>
              <a:rPr lang="en-GB" sz="4000" dirty="0"/>
              <a:t> </a:t>
            </a:r>
            <a:r>
              <a:rPr lang="en-GB" sz="4000" dirty="0" err="1"/>
              <a:t>መስብሰቢዎች</a:t>
            </a:r>
            <a:r>
              <a:rPr lang="en-GB" sz="4000" dirty="0"/>
              <a:t> </a:t>
            </a:r>
            <a:r>
              <a:rPr lang="en-GB" sz="4000" dirty="0" err="1"/>
              <a:t>የተወሰደ</a:t>
            </a:r>
            <a:r>
              <a:rPr lang="en-GB" sz="4000" dirty="0"/>
              <a:t> </a:t>
            </a:r>
            <a:r>
              <a:rPr lang="en-GB" sz="4000" dirty="0" err="1"/>
              <a:t>የምክረ</a:t>
            </a:r>
            <a:r>
              <a:rPr lang="en-GB" sz="4000" dirty="0"/>
              <a:t> </a:t>
            </a:r>
            <a:r>
              <a:rPr lang="en-GB" sz="4000" dirty="0" err="1"/>
              <a:t>ሀሳቦች</a:t>
            </a:r>
            <a:r>
              <a:rPr lang="en-GB" sz="4000" dirty="0"/>
              <a:t> </a:t>
            </a:r>
            <a:r>
              <a:rPr lang="en-GB" sz="4000" dirty="0" err="1"/>
              <a:t>ግብረ</a:t>
            </a:r>
            <a:r>
              <a:rPr lang="en-GB" sz="4000" dirty="0"/>
              <a:t> </a:t>
            </a:r>
            <a:r>
              <a:rPr lang="en-GB" sz="4000" dirty="0" err="1"/>
              <a:t>መልስ</a:t>
            </a:r>
            <a:r>
              <a:rPr lang="en-GB" sz="4000" dirty="0"/>
              <a:t> </a:t>
            </a:r>
            <a:r>
              <a:rPr lang="en-GB" sz="4000" dirty="0" err="1"/>
              <a:t>ግምገማ</a:t>
            </a:r>
            <a:r>
              <a:rPr lang="en-US" sz="4000" dirty="0">
                <a:solidFill>
                  <a:srgbClr val="404040"/>
                </a:solidFill>
                <a:latin typeface="Nyala" pitchFamily="2" charset="0"/>
                <a:ea typeface="Calibri Light"/>
                <a:cs typeface="Calibri Light"/>
              </a:rPr>
              <a:t>:</a:t>
            </a:r>
            <a:endParaRPr lang="en-US" sz="4000" dirty="0">
              <a:latin typeface="Nyala" pitchFamily="2" charset="0"/>
              <a:ea typeface="Calibri Light"/>
              <a:cs typeface="Calibri Ligh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3E546D-06F9-C4A2-0278-AB12F504FD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17564" y="2401916"/>
            <a:ext cx="10794721" cy="3386959"/>
          </a:xfrm>
        </p:spPr>
        <p:txBody>
          <a:bodyPr vert="horz" lIns="0" tIns="45720" rIns="0" bIns="45720" rtlCol="0" anchor="t">
            <a:noAutofit/>
          </a:bodyPr>
          <a:lstStyle/>
          <a:p>
            <a:pPr marL="228600" indent="-228600">
              <a:buAutoNum type="arabicPeriod"/>
            </a:pP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ተጨማሪ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የመገናኛ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ሲስተሞች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ቢኖሩ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፡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ለምሳሌ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፡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ከዋና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የግንኙነት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ባለሙያው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ጋር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መገናኛ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የፕሮጀክት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ድረገጽ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ወይም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የፕሮጀክት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ሆትላይን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በፕሮጀክት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ቦታዎች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አካላዊ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ምልክቶች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(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በራሪ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ጽሁፎች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ቢልቦርዶች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ወዘተ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)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ማድረግ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ንቁ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የማህበራዊ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ትስስር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ገጽ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መጠቀም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(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ፌስቡክ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ኢንስታግራም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)፣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ቀጣይ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ዝግጅቶችን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/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ወይም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የሚጠበቁ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መፋለሶችን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ወይም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ዋና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ዋና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ቀናትን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የሚያሳዩ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ካላንደሮችን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ማስቀመጥ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የማህበረሰብ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ኢሜይል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ዝርዝርወ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መጠቀም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-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ነዋሪዎች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ጋር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ለመድረስ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ያገለግላል</a:t>
            </a:r>
            <a:r>
              <a:rPr lang="ti-ET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።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endParaRPr lang="en-US" sz="1600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228600" indent="-228600">
              <a:buAutoNum type="arabicPeriod"/>
            </a:pP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ማህበረሰቡን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ቀደም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ብሎ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ማሳተፍ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፡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በተለይም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የማህበረሰቡ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ግብዓት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በፕሮጀክቱ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ላይ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ትርጉም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ያለው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ተጽእኖ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መፍጠር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እንዲችል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ፕሮጀክቶች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ከመጀመራቸው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ወይም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ከመጠናቀቃቸው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በፊት</a:t>
            </a:r>
            <a:r>
              <a:rPr lang="ti-ET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።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ይህ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የመጨረሻ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እቅዶችን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ሳይሆን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ሊሰሩ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የሚችሉ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የፕሮጀክት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ሀሳቦችን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ማጋራትን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ለቅድመ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የማህበረሰብ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ግብዓት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ደብዳቤዎችን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መላክን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/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ወይም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እድሎችን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መለየትን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ግብዓት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ለማግኘት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የመካከል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ላይ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እድሎች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መስጠትን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ያጠቃልላል</a:t>
            </a:r>
            <a:r>
              <a:rPr lang="ti-ET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።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endParaRPr lang="en-US" sz="1600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228600" indent="-228600">
              <a:buAutoNum type="arabicPeriod"/>
            </a:pP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ለማህበረሰቡ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ግልጽ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የግንኙነት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ቦታዎችን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መመደብ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–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በፕሮጀክት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ወይም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በማህበረሰብ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ይህ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ሰው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በመደበኛነት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ወቅታዊ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መረጃዎችን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ከመስጠት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በተጨማሪ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ለሚመጡ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ጥያቄዎች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(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በተሳትፎ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በኩል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በዲጂታል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ገጽ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ለገጽ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)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ምላሽ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ሊሰጥ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ይችላል</a:t>
            </a:r>
            <a:r>
              <a:rPr lang="ti-ET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።</a:t>
            </a:r>
            <a:endParaRPr lang="en-US" sz="1600" b="1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228600" indent="-228600">
              <a:buAutoNum type="arabicPeriod"/>
            </a:pP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የDCRን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የCambridge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ከተማን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የሌሎችን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የስራ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ድርሻዎች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ግልጽ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ማድረግ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የስምሪት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የግንኙነት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ጥረቶችን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ማስተባበርን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ጨምሮ</a:t>
            </a:r>
            <a:r>
              <a:rPr lang="ti-ET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።</a:t>
            </a:r>
            <a:endParaRPr lang="en-US" sz="1600" dirty="0">
              <a:highlight>
                <a:srgbClr val="FFFFFF"/>
              </a:highlight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228600" indent="-228600">
              <a:buAutoNum type="arabicPeriod"/>
            </a:pP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የገጽ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ለገጽ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ስምሪትን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ማስፋፋት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የመኖሪያ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መንደር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ተኮር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ስብሰባዎችን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እንደ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ቤተ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ክርስትያኖች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ወይም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የምግብ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/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መጠጥ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መደብሮች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ባሉ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የማህበረሰብ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መሰብሰቢያ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ቦታዎች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መገኘትን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ከአካባቢ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የማህበረሰብ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ድርጅቶች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ቡድኖች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የእምነት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ቦታዎች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የንግድ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ድርጅቶች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ጋር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በትብብር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መስራትን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ጨምሮ</a:t>
            </a:r>
            <a:r>
              <a:rPr lang="ti-ET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።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endParaRPr lang="en-US" sz="1600" dirty="0">
              <a:latin typeface="Nyala" pitchFamily="2" charset="0"/>
              <a:ea typeface="Calibri"/>
              <a:cs typeface="Calibri"/>
            </a:endParaRPr>
          </a:p>
          <a:p>
            <a:pPr marL="228600" indent="-228600">
              <a:buAutoNum type="arabicPeriod"/>
            </a:pP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የተሳትፎ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የግንኙነት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ስትራቴጂዎችን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በሙከራ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ፕሮግራሞች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አማካኝነት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መፈተሽ</a:t>
            </a:r>
            <a:r>
              <a:rPr lang="en-US" sz="16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3117450-08D4-A004-ED75-861C64C4E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2938" y="1846052"/>
            <a:ext cx="4882101" cy="571145"/>
          </a:xfrm>
        </p:spPr>
        <p:txBody>
          <a:bodyPr/>
          <a:lstStyle/>
          <a:p>
            <a:r>
              <a:rPr lang="en-GB" dirty="0" err="1"/>
              <a:t>የህዝብ</a:t>
            </a:r>
            <a:r>
              <a:rPr lang="en-GB" dirty="0"/>
              <a:t> </a:t>
            </a:r>
            <a:r>
              <a:rPr lang="en-GB" dirty="0" err="1"/>
              <a:t>አስተያየት</a:t>
            </a:r>
            <a:r>
              <a:rPr lang="en-GB" dirty="0"/>
              <a:t> </a:t>
            </a:r>
            <a:r>
              <a:rPr lang="en-GB" dirty="0" err="1"/>
              <a:t>መስብሰቢያ</a:t>
            </a:r>
            <a:r>
              <a:rPr lang="en-GB" dirty="0"/>
              <a:t> </a:t>
            </a:r>
            <a:r>
              <a:rPr lang="en-GB" dirty="0" err="1"/>
              <a:t>ግብረ</a:t>
            </a:r>
            <a:r>
              <a:rPr lang="en-GB" dirty="0"/>
              <a:t> </a:t>
            </a:r>
            <a:r>
              <a:rPr lang="en-GB" dirty="0" err="1"/>
              <a:t>መልስ</a:t>
            </a:r>
            <a:r>
              <a:rPr lang="en-GB" dirty="0"/>
              <a:t> </a:t>
            </a:r>
            <a:r>
              <a:rPr lang="en-GB" dirty="0" err="1"/>
              <a:t>ማጠቃለያ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: </a:t>
            </a:r>
            <a:endParaRPr lang="en-US" dirty="0">
              <a:latin typeface="Nya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658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576E4-AAE2-C7A9-6AAE-0AE0F5C27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356D5-59DA-0B88-C6AC-CDA0EE165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dirty="0" err="1"/>
              <a:t>እስከ</a:t>
            </a:r>
            <a:r>
              <a:rPr lang="en-GB" sz="4000" dirty="0"/>
              <a:t> </a:t>
            </a:r>
            <a:r>
              <a:rPr lang="en-GB" sz="4000" dirty="0" err="1"/>
              <a:t>አሁን</a:t>
            </a:r>
            <a:r>
              <a:rPr lang="en-GB" sz="4000" dirty="0"/>
              <a:t> </a:t>
            </a:r>
            <a:r>
              <a:rPr lang="en-GB" sz="4000" dirty="0" err="1"/>
              <a:t>ከተካሄደው</a:t>
            </a:r>
            <a:r>
              <a:rPr lang="en-GB" sz="4000" dirty="0"/>
              <a:t> </a:t>
            </a:r>
            <a:r>
              <a:rPr lang="en-GB" sz="4000" dirty="0" err="1"/>
              <a:t>የህዝብ</a:t>
            </a:r>
            <a:r>
              <a:rPr lang="en-GB" sz="4000" dirty="0"/>
              <a:t> </a:t>
            </a:r>
            <a:r>
              <a:rPr lang="en-GB" sz="4000" dirty="0" err="1"/>
              <a:t>አስተያየት</a:t>
            </a:r>
            <a:r>
              <a:rPr lang="en-GB" sz="4000" dirty="0"/>
              <a:t> </a:t>
            </a:r>
            <a:r>
              <a:rPr lang="en-GB" sz="4000" dirty="0" err="1"/>
              <a:t>መሰብሰቢያ</a:t>
            </a:r>
            <a:r>
              <a:rPr lang="en-GB" sz="4000" dirty="0"/>
              <a:t> </a:t>
            </a:r>
            <a:r>
              <a:rPr lang="en-GB" sz="4000" dirty="0" err="1"/>
              <a:t>ዳሰሳ</a:t>
            </a:r>
            <a:r>
              <a:rPr lang="en-GB" sz="4000" dirty="0"/>
              <a:t> </a:t>
            </a:r>
            <a:r>
              <a:rPr lang="en-GB" sz="4000" dirty="0" err="1"/>
              <a:t>ጥናት</a:t>
            </a:r>
            <a:r>
              <a:rPr lang="en-GB" sz="4000" dirty="0"/>
              <a:t> </a:t>
            </a:r>
            <a:r>
              <a:rPr lang="en-GB" sz="4000" dirty="0" err="1"/>
              <a:t>የተወሰዱ</a:t>
            </a:r>
            <a:r>
              <a:rPr lang="en-GB" sz="4000" dirty="0"/>
              <a:t> </a:t>
            </a:r>
            <a:r>
              <a:rPr lang="en-GB" sz="4000" dirty="0" err="1"/>
              <a:t>ምክረ</a:t>
            </a:r>
            <a:r>
              <a:rPr lang="en-GB" sz="4000" dirty="0"/>
              <a:t> </a:t>
            </a:r>
            <a:r>
              <a:rPr lang="en-GB" sz="4000" dirty="0" err="1"/>
              <a:t>ሀሳቦች</a:t>
            </a:r>
            <a:r>
              <a:rPr lang="en-GB" sz="4000" dirty="0"/>
              <a:t> </a:t>
            </a:r>
            <a:r>
              <a:rPr lang="en-GB" sz="4000" dirty="0" err="1"/>
              <a:t>ግምገማ</a:t>
            </a:r>
            <a:r>
              <a:rPr lang="en-US" sz="4000" dirty="0">
                <a:solidFill>
                  <a:srgbClr val="404040"/>
                </a:solidFill>
                <a:latin typeface="Nyala" pitchFamily="2" charset="0"/>
                <a:ea typeface="Calibri Light"/>
                <a:cs typeface="Calibri Light"/>
              </a:rPr>
              <a:t>:</a:t>
            </a:r>
            <a:endParaRPr lang="en-US" sz="4000" dirty="0">
              <a:latin typeface="Nyala" pitchFamily="2" charset="0"/>
              <a:ea typeface="Calibri Light"/>
              <a:cs typeface="Calibri Ligh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51CB24-EBFD-BA25-914C-3805B8855E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17564" y="2580509"/>
            <a:ext cx="10794721" cy="3386959"/>
          </a:xfrm>
        </p:spPr>
        <p:txBody>
          <a:bodyPr vert="horz" lIns="0" tIns="45720" rIns="0" bIns="45720" rtlCol="0" anchor="t">
            <a:noAutofit/>
          </a:bodyPr>
          <a:lstStyle/>
          <a:p>
            <a:pPr marL="228600" indent="-228600">
              <a:buAutoNum type="arabicPeriod"/>
            </a:pPr>
            <a:r>
              <a:rPr lang="en-US" sz="24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ከ60-80% </a:t>
            </a:r>
            <a:r>
              <a:rPr lang="en-US" sz="24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ምላሽ</a:t>
            </a:r>
            <a:r>
              <a:rPr lang="en-US" sz="24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4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ሰጪዎች</a:t>
            </a:r>
            <a:r>
              <a:rPr lang="en-US" sz="24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በምክረ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ሀሳቦቹ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ላይ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4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ተስማምተዋል</a:t>
            </a:r>
            <a:r>
              <a:rPr lang="en-US" sz="24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 </a:t>
            </a:r>
          </a:p>
          <a:p>
            <a:pPr marL="228600" indent="-228600">
              <a:buAutoNum type="arabicPeriod"/>
            </a:pPr>
            <a:r>
              <a:rPr lang="en-US" sz="24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የተሰጡ</a:t>
            </a:r>
            <a:r>
              <a:rPr lang="en-US" sz="24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4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ጥቆማዎች</a:t>
            </a:r>
            <a:r>
              <a:rPr lang="en-US" sz="24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4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የሚከተሉትን</a:t>
            </a:r>
            <a:r>
              <a:rPr lang="en-US" sz="24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400" b="1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ያጠቃልላሉ</a:t>
            </a:r>
            <a:r>
              <a:rPr lang="en-US" sz="2400" b="1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: </a:t>
            </a:r>
          </a:p>
          <a:p>
            <a:pPr marL="383540" lvl="1">
              <a:buAutoNum type="arabicPeriod"/>
            </a:pP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የፕሮጀክቶች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መደበኛ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ወቅታዊ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መረጃዎችን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/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ወይም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የፕሮጀክቶች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ማዕከላዊ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ማረፊያ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ገጽን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ጨምሮ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እውቅና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ያለው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ግልጽ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የመገናኛ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ዘዴ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የማዘጋጀት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አስፈላጊነት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</a:p>
          <a:p>
            <a:pPr marL="383540" lvl="1">
              <a:buAutoNum type="arabicPeriod"/>
            </a:pP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በማህበረሰቦች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ውስጥ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በአካል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ስምሪት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የማድረግ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/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የመገኘት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አስፈላጊነት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</a:p>
          <a:p>
            <a:pPr marL="383540" lvl="1">
              <a:buAutoNum type="arabicPeriod"/>
            </a:pP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የተጨማሪ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የመሰረተ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ልማት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ማሻሻያዎች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ጽዳት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አስፈላጊነት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</a:p>
          <a:p>
            <a:pPr marL="383540" lvl="1">
              <a:buAutoNum type="arabicPeriod"/>
            </a:pP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‘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ማህበረሰብ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'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ሲሉ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DCR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እንደሆነ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ማብራራት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የማህበረሰብ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ግብዓት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እንዴት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በፕሮጀክቶች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ወይም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አሰራሮች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ላይ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ተጽእኖ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ሊፈጥር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እንደሚችል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በግልጽ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ማብራራት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</a:p>
          <a:p>
            <a:pPr marL="383540" lvl="1">
              <a:buAutoNum type="arabicPeriod"/>
            </a:pP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በእነዚህ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ምክረ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ሀሳቦች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ውስጥ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ለተገለጹት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ግቦች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እሴቶች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ተጠያቂ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ለመሆን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ተጨማሪ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መለኪያዎች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የግምገማ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አሰራሮች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ማካተት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</a:p>
          <a:p>
            <a:pPr marL="383540" lvl="1">
              <a:buAutoNum type="arabicPeriod"/>
            </a:pP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ከአካባቢ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ትምህርት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ቤቶች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ጋር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የመተባበር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አስፈላጊነት</a:t>
            </a:r>
            <a:r>
              <a:rPr lang="en-US" sz="1600" dirty="0">
                <a:highlight>
                  <a:srgbClr val="FFFFFF"/>
                </a:highlight>
                <a:latin typeface="Nyala" pitchFamily="2" charset="0"/>
                <a:ea typeface="Calibri" panose="020F0502020204030204"/>
                <a:cs typeface="Calibri" panose="020F0502020204030204"/>
              </a:rPr>
              <a:t>፤ </a:t>
            </a:r>
          </a:p>
          <a:p>
            <a:pPr marL="383540" lvl="1">
              <a:buAutoNum type="arabicPeriod"/>
            </a:pPr>
            <a:r>
              <a:rPr lang="en-GB" sz="1600" dirty="0" err="1"/>
              <a:t>የምክረ</a:t>
            </a:r>
            <a:r>
              <a:rPr lang="en-GB" sz="1600" dirty="0"/>
              <a:t> </a:t>
            </a:r>
            <a:r>
              <a:rPr lang="en-GB" sz="1600" dirty="0" err="1"/>
              <a:t>ሀሳቡን</a:t>
            </a:r>
            <a:r>
              <a:rPr lang="en-GB" sz="1600" dirty="0"/>
              <a:t> </a:t>
            </a:r>
            <a:r>
              <a:rPr lang="en-GB" sz="1600" dirty="0" err="1"/>
              <a:t>ቋንቋ</a:t>
            </a:r>
            <a:r>
              <a:rPr lang="en-GB" sz="1600" dirty="0"/>
              <a:t> </a:t>
            </a:r>
            <a:r>
              <a:rPr lang="en-GB" sz="1600" dirty="0" err="1"/>
              <a:t>ማቅለል</a:t>
            </a:r>
            <a:r>
              <a:rPr lang="ti-ET" sz="1600" dirty="0"/>
              <a:t>።</a:t>
            </a:r>
            <a:endParaRPr lang="en-US" sz="1600" dirty="0">
              <a:highlight>
                <a:srgbClr val="FFFFFF"/>
              </a:highlight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383540" lvl="1">
              <a:buFont typeface="Calibri" pitchFamily="34" charset="0"/>
              <a:buAutoNum type="arabicPeriod"/>
            </a:pPr>
            <a:endParaRPr lang="en-US" sz="1000" b="1" dirty="0">
              <a:highlight>
                <a:srgbClr val="FFFFFF"/>
              </a:highlight>
              <a:latin typeface="Aptos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F3DF1B-10AD-4325-1100-548E6CE1E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7407025" cy="726637"/>
          </a:xfrm>
        </p:spPr>
        <p:txBody>
          <a:bodyPr/>
          <a:lstStyle/>
          <a:p>
            <a:r>
              <a:rPr lang="en-GB" dirty="0" err="1"/>
              <a:t>የህዝብ</a:t>
            </a:r>
            <a:r>
              <a:rPr lang="en-GB" dirty="0"/>
              <a:t> </a:t>
            </a:r>
            <a:r>
              <a:rPr lang="en-GB" dirty="0" err="1"/>
              <a:t>ዳሰሳ</a:t>
            </a:r>
            <a:r>
              <a:rPr lang="en-GB" dirty="0"/>
              <a:t> </a:t>
            </a:r>
            <a:r>
              <a:rPr lang="en-GB" dirty="0" err="1"/>
              <a:t>ጥናት</a:t>
            </a:r>
            <a:r>
              <a:rPr lang="en-GB" dirty="0"/>
              <a:t> </a:t>
            </a:r>
            <a:r>
              <a:rPr lang="en-GB" dirty="0" err="1"/>
              <a:t>ግብረ</a:t>
            </a:r>
            <a:r>
              <a:rPr lang="en-GB" dirty="0"/>
              <a:t> </a:t>
            </a:r>
            <a:r>
              <a:rPr lang="en-GB" dirty="0" err="1"/>
              <a:t>መልስ</a:t>
            </a:r>
            <a:r>
              <a:rPr lang="en-GB" dirty="0"/>
              <a:t> </a:t>
            </a:r>
            <a:r>
              <a:rPr lang="en-GB" dirty="0" err="1"/>
              <a:t>ማጠቃለያ</a:t>
            </a:r>
            <a:r>
              <a:rPr lang="en-GB" dirty="0"/>
              <a:t>፡ 17 </a:t>
            </a:r>
            <a:r>
              <a:rPr lang="en-GB" dirty="0" err="1"/>
              <a:t>ምላሽ</a:t>
            </a:r>
            <a:r>
              <a:rPr lang="en-GB" dirty="0"/>
              <a:t> </a:t>
            </a:r>
            <a:r>
              <a:rPr lang="en-GB" dirty="0" err="1"/>
              <a:t>ሰጪዎች</a:t>
            </a:r>
            <a:endParaRPr lang="en-US" dirty="0">
              <a:latin typeface="Nya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326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ACEB-228E-75C2-76AD-23176E039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የረቂቅ</a:t>
            </a:r>
            <a:r>
              <a:rPr lang="en-GB" dirty="0"/>
              <a:t> </a:t>
            </a:r>
            <a:r>
              <a:rPr lang="en-GB" dirty="0" err="1"/>
              <a:t>ሪፖርት</a:t>
            </a:r>
            <a:r>
              <a:rPr lang="en-GB" dirty="0"/>
              <a:t> </a:t>
            </a:r>
            <a:r>
              <a:rPr lang="en-GB" dirty="0" err="1"/>
              <a:t>ዋና</a:t>
            </a:r>
            <a:r>
              <a:rPr lang="en-GB" dirty="0"/>
              <a:t> </a:t>
            </a:r>
            <a:r>
              <a:rPr lang="en-GB" dirty="0" err="1"/>
              <a:t>ሀሳብ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:</a:t>
            </a:r>
            <a:r>
              <a:rPr lang="en-US" dirty="0">
                <a:ea typeface="Calibri Light"/>
                <a:cs typeface="Calibri Light"/>
              </a:rPr>
              <a:t> 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E6A722-1F80-83C9-6A21-F16EB482E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ጠቅላላ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ማጠቃለያ</a:t>
            </a:r>
            <a:endParaRPr lang="en-US" sz="2400" dirty="0">
              <a:latin typeface="Nyala" pitchFamily="2" charset="0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መግቢያ</a:t>
            </a:r>
            <a:endParaRPr lang="en-US" sz="2400" dirty="0">
              <a:latin typeface="Nyala" pitchFamily="2" charset="0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የCharles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River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ግብረ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ሀይል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በእኩል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የወንዝ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ተደራሽነት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ላይ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የሚሰራው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ስራ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i="1" dirty="0">
                <a:latin typeface="Nyala" pitchFamily="2" charset="0"/>
                <a:ea typeface="Calibri"/>
                <a:cs typeface="Calibri"/>
              </a:rPr>
              <a:t>(</a:t>
            </a:r>
            <a:r>
              <a:rPr lang="en-US" sz="2400" i="1" dirty="0" err="1">
                <a:latin typeface="Nyala" pitchFamily="2" charset="0"/>
                <a:ea typeface="Calibri"/>
                <a:cs typeface="Calibri"/>
              </a:rPr>
              <a:t>ስብሰባዎች</a:t>
            </a:r>
            <a:r>
              <a:rPr lang="en-US" sz="2400" i="1" dirty="0">
                <a:latin typeface="Nyala" pitchFamily="2" charset="0"/>
                <a:ea typeface="Calibri"/>
                <a:cs typeface="Calibri"/>
              </a:rPr>
              <a:t>፣ </a:t>
            </a:r>
            <a:r>
              <a:rPr lang="en-US" sz="2400" i="1" dirty="0" err="1">
                <a:latin typeface="Nyala" pitchFamily="2" charset="0"/>
                <a:ea typeface="Calibri"/>
                <a:cs typeface="Calibri"/>
              </a:rPr>
              <a:t>ስምሪት</a:t>
            </a:r>
            <a:r>
              <a:rPr lang="en-US" sz="2400" i="1" dirty="0">
                <a:latin typeface="Nyala" pitchFamily="2" charset="0"/>
                <a:ea typeface="Calibri"/>
                <a:cs typeface="Calibri"/>
              </a:rPr>
              <a:t>፣ </a:t>
            </a:r>
            <a:r>
              <a:rPr lang="en-US" sz="2400" i="1" dirty="0" err="1">
                <a:latin typeface="Nyala" pitchFamily="2" charset="0"/>
                <a:ea typeface="Calibri"/>
                <a:cs typeface="Calibri"/>
              </a:rPr>
              <a:t>ተሳትፎ</a:t>
            </a:r>
            <a:r>
              <a:rPr lang="en-US" sz="2400" i="1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i="1" dirty="0" err="1">
                <a:latin typeface="Nyala" pitchFamily="2" charset="0"/>
                <a:ea typeface="Calibri"/>
                <a:cs typeface="Calibri"/>
              </a:rPr>
              <a:t>እና</a:t>
            </a:r>
            <a:r>
              <a:rPr lang="en-US" sz="2400" i="1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i="1" dirty="0" err="1">
                <a:latin typeface="Nyala" pitchFamily="2" charset="0"/>
                <a:ea typeface="Calibri"/>
                <a:cs typeface="Calibri"/>
              </a:rPr>
              <a:t>የህዝብ</a:t>
            </a:r>
            <a:r>
              <a:rPr lang="en-US" sz="2400" i="1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i="1" dirty="0" err="1">
                <a:latin typeface="Nyala" pitchFamily="2" charset="0"/>
                <a:ea typeface="Calibri"/>
                <a:cs typeface="Calibri"/>
              </a:rPr>
              <a:t>አስተያየት</a:t>
            </a:r>
            <a:r>
              <a:rPr lang="en-US" sz="2400" i="1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i="1" dirty="0" err="1">
                <a:latin typeface="Nyala" pitchFamily="2" charset="0"/>
                <a:ea typeface="Calibri"/>
                <a:cs typeface="Calibri"/>
              </a:rPr>
              <a:t>መሰብሰቢያዎች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የዋና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ዋና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ግኝቶች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ማጠቃለያ</a:t>
            </a:r>
            <a:endParaRPr lang="en-US" sz="2400" dirty="0">
              <a:latin typeface="Nyala" pitchFamily="2" charset="0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የCRTF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ምክረ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ሀሳቦች</a:t>
            </a:r>
            <a:endParaRPr lang="en-US" sz="2400" dirty="0">
              <a:latin typeface="Nyala" pitchFamily="2" charset="0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ተጨማሪ</a:t>
            </a:r>
            <a:r>
              <a:rPr lang="en-US" sz="2400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latin typeface="Nyala" pitchFamily="2" charset="0"/>
                <a:ea typeface="Calibri"/>
                <a:cs typeface="Calibri"/>
              </a:rPr>
              <a:t>ዝርዝሮች</a:t>
            </a:r>
            <a:endParaRPr lang="en-US" sz="2400" dirty="0">
              <a:latin typeface="Nyala" pitchFamily="2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925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4E306-6B4C-DD87-B70C-A0EF9ACA7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73FEFF1-5A24-5DBA-2BFA-C50EADA257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551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1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ረቂቅ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ምክረ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ሀሳብ</a:t>
            </a:r>
            <a:r>
              <a:rPr kumimoji="0" lang="en-US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1 (</a:t>
            </a:r>
            <a:r>
              <a:rPr kumimoji="0" lang="en-US" sz="3300" b="0" i="1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ክፍል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1): 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</a:br>
            <a:r>
              <a:rPr kumimoji="0" lang="en-US" sz="4800" b="0" i="0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የአሰራር</a:t>
            </a:r>
            <a:r>
              <a:rPr kumimoji="0" lang="en-US" sz="4800" b="0" i="0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4800" b="0" i="0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እና</a:t>
            </a:r>
            <a:r>
              <a:rPr kumimoji="0" lang="en-US" sz="4800" b="0" i="0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4800" b="0" i="0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የግንኙነት</a:t>
            </a:r>
            <a:r>
              <a:rPr kumimoji="0" lang="en-US" sz="4800" b="0" i="0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4800" b="0" i="0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ማሻሻያ</a:t>
            </a:r>
            <a:r>
              <a:rPr kumimoji="0" lang="en-US" sz="4800" b="0" i="0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endParaRPr kumimoji="0" lang="en-US" sz="48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Nyala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E940CEF-7D24-A92D-33DB-8DB1DF3D7E76}"/>
              </a:ext>
            </a:extLst>
          </p:cNvPr>
          <p:cNvSpPr/>
          <p:nvPr/>
        </p:nvSpPr>
        <p:spPr>
          <a:xfrm>
            <a:off x="960938" y="1991031"/>
            <a:ext cx="10159023" cy="1712273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DCR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በተለይም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በመካሄድ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ላይ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ያሉ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እና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/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ወይም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በቀጣይ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የሚካሄዱ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ፕሮጀክቶች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ባሉባቸው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ቦታዎች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ላይ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የማህበረሰቡን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ፍላጎቶች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ለመፍታት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ግልጽ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አሰራሮች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እና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የመከላከያና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ምላሽ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መስጫ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መሳሪያዎችን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ያብራራል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እንዲሁም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ያዘጋጃል</a:t>
            </a:r>
            <a:r>
              <a:rPr lang="ti-ET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።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Narrow"/>
              </a:rPr>
              <a:t>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AD1E2E-19AF-69DB-17F8-CF98603D4BAC}"/>
              </a:ext>
            </a:extLst>
          </p:cNvPr>
          <p:cNvSpPr txBox="1"/>
          <p:nvPr/>
        </p:nvSpPr>
        <p:spPr>
          <a:xfrm>
            <a:off x="992743" y="4181704"/>
            <a:ext cx="10194741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i="1" dirty="0" err="1">
                <a:latin typeface="Nyala" pitchFamily="2" charset="0"/>
              </a:rPr>
              <a:t>የመነሻ</a:t>
            </a:r>
            <a:r>
              <a:rPr lang="en-US" sz="2000" b="1" i="1" dirty="0">
                <a:latin typeface="Nyala" pitchFamily="2" charset="0"/>
              </a:rPr>
              <a:t> </a:t>
            </a:r>
            <a:r>
              <a:rPr lang="en-US" sz="2000" b="1" i="1" dirty="0" err="1">
                <a:latin typeface="Nyala" pitchFamily="2" charset="0"/>
              </a:rPr>
              <a:t>ዐውድ</a:t>
            </a:r>
            <a:r>
              <a:rPr lang="en-US" sz="2000" b="1" i="1" dirty="0">
                <a:latin typeface="Nyala" pitchFamily="2" charset="0"/>
              </a:rPr>
              <a:t>:</a:t>
            </a:r>
            <a:r>
              <a:rPr lang="en-US" sz="2000" i="1" dirty="0">
                <a:latin typeface="Nyala" pitchFamily="2" charset="0"/>
              </a:rPr>
              <a:t> </a:t>
            </a:r>
            <a:r>
              <a:rPr lang="en-US" sz="2000" i="1" dirty="0" err="1">
                <a:latin typeface="Nyala" pitchFamily="2" charset="0"/>
              </a:rPr>
              <a:t>በአሁኑ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ወቅት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የማህበረሰብ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አባላት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በአብዛኛው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ግብረ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መልስ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እና</a:t>
            </a:r>
            <a:r>
              <a:rPr lang="en-US" sz="2000" i="1" dirty="0">
                <a:latin typeface="Nyala" pitchFamily="2" charset="0"/>
              </a:rPr>
              <a:t>/</a:t>
            </a:r>
            <a:r>
              <a:rPr lang="en-US" sz="2000" i="1" dirty="0" err="1">
                <a:latin typeface="Nyala" pitchFamily="2" charset="0"/>
              </a:rPr>
              <a:t>ወይም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ስጋቶች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ሲኖ</a:t>
            </a:r>
            <a:r>
              <a:rPr lang="en-GB" sz="2000" dirty="0" err="1"/>
              <a:t>ሯ</a:t>
            </a:r>
            <a:r>
              <a:rPr lang="en-GB" sz="2000" i="1" dirty="0" err="1"/>
              <a:t>ቸ</a:t>
            </a:r>
            <a:r>
              <a:rPr lang="en-US" sz="2000" i="1" dirty="0">
                <a:latin typeface="Nyala" pitchFamily="2" charset="0"/>
              </a:rPr>
              <a:t>ው </a:t>
            </a:r>
            <a:r>
              <a:rPr lang="en-US" sz="2000" i="1" dirty="0" err="1">
                <a:latin typeface="Nyala" pitchFamily="2" charset="0"/>
              </a:rPr>
              <a:t>በDCR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እንዴት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እና</a:t>
            </a:r>
            <a:r>
              <a:rPr lang="en-US" sz="2000" i="1" dirty="0">
                <a:latin typeface="Nyala" pitchFamily="2" charset="0"/>
              </a:rPr>
              <a:t>/</a:t>
            </a:r>
            <a:r>
              <a:rPr lang="en-US" sz="2000" i="1" dirty="0" err="1">
                <a:latin typeface="Nyala" pitchFamily="2" charset="0"/>
              </a:rPr>
              <a:t>ወይም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ማንን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ማናገር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እንዳለባቸው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ግራ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እየተጋቡ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ነው</a:t>
            </a:r>
            <a:r>
              <a:rPr lang="ti-ET" sz="2000" i="1" dirty="0">
                <a:latin typeface="Nyala" pitchFamily="2" charset="0"/>
              </a:rPr>
              <a:t>።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በአንዳንድ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ሁኔታዎች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የማህበረሰብ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አባላት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ከDCR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ወጥ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የግንኙነት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ወቅታዊ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መረጃዎች</a:t>
            </a:r>
            <a:r>
              <a:rPr lang="en-US" sz="2000" i="1" dirty="0">
                <a:latin typeface="Nyala" pitchFamily="2" charset="0"/>
              </a:rPr>
              <a:t> </a:t>
            </a:r>
            <a:r>
              <a:rPr lang="en-US" sz="2000" i="1" dirty="0" err="1">
                <a:latin typeface="Nyala" pitchFamily="2" charset="0"/>
              </a:rPr>
              <a:t>አይደር</a:t>
            </a:r>
            <a:r>
              <a:rPr lang="en-GB" sz="2000" i="1" dirty="0"/>
              <a:t>ሷ</a:t>
            </a:r>
            <a:r>
              <a:rPr lang="en-US" sz="2000" i="1" dirty="0" err="1">
                <a:latin typeface="Nyala" pitchFamily="2" charset="0"/>
              </a:rPr>
              <a:t>ቸውም</a:t>
            </a:r>
            <a:r>
              <a:rPr lang="en-US" sz="2000" i="1" dirty="0">
                <a:latin typeface="Nyala" pitchFamily="2" charset="0"/>
              </a:rPr>
              <a:t>፣ </a:t>
            </a:r>
            <a:r>
              <a:rPr lang="en-GB" sz="2000" i="1" dirty="0" err="1"/>
              <a:t>ተገቢ</a:t>
            </a:r>
            <a:r>
              <a:rPr lang="en-GB" sz="2000" i="1" dirty="0"/>
              <a:t> </a:t>
            </a:r>
            <a:r>
              <a:rPr lang="en-GB" sz="2000" i="1" dirty="0" err="1"/>
              <a:t>ምላሾች</a:t>
            </a:r>
            <a:r>
              <a:rPr lang="en-GB" sz="2000" i="1" dirty="0"/>
              <a:t> </a:t>
            </a:r>
            <a:r>
              <a:rPr lang="en-GB" sz="2000" i="1" dirty="0" err="1"/>
              <a:t>አይሰጧቸውም</a:t>
            </a:r>
            <a:r>
              <a:rPr lang="en-GB" sz="2000" i="1" dirty="0"/>
              <a:t> </a:t>
            </a:r>
            <a:r>
              <a:rPr lang="en-GB" sz="2000" i="1" dirty="0" err="1"/>
              <a:t>ወይም</a:t>
            </a:r>
            <a:r>
              <a:rPr lang="en-GB" sz="2000" i="1" dirty="0"/>
              <a:t> </a:t>
            </a:r>
            <a:r>
              <a:rPr lang="en-GB" sz="2000" i="1" dirty="0" err="1"/>
              <a:t>ክትትል</a:t>
            </a:r>
            <a:r>
              <a:rPr lang="en-GB" sz="2000" i="1" dirty="0"/>
              <a:t> </a:t>
            </a:r>
            <a:r>
              <a:rPr lang="en-GB" sz="2000" i="1" dirty="0" err="1"/>
              <a:t>አይደረግላቸውም</a:t>
            </a:r>
            <a:r>
              <a:rPr lang="ti-ET" sz="2000" i="1" dirty="0"/>
              <a:t>።</a:t>
            </a:r>
            <a:r>
              <a:rPr lang="en-GB" sz="2000" i="1" dirty="0"/>
              <a:t> </a:t>
            </a:r>
            <a:r>
              <a:rPr lang="en-GB" sz="2000" i="1" dirty="0" err="1"/>
              <a:t>ይህን</a:t>
            </a:r>
            <a:r>
              <a:rPr lang="en-GB" sz="2000" i="1" dirty="0"/>
              <a:t> </a:t>
            </a:r>
            <a:r>
              <a:rPr lang="en-GB" sz="2000" i="1" dirty="0" err="1"/>
              <a:t>ምክረ</a:t>
            </a:r>
            <a:r>
              <a:rPr lang="en-GB" sz="2000" i="1" dirty="0"/>
              <a:t> </a:t>
            </a:r>
            <a:r>
              <a:rPr lang="en-GB" sz="2000" i="1" dirty="0" err="1"/>
              <a:t>ሀሳብ</a:t>
            </a:r>
            <a:r>
              <a:rPr lang="en-GB" sz="2000" i="1" dirty="0"/>
              <a:t> </a:t>
            </a:r>
            <a:r>
              <a:rPr lang="en-GB" sz="2000" i="1" dirty="0" err="1"/>
              <a:t>በመተግበር</a:t>
            </a:r>
            <a:r>
              <a:rPr lang="en-GB" sz="2000" i="1" dirty="0"/>
              <a:t> </a:t>
            </a:r>
            <a:r>
              <a:rPr lang="en-GB" sz="2000" i="1" dirty="0" err="1"/>
              <a:t>ረገድ</a:t>
            </a:r>
            <a:r>
              <a:rPr lang="en-GB" sz="2000" i="1" dirty="0"/>
              <a:t> </a:t>
            </a:r>
            <a:r>
              <a:rPr lang="en-GB" sz="2000" i="1" dirty="0" err="1"/>
              <a:t>ግብረ</a:t>
            </a:r>
            <a:r>
              <a:rPr lang="en-GB" sz="2000" i="1" dirty="0"/>
              <a:t> </a:t>
            </a:r>
            <a:r>
              <a:rPr lang="en-GB" sz="2000" i="1" dirty="0" err="1"/>
              <a:t>ሀይሉ</a:t>
            </a:r>
            <a:r>
              <a:rPr lang="en-GB" sz="2000" i="1" dirty="0"/>
              <a:t> </a:t>
            </a:r>
            <a:r>
              <a:rPr lang="en-US" sz="2000" i="1" dirty="0" err="1"/>
              <a:t>DCRን</a:t>
            </a:r>
            <a:r>
              <a:rPr lang="en-US" sz="2000" i="1" dirty="0"/>
              <a:t> </a:t>
            </a:r>
            <a:r>
              <a:rPr lang="en-US" sz="2000" i="1" dirty="0" err="1"/>
              <a:t>ተጠያቂ</a:t>
            </a:r>
            <a:r>
              <a:rPr lang="en-US" sz="2000" i="1" dirty="0"/>
              <a:t> </a:t>
            </a:r>
            <a:r>
              <a:rPr lang="en-US" sz="2000" i="1" dirty="0" err="1"/>
              <a:t>ማድረጊያ</a:t>
            </a:r>
            <a:r>
              <a:rPr lang="en-US" sz="2000" i="1" dirty="0"/>
              <a:t> </a:t>
            </a:r>
            <a:r>
              <a:rPr lang="en-US" sz="2000" i="1" dirty="0" err="1"/>
              <a:t>ተጨማሪ</a:t>
            </a:r>
            <a:r>
              <a:rPr lang="en-US" sz="2000" i="1" dirty="0"/>
              <a:t> </a:t>
            </a:r>
            <a:r>
              <a:rPr lang="en-US" sz="2000" i="1" dirty="0" err="1"/>
              <a:t>የአሰራር</a:t>
            </a:r>
            <a:r>
              <a:rPr lang="en-US" sz="2000" i="1" dirty="0"/>
              <a:t> </a:t>
            </a:r>
            <a:r>
              <a:rPr lang="en-US" sz="2000" i="1" dirty="0" err="1"/>
              <a:t>ዘዴዎችን</a:t>
            </a:r>
            <a:r>
              <a:rPr lang="en-US" sz="2000" i="1" dirty="0"/>
              <a:t> </a:t>
            </a:r>
            <a:r>
              <a:rPr lang="en-US" sz="2000" i="1" dirty="0" err="1"/>
              <a:t>ያዘጋጃል</a:t>
            </a:r>
            <a:r>
              <a:rPr lang="ti-ET" sz="2000" i="1" dirty="0"/>
              <a:t>።</a:t>
            </a:r>
            <a:r>
              <a:rPr lang="en-US" sz="2000" i="1" dirty="0"/>
              <a:t> </a:t>
            </a:r>
            <a:r>
              <a:rPr lang="en-US" sz="2000" dirty="0">
                <a:latin typeface="Aptos Narrow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86974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0B692-3CB5-2BAA-76C4-E746162FD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D3FBC11-8B4A-24DA-F97C-84C6AABEFD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182830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ረቂቅ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ምክረ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ሀሳብ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1 (</a:t>
            </a: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ክፍል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2): 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</a:b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የአሰራር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እና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የግንኙነት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ማሻሻያ</a:t>
            </a:r>
            <a:endParaRPr kumimoji="0" lang="en-US" sz="48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Nyal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15B6C7-893F-896E-F6AF-0D7D79F6C8F0}"/>
              </a:ext>
            </a:extLst>
          </p:cNvPr>
          <p:cNvSpPr txBox="1"/>
          <p:nvPr/>
        </p:nvSpPr>
        <p:spPr>
          <a:xfrm>
            <a:off x="1107112" y="1806184"/>
            <a:ext cx="10898075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dirty="0">
                <a:latin typeface="Aptos Narrow" panose="020B0004020202020204" pitchFamily="34" charset="0"/>
              </a:rPr>
              <a:t> </a:t>
            </a:r>
            <a:r>
              <a:rPr lang="en-US" b="1" i="1" dirty="0" err="1">
                <a:latin typeface="Nyala" pitchFamily="2" charset="0"/>
              </a:rPr>
              <a:t>የተመከሩ</a:t>
            </a:r>
            <a:r>
              <a:rPr lang="en-US" b="1" i="1" dirty="0">
                <a:latin typeface="Nyala" pitchFamily="2" charset="0"/>
              </a:rPr>
              <a:t> </a:t>
            </a:r>
            <a:r>
              <a:rPr lang="en-US" b="1" i="1" dirty="0" err="1">
                <a:latin typeface="Nyala" pitchFamily="2" charset="0"/>
              </a:rPr>
              <a:t>የትግበራ</a:t>
            </a:r>
            <a:r>
              <a:rPr lang="en-US" b="1" i="1" dirty="0">
                <a:latin typeface="Nyala" pitchFamily="2" charset="0"/>
              </a:rPr>
              <a:t> </a:t>
            </a:r>
            <a:r>
              <a:rPr lang="en-US" b="1" i="1" dirty="0" err="1">
                <a:latin typeface="Nyala" pitchFamily="2" charset="0"/>
              </a:rPr>
              <a:t>ስትራቴጂዎች</a:t>
            </a:r>
            <a:r>
              <a:rPr lang="en-US" b="1" i="1" dirty="0">
                <a:latin typeface="Nyala" pitchFamily="2" charset="0"/>
              </a:rPr>
              <a:t> </a:t>
            </a:r>
            <a:r>
              <a:rPr lang="en-US" b="1" i="1" dirty="0" err="1">
                <a:latin typeface="Nyala" pitchFamily="2" charset="0"/>
              </a:rPr>
              <a:t>ወይም</a:t>
            </a:r>
            <a:r>
              <a:rPr lang="en-US" b="1" i="1" dirty="0">
                <a:latin typeface="Nyala" pitchFamily="2" charset="0"/>
              </a:rPr>
              <a:t> </a:t>
            </a:r>
            <a:r>
              <a:rPr lang="en-US" b="1" i="1" dirty="0" err="1">
                <a:latin typeface="Nyala" pitchFamily="2" charset="0"/>
              </a:rPr>
              <a:t>እርምጃዎች</a:t>
            </a:r>
            <a:r>
              <a:rPr lang="en-US" b="1" i="1" dirty="0">
                <a:latin typeface="Nyala" pitchFamily="2" charset="0"/>
              </a:rPr>
              <a:t> : </a:t>
            </a:r>
          </a:p>
          <a:p>
            <a:pPr marL="457200" indent="-457200" fontAlgn="base">
              <a:buAutoNum type="arabicPeriod"/>
            </a:pPr>
            <a:r>
              <a:rPr lang="en-US" dirty="0" err="1"/>
              <a:t>ለማህበረሰብ</a:t>
            </a:r>
            <a:r>
              <a:rPr lang="en-US" dirty="0"/>
              <a:t> </a:t>
            </a:r>
            <a:r>
              <a:rPr lang="en-US" dirty="0" err="1"/>
              <a:t>አባላት</a:t>
            </a:r>
            <a:r>
              <a:rPr lang="en-US" dirty="0"/>
              <a:t> </a:t>
            </a:r>
            <a:r>
              <a:rPr lang="en-US" dirty="0" err="1"/>
              <a:t>የሚሄዱበት</a:t>
            </a:r>
            <a:r>
              <a:rPr lang="en-US" dirty="0"/>
              <a:t> </a:t>
            </a:r>
            <a:r>
              <a:rPr lang="en-US" dirty="0" err="1"/>
              <a:t>የግንኙነት</a:t>
            </a:r>
            <a:r>
              <a:rPr lang="en-US" dirty="0"/>
              <a:t> </a:t>
            </a:r>
            <a:r>
              <a:rPr lang="en-US" dirty="0" err="1"/>
              <a:t>ቦታ</a:t>
            </a:r>
            <a:r>
              <a:rPr lang="en-US" dirty="0"/>
              <a:t> </a:t>
            </a:r>
            <a:r>
              <a:rPr lang="en-US" dirty="0" err="1"/>
              <a:t>መመደብ</a:t>
            </a:r>
            <a:r>
              <a:rPr lang="en-US" dirty="0">
                <a:latin typeface="Nyala" pitchFamily="2" charset="0"/>
                <a:ea typeface="+mn-lt"/>
                <a:cs typeface="+mn-lt"/>
              </a:rPr>
              <a:t> </a:t>
            </a:r>
            <a:endParaRPr lang="en-US" dirty="0">
              <a:latin typeface="Nyala" pitchFamily="2" charset="0"/>
            </a:endParaRPr>
          </a:p>
          <a:p>
            <a:pPr marL="457200" indent="-457200">
              <a:buAutoNum type="arabicPeriod"/>
            </a:pPr>
            <a:r>
              <a:rPr lang="en-US" dirty="0" err="1"/>
              <a:t>የማህበረሰብ</a:t>
            </a:r>
            <a:r>
              <a:rPr lang="en-US" dirty="0"/>
              <a:t> </a:t>
            </a:r>
            <a:r>
              <a:rPr lang="en-US" dirty="0" err="1"/>
              <a:t>አባላት</a:t>
            </a:r>
            <a:r>
              <a:rPr lang="en-US" dirty="0"/>
              <a:t> </a:t>
            </a:r>
            <a:r>
              <a:rPr lang="en-US" dirty="0" err="1"/>
              <a:t>እንዴት</a:t>
            </a:r>
            <a:r>
              <a:rPr lang="en-US" dirty="0"/>
              <a:t> </a:t>
            </a:r>
            <a:r>
              <a:rPr lang="en-US" dirty="0" err="1"/>
              <a:t>DCRን</a:t>
            </a:r>
            <a:r>
              <a:rPr lang="en-US" dirty="0"/>
              <a:t> </a:t>
            </a:r>
            <a:r>
              <a:rPr lang="en-US" dirty="0" err="1"/>
              <a:t>ማግኘት</a:t>
            </a:r>
            <a:r>
              <a:rPr lang="en-US" dirty="0"/>
              <a:t> </a:t>
            </a:r>
            <a:r>
              <a:rPr lang="en-US" dirty="0" err="1"/>
              <a:t>እንደሚችሉ</a:t>
            </a:r>
            <a:r>
              <a:rPr lang="en-US" dirty="0"/>
              <a:t>፣ </a:t>
            </a:r>
            <a:r>
              <a:rPr lang="en-US" dirty="0" err="1"/>
              <a:t>ምን</a:t>
            </a:r>
            <a:r>
              <a:rPr lang="en-US" dirty="0"/>
              <a:t> </a:t>
            </a:r>
            <a:r>
              <a:rPr lang="en-US" dirty="0" err="1"/>
              <a:t>አይነት</a:t>
            </a:r>
            <a:r>
              <a:rPr lang="en-US" dirty="0"/>
              <a:t> </a:t>
            </a:r>
            <a:r>
              <a:rPr lang="en-US" dirty="0" err="1"/>
              <a:t>ጥያቄዎች</a:t>
            </a:r>
            <a:r>
              <a:rPr lang="en-US" dirty="0"/>
              <a:t> </a:t>
            </a:r>
            <a:r>
              <a:rPr lang="en-US" dirty="0" err="1"/>
              <a:t>ወደ</a:t>
            </a:r>
            <a:r>
              <a:rPr lang="en-US" dirty="0"/>
              <a:t> </a:t>
            </a:r>
            <a:r>
              <a:rPr lang="en-US" dirty="0" err="1"/>
              <a:t>የት</a:t>
            </a:r>
            <a:r>
              <a:rPr lang="en-US" dirty="0"/>
              <a:t> </a:t>
            </a:r>
            <a:r>
              <a:rPr lang="en-US" dirty="0" err="1"/>
              <a:t>እንደሚወሰዱ</a:t>
            </a:r>
            <a:r>
              <a:rPr lang="en-US" dirty="0"/>
              <a:t>፣ </a:t>
            </a:r>
            <a:r>
              <a:rPr lang="en-US" dirty="0" err="1"/>
              <a:t>እና</a:t>
            </a:r>
            <a:r>
              <a:rPr lang="en-US" dirty="0"/>
              <a:t> </a:t>
            </a:r>
            <a:r>
              <a:rPr lang="en-US" dirty="0" err="1"/>
              <a:t>ምን</a:t>
            </a:r>
            <a:r>
              <a:rPr lang="en-US" dirty="0"/>
              <a:t> </a:t>
            </a:r>
            <a:r>
              <a:rPr lang="en-US" dirty="0" err="1"/>
              <a:t>የመልስ</a:t>
            </a:r>
            <a:r>
              <a:rPr lang="en-US" dirty="0"/>
              <a:t> </a:t>
            </a:r>
            <a:r>
              <a:rPr lang="en-US" dirty="0" err="1"/>
              <a:t>መስጫ</a:t>
            </a:r>
            <a:r>
              <a:rPr lang="en-US" dirty="0"/>
              <a:t> </a:t>
            </a:r>
            <a:r>
              <a:rPr lang="en-US" dirty="0" err="1"/>
              <a:t>የጊዜ</a:t>
            </a:r>
            <a:r>
              <a:rPr lang="en-US" dirty="0"/>
              <a:t> </a:t>
            </a:r>
            <a:r>
              <a:rPr lang="en-US" dirty="0" err="1"/>
              <a:t>ሰሌዳዎችን</a:t>
            </a:r>
            <a:r>
              <a:rPr lang="en-US" dirty="0"/>
              <a:t> </a:t>
            </a:r>
            <a:r>
              <a:rPr lang="en-US" dirty="0" err="1"/>
              <a:t>ሊጠብቁ</a:t>
            </a:r>
            <a:r>
              <a:rPr lang="en-US" dirty="0"/>
              <a:t> </a:t>
            </a:r>
            <a:r>
              <a:rPr lang="en-US" dirty="0" err="1"/>
              <a:t>እንደሚችሉ</a:t>
            </a:r>
            <a:r>
              <a:rPr lang="en-US" dirty="0"/>
              <a:t> </a:t>
            </a:r>
            <a:r>
              <a:rPr lang="en-US" dirty="0" err="1"/>
              <a:t>በተመለከተ</a:t>
            </a:r>
            <a:r>
              <a:rPr lang="en-US" dirty="0"/>
              <a:t> </a:t>
            </a:r>
            <a:r>
              <a:rPr lang="en-US" dirty="0" err="1"/>
              <a:t>በመደበኛነት</a:t>
            </a:r>
            <a:r>
              <a:rPr lang="en-US" dirty="0"/>
              <a:t> </a:t>
            </a:r>
            <a:r>
              <a:rPr lang="en-US" dirty="0" err="1"/>
              <a:t>በቀላል</a:t>
            </a:r>
            <a:r>
              <a:rPr lang="en-US" dirty="0"/>
              <a:t>፣ </a:t>
            </a:r>
            <a:r>
              <a:rPr lang="en-US" dirty="0" err="1"/>
              <a:t>የግልጽ</a:t>
            </a:r>
            <a:r>
              <a:rPr lang="en-US" dirty="0"/>
              <a:t> </a:t>
            </a:r>
            <a:r>
              <a:rPr lang="en-US" dirty="0" err="1"/>
              <a:t>ቋንቋ</a:t>
            </a:r>
            <a:r>
              <a:rPr lang="en-US" dirty="0"/>
              <a:t> </a:t>
            </a:r>
            <a:r>
              <a:rPr lang="en-US" dirty="0" err="1"/>
              <a:t>አሰራር</a:t>
            </a:r>
            <a:r>
              <a:rPr lang="en-US" dirty="0"/>
              <a:t> </a:t>
            </a:r>
            <a:r>
              <a:rPr lang="en-US" dirty="0" err="1"/>
              <a:t>መግለጽ</a:t>
            </a:r>
            <a:r>
              <a:rPr lang="en-US" dirty="0">
                <a:latin typeface="Nyala" pitchFamily="2" charset="0"/>
                <a:ea typeface="+mn-lt"/>
                <a:cs typeface="+mn-lt"/>
              </a:rPr>
              <a:t>  </a:t>
            </a:r>
            <a:endParaRPr lang="en-US" dirty="0">
              <a:latin typeface="Nyala" pitchFamily="2" charset="0"/>
            </a:endParaRPr>
          </a:p>
          <a:p>
            <a:pPr marL="457200" indent="-457200">
              <a:buAutoNum type="arabicPeriod"/>
            </a:pPr>
            <a:r>
              <a:rPr lang="en-US" dirty="0" err="1"/>
              <a:t>ነዋሪዎች</a:t>
            </a:r>
            <a:r>
              <a:rPr lang="en-US" dirty="0"/>
              <a:t> </a:t>
            </a:r>
            <a:r>
              <a:rPr lang="en-US" dirty="0" err="1"/>
              <a:t>ጥያቄዎችን</a:t>
            </a:r>
            <a:r>
              <a:rPr lang="en-US" dirty="0"/>
              <a:t>፣ </a:t>
            </a:r>
            <a:r>
              <a:rPr lang="en-US" dirty="0" err="1"/>
              <a:t>ጥቆማዎችን</a:t>
            </a:r>
            <a:r>
              <a:rPr lang="en-US" dirty="0"/>
              <a:t> </a:t>
            </a:r>
            <a:r>
              <a:rPr lang="en-US" dirty="0" err="1"/>
              <a:t>እና</a:t>
            </a:r>
            <a:r>
              <a:rPr lang="en-US" dirty="0"/>
              <a:t>/</a:t>
            </a:r>
            <a:r>
              <a:rPr lang="en-US" dirty="0" err="1"/>
              <a:t>ወይም</a:t>
            </a:r>
            <a:r>
              <a:rPr lang="en-US" dirty="0"/>
              <a:t> </a:t>
            </a:r>
            <a:r>
              <a:rPr lang="en-US" dirty="0" err="1"/>
              <a:t>ቅሬታዎችን</a:t>
            </a:r>
            <a:r>
              <a:rPr lang="en-US" dirty="0"/>
              <a:t> </a:t>
            </a:r>
            <a:r>
              <a:rPr lang="en-US" dirty="0" err="1"/>
              <a:t>ማስቀመጥ</a:t>
            </a:r>
            <a:r>
              <a:rPr lang="en-US" dirty="0"/>
              <a:t> </a:t>
            </a:r>
            <a:r>
              <a:rPr lang="en-US" dirty="0" err="1"/>
              <a:t>የሚችሉበት</a:t>
            </a:r>
            <a:r>
              <a:rPr lang="en-US" dirty="0"/>
              <a:t> የ311-ስታይል </a:t>
            </a:r>
            <a:r>
              <a:rPr lang="en-US" dirty="0" err="1"/>
              <a:t>የጥሪ</a:t>
            </a:r>
            <a:r>
              <a:rPr lang="en-US" dirty="0"/>
              <a:t> </a:t>
            </a:r>
            <a:r>
              <a:rPr lang="en-US" dirty="0" err="1"/>
              <a:t>መስመር</a:t>
            </a:r>
            <a:r>
              <a:rPr lang="en-US" dirty="0"/>
              <a:t> </a:t>
            </a:r>
            <a:r>
              <a:rPr lang="en-US" dirty="0" err="1"/>
              <a:t>መኖርን</a:t>
            </a:r>
            <a:r>
              <a:rPr lang="en-US" dirty="0"/>
              <a:t> </a:t>
            </a:r>
            <a:r>
              <a:rPr lang="en-US" dirty="0" err="1"/>
              <a:t>ማብራራት</a:t>
            </a:r>
            <a:r>
              <a:rPr lang="en-US" dirty="0">
                <a:latin typeface="Nyala" pitchFamily="2" charset="0"/>
                <a:ea typeface="+mn-lt"/>
                <a:cs typeface="+mn-lt"/>
              </a:rPr>
              <a:t> </a:t>
            </a:r>
            <a:endParaRPr lang="en-US" dirty="0">
              <a:latin typeface="Nyala" pitchFamily="2" charset="0"/>
            </a:endParaRPr>
          </a:p>
          <a:p>
            <a:pPr marL="457200" indent="-457200">
              <a:buAutoNum type="arabicPeriod"/>
            </a:pPr>
            <a:r>
              <a:rPr lang="en-US" dirty="0" err="1"/>
              <a:t>ስለ</a:t>
            </a:r>
            <a:r>
              <a:rPr lang="en-US" dirty="0"/>
              <a:t> DCR </a:t>
            </a:r>
            <a:r>
              <a:rPr lang="en-US" dirty="0" err="1"/>
              <a:t>ወቅታዊ</a:t>
            </a:r>
            <a:r>
              <a:rPr lang="en-US" dirty="0"/>
              <a:t> </a:t>
            </a:r>
            <a:r>
              <a:rPr lang="en-US" dirty="0" err="1"/>
              <a:t>የህዝብ</a:t>
            </a:r>
            <a:r>
              <a:rPr lang="en-US" dirty="0"/>
              <a:t> </a:t>
            </a:r>
            <a:r>
              <a:rPr lang="en-US" dirty="0" err="1"/>
              <a:t>ግብዓት</a:t>
            </a:r>
            <a:r>
              <a:rPr lang="en-US" dirty="0"/>
              <a:t> </a:t>
            </a:r>
            <a:r>
              <a:rPr lang="en-US" dirty="0" err="1"/>
              <a:t>መቀበያ</a:t>
            </a:r>
            <a:r>
              <a:rPr lang="en-US" dirty="0"/>
              <a:t> </a:t>
            </a:r>
            <a:r>
              <a:rPr lang="en-US" dirty="0" err="1"/>
              <a:t>አሰራሮች</a:t>
            </a:r>
            <a:r>
              <a:rPr lang="en-US" dirty="0"/>
              <a:t>፣ </a:t>
            </a:r>
            <a:r>
              <a:rPr lang="en-US" dirty="0" err="1"/>
              <a:t>እና</a:t>
            </a:r>
            <a:r>
              <a:rPr lang="en-US" dirty="0"/>
              <a:t> </a:t>
            </a:r>
            <a:r>
              <a:rPr lang="en-US" dirty="0" err="1"/>
              <a:t>በመኖሪያ</a:t>
            </a:r>
            <a:r>
              <a:rPr lang="en-US" dirty="0"/>
              <a:t> </a:t>
            </a:r>
            <a:r>
              <a:rPr lang="en-US" dirty="0" err="1"/>
              <a:t>መንደሮች</a:t>
            </a:r>
            <a:r>
              <a:rPr lang="en-US" dirty="0"/>
              <a:t> </a:t>
            </a:r>
            <a:r>
              <a:rPr lang="en-US" dirty="0" err="1"/>
              <a:t>ውስጥ</a:t>
            </a:r>
            <a:r>
              <a:rPr lang="en-US" dirty="0"/>
              <a:t> </a:t>
            </a:r>
            <a:r>
              <a:rPr lang="en-US" dirty="0" err="1"/>
              <a:t>ስለሚካሄዱ</a:t>
            </a:r>
            <a:r>
              <a:rPr lang="en-US" dirty="0"/>
              <a:t> </a:t>
            </a:r>
            <a:r>
              <a:rPr lang="en-US" dirty="0" err="1"/>
              <a:t>ፕሮግራሞችና</a:t>
            </a:r>
            <a:r>
              <a:rPr lang="en-US" dirty="0"/>
              <a:t> </a:t>
            </a:r>
            <a:r>
              <a:rPr lang="en-US" dirty="0" err="1"/>
              <a:t>ስራዎች</a:t>
            </a:r>
            <a:r>
              <a:rPr lang="en-US" dirty="0"/>
              <a:t> </a:t>
            </a:r>
            <a:r>
              <a:rPr lang="en-US" dirty="0" err="1"/>
              <a:t>በተመለከተ</a:t>
            </a:r>
            <a:r>
              <a:rPr lang="en-US" dirty="0"/>
              <a:t> </a:t>
            </a:r>
            <a:r>
              <a:rPr lang="en-US" dirty="0" err="1"/>
              <a:t>ለመግለጽ</a:t>
            </a:r>
            <a:r>
              <a:rPr lang="en-US" dirty="0"/>
              <a:t> </a:t>
            </a:r>
            <a:r>
              <a:rPr lang="en-US" dirty="0" err="1"/>
              <a:t>የመረጃ</a:t>
            </a:r>
            <a:r>
              <a:rPr lang="en-US" dirty="0"/>
              <a:t> </a:t>
            </a:r>
            <a:r>
              <a:rPr lang="en-US" dirty="0" err="1"/>
              <a:t>መስጫ</a:t>
            </a:r>
            <a:r>
              <a:rPr lang="en-US" dirty="0"/>
              <a:t> </a:t>
            </a:r>
            <a:r>
              <a:rPr lang="en-US" dirty="0" err="1"/>
              <a:t>ዘመቻ</a:t>
            </a:r>
            <a:r>
              <a:rPr lang="en-US" dirty="0"/>
              <a:t> </a:t>
            </a:r>
            <a:r>
              <a:rPr lang="en-US" dirty="0" err="1"/>
              <a:t>ማስጀመር</a:t>
            </a:r>
            <a:r>
              <a:rPr lang="en-US" dirty="0">
                <a:latin typeface="Nyala" pitchFamily="2" charset="0"/>
                <a:ea typeface="+mn-lt"/>
                <a:cs typeface="+mn-lt"/>
              </a:rPr>
              <a:t> </a:t>
            </a:r>
            <a:endParaRPr lang="en-US" dirty="0">
              <a:latin typeface="Nyala" pitchFamily="2" charset="0"/>
            </a:endParaRPr>
          </a:p>
          <a:p>
            <a:pPr marL="457200" indent="-457200">
              <a:buAutoNum type="arabicPeriod"/>
            </a:pPr>
            <a:r>
              <a:rPr lang="en-US" dirty="0" err="1"/>
              <a:t>ነዋሪዎችን</a:t>
            </a:r>
            <a:r>
              <a:rPr lang="en-US" dirty="0"/>
              <a:t> </a:t>
            </a:r>
            <a:r>
              <a:rPr lang="en-US" dirty="0" err="1"/>
              <a:t>ስጋቶቻቸው</a:t>
            </a:r>
            <a:r>
              <a:rPr lang="en-US" dirty="0"/>
              <a:t> </a:t>
            </a:r>
            <a:r>
              <a:rPr lang="en-US" dirty="0" err="1"/>
              <a:t>እንዴት</a:t>
            </a:r>
            <a:r>
              <a:rPr lang="en-US" dirty="0"/>
              <a:t> </a:t>
            </a:r>
            <a:r>
              <a:rPr lang="en-US" dirty="0" err="1"/>
              <a:t>ከግምት</a:t>
            </a:r>
            <a:r>
              <a:rPr lang="en-US" dirty="0"/>
              <a:t> </a:t>
            </a:r>
            <a:r>
              <a:rPr lang="en-US" dirty="0" err="1"/>
              <a:t>ውስጥ</a:t>
            </a:r>
            <a:r>
              <a:rPr lang="en-US" dirty="0"/>
              <a:t> </a:t>
            </a:r>
            <a:r>
              <a:rPr lang="en-US" dirty="0" err="1"/>
              <a:t>እንደገቡ</a:t>
            </a:r>
            <a:r>
              <a:rPr lang="en-US" dirty="0"/>
              <a:t> </a:t>
            </a:r>
            <a:r>
              <a:rPr lang="en-US" dirty="0" err="1"/>
              <a:t>ወይም</a:t>
            </a:r>
            <a:r>
              <a:rPr lang="en-US" dirty="0"/>
              <a:t> </a:t>
            </a:r>
            <a:r>
              <a:rPr lang="en-US" dirty="0" err="1"/>
              <a:t>መፍትሄ</a:t>
            </a:r>
            <a:r>
              <a:rPr lang="en-US" dirty="0"/>
              <a:t> </a:t>
            </a:r>
            <a:r>
              <a:rPr lang="en-US" dirty="0" err="1"/>
              <a:t>እንዳገኙ</a:t>
            </a:r>
            <a:r>
              <a:rPr lang="en-US" dirty="0"/>
              <a:t> </a:t>
            </a:r>
            <a:r>
              <a:rPr lang="en-US" dirty="0" err="1"/>
              <a:t>ክትትል</a:t>
            </a:r>
            <a:r>
              <a:rPr lang="en-US" dirty="0"/>
              <a:t> </a:t>
            </a:r>
            <a:r>
              <a:rPr lang="en-US" dirty="0" err="1"/>
              <a:t>እንዲያገኙ</a:t>
            </a:r>
            <a:r>
              <a:rPr lang="en-US" dirty="0"/>
              <a:t> </a:t>
            </a:r>
            <a:r>
              <a:rPr lang="en-US" dirty="0" err="1"/>
              <a:t>ለማስቻል</a:t>
            </a:r>
            <a:r>
              <a:rPr lang="en-US" dirty="0"/>
              <a:t> </a:t>
            </a:r>
            <a:r>
              <a:rPr lang="en-US" dirty="0" err="1"/>
              <a:t>የግብረ</a:t>
            </a:r>
            <a:r>
              <a:rPr lang="en-US" dirty="0"/>
              <a:t> </a:t>
            </a:r>
            <a:r>
              <a:rPr lang="en-US" dirty="0" err="1"/>
              <a:t>መልስ</a:t>
            </a:r>
            <a:r>
              <a:rPr lang="en-US" dirty="0"/>
              <a:t> </a:t>
            </a:r>
            <a:r>
              <a:rPr lang="en-US" dirty="0" err="1"/>
              <a:t>መቀበያ</a:t>
            </a:r>
            <a:r>
              <a:rPr lang="en-US" dirty="0"/>
              <a:t> </a:t>
            </a:r>
            <a:r>
              <a:rPr lang="en-US" dirty="0" err="1"/>
              <a:t>ማዘጋጀት</a:t>
            </a:r>
            <a:r>
              <a:rPr lang="en-US" dirty="0">
                <a:latin typeface="Nyala" pitchFamily="2" charset="0"/>
                <a:ea typeface="+mn-lt"/>
                <a:cs typeface="+mn-lt"/>
              </a:rPr>
              <a:t> </a:t>
            </a:r>
            <a:endParaRPr lang="en-US" dirty="0">
              <a:latin typeface="Nyala" pitchFamily="2" charset="0"/>
            </a:endParaRPr>
          </a:p>
          <a:p>
            <a:pPr marL="457200" indent="-457200">
              <a:buAutoNum type="arabicPeriod"/>
            </a:pPr>
            <a:r>
              <a:rPr lang="en-US" dirty="0" err="1"/>
              <a:t>ስለ</a:t>
            </a:r>
            <a:r>
              <a:rPr lang="en-US" dirty="0"/>
              <a:t> </a:t>
            </a:r>
            <a:r>
              <a:rPr lang="en-US" dirty="0" err="1"/>
              <a:t>መዘጋቶች</a:t>
            </a:r>
            <a:r>
              <a:rPr lang="en-US" dirty="0"/>
              <a:t>፣ </a:t>
            </a:r>
            <a:r>
              <a:rPr lang="en-US" dirty="0" err="1"/>
              <a:t>መፋለሶች</a:t>
            </a:r>
            <a:r>
              <a:rPr lang="en-US" dirty="0"/>
              <a:t> </a:t>
            </a:r>
            <a:r>
              <a:rPr lang="en-US" dirty="0" err="1"/>
              <a:t>እና</a:t>
            </a:r>
            <a:r>
              <a:rPr lang="en-US" dirty="0"/>
              <a:t> </a:t>
            </a:r>
            <a:r>
              <a:rPr lang="en-US" dirty="0" err="1"/>
              <a:t>የፕሮጀክት</a:t>
            </a:r>
            <a:r>
              <a:rPr lang="en-US" dirty="0"/>
              <a:t> </a:t>
            </a:r>
            <a:r>
              <a:rPr lang="en-US" dirty="0" err="1"/>
              <a:t>የጊዜ</a:t>
            </a:r>
            <a:r>
              <a:rPr lang="en-US" dirty="0"/>
              <a:t> </a:t>
            </a:r>
            <a:r>
              <a:rPr lang="en-US" dirty="0" err="1"/>
              <a:t>ሰሌዳዎች</a:t>
            </a:r>
            <a:r>
              <a:rPr lang="en-US" dirty="0"/>
              <a:t> </a:t>
            </a:r>
            <a:r>
              <a:rPr lang="en-US" dirty="0" err="1"/>
              <a:t>በተመለከተ</a:t>
            </a:r>
            <a:r>
              <a:rPr lang="en-US" dirty="0"/>
              <a:t> </a:t>
            </a:r>
            <a:r>
              <a:rPr lang="en-US" dirty="0" err="1"/>
              <a:t>ቅድሚያ</a:t>
            </a:r>
            <a:r>
              <a:rPr lang="en-US" dirty="0"/>
              <a:t> </a:t>
            </a:r>
            <a:r>
              <a:rPr lang="en-US" dirty="0" err="1"/>
              <a:t>ማስታወቂያዎች</a:t>
            </a:r>
            <a:r>
              <a:rPr lang="en-US" dirty="0"/>
              <a:t> </a:t>
            </a:r>
            <a:r>
              <a:rPr lang="en-US" dirty="0" err="1"/>
              <a:t>እና</a:t>
            </a:r>
            <a:r>
              <a:rPr lang="en-US" dirty="0"/>
              <a:t> </a:t>
            </a:r>
            <a:r>
              <a:rPr lang="en-US" dirty="0" err="1"/>
              <a:t>ግልጽ</a:t>
            </a:r>
            <a:r>
              <a:rPr lang="en-US" dirty="0"/>
              <a:t> </a:t>
            </a:r>
            <a:r>
              <a:rPr lang="en-US" dirty="0" err="1"/>
              <a:t>ማብራሪያዎች</a:t>
            </a:r>
            <a:r>
              <a:rPr lang="en-US" dirty="0"/>
              <a:t> </a:t>
            </a:r>
            <a:r>
              <a:rPr lang="en-US" dirty="0" err="1"/>
              <a:t>መስጠት</a:t>
            </a:r>
            <a:r>
              <a:rPr lang="en-US" dirty="0">
                <a:latin typeface="Nyala" pitchFamily="2" charset="0"/>
              </a:rPr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በDCR</a:t>
            </a:r>
            <a:r>
              <a:rPr lang="en-US" dirty="0"/>
              <a:t> </a:t>
            </a:r>
            <a:r>
              <a:rPr lang="en-US" dirty="0" err="1"/>
              <a:t>የመገናኛ</a:t>
            </a:r>
            <a:r>
              <a:rPr lang="en-US" dirty="0"/>
              <a:t> </a:t>
            </a:r>
            <a:r>
              <a:rPr lang="en-US" dirty="0" err="1"/>
              <a:t>ዘዴዎች</a:t>
            </a:r>
            <a:r>
              <a:rPr lang="en-US" dirty="0"/>
              <a:t> </a:t>
            </a:r>
            <a:r>
              <a:rPr lang="en-US" dirty="0" err="1"/>
              <a:t>በኩል</a:t>
            </a:r>
            <a:r>
              <a:rPr lang="en-US" dirty="0"/>
              <a:t> </a:t>
            </a:r>
            <a:r>
              <a:rPr lang="en-US" dirty="0" err="1"/>
              <a:t>እና</a:t>
            </a:r>
            <a:r>
              <a:rPr lang="en-US" dirty="0"/>
              <a:t> </a:t>
            </a:r>
            <a:r>
              <a:rPr lang="en-US" dirty="0" err="1"/>
              <a:t>በእነሱ</a:t>
            </a:r>
            <a:r>
              <a:rPr lang="en-US" dirty="0"/>
              <a:t> </a:t>
            </a:r>
            <a:r>
              <a:rPr lang="en-US" dirty="0" err="1"/>
              <a:t>የመገናኛ</a:t>
            </a:r>
            <a:r>
              <a:rPr lang="en-US" dirty="0"/>
              <a:t> </a:t>
            </a:r>
            <a:r>
              <a:rPr lang="en-US" dirty="0" err="1"/>
              <a:t>ዘዴዎች</a:t>
            </a:r>
            <a:r>
              <a:rPr lang="en-US" dirty="0"/>
              <a:t> </a:t>
            </a:r>
            <a:r>
              <a:rPr lang="en-US" dirty="0" err="1"/>
              <a:t>በኩል</a:t>
            </a:r>
            <a:r>
              <a:rPr lang="en-US" dirty="0"/>
              <a:t> </a:t>
            </a:r>
            <a:r>
              <a:rPr lang="en-US" dirty="0" err="1"/>
              <a:t>ሊመጣ</a:t>
            </a:r>
            <a:r>
              <a:rPr lang="en-US" dirty="0"/>
              <a:t> </a:t>
            </a:r>
            <a:r>
              <a:rPr lang="en-US" dirty="0" err="1"/>
              <a:t>የሚችል</a:t>
            </a:r>
            <a:r>
              <a:rPr lang="en-US" dirty="0"/>
              <a:t> </a:t>
            </a:r>
            <a:r>
              <a:rPr lang="en-US" dirty="0" err="1"/>
              <a:t>ግብረ</a:t>
            </a:r>
            <a:r>
              <a:rPr lang="en-US" dirty="0"/>
              <a:t> </a:t>
            </a:r>
            <a:r>
              <a:rPr lang="en-US" dirty="0" err="1"/>
              <a:t>መልስና</a:t>
            </a:r>
            <a:r>
              <a:rPr lang="en-US" dirty="0"/>
              <a:t> </a:t>
            </a:r>
            <a:r>
              <a:rPr lang="en-US" dirty="0" err="1"/>
              <a:t>ግብዓትን</a:t>
            </a:r>
            <a:r>
              <a:rPr lang="en-US" dirty="0"/>
              <a:t> </a:t>
            </a:r>
            <a:r>
              <a:rPr lang="en-US" dirty="0" err="1"/>
              <a:t>በተመለከተ</a:t>
            </a:r>
            <a:r>
              <a:rPr lang="en-US" dirty="0"/>
              <a:t> </a:t>
            </a:r>
            <a:r>
              <a:rPr lang="en-US" dirty="0" err="1"/>
              <a:t>ከMassDOT</a:t>
            </a:r>
            <a:r>
              <a:rPr lang="en-US" dirty="0"/>
              <a:t>፣ </a:t>
            </a:r>
            <a:r>
              <a:rPr lang="en-US" dirty="0" err="1"/>
              <a:t>የCambridge</a:t>
            </a:r>
            <a:r>
              <a:rPr lang="en-US" dirty="0"/>
              <a:t> </a:t>
            </a:r>
            <a:r>
              <a:rPr lang="en-US" dirty="0" err="1"/>
              <a:t>እና</a:t>
            </a:r>
            <a:r>
              <a:rPr lang="en-US" dirty="0"/>
              <a:t> </a:t>
            </a:r>
            <a:r>
              <a:rPr lang="en-US" dirty="0" err="1"/>
              <a:t>ሌሎች</a:t>
            </a:r>
            <a:r>
              <a:rPr lang="en-US" dirty="0"/>
              <a:t> </a:t>
            </a:r>
            <a:r>
              <a:rPr lang="en-US" dirty="0" err="1"/>
              <a:t>ተሳታፊ</a:t>
            </a:r>
            <a:r>
              <a:rPr lang="en-US" dirty="0"/>
              <a:t> </a:t>
            </a:r>
            <a:r>
              <a:rPr lang="en-US" dirty="0" err="1"/>
              <a:t>ድርጅቶች</a:t>
            </a:r>
            <a:r>
              <a:rPr lang="en-US" dirty="0"/>
              <a:t> </a:t>
            </a:r>
            <a:r>
              <a:rPr lang="en-US" dirty="0" err="1"/>
              <a:t>ጋር</a:t>
            </a:r>
            <a:r>
              <a:rPr lang="en-US" dirty="0"/>
              <a:t> </a:t>
            </a:r>
            <a:r>
              <a:rPr lang="en-US" dirty="0" err="1"/>
              <a:t>በንቃት</a:t>
            </a:r>
            <a:r>
              <a:rPr lang="en-US" dirty="0"/>
              <a:t> </a:t>
            </a:r>
            <a:r>
              <a:rPr lang="en-US" dirty="0" err="1"/>
              <a:t>መተባበር</a:t>
            </a:r>
            <a:r>
              <a:rPr lang="en-US" dirty="0"/>
              <a:t>፣ </a:t>
            </a:r>
            <a:r>
              <a:rPr lang="en-US" dirty="0" err="1"/>
              <a:t>እንዲሁም</a:t>
            </a:r>
            <a:r>
              <a:rPr lang="en-US" dirty="0"/>
              <a:t> </a:t>
            </a:r>
            <a:r>
              <a:rPr lang="en-US" dirty="0" err="1"/>
              <a:t>በአጋር</a:t>
            </a:r>
            <a:r>
              <a:rPr lang="en-US" dirty="0"/>
              <a:t> </a:t>
            </a:r>
            <a:r>
              <a:rPr lang="en-US" dirty="0" err="1"/>
              <a:t>ድርጅት</a:t>
            </a:r>
            <a:r>
              <a:rPr lang="en-US" dirty="0"/>
              <a:t> </a:t>
            </a:r>
            <a:r>
              <a:rPr lang="en-US" dirty="0" err="1"/>
              <a:t>የመገናኛ</a:t>
            </a:r>
            <a:r>
              <a:rPr lang="en-US" dirty="0"/>
              <a:t> </a:t>
            </a:r>
            <a:r>
              <a:rPr lang="en-US" dirty="0" err="1"/>
              <a:t>መስመሮች</a:t>
            </a:r>
            <a:r>
              <a:rPr lang="en-US" dirty="0"/>
              <a:t> </a:t>
            </a:r>
            <a:r>
              <a:rPr lang="en-US" dirty="0" err="1"/>
              <a:t>በኩል</a:t>
            </a:r>
            <a:r>
              <a:rPr lang="en-US" dirty="0"/>
              <a:t> </a:t>
            </a:r>
            <a:r>
              <a:rPr lang="en-US" dirty="0" err="1"/>
              <a:t>ስምሪትን</a:t>
            </a:r>
            <a:r>
              <a:rPr lang="en-US" dirty="0"/>
              <a:t> </a:t>
            </a:r>
            <a:r>
              <a:rPr lang="en-US" dirty="0" err="1"/>
              <a:t>ማስተባበር</a:t>
            </a:r>
            <a:r>
              <a:rPr lang="en-US" dirty="0">
                <a:latin typeface="Nyala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86954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A2ADA-C3F1-80FF-FE5A-D81774A62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2C1C717-BFBC-2119-349D-EDFD5E5FFEB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145765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1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ረቂቅ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ምክረ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ሀሳብ</a:t>
            </a:r>
            <a:r>
              <a:rPr kumimoji="0" lang="en-US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2 (</a:t>
            </a:r>
            <a:r>
              <a:rPr kumimoji="0" lang="en-US" sz="3300" b="0" i="1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ክፍል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1): 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</a:br>
            <a:r>
              <a:rPr kumimoji="0" lang="en-US" sz="4300" b="0" i="0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የፕሮጀክት</a:t>
            </a:r>
            <a:r>
              <a:rPr kumimoji="0" lang="en-US" sz="4300" b="0" i="0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4300" b="0" i="0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ዕቅድ</a:t>
            </a:r>
            <a:r>
              <a:rPr kumimoji="0" lang="en-US" sz="4300" b="0" i="0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4300" b="0" i="0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ዝግጅት</a:t>
            </a:r>
            <a:r>
              <a:rPr kumimoji="0" lang="en-US" sz="43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4300" b="0" i="0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ማሻሻያ</a:t>
            </a:r>
            <a:r>
              <a:rPr kumimoji="0" lang="en-US" sz="4300" b="0" i="0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endParaRPr kumimoji="0" lang="en-US" sz="43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Nyala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C5107AE-F180-CF19-EF7F-7CE3047EC530}"/>
              </a:ext>
            </a:extLst>
          </p:cNvPr>
          <p:cNvSpPr/>
          <p:nvPr/>
        </p:nvSpPr>
        <p:spPr>
          <a:xfrm>
            <a:off x="1097279" y="2089354"/>
            <a:ext cx="10058400" cy="1637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DCR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በአጭር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እና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በረጅም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ጊዜ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የታቀዱ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ፕሮጀክቶችን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የሚገልጽበት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ግልጽ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እና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ወጥ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አሰራር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ያዘጋጃል</a:t>
            </a:r>
            <a:r>
              <a:rPr lang="ti-ET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።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yala" pitchFamily="2" charset="0"/>
              </a:rPr>
              <a:t>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Narrow"/>
              </a:rPr>
              <a:t> 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AB3B1E-69C5-769D-815F-E00C1790D36B}"/>
              </a:ext>
            </a:extLst>
          </p:cNvPr>
          <p:cNvSpPr txBox="1"/>
          <p:nvPr/>
        </p:nvSpPr>
        <p:spPr>
          <a:xfrm>
            <a:off x="1097280" y="4168876"/>
            <a:ext cx="10087895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i="1" dirty="0" err="1"/>
              <a:t>የመነሻ</a:t>
            </a:r>
            <a:r>
              <a:rPr lang="en-US" b="1" i="1" dirty="0"/>
              <a:t> </a:t>
            </a:r>
            <a:r>
              <a:rPr lang="en-US" b="1" i="1" dirty="0" err="1"/>
              <a:t>ዐውድ</a:t>
            </a:r>
            <a:r>
              <a:rPr lang="en-US" b="1" i="1" dirty="0"/>
              <a:t>: </a:t>
            </a:r>
            <a:r>
              <a:rPr lang="en-US" i="1" dirty="0" err="1"/>
              <a:t>ይህ</a:t>
            </a:r>
            <a:r>
              <a:rPr lang="en-US" i="1" dirty="0"/>
              <a:t> </a:t>
            </a:r>
            <a:r>
              <a:rPr lang="en-US" i="1" dirty="0" err="1"/>
              <a:t>ምክረ</a:t>
            </a:r>
            <a:r>
              <a:rPr lang="en-US" i="1" dirty="0"/>
              <a:t> </a:t>
            </a:r>
            <a:r>
              <a:rPr lang="en-US" i="1" dirty="0" err="1"/>
              <a:t>ሀሳብ</a:t>
            </a:r>
            <a:r>
              <a:rPr lang="en-US" i="1" dirty="0"/>
              <a:t> </a:t>
            </a:r>
            <a:r>
              <a:rPr lang="en-US" i="1" dirty="0" err="1"/>
              <a:t>የተዘጋጀው</a:t>
            </a:r>
            <a:r>
              <a:rPr lang="en-US" i="1" dirty="0"/>
              <a:t> </a:t>
            </a:r>
            <a:r>
              <a:rPr lang="en-US" i="1" dirty="0" err="1"/>
              <a:t>የፕሮጀክት</a:t>
            </a:r>
            <a:r>
              <a:rPr lang="en-US" i="1" dirty="0"/>
              <a:t> </a:t>
            </a:r>
            <a:r>
              <a:rPr lang="en-US" i="1" dirty="0" err="1"/>
              <a:t>ስራውን</a:t>
            </a:r>
            <a:r>
              <a:rPr lang="en-US" i="1" dirty="0"/>
              <a:t> </a:t>
            </a:r>
            <a:r>
              <a:rPr lang="en-US" i="1" dirty="0" err="1"/>
              <a:t>ተጽእኖ</a:t>
            </a:r>
            <a:r>
              <a:rPr lang="en-US" i="1" dirty="0"/>
              <a:t> </a:t>
            </a:r>
            <a:r>
              <a:rPr lang="en-US" i="1" dirty="0" err="1"/>
              <a:t>በተፈጠረበት</a:t>
            </a:r>
            <a:r>
              <a:rPr lang="en-US" i="1" dirty="0"/>
              <a:t> </a:t>
            </a:r>
            <a:r>
              <a:rPr lang="en-US" i="1" dirty="0" err="1"/>
              <a:t>የፕሮጀክቱ</a:t>
            </a:r>
            <a:r>
              <a:rPr lang="en-US" i="1" dirty="0"/>
              <a:t> </a:t>
            </a:r>
            <a:r>
              <a:rPr lang="en-US" i="1" dirty="0" err="1"/>
              <a:t>ቦታ</a:t>
            </a:r>
            <a:r>
              <a:rPr lang="en-US" i="1" dirty="0"/>
              <a:t> </a:t>
            </a:r>
            <a:r>
              <a:rPr lang="en-US" i="1" dirty="0" err="1"/>
              <a:t>ላይ</a:t>
            </a:r>
            <a:r>
              <a:rPr lang="en-US" i="1" dirty="0"/>
              <a:t> </a:t>
            </a:r>
            <a:r>
              <a:rPr lang="en-US" i="1" dirty="0" err="1"/>
              <a:t>ለሚኖሩ</a:t>
            </a:r>
            <a:r>
              <a:rPr lang="en-US" i="1" dirty="0"/>
              <a:t> </a:t>
            </a:r>
            <a:r>
              <a:rPr lang="en-US" i="1" dirty="0" err="1"/>
              <a:t>የማህበረሰብ</a:t>
            </a:r>
            <a:r>
              <a:rPr lang="en-US" i="1" dirty="0"/>
              <a:t> </a:t>
            </a:r>
            <a:r>
              <a:rPr lang="en-US" i="1" dirty="0" err="1"/>
              <a:t>አባላት</a:t>
            </a:r>
            <a:r>
              <a:rPr lang="en-US" i="1" dirty="0"/>
              <a:t> </a:t>
            </a:r>
            <a:r>
              <a:rPr lang="en-US" i="1" dirty="0" err="1"/>
              <a:t>ለመግለጽ</a:t>
            </a:r>
            <a:r>
              <a:rPr lang="en-US" i="1" dirty="0"/>
              <a:t> </a:t>
            </a:r>
            <a:r>
              <a:rPr lang="en-US" i="1" dirty="0" err="1"/>
              <a:t>የበለጠ</a:t>
            </a:r>
            <a:r>
              <a:rPr lang="en-US" i="1" dirty="0"/>
              <a:t> </a:t>
            </a:r>
            <a:r>
              <a:rPr lang="en-US" i="1" dirty="0" err="1"/>
              <a:t>መደበኛና</a:t>
            </a:r>
            <a:r>
              <a:rPr lang="en-US" i="1" dirty="0"/>
              <a:t> </a:t>
            </a:r>
            <a:r>
              <a:rPr lang="en-US" i="1" dirty="0" err="1"/>
              <a:t>ወጥ</a:t>
            </a:r>
            <a:r>
              <a:rPr lang="en-US" i="1" dirty="0"/>
              <a:t> </a:t>
            </a:r>
            <a:r>
              <a:rPr lang="en-US" i="1" dirty="0" err="1"/>
              <a:t>አቀራረቦች</a:t>
            </a:r>
            <a:r>
              <a:rPr lang="en-US" i="1" dirty="0"/>
              <a:t> </a:t>
            </a:r>
            <a:r>
              <a:rPr lang="en-US" i="1" dirty="0" err="1"/>
              <a:t>መኖር</a:t>
            </a:r>
            <a:r>
              <a:rPr lang="en-US" i="1" dirty="0"/>
              <a:t> </a:t>
            </a:r>
            <a:r>
              <a:rPr lang="en-US" i="1" dirty="0" err="1"/>
              <a:t>አስፈላጊነትን</a:t>
            </a:r>
            <a:r>
              <a:rPr lang="en-US" i="1" dirty="0"/>
              <a:t> </a:t>
            </a:r>
            <a:r>
              <a:rPr lang="en-US" i="1" dirty="0" err="1"/>
              <a:t>መሰረት</a:t>
            </a:r>
            <a:r>
              <a:rPr lang="en-US" i="1" dirty="0"/>
              <a:t> </a:t>
            </a:r>
            <a:r>
              <a:rPr lang="en-US" i="1" dirty="0" err="1"/>
              <a:t>አድርጎ</a:t>
            </a:r>
            <a:r>
              <a:rPr lang="en-US" i="1" dirty="0"/>
              <a:t> </a:t>
            </a:r>
            <a:r>
              <a:rPr lang="en-US" i="1" dirty="0" err="1"/>
              <a:t>ነው</a:t>
            </a:r>
            <a:r>
              <a:rPr lang="ti-ET" i="1" dirty="0"/>
              <a:t>።</a:t>
            </a:r>
            <a:r>
              <a:rPr lang="en-US" i="1" dirty="0"/>
              <a:t> </a:t>
            </a:r>
            <a:r>
              <a:rPr lang="en-US" i="1" dirty="0" err="1"/>
              <a:t>ግብረ</a:t>
            </a:r>
            <a:r>
              <a:rPr lang="en-US" i="1" dirty="0"/>
              <a:t> </a:t>
            </a:r>
            <a:r>
              <a:rPr lang="en-US" i="1" dirty="0" err="1"/>
              <a:t>ሀይሉ</a:t>
            </a:r>
            <a:r>
              <a:rPr lang="en-US" i="1" dirty="0"/>
              <a:t> </a:t>
            </a:r>
            <a:r>
              <a:rPr lang="en-US" i="1" dirty="0" err="1"/>
              <a:t>ከማህበረሰቡ</a:t>
            </a:r>
            <a:r>
              <a:rPr lang="en-US" i="1" dirty="0"/>
              <a:t> </a:t>
            </a:r>
            <a:r>
              <a:rPr lang="en-US" i="1" dirty="0" err="1"/>
              <a:t>የሰማው</a:t>
            </a:r>
            <a:r>
              <a:rPr lang="en-US" i="1" dirty="0"/>
              <a:t> </a:t>
            </a:r>
            <a:r>
              <a:rPr lang="en-US" i="1" dirty="0" err="1"/>
              <a:t>ወጥነት</a:t>
            </a:r>
            <a:r>
              <a:rPr lang="en-US" i="1" dirty="0"/>
              <a:t> </a:t>
            </a:r>
            <a:r>
              <a:rPr lang="en-US" i="1" dirty="0" err="1"/>
              <a:t>ያለው</a:t>
            </a:r>
            <a:r>
              <a:rPr lang="en-US" i="1" dirty="0"/>
              <a:t> </a:t>
            </a:r>
            <a:r>
              <a:rPr lang="en-US" i="1" dirty="0" err="1"/>
              <a:t>ጭብጥ</a:t>
            </a:r>
            <a:r>
              <a:rPr lang="en-US" i="1" dirty="0"/>
              <a:t> </a:t>
            </a:r>
            <a:r>
              <a:rPr lang="en-US" i="1" dirty="0" err="1"/>
              <a:t>ከDCR</a:t>
            </a:r>
            <a:r>
              <a:rPr lang="en-US" i="1" dirty="0"/>
              <a:t> </a:t>
            </a:r>
            <a:r>
              <a:rPr lang="en-US" i="1" dirty="0" err="1"/>
              <a:t>በፕሮጀክት</a:t>
            </a:r>
            <a:r>
              <a:rPr lang="en-US" i="1" dirty="0"/>
              <a:t> </a:t>
            </a:r>
            <a:r>
              <a:rPr lang="en-US" i="1" dirty="0" err="1"/>
              <a:t>አካሄድ</a:t>
            </a:r>
            <a:r>
              <a:rPr lang="en-US" i="1" dirty="0"/>
              <a:t> </a:t>
            </a:r>
            <a:r>
              <a:rPr lang="en-US" i="1" dirty="0" err="1"/>
              <a:t>እና</a:t>
            </a:r>
            <a:r>
              <a:rPr lang="en-US" i="1" dirty="0"/>
              <a:t> </a:t>
            </a:r>
            <a:r>
              <a:rPr lang="en-US" i="1" dirty="0" err="1"/>
              <a:t>ቀጣይ</a:t>
            </a:r>
            <a:r>
              <a:rPr lang="en-US" i="1" dirty="0"/>
              <a:t> </a:t>
            </a:r>
            <a:r>
              <a:rPr lang="en-US" i="1" dirty="0" err="1"/>
              <a:t>ደረጃዎች</a:t>
            </a:r>
            <a:r>
              <a:rPr lang="en-US" i="1" dirty="0"/>
              <a:t> </a:t>
            </a:r>
            <a:r>
              <a:rPr lang="en-US" i="1" dirty="0" err="1"/>
              <a:t>ላይ</a:t>
            </a:r>
            <a:r>
              <a:rPr lang="en-US" i="1" dirty="0"/>
              <a:t> </a:t>
            </a:r>
            <a:r>
              <a:rPr lang="en-US" i="1" dirty="0" err="1"/>
              <a:t>ተጨማሪ</a:t>
            </a:r>
            <a:r>
              <a:rPr lang="en-US" i="1" dirty="0"/>
              <a:t> </a:t>
            </a:r>
            <a:r>
              <a:rPr lang="en-US" i="1" dirty="0" err="1"/>
              <a:t>መደበኛ</a:t>
            </a:r>
            <a:r>
              <a:rPr lang="en-US" i="1" dirty="0"/>
              <a:t> </a:t>
            </a:r>
            <a:r>
              <a:rPr lang="en-US" i="1" dirty="0" err="1"/>
              <a:t>ወቅታዊ</a:t>
            </a:r>
            <a:r>
              <a:rPr lang="en-US" i="1" dirty="0"/>
              <a:t> </a:t>
            </a:r>
            <a:r>
              <a:rPr lang="en-US" i="1" dirty="0" err="1"/>
              <a:t>መረጃዎችን</a:t>
            </a:r>
            <a:r>
              <a:rPr lang="en-US" i="1" dirty="0"/>
              <a:t> </a:t>
            </a:r>
            <a:r>
              <a:rPr lang="en-US" i="1" dirty="0" err="1"/>
              <a:t>የማግኘት</a:t>
            </a:r>
            <a:r>
              <a:rPr lang="en-US" i="1" dirty="0"/>
              <a:t> </a:t>
            </a:r>
            <a:r>
              <a:rPr lang="en-US" i="1" dirty="0" err="1"/>
              <a:t>ፍላጎት</a:t>
            </a:r>
            <a:r>
              <a:rPr lang="en-US" i="1" dirty="0"/>
              <a:t> </a:t>
            </a:r>
            <a:r>
              <a:rPr lang="en-US" i="1" dirty="0" err="1"/>
              <a:t>ነው</a:t>
            </a:r>
            <a:r>
              <a:rPr lang="ti-ET" i="1" dirty="0"/>
              <a:t>።</a:t>
            </a:r>
            <a:r>
              <a:rPr lang="en-US" i="1" dirty="0"/>
              <a:t> </a:t>
            </a:r>
            <a:r>
              <a:rPr lang="en-US" i="1" dirty="0" err="1"/>
              <a:t>በአሁኑ</a:t>
            </a:r>
            <a:r>
              <a:rPr lang="en-US" i="1" dirty="0"/>
              <a:t> </a:t>
            </a:r>
            <a:r>
              <a:rPr lang="en-US" i="1" dirty="0" err="1"/>
              <a:t>ወቅት</a:t>
            </a:r>
            <a:r>
              <a:rPr lang="en-US" i="1" dirty="0"/>
              <a:t> </a:t>
            </a:r>
            <a:r>
              <a:rPr lang="en-US" i="1" dirty="0" err="1"/>
              <a:t>ያሉት</a:t>
            </a:r>
            <a:r>
              <a:rPr lang="en-US" i="1" dirty="0"/>
              <a:t> </a:t>
            </a:r>
            <a:r>
              <a:rPr lang="en-US" i="1" dirty="0" err="1"/>
              <a:t>የማህበረሰብ</a:t>
            </a:r>
            <a:r>
              <a:rPr lang="en-US" i="1" dirty="0"/>
              <a:t> </a:t>
            </a:r>
            <a:r>
              <a:rPr lang="en-US" i="1" dirty="0" err="1"/>
              <a:t>አባላት</a:t>
            </a:r>
            <a:r>
              <a:rPr lang="en-US" i="1" dirty="0"/>
              <a:t> </a:t>
            </a:r>
            <a:r>
              <a:rPr lang="en-US" i="1" dirty="0" err="1"/>
              <a:t>በማንኛውም</a:t>
            </a:r>
            <a:r>
              <a:rPr lang="en-US" i="1" dirty="0"/>
              <a:t> </a:t>
            </a:r>
            <a:r>
              <a:rPr lang="en-US" i="1" dirty="0" err="1"/>
              <a:t>የተወሰነ</a:t>
            </a:r>
            <a:r>
              <a:rPr lang="en-US" i="1" dirty="0"/>
              <a:t> </a:t>
            </a:r>
            <a:r>
              <a:rPr lang="en-US" i="1" dirty="0" err="1"/>
              <a:t>ጉዳይ</a:t>
            </a:r>
            <a:r>
              <a:rPr lang="en-US" i="1" dirty="0"/>
              <a:t> </a:t>
            </a:r>
            <a:r>
              <a:rPr lang="en-US" i="1" dirty="0" err="1"/>
              <a:t>ላይ</a:t>
            </a:r>
            <a:r>
              <a:rPr lang="en-US" i="1" dirty="0"/>
              <a:t> </a:t>
            </a:r>
            <a:r>
              <a:rPr lang="en-US" i="1" dirty="0" err="1"/>
              <a:t>ለDCR</a:t>
            </a:r>
            <a:r>
              <a:rPr lang="en-US" i="1" dirty="0"/>
              <a:t> </a:t>
            </a:r>
            <a:r>
              <a:rPr lang="en-US" i="1" dirty="0" err="1"/>
              <a:t>አስተያየቶችን</a:t>
            </a:r>
            <a:r>
              <a:rPr lang="en-US" i="1" dirty="0"/>
              <a:t> </a:t>
            </a:r>
            <a:r>
              <a:rPr lang="en-US" i="1" dirty="0" err="1"/>
              <a:t>መስጠት</a:t>
            </a:r>
            <a:r>
              <a:rPr lang="en-US" i="1" dirty="0"/>
              <a:t> </a:t>
            </a:r>
            <a:r>
              <a:rPr lang="en-US" i="1" dirty="0" err="1"/>
              <a:t>ወይም</a:t>
            </a:r>
            <a:r>
              <a:rPr lang="en-US" i="1" dirty="0"/>
              <a:t> </a:t>
            </a:r>
            <a:r>
              <a:rPr lang="en-US" i="1" dirty="0" err="1"/>
              <a:t>ስጋቶችን</a:t>
            </a:r>
            <a:r>
              <a:rPr lang="en-US" i="1" dirty="0"/>
              <a:t> </a:t>
            </a:r>
            <a:r>
              <a:rPr lang="en-US" i="1" dirty="0" err="1"/>
              <a:t>ማጋራት</a:t>
            </a:r>
            <a:r>
              <a:rPr lang="en-US" i="1" dirty="0"/>
              <a:t> </a:t>
            </a:r>
            <a:r>
              <a:rPr lang="en-US" i="1" dirty="0" err="1"/>
              <a:t>የሚችሉባቸው</a:t>
            </a:r>
            <a:r>
              <a:rPr lang="en-US" i="1" dirty="0"/>
              <a:t> </a:t>
            </a:r>
            <a:r>
              <a:rPr lang="en-US" i="1" dirty="0" err="1"/>
              <a:t>የአሰራር</a:t>
            </a:r>
            <a:r>
              <a:rPr lang="en-US" i="1" dirty="0"/>
              <a:t> </a:t>
            </a:r>
            <a:r>
              <a:rPr lang="en-US" i="1" dirty="0" err="1"/>
              <a:t>ዘዴዎች</a:t>
            </a:r>
            <a:r>
              <a:rPr lang="en-US" i="1" dirty="0"/>
              <a:t> </a:t>
            </a:r>
            <a:r>
              <a:rPr lang="en-US" i="1" dirty="0" err="1"/>
              <a:t>ውሱን</a:t>
            </a:r>
            <a:r>
              <a:rPr lang="en-US" i="1" dirty="0"/>
              <a:t> </a:t>
            </a:r>
            <a:r>
              <a:rPr lang="en-US" i="1" dirty="0" err="1"/>
              <a:t>ናቸው</a:t>
            </a:r>
            <a:r>
              <a:rPr lang="ti-ET" i="1" dirty="0"/>
              <a:t>።</a:t>
            </a:r>
            <a:r>
              <a:rPr lang="en-US" i="1" dirty="0"/>
              <a:t> </a:t>
            </a:r>
            <a:r>
              <a:rPr lang="en-US" i="1" dirty="0" err="1"/>
              <a:t>ይህ</a:t>
            </a:r>
            <a:r>
              <a:rPr lang="en-US" i="1" dirty="0"/>
              <a:t> </a:t>
            </a:r>
            <a:r>
              <a:rPr lang="en-US" i="1" dirty="0" err="1"/>
              <a:t>ምክረ</a:t>
            </a:r>
            <a:r>
              <a:rPr lang="en-US" i="1" dirty="0"/>
              <a:t> </a:t>
            </a:r>
            <a:r>
              <a:rPr lang="en-US" i="1" dirty="0" err="1"/>
              <a:t>ሀሳብ</a:t>
            </a:r>
            <a:r>
              <a:rPr lang="en-US" i="1" dirty="0"/>
              <a:t> DCR </a:t>
            </a:r>
            <a:r>
              <a:rPr lang="en-US" i="1" dirty="0" err="1"/>
              <a:t>እንዴት</a:t>
            </a:r>
            <a:r>
              <a:rPr lang="en-US" i="1" dirty="0"/>
              <a:t> </a:t>
            </a:r>
            <a:r>
              <a:rPr lang="en-US" i="1" dirty="0" err="1"/>
              <a:t>ከማህበረሰብ</a:t>
            </a:r>
            <a:r>
              <a:rPr lang="en-US" i="1" dirty="0"/>
              <a:t> </a:t>
            </a:r>
            <a:r>
              <a:rPr lang="en-US" i="1" dirty="0" err="1"/>
              <a:t>አባላት</a:t>
            </a:r>
            <a:r>
              <a:rPr lang="en-US" i="1" dirty="0"/>
              <a:t> </a:t>
            </a:r>
            <a:r>
              <a:rPr lang="en-US" i="1" dirty="0" err="1"/>
              <a:t>ጋር</a:t>
            </a:r>
            <a:r>
              <a:rPr lang="en-US" i="1" dirty="0"/>
              <a:t> </a:t>
            </a:r>
            <a:r>
              <a:rPr lang="en-US" i="1" dirty="0" err="1"/>
              <a:t>ግንኙነት</a:t>
            </a:r>
            <a:r>
              <a:rPr lang="en-US" i="1" dirty="0"/>
              <a:t> </a:t>
            </a:r>
            <a:r>
              <a:rPr lang="en-US" i="1" dirty="0" err="1"/>
              <a:t>እንደሚያደርግ</a:t>
            </a:r>
            <a:r>
              <a:rPr lang="en-US" i="1" dirty="0"/>
              <a:t> </a:t>
            </a:r>
            <a:r>
              <a:rPr lang="en-US" i="1" dirty="0" err="1"/>
              <a:t>እና</a:t>
            </a:r>
            <a:r>
              <a:rPr lang="en-US" i="1" dirty="0"/>
              <a:t> </a:t>
            </a:r>
            <a:r>
              <a:rPr lang="en-US" i="1" dirty="0" err="1"/>
              <a:t>ወቅታዊ</a:t>
            </a:r>
            <a:r>
              <a:rPr lang="en-US" i="1" dirty="0"/>
              <a:t> </a:t>
            </a:r>
            <a:r>
              <a:rPr lang="en-US" i="1" dirty="0" err="1"/>
              <a:t>መረጃዎችን</a:t>
            </a:r>
            <a:r>
              <a:rPr lang="en-US" i="1" dirty="0"/>
              <a:t> </a:t>
            </a:r>
            <a:r>
              <a:rPr lang="en-US" i="1" dirty="0" err="1"/>
              <a:t>እንደሚሰጥ</a:t>
            </a:r>
            <a:r>
              <a:rPr lang="en-US" i="1" dirty="0"/>
              <a:t> </a:t>
            </a:r>
            <a:r>
              <a:rPr lang="en-US" i="1" dirty="0" err="1"/>
              <a:t>በተመለከተ</a:t>
            </a:r>
            <a:r>
              <a:rPr lang="en-US" i="1" dirty="0"/>
              <a:t> </a:t>
            </a:r>
            <a:r>
              <a:rPr lang="en-US" i="1" dirty="0" err="1"/>
              <a:t>የበለጠ</a:t>
            </a:r>
            <a:r>
              <a:rPr lang="en-US" i="1" dirty="0"/>
              <a:t> </a:t>
            </a:r>
            <a:r>
              <a:rPr lang="en-US" i="1" dirty="0" err="1"/>
              <a:t>ወጥ</a:t>
            </a:r>
            <a:r>
              <a:rPr lang="en-US" i="1" dirty="0"/>
              <a:t> </a:t>
            </a:r>
            <a:r>
              <a:rPr lang="en-US" i="1" dirty="0" err="1"/>
              <a:t>አሰራሮችን</a:t>
            </a:r>
            <a:r>
              <a:rPr lang="en-US" i="1" dirty="0"/>
              <a:t> </a:t>
            </a:r>
            <a:r>
              <a:rPr lang="en-US" i="1" dirty="0" err="1"/>
              <a:t>ያረጋግጣል</a:t>
            </a:r>
            <a:r>
              <a:rPr lang="ti-ET" i="1" dirty="0"/>
              <a:t>።</a:t>
            </a:r>
            <a:r>
              <a:rPr lang="en-US" i="1" dirty="0">
                <a:latin typeface="Nyala" pitchFamily="2" charset="0"/>
              </a:rPr>
              <a:t> </a:t>
            </a:r>
            <a:endParaRPr lang="en-US" sz="2000" dirty="0">
              <a:latin typeface="Nya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433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254D7-C3A6-9362-0311-40925FED0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E131D31-6E41-2ED7-29DB-36B4D35E1A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170476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en-US" sz="3300" b="0" i="1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ረቂቅ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ምክረ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ሀሳብ</a:t>
            </a:r>
            <a:r>
              <a:rPr kumimoji="0" lang="en-US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2 (</a:t>
            </a:r>
            <a:r>
              <a:rPr kumimoji="0" lang="en-US" sz="3300" b="0" i="1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ክፍል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2): 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</a:b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የፕሮጀክት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ዕቅድ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ዝግጅት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ማሻሻያ</a:t>
            </a:r>
            <a:endParaRPr kumimoji="0" lang="en-US" sz="43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Nyal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A1E25B-3191-DCAB-9B16-1B128346D71D}"/>
              </a:ext>
            </a:extLst>
          </p:cNvPr>
          <p:cNvSpPr txBox="1"/>
          <p:nvPr/>
        </p:nvSpPr>
        <p:spPr>
          <a:xfrm>
            <a:off x="344135" y="1718692"/>
            <a:ext cx="11729884" cy="50475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dirty="0">
                <a:latin typeface="Aptos Narrow"/>
              </a:rPr>
              <a:t> </a:t>
            </a:r>
            <a:r>
              <a:rPr lang="en-US" b="1" i="1" dirty="0">
                <a:latin typeface="Nyala" pitchFamily="2" charset="0"/>
              </a:rPr>
              <a:t> </a:t>
            </a:r>
            <a:r>
              <a:rPr lang="en-US" b="1" i="1" dirty="0" err="1">
                <a:latin typeface="Nyala" pitchFamily="2" charset="0"/>
              </a:rPr>
              <a:t>የተመከሩ</a:t>
            </a:r>
            <a:r>
              <a:rPr lang="en-US" b="1" i="1" dirty="0">
                <a:latin typeface="Nyala" pitchFamily="2" charset="0"/>
              </a:rPr>
              <a:t> </a:t>
            </a:r>
            <a:r>
              <a:rPr lang="en-US" b="1" i="1" dirty="0" err="1">
                <a:latin typeface="Nyala" pitchFamily="2" charset="0"/>
              </a:rPr>
              <a:t>የትግበራ</a:t>
            </a:r>
            <a:r>
              <a:rPr lang="en-US" b="1" i="1" dirty="0">
                <a:latin typeface="Nyala" pitchFamily="2" charset="0"/>
              </a:rPr>
              <a:t> </a:t>
            </a:r>
            <a:r>
              <a:rPr lang="en-US" b="1" i="1" dirty="0" err="1">
                <a:latin typeface="Nyala" pitchFamily="2" charset="0"/>
              </a:rPr>
              <a:t>ስትራቴጂዎች</a:t>
            </a:r>
            <a:r>
              <a:rPr lang="en-US" b="1" i="1" dirty="0">
                <a:latin typeface="Nyala" pitchFamily="2" charset="0"/>
              </a:rPr>
              <a:t> </a:t>
            </a:r>
            <a:r>
              <a:rPr lang="en-US" b="1" i="1" dirty="0" err="1">
                <a:latin typeface="Nyala" pitchFamily="2" charset="0"/>
              </a:rPr>
              <a:t>ወይም</a:t>
            </a:r>
            <a:r>
              <a:rPr lang="en-US" b="1" i="1" dirty="0">
                <a:latin typeface="Nyala" pitchFamily="2" charset="0"/>
              </a:rPr>
              <a:t> </a:t>
            </a:r>
            <a:r>
              <a:rPr lang="en-US" b="1" i="1" dirty="0" err="1">
                <a:latin typeface="Nyala" pitchFamily="2" charset="0"/>
              </a:rPr>
              <a:t>እርምጃዎች</a:t>
            </a:r>
            <a:r>
              <a:rPr lang="en-US" b="1" i="1" dirty="0">
                <a:latin typeface="Nyala" pitchFamily="2" charset="0"/>
              </a:rPr>
              <a:t> ፡ </a:t>
            </a:r>
          </a:p>
          <a:p>
            <a:pPr marL="457200" indent="-457200">
              <a:buAutoNum type="arabicPeriod"/>
            </a:pPr>
            <a:r>
              <a:rPr lang="en-US" dirty="0" err="1"/>
              <a:t>ለፕሮጀክት</a:t>
            </a:r>
            <a:r>
              <a:rPr lang="en-US" dirty="0"/>
              <a:t> </a:t>
            </a:r>
            <a:r>
              <a:rPr lang="en-US" dirty="0" err="1"/>
              <a:t>ወቅታዊ</a:t>
            </a:r>
            <a:r>
              <a:rPr lang="en-US" dirty="0"/>
              <a:t> </a:t>
            </a:r>
            <a:r>
              <a:rPr lang="en-US" dirty="0" err="1"/>
              <a:t>መረጃዎች</a:t>
            </a:r>
            <a:r>
              <a:rPr lang="en-US" dirty="0"/>
              <a:t> </a:t>
            </a:r>
            <a:r>
              <a:rPr lang="en-US" dirty="0" err="1"/>
              <a:t>ወጥ</a:t>
            </a:r>
            <a:r>
              <a:rPr lang="en-US" dirty="0"/>
              <a:t> </a:t>
            </a:r>
            <a:r>
              <a:rPr lang="en-US" dirty="0" err="1"/>
              <a:t>የግንኙነት</a:t>
            </a:r>
            <a:r>
              <a:rPr lang="en-US" dirty="0"/>
              <a:t> </a:t>
            </a:r>
            <a:r>
              <a:rPr lang="en-US" dirty="0" err="1"/>
              <a:t>አቀራረብ</a:t>
            </a:r>
            <a:r>
              <a:rPr lang="en-US" dirty="0"/>
              <a:t> </a:t>
            </a:r>
            <a:r>
              <a:rPr lang="en-US" dirty="0" err="1"/>
              <a:t>ማዘጋጀት</a:t>
            </a:r>
            <a:r>
              <a:rPr lang="en-US" dirty="0"/>
              <a:t> (</a:t>
            </a:r>
            <a:r>
              <a:rPr lang="en-US" dirty="0" err="1"/>
              <a:t>ለምሳሌ</a:t>
            </a:r>
            <a:r>
              <a:rPr lang="en-US" dirty="0"/>
              <a:t>፡ </a:t>
            </a:r>
            <a:r>
              <a:rPr lang="en-US" dirty="0" err="1"/>
              <a:t>መደበኛ</a:t>
            </a:r>
            <a:r>
              <a:rPr lang="en-US" dirty="0"/>
              <a:t> </a:t>
            </a:r>
            <a:r>
              <a:rPr lang="en-US" dirty="0" err="1"/>
              <a:t>ወቅታዊ</a:t>
            </a:r>
            <a:r>
              <a:rPr lang="en-US" dirty="0"/>
              <a:t> </a:t>
            </a:r>
            <a:r>
              <a:rPr lang="en-US" dirty="0" err="1"/>
              <a:t>መረጃዎችን</a:t>
            </a:r>
            <a:r>
              <a:rPr lang="en-US" dirty="0"/>
              <a:t> </a:t>
            </a:r>
            <a:r>
              <a:rPr lang="en-US" dirty="0" err="1"/>
              <a:t>በተመደቡ</a:t>
            </a:r>
            <a:r>
              <a:rPr lang="en-US" dirty="0"/>
              <a:t> </a:t>
            </a:r>
            <a:r>
              <a:rPr lang="en-US" dirty="0" err="1"/>
              <a:t>የመገናኛ</a:t>
            </a:r>
            <a:r>
              <a:rPr lang="en-US" dirty="0"/>
              <a:t> </a:t>
            </a:r>
            <a:r>
              <a:rPr lang="en-US" dirty="0" err="1"/>
              <a:t>ዘዴዎች</a:t>
            </a:r>
            <a:r>
              <a:rPr lang="en-US" dirty="0"/>
              <a:t> </a:t>
            </a:r>
            <a:r>
              <a:rPr lang="en-US" dirty="0" err="1"/>
              <a:t>በኩል</a:t>
            </a:r>
            <a:r>
              <a:rPr lang="en-US" dirty="0"/>
              <a:t> </a:t>
            </a:r>
            <a:r>
              <a:rPr lang="en-US" dirty="0" err="1"/>
              <a:t>ማጋራት</a:t>
            </a:r>
            <a:r>
              <a:rPr lang="en-US" dirty="0"/>
              <a:t>)</a:t>
            </a:r>
            <a:r>
              <a:rPr lang="en-US" dirty="0">
                <a:latin typeface="Nyala" pitchFamily="2" charset="0"/>
                <a:ea typeface="+mn-lt"/>
                <a:cs typeface="+mn-lt"/>
              </a:rPr>
              <a:t> </a:t>
            </a:r>
            <a:endParaRPr lang="en-US" dirty="0">
              <a:latin typeface="Nyala" pitchFamily="2" charset="0"/>
            </a:endParaRPr>
          </a:p>
          <a:p>
            <a:pPr marL="457200" indent="-457200">
              <a:buAutoNum type="arabicPeriod"/>
            </a:pPr>
            <a:r>
              <a:rPr lang="en-US" dirty="0"/>
              <a:t>EEA/DCR </a:t>
            </a:r>
            <a:r>
              <a:rPr lang="en-US" dirty="0" err="1"/>
              <a:t>የፕሮጀክት</a:t>
            </a:r>
            <a:r>
              <a:rPr lang="en-US" dirty="0"/>
              <a:t> </a:t>
            </a:r>
            <a:r>
              <a:rPr lang="en-US" dirty="0" err="1"/>
              <a:t>ግቦችን</a:t>
            </a:r>
            <a:r>
              <a:rPr lang="en-US" dirty="0"/>
              <a:t>፣ </a:t>
            </a:r>
            <a:r>
              <a:rPr lang="en-US" dirty="0" err="1"/>
              <a:t>ታሳቢ</a:t>
            </a:r>
            <a:r>
              <a:rPr lang="en-US" dirty="0"/>
              <a:t> </a:t>
            </a:r>
            <a:r>
              <a:rPr lang="en-US" dirty="0" err="1"/>
              <a:t>የተደረጉ</a:t>
            </a:r>
            <a:r>
              <a:rPr lang="en-US" dirty="0"/>
              <a:t> </a:t>
            </a:r>
            <a:r>
              <a:rPr lang="en-US" dirty="0" err="1"/>
              <a:t>አማራጮችን</a:t>
            </a:r>
            <a:r>
              <a:rPr lang="en-US" dirty="0"/>
              <a:t>፣ </a:t>
            </a:r>
            <a:r>
              <a:rPr lang="en-US" dirty="0" err="1"/>
              <a:t>የሚጠበቁ</a:t>
            </a:r>
            <a:r>
              <a:rPr lang="en-US" dirty="0"/>
              <a:t> </a:t>
            </a:r>
            <a:r>
              <a:rPr lang="en-US" dirty="0" err="1"/>
              <a:t>ውጤቶችን</a:t>
            </a:r>
            <a:r>
              <a:rPr lang="en-US" dirty="0"/>
              <a:t> </a:t>
            </a:r>
            <a:r>
              <a:rPr lang="en-US" dirty="0" err="1"/>
              <a:t>እና</a:t>
            </a:r>
            <a:r>
              <a:rPr lang="en-US" dirty="0"/>
              <a:t> </a:t>
            </a:r>
            <a:r>
              <a:rPr lang="en-US" dirty="0" err="1"/>
              <a:t>የማህበረሰብ</a:t>
            </a:r>
            <a:r>
              <a:rPr lang="en-US" dirty="0"/>
              <a:t> </a:t>
            </a:r>
            <a:r>
              <a:rPr lang="en-US" dirty="0" err="1"/>
              <a:t>ግብዓት</a:t>
            </a:r>
            <a:r>
              <a:rPr lang="en-US" dirty="0"/>
              <a:t> </a:t>
            </a:r>
            <a:r>
              <a:rPr lang="en-US" dirty="0" err="1"/>
              <a:t>መስጫ</a:t>
            </a:r>
            <a:r>
              <a:rPr lang="en-US" dirty="0"/>
              <a:t> </a:t>
            </a:r>
            <a:r>
              <a:rPr lang="en-US" dirty="0" err="1"/>
              <a:t>እድሎችን</a:t>
            </a:r>
            <a:r>
              <a:rPr lang="en-US" dirty="0"/>
              <a:t> </a:t>
            </a:r>
            <a:r>
              <a:rPr lang="en-US" dirty="0" err="1"/>
              <a:t>ለሚይዙ</a:t>
            </a:r>
            <a:r>
              <a:rPr lang="en-US" dirty="0"/>
              <a:t> </a:t>
            </a:r>
            <a:r>
              <a:rPr lang="en-US" dirty="0" err="1"/>
              <a:t>ውጤታማና</a:t>
            </a:r>
            <a:r>
              <a:rPr lang="en-US" dirty="0"/>
              <a:t> </a:t>
            </a:r>
            <a:r>
              <a:rPr lang="en-US" dirty="0" err="1"/>
              <a:t>ወቅትን</a:t>
            </a:r>
            <a:r>
              <a:rPr lang="en-US" dirty="0"/>
              <a:t> </a:t>
            </a:r>
            <a:r>
              <a:rPr lang="en-US" dirty="0" err="1"/>
              <a:t>የጠበቁ</a:t>
            </a:r>
            <a:r>
              <a:rPr lang="en-US" dirty="0"/>
              <a:t> </a:t>
            </a:r>
            <a:r>
              <a:rPr lang="en-US" dirty="0" err="1"/>
              <a:t>የፕሮጀክት</a:t>
            </a:r>
            <a:r>
              <a:rPr lang="en-US" dirty="0"/>
              <a:t> </a:t>
            </a:r>
            <a:r>
              <a:rPr lang="en-US" dirty="0" err="1"/>
              <a:t>ወቅታዊ</a:t>
            </a:r>
            <a:r>
              <a:rPr lang="en-US" dirty="0"/>
              <a:t> </a:t>
            </a:r>
            <a:r>
              <a:rPr lang="en-US" dirty="0" err="1"/>
              <a:t>መረጃዎች</a:t>
            </a:r>
            <a:r>
              <a:rPr lang="en-US" dirty="0"/>
              <a:t> </a:t>
            </a:r>
            <a:r>
              <a:rPr lang="en-US" dirty="0" err="1"/>
              <a:t>የግንኙነቶች</a:t>
            </a:r>
            <a:r>
              <a:rPr lang="en-US" dirty="0"/>
              <a:t>/ </a:t>
            </a:r>
            <a:r>
              <a:rPr lang="en-US" dirty="0" err="1"/>
              <a:t>የባለድርሻ</a:t>
            </a:r>
            <a:r>
              <a:rPr lang="en-US" dirty="0"/>
              <a:t> </a:t>
            </a:r>
            <a:r>
              <a:rPr lang="en-US" dirty="0" err="1"/>
              <a:t>አካል</a:t>
            </a:r>
            <a:r>
              <a:rPr lang="en-US" dirty="0"/>
              <a:t> </a:t>
            </a:r>
            <a:r>
              <a:rPr lang="en-US" dirty="0" err="1"/>
              <a:t>አስተዳደር</a:t>
            </a:r>
            <a:r>
              <a:rPr lang="en-US" dirty="0"/>
              <a:t> </a:t>
            </a:r>
            <a:r>
              <a:rPr lang="en-US" dirty="0" err="1"/>
              <a:t>ቴክኖሎጂን</a:t>
            </a:r>
            <a:r>
              <a:rPr lang="en-US" dirty="0"/>
              <a:t> </a:t>
            </a:r>
            <a:r>
              <a:rPr lang="en-US" dirty="0" err="1"/>
              <a:t>ያቀናጃል</a:t>
            </a:r>
            <a:r>
              <a:rPr lang="ti-ET" dirty="0"/>
              <a:t>።</a:t>
            </a:r>
            <a:r>
              <a:rPr lang="en-US" dirty="0">
                <a:latin typeface="Nyala" pitchFamily="2" charset="0"/>
                <a:ea typeface="+mn-lt"/>
                <a:cs typeface="+mn-lt"/>
              </a:rPr>
              <a:t> </a:t>
            </a:r>
            <a:endParaRPr lang="en-US" dirty="0">
              <a:latin typeface="Nyala" pitchFamily="2" charset="0"/>
            </a:endParaRPr>
          </a:p>
          <a:p>
            <a:pPr marL="457200" indent="-457200">
              <a:buAutoNum type="arabicPeriod"/>
            </a:pPr>
            <a:r>
              <a:rPr lang="en-US" dirty="0" err="1"/>
              <a:t>በፕሮጀክት</a:t>
            </a:r>
            <a:r>
              <a:rPr lang="en-US" dirty="0"/>
              <a:t> </a:t>
            </a:r>
            <a:r>
              <a:rPr lang="en-US" dirty="0" err="1"/>
              <a:t>ልማቶች</a:t>
            </a:r>
            <a:r>
              <a:rPr lang="en-US" dirty="0"/>
              <a:t> </a:t>
            </a:r>
            <a:r>
              <a:rPr lang="en-US" dirty="0" err="1"/>
              <a:t>እጅግ</a:t>
            </a:r>
            <a:r>
              <a:rPr lang="en-US" dirty="0"/>
              <a:t> </a:t>
            </a:r>
            <a:r>
              <a:rPr lang="en-US" dirty="0" err="1"/>
              <a:t>ተጽእኖ</a:t>
            </a:r>
            <a:r>
              <a:rPr lang="en-US" dirty="0"/>
              <a:t> </a:t>
            </a:r>
            <a:r>
              <a:rPr lang="en-US" dirty="0" err="1"/>
              <a:t>የተፈጠረባቸው</a:t>
            </a:r>
            <a:r>
              <a:rPr lang="en-US" dirty="0"/>
              <a:t> </a:t>
            </a:r>
            <a:r>
              <a:rPr lang="en-US" dirty="0" err="1"/>
              <a:t>አካላት</a:t>
            </a:r>
            <a:r>
              <a:rPr lang="en-US" dirty="0"/>
              <a:t> </a:t>
            </a:r>
            <a:r>
              <a:rPr lang="en-US" dirty="0" err="1"/>
              <a:t>ጋር</a:t>
            </a:r>
            <a:r>
              <a:rPr lang="en-US" dirty="0"/>
              <a:t> </a:t>
            </a:r>
            <a:r>
              <a:rPr lang="en-US" dirty="0" err="1"/>
              <a:t>መድረስን</a:t>
            </a:r>
            <a:r>
              <a:rPr lang="en-US" dirty="0"/>
              <a:t> </a:t>
            </a:r>
            <a:r>
              <a:rPr lang="en-US" dirty="0" err="1"/>
              <a:t>ለማረጋገጥ</a:t>
            </a:r>
            <a:r>
              <a:rPr lang="en-US" dirty="0"/>
              <a:t> </a:t>
            </a:r>
            <a:r>
              <a:rPr lang="en-US" dirty="0" err="1"/>
              <a:t>የሚከተሉትን</a:t>
            </a:r>
            <a:r>
              <a:rPr lang="en-US" dirty="0"/>
              <a:t> </a:t>
            </a:r>
            <a:r>
              <a:rPr lang="en-US" dirty="0" err="1"/>
              <a:t>ጨምሮ</a:t>
            </a:r>
            <a:r>
              <a:rPr lang="en-US" dirty="0"/>
              <a:t> </a:t>
            </a:r>
            <a:r>
              <a:rPr lang="en-US" dirty="0" err="1"/>
              <a:t>ለወቅታዊ</a:t>
            </a:r>
            <a:r>
              <a:rPr lang="en-US" dirty="0"/>
              <a:t> </a:t>
            </a:r>
            <a:r>
              <a:rPr lang="en-US" dirty="0" err="1"/>
              <a:t>መረጃዎች</a:t>
            </a:r>
            <a:r>
              <a:rPr lang="en-US" dirty="0"/>
              <a:t> </a:t>
            </a:r>
            <a:r>
              <a:rPr lang="en-US" dirty="0" err="1"/>
              <a:t>የተለያዩ</a:t>
            </a:r>
            <a:r>
              <a:rPr lang="en-US" dirty="0"/>
              <a:t> </a:t>
            </a:r>
            <a:r>
              <a:rPr lang="en-US" dirty="0" err="1"/>
              <a:t>የመገናኛ</a:t>
            </a:r>
            <a:r>
              <a:rPr lang="en-US" dirty="0"/>
              <a:t> </a:t>
            </a:r>
            <a:r>
              <a:rPr lang="en-US" dirty="0" err="1"/>
              <a:t>ዘዴዎች</a:t>
            </a:r>
            <a:r>
              <a:rPr lang="en-US" dirty="0"/>
              <a:t> </a:t>
            </a:r>
            <a:r>
              <a:rPr lang="en-US" dirty="0" err="1"/>
              <a:t>ማዘጋጀት</a:t>
            </a:r>
            <a:r>
              <a:rPr lang="en-US" dirty="0">
                <a:latin typeface="Nyala" pitchFamily="2" charset="0"/>
                <a:ea typeface="+mn-lt"/>
                <a:cs typeface="+mn-lt"/>
              </a:rPr>
              <a:t>:  </a:t>
            </a:r>
            <a:endParaRPr lang="en-US" dirty="0">
              <a:latin typeface="Nyala" pitchFamily="2" charset="0"/>
            </a:endParaRPr>
          </a:p>
          <a:p>
            <a:pPr marL="914400" lvl="1" indent="-457200">
              <a:buFont typeface="Courier New"/>
              <a:buChar char="o"/>
            </a:pPr>
            <a:r>
              <a:rPr lang="en-US" sz="1400" dirty="0" err="1"/>
              <a:t>ለወቅታዊ</a:t>
            </a:r>
            <a:r>
              <a:rPr lang="en-US" sz="1400" dirty="0"/>
              <a:t> </a:t>
            </a:r>
            <a:r>
              <a:rPr lang="en-US" sz="1400" dirty="0" err="1"/>
              <a:t>የDCR</a:t>
            </a:r>
            <a:r>
              <a:rPr lang="en-US" sz="1400" dirty="0"/>
              <a:t> </a:t>
            </a:r>
            <a:r>
              <a:rPr lang="en-US" sz="1400" dirty="0" err="1"/>
              <a:t>ፕሮጀክቶች</a:t>
            </a:r>
            <a:r>
              <a:rPr lang="en-US" sz="1400" dirty="0"/>
              <a:t> </a:t>
            </a:r>
            <a:r>
              <a:rPr lang="en-US" sz="1400" dirty="0" err="1"/>
              <a:t>በንቃት</a:t>
            </a:r>
            <a:r>
              <a:rPr lang="en-US" sz="1400" dirty="0"/>
              <a:t> </a:t>
            </a:r>
            <a:r>
              <a:rPr lang="en-US" sz="1400" dirty="0" err="1"/>
              <a:t>የሚሰራ</a:t>
            </a:r>
            <a:r>
              <a:rPr lang="en-US" sz="1400" dirty="0"/>
              <a:t> </a:t>
            </a:r>
            <a:r>
              <a:rPr lang="en-US" sz="1400" dirty="0" err="1"/>
              <a:t>የመረጃ</a:t>
            </a:r>
            <a:r>
              <a:rPr lang="en-US" sz="1400" dirty="0"/>
              <a:t> </a:t>
            </a:r>
            <a:r>
              <a:rPr lang="en-US" sz="1400" dirty="0" err="1"/>
              <a:t>ቋት</a:t>
            </a:r>
            <a:r>
              <a:rPr lang="en-US" sz="1400" dirty="0"/>
              <a:t> </a:t>
            </a:r>
            <a:r>
              <a:rPr lang="en-US" sz="1400" dirty="0" err="1"/>
              <a:t>ማዘጋጀት</a:t>
            </a:r>
            <a:endParaRPr lang="en-US" sz="1400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914400" lvl="1" indent="-457200">
              <a:buFont typeface="Courier New"/>
              <a:buChar char="o"/>
            </a:pPr>
            <a:r>
              <a:rPr lang="en-US" sz="1400" dirty="0" err="1"/>
              <a:t>ለሁሉም</a:t>
            </a:r>
            <a:r>
              <a:rPr lang="en-US" sz="1400" dirty="0"/>
              <a:t> </a:t>
            </a:r>
            <a:r>
              <a:rPr lang="en-US" sz="1400" dirty="0" err="1"/>
              <a:t>የፕሮጀክት</a:t>
            </a:r>
            <a:r>
              <a:rPr lang="en-US" sz="1400" dirty="0"/>
              <a:t> </a:t>
            </a:r>
            <a:r>
              <a:rPr lang="en-US" sz="1400" dirty="0" err="1"/>
              <a:t>ወቅታዊ</a:t>
            </a:r>
            <a:r>
              <a:rPr lang="en-US" sz="1400" dirty="0"/>
              <a:t> </a:t>
            </a:r>
            <a:r>
              <a:rPr lang="en-US" sz="1400" dirty="0" err="1"/>
              <a:t>መረጃዎች</a:t>
            </a:r>
            <a:r>
              <a:rPr lang="en-US" sz="1400" dirty="0"/>
              <a:t> </a:t>
            </a:r>
            <a:r>
              <a:rPr lang="en-US" sz="1400" dirty="0" err="1"/>
              <a:t>እንደ</a:t>
            </a:r>
            <a:r>
              <a:rPr lang="en-US" sz="1400" dirty="0"/>
              <a:t> </a:t>
            </a:r>
            <a:r>
              <a:rPr lang="en-US" sz="1400" dirty="0" err="1"/>
              <a:t>ማዕከላዊ</a:t>
            </a:r>
            <a:r>
              <a:rPr lang="en-US" sz="1400" dirty="0"/>
              <a:t> </a:t>
            </a:r>
            <a:r>
              <a:rPr lang="en-US" sz="1400" dirty="0" err="1"/>
              <a:t>ቦታ</a:t>
            </a:r>
            <a:r>
              <a:rPr lang="en-US" sz="1400" dirty="0"/>
              <a:t> </a:t>
            </a:r>
            <a:r>
              <a:rPr lang="en-US" sz="1400" dirty="0" err="1"/>
              <a:t>ሆኖ</a:t>
            </a:r>
            <a:r>
              <a:rPr lang="en-US" sz="1400" dirty="0"/>
              <a:t> </a:t>
            </a:r>
            <a:r>
              <a:rPr lang="en-US" sz="1400" dirty="0" err="1"/>
              <a:t>ለሚያገለግል</a:t>
            </a:r>
            <a:r>
              <a:rPr lang="en-US" sz="1400" dirty="0"/>
              <a:t> </a:t>
            </a:r>
            <a:r>
              <a:rPr lang="en-US" sz="1400" dirty="0" err="1"/>
              <a:t>ለእያንዳንዱ</a:t>
            </a:r>
            <a:r>
              <a:rPr lang="en-US" sz="1400" dirty="0"/>
              <a:t> </a:t>
            </a:r>
            <a:r>
              <a:rPr lang="en-US" sz="1400" dirty="0" err="1"/>
              <a:t>ፕሮጀክት</a:t>
            </a:r>
            <a:r>
              <a:rPr lang="en-US" sz="1400" dirty="0"/>
              <a:t> </a:t>
            </a:r>
            <a:r>
              <a:rPr lang="en-US" sz="1400" dirty="0" err="1"/>
              <a:t>የፕሮጀክት</a:t>
            </a:r>
            <a:r>
              <a:rPr lang="en-US" sz="1400" dirty="0"/>
              <a:t> </a:t>
            </a:r>
            <a:r>
              <a:rPr lang="en-US" sz="1400" dirty="0" err="1"/>
              <a:t>ማረፊያ</a:t>
            </a:r>
            <a:r>
              <a:rPr lang="en-US" sz="1400" dirty="0"/>
              <a:t> </a:t>
            </a:r>
            <a:r>
              <a:rPr lang="en-US" sz="1400" dirty="0" err="1"/>
              <a:t>ገጽ</a:t>
            </a:r>
            <a:r>
              <a:rPr lang="en-US" sz="1400" dirty="0"/>
              <a:t> </a:t>
            </a:r>
            <a:r>
              <a:rPr lang="en-US" sz="1400" dirty="0" err="1"/>
              <a:t>ማዘጋጀት</a:t>
            </a:r>
            <a:r>
              <a:rPr lang="ti-ET" sz="1400" dirty="0"/>
              <a:t>።</a:t>
            </a:r>
            <a:r>
              <a:rPr lang="en-US" sz="1400" dirty="0"/>
              <a:t> </a:t>
            </a:r>
            <a:r>
              <a:rPr lang="en-US" sz="1400" dirty="0" err="1"/>
              <a:t>ይህ</a:t>
            </a:r>
            <a:r>
              <a:rPr lang="en-US" sz="1400" dirty="0"/>
              <a:t> </a:t>
            </a:r>
            <a:r>
              <a:rPr lang="en-US" sz="1400" dirty="0" err="1"/>
              <a:t>የፕሮጀክት</a:t>
            </a:r>
            <a:r>
              <a:rPr lang="en-US" sz="1400" dirty="0"/>
              <a:t> </a:t>
            </a:r>
            <a:r>
              <a:rPr lang="en-US" sz="1400" dirty="0" err="1"/>
              <a:t>ገጽ</a:t>
            </a:r>
            <a:r>
              <a:rPr lang="en-US" sz="1400" dirty="0"/>
              <a:t> </a:t>
            </a:r>
            <a:r>
              <a:rPr lang="en-US" sz="1400" dirty="0" err="1"/>
              <a:t>ተደራሽ</a:t>
            </a:r>
            <a:r>
              <a:rPr lang="en-US" sz="1400" dirty="0"/>
              <a:t> </a:t>
            </a:r>
            <a:r>
              <a:rPr lang="en-US" sz="1400" dirty="0" err="1"/>
              <a:t>እና</a:t>
            </a:r>
            <a:r>
              <a:rPr lang="en-US" sz="1400" dirty="0"/>
              <a:t> </a:t>
            </a:r>
            <a:r>
              <a:rPr lang="en-US" sz="1400" dirty="0" err="1"/>
              <a:t>ለመፈለግ</a:t>
            </a:r>
            <a:r>
              <a:rPr lang="en-US" sz="1400" dirty="0"/>
              <a:t> </a:t>
            </a:r>
            <a:r>
              <a:rPr lang="en-US" sz="1400" dirty="0" err="1"/>
              <a:t>ቀላል</a:t>
            </a:r>
            <a:r>
              <a:rPr lang="en-US" sz="1400" dirty="0"/>
              <a:t> </a:t>
            </a:r>
            <a:r>
              <a:rPr lang="en-US" sz="1400" dirty="0" err="1"/>
              <a:t>መሆኑን</a:t>
            </a:r>
            <a:r>
              <a:rPr lang="en-US" sz="1400" dirty="0"/>
              <a:t> </a:t>
            </a:r>
            <a:r>
              <a:rPr lang="en-US" sz="1400" dirty="0" err="1"/>
              <a:t>ማረጋገጥ</a:t>
            </a:r>
            <a:r>
              <a:rPr lang="ti-ET" sz="1400" dirty="0"/>
              <a:t>።</a:t>
            </a:r>
            <a:r>
              <a:rPr lang="en-US" sz="1400" dirty="0">
                <a:latin typeface="Nyala" pitchFamily="2" charset="0"/>
                <a:ea typeface="+mn-lt"/>
                <a:cs typeface="+mn-lt"/>
              </a:rPr>
              <a:t> </a:t>
            </a:r>
            <a:endParaRPr lang="en-US" sz="1400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914400" lvl="1" indent="-457200">
              <a:buFont typeface="Courier New"/>
              <a:buChar char="o"/>
            </a:pPr>
            <a:r>
              <a:rPr lang="en-US" sz="1400" dirty="0" err="1"/>
              <a:t>ከፕሮጀክቱ</a:t>
            </a:r>
            <a:r>
              <a:rPr lang="en-US" sz="1400" dirty="0"/>
              <a:t> </a:t>
            </a:r>
            <a:r>
              <a:rPr lang="en-US" sz="1400" dirty="0" err="1"/>
              <a:t>ጋር</a:t>
            </a:r>
            <a:r>
              <a:rPr lang="en-US" sz="1400" dirty="0"/>
              <a:t> </a:t>
            </a:r>
            <a:r>
              <a:rPr lang="en-US" sz="1400" dirty="0" err="1"/>
              <a:t>የተሳሰረ</a:t>
            </a:r>
            <a:r>
              <a:rPr lang="en-US" sz="1400" dirty="0"/>
              <a:t> </a:t>
            </a:r>
            <a:r>
              <a:rPr lang="en-US" sz="1400" dirty="0" err="1"/>
              <a:t>የግንኙነት</a:t>
            </a:r>
            <a:r>
              <a:rPr lang="en-US" sz="1400" dirty="0"/>
              <a:t> </a:t>
            </a:r>
            <a:r>
              <a:rPr lang="en-US" sz="1400" dirty="0" err="1"/>
              <a:t>መረጃ</a:t>
            </a:r>
            <a:r>
              <a:rPr lang="en-US" sz="1400" dirty="0"/>
              <a:t> </a:t>
            </a:r>
            <a:r>
              <a:rPr lang="en-US" sz="1400" dirty="0" err="1"/>
              <a:t>ዝርዝር</a:t>
            </a:r>
            <a:r>
              <a:rPr lang="en-US" sz="1400" dirty="0"/>
              <a:t> </a:t>
            </a:r>
            <a:r>
              <a:rPr lang="en-US" sz="1400" dirty="0" err="1"/>
              <a:t>ማዘጋጀት</a:t>
            </a:r>
            <a:r>
              <a:rPr lang="ti-ET" sz="1400" dirty="0"/>
              <a:t>።</a:t>
            </a:r>
            <a:r>
              <a:rPr lang="en-US" sz="1400" dirty="0">
                <a:latin typeface="Nyala" pitchFamily="2" charset="0"/>
                <a:ea typeface="+mn-lt"/>
                <a:cs typeface="+mn-lt"/>
              </a:rPr>
              <a:t>  </a:t>
            </a:r>
            <a:endParaRPr lang="en-US" sz="1400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914400" lvl="1" indent="-457200">
              <a:buFont typeface="Courier New"/>
              <a:buChar char="o"/>
            </a:pPr>
            <a:r>
              <a:rPr lang="en-US" sz="1400" dirty="0" err="1"/>
              <a:t>ከፕሮጀክቱ</a:t>
            </a:r>
            <a:r>
              <a:rPr lang="en-US" sz="1400" dirty="0"/>
              <a:t> </a:t>
            </a:r>
            <a:r>
              <a:rPr lang="en-US" sz="1400" dirty="0" err="1"/>
              <a:t>ቀደም</a:t>
            </a:r>
            <a:r>
              <a:rPr lang="en-US" sz="1400" dirty="0"/>
              <a:t> </a:t>
            </a:r>
            <a:r>
              <a:rPr lang="en-US" sz="1400" dirty="0" err="1"/>
              <a:t>ብሎ</a:t>
            </a:r>
            <a:r>
              <a:rPr lang="en-US" sz="1400" dirty="0"/>
              <a:t> </a:t>
            </a:r>
            <a:r>
              <a:rPr lang="en-US" sz="1400" dirty="0" err="1"/>
              <a:t>በወቅታዊ</a:t>
            </a:r>
            <a:r>
              <a:rPr lang="en-US" sz="1400" dirty="0"/>
              <a:t> </a:t>
            </a:r>
            <a:r>
              <a:rPr lang="en-US" sz="1400" dirty="0" err="1"/>
              <a:t>መረጃዎች</a:t>
            </a:r>
            <a:r>
              <a:rPr lang="en-US" sz="1400" dirty="0"/>
              <a:t> </a:t>
            </a:r>
            <a:r>
              <a:rPr lang="en-US" sz="1400" dirty="0" err="1"/>
              <a:t>መገኛ</a:t>
            </a:r>
            <a:r>
              <a:rPr lang="en-US" sz="1400" dirty="0"/>
              <a:t> </a:t>
            </a:r>
            <a:r>
              <a:rPr lang="en-US" sz="1400" dirty="0" err="1"/>
              <a:t>ቦታ</a:t>
            </a:r>
            <a:r>
              <a:rPr lang="en-US" sz="1400" dirty="0"/>
              <a:t> </a:t>
            </a:r>
            <a:r>
              <a:rPr lang="en-US" sz="1400" dirty="0" err="1"/>
              <a:t>በቅርበት</a:t>
            </a:r>
            <a:r>
              <a:rPr lang="en-US" sz="1400" dirty="0"/>
              <a:t> </a:t>
            </a:r>
            <a:r>
              <a:rPr lang="en-US" sz="1400" dirty="0" err="1"/>
              <a:t>በራሪ</a:t>
            </a:r>
            <a:r>
              <a:rPr lang="en-US" sz="1400" dirty="0"/>
              <a:t> </a:t>
            </a:r>
            <a:r>
              <a:rPr lang="en-US" sz="1400" dirty="0" err="1"/>
              <a:t>ጽሁፎችን</a:t>
            </a:r>
            <a:r>
              <a:rPr lang="en-US" sz="1400" dirty="0"/>
              <a:t> </a:t>
            </a:r>
            <a:r>
              <a:rPr lang="en-US" sz="1400" dirty="0" err="1"/>
              <a:t>መለጠፍ</a:t>
            </a:r>
            <a:r>
              <a:rPr lang="ti-ET" sz="1400" dirty="0"/>
              <a:t>።</a:t>
            </a:r>
            <a:r>
              <a:rPr lang="en-US" sz="1400" dirty="0">
                <a:latin typeface="Nyala" pitchFamily="2" charset="0"/>
                <a:ea typeface="+mn-lt"/>
                <a:cs typeface="+mn-lt"/>
              </a:rPr>
              <a:t> </a:t>
            </a:r>
            <a:endParaRPr lang="en-US" sz="1400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914400" lvl="1" indent="-457200">
              <a:buFont typeface="Courier New"/>
              <a:buChar char="o"/>
            </a:pPr>
            <a:r>
              <a:rPr lang="en-US" sz="1400" dirty="0" err="1"/>
              <a:t>እንደ</a:t>
            </a:r>
            <a:r>
              <a:rPr lang="en-US" sz="1400" dirty="0"/>
              <a:t> </a:t>
            </a:r>
            <a:r>
              <a:rPr lang="en-US" sz="1400" dirty="0" err="1"/>
              <a:t>ጋዜጦች</a:t>
            </a:r>
            <a:r>
              <a:rPr lang="en-US" sz="1400" dirty="0"/>
              <a:t>፣ </a:t>
            </a:r>
            <a:r>
              <a:rPr lang="en-US" sz="1400" dirty="0" err="1"/>
              <a:t>ራዲዮ</a:t>
            </a:r>
            <a:r>
              <a:rPr lang="en-US" sz="1400" dirty="0"/>
              <a:t> </a:t>
            </a:r>
            <a:r>
              <a:rPr lang="en-US" sz="1400" dirty="0" err="1"/>
              <a:t>ወይም</a:t>
            </a:r>
            <a:r>
              <a:rPr lang="en-US" sz="1400" dirty="0"/>
              <a:t> </a:t>
            </a:r>
            <a:r>
              <a:rPr lang="en-US" sz="1400" dirty="0" err="1"/>
              <a:t>የቲቪ</a:t>
            </a:r>
            <a:r>
              <a:rPr lang="en-US" sz="1400" dirty="0"/>
              <a:t> </a:t>
            </a:r>
            <a:r>
              <a:rPr lang="en-US" sz="1400" dirty="0" err="1"/>
              <a:t>ጣቢያዎች</a:t>
            </a:r>
            <a:r>
              <a:rPr lang="en-US" sz="1400" dirty="0"/>
              <a:t> </a:t>
            </a:r>
            <a:r>
              <a:rPr lang="en-US" sz="1400" dirty="0" err="1"/>
              <a:t>ያሉ</a:t>
            </a:r>
            <a:r>
              <a:rPr lang="en-US" sz="1400" dirty="0"/>
              <a:t> </a:t>
            </a:r>
            <a:r>
              <a:rPr lang="en-US" sz="1400" dirty="0" err="1"/>
              <a:t>መደበኛ</a:t>
            </a:r>
            <a:r>
              <a:rPr lang="en-US" sz="1400" dirty="0"/>
              <a:t> </a:t>
            </a:r>
            <a:r>
              <a:rPr lang="en-US" sz="1400" dirty="0" err="1"/>
              <a:t>የሚዲያ</a:t>
            </a:r>
            <a:r>
              <a:rPr lang="en-US" sz="1400" dirty="0"/>
              <a:t> </a:t>
            </a:r>
            <a:r>
              <a:rPr lang="en-US" sz="1400" dirty="0" err="1"/>
              <a:t>ማሰራጫዎችን</a:t>
            </a:r>
            <a:r>
              <a:rPr lang="en-US" sz="1400" dirty="0"/>
              <a:t> </a:t>
            </a:r>
            <a:r>
              <a:rPr lang="en-US" sz="1400" dirty="0" err="1"/>
              <a:t>እና</a:t>
            </a:r>
            <a:r>
              <a:rPr lang="en-US" sz="1400" dirty="0"/>
              <a:t> </a:t>
            </a:r>
            <a:r>
              <a:rPr lang="en-US" sz="1400" dirty="0" err="1"/>
              <a:t>ባለ</a:t>
            </a:r>
            <a:r>
              <a:rPr lang="en-US" sz="1400" dirty="0"/>
              <a:t> </a:t>
            </a:r>
            <a:r>
              <a:rPr lang="en-US" sz="1400" dirty="0" err="1"/>
              <a:t>ብዙ</a:t>
            </a:r>
            <a:r>
              <a:rPr lang="en-US" sz="1400" dirty="0"/>
              <a:t> </a:t>
            </a:r>
            <a:r>
              <a:rPr lang="en-US" sz="1400" dirty="0" err="1"/>
              <a:t>ቋንቋ</a:t>
            </a:r>
            <a:r>
              <a:rPr lang="en-US" sz="1400" dirty="0"/>
              <a:t> </a:t>
            </a:r>
            <a:r>
              <a:rPr lang="en-US" sz="1400" dirty="0" err="1"/>
              <a:t>ጣቢያዎችን</a:t>
            </a:r>
            <a:r>
              <a:rPr lang="en-US" sz="1400" dirty="0"/>
              <a:t> </a:t>
            </a:r>
            <a:r>
              <a:rPr lang="en-US" sz="1400" dirty="0" err="1"/>
              <a:t>ዒላማ</a:t>
            </a:r>
            <a:r>
              <a:rPr lang="en-US" sz="1400" dirty="0"/>
              <a:t> </a:t>
            </a:r>
            <a:r>
              <a:rPr lang="en-US" sz="1400" dirty="0" err="1"/>
              <a:t>ያደረጉ</a:t>
            </a:r>
            <a:r>
              <a:rPr lang="en-US" sz="1400" dirty="0"/>
              <a:t> </a:t>
            </a:r>
            <a:r>
              <a:rPr lang="en-US" sz="1400" dirty="0" err="1"/>
              <a:t>የማህበራዊ</a:t>
            </a:r>
            <a:r>
              <a:rPr lang="en-US" sz="1400" dirty="0"/>
              <a:t> </a:t>
            </a:r>
            <a:r>
              <a:rPr lang="en-US" sz="1400" dirty="0" err="1"/>
              <a:t>ትስስር</a:t>
            </a:r>
            <a:r>
              <a:rPr lang="en-US" sz="1400" dirty="0"/>
              <a:t> </a:t>
            </a:r>
            <a:r>
              <a:rPr lang="en-US" sz="1400" dirty="0" err="1"/>
              <a:t>ገጾችን</a:t>
            </a:r>
            <a:r>
              <a:rPr lang="en-US" sz="1400" dirty="0"/>
              <a:t> </a:t>
            </a:r>
            <a:r>
              <a:rPr lang="en-US" sz="1400" dirty="0" err="1"/>
              <a:t>መጠቀም</a:t>
            </a:r>
            <a:r>
              <a:rPr lang="ti-ET" sz="1400" dirty="0"/>
              <a:t>።</a:t>
            </a:r>
            <a:endParaRPr lang="en-US" sz="1400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914400" lvl="1" indent="-457200">
              <a:buFont typeface="Courier New"/>
              <a:buChar char="o"/>
            </a:pPr>
            <a:r>
              <a:rPr lang="en-US" sz="1400" dirty="0" err="1"/>
              <a:t>ወቅታዊ</a:t>
            </a:r>
            <a:r>
              <a:rPr lang="en-US" sz="1400" dirty="0"/>
              <a:t> </a:t>
            </a:r>
            <a:r>
              <a:rPr lang="en-US" sz="1400" dirty="0" err="1"/>
              <a:t>መረጃዎችን</a:t>
            </a:r>
            <a:r>
              <a:rPr lang="en-US" sz="1400" dirty="0"/>
              <a:t> </a:t>
            </a:r>
            <a:r>
              <a:rPr lang="en-US" sz="1400" dirty="0" err="1"/>
              <a:t>ከCambridge</a:t>
            </a:r>
            <a:r>
              <a:rPr lang="en-US" sz="1400" dirty="0"/>
              <a:t> </a:t>
            </a:r>
            <a:r>
              <a:rPr lang="en-US" sz="1400" dirty="0" err="1"/>
              <a:t>ከተማ</a:t>
            </a:r>
            <a:r>
              <a:rPr lang="en-US" sz="1400" dirty="0"/>
              <a:t> </a:t>
            </a:r>
            <a:r>
              <a:rPr lang="en-US" sz="1400" dirty="0" err="1"/>
              <a:t>እና</a:t>
            </a:r>
            <a:r>
              <a:rPr lang="en-US" sz="1400" dirty="0"/>
              <a:t> </a:t>
            </a:r>
            <a:r>
              <a:rPr lang="en-US" sz="1400" dirty="0" err="1"/>
              <a:t>የአጋር</a:t>
            </a:r>
            <a:r>
              <a:rPr lang="en-US" sz="1400" dirty="0"/>
              <a:t> </a:t>
            </a:r>
            <a:r>
              <a:rPr lang="en-US" sz="1400" dirty="0" err="1"/>
              <a:t>የግዛት</a:t>
            </a:r>
            <a:r>
              <a:rPr lang="en-US" sz="1400" dirty="0"/>
              <a:t> </a:t>
            </a:r>
            <a:r>
              <a:rPr lang="en-US" sz="1400" dirty="0" err="1"/>
              <a:t>ኤጀንሲ</a:t>
            </a:r>
            <a:r>
              <a:rPr lang="en-US" sz="1400" dirty="0"/>
              <a:t> </a:t>
            </a:r>
            <a:r>
              <a:rPr lang="en-US" sz="1400" dirty="0" err="1"/>
              <a:t>የመገናኛ</a:t>
            </a:r>
            <a:r>
              <a:rPr lang="en-US" sz="1400" dirty="0"/>
              <a:t> </a:t>
            </a:r>
            <a:r>
              <a:rPr lang="en-US" sz="1400" dirty="0" err="1"/>
              <a:t>ጣቢያዎች</a:t>
            </a:r>
            <a:r>
              <a:rPr lang="en-US" sz="1400" dirty="0"/>
              <a:t> </a:t>
            </a:r>
            <a:r>
              <a:rPr lang="en-US" sz="1400" dirty="0" err="1"/>
              <a:t>በተጨማሪ</a:t>
            </a:r>
            <a:r>
              <a:rPr lang="en-US" sz="1400" dirty="0"/>
              <a:t> </a:t>
            </a:r>
            <a:r>
              <a:rPr lang="en-US" sz="1400" dirty="0" err="1"/>
              <a:t>በታማኝ</a:t>
            </a:r>
            <a:r>
              <a:rPr lang="en-US" sz="1400" dirty="0"/>
              <a:t> </a:t>
            </a:r>
            <a:r>
              <a:rPr lang="en-US" sz="1400" dirty="0" err="1"/>
              <a:t>አጋር</a:t>
            </a:r>
            <a:r>
              <a:rPr lang="en-US" sz="1400" dirty="0"/>
              <a:t> </a:t>
            </a:r>
            <a:r>
              <a:rPr lang="en-US" sz="1400" dirty="0" err="1"/>
              <a:t>ድርጅቶች</a:t>
            </a:r>
            <a:r>
              <a:rPr lang="en-US" sz="1400" dirty="0"/>
              <a:t>፣ </a:t>
            </a:r>
            <a:r>
              <a:rPr lang="en-US" sz="1400" dirty="0" err="1"/>
              <a:t>የማህበረሰብ</a:t>
            </a:r>
            <a:r>
              <a:rPr lang="en-US" sz="1400" dirty="0"/>
              <a:t> </a:t>
            </a:r>
            <a:r>
              <a:rPr lang="en-US" sz="1400" dirty="0" err="1"/>
              <a:t>ቡድኖች</a:t>
            </a:r>
            <a:r>
              <a:rPr lang="en-US" sz="1400" dirty="0"/>
              <a:t>፣ </a:t>
            </a:r>
            <a:r>
              <a:rPr lang="en-US" sz="1400" dirty="0" err="1"/>
              <a:t>እና</a:t>
            </a:r>
            <a:r>
              <a:rPr lang="en-US" sz="1400" dirty="0"/>
              <a:t> </a:t>
            </a:r>
            <a:r>
              <a:rPr lang="en-US" sz="1400" dirty="0" err="1"/>
              <a:t>እንደ</a:t>
            </a:r>
            <a:r>
              <a:rPr lang="en-US" sz="1400" dirty="0"/>
              <a:t> </a:t>
            </a:r>
            <a:r>
              <a:rPr lang="en-US" sz="1400" dirty="0" err="1"/>
              <a:t>የአካባቢ</a:t>
            </a:r>
            <a:r>
              <a:rPr lang="en-US" sz="1400" dirty="0"/>
              <a:t> </a:t>
            </a:r>
            <a:r>
              <a:rPr lang="en-US" sz="1400" dirty="0" err="1"/>
              <a:t>አብያተ</a:t>
            </a:r>
            <a:r>
              <a:rPr lang="en-US" sz="1400" dirty="0"/>
              <a:t> </a:t>
            </a:r>
            <a:r>
              <a:rPr lang="en-US" sz="1400" dirty="0" err="1"/>
              <a:t>ክርስትያናት</a:t>
            </a:r>
            <a:r>
              <a:rPr lang="en-US" sz="1400" dirty="0"/>
              <a:t>፣ </a:t>
            </a:r>
            <a:r>
              <a:rPr lang="en-US" sz="1400" dirty="0" err="1"/>
              <a:t>የባህል</a:t>
            </a:r>
            <a:r>
              <a:rPr lang="en-US" sz="1400" dirty="0"/>
              <a:t> </a:t>
            </a:r>
            <a:r>
              <a:rPr lang="en-US" sz="1400" dirty="0" err="1"/>
              <a:t>ማዕከላት</a:t>
            </a:r>
            <a:r>
              <a:rPr lang="en-US" sz="1400" dirty="0"/>
              <a:t>፣ </a:t>
            </a:r>
            <a:r>
              <a:rPr lang="en-US" sz="1400" dirty="0" err="1"/>
              <a:t>የአረጋውያን</a:t>
            </a:r>
            <a:r>
              <a:rPr lang="en-US" sz="1400" dirty="0"/>
              <a:t> </a:t>
            </a:r>
            <a:r>
              <a:rPr lang="en-US" sz="1400" dirty="0" err="1"/>
              <a:t>ማዕከል</a:t>
            </a:r>
            <a:r>
              <a:rPr lang="en-US" sz="1400" dirty="0"/>
              <a:t>፣ </a:t>
            </a:r>
            <a:r>
              <a:rPr lang="en-US" sz="1400" dirty="0" err="1"/>
              <a:t>የህዝብና</a:t>
            </a:r>
            <a:r>
              <a:rPr lang="en-US" sz="1400" dirty="0"/>
              <a:t> </a:t>
            </a:r>
            <a:r>
              <a:rPr lang="en-US" sz="1400" dirty="0" err="1"/>
              <a:t>በተመጣጣኝ</a:t>
            </a:r>
            <a:r>
              <a:rPr lang="en-US" sz="1400" dirty="0"/>
              <a:t> </a:t>
            </a:r>
            <a:r>
              <a:rPr lang="en-US" sz="1400" dirty="0" err="1"/>
              <a:t>ዋጋ</a:t>
            </a:r>
            <a:r>
              <a:rPr lang="en-US" sz="1400" dirty="0"/>
              <a:t> </a:t>
            </a:r>
            <a:r>
              <a:rPr lang="en-US" sz="1400" dirty="0" err="1"/>
              <a:t>የሚቀርቡ</a:t>
            </a:r>
            <a:r>
              <a:rPr lang="en-US" sz="1400" dirty="0"/>
              <a:t> </a:t>
            </a:r>
            <a:r>
              <a:rPr lang="en-US" sz="1400" dirty="0" err="1"/>
              <a:t>መኖሪያ</a:t>
            </a:r>
            <a:r>
              <a:rPr lang="en-US" sz="1400" dirty="0"/>
              <a:t> </a:t>
            </a:r>
            <a:r>
              <a:rPr lang="en-US" sz="1400" dirty="0" err="1"/>
              <a:t>ቤቶች</a:t>
            </a:r>
            <a:r>
              <a:rPr lang="en-US" sz="1400" dirty="0"/>
              <a:t>፣ </a:t>
            </a:r>
            <a:r>
              <a:rPr lang="en-US" sz="1400" dirty="0" err="1"/>
              <a:t>ወዘተ</a:t>
            </a:r>
            <a:r>
              <a:rPr lang="en-US" sz="1400" dirty="0"/>
              <a:t> </a:t>
            </a:r>
            <a:r>
              <a:rPr lang="en-US" sz="1400" dirty="0" err="1"/>
              <a:t>በኩል</a:t>
            </a:r>
            <a:r>
              <a:rPr lang="en-US" sz="1400" dirty="0"/>
              <a:t> </a:t>
            </a:r>
            <a:r>
              <a:rPr lang="en-US" sz="1400" dirty="0" err="1"/>
              <a:t>ማጋራት</a:t>
            </a:r>
            <a:r>
              <a:rPr lang="ti-ET" sz="1400" dirty="0"/>
              <a:t>።</a:t>
            </a:r>
            <a:r>
              <a:rPr lang="en-US" sz="1400" dirty="0">
                <a:latin typeface="Nyala" pitchFamily="2" charset="0"/>
                <a:ea typeface="+mn-lt"/>
                <a:cs typeface="+mn-lt"/>
              </a:rPr>
              <a:t> 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  </a:t>
            </a:r>
            <a:endParaRPr lang="en-US" sz="2000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457200" indent="-457200">
              <a:buAutoNum type="arabicPeriod"/>
            </a:pPr>
            <a:r>
              <a:rPr lang="en-US" dirty="0" err="1"/>
              <a:t>ለመረጃ</a:t>
            </a:r>
            <a:r>
              <a:rPr lang="en-US" dirty="0"/>
              <a:t> </a:t>
            </a:r>
            <a:r>
              <a:rPr lang="en-US" dirty="0" err="1"/>
              <a:t>እኩል</a:t>
            </a:r>
            <a:r>
              <a:rPr lang="en-US" dirty="0"/>
              <a:t> </a:t>
            </a:r>
            <a:r>
              <a:rPr lang="en-US" dirty="0" err="1"/>
              <a:t>ተደራሽነትን</a:t>
            </a:r>
            <a:r>
              <a:rPr lang="en-US" dirty="0"/>
              <a:t> </a:t>
            </a:r>
            <a:r>
              <a:rPr lang="en-US" dirty="0" err="1"/>
              <a:t>ማረጋገጥ</a:t>
            </a:r>
            <a:r>
              <a:rPr lang="en-US" dirty="0">
                <a:latin typeface="Nyala" pitchFamily="2" charset="0"/>
                <a:ea typeface="+mn-lt"/>
                <a:cs typeface="+mn-lt"/>
              </a:rPr>
              <a:t>  </a:t>
            </a:r>
            <a:endParaRPr lang="en-US" dirty="0">
              <a:latin typeface="Nyala" pitchFamily="2" charset="0"/>
            </a:endParaRPr>
          </a:p>
          <a:p>
            <a:pPr marL="914400" lvl="1" indent="-457200">
              <a:buFont typeface="Courier New"/>
              <a:buChar char="o"/>
            </a:pPr>
            <a:r>
              <a:rPr lang="en-US" sz="1400" dirty="0" err="1"/>
              <a:t>በግልጽ</a:t>
            </a:r>
            <a:r>
              <a:rPr lang="en-US" sz="1400" dirty="0"/>
              <a:t> </a:t>
            </a:r>
            <a:r>
              <a:rPr lang="en-US" sz="1400" dirty="0" err="1"/>
              <a:t>ቋንቋ</a:t>
            </a:r>
            <a:r>
              <a:rPr lang="en-US" sz="1400" dirty="0"/>
              <a:t> </a:t>
            </a:r>
            <a:r>
              <a:rPr lang="en-US" sz="1400" dirty="0" err="1"/>
              <a:t>የተጻፉ</a:t>
            </a:r>
            <a:r>
              <a:rPr lang="en-US" sz="1400" dirty="0"/>
              <a:t> </a:t>
            </a:r>
            <a:r>
              <a:rPr lang="en-US" sz="1400" dirty="0" err="1"/>
              <a:t>ጽሁፎችና</a:t>
            </a:r>
            <a:r>
              <a:rPr lang="en-US" sz="1400" dirty="0"/>
              <a:t> </a:t>
            </a:r>
            <a:r>
              <a:rPr lang="en-US" sz="1400" dirty="0" err="1"/>
              <a:t>ማጠቃለያዎችን</a:t>
            </a:r>
            <a:r>
              <a:rPr lang="en-US" sz="1400" dirty="0"/>
              <a:t> </a:t>
            </a:r>
            <a:r>
              <a:rPr lang="en-US" sz="1400" dirty="0" err="1"/>
              <a:t>መጠቀም</a:t>
            </a:r>
            <a:r>
              <a:rPr lang="en-US" sz="1400" dirty="0">
                <a:latin typeface="Nyala" pitchFamily="2" charset="0"/>
                <a:ea typeface="+mn-lt"/>
                <a:cs typeface="+mn-lt"/>
              </a:rPr>
              <a:t> </a:t>
            </a:r>
            <a:endParaRPr lang="en-US" sz="1400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914400" lvl="1" indent="-457200">
              <a:buFont typeface="Courier New"/>
              <a:buChar char="o"/>
            </a:pPr>
            <a:r>
              <a:rPr lang="en-US" sz="1400" dirty="0" err="1"/>
              <a:t>ተደራሽ</a:t>
            </a:r>
            <a:r>
              <a:rPr lang="en-US" sz="1400" dirty="0"/>
              <a:t> </a:t>
            </a:r>
            <a:r>
              <a:rPr lang="en-US" sz="1400" dirty="0" err="1"/>
              <a:t>ቅርጸቶች</a:t>
            </a:r>
            <a:r>
              <a:rPr lang="en-US" sz="1400" dirty="0"/>
              <a:t> </a:t>
            </a:r>
            <a:r>
              <a:rPr lang="en-US" sz="1400" dirty="0" err="1"/>
              <a:t>እና</a:t>
            </a:r>
            <a:r>
              <a:rPr lang="en-US" sz="1400" dirty="0"/>
              <a:t> </a:t>
            </a:r>
            <a:r>
              <a:rPr lang="en-US" sz="1400" dirty="0" err="1"/>
              <a:t>ወጥ</a:t>
            </a:r>
            <a:r>
              <a:rPr lang="en-US" sz="1400" dirty="0"/>
              <a:t> </a:t>
            </a:r>
            <a:r>
              <a:rPr lang="en-US" sz="1400" dirty="0" err="1"/>
              <a:t>ዲዛይን</a:t>
            </a:r>
            <a:r>
              <a:rPr lang="en-US" sz="1400" dirty="0"/>
              <a:t> </a:t>
            </a:r>
            <a:r>
              <a:rPr lang="en-US" sz="1400" dirty="0" err="1"/>
              <a:t>መጠቀም</a:t>
            </a:r>
            <a:endParaRPr lang="en-US" sz="1400" dirty="0"/>
          </a:p>
          <a:p>
            <a:pPr marL="914400" lvl="1" indent="-457200">
              <a:buFont typeface="Courier New"/>
              <a:buChar char="o"/>
            </a:pPr>
            <a:r>
              <a:rPr lang="en-US" sz="1400" dirty="0" err="1"/>
              <a:t>ጽሁፎችን</a:t>
            </a:r>
            <a:r>
              <a:rPr lang="en-US" sz="1400" dirty="0"/>
              <a:t> </a:t>
            </a:r>
            <a:r>
              <a:rPr lang="en-US" sz="1400" dirty="0" err="1"/>
              <a:t>መተርጎም</a:t>
            </a:r>
            <a:r>
              <a:rPr lang="en-US" sz="1400" dirty="0">
                <a:latin typeface="Nyala" pitchFamily="2" charset="0"/>
                <a:ea typeface="+mn-lt"/>
                <a:cs typeface="+mn-lt"/>
              </a:rPr>
              <a:t> </a:t>
            </a:r>
            <a:endParaRPr lang="en-US" sz="1400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914400" lvl="1" indent="-457200">
              <a:buFont typeface="Courier New"/>
              <a:buChar char="o"/>
            </a:pPr>
            <a:r>
              <a:rPr lang="en-US" sz="1400" dirty="0" err="1"/>
              <a:t>የስምሪት</a:t>
            </a:r>
            <a:r>
              <a:rPr lang="en-US" sz="1400" dirty="0"/>
              <a:t> </a:t>
            </a:r>
            <a:r>
              <a:rPr lang="en-US" sz="1400" dirty="0" err="1"/>
              <a:t>ስትራቴጂዎችን</a:t>
            </a:r>
            <a:r>
              <a:rPr lang="en-US" sz="1400" dirty="0"/>
              <a:t> </a:t>
            </a:r>
            <a:r>
              <a:rPr lang="en-US" sz="1400" dirty="0" err="1"/>
              <a:t>በታሪክ</a:t>
            </a:r>
            <a:r>
              <a:rPr lang="en-US" sz="1400" dirty="0"/>
              <a:t> </a:t>
            </a:r>
            <a:r>
              <a:rPr lang="en-US" sz="1400" dirty="0" err="1"/>
              <a:t>ከተገለሉ</a:t>
            </a:r>
            <a:r>
              <a:rPr lang="en-US" sz="1400" dirty="0"/>
              <a:t> </a:t>
            </a:r>
            <a:r>
              <a:rPr lang="en-US" sz="1400" dirty="0" err="1"/>
              <a:t>ማህበረሰቦች</a:t>
            </a:r>
            <a:r>
              <a:rPr lang="en-US" sz="1400" dirty="0"/>
              <a:t> </a:t>
            </a:r>
            <a:r>
              <a:rPr lang="en-US" sz="1400" dirty="0" err="1"/>
              <a:t>ጋር</a:t>
            </a:r>
            <a:r>
              <a:rPr lang="en-US" sz="1400" dirty="0"/>
              <a:t> </a:t>
            </a:r>
            <a:r>
              <a:rPr lang="en-US" sz="1400" dirty="0" err="1"/>
              <a:t>ማስተሳሰር</a:t>
            </a:r>
            <a:endParaRPr lang="en-US" sz="1400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457200" indent="-457200">
              <a:buAutoNum type="arabicPeriod"/>
            </a:pPr>
            <a:endParaRPr lang="en-US" dirty="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2576091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7398F-4B54-76E5-2B7C-7FEBAF3AA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B3CC3F9-9200-FD0D-2265-0E6E0FF3AB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182833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1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ረቂቅ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ምክረ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ሀሳብ</a:t>
            </a:r>
            <a:r>
              <a:rPr kumimoji="0" lang="en-US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3 (</a:t>
            </a:r>
            <a:r>
              <a:rPr kumimoji="0" lang="en-US" sz="3300" b="0" i="1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ክፍል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1): 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</a:b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ዕኩልነትን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እና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የአካባቢ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ፍትህን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ማዕከል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ማድረግ</a:t>
            </a:r>
            <a:endParaRPr kumimoji="0" lang="en-US" sz="43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Nyala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1050952-8BC6-8B82-5D16-EF90C9EA2C48}"/>
              </a:ext>
            </a:extLst>
          </p:cNvPr>
          <p:cNvSpPr/>
          <p:nvPr/>
        </p:nvSpPr>
        <p:spPr>
          <a:xfrm>
            <a:off x="960938" y="1991031"/>
            <a:ext cx="10194741" cy="2050027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DCR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የተገለሉ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ማህበረሰቦች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እና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በታሪክ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ተጽእኖ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የተፈጠረባቸውና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ከህዝብ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አሰራሮች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ውስጥ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የተገለሉ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አካላት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በDCR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አሰራሮች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ውስጥ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ግልጽ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ሚና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እንደሚኖራቸው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የሚያረጋግጥ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ግልጽ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አሰራር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Nyala" pitchFamily="2" charset="0"/>
              </a:rPr>
              <a:t>ያዘጋጃል</a:t>
            </a:r>
            <a:r>
              <a:rPr lang="ti-ET" sz="2800" b="1" dirty="0">
                <a:solidFill>
                  <a:srgbClr val="404040"/>
                </a:solidFill>
                <a:latin typeface="Nyala" pitchFamily="2" charset="0"/>
              </a:rPr>
              <a:t>።</a:t>
            </a:r>
            <a:r>
              <a:rPr lang="en-US" sz="2800" b="1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Narrow"/>
              </a:rPr>
              <a:t>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9FE6C3-9198-E2C9-5324-D141AC3991C4}"/>
              </a:ext>
            </a:extLst>
          </p:cNvPr>
          <p:cNvSpPr txBox="1"/>
          <p:nvPr/>
        </p:nvSpPr>
        <p:spPr>
          <a:xfrm>
            <a:off x="960938" y="4375355"/>
            <a:ext cx="10194741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i="1" dirty="0" err="1"/>
              <a:t>መነሻ</a:t>
            </a:r>
            <a:r>
              <a:rPr lang="en-US" b="1" i="1" dirty="0"/>
              <a:t> </a:t>
            </a:r>
            <a:r>
              <a:rPr lang="en-US" b="1" i="1" dirty="0" err="1"/>
              <a:t>ዐውድ</a:t>
            </a:r>
            <a:r>
              <a:rPr lang="en-US" b="1" i="1" dirty="0"/>
              <a:t>:</a:t>
            </a:r>
            <a:r>
              <a:rPr lang="en-US" b="1" dirty="0"/>
              <a:t> </a:t>
            </a:r>
            <a:r>
              <a:rPr lang="en-US" dirty="0" err="1"/>
              <a:t>የማህበረሰብ</a:t>
            </a:r>
            <a:r>
              <a:rPr lang="en-US" dirty="0"/>
              <a:t> </a:t>
            </a:r>
            <a:r>
              <a:rPr lang="en-US" dirty="0" err="1"/>
              <a:t>አባላት</a:t>
            </a:r>
            <a:r>
              <a:rPr lang="en-US" dirty="0"/>
              <a:t> </a:t>
            </a:r>
            <a:r>
              <a:rPr lang="en-US" dirty="0" err="1"/>
              <a:t>በብዙ</a:t>
            </a:r>
            <a:r>
              <a:rPr lang="en-US" dirty="0"/>
              <a:t> </a:t>
            </a:r>
            <a:r>
              <a:rPr lang="en-US" dirty="0" err="1"/>
              <a:t>ሁኔታዎች</a:t>
            </a:r>
            <a:r>
              <a:rPr lang="en-US" dirty="0"/>
              <a:t> </a:t>
            </a:r>
            <a:r>
              <a:rPr lang="en-US" dirty="0" err="1"/>
              <a:t>በDCR</a:t>
            </a:r>
            <a:r>
              <a:rPr lang="en-US" dirty="0"/>
              <a:t> </a:t>
            </a:r>
            <a:r>
              <a:rPr lang="en-US" dirty="0" err="1"/>
              <a:t>የሚተላለፍ</a:t>
            </a:r>
            <a:r>
              <a:rPr lang="en-US" dirty="0"/>
              <a:t> </a:t>
            </a:r>
            <a:r>
              <a:rPr lang="en-US" dirty="0" err="1"/>
              <a:t>ውሳኔ</a:t>
            </a:r>
            <a:r>
              <a:rPr lang="en-US" dirty="0"/>
              <a:t> </a:t>
            </a:r>
            <a:r>
              <a:rPr lang="en-US" dirty="0" err="1"/>
              <a:t>የቅርብ</a:t>
            </a:r>
            <a:r>
              <a:rPr lang="en-US" dirty="0"/>
              <a:t> </a:t>
            </a:r>
            <a:r>
              <a:rPr lang="en-US" dirty="0" err="1"/>
              <a:t>ተጽእኖ</a:t>
            </a:r>
            <a:r>
              <a:rPr lang="en-US" dirty="0"/>
              <a:t> </a:t>
            </a:r>
            <a:r>
              <a:rPr lang="en-US" dirty="0" err="1"/>
              <a:t>የሚፈጠርበትን</a:t>
            </a:r>
            <a:r>
              <a:rPr lang="en-US" dirty="0"/>
              <a:t> </a:t>
            </a:r>
            <a:r>
              <a:rPr lang="en-US" dirty="0" err="1"/>
              <a:t>ማህበረሰብ</a:t>
            </a:r>
            <a:r>
              <a:rPr lang="en-US" dirty="0"/>
              <a:t> </a:t>
            </a:r>
            <a:r>
              <a:rPr lang="en-US" dirty="0" err="1"/>
              <a:t>ድምጽ</a:t>
            </a:r>
            <a:r>
              <a:rPr lang="en-US" dirty="0"/>
              <a:t> </a:t>
            </a:r>
            <a:r>
              <a:rPr lang="en-US" dirty="0" err="1"/>
              <a:t>እንደማይገልጽ</a:t>
            </a:r>
            <a:r>
              <a:rPr lang="en-US" dirty="0"/>
              <a:t> </a:t>
            </a:r>
            <a:r>
              <a:rPr lang="en-US" dirty="0" err="1"/>
              <a:t>ወይም</a:t>
            </a:r>
            <a:r>
              <a:rPr lang="en-US" dirty="0"/>
              <a:t> </a:t>
            </a:r>
            <a:r>
              <a:rPr lang="en-US" dirty="0" err="1"/>
              <a:t>እንደማያካትት</a:t>
            </a:r>
            <a:r>
              <a:rPr lang="en-US" dirty="0"/>
              <a:t> </a:t>
            </a:r>
            <a:r>
              <a:rPr lang="en-US" dirty="0" err="1"/>
              <a:t>ይገልጻሉ</a:t>
            </a:r>
            <a:r>
              <a:rPr lang="ti-ET" dirty="0"/>
              <a:t>።</a:t>
            </a:r>
            <a:r>
              <a:rPr lang="en-US" dirty="0"/>
              <a:t> </a:t>
            </a:r>
            <a:r>
              <a:rPr lang="en-US" dirty="0" err="1"/>
              <a:t>የማህበረሰብ</a:t>
            </a:r>
            <a:r>
              <a:rPr lang="en-US" dirty="0"/>
              <a:t> </a:t>
            </a:r>
            <a:r>
              <a:rPr lang="en-US" dirty="0" err="1"/>
              <a:t>አባላት</a:t>
            </a:r>
            <a:r>
              <a:rPr lang="en-US" dirty="0"/>
              <a:t> </a:t>
            </a:r>
            <a:r>
              <a:rPr lang="en-US" dirty="0" err="1"/>
              <a:t>በዕቅድ</a:t>
            </a:r>
            <a:r>
              <a:rPr lang="en-US" dirty="0"/>
              <a:t> </a:t>
            </a:r>
            <a:r>
              <a:rPr lang="en-US" dirty="0" err="1"/>
              <a:t>ዝግጅትና</a:t>
            </a:r>
            <a:r>
              <a:rPr lang="en-US" dirty="0"/>
              <a:t> </a:t>
            </a:r>
            <a:r>
              <a:rPr lang="en-US" dirty="0" err="1"/>
              <a:t>የውሳኔ</a:t>
            </a:r>
            <a:r>
              <a:rPr lang="en-US" dirty="0"/>
              <a:t> </a:t>
            </a:r>
            <a:r>
              <a:rPr lang="en-US" dirty="0" err="1"/>
              <a:t>አሰጣጥ</a:t>
            </a:r>
            <a:r>
              <a:rPr lang="en-US" dirty="0"/>
              <a:t> </a:t>
            </a:r>
            <a:r>
              <a:rPr lang="en-US" dirty="0" err="1"/>
              <a:t>መለኪያዎች</a:t>
            </a:r>
            <a:r>
              <a:rPr lang="en-US" dirty="0"/>
              <a:t> </a:t>
            </a:r>
            <a:r>
              <a:rPr lang="en-US" dirty="0" err="1"/>
              <a:t>ውስጥ</a:t>
            </a:r>
            <a:r>
              <a:rPr lang="en-US" dirty="0"/>
              <a:t> </a:t>
            </a:r>
            <a:r>
              <a:rPr lang="en-US" dirty="0" err="1"/>
              <a:t>እንደተካተቱ</a:t>
            </a:r>
            <a:r>
              <a:rPr lang="en-US" dirty="0"/>
              <a:t> </a:t>
            </a:r>
            <a:r>
              <a:rPr lang="en-US" dirty="0" err="1"/>
              <a:t>ስለማይሰማቸው</a:t>
            </a:r>
            <a:r>
              <a:rPr lang="en-US" dirty="0"/>
              <a:t> </a:t>
            </a:r>
            <a:r>
              <a:rPr lang="en-US" dirty="0" err="1"/>
              <a:t>በውጤቶቹ</a:t>
            </a:r>
            <a:r>
              <a:rPr lang="en-US" dirty="0"/>
              <a:t> </a:t>
            </a:r>
            <a:r>
              <a:rPr lang="en-US" dirty="0" err="1"/>
              <a:t>ከመደሰት</a:t>
            </a:r>
            <a:r>
              <a:rPr lang="en-US" dirty="0"/>
              <a:t> </a:t>
            </a:r>
            <a:r>
              <a:rPr lang="en-US" dirty="0" err="1"/>
              <a:t>ይልቅ</a:t>
            </a:r>
            <a:r>
              <a:rPr lang="en-US" dirty="0"/>
              <a:t> </a:t>
            </a:r>
            <a:r>
              <a:rPr lang="en-US" dirty="0" err="1"/>
              <a:t>በአብዛኛው</a:t>
            </a:r>
            <a:r>
              <a:rPr lang="en-US" dirty="0"/>
              <a:t> </a:t>
            </a:r>
            <a:r>
              <a:rPr lang="en-US" dirty="0" err="1"/>
              <a:t>መዘዝ</a:t>
            </a:r>
            <a:r>
              <a:rPr lang="en-US" dirty="0"/>
              <a:t> </a:t>
            </a:r>
            <a:r>
              <a:rPr lang="en-US" dirty="0" err="1"/>
              <a:t>ይተርፋቸዋል</a:t>
            </a:r>
            <a:r>
              <a:rPr lang="en-US" dirty="0"/>
              <a:t> (</a:t>
            </a:r>
            <a:r>
              <a:rPr lang="en-US" dirty="0" err="1"/>
              <a:t>ለምሳሌ</a:t>
            </a:r>
            <a:r>
              <a:rPr lang="en-US" dirty="0"/>
              <a:t>፡ </a:t>
            </a:r>
            <a:r>
              <a:rPr lang="en-US" dirty="0" err="1"/>
              <a:t>የትራፊክ</a:t>
            </a:r>
            <a:r>
              <a:rPr lang="en-US" dirty="0"/>
              <a:t> </a:t>
            </a:r>
            <a:r>
              <a:rPr lang="en-US" dirty="0" err="1"/>
              <a:t>መጨናነቅ</a:t>
            </a:r>
            <a:r>
              <a:rPr lang="en-US" dirty="0"/>
              <a:t>፣ </a:t>
            </a:r>
            <a:r>
              <a:rPr lang="en-US" dirty="0" err="1"/>
              <a:t>ከደህንነት</a:t>
            </a:r>
            <a:r>
              <a:rPr lang="en-US" dirty="0"/>
              <a:t> </a:t>
            </a:r>
            <a:r>
              <a:rPr lang="en-US" dirty="0" err="1"/>
              <a:t>ጋር</a:t>
            </a:r>
            <a:r>
              <a:rPr lang="en-US" dirty="0"/>
              <a:t> </a:t>
            </a:r>
            <a:r>
              <a:rPr lang="en-US" dirty="0" err="1"/>
              <a:t>ተያያዥ</a:t>
            </a:r>
            <a:r>
              <a:rPr lang="en-US" dirty="0"/>
              <a:t> </a:t>
            </a:r>
            <a:r>
              <a:rPr lang="en-US" dirty="0" err="1"/>
              <a:t>ችግሮች</a:t>
            </a:r>
            <a:r>
              <a:rPr lang="en-US" dirty="0"/>
              <a:t>፣ </a:t>
            </a:r>
            <a:r>
              <a:rPr lang="en-US" dirty="0" err="1"/>
              <a:t>ወዘተ</a:t>
            </a:r>
            <a:r>
              <a:rPr lang="en-US" dirty="0"/>
              <a:t>)</a:t>
            </a:r>
            <a:r>
              <a:rPr lang="ti-ET" dirty="0"/>
              <a:t>።</a:t>
            </a:r>
            <a:r>
              <a:rPr lang="en-US" dirty="0"/>
              <a:t> </a:t>
            </a:r>
            <a:r>
              <a:rPr lang="en-US" dirty="0" err="1"/>
              <a:t>ግብረ</a:t>
            </a:r>
            <a:r>
              <a:rPr lang="en-US" dirty="0"/>
              <a:t> </a:t>
            </a:r>
            <a:r>
              <a:rPr lang="en-US" dirty="0" err="1"/>
              <a:t>ሀይሉ</a:t>
            </a:r>
            <a:r>
              <a:rPr lang="en-US" dirty="0"/>
              <a:t> </a:t>
            </a:r>
            <a:r>
              <a:rPr lang="en-US" dirty="0" err="1"/>
              <a:t>ይህ</a:t>
            </a:r>
            <a:r>
              <a:rPr lang="en-US" dirty="0"/>
              <a:t> </a:t>
            </a:r>
            <a:r>
              <a:rPr lang="en-US" dirty="0" err="1"/>
              <a:t>ምክረ</a:t>
            </a:r>
            <a:r>
              <a:rPr lang="en-US" dirty="0"/>
              <a:t> </a:t>
            </a:r>
            <a:r>
              <a:rPr lang="en-US" dirty="0" err="1"/>
              <a:t>ሀሳብ</a:t>
            </a:r>
            <a:r>
              <a:rPr lang="en-US" dirty="0"/>
              <a:t> </a:t>
            </a:r>
            <a:r>
              <a:rPr lang="en-US" dirty="0" err="1"/>
              <a:t>በሁሉም</a:t>
            </a:r>
            <a:r>
              <a:rPr lang="en-US" dirty="0"/>
              <a:t> </a:t>
            </a:r>
            <a:r>
              <a:rPr lang="en-US" dirty="0" err="1"/>
              <a:t>የDCR</a:t>
            </a:r>
            <a:r>
              <a:rPr lang="en-US" dirty="0"/>
              <a:t> </a:t>
            </a:r>
            <a:r>
              <a:rPr lang="en-US" dirty="0" err="1"/>
              <a:t>የእቅድ</a:t>
            </a:r>
            <a:r>
              <a:rPr lang="en-US" dirty="0"/>
              <a:t> </a:t>
            </a:r>
            <a:r>
              <a:rPr lang="en-US" dirty="0" err="1"/>
              <a:t>ዝግጅትና</a:t>
            </a:r>
            <a:r>
              <a:rPr lang="en-US" dirty="0"/>
              <a:t> </a:t>
            </a:r>
            <a:r>
              <a:rPr lang="en-US" dirty="0" err="1"/>
              <a:t>ውሳኔ</a:t>
            </a:r>
            <a:r>
              <a:rPr lang="en-US" dirty="0"/>
              <a:t> </a:t>
            </a:r>
            <a:r>
              <a:rPr lang="en-US" dirty="0" err="1"/>
              <a:t>አሰጣጥ</a:t>
            </a:r>
            <a:r>
              <a:rPr lang="en-US" dirty="0"/>
              <a:t> </a:t>
            </a:r>
            <a:r>
              <a:rPr lang="en-US" dirty="0" err="1"/>
              <a:t>ሂደቶች</a:t>
            </a:r>
            <a:r>
              <a:rPr lang="en-US" dirty="0"/>
              <a:t> </a:t>
            </a:r>
            <a:r>
              <a:rPr lang="en-US" dirty="0" err="1"/>
              <a:t>ላይ</a:t>
            </a:r>
            <a:r>
              <a:rPr lang="en-US" dirty="0"/>
              <a:t> </a:t>
            </a:r>
            <a:r>
              <a:rPr lang="en-US" dirty="0" err="1"/>
              <a:t>ዕኩልነትን</a:t>
            </a:r>
            <a:r>
              <a:rPr lang="en-US" dirty="0"/>
              <a:t> </a:t>
            </a:r>
            <a:r>
              <a:rPr lang="en-US" dirty="0" err="1"/>
              <a:t>እንደሚያረጋግጥ</a:t>
            </a:r>
            <a:r>
              <a:rPr lang="en-US" dirty="0"/>
              <a:t> </a:t>
            </a:r>
            <a:r>
              <a:rPr lang="en-US" dirty="0" err="1"/>
              <a:t>ያምናል</a:t>
            </a:r>
            <a:r>
              <a:rPr lang="ti-ET" dirty="0"/>
              <a:t>።</a:t>
            </a:r>
            <a:r>
              <a:rPr lang="en-US" dirty="0">
                <a:latin typeface="Aptos Narrow"/>
              </a:rPr>
              <a:t> </a:t>
            </a:r>
            <a:endParaRPr lang="en-US" sz="2000" dirty="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3061734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94DA1-E03A-8158-C4D8-F5C80C05B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5F674CD-1084-FBA3-1E68-0998807A60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170480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ረቂቅ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ምክረ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ሀሳብ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3 (</a:t>
            </a: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ክፍል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2): 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</a:b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ዕኩልነትን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እና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የአካባቢ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ፍትህን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ማዕከል</a:t>
            </a:r>
            <a:r>
              <a:rPr lang="en-US" sz="43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ማድረግ</a:t>
            </a:r>
            <a:endParaRPr kumimoji="0" lang="en-US" sz="43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Nyal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7548C9-5BC6-9EDE-F72E-9E55EE3BCF18}"/>
              </a:ext>
            </a:extLst>
          </p:cNvPr>
          <p:cNvSpPr txBox="1"/>
          <p:nvPr/>
        </p:nvSpPr>
        <p:spPr>
          <a:xfrm>
            <a:off x="1097279" y="2051991"/>
            <a:ext cx="10058401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sz="2000" dirty="0">
                <a:latin typeface="Aptos Narrow"/>
              </a:rPr>
              <a:t> </a:t>
            </a:r>
            <a:r>
              <a:rPr lang="en-US" sz="2000" b="1" i="1" dirty="0">
                <a:latin typeface="Nyala" pitchFamily="2" charset="0"/>
              </a:rPr>
              <a:t> </a:t>
            </a:r>
            <a:r>
              <a:rPr lang="en-US" sz="2000" b="1" i="1" dirty="0" err="1">
                <a:latin typeface="Nyala" pitchFamily="2" charset="0"/>
              </a:rPr>
              <a:t>የተመከሩ</a:t>
            </a:r>
            <a:r>
              <a:rPr lang="en-US" sz="2000" b="1" i="1" dirty="0">
                <a:latin typeface="Nyala" pitchFamily="2" charset="0"/>
              </a:rPr>
              <a:t> </a:t>
            </a:r>
            <a:r>
              <a:rPr lang="en-US" sz="2000" b="1" i="1" dirty="0" err="1">
                <a:latin typeface="Nyala" pitchFamily="2" charset="0"/>
              </a:rPr>
              <a:t>የትግበራ</a:t>
            </a:r>
            <a:r>
              <a:rPr lang="en-US" sz="2000" b="1" i="1" dirty="0">
                <a:latin typeface="Nyala" pitchFamily="2" charset="0"/>
              </a:rPr>
              <a:t> </a:t>
            </a:r>
            <a:r>
              <a:rPr lang="en-US" sz="2000" b="1" i="1" dirty="0" err="1">
                <a:latin typeface="Nyala" pitchFamily="2" charset="0"/>
              </a:rPr>
              <a:t>ስትራቴጂዎች</a:t>
            </a:r>
            <a:r>
              <a:rPr lang="en-US" sz="2000" b="1" i="1" dirty="0">
                <a:latin typeface="Nyala" pitchFamily="2" charset="0"/>
              </a:rPr>
              <a:t> </a:t>
            </a:r>
            <a:r>
              <a:rPr lang="en-US" sz="2000" b="1" i="1" dirty="0" err="1">
                <a:latin typeface="Nyala" pitchFamily="2" charset="0"/>
              </a:rPr>
              <a:t>ወይም</a:t>
            </a:r>
            <a:r>
              <a:rPr lang="en-US" sz="2000" b="1" i="1" dirty="0">
                <a:latin typeface="Nyala" pitchFamily="2" charset="0"/>
              </a:rPr>
              <a:t> </a:t>
            </a:r>
            <a:r>
              <a:rPr lang="en-US" sz="2000" b="1" i="1" dirty="0" err="1">
                <a:latin typeface="Nyala" pitchFamily="2" charset="0"/>
              </a:rPr>
              <a:t>እርምጃዎች</a:t>
            </a:r>
            <a:r>
              <a:rPr lang="en-US" sz="2000" b="1" i="1" dirty="0">
                <a:latin typeface="Nyala" pitchFamily="2" charset="0"/>
              </a:rPr>
              <a:t> : </a:t>
            </a:r>
          </a:p>
          <a:p>
            <a:pPr marL="457200" indent="-457200" fontAlgn="base">
              <a:buAutoNum type="arabicPeriod"/>
            </a:pP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እንደ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ቅድመ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እቅድ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ዝግጅት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መነሳት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: </a:t>
            </a:r>
            <a:r>
              <a:rPr lang="en-US" sz="2000" dirty="0" err="1"/>
              <a:t>በየትኛውም</a:t>
            </a:r>
            <a:r>
              <a:rPr lang="en-US" sz="2000" dirty="0"/>
              <a:t> </a:t>
            </a:r>
            <a:r>
              <a:rPr lang="en-US" sz="2000" dirty="0" err="1"/>
              <a:t>ፕሮጀክት</a:t>
            </a:r>
            <a:r>
              <a:rPr lang="en-US" sz="2000" dirty="0"/>
              <a:t> </a:t>
            </a:r>
            <a:r>
              <a:rPr lang="en-US" sz="2000" dirty="0" err="1"/>
              <a:t>መጀመሪያ</a:t>
            </a:r>
            <a:r>
              <a:rPr lang="en-US" sz="2000" dirty="0"/>
              <a:t> </a:t>
            </a:r>
            <a:r>
              <a:rPr lang="en-US" sz="2000" dirty="0" err="1"/>
              <a:t>ላይ</a:t>
            </a:r>
            <a:r>
              <a:rPr lang="en-US" sz="2000" dirty="0"/>
              <a:t> </a:t>
            </a:r>
            <a:r>
              <a:rPr lang="en-US" sz="2000" dirty="0" err="1"/>
              <a:t>በፕሮጀክቱ</a:t>
            </a:r>
            <a:r>
              <a:rPr lang="en-US" sz="2000" dirty="0"/>
              <a:t> </a:t>
            </a:r>
            <a:r>
              <a:rPr lang="en-US" sz="2000" dirty="0" err="1"/>
              <a:t>ለውጦች</a:t>
            </a:r>
            <a:r>
              <a:rPr lang="en-US" sz="2000" dirty="0"/>
              <a:t> </a:t>
            </a:r>
            <a:r>
              <a:rPr lang="en-US" sz="2000" dirty="0" err="1"/>
              <a:t>ምክንያት</a:t>
            </a:r>
            <a:r>
              <a:rPr lang="en-US" sz="2000" dirty="0"/>
              <a:t> </a:t>
            </a:r>
            <a:r>
              <a:rPr lang="en-US" sz="2000" dirty="0" err="1"/>
              <a:t>እነ</a:t>
            </a:r>
            <a:r>
              <a:rPr lang="en-US" sz="2000" dirty="0"/>
              <a:t> </a:t>
            </a:r>
            <a:r>
              <a:rPr lang="en-US" sz="2000" dirty="0" err="1"/>
              <a:t>ማን</a:t>
            </a:r>
            <a:r>
              <a:rPr lang="en-US" sz="2000" dirty="0"/>
              <a:t> </a:t>
            </a:r>
            <a:r>
              <a:rPr lang="en-US" sz="2000" dirty="0" err="1"/>
              <a:t>ተጽእኖ</a:t>
            </a:r>
            <a:r>
              <a:rPr lang="en-US" sz="2000" dirty="0"/>
              <a:t> </a:t>
            </a:r>
            <a:r>
              <a:rPr lang="en-US" sz="2000" dirty="0" err="1"/>
              <a:t>እንደሚፈጠርባቸው</a:t>
            </a:r>
            <a:r>
              <a:rPr lang="en-US" sz="2000" dirty="0"/>
              <a:t> </a:t>
            </a:r>
            <a:r>
              <a:rPr lang="en-US" sz="2000" dirty="0" err="1"/>
              <a:t>ለመወሰን</a:t>
            </a:r>
            <a:r>
              <a:rPr lang="en-US" sz="2000" dirty="0"/>
              <a:t> </a:t>
            </a:r>
            <a:r>
              <a:rPr lang="en-US" sz="2000" dirty="0" err="1"/>
              <a:t>እና</a:t>
            </a:r>
            <a:r>
              <a:rPr lang="en-US" sz="2000" dirty="0"/>
              <a:t> </a:t>
            </a:r>
            <a:r>
              <a:rPr lang="en-US" sz="2000" dirty="0" err="1"/>
              <a:t>እነዚህ</a:t>
            </a:r>
            <a:r>
              <a:rPr lang="en-US" sz="2000" dirty="0"/>
              <a:t> </a:t>
            </a:r>
            <a:r>
              <a:rPr lang="en-US" sz="2000" dirty="0" err="1"/>
              <a:t>በፕሮጀክቱ</a:t>
            </a:r>
            <a:r>
              <a:rPr lang="en-US" sz="2000" dirty="0"/>
              <a:t> </a:t>
            </a:r>
            <a:r>
              <a:rPr lang="en-US" sz="2000" dirty="0" err="1"/>
              <a:t>የቆይታ</a:t>
            </a:r>
            <a:r>
              <a:rPr lang="en-US" sz="2000" dirty="0"/>
              <a:t> </a:t>
            </a:r>
            <a:r>
              <a:rPr lang="en-US" sz="2000" dirty="0" err="1"/>
              <a:t>ጊዜ</a:t>
            </a:r>
            <a:r>
              <a:rPr lang="en-US" sz="2000" dirty="0"/>
              <a:t> </a:t>
            </a:r>
            <a:r>
              <a:rPr lang="en-US" sz="2000" dirty="0" err="1"/>
              <a:t>ውስጥ</a:t>
            </a:r>
            <a:r>
              <a:rPr lang="en-US" sz="2000" dirty="0"/>
              <a:t> </a:t>
            </a:r>
            <a:r>
              <a:rPr lang="en-US" sz="2000" dirty="0" err="1"/>
              <a:t>በሙሉ</a:t>
            </a:r>
            <a:r>
              <a:rPr lang="en-US" sz="2000" dirty="0"/>
              <a:t> </a:t>
            </a:r>
            <a:r>
              <a:rPr lang="en-US" sz="2000" dirty="0" err="1"/>
              <a:t>ምን</a:t>
            </a:r>
            <a:r>
              <a:rPr lang="en-US" sz="2000" dirty="0"/>
              <a:t> </a:t>
            </a:r>
            <a:r>
              <a:rPr lang="en-US" sz="2000" dirty="0" err="1"/>
              <a:t>ሚና</a:t>
            </a:r>
            <a:r>
              <a:rPr lang="en-US" sz="2000" dirty="0"/>
              <a:t> </a:t>
            </a:r>
            <a:r>
              <a:rPr lang="en-US" sz="2000" dirty="0" err="1"/>
              <a:t>ሊጫወቱ</a:t>
            </a:r>
            <a:r>
              <a:rPr lang="en-US" sz="2000" dirty="0"/>
              <a:t> </a:t>
            </a:r>
            <a:r>
              <a:rPr lang="en-US" sz="2000" dirty="0" err="1"/>
              <a:t>እንደሚችሉ</a:t>
            </a:r>
            <a:r>
              <a:rPr lang="en-US" sz="2000" dirty="0"/>
              <a:t> </a:t>
            </a:r>
            <a:r>
              <a:rPr lang="en-US" sz="2000" dirty="0" err="1"/>
              <a:t>ወይም</a:t>
            </a:r>
            <a:r>
              <a:rPr lang="en-US" sz="2000" dirty="0"/>
              <a:t> </a:t>
            </a:r>
            <a:r>
              <a:rPr lang="en-US" sz="2000" dirty="0" err="1"/>
              <a:t>እንዳለባቸው</a:t>
            </a:r>
            <a:r>
              <a:rPr lang="en-US" sz="2000" dirty="0"/>
              <a:t> </a:t>
            </a:r>
            <a:r>
              <a:rPr lang="en-US" sz="2000" dirty="0" err="1"/>
              <a:t>ለመወሰን</a:t>
            </a:r>
            <a:r>
              <a:rPr lang="en-US" sz="2000" dirty="0"/>
              <a:t> </a:t>
            </a:r>
            <a:r>
              <a:rPr lang="en-US" sz="2000" dirty="0" err="1"/>
              <a:t>አሰራርን</a:t>
            </a:r>
            <a:r>
              <a:rPr lang="en-US" sz="2000" dirty="0"/>
              <a:t> </a:t>
            </a:r>
            <a:r>
              <a:rPr lang="en-US" sz="2000" dirty="0" err="1"/>
              <a:t>መሞከር</a:t>
            </a:r>
            <a:r>
              <a:rPr lang="ti-ET" sz="2000" dirty="0"/>
              <a:t>።</a:t>
            </a:r>
            <a:r>
              <a:rPr lang="en-US" sz="2000" dirty="0"/>
              <a:t> </a:t>
            </a:r>
            <a:r>
              <a:rPr lang="en-US" sz="2000" dirty="0" err="1"/>
              <a:t>ይህ</a:t>
            </a:r>
            <a:r>
              <a:rPr lang="en-US" sz="2000" dirty="0"/>
              <a:t> </a:t>
            </a:r>
            <a:r>
              <a:rPr lang="en-US" sz="2000" dirty="0" err="1"/>
              <a:t>እንደ</a:t>
            </a:r>
            <a:r>
              <a:rPr lang="en-US" sz="2000" dirty="0"/>
              <a:t> </a:t>
            </a:r>
            <a:r>
              <a:rPr lang="en-US" sz="2000" dirty="0" err="1"/>
              <a:t>ማህበረሰብ</a:t>
            </a:r>
            <a:r>
              <a:rPr lang="en-US" sz="2000" dirty="0"/>
              <a:t> </a:t>
            </a:r>
            <a:r>
              <a:rPr lang="en-US" sz="2000" dirty="0" err="1"/>
              <a:t>ተኮር</a:t>
            </a:r>
            <a:r>
              <a:rPr lang="en-US" sz="2000" dirty="0"/>
              <a:t> </a:t>
            </a:r>
            <a:r>
              <a:rPr lang="en-US" sz="2000" dirty="0" err="1"/>
              <a:t>ለትርፍ</a:t>
            </a:r>
            <a:r>
              <a:rPr lang="en-US" sz="2000" dirty="0"/>
              <a:t> </a:t>
            </a:r>
            <a:r>
              <a:rPr lang="en-US" sz="2000" dirty="0" err="1"/>
              <a:t>ያልተቋቋሙ</a:t>
            </a:r>
            <a:r>
              <a:rPr lang="en-US" sz="2000" dirty="0"/>
              <a:t> </a:t>
            </a:r>
            <a:r>
              <a:rPr lang="en-US" sz="2000" dirty="0" err="1"/>
              <a:t>ድርጅቶች</a:t>
            </a:r>
            <a:r>
              <a:rPr lang="en-US" sz="2000" dirty="0"/>
              <a:t>፣ </a:t>
            </a:r>
            <a:r>
              <a:rPr lang="en-US" sz="2000" dirty="0" err="1"/>
              <a:t>የእምነት</a:t>
            </a:r>
            <a:r>
              <a:rPr lang="en-US" sz="2000" dirty="0"/>
              <a:t> </a:t>
            </a:r>
            <a:r>
              <a:rPr lang="en-US" sz="2000" dirty="0" err="1"/>
              <a:t>ማህበረሰቦች</a:t>
            </a:r>
            <a:r>
              <a:rPr lang="en-US" sz="2000" dirty="0"/>
              <a:t>፣ </a:t>
            </a:r>
            <a:r>
              <a:rPr lang="en-US" sz="2000" dirty="0" err="1"/>
              <a:t>ትምህርት</a:t>
            </a:r>
            <a:r>
              <a:rPr lang="en-US" sz="2000" dirty="0"/>
              <a:t> </a:t>
            </a:r>
            <a:r>
              <a:rPr lang="en-US" sz="2000" dirty="0" err="1"/>
              <a:t>ቤቶች</a:t>
            </a:r>
            <a:r>
              <a:rPr lang="en-US" sz="2000" dirty="0"/>
              <a:t>፣ </a:t>
            </a:r>
            <a:r>
              <a:rPr lang="en-US" sz="2000" dirty="0" err="1"/>
              <a:t>የማህበረሰብ</a:t>
            </a:r>
            <a:r>
              <a:rPr lang="en-US" sz="2000" dirty="0"/>
              <a:t> </a:t>
            </a:r>
            <a:r>
              <a:rPr lang="en-US" sz="2000" dirty="0" err="1"/>
              <a:t>ማዕከላት</a:t>
            </a:r>
            <a:r>
              <a:rPr lang="en-US" sz="2000" dirty="0"/>
              <a:t>፣ </a:t>
            </a:r>
            <a:r>
              <a:rPr lang="en-US" sz="2000" dirty="0" err="1"/>
              <a:t>የህዝብና</a:t>
            </a:r>
            <a:r>
              <a:rPr lang="en-US" sz="2000" dirty="0"/>
              <a:t> </a:t>
            </a:r>
            <a:r>
              <a:rPr lang="en-US" sz="2000" dirty="0" err="1"/>
              <a:t>በተመጣጣኝ</a:t>
            </a:r>
            <a:r>
              <a:rPr lang="en-US" sz="2000" dirty="0"/>
              <a:t> </a:t>
            </a:r>
            <a:r>
              <a:rPr lang="en-US" sz="2000" dirty="0" err="1"/>
              <a:t>ዋጋ</a:t>
            </a:r>
            <a:r>
              <a:rPr lang="en-US" sz="2000" dirty="0"/>
              <a:t> </a:t>
            </a:r>
            <a:r>
              <a:rPr lang="en-US" sz="2000" dirty="0" err="1"/>
              <a:t>የሚቀርቡ</a:t>
            </a:r>
            <a:r>
              <a:rPr lang="en-US" sz="2000" dirty="0"/>
              <a:t> </a:t>
            </a:r>
            <a:r>
              <a:rPr lang="en-US" sz="2000" dirty="0" err="1"/>
              <a:t>የመኖሪያ</a:t>
            </a:r>
            <a:r>
              <a:rPr lang="en-US" sz="2000" dirty="0"/>
              <a:t> </a:t>
            </a:r>
            <a:r>
              <a:rPr lang="en-US" sz="2000" dirty="0" err="1"/>
              <a:t>ቤቶች</a:t>
            </a:r>
            <a:r>
              <a:rPr lang="en-US" sz="2000" dirty="0"/>
              <a:t>፣ </a:t>
            </a:r>
            <a:r>
              <a:rPr lang="en-US" sz="2000" dirty="0" err="1"/>
              <a:t>የመኖሪያ</a:t>
            </a:r>
            <a:r>
              <a:rPr lang="en-US" sz="2000" dirty="0"/>
              <a:t> </a:t>
            </a:r>
            <a:r>
              <a:rPr lang="en-US" sz="2000" dirty="0" err="1"/>
              <a:t>መንደር</a:t>
            </a:r>
            <a:r>
              <a:rPr lang="en-US" sz="2000" dirty="0"/>
              <a:t> </a:t>
            </a:r>
            <a:r>
              <a:rPr lang="en-US" sz="2000" dirty="0" err="1"/>
              <a:t>ቡድኖች</a:t>
            </a:r>
            <a:r>
              <a:rPr lang="en-US" sz="2000" dirty="0"/>
              <a:t>፣ </a:t>
            </a:r>
            <a:r>
              <a:rPr lang="en-US" sz="2000" dirty="0" err="1"/>
              <a:t>ወዘተ</a:t>
            </a:r>
            <a:r>
              <a:rPr lang="en-US" sz="2000" dirty="0"/>
              <a:t> </a:t>
            </a:r>
            <a:r>
              <a:rPr lang="en-US" sz="2000" dirty="0" err="1"/>
              <a:t>ካሉ</a:t>
            </a:r>
            <a:r>
              <a:rPr lang="en-US" sz="2000" dirty="0"/>
              <a:t> </a:t>
            </a:r>
            <a:r>
              <a:rPr lang="en-US" sz="2000" dirty="0" err="1"/>
              <a:t>የአካባቢ</a:t>
            </a:r>
            <a:r>
              <a:rPr lang="en-US" sz="2000" dirty="0"/>
              <a:t> </a:t>
            </a:r>
            <a:r>
              <a:rPr lang="en-US" sz="2000" dirty="0" err="1"/>
              <a:t>ድርጅቶችና</a:t>
            </a:r>
            <a:r>
              <a:rPr lang="en-US" sz="2000" dirty="0"/>
              <a:t> </a:t>
            </a:r>
            <a:r>
              <a:rPr lang="en-US" sz="2000" dirty="0" err="1"/>
              <a:t>ቡድኖች</a:t>
            </a:r>
            <a:r>
              <a:rPr lang="en-US" sz="2000" dirty="0"/>
              <a:t> </a:t>
            </a:r>
            <a:r>
              <a:rPr lang="en-US" sz="2000" dirty="0" err="1"/>
              <a:t>ጋር</a:t>
            </a:r>
            <a:r>
              <a:rPr lang="en-US" sz="2000" dirty="0"/>
              <a:t> </a:t>
            </a:r>
            <a:r>
              <a:rPr lang="en-US" sz="2000" dirty="0" err="1"/>
              <a:t>መተባበርን</a:t>
            </a:r>
            <a:r>
              <a:rPr lang="en-US" sz="2000" dirty="0"/>
              <a:t> </a:t>
            </a:r>
            <a:r>
              <a:rPr lang="en-US" sz="2000" dirty="0" err="1"/>
              <a:t>ሊያካትት</a:t>
            </a:r>
            <a:r>
              <a:rPr lang="en-US" sz="2000" dirty="0"/>
              <a:t> </a:t>
            </a:r>
            <a:r>
              <a:rPr lang="en-US" sz="2000" dirty="0" err="1"/>
              <a:t>ይችላል</a:t>
            </a:r>
            <a:r>
              <a:rPr lang="ti-ET" sz="2000" dirty="0"/>
              <a:t>።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የDCR</a:t>
            </a:r>
            <a:r>
              <a:rPr lang="en-US" sz="2000" dirty="0"/>
              <a:t> </a:t>
            </a:r>
            <a:r>
              <a:rPr lang="en-US" sz="2000" dirty="0" err="1"/>
              <a:t>የቋንቋ</a:t>
            </a:r>
            <a:r>
              <a:rPr lang="en-US" sz="2000" dirty="0"/>
              <a:t> </a:t>
            </a:r>
            <a:r>
              <a:rPr lang="en-US" sz="2000" dirty="0" err="1"/>
              <a:t>ተደራሽነት</a:t>
            </a:r>
            <a:r>
              <a:rPr lang="en-US" sz="2000" dirty="0"/>
              <a:t> </a:t>
            </a:r>
            <a:r>
              <a:rPr lang="en-US" sz="2000" dirty="0" err="1"/>
              <a:t>ዕቅድ</a:t>
            </a:r>
            <a:r>
              <a:rPr lang="en-US" sz="2000" dirty="0"/>
              <a:t> </a:t>
            </a:r>
            <a:r>
              <a:rPr lang="en-US" sz="2000" dirty="0" err="1"/>
              <a:t>በእነዚህ</a:t>
            </a:r>
            <a:r>
              <a:rPr lang="en-US" sz="2000" dirty="0"/>
              <a:t> </a:t>
            </a:r>
            <a:r>
              <a:rPr lang="en-US" sz="2000" dirty="0" err="1"/>
              <a:t>አሰራሮች</a:t>
            </a:r>
            <a:r>
              <a:rPr lang="en-US" sz="2000" dirty="0"/>
              <a:t> </a:t>
            </a:r>
            <a:r>
              <a:rPr lang="en-US" sz="2000" dirty="0" err="1"/>
              <a:t>ውስጥ</a:t>
            </a:r>
            <a:r>
              <a:rPr lang="en-US" sz="2000" dirty="0"/>
              <a:t> </a:t>
            </a:r>
            <a:r>
              <a:rPr lang="en-US" sz="2000" dirty="0" err="1"/>
              <a:t>መካተቱን</a:t>
            </a:r>
            <a:r>
              <a:rPr lang="en-US" sz="2000" dirty="0"/>
              <a:t> </a:t>
            </a:r>
            <a:r>
              <a:rPr lang="en-US" sz="2000" dirty="0" err="1"/>
              <a:t>ማረጋገጥ</a:t>
            </a:r>
            <a:r>
              <a:rPr lang="ti-ET" sz="2000" dirty="0"/>
              <a:t>።</a:t>
            </a:r>
            <a:endParaRPr lang="en-US" dirty="0">
              <a:latin typeface="Nyala" pitchFamily="2" charset="0"/>
            </a:endParaRPr>
          </a:p>
          <a:p>
            <a:pPr marL="457200" indent="-457200">
              <a:buAutoNum type="arabicPeriod"/>
            </a:pPr>
            <a:r>
              <a:rPr lang="en-US" sz="2000" dirty="0"/>
              <a:t>DCR </a:t>
            </a:r>
            <a:r>
              <a:rPr lang="en-US" sz="2000" dirty="0" err="1"/>
              <a:t>የህዝብ</a:t>
            </a:r>
            <a:r>
              <a:rPr lang="en-US" sz="2000" dirty="0"/>
              <a:t> </a:t>
            </a:r>
            <a:r>
              <a:rPr lang="en-US" sz="2000" dirty="0" err="1"/>
              <a:t>ተሳትፎ</a:t>
            </a:r>
            <a:r>
              <a:rPr lang="en-US" sz="2000" dirty="0"/>
              <a:t> </a:t>
            </a:r>
            <a:r>
              <a:rPr lang="en-US" sz="2000" dirty="0" err="1"/>
              <a:t>ዕቅድ</a:t>
            </a:r>
            <a:r>
              <a:rPr lang="en-US" sz="2000" dirty="0"/>
              <a:t> </a:t>
            </a:r>
            <a:r>
              <a:rPr lang="en-US" sz="2000" dirty="0" err="1"/>
              <a:t>ማዘጋጀት</a:t>
            </a:r>
            <a:r>
              <a:rPr lang="en-US" sz="2000" dirty="0"/>
              <a:t> </a:t>
            </a:r>
            <a:r>
              <a:rPr lang="en-US" sz="2000" dirty="0" err="1"/>
              <a:t>እና</a:t>
            </a:r>
            <a:r>
              <a:rPr lang="en-US" sz="2000" dirty="0"/>
              <a:t> </a:t>
            </a:r>
            <a:r>
              <a:rPr lang="en-US" sz="2000" dirty="0" err="1"/>
              <a:t>መተግበር</a:t>
            </a:r>
            <a:endParaRPr lang="en-US" dirty="0">
              <a:latin typeface="Nyala" pitchFamily="2" charset="0"/>
            </a:endParaRPr>
          </a:p>
          <a:p>
            <a:pPr marL="457200" indent="-457200">
              <a:buAutoNum type="arabicPeriod"/>
            </a:pPr>
            <a:endParaRPr lang="en-US" sz="2000" dirty="0"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564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DCA48-D022-6B5B-EC17-A0EDA7F13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090D586-55E9-E944-F905-B7E6F862D7F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81376" y="271038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ረቂቅ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ምክረ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ሀሳብ</a:t>
            </a:r>
            <a:r>
              <a:rPr kumimoji="0" lang="en-US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4 (</a:t>
            </a:r>
            <a:r>
              <a:rPr kumimoji="0" lang="en-US" sz="3300" b="0" i="1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ክፍል</a:t>
            </a:r>
            <a:r>
              <a:rPr kumimoji="0" lang="en-US" sz="3300" b="0" i="1" u="none" strike="noStrike" kern="1200" cap="none" spc="-5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kumimoji="0" lang="en-US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  <a:t>1): 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yala" pitchFamily="2" charset="0"/>
                <a:ea typeface="Calibri Light"/>
                <a:cs typeface="Calibri Light"/>
              </a:rPr>
            </a:b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ትግበራ</a:t>
            </a:r>
            <a:endParaRPr kumimoji="0" lang="en-US" sz="43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Nyala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88F6510-A600-4CE9-C821-C3BA587134E8}"/>
              </a:ext>
            </a:extLst>
          </p:cNvPr>
          <p:cNvSpPr/>
          <p:nvPr/>
        </p:nvSpPr>
        <p:spPr>
          <a:xfrm>
            <a:off x="960938" y="1991031"/>
            <a:ext cx="10194741" cy="2895601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DCR </a:t>
            </a:r>
            <a:r>
              <a:rPr lang="en-US" sz="2800" b="1" dirty="0" err="1">
                <a:solidFill>
                  <a:schemeClr val="tx1"/>
                </a:solidFill>
              </a:rPr>
              <a:t>በመላው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ኮመንዌልዝ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ውስጥ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ለሚካሄዱ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ለሌሎች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የDCR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ፕሮጀክቶች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የግንኙነትና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ስምሪት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ስትራቴጂዎችን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ለመተግበር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እንደ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ሙከራ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በLongfellow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እና</a:t>
            </a:r>
            <a:r>
              <a:rPr lang="en-US" sz="2800" b="1" dirty="0">
                <a:solidFill>
                  <a:schemeClr val="tx1"/>
                </a:solidFill>
              </a:rPr>
              <a:t> Eliot </a:t>
            </a:r>
            <a:r>
              <a:rPr lang="en-US" sz="2800" b="1" dirty="0" err="1">
                <a:solidFill>
                  <a:schemeClr val="tx1"/>
                </a:solidFill>
              </a:rPr>
              <a:t>ድልድዮች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መካከል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ላለው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የCharles</a:t>
            </a:r>
            <a:r>
              <a:rPr lang="en-US" sz="2800" b="1" dirty="0">
                <a:solidFill>
                  <a:schemeClr val="tx1"/>
                </a:solidFill>
              </a:rPr>
              <a:t> River </a:t>
            </a:r>
            <a:r>
              <a:rPr lang="en-US" sz="2800" b="1" dirty="0" err="1">
                <a:solidFill>
                  <a:schemeClr val="tx1"/>
                </a:solidFill>
              </a:rPr>
              <a:t>አካባቢ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በዚህ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ግብረ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ሀይል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በኩል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የደረሰውን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ከአካላዊ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መሰረተ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ልማት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ጋር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ተያያዥ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ግብረ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መልስ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ለመፍታት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ከላይ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የተጠቀሱትን</a:t>
            </a:r>
            <a:r>
              <a:rPr lang="en-US" sz="2800" b="1" dirty="0">
                <a:solidFill>
                  <a:schemeClr val="tx1"/>
                </a:solidFill>
              </a:rPr>
              <a:t> (</a:t>
            </a:r>
            <a:r>
              <a:rPr lang="en-US" sz="2800" b="1" dirty="0" err="1">
                <a:solidFill>
                  <a:schemeClr val="tx1"/>
                </a:solidFill>
              </a:rPr>
              <a:t>ምክረ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ሀሳቦች</a:t>
            </a:r>
            <a:r>
              <a:rPr lang="en-US" sz="2800" b="1" dirty="0">
                <a:solidFill>
                  <a:schemeClr val="tx1"/>
                </a:solidFill>
              </a:rPr>
              <a:t> ከ1-3) </a:t>
            </a:r>
            <a:r>
              <a:rPr lang="en-US" sz="2800" b="1" dirty="0" err="1">
                <a:solidFill>
                  <a:schemeClr val="tx1"/>
                </a:solidFill>
              </a:rPr>
              <a:t>የግንኙነትና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ስምሪት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ምክረ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ሀሳቦች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ይተገብራል</a:t>
            </a:r>
            <a:r>
              <a:rPr lang="ti-ET" sz="2800" b="1" dirty="0">
                <a:solidFill>
                  <a:schemeClr val="tx1"/>
                </a:solidFill>
              </a:rPr>
              <a:t>።</a:t>
            </a:r>
            <a:r>
              <a:rPr lang="en-US" sz="2800" b="1" dirty="0">
                <a:solidFill>
                  <a:schemeClr val="tx1"/>
                </a:solidFill>
                <a:latin typeface="Aptos Narrow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B4125B-D901-3D09-6070-7B5B775AFDB6}"/>
              </a:ext>
            </a:extLst>
          </p:cNvPr>
          <p:cNvSpPr txBox="1"/>
          <p:nvPr/>
        </p:nvSpPr>
        <p:spPr>
          <a:xfrm>
            <a:off x="960938" y="5171770"/>
            <a:ext cx="1019474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i="1" dirty="0" err="1"/>
              <a:t>መነሻ</a:t>
            </a:r>
            <a:r>
              <a:rPr lang="en-US" b="1" i="1" dirty="0"/>
              <a:t> </a:t>
            </a:r>
            <a:r>
              <a:rPr lang="en-US" b="1" i="1" dirty="0" err="1"/>
              <a:t>ዐውድ</a:t>
            </a:r>
            <a:r>
              <a:rPr lang="en-US" b="1" i="1" dirty="0"/>
              <a:t>: </a:t>
            </a:r>
            <a:r>
              <a:rPr lang="en-US" i="1" dirty="0"/>
              <a:t> DCR </a:t>
            </a:r>
            <a:r>
              <a:rPr lang="en-US" i="1" dirty="0" err="1"/>
              <a:t>በLongfellow</a:t>
            </a:r>
            <a:r>
              <a:rPr lang="en-US" i="1" dirty="0"/>
              <a:t> </a:t>
            </a:r>
            <a:r>
              <a:rPr lang="en-US" i="1" dirty="0" err="1"/>
              <a:t>እና</a:t>
            </a:r>
            <a:r>
              <a:rPr lang="en-US" i="1" dirty="0"/>
              <a:t> Eliot </a:t>
            </a:r>
            <a:r>
              <a:rPr lang="en-US" i="1" dirty="0" err="1"/>
              <a:t>ድልድዮች</a:t>
            </a:r>
            <a:r>
              <a:rPr lang="en-US" i="1" dirty="0"/>
              <a:t> </a:t>
            </a:r>
            <a:r>
              <a:rPr lang="en-US" i="1" dirty="0" err="1"/>
              <a:t>መካከል</a:t>
            </a:r>
            <a:r>
              <a:rPr lang="en-US" i="1" dirty="0"/>
              <a:t> </a:t>
            </a:r>
            <a:r>
              <a:rPr lang="en-US" i="1" dirty="0" err="1"/>
              <a:t>ላለው</a:t>
            </a:r>
            <a:r>
              <a:rPr lang="en-US" i="1" dirty="0"/>
              <a:t> </a:t>
            </a:r>
            <a:r>
              <a:rPr lang="en-US" i="1" dirty="0" err="1"/>
              <a:t>የCharles</a:t>
            </a:r>
            <a:r>
              <a:rPr lang="en-US" i="1" dirty="0"/>
              <a:t> River </a:t>
            </a:r>
            <a:r>
              <a:rPr lang="en-US" i="1" dirty="0" err="1"/>
              <a:t>አካባቢ</a:t>
            </a:r>
            <a:r>
              <a:rPr lang="en-US" i="1" dirty="0"/>
              <a:t> </a:t>
            </a:r>
            <a:r>
              <a:rPr lang="en-US" i="1" dirty="0" err="1"/>
              <a:t>ከላይ</a:t>
            </a:r>
            <a:r>
              <a:rPr lang="en-US" i="1" dirty="0"/>
              <a:t> </a:t>
            </a:r>
            <a:r>
              <a:rPr lang="en-US" i="1" dirty="0" err="1"/>
              <a:t>በተገለጹት</a:t>
            </a:r>
            <a:r>
              <a:rPr lang="en-US" i="1" dirty="0"/>
              <a:t> </a:t>
            </a:r>
            <a:r>
              <a:rPr lang="en-US" i="1" dirty="0" err="1"/>
              <a:t>ምክረ</a:t>
            </a:r>
            <a:r>
              <a:rPr lang="en-US" i="1" dirty="0"/>
              <a:t> </a:t>
            </a:r>
            <a:r>
              <a:rPr lang="en-US" i="1" dirty="0" err="1"/>
              <a:t>ሀሳቦች</a:t>
            </a:r>
            <a:r>
              <a:rPr lang="en-US" i="1" dirty="0"/>
              <a:t> </a:t>
            </a:r>
            <a:r>
              <a:rPr lang="en-US" i="1" dirty="0" err="1"/>
              <a:t>ውስጥ</a:t>
            </a:r>
            <a:r>
              <a:rPr lang="en-US" i="1" dirty="0"/>
              <a:t> </a:t>
            </a:r>
            <a:r>
              <a:rPr lang="en-US" i="1" dirty="0" err="1"/>
              <a:t>የተዘረዘሩትን</a:t>
            </a:r>
            <a:r>
              <a:rPr lang="en-US" i="1" dirty="0"/>
              <a:t> </a:t>
            </a:r>
            <a:r>
              <a:rPr lang="en-US" i="1" dirty="0" err="1"/>
              <a:t>ስትራቴጂዎች</a:t>
            </a:r>
            <a:r>
              <a:rPr lang="en-US" i="1" dirty="0"/>
              <a:t>/ </a:t>
            </a:r>
            <a:r>
              <a:rPr lang="en-US" i="1" dirty="0" err="1"/>
              <a:t>እርምጃዎች</a:t>
            </a:r>
            <a:r>
              <a:rPr lang="en-US" i="1" dirty="0"/>
              <a:t> </a:t>
            </a:r>
            <a:r>
              <a:rPr lang="en-US" i="1" dirty="0" err="1"/>
              <a:t>መተግበር</a:t>
            </a:r>
            <a:r>
              <a:rPr lang="en-US" i="1" dirty="0"/>
              <a:t> </a:t>
            </a:r>
            <a:r>
              <a:rPr lang="en-US" i="1" dirty="0" err="1"/>
              <a:t>አለበት</a:t>
            </a:r>
            <a:r>
              <a:rPr lang="ti-ET" i="1" dirty="0"/>
              <a:t>።</a:t>
            </a:r>
            <a:r>
              <a:rPr lang="en-US" i="1" dirty="0"/>
              <a:t> </a:t>
            </a:r>
            <a:r>
              <a:rPr lang="en-US" i="1" dirty="0" err="1"/>
              <a:t>ከዚህ</a:t>
            </a:r>
            <a:r>
              <a:rPr lang="en-US" i="1" dirty="0"/>
              <a:t> </a:t>
            </a:r>
            <a:r>
              <a:rPr lang="en-US" i="1" dirty="0" err="1"/>
              <a:t>የሙከራ</a:t>
            </a:r>
            <a:r>
              <a:rPr lang="en-US" i="1" dirty="0"/>
              <a:t> </a:t>
            </a:r>
            <a:r>
              <a:rPr lang="en-US" i="1" dirty="0" err="1"/>
              <a:t>ትግበራ</a:t>
            </a:r>
            <a:r>
              <a:rPr lang="en-US" i="1" dirty="0"/>
              <a:t> </a:t>
            </a:r>
            <a:r>
              <a:rPr lang="en-US" i="1" dirty="0" err="1"/>
              <a:t>ጥረት</a:t>
            </a:r>
            <a:r>
              <a:rPr lang="en-US" i="1" dirty="0"/>
              <a:t> </a:t>
            </a:r>
            <a:r>
              <a:rPr lang="en-US" i="1" dirty="0" err="1"/>
              <a:t>የተገኙ</a:t>
            </a:r>
            <a:r>
              <a:rPr lang="en-US" i="1" dirty="0"/>
              <a:t> </a:t>
            </a:r>
            <a:r>
              <a:rPr lang="en-US" i="1" dirty="0" err="1"/>
              <a:t>ምርጥ</a:t>
            </a:r>
            <a:r>
              <a:rPr lang="en-US" i="1" dirty="0"/>
              <a:t> </a:t>
            </a:r>
            <a:r>
              <a:rPr lang="en-US" i="1" dirty="0" err="1"/>
              <a:t>አሰራሮችና</a:t>
            </a:r>
            <a:r>
              <a:rPr lang="en-US" i="1" dirty="0"/>
              <a:t> </a:t>
            </a:r>
            <a:r>
              <a:rPr lang="en-US" i="1" dirty="0" err="1"/>
              <a:t>ትምህርት</a:t>
            </a:r>
            <a:r>
              <a:rPr lang="en-US" i="1" dirty="0"/>
              <a:t> </a:t>
            </a:r>
            <a:r>
              <a:rPr lang="en-US" i="1" dirty="0" err="1"/>
              <a:t>በግዛቱ</a:t>
            </a:r>
            <a:r>
              <a:rPr lang="en-US" i="1" dirty="0"/>
              <a:t> </a:t>
            </a:r>
            <a:r>
              <a:rPr lang="en-US" i="1" dirty="0" err="1"/>
              <a:t>ውስጥ</a:t>
            </a:r>
            <a:r>
              <a:rPr lang="en-US" i="1" dirty="0"/>
              <a:t> </a:t>
            </a:r>
            <a:r>
              <a:rPr lang="en-US" i="1" dirty="0" err="1"/>
              <a:t>ባሉ</a:t>
            </a:r>
            <a:r>
              <a:rPr lang="en-US" i="1" dirty="0"/>
              <a:t> </a:t>
            </a:r>
            <a:r>
              <a:rPr lang="en-US" i="1" dirty="0" err="1"/>
              <a:t>ተመሳሳይ</a:t>
            </a:r>
            <a:r>
              <a:rPr lang="en-US" i="1" dirty="0"/>
              <a:t> </a:t>
            </a:r>
            <a:r>
              <a:rPr lang="en-US" i="1" dirty="0" err="1"/>
              <a:t>ችግሮች</a:t>
            </a:r>
            <a:r>
              <a:rPr lang="en-US" i="1" dirty="0"/>
              <a:t> </a:t>
            </a:r>
            <a:r>
              <a:rPr lang="en-US" i="1" dirty="0" err="1"/>
              <a:t>በሚያጋጥሟቸው</a:t>
            </a:r>
            <a:r>
              <a:rPr lang="en-US" i="1" dirty="0"/>
              <a:t> </a:t>
            </a:r>
            <a:r>
              <a:rPr lang="en-US" i="1" dirty="0" err="1"/>
              <a:t>ሌሎች</a:t>
            </a:r>
            <a:r>
              <a:rPr lang="en-US" i="1" dirty="0"/>
              <a:t> </a:t>
            </a:r>
            <a:r>
              <a:rPr lang="en-US" i="1" dirty="0" err="1"/>
              <a:t>ቦታዎች</a:t>
            </a:r>
            <a:r>
              <a:rPr lang="en-US" i="1" dirty="0"/>
              <a:t> </a:t>
            </a:r>
            <a:r>
              <a:rPr lang="en-US" i="1" dirty="0" err="1"/>
              <a:t>ላይ</a:t>
            </a:r>
            <a:r>
              <a:rPr lang="en-US" i="1" dirty="0"/>
              <a:t> </a:t>
            </a:r>
            <a:r>
              <a:rPr lang="en-US" i="1" dirty="0" err="1"/>
              <a:t>ሊደገሙ</a:t>
            </a:r>
            <a:r>
              <a:rPr lang="en-US" i="1" dirty="0"/>
              <a:t> </a:t>
            </a:r>
            <a:r>
              <a:rPr lang="en-US" i="1" dirty="0" err="1"/>
              <a:t>ይችላሉ</a:t>
            </a:r>
            <a:r>
              <a:rPr lang="ti-ET" i="1" dirty="0"/>
              <a:t>።</a:t>
            </a:r>
            <a:r>
              <a:rPr lang="en-US" i="1" dirty="0">
                <a:latin typeface="Aptos Narrow"/>
              </a:rPr>
              <a:t> </a:t>
            </a:r>
            <a:r>
              <a:rPr lang="en-US" dirty="0">
                <a:latin typeface="Aptos Narrow"/>
              </a:rPr>
              <a:t> </a:t>
            </a:r>
            <a:endParaRPr lang="en-US" sz="2000" dirty="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277447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የማስተርጎም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ሎጅስቲክስ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 dirty="0" err="1"/>
              <a:t>የቋንቋ</a:t>
            </a:r>
            <a:r>
              <a:rPr lang="en-US" sz="2400" dirty="0"/>
              <a:t> </a:t>
            </a:r>
            <a:r>
              <a:rPr lang="en-US" sz="2400" dirty="0" err="1"/>
              <a:t>ማስተርጎም</a:t>
            </a:r>
            <a:r>
              <a:rPr lang="en-US" sz="2400" dirty="0"/>
              <a:t> </a:t>
            </a:r>
            <a:r>
              <a:rPr lang="en-US" sz="2400" dirty="0" err="1"/>
              <a:t>አገልግሎት</a:t>
            </a:r>
            <a:r>
              <a:rPr lang="en-US" sz="2400" dirty="0"/>
              <a:t> </a:t>
            </a:r>
            <a:r>
              <a:rPr lang="en-US" sz="2400" dirty="0" err="1"/>
              <a:t>በስፓኒሽ</a:t>
            </a:r>
            <a:r>
              <a:rPr lang="en-US" sz="2400" dirty="0"/>
              <a:t>፣ </a:t>
            </a:r>
            <a:r>
              <a:rPr lang="en-US" sz="2400" dirty="0" err="1"/>
              <a:t>የብራዚል</a:t>
            </a:r>
            <a:r>
              <a:rPr lang="en-US" sz="2400" dirty="0"/>
              <a:t> </a:t>
            </a:r>
            <a:r>
              <a:rPr lang="en-US" sz="2400" dirty="0" err="1"/>
              <a:t>ፖርቹጋሊኛ</a:t>
            </a:r>
            <a:r>
              <a:rPr lang="en-US" sz="2400" dirty="0"/>
              <a:t>፣ </a:t>
            </a:r>
            <a:r>
              <a:rPr lang="en-US" sz="2400" dirty="0" err="1"/>
              <a:t>የሀይቲ</a:t>
            </a:r>
            <a:r>
              <a:rPr lang="en-US" sz="2400" dirty="0"/>
              <a:t> </a:t>
            </a:r>
            <a:r>
              <a:rPr lang="en-US" sz="2400" dirty="0" err="1"/>
              <a:t>ክሪዮል</a:t>
            </a:r>
            <a:r>
              <a:rPr lang="en-US" sz="2400" dirty="0"/>
              <a:t>፣ </a:t>
            </a:r>
            <a:r>
              <a:rPr lang="en-US" sz="2400" dirty="0" err="1"/>
              <a:t>ማንዳሪን</a:t>
            </a:r>
            <a:r>
              <a:rPr lang="en-US" sz="2400" dirty="0"/>
              <a:t>፣ </a:t>
            </a:r>
            <a:r>
              <a:rPr lang="en-US" sz="2400" dirty="0" err="1"/>
              <a:t>ካንቶኒሲኛ</a:t>
            </a:r>
            <a:r>
              <a:rPr lang="en-US" sz="2400" dirty="0"/>
              <a:t>፣ </a:t>
            </a:r>
            <a:r>
              <a:rPr lang="en-US" sz="2400" dirty="0" err="1"/>
              <a:t>አማርኛ</a:t>
            </a:r>
            <a:r>
              <a:rPr lang="en-US" sz="2400" dirty="0"/>
              <a:t>፣ </a:t>
            </a:r>
            <a:r>
              <a:rPr lang="en-US" sz="2400" dirty="0" err="1"/>
              <a:t>አረቢኛ</a:t>
            </a:r>
            <a:r>
              <a:rPr lang="en-US" sz="2400" dirty="0"/>
              <a:t>፣ </a:t>
            </a:r>
            <a:r>
              <a:rPr lang="en-US" sz="2400" dirty="0" err="1"/>
              <a:t>እና</a:t>
            </a:r>
            <a:r>
              <a:rPr lang="en-US" sz="2400" dirty="0"/>
              <a:t> </a:t>
            </a:r>
            <a:r>
              <a:rPr lang="en-US" sz="2400" dirty="0" err="1"/>
              <a:t>የአሜሪካ</a:t>
            </a:r>
            <a:r>
              <a:rPr lang="en-US" sz="2400" dirty="0"/>
              <a:t> </a:t>
            </a:r>
            <a:r>
              <a:rPr lang="en-US" sz="2400" dirty="0" err="1"/>
              <a:t>የምልክት</a:t>
            </a:r>
            <a:r>
              <a:rPr lang="en-US" sz="2400" dirty="0"/>
              <a:t> </a:t>
            </a:r>
            <a:r>
              <a:rPr lang="en-US" sz="2400" dirty="0" err="1"/>
              <a:t>ቋንቋ</a:t>
            </a:r>
            <a:r>
              <a:rPr lang="en-US" sz="2400" dirty="0"/>
              <a:t> (ASL) </a:t>
            </a:r>
            <a:r>
              <a:rPr lang="en-US" sz="2400" dirty="0" err="1"/>
              <a:t>ይቀርባል</a:t>
            </a:r>
            <a:r>
              <a:rPr lang="ti-ET" sz="2400" dirty="0"/>
              <a:t>።</a:t>
            </a:r>
            <a:endParaRPr lang="en-US" sz="2400" dirty="0">
              <a:solidFill>
                <a:schemeClr val="tx1"/>
              </a:solidFill>
              <a:latin typeface="Nyala" pitchFamily="2" charset="0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/>
              <a:t>በሚፈልጉት</a:t>
            </a:r>
            <a:r>
              <a:rPr lang="en-US" sz="2400" dirty="0"/>
              <a:t> </a:t>
            </a:r>
            <a:r>
              <a:rPr lang="en-US" sz="2400" dirty="0" err="1"/>
              <a:t>ቋንቋ</a:t>
            </a:r>
            <a:r>
              <a:rPr lang="en-US" sz="2400" dirty="0"/>
              <a:t> </a:t>
            </a:r>
            <a:r>
              <a:rPr lang="en-US" sz="2400" dirty="0" err="1"/>
              <a:t>ላይ</a:t>
            </a:r>
            <a:r>
              <a:rPr lang="en-US" sz="2400" dirty="0"/>
              <a:t> </a:t>
            </a:r>
            <a:r>
              <a:rPr lang="en-US" sz="2400" dirty="0" err="1"/>
              <a:t>ለመሳተፍ</a:t>
            </a:r>
            <a:r>
              <a:rPr lang="en-US" sz="2400" dirty="0"/>
              <a:t> የ“</a:t>
            </a:r>
            <a:r>
              <a:rPr lang="am-ET" sz="2400" dirty="0"/>
              <a:t>ትርጉም/ማስተርጎም</a:t>
            </a:r>
            <a:r>
              <a:rPr lang="en-US" sz="2400" dirty="0"/>
              <a:t>” </a:t>
            </a:r>
            <a:r>
              <a:rPr lang="en-US" sz="2400" dirty="0" err="1"/>
              <a:t>ሉል</a:t>
            </a:r>
            <a:r>
              <a:rPr lang="en-US" sz="2400" dirty="0"/>
              <a:t> </a:t>
            </a:r>
            <a:r>
              <a:rPr lang="en-US" sz="2400" dirty="0" err="1"/>
              <a:t>ምልክትን</a:t>
            </a:r>
            <a:r>
              <a:rPr lang="en-US" sz="2400" dirty="0"/>
              <a:t> </a:t>
            </a:r>
            <a:r>
              <a:rPr lang="en-US" sz="2400" dirty="0" err="1"/>
              <a:t>ይጫኑ</a:t>
            </a:r>
            <a:r>
              <a:rPr lang="en-US" sz="2400" dirty="0"/>
              <a:t> </a:t>
            </a:r>
            <a:r>
              <a:rPr lang="en-US" sz="2400" dirty="0" err="1"/>
              <a:t>እና</a:t>
            </a:r>
            <a:r>
              <a:rPr lang="en-US" sz="2400" dirty="0"/>
              <a:t> </a:t>
            </a:r>
            <a:r>
              <a:rPr lang="en-US" sz="2400" dirty="0" err="1"/>
              <a:t>ቋንቋዎን</a:t>
            </a:r>
            <a:r>
              <a:rPr lang="en-US" sz="2400" dirty="0"/>
              <a:t> </a:t>
            </a:r>
            <a:r>
              <a:rPr lang="en-US" sz="2400" dirty="0" err="1"/>
              <a:t>ይምረጡ</a:t>
            </a:r>
            <a:r>
              <a:rPr lang="ti-ET" sz="2400" dirty="0"/>
              <a:t>።</a:t>
            </a:r>
            <a:endParaRPr lang="en-US" sz="2400" dirty="0"/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/>
              <a:t>እባክዎ</a:t>
            </a:r>
            <a:r>
              <a:rPr lang="en-US" sz="2400" dirty="0"/>
              <a:t> </a:t>
            </a:r>
            <a:r>
              <a:rPr lang="en-US" sz="2400" dirty="0" err="1"/>
              <a:t>በዝግታ</a:t>
            </a:r>
            <a:r>
              <a:rPr lang="en-US" sz="2400" dirty="0"/>
              <a:t> </a:t>
            </a:r>
            <a:r>
              <a:rPr lang="en-US" sz="2400" dirty="0" err="1"/>
              <a:t>ይናገሩ</a:t>
            </a:r>
            <a:r>
              <a:rPr lang="ti-ET" sz="2400" dirty="0"/>
              <a:t>።</a:t>
            </a:r>
            <a:endParaRPr lang="en-US" sz="2400" dirty="0"/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/>
              <a:t>ሁሉም</a:t>
            </a:r>
            <a:r>
              <a:rPr lang="en-US" sz="2400" dirty="0"/>
              <a:t> </a:t>
            </a:r>
            <a:r>
              <a:rPr lang="en-US" sz="2400" dirty="0" err="1"/>
              <a:t>ተሳታፊዎች</a:t>
            </a:r>
            <a:r>
              <a:rPr lang="en-US" sz="2400" dirty="0"/>
              <a:t> </a:t>
            </a:r>
            <a:r>
              <a:rPr lang="en-US" sz="2400" dirty="0" err="1"/>
              <a:t>በእንግሊዘኛ</a:t>
            </a:r>
            <a:r>
              <a:rPr lang="en-US" sz="2400" dirty="0"/>
              <a:t> </a:t>
            </a:r>
            <a:r>
              <a:rPr lang="en-US" sz="2400" dirty="0" err="1"/>
              <a:t>ቢሳተፉም</a:t>
            </a:r>
            <a:r>
              <a:rPr lang="en-US" sz="2400" dirty="0"/>
              <a:t> </a:t>
            </a:r>
            <a:r>
              <a:rPr lang="en-US" sz="2400" dirty="0" err="1"/>
              <a:t>እንኳ</a:t>
            </a:r>
            <a:r>
              <a:rPr lang="en-US" sz="2400" dirty="0"/>
              <a:t> </a:t>
            </a:r>
            <a:r>
              <a:rPr lang="en-US" sz="2400" dirty="0" err="1"/>
              <a:t>የቋንቋ</a:t>
            </a:r>
            <a:r>
              <a:rPr lang="en-US" sz="2400" dirty="0"/>
              <a:t> </a:t>
            </a:r>
            <a:r>
              <a:rPr lang="en-US" sz="2400" dirty="0" err="1"/>
              <a:t>ጣቢያ</a:t>
            </a:r>
            <a:r>
              <a:rPr lang="en-US" sz="2400" dirty="0"/>
              <a:t> </a:t>
            </a:r>
            <a:r>
              <a:rPr lang="en-US" sz="2400" dirty="0" err="1"/>
              <a:t>መምረጥ</a:t>
            </a:r>
            <a:r>
              <a:rPr lang="en-US" sz="2400" dirty="0"/>
              <a:t> </a:t>
            </a:r>
            <a:r>
              <a:rPr lang="en-US" sz="2400" dirty="0" err="1"/>
              <a:t>አለባቸው</a:t>
            </a:r>
            <a:r>
              <a:rPr lang="ti-ET" sz="2400" dirty="0"/>
              <a:t>።</a:t>
            </a:r>
            <a:endParaRPr lang="en-US" sz="2400" dirty="0"/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94F42-E636-D1EF-16A9-D199FA4EA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10C29-5A55-EEE9-A741-7680F8234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ረቂቅ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ምክረ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ሀሳብ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4 (</a:t>
            </a:r>
            <a:r>
              <a:rPr lang="en-US" sz="3300" i="1" dirty="0" err="1">
                <a:latin typeface="Nyala" pitchFamily="2" charset="0"/>
                <a:ea typeface="Calibri Light"/>
                <a:cs typeface="Calibri Light"/>
              </a:rPr>
              <a:t>ክፍል</a:t>
            </a:r>
            <a:r>
              <a:rPr lang="en-US" sz="3300" i="1" dirty="0">
                <a:latin typeface="Nyala" pitchFamily="2" charset="0"/>
                <a:ea typeface="Calibri Light"/>
                <a:cs typeface="Calibri Light"/>
              </a:rPr>
              <a:t> 2): </a:t>
            </a:r>
            <a:br>
              <a:rPr lang="en-US" dirty="0">
                <a:latin typeface="Nyala" pitchFamily="2" charset="0"/>
                <a:ea typeface="Calibri Light"/>
                <a:cs typeface="Calibri Light"/>
              </a:rPr>
            </a:br>
            <a:r>
              <a:rPr lang="en-US" sz="4300" dirty="0" err="1">
                <a:latin typeface="Nyala" pitchFamily="2" charset="0"/>
                <a:ea typeface="Calibri Light"/>
                <a:cs typeface="Calibri Light"/>
              </a:rPr>
              <a:t>ትግበራ</a:t>
            </a:r>
            <a:endParaRPr lang="en-US" sz="4300" dirty="0">
              <a:latin typeface="Nyal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25EC7F-A7FC-5333-AE5B-0856BA19DCC1}"/>
              </a:ext>
            </a:extLst>
          </p:cNvPr>
          <p:cNvSpPr txBox="1"/>
          <p:nvPr/>
        </p:nvSpPr>
        <p:spPr>
          <a:xfrm>
            <a:off x="1097279" y="2051991"/>
            <a:ext cx="10058401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sz="2000" dirty="0">
                <a:latin typeface="Aptos Narrow"/>
              </a:rPr>
              <a:t> </a:t>
            </a:r>
            <a:r>
              <a:rPr lang="en-US" sz="2000" b="1" i="1" dirty="0">
                <a:latin typeface="Nyala" pitchFamily="2" charset="0"/>
              </a:rPr>
              <a:t> </a:t>
            </a:r>
            <a:r>
              <a:rPr lang="en-US" sz="2000" b="1" i="1" dirty="0" err="1">
                <a:latin typeface="Nyala" pitchFamily="2" charset="0"/>
              </a:rPr>
              <a:t>የተመከሩ</a:t>
            </a:r>
            <a:r>
              <a:rPr lang="en-US" sz="2000" b="1" i="1" dirty="0">
                <a:latin typeface="Nyala" pitchFamily="2" charset="0"/>
              </a:rPr>
              <a:t> </a:t>
            </a:r>
            <a:r>
              <a:rPr lang="en-US" sz="2000" b="1" i="1" dirty="0" err="1">
                <a:latin typeface="Nyala" pitchFamily="2" charset="0"/>
              </a:rPr>
              <a:t>የትግበራ</a:t>
            </a:r>
            <a:r>
              <a:rPr lang="en-US" sz="2000" b="1" i="1" dirty="0">
                <a:latin typeface="Nyala" pitchFamily="2" charset="0"/>
              </a:rPr>
              <a:t> </a:t>
            </a:r>
            <a:r>
              <a:rPr lang="en-US" sz="2000" b="1" i="1" dirty="0" err="1">
                <a:latin typeface="Nyala" pitchFamily="2" charset="0"/>
              </a:rPr>
              <a:t>ስትራቴጂዎች</a:t>
            </a:r>
            <a:r>
              <a:rPr lang="en-US" sz="2000" b="1" i="1" dirty="0">
                <a:latin typeface="Nyala" pitchFamily="2" charset="0"/>
              </a:rPr>
              <a:t> </a:t>
            </a:r>
            <a:r>
              <a:rPr lang="en-US" sz="2000" b="1" i="1" dirty="0" err="1">
                <a:latin typeface="Nyala" pitchFamily="2" charset="0"/>
              </a:rPr>
              <a:t>ወይም</a:t>
            </a:r>
            <a:r>
              <a:rPr lang="en-US" sz="2000" b="1" i="1" dirty="0">
                <a:latin typeface="Nyala" pitchFamily="2" charset="0"/>
              </a:rPr>
              <a:t> </a:t>
            </a:r>
            <a:r>
              <a:rPr lang="en-US" sz="2000" b="1" i="1" dirty="0" err="1">
                <a:latin typeface="Nyala" pitchFamily="2" charset="0"/>
              </a:rPr>
              <a:t>እርምጃዎች</a:t>
            </a:r>
            <a:r>
              <a:rPr lang="en-US" sz="2000" b="1" i="1" dirty="0">
                <a:latin typeface="Nyala" pitchFamily="2" charset="0"/>
              </a:rPr>
              <a:t>  </a:t>
            </a:r>
          </a:p>
          <a:p>
            <a:pPr marL="457200" indent="-457200" fontAlgn="base">
              <a:buAutoNum type="arabicPeriod"/>
            </a:pPr>
            <a:r>
              <a:rPr lang="en-US" sz="2000" dirty="0" err="1"/>
              <a:t>በግብረ</a:t>
            </a:r>
            <a:r>
              <a:rPr lang="en-US" sz="2000" dirty="0"/>
              <a:t> </a:t>
            </a:r>
            <a:r>
              <a:rPr lang="en-US" sz="2000" dirty="0" err="1"/>
              <a:t>ሀይሉ</a:t>
            </a:r>
            <a:r>
              <a:rPr lang="en-US" sz="2000" dirty="0"/>
              <a:t> </a:t>
            </a:r>
            <a:r>
              <a:rPr lang="en-US" sz="2000" dirty="0" err="1"/>
              <a:t>ስብሰባዎች</a:t>
            </a:r>
            <a:r>
              <a:rPr lang="en-US" sz="2000" dirty="0"/>
              <a:t>፣ </a:t>
            </a:r>
            <a:r>
              <a:rPr lang="en-US" sz="2000" dirty="0" err="1"/>
              <a:t>በትኩረት</a:t>
            </a:r>
            <a:r>
              <a:rPr lang="en-US" sz="2000" dirty="0"/>
              <a:t> </a:t>
            </a:r>
            <a:r>
              <a:rPr lang="en-US" sz="2000" dirty="0" err="1"/>
              <a:t>ቡድኖች</a:t>
            </a:r>
            <a:r>
              <a:rPr lang="en-US" sz="2000" dirty="0"/>
              <a:t> </a:t>
            </a:r>
            <a:r>
              <a:rPr lang="en-US" sz="2000" dirty="0" err="1"/>
              <a:t>ወይም</a:t>
            </a:r>
            <a:r>
              <a:rPr lang="en-US" sz="2000" dirty="0"/>
              <a:t> </a:t>
            </a:r>
            <a:r>
              <a:rPr lang="en-US" sz="2000" dirty="0" err="1"/>
              <a:t>የህዝብ</a:t>
            </a:r>
            <a:r>
              <a:rPr lang="en-US" sz="2000" dirty="0"/>
              <a:t> </a:t>
            </a:r>
            <a:r>
              <a:rPr lang="en-US" sz="2000" dirty="0" err="1"/>
              <a:t>ስብሰባዎች</a:t>
            </a:r>
            <a:r>
              <a:rPr lang="en-US" sz="2000" dirty="0"/>
              <a:t> </a:t>
            </a:r>
            <a:r>
              <a:rPr lang="en-US" sz="2000" dirty="0" err="1"/>
              <a:t>ወቅት</a:t>
            </a:r>
            <a:r>
              <a:rPr lang="en-US" sz="2000" dirty="0"/>
              <a:t> </a:t>
            </a:r>
            <a:r>
              <a:rPr lang="en-US" sz="2000" dirty="0" err="1"/>
              <a:t>በአካባቢው</a:t>
            </a:r>
            <a:r>
              <a:rPr lang="en-US" sz="2000" dirty="0"/>
              <a:t> </a:t>
            </a:r>
            <a:r>
              <a:rPr lang="en-US" sz="2000" dirty="0" err="1"/>
              <a:t>ከሚካሄዱ</a:t>
            </a:r>
            <a:r>
              <a:rPr lang="en-US" sz="2000" dirty="0"/>
              <a:t> </a:t>
            </a:r>
            <a:r>
              <a:rPr lang="en-US" sz="2000" dirty="0" err="1"/>
              <a:t>የመሰረተ</a:t>
            </a:r>
            <a:r>
              <a:rPr lang="en-US" sz="2000" dirty="0"/>
              <a:t> </a:t>
            </a:r>
            <a:r>
              <a:rPr lang="en-US" sz="2000" dirty="0" err="1"/>
              <a:t>ልማት</a:t>
            </a:r>
            <a:r>
              <a:rPr lang="en-US" sz="2000" dirty="0"/>
              <a:t> </a:t>
            </a:r>
            <a:r>
              <a:rPr lang="en-US" sz="2000" dirty="0" err="1"/>
              <a:t>ማሻሻያዎች</a:t>
            </a:r>
            <a:r>
              <a:rPr lang="en-US" sz="2000" dirty="0"/>
              <a:t> </a:t>
            </a:r>
            <a:r>
              <a:rPr lang="en-US" sz="2000" dirty="0" err="1"/>
              <a:t>ጋር</a:t>
            </a:r>
            <a:r>
              <a:rPr lang="en-US" sz="2000" dirty="0"/>
              <a:t> </a:t>
            </a:r>
            <a:r>
              <a:rPr lang="en-US" sz="2000" dirty="0" err="1"/>
              <a:t>በተያያዘ</a:t>
            </a:r>
            <a:r>
              <a:rPr lang="en-US" sz="2000" dirty="0"/>
              <a:t> </a:t>
            </a:r>
            <a:r>
              <a:rPr lang="en-US" sz="2000" dirty="0" err="1"/>
              <a:t>የተነሱ</a:t>
            </a:r>
            <a:r>
              <a:rPr lang="en-US" sz="2000" dirty="0"/>
              <a:t> </a:t>
            </a:r>
            <a:r>
              <a:rPr lang="en-US" sz="2000" dirty="0" err="1"/>
              <a:t>የተለያዩ</a:t>
            </a:r>
            <a:r>
              <a:rPr lang="en-US" sz="2000" dirty="0"/>
              <a:t> </a:t>
            </a:r>
            <a:r>
              <a:rPr lang="en-US" sz="2000" dirty="0" err="1"/>
              <a:t>ኩነቶች</a:t>
            </a:r>
            <a:r>
              <a:rPr lang="en-US" sz="2000" dirty="0"/>
              <a:t> </a:t>
            </a:r>
            <a:r>
              <a:rPr lang="en-US" sz="2000" dirty="0" err="1"/>
              <a:t>እንዴት</a:t>
            </a:r>
            <a:r>
              <a:rPr lang="en-US" sz="2000" dirty="0"/>
              <a:t> </a:t>
            </a:r>
            <a:r>
              <a:rPr lang="en-US" sz="2000" dirty="0" err="1"/>
              <a:t>ከላይ</a:t>
            </a:r>
            <a:r>
              <a:rPr lang="en-US" sz="2000" dirty="0"/>
              <a:t> </a:t>
            </a:r>
            <a:r>
              <a:rPr lang="en-US" sz="2000" dirty="0" err="1"/>
              <a:t>በተገለጹት</a:t>
            </a:r>
            <a:r>
              <a:rPr lang="en-US" sz="2000" dirty="0"/>
              <a:t> </a:t>
            </a:r>
            <a:r>
              <a:rPr lang="en-US" sz="2000" dirty="0" err="1"/>
              <a:t>ምክረ</a:t>
            </a:r>
            <a:r>
              <a:rPr lang="en-US" sz="2000" dirty="0"/>
              <a:t> </a:t>
            </a:r>
            <a:r>
              <a:rPr lang="en-US" sz="2000" dirty="0" err="1"/>
              <a:t>ሀሳቦች</a:t>
            </a:r>
            <a:r>
              <a:rPr lang="en-US" sz="2000" dirty="0"/>
              <a:t> </a:t>
            </a:r>
            <a:r>
              <a:rPr lang="en-US" sz="2000" dirty="0" err="1"/>
              <a:t>አማካኝነት</a:t>
            </a:r>
            <a:r>
              <a:rPr lang="en-US" sz="2000" dirty="0"/>
              <a:t> </a:t>
            </a:r>
            <a:r>
              <a:rPr lang="en-US" sz="2000" dirty="0" err="1"/>
              <a:t>ሊፈቱ</a:t>
            </a:r>
            <a:r>
              <a:rPr lang="en-US" sz="2000" dirty="0"/>
              <a:t> </a:t>
            </a:r>
            <a:r>
              <a:rPr lang="en-US" sz="2000" dirty="0" err="1"/>
              <a:t>እንደሚችሉ</a:t>
            </a:r>
            <a:r>
              <a:rPr lang="en-US" sz="2000" dirty="0"/>
              <a:t> </a:t>
            </a:r>
            <a:r>
              <a:rPr lang="en-US" sz="2000" dirty="0" err="1"/>
              <a:t>ጥቂት</a:t>
            </a:r>
            <a:r>
              <a:rPr lang="en-US" sz="2000" dirty="0"/>
              <a:t> </a:t>
            </a:r>
            <a:r>
              <a:rPr lang="en-US" sz="2000" dirty="0" err="1"/>
              <a:t>ምሳሌሎችን</a:t>
            </a:r>
            <a:r>
              <a:rPr lang="en-US" sz="2000" dirty="0"/>
              <a:t> </a:t>
            </a:r>
            <a:r>
              <a:rPr lang="en-US" sz="2000" dirty="0" err="1"/>
              <a:t>መመልከት</a:t>
            </a:r>
            <a:r>
              <a:rPr lang="ti-ET" sz="2000" dirty="0"/>
              <a:t>።</a:t>
            </a:r>
            <a:r>
              <a:rPr lang="en-US" sz="2000" dirty="0"/>
              <a:t> 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</a:p>
          <a:p>
            <a:pPr marL="914400" lvl="1" indent="-457200">
              <a:buFont typeface="Courier New"/>
              <a:buChar char="o"/>
            </a:pP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ትልቅ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ዝግጅት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መንገድ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መዝጋትን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ይጠይቃል</a:t>
            </a:r>
            <a:r>
              <a:rPr lang="ti-ET" sz="2000" dirty="0">
                <a:latin typeface="Nyala" pitchFamily="2" charset="0"/>
                <a:ea typeface="+mn-lt"/>
                <a:cs typeface="+mn-lt"/>
              </a:rPr>
              <a:t>።</a:t>
            </a:r>
            <a:endParaRPr lang="en-US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914400" lvl="1" indent="-457200">
              <a:buFont typeface="Courier New"/>
              <a:buChar char="o"/>
            </a:pP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ለጥገና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ፓርኮች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፣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መንገድ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ወይም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የህዝብ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መሰብሰቢያ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ቦታን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በጊዜያዊነት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መዝጋትን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የሚፈልግ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አነስተኛ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ፕሮጀክት</a:t>
            </a:r>
            <a:r>
              <a:rPr lang="ti-ET" sz="2000" dirty="0">
                <a:latin typeface="Nyala" pitchFamily="2" charset="0"/>
                <a:ea typeface="+mn-lt"/>
                <a:cs typeface="+mn-lt"/>
              </a:rPr>
              <a:t>።</a:t>
            </a:r>
            <a:endParaRPr lang="en-US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914400" lvl="1" indent="-457200">
              <a:buFont typeface="Courier New"/>
              <a:buChar char="o"/>
            </a:pP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የተለያዩ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የተሳትፎ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ዙሮች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ያሉት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ትልቅ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አዲስ</a:t>
            </a:r>
            <a:r>
              <a:rPr lang="en-US" sz="2000" dirty="0"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000" dirty="0" err="1">
                <a:latin typeface="Nyala" pitchFamily="2" charset="0"/>
                <a:ea typeface="+mn-lt"/>
                <a:cs typeface="+mn-lt"/>
              </a:rPr>
              <a:t>ፕሮጀክት</a:t>
            </a:r>
            <a:endParaRPr lang="en-US" dirty="0"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457200" indent="-457200">
              <a:buAutoNum type="arabicPeriod"/>
            </a:pPr>
            <a:r>
              <a:rPr lang="en-US" sz="2000" dirty="0" err="1"/>
              <a:t>ምን</a:t>
            </a:r>
            <a:r>
              <a:rPr lang="en-US" sz="2000" dirty="0"/>
              <a:t> </a:t>
            </a:r>
            <a:r>
              <a:rPr lang="en-US" sz="2000" dirty="0" err="1"/>
              <a:t>የግንኙነት</a:t>
            </a:r>
            <a:r>
              <a:rPr lang="en-US" sz="2000" dirty="0"/>
              <a:t> </a:t>
            </a:r>
            <a:r>
              <a:rPr lang="en-US" sz="2000" dirty="0" err="1"/>
              <a:t>ስትራቴጂዎች</a:t>
            </a:r>
            <a:r>
              <a:rPr lang="en-US" sz="2000" dirty="0"/>
              <a:t> </a:t>
            </a:r>
            <a:r>
              <a:rPr lang="en-US" sz="2000" dirty="0" err="1"/>
              <a:t>ውጤታማ</a:t>
            </a:r>
            <a:r>
              <a:rPr lang="en-US" sz="2000" dirty="0"/>
              <a:t> </a:t>
            </a:r>
            <a:r>
              <a:rPr lang="en-US" sz="2000" dirty="0" err="1"/>
              <a:t>እንደሆኑ</a:t>
            </a:r>
            <a:r>
              <a:rPr lang="en-US" sz="2000" dirty="0"/>
              <a:t>፣ </a:t>
            </a:r>
            <a:r>
              <a:rPr lang="en-US" sz="2000" dirty="0" err="1"/>
              <a:t>ክፍተቶች</a:t>
            </a:r>
            <a:r>
              <a:rPr lang="en-US" sz="2000" dirty="0"/>
              <a:t> </a:t>
            </a:r>
            <a:r>
              <a:rPr lang="en-US" sz="2000" dirty="0" err="1"/>
              <a:t>የት</a:t>
            </a:r>
            <a:r>
              <a:rPr lang="en-US" sz="2000" dirty="0"/>
              <a:t> </a:t>
            </a:r>
            <a:r>
              <a:rPr lang="en-US" sz="2000" dirty="0" err="1"/>
              <a:t>እንዳሉ</a:t>
            </a:r>
            <a:r>
              <a:rPr lang="en-US" sz="2000" dirty="0"/>
              <a:t> </a:t>
            </a:r>
            <a:r>
              <a:rPr lang="en-US" sz="2000" dirty="0" err="1"/>
              <a:t>እና</a:t>
            </a:r>
            <a:r>
              <a:rPr lang="en-US" sz="2000" dirty="0"/>
              <a:t> </a:t>
            </a:r>
            <a:r>
              <a:rPr lang="en-US" sz="2000" dirty="0" err="1"/>
              <a:t>የማህበረሰብ</a:t>
            </a:r>
            <a:r>
              <a:rPr lang="en-US" sz="2000" dirty="0"/>
              <a:t> </a:t>
            </a:r>
            <a:r>
              <a:rPr lang="en-US" sz="2000" dirty="0" err="1"/>
              <a:t>አባላት</a:t>
            </a:r>
            <a:r>
              <a:rPr lang="en-US" sz="2000" dirty="0"/>
              <a:t> </a:t>
            </a:r>
            <a:r>
              <a:rPr lang="en-US" sz="2000" dirty="0" err="1"/>
              <a:t>እንዴት</a:t>
            </a:r>
            <a:r>
              <a:rPr lang="en-US" sz="2000" dirty="0"/>
              <a:t> </a:t>
            </a:r>
            <a:r>
              <a:rPr lang="en-US" sz="2000" dirty="0" err="1"/>
              <a:t>አዲሱን</a:t>
            </a:r>
            <a:r>
              <a:rPr lang="en-US" sz="2000" dirty="0"/>
              <a:t> </a:t>
            </a:r>
            <a:r>
              <a:rPr lang="en-US" sz="2000" dirty="0" err="1"/>
              <a:t>አሰራር</a:t>
            </a:r>
            <a:r>
              <a:rPr lang="en-US" sz="2000" dirty="0"/>
              <a:t> </a:t>
            </a:r>
            <a:r>
              <a:rPr lang="en-US" sz="2000" dirty="0" err="1"/>
              <a:t>እንደሚላመዱት</a:t>
            </a:r>
            <a:r>
              <a:rPr lang="en-US" sz="2000" dirty="0"/>
              <a:t> </a:t>
            </a:r>
            <a:r>
              <a:rPr lang="en-US" sz="2000" dirty="0" err="1"/>
              <a:t>ለመከታተል</a:t>
            </a:r>
            <a:r>
              <a:rPr lang="en-US" sz="2000" dirty="0"/>
              <a:t> </a:t>
            </a:r>
            <a:r>
              <a:rPr lang="en-US" sz="2000" dirty="0" err="1"/>
              <a:t>ግልጽ</a:t>
            </a:r>
            <a:r>
              <a:rPr lang="en-US" sz="2000" dirty="0"/>
              <a:t> </a:t>
            </a:r>
            <a:r>
              <a:rPr lang="en-US" sz="2000" dirty="0" err="1"/>
              <a:t>የግምገማ</a:t>
            </a:r>
            <a:r>
              <a:rPr lang="en-US" sz="2000" dirty="0"/>
              <a:t> </a:t>
            </a:r>
            <a:r>
              <a:rPr lang="en-US" sz="2000" dirty="0" err="1"/>
              <a:t>ማዕቀፍ</a:t>
            </a:r>
            <a:r>
              <a:rPr lang="en-US" sz="2000" dirty="0"/>
              <a:t> </a:t>
            </a:r>
            <a:r>
              <a:rPr lang="en-US" sz="2000" dirty="0" err="1"/>
              <a:t>ማዘጋጀት</a:t>
            </a:r>
            <a:r>
              <a:rPr lang="ti-ET" sz="2000" dirty="0"/>
              <a:t>።</a:t>
            </a:r>
            <a:r>
              <a:rPr lang="en-US" sz="2000" dirty="0">
                <a:latin typeface="Nyala" pitchFamily="2" charset="0"/>
              </a:rPr>
              <a:t> </a:t>
            </a:r>
            <a:endParaRPr lang="en-US" dirty="0">
              <a:latin typeface="Nya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113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52C8-F4BB-C6C6-3C31-76861C7B7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FED7D46-BF88-CFAB-5C74-DD2B60032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1668" y="4138635"/>
            <a:ext cx="9647254" cy="167029"/>
            <a:chOff x="1093416" y="3452483"/>
            <a:chExt cx="10068839" cy="195718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650F441-4539-DE51-45EC-BA2CE88BA2F1}"/>
                </a:ext>
              </a:extLst>
            </p:cNvPr>
            <p:cNvCxnSpPr/>
            <p:nvPr/>
          </p:nvCxnSpPr>
          <p:spPr>
            <a:xfrm>
              <a:off x="1093416" y="3543821"/>
              <a:ext cx="10068839" cy="167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F38ADD-09CA-0052-64C2-FAC4B75B81BB}"/>
                </a:ext>
              </a:extLst>
            </p:cNvPr>
            <p:cNvSpPr/>
            <p:nvPr/>
          </p:nvSpPr>
          <p:spPr>
            <a:xfrm flipV="1">
              <a:off x="1337503" y="3452483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211A56-1806-7DF8-3BD1-53F2161C6CC7}"/>
                </a:ext>
              </a:extLst>
            </p:cNvPr>
            <p:cNvSpPr/>
            <p:nvPr/>
          </p:nvSpPr>
          <p:spPr>
            <a:xfrm flipV="1">
              <a:off x="4620066" y="3473360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F520162-D799-34B1-B386-1AACA3C92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0052545" y="370290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BAA784E-F757-B6E6-19D4-8C161C5CC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969815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827B5C9-9B0B-A430-3FEF-79E4AD6BD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54174" y="3700520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599CB8B-127E-43E5-0E37-E9CD366CE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453556" y="422526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1BE5017-8C2E-41EA-9F85-3D937FDAE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3435420" y="4225489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FB732FC-7A93-B0C9-8251-CD533B2B3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314429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D4E5A38-B279-4C94-2787-E2E48CCC4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151635" y="4237211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C15824E-6908-1047-8A3B-13BEBBEFA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920712" y="4225488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561AF33-681B-8A16-8A8A-5F241749A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912527" y="4225488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FC9A001-9664-7F1B-AA1A-1021FCC69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እስከ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ሰኔ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ያለው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የጊዜ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ሰሌዳ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ጠቅላላ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ምልከታ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 </a:t>
            </a:r>
            <a:endParaRPr lang="en-US" dirty="0">
              <a:latin typeface="Aptos Display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8F8E7D-53C7-F4ED-3B42-6929B2DAB069}"/>
              </a:ext>
            </a:extLst>
          </p:cNvPr>
          <p:cNvSpPr txBox="1"/>
          <p:nvPr/>
        </p:nvSpPr>
        <p:spPr>
          <a:xfrm>
            <a:off x="1121820" y="4309314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 err="1">
                <a:latin typeface="Nyala" pitchFamily="2" charset="0"/>
                <a:ea typeface="Calibri"/>
                <a:cs typeface="Calibri"/>
              </a:rPr>
              <a:t>ግንቦት</a:t>
            </a:r>
            <a:endParaRPr lang="en-US" b="1" dirty="0">
              <a:latin typeface="Nyala" pitchFamily="2" charset="0"/>
              <a:ea typeface="Calibri"/>
              <a:cs typeface="Calibri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623107-395F-25D4-94D5-65ABD11EBC3E}"/>
              </a:ext>
            </a:extLst>
          </p:cNvPr>
          <p:cNvSpPr txBox="1"/>
          <p:nvPr/>
        </p:nvSpPr>
        <p:spPr>
          <a:xfrm>
            <a:off x="1050376" y="2495292"/>
            <a:ext cx="1871479" cy="120032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ግንቦት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13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ስብሰባ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#10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>
                <a:latin typeface="Nyala" pitchFamily="2" charset="0"/>
                <a:ea typeface="Calibri"/>
                <a:cs typeface="Calibri"/>
              </a:rPr>
              <a:t>(ከ6-8 PM 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ሰዓት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ቅልቅል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5243CD-8FE7-704D-4F2C-645B4AA2364A}"/>
              </a:ext>
            </a:extLst>
          </p:cNvPr>
          <p:cNvSpPr txBox="1"/>
          <p:nvPr/>
        </p:nvSpPr>
        <p:spPr>
          <a:xfrm>
            <a:off x="1431933" y="4749653"/>
            <a:ext cx="1321379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ግንቦት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18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የTF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አባል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ግብረ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መልስ</a:t>
            </a:r>
            <a:endParaRPr lang="en-US" dirty="0">
              <a:latin typeface="Nyal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0D8C75-B776-AED8-EBEE-1E75EFE94D3A}"/>
              </a:ext>
            </a:extLst>
          </p:cNvPr>
          <p:cNvSpPr txBox="1"/>
          <p:nvPr/>
        </p:nvSpPr>
        <p:spPr>
          <a:xfrm>
            <a:off x="2897317" y="4749652"/>
            <a:ext cx="1133810" cy="1477328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ግንቦት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25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የተሻሻለ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መዝገብ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ለTF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ይቀርባል</a:t>
            </a:r>
            <a:endParaRPr lang="en-US" dirty="0">
              <a:latin typeface="Nyala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E16FD5-006F-59C2-5A6D-35B0732F941B}"/>
              </a:ext>
            </a:extLst>
          </p:cNvPr>
          <p:cNvSpPr txBox="1"/>
          <p:nvPr/>
        </p:nvSpPr>
        <p:spPr>
          <a:xfrm>
            <a:off x="3435420" y="2767528"/>
            <a:ext cx="1783217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ግንቦት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29</a:t>
            </a:r>
          </a:p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የህዝብ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አስተያየት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መስጫ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ጊዜ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መዝጊያ</a:t>
            </a:r>
            <a:endParaRPr lang="en-US" dirty="0">
              <a:latin typeface="Nyala" pitchFamily="2" charset="0"/>
              <a:ea typeface="Calibri"/>
              <a:cs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46A67F-06DD-CC7E-386C-25C8A72156B2}"/>
              </a:ext>
            </a:extLst>
          </p:cNvPr>
          <p:cNvSpPr txBox="1"/>
          <p:nvPr/>
        </p:nvSpPr>
        <p:spPr>
          <a:xfrm>
            <a:off x="4246215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 err="1">
                <a:latin typeface="Nyala" pitchFamily="2" charset="0"/>
                <a:ea typeface="Calibri"/>
                <a:cs typeface="Calibri"/>
              </a:rPr>
              <a:t>ሰኔ</a:t>
            </a:r>
            <a:endParaRPr lang="en-US" b="1" dirty="0">
              <a:latin typeface="Nyala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5CC6EB-A6B4-5E37-B533-115724B1B0DC}"/>
              </a:ext>
            </a:extLst>
          </p:cNvPr>
          <p:cNvSpPr txBox="1"/>
          <p:nvPr/>
        </p:nvSpPr>
        <p:spPr>
          <a:xfrm>
            <a:off x="4128239" y="4749651"/>
            <a:ext cx="1133810" cy="120032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ሰኔ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1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የዳሰሳ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ጥናት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ዳታ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ለTF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ይቀርባል</a:t>
            </a:r>
            <a:endParaRPr lang="en-US" dirty="0">
              <a:latin typeface="Nyala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E801AF-ED12-0C04-43AC-6B63B5DA58CB}"/>
              </a:ext>
            </a:extLst>
          </p:cNvPr>
          <p:cNvSpPr txBox="1"/>
          <p:nvPr/>
        </p:nvSpPr>
        <p:spPr>
          <a:xfrm>
            <a:off x="5347439" y="4749651"/>
            <a:ext cx="1309656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ሰኔ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5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የTF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ግብረ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መልስ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F64EC3-6C43-E904-D674-0FFFDB64ACCC}"/>
              </a:ext>
            </a:extLst>
          </p:cNvPr>
          <p:cNvSpPr txBox="1"/>
          <p:nvPr/>
        </p:nvSpPr>
        <p:spPr>
          <a:xfrm>
            <a:off x="6754209" y="4761374"/>
            <a:ext cx="1403440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ሰኔ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10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ረቂቅ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ሪፖርት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ለTF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ይቀርባል</a:t>
            </a:r>
            <a:endParaRPr lang="en-US" dirty="0">
              <a:latin typeface="Nyala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00ABB1-F1FC-7981-BDEF-5CD89B405259}"/>
              </a:ext>
            </a:extLst>
          </p:cNvPr>
          <p:cNvSpPr txBox="1"/>
          <p:nvPr/>
        </p:nvSpPr>
        <p:spPr>
          <a:xfrm>
            <a:off x="6819143" y="2497004"/>
            <a:ext cx="1870061" cy="120032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ሰኔ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17</a:t>
            </a:r>
            <a:br>
              <a:rPr lang="en-US" dirty="0">
                <a:latin typeface="Nyala" pitchFamily="2" charset="0"/>
                <a:ea typeface="Calibri"/>
                <a:cs typeface="Calibri"/>
              </a:rPr>
            </a:br>
            <a:r>
              <a:rPr lang="en-US" dirty="0" err="1">
                <a:latin typeface="Nyala" pitchFamily="2" charset="0"/>
                <a:ea typeface="Calibri"/>
                <a:cs typeface="Calibri"/>
              </a:rPr>
              <a:t>ስብሰባ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#11</a:t>
            </a:r>
          </a:p>
          <a:p>
            <a:pPr algn="ctr"/>
            <a:r>
              <a:rPr lang="en-US" dirty="0">
                <a:latin typeface="Nyala" pitchFamily="2" charset="0"/>
                <a:ea typeface="Calibri"/>
                <a:cs typeface="Calibri"/>
              </a:rPr>
              <a:t>(ከ6-8 PM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ሰዓት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ቅልቅል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0F96AD-B15D-EF8C-93C8-B6A9D95A8D1F}"/>
              </a:ext>
            </a:extLst>
          </p:cNvPr>
          <p:cNvSpPr txBox="1"/>
          <p:nvPr/>
        </p:nvSpPr>
        <p:spPr>
          <a:xfrm>
            <a:off x="9030924" y="2485719"/>
            <a:ext cx="2043242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ካስፈለገ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የሰኔ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24</a:t>
            </a:r>
            <a:br>
              <a:rPr lang="en-US" dirty="0">
                <a:latin typeface="Nyala" pitchFamily="2" charset="0"/>
                <a:ea typeface="Calibri"/>
                <a:cs typeface="Calibri"/>
              </a:rPr>
            </a:br>
            <a:r>
              <a:rPr lang="en-US" dirty="0" err="1">
                <a:latin typeface="Nyala" pitchFamily="2" charset="0"/>
                <a:ea typeface="Calibri"/>
                <a:cs typeface="Calibri"/>
              </a:rPr>
              <a:t>ስብሰባ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#12</a:t>
            </a:r>
          </a:p>
          <a:p>
            <a:pPr algn="ctr"/>
            <a:r>
              <a:rPr lang="en-US" dirty="0">
                <a:latin typeface="Nyala" pitchFamily="2" charset="0"/>
                <a:ea typeface="Calibri"/>
                <a:cs typeface="Calibri"/>
              </a:rPr>
              <a:t>(ከ6-8 PM 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ሰዓት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ቅልቅል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E421854-13A0-0DCA-2593-414270BFAD66}"/>
              </a:ext>
            </a:extLst>
          </p:cNvPr>
          <p:cNvSpPr txBox="1"/>
          <p:nvPr/>
        </p:nvSpPr>
        <p:spPr>
          <a:xfrm>
            <a:off x="10583363" y="3857414"/>
            <a:ext cx="1409700" cy="92333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 err="1">
                <a:solidFill>
                  <a:srgbClr val="00B050"/>
                </a:solidFill>
                <a:latin typeface="Nyala" pitchFamily="2" charset="0"/>
                <a:ea typeface="Calibri"/>
                <a:cs typeface="Calibri"/>
              </a:rPr>
              <a:t>የመጨረሻ</a:t>
            </a:r>
            <a:r>
              <a:rPr lang="en-US" b="1" dirty="0">
                <a:solidFill>
                  <a:srgbClr val="00B050"/>
                </a:solidFill>
                <a:latin typeface="Nyala" pitchFamily="2" charset="0"/>
                <a:ea typeface="Calibri"/>
                <a:cs typeface="Calibri"/>
              </a:rPr>
              <a:t> </a:t>
            </a:r>
            <a:r>
              <a:rPr lang="en-US" b="1" dirty="0" err="1">
                <a:solidFill>
                  <a:srgbClr val="00B050"/>
                </a:solidFill>
                <a:latin typeface="Nyala" pitchFamily="2" charset="0"/>
                <a:ea typeface="Calibri"/>
                <a:cs typeface="Calibri"/>
              </a:rPr>
              <a:t>ሪፖርት</a:t>
            </a:r>
            <a:r>
              <a:rPr lang="en-US" b="1" dirty="0">
                <a:solidFill>
                  <a:srgbClr val="00B050"/>
                </a:solidFill>
                <a:latin typeface="Nyala" pitchFamily="2" charset="0"/>
                <a:ea typeface="Calibri"/>
                <a:cs typeface="Calibri"/>
              </a:rPr>
              <a:t> ሰኔ30 </a:t>
            </a:r>
            <a:r>
              <a:rPr lang="en-US" b="1" dirty="0" err="1">
                <a:solidFill>
                  <a:srgbClr val="00B050"/>
                </a:solidFill>
                <a:latin typeface="Nyala" pitchFamily="2" charset="0"/>
                <a:ea typeface="Calibri"/>
                <a:cs typeface="Calibri"/>
              </a:rPr>
              <a:t>ይቀርባል</a:t>
            </a:r>
            <a:r>
              <a:rPr lang="en-US" b="1" dirty="0">
                <a:solidFill>
                  <a:srgbClr val="00B050"/>
                </a:solidFill>
                <a:ea typeface="Calibri"/>
                <a:cs typeface="Calibri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872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ea typeface="Calibri Light"/>
                <a:cs typeface="Arial" panose="020B0604020202020204" pitchFamily="34" charset="0"/>
              </a:rPr>
              <a:t>የቀረጻ</a:t>
            </a:r>
            <a:r>
              <a:rPr lang="en-US" dirty="0">
                <a:latin typeface="Nyala" pitchFamily="2" charset="0"/>
                <a:ea typeface="Calibri Ligh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Arial" panose="020B0604020202020204" pitchFamily="34" charset="0"/>
              </a:rPr>
              <a:t>ማስታወቂያ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ይህ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ስብሰባ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የሚቀረጽ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ሲሆን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የአካባቢ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ጥበቃና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መዝናኛ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መምሪያ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ወይም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የኢነርጂና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የአካባቢ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ጉዳዮች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ስራ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አስፈጻሚ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ኦፊሰሩ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ቪዲዮውን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፣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የማይንቀሳቀሱ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ምስሎችን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፣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ድምጽ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የውይይት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ጽሁፎችን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ለማሰራጨት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ሊመርጡ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ይችላሉ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በዚህ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የቨርቹዋል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ስብሰባ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በመቀጠል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የሚቀረጸው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ዝግጅት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አባል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ለመሆን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ይስማማሉ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ቅጂዎቹና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የውይይት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ጽሁፎቹ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እንደ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መዝገቦች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ተደርገው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ሊያዙ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ይችላሉ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US" sz="2400" dirty="0">
              <a:solidFill>
                <a:srgbClr val="000000"/>
              </a:solidFill>
              <a:latin typeface="Aptos Narrow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የZoom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ሎጅስቲክስ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/>
              <a:t>ውይይቱ</a:t>
            </a:r>
            <a:r>
              <a:rPr lang="en-US" sz="2800" dirty="0"/>
              <a:t> </a:t>
            </a:r>
            <a:r>
              <a:rPr lang="en-US" sz="2800" dirty="0" err="1"/>
              <a:t>ለአባላት</a:t>
            </a:r>
            <a:r>
              <a:rPr lang="en-US" sz="2800" dirty="0"/>
              <a:t> </a:t>
            </a:r>
            <a:r>
              <a:rPr lang="en-US" sz="2800" dirty="0" err="1"/>
              <a:t>አስተያየቶች</a:t>
            </a:r>
            <a:r>
              <a:rPr lang="en-US" sz="2800" dirty="0"/>
              <a:t> </a:t>
            </a:r>
            <a:r>
              <a:rPr lang="en-US" sz="2800" dirty="0" err="1"/>
              <a:t>እንዲሰጡ</a:t>
            </a:r>
            <a:r>
              <a:rPr lang="en-US" sz="2800" dirty="0"/>
              <a:t> </a:t>
            </a:r>
            <a:r>
              <a:rPr lang="en-US" sz="2800" dirty="0" err="1"/>
              <a:t>እና</a:t>
            </a:r>
            <a:r>
              <a:rPr lang="en-US" sz="2800" dirty="0"/>
              <a:t> </a:t>
            </a:r>
            <a:r>
              <a:rPr lang="en-US" sz="2800" dirty="0" err="1"/>
              <a:t>ጥያቄዎች</a:t>
            </a:r>
            <a:r>
              <a:rPr lang="en-US" sz="2800" dirty="0"/>
              <a:t> </a:t>
            </a:r>
            <a:r>
              <a:rPr lang="en-US" sz="2800" dirty="0" err="1"/>
              <a:t>እንዲጠይቁ</a:t>
            </a:r>
            <a:r>
              <a:rPr lang="en-US" sz="2800" dirty="0"/>
              <a:t> </a:t>
            </a:r>
            <a:r>
              <a:rPr lang="en-US" sz="2800" dirty="0" err="1"/>
              <a:t>ይቀርባል</a:t>
            </a:r>
            <a:r>
              <a:rPr lang="en-US" sz="2800" dirty="0"/>
              <a:t> (</a:t>
            </a:r>
            <a:r>
              <a:rPr lang="en-US" sz="2800" dirty="0" err="1"/>
              <a:t>በህዝብ</a:t>
            </a:r>
            <a:r>
              <a:rPr lang="en-US" sz="2800" dirty="0"/>
              <a:t> </a:t>
            </a:r>
            <a:r>
              <a:rPr lang="en-US" sz="2800" dirty="0" err="1"/>
              <a:t>መዝገብ</a:t>
            </a:r>
            <a:r>
              <a:rPr lang="en-US" sz="2800" dirty="0"/>
              <a:t> </a:t>
            </a:r>
            <a:r>
              <a:rPr lang="en-US" sz="2800" dirty="0" err="1"/>
              <a:t>የሚመዘገብ</a:t>
            </a:r>
            <a:r>
              <a:rPr lang="en-US" sz="2800" dirty="0"/>
              <a:t> </a:t>
            </a:r>
            <a:r>
              <a:rPr lang="en-US" sz="2800" dirty="0" err="1"/>
              <a:t>ሆኖ</a:t>
            </a:r>
            <a:r>
              <a:rPr lang="en-US" sz="2800" dirty="0"/>
              <a:t>)</a:t>
            </a:r>
            <a:r>
              <a:rPr lang="ti-ET" sz="2800" dirty="0"/>
              <a:t>።</a:t>
            </a:r>
            <a:endParaRPr lang="en-US" sz="2800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/>
              <a:t>እባክዎ</a:t>
            </a:r>
            <a:r>
              <a:rPr lang="en-US" sz="2800" dirty="0"/>
              <a:t> </a:t>
            </a:r>
            <a:r>
              <a:rPr lang="en-US" sz="2800" dirty="0" err="1"/>
              <a:t>የግል</a:t>
            </a:r>
            <a:r>
              <a:rPr lang="en-US" sz="2800" dirty="0"/>
              <a:t> </a:t>
            </a:r>
            <a:r>
              <a:rPr lang="en-US" sz="2800" dirty="0" err="1"/>
              <a:t>የመልዕክት</a:t>
            </a:r>
            <a:r>
              <a:rPr lang="en-US" sz="2800" dirty="0"/>
              <a:t> </a:t>
            </a:r>
            <a:r>
              <a:rPr lang="en-US" sz="2800" dirty="0" err="1"/>
              <a:t>መተግበሪያ</a:t>
            </a:r>
            <a:r>
              <a:rPr lang="en-US" sz="2800" dirty="0"/>
              <a:t> </a:t>
            </a:r>
            <a:r>
              <a:rPr lang="en-US" sz="2800" dirty="0" err="1"/>
              <a:t>አይጠቀሙ</a:t>
            </a:r>
            <a:r>
              <a:rPr lang="ti-ET" sz="2800" dirty="0"/>
              <a:t>።</a:t>
            </a:r>
            <a:endParaRPr lang="en-US" sz="2800" dirty="0"/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/>
              <a:t>እባክዎ</a:t>
            </a:r>
            <a:r>
              <a:rPr lang="en-US" sz="2800" dirty="0"/>
              <a:t> </a:t>
            </a:r>
            <a:r>
              <a:rPr lang="en-US" sz="2800" dirty="0" err="1"/>
              <a:t>የጀርባ</a:t>
            </a:r>
            <a:r>
              <a:rPr lang="en-US" sz="2800" dirty="0"/>
              <a:t> </a:t>
            </a:r>
            <a:r>
              <a:rPr lang="en-US" sz="2800" dirty="0" err="1"/>
              <a:t>ድምጽን</a:t>
            </a:r>
            <a:r>
              <a:rPr lang="en-US" sz="2800" dirty="0"/>
              <a:t> </a:t>
            </a:r>
            <a:r>
              <a:rPr lang="en-US" sz="2800" dirty="0" err="1"/>
              <a:t>ለመቀነስ</a:t>
            </a:r>
            <a:r>
              <a:rPr lang="en-US" sz="2800" dirty="0"/>
              <a:t> ከ</a:t>
            </a:r>
            <a:r>
              <a:rPr lang="ti-ET" sz="2800" dirty="0"/>
              <a:t>ግብረ ኃ</a:t>
            </a:r>
            <a:r>
              <a:rPr lang="en-US" sz="2800" dirty="0" err="1"/>
              <a:t>ይሉ</a:t>
            </a:r>
            <a:r>
              <a:rPr lang="en-US" sz="2800" dirty="0"/>
              <a:t> </a:t>
            </a:r>
            <a:r>
              <a:rPr lang="en-US" sz="2800" dirty="0" err="1"/>
              <a:t>ጋር</a:t>
            </a:r>
            <a:r>
              <a:rPr lang="en-US" sz="2800" dirty="0"/>
              <a:t> </a:t>
            </a:r>
            <a:r>
              <a:rPr lang="en-US" sz="2800" dirty="0" err="1"/>
              <a:t>በንቃት</a:t>
            </a:r>
            <a:r>
              <a:rPr lang="en-US" sz="2800" dirty="0"/>
              <a:t> </a:t>
            </a:r>
            <a:r>
              <a:rPr lang="en-US" sz="2800" dirty="0" err="1"/>
              <a:t>እየተወያዩ</a:t>
            </a:r>
            <a:r>
              <a:rPr lang="en-US" sz="2800" dirty="0"/>
              <a:t> </a:t>
            </a:r>
            <a:r>
              <a:rPr lang="en-US" sz="2800" dirty="0" err="1"/>
              <a:t>ካልሆነ</a:t>
            </a:r>
            <a:r>
              <a:rPr lang="en-US" sz="2800" dirty="0"/>
              <a:t> </a:t>
            </a:r>
            <a:r>
              <a:rPr lang="en-US" sz="2800" dirty="0" err="1"/>
              <a:t>በስተቀር</a:t>
            </a:r>
            <a:r>
              <a:rPr lang="en-US" sz="2800" dirty="0"/>
              <a:t> </a:t>
            </a:r>
            <a:r>
              <a:rPr lang="en-US" sz="2800" dirty="0" err="1"/>
              <a:t>የድምጽ</a:t>
            </a:r>
            <a:r>
              <a:rPr lang="en-US" sz="2800" dirty="0"/>
              <a:t> </a:t>
            </a:r>
            <a:r>
              <a:rPr lang="en-US" sz="2800" dirty="0" err="1"/>
              <a:t>ማጉያዎን</a:t>
            </a:r>
            <a:r>
              <a:rPr lang="en-US" sz="2800" dirty="0"/>
              <a:t> </a:t>
            </a:r>
            <a:r>
              <a:rPr lang="en-US" sz="2800" dirty="0" err="1"/>
              <a:t>ድምጽ</a:t>
            </a:r>
            <a:r>
              <a:rPr lang="en-US" sz="2800" dirty="0"/>
              <a:t> </a:t>
            </a:r>
            <a:r>
              <a:rPr lang="en-US" sz="2800" dirty="0" err="1"/>
              <a:t>ይዝጉ</a:t>
            </a:r>
            <a:r>
              <a:rPr lang="ti-ET" sz="2800" dirty="0"/>
              <a:t>።</a:t>
            </a: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የስም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ዝርዝር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ጥሪ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673" y="1639517"/>
            <a:ext cx="5676560" cy="4848877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የEEA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የጋራ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ሰብሳቢ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: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María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Belén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Power፣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የአካባቢ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ፍትህና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እኩልነት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ፀሀፊ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የDCR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የጋራ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ሰብሳቢ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: 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Nicole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LaChapelle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ኮሚሽነር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በማህበረሰብ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ጤና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መምሪያ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ስር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የአየር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ንብረትና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የአካባቢ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ጤና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ቢሮ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ዳይሬክተር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ወይም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ተወካዩ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፡ 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Logan Bailey፣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መሪ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ተመራማሪ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የመራዥ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ነገሮች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ምድብ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የአየር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ንብረትና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የአካባቢ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ጤና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ቢሮ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የማህበረሰብ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ጤና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መምሪያ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ea typeface="Calibri Light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Cambridge Health Alliance: 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Derrick Neal፣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የማህበረሰብ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ጤና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ዋና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ኦፊሰር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Cambridge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ከተማ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የCambridge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የመልሶ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ልማት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ባለስልጣን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: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Kyle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Vangel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የፕሮጀክቶችና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ዕቅድ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ዳይሬክተር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የNAACP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የCambridge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ቅርንጫፍ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: 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Ken Reeves፣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ፕሬዝዳንት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Cambridge Black Pastors Alliance, Inc.: 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Jeremy D. Battle፣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ቄስ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Western Avenue </a:t>
            </a:r>
            <a:r>
              <a:rPr lang="am-ET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ቤተክርስቲያን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681311" y="1746757"/>
            <a:ext cx="5034174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Massachusetts Bicycle Coalition, Inc.: 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Galen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Mook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ሥራ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አስፈጻሚ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ዳይሬክተር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Charles River Conservancy, Inc.: 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Laura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Jasinski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ሥራ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አስፈጻሚ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ዳይሬክተር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Cambridge Mothers Out Front: </a:t>
            </a:r>
            <a:r>
              <a:rPr lang="am-ET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የሉም</a:t>
            </a:r>
            <a:endParaRPr lang="en-US" sz="1700" b="1" dirty="0">
              <a:solidFill>
                <a:schemeClr val="tx1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The People for Riverbend Park Trust:</a:t>
            </a: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</a:t>
            </a:r>
            <a:r>
              <a:rPr lang="en-US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Franziska "Fran" </a:t>
            </a:r>
            <a:r>
              <a:rPr lang="en-US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Amacher</a:t>
            </a:r>
            <a:r>
              <a:rPr lang="am-ET" sz="1700" dirty="0">
                <a:solidFill>
                  <a:schemeClr val="tx1"/>
                </a:solidFill>
                <a:latin typeface="Aptos Narrow"/>
                <a:ea typeface="+mn-lt"/>
                <a:cs typeface="Times New Roman" panose="02020603050405020304" pitchFamily="18" charset="0"/>
              </a:rPr>
              <a:t>፣</a:t>
            </a:r>
            <a:r>
              <a:rPr lang="en-US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ባለአደራ</a:t>
            </a:r>
            <a:endParaRPr lang="en-US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 </a:t>
            </a:r>
            <a:r>
              <a:rPr lang="en-US" sz="17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:</a:t>
            </a:r>
            <a:r>
              <a:rPr lang="en-US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Lawrence Adkins</a:t>
            </a:r>
            <a:endParaRPr lang="en-US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 </a:t>
            </a:r>
            <a:r>
              <a:rPr lang="en-US" sz="17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: </a:t>
            </a:r>
            <a:r>
              <a:rPr lang="en-US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Sheila Headley-Burwell</a:t>
            </a:r>
            <a:endParaRPr lang="en-US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 </a:t>
            </a:r>
            <a:r>
              <a:rPr lang="en-US" sz="17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: </a:t>
            </a:r>
            <a:r>
              <a:rPr lang="en-US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Steven Miller</a:t>
            </a:r>
            <a:endParaRPr lang="en-US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 </a:t>
            </a:r>
            <a:r>
              <a:rPr lang="en-US" sz="17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:</a:t>
            </a:r>
            <a:r>
              <a:rPr lang="en-US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Thomas Leonard</a:t>
            </a:r>
            <a:endParaRPr lang="en-US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 </a:t>
            </a:r>
            <a:r>
              <a:rPr lang="en-US" sz="17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:</a:t>
            </a:r>
            <a:r>
              <a:rPr lang="en-US" sz="1700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r>
              <a:rPr lang="en-US" sz="17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yala" pitchFamily="2" charset="0"/>
              </a:rPr>
              <a:t>የ</a:t>
            </a:r>
            <a:r>
              <a:rPr lang="ti-ET" dirty="0">
                <a:latin typeface="Nyala" pitchFamily="2" charset="0"/>
              </a:rPr>
              <a:t>ግብረ ኃ</a:t>
            </a:r>
            <a:r>
              <a:rPr lang="en-US" dirty="0" err="1">
                <a:latin typeface="Nyala" pitchFamily="2" charset="0"/>
              </a:rPr>
              <a:t>ይሉ</a:t>
            </a:r>
            <a:r>
              <a:rPr lang="en-US" dirty="0">
                <a:latin typeface="Nyala" pitchFamily="2" charset="0"/>
              </a:rPr>
              <a:t> </a:t>
            </a:r>
            <a:r>
              <a:rPr lang="en-US" dirty="0" err="1">
                <a:latin typeface="Nyala" pitchFamily="2" charset="0"/>
              </a:rPr>
              <a:t>አሰራሮች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ሁሉም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የስብሰባ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ማስታወቂያዎች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በክፍት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ስብሰባ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የህግ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መስፈርቶች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መሰረት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በይፋ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ይለጠፋሉ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ea typeface="Calibri" panose="020F0502020204030204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አጀንዳዎች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ቢያንስ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ከ48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ሰዓት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በፊት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ቀደም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ብለው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የሚሰራጩ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ሆኖ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ግልጽ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የውይይት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ርዕሰ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ጉዳዮችን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ይይዛሉ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የስብሰባ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ቃለ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ጉባኤዎች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በአሳማኝ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የጊዜ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ሰሌዳ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ውስጥ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በይፋ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ይቀርባሉ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በይፋ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ከሚለጠፉ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ስብሰባዎች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ውጭ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ምንም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ውይይት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ወይም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ውሳኔ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አሰጣጥ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አይካሄድም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አስተያየቶችን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ጨምሮ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ሁሉንም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ተናጋሪዎች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በንቃትና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በአክብሮት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ያዳምጣሉ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አለመስማማቶች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ከግለሰቦች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ይልቅ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በሀሳቦች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ላይ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ትኩረት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አድርገው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ገንቢ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በሆነ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መልኩ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ይገለጻሉ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እኩል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ተሳትፎን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ለማረጋገጥ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ማቋረጦች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በጋራ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መሪዎች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ይቀነሳሉ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ለህዝብ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ከቆይታ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ጊዜና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ፎርማት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ግልጽ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መመሪያዎች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ጋር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ሰዓት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ይመደባል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ለህዝብ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ግብአት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እንደ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የውሳኔ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አሰጣጥ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ሂደቱ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አንድ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ክፍል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እውቅናና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ዋጋ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ይሰጣሉ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 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 </a:t>
            </a:r>
            <a:endParaRPr lang="en-US" sz="20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yala" pitchFamily="2" charset="0"/>
              </a:rPr>
              <a:t>የ</a:t>
            </a:r>
            <a:r>
              <a:rPr lang="ti-ET" dirty="0">
                <a:latin typeface="Nyala" pitchFamily="2" charset="0"/>
              </a:rPr>
              <a:t>ግብረ ኃ</a:t>
            </a:r>
            <a:r>
              <a:rPr lang="en-US" dirty="0" err="1">
                <a:latin typeface="Nyala" pitchFamily="2" charset="0"/>
              </a:rPr>
              <a:t>ይሉ</a:t>
            </a:r>
            <a:r>
              <a:rPr lang="en-US" dirty="0">
                <a:latin typeface="Nyala" pitchFamily="2" charset="0"/>
              </a:rPr>
              <a:t> </a:t>
            </a:r>
            <a:r>
              <a:rPr lang="en-US" dirty="0" err="1">
                <a:latin typeface="Nyala" pitchFamily="2" charset="0"/>
              </a:rPr>
              <a:t>አሰራሮች</a:t>
            </a:r>
            <a:r>
              <a:rPr lang="en-US" dirty="0">
                <a:latin typeface="Nyala" pitchFamily="2" charset="0"/>
              </a:rPr>
              <a:t> (</a:t>
            </a:r>
            <a:r>
              <a:rPr lang="en-US" dirty="0" err="1">
                <a:latin typeface="Nyala" pitchFamily="2" charset="0"/>
              </a:rPr>
              <a:t>የቀጠለ</a:t>
            </a:r>
            <a:r>
              <a:rPr lang="en-US" dirty="0">
                <a:latin typeface="Nyala" pitchFamily="2" charset="0"/>
              </a:rPr>
              <a:t>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አካታች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ተሳትፎን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ለማረጋገጥ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የቋንቋ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ተደራሽነት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አገልግሎቶች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ይቀርባሉ</a:t>
            </a:r>
            <a:r>
              <a:rPr lang="ti-ET" sz="22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en-US" sz="2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ስብሰባዎች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የተለያዩ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ፍላጎቶችን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ለማስተናገድ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በተደራሽ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ቦታዎች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ወይም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በቨርቹዋል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ይካሄዳሉ</a:t>
            </a:r>
            <a:r>
              <a:rPr lang="ti-ET" sz="22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ጽሁፎች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በቀላል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ቋንቋና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ተተርጉመው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ይጋራሉ</a:t>
            </a:r>
            <a:r>
              <a:rPr lang="ti-ET" sz="22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የፊት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መስመርና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በታሪክ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የተገለሉ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ማህበረሰቦች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ድምጾችን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ለማሰማት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ይተጋሉ</a:t>
            </a:r>
            <a:r>
              <a:rPr lang="ti-ET" sz="22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ጽሁፎችን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በቅድሚያ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አንብበው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በአግባቡ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ለመሳተፍ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ተዘጋጅተው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ይመጣሉ</a:t>
            </a:r>
            <a:r>
              <a:rPr lang="ti-ET" sz="22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የሰዓት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መቆጣጠሪያና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ሰዓት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ማክበር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ይከበራል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፤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መገኘት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የማይችሉ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ከሆነ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ለጋራ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መሪዎች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አስቀድመው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ያሳውቃሉ</a:t>
            </a:r>
            <a:r>
              <a:rPr lang="ti-ET" sz="22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ደረጃ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ያለው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ሰው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በስብሰባው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ላይ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እንዲሳተፍ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ሊልኩ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ይችላሉ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፣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ነገር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ግን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ግለሰቡ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ድምጽ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የመስጠት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መብት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ወይም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በ</a:t>
            </a:r>
            <a:r>
              <a:rPr lang="ti-ET" sz="2200" dirty="0">
                <a:latin typeface="Times New Roman" pitchFamily="18" charset="0"/>
                <a:cs typeface="Times New Roman" pitchFamily="18" charset="0"/>
              </a:rPr>
              <a:t>ግብረ ኃ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ይሉ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ውስጥ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የቋሚ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አባልነት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መብት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የለውም</a:t>
            </a:r>
            <a:r>
              <a:rPr lang="ti-ET" sz="22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የጥቅም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ግጭቶች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በተፈጻሚ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መመሪያ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መሰረት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የሚገለጹና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የሚተዳደሩ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ይሆናል</a:t>
            </a:r>
            <a:r>
              <a:rPr lang="ti-ET" sz="22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አሰራሮች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አዲስ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የሚፈጠሩ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ፍላጎቶችን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ግብረ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መልስን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መግለጽ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እንዲችሉ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በየወቅቱ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ይከለሳሉ</a:t>
            </a:r>
            <a:r>
              <a:rPr lang="ti-ET" sz="22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የስብሰባ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ሂደቶችና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ተደራሽነት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ማሻሻያዎች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ሀሳብ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እንዲሰጡ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ይበረታታሉ</a:t>
            </a:r>
            <a:r>
              <a:rPr lang="ti-ET" sz="22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ti-ET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ptos Narrow"/>
              </a:rPr>
              <a:t>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cs typeface="Arial"/>
              </a:rPr>
              <a:t>አጀንዳ</a:t>
            </a:r>
            <a:endParaRPr lang="en-US" dirty="0">
              <a:latin typeface="Aptos Display"/>
              <a:cs typeface="Arial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841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99CB38"/>
              </a:buClr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እንኳን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ደህና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መጣችሁና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የስም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ዝርዝር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ጥሪ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የተመደበ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ሰዓት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: 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10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ደቂቃ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)</a:t>
            </a:r>
            <a:endParaRPr lang="en-US" sz="2400" dirty="0">
              <a:solidFill>
                <a:schemeClr val="tx1"/>
              </a:solidFill>
              <a:highlight>
                <a:srgbClr val="FFFFFF"/>
              </a:highlight>
              <a:latin typeface="Nyala" panose="02000504070300020003" pitchFamily="2" charset="0"/>
              <a:ea typeface="Calibri Light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am-ET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የሚያዝያ 15 የስብሰባ 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#</a:t>
            </a:r>
            <a:r>
              <a:rPr lang="am-ET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9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am-ET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ቃለ ጉባኤዎች ምርመራ [ድምጽ መስጠት] 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የተመደበ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ሰዓት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: 5 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ደቂቃ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እስከ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አሁን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ከተካሄዱት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የህዝብ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አስተያየት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መሰብሰቢያዎች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እና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የህዝብ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አስተያየት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መሰብሰቢያ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ዳሰሳ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ጥናት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የተሰበሰበ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የምክረ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ሀሳቦች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ግብረ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መልስ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ግምገማ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የተመደበ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ሰዓት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: 40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ደቂቃዎች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እስከ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አሁን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የተካሄደው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የትኩረት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ቡድን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ዳሰሳ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ጥናት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ግምገማ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የተመደበ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ሰዓት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: 10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ደቂቃ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)</a:t>
            </a:r>
          </a:p>
          <a:p>
            <a:pPr marL="457200" indent="-457200">
              <a:buAutoNum type="arabicPeriod"/>
            </a:pPr>
            <a:r>
              <a:rPr lang="am-ET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ረቂቅ ሪፖርቱን መገምገም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የተመደበ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ሰዓት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: 30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ደቂቃ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)</a:t>
            </a:r>
          </a:p>
          <a:p>
            <a:pPr marL="457200" indent="-457200">
              <a:buAutoNum type="arabicPeriod"/>
            </a:pPr>
            <a:r>
              <a:rPr lang="am-ET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የብግረ ኃይሉ የወደፊት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ea typeface="+mn-lt"/>
                <a:cs typeface="Times New Roman" pitchFamily="18" charset="0"/>
              </a:rPr>
              <a:t>የጊዜ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ea typeface="+mn-lt"/>
                <a:cs typeface="Times New Roman" pitchFamily="18" charset="0"/>
              </a:rPr>
              <a:t>ሰሌዳ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ea typeface="+mn-lt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የተመደበ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ሰዓት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: 15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ደቂቃ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) </a:t>
            </a:r>
          </a:p>
          <a:p>
            <a:pPr marL="457200" indent="-457200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የህዝብ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አስተያየቶች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ጊዜ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በፈቀደ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መጠን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)</a:t>
            </a:r>
            <a:endParaRPr lang="en-US" sz="2400" dirty="0">
              <a:solidFill>
                <a:schemeClr val="tx1"/>
              </a:solidFill>
              <a:highlight>
                <a:srgbClr val="FFFFFF"/>
              </a:highlight>
              <a:latin typeface="Nyala" panose="02000504070300020003" pitchFamily="2" charset="0"/>
              <a:ea typeface="Calibri Light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ea typeface="+mn-lt"/>
                <a:cs typeface="Times New Roman" pitchFamily="18" charset="0"/>
              </a:rPr>
              <a:t>የስብሰባ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ea typeface="+mn-lt"/>
                <a:cs typeface="Times New Roman" pitchFamily="18" charset="0"/>
              </a:rPr>
              <a:t>መዝጊያ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ea typeface="+mn-lt"/>
                <a:cs typeface="Times New Roman" pitchFamily="18" charset="0"/>
              </a:rPr>
              <a:t> [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ea typeface="+mn-lt"/>
                <a:cs typeface="Times New Roman" pitchFamily="18" charset="0"/>
              </a:rPr>
              <a:t>ድምጽ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ea typeface="+mn-lt"/>
                <a:cs typeface="Times New Roman" pitchFamily="18" charset="0"/>
              </a:rPr>
              <a:t>መስጠት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ea typeface="+mn-lt"/>
                <a:cs typeface="Times New Roman" pitchFamily="18" charset="0"/>
              </a:rPr>
              <a:t>]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 (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የተመደበ</a:t>
            </a:r>
            <a:r>
              <a:rPr lang="en-US" sz="2400" dirty="0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ሰዓት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: 5 </a:t>
            </a:r>
            <a:r>
              <a:rPr lang="en-US" sz="2400" dirty="0" err="1">
                <a:solidFill>
                  <a:schemeClr val="tx1"/>
                </a:solidFill>
                <a:latin typeface="Nyala" panose="02000504070300020003" pitchFamily="2" charset="0"/>
                <a:cs typeface="Times New Roman" pitchFamily="18" charset="0"/>
              </a:rPr>
              <a:t>ደቂቃ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Nyala" panose="02000504070300020003" pitchFamily="2" charset="0"/>
                <a:ea typeface="Calibri Light"/>
                <a:cs typeface="Times New Roman" pitchFamily="18" charset="0"/>
              </a:rPr>
              <a:t>)</a:t>
            </a:r>
          </a:p>
          <a:p>
            <a:pPr marL="457200" indent="-457200">
              <a:buAutoNum type="arabicPeriod"/>
            </a:pPr>
            <a:endParaRPr lang="en-US" sz="2400" dirty="0">
              <a:solidFill>
                <a:schemeClr val="tx1"/>
              </a:solidFill>
              <a:highlight>
                <a:srgbClr val="FFFFFF"/>
              </a:highlight>
              <a:latin typeface="Nyala" panose="02000504070300020003" pitchFamily="2" charset="0"/>
              <a:ea typeface="Calibri Light"/>
              <a:cs typeface="Times New Roman" pitchFamily="18" charset="0"/>
            </a:endParaRPr>
          </a:p>
          <a:p>
            <a:pPr marL="543560" lvl="1" indent="-342900">
              <a:buAutoNum type="arabicPeriod"/>
            </a:pPr>
            <a:endParaRPr lang="en-US" sz="1800" dirty="0">
              <a:solidFill>
                <a:schemeClr val="tx1"/>
              </a:solidFill>
              <a:latin typeface="Nyala" panose="02000504070300020003" pitchFamily="2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99BB-8ABA-4FA5-17DB-073D8A6B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9EE6-F133-CCF0-9C96-499A5418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Times New Roman" pitchFamily="18" charset="0"/>
                <a:ea typeface="Calibri Light"/>
                <a:cs typeface="Times New Roman" pitchFamily="18" charset="0"/>
              </a:rPr>
              <a:t>የ</a:t>
            </a:r>
            <a:r>
              <a:rPr lang="am-ET" sz="4400" dirty="0">
                <a:latin typeface="Nyala" pitchFamily="2" charset="0"/>
                <a:ea typeface="Calibri Light"/>
                <a:cs typeface="Times New Roman" pitchFamily="18" charset="0"/>
              </a:rPr>
              <a:t>ሚያዝያ </a:t>
            </a:r>
            <a:r>
              <a:rPr lang="en-US" sz="4400" dirty="0">
                <a:latin typeface="Times New Roman" pitchFamily="18" charset="0"/>
                <a:ea typeface="Calibri Light"/>
                <a:cs typeface="Times New Roman" pitchFamily="18" charset="0"/>
              </a:rPr>
              <a:t>15 </a:t>
            </a:r>
            <a:r>
              <a:rPr lang="en-US" sz="4400" dirty="0" err="1">
                <a:latin typeface="Times New Roman" pitchFamily="18" charset="0"/>
                <a:ea typeface="Calibri Light"/>
                <a:cs typeface="Times New Roman" pitchFamily="18" charset="0"/>
              </a:rPr>
              <a:t>ስብሰባ</a:t>
            </a:r>
            <a:r>
              <a:rPr lang="en-US" sz="4400" dirty="0">
                <a:latin typeface="Times New Roman" pitchFamily="18" charset="0"/>
                <a:ea typeface="Calibri Light"/>
                <a:cs typeface="Times New Roman" pitchFamily="18" charset="0"/>
              </a:rPr>
              <a:t> 8 </a:t>
            </a:r>
            <a:r>
              <a:rPr lang="en-US" sz="4400" dirty="0" err="1">
                <a:latin typeface="Times New Roman" pitchFamily="18" charset="0"/>
                <a:ea typeface="Calibri Light"/>
                <a:cs typeface="Times New Roman" pitchFamily="18" charset="0"/>
              </a:rPr>
              <a:t>ቃለ</a:t>
            </a:r>
            <a:r>
              <a:rPr lang="en-US" sz="4400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ea typeface="Calibri Light"/>
                <a:cs typeface="Times New Roman" pitchFamily="18" charset="0"/>
              </a:rPr>
              <a:t>ጉባዔ</a:t>
            </a:r>
            <a:r>
              <a:rPr lang="en-US" sz="4400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ea typeface="Calibri Light"/>
                <a:cs typeface="Times New Roman" pitchFamily="18" charset="0"/>
              </a:rPr>
              <a:t>ግምገማ</a:t>
            </a:r>
            <a:r>
              <a:rPr lang="en-US" sz="4400" dirty="0">
                <a:latin typeface="Times New Roman" pitchFamily="18" charset="0"/>
                <a:ea typeface="Calibri Light"/>
                <a:cs typeface="Times New Roman" pitchFamily="18" charset="0"/>
              </a:rPr>
              <a:t> [</a:t>
            </a:r>
            <a:r>
              <a:rPr lang="en-US" sz="4400" dirty="0" err="1">
                <a:latin typeface="Times New Roman" pitchFamily="18" charset="0"/>
                <a:ea typeface="Calibri Light"/>
                <a:cs typeface="Times New Roman" pitchFamily="18" charset="0"/>
              </a:rPr>
              <a:t>ድምጽ</a:t>
            </a:r>
            <a:r>
              <a:rPr lang="en-US" sz="4400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ea typeface="Calibri Light"/>
                <a:cs typeface="Times New Roman" pitchFamily="18" charset="0"/>
              </a:rPr>
              <a:t>መስጠት</a:t>
            </a:r>
            <a:r>
              <a:rPr lang="en-US" sz="4400" dirty="0">
                <a:latin typeface="Times New Roman" pitchFamily="18" charset="0"/>
                <a:ea typeface="Calibri Light"/>
                <a:cs typeface="Times New Roman" pitchFamily="18" charset="0"/>
              </a:rPr>
              <a:t>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20FDA-0CFE-1D61-C3EF-6E2D593B9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GB" sz="2800" dirty="0" err="1"/>
              <a:t>ማንኛውም</a:t>
            </a:r>
            <a:r>
              <a:rPr lang="en-GB" sz="2800" dirty="0"/>
              <a:t> </a:t>
            </a:r>
            <a:r>
              <a:rPr lang="en-GB" sz="2800" dirty="0" err="1"/>
              <a:t>ማሻሻያዎች</a:t>
            </a:r>
            <a:r>
              <a:rPr lang="en-GB" sz="2800" dirty="0"/>
              <a:t> </a:t>
            </a:r>
            <a:r>
              <a:rPr lang="en-GB" sz="2800" dirty="0" err="1"/>
              <a:t>አሉ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ድምጽ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መስጠት</a:t>
            </a:r>
            <a:endParaRPr lang="en-US" sz="2800" dirty="0">
              <a:solidFill>
                <a:srgbClr val="404040"/>
              </a:solidFill>
              <a:latin typeface="Nyala" pitchFamily="2" charset="0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2158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14" ma:contentTypeDescription="Create a new document." ma:contentTypeScope="" ma:versionID="2fea115a275ac8d6f430b672391ff4c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e4fbdf1cc72f0db62e371ff3d987557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5706e644-e941-40e6-a9f7-79db2ae58d56}" ma:internalName="TaxCatchAll" ma:showField="CatchAllData" ma:web="699ac1d4-ca39-4946-aa46-a9cdf037db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9ac1d4-ca39-4946-aa46-a9cdf037dbb3" xsi:nil="true"/>
    <lcf76f155ced4ddcb4097134ff3c332f xmlns="cfac202d-5dfe-4943-8fc4-9115dd8079c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AE34AE-2DF3-4E76-8910-A3355585DBCC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8F6FF82-FE7A-41E4-9095-CE55FAD4DF43}">
  <ds:schemaRefs>
    <ds:schemaRef ds:uri="699ac1d4-ca39-4946-aa46-a9cdf037dbb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cfac202d-5dfe-4943-8fc4-9115dd8079c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</TotalTime>
  <Words>2238</Words>
  <Application>Microsoft Office PowerPoint</Application>
  <PresentationFormat>Widescreen</PresentationFormat>
  <Paragraphs>166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Aptos</vt:lpstr>
      <vt:lpstr>Aptos Display</vt:lpstr>
      <vt:lpstr>Aptos Narrow</vt:lpstr>
      <vt:lpstr>Arial</vt:lpstr>
      <vt:lpstr>Calibri</vt:lpstr>
      <vt:lpstr>Calibri Light</vt:lpstr>
      <vt:lpstr>Courier New</vt:lpstr>
      <vt:lpstr>Nyala</vt:lpstr>
      <vt:lpstr>Times New Roman</vt:lpstr>
      <vt:lpstr>Wingdings</vt:lpstr>
      <vt:lpstr>Wingdings,Sans-Serif</vt:lpstr>
      <vt:lpstr>Retrospect</vt:lpstr>
      <vt:lpstr>የCharles River ግብረ ኃይል ለዕኩል የወንዝ ተደራሽነት</vt:lpstr>
      <vt:lpstr>የማስተርጎም ሎጅስቲክስ</vt:lpstr>
      <vt:lpstr>የቀረጻ ማስታወቂያ</vt:lpstr>
      <vt:lpstr>የZoom ሎጅስቲክስ</vt:lpstr>
      <vt:lpstr> የስም ዝርዝር ጥሪ</vt:lpstr>
      <vt:lpstr>የግብረ ኃይሉ አሰራሮች</vt:lpstr>
      <vt:lpstr>የግብረ ኃይሉ አሰራሮች (የቀጠለ)</vt:lpstr>
      <vt:lpstr>አጀንዳ</vt:lpstr>
      <vt:lpstr>የሚያዝያ 15 ስብሰባ 8 ቃለ ጉባዔ ግምገማ [ድምጽ መስጠት]</vt:lpstr>
      <vt:lpstr>ከህዝብ አስተያየት መስብሰቢዎች የተወሰደ የምክረ ሀሳቦች ግብረ መልስ ግምገማ:</vt:lpstr>
      <vt:lpstr>እስከ አሁን ከተካሄደው የህዝብ አስተያየት መሰብሰቢያ ዳሰሳ ጥናት የተወሰዱ ምክረ ሀሳቦች ግምገማ:</vt:lpstr>
      <vt:lpstr>የረቂቅ ሪፖርት ዋና ሀሳብ: </vt:lpstr>
      <vt:lpstr>ረቂቅ ምክረ ሀሳብ 1 (ክፍል 1):  የአሰራር እና የግንኙነት ማሻሻያ </vt:lpstr>
      <vt:lpstr>ረቂቅ ምክረ ሀሳብ 1 (ክፍል 2):   የአሰራር እና የግንኙነት ማሻሻያ</vt:lpstr>
      <vt:lpstr>ረቂቅ ምክረ ሀሳብ 2 (ክፍል 1):  የፕሮጀክት ዕቅድ ዝግጅት ማሻሻያ </vt:lpstr>
      <vt:lpstr>ረቂቅ ምክረ ሀሳብ 2 (ክፍል 2):   የፕሮጀክት ዕቅድ ዝግጅት ማሻሻያ</vt:lpstr>
      <vt:lpstr>ረቂቅ ምክረ ሀሳብ 3 (ክፍል 1):  ዕኩልነትን እና የአካባቢ ፍትህን ማዕከል ማድረግ</vt:lpstr>
      <vt:lpstr>ረቂቅ ምክረ ሀሳብ 3 (ክፍል 2):   ዕኩልነትን እና የአካባቢ ፍትህን ማዕከል ማድረግ</vt:lpstr>
      <vt:lpstr>ረቂቅ ምክረ ሀሳብ 4 (ክፍል 1):  ትግበራ</vt:lpstr>
      <vt:lpstr>ረቂቅ ምክረ ሀሳብ 4 (ክፍል 2):  ትግበራ</vt:lpstr>
      <vt:lpstr>እስከ ሰኔ ያለው የጊዜ ሰሌዳ ጠቅላላ ምልከታ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የCharles River ግብረ ኃይል ለዕኩል የወንዝ ተደራሽነት</dc:title>
  <dc:creator>A</dc:creator>
  <cp:lastModifiedBy>Emily P</cp:lastModifiedBy>
  <cp:revision>100</cp:revision>
  <dcterms:created xsi:type="dcterms:W3CDTF">2025-11-26T14:59:35Z</dcterms:created>
  <dcterms:modified xsi:type="dcterms:W3CDTF">2026-05-22T18:05:42Z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